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303" r:id="rId5"/>
    <p:sldId id="313" r:id="rId6"/>
    <p:sldId id="594" r:id="rId7"/>
    <p:sldId id="595" r:id="rId8"/>
    <p:sldId id="596" r:id="rId9"/>
    <p:sldId id="565" r:id="rId10"/>
    <p:sldId id="497" r:id="rId11"/>
    <p:sldId id="570" r:id="rId12"/>
    <p:sldId id="580" r:id="rId13"/>
    <p:sldId id="502" r:id="rId14"/>
    <p:sldId id="621" r:id="rId15"/>
    <p:sldId id="499" r:id="rId16"/>
    <p:sldId id="559" r:id="rId17"/>
    <p:sldId id="591" r:id="rId18"/>
    <p:sldId id="574" r:id="rId19"/>
    <p:sldId id="592" r:id="rId20"/>
    <p:sldId id="593" r:id="rId21"/>
    <p:sldId id="614" r:id="rId22"/>
    <p:sldId id="615" r:id="rId23"/>
    <p:sldId id="616" r:id="rId24"/>
    <p:sldId id="617" r:id="rId25"/>
    <p:sldId id="618" r:id="rId26"/>
    <p:sldId id="619" r:id="rId27"/>
    <p:sldId id="620" r:id="rId28"/>
    <p:sldId id="597" r:id="rId29"/>
    <p:sldId id="598" r:id="rId30"/>
    <p:sldId id="599" r:id="rId31"/>
    <p:sldId id="600" r:id="rId32"/>
    <p:sldId id="601" r:id="rId33"/>
    <p:sldId id="603" r:id="rId34"/>
    <p:sldId id="604" r:id="rId35"/>
    <p:sldId id="606" r:id="rId36"/>
    <p:sldId id="607" r:id="rId37"/>
    <p:sldId id="608" r:id="rId38"/>
    <p:sldId id="609" r:id="rId39"/>
    <p:sldId id="610" r:id="rId40"/>
    <p:sldId id="611" r:id="rId41"/>
    <p:sldId id="612" r:id="rId42"/>
    <p:sldId id="613" r:id="rId43"/>
    <p:sldId id="584" r:id="rId44"/>
    <p:sldId id="552"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594"/>
            <p14:sldId id="595"/>
            <p14:sldId id="596"/>
            <p14:sldId id="565"/>
            <p14:sldId id="497"/>
            <p14:sldId id="570"/>
            <p14:sldId id="580"/>
            <p14:sldId id="502"/>
            <p14:sldId id="621"/>
            <p14:sldId id="499"/>
            <p14:sldId id="559"/>
            <p14:sldId id="591"/>
            <p14:sldId id="574"/>
            <p14:sldId id="592"/>
            <p14:sldId id="593"/>
            <p14:sldId id="614"/>
            <p14:sldId id="615"/>
            <p14:sldId id="616"/>
            <p14:sldId id="617"/>
            <p14:sldId id="618"/>
            <p14:sldId id="619"/>
            <p14:sldId id="620"/>
            <p14:sldId id="597"/>
            <p14:sldId id="598"/>
            <p14:sldId id="599"/>
            <p14:sldId id="600"/>
            <p14:sldId id="601"/>
            <p14:sldId id="603"/>
            <p14:sldId id="604"/>
            <p14:sldId id="606"/>
            <p14:sldId id="607"/>
            <p14:sldId id="608"/>
            <p14:sldId id="609"/>
            <p14:sldId id="610"/>
            <p14:sldId id="611"/>
            <p14:sldId id="612"/>
            <p14:sldId id="613"/>
            <p14:sldId id="584"/>
            <p14:sldId id="552"/>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2D3956"/>
    <a:srgbClr val="FFD200"/>
    <a:srgbClr val="FAC748"/>
    <a:srgbClr val="00AEEF"/>
    <a:srgbClr val="F58221"/>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279" autoAdjust="0"/>
    <p:restoredTop sz="93738" autoAdjust="0"/>
  </p:normalViewPr>
  <p:slideViewPr>
    <p:cSldViewPr snapToGrid="0">
      <p:cViewPr varScale="1">
        <p:scale>
          <a:sx n="65" d="100"/>
          <a:sy n="65" d="100"/>
        </p:scale>
        <p:origin x="846"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7343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0236277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3049129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hyperlink" Target="https://www.masrawy.com/news/news_various/details/2020/8/2/1844622" TargetMode="Externa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8.tmp"/><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0.tmp"/><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hyperlink" Target="https://infotimes.org/" TargetMode="Externa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4.tmp"/><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5.tmp"/><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6.tmp"/><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3.tmp"/><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hyperlink" Target="https://www.washingtonpost.com/graphics/2020/world/corona-simulation-arabic/" TargetMode="Externa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image" Target="../media/image39.svg"/><Relationship Id="rId2" Type="http://schemas.openxmlformats.org/officeDocument/2006/relationships/image" Target="../media/image38.jpeg"/><Relationship Id="rId1" Type="http://schemas.openxmlformats.org/officeDocument/2006/relationships/slideLayout" Target="../slideLayouts/slideLayout14.xml"/><Relationship Id="rId4" Type="http://schemas.openxmlformats.org/officeDocument/2006/relationships/image" Target="../media/image4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92367" y="1788100"/>
            <a:ext cx="4464935" cy="830997"/>
          </a:xfrm>
          <a:prstGeom prst="rect">
            <a:avLst/>
          </a:prstGeom>
          <a:noFill/>
        </p:spPr>
        <p:txBody>
          <a:bodyPr wrap="square" rtlCol="0">
            <a:spAutoFit/>
          </a:bodyPr>
          <a:lstStyle/>
          <a:p>
            <a:pPr algn="ctr"/>
            <a:r>
              <a:rPr lang="ar-EG" sz="4800" b="1">
                <a:solidFill>
                  <a:srgbClr val="00B0F0"/>
                </a:solidFill>
                <a:latin typeface="Simplified Arabic" panose="02020603050405020304" pitchFamily="18" charset="-78"/>
                <a:cs typeface="Simplified Arabic" panose="02020603050405020304" pitchFamily="18" charset="-78"/>
              </a:rPr>
              <a:t>صحافة البيانات</a:t>
            </a:r>
            <a:endParaRPr lang="en-US" sz="4800" b="1" dirty="0">
              <a:solidFill>
                <a:srgbClr val="00B0F0"/>
              </a:solidFill>
              <a:latin typeface="Simplified Arabic" panose="02020603050405020304" pitchFamily="18" charset="-78"/>
              <a:cs typeface="Simplified Arabic" panose="02020603050405020304" pitchFamily="18" charset="-78"/>
            </a:endParaRPr>
          </a:p>
        </p:txBody>
      </p:sp>
      <p:sp>
        <p:nvSpPr>
          <p:cNvPr id="12" name="TextBox 11"/>
          <p:cNvSpPr txBox="1"/>
          <p:nvPr/>
        </p:nvSpPr>
        <p:spPr>
          <a:xfrm>
            <a:off x="-656646" y="5604936"/>
            <a:ext cx="3916040" cy="1077218"/>
          </a:xfrm>
          <a:prstGeom prst="rect">
            <a:avLst/>
          </a:prstGeom>
          <a:noFill/>
        </p:spPr>
        <p:txBody>
          <a:bodyPr wrap="square" rtlCol="0">
            <a:spAutoFit/>
          </a:bodyPr>
          <a:lstStyle/>
          <a:p>
            <a:pPr algn="ctr"/>
            <a:r>
              <a:rPr lang="ar-EG" sz="3200" b="1">
                <a:solidFill>
                  <a:srgbClr val="00B0F0"/>
                </a:solidFill>
                <a:latin typeface="Simplified Arabic" panose="02020603050405020304" pitchFamily="18" charset="-78"/>
                <a:cs typeface="Simplified Arabic" panose="02020603050405020304" pitchFamily="18" charset="-78"/>
              </a:rPr>
              <a:t>إعداد</a:t>
            </a:r>
          </a:p>
          <a:p>
            <a:pPr algn="ctr"/>
            <a:r>
              <a:rPr lang="ar-EG" sz="3200" b="1">
                <a:solidFill>
                  <a:srgbClr val="00B0F0"/>
                </a:solidFill>
                <a:latin typeface="Simplified Arabic" panose="02020603050405020304" pitchFamily="18" charset="-78"/>
                <a:cs typeface="Simplified Arabic" panose="02020603050405020304" pitchFamily="18" charset="-78"/>
              </a:rPr>
              <a:t>د/ نهلة صلاح</a:t>
            </a:r>
            <a:endParaRPr lang="en-US" sz="3200" b="1" dirty="0">
              <a:solidFill>
                <a:srgbClr val="00B0F0"/>
              </a:solidFill>
              <a:latin typeface="Simplified Arabic" panose="02020603050405020304" pitchFamily="18" charset="-78"/>
              <a:cs typeface="Simplified Arabic" panose="02020603050405020304" pitchFamily="18" charset="-78"/>
            </a:endParaRPr>
          </a:p>
        </p:txBody>
      </p:sp>
      <p:sp>
        <p:nvSpPr>
          <p:cNvPr id="11" name="TextBox 45"/>
          <p:cNvSpPr txBox="1"/>
          <p:nvPr/>
        </p:nvSpPr>
        <p:spPr>
          <a:xfrm>
            <a:off x="1193587" y="3588796"/>
            <a:ext cx="1893025" cy="523220"/>
          </a:xfrm>
          <a:prstGeom prst="rect">
            <a:avLst/>
          </a:prstGeom>
          <a:noFill/>
        </p:spPr>
        <p:txBody>
          <a:bodyPr wrap="square" rtlCol="0">
            <a:spAutoFit/>
          </a:bodyPr>
          <a:lstStyle/>
          <a:p>
            <a:pPr algn="ctr"/>
            <a:r>
              <a:rPr lang="en-US" sz="2800" b="1">
                <a:latin typeface="Simplified Arabic" panose="02020603050405020304" pitchFamily="18" charset="-78"/>
                <a:cs typeface="Simplified Arabic" panose="02020603050405020304" pitchFamily="18" charset="-78"/>
              </a:rPr>
              <a:t>DGM 231</a:t>
            </a:r>
            <a:endParaRPr lang="en-US" sz="2800" b="1" dirty="0">
              <a:latin typeface="Simplified Arabic" panose="02020603050405020304" pitchFamily="18" charset="-78"/>
              <a:cs typeface="Simplified Arabic" panose="02020603050405020304" pitchFamily="18" charset="-78"/>
            </a:endParaRPr>
          </a:p>
        </p:txBody>
      </p:sp>
      <p:pic>
        <p:nvPicPr>
          <p:cNvPr id="16" name="Graphic 21">
            <a:extLst>
              <a:ext uri="{FF2B5EF4-FFF2-40B4-BE49-F238E27FC236}">
                <a16:creationId xmlns:a16="http://schemas.microsoft.com/office/drawing/2014/main" id="{749C6E8E-D57D-1724-54BC-49687D50DE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1959" y="2865"/>
            <a:ext cx="2954655" cy="1379622"/>
          </a:xfrm>
          <a:prstGeom prst="rect">
            <a:avLst/>
          </a:prstGeom>
        </p:spPr>
      </p:pic>
      <p:sp>
        <p:nvSpPr>
          <p:cNvPr id="2" name="Oval 17">
            <a:extLst>
              <a:ext uri="{FF2B5EF4-FFF2-40B4-BE49-F238E27FC236}">
                <a16:creationId xmlns:a16="http://schemas.microsoft.com/office/drawing/2014/main" id="{F1A3982C-B8BE-6344-C51F-DBF148E18B86}"/>
              </a:ext>
            </a:extLst>
          </p:cNvPr>
          <p:cNvSpPr/>
          <p:nvPr/>
        </p:nvSpPr>
        <p:spPr>
          <a:xfrm>
            <a:off x="4618674" y="-28934"/>
            <a:ext cx="7234806" cy="668215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Oval 13">
            <a:extLst>
              <a:ext uri="{FF2B5EF4-FFF2-40B4-BE49-F238E27FC236}">
                <a16:creationId xmlns:a16="http://schemas.microsoft.com/office/drawing/2014/main" id="{A76BF89C-D5B2-9C93-AF7E-FECE41543A1C}"/>
              </a:ext>
            </a:extLst>
          </p:cNvPr>
          <p:cNvSpPr/>
          <p:nvPr/>
        </p:nvSpPr>
        <p:spPr>
          <a:xfrm>
            <a:off x="5006796" y="8603"/>
            <a:ext cx="6458562" cy="6711088"/>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p:cNvSpPr/>
          <p:nvPr/>
        </p:nvSpPr>
        <p:spPr>
          <a:xfrm>
            <a:off x="422426" y="2846715"/>
            <a:ext cx="3516608" cy="529167"/>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solidFill>
                  <a:schemeClr val="tx1"/>
                </a:solidFill>
                <a:latin typeface="Simplified Arabic" panose="02020603050405020304" pitchFamily="18" charset="-78"/>
                <a:cs typeface="Simplified Arabic" panose="02020603050405020304" pitchFamily="18" charset="-78"/>
              </a:rPr>
              <a:t>المحاضرة الأولى</a:t>
            </a:r>
            <a:endParaRPr lang="en-US" sz="2800" b="1" dirty="0">
              <a:solidFill>
                <a:schemeClr val="tx1"/>
              </a:solidFill>
              <a:latin typeface="Simplified Arabic" panose="02020603050405020304" pitchFamily="18" charset="-78"/>
              <a:cs typeface="Simplified Arabic" panose="02020603050405020304" pitchFamily="18" charset="-78"/>
            </a:endParaRPr>
          </a:p>
        </p:txBody>
      </p:sp>
      <p:sp>
        <p:nvSpPr>
          <p:cNvPr id="5" name="Rectangle: Rounded Corners 9">
            <a:extLst>
              <a:ext uri="{FF2B5EF4-FFF2-40B4-BE49-F238E27FC236}">
                <a16:creationId xmlns:a16="http://schemas.microsoft.com/office/drawing/2014/main" id="{0762924A-70C5-8157-211C-CAB34D790B6E}"/>
              </a:ext>
            </a:extLst>
          </p:cNvPr>
          <p:cNvSpPr/>
          <p:nvPr/>
        </p:nvSpPr>
        <p:spPr>
          <a:xfrm>
            <a:off x="210980" y="4238904"/>
            <a:ext cx="4390309" cy="937079"/>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200" b="1">
                <a:solidFill>
                  <a:schemeClr val="tx1"/>
                </a:solidFill>
                <a:latin typeface="Simplified Arabic" panose="02020603050405020304" pitchFamily="18" charset="-78"/>
                <a:cs typeface="Simplified Arabic" panose="02020603050405020304" pitchFamily="18" charset="-78"/>
              </a:rPr>
              <a:t>نشأة صحافة البيانات وتطورها</a:t>
            </a:r>
            <a:endParaRPr lang="en-US" sz="3200" b="1" dirty="0">
              <a:solidFill>
                <a:schemeClr val="tx1"/>
              </a:solidFill>
              <a:latin typeface="Simplified Arabic" panose="02020603050405020304" pitchFamily="18" charset="-78"/>
              <a:cs typeface="Simplified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31495"/>
    </mc:Choice>
    <mc:Fallback xmlns="">
      <p:transition spd="slow" advTm="3149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60036" y="1853082"/>
            <a:ext cx="7898159" cy="4063677"/>
          </a:xfrm>
          <a:prstGeom prst="rect">
            <a:avLst/>
          </a:prstGeom>
          <a:noFill/>
        </p:spPr>
        <p:txBody>
          <a:bodyPr wrap="square" rtlCol="0">
            <a:spAutoFit/>
          </a:bodyPr>
          <a:lstStyle/>
          <a:p>
            <a:pPr algn="just" rtl="1">
              <a:lnSpc>
                <a:spcPct val="110000"/>
              </a:lnSpc>
              <a:spcBef>
                <a:spcPts val="110"/>
              </a:spcBef>
              <a:spcAft>
                <a:spcPts val="110"/>
              </a:spcAft>
            </a:pPr>
            <a:r>
              <a:rPr lang="ar-EG" sz="2800" b="1">
                <a:latin typeface="Simplified Arabic" panose="02020603050405020304" pitchFamily="18" charset="-78"/>
                <a:cs typeface="Simplified Arabic" panose="02020603050405020304" pitchFamily="18" charset="-78"/>
              </a:rPr>
              <a:t>أولًا: مفهوم صحافة البيانات. </a:t>
            </a:r>
          </a:p>
          <a:p>
            <a:pPr algn="just" rtl="1">
              <a:lnSpc>
                <a:spcPct val="110000"/>
              </a:lnSpc>
              <a:spcBef>
                <a:spcPts val="110"/>
              </a:spcBef>
              <a:spcAft>
                <a:spcPts val="110"/>
              </a:spcAft>
            </a:pPr>
            <a:r>
              <a:rPr lang="ar-EG" sz="2800" b="1">
                <a:latin typeface="Simplified Arabic" panose="02020603050405020304" pitchFamily="18" charset="-78"/>
                <a:cs typeface="Simplified Arabic" panose="02020603050405020304" pitchFamily="18" charset="-78"/>
              </a:rPr>
              <a:t>ثانيًا:</a:t>
            </a:r>
            <a:r>
              <a:rPr lang="en-US" sz="2800" b="1">
                <a:latin typeface="Simplified Arabic" panose="02020603050405020304" pitchFamily="18" charset="-78"/>
                <a:cs typeface="Simplified Arabic" panose="02020603050405020304" pitchFamily="18" charset="-78"/>
              </a:rPr>
              <a:t> </a:t>
            </a:r>
            <a:r>
              <a:rPr lang="ar-EG" sz="2800" b="1">
                <a:latin typeface="Simplified Arabic" panose="02020603050405020304" pitchFamily="18" charset="-78"/>
                <a:cs typeface="Simplified Arabic" panose="02020603050405020304" pitchFamily="18" charset="-78"/>
              </a:rPr>
              <a:t>نشأة صحافة البيانات وتطورها. </a:t>
            </a:r>
          </a:p>
          <a:p>
            <a:pPr algn="just" rtl="1">
              <a:lnSpc>
                <a:spcPct val="110000"/>
              </a:lnSpc>
              <a:spcBef>
                <a:spcPts val="110"/>
              </a:spcBef>
              <a:spcAft>
                <a:spcPts val="110"/>
              </a:spcAft>
            </a:pPr>
            <a:r>
              <a:rPr lang="ar-EG" sz="2800" b="1">
                <a:latin typeface="Simplified Arabic" panose="02020603050405020304" pitchFamily="18" charset="-78"/>
                <a:cs typeface="Simplified Arabic" panose="02020603050405020304" pitchFamily="18" charset="-78"/>
              </a:rPr>
              <a:t>‏ثالثًا: مفهوم البيانات.</a:t>
            </a:r>
          </a:p>
          <a:p>
            <a:pPr algn="just" rtl="1">
              <a:lnSpc>
                <a:spcPct val="110000"/>
              </a:lnSpc>
              <a:spcBef>
                <a:spcPts val="110"/>
              </a:spcBef>
              <a:spcAft>
                <a:spcPts val="110"/>
              </a:spcAft>
            </a:pPr>
            <a:r>
              <a:rPr lang="ar-EG" sz="2800" b="1">
                <a:latin typeface="Simplified Arabic" panose="02020603050405020304" pitchFamily="18" charset="-78"/>
                <a:cs typeface="Simplified Arabic" panose="02020603050405020304" pitchFamily="18" charset="-78"/>
              </a:rPr>
              <a:t>رابعًا : مفهوم البيانات الضخمة.</a:t>
            </a:r>
          </a:p>
          <a:p>
            <a:pPr algn="just" rtl="1">
              <a:lnSpc>
                <a:spcPct val="110000"/>
              </a:lnSpc>
              <a:spcBef>
                <a:spcPts val="110"/>
              </a:spcBef>
              <a:spcAft>
                <a:spcPts val="110"/>
              </a:spcAft>
            </a:pPr>
            <a:r>
              <a:rPr lang="ar-EG" sz="2800" b="1">
                <a:latin typeface="Simplified Arabic" panose="02020603050405020304" pitchFamily="18" charset="-78"/>
                <a:cs typeface="Simplified Arabic" panose="02020603050405020304" pitchFamily="18" charset="-78"/>
              </a:rPr>
              <a:t>خامسًا: خصائص البيانات الضخمة.</a:t>
            </a:r>
          </a:p>
          <a:p>
            <a:pPr algn="just" rtl="1">
              <a:lnSpc>
                <a:spcPct val="110000"/>
              </a:lnSpc>
              <a:spcBef>
                <a:spcPts val="110"/>
              </a:spcBef>
              <a:spcAft>
                <a:spcPts val="110"/>
              </a:spcAft>
            </a:pPr>
            <a:r>
              <a:rPr lang="ar-EG" sz="2800" b="1">
                <a:latin typeface="Simplified Arabic" panose="02020603050405020304" pitchFamily="18" charset="-78"/>
                <a:cs typeface="Simplified Arabic" panose="02020603050405020304" pitchFamily="18" charset="-78"/>
              </a:rPr>
              <a:t>سادسًا: الفرق بين البيانات والمعلومات.</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2800" b="1">
                <a:latin typeface="Simplified Arabic" panose="02020603050405020304" pitchFamily="18" charset="-78"/>
                <a:cs typeface="Simplified Arabic" panose="02020603050405020304" pitchFamily="18" charset="-78"/>
              </a:rPr>
              <a:t>‏سابعًا: الفرق بين صحافة البيانات والصحافة الإلكترونية التقليدية.</a:t>
            </a:r>
          </a:p>
          <a:p>
            <a:pPr algn="just" rtl="1">
              <a:lnSpc>
                <a:spcPct val="110000"/>
              </a:lnSpc>
              <a:spcBef>
                <a:spcPts val="110"/>
              </a:spcBef>
              <a:spcAft>
                <a:spcPts val="110"/>
              </a:spcAft>
            </a:pPr>
            <a:r>
              <a:rPr lang="ar-EG" sz="2800" b="1">
                <a:latin typeface="Simplified Arabic" panose="02020603050405020304" pitchFamily="18" charset="-78"/>
                <a:cs typeface="Simplified Arabic" panose="02020603050405020304" pitchFamily="18" charset="-78"/>
              </a:rPr>
              <a:t>ثامنًا: دور صحافة البيانات في تحسين الصحافة التقليدية.</a:t>
            </a:r>
            <a:endParaRPr lang="en-US" sz="2800" b="1">
              <a:latin typeface="Simplified Arabic" panose="02020603050405020304" pitchFamily="18" charset="-78"/>
              <a:cs typeface="Simplified Arabic" panose="02020603050405020304" pitchFamily="18"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Rounded Corners 33"/>
          <p:cNvSpPr/>
          <p:nvPr/>
        </p:nvSpPr>
        <p:spPr>
          <a:xfrm>
            <a:off x="4827135" y="967224"/>
            <a:ext cx="4681181" cy="72480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4400" b="1">
                <a:solidFill>
                  <a:schemeClr val="bg1"/>
                </a:solidFill>
                <a:latin typeface="Simplified Arabic" panose="02020603050405020304" pitchFamily="18" charset="-78"/>
                <a:cs typeface="Simplified Arabic" panose="02020603050405020304" pitchFamily="18" charset="-78"/>
              </a:rPr>
              <a:t>محاور المحاضرة</a:t>
            </a:r>
            <a:endParaRPr lang="en-US" sz="4400" b="1" dirty="0">
              <a:solidFill>
                <a:schemeClr val="bg1"/>
              </a:solidFill>
              <a:latin typeface="Simplified Arabic" panose="02020603050405020304" pitchFamily="18" charset="-78"/>
              <a:cs typeface="Simplified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65748"/>
    </mc:Choice>
    <mc:Fallback xmlns="">
      <p:transition spd="slow" advTm="6574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مفهوم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computer and a notebook&#10;&#10;Description automatically generated">
            <a:extLst>
              <a:ext uri="{FF2B5EF4-FFF2-40B4-BE49-F238E27FC236}">
                <a16:creationId xmlns:a16="http://schemas.microsoft.com/office/drawing/2014/main" id="{BC0DFDD3-5A94-9FFC-AACF-F41763298CA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57867" y="1520864"/>
            <a:ext cx="4933950" cy="4856153"/>
          </a:xfrm>
        </p:spPr>
      </p:pic>
      <p:sp>
        <p:nvSpPr>
          <p:cNvPr id="9" name="TextBox 8">
            <a:extLst>
              <a:ext uri="{FF2B5EF4-FFF2-40B4-BE49-F238E27FC236}">
                <a16:creationId xmlns:a16="http://schemas.microsoft.com/office/drawing/2014/main" id="{CE3335D5-C9B4-FC21-95BF-10468EEE9702}"/>
              </a:ext>
            </a:extLst>
          </p:cNvPr>
          <p:cNvSpPr txBox="1"/>
          <p:nvPr/>
        </p:nvSpPr>
        <p:spPr>
          <a:xfrm>
            <a:off x="5637003" y="1520865"/>
            <a:ext cx="6098458" cy="4620496"/>
          </a:xfrm>
          <a:prstGeom prst="rect">
            <a:avLst/>
          </a:prstGeom>
          <a:noFill/>
        </p:spPr>
        <p:txBody>
          <a:bodyPr wrap="square">
            <a:spAutoFit/>
          </a:bodyPr>
          <a:lstStyle/>
          <a:p>
            <a:pPr algn="just" rtl="1">
              <a:lnSpc>
                <a:spcPct val="107000"/>
              </a:lnSpc>
              <a:spcAft>
                <a:spcPts val="800"/>
              </a:spcAft>
            </a:pPr>
            <a:r>
              <a:rPr lang="ar-EG" sz="2500" b="1">
                <a:effectLst/>
                <a:latin typeface="Calibri" panose="020F0502020204030204" pitchFamily="34" charset="0"/>
                <a:ea typeface="Calibri" panose="020F0502020204030204" pitchFamily="34" charset="0"/>
                <a:cs typeface="Simplified Arabic" panose="02020603050405020304" pitchFamily="18" charset="-78"/>
              </a:rPr>
              <a:t>صحافة البيانات طريقة مستحدثة لسرد القصص الصحفية السرية في أسئلتها وأهدافها ومصادرها</a:t>
            </a:r>
            <a:r>
              <a:rPr lang="ar-EG" sz="2500" b="1">
                <a:latin typeface="Calibri" panose="020F0502020204030204" pitchFamily="34" charset="0"/>
                <a:ea typeface="Calibri" panose="020F0502020204030204" pitchFamily="34" charset="0"/>
                <a:cs typeface="Simplified Arabic" panose="02020603050405020304" pitchFamily="18" charset="-78"/>
              </a:rPr>
              <a:t> </a:t>
            </a:r>
            <a:r>
              <a:rPr lang="ar-EG" sz="2500" b="1">
                <a:effectLst/>
                <a:latin typeface="Calibri" panose="020F0502020204030204" pitchFamily="34" charset="0"/>
                <a:ea typeface="Calibri" panose="020F0502020204030204" pitchFamily="34" charset="0"/>
                <a:cs typeface="Simplified Arabic" panose="02020603050405020304" pitchFamily="18" charset="-78"/>
              </a:rPr>
              <a:t>وبياناتها ومعلوماتها وأرقامها، وكذلك الجمهور الذي تخاطبه وتستهدف التأثير عليه، وإن هذه الصحافة تتجاوز حدود التعبير البصري الشكلي عن الأرقام والمعلومات في صور مرئية متنوعة من رسوم معلوماتية "إنفوجرافيك" إلى توظيف كل أدوات الوسائط المتعددة المدعومة بالبيانات وأشكالها، لصناعة محتوى وإنتاج قصص ومشاريع صحفية متكاملة، تعكس حجم الجهد الصحفي المبذول ومستويات حرية الوصول إلى المعلومات وحرية تداولها، وكذلك مدى موثوقيتها والشفافية فيها والأثر من ورائها.</a:t>
            </a:r>
            <a:endParaRPr lang="en-US" sz="2500" b="1">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28322909"/>
      </p:ext>
    </p:extLst>
  </p:cSld>
  <p:clrMapOvr>
    <a:masterClrMapping/>
  </p:clrMapOvr>
  <mc:AlternateContent xmlns:mc="http://schemas.openxmlformats.org/markup-compatibility/2006" xmlns:p14="http://schemas.microsoft.com/office/powerpoint/2010/main">
    <mc:Choice Requires="p14">
      <p:transition spd="slow" p14:dur="2000" advTm="185118"/>
    </mc:Choice>
    <mc:Fallback xmlns="">
      <p:transition spd="slow" advTm="185118"/>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مفهوم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CE3335D5-C9B4-FC21-95BF-10468EEE9702}"/>
              </a:ext>
            </a:extLst>
          </p:cNvPr>
          <p:cNvSpPr txBox="1"/>
          <p:nvPr/>
        </p:nvSpPr>
        <p:spPr>
          <a:xfrm>
            <a:off x="5621118" y="1541668"/>
            <a:ext cx="6121717" cy="4834400"/>
          </a:xfrm>
          <a:prstGeom prst="rect">
            <a:avLst/>
          </a:prstGeom>
          <a:noFill/>
        </p:spPr>
        <p:txBody>
          <a:bodyPr wrap="square">
            <a:spAutoFit/>
          </a:bodyPr>
          <a:lstStyle/>
          <a:p>
            <a:pPr algn="just" rtl="1">
              <a:lnSpc>
                <a:spcPct val="107000"/>
              </a:lnSpc>
              <a:spcAft>
                <a:spcPts val="80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ويعرفها أحد الباحثين بأنها صحافة متخصصة في إبراز الدور المتزايد للمعطيات والبيانات الرقمية والمرسومة في إنتاج المعلومات وتوزيعها في العصر الرقمي، وهى تعكس التفاعل المتزايد بين منتجي المحتوى (الصحفيين) والمختصين في عدد آخر من المجالات مثل: التصميم الفني وعلم الكمبيوتر والإحصاء، ويعد بعض الكتاب أنها تُمثل من منظور(الصحفيين) ومجموعة متداخلة من الكفاءات مستمدة من مجالات متباينة، وبدأ استخدام صحافة البيانات الرقمية لتوحيد عدة مفاهيم وربطها مع الصحافة، ويرى البعض في ذلك أن مراحل أو مستويات الاستخدام تتراوح بين الأكثر تبسيطًا والأكثر تعقيدًا من التقنيات الجديدة في العملية الصحفية.</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1" name="Content Placeholder 10">
            <a:extLst>
              <a:ext uri="{FF2B5EF4-FFF2-40B4-BE49-F238E27FC236}">
                <a16:creationId xmlns:a16="http://schemas.microsoft.com/office/drawing/2014/main" id="{9130FFD2-EFC5-4209-A88D-2FC39279CDC5}"/>
              </a:ext>
            </a:extLst>
          </p:cNvPr>
          <p:cNvSpPr>
            <a:spLocks noGrp="1"/>
          </p:cNvSpPr>
          <p:nvPr>
            <p:ph sz="half" idx="1"/>
          </p:nvPr>
        </p:nvSpPr>
        <p:spPr>
          <a:xfrm>
            <a:off x="317311" y="1504006"/>
            <a:ext cx="5181600" cy="4351338"/>
          </a:xfrm>
        </p:spPr>
        <p:txBody>
          <a:bodyPr/>
          <a:lstStyle/>
          <a:p>
            <a:pPr algn="just" rtl="1"/>
            <a:r>
              <a:rPr lang="ar-EG" b="1">
                <a:latin typeface="Simplified Arabic" panose="02020603050405020304" pitchFamily="18" charset="-78"/>
                <a:cs typeface="Simplified Arabic" panose="02020603050405020304" pitchFamily="18" charset="-78"/>
              </a:rPr>
              <a:t>يمكنكم الاطلاع على تقرير مدفوع بالبيانات حول كورونا عربيا الإصابات تنخفض ب</a:t>
            </a:r>
            <a:r>
              <a:rPr lang="en-US" b="1">
                <a:latin typeface="Simplified Arabic" panose="02020603050405020304" pitchFamily="18" charset="-78"/>
                <a:cs typeface="Simplified Arabic" panose="02020603050405020304" pitchFamily="18" charset="-78"/>
              </a:rPr>
              <a:t>14</a:t>
            </a:r>
            <a:r>
              <a:rPr lang="ar-EG" b="1">
                <a:latin typeface="Simplified Arabic" panose="02020603050405020304" pitchFamily="18" charset="-78"/>
                <a:cs typeface="Simplified Arabic" panose="02020603050405020304" pitchFamily="18" charset="-78"/>
              </a:rPr>
              <a:t> دولة والوفيات تتصاعد في </a:t>
            </a:r>
            <a:r>
              <a:rPr lang="en-US" b="1">
                <a:latin typeface="Simplified Arabic" panose="02020603050405020304" pitchFamily="18" charset="-78"/>
                <a:cs typeface="Simplified Arabic" panose="02020603050405020304" pitchFamily="18" charset="-78"/>
              </a:rPr>
              <a:t>4</a:t>
            </a:r>
            <a:r>
              <a:rPr lang="ar-EG" b="1">
                <a:latin typeface="Simplified Arabic" panose="02020603050405020304" pitchFamily="18" charset="-78"/>
                <a:cs typeface="Simplified Arabic" panose="02020603050405020304" pitchFamily="18" charset="-78"/>
              </a:rPr>
              <a:t>على موقع مصراوي من خلال الرابط التالي </a:t>
            </a:r>
            <a:r>
              <a:rPr lang="en-US" b="1">
                <a:latin typeface="Simplified Arabic" panose="02020603050405020304" pitchFamily="18" charset="-78"/>
                <a:cs typeface="Simplified Arabic" panose="02020603050405020304" pitchFamily="18" charset="-78"/>
              </a:rPr>
              <a:t>:</a:t>
            </a:r>
          </a:p>
          <a:p>
            <a:pPr marL="0" indent="0" rtl="1">
              <a:buNone/>
            </a:pPr>
            <a:r>
              <a:rPr lang="ar-EG">
                <a:hlinkClick r:id="rId2"/>
              </a:rPr>
              <a:t>كورونا عربيًا| الإصابات تنخفض بـ14 دولة.. والوفيات تتصاعد في | مصراوى (</a:t>
            </a:r>
            <a:r>
              <a:rPr lang="en-US">
                <a:hlinkClick r:id="rId2"/>
              </a:rPr>
              <a:t>masrawy.com)</a:t>
            </a:r>
            <a:endParaRPr lang="en-US" b="1"/>
          </a:p>
          <a:p>
            <a:pPr marL="0" indent="0" algn="r" rtl="1">
              <a:buNone/>
            </a:pPr>
            <a:endParaRPr lang="en-US"/>
          </a:p>
        </p:txBody>
      </p:sp>
    </p:spTree>
    <p:extLst>
      <p:ext uri="{BB962C8B-B14F-4D97-AF65-F5344CB8AC3E}">
        <p14:creationId xmlns:p14="http://schemas.microsoft.com/office/powerpoint/2010/main" val="1074865072"/>
      </p:ext>
    </p:extLst>
  </p:cSld>
  <p:clrMapOvr>
    <a:masterClrMapping/>
  </p:clrMapOvr>
  <mc:AlternateContent xmlns:mc="http://schemas.openxmlformats.org/markup-compatibility/2006" xmlns:p14="http://schemas.microsoft.com/office/powerpoint/2010/main">
    <mc:Choice Requires="p14">
      <p:transition spd="slow" p14:dur="2000" advTm="150765"/>
    </mc:Choice>
    <mc:Fallback xmlns="">
      <p:transition spd="slow" advTm="150765"/>
    </mc:Fallback>
  </mc:AlternateContent>
  <p:extLst>
    <p:ext uri="{3A86A75C-4F4B-4683-9AE1-C65F6400EC91}">
      <p14:laserTraceLst xmlns:p14="http://schemas.microsoft.com/office/powerpoint/2010/main">
        <p14:tracePtLst>
          <p14:tracePt t="121565" x="4268788" y="6224588"/>
          <p14:tracePt t="122030" x="3254375" y="6767513"/>
          <p14:tracePt t="122037" x="3216275" y="6689725"/>
          <p14:tracePt t="122053" x="3176588" y="6445250"/>
          <p14:tracePt t="122072" x="3176588" y="6186488"/>
          <p14:tracePt t="122086" x="3176588" y="6018213"/>
          <p14:tracePt t="122103" x="3216275" y="5876925"/>
          <p14:tracePt t="122121" x="3254375" y="5708650"/>
          <p14:tracePt t="122136" x="3306763" y="5592763"/>
          <p14:tracePt t="122152" x="3332163" y="5502275"/>
          <p14:tracePt t="122154" x="3357563" y="5449888"/>
          <p14:tracePt t="122169" x="3370263" y="5399088"/>
          <p14:tracePt t="122186" x="3384550" y="5346700"/>
          <p14:tracePt t="122189" x="3397250" y="5321300"/>
          <p14:tracePt t="122203" x="3422650" y="5295900"/>
          <p14:tracePt t="122219" x="3435350" y="5281613"/>
          <p14:tracePt t="122239" x="3435350" y="5256213"/>
          <p14:tracePt t="122252" x="3435350" y="5243513"/>
          <p14:tracePt t="122271" x="3448050" y="5230813"/>
          <p14:tracePt t="122286" x="3448050" y="5218113"/>
          <p14:tracePt t="122326" x="3448050" y="5205413"/>
          <p14:tracePt t="122347" x="3448050" y="5192713"/>
          <p14:tracePt t="122360" x="3448050" y="5178425"/>
          <p14:tracePt t="122374" x="3448050" y="5165725"/>
          <p14:tracePt t="122381" x="3448050" y="5140325"/>
          <p14:tracePt t="122388" x="3460750" y="5114925"/>
          <p14:tracePt t="122402" x="3460750" y="5062538"/>
          <p14:tracePt t="122419" x="3460750" y="5011738"/>
          <p14:tracePt t="122437" x="3460750" y="4908550"/>
          <p14:tracePt t="122452" x="3448050" y="4868863"/>
          <p14:tracePt t="122469" x="3448050" y="4818063"/>
          <p14:tracePt t="122485" x="3448050" y="4765675"/>
          <p14:tracePt t="122502" x="3448050" y="4727575"/>
          <p14:tracePt t="122520" x="3435350" y="4662488"/>
          <p14:tracePt t="122535" x="3435350" y="4637088"/>
          <p14:tracePt t="122553" x="3422650" y="4597400"/>
          <p14:tracePt t="122569" x="3422650" y="4559300"/>
          <p14:tracePt t="122586" x="3422650" y="4546600"/>
          <p14:tracePt t="122602" x="3422650" y="4519613"/>
          <p14:tracePt t="123594" x="3422650" y="4559300"/>
          <p14:tracePt t="123599" x="3460750" y="4584700"/>
          <p14:tracePt t="123606" x="3473450" y="4610100"/>
          <p14:tracePt t="123618" x="3500438" y="4675188"/>
          <p14:tracePt t="123636" x="3616325" y="4921250"/>
          <p14:tracePt t="123652" x="3641725" y="5024438"/>
          <p14:tracePt t="123655" x="3641725" y="5087938"/>
          <p14:tracePt t="123669" x="3668713" y="5205413"/>
          <p14:tracePt t="123685" x="3668713" y="5256213"/>
          <p14:tracePt t="123702" x="3629025" y="5399088"/>
          <p14:tracePt t="123718" x="3616325" y="5449888"/>
          <p14:tracePt t="123734" x="3563938" y="5514975"/>
          <p14:tracePt t="123751" x="3551238" y="5540375"/>
          <p14:tracePt t="126230" x="3551238" y="5527675"/>
          <p14:tracePt t="126234" x="3563938" y="5502275"/>
          <p14:tracePt t="126251" x="3641725" y="5346700"/>
          <p14:tracePt t="126265" x="3694113" y="5243513"/>
          <p14:tracePt t="126285" x="3900488" y="4997450"/>
          <p14:tracePt t="126299" x="3990975" y="4946650"/>
          <p14:tracePt t="126317" x="4132263" y="4908550"/>
          <p14:tracePt t="126332" x="4210050" y="4894263"/>
          <p14:tracePt t="126348" x="4275138" y="4894263"/>
          <p14:tracePt t="126365" x="4325938" y="4894263"/>
          <p14:tracePt t="126382" x="4365625" y="4881563"/>
          <p14:tracePt t="126400" x="4403725" y="4881563"/>
          <p14:tracePt t="126415" x="4430713" y="4881563"/>
          <p14:tracePt t="126449" x="4443413" y="4894263"/>
          <p14:tracePt t="126461" x="4443413" y="4908550"/>
          <p14:tracePt t="126468" x="4443413" y="4921250"/>
          <p14:tracePt t="126483" x="4391025" y="4972050"/>
          <p14:tracePt t="126498" x="4287838" y="5049838"/>
          <p14:tracePt t="126516" x="4003675" y="5165725"/>
          <p14:tracePt t="126531" x="3757613" y="5218113"/>
          <p14:tracePt t="126548" x="3500438" y="5218113"/>
          <p14:tracePt t="126565" x="3151188" y="5268913"/>
          <p14:tracePt t="126582" x="2970213" y="5281613"/>
          <p14:tracePt t="126599" x="2738438" y="5268913"/>
          <p14:tracePt t="126615" x="2698750" y="5243513"/>
          <p14:tracePt t="126631" x="2660650" y="5218113"/>
          <p14:tracePt t="126648" x="2647950" y="5192713"/>
          <p14:tracePt t="126665" x="2660650" y="5140325"/>
          <p14:tracePt t="126682" x="2944813" y="4972050"/>
          <p14:tracePt t="126698" x="3384550" y="4856163"/>
          <p14:tracePt t="126715" x="3629025" y="4818063"/>
          <p14:tracePt t="126717" x="3732213" y="4803775"/>
          <p14:tracePt t="126731" x="3887788" y="4803775"/>
          <p14:tracePt t="126749" x="3965575" y="4818063"/>
          <p14:tracePt t="126751" x="4016375" y="4856163"/>
          <p14:tracePt t="126765" x="4146550" y="4908550"/>
          <p14:tracePt t="126781" x="4262438" y="5011738"/>
          <p14:tracePt t="126799" x="4378325" y="5140325"/>
          <p14:tracePt t="126814" x="4416425" y="5218113"/>
          <p14:tracePt t="126833" x="4430713" y="5359400"/>
          <p14:tracePt t="126848" x="4403725" y="5424488"/>
          <p14:tracePt t="126864" x="4300538" y="5514975"/>
          <p14:tracePt t="126882" x="4106863" y="5618163"/>
          <p14:tracePt t="126898" x="4003675" y="5643563"/>
          <p14:tracePt t="136756" x="3990975" y="5643563"/>
          <p14:tracePt t="136761" x="3965575" y="5656263"/>
          <p14:tracePt t="136772" x="3938588" y="5670550"/>
          <p14:tracePt t="136791" x="3797300" y="5746750"/>
          <p14:tracePt t="136805" x="3681413" y="5811838"/>
          <p14:tracePt t="136824" x="3513138" y="5992813"/>
          <p14:tracePt t="136838" x="3460750" y="6083300"/>
          <p14:tracePt t="136855" x="3409950" y="6148388"/>
          <p14:tracePt t="136857" x="3384550" y="6186488"/>
          <p14:tracePt t="136872" x="3370263" y="6224588"/>
          <p14:tracePt t="136888" x="3344863" y="6264275"/>
          <p14:tracePt t="136905" x="3344863" y="6342063"/>
          <p14:tracePt t="136921" x="3344863" y="6392863"/>
          <p14:tracePt t="136938" x="3344863" y="6457950"/>
          <p14:tracePt t="136940" x="3344863" y="6470650"/>
          <p14:tracePt t="136955" x="3344863" y="6521450"/>
          <p14:tracePt t="136971" x="3357563" y="6611938"/>
          <p14:tracePt t="136989" x="3370263" y="6729413"/>
          <p14:tracePt t="137005" x="3384550" y="6805613"/>
          <p14:tracePt t="137916" x="0" y="0"/>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مفهوم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CE3335D5-C9B4-FC21-95BF-10468EEE9702}"/>
              </a:ext>
            </a:extLst>
          </p:cNvPr>
          <p:cNvSpPr txBox="1"/>
          <p:nvPr/>
        </p:nvSpPr>
        <p:spPr>
          <a:xfrm>
            <a:off x="5219736" y="1382443"/>
            <a:ext cx="6270539" cy="4834400"/>
          </a:xfrm>
          <a:prstGeom prst="rect">
            <a:avLst/>
          </a:prstGeom>
          <a:noFill/>
        </p:spPr>
        <p:txBody>
          <a:bodyPr wrap="square">
            <a:spAutoFit/>
          </a:bodyPr>
          <a:lstStyle/>
          <a:p>
            <a:pPr algn="just" rtl="1">
              <a:lnSpc>
                <a:spcPct val="107000"/>
              </a:lnSpc>
              <a:spcAft>
                <a:spcPts val="800"/>
              </a:spcAft>
            </a:pPr>
            <a:r>
              <a:rPr lang="ar-EG" sz="2400" b="1">
                <a:effectLst/>
                <a:ea typeface="Calibri" panose="020F0502020204030204" pitchFamily="34" charset="0"/>
                <a:cs typeface="Simplified Arabic" panose="02020603050405020304" pitchFamily="18" charset="-78"/>
              </a:rPr>
              <a:t>وتعرفها إحدى الدراسات العربية </a:t>
            </a:r>
            <a:r>
              <a:rPr lang="ar-EG" sz="2400" b="1" u="sng">
                <a:effectLst/>
                <a:ea typeface="Calibri" panose="020F0502020204030204" pitchFamily="34" charset="0"/>
                <a:cs typeface="Simplified Arabic" panose="02020603050405020304" pitchFamily="18" charset="-78"/>
              </a:rPr>
              <a:t>بأنها شكل جديد من أشكال الصحافة، ظهر بفضل الكم الهائل من البيانات المتاح الآن، بالإضافة إلى انتشار البرامج والأدوات التي يمكن استخدامها في تحويل هذه البيانات إلى أشكال صحفية جذابة؛ وتعتمد صحافة البيانات بشكل أساسي على تحليل البيانات والأرقام وتفسيرها للوصول إلى استنتاجات يمكن من خلالها أن نقدم للقارئ قصة غنية بالمعلومات</a:t>
            </a:r>
            <a:r>
              <a:rPr lang="ar-EG" sz="2400" b="1">
                <a:effectLst/>
                <a:ea typeface="Calibri" panose="020F0502020204030204" pitchFamily="34" charset="0"/>
                <a:cs typeface="Simplified Arabic" panose="02020603050405020304" pitchFamily="18" charset="-78"/>
              </a:rPr>
              <a:t>، وذلك من خلال استخدام الإحصاءات والرسوم البيانية والتصميمات الجرافيكية المختلفة، كما تعتمد صحافة البيانات على عدد من المراحل </a:t>
            </a:r>
            <a:r>
              <a:rPr lang="ar-EG" sz="2400" b="1" u="sng">
                <a:effectLst/>
                <a:ea typeface="Calibri" panose="020F0502020204030204" pitchFamily="34" charset="0"/>
                <a:cs typeface="Simplified Arabic" panose="02020603050405020304" pitchFamily="18" charset="-78"/>
              </a:rPr>
              <a:t>تبدأ بجمع البيانات ثم تنظيمها وتحليلها والربط بين المتغيرات المختلفة، وتنتهي بتقديم القصة الصحفية إلى القارئ من خلال أحد الأشكال البصرية التي تساعد في تبسيط المعلومة المقدمة له.</a:t>
            </a:r>
            <a:endParaRPr lang="en-US" sz="2400" b="1" u="sng">
              <a:effectLst/>
              <a:latin typeface="Calibri" panose="020F0502020204030204" pitchFamily="34" charset="0"/>
              <a:ea typeface="Calibri" panose="020F0502020204030204" pitchFamily="34" charset="0"/>
              <a:cs typeface="Arial" panose="020B0604020202020204" pitchFamily="34" charset="0"/>
            </a:endParaRPr>
          </a:p>
        </p:txBody>
      </p:sp>
      <p:pic>
        <p:nvPicPr>
          <p:cNvPr id="5" name="Content Placeholder 4" descr="A person sitting at a desk looking at a computer&#10;&#10;Description automatically generated">
            <a:extLst>
              <a:ext uri="{FF2B5EF4-FFF2-40B4-BE49-F238E27FC236}">
                <a16:creationId xmlns:a16="http://schemas.microsoft.com/office/drawing/2014/main" id="{28C8A825-4AF7-BF95-9EB1-6300F1B1E989}"/>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99166" y="1520865"/>
            <a:ext cx="4935537" cy="4994575"/>
          </a:xfrm>
        </p:spPr>
      </p:pic>
    </p:spTree>
    <p:extLst>
      <p:ext uri="{BB962C8B-B14F-4D97-AF65-F5344CB8AC3E}">
        <p14:creationId xmlns:p14="http://schemas.microsoft.com/office/powerpoint/2010/main" val="957627635"/>
      </p:ext>
    </p:extLst>
  </p:cSld>
  <p:clrMapOvr>
    <a:masterClrMapping/>
  </p:clrMapOvr>
  <mc:AlternateContent xmlns:mc="http://schemas.openxmlformats.org/markup-compatibility/2006" xmlns:p14="http://schemas.microsoft.com/office/powerpoint/2010/main">
    <mc:Choice Requires="p14">
      <p:transition spd="slow" p14:dur="2000" advTm="126565"/>
    </mc:Choice>
    <mc:Fallback xmlns="">
      <p:transition spd="slow" advTm="12656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عنصر نائب للمحتوى 12"/>
          <p:cNvSpPr>
            <a:spLocks noGrp="1"/>
          </p:cNvSpPr>
          <p:nvPr>
            <p:ph sz="half" idx="2"/>
          </p:nvPr>
        </p:nvSpPr>
        <p:spPr>
          <a:xfrm>
            <a:off x="5117690" y="1464449"/>
            <a:ext cx="6303312" cy="4700377"/>
          </a:xfrm>
        </p:spPr>
        <p:txBody>
          <a:bodyPr>
            <a:noAutofit/>
          </a:bodyPr>
          <a:lstStyle/>
          <a:p>
            <a:pPr marL="0" indent="0" algn="just" rtl="1">
              <a:lnSpc>
                <a:spcPct val="110000"/>
              </a:lnSpc>
              <a:spcBef>
                <a:spcPts val="110"/>
              </a:spcBef>
              <a:spcAft>
                <a:spcPts val="110"/>
              </a:spcAft>
              <a:buNone/>
            </a:pP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توجد عديد من التجارب العالمية الناجحة لصحافة البيانات، فلقد انطلق العرض البصري للقصص الصحفية من خلال البيانات منذ أكثر من مائة عام، </a:t>
            </a:r>
            <a:r>
              <a:rPr lang="ar-EG" sz="2500" b="1" u="sng">
                <a:effectLst/>
                <a:latin typeface="Simplified Arabic" panose="02020603050405020304" pitchFamily="18" charset="-78"/>
                <a:ea typeface="Calibri" panose="020F0502020204030204" pitchFamily="34" charset="0"/>
                <a:cs typeface="Simplified Arabic" panose="02020603050405020304" pitchFamily="18" charset="-78"/>
              </a:rPr>
              <a:t>وقد انتشر مصطلح "صحافة البيانات" خلال السنوات الأخيرة، أي ما بعد سنة الألفين، وقد اقتصرت أولى الأعمال على الخرائط الجغرافية والرسوم البيانية والمخططات قبل أن يرتبط الأمر بعالم الصحافة، وقد كان يشار في البداية إلى الصحافة بمساعدة الكمبيوتر</a:t>
            </a:r>
          </a:p>
          <a:p>
            <a:pPr marL="0" indent="0" algn="just" rtl="1">
              <a:lnSpc>
                <a:spcPct val="110000"/>
              </a:lnSpc>
              <a:spcBef>
                <a:spcPts val="110"/>
              </a:spcBef>
              <a:spcAft>
                <a:spcPts val="110"/>
              </a:spcAft>
              <a:buNone/>
            </a:pP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Computer Assisted Reporting</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 قبل الحديث عن صحافة البيانات، في إشارة إلى استخدام الصحفيين للبيانات لتحسين تغطيتهم الصحفية ولتحفيز التقصي المتعمق في موضوعات معينة.</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marL="0" indent="0" algn="just" rtl="1">
              <a:lnSpc>
                <a:spcPct val="110000"/>
              </a:lnSpc>
              <a:spcBef>
                <a:spcPts val="110"/>
              </a:spcBef>
              <a:spcAft>
                <a:spcPts val="110"/>
              </a:spcAft>
              <a:buNone/>
            </a:pPr>
            <a:endParaRPr lang="en-US" sz="2700" b="1" u="sng">
              <a:latin typeface="Simplified Arabic" panose="02020603050405020304" pitchFamily="18" charset="-78"/>
              <a:cs typeface="Simplified Arabic" panose="02020603050405020304" pitchFamily="18" charset="-78"/>
            </a:endParaRPr>
          </a:p>
        </p:txBody>
      </p:sp>
      <p:sp>
        <p:nvSpPr>
          <p:cNvPr id="10" name="Rectangle: Rounded Corners 33">
            <a:extLst>
              <a:ext uri="{FF2B5EF4-FFF2-40B4-BE49-F238E27FC236}">
                <a16:creationId xmlns:a16="http://schemas.microsoft.com/office/drawing/2014/main" id="{0840CED6-C560-FA83-C4CF-101CF4AEB1B8}"/>
              </a:ext>
            </a:extLst>
          </p:cNvPr>
          <p:cNvSpPr>
            <a:spLocks noGrp="1"/>
          </p:cNvSpPr>
          <p:nvPr>
            <p:ph type="title"/>
          </p:nvPr>
        </p:nvSpPr>
        <p:spPr>
          <a:xfrm>
            <a:off x="837814" y="249268"/>
            <a:ext cx="10515600" cy="1017081"/>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ar-EG" sz="4800" b="1">
                <a:solidFill>
                  <a:schemeClr val="bg1"/>
                </a:solidFill>
                <a:latin typeface="Simplified Arabic" panose="02020603050405020304" pitchFamily="18" charset="-78"/>
                <a:cs typeface="Simplified Arabic" panose="02020603050405020304" pitchFamily="18" charset="-78"/>
              </a:rPr>
              <a:t>ثانيًا: نشأة صحافة البيانات وتطورها</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4" name="Content Placeholder 3">
            <a:extLst>
              <a:ext uri="{FF2B5EF4-FFF2-40B4-BE49-F238E27FC236}">
                <a16:creationId xmlns:a16="http://schemas.microsoft.com/office/drawing/2014/main" id="{9E257810-C163-5BB9-9B09-A919FB16504C}"/>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91729" y="1464449"/>
            <a:ext cx="4793226" cy="5144283"/>
          </a:xfrm>
          <a:prstGeom prst="rect">
            <a:avLst/>
          </a:prstGeom>
        </p:spPr>
      </p:pic>
    </p:spTree>
    <p:extLst>
      <p:ext uri="{BB962C8B-B14F-4D97-AF65-F5344CB8AC3E}">
        <p14:creationId xmlns:p14="http://schemas.microsoft.com/office/powerpoint/2010/main" val="3157200414"/>
      </p:ext>
    </p:extLst>
  </p:cSld>
  <p:clrMapOvr>
    <a:masterClrMapping/>
  </p:clrMapOvr>
  <mc:AlternateContent xmlns:mc="http://schemas.openxmlformats.org/markup-compatibility/2006" xmlns:p14="http://schemas.microsoft.com/office/powerpoint/2010/main">
    <mc:Choice Requires="p14">
      <p:transition spd="slow" p14:dur="2000" advTm="112841"/>
    </mc:Choice>
    <mc:Fallback xmlns="">
      <p:transition spd="slow" advTm="11284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076967" y="1391315"/>
            <a:ext cx="6510880" cy="4649842"/>
          </a:xfrm>
        </p:spPr>
        <p:txBody>
          <a:bodyPr>
            <a:noAutofit/>
          </a:bodyPr>
          <a:lstStyle/>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2" name="مستطيل 1"/>
          <p:cNvSpPr/>
          <p:nvPr/>
        </p:nvSpPr>
        <p:spPr>
          <a:xfrm>
            <a:off x="5332743" y="1391315"/>
            <a:ext cx="6096000" cy="553357"/>
          </a:xfrm>
          <a:prstGeom prst="rect">
            <a:avLst/>
          </a:prstGeom>
        </p:spPr>
        <p:txBody>
          <a:bodyPr>
            <a:spAutoFit/>
          </a:bodyPr>
          <a:lstStyle/>
          <a:p>
            <a:pPr algn="r" rtl="1">
              <a:lnSpc>
                <a:spcPct val="107000"/>
              </a:lnSpc>
              <a:spcAft>
                <a:spcPts val="80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0" name="Rectangle: Rounded Corners 33">
            <a:extLst>
              <a:ext uri="{FF2B5EF4-FFF2-40B4-BE49-F238E27FC236}">
                <a16:creationId xmlns:a16="http://schemas.microsoft.com/office/drawing/2014/main" id="{164F9F9C-D4C1-838C-4CBB-528435542E96}"/>
              </a:ext>
            </a:extLst>
          </p:cNvPr>
          <p:cNvSpPr>
            <a:spLocks noGrp="1"/>
          </p:cNvSpPr>
          <p:nvPr>
            <p:ph type="title"/>
          </p:nvPr>
        </p:nvSpPr>
        <p:spPr>
          <a:xfrm>
            <a:off x="838200" y="365125"/>
            <a:ext cx="10515600" cy="101593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ar-EG" sz="4800" b="1">
                <a:solidFill>
                  <a:schemeClr val="bg1"/>
                </a:solidFill>
                <a:latin typeface="Simplified Arabic" panose="02020603050405020304" pitchFamily="18" charset="-78"/>
                <a:cs typeface="Simplified Arabic" panose="02020603050405020304" pitchFamily="18" charset="-78"/>
              </a:rPr>
              <a:t>ثانيًا: نشأة صحافة البيانات وتطورها</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16" name="TextBox 15">
            <a:extLst>
              <a:ext uri="{FF2B5EF4-FFF2-40B4-BE49-F238E27FC236}">
                <a16:creationId xmlns:a16="http://schemas.microsoft.com/office/drawing/2014/main" id="{2587BABC-AA5E-17F7-1574-4D885A81983D}"/>
              </a:ext>
            </a:extLst>
          </p:cNvPr>
          <p:cNvSpPr txBox="1"/>
          <p:nvPr/>
        </p:nvSpPr>
        <p:spPr>
          <a:xfrm>
            <a:off x="5678129" y="1653370"/>
            <a:ext cx="5833563" cy="4561249"/>
          </a:xfrm>
          <a:prstGeom prst="rect">
            <a:avLst/>
          </a:prstGeom>
          <a:noFill/>
        </p:spPr>
        <p:txBody>
          <a:bodyPr wrap="square">
            <a:spAutoFit/>
          </a:bodyPr>
          <a:lstStyle/>
          <a:p>
            <a:pPr algn="just" rtl="1">
              <a:lnSpc>
                <a:spcPct val="110000"/>
              </a:lnSpc>
              <a:spcBef>
                <a:spcPts val="110"/>
              </a:spcBef>
              <a:spcAft>
                <a:spcPts val="110"/>
              </a:spcAft>
            </a:pPr>
            <a:r>
              <a:rPr lang="ar-EG" sz="2400" b="1">
                <a:latin typeface="Simplified Arabic" panose="02020603050405020304" pitchFamily="18" charset="-78"/>
                <a:ea typeface="Calibri" panose="020F0502020204030204" pitchFamily="34" charset="0"/>
                <a:cs typeface="Simplified Arabic" panose="02020603050405020304" pitchFamily="18" charset="-78"/>
              </a:rPr>
              <a:t>و</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يرجع </a:t>
            </a:r>
            <a:r>
              <a:rPr lang="ar-SA" sz="2400" b="1" dirty="0">
                <a:effectLst/>
                <a:latin typeface="Simplified Arabic" panose="02020603050405020304" pitchFamily="18" charset="-78"/>
                <a:ea typeface="Calibri" panose="020F0502020204030204" pitchFamily="34" charset="0"/>
                <a:cs typeface="Simplified Arabic" panose="02020603050405020304" pitchFamily="18" charset="-78"/>
              </a:rPr>
              <a:t>الظهور الأول لصحافة البيانات </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لعام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1821</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حين </a:t>
            </a:r>
            <a:r>
              <a:rPr lang="ar-SA" sz="2400" b="1" dirty="0">
                <a:effectLst/>
                <a:latin typeface="Simplified Arabic" panose="02020603050405020304" pitchFamily="18" charset="-78"/>
                <a:ea typeface="Calibri" panose="020F0502020204030204" pitchFamily="34" charset="0"/>
                <a:cs typeface="Simplified Arabic" panose="02020603050405020304" pitchFamily="18" charset="-78"/>
              </a:rPr>
              <a:t>نشرت صحيفة مانشستر جارديان بيانات عن العدد الحقيقي للطلاب الذين درسوا في أكثر </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من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70</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مدرسة </a:t>
            </a:r>
            <a:r>
              <a:rPr lang="ar-SA" sz="2400" b="1" dirty="0">
                <a:effectLst/>
                <a:latin typeface="Simplified Arabic" panose="02020603050405020304" pitchFamily="18" charset="-78"/>
                <a:ea typeface="Calibri" panose="020F0502020204030204" pitchFamily="34" charset="0"/>
                <a:cs typeface="Simplified Arabic" panose="02020603050405020304" pitchFamily="18" charset="-78"/>
              </a:rPr>
              <a:t>وكنيسة في مانشستر، بالإضافة إلى معلومات عن الإنفاق السنوي على التعليم في كل مدرسة، وتصنيف الطلاب الإناث والذكور في كل مدرسة، هذا ساعد على كشف العدد الحقيقي للطلاب الذين حصلوا على التعليم المجاني في المدينة،</a:t>
            </a:r>
            <a:r>
              <a:rPr lang="ar-EG" sz="2400" b="1"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400" b="1" dirty="0">
                <a:effectLst/>
                <a:ea typeface="Calibri" panose="020F0502020204030204" pitchFamily="34" charset="0"/>
                <a:cs typeface="Simplified Arabic" panose="02020603050405020304" pitchFamily="18" charset="-78"/>
              </a:rPr>
              <a:t>وفي صيف </a:t>
            </a:r>
            <a:r>
              <a:rPr lang="ar-SA" sz="2400" b="1">
                <a:effectLst/>
                <a:ea typeface="Calibri" panose="020F0502020204030204" pitchFamily="34" charset="0"/>
                <a:cs typeface="Simplified Arabic" panose="02020603050405020304" pitchFamily="18" charset="-78"/>
              </a:rPr>
              <a:t>العام </a:t>
            </a:r>
            <a:r>
              <a:rPr lang="en-US" sz="2400" b="1">
                <a:effectLst/>
                <a:ea typeface="Calibri" panose="020F0502020204030204" pitchFamily="34" charset="0"/>
                <a:cs typeface="Simplified Arabic" panose="02020603050405020304" pitchFamily="18" charset="-78"/>
              </a:rPr>
              <a:t>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1832</a:t>
            </a:r>
            <a:r>
              <a:rPr lang="ar-SA" sz="2400" b="1">
                <a:effectLst/>
                <a:ea typeface="Calibri" panose="020F0502020204030204" pitchFamily="34" charset="0"/>
                <a:cs typeface="Simplified Arabic" panose="02020603050405020304" pitchFamily="18" charset="-78"/>
              </a:rPr>
              <a:t>ظهر </a:t>
            </a:r>
            <a:r>
              <a:rPr lang="ar-SA" sz="2400" b="1" dirty="0">
                <a:effectLst/>
                <a:ea typeface="Calibri" panose="020F0502020204030204" pitchFamily="34" charset="0"/>
                <a:cs typeface="Simplified Arabic" panose="02020603050405020304" pitchFamily="18" charset="-78"/>
              </a:rPr>
              <a:t>مرض الكوليرا في نيويورك </a:t>
            </a:r>
            <a:r>
              <a:rPr lang="ar-SA" sz="2400" b="1">
                <a:effectLst/>
                <a:ea typeface="Calibri" panose="020F0502020204030204" pitchFamily="34" charset="0"/>
                <a:cs typeface="Simplified Arabic" panose="02020603050405020304" pitchFamily="18" charset="-78"/>
              </a:rPr>
              <a:t>ومات </a:t>
            </a:r>
            <a:r>
              <a:rPr lang="en-US" sz="2400" b="1">
                <a:effectLst/>
                <a:ea typeface="Calibri" panose="020F0502020204030204" pitchFamily="34" charset="0"/>
                <a:cs typeface="Simplified Arabic" panose="02020603050405020304" pitchFamily="18" charset="-78"/>
              </a:rPr>
              <a:t>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3000</a:t>
            </a:r>
            <a:r>
              <a:rPr lang="ar-SA" sz="2400" b="1">
                <a:effectLst/>
                <a:ea typeface="Calibri" panose="020F0502020204030204" pitchFamily="34" charset="0"/>
                <a:cs typeface="Simplified Arabic" panose="02020603050405020304" pitchFamily="18" charset="-78"/>
              </a:rPr>
              <a:t>من </a:t>
            </a:r>
            <a:r>
              <a:rPr lang="ar-SA" sz="2400" b="1" dirty="0">
                <a:effectLst/>
                <a:ea typeface="Calibri" panose="020F0502020204030204" pitchFamily="34" charset="0"/>
                <a:cs typeface="Simplified Arabic" panose="02020603050405020304" pitchFamily="18" charset="-78"/>
              </a:rPr>
              <a:t>سكانها في غضون أسابيع قليلة، وبحلول </a:t>
            </a:r>
            <a:r>
              <a:rPr lang="ar-SA" sz="2400" b="1">
                <a:effectLst/>
                <a:ea typeface="Calibri" panose="020F0502020204030204" pitchFamily="34" charset="0"/>
                <a:cs typeface="Simplified Arabic" panose="02020603050405020304" pitchFamily="18" charset="-78"/>
              </a:rPr>
              <a:t>عام </a:t>
            </a:r>
            <a:r>
              <a:rPr lang="en-US" sz="2400" b="1">
                <a:effectLst/>
                <a:ea typeface="Calibri" panose="020F0502020204030204" pitchFamily="34" charset="0"/>
                <a:cs typeface="Simplified Arabic" panose="02020603050405020304" pitchFamily="18" charset="-78"/>
              </a:rPr>
              <a:t>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1849</a:t>
            </a:r>
            <a:r>
              <a:rPr lang="ar-SA" sz="2400" b="1">
                <a:effectLst/>
                <a:ea typeface="Calibri" panose="020F0502020204030204" pitchFamily="34" charset="0"/>
                <a:cs typeface="Simplified Arabic" panose="02020603050405020304" pitchFamily="18" charset="-78"/>
              </a:rPr>
              <a:t>وصلت </a:t>
            </a:r>
            <a:r>
              <a:rPr lang="ar-SA" sz="2400" b="1" dirty="0">
                <a:effectLst/>
                <a:ea typeface="Calibri" panose="020F0502020204030204" pitchFamily="34" charset="0"/>
                <a:cs typeface="Simplified Arabic" panose="02020603050405020304" pitchFamily="18" charset="-78"/>
              </a:rPr>
              <a:t>الوفيات جراء الوباء </a:t>
            </a:r>
            <a:r>
              <a:rPr lang="ar-SA" sz="2400" b="1">
                <a:effectLst/>
                <a:ea typeface="Calibri" panose="020F0502020204030204" pitchFamily="34" charset="0"/>
                <a:cs typeface="Simplified Arabic" panose="02020603050405020304" pitchFamily="18" charset="-78"/>
              </a:rPr>
              <a:t>إلى </a:t>
            </a:r>
            <a:r>
              <a:rPr lang="en-US" sz="2400" b="1">
                <a:effectLst/>
                <a:ea typeface="Calibri" panose="020F0502020204030204" pitchFamily="34" charset="0"/>
                <a:cs typeface="Simplified Arabic" panose="02020603050405020304" pitchFamily="18" charset="-78"/>
              </a:rPr>
              <a:t>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5000</a:t>
            </a:r>
            <a:r>
              <a:rPr lang="ar-SA" sz="2400" b="1">
                <a:effectLst/>
                <a:ea typeface="Calibri" panose="020F0502020204030204" pitchFamily="34" charset="0"/>
                <a:cs typeface="Simplified Arabic" panose="02020603050405020304" pitchFamily="18" charset="-78"/>
              </a:rPr>
              <a:t>لتوضيح </a:t>
            </a:r>
            <a:r>
              <a:rPr lang="ar-SA" sz="2400" b="1" dirty="0">
                <a:effectLst/>
                <a:ea typeface="Calibri" panose="020F0502020204030204" pitchFamily="34" charset="0"/>
                <a:cs typeface="Simplified Arabic" panose="02020603050405020304" pitchFamily="18" charset="-78"/>
              </a:rPr>
              <a:t>متى كان المرض أكثر انتشار</a:t>
            </a:r>
            <a:r>
              <a:rPr lang="ar-EG" sz="2400" b="1">
                <a:effectLst/>
                <a:ea typeface="Calibri" panose="020F0502020204030204" pitchFamily="34" charset="0"/>
                <a:cs typeface="Simplified Arabic" panose="02020603050405020304" pitchFamily="18" charset="-78"/>
              </a:rPr>
              <a:t>ً</a:t>
            </a:r>
            <a:r>
              <a:rPr lang="ar-SA" sz="2400" b="1">
                <a:effectLst/>
                <a:ea typeface="Calibri" panose="020F0502020204030204" pitchFamily="34" charset="0"/>
                <a:cs typeface="Simplified Arabic" panose="02020603050405020304" pitchFamily="18" charset="-78"/>
              </a:rPr>
              <a:t>ا</a:t>
            </a:r>
            <a:r>
              <a:rPr lang="en-US" sz="2400" b="1">
                <a:effectLst/>
                <a:ea typeface="Calibri" panose="020F0502020204030204" pitchFamily="34" charset="0"/>
                <a:cs typeface="Simplified Arabic" panose="02020603050405020304" pitchFamily="18" charset="-78"/>
              </a:rPr>
              <a:t>.</a:t>
            </a:r>
            <a:endParaRPr lang="en-US" sz="24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Content Placeholder 4" descr="A tablet with graph and chart&#10;&#10;Description automatically generated">
            <a:extLst>
              <a:ext uri="{FF2B5EF4-FFF2-40B4-BE49-F238E27FC236}">
                <a16:creationId xmlns:a16="http://schemas.microsoft.com/office/drawing/2014/main" id="{2DD22F2D-C99B-C5E2-2736-5D25F8768125}"/>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89476" y="1609073"/>
            <a:ext cx="5115960" cy="4649842"/>
          </a:xfrm>
        </p:spPr>
      </p:pic>
    </p:spTree>
    <p:extLst>
      <p:ext uri="{BB962C8B-B14F-4D97-AF65-F5344CB8AC3E}">
        <p14:creationId xmlns:p14="http://schemas.microsoft.com/office/powerpoint/2010/main" val="1090124093"/>
      </p:ext>
    </p:extLst>
  </p:cSld>
  <p:clrMapOvr>
    <a:masterClrMapping/>
  </p:clrMapOvr>
  <mc:AlternateContent xmlns:mc="http://schemas.openxmlformats.org/markup-compatibility/2006" xmlns:p14="http://schemas.microsoft.com/office/powerpoint/2010/main">
    <mc:Choice Requires="p14">
      <p:transition spd="slow" p14:dur="2000" advTm="97595"/>
    </mc:Choice>
    <mc:Fallback xmlns="">
      <p:transition spd="slow" advTm="9759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عنصر نائب للمحتوى 12"/>
          <p:cNvSpPr>
            <a:spLocks noGrp="1"/>
          </p:cNvSpPr>
          <p:nvPr>
            <p:ph sz="half" idx="2"/>
          </p:nvPr>
        </p:nvSpPr>
        <p:spPr>
          <a:xfrm>
            <a:off x="4925962" y="1544182"/>
            <a:ext cx="6445872" cy="4630271"/>
          </a:xfrm>
        </p:spPr>
        <p:txBody>
          <a:bodyPr>
            <a:noAutofit/>
          </a:bodyPr>
          <a:lstStyle/>
          <a:p>
            <a:pPr algn="just" rtl="1">
              <a:lnSpc>
                <a:spcPct val="110000"/>
              </a:lnSpc>
              <a:spcBef>
                <a:spcPts val="110"/>
              </a:spcBef>
              <a:spcAft>
                <a:spcPts val="110"/>
              </a:spcAft>
            </a:pPr>
            <a:r>
              <a:rPr lang="en-US" sz="2400" b="1">
                <a:latin typeface="Simplified Arabic" panose="02020603050405020304" pitchFamily="18" charset="-78"/>
                <a:ea typeface="Calibri" panose="020F0502020204030204" pitchFamily="34" charset="0"/>
                <a:cs typeface="Simplified Arabic" panose="02020603050405020304" pitchFamily="18" charset="-78"/>
              </a:rPr>
              <a:t> </a:t>
            </a:r>
            <a:r>
              <a:rPr lang="ar-EG" sz="2400" b="1">
                <a:latin typeface="Simplified Arabic" panose="02020603050405020304" pitchFamily="18" charset="-78"/>
                <a:ea typeface="Calibri" panose="020F0502020204030204" pitchFamily="34" charset="0"/>
                <a:cs typeface="Simplified Arabic" panose="02020603050405020304" pitchFamily="18" charset="-78"/>
              </a:rPr>
              <a:t>و</a:t>
            </a:r>
            <a:r>
              <a:rPr lang="ar-SA" sz="2400" b="1">
                <a:effectLst/>
                <a:ea typeface="Calibri" panose="020F0502020204030204" pitchFamily="34" charset="0"/>
                <a:cs typeface="Simplified Arabic" panose="02020603050405020304" pitchFamily="18" charset="-78"/>
              </a:rPr>
              <a:t>نشرت صحيفة </a:t>
            </a:r>
            <a:r>
              <a:rPr lang="ar-EG" sz="2400" b="1">
                <a:effectLst/>
                <a:ea typeface="Calibri" panose="020F0502020204030204" pitchFamily="34" charset="0"/>
                <a:cs typeface="Simplified Arabic" panose="02020603050405020304" pitchFamily="18" charset="-78"/>
              </a:rPr>
              <a:t>" </a:t>
            </a:r>
            <a:r>
              <a:rPr lang="ar-SA" sz="2400" b="1">
                <a:effectLst/>
                <a:ea typeface="Calibri" panose="020F0502020204030204" pitchFamily="34" charset="0"/>
                <a:cs typeface="Simplified Arabic" panose="02020603050405020304" pitchFamily="18" charset="-78"/>
              </a:rPr>
              <a:t>نيويورك</a:t>
            </a:r>
            <a:r>
              <a:rPr lang="ar-EG" sz="2400" b="1">
                <a:effectLst/>
                <a:ea typeface="Calibri" panose="020F0502020204030204" pitchFamily="34" charset="0"/>
                <a:cs typeface="Simplified Arabic" panose="02020603050405020304" pitchFamily="18" charset="-78"/>
              </a:rPr>
              <a:t> تربييون"</a:t>
            </a:r>
            <a:r>
              <a:rPr lang="ar-SA" sz="2400" b="1">
                <a:effectLst/>
                <a:ea typeface="Calibri" panose="020F0502020204030204" pitchFamily="34" charset="0"/>
                <a:cs typeface="Simplified Arabic" panose="02020603050405020304" pitchFamily="18" charset="-78"/>
              </a:rPr>
              <a:t> مخططًا يقارن بين وفيات الكوليرا الأسبوعية و إجمالي الوفيات الأسبوعية، وجاءت النتيجة أنه حين انخفض إجمالي الوفيات خلال الأسبوع الآخر من يونيو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1849</a:t>
            </a:r>
            <a:r>
              <a:rPr lang="ar-SA" sz="2400" b="1">
                <a:effectLst/>
                <a:ea typeface="Calibri" panose="020F0502020204030204" pitchFamily="34" charset="0"/>
                <a:cs typeface="Simplified Arabic" panose="02020603050405020304" pitchFamily="18" charset="-78"/>
              </a:rPr>
              <a:t>بدأت وفيات الكوليرا في الارتفاع بالفعل، وهو تمثيل مرئي ألمح إلى ذروة تفشي المر</a:t>
            </a:r>
            <a:r>
              <a:rPr lang="ar-EG" sz="2400" b="1">
                <a:effectLst/>
                <a:ea typeface="Calibri" panose="020F0502020204030204" pitchFamily="34" charset="0"/>
                <a:cs typeface="Simplified Arabic" panose="02020603050405020304" pitchFamily="18" charset="-78"/>
              </a:rPr>
              <a:t>ض.</a:t>
            </a:r>
          </a:p>
          <a:p>
            <a:pPr algn="just" rtl="1">
              <a:lnSpc>
                <a:spcPct val="110000"/>
              </a:lnSpc>
              <a:spcBef>
                <a:spcPts val="110"/>
              </a:spcBef>
              <a:spcAft>
                <a:spcPts val="11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واستخدمت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CAR</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(الصحافة بمساعدة الحاسوب) للمرة الأولى في عام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1952</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م من قبل شبكة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CBS</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للتنبؤ بنتائج الانتخابات الرئاسية، ومنذ الستينيات سعى الصحفيون المحققون (العاملون في الولايات المتحدة) إلى مراقبة السلطة بشكل مستقل من خلال تحليل قواعد بيانات السجلات الحكومية بطرق علمية، وهو ما عرف أيضًا باسم </a:t>
            </a: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 صحافة الخدمة العامة ".                                                  </a:t>
            </a:r>
            <a:endParaRPr lang="en-US" sz="2400" b="1" u="sng">
              <a:latin typeface="Simplified Arabic" panose="02020603050405020304" pitchFamily="18" charset="-78"/>
              <a:cs typeface="Simplified Arabic" panose="02020603050405020304" pitchFamily="18" charset="-78"/>
            </a:endParaRPr>
          </a:p>
        </p:txBody>
      </p:sp>
      <p:sp>
        <p:nvSpPr>
          <p:cNvPr id="7" name="Rectangle: Rounded Corners 33">
            <a:extLst>
              <a:ext uri="{FF2B5EF4-FFF2-40B4-BE49-F238E27FC236}">
                <a16:creationId xmlns:a16="http://schemas.microsoft.com/office/drawing/2014/main" id="{E46F9303-57A6-E615-4783-A55BB6C88552}"/>
              </a:ext>
            </a:extLst>
          </p:cNvPr>
          <p:cNvSpPr>
            <a:spLocks noGrp="1"/>
          </p:cNvSpPr>
          <p:nvPr>
            <p:ph type="title"/>
          </p:nvPr>
        </p:nvSpPr>
        <p:spPr>
          <a:xfrm>
            <a:off x="661220" y="254498"/>
            <a:ext cx="10515600" cy="1017081"/>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ar-EG" sz="4800" b="1">
                <a:solidFill>
                  <a:schemeClr val="bg1"/>
                </a:solidFill>
                <a:latin typeface="Simplified Arabic" panose="02020603050405020304" pitchFamily="18" charset="-78"/>
                <a:cs typeface="Simplified Arabic" panose="02020603050405020304" pitchFamily="18" charset="-78"/>
              </a:rPr>
              <a:t>ثانيًا: نشأة صحافة البيانات وتطورها</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3" name="Picture 2" descr="A graph on a newspaper&#10;&#10;Description automatically generated">
            <a:extLst>
              <a:ext uri="{FF2B5EF4-FFF2-40B4-BE49-F238E27FC236}">
                <a16:creationId xmlns:a16="http://schemas.microsoft.com/office/drawing/2014/main" id="{1E2CA1E6-43CD-6717-7480-44452E37C0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5471" y="1381356"/>
            <a:ext cx="4660491" cy="4630270"/>
          </a:xfrm>
          <a:prstGeom prst="rect">
            <a:avLst/>
          </a:prstGeom>
        </p:spPr>
      </p:pic>
      <p:sp>
        <p:nvSpPr>
          <p:cNvPr id="2" name="Rectangle 1">
            <a:extLst>
              <a:ext uri="{FF2B5EF4-FFF2-40B4-BE49-F238E27FC236}">
                <a16:creationId xmlns:a16="http://schemas.microsoft.com/office/drawing/2014/main" id="{A8789192-D411-59D4-3BEE-F8BB9A6E7680}"/>
              </a:ext>
            </a:extLst>
          </p:cNvPr>
          <p:cNvSpPr/>
          <p:nvPr/>
        </p:nvSpPr>
        <p:spPr>
          <a:xfrm>
            <a:off x="265470" y="6121404"/>
            <a:ext cx="4660491" cy="61513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000" b="1">
                <a:latin typeface="Simplified Arabic" panose="02020603050405020304" pitchFamily="18" charset="-78"/>
                <a:cs typeface="Simplified Arabic" panose="02020603050405020304" pitchFamily="18" charset="-78"/>
              </a:rPr>
              <a:t>تتتتتت</a:t>
            </a:r>
            <a:r>
              <a:rPr lang="ar-EG" sz="2000" b="1">
                <a:solidFill>
                  <a:schemeClr val="tx1"/>
                </a:solidFill>
                <a:latin typeface="Simplified Arabic" panose="02020603050405020304" pitchFamily="18" charset="-78"/>
                <a:cs typeface="Simplified Arabic" panose="02020603050405020304" pitchFamily="18" charset="-78"/>
              </a:rPr>
              <a:t>رسم بياني خطي يوضح وفيات مرض الكوليرا في أمريكا نشر عام1849 بصحيفة " نيويورك تريبيون" </a:t>
            </a:r>
            <a:endParaRPr lang="en-US" sz="2000" b="1">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2915464457"/>
      </p:ext>
    </p:extLst>
  </p:cSld>
  <p:clrMapOvr>
    <a:masterClrMapping/>
  </p:clrMapOvr>
  <mc:AlternateContent xmlns:mc="http://schemas.openxmlformats.org/markup-compatibility/2006" xmlns:p14="http://schemas.microsoft.com/office/powerpoint/2010/main">
    <mc:Choice Requires="p14">
      <p:transition spd="slow" p14:dur="2000" advTm="136047"/>
    </mc:Choice>
    <mc:Fallback xmlns="">
      <p:transition spd="slow" advTm="136047"/>
    </mc:Fallback>
  </mc:AlternateContent>
  <p:extLst>
    <p:ext uri="{3A86A75C-4F4B-4683-9AE1-C65F6400EC91}">
      <p14:laserTraceLst xmlns:p14="http://schemas.microsoft.com/office/powerpoint/2010/main">
        <p14:tracePtLst>
          <p14:tracePt t="42448" x="4330700" y="6251575"/>
          <p14:tracePt t="42994" x="3228975" y="6677025"/>
          <p14:tracePt t="43002" x="3176588" y="6561138"/>
          <p14:tracePt t="43021" x="3048000" y="6173788"/>
          <p14:tracePt t="43035" x="2932113" y="5927725"/>
          <p14:tracePt t="43052" x="2816225" y="5643563"/>
          <p14:tracePt t="43069" x="2801938" y="5386388"/>
          <p14:tracePt t="43085" x="2789238" y="5192713"/>
          <p14:tracePt t="43105" x="2789238" y="4933950"/>
          <p14:tracePt t="43119" x="2816225" y="4791075"/>
          <p14:tracePt t="43136" x="2801938" y="4675188"/>
          <p14:tracePt t="43137" x="2801938" y="4637088"/>
          <p14:tracePt t="43153" x="2776538" y="4546600"/>
          <p14:tracePt t="43168" x="2751138" y="4533900"/>
          <p14:tracePt t="43187" x="2738438" y="4519613"/>
          <p14:tracePt t="43697" x="2660650" y="4494213"/>
          <p14:tracePt t="43702" x="2544763" y="4481513"/>
          <p14:tracePt t="43708" x="2454275" y="4430713"/>
          <p14:tracePt t="43718" x="2324100" y="4378325"/>
          <p14:tracePt t="43737" x="2014538" y="4262438"/>
          <p14:tracePt t="43751" x="1833563" y="4146550"/>
          <p14:tracePt t="43769" x="1717675" y="4029075"/>
          <p14:tracePt t="43771" x="1679575" y="3990975"/>
          <p14:tracePt t="43786" x="1614488" y="3848100"/>
          <p14:tracePt t="43801" x="1562100" y="3681413"/>
          <p14:tracePt t="43819" x="1601788" y="3306763"/>
          <p14:tracePt t="43835" x="1665288" y="3113088"/>
          <p14:tracePt t="43851" x="1755775" y="2957513"/>
          <p14:tracePt t="43868" x="1924050" y="2725738"/>
          <p14:tracePt t="43884" x="2066925" y="2622550"/>
          <p14:tracePt t="43904" x="2401888" y="2441575"/>
          <p14:tracePt t="43917" x="2711450" y="2311400"/>
          <p14:tracePt t="43936" x="3086100" y="2220913"/>
          <p14:tracePt t="43951" x="3357563" y="2182813"/>
          <p14:tracePt t="43968" x="3513138" y="2157413"/>
          <p14:tracePt t="43984" x="3668713" y="2170113"/>
          <p14:tracePt t="44001" x="3757613" y="2208213"/>
          <p14:tracePt t="44019" x="3875088" y="2298700"/>
          <p14:tracePt t="44034" x="3938588" y="2427288"/>
          <p14:tracePt t="44052" x="4003675" y="2622550"/>
          <p14:tracePt t="44068" x="4041775" y="2725738"/>
          <p14:tracePt t="44084" x="4056063" y="2867025"/>
          <p14:tracePt t="44101" x="4056063" y="3009900"/>
          <p14:tracePt t="44118" x="4016375" y="3086100"/>
          <p14:tracePt t="44136" x="3938588" y="3267075"/>
          <p14:tracePt t="44151" x="3862388" y="3397250"/>
          <p14:tracePt t="44168" x="3757613" y="3500438"/>
          <p14:tracePt t="44184" x="3551238" y="3590925"/>
          <p14:tracePt t="44201" x="3435350" y="3668713"/>
          <p14:tracePt t="44218" x="3125788" y="3784600"/>
          <p14:tracePt t="44234" x="2686050" y="3887788"/>
          <p14:tracePt t="44251" x="2273300" y="3990975"/>
          <p14:tracePt t="45170" x="2144713" y="4016375"/>
          <p14:tracePt t="45174" x="2039938" y="4056063"/>
          <p14:tracePt t="45183" x="1924050" y="4056063"/>
          <p14:tracePt t="45203" x="1679575" y="4081463"/>
          <p14:tracePt t="45217" x="1433513" y="4081463"/>
          <p14:tracePt t="45235" x="1201738" y="4081463"/>
          <p14:tracePt t="45252" x="865188" y="4068763"/>
          <p14:tracePt t="45266" x="671513" y="4003675"/>
          <p14:tracePt t="45284" x="490538" y="3887788"/>
          <p14:tracePt t="45300" x="452438" y="3810000"/>
          <p14:tracePt t="45316" x="412750" y="3706813"/>
          <p14:tracePt t="45318" x="400050" y="3668713"/>
          <p14:tracePt t="45333" x="400050" y="3551238"/>
          <p14:tracePt t="45350" x="412750" y="3435350"/>
          <p14:tracePt t="45368" x="568325" y="3189288"/>
          <p14:tracePt t="45383" x="736600" y="3009900"/>
          <p14:tracePt t="45401" x="1084263" y="2725738"/>
          <p14:tracePt t="45416" x="1265238" y="2595563"/>
          <p14:tracePt t="45433" x="1485900" y="2479675"/>
          <p14:tracePt t="45450" x="1808163" y="2311400"/>
          <p14:tracePt t="45466" x="2092325" y="2247900"/>
          <p14:tracePt t="45484" x="2376488" y="2233613"/>
          <p14:tracePt t="45500" x="2544763" y="2233613"/>
          <p14:tracePt t="45516" x="2660650" y="2233613"/>
          <p14:tracePt t="45518" x="2711450" y="2233613"/>
          <p14:tracePt t="45533" x="2801938" y="2260600"/>
          <p14:tracePt t="45550" x="2919413" y="2286000"/>
          <p14:tracePt t="45566" x="3100388" y="2376488"/>
          <p14:tracePt t="45583" x="3189288" y="2479675"/>
          <p14:tracePt t="45600" x="3294063" y="2647950"/>
          <p14:tracePt t="45616" x="3319463" y="2751138"/>
          <p14:tracePt t="45633" x="3332163" y="2841625"/>
          <p14:tracePt t="45649" x="3332163" y="2995613"/>
          <p14:tracePt t="45666" x="3332163" y="3100388"/>
          <p14:tracePt t="45683" x="3228975" y="3357563"/>
          <p14:tracePt t="45699" x="3151188" y="3538538"/>
          <p14:tracePt t="45716" x="3100388" y="3668713"/>
          <p14:tracePt t="45717" x="3073400" y="3706813"/>
          <p14:tracePt t="45733" x="3035300" y="3797300"/>
          <p14:tracePt t="45749" x="2995613" y="3951288"/>
          <p14:tracePt t="45766" x="2944813" y="4146550"/>
          <p14:tracePt t="45782" x="2879725" y="4300538"/>
          <p14:tracePt t="45799" x="2854325" y="4325938"/>
          <p14:tracePt t="48252" x="3048000" y="4222750"/>
          <p14:tracePt t="48258" x="3294063" y="4106863"/>
          <p14:tracePt t="48264" x="3500438" y="4003675"/>
          <p14:tracePt t="48280" x="3835400" y="3848100"/>
          <p14:tracePt t="48301" x="4222750" y="3757613"/>
          <p14:tracePt t="48313" x="4430713" y="3719513"/>
          <p14:tracePt t="48330" x="4624388" y="3654425"/>
          <p14:tracePt t="48333" x="4687888" y="3641725"/>
          <p14:tracePt t="48347" x="4765675" y="3616325"/>
          <p14:tracePt t="48364" x="4818063" y="3603625"/>
          <p14:tracePt t="48381" x="4856163" y="3603625"/>
          <p14:tracePt t="48397" x="4868863" y="3603625"/>
          <p14:tracePt t="48449" x="4856163" y="3616325"/>
          <p14:tracePt t="48457" x="4803775" y="3654425"/>
          <p14:tracePt t="48464" x="4675188" y="3719513"/>
          <p14:tracePt t="48480" x="4197350" y="3900488"/>
          <p14:tracePt t="48498" x="3668713" y="4056063"/>
          <p14:tracePt t="48513" x="3409950" y="4119563"/>
          <p14:tracePt t="48530" x="3203575" y="4171950"/>
          <p14:tracePt t="48547" x="2816225" y="4235450"/>
          <p14:tracePt t="48563" x="2544763" y="4262438"/>
          <p14:tracePt t="48582" x="2208213" y="4262438"/>
          <p14:tracePt t="48596" x="1963738" y="4262438"/>
          <p14:tracePt t="48613" x="1743075" y="4249738"/>
          <p14:tracePt t="48630" x="1458913" y="4106863"/>
          <p14:tracePt t="48646" x="1343025" y="4056063"/>
          <p14:tracePt t="48663" x="1162050" y="3951288"/>
          <p14:tracePt t="48680" x="1098550" y="3887788"/>
          <p14:tracePt t="48698" x="1020763" y="3797300"/>
          <p14:tracePt t="48713" x="981075" y="3757613"/>
          <p14:tracePt t="48730" x="968375" y="3732213"/>
          <p14:tracePt t="48732" x="955675" y="3719513"/>
          <p14:tracePt t="48746" x="955675" y="3694113"/>
          <p14:tracePt t="48763" x="942975" y="3681413"/>
          <p14:tracePt t="48781" x="942975" y="3654425"/>
          <p14:tracePt t="48796" x="1046163" y="3603625"/>
          <p14:tracePt t="48814" x="1755775" y="3409950"/>
          <p14:tracePt t="48830" x="2182813" y="3344863"/>
          <p14:tracePt t="48846" x="2479675" y="3319463"/>
          <p14:tracePt t="48849" x="2595563" y="3319463"/>
          <p14:tracePt t="48863" x="2879725" y="3306763"/>
          <p14:tracePt t="48880" x="3138488" y="3294063"/>
          <p14:tracePt t="48897" x="3397250" y="3370263"/>
          <p14:tracePt t="48913" x="3487738" y="3397250"/>
          <p14:tracePt t="48931" x="3578225" y="3435350"/>
          <p14:tracePt t="48946" x="3616325" y="3448050"/>
          <p14:tracePt t="48963" x="3641725" y="3473450"/>
          <p14:tracePt t="48979" x="3694113" y="3513138"/>
          <p14:tracePt t="48996" x="3706813" y="3551238"/>
          <p14:tracePt t="49014" x="3706813" y="3578225"/>
          <p14:tracePt t="49029" x="3706813" y="3603625"/>
          <p14:tracePt t="49046" x="3694113" y="3694113"/>
          <p14:tracePt t="49062" x="3525838" y="3875088"/>
          <p14:tracePt t="49079" x="3370263" y="4016375"/>
          <p14:tracePt t="49097" x="3060700" y="4262438"/>
          <p14:tracePt t="120935" x="3060700" y="4325938"/>
          <p14:tracePt t="120940" x="3060700" y="4416425"/>
          <p14:tracePt t="120946" x="3060700" y="4481513"/>
          <p14:tracePt t="120964" x="3060700" y="4584700"/>
          <p14:tracePt t="120977" x="3100388" y="4740275"/>
          <p14:tracePt t="120997" x="3163888" y="4984750"/>
          <p14:tracePt t="121009" x="3216275" y="5205413"/>
          <p14:tracePt t="121027" x="3294063" y="5449888"/>
          <p14:tracePt t="121044" x="3422650" y="5734050"/>
          <p14:tracePt t="121060" x="3500438" y="5915025"/>
          <p14:tracePt t="121078" x="3590925" y="6161088"/>
          <p14:tracePt t="121093" x="3641725" y="6392863"/>
          <p14:tracePt t="121112" x="3654425" y="6599238"/>
          <p14:tracePt t="121113" x="3668713" y="6689725"/>
          <p14:tracePt t="121126" x="3694113" y="6819900"/>
          <p14:tracePt t="122451" x="0" y="0"/>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308502" y="1328053"/>
            <a:ext cx="5986047" cy="4676961"/>
          </a:xfrm>
        </p:spPr>
        <p:txBody>
          <a:bodyPr>
            <a:normAutofit fontScale="25000" lnSpcReduction="20000"/>
          </a:bodyPr>
          <a:lstStyle/>
          <a:p>
            <a:pPr algn="just" rtl="1">
              <a:lnSpc>
                <a:spcPct val="130000"/>
              </a:lnSpc>
              <a:spcBef>
                <a:spcPts val="110"/>
              </a:spcBef>
              <a:spcAft>
                <a:spcPts val="110"/>
              </a:spcAft>
            </a:pPr>
            <a:r>
              <a:rPr lang="ar-EG" sz="10400" b="1">
                <a:effectLst/>
                <a:latin typeface="Simplified Arabic" panose="02020603050405020304" pitchFamily="18" charset="-78"/>
                <a:ea typeface="Calibri" panose="020F0502020204030204" pitchFamily="34" charset="0"/>
                <a:cs typeface="Simplified Arabic" panose="02020603050405020304" pitchFamily="18" charset="-78"/>
              </a:rPr>
              <a:t>وقد سعى مؤيدو هذه الأساليب بمساعدة الكمبيوتر إلى إظهار التوجهات العامة وتعميم المعرفة الشعبية، وكشف ظلم السلطات العامة والمؤسسات الخاصة؛ فعلى سبيل المثال، حاول فيليب ماير كشف ما كُتب عن أحداث الشغب عام </a:t>
            </a:r>
            <a:r>
              <a:rPr lang="en-US" sz="10400" b="1">
                <a:effectLst/>
                <a:latin typeface="Simplified Arabic" panose="02020603050405020304" pitchFamily="18" charset="-78"/>
                <a:ea typeface="Calibri" panose="020F0502020204030204" pitchFamily="34" charset="0"/>
                <a:cs typeface="Simplified Arabic" panose="02020603050405020304" pitchFamily="18" charset="-78"/>
              </a:rPr>
              <a:t>1967</a:t>
            </a:r>
            <a:r>
              <a:rPr lang="ar-EG" sz="10400" b="1">
                <a:effectLst/>
                <a:latin typeface="Simplified Arabic" panose="02020603050405020304" pitchFamily="18" charset="-78"/>
                <a:ea typeface="Calibri" panose="020F0502020204030204" pitchFamily="34" charset="0"/>
                <a:cs typeface="Simplified Arabic" panose="02020603050405020304" pitchFamily="18" charset="-78"/>
              </a:rPr>
              <a:t>م في ديترويت يوضح أن المشاركة لم تقتصر على الجنوبيين الأقل تعليمًا؛ وفي الثمانينات كشفت سلسة مقالات بيل ديدمان المعنونة ب " لون المال"  </a:t>
            </a:r>
            <a:r>
              <a:rPr lang="en-US" sz="10400" b="1">
                <a:effectLst/>
                <a:latin typeface="Simplified Arabic" panose="02020603050405020304" pitchFamily="18" charset="-78"/>
                <a:ea typeface="Calibri" panose="020F0502020204030204" pitchFamily="34" charset="0"/>
                <a:cs typeface="Simplified Arabic" panose="02020603050405020304" pitchFamily="18" charset="-78"/>
              </a:rPr>
              <a:t>The Color of Money”</a:t>
            </a:r>
            <a:r>
              <a:rPr lang="ar-EG" sz="10400" b="1">
                <a:effectLst/>
                <a:latin typeface="Simplified Arabic" panose="02020603050405020304" pitchFamily="18" charset="-78"/>
                <a:ea typeface="Calibri" panose="020F0502020204030204" pitchFamily="34" charset="0"/>
                <a:cs typeface="Simplified Arabic" panose="02020603050405020304" pitchFamily="18" charset="-78"/>
              </a:rPr>
              <a:t>" عن عنصرية ممنهجة في سياسات الإقراض في المؤسسات المالية الكبرى؛ وفي تحقيق بعنوان: " أين وقع الخطأ؟ " </a:t>
            </a:r>
            <a:endParaRPr lang="en-US" sz="10400" b="1" u="sng">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p:txBody>
      </p:sp>
      <p:sp>
        <p:nvSpPr>
          <p:cNvPr id="2" name="مستطيل 1"/>
          <p:cNvSpPr/>
          <p:nvPr/>
        </p:nvSpPr>
        <p:spPr>
          <a:xfrm>
            <a:off x="5882185" y="1328053"/>
            <a:ext cx="5635387" cy="1250086"/>
          </a:xfrm>
          <a:prstGeom prst="rect">
            <a:avLst/>
          </a:prstGeom>
        </p:spPr>
        <p:txBody>
          <a:bodyPr wrap="square">
            <a:spAutoFit/>
          </a:bodyPr>
          <a:lstStyle/>
          <a:p>
            <a:pPr algn="just" rtl="1">
              <a:lnSpc>
                <a:spcPct val="110000"/>
              </a:lnSpc>
              <a:spcBef>
                <a:spcPts val="110"/>
              </a:spcBef>
              <a:spcAft>
                <a:spcPts val="110"/>
              </a:spcAft>
            </a:pPr>
            <a:endParaRPr lang="ar-EG" sz="2400" b="1" u="sng">
              <a:latin typeface="Simplified Arabic" panose="02020603050405020304" pitchFamily="18" charset="-78"/>
              <a:cs typeface="Simplified Arabic" panose="02020603050405020304" pitchFamily="18" charset="-78"/>
            </a:endParaRPr>
          </a:p>
          <a:p>
            <a:pPr marL="285750" indent="-285750" algn="just" rtl="1">
              <a:buFont typeface="Arial" panose="020B0604020202020204" pitchFamily="34" charset="0"/>
              <a:buChar char="•"/>
            </a:pPr>
            <a:endParaRPr lang="ar-EG" sz="2400" b="1" u="sng">
              <a:latin typeface="Simplified Arabic" panose="02020603050405020304" pitchFamily="18" charset="-78"/>
              <a:cs typeface="Simplified Arabic" panose="02020603050405020304" pitchFamily="18" charset="-78"/>
            </a:endParaRPr>
          </a:p>
          <a:p>
            <a:pPr marL="285750" indent="-285750" algn="just" rtl="1">
              <a:buFont typeface="Arial" panose="020B0604020202020204" pitchFamily="34" charset="0"/>
              <a:buChar char="•"/>
            </a:pPr>
            <a:endParaRPr lang="ar-EG" sz="2400" b="1" u="sng">
              <a:latin typeface="Simplified Arabic" panose="02020603050405020304" pitchFamily="18" charset="-78"/>
              <a:cs typeface="Simplified Arabic" panose="02020603050405020304" pitchFamily="18" charset="-78"/>
            </a:endParaRPr>
          </a:p>
        </p:txBody>
      </p:sp>
      <p:sp>
        <p:nvSpPr>
          <p:cNvPr id="11" name="Rectangle: Rounded Corners 33">
            <a:extLst>
              <a:ext uri="{FF2B5EF4-FFF2-40B4-BE49-F238E27FC236}">
                <a16:creationId xmlns:a16="http://schemas.microsoft.com/office/drawing/2014/main" id="{10A739FE-965B-436B-3BDB-2B9E30BF908F}"/>
              </a:ext>
            </a:extLst>
          </p:cNvPr>
          <p:cNvSpPr txBox="1">
            <a:spLocks noGrp="1"/>
          </p:cNvSpPr>
          <p:nvPr>
            <p:ph type="title"/>
          </p:nvPr>
        </p:nvSpPr>
        <p:spPr>
          <a:xfrm>
            <a:off x="778949" y="255658"/>
            <a:ext cx="10515600" cy="875177"/>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نشأة صحافة البيانات وتطورها</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3" name="Content Placeholder 2" descr="A screenshot of a cell phone&#10;&#10;Description automatically generated">
            <a:extLst>
              <a:ext uri="{FF2B5EF4-FFF2-40B4-BE49-F238E27FC236}">
                <a16:creationId xmlns:a16="http://schemas.microsoft.com/office/drawing/2014/main" id="{D85984FF-2E54-69ED-0D96-9AE5B2D023FD}"/>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65996" y="1236734"/>
            <a:ext cx="4719483" cy="5529947"/>
          </a:xfrm>
          <a:prstGeom prst="rect">
            <a:avLst/>
          </a:prstGeom>
        </p:spPr>
      </p:pic>
    </p:spTree>
    <p:extLst>
      <p:ext uri="{BB962C8B-B14F-4D97-AF65-F5344CB8AC3E}">
        <p14:creationId xmlns:p14="http://schemas.microsoft.com/office/powerpoint/2010/main" val="2099063835"/>
      </p:ext>
    </p:extLst>
  </p:cSld>
  <p:clrMapOvr>
    <a:masterClrMapping/>
  </p:clrMapOvr>
  <mc:AlternateContent xmlns:mc="http://schemas.openxmlformats.org/markup-compatibility/2006" xmlns:p14="http://schemas.microsoft.com/office/powerpoint/2010/main">
    <mc:Choice Requires="p14">
      <p:transition spd="slow" p14:dur="2000" advTm="114032"/>
    </mc:Choice>
    <mc:Fallback xmlns="">
      <p:transition spd="slow" advTm="114032"/>
    </mc:Fallback>
  </mc:AlternateContent>
  <p:extLst>
    <p:ext uri="{3A86A75C-4F4B-4683-9AE1-C65F6400EC91}">
      <p14:laserTraceLst xmlns:p14="http://schemas.microsoft.com/office/powerpoint/2010/main">
        <p14:tracePtLst>
          <p14:tracePt t="90221" x="4276725" y="6232525"/>
          <p14:tracePt t="90490" x="2789238" y="6677025"/>
          <p14:tracePt t="90495" x="2725738" y="6586538"/>
          <p14:tracePt t="90511" x="2582863" y="6342063"/>
          <p14:tracePt t="90527" x="2466975" y="6134100"/>
          <p14:tracePt t="90545" x="2324100" y="5837238"/>
          <p14:tracePt t="90560" x="2260600" y="5670550"/>
          <p14:tracePt t="90577" x="2170113" y="5334000"/>
          <p14:tracePt t="90593" x="2170113" y="5114925"/>
          <p14:tracePt t="90610" x="2182813" y="4881563"/>
          <p14:tracePt t="90627" x="2273300" y="4481513"/>
          <p14:tracePt t="90644" x="2351088" y="4262438"/>
          <p14:tracePt t="90661" x="2401888" y="4094163"/>
          <p14:tracePt t="90677" x="2427288" y="4016375"/>
          <p14:tracePt t="90695" x="2466975" y="3938588"/>
          <p14:tracePt t="90710" x="2517775" y="3913188"/>
          <p14:tracePt t="90727" x="2557463" y="3913188"/>
          <p14:tracePt t="91048" x="2363788" y="3797300"/>
          <p14:tracePt t="91054" x="2220913" y="3706813"/>
          <p14:tracePt t="91062" x="2117725" y="3654425"/>
          <p14:tracePt t="91077" x="1949450" y="3487738"/>
          <p14:tracePt t="91096" x="1846263" y="3267075"/>
          <p14:tracePt t="91110" x="1833563" y="3073400"/>
          <p14:tracePt t="91127" x="1860550" y="2789238"/>
          <p14:tracePt t="91130" x="1898650" y="2686050"/>
          <p14:tracePt t="91143" x="2014538" y="2389188"/>
          <p14:tracePt t="91160" x="2130425" y="2144713"/>
          <p14:tracePt t="91178" x="2466975" y="1730375"/>
          <p14:tracePt t="91193" x="2763838" y="1498600"/>
          <p14:tracePt t="91210" x="3048000" y="1368425"/>
          <p14:tracePt t="91211" x="3163888" y="1330325"/>
          <p14:tracePt t="91226" x="3422650" y="1277938"/>
          <p14:tracePt t="91243" x="3563938" y="1277938"/>
          <p14:tracePt t="91260" x="3900488" y="1382713"/>
          <p14:tracePt t="91276" x="4094163" y="1485900"/>
          <p14:tracePt t="91294" x="4313238" y="1717675"/>
          <p14:tracePt t="91309" x="4352925" y="1795463"/>
          <p14:tracePt t="91326" x="4416425" y="1911350"/>
          <p14:tracePt t="91328" x="4430713" y="1963738"/>
          <p14:tracePt t="91343" x="4494213" y="2220913"/>
          <p14:tracePt t="91359" x="4468813" y="2351088"/>
          <p14:tracePt t="91377" x="4287838" y="2622550"/>
          <p14:tracePt t="91393" x="4132263" y="2776538"/>
          <p14:tracePt t="91409" x="4029075" y="2932113"/>
          <p14:tracePt t="91411" x="3965575" y="2982913"/>
          <p14:tracePt t="91426" x="3797300" y="3163888"/>
          <p14:tracePt t="91443" x="3578225" y="3306763"/>
          <p14:tracePt t="91445" x="3487738" y="3370263"/>
          <p14:tracePt t="91460" x="3357563" y="3473450"/>
          <p14:tracePt t="91476" x="3332163" y="3513138"/>
          <p14:tracePt t="91493" x="3306763" y="3578225"/>
          <p14:tracePt t="91509" x="3294063" y="3616325"/>
          <p14:tracePt t="91526" x="3294063" y="3629025"/>
          <p14:tracePt t="101343" x="3279775" y="3641725"/>
          <p14:tracePt t="101351" x="3267075" y="3668713"/>
          <p14:tracePt t="101354" x="3241675" y="3706813"/>
          <p14:tracePt t="101367" x="3228975" y="3757613"/>
          <p14:tracePt t="101369" x="3189288" y="3810000"/>
          <p14:tracePt t="101384" x="3125788" y="3978275"/>
          <p14:tracePt t="101400" x="3035300" y="4210050"/>
          <p14:tracePt t="101420" x="2932113" y="4533900"/>
          <p14:tracePt t="101433" x="2906713" y="4662488"/>
          <p14:tracePt t="101453" x="2892425" y="4856163"/>
          <p14:tracePt t="101466" x="2892425" y="5102225"/>
          <p14:tracePt t="101483" x="2892425" y="5334000"/>
          <p14:tracePt t="101502" x="2892425" y="5683250"/>
          <p14:tracePt t="101516" x="2892425" y="5927725"/>
          <p14:tracePt t="101535" x="2906713" y="6224588"/>
          <p14:tracePt t="101549" x="2892425" y="6470650"/>
          <p14:tracePt t="101566" x="2879725" y="6638925"/>
          <p14:tracePt t="102969" x="0" y="0"/>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p:cNvSpPr/>
          <p:nvPr/>
        </p:nvSpPr>
        <p:spPr>
          <a:xfrm>
            <a:off x="5472752" y="1460310"/>
            <a:ext cx="5881047" cy="998222"/>
          </a:xfrm>
          <a:prstGeom prst="rect">
            <a:avLst/>
          </a:prstGeom>
        </p:spPr>
        <p:txBody>
          <a:bodyPr wrap="square">
            <a:spAutoFit/>
          </a:bodyPr>
          <a:lstStyle/>
          <a:p>
            <a:pPr algn="just" rtl="1">
              <a:lnSpc>
                <a:spcPct val="110000"/>
              </a:lnSpc>
              <a:spcBef>
                <a:spcPts val="110"/>
              </a:spcBef>
              <a:spcAft>
                <a:spcPts val="110"/>
              </a:spcAft>
            </a:pPr>
            <a:r>
              <a:rPr lang="ar-EG" sz="2400"/>
              <a:t>‏</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Rectangle: Rounded Corners 33">
            <a:extLst>
              <a:ext uri="{FF2B5EF4-FFF2-40B4-BE49-F238E27FC236}">
                <a16:creationId xmlns:a16="http://schemas.microsoft.com/office/drawing/2014/main" id="{DC108CB9-F6F9-CE76-6061-4E21C5D7FA25}"/>
              </a:ext>
            </a:extLst>
          </p:cNvPr>
          <p:cNvSpPr txBox="1">
            <a:spLocks noGrp="1"/>
          </p:cNvSpPr>
          <p:nvPr>
            <p:ph type="title"/>
          </p:nvPr>
        </p:nvSpPr>
        <p:spPr>
          <a:xfrm>
            <a:off x="838199" y="257578"/>
            <a:ext cx="10515600" cy="96403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نشأة صحافة البيانات وتطورها</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computer with a magnifying glass and calendar&#10;&#10;Description automatically generated">
            <a:extLst>
              <a:ext uri="{FF2B5EF4-FFF2-40B4-BE49-F238E27FC236}">
                <a16:creationId xmlns:a16="http://schemas.microsoft.com/office/drawing/2014/main" id="{88011F34-D4F0-E9E5-9319-EE82F5C16F0C}"/>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88226" y="1460310"/>
            <a:ext cx="5035706" cy="5014540"/>
          </a:xfrm>
        </p:spPr>
      </p:pic>
      <p:sp>
        <p:nvSpPr>
          <p:cNvPr id="9" name="TextBox 8">
            <a:extLst>
              <a:ext uri="{FF2B5EF4-FFF2-40B4-BE49-F238E27FC236}">
                <a16:creationId xmlns:a16="http://schemas.microsoft.com/office/drawing/2014/main" id="{E61902F4-B0E4-3EC4-DD2B-8271EAEFF967}"/>
              </a:ext>
            </a:extLst>
          </p:cNvPr>
          <p:cNvSpPr txBox="1"/>
          <p:nvPr/>
        </p:nvSpPr>
        <p:spPr>
          <a:xfrm>
            <a:off x="5790700" y="1460310"/>
            <a:ext cx="5881047" cy="3842077"/>
          </a:xfrm>
          <a:prstGeom prst="rect">
            <a:avLst/>
          </a:prstGeom>
          <a:noFill/>
        </p:spPr>
        <p:txBody>
          <a:bodyPr wrap="square">
            <a:spAutoFit/>
          </a:bodyPr>
          <a:lstStyle/>
          <a:p>
            <a:pPr marL="342900" indent="-342900" algn="just" rtl="1">
              <a:lnSpc>
                <a:spcPct val="110000"/>
              </a:lnSpc>
              <a:spcBef>
                <a:spcPts val="110"/>
              </a:spcBef>
              <a:spcAft>
                <a:spcPts val="110"/>
              </a:spcAft>
              <a:buFont typeface="Arial" panose="020B0604020202020204" pitchFamily="34" charset="0"/>
              <a:buChar char="•"/>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وسعى ستيف دويغ إلى تحليل أنماط الخسائر الناتجة عن إعصار أندرو في بداية التسعينيات من أجل فهم تأثير السياسات والممارسات المعيبة للتنمية العمرانية، </a:t>
            </a:r>
            <a:r>
              <a:rPr lang="ar-EG" sz="2800" b="1" u="sng">
                <a:effectLst/>
                <a:latin typeface="Simplified Arabic" panose="02020603050405020304" pitchFamily="18" charset="-78"/>
                <a:ea typeface="Calibri" panose="020F0502020204030204" pitchFamily="34" charset="0"/>
                <a:cs typeface="Simplified Arabic" panose="02020603050405020304" pitchFamily="18" charset="-78"/>
              </a:rPr>
              <a:t>وهو ما أدى إلى أن جلبت التقارير المبنية على البيانات خدمة عامة قيمة، وحققت لكثير من الصحفيين الفوز بجوائز شهيرة.</a:t>
            </a:r>
          </a:p>
          <a:p>
            <a:pPr marL="342900" indent="-342900" algn="just" rtl="1">
              <a:lnSpc>
                <a:spcPct val="110000"/>
              </a:lnSpc>
              <a:spcBef>
                <a:spcPts val="110"/>
              </a:spcBef>
              <a:spcAft>
                <a:spcPts val="110"/>
              </a:spcAft>
              <a:buFont typeface="Arial" panose="020B0604020202020204" pitchFamily="34" charset="0"/>
              <a:buChar char="•"/>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2463535892"/>
      </p:ext>
    </p:extLst>
  </p:cSld>
  <p:clrMapOvr>
    <a:masterClrMapping/>
  </p:clrMapOvr>
  <mc:AlternateContent xmlns:mc="http://schemas.openxmlformats.org/markup-compatibility/2006" xmlns:p14="http://schemas.microsoft.com/office/powerpoint/2010/main">
    <mc:Choice Requires="p14">
      <p:transition spd="slow" p14:dur="2000" advTm="68736"/>
    </mc:Choice>
    <mc:Fallback xmlns="">
      <p:transition spd="slow" advTm="6873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p:cNvSpPr/>
          <p:nvPr/>
        </p:nvSpPr>
        <p:spPr>
          <a:xfrm>
            <a:off x="5472752" y="1460310"/>
            <a:ext cx="5881047" cy="998222"/>
          </a:xfrm>
          <a:prstGeom prst="rect">
            <a:avLst/>
          </a:prstGeom>
        </p:spPr>
        <p:txBody>
          <a:bodyPr wrap="square">
            <a:spAutoFit/>
          </a:bodyPr>
          <a:lstStyle/>
          <a:p>
            <a:pPr algn="just" rtl="1">
              <a:lnSpc>
                <a:spcPct val="110000"/>
              </a:lnSpc>
              <a:spcBef>
                <a:spcPts val="110"/>
              </a:spcBef>
              <a:spcAft>
                <a:spcPts val="110"/>
              </a:spcAft>
            </a:pPr>
            <a:r>
              <a:rPr lang="ar-EG" sz="2400"/>
              <a:t>‏</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Rectangle: Rounded Corners 33">
            <a:extLst>
              <a:ext uri="{FF2B5EF4-FFF2-40B4-BE49-F238E27FC236}">
                <a16:creationId xmlns:a16="http://schemas.microsoft.com/office/drawing/2014/main" id="{DC108CB9-F6F9-CE76-6061-4E21C5D7FA25}"/>
              </a:ext>
            </a:extLst>
          </p:cNvPr>
          <p:cNvSpPr txBox="1">
            <a:spLocks noGrp="1"/>
          </p:cNvSpPr>
          <p:nvPr>
            <p:ph type="title"/>
          </p:nvPr>
        </p:nvSpPr>
        <p:spPr>
          <a:xfrm>
            <a:off x="838199" y="257578"/>
            <a:ext cx="10515600" cy="96403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نشأة صحافة البيانات وتطورها</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6" name="Content Placeholder 5">
            <a:extLst>
              <a:ext uri="{FF2B5EF4-FFF2-40B4-BE49-F238E27FC236}">
                <a16:creationId xmlns:a16="http://schemas.microsoft.com/office/drawing/2014/main" id="{6A2F72A8-4876-D397-1A31-6EB468FD913C}"/>
              </a:ext>
            </a:extLst>
          </p:cNvPr>
          <p:cNvSpPr>
            <a:spLocks noGrp="1"/>
          </p:cNvSpPr>
          <p:nvPr>
            <p:ph sz="half" idx="1"/>
          </p:nvPr>
        </p:nvSpPr>
        <p:spPr>
          <a:xfrm>
            <a:off x="787021" y="1723402"/>
            <a:ext cx="4685731" cy="4351338"/>
          </a:xfrm>
        </p:spPr>
        <p:txBody>
          <a:bodyPr/>
          <a:lstStyle/>
          <a:p>
            <a:pPr algn="just" rtl="1"/>
            <a:r>
              <a:rPr lang="ar-EG" b="1">
                <a:latin typeface="Simplified Arabic" panose="02020603050405020304" pitchFamily="18" charset="-78"/>
                <a:cs typeface="Simplified Arabic" panose="02020603050405020304" pitchFamily="18" charset="-78"/>
              </a:rPr>
              <a:t>يمكنكم الاطلاع على موقع إنفوتايمز أول موقع متخصص في صحافة البيانات في الشرق الأوسط من خلال الرابط التالي :</a:t>
            </a:r>
          </a:p>
          <a:p>
            <a:pPr marL="0" indent="0" rtl="1">
              <a:buNone/>
            </a:pPr>
            <a:r>
              <a:rPr lang="en-US" b="1">
                <a:latin typeface="Simplified Arabic" panose="02020603050405020304" pitchFamily="18" charset="-78"/>
                <a:cs typeface="Simplified Arabic" panose="02020603050405020304" pitchFamily="18" charset="-78"/>
                <a:hlinkClick r:id="rId2"/>
              </a:rPr>
              <a:t>https://infotimes.org/</a:t>
            </a:r>
            <a:endParaRPr lang="ar-EG" b="1">
              <a:latin typeface="Simplified Arabic" panose="02020603050405020304" pitchFamily="18" charset="-78"/>
              <a:cs typeface="Simplified Arabic" panose="02020603050405020304" pitchFamily="18" charset="-78"/>
            </a:endParaRPr>
          </a:p>
          <a:p>
            <a:pPr marL="0" indent="0" algn="r" rtl="1">
              <a:buNone/>
            </a:pPr>
            <a:endParaRPr lang="en-US"/>
          </a:p>
        </p:txBody>
      </p:sp>
      <p:sp>
        <p:nvSpPr>
          <p:cNvPr id="9" name="TextBox 8">
            <a:extLst>
              <a:ext uri="{FF2B5EF4-FFF2-40B4-BE49-F238E27FC236}">
                <a16:creationId xmlns:a16="http://schemas.microsoft.com/office/drawing/2014/main" id="{E61902F4-B0E4-3EC4-DD2B-8271EAEFF967}"/>
              </a:ext>
            </a:extLst>
          </p:cNvPr>
          <p:cNvSpPr txBox="1"/>
          <p:nvPr/>
        </p:nvSpPr>
        <p:spPr>
          <a:xfrm>
            <a:off x="5790700" y="1301126"/>
            <a:ext cx="5881047" cy="4773614"/>
          </a:xfrm>
          <a:prstGeom prst="rect">
            <a:avLst/>
          </a:prstGeom>
          <a:noFill/>
        </p:spPr>
        <p:txBody>
          <a:bodyPr wrap="square">
            <a:spAutoFit/>
          </a:bodyPr>
          <a:lstStyle/>
          <a:p>
            <a:pPr algn="just" rtl="1">
              <a:lnSpc>
                <a:spcPct val="110000"/>
              </a:lnSpc>
              <a:spcBef>
                <a:spcPts val="110"/>
              </a:spcBef>
              <a:spcAft>
                <a:spcPts val="110"/>
              </a:spcAft>
            </a:pPr>
            <a:r>
              <a:rPr lang="ar-EG" sz="3200" b="1" u="sng">
                <a:solidFill>
                  <a:srgbClr val="002060"/>
                </a:solidFill>
                <a:effectLst/>
                <a:latin typeface="Calibri" panose="020F0502020204030204" pitchFamily="34" charset="0"/>
                <a:ea typeface="Calibri" panose="020F0502020204030204" pitchFamily="34" charset="0"/>
                <a:cs typeface="Simplified Arabic" panose="02020603050405020304" pitchFamily="18" charset="-78"/>
              </a:rPr>
              <a:t>صحافة البيانات في العالم العربي:</a:t>
            </a:r>
          </a:p>
          <a:p>
            <a:pPr marL="342900" indent="-342900" algn="just" rtl="1">
              <a:lnSpc>
                <a:spcPct val="110000"/>
              </a:lnSpc>
              <a:spcBef>
                <a:spcPts val="110"/>
              </a:spcBef>
              <a:spcAft>
                <a:spcPts val="110"/>
              </a:spcAft>
              <a:buFont typeface="Arial" panose="020B0604020202020204" pitchFamily="34" charset="0"/>
              <a:buChar char="•"/>
            </a:pPr>
            <a:r>
              <a:rPr lang="ar-SA" sz="3200" b="1">
                <a:effectLst/>
                <a:latin typeface="Simplified Arabic" panose="02020603050405020304" pitchFamily="18" charset="-78"/>
                <a:ea typeface="Calibri" panose="020F0502020204030204" pitchFamily="34" charset="0"/>
                <a:cs typeface="Simplified Arabic" panose="02020603050405020304" pitchFamily="18" charset="-78"/>
              </a:rPr>
              <a:t>وعربيًا تعد صحافة البيانات م</a:t>
            </a:r>
            <a:r>
              <a:rPr lang="ar-EG" sz="3200" b="1">
                <a:effectLst/>
                <a:latin typeface="Simplified Arabic" panose="02020603050405020304" pitchFamily="18" charset="-78"/>
                <a:ea typeface="Calibri" panose="020F0502020204030204" pitchFamily="34" charset="0"/>
                <a:cs typeface="Simplified Arabic" panose="02020603050405020304" pitchFamily="18" charset="-78"/>
              </a:rPr>
              <a:t>تواضعة</a:t>
            </a:r>
            <a:r>
              <a:rPr lang="ar-SA" sz="3200" b="1">
                <a:effectLst/>
                <a:latin typeface="Simplified Arabic" panose="02020603050405020304" pitchFamily="18" charset="-78"/>
                <a:ea typeface="Calibri" panose="020F0502020204030204" pitchFamily="34" charset="0"/>
                <a:cs typeface="Simplified Arabic" panose="02020603050405020304" pitchFamily="18" charset="-78"/>
              </a:rPr>
              <a:t>، حيث ما زالت تتلمس أولى خطواتها من خلال بعض المحاولات الفردية، </a:t>
            </a:r>
            <a:r>
              <a:rPr lang="ar-SA" sz="3200" b="1" u="sng">
                <a:effectLst/>
                <a:latin typeface="Simplified Arabic" panose="02020603050405020304" pitchFamily="18" charset="-78"/>
                <a:ea typeface="Calibri" panose="020F0502020204030204" pitchFamily="34" charset="0"/>
                <a:cs typeface="Simplified Arabic" panose="02020603050405020304" pitchFamily="18" charset="-78"/>
              </a:rPr>
              <a:t>ويعد موقع أنفو تايمز</a:t>
            </a:r>
            <a:r>
              <a:rPr lang="ar-EG" sz="3200" b="1" u="sng">
                <a:effectLst/>
                <a:latin typeface="Simplified Arabic" panose="02020603050405020304" pitchFamily="18" charset="-78"/>
                <a:ea typeface="Calibri" panose="020F0502020204030204" pitchFamily="34" charset="0"/>
                <a:cs typeface="Simplified Arabic" panose="02020603050405020304" pitchFamily="18" charset="-78"/>
              </a:rPr>
              <a:t>(</a:t>
            </a:r>
            <a:r>
              <a:rPr lang="en-US" sz="3200" b="1" u="sng">
                <a:effectLst/>
                <a:latin typeface="Simplified Arabic" panose="02020603050405020304" pitchFamily="18" charset="-78"/>
                <a:ea typeface="Calibri" panose="020F0502020204030204" pitchFamily="34" charset="0"/>
                <a:cs typeface="Simplified Arabic" panose="02020603050405020304" pitchFamily="18" charset="-78"/>
              </a:rPr>
              <a:t>Infotimes</a:t>
            </a:r>
            <a:r>
              <a:rPr lang="ar-EG" sz="3200" b="1" u="sng">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3200" b="1" u="sng">
                <a:effectLst/>
                <a:latin typeface="Simplified Arabic" panose="02020603050405020304" pitchFamily="18" charset="-78"/>
                <a:ea typeface="Calibri" panose="020F0502020204030204" pitchFamily="34" charset="0"/>
                <a:cs typeface="Simplified Arabic" panose="02020603050405020304" pitchFamily="18" charset="-78"/>
              </a:rPr>
              <a:t>أول موقع متخصص في صحافة البيانات في الشرق الأوسط</a:t>
            </a:r>
            <a:r>
              <a:rPr lang="ar-EG" sz="3200" b="1" u="sng">
                <a:effectLst/>
                <a:latin typeface="Simplified Arabic" panose="02020603050405020304" pitchFamily="18" charset="-78"/>
                <a:ea typeface="Calibri" panose="020F0502020204030204" pitchFamily="34" charset="0"/>
                <a:cs typeface="Simplified Arabic" panose="02020603050405020304" pitchFamily="18" charset="-78"/>
              </a:rPr>
              <a:t> .</a:t>
            </a:r>
          </a:p>
          <a:p>
            <a:pPr algn="just" rtl="1">
              <a:lnSpc>
                <a:spcPct val="110000"/>
              </a:lnSpc>
              <a:spcBef>
                <a:spcPts val="110"/>
              </a:spcBef>
              <a:spcAft>
                <a:spcPts val="110"/>
              </a:spcAft>
            </a:pPr>
            <a:endParaRPr lang="ar-EG"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3454256689"/>
      </p:ext>
    </p:extLst>
  </p:cSld>
  <p:clrMapOvr>
    <a:masterClrMapping/>
  </p:clrMapOvr>
  <mc:AlternateContent xmlns:mc="http://schemas.openxmlformats.org/markup-compatibility/2006" xmlns:p14="http://schemas.microsoft.com/office/powerpoint/2010/main">
    <mc:Choice Requires="p14">
      <p:transition spd="slow" p14:dur="2000" advTm="67189"/>
    </mc:Choice>
    <mc:Fallback xmlns="">
      <p:transition spd="slow" advTm="67189"/>
    </mc:Fallback>
  </mc:AlternateContent>
  <p:extLst>
    <p:ext uri="{3A86A75C-4F4B-4683-9AE1-C65F6400EC91}">
      <p14:laserTraceLst xmlns:p14="http://schemas.microsoft.com/office/powerpoint/2010/main">
        <p14:tracePtLst>
          <p14:tracePt t="39654" x="4295775" y="6242050"/>
          <p14:tracePt t="39891" x="3397250" y="6651625"/>
          <p14:tracePt t="39900" x="3397250" y="6496050"/>
          <p14:tracePt t="39920" x="3513138" y="6083300"/>
          <p14:tracePt t="39933" x="3654425" y="5708650"/>
          <p14:tracePt t="39951" x="3835400" y="5011738"/>
          <p14:tracePt t="39967" x="3913188" y="4700588"/>
          <p14:tracePt t="39983" x="3951288" y="4456113"/>
          <p14:tracePt t="40001" x="4029075" y="4132263"/>
          <p14:tracePt t="40017" x="4106863" y="3951288"/>
          <p14:tracePt t="40035" x="4197350" y="3822700"/>
          <p14:tracePt t="40051" x="4235450" y="3771900"/>
          <p14:tracePt t="40067" x="4325938" y="3668713"/>
          <p14:tracePt t="40069" x="4352925" y="3629025"/>
          <p14:tracePt t="40083" x="4416425" y="3563938"/>
          <p14:tracePt t="40100" x="4468813" y="3538538"/>
          <p14:tracePt t="40117" x="4506913" y="3513138"/>
          <p14:tracePt t="40133" x="4519613" y="3487738"/>
          <p14:tracePt t="40151" x="4519613" y="3473450"/>
          <p14:tracePt t="40168" x="4533900" y="3473450"/>
          <p14:tracePt t="40183" x="4546600" y="3460750"/>
          <p14:tracePt t="40200" x="4559300" y="3448050"/>
          <p14:tracePt t="40217" x="4559300" y="3435350"/>
          <p14:tracePt t="40234" x="4572000" y="3435350"/>
          <p14:tracePt t="40250" x="4584700" y="3422650"/>
          <p14:tracePt t="40267" x="4597400" y="3397250"/>
          <p14:tracePt t="40283" x="4597400" y="3384550"/>
          <p14:tracePt t="40300" x="4597400" y="3370263"/>
          <p14:tracePt t="40317" x="4624388" y="3332163"/>
          <p14:tracePt t="40333" x="4637088" y="3306763"/>
          <p14:tracePt t="40351" x="4649788" y="3279775"/>
          <p14:tracePt t="40366" x="4662488" y="3267075"/>
          <p14:tracePt t="40383" x="4662488" y="3254375"/>
          <p14:tracePt t="40400" x="4662488" y="3228975"/>
          <p14:tracePt t="40419" x="4675188" y="3228975"/>
          <p14:tracePt t="40481" x="4675188" y="3241675"/>
          <p14:tracePt t="40495" x="4675188" y="3267075"/>
          <p14:tracePt t="40502" x="4675188" y="3279775"/>
          <p14:tracePt t="40517" x="4675188" y="3370263"/>
          <p14:tracePt t="40533" x="4662488" y="3487738"/>
          <p14:tracePt t="40551" x="4610100" y="3706813"/>
          <p14:tracePt t="40566" x="4597400" y="3887788"/>
          <p14:tracePt t="40583" x="4559300" y="4106863"/>
          <p14:tracePt t="40599" x="4506913" y="4365625"/>
          <p14:tracePt t="40616" x="4456113" y="4533900"/>
          <p14:tracePt t="40633" x="4340225" y="4687888"/>
          <p14:tracePt t="40649" x="4287838" y="4752975"/>
          <p14:tracePt t="40666" x="4262438" y="5024438"/>
          <p14:tracePt t="40682" x="4210050" y="5153025"/>
          <p14:tracePt t="40699" x="4159250" y="5268913"/>
          <p14:tracePt t="40716" x="4106863" y="5399088"/>
          <p14:tracePt t="40733" x="4056063" y="5540375"/>
          <p14:tracePt t="57066" x="4041775" y="5553075"/>
          <p14:tracePt t="57071" x="4029075" y="5580063"/>
          <p14:tracePt t="57086" x="3990975" y="5618163"/>
          <p14:tracePt t="57100" x="3938588" y="5656263"/>
          <p14:tracePt t="57117" x="3887788" y="5734050"/>
          <p14:tracePt t="57120" x="3848100" y="5799138"/>
          <p14:tracePt t="57134" x="3784600" y="5876925"/>
          <p14:tracePt t="57150" x="3706813" y="6018213"/>
          <p14:tracePt t="57168" x="3641725" y="6199188"/>
          <p14:tracePt t="57183" x="3629025" y="6264275"/>
          <p14:tracePt t="57201" x="3590925" y="6354763"/>
          <p14:tracePt t="57217" x="3563938" y="6418263"/>
          <p14:tracePt t="57233" x="3538538" y="6470650"/>
          <p14:tracePt t="57251" x="3525838" y="6521450"/>
          <p14:tracePt t="57267" x="3513138" y="6561138"/>
          <p14:tracePt t="57285" x="3500438" y="6638925"/>
          <p14:tracePt t="57300" x="3500438" y="6689725"/>
          <p14:tracePt t="57317" x="3487738" y="6729413"/>
          <p14:tracePt t="57319" x="3487738" y="6767513"/>
          <p14:tracePt t="57333" x="3487738" y="6805613"/>
          <p14:tracePt t="58499" x="0" y="0"/>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622877" y="1382443"/>
            <a:ext cx="6210291" cy="4594465"/>
          </a:xfrm>
        </p:spPr>
        <p:txBody>
          <a:bodyPr>
            <a:normAutofit/>
          </a:bodyPr>
          <a:lstStyle/>
          <a:p>
            <a:pPr marL="0" indent="0" algn="just" rtl="1">
              <a:lnSpc>
                <a:spcPct val="12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sz="2400" b="1">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a:p>
            <a:pPr marL="0" indent="0" algn="r" rtl="1">
              <a:lnSpc>
                <a:spcPct val="130000"/>
              </a:lnSpc>
              <a:spcBef>
                <a:spcPts val="110"/>
              </a:spcBef>
              <a:spcAft>
                <a:spcPts val="110"/>
              </a:spcAft>
              <a:buNone/>
            </a:pPr>
            <a:endParaRPr lang="en-US" sz="3200" b="1" u="sng">
              <a:solidFill>
                <a:srgbClr val="203E5F"/>
              </a:solidFill>
              <a:latin typeface="Simplified Arabic" panose="02020603050405020304" pitchFamily="18" charset="-78"/>
              <a:cs typeface="Simplified Arabic" panose="02020603050405020304" pitchFamily="18" charset="-78"/>
            </a:endParaRPr>
          </a:p>
        </p:txBody>
      </p:sp>
      <p:sp>
        <p:nvSpPr>
          <p:cNvPr id="3" name="مستطيل 2"/>
          <p:cNvSpPr/>
          <p:nvPr/>
        </p:nvSpPr>
        <p:spPr>
          <a:xfrm>
            <a:off x="5061400" y="1382443"/>
            <a:ext cx="6293537" cy="1531701"/>
          </a:xfrm>
          <a:prstGeom prst="rect">
            <a:avLst/>
          </a:prstGeom>
        </p:spPr>
        <p:txBody>
          <a:bodyPr wrap="square">
            <a:spAutoFit/>
          </a:bodyPr>
          <a:lstStyle/>
          <a:p>
            <a:pPr algn="just" rtl="1">
              <a:lnSpc>
                <a:spcPct val="110000"/>
              </a:lnSpc>
              <a:spcBef>
                <a:spcPts val="110"/>
              </a:spcBef>
              <a:spcAft>
                <a:spcPts val="110"/>
              </a:spcAft>
            </a:pPr>
            <a:r>
              <a:rPr lang="ar-EG">
                <a:latin typeface="Calibri" panose="020F0502020204030204" pitchFamily="34" charset="0"/>
                <a:ea typeface="Calibri" panose="020F0502020204030204" pitchFamily="34" charset="0"/>
                <a:cs typeface="Simplified Arabic" panose="02020603050405020304" pitchFamily="18" charset="-78"/>
              </a:rPr>
              <a:t>‏</a:t>
            </a:r>
            <a:r>
              <a:rPr lang="ar-EG" sz="2400"/>
              <a:t>‏</a:t>
            </a:r>
            <a:r>
              <a:rPr lang="ar-EG" sz="2800"/>
              <a:t>‏</a:t>
            </a:r>
            <a:endParaRPr lang="ar-EG" sz="2800"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800" b="1" u="sng">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6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Rectangle: Rounded Corners 33">
            <a:extLst>
              <a:ext uri="{FF2B5EF4-FFF2-40B4-BE49-F238E27FC236}">
                <a16:creationId xmlns:a16="http://schemas.microsoft.com/office/drawing/2014/main" id="{6D25688B-A55B-BB6D-4235-3814C07AF4D1}"/>
              </a:ext>
            </a:extLst>
          </p:cNvPr>
          <p:cNvSpPr txBox="1">
            <a:spLocks/>
          </p:cNvSpPr>
          <p:nvPr/>
        </p:nvSpPr>
        <p:spPr>
          <a:xfrm>
            <a:off x="365077" y="172556"/>
            <a:ext cx="10515600" cy="96403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نشأة صحافة البيانات وتطورها</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13" name="TextBox 12">
            <a:extLst>
              <a:ext uri="{FF2B5EF4-FFF2-40B4-BE49-F238E27FC236}">
                <a16:creationId xmlns:a16="http://schemas.microsoft.com/office/drawing/2014/main" id="{ADA6A68E-589A-40D1-4B4B-1D3249FF35AB}"/>
              </a:ext>
            </a:extLst>
          </p:cNvPr>
          <p:cNvSpPr txBox="1"/>
          <p:nvPr/>
        </p:nvSpPr>
        <p:spPr>
          <a:xfrm>
            <a:off x="5772724" y="1382443"/>
            <a:ext cx="5910596" cy="4702569"/>
          </a:xfrm>
          <a:prstGeom prst="rect">
            <a:avLst/>
          </a:prstGeom>
          <a:noFill/>
        </p:spPr>
        <p:txBody>
          <a:bodyPr wrap="square">
            <a:spAutoFit/>
          </a:bodyPr>
          <a:lstStyle/>
          <a:p>
            <a:pPr marL="457200" indent="-457200" algn="just" rtl="1">
              <a:lnSpc>
                <a:spcPct val="107000"/>
              </a:lnSpc>
              <a:spcAft>
                <a:spcPts val="800"/>
              </a:spcAft>
              <a:buFont typeface="Arial" panose="020B0604020202020204" pitchFamily="34" charset="0"/>
              <a:buChar char="•"/>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و</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موقع إنفوتايمز</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هو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وكالة حديثة في مصر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أ</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سسها عمرو العراقي عام</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2012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يقدم الموقع مجموعة كبيرة من البيانات المصورة مقسمة إلى عدة تصنيفات من أبرزها السياسة والاقتصاد والتكنولوجيا والرياضة والشبكات الاجتماعية</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وقد فاز الموقع بجائزة شبكة المحررين العالمية لصحافة البيانات لعام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 2018</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عن فئة أفضل فريق لصحافة البيانات بغرف الأخبار الصغيرة بالمناصفة مع</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 Monitor de Victimas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من فنزويلا</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p>
        </p:txBody>
      </p:sp>
      <p:pic>
        <p:nvPicPr>
          <p:cNvPr id="10" name="Content Placeholder 9" descr="A poster with a trophy and numbers&#10;&#10;Description automatically generated">
            <a:extLst>
              <a:ext uri="{FF2B5EF4-FFF2-40B4-BE49-F238E27FC236}">
                <a16:creationId xmlns:a16="http://schemas.microsoft.com/office/drawing/2014/main" id="{28DBF317-FC9E-E027-8045-8626034DDBC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07906" y="1214335"/>
            <a:ext cx="5240048" cy="4884882"/>
          </a:xfrm>
        </p:spPr>
      </p:pic>
      <p:sp>
        <p:nvSpPr>
          <p:cNvPr id="12" name="Rectangle 11">
            <a:extLst>
              <a:ext uri="{FF2B5EF4-FFF2-40B4-BE49-F238E27FC236}">
                <a16:creationId xmlns:a16="http://schemas.microsoft.com/office/drawing/2014/main" id="{B0ED5C7C-8440-3382-700F-430A400D5DB4}"/>
              </a:ext>
            </a:extLst>
          </p:cNvPr>
          <p:cNvSpPr/>
          <p:nvPr/>
        </p:nvSpPr>
        <p:spPr>
          <a:xfrm>
            <a:off x="530941" y="6176963"/>
            <a:ext cx="4660491" cy="61513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000" b="1">
                <a:solidFill>
                  <a:schemeClr val="tx1"/>
                </a:solidFill>
                <a:latin typeface="Simplified Arabic" panose="02020603050405020304" pitchFamily="18" charset="-78"/>
                <a:cs typeface="Simplified Arabic" panose="02020603050405020304" pitchFamily="18" charset="-78"/>
              </a:rPr>
              <a:t>نموذج لإنفوجراف منشور على موقع إنفوتايمز</a:t>
            </a:r>
            <a:endParaRPr lang="en-US" sz="2000" b="1">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1124287219"/>
      </p:ext>
    </p:extLst>
  </p:cSld>
  <p:clrMapOvr>
    <a:masterClrMapping/>
  </p:clrMapOvr>
  <mc:AlternateContent xmlns:mc="http://schemas.openxmlformats.org/markup-compatibility/2006" xmlns:p14="http://schemas.microsoft.com/office/powerpoint/2010/main">
    <mc:Choice Requires="p14">
      <p:transition spd="slow" p14:dur="2000" advTm="107031"/>
    </mc:Choice>
    <mc:Fallback xmlns="">
      <p:transition spd="slow" advTm="107031"/>
    </mc:Fallback>
  </mc:AlternateContent>
  <p:extLst>
    <p:ext uri="{3A86A75C-4F4B-4683-9AE1-C65F6400EC91}">
      <p14:laserTraceLst xmlns:p14="http://schemas.microsoft.com/office/powerpoint/2010/main">
        <p14:tracePtLst>
          <p14:tracePt t="79021" x="4295775" y="6251575"/>
          <p14:tracePt t="79296" x="3267075" y="6599238"/>
          <p14:tracePt t="79309" x="3189288" y="6327775"/>
          <p14:tracePt t="79325" x="3138488" y="6096000"/>
          <p14:tracePt t="79347" x="3113088" y="5618163"/>
          <p14:tracePt t="79359" x="3113088" y="5281613"/>
          <p14:tracePt t="79375" x="3113088" y="5075238"/>
          <p14:tracePt t="79376" x="3113088" y="4984750"/>
          <p14:tracePt t="79392" x="3113088" y="4818063"/>
          <p14:tracePt t="79409" x="3113088" y="4610100"/>
          <p14:tracePt t="79425" x="3138488" y="4287838"/>
          <p14:tracePt t="79442" x="3216275" y="4159250"/>
          <p14:tracePt t="79460" x="3294063" y="4041775"/>
          <p14:tracePt t="79475" x="3357563" y="3938588"/>
          <p14:tracePt t="79492" x="3473450" y="3875088"/>
          <p14:tracePt t="79509" x="3706813" y="3784600"/>
          <p14:tracePt t="79525" x="3925888" y="3757613"/>
          <p14:tracePt t="79543" x="4184650" y="3810000"/>
          <p14:tracePt t="79558" x="4287838" y="3862388"/>
          <p14:tracePt t="79575" x="4352925" y="3900488"/>
          <p14:tracePt t="79592" x="4430713" y="3978275"/>
          <p14:tracePt t="79608" x="4468813" y="4029075"/>
          <p14:tracePt t="79626" x="4519613" y="4132263"/>
          <p14:tracePt t="79641" x="4533900" y="4262438"/>
          <p14:tracePt t="79659" x="4533900" y="4519613"/>
          <p14:tracePt t="79675" x="4443413" y="4687888"/>
          <p14:tracePt t="79692" x="4249738" y="4881563"/>
          <p14:tracePt t="79694" x="4119563" y="4972050"/>
          <p14:tracePt t="79708" x="4041775" y="5024438"/>
          <p14:tracePt t="79725" x="3887788" y="5075238"/>
          <p14:tracePt t="79743" x="3641725" y="5165725"/>
          <p14:tracePt t="79758" x="3435350" y="5192713"/>
          <p14:tracePt t="79775" x="3216275" y="5178425"/>
          <p14:tracePt t="79791" x="3048000" y="5140325"/>
          <p14:tracePt t="79808" x="2957513" y="5114925"/>
          <p14:tracePt t="79825" x="2892425" y="5102225"/>
          <p14:tracePt t="79841" x="2828925" y="5024438"/>
          <p14:tracePt t="79860" x="2801938" y="4921250"/>
          <p14:tracePt t="79874" x="2801938" y="4843463"/>
          <p14:tracePt t="79891" x="2841625" y="4687888"/>
          <p14:tracePt t="79892" x="2892425" y="4597400"/>
          <p14:tracePt t="79908" x="3086100" y="4340225"/>
          <p14:tracePt t="79924" x="3279775" y="4184650"/>
          <p14:tracePt t="79942" x="3525838" y="4041775"/>
          <p14:tracePt t="79958" x="3719513" y="3938588"/>
          <p14:tracePt t="79975" x="3913188" y="3900488"/>
          <p14:tracePt t="79991" x="4094163" y="3900488"/>
          <p14:tracePt t="80008" x="4300538" y="3951288"/>
          <p14:tracePt t="80024" x="4481513" y="4081463"/>
          <p14:tracePt t="80041" x="4506913" y="4119563"/>
          <p14:tracePt t="80631" x="4700588" y="4119563"/>
          <p14:tracePt t="80637" x="4843463" y="4106863"/>
          <p14:tracePt t="80643" x="4984750" y="4106863"/>
          <p14:tracePt t="80659" x="5230813" y="4119563"/>
          <p14:tracePt t="80674" x="5437188" y="4197350"/>
          <p14:tracePt t="80693" x="5695950" y="4365625"/>
          <p14:tracePt t="80707" x="5876925" y="4468813"/>
          <p14:tracePt t="80727" x="6043613" y="4610100"/>
          <p14:tracePt t="80740" x="6173788" y="4791075"/>
          <p14:tracePt t="80757" x="6224588" y="4894263"/>
          <p14:tracePt t="80776" x="6276975" y="5049838"/>
          <p14:tracePt t="80790" x="6289675" y="5102225"/>
          <p14:tracePt t="80808" x="6327775" y="5230813"/>
          <p14:tracePt t="80824" x="6354763" y="5321300"/>
          <p14:tracePt t="80840" x="6380163" y="5386388"/>
          <p14:tracePt t="80858" x="6405563" y="5462588"/>
          <p14:tracePt t="80874" x="6405563" y="5527675"/>
          <p14:tracePt t="80892" x="6405563" y="5592763"/>
          <p14:tracePt t="80907" x="6405563" y="5618163"/>
          <p14:tracePt t="80924" x="6418263" y="5643563"/>
          <p14:tracePt t="80940" x="6418263" y="5670550"/>
          <p14:tracePt t="80957" x="6432550" y="5695950"/>
          <p14:tracePt t="80974" x="6445250" y="5746750"/>
          <p14:tracePt t="80990" x="6457950" y="5786438"/>
          <p14:tracePt t="81007" x="6470650" y="5799138"/>
          <p14:tracePt t="100323" x="6418263" y="5799138"/>
          <p14:tracePt t="100326" x="6276975" y="5799138"/>
          <p14:tracePt t="100338" x="6083300" y="5799138"/>
          <p14:tracePt t="100358" x="5321300" y="5940425"/>
          <p14:tracePt t="100372" x="5011738" y="6018213"/>
          <p14:tracePt t="100389" x="4700588" y="6134100"/>
          <p14:tracePt t="100405" x="4559300" y="6199188"/>
          <p14:tracePt t="100423" x="4443413" y="6276975"/>
          <p14:tracePt t="100438" x="4391025" y="6315075"/>
          <p14:tracePt t="100455" x="4352925" y="6354763"/>
          <p14:tracePt t="100472" x="4287838" y="6405563"/>
          <p14:tracePt t="100488" x="4249738" y="6432550"/>
          <p14:tracePt t="100506" x="4222750" y="6470650"/>
          <p14:tracePt t="100521" x="4210050" y="6496050"/>
          <p14:tracePt t="100538" x="4184650" y="6521450"/>
          <p14:tracePt t="100540" x="4171950" y="6548438"/>
          <p14:tracePt t="100555" x="4171950" y="6573838"/>
          <p14:tracePt t="100571" x="4159250" y="6599238"/>
          <p14:tracePt t="100589" x="4132263" y="6651625"/>
          <p14:tracePt t="100604" x="4132263" y="6702425"/>
          <p14:tracePt t="100621" x="4106863" y="6767513"/>
          <p14:tracePt t="100622" x="4094163" y="6819900"/>
          <p14:tracePt t="101573" x="0" y="0"/>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5" name="Rectangle: Rounded Corners 33">
            <a:extLst>
              <a:ext uri="{FF2B5EF4-FFF2-40B4-BE49-F238E27FC236}">
                <a16:creationId xmlns:a16="http://schemas.microsoft.com/office/drawing/2014/main" id="{1BDBC994-9767-B6BF-D44D-CA255B0D5646}"/>
              </a:ext>
            </a:extLst>
          </p:cNvPr>
          <p:cNvSpPr txBox="1">
            <a:spLocks/>
          </p:cNvSpPr>
          <p:nvPr/>
        </p:nvSpPr>
        <p:spPr>
          <a:xfrm>
            <a:off x="838200" y="206477"/>
            <a:ext cx="10515600" cy="100415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نشأة صحافة البيانات وتطورها</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C0E39700-7DAA-9DE3-4C12-BFFB2C77FA40}"/>
              </a:ext>
            </a:extLst>
          </p:cNvPr>
          <p:cNvSpPr txBox="1"/>
          <p:nvPr/>
        </p:nvSpPr>
        <p:spPr>
          <a:xfrm>
            <a:off x="5460326" y="1382443"/>
            <a:ext cx="6440605" cy="4586897"/>
          </a:xfrm>
          <a:prstGeom prst="rect">
            <a:avLst/>
          </a:prstGeom>
          <a:noFill/>
        </p:spPr>
        <p:txBody>
          <a:bodyPr wrap="square">
            <a:spAutoFit/>
          </a:bodyPr>
          <a:lstStyle/>
          <a:p>
            <a:pPr marL="342900" indent="-342900" algn="just" rtl="1">
              <a:lnSpc>
                <a:spcPct val="110000"/>
              </a:lnSpc>
              <a:spcBef>
                <a:spcPts val="110"/>
              </a:spcBef>
              <a:spcAft>
                <a:spcPts val="110"/>
              </a:spcAft>
              <a:buFont typeface="Arial" panose="020B0604020202020204" pitchFamily="34" charset="0"/>
              <a:buChar char="•"/>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وفي عام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2017</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تم تأسيس شبكة صحفي البيانات العرب التي تسعى إلى مساعدة المؤسسات الصحفية والصحفيين المستقلين لتبادل الخبرات وتطوير المهارات وتشارك الموارد لتعزيز مفهوم صحافة البيانات في المنطقة العربية ونشر المزيد من القصص الصحفية المدفوعة بالبيانات</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وقد عقدت الشبكة في مارس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2018</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م المؤتمر الإقليمي الأول "من أجل صحافة بيانات متعمقة "  في الجامعة الأمريكية بالقاهرة، من أجل تحفيز الاهتمام بصحافة البيانات وتعليم الصحفيين الشباب إمكانات صحافة البيانات.</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10000"/>
              </a:lnSpc>
              <a:spcBef>
                <a:spcPts val="110"/>
              </a:spcBef>
              <a:spcAft>
                <a:spcPts val="110"/>
              </a:spcAft>
              <a:buFont typeface="Arial" panose="020B0604020202020204" pitchFamily="34" charset="0"/>
              <a:buChar char="•"/>
            </a:pPr>
            <a:r>
              <a:rPr lang="ar-EG" sz="2400" b="1" u="sng">
                <a:solidFill>
                  <a:srgbClr val="002060"/>
                </a:solidFill>
                <a:latin typeface="Simplified Arabic" panose="02020603050405020304" pitchFamily="18" charset="-78"/>
                <a:cs typeface="Simplified Arabic" panose="02020603050405020304" pitchFamily="18" charset="-78"/>
              </a:rPr>
              <a:t>ونستعرض فيما يأتي أبرز محطات تطور صحافة البيانات منذ الثمانينات إلى الوقت الحاضر.</a:t>
            </a:r>
            <a:endParaRPr lang="en-US" sz="2400" b="1" u="sng">
              <a:solidFill>
                <a:srgbClr val="002060"/>
              </a:solidFill>
              <a:effectLst/>
              <a:latin typeface="Simplified Arabic" panose="02020603050405020304" pitchFamily="18" charset="-78"/>
              <a:ea typeface="Times New Roman" panose="02020603050405020304" pitchFamily="18" charset="0"/>
              <a:cs typeface="Simplified Arabic" panose="02020603050405020304" pitchFamily="18" charset="-78"/>
            </a:endParaRPr>
          </a:p>
        </p:txBody>
      </p:sp>
      <p:pic>
        <p:nvPicPr>
          <p:cNvPr id="3" name="Content Placeholder 2">
            <a:extLst>
              <a:ext uri="{FF2B5EF4-FFF2-40B4-BE49-F238E27FC236}">
                <a16:creationId xmlns:a16="http://schemas.microsoft.com/office/drawing/2014/main" id="{F9EE4DA7-FB28-747D-81CE-1F12AF3224E9}"/>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21146" y="1382443"/>
            <a:ext cx="5003842" cy="5269080"/>
          </a:xfrm>
          <a:prstGeom prst="rect">
            <a:avLst/>
          </a:prstGeom>
        </p:spPr>
      </p:pic>
    </p:spTree>
    <p:extLst>
      <p:ext uri="{BB962C8B-B14F-4D97-AF65-F5344CB8AC3E}">
        <p14:creationId xmlns:p14="http://schemas.microsoft.com/office/powerpoint/2010/main" val="3676864737"/>
      </p:ext>
    </p:extLst>
  </p:cSld>
  <p:clrMapOvr>
    <a:masterClrMapping/>
  </p:clrMapOvr>
  <mc:AlternateContent xmlns:mc="http://schemas.openxmlformats.org/markup-compatibility/2006" xmlns:p14="http://schemas.microsoft.com/office/powerpoint/2010/main">
    <mc:Choice Requires="p14">
      <p:transition spd="slow" p14:dur="2000" advTm="84175"/>
    </mc:Choice>
    <mc:Fallback xmlns="">
      <p:transition spd="slow" advTm="8417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5" name="Rectangle: Rounded Corners 33">
            <a:extLst>
              <a:ext uri="{FF2B5EF4-FFF2-40B4-BE49-F238E27FC236}">
                <a16:creationId xmlns:a16="http://schemas.microsoft.com/office/drawing/2014/main" id="{1BDBC994-9767-B6BF-D44D-CA255B0D5646}"/>
              </a:ext>
            </a:extLst>
          </p:cNvPr>
          <p:cNvSpPr txBox="1">
            <a:spLocks/>
          </p:cNvSpPr>
          <p:nvPr/>
        </p:nvSpPr>
        <p:spPr>
          <a:xfrm>
            <a:off x="838200" y="206477"/>
            <a:ext cx="10515600" cy="87467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نشأة صحافة البيانات وتطورها</a:t>
            </a:r>
            <a:endParaRPr lang="en-US" sz="5400" b="1" dirty="0">
              <a:solidFill>
                <a:schemeClr val="bg1"/>
              </a:solidFill>
              <a:latin typeface="Simplified Arabic" panose="02020603050405020304" pitchFamily="18" charset="-78"/>
              <a:cs typeface="Simplified Arabic" panose="02020603050405020304" pitchFamily="18" charset="-78"/>
            </a:endParaRPr>
          </a:p>
        </p:txBody>
      </p:sp>
      <p:graphicFrame>
        <p:nvGraphicFramePr>
          <p:cNvPr id="6" name="جدول 2">
            <a:extLst>
              <a:ext uri="{FF2B5EF4-FFF2-40B4-BE49-F238E27FC236}">
                <a16:creationId xmlns:a16="http://schemas.microsoft.com/office/drawing/2014/main" id="{554418D6-DBD4-2A37-2108-07D822FE3C60}"/>
              </a:ext>
            </a:extLst>
          </p:cNvPr>
          <p:cNvGraphicFramePr>
            <a:graphicFrameLocks noGrp="1"/>
          </p:cNvGraphicFramePr>
          <p:nvPr>
            <p:extLst>
              <p:ext uri="{D42A27DB-BD31-4B8C-83A1-F6EECF244321}">
                <p14:modId xmlns:p14="http://schemas.microsoft.com/office/powerpoint/2010/main" val="2483011956"/>
              </p:ext>
            </p:extLst>
          </p:nvPr>
        </p:nvGraphicFramePr>
        <p:xfrm>
          <a:off x="603508" y="1207092"/>
          <a:ext cx="10884309" cy="5280125"/>
        </p:xfrm>
        <a:graphic>
          <a:graphicData uri="http://schemas.openxmlformats.org/drawingml/2006/table">
            <a:tbl>
              <a:tblPr rtl="1" firstRow="1" firstCol="1" bandRow="1">
                <a:tableStyleId>{073A0DAA-6AF3-43AB-8588-CEC1D06C72B9}</a:tableStyleId>
              </a:tblPr>
              <a:tblGrid>
                <a:gridCol w="1318877">
                  <a:extLst>
                    <a:ext uri="{9D8B030D-6E8A-4147-A177-3AD203B41FA5}">
                      <a16:colId xmlns:a16="http://schemas.microsoft.com/office/drawing/2014/main" val="20000"/>
                    </a:ext>
                  </a:extLst>
                </a:gridCol>
                <a:gridCol w="9565432">
                  <a:extLst>
                    <a:ext uri="{9D8B030D-6E8A-4147-A177-3AD203B41FA5}">
                      <a16:colId xmlns:a16="http://schemas.microsoft.com/office/drawing/2014/main" val="20001"/>
                    </a:ext>
                  </a:extLst>
                </a:gridCol>
              </a:tblGrid>
              <a:tr h="401581">
                <a:tc>
                  <a:txBody>
                    <a:bodyPr/>
                    <a:lstStyle/>
                    <a:p>
                      <a:pPr algn="ctr" rtl="1">
                        <a:lnSpc>
                          <a:spcPct val="110000"/>
                        </a:lnSpc>
                        <a:spcBef>
                          <a:spcPts val="110"/>
                        </a:spcBef>
                        <a:spcAft>
                          <a:spcPts val="110"/>
                        </a:spcAft>
                      </a:pPr>
                      <a:r>
                        <a:rPr lang="en-US" sz="2400" b="1">
                          <a:effectLst/>
                          <a:latin typeface="Simplified Arabic" panose="02020603050405020304" pitchFamily="18" charset="-78"/>
                          <a:cs typeface="Simplified Arabic" panose="02020603050405020304" pitchFamily="18" charset="-78"/>
                        </a:rPr>
                        <a:t>1821</a:t>
                      </a:r>
                      <a:endParaRPr lang="en-US" sz="2400" b="1">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tc>
                  <a:txBody>
                    <a:bodyPr/>
                    <a:lstStyle/>
                    <a:p>
                      <a:pPr algn="r" rtl="1">
                        <a:lnSpc>
                          <a:spcPct val="110000"/>
                        </a:lnSpc>
                        <a:spcBef>
                          <a:spcPts val="110"/>
                        </a:spcBef>
                        <a:spcAft>
                          <a:spcPts val="110"/>
                        </a:spcAft>
                      </a:pPr>
                      <a:r>
                        <a:rPr lang="ar-EG" sz="2400" b="1">
                          <a:solidFill>
                            <a:schemeClr val="bg1"/>
                          </a:solidFill>
                          <a:effectLst/>
                          <a:latin typeface="Simplified Arabic" panose="02020603050405020304" pitchFamily="18" charset="-78"/>
                          <a:cs typeface="Simplified Arabic" panose="02020603050405020304" pitchFamily="18" charset="-78"/>
                        </a:rPr>
                        <a:t>عرض جدول بيانات بصحيفة مانشستر جارديان</a:t>
                      </a:r>
                      <a:r>
                        <a:rPr lang="ar-EG" sz="2400" b="1">
                          <a:solidFill>
                            <a:schemeClr val="tx1"/>
                          </a:solidFill>
                          <a:effectLst/>
                          <a:latin typeface="Simplified Arabic" panose="02020603050405020304" pitchFamily="18" charset="-78"/>
                          <a:cs typeface="Simplified Arabic" panose="02020603050405020304" pitchFamily="18" charset="-78"/>
                        </a:rPr>
                        <a:t>.</a:t>
                      </a:r>
                      <a:endParaRPr lang="en-US" sz="2400" b="1">
                        <a:solidFill>
                          <a:schemeClr val="tx1"/>
                        </a:solidFill>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extLst>
                  <a:ext uri="{0D108BD9-81ED-4DB2-BD59-A6C34878D82A}">
                    <a16:rowId xmlns:a16="http://schemas.microsoft.com/office/drawing/2014/main" val="10000"/>
                  </a:ext>
                </a:extLst>
              </a:tr>
              <a:tr h="401581">
                <a:tc>
                  <a:txBody>
                    <a:bodyPr/>
                    <a:lstStyle/>
                    <a:p>
                      <a:pPr algn="ctr" rtl="1">
                        <a:lnSpc>
                          <a:spcPct val="110000"/>
                        </a:lnSpc>
                        <a:spcBef>
                          <a:spcPts val="110"/>
                        </a:spcBef>
                        <a:spcAft>
                          <a:spcPts val="110"/>
                        </a:spcAft>
                      </a:pPr>
                      <a:r>
                        <a:rPr lang="en-US" sz="2400" b="1">
                          <a:effectLst/>
                          <a:latin typeface="Simplified Arabic" panose="02020603050405020304" pitchFamily="18" charset="-78"/>
                          <a:cs typeface="Simplified Arabic" panose="02020603050405020304" pitchFamily="18" charset="-78"/>
                        </a:rPr>
                        <a:t>1854</a:t>
                      </a:r>
                      <a:endParaRPr lang="en-US" sz="2400" b="1">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tc>
                  <a:txBody>
                    <a:bodyPr/>
                    <a:lstStyle/>
                    <a:p>
                      <a:pPr algn="r" rtl="1">
                        <a:lnSpc>
                          <a:spcPct val="110000"/>
                        </a:lnSpc>
                        <a:spcBef>
                          <a:spcPts val="110"/>
                        </a:spcBef>
                        <a:spcAft>
                          <a:spcPts val="110"/>
                        </a:spcAft>
                      </a:pPr>
                      <a:r>
                        <a:rPr lang="ar-EG" sz="2400" b="1">
                          <a:solidFill>
                            <a:schemeClr val="tx1"/>
                          </a:solidFill>
                          <a:effectLst/>
                          <a:latin typeface="Simplified Arabic" panose="02020603050405020304" pitchFamily="18" charset="-78"/>
                          <a:cs typeface="Simplified Arabic" panose="02020603050405020304" pitchFamily="18" charset="-78"/>
                        </a:rPr>
                        <a:t>اقترح جون سنو خريطة تبين تركيز الكوليرا حول مضخات المياه.</a:t>
                      </a:r>
                      <a:endParaRPr lang="en-US" sz="2400" b="1">
                        <a:solidFill>
                          <a:schemeClr val="tx1"/>
                        </a:solidFill>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extLst>
                  <a:ext uri="{0D108BD9-81ED-4DB2-BD59-A6C34878D82A}">
                    <a16:rowId xmlns:a16="http://schemas.microsoft.com/office/drawing/2014/main" val="10001"/>
                  </a:ext>
                </a:extLst>
              </a:tr>
              <a:tr h="463803">
                <a:tc>
                  <a:txBody>
                    <a:bodyPr/>
                    <a:lstStyle/>
                    <a:p>
                      <a:pPr algn="ctr" rtl="1">
                        <a:lnSpc>
                          <a:spcPct val="110000"/>
                        </a:lnSpc>
                        <a:spcBef>
                          <a:spcPts val="110"/>
                        </a:spcBef>
                        <a:spcAft>
                          <a:spcPts val="110"/>
                        </a:spcAft>
                      </a:pPr>
                      <a:r>
                        <a:rPr lang="en-US" sz="2400" b="1">
                          <a:effectLst/>
                          <a:latin typeface="Simplified Arabic" panose="02020603050405020304" pitchFamily="18" charset="-78"/>
                          <a:cs typeface="Simplified Arabic" panose="02020603050405020304" pitchFamily="18" charset="-78"/>
                        </a:rPr>
                        <a:t>1858</a:t>
                      </a:r>
                      <a:endParaRPr lang="en-US" sz="2400" b="1">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tc>
                  <a:txBody>
                    <a:bodyPr/>
                    <a:lstStyle/>
                    <a:p>
                      <a:pPr algn="r" rtl="1">
                        <a:lnSpc>
                          <a:spcPct val="110000"/>
                        </a:lnSpc>
                        <a:spcBef>
                          <a:spcPts val="110"/>
                        </a:spcBef>
                        <a:spcAft>
                          <a:spcPts val="110"/>
                        </a:spcAft>
                      </a:pPr>
                      <a:r>
                        <a:rPr lang="ar-EG" sz="2400" b="1">
                          <a:solidFill>
                            <a:schemeClr val="tx1"/>
                          </a:solidFill>
                          <a:effectLst/>
                          <a:latin typeface="Simplified Arabic" panose="02020603050405020304" pitchFamily="18" charset="-78"/>
                          <a:cs typeface="Simplified Arabic" panose="02020603050405020304" pitchFamily="18" charset="-78"/>
                        </a:rPr>
                        <a:t>نشرت فلورنس </a:t>
                      </a:r>
                      <a:r>
                        <a:rPr lang="ar-EG" sz="2400" b="1" err="1">
                          <a:solidFill>
                            <a:schemeClr val="tx1"/>
                          </a:solidFill>
                          <a:effectLst/>
                          <a:latin typeface="Simplified Arabic" panose="02020603050405020304" pitchFamily="18" charset="-78"/>
                          <a:cs typeface="Simplified Arabic" panose="02020603050405020304" pitchFamily="18" charset="-78"/>
                        </a:rPr>
                        <a:t>نايتنجيل</a:t>
                      </a:r>
                      <a:r>
                        <a:rPr lang="ar-EG" sz="2400" b="1">
                          <a:solidFill>
                            <a:schemeClr val="tx1"/>
                          </a:solidFill>
                          <a:effectLst/>
                          <a:latin typeface="Simplified Arabic" panose="02020603050405020304" pitchFamily="18" charset="-78"/>
                          <a:cs typeface="Simplified Arabic" panose="02020603050405020304" pitchFamily="18" charset="-78"/>
                        </a:rPr>
                        <a:t> بيانات عن الجنود المتوفين في صفوف الجيش البريطاني.</a:t>
                      </a:r>
                      <a:endParaRPr lang="en-US" sz="2400" b="1">
                        <a:solidFill>
                          <a:schemeClr val="tx1"/>
                        </a:solidFill>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extLst>
                  <a:ext uri="{0D108BD9-81ED-4DB2-BD59-A6C34878D82A}">
                    <a16:rowId xmlns:a16="http://schemas.microsoft.com/office/drawing/2014/main" val="10002"/>
                  </a:ext>
                </a:extLst>
              </a:tr>
              <a:tr h="551992">
                <a:tc>
                  <a:txBody>
                    <a:bodyPr/>
                    <a:lstStyle/>
                    <a:p>
                      <a:pPr algn="ctr" rtl="1">
                        <a:lnSpc>
                          <a:spcPct val="110000"/>
                        </a:lnSpc>
                        <a:spcBef>
                          <a:spcPts val="110"/>
                        </a:spcBef>
                        <a:spcAft>
                          <a:spcPts val="110"/>
                        </a:spcAft>
                      </a:pPr>
                      <a:r>
                        <a:rPr lang="en-US" sz="2400" b="1">
                          <a:effectLst/>
                          <a:latin typeface="Simplified Arabic" panose="02020603050405020304" pitchFamily="18" charset="-78"/>
                          <a:cs typeface="Simplified Arabic" panose="02020603050405020304" pitchFamily="18" charset="-78"/>
                        </a:rPr>
                        <a:t>1952</a:t>
                      </a:r>
                      <a:endParaRPr lang="en-US" sz="2400" b="1">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tc>
                  <a:txBody>
                    <a:bodyPr/>
                    <a:lstStyle/>
                    <a:p>
                      <a:pPr algn="r" rtl="1">
                        <a:lnSpc>
                          <a:spcPct val="110000"/>
                        </a:lnSpc>
                        <a:spcBef>
                          <a:spcPts val="110"/>
                        </a:spcBef>
                        <a:spcAft>
                          <a:spcPts val="110"/>
                        </a:spcAft>
                      </a:pPr>
                      <a:r>
                        <a:rPr lang="ar-EG" sz="2400" b="1">
                          <a:solidFill>
                            <a:schemeClr val="tx1"/>
                          </a:solidFill>
                          <a:effectLst/>
                          <a:latin typeface="Simplified Arabic" panose="02020603050405020304" pitchFamily="18" charset="-78"/>
                          <a:cs typeface="Simplified Arabic" panose="02020603050405020304" pitchFamily="18" charset="-78"/>
                        </a:rPr>
                        <a:t>قامت قناة </a:t>
                      </a:r>
                      <a:r>
                        <a:rPr lang="en-US" sz="2400" b="1">
                          <a:solidFill>
                            <a:schemeClr val="tx1"/>
                          </a:solidFill>
                          <a:effectLst/>
                          <a:latin typeface="Simplified Arabic" panose="02020603050405020304" pitchFamily="18" charset="-78"/>
                          <a:cs typeface="Simplified Arabic" panose="02020603050405020304" pitchFamily="18" charset="-78"/>
                        </a:rPr>
                        <a:t>CBS</a:t>
                      </a:r>
                      <a:r>
                        <a:rPr lang="ar-EG" sz="2400" b="1">
                          <a:solidFill>
                            <a:schemeClr val="tx1"/>
                          </a:solidFill>
                          <a:effectLst/>
                          <a:latin typeface="Simplified Arabic" panose="02020603050405020304" pitchFamily="18" charset="-78"/>
                          <a:cs typeface="Simplified Arabic" panose="02020603050405020304" pitchFamily="18" charset="-78"/>
                        </a:rPr>
                        <a:t> التليفزيونية الأمريكية بجمع البيانات للتنبؤ بنتائج الانتخابات الأمريكية.</a:t>
                      </a:r>
                      <a:endParaRPr lang="en-US" sz="2400" b="1">
                        <a:solidFill>
                          <a:schemeClr val="tx1"/>
                        </a:solidFill>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extLst>
                  <a:ext uri="{0D108BD9-81ED-4DB2-BD59-A6C34878D82A}">
                    <a16:rowId xmlns:a16="http://schemas.microsoft.com/office/drawing/2014/main" val="10003"/>
                  </a:ext>
                </a:extLst>
              </a:tr>
              <a:tr h="401581">
                <a:tc>
                  <a:txBody>
                    <a:bodyPr/>
                    <a:lstStyle/>
                    <a:p>
                      <a:pPr algn="ctr" rtl="1">
                        <a:lnSpc>
                          <a:spcPct val="110000"/>
                        </a:lnSpc>
                        <a:spcBef>
                          <a:spcPts val="110"/>
                        </a:spcBef>
                        <a:spcAft>
                          <a:spcPts val="110"/>
                        </a:spcAft>
                      </a:pPr>
                      <a:r>
                        <a:rPr lang="en-US" sz="2400" b="1">
                          <a:effectLst/>
                          <a:latin typeface="Simplified Arabic" panose="02020603050405020304" pitchFamily="18" charset="-78"/>
                          <a:cs typeface="Simplified Arabic" panose="02020603050405020304" pitchFamily="18" charset="-78"/>
                        </a:rPr>
                        <a:t>1989</a:t>
                      </a:r>
                      <a:endParaRPr lang="en-US" sz="2400" b="1">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tc>
                  <a:txBody>
                    <a:bodyPr/>
                    <a:lstStyle/>
                    <a:p>
                      <a:pPr algn="just" rtl="1">
                        <a:lnSpc>
                          <a:spcPct val="110000"/>
                        </a:lnSpc>
                        <a:spcBef>
                          <a:spcPts val="110"/>
                        </a:spcBef>
                        <a:spcAft>
                          <a:spcPts val="110"/>
                        </a:spcAft>
                      </a:pPr>
                      <a:r>
                        <a:rPr lang="ar-EG" sz="2400" b="1">
                          <a:solidFill>
                            <a:schemeClr val="tx1"/>
                          </a:solidFill>
                          <a:effectLst/>
                          <a:latin typeface="Simplified Arabic" panose="02020603050405020304" pitchFamily="18" charset="-78"/>
                          <a:cs typeface="Simplified Arabic" panose="02020603050405020304" pitchFamily="18" charset="-78"/>
                        </a:rPr>
                        <a:t>حصول الصحفي الأمريكي بيل </a:t>
                      </a:r>
                      <a:r>
                        <a:rPr lang="ar-EG" sz="2400" b="1" err="1">
                          <a:solidFill>
                            <a:schemeClr val="tx1"/>
                          </a:solidFill>
                          <a:effectLst/>
                          <a:latin typeface="Simplified Arabic" panose="02020603050405020304" pitchFamily="18" charset="-78"/>
                          <a:cs typeface="Simplified Arabic" panose="02020603050405020304" pitchFamily="18" charset="-78"/>
                        </a:rPr>
                        <a:t>ديدما</a:t>
                      </a:r>
                      <a:r>
                        <a:rPr lang="ar-EG" sz="2400" b="1">
                          <a:solidFill>
                            <a:schemeClr val="tx1"/>
                          </a:solidFill>
                          <a:effectLst/>
                          <a:latin typeface="Simplified Arabic" panose="02020603050405020304" pitchFamily="18" charset="-78"/>
                          <a:cs typeface="Simplified Arabic" panose="02020603050405020304" pitchFamily="18" charset="-78"/>
                        </a:rPr>
                        <a:t> على جائزة </a:t>
                      </a:r>
                      <a:r>
                        <a:rPr lang="ar-EG" sz="2400" b="1" err="1">
                          <a:solidFill>
                            <a:schemeClr val="tx1"/>
                          </a:solidFill>
                          <a:effectLst/>
                          <a:latin typeface="Simplified Arabic" panose="02020603050405020304" pitchFamily="18" charset="-78"/>
                          <a:cs typeface="Simplified Arabic" panose="02020603050405020304" pitchFamily="18" charset="-78"/>
                        </a:rPr>
                        <a:t>بوليتزر</a:t>
                      </a:r>
                      <a:r>
                        <a:rPr lang="ar-EG" sz="2400" b="1">
                          <a:solidFill>
                            <a:schemeClr val="tx1"/>
                          </a:solidFill>
                          <a:effectLst/>
                          <a:latin typeface="Simplified Arabic" panose="02020603050405020304" pitchFamily="18" charset="-78"/>
                          <a:cs typeface="Simplified Arabic" panose="02020603050405020304" pitchFamily="18" charset="-78"/>
                        </a:rPr>
                        <a:t> لدراسته الإحصائية.</a:t>
                      </a:r>
                      <a:endParaRPr lang="en-US" sz="2400" b="1">
                        <a:solidFill>
                          <a:schemeClr val="tx1"/>
                        </a:solidFill>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extLst>
                  <a:ext uri="{0D108BD9-81ED-4DB2-BD59-A6C34878D82A}">
                    <a16:rowId xmlns:a16="http://schemas.microsoft.com/office/drawing/2014/main" val="10004"/>
                  </a:ext>
                </a:extLst>
              </a:tr>
              <a:tr h="401581">
                <a:tc>
                  <a:txBody>
                    <a:bodyPr/>
                    <a:lstStyle/>
                    <a:p>
                      <a:pPr algn="ctr" rtl="1">
                        <a:lnSpc>
                          <a:spcPct val="110000"/>
                        </a:lnSpc>
                        <a:spcBef>
                          <a:spcPts val="110"/>
                        </a:spcBef>
                        <a:spcAft>
                          <a:spcPts val="110"/>
                        </a:spcAft>
                      </a:pPr>
                      <a:r>
                        <a:rPr lang="en-US" sz="2400" b="1">
                          <a:effectLst/>
                          <a:latin typeface="Simplified Arabic" panose="02020603050405020304" pitchFamily="18" charset="-78"/>
                          <a:cs typeface="Simplified Arabic" panose="02020603050405020304" pitchFamily="18" charset="-78"/>
                        </a:rPr>
                        <a:t>2000</a:t>
                      </a:r>
                      <a:endParaRPr lang="en-US" sz="2400" b="1">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tc>
                  <a:txBody>
                    <a:bodyPr/>
                    <a:lstStyle/>
                    <a:p>
                      <a:pPr algn="r" rtl="1">
                        <a:lnSpc>
                          <a:spcPct val="110000"/>
                        </a:lnSpc>
                        <a:spcBef>
                          <a:spcPts val="110"/>
                        </a:spcBef>
                        <a:spcAft>
                          <a:spcPts val="110"/>
                        </a:spcAft>
                      </a:pPr>
                      <a:r>
                        <a:rPr lang="ar-EG" sz="2400" b="1">
                          <a:solidFill>
                            <a:schemeClr val="tx1"/>
                          </a:solidFill>
                          <a:effectLst/>
                          <a:latin typeface="Simplified Arabic" panose="02020603050405020304" pitchFamily="18" charset="-78"/>
                          <a:cs typeface="Simplified Arabic" panose="02020603050405020304" pitchFamily="18" charset="-78"/>
                        </a:rPr>
                        <a:t>دمقرطة النفاذ إلى قواعد البيانات.</a:t>
                      </a:r>
                      <a:endParaRPr lang="en-US" sz="2400" b="1">
                        <a:solidFill>
                          <a:schemeClr val="tx1"/>
                        </a:solidFill>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extLst>
                  <a:ext uri="{0D108BD9-81ED-4DB2-BD59-A6C34878D82A}">
                    <a16:rowId xmlns:a16="http://schemas.microsoft.com/office/drawing/2014/main" val="10005"/>
                  </a:ext>
                </a:extLst>
              </a:tr>
              <a:tr h="767786">
                <a:tc>
                  <a:txBody>
                    <a:bodyPr/>
                    <a:lstStyle/>
                    <a:p>
                      <a:pPr algn="ctr" rtl="1">
                        <a:lnSpc>
                          <a:spcPct val="110000"/>
                        </a:lnSpc>
                        <a:spcBef>
                          <a:spcPts val="110"/>
                        </a:spcBef>
                        <a:spcAft>
                          <a:spcPts val="110"/>
                        </a:spcAft>
                      </a:pPr>
                      <a:r>
                        <a:rPr lang="en-US" sz="2400" b="1">
                          <a:effectLst/>
                          <a:latin typeface="Simplified Arabic" panose="02020603050405020304" pitchFamily="18" charset="-78"/>
                          <a:cs typeface="Simplified Arabic" panose="02020603050405020304" pitchFamily="18" charset="-78"/>
                        </a:rPr>
                        <a:t>2009</a:t>
                      </a:r>
                      <a:endParaRPr lang="en-US" sz="2400" b="1">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tc>
                  <a:txBody>
                    <a:bodyPr/>
                    <a:lstStyle/>
                    <a:p>
                      <a:pPr algn="r" rtl="1">
                        <a:lnSpc>
                          <a:spcPct val="110000"/>
                        </a:lnSpc>
                        <a:spcBef>
                          <a:spcPts val="110"/>
                        </a:spcBef>
                        <a:spcAft>
                          <a:spcPts val="110"/>
                        </a:spcAft>
                      </a:pPr>
                      <a:r>
                        <a:rPr lang="ar-EG" sz="2400" b="1">
                          <a:solidFill>
                            <a:schemeClr val="tx1"/>
                          </a:solidFill>
                          <a:effectLst/>
                          <a:latin typeface="Simplified Arabic" panose="02020603050405020304" pitchFamily="18" charset="-78"/>
                          <a:cs typeface="Simplified Arabic" panose="02020603050405020304" pitchFamily="18" charset="-78"/>
                        </a:rPr>
                        <a:t>نشر الصحفي سايمون روجرز لركن " </a:t>
                      </a:r>
                      <a:r>
                        <a:rPr lang="en-US" sz="2400" b="1">
                          <a:solidFill>
                            <a:schemeClr val="tx1"/>
                          </a:solidFill>
                          <a:effectLst/>
                          <a:latin typeface="Simplified Arabic" panose="02020603050405020304" pitchFamily="18" charset="-78"/>
                          <a:cs typeface="Simplified Arabic" panose="02020603050405020304" pitchFamily="18" charset="-78"/>
                        </a:rPr>
                        <a:t> The </a:t>
                      </a:r>
                      <a:r>
                        <a:rPr lang="en-US" sz="2400" b="1" err="1">
                          <a:solidFill>
                            <a:schemeClr val="tx1"/>
                          </a:solidFill>
                          <a:effectLst/>
                          <a:latin typeface="Simplified Arabic" panose="02020603050405020304" pitchFamily="18" charset="-78"/>
                          <a:cs typeface="Simplified Arabic" panose="02020603050405020304" pitchFamily="18" charset="-78"/>
                        </a:rPr>
                        <a:t>Datablog</a:t>
                      </a:r>
                      <a:r>
                        <a:rPr lang="ar-EG" sz="2400" b="1">
                          <a:solidFill>
                            <a:schemeClr val="tx1"/>
                          </a:solidFill>
                          <a:effectLst/>
                          <a:latin typeface="Simplified Arabic" panose="02020603050405020304" pitchFamily="18" charset="-78"/>
                          <a:cs typeface="Simplified Arabic" panose="02020603050405020304" pitchFamily="18" charset="-78"/>
                        </a:rPr>
                        <a:t>" بالصحيفة البريطانية </a:t>
                      </a:r>
                      <a:r>
                        <a:rPr lang="en-US" sz="2400" b="1">
                          <a:solidFill>
                            <a:schemeClr val="tx1"/>
                          </a:solidFill>
                          <a:effectLst/>
                          <a:latin typeface="Simplified Arabic" panose="02020603050405020304" pitchFamily="18" charset="-78"/>
                          <a:cs typeface="Simplified Arabic" panose="02020603050405020304" pitchFamily="18" charset="-78"/>
                        </a:rPr>
                        <a:t>The Guardian </a:t>
                      </a:r>
                      <a:r>
                        <a:rPr lang="ar-EG" sz="2400" b="1">
                          <a:solidFill>
                            <a:schemeClr val="tx1"/>
                          </a:solidFill>
                          <a:effectLst/>
                          <a:latin typeface="Simplified Arabic" panose="02020603050405020304" pitchFamily="18" charset="-78"/>
                          <a:cs typeface="Simplified Arabic" panose="02020603050405020304" pitchFamily="18" charset="-78"/>
                        </a:rPr>
                        <a:t>.</a:t>
                      </a:r>
                      <a:endParaRPr lang="en-US" sz="2400" b="1">
                        <a:solidFill>
                          <a:schemeClr val="tx1"/>
                        </a:solidFill>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extLst>
                  <a:ext uri="{0D108BD9-81ED-4DB2-BD59-A6C34878D82A}">
                    <a16:rowId xmlns:a16="http://schemas.microsoft.com/office/drawing/2014/main" val="10006"/>
                  </a:ext>
                </a:extLst>
              </a:tr>
              <a:tr h="401581">
                <a:tc>
                  <a:txBody>
                    <a:bodyPr/>
                    <a:lstStyle/>
                    <a:p>
                      <a:pPr algn="ctr" rtl="1">
                        <a:lnSpc>
                          <a:spcPct val="110000"/>
                        </a:lnSpc>
                        <a:spcBef>
                          <a:spcPts val="110"/>
                        </a:spcBef>
                        <a:spcAft>
                          <a:spcPts val="110"/>
                        </a:spcAft>
                      </a:pPr>
                      <a:r>
                        <a:rPr lang="en-US" sz="2400" b="1">
                          <a:effectLst/>
                          <a:latin typeface="Simplified Arabic" panose="02020603050405020304" pitchFamily="18" charset="-78"/>
                          <a:cs typeface="Simplified Arabic" panose="02020603050405020304" pitchFamily="18" charset="-78"/>
                        </a:rPr>
                        <a:t>2010</a:t>
                      </a:r>
                      <a:endParaRPr lang="en-US" sz="2400" b="1">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tc>
                  <a:txBody>
                    <a:bodyPr/>
                    <a:lstStyle/>
                    <a:p>
                      <a:pPr algn="r" rtl="1">
                        <a:lnSpc>
                          <a:spcPct val="110000"/>
                        </a:lnSpc>
                        <a:spcBef>
                          <a:spcPts val="110"/>
                        </a:spcBef>
                        <a:spcAft>
                          <a:spcPts val="110"/>
                        </a:spcAft>
                      </a:pPr>
                      <a:r>
                        <a:rPr lang="ar-EG" sz="2400" b="1">
                          <a:solidFill>
                            <a:schemeClr val="tx1"/>
                          </a:solidFill>
                          <a:effectLst/>
                          <a:latin typeface="Simplified Arabic" panose="02020603050405020304" pitchFamily="18" charset="-78"/>
                          <a:cs typeface="Simplified Arabic" panose="02020603050405020304" pitchFamily="18" charset="-78"/>
                        </a:rPr>
                        <a:t>انعقاد أول مؤتمر دولي حول صحافة البيانات بأمستردام.</a:t>
                      </a:r>
                      <a:endParaRPr lang="en-US" sz="2400" b="1">
                        <a:solidFill>
                          <a:schemeClr val="tx1"/>
                        </a:solidFill>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extLst>
                  <a:ext uri="{0D108BD9-81ED-4DB2-BD59-A6C34878D82A}">
                    <a16:rowId xmlns:a16="http://schemas.microsoft.com/office/drawing/2014/main" val="10007"/>
                  </a:ext>
                </a:extLst>
              </a:tr>
              <a:tr h="803160">
                <a:tc>
                  <a:txBody>
                    <a:bodyPr/>
                    <a:lstStyle/>
                    <a:p>
                      <a:pPr algn="ctr" rtl="1">
                        <a:lnSpc>
                          <a:spcPct val="110000"/>
                        </a:lnSpc>
                        <a:spcBef>
                          <a:spcPts val="110"/>
                        </a:spcBef>
                        <a:spcAft>
                          <a:spcPts val="110"/>
                        </a:spcAft>
                      </a:pPr>
                      <a:r>
                        <a:rPr lang="en-US" sz="2400" b="1">
                          <a:effectLst/>
                          <a:latin typeface="Simplified Arabic" panose="02020603050405020304" pitchFamily="18" charset="-78"/>
                          <a:cs typeface="Simplified Arabic" panose="02020603050405020304" pitchFamily="18" charset="-78"/>
                        </a:rPr>
                        <a:t>2012</a:t>
                      </a:r>
                      <a:endParaRPr lang="en-US" sz="2400" b="1">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tc>
                  <a:txBody>
                    <a:bodyPr/>
                    <a:lstStyle/>
                    <a:p>
                      <a:pPr algn="r" rtl="1">
                        <a:lnSpc>
                          <a:spcPct val="110000"/>
                        </a:lnSpc>
                        <a:spcBef>
                          <a:spcPts val="110"/>
                        </a:spcBef>
                        <a:spcAft>
                          <a:spcPts val="110"/>
                        </a:spcAft>
                      </a:pPr>
                      <a:r>
                        <a:rPr lang="ar-EG" sz="2400" b="1">
                          <a:solidFill>
                            <a:schemeClr val="tx1"/>
                          </a:solidFill>
                          <a:effectLst/>
                          <a:latin typeface="Simplified Arabic" panose="02020603050405020304" pitchFamily="18" charset="-78"/>
                          <a:cs typeface="Simplified Arabic" panose="02020603050405020304" pitchFamily="18" charset="-78"/>
                        </a:rPr>
                        <a:t>حصول مايكل أرمسترونج على جائزة </a:t>
                      </a:r>
                      <a:r>
                        <a:rPr lang="ar-EG" sz="2400" b="1" err="1">
                          <a:solidFill>
                            <a:schemeClr val="tx1"/>
                          </a:solidFill>
                          <a:effectLst/>
                          <a:latin typeface="Simplified Arabic" panose="02020603050405020304" pitchFamily="18" charset="-78"/>
                          <a:cs typeface="Simplified Arabic" panose="02020603050405020304" pitchFamily="18" charset="-78"/>
                        </a:rPr>
                        <a:t>بوليتزر</a:t>
                      </a:r>
                      <a:r>
                        <a:rPr lang="ar-EG" sz="2400" b="1">
                          <a:solidFill>
                            <a:schemeClr val="tx1"/>
                          </a:solidFill>
                          <a:effectLst/>
                          <a:latin typeface="Simplified Arabic" panose="02020603050405020304" pitchFamily="18" charset="-78"/>
                          <a:cs typeface="Simplified Arabic" panose="02020603050405020304" pitchFamily="18" charset="-78"/>
                        </a:rPr>
                        <a:t> للصحافة الاستقصائية عن عمل قائم على صحافة البيانات.</a:t>
                      </a:r>
                      <a:endParaRPr lang="en-US" sz="2400" b="1">
                        <a:solidFill>
                          <a:schemeClr val="tx1"/>
                        </a:solidFill>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extLst>
                  <a:ext uri="{0D108BD9-81ED-4DB2-BD59-A6C34878D82A}">
                    <a16:rowId xmlns:a16="http://schemas.microsoft.com/office/drawing/2014/main" val="10008"/>
                  </a:ext>
                </a:extLst>
              </a:tr>
              <a:tr h="643306">
                <a:tc>
                  <a:txBody>
                    <a:bodyPr/>
                    <a:lstStyle/>
                    <a:p>
                      <a:pPr algn="ctr" rtl="1">
                        <a:lnSpc>
                          <a:spcPct val="110000"/>
                        </a:lnSpc>
                        <a:spcBef>
                          <a:spcPts val="110"/>
                        </a:spcBef>
                        <a:spcAft>
                          <a:spcPts val="110"/>
                        </a:spcAft>
                      </a:pPr>
                      <a:r>
                        <a:rPr lang="en-US" sz="2400" b="1">
                          <a:effectLst/>
                          <a:latin typeface="Simplified Arabic" panose="02020603050405020304" pitchFamily="18" charset="-78"/>
                          <a:cs typeface="Simplified Arabic" panose="02020603050405020304" pitchFamily="18" charset="-78"/>
                        </a:rPr>
                        <a:t>2018</a:t>
                      </a:r>
                      <a:endParaRPr lang="en-US" sz="2400" b="1">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tc>
                  <a:txBody>
                    <a:bodyPr/>
                    <a:lstStyle/>
                    <a:p>
                      <a:pPr algn="r" rtl="1">
                        <a:lnSpc>
                          <a:spcPct val="110000"/>
                        </a:lnSpc>
                        <a:spcBef>
                          <a:spcPts val="110"/>
                        </a:spcBef>
                        <a:spcAft>
                          <a:spcPts val="110"/>
                        </a:spcAft>
                      </a:pPr>
                      <a:r>
                        <a:rPr lang="ar-EG" sz="2400" b="1">
                          <a:solidFill>
                            <a:schemeClr val="tx1"/>
                          </a:solidFill>
                          <a:effectLst/>
                          <a:latin typeface="Simplified Arabic" panose="02020603050405020304" pitchFamily="18" charset="-78"/>
                          <a:cs typeface="Simplified Arabic" panose="02020603050405020304" pitchFamily="18" charset="-78"/>
                        </a:rPr>
                        <a:t>انعقاد الدورة الأولى لمؤتمر شبكة صحفيي البيانات العرب بالجامعة الأمريكية بالقاهرة.</a:t>
                      </a:r>
                      <a:endParaRPr lang="en-US" sz="2400" b="1">
                        <a:solidFill>
                          <a:schemeClr val="tx1"/>
                        </a:solidFill>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1158058186"/>
      </p:ext>
    </p:extLst>
  </p:cSld>
  <p:clrMapOvr>
    <a:masterClrMapping/>
  </p:clrMapOvr>
  <mc:AlternateContent xmlns:mc="http://schemas.openxmlformats.org/markup-compatibility/2006" xmlns:p14="http://schemas.microsoft.com/office/powerpoint/2010/main">
    <mc:Choice Requires="p14">
      <p:transition spd="slow" p14:dur="2000" advTm="153907"/>
    </mc:Choice>
    <mc:Fallback xmlns="">
      <p:transition spd="slow" advTm="15390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690716" y="22303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ثالثًا: مفهوم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B6F315BD-5A41-C342-7BCD-FC749095454D}"/>
              </a:ext>
            </a:extLst>
          </p:cNvPr>
          <p:cNvSpPr txBox="1"/>
          <p:nvPr/>
        </p:nvSpPr>
        <p:spPr>
          <a:xfrm>
            <a:off x="5097800" y="1268181"/>
            <a:ext cx="6440605" cy="5196294"/>
          </a:xfrm>
          <a:prstGeom prst="rect">
            <a:avLst/>
          </a:prstGeom>
          <a:noFill/>
        </p:spPr>
        <p:txBody>
          <a:bodyPr wrap="square">
            <a:spAutoFit/>
          </a:bodyPr>
          <a:lstStyle/>
          <a:p>
            <a:pPr marL="342900" indent="-342900" algn="just" rtl="1">
              <a:lnSpc>
                <a:spcPct val="110000"/>
              </a:lnSpc>
              <a:spcBef>
                <a:spcPts val="110"/>
              </a:spcBef>
              <a:spcAft>
                <a:spcPts val="110"/>
              </a:spcAft>
              <a:buFont typeface="Wingdings" panose="05000000000000000000" pitchFamily="2" charset="2"/>
              <a:buChar char="§"/>
            </a:pPr>
            <a:r>
              <a:rPr lang="ar-SA" sz="2500" b="1" u="sng">
                <a:effectLst/>
                <a:latin typeface="Simplified Arabic" panose="02020603050405020304" pitchFamily="18" charset="-78"/>
                <a:ea typeface="Calibri" panose="020F0502020204030204" pitchFamily="34" charset="0"/>
                <a:cs typeface="Simplified Arabic" panose="02020603050405020304" pitchFamily="18" charset="-78"/>
              </a:rPr>
              <a:t>كلمة</a:t>
            </a:r>
            <a:r>
              <a:rPr lang="en-US" sz="2500" b="1" u="sng">
                <a:effectLst/>
                <a:latin typeface="Simplified Arabic" panose="02020603050405020304" pitchFamily="18" charset="-78"/>
                <a:ea typeface="Calibri" panose="020F0502020204030204" pitchFamily="34" charset="0"/>
                <a:cs typeface="Simplified Arabic" panose="02020603050405020304" pitchFamily="18" charset="-78"/>
              </a:rPr>
              <a:t> Data </a:t>
            </a:r>
            <a:r>
              <a:rPr lang="ar-SA" sz="2500" b="1" u="sng">
                <a:effectLst/>
                <a:latin typeface="Simplified Arabic" panose="02020603050405020304" pitchFamily="18" charset="-78"/>
                <a:ea typeface="Calibri" panose="020F0502020204030204" pitchFamily="34" charset="0"/>
                <a:cs typeface="Simplified Arabic" panose="02020603050405020304" pitchFamily="18" charset="-78"/>
              </a:rPr>
              <a:t>‏جمع للكلمة اللاتينية</a:t>
            </a:r>
            <a:r>
              <a:rPr lang="en-US" sz="2500" b="1" u="sng">
                <a:effectLst/>
                <a:latin typeface="Simplified Arabic" panose="02020603050405020304" pitchFamily="18" charset="-78"/>
                <a:ea typeface="Calibri" panose="020F0502020204030204" pitchFamily="34" charset="0"/>
                <a:cs typeface="Simplified Arabic" panose="02020603050405020304" pitchFamily="18" charset="-78"/>
              </a:rPr>
              <a:t> Datum </a:t>
            </a:r>
            <a:r>
              <a:rPr lang="ar-SA" sz="2500" b="1" u="sng">
                <a:effectLst/>
                <a:latin typeface="Simplified Arabic" panose="02020603050405020304" pitchFamily="18" charset="-78"/>
                <a:ea typeface="Calibri" panose="020F0502020204030204" pitchFamily="34" charset="0"/>
                <a:cs typeface="Simplified Arabic" panose="02020603050405020304" pitchFamily="18" charset="-78"/>
              </a:rPr>
              <a:t>ومعناها مادة أو وحدة أو مفردة، و تستخدم كلمة </a:t>
            </a:r>
            <a:r>
              <a:rPr lang="en-US" sz="2500" b="1" u="sng">
                <a:effectLst/>
                <a:latin typeface="Simplified Arabic" panose="02020603050405020304" pitchFamily="18" charset="-78"/>
                <a:ea typeface="Calibri" panose="020F0502020204030204" pitchFamily="34" charset="0"/>
                <a:cs typeface="Simplified Arabic" panose="02020603050405020304" pitchFamily="18" charset="-78"/>
              </a:rPr>
              <a:t>Data </a:t>
            </a:r>
            <a:r>
              <a:rPr lang="ar-EG" sz="2500" b="1" u="sng">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500" b="1" u="sng">
                <a:effectLst/>
                <a:latin typeface="Simplified Arabic" panose="02020603050405020304" pitchFamily="18" charset="-78"/>
                <a:ea typeface="Calibri" panose="020F0502020204030204" pitchFamily="34" charset="0"/>
                <a:cs typeface="Simplified Arabic" panose="02020603050405020304" pitchFamily="18" charset="-78"/>
              </a:rPr>
              <a:t>في صورتي الجمع والمفرد، ويشير مصطلح البيانات، إلى الحقائق والأرقام والحروف والرموز التي تصف موضوعًا ما أو فكرة أو حالة أو أي شيء آخر</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فالبيانات تمثيل للحقائق أو المفاهيم </a:t>
            </a:r>
            <a:r>
              <a:rPr lang="ar-EG" sz="2500" b="1">
                <a:latin typeface="Simplified Arabic" panose="02020603050405020304" pitchFamily="18" charset="-78"/>
                <a:ea typeface="Calibri" panose="020F0502020204030204" pitchFamily="34" charset="0"/>
                <a:cs typeface="Simplified Arabic" panose="02020603050405020304" pitchFamily="18" charset="-78"/>
              </a:rPr>
              <a:t>أ</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و التعليمات في شكل معياري يتوافق مع عمليات الاتصال أو الترجمة أو المعالجة بواسطة الإنسان أو الحاسوب.</a:t>
            </a:r>
            <a:endParaRPr lang="ar-EG"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10000"/>
              </a:lnSpc>
              <a:spcBef>
                <a:spcPts val="110"/>
              </a:spcBef>
              <a:spcAft>
                <a:spcPts val="110"/>
              </a:spcAft>
              <a:buFont typeface="Wingdings" panose="05000000000000000000" pitchFamily="2" charset="2"/>
              <a:buChar char="§"/>
            </a:pP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وهى مفاهيم لغوية أو رياضية أو رمزية ليس لها معنى ظاهر تمثل الأشخاص أو الأشياء او الأحداث فه</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ى</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تعبر عن حقائق خام </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أ</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و ملاحظات حول ظواهر مادية أو معاملة منظمة</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a:t>
            </a:r>
          </a:p>
        </p:txBody>
      </p:sp>
      <p:pic>
        <p:nvPicPr>
          <p:cNvPr id="4" name="Content Placeholder 3">
            <a:extLst>
              <a:ext uri="{FF2B5EF4-FFF2-40B4-BE49-F238E27FC236}">
                <a16:creationId xmlns:a16="http://schemas.microsoft.com/office/drawing/2014/main" id="{24339960-EDC9-3826-10D5-8FF269D9E152}"/>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51560" y="1359785"/>
            <a:ext cx="4562771" cy="4930929"/>
          </a:xfrm>
          <a:prstGeom prst="rect">
            <a:avLst/>
          </a:prstGeom>
        </p:spPr>
      </p:pic>
    </p:spTree>
    <p:extLst>
      <p:ext uri="{BB962C8B-B14F-4D97-AF65-F5344CB8AC3E}">
        <p14:creationId xmlns:p14="http://schemas.microsoft.com/office/powerpoint/2010/main" val="1484953485"/>
      </p:ext>
    </p:extLst>
  </p:cSld>
  <p:clrMapOvr>
    <a:masterClrMapping/>
  </p:clrMapOvr>
  <mc:AlternateContent xmlns:mc="http://schemas.openxmlformats.org/markup-compatibility/2006" xmlns:p14="http://schemas.microsoft.com/office/powerpoint/2010/main">
    <mc:Choice Requires="p14">
      <p:transition spd="slow" p14:dur="2000" advTm="121354"/>
    </mc:Choice>
    <mc:Fallback xmlns="">
      <p:transition spd="slow" advTm="12135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221226"/>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ثالثًا: مفهوم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950D5CD0-5B2A-4F70-817D-CD16B2776F39}"/>
              </a:ext>
            </a:extLst>
          </p:cNvPr>
          <p:cNvSpPr txBox="1"/>
          <p:nvPr/>
        </p:nvSpPr>
        <p:spPr>
          <a:xfrm>
            <a:off x="5706855" y="1553952"/>
            <a:ext cx="6098458" cy="4586897"/>
          </a:xfrm>
          <a:prstGeom prst="rect">
            <a:avLst/>
          </a:prstGeom>
          <a:noFill/>
        </p:spPr>
        <p:txBody>
          <a:bodyPr wrap="square">
            <a:spAutoFit/>
          </a:bodyPr>
          <a:lstStyle/>
          <a:p>
            <a:pPr marL="342900" indent="-342900" algn="just" rtl="1">
              <a:lnSpc>
                <a:spcPct val="110000"/>
              </a:lnSpc>
              <a:spcBef>
                <a:spcPts val="110"/>
              </a:spcBef>
              <a:spcAft>
                <a:spcPts val="110"/>
              </a:spcAft>
              <a:buFont typeface="Wingdings" panose="05000000000000000000" pitchFamily="2" charset="2"/>
              <a:buChar char="§"/>
            </a:pP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فالبيانات كالرموز التي لم يتم تفسيرها بعد وعند تفسيرها تصبح معلومة ذات معنى، فهي بحاجة إلى المعالجة لاستخلاص المعاني والحقائق منها</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ويمكن أن تأخذ أي شكل من أشكال الرموز و العلامات كالأرقام والحروف والصور والرموز وغيرها</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p>
          <a:p>
            <a:pPr marL="342900" indent="-342900" algn="just" rtl="1">
              <a:lnSpc>
                <a:spcPct val="110000"/>
              </a:lnSpc>
              <a:spcBef>
                <a:spcPts val="110"/>
              </a:spcBef>
              <a:spcAft>
                <a:spcPts val="110"/>
              </a:spcAft>
              <a:buFont typeface="Wingdings" panose="05000000000000000000" pitchFamily="2" charset="2"/>
              <a:buChar char="§"/>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‏وقد كان لشبكة الإنترنت وما رافقها من ظهور شبكات التواصل الاجتماعي دور كبير في زيادة استخدام البيانات الأمر الذي أدى إلى زيادة حجمها وتضخمها بشكل يجعل من الصعب تحليلها واستخدامها، </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لذا تم استحداث طرق جديدة للتنقيب عن البيانات وتحليلها، ولهذا ظهر مصطلح البيانات الضخمة.</a:t>
            </a:r>
            <a:endParaRPr lang="en-US" sz="2400" b="1" u="sng">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Content Placeholder 3">
            <a:extLst>
              <a:ext uri="{FF2B5EF4-FFF2-40B4-BE49-F238E27FC236}">
                <a16:creationId xmlns:a16="http://schemas.microsoft.com/office/drawing/2014/main" id="{F56B1410-0B44-D929-1063-B174365CB7BB}"/>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53558" y="1382443"/>
            <a:ext cx="5249893" cy="5254331"/>
          </a:xfrm>
          <a:prstGeom prst="rect">
            <a:avLst/>
          </a:prstGeom>
        </p:spPr>
      </p:pic>
    </p:spTree>
    <p:extLst>
      <p:ext uri="{BB962C8B-B14F-4D97-AF65-F5344CB8AC3E}">
        <p14:creationId xmlns:p14="http://schemas.microsoft.com/office/powerpoint/2010/main" val="517175686"/>
      </p:ext>
    </p:extLst>
  </p:cSld>
  <p:clrMapOvr>
    <a:masterClrMapping/>
  </p:clrMapOvr>
  <mc:AlternateContent xmlns:mc="http://schemas.openxmlformats.org/markup-compatibility/2006" xmlns:p14="http://schemas.microsoft.com/office/powerpoint/2010/main">
    <mc:Choice Requires="p14">
      <p:transition spd="slow" p14:dur="2000" advTm="89428"/>
    </mc:Choice>
    <mc:Fallback xmlns="">
      <p:transition spd="slow" advTm="8942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رابعًا: مفهوم البيانات الضخمة</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9" name="Content Placeholder 8" descr="A diagram of data and icons&#10;&#10;Description automatically generated with medium confidence">
            <a:extLst>
              <a:ext uri="{FF2B5EF4-FFF2-40B4-BE49-F238E27FC236}">
                <a16:creationId xmlns:a16="http://schemas.microsoft.com/office/drawing/2014/main" id="{D6267BB3-C31A-2557-693C-3FF8D8240203}"/>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22528" y="1463918"/>
            <a:ext cx="5248988" cy="5054869"/>
          </a:xfrm>
        </p:spPr>
      </p:pic>
      <p:sp>
        <p:nvSpPr>
          <p:cNvPr id="5" name="TextBox 4">
            <a:extLst>
              <a:ext uri="{FF2B5EF4-FFF2-40B4-BE49-F238E27FC236}">
                <a16:creationId xmlns:a16="http://schemas.microsoft.com/office/drawing/2014/main" id="{950D5CD0-5B2A-4F70-817D-CD16B2776F39}"/>
              </a:ext>
            </a:extLst>
          </p:cNvPr>
          <p:cNvSpPr txBox="1"/>
          <p:nvPr/>
        </p:nvSpPr>
        <p:spPr>
          <a:xfrm>
            <a:off x="5706855" y="1553952"/>
            <a:ext cx="6098458" cy="4612545"/>
          </a:xfrm>
          <a:prstGeom prst="rect">
            <a:avLst/>
          </a:prstGeom>
          <a:noFill/>
        </p:spPr>
        <p:txBody>
          <a:bodyPr wrap="square">
            <a:spAutoFit/>
          </a:bodyPr>
          <a:lstStyle/>
          <a:p>
            <a:pPr marL="342900" indent="-342900" algn="just" rtl="1">
              <a:lnSpc>
                <a:spcPct val="110000"/>
              </a:lnSpc>
              <a:spcBef>
                <a:spcPts val="110"/>
              </a:spcBef>
              <a:spcAft>
                <a:spcPts val="110"/>
              </a:spcAft>
              <a:buFont typeface="Wingdings" panose="05000000000000000000" pitchFamily="2" charset="2"/>
              <a:buChar char="§"/>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تعرف البيانات الضخمة ‏على أنها بيانات متعددة الأبعاد غير منظمة بشكل ثابت كانت نتيجة انفجار العالم للبيانات في الوقت الحالي بالإضافة إلى صعوبة فحص البيانات، لذلك أصبح هناك حاجة ضرورية لتوفير أنماط (تحليلات) فعالة بدورها ستحافظ على أهمية هذه البيانات، وسيكون لهذه الأنماط تأثير عميق على العلوم والتصميم والأعمال</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ar-EG"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10000"/>
              </a:lnSpc>
              <a:spcBef>
                <a:spcPts val="110"/>
              </a:spcBef>
              <a:spcAft>
                <a:spcPts val="110"/>
              </a:spcAft>
              <a:buFont typeface="Wingdings" panose="05000000000000000000" pitchFamily="2" charset="2"/>
              <a:buChar char="§"/>
            </a:pPr>
            <a:r>
              <a:rPr lang="ar-SA" sz="2400" b="1" u="sng">
                <a:effectLst/>
                <a:latin typeface="Calibri" panose="020F0502020204030204" pitchFamily="34" charset="0"/>
                <a:ea typeface="Calibri" panose="020F0502020204030204" pitchFamily="34" charset="0"/>
                <a:cs typeface="Simplified Arabic" panose="02020603050405020304" pitchFamily="18" charset="-78"/>
              </a:rPr>
              <a:t>فالبيانات الضخمة هى مجموعة متنوعة و ضخمة من البيانات بأشكال متعددة مقروءة و مسموعة ومرئية، تنتج من مصادر مختلفة، تحتاج لوسائط غير تقليدية لمعالجتها والاستفادة منها</a:t>
            </a:r>
            <a:r>
              <a:rPr lang="en-US" sz="2400" b="1" u="sng">
                <a:effectLst/>
                <a:latin typeface="Simplified Arabic" panose="02020603050405020304" pitchFamily="18" charset="-78"/>
                <a:ea typeface="Calibri" panose="020F0502020204030204" pitchFamily="34" charset="0"/>
                <a:cs typeface="Arial" panose="020B0604020202020204" pitchFamily="34" charset="0"/>
              </a:rPr>
              <a:t>.</a:t>
            </a:r>
            <a:endParaRPr lang="en-US" sz="2400" b="1" u="sng">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1281491683"/>
      </p:ext>
    </p:extLst>
  </p:cSld>
  <p:clrMapOvr>
    <a:masterClrMapping/>
  </p:clrMapOvr>
  <mc:AlternateContent xmlns:mc="http://schemas.openxmlformats.org/markup-compatibility/2006" xmlns:p14="http://schemas.microsoft.com/office/powerpoint/2010/main">
    <mc:Choice Requires="p14">
      <p:transition spd="slow" p14:dur="2000" advTm="108638"/>
    </mc:Choice>
    <mc:Fallback xmlns="">
      <p:transition spd="slow" advTm="10863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500047" y="1382443"/>
            <a:ext cx="6431398"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خامسًا: خصائص البيانات الضخمة</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9" name="Content Placeholder 8" descr="A computer screen with icons around it&#10;&#10;Description automatically generated">
            <a:extLst>
              <a:ext uri="{FF2B5EF4-FFF2-40B4-BE49-F238E27FC236}">
                <a16:creationId xmlns:a16="http://schemas.microsoft.com/office/drawing/2014/main" id="{63E3E1F9-D096-92CE-3894-6A4D16BA8EFD}"/>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370113" y="1520865"/>
            <a:ext cx="4933950" cy="4997922"/>
          </a:xfrm>
        </p:spPr>
      </p:pic>
      <p:sp>
        <p:nvSpPr>
          <p:cNvPr id="5" name="TextBox 4">
            <a:extLst>
              <a:ext uri="{FF2B5EF4-FFF2-40B4-BE49-F238E27FC236}">
                <a16:creationId xmlns:a16="http://schemas.microsoft.com/office/drawing/2014/main" id="{950D5CD0-5B2A-4F70-817D-CD16B2776F39}"/>
              </a:ext>
            </a:extLst>
          </p:cNvPr>
          <p:cNvSpPr txBox="1"/>
          <p:nvPr/>
        </p:nvSpPr>
        <p:spPr>
          <a:xfrm>
            <a:off x="5637003" y="1382443"/>
            <a:ext cx="6098458" cy="4654608"/>
          </a:xfrm>
          <a:prstGeom prst="rect">
            <a:avLst/>
          </a:prstGeom>
          <a:noFill/>
        </p:spPr>
        <p:txBody>
          <a:bodyPr wrap="square">
            <a:spAutoFit/>
          </a:bodyPr>
          <a:lstStyle/>
          <a:p>
            <a:pPr algn="just" rtl="1">
              <a:lnSpc>
                <a:spcPct val="110000"/>
              </a:lnSpc>
              <a:spcBef>
                <a:spcPts val="110"/>
              </a:spcBef>
              <a:spcAft>
                <a:spcPts val="11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EG"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rPr>
              <a:t>اتفق الباحثون على ثلاث خصائص للبيانات الضخمة المعروفة ب</a:t>
            </a:r>
            <a:r>
              <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rPr>
              <a:t>3</a:t>
            </a:r>
            <a:r>
              <a:rPr lang="ar-EG"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rPr>
              <a:t>Vs؛ ‏</a:t>
            </a:r>
            <a:r>
              <a:rPr lang="ar-EG"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rPr>
              <a:t>لأن ثلاثتها يبدأ بحرف </a:t>
            </a:r>
            <a:r>
              <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rPr>
              <a:t>V، </a:t>
            </a:r>
            <a:r>
              <a:rPr lang="ar-EG"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rPr>
              <a:t>وهى الحجم </a:t>
            </a:r>
            <a:r>
              <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rPr>
              <a:t>Volume </a:t>
            </a:r>
            <a:r>
              <a:rPr lang="ar-EG"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rPr>
              <a:t>والسرعة</a:t>
            </a:r>
            <a:r>
              <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rPr>
              <a:t>Velocity </a:t>
            </a:r>
            <a:r>
              <a:rPr lang="ar-EG"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rPr>
              <a:t>والتنوع </a:t>
            </a:r>
            <a:r>
              <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rPr>
              <a:t>Variety، </a:t>
            </a:r>
            <a:r>
              <a:rPr lang="ar-EG"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rPr>
              <a:t>ومع إجراء المزيد من الدراسات تم إضافة المزيد من الخصائص كالصحة والقيمة والتعقيد وذلك كما يأتي:</a:t>
            </a:r>
          </a:p>
          <a:p>
            <a:pPr algn="just" rtl="1">
              <a:lnSpc>
                <a:spcPct val="110000"/>
              </a:lnSpc>
              <a:spcBef>
                <a:spcPts val="110"/>
              </a:spcBef>
              <a:spcAft>
                <a:spcPts val="110"/>
              </a:spcAft>
            </a:pPr>
            <a:r>
              <a:rPr lang="en-US" sz="2800" b="1" u="sng">
                <a:solidFill>
                  <a:schemeClr val="accent1">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rPr>
              <a:t>.1</a:t>
            </a:r>
            <a:r>
              <a:rPr lang="ar-EG" sz="2800" b="1" u="sng">
                <a:solidFill>
                  <a:schemeClr val="accent1">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rPr>
              <a:t>الحجم </a:t>
            </a:r>
            <a:r>
              <a:rPr lang="en-US" sz="2800" b="1" u="sng">
                <a:solidFill>
                  <a:schemeClr val="accent1">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rPr>
              <a:t>:Volume‏ </a:t>
            </a:r>
          </a:p>
          <a:p>
            <a:pPr algn="just" rtl="1">
              <a:lnSpc>
                <a:spcPct val="110000"/>
              </a:lnSpc>
              <a:spcBef>
                <a:spcPts val="110"/>
              </a:spcBef>
              <a:spcAft>
                <a:spcPts val="11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حجم البيانات المستخرجة من مصدر معين وعن طريق الحجم يمكن تحديد قيمة وإمكانيات البيانات وهل ستصنف من ضمن البيانات الضخمة ويمكن اعتبار الحجم الخاصية الأكثر أهمية في تحليل البيانات الضخمة كما أنه وصفه</a:t>
            </a:r>
            <a:r>
              <a:rPr lang="ar-EG" sz="2400" b="1">
                <a:latin typeface="Simplified Arabic" panose="02020603050405020304" pitchFamily="18" charset="-78"/>
                <a:ea typeface="Calibri" panose="020F0502020204030204" pitchFamily="34" charset="0"/>
                <a:cs typeface="Simplified Arabic" panose="02020603050405020304" pitchFamily="18" charset="-78"/>
              </a:rPr>
              <a:t>ا</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بالضخمة لا يحدد بكمية معينة بل يقاس عادة بالبيتابايت أو بالإكسابايت</a:t>
            </a:r>
            <a:r>
              <a:rPr lang="ar-EG" sz="2400" b="1">
                <a:latin typeface="Simplified Arabic" panose="02020603050405020304" pitchFamily="18" charset="-78"/>
                <a:ea typeface="Calibri" panose="020F0502020204030204" pitchFamily="34" charset="0"/>
                <a:cs typeface="Simplified Arabic" panose="02020603050405020304" pitchFamily="18" charset="-78"/>
              </a:rPr>
              <a:t>.</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3367512472"/>
      </p:ext>
    </p:extLst>
  </p:cSld>
  <p:clrMapOvr>
    <a:masterClrMapping/>
  </p:clrMapOvr>
  <mc:AlternateContent xmlns:mc="http://schemas.openxmlformats.org/markup-compatibility/2006" xmlns:p14="http://schemas.microsoft.com/office/powerpoint/2010/main">
    <mc:Choice Requires="p14">
      <p:transition spd="slow" p14:dur="2000" advTm="130211"/>
    </mc:Choice>
    <mc:Fallback xmlns="">
      <p:transition spd="slow" advTm="13021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خامسًا: خصائص البيانات الضخمة</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9" name="Content Placeholder 8" descr="A diagram of a server&#10;&#10;Description automatically generated">
            <a:extLst>
              <a:ext uri="{FF2B5EF4-FFF2-40B4-BE49-F238E27FC236}">
                <a16:creationId xmlns:a16="http://schemas.microsoft.com/office/drawing/2014/main" id="{12DD9DE5-625E-CD7D-788D-5C0D51145F53}"/>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92318" y="1455420"/>
            <a:ext cx="5072390" cy="5284593"/>
          </a:xfrm>
        </p:spPr>
      </p:pic>
      <p:sp>
        <p:nvSpPr>
          <p:cNvPr id="5" name="TextBox 4">
            <a:extLst>
              <a:ext uri="{FF2B5EF4-FFF2-40B4-BE49-F238E27FC236}">
                <a16:creationId xmlns:a16="http://schemas.microsoft.com/office/drawing/2014/main" id="{333E367D-8126-707E-DD66-A7992361277F}"/>
              </a:ext>
            </a:extLst>
          </p:cNvPr>
          <p:cNvSpPr txBox="1"/>
          <p:nvPr/>
        </p:nvSpPr>
        <p:spPr>
          <a:xfrm>
            <a:off x="5527156" y="1520865"/>
            <a:ext cx="6098458" cy="4955203"/>
          </a:xfrm>
          <a:prstGeom prst="rect">
            <a:avLst/>
          </a:prstGeom>
          <a:noFill/>
        </p:spPr>
        <p:txBody>
          <a:bodyPr wrap="square">
            <a:spAutoFit/>
          </a:bodyPr>
          <a:lstStyle/>
          <a:p>
            <a:pPr marL="342900" indent="-342900" algn="just" rtl="1">
              <a:buFont typeface="Arial" panose="020B0604020202020204" pitchFamily="34" charset="0"/>
              <a:buChar char="•"/>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ويتم تجميع هذه البيانات في قواعد بيانات للقيام بعمليات البحث والمشاركة والتحليل والمقارنة ومن ثم استخلاص النتائج</a:t>
            </a:r>
            <a:r>
              <a:rPr lang="ar-EG" sz="2400" b="1">
                <a:latin typeface="Simplified Arabic" panose="02020603050405020304" pitchFamily="18" charset="-78"/>
                <a:ea typeface="Calibri" panose="020F0502020204030204" pitchFamily="34" charset="0"/>
                <a:cs typeface="Simplified Arabic" panose="02020603050405020304" pitchFamily="18" charset="-78"/>
              </a:rPr>
              <a:t>.</a:t>
            </a:r>
            <a:endParaRPr lang="en-US" sz="2400" b="1">
              <a:latin typeface="Simplified Arabic" panose="02020603050405020304" pitchFamily="18" charset="-78"/>
              <a:ea typeface="Calibri" panose="020F0502020204030204" pitchFamily="34" charset="0"/>
              <a:cs typeface="Simplified Arabic" panose="02020603050405020304" pitchFamily="18" charset="-78"/>
            </a:endParaRPr>
          </a:p>
          <a:p>
            <a:pPr algn="r" rtl="1"/>
            <a:r>
              <a:rPr lang="en-US" sz="2800" b="1" u="sng">
                <a:solidFill>
                  <a:schemeClr val="accent1">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rPr>
              <a:t>.2</a:t>
            </a:r>
            <a:r>
              <a:rPr lang="ar-SA" sz="2800" b="1" u="sng">
                <a:solidFill>
                  <a:schemeClr val="accent1">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rPr>
              <a:t>التنوع </a:t>
            </a:r>
            <a:r>
              <a:rPr lang="en-US" sz="2800" b="1" u="sng">
                <a:solidFill>
                  <a:schemeClr val="accent1">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rPr>
              <a:t>Variety</a:t>
            </a:r>
            <a:r>
              <a:rPr lang="ar-SA" sz="2800" b="1" u="sng">
                <a:solidFill>
                  <a:schemeClr val="accent1">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800" b="1" u="sng">
                <a:solidFill>
                  <a:schemeClr val="accent1">
                    <a:lumMod val="50000"/>
                  </a:schemeClr>
                </a:solidFill>
                <a:latin typeface="Simplified Arabic" panose="02020603050405020304" pitchFamily="18" charset="-78"/>
                <a:ea typeface="Calibri" panose="020F0502020204030204" pitchFamily="34" charset="0"/>
                <a:cs typeface="Simplified Arabic" panose="02020603050405020304" pitchFamily="18" charset="-78"/>
              </a:rPr>
              <a:t> </a:t>
            </a:r>
            <a:r>
              <a:rPr lang="en-US" sz="2800" b="1" u="sng">
                <a:solidFill>
                  <a:schemeClr val="accent1">
                    <a:lumMod val="50000"/>
                  </a:schemeClr>
                </a:solidFill>
                <a:latin typeface="Simplified Arabic" panose="02020603050405020304" pitchFamily="18" charset="-78"/>
                <a:ea typeface="Calibri" panose="020F0502020204030204" pitchFamily="34" charset="0"/>
                <a:cs typeface="Simplified Arabic" panose="02020603050405020304" pitchFamily="18" charset="-78"/>
              </a:rPr>
              <a:t> </a:t>
            </a:r>
          </a:p>
          <a:p>
            <a:pPr algn="just" rtl="1"/>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حيث تتنوع البيانات المستخرجة، وهو ما يساعد المستخدمين باحثين كانوا أو محللين على اختيار ما يناسب مجلات بحثهم من البيانات، ‏ويقصد بالتنوع أن البيانات الضخمة </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تشمل أنواع عديدة مهيكلة في  قواعد بيانات وبيانات غير مهيكلة، هذه البيانات غير المهيكلة تأتي من طابعها غير الممنهج مثل الصور ومقاطع وتسجيلات الصوت والفيديو، والرسائل القصيرة، وسجلات المكالمات، وبيانات الخرائط </a:t>
            </a:r>
            <a:r>
              <a:rPr lang="en-US" sz="2400" b="1" u="sng">
                <a:effectLst/>
                <a:latin typeface="Simplified Arabic" panose="02020603050405020304" pitchFamily="18" charset="-78"/>
                <a:ea typeface="Calibri" panose="020F0502020204030204" pitchFamily="34" charset="0"/>
                <a:cs typeface="Simplified Arabic" panose="02020603050405020304" pitchFamily="18" charset="-78"/>
              </a:rPr>
              <a:t>GPS</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 وغيرها، وهى تحتاج وقتا وجهد</a:t>
            </a: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ا لتهيئتها للتحليل.</a:t>
            </a:r>
            <a:endParaRPr lang="en-US" sz="2400" b="1" u="sng">
              <a:effectLst/>
              <a:latin typeface="Simplified Arabic" panose="02020603050405020304" pitchFamily="18" charset="-78"/>
              <a:ea typeface="Calibri" panose="020F0502020204030204" pitchFamily="34" charset="0"/>
              <a:cs typeface="Simplified Arabic" panose="02020603050405020304" pitchFamily="18" charset="-78"/>
            </a:endParaRPr>
          </a:p>
          <a:p>
            <a:pPr algn="r" rtl="1"/>
            <a:endParaRPr lang="ar-EG" sz="2400" b="1">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449997426"/>
      </p:ext>
    </p:extLst>
  </p:cSld>
  <p:clrMapOvr>
    <a:masterClrMapping/>
  </p:clrMapOvr>
  <mc:AlternateContent xmlns:mc="http://schemas.openxmlformats.org/markup-compatibility/2006" xmlns:p14="http://schemas.microsoft.com/office/powerpoint/2010/main">
    <mc:Choice Requires="p14">
      <p:transition spd="slow" p14:dur="2000" advTm="144250"/>
    </mc:Choice>
    <mc:Fallback xmlns="">
      <p:transition spd="slow" advTm="144250"/>
    </mc:Fallback>
  </mc:AlternateContent>
  <p:extLst>
    <p:ext uri="{3A86A75C-4F4B-4683-9AE1-C65F6400EC91}">
      <p14:laserTraceLst xmlns:p14="http://schemas.microsoft.com/office/powerpoint/2010/main">
        <p14:tracePtLst>
          <p14:tracePt t="123715" x="4259263" y="6224588"/>
          <p14:tracePt t="123992" x="3203575" y="6729413"/>
          <p14:tracePt t="123998" x="3151188" y="6599238"/>
          <p14:tracePt t="124012" x="3048000" y="6276975"/>
          <p14:tracePt t="124028" x="2957513" y="6070600"/>
          <p14:tracePt t="124047" x="2816225" y="5721350"/>
          <p14:tracePt t="124061" x="2711450" y="5475288"/>
          <p14:tracePt t="124081" x="2647950" y="5268913"/>
          <p14:tracePt t="124095" x="2570163" y="5075238"/>
          <p14:tracePt t="124111" x="2505075" y="4881563"/>
          <p14:tracePt t="124129" x="2454275" y="4610100"/>
          <p14:tracePt t="124145" x="2401888" y="4481513"/>
          <p14:tracePt t="124163" x="2311400" y="4287838"/>
          <p14:tracePt t="126188" x="2517775" y="4146550"/>
          <p14:tracePt t="126195" x="2763838" y="3990975"/>
          <p14:tracePt t="126200" x="2970213" y="3925888"/>
          <p14:tracePt t="126209" x="3306763" y="3822700"/>
          <p14:tracePt t="126229" x="4403725" y="3448050"/>
          <p14:tracePt t="126242" x="5399088" y="3125788"/>
          <p14:tracePt t="126260" x="6638925" y="2854325"/>
          <p14:tracePt t="126278" x="7761288" y="2725738"/>
          <p14:tracePt t="126293" x="8394700" y="2698750"/>
          <p14:tracePt t="126311" x="8756650" y="2738438"/>
          <p14:tracePt t="126326" x="8859838" y="2801938"/>
          <p14:tracePt t="126344" x="8872538" y="2879725"/>
          <p14:tracePt t="126345" x="8872538" y="2932113"/>
          <p14:tracePt t="126360" x="8794750" y="3022600"/>
          <p14:tracePt t="126376" x="8628063" y="3189288"/>
          <p14:tracePt t="126394" x="8240713" y="3435350"/>
          <p14:tracePt t="126409" x="7735888" y="3681413"/>
          <p14:tracePt t="126426" x="7154863" y="3925888"/>
          <p14:tracePt t="126428" x="6883400" y="4041775"/>
          <p14:tracePt t="126442" x="6199188" y="4275138"/>
          <p14:tracePt t="126459" x="5759450" y="4391025"/>
          <p14:tracePt t="126476" x="4624388" y="4649788"/>
          <p14:tracePt t="126492" x="3978275" y="4803775"/>
          <p14:tracePt t="126512" x="3022600" y="4908550"/>
          <p14:tracePt t="126526" x="2517775" y="4856163"/>
          <p14:tracePt t="126542" x="2157413" y="4765675"/>
          <p14:tracePt t="126543" x="2027238" y="4727575"/>
          <p14:tracePt t="126560" x="1846263" y="4675188"/>
          <p14:tracePt t="126576" x="1639888" y="4597400"/>
          <p14:tracePt t="126595" x="1458913" y="4468813"/>
          <p14:tracePt t="126609" x="1420813" y="4340225"/>
          <p14:tracePt t="126626" x="1395413" y="4275138"/>
          <p14:tracePt t="126627" x="1395413" y="4249738"/>
          <p14:tracePt t="126642" x="1395413" y="4210050"/>
          <p14:tracePt t="126659" x="1408113" y="4159250"/>
          <p14:tracePt t="126677" x="1536700" y="4056063"/>
          <p14:tracePt t="126692" x="1846263" y="3938588"/>
          <p14:tracePt t="126711" x="2608263" y="3732213"/>
          <p14:tracePt t="126725" x="2970213" y="3694113"/>
          <p14:tracePt t="126742" x="3189288" y="3706813"/>
          <p14:tracePt t="126759" x="3397250" y="3887788"/>
          <p14:tracePt t="130475" x="3384550" y="3951288"/>
          <p14:tracePt t="130480" x="3344863" y="4029075"/>
          <p14:tracePt t="130489" x="3306763" y="4106863"/>
          <p14:tracePt t="130505" x="3254375" y="4300538"/>
          <p14:tracePt t="130508" x="3241675" y="4456113"/>
          <p14:tracePt t="130522" x="3228975" y="4752975"/>
          <p14:tracePt t="130538" x="3254375" y="4894263"/>
          <p14:tracePt t="130557" x="3306763" y="5127625"/>
          <p14:tracePt t="130572" x="3319463" y="5295900"/>
          <p14:tracePt t="130590" x="3397250" y="5527675"/>
          <p14:tracePt t="130605" x="3435350" y="5656263"/>
          <p14:tracePt t="130622" x="3460750" y="5773738"/>
          <p14:tracePt t="130625" x="3487738" y="5824538"/>
          <p14:tracePt t="130639" x="3487738" y="5876925"/>
          <p14:tracePt t="130655" x="3500438" y="5940425"/>
          <p14:tracePt t="130673" x="3525838" y="6005513"/>
          <p14:tracePt t="130688" x="3551238" y="6043613"/>
          <p14:tracePt t="130705" x="3590925" y="6096000"/>
          <p14:tracePt t="130706" x="3603625" y="6108700"/>
          <p14:tracePt t="130721" x="3629025" y="6148388"/>
          <p14:tracePt t="130738" x="3641725" y="6186488"/>
          <p14:tracePt t="130756" x="3654425" y="6237288"/>
          <p14:tracePt t="130771" x="3681413" y="6315075"/>
          <p14:tracePt t="130789" x="3694113" y="6392863"/>
          <p14:tracePt t="130805" x="3694113" y="6470650"/>
          <p14:tracePt t="130822" x="3694113" y="6535738"/>
          <p14:tracePt t="130840" x="3681413" y="6611938"/>
          <p14:tracePt t="130855" x="3668713" y="6651625"/>
          <p14:tracePt t="130873" x="3654425" y="6689725"/>
          <p14:tracePt t="130888" x="3654425" y="6702425"/>
          <p14:tracePt t="130905" x="3654425" y="6729413"/>
          <p14:tracePt t="130906" x="3654425" y="6754813"/>
          <p14:tracePt t="130921" x="3654425" y="6792913"/>
          <p14:tracePt t="131789" x="0" y="0"/>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خامسًا: خصائص البيانات الضخمة</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9" name="Content Placeholder 8" descr="A blue text over a white background&#10;&#10;Description automatically generated">
            <a:extLst>
              <a:ext uri="{FF2B5EF4-FFF2-40B4-BE49-F238E27FC236}">
                <a16:creationId xmlns:a16="http://schemas.microsoft.com/office/drawing/2014/main" id="{3AF788D1-2496-8F15-87D9-9F8663754306}"/>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59578" y="1471300"/>
            <a:ext cx="5005130" cy="5036475"/>
          </a:xfrm>
        </p:spPr>
      </p:pic>
      <p:sp>
        <p:nvSpPr>
          <p:cNvPr id="5" name="TextBox 4">
            <a:extLst>
              <a:ext uri="{FF2B5EF4-FFF2-40B4-BE49-F238E27FC236}">
                <a16:creationId xmlns:a16="http://schemas.microsoft.com/office/drawing/2014/main" id="{950D5CD0-5B2A-4F70-817D-CD16B2776F39}"/>
              </a:ext>
            </a:extLst>
          </p:cNvPr>
          <p:cNvSpPr txBox="1"/>
          <p:nvPr/>
        </p:nvSpPr>
        <p:spPr>
          <a:xfrm>
            <a:off x="5500047" y="1520865"/>
            <a:ext cx="6098458" cy="4773614"/>
          </a:xfrm>
          <a:prstGeom prst="rect">
            <a:avLst/>
          </a:prstGeom>
          <a:noFill/>
        </p:spPr>
        <p:txBody>
          <a:bodyPr wrap="square">
            <a:spAutoFit/>
          </a:bodyPr>
          <a:lstStyle/>
          <a:p>
            <a:pPr algn="just" rtl="1">
              <a:lnSpc>
                <a:spcPct val="110000"/>
              </a:lnSpc>
              <a:spcBef>
                <a:spcPts val="110"/>
              </a:spcBef>
              <a:spcAft>
                <a:spcPts val="110"/>
              </a:spcAft>
            </a:pPr>
            <a:r>
              <a:rPr lang="en-US" sz="2800" b="1" u="sng">
                <a:solidFill>
                  <a:schemeClr val="accent1">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rPr>
              <a:t>.3</a:t>
            </a:r>
            <a:r>
              <a:rPr lang="ar-SA" sz="2800" b="1" u="sng">
                <a:solidFill>
                  <a:schemeClr val="accent1">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rPr>
              <a:t>السرعة </a:t>
            </a:r>
            <a:r>
              <a:rPr lang="en-US" sz="2800" b="1" u="sng">
                <a:solidFill>
                  <a:schemeClr val="accent1">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rPr>
              <a:t>Velocity</a:t>
            </a:r>
            <a:r>
              <a:rPr lang="ar-SA" sz="2800" b="1" u="sng">
                <a:solidFill>
                  <a:schemeClr val="accent1">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u="sng">
              <a:solidFill>
                <a:schemeClr val="accent1">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وتعني سرعة الوقت اللازم لتدفق البيانات وتجميعها وإخضاعها لعمليات المعالجة والتحليل للوصول إلى البيانات التي تلبي حاجات المستفيدين</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حيث تعتبر السرعة عنصر</a:t>
            </a:r>
            <a:r>
              <a:rPr lang="ar-EG" sz="2800" b="1">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 حاسم</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 في اتخاذ القرار بناء على هذه البيانات، وهو الوقت الذي نستغرقه من لحظة وصول هذه البيانات إلى لحظة الخروج بالقرار بناء عليها. </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400" b="1">
              <a:solidFill>
                <a:schemeClr val="accent1">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400" b="1">
              <a:solidFill>
                <a:schemeClr val="accent1">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2845544498"/>
      </p:ext>
    </p:extLst>
  </p:cSld>
  <p:clrMapOvr>
    <a:masterClrMapping/>
  </p:clrMapOvr>
  <mc:AlternateContent xmlns:mc="http://schemas.openxmlformats.org/markup-compatibility/2006" xmlns:p14="http://schemas.microsoft.com/office/powerpoint/2010/main">
    <mc:Choice Requires="p14">
      <p:transition spd="slow" p14:dur="2000" advTm="66964"/>
    </mc:Choice>
    <mc:Fallback xmlns="">
      <p:transition spd="slow" advTm="6696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خامسًا: خصائص البيانات الضخمة</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computer and cellphone with graphs and charts&#10;&#10;Description automatically generated">
            <a:extLst>
              <a:ext uri="{FF2B5EF4-FFF2-40B4-BE49-F238E27FC236}">
                <a16:creationId xmlns:a16="http://schemas.microsoft.com/office/drawing/2014/main" id="{7A2578D9-A432-4FE8-CE43-DF05A70A4D48}"/>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40909" y="1551385"/>
            <a:ext cx="4933950" cy="4967401"/>
          </a:xfrm>
        </p:spPr>
      </p:pic>
      <p:sp>
        <p:nvSpPr>
          <p:cNvPr id="9" name="TextBox 8">
            <a:extLst>
              <a:ext uri="{FF2B5EF4-FFF2-40B4-BE49-F238E27FC236}">
                <a16:creationId xmlns:a16="http://schemas.microsoft.com/office/drawing/2014/main" id="{F0B9C19B-4BA5-7556-4822-4DEAE259FE0F}"/>
              </a:ext>
            </a:extLst>
          </p:cNvPr>
          <p:cNvSpPr txBox="1"/>
          <p:nvPr/>
        </p:nvSpPr>
        <p:spPr>
          <a:xfrm>
            <a:off x="5500047" y="1520865"/>
            <a:ext cx="6098458" cy="4409412"/>
          </a:xfrm>
          <a:prstGeom prst="rect">
            <a:avLst/>
          </a:prstGeom>
          <a:noFill/>
        </p:spPr>
        <p:txBody>
          <a:bodyPr wrap="square">
            <a:spAutoFit/>
          </a:bodyPr>
          <a:lstStyle/>
          <a:p>
            <a:pPr algn="just" rtl="1">
              <a:lnSpc>
                <a:spcPct val="110000"/>
              </a:lnSpc>
              <a:spcBef>
                <a:spcPts val="110"/>
              </a:spcBef>
              <a:spcAft>
                <a:spcPts val="110"/>
              </a:spcAft>
            </a:pPr>
            <a:r>
              <a:rPr lang="en-US" sz="2800" b="1" u="sng">
                <a:solidFill>
                  <a:srgbClr val="2D3956"/>
                </a:solidFill>
                <a:effectLst/>
                <a:latin typeface="Simplified Arabic" panose="02020603050405020304" pitchFamily="18" charset="-78"/>
                <a:ea typeface="Calibri" panose="020F0502020204030204" pitchFamily="34" charset="0"/>
                <a:cs typeface="Simplified Arabic" panose="02020603050405020304" pitchFamily="18" charset="-78"/>
              </a:rPr>
              <a:t>.4</a:t>
            </a:r>
            <a:r>
              <a:rPr lang="ar-SA" sz="2800" b="1" u="sng">
                <a:solidFill>
                  <a:srgbClr val="2D3956"/>
                </a:solidFill>
                <a:effectLst/>
                <a:latin typeface="Simplified Arabic" panose="02020603050405020304" pitchFamily="18" charset="-78"/>
                <a:ea typeface="Calibri" panose="020F0502020204030204" pitchFamily="34" charset="0"/>
                <a:cs typeface="Simplified Arabic" panose="02020603050405020304" pitchFamily="18" charset="-78"/>
              </a:rPr>
              <a:t>الصحة </a:t>
            </a:r>
            <a:r>
              <a:rPr lang="en-US" sz="2800" b="1" u="sng">
                <a:solidFill>
                  <a:srgbClr val="2D3956"/>
                </a:solidFill>
                <a:effectLst/>
                <a:latin typeface="Simplified Arabic" panose="02020603050405020304" pitchFamily="18" charset="-78"/>
                <a:ea typeface="Calibri" panose="020F0502020204030204" pitchFamily="34" charset="0"/>
                <a:cs typeface="Simplified Arabic" panose="02020603050405020304" pitchFamily="18" charset="-78"/>
              </a:rPr>
              <a:t>Veracity</a:t>
            </a:r>
            <a:r>
              <a:rPr lang="ar-SA" sz="2800" b="1" u="sng">
                <a:solidFill>
                  <a:srgbClr val="2D3956"/>
                </a:solidFill>
                <a:effectLst/>
                <a:latin typeface="Simplified Arabic" panose="02020603050405020304" pitchFamily="18" charset="-78"/>
                <a:ea typeface="Calibri" panose="020F0502020204030204" pitchFamily="34" charset="0"/>
                <a:cs typeface="Simplified Arabic" panose="02020603050405020304" pitchFamily="18" charset="-78"/>
              </a:rPr>
              <a:t> : </a:t>
            </a:r>
            <a:endParaRPr lang="en-US" sz="2800" b="1" u="sng">
              <a:solidFill>
                <a:srgbClr val="2D3956"/>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1400">
                <a:effectLst/>
                <a:latin typeface="Calibri" panose="020F0502020204030204" pitchFamily="34" charset="0"/>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ويمكن أن يطلق عليها المصداقية، وهى تعني الثقة في البيانات حيث تتعدد أشكال البيانات و تتفاوت جودتها؛ إلى أنه يمكن التعامل معها لفهمها بواسطة التكنولوجيا التحليلية، حيث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أ</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ن الأحجام الضخمة تفتقر إلى الجودة وصعوبة الفهم، وهذا يتطلب تحليل</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 دقيق</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 لها من حيث فائدتها مع تحري من مصدرها وصحتها.</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3055917120"/>
      </p:ext>
    </p:extLst>
  </p:cSld>
  <p:clrMapOvr>
    <a:masterClrMapping/>
  </p:clrMapOvr>
  <mc:AlternateContent xmlns:mc="http://schemas.openxmlformats.org/markup-compatibility/2006" xmlns:p14="http://schemas.microsoft.com/office/powerpoint/2010/main">
    <mc:Choice Requires="p14">
      <p:transition spd="slow" p14:dur="2000" advTm="116661"/>
    </mc:Choice>
    <mc:Fallback xmlns="">
      <p:transition spd="slow" advTm="11666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246911"/>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خامسًا: خصائص البيانات الضخمة</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collage of people working on a project&#10;&#10;Description automatically generated">
            <a:extLst>
              <a:ext uri="{FF2B5EF4-FFF2-40B4-BE49-F238E27FC236}">
                <a16:creationId xmlns:a16="http://schemas.microsoft.com/office/drawing/2014/main" id="{FBFB2CF5-5C57-080F-77E7-6624C4500658}"/>
              </a:ext>
            </a:extLst>
          </p:cNvPr>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516334" y="1504006"/>
            <a:ext cx="4740145" cy="5014781"/>
          </a:xfrm>
        </p:spPr>
      </p:pic>
      <p:sp>
        <p:nvSpPr>
          <p:cNvPr id="9" name="TextBox 8">
            <a:extLst>
              <a:ext uri="{FF2B5EF4-FFF2-40B4-BE49-F238E27FC236}">
                <a16:creationId xmlns:a16="http://schemas.microsoft.com/office/drawing/2014/main" id="{F0B9C19B-4BA5-7556-4822-4DEAE259FE0F}"/>
              </a:ext>
            </a:extLst>
          </p:cNvPr>
          <p:cNvSpPr txBox="1"/>
          <p:nvPr/>
        </p:nvSpPr>
        <p:spPr>
          <a:xfrm>
            <a:off x="5459487" y="1382443"/>
            <a:ext cx="6098458" cy="4805162"/>
          </a:xfrm>
          <a:prstGeom prst="rect">
            <a:avLst/>
          </a:prstGeom>
          <a:noFill/>
        </p:spPr>
        <p:txBody>
          <a:bodyPr wrap="square">
            <a:spAutoFit/>
          </a:bodyPr>
          <a:lstStyle/>
          <a:p>
            <a:pPr algn="just" rtl="1">
              <a:lnSpc>
                <a:spcPct val="107000"/>
              </a:lnSpc>
              <a:spcAft>
                <a:spcPts val="800"/>
              </a:spcAft>
            </a:pPr>
            <a:r>
              <a:rPr lang="en-US" sz="28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rPr>
              <a:t>.5</a:t>
            </a:r>
            <a:r>
              <a:rPr lang="ar-SA" sz="28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rPr>
              <a:t>القيمة </a:t>
            </a:r>
            <a:r>
              <a:rPr lang="en-US" sz="28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rPr>
              <a:t>Value</a:t>
            </a:r>
            <a:r>
              <a:rPr lang="ar-SA" sz="28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rPr>
              <a:t> : </a:t>
            </a:r>
            <a:endParaRPr lang="en-US" sz="28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وتعني مساعدة ‏البيانات في الوصول إلى القرار السليم في الوقت المناسب ومثال ذلك مساهمتها بالنسبة للشركات في تحديد احتياجات الزبائن بشكل أفضل و زيادة المبيعات و اتخاذ قرارات زيادة الإنتاج أو خفضه أو بيع جزء من الأسهم في الوقت السليم، ‏</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ومن الأمثلة على البيانات ذات القيمة التي تساعد في عملية اتخاذ القرارات: تحليل </a:t>
            </a:r>
            <a:r>
              <a:rPr lang="en-US" sz="2800" b="1" u="sng">
                <a:effectLst/>
                <a:latin typeface="Simplified Arabic" panose="02020603050405020304" pitchFamily="18" charset="-78"/>
                <a:ea typeface="Calibri" panose="020F0502020204030204" pitchFamily="34" charset="0"/>
                <a:cs typeface="Simplified Arabic" panose="02020603050405020304" pitchFamily="18" charset="-78"/>
              </a:rPr>
              <a:t> 12</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تيرابايت من التغريدات لمعرفة مشاعر المستهلكين حول منتج معين</a:t>
            </a:r>
            <a:r>
              <a:rPr lang="en-US" sz="2800" b="1" u="sng">
                <a:effectLst/>
                <a:latin typeface="Simplified Arabic" panose="02020603050405020304" pitchFamily="18" charset="-78"/>
                <a:ea typeface="Calibri" panose="020F0502020204030204" pitchFamily="34" charset="0"/>
                <a:cs typeface="Simplified Arabic" panose="02020603050405020304" pitchFamily="18" charset="-78"/>
              </a:rPr>
              <a:t>.</a:t>
            </a:r>
          </a:p>
        </p:txBody>
      </p:sp>
    </p:spTree>
    <p:extLst>
      <p:ext uri="{BB962C8B-B14F-4D97-AF65-F5344CB8AC3E}">
        <p14:creationId xmlns:p14="http://schemas.microsoft.com/office/powerpoint/2010/main" val="212812527"/>
      </p:ext>
    </p:extLst>
  </p:cSld>
  <p:clrMapOvr>
    <a:masterClrMapping/>
  </p:clrMapOvr>
  <mc:AlternateContent xmlns:mc="http://schemas.openxmlformats.org/markup-compatibility/2006" xmlns:p14="http://schemas.microsoft.com/office/powerpoint/2010/main">
    <mc:Choice Requires="p14">
      <p:transition spd="slow" p14:dur="2000" advTm="124162"/>
    </mc:Choice>
    <mc:Fallback xmlns="">
      <p:transition spd="slow" advTm="12416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225502"/>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خامسًا: خصائص البيانات الضخمة</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F0B9C19B-4BA5-7556-4822-4DEAE259FE0F}"/>
              </a:ext>
            </a:extLst>
          </p:cNvPr>
          <p:cNvSpPr txBox="1"/>
          <p:nvPr/>
        </p:nvSpPr>
        <p:spPr>
          <a:xfrm>
            <a:off x="5500047" y="1443937"/>
            <a:ext cx="6098458" cy="4011483"/>
          </a:xfrm>
          <a:prstGeom prst="rect">
            <a:avLst/>
          </a:prstGeom>
          <a:noFill/>
        </p:spPr>
        <p:txBody>
          <a:bodyPr wrap="square">
            <a:spAutoFit/>
          </a:bodyPr>
          <a:lstStyle/>
          <a:p>
            <a:pPr algn="just" rtl="1">
              <a:lnSpc>
                <a:spcPct val="107000"/>
              </a:lnSpc>
              <a:spcAft>
                <a:spcPts val="800"/>
              </a:spcAft>
            </a:pPr>
            <a:r>
              <a:rPr lang="en-US" sz="2800" b="1" u="sng">
                <a:solidFill>
                  <a:schemeClr val="accent1">
                    <a:lumMod val="50000"/>
                  </a:schemeClr>
                </a:solidFill>
                <a:effectLst/>
                <a:latin typeface="Calibri" panose="020F0502020204030204" pitchFamily="34" charset="0"/>
                <a:ea typeface="Calibri" panose="020F0502020204030204" pitchFamily="34" charset="0"/>
                <a:cs typeface="Simplified Arabic" panose="02020603050405020304" pitchFamily="18" charset="-78"/>
              </a:rPr>
              <a:t>.6</a:t>
            </a:r>
            <a:r>
              <a:rPr lang="ar-SA" sz="2800" b="1" u="sng">
                <a:solidFill>
                  <a:schemeClr val="accent1">
                    <a:lumMod val="50000"/>
                  </a:schemeClr>
                </a:solidFill>
                <a:effectLst/>
                <a:latin typeface="Calibri" panose="020F0502020204030204" pitchFamily="34" charset="0"/>
                <a:ea typeface="Calibri" panose="020F0502020204030204" pitchFamily="34" charset="0"/>
                <a:cs typeface="Simplified Arabic" panose="02020603050405020304" pitchFamily="18" charset="-78"/>
              </a:rPr>
              <a:t>التعقيد </a:t>
            </a:r>
            <a:r>
              <a:rPr lang="en-US" sz="2800" b="1" u="sng">
                <a:solidFill>
                  <a:schemeClr val="accent1">
                    <a:lumMod val="50000"/>
                  </a:schemeClr>
                </a:solidFill>
                <a:effectLst/>
                <a:latin typeface="Simplified Arabic" panose="02020603050405020304" pitchFamily="18" charset="-78"/>
                <a:ea typeface="Calibri" panose="020F0502020204030204" pitchFamily="34" charset="0"/>
                <a:cs typeface="Arial" panose="020B0604020202020204" pitchFamily="34" charset="0"/>
              </a:rPr>
              <a:t>Complexity</a:t>
            </a:r>
            <a:r>
              <a:rPr lang="ar-SA" sz="2800" b="1" u="sng">
                <a:solidFill>
                  <a:schemeClr val="accent1">
                    <a:lumMod val="50000"/>
                  </a:schemeClr>
                </a:solidFill>
                <a:effectLst/>
                <a:latin typeface="Calibri" panose="020F0502020204030204" pitchFamily="34" charset="0"/>
                <a:ea typeface="Calibri" panose="020F0502020204030204" pitchFamily="34" charset="0"/>
                <a:cs typeface="Simplified Arabic" panose="02020603050405020304" pitchFamily="18" charset="-78"/>
              </a:rPr>
              <a:t>:  </a:t>
            </a:r>
            <a:r>
              <a:rPr lang="ar-SA" sz="2400">
                <a:effectLst/>
                <a:latin typeface="Calibri" panose="020F0502020204030204" pitchFamily="34" charset="0"/>
                <a:ea typeface="Calibri" panose="020F0502020204030204" pitchFamily="34" charset="0"/>
                <a:cs typeface="Simplified Arabic" panose="02020603050405020304" pitchFamily="18" charset="-78"/>
              </a:rPr>
              <a:t>‏</a:t>
            </a:r>
            <a:endParaRPr lang="en-US" sz="2400">
              <a:effectLst/>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حيث تجمع البيانات من مصادر مختلفة، مثل</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المستشعرات والويب، والمعاملات الشرائية والبنكية، وأنماط النوم، والعادات الغدائية، والتاريخ المرضى والسجلات الجنائية وغيرها، هذا بدور يقود إلى مشكلة بسبب اختلاف تراكيب البيانات، وهو ما يتطلب تحويلها وربطها؛ لإنتاج بيانات قابلة للتحليل</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10000"/>
              </a:lnSpc>
              <a:spcBef>
                <a:spcPts val="110"/>
              </a:spcBef>
              <a:spcAft>
                <a:spcPts val="11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Content Placeholder 7">
            <a:extLst>
              <a:ext uri="{FF2B5EF4-FFF2-40B4-BE49-F238E27FC236}">
                <a16:creationId xmlns:a16="http://schemas.microsoft.com/office/drawing/2014/main" id="{64588D56-D57B-5B26-C5A5-71814FE4519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94684" y="1382443"/>
            <a:ext cx="5070023" cy="5269080"/>
          </a:xfrm>
          <a:prstGeom prst="rect">
            <a:avLst/>
          </a:prstGeom>
        </p:spPr>
      </p:pic>
    </p:spTree>
    <p:extLst>
      <p:ext uri="{BB962C8B-B14F-4D97-AF65-F5344CB8AC3E}">
        <p14:creationId xmlns:p14="http://schemas.microsoft.com/office/powerpoint/2010/main" val="3277603354"/>
      </p:ext>
    </p:extLst>
  </p:cSld>
  <p:clrMapOvr>
    <a:masterClrMapping/>
  </p:clrMapOvr>
  <mc:AlternateContent xmlns:mc="http://schemas.openxmlformats.org/markup-compatibility/2006" xmlns:p14="http://schemas.microsoft.com/office/powerpoint/2010/main">
    <mc:Choice Requires="p14">
      <p:transition spd="slow" p14:dur="2000" advTm="127579"/>
    </mc:Choice>
    <mc:Fallback xmlns="">
      <p:transition spd="slow" advTm="12757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193198"/>
            <a:ext cx="10515600" cy="93428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خامسًا: خصائص البيانات الضخمة</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F0B9C19B-4BA5-7556-4822-4DEAE259FE0F}"/>
              </a:ext>
            </a:extLst>
          </p:cNvPr>
          <p:cNvSpPr txBox="1"/>
          <p:nvPr/>
        </p:nvSpPr>
        <p:spPr>
          <a:xfrm>
            <a:off x="5500047" y="1382443"/>
            <a:ext cx="6098458" cy="5229573"/>
          </a:xfrm>
          <a:prstGeom prst="rect">
            <a:avLst/>
          </a:prstGeom>
          <a:noFill/>
        </p:spPr>
        <p:txBody>
          <a:bodyPr wrap="square">
            <a:spAutoFit/>
          </a:bodyPr>
          <a:lstStyle/>
          <a:p>
            <a:pPr algn="just" rtl="1">
              <a:lnSpc>
                <a:spcPct val="107000"/>
              </a:lnSpc>
              <a:spcAft>
                <a:spcPts val="800"/>
              </a:spcAft>
            </a:pPr>
            <a:r>
              <a:rPr lang="ar-EG" sz="2400">
                <a:effectLst/>
                <a:latin typeface="Calibri" panose="020F0502020204030204" pitchFamily="34" charset="0"/>
                <a:ea typeface="Calibri" panose="020F0502020204030204" pitchFamily="34" charset="0"/>
                <a:cs typeface="Simplified Arabic" panose="02020603050405020304" pitchFamily="18" charset="-78"/>
              </a:rPr>
              <a:t>‏</a:t>
            </a:r>
            <a:r>
              <a:rPr lang="ar-EG" sz="2400" b="1">
                <a:effectLst/>
                <a:latin typeface="Calibri" panose="020F0502020204030204" pitchFamily="34" charset="0"/>
                <a:ea typeface="Calibri" panose="020F0502020204030204" pitchFamily="34" charset="0"/>
                <a:cs typeface="Simplified Arabic" panose="02020603050405020304" pitchFamily="18" charset="-78"/>
              </a:rPr>
              <a:t>ويتضح لنا مما سبق أن خصائص البيانات تتفق مع المعايير التي يتم على أساسها ‏تحديد ما إذا كانت ترتقي إلى مستوى القصة الصحفية وبالتالي تحويلها إلى قصص صحفية؛ حيث الضخامة مثلا ترتبط بحجم البيانات عن الحدث</a:t>
            </a:r>
            <a:r>
              <a:rPr lang="ar-EG" sz="2400" b="1" u="sng">
                <a:effectLst/>
                <a:latin typeface="Calibri" panose="020F0502020204030204" pitchFamily="34" charset="0"/>
                <a:ea typeface="Calibri" panose="020F0502020204030204" pitchFamily="34" charset="0"/>
                <a:cs typeface="Simplified Arabic" panose="02020603050405020304" pitchFamily="18" charset="-78"/>
              </a:rPr>
              <a:t>، ‏فكلما كان الحدث أكبر كانت البيانات الواردة عنه أكبر، ‏وبالتالي زادت قوة تأثيره، ‏وقد أصبحت وسائل الإعلام تعتمد على البيانات وتحليلها من مصادر إلكترونية مثل: ‫جوجل وفيسبوك وتويتر و كافة وسائل التواص</a:t>
            </a:r>
            <a:r>
              <a:rPr lang="ar-EG" sz="2400" b="1">
                <a:effectLst/>
                <a:latin typeface="Calibri" panose="020F0502020204030204" pitchFamily="34" charset="0"/>
                <a:ea typeface="Calibri" panose="020F0502020204030204" pitchFamily="34" charset="0"/>
                <a:cs typeface="Simplified Arabic" panose="02020603050405020304" pitchFamily="18" charset="-78"/>
              </a:rPr>
              <a:t>ل، أو حتى مواقع التسويق والخدمات، وبالتالي تستفيد من الكم  الكبير من البيانات في تجويد المواد الصحفية المنشورة وتعزيز قيمتها , كذلك فإن الآنية أو التوقيت أو السرعة أحد أهم معايير النشر الصحفي، وترتبط المصداقية بالموضوعية والدقة من حيث التثبت من البيانات قبل نشرها.</a:t>
            </a:r>
            <a:endParaRPr lang="en-US" sz="2400" b="1">
              <a:effectLst/>
              <a:latin typeface="Calibri" panose="020F0502020204030204" pitchFamily="34" charset="0"/>
              <a:ea typeface="Calibri" panose="020F0502020204030204" pitchFamily="34" charset="0"/>
              <a:cs typeface="Simplified Arabic" panose="02020603050405020304" pitchFamily="18" charset="-78"/>
            </a:endParaRPr>
          </a:p>
        </p:txBody>
      </p:sp>
      <p:pic>
        <p:nvPicPr>
          <p:cNvPr id="8" name="Content Placeholder 7" descr="A blue background with white text and circles and lines&#10;&#10;Description automatically generated">
            <a:extLst>
              <a:ext uri="{FF2B5EF4-FFF2-40B4-BE49-F238E27FC236}">
                <a16:creationId xmlns:a16="http://schemas.microsoft.com/office/drawing/2014/main" id="{8DF2AD25-5849-2AC9-8231-7F3FF2336988}"/>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08411" y="1313402"/>
            <a:ext cx="5181600" cy="5367654"/>
          </a:xfrm>
        </p:spPr>
      </p:pic>
    </p:spTree>
    <p:extLst>
      <p:ext uri="{BB962C8B-B14F-4D97-AF65-F5344CB8AC3E}">
        <p14:creationId xmlns:p14="http://schemas.microsoft.com/office/powerpoint/2010/main" val="1555692261"/>
      </p:ext>
    </p:extLst>
  </p:cSld>
  <p:clrMapOvr>
    <a:masterClrMapping/>
  </p:clrMapOvr>
  <mc:AlternateContent xmlns:mc="http://schemas.openxmlformats.org/markup-compatibility/2006" xmlns:p14="http://schemas.microsoft.com/office/powerpoint/2010/main">
    <mc:Choice Requires="p14">
      <p:transition spd="slow" p14:dur="2000" advTm="126102"/>
    </mc:Choice>
    <mc:Fallback xmlns="">
      <p:transition spd="slow" advTm="12610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سادسًا:الفرق بين البيانات والمعلومات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4" name="Content Placeholder 3" descr="A close-up of a computer screen&#10;&#10;Description automatically generated">
            <a:extLst>
              <a:ext uri="{FF2B5EF4-FFF2-40B4-BE49-F238E27FC236}">
                <a16:creationId xmlns:a16="http://schemas.microsoft.com/office/drawing/2014/main" id="{E16A0EDC-6251-80C9-769F-D86AF88AE7F5}"/>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55017" y="1520864"/>
            <a:ext cx="4935537" cy="4994575"/>
          </a:xfrm>
        </p:spPr>
      </p:pic>
      <p:sp>
        <p:nvSpPr>
          <p:cNvPr id="5" name="TextBox 4">
            <a:extLst>
              <a:ext uri="{FF2B5EF4-FFF2-40B4-BE49-F238E27FC236}">
                <a16:creationId xmlns:a16="http://schemas.microsoft.com/office/drawing/2014/main" id="{632ABFE8-B092-C1B5-77A0-E41A9782DCB2}"/>
              </a:ext>
            </a:extLst>
          </p:cNvPr>
          <p:cNvSpPr txBox="1"/>
          <p:nvPr/>
        </p:nvSpPr>
        <p:spPr>
          <a:xfrm>
            <a:off x="5500047" y="1426801"/>
            <a:ext cx="5964382" cy="2936188"/>
          </a:xfrm>
          <a:prstGeom prst="rect">
            <a:avLst/>
          </a:prstGeom>
          <a:noFill/>
        </p:spPr>
        <p:txBody>
          <a:bodyPr wrap="square">
            <a:spAutoFit/>
          </a:bodyPr>
          <a:lstStyle/>
          <a:p>
            <a:pPr marL="457200" indent="-457200" algn="just" rtl="1">
              <a:lnSpc>
                <a:spcPct val="110000"/>
              </a:lnSpc>
              <a:spcBef>
                <a:spcPts val="110"/>
              </a:spcBef>
              <a:spcAft>
                <a:spcPts val="110"/>
              </a:spcAft>
              <a:buFont typeface="Wingdings" panose="05000000000000000000" pitchFamily="2" charset="2"/>
              <a:buChar char="q"/>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في كثير من الأحيان يستخدم مصطلح البيانات والمعلومات بالتبادل كمترادفين على الرغم من اختلاف معنى كل منهما، فالبيانات تعد المادة الخام لأي عمل صحفي وتأخذ عادة شكل أرقام  أو معطيات أولية يمكن جمعها عن موضوع محدد، وهى نادرًا ما تكون مفيدة بمفردها</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p>
        </p:txBody>
      </p:sp>
    </p:spTree>
    <p:extLst>
      <p:ext uri="{BB962C8B-B14F-4D97-AF65-F5344CB8AC3E}">
        <p14:creationId xmlns:p14="http://schemas.microsoft.com/office/powerpoint/2010/main" val="3616901377"/>
      </p:ext>
    </p:extLst>
  </p:cSld>
  <p:clrMapOvr>
    <a:masterClrMapping/>
  </p:clrMapOvr>
  <mc:AlternateContent xmlns:mc="http://schemas.openxmlformats.org/markup-compatibility/2006" xmlns:p14="http://schemas.microsoft.com/office/powerpoint/2010/main">
    <mc:Choice Requires="p14">
      <p:transition spd="slow" p14:dur="2000" advTm="61965"/>
    </mc:Choice>
    <mc:Fallback xmlns="">
      <p:transition spd="slow" advTm="6196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سادسًا:الفرق بين البيانات والمعلومات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4" name="Content Placeholder 3" descr="A blue cover with white text&#10;&#10;Description automatically generated">
            <a:extLst>
              <a:ext uri="{FF2B5EF4-FFF2-40B4-BE49-F238E27FC236}">
                <a16:creationId xmlns:a16="http://schemas.microsoft.com/office/drawing/2014/main" id="{3AD6D431-894F-00E5-1F51-853EBF825688}"/>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50597" y="1402878"/>
            <a:ext cx="5114109" cy="5330825"/>
          </a:xfrm>
        </p:spPr>
      </p:pic>
      <p:sp>
        <p:nvSpPr>
          <p:cNvPr id="5" name="TextBox 4">
            <a:extLst>
              <a:ext uri="{FF2B5EF4-FFF2-40B4-BE49-F238E27FC236}">
                <a16:creationId xmlns:a16="http://schemas.microsoft.com/office/drawing/2014/main" id="{632ABFE8-B092-C1B5-77A0-E41A9782DCB2}"/>
              </a:ext>
            </a:extLst>
          </p:cNvPr>
          <p:cNvSpPr txBox="1"/>
          <p:nvPr/>
        </p:nvSpPr>
        <p:spPr>
          <a:xfrm>
            <a:off x="5561423" y="1520865"/>
            <a:ext cx="5985387" cy="4766113"/>
          </a:xfrm>
          <a:prstGeom prst="rect">
            <a:avLst/>
          </a:prstGeom>
          <a:noFill/>
        </p:spPr>
        <p:txBody>
          <a:bodyPr wrap="square">
            <a:spAutoFit/>
          </a:bodyPr>
          <a:lstStyle/>
          <a:p>
            <a:pPr marL="457200" indent="-457200" algn="just" rtl="1">
              <a:lnSpc>
                <a:spcPct val="110000"/>
              </a:lnSpc>
              <a:spcBef>
                <a:spcPts val="110"/>
              </a:spcBef>
              <a:spcAft>
                <a:spcPts val="110"/>
              </a:spcAft>
              <a:buFont typeface="Wingdings" panose="05000000000000000000" pitchFamily="2" charset="2"/>
              <a:buChar char="q"/>
            </a:pP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فالأرقام بمفردها لا قيمة لها بدون سياق، فقد تقرأ رقم</a:t>
            </a:r>
            <a:r>
              <a:rPr lang="ar-EG" sz="2800" b="1" u="sng">
                <a:latin typeface="Simplified Arabic" panose="02020603050405020304" pitchFamily="18" charset="-78"/>
                <a:ea typeface="Calibri" panose="020F0502020204030204" pitchFamily="34" charset="0"/>
                <a:cs typeface="Simplified Arabic" panose="02020603050405020304" pitchFamily="18" charset="-78"/>
              </a:rPr>
              <a:t>ً</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ا على النحو الآتي (</a:t>
            </a:r>
            <a:r>
              <a:rPr lang="en-US" sz="2800" b="1" u="sng">
                <a:latin typeface="Simplified Arabic" panose="02020603050405020304" pitchFamily="18" charset="-78"/>
                <a:ea typeface="Calibri" panose="020F0502020204030204" pitchFamily="34" charset="0"/>
                <a:cs typeface="Simplified Arabic" panose="02020603050405020304" pitchFamily="18" charset="-78"/>
              </a:rPr>
              <a:t>2026541111</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 إلا أنه قطعا لن يلفت انتباهك ؛ لأنه ليس له معنى، في حين لو جاء على النحو الآتي (</a:t>
            </a:r>
            <a:r>
              <a:rPr lang="en-US" sz="2800" b="1" u="sng">
                <a:latin typeface="Simplified Arabic" panose="02020603050405020304" pitchFamily="18" charset="-78"/>
                <a:ea typeface="Calibri" panose="020F0502020204030204" pitchFamily="34" charset="0"/>
                <a:cs typeface="Simplified Arabic" panose="02020603050405020304" pitchFamily="18" charset="-78"/>
              </a:rPr>
              <a:t>2026541111</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 فسيدل حتمًا على أنه رقم هاتف في الولايات المتحدة الأمريكية</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وإذا كتبت إلى جواره أنه هاتف الاتصال بالبيت الأبيض ستزيد أهميته لك، لأنه بات في سياق واضح يسهل فهمه واستخدامه.</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2591930039"/>
      </p:ext>
    </p:extLst>
  </p:cSld>
  <p:clrMapOvr>
    <a:masterClrMapping/>
  </p:clrMapOvr>
  <mc:AlternateContent xmlns:mc="http://schemas.openxmlformats.org/markup-compatibility/2006" xmlns:p14="http://schemas.microsoft.com/office/powerpoint/2010/main">
    <mc:Choice Requires="p14">
      <p:transition spd="slow" p14:dur="2000" advTm="82534"/>
    </mc:Choice>
    <mc:Fallback xmlns="">
      <p:transition spd="slow" advTm="82534"/>
    </mc:Fallback>
  </mc:AlternateContent>
  <p:extLst>
    <p:ext uri="{3A86A75C-4F4B-4683-9AE1-C65F6400EC91}">
      <p14:laserTraceLst xmlns:p14="http://schemas.microsoft.com/office/powerpoint/2010/main">
        <p14:tracePtLst>
          <p14:tracePt t="61710" x="4322763" y="6251575"/>
          <p14:tracePt t="61908" x="3048000" y="6521450"/>
          <p14:tracePt t="61914" x="3009900" y="6392863"/>
          <p14:tracePt t="61931" x="2867025" y="6083300"/>
          <p14:tracePt t="61950" x="2751138" y="5630863"/>
          <p14:tracePt t="61964" x="2725738" y="5399088"/>
          <p14:tracePt t="61983" x="2751138" y="4959350"/>
          <p14:tracePt t="61997" x="2789238" y="4727575"/>
          <p14:tracePt t="62014" x="2867025" y="4506913"/>
          <p14:tracePt t="62015" x="2906713" y="4391025"/>
          <p14:tracePt t="62031" x="3009900" y="4235450"/>
          <p14:tracePt t="62047" x="3100388" y="4119563"/>
          <p14:tracePt t="62065" x="3306763" y="3925888"/>
          <p14:tracePt t="62081" x="3487738" y="3848100"/>
          <p14:tracePt t="62098" x="3654425" y="3810000"/>
          <p14:tracePt t="62114" x="3835400" y="3835400"/>
          <p14:tracePt t="62131" x="4016375" y="3938588"/>
          <p14:tracePt t="63155" x="4003675" y="3990975"/>
          <p14:tracePt t="63159" x="3978275" y="4119563"/>
          <p14:tracePt t="63166" x="3978275" y="4249738"/>
          <p14:tracePt t="63180" x="4132263" y="4546600"/>
          <p14:tracePt t="63196" x="4275138" y="4675188"/>
          <p14:tracePt t="63217" x="4765675" y="4959350"/>
          <p14:tracePt t="63229" x="5140325" y="5153025"/>
          <p14:tracePt t="63246" x="5372100" y="5268913"/>
          <p14:tracePt t="63263" x="5799138" y="5411788"/>
          <p14:tracePt t="63279" x="6030913" y="5462588"/>
          <p14:tracePt t="63297" x="6289675" y="5489575"/>
          <p14:tracePt t="63313" x="6392863" y="5540375"/>
          <p14:tracePt t="63330" x="6508750" y="5618163"/>
          <p14:tracePt t="63346" x="6548438" y="5643563"/>
          <p14:tracePt t="63363" x="6573838" y="5643563"/>
          <p14:tracePt t="63379" x="6586538" y="5656263"/>
          <p14:tracePt t="63399" x="6599238" y="5656263"/>
          <p14:tracePt t="63434" x="6599238" y="5670550"/>
          <p14:tracePt t="63460" x="6611938" y="5670550"/>
          <p14:tracePt t="63488" x="6611938" y="5683250"/>
          <p14:tracePt t="63502" x="6611938" y="5695950"/>
          <p14:tracePt t="63516" x="6611938" y="5708650"/>
          <p14:tracePt t="63523" x="6599238" y="5734050"/>
          <p14:tracePt t="63530" x="6573838" y="5799138"/>
          <p14:tracePt t="63546" x="6405563" y="5980113"/>
          <p14:tracePt t="63563" x="6367463" y="5992813"/>
          <p14:tracePt t="69637" x="6276975" y="5992813"/>
          <p14:tracePt t="69642" x="6186488" y="5992813"/>
          <p14:tracePt t="69658" x="6005513" y="5992813"/>
          <p14:tracePt t="69673" x="5837238" y="5992813"/>
          <p14:tracePt t="69692" x="5462588" y="6005513"/>
          <p14:tracePt t="69706" x="5256213" y="6043613"/>
          <p14:tracePt t="69725" x="4456113" y="6211888"/>
          <p14:tracePt t="69740" x="4184650" y="6315075"/>
          <p14:tracePt t="69757" x="3757613" y="6496050"/>
          <p14:tracePt t="69775" x="3435350" y="6611938"/>
          <p14:tracePt t="69790" x="3332163" y="6651625"/>
          <p14:tracePt t="69808" x="3267075" y="6742113"/>
          <p14:tracePt t="69823" x="3203575" y="6780213"/>
          <p14:tracePt t="69840" x="3176588" y="6792913"/>
          <p14:tracePt t="69858" x="3151188" y="6819900"/>
          <p14:tracePt t="69874" x="3151188" y="6845300"/>
          <p14:tracePt t="71159" x="0" y="0"/>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02646"/>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سادسًا:الفرق بين البيانات والمعلومات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632ABFE8-B092-C1B5-77A0-E41A9782DCB2}"/>
              </a:ext>
            </a:extLst>
          </p:cNvPr>
          <p:cNvSpPr txBox="1"/>
          <p:nvPr/>
        </p:nvSpPr>
        <p:spPr>
          <a:xfrm>
            <a:off x="5577620" y="1260337"/>
            <a:ext cx="6081268" cy="5479064"/>
          </a:xfrm>
          <a:prstGeom prst="rect">
            <a:avLst/>
          </a:prstGeom>
          <a:noFill/>
        </p:spPr>
        <p:txBody>
          <a:bodyPr wrap="square">
            <a:spAutoFit/>
          </a:bodyPr>
          <a:lstStyle/>
          <a:p>
            <a:pPr algn="just" rtl="1">
              <a:lnSpc>
                <a:spcPct val="107000"/>
              </a:lnSpc>
              <a:spcAft>
                <a:spcPts val="800"/>
              </a:spcAft>
            </a:pP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أوجه الفر</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و</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ق بين البيانات والمعلومات</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07000"/>
              </a:lnSpc>
              <a:spcAft>
                <a:spcPts val="800"/>
              </a:spcAft>
            </a:pPr>
            <a:r>
              <a:rPr lang="en-US" sz="2400" b="1">
                <a:latin typeface="Simplified Arabic" panose="02020603050405020304" pitchFamily="18" charset="-78"/>
                <a:ea typeface="Calibri" panose="020F0502020204030204" pitchFamily="34" charset="0"/>
                <a:cs typeface="Simplified Arabic" panose="02020603050405020304" pitchFamily="18" charset="-78"/>
              </a:rPr>
              <a:t> .1</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تبدأ أي عملية معلوماتية بالبيانات وتنتهي بتقديم المعلوما</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ت</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.2</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تتكون البيانات من حقائق ومشاهدات عدة، تجمع وتقدم مادة خامًا للمعلومات لكي تعالج</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.3</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المعلومات هى نتاج معالجة البيانات، وهى مجموعة البيانات التي جمعت وأعدت لجعلها قابلة للاستخدام ومن ثم تحليلها للاستفادة منها.</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.4</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تكون البيانات في الغالب على هيئة أشكال أو أرقام </a:t>
            </a:r>
            <a:r>
              <a:rPr lang="ar-EG" sz="2400" b="1" u="sng">
                <a:latin typeface="Simplified Arabic" panose="02020603050405020304" pitchFamily="18" charset="-78"/>
                <a:ea typeface="Calibri" panose="020F0502020204030204" pitchFamily="34" charset="0"/>
                <a:cs typeface="Simplified Arabic" panose="02020603050405020304" pitchFamily="18" charset="-78"/>
              </a:rPr>
              <a:t>أ</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و جداول، وبعد أن تحلل تنتج المعلومات التي تكون في الغالب على هيئة نصوص توضيحية.</a:t>
            </a:r>
            <a:endParaRPr lang="en-US" sz="2400" b="1" u="sng">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2" name="Content Placeholder 11" descr="A comparison of data and information&#10;&#10;Description automatically generated">
            <a:extLst>
              <a:ext uri="{FF2B5EF4-FFF2-40B4-BE49-F238E27FC236}">
                <a16:creationId xmlns:a16="http://schemas.microsoft.com/office/drawing/2014/main" id="{E1AA78DB-4A92-81A6-EE55-90EB39D5AA0C}"/>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38039" y="1419531"/>
            <a:ext cx="5156220" cy="5095909"/>
          </a:xfrm>
        </p:spPr>
      </p:pic>
    </p:spTree>
    <p:extLst>
      <p:ext uri="{BB962C8B-B14F-4D97-AF65-F5344CB8AC3E}">
        <p14:creationId xmlns:p14="http://schemas.microsoft.com/office/powerpoint/2010/main" val="3027077761"/>
      </p:ext>
    </p:extLst>
  </p:cSld>
  <p:clrMapOvr>
    <a:masterClrMapping/>
  </p:clrMapOvr>
  <mc:AlternateContent xmlns:mc="http://schemas.openxmlformats.org/markup-compatibility/2006" xmlns:p14="http://schemas.microsoft.com/office/powerpoint/2010/main">
    <mc:Choice Requires="p14">
      <p:transition spd="slow" p14:dur="2000" advTm="154089"/>
    </mc:Choice>
    <mc:Fallback xmlns="">
      <p:transition spd="slow" advTm="154089"/>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سادسًا:الفرق بين البيانات والمعلومات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8E2CC198-AB24-0C61-EBDF-6482AEB125EB}"/>
              </a:ext>
            </a:extLst>
          </p:cNvPr>
          <p:cNvSpPr txBox="1"/>
          <p:nvPr/>
        </p:nvSpPr>
        <p:spPr>
          <a:xfrm>
            <a:off x="5391817" y="1520865"/>
            <a:ext cx="6098458" cy="4607608"/>
          </a:xfrm>
          <a:prstGeom prst="rect">
            <a:avLst/>
          </a:prstGeom>
          <a:noFill/>
        </p:spPr>
        <p:txBody>
          <a:bodyPr wrap="square">
            <a:spAutoFit/>
          </a:bodyPr>
          <a:lstStyle/>
          <a:p>
            <a:pPr algn="r" rtl="1">
              <a:lnSpc>
                <a:spcPct val="107000"/>
              </a:lnSpc>
              <a:spcAft>
                <a:spcPts val="800"/>
              </a:spcAft>
            </a:pP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5</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من الصعب وضع حد قاطع بين المعلومات والبيانات، فالمعلومات كانت بيانات في مرحلة سابقة، وما يعد بيانات يتحول في وقت لاحق إلى معلومات.</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r>
              <a:rPr lang="ar-SA" sz="2800" b="1" u="sng">
                <a:solidFill>
                  <a:srgbClr val="2D3956"/>
                </a:solidFill>
                <a:effectLst/>
                <a:latin typeface="Simplified Arabic" panose="02020603050405020304" pitchFamily="18" charset="-78"/>
                <a:ea typeface="Calibri" panose="020F0502020204030204" pitchFamily="34" charset="0"/>
                <a:cs typeface="Simplified Arabic" panose="02020603050405020304" pitchFamily="18" charset="-78"/>
              </a:rPr>
              <a:t>ولتوضيح الفرق بين البيانات والمعلومات توضيح أدق يمكن النظر إلى عملية البحث وجمع البيانات الدورية التي تنفذها الجهات الحكومية، ففي كل عام تحصر المؤسسات الحكومية تعداد السكان، وتجمع بعض الإحصائيات من المواطنين، مثل: إجمالي الدخل، ومستوى التعليم، و العديد من المعايير الأخرى.</a:t>
            </a:r>
            <a:endParaRPr lang="en-US" sz="2800" b="1" u="sng">
              <a:solidFill>
                <a:srgbClr val="2D3956"/>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2" name="Content Placeholder 3" descr="A screenshot of a computer screen&#10;&#10;Description automatically generated">
            <a:extLst>
              <a:ext uri="{FF2B5EF4-FFF2-40B4-BE49-F238E27FC236}">
                <a16:creationId xmlns:a16="http://schemas.microsoft.com/office/drawing/2014/main" id="{8235B430-B55B-043E-91DB-EB8654509121}"/>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89988" y="1520865"/>
            <a:ext cx="5174720" cy="5227430"/>
          </a:xfrm>
        </p:spPr>
      </p:pic>
    </p:spTree>
    <p:extLst>
      <p:ext uri="{BB962C8B-B14F-4D97-AF65-F5344CB8AC3E}">
        <p14:creationId xmlns:p14="http://schemas.microsoft.com/office/powerpoint/2010/main" val="2512776327"/>
      </p:ext>
    </p:extLst>
  </p:cSld>
  <p:clrMapOvr>
    <a:masterClrMapping/>
  </p:clrMapOvr>
  <mc:AlternateContent xmlns:mc="http://schemas.openxmlformats.org/markup-compatibility/2006" xmlns:p14="http://schemas.microsoft.com/office/powerpoint/2010/main">
    <mc:Choice Requires="p14">
      <p:transition spd="slow" p14:dur="2000" advTm="100612"/>
    </mc:Choice>
    <mc:Fallback xmlns="">
      <p:transition spd="slow" advTm="100612"/>
    </mc:Fallback>
  </mc:AlternateContent>
  <p:extLst>
    <p:ext uri="{3A86A75C-4F4B-4683-9AE1-C65F6400EC91}">
      <p14:laserTraceLst xmlns:p14="http://schemas.microsoft.com/office/powerpoint/2010/main">
        <p14:tracePtLst>
          <p14:tracePt t="78654" x="4251325" y="6259513"/>
          <p14:tracePt t="78888" x="3294063" y="6573838"/>
          <p14:tracePt t="78892" x="3279775" y="6392863"/>
          <p14:tracePt t="78900" x="3279775" y="6264275"/>
          <p14:tracePt t="78915" x="3254375" y="5902325"/>
          <p14:tracePt t="78932" x="3241675" y="5553075"/>
          <p14:tracePt t="78950" x="3267075" y="4997450"/>
          <p14:tracePt t="78965" x="3279775" y="4740275"/>
          <p14:tracePt t="78982" x="3279775" y="4313238"/>
          <p14:tracePt t="78983" x="3279775" y="4146550"/>
          <p14:tracePt t="78998" x="3294063" y="3862388"/>
          <p14:tracePt t="79015" x="3294063" y="3668713"/>
          <p14:tracePt t="79035" x="3241675" y="3460750"/>
          <p14:tracePt t="79048" x="3241675" y="3397250"/>
          <p14:tracePt t="79067" x="3267075" y="3370263"/>
          <p14:tracePt t="79565" x="3151188" y="3357563"/>
          <p14:tracePt t="79568" x="2944813" y="3357563"/>
          <p14:tracePt t="79583" x="2544763" y="3306763"/>
          <p14:tracePt t="79597" x="2298700" y="3228975"/>
          <p14:tracePt t="79614" x="1976438" y="3125788"/>
          <p14:tracePt t="79617" x="1873250" y="3073400"/>
          <p14:tracePt t="79634" x="1614488" y="2944813"/>
          <p14:tracePt t="79648" x="1420813" y="2828925"/>
          <p14:tracePt t="79668" x="1201738" y="2647950"/>
          <p14:tracePt t="79681" x="1149350" y="2570163"/>
          <p14:tracePt t="79698" x="1136650" y="2532063"/>
          <p14:tracePt t="79700" x="1136650" y="2505075"/>
          <p14:tracePt t="79714" x="1162050" y="2401888"/>
          <p14:tracePt t="79731" x="1433513" y="2130425"/>
          <p14:tracePt t="79749" x="2233613" y="1717675"/>
          <p14:tracePt t="79764" x="2595563" y="1562100"/>
          <p14:tracePt t="79782" x="3151188" y="1368425"/>
          <p14:tracePt t="79797" x="3513138" y="1277938"/>
          <p14:tracePt t="79814" x="3925888" y="1265238"/>
          <p14:tracePt t="79831" x="4365625" y="1304925"/>
          <p14:tracePt t="79847" x="4597400" y="1343025"/>
          <p14:tracePt t="79866" x="4868863" y="1511300"/>
          <p14:tracePt t="79881" x="4997450" y="1652588"/>
          <p14:tracePt t="79897" x="5037138" y="1846263"/>
          <p14:tracePt t="79898" x="5037138" y="1949450"/>
          <p14:tracePt t="79914" x="4984750" y="2157413"/>
          <p14:tracePt t="79931" x="4921250" y="2324100"/>
          <p14:tracePt t="79948" x="4559300" y="2879725"/>
          <p14:tracePt t="79964" x="4146550" y="3332163"/>
          <p14:tracePt t="79981" x="3500438" y="3887788"/>
          <p14:tracePt t="79997" x="3176588" y="4106863"/>
          <p14:tracePt t="80014" x="2906713" y="4287838"/>
          <p14:tracePt t="82434" x="2970213" y="4235450"/>
          <p14:tracePt t="82441" x="3022600" y="4184650"/>
          <p14:tracePt t="82448" x="3163888" y="4094163"/>
          <p14:tracePt t="82462" x="3525838" y="3938588"/>
          <p14:tracePt t="82478" x="3875088" y="3810000"/>
          <p14:tracePt t="82498" x="4378325" y="3629025"/>
          <p14:tracePt t="82512" x="4597400" y="3551238"/>
          <p14:tracePt t="82529" x="4972050" y="3525838"/>
          <p14:tracePt t="82544" x="5153025" y="3525838"/>
          <p14:tracePt t="82561" x="5346700" y="3525838"/>
          <p14:tracePt t="82578" x="5514975" y="3590925"/>
          <p14:tracePt t="82595" x="5565775" y="3603625"/>
          <p14:tracePt t="82613" x="5592763" y="3654425"/>
          <p14:tracePt t="82628" x="5592763" y="3706813"/>
          <p14:tracePt t="82647" x="5475288" y="3835400"/>
          <p14:tracePt t="82661" x="5218113" y="3978275"/>
          <p14:tracePt t="82678" x="4765675" y="4184650"/>
          <p14:tracePt t="82696" x="4222750" y="4340225"/>
          <p14:tracePt t="82711" x="3732213" y="4456113"/>
          <p14:tracePt t="82728" x="3319463" y="4584700"/>
          <p14:tracePt t="82730" x="3203575" y="4610100"/>
          <p14:tracePt t="82745" x="2841625" y="4662488"/>
          <p14:tracePt t="82761" x="2414588" y="4713288"/>
          <p14:tracePt t="82763" x="2286000" y="4727575"/>
          <p14:tracePt t="82779" x="1924050" y="4791075"/>
          <p14:tracePt t="82795" x="1692275" y="4818063"/>
          <p14:tracePt t="82811" x="1382713" y="4856163"/>
          <p14:tracePt t="82827" x="1330325" y="4856163"/>
          <p14:tracePt t="84947" x="1446213" y="4856163"/>
          <p14:tracePt t="84955" x="1665288" y="4894263"/>
          <p14:tracePt t="84959" x="1898650" y="4921250"/>
          <p14:tracePt t="84976" x="2233613" y="4997450"/>
          <p14:tracePt t="84994" x="2532063" y="5192713"/>
          <p14:tracePt t="85010" x="2711450" y="5399088"/>
          <p14:tracePt t="85026" x="2854325" y="5580063"/>
          <p14:tracePt t="85045" x="3009900" y="5849938"/>
          <p14:tracePt t="85059" x="3073400" y="6018213"/>
          <p14:tracePt t="85077" x="3138488" y="6302375"/>
          <p14:tracePt t="85092" x="3176588" y="6405563"/>
          <p14:tracePt t="85109" x="3176588" y="6508750"/>
          <p14:tracePt t="85126" x="3151188" y="6586538"/>
          <p14:tracePt t="85143" x="3138488" y="6677025"/>
          <p14:tracePt t="85512" x="3138488" y="6702425"/>
          <p14:tracePt t="85518" x="3138488" y="6742113"/>
          <p14:tracePt t="85525" x="3163888" y="6767513"/>
          <p14:tracePt t="86748" x="0" y="0"/>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سادسًا:الفرق بين البيانات والمعلومات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diagram of a company&#10;&#10;Description automatically generated with medium confidence">
            <a:extLst>
              <a:ext uri="{FF2B5EF4-FFF2-40B4-BE49-F238E27FC236}">
                <a16:creationId xmlns:a16="http://schemas.microsoft.com/office/drawing/2014/main" id="{F19975C3-B0F1-A42F-C437-CA6D8EBBAB1D}"/>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94968" y="1509192"/>
            <a:ext cx="5042734" cy="4806193"/>
          </a:xfrm>
        </p:spPr>
      </p:pic>
      <p:sp>
        <p:nvSpPr>
          <p:cNvPr id="4" name="TextBox 3">
            <a:extLst>
              <a:ext uri="{FF2B5EF4-FFF2-40B4-BE49-F238E27FC236}">
                <a16:creationId xmlns:a16="http://schemas.microsoft.com/office/drawing/2014/main" id="{8E2CC198-AB24-0C61-EBDF-6482AEB125EB}"/>
              </a:ext>
            </a:extLst>
          </p:cNvPr>
          <p:cNvSpPr txBox="1"/>
          <p:nvPr/>
        </p:nvSpPr>
        <p:spPr>
          <a:xfrm>
            <a:off x="5550565" y="1520865"/>
            <a:ext cx="6098458" cy="3817263"/>
          </a:xfrm>
          <a:prstGeom prst="rect">
            <a:avLst/>
          </a:prstGeom>
          <a:noFill/>
        </p:spPr>
        <p:txBody>
          <a:bodyPr wrap="square">
            <a:spAutoFit/>
          </a:bodyPr>
          <a:lstStyle/>
          <a:p>
            <a:pPr algn="just" rtl="1">
              <a:lnSpc>
                <a:spcPct val="107000"/>
              </a:lnSpc>
              <a:spcAft>
                <a:spcPts val="800"/>
              </a:spcAft>
            </a:pP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ويمكن تلخيص الفرق بين البيانات والمعلومات في كون البيانات أرقام</a:t>
            </a:r>
            <a:r>
              <a:rPr lang="ar-EG" sz="2800" b="1" u="sng">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ا، في حين المعلومات هى المعنى الذي تحمله هذه الأرقام، وأن البيانات وحدها لا معنى لها، ووضعها في سياق محدد هو الذي يعكس جوهرها، وتعد البيانات نقطة البداية للوصول للقصة الصحفية، في حين المعلومات هى التفاصيل التي تحملها القصة الصحفية للقارئ.</a:t>
            </a:r>
            <a:endParaRPr lang="en-US" sz="2800" b="1" u="sng">
              <a:effectLst/>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endParaRPr lang="en-US" sz="2400" b="1" u="sng">
              <a:solidFill>
                <a:srgbClr val="2D3956"/>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2060810157"/>
      </p:ext>
    </p:extLst>
  </p:cSld>
  <p:clrMapOvr>
    <a:masterClrMapping/>
  </p:clrMapOvr>
  <mc:AlternateContent xmlns:mc="http://schemas.openxmlformats.org/markup-compatibility/2006" xmlns:p14="http://schemas.microsoft.com/office/powerpoint/2010/main">
    <mc:Choice Requires="p14">
      <p:transition spd="slow" p14:dur="2000" advTm="105193"/>
    </mc:Choice>
    <mc:Fallback xmlns="">
      <p:transition spd="slow" advTm="105193"/>
    </mc:Fallback>
  </mc:AlternateContent>
  <p:extLst>
    <p:ext uri="{3A86A75C-4F4B-4683-9AE1-C65F6400EC91}">
      <p14:laserTraceLst xmlns:p14="http://schemas.microsoft.com/office/powerpoint/2010/main">
        <p14:tracePtLst>
          <p14:tracePt t="52618" x="4259263" y="6286500"/>
          <p14:tracePt t="52897" x="3151188" y="6586538"/>
          <p14:tracePt t="52911" x="3086100" y="6302375"/>
          <p14:tracePt t="52928" x="2982913" y="6005513"/>
          <p14:tracePt t="52946" x="2751138" y="5514975"/>
          <p14:tracePt t="52961" x="2698750" y="5268913"/>
          <p14:tracePt t="52978" x="2635250" y="4881563"/>
          <p14:tracePt t="52994" x="2595563" y="4662488"/>
          <p14:tracePt t="53014" x="2686050" y="4403725"/>
          <p14:tracePt t="53027" x="2789238" y="4197350"/>
          <p14:tracePt t="53044" x="2906713" y="4016375"/>
          <p14:tracePt t="53062" x="3241675" y="3757613"/>
          <p14:tracePt t="53078" x="3370263" y="3654425"/>
          <p14:tracePt t="53096" x="3590925" y="3551238"/>
          <p14:tracePt t="53111" x="3757613" y="3513138"/>
          <p14:tracePt t="53127" x="3938588" y="3513138"/>
          <p14:tracePt t="53144" x="4106863" y="3563938"/>
          <p14:tracePt t="53511" x="4029075" y="3563938"/>
          <p14:tracePt t="53515" x="3913188" y="3538538"/>
          <p14:tracePt t="53528" x="3616325" y="3448050"/>
          <p14:tracePt t="53545" x="3370263" y="3448050"/>
          <p14:tracePt t="53561" x="3138488" y="3473450"/>
          <p14:tracePt t="53564" x="2919413" y="3513138"/>
          <p14:tracePt t="53579" x="2466975" y="3578225"/>
          <p14:tracePt t="53594" x="2066925" y="3641725"/>
          <p14:tracePt t="53612" x="1627188" y="3757613"/>
          <p14:tracePt t="53627" x="1433513" y="3848100"/>
          <p14:tracePt t="53643" x="1277938" y="3951288"/>
          <p14:tracePt t="53662" x="1162050" y="4068763"/>
          <p14:tracePt t="53677" x="1123950" y="4146550"/>
          <p14:tracePt t="53696" x="1123950" y="4197350"/>
          <p14:tracePt t="53710" x="1149350" y="4249738"/>
          <p14:tracePt t="53727" x="1292225" y="4365625"/>
          <p14:tracePt t="53744" x="1562100" y="4494213"/>
          <p14:tracePt t="53761" x="1846263" y="4572000"/>
          <p14:tracePt t="53762" x="2039938" y="4610100"/>
          <p14:tracePt t="53777" x="2247900" y="4649788"/>
          <p14:tracePt t="53793" x="2557463" y="4675188"/>
          <p14:tracePt t="53811" x="2957513" y="4675188"/>
          <p14:tracePt t="53827" x="3241675" y="4675188"/>
          <p14:tracePt t="53843" x="3500438" y="4675188"/>
          <p14:tracePt t="53845" x="3616325" y="4649788"/>
          <p14:tracePt t="53860" x="3887788" y="4584700"/>
          <p14:tracePt t="53877" x="4056063" y="4546600"/>
          <p14:tracePt t="53894" x="4132263" y="4533900"/>
          <p14:tracePt t="53910" x="4146550" y="4506913"/>
          <p14:tracePt t="53975" x="4132263" y="4506913"/>
          <p14:tracePt t="53982" x="4081463" y="4494213"/>
          <p14:tracePt t="53993" x="3938588" y="4481513"/>
          <p14:tracePt t="54010" x="3370263" y="4416425"/>
          <p14:tracePt t="54026" x="3100388" y="4391025"/>
          <p14:tracePt t="54043" x="2854325" y="4365625"/>
          <p14:tracePt t="54060" x="2532063" y="4340225"/>
          <p14:tracePt t="54076" x="2363788" y="4325938"/>
          <p14:tracePt t="54093" x="2054225" y="4313238"/>
          <p14:tracePt t="54110" x="1898650" y="4325938"/>
          <p14:tracePt t="54127" x="1755775" y="4352925"/>
          <p14:tracePt t="54143" x="1730375" y="4378325"/>
          <p14:tracePt t="54160" x="1717675" y="4378325"/>
          <p14:tracePt t="54161" x="1717675" y="4391025"/>
          <p14:tracePt t="54176" x="1730375" y="4430713"/>
          <p14:tracePt t="54193" x="1989138" y="4519613"/>
          <p14:tracePt t="54210" x="2647950" y="4610100"/>
          <p14:tracePt t="54226" x="2919413" y="4624388"/>
          <p14:tracePt t="54243" x="3163888" y="4637088"/>
          <p14:tracePt t="54244" x="3294063" y="4662488"/>
          <p14:tracePt t="54260" x="3538538" y="4700588"/>
          <p14:tracePt t="54276" x="3757613" y="4713288"/>
          <p14:tracePt t="54293" x="4094163" y="4713288"/>
          <p14:tracePt t="54310" x="4235450" y="4727575"/>
          <p14:tracePt t="54327" x="4494213" y="4818063"/>
          <p14:tracePt t="54343" x="4637088" y="4830763"/>
          <p14:tracePt t="54360" x="4791075" y="4843463"/>
          <p14:tracePt t="54361" x="4818063" y="4843463"/>
          <p14:tracePt t="54376" x="4868863" y="4868863"/>
          <p14:tracePt t="54393" x="4908550" y="4894263"/>
          <p14:tracePt t="54410" x="4946650" y="4921250"/>
          <p14:tracePt t="54426" x="4946650" y="4933950"/>
          <p14:tracePt t="54443" x="4972050" y="4984750"/>
          <p14:tracePt t="54460" x="4984750" y="4997450"/>
          <p14:tracePt t="93013" x="4946650" y="5011738"/>
          <p14:tracePt t="93018" x="4894263" y="5037138"/>
          <p14:tracePt t="93025" x="4791075" y="5075238"/>
          <p14:tracePt t="93039" x="4481513" y="5218113"/>
          <p14:tracePt t="93056" x="4184650" y="5346700"/>
          <p14:tracePt t="93074" x="3848100" y="5580063"/>
          <p14:tracePt t="93089" x="3694113" y="5746750"/>
          <p14:tracePt t="93109" x="3473450" y="5940425"/>
          <p14:tracePt t="93122" x="3384550" y="6083300"/>
          <p14:tracePt t="93139" x="3294063" y="6237288"/>
          <p14:tracePt t="93158" x="3163888" y="6405563"/>
          <p14:tracePt t="93172" x="3100388" y="6483350"/>
          <p14:tracePt t="93191" x="3060700" y="6651625"/>
          <p14:tracePt t="93205" x="3060700" y="6702425"/>
          <p14:tracePt t="93222" x="3048000" y="6754813"/>
          <p14:tracePt t="93223" x="3048000" y="6767513"/>
          <p14:tracePt t="93239" x="3035300" y="6780213"/>
          <p14:tracePt t="93256" x="3035300" y="6805613"/>
          <p14:tracePt t="94582" x="0" y="0"/>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308467" y="342560"/>
            <a:ext cx="11181808"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سابعًا: الفرق بين صحافة البيانات والصحافة الإلكترونية التقليدية </a:t>
            </a:r>
            <a:endParaRPr lang="en-US" sz="40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person working on a computer&#10;&#10;Description automatically generated">
            <a:extLst>
              <a:ext uri="{FF2B5EF4-FFF2-40B4-BE49-F238E27FC236}">
                <a16:creationId xmlns:a16="http://schemas.microsoft.com/office/drawing/2014/main" id="{BC2B671C-3044-E363-7950-9076FA2F432C}"/>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08466" y="1520865"/>
            <a:ext cx="5056241" cy="4994575"/>
          </a:xfrm>
        </p:spPr>
      </p:pic>
      <p:sp>
        <p:nvSpPr>
          <p:cNvPr id="4" name="TextBox 3">
            <a:extLst>
              <a:ext uri="{FF2B5EF4-FFF2-40B4-BE49-F238E27FC236}">
                <a16:creationId xmlns:a16="http://schemas.microsoft.com/office/drawing/2014/main" id="{8E2CC198-AB24-0C61-EBDF-6482AEB125EB}"/>
              </a:ext>
            </a:extLst>
          </p:cNvPr>
          <p:cNvSpPr txBox="1"/>
          <p:nvPr/>
        </p:nvSpPr>
        <p:spPr>
          <a:xfrm>
            <a:off x="5650135" y="1520865"/>
            <a:ext cx="5990228" cy="4739311"/>
          </a:xfrm>
          <a:prstGeom prst="rect">
            <a:avLst/>
          </a:prstGeom>
          <a:noFill/>
        </p:spPr>
        <p:txBody>
          <a:bodyPr wrap="square">
            <a:spAutoFit/>
          </a:bodyPr>
          <a:lstStyle/>
          <a:p>
            <a:pPr algn="just" rtl="1">
              <a:lnSpc>
                <a:spcPct val="107000"/>
              </a:lnSpc>
              <a:spcAft>
                <a:spcPts val="80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يدور الجدل بين خبراء الإعلام حول مسمى صحافة البيانات وعلاقتها في الممارسة الصحفية السابقة التي تستخدم تقنيات الحاسوب لتحليل مجموعة من البيانات فمنهم من يرى وجود اختلاف بين صحافة البيانات والصحافة الإلكترونية وفي الآخر تقول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أ</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نه لا يوجد فرق يذكر وإنما هى جزء من تقليد القديم لكن</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ه</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 تستجيب لظروف الأحوال الجديدة</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800" b="1" u="sng">
                <a:solidFill>
                  <a:schemeClr val="accent1">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rPr>
              <a:t>وسنتعرف على أبرز أوجه التشابه والاختلا</a:t>
            </a:r>
            <a:r>
              <a:rPr lang="ar-EG" sz="2800" b="1" u="sng">
                <a:solidFill>
                  <a:schemeClr val="accent1">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rPr>
              <a:t>ف</a:t>
            </a:r>
            <a:r>
              <a:rPr lang="ar-SA" sz="2800" b="1" u="sng">
                <a:solidFill>
                  <a:schemeClr val="accent1">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rPr>
              <a:t> بين صحافة البيانات والصحافة الإلكترونية.</a:t>
            </a:r>
            <a:endParaRPr lang="en-US" sz="2800" b="1" u="sng">
              <a:solidFill>
                <a:schemeClr val="accent1">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endParaRPr lang="en-US" sz="2400" b="1" u="sng">
              <a:solidFill>
                <a:srgbClr val="2D3956"/>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3931088448"/>
      </p:ext>
    </p:extLst>
  </p:cSld>
  <p:clrMapOvr>
    <a:masterClrMapping/>
  </p:clrMapOvr>
  <mc:AlternateContent xmlns:mc="http://schemas.openxmlformats.org/markup-compatibility/2006" xmlns:p14="http://schemas.microsoft.com/office/powerpoint/2010/main">
    <mc:Choice Requires="p14">
      <p:transition spd="slow" p14:dur="2000" advTm="75762"/>
    </mc:Choice>
    <mc:Fallback xmlns="">
      <p:transition spd="slow" advTm="7576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308467" y="342560"/>
            <a:ext cx="11181808"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سابعًا: الفرق بين صحافة البيانات والصحافة الإلكترونية التقليدية </a:t>
            </a:r>
            <a:endParaRPr lang="en-US" sz="4000" b="1" dirty="0">
              <a:solidFill>
                <a:schemeClr val="bg1"/>
              </a:solidFill>
              <a:latin typeface="Simplified Arabic" panose="02020603050405020304" pitchFamily="18" charset="-78"/>
              <a:cs typeface="Simplified Arabic" panose="02020603050405020304" pitchFamily="18" charset="-78"/>
            </a:endParaRPr>
          </a:p>
        </p:txBody>
      </p:sp>
      <p:pic>
        <p:nvPicPr>
          <p:cNvPr id="4" name="Content Placeholder 3" descr="A laptops flying in the air&#10;&#10;Description automatically generated">
            <a:extLst>
              <a:ext uri="{FF2B5EF4-FFF2-40B4-BE49-F238E27FC236}">
                <a16:creationId xmlns:a16="http://schemas.microsoft.com/office/drawing/2014/main" id="{1FC1E0A4-6BFF-A276-6A71-AA598909DEAF}"/>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04434" y="1520865"/>
            <a:ext cx="4779963" cy="4806193"/>
          </a:xfrm>
        </p:spPr>
      </p:pic>
      <p:sp>
        <p:nvSpPr>
          <p:cNvPr id="5" name="TextBox 4">
            <a:extLst>
              <a:ext uri="{FF2B5EF4-FFF2-40B4-BE49-F238E27FC236}">
                <a16:creationId xmlns:a16="http://schemas.microsoft.com/office/drawing/2014/main" id="{070675A3-BA84-C0B6-D8C5-58AAD61F7352}"/>
              </a:ext>
            </a:extLst>
          </p:cNvPr>
          <p:cNvSpPr txBox="1"/>
          <p:nvPr/>
        </p:nvSpPr>
        <p:spPr>
          <a:xfrm>
            <a:off x="5292221" y="1406149"/>
            <a:ext cx="6270539" cy="5801973"/>
          </a:xfrm>
          <a:prstGeom prst="rect">
            <a:avLst/>
          </a:prstGeom>
          <a:noFill/>
        </p:spPr>
        <p:txBody>
          <a:bodyPr wrap="square">
            <a:spAutoFit/>
          </a:bodyPr>
          <a:lstStyle/>
          <a:p>
            <a:pPr algn="just" rtl="1">
              <a:lnSpc>
                <a:spcPct val="107000"/>
              </a:lnSpc>
              <a:spcAft>
                <a:spcPts val="800"/>
              </a:spcAft>
            </a:pP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السمات المشتركة بين صحافة البيانات والصحافة الإلكترونية</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endPar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en-US" sz="2400" b="1">
                <a:latin typeface="Simplified Arabic" panose="02020603050405020304" pitchFamily="18" charset="-78"/>
                <a:ea typeface="Calibri" panose="020F0502020204030204" pitchFamily="34" charset="0"/>
                <a:cs typeface="Simplified Arabic" panose="02020603050405020304" pitchFamily="18" charset="-78"/>
              </a:rPr>
              <a:t>.1</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تتشابه الصحف الإلكترونية مع صحافة البيانات في تعدد الوسائط المستخدمة، فكلتاهما تقدم الصوت والصورة والنص تقديمًا مترابطًا، كما أنهما تتعاملان مع المحتوى الرقمي. </a:t>
            </a:r>
            <a:endParaRPr lang="en-US" sz="2400" b="1" u="sng">
              <a:effectLst/>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latin typeface="Simplified Arabic" panose="02020603050405020304" pitchFamily="18" charset="-78"/>
                <a:ea typeface="Calibri" panose="020F0502020204030204" pitchFamily="34" charset="0"/>
                <a:cs typeface="Simplified Arabic" panose="02020603050405020304" pitchFamily="18" charset="-78"/>
              </a:rPr>
              <a:t>2</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القابلية للتفاعل والمشاركة</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r" rtl="1">
              <a:lnSpc>
                <a:spcPct val="107000"/>
              </a:lnSpc>
              <a:spcAft>
                <a:spcPts val="80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latin typeface="Simplified Arabic" panose="02020603050405020304" pitchFamily="18" charset="-78"/>
                <a:ea typeface="Calibri" panose="020F0502020204030204" pitchFamily="34" charset="0"/>
                <a:cs typeface="Simplified Arabic" panose="02020603050405020304" pitchFamily="18" charset="-78"/>
              </a:rPr>
              <a:t>3</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الشخصية (لكل مؤسسة طابع خاص فيها يميزها عن غيرها)</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07000"/>
              </a:lnSpc>
              <a:spcAft>
                <a:spcPts val="80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latin typeface="Simplified Arabic" panose="02020603050405020304" pitchFamily="18" charset="-78"/>
                <a:ea typeface="Calibri" panose="020F0502020204030204" pitchFamily="34" charset="0"/>
                <a:cs typeface="Simplified Arabic" panose="02020603050405020304" pitchFamily="18" charset="-78"/>
              </a:rPr>
              <a:t>4</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الحدود المفتوحة في النشر والمصادر، وسرعة انتشار المعلومات ووصولها إلى أكبر شريحة في أوسع مجتمع محلي ودولي في أسرع وقت</a:t>
            </a:r>
            <a:r>
              <a:rPr lang="en-US" sz="2400" b="1" u="sng">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07000"/>
              </a:lnSpc>
              <a:spcAft>
                <a:spcPts val="800"/>
              </a:spcAft>
            </a:pPr>
            <a:endParaRPr lang="en-US" sz="24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140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739872291"/>
      </p:ext>
    </p:extLst>
  </p:cSld>
  <p:clrMapOvr>
    <a:masterClrMapping/>
  </p:clrMapOvr>
  <mc:AlternateContent xmlns:mc="http://schemas.openxmlformats.org/markup-compatibility/2006" xmlns:p14="http://schemas.microsoft.com/office/powerpoint/2010/main">
    <mc:Choice Requires="p14">
      <p:transition spd="slow" p14:dur="2000" advTm="162607"/>
    </mc:Choice>
    <mc:Fallback xmlns="">
      <p:transition spd="slow" advTm="162607"/>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308467" y="342560"/>
            <a:ext cx="11181808"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سابعًا: الفرق بين صحافة البيانات والصحافة الإلكترونية التقليدية </a:t>
            </a:r>
            <a:endParaRPr lang="en-US" sz="4000" b="1" dirty="0">
              <a:solidFill>
                <a:schemeClr val="bg1"/>
              </a:solidFill>
              <a:latin typeface="Simplified Arabic" panose="02020603050405020304" pitchFamily="18" charset="-78"/>
              <a:cs typeface="Simplified Arabic" panose="02020603050405020304" pitchFamily="18" charset="-78"/>
            </a:endParaRPr>
          </a:p>
        </p:txBody>
      </p:sp>
      <p:pic>
        <p:nvPicPr>
          <p:cNvPr id="4" name="Content Placeholder 3" descr="A person holding a pen over a graph&#10;&#10;Description automatically generated">
            <a:extLst>
              <a:ext uri="{FF2B5EF4-FFF2-40B4-BE49-F238E27FC236}">
                <a16:creationId xmlns:a16="http://schemas.microsoft.com/office/drawing/2014/main" id="{A078ECD9-418A-95E5-4BE5-ECEDCA77F243}"/>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08467" y="1494444"/>
            <a:ext cx="5023532" cy="5020996"/>
          </a:xfrm>
        </p:spPr>
      </p:pic>
      <p:sp>
        <p:nvSpPr>
          <p:cNvPr id="10" name="TextBox 9">
            <a:extLst>
              <a:ext uri="{FF2B5EF4-FFF2-40B4-BE49-F238E27FC236}">
                <a16:creationId xmlns:a16="http://schemas.microsoft.com/office/drawing/2014/main" id="{34A1D01D-E3CF-BB93-3E1B-3057970BCA50}"/>
              </a:ext>
            </a:extLst>
          </p:cNvPr>
          <p:cNvSpPr txBox="1"/>
          <p:nvPr/>
        </p:nvSpPr>
        <p:spPr>
          <a:xfrm>
            <a:off x="5500047" y="1520865"/>
            <a:ext cx="6098458" cy="5391219"/>
          </a:xfrm>
          <a:prstGeom prst="rect">
            <a:avLst/>
          </a:prstGeom>
          <a:noFill/>
        </p:spPr>
        <p:txBody>
          <a:bodyPr wrap="square">
            <a:spAutoFit/>
          </a:bodyPr>
          <a:lstStyle/>
          <a:p>
            <a:pPr algn="r"/>
            <a:r>
              <a:rPr lang="ar-SA" sz="2800" b="1" u="sng">
                <a:solidFill>
                  <a:schemeClr val="accent1">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rPr>
              <a:t>أوجه الاختلاف بين صحافة البيانات والصحافة الإلكترونية</a:t>
            </a:r>
            <a:r>
              <a:rPr lang="ar-EG" sz="2800" b="1" u="sng">
                <a:solidFill>
                  <a:schemeClr val="accent1">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u="sng">
              <a:solidFill>
                <a:schemeClr val="accent1">
                  <a:lumMod val="50000"/>
                </a:schemeClr>
              </a:solidFill>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en-US" sz="2400" b="1">
                <a:latin typeface="Simplified Arabic" panose="02020603050405020304" pitchFamily="18" charset="-78"/>
                <a:ea typeface="Calibri" panose="020F0502020204030204" pitchFamily="34" charset="0"/>
                <a:cs typeface="Simplified Arabic" panose="02020603050405020304" pitchFamily="18" charset="-78"/>
              </a:rPr>
              <a:t>.1</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الفرق بين صحافة البيانات والصحافة التقليدية هو اعتماد الصحفي اعتماد</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ا أساسيًا على قاعدة البيانات لخلق قصص خبرية تثير الرأي العام وبذلك تعد البيانات هى نقطة البداية لتقديم عرض بصري يروي قصة صحفية</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07000"/>
              </a:lnSpc>
              <a:spcAft>
                <a:spcPts val="800"/>
              </a:spcAft>
            </a:pP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.2</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ولا تقتصر صحافة البيانات على جمع المعلومات فقط، بل على انتقائها وتوضيبها وعرضها للقارئ أيضًا، فأحيانا لا نعطي قيمة للبيانات التي نجمعها، ولكن قد تمكننا هذه البيانات بعد توضيبها من اكتشاف حقائق نجهلها.</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algn="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algn="r"/>
            <a:endParaRPr lang="en-US" b="1">
              <a:ea typeface="Calibri" panose="020F0502020204030204" pitchFamily="34" charset="0"/>
              <a:cs typeface="Simplified Arabic" panose="02020603050405020304" pitchFamily="18" charset="-78"/>
            </a:endParaRPr>
          </a:p>
          <a:p>
            <a:pPr algn="r"/>
            <a:endParaRPr lang="en-US"/>
          </a:p>
        </p:txBody>
      </p:sp>
    </p:spTree>
    <p:extLst>
      <p:ext uri="{BB962C8B-B14F-4D97-AF65-F5344CB8AC3E}">
        <p14:creationId xmlns:p14="http://schemas.microsoft.com/office/powerpoint/2010/main" val="3680358500"/>
      </p:ext>
    </p:extLst>
  </p:cSld>
  <p:clrMapOvr>
    <a:masterClrMapping/>
  </p:clrMapOvr>
  <mc:AlternateContent xmlns:mc="http://schemas.openxmlformats.org/markup-compatibility/2006" xmlns:p14="http://schemas.microsoft.com/office/powerpoint/2010/main">
    <mc:Choice Requires="p14">
      <p:transition spd="slow" p14:dur="2000" advTm="104473"/>
    </mc:Choice>
    <mc:Fallback xmlns="">
      <p:transition spd="slow" advTm="10447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505096" y="132735"/>
            <a:ext cx="11181808" cy="855407"/>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سابعًا: الفرق بين صحافة البيانات والصحافة الإلكترونية التقليدية </a:t>
            </a:r>
            <a:endParaRPr lang="en-US" sz="4000" b="1" dirty="0">
              <a:solidFill>
                <a:schemeClr val="bg1"/>
              </a:solidFill>
              <a:latin typeface="Simplified Arabic" panose="02020603050405020304" pitchFamily="18" charset="-78"/>
              <a:cs typeface="Simplified Arabic" panose="02020603050405020304" pitchFamily="18" charset="-78"/>
            </a:endParaRPr>
          </a:p>
        </p:txBody>
      </p:sp>
      <p:graphicFrame>
        <p:nvGraphicFramePr>
          <p:cNvPr id="2" name="Table 1">
            <a:extLst>
              <a:ext uri="{FF2B5EF4-FFF2-40B4-BE49-F238E27FC236}">
                <a16:creationId xmlns:a16="http://schemas.microsoft.com/office/drawing/2014/main" id="{DEF3979C-3739-43C2-62EA-910D12F2EB9D}"/>
              </a:ext>
            </a:extLst>
          </p:cNvPr>
          <p:cNvGraphicFramePr>
            <a:graphicFrameLocks noGrp="1"/>
          </p:cNvGraphicFramePr>
          <p:nvPr>
            <p:extLst>
              <p:ext uri="{D42A27DB-BD31-4B8C-83A1-F6EECF244321}">
                <p14:modId xmlns:p14="http://schemas.microsoft.com/office/powerpoint/2010/main" val="1862716214"/>
              </p:ext>
            </p:extLst>
          </p:nvPr>
        </p:nvGraphicFramePr>
        <p:xfrm>
          <a:off x="837063" y="1121697"/>
          <a:ext cx="10327465" cy="5273852"/>
        </p:xfrm>
        <a:graphic>
          <a:graphicData uri="http://schemas.openxmlformats.org/drawingml/2006/table">
            <a:tbl>
              <a:tblPr firstRow="1" firstCol="1" bandRow="1">
                <a:tableStyleId>{073A0DAA-6AF3-43AB-8588-CEC1D06C72B9}</a:tableStyleId>
              </a:tblPr>
              <a:tblGrid>
                <a:gridCol w="4053306">
                  <a:extLst>
                    <a:ext uri="{9D8B030D-6E8A-4147-A177-3AD203B41FA5}">
                      <a16:colId xmlns:a16="http://schemas.microsoft.com/office/drawing/2014/main" val="1984401280"/>
                    </a:ext>
                  </a:extLst>
                </a:gridCol>
                <a:gridCol w="3881513">
                  <a:extLst>
                    <a:ext uri="{9D8B030D-6E8A-4147-A177-3AD203B41FA5}">
                      <a16:colId xmlns:a16="http://schemas.microsoft.com/office/drawing/2014/main" val="1198358044"/>
                    </a:ext>
                  </a:extLst>
                </a:gridCol>
                <a:gridCol w="2392646">
                  <a:extLst>
                    <a:ext uri="{9D8B030D-6E8A-4147-A177-3AD203B41FA5}">
                      <a16:colId xmlns:a16="http://schemas.microsoft.com/office/drawing/2014/main" val="135940389"/>
                    </a:ext>
                  </a:extLst>
                </a:gridCol>
              </a:tblGrid>
              <a:tr h="473832">
                <a:tc>
                  <a:txBody>
                    <a:bodyPr/>
                    <a:lstStyle/>
                    <a:p>
                      <a:pPr algn="ctr">
                        <a:lnSpc>
                          <a:spcPct val="107000"/>
                        </a:lnSpc>
                        <a:spcAft>
                          <a:spcPts val="800"/>
                        </a:spcAft>
                      </a:pPr>
                      <a:r>
                        <a:rPr lang="ar-EG" sz="2800">
                          <a:effectLst/>
                          <a:latin typeface="Simplified Arabic" panose="02020603050405020304" pitchFamily="18" charset="-78"/>
                          <a:cs typeface="Simplified Arabic" panose="02020603050405020304" pitchFamily="18" charset="-78"/>
                        </a:rPr>
                        <a:t>صحافة البيانات</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tc>
                  <a:txBody>
                    <a:bodyPr/>
                    <a:lstStyle/>
                    <a:p>
                      <a:pPr algn="ctr">
                        <a:lnSpc>
                          <a:spcPct val="107000"/>
                        </a:lnSpc>
                        <a:spcAft>
                          <a:spcPts val="800"/>
                        </a:spcAft>
                      </a:pPr>
                      <a:r>
                        <a:rPr lang="ar-EG" sz="2800">
                          <a:effectLst/>
                          <a:latin typeface="Simplified Arabic" panose="02020603050405020304" pitchFamily="18" charset="-78"/>
                          <a:cs typeface="Simplified Arabic" panose="02020603050405020304" pitchFamily="18" charset="-78"/>
                        </a:rPr>
                        <a:t>الصحافة الإلكترونية التقليدية </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tc>
                  <a:txBody>
                    <a:bodyPr/>
                    <a:lstStyle/>
                    <a:p>
                      <a:pPr algn="r">
                        <a:lnSpc>
                          <a:spcPct val="107000"/>
                        </a:lnSpc>
                        <a:spcAft>
                          <a:spcPts val="800"/>
                        </a:spcAft>
                      </a:pPr>
                      <a:r>
                        <a:rPr lang="en-US" sz="1400">
                          <a:effectLst/>
                        </a:rPr>
                        <a:t>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8256608"/>
                  </a:ext>
                </a:extLst>
              </a:tr>
              <a:tr h="470800">
                <a:tc>
                  <a:txBody>
                    <a:bodyPr/>
                    <a:lstStyle/>
                    <a:p>
                      <a:pPr algn="ctr">
                        <a:lnSpc>
                          <a:spcPct val="107000"/>
                        </a:lnSpc>
                        <a:spcAft>
                          <a:spcPts val="800"/>
                        </a:spcAft>
                      </a:pPr>
                      <a:r>
                        <a:rPr lang="ar-EG" sz="2500">
                          <a:effectLst/>
                          <a:latin typeface="Simplified Arabic" panose="02020603050405020304" pitchFamily="18" charset="-78"/>
                          <a:cs typeface="Simplified Arabic" panose="02020603050405020304" pitchFamily="18" charset="-78"/>
                        </a:rPr>
                        <a:t>مجموعة مصادر بمعلومات واسعة جدا</a:t>
                      </a:r>
                      <a:endParaRPr lang="en-US" sz="2500">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tc>
                  <a:txBody>
                    <a:bodyPr/>
                    <a:lstStyle/>
                    <a:p>
                      <a:pPr algn="r">
                        <a:lnSpc>
                          <a:spcPct val="107000"/>
                        </a:lnSpc>
                        <a:spcAft>
                          <a:spcPts val="800"/>
                        </a:spcAft>
                      </a:pPr>
                      <a:r>
                        <a:rPr lang="ar-EG" sz="2500" b="1">
                          <a:effectLst/>
                          <a:latin typeface="Simplified Arabic" panose="02020603050405020304" pitchFamily="18" charset="-78"/>
                          <a:cs typeface="Simplified Arabic" panose="02020603050405020304" pitchFamily="18" charset="-78"/>
                        </a:rPr>
                        <a:t>جهات محدودة بمعلومات قليلة</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tc>
                  <a:txBody>
                    <a:bodyPr/>
                    <a:lstStyle/>
                    <a:p>
                      <a:pPr algn="ctr">
                        <a:lnSpc>
                          <a:spcPct val="107000"/>
                        </a:lnSpc>
                        <a:spcAft>
                          <a:spcPts val="800"/>
                        </a:spcAft>
                      </a:pPr>
                      <a:r>
                        <a:rPr lang="ar-EG" sz="2500" b="1">
                          <a:effectLst/>
                          <a:latin typeface="Simplified Arabic" panose="02020603050405020304" pitchFamily="18" charset="-78"/>
                          <a:cs typeface="Simplified Arabic" panose="02020603050405020304" pitchFamily="18" charset="-78"/>
                        </a:rPr>
                        <a:t>المصادر</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extLst>
                  <a:ext uri="{0D108BD9-81ED-4DB2-BD59-A6C34878D82A}">
                    <a16:rowId xmlns:a16="http://schemas.microsoft.com/office/drawing/2014/main" val="3162975991"/>
                  </a:ext>
                </a:extLst>
              </a:tr>
              <a:tr h="470800">
                <a:tc>
                  <a:txBody>
                    <a:bodyPr/>
                    <a:lstStyle/>
                    <a:p>
                      <a:pPr algn="ctr">
                        <a:lnSpc>
                          <a:spcPct val="107000"/>
                        </a:lnSpc>
                        <a:spcAft>
                          <a:spcPts val="800"/>
                        </a:spcAft>
                      </a:pPr>
                      <a:r>
                        <a:rPr lang="ar-EG" sz="2500">
                          <a:effectLst/>
                          <a:latin typeface="Simplified Arabic" panose="02020603050405020304" pitchFamily="18" charset="-78"/>
                          <a:cs typeface="Simplified Arabic" panose="02020603050405020304" pitchFamily="18" charset="-78"/>
                        </a:rPr>
                        <a:t>بيانات وأرقام</a:t>
                      </a:r>
                      <a:endParaRPr lang="en-US" sz="2500">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tc>
                  <a:txBody>
                    <a:bodyPr/>
                    <a:lstStyle/>
                    <a:p>
                      <a:pPr algn="ctr">
                        <a:lnSpc>
                          <a:spcPct val="107000"/>
                        </a:lnSpc>
                        <a:spcAft>
                          <a:spcPts val="800"/>
                        </a:spcAft>
                      </a:pPr>
                      <a:r>
                        <a:rPr lang="ar-EG" sz="2500" b="1">
                          <a:effectLst/>
                          <a:latin typeface="Simplified Arabic" panose="02020603050405020304" pitchFamily="18" charset="-78"/>
                          <a:cs typeface="Simplified Arabic" panose="02020603050405020304" pitchFamily="18" charset="-78"/>
                        </a:rPr>
                        <a:t>صور وفيديوهات وأصوات</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tc>
                  <a:txBody>
                    <a:bodyPr/>
                    <a:lstStyle/>
                    <a:p>
                      <a:pPr algn="ctr">
                        <a:lnSpc>
                          <a:spcPct val="107000"/>
                        </a:lnSpc>
                        <a:spcAft>
                          <a:spcPts val="800"/>
                        </a:spcAft>
                      </a:pPr>
                      <a:r>
                        <a:rPr lang="ar-EG" sz="2500" b="1">
                          <a:effectLst/>
                          <a:latin typeface="Simplified Arabic" panose="02020603050405020304" pitchFamily="18" charset="-78"/>
                          <a:cs typeface="Simplified Arabic" panose="02020603050405020304" pitchFamily="18" charset="-78"/>
                        </a:rPr>
                        <a:t>المادة الخام</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extLst>
                  <a:ext uri="{0D108BD9-81ED-4DB2-BD59-A6C34878D82A}">
                    <a16:rowId xmlns:a16="http://schemas.microsoft.com/office/drawing/2014/main" val="442660004"/>
                  </a:ext>
                </a:extLst>
              </a:tr>
              <a:tr h="470800">
                <a:tc>
                  <a:txBody>
                    <a:bodyPr/>
                    <a:lstStyle/>
                    <a:p>
                      <a:pPr algn="ctr">
                        <a:lnSpc>
                          <a:spcPct val="107000"/>
                        </a:lnSpc>
                        <a:spcAft>
                          <a:spcPts val="800"/>
                        </a:spcAft>
                      </a:pPr>
                      <a:r>
                        <a:rPr lang="ar-EG" sz="2500">
                          <a:effectLst/>
                          <a:latin typeface="Simplified Arabic" panose="02020603050405020304" pitchFamily="18" charset="-78"/>
                          <a:cs typeface="Simplified Arabic" panose="02020603050405020304" pitchFamily="18" charset="-78"/>
                        </a:rPr>
                        <a:t>أرقام ووثائق هى الأساس</a:t>
                      </a:r>
                      <a:endParaRPr lang="en-US" sz="2500">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tc>
                  <a:txBody>
                    <a:bodyPr/>
                    <a:lstStyle/>
                    <a:p>
                      <a:pPr algn="ctr">
                        <a:lnSpc>
                          <a:spcPct val="107000"/>
                        </a:lnSpc>
                        <a:spcAft>
                          <a:spcPts val="800"/>
                        </a:spcAft>
                      </a:pPr>
                      <a:r>
                        <a:rPr lang="ar-EG" sz="2500" b="1">
                          <a:effectLst/>
                          <a:latin typeface="Simplified Arabic" panose="02020603050405020304" pitchFamily="18" charset="-78"/>
                          <a:cs typeface="Simplified Arabic" panose="02020603050405020304" pitchFamily="18" charset="-78"/>
                        </a:rPr>
                        <a:t>جمل ومعلومات في غالبيتها</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tc>
                  <a:txBody>
                    <a:bodyPr/>
                    <a:lstStyle/>
                    <a:p>
                      <a:pPr algn="ctr">
                        <a:lnSpc>
                          <a:spcPct val="107000"/>
                        </a:lnSpc>
                        <a:spcAft>
                          <a:spcPts val="800"/>
                        </a:spcAft>
                      </a:pPr>
                      <a:r>
                        <a:rPr lang="ar-EG" sz="2500" b="1">
                          <a:effectLst/>
                          <a:latin typeface="Simplified Arabic" panose="02020603050405020304" pitchFamily="18" charset="-78"/>
                          <a:cs typeface="Simplified Arabic" panose="02020603050405020304" pitchFamily="18" charset="-78"/>
                        </a:rPr>
                        <a:t>الشهادات</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extLst>
                  <a:ext uri="{0D108BD9-81ED-4DB2-BD59-A6C34878D82A}">
                    <a16:rowId xmlns:a16="http://schemas.microsoft.com/office/drawing/2014/main" val="3144551089"/>
                  </a:ext>
                </a:extLst>
              </a:tr>
              <a:tr h="666250">
                <a:tc>
                  <a:txBody>
                    <a:bodyPr/>
                    <a:lstStyle/>
                    <a:p>
                      <a:pPr algn="ctr">
                        <a:lnSpc>
                          <a:spcPct val="107000"/>
                        </a:lnSpc>
                        <a:spcAft>
                          <a:spcPts val="800"/>
                        </a:spcAft>
                      </a:pPr>
                      <a:r>
                        <a:rPr lang="ar-EG" sz="2500">
                          <a:effectLst/>
                          <a:latin typeface="Simplified Arabic" panose="02020603050405020304" pitchFamily="18" charset="-78"/>
                          <a:cs typeface="Simplified Arabic" panose="02020603050405020304" pitchFamily="18" charset="-78"/>
                        </a:rPr>
                        <a:t>تتكلم بسعة في قضايا جوهرية</a:t>
                      </a:r>
                      <a:endParaRPr lang="en-US" sz="2500">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tc>
                  <a:txBody>
                    <a:bodyPr/>
                    <a:lstStyle/>
                    <a:p>
                      <a:pPr algn="ctr">
                        <a:lnSpc>
                          <a:spcPct val="107000"/>
                        </a:lnSpc>
                        <a:spcAft>
                          <a:spcPts val="800"/>
                        </a:spcAft>
                      </a:pPr>
                      <a:r>
                        <a:rPr lang="ar-EG" sz="2500" b="1">
                          <a:effectLst/>
                          <a:latin typeface="Simplified Arabic" panose="02020603050405020304" pitchFamily="18" charset="-78"/>
                          <a:cs typeface="Simplified Arabic" panose="02020603050405020304" pitchFamily="18" charset="-78"/>
                        </a:rPr>
                        <a:t>غالبًا تبحث في قضايا فريدة للدلالة على العام</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tc>
                  <a:txBody>
                    <a:bodyPr/>
                    <a:lstStyle/>
                    <a:p>
                      <a:pPr algn="ctr">
                        <a:lnSpc>
                          <a:spcPct val="107000"/>
                        </a:lnSpc>
                        <a:spcAft>
                          <a:spcPts val="800"/>
                        </a:spcAft>
                      </a:pPr>
                      <a:r>
                        <a:rPr lang="ar-EG" sz="2500" b="1">
                          <a:effectLst/>
                          <a:latin typeface="Simplified Arabic" panose="02020603050405020304" pitchFamily="18" charset="-78"/>
                          <a:cs typeface="Simplified Arabic" panose="02020603050405020304" pitchFamily="18" charset="-78"/>
                        </a:rPr>
                        <a:t>نوع القضايا</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extLst>
                  <a:ext uri="{0D108BD9-81ED-4DB2-BD59-A6C34878D82A}">
                    <a16:rowId xmlns:a16="http://schemas.microsoft.com/office/drawing/2014/main" val="2742395810"/>
                  </a:ext>
                </a:extLst>
              </a:tr>
              <a:tr h="470800">
                <a:tc>
                  <a:txBody>
                    <a:bodyPr/>
                    <a:lstStyle/>
                    <a:p>
                      <a:pPr algn="ctr">
                        <a:lnSpc>
                          <a:spcPct val="107000"/>
                        </a:lnSpc>
                        <a:spcAft>
                          <a:spcPts val="800"/>
                        </a:spcAft>
                      </a:pPr>
                      <a:r>
                        <a:rPr lang="ar-EG" sz="2500">
                          <a:effectLst/>
                          <a:latin typeface="Simplified Arabic" panose="02020603050405020304" pitchFamily="18" charset="-78"/>
                          <a:cs typeface="Simplified Arabic" panose="02020603050405020304" pitchFamily="18" charset="-78"/>
                        </a:rPr>
                        <a:t>أساسي</a:t>
                      </a:r>
                      <a:endParaRPr lang="en-US" sz="2500">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tc>
                  <a:txBody>
                    <a:bodyPr/>
                    <a:lstStyle/>
                    <a:p>
                      <a:pPr algn="ctr">
                        <a:lnSpc>
                          <a:spcPct val="107000"/>
                        </a:lnSpc>
                        <a:spcAft>
                          <a:spcPts val="800"/>
                        </a:spcAft>
                      </a:pPr>
                      <a:r>
                        <a:rPr lang="ar-EG" sz="2500" b="1">
                          <a:effectLst/>
                          <a:latin typeface="Simplified Arabic" panose="02020603050405020304" pitchFamily="18" charset="-78"/>
                          <a:cs typeface="Simplified Arabic" panose="02020603050405020304" pitchFamily="18" charset="-78"/>
                        </a:rPr>
                        <a:t>مجاله محدود جدًا</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tc>
                  <a:txBody>
                    <a:bodyPr/>
                    <a:lstStyle/>
                    <a:p>
                      <a:pPr algn="ctr">
                        <a:lnSpc>
                          <a:spcPct val="107000"/>
                        </a:lnSpc>
                        <a:spcAft>
                          <a:spcPts val="800"/>
                        </a:spcAft>
                      </a:pPr>
                      <a:r>
                        <a:rPr lang="ar-EG" sz="2500" b="1">
                          <a:effectLst/>
                          <a:latin typeface="Simplified Arabic" panose="02020603050405020304" pitchFamily="18" charset="-78"/>
                          <a:cs typeface="Simplified Arabic" panose="02020603050405020304" pitchFamily="18" charset="-78"/>
                        </a:rPr>
                        <a:t>الإبداع الفني</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extLst>
                  <a:ext uri="{0D108BD9-81ED-4DB2-BD59-A6C34878D82A}">
                    <a16:rowId xmlns:a16="http://schemas.microsoft.com/office/drawing/2014/main" val="2723358441"/>
                  </a:ext>
                </a:extLst>
              </a:tr>
              <a:tr h="666250">
                <a:tc>
                  <a:txBody>
                    <a:bodyPr/>
                    <a:lstStyle/>
                    <a:p>
                      <a:pPr algn="ctr">
                        <a:lnSpc>
                          <a:spcPct val="107000"/>
                        </a:lnSpc>
                        <a:spcAft>
                          <a:spcPts val="800"/>
                        </a:spcAft>
                      </a:pPr>
                      <a:r>
                        <a:rPr lang="ar-EG" sz="2500">
                          <a:effectLst/>
                          <a:latin typeface="Simplified Arabic" panose="02020603050405020304" pitchFamily="18" charset="-78"/>
                          <a:cs typeface="Simplified Arabic" panose="02020603050405020304" pitchFamily="18" charset="-78"/>
                        </a:rPr>
                        <a:t>تعتمد اعتمادًا أساسيًا على البرامج والتكنولوجيا</a:t>
                      </a:r>
                      <a:endParaRPr lang="en-US" sz="2500">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tc>
                  <a:txBody>
                    <a:bodyPr/>
                    <a:lstStyle/>
                    <a:p>
                      <a:pPr algn="ctr">
                        <a:lnSpc>
                          <a:spcPct val="107000"/>
                        </a:lnSpc>
                        <a:spcAft>
                          <a:spcPts val="800"/>
                        </a:spcAft>
                      </a:pPr>
                      <a:r>
                        <a:rPr lang="ar-EG" sz="2500" b="1">
                          <a:effectLst/>
                          <a:latin typeface="Simplified Arabic" panose="02020603050405020304" pitchFamily="18" charset="-78"/>
                          <a:cs typeface="Simplified Arabic" panose="02020603050405020304" pitchFamily="18" charset="-78"/>
                        </a:rPr>
                        <a:t>محدودة</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tc>
                  <a:txBody>
                    <a:bodyPr/>
                    <a:lstStyle/>
                    <a:p>
                      <a:pPr algn="ctr">
                        <a:lnSpc>
                          <a:spcPct val="107000"/>
                        </a:lnSpc>
                        <a:spcAft>
                          <a:spcPts val="800"/>
                        </a:spcAft>
                      </a:pPr>
                      <a:r>
                        <a:rPr lang="ar-EG" sz="2500" b="1">
                          <a:effectLst/>
                          <a:latin typeface="Simplified Arabic" panose="02020603050405020304" pitchFamily="18" charset="-78"/>
                          <a:cs typeface="Simplified Arabic" panose="02020603050405020304" pitchFamily="18" charset="-78"/>
                        </a:rPr>
                        <a:t>التكنولوجيا في إنتاج المادة</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extLst>
                  <a:ext uri="{0D108BD9-81ED-4DB2-BD59-A6C34878D82A}">
                    <a16:rowId xmlns:a16="http://schemas.microsoft.com/office/drawing/2014/main" val="1910874805"/>
                  </a:ext>
                </a:extLst>
              </a:tr>
              <a:tr h="666250">
                <a:tc>
                  <a:txBody>
                    <a:bodyPr/>
                    <a:lstStyle/>
                    <a:p>
                      <a:pPr algn="ctr">
                        <a:lnSpc>
                          <a:spcPct val="107000"/>
                        </a:lnSpc>
                        <a:spcAft>
                          <a:spcPts val="800"/>
                        </a:spcAft>
                      </a:pPr>
                      <a:r>
                        <a:rPr lang="ar-EG" sz="2500">
                          <a:effectLst/>
                          <a:latin typeface="Simplified Arabic" panose="02020603050405020304" pitchFamily="18" charset="-78"/>
                          <a:cs typeface="Simplified Arabic" panose="02020603050405020304" pitchFamily="18" charset="-78"/>
                        </a:rPr>
                        <a:t>تجعل الأرقام مفهومة وتحتاج للتحليل والربط</a:t>
                      </a:r>
                      <a:endParaRPr lang="en-US" sz="2500">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tc>
                  <a:txBody>
                    <a:bodyPr/>
                    <a:lstStyle/>
                    <a:p>
                      <a:pPr algn="ctr">
                        <a:lnSpc>
                          <a:spcPct val="107000"/>
                        </a:lnSpc>
                        <a:spcAft>
                          <a:spcPts val="800"/>
                        </a:spcAft>
                      </a:pPr>
                      <a:r>
                        <a:rPr lang="ar-EG" sz="2500" b="1">
                          <a:effectLst/>
                          <a:latin typeface="Simplified Arabic" panose="02020603050405020304" pitchFamily="18" charset="-78"/>
                          <a:cs typeface="Simplified Arabic" panose="02020603050405020304" pitchFamily="18" charset="-78"/>
                        </a:rPr>
                        <a:t>صياغة الموضوع دون تحليل</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tc>
                  <a:txBody>
                    <a:bodyPr/>
                    <a:lstStyle/>
                    <a:p>
                      <a:pPr algn="ctr">
                        <a:lnSpc>
                          <a:spcPct val="107000"/>
                        </a:lnSpc>
                        <a:spcAft>
                          <a:spcPts val="800"/>
                        </a:spcAft>
                      </a:pPr>
                      <a:r>
                        <a:rPr lang="ar-EG" sz="2500" b="1">
                          <a:effectLst/>
                          <a:latin typeface="Simplified Arabic" panose="02020603050405020304" pitchFamily="18" charset="-78"/>
                          <a:cs typeface="Simplified Arabic" panose="02020603050405020304" pitchFamily="18" charset="-78"/>
                        </a:rPr>
                        <a:t>التحرير</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extLst>
                  <a:ext uri="{0D108BD9-81ED-4DB2-BD59-A6C34878D82A}">
                    <a16:rowId xmlns:a16="http://schemas.microsoft.com/office/drawing/2014/main" val="3394246232"/>
                  </a:ext>
                </a:extLst>
              </a:tr>
              <a:tr h="470800">
                <a:tc>
                  <a:txBody>
                    <a:bodyPr/>
                    <a:lstStyle/>
                    <a:p>
                      <a:pPr algn="ctr">
                        <a:lnSpc>
                          <a:spcPct val="107000"/>
                        </a:lnSpc>
                        <a:spcAft>
                          <a:spcPts val="800"/>
                        </a:spcAft>
                      </a:pPr>
                      <a:r>
                        <a:rPr lang="ar-EG" sz="2500">
                          <a:effectLst/>
                          <a:latin typeface="Simplified Arabic" panose="02020603050405020304" pitchFamily="18" charset="-78"/>
                          <a:cs typeface="Simplified Arabic" panose="02020603050405020304" pitchFamily="18" charset="-78"/>
                        </a:rPr>
                        <a:t>زوايا جديدة تفاعلية</a:t>
                      </a:r>
                      <a:endParaRPr lang="en-US" sz="2500">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tc>
                  <a:txBody>
                    <a:bodyPr/>
                    <a:lstStyle/>
                    <a:p>
                      <a:pPr algn="ctr">
                        <a:lnSpc>
                          <a:spcPct val="107000"/>
                        </a:lnSpc>
                        <a:spcAft>
                          <a:spcPts val="800"/>
                        </a:spcAft>
                      </a:pPr>
                      <a:r>
                        <a:rPr lang="ar-EG" sz="2500" b="1">
                          <a:effectLst/>
                          <a:latin typeface="Simplified Arabic" panose="02020603050405020304" pitchFamily="18" charset="-78"/>
                          <a:cs typeface="Simplified Arabic" panose="02020603050405020304" pitchFamily="18" charset="-78"/>
                        </a:rPr>
                        <a:t>تقليدية مع تطورات بسيطة</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tc>
                  <a:txBody>
                    <a:bodyPr/>
                    <a:lstStyle/>
                    <a:p>
                      <a:pPr algn="ctr">
                        <a:lnSpc>
                          <a:spcPct val="107000"/>
                        </a:lnSpc>
                        <a:spcAft>
                          <a:spcPts val="800"/>
                        </a:spcAft>
                      </a:pPr>
                      <a:r>
                        <a:rPr lang="ar-EG" sz="2500" b="1">
                          <a:effectLst/>
                          <a:latin typeface="Simplified Arabic" panose="02020603050405020304" pitchFamily="18" charset="-78"/>
                          <a:cs typeface="Simplified Arabic" panose="02020603050405020304" pitchFamily="18" charset="-78"/>
                        </a:rPr>
                        <a:t>زاوية المعالجة</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extLst>
                  <a:ext uri="{0D108BD9-81ED-4DB2-BD59-A6C34878D82A}">
                    <a16:rowId xmlns:a16="http://schemas.microsoft.com/office/drawing/2014/main" val="3003585107"/>
                  </a:ext>
                </a:extLst>
              </a:tr>
            </a:tbl>
          </a:graphicData>
        </a:graphic>
      </p:graphicFrame>
    </p:spTree>
    <p:extLst>
      <p:ext uri="{BB962C8B-B14F-4D97-AF65-F5344CB8AC3E}">
        <p14:creationId xmlns:p14="http://schemas.microsoft.com/office/powerpoint/2010/main" val="1851568963"/>
      </p:ext>
    </p:extLst>
  </p:cSld>
  <p:clrMapOvr>
    <a:masterClrMapping/>
  </p:clrMapOvr>
  <mc:AlternateContent xmlns:mc="http://schemas.openxmlformats.org/markup-compatibility/2006" xmlns:p14="http://schemas.microsoft.com/office/powerpoint/2010/main">
    <mc:Choice Requires="p14">
      <p:transition spd="slow" p14:dur="2000" advTm="233231"/>
    </mc:Choice>
    <mc:Fallback xmlns="">
      <p:transition spd="slow" advTm="23323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308467" y="342560"/>
            <a:ext cx="11181808"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ثامنًا: دور صحافة البيانات في تحسين الصحافة التقليدية</a:t>
            </a:r>
            <a:endParaRPr lang="en-US" b="1" dirty="0">
              <a:solidFill>
                <a:schemeClr val="bg1"/>
              </a:solidFill>
              <a:latin typeface="Simplified Arabic" panose="02020603050405020304" pitchFamily="18" charset="-78"/>
              <a:cs typeface="Simplified Arabic" panose="02020603050405020304" pitchFamily="18" charset="-78"/>
            </a:endParaRPr>
          </a:p>
        </p:txBody>
      </p:sp>
      <p:pic>
        <p:nvPicPr>
          <p:cNvPr id="4" name="Content Placeholder 3" descr="A person looking at a computer screen&#10;&#10;Description automatically generated">
            <a:extLst>
              <a:ext uri="{FF2B5EF4-FFF2-40B4-BE49-F238E27FC236}">
                <a16:creationId xmlns:a16="http://schemas.microsoft.com/office/drawing/2014/main" id="{96DEA5D4-843D-6CA6-04B8-FF885F18A404}"/>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08467" y="1507112"/>
            <a:ext cx="5083350" cy="4994575"/>
          </a:xfrm>
        </p:spPr>
      </p:pic>
      <p:sp>
        <p:nvSpPr>
          <p:cNvPr id="10" name="TextBox 9">
            <a:extLst>
              <a:ext uri="{FF2B5EF4-FFF2-40B4-BE49-F238E27FC236}">
                <a16:creationId xmlns:a16="http://schemas.microsoft.com/office/drawing/2014/main" id="{34A1D01D-E3CF-BB93-3E1B-3057970BCA50}"/>
              </a:ext>
            </a:extLst>
          </p:cNvPr>
          <p:cNvSpPr txBox="1"/>
          <p:nvPr/>
        </p:nvSpPr>
        <p:spPr>
          <a:xfrm>
            <a:off x="5500047" y="1493360"/>
            <a:ext cx="6098458" cy="5022080"/>
          </a:xfrm>
          <a:prstGeom prst="rect">
            <a:avLst/>
          </a:prstGeom>
          <a:noFill/>
        </p:spPr>
        <p:txBody>
          <a:bodyPr wrap="square">
            <a:spAutoFit/>
          </a:bodyPr>
          <a:lstStyle/>
          <a:p>
            <a:pPr algn="just" rtl="1">
              <a:lnSpc>
                <a:spcPct val="107000"/>
              </a:lnSpc>
              <a:spcAft>
                <a:spcPts val="800"/>
              </a:spcAft>
            </a:pPr>
            <a:r>
              <a:rPr lang="en-US" sz="2400" b="1">
                <a:latin typeface="Calibri" panose="020F0502020204030204" pitchFamily="34" charset="0"/>
                <a:ea typeface="Calibri" panose="020F0502020204030204" pitchFamily="34" charset="0"/>
                <a:cs typeface="Simplified Arabic" panose="02020603050405020304" pitchFamily="18" charset="-78"/>
              </a:rPr>
              <a:t>.</a:t>
            </a:r>
            <a:r>
              <a:rPr lang="en-US" sz="2400" b="1">
                <a:latin typeface="Simplified Arabic" panose="02020603050405020304" pitchFamily="18" charset="-78"/>
                <a:ea typeface="Calibri" panose="020F0502020204030204" pitchFamily="34" charset="0"/>
                <a:cs typeface="Simplified Arabic" panose="02020603050405020304" pitchFamily="18" charset="-78"/>
              </a:rPr>
              <a:t>1</a:t>
            </a:r>
            <a:r>
              <a:rPr lang="ar-EG" sz="2400" b="1">
                <a:latin typeface="Simplified Arabic" panose="02020603050405020304" pitchFamily="18" charset="-78"/>
                <a:ea typeface="Calibri" panose="020F0502020204030204" pitchFamily="34" charset="0"/>
                <a:cs typeface="Simplified Arabic" panose="02020603050405020304" pitchFamily="18" charset="-78"/>
              </a:rPr>
              <a:t> </a:t>
            </a:r>
            <a:r>
              <a:rPr lang="ar-SA" sz="2400" b="1" u="sng">
                <a:effectLst/>
                <a:latin typeface="Calibri" panose="020F0502020204030204" pitchFamily="34" charset="0"/>
                <a:ea typeface="Calibri" panose="020F0502020204030204" pitchFamily="34" charset="0"/>
                <a:cs typeface="Simplified Arabic" panose="02020603050405020304" pitchFamily="18" charset="-78"/>
              </a:rPr>
              <a:t>تعتبر صحافة البيانات تطورًا هامًا في مجال الصحافة الحديثة، حيث تعتمد على منهجية قائمة على أساليب البحث العلمي</a:t>
            </a:r>
            <a:r>
              <a:rPr lang="ar-SA" sz="2400" b="1">
                <a:effectLst/>
                <a:latin typeface="Calibri" panose="020F0502020204030204" pitchFamily="34" charset="0"/>
                <a:ea typeface="Calibri" panose="020F0502020204030204" pitchFamily="34" charset="0"/>
                <a:cs typeface="Simplified Arabic" panose="02020603050405020304" pitchFamily="18" charset="-78"/>
              </a:rPr>
              <a:t>، يتجاوز دورها البسيط من مجرد الإبلاغ عن وجود مشكلة، بل تسعى </a:t>
            </a:r>
            <a:r>
              <a:rPr lang="ar-EG" sz="2400" b="1">
                <a:latin typeface="Calibri" panose="020F0502020204030204" pitchFamily="34" charset="0"/>
                <a:ea typeface="Calibri" panose="020F0502020204030204" pitchFamily="34" charset="0"/>
                <a:cs typeface="Simplified Arabic" panose="02020603050405020304" pitchFamily="18" charset="-78"/>
              </a:rPr>
              <a:t>لا</a:t>
            </a:r>
            <a:r>
              <a:rPr lang="ar-SA" sz="2400" b="1">
                <a:effectLst/>
                <a:latin typeface="Calibri" panose="020F0502020204030204" pitchFamily="34" charset="0"/>
                <a:ea typeface="Calibri" panose="020F0502020204030204" pitchFamily="34" charset="0"/>
                <a:cs typeface="Simplified Arabic" panose="02020603050405020304" pitchFamily="18" charset="-78"/>
              </a:rPr>
              <a:t>كتشاف جذور هذه المشكلة وتحليلها بمزيد من العمق، تختلف بذلك عن الصحافة التقليدية التي تعتمد غالبا على تقديم الأحداث بشكل عزلي</a:t>
            </a:r>
            <a:r>
              <a:rPr lang="en-US" sz="2400" b="1">
                <a:effectLst/>
                <a:latin typeface="Simplified Arabic" panose="02020603050405020304" pitchFamily="18" charset="-78"/>
                <a:ea typeface="Calibri" panose="020F0502020204030204" pitchFamily="34" charset="0"/>
                <a:cs typeface="Arial" panose="020B0604020202020204" pitchFamily="34" charset="0"/>
              </a:rPr>
              <a:t>.</a:t>
            </a:r>
          </a:p>
          <a:p>
            <a:pPr algn="just" rtl="1">
              <a:lnSpc>
                <a:spcPct val="107000"/>
              </a:lnSpc>
              <a:spcAft>
                <a:spcPts val="800"/>
              </a:spcAft>
            </a:pPr>
            <a:r>
              <a:rPr lang="en-US" sz="2400" b="1">
                <a:latin typeface="Simplified Arabic" panose="02020603050405020304" pitchFamily="18" charset="-78"/>
                <a:ea typeface="Calibri" panose="020F0502020204030204" pitchFamily="34" charset="0"/>
                <a:cs typeface="Simplified Arabic" panose="02020603050405020304" pitchFamily="18" charset="-78"/>
              </a:rPr>
              <a:t>.2</a:t>
            </a:r>
            <a:r>
              <a:rPr lang="ar-EG" sz="2400" b="1">
                <a:latin typeface="Simplified Arabic" panose="02020603050405020304" pitchFamily="18" charset="-78"/>
                <a:ea typeface="Calibri" panose="020F0502020204030204" pitchFamily="34" charset="0"/>
                <a:cs typeface="Simplified Arabic" panose="02020603050405020304" pitchFamily="18" charset="-78"/>
              </a:rPr>
              <a:t> </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تتضمن مهمة صحفي البيانات العديد من العمليات الأساسية مثل: جمع البيانات وتنظيمها ومعالجتها، ثم تحليلها بشكل دقيق للإجابة على أسئلة محددة</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بعد ذلك يقوم الصحفي بتصوير البيانات بصورة بصرية لجعلها أكثر فهمًا وجاذبية للجمهور</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15888620"/>
      </p:ext>
    </p:extLst>
  </p:cSld>
  <p:clrMapOvr>
    <a:masterClrMapping/>
  </p:clrMapOvr>
  <mc:AlternateContent xmlns:mc="http://schemas.openxmlformats.org/markup-compatibility/2006" xmlns:p14="http://schemas.microsoft.com/office/powerpoint/2010/main">
    <mc:Choice Requires="p14">
      <p:transition spd="slow" p14:dur="2000" advTm="231390"/>
    </mc:Choice>
    <mc:Fallback xmlns="">
      <p:transition spd="slow" advTm="23139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308467" y="342560"/>
            <a:ext cx="11181808"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ثامنًا: دور صحافة البيانات في تحسين الصحافة التقليدية</a:t>
            </a:r>
            <a:endParaRPr lang="en-US"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diagram of different colors&#10;&#10;Description automatically generated">
            <a:extLst>
              <a:ext uri="{FF2B5EF4-FFF2-40B4-BE49-F238E27FC236}">
                <a16:creationId xmlns:a16="http://schemas.microsoft.com/office/drawing/2014/main" id="{3145402B-4086-71FC-2B8C-CD8255440F03}"/>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08467" y="1430938"/>
            <a:ext cx="4948011" cy="4936993"/>
          </a:xfrm>
        </p:spPr>
      </p:pic>
      <p:sp>
        <p:nvSpPr>
          <p:cNvPr id="4" name="TextBox 3">
            <a:extLst>
              <a:ext uri="{FF2B5EF4-FFF2-40B4-BE49-F238E27FC236}">
                <a16:creationId xmlns:a16="http://schemas.microsoft.com/office/drawing/2014/main" id="{49378D5D-A7C8-D35E-1ACE-71DAF13B09C0}"/>
              </a:ext>
            </a:extLst>
          </p:cNvPr>
          <p:cNvSpPr txBox="1"/>
          <p:nvPr/>
        </p:nvSpPr>
        <p:spPr>
          <a:xfrm>
            <a:off x="5378262" y="1341015"/>
            <a:ext cx="6098458" cy="4936993"/>
          </a:xfrm>
          <a:prstGeom prst="rect">
            <a:avLst/>
          </a:prstGeom>
          <a:noFill/>
        </p:spPr>
        <p:txBody>
          <a:bodyPr wrap="square">
            <a:spAutoFit/>
          </a:bodyPr>
          <a:lstStyle/>
          <a:p>
            <a:pPr algn="just" rtl="1">
              <a:lnSpc>
                <a:spcPct val="107000"/>
              </a:lnSpc>
              <a:spcAft>
                <a:spcPts val="800"/>
              </a:spcAft>
            </a:pPr>
            <a:r>
              <a:rPr lang="en-US" sz="1800" u="sng">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400" b="1" u="sng">
                <a:effectLst/>
                <a:latin typeface="Simplified Arabic" panose="02020603050405020304" pitchFamily="18" charset="-78"/>
                <a:ea typeface="Calibri" panose="020F0502020204030204" pitchFamily="34" charset="0"/>
                <a:cs typeface="Simplified Arabic" panose="02020603050405020304" pitchFamily="18" charset="-78"/>
              </a:rPr>
              <a:t>.3</a:t>
            </a:r>
            <a:r>
              <a:rPr lang="ar-SA" sz="2400" b="1" u="sng">
                <a:latin typeface="Simplified Arabic" panose="02020603050405020304" pitchFamily="18" charset="-78"/>
                <a:ea typeface="Calibri" panose="020F0502020204030204" pitchFamily="34" charset="0"/>
                <a:cs typeface="Simplified Arabic" panose="02020603050405020304" pitchFamily="18" charset="-78"/>
              </a:rPr>
              <a:t>تمكننا صحافة البيانات من التركيز على الصورة الكاملة للأحداث بدلا من النظر إليها على أنها أحداث فردية معزولة</a:t>
            </a:r>
            <a:r>
              <a:rPr lang="ar-SA" sz="2400" b="1">
                <a:latin typeface="Simplified Arabic" panose="02020603050405020304" pitchFamily="18" charset="-78"/>
                <a:ea typeface="Calibri" panose="020F0502020204030204" pitchFamily="34" charset="0"/>
                <a:cs typeface="Simplified Arabic" panose="02020603050405020304" pitchFamily="18" charset="-78"/>
              </a:rPr>
              <a:t>، يتيح لنا هذا النهج استكشاف ما إذا كانت هناك مشكلة هيكلية تؤثر في هذه الأحداث أو لا، فنجد أنفسنا نطرح هذا السؤال: هل هذه القصة تعتبر حالة عابرة؟ أم هل تشير إلى وجود مشكلة هيكلية تؤثر على المجتمع بأكمله</a:t>
            </a:r>
            <a:r>
              <a:rPr lang="en-US" sz="2400" b="1">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07000"/>
              </a:lnSpc>
              <a:spcAft>
                <a:spcPts val="800"/>
              </a:spcAft>
            </a:pPr>
            <a:r>
              <a:rPr lang="en-US" sz="2400">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4</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تستخدم البيانات كأداة أساسية للكشف عن الاتجاهات وفهم الصورة كاملة بشكل أفضل</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فعلى سبيل المثال نعرف جميعًا مشكلة جائحة كوفيد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400" b="1">
                <a:latin typeface="Simplified Arabic" panose="02020603050405020304" pitchFamily="18" charset="-78"/>
                <a:ea typeface="Calibri" panose="020F0502020204030204" pitchFamily="34" charset="0"/>
                <a:cs typeface="Simplified Arabic" panose="02020603050405020304" pitchFamily="18" charset="-78"/>
              </a:rPr>
              <a:t>19</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ونعلم أنها مشكلة فلا حاجة للبحث عن البيانات للعثور على القصة؛ لأنها موجودة بالفعل، لكننا  نستخدم البيانات لتقديم القصة بشكل أكثر إيضاحًا وفعالية</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1931908455"/>
      </p:ext>
    </p:extLst>
  </p:cSld>
  <p:clrMapOvr>
    <a:masterClrMapping/>
  </p:clrMapOvr>
  <mc:AlternateContent xmlns:mc="http://schemas.openxmlformats.org/markup-compatibility/2006" xmlns:p14="http://schemas.microsoft.com/office/powerpoint/2010/main">
    <mc:Choice Requires="p14">
      <p:transition spd="slow" p14:dur="2000" advTm="134172"/>
    </mc:Choice>
    <mc:Fallback xmlns="">
      <p:transition spd="slow" advTm="13417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308467" y="342560"/>
            <a:ext cx="11181808"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ثامنًا: دور صحافة البيانات في تحسين الصحافة التقليدية</a:t>
            </a:r>
            <a:endParaRPr lang="en-US"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poster of a skyscraper with a flag&#10;&#10;Description automatically generated">
            <a:extLst>
              <a:ext uri="{FF2B5EF4-FFF2-40B4-BE49-F238E27FC236}">
                <a16:creationId xmlns:a16="http://schemas.microsoft.com/office/drawing/2014/main" id="{0D5B5C72-A7E2-FE34-01FC-076E9020319A}"/>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47574" y="1351870"/>
            <a:ext cx="5069795" cy="5380768"/>
          </a:xfrm>
        </p:spPr>
      </p:pic>
      <p:sp>
        <p:nvSpPr>
          <p:cNvPr id="4" name="TextBox 3">
            <a:extLst>
              <a:ext uri="{FF2B5EF4-FFF2-40B4-BE49-F238E27FC236}">
                <a16:creationId xmlns:a16="http://schemas.microsoft.com/office/drawing/2014/main" id="{49378D5D-A7C8-D35E-1ACE-71DAF13B09C0}"/>
              </a:ext>
            </a:extLst>
          </p:cNvPr>
          <p:cNvSpPr txBox="1"/>
          <p:nvPr/>
        </p:nvSpPr>
        <p:spPr>
          <a:xfrm>
            <a:off x="5500047" y="1519669"/>
            <a:ext cx="6098458" cy="4706609"/>
          </a:xfrm>
          <a:prstGeom prst="rect">
            <a:avLst/>
          </a:prstGeom>
          <a:noFill/>
        </p:spPr>
        <p:txBody>
          <a:bodyPr wrap="square">
            <a:spAutoFit/>
          </a:bodyPr>
          <a:lstStyle/>
          <a:p>
            <a:pPr algn="just" rtl="1">
              <a:lnSpc>
                <a:spcPct val="107000"/>
              </a:lnSpc>
              <a:spcAft>
                <a:spcPts val="800"/>
              </a:spcAft>
            </a:pPr>
            <a:r>
              <a:rPr lang="ar-EG" sz="2500" b="1" u="sng">
                <a:effectLst/>
                <a:latin typeface="Calibri" panose="020F0502020204030204" pitchFamily="34" charset="0"/>
                <a:ea typeface="Calibri" panose="020F0502020204030204" pitchFamily="34" charset="0"/>
                <a:cs typeface="Simplified Arabic" panose="02020603050405020304" pitchFamily="18" charset="-78"/>
              </a:rPr>
              <a:t>و</a:t>
            </a:r>
            <a:r>
              <a:rPr lang="ar-SA" sz="2500" b="1" u="sng">
                <a:effectLst/>
                <a:latin typeface="Simplified Arabic" panose="02020603050405020304" pitchFamily="18" charset="-78"/>
                <a:ea typeface="Calibri" panose="020F0502020204030204" pitchFamily="34" charset="0"/>
                <a:cs typeface="Simplified Arabic" panose="02020603050405020304" pitchFamily="18" charset="-78"/>
              </a:rPr>
              <a:t>يظهر</a:t>
            </a:r>
            <a:r>
              <a:rPr lang="ar-EG" sz="2500" b="1" u="sng">
                <a:effectLst/>
                <a:latin typeface="Simplified Arabic" panose="02020603050405020304" pitchFamily="18" charset="-78"/>
                <a:ea typeface="Calibri" panose="020F0502020204030204" pitchFamily="34" charset="0"/>
                <a:cs typeface="Simplified Arabic" panose="02020603050405020304" pitchFamily="18" charset="-78"/>
              </a:rPr>
              <a:t> لنا</a:t>
            </a:r>
            <a:r>
              <a:rPr lang="ar-SA" sz="2500" b="1" u="sng">
                <a:effectLst/>
                <a:latin typeface="Simplified Arabic" panose="02020603050405020304" pitchFamily="18" charset="-78"/>
                <a:ea typeface="Calibri" panose="020F0502020204030204" pitchFamily="34" charset="0"/>
                <a:cs typeface="Simplified Arabic" panose="02020603050405020304" pitchFamily="18" charset="-78"/>
              </a:rPr>
              <a:t> وباء كوفيد </a:t>
            </a:r>
            <a:r>
              <a:rPr lang="en-US" sz="2500" b="1" u="sng">
                <a:effectLst/>
                <a:latin typeface="Simplified Arabic" panose="02020603050405020304" pitchFamily="18" charset="-78"/>
                <a:ea typeface="Calibri" panose="020F0502020204030204" pitchFamily="34" charset="0"/>
                <a:cs typeface="Simplified Arabic" panose="02020603050405020304" pitchFamily="18" charset="-78"/>
              </a:rPr>
              <a:t> 20</a:t>
            </a:r>
            <a:r>
              <a:rPr lang="ar-SA" sz="2500" b="1" u="sng">
                <a:effectLst/>
                <a:latin typeface="Simplified Arabic" panose="02020603050405020304" pitchFamily="18" charset="-78"/>
                <a:ea typeface="Calibri" panose="020F0502020204030204" pitchFamily="34" charset="0"/>
                <a:cs typeface="Simplified Arabic" panose="02020603050405020304" pitchFamily="18" charset="-78"/>
              </a:rPr>
              <a:t>كيف أن البيانات أصبحت أساسية للصحافة في جميع أنحاء العالم، فقد أدرك الصحفيون أن البيانات تشكل الجوهر الأساسي لفهم هذه الجائحة والتعاطي معها</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فقد تم توجيه جميع القرارات الهامة بشأن كوفيد </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500" b="1">
                <a:latin typeface="Simplified Arabic" panose="02020603050405020304" pitchFamily="18" charset="-78"/>
                <a:ea typeface="Calibri" panose="020F0502020204030204" pitchFamily="34" charset="0"/>
                <a:cs typeface="Simplified Arabic" panose="02020603050405020304" pitchFamily="18" charset="-78"/>
              </a:rPr>
              <a:t>19</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بناء على البيانات الصادرة عن السلطات الصحية، وكانت مهمة الصحفيين توجيه الجمهور من خلال توضيح هذه البيانات والمعلومات بشكل سلس وجاذب، مما ساهم في تثقيف وزيادة الوعي لدى الجمهور، وبهذه الطريقة تمكن الجمهور من تحمل المسؤولية والمشاركة الفعالة في مكافحة الوباء</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07000"/>
              </a:lnSpc>
              <a:spcAft>
                <a:spcPts val="80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2258553702"/>
      </p:ext>
    </p:extLst>
  </p:cSld>
  <p:clrMapOvr>
    <a:masterClrMapping/>
  </p:clrMapOvr>
  <mc:AlternateContent xmlns:mc="http://schemas.openxmlformats.org/markup-compatibility/2006" xmlns:p14="http://schemas.microsoft.com/office/powerpoint/2010/main">
    <mc:Choice Requires="p14">
      <p:transition spd="slow" p14:dur="2000" advTm="137277"/>
    </mc:Choice>
    <mc:Fallback xmlns="">
      <p:transition spd="slow" advTm="137277"/>
    </mc:Fallback>
  </mc:AlternateContent>
  <p:extLst>
    <p:ext uri="{3A86A75C-4F4B-4683-9AE1-C65F6400EC91}">
      <p14:laserTraceLst xmlns:p14="http://schemas.microsoft.com/office/powerpoint/2010/main">
        <p14:tracePtLst>
          <p14:tracePt t="89271" x="4286250" y="6242050"/>
          <p14:tracePt t="89486" x="2957513" y="6638925"/>
          <p14:tracePt t="89493" x="2892425" y="6521450"/>
          <p14:tracePt t="89509" x="2725738" y="6264275"/>
          <p14:tracePt t="89528" x="2517775" y="5902325"/>
          <p14:tracePt t="89543" x="2389188" y="5630863"/>
          <p14:tracePt t="89564" x="2182813" y="5192713"/>
          <p14:tracePt t="89576" x="2105025" y="4921250"/>
          <p14:tracePt t="89593" x="2014538" y="4572000"/>
          <p14:tracePt t="89609" x="1936750" y="4210050"/>
          <p14:tracePt t="89626" x="1924050" y="4068763"/>
          <p14:tracePt t="89643" x="1963738" y="3797300"/>
          <p14:tracePt t="89659" x="2039938" y="3578225"/>
          <p14:tracePt t="89676" x="2144713" y="3460750"/>
          <p14:tracePt t="89678" x="2220913" y="3384550"/>
          <p14:tracePt t="89692" x="2401888" y="3254375"/>
          <p14:tracePt t="89709" x="2608263" y="3138488"/>
          <p14:tracePt t="89726" x="2673350" y="3113088"/>
          <p14:tracePt t="90443" x="2892425" y="3009900"/>
          <p14:tracePt t="90450" x="3176588" y="2932113"/>
          <p14:tracePt t="90458" x="3538538" y="2841625"/>
          <p14:tracePt t="90477" x="3978275" y="2789238"/>
          <p14:tracePt t="90492" x="4300538" y="2816225"/>
          <p14:tracePt t="90512" x="4856163" y="2867025"/>
          <p14:tracePt t="90525" x="5114925" y="2919413"/>
          <p14:tracePt t="90542" x="5295900" y="2982913"/>
          <p14:tracePt t="90559" x="5553075" y="3138488"/>
          <p14:tracePt t="90575" x="5746750" y="3294063"/>
          <p14:tracePt t="90591" x="5849938" y="3448050"/>
          <p14:tracePt t="90608" x="6005513" y="3732213"/>
          <p14:tracePt t="90625" x="6043613" y="3978275"/>
          <p14:tracePt t="90642" x="6096000" y="4210050"/>
          <p14:tracePt t="90658" x="6096000" y="4300538"/>
          <p14:tracePt t="90676" x="6096000" y="4416425"/>
          <p14:tracePt t="90692" x="6057900" y="4506913"/>
          <p14:tracePt t="90708" x="6018213" y="4637088"/>
          <p14:tracePt t="90725" x="5837238" y="4843463"/>
          <p14:tracePt t="90742" x="5708650" y="4933950"/>
          <p14:tracePt t="90759" x="5475288" y="5087938"/>
          <p14:tracePt t="90775" x="5386388" y="5153025"/>
          <p14:tracePt t="90793" x="5243513" y="5218113"/>
          <p14:tracePt t="90808" x="5102225" y="5268913"/>
          <p14:tracePt t="90824" x="4894263" y="5372100"/>
          <p14:tracePt t="90842" x="4713288" y="5502275"/>
          <p14:tracePt t="90858" x="4584700" y="5605463"/>
          <p14:tracePt t="90876" x="4506913" y="5656263"/>
          <p14:tracePt t="90891" x="4494213" y="5656263"/>
          <p14:tracePt t="124976" x="4235450" y="5773738"/>
          <p14:tracePt t="124981" x="3938588" y="5927725"/>
          <p14:tracePt t="124992" x="3784600" y="6018213"/>
          <p14:tracePt t="125010" x="3384550" y="6224588"/>
          <p14:tracePt t="125025" x="3267075" y="6342063"/>
          <p14:tracePt t="125044" x="3151188" y="6521450"/>
          <p14:tracePt t="125058" x="3113088" y="6626225"/>
          <p14:tracePt t="125076" x="3073400" y="6677025"/>
          <p14:tracePt t="125077" x="3048000" y="6716713"/>
          <p14:tracePt t="125092" x="3022600" y="6805613"/>
          <p14:tracePt t="126298" x="0" y="0"/>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308467" y="225584"/>
            <a:ext cx="11181808"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ثامنًا: دور صحافة البيانات في تحسين الصحافة التقليدية</a:t>
            </a:r>
            <a:endParaRPr lang="en-US"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group of people looking at a chart&#10;&#10;Description automatically generated">
            <a:extLst>
              <a:ext uri="{FF2B5EF4-FFF2-40B4-BE49-F238E27FC236}">
                <a16:creationId xmlns:a16="http://schemas.microsoft.com/office/drawing/2014/main" id="{F0BBEFF1-4A66-1D43-29E4-40E8B584F89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08467" y="1417227"/>
            <a:ext cx="4948011" cy="5215189"/>
          </a:xfrm>
        </p:spPr>
      </p:pic>
      <p:sp>
        <p:nvSpPr>
          <p:cNvPr id="4" name="TextBox 3">
            <a:extLst>
              <a:ext uri="{FF2B5EF4-FFF2-40B4-BE49-F238E27FC236}">
                <a16:creationId xmlns:a16="http://schemas.microsoft.com/office/drawing/2014/main" id="{49378D5D-A7C8-D35E-1ACE-71DAF13B09C0}"/>
              </a:ext>
            </a:extLst>
          </p:cNvPr>
          <p:cNvSpPr txBox="1"/>
          <p:nvPr/>
        </p:nvSpPr>
        <p:spPr>
          <a:xfrm>
            <a:off x="5500047" y="1490335"/>
            <a:ext cx="6098458" cy="5332165"/>
          </a:xfrm>
          <a:prstGeom prst="rect">
            <a:avLst/>
          </a:prstGeom>
          <a:noFill/>
        </p:spPr>
        <p:txBody>
          <a:bodyPr wrap="square">
            <a:spAutoFit/>
          </a:bodyPr>
          <a:lstStyle/>
          <a:p>
            <a:pPr algn="just" rtl="1">
              <a:lnSpc>
                <a:spcPct val="107000"/>
              </a:lnSpc>
              <a:spcAft>
                <a:spcPts val="800"/>
              </a:spcAft>
            </a:pPr>
            <a:r>
              <a:rPr lang="en-US" sz="2400" b="1">
                <a:latin typeface="Calibri" panose="020F0502020204030204" pitchFamily="34" charset="0"/>
                <a:ea typeface="Calibri" panose="020F0502020204030204" pitchFamily="34" charset="0"/>
                <a:cs typeface="Simplified Arabic" panose="02020603050405020304" pitchFamily="18" charset="-78"/>
              </a:rPr>
              <a:t> </a:t>
            </a:r>
            <a:r>
              <a:rPr lang="en-US" sz="2400" b="1">
                <a:latin typeface="Simplified Arabic" panose="02020603050405020304" pitchFamily="18" charset="-78"/>
                <a:ea typeface="Calibri" panose="020F0502020204030204" pitchFamily="34" charset="0"/>
                <a:cs typeface="Simplified Arabic" panose="02020603050405020304" pitchFamily="18" charset="-78"/>
              </a:rPr>
              <a:t>. 5</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تعزز صحافة البيانات بشكل كبير من العلامة التجارية سواء كانت لموقع إلكتروني أو قناة إعلامية،  أو مؤسسة إخبارية، فإنها تمنح هذه الوسائل الإعلامية وجهًا رقميا حديثا وقوة استثنائية تمكنها من استغلال التكنولوجيا والبرمجة لإجراء تحقيقات دقيقة قائمة على الأدلة</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فيترجم هذا النهج إلى زيادة في عدد المشتركين وزيادة القيمة التي تقدمها للقراء، إضافة إلى ذلك تعزز من تطوير غرف الأخبار الجديدة، حيث كلما زادت القصص القائمة على البيانات، زادت أيضًا مجموعة المهارات التقنية والفنية المتوفرة، وهذا يفتح الباب أمام المزيد من الإبداع و الابتكار لجذب جمهور أوسع وتلبية احتياجاتهم بشكل أفضل، وخاصة الجمهور الأصغر سنًا الذي ينجذب للأدلة والتحقيقات المرئية</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a:t>
            </a:r>
          </a:p>
          <a:p>
            <a:pPr algn="just" rtl="1">
              <a:lnSpc>
                <a:spcPct val="107000"/>
              </a:lnSpc>
              <a:spcAft>
                <a:spcPts val="80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1708334010"/>
      </p:ext>
    </p:extLst>
  </p:cSld>
  <p:clrMapOvr>
    <a:masterClrMapping/>
  </p:clrMapOvr>
  <mc:AlternateContent xmlns:mc="http://schemas.openxmlformats.org/markup-compatibility/2006" xmlns:p14="http://schemas.microsoft.com/office/powerpoint/2010/main">
    <mc:Choice Requires="p14">
      <p:transition spd="slow" p14:dur="2000" advTm="95939"/>
    </mc:Choice>
    <mc:Fallback xmlns="">
      <p:transition spd="slow" advTm="95939"/>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308467" y="225584"/>
            <a:ext cx="11181808"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ثامنًا: دور صحافة البيانات في تحسين الصحافة التقليدية</a:t>
            </a:r>
            <a:endParaRPr lang="en-US"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49378D5D-A7C8-D35E-1ACE-71DAF13B09C0}"/>
              </a:ext>
            </a:extLst>
          </p:cNvPr>
          <p:cNvSpPr txBox="1"/>
          <p:nvPr/>
        </p:nvSpPr>
        <p:spPr>
          <a:xfrm>
            <a:off x="5500047" y="1403333"/>
            <a:ext cx="6085032" cy="5797293"/>
          </a:xfrm>
          <a:prstGeom prst="rect">
            <a:avLst/>
          </a:prstGeom>
          <a:noFill/>
        </p:spPr>
        <p:txBody>
          <a:bodyPr wrap="square">
            <a:spAutoFit/>
          </a:bodyPr>
          <a:lstStyle/>
          <a:p>
            <a:pPr algn="just" rtl="1">
              <a:lnSpc>
                <a:spcPct val="107000"/>
              </a:lnSpc>
              <a:spcAft>
                <a:spcPts val="800"/>
              </a:spcAft>
            </a:pPr>
            <a:r>
              <a:rPr lang="en-US" sz="2400" b="1">
                <a:latin typeface="Simplified Arabic" panose="02020603050405020304" pitchFamily="18" charset="-78"/>
                <a:ea typeface="Calibri" panose="020F0502020204030204" pitchFamily="34" charset="0"/>
                <a:cs typeface="Simplified Arabic" panose="02020603050405020304" pitchFamily="18" charset="-78"/>
              </a:rPr>
              <a:t> .6</a:t>
            </a:r>
            <a:r>
              <a:rPr lang="ar-SA" sz="2600" b="1" u="sng">
                <a:effectLst/>
                <a:latin typeface="Simplified Arabic" panose="02020603050405020304" pitchFamily="18" charset="-78"/>
                <a:ea typeface="Calibri" panose="020F0502020204030204" pitchFamily="34" charset="0"/>
                <a:cs typeface="Simplified Arabic" panose="02020603050405020304" pitchFamily="18" charset="-78"/>
              </a:rPr>
              <a:t>الاستفادة من البيانات والتصور البصري فصحافة البيانات تمثل وسيلة قيمة لتبسيط المفاهيم المعقدة</a:t>
            </a:r>
            <a:r>
              <a:rPr lang="ar-SA" sz="2600" b="1">
                <a:effectLst/>
                <a:latin typeface="Simplified Arabic" panose="02020603050405020304" pitchFamily="18" charset="-78"/>
                <a:ea typeface="Calibri" panose="020F0502020204030204" pitchFamily="34" charset="0"/>
                <a:cs typeface="Simplified Arabic" panose="02020603050405020304" pitchFamily="18" charset="-78"/>
              </a:rPr>
              <a:t>، واستفاد</a:t>
            </a:r>
            <a:r>
              <a:rPr lang="ar-EG" sz="2600" b="1">
                <a:effectLst/>
                <a:latin typeface="Simplified Arabic" panose="02020603050405020304" pitchFamily="18" charset="-78"/>
                <a:ea typeface="Calibri" panose="020F0502020204030204" pitchFamily="34" charset="0"/>
                <a:cs typeface="Simplified Arabic" panose="02020603050405020304" pitchFamily="18" charset="-78"/>
              </a:rPr>
              <a:t>ة</a:t>
            </a:r>
            <a:r>
              <a:rPr lang="ar-SA" sz="2600" b="1">
                <a:effectLst/>
                <a:latin typeface="Simplified Arabic" panose="02020603050405020304" pitchFamily="18" charset="-78"/>
                <a:ea typeface="Calibri" panose="020F0502020204030204" pitchFamily="34" charset="0"/>
                <a:cs typeface="Simplified Arabic" panose="02020603050405020304" pitchFamily="18" charset="-78"/>
              </a:rPr>
              <a:t> صحيفة الواشنطن بوست من هذه الأساليب بشكل فعال عندما قامت بتوظيف تصور مرئي بسيط لشرح كيفية انتقال العدوى من فرد سليم إلى فرد مصاب في تقريرها: (لماذا تفشى فيروس كورونا بهذه السرعة وكيف يمكننا تسطيح المنحنى؟) من خلال هذا التوضيح نجحت الصحيفة في نقل مفهوم التباعد الاجتماعي بطريقة تؤثر بشكل فعال في الجماهير، وشرحت لماذا يجب أن نلتزم بهذا التباعد الاجتماعي ولماذا يجب أن نبقى في المنازل بطريقة علمية.</a:t>
            </a:r>
            <a:endParaRPr lang="en-US" sz="26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0" name="Content Placeholder 9">
            <a:extLst>
              <a:ext uri="{FF2B5EF4-FFF2-40B4-BE49-F238E27FC236}">
                <a16:creationId xmlns:a16="http://schemas.microsoft.com/office/drawing/2014/main" id="{E2305E67-97B8-B31D-384B-A6F304B53E7F}"/>
              </a:ext>
            </a:extLst>
          </p:cNvPr>
          <p:cNvSpPr>
            <a:spLocks noGrp="1"/>
          </p:cNvSpPr>
          <p:nvPr>
            <p:ph sz="half" idx="1"/>
          </p:nvPr>
        </p:nvSpPr>
        <p:spPr>
          <a:xfrm>
            <a:off x="196534" y="1520865"/>
            <a:ext cx="5073370" cy="4351338"/>
          </a:xfrm>
        </p:spPr>
        <p:txBody>
          <a:bodyPr/>
          <a:lstStyle/>
          <a:p>
            <a:pPr algn="r" rtl="1"/>
            <a:r>
              <a:rPr lang="ar-EG" b="1">
                <a:latin typeface="Simplified Arabic" panose="02020603050405020304" pitchFamily="18" charset="-78"/>
                <a:cs typeface="Simplified Arabic" panose="02020603050405020304" pitchFamily="18" charset="-78"/>
              </a:rPr>
              <a:t>يمكنكم الاطلاع على تقرير(</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لماذا تفشى فيروس كورونا بهذه السرعة وكيف يمكننا تسطيح المنحنى؟)</a:t>
            </a:r>
            <a:r>
              <a:rPr lang="ar-EG" b="1">
                <a:latin typeface="Simplified Arabic" panose="02020603050405020304" pitchFamily="18" charset="-78"/>
                <a:cs typeface="Simplified Arabic" panose="02020603050405020304" pitchFamily="18" charset="-78"/>
              </a:rPr>
              <a:t> على موقع الواشنطن بوست من خلال الرابط التالي: </a:t>
            </a:r>
          </a:p>
          <a:p>
            <a:pPr marL="0" indent="0">
              <a:buNone/>
            </a:pPr>
            <a:r>
              <a:rPr lang="en-US">
                <a:latin typeface="Simplified Arabic" panose="02020603050405020304" pitchFamily="18" charset="-78"/>
                <a:cs typeface="Simplified Arabic" panose="02020603050405020304" pitchFamily="18" charset="-78"/>
                <a:hlinkClick r:id="rId2"/>
              </a:rPr>
              <a:t>https://www.washingtonpost.com/graphics/2020/world/corona-simulation-arabic/</a:t>
            </a:r>
            <a:endParaRPr lang="en-US">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687182958"/>
      </p:ext>
    </p:extLst>
  </p:cSld>
  <p:clrMapOvr>
    <a:masterClrMapping/>
  </p:clrMapOvr>
  <mc:AlternateContent xmlns:mc="http://schemas.openxmlformats.org/markup-compatibility/2006" xmlns:p14="http://schemas.microsoft.com/office/powerpoint/2010/main">
    <mc:Choice Requires="p14">
      <p:transition spd="slow" p14:dur="2000" advTm="125092"/>
    </mc:Choice>
    <mc:Fallback xmlns="">
      <p:transition spd="slow" advTm="125092"/>
    </mc:Fallback>
  </mc:AlternateContent>
  <p:extLst>
    <p:ext uri="{3A86A75C-4F4B-4683-9AE1-C65F6400EC91}">
      <p14:laserTraceLst xmlns:p14="http://schemas.microsoft.com/office/powerpoint/2010/main">
        <p14:tracePtLst>
          <p14:tracePt t="76612" x="4259263" y="6205538"/>
          <p14:tracePt t="76807" x="3241675" y="6496050"/>
          <p14:tracePt t="76814" x="3176588" y="6276975"/>
          <p14:tracePt t="76830" x="3125788" y="6030913"/>
          <p14:tracePt t="76848" x="3073400" y="5592763"/>
          <p14:tracePt t="76863" x="3073400" y="5359400"/>
          <p14:tracePt t="76880" x="3060700" y="5087938"/>
          <p14:tracePt t="76882" x="3060700" y="5011738"/>
          <p14:tracePt t="76897" x="3060700" y="4894263"/>
          <p14:tracePt t="76913" x="3060700" y="4791075"/>
          <p14:tracePt t="76933" x="3048000" y="4713288"/>
          <p14:tracePt t="76946" x="3048000" y="4675188"/>
          <p14:tracePt t="76965" x="3048000" y="4610100"/>
          <p14:tracePt t="76980" x="3060700" y="4546600"/>
          <p14:tracePt t="76996" x="3060700" y="4519613"/>
          <p14:tracePt t="77014" x="3060700" y="4468813"/>
          <p14:tracePt t="77030" x="3100388" y="4416425"/>
          <p14:tracePt t="77048" x="3163888" y="4325938"/>
          <p14:tracePt t="77063" x="3216275" y="4287838"/>
          <p14:tracePt t="77080" x="3254375" y="4262438"/>
          <p14:tracePt t="77081" x="3279775" y="4262438"/>
          <p14:tracePt t="77096" x="3306763" y="4262438"/>
          <p14:tracePt t="77113" x="3319463" y="4262438"/>
          <p14:tracePt t="77566" x="3397250" y="4313238"/>
          <p14:tracePt t="77570" x="3513138" y="4416425"/>
          <p14:tracePt t="77580" x="3629025" y="4546600"/>
          <p14:tracePt t="77596" x="3771900" y="4713288"/>
          <p14:tracePt t="77599" x="3822700" y="4765675"/>
          <p14:tracePt t="77614" x="3913188" y="4908550"/>
          <p14:tracePt t="77630" x="3965575" y="5075238"/>
          <p14:tracePt t="77648" x="3978275" y="5386388"/>
          <p14:tracePt t="77663" x="3965575" y="5643563"/>
          <p14:tracePt t="77679" x="3875088" y="5849938"/>
          <p14:tracePt t="77696" x="3719513" y="6030913"/>
          <p14:tracePt t="77713" x="3616325" y="6108700"/>
          <p14:tracePt t="77730" x="3409950" y="6148388"/>
          <p14:tracePt t="77746" x="3228975" y="6148388"/>
          <p14:tracePt t="77764" x="3073400" y="6096000"/>
          <p14:tracePt t="115465" x="3073400" y="6108700"/>
          <p14:tracePt t="115471" x="3073400" y="6134100"/>
          <p14:tracePt t="115476" x="3086100" y="6173788"/>
          <p14:tracePt t="115493" x="3125788" y="6264275"/>
          <p14:tracePt t="115510" x="3176588" y="6432550"/>
          <p14:tracePt t="115512" x="3189288" y="6470650"/>
          <p14:tracePt t="115527" x="3228975" y="6573838"/>
          <p14:tracePt t="115542" x="3267075" y="6638925"/>
          <p14:tracePt t="115562" x="3344863" y="6767513"/>
          <p14:tracePt t="116814" x="0" y="0"/>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0E6C51-7A14-A9E3-997F-F1A0CE0EA9DE}"/>
              </a:ext>
            </a:extLst>
          </p:cNvPr>
          <p:cNvSpPr>
            <a:spLocks noGrp="1"/>
          </p:cNvSpPr>
          <p:nvPr>
            <p:ph type="title"/>
          </p:nvPr>
        </p:nvSpPr>
        <p:spPr/>
        <p:txBody>
          <a:bodyPr>
            <a:normAutofit/>
          </a:bodyPr>
          <a:lstStyle/>
          <a:p>
            <a:br>
              <a:rPr lang="en-US" sz="4400" b="1">
                <a:solidFill>
                  <a:schemeClr val="bg1"/>
                </a:solidFill>
                <a:latin typeface="Simplified Arabic" panose="02020603050405020304" pitchFamily="18" charset="-78"/>
                <a:cs typeface="Simplified Arabic" panose="02020603050405020304" pitchFamily="18" charset="-78"/>
              </a:rPr>
            </a:br>
            <a:endParaRPr lang="en-US"/>
          </a:p>
        </p:txBody>
      </p:sp>
      <p:pic>
        <p:nvPicPr>
          <p:cNvPr id="7" name="Content Placeholder 6" descr="A diagram of a graph&#10;&#10;Description automatically generated with medium confidence">
            <a:extLst>
              <a:ext uri="{FF2B5EF4-FFF2-40B4-BE49-F238E27FC236}">
                <a16:creationId xmlns:a16="http://schemas.microsoft.com/office/drawing/2014/main" id="{A90F0C1E-52EF-D6C6-BD12-89BE81CC6725}"/>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33890" y="1322815"/>
            <a:ext cx="5801836" cy="5417197"/>
          </a:xfrm>
        </p:spPr>
      </p:pic>
      <p:sp>
        <p:nvSpPr>
          <p:cNvPr id="4" name="Content Placeholder 3">
            <a:extLst>
              <a:ext uri="{FF2B5EF4-FFF2-40B4-BE49-F238E27FC236}">
                <a16:creationId xmlns:a16="http://schemas.microsoft.com/office/drawing/2014/main" id="{5AC17F78-10C2-AAD9-CA2F-50C0CEDADD33}"/>
              </a:ext>
            </a:extLst>
          </p:cNvPr>
          <p:cNvSpPr>
            <a:spLocks noGrp="1"/>
          </p:cNvSpPr>
          <p:nvPr>
            <p:ph sz="half" idx="2"/>
          </p:nvPr>
        </p:nvSpPr>
        <p:spPr>
          <a:xfrm>
            <a:off x="6156275" y="1471663"/>
            <a:ext cx="5197527" cy="4351338"/>
          </a:xfrm>
        </p:spPr>
        <p:txBody>
          <a:bodyPr/>
          <a:lstStyle/>
          <a:p>
            <a:pPr marL="0" indent="0" algn="just" rtl="1">
              <a:lnSpc>
                <a:spcPct val="107000"/>
              </a:lnSpc>
              <a:spcAft>
                <a:spcPts val="800"/>
              </a:spcAft>
              <a:buNone/>
            </a:pPr>
            <a:r>
              <a:rPr lang="en-US" b="1">
                <a:effectLst/>
                <a:latin typeface="Simplified Arabic" panose="02020603050405020304" pitchFamily="18" charset="-78"/>
                <a:ea typeface="Calibri" panose="020F0502020204030204" pitchFamily="34" charset="0"/>
                <a:cs typeface="Simplified Arabic" panose="02020603050405020304" pitchFamily="18" charset="-78"/>
              </a:rPr>
              <a:t>. 7</a:t>
            </a:r>
            <a:r>
              <a:rPr lang="ar-EG"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b="1">
                <a:effectLst/>
                <a:latin typeface="Simplified Arabic" panose="02020603050405020304" pitchFamily="18" charset="-78"/>
                <a:ea typeface="Calibri" panose="020F0502020204030204" pitchFamily="34" charset="0"/>
                <a:cs typeface="Simplified Arabic" panose="02020603050405020304" pitchFamily="18" charset="-78"/>
              </a:rPr>
              <a:t>تجعل صحافة البيانات التقرير الصحفي بارزًا وبعيدًا عن الانتحال ‏ويجعل من الصعب على المنافسين نسخ أو سرقة القصص بسهولة؛ ‏فالمكونات التفاعلية المخصصة مثل: الخرائط والرسوم البيانية تمثل ملكية خاصة لكل مؤسسة أو صحفي، مما يحمي المحتوى من التكرار، ويضيف قيمة فريدة للصحافة.</a:t>
            </a:r>
            <a:endParaRPr lang="en-US" b="1">
              <a:effectLst/>
              <a:latin typeface="Simplified Arabic" panose="02020603050405020304" pitchFamily="18" charset="-78"/>
              <a:ea typeface="Calibri" panose="020F0502020204030204" pitchFamily="34" charset="0"/>
              <a:cs typeface="Simplified Arabic" panose="02020603050405020304" pitchFamily="18" charset="-78"/>
            </a:endParaRPr>
          </a:p>
          <a:p>
            <a:pPr marL="0" indent="0" algn="just" rtl="1">
              <a:lnSpc>
                <a:spcPct val="107000"/>
              </a:lnSpc>
              <a:spcAft>
                <a:spcPts val="800"/>
              </a:spcAft>
              <a:buNone/>
            </a:pPr>
            <a:endParaRPr lang="en-US" sz="180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Rounded Corners 33">
            <a:extLst>
              <a:ext uri="{FF2B5EF4-FFF2-40B4-BE49-F238E27FC236}">
                <a16:creationId xmlns:a16="http://schemas.microsoft.com/office/drawing/2014/main" id="{667B80D3-FF0D-DF93-841D-131E08C3F7CA}"/>
              </a:ext>
            </a:extLst>
          </p:cNvPr>
          <p:cNvSpPr txBox="1">
            <a:spLocks/>
          </p:cNvSpPr>
          <p:nvPr/>
        </p:nvSpPr>
        <p:spPr>
          <a:xfrm>
            <a:off x="308467" y="225584"/>
            <a:ext cx="11181808"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ثامنًا: دور صحافة البيانات في تحسين الصحافة التقليدية</a:t>
            </a:r>
            <a:endParaRPr lang="en-US" b="1" dirty="0">
              <a:solidFill>
                <a:schemeClr val="bg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205722032"/>
      </p:ext>
    </p:extLst>
  </p:cSld>
  <p:clrMapOvr>
    <a:masterClrMapping/>
  </p:clrMapOvr>
  <mc:AlternateContent xmlns:mc="http://schemas.openxmlformats.org/markup-compatibility/2006" xmlns:p14="http://schemas.microsoft.com/office/powerpoint/2010/main">
    <mc:Choice Requires="p14">
      <p:transition spd="slow" p14:dur="2000" advTm="111459"/>
    </mc:Choice>
    <mc:Fallback xmlns="">
      <p:transition spd="slow" advTm="111459"/>
    </mc:Fallback>
  </mc:AlternateContent>
  <p:extLst>
    <p:ext uri="{3A86A75C-4F4B-4683-9AE1-C65F6400EC91}">
      <p14:laserTraceLst xmlns:p14="http://schemas.microsoft.com/office/powerpoint/2010/main">
        <p14:tracePtLst>
          <p14:tracePt t="43957" x="4259263" y="6242050"/>
          <p14:tracePt t="44182" x="3035300" y="6535738"/>
          <p14:tracePt t="44187" x="2957513" y="6251575"/>
          <p14:tracePt t="44203" x="2841625" y="5837238"/>
          <p14:tracePt t="44219" x="2725738" y="5424488"/>
          <p14:tracePt t="44238" x="2622550" y="5011738"/>
          <p14:tracePt t="44252" x="2570163" y="4649788"/>
          <p14:tracePt t="44271" x="2532063" y="4056063"/>
          <p14:tracePt t="44286" x="2517775" y="3732213"/>
          <p14:tracePt t="44302" x="2595563" y="3319463"/>
          <p14:tracePt t="44319" x="2751138" y="2932113"/>
          <p14:tracePt t="44336" x="2919413" y="2660650"/>
          <p14:tracePt t="44355" x="3189288" y="2363788"/>
          <p14:tracePt t="44369" x="3578225" y="2105025"/>
          <p14:tracePt t="44386" x="3887788" y="1924050"/>
          <p14:tracePt t="44402" x="4352925" y="1755775"/>
          <p14:tracePt t="44419" x="4559300" y="1743075"/>
          <p14:tracePt t="44438" x="4868863" y="1782763"/>
          <p14:tracePt t="44452" x="5075238" y="1885950"/>
          <p14:tracePt t="44472" x="5334000" y="2092325"/>
          <p14:tracePt t="44485" x="5437188" y="2208213"/>
          <p14:tracePt t="44502" x="5489575" y="2351088"/>
          <p14:tracePt t="44504" x="5489575" y="2441575"/>
          <p14:tracePt t="44519" x="5502275" y="2582863"/>
          <p14:tracePt t="44535" x="5502275" y="2738438"/>
          <p14:tracePt t="44553" x="5475288" y="3035300"/>
          <p14:tracePt t="44568" x="5437188" y="3163888"/>
          <p14:tracePt t="44585" x="5411788" y="3254375"/>
          <p14:tracePt t="44586" x="5372100" y="3319463"/>
          <p14:tracePt t="44602" x="5268913" y="3448050"/>
          <p14:tracePt t="44619" x="5127625" y="3603625"/>
          <p14:tracePt t="44636" x="4687888" y="3925888"/>
          <p14:tracePt t="44653" x="4559300" y="4056063"/>
          <p14:tracePt t="44670" x="4300538" y="4235450"/>
          <p14:tracePt t="44685" x="4119563" y="4325938"/>
          <p14:tracePt t="44702" x="3938588" y="4391025"/>
          <p14:tracePt t="44704" x="3822700" y="4430713"/>
          <p14:tracePt t="44719" x="3616325" y="4481513"/>
          <p14:tracePt t="44735" x="3473450" y="4481513"/>
          <p14:tracePt t="44752" x="3294063" y="4391025"/>
          <p14:tracePt t="44768" x="3189288" y="4313238"/>
          <p14:tracePt t="44786" x="3073400" y="4171950"/>
          <p14:tracePt t="44802" x="2995613" y="4041775"/>
          <p14:tracePt t="44818" x="2957513" y="3900488"/>
          <p14:tracePt t="44835" x="2932113" y="3757613"/>
          <p14:tracePt t="44852" x="2932113" y="3654425"/>
          <p14:tracePt t="44870" x="3151188" y="3319463"/>
          <p14:tracePt t="44885" x="3422650" y="3113088"/>
          <p14:tracePt t="44902" x="3744913" y="3022600"/>
          <p14:tracePt t="44904" x="3835400" y="3009900"/>
          <p14:tracePt t="44918" x="4094163" y="2982913"/>
          <p14:tracePt t="44935" x="4313238" y="2982913"/>
          <p14:tracePt t="44952" x="4610100" y="3048000"/>
          <p14:tracePt t="44969" x="4727575" y="3125788"/>
          <p14:tracePt t="44985" x="4894263" y="3332163"/>
          <p14:tracePt t="45002" x="4933950" y="3500438"/>
          <p14:tracePt t="45018" x="4946650" y="3668713"/>
          <p14:tracePt t="45035" x="4921250" y="4056063"/>
          <p14:tracePt t="45051" x="4908550" y="4159250"/>
          <p14:tracePt t="48906" x="4778375" y="4171950"/>
          <p14:tracePt t="48910" x="4662488" y="4210050"/>
          <p14:tracePt t="48917" x="4481513" y="4262438"/>
          <p14:tracePt t="48931" x="4171950" y="4300538"/>
          <p14:tracePt t="48948" x="3887788" y="4365625"/>
          <p14:tracePt t="48967" x="3073400" y="4584700"/>
          <p14:tracePt t="48981" x="2505075" y="4818063"/>
          <p14:tracePt t="49000" x="1833563" y="5178425"/>
          <p14:tracePt t="49014" x="1485900" y="5424488"/>
          <p14:tracePt t="49031" x="1252538" y="5580063"/>
          <p14:tracePt t="49049" x="852488" y="5799138"/>
          <p14:tracePt t="49064" x="555625" y="6005513"/>
          <p14:tracePt t="49083" x="168275" y="6237288"/>
          <p14:tracePt t="49098" x="65088" y="6342063"/>
          <p14:tracePt t="49115" x="25400" y="6405563"/>
          <p14:tracePt t="49116" x="25400" y="6418263"/>
          <p14:tracePt t="49131" x="25400" y="6445250"/>
          <p14:tracePt t="49148" x="25400" y="6457950"/>
          <p14:tracePt t="49165" x="52388" y="6483350"/>
          <p14:tracePt t="49181" x="115888" y="6508750"/>
          <p14:tracePt t="49198" x="271463" y="6548438"/>
          <p14:tracePt t="49214" x="400050" y="6586538"/>
          <p14:tracePt t="49231" x="581025" y="6611938"/>
          <p14:tracePt t="49248" x="968375" y="6677025"/>
          <p14:tracePt t="49264" x="1227138" y="6702425"/>
          <p14:tracePt t="49281" x="1420813" y="6651625"/>
          <p14:tracePt t="49297" x="1471613" y="6638925"/>
          <p14:tracePt t="49314" x="1511300" y="6611938"/>
          <p14:tracePt t="49315" x="1562100" y="6611938"/>
          <p14:tracePt t="49331" x="1639888" y="6599238"/>
          <p14:tracePt t="49347" x="1679575" y="6611938"/>
          <p14:tracePt t="49364" x="1704975" y="6611938"/>
          <p14:tracePt t="49381" x="1717675" y="6611938"/>
          <p14:tracePt t="49398" x="1730375" y="6626225"/>
          <p14:tracePt t="49439" x="1730375" y="6638925"/>
          <p14:tracePt t="49460" x="1704975" y="6664325"/>
          <p14:tracePt t="49467" x="1639888" y="6677025"/>
          <p14:tracePt t="49474" x="1536700" y="6742113"/>
          <p14:tracePt t="49481" x="1458913" y="6780213"/>
          <p14:tracePt t="49497" x="1292225" y="6832600"/>
          <p14:tracePt t="49626" x="1652588" y="6792913"/>
          <p14:tracePt t="49632" x="1924050" y="6754813"/>
          <p14:tracePt t="49648" x="2338388" y="6651625"/>
          <p14:tracePt t="49664" x="2622550" y="6611938"/>
          <p14:tracePt t="49682" x="2995613" y="6586538"/>
          <p14:tracePt t="49697" x="3241675" y="6586538"/>
          <p14:tracePt t="49714" x="3563938" y="6561138"/>
          <p14:tracePt t="49715" x="3668713" y="6548438"/>
          <p14:tracePt t="49731" x="3848100" y="6535738"/>
          <p14:tracePt t="49747" x="4016375" y="6521450"/>
          <p14:tracePt t="49764" x="4300538" y="6535738"/>
          <p14:tracePt t="49780" x="4506913" y="6535738"/>
          <p14:tracePt t="49798" x="4700588" y="6535738"/>
          <p14:tracePt t="49814" x="4803775" y="6561138"/>
          <p14:tracePt t="49830" x="4881563" y="6573838"/>
          <p14:tracePt t="49847" x="4997450" y="6599238"/>
          <p14:tracePt t="49864" x="5087938" y="6626225"/>
          <p14:tracePt t="49881" x="5192713" y="6651625"/>
          <p14:tracePt t="49897" x="5243513" y="6677025"/>
          <p14:tracePt t="49915" x="5256213" y="6677025"/>
          <p14:tracePt t="49930" x="5268913" y="6677025"/>
          <p14:tracePt t="49947" x="5281613" y="6689725"/>
          <p14:tracePt t="49964" x="5295900" y="6689725"/>
          <p14:tracePt t="49980" x="5308600" y="6702425"/>
          <p14:tracePt t="49997" x="5321300" y="6716713"/>
          <p14:tracePt t="50038" x="5321300" y="6729413"/>
          <p14:tracePt t="50059" x="5321300" y="6742113"/>
          <p14:tracePt t="50073" x="5308600" y="6742113"/>
          <p14:tracePt t="50080" x="5295900" y="6742113"/>
          <p14:tracePt t="50086" x="5243513" y="6754813"/>
          <p14:tracePt t="50096" x="5178425" y="6754813"/>
          <p14:tracePt t="50113" x="5075238" y="6767513"/>
          <p14:tracePt t="50114" x="5011738" y="6767513"/>
          <p14:tracePt t="50130" x="4791075" y="6792913"/>
          <p14:tracePt t="50147" x="4572000" y="6819900"/>
          <p14:tracePt t="50163" x="4365625" y="6832600"/>
          <p14:tracePt t="50180" x="4235450" y="6832600"/>
          <p14:tracePt t="50197" x="4081463" y="6832600"/>
          <p14:tracePt t="50213" x="3978275" y="6832600"/>
          <p14:tracePt t="50230" x="3862388" y="6819900"/>
          <p14:tracePt t="50246" x="3694113" y="6805613"/>
          <p14:tracePt t="50263" x="3629025" y="6792913"/>
          <p14:tracePt t="50280" x="3473450" y="6792913"/>
          <p14:tracePt t="50296" x="3332163" y="6792913"/>
          <p14:tracePt t="50314" x="3203575" y="6780213"/>
          <p14:tracePt t="50330" x="3151188" y="6780213"/>
          <p14:tracePt t="50347" x="3100388" y="6780213"/>
          <p14:tracePt t="50348" x="3073400" y="6780213"/>
          <p14:tracePt t="50363" x="3048000" y="6780213"/>
          <p14:tracePt t="50380" x="3022600" y="6767513"/>
          <p14:tracePt t="50397" x="2982913" y="6767513"/>
          <p14:tracePt t="50413" x="2957513" y="6754813"/>
          <p14:tracePt t="50430" x="2932113" y="6754813"/>
          <p14:tracePt t="50446" x="2906713" y="6742113"/>
          <p14:tracePt t="50463" x="2892425" y="6742113"/>
          <p14:tracePt t="50480" x="2879725" y="6742113"/>
          <p14:tracePt t="50496" x="2867025" y="6742113"/>
          <p14:tracePt t="50514" x="2828925" y="6742113"/>
          <p14:tracePt t="50529" x="2789238" y="6742113"/>
          <p14:tracePt t="50546" x="2751138" y="6742113"/>
          <p14:tracePt t="50548" x="2725738" y="6742113"/>
          <p14:tracePt t="50563" x="2673350" y="6742113"/>
          <p14:tracePt t="50580" x="2608263" y="6729413"/>
          <p14:tracePt t="50597" x="2414588" y="6702425"/>
          <p14:tracePt t="50613" x="2273300" y="6664325"/>
          <p14:tracePt t="50629" x="2170113" y="6664325"/>
          <p14:tracePt t="50646" x="2027238" y="6677025"/>
          <p14:tracePt t="50663" x="1989138" y="6689725"/>
          <p14:tracePt t="50680" x="1936750" y="6702425"/>
          <p14:tracePt t="50696" x="1911350" y="6702425"/>
          <p14:tracePt t="50714" x="1885950" y="6702425"/>
          <p14:tracePt t="50729" x="1873250" y="6702425"/>
          <p14:tracePt t="50819" x="1885950" y="6702425"/>
          <p14:tracePt t="50844" x="1898650" y="6702425"/>
          <p14:tracePt t="50901" x="1873250" y="6702425"/>
          <p14:tracePt t="50906" x="1808163" y="6716713"/>
          <p14:tracePt t="50913" x="1730375" y="6729413"/>
          <p14:tracePt t="50931" x="1471613" y="6742113"/>
          <p14:tracePt t="50946" x="1214438" y="6792913"/>
          <p14:tracePt t="50947" x="1136650" y="6805613"/>
          <p14:tracePt t="50963" x="1020763" y="6819900"/>
          <p14:tracePt t="50980" x="917575" y="6845300"/>
          <p14:tracePt t="50982" x="877888" y="6845300"/>
          <p14:tracePt t="50996" x="839788" y="6845300"/>
          <p14:tracePt t="51013" x="787400" y="6845300"/>
          <p14:tracePt t="51161" x="658813" y="6845300"/>
          <p14:tracePt t="51174" x="658813" y="6832600"/>
          <p14:tracePt t="51182" x="646113" y="6832600"/>
          <p14:tracePt t="51196" x="633413" y="6832600"/>
          <p14:tracePt t="51213" x="620713" y="6819900"/>
          <p14:tracePt t="51231" x="593725" y="6792913"/>
          <p14:tracePt t="51246" x="568325" y="6792913"/>
          <p14:tracePt t="51262" x="530225" y="6780213"/>
          <p14:tracePt t="51279" x="490538" y="6754813"/>
          <p14:tracePt t="51295" x="477838" y="6754813"/>
          <p14:tracePt t="51313" x="465138" y="6742113"/>
          <p14:tracePt t="51329" x="452438" y="6742113"/>
          <p14:tracePt t="51346" x="439738" y="6716713"/>
          <p14:tracePt t="51367" x="425450" y="6716713"/>
          <p14:tracePt t="51379" x="425450" y="6702425"/>
          <p14:tracePt t="51402" x="425450" y="6689725"/>
          <p14:tracePt t="51430" x="439738" y="6689725"/>
          <p14:tracePt t="51435" x="439738" y="6677025"/>
          <p14:tracePt t="51450" x="452438" y="6677025"/>
          <p14:tracePt t="51464" x="465138" y="6677025"/>
          <p14:tracePt t="51479" x="503238" y="6677025"/>
          <p14:tracePt t="51495" x="542925" y="6677025"/>
          <p14:tracePt t="51514" x="593725" y="6677025"/>
          <p14:tracePt t="51528" x="633413" y="6677025"/>
          <p14:tracePt t="51546" x="671513" y="6677025"/>
          <p14:tracePt t="51562" x="684213" y="6677025"/>
          <p14:tracePt t="51579" x="696913" y="6677025"/>
          <p14:tracePt t="51595" x="709613" y="6677025"/>
          <p14:tracePt t="51612" x="723900" y="6677025"/>
          <p14:tracePt t="51630" x="736600" y="6689725"/>
          <p14:tracePt t="51656" x="749300" y="6689725"/>
          <p14:tracePt t="51664" x="749300" y="6702425"/>
          <p14:tracePt t="51684" x="762000" y="6702425"/>
          <p14:tracePt t="51704" x="762000" y="6716713"/>
          <p14:tracePt t="51760" x="749300" y="6716713"/>
          <p14:tracePt t="51774" x="736600" y="6716713"/>
          <p14:tracePt t="51787" x="723900" y="6716713"/>
          <p14:tracePt t="51795" x="709613" y="6716713"/>
          <p14:tracePt t="51812" x="671513" y="6716713"/>
          <p14:tracePt t="51829" x="593725" y="6716713"/>
          <p14:tracePt t="51845" x="503238" y="6716713"/>
          <p14:tracePt t="51862" x="452438" y="6716713"/>
          <p14:tracePt t="51864" x="439738" y="6716713"/>
          <p14:tracePt t="51878" x="412750" y="6716713"/>
          <p14:tracePt t="51895" x="387350" y="6716713"/>
          <p14:tracePt t="51914" x="374650" y="6716713"/>
          <p14:tracePt t="51928" x="361950" y="6716713"/>
          <p14:tracePt t="51945" x="349250" y="6716713"/>
          <p14:tracePt t="51963" x="336550" y="6716713"/>
          <p14:tracePt t="51987" x="349250" y="6716713"/>
          <p14:tracePt t="51996" x="349250" y="6702425"/>
          <p14:tracePt t="52011" x="387350" y="6702425"/>
          <p14:tracePt t="52030" x="515938" y="6677025"/>
          <p14:tracePt t="52045" x="593725" y="6664325"/>
          <p14:tracePt t="52063" x="723900" y="6664325"/>
          <p14:tracePt t="52078" x="774700" y="6664325"/>
          <p14:tracePt t="52096" x="800100" y="6664325"/>
          <p14:tracePt t="52097" x="814388" y="6664325"/>
          <p14:tracePt t="52111" x="852488" y="6664325"/>
          <p14:tracePt t="52128" x="890588" y="6677025"/>
          <p14:tracePt t="52146" x="981075" y="6689725"/>
          <p14:tracePt t="52161" x="1020763" y="6702425"/>
          <p14:tracePt t="52178" x="1058863" y="6702425"/>
          <p14:tracePt t="52195" x="1071563" y="6716713"/>
          <p14:tracePt t="52211" x="1098550" y="6729413"/>
          <p14:tracePt t="52228" x="1123950" y="6729413"/>
          <p14:tracePt t="52245" x="1136650" y="6729413"/>
          <p14:tracePt t="52262" x="1149350" y="6729413"/>
          <p14:tracePt t="52278" x="1162050" y="6742113"/>
          <p14:tracePt t="52297" x="1174750" y="6742113"/>
          <p14:tracePt t="52332" x="1162050" y="6742113"/>
          <p14:tracePt t="52338" x="1136650" y="6742113"/>
          <p14:tracePt t="52346" x="1098550" y="6742113"/>
          <p14:tracePt t="52361" x="981075" y="6742113"/>
          <p14:tracePt t="52379" x="787400" y="6767513"/>
          <p14:tracePt t="52394" x="684213" y="6780213"/>
          <p14:tracePt t="52411" x="593725" y="6792913"/>
          <p14:tracePt t="52428" x="503238" y="6805613"/>
          <p14:tracePt t="52444" x="477838" y="6805613"/>
          <p14:tracePt t="52461" x="412750" y="6805613"/>
          <p14:tracePt t="52477" x="387350" y="6792913"/>
          <p14:tracePt t="52494" x="361950" y="6792913"/>
          <p14:tracePt t="52496" x="349250" y="6792913"/>
          <p14:tracePt t="52511" x="349250" y="6780213"/>
          <p14:tracePt t="52528" x="336550" y="6780213"/>
          <p14:tracePt t="52545" x="322263" y="6780213"/>
          <p14:tracePt t="52561" x="322263" y="6754813"/>
          <p14:tracePt t="52579" x="349250" y="6742113"/>
          <p14:tracePt t="52594" x="439738" y="6716713"/>
          <p14:tracePt t="52611" x="593725" y="6702425"/>
          <p14:tracePt t="52628" x="930275" y="6677025"/>
          <p14:tracePt t="52644" x="1033463" y="6677025"/>
          <p14:tracePt t="52662" x="1239838" y="6677025"/>
          <p14:tracePt t="52677" x="1330325" y="6677025"/>
          <p14:tracePt t="52694" x="1446213" y="6651625"/>
          <p14:tracePt t="52695" x="1549400" y="6651625"/>
          <p14:tracePt t="52711" x="1652588" y="6651625"/>
          <p14:tracePt t="52727" x="1755775" y="6664325"/>
          <p14:tracePt t="52745" x="1898650" y="6677025"/>
          <p14:tracePt t="52760" x="2027238" y="6702425"/>
          <p14:tracePt t="52779" x="2208213" y="6716713"/>
          <p14:tracePt t="52794" x="2401888" y="6742113"/>
          <p14:tracePt t="52811" x="2622550" y="6742113"/>
          <p14:tracePt t="52828" x="2801938" y="6742113"/>
          <p14:tracePt t="52844" x="2892425" y="6742113"/>
          <p14:tracePt t="52862" x="3035300" y="6742113"/>
          <p14:tracePt t="52877" x="3125788" y="6742113"/>
          <p14:tracePt t="52895" x="3228975" y="6742113"/>
          <p14:tracePt t="52896" x="3267075" y="6742113"/>
          <p14:tracePt t="52910" x="3357563" y="6742113"/>
          <p14:tracePt t="52927" x="3460750" y="6716713"/>
          <p14:tracePt t="52944" x="3578225" y="6689725"/>
          <p14:tracePt t="52960" x="3732213" y="6702425"/>
          <p14:tracePt t="52979" x="3938588" y="6729413"/>
          <p14:tracePt t="52994" x="4056063" y="6729413"/>
          <p14:tracePt t="53010" x="4119563" y="6729413"/>
          <p14:tracePt t="53012" x="4159250" y="6729413"/>
          <p14:tracePt t="53027" x="4197350" y="6729413"/>
          <p14:tracePt t="53044" x="4222750" y="6729413"/>
          <p14:tracePt t="53061" x="4235450" y="6729413"/>
          <p14:tracePt t="53077" x="4262438" y="6729413"/>
          <p14:tracePt t="53095" x="4275138" y="6716713"/>
          <p14:tracePt t="53110" x="4287838" y="6716713"/>
          <p14:tracePt t="53130" x="4300538" y="6716713"/>
          <p14:tracePt t="53157" x="4313238" y="6716713"/>
          <p14:tracePt t="53184" x="4325938" y="6716713"/>
          <p14:tracePt t="53198" x="4325938" y="6702425"/>
          <p14:tracePt t="53212" x="4313238" y="6702425"/>
          <p14:tracePt t="53219" x="4287838" y="6702425"/>
          <p14:tracePt t="53227" x="4249738" y="6689725"/>
          <p14:tracePt t="53244" x="4159250" y="6677025"/>
          <p14:tracePt t="53261" x="4029075" y="6664325"/>
          <p14:tracePt t="53277" x="3875088" y="6651625"/>
          <p14:tracePt t="53296" x="3590925" y="6626225"/>
          <p14:tracePt t="53310" x="3435350" y="6626225"/>
          <p14:tracePt t="53327" x="3306763" y="6611938"/>
          <p14:tracePt t="53343" x="3086100" y="6573838"/>
          <p14:tracePt t="53361" x="2982913" y="6573838"/>
          <p14:tracePt t="53377" x="2854325" y="6561138"/>
          <p14:tracePt t="53393" x="2738438" y="6561138"/>
          <p14:tracePt t="53410" x="2673350" y="6561138"/>
          <p14:tracePt t="53411" x="2622550" y="6561138"/>
          <p14:tracePt t="53427" x="2544763" y="6561138"/>
          <p14:tracePt t="53444" x="2479675" y="6548438"/>
          <p14:tracePt t="53461" x="2376488" y="6548438"/>
          <p14:tracePt t="53477" x="2351088" y="6548438"/>
          <p14:tracePt t="53495" x="2338388" y="6548438"/>
          <p14:tracePt t="53510" x="2324100" y="6548438"/>
          <p14:tracePt t="53535" x="2324100" y="6561138"/>
          <p14:tracePt t="53556" x="2338388" y="6561138"/>
          <p14:tracePt t="53563" x="2363788" y="6561138"/>
          <p14:tracePt t="53577" x="2427288" y="6573838"/>
          <p14:tracePt t="53593" x="2532063" y="6573838"/>
          <p14:tracePt t="53610" x="2801938" y="6586538"/>
          <p14:tracePt t="53611" x="2892425" y="6586538"/>
          <p14:tracePt t="53626" x="3086100" y="6586538"/>
          <p14:tracePt t="53643" x="3176588" y="6586538"/>
          <p14:tracePt t="53660" x="3294063" y="6586538"/>
          <p14:tracePt t="53676" x="3397250" y="6573838"/>
          <p14:tracePt t="53694" x="3513138" y="6573838"/>
          <p14:tracePt t="53710" x="3578225" y="6573838"/>
          <p14:tracePt t="53726" x="3629025" y="6586538"/>
          <p14:tracePt t="53743" x="3681413" y="6599238"/>
          <p14:tracePt t="53760" x="3706813" y="6599238"/>
          <p14:tracePt t="53777" x="3719513" y="6599238"/>
          <p14:tracePt t="53793" x="3744913" y="6599238"/>
          <p14:tracePt t="53810" x="3744913" y="6611938"/>
          <p14:tracePt t="53826" x="3757613" y="6611938"/>
          <p14:tracePt t="53843" x="3757613" y="6626225"/>
          <p14:tracePt t="53872" x="3771900" y="6626225"/>
          <p14:tracePt t="53935" x="3771900" y="6638925"/>
          <p14:tracePt t="53955" x="3744913" y="6638925"/>
          <p14:tracePt t="53963" x="3744913" y="6651625"/>
          <p14:tracePt t="53969" x="3706813" y="6664325"/>
          <p14:tracePt t="53977" x="3616325" y="6677025"/>
          <p14:tracePt t="53993" x="3473450" y="6702425"/>
          <p14:tracePt t="54011" x="3203575" y="6702425"/>
          <p14:tracePt t="54026" x="3073400" y="6702425"/>
          <p14:tracePt t="54043" x="2906713" y="6689725"/>
          <p14:tracePt t="54045" x="2854325" y="6689725"/>
          <p14:tracePt t="54060" x="2686050" y="6677025"/>
          <p14:tracePt t="54076" x="2532063" y="6689725"/>
          <p14:tracePt t="54094" x="2286000" y="6702425"/>
          <p14:tracePt t="54109" x="2195513" y="6702425"/>
          <p14:tracePt t="54126" x="2130425" y="6702425"/>
          <p14:tracePt t="54128" x="2117725" y="6716713"/>
          <p14:tracePt t="54143" x="2092325" y="6716713"/>
          <p14:tracePt t="54159" x="2079625" y="6716713"/>
          <p14:tracePt t="54176" x="2066925" y="6716713"/>
          <p14:tracePt t="54193" x="2054225" y="6716713"/>
          <p14:tracePt t="54237" x="2079625" y="6716713"/>
          <p14:tracePt t="54245" x="2130425" y="6716713"/>
          <p14:tracePt t="54251" x="2220913" y="6716713"/>
          <p14:tracePt t="54259" x="2376488" y="6729413"/>
          <p14:tracePt t="54276" x="2725738" y="6754813"/>
          <p14:tracePt t="54294" x="3035300" y="6689725"/>
          <p14:tracePt t="54309" x="3216275" y="6626225"/>
          <p14:tracePt t="54327" x="3538538" y="6561138"/>
          <p14:tracePt t="54343" x="3719513" y="6535738"/>
          <p14:tracePt t="54359" x="3913188" y="6496050"/>
          <p14:tracePt t="54376" x="4068763" y="6445250"/>
          <p14:tracePt t="54393" x="4159250" y="6418263"/>
          <p14:tracePt t="54410" x="4262438" y="6392863"/>
          <p14:tracePt t="54426" x="4325938" y="6380163"/>
          <p14:tracePt t="54442" x="4340225" y="6380163"/>
          <p14:tracePt t="54444" x="4340225" y="6367463"/>
          <p14:tracePt t="54459" x="4352925" y="6367463"/>
          <p14:tracePt t="54476" x="4352925" y="6354763"/>
          <p14:tracePt t="54494" x="4352925" y="6342063"/>
          <p14:tracePt t="55314" x="4365625" y="6251575"/>
          <p14:tracePt t="55319" x="4378325" y="6121400"/>
          <p14:tracePt t="55326" x="4443413" y="5927725"/>
          <p14:tracePt t="55341" x="4506913" y="5670550"/>
          <p14:tracePt t="55362" x="4597400" y="5372100"/>
          <p14:tracePt t="55375" x="4778375" y="5192713"/>
          <p14:tracePt t="55392" x="4921250" y="5062538"/>
          <p14:tracePt t="55395" x="5024438" y="4984750"/>
          <p14:tracePt t="55410" x="5218113" y="4830763"/>
          <p14:tracePt t="55425" x="5399088" y="4713288"/>
          <p14:tracePt t="55443" x="5708650" y="4637088"/>
          <p14:tracePt t="55458" x="5889625" y="4597400"/>
          <p14:tracePt t="55475" x="5992813" y="4597400"/>
          <p14:tracePt t="55492" x="6108700" y="4624388"/>
          <p14:tracePt t="55508" x="6134100" y="4637088"/>
          <p14:tracePt t="55526" x="6161088" y="4687888"/>
          <p14:tracePt t="55541" x="6186488" y="4713288"/>
          <p14:tracePt t="55558" x="6199188" y="4765675"/>
          <p14:tracePt t="55560" x="6211888" y="4803775"/>
          <p14:tracePt t="55575" x="6211888" y="4908550"/>
          <p14:tracePt t="55591" x="6161088" y="4984750"/>
          <p14:tracePt t="55609" x="5876925" y="5230813"/>
          <p14:tracePt t="55625" x="5514975" y="5540375"/>
          <p14:tracePt t="55642" x="5165725" y="5683250"/>
          <p14:tracePt t="55658" x="4972050" y="5708650"/>
          <p14:tracePt t="55675" x="4752975" y="5759450"/>
          <p14:tracePt t="55677" x="4662488" y="5773738"/>
          <p14:tracePt t="55691" x="4430713" y="5786438"/>
          <p14:tracePt t="55708" x="4249738" y="5773738"/>
          <p14:tracePt t="55725" x="4081463" y="5721350"/>
          <p14:tracePt t="55741" x="4003675" y="5683250"/>
          <p14:tracePt t="55758" x="3951288" y="5683250"/>
          <p14:tracePt t="58927" x="3900488" y="5708650"/>
          <p14:tracePt t="58932" x="3848100" y="5746750"/>
          <p14:tracePt t="58940" x="3797300" y="5786438"/>
          <p14:tracePt t="58955" x="3654425" y="5876925"/>
          <p14:tracePt t="58972" x="3578225" y="5940425"/>
          <p14:tracePt t="58974" x="3563938" y="5967413"/>
          <p14:tracePt t="58988" x="3538538" y="5992813"/>
          <p14:tracePt t="59005" x="3538538" y="6030913"/>
          <p14:tracePt t="59023" x="3538538" y="6083300"/>
          <p14:tracePt t="59038" x="3590925" y="6134100"/>
          <p14:tracePt t="59058" x="3951288" y="6302375"/>
          <p14:tracePt t="59071" x="4313238" y="6342063"/>
          <p14:tracePt t="59088" x="4610100" y="6342063"/>
          <p14:tracePt t="59105" x="5037138" y="6367463"/>
          <p14:tracePt t="59122" x="5399088" y="6405563"/>
          <p14:tracePt t="59141" x="5759450" y="6405563"/>
          <p14:tracePt t="59154" x="5954713" y="6405563"/>
          <p14:tracePt t="59171" x="6237288" y="6432550"/>
          <p14:tracePt t="59173" x="6342063" y="6432550"/>
          <p14:tracePt t="59188" x="6483350" y="6470650"/>
          <p14:tracePt t="59205" x="6573838" y="6483350"/>
          <p14:tracePt t="59222" x="6599238" y="6483350"/>
          <p14:tracePt t="59238" x="6611938" y="6483350"/>
          <p14:tracePt t="59255" x="6626225" y="6483350"/>
          <p14:tracePt t="59283" x="6638925" y="6483350"/>
          <p14:tracePt t="59346" x="6626225" y="6483350"/>
          <p14:tracePt t="59352" x="6611938" y="6496050"/>
          <p14:tracePt t="59359" x="6586538" y="6508750"/>
          <p14:tracePt t="59373" x="6327775" y="6626225"/>
          <p14:tracePt t="59388" x="6030913" y="6742113"/>
          <p14:tracePt t="59405" x="5837238" y="6832600"/>
          <p14:tracePt t="59545" x="5580063" y="6819900"/>
          <p14:tracePt t="59554" x="5565775" y="6819900"/>
          <p14:tracePt t="59572" x="5475288" y="6767513"/>
          <p14:tracePt t="59587" x="5411788" y="6742113"/>
          <p14:tracePt t="59604" x="5334000" y="6702425"/>
          <p14:tracePt t="59622" x="5178425" y="6626225"/>
          <p14:tracePt t="59637" x="4997450" y="6586538"/>
          <p14:tracePt t="59655" x="4675188" y="6599238"/>
          <p14:tracePt t="59671" x="4584700" y="6611938"/>
          <p14:tracePt t="59688" x="4559300" y="6611938"/>
          <p14:tracePt t="59689" x="4533900" y="6626225"/>
          <p14:tracePt t="59704" x="4519613" y="6626225"/>
          <p14:tracePt t="59721" x="4506913" y="6638925"/>
          <p14:tracePt t="59744" x="4506913" y="6651625"/>
          <p14:tracePt t="59765" x="4494213" y="6651625"/>
          <p14:tracePt t="59793" x="4506913" y="6651625"/>
          <p14:tracePt t="59799" x="4519613" y="6651625"/>
          <p14:tracePt t="59807" x="4533900" y="6651625"/>
          <p14:tracePt t="59821" x="4662488" y="6651625"/>
          <p14:tracePt t="59837" x="4868863" y="6638925"/>
          <p14:tracePt t="59855" x="5321300" y="6573838"/>
          <p14:tracePt t="59871" x="5540375" y="6535738"/>
          <p14:tracePt t="59887" x="5643563" y="6535738"/>
          <p14:tracePt t="59889" x="5721350" y="6521450"/>
          <p14:tracePt t="59904" x="5773738" y="6521450"/>
          <p14:tracePt t="59920" x="5799138" y="6521450"/>
          <p14:tracePt t="59938" x="5824538" y="6521450"/>
          <p14:tracePt t="59958" x="5824538" y="6535738"/>
          <p14:tracePt t="59985" x="5837238" y="6535738"/>
          <p14:tracePt t="60034" x="5837238" y="6548438"/>
          <p14:tracePt t="60048" x="5824538" y="6548438"/>
          <p14:tracePt t="60054" x="5799138" y="6548438"/>
          <p14:tracePt t="60060" x="5734050" y="6561138"/>
          <p14:tracePt t="60070" x="5630863" y="6561138"/>
          <p14:tracePt t="60087" x="5386388" y="6561138"/>
          <p14:tracePt t="60089" x="5268913" y="6573838"/>
          <p14:tracePt t="60103" x="5165725" y="6586538"/>
          <p14:tracePt t="60120" x="5037138" y="6586538"/>
          <p14:tracePt t="60138" x="4894263" y="6573838"/>
          <p14:tracePt t="60154" x="4778375" y="6573838"/>
          <p14:tracePt t="60172" x="4624388" y="6561138"/>
          <p14:tracePt t="60187" x="4572000" y="6548438"/>
          <p14:tracePt t="60204" x="4533900" y="6548438"/>
          <p14:tracePt t="60220" x="4494213" y="6548438"/>
          <p14:tracePt t="60237" x="4481513" y="6548438"/>
          <p14:tracePt t="60255" x="4468813" y="6548438"/>
          <p14:tracePt t="60271" x="4456113" y="6548438"/>
          <p14:tracePt t="60302" x="4456113" y="6535738"/>
          <p14:tracePt t="60330" x="4468813" y="6535738"/>
          <p14:tracePt t="60337" x="4481513" y="6535738"/>
          <p14:tracePt t="60343" x="4506913" y="6535738"/>
          <p14:tracePt t="60353" x="4519613" y="6535738"/>
          <p14:tracePt t="60370" x="4637088" y="6535738"/>
          <p14:tracePt t="60387" x="4830763" y="6561138"/>
          <p14:tracePt t="60403" x="5049838" y="6599238"/>
          <p14:tracePt t="60420" x="5295900" y="6638925"/>
          <p14:tracePt t="60436" x="5437188" y="6651625"/>
          <p14:tracePt t="60454" x="5553075" y="6664325"/>
          <p14:tracePt t="60470" x="5592763" y="6664325"/>
          <p14:tracePt t="60486" x="5605463" y="6664325"/>
          <p14:tracePt t="60508" x="5618163" y="6664325"/>
          <p14:tracePt t="60529" x="5630863" y="6664325"/>
          <p14:tracePt t="60563" x="5630863" y="6651625"/>
          <p14:tracePt t="60598" x="5630863" y="6638925"/>
          <p14:tracePt t="60612" x="5605463" y="6638925"/>
          <p14:tracePt t="60618" x="5592763" y="6626225"/>
          <p14:tracePt t="60625" x="5540375" y="6611938"/>
          <p14:tracePt t="60637" x="5449888" y="6599238"/>
          <p14:tracePt t="60654" x="5140325" y="6586538"/>
          <p14:tracePt t="60670" x="4997450" y="6599238"/>
          <p14:tracePt t="60687" x="4921250" y="6599238"/>
          <p14:tracePt t="60688" x="4908550" y="6599238"/>
          <p14:tracePt t="60703" x="4818063" y="6599238"/>
          <p14:tracePt t="60720" x="4752975" y="6611938"/>
          <p14:tracePt t="60722" x="4700588" y="6626225"/>
          <p14:tracePt t="60737" x="4637088" y="6626225"/>
          <p14:tracePt t="60753" x="4546600" y="6638925"/>
          <p14:tracePt t="60771" x="4365625" y="6651625"/>
          <p14:tracePt t="60786" x="4262438" y="6651625"/>
          <p14:tracePt t="60803" x="4222750" y="6664325"/>
          <p14:tracePt t="60819" x="4210050" y="6664325"/>
          <p14:tracePt t="60836" x="4197350" y="6677025"/>
          <p14:tracePt t="60853" x="4184650" y="6677025"/>
          <p14:tracePt t="60869" x="4171950" y="6677025"/>
          <p14:tracePt t="60894" x="4171950" y="6689725"/>
          <p14:tracePt t="60908" x="4171950" y="6702425"/>
          <p14:tracePt t="60919" x="4171950" y="6716713"/>
          <p14:tracePt t="60936" x="4235450" y="6729413"/>
          <p14:tracePt t="60953" x="4365625" y="6754813"/>
          <p14:tracePt t="60970" x="4624388" y="6805613"/>
          <p14:tracePt t="60986" x="4791075" y="6805613"/>
          <p14:tracePt t="61003" x="4997450" y="6805613"/>
          <p14:tracePt t="61004" x="5114925" y="6792913"/>
          <p14:tracePt t="61020" x="5295900" y="6767513"/>
          <p14:tracePt t="61036" x="5411788" y="6716713"/>
          <p14:tracePt t="61053" x="5553075" y="6664325"/>
          <p14:tracePt t="61069" x="5630863" y="6626225"/>
          <p14:tracePt t="61087" x="5683250" y="6611938"/>
          <p14:tracePt t="61103" x="5708650" y="6599238"/>
          <p14:tracePt t="61119" x="5721350" y="6599238"/>
          <p14:tracePt t="61234" x="5708650" y="6599238"/>
          <p14:tracePt t="61246" x="5683250" y="6599238"/>
          <p14:tracePt t="61254" x="5643563" y="6599238"/>
          <p14:tracePt t="61270" x="5580063" y="6586538"/>
          <p14:tracePt t="61289" x="5321300" y="6508750"/>
          <p14:tracePt t="61304" x="5140325" y="6470650"/>
          <p14:tracePt t="61319" x="5024438" y="6445250"/>
          <p14:tracePt t="61321" x="4972050" y="6432550"/>
          <p14:tracePt t="61336" x="4803775" y="6418263"/>
          <p14:tracePt t="61352" x="4610100" y="6405563"/>
          <p14:tracePt t="61369" x="4222750" y="6418263"/>
          <p14:tracePt t="61386" x="4056063" y="6457950"/>
          <p14:tracePt t="61403" x="3990975" y="6457950"/>
          <p14:tracePt t="61404" x="3965575" y="6457950"/>
          <p14:tracePt t="61419" x="3951288" y="6470650"/>
          <p14:tracePt t="61486" x="3951288" y="6483350"/>
          <p14:tracePt t="61500" x="3965575" y="6496050"/>
          <p14:tracePt t="61506" x="3965575" y="6508750"/>
          <p14:tracePt t="61519" x="4003675" y="6508750"/>
          <p14:tracePt t="61536" x="4340225" y="6586538"/>
          <p14:tracePt t="61552" x="4740275" y="6611938"/>
          <p14:tracePt t="61570" x="5178425" y="6573838"/>
          <p14:tracePt t="61585" x="5489575" y="6508750"/>
          <p14:tracePt t="61603" x="5967413" y="6418263"/>
          <p14:tracePt t="61619" x="6457950" y="6289675"/>
          <p14:tracePt t="61635" x="6999288" y="6186488"/>
          <p14:tracePt t="61653" x="7594600" y="6043613"/>
          <p14:tracePt t="61669" x="7866063" y="5954713"/>
          <p14:tracePt t="61687" x="8278813" y="5799138"/>
          <p14:tracePt t="61702" x="8447088" y="5708650"/>
          <p14:tracePt t="61719" x="8537575" y="5643563"/>
          <p14:tracePt t="61735" x="8666163" y="5592763"/>
          <p14:tracePt t="61752" x="8718550" y="5580063"/>
          <p14:tracePt t="61769" x="8794750" y="5553075"/>
          <p14:tracePt t="61785" x="8821738" y="5553075"/>
          <p14:tracePt t="61803" x="8859838" y="5553075"/>
          <p14:tracePt t="61819" x="8872538" y="5553075"/>
          <p14:tracePt t="99200" x="8794750" y="5514975"/>
          <p14:tracePt t="99207" x="8691563" y="5489575"/>
          <p14:tracePt t="99216" x="8628063" y="5449888"/>
          <p14:tracePt t="99236" x="8240713" y="5372100"/>
          <p14:tracePt t="99250" x="7904163" y="5359400"/>
          <p14:tracePt t="99265" x="7542213" y="5359400"/>
          <p14:tracePt t="99287" x="7013575" y="5424488"/>
          <p14:tracePt t="99299" x="6754813" y="5424488"/>
          <p14:tracePt t="99317" x="6445250" y="5462588"/>
          <p14:tracePt t="99332" x="6251575" y="5514975"/>
          <p14:tracePt t="99349" x="6018213" y="5565775"/>
          <p14:tracePt t="99351" x="5927725" y="5565775"/>
          <p14:tracePt t="99366" x="5746750" y="5580063"/>
          <p14:tracePt t="99382" x="5565775" y="5643563"/>
          <p14:tracePt t="99400" x="5359400" y="5734050"/>
          <p14:tracePt t="99416" x="5178425" y="5773738"/>
          <p14:tracePt t="99434" x="5049838" y="5811838"/>
          <p14:tracePt t="99449" x="5011738" y="5837238"/>
          <p14:tracePt t="99466" x="4921250" y="5889625"/>
          <p14:tracePt t="99484" x="4597400" y="6057900"/>
          <p14:tracePt t="99499" x="4416425" y="6134100"/>
          <p14:tracePt t="99517" x="4262438" y="6211888"/>
          <p14:tracePt t="99532" x="4197350" y="6251575"/>
          <p14:tracePt t="99549" x="4159250" y="6264275"/>
          <p14:tracePt t="99565" x="4094163" y="6315075"/>
          <p14:tracePt t="99582" x="4041775" y="6354763"/>
          <p14:tracePt t="99599" x="3925888" y="6445250"/>
          <p14:tracePt t="99615" x="3835400" y="6521450"/>
          <p14:tracePt t="99633" x="3784600" y="6599238"/>
          <p14:tracePt t="99648" x="3757613" y="6611938"/>
          <p14:tracePt t="99665" x="3744913" y="6626225"/>
          <p14:tracePt t="99682" x="3719513" y="6664325"/>
          <p14:tracePt t="99698" x="3694113" y="6702425"/>
          <p14:tracePt t="100943" x="0" y="0"/>
        </p14:tracePtLst>
      </p14:laserTrace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17660" y="1343668"/>
            <a:ext cx="6790831" cy="4676690"/>
          </a:xfrm>
        </p:spPr>
        <p:txBody>
          <a:bodyPr>
            <a:normAutofit/>
          </a:bodyPr>
          <a:lstStyle/>
          <a:p>
            <a:pPr marL="0" indent="0" algn="just" rtl="1">
              <a:lnSpc>
                <a:spcPct val="110000"/>
              </a:lnSpc>
              <a:spcBef>
                <a:spcPts val="110"/>
              </a:spcBef>
              <a:spcAft>
                <a:spcPts val="110"/>
              </a:spcAft>
              <a:buNone/>
            </a:pPr>
            <a:endParaRPr lang="ar-EG"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5" name="مستطيل 4"/>
          <p:cNvSpPr/>
          <p:nvPr/>
        </p:nvSpPr>
        <p:spPr>
          <a:xfrm>
            <a:off x="5512491" y="1584228"/>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cs typeface="Simplified Arabic" panose="02020603050405020304" pitchFamily="18" charset="-78"/>
              </a:rPr>
              <a:t> </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3" name="Rectangle: Rounded Corners 33">
            <a:extLst>
              <a:ext uri="{FF2B5EF4-FFF2-40B4-BE49-F238E27FC236}">
                <a16:creationId xmlns:a16="http://schemas.microsoft.com/office/drawing/2014/main" id="{669E42C7-739F-4A19-39CF-74BE61D16434}"/>
              </a:ext>
            </a:extLst>
          </p:cNvPr>
          <p:cNvSpPr>
            <a:spLocks noGrp="1"/>
          </p:cNvSpPr>
          <p:nvPr>
            <p:ph type="title"/>
          </p:nvPr>
        </p:nvSpPr>
        <p:spPr>
          <a:xfrm>
            <a:off x="838200" y="365125"/>
            <a:ext cx="10515600" cy="97854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ar-EG" sz="4800" b="1">
                <a:solidFill>
                  <a:schemeClr val="bg1"/>
                </a:solidFill>
                <a:latin typeface="Simplified Arabic" panose="02020603050405020304" pitchFamily="18" charset="-78"/>
                <a:cs typeface="Simplified Arabic" panose="02020603050405020304" pitchFamily="18" charset="-78"/>
              </a:rPr>
              <a:t>ملخص المحاضرة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3" name="TextBox 2">
            <a:extLst>
              <a:ext uri="{FF2B5EF4-FFF2-40B4-BE49-F238E27FC236}">
                <a16:creationId xmlns:a16="http://schemas.microsoft.com/office/drawing/2014/main" id="{3417D133-ABCB-F861-A81C-486F6B9D7CA5}"/>
              </a:ext>
            </a:extLst>
          </p:cNvPr>
          <p:cNvSpPr txBox="1"/>
          <p:nvPr/>
        </p:nvSpPr>
        <p:spPr>
          <a:xfrm>
            <a:off x="1563330" y="1450655"/>
            <a:ext cx="9626156" cy="4605363"/>
          </a:xfrm>
          <a:prstGeom prst="rect">
            <a:avLst/>
          </a:prstGeom>
          <a:noFill/>
        </p:spPr>
        <p:txBody>
          <a:bodyPr wrap="square" rtlCol="0">
            <a:spAutoFit/>
          </a:bodyPr>
          <a:lstStyle/>
          <a:p>
            <a:pPr algn="just" rtl="1">
              <a:lnSpc>
                <a:spcPct val="110000"/>
              </a:lnSpc>
              <a:spcBef>
                <a:spcPts val="110"/>
              </a:spcBef>
              <a:spcAft>
                <a:spcPts val="110"/>
              </a:spcAft>
            </a:pPr>
            <a:r>
              <a:rPr lang="ar-EG" sz="3200" b="1">
                <a:latin typeface="Simplified Arabic" panose="02020603050405020304" pitchFamily="18" charset="-78"/>
                <a:cs typeface="Simplified Arabic" panose="02020603050405020304" pitchFamily="18" charset="-78"/>
              </a:rPr>
              <a:t>أولًا: مفهوم صحافة البيانات. </a:t>
            </a:r>
          </a:p>
          <a:p>
            <a:pPr algn="just" rtl="1">
              <a:lnSpc>
                <a:spcPct val="110000"/>
              </a:lnSpc>
              <a:spcBef>
                <a:spcPts val="110"/>
              </a:spcBef>
              <a:spcAft>
                <a:spcPts val="110"/>
              </a:spcAft>
            </a:pPr>
            <a:r>
              <a:rPr lang="ar-EG" sz="3200" b="1">
                <a:latin typeface="Simplified Arabic" panose="02020603050405020304" pitchFamily="18" charset="-78"/>
                <a:cs typeface="Simplified Arabic" panose="02020603050405020304" pitchFamily="18" charset="-78"/>
              </a:rPr>
              <a:t>ثانيًا:</a:t>
            </a:r>
            <a:r>
              <a:rPr lang="en-US" sz="3200" b="1">
                <a:latin typeface="Simplified Arabic" panose="02020603050405020304" pitchFamily="18" charset="-78"/>
                <a:cs typeface="Simplified Arabic" panose="02020603050405020304" pitchFamily="18" charset="-78"/>
              </a:rPr>
              <a:t> </a:t>
            </a:r>
            <a:r>
              <a:rPr lang="ar-EG" sz="3200" b="1">
                <a:latin typeface="Simplified Arabic" panose="02020603050405020304" pitchFamily="18" charset="-78"/>
                <a:cs typeface="Simplified Arabic" panose="02020603050405020304" pitchFamily="18" charset="-78"/>
              </a:rPr>
              <a:t>نشأة صحافة البيانات وتطورها. </a:t>
            </a:r>
          </a:p>
          <a:p>
            <a:pPr algn="just" rtl="1">
              <a:lnSpc>
                <a:spcPct val="110000"/>
              </a:lnSpc>
              <a:spcBef>
                <a:spcPts val="110"/>
              </a:spcBef>
              <a:spcAft>
                <a:spcPts val="110"/>
              </a:spcAft>
            </a:pPr>
            <a:r>
              <a:rPr lang="ar-EG" sz="3200" b="1">
                <a:latin typeface="Simplified Arabic" panose="02020603050405020304" pitchFamily="18" charset="-78"/>
                <a:cs typeface="Simplified Arabic" panose="02020603050405020304" pitchFamily="18" charset="-78"/>
              </a:rPr>
              <a:t>‏ثالثًا: مفهوم البيانات.</a:t>
            </a:r>
          </a:p>
          <a:p>
            <a:pPr algn="just" rtl="1">
              <a:lnSpc>
                <a:spcPct val="110000"/>
              </a:lnSpc>
              <a:spcBef>
                <a:spcPts val="110"/>
              </a:spcBef>
              <a:spcAft>
                <a:spcPts val="110"/>
              </a:spcAft>
            </a:pPr>
            <a:r>
              <a:rPr lang="ar-EG" sz="3200" b="1">
                <a:latin typeface="Simplified Arabic" panose="02020603050405020304" pitchFamily="18" charset="-78"/>
                <a:cs typeface="Simplified Arabic" panose="02020603050405020304" pitchFamily="18" charset="-78"/>
              </a:rPr>
              <a:t>رابعًا : مفهوم البيانات الضخمة.</a:t>
            </a:r>
          </a:p>
          <a:p>
            <a:pPr algn="just" rtl="1">
              <a:lnSpc>
                <a:spcPct val="110000"/>
              </a:lnSpc>
              <a:spcBef>
                <a:spcPts val="110"/>
              </a:spcBef>
              <a:spcAft>
                <a:spcPts val="110"/>
              </a:spcAft>
            </a:pPr>
            <a:r>
              <a:rPr lang="ar-EG" sz="3200" b="1">
                <a:latin typeface="Simplified Arabic" panose="02020603050405020304" pitchFamily="18" charset="-78"/>
                <a:cs typeface="Simplified Arabic" panose="02020603050405020304" pitchFamily="18" charset="-78"/>
              </a:rPr>
              <a:t>خامسًا: خصائص البيانات الضخمة.</a:t>
            </a:r>
          </a:p>
          <a:p>
            <a:pPr algn="just" rtl="1">
              <a:lnSpc>
                <a:spcPct val="110000"/>
              </a:lnSpc>
              <a:spcBef>
                <a:spcPts val="110"/>
              </a:spcBef>
              <a:spcAft>
                <a:spcPts val="110"/>
              </a:spcAft>
            </a:pPr>
            <a:r>
              <a:rPr lang="ar-EG" sz="3200" b="1">
                <a:latin typeface="Simplified Arabic" panose="02020603050405020304" pitchFamily="18" charset="-78"/>
                <a:cs typeface="Simplified Arabic" panose="02020603050405020304" pitchFamily="18" charset="-78"/>
              </a:rPr>
              <a:t>سادسًا: الفرق بين البيانات والمعلومات.</a:t>
            </a:r>
            <a:endParaRPr lang="en-US" sz="32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3200" b="1">
                <a:latin typeface="Simplified Arabic" panose="02020603050405020304" pitchFamily="18" charset="-78"/>
                <a:cs typeface="Simplified Arabic" panose="02020603050405020304" pitchFamily="18" charset="-78"/>
              </a:rPr>
              <a:t>‏سابعًا: الفرق بين صحافة البيانات والصحافة الإلكترونية التقليدية.</a:t>
            </a:r>
          </a:p>
          <a:p>
            <a:pPr algn="just" rtl="1">
              <a:lnSpc>
                <a:spcPct val="110000"/>
              </a:lnSpc>
              <a:spcBef>
                <a:spcPts val="110"/>
              </a:spcBef>
              <a:spcAft>
                <a:spcPts val="110"/>
              </a:spcAft>
            </a:pPr>
            <a:r>
              <a:rPr lang="ar-EG" sz="3200" b="1">
                <a:latin typeface="Simplified Arabic" panose="02020603050405020304" pitchFamily="18" charset="-78"/>
                <a:cs typeface="Simplified Arabic" panose="02020603050405020304" pitchFamily="18" charset="-78"/>
              </a:rPr>
              <a:t>ثامنًا: دور صحافة البيانات في تحسين الصحافة التقليدية.</a:t>
            </a:r>
            <a:endParaRPr lang="en-US" sz="3200" b="1">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2340401462"/>
      </p:ext>
    </p:extLst>
  </p:cSld>
  <p:clrMapOvr>
    <a:masterClrMapping/>
  </p:clrMapOvr>
  <mc:AlternateContent xmlns:mc="http://schemas.openxmlformats.org/markup-compatibility/2006" xmlns:p14="http://schemas.microsoft.com/office/powerpoint/2010/main">
    <mc:Choice Requires="p14">
      <p:transition spd="slow" p14:dur="2000" advTm="125342"/>
    </mc:Choice>
    <mc:Fallback xmlns="">
      <p:transition spd="slow" advTm="125342"/>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9993"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38921" y="5707075"/>
            <a:ext cx="4524565" cy="923330"/>
          </a:xfrm>
          <a:prstGeom prst="rect">
            <a:avLst/>
          </a:prstGeom>
          <a:noFill/>
        </p:spPr>
        <p:txBody>
          <a:bodyPr wrap="square" rtlCol="0">
            <a:spAutoFit/>
          </a:bodyPr>
          <a:lstStyle/>
          <a:p>
            <a:r>
              <a:rPr lang="ar-EG" sz="5400" b="1">
                <a:solidFill>
                  <a:schemeClr val="bg1"/>
                </a:solidFill>
                <a:latin typeface="Simplified Arabic" panose="02020603050405020304" pitchFamily="18" charset="-78"/>
                <a:cs typeface="Simplified Arabic" panose="02020603050405020304" pitchFamily="18" charset="-78"/>
              </a:rPr>
              <a:t>شكرًا لاستماعكم</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160508018"/>
      </p:ext>
    </p:extLst>
  </p:cSld>
  <p:clrMapOvr>
    <a:masterClrMapping/>
  </p:clrMapOvr>
  <mc:AlternateContent xmlns:mc="http://schemas.openxmlformats.org/markup-compatibility/2006" xmlns:p14="http://schemas.microsoft.com/office/powerpoint/2010/main">
    <mc:Choice Requires="p14">
      <p:transition spd="slow" p14:dur="2000" advTm="30636"/>
    </mc:Choice>
    <mc:Fallback xmlns="">
      <p:transition spd="slow" advTm="3063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A2069C5C-1D91-4D0F-9735-3302F79C9EDA}"/>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purl.org/dc/dcmitype/"/>
    <ds:schemaRef ds:uri="http://schemas.microsoft.com/office/infopath/2007/PartnerControls"/>
    <ds:schemaRef ds:uri="http://schemas.microsoft.com/office/2006/documentManagement/types"/>
    <ds:schemaRef ds:uri="http://schemas.microsoft.com/office/2006/metadata/properties"/>
    <ds:schemaRef ds:uri="688354b5-287c-4cda-825e-1d7935aea40e"/>
    <ds:schemaRef ds:uri="http://purl.org/dc/terms/"/>
    <ds:schemaRef ds:uri="http://schemas.openxmlformats.org/package/2006/metadata/core-properties"/>
    <ds:schemaRef ds:uri="aca13214-df29-4e3c-a050-857c0bf7bd8e"/>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8511</TotalTime>
  <Words>3638</Words>
  <Application>Microsoft Office PowerPoint</Application>
  <PresentationFormat>Widescreen</PresentationFormat>
  <Paragraphs>210</Paragraphs>
  <Slides>41</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Calibri Light</vt:lpstr>
      <vt:lpstr>Simplified Arabic</vt:lpstr>
      <vt:lpstr>Wingdings</vt:lpstr>
      <vt:lpstr>Office Theme</vt:lpstr>
      <vt:lpstr>PowerPoint Presentation</vt:lpstr>
      <vt:lpstr>PowerPoint Presentation</vt:lpstr>
      <vt:lpstr>‏</vt:lpstr>
      <vt:lpstr>‏</vt:lpstr>
      <vt:lpstr>‏</vt:lpstr>
      <vt:lpstr>ثانيًا: نشأة صحافة البيانات وتطورها</vt:lpstr>
      <vt:lpstr>ثانيًا: نشأة صحافة البيانات وتطورها</vt:lpstr>
      <vt:lpstr>ثانيًا: نشأة صحافة البيانات وتطورها</vt:lpstr>
      <vt:lpstr>ثانيًا: نشأة صحافة البيانات وتطورها</vt:lpstr>
      <vt:lpstr>ثانيًا: نشأة صحافة البيانات وتطورها</vt:lpstr>
      <vt:lpstr>ثانيًا: نشأة صحافة البيانات وتطورها</vt:lpstr>
      <vt:lpstr>PowerPoint Presentation</vt:lpstr>
      <vt:lpstr>‏</vt:lpstr>
      <vt:lpstr>‏</vt:lpstr>
      <vt:lpstr>‏</vt:lpstr>
      <vt:lpstr>‏</vt:lpstr>
      <vt:lpstr>‏</vt:lpstr>
      <vt:lpstr>‏</vt:lpstr>
      <vt:lpstr>‏</vt:lpstr>
      <vt:lpstr>‏</vt:lpstr>
      <vt:lpstr>‏</vt:lpstr>
      <vt:lpstr>‏</vt:lpstr>
      <vt:lpstr>‏</vt:lpstr>
      <vt:lpst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ملخص المحاضرة</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Nahla Salah</cp:lastModifiedBy>
  <cp:revision>926</cp:revision>
  <dcterms:created xsi:type="dcterms:W3CDTF">2023-04-29T09:08:00Z</dcterms:created>
  <dcterms:modified xsi:type="dcterms:W3CDTF">2026-09-07T00:06:38Z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