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5"/>
  </p:notesMasterIdLst>
  <p:sldIdLst>
    <p:sldId id="480" r:id="rId5"/>
    <p:sldId id="560" r:id="rId6"/>
    <p:sldId id="563" r:id="rId7"/>
    <p:sldId id="616" r:id="rId8"/>
    <p:sldId id="617" r:id="rId9"/>
    <p:sldId id="648" r:id="rId10"/>
    <p:sldId id="651" r:id="rId11"/>
    <p:sldId id="650" r:id="rId12"/>
    <p:sldId id="619" r:id="rId13"/>
    <p:sldId id="620" r:id="rId14"/>
    <p:sldId id="621" r:id="rId15"/>
    <p:sldId id="622" r:id="rId16"/>
    <p:sldId id="653" r:id="rId17"/>
    <p:sldId id="654" r:id="rId18"/>
    <p:sldId id="655" r:id="rId19"/>
    <p:sldId id="627" r:id="rId20"/>
    <p:sldId id="642" r:id="rId21"/>
    <p:sldId id="628" r:id="rId22"/>
    <p:sldId id="629" r:id="rId23"/>
    <p:sldId id="657" r:id="rId24"/>
    <p:sldId id="630" r:id="rId25"/>
    <p:sldId id="631" r:id="rId26"/>
    <p:sldId id="658" r:id="rId27"/>
    <p:sldId id="632" r:id="rId28"/>
    <p:sldId id="633" r:id="rId29"/>
    <p:sldId id="656" r:id="rId30"/>
    <p:sldId id="634" r:id="rId31"/>
    <p:sldId id="635" r:id="rId32"/>
    <p:sldId id="636" r:id="rId33"/>
    <p:sldId id="637" r:id="rId34"/>
    <p:sldId id="638" r:id="rId35"/>
    <p:sldId id="639" r:id="rId36"/>
    <p:sldId id="641" r:id="rId37"/>
    <p:sldId id="640" r:id="rId38"/>
    <p:sldId id="646" r:id="rId39"/>
    <p:sldId id="643" r:id="rId40"/>
    <p:sldId id="644" r:id="rId41"/>
    <p:sldId id="614" r:id="rId42"/>
    <p:sldId id="652" r:id="rId43"/>
    <p:sldId id="349" r:id="rId44"/>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63"/>
            <p14:sldId id="616"/>
            <p14:sldId id="617"/>
            <p14:sldId id="648"/>
            <p14:sldId id="651"/>
            <p14:sldId id="650"/>
            <p14:sldId id="619"/>
            <p14:sldId id="620"/>
            <p14:sldId id="621"/>
            <p14:sldId id="622"/>
            <p14:sldId id="653"/>
            <p14:sldId id="654"/>
            <p14:sldId id="655"/>
            <p14:sldId id="627"/>
            <p14:sldId id="642"/>
            <p14:sldId id="628"/>
            <p14:sldId id="629"/>
            <p14:sldId id="657"/>
            <p14:sldId id="630"/>
            <p14:sldId id="631"/>
            <p14:sldId id="658"/>
            <p14:sldId id="632"/>
            <p14:sldId id="633"/>
            <p14:sldId id="656"/>
            <p14:sldId id="634"/>
            <p14:sldId id="635"/>
            <p14:sldId id="636"/>
            <p14:sldId id="637"/>
            <p14:sldId id="638"/>
            <p14:sldId id="639"/>
            <p14:sldId id="641"/>
            <p14:sldId id="640"/>
            <p14:sldId id="646"/>
            <p14:sldId id="643"/>
            <p14:sldId id="644"/>
            <p14:sldId id="614"/>
            <p14:sldId id="6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59F6C"/>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3E29E-A8D6-0FC9-52A7-6A3A4FC839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090C1-9803-F0D8-4D2A-45E6004D5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654E41-0A44-060B-9288-42D9E8A102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5BAB4B-A0AB-9DF5-0317-AC9D9D24F9A3}"/>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81648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94F23-5580-4909-9F79-4E6E33145C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611B11-7F1F-4C48-CD23-3908A18F2A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B54BA1-5871-E2F5-3955-9A2092926F4F}"/>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F7F486-A9FC-769A-15DE-AA0633764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D8F5E75-CF2B-8057-06CF-8D9D1E4882A1}"/>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2</a:t>
            </a:r>
            <a:r>
              <a:rPr lang="en-US" sz="2400" dirty="0">
                <a:latin typeface="Alexandria" pitchFamily="2" charset="-78"/>
                <a:ea typeface="Times New Roman" panose="02020603050405020304" pitchFamily="18" charset="0"/>
                <a:cs typeface="Alexandria" pitchFamily="2" charset="-78"/>
              </a:rPr>
              <a:t>: Exploring Communication Theories</a:t>
            </a:r>
          </a:p>
        </p:txBody>
      </p:sp>
      <p:sp>
        <p:nvSpPr>
          <p:cNvPr id="3" name="Rectangle: Rounded Corners 2">
            <a:extLst>
              <a:ext uri="{FF2B5EF4-FFF2-40B4-BE49-F238E27FC236}">
                <a16:creationId xmlns:a16="http://schemas.microsoft.com/office/drawing/2014/main" id="{742132D5-6F22-7C5B-D50E-E8578F82EFEA}"/>
              </a:ext>
            </a:extLst>
          </p:cNvPr>
          <p:cNvSpPr/>
          <p:nvPr/>
        </p:nvSpPr>
        <p:spPr>
          <a:xfrm>
            <a:off x="608091" y="1594902"/>
            <a:ext cx="6097836" cy="4709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FFA3A35-9E36-B947-7902-C322A43B40D6}"/>
              </a:ext>
            </a:extLst>
          </p:cNvPr>
          <p:cNvSpPr/>
          <p:nvPr/>
        </p:nvSpPr>
        <p:spPr>
          <a:xfrm>
            <a:off x="773700" y="1628800"/>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people communicate by looking at two different communication theories that focus on communication as a way people handle uncertainty.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Evaluate the impact of the quality as well as the quantity of communication in a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connection between effective communication and stakeholder trust.</a:t>
            </a:r>
          </a:p>
        </p:txBody>
      </p:sp>
      <p:pic>
        <p:nvPicPr>
          <p:cNvPr id="9218" name="Picture 2" descr="Communication Theory PowerPoint Presentation Slides - PPT Template">
            <a:extLst>
              <a:ext uri="{FF2B5EF4-FFF2-40B4-BE49-F238E27FC236}">
                <a16:creationId xmlns:a16="http://schemas.microsoft.com/office/drawing/2014/main" id="{3A462387-650C-A2D8-DD58-852DAADEF0D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313"/>
          <a:stretch/>
        </p:blipFill>
        <p:spPr bwMode="auto">
          <a:xfrm>
            <a:off x="6559298" y="1800865"/>
            <a:ext cx="5561582" cy="4672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4C04EEF-18EA-55F9-1F12-060DB01F563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4932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0340074E-F934-CD24-B0D7-3C8446BBE9E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E1143A1-3F56-EA20-CD10-27677CAF7D5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and Uncertainty</a:t>
            </a:r>
          </a:p>
        </p:txBody>
      </p:sp>
      <p:sp>
        <p:nvSpPr>
          <p:cNvPr id="8" name="TextBox 7">
            <a:extLst>
              <a:ext uri="{FF2B5EF4-FFF2-40B4-BE49-F238E27FC236}">
                <a16:creationId xmlns:a16="http://schemas.microsoft.com/office/drawing/2014/main" id="{134AECE0-D97D-14F6-759D-C71A67A14305}"/>
              </a:ext>
            </a:extLst>
          </p:cNvPr>
          <p:cNvSpPr txBox="1"/>
          <p:nvPr/>
        </p:nvSpPr>
        <p:spPr>
          <a:xfrm>
            <a:off x="994153" y="5350670"/>
            <a:ext cx="10273615"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Most project managers and team members will already be familiar with the</a:t>
            </a:r>
          </a:p>
          <a:p>
            <a:pPr algn="ctr">
              <a:lnSpc>
                <a:spcPct val="150000"/>
              </a:lnSpc>
            </a:pPr>
            <a:r>
              <a:rPr lang="en-US" sz="2400" b="1" i="1" dirty="0">
                <a:solidFill>
                  <a:schemeClr val="accent6">
                    <a:lumMod val="75000"/>
                  </a:schemeClr>
                </a:solidFill>
              </a:rPr>
              <a:t>term uncertainty; typically, however, it is associated with risk management.</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9" name="Picture 8">
            <a:extLst>
              <a:ext uri="{FF2B5EF4-FFF2-40B4-BE49-F238E27FC236}">
                <a16:creationId xmlns:a16="http://schemas.microsoft.com/office/drawing/2014/main" id="{66BE0D7A-8C4F-5968-F209-3B2F22CD3D98}"/>
              </a:ext>
            </a:extLst>
          </p:cNvPr>
          <p:cNvPicPr>
            <a:picLocks noChangeAspect="1"/>
          </p:cNvPicPr>
          <p:nvPr/>
        </p:nvPicPr>
        <p:blipFill>
          <a:blip r:embed="rId4"/>
          <a:stretch>
            <a:fillRect/>
          </a:stretch>
        </p:blipFill>
        <p:spPr>
          <a:xfrm>
            <a:off x="3348825" y="2168493"/>
            <a:ext cx="4943739" cy="3182177"/>
          </a:xfrm>
          <a:prstGeom prst="rect">
            <a:avLst/>
          </a:prstGeom>
          <a:ln>
            <a:noFill/>
          </a:ln>
          <a:effectLst>
            <a:softEdge rad="112500"/>
          </a:effec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F762E-623A-4324-322E-BFEC9DC20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B1ACF5-8EFB-69D0-C7F6-E0D1711CC4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FC15B2-2E31-3DA0-C743-AAF5FC75E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0D426C-65F7-7D7F-89DC-C0996043F11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52B0CE37-4026-AC52-ECCB-488B3735BE01}"/>
              </a:ext>
            </a:extLst>
          </p:cNvPr>
          <p:cNvSpPr/>
          <p:nvPr/>
        </p:nvSpPr>
        <p:spPr>
          <a:xfrm>
            <a:off x="303947"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FDB491A-2D4B-F2FB-ED20-90C2F50D6505}"/>
              </a:ext>
            </a:extLst>
          </p:cNvPr>
          <p:cNvSpPr/>
          <p:nvPr/>
        </p:nvSpPr>
        <p:spPr>
          <a:xfrm>
            <a:off x="334295" y="2128176"/>
            <a:ext cx="5909189" cy="44519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b="1" dirty="0">
                <a:solidFill>
                  <a:schemeClr val="accent6">
                    <a:lumMod val="75000"/>
                  </a:schemeClr>
                </a:solidFill>
                <a:latin typeface="Alexandria Black" pitchFamily="2" charset="-78"/>
                <a:cs typeface="Alexandria Black" pitchFamily="2" charset="-78"/>
              </a:rPr>
              <a:t>Risks</a:t>
            </a:r>
            <a:r>
              <a:rPr lang="en-US" sz="1600" dirty="0">
                <a:latin typeface="Alexandria Light" pitchFamily="2" charset="-78"/>
                <a:cs typeface="Alexandria Light" pitchFamily="2" charset="-78"/>
              </a:rPr>
              <a:t> are uncertain events or conditions that can affect projects positively or negatively. The process of risk management is oriented toward identifying and managing these uncertainties so that they do not interfere with the accomplishment of project objectives.</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the field of communication, however,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is a cognitive and emotional state that motivates people’s actions (or inactions) and behaviors.</a:t>
            </a:r>
          </a:p>
        </p:txBody>
      </p:sp>
      <p:sp>
        <p:nvSpPr>
          <p:cNvPr id="4" name="Rectangle: Rounded Corners 3">
            <a:extLst>
              <a:ext uri="{FF2B5EF4-FFF2-40B4-BE49-F238E27FC236}">
                <a16:creationId xmlns:a16="http://schemas.microsoft.com/office/drawing/2014/main" id="{132DD52F-742D-EA30-C414-7A3965B2F14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B05A21D-A9A8-7E6A-F515-7CF3493E830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3927ADF4-B76F-2500-2EC0-E6E39595D9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7652" name="Picture 4" descr="Risk Management in IT Projects: Identifying, Assessing, and Mitigating Risks">
            <a:extLst>
              <a:ext uri="{FF2B5EF4-FFF2-40B4-BE49-F238E27FC236}">
                <a16:creationId xmlns:a16="http://schemas.microsoft.com/office/drawing/2014/main" id="{74A6AF16-39FE-6F7D-6E25-6DCCE9C942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0129" y="2597788"/>
            <a:ext cx="5594555" cy="3338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78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D71CE-9B76-5880-3FDA-0AA3A70823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082DF-81FF-182D-7534-B51F38393F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E46B6E-AE0E-7DB4-6907-57B44B0E46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4880B4C-947A-3E4F-601A-E4951AD2A92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41371AE3-1DF6-CCE5-B52B-9C67F0813A4A}"/>
              </a:ext>
            </a:extLst>
          </p:cNvPr>
          <p:cNvSpPr/>
          <p:nvPr/>
        </p:nvSpPr>
        <p:spPr>
          <a:xfrm>
            <a:off x="303947"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01FCF0D-2703-56B2-FD3F-E9E3B8838A58}"/>
              </a:ext>
            </a:extLst>
          </p:cNvPr>
          <p:cNvSpPr/>
          <p:nvPr/>
        </p:nvSpPr>
        <p:spPr>
          <a:xfrm>
            <a:off x="334295" y="2128176"/>
            <a:ext cx="5909189" cy="3959482"/>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both the communication world and the project world,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is about not knowing what will happen.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a project,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affects the project itself—it could positively or negatively impact processes or outcomes of the project. Project uncertainty is evaluated by how far the project could deviate from the plan.</a:t>
            </a:r>
          </a:p>
        </p:txBody>
      </p:sp>
      <p:sp>
        <p:nvSpPr>
          <p:cNvPr id="4" name="Rectangle: Rounded Corners 3">
            <a:extLst>
              <a:ext uri="{FF2B5EF4-FFF2-40B4-BE49-F238E27FC236}">
                <a16:creationId xmlns:a16="http://schemas.microsoft.com/office/drawing/2014/main" id="{C729866C-69D2-FA0C-7800-01F6AB414AB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4291B9C-3225-1D20-ADD3-2EC37A46F97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F0EB4554-A863-3463-1231-826933E935F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2770" name="Picture 2" descr="Professional Connection Man and Woman Communicating | Premium AI-generated  vector">
            <a:extLst>
              <a:ext uri="{FF2B5EF4-FFF2-40B4-BE49-F238E27FC236}">
                <a16:creationId xmlns:a16="http://schemas.microsoft.com/office/drawing/2014/main" id="{F5709F09-405B-D3DA-C841-2B70163164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9471" y="2436279"/>
            <a:ext cx="5495383" cy="33432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56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E0CD3-7469-1F91-805F-A8862D5921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26BFF6-B0B8-9866-CDEC-11AC1A0BB0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C186DA-B03F-C1B4-0383-01187426A0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24B902E-A4BA-ED7C-A830-720E1DC4201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0D9A6A94-ACE6-437A-04E9-D601D5548355}"/>
              </a:ext>
            </a:extLst>
          </p:cNvPr>
          <p:cNvSpPr/>
          <p:nvPr/>
        </p:nvSpPr>
        <p:spPr>
          <a:xfrm>
            <a:off x="303947" y="2024874"/>
            <a:ext cx="11681576" cy="2585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3B14404-3AC7-6D01-295D-0BBDEDD72099}"/>
              </a:ext>
            </a:extLst>
          </p:cNvPr>
          <p:cNvSpPr/>
          <p:nvPr/>
        </p:nvSpPr>
        <p:spPr>
          <a:xfrm>
            <a:off x="496488" y="2128176"/>
            <a:ext cx="11391565" cy="1989712"/>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It is addressed or managed by considering the likelihood and potential impact of the uncertain condition, and by planning for different strategies and alternatives should the uncertain condition occur.</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When it comes to communication theory,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affects the person rather than the project. An individual evaluates uncertainty based on the perception of how it will affect him or her.</a:t>
            </a:r>
          </a:p>
        </p:txBody>
      </p:sp>
      <p:sp>
        <p:nvSpPr>
          <p:cNvPr id="4" name="Rectangle: Rounded Corners 3">
            <a:extLst>
              <a:ext uri="{FF2B5EF4-FFF2-40B4-BE49-F238E27FC236}">
                <a16:creationId xmlns:a16="http://schemas.microsoft.com/office/drawing/2014/main" id="{E61BE179-B279-C9C6-1D66-AABBA8A0412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E0258A-1979-5221-7B44-B6E81CD13F5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85A2D6C0-2762-66C1-9779-1873FA1197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22" name="Picture 2" descr="Risk Vs Uncertainty PowerPoint and Google Slides Template - PPT Slides">
            <a:extLst>
              <a:ext uri="{FF2B5EF4-FFF2-40B4-BE49-F238E27FC236}">
                <a16:creationId xmlns:a16="http://schemas.microsoft.com/office/drawing/2014/main" id="{3DE55822-28F3-45A4-7546-64C2001E42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66" t="13806" r="11613" b="14014"/>
          <a:stretch/>
        </p:blipFill>
        <p:spPr bwMode="auto">
          <a:xfrm>
            <a:off x="3104941" y="4110424"/>
            <a:ext cx="6174657" cy="272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79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846C7-AEA7-2BFA-7FE8-2507E30EBC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C593AD-6C76-7813-3D19-2A5BA3B88DF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ACC3DA-7FE1-8DC9-FC7B-E7AC79FEA9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6CB6F98-AD03-60DF-21CF-D6700054559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8E99E3D8-E52A-FF28-0B57-73E9925A5618}"/>
              </a:ext>
            </a:extLst>
          </p:cNvPr>
          <p:cNvSpPr/>
          <p:nvPr/>
        </p:nvSpPr>
        <p:spPr>
          <a:xfrm>
            <a:off x="303947" y="2024874"/>
            <a:ext cx="11681576" cy="2585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1AD8DFD-0264-665A-B2DF-C6886CE6973D}"/>
              </a:ext>
            </a:extLst>
          </p:cNvPr>
          <p:cNvSpPr/>
          <p:nvPr/>
        </p:nvSpPr>
        <p:spPr>
          <a:xfrm>
            <a:off x="496488" y="2128176"/>
            <a:ext cx="11391565" cy="248215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Just as project teams use </a:t>
            </a:r>
            <a:r>
              <a:rPr lang="en-US" sz="1600" b="1" dirty="0">
                <a:solidFill>
                  <a:schemeClr val="accent6">
                    <a:lumMod val="75000"/>
                  </a:schemeClr>
                </a:solidFill>
                <a:latin typeface="Alexandria Black" pitchFamily="2" charset="-78"/>
                <a:cs typeface="Alexandria Black" pitchFamily="2" charset="-78"/>
              </a:rPr>
              <a:t>risk</a:t>
            </a:r>
            <a:r>
              <a:rPr lang="en-US" sz="1600" dirty="0">
                <a:latin typeface="Alexandria Light" pitchFamily="2" charset="-78"/>
                <a:cs typeface="Alexandria Light" pitchFamily="2" charset="-78"/>
              </a:rPr>
              <a:t> management techniques to address the uncertainties in a project, individuals use communication to address the uncertainties in their lives.</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The project team attempts to address many of the uncertainties about the project (for example, estimating cost, schedule, scope, and regulatory or environmental impacts) through project planning and risk identification activities.</a:t>
            </a:r>
          </a:p>
        </p:txBody>
      </p:sp>
      <p:sp>
        <p:nvSpPr>
          <p:cNvPr id="4" name="Rectangle: Rounded Corners 3">
            <a:extLst>
              <a:ext uri="{FF2B5EF4-FFF2-40B4-BE49-F238E27FC236}">
                <a16:creationId xmlns:a16="http://schemas.microsoft.com/office/drawing/2014/main" id="{2FD69EE8-09EA-3575-DDB1-F5052BD4BEE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D6DF986-BC51-E3D5-22C7-F5C09C1A150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34347198-900F-8B2B-5A2C-6404E4B6B1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22" name="Picture 2" descr="Risk Vs Uncertainty PowerPoint and Google Slides Template - PPT Slides">
            <a:extLst>
              <a:ext uri="{FF2B5EF4-FFF2-40B4-BE49-F238E27FC236}">
                <a16:creationId xmlns:a16="http://schemas.microsoft.com/office/drawing/2014/main" id="{41E444CC-FA65-8639-AC1C-CE4B70FEC3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66" t="13806" r="11613" b="14014"/>
          <a:stretch/>
        </p:blipFill>
        <p:spPr bwMode="auto">
          <a:xfrm>
            <a:off x="3213635" y="4110424"/>
            <a:ext cx="6174657" cy="272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78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377B5-EA43-0545-6F8C-D7A391E370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784912-3E9C-9C03-0DC0-3F38648D119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D770A9E-DBE3-D554-3E7A-E9B3E3C0BE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5E1D94E-5680-761B-DE93-63468CECC62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26B57D81-FB4D-C55B-A0CC-4C1E0F08297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829BA27-1F71-286C-3784-F9D5085114A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theories</a:t>
            </a:r>
          </a:p>
        </p:txBody>
      </p:sp>
      <p:sp>
        <p:nvSpPr>
          <p:cNvPr id="8" name="TextBox 7">
            <a:extLst>
              <a:ext uri="{FF2B5EF4-FFF2-40B4-BE49-F238E27FC236}">
                <a16:creationId xmlns:a16="http://schemas.microsoft.com/office/drawing/2014/main" id="{DE4225BD-68E2-B590-5894-D39307B80DE1}"/>
              </a:ext>
            </a:extLst>
          </p:cNvPr>
          <p:cNvSpPr txBox="1"/>
          <p:nvPr/>
        </p:nvSpPr>
        <p:spPr>
          <a:xfrm>
            <a:off x="994153" y="5350670"/>
            <a:ext cx="10273615" cy="1429622"/>
          </a:xfrm>
          <a:prstGeom prst="rect">
            <a:avLst/>
          </a:prstGeom>
          <a:noFill/>
        </p:spPr>
        <p:txBody>
          <a:bodyPr wrap="square">
            <a:spAutoFit/>
          </a:bodyPr>
          <a:lstStyle/>
          <a:p>
            <a:pPr algn="ctr">
              <a:lnSpc>
                <a:spcPct val="150000"/>
              </a:lnSpc>
            </a:pPr>
            <a:r>
              <a:rPr lang="en-US" sz="2000" b="1" i="1" dirty="0">
                <a:solidFill>
                  <a:schemeClr val="accent6">
                    <a:lumMod val="75000"/>
                  </a:schemeClr>
                </a:solidFill>
              </a:rPr>
              <a:t>Two communication theories that specifically focus on uncertainty, and how</a:t>
            </a:r>
          </a:p>
          <a:p>
            <a:pPr algn="ctr">
              <a:lnSpc>
                <a:spcPct val="150000"/>
              </a:lnSpc>
            </a:pPr>
            <a:r>
              <a:rPr lang="en-US" sz="2000" b="1" i="1" dirty="0">
                <a:solidFill>
                  <a:schemeClr val="accent6">
                    <a:lumMod val="75000"/>
                  </a:schemeClr>
                </a:solidFill>
              </a:rPr>
              <a:t>people use communication to manage it: uncertainty reduction theory and</a:t>
            </a:r>
          </a:p>
          <a:p>
            <a:pPr algn="ctr">
              <a:lnSpc>
                <a:spcPct val="150000"/>
              </a:lnSpc>
            </a:pPr>
            <a:r>
              <a:rPr lang="en-US" sz="2000" b="1" i="1" dirty="0">
                <a:solidFill>
                  <a:schemeClr val="accent6">
                    <a:lumMod val="75000"/>
                  </a:schemeClr>
                </a:solidFill>
              </a:rPr>
              <a:t>uncertainty management theory.</a:t>
            </a:r>
            <a:endParaRPr lang="en-US" sz="20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2050" name="Picture 2" descr="COMMUNICATION THEORIES: A JOURNEY THROUGH TIME - JMC Study Hub">
            <a:extLst>
              <a:ext uri="{FF2B5EF4-FFF2-40B4-BE49-F238E27FC236}">
                <a16:creationId xmlns:a16="http://schemas.microsoft.com/office/drawing/2014/main" id="{FE7EC60E-7A49-A317-CACA-C2F09A46B7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0462" y="2063722"/>
            <a:ext cx="6420465" cy="33607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193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F55F3-042B-7B15-BCD8-75DDA51C39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AC5AFC-B302-D1E9-7CD7-FCDC668F7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271FC3-9FF5-D4A2-A939-4699E48661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8F499B3-B782-86D1-7A47-7551BB1037F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FA235279-D001-6A67-46E2-D4BB6B7C23AD}"/>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38EA6DD-A53C-C054-4F8D-7E96392F300A}"/>
              </a:ext>
            </a:extLst>
          </p:cNvPr>
          <p:cNvSpPr/>
          <p:nvPr/>
        </p:nvSpPr>
        <p:spPr>
          <a:xfrm>
            <a:off x="845573" y="2010190"/>
            <a:ext cx="6037007" cy="4615944"/>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Uncertainty Reduction Theory</a:t>
            </a:r>
            <a:r>
              <a:rPr lang="en-US" dirty="0">
                <a:latin typeface="Alexandria Light" pitchFamily="2" charset="-78"/>
                <a:cs typeface="Alexandria Light" pitchFamily="2" charset="-78"/>
              </a:rPr>
              <a:t> the older and more well-known of the two theories we will review, defines uncertainty as “having a number of possible alternative predictions or explanations.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This theory presumes that people always try to reduce or make sense of uncertainty from a cognitive, information-based perspective.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Information acquisition, including communication, is the primary means by which people deal with uncertainty.</a:t>
            </a:r>
          </a:p>
        </p:txBody>
      </p:sp>
      <p:sp>
        <p:nvSpPr>
          <p:cNvPr id="4" name="Rectangle: Rounded Corners 3">
            <a:extLst>
              <a:ext uri="{FF2B5EF4-FFF2-40B4-BE49-F238E27FC236}">
                <a16:creationId xmlns:a16="http://schemas.microsoft.com/office/drawing/2014/main" id="{8586616D-C429-FDC5-54FD-6605BBDE9E1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3531027-0222-A73A-6104-AAB6D400819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1. Uncertainty Reduction Theory</a:t>
            </a:r>
          </a:p>
        </p:txBody>
      </p:sp>
      <p:sp>
        <p:nvSpPr>
          <p:cNvPr id="7" name="TextBox 6">
            <a:extLst>
              <a:ext uri="{FF2B5EF4-FFF2-40B4-BE49-F238E27FC236}">
                <a16:creationId xmlns:a16="http://schemas.microsoft.com/office/drawing/2014/main" id="{169876BD-10C2-D0E2-A67C-EA4F1F89430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Uncertainty Reduction Theory | Mass Communication Masterclass | Lecture 47">
            <a:extLst>
              <a:ext uri="{FF2B5EF4-FFF2-40B4-BE49-F238E27FC236}">
                <a16:creationId xmlns:a16="http://schemas.microsoft.com/office/drawing/2014/main" id="{15E49E78-1E43-F065-A4EB-26063D8A8FE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952"/>
          <a:stretch/>
        </p:blipFill>
        <p:spPr bwMode="auto">
          <a:xfrm>
            <a:off x="7216877" y="2490090"/>
            <a:ext cx="4861992" cy="3408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74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40C09-7E35-393F-086C-CCF2345DB5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24AD47-CDF8-F8A0-F00F-445A94F7086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BCD1B4-1CB9-3B51-8C83-CBBF2BC16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7A6789-9422-057A-DE10-F4163F94394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68D6DFDA-1174-2E38-51E4-4FE1C9406569}"/>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E547BDE-612B-E285-2876-C5E8441F6F12}"/>
              </a:ext>
            </a:extLst>
          </p:cNvPr>
          <p:cNvSpPr/>
          <p:nvPr/>
        </p:nvSpPr>
        <p:spPr>
          <a:xfrm>
            <a:off x="845573" y="2010190"/>
            <a:ext cx="603700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Two of the main principles of URT can help us understand how uncertainty motivates people to communicate in the context of a project.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first of these principle states that, “Efforts to reduce uncertainty are linked to the likelihood of future interactions and reward potential of the other person.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second principle of URT we will review here explains that people reduce uncertainty through knowledge acquisition.</a:t>
            </a:r>
          </a:p>
        </p:txBody>
      </p:sp>
      <p:sp>
        <p:nvSpPr>
          <p:cNvPr id="4" name="Rectangle: Rounded Corners 3">
            <a:extLst>
              <a:ext uri="{FF2B5EF4-FFF2-40B4-BE49-F238E27FC236}">
                <a16:creationId xmlns:a16="http://schemas.microsoft.com/office/drawing/2014/main" id="{95E4F83F-19FC-8151-64FE-1C14EEB46D6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3D59749-AEA5-5C3B-461E-D6345E6732F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1. Uncertainty Reduction Theory</a:t>
            </a:r>
          </a:p>
        </p:txBody>
      </p:sp>
      <p:sp>
        <p:nvSpPr>
          <p:cNvPr id="7" name="TextBox 6">
            <a:extLst>
              <a:ext uri="{FF2B5EF4-FFF2-40B4-BE49-F238E27FC236}">
                <a16:creationId xmlns:a16="http://schemas.microsoft.com/office/drawing/2014/main" id="{C4662C15-9A17-364D-6D59-FC37B731D34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Uncertainty Reduction Theory | Mass Communication Masterclass | Lecture 47">
            <a:extLst>
              <a:ext uri="{FF2B5EF4-FFF2-40B4-BE49-F238E27FC236}">
                <a16:creationId xmlns:a16="http://schemas.microsoft.com/office/drawing/2014/main" id="{96890D22-22B1-C89F-8081-6769C23637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952"/>
          <a:stretch/>
        </p:blipFill>
        <p:spPr bwMode="auto">
          <a:xfrm>
            <a:off x="7216877" y="2490090"/>
            <a:ext cx="4861992" cy="3408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16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655D0-0AA7-18FA-B8CF-296FCCF1CF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672F0B-1033-D94C-AEF0-F19224B2EE4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23CF18-642B-7020-5113-C96446B5C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52A22B6-633D-B756-AD23-6B04AEF0A9B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DBA5CD03-074C-8E73-EE91-720DA72A863F}"/>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D4D18C5-3565-9C82-0F4D-16EB06622617}"/>
              </a:ext>
            </a:extLst>
          </p:cNvPr>
          <p:cNvSpPr/>
          <p:nvPr/>
        </p:nvSpPr>
        <p:spPr>
          <a:xfrm>
            <a:off x="845573" y="2010190"/>
            <a:ext cx="603700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Three main strategies people use to do this:</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Passive</a:t>
            </a:r>
            <a:r>
              <a:rPr lang="en-US" dirty="0">
                <a:latin typeface="Alexandria Light" pitchFamily="2" charset="-78"/>
                <a:cs typeface="Alexandria Light" pitchFamily="2" charset="-78"/>
              </a:rPr>
              <a:t>: Observing other people without actually interacting with them.</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Active</a:t>
            </a:r>
            <a:r>
              <a:rPr lang="en-US" dirty="0">
                <a:latin typeface="Alexandria Light" pitchFamily="2" charset="-78"/>
                <a:cs typeface="Alexandria Light" pitchFamily="2" charset="-78"/>
              </a:rPr>
              <a:t>: Using indirect methods to collect information about the other person (e.g., conducting an internet search, or asking others about them).</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Interactive</a:t>
            </a:r>
            <a:r>
              <a:rPr lang="en-US" dirty="0">
                <a:latin typeface="Alexandria Light" pitchFamily="2" charset="-78"/>
                <a:cs typeface="Alexandria Light" pitchFamily="2" charset="-78"/>
              </a:rPr>
              <a:t>: Seeking information through direct contact with the person (a face-to-face conversation, phone call, e-mail, etc.).</a:t>
            </a:r>
          </a:p>
        </p:txBody>
      </p:sp>
      <p:sp>
        <p:nvSpPr>
          <p:cNvPr id="4" name="Rectangle: Rounded Corners 3">
            <a:extLst>
              <a:ext uri="{FF2B5EF4-FFF2-40B4-BE49-F238E27FC236}">
                <a16:creationId xmlns:a16="http://schemas.microsoft.com/office/drawing/2014/main" id="{5F5BBC88-D916-83EE-938D-1FD4FFCB411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9360692-D45C-3AEE-490A-1A967FC66CD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1. Uncertainty Reduction Theory</a:t>
            </a:r>
          </a:p>
        </p:txBody>
      </p:sp>
      <p:sp>
        <p:nvSpPr>
          <p:cNvPr id="7" name="TextBox 6">
            <a:extLst>
              <a:ext uri="{FF2B5EF4-FFF2-40B4-BE49-F238E27FC236}">
                <a16:creationId xmlns:a16="http://schemas.microsoft.com/office/drawing/2014/main" id="{D9AF3C60-C2C4-B954-2557-56F80163519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Uncertainty Reduction Theory | Mass Communication Masterclass | Lecture 47">
            <a:extLst>
              <a:ext uri="{FF2B5EF4-FFF2-40B4-BE49-F238E27FC236}">
                <a16:creationId xmlns:a16="http://schemas.microsoft.com/office/drawing/2014/main" id="{56F0FAED-A293-4888-E4F5-D85143C770A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952"/>
          <a:stretch/>
        </p:blipFill>
        <p:spPr bwMode="auto">
          <a:xfrm>
            <a:off x="7216877" y="2490090"/>
            <a:ext cx="4861992" cy="3408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51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756B1-5E9E-F2F7-459D-DC736605CA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551DB5-FD7B-587C-6D1C-94B3B8AB787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68A6AD-8F46-AD25-FEB1-E962D740E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E6A5C2-5868-E761-9566-7D8FD01AFD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084A1344-F34E-0ACD-7AAE-977F30B2FF50}"/>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092F18A-E60F-446E-AA6B-83D7579170EA}"/>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Uncertainty Management Theory </a:t>
            </a:r>
            <a:r>
              <a:rPr lang="en-US" dirty="0">
                <a:latin typeface="Alexandria Light" pitchFamily="2" charset="-78"/>
                <a:cs typeface="Alexandria Light" pitchFamily="2" charset="-78"/>
              </a:rPr>
              <a:t>was developed a few decades later. It builds on the work of URT but broadens the impact of uncertainty beyond the cognitive realm to the emotional realm.</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addition of the emotional aspect helps explain why, in practice, people do not always attempt to reduce uncertainty.</a:t>
            </a:r>
          </a:p>
        </p:txBody>
      </p:sp>
      <p:sp>
        <p:nvSpPr>
          <p:cNvPr id="4" name="Rectangle: Rounded Corners 3">
            <a:extLst>
              <a:ext uri="{FF2B5EF4-FFF2-40B4-BE49-F238E27FC236}">
                <a16:creationId xmlns:a16="http://schemas.microsoft.com/office/drawing/2014/main" id="{0F21BA4D-2863-6308-769D-F15AD4BFEEA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3F92B08-68F0-DFBF-E5B8-68BA892AB04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2. Uncertainty Management Theory</a:t>
            </a:r>
          </a:p>
        </p:txBody>
      </p:sp>
      <p:sp>
        <p:nvSpPr>
          <p:cNvPr id="7" name="TextBox 6">
            <a:extLst>
              <a:ext uri="{FF2B5EF4-FFF2-40B4-BE49-F238E27FC236}">
                <a16:creationId xmlns:a16="http://schemas.microsoft.com/office/drawing/2014/main" id="{A1D435D7-41CA-C1A3-2FB9-8224FA0D324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Full article: The impact of uncertainty communication on emotional arousal  and participation intention: the psychophysiological effects of  uncertainties on experts">
            <a:extLst>
              <a:ext uri="{FF2B5EF4-FFF2-40B4-BE49-F238E27FC236}">
                <a16:creationId xmlns:a16="http://schemas.microsoft.com/office/drawing/2014/main" id="{6C0FCEB4-52D7-FB46-6BE8-822423A61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8996" y="2058585"/>
            <a:ext cx="3230824" cy="4450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415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AF2B3-3FB4-78B4-A0F3-CBC2026E05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33AC02-6C60-F73B-AFC1-F7FD1B3EC5B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6EF3FD-DBD9-DB73-09C9-F59A7E20F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1DF3A66-FB4E-F965-AEAF-28E9C50CB51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50F3AE8A-D79A-254B-DB24-6F8EFB4DF8B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FE15EAA-11CE-DDEC-C185-0A285864990A}"/>
              </a:ext>
            </a:extLst>
          </p:cNvPr>
          <p:cNvSpPr/>
          <p:nvPr/>
        </p:nvSpPr>
        <p:spPr>
          <a:xfrm>
            <a:off x="845573" y="2010190"/>
            <a:ext cx="603700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UMT</a:t>
            </a:r>
            <a:r>
              <a:rPr lang="en-US" dirty="0">
                <a:latin typeface="Alexandria Light" pitchFamily="2" charset="-78"/>
                <a:cs typeface="Alexandria Light" pitchFamily="2" charset="-78"/>
              </a:rPr>
              <a:t> states that “uncertainty exists when details of situations are ambiguous, complex, unpredictable, or probabilistic; when information is unavailable or inconsistent; and when people feel insecure in their own state of knowledge or the state of knowledge in general.</a:t>
            </a:r>
          </a:p>
        </p:txBody>
      </p:sp>
      <p:sp>
        <p:nvSpPr>
          <p:cNvPr id="4" name="Rectangle: Rounded Corners 3">
            <a:extLst>
              <a:ext uri="{FF2B5EF4-FFF2-40B4-BE49-F238E27FC236}">
                <a16:creationId xmlns:a16="http://schemas.microsoft.com/office/drawing/2014/main" id="{C054F41B-AAE0-1AE1-DAB8-90EF1F5BC0A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F8FEB43-CCFD-242B-3864-4D17A8C3E70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2. Uncertainty Management Theory</a:t>
            </a:r>
          </a:p>
        </p:txBody>
      </p:sp>
      <p:sp>
        <p:nvSpPr>
          <p:cNvPr id="7" name="TextBox 6">
            <a:extLst>
              <a:ext uri="{FF2B5EF4-FFF2-40B4-BE49-F238E27FC236}">
                <a16:creationId xmlns:a16="http://schemas.microsoft.com/office/drawing/2014/main" id="{A113C8AA-CC4B-92D5-F7A4-89C8A36305B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Full article: The impact of uncertainty communication on emotional arousal  and participation intention: the psychophysiological effects of  uncertainties on experts">
            <a:extLst>
              <a:ext uri="{FF2B5EF4-FFF2-40B4-BE49-F238E27FC236}">
                <a16:creationId xmlns:a16="http://schemas.microsoft.com/office/drawing/2014/main" id="{4950C64B-5B6A-3C3F-32DA-1ADFE4C773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8996" y="2058585"/>
            <a:ext cx="3230824" cy="4450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754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35428-6780-7715-3804-54DD397E16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C85D27-D12F-E9D7-0E40-E74586EEFD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F27E3C-2751-2B2E-CE68-93EDE50744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C22985-4268-351E-8720-EAB365E4BB1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3A56448D-485D-C552-94FE-56D56188DDF3}"/>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5FFF689-6A8C-CA70-258F-F1A90F74ED36}"/>
              </a:ext>
            </a:extLst>
          </p:cNvPr>
          <p:cNvSpPr/>
          <p:nvPr/>
        </p:nvSpPr>
        <p:spPr>
          <a:xfrm>
            <a:off x="845573" y="2010190"/>
            <a:ext cx="6037007" cy="402103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UMT</a:t>
            </a:r>
            <a:r>
              <a:rPr lang="en-US" sz="1600" dirty="0">
                <a:latin typeface="Alexandria Light" pitchFamily="2" charset="-78"/>
                <a:cs typeface="Alexandria Light" pitchFamily="2" charset="-78"/>
              </a:rPr>
              <a:t> proposes that people react to uncertainty based on how they evaluate the relevance of the uncertainty to their lives, and how they react emotionally to the uncertainty, i.e., do they view it as a threat or as an opportunity?.</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a project, a stakeholder’s appraisal of and emotional reaction to uncertainty can help explain the communication actions they take (or do not take):</a:t>
            </a:r>
          </a:p>
        </p:txBody>
      </p:sp>
      <p:sp>
        <p:nvSpPr>
          <p:cNvPr id="4" name="Rectangle: Rounded Corners 3">
            <a:extLst>
              <a:ext uri="{FF2B5EF4-FFF2-40B4-BE49-F238E27FC236}">
                <a16:creationId xmlns:a16="http://schemas.microsoft.com/office/drawing/2014/main" id="{235FECA4-29B7-9D22-F508-D7ADCE8F347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F388454-F054-D1CA-04A6-8F76C2354A7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2. Uncertainty Management Theory</a:t>
            </a:r>
          </a:p>
        </p:txBody>
      </p:sp>
      <p:sp>
        <p:nvSpPr>
          <p:cNvPr id="7" name="TextBox 6">
            <a:extLst>
              <a:ext uri="{FF2B5EF4-FFF2-40B4-BE49-F238E27FC236}">
                <a16:creationId xmlns:a16="http://schemas.microsoft.com/office/drawing/2014/main" id="{B873758A-C141-0443-7E39-025E3FF0605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4818" name="Picture 2" descr="Full article: The impact of uncertainty communication on emotional arousal  and participation intention: the psychophysiological effects of  uncertainties on experts">
            <a:extLst>
              <a:ext uri="{FF2B5EF4-FFF2-40B4-BE49-F238E27FC236}">
                <a16:creationId xmlns:a16="http://schemas.microsoft.com/office/drawing/2014/main" id="{3CF40473-41C0-F3EA-E706-B214745F7B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8996" y="2058585"/>
            <a:ext cx="3230824" cy="4450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992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12CF5-5E4E-05E2-A9C0-0E43569A0F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50AD51-6C59-7144-0DDA-26BD0A05FCB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5FF0CB-7AB3-303E-673A-90731C9AE4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00D129-31A2-4745-9668-E6718C2F9D5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1D825472-5CDB-B6B4-1C9C-0CC4D337D56D}"/>
              </a:ext>
            </a:extLst>
          </p:cNvPr>
          <p:cNvSpPr/>
          <p:nvPr/>
        </p:nvSpPr>
        <p:spPr>
          <a:xfrm>
            <a:off x="1848465" y="2024874"/>
            <a:ext cx="832918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D22EBFF9-F4DE-F8BB-CAB2-455764F5B63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DF3B4C5-E202-5410-389D-0886050CB83F}"/>
              </a:ext>
            </a:extLst>
          </p:cNvPr>
          <p:cNvSpPr/>
          <p:nvPr/>
        </p:nvSpPr>
        <p:spPr>
          <a:xfrm>
            <a:off x="570268" y="1496932"/>
            <a:ext cx="10619692"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Comparison of uncertainty reduction and uncertainty management theories</a:t>
            </a:r>
          </a:p>
        </p:txBody>
      </p:sp>
      <p:sp>
        <p:nvSpPr>
          <p:cNvPr id="7" name="TextBox 6">
            <a:extLst>
              <a:ext uri="{FF2B5EF4-FFF2-40B4-BE49-F238E27FC236}">
                <a16:creationId xmlns:a16="http://schemas.microsoft.com/office/drawing/2014/main" id="{0F82ACDB-D31C-F894-2878-1A467ABE5AE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CB80E24-DD31-9F3F-8C19-8C34636140BF}"/>
              </a:ext>
            </a:extLst>
          </p:cNvPr>
          <p:cNvPicPr>
            <a:picLocks noChangeAspect="1"/>
          </p:cNvPicPr>
          <p:nvPr/>
        </p:nvPicPr>
        <p:blipFill>
          <a:blip r:embed="rId3"/>
          <a:stretch>
            <a:fillRect/>
          </a:stretch>
        </p:blipFill>
        <p:spPr>
          <a:xfrm>
            <a:off x="2014350" y="2101075"/>
            <a:ext cx="7947086" cy="4331478"/>
          </a:xfrm>
          <a:prstGeom prst="rect">
            <a:avLst/>
          </a:prstGeom>
        </p:spPr>
      </p:pic>
    </p:spTree>
    <p:extLst>
      <p:ext uri="{BB962C8B-B14F-4D97-AF65-F5344CB8AC3E}">
        <p14:creationId xmlns:p14="http://schemas.microsoft.com/office/powerpoint/2010/main" val="2693311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D9AD9-CCB6-731A-D56C-047ACDE235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1D08E5-9418-9749-ED0A-34491AFA87E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EE7CF8-01A0-F70F-6C43-94DDFD261D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0C854B0-5F8F-C348-1FD5-A882927A34B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10161B73-A609-99E6-F5C5-6855EE305E6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435D4B9-FA1A-B79F-EA2A-82425E96E46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theories</a:t>
            </a:r>
          </a:p>
        </p:txBody>
      </p:sp>
      <p:sp>
        <p:nvSpPr>
          <p:cNvPr id="9" name="Rectangle: Rounded Corners 8">
            <a:extLst>
              <a:ext uri="{FF2B5EF4-FFF2-40B4-BE49-F238E27FC236}">
                <a16:creationId xmlns:a16="http://schemas.microsoft.com/office/drawing/2014/main" id="{CA0DF846-1070-84D8-6016-6183A6C250D3}"/>
              </a:ext>
            </a:extLst>
          </p:cNvPr>
          <p:cNvSpPr/>
          <p:nvPr/>
        </p:nvSpPr>
        <p:spPr>
          <a:xfrm>
            <a:off x="638242" y="2024874"/>
            <a:ext cx="1081034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5DE13E7F-E8D5-2E59-DDD5-3BD8DA3B0ACE}"/>
              </a:ext>
            </a:extLst>
          </p:cNvPr>
          <p:cNvSpPr/>
          <p:nvPr/>
        </p:nvSpPr>
        <p:spPr>
          <a:xfrm>
            <a:off x="825957" y="1988879"/>
            <a:ext cx="10323872"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person subjectively experiences an emotional reaction to the uncertainty that is either positive, negative, or neutral. This is the primary way that UMT differs from URT.</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 person reacts positively </a:t>
            </a:r>
            <a:r>
              <a:rPr lang="en-US" dirty="0">
                <a:solidFill>
                  <a:srgbClr val="002060"/>
                </a:solidFill>
                <a:latin typeface="Alexandria Light" pitchFamily="2" charset="-78"/>
                <a:cs typeface="Alexandria Light" pitchFamily="2" charset="-78"/>
              </a:rPr>
              <a:t>if the uncertainty could be beneficial, or if they tend toward optimism.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 person reacts negatively </a:t>
            </a:r>
            <a:r>
              <a:rPr lang="en-US" dirty="0">
                <a:solidFill>
                  <a:srgbClr val="002060"/>
                </a:solidFill>
                <a:latin typeface="Alexandria Light" pitchFamily="2" charset="-78"/>
                <a:cs typeface="Alexandria Light" pitchFamily="2" charset="-78"/>
              </a:rPr>
              <a:t>if they perceive danger, and may even panic if the reaction is extreme.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Neutral reactions, </a:t>
            </a:r>
            <a:r>
              <a:rPr lang="en-US" dirty="0">
                <a:solidFill>
                  <a:srgbClr val="002060"/>
                </a:solidFill>
                <a:latin typeface="Alexandria Light" pitchFamily="2" charset="-78"/>
                <a:cs typeface="Alexandria Light" pitchFamily="2" charset="-78"/>
              </a:rPr>
              <a:t>generally, occur if the person sees the uncertainty as irrelevant or inconsequential. </a:t>
            </a:r>
          </a:p>
        </p:txBody>
      </p:sp>
      <p:sp>
        <p:nvSpPr>
          <p:cNvPr id="11" name="TextBox 10">
            <a:extLst>
              <a:ext uri="{FF2B5EF4-FFF2-40B4-BE49-F238E27FC236}">
                <a16:creationId xmlns:a16="http://schemas.microsoft.com/office/drawing/2014/main" id="{EE45026C-0764-C86A-CB8B-0EB94FD1774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2300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81903-FBA4-1492-D505-94CF1D0932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FD4277-E855-ED8C-A9D7-D1283697D21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BBEC8A-AB84-4BDC-123A-DCE871528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31D292B-A126-317A-26C1-C285D37D5DF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B4803CD8-1578-5B31-C0E0-E05410BCBA7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8E2E378-377C-DC1C-5489-22606CA04E1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and Effective Communication</a:t>
            </a:r>
          </a:p>
        </p:txBody>
      </p:sp>
      <p:sp>
        <p:nvSpPr>
          <p:cNvPr id="8" name="TextBox 7">
            <a:extLst>
              <a:ext uri="{FF2B5EF4-FFF2-40B4-BE49-F238E27FC236}">
                <a16:creationId xmlns:a16="http://schemas.microsoft.com/office/drawing/2014/main" id="{1F525FD0-9D83-9CB4-3BB3-0AF3FEEBB6E8}"/>
              </a:ext>
            </a:extLst>
          </p:cNvPr>
          <p:cNvSpPr txBox="1"/>
          <p:nvPr/>
        </p:nvSpPr>
        <p:spPr>
          <a:xfrm>
            <a:off x="994153" y="5350670"/>
            <a:ext cx="10273615" cy="1429622"/>
          </a:xfrm>
          <a:prstGeom prst="rect">
            <a:avLst/>
          </a:prstGeom>
          <a:noFill/>
        </p:spPr>
        <p:txBody>
          <a:bodyPr wrap="square">
            <a:spAutoFit/>
          </a:bodyPr>
          <a:lstStyle/>
          <a:p>
            <a:pPr algn="ctr">
              <a:lnSpc>
                <a:spcPct val="150000"/>
              </a:lnSpc>
            </a:pPr>
            <a:r>
              <a:rPr lang="en-US" sz="2000" b="1" i="1" dirty="0">
                <a:solidFill>
                  <a:schemeClr val="accent6">
                    <a:lumMod val="75000"/>
                  </a:schemeClr>
                </a:solidFill>
              </a:rPr>
              <a:t>As a project manager, how do you tackle these stakeholder uncertainties that can impact your project? Through communication! Specifically, by communicating enough (quantity) and by communicating well (quality).</a:t>
            </a:r>
            <a:endParaRPr lang="en-US" sz="20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4100" name="Picture 4" descr=", Design quality and quantity dependent on communication time The comparison of the information expressed in figure 3 and figure 4, results in a similar behaviour. There exits a high degree of informative communication in each design process and another peak value of specifying communication which is also not covered by the use of simulation tools.  ">
            <a:extLst>
              <a:ext uri="{FF2B5EF4-FFF2-40B4-BE49-F238E27FC236}">
                <a16:creationId xmlns:a16="http://schemas.microsoft.com/office/drawing/2014/main" id="{4EB7BDFA-026A-A44E-B8BE-CE92228DC9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9224" y="2137981"/>
            <a:ext cx="5510982" cy="314773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C122B22-CC32-E4EC-D000-49A78A04342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76900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C2F98-08C8-615B-2F27-A79763C0C9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09CB55-8526-8054-3FFF-7CE8E7A2BA2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842000-E7A5-0C1D-A5AB-70B5EFE435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76E5B0C-C7B1-FF9A-D6C3-AB2F82C89FC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E4C804CF-0D63-5300-431D-B7BA6AA28F2D}"/>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0B31736-2578-0980-EF2E-AB650E3A2FC0}"/>
              </a:ext>
            </a:extLst>
          </p:cNvPr>
          <p:cNvSpPr/>
          <p:nvPr/>
        </p:nvSpPr>
        <p:spPr>
          <a:xfrm>
            <a:off x="845573" y="2177340"/>
            <a:ext cx="10294375"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People can’t act on, or react to, information they do not have. If information is a primary way to reduce or manage uncertainty, lack of communication limits stakeholders’ ability to make sense of the situation and make decisions about how to think, feel, and act.</a:t>
            </a:r>
          </a:p>
          <a:p>
            <a:pPr marL="342900" indent="-342900" algn="just">
              <a:lnSpc>
                <a:spcPct val="20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Quantity of information doesn’t necessarily mean sending more e-mails </a:t>
            </a:r>
            <a:r>
              <a:rPr lang="en-US" sz="2000" dirty="0">
                <a:latin typeface="Alexandria Light" pitchFamily="2" charset="-78"/>
                <a:cs typeface="Alexandria Light" pitchFamily="2" charset="-78"/>
              </a:rPr>
              <a:t>—most workers already feel like their inboxes are flooded. But you do need to ensure information is available to people when and how they need it.</a:t>
            </a:r>
          </a:p>
        </p:txBody>
      </p:sp>
      <p:sp>
        <p:nvSpPr>
          <p:cNvPr id="4" name="Rectangle: Rounded Corners 3">
            <a:extLst>
              <a:ext uri="{FF2B5EF4-FFF2-40B4-BE49-F238E27FC236}">
                <a16:creationId xmlns:a16="http://schemas.microsoft.com/office/drawing/2014/main" id="{26EB05F1-773E-40DC-2432-9C2C7DE2659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8D74CD1-2EDF-3E22-03D3-C095AF36AD8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F6684F49-1ACE-B45B-7A64-682577CFAA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5677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55722-6422-248E-3098-8C2BF2A9F3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2F8B2E-F3A0-6E31-0BC2-6EE4CBF4BDF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F28502-6B9C-E5A9-F559-D01B97D9DE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0D97BF6-6A52-EFA0-9476-F7E84A819F0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64729B8C-8C3D-5C85-B295-9401EC7F81E0}"/>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38C43428-5044-F52D-73D9-668F21ECE1A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9F55102-1D3C-9255-311A-34E2638E1E4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7DEE8FCA-07DA-6396-5519-98E5C34E863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252B73B4-DBCA-5933-F875-4C2CD59F70FD}"/>
              </a:ext>
            </a:extLst>
          </p:cNvPr>
          <p:cNvPicPr>
            <a:picLocks noChangeAspect="1"/>
          </p:cNvPicPr>
          <p:nvPr/>
        </p:nvPicPr>
        <p:blipFill>
          <a:blip r:embed="rId3"/>
          <a:stretch>
            <a:fillRect/>
          </a:stretch>
        </p:blipFill>
        <p:spPr>
          <a:xfrm>
            <a:off x="2906769" y="2319048"/>
            <a:ext cx="6230219" cy="3962953"/>
          </a:xfrm>
          <a:prstGeom prst="rect">
            <a:avLst/>
          </a:prstGeom>
        </p:spPr>
      </p:pic>
    </p:spTree>
    <p:extLst>
      <p:ext uri="{BB962C8B-B14F-4D97-AF65-F5344CB8AC3E}">
        <p14:creationId xmlns:p14="http://schemas.microsoft.com/office/powerpoint/2010/main" val="3842658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82E3C-78A5-E85B-5DDD-B2671A7074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881CF6-C40B-BBF4-6D1E-AA3C810F662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52AC673-E3AD-4769-01D8-A51FBF792A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4D0699-FFBF-BB29-3C24-2B699E46BDB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53D12C64-AD36-D08F-830F-EAF324040ED2}"/>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EF6F184-63EF-AFAA-F8CD-1591C788CBBE}"/>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Another aspect to consider is that communication is not all verbal; in fact, much of it is not. A significant amount of meaning is communicated through physical cues (facial expressions and body language) and voice (tone, inflection, and other vocal cues outside of the words themselves).</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This means that communications you are delivering through methods that use only text or voice will have reduced effectiveness.</a:t>
            </a:r>
          </a:p>
        </p:txBody>
      </p:sp>
      <p:sp>
        <p:nvSpPr>
          <p:cNvPr id="4" name="Rectangle: Rounded Corners 3">
            <a:extLst>
              <a:ext uri="{FF2B5EF4-FFF2-40B4-BE49-F238E27FC236}">
                <a16:creationId xmlns:a16="http://schemas.microsoft.com/office/drawing/2014/main" id="{510B35C2-A288-410D-D9E9-3EC40694D18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D113326-92AC-39F4-DA60-554D0E54DC5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E814EAAB-D883-9962-FB7F-0E0E474E2C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44788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2FEA7-768E-850D-7D04-0AD237AC7E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71A9FC-CB4A-EB06-EBF0-21A8064A1B6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FA29AD-8D5A-07C7-4406-7D67F839D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CF7BB5-7A99-2DF2-5412-9115FFA862B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FE5C4C70-C99C-4503-E4D4-3CDA9311FF38}"/>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140CD55-70FA-35EE-4A8D-E736B9B253D7}"/>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Virtual teams especially can be impacted by this. When there is limited face-to-face interaction, even via methods such as video calls, teams can struggle to develop an effective approach to working together because the opportunities to reduce uncertainty are decreased.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If the vast majority of the team’s interactions are, in fact, virtual, the team will need to work harder to compensate for the lack of nonverbal communication.</a:t>
            </a:r>
          </a:p>
        </p:txBody>
      </p:sp>
      <p:sp>
        <p:nvSpPr>
          <p:cNvPr id="4" name="Rectangle: Rounded Corners 3">
            <a:extLst>
              <a:ext uri="{FF2B5EF4-FFF2-40B4-BE49-F238E27FC236}">
                <a16:creationId xmlns:a16="http://schemas.microsoft.com/office/drawing/2014/main" id="{5DA14FC7-E28F-AF8B-614B-3B74DB71F6F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70AB99-A15D-692C-A278-0820F911B44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3B5A3EDE-34C5-C0E3-9302-4B00720BC72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2796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D9924-EF28-03EF-272A-BC6A9588DA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9887A5-5FD7-6099-FF3A-1EBBBE2B9E4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4EAD406-8953-42C4-122D-D6F0205159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F4C6A00-BB97-E925-352C-88D008B71B5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2C07C6F7-DE99-0F7F-3C81-41B9A75B2EF4}"/>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11F822D7-E46A-974B-0E58-4A1F4D2C588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22D6FA3-F10B-83D2-FD11-641051A4649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30B0104A-04E0-8E2F-A029-E7375E720FC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9938" name="Picture 2" descr="Content quality trumps quantity, every time! | StrategyAudit">
            <a:extLst>
              <a:ext uri="{FF2B5EF4-FFF2-40B4-BE49-F238E27FC236}">
                <a16:creationId xmlns:a16="http://schemas.microsoft.com/office/drawing/2014/main" id="{694D28E4-6373-07FE-91B9-2E4A688077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787" b="5843"/>
          <a:stretch/>
        </p:blipFill>
        <p:spPr bwMode="auto">
          <a:xfrm>
            <a:off x="2520430" y="2244764"/>
            <a:ext cx="6855063" cy="4206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451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C66FF-40CB-8527-4209-F1C5088C7D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F9E0DD-9D50-1E77-9616-29536A4C46F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30F82F-27DE-0352-5602-C81E671D2C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FD26761-AEF1-4D60-8E0A-F18E5053CFD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773AD2F6-767A-2011-160B-F41B1D93A417}"/>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A9F68C2-1CD0-08DD-01C7-ED7883C8CFD4}"/>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High-quality communication gets your message across clearly and effectively.</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Quality communication requires that the person sending the message must make sure that the message he or she wants to send is accurately received.</a:t>
            </a:r>
          </a:p>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One way </a:t>
            </a:r>
            <a:r>
              <a:rPr lang="en-US" sz="2000" dirty="0">
                <a:latin typeface="Alexandria Light" pitchFamily="2" charset="-78"/>
                <a:cs typeface="Alexandria Light" pitchFamily="2" charset="-78"/>
              </a:rPr>
              <a:t>to do this is to be clear and specific about what you are communicating. If you need a task completed by 3 p.m. tomorrow, don’t just say “tomorrow afternoon.</a:t>
            </a:r>
          </a:p>
        </p:txBody>
      </p:sp>
      <p:sp>
        <p:nvSpPr>
          <p:cNvPr id="4" name="Rectangle: Rounded Corners 3">
            <a:extLst>
              <a:ext uri="{FF2B5EF4-FFF2-40B4-BE49-F238E27FC236}">
                <a16:creationId xmlns:a16="http://schemas.microsoft.com/office/drawing/2014/main" id="{9B1D9B79-6FB5-3001-B03C-C657BF53517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11C1138-11B2-A2B5-BA42-304E781BAEA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E2022F64-E879-FA3C-B063-4800436555B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92580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47C78-BC7B-8225-1348-5F762B3C2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BA2BC8-D2F3-AFFC-04E2-0CC6E5C33F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874E28-E059-8F76-447D-727A346966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0F1270-D335-B381-296A-926B2291E2B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367C2C6C-C1B9-F4E5-964C-F229661F24D9}"/>
              </a:ext>
            </a:extLst>
          </p:cNvPr>
          <p:cNvSpPr/>
          <p:nvPr/>
        </p:nvSpPr>
        <p:spPr>
          <a:xfrm>
            <a:off x="638243" y="2024874"/>
            <a:ext cx="386431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8E6E345-44D4-686B-1CDC-9C2984543C1D}"/>
              </a:ext>
            </a:extLst>
          </p:cNvPr>
          <p:cNvSpPr/>
          <p:nvPr/>
        </p:nvSpPr>
        <p:spPr>
          <a:xfrm>
            <a:off x="846080" y="2757888"/>
            <a:ext cx="3448635" cy="2226828"/>
          </a:xfrm>
          <a:prstGeom prst="rect">
            <a:avLst/>
          </a:prstGeom>
        </p:spPr>
        <p:txBody>
          <a:bodyPr wrap="square">
            <a:spAutoFit/>
          </a:bodyPr>
          <a:lstStyle/>
          <a:p>
            <a:pPr algn="just">
              <a:lnSpc>
                <a:spcPct val="200000"/>
              </a:lnSpc>
            </a:pPr>
            <a:r>
              <a:rPr lang="en-US" dirty="0">
                <a:solidFill>
                  <a:srgbClr val="FF0000"/>
                </a:solidFill>
                <a:latin typeface="Alexandria Light" pitchFamily="2" charset="-78"/>
                <a:cs typeface="Alexandria Light" pitchFamily="2" charset="-78"/>
              </a:rPr>
              <a:t>When communicating an assignment or request, provide as much </a:t>
            </a:r>
            <a:r>
              <a:rPr lang="en-US" b="1" dirty="0">
                <a:solidFill>
                  <a:schemeClr val="accent6">
                    <a:lumMod val="50000"/>
                  </a:schemeClr>
                </a:solidFill>
                <a:latin typeface="Alexandria Light" pitchFamily="2" charset="-78"/>
                <a:cs typeface="Alexandria Light" pitchFamily="2" charset="-78"/>
              </a:rPr>
              <a:t>SMART</a:t>
            </a:r>
            <a:r>
              <a:rPr lang="en-US" dirty="0">
                <a:solidFill>
                  <a:srgbClr val="FF0000"/>
                </a:solidFill>
                <a:latin typeface="Alexandria Light" pitchFamily="2" charset="-78"/>
                <a:cs typeface="Alexandria Light" pitchFamily="2" charset="-78"/>
              </a:rPr>
              <a:t> information as you can.</a:t>
            </a:r>
          </a:p>
        </p:txBody>
      </p:sp>
      <p:sp>
        <p:nvSpPr>
          <p:cNvPr id="4" name="Rectangle: Rounded Corners 3">
            <a:extLst>
              <a:ext uri="{FF2B5EF4-FFF2-40B4-BE49-F238E27FC236}">
                <a16:creationId xmlns:a16="http://schemas.microsoft.com/office/drawing/2014/main" id="{543A9B1B-14B9-4919-A572-7365E196FA2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7CAFCDC-7DBE-6977-5C99-F29B2BF1629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8335D973-76FA-0DEA-7BAF-CACB5542C36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314" name="Picture 2" descr="How to write effective SMART goals - Breeze">
            <a:extLst>
              <a:ext uri="{FF2B5EF4-FFF2-40B4-BE49-F238E27FC236}">
                <a16:creationId xmlns:a16="http://schemas.microsoft.com/office/drawing/2014/main" id="{C1E9057F-08CB-5E68-F68F-7C76C013BA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5916" y="2382793"/>
            <a:ext cx="7536084" cy="3768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82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FB496-2747-B957-FB6D-35A7EA121F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10554E-C26F-21A8-0A59-A9BC8D028E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DB4A2A4-F8DF-9620-8484-55F8132D17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FC4147C-AA21-90BD-0B26-32A93B8CFC0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0277BB39-0474-E4C0-127F-95E170B7AAA5}"/>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5E0F006-07B5-F21D-6C83-013A8C05276B}"/>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When communicating an assignment or request, provide as much </a:t>
            </a:r>
            <a:r>
              <a:rPr lang="en-US" sz="2000" b="1" dirty="0">
                <a:solidFill>
                  <a:schemeClr val="accent6">
                    <a:lumMod val="50000"/>
                  </a:schemeClr>
                </a:solidFill>
                <a:latin typeface="Alexandria Light" pitchFamily="2" charset="-78"/>
                <a:cs typeface="Alexandria Light" pitchFamily="2" charset="-78"/>
              </a:rPr>
              <a:t>SMART</a:t>
            </a:r>
            <a:r>
              <a:rPr lang="en-US" sz="2000" dirty="0">
                <a:solidFill>
                  <a:srgbClr val="FF0000"/>
                </a:solidFill>
                <a:latin typeface="Alexandria Light" pitchFamily="2" charset="-78"/>
                <a:cs typeface="Alexandria Light" pitchFamily="2" charset="-78"/>
              </a:rPr>
              <a:t> information as you can.</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Specific</a:t>
            </a:r>
            <a:r>
              <a:rPr lang="en-US" sz="2000" dirty="0">
                <a:latin typeface="Alexandria Light" pitchFamily="2" charset="-78"/>
                <a:cs typeface="Alexandria Light" pitchFamily="2" charset="-78"/>
              </a:rPr>
              <a:t>: What is the scope of what needs to be done? Make sure the assignment is clearly defined. </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Measurable</a:t>
            </a:r>
            <a:r>
              <a:rPr lang="en-US" sz="2000" dirty="0">
                <a:latin typeface="Alexandria Light" pitchFamily="2" charset="-78"/>
                <a:cs typeface="Alexandria Light" pitchFamily="2" charset="-78"/>
              </a:rPr>
              <a:t>: How will you determine completion/success? State any metrics or parameters for measuring and tracking progress.</a:t>
            </a:r>
          </a:p>
        </p:txBody>
      </p:sp>
      <p:sp>
        <p:nvSpPr>
          <p:cNvPr id="4" name="Rectangle: Rounded Corners 3">
            <a:extLst>
              <a:ext uri="{FF2B5EF4-FFF2-40B4-BE49-F238E27FC236}">
                <a16:creationId xmlns:a16="http://schemas.microsoft.com/office/drawing/2014/main" id="{9CE8649C-460A-1BC9-75D3-699E0A37EA8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3248A48-DBF6-ADC8-A440-0A84405BE87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D64772C2-A4F5-5A24-CD54-A5AF3F67949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3702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77DB7-62F2-479E-6549-225AD6A183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E4B764-42C8-E550-B4EC-8533169D28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0E420C-FB0D-E486-370C-319848862B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410B6BA-386B-CC3B-05C3-151B91DD229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A17A4643-202B-D69A-D171-F4C3742F9363}"/>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D8453FA-6502-EE05-12C7-E9E63B86B3D5}"/>
              </a:ext>
            </a:extLst>
          </p:cNvPr>
          <p:cNvSpPr/>
          <p:nvPr/>
        </p:nvSpPr>
        <p:spPr>
          <a:xfrm>
            <a:off x="845573" y="2177340"/>
            <a:ext cx="10294375"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When communicating an assignment or request, provide as much </a:t>
            </a:r>
            <a:r>
              <a:rPr lang="en-US" sz="2000" b="1" dirty="0">
                <a:solidFill>
                  <a:schemeClr val="accent6">
                    <a:lumMod val="50000"/>
                  </a:schemeClr>
                </a:solidFill>
                <a:latin typeface="Alexandria Light" pitchFamily="2" charset="-78"/>
                <a:cs typeface="Alexandria Light" pitchFamily="2" charset="-78"/>
              </a:rPr>
              <a:t>SMART</a:t>
            </a:r>
            <a:r>
              <a:rPr lang="en-US" sz="2000" dirty="0">
                <a:solidFill>
                  <a:srgbClr val="FF0000"/>
                </a:solidFill>
                <a:latin typeface="Alexandria Light" pitchFamily="2" charset="-78"/>
                <a:cs typeface="Alexandria Light" pitchFamily="2" charset="-78"/>
              </a:rPr>
              <a:t> information as you can.</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Attainable</a:t>
            </a:r>
            <a:r>
              <a:rPr lang="en-US" sz="2000" dirty="0">
                <a:latin typeface="Alexandria Light" pitchFamily="2" charset="-78"/>
                <a:cs typeface="Alexandria Light" pitchFamily="2" charset="-78"/>
              </a:rPr>
              <a:t>: Is what you are asking attainable in the parameters given? Ask for feedback on this from the team member(s) involved.</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Relevant</a:t>
            </a:r>
            <a:r>
              <a:rPr lang="en-US" sz="2000" dirty="0">
                <a:latin typeface="Alexandria Light" pitchFamily="2" charset="-78"/>
                <a:cs typeface="Alexandria Light" pitchFamily="2" charset="-78"/>
              </a:rPr>
              <a:t>: Have you tied the task to the overall project goals? Ensure team members involved understand why this task is important.</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Time-bound</a:t>
            </a:r>
            <a:r>
              <a:rPr lang="en-US" sz="2000" dirty="0">
                <a:latin typeface="Alexandria Light" pitchFamily="2" charset="-78"/>
                <a:cs typeface="Alexandria Light" pitchFamily="2" charset="-78"/>
              </a:rPr>
              <a:t>: What is the deadline for this task? Be as precise as you can.</a:t>
            </a:r>
          </a:p>
        </p:txBody>
      </p:sp>
      <p:sp>
        <p:nvSpPr>
          <p:cNvPr id="4" name="Rectangle: Rounded Corners 3">
            <a:extLst>
              <a:ext uri="{FF2B5EF4-FFF2-40B4-BE49-F238E27FC236}">
                <a16:creationId xmlns:a16="http://schemas.microsoft.com/office/drawing/2014/main" id="{5E8E2ED2-5DC6-572B-41B0-555C4F1438C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86FD06F-F108-FF9D-84DA-B572DB8BC62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F9BC52A1-C750-6D23-E2CC-40813E94472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7912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4B942-7108-C919-6418-E6C0FF3815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D2D0D8-0A21-4481-CFF3-5526EBDF61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8D57F4-E527-76BB-566E-79C8B33456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E33698-8A91-D8B6-3AF9-CB1E6EA2BEA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B0D764DF-9658-2808-A76F-3CBCB5FF583B}"/>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5466728-0070-732A-E170-0224D6A1DE33}"/>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Another way </a:t>
            </a:r>
            <a:r>
              <a:rPr lang="en-US" sz="2000" dirty="0">
                <a:latin typeface="Alexandria Light" pitchFamily="2" charset="-78"/>
                <a:cs typeface="Alexandria Light" pitchFamily="2" charset="-78"/>
              </a:rPr>
              <a:t>to communicate clearly is to limit your use of vocabulary that is not universally understood, a.k.a. jargon.</a:t>
            </a:r>
          </a:p>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A third way </a:t>
            </a:r>
            <a:r>
              <a:rPr lang="en-US" sz="2000" dirty="0">
                <a:latin typeface="Alexandria Light" pitchFamily="2" charset="-78"/>
                <a:cs typeface="Alexandria Light" pitchFamily="2" charset="-78"/>
              </a:rPr>
              <a:t>to ensure quality of communication is to seek feedback from the receiver to verify that they understood what you intended to communicate. You can consider feedback a means of quality assurance in your communications.</a:t>
            </a:r>
          </a:p>
        </p:txBody>
      </p:sp>
      <p:sp>
        <p:nvSpPr>
          <p:cNvPr id="4" name="Rectangle: Rounded Corners 3">
            <a:extLst>
              <a:ext uri="{FF2B5EF4-FFF2-40B4-BE49-F238E27FC236}">
                <a16:creationId xmlns:a16="http://schemas.microsoft.com/office/drawing/2014/main" id="{F797801C-42A7-9AF7-1AEF-481A2ECB52B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2903504-1611-5039-3D65-1CE8AF84506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5A8308D1-2EC7-33F5-7202-504FE2FE73D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9844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68B17-B1DE-948B-1622-92C8696CCE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F10E00-083B-E847-899B-887216CE41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AA59A8-9D54-65F5-5B5C-18BE6086A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DF845B5-00D5-A521-32A2-CA3E616DD4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1228ADF4-DCA9-BA5B-98DE-92CA38DA30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4BDDA4E-A87F-D558-4AAF-1588D985A3E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8" name="TextBox 7">
            <a:extLst>
              <a:ext uri="{FF2B5EF4-FFF2-40B4-BE49-F238E27FC236}">
                <a16:creationId xmlns:a16="http://schemas.microsoft.com/office/drawing/2014/main" id="{0DDB7A86-DAA3-F8F7-D4D1-9A45A26CC0D3}"/>
              </a:ext>
            </a:extLst>
          </p:cNvPr>
          <p:cNvSpPr txBox="1"/>
          <p:nvPr/>
        </p:nvSpPr>
        <p:spPr>
          <a:xfrm>
            <a:off x="683887" y="5579267"/>
            <a:ext cx="10273615" cy="671851"/>
          </a:xfrm>
          <a:prstGeom prst="rect">
            <a:avLst/>
          </a:prstGeom>
          <a:noFill/>
        </p:spPr>
        <p:txBody>
          <a:bodyPr wrap="square">
            <a:spAutoFit/>
          </a:bodyPr>
          <a:lstStyle/>
          <a:p>
            <a:pPr algn="ctr">
              <a:lnSpc>
                <a:spcPct val="150000"/>
              </a:lnSpc>
            </a:pPr>
            <a:r>
              <a:rPr lang="en-US" sz="2800" b="1" i="1" dirty="0">
                <a:solidFill>
                  <a:schemeClr val="accent6">
                    <a:lumMod val="75000"/>
                  </a:schemeClr>
                </a:solidFill>
              </a:rPr>
              <a:t>Uncertainty is closely tied to trust.</a:t>
            </a:r>
            <a:endParaRPr lang="en-US" sz="28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10242" name="Picture 2" descr="Building Trust is Essential for Improving Society | Lead Read Today | Lead  Read Today">
            <a:extLst>
              <a:ext uri="{FF2B5EF4-FFF2-40B4-BE49-F238E27FC236}">
                <a16:creationId xmlns:a16="http://schemas.microsoft.com/office/drawing/2014/main" id="{4E023B67-2363-3EDF-1561-E5C02A6DF9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623" y="2052981"/>
            <a:ext cx="6432754" cy="33771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645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8344E-B677-8EE4-6965-C58BBC4D71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B5C6C7-EE07-7332-EFE7-4380085E9D2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47453F1-61A9-2154-FA72-A960DD328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7CC6E6B-56AC-DF4A-E0B9-B0591CE653B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EC65AE90-02B2-999D-A1BD-0343969A463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0A7982A-38FD-EDFA-652B-9E5188438407}"/>
              </a:ext>
            </a:extLst>
          </p:cNvPr>
          <p:cNvSpPr/>
          <p:nvPr/>
        </p:nvSpPr>
        <p:spPr>
          <a:xfrm>
            <a:off x="845573" y="2010190"/>
            <a:ext cx="6037007"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When you think about whether you trust someone, what factors do you consider?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Most people count honesty (presenting information accurately and truthfully) and reliability (doing what you say you will do) as major factors in trusting others. Both factors speak to the level of uncertainty you have about the other person’s words and resultant behaviors.</a:t>
            </a:r>
          </a:p>
        </p:txBody>
      </p:sp>
      <p:sp>
        <p:nvSpPr>
          <p:cNvPr id="4" name="Rectangle: Rounded Corners 3">
            <a:extLst>
              <a:ext uri="{FF2B5EF4-FFF2-40B4-BE49-F238E27FC236}">
                <a16:creationId xmlns:a16="http://schemas.microsoft.com/office/drawing/2014/main" id="{0FC05E2C-C8E5-A7A2-6A1C-9C59A249A8F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10A24B0-8496-C11F-7634-042254A6E44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70B2CCEC-F18C-65B3-4EF7-14730006270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8434" name="Picture 2" descr="How to Build Trust | Trust Profile">
            <a:extLst>
              <a:ext uri="{FF2B5EF4-FFF2-40B4-BE49-F238E27FC236}">
                <a16:creationId xmlns:a16="http://schemas.microsoft.com/office/drawing/2014/main" id="{F6E19A6A-44AE-1B28-05D0-477ADE26B7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9910" y="2282135"/>
            <a:ext cx="4983592" cy="3898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12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FA05E-E445-F2B5-63EB-E88C97E3B9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51AB44-53E5-355A-5729-B4C89D6C8E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ECC362-2A6A-AB10-97D7-E9C5518E18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A0DE042-A9E1-87DA-A64B-3A07B78E14E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D4D65FF2-1720-0DC6-E9D6-CDB07E61FAD2}"/>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A0878D9-E36D-1546-BA03-ED0AA0E17CEA}"/>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In a team environment like a project</a:t>
            </a:r>
            <a:r>
              <a:rPr lang="en-US" dirty="0">
                <a:latin typeface="Alexandria Light" pitchFamily="2" charset="-78"/>
                <a:cs typeface="Alexandria Light" pitchFamily="2" charset="-78"/>
              </a:rPr>
              <a:t>, trust is critical to success. Trust results in high-functioning teams that exhibit dedication to successful project outcomes and are often willing to take personal risks to advance common goals.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also results in stakeholders that develop and maintain support for the project and the project team.</a:t>
            </a:r>
          </a:p>
        </p:txBody>
      </p:sp>
      <p:sp>
        <p:nvSpPr>
          <p:cNvPr id="4" name="Rectangle: Rounded Corners 3">
            <a:extLst>
              <a:ext uri="{FF2B5EF4-FFF2-40B4-BE49-F238E27FC236}">
                <a16:creationId xmlns:a16="http://schemas.microsoft.com/office/drawing/2014/main" id="{30DCB276-A5EF-A318-CA2B-062AFFFC5F5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5571C60-EF5C-5FB4-EE18-42153B8172E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69221D98-8ED4-A3F7-B86A-64D54715809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8434" name="Picture 2" descr="How to Build Trust | Trust Profile">
            <a:extLst>
              <a:ext uri="{FF2B5EF4-FFF2-40B4-BE49-F238E27FC236}">
                <a16:creationId xmlns:a16="http://schemas.microsoft.com/office/drawing/2014/main" id="{79B75615-0679-BC45-2A02-D494CD3B16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9910" y="2282135"/>
            <a:ext cx="4983592" cy="3898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72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4B9C8-EA70-40F0-725E-881CE51D7E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65FA43-1789-E0EA-4C53-8D0404E5E4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2E36F7-48C6-8130-C62A-8D37D02A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893635C-B298-3E29-8B6F-7C93BFD2188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275A49DF-56DC-8B9A-1C6D-DA6A84E7B78D}"/>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3CBEF37-6870-8980-1952-F1A20B3EA170}"/>
              </a:ext>
            </a:extLst>
          </p:cNvPr>
          <p:cNvSpPr/>
          <p:nvPr/>
        </p:nvSpPr>
        <p:spPr>
          <a:xfrm>
            <a:off x="845573" y="2010190"/>
            <a:ext cx="603700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On the other hand</a:t>
            </a:r>
            <a:r>
              <a:rPr lang="en-US" dirty="0">
                <a:latin typeface="Alexandria Light" pitchFamily="2" charset="-78"/>
                <a:cs typeface="Alexandria Light" pitchFamily="2" charset="-78"/>
              </a:rPr>
              <a:t>, there are consequences when a team lacks trust.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It’s not just about reduced performance; it is a cycle that feeds itself. Just as good communication cultivates trust, lack of trust can lead to poor communication. </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“In lack of trust</a:t>
            </a:r>
            <a:r>
              <a:rPr lang="en-US" dirty="0">
                <a:latin typeface="Alexandria Light" pitchFamily="2" charset="-78"/>
                <a:cs typeface="Alexandria Light" pitchFamily="2" charset="-78"/>
              </a:rPr>
              <a:t>, members may delay communication, or reduce quality of communication by giving insufficient knowledge and misinforming.</a:t>
            </a:r>
          </a:p>
        </p:txBody>
      </p:sp>
      <p:sp>
        <p:nvSpPr>
          <p:cNvPr id="4" name="Rectangle: Rounded Corners 3">
            <a:extLst>
              <a:ext uri="{FF2B5EF4-FFF2-40B4-BE49-F238E27FC236}">
                <a16:creationId xmlns:a16="http://schemas.microsoft.com/office/drawing/2014/main" id="{5536FB8E-71F1-61D5-583E-F8F6AC56F29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A1AACF9-9D49-D914-2F6E-D342A4AE0D9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46444C6B-561B-D9C1-E4F4-847EBB8294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482" name="Picture 2" descr="Quote - A Lack of Trust is Your Biggest Expense - Peter Barron Stark  Companies">
            <a:extLst>
              <a:ext uri="{FF2B5EF4-FFF2-40B4-BE49-F238E27FC236}">
                <a16:creationId xmlns:a16="http://schemas.microsoft.com/office/drawing/2014/main" id="{E6093E87-39FE-2EAD-8528-123BEB896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7563" y="2614255"/>
            <a:ext cx="4708798" cy="3305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212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AF709-F5E6-F13D-317E-322D863C39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ECF046-900E-31C0-1E27-3FC283C8199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9B93D71-A9B9-463F-3267-881F88EE9D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528939-1680-B95C-12F3-26A72C1D18D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4D0D89C3-120F-A057-0116-BEB8C5E44C3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8925498-2102-CB2E-20DB-E1E423595544}"/>
              </a:ext>
            </a:extLst>
          </p:cNvPr>
          <p:cNvSpPr/>
          <p:nvPr/>
        </p:nvSpPr>
        <p:spPr>
          <a:xfrm>
            <a:off x="845573" y="2010190"/>
            <a:ext cx="603700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Stakeholders who do not trust the project team can withhold support and even delay or derail the project entirely.</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Trust is “the most essential ingredient in effective communication. It’s the foundational principle that holds all relationships.</a:t>
            </a:r>
          </a:p>
        </p:txBody>
      </p:sp>
      <p:sp>
        <p:nvSpPr>
          <p:cNvPr id="4" name="Rectangle: Rounded Corners 3">
            <a:extLst>
              <a:ext uri="{FF2B5EF4-FFF2-40B4-BE49-F238E27FC236}">
                <a16:creationId xmlns:a16="http://schemas.microsoft.com/office/drawing/2014/main" id="{77762751-A760-DB71-F11E-5647178CE59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973960-9AAF-29DC-A149-F2EF94D9998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DC279084-8327-F928-700C-5EAD00FDB3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482" name="Picture 2" descr="Quote - A Lack of Trust is Your Biggest Expense - Peter Barron Stark  Companies">
            <a:extLst>
              <a:ext uri="{FF2B5EF4-FFF2-40B4-BE49-F238E27FC236}">
                <a16:creationId xmlns:a16="http://schemas.microsoft.com/office/drawing/2014/main" id="{EA474D18-8AA3-1700-84FD-5A2F4341ED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7563" y="2614255"/>
            <a:ext cx="4708798" cy="3305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A4163-42B1-E459-9824-827032962E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547562-7807-FEBB-6A51-286638A95468}"/>
              </a:ext>
            </a:extLst>
          </p:cNvPr>
          <p:cNvSpPr/>
          <p:nvPr/>
        </p:nvSpPr>
        <p:spPr>
          <a:xfrm>
            <a:off x="496489" y="1260189"/>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4BF2C94-F977-B43C-48FA-9026FA0D4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C7F4B85-9DE4-8857-C617-E6A04DEBCDE6}"/>
              </a:ext>
            </a:extLst>
          </p:cNvPr>
          <p:cNvSpPr/>
          <p:nvPr/>
        </p:nvSpPr>
        <p:spPr>
          <a:xfrm>
            <a:off x="427664" y="801860"/>
            <a:ext cx="4842427" cy="400110"/>
          </a:xfrm>
          <a:prstGeom prst="rect">
            <a:avLst/>
          </a:prstGeom>
        </p:spPr>
        <p:txBody>
          <a:bodyPr wrap="square">
            <a:spAutoFit/>
          </a:bodyPr>
          <a:lstStyle/>
          <a:p>
            <a:r>
              <a:rPr lang="en-US" sz="20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4DF02313-EE1D-FD23-709D-F43D9482E260}"/>
              </a:ext>
            </a:extLst>
          </p:cNvPr>
          <p:cNvSpPr/>
          <p:nvPr/>
        </p:nvSpPr>
        <p:spPr>
          <a:xfrm>
            <a:off x="496489" y="1464542"/>
            <a:ext cx="4773602"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67DAB9-71A7-82FF-5809-251E5FA8CA45}"/>
              </a:ext>
            </a:extLst>
          </p:cNvPr>
          <p:cNvSpPr/>
          <p:nvPr/>
        </p:nvSpPr>
        <p:spPr>
          <a:xfrm>
            <a:off x="222882" y="1548550"/>
            <a:ext cx="5514802"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EBAB7AA3-1594-8E15-5EB2-C083939B7C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9458" name="Picture 2">
            <a:extLst>
              <a:ext uri="{FF2B5EF4-FFF2-40B4-BE49-F238E27FC236}">
                <a16:creationId xmlns:a16="http://schemas.microsoft.com/office/drawing/2014/main" id="{F7D81B32-1A3C-F5C5-3CD3-DD65D6EA768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7022"/>
          <a:stretch/>
        </p:blipFill>
        <p:spPr bwMode="auto">
          <a:xfrm>
            <a:off x="2563742" y="2102099"/>
            <a:ext cx="7563798" cy="4267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850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FD220-53D2-6B06-8CC4-9EE18E1C1C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512C7F-7640-1FD1-4E64-0C270BDD6501}"/>
              </a:ext>
            </a:extLst>
          </p:cNvPr>
          <p:cNvSpPr/>
          <p:nvPr/>
        </p:nvSpPr>
        <p:spPr>
          <a:xfrm>
            <a:off x="496489" y="1260189"/>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0E5E2B4-90B6-E9DE-57B8-B791DBEF96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98BDBF8-42D7-46B7-F0B4-130518D33FD8}"/>
              </a:ext>
            </a:extLst>
          </p:cNvPr>
          <p:cNvSpPr/>
          <p:nvPr/>
        </p:nvSpPr>
        <p:spPr>
          <a:xfrm>
            <a:off x="427664" y="801860"/>
            <a:ext cx="4842427" cy="400110"/>
          </a:xfrm>
          <a:prstGeom prst="rect">
            <a:avLst/>
          </a:prstGeom>
        </p:spPr>
        <p:txBody>
          <a:bodyPr wrap="square">
            <a:spAutoFit/>
          </a:bodyPr>
          <a:lstStyle/>
          <a:p>
            <a:r>
              <a:rPr lang="en-US" sz="20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ED3478AE-29B6-14C0-8FF2-BEA972310A88}"/>
              </a:ext>
            </a:extLst>
          </p:cNvPr>
          <p:cNvSpPr/>
          <p:nvPr/>
        </p:nvSpPr>
        <p:spPr>
          <a:xfrm>
            <a:off x="496489" y="1464542"/>
            <a:ext cx="4773602"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7C5F016-1B21-AA91-5502-69BFE1ABFDB5}"/>
              </a:ext>
            </a:extLst>
          </p:cNvPr>
          <p:cNvSpPr/>
          <p:nvPr/>
        </p:nvSpPr>
        <p:spPr>
          <a:xfrm>
            <a:off x="222882" y="1548550"/>
            <a:ext cx="5514802"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036BACB0-B38A-6D21-28A6-1B9B916FF1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9458" name="Picture 2">
            <a:extLst>
              <a:ext uri="{FF2B5EF4-FFF2-40B4-BE49-F238E27FC236}">
                <a16:creationId xmlns:a16="http://schemas.microsoft.com/office/drawing/2014/main" id="{82AFED9F-2912-EC91-7E1F-01BD4D6A77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91797"/>
          <a:stretch/>
        </p:blipFill>
        <p:spPr bwMode="auto">
          <a:xfrm>
            <a:off x="2563742" y="2102100"/>
            <a:ext cx="7563798" cy="6607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49A7E3A-52A8-86DA-2310-C7E734AB9E6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1936" b="6098"/>
          <a:stretch/>
        </p:blipFill>
        <p:spPr bwMode="auto">
          <a:xfrm>
            <a:off x="2563741" y="2762866"/>
            <a:ext cx="7563797" cy="3293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7518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97CC2-3716-5959-9384-EC4C5699DC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1E758C-3451-28B4-00D3-2A595EAE2E5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8808F4-0583-9838-17D9-F48522BCE1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EBA2E30-86CC-C0C2-04A9-B37E1A8480E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B0B76D70-97DD-CACF-F139-623EC3996BB2}"/>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450D15A-5143-C45D-0B91-DDC174B70012}"/>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Trust, at a project</a:t>
            </a:r>
            <a:r>
              <a:rPr lang="en-US" dirty="0">
                <a:solidFill>
                  <a:srgbClr val="002060"/>
                </a:solidFill>
                <a:latin typeface="Alexandria" pitchFamily="2" charset="-78"/>
                <a:cs typeface="Alexandria" pitchFamily="2" charset="-78"/>
              </a:rPr>
              <a:t> </a:t>
            </a:r>
            <a:r>
              <a:rPr lang="en-US" dirty="0">
                <a:latin typeface="Alexandria Light" pitchFamily="2" charset="-78"/>
                <a:cs typeface="Alexandria Light" pitchFamily="2" charset="-78"/>
              </a:rPr>
              <a:t>team level, involves communication, commitment, collaboration and competence – in other words, social interactions.</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Communication</a:t>
            </a:r>
            <a:r>
              <a:rPr lang="en-US" dirty="0">
                <a:latin typeface="Alexandria Light" pitchFamily="2" charset="-78"/>
                <a:cs typeface="Alexandria Light" pitchFamily="2" charset="-78"/>
              </a:rPr>
              <a:t> with one another: should be consistent and meaningful so as to avoid miscommunication</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Commitment</a:t>
            </a:r>
            <a:r>
              <a:rPr lang="en-US" dirty="0">
                <a:latin typeface="Alexandria Light" pitchFamily="2" charset="-78"/>
                <a:cs typeface="Alexandria Light" pitchFamily="2" charset="-78"/>
              </a:rPr>
              <a:t> to a team: helps teammates meet goals and able to rely on one another.</a:t>
            </a:r>
          </a:p>
        </p:txBody>
      </p:sp>
      <p:sp>
        <p:nvSpPr>
          <p:cNvPr id="4" name="Rectangle: Rounded Corners 3">
            <a:extLst>
              <a:ext uri="{FF2B5EF4-FFF2-40B4-BE49-F238E27FC236}">
                <a16:creationId xmlns:a16="http://schemas.microsoft.com/office/drawing/2014/main" id="{4AFCE455-882D-5C96-7281-26DAB91399F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FA9B4C6-83DC-FB0F-610E-8B66CBA0940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Trust in project teams</a:t>
            </a:r>
          </a:p>
        </p:txBody>
      </p:sp>
      <p:sp>
        <p:nvSpPr>
          <p:cNvPr id="7" name="TextBox 6">
            <a:extLst>
              <a:ext uri="{FF2B5EF4-FFF2-40B4-BE49-F238E27FC236}">
                <a16:creationId xmlns:a16="http://schemas.microsoft.com/office/drawing/2014/main" id="{B0E7E0F8-52B3-B71C-AEB2-A005FD7318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4578" name="Picture 2" descr="Trust building - Susanne Madsen Intl. Developing Project Leaders">
            <a:extLst>
              <a:ext uri="{FF2B5EF4-FFF2-40B4-BE49-F238E27FC236}">
                <a16:creationId xmlns:a16="http://schemas.microsoft.com/office/drawing/2014/main" id="{9A3618C9-A0B1-36B7-CB62-C4FC7E1E54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3323" y="2244764"/>
            <a:ext cx="5743575" cy="3838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908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8C999-9F6F-7AF8-5E86-92795344AE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91CC5A-3C4C-7FD1-05EC-0C802836183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93BC80-93EA-1090-F059-D65D66AEA7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E6A8806-0F77-47F7-BBEE-8088D23E56A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F335C892-41BF-E351-D105-A6AE99500517}"/>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F727031-6B09-6F0F-2B20-B7D3F49B8218}"/>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Trust, at a project team level, involves communication, commitment, collaboration and competence – in other words, social interactions.</a:t>
            </a:r>
          </a:p>
          <a:p>
            <a:pPr marL="342900" indent="-342900" algn="just">
              <a:lnSpc>
                <a:spcPct val="200000"/>
              </a:lnSpc>
              <a:buFont typeface="+mj-lt"/>
              <a:buAutoNum type="arabicPeriod" startAt="3"/>
            </a:pPr>
            <a:r>
              <a:rPr lang="en-US" b="1" dirty="0">
                <a:solidFill>
                  <a:srgbClr val="FF0000"/>
                </a:solidFill>
                <a:latin typeface="Alexandria Light" pitchFamily="2" charset="-78"/>
                <a:cs typeface="Alexandria Light" pitchFamily="2" charset="-78"/>
              </a:rPr>
              <a:t>Collaboration</a:t>
            </a:r>
            <a:r>
              <a:rPr lang="en-US" dirty="0">
                <a:latin typeface="Alexandria Light" pitchFamily="2" charset="-78"/>
                <a:cs typeface="Alexandria Light" pitchFamily="2" charset="-78"/>
              </a:rPr>
              <a:t>: allows sharing of ideas and building stronger bonds through working with each other</a:t>
            </a:r>
          </a:p>
          <a:p>
            <a:pPr marL="342900" indent="-342900" algn="just">
              <a:lnSpc>
                <a:spcPct val="200000"/>
              </a:lnSpc>
              <a:buFont typeface="+mj-lt"/>
              <a:buAutoNum type="arabicPeriod" startAt="3"/>
            </a:pPr>
            <a:r>
              <a:rPr lang="en-US" b="1" dirty="0">
                <a:solidFill>
                  <a:srgbClr val="FF0000"/>
                </a:solidFill>
                <a:latin typeface="Alexandria Light" pitchFamily="2" charset="-78"/>
                <a:cs typeface="Alexandria Light" pitchFamily="2" charset="-78"/>
              </a:rPr>
              <a:t>Competence</a:t>
            </a:r>
            <a:r>
              <a:rPr lang="en-US" dirty="0">
                <a:latin typeface="Alexandria Light" pitchFamily="2" charset="-78"/>
                <a:cs typeface="Alexandria Light" pitchFamily="2" charset="-78"/>
              </a:rPr>
              <a:t>: in fulfilling roles and responsibilities, and completing assigned tasks</a:t>
            </a:r>
          </a:p>
        </p:txBody>
      </p:sp>
      <p:sp>
        <p:nvSpPr>
          <p:cNvPr id="4" name="Rectangle: Rounded Corners 3">
            <a:extLst>
              <a:ext uri="{FF2B5EF4-FFF2-40B4-BE49-F238E27FC236}">
                <a16:creationId xmlns:a16="http://schemas.microsoft.com/office/drawing/2014/main" id="{9F406E7D-EE67-5E26-D924-03DA8F35BC3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9927845-C146-CB07-C8A1-181E8E84F6E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Trust in project teams</a:t>
            </a:r>
          </a:p>
        </p:txBody>
      </p:sp>
      <p:sp>
        <p:nvSpPr>
          <p:cNvPr id="7" name="TextBox 6">
            <a:extLst>
              <a:ext uri="{FF2B5EF4-FFF2-40B4-BE49-F238E27FC236}">
                <a16:creationId xmlns:a16="http://schemas.microsoft.com/office/drawing/2014/main" id="{9CC38D74-B8A6-217C-B435-9617CF4F4BF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Trust building - Susanne Madsen Intl. Developing Project Leaders">
            <a:extLst>
              <a:ext uri="{FF2B5EF4-FFF2-40B4-BE49-F238E27FC236}">
                <a16:creationId xmlns:a16="http://schemas.microsoft.com/office/drawing/2014/main" id="{41ED606B-02D0-E515-CDFD-87DC0E662E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3323" y="2244764"/>
            <a:ext cx="5743575" cy="3838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233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36F8C-D823-2ABF-1CFF-46AA2384AC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E43C14-6AF7-71A4-64DA-614426DE72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2466BC-A1EA-DB23-3195-96938C327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A0F4C9-46FA-F6DF-D3D7-2BB5266487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822927BB-9070-D1D8-8A70-9ABE072D630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40FBD5-C3DE-E460-1EF8-39F7B94EBB8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5146043E-5D3A-AA03-0ED0-411D954C49D2}"/>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1D73B23-21BD-2D85-ADB3-106169F0D108}"/>
              </a:ext>
            </a:extLst>
          </p:cNvPr>
          <p:cNvSpPr/>
          <p:nvPr/>
        </p:nvSpPr>
        <p:spPr>
          <a:xfrm>
            <a:off x="777600" y="2176858"/>
            <a:ext cx="1041170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Project communication </a:t>
            </a:r>
            <a:r>
              <a:rPr lang="en-US" sz="2000" dirty="0">
                <a:latin typeface="Alexandria Light" pitchFamily="2" charset="-78"/>
                <a:cs typeface="Alexandria Light" pitchFamily="2" charset="-78"/>
              </a:rPr>
              <a:t>starts by building on a solid foundation—an understanding through communication theory of why people communicate, and what happens when they communicate ineffectively. </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Two communication theories </a:t>
            </a:r>
            <a:r>
              <a:rPr lang="en-US" sz="2000" dirty="0">
                <a:latin typeface="Alexandria Light" pitchFamily="2" charset="-78"/>
                <a:cs typeface="Alexandria Light" pitchFamily="2" charset="-78"/>
              </a:rPr>
              <a:t>that apply well to project communications are URT and UMT. These theories view uncertainty as a primary motivation to communicate (or not to communicate). People use communication as a tool to gain information that will reduce their uncertainty.</a:t>
            </a:r>
          </a:p>
        </p:txBody>
      </p:sp>
    </p:spTree>
    <p:extLst>
      <p:ext uri="{BB962C8B-B14F-4D97-AF65-F5344CB8AC3E}">
        <p14:creationId xmlns:p14="http://schemas.microsoft.com/office/powerpoint/2010/main" val="220786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305EB-5861-3792-324E-F7788DE597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E4CDBE-587F-3FAC-322D-18FC1824CB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136040-4142-36D3-AFBD-6E0042797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895D6E-0588-D1B0-9C08-834508C37AF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ED4ED892-2230-A048-55AB-38BD71E6160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7E052F-0714-D5A6-0CDE-7AE04A8C01F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1842A1DE-E7D3-FBC5-895E-4E1F56EB43BB}"/>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4EC70EE9-6770-758E-8280-6096428F9402}"/>
              </a:ext>
            </a:extLst>
          </p:cNvPr>
          <p:cNvSpPr/>
          <p:nvPr/>
        </p:nvSpPr>
        <p:spPr>
          <a:xfrm>
            <a:off x="777600" y="2176858"/>
            <a:ext cx="1041170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Understanding uncertainty as a motivator can help project managers and stakeholders appreciate the value of communication as a means to manage uncertainty, and therefore manage the project. </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Two ways to manage uncertainty </a:t>
            </a:r>
            <a:r>
              <a:rPr lang="en-US" sz="2000" dirty="0">
                <a:latin typeface="Alexandria Light" pitchFamily="2" charset="-78"/>
                <a:cs typeface="Alexandria Light" pitchFamily="2" charset="-78"/>
              </a:rPr>
              <a:t>are to ensure sufficient quantity and high quality of communications. These strategies for good communication can help build trust among project team members and outside stakeholders, which is a key factor in project success.</a:t>
            </a:r>
          </a:p>
        </p:txBody>
      </p:sp>
    </p:spTree>
    <p:extLst>
      <p:ext uri="{BB962C8B-B14F-4D97-AF65-F5344CB8AC3E}">
        <p14:creationId xmlns:p14="http://schemas.microsoft.com/office/powerpoint/2010/main" val="382439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A0DB5B6-1557-46E2-AB81-00BACC33EB72}"/>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2103</TotalTime>
  <Words>2353</Words>
  <Application>Microsoft Office PowerPoint</Application>
  <PresentationFormat>Widescreen</PresentationFormat>
  <Paragraphs>200</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Calibri Light</vt:lpstr>
      <vt:lpstr>Arial</vt:lpstr>
      <vt:lpstr>Alexandria</vt:lpstr>
      <vt:lpstr>Alexandria Black</vt:lpstr>
      <vt:lpstr>Calibri</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279</cp:revision>
  <dcterms:created xsi:type="dcterms:W3CDTF">2023-04-29T09:08:00Z</dcterms:created>
  <dcterms:modified xsi:type="dcterms:W3CDTF">2025-05-30T19:37:48Z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