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03" r:id="rId2"/>
    <p:sldId id="276" r:id="rId3"/>
    <p:sldId id="378" r:id="rId4"/>
    <p:sldId id="401" r:id="rId5"/>
    <p:sldId id="392" r:id="rId6"/>
    <p:sldId id="379" r:id="rId7"/>
    <p:sldId id="356" r:id="rId8"/>
    <p:sldId id="357" r:id="rId9"/>
    <p:sldId id="354" r:id="rId10"/>
    <p:sldId id="355" r:id="rId11"/>
    <p:sldId id="351" r:id="rId12"/>
    <p:sldId id="367" r:id="rId13"/>
    <p:sldId id="362" r:id="rId14"/>
    <p:sldId id="359" r:id="rId15"/>
    <p:sldId id="352" r:id="rId16"/>
    <p:sldId id="368" r:id="rId17"/>
    <p:sldId id="361" r:id="rId18"/>
    <p:sldId id="358" r:id="rId19"/>
    <p:sldId id="373" r:id="rId20"/>
    <p:sldId id="372" r:id="rId21"/>
    <p:sldId id="371" r:id="rId22"/>
    <p:sldId id="369" r:id="rId23"/>
    <p:sldId id="374" r:id="rId24"/>
    <p:sldId id="397" r:id="rId25"/>
    <p:sldId id="399" r:id="rId26"/>
    <p:sldId id="391" r:id="rId27"/>
    <p:sldId id="403" r:id="rId28"/>
    <p:sldId id="404" r:id="rId29"/>
    <p:sldId id="405" r:id="rId30"/>
    <p:sldId id="406" r:id="rId31"/>
    <p:sldId id="407" r:id="rId32"/>
    <p:sldId id="412" r:id="rId33"/>
    <p:sldId id="411" r:id="rId34"/>
    <p:sldId id="413" r:id="rId35"/>
    <p:sldId id="415" r:id="rId36"/>
    <p:sldId id="414" r:id="rId37"/>
    <p:sldId id="402" r:id="rId38"/>
    <p:sldId id="408" r:id="rId39"/>
    <p:sldId id="410" r:id="rId40"/>
    <p:sldId id="409" r:id="rId41"/>
    <p:sldId id="387" r:id="rId42"/>
    <p:sldId id="393" r:id="rId43"/>
    <p:sldId id="416" r:id="rId44"/>
    <p:sldId id="38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78"/>
            <p14:sldId id="401"/>
            <p14:sldId id="392"/>
            <p14:sldId id="379"/>
            <p14:sldId id="356"/>
            <p14:sldId id="357"/>
            <p14:sldId id="354"/>
            <p14:sldId id="355"/>
            <p14:sldId id="351"/>
            <p14:sldId id="367"/>
            <p14:sldId id="362"/>
            <p14:sldId id="359"/>
            <p14:sldId id="352"/>
            <p14:sldId id="368"/>
            <p14:sldId id="361"/>
            <p14:sldId id="358"/>
            <p14:sldId id="373"/>
            <p14:sldId id="372"/>
            <p14:sldId id="371"/>
            <p14:sldId id="369"/>
            <p14:sldId id="374"/>
            <p14:sldId id="397"/>
            <p14:sldId id="399"/>
            <p14:sldId id="391"/>
            <p14:sldId id="403"/>
            <p14:sldId id="404"/>
            <p14:sldId id="405"/>
            <p14:sldId id="406"/>
            <p14:sldId id="407"/>
            <p14:sldId id="412"/>
            <p14:sldId id="411"/>
            <p14:sldId id="413"/>
            <p14:sldId id="415"/>
            <p14:sldId id="414"/>
            <p14:sldId id="402"/>
            <p14:sldId id="408"/>
            <p14:sldId id="410"/>
            <p14:sldId id="409"/>
            <p14:sldId id="387"/>
            <p14:sldId id="393"/>
            <p14:sldId id="416"/>
            <p14:sldId id="3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9ECE7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92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46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84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6856269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58058"/>
            <a:ext cx="8659664" cy="5358856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22411" y="411258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07898" y="4682874"/>
            <a:ext cx="49818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424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Ch8 – Governance of Portfolios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285"/>
    </mc:Choice>
    <mc:Fallback xmlns="">
      <p:transition spd="slow" advTm="25628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Clarifying the logic behind developing project portfolios.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Discussing a project portfolio as a governance structure.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Highlighting the types of decisions made in project portfolios.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Understanding the role of portfolio optimization strategies.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Explaining the different measures of project portfolio performance.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058"/>
    </mc:Choice>
    <mc:Fallback xmlns="">
      <p:transition advTm="7205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project may consist of a larger or smaller number of ongoing projects being run simultaneously. 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these projects typically compete for a finite number of often scarce resources, they need to be governed.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case, the focus is on: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Ensuring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effectiveness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‘doing the right projects’.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Ensuring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‘doing projects right’.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432D13-5549-13BB-96FB-4C750F0EC5DD}"/>
              </a:ext>
            </a:extLst>
          </p:cNvPr>
          <p:cNvSpPr txBox="1"/>
          <p:nvPr/>
        </p:nvSpPr>
        <p:spPr>
          <a:xfrm>
            <a:off x="2459842" y="1059324"/>
            <a:ext cx="6281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Logic of Portfolios</a:t>
            </a:r>
          </a:p>
        </p:txBody>
      </p:sp>
    </p:spTree>
    <p:extLst>
      <p:ext uri="{BB962C8B-B14F-4D97-AF65-F5344CB8AC3E}">
        <p14:creationId xmlns:p14="http://schemas.microsoft.com/office/powerpoint/2010/main" val="76897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706"/>
    </mc:Choice>
    <mc:Fallback xmlns="">
      <p:transition advTm="20370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Whereas Effectiveness Is Achieved Through Project Portfolios, Efficiency Is Achieved Through Project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4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626"/>
    </mc:Choice>
    <mc:Fallback xmlns="">
      <p:transition advTm="6462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400" b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portfolio </a:t>
            </a:r>
            <a:r>
              <a:rPr lang="en-US" sz="2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 a grouping of projects and programs by similar skills or resource needs, prioritized by their contribution to corporate strategy and managed together to optimize contribution to strategic objectives.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b="1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portfolio management </a:t>
            </a:r>
            <a:r>
              <a:rPr lang="en-US" sz="2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 concerned with managing competing needs for scarce skills and resources of the various projects in the portfolio.</a:t>
            </a: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192482-76F9-CB5A-B497-F81A3BC00685}"/>
              </a:ext>
            </a:extLst>
          </p:cNvPr>
          <p:cNvSpPr txBox="1"/>
          <p:nvPr/>
        </p:nvSpPr>
        <p:spPr>
          <a:xfrm>
            <a:off x="2459842" y="1059324"/>
            <a:ext cx="6281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Project Portfolio</a:t>
            </a:r>
          </a:p>
        </p:txBody>
      </p:sp>
    </p:spTree>
    <p:extLst>
      <p:ext uri="{BB962C8B-B14F-4D97-AF65-F5344CB8AC3E}">
        <p14:creationId xmlns:p14="http://schemas.microsoft.com/office/powerpoint/2010/main" val="272040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5072"/>
    </mc:Choice>
    <mc:Fallback xmlns="">
      <p:transition advTm="23507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Effectiveness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achieved through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selection and prioritization 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projects (portfolios) that contribute most to corporate strategy.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create the highest value for the corporation and therefore constitute the most economic use of scarce resources.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need for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effectiveness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has led to the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 of the project portfolio approach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6281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Effectiveness and Project Portfolios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80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6674"/>
    </mc:Choice>
    <mc:Fallback xmlns="">
      <p:transition advTm="18667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410934"/>
            <a:ext cx="10541000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board of directors makes the decision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whether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use programs and portfolios to implementing the project-based organizational works.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decision determines the framework for managers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decide on the types of projects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 which the organization is going to engage.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ABC9E8-3242-FEE6-3840-22BB53A1EB82}"/>
              </a:ext>
            </a:extLst>
          </p:cNvPr>
          <p:cNvSpPr txBox="1"/>
          <p:nvPr/>
        </p:nvSpPr>
        <p:spPr>
          <a:xfrm>
            <a:off x="2513149" y="1019069"/>
            <a:ext cx="7632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on Portfolios</a:t>
            </a:r>
          </a:p>
        </p:txBody>
      </p:sp>
    </p:spTree>
    <p:extLst>
      <p:ext uri="{BB962C8B-B14F-4D97-AF65-F5344CB8AC3E}">
        <p14:creationId xmlns:p14="http://schemas.microsoft.com/office/powerpoint/2010/main" val="312141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321"/>
    </mc:Choice>
    <mc:Fallback xmlns="">
      <p:transition advTm="9432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project-based part of the organizational works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typically governed by management decisions on: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whether, when and how to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 resources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across projects;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to pursue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higher level goals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need to be accomplished through several interlinked projects;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whether to focus on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smaller goals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accomplished by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projects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EFFC8E0-E7EC-6A95-C667-154DFB96D3E7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on Portfolios</a:t>
            </a:r>
          </a:p>
        </p:txBody>
      </p:sp>
    </p:spTree>
    <p:extLst>
      <p:ext uri="{BB962C8B-B14F-4D97-AF65-F5344CB8AC3E}">
        <p14:creationId xmlns:p14="http://schemas.microsoft.com/office/powerpoint/2010/main" val="333302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001"/>
    </mc:Choice>
    <mc:Fallback xmlns="">
      <p:transition advTm="12600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70588" y="17340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09FE3E-3DC5-C3E3-FE2D-9E65ADBCA452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Possible Governance Structures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888E9C-33D5-7075-CAF1-68ACFB4547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4205" y="2101396"/>
            <a:ext cx="5932715" cy="38429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40FF8BC-B637-CD3B-89F4-96EFAFFB3847}"/>
              </a:ext>
            </a:extLst>
          </p:cNvPr>
          <p:cNvSpPr txBox="1"/>
          <p:nvPr/>
        </p:nvSpPr>
        <p:spPr>
          <a:xfrm>
            <a:off x="942308" y="2688771"/>
            <a:ext cx="4206635" cy="22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Previous Management Decisions Lead To Four Possible Governance Structures For Project-based Organizations</a:t>
            </a:r>
          </a:p>
        </p:txBody>
      </p:sp>
    </p:spTree>
    <p:extLst>
      <p:ext uri="{BB962C8B-B14F-4D97-AF65-F5344CB8AC3E}">
        <p14:creationId xmlns:p14="http://schemas.microsoft.com/office/powerpoint/2010/main" val="123836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162"/>
    </mc:Choice>
    <mc:Fallback xmlns="">
      <p:transition advTm="12416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Multi-project Organizations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228864"/>
            <a:ext cx="10541000" cy="307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multi-project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 is meant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maximizing the return on individual projects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in this type of organization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very diverse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have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little or nothing in common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thus there are no synergies of objectives or resource usage.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such projects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external resources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very specific skill sets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may be used for just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duration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a contracted project.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1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318"/>
    </mc:Choice>
    <mc:Fallback xmlns="">
      <p:transition advTm="14231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045423"/>
            <a:ext cx="10541000" cy="35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portfolio of projects is meant to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maximizing the effectiveness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using existing skill sets and contributions to strategic objectives.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Such organizations group their projects based on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of skill sets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prioritize their projects to maximize their strategic objectives.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objectives of projects in a portfolio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Not necessarily have to be related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each other; key is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commonality of skill sets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A30E6E-0760-69CD-3602-6AFAECC633CD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Portfolios of Projects </a:t>
            </a:r>
          </a:p>
        </p:txBody>
      </p:sp>
    </p:spTree>
    <p:extLst>
      <p:ext uri="{BB962C8B-B14F-4D97-AF65-F5344CB8AC3E}">
        <p14:creationId xmlns:p14="http://schemas.microsoft.com/office/powerpoint/2010/main" val="163145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738"/>
    </mc:Choice>
    <mc:Fallback xmlns="">
      <p:transition advTm="15173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222659"/>
            <a:ext cx="10541000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programs of projects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meant to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maximizing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efficiency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Such organizations emphasize synergies stemming from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combining several individual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project objectives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into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larger overall objective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this type of organization,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skill sets needed may vary significantly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between the individual programs.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72DC64-38B4-2476-9EB3-F42AED82391B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Programs of Projects</a:t>
            </a:r>
          </a:p>
        </p:txBody>
      </p:sp>
    </p:spTree>
    <p:extLst>
      <p:ext uri="{BB962C8B-B14F-4D97-AF65-F5344CB8AC3E}">
        <p14:creationId xmlns:p14="http://schemas.microsoft.com/office/powerpoint/2010/main" val="7715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621"/>
    </mc:Choice>
    <mc:Fallback xmlns="">
      <p:transition advTm="10162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hybrid organization is meant to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balancing maximization of effectiveness and efficiency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a combination of program and portfolio approaches.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Such organizations achieve their strategic objectives by combining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sharing of skill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sets through portfolios and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relating project objectives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programs.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00C07D-5017-5AAD-8C9B-143B29953F1C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Hybrid Organizations</a:t>
            </a:r>
          </a:p>
        </p:txBody>
      </p:sp>
    </p:spTree>
    <p:extLst>
      <p:ext uri="{BB962C8B-B14F-4D97-AF65-F5344CB8AC3E}">
        <p14:creationId xmlns:p14="http://schemas.microsoft.com/office/powerpoint/2010/main" val="287836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57"/>
    </mc:Choice>
    <mc:Fallback xmlns="">
      <p:transition advTm="20005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Corporate performance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varies greatly according to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choice of governance structure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hybrid organization structure of combining and balancing programs and portfolios is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statistically more successful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other three approaches.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multi-project approach achieves 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lowest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level of performance, while either the programs or portfolios achieve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moderate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performance.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A24534-17CD-D885-02A3-D7710D44D577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of Governance Structures</a:t>
            </a:r>
          </a:p>
        </p:txBody>
      </p:sp>
    </p:spTree>
    <p:extLst>
      <p:ext uri="{BB962C8B-B14F-4D97-AF65-F5344CB8AC3E}">
        <p14:creationId xmlns:p14="http://schemas.microsoft.com/office/powerpoint/2010/main" val="337090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309"/>
    </mc:Choice>
    <mc:Fallback xmlns="">
      <p:transition advTm="14030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637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of Governance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B8564A-B02D-CB69-F4D4-01BE8B0920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7971" y="2095405"/>
            <a:ext cx="7826886" cy="390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09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835"/>
    </mc:Choice>
    <mc:Fallback xmlns="">
      <p:transition advTm="9683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Hybrid Approach Balances Both Efficiency and Effectiveness When Deciding Which Projects To Take On and Which Ones To Drop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01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512"/>
    </mc:Choice>
    <mc:Fallback xmlns="">
      <p:transition advTm="10351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573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Portfolios?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1998065"/>
            <a:ext cx="1054100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of project portfolio governance is to ensure that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projects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that is, those that will achieve their strategic objectives: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shortest possible time; and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the constraints of available skills and resources.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7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059"/>
    </mc:Choice>
    <mc:Fallback xmlns="">
      <p:transition advTm="6805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Projects and programs in any given portfolio are screened, selected, prioritized and scheduled based on getting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highest possible throughput of the ‘best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projects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the organization.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term ‘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throughput’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implies ensuring the greatest number of the best projects implemented by the organization in the shortest possible amount of time.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term ‘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best’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implies that a large number of good projects might be preferable to a smaller number of excellent projects as the overall throughput will be greater.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Portfolios?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29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045"/>
    </mc:Choice>
    <mc:Fallback xmlns="">
      <p:transition advTm="12904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 management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a proper communication structure that allows information to flow from portfolios to projects and back again. 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 managers often communicate portfolio decisions to line or middle management, sponsors (and steering groups). 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Tactical PMOs collect and aggregate project performance and report to the portfolio level.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69563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Management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9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456"/>
    </mc:Choice>
    <mc:Fallback xmlns="">
      <p:transition advTm="9445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50000"/>
              </a:lnSpc>
              <a:spcAft>
                <a:spcPts val="200"/>
              </a:spcAft>
            </a:pPr>
            <a:endParaRPr lang="en-US" sz="2400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382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Management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035A5D-501B-7F6A-4D12-9B0D7195F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765" y="2095405"/>
            <a:ext cx="7646321" cy="382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2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9398"/>
    </mc:Choice>
    <mc:Fallback xmlns="">
      <p:transition advTm="27939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l">
              <a:lnSpc>
                <a:spcPct val="150000"/>
              </a:lnSpc>
              <a:buFont typeface="+mj-lt"/>
              <a:buAutoNum type="arabicPeriod" startAt="5"/>
            </a:pPr>
            <a:endParaRPr lang="en-US" sz="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important purpose of project portfolio governance is to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 the objectives for each portfolio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which should be derived from 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organization’s strategy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l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portfolio objectives provide the framework for decision-making within the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Management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5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939"/>
    </mc:Choice>
    <mc:Fallback xmlns="">
      <p:transition advTm="5593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7"/>
            </a:pPr>
            <a:endParaRPr lang="en-US" sz="100" b="1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 objectives vary depending upon whether the corporation is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shareholder- or stakeholder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oriented.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Achieving these objectives involves careful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and prioritization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projects within each portfolio to ensure their alignment with its objectives.</a:t>
            </a:r>
            <a:endParaRPr lang="en-US" sz="2400" b="1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052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Management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6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304"/>
    </mc:Choice>
    <mc:Fallback xmlns="">
      <p:transition advTm="9730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most often used portfolio optimization strategies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are either used alone or in combination with each other: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 Maximization.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Balancing.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Alignment.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Optimization Strategies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93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726"/>
    </mc:Choice>
    <mc:Fallback xmlns="">
      <p:transition advTm="7772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strategy, projects are selected into the portfolio if they r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a certain threshold value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often financial such as Return on Investment (ROI).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strategy is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criticized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being too numbers focused and for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factoring in the more qualitative benefits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each project.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Corporations that use this as a standalone strategy are seen to perform 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worst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their industry.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Maximization Strategy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83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3"/>
    </mc:Choice>
    <mc:Fallback xmlns="">
      <p:transition advTm="10000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Projects are selected into the portfolio based on a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balanced weighted measure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several parameters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(similar way to an investment fund):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 are: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of high versus low-risk projects.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of short-term versus long-term projects.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Strategy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9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735"/>
    </mc:Choice>
    <mc:Fallback xmlns="">
      <p:transition advTm="55735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balancing matrix uses a number of two-dimensional graphs for each parameter to visualize the relative positions of projects against each other, allowing managers to select the most desirable balance of projects.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strategy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criticized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lack of guidance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 the balancing parameters and weighting criteria.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Corporations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that use this as a standalone strategy are seen to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successful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 their industry than those who use Value Maximization as a standalone strategy.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Strategy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3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136"/>
    </mc:Choice>
    <mc:Fallback xmlns="">
      <p:transition advTm="12313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9980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strategy assigns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budget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value to each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strategic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objective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the corporation; it is also called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strategic bucket approach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When a project is considered for the portfolio, it is tested against the objectives of each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bucket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(that is, the strategic goal).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 project supports one of the buckets or goals, then it is funded out of the relevant bucket.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Alignment Strategy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82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726"/>
    </mc:Choice>
    <mc:Fallback xmlns="">
      <p:transition advTm="12472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strategy requires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detailed planning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based on a long-term view anticipating future business trends.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strategy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is often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criticized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for being too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hypothetical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(requires developing hypothesis on future trends).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Corporations that use this as a standalone strategy are seen to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most successful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 their industry.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Alignment Strategy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40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933"/>
    </mc:Choice>
    <mc:Fallback xmlns="">
      <p:transition advTm="8693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choice of portfolio optimization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strategy is related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orientations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corporations.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While corporations that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shareholder-oriented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use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Value Maximization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strategy, corporations that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stakeholder-oriented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use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Balancing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strategy.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Corporations that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shareholder- and stakeholder-oriented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use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Strategic Alignment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strategy, as it is contingent on the corporation’s strategy.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Choice of Strategy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00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4870"/>
    </mc:Choice>
    <mc:Fallback xmlns="">
      <p:transition advTm="13487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Governance of project portfolios also includes deciding on the roles, authorities and decisions on the degree to which the portfolio management process is formalized (or the portfolio manager is engaged).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Roles and authorities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assigned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portfolio managers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include: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management roles and authorities.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Portfolio decision roles and authorities.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Portfolio maintenance roles and authorities.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060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 and Authorities of Portfolio Managers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64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62"/>
    </mc:Choice>
    <mc:Fallback xmlns="">
      <p:transition advTm="2626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management roles and authorities: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Participation in corporate business planning.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Special emphasis on contributing to planning for changes in required skill sets and resources.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of the agreed-upon quantity and quality of skill sets.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 and Authorities of Portfolio Managers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14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Portfolio decision roles and authorities: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Determination of roles.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Naming of individuals with the authority to identify, prioritize and select projects within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portfolio.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Includes responsibility and authority to start, suspend or terminate projects from within a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 and Authorities of Portfolio Managers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0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Portfolio maintenance roles and authorities: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Collection and aggregation of reports.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Participation in steering groups and project/program plan reviews.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Identification of bad projects and associated initiation of reviews, handling of issues and so on.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Coaching of project managers.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General improvement of organizational processes.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 and Authorities of Portfolio Managers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3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Degree To Which the Portfolio Management Process Is Formalized Is Influenced By the Complexity of the Decision-making Process In the Organization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3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performance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measured using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three groups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performance variables: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Achievement of desired portfolio results: these are aggregated project level measures (customer satisfaction, achieved time, cost, quality).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Achievement of project/program purpose: these show how well the projects and programs have fulfilled their purpose (effectiveness of project selection).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Balancing priorities: these are business level measures (resource retention, timely implementation of programs and stakeholder satisfaction).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Portfolio Performance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98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Three Groups of Measures For Portfolio Performance Should Be Assessed At Each Portfolio Reporting Cycle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48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portfolio is a grouping of projects and programs by similar skills or resource needs, aiming to contribute to a strategic objective. 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portfolio management is concerned with managing competing needs for scarce skills and resources of the various projects in the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5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Whereas efficiency is achieved through project programs, effectiveness is achieved through project portfolios.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Effectiveness is achieved through selection and prioritization of projects (portfolios) that contribute most to corporate strategy.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16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board of directors makes the decision on whether and how to use programs and portfolios as an approach to implementing the project-based works.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decision determines the framework for managers to decide on the types of projects in which the organization is going to engage.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72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hybrid approach of combining and balancing programs and portfolios is statistically more successful than other three approaches.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multi-project approach achieves the lowest level of performance, while either the programs or portfolios achieve moderate performance.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87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three portfolio optimization strategies are Value Maximization, Balancing, and Strategic Alignment.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choice of portfolio optimization strategy is related to the orientations of corporations (shareholder or stakeholder.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09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0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Find an internationally successful company, and discuss how their portfolio optimization strategies and decisions have contributed to their favourable performance?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9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0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Find a local company in which the portfolio management process is formalized, and discuss how formalization impacted the roles and authorities of the portfolio manager?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69896A-07E3-E715-8C84-085949127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070" y="1746061"/>
            <a:ext cx="4285859" cy="42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0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E53B74-67D3-6F66-49C8-3FBFF31BBF8A}"/>
              </a:ext>
            </a:extLst>
          </p:cNvPr>
          <p:cNvSpPr txBox="1"/>
          <p:nvPr/>
        </p:nvSpPr>
        <p:spPr>
          <a:xfrm>
            <a:off x="2517169" y="3308547"/>
            <a:ext cx="6452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/>
              <a:t>Ch5_Q20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5456</TotalTime>
  <Words>2288</Words>
  <Application>Microsoft Office PowerPoint</Application>
  <PresentationFormat>Widescreen</PresentationFormat>
  <Paragraphs>318</Paragraphs>
  <Slides>45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Hakem Sharari</cp:lastModifiedBy>
  <cp:revision>258</cp:revision>
  <dcterms:created xsi:type="dcterms:W3CDTF">2023-04-29T09:08:23Z</dcterms:created>
  <dcterms:modified xsi:type="dcterms:W3CDTF">2023-11-22T11:54:16Z</dcterms:modified>
</cp:coreProperties>
</file>