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303" r:id="rId5"/>
    <p:sldId id="313" r:id="rId6"/>
    <p:sldId id="276" r:id="rId7"/>
    <p:sldId id="256" r:id="rId8"/>
    <p:sldId id="496" r:id="rId9"/>
    <p:sldId id="497" r:id="rId10"/>
    <p:sldId id="498" r:id="rId11"/>
    <p:sldId id="499" r:id="rId12"/>
    <p:sldId id="502" r:id="rId13"/>
    <p:sldId id="500" r:id="rId14"/>
    <p:sldId id="501"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256"/>
            <p14:sldId id="496"/>
            <p14:sldId id="497"/>
            <p14:sldId id="498"/>
            <p14:sldId id="499"/>
            <p14:sldId id="502"/>
            <p14:sldId id="500"/>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94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2069" y="2785710"/>
            <a:ext cx="5989139" cy="1015663"/>
          </a:xfrm>
          <a:prstGeom prst="rect">
            <a:avLst/>
          </a:prstGeom>
          <a:noFill/>
        </p:spPr>
        <p:txBody>
          <a:bodyPr wrap="none" rtlCol="0">
            <a:spAutoFit/>
          </a:bodyPr>
          <a:lstStyle/>
          <a:p>
            <a:pPr algn="ctr"/>
            <a:r>
              <a:rPr lang="ar-SA" sz="2000" b="1" dirty="0">
                <a:solidFill>
                  <a:schemeClr val="accent1"/>
                </a:solidFill>
                <a:latin typeface="Arial" panose="020B0604020202020204" pitchFamily="34" charset="0"/>
                <a:cs typeface="Arial" panose="020B0604020202020204" pitchFamily="34" charset="0"/>
              </a:rPr>
              <a:t>تأثر استراتيجيات التسويق الرقمي المدعومة بأدوات الذكاء الإصطناعي</a:t>
            </a:r>
          </a:p>
          <a:p>
            <a:pPr algn="ctr"/>
            <a:r>
              <a:rPr lang="ar-SA" sz="2000" b="1" dirty="0">
                <a:solidFill>
                  <a:schemeClr val="accent1"/>
                </a:solidFill>
                <a:latin typeface="Arial" panose="020B0604020202020204" pitchFamily="34" charset="0"/>
                <a:cs typeface="Arial" panose="020B0604020202020204" pitchFamily="34" charset="0"/>
              </a:rPr>
              <a:t> في المتاجر الإلكترونية على قرار الشراء لدى المستهلكات السعوديات</a:t>
            </a:r>
            <a:endParaRPr lang="en-US" sz="2000" b="1" dirty="0">
              <a:solidFill>
                <a:schemeClr val="accent1"/>
              </a:solidFill>
              <a:latin typeface="Arial" panose="020B0604020202020204" pitchFamily="34" charset="0"/>
              <a:cs typeface="Arial" panose="020B0604020202020204" pitchFamily="34" charset="0"/>
            </a:endParaRPr>
          </a:p>
          <a:p>
            <a:pPr algn="ctr"/>
            <a:r>
              <a:rPr lang="ar-SA" sz="2000" b="1" dirty="0">
                <a:solidFill>
                  <a:schemeClr val="accent1"/>
                </a:solidFill>
                <a:latin typeface="Arial" panose="020B0604020202020204" pitchFamily="34" charset="0"/>
                <a:cs typeface="Arial" panose="020B0604020202020204" pitchFamily="34" charset="0"/>
              </a:rPr>
              <a:t>دراسة ميدانية</a:t>
            </a:r>
            <a:endParaRPr lang="en-US" sz="2000" b="1" dirty="0">
              <a:solidFill>
                <a:schemeClr val="accent1"/>
              </a:solidFill>
              <a:latin typeface="Arial" panose="020B0604020202020204" pitchFamily="34" charset="0"/>
              <a:cs typeface="Arial" panose="020B0604020202020204" pitchFamily="34" charset="0"/>
            </a:endParaRPr>
          </a:p>
        </p:txBody>
      </p:sp>
      <p:sp>
        <p:nvSpPr>
          <p:cNvPr id="10" name="Rectangle: Rounded Corners 9"/>
          <p:cNvSpPr/>
          <p:nvPr/>
        </p:nvSpPr>
        <p:spPr>
          <a:xfrm>
            <a:off x="4339988" y="4035368"/>
            <a:ext cx="7219666" cy="122188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“The Impact of AI-Powered Digital Marketing Strategies on the Purchase Decision of Saudi Female Consumers:</a:t>
            </a:r>
          </a:p>
          <a:p>
            <a:pPr algn="ctr"/>
            <a:r>
              <a:rPr lang="en-US" b="1" dirty="0">
                <a:solidFill>
                  <a:schemeClr val="tx1"/>
                </a:solidFill>
                <a:latin typeface="Arial" panose="020B0604020202020204" pitchFamily="34" charset="0"/>
                <a:cs typeface="Arial" panose="020B0604020202020204" pitchFamily="34" charset="0"/>
              </a:rPr>
              <a:t>A Field Study"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Zahra Ahmed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SA" sz="3200" b="1" dirty="0">
                <a:solidFill>
                  <a:schemeClr val="accent1"/>
                </a:solidFill>
                <a:latin typeface="Alexandria" charset="0"/>
                <a:cs typeface="Alexandria" charset="0"/>
              </a:rPr>
              <a:t>المقدمة</a:t>
            </a:r>
            <a:endParaRPr lang="en-US" sz="3200" b="1" dirty="0">
              <a:solidFill>
                <a:schemeClr val="accent1"/>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algn="r" rtl="1"/>
            <a:r>
              <a:rPr lang="ar-SA" dirty="0"/>
              <a:t>يشهد العالم الرقمي تحولات متسارعة أثرت بشكل مباشر على سلوك المستهلك، وفي السعودية أصبح التسوق الإلكتروني جزءًا من الحياة اليومية خاصة لدى النساء، ضمن توجه وطني لتعزيز التحول الرقمي ورؤية 2030. وتشير الإحصاءات إلى نمو متزايد في حجم التجارة الإلكترونية، مع اعتماد أكثر من 60% من النساء السعوديات على الشراء عبر الإنترنت، مما يجعل هذه الفئة فاعلًا اقتصاديًا مهمًا.</a:t>
            </a:r>
            <a:endParaRPr lang="en-US" dirty="0"/>
          </a:p>
          <a:p>
            <a:pPr algn="r" rtl="1"/>
            <a:r>
              <a:rPr lang="ar-SA" dirty="0"/>
              <a:t>ورغم توافر بنية تحتية رقمية متقدمة وانتشار أدوات الذكاء الاصطناعي عالميًا، إلا أن توظيفها في المتاجر السعودية ما يزال محدودًا بسبب تحديات مثل ضعف الوعي وارتفاع التكاليف والمخاوف المتعلقة بالخصوصية. وفي المقابل، أثبتت الدراسات أن هذه الأدوات قادرة على رفع معدلات التحويل وتحسين تجربة التسوق عبر التخصيص والتفاعل الذكي. من هنا تنبع أهمية هذه الدراسة في بحث أثر استراتيجيات التسويق الرقمي المدعومة بالذكاء الاصطناعي على سلوك المستهلكات السعوديات، من خلال تحليل العلاقة بين هذه الأدوات والنية الشرائية والقرار الفعلي، وتقديم توصيات عملية تدعم المتاجر الإلكترونية في تعزيز قدرتها التنافسية في السوق النسائي الرقمي المتنامي</a:t>
            </a:r>
            <a:endParaRPr lang="en-US" dirty="0"/>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614905" y="996426"/>
            <a:ext cx="3902032" cy="521970"/>
          </a:xfrm>
          <a:prstGeom prst="rect">
            <a:avLst/>
          </a:prstGeom>
          <a:noFill/>
        </p:spPr>
        <p:txBody>
          <a:bodyPr wrap="square" rtlCol="0">
            <a:spAutoFit/>
          </a:bodyPr>
          <a:lstStyle/>
          <a:p>
            <a:pPr algn="ctr"/>
            <a:r>
              <a:rPr lang="ar-SA" sz="2800" b="1" dirty="0">
                <a:solidFill>
                  <a:schemeClr val="accent1"/>
                </a:solidFill>
                <a:latin typeface="Alexandria" charset="0"/>
                <a:cs typeface="Alexandria" charset="0"/>
              </a:rPr>
              <a:t>مشكلة الدراسة</a:t>
            </a:r>
            <a:endParaRPr lang="en-US" sz="2800" b="1" dirty="0">
              <a:solidFill>
                <a:schemeClr val="accent1"/>
              </a:solidFill>
              <a:latin typeface="Alexandria" charset="0"/>
              <a:cs typeface="Alexandria" charset="0"/>
            </a:endParaRPr>
          </a:p>
        </p:txBody>
      </p:sp>
      <p:sp>
        <p:nvSpPr>
          <p:cNvPr id="48" name="TextBox 47"/>
          <p:cNvSpPr txBox="1"/>
          <p:nvPr/>
        </p:nvSpPr>
        <p:spPr>
          <a:xfrm>
            <a:off x="889000" y="2391844"/>
            <a:ext cx="10541000" cy="2308324"/>
          </a:xfrm>
          <a:prstGeom prst="rect">
            <a:avLst/>
          </a:prstGeom>
          <a:noFill/>
        </p:spPr>
        <p:txBody>
          <a:bodyPr wrap="square" rtlCol="0">
            <a:spAutoFit/>
          </a:bodyPr>
          <a:lstStyle/>
          <a:p>
            <a:pPr algn="just" rtl="1"/>
            <a:r>
              <a:rPr lang="ar-SA" dirty="0"/>
              <a:t>رغم التطور الكبير في تقنيات الذكاء الاصطناعي وإمكاناتها الكبيرة في تحسين استراتيجيات التسويق الرقمي، لا تزال أغلب المتاجر الإلكترونية في المملكة العربية السعودية تتعامل مع التسويق الرقمي بطرق تقليدية تفتقر إلى الاستفادة الكاملة من أدوات الذكاء الاصطناعي. وهذا يعود لأسباب متعددة منها نقص الوعي الكافي بتقنيات الذكاء الاصطناعي، وارتفاع تكلفة تطبيقها، بالإضافة إلى التحديات التقنية والثقافية المتعلقة بقبول المستهلكين لهذه الأدوات.</a:t>
            </a:r>
            <a:endParaRPr lang="en-US" dirty="0"/>
          </a:p>
          <a:p>
            <a:pPr algn="just" rtl="1"/>
            <a:r>
              <a:rPr lang="ar-SA" dirty="0"/>
              <a:t>في الوقت ذاته، يشهد سوق التجارة الإلكترونية نمواً متزايداً في المملكة، خصوصاً بين المستهلكات السعوديات اللواتي يشكلن شريحة مهمة وفعالة في قرارات الشراء الرقمي. غير أن غياب توظيف الذكاء الاصطناعي في استراتيجيات التسويق الرقمي يؤثر على قدرة هذه المتاجر على تقديم تجارب تسوق مخصصة وفعالة تلبي تطلعات ورغبات المستهلكات، مما قد يؤدي إلى ضعف التأثير على قرارات الشراء وخسارة فرص المنافسة في السوق الرقمي.</a:t>
            </a: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970318"/>
          </a:xfrm>
          <a:prstGeom prst="rect">
            <a:avLst/>
          </a:prstGeom>
          <a:noFill/>
        </p:spPr>
        <p:txBody>
          <a:bodyPr wrap="square" rtlCol="0">
            <a:spAutoFit/>
          </a:bodyPr>
          <a:lstStyle/>
          <a:p>
            <a:pPr algn="just" rtl="1"/>
            <a:r>
              <a:rPr lang="ar-SA" b="1" dirty="0"/>
              <a:t>الهدف الرئيسي:</a:t>
            </a:r>
            <a:endParaRPr lang="en-US" b="1" dirty="0"/>
          </a:p>
          <a:p>
            <a:pPr algn="just" rtl="1"/>
            <a:r>
              <a:rPr lang="ar-SA" dirty="0"/>
              <a:t>قياس أثر استراتيجيات التسويق الرقمي المدعومة بأدوات الذكاء الاصطناعي على قرار الشراء لدى المستهلكات السعوديات في المتاجر الإلكترونية.</a:t>
            </a:r>
            <a:endParaRPr lang="en-US" dirty="0"/>
          </a:p>
          <a:p>
            <a:pPr algn="just" rtl="1"/>
            <a:r>
              <a:rPr lang="ar-SA" b="1" dirty="0"/>
              <a:t>الأهداف الفرعية:</a:t>
            </a:r>
            <a:endParaRPr lang="en-US" b="1" dirty="0"/>
          </a:p>
          <a:p>
            <a:pPr algn="just" rtl="1"/>
            <a:r>
              <a:rPr lang="ar-SA" dirty="0"/>
              <a:t>	1.	تحليل تأثير استراتيجيات التسويق الرقمي (مثل الإعلان عبر السوشيال ميديا، التسويق بالمحتوى، البريد الإلكتروني) على سلوك الشراء لدى المستهلكات.</a:t>
            </a:r>
            <a:endParaRPr lang="en-US" dirty="0"/>
          </a:p>
          <a:p>
            <a:pPr algn="just" rtl="1"/>
            <a:r>
              <a:rPr lang="ar-SA" dirty="0"/>
              <a:t>	2.	قياس دور أدوات الذكاء الاصطناعي (مثل التوصيات الذكية، روبوتات المحادثة، تحليل البيانات) في تعزيز نية الشراء وتحفيز التفاعل الرقمي.</a:t>
            </a:r>
            <a:endParaRPr lang="en-US" dirty="0"/>
          </a:p>
          <a:p>
            <a:pPr algn="just" rtl="1"/>
            <a:r>
              <a:rPr lang="ar-SA" dirty="0"/>
              <a:t>	3.	استكشاف العلاقة بين نية الشراء والسلوك الشرائي الفعلي في ظل استخدام تقنيات تسويق رقمي مدعومة بالذكاء الاصطناعي.</a:t>
            </a:r>
            <a:endParaRPr lang="en-US" dirty="0"/>
          </a:p>
          <a:p>
            <a:pPr algn="just" rtl="1"/>
            <a:r>
              <a:rPr lang="ar-SA" dirty="0"/>
              <a:t>	4.	تحديد أكثر الأدوات والتقنيات فعالية في التأثير على قرار الشراء لدى المستهلكات السعوديات.</a:t>
            </a:r>
            <a:endParaRPr lang="en-US" dirty="0"/>
          </a:p>
          <a:p>
            <a:pPr algn="just" rtl="1"/>
            <a:r>
              <a:rPr lang="ar-SA" dirty="0"/>
              <a:t>	5.	تقديم مقترحات تطبيقية تسهم في تحسين استراتيجيات التسويق الرقمي الموجهة للنساء في السوق السعودي.</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F000E4B-9104-A64B-47C8-52CCCD796880}"/>
              </a:ext>
            </a:extLst>
          </p:cNvPr>
          <p:cNvSpPr txBox="1"/>
          <p:nvPr/>
        </p:nvSpPr>
        <p:spPr>
          <a:xfrm>
            <a:off x="4382893" y="639566"/>
            <a:ext cx="3902032" cy="521970"/>
          </a:xfrm>
          <a:prstGeom prst="rect">
            <a:avLst/>
          </a:prstGeom>
          <a:noFill/>
        </p:spPr>
        <p:txBody>
          <a:bodyPr wrap="square" rtlCol="0">
            <a:spAutoFit/>
          </a:bodyPr>
          <a:lstStyle/>
          <a:p>
            <a:pPr algn="ctr"/>
            <a:r>
              <a:rPr lang="ar-SA" sz="2800" b="1" dirty="0">
                <a:solidFill>
                  <a:schemeClr val="accent1"/>
                </a:solidFill>
                <a:latin typeface="Alexandria" charset="0"/>
                <a:cs typeface="Alexandria" charset="0"/>
              </a:rPr>
              <a:t>أهداف الدراسة</a:t>
            </a:r>
            <a:endParaRPr lang="en-US" sz="2800" b="1" dirty="0">
              <a:solidFill>
                <a:schemeClr val="accent1"/>
              </a:solidFill>
              <a:latin typeface="Alexandria" charset="0"/>
              <a:cs typeface="Alexandria"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D5480-7872-5F6D-11F4-D1E41A85C5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1D7C50-FDA3-CB03-DA8C-118D4CBADE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C70E4D-FBEC-1EA5-52B3-BDD3AA9541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B21757-9DEB-24F9-3418-0FB7C9C2DB7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C8B81AA-362F-B3AD-3442-15FC19735D9F}"/>
              </a:ext>
            </a:extLst>
          </p:cNvPr>
          <p:cNvSpPr txBox="1"/>
          <p:nvPr/>
        </p:nvSpPr>
        <p:spPr>
          <a:xfrm>
            <a:off x="1267024" y="1727839"/>
            <a:ext cx="9173825" cy="2585323"/>
          </a:xfrm>
          <a:prstGeom prst="rect">
            <a:avLst/>
          </a:prstGeom>
          <a:noFill/>
        </p:spPr>
        <p:txBody>
          <a:bodyPr wrap="square" rtlCol="0">
            <a:spAutoFit/>
          </a:bodyPr>
          <a:lstStyle/>
          <a:p>
            <a:pPr algn="just" rtl="1"/>
            <a:r>
              <a:rPr lang="ar-SA" dirty="0"/>
              <a:t>	1.ما مدى تأثير استراتيجيات التسويق الرقمي  المدعومة بالذكاء الاصطناعي على قرار الشراء لدى المستهلكات السعوديات في المتاجر الإلكترونية؟</a:t>
            </a:r>
            <a:endParaRPr lang="en-US" dirty="0"/>
          </a:p>
          <a:p>
            <a:pPr algn="just" rtl="1"/>
            <a:r>
              <a:rPr lang="ar-SA" dirty="0"/>
              <a:t>	</a:t>
            </a:r>
            <a:endParaRPr lang="en-US" dirty="0"/>
          </a:p>
          <a:p>
            <a:pPr algn="just" rtl="1"/>
            <a:r>
              <a:rPr lang="ar-SA" dirty="0"/>
              <a:t>	2.ما العلاقة بين نيّة الشراء والسلوك الشرائي الفعلي في ظل استخدام استراتيجيات تسويق رقمية مدعومة بالذكاء الاصطناعي؟</a:t>
            </a:r>
            <a:endParaRPr lang="en-US" dirty="0"/>
          </a:p>
          <a:p>
            <a:pPr algn="just" rtl="1"/>
            <a:r>
              <a:rPr lang="ar-SA" dirty="0"/>
              <a:t>	3.ما أكثر العوامل الرقمية تأثيرًا على سلوك المستهلكات السعوديات عند التفاعل مع المتاجر الإلكترونية؟</a:t>
            </a:r>
            <a:endParaRPr lang="en-US" dirty="0"/>
          </a:p>
          <a:p>
            <a:pPr algn="just" rtl="1"/>
            <a:r>
              <a:rPr lang="ar-SA" dirty="0"/>
              <a:t>	4.كيف يمكن للمتاجر الإلكترونية السعودية تحسين استراتيجياتها التسويقية الرقمية من خلال توظيف أدوات الذكاء الاصطناعي بما يتناسب مع احتياجات المستهلكات؟</a:t>
            </a:r>
            <a:endParaRPr lang="en-US" dirty="0"/>
          </a:p>
          <a:p>
            <a:pPr algn="just" rtl="1"/>
            <a:r>
              <a:rPr lang="en-US" dirty="0"/>
              <a:t> </a:t>
            </a:r>
          </a:p>
        </p:txBody>
      </p:sp>
      <p:pic>
        <p:nvPicPr>
          <p:cNvPr id="5" name="Graphic 21">
            <a:extLst>
              <a:ext uri="{FF2B5EF4-FFF2-40B4-BE49-F238E27FC236}">
                <a16:creationId xmlns:a16="http://schemas.microsoft.com/office/drawing/2014/main" id="{66242DD8-8083-41FD-9EAA-EFDB4C6554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DB7E922-967C-8D72-B138-1ECE6FAB6C96}"/>
              </a:ext>
            </a:extLst>
          </p:cNvPr>
          <p:cNvSpPr txBox="1"/>
          <p:nvPr/>
        </p:nvSpPr>
        <p:spPr>
          <a:xfrm>
            <a:off x="4382893" y="639566"/>
            <a:ext cx="3902032" cy="523220"/>
          </a:xfrm>
          <a:prstGeom prst="rect">
            <a:avLst/>
          </a:prstGeom>
          <a:noFill/>
        </p:spPr>
        <p:txBody>
          <a:bodyPr wrap="square" rtlCol="0">
            <a:spAutoFit/>
          </a:bodyPr>
          <a:lstStyle/>
          <a:p>
            <a:pPr algn="ctr" rtl="1"/>
            <a:r>
              <a:rPr lang="ar-SA" sz="2800" b="1" dirty="0">
                <a:solidFill>
                  <a:schemeClr val="accent1"/>
                </a:solidFill>
              </a:rPr>
              <a:t>أسئلة الدراسة</a:t>
            </a:r>
            <a:endParaRPr lang="en-US" sz="2800" dirty="0">
              <a:solidFill>
                <a:schemeClr val="accent1"/>
              </a:solidFill>
            </a:endParaRPr>
          </a:p>
        </p:txBody>
      </p:sp>
    </p:spTree>
    <p:extLst>
      <p:ext uri="{BB962C8B-B14F-4D97-AF65-F5344CB8AC3E}">
        <p14:creationId xmlns:p14="http://schemas.microsoft.com/office/powerpoint/2010/main" val="3408526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24E1-053C-9A69-9AF6-F836A6DE20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2681C9-DB3E-5658-F1C8-F5CC36160CA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F0E345-D293-484F-3A5C-CD1572B7022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C1A1796-CAD7-40E6-2252-7BED3B84977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54A5914-FA77-FEC1-83FB-6AC21CD99AE5}"/>
              </a:ext>
            </a:extLst>
          </p:cNvPr>
          <p:cNvSpPr txBox="1"/>
          <p:nvPr/>
        </p:nvSpPr>
        <p:spPr>
          <a:xfrm>
            <a:off x="1267024" y="1727839"/>
            <a:ext cx="9173825" cy="3693319"/>
          </a:xfrm>
          <a:prstGeom prst="rect">
            <a:avLst/>
          </a:prstGeom>
          <a:noFill/>
        </p:spPr>
        <p:txBody>
          <a:bodyPr wrap="square" rtlCol="0">
            <a:spAutoFit/>
          </a:bodyPr>
          <a:lstStyle/>
          <a:p>
            <a:pPr algn="r" rtl="1"/>
            <a:r>
              <a:rPr lang="ar-SA" dirty="0"/>
              <a:t>استنادًا إلى مشكلة الدراسة وتساؤلاتها وأهدافها، تم بناء مجموعة من الفرضيات التي تسعى الدراسة لاختبارها، وقد تم صياغتها على النحو التالي:</a:t>
            </a:r>
            <a:endParaRPr lang="en-US" dirty="0"/>
          </a:p>
          <a:p>
            <a:pPr algn="r" rtl="1"/>
            <a:r>
              <a:rPr lang="ar-SA" b="1" dirty="0"/>
              <a:t>الفرضية الرئيسة:</a:t>
            </a:r>
            <a:endParaRPr lang="en-US" b="1" dirty="0"/>
          </a:p>
          <a:p>
            <a:pPr algn="r" rtl="1"/>
            <a:r>
              <a:rPr lang="ar-SA" dirty="0"/>
              <a:t>توجد علاقة ذات دلالة إحصائية بين استراتيجيات التسويق الرقمي المدعومة بأدوات الذكاء الاصطناعي ونيّة الشراء وقرار الشراء لدى المستهلكات السعوديات في المتاجر الإلكترونية.</a:t>
            </a:r>
            <a:endParaRPr lang="en-US" dirty="0"/>
          </a:p>
          <a:p>
            <a:pPr algn="r" rtl="1"/>
            <a:r>
              <a:rPr lang="ar-SA" b="1" dirty="0"/>
              <a:t>الفرضيات الفرعية:</a:t>
            </a:r>
            <a:endParaRPr lang="en-US" b="1" dirty="0"/>
          </a:p>
          <a:p>
            <a:pPr algn="r" rtl="1"/>
            <a:r>
              <a:rPr lang="ar-SA" dirty="0"/>
              <a:t>	1.توجد علاقة ذات دلالة إحصائية بين استراتيجيات التسويق الرقمي المدعومة بأدوات الذكاء الاصطناعي ونيّة الشراء لدى المستهلكات السعوديات في المتاجر الإلكترونية.</a:t>
            </a:r>
            <a:endParaRPr lang="en-US" dirty="0"/>
          </a:p>
          <a:p>
            <a:pPr algn="r" rtl="1"/>
            <a:r>
              <a:rPr lang="ar-SA" dirty="0"/>
              <a:t>	2.توجد علاقة ذات دلالة إحصائية بين استراتيجيات التسويق الرقمي المدعومة بأدوات الذكاء الاصطناعي وقرار الشراء لدى المستهلكات السعوديات في المتاجر الإلكترونية.</a:t>
            </a:r>
            <a:endParaRPr lang="en-US" dirty="0"/>
          </a:p>
          <a:p>
            <a:pPr algn="r" rtl="1"/>
            <a:r>
              <a:rPr lang="ar-SA" dirty="0"/>
              <a:t>	3.توجد علاقة ذات دلالة إحصائية بين نيّة الشراء وقرار الشراء لدى المستهلكات السعوديات في المتاجر الإلكترونية.</a:t>
            </a:r>
            <a:endParaRPr lang="en-US" dirty="0"/>
          </a:p>
          <a:p>
            <a:pPr algn="r" rtl="1"/>
            <a:endParaRPr lang="en-US" dirty="0"/>
          </a:p>
        </p:txBody>
      </p:sp>
      <p:pic>
        <p:nvPicPr>
          <p:cNvPr id="5" name="Graphic 21">
            <a:extLst>
              <a:ext uri="{FF2B5EF4-FFF2-40B4-BE49-F238E27FC236}">
                <a16:creationId xmlns:a16="http://schemas.microsoft.com/office/drawing/2014/main" id="{1122946D-208F-9B2F-79D1-956767CA87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8A4E30-DF6F-2DEA-869A-1DBA5E8B31EE}"/>
              </a:ext>
            </a:extLst>
          </p:cNvPr>
          <p:cNvSpPr txBox="1"/>
          <p:nvPr/>
        </p:nvSpPr>
        <p:spPr>
          <a:xfrm>
            <a:off x="4382893" y="639566"/>
            <a:ext cx="3902032" cy="523220"/>
          </a:xfrm>
          <a:prstGeom prst="rect">
            <a:avLst/>
          </a:prstGeom>
          <a:noFill/>
        </p:spPr>
        <p:txBody>
          <a:bodyPr wrap="square" rtlCol="0">
            <a:spAutoFit/>
          </a:bodyPr>
          <a:lstStyle/>
          <a:p>
            <a:pPr algn="ctr" rtl="1"/>
            <a:r>
              <a:rPr lang="ar-SA" sz="2800" b="1" dirty="0">
                <a:solidFill>
                  <a:schemeClr val="accent1"/>
                </a:solidFill>
              </a:rPr>
              <a:t>فرضيات الدراسة</a:t>
            </a:r>
            <a:endParaRPr lang="en-US" sz="2800" dirty="0">
              <a:solidFill>
                <a:schemeClr val="accent1"/>
              </a:solidFill>
            </a:endParaRPr>
          </a:p>
        </p:txBody>
      </p:sp>
    </p:spTree>
    <p:extLst>
      <p:ext uri="{BB962C8B-B14F-4D97-AF65-F5344CB8AC3E}">
        <p14:creationId xmlns:p14="http://schemas.microsoft.com/office/powerpoint/2010/main" val="24291462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32A51-7BC2-624D-D4BA-B631FF6AE5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FAC297-0F4C-5364-3F33-C248BB33C3F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54FB9C8-C830-6879-EEB7-C93A3EC9CE6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CCEB71-A07C-0D98-004C-3780CAA591C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7676784-0675-EEE1-6713-EEF333BD269A}"/>
              </a:ext>
            </a:extLst>
          </p:cNvPr>
          <p:cNvSpPr txBox="1"/>
          <p:nvPr/>
        </p:nvSpPr>
        <p:spPr>
          <a:xfrm>
            <a:off x="1181062" y="2703199"/>
            <a:ext cx="9173825" cy="646331"/>
          </a:xfrm>
          <a:prstGeom prst="rect">
            <a:avLst/>
          </a:prstGeom>
          <a:noFill/>
        </p:spPr>
        <p:txBody>
          <a:bodyPr wrap="square" rtlCol="0">
            <a:spAutoFit/>
          </a:bodyPr>
          <a:lstStyle/>
          <a:p>
            <a:pPr algn="r"/>
            <a:r>
              <a:rPr lang="ar-SA" dirty="0"/>
              <a:t>تم </a:t>
            </a:r>
            <a:r>
              <a:rPr lang="ar-SA" b="1" dirty="0"/>
              <a:t>اعتماد المنهج المسحي باستخدام الأسلوبين الوصفي والاستدلالي</a:t>
            </a:r>
            <a:r>
              <a:rPr lang="ar-SA" dirty="0"/>
              <a:t>، بهدف دراسة الظاهرة محل البحث وتحليل أبعادها من</a:t>
            </a:r>
          </a:p>
          <a:p>
            <a:pPr algn="r"/>
            <a:r>
              <a:rPr lang="ar-SA" dirty="0"/>
              <a:t>خلال جمع البيانات ميدانيا وتفسيرها إحصائيا .</a:t>
            </a:r>
            <a:endParaRPr lang="en-US" dirty="0"/>
          </a:p>
        </p:txBody>
      </p:sp>
      <p:pic>
        <p:nvPicPr>
          <p:cNvPr id="5" name="Graphic 21">
            <a:extLst>
              <a:ext uri="{FF2B5EF4-FFF2-40B4-BE49-F238E27FC236}">
                <a16:creationId xmlns:a16="http://schemas.microsoft.com/office/drawing/2014/main" id="{5A40D17A-5C4E-493D-4F1B-F71CDF4C2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FBE8EAD-297E-9B2D-6FE0-78F95C461E27}"/>
              </a:ext>
            </a:extLst>
          </p:cNvPr>
          <p:cNvSpPr txBox="1"/>
          <p:nvPr/>
        </p:nvSpPr>
        <p:spPr>
          <a:xfrm>
            <a:off x="4382893" y="639566"/>
            <a:ext cx="3902032" cy="523220"/>
          </a:xfrm>
          <a:prstGeom prst="rect">
            <a:avLst/>
          </a:prstGeom>
          <a:noFill/>
        </p:spPr>
        <p:txBody>
          <a:bodyPr wrap="square" rtlCol="0">
            <a:spAutoFit/>
          </a:bodyPr>
          <a:lstStyle/>
          <a:p>
            <a:pPr algn="ctr" rtl="1"/>
            <a:r>
              <a:rPr lang="ar-SA" sz="2800" b="1" dirty="0">
                <a:solidFill>
                  <a:schemeClr val="accent1"/>
                </a:solidFill>
              </a:rPr>
              <a:t>منهجية الدراسة</a:t>
            </a:r>
            <a:endParaRPr lang="en-US" sz="2800" dirty="0">
              <a:solidFill>
                <a:schemeClr val="accent1"/>
              </a:solidFill>
            </a:endParaRPr>
          </a:p>
        </p:txBody>
      </p:sp>
      <p:sp>
        <p:nvSpPr>
          <p:cNvPr id="3" name="Google Shape;8407;p58">
            <a:extLst>
              <a:ext uri="{FF2B5EF4-FFF2-40B4-BE49-F238E27FC236}">
                <a16:creationId xmlns:a16="http://schemas.microsoft.com/office/drawing/2014/main" id="{241582F1-2E8D-A52D-2847-27B05F5EE5CB}"/>
              </a:ext>
            </a:extLst>
          </p:cNvPr>
          <p:cNvSpPr/>
          <p:nvPr/>
        </p:nvSpPr>
        <p:spPr>
          <a:xfrm>
            <a:off x="1333001" y="4294133"/>
            <a:ext cx="574931" cy="1100827"/>
          </a:xfrm>
          <a:custGeom>
            <a:avLst/>
            <a:gdLst/>
            <a:ahLst/>
            <a:cxnLst/>
            <a:rect l="l" t="t" r="r" b="b"/>
            <a:pathLst>
              <a:path w="7594" h="11752" extrusionOk="0">
                <a:moveTo>
                  <a:pt x="6585" y="662"/>
                </a:moveTo>
                <a:cubicBezTo>
                  <a:pt x="6774" y="662"/>
                  <a:pt x="6932" y="819"/>
                  <a:pt x="6932" y="1008"/>
                </a:cubicBezTo>
                <a:cubicBezTo>
                  <a:pt x="6932" y="1197"/>
                  <a:pt x="6774" y="1355"/>
                  <a:pt x="6585" y="1355"/>
                </a:cubicBezTo>
                <a:lnTo>
                  <a:pt x="1040" y="1355"/>
                </a:lnTo>
                <a:cubicBezTo>
                  <a:pt x="820" y="1355"/>
                  <a:pt x="662" y="1197"/>
                  <a:pt x="662" y="1008"/>
                </a:cubicBezTo>
                <a:cubicBezTo>
                  <a:pt x="662" y="819"/>
                  <a:pt x="820" y="662"/>
                  <a:pt x="1040" y="662"/>
                </a:cubicBezTo>
                <a:close/>
                <a:moveTo>
                  <a:pt x="6175" y="2048"/>
                </a:moveTo>
                <a:lnTo>
                  <a:pt x="6175" y="2867"/>
                </a:lnTo>
                <a:cubicBezTo>
                  <a:pt x="5435" y="3277"/>
                  <a:pt x="4600" y="3481"/>
                  <a:pt x="3765" y="3481"/>
                </a:cubicBezTo>
                <a:cubicBezTo>
                  <a:pt x="2930" y="3481"/>
                  <a:pt x="2096" y="3277"/>
                  <a:pt x="1355" y="2867"/>
                </a:cubicBezTo>
                <a:lnTo>
                  <a:pt x="1355" y="2048"/>
                </a:lnTo>
                <a:close/>
                <a:moveTo>
                  <a:pt x="1418" y="3686"/>
                </a:moveTo>
                <a:lnTo>
                  <a:pt x="1418" y="3686"/>
                </a:lnTo>
                <a:cubicBezTo>
                  <a:pt x="2174" y="4001"/>
                  <a:pt x="2962" y="4190"/>
                  <a:pt x="3781" y="4190"/>
                </a:cubicBezTo>
                <a:cubicBezTo>
                  <a:pt x="4600" y="4190"/>
                  <a:pt x="5388" y="4033"/>
                  <a:pt x="6144" y="3686"/>
                </a:cubicBezTo>
                <a:lnTo>
                  <a:pt x="6144" y="3686"/>
                </a:lnTo>
                <a:cubicBezTo>
                  <a:pt x="5860" y="4757"/>
                  <a:pt x="4915" y="5545"/>
                  <a:pt x="3781" y="5545"/>
                </a:cubicBezTo>
                <a:cubicBezTo>
                  <a:pt x="2647" y="5545"/>
                  <a:pt x="1702" y="4757"/>
                  <a:pt x="1418" y="3686"/>
                </a:cubicBezTo>
                <a:close/>
                <a:moveTo>
                  <a:pt x="3435" y="6238"/>
                </a:moveTo>
                <a:lnTo>
                  <a:pt x="3435" y="7813"/>
                </a:lnTo>
                <a:lnTo>
                  <a:pt x="1544" y="9704"/>
                </a:lnTo>
                <a:lnTo>
                  <a:pt x="1355" y="9704"/>
                </a:lnTo>
                <a:lnTo>
                  <a:pt x="1355" y="8695"/>
                </a:lnTo>
                <a:cubicBezTo>
                  <a:pt x="1355" y="7467"/>
                  <a:pt x="2237" y="6427"/>
                  <a:pt x="3435" y="6238"/>
                </a:cubicBezTo>
                <a:close/>
                <a:moveTo>
                  <a:pt x="3781" y="8443"/>
                </a:moveTo>
                <a:lnTo>
                  <a:pt x="5041" y="9704"/>
                </a:lnTo>
                <a:lnTo>
                  <a:pt x="2552" y="9704"/>
                </a:lnTo>
                <a:lnTo>
                  <a:pt x="3781" y="8443"/>
                </a:lnTo>
                <a:close/>
                <a:moveTo>
                  <a:pt x="4128" y="6238"/>
                </a:moveTo>
                <a:cubicBezTo>
                  <a:pt x="5325" y="6396"/>
                  <a:pt x="6207" y="7435"/>
                  <a:pt x="6207" y="8695"/>
                </a:cubicBezTo>
                <a:lnTo>
                  <a:pt x="6207" y="9704"/>
                </a:lnTo>
                <a:lnTo>
                  <a:pt x="6018" y="9704"/>
                </a:lnTo>
                <a:lnTo>
                  <a:pt x="4128" y="7813"/>
                </a:lnTo>
                <a:lnTo>
                  <a:pt x="4128" y="6238"/>
                </a:lnTo>
                <a:close/>
                <a:moveTo>
                  <a:pt x="6553" y="10397"/>
                </a:moveTo>
                <a:cubicBezTo>
                  <a:pt x="6743" y="10428"/>
                  <a:pt x="6900" y="10586"/>
                  <a:pt x="6900" y="10743"/>
                </a:cubicBezTo>
                <a:cubicBezTo>
                  <a:pt x="6900" y="10932"/>
                  <a:pt x="6743" y="11090"/>
                  <a:pt x="6553" y="11090"/>
                </a:cubicBezTo>
                <a:lnTo>
                  <a:pt x="977" y="11090"/>
                </a:lnTo>
                <a:cubicBezTo>
                  <a:pt x="788" y="11090"/>
                  <a:pt x="631" y="10932"/>
                  <a:pt x="631" y="10743"/>
                </a:cubicBezTo>
                <a:cubicBezTo>
                  <a:pt x="631" y="10554"/>
                  <a:pt x="788" y="10397"/>
                  <a:pt x="977" y="10397"/>
                </a:cubicBezTo>
                <a:close/>
                <a:moveTo>
                  <a:pt x="1009" y="0"/>
                </a:moveTo>
                <a:cubicBezTo>
                  <a:pt x="442" y="0"/>
                  <a:pt x="0" y="473"/>
                  <a:pt x="0" y="1008"/>
                </a:cubicBezTo>
                <a:cubicBezTo>
                  <a:pt x="0" y="1449"/>
                  <a:pt x="284" y="1827"/>
                  <a:pt x="694" y="1985"/>
                </a:cubicBezTo>
                <a:lnTo>
                  <a:pt x="694" y="3088"/>
                </a:lnTo>
                <a:cubicBezTo>
                  <a:pt x="694" y="4316"/>
                  <a:pt x="1387" y="5356"/>
                  <a:pt x="2395" y="5860"/>
                </a:cubicBezTo>
                <a:cubicBezTo>
                  <a:pt x="1387" y="6364"/>
                  <a:pt x="694" y="7435"/>
                  <a:pt x="694" y="8664"/>
                </a:cubicBezTo>
                <a:lnTo>
                  <a:pt x="694" y="9767"/>
                </a:lnTo>
                <a:cubicBezTo>
                  <a:pt x="316" y="9924"/>
                  <a:pt x="0" y="10271"/>
                  <a:pt x="0" y="10743"/>
                </a:cubicBezTo>
                <a:cubicBezTo>
                  <a:pt x="0" y="11342"/>
                  <a:pt x="473" y="11751"/>
                  <a:pt x="1009" y="11751"/>
                </a:cubicBezTo>
                <a:lnTo>
                  <a:pt x="6585" y="11751"/>
                </a:lnTo>
                <a:cubicBezTo>
                  <a:pt x="7152" y="11751"/>
                  <a:pt x="7593" y="11279"/>
                  <a:pt x="7593" y="10743"/>
                </a:cubicBezTo>
                <a:cubicBezTo>
                  <a:pt x="7593" y="10302"/>
                  <a:pt x="7310" y="9924"/>
                  <a:pt x="6900" y="9767"/>
                </a:cubicBezTo>
                <a:lnTo>
                  <a:pt x="6900" y="8664"/>
                </a:lnTo>
                <a:cubicBezTo>
                  <a:pt x="6900" y="7435"/>
                  <a:pt x="6207" y="6364"/>
                  <a:pt x="5199" y="5860"/>
                </a:cubicBezTo>
                <a:cubicBezTo>
                  <a:pt x="6207" y="5387"/>
                  <a:pt x="6900" y="4316"/>
                  <a:pt x="6900" y="3088"/>
                </a:cubicBezTo>
                <a:lnTo>
                  <a:pt x="6900" y="1985"/>
                </a:lnTo>
                <a:cubicBezTo>
                  <a:pt x="7278" y="1827"/>
                  <a:pt x="7593" y="1481"/>
                  <a:pt x="7593" y="1008"/>
                </a:cubicBezTo>
                <a:cubicBezTo>
                  <a:pt x="7593" y="410"/>
                  <a:pt x="7121" y="0"/>
                  <a:pt x="6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45171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0E0F7-1C47-376C-E8C0-4BC1EC3385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83F54E-16EB-0924-3496-5391F7B8C1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8701317-95B2-4992-2ECB-1ADF71C438C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6D43C94-52D6-C794-47FC-BD2CB0BD1A5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3D6695-172E-2DBC-E84B-ECBFBE98F090}"/>
              </a:ext>
            </a:extLst>
          </p:cNvPr>
          <p:cNvSpPr txBox="1"/>
          <p:nvPr/>
        </p:nvSpPr>
        <p:spPr>
          <a:xfrm>
            <a:off x="1267024" y="1727839"/>
            <a:ext cx="9173825" cy="2308324"/>
          </a:xfrm>
          <a:prstGeom prst="rect">
            <a:avLst/>
          </a:prstGeom>
          <a:noFill/>
        </p:spPr>
        <p:txBody>
          <a:bodyPr wrap="square" rtlCol="0">
            <a:spAutoFit/>
          </a:bodyPr>
          <a:lstStyle/>
          <a:p>
            <a:pPr algn="r"/>
            <a:r>
              <a:rPr lang="ar-SA" b="1" dirty="0"/>
              <a:t>مجتمع الدراسة</a:t>
            </a:r>
          </a:p>
          <a:p>
            <a:pPr algn="r"/>
            <a:r>
              <a:rPr lang="ar-SA" dirty="0"/>
              <a:t>يتكون مجتمع الدراسة من المستهلكات السعوديات اللاتي يقمن بعمليات شراء من المتاجر الإلكترونية داخل المملكة العربية</a:t>
            </a:r>
          </a:p>
          <a:p>
            <a:pPr algn="r"/>
            <a:r>
              <a:rPr lang="ar-SA" dirty="0"/>
              <a:t>السعودية، وذلك بهدف التعرف على أثر استراتيجيات التسويق الرقمي المدعومة بأدوات الذكاء الاصطناعي على نية الشراء</a:t>
            </a:r>
          </a:p>
          <a:p>
            <a:pPr algn="r"/>
            <a:r>
              <a:rPr lang="ar-SA" dirty="0"/>
              <a:t>وقرار الشراء.</a:t>
            </a:r>
          </a:p>
          <a:p>
            <a:pPr algn="r"/>
            <a:r>
              <a:rPr lang="ar-SA" b="1" dirty="0"/>
              <a:t>عينة الدراسة</a:t>
            </a:r>
          </a:p>
          <a:p>
            <a:pPr algn="r"/>
            <a:r>
              <a:rPr lang="ar-SA" dirty="0"/>
              <a:t>تم اختيار عينة الدراسة بأسلوب العينة العشوائية البسيطة من مجتمع الدراسة المستهدف، حيث بلغ عدد المشاركات</a:t>
            </a:r>
          </a:p>
          <a:p>
            <a:pPr algn="r"/>
            <a:r>
              <a:rPr lang="ar-SA" dirty="0"/>
              <a:t>( 129 ( مستجيبة. وقد روعي في اختيار العينة تمثيل مختلف الفئات العمرية والمناطق الجغرافية والمستويات التعليمية،</a:t>
            </a:r>
          </a:p>
          <a:p>
            <a:pPr algn="r"/>
            <a:r>
              <a:rPr lang="ar-SA" dirty="0"/>
              <a:t>لضمان شمولية النتائج وإمكانية تعميمها على مجتمع الدراسة .</a:t>
            </a:r>
            <a:endParaRPr lang="en-US" dirty="0"/>
          </a:p>
        </p:txBody>
      </p:sp>
      <p:pic>
        <p:nvPicPr>
          <p:cNvPr id="5" name="Graphic 21">
            <a:extLst>
              <a:ext uri="{FF2B5EF4-FFF2-40B4-BE49-F238E27FC236}">
                <a16:creationId xmlns:a16="http://schemas.microsoft.com/office/drawing/2014/main" id="{47F8E78E-AF78-570E-B047-2DCC0CDDCD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F4CD7CD-657E-55EE-DB65-B68BF84F8BF4}"/>
              </a:ext>
            </a:extLst>
          </p:cNvPr>
          <p:cNvSpPr txBox="1"/>
          <p:nvPr/>
        </p:nvSpPr>
        <p:spPr>
          <a:xfrm>
            <a:off x="4382893" y="639566"/>
            <a:ext cx="3902032" cy="523220"/>
          </a:xfrm>
          <a:prstGeom prst="rect">
            <a:avLst/>
          </a:prstGeom>
          <a:noFill/>
        </p:spPr>
        <p:txBody>
          <a:bodyPr wrap="square" rtlCol="0">
            <a:spAutoFit/>
          </a:bodyPr>
          <a:lstStyle/>
          <a:p>
            <a:pPr algn="ctr" rtl="1"/>
            <a:r>
              <a:rPr lang="ar-SA" sz="2800" b="1" dirty="0">
                <a:solidFill>
                  <a:schemeClr val="accent1"/>
                </a:solidFill>
              </a:rPr>
              <a:t>مجتمع وعينة الدراسة</a:t>
            </a:r>
            <a:endParaRPr lang="en-US" sz="2800" dirty="0">
              <a:solidFill>
                <a:schemeClr val="accent1"/>
              </a:solidFill>
            </a:endParaRPr>
          </a:p>
        </p:txBody>
      </p:sp>
      <p:grpSp>
        <p:nvGrpSpPr>
          <p:cNvPr id="3" name="Google Shape;8589;p58">
            <a:extLst>
              <a:ext uri="{FF2B5EF4-FFF2-40B4-BE49-F238E27FC236}">
                <a16:creationId xmlns:a16="http://schemas.microsoft.com/office/drawing/2014/main" id="{16E957B4-D610-26E6-CF56-221BF7248E93}"/>
              </a:ext>
            </a:extLst>
          </p:cNvPr>
          <p:cNvGrpSpPr/>
          <p:nvPr/>
        </p:nvGrpSpPr>
        <p:grpSpPr>
          <a:xfrm>
            <a:off x="1333001" y="4226631"/>
            <a:ext cx="872352" cy="1155709"/>
            <a:chOff x="4263650" y="3963700"/>
            <a:chExt cx="298550" cy="295375"/>
          </a:xfrm>
        </p:grpSpPr>
        <p:sp>
          <p:nvSpPr>
            <p:cNvPr id="4" name="Google Shape;8590;p58">
              <a:extLst>
                <a:ext uri="{FF2B5EF4-FFF2-40B4-BE49-F238E27FC236}">
                  <a16:creationId xmlns:a16="http://schemas.microsoft.com/office/drawing/2014/main" id="{4D064C47-14EB-6D3A-0B73-25401ACF5EB8}"/>
                </a:ext>
              </a:extLst>
            </p:cNvPr>
            <p:cNvSpPr/>
            <p:nvPr/>
          </p:nvSpPr>
          <p:spPr>
            <a:xfrm>
              <a:off x="4384950" y="3963700"/>
              <a:ext cx="53575" cy="51225"/>
            </a:xfrm>
            <a:custGeom>
              <a:avLst/>
              <a:gdLst/>
              <a:ahLst/>
              <a:cxnLst/>
              <a:rect l="l" t="t" r="r" b="b"/>
              <a:pathLst>
                <a:path w="2143" h="2049" extrusionOk="0">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591;p58">
              <a:extLst>
                <a:ext uri="{FF2B5EF4-FFF2-40B4-BE49-F238E27FC236}">
                  <a16:creationId xmlns:a16="http://schemas.microsoft.com/office/drawing/2014/main" id="{ADDB507D-DCA4-7719-571A-500C9D80CCED}"/>
                </a:ext>
              </a:extLst>
            </p:cNvPr>
            <p:cNvSpPr/>
            <p:nvPr/>
          </p:nvSpPr>
          <p:spPr>
            <a:xfrm>
              <a:off x="43156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92;p58">
              <a:extLst>
                <a:ext uri="{FF2B5EF4-FFF2-40B4-BE49-F238E27FC236}">
                  <a16:creationId xmlns:a16="http://schemas.microsoft.com/office/drawing/2014/main" id="{777FBD3B-732D-3124-08E7-C93D0D7028A9}"/>
                </a:ext>
              </a:extLst>
            </p:cNvPr>
            <p:cNvSpPr/>
            <p:nvPr/>
          </p:nvSpPr>
          <p:spPr>
            <a:xfrm>
              <a:off x="4455850" y="4136975"/>
              <a:ext cx="51200" cy="51225"/>
            </a:xfrm>
            <a:custGeom>
              <a:avLst/>
              <a:gdLst/>
              <a:ahLst/>
              <a:cxnLst/>
              <a:rect l="l" t="t" r="r" b="b"/>
              <a:pathLst>
                <a:path w="2048" h="2049" extrusionOk="0">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93;p58">
              <a:extLst>
                <a:ext uri="{FF2B5EF4-FFF2-40B4-BE49-F238E27FC236}">
                  <a16:creationId xmlns:a16="http://schemas.microsoft.com/office/drawing/2014/main" id="{70EC128E-7796-EEB7-1469-7EBAEAD851CC}"/>
                </a:ext>
              </a:extLst>
            </p:cNvPr>
            <p:cNvSpPr/>
            <p:nvPr/>
          </p:nvSpPr>
          <p:spPr>
            <a:xfrm>
              <a:off x="4263650" y="4085000"/>
              <a:ext cx="298550" cy="122100"/>
            </a:xfrm>
            <a:custGeom>
              <a:avLst/>
              <a:gdLst/>
              <a:ahLst/>
              <a:cxnLst/>
              <a:rect l="l" t="t" r="r" b="b"/>
              <a:pathLst>
                <a:path w="11942" h="4884" extrusionOk="0">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94;p58">
              <a:extLst>
                <a:ext uri="{FF2B5EF4-FFF2-40B4-BE49-F238E27FC236}">
                  <a16:creationId xmlns:a16="http://schemas.microsoft.com/office/drawing/2014/main" id="{C78E033B-5CF4-C7FE-9FDE-452092E5794D}"/>
                </a:ext>
              </a:extLst>
            </p:cNvPr>
            <p:cNvSpPr/>
            <p:nvPr/>
          </p:nvSpPr>
          <p:spPr>
            <a:xfrm>
              <a:off x="4431425" y="4196825"/>
              <a:ext cx="104000" cy="62250"/>
            </a:xfrm>
            <a:custGeom>
              <a:avLst/>
              <a:gdLst/>
              <a:ahLst/>
              <a:cxnLst/>
              <a:rect l="l" t="t" r="r" b="b"/>
              <a:pathLst>
                <a:path w="4160" h="2490" extrusionOk="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595;p58">
              <a:extLst>
                <a:ext uri="{FF2B5EF4-FFF2-40B4-BE49-F238E27FC236}">
                  <a16:creationId xmlns:a16="http://schemas.microsoft.com/office/drawing/2014/main" id="{7BEDE54E-6B0A-91CE-990F-E2A166E8D4D3}"/>
                </a:ext>
              </a:extLst>
            </p:cNvPr>
            <p:cNvSpPr/>
            <p:nvPr/>
          </p:nvSpPr>
          <p:spPr>
            <a:xfrm>
              <a:off x="4359750" y="4022775"/>
              <a:ext cx="104775" cy="44125"/>
            </a:xfrm>
            <a:custGeom>
              <a:avLst/>
              <a:gdLst/>
              <a:ahLst/>
              <a:cxnLst/>
              <a:rect l="l" t="t" r="r" b="b"/>
              <a:pathLst>
                <a:path w="4191" h="1765" extrusionOk="0">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96;p58">
              <a:extLst>
                <a:ext uri="{FF2B5EF4-FFF2-40B4-BE49-F238E27FC236}">
                  <a16:creationId xmlns:a16="http://schemas.microsoft.com/office/drawing/2014/main" id="{AA8E3E34-ED3F-1437-F9D4-FA05B9783B06}"/>
                </a:ext>
              </a:extLst>
            </p:cNvPr>
            <p:cNvSpPr/>
            <p:nvPr/>
          </p:nvSpPr>
          <p:spPr>
            <a:xfrm>
              <a:off x="4291225" y="4196825"/>
              <a:ext cx="102425" cy="62250"/>
            </a:xfrm>
            <a:custGeom>
              <a:avLst/>
              <a:gdLst/>
              <a:ahLst/>
              <a:cxnLst/>
              <a:rect l="l" t="t" r="r" b="b"/>
              <a:pathLst>
                <a:path w="4097" h="2490" extrusionOk="0">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50573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1F4A3-B812-B55F-1A43-359B045FF9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A3E0B-E168-8EC4-FEF9-781D51E3C9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BA5157-69AF-171E-160F-217C4AE39E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BB47DE6-C568-0852-8E27-C8DC29088A2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B122A-3CBF-EAC7-2B35-76E535CAF52C}"/>
              </a:ext>
            </a:extLst>
          </p:cNvPr>
          <p:cNvSpPr txBox="1"/>
          <p:nvPr/>
        </p:nvSpPr>
        <p:spPr>
          <a:xfrm>
            <a:off x="1267024" y="1727839"/>
            <a:ext cx="9173825" cy="2862322"/>
          </a:xfrm>
          <a:prstGeom prst="rect">
            <a:avLst/>
          </a:prstGeom>
          <a:noFill/>
        </p:spPr>
        <p:txBody>
          <a:bodyPr wrap="square" rtlCol="0">
            <a:spAutoFit/>
          </a:bodyPr>
          <a:lstStyle/>
          <a:p>
            <a:pPr algn="just" rtl="1"/>
            <a:r>
              <a:rPr lang="ar-SA" dirty="0"/>
              <a:t>•توصلت الدراسة إلى أن استراتيجيات التسويق الرقمي المدعومة بأدوات الذكاء الاصطناعي كان لها تأثير إيجابي معتدل على قرار الشراء، حيث فسرت ما نسبته %22.9 من التباين.</a:t>
            </a:r>
          </a:p>
          <a:p>
            <a:pPr algn="just" rtl="1"/>
            <a:r>
              <a:rPr lang="ar-SA" dirty="0"/>
              <a:t>	•خلصت الدراسة إلى أن أدوات الذكاء الاصطناعي مثل التوصيات الذكية وروبوتات المحادثة عززت نية الشراء بشكل أكبر، وفسرت ما نسبته %32.1 من التباين.</a:t>
            </a:r>
          </a:p>
          <a:p>
            <a:pPr algn="just" rtl="1"/>
            <a:r>
              <a:rPr lang="ar-SA" dirty="0"/>
              <a:t>	•كشفت الدراسة عن وجود علاقة قوية بين نية الشراء وقرار الشراء (</a:t>
            </a:r>
            <a:r>
              <a:rPr lang="en-US" dirty="0"/>
              <a:t>R=0.636)، </a:t>
            </a:r>
            <a:r>
              <a:rPr lang="ar-SA" dirty="0"/>
              <a:t>مما يدل على أن النية الشرائية تتحول فعليًا إلى قرار شراء.</a:t>
            </a:r>
          </a:p>
          <a:p>
            <a:pPr algn="just" rtl="1"/>
            <a:r>
              <a:rPr lang="ar-SA" dirty="0"/>
              <a:t>	•خلصت الدراسة كذلك إلى أن أهم العوامل المؤثرة في قرار المستهلكات السعوديات هي: التخصيص، سهولة تجربة التسوق الرقمية، والمحتوى البصري الجذاب.</a:t>
            </a:r>
          </a:p>
          <a:p>
            <a:pPr algn="just" rtl="1"/>
            <a:r>
              <a:rPr lang="ar-SA" dirty="0"/>
              <a:t>	•توصلت الدراسة إلى أن الاستثمار في استراتيجيات التسويق الرقمي الذكية لم يعد خيارًا، بل ضرورة لزيادة ولاء العملاء وتحقيق نجاح المتاجر الإلكترونية السعودية.</a:t>
            </a:r>
            <a:endParaRPr lang="en-US" dirty="0"/>
          </a:p>
        </p:txBody>
      </p:sp>
      <p:pic>
        <p:nvPicPr>
          <p:cNvPr id="5" name="Graphic 21">
            <a:extLst>
              <a:ext uri="{FF2B5EF4-FFF2-40B4-BE49-F238E27FC236}">
                <a16:creationId xmlns:a16="http://schemas.microsoft.com/office/drawing/2014/main" id="{C8CAEDF2-53C6-EF5A-4E29-CD1DC4E9D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0F04618-9CDB-4B40-4D6B-35E952FE2CFD}"/>
              </a:ext>
            </a:extLst>
          </p:cNvPr>
          <p:cNvSpPr txBox="1"/>
          <p:nvPr/>
        </p:nvSpPr>
        <p:spPr>
          <a:xfrm>
            <a:off x="4382893" y="639566"/>
            <a:ext cx="3902032" cy="523220"/>
          </a:xfrm>
          <a:prstGeom prst="rect">
            <a:avLst/>
          </a:prstGeom>
          <a:noFill/>
        </p:spPr>
        <p:txBody>
          <a:bodyPr wrap="square" rtlCol="0">
            <a:spAutoFit/>
          </a:bodyPr>
          <a:lstStyle/>
          <a:p>
            <a:pPr algn="ctr" rtl="1"/>
            <a:r>
              <a:rPr lang="ar-SA" sz="2800" b="1" dirty="0">
                <a:solidFill>
                  <a:schemeClr val="accent1"/>
                </a:solidFill>
              </a:rPr>
              <a:t>نتائج الدراسة</a:t>
            </a:r>
            <a:endParaRPr lang="en-US" sz="2800" dirty="0">
              <a:solidFill>
                <a:schemeClr val="accent1"/>
              </a:solidFill>
            </a:endParaRPr>
          </a:p>
        </p:txBody>
      </p:sp>
    </p:spTree>
    <p:extLst>
      <p:ext uri="{BB962C8B-B14F-4D97-AF65-F5344CB8AC3E}">
        <p14:creationId xmlns:p14="http://schemas.microsoft.com/office/powerpoint/2010/main" val="395424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37661-A244-00DD-3240-66B782D6AC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DB193C-E2AA-5626-F6C0-B36EF439D0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15E2BFD-17EA-8149-C9C5-52AC705E836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59B5886-DE58-911A-A063-CFC9E35A7AC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D099751-025E-663E-2B5E-DAE3CD461EC2}"/>
              </a:ext>
            </a:extLst>
          </p:cNvPr>
          <p:cNvSpPr txBox="1"/>
          <p:nvPr/>
        </p:nvSpPr>
        <p:spPr>
          <a:xfrm>
            <a:off x="1267025" y="1727839"/>
            <a:ext cx="8882816" cy="2862322"/>
          </a:xfrm>
          <a:prstGeom prst="rect">
            <a:avLst/>
          </a:prstGeom>
          <a:noFill/>
        </p:spPr>
        <p:txBody>
          <a:bodyPr wrap="square" rtlCol="0">
            <a:spAutoFit/>
          </a:bodyPr>
          <a:lstStyle/>
          <a:p>
            <a:pPr algn="just" rtl="1"/>
            <a:r>
              <a:rPr lang="ar-SA" dirty="0"/>
              <a:t>	1.تعزيز استخدام أدوات الذكاء الاصطناعي في المتاجر الإلكترونية</a:t>
            </a:r>
            <a:endParaRPr lang="en-US" dirty="0"/>
          </a:p>
          <a:p>
            <a:pPr algn="just" rtl="1"/>
            <a:r>
              <a:rPr lang="ar-SA" dirty="0"/>
              <a:t>	•تبني تقنيات التوصيات الذكية والمحتوى المخصص لتحسين تجربة التسوق وزيادة احتمالية الشراء.</a:t>
            </a:r>
            <a:endParaRPr lang="en-US" dirty="0"/>
          </a:p>
          <a:p>
            <a:pPr algn="just" rtl="1"/>
            <a:r>
              <a:rPr lang="ar-SA" dirty="0"/>
              <a:t>	2.التركيز على تحسين تجربة المستخدم الرقمية</a:t>
            </a:r>
            <a:endParaRPr lang="en-US" dirty="0"/>
          </a:p>
          <a:p>
            <a:pPr algn="just" rtl="1"/>
            <a:r>
              <a:rPr lang="ar-SA" dirty="0"/>
              <a:t>	•تبسيط واجهات المتاجر الإلكترونية، وضمان سهولة الوصول للمنتجات والمعلومات، مما يرفع من رضا العملاء ويعزز قرارات الشراء.</a:t>
            </a:r>
            <a:endParaRPr lang="en-US" dirty="0"/>
          </a:p>
          <a:p>
            <a:pPr algn="just" rtl="1"/>
            <a:r>
              <a:rPr lang="ar-SA" dirty="0"/>
              <a:t>	3.تطوير استراتيجيات التسويق الرقمي المستندة إلى البيانات</a:t>
            </a:r>
            <a:endParaRPr lang="en-US" dirty="0"/>
          </a:p>
          <a:p>
            <a:pPr algn="just" rtl="1"/>
            <a:r>
              <a:rPr lang="ar-SA" dirty="0"/>
              <a:t>	•تحليل سلوكيات المستهلكات بشكل مستمر للاستفادة منها في تصميم عروض ترويجية موجهة وشخصية.</a:t>
            </a:r>
            <a:endParaRPr lang="en-US" dirty="0"/>
          </a:p>
          <a:p>
            <a:pPr algn="just" rtl="1"/>
            <a:r>
              <a:rPr lang="ar-SA" dirty="0"/>
              <a:t>	4.زيادة الاستثمار في المحتوى البصري عالي الجودة</a:t>
            </a:r>
            <a:endParaRPr lang="en-US" dirty="0"/>
          </a:p>
          <a:p>
            <a:pPr algn="just" rtl="1"/>
            <a:r>
              <a:rPr lang="ar-SA" dirty="0"/>
              <a:t>	•استخدام الصور والفيديوهات التفاعلية التي توضح مزايا المنتجات وتدعم الثقة بالعلامة التجارية.</a:t>
            </a:r>
            <a:endParaRPr lang="en-US" dirty="0"/>
          </a:p>
          <a:p>
            <a:pPr algn="just" rtl="1"/>
            <a:r>
              <a:rPr lang="ar-SA" dirty="0"/>
              <a:t>	</a:t>
            </a:r>
            <a:endParaRPr lang="en-US" dirty="0"/>
          </a:p>
        </p:txBody>
      </p:sp>
      <p:pic>
        <p:nvPicPr>
          <p:cNvPr id="5" name="Graphic 21">
            <a:extLst>
              <a:ext uri="{FF2B5EF4-FFF2-40B4-BE49-F238E27FC236}">
                <a16:creationId xmlns:a16="http://schemas.microsoft.com/office/drawing/2014/main" id="{D4992BFD-DD21-F464-8A2B-D8C49FA804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B2AE463-CB56-E4CE-806E-77BE9B2E5A7F}"/>
              </a:ext>
            </a:extLst>
          </p:cNvPr>
          <p:cNvSpPr txBox="1"/>
          <p:nvPr/>
        </p:nvSpPr>
        <p:spPr>
          <a:xfrm>
            <a:off x="4382893" y="639566"/>
            <a:ext cx="3902032" cy="523220"/>
          </a:xfrm>
          <a:prstGeom prst="rect">
            <a:avLst/>
          </a:prstGeom>
          <a:noFill/>
        </p:spPr>
        <p:txBody>
          <a:bodyPr wrap="square" rtlCol="0">
            <a:spAutoFit/>
          </a:bodyPr>
          <a:lstStyle/>
          <a:p>
            <a:pPr algn="ctr" rtl="1"/>
            <a:r>
              <a:rPr lang="ar-SA" sz="2800" b="1" dirty="0">
                <a:solidFill>
                  <a:schemeClr val="accent1"/>
                </a:solidFill>
              </a:rPr>
              <a:t>توصيات الدراسة</a:t>
            </a:r>
            <a:endParaRPr lang="en-US" sz="2800" dirty="0">
              <a:solidFill>
                <a:schemeClr val="accent1"/>
              </a:solidFill>
            </a:endParaRPr>
          </a:p>
        </p:txBody>
      </p:sp>
      <p:grpSp>
        <p:nvGrpSpPr>
          <p:cNvPr id="3" name="Google Shape;8806;p58">
            <a:extLst>
              <a:ext uri="{FF2B5EF4-FFF2-40B4-BE49-F238E27FC236}">
                <a16:creationId xmlns:a16="http://schemas.microsoft.com/office/drawing/2014/main" id="{8183BEDC-B4A5-1841-7074-9D3EAB4A2421}"/>
              </a:ext>
            </a:extLst>
          </p:cNvPr>
          <p:cNvGrpSpPr/>
          <p:nvPr/>
        </p:nvGrpSpPr>
        <p:grpSpPr>
          <a:xfrm>
            <a:off x="1267024" y="4324293"/>
            <a:ext cx="1589353" cy="1248515"/>
            <a:chOff x="3860400" y="3254050"/>
            <a:chExt cx="296175" cy="241825"/>
          </a:xfrm>
        </p:grpSpPr>
        <p:sp>
          <p:nvSpPr>
            <p:cNvPr id="4" name="Google Shape;8807;p58">
              <a:extLst>
                <a:ext uri="{FF2B5EF4-FFF2-40B4-BE49-F238E27FC236}">
                  <a16:creationId xmlns:a16="http://schemas.microsoft.com/office/drawing/2014/main" id="{73C0E9F3-1CE5-9E36-82CD-FACC819C10B4}"/>
                </a:ext>
              </a:extLst>
            </p:cNvPr>
            <p:cNvSpPr/>
            <p:nvPr/>
          </p:nvSpPr>
          <p:spPr>
            <a:xfrm>
              <a:off x="4112425" y="3358025"/>
              <a:ext cx="44150" cy="18125"/>
            </a:xfrm>
            <a:custGeom>
              <a:avLst/>
              <a:gdLst/>
              <a:ahLst/>
              <a:cxnLst/>
              <a:rect l="l" t="t" r="r" b="b"/>
              <a:pathLst>
                <a:path w="1766" h="725" extrusionOk="0">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808;p58">
              <a:extLst>
                <a:ext uri="{FF2B5EF4-FFF2-40B4-BE49-F238E27FC236}">
                  <a16:creationId xmlns:a16="http://schemas.microsoft.com/office/drawing/2014/main" id="{3BE0F1B7-1113-1AC4-CF42-C5B27DE3DB82}"/>
                </a:ext>
              </a:extLst>
            </p:cNvPr>
            <p:cNvSpPr/>
            <p:nvPr/>
          </p:nvSpPr>
          <p:spPr>
            <a:xfrm>
              <a:off x="4102200" y="3393475"/>
              <a:ext cx="37050" cy="33875"/>
            </a:xfrm>
            <a:custGeom>
              <a:avLst/>
              <a:gdLst/>
              <a:ahLst/>
              <a:cxnLst/>
              <a:rect l="l" t="t" r="r" b="b"/>
              <a:pathLst>
                <a:path w="1482" h="1355" extrusionOk="0">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809;p58">
              <a:extLst>
                <a:ext uri="{FF2B5EF4-FFF2-40B4-BE49-F238E27FC236}">
                  <a16:creationId xmlns:a16="http://schemas.microsoft.com/office/drawing/2014/main" id="{74D58F3E-989E-8BE9-F063-C6CEEB0D710A}"/>
                </a:ext>
              </a:extLst>
            </p:cNvPr>
            <p:cNvSpPr/>
            <p:nvPr/>
          </p:nvSpPr>
          <p:spPr>
            <a:xfrm>
              <a:off x="4103775" y="3306025"/>
              <a:ext cx="35475" cy="34500"/>
            </a:xfrm>
            <a:custGeom>
              <a:avLst/>
              <a:gdLst/>
              <a:ahLst/>
              <a:cxnLst/>
              <a:rect l="l" t="t" r="r" b="b"/>
              <a:pathLst>
                <a:path w="1419" h="1380" extrusionOk="0">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810;p58">
              <a:extLst>
                <a:ext uri="{FF2B5EF4-FFF2-40B4-BE49-F238E27FC236}">
                  <a16:creationId xmlns:a16="http://schemas.microsoft.com/office/drawing/2014/main" id="{1A49AE9A-D856-4142-A84D-F835B15D709F}"/>
                </a:ext>
              </a:extLst>
            </p:cNvPr>
            <p:cNvSpPr/>
            <p:nvPr/>
          </p:nvSpPr>
          <p:spPr>
            <a:xfrm>
              <a:off x="3860400" y="3306025"/>
              <a:ext cx="105550" cy="104800"/>
            </a:xfrm>
            <a:custGeom>
              <a:avLst/>
              <a:gdLst/>
              <a:ahLst/>
              <a:cxnLst/>
              <a:rect l="l" t="t" r="r" b="b"/>
              <a:pathLst>
                <a:path w="4222" h="4192" extrusionOk="0">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811;p58">
              <a:extLst>
                <a:ext uri="{FF2B5EF4-FFF2-40B4-BE49-F238E27FC236}">
                  <a16:creationId xmlns:a16="http://schemas.microsoft.com/office/drawing/2014/main" id="{93F3D832-BF70-6E34-8800-6F4DDE852E8E}"/>
                </a:ext>
              </a:extLst>
            </p:cNvPr>
            <p:cNvSpPr/>
            <p:nvPr/>
          </p:nvSpPr>
          <p:spPr>
            <a:xfrm>
              <a:off x="4050225" y="3254050"/>
              <a:ext cx="35450" cy="208750"/>
            </a:xfrm>
            <a:custGeom>
              <a:avLst/>
              <a:gdLst/>
              <a:ahLst/>
              <a:cxnLst/>
              <a:rect l="l" t="t" r="r" b="b"/>
              <a:pathLst>
                <a:path w="1418" h="8350" extrusionOk="0">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812;p58">
              <a:extLst>
                <a:ext uri="{FF2B5EF4-FFF2-40B4-BE49-F238E27FC236}">
                  <a16:creationId xmlns:a16="http://schemas.microsoft.com/office/drawing/2014/main" id="{76676D0B-B80C-DBEF-9484-44E106D33A3A}"/>
                </a:ext>
              </a:extLst>
            </p:cNvPr>
            <p:cNvSpPr/>
            <p:nvPr/>
          </p:nvSpPr>
          <p:spPr>
            <a:xfrm>
              <a:off x="3912375" y="3426550"/>
              <a:ext cx="51225" cy="69325"/>
            </a:xfrm>
            <a:custGeom>
              <a:avLst/>
              <a:gdLst/>
              <a:ahLst/>
              <a:cxnLst/>
              <a:rect l="l" t="t" r="r" b="b"/>
              <a:pathLst>
                <a:path w="2049" h="2773" extrusionOk="0">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813;p58">
              <a:extLst>
                <a:ext uri="{FF2B5EF4-FFF2-40B4-BE49-F238E27FC236}">
                  <a16:creationId xmlns:a16="http://schemas.microsoft.com/office/drawing/2014/main" id="{55C1B6C9-B456-945C-0DB3-9C78E6E79D69}"/>
                </a:ext>
              </a:extLst>
            </p:cNvPr>
            <p:cNvSpPr/>
            <p:nvPr/>
          </p:nvSpPr>
          <p:spPr>
            <a:xfrm>
              <a:off x="3982475" y="3275325"/>
              <a:ext cx="52000" cy="163850"/>
            </a:xfrm>
            <a:custGeom>
              <a:avLst/>
              <a:gdLst/>
              <a:ahLst/>
              <a:cxnLst/>
              <a:rect l="l" t="t" r="r" b="b"/>
              <a:pathLst>
                <a:path w="2080" h="6554" extrusionOk="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619103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4F761-6002-7DCF-8C40-08E0660071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F203FC-D5B6-50A1-E35B-E905152F64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25DE1C6-9F41-7FB6-20D8-5D60AC45CDE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360FD8C-1ACA-EAE0-94F9-2C732206A20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D55DE4-61E5-99D2-ADDB-BFB823664021}"/>
              </a:ext>
            </a:extLst>
          </p:cNvPr>
          <p:cNvSpPr txBox="1"/>
          <p:nvPr/>
        </p:nvSpPr>
        <p:spPr>
          <a:xfrm>
            <a:off x="1267024" y="1727839"/>
            <a:ext cx="9173825" cy="1754326"/>
          </a:xfrm>
          <a:prstGeom prst="rect">
            <a:avLst/>
          </a:prstGeom>
          <a:noFill/>
        </p:spPr>
        <p:txBody>
          <a:bodyPr wrap="square" rtlCol="0">
            <a:spAutoFit/>
          </a:bodyPr>
          <a:lstStyle/>
          <a:p>
            <a:pPr algn="just" rtl="1"/>
            <a:r>
              <a:rPr lang="ar-SA" dirty="0"/>
              <a:t>5.توسيع نطاق الحملات التسويقية الموجهة جغرافيًا</a:t>
            </a:r>
            <a:endParaRPr lang="en-US" dirty="0"/>
          </a:p>
          <a:p>
            <a:pPr algn="just" rtl="1"/>
            <a:r>
              <a:rPr lang="ar-SA" dirty="0"/>
              <a:t>	•استهداف مناطق مختلفة داخل المملكة، خاصةً التي أظهرت نتائج الدراسة تمثيلًا أقل، لضمان وصول أوسع وتحقيق مبيعات أكبر.</a:t>
            </a:r>
            <a:endParaRPr lang="en-US" dirty="0"/>
          </a:p>
          <a:p>
            <a:pPr algn="just" rtl="1"/>
            <a:r>
              <a:rPr lang="ar-SA" dirty="0"/>
              <a:t>	6.تدريب فرق التسويق على تقنيات الذكاء الاصطناعي</a:t>
            </a:r>
            <a:endParaRPr lang="en-US" dirty="0"/>
          </a:p>
          <a:p>
            <a:pPr algn="just" rtl="1"/>
            <a:r>
              <a:rPr lang="ar-SA" dirty="0"/>
              <a:t>	•رفع كفاءة الكوادر التسويقية في التعامل مع أدوات التحليل والتخصيص لتحسين نتائج الحملات الإعلانية.</a:t>
            </a:r>
            <a:endParaRPr lang="en-US" dirty="0"/>
          </a:p>
          <a:p>
            <a:pPr algn="just" rtl="1"/>
            <a:r>
              <a:rPr lang="ar-SA" dirty="0"/>
              <a:t>	.</a:t>
            </a:r>
            <a:endParaRPr lang="en-US" dirty="0"/>
          </a:p>
        </p:txBody>
      </p:sp>
      <p:pic>
        <p:nvPicPr>
          <p:cNvPr id="5" name="Graphic 21">
            <a:extLst>
              <a:ext uri="{FF2B5EF4-FFF2-40B4-BE49-F238E27FC236}">
                <a16:creationId xmlns:a16="http://schemas.microsoft.com/office/drawing/2014/main" id="{9532070B-937F-87EA-14CD-091CEC751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628D56D-574B-3241-6A68-79376A53C8D7}"/>
              </a:ext>
            </a:extLst>
          </p:cNvPr>
          <p:cNvSpPr txBox="1"/>
          <p:nvPr/>
        </p:nvSpPr>
        <p:spPr>
          <a:xfrm>
            <a:off x="4382893" y="639566"/>
            <a:ext cx="3902032" cy="523220"/>
          </a:xfrm>
          <a:prstGeom prst="rect">
            <a:avLst/>
          </a:prstGeom>
          <a:noFill/>
        </p:spPr>
        <p:txBody>
          <a:bodyPr wrap="square" rtlCol="0">
            <a:spAutoFit/>
          </a:bodyPr>
          <a:lstStyle/>
          <a:p>
            <a:pPr algn="ctr" rtl="1"/>
            <a:r>
              <a:rPr lang="ar-SA" sz="2800" b="1" dirty="0">
                <a:solidFill>
                  <a:schemeClr val="accent1"/>
                </a:solidFill>
              </a:rPr>
              <a:t>توصيات الدراسة</a:t>
            </a:r>
            <a:endParaRPr lang="en-US" sz="2800" dirty="0">
              <a:solidFill>
                <a:schemeClr val="accent1"/>
              </a:solidFill>
            </a:endParaRPr>
          </a:p>
        </p:txBody>
      </p:sp>
      <p:grpSp>
        <p:nvGrpSpPr>
          <p:cNvPr id="3" name="Google Shape;8806;p58">
            <a:extLst>
              <a:ext uri="{FF2B5EF4-FFF2-40B4-BE49-F238E27FC236}">
                <a16:creationId xmlns:a16="http://schemas.microsoft.com/office/drawing/2014/main" id="{D0B115B0-3E81-A379-CA36-8BA0F38E16C7}"/>
              </a:ext>
            </a:extLst>
          </p:cNvPr>
          <p:cNvGrpSpPr/>
          <p:nvPr/>
        </p:nvGrpSpPr>
        <p:grpSpPr>
          <a:xfrm>
            <a:off x="1267024" y="4324293"/>
            <a:ext cx="1589353" cy="1248515"/>
            <a:chOff x="3860400" y="3254050"/>
            <a:chExt cx="296175" cy="241825"/>
          </a:xfrm>
        </p:grpSpPr>
        <p:sp>
          <p:nvSpPr>
            <p:cNvPr id="4" name="Google Shape;8807;p58">
              <a:extLst>
                <a:ext uri="{FF2B5EF4-FFF2-40B4-BE49-F238E27FC236}">
                  <a16:creationId xmlns:a16="http://schemas.microsoft.com/office/drawing/2014/main" id="{E272C00A-C6BD-7BB5-6AE7-7F380D244845}"/>
                </a:ext>
              </a:extLst>
            </p:cNvPr>
            <p:cNvSpPr/>
            <p:nvPr/>
          </p:nvSpPr>
          <p:spPr>
            <a:xfrm>
              <a:off x="4112425" y="3358025"/>
              <a:ext cx="44150" cy="18125"/>
            </a:xfrm>
            <a:custGeom>
              <a:avLst/>
              <a:gdLst/>
              <a:ahLst/>
              <a:cxnLst/>
              <a:rect l="l" t="t" r="r" b="b"/>
              <a:pathLst>
                <a:path w="1766" h="725" extrusionOk="0">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808;p58">
              <a:extLst>
                <a:ext uri="{FF2B5EF4-FFF2-40B4-BE49-F238E27FC236}">
                  <a16:creationId xmlns:a16="http://schemas.microsoft.com/office/drawing/2014/main" id="{B49FB64D-EE03-2698-5452-2203519D0C18}"/>
                </a:ext>
              </a:extLst>
            </p:cNvPr>
            <p:cNvSpPr/>
            <p:nvPr/>
          </p:nvSpPr>
          <p:spPr>
            <a:xfrm>
              <a:off x="4102200" y="3393475"/>
              <a:ext cx="37050" cy="33875"/>
            </a:xfrm>
            <a:custGeom>
              <a:avLst/>
              <a:gdLst/>
              <a:ahLst/>
              <a:cxnLst/>
              <a:rect l="l" t="t" r="r" b="b"/>
              <a:pathLst>
                <a:path w="1482" h="1355" extrusionOk="0">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809;p58">
              <a:extLst>
                <a:ext uri="{FF2B5EF4-FFF2-40B4-BE49-F238E27FC236}">
                  <a16:creationId xmlns:a16="http://schemas.microsoft.com/office/drawing/2014/main" id="{6AB12C70-55A3-7274-136D-90DD227FA186}"/>
                </a:ext>
              </a:extLst>
            </p:cNvPr>
            <p:cNvSpPr/>
            <p:nvPr/>
          </p:nvSpPr>
          <p:spPr>
            <a:xfrm>
              <a:off x="4103775" y="3306025"/>
              <a:ext cx="35475" cy="34500"/>
            </a:xfrm>
            <a:custGeom>
              <a:avLst/>
              <a:gdLst/>
              <a:ahLst/>
              <a:cxnLst/>
              <a:rect l="l" t="t" r="r" b="b"/>
              <a:pathLst>
                <a:path w="1419" h="1380" extrusionOk="0">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810;p58">
              <a:extLst>
                <a:ext uri="{FF2B5EF4-FFF2-40B4-BE49-F238E27FC236}">
                  <a16:creationId xmlns:a16="http://schemas.microsoft.com/office/drawing/2014/main" id="{27A00DC7-A67E-8BDC-BAAE-4EE2C6B91220}"/>
                </a:ext>
              </a:extLst>
            </p:cNvPr>
            <p:cNvSpPr/>
            <p:nvPr/>
          </p:nvSpPr>
          <p:spPr>
            <a:xfrm>
              <a:off x="3860400" y="3306025"/>
              <a:ext cx="105550" cy="104800"/>
            </a:xfrm>
            <a:custGeom>
              <a:avLst/>
              <a:gdLst/>
              <a:ahLst/>
              <a:cxnLst/>
              <a:rect l="l" t="t" r="r" b="b"/>
              <a:pathLst>
                <a:path w="4222" h="4192" extrusionOk="0">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811;p58">
              <a:extLst>
                <a:ext uri="{FF2B5EF4-FFF2-40B4-BE49-F238E27FC236}">
                  <a16:creationId xmlns:a16="http://schemas.microsoft.com/office/drawing/2014/main" id="{F71D4F5B-D5F9-4C35-DBEF-6BF88CC1A1D1}"/>
                </a:ext>
              </a:extLst>
            </p:cNvPr>
            <p:cNvSpPr/>
            <p:nvPr/>
          </p:nvSpPr>
          <p:spPr>
            <a:xfrm>
              <a:off x="4050225" y="3254050"/>
              <a:ext cx="35450" cy="208750"/>
            </a:xfrm>
            <a:custGeom>
              <a:avLst/>
              <a:gdLst/>
              <a:ahLst/>
              <a:cxnLst/>
              <a:rect l="l" t="t" r="r" b="b"/>
              <a:pathLst>
                <a:path w="1418" h="8350" extrusionOk="0">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812;p58">
              <a:extLst>
                <a:ext uri="{FF2B5EF4-FFF2-40B4-BE49-F238E27FC236}">
                  <a16:creationId xmlns:a16="http://schemas.microsoft.com/office/drawing/2014/main" id="{28BD412C-8D79-8047-90F9-7ABC0772120D}"/>
                </a:ext>
              </a:extLst>
            </p:cNvPr>
            <p:cNvSpPr/>
            <p:nvPr/>
          </p:nvSpPr>
          <p:spPr>
            <a:xfrm>
              <a:off x="3912375" y="3426550"/>
              <a:ext cx="51225" cy="69325"/>
            </a:xfrm>
            <a:custGeom>
              <a:avLst/>
              <a:gdLst/>
              <a:ahLst/>
              <a:cxnLst/>
              <a:rect l="l" t="t" r="r" b="b"/>
              <a:pathLst>
                <a:path w="2049" h="2773" extrusionOk="0">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813;p58">
              <a:extLst>
                <a:ext uri="{FF2B5EF4-FFF2-40B4-BE49-F238E27FC236}">
                  <a16:creationId xmlns:a16="http://schemas.microsoft.com/office/drawing/2014/main" id="{65255C2A-634E-2F67-0305-3876448EDFA5}"/>
                </a:ext>
              </a:extLst>
            </p:cNvPr>
            <p:cNvSpPr/>
            <p:nvPr/>
          </p:nvSpPr>
          <p:spPr>
            <a:xfrm>
              <a:off x="3982475" y="3275325"/>
              <a:ext cx="52000" cy="163850"/>
            </a:xfrm>
            <a:custGeom>
              <a:avLst/>
              <a:gdLst/>
              <a:ahLst/>
              <a:cxnLst/>
              <a:rect l="l" t="t" r="r" b="b"/>
              <a:pathLst>
                <a:path w="2080" h="6554" extrusionOk="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080929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1143</Words>
  <Application>Microsoft Office PowerPoint</Application>
  <PresentationFormat>Widescreen</PresentationFormat>
  <Paragraphs>75</Paragraphs>
  <Slides>12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Lenovo</cp:lastModifiedBy>
  <cp:revision>6</cp:revision>
  <dcterms:created xsi:type="dcterms:W3CDTF">2023-04-29T09:08:00Z</dcterms:created>
  <dcterms:modified xsi:type="dcterms:W3CDTF">2025-08-24T13:33:59Z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