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9"/>
  </p:notesMasterIdLst>
  <p:sldIdLst>
    <p:sldId id="260" r:id="rId2"/>
    <p:sldId id="407" r:id="rId3"/>
    <p:sldId id="408" r:id="rId4"/>
    <p:sldId id="409" r:id="rId5"/>
    <p:sldId id="410" r:id="rId6"/>
    <p:sldId id="411" r:id="rId7"/>
    <p:sldId id="412" r:id="rId8"/>
    <p:sldId id="413" r:id="rId9"/>
    <p:sldId id="414" r:id="rId10"/>
    <p:sldId id="415" r:id="rId11"/>
    <p:sldId id="416" r:id="rId12"/>
    <p:sldId id="417" r:id="rId13"/>
    <p:sldId id="418" r:id="rId14"/>
    <p:sldId id="419" r:id="rId15"/>
    <p:sldId id="420" r:id="rId16"/>
    <p:sldId id="421" r:id="rId17"/>
    <p:sldId id="422" r:id="rId18"/>
    <p:sldId id="423" r:id="rId19"/>
    <p:sldId id="424" r:id="rId20"/>
    <p:sldId id="425" r:id="rId21"/>
    <p:sldId id="426" r:id="rId22"/>
    <p:sldId id="427" r:id="rId23"/>
    <p:sldId id="428" r:id="rId24"/>
    <p:sldId id="429" r:id="rId25"/>
    <p:sldId id="430" r:id="rId26"/>
    <p:sldId id="431" r:id="rId27"/>
    <p:sldId id="432" r:id="rId28"/>
    <p:sldId id="433" r:id="rId29"/>
    <p:sldId id="434" r:id="rId30"/>
    <p:sldId id="435" r:id="rId31"/>
    <p:sldId id="436" r:id="rId32"/>
    <p:sldId id="437" r:id="rId33"/>
    <p:sldId id="438" r:id="rId34"/>
    <p:sldId id="439" r:id="rId35"/>
    <p:sldId id="440" r:id="rId36"/>
    <p:sldId id="441" r:id="rId37"/>
    <p:sldId id="442"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285" autoAdjust="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A85B970-CD31-411C-A972-66A2653FBBE5}" type="doc">
      <dgm:prSet loTypeId="urn:microsoft.com/office/officeart/2005/8/layout/hierarchy1" loCatId="hierarchy" qsTypeId="urn:microsoft.com/office/officeart/2005/8/quickstyle/simple5" qsCatId="simple" csTypeId="urn:microsoft.com/office/officeart/2005/8/colors/colorful5" csCatId="colorful" phldr="1"/>
      <dgm:spPr/>
      <dgm:t>
        <a:bodyPr/>
        <a:lstStyle/>
        <a:p>
          <a:endParaRPr lang="en-US"/>
        </a:p>
      </dgm:t>
    </dgm:pt>
    <dgm:pt modelId="{584C9D2F-EB73-4801-947E-580476317A5A}">
      <dgm:prSet phldrT="[Text]"/>
      <dgm:spPr/>
      <dgm:t>
        <a:bodyPr/>
        <a:lstStyle/>
        <a:p>
          <a:r>
            <a:rPr lang="en-US" dirty="0"/>
            <a:t>CEO</a:t>
          </a:r>
        </a:p>
      </dgm:t>
    </dgm:pt>
    <dgm:pt modelId="{460C9808-63FF-486A-A1F8-61A9EE600C0F}" type="parTrans" cxnId="{02D51CB6-AC75-45A9-80ED-799C18DE1228}">
      <dgm:prSet/>
      <dgm:spPr/>
      <dgm:t>
        <a:bodyPr/>
        <a:lstStyle/>
        <a:p>
          <a:endParaRPr lang="en-US"/>
        </a:p>
      </dgm:t>
    </dgm:pt>
    <dgm:pt modelId="{3671271D-1D35-42CE-9EE2-4A1943300E1E}" type="sibTrans" cxnId="{02D51CB6-AC75-45A9-80ED-799C18DE1228}">
      <dgm:prSet/>
      <dgm:spPr/>
      <dgm:t>
        <a:bodyPr/>
        <a:lstStyle/>
        <a:p>
          <a:endParaRPr lang="en-US"/>
        </a:p>
      </dgm:t>
    </dgm:pt>
    <dgm:pt modelId="{6C707378-58DF-4BAB-91C8-E85E1BE38E08}">
      <dgm:prSet phldrT="[Text]"/>
      <dgm:spPr/>
      <dgm:t>
        <a:bodyPr/>
        <a:lstStyle/>
        <a:p>
          <a:r>
            <a:rPr lang="en-US" dirty="0"/>
            <a:t>VP</a:t>
          </a:r>
        </a:p>
      </dgm:t>
    </dgm:pt>
    <dgm:pt modelId="{851E282A-6CB7-4127-894E-2C9827044A95}" type="parTrans" cxnId="{A045415F-D683-4F72-98C6-D31EBF339B99}">
      <dgm:prSet/>
      <dgm:spPr/>
      <dgm:t>
        <a:bodyPr/>
        <a:lstStyle/>
        <a:p>
          <a:endParaRPr lang="en-US"/>
        </a:p>
      </dgm:t>
    </dgm:pt>
    <dgm:pt modelId="{5928FFAC-7FB7-43D0-B851-70F3C96DDEB2}" type="sibTrans" cxnId="{A045415F-D683-4F72-98C6-D31EBF339B99}">
      <dgm:prSet/>
      <dgm:spPr/>
      <dgm:t>
        <a:bodyPr/>
        <a:lstStyle/>
        <a:p>
          <a:endParaRPr lang="en-US"/>
        </a:p>
      </dgm:t>
    </dgm:pt>
    <dgm:pt modelId="{6FC72BEA-7E08-4E94-AA2F-F36F37B07F4C}">
      <dgm:prSet phldrT="[Text]"/>
      <dgm:spPr/>
      <dgm:t>
        <a:bodyPr/>
        <a:lstStyle/>
        <a:p>
          <a:r>
            <a:rPr lang="en-US" dirty="0"/>
            <a:t>Mgr</a:t>
          </a:r>
        </a:p>
      </dgm:t>
    </dgm:pt>
    <dgm:pt modelId="{66B14778-9481-4A7A-AFB1-FCEBFA5031DF}" type="parTrans" cxnId="{0C5E52A9-3120-45FD-B2A2-C4238B1BC5E9}">
      <dgm:prSet/>
      <dgm:spPr/>
      <dgm:t>
        <a:bodyPr/>
        <a:lstStyle/>
        <a:p>
          <a:endParaRPr lang="en-US"/>
        </a:p>
      </dgm:t>
    </dgm:pt>
    <dgm:pt modelId="{B7BDE170-4E7B-45B6-B85E-BF5558DDDB42}" type="sibTrans" cxnId="{0C5E52A9-3120-45FD-B2A2-C4238B1BC5E9}">
      <dgm:prSet/>
      <dgm:spPr/>
      <dgm:t>
        <a:bodyPr/>
        <a:lstStyle/>
        <a:p>
          <a:endParaRPr lang="en-US"/>
        </a:p>
      </dgm:t>
    </dgm:pt>
    <dgm:pt modelId="{6DC70934-095F-4445-AFBC-B1215794A062}">
      <dgm:prSet phldrT="[Text]"/>
      <dgm:spPr/>
      <dgm:t>
        <a:bodyPr/>
        <a:lstStyle/>
        <a:p>
          <a:r>
            <a:rPr lang="en-US" dirty="0"/>
            <a:t>Mgr</a:t>
          </a:r>
        </a:p>
      </dgm:t>
    </dgm:pt>
    <dgm:pt modelId="{E32CFB39-6E43-4071-A485-2BD19D12A256}" type="parTrans" cxnId="{32D6A4AD-B5C3-48FA-B571-0D16B02F19FF}">
      <dgm:prSet/>
      <dgm:spPr/>
      <dgm:t>
        <a:bodyPr/>
        <a:lstStyle/>
        <a:p>
          <a:endParaRPr lang="en-US"/>
        </a:p>
      </dgm:t>
    </dgm:pt>
    <dgm:pt modelId="{50F64A69-FD08-4806-875C-D96E2E90678D}" type="sibTrans" cxnId="{32D6A4AD-B5C3-48FA-B571-0D16B02F19FF}">
      <dgm:prSet/>
      <dgm:spPr/>
      <dgm:t>
        <a:bodyPr/>
        <a:lstStyle/>
        <a:p>
          <a:endParaRPr lang="en-US"/>
        </a:p>
      </dgm:t>
    </dgm:pt>
    <dgm:pt modelId="{1E3676A3-6CFF-4D2F-A457-347E5BC1A207}">
      <dgm:prSet phldrT="[Text]"/>
      <dgm:spPr/>
      <dgm:t>
        <a:bodyPr/>
        <a:lstStyle/>
        <a:p>
          <a:r>
            <a:rPr lang="en-US" dirty="0"/>
            <a:t>VP</a:t>
          </a:r>
        </a:p>
      </dgm:t>
    </dgm:pt>
    <dgm:pt modelId="{FF8C636F-FDB5-4C82-B775-180AF7AEC21B}" type="parTrans" cxnId="{C73191BE-B296-4C19-BAC4-76EBA74850DB}">
      <dgm:prSet/>
      <dgm:spPr/>
      <dgm:t>
        <a:bodyPr/>
        <a:lstStyle/>
        <a:p>
          <a:endParaRPr lang="en-US"/>
        </a:p>
      </dgm:t>
    </dgm:pt>
    <dgm:pt modelId="{090D8523-367C-4AAF-B457-FAD2D68CA7E4}" type="sibTrans" cxnId="{C73191BE-B296-4C19-BAC4-76EBA74850DB}">
      <dgm:prSet/>
      <dgm:spPr/>
      <dgm:t>
        <a:bodyPr/>
        <a:lstStyle/>
        <a:p>
          <a:endParaRPr lang="en-US"/>
        </a:p>
      </dgm:t>
    </dgm:pt>
    <dgm:pt modelId="{80DB34A4-8197-4B8A-8D8F-10CD647CAD42}">
      <dgm:prSet phldrT="[Text]"/>
      <dgm:spPr/>
      <dgm:t>
        <a:bodyPr/>
        <a:lstStyle/>
        <a:p>
          <a:r>
            <a:rPr lang="en-US" dirty="0"/>
            <a:t>Mgr</a:t>
          </a:r>
        </a:p>
      </dgm:t>
    </dgm:pt>
    <dgm:pt modelId="{C42FA997-08B2-4FED-9672-E20E81043F0B}" type="parTrans" cxnId="{BED5FBFE-936B-4A60-8A90-998ED2FC59AF}">
      <dgm:prSet/>
      <dgm:spPr/>
      <dgm:t>
        <a:bodyPr/>
        <a:lstStyle/>
        <a:p>
          <a:endParaRPr lang="en-US"/>
        </a:p>
      </dgm:t>
    </dgm:pt>
    <dgm:pt modelId="{50FAB2EC-618B-4433-B118-CDF63C5EA413}" type="sibTrans" cxnId="{BED5FBFE-936B-4A60-8A90-998ED2FC59AF}">
      <dgm:prSet/>
      <dgm:spPr/>
      <dgm:t>
        <a:bodyPr/>
        <a:lstStyle/>
        <a:p>
          <a:endParaRPr lang="en-US"/>
        </a:p>
      </dgm:t>
    </dgm:pt>
    <dgm:pt modelId="{6D2A8BE1-7D68-4EA9-B19C-0C3C12D25C8C}">
      <dgm:prSet phldrT="[Text]"/>
      <dgm:spPr/>
      <dgm:t>
        <a:bodyPr/>
        <a:lstStyle/>
        <a:p>
          <a:r>
            <a:rPr lang="en-US" dirty="0"/>
            <a:t>Mgr</a:t>
          </a:r>
        </a:p>
      </dgm:t>
    </dgm:pt>
    <dgm:pt modelId="{ACEF4842-12B1-40F1-AD8C-56277B422E75}" type="parTrans" cxnId="{6FE22C09-2994-4AE5-A93C-36BDBA1D96D7}">
      <dgm:prSet/>
      <dgm:spPr/>
      <dgm:t>
        <a:bodyPr/>
        <a:lstStyle/>
        <a:p>
          <a:endParaRPr lang="en-US"/>
        </a:p>
      </dgm:t>
    </dgm:pt>
    <dgm:pt modelId="{AF7A1785-50A9-4759-8B27-6BF3D3D771C6}" type="sibTrans" cxnId="{6FE22C09-2994-4AE5-A93C-36BDBA1D96D7}">
      <dgm:prSet/>
      <dgm:spPr/>
      <dgm:t>
        <a:bodyPr/>
        <a:lstStyle/>
        <a:p>
          <a:endParaRPr lang="en-US"/>
        </a:p>
      </dgm:t>
    </dgm:pt>
    <dgm:pt modelId="{DA46886B-6415-4C6D-8043-5A8A582A14B8}" type="pres">
      <dgm:prSet presAssocID="{8A85B970-CD31-411C-A972-66A2653FBBE5}" presName="hierChild1" presStyleCnt="0">
        <dgm:presLayoutVars>
          <dgm:chPref val="1"/>
          <dgm:dir/>
          <dgm:animOne val="branch"/>
          <dgm:animLvl val="lvl"/>
          <dgm:resizeHandles/>
        </dgm:presLayoutVars>
      </dgm:prSet>
      <dgm:spPr/>
      <dgm:t>
        <a:bodyPr/>
        <a:lstStyle/>
        <a:p>
          <a:endParaRPr lang="en-US"/>
        </a:p>
      </dgm:t>
    </dgm:pt>
    <dgm:pt modelId="{CC08A312-9A55-44E0-BEDB-73D3197B2D3D}" type="pres">
      <dgm:prSet presAssocID="{584C9D2F-EB73-4801-947E-580476317A5A}" presName="hierRoot1" presStyleCnt="0"/>
      <dgm:spPr/>
    </dgm:pt>
    <dgm:pt modelId="{5ABEA072-46BA-4C86-A714-69496FF6AABC}" type="pres">
      <dgm:prSet presAssocID="{584C9D2F-EB73-4801-947E-580476317A5A}" presName="composite" presStyleCnt="0"/>
      <dgm:spPr/>
    </dgm:pt>
    <dgm:pt modelId="{D755589E-FFC2-4982-851F-1035F79A983A}" type="pres">
      <dgm:prSet presAssocID="{584C9D2F-EB73-4801-947E-580476317A5A}" presName="background" presStyleLbl="node0" presStyleIdx="0" presStyleCnt="1"/>
      <dgm:spPr/>
    </dgm:pt>
    <dgm:pt modelId="{5E6A90D6-A314-4883-A579-FECAFA5F62A3}" type="pres">
      <dgm:prSet presAssocID="{584C9D2F-EB73-4801-947E-580476317A5A}" presName="text" presStyleLbl="fgAcc0" presStyleIdx="0" presStyleCnt="1">
        <dgm:presLayoutVars>
          <dgm:chPref val="3"/>
        </dgm:presLayoutVars>
      </dgm:prSet>
      <dgm:spPr/>
      <dgm:t>
        <a:bodyPr/>
        <a:lstStyle/>
        <a:p>
          <a:endParaRPr lang="en-US"/>
        </a:p>
      </dgm:t>
    </dgm:pt>
    <dgm:pt modelId="{157570B9-D1DA-46F1-9755-BCE6732D0D1C}" type="pres">
      <dgm:prSet presAssocID="{584C9D2F-EB73-4801-947E-580476317A5A}" presName="hierChild2" presStyleCnt="0"/>
      <dgm:spPr/>
    </dgm:pt>
    <dgm:pt modelId="{4B96F6BE-1C03-4F8B-864C-4FF76C808C23}" type="pres">
      <dgm:prSet presAssocID="{851E282A-6CB7-4127-894E-2C9827044A95}" presName="Name10" presStyleLbl="parChTrans1D2" presStyleIdx="0" presStyleCnt="2"/>
      <dgm:spPr/>
      <dgm:t>
        <a:bodyPr/>
        <a:lstStyle/>
        <a:p>
          <a:endParaRPr lang="en-US"/>
        </a:p>
      </dgm:t>
    </dgm:pt>
    <dgm:pt modelId="{9EA745A5-731F-465A-B960-BC1B0698D204}" type="pres">
      <dgm:prSet presAssocID="{6C707378-58DF-4BAB-91C8-E85E1BE38E08}" presName="hierRoot2" presStyleCnt="0"/>
      <dgm:spPr/>
    </dgm:pt>
    <dgm:pt modelId="{C06AEEA4-98A7-483A-B458-833A0B7E0CFB}" type="pres">
      <dgm:prSet presAssocID="{6C707378-58DF-4BAB-91C8-E85E1BE38E08}" presName="composite2" presStyleCnt="0"/>
      <dgm:spPr/>
    </dgm:pt>
    <dgm:pt modelId="{0048B10B-7976-4D47-BD82-549D3E861D2A}" type="pres">
      <dgm:prSet presAssocID="{6C707378-58DF-4BAB-91C8-E85E1BE38E08}" presName="background2" presStyleLbl="node2" presStyleIdx="0" presStyleCnt="2"/>
      <dgm:spPr/>
    </dgm:pt>
    <dgm:pt modelId="{6ADCDE0D-6303-4D22-9DA0-7987A9AC314A}" type="pres">
      <dgm:prSet presAssocID="{6C707378-58DF-4BAB-91C8-E85E1BE38E08}" presName="text2" presStyleLbl="fgAcc2" presStyleIdx="0" presStyleCnt="2">
        <dgm:presLayoutVars>
          <dgm:chPref val="3"/>
        </dgm:presLayoutVars>
      </dgm:prSet>
      <dgm:spPr/>
      <dgm:t>
        <a:bodyPr/>
        <a:lstStyle/>
        <a:p>
          <a:endParaRPr lang="en-US"/>
        </a:p>
      </dgm:t>
    </dgm:pt>
    <dgm:pt modelId="{48C9882E-AF38-4958-BE94-17D06EEF895E}" type="pres">
      <dgm:prSet presAssocID="{6C707378-58DF-4BAB-91C8-E85E1BE38E08}" presName="hierChild3" presStyleCnt="0"/>
      <dgm:spPr/>
    </dgm:pt>
    <dgm:pt modelId="{DA753490-6BE2-4043-AA67-EC5269E52171}" type="pres">
      <dgm:prSet presAssocID="{66B14778-9481-4A7A-AFB1-FCEBFA5031DF}" presName="Name17" presStyleLbl="parChTrans1D3" presStyleIdx="0" presStyleCnt="4"/>
      <dgm:spPr/>
      <dgm:t>
        <a:bodyPr/>
        <a:lstStyle/>
        <a:p>
          <a:endParaRPr lang="en-US"/>
        </a:p>
      </dgm:t>
    </dgm:pt>
    <dgm:pt modelId="{70C8DED3-9625-4B98-92F8-B5A26459BD77}" type="pres">
      <dgm:prSet presAssocID="{6FC72BEA-7E08-4E94-AA2F-F36F37B07F4C}" presName="hierRoot3" presStyleCnt="0"/>
      <dgm:spPr/>
    </dgm:pt>
    <dgm:pt modelId="{4317A4A3-4041-40E2-87F7-C4A69942261E}" type="pres">
      <dgm:prSet presAssocID="{6FC72BEA-7E08-4E94-AA2F-F36F37B07F4C}" presName="composite3" presStyleCnt="0"/>
      <dgm:spPr/>
    </dgm:pt>
    <dgm:pt modelId="{A89685FD-85F7-4F26-9FD8-9FC69328038C}" type="pres">
      <dgm:prSet presAssocID="{6FC72BEA-7E08-4E94-AA2F-F36F37B07F4C}" presName="background3" presStyleLbl="node3" presStyleIdx="0" presStyleCnt="4"/>
      <dgm:spPr/>
    </dgm:pt>
    <dgm:pt modelId="{F3179ED6-A67B-4D10-A150-00DA213D53F9}" type="pres">
      <dgm:prSet presAssocID="{6FC72BEA-7E08-4E94-AA2F-F36F37B07F4C}" presName="text3" presStyleLbl="fgAcc3" presStyleIdx="0" presStyleCnt="4">
        <dgm:presLayoutVars>
          <dgm:chPref val="3"/>
        </dgm:presLayoutVars>
      </dgm:prSet>
      <dgm:spPr/>
      <dgm:t>
        <a:bodyPr/>
        <a:lstStyle/>
        <a:p>
          <a:endParaRPr lang="en-US"/>
        </a:p>
      </dgm:t>
    </dgm:pt>
    <dgm:pt modelId="{F0133100-E515-4235-8ED7-4ED2F0353222}" type="pres">
      <dgm:prSet presAssocID="{6FC72BEA-7E08-4E94-AA2F-F36F37B07F4C}" presName="hierChild4" presStyleCnt="0"/>
      <dgm:spPr/>
    </dgm:pt>
    <dgm:pt modelId="{343AFD01-E02F-49B8-9117-CBED8A7C4D9C}" type="pres">
      <dgm:prSet presAssocID="{E32CFB39-6E43-4071-A485-2BD19D12A256}" presName="Name17" presStyleLbl="parChTrans1D3" presStyleIdx="1" presStyleCnt="4"/>
      <dgm:spPr/>
      <dgm:t>
        <a:bodyPr/>
        <a:lstStyle/>
        <a:p>
          <a:endParaRPr lang="en-US"/>
        </a:p>
      </dgm:t>
    </dgm:pt>
    <dgm:pt modelId="{C7234B49-D6F3-4CAD-976D-FD4CB4A9D946}" type="pres">
      <dgm:prSet presAssocID="{6DC70934-095F-4445-AFBC-B1215794A062}" presName="hierRoot3" presStyleCnt="0"/>
      <dgm:spPr/>
    </dgm:pt>
    <dgm:pt modelId="{FAAF8345-5873-4D34-8C29-B80456AF76B3}" type="pres">
      <dgm:prSet presAssocID="{6DC70934-095F-4445-AFBC-B1215794A062}" presName="composite3" presStyleCnt="0"/>
      <dgm:spPr/>
    </dgm:pt>
    <dgm:pt modelId="{BF313B17-E66E-496D-B32B-5064C98C9A18}" type="pres">
      <dgm:prSet presAssocID="{6DC70934-095F-4445-AFBC-B1215794A062}" presName="background3" presStyleLbl="node3" presStyleIdx="1" presStyleCnt="4"/>
      <dgm:spPr/>
    </dgm:pt>
    <dgm:pt modelId="{66825252-BF00-4A2A-A747-DACF944CF52E}" type="pres">
      <dgm:prSet presAssocID="{6DC70934-095F-4445-AFBC-B1215794A062}" presName="text3" presStyleLbl="fgAcc3" presStyleIdx="1" presStyleCnt="4">
        <dgm:presLayoutVars>
          <dgm:chPref val="3"/>
        </dgm:presLayoutVars>
      </dgm:prSet>
      <dgm:spPr/>
      <dgm:t>
        <a:bodyPr/>
        <a:lstStyle/>
        <a:p>
          <a:endParaRPr lang="en-US"/>
        </a:p>
      </dgm:t>
    </dgm:pt>
    <dgm:pt modelId="{4EA2E49E-966F-44D8-A8AA-0734871714A3}" type="pres">
      <dgm:prSet presAssocID="{6DC70934-095F-4445-AFBC-B1215794A062}" presName="hierChild4" presStyleCnt="0"/>
      <dgm:spPr/>
    </dgm:pt>
    <dgm:pt modelId="{26624C62-C73F-4A25-BCCC-60536B7789C0}" type="pres">
      <dgm:prSet presAssocID="{FF8C636F-FDB5-4C82-B775-180AF7AEC21B}" presName="Name10" presStyleLbl="parChTrans1D2" presStyleIdx="1" presStyleCnt="2"/>
      <dgm:spPr/>
      <dgm:t>
        <a:bodyPr/>
        <a:lstStyle/>
        <a:p>
          <a:endParaRPr lang="en-US"/>
        </a:p>
      </dgm:t>
    </dgm:pt>
    <dgm:pt modelId="{F33766B5-5810-4337-B1DB-F2B644F569E7}" type="pres">
      <dgm:prSet presAssocID="{1E3676A3-6CFF-4D2F-A457-347E5BC1A207}" presName="hierRoot2" presStyleCnt="0"/>
      <dgm:spPr/>
    </dgm:pt>
    <dgm:pt modelId="{AE0F8975-E890-4DF5-B528-150D6F187C87}" type="pres">
      <dgm:prSet presAssocID="{1E3676A3-6CFF-4D2F-A457-347E5BC1A207}" presName="composite2" presStyleCnt="0"/>
      <dgm:spPr/>
    </dgm:pt>
    <dgm:pt modelId="{6120AC0F-CE06-4305-8179-0502D8F22D79}" type="pres">
      <dgm:prSet presAssocID="{1E3676A3-6CFF-4D2F-A457-347E5BC1A207}" presName="background2" presStyleLbl="node2" presStyleIdx="1" presStyleCnt="2"/>
      <dgm:spPr/>
    </dgm:pt>
    <dgm:pt modelId="{EDDEBCE9-6827-4BC9-9555-82121CEE703A}" type="pres">
      <dgm:prSet presAssocID="{1E3676A3-6CFF-4D2F-A457-347E5BC1A207}" presName="text2" presStyleLbl="fgAcc2" presStyleIdx="1" presStyleCnt="2">
        <dgm:presLayoutVars>
          <dgm:chPref val="3"/>
        </dgm:presLayoutVars>
      </dgm:prSet>
      <dgm:spPr/>
      <dgm:t>
        <a:bodyPr/>
        <a:lstStyle/>
        <a:p>
          <a:endParaRPr lang="en-US"/>
        </a:p>
      </dgm:t>
    </dgm:pt>
    <dgm:pt modelId="{8A3CBF5F-4E31-4250-992B-7BF2E09CCBAE}" type="pres">
      <dgm:prSet presAssocID="{1E3676A3-6CFF-4D2F-A457-347E5BC1A207}" presName="hierChild3" presStyleCnt="0"/>
      <dgm:spPr/>
    </dgm:pt>
    <dgm:pt modelId="{9F7AE694-0FD2-412E-AB3C-A14887C9D4AB}" type="pres">
      <dgm:prSet presAssocID="{C42FA997-08B2-4FED-9672-E20E81043F0B}" presName="Name17" presStyleLbl="parChTrans1D3" presStyleIdx="2" presStyleCnt="4"/>
      <dgm:spPr/>
      <dgm:t>
        <a:bodyPr/>
        <a:lstStyle/>
        <a:p>
          <a:endParaRPr lang="en-US"/>
        </a:p>
      </dgm:t>
    </dgm:pt>
    <dgm:pt modelId="{B2B572F3-72E9-401C-BFEE-BF257384A00B}" type="pres">
      <dgm:prSet presAssocID="{80DB34A4-8197-4B8A-8D8F-10CD647CAD42}" presName="hierRoot3" presStyleCnt="0"/>
      <dgm:spPr/>
    </dgm:pt>
    <dgm:pt modelId="{4251FFAD-054A-4F3A-8A91-130DB206C209}" type="pres">
      <dgm:prSet presAssocID="{80DB34A4-8197-4B8A-8D8F-10CD647CAD42}" presName="composite3" presStyleCnt="0"/>
      <dgm:spPr/>
    </dgm:pt>
    <dgm:pt modelId="{44F02458-0009-43DF-ABDA-F9DB93D2B83D}" type="pres">
      <dgm:prSet presAssocID="{80DB34A4-8197-4B8A-8D8F-10CD647CAD42}" presName="background3" presStyleLbl="node3" presStyleIdx="2" presStyleCnt="4"/>
      <dgm:spPr/>
    </dgm:pt>
    <dgm:pt modelId="{D6F5FD7D-4929-4AF8-BABC-E2C7D16FDA88}" type="pres">
      <dgm:prSet presAssocID="{80DB34A4-8197-4B8A-8D8F-10CD647CAD42}" presName="text3" presStyleLbl="fgAcc3" presStyleIdx="2" presStyleCnt="4">
        <dgm:presLayoutVars>
          <dgm:chPref val="3"/>
        </dgm:presLayoutVars>
      </dgm:prSet>
      <dgm:spPr/>
      <dgm:t>
        <a:bodyPr/>
        <a:lstStyle/>
        <a:p>
          <a:endParaRPr lang="en-US"/>
        </a:p>
      </dgm:t>
    </dgm:pt>
    <dgm:pt modelId="{D728508E-A9FD-4042-A7D7-57036FF31F5F}" type="pres">
      <dgm:prSet presAssocID="{80DB34A4-8197-4B8A-8D8F-10CD647CAD42}" presName="hierChild4" presStyleCnt="0"/>
      <dgm:spPr/>
    </dgm:pt>
    <dgm:pt modelId="{603A2C90-BFC2-4F90-8102-61B57000F9CC}" type="pres">
      <dgm:prSet presAssocID="{ACEF4842-12B1-40F1-AD8C-56277B422E75}" presName="Name17" presStyleLbl="parChTrans1D3" presStyleIdx="3" presStyleCnt="4"/>
      <dgm:spPr/>
      <dgm:t>
        <a:bodyPr/>
        <a:lstStyle/>
        <a:p>
          <a:endParaRPr lang="en-US"/>
        </a:p>
      </dgm:t>
    </dgm:pt>
    <dgm:pt modelId="{66CCD245-165B-40ED-9805-B6F01C031F43}" type="pres">
      <dgm:prSet presAssocID="{6D2A8BE1-7D68-4EA9-B19C-0C3C12D25C8C}" presName="hierRoot3" presStyleCnt="0"/>
      <dgm:spPr/>
    </dgm:pt>
    <dgm:pt modelId="{62361855-2DE1-465C-A169-DD07168FE95E}" type="pres">
      <dgm:prSet presAssocID="{6D2A8BE1-7D68-4EA9-B19C-0C3C12D25C8C}" presName="composite3" presStyleCnt="0"/>
      <dgm:spPr/>
    </dgm:pt>
    <dgm:pt modelId="{90F14E13-D16E-44C4-8A0B-A7AB9712E926}" type="pres">
      <dgm:prSet presAssocID="{6D2A8BE1-7D68-4EA9-B19C-0C3C12D25C8C}" presName="background3" presStyleLbl="node3" presStyleIdx="3" presStyleCnt="4"/>
      <dgm:spPr/>
    </dgm:pt>
    <dgm:pt modelId="{283EB348-27A9-4160-B8C4-03717796CE4D}" type="pres">
      <dgm:prSet presAssocID="{6D2A8BE1-7D68-4EA9-B19C-0C3C12D25C8C}" presName="text3" presStyleLbl="fgAcc3" presStyleIdx="3" presStyleCnt="4">
        <dgm:presLayoutVars>
          <dgm:chPref val="3"/>
        </dgm:presLayoutVars>
      </dgm:prSet>
      <dgm:spPr/>
      <dgm:t>
        <a:bodyPr/>
        <a:lstStyle/>
        <a:p>
          <a:endParaRPr lang="en-US"/>
        </a:p>
      </dgm:t>
    </dgm:pt>
    <dgm:pt modelId="{3463440C-AEA8-497E-AC17-536F69E87474}" type="pres">
      <dgm:prSet presAssocID="{6D2A8BE1-7D68-4EA9-B19C-0C3C12D25C8C}" presName="hierChild4" presStyleCnt="0"/>
      <dgm:spPr/>
    </dgm:pt>
  </dgm:ptLst>
  <dgm:cxnLst>
    <dgm:cxn modelId="{6FE22C09-2994-4AE5-A93C-36BDBA1D96D7}" srcId="{1E3676A3-6CFF-4D2F-A457-347E5BC1A207}" destId="{6D2A8BE1-7D68-4EA9-B19C-0C3C12D25C8C}" srcOrd="1" destOrd="0" parTransId="{ACEF4842-12B1-40F1-AD8C-56277B422E75}" sibTransId="{AF7A1785-50A9-4759-8B27-6BF3D3D771C6}"/>
    <dgm:cxn modelId="{560BE340-DA6C-4E9E-8A68-A62EDCDEF4F2}" type="presOf" srcId="{6D2A8BE1-7D68-4EA9-B19C-0C3C12D25C8C}" destId="{283EB348-27A9-4160-B8C4-03717796CE4D}" srcOrd="0" destOrd="0" presId="urn:microsoft.com/office/officeart/2005/8/layout/hierarchy1"/>
    <dgm:cxn modelId="{C73191BE-B296-4C19-BAC4-76EBA74850DB}" srcId="{584C9D2F-EB73-4801-947E-580476317A5A}" destId="{1E3676A3-6CFF-4D2F-A457-347E5BC1A207}" srcOrd="1" destOrd="0" parTransId="{FF8C636F-FDB5-4C82-B775-180AF7AEC21B}" sibTransId="{090D8523-367C-4AAF-B457-FAD2D68CA7E4}"/>
    <dgm:cxn modelId="{02D51CB6-AC75-45A9-80ED-799C18DE1228}" srcId="{8A85B970-CD31-411C-A972-66A2653FBBE5}" destId="{584C9D2F-EB73-4801-947E-580476317A5A}" srcOrd="0" destOrd="0" parTransId="{460C9808-63FF-486A-A1F8-61A9EE600C0F}" sibTransId="{3671271D-1D35-42CE-9EE2-4A1943300E1E}"/>
    <dgm:cxn modelId="{F8210937-05B9-43F8-B0B3-0F54B4AA190B}" type="presOf" srcId="{6DC70934-095F-4445-AFBC-B1215794A062}" destId="{66825252-BF00-4A2A-A747-DACF944CF52E}" srcOrd="0" destOrd="0" presId="urn:microsoft.com/office/officeart/2005/8/layout/hierarchy1"/>
    <dgm:cxn modelId="{A045415F-D683-4F72-98C6-D31EBF339B99}" srcId="{584C9D2F-EB73-4801-947E-580476317A5A}" destId="{6C707378-58DF-4BAB-91C8-E85E1BE38E08}" srcOrd="0" destOrd="0" parTransId="{851E282A-6CB7-4127-894E-2C9827044A95}" sibTransId="{5928FFAC-7FB7-43D0-B851-70F3C96DDEB2}"/>
    <dgm:cxn modelId="{9CD4AD10-EEF8-48EA-A472-FAC14CDB7B79}" type="presOf" srcId="{E32CFB39-6E43-4071-A485-2BD19D12A256}" destId="{343AFD01-E02F-49B8-9117-CBED8A7C4D9C}" srcOrd="0" destOrd="0" presId="urn:microsoft.com/office/officeart/2005/8/layout/hierarchy1"/>
    <dgm:cxn modelId="{D98C62CE-C99E-4407-87B4-1FE22967A008}" type="presOf" srcId="{FF8C636F-FDB5-4C82-B775-180AF7AEC21B}" destId="{26624C62-C73F-4A25-BCCC-60536B7789C0}" srcOrd="0" destOrd="0" presId="urn:microsoft.com/office/officeart/2005/8/layout/hierarchy1"/>
    <dgm:cxn modelId="{6BBC054F-4E99-4295-878C-92A8521D25C2}" type="presOf" srcId="{6C707378-58DF-4BAB-91C8-E85E1BE38E08}" destId="{6ADCDE0D-6303-4D22-9DA0-7987A9AC314A}" srcOrd="0" destOrd="0" presId="urn:microsoft.com/office/officeart/2005/8/layout/hierarchy1"/>
    <dgm:cxn modelId="{6A804D42-5B90-4F97-960F-FA8B2235CCED}" type="presOf" srcId="{66B14778-9481-4A7A-AFB1-FCEBFA5031DF}" destId="{DA753490-6BE2-4043-AA67-EC5269E52171}" srcOrd="0" destOrd="0" presId="urn:microsoft.com/office/officeart/2005/8/layout/hierarchy1"/>
    <dgm:cxn modelId="{CB804219-D8BC-4571-AE58-6EB6A7A728A1}" type="presOf" srcId="{584C9D2F-EB73-4801-947E-580476317A5A}" destId="{5E6A90D6-A314-4883-A579-FECAFA5F62A3}" srcOrd="0" destOrd="0" presId="urn:microsoft.com/office/officeart/2005/8/layout/hierarchy1"/>
    <dgm:cxn modelId="{32D6A4AD-B5C3-48FA-B571-0D16B02F19FF}" srcId="{6C707378-58DF-4BAB-91C8-E85E1BE38E08}" destId="{6DC70934-095F-4445-AFBC-B1215794A062}" srcOrd="1" destOrd="0" parTransId="{E32CFB39-6E43-4071-A485-2BD19D12A256}" sibTransId="{50F64A69-FD08-4806-875C-D96E2E90678D}"/>
    <dgm:cxn modelId="{7A2E264E-3E49-440E-BC14-A0C8B7DDFF03}" type="presOf" srcId="{ACEF4842-12B1-40F1-AD8C-56277B422E75}" destId="{603A2C90-BFC2-4F90-8102-61B57000F9CC}" srcOrd="0" destOrd="0" presId="urn:microsoft.com/office/officeart/2005/8/layout/hierarchy1"/>
    <dgm:cxn modelId="{B896D92F-3ADD-400F-B3AF-4AC6141ACB3D}" type="presOf" srcId="{8A85B970-CD31-411C-A972-66A2653FBBE5}" destId="{DA46886B-6415-4C6D-8043-5A8A582A14B8}" srcOrd="0" destOrd="0" presId="urn:microsoft.com/office/officeart/2005/8/layout/hierarchy1"/>
    <dgm:cxn modelId="{FB3E214E-E03E-4AF1-9DA1-BB9813E6C7F5}" type="presOf" srcId="{1E3676A3-6CFF-4D2F-A457-347E5BC1A207}" destId="{EDDEBCE9-6827-4BC9-9555-82121CEE703A}" srcOrd="0" destOrd="0" presId="urn:microsoft.com/office/officeart/2005/8/layout/hierarchy1"/>
    <dgm:cxn modelId="{BED5FBFE-936B-4A60-8A90-998ED2FC59AF}" srcId="{1E3676A3-6CFF-4D2F-A457-347E5BC1A207}" destId="{80DB34A4-8197-4B8A-8D8F-10CD647CAD42}" srcOrd="0" destOrd="0" parTransId="{C42FA997-08B2-4FED-9672-E20E81043F0B}" sibTransId="{50FAB2EC-618B-4433-B118-CDF63C5EA413}"/>
    <dgm:cxn modelId="{0C5E52A9-3120-45FD-B2A2-C4238B1BC5E9}" srcId="{6C707378-58DF-4BAB-91C8-E85E1BE38E08}" destId="{6FC72BEA-7E08-4E94-AA2F-F36F37B07F4C}" srcOrd="0" destOrd="0" parTransId="{66B14778-9481-4A7A-AFB1-FCEBFA5031DF}" sibTransId="{B7BDE170-4E7B-45B6-B85E-BF5558DDDB42}"/>
    <dgm:cxn modelId="{A6BF2B9D-E17C-4A39-860E-82470C391C3D}" type="presOf" srcId="{80DB34A4-8197-4B8A-8D8F-10CD647CAD42}" destId="{D6F5FD7D-4929-4AF8-BABC-E2C7D16FDA88}" srcOrd="0" destOrd="0" presId="urn:microsoft.com/office/officeart/2005/8/layout/hierarchy1"/>
    <dgm:cxn modelId="{F0367918-4714-41E9-B8A8-B1884A04E8EA}" type="presOf" srcId="{851E282A-6CB7-4127-894E-2C9827044A95}" destId="{4B96F6BE-1C03-4F8B-864C-4FF76C808C23}" srcOrd="0" destOrd="0" presId="urn:microsoft.com/office/officeart/2005/8/layout/hierarchy1"/>
    <dgm:cxn modelId="{CF7702BA-2D58-4331-985C-DB0F08C22C13}" type="presOf" srcId="{6FC72BEA-7E08-4E94-AA2F-F36F37B07F4C}" destId="{F3179ED6-A67B-4D10-A150-00DA213D53F9}" srcOrd="0" destOrd="0" presId="urn:microsoft.com/office/officeart/2005/8/layout/hierarchy1"/>
    <dgm:cxn modelId="{127AAEC1-EED0-49F4-9C18-1C875E035731}" type="presOf" srcId="{C42FA997-08B2-4FED-9672-E20E81043F0B}" destId="{9F7AE694-0FD2-412E-AB3C-A14887C9D4AB}" srcOrd="0" destOrd="0" presId="urn:microsoft.com/office/officeart/2005/8/layout/hierarchy1"/>
    <dgm:cxn modelId="{F104E138-E25F-4FF8-9437-3ACB7D8E2CC7}" type="presParOf" srcId="{DA46886B-6415-4C6D-8043-5A8A582A14B8}" destId="{CC08A312-9A55-44E0-BEDB-73D3197B2D3D}" srcOrd="0" destOrd="0" presId="urn:microsoft.com/office/officeart/2005/8/layout/hierarchy1"/>
    <dgm:cxn modelId="{AA6236BC-07CF-4F53-9EE8-53628C0A8B4C}" type="presParOf" srcId="{CC08A312-9A55-44E0-BEDB-73D3197B2D3D}" destId="{5ABEA072-46BA-4C86-A714-69496FF6AABC}" srcOrd="0" destOrd="0" presId="urn:microsoft.com/office/officeart/2005/8/layout/hierarchy1"/>
    <dgm:cxn modelId="{819ED1EB-D34A-4867-8A6C-FB42FF05540F}" type="presParOf" srcId="{5ABEA072-46BA-4C86-A714-69496FF6AABC}" destId="{D755589E-FFC2-4982-851F-1035F79A983A}" srcOrd="0" destOrd="0" presId="urn:microsoft.com/office/officeart/2005/8/layout/hierarchy1"/>
    <dgm:cxn modelId="{C3520BA7-DBD5-4CA4-917F-8A635ACE8698}" type="presParOf" srcId="{5ABEA072-46BA-4C86-A714-69496FF6AABC}" destId="{5E6A90D6-A314-4883-A579-FECAFA5F62A3}" srcOrd="1" destOrd="0" presId="urn:microsoft.com/office/officeart/2005/8/layout/hierarchy1"/>
    <dgm:cxn modelId="{C57CA9F4-A605-4C17-B937-4B6FBDF9F8EA}" type="presParOf" srcId="{CC08A312-9A55-44E0-BEDB-73D3197B2D3D}" destId="{157570B9-D1DA-46F1-9755-BCE6732D0D1C}" srcOrd="1" destOrd="0" presId="urn:microsoft.com/office/officeart/2005/8/layout/hierarchy1"/>
    <dgm:cxn modelId="{4BF6FF60-6D94-45CE-AFC3-7258F0EE198B}" type="presParOf" srcId="{157570B9-D1DA-46F1-9755-BCE6732D0D1C}" destId="{4B96F6BE-1C03-4F8B-864C-4FF76C808C23}" srcOrd="0" destOrd="0" presId="urn:microsoft.com/office/officeart/2005/8/layout/hierarchy1"/>
    <dgm:cxn modelId="{E2174067-B628-49F7-871D-46FF6552B44B}" type="presParOf" srcId="{157570B9-D1DA-46F1-9755-BCE6732D0D1C}" destId="{9EA745A5-731F-465A-B960-BC1B0698D204}" srcOrd="1" destOrd="0" presId="urn:microsoft.com/office/officeart/2005/8/layout/hierarchy1"/>
    <dgm:cxn modelId="{21A27E98-24AB-414D-B886-BC630F7FC075}" type="presParOf" srcId="{9EA745A5-731F-465A-B960-BC1B0698D204}" destId="{C06AEEA4-98A7-483A-B458-833A0B7E0CFB}" srcOrd="0" destOrd="0" presId="urn:microsoft.com/office/officeart/2005/8/layout/hierarchy1"/>
    <dgm:cxn modelId="{FC88E63D-DC69-4786-97AA-6A2B634537DF}" type="presParOf" srcId="{C06AEEA4-98A7-483A-B458-833A0B7E0CFB}" destId="{0048B10B-7976-4D47-BD82-549D3E861D2A}" srcOrd="0" destOrd="0" presId="urn:microsoft.com/office/officeart/2005/8/layout/hierarchy1"/>
    <dgm:cxn modelId="{39901AED-6C3D-48D2-8BDB-6D729E3B7181}" type="presParOf" srcId="{C06AEEA4-98A7-483A-B458-833A0B7E0CFB}" destId="{6ADCDE0D-6303-4D22-9DA0-7987A9AC314A}" srcOrd="1" destOrd="0" presId="urn:microsoft.com/office/officeart/2005/8/layout/hierarchy1"/>
    <dgm:cxn modelId="{471A0342-68B2-4EF2-9142-20B107E1A557}" type="presParOf" srcId="{9EA745A5-731F-465A-B960-BC1B0698D204}" destId="{48C9882E-AF38-4958-BE94-17D06EEF895E}" srcOrd="1" destOrd="0" presId="urn:microsoft.com/office/officeart/2005/8/layout/hierarchy1"/>
    <dgm:cxn modelId="{7E623ACB-E11D-4D4E-885F-8BA24EBB2EDA}" type="presParOf" srcId="{48C9882E-AF38-4958-BE94-17D06EEF895E}" destId="{DA753490-6BE2-4043-AA67-EC5269E52171}" srcOrd="0" destOrd="0" presId="urn:microsoft.com/office/officeart/2005/8/layout/hierarchy1"/>
    <dgm:cxn modelId="{0D98403F-4A04-4CDE-A42A-96D140AB693D}" type="presParOf" srcId="{48C9882E-AF38-4958-BE94-17D06EEF895E}" destId="{70C8DED3-9625-4B98-92F8-B5A26459BD77}" srcOrd="1" destOrd="0" presId="urn:microsoft.com/office/officeart/2005/8/layout/hierarchy1"/>
    <dgm:cxn modelId="{AFF07A9F-BC1C-44ED-AABC-1C5DF3A187A6}" type="presParOf" srcId="{70C8DED3-9625-4B98-92F8-B5A26459BD77}" destId="{4317A4A3-4041-40E2-87F7-C4A69942261E}" srcOrd="0" destOrd="0" presId="urn:microsoft.com/office/officeart/2005/8/layout/hierarchy1"/>
    <dgm:cxn modelId="{3BB3A88B-F310-439D-A144-B99D188CE2F8}" type="presParOf" srcId="{4317A4A3-4041-40E2-87F7-C4A69942261E}" destId="{A89685FD-85F7-4F26-9FD8-9FC69328038C}" srcOrd="0" destOrd="0" presId="urn:microsoft.com/office/officeart/2005/8/layout/hierarchy1"/>
    <dgm:cxn modelId="{BA7440FB-EB34-417B-8354-4580275B5058}" type="presParOf" srcId="{4317A4A3-4041-40E2-87F7-C4A69942261E}" destId="{F3179ED6-A67B-4D10-A150-00DA213D53F9}" srcOrd="1" destOrd="0" presId="urn:microsoft.com/office/officeart/2005/8/layout/hierarchy1"/>
    <dgm:cxn modelId="{54A379D0-2B15-46A5-A7C3-BD565E3DB65F}" type="presParOf" srcId="{70C8DED3-9625-4B98-92F8-B5A26459BD77}" destId="{F0133100-E515-4235-8ED7-4ED2F0353222}" srcOrd="1" destOrd="0" presId="urn:microsoft.com/office/officeart/2005/8/layout/hierarchy1"/>
    <dgm:cxn modelId="{CBF1FFE4-5A1F-40C0-80AE-523A5C3151B0}" type="presParOf" srcId="{48C9882E-AF38-4958-BE94-17D06EEF895E}" destId="{343AFD01-E02F-49B8-9117-CBED8A7C4D9C}" srcOrd="2" destOrd="0" presId="urn:microsoft.com/office/officeart/2005/8/layout/hierarchy1"/>
    <dgm:cxn modelId="{CB0B8271-2A6A-4BCE-85F3-8B82D7A685D0}" type="presParOf" srcId="{48C9882E-AF38-4958-BE94-17D06EEF895E}" destId="{C7234B49-D6F3-4CAD-976D-FD4CB4A9D946}" srcOrd="3" destOrd="0" presId="urn:microsoft.com/office/officeart/2005/8/layout/hierarchy1"/>
    <dgm:cxn modelId="{E5136C5C-A997-4D7B-A3B5-41C2EE044B8B}" type="presParOf" srcId="{C7234B49-D6F3-4CAD-976D-FD4CB4A9D946}" destId="{FAAF8345-5873-4D34-8C29-B80456AF76B3}" srcOrd="0" destOrd="0" presId="urn:microsoft.com/office/officeart/2005/8/layout/hierarchy1"/>
    <dgm:cxn modelId="{21549561-96D3-4794-A8E2-9925BA74A918}" type="presParOf" srcId="{FAAF8345-5873-4D34-8C29-B80456AF76B3}" destId="{BF313B17-E66E-496D-B32B-5064C98C9A18}" srcOrd="0" destOrd="0" presId="urn:microsoft.com/office/officeart/2005/8/layout/hierarchy1"/>
    <dgm:cxn modelId="{78896441-4A14-463B-B0BB-01851BCC47EF}" type="presParOf" srcId="{FAAF8345-5873-4D34-8C29-B80456AF76B3}" destId="{66825252-BF00-4A2A-A747-DACF944CF52E}" srcOrd="1" destOrd="0" presId="urn:microsoft.com/office/officeart/2005/8/layout/hierarchy1"/>
    <dgm:cxn modelId="{0E4B5BB2-BB5E-4D95-87B2-EDB7578679CC}" type="presParOf" srcId="{C7234B49-D6F3-4CAD-976D-FD4CB4A9D946}" destId="{4EA2E49E-966F-44D8-A8AA-0734871714A3}" srcOrd="1" destOrd="0" presId="urn:microsoft.com/office/officeart/2005/8/layout/hierarchy1"/>
    <dgm:cxn modelId="{BE9D7132-9161-418F-9B2C-97394975693C}" type="presParOf" srcId="{157570B9-D1DA-46F1-9755-BCE6732D0D1C}" destId="{26624C62-C73F-4A25-BCCC-60536B7789C0}" srcOrd="2" destOrd="0" presId="urn:microsoft.com/office/officeart/2005/8/layout/hierarchy1"/>
    <dgm:cxn modelId="{BDF2F4A9-74D6-498A-BBDA-15072BA4506F}" type="presParOf" srcId="{157570B9-D1DA-46F1-9755-BCE6732D0D1C}" destId="{F33766B5-5810-4337-B1DB-F2B644F569E7}" srcOrd="3" destOrd="0" presId="urn:microsoft.com/office/officeart/2005/8/layout/hierarchy1"/>
    <dgm:cxn modelId="{D84938DF-5FF0-4A7A-8781-D88EDD8C5865}" type="presParOf" srcId="{F33766B5-5810-4337-B1DB-F2B644F569E7}" destId="{AE0F8975-E890-4DF5-B528-150D6F187C87}" srcOrd="0" destOrd="0" presId="urn:microsoft.com/office/officeart/2005/8/layout/hierarchy1"/>
    <dgm:cxn modelId="{9960F925-907C-4465-A184-5EBE94721235}" type="presParOf" srcId="{AE0F8975-E890-4DF5-B528-150D6F187C87}" destId="{6120AC0F-CE06-4305-8179-0502D8F22D79}" srcOrd="0" destOrd="0" presId="urn:microsoft.com/office/officeart/2005/8/layout/hierarchy1"/>
    <dgm:cxn modelId="{41C1AB62-7814-431E-8559-8681413A7C39}" type="presParOf" srcId="{AE0F8975-E890-4DF5-B528-150D6F187C87}" destId="{EDDEBCE9-6827-4BC9-9555-82121CEE703A}" srcOrd="1" destOrd="0" presId="urn:microsoft.com/office/officeart/2005/8/layout/hierarchy1"/>
    <dgm:cxn modelId="{0CFDE6C3-C5B9-4113-A918-E5F5A359345B}" type="presParOf" srcId="{F33766B5-5810-4337-B1DB-F2B644F569E7}" destId="{8A3CBF5F-4E31-4250-992B-7BF2E09CCBAE}" srcOrd="1" destOrd="0" presId="urn:microsoft.com/office/officeart/2005/8/layout/hierarchy1"/>
    <dgm:cxn modelId="{E5D19E65-75C8-4232-8747-94E50FA0E0AD}" type="presParOf" srcId="{8A3CBF5F-4E31-4250-992B-7BF2E09CCBAE}" destId="{9F7AE694-0FD2-412E-AB3C-A14887C9D4AB}" srcOrd="0" destOrd="0" presId="urn:microsoft.com/office/officeart/2005/8/layout/hierarchy1"/>
    <dgm:cxn modelId="{AA9FF557-B4D6-4E3F-98D4-3B0EE62322C3}" type="presParOf" srcId="{8A3CBF5F-4E31-4250-992B-7BF2E09CCBAE}" destId="{B2B572F3-72E9-401C-BFEE-BF257384A00B}" srcOrd="1" destOrd="0" presId="urn:microsoft.com/office/officeart/2005/8/layout/hierarchy1"/>
    <dgm:cxn modelId="{83F48E7A-C484-46A8-8459-FE615B69A91A}" type="presParOf" srcId="{B2B572F3-72E9-401C-BFEE-BF257384A00B}" destId="{4251FFAD-054A-4F3A-8A91-130DB206C209}" srcOrd="0" destOrd="0" presId="urn:microsoft.com/office/officeart/2005/8/layout/hierarchy1"/>
    <dgm:cxn modelId="{B4410ADE-F279-4A3A-9C27-4E78B4B837A9}" type="presParOf" srcId="{4251FFAD-054A-4F3A-8A91-130DB206C209}" destId="{44F02458-0009-43DF-ABDA-F9DB93D2B83D}" srcOrd="0" destOrd="0" presId="urn:microsoft.com/office/officeart/2005/8/layout/hierarchy1"/>
    <dgm:cxn modelId="{5A0A765F-3BF7-4856-8789-1DF2B279699C}" type="presParOf" srcId="{4251FFAD-054A-4F3A-8A91-130DB206C209}" destId="{D6F5FD7D-4929-4AF8-BABC-E2C7D16FDA88}" srcOrd="1" destOrd="0" presId="urn:microsoft.com/office/officeart/2005/8/layout/hierarchy1"/>
    <dgm:cxn modelId="{7057D3B4-2E48-4EBB-A485-F540EA721930}" type="presParOf" srcId="{B2B572F3-72E9-401C-BFEE-BF257384A00B}" destId="{D728508E-A9FD-4042-A7D7-57036FF31F5F}" srcOrd="1" destOrd="0" presId="urn:microsoft.com/office/officeart/2005/8/layout/hierarchy1"/>
    <dgm:cxn modelId="{CD04174E-308A-4B67-8B97-21B7A9C5B43D}" type="presParOf" srcId="{8A3CBF5F-4E31-4250-992B-7BF2E09CCBAE}" destId="{603A2C90-BFC2-4F90-8102-61B57000F9CC}" srcOrd="2" destOrd="0" presId="urn:microsoft.com/office/officeart/2005/8/layout/hierarchy1"/>
    <dgm:cxn modelId="{1612C9DD-45C8-44C0-AB3C-4A9745DD9464}" type="presParOf" srcId="{8A3CBF5F-4E31-4250-992B-7BF2E09CCBAE}" destId="{66CCD245-165B-40ED-9805-B6F01C031F43}" srcOrd="3" destOrd="0" presId="urn:microsoft.com/office/officeart/2005/8/layout/hierarchy1"/>
    <dgm:cxn modelId="{EFC44950-D815-4DDE-8CA9-218FC23BD160}" type="presParOf" srcId="{66CCD245-165B-40ED-9805-B6F01C031F43}" destId="{62361855-2DE1-465C-A169-DD07168FE95E}" srcOrd="0" destOrd="0" presId="urn:microsoft.com/office/officeart/2005/8/layout/hierarchy1"/>
    <dgm:cxn modelId="{A813C76A-6A7B-4EC8-9E42-5866877DCE11}" type="presParOf" srcId="{62361855-2DE1-465C-A169-DD07168FE95E}" destId="{90F14E13-D16E-44C4-8A0B-A7AB9712E926}" srcOrd="0" destOrd="0" presId="urn:microsoft.com/office/officeart/2005/8/layout/hierarchy1"/>
    <dgm:cxn modelId="{C96B825E-904A-43F8-9011-B687F7F5CCF0}" type="presParOf" srcId="{62361855-2DE1-465C-A169-DD07168FE95E}" destId="{283EB348-27A9-4160-B8C4-03717796CE4D}" srcOrd="1" destOrd="0" presId="urn:microsoft.com/office/officeart/2005/8/layout/hierarchy1"/>
    <dgm:cxn modelId="{FBF1072C-D470-43C0-AE4E-44797F327C00}" type="presParOf" srcId="{66CCD245-165B-40ED-9805-B6F01C031F43}" destId="{3463440C-AEA8-497E-AC17-536F69E87474}"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image" Target="../media/image10.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C9C6864-FF6F-4C4F-8062-D9198CF02076}" type="slidenum">
              <a:rPr lang="en-US" smtClean="0"/>
              <a:t>11</a:t>
            </a:fld>
            <a:endParaRPr lang="en-US"/>
          </a:p>
        </p:txBody>
      </p:sp>
    </p:spTree>
    <p:extLst>
      <p:ext uri="{BB962C8B-B14F-4D97-AF65-F5344CB8AC3E}">
        <p14:creationId xmlns:p14="http://schemas.microsoft.com/office/powerpoint/2010/main" val="18118515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smtClean="0"/>
              <a:t>Lecture 0 - Overview</a:t>
            </a:r>
            <a:endParaRPr lang="en-US" dirty="0" smtClean="0"/>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0 - Overview</a:t>
            </a:r>
            <a:endParaRPr lang="en-US"/>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0 - Overview</a:t>
            </a:r>
            <a:endParaRPr lang="en-US"/>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4"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xmlns=""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smtClean="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pic>
        <p:nvPicPr>
          <p:cNvPr id="7" name="Picture 6">
            <a:extLst>
              <a:ext uri="{FF2B5EF4-FFF2-40B4-BE49-F238E27FC236}">
                <a16:creationId xmlns:a16="http://schemas.microsoft.com/office/drawing/2014/main" xmlns=""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emf"/><Relationship Id="rId7" Type="http://schemas.openxmlformats.org/officeDocument/2006/relationships/diagramColors" Target="../diagrams/colors1.xml"/><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oleObject" Target="../embeddings/oleObject2.bin"/><Relationship Id="rId3" Type="http://schemas.openxmlformats.org/officeDocument/2006/relationships/notesSlide" Target="../notesSlides/notesSlide2.xml"/><Relationship Id="rId7" Type="http://schemas.openxmlformats.org/officeDocument/2006/relationships/image" Target="../media/image10.png"/><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1.bin"/><Relationship Id="rId11" Type="http://schemas.openxmlformats.org/officeDocument/2006/relationships/image" Target="../media/image12.png"/><Relationship Id="rId5" Type="http://schemas.openxmlformats.org/officeDocument/2006/relationships/image" Target="../media/image7.emf"/><Relationship Id="rId10" Type="http://schemas.openxmlformats.org/officeDocument/2006/relationships/oleObject" Target="../embeddings/oleObject3.bin"/><Relationship Id="rId4" Type="http://schemas.openxmlformats.org/officeDocument/2006/relationships/image" Target="../media/image6.emf"/><Relationship Id="rId9"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hyperlink" Target="https://en.wikipedia.org/wiki/Customer" TargetMode="External"/><Relationship Id="rId4" Type="http://schemas.openxmlformats.org/officeDocument/2006/relationships/hyperlink" Target="https://en.wikipedia.org/wiki/Product_(business)"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hyperlink" Target="https://en.wikipedia.org/w/index.php?title=Divisional&amp;action=edit&amp;redlink=1" TargetMode="External"/><Relationship Id="rId4" Type="http://schemas.openxmlformats.org/officeDocument/2006/relationships/hyperlink" Target="https://en.wikipedia.org/wiki/Geographic"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hyperlink" Target="https://en.wikipedia.org/wiki/Matrix_managemen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4454271" y="2264257"/>
            <a:ext cx="7737728" cy="1754326"/>
          </a:xfrm>
          <a:prstGeom prst="rect">
            <a:avLst/>
          </a:prstGeom>
          <a:noFill/>
        </p:spPr>
        <p:txBody>
          <a:bodyPr wrap="square" rtlCol="0">
            <a:spAutoFit/>
          </a:bodyPr>
          <a:lstStyle/>
          <a:p>
            <a:r>
              <a:rPr lang="en-US" sz="3600" b="1" smtClean="0">
                <a:solidFill>
                  <a:srgbClr val="00B0F0"/>
                </a:solidFill>
                <a:latin typeface="Tajawal Medium" panose="00000600000000000000" pitchFamily="2" charset="-78"/>
                <a:cs typeface="Tajawal Medium" panose="00000600000000000000" pitchFamily="2" charset="-78"/>
              </a:rPr>
              <a:t>ORG 123</a:t>
            </a:r>
            <a:r>
              <a:rPr lang="en-US" sz="3600" b="1" smtClean="0">
                <a:solidFill>
                  <a:srgbClr val="00B0F0"/>
                </a:solidFill>
                <a:latin typeface="Tajawal Medium" panose="00000600000000000000" pitchFamily="2" charset="-78"/>
                <a:cs typeface="Tajawal Medium" panose="00000600000000000000" pitchFamily="2" charset="-78"/>
              </a:rPr>
              <a:t> </a:t>
            </a:r>
            <a:r>
              <a:rPr lang="en-US" sz="3600" b="1" dirty="0">
                <a:solidFill>
                  <a:srgbClr val="00B0F0"/>
                </a:solidFill>
                <a:latin typeface="Tajawal Medium" panose="00000600000000000000" pitchFamily="2" charset="-78"/>
                <a:cs typeface="Tajawal Medium" panose="00000600000000000000" pitchFamily="2" charset="-78"/>
              </a:rPr>
              <a:t>Organizational</a:t>
            </a:r>
          </a:p>
          <a:p>
            <a:r>
              <a:rPr lang="en-US" sz="3600" b="1" dirty="0">
                <a:solidFill>
                  <a:srgbClr val="00B0F0"/>
                </a:solidFill>
                <a:latin typeface="Tajawal Medium" panose="00000600000000000000" pitchFamily="2" charset="-78"/>
                <a:cs typeface="Tajawal Medium" panose="00000600000000000000" pitchFamily="2" charset="-78"/>
              </a:rPr>
              <a:t> Behavior</a:t>
            </a:r>
          </a:p>
          <a:p>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6</a:t>
            </a:r>
            <a:endParaRPr lang="en-US" sz="2800" b="1" dirty="0" smtClean="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Walid</a:t>
            </a:r>
            <a:r>
              <a:rPr lang="en-US" sz="2800" b="1" dirty="0" smtClean="0">
                <a:solidFill>
                  <a:srgbClr val="00B0F0"/>
                </a:solidFill>
                <a:latin typeface="Times New Roman" panose="02020603050405020304" pitchFamily="18" charset="0"/>
                <a:cs typeface="Times New Roman" panose="02020603050405020304" pitchFamily="18" charset="0"/>
              </a:rPr>
              <a:t> K. El </a:t>
            </a:r>
            <a:r>
              <a:rPr lang="en-US" sz="2800" b="1" dirty="0" err="1" smtClean="0">
                <a:solidFill>
                  <a:srgbClr val="00B0F0"/>
                </a:solidFill>
                <a:latin typeface="Times New Roman" panose="02020603050405020304" pitchFamily="18" charset="0"/>
                <a:cs typeface="Times New Roman" panose="02020603050405020304" pitchFamily="18" charset="0"/>
              </a:rPr>
              <a:t>Leithy</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748719"/>
          </a:xfrm>
          <a:prstGeom prst="rect">
            <a:avLst/>
          </a:prstGeom>
          <a:noFill/>
        </p:spPr>
        <p:txBody>
          <a:bodyPr wrap="square">
            <a:spAutoFit/>
          </a:bodyPr>
          <a:lstStyle/>
          <a:p>
            <a:pPr eaLnBrk="1" hangingPunct="1">
              <a:lnSpc>
                <a:spcPct val="90000"/>
              </a:lnSpc>
            </a:pPr>
            <a:r>
              <a:rPr lang="en-US" altLang="ar-EG" sz="2400" dirty="0"/>
              <a:t>After studying this chapter, you should be able to:</a:t>
            </a:r>
          </a:p>
          <a:p>
            <a:pPr lvl="1" eaLnBrk="1" hangingPunct="1">
              <a:lnSpc>
                <a:spcPct val="90000"/>
              </a:lnSpc>
            </a:pPr>
            <a:r>
              <a:rPr lang="en-US" altLang="ar-EG" sz="2400" dirty="0"/>
              <a:t>1. Identify the main functions of communication.</a:t>
            </a:r>
          </a:p>
          <a:p>
            <a:pPr lvl="1" eaLnBrk="1" hangingPunct="1">
              <a:lnSpc>
                <a:spcPct val="90000"/>
              </a:lnSpc>
            </a:pPr>
            <a:r>
              <a:rPr lang="en-US" altLang="ar-EG" sz="2400" dirty="0"/>
              <a:t>2. Describe the communication process and </a:t>
            </a:r>
          </a:p>
          <a:p>
            <a:pPr lvl="1" eaLnBrk="1" hangingPunct="1">
              <a:lnSpc>
                <a:spcPct val="90000"/>
              </a:lnSpc>
            </a:pPr>
            <a:r>
              <a:rPr lang="en-US" altLang="ar-EG" sz="2400" dirty="0"/>
              <a:t>3. distinguish between formal and informal communication.</a:t>
            </a:r>
          </a:p>
          <a:p>
            <a:pPr lvl="1" eaLnBrk="1" hangingPunct="1">
              <a:lnSpc>
                <a:spcPct val="90000"/>
              </a:lnSpc>
            </a:pPr>
            <a:r>
              <a:rPr lang="en-US" altLang="ar-EG" sz="2400" dirty="0"/>
              <a:t>4. Contrast downward, upward, and lateral communication with examples.</a:t>
            </a:r>
          </a:p>
          <a:p>
            <a:pPr lvl="1" eaLnBrk="1" hangingPunct="1">
              <a:lnSpc>
                <a:spcPct val="90000"/>
              </a:lnSpc>
            </a:pPr>
            <a:r>
              <a:rPr lang="en-US" altLang="ar-EG" sz="2400" dirty="0"/>
              <a:t>5. Contrast oral, written, and nonverbal communication.</a:t>
            </a:r>
          </a:p>
          <a:p>
            <a:pPr lvl="1" eaLnBrk="1" hangingPunct="1">
              <a:lnSpc>
                <a:spcPct val="90000"/>
              </a:lnSpc>
            </a:pPr>
            <a:r>
              <a:rPr lang="en-US" altLang="ar-EG" sz="2400" dirty="0"/>
              <a:t>6.Compare and contrast formal communication networks and the grapevine.</a:t>
            </a:r>
          </a:p>
        </p:txBody>
      </p:sp>
    </p:spTree>
    <p:extLst>
      <p:ext uri="{BB962C8B-B14F-4D97-AF65-F5344CB8AC3E}">
        <p14:creationId xmlns:p14="http://schemas.microsoft.com/office/powerpoint/2010/main" val="38241394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2419124"/>
          </a:xfrm>
          <a:prstGeom prst="rect">
            <a:avLst/>
          </a:prstGeom>
          <a:noFill/>
        </p:spPr>
        <p:txBody>
          <a:bodyPr wrap="square">
            <a:spAutoFit/>
          </a:bodyPr>
          <a:lstStyle/>
          <a:p>
            <a:pPr lvl="1" eaLnBrk="1" hangingPunct="1">
              <a:lnSpc>
                <a:spcPct val="90000"/>
              </a:lnSpc>
            </a:pPr>
            <a:r>
              <a:rPr lang="en-US" altLang="ar-EG" sz="2800" dirty="0"/>
              <a:t>7. Analyze the advantages and challenges of electronic communication.</a:t>
            </a:r>
          </a:p>
          <a:p>
            <a:pPr lvl="1" eaLnBrk="1" hangingPunct="1">
              <a:lnSpc>
                <a:spcPct val="90000"/>
              </a:lnSpc>
            </a:pPr>
            <a:r>
              <a:rPr lang="en-US" altLang="ar-EG" sz="2800" dirty="0"/>
              <a:t>8. Show how channel richness underlies the choice of communication channel.</a:t>
            </a:r>
          </a:p>
          <a:p>
            <a:pPr lvl="1" eaLnBrk="1" hangingPunct="1">
              <a:lnSpc>
                <a:spcPct val="90000"/>
              </a:lnSpc>
            </a:pPr>
            <a:r>
              <a:rPr lang="en-US" altLang="ar-EG" sz="2800" dirty="0"/>
              <a:t>9. Identify common barriers to effective communication.</a:t>
            </a:r>
          </a:p>
        </p:txBody>
      </p:sp>
    </p:spTree>
    <p:extLst>
      <p:ext uri="{BB962C8B-B14F-4D97-AF65-F5344CB8AC3E}">
        <p14:creationId xmlns:p14="http://schemas.microsoft.com/office/powerpoint/2010/main" val="22467809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Functions of 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4308872"/>
          </a:xfrm>
          <a:prstGeom prst="rect">
            <a:avLst/>
          </a:prstGeom>
          <a:noFill/>
        </p:spPr>
        <p:txBody>
          <a:bodyPr wrap="square">
            <a:spAutoFit/>
          </a:bodyPr>
          <a:lstStyle/>
          <a:p>
            <a:pPr eaLnBrk="1" hangingPunct="1">
              <a:spcBef>
                <a:spcPct val="50000"/>
              </a:spcBef>
            </a:pPr>
            <a:r>
              <a:rPr lang="en-US" altLang="ar-EG" sz="2800" dirty="0"/>
              <a:t>Communication</a:t>
            </a:r>
          </a:p>
          <a:p>
            <a:pPr lvl="1" eaLnBrk="1" hangingPunct="1">
              <a:spcBef>
                <a:spcPct val="50000"/>
              </a:spcBef>
            </a:pPr>
            <a:r>
              <a:rPr lang="en-US" altLang="ar-EG" sz="2400" dirty="0"/>
              <a:t>The transference and understanding of meaning</a:t>
            </a:r>
            <a:endParaRPr lang="en-US" altLang="ar-EG" sz="2800" dirty="0"/>
          </a:p>
          <a:p>
            <a:pPr eaLnBrk="1" hangingPunct="1">
              <a:spcBef>
                <a:spcPct val="50000"/>
              </a:spcBef>
            </a:pPr>
            <a:r>
              <a:rPr lang="en-US" altLang="ar-EG" sz="2800" dirty="0"/>
              <a:t>Communication Functions</a:t>
            </a:r>
            <a:endParaRPr lang="en-US" altLang="ar-EG" dirty="0"/>
          </a:p>
          <a:p>
            <a:pPr lvl="1" eaLnBrk="1" hangingPunct="1">
              <a:spcBef>
                <a:spcPct val="50000"/>
              </a:spcBef>
            </a:pPr>
            <a:r>
              <a:rPr lang="en-US" altLang="ar-EG" sz="2400" b="1" dirty="0"/>
              <a:t>Foster</a:t>
            </a:r>
            <a:r>
              <a:rPr lang="en-US" altLang="ar-EG" sz="2400" dirty="0"/>
              <a:t> motivation and stimulate members to perform.</a:t>
            </a:r>
          </a:p>
          <a:p>
            <a:pPr lvl="1" eaLnBrk="1" hangingPunct="1">
              <a:spcBef>
                <a:spcPct val="50000"/>
              </a:spcBef>
            </a:pPr>
            <a:r>
              <a:rPr lang="en-US" altLang="ar-EG" sz="2400" dirty="0"/>
              <a:t>Provide a release for emotional expression</a:t>
            </a:r>
          </a:p>
          <a:p>
            <a:pPr lvl="1" eaLnBrk="1" hangingPunct="1">
              <a:spcBef>
                <a:spcPct val="50000"/>
              </a:spcBef>
            </a:pPr>
            <a:r>
              <a:rPr lang="en-US" altLang="ar-EG" sz="2400" dirty="0"/>
              <a:t>Provide information needed to make decisions</a:t>
            </a:r>
          </a:p>
          <a:p>
            <a:pPr lvl="1" eaLnBrk="1" hangingPunct="1">
              <a:spcBef>
                <a:spcPct val="50000"/>
              </a:spcBef>
            </a:pPr>
            <a:r>
              <a:rPr lang="en-US" altLang="ar-EG" sz="2400" dirty="0"/>
              <a:t>Sort of control</a:t>
            </a:r>
            <a:endParaRPr lang="en-GB" altLang="ar-EG" sz="2400" i="1" dirty="0">
              <a:solidFill>
                <a:srgbClr val="00A15F"/>
              </a:solidFill>
            </a:endParaRPr>
          </a:p>
        </p:txBody>
      </p:sp>
    </p:spTree>
    <p:extLst>
      <p:ext uri="{BB962C8B-B14F-4D97-AF65-F5344CB8AC3E}">
        <p14:creationId xmlns:p14="http://schemas.microsoft.com/office/powerpoint/2010/main" val="35047233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Communication Process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644075"/>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 Process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steps between a source and a receiver that result in the transference and understanding of meaning.</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lang="en-US" altLang="ar-EG" sz="2200" kern="0" dirty="0">
              <a:solidFill>
                <a:srgbClr val="000000"/>
              </a:solidFill>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lang="en-US" altLang="ar-EG" sz="2200" kern="0" dirty="0">
              <a:solidFill>
                <a:srgbClr val="000000"/>
              </a:solidFill>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lang="en-US" altLang="ar-EG" sz="2200" kern="0" dirty="0">
              <a:solidFill>
                <a:srgbClr val="000000"/>
              </a:solidFill>
              <a:latin typeface="Times New Roman" pitchFamily="18" charset="0"/>
            </a:endParaRP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p:txBody>
      </p:sp>
      <p:pic>
        <p:nvPicPr>
          <p:cNvPr id="10" name="Picture 6">
            <a:extLst>
              <a:ext uri="{FF2B5EF4-FFF2-40B4-BE49-F238E27FC236}">
                <a16:creationId xmlns:a16="http://schemas.microsoft.com/office/drawing/2014/main" xmlns="" id="{A9966B3F-BDE8-54ED-8222-E57DBA803D4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1058" t="24304" r="12459" b="2785"/>
          <a:stretch>
            <a:fillRect/>
          </a:stretch>
        </p:blipFill>
        <p:spPr bwMode="auto">
          <a:xfrm>
            <a:off x="2209800" y="3000203"/>
            <a:ext cx="7772400" cy="2247900"/>
          </a:xfrm>
          <a:prstGeom prst="rect">
            <a:avLst/>
          </a:prstGeom>
          <a:noFill/>
          <a:ln w="9525">
            <a:solidFill>
              <a:srgbClr val="336699"/>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27713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Key Parts of Communication Process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523220"/>
          </a:xfrm>
          <a:prstGeom prst="rect">
            <a:avLst/>
          </a:prstGeom>
          <a:noFill/>
        </p:spPr>
        <p:txBody>
          <a:bodyPr wrap="square">
            <a:spAutoFit/>
          </a:bodyPr>
          <a:lstStyle/>
          <a:p>
            <a:pPr marL="381000" indent="-381000" eaLnBrk="1" hangingPunct="1">
              <a:buFont typeface="Verdana" panose="020B0604030504040204" pitchFamily="34" charset="0"/>
              <a:buNone/>
            </a:pPr>
            <a:endParaRPr lang="en-GB" altLang="ar-EG" sz="2800" i="1" dirty="0">
              <a:solidFill>
                <a:srgbClr val="00A15F"/>
              </a:solidFill>
            </a:endParaRPr>
          </a:p>
        </p:txBody>
      </p:sp>
      <p:pic>
        <p:nvPicPr>
          <p:cNvPr id="10" name="Picture 9">
            <a:extLst>
              <a:ext uri="{FF2B5EF4-FFF2-40B4-BE49-F238E27FC236}">
                <a16:creationId xmlns:a16="http://schemas.microsoft.com/office/drawing/2014/main" xmlns="" id="{40C95FB7-6DA8-C0EF-0A55-D246C8492085}"/>
              </a:ext>
            </a:extLst>
          </p:cNvPr>
          <p:cNvPicPr>
            <a:picLocks noChangeAspect="1"/>
          </p:cNvPicPr>
          <p:nvPr/>
        </p:nvPicPr>
        <p:blipFill>
          <a:blip r:embed="rId4"/>
          <a:stretch>
            <a:fillRect/>
          </a:stretch>
        </p:blipFill>
        <p:spPr>
          <a:xfrm>
            <a:off x="1669920" y="1188526"/>
            <a:ext cx="8852159" cy="4480948"/>
          </a:xfrm>
          <a:prstGeom prst="rect">
            <a:avLst/>
          </a:prstGeom>
        </p:spPr>
      </p:pic>
    </p:spTree>
    <p:extLst>
      <p:ext uri="{BB962C8B-B14F-4D97-AF65-F5344CB8AC3E}">
        <p14:creationId xmlns:p14="http://schemas.microsoft.com/office/powerpoint/2010/main" val="41148267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Communication Channels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40787" y="1190831"/>
            <a:ext cx="6859541" cy="473975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Channel</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The medium selected by the sender through which the message travels to the receiver</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Types of Channels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Formal Channels</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Are established by the organization and transmit messages that are related to the professional activities of members </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Informal Channels</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Used to transmit personal or social messages in the organization. These informal channels are spontaneous and emerge as a response to individual choices  </a:t>
            </a:r>
            <a:endParaRPr kumimoji="0" lang="en-US" altLang="ar-EG" sz="2000" b="0" i="0" u="none" strike="noStrike" kern="0" cap="none" spc="0" normalizeH="0" baseline="0" noProof="0" dirty="0">
              <a:ln>
                <a:noFill/>
              </a:ln>
              <a:solidFill>
                <a:srgbClr val="000000"/>
              </a:solidFill>
              <a:effectLst/>
              <a:uLnTx/>
              <a:uFillTx/>
              <a:latin typeface="Times New Roman" pitchFamily="18" charset="0"/>
            </a:endParaRPr>
          </a:p>
        </p:txBody>
      </p:sp>
    </p:spTree>
    <p:extLst>
      <p:ext uri="{BB962C8B-B14F-4D97-AF65-F5344CB8AC3E}">
        <p14:creationId xmlns:p14="http://schemas.microsoft.com/office/powerpoint/2010/main" val="3292831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Direction of 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Content Placeholder 5">
            <a:extLst>
              <a:ext uri="{FF2B5EF4-FFF2-40B4-BE49-F238E27FC236}">
                <a16:creationId xmlns:a16="http://schemas.microsoft.com/office/drawing/2014/main" xmlns="" id="{1E31945F-853D-A131-3E2B-5FBB4C20D399}"/>
              </a:ext>
            </a:extLst>
          </p:cNvPr>
          <p:cNvGraphicFramePr>
            <a:graphicFrameLocks/>
          </p:cNvGraphicFramePr>
          <p:nvPr>
            <p:extLst/>
          </p:nvPr>
        </p:nvGraphicFramePr>
        <p:xfrm>
          <a:off x="2650376" y="1391798"/>
          <a:ext cx="5293474" cy="378980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Left-Right Arrow 9">
            <a:extLst>
              <a:ext uri="{FF2B5EF4-FFF2-40B4-BE49-F238E27FC236}">
                <a16:creationId xmlns:a16="http://schemas.microsoft.com/office/drawing/2014/main" xmlns="" id="{52A71D2F-FCBC-D3DD-6FEB-4D1F78656E1E}"/>
              </a:ext>
            </a:extLst>
          </p:cNvPr>
          <p:cNvSpPr>
            <a:spLocks noChangeArrowheads="1"/>
          </p:cNvSpPr>
          <p:nvPr/>
        </p:nvSpPr>
        <p:spPr bwMode="auto">
          <a:xfrm>
            <a:off x="4420813" y="3026189"/>
            <a:ext cx="1752600" cy="533400"/>
          </a:xfrm>
          <a:prstGeom prst="leftRightArrow">
            <a:avLst>
              <a:gd name="adj1" fmla="val 50000"/>
              <a:gd name="adj2" fmla="val 50001"/>
            </a:avLst>
          </a:prstGeom>
          <a:solidFill>
            <a:srgbClr val="CC6600"/>
          </a:solidFill>
          <a:ln w="9525" algn="ctr">
            <a:solidFill>
              <a:schemeClr val="tx1"/>
            </a:solidFill>
            <a:round/>
            <a:headEnd/>
            <a:tailEnd/>
          </a:ln>
        </p:spPr>
        <p:txBody>
          <a:bodyPr/>
          <a:lstStyle>
            <a:lvl1pPr>
              <a:spcBef>
                <a:spcPct val="20000"/>
              </a:spcBef>
              <a:buClr>
                <a:schemeClr val="tx1"/>
              </a:buClr>
              <a:buFont typeface="Wingdings" panose="05000000000000000000" pitchFamily="2" charset="2"/>
              <a:buChar char="Ø"/>
              <a:defRPr sz="2400" b="1">
                <a:solidFill>
                  <a:srgbClr val="CC6600"/>
                </a:solidFill>
                <a:latin typeface="Times New Roman" panose="02020603050405020304" pitchFamily="18" charset="0"/>
              </a:defRPr>
            </a:lvl1pPr>
            <a:lvl2pPr marL="742950" indent="-285750">
              <a:spcBef>
                <a:spcPct val="20000"/>
              </a:spcBef>
              <a:buClr>
                <a:srgbClr val="336699"/>
              </a:buClr>
              <a:buFont typeface="Times New Roman" panose="02020603050405020304" pitchFamily="18" charset="0"/>
              <a:buChar char="–"/>
              <a:defRPr sz="2200">
                <a:solidFill>
                  <a:schemeClr val="tx1"/>
                </a:solidFill>
                <a:latin typeface="Times New Roman" panose="02020603050405020304" pitchFamily="18" charset="0"/>
              </a:defRPr>
            </a:lvl2pPr>
            <a:lvl3pPr marL="1143000" indent="-228600">
              <a:spcBef>
                <a:spcPct val="20000"/>
              </a:spcBef>
              <a:buClr>
                <a:schemeClr val="tx1"/>
              </a:buClr>
              <a:buChar char="•"/>
              <a:defRPr sz="2000">
                <a:solidFill>
                  <a:schemeClr val="tx1"/>
                </a:solidFill>
                <a:latin typeface="Times New Roman" panose="02020603050405020304" pitchFamily="18" charset="0"/>
              </a:defRPr>
            </a:lvl3pPr>
            <a:lvl4pPr marL="1600200" indent="-228600">
              <a:spcBef>
                <a:spcPct val="20000"/>
              </a:spcBef>
              <a:buClr>
                <a:srgbClr val="336699"/>
              </a:buClr>
              <a:buChar char="–"/>
              <a:defRPr sz="2000">
                <a:solidFill>
                  <a:schemeClr val="tx1"/>
                </a:solidFill>
                <a:latin typeface="Times New Roman" panose="02020603050405020304" pitchFamily="18" charset="0"/>
              </a:defRPr>
            </a:lvl4pPr>
            <a:lvl5pPr marL="2057400" indent="-228600">
              <a:spcBef>
                <a:spcPct val="20000"/>
              </a:spcBef>
              <a:buClr>
                <a:srgbClr val="336699"/>
              </a:buClr>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9pPr>
          </a:lstStyle>
          <a:p>
            <a:pPr eaLnBrk="1" hangingPunct="1">
              <a:spcBef>
                <a:spcPct val="0"/>
              </a:spcBef>
              <a:buClrTx/>
              <a:buFontTx/>
              <a:buNone/>
            </a:pPr>
            <a:endParaRPr lang="ar-EG" altLang="ar-EG" sz="1000">
              <a:solidFill>
                <a:schemeClr val="tx1"/>
              </a:solidFill>
              <a:latin typeface="Arial" panose="020B0604020202020204" pitchFamily="34" charset="0"/>
            </a:endParaRPr>
          </a:p>
        </p:txBody>
      </p:sp>
      <p:sp>
        <p:nvSpPr>
          <p:cNvPr id="13" name="Rounded Rectangular Callout 10">
            <a:extLst>
              <a:ext uri="{FF2B5EF4-FFF2-40B4-BE49-F238E27FC236}">
                <a16:creationId xmlns:a16="http://schemas.microsoft.com/office/drawing/2014/main" xmlns="" id="{28C5C073-14D8-05CD-D44D-3EAB90078DC5}"/>
              </a:ext>
            </a:extLst>
          </p:cNvPr>
          <p:cNvSpPr>
            <a:spLocks noChangeArrowheads="1"/>
          </p:cNvSpPr>
          <p:nvPr/>
        </p:nvSpPr>
        <p:spPr bwMode="auto">
          <a:xfrm>
            <a:off x="3143857" y="5039399"/>
            <a:ext cx="3657600" cy="609600"/>
          </a:xfrm>
          <a:prstGeom prst="wedgeRoundRectCallout">
            <a:avLst>
              <a:gd name="adj1" fmla="val 4616"/>
              <a:gd name="adj2" fmla="val -317801"/>
              <a:gd name="adj3" fmla="val 16667"/>
            </a:avLst>
          </a:prstGeom>
          <a:solidFill>
            <a:srgbClr val="CC6600"/>
          </a:solidFill>
          <a:ln w="9525" algn="ctr">
            <a:solidFill>
              <a:schemeClr val="tx1"/>
            </a:solidFill>
            <a:round/>
            <a:headEnd/>
            <a:tailEnd/>
          </a:ln>
        </p:spPr>
        <p:txBody>
          <a:bodyPr anchor="ctr" anchorCtr="1"/>
          <a:lstStyle>
            <a:lvl1pPr>
              <a:spcBef>
                <a:spcPct val="20000"/>
              </a:spcBef>
              <a:buClr>
                <a:schemeClr val="tx1"/>
              </a:buClr>
              <a:buFont typeface="Wingdings" panose="05000000000000000000" pitchFamily="2" charset="2"/>
              <a:buChar char="Ø"/>
              <a:defRPr sz="2400" b="1">
                <a:solidFill>
                  <a:srgbClr val="CC6600"/>
                </a:solidFill>
                <a:latin typeface="Times New Roman" panose="02020603050405020304" pitchFamily="18" charset="0"/>
              </a:defRPr>
            </a:lvl1pPr>
            <a:lvl2pPr marL="742950" indent="-285750">
              <a:spcBef>
                <a:spcPct val="20000"/>
              </a:spcBef>
              <a:buClr>
                <a:srgbClr val="336699"/>
              </a:buClr>
              <a:buFont typeface="Times New Roman" panose="02020603050405020304" pitchFamily="18" charset="0"/>
              <a:buChar char="–"/>
              <a:defRPr sz="2200">
                <a:solidFill>
                  <a:schemeClr val="tx1"/>
                </a:solidFill>
                <a:latin typeface="Times New Roman" panose="02020603050405020304" pitchFamily="18" charset="0"/>
              </a:defRPr>
            </a:lvl2pPr>
            <a:lvl3pPr marL="1143000" indent="-228600">
              <a:spcBef>
                <a:spcPct val="20000"/>
              </a:spcBef>
              <a:buClr>
                <a:schemeClr val="tx1"/>
              </a:buClr>
              <a:buChar char="•"/>
              <a:defRPr sz="2000">
                <a:solidFill>
                  <a:schemeClr val="tx1"/>
                </a:solidFill>
                <a:latin typeface="Times New Roman" panose="02020603050405020304" pitchFamily="18" charset="0"/>
              </a:defRPr>
            </a:lvl3pPr>
            <a:lvl4pPr marL="1600200" indent="-228600">
              <a:spcBef>
                <a:spcPct val="20000"/>
              </a:spcBef>
              <a:buClr>
                <a:srgbClr val="336699"/>
              </a:buClr>
              <a:buChar char="–"/>
              <a:defRPr sz="2000">
                <a:solidFill>
                  <a:schemeClr val="tx1"/>
                </a:solidFill>
                <a:latin typeface="Times New Roman" panose="02020603050405020304" pitchFamily="18" charset="0"/>
              </a:defRPr>
            </a:lvl4pPr>
            <a:lvl5pPr marL="2057400" indent="-228600">
              <a:spcBef>
                <a:spcPct val="20000"/>
              </a:spcBef>
              <a:buClr>
                <a:srgbClr val="336699"/>
              </a:buClr>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rgbClr val="336699"/>
              </a:buClr>
              <a:buChar char="»"/>
              <a:defRPr sz="2000">
                <a:solidFill>
                  <a:schemeClr val="tx1"/>
                </a:solidFill>
                <a:latin typeface="Times New Roman" panose="02020603050405020304" pitchFamily="18" charset="0"/>
              </a:defRPr>
            </a:lvl9pPr>
          </a:lstStyle>
          <a:p>
            <a:pPr eaLnBrk="1" hangingPunct="1">
              <a:spcBef>
                <a:spcPct val="0"/>
              </a:spcBef>
              <a:buClrTx/>
              <a:buFontTx/>
              <a:buNone/>
            </a:pPr>
            <a:r>
              <a:rPr lang="en-US" altLang="ar-EG" sz="2000">
                <a:solidFill>
                  <a:schemeClr val="tx1"/>
                </a:solidFill>
                <a:latin typeface="Arial" panose="020B0604020202020204" pitchFamily="34" charset="0"/>
              </a:rPr>
              <a:t>LATERAL</a:t>
            </a:r>
          </a:p>
        </p:txBody>
      </p:sp>
      <p:sp>
        <p:nvSpPr>
          <p:cNvPr id="14" name="Up Arrow 8">
            <a:extLst>
              <a:ext uri="{FF2B5EF4-FFF2-40B4-BE49-F238E27FC236}">
                <a16:creationId xmlns:a16="http://schemas.microsoft.com/office/drawing/2014/main" xmlns="" id="{97A27617-342C-DBD6-C015-3E60F5843432}"/>
              </a:ext>
            </a:extLst>
          </p:cNvPr>
          <p:cNvSpPr/>
          <p:nvPr/>
        </p:nvSpPr>
        <p:spPr bwMode="auto">
          <a:xfrm>
            <a:off x="762000" y="1828800"/>
            <a:ext cx="1678788" cy="3657600"/>
          </a:xfrm>
          <a:prstGeom prst="upArrow">
            <a:avLst/>
          </a:prstGeom>
          <a:solidFill>
            <a:srgbClr val="99CCFF"/>
          </a:solidFill>
          <a:ln w="9525" cap="flat" cmpd="sng" algn="ctr">
            <a:solidFill>
              <a:schemeClr val="tx1"/>
            </a:solidFill>
            <a:prstDash val="solid"/>
            <a:round/>
            <a:headEnd type="none" w="med" len="med"/>
            <a:tailEnd type="none" w="med" len="med"/>
          </a:ln>
          <a:effectLst/>
        </p:spPr>
        <p:txBody>
          <a:bodyPr vert="wordArtVert" anchor="ctr" anchorCtr="1"/>
          <a:lstStyle/>
          <a:p>
            <a:pPr eaLnBrk="1" hangingPunct="1">
              <a:defRPr/>
            </a:pPr>
            <a:r>
              <a:rPr lang="en-US" sz="2000" dirty="0">
                <a:latin typeface="Arial" charset="0"/>
              </a:rPr>
              <a:t>UPWARD</a:t>
            </a:r>
          </a:p>
        </p:txBody>
      </p:sp>
      <p:sp>
        <p:nvSpPr>
          <p:cNvPr id="15" name="Down Arrow 6">
            <a:extLst>
              <a:ext uri="{FF2B5EF4-FFF2-40B4-BE49-F238E27FC236}">
                <a16:creationId xmlns:a16="http://schemas.microsoft.com/office/drawing/2014/main" xmlns="" id="{B6667C3C-ED45-BD0C-8443-E240752BB033}"/>
              </a:ext>
            </a:extLst>
          </p:cNvPr>
          <p:cNvSpPr/>
          <p:nvPr/>
        </p:nvSpPr>
        <p:spPr bwMode="auto">
          <a:xfrm>
            <a:off x="7429500" y="1828800"/>
            <a:ext cx="1752600" cy="3657600"/>
          </a:xfrm>
          <a:prstGeom prst="downArrow">
            <a:avLst/>
          </a:prstGeom>
          <a:solidFill>
            <a:srgbClr val="BFE406"/>
          </a:solidFill>
          <a:ln w="9525" cap="flat" cmpd="sng" algn="ctr">
            <a:solidFill>
              <a:schemeClr val="tx1"/>
            </a:solidFill>
            <a:prstDash val="solid"/>
            <a:round/>
            <a:headEnd type="none" w="med" len="med"/>
            <a:tailEnd type="none" w="med" len="med"/>
          </a:ln>
          <a:effectLst/>
        </p:spPr>
        <p:txBody>
          <a:bodyPr vert="wordArtVert" anchor="ctr" anchorCtr="1"/>
          <a:lstStyle/>
          <a:p>
            <a:pPr eaLnBrk="1" hangingPunct="1">
              <a:defRPr/>
            </a:pPr>
            <a:r>
              <a:rPr lang="en-US" sz="2000" dirty="0">
                <a:latin typeface="Arial" charset="0"/>
              </a:rPr>
              <a:t>DOWNWARD</a:t>
            </a:r>
          </a:p>
        </p:txBody>
      </p:sp>
    </p:spTree>
    <p:extLst>
      <p:ext uri="{BB962C8B-B14F-4D97-AF65-F5344CB8AC3E}">
        <p14:creationId xmlns:p14="http://schemas.microsoft.com/office/powerpoint/2010/main" val="27442176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Interpersonal 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313721" y="1190831"/>
            <a:ext cx="6986608" cy="513986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Oral Communication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Advantages: Speed and feedback</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Disadvantage: Distortion of the message</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Written Communication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Advantages: Tangible and verifiable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Disadvantages: Time-consuming and lacks feedback</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Nonverbal Communication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Advantages: Supports other communications and provides observable expression of emotions and feelings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Disadvantage: Misperception of body language or gestures can influence receiver’s interpretation of message</a:t>
            </a:r>
          </a:p>
        </p:txBody>
      </p:sp>
    </p:spTree>
    <p:extLst>
      <p:ext uri="{BB962C8B-B14F-4D97-AF65-F5344CB8AC3E}">
        <p14:creationId xmlns:p14="http://schemas.microsoft.com/office/powerpoint/2010/main" val="41324637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Non -Verbal 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40788" y="1681602"/>
            <a:ext cx="6889652" cy="456740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Body Movement</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Unconscious motions that provide meaning</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Shows extent of interest in another and relative perceived status differences</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Intonations and Voice Emphasis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way something is said can change meaning</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Facial Expressions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Show emotion</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Physical Distance between Sender and Receiver</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Depends on cultural norms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Can express interest or status</a:t>
            </a:r>
          </a:p>
        </p:txBody>
      </p:sp>
    </p:spTree>
    <p:extLst>
      <p:ext uri="{BB962C8B-B14F-4D97-AF65-F5344CB8AC3E}">
        <p14:creationId xmlns:p14="http://schemas.microsoft.com/office/powerpoint/2010/main" val="19155035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Three Common Formal Organizations Small- Group Networks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5476023" cy="473360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Chain: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Rigidly follows the chain of command</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Wheel:</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Relies on a central figure to act as the conduit (a pipe or tube through which something such as water or wire) passes for all communication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Team with a strong leader</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All Channel:</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All group members communicate actively with each other</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Self-managed teams</a:t>
            </a:r>
          </a:p>
        </p:txBody>
      </p:sp>
      <p:graphicFrame>
        <p:nvGraphicFramePr>
          <p:cNvPr id="10" name="Object 7">
            <a:extLst>
              <a:ext uri="{FF2B5EF4-FFF2-40B4-BE49-F238E27FC236}">
                <a16:creationId xmlns:a16="http://schemas.microsoft.com/office/drawing/2014/main" xmlns="" id="{252EBD74-D63D-EB05-A506-21B24FAFC195}"/>
              </a:ext>
            </a:extLst>
          </p:cNvPr>
          <p:cNvGraphicFramePr>
            <a:graphicFrameLocks noChangeAspect="1"/>
          </p:cNvGraphicFramePr>
          <p:nvPr>
            <p:extLst/>
          </p:nvPr>
        </p:nvGraphicFramePr>
        <p:xfrm>
          <a:off x="8050504" y="1374487"/>
          <a:ext cx="1657183" cy="1790700"/>
        </p:xfrm>
        <a:graphic>
          <a:graphicData uri="http://schemas.openxmlformats.org/presentationml/2006/ole">
            <mc:AlternateContent xmlns:mc="http://schemas.openxmlformats.org/markup-compatibility/2006">
              <mc:Choice xmlns:v="urn:schemas-microsoft-com:vml" Requires="v">
                <p:oleObj spid="_x0000_s6155" name="Photo Editor Photo" r:id="rId6" imgW="2695951" imgH="2914286" progId="MSPhotoEd.3">
                  <p:embed/>
                </p:oleObj>
              </mc:Choice>
              <mc:Fallback>
                <p:oleObj name="Photo Editor Photo" r:id="rId6" imgW="2695951" imgH="2914286" progId="MSPhotoEd.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50504" y="1374487"/>
                        <a:ext cx="1657183" cy="1790700"/>
                      </a:xfrm>
                      <a:prstGeom prst="rect">
                        <a:avLst/>
                      </a:prstGeom>
                      <a:noFill/>
                      <a:ln>
                        <a:noFill/>
                      </a:ln>
                      <a:effectLst/>
                    </p:spPr>
                  </p:pic>
                </p:oleObj>
              </mc:Fallback>
            </mc:AlternateContent>
          </a:graphicData>
        </a:graphic>
      </p:graphicFrame>
      <p:graphicFrame>
        <p:nvGraphicFramePr>
          <p:cNvPr id="12" name="Object 8">
            <a:extLst>
              <a:ext uri="{FF2B5EF4-FFF2-40B4-BE49-F238E27FC236}">
                <a16:creationId xmlns:a16="http://schemas.microsoft.com/office/drawing/2014/main" xmlns="" id="{F7C4EC84-5671-8EA8-53D7-6C54DB6D1C39}"/>
              </a:ext>
            </a:extLst>
          </p:cNvPr>
          <p:cNvGraphicFramePr>
            <a:graphicFrameLocks noChangeAspect="1"/>
          </p:cNvGraphicFramePr>
          <p:nvPr>
            <p:extLst/>
          </p:nvPr>
        </p:nvGraphicFramePr>
        <p:xfrm>
          <a:off x="9781323" y="2433638"/>
          <a:ext cx="1647825" cy="1798638"/>
        </p:xfrm>
        <a:graphic>
          <a:graphicData uri="http://schemas.openxmlformats.org/presentationml/2006/ole">
            <mc:AlternateContent xmlns:mc="http://schemas.openxmlformats.org/markup-compatibility/2006">
              <mc:Choice xmlns:v="urn:schemas-microsoft-com:vml" Requires="v">
                <p:oleObj spid="_x0000_s6156" name="Photo Editor Photo" r:id="rId8" imgW="2715004" imgH="2962689" progId="MSPhotoEd.3">
                  <p:embed/>
                </p:oleObj>
              </mc:Choice>
              <mc:Fallback>
                <p:oleObj name="Photo Editor Photo" r:id="rId8" imgW="2715004" imgH="2962689" progId="MSPhotoEd.3">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781323" y="2433638"/>
                        <a:ext cx="1647825" cy="1798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3" name="Object 9">
            <a:extLst>
              <a:ext uri="{FF2B5EF4-FFF2-40B4-BE49-F238E27FC236}">
                <a16:creationId xmlns:a16="http://schemas.microsoft.com/office/drawing/2014/main" xmlns="" id="{4F28E982-E330-1909-DA23-AF231F79A98D}"/>
              </a:ext>
            </a:extLst>
          </p:cNvPr>
          <p:cNvGraphicFramePr>
            <a:graphicFrameLocks noChangeAspect="1"/>
          </p:cNvGraphicFramePr>
          <p:nvPr>
            <p:extLst/>
          </p:nvPr>
        </p:nvGraphicFramePr>
        <p:xfrm>
          <a:off x="8267846" y="3778625"/>
          <a:ext cx="1739900" cy="1981200"/>
        </p:xfrm>
        <a:graphic>
          <a:graphicData uri="http://schemas.openxmlformats.org/presentationml/2006/ole">
            <mc:AlternateContent xmlns:mc="http://schemas.openxmlformats.org/markup-compatibility/2006">
              <mc:Choice xmlns:v="urn:schemas-microsoft-com:vml" Requires="v">
                <p:oleObj spid="_x0000_s6157" name="Photo Editor Photo" r:id="rId10" imgW="2619048" imgH="2980952" progId="MSPhotoEd.3">
                  <p:embed/>
                </p:oleObj>
              </mc:Choice>
              <mc:Fallback>
                <p:oleObj name="Photo Editor Photo" r:id="rId10" imgW="2619048" imgH="2980952" progId="MSPhotoEd.3">
                  <p:embed/>
                  <p:pic>
                    <p:nvPicPr>
                      <p:cNvPr id="0" nam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267846" y="3778625"/>
                        <a:ext cx="1739900" cy="1981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10230727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Grapevine as an informal way of 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A140C94B-CBBC-2592-D6D7-09F664BC7785}"/>
              </a:ext>
            </a:extLst>
          </p:cNvPr>
          <p:cNvSpPr txBox="1"/>
          <p:nvPr/>
        </p:nvSpPr>
        <p:spPr>
          <a:xfrm>
            <a:off x="2085974" y="1720840"/>
            <a:ext cx="7472363" cy="2677656"/>
          </a:xfrm>
          <a:prstGeom prst="rect">
            <a:avLst/>
          </a:prstGeom>
          <a:noFill/>
        </p:spPr>
        <p:txBody>
          <a:bodyPr wrap="square">
            <a:spAutoFit/>
          </a:bodyPr>
          <a:lstStyle/>
          <a:p>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Within a business, there are two types of internal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a:t>
            </a: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formal and informal. Formal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a:t>
            </a: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spreads through newsletters, manuals, emails, memos, staff meetings, conferences and official notices (chain-wheel-all channel). Informal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a:t>
            </a: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occurs through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grapevine</a:t>
            </a: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which is generally word-of-mouth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communication</a:t>
            </a:r>
            <a:endParaRPr lang="en-US" dirty="0"/>
          </a:p>
        </p:txBody>
      </p:sp>
    </p:spTree>
    <p:extLst>
      <p:ext uri="{BB962C8B-B14F-4D97-AF65-F5344CB8AC3E}">
        <p14:creationId xmlns:p14="http://schemas.microsoft.com/office/powerpoint/2010/main" val="7420342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Grapevine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313721" y="1190831"/>
            <a:ext cx="6986608" cy="4958280"/>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35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Three Main Grapevine Characteristics</a:t>
            </a:r>
          </a:p>
          <a:p>
            <a:pPr marL="914400" marR="0" lvl="1" indent="-457200" algn="l" defTabSz="914400" rtl="0" eaLnBrk="1" fontAlgn="base" latinLnBrk="0" hangingPunct="1">
              <a:lnSpc>
                <a:spcPct val="90000"/>
              </a:lnSpc>
              <a:spcBef>
                <a:spcPct val="35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Informal, not controlled by management</a:t>
            </a:r>
          </a:p>
          <a:p>
            <a:pPr marL="914400" marR="0" lvl="1" indent="-457200" algn="l" defTabSz="914400" rtl="0" eaLnBrk="1" fontAlgn="base" latinLnBrk="0" hangingPunct="1">
              <a:lnSpc>
                <a:spcPct val="90000"/>
              </a:lnSpc>
              <a:spcBef>
                <a:spcPct val="35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Perceived by most employees as being more believable and reliable than formal communications</a:t>
            </a:r>
          </a:p>
          <a:p>
            <a:pPr marL="914400" marR="0" lvl="1" indent="-457200" algn="l" defTabSz="914400" rtl="0" eaLnBrk="1" fontAlgn="base" latinLnBrk="0" hangingPunct="1">
              <a:lnSpc>
                <a:spcPct val="90000"/>
              </a:lnSpc>
              <a:spcBef>
                <a:spcPct val="35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Largely used to serve the self-interests of those who use it</a:t>
            </a:r>
          </a:p>
          <a:p>
            <a:pPr marL="342900" marR="0" lvl="0" indent="-342900" algn="l" defTabSz="914400" rtl="0" eaLnBrk="1" fontAlgn="base" latinLnBrk="0" hangingPunct="1">
              <a:lnSpc>
                <a:spcPct val="90000"/>
              </a:lnSpc>
              <a:spcBef>
                <a:spcPct val="35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Results from:</a:t>
            </a:r>
          </a:p>
          <a:p>
            <a:pPr marL="914400" marR="0" lvl="1" indent="-457200" algn="l" defTabSz="914400" rtl="0" eaLnBrk="1" fontAlgn="base" latinLnBrk="0" hangingPunct="1">
              <a:lnSpc>
                <a:spcPct val="90000"/>
              </a:lnSpc>
              <a:spcBef>
                <a:spcPct val="35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Desire for information about important situations</a:t>
            </a:r>
          </a:p>
          <a:p>
            <a:pPr marL="914400" marR="0" lvl="1" indent="-457200" algn="l" defTabSz="914400" rtl="0" eaLnBrk="1" fontAlgn="base" latinLnBrk="0" hangingPunct="1">
              <a:lnSpc>
                <a:spcPct val="90000"/>
              </a:lnSpc>
              <a:spcBef>
                <a:spcPct val="35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Ambiguous conditions</a:t>
            </a:r>
          </a:p>
          <a:p>
            <a:pPr marL="914400" marR="0" lvl="1" indent="-457200" algn="l" defTabSz="914400" rtl="0" eaLnBrk="1" fontAlgn="base" latinLnBrk="0" hangingPunct="1">
              <a:lnSpc>
                <a:spcPct val="90000"/>
              </a:lnSpc>
              <a:spcBef>
                <a:spcPct val="35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Conditions that cause anxiety</a:t>
            </a:r>
          </a:p>
          <a:p>
            <a:pPr marL="342900" marR="0" lvl="0" indent="-342900" algn="l" defTabSz="914400" rtl="0" eaLnBrk="1" fontAlgn="base" latinLnBrk="0" hangingPunct="1">
              <a:lnSpc>
                <a:spcPct val="90000"/>
              </a:lnSpc>
              <a:spcBef>
                <a:spcPct val="35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Insightful to managers</a:t>
            </a:r>
          </a:p>
          <a:p>
            <a:pPr marL="342900" marR="0" lvl="0" indent="-342900" algn="l" defTabSz="914400" rtl="0" eaLnBrk="1" fontAlgn="base" latinLnBrk="0" hangingPunct="1">
              <a:lnSpc>
                <a:spcPct val="90000"/>
              </a:lnSpc>
              <a:spcBef>
                <a:spcPct val="35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Serves employee’s social needs</a:t>
            </a:r>
          </a:p>
        </p:txBody>
      </p:sp>
    </p:spTree>
    <p:extLst>
      <p:ext uri="{BB962C8B-B14F-4D97-AF65-F5344CB8AC3E}">
        <p14:creationId xmlns:p14="http://schemas.microsoft.com/office/powerpoint/2010/main" val="23367717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92107"/>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Reducing Rumors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2677656"/>
          </a:xfrm>
          <a:prstGeom prst="rect">
            <a:avLst/>
          </a:prstGeom>
          <a:noFill/>
        </p:spPr>
        <p:txBody>
          <a:bodyPr wrap="square">
            <a:spAutoFit/>
          </a:bodyPr>
          <a:lstStyle/>
          <a:p>
            <a:pPr marL="457200" marR="0" lvl="0"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Announce timetables for making important decisions</a:t>
            </a:r>
          </a:p>
          <a:p>
            <a:pPr marL="457200" marR="0" lvl="0"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Explain decisions and behaviors that may appear inconsistent or secretive</a:t>
            </a:r>
          </a:p>
          <a:p>
            <a:pPr marL="457200" marR="0" lvl="0"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400" b="0"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Emphasize the downside, as well as the upside, of current decisions and future plans</a:t>
            </a:r>
          </a:p>
        </p:txBody>
      </p:sp>
    </p:spTree>
    <p:extLst>
      <p:ext uri="{BB962C8B-B14F-4D97-AF65-F5344CB8AC3E}">
        <p14:creationId xmlns:p14="http://schemas.microsoft.com/office/powerpoint/2010/main" val="36771471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Barriers to Effective Communication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40787" y="1190831"/>
            <a:ext cx="6859541" cy="4745915"/>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Filtering</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Filtering is the distortion or withholding of information to manage a person’s reactions. An example of filtering include a manager’s keeping a division’s negative sales figures from a superior.</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filtering prevents members of an organization from getting the complete picture of a situation.</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filtering can lead to miscommunications in business. Listeners translate messages into their own words, each creating a unique version of what was said (Alessandra, 1993).</a:t>
            </a:r>
          </a:p>
        </p:txBody>
      </p:sp>
    </p:spTree>
    <p:extLst>
      <p:ext uri="{BB962C8B-B14F-4D97-AF65-F5344CB8AC3E}">
        <p14:creationId xmlns:p14="http://schemas.microsoft.com/office/powerpoint/2010/main" val="23571033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Selective Perception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328863" y="1314451"/>
            <a:ext cx="6971466" cy="4745915"/>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refers to filtering what we see and hear to suit our own needs.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sng"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This process is often unconscious. we pick and choose according to our own needs.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 Selective perception is a time-saver, a necessary tool in a complex culture. But it can also lead to mistakes.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For example, the boss asked his assistant to order more toner cartridges .Since the assistant found the to-do list from his boss to be unreasonably demanding, he assumed the request could wait. The boss, assuming</a:t>
            </a:r>
            <a:endParaRPr kumimoji="0" lang="ar-EG"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5329474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Information Overload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564053"/>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Messages reach us in countless ways every day.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Adding these together and it’s easy to see how we may be receiving more information than we can take in.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This state of imbalance is known as information overload, which occurs “when the information processing demands on an individual’s time to perform interactions exceed the capacity of time available for such processing” .</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10527176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Emotional Disconnection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4376583"/>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An effective communication requires a sender and a receiver who are open to speaking and listening to one another, despite possible differences in opinion or personality.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One or both parties may have to put their emotions aside to achieve the goal of communicating clearly.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 receiver who is emotionally upset tends to ignore or distort what the sender is saying.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 sender who is emotionally upset may be unable to present ideas or feelings effectively.</a:t>
            </a:r>
          </a:p>
        </p:txBody>
      </p:sp>
    </p:spTree>
    <p:extLst>
      <p:ext uri="{BB962C8B-B14F-4D97-AF65-F5344CB8AC3E}">
        <p14:creationId xmlns:p14="http://schemas.microsoft.com/office/powerpoint/2010/main" val="27666716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Language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282090" y="1758621"/>
            <a:ext cx="6889652" cy="3859518"/>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Communicated message must be understandable to the receiver. Words mean different things to different people. Language reflects not only the personality of the individual but also the culture of society in which the individual is living.</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Age, education and cultural background are three of the more obvious variables that influence the language a person uses and the definitions he or she gives to words. Therefore, use simple, direct, declarative language.</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25921006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Foundation of Organizational Structure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539430"/>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After studying this chapter, you should be able to:</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Identify the six elements of an organization’s structure.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Identify the characteristics of a bureaucracy.</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Describe a matrix organization.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Identify the characteristics of a virtual organization.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Show why managers want to create boundaryless organizations.</a:t>
            </a: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p:txBody>
      </p:sp>
    </p:spTree>
    <p:extLst>
      <p:ext uri="{BB962C8B-B14F-4D97-AF65-F5344CB8AC3E}">
        <p14:creationId xmlns:p14="http://schemas.microsoft.com/office/powerpoint/2010/main" val="10080334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Foundation of Organizational Structure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2597634"/>
          </a:xfrm>
          <a:prstGeom prst="rect">
            <a:avLst/>
          </a:prstGeom>
          <a:noFill/>
        </p:spPr>
        <p:txBody>
          <a:bodyPr wrap="square">
            <a:spAutoFit/>
          </a:bodyPr>
          <a:lstStyle/>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Demonstrate how organizational structures differ, and contrast mechanistic and organic structural models.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Analyze the behavioral implications of different organizational designs.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Show how globalization affects organizational structure.</a:t>
            </a:r>
            <a:endParaRPr kumimoji="0" lang="en-US" altLang="ar-EG" sz="2200" b="0" i="0" u="none" strike="noStrike" kern="0" cap="none" spc="0" normalizeH="0" baseline="0" noProof="0" dirty="0">
              <a:ln>
                <a:noFill/>
              </a:ln>
              <a:solidFill>
                <a:srgbClr val="000000"/>
              </a:solidFill>
              <a:effectLst/>
              <a:uLnTx/>
              <a:uFillTx/>
              <a:latin typeface="Times New Roman" pitchFamily="18" charset="0"/>
            </a:endParaRPr>
          </a:p>
        </p:txBody>
      </p:sp>
    </p:spTree>
    <p:extLst>
      <p:ext uri="{BB962C8B-B14F-4D97-AF65-F5344CB8AC3E}">
        <p14:creationId xmlns:p14="http://schemas.microsoft.com/office/powerpoint/2010/main" val="21826998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Organizational Structure?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313721" y="1190831"/>
            <a:ext cx="6986608" cy="535223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800" b="0"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Organizational Structure</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How job tasks are </a:t>
            </a:r>
            <a:r>
              <a:rPr kumimoji="0" lang="en-US" altLang="ar-EG" sz="2400" b="1" i="0" u="sng"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formally divided</a:t>
            </a: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 grouped, and coordinated, </a:t>
            </a:r>
            <a:r>
              <a:rPr kumimoji="0" lang="en-US" altLang="ar-EG" sz="2400" b="0"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m</a:t>
            </a: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anagers need to address six key elements when they design their organization’s structure:</a:t>
            </a:r>
            <a:endPar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endParaRPr>
          </a:p>
          <a:p>
            <a:pPr marL="742950" marR="0" lvl="1" indent="-285750" algn="l" defTabSz="914400" rtl="0" eaLnBrk="1" fontAlgn="base" latinLnBrk="0" hangingPunct="1">
              <a:lnSpc>
                <a:spcPct val="100000"/>
              </a:lnSpc>
              <a:spcBef>
                <a:spcPct val="5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a:ln>
                  <a:noFill/>
                </a:ln>
                <a:solidFill>
                  <a:srgbClr val="000000"/>
                </a:solidFill>
                <a:effectLst/>
                <a:uLnTx/>
                <a:uFillTx/>
                <a:latin typeface="Times New Roman" pitchFamily="18" charset="0"/>
              </a:rPr>
              <a:t>Key Elements in Organizational Structure :</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Work specialization</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Departmentalization</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Chain of command</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Span of control</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Centralization and decentralization</a:t>
            </a:r>
          </a:p>
          <a:p>
            <a:pPr marL="1371600" marR="0" lvl="2" indent="-457200" algn="l" defTabSz="914400" rtl="0" eaLnBrk="1" fontAlgn="base" latinLnBrk="0" hangingPunct="1">
              <a:lnSpc>
                <a:spcPct val="100000"/>
              </a:lnSpc>
              <a:spcBef>
                <a:spcPct val="50000"/>
              </a:spcBef>
              <a:spcAft>
                <a:spcPct val="0"/>
              </a:spcAft>
              <a:buClr>
                <a:srgbClr val="000000"/>
              </a:buClr>
              <a:buSzTx/>
              <a:buFont typeface="Calibri" panose="020F0502020204030204" pitchFamily="34" charset="0"/>
              <a:buAutoNum type="arabicPeriod"/>
              <a:tabLst/>
              <a:defRPr/>
            </a:pPr>
            <a:r>
              <a:rPr kumimoji="0" lang="en-US" altLang="ar-EG" sz="2000" b="0" i="0" u="none" strike="noStrike" kern="0" cap="none" spc="0" normalizeH="0" baseline="0" noProof="0">
                <a:ln>
                  <a:noFill/>
                </a:ln>
                <a:solidFill>
                  <a:srgbClr val="000000"/>
                </a:solidFill>
                <a:effectLst/>
                <a:uLnTx/>
                <a:uFillTx/>
                <a:latin typeface="Times New Roman" pitchFamily="18" charset="0"/>
              </a:rPr>
              <a:t>Formlization</a:t>
            </a:r>
            <a:endParaRPr kumimoji="0" lang="en-US" altLang="ar-EG" sz="2000" b="0" i="0" u="none" strike="noStrike" kern="0" cap="none" spc="0" normalizeH="0" baseline="0" noProof="0" dirty="0">
              <a:ln>
                <a:noFill/>
              </a:ln>
              <a:solidFill>
                <a:srgbClr val="000000"/>
              </a:solidFill>
              <a:effectLst/>
              <a:uLnTx/>
              <a:uFillTx/>
              <a:latin typeface="Times New Roman" pitchFamily="18" charset="0"/>
            </a:endParaRPr>
          </a:p>
        </p:txBody>
      </p:sp>
    </p:spTree>
    <p:extLst>
      <p:ext uri="{BB962C8B-B14F-4D97-AF65-F5344CB8AC3E}">
        <p14:creationId xmlns:p14="http://schemas.microsoft.com/office/powerpoint/2010/main" val="26726806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Work Specialization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2899255"/>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degree to which tasks in the organization are subdivided into separate jobs</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Division of Labor</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Makes efficient use of employee skills</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Increases employee skills through repetition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Specialized training is more efficient</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Allows use of specialized equipment</a:t>
            </a:r>
            <a:endParaRPr lang="en-GB" altLang="ar-EG" sz="2800" i="1" dirty="0">
              <a:solidFill>
                <a:srgbClr val="00A15F"/>
              </a:solidFill>
            </a:endParaRPr>
          </a:p>
        </p:txBody>
      </p:sp>
    </p:spTree>
    <p:extLst>
      <p:ext uri="{BB962C8B-B14F-4D97-AF65-F5344CB8AC3E}">
        <p14:creationId xmlns:p14="http://schemas.microsoft.com/office/powerpoint/2010/main" val="34531369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Departmentalization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404418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basis by which jobs are grouped together</a:t>
            </a:r>
          </a:p>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Grouping Activities by:</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0B0080"/>
                </a:solidFill>
                <a:effectLst/>
                <a:uLnTx/>
                <a:uFillTx/>
                <a:latin typeface="Arial" panose="020B0604020202020204" pitchFamily="34" charset="0"/>
                <a:ea typeface="+mn-ea"/>
                <a:cs typeface="Times New Roman" panose="02020603050405020304" pitchFamily="18" charset="0"/>
              </a:rPr>
              <a:t>Functional departmentalization</a:t>
            </a: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Grouping activities by functions performed. Activities can be grouped according to function (work being done) to pursue economies of scale by placing employees with shared skills and knowledge into departments for example human resources, IT, accounting, manufacturing, logistics, and engineering. </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28277330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Departmentalization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4302716"/>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0B0080"/>
                </a:solidFill>
                <a:effectLst/>
                <a:uLnTx/>
                <a:uFillTx/>
                <a:latin typeface="Arial" panose="020B0604020202020204" pitchFamily="34" charset="0"/>
                <a:ea typeface="+mn-ea"/>
                <a:cs typeface="Times New Roman" panose="02020603050405020304" pitchFamily="18" charset="0"/>
                <a:hlinkClick r:id="rId4" tooltip="Product (business)"/>
              </a:rPr>
              <a:t>Product</a:t>
            </a:r>
            <a:r>
              <a:rPr kumimoji="0" lang="en-US" altLang="ar-EG" sz="2400" b="1"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departmentalization</a:t>
            </a: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Grouping activities by product line. Tasks can also be grouped according to a specific product or service, thus placing all activities related to the product or the service under one manager.</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sng" strike="noStrike" kern="0" cap="none" spc="0" normalizeH="0" baseline="0" noProof="0" dirty="0">
                <a:ln>
                  <a:noFill/>
                </a:ln>
                <a:solidFill>
                  <a:srgbClr val="0B0080"/>
                </a:solidFill>
                <a:effectLst/>
                <a:uLnTx/>
                <a:uFillTx/>
                <a:latin typeface="Arial" panose="020B0604020202020204" pitchFamily="34" charset="0"/>
                <a:ea typeface="+mn-ea"/>
                <a:cs typeface="Times New Roman" panose="02020603050405020304" pitchFamily="18" charset="0"/>
                <a:hlinkClick r:id="rId5" tooltip="Customer"/>
              </a:rPr>
              <a:t>Customer</a:t>
            </a:r>
            <a:r>
              <a:rPr kumimoji="0" lang="en-US" altLang="ar-EG" sz="2400" b="1"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departmentalization</a:t>
            </a: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Grouping activities on the basis of common customers or types of customers. Jobs may be grouped according to the type of customer served by the organization. </a:t>
            </a:r>
            <a:endParaRPr kumimoji="0" lang="ar-EG"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a:t>
            </a:r>
            <a:endParaRPr kumimoji="0" lang="ar-EG"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18721606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Departmentalization</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93338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0B0080"/>
                </a:solidFill>
                <a:effectLst/>
                <a:uLnTx/>
                <a:uFillTx/>
                <a:latin typeface="Arial" panose="020B0604020202020204" pitchFamily="34" charset="0"/>
                <a:ea typeface="+mn-ea"/>
                <a:cs typeface="Times New Roman" panose="02020603050405020304" pitchFamily="18" charset="0"/>
                <a:hlinkClick r:id="rId4" tooltip="Geographic"/>
              </a:rPr>
              <a:t>Geographic</a:t>
            </a:r>
            <a:r>
              <a:rPr kumimoji="0" lang="en-US" altLang="ar-EG" sz="2400" b="1"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departmentalization</a:t>
            </a: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Grouping activities on the basis of territory. If an organization's customers are geographically dispersed, it can group jobs based on geography.</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endPar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endParaRP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A55858"/>
                </a:solidFill>
                <a:effectLst/>
                <a:uLnTx/>
                <a:uFillTx/>
                <a:latin typeface="Arial" panose="020B0604020202020204" pitchFamily="34" charset="0"/>
                <a:ea typeface="+mn-ea"/>
                <a:cs typeface="Times New Roman" panose="02020603050405020304" pitchFamily="18" charset="0"/>
                <a:hlinkClick r:id="rId5" tooltip="Divisional (page does not exist)"/>
              </a:rPr>
              <a:t>Divisional</a:t>
            </a:r>
            <a:r>
              <a:rPr kumimoji="0" lang="en-US" altLang="ar-EG" sz="2400" b="1"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departmentalization</a:t>
            </a: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 - When the firm develops independent lines of business that operate as separate companies, all contributing to the corporation profitability.</a:t>
            </a:r>
          </a:p>
        </p:txBody>
      </p:sp>
    </p:spTree>
    <p:extLst>
      <p:ext uri="{BB962C8B-B14F-4D97-AF65-F5344CB8AC3E}">
        <p14:creationId xmlns:p14="http://schemas.microsoft.com/office/powerpoint/2010/main" val="28083186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Chain of Command</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921073"/>
          </a:xfrm>
          <a:prstGeom prst="rect">
            <a:avLst/>
          </a:prstGeom>
          <a:noFill/>
        </p:spPr>
        <p:txBody>
          <a:bodyPr wrap="square">
            <a:spAutoFit/>
          </a:bodyPr>
          <a:lstStyle/>
          <a:p>
            <a:pPr marL="457200" marR="0" lvl="0" indent="-4572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Authority</a:t>
            </a:r>
          </a:p>
          <a:p>
            <a:pPr marL="857250" marR="0" lvl="1" indent="-45720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rights inherent in a managerial position to give orders and to expect the orders to be obeyed</a:t>
            </a:r>
          </a:p>
          <a:p>
            <a:pPr marL="457200" marR="0" lvl="0" indent="-4572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Chain of Command</a:t>
            </a:r>
          </a:p>
          <a:p>
            <a:pPr marL="857250" marR="0" lvl="1" indent="-45720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unbroken line of authority that extends from the top of the organization to the lowest level and clarifies who reports to whom</a:t>
            </a:r>
          </a:p>
          <a:p>
            <a:pPr marL="457200" marR="0" lvl="0" indent="-4572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Unity of Command</a:t>
            </a:r>
          </a:p>
          <a:p>
            <a:pPr marL="857250" marR="0" lvl="1" indent="-45720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 subordinate should have only one superior to whom he or she is directly responsible</a:t>
            </a:r>
          </a:p>
        </p:txBody>
      </p:sp>
    </p:spTree>
    <p:extLst>
      <p:ext uri="{BB962C8B-B14F-4D97-AF65-F5344CB8AC3E}">
        <p14:creationId xmlns:p14="http://schemas.microsoft.com/office/powerpoint/2010/main" val="32107394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Span of Control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830997"/>
          </a:xfrm>
          <a:prstGeom prst="rect">
            <a:avLst/>
          </a:prstGeom>
          <a:noFill/>
        </p:spPr>
        <p:txBody>
          <a:bodyPr wrap="square">
            <a:spAutoFit/>
          </a:bodyPr>
          <a:lstStyle/>
          <a:p>
            <a:pPr marL="0" marR="0" lvl="0" indent="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number of subordinates a manager can efficiently and effectively direct</a:t>
            </a:r>
          </a:p>
        </p:txBody>
      </p:sp>
      <p:sp>
        <p:nvSpPr>
          <p:cNvPr id="12" name="TextBox 11">
            <a:extLst>
              <a:ext uri="{FF2B5EF4-FFF2-40B4-BE49-F238E27FC236}">
                <a16:creationId xmlns:a16="http://schemas.microsoft.com/office/drawing/2014/main" xmlns="" id="{3B73C703-8754-86DE-F08A-A77E868F07E4}"/>
              </a:ext>
            </a:extLst>
          </p:cNvPr>
          <p:cNvSpPr txBox="1"/>
          <p:nvPr/>
        </p:nvSpPr>
        <p:spPr>
          <a:xfrm>
            <a:off x="2285941" y="2387574"/>
            <a:ext cx="6229350" cy="2382191"/>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Wider spans of management increase organizational efficiency and leads to :</a:t>
            </a:r>
            <a:r>
              <a:rPr kumimoji="0" lang="en-US" altLang="ar-EG" sz="2400" b="0" i="0" u="none" strike="noStrike" kern="0" cap="none" spc="0" normalizeH="0" baseline="0" noProof="0" dirty="0">
                <a:ln>
                  <a:noFill/>
                </a:ln>
                <a:solidFill>
                  <a:srgbClr val="555555"/>
                </a:solidFill>
                <a:effectLst/>
                <a:uLnTx/>
                <a:uFillTx/>
                <a:latin typeface="Open Sans" panose="020B0606030504020204" pitchFamily="34" charset="0"/>
                <a:ea typeface="+mn-ea"/>
                <a:cs typeface="Times New Roman" panose="02020603050405020304" pitchFamily="18" charset="0"/>
              </a:rPr>
              <a:t> </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Faster decision-making due to fewer levels of approvals required for a specific decision, which allows the company to respond more quickly to business issues.</a:t>
            </a:r>
          </a:p>
        </p:txBody>
      </p:sp>
    </p:spTree>
    <p:extLst>
      <p:ext uri="{BB962C8B-B14F-4D97-AF65-F5344CB8AC3E}">
        <p14:creationId xmlns:p14="http://schemas.microsoft.com/office/powerpoint/2010/main" val="15041851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Span of Control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490186"/>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Better and more frequent communication between higher-level managers and staffers, so the staff is more knowledgeable about company goals and the higher-level managers are more knowledgeable about daily operational issues faced by staff.</a:t>
            </a:r>
          </a:p>
          <a:p>
            <a:pPr marL="342900" marR="0" lvl="0" indent="-342900" algn="l" defTabSz="914400" rtl="0" eaLnBrk="1" fontAlgn="base" latinLnBrk="0" hangingPunct="1">
              <a:lnSpc>
                <a:spcPct val="100000"/>
              </a:lnSpc>
              <a:spcBef>
                <a:spcPct val="20000"/>
              </a:spcBef>
              <a:spcAft>
                <a:spcPct val="0"/>
              </a:spcAft>
              <a:buClr>
                <a:srgbClr val="000000"/>
              </a:buClr>
              <a:buSzTx/>
              <a:buFont typeface="Arial" panose="020B0604020202020204" pitchFamily="34" charset="0"/>
              <a:buChar char="•"/>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Reduced costs relative to a taller organization, since there are fewer management layers needing compensation.</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5780930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Span of Control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268587"/>
          </a:xfrm>
          <a:prstGeom prst="rect">
            <a:avLst/>
          </a:prstGeom>
          <a:noFill/>
        </p:spPr>
        <p:txBody>
          <a:bodyPr wrap="square">
            <a:spAutoFit/>
          </a:bodyPr>
          <a:lstStyle/>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Narrow span drawbacks: </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Expense of additional layers of management</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Increased complexity of vertical communication</a:t>
            </a:r>
          </a:p>
          <a:p>
            <a:pPr marL="1143000" marR="0" lvl="2" indent="-228600" algn="l" defTabSz="914400" rtl="0" eaLnBrk="1" fontAlgn="base" latinLnBrk="0" hangingPunct="1">
              <a:lnSpc>
                <a:spcPct val="100000"/>
              </a:lnSpc>
              <a:spcBef>
                <a:spcPct val="20000"/>
              </a:spcBef>
              <a:spcAft>
                <a:spcPct val="0"/>
              </a:spcAft>
              <a:buClr>
                <a:srgbClr val="000000"/>
              </a:buClr>
              <a:buSzTx/>
              <a:buFontTx/>
              <a:buChar char="•"/>
              <a:tabLst/>
              <a:defRPr/>
            </a:pP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Encouragement of overly tight supervision and discouragement of employee autonomy</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41290846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Centralization and Decentralization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2394502"/>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Centralization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degree to which decision making is concentrated at a single point in the organization.</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Decentralization</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degree to which decision making is spread throughout the organization</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3480738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Formalization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4524315"/>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000" b="1" i="0" u="none" strike="noStrike" kern="0" cap="none" spc="0" normalizeH="0" baseline="0" noProof="0" dirty="0">
                <a:ln>
                  <a:noFill/>
                </a:ln>
                <a:solidFill>
                  <a:srgbClr val="CC6600"/>
                </a:solidFill>
                <a:effectLst/>
                <a:uLnTx/>
                <a:uFillTx/>
                <a:latin typeface="Times New Roman" pitchFamily="18" charset="0"/>
              </a:rPr>
              <a:t>Formalization </a:t>
            </a:r>
            <a:r>
              <a:rPr kumimoji="0" lang="en-US" altLang="en-US" sz="2000" b="0" i="0" u="none" strike="noStrike" kern="0" cap="none" spc="0" normalizeH="0" baseline="0" noProof="0" dirty="0">
                <a:ln>
                  <a:noFill/>
                </a:ln>
                <a:solidFill>
                  <a:srgbClr val="CC6600"/>
                </a:solidFill>
                <a:effectLst/>
                <a:uLnTx/>
                <a:uFillTx/>
                <a:latin typeface="Times New Roman" pitchFamily="18" charset="0"/>
              </a:rPr>
              <a:t>refers to the degree to which jobs within the organization are standardized</a:t>
            </a:r>
            <a:r>
              <a:rPr kumimoji="0" lang="en-US" altLang="en-US" sz="2000" b="0" i="0" u="none" strike="noStrike" kern="0" cap="none" spc="0" normalizeH="0" baseline="0" noProof="0" dirty="0" smtClean="0">
                <a:ln>
                  <a:noFill/>
                </a:ln>
                <a:solidFill>
                  <a:srgbClr val="CC6600"/>
                </a:solidFill>
                <a:effectLst/>
                <a:uLnTx/>
                <a:uFillTx/>
                <a:latin typeface="Times New Roman" pitchFamily="18" charset="0"/>
              </a:rPr>
              <a:t>.</a:t>
            </a:r>
          </a:p>
          <a:p>
            <a:pPr marL="342900" lvl="0" indent="-342900" eaLnBrk="0" fontAlgn="base" hangingPunct="0">
              <a:spcBef>
                <a:spcPct val="20000"/>
              </a:spcBef>
              <a:spcAft>
                <a:spcPct val="0"/>
              </a:spcAft>
              <a:buClr>
                <a:srgbClr val="000000"/>
              </a:buClr>
              <a:buFont typeface="Wingdings" panose="05000000000000000000" pitchFamily="2" charset="2"/>
              <a:buChar char="Ø"/>
              <a:defRPr/>
            </a:pPr>
            <a:r>
              <a:rPr lang="en-US" sz="2000" dirty="0"/>
              <a:t>Formalization in organizational structure is a process in which managers specify (in writing), procedures, rules and responsibilities for the individual employees, organizational units, groups, teams and the organization as a whole, which leads to the development of processes, relationships, and operating procedures.</a:t>
            </a:r>
            <a:endParaRPr kumimoji="0" lang="en-US" altLang="en-US" sz="2000" b="0" i="0" u="none" strike="noStrike" kern="0" cap="none" spc="0" normalizeH="0" baseline="0" noProof="0" dirty="0">
              <a:ln>
                <a:noFill/>
              </a:ln>
              <a:solidFill>
                <a:srgbClr val="CC6600"/>
              </a:solidFill>
              <a:effectLst/>
              <a:uLnTx/>
              <a:uFillTx/>
              <a:latin typeface="Times New Roman" pitchFamily="18" charset="0"/>
            </a:endParaRP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000" b="0" i="0" u="none" strike="noStrike" kern="0" cap="none" spc="0" normalizeH="0" baseline="0" noProof="0" dirty="0">
                <a:ln>
                  <a:noFill/>
                </a:ln>
                <a:solidFill>
                  <a:srgbClr val="CC6600"/>
                </a:solidFill>
                <a:effectLst/>
                <a:uLnTx/>
                <a:uFillTx/>
                <a:latin typeface="Times New Roman" pitchFamily="18" charset="0"/>
              </a:rPr>
              <a:t>Employees can be expected always to handle the same input in exactly the same way, resulting in a consistent and uniform output. There are explicit job descriptions, lots of organizational rules, and clearly defined procedures covering work processes in organizations in which there is high formalization.</a:t>
            </a:r>
            <a:endParaRPr kumimoji="0" lang="en-US" altLang="ar-EG" sz="2000" b="1" i="0" u="none" strike="noStrike" kern="0" cap="none" spc="0" normalizeH="0" baseline="0" noProof="0" dirty="0">
              <a:ln>
                <a:noFill/>
              </a:ln>
              <a:solidFill>
                <a:srgbClr val="CC6600"/>
              </a:solidFill>
              <a:effectLst/>
              <a:uLnTx/>
              <a:uFillTx/>
              <a:latin typeface="Times New Roman" pitchFamily="18" charset="0"/>
              <a:cs typeface="Times New Roman" panose="02020603050405020304" pitchFamily="18" charset="0"/>
            </a:endParaRPr>
          </a:p>
        </p:txBody>
      </p:sp>
    </p:spTree>
    <p:extLst>
      <p:ext uri="{BB962C8B-B14F-4D97-AF65-F5344CB8AC3E}">
        <p14:creationId xmlns:p14="http://schemas.microsoft.com/office/powerpoint/2010/main" val="37230069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Formalization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40788" y="1610200"/>
            <a:ext cx="6889652" cy="2677656"/>
          </a:xfrm>
          <a:prstGeom prst="rect">
            <a:avLst/>
          </a:prstGeom>
          <a:noFill/>
        </p:spPr>
        <p:txBody>
          <a:bodyPr wrap="square">
            <a:spAutoFit/>
          </a:bodyPr>
          <a:lstStyle/>
          <a:p>
            <a:pPr marR="0" lvl="1" algn="l" defTabSz="914400" rtl="0" eaLnBrk="1" fontAlgn="base" latinLnBrk="0" hangingPunct="1">
              <a:lnSpc>
                <a:spcPct val="100000"/>
              </a:lnSpc>
              <a:spcBef>
                <a:spcPct val="20000"/>
              </a:spcBef>
              <a:spcAft>
                <a:spcPct val="0"/>
              </a:spcAft>
              <a:buClr>
                <a:srgbClr val="336699"/>
              </a:buClr>
              <a:buSzTx/>
              <a:tabLst/>
              <a:defRPr/>
            </a:pP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Where formalization is low, job behaviors are relatively unprogrammed, and employees have a great deal of freedom to exercise discretion in their work. Standardization not only eliminates the possibility of employees engaging in alternative behaviors, but it even removes the need for employees to consider alternatives.</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25037419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Common Organization Designs: Function Structure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40787" y="1374487"/>
            <a:ext cx="6859541" cy="3933384"/>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Functional Structure</a:t>
            </a:r>
          </a:p>
          <a:p>
            <a:pPr marL="0" marR="0" lvl="0" indent="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None/>
              <a:tabLst/>
              <a:defRPr/>
            </a:pPr>
            <a:r>
              <a:rPr kumimoji="0" lang="en-US" sz="2400" b="0" i="0" u="none" strike="noStrike" kern="0" cap="none" spc="0" normalizeH="0" baseline="0" noProof="0" dirty="0">
                <a:ln>
                  <a:noFill/>
                </a:ln>
                <a:solidFill>
                  <a:srgbClr val="252525"/>
                </a:solidFill>
                <a:effectLst/>
                <a:uLnTx/>
                <a:uFillTx/>
                <a:latin typeface="Arial"/>
                <a:ea typeface="+mn-ea"/>
                <a:cs typeface="+mn-cs"/>
              </a:rPr>
              <a:t>A functional organizational structure is a structure that consists of activities such as coordination, supervision and task allocation. The organizational structure determines how the organization performs or operates. The term organizational structure refers to how the people in an organization are grouped and to whom they report.</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pPr marR="0" lvl="1" algn="l" defTabSz="914400" rtl="0" eaLnBrk="1" fontAlgn="base" latinLnBrk="0" hangingPunct="1">
              <a:lnSpc>
                <a:spcPct val="100000"/>
              </a:lnSpc>
              <a:spcBef>
                <a:spcPct val="20000"/>
              </a:spcBef>
              <a:spcAft>
                <a:spcPct val="0"/>
              </a:spcAft>
              <a:buClr>
                <a:srgbClr val="336699"/>
              </a:buClr>
              <a:buSzTx/>
              <a:tabLst/>
              <a:defRPr/>
            </a:pP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23581548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Common Organization Designs: Function Structure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40787" y="1374487"/>
            <a:ext cx="6859541" cy="2456057"/>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Functional Structure</a:t>
            </a:r>
          </a:p>
          <a:p>
            <a:pPr marL="0" marR="0" lvl="0" indent="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None/>
              <a:tabLst/>
              <a:defRPr/>
            </a:pPr>
            <a:r>
              <a:rPr kumimoji="0" lang="en-US" sz="2400" b="0" i="0" u="none" strike="noStrike" kern="0" cap="none" spc="0" normalizeH="0" baseline="0" noProof="0" dirty="0">
                <a:ln>
                  <a:noFill/>
                </a:ln>
                <a:solidFill>
                  <a:srgbClr val="252525"/>
                </a:solidFill>
                <a:effectLst/>
                <a:uLnTx/>
                <a:uFillTx/>
                <a:latin typeface="Arial"/>
                <a:ea typeface="+mn-ea"/>
                <a:cs typeface="+mn-cs"/>
              </a:rPr>
              <a:t>One traditional way of organizing people is by function. Some common functions within an organization include production, marketing, human resources, and accounting.</a:t>
            </a: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pPr marR="0" lvl="1" algn="l" defTabSz="914400" rtl="0" eaLnBrk="1" fontAlgn="base" latinLnBrk="0" hangingPunct="1">
              <a:lnSpc>
                <a:spcPct val="100000"/>
              </a:lnSpc>
              <a:spcBef>
                <a:spcPct val="20000"/>
              </a:spcBef>
              <a:spcAft>
                <a:spcPct val="0"/>
              </a:spcAft>
              <a:buClr>
                <a:srgbClr val="336699"/>
              </a:buClr>
              <a:buSzTx/>
              <a:tabLst/>
              <a:defRPr/>
            </a:pPr>
            <a:endPar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368030764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Common Organization Designs</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2751522"/>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Divisional Structure</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0" i="0" u="none" strike="noStrike" kern="0" cap="none" spc="0" normalizeH="0" baseline="0" noProof="0" dirty="0">
                <a:ln>
                  <a:noFill/>
                </a:ln>
                <a:solidFill>
                  <a:srgbClr val="252525"/>
                </a:solidFill>
                <a:effectLst/>
                <a:uLnTx/>
                <a:uFillTx/>
                <a:latin typeface="Arial" panose="020B0604020202020204" pitchFamily="34" charset="0"/>
                <a:ea typeface="+mn-ea"/>
                <a:cs typeface="Times New Roman" panose="02020603050405020304" pitchFamily="18" charset="0"/>
              </a:rPr>
              <a:t>The divisional structure or product structure consists of self-contained divisions. A division is a collection of functions which produce a product. It also utilizes a plan to compete and operate as a separate business or profit center.</a:t>
            </a:r>
            <a:endParaRPr kumimoji="0" lang="ar-EG"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27846728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1200329"/>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Common Organization Designs: Function Structure</a:t>
            </a:r>
            <a:endParaRPr lang="en-US" sz="2400" dirty="0">
              <a:solidFill>
                <a:srgbClr val="FF9518"/>
              </a:solidFill>
              <a:latin typeface="Tajawal Medium" panose="00000600000000000000" pitchFamily="2" charset="-78"/>
              <a:cs typeface="Tajawal Medium" panose="00000600000000000000" pitchFamily="2" charset="-78"/>
            </a:endParaRPr>
          </a:p>
          <a:p>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046988"/>
          </a:xfrm>
          <a:prstGeom prst="rect">
            <a:avLst/>
          </a:prstGeom>
          <a:noFill/>
        </p:spPr>
        <p:txBody>
          <a:bodyPr wrap="square">
            <a:spAutoFit/>
          </a:bodyPr>
          <a:lstStyle/>
          <a:p>
            <a:pPr marL="342900" marR="0" lvl="0" indent="-342900" algn="just"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sz="2400" b="0" i="0" u="none" strike="noStrike" kern="0" cap="none" spc="0" normalizeH="0" baseline="0" noProof="0" dirty="0">
                <a:ln>
                  <a:noFill/>
                </a:ln>
                <a:solidFill>
                  <a:srgbClr val="252525"/>
                </a:solidFill>
                <a:effectLst/>
                <a:uLnTx/>
                <a:uFillTx/>
                <a:latin typeface="Arial"/>
                <a:ea typeface="+mn-ea"/>
                <a:cs typeface="+mn-cs"/>
              </a:rPr>
              <a:t>The </a:t>
            </a:r>
            <a:r>
              <a:rPr kumimoji="0" lang="en-US" sz="2400" b="0" i="0" u="none" strike="noStrike" kern="0" cap="none" spc="0" normalizeH="0" baseline="0" noProof="0" dirty="0">
                <a:ln>
                  <a:noFill/>
                </a:ln>
                <a:solidFill>
                  <a:srgbClr val="0B0080"/>
                </a:solidFill>
                <a:effectLst/>
                <a:uLnTx/>
                <a:uFillTx/>
                <a:latin typeface="Arial"/>
                <a:ea typeface="+mn-ea"/>
                <a:cs typeface="+mn-cs"/>
                <a:hlinkClick r:id="rId4" tooltip="Matrix management"/>
              </a:rPr>
              <a:t>matrix structure</a:t>
            </a:r>
            <a:r>
              <a:rPr kumimoji="0" lang="en-US" sz="2400" b="0" i="0" u="none" strike="noStrike" kern="0" cap="none" spc="0" normalizeH="0" baseline="0" noProof="0" dirty="0">
                <a:ln>
                  <a:noFill/>
                </a:ln>
                <a:solidFill>
                  <a:srgbClr val="252525"/>
                </a:solidFill>
                <a:effectLst/>
                <a:uLnTx/>
                <a:uFillTx/>
                <a:latin typeface="Arial"/>
                <a:ea typeface="+mn-ea"/>
                <a:cs typeface="+mn-cs"/>
              </a:rPr>
              <a:t> groups employees by both function and product. This structure can combine the best of both separate structures. A matrix organization frequently uses teams of employees to accomplish work, in order to take advantage of the strengths, as well as make up for the weaknesses, of functional and decentralized forms. </a:t>
            </a:r>
            <a:endParaRPr kumimoji="0" 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12597649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706</TotalTime>
  <Words>1563</Words>
  <Application>Microsoft Office PowerPoint</Application>
  <PresentationFormat>Widescreen</PresentationFormat>
  <Paragraphs>205</Paragraphs>
  <Slides>37</Slides>
  <Notes>2</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37</vt:i4>
      </vt:variant>
    </vt:vector>
  </HeadingPairs>
  <TitlesOfParts>
    <vt:vector size="46" baseType="lpstr">
      <vt:lpstr>Arial</vt:lpstr>
      <vt:lpstr>Calibri</vt:lpstr>
      <vt:lpstr>Open Sans</vt:lpstr>
      <vt:lpstr>Tajawal Medium</vt:lpstr>
      <vt:lpstr>Times New Roman</vt:lpstr>
      <vt:lpstr>Verdana</vt:lpstr>
      <vt:lpstr>Wingdings</vt:lpstr>
      <vt:lpstr>Office Theme</vt:lpstr>
      <vt:lpstr>Photo Editor Photo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Microsoft account</cp:lastModifiedBy>
  <cp:revision>108</cp:revision>
  <dcterms:created xsi:type="dcterms:W3CDTF">2023-09-12T14:13:52Z</dcterms:created>
  <dcterms:modified xsi:type="dcterms:W3CDTF">2023-11-02T13:12:36Z</dcterms:modified>
</cp:coreProperties>
</file>