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autoCompressPictures="0">
  <p:sldMasterIdLst>
    <p:sldMasterId id="2147483695" r:id="rId4"/>
    <p:sldMasterId id="2147483742" r:id="rId5"/>
  </p:sldMasterIdLst>
  <p:notesMasterIdLst>
    <p:notesMasterId r:id="rId53"/>
  </p:notesMasterIdLst>
  <p:sldIdLst>
    <p:sldId id="480" r:id="rId6"/>
    <p:sldId id="303"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481" r:id="rId26"/>
    <p:sldId id="275" r:id="rId27"/>
    <p:sldId id="276" r:id="rId28"/>
    <p:sldId id="277" r:id="rId29"/>
    <p:sldId id="278" r:id="rId30"/>
    <p:sldId id="279" r:id="rId31"/>
    <p:sldId id="280" r:id="rId32"/>
    <p:sldId id="281" r:id="rId33"/>
    <p:sldId id="282" r:id="rId34"/>
    <p:sldId id="283" r:id="rId35"/>
    <p:sldId id="284" r:id="rId36"/>
    <p:sldId id="285" r:id="rId37"/>
    <p:sldId id="286" r:id="rId38"/>
    <p:sldId id="287" r:id="rId39"/>
    <p:sldId id="288" r:id="rId40"/>
    <p:sldId id="289" r:id="rId41"/>
    <p:sldId id="290" r:id="rId42"/>
    <p:sldId id="291" r:id="rId43"/>
    <p:sldId id="292" r:id="rId44"/>
    <p:sldId id="293" r:id="rId45"/>
    <p:sldId id="294" r:id="rId46"/>
    <p:sldId id="295" r:id="rId47"/>
    <p:sldId id="296" r:id="rId48"/>
    <p:sldId id="482" r:id="rId49"/>
    <p:sldId id="297" r:id="rId50"/>
    <p:sldId id="298" r:id="rId51"/>
    <p:sldId id="349" r:id="rId52"/>
  </p:sldIdLst>
  <p:sldSz cx="14630400" cy="8229600"/>
  <p:notesSz cx="8229600" cy="14630400"/>
  <p:embeddedFontLst>
    <p:embeddedFont>
      <p:font typeface="Alexandria" pitchFamily="2" charset="-78"/>
      <p:regular r:id="rId54"/>
      <p:bold r:id="rId55"/>
    </p:embeddedFont>
    <p:embeddedFont>
      <p:font typeface="Alexandria Bold" pitchFamily="2" charset="-78"/>
      <p:bold r:id="rId56"/>
    </p:embeddedFont>
    <p:embeddedFont>
      <p:font typeface="Alexandria Light" pitchFamily="2" charset="-78"/>
      <p:regular r:id="rId5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740" autoAdjust="0"/>
    <p:restoredTop sz="94610"/>
  </p:normalViewPr>
  <p:slideViewPr>
    <p:cSldViewPr snapToGrid="0" snapToObjects="1">
      <p:cViewPr varScale="1">
        <p:scale>
          <a:sx n="59" d="100"/>
          <a:sy n="59" d="100"/>
        </p:scale>
        <p:origin x="824" y="7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font" Target="fonts/font2.fntdata"/><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notesMaster" Target="notesMasters/notesMaster1.xml"/><Relationship Id="rId58" Type="http://schemas.openxmlformats.org/officeDocument/2006/relationships/presProps" Target="presProps.xml"/><Relationship Id="rId5" Type="http://schemas.openxmlformats.org/officeDocument/2006/relationships/slideMaster" Target="slideMasters/slideMaster2.xml"/><Relationship Id="rId61" Type="http://schemas.openxmlformats.org/officeDocument/2006/relationships/tableStyles" Target="tableStyles.xml"/><Relationship Id="rId19" Type="http://schemas.openxmlformats.org/officeDocument/2006/relationships/slide" Target="slides/slide1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font" Target="fonts/font3.fntdata"/><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viewProps" Target="viewProps.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font" Target="fonts/font1.fntdata"/><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font" Target="fonts/font4.fntdata"/><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7927851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BC47CB-F09F-488F-F9A5-809E382C283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EFBE595-F246-4637-07BE-A8DDBB81F8A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8F68076-0679-93D7-D1BD-D0333BD92D3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8449895-8750-FE9A-CCA3-2483E3C1F50F}"/>
              </a:ext>
            </a:extLst>
          </p:cNvPr>
          <p:cNvSpPr>
            <a:spLocks noGrp="1"/>
          </p:cNvSpPr>
          <p:nvPr>
            <p:ph type="sldNum" sz="quarter" idx="10"/>
          </p:nvPr>
        </p:nvSpPr>
        <p:spPr/>
        <p:txBody>
          <a:bodyPr/>
          <a:lstStyle/>
          <a:p>
            <a:fld id="{F7021451-1387-4CA6-816F-3879F97B5CBC}" type="slidenum">
              <a:rPr lang="en-US"/>
              <a:t>21</a:t>
            </a:fld>
            <a:endParaRPr lang="en-US"/>
          </a:p>
        </p:txBody>
      </p:sp>
    </p:spTree>
    <p:extLst>
      <p:ext uri="{BB962C8B-B14F-4D97-AF65-F5344CB8AC3E}">
        <p14:creationId xmlns:p14="http://schemas.microsoft.com/office/powerpoint/2010/main" val="237120548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622F98-641B-65B8-194E-1745C5AB94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8A315B7-1CA8-B3D3-A7A0-283CE2993BA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2F00299-5B27-8F83-782F-18827FA9A88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269E576-CB5B-3BB5-0696-97A0E5F7CAEF}"/>
              </a:ext>
            </a:extLst>
          </p:cNvPr>
          <p:cNvSpPr>
            <a:spLocks noGrp="1"/>
          </p:cNvSpPr>
          <p:nvPr>
            <p:ph type="sldNum" sz="quarter" idx="10"/>
          </p:nvPr>
        </p:nvSpPr>
        <p:spPr/>
        <p:txBody>
          <a:bodyPr/>
          <a:lstStyle/>
          <a:p>
            <a:fld id="{F7021451-1387-4CA6-816F-3879F97B5CBC}" type="slidenum">
              <a:rPr lang="en-US"/>
              <a:t>44</a:t>
            </a:fld>
            <a:endParaRPr lang="en-US"/>
          </a:p>
        </p:txBody>
      </p:sp>
    </p:spTree>
    <p:extLst>
      <p:ext uri="{BB962C8B-B14F-4D97-AF65-F5344CB8AC3E}">
        <p14:creationId xmlns:p14="http://schemas.microsoft.com/office/powerpoint/2010/main" val="202906340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46</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spTree>
      <p:nvGrpSpPr>
        <p:cNvPr id="1" name=""/>
        <p:cNvGrpSpPr/>
        <p:nvPr/>
      </p:nvGrpSpPr>
      <p:grpSpPr>
        <a:xfrm>
          <a:off x="0" y="0"/>
          <a:ext cx="0" cy="0"/>
          <a:chOff x="0" y="0"/>
          <a:chExt cx="0" cy="0"/>
        </a:xfrm>
      </p:grpSpPr>
    </p:spTree>
    <p:extLst>
      <p:ext uri="{BB962C8B-B14F-4D97-AF65-F5344CB8AC3E}">
        <p14:creationId xmlns:p14="http://schemas.microsoft.com/office/powerpoint/2010/main" val="35740489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cSld name="Slide 2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11032840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cSld name="Slide 3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25229207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cSld name="Slide 4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31093130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cSld name="Slide 5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25663697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cSld name="Slide 6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15040667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cSld name="Slide 7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19652472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cSld name="Slide 8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5361693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cSld name="Slide 9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39665718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cSld name="Slide 10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42261487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cSld name="Slide 11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111135077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Slide 12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5595953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Slide 13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143817010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Slide 14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263209935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Slide 15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68651083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Slide 16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88335978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Slide 17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248722464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Slide 18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313822785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cSld name="Slide 19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56228446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cSld name="Slide 20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6899717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cSld name="Slide 21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415351364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cSld name="Slide 22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78709606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cSld name="Slide 23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34383058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cSld name="Slide 24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196753029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cSld name="Slide 25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87830225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cSld name="Slide 26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95892721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cSld name="Slide 27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386477139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cSld name="Slide 28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36126076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cSld name="Slide 29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23295303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cSld name="Slide 30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3315145049"/>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cSld name="Slide 31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110433270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cSld name="Slide 32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2717926346"/>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cSld name="Slide 33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2390401593"/>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cSld name="Slide 34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1510908161"/>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cSld name="Slide 35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311504317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cSld name="Slide 36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1531888381"/>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cSld name="Slide 37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262801429"/>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cSld name="Slide 38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1853985540"/>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cSld name="Slide 39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3669736703"/>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cSld name="Slide 40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1239952629"/>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cSld name="Slide 41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4218441242"/>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cSld name="Slide 42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4216206350"/>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cSld name="Slide 43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2912996691"/>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828800" y="1346836"/>
            <a:ext cx="10972800" cy="2865120"/>
          </a:xfrm>
        </p:spPr>
        <p:txBody>
          <a:bodyPr anchor="b"/>
          <a:lstStyle>
            <a:lvl1pPr algn="ctr">
              <a:defRPr sz="7200"/>
            </a:lvl1pPr>
          </a:lstStyle>
          <a:p>
            <a:r>
              <a:rPr lang="en-US"/>
              <a:t>Click to edit Master title style</a:t>
            </a:r>
          </a:p>
        </p:txBody>
      </p:sp>
      <p:sp>
        <p:nvSpPr>
          <p:cNvPr id="3" name="Subtitle 2"/>
          <p:cNvSpPr>
            <a:spLocks noGrp="1"/>
          </p:cNvSpPr>
          <p:nvPr>
            <p:ph type="subTitle" idx="1"/>
          </p:nvPr>
        </p:nvSpPr>
        <p:spPr>
          <a:xfrm>
            <a:off x="1828800" y="4322446"/>
            <a:ext cx="10972800" cy="1986914"/>
          </a:xfrm>
        </p:spPr>
        <p:txBody>
          <a:bodyPr/>
          <a:lstStyle>
            <a:lvl1pPr marL="0" indent="0" algn="ctr">
              <a:buNone/>
              <a:defRPr sz="2880"/>
            </a:lvl1pPr>
            <a:lvl2pPr marL="548640" indent="0" algn="ctr">
              <a:buNone/>
              <a:defRPr sz="2400"/>
            </a:lvl2pPr>
            <a:lvl3pPr marL="1097280" indent="0" algn="ctr">
              <a:buNone/>
              <a:defRPr sz="2160"/>
            </a:lvl3pPr>
            <a:lvl4pPr marL="1645920" indent="0" algn="ctr">
              <a:buNone/>
              <a:defRPr sz="1920"/>
            </a:lvl4pPr>
            <a:lvl5pPr marL="2194560" indent="0" algn="ctr">
              <a:buNone/>
              <a:defRPr sz="1920"/>
            </a:lvl5pPr>
            <a:lvl6pPr marL="2743200" indent="0" algn="ctr">
              <a:buNone/>
              <a:defRPr sz="1920"/>
            </a:lvl6pPr>
            <a:lvl7pPr marL="3291840" indent="0" algn="ctr">
              <a:buNone/>
              <a:defRPr sz="1920"/>
            </a:lvl7pPr>
            <a:lvl8pPr marL="3840480" indent="0" algn="ctr">
              <a:buNone/>
              <a:defRPr sz="1920"/>
            </a:lvl8pPr>
            <a:lvl9pPr marL="4389120" indent="0" algn="ctr">
              <a:buNone/>
              <a:defRPr sz="192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8/8/2026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27753830"/>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03177219"/>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98220" y="2051686"/>
            <a:ext cx="12618720" cy="3423284"/>
          </a:xfrm>
        </p:spPr>
        <p:txBody>
          <a:bodyPr anchor="b"/>
          <a:lstStyle>
            <a:lvl1pPr>
              <a:defRPr sz="7200"/>
            </a:lvl1pPr>
          </a:lstStyle>
          <a:p>
            <a:r>
              <a:rPr lang="en-US"/>
              <a:t>Click to edit Master title style</a:t>
            </a:r>
          </a:p>
        </p:txBody>
      </p:sp>
      <p:sp>
        <p:nvSpPr>
          <p:cNvPr id="3" name="Text Placeholder 2"/>
          <p:cNvSpPr>
            <a:spLocks noGrp="1"/>
          </p:cNvSpPr>
          <p:nvPr>
            <p:ph type="body" idx="1"/>
          </p:nvPr>
        </p:nvSpPr>
        <p:spPr>
          <a:xfrm>
            <a:off x="998220" y="5507356"/>
            <a:ext cx="12618720" cy="1800224"/>
          </a:xfrm>
        </p:spPr>
        <p:txBody>
          <a:bodyPr/>
          <a:lstStyle>
            <a:lvl1pPr marL="0" indent="0">
              <a:buNone/>
              <a:defRPr sz="2880">
                <a:solidFill>
                  <a:schemeClr val="tx1">
                    <a:tint val="75000"/>
                  </a:schemeClr>
                </a:solidFill>
              </a:defRPr>
            </a:lvl1pPr>
            <a:lvl2pPr marL="548640" indent="0">
              <a:buNone/>
              <a:defRPr sz="2400">
                <a:solidFill>
                  <a:schemeClr val="tx1">
                    <a:tint val="75000"/>
                  </a:schemeClr>
                </a:solidFill>
              </a:defRPr>
            </a:lvl2pPr>
            <a:lvl3pPr marL="1097280" indent="0">
              <a:buNone/>
              <a:defRPr sz="2160">
                <a:solidFill>
                  <a:schemeClr val="tx1">
                    <a:tint val="75000"/>
                  </a:schemeClr>
                </a:solidFill>
              </a:defRPr>
            </a:lvl3pPr>
            <a:lvl4pPr marL="1645920" indent="0">
              <a:buNone/>
              <a:defRPr sz="1920">
                <a:solidFill>
                  <a:schemeClr val="tx1">
                    <a:tint val="75000"/>
                  </a:schemeClr>
                </a:solidFill>
              </a:defRPr>
            </a:lvl4pPr>
            <a:lvl5pPr marL="2194560" indent="0">
              <a:buNone/>
              <a:defRPr sz="1920">
                <a:solidFill>
                  <a:schemeClr val="tx1">
                    <a:tint val="75000"/>
                  </a:schemeClr>
                </a:solidFill>
              </a:defRPr>
            </a:lvl5pPr>
            <a:lvl6pPr marL="2743200" indent="0">
              <a:buNone/>
              <a:defRPr sz="1920">
                <a:solidFill>
                  <a:schemeClr val="tx1">
                    <a:tint val="75000"/>
                  </a:schemeClr>
                </a:solidFill>
              </a:defRPr>
            </a:lvl6pPr>
            <a:lvl7pPr marL="3291840" indent="0">
              <a:buNone/>
              <a:defRPr sz="1920">
                <a:solidFill>
                  <a:schemeClr val="tx1">
                    <a:tint val="75000"/>
                  </a:schemeClr>
                </a:solidFill>
              </a:defRPr>
            </a:lvl7pPr>
            <a:lvl8pPr marL="3840480" indent="0">
              <a:buNone/>
              <a:defRPr sz="1920">
                <a:solidFill>
                  <a:schemeClr val="tx1">
                    <a:tint val="75000"/>
                  </a:schemeClr>
                </a:solidFill>
              </a:defRPr>
            </a:lvl8pPr>
            <a:lvl9pPr marL="4389120" indent="0">
              <a:buNone/>
              <a:defRPr sz="192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8/8/2026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23313015"/>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005840" y="2190750"/>
            <a:ext cx="6217920" cy="522160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7406640" y="2190750"/>
            <a:ext cx="6217920" cy="522160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8/8/2026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1213815"/>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007746" y="438150"/>
            <a:ext cx="12618720" cy="1590676"/>
          </a:xfrm>
        </p:spPr>
        <p:txBody>
          <a:bodyPr/>
          <a:lstStyle/>
          <a:p>
            <a:r>
              <a:rPr lang="en-US"/>
              <a:t>Click to edit Master title style</a:t>
            </a:r>
          </a:p>
        </p:txBody>
      </p:sp>
      <p:sp>
        <p:nvSpPr>
          <p:cNvPr id="3" name="Text Placeholder 2"/>
          <p:cNvSpPr>
            <a:spLocks noGrp="1"/>
          </p:cNvSpPr>
          <p:nvPr>
            <p:ph type="body" idx="1"/>
          </p:nvPr>
        </p:nvSpPr>
        <p:spPr>
          <a:xfrm>
            <a:off x="1007746" y="2017396"/>
            <a:ext cx="6189344" cy="988694"/>
          </a:xfrm>
        </p:spPr>
        <p:txBody>
          <a:bodyPr anchor="b"/>
          <a:lstStyle>
            <a:lvl1pPr marL="0" indent="0">
              <a:buNone/>
              <a:defRPr sz="2880" b="1"/>
            </a:lvl1pPr>
            <a:lvl2pPr marL="548640" indent="0">
              <a:buNone/>
              <a:defRPr sz="2400" b="1"/>
            </a:lvl2pPr>
            <a:lvl3pPr marL="1097280" indent="0">
              <a:buNone/>
              <a:defRPr sz="2160" b="1"/>
            </a:lvl3pPr>
            <a:lvl4pPr marL="1645920" indent="0">
              <a:buNone/>
              <a:defRPr sz="1920" b="1"/>
            </a:lvl4pPr>
            <a:lvl5pPr marL="2194560" indent="0">
              <a:buNone/>
              <a:defRPr sz="1920" b="1"/>
            </a:lvl5pPr>
            <a:lvl6pPr marL="2743200" indent="0">
              <a:buNone/>
              <a:defRPr sz="1920" b="1"/>
            </a:lvl6pPr>
            <a:lvl7pPr marL="3291840" indent="0">
              <a:buNone/>
              <a:defRPr sz="1920" b="1"/>
            </a:lvl7pPr>
            <a:lvl8pPr marL="3840480" indent="0">
              <a:buNone/>
              <a:defRPr sz="1920" b="1"/>
            </a:lvl8pPr>
            <a:lvl9pPr marL="4389120" indent="0">
              <a:buNone/>
              <a:defRPr sz="1920" b="1"/>
            </a:lvl9pPr>
          </a:lstStyle>
          <a:p>
            <a:pPr lvl="0"/>
            <a:r>
              <a:rPr lang="en-US"/>
              <a:t>Click to edit Master text styles</a:t>
            </a:r>
          </a:p>
        </p:txBody>
      </p:sp>
      <p:sp>
        <p:nvSpPr>
          <p:cNvPr id="4" name="Content Placeholder 3"/>
          <p:cNvSpPr>
            <a:spLocks noGrp="1"/>
          </p:cNvSpPr>
          <p:nvPr>
            <p:ph sz="half" idx="2"/>
          </p:nvPr>
        </p:nvSpPr>
        <p:spPr>
          <a:xfrm>
            <a:off x="1007746" y="3006090"/>
            <a:ext cx="6189344" cy="442150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7406640" y="2017396"/>
            <a:ext cx="6219826" cy="988694"/>
          </a:xfrm>
        </p:spPr>
        <p:txBody>
          <a:bodyPr anchor="b"/>
          <a:lstStyle>
            <a:lvl1pPr marL="0" indent="0">
              <a:buNone/>
              <a:defRPr sz="2880" b="1"/>
            </a:lvl1pPr>
            <a:lvl2pPr marL="548640" indent="0">
              <a:buNone/>
              <a:defRPr sz="2400" b="1"/>
            </a:lvl2pPr>
            <a:lvl3pPr marL="1097280" indent="0">
              <a:buNone/>
              <a:defRPr sz="2160" b="1"/>
            </a:lvl3pPr>
            <a:lvl4pPr marL="1645920" indent="0">
              <a:buNone/>
              <a:defRPr sz="1920" b="1"/>
            </a:lvl4pPr>
            <a:lvl5pPr marL="2194560" indent="0">
              <a:buNone/>
              <a:defRPr sz="1920" b="1"/>
            </a:lvl5pPr>
            <a:lvl6pPr marL="2743200" indent="0">
              <a:buNone/>
              <a:defRPr sz="1920" b="1"/>
            </a:lvl6pPr>
            <a:lvl7pPr marL="3291840" indent="0">
              <a:buNone/>
              <a:defRPr sz="1920" b="1"/>
            </a:lvl7pPr>
            <a:lvl8pPr marL="3840480" indent="0">
              <a:buNone/>
              <a:defRPr sz="1920" b="1"/>
            </a:lvl8pPr>
            <a:lvl9pPr marL="4389120" indent="0">
              <a:buNone/>
              <a:defRPr sz="1920" b="1"/>
            </a:lvl9pPr>
          </a:lstStyle>
          <a:p>
            <a:pPr lvl="0"/>
            <a:r>
              <a:rPr lang="en-US"/>
              <a:t>Click to edit Master text styles</a:t>
            </a:r>
          </a:p>
        </p:txBody>
      </p:sp>
      <p:sp>
        <p:nvSpPr>
          <p:cNvPr id="6" name="Content Placeholder 5"/>
          <p:cNvSpPr>
            <a:spLocks noGrp="1"/>
          </p:cNvSpPr>
          <p:nvPr>
            <p:ph sz="quarter" idx="4"/>
          </p:nvPr>
        </p:nvSpPr>
        <p:spPr>
          <a:xfrm>
            <a:off x="7406640" y="3006090"/>
            <a:ext cx="6219826" cy="442150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8/8/2026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25776266"/>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8/8/2026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02792276"/>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8/8/2026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4632749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007746" y="548640"/>
            <a:ext cx="4718684" cy="1920240"/>
          </a:xfrm>
        </p:spPr>
        <p:txBody>
          <a:bodyPr anchor="b"/>
          <a:lstStyle>
            <a:lvl1pPr>
              <a:defRPr sz="3840"/>
            </a:lvl1pPr>
          </a:lstStyle>
          <a:p>
            <a:r>
              <a:rPr lang="en-US"/>
              <a:t>Click to edit Master title style</a:t>
            </a:r>
          </a:p>
        </p:txBody>
      </p:sp>
      <p:sp>
        <p:nvSpPr>
          <p:cNvPr id="3" name="Content Placeholder 2"/>
          <p:cNvSpPr>
            <a:spLocks noGrp="1"/>
          </p:cNvSpPr>
          <p:nvPr>
            <p:ph idx="1"/>
          </p:nvPr>
        </p:nvSpPr>
        <p:spPr>
          <a:xfrm>
            <a:off x="6219826" y="1184911"/>
            <a:ext cx="7406640" cy="5848350"/>
          </a:xfrm>
        </p:spPr>
        <p:txBody>
          <a:bodyPr/>
          <a:lstStyle>
            <a:lvl1pPr>
              <a:defRPr sz="3840"/>
            </a:lvl1pPr>
            <a:lvl2pPr>
              <a:defRPr sz="3360"/>
            </a:lvl2pPr>
            <a:lvl3pPr>
              <a:defRPr sz="2880"/>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007746" y="2468880"/>
            <a:ext cx="4718684" cy="4573906"/>
          </a:xfrm>
        </p:spPr>
        <p:txBody>
          <a:bodyPr/>
          <a:lstStyle>
            <a:lvl1pPr marL="0" indent="0">
              <a:buNone/>
              <a:defRPr sz="1920"/>
            </a:lvl1pPr>
            <a:lvl2pPr marL="548640" indent="0">
              <a:buNone/>
              <a:defRPr sz="1680"/>
            </a:lvl2pPr>
            <a:lvl3pPr marL="1097280" indent="0">
              <a:buNone/>
              <a:defRPr sz="1440"/>
            </a:lvl3pPr>
            <a:lvl4pPr marL="1645920" indent="0">
              <a:buNone/>
              <a:defRPr sz="1200"/>
            </a:lvl4pPr>
            <a:lvl5pPr marL="2194560" indent="0">
              <a:buNone/>
              <a:defRPr sz="1200"/>
            </a:lvl5pPr>
            <a:lvl6pPr marL="2743200" indent="0">
              <a:buNone/>
              <a:defRPr sz="1200"/>
            </a:lvl6pPr>
            <a:lvl7pPr marL="3291840" indent="0">
              <a:buNone/>
              <a:defRPr sz="1200"/>
            </a:lvl7pPr>
            <a:lvl8pPr marL="3840480" indent="0">
              <a:buNone/>
              <a:defRPr sz="1200"/>
            </a:lvl8pPr>
            <a:lvl9pPr marL="4389120" indent="0">
              <a:buNone/>
              <a:defRPr sz="12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67735955"/>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007746" y="548640"/>
            <a:ext cx="4718684" cy="1920240"/>
          </a:xfrm>
        </p:spPr>
        <p:txBody>
          <a:bodyPr anchor="b"/>
          <a:lstStyle>
            <a:lvl1pPr>
              <a:defRPr sz="3840"/>
            </a:lvl1pPr>
          </a:lstStyle>
          <a:p>
            <a:r>
              <a:rPr lang="en-US"/>
              <a:t>Click to edit Master title style</a:t>
            </a:r>
          </a:p>
        </p:txBody>
      </p:sp>
      <p:sp>
        <p:nvSpPr>
          <p:cNvPr id="3" name="Picture Placeholder 2"/>
          <p:cNvSpPr>
            <a:spLocks noGrp="1"/>
          </p:cNvSpPr>
          <p:nvPr>
            <p:ph type="pic" idx="1"/>
          </p:nvPr>
        </p:nvSpPr>
        <p:spPr>
          <a:xfrm>
            <a:off x="6219826" y="1184911"/>
            <a:ext cx="7406640" cy="5848350"/>
          </a:xfrm>
        </p:spPr>
        <p:txBody>
          <a:bodyPr/>
          <a:lstStyle>
            <a:lvl1pPr marL="0" indent="0">
              <a:buNone/>
              <a:defRPr sz="3840"/>
            </a:lvl1pPr>
            <a:lvl2pPr marL="548640" indent="0">
              <a:buNone/>
              <a:defRPr sz="3360"/>
            </a:lvl2pPr>
            <a:lvl3pPr marL="1097280" indent="0">
              <a:buNone/>
              <a:defRPr sz="2880"/>
            </a:lvl3pPr>
            <a:lvl4pPr marL="1645920" indent="0">
              <a:buNone/>
              <a:defRPr sz="2400"/>
            </a:lvl4pPr>
            <a:lvl5pPr marL="2194560" indent="0">
              <a:buNone/>
              <a:defRPr sz="2400"/>
            </a:lvl5pPr>
            <a:lvl6pPr marL="2743200" indent="0">
              <a:buNone/>
              <a:defRPr sz="2400"/>
            </a:lvl6pPr>
            <a:lvl7pPr marL="3291840" indent="0">
              <a:buNone/>
              <a:defRPr sz="2400"/>
            </a:lvl7pPr>
            <a:lvl8pPr marL="3840480" indent="0">
              <a:buNone/>
              <a:defRPr sz="2400"/>
            </a:lvl8pPr>
            <a:lvl9pPr marL="4389120" indent="0">
              <a:buNone/>
              <a:defRPr sz="2400"/>
            </a:lvl9pPr>
          </a:lstStyle>
          <a:p>
            <a:endParaRPr lang="en-US"/>
          </a:p>
        </p:txBody>
      </p:sp>
      <p:sp>
        <p:nvSpPr>
          <p:cNvPr id="4" name="Text Placeholder 3"/>
          <p:cNvSpPr>
            <a:spLocks noGrp="1"/>
          </p:cNvSpPr>
          <p:nvPr>
            <p:ph type="body" sz="half" idx="2"/>
          </p:nvPr>
        </p:nvSpPr>
        <p:spPr>
          <a:xfrm>
            <a:off x="1007746" y="2468880"/>
            <a:ext cx="4718684" cy="4573906"/>
          </a:xfrm>
        </p:spPr>
        <p:txBody>
          <a:bodyPr/>
          <a:lstStyle>
            <a:lvl1pPr marL="0" indent="0">
              <a:buNone/>
              <a:defRPr sz="1920"/>
            </a:lvl1pPr>
            <a:lvl2pPr marL="548640" indent="0">
              <a:buNone/>
              <a:defRPr sz="1680"/>
            </a:lvl2pPr>
            <a:lvl3pPr marL="1097280" indent="0">
              <a:buNone/>
              <a:defRPr sz="1440"/>
            </a:lvl3pPr>
            <a:lvl4pPr marL="1645920" indent="0">
              <a:buNone/>
              <a:defRPr sz="1200"/>
            </a:lvl4pPr>
            <a:lvl5pPr marL="2194560" indent="0">
              <a:buNone/>
              <a:defRPr sz="1200"/>
            </a:lvl5pPr>
            <a:lvl6pPr marL="2743200" indent="0">
              <a:buNone/>
              <a:defRPr sz="1200"/>
            </a:lvl6pPr>
            <a:lvl7pPr marL="3291840" indent="0">
              <a:buNone/>
              <a:defRPr sz="1200"/>
            </a:lvl7pPr>
            <a:lvl8pPr marL="3840480" indent="0">
              <a:buNone/>
              <a:defRPr sz="1200"/>
            </a:lvl8pPr>
            <a:lvl9pPr marL="4389120" indent="0">
              <a:buNone/>
              <a:defRPr sz="12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68222760"/>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71614882"/>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469880" y="438150"/>
            <a:ext cx="3154680" cy="6974206"/>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005840" y="438150"/>
            <a:ext cx="9281160" cy="697420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26402507"/>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4630400" cy="82296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942210772"/>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11689078" cy="715518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920">
                <a:solidFill>
                  <a:schemeClr val="bg1">
                    <a:lumMod val="50000"/>
                  </a:schemeClr>
                </a:solidFill>
              </a:defRPr>
            </a:lvl1pPr>
          </a:lstStyle>
          <a:p>
            <a:endParaRPr lang="id-ID"/>
          </a:p>
        </p:txBody>
      </p:sp>
    </p:spTree>
    <p:extLst>
      <p:ext uri="{BB962C8B-B14F-4D97-AF65-F5344CB8AC3E}">
        <p14:creationId xmlns:p14="http://schemas.microsoft.com/office/powerpoint/2010/main" val="25767058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5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4143180" y="-4"/>
            <a:ext cx="10487221" cy="82296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440"/>
            </a:lvl1pPr>
          </a:lstStyle>
          <a:p>
            <a:endParaRPr lang="id-ID"/>
          </a:p>
        </p:txBody>
      </p:sp>
    </p:spTree>
    <p:extLst>
      <p:ext uri="{BB962C8B-B14F-4D97-AF65-F5344CB8AC3E}">
        <p14:creationId xmlns:p14="http://schemas.microsoft.com/office/powerpoint/2010/main" val="36537302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image" Target="../media/image1.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4"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8" Type="http://schemas.openxmlformats.org/officeDocument/2006/relationships/slideLayout" Target="../slideLayouts/slideLayout8.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20" Type="http://schemas.openxmlformats.org/officeDocument/2006/relationships/slideLayout" Target="../slideLayouts/slideLayout20.xml"/><Relationship Id="rId41" Type="http://schemas.openxmlformats.org/officeDocument/2006/relationships/slideLayout" Target="../slideLayouts/slideLayout4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51.xml"/><Relationship Id="rId13" Type="http://schemas.openxmlformats.org/officeDocument/2006/relationships/slideLayout" Target="../slideLayouts/slideLayout56.xml"/><Relationship Id="rId3" Type="http://schemas.openxmlformats.org/officeDocument/2006/relationships/slideLayout" Target="../slideLayouts/slideLayout46.xml"/><Relationship Id="rId7" Type="http://schemas.openxmlformats.org/officeDocument/2006/relationships/slideLayout" Target="../slideLayouts/slideLayout50.xml"/><Relationship Id="rId12" Type="http://schemas.openxmlformats.org/officeDocument/2006/relationships/slideLayout" Target="../slideLayouts/slideLayout55.xml"/><Relationship Id="rId2" Type="http://schemas.openxmlformats.org/officeDocument/2006/relationships/slideLayout" Target="../slideLayouts/slideLayout45.xml"/><Relationship Id="rId16" Type="http://schemas.openxmlformats.org/officeDocument/2006/relationships/image" Target="../media/image2.png"/><Relationship Id="rId1" Type="http://schemas.openxmlformats.org/officeDocument/2006/relationships/slideLayout" Target="../slideLayouts/slideLayout44.xml"/><Relationship Id="rId6" Type="http://schemas.openxmlformats.org/officeDocument/2006/relationships/slideLayout" Target="../slideLayouts/slideLayout49.xml"/><Relationship Id="rId11" Type="http://schemas.openxmlformats.org/officeDocument/2006/relationships/slideLayout" Target="../slideLayouts/slideLayout54.xml"/><Relationship Id="rId5" Type="http://schemas.openxmlformats.org/officeDocument/2006/relationships/slideLayout" Target="../slideLayouts/slideLayout48.xml"/><Relationship Id="rId15" Type="http://schemas.openxmlformats.org/officeDocument/2006/relationships/theme" Target="../theme/theme2.xml"/><Relationship Id="rId10" Type="http://schemas.openxmlformats.org/officeDocument/2006/relationships/slideLayout" Target="../slideLayouts/slideLayout53.xml"/><Relationship Id="rId4" Type="http://schemas.openxmlformats.org/officeDocument/2006/relationships/slideLayout" Target="../slideLayouts/slideLayout47.xml"/><Relationship Id="rId9" Type="http://schemas.openxmlformats.org/officeDocument/2006/relationships/slideLayout" Target="../slideLayouts/slideLayout52.xml"/><Relationship Id="rId14" Type="http://schemas.openxmlformats.org/officeDocument/2006/relationships/slideLayout" Target="../slideLayouts/slideLayout57.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45">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9848813"/>
      </p:ext>
    </p:extLst>
  </p:cSld>
  <p:clrMap bg1="lt1" tx1="dk1" bg2="lt2" tx2="dk2" accent1="accent1" accent2="accent2" accent3="accent3" accent4="accent4" accent5="accent5" accent6="accent6" hlink="hlink" folHlink="folHlink"/>
  <p:sldLayoutIdLst>
    <p:sldLayoutId id="2147483696"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 id="2147483709" r:id="rId13"/>
    <p:sldLayoutId id="2147483710" r:id="rId14"/>
    <p:sldLayoutId id="2147483711" r:id="rId15"/>
    <p:sldLayoutId id="2147483712" r:id="rId16"/>
    <p:sldLayoutId id="2147483713" r:id="rId17"/>
    <p:sldLayoutId id="2147483714" r:id="rId18"/>
    <p:sldLayoutId id="2147483715" r:id="rId19"/>
    <p:sldLayoutId id="2147483716" r:id="rId20"/>
    <p:sldLayoutId id="2147483717" r:id="rId21"/>
    <p:sldLayoutId id="2147483718" r:id="rId22"/>
    <p:sldLayoutId id="2147483719" r:id="rId23"/>
    <p:sldLayoutId id="2147483720" r:id="rId24"/>
    <p:sldLayoutId id="2147483721" r:id="rId25"/>
    <p:sldLayoutId id="2147483722" r:id="rId26"/>
    <p:sldLayoutId id="2147483723" r:id="rId27"/>
    <p:sldLayoutId id="2147483724" r:id="rId28"/>
    <p:sldLayoutId id="2147483725" r:id="rId29"/>
    <p:sldLayoutId id="2147483726" r:id="rId30"/>
    <p:sldLayoutId id="2147483727" r:id="rId31"/>
    <p:sldLayoutId id="2147483728" r:id="rId32"/>
    <p:sldLayoutId id="2147483729" r:id="rId33"/>
    <p:sldLayoutId id="2147483730" r:id="rId34"/>
    <p:sldLayoutId id="2147483731" r:id="rId35"/>
    <p:sldLayoutId id="2147483732" r:id="rId36"/>
    <p:sldLayoutId id="2147483733" r:id="rId37"/>
    <p:sldLayoutId id="2147483734" r:id="rId38"/>
    <p:sldLayoutId id="2147483735" r:id="rId39"/>
    <p:sldLayoutId id="2147483736" r:id="rId40"/>
    <p:sldLayoutId id="2147483737" r:id="rId41"/>
    <p:sldLayoutId id="2147483738" r:id="rId42"/>
    <p:sldLayoutId id="2147483739" r:id="rId43"/>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05840" y="438150"/>
            <a:ext cx="12618720" cy="1590676"/>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1005840" y="2190750"/>
            <a:ext cx="12618720" cy="522160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1005840" y="7627621"/>
            <a:ext cx="3291840" cy="438150"/>
          </a:xfrm>
          <a:prstGeom prst="rect">
            <a:avLst/>
          </a:prstGeom>
        </p:spPr>
        <p:txBody>
          <a:bodyPr vert="horz" lIns="91440" tIns="45720" rIns="91440" bIns="45720" rtlCol="0" anchor="ctr"/>
          <a:lstStyle>
            <a:lvl1pPr algn="l">
              <a:defRPr sz="1440">
                <a:solidFill>
                  <a:schemeClr val="tx1">
                    <a:tint val="75000"/>
                  </a:schemeClr>
                </a:solidFill>
              </a:defRPr>
            </a:lvl1pPr>
          </a:lstStyle>
          <a:p>
            <a:fld id="{7AD86B2E-B702-4422-B277-3A08C7449694}" type="datetimeFigureOut">
              <a:rPr lang="en-US" smtClean="0"/>
              <a:t>8/8/2026</a:t>
            </a:fld>
            <a:endParaRPr lang="en-US"/>
          </a:p>
        </p:txBody>
      </p:sp>
      <p:sp>
        <p:nvSpPr>
          <p:cNvPr id="5" name="Footer Placeholder 4"/>
          <p:cNvSpPr>
            <a:spLocks noGrp="1"/>
          </p:cNvSpPr>
          <p:nvPr>
            <p:ph type="ftr" sz="quarter" idx="3"/>
          </p:nvPr>
        </p:nvSpPr>
        <p:spPr>
          <a:xfrm>
            <a:off x="4846320" y="7627621"/>
            <a:ext cx="4937760" cy="438150"/>
          </a:xfrm>
          <a:prstGeom prst="rect">
            <a:avLst/>
          </a:prstGeom>
        </p:spPr>
        <p:txBody>
          <a:bodyPr vert="horz" lIns="91440" tIns="45720" rIns="91440" bIns="45720" rtlCol="0" anchor="ctr"/>
          <a:lstStyle>
            <a:lvl1pPr algn="ctr">
              <a:defRPr sz="144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10332720" y="7627621"/>
            <a:ext cx="3291840" cy="438150"/>
          </a:xfrm>
          <a:prstGeom prst="rect">
            <a:avLst/>
          </a:prstGeom>
        </p:spPr>
        <p:txBody>
          <a:bodyPr vert="horz" lIns="91440" tIns="45720" rIns="91440" bIns="45720" rtlCol="0" anchor="ctr"/>
          <a:lstStyle>
            <a:lvl1pPr algn="r">
              <a:defRPr sz="144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5566489"/>
      </p:ext>
    </p:extLst>
  </p:cSld>
  <p:clrMap bg1="lt1" tx1="dk1" bg2="lt2" tx2="dk2" accent1="accent1" accent2="accent2" accent3="accent3" accent4="accent4" accent5="accent5" accent6="accent6" hlink="hlink" folHlink="folHlink"/>
  <p:sldLayoutIdLst>
    <p:sldLayoutId id="2147483743" r:id="rId1"/>
    <p:sldLayoutId id="2147483744" r:id="rId2"/>
    <p:sldLayoutId id="2147483745" r:id="rId3"/>
    <p:sldLayoutId id="2147483746" r:id="rId4"/>
    <p:sldLayoutId id="2147483747" r:id="rId5"/>
    <p:sldLayoutId id="2147483748" r:id="rId6"/>
    <p:sldLayoutId id="2147483749" r:id="rId7"/>
    <p:sldLayoutId id="2147483750" r:id="rId8"/>
    <p:sldLayoutId id="2147483751" r:id="rId9"/>
    <p:sldLayoutId id="2147483752" r:id="rId10"/>
    <p:sldLayoutId id="2147483753" r:id="rId11"/>
    <p:sldLayoutId id="2147483754" r:id="rId12"/>
    <p:sldLayoutId id="2147483755" r:id="rId13"/>
    <p:sldLayoutId id="2147483756" r:id="rId14"/>
  </p:sldLayoutIdLst>
  <p:txStyles>
    <p:titleStyle>
      <a:lvl1pPr algn="l" defTabSz="1097280" rtl="0" eaLnBrk="1" latinLnBrk="0" hangingPunct="1">
        <a:lnSpc>
          <a:spcPct val="90000"/>
        </a:lnSpc>
        <a:spcBef>
          <a:spcPct val="0"/>
        </a:spcBef>
        <a:buNone/>
        <a:defRPr sz="5280" kern="1200">
          <a:solidFill>
            <a:schemeClr val="tx1"/>
          </a:solidFill>
          <a:latin typeface="+mj-lt"/>
          <a:ea typeface="+mj-ea"/>
          <a:cs typeface="+mj-cs"/>
        </a:defRPr>
      </a:lvl1pPr>
    </p:titleStyle>
    <p:bodyStyle>
      <a:lvl1pPr marL="274320" indent="-274320" algn="l" defTabSz="1097280" rtl="0" eaLnBrk="1" latinLnBrk="0" hangingPunct="1">
        <a:lnSpc>
          <a:spcPct val="90000"/>
        </a:lnSpc>
        <a:spcBef>
          <a:spcPts val="1200"/>
        </a:spcBef>
        <a:buFont typeface="Arial" panose="020B0604020202020204" pitchFamily="34" charset="0"/>
        <a:buChar char="•"/>
        <a:defRPr sz="3360" kern="1200">
          <a:solidFill>
            <a:schemeClr val="tx1"/>
          </a:solidFill>
          <a:latin typeface="+mn-lt"/>
          <a:ea typeface="+mn-ea"/>
          <a:cs typeface="+mn-cs"/>
        </a:defRPr>
      </a:lvl1pPr>
      <a:lvl2pPr marL="822960" indent="-274320" algn="l" defTabSz="1097280" rtl="0" eaLnBrk="1" latinLnBrk="0" hangingPunct="1">
        <a:lnSpc>
          <a:spcPct val="90000"/>
        </a:lnSpc>
        <a:spcBef>
          <a:spcPts val="600"/>
        </a:spcBef>
        <a:buFont typeface="Arial" panose="020B0604020202020204" pitchFamily="34" charset="0"/>
        <a:buChar char="•"/>
        <a:defRPr sz="2880" kern="1200">
          <a:solidFill>
            <a:schemeClr val="tx1"/>
          </a:solidFill>
          <a:latin typeface="+mn-lt"/>
          <a:ea typeface="+mn-ea"/>
          <a:cs typeface="+mn-cs"/>
        </a:defRPr>
      </a:lvl2pPr>
      <a:lvl3pPr marL="1371600" indent="-274320" algn="l" defTabSz="1097280" rtl="0" eaLnBrk="1" latinLnBrk="0" hangingPunct="1">
        <a:lnSpc>
          <a:spcPct val="90000"/>
        </a:lnSpc>
        <a:spcBef>
          <a:spcPts val="600"/>
        </a:spcBef>
        <a:buFont typeface="Arial" panose="020B0604020202020204" pitchFamily="34" charset="0"/>
        <a:buChar char="•"/>
        <a:defRPr sz="2400" kern="1200">
          <a:solidFill>
            <a:schemeClr val="tx1"/>
          </a:solidFill>
          <a:latin typeface="+mn-lt"/>
          <a:ea typeface="+mn-ea"/>
          <a:cs typeface="+mn-cs"/>
        </a:defRPr>
      </a:lvl3pPr>
      <a:lvl4pPr marL="1920240" indent="-274320" algn="l" defTabSz="1097280" rtl="0" eaLnBrk="1" latinLnBrk="0" hangingPunct="1">
        <a:lnSpc>
          <a:spcPct val="90000"/>
        </a:lnSpc>
        <a:spcBef>
          <a:spcPts val="600"/>
        </a:spcBef>
        <a:buFont typeface="Arial" panose="020B0604020202020204" pitchFamily="34" charset="0"/>
        <a:buChar char="•"/>
        <a:defRPr sz="2160" kern="1200">
          <a:solidFill>
            <a:schemeClr val="tx1"/>
          </a:solidFill>
          <a:latin typeface="+mn-lt"/>
          <a:ea typeface="+mn-ea"/>
          <a:cs typeface="+mn-cs"/>
        </a:defRPr>
      </a:lvl4pPr>
      <a:lvl5pPr marL="2468880" indent="-274320" algn="l" defTabSz="1097280" rtl="0" eaLnBrk="1" latinLnBrk="0" hangingPunct="1">
        <a:lnSpc>
          <a:spcPct val="90000"/>
        </a:lnSpc>
        <a:spcBef>
          <a:spcPts val="600"/>
        </a:spcBef>
        <a:buFont typeface="Arial" panose="020B0604020202020204" pitchFamily="34" charset="0"/>
        <a:buChar char="•"/>
        <a:defRPr sz="2160" kern="1200">
          <a:solidFill>
            <a:schemeClr val="tx1"/>
          </a:solidFill>
          <a:latin typeface="+mn-lt"/>
          <a:ea typeface="+mn-ea"/>
          <a:cs typeface="+mn-cs"/>
        </a:defRPr>
      </a:lvl5pPr>
      <a:lvl6pPr marL="3017520" indent="-274320" algn="l" defTabSz="1097280" rtl="0" eaLnBrk="1" latinLnBrk="0" hangingPunct="1">
        <a:lnSpc>
          <a:spcPct val="90000"/>
        </a:lnSpc>
        <a:spcBef>
          <a:spcPts val="600"/>
        </a:spcBef>
        <a:buFont typeface="Arial" panose="020B0604020202020204" pitchFamily="34" charset="0"/>
        <a:buChar char="•"/>
        <a:defRPr sz="2160" kern="1200">
          <a:solidFill>
            <a:schemeClr val="tx1"/>
          </a:solidFill>
          <a:latin typeface="+mn-lt"/>
          <a:ea typeface="+mn-ea"/>
          <a:cs typeface="+mn-cs"/>
        </a:defRPr>
      </a:lvl6pPr>
      <a:lvl7pPr marL="3566160" indent="-274320" algn="l" defTabSz="1097280" rtl="0" eaLnBrk="1" latinLnBrk="0" hangingPunct="1">
        <a:lnSpc>
          <a:spcPct val="90000"/>
        </a:lnSpc>
        <a:spcBef>
          <a:spcPts val="600"/>
        </a:spcBef>
        <a:buFont typeface="Arial" panose="020B0604020202020204" pitchFamily="34" charset="0"/>
        <a:buChar char="•"/>
        <a:defRPr sz="2160" kern="1200">
          <a:solidFill>
            <a:schemeClr val="tx1"/>
          </a:solidFill>
          <a:latin typeface="+mn-lt"/>
          <a:ea typeface="+mn-ea"/>
          <a:cs typeface="+mn-cs"/>
        </a:defRPr>
      </a:lvl7pPr>
      <a:lvl8pPr marL="4114800" indent="-274320" algn="l" defTabSz="1097280" rtl="0" eaLnBrk="1" latinLnBrk="0" hangingPunct="1">
        <a:lnSpc>
          <a:spcPct val="90000"/>
        </a:lnSpc>
        <a:spcBef>
          <a:spcPts val="600"/>
        </a:spcBef>
        <a:buFont typeface="Arial" panose="020B0604020202020204" pitchFamily="34" charset="0"/>
        <a:buChar char="•"/>
        <a:defRPr sz="2160" kern="1200">
          <a:solidFill>
            <a:schemeClr val="tx1"/>
          </a:solidFill>
          <a:latin typeface="+mn-lt"/>
          <a:ea typeface="+mn-ea"/>
          <a:cs typeface="+mn-cs"/>
        </a:defRPr>
      </a:lvl8pPr>
      <a:lvl9pPr marL="4663440" indent="-274320" algn="l" defTabSz="1097280" rtl="0" eaLnBrk="1" latinLnBrk="0" hangingPunct="1">
        <a:lnSpc>
          <a:spcPct val="90000"/>
        </a:lnSpc>
        <a:spcBef>
          <a:spcPts val="600"/>
        </a:spcBef>
        <a:buFont typeface="Arial" panose="020B0604020202020204" pitchFamily="34" charset="0"/>
        <a:buChar char="•"/>
        <a:defRPr sz="2160" kern="1200">
          <a:solidFill>
            <a:schemeClr val="tx1"/>
          </a:solidFill>
          <a:latin typeface="+mn-lt"/>
          <a:ea typeface="+mn-ea"/>
          <a:cs typeface="+mn-cs"/>
        </a:defRPr>
      </a:lvl9pPr>
    </p:bodyStyle>
    <p:otherStyle>
      <a:defPPr>
        <a:defRPr lang="en-US"/>
      </a:defPPr>
      <a:lvl1pPr marL="0" algn="l" defTabSz="1097280" rtl="0" eaLnBrk="1" latinLnBrk="0" hangingPunct="1">
        <a:defRPr sz="2160" kern="1200">
          <a:solidFill>
            <a:schemeClr val="tx1"/>
          </a:solidFill>
          <a:latin typeface="+mn-lt"/>
          <a:ea typeface="+mn-ea"/>
          <a:cs typeface="+mn-cs"/>
        </a:defRPr>
      </a:lvl1pPr>
      <a:lvl2pPr marL="548640" algn="l" defTabSz="1097280" rtl="0" eaLnBrk="1" latinLnBrk="0" hangingPunct="1">
        <a:defRPr sz="2160" kern="1200">
          <a:solidFill>
            <a:schemeClr val="tx1"/>
          </a:solidFill>
          <a:latin typeface="+mn-lt"/>
          <a:ea typeface="+mn-ea"/>
          <a:cs typeface="+mn-cs"/>
        </a:defRPr>
      </a:lvl2pPr>
      <a:lvl3pPr marL="1097280" algn="l" defTabSz="1097280" rtl="0" eaLnBrk="1" latinLnBrk="0" hangingPunct="1">
        <a:defRPr sz="2160" kern="1200">
          <a:solidFill>
            <a:schemeClr val="tx1"/>
          </a:solidFill>
          <a:latin typeface="+mn-lt"/>
          <a:ea typeface="+mn-ea"/>
          <a:cs typeface="+mn-cs"/>
        </a:defRPr>
      </a:lvl3pPr>
      <a:lvl4pPr marL="1645920" algn="l" defTabSz="1097280" rtl="0" eaLnBrk="1" latinLnBrk="0" hangingPunct="1">
        <a:defRPr sz="2160" kern="1200">
          <a:solidFill>
            <a:schemeClr val="tx1"/>
          </a:solidFill>
          <a:latin typeface="+mn-lt"/>
          <a:ea typeface="+mn-ea"/>
          <a:cs typeface="+mn-cs"/>
        </a:defRPr>
      </a:lvl4pPr>
      <a:lvl5pPr marL="2194560" algn="l" defTabSz="1097280" rtl="0" eaLnBrk="1" latinLnBrk="0" hangingPunct="1">
        <a:defRPr sz="2160" kern="1200">
          <a:solidFill>
            <a:schemeClr val="tx1"/>
          </a:solidFill>
          <a:latin typeface="+mn-lt"/>
          <a:ea typeface="+mn-ea"/>
          <a:cs typeface="+mn-cs"/>
        </a:defRPr>
      </a:lvl5pPr>
      <a:lvl6pPr marL="2743200" algn="l" defTabSz="1097280" rtl="0" eaLnBrk="1" latinLnBrk="0" hangingPunct="1">
        <a:defRPr sz="2160" kern="1200">
          <a:solidFill>
            <a:schemeClr val="tx1"/>
          </a:solidFill>
          <a:latin typeface="+mn-lt"/>
          <a:ea typeface="+mn-ea"/>
          <a:cs typeface="+mn-cs"/>
        </a:defRPr>
      </a:lvl6pPr>
      <a:lvl7pPr marL="3291840" algn="l" defTabSz="1097280" rtl="0" eaLnBrk="1" latinLnBrk="0" hangingPunct="1">
        <a:defRPr sz="2160" kern="1200">
          <a:solidFill>
            <a:schemeClr val="tx1"/>
          </a:solidFill>
          <a:latin typeface="+mn-lt"/>
          <a:ea typeface="+mn-ea"/>
          <a:cs typeface="+mn-cs"/>
        </a:defRPr>
      </a:lvl7pPr>
      <a:lvl8pPr marL="3840480" algn="l" defTabSz="1097280" rtl="0" eaLnBrk="1" latinLnBrk="0" hangingPunct="1">
        <a:defRPr sz="2160" kern="1200">
          <a:solidFill>
            <a:schemeClr val="tx1"/>
          </a:solidFill>
          <a:latin typeface="+mn-lt"/>
          <a:ea typeface="+mn-ea"/>
          <a:cs typeface="+mn-cs"/>
        </a:defRPr>
      </a:lvl8pPr>
      <a:lvl9pPr marL="4389120" algn="l" defTabSz="1097280" rtl="0" eaLnBrk="1" latinLnBrk="0" hangingPunct="1">
        <a:defRPr sz="216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55.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56.xml"/><Relationship Id="rId5" Type="http://schemas.openxmlformats.org/officeDocument/2006/relationships/image" Target="../media/image7.pn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sv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3.xml"/><Relationship Id="rId4" Type="http://schemas.openxmlformats.org/officeDocument/2006/relationships/image" Target="../media/image11.png"/></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5.xml"/><Relationship Id="rId1" Type="http://schemas.openxmlformats.org/officeDocument/2006/relationships/slideLayout" Target="../slideLayouts/slideLayout4.xml"/><Relationship Id="rId4" Type="http://schemas.openxmlformats.org/officeDocument/2006/relationships/image" Target="../media/image13.png"/></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6.xml"/><Relationship Id="rId1" Type="http://schemas.openxmlformats.org/officeDocument/2006/relationships/slideLayout" Target="../slideLayouts/slideLayout5.xml"/><Relationship Id="rId4" Type="http://schemas.openxmlformats.org/officeDocument/2006/relationships/image" Target="../media/image14.png"/></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6.xml"/><Relationship Id="rId4" Type="http://schemas.openxmlformats.org/officeDocument/2006/relationships/image" Target="../media/image15.png"/></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16.png"/></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8.xml"/><Relationship Id="rId4" Type="http://schemas.openxmlformats.org/officeDocument/2006/relationships/image" Target="../media/image17.png"/></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1.xml"/><Relationship Id="rId1" Type="http://schemas.openxmlformats.org/officeDocument/2006/relationships/slideLayout" Target="../slideLayouts/slideLayout10.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2.xml"/><Relationship Id="rId1" Type="http://schemas.openxmlformats.org/officeDocument/2006/relationships/slideLayout" Target="../slideLayouts/slideLayout11.xml"/><Relationship Id="rId5" Type="http://schemas.openxmlformats.org/officeDocument/2006/relationships/image" Target="../media/image19.svg"/><Relationship Id="rId4" Type="http://schemas.openxmlformats.org/officeDocument/2006/relationships/image" Target="../media/image18.png"/></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3.png"/><Relationship Id="rId2" Type="http://schemas.openxmlformats.org/officeDocument/2006/relationships/notesSlide" Target="../notesSlides/notesSlide13.xml"/><Relationship Id="rId1" Type="http://schemas.openxmlformats.org/officeDocument/2006/relationships/slideLayout" Target="../slideLayouts/slideLayout12.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5.xml"/><Relationship Id="rId1" Type="http://schemas.openxmlformats.org/officeDocument/2006/relationships/slideLayout" Target="../slideLayouts/slideLayout14.xml"/><Relationship Id="rId4" Type="http://schemas.openxmlformats.org/officeDocument/2006/relationships/image" Target="../media/image24.png"/></Relationships>
</file>

<file path=ppt/slides/_rels/slide16.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28.svg"/><Relationship Id="rId2" Type="http://schemas.openxmlformats.org/officeDocument/2006/relationships/notesSlide" Target="../notesSlides/notesSlide16.xml"/><Relationship Id="rId1" Type="http://schemas.openxmlformats.org/officeDocument/2006/relationships/slideLayout" Target="../slideLayouts/slideLayout15.xml"/><Relationship Id="rId6" Type="http://schemas.openxmlformats.org/officeDocument/2006/relationships/image" Target="../media/image27.svg"/><Relationship Id="rId5" Type="http://schemas.openxmlformats.org/officeDocument/2006/relationships/image" Target="../media/image26.svg"/><Relationship Id="rId4" Type="http://schemas.openxmlformats.org/officeDocument/2006/relationships/image" Target="../media/image25.png"/></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7.xml"/><Relationship Id="rId1" Type="http://schemas.openxmlformats.org/officeDocument/2006/relationships/slideLayout" Target="../slideLayouts/slideLayout16.xml"/><Relationship Id="rId4" Type="http://schemas.openxmlformats.org/officeDocument/2006/relationships/image" Target="../media/image29.png"/></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8.xml"/><Relationship Id="rId1" Type="http://schemas.openxmlformats.org/officeDocument/2006/relationships/slideLayout" Target="../slideLayouts/slideLayout17.xml"/></Relationships>
</file>

<file path=ppt/slides/_rels/slide19.xml.rels><?xml version="1.0" encoding="UTF-8" standalone="yes"?>
<Relationships xmlns="http://schemas.openxmlformats.org/package/2006/relationships"><Relationship Id="rId8" Type="http://schemas.openxmlformats.org/officeDocument/2006/relationships/image" Target="../media/image34.svg"/><Relationship Id="rId3" Type="http://schemas.openxmlformats.org/officeDocument/2006/relationships/image" Target="../media/image8.png"/><Relationship Id="rId7" Type="http://schemas.openxmlformats.org/officeDocument/2006/relationships/image" Target="../media/image33.svg"/><Relationship Id="rId2" Type="http://schemas.openxmlformats.org/officeDocument/2006/relationships/notesSlide" Target="../notesSlides/notesSlide19.xml"/><Relationship Id="rId1" Type="http://schemas.openxmlformats.org/officeDocument/2006/relationships/slideLayout" Target="../slideLayouts/slideLayout18.xml"/><Relationship Id="rId6" Type="http://schemas.openxmlformats.org/officeDocument/2006/relationships/image" Target="../media/image32.svg"/><Relationship Id="rId5" Type="http://schemas.openxmlformats.org/officeDocument/2006/relationships/image" Target="../media/image31.svg"/><Relationship Id="rId4" Type="http://schemas.openxmlformats.org/officeDocument/2006/relationships/image" Target="../media/image30.png"/></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0.xml"/><Relationship Id="rId1" Type="http://schemas.openxmlformats.org/officeDocument/2006/relationships/slideLayout" Target="../slideLayouts/slideLayout19.xml"/></Relationships>
</file>

<file path=ppt/slides/_rels/slide2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1.xml"/><Relationship Id="rId1" Type="http://schemas.openxmlformats.org/officeDocument/2006/relationships/slideLayout" Target="../slideLayouts/slideLayout26.xml"/></Relationships>
</file>

<file path=ppt/slides/_rels/slide22.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38.png"/><Relationship Id="rId2" Type="http://schemas.openxmlformats.org/officeDocument/2006/relationships/notesSlide" Target="../notesSlides/notesSlide22.xml"/><Relationship Id="rId1" Type="http://schemas.openxmlformats.org/officeDocument/2006/relationships/slideLayout" Target="../slideLayouts/slideLayout20.xml"/><Relationship Id="rId6" Type="http://schemas.openxmlformats.org/officeDocument/2006/relationships/image" Target="../media/image37.png"/><Relationship Id="rId5" Type="http://schemas.openxmlformats.org/officeDocument/2006/relationships/image" Target="../media/image36.png"/><Relationship Id="rId4" Type="http://schemas.openxmlformats.org/officeDocument/2006/relationships/image" Target="../media/image35.png"/></Relationships>
</file>

<file path=ppt/slides/_rels/slide2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3.xml"/><Relationship Id="rId1" Type="http://schemas.openxmlformats.org/officeDocument/2006/relationships/slideLayout" Target="../slideLayouts/slideLayout21.xml"/><Relationship Id="rId5" Type="http://schemas.openxmlformats.org/officeDocument/2006/relationships/image" Target="../media/image40.png"/><Relationship Id="rId4" Type="http://schemas.openxmlformats.org/officeDocument/2006/relationships/image" Target="../media/image39.png"/></Relationships>
</file>

<file path=ppt/slides/_rels/slide2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4.xml"/><Relationship Id="rId1" Type="http://schemas.openxmlformats.org/officeDocument/2006/relationships/slideLayout" Target="../slideLayouts/slideLayout22.xml"/><Relationship Id="rId4" Type="http://schemas.openxmlformats.org/officeDocument/2006/relationships/image" Target="../media/image41.png"/></Relationships>
</file>

<file path=ppt/slides/_rels/slide2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5.xml"/><Relationship Id="rId1" Type="http://schemas.openxmlformats.org/officeDocument/2006/relationships/slideLayout" Target="../slideLayouts/slideLayout23.xml"/><Relationship Id="rId4" Type="http://schemas.openxmlformats.org/officeDocument/2006/relationships/image" Target="../media/image42.png"/></Relationships>
</file>

<file path=ppt/slides/_rels/slide2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6.xml"/><Relationship Id="rId1" Type="http://schemas.openxmlformats.org/officeDocument/2006/relationships/slideLayout" Target="../slideLayouts/slideLayout24.xml"/></Relationships>
</file>

<file path=ppt/slides/_rels/slide2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7.xml"/><Relationship Id="rId1" Type="http://schemas.openxmlformats.org/officeDocument/2006/relationships/slideLayout" Target="../slideLayouts/slideLayout25.xml"/><Relationship Id="rId5" Type="http://schemas.openxmlformats.org/officeDocument/2006/relationships/image" Target="../media/image44.png"/><Relationship Id="rId4" Type="http://schemas.openxmlformats.org/officeDocument/2006/relationships/image" Target="../media/image43.png"/></Relationships>
</file>

<file path=ppt/slides/_rels/slide2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8.xml"/><Relationship Id="rId1" Type="http://schemas.openxmlformats.org/officeDocument/2006/relationships/slideLayout" Target="../slideLayouts/slideLayout26.xml"/></Relationships>
</file>

<file path=ppt/slides/_rels/slide2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9.xml"/><Relationship Id="rId1" Type="http://schemas.openxmlformats.org/officeDocument/2006/relationships/slideLayout" Target="../slideLayouts/slideLayout27.xml"/><Relationship Id="rId4" Type="http://schemas.openxmlformats.org/officeDocument/2006/relationships/image" Target="../media/image45.png"/></Relationships>
</file>

<file path=ppt/slides/_rels/slide30.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49.svg"/><Relationship Id="rId2" Type="http://schemas.openxmlformats.org/officeDocument/2006/relationships/notesSlide" Target="../notesSlides/notesSlide30.xml"/><Relationship Id="rId1" Type="http://schemas.openxmlformats.org/officeDocument/2006/relationships/slideLayout" Target="../slideLayouts/slideLayout28.xml"/><Relationship Id="rId6" Type="http://schemas.openxmlformats.org/officeDocument/2006/relationships/image" Target="../media/image48.svg"/><Relationship Id="rId5" Type="http://schemas.openxmlformats.org/officeDocument/2006/relationships/image" Target="../media/image47.svg"/><Relationship Id="rId4" Type="http://schemas.openxmlformats.org/officeDocument/2006/relationships/image" Target="../media/image46.png"/></Relationships>
</file>

<file path=ppt/slides/_rels/slide3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1.xml"/><Relationship Id="rId1" Type="http://schemas.openxmlformats.org/officeDocument/2006/relationships/slideLayout" Target="../slideLayouts/slideLayout29.xml"/><Relationship Id="rId4" Type="http://schemas.openxmlformats.org/officeDocument/2006/relationships/image" Target="../media/image50.png"/></Relationships>
</file>

<file path=ppt/slides/_rels/slide3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2.xml"/><Relationship Id="rId1" Type="http://schemas.openxmlformats.org/officeDocument/2006/relationships/slideLayout" Target="../slideLayouts/slideLayout30.xml"/><Relationship Id="rId4" Type="http://schemas.openxmlformats.org/officeDocument/2006/relationships/image" Target="../media/image51.png"/></Relationships>
</file>

<file path=ppt/slides/_rels/slide3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3.xml"/><Relationship Id="rId1" Type="http://schemas.openxmlformats.org/officeDocument/2006/relationships/slideLayout" Target="../slideLayouts/slideLayout31.xml"/></Relationships>
</file>

<file path=ppt/slides/_rels/slide3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4.xml"/><Relationship Id="rId1" Type="http://schemas.openxmlformats.org/officeDocument/2006/relationships/slideLayout" Target="../slideLayouts/slideLayout32.xml"/><Relationship Id="rId4" Type="http://schemas.openxmlformats.org/officeDocument/2006/relationships/image" Target="../media/image52.png"/></Relationships>
</file>

<file path=ppt/slides/_rels/slide3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5.xml"/><Relationship Id="rId1" Type="http://schemas.openxmlformats.org/officeDocument/2006/relationships/slideLayout" Target="../slideLayouts/slideLayout33.xml"/></Relationships>
</file>

<file path=ppt/slides/_rels/slide3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6.xml"/><Relationship Id="rId1" Type="http://schemas.openxmlformats.org/officeDocument/2006/relationships/slideLayout" Target="../slideLayouts/slideLayout34.xml"/><Relationship Id="rId4" Type="http://schemas.openxmlformats.org/officeDocument/2006/relationships/image" Target="../media/image53.png"/></Relationships>
</file>

<file path=ppt/slides/_rels/slide3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7.xml"/><Relationship Id="rId1" Type="http://schemas.openxmlformats.org/officeDocument/2006/relationships/slideLayout" Target="../slideLayouts/slideLayout35.xml"/><Relationship Id="rId4" Type="http://schemas.openxmlformats.org/officeDocument/2006/relationships/image" Target="../media/image54.png"/></Relationships>
</file>

<file path=ppt/slides/_rels/slide3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8.xml"/><Relationship Id="rId1" Type="http://schemas.openxmlformats.org/officeDocument/2006/relationships/slideLayout" Target="../slideLayouts/slideLayout36.xml"/></Relationships>
</file>

<file path=ppt/slides/_rels/slide3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9.xml"/><Relationship Id="rId1" Type="http://schemas.openxmlformats.org/officeDocument/2006/relationships/slideLayout" Target="../slideLayouts/slideLayout37.xml"/></Relationships>
</file>

<file path=ppt/slides/_rels/slide4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40.xml"/><Relationship Id="rId1" Type="http://schemas.openxmlformats.org/officeDocument/2006/relationships/slideLayout" Target="../slideLayouts/slideLayout38.xml"/><Relationship Id="rId4" Type="http://schemas.openxmlformats.org/officeDocument/2006/relationships/image" Target="../media/image55.png"/></Relationships>
</file>

<file path=ppt/slides/_rels/slide4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41.xml"/><Relationship Id="rId1" Type="http://schemas.openxmlformats.org/officeDocument/2006/relationships/slideLayout" Target="../slideLayouts/slideLayout39.xml"/></Relationships>
</file>

<file path=ppt/slides/_rels/slide42.xml.rels><?xml version="1.0" encoding="UTF-8" standalone="yes"?>
<Relationships xmlns="http://schemas.openxmlformats.org/package/2006/relationships"><Relationship Id="rId8" Type="http://schemas.openxmlformats.org/officeDocument/2006/relationships/image" Target="../media/image60.svg"/><Relationship Id="rId3" Type="http://schemas.openxmlformats.org/officeDocument/2006/relationships/image" Target="../media/image12.png"/><Relationship Id="rId7" Type="http://schemas.openxmlformats.org/officeDocument/2006/relationships/image" Target="../media/image59.svg"/><Relationship Id="rId2" Type="http://schemas.openxmlformats.org/officeDocument/2006/relationships/notesSlide" Target="../notesSlides/notesSlide42.xml"/><Relationship Id="rId1" Type="http://schemas.openxmlformats.org/officeDocument/2006/relationships/slideLayout" Target="../slideLayouts/slideLayout40.xml"/><Relationship Id="rId6" Type="http://schemas.openxmlformats.org/officeDocument/2006/relationships/image" Target="../media/image58.svg"/><Relationship Id="rId5" Type="http://schemas.openxmlformats.org/officeDocument/2006/relationships/image" Target="../media/image57.svg"/><Relationship Id="rId4" Type="http://schemas.openxmlformats.org/officeDocument/2006/relationships/image" Target="../media/image56.svg"/><Relationship Id="rId9" Type="http://schemas.openxmlformats.org/officeDocument/2006/relationships/image" Target="../media/image61.svg"/></Relationships>
</file>

<file path=ppt/slides/_rels/slide43.xml.rels><?xml version="1.0" encoding="UTF-8" standalone="yes"?>
<Relationships xmlns="http://schemas.openxmlformats.org/package/2006/relationships"><Relationship Id="rId8" Type="http://schemas.openxmlformats.org/officeDocument/2006/relationships/image" Target="../media/image66.svg"/><Relationship Id="rId3" Type="http://schemas.openxmlformats.org/officeDocument/2006/relationships/image" Target="../media/image12.png"/><Relationship Id="rId7" Type="http://schemas.openxmlformats.org/officeDocument/2006/relationships/image" Target="../media/image65.svg"/><Relationship Id="rId2" Type="http://schemas.openxmlformats.org/officeDocument/2006/relationships/notesSlide" Target="../notesSlides/notesSlide43.xml"/><Relationship Id="rId1" Type="http://schemas.openxmlformats.org/officeDocument/2006/relationships/slideLayout" Target="../slideLayouts/slideLayout41.xml"/><Relationship Id="rId6" Type="http://schemas.openxmlformats.org/officeDocument/2006/relationships/image" Target="../media/image64.svg"/><Relationship Id="rId5" Type="http://schemas.openxmlformats.org/officeDocument/2006/relationships/image" Target="../media/image63.svg"/><Relationship Id="rId4" Type="http://schemas.openxmlformats.org/officeDocument/2006/relationships/image" Target="../media/image62.svg"/></Relationships>
</file>

<file path=ppt/slides/_rels/slide4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44.xml"/><Relationship Id="rId1" Type="http://schemas.openxmlformats.org/officeDocument/2006/relationships/slideLayout" Target="../slideLayouts/slideLayout42.xml"/></Relationships>
</file>

<file path=ppt/slides/_rels/slide4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45.xml"/><Relationship Id="rId1" Type="http://schemas.openxmlformats.org/officeDocument/2006/relationships/slideLayout" Target="../slideLayouts/slideLayout42.xml"/></Relationships>
</file>

<file path=ppt/slides/_rels/slide4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46.xml"/><Relationship Id="rId1" Type="http://schemas.openxmlformats.org/officeDocument/2006/relationships/slideLayout" Target="../slideLayouts/slideLayout43.xml"/><Relationship Id="rId6" Type="http://schemas.openxmlformats.org/officeDocument/2006/relationships/image" Target="../media/image69.png"/><Relationship Id="rId5" Type="http://schemas.openxmlformats.org/officeDocument/2006/relationships/image" Target="../media/image68.png"/><Relationship Id="rId4" Type="http://schemas.openxmlformats.org/officeDocument/2006/relationships/image" Target="../media/image67.png"/></Relationships>
</file>

<file path=ppt/slides/_rels/slide47.xml.rels><?xml version="1.0" encoding="UTF-8" standalone="yes"?>
<Relationships xmlns="http://schemas.openxmlformats.org/package/2006/relationships"><Relationship Id="rId3" Type="http://schemas.openxmlformats.org/officeDocument/2006/relationships/image" Target="../media/image71.svg"/><Relationship Id="rId2" Type="http://schemas.openxmlformats.org/officeDocument/2006/relationships/image" Target="../media/image70.jpeg"/><Relationship Id="rId1" Type="http://schemas.openxmlformats.org/officeDocument/2006/relationships/slideLayout" Target="../slideLayouts/slideLayout57.xml"/><Relationship Id="rId4" Type="http://schemas.openxmlformats.org/officeDocument/2006/relationships/image" Target="../media/image7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928723" y="523113"/>
            <a:ext cx="7648863" cy="7646277"/>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sp>
        <p:nvSpPr>
          <p:cNvPr id="46" name="TextBox 45"/>
          <p:cNvSpPr txBox="1"/>
          <p:nvPr/>
        </p:nvSpPr>
        <p:spPr>
          <a:xfrm>
            <a:off x="911479" y="7312174"/>
            <a:ext cx="1205908" cy="400110"/>
          </a:xfrm>
          <a:prstGeom prst="rect">
            <a:avLst/>
          </a:prstGeom>
          <a:noFill/>
        </p:spPr>
        <p:txBody>
          <a:bodyPr wrap="none" rtlCol="0">
            <a:spAutoFit/>
          </a:bodyPr>
          <a:lstStyle/>
          <a:p>
            <a:pPr marL="0" marR="0" lvl="0" indent="0" algn="l" defTabSz="109728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PRL 622</a:t>
            </a:r>
          </a:p>
        </p:txBody>
      </p:sp>
      <p:sp>
        <p:nvSpPr>
          <p:cNvPr id="14" name="Oval 13"/>
          <p:cNvSpPr/>
          <p:nvPr/>
        </p:nvSpPr>
        <p:spPr>
          <a:xfrm>
            <a:off x="7315201" y="604765"/>
            <a:ext cx="7262386" cy="7482971"/>
          </a:xfrm>
          <a:prstGeom prst="ellipse">
            <a:avLst/>
          </a:prstGeom>
          <a:blipFill>
            <a:blip r:embed="rId3" cstate="screen">
              <a:extLst>
                <a:ext uri="{28A0092B-C50C-407E-A947-70E740481C1C}">
                  <a14:useLocalDpi xmlns:a14="http://schemas.microsoft.com/office/drawing/2010/main"/>
                </a:ext>
              </a:extLst>
            </a:blip>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233541" y="323584"/>
            <a:ext cx="3545586" cy="1655546"/>
          </a:xfrm>
          <a:prstGeom prst="rect">
            <a:avLst/>
          </a:prstGeom>
        </p:spPr>
      </p:pic>
      <p:sp>
        <p:nvSpPr>
          <p:cNvPr id="2" name="Text 0">
            <a:extLst>
              <a:ext uri="{FF2B5EF4-FFF2-40B4-BE49-F238E27FC236}">
                <a16:creationId xmlns:a16="http://schemas.microsoft.com/office/drawing/2014/main" id="{81FFD5D8-CC6B-373D-76A4-BEEE7ED8FB45}"/>
              </a:ext>
            </a:extLst>
          </p:cNvPr>
          <p:cNvSpPr/>
          <p:nvPr/>
        </p:nvSpPr>
        <p:spPr>
          <a:xfrm>
            <a:off x="922127" y="2919055"/>
            <a:ext cx="6738985" cy="744094"/>
          </a:xfrm>
          <a:prstGeom prst="rect">
            <a:avLst/>
          </a:prstGeom>
          <a:noFill/>
          <a:ln/>
        </p:spPr>
        <p:txBody>
          <a:bodyPr wrap="none" lIns="0" tIns="0" rIns="0" bIns="0" rtlCol="0" anchor="t"/>
          <a:lstStyle/>
          <a:p>
            <a:pPr marL="0" marR="0" lvl="0" indent="0" algn="ctr" defTabSz="1097280" rtl="1" eaLnBrk="1" fontAlgn="auto" latinLnBrk="0" hangingPunct="1">
              <a:lnSpc>
                <a:spcPts val="582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مقرر </a:t>
            </a:r>
            <a:r>
              <a:rPr kumimoji="0" lang="en-US" sz="3200" b="1" i="0" u="none" strike="noStrike" kern="1200" cap="none" spc="0" normalizeH="0" baseline="0" noProof="0" dirty="0" err="1">
                <a:ln>
                  <a:noFill/>
                </a:ln>
                <a:solidFill>
                  <a:srgbClr val="00B0F0"/>
                </a:solidFill>
                <a:effectLst/>
                <a:uLnTx/>
                <a:uFillTx/>
                <a:latin typeface="Alexandria Bold" pitchFamily="34" charset="0"/>
                <a:ea typeface="Alexandria Bold" pitchFamily="34" charset="-122"/>
                <a:cs typeface="Alexandria Bold" pitchFamily="34" charset="-120"/>
              </a:rPr>
              <a:t>حملات</a:t>
            </a:r>
            <a:r>
              <a:rPr kumimoji="0" lang="en-US" sz="3200" b="1" i="0" u="none" strike="noStrike" kern="120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 </a:t>
            </a:r>
            <a:r>
              <a:rPr kumimoji="0" lang="en-US" sz="3200" b="1" i="0" u="none" strike="noStrike" kern="1200" cap="none" spc="0" normalizeH="0" baseline="0" noProof="0" dirty="0" err="1">
                <a:ln>
                  <a:noFill/>
                </a:ln>
                <a:solidFill>
                  <a:srgbClr val="00B0F0"/>
                </a:solidFill>
                <a:effectLst/>
                <a:uLnTx/>
                <a:uFillTx/>
                <a:latin typeface="Alexandria Bold" pitchFamily="34" charset="0"/>
                <a:ea typeface="Alexandria Bold" pitchFamily="34" charset="-122"/>
                <a:cs typeface="Alexandria Bold" pitchFamily="34" charset="-120"/>
              </a:rPr>
              <a:t>العلاقات</a:t>
            </a:r>
            <a:r>
              <a:rPr kumimoji="0" lang="en-US" sz="3200" b="1" i="0" u="none" strike="noStrike" kern="120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 </a:t>
            </a:r>
            <a:r>
              <a:rPr kumimoji="0" lang="en-US" sz="3200" b="1" i="0" u="none" strike="noStrike" kern="1200" cap="none" spc="0" normalizeH="0" baseline="0" noProof="0" dirty="0" err="1">
                <a:ln>
                  <a:noFill/>
                </a:ln>
                <a:solidFill>
                  <a:srgbClr val="00B0F0"/>
                </a:solidFill>
                <a:effectLst/>
                <a:uLnTx/>
                <a:uFillTx/>
                <a:latin typeface="Alexandria Bold" pitchFamily="34" charset="0"/>
                <a:ea typeface="Alexandria Bold" pitchFamily="34" charset="-122"/>
                <a:cs typeface="Alexandria Bold" pitchFamily="34" charset="-120"/>
              </a:rPr>
              <a:t>العامة</a:t>
            </a:r>
            <a:endParaRPr kumimoji="0" lang="en-US" sz="3200" b="0" i="0" u="none" strike="noStrike" kern="1200" cap="none" spc="0" normalizeH="0" baseline="0" noProof="0" dirty="0">
              <a:ln>
                <a:noFill/>
              </a:ln>
              <a:solidFill>
                <a:srgbClr val="00B0F0"/>
              </a:solidFill>
              <a:effectLst/>
              <a:uLnTx/>
              <a:uFillTx/>
              <a:latin typeface="Calibri"/>
              <a:ea typeface="+mn-ea"/>
              <a:cs typeface="+mn-cs"/>
            </a:endParaRPr>
          </a:p>
        </p:txBody>
      </p:sp>
      <p:sp>
        <p:nvSpPr>
          <p:cNvPr id="3" name="Shape 1">
            <a:extLst>
              <a:ext uri="{FF2B5EF4-FFF2-40B4-BE49-F238E27FC236}">
                <a16:creationId xmlns:a16="http://schemas.microsoft.com/office/drawing/2014/main" id="{F277A7CB-CF16-04C6-ADF0-D4086CF75BBD}"/>
              </a:ext>
            </a:extLst>
          </p:cNvPr>
          <p:cNvSpPr/>
          <p:nvPr/>
        </p:nvSpPr>
        <p:spPr>
          <a:xfrm>
            <a:off x="3779127" y="5452257"/>
            <a:ext cx="1873091" cy="447770"/>
          </a:xfrm>
          <a:prstGeom prst="roundRect">
            <a:avLst>
              <a:gd name="adj" fmla="val 17872"/>
            </a:avLst>
          </a:prstGeom>
          <a:solidFill>
            <a:srgbClr val="CCF1FF"/>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5" name="Text 2">
            <a:extLst>
              <a:ext uri="{FF2B5EF4-FFF2-40B4-BE49-F238E27FC236}">
                <a16:creationId xmlns:a16="http://schemas.microsoft.com/office/drawing/2014/main" id="{5AEF441F-97C0-35A9-DDE2-CB9E091FB21E}"/>
              </a:ext>
            </a:extLst>
          </p:cNvPr>
          <p:cNvSpPr/>
          <p:nvPr/>
        </p:nvSpPr>
        <p:spPr>
          <a:xfrm>
            <a:off x="4148745" y="5491148"/>
            <a:ext cx="1360598" cy="304895"/>
          </a:xfrm>
          <a:prstGeom prst="rect">
            <a:avLst/>
          </a:prstGeom>
          <a:noFill/>
          <a:ln/>
        </p:spPr>
        <p:txBody>
          <a:bodyPr wrap="none" lIns="0" tIns="0" rIns="0" bIns="0" rtlCol="0" anchor="t"/>
          <a:lstStyle/>
          <a:p>
            <a:pPr marL="0" marR="0" lvl="0" indent="0" algn="r" defTabSz="1097280" rtl="1" eaLnBrk="1" fontAlgn="auto" latinLnBrk="0" hangingPunct="1">
              <a:lnSpc>
                <a:spcPts val="2400"/>
              </a:lnSpc>
              <a:spcBef>
                <a:spcPts val="0"/>
              </a:spcBef>
              <a:spcAft>
                <a:spcPts val="0"/>
              </a:spcAft>
              <a:buClrTx/>
              <a:buSzTx/>
              <a:buFontTx/>
              <a:buNone/>
              <a:tabLst/>
              <a:defRPr/>
            </a:pPr>
            <a:r>
              <a:rPr kumimoji="0" lang="en-US" sz="1500" b="0" i="0" u="none" strike="noStrike" kern="1200" cap="none" spc="0" normalizeH="0" baseline="0" noProof="0" dirty="0" err="1">
                <a:ln>
                  <a:noFill/>
                </a:ln>
                <a:solidFill>
                  <a:srgbClr val="000000"/>
                </a:solidFill>
                <a:effectLst/>
                <a:uLnTx/>
                <a:uFillTx/>
                <a:latin typeface="Alexandria" pitchFamily="34" charset="0"/>
                <a:ea typeface="Alexandria" pitchFamily="34" charset="-122"/>
                <a:cs typeface="Alexandria" pitchFamily="34" charset="-120"/>
              </a:rPr>
              <a:t>المحاضرة</a:t>
            </a:r>
            <a:r>
              <a:rPr kumimoji="0" lang="ar-EG" sz="1500" b="0" i="0" u="none" strike="noStrike" kern="120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العاشرة</a:t>
            </a:r>
            <a:endParaRPr kumimoji="0" lang="en-US" sz="1500" b="0" i="0" u="none" strike="noStrike" kern="1200" cap="none" spc="0" normalizeH="0" baseline="0" noProof="0" dirty="0">
              <a:ln>
                <a:noFill/>
              </a:ln>
              <a:solidFill>
                <a:prstClr val="black"/>
              </a:solidFill>
              <a:effectLst/>
              <a:uLnTx/>
              <a:uFillTx/>
              <a:latin typeface="Calibri"/>
              <a:ea typeface="+mn-ea"/>
              <a:cs typeface="+mn-cs"/>
            </a:endParaRPr>
          </a:p>
        </p:txBody>
      </p:sp>
      <p:sp>
        <p:nvSpPr>
          <p:cNvPr id="6" name="Text 3">
            <a:extLst>
              <a:ext uri="{FF2B5EF4-FFF2-40B4-BE49-F238E27FC236}">
                <a16:creationId xmlns:a16="http://schemas.microsoft.com/office/drawing/2014/main" id="{56D2739A-12EC-D7EF-9B8C-F899A0D08C76}"/>
              </a:ext>
            </a:extLst>
          </p:cNvPr>
          <p:cNvSpPr/>
          <p:nvPr/>
        </p:nvSpPr>
        <p:spPr>
          <a:xfrm>
            <a:off x="1378859" y="5415920"/>
            <a:ext cx="6747058" cy="762095"/>
          </a:xfrm>
          <a:prstGeom prst="rect">
            <a:avLst/>
          </a:prstGeom>
          <a:noFill/>
          <a:ln/>
        </p:spPr>
        <p:txBody>
          <a:bodyPr wrap="square" lIns="0" tIns="0" rIns="0" bIns="0" rtlCol="0" anchor="t"/>
          <a:lstStyle/>
          <a:p>
            <a:pPr marL="0" marR="0" lvl="0" indent="0" algn="r" defTabSz="1097280" rtl="1" eaLnBrk="1" fontAlgn="auto" latinLnBrk="0" hangingPunct="1">
              <a:lnSpc>
                <a:spcPts val="3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8" name="TextBox 7">
            <a:extLst>
              <a:ext uri="{FF2B5EF4-FFF2-40B4-BE49-F238E27FC236}">
                <a16:creationId xmlns:a16="http://schemas.microsoft.com/office/drawing/2014/main" id="{05FB9351-29E8-0891-8DC1-26373F7E226A}"/>
              </a:ext>
            </a:extLst>
          </p:cNvPr>
          <p:cNvSpPr txBox="1"/>
          <p:nvPr/>
        </p:nvSpPr>
        <p:spPr>
          <a:xfrm>
            <a:off x="645188" y="6288022"/>
            <a:ext cx="7315200"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Alexandria" charset="0"/>
                <a:ea typeface="+mn-ea"/>
                <a:cs typeface="Alexandria" charset="0"/>
              </a:rPr>
              <a:t>Prepared by Dr. Mona </a:t>
            </a:r>
            <a:r>
              <a:rPr kumimoji="0" lang="en-US" sz="2000" b="1" i="0" u="none" strike="noStrike" kern="1200" cap="none" spc="0" normalizeH="0" baseline="0" noProof="0" dirty="0" err="1">
                <a:ln>
                  <a:noFill/>
                </a:ln>
                <a:solidFill>
                  <a:prstClr val="black"/>
                </a:solidFill>
                <a:effectLst>
                  <a:outerShdw blurRad="38100" dist="38100" dir="2700000" algn="tl">
                    <a:srgbClr val="000000">
                      <a:alpha val="43137"/>
                    </a:srgbClr>
                  </a:outerShdw>
                </a:effectLst>
                <a:uLnTx/>
                <a:uFillTx/>
                <a:latin typeface="Alexandria" charset="0"/>
                <a:ea typeface="+mn-ea"/>
                <a:cs typeface="Alexandria" charset="0"/>
              </a:rPr>
              <a:t>Elhoseny</a:t>
            </a:r>
            <a:endParaRPr kumimoji="0" lang="en-US" sz="20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Alexandria" charset="0"/>
              <a:ea typeface="+mn-ea"/>
              <a:cs typeface="Alexandria" charset="0"/>
            </a:endParaRPr>
          </a:p>
        </p:txBody>
      </p:sp>
      <p:sp>
        <p:nvSpPr>
          <p:cNvPr id="10" name="TextBox 9">
            <a:extLst>
              <a:ext uri="{FF2B5EF4-FFF2-40B4-BE49-F238E27FC236}">
                <a16:creationId xmlns:a16="http://schemas.microsoft.com/office/drawing/2014/main" id="{CCE47913-B3C3-F9A1-A473-8AC3D46D79C0}"/>
              </a:ext>
            </a:extLst>
          </p:cNvPr>
          <p:cNvSpPr txBox="1"/>
          <p:nvPr/>
        </p:nvSpPr>
        <p:spPr>
          <a:xfrm>
            <a:off x="491145" y="4091544"/>
            <a:ext cx="7315200"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Public Relations Campaigns</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71990" y="-69670"/>
            <a:ext cx="15196502" cy="8464733"/>
          </a:xfrm>
          <a:prstGeom prst="rect">
            <a:avLst/>
          </a:prstGeom>
        </p:spPr>
      </p:pic>
      <p:sp>
        <p:nvSpPr>
          <p:cNvPr id="2" name="Rectangle: Single Corner Rounded 1"/>
          <p:cNvSpPr/>
          <p:nvPr/>
        </p:nvSpPr>
        <p:spPr>
          <a:xfrm flipV="1">
            <a:off x="-1" y="0"/>
            <a:ext cx="14630399" cy="6979744"/>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1200" cap="none" spc="0" normalizeH="0" baseline="0" noProof="0">
                <a:ln>
                  <a:noFill/>
                </a:ln>
                <a:solidFill>
                  <a:srgbClr val="15213F"/>
                </a:solidFill>
                <a:effectLst/>
                <a:uLnTx/>
                <a:uFillTx/>
                <a:latin typeface="Alexandria" pitchFamily="34" charset="0"/>
                <a:ea typeface="Alexandria" pitchFamily="34" charset="-122"/>
                <a:cs typeface="Alexandria" pitchFamily="34" charset="-120"/>
              </a:rPr>
              <a:t>رحلة استراتيجية من التخطيط إلى التأثير في عصر التحول الرقمي</a:t>
            </a:r>
            <a:endParaRPr kumimoji="0" lang="en-US" sz="15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5" name="Picture Placeholder 4"/>
          <p:cNvPicPr>
            <a:picLocks noGrp="1" noChangeAspect="1"/>
          </p:cNvPicPr>
          <p:nvPr>
            <p:ph type="pic" sz="quarter" idx="10"/>
          </p:nvPr>
        </p:nvPicPr>
        <p:blipFill>
          <a:blip r:embed="rId4" cstate="screen">
            <a:extLst>
              <a:ext uri="{28A0092B-C50C-407E-A947-70E740481C1C}">
                <a14:useLocalDpi xmlns:a14="http://schemas.microsoft.com/office/drawing/2010/main"/>
              </a:ext>
            </a:extLst>
          </a:blip>
          <a:srcRect/>
          <a:stretch>
            <a:fillRect/>
          </a:stretch>
        </p:blipFill>
        <p:spPr>
          <a:xfrm>
            <a:off x="0" y="-52251"/>
            <a:ext cx="10391597" cy="6360958"/>
          </a:xfrm>
        </p:spPr>
      </p:pic>
      <p:sp>
        <p:nvSpPr>
          <p:cNvPr id="10" name="Rectangle: Rounded Corners 9"/>
          <p:cNvSpPr/>
          <p:nvPr/>
        </p:nvSpPr>
        <p:spPr>
          <a:xfrm>
            <a:off x="7760367" y="4201940"/>
            <a:ext cx="3514577" cy="635000"/>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charset="0"/>
                <a:ea typeface="+mn-ea"/>
                <a:cs typeface="Alexandria" charset="0"/>
              </a:rPr>
              <a:t>Lecture </a:t>
            </a:r>
            <a:r>
              <a:rPr kumimoji="0" lang="ar-EG" sz="2000" b="1" i="0" u="none" strike="noStrike" kern="1200" cap="none" spc="0" normalizeH="0" baseline="0" noProof="0" dirty="0">
                <a:ln>
                  <a:noFill/>
                </a:ln>
                <a:solidFill>
                  <a:prstClr val="black"/>
                </a:solidFill>
                <a:effectLst/>
                <a:uLnTx/>
                <a:uFillTx/>
                <a:latin typeface="Alexandria" charset="0"/>
                <a:ea typeface="+mn-ea"/>
                <a:cs typeface="Alexandria" charset="0"/>
              </a:rPr>
              <a:t>10</a:t>
            </a:r>
            <a:endParaRPr kumimoji="0" lang="en-US" sz="2000" b="1"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sp>
        <p:nvSpPr>
          <p:cNvPr id="12" name="TextBox 11"/>
          <p:cNvSpPr txBox="1"/>
          <p:nvPr/>
        </p:nvSpPr>
        <p:spPr>
          <a:xfrm>
            <a:off x="551022" y="7425047"/>
            <a:ext cx="5863756" cy="60939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360" b="1" i="0" u="none" strike="noStrike" kern="1200" cap="none" spc="0" normalizeH="0" baseline="0" noProof="0" dirty="0">
                <a:ln>
                  <a:noFill/>
                </a:ln>
                <a:solidFill>
                  <a:srgbClr val="00B0F0"/>
                </a:solidFill>
                <a:effectLst/>
                <a:uLnTx/>
                <a:uFillTx/>
                <a:latin typeface="Alexandria" charset="0"/>
                <a:ea typeface="+mn-ea"/>
                <a:cs typeface="Alexandria" charset="0"/>
              </a:rPr>
              <a:t>Dr. Mona </a:t>
            </a:r>
            <a:r>
              <a:rPr kumimoji="0" lang="en-US" sz="3360" b="1" i="0" u="none" strike="noStrike" kern="1200" cap="none" spc="0" normalizeH="0" baseline="0" noProof="0" dirty="0" err="1">
                <a:ln>
                  <a:noFill/>
                </a:ln>
                <a:solidFill>
                  <a:srgbClr val="00B0F0"/>
                </a:solidFill>
                <a:effectLst/>
                <a:uLnTx/>
                <a:uFillTx/>
                <a:latin typeface="Alexandria" charset="0"/>
                <a:ea typeface="+mn-ea"/>
                <a:cs typeface="Alexandria" charset="0"/>
              </a:rPr>
              <a:t>Elhoseny</a:t>
            </a:r>
            <a:endParaRPr kumimoji="0" lang="en-US" sz="3360" b="1" i="0" u="none" strike="noStrike" kern="1200" cap="none" spc="0" normalizeH="0" baseline="0" noProof="0" dirty="0">
              <a:ln>
                <a:noFill/>
              </a:ln>
              <a:solidFill>
                <a:srgbClr val="00B0F0"/>
              </a:solidFill>
              <a:effectLst/>
              <a:uLnTx/>
              <a:uFillTx/>
              <a:latin typeface="Alexandria" charset="0"/>
              <a:ea typeface="+mn-ea"/>
              <a:cs typeface="Alexandria" charset="0"/>
            </a:endParaRPr>
          </a:p>
        </p:txBody>
      </p:sp>
      <p:sp>
        <p:nvSpPr>
          <p:cNvPr id="13" name="TextBox 12"/>
          <p:cNvSpPr txBox="1"/>
          <p:nvPr/>
        </p:nvSpPr>
        <p:spPr>
          <a:xfrm>
            <a:off x="551022" y="6997160"/>
            <a:ext cx="5863756" cy="5355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80" b="0" i="0" u="none" strike="noStrike" kern="1200" cap="none" spc="0" normalizeH="0" baseline="0" noProof="0">
                <a:ln>
                  <a:noFill/>
                </a:ln>
                <a:solidFill>
                  <a:srgbClr val="00B0F0"/>
                </a:solidFill>
                <a:effectLst/>
                <a:uLnTx/>
                <a:uFillTx/>
                <a:latin typeface="Alexandria" charset="0"/>
                <a:ea typeface="+mn-ea"/>
                <a:cs typeface="Alexandria" charset="0"/>
              </a:rPr>
              <a:t>Prepared by</a:t>
            </a:r>
          </a:p>
        </p:txBody>
      </p:sp>
      <p:pic>
        <p:nvPicPr>
          <p:cNvPr id="6" name="Graphic 21"/>
          <p:cNvPicPr>
            <a:picLocks noChangeAspect="1"/>
          </p:cNvPicPr>
          <p:nvPr/>
        </p:nvPicPr>
        <p:blipFill rotWithShape="1">
          <a:blip r:embed="rId5"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1739600" y="71747"/>
            <a:ext cx="2766169" cy="1291612"/>
          </a:xfrm>
          <a:prstGeom prst="rect">
            <a:avLst/>
          </a:prstGeom>
        </p:spPr>
      </p:pic>
      <p:sp>
        <p:nvSpPr>
          <p:cNvPr id="7" name="TextBox 6">
            <a:extLst>
              <a:ext uri="{FF2B5EF4-FFF2-40B4-BE49-F238E27FC236}">
                <a16:creationId xmlns:a16="http://schemas.microsoft.com/office/drawing/2014/main" id="{7048258E-DDF9-5CD0-1D8D-F4D5B0754699}"/>
              </a:ext>
            </a:extLst>
          </p:cNvPr>
          <p:cNvSpPr txBox="1"/>
          <p:nvPr/>
        </p:nvSpPr>
        <p:spPr>
          <a:xfrm>
            <a:off x="9032831" y="2503781"/>
            <a:ext cx="4964821" cy="1258743"/>
          </a:xfrm>
          <a:prstGeom prst="rect">
            <a:avLst/>
          </a:prstGeom>
          <a:noFill/>
        </p:spPr>
        <p:txBody>
          <a:bodyPr wrap="none" rtlCol="0">
            <a:spAutoFit/>
          </a:bodyPr>
          <a:lstStyle/>
          <a:p>
            <a:pPr algn="ctr" rtl="1">
              <a:lnSpc>
                <a:spcPts val="4850"/>
              </a:lnSpc>
            </a:pPr>
            <a:r>
              <a:rPr lang="en-US" sz="2000" b="1" dirty="0" err="1">
                <a:solidFill>
                  <a:srgbClr val="00B0F0"/>
                </a:solidFill>
                <a:latin typeface="Alexandria Bold" pitchFamily="34" charset="0"/>
                <a:ea typeface="Alexandria Bold" pitchFamily="34" charset="-122"/>
                <a:cs typeface="Alexandria Bold" pitchFamily="34" charset="-120"/>
              </a:rPr>
              <a:t>النموذج</a:t>
            </a:r>
            <a:r>
              <a:rPr lang="en-US" sz="2000" b="1" dirty="0">
                <a:solidFill>
                  <a:srgbClr val="00B0F0"/>
                </a:solidFill>
                <a:latin typeface="Alexandria Bold" pitchFamily="34" charset="0"/>
                <a:ea typeface="Alexandria Bold" pitchFamily="34" charset="-122"/>
                <a:cs typeface="Alexandria Bold" pitchFamily="34" charset="-120"/>
              </a:rPr>
              <a:t> </a:t>
            </a:r>
            <a:r>
              <a:rPr lang="en-US" sz="2000" b="1" dirty="0" err="1">
                <a:solidFill>
                  <a:srgbClr val="00B0F0"/>
                </a:solidFill>
                <a:latin typeface="Alexandria Bold" pitchFamily="34" charset="0"/>
                <a:ea typeface="Alexandria Bold" pitchFamily="34" charset="-122"/>
                <a:cs typeface="Alexandria Bold" pitchFamily="34" charset="-120"/>
              </a:rPr>
              <a:t>المتكامل</a:t>
            </a:r>
            <a:r>
              <a:rPr lang="en-US" sz="2000" b="1" dirty="0">
                <a:solidFill>
                  <a:srgbClr val="00B0F0"/>
                </a:solidFill>
                <a:latin typeface="Alexandria Bold" pitchFamily="34" charset="0"/>
                <a:ea typeface="Alexandria Bold" pitchFamily="34" charset="-122"/>
                <a:cs typeface="Alexandria Bold" pitchFamily="34" charset="-120"/>
              </a:rPr>
              <a:t> </a:t>
            </a:r>
            <a:r>
              <a:rPr lang="en-US" sz="2000" b="1" dirty="0" err="1">
                <a:solidFill>
                  <a:srgbClr val="00B0F0"/>
                </a:solidFill>
                <a:latin typeface="Alexandria Bold" pitchFamily="34" charset="0"/>
                <a:ea typeface="Alexandria Bold" pitchFamily="34" charset="-122"/>
                <a:cs typeface="Alexandria Bold" pitchFamily="34" charset="-120"/>
              </a:rPr>
              <a:t>لحملة</a:t>
            </a:r>
            <a:r>
              <a:rPr lang="en-US" sz="2000" b="1" dirty="0">
                <a:solidFill>
                  <a:srgbClr val="00B0F0"/>
                </a:solidFill>
                <a:latin typeface="Alexandria Bold" pitchFamily="34" charset="0"/>
                <a:ea typeface="Alexandria Bold" pitchFamily="34" charset="-122"/>
                <a:cs typeface="Alexandria Bold" pitchFamily="34" charset="-120"/>
              </a:rPr>
              <a:t> </a:t>
            </a:r>
            <a:r>
              <a:rPr lang="en-US" sz="2000" b="1" dirty="0" err="1">
                <a:solidFill>
                  <a:srgbClr val="00B0F0"/>
                </a:solidFill>
                <a:latin typeface="Alexandria Bold" pitchFamily="34" charset="0"/>
                <a:ea typeface="Alexandria Bold" pitchFamily="34" charset="-122"/>
                <a:cs typeface="Alexandria Bold" pitchFamily="34" charset="-120"/>
              </a:rPr>
              <a:t>العلاقات</a:t>
            </a:r>
            <a:r>
              <a:rPr lang="en-US" sz="2000" b="1" dirty="0">
                <a:solidFill>
                  <a:srgbClr val="00B0F0"/>
                </a:solidFill>
                <a:latin typeface="Alexandria Bold" pitchFamily="34" charset="0"/>
                <a:ea typeface="Alexandria Bold" pitchFamily="34" charset="-122"/>
                <a:cs typeface="Alexandria Bold" pitchFamily="34" charset="-120"/>
              </a:rPr>
              <a:t> </a:t>
            </a:r>
            <a:r>
              <a:rPr lang="en-US" sz="2000" b="1" dirty="0" err="1">
                <a:solidFill>
                  <a:srgbClr val="00B0F0"/>
                </a:solidFill>
                <a:latin typeface="Alexandria Bold" pitchFamily="34" charset="0"/>
                <a:ea typeface="Alexandria Bold" pitchFamily="34" charset="-122"/>
                <a:cs typeface="Alexandria Bold" pitchFamily="34" charset="-120"/>
              </a:rPr>
              <a:t>العامة</a:t>
            </a:r>
            <a:r>
              <a:rPr lang="ar-EG" sz="2000" b="1" dirty="0">
                <a:solidFill>
                  <a:srgbClr val="00B0F0"/>
                </a:solidFill>
                <a:latin typeface="Alexandria Bold" pitchFamily="34" charset="0"/>
                <a:ea typeface="Alexandria Bold" pitchFamily="34" charset="-122"/>
                <a:cs typeface="Alexandria Bold" pitchFamily="34" charset="-120"/>
              </a:rPr>
              <a:t> </a:t>
            </a:r>
          </a:p>
          <a:p>
            <a:pPr algn="ctr" rtl="1">
              <a:lnSpc>
                <a:spcPts val="4850"/>
              </a:lnSpc>
            </a:pPr>
            <a:r>
              <a:rPr lang="ar-EG" sz="2000" b="1" dirty="0">
                <a:solidFill>
                  <a:srgbClr val="00B0F0"/>
                </a:solidFill>
                <a:latin typeface="Alexandria Bold" pitchFamily="34" charset="0"/>
                <a:ea typeface="Alexandria Bold" pitchFamily="34" charset="-122"/>
                <a:cs typeface="Alexandria Bold" pitchFamily="34" charset="-120"/>
              </a:rPr>
              <a:t>و التوجهات المستقبلية</a:t>
            </a:r>
            <a:endParaRPr lang="en-US" sz="2000" dirty="0">
              <a:solidFill>
                <a:srgbClr val="00B0F0"/>
              </a:solidFill>
            </a:endParaRPr>
          </a:p>
        </p:txBody>
      </p:sp>
      <p:sp>
        <p:nvSpPr>
          <p:cNvPr id="11" name="Text 2">
            <a:extLst>
              <a:ext uri="{FF2B5EF4-FFF2-40B4-BE49-F238E27FC236}">
                <a16:creationId xmlns:a16="http://schemas.microsoft.com/office/drawing/2014/main" id="{98EB394A-6232-9BB4-9731-058EAF55698D}"/>
              </a:ext>
            </a:extLst>
          </p:cNvPr>
          <p:cNvSpPr/>
          <p:nvPr/>
        </p:nvSpPr>
        <p:spPr>
          <a:xfrm>
            <a:off x="1412016" y="5302073"/>
            <a:ext cx="11098981" cy="987429"/>
          </a:xfrm>
          <a:prstGeom prst="rect">
            <a:avLst/>
          </a:prstGeom>
          <a:noFill/>
          <a:ln/>
        </p:spPr>
        <p:txBody>
          <a:bodyPr wrap="non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1200" cap="none" spc="0" normalizeH="0" baseline="0" noProof="0">
                <a:ln>
                  <a:noFill/>
                </a:ln>
                <a:solidFill>
                  <a:srgbClr val="15213F"/>
                </a:solidFill>
                <a:effectLst/>
                <a:uLnTx/>
                <a:uFillTx/>
                <a:latin typeface="Alexandria" pitchFamily="34" charset="0"/>
                <a:ea typeface="Alexandria" pitchFamily="34" charset="-122"/>
                <a:cs typeface="Alexandria" pitchFamily="34" charset="-120"/>
              </a:rPr>
              <a:t>رحلة استراتيجية من التخطيط إلى التأثير في عصر التحول الرقمي</a:t>
            </a:r>
            <a:endParaRPr kumimoji="0" lang="en-US" sz="15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pic>
        <p:nvPicPr>
          <p:cNvPr id="18" name="Picture 17">
            <a:extLst>
              <a:ext uri="{FF2B5EF4-FFF2-40B4-BE49-F238E27FC236}">
                <a16:creationId xmlns:a16="http://schemas.microsoft.com/office/drawing/2014/main" id="{78726037-C70E-9BB9-F7AA-290E20C1B9B2}"/>
              </a:ext>
            </a:extLst>
          </p:cNvPr>
          <p:cNvPicPr>
            <a:picLocks noChangeAspect="1"/>
          </p:cNvPicPr>
          <p:nvPr/>
        </p:nvPicPr>
        <p:blipFill>
          <a:blip r:embed="rId3"/>
          <a:stretch>
            <a:fillRect/>
          </a:stretch>
        </p:blipFill>
        <p:spPr>
          <a:xfrm>
            <a:off x="110290" y="36723"/>
            <a:ext cx="14409819" cy="8156154"/>
          </a:xfrm>
          <a:prstGeom prst="rect">
            <a:avLst/>
          </a:prstGeom>
        </p:spPr>
      </p:pic>
      <p:sp>
        <p:nvSpPr>
          <p:cNvPr id="2" name="Shape 0"/>
          <p:cNvSpPr/>
          <p:nvPr/>
        </p:nvSpPr>
        <p:spPr>
          <a:xfrm>
            <a:off x="12774454" y="446961"/>
            <a:ext cx="1205865" cy="286583"/>
          </a:xfrm>
          <a:prstGeom prst="roundRect">
            <a:avLst>
              <a:gd name="adj" fmla="val 19057"/>
            </a:avLst>
          </a:prstGeom>
          <a:solidFill>
            <a:srgbClr val="CCF1FF"/>
          </a:solidFill>
          <a:ln/>
        </p:spPr>
        <p:txBody>
          <a:bodyPr/>
          <a:lstStyle/>
          <a:p>
            <a:endParaRPr lang="en-US"/>
          </a:p>
        </p:txBody>
      </p:sp>
      <p:pic>
        <p:nvPicPr>
          <p:cNvPr id="3" name="Image 0"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3752790" y="525185"/>
            <a:ext cx="130016" cy="130016"/>
          </a:xfrm>
          <a:prstGeom prst="rect">
            <a:avLst/>
          </a:prstGeom>
        </p:spPr>
      </p:pic>
      <p:sp>
        <p:nvSpPr>
          <p:cNvPr id="4" name="Text 1"/>
          <p:cNvSpPr/>
          <p:nvPr/>
        </p:nvSpPr>
        <p:spPr>
          <a:xfrm>
            <a:off x="12871966" y="495657"/>
            <a:ext cx="815816" cy="189190"/>
          </a:xfrm>
          <a:prstGeom prst="rect">
            <a:avLst/>
          </a:prstGeom>
          <a:noFill/>
          <a:ln/>
        </p:spPr>
        <p:txBody>
          <a:bodyPr wrap="none" lIns="0" tIns="0" rIns="0" bIns="0" rtlCol="0" anchor="t"/>
          <a:lstStyle/>
          <a:p>
            <a:pPr marL="0" indent="0" algn="r" rtl="1">
              <a:lnSpc>
                <a:spcPts val="1450"/>
              </a:lnSpc>
              <a:buNone/>
            </a:pPr>
            <a:r>
              <a:rPr lang="en-US" sz="1000" dirty="0">
                <a:solidFill>
                  <a:srgbClr val="15213F"/>
                </a:solidFill>
                <a:latin typeface="Alexandria" pitchFamily="34" charset="0"/>
                <a:ea typeface="Alexandria" pitchFamily="34" charset="-122"/>
                <a:cs typeface="Alexandria" pitchFamily="34" charset="-120"/>
              </a:rPr>
              <a:t>خريطة الطريق</a:t>
            </a:r>
            <a:endParaRPr lang="en-US" sz="1000" dirty="0"/>
          </a:p>
        </p:txBody>
      </p:sp>
      <p:sp>
        <p:nvSpPr>
          <p:cNvPr id="5" name="Text 2"/>
          <p:cNvSpPr/>
          <p:nvPr/>
        </p:nvSpPr>
        <p:spPr>
          <a:xfrm>
            <a:off x="9620012" y="786765"/>
            <a:ext cx="4360307" cy="507921"/>
          </a:xfrm>
          <a:prstGeom prst="rect">
            <a:avLst/>
          </a:prstGeom>
          <a:noFill/>
          <a:ln/>
        </p:spPr>
        <p:txBody>
          <a:bodyPr wrap="none" lIns="0" tIns="0" rIns="0" bIns="0" rtlCol="0" anchor="t"/>
          <a:lstStyle/>
          <a:p>
            <a:pPr marL="0" indent="0" algn="r" rtl="1">
              <a:lnSpc>
                <a:spcPts val="3950"/>
              </a:lnSpc>
              <a:buNone/>
            </a:pPr>
            <a:r>
              <a:rPr lang="en-US" sz="3150" b="1" dirty="0">
                <a:solidFill>
                  <a:srgbClr val="000000"/>
                </a:solidFill>
                <a:latin typeface="Alexandria Bold" pitchFamily="34" charset="0"/>
                <a:ea typeface="Alexandria Bold" pitchFamily="34" charset="-122"/>
                <a:cs typeface="Alexandria Bold" pitchFamily="34" charset="-120"/>
              </a:rPr>
              <a:t>رحلة الحملة المتكاملة</a:t>
            </a:r>
            <a:endParaRPr lang="en-US" sz="3150" dirty="0"/>
          </a:p>
        </p:txBody>
      </p:sp>
      <p:sp>
        <p:nvSpPr>
          <p:cNvPr id="6" name="Text 3"/>
          <p:cNvSpPr/>
          <p:nvPr/>
        </p:nvSpPr>
        <p:spPr>
          <a:xfrm>
            <a:off x="650081" y="1494353"/>
            <a:ext cx="13330238" cy="472916"/>
          </a:xfrm>
          <a:prstGeom prst="rect">
            <a:avLst/>
          </a:prstGeom>
          <a:noFill/>
          <a:ln/>
        </p:spPr>
        <p:txBody>
          <a:bodyPr wrap="square" lIns="0" tIns="0" rIns="0" bIns="0" rtlCol="0" anchor="t"/>
          <a:lstStyle/>
          <a:p>
            <a:pPr algn="r" rtl="1">
              <a:lnSpc>
                <a:spcPts val="1850"/>
              </a:lnSpc>
            </a:pPr>
            <a:r>
              <a:rPr lang="en-US" sz="1250" dirty="0" err="1">
                <a:solidFill>
                  <a:srgbClr val="15213F"/>
                </a:solidFill>
                <a:latin typeface="Alexandria" pitchFamily="34" charset="0"/>
                <a:ea typeface="Alexandria" pitchFamily="34" charset="-122"/>
                <a:cs typeface="Alexandria" pitchFamily="34" charset="-120"/>
              </a:rPr>
              <a:t>في</a:t>
            </a:r>
            <a:r>
              <a:rPr lang="en-US" sz="1250" dirty="0">
                <a:solidFill>
                  <a:srgbClr val="15213F"/>
                </a:solidFill>
                <a:latin typeface="Alexandria" pitchFamily="34" charset="0"/>
                <a:ea typeface="Alexandria" pitchFamily="34" charset="-122"/>
                <a:cs typeface="Alexandria" pitchFamily="34" charset="-120"/>
              </a:rPr>
              <a:t> هذه الخريطة الشاملة، نستعرض المسار الكامل لبناء </a:t>
            </a:r>
            <a:r>
              <a:rPr lang="en-US" sz="1250" dirty="0" err="1">
                <a:solidFill>
                  <a:srgbClr val="15213F"/>
                </a:solidFill>
                <a:latin typeface="Alexandria" pitchFamily="34" charset="0"/>
                <a:ea typeface="Alexandria" pitchFamily="34" charset="-122"/>
                <a:cs typeface="Alexandria" pitchFamily="34" charset="-120"/>
              </a:rPr>
              <a:t>حملة</a:t>
            </a:r>
            <a:r>
              <a:rPr lang="en-US" sz="1250" dirty="0">
                <a:solidFill>
                  <a:srgbClr val="15213F"/>
                </a:solidFill>
                <a:latin typeface="Alexandria" pitchFamily="34" charset="0"/>
                <a:ea typeface="Alexandria" pitchFamily="34" charset="-122"/>
                <a:cs typeface="Alexandria" pitchFamily="34" charset="-120"/>
              </a:rPr>
              <a:t> </a:t>
            </a:r>
            <a:r>
              <a:rPr lang="en-US" sz="1250" dirty="0" err="1">
                <a:solidFill>
                  <a:srgbClr val="15213F"/>
                </a:solidFill>
                <a:latin typeface="Alexandria" pitchFamily="34" charset="0"/>
                <a:ea typeface="Alexandria" pitchFamily="34" charset="-122"/>
                <a:cs typeface="Alexandria" pitchFamily="34" charset="-120"/>
              </a:rPr>
              <a:t>احترافية</a:t>
            </a:r>
            <a:r>
              <a:rPr lang="en-US" sz="1250" dirty="0">
                <a:solidFill>
                  <a:srgbClr val="15213F"/>
                </a:solidFill>
                <a:latin typeface="Alexandria" pitchFamily="34" charset="0"/>
                <a:ea typeface="Alexandria" pitchFamily="34" charset="-122"/>
                <a:cs typeface="Alexandria" pitchFamily="34" charset="-120"/>
              </a:rPr>
              <a:t> قادرة على إحداث التغيير المطلوب في </a:t>
            </a:r>
            <a:r>
              <a:rPr lang="en-US" sz="1250" dirty="0" err="1">
                <a:solidFill>
                  <a:srgbClr val="15213F"/>
                </a:solidFill>
                <a:latin typeface="Alexandria" pitchFamily="34" charset="0"/>
                <a:ea typeface="Alexandria" pitchFamily="34" charset="-122"/>
                <a:cs typeface="Alexandria" pitchFamily="34" charset="-120"/>
              </a:rPr>
              <a:t>البيئة</a:t>
            </a:r>
            <a:r>
              <a:rPr lang="en-US" sz="1250" dirty="0">
                <a:solidFill>
                  <a:srgbClr val="15213F"/>
                </a:solidFill>
                <a:latin typeface="Alexandria" pitchFamily="34" charset="0"/>
                <a:ea typeface="Alexandria" pitchFamily="34" charset="-122"/>
                <a:cs typeface="Alexandria" pitchFamily="34" charset="-120"/>
              </a:rPr>
              <a:t> </a:t>
            </a:r>
            <a:r>
              <a:rPr lang="en-US" sz="1250" dirty="0" err="1">
                <a:solidFill>
                  <a:srgbClr val="15213F"/>
                </a:solidFill>
                <a:latin typeface="Alexandria" pitchFamily="34" charset="0"/>
                <a:ea typeface="Alexandria" pitchFamily="34" charset="-122"/>
                <a:cs typeface="Alexandria" pitchFamily="34" charset="-120"/>
              </a:rPr>
              <a:t>التمثل</a:t>
            </a:r>
            <a:r>
              <a:rPr lang="en-US" sz="1250" dirty="0">
                <a:solidFill>
                  <a:srgbClr val="15213F"/>
                </a:solidFill>
                <a:latin typeface="Alexandria" pitchFamily="34" charset="0"/>
                <a:ea typeface="Alexandria" pitchFamily="34" charset="-122"/>
                <a:cs typeface="Alexandria" pitchFamily="34" charset="-120"/>
              </a:rPr>
              <a:t> </a:t>
            </a:r>
            <a:r>
              <a:rPr lang="en-US" sz="1250" dirty="0" err="1">
                <a:solidFill>
                  <a:srgbClr val="15213F"/>
                </a:solidFill>
                <a:latin typeface="Alexandria" pitchFamily="34" charset="0"/>
                <a:ea typeface="Alexandria" pitchFamily="34" charset="-122"/>
                <a:cs typeface="Alexandria" pitchFamily="34" charset="-120"/>
              </a:rPr>
              <a:t>حملة</a:t>
            </a:r>
            <a:r>
              <a:rPr lang="en-US" sz="1250" dirty="0">
                <a:solidFill>
                  <a:srgbClr val="15213F"/>
                </a:solidFill>
                <a:latin typeface="Alexandria" pitchFamily="34" charset="0"/>
                <a:ea typeface="Alexandria" pitchFamily="34" charset="-122"/>
                <a:cs typeface="Alexandria" pitchFamily="34" charset="-120"/>
              </a:rPr>
              <a:t> </a:t>
            </a:r>
            <a:r>
              <a:rPr lang="en-US" sz="1250" dirty="0" err="1">
                <a:solidFill>
                  <a:srgbClr val="15213F"/>
                </a:solidFill>
                <a:latin typeface="Alexandria" pitchFamily="34" charset="0"/>
                <a:ea typeface="Alexandria" pitchFamily="34" charset="-122"/>
                <a:cs typeface="Alexandria" pitchFamily="34" charset="-120"/>
              </a:rPr>
              <a:t>العلاقات</a:t>
            </a:r>
            <a:r>
              <a:rPr lang="en-US" sz="1250" dirty="0">
                <a:solidFill>
                  <a:srgbClr val="15213F"/>
                </a:solidFill>
                <a:latin typeface="Alexandria" pitchFamily="34" charset="0"/>
                <a:ea typeface="Alexandria" pitchFamily="34" charset="-122"/>
                <a:cs typeface="Alexandria" pitchFamily="34" charset="-120"/>
              </a:rPr>
              <a:t> </a:t>
            </a:r>
            <a:r>
              <a:rPr lang="en-US" sz="1250" dirty="0" err="1">
                <a:solidFill>
                  <a:srgbClr val="15213F"/>
                </a:solidFill>
                <a:latin typeface="Alexandria" pitchFamily="34" charset="0"/>
                <a:ea typeface="Alexandria" pitchFamily="34" charset="-122"/>
                <a:cs typeface="Alexandria" pitchFamily="34" charset="-120"/>
              </a:rPr>
              <a:t>العامة</a:t>
            </a:r>
            <a:r>
              <a:rPr lang="en-US" sz="1250" dirty="0">
                <a:solidFill>
                  <a:srgbClr val="15213F"/>
                </a:solidFill>
                <a:latin typeface="Alexandria" pitchFamily="34" charset="0"/>
                <a:ea typeface="Alexandria" pitchFamily="34" charset="-122"/>
                <a:cs typeface="Alexandria" pitchFamily="34" charset="-120"/>
              </a:rPr>
              <a:t> </a:t>
            </a:r>
            <a:r>
              <a:rPr lang="en-US" sz="1250" dirty="0" err="1">
                <a:solidFill>
                  <a:srgbClr val="15213F"/>
                </a:solidFill>
                <a:latin typeface="Alexandria" pitchFamily="34" charset="0"/>
                <a:ea typeface="Alexandria" pitchFamily="34" charset="-122"/>
                <a:cs typeface="Alexandria" pitchFamily="34" charset="-120"/>
              </a:rPr>
              <a:t>الناجحة</a:t>
            </a:r>
            <a:r>
              <a:rPr lang="en-US" sz="1250" dirty="0">
                <a:solidFill>
                  <a:srgbClr val="15213F"/>
                </a:solidFill>
                <a:latin typeface="Alexandria" pitchFamily="34" charset="0"/>
                <a:ea typeface="Alexandria" pitchFamily="34" charset="-122"/>
                <a:cs typeface="Alexandria" pitchFamily="34" charset="-120"/>
              </a:rPr>
              <a:t> </a:t>
            </a:r>
            <a:r>
              <a:rPr lang="en-US" sz="1250" dirty="0" err="1">
                <a:solidFill>
                  <a:srgbClr val="15213F"/>
                </a:solidFill>
                <a:latin typeface="Alexandria" pitchFamily="34" charset="0"/>
                <a:ea typeface="Alexandria" pitchFamily="34" charset="-122"/>
                <a:cs typeface="Alexandria" pitchFamily="34" charset="-120"/>
              </a:rPr>
              <a:t>منظومة</a:t>
            </a:r>
            <a:r>
              <a:rPr lang="en-US" sz="1250" dirty="0">
                <a:solidFill>
                  <a:srgbClr val="15213F"/>
                </a:solidFill>
                <a:latin typeface="Alexandria" pitchFamily="34" charset="0"/>
                <a:ea typeface="Alexandria" pitchFamily="34" charset="-122"/>
                <a:cs typeface="Alexandria" pitchFamily="34" charset="-120"/>
              </a:rPr>
              <a:t> </a:t>
            </a:r>
            <a:r>
              <a:rPr lang="en-US" sz="1250" dirty="0" err="1">
                <a:solidFill>
                  <a:srgbClr val="15213F"/>
                </a:solidFill>
                <a:latin typeface="Alexandria" pitchFamily="34" charset="0"/>
                <a:ea typeface="Alexandria" pitchFamily="34" charset="-122"/>
                <a:cs typeface="Alexandria" pitchFamily="34" charset="-120"/>
              </a:rPr>
              <a:t>متكاملة</a:t>
            </a:r>
            <a:r>
              <a:rPr lang="en-US" sz="1250" dirty="0">
                <a:solidFill>
                  <a:srgbClr val="15213F"/>
                </a:solidFill>
                <a:latin typeface="Alexandria" pitchFamily="34" charset="0"/>
                <a:ea typeface="Alexandria" pitchFamily="34" charset="-122"/>
                <a:cs typeface="Alexandria" pitchFamily="34" charset="-120"/>
              </a:rPr>
              <a:t> </a:t>
            </a:r>
            <a:r>
              <a:rPr lang="en-US" sz="1250" dirty="0" err="1">
                <a:solidFill>
                  <a:srgbClr val="15213F"/>
                </a:solidFill>
                <a:latin typeface="Alexandria" pitchFamily="34" charset="0"/>
                <a:ea typeface="Alexandria" pitchFamily="34" charset="-122"/>
                <a:cs typeface="Alexandria" pitchFamily="34" charset="-120"/>
              </a:rPr>
              <a:t>من</a:t>
            </a:r>
            <a:r>
              <a:rPr lang="en-US" sz="1250" dirty="0">
                <a:solidFill>
                  <a:srgbClr val="15213F"/>
                </a:solidFill>
                <a:latin typeface="Alexandria" pitchFamily="34" charset="0"/>
                <a:ea typeface="Alexandria" pitchFamily="34" charset="-122"/>
                <a:cs typeface="Alexandria" pitchFamily="34" charset="-120"/>
              </a:rPr>
              <a:t> </a:t>
            </a:r>
            <a:r>
              <a:rPr lang="en-US" sz="1250" dirty="0" err="1">
                <a:solidFill>
                  <a:srgbClr val="15213F"/>
                </a:solidFill>
                <a:latin typeface="Alexandria" pitchFamily="34" charset="0"/>
                <a:ea typeface="Alexandria" pitchFamily="34" charset="-122"/>
                <a:cs typeface="Alexandria" pitchFamily="34" charset="-120"/>
              </a:rPr>
              <a:t>الخطوات</a:t>
            </a:r>
            <a:r>
              <a:rPr lang="en-US" sz="1250" dirty="0">
                <a:solidFill>
                  <a:srgbClr val="15213F"/>
                </a:solidFill>
                <a:latin typeface="Alexandria" pitchFamily="34" charset="0"/>
                <a:ea typeface="Alexandria" pitchFamily="34" charset="-122"/>
                <a:cs typeface="Alexandria" pitchFamily="34" charset="-120"/>
              </a:rPr>
              <a:t> </a:t>
            </a:r>
            <a:r>
              <a:rPr lang="en-US" sz="1250" dirty="0" err="1">
                <a:solidFill>
                  <a:srgbClr val="15213F"/>
                </a:solidFill>
                <a:latin typeface="Alexandria" pitchFamily="34" charset="0"/>
                <a:ea typeface="Alexandria" pitchFamily="34" charset="-122"/>
                <a:cs typeface="Alexandria" pitchFamily="34" charset="-120"/>
              </a:rPr>
              <a:t>المترابطة</a:t>
            </a:r>
            <a:r>
              <a:rPr lang="en-US" sz="1250" dirty="0">
                <a:solidFill>
                  <a:srgbClr val="15213F"/>
                </a:solidFill>
                <a:latin typeface="Alexandria" pitchFamily="34" charset="0"/>
                <a:ea typeface="Alexandria" pitchFamily="34" charset="-122"/>
                <a:cs typeface="Alexandria" pitchFamily="34" charset="-120"/>
              </a:rPr>
              <a:t>، </a:t>
            </a:r>
            <a:r>
              <a:rPr lang="en-US" sz="1250" dirty="0" err="1">
                <a:solidFill>
                  <a:srgbClr val="15213F"/>
                </a:solidFill>
                <a:latin typeface="Alexandria" pitchFamily="34" charset="0"/>
                <a:ea typeface="Alexandria" pitchFamily="34" charset="-122"/>
                <a:cs typeface="Alexandria" pitchFamily="34" charset="-120"/>
              </a:rPr>
              <a:t>حيث</a:t>
            </a:r>
            <a:r>
              <a:rPr lang="en-US" sz="1250" dirty="0">
                <a:solidFill>
                  <a:srgbClr val="15213F"/>
                </a:solidFill>
                <a:latin typeface="Alexandria" pitchFamily="34" charset="0"/>
                <a:ea typeface="Alexandria" pitchFamily="34" charset="-122"/>
                <a:cs typeface="Alexandria" pitchFamily="34" charset="-120"/>
              </a:rPr>
              <a:t> </a:t>
            </a:r>
            <a:r>
              <a:rPr lang="en-US" sz="1250" dirty="0" err="1">
                <a:solidFill>
                  <a:srgbClr val="15213F"/>
                </a:solidFill>
                <a:latin typeface="Alexandria" pitchFamily="34" charset="0"/>
                <a:ea typeface="Alexandria" pitchFamily="34" charset="-122"/>
                <a:cs typeface="Alexandria" pitchFamily="34" charset="-120"/>
              </a:rPr>
              <a:t>تبدأ</a:t>
            </a:r>
            <a:r>
              <a:rPr lang="en-US" sz="1250" dirty="0">
                <a:solidFill>
                  <a:srgbClr val="15213F"/>
                </a:solidFill>
                <a:latin typeface="Alexandria" pitchFamily="34" charset="0"/>
                <a:ea typeface="Alexandria" pitchFamily="34" charset="-122"/>
                <a:cs typeface="Alexandria" pitchFamily="34" charset="-120"/>
              </a:rPr>
              <a:t> </a:t>
            </a:r>
            <a:r>
              <a:rPr lang="en-US" sz="1250" dirty="0" err="1">
                <a:solidFill>
                  <a:srgbClr val="15213F"/>
                </a:solidFill>
                <a:latin typeface="Alexandria" pitchFamily="34" charset="0"/>
                <a:ea typeface="Alexandria" pitchFamily="34" charset="-122"/>
                <a:cs typeface="Alexandria" pitchFamily="34" charset="-120"/>
              </a:rPr>
              <a:t>بفهم</a:t>
            </a:r>
            <a:r>
              <a:rPr lang="en-US" sz="1250" dirty="0">
                <a:solidFill>
                  <a:srgbClr val="15213F"/>
                </a:solidFill>
                <a:latin typeface="Alexandria" pitchFamily="34" charset="0"/>
                <a:ea typeface="Alexandria" pitchFamily="34" charset="-122"/>
                <a:cs typeface="Alexandria" pitchFamily="34" charset="-120"/>
              </a:rPr>
              <a:t> </a:t>
            </a:r>
            <a:r>
              <a:rPr lang="en-US" sz="1250" dirty="0" err="1">
                <a:solidFill>
                  <a:srgbClr val="15213F"/>
                </a:solidFill>
                <a:latin typeface="Alexandria" pitchFamily="34" charset="0"/>
                <a:ea typeface="Alexandria" pitchFamily="34" charset="-122"/>
                <a:cs typeface="Alexandria" pitchFamily="34" charset="-120"/>
              </a:rPr>
              <a:t>عميق</a:t>
            </a:r>
            <a:r>
              <a:rPr lang="en-US" sz="1250" dirty="0">
                <a:solidFill>
                  <a:srgbClr val="15213F"/>
                </a:solidFill>
                <a:latin typeface="Alexandria" pitchFamily="34" charset="0"/>
                <a:ea typeface="Alexandria" pitchFamily="34" charset="-122"/>
                <a:cs typeface="Alexandria" pitchFamily="34" charset="-120"/>
              </a:rPr>
              <a:t> </a:t>
            </a:r>
            <a:r>
              <a:rPr lang="en-US" sz="1250" dirty="0" err="1">
                <a:solidFill>
                  <a:srgbClr val="15213F"/>
                </a:solidFill>
                <a:latin typeface="Alexandria" pitchFamily="34" charset="0"/>
                <a:ea typeface="Alexandria" pitchFamily="34" charset="-122"/>
                <a:cs typeface="Alexandria" pitchFamily="34" charset="-120"/>
              </a:rPr>
              <a:t>للتحدي</a:t>
            </a:r>
            <a:r>
              <a:rPr lang="en-US" sz="1250" dirty="0">
                <a:solidFill>
                  <a:srgbClr val="15213F"/>
                </a:solidFill>
                <a:latin typeface="Alexandria" pitchFamily="34" charset="0"/>
                <a:ea typeface="Alexandria" pitchFamily="34" charset="-122"/>
                <a:cs typeface="Alexandria" pitchFamily="34" charset="-120"/>
              </a:rPr>
              <a:t> </a:t>
            </a:r>
            <a:r>
              <a:rPr lang="en-US" sz="1250" dirty="0" err="1">
                <a:solidFill>
                  <a:srgbClr val="15213F"/>
                </a:solidFill>
                <a:latin typeface="Alexandria" pitchFamily="34" charset="0"/>
                <a:ea typeface="Alexandria" pitchFamily="34" charset="-122"/>
                <a:cs typeface="Alexandria" pitchFamily="34" charset="-120"/>
              </a:rPr>
              <a:t>الحقيقي</a:t>
            </a:r>
            <a:r>
              <a:rPr lang="en-US" sz="1250" dirty="0">
                <a:solidFill>
                  <a:srgbClr val="15213F"/>
                </a:solidFill>
                <a:latin typeface="Alexandria" pitchFamily="34" charset="0"/>
                <a:ea typeface="Alexandria" pitchFamily="34" charset="-122"/>
                <a:cs typeface="Alexandria" pitchFamily="34" charset="-120"/>
              </a:rPr>
              <a:t>، </a:t>
            </a:r>
            <a:r>
              <a:rPr lang="en-US" sz="1250" dirty="0" err="1">
                <a:solidFill>
                  <a:srgbClr val="15213F"/>
                </a:solidFill>
                <a:latin typeface="Alexandria" pitchFamily="34" charset="0"/>
                <a:ea typeface="Alexandria" pitchFamily="34" charset="-122"/>
                <a:cs typeface="Alexandria" pitchFamily="34" charset="-120"/>
              </a:rPr>
              <a:t>وتمر</a:t>
            </a:r>
            <a:r>
              <a:rPr lang="en-US" sz="1250" dirty="0">
                <a:solidFill>
                  <a:srgbClr val="15213F"/>
                </a:solidFill>
                <a:latin typeface="Alexandria" pitchFamily="34" charset="0"/>
                <a:ea typeface="Alexandria" pitchFamily="34" charset="-122"/>
                <a:cs typeface="Alexandria" pitchFamily="34" charset="-120"/>
              </a:rPr>
              <a:t> </a:t>
            </a:r>
            <a:r>
              <a:rPr lang="en-US" sz="1250" dirty="0" err="1">
                <a:solidFill>
                  <a:srgbClr val="15213F"/>
                </a:solidFill>
                <a:latin typeface="Alexandria" pitchFamily="34" charset="0"/>
                <a:ea typeface="Alexandria" pitchFamily="34" charset="-122"/>
                <a:cs typeface="Alexandria" pitchFamily="34" charset="-120"/>
              </a:rPr>
              <a:t>عبر</a:t>
            </a:r>
            <a:r>
              <a:rPr lang="en-US" sz="1250" dirty="0">
                <a:solidFill>
                  <a:srgbClr val="15213F"/>
                </a:solidFill>
                <a:latin typeface="Alexandria" pitchFamily="34" charset="0"/>
                <a:ea typeface="Alexandria" pitchFamily="34" charset="-122"/>
                <a:cs typeface="Alexandria" pitchFamily="34" charset="-120"/>
              </a:rPr>
              <a:t> </a:t>
            </a:r>
            <a:r>
              <a:rPr lang="en-US" sz="1250" dirty="0" err="1">
                <a:solidFill>
                  <a:srgbClr val="15213F"/>
                </a:solidFill>
                <a:latin typeface="Alexandria" pitchFamily="34" charset="0"/>
                <a:ea typeface="Alexandria" pitchFamily="34" charset="-122"/>
                <a:cs typeface="Alexandria" pitchFamily="34" charset="-120"/>
              </a:rPr>
              <a:t>مراحل</a:t>
            </a:r>
            <a:r>
              <a:rPr lang="en-US" sz="1250" dirty="0">
                <a:solidFill>
                  <a:srgbClr val="15213F"/>
                </a:solidFill>
                <a:latin typeface="Alexandria" pitchFamily="34" charset="0"/>
                <a:ea typeface="Alexandria" pitchFamily="34" charset="-122"/>
                <a:cs typeface="Alexandria" pitchFamily="34" charset="-120"/>
              </a:rPr>
              <a:t> </a:t>
            </a:r>
            <a:r>
              <a:rPr lang="en-US" sz="1250" dirty="0" err="1">
                <a:solidFill>
                  <a:srgbClr val="15213F"/>
                </a:solidFill>
                <a:latin typeface="Alexandria" pitchFamily="34" charset="0"/>
                <a:ea typeface="Alexandria" pitchFamily="34" charset="-122"/>
                <a:cs typeface="Alexandria" pitchFamily="34" charset="-120"/>
              </a:rPr>
              <a:t>استراتيجية</a:t>
            </a:r>
            <a:r>
              <a:rPr lang="en-US" sz="1250" dirty="0">
                <a:solidFill>
                  <a:srgbClr val="15213F"/>
                </a:solidFill>
                <a:latin typeface="Alexandria" pitchFamily="34" charset="0"/>
                <a:ea typeface="Alexandria" pitchFamily="34" charset="-122"/>
                <a:cs typeface="Alexandria" pitchFamily="34" charset="-120"/>
              </a:rPr>
              <a:t> </a:t>
            </a:r>
            <a:r>
              <a:rPr lang="en-US" sz="1250" dirty="0" err="1">
                <a:solidFill>
                  <a:srgbClr val="15213F"/>
                </a:solidFill>
                <a:latin typeface="Alexandria" pitchFamily="34" charset="0"/>
                <a:ea typeface="Alexandria" pitchFamily="34" charset="-122"/>
                <a:cs typeface="Alexandria" pitchFamily="34" charset="-120"/>
              </a:rPr>
              <a:t>دقيقة</a:t>
            </a:r>
            <a:r>
              <a:rPr lang="en-US" sz="1250" dirty="0">
                <a:solidFill>
                  <a:srgbClr val="15213F"/>
                </a:solidFill>
                <a:latin typeface="Alexandria" pitchFamily="34" charset="0"/>
                <a:ea typeface="Alexandria" pitchFamily="34" charset="-122"/>
                <a:cs typeface="Alexandria" pitchFamily="34" charset="-120"/>
              </a:rPr>
              <a:t>، </a:t>
            </a:r>
            <a:r>
              <a:rPr lang="en-US" sz="1250" dirty="0" err="1">
                <a:solidFill>
                  <a:srgbClr val="15213F"/>
                </a:solidFill>
                <a:latin typeface="Alexandria" pitchFamily="34" charset="0"/>
                <a:ea typeface="Alexandria" pitchFamily="34" charset="-122"/>
                <a:cs typeface="Alexandria" pitchFamily="34" charset="-120"/>
              </a:rPr>
              <a:t>لتصل</a:t>
            </a:r>
            <a:r>
              <a:rPr lang="en-US" sz="1250" dirty="0">
                <a:solidFill>
                  <a:srgbClr val="15213F"/>
                </a:solidFill>
                <a:latin typeface="Alexandria" pitchFamily="34" charset="0"/>
                <a:ea typeface="Alexandria" pitchFamily="34" charset="-122"/>
                <a:cs typeface="Alexandria" pitchFamily="34" charset="-120"/>
              </a:rPr>
              <a:t> </a:t>
            </a:r>
            <a:r>
              <a:rPr lang="en-US" sz="1250" dirty="0" err="1">
                <a:solidFill>
                  <a:srgbClr val="15213F"/>
                </a:solidFill>
                <a:latin typeface="Alexandria" pitchFamily="34" charset="0"/>
                <a:ea typeface="Alexandria" pitchFamily="34" charset="-122"/>
                <a:cs typeface="Alexandria" pitchFamily="34" charset="-120"/>
              </a:rPr>
              <a:t>إلى</a:t>
            </a:r>
            <a:r>
              <a:rPr lang="en-US" sz="1250" dirty="0">
                <a:solidFill>
                  <a:srgbClr val="15213F"/>
                </a:solidFill>
                <a:latin typeface="Alexandria" pitchFamily="34" charset="0"/>
                <a:ea typeface="Alexandria" pitchFamily="34" charset="-122"/>
                <a:cs typeface="Alexandria" pitchFamily="34" charset="-120"/>
              </a:rPr>
              <a:t> </a:t>
            </a:r>
            <a:r>
              <a:rPr lang="en-US" sz="1250" dirty="0" err="1">
                <a:solidFill>
                  <a:srgbClr val="15213F"/>
                </a:solidFill>
                <a:latin typeface="Alexandria" pitchFamily="34" charset="0"/>
                <a:ea typeface="Alexandria" pitchFamily="34" charset="-122"/>
                <a:cs typeface="Alexandria" pitchFamily="34" charset="-120"/>
              </a:rPr>
              <a:t>تحقيق</a:t>
            </a:r>
            <a:r>
              <a:rPr lang="en-US" sz="1250" dirty="0">
                <a:solidFill>
                  <a:srgbClr val="15213F"/>
                </a:solidFill>
                <a:latin typeface="Alexandria" pitchFamily="34" charset="0"/>
                <a:ea typeface="Alexandria" pitchFamily="34" charset="-122"/>
                <a:cs typeface="Alexandria" pitchFamily="34" charset="-120"/>
              </a:rPr>
              <a:t> </a:t>
            </a:r>
            <a:r>
              <a:rPr lang="en-US" sz="1250" dirty="0" err="1">
                <a:solidFill>
                  <a:srgbClr val="15213F"/>
                </a:solidFill>
                <a:latin typeface="Alexandria" pitchFamily="34" charset="0"/>
                <a:ea typeface="Alexandria" pitchFamily="34" charset="-122"/>
                <a:cs typeface="Alexandria" pitchFamily="34" charset="-120"/>
              </a:rPr>
              <a:t>تأثير</a:t>
            </a:r>
            <a:r>
              <a:rPr lang="en-US" sz="1250" dirty="0">
                <a:solidFill>
                  <a:srgbClr val="15213F"/>
                </a:solidFill>
                <a:latin typeface="Alexandria" pitchFamily="34" charset="0"/>
                <a:ea typeface="Alexandria" pitchFamily="34" charset="-122"/>
                <a:cs typeface="Alexandria" pitchFamily="34" charset="-120"/>
              </a:rPr>
              <a:t> </a:t>
            </a:r>
            <a:r>
              <a:rPr lang="en-US" sz="1250" dirty="0" err="1">
                <a:solidFill>
                  <a:srgbClr val="15213F"/>
                </a:solidFill>
                <a:latin typeface="Alexandria" pitchFamily="34" charset="0"/>
                <a:ea typeface="Alexandria" pitchFamily="34" charset="-122"/>
                <a:cs typeface="Alexandria" pitchFamily="34" charset="-120"/>
              </a:rPr>
              <a:t>قابل</a:t>
            </a:r>
            <a:r>
              <a:rPr lang="en-US" sz="1250" dirty="0">
                <a:solidFill>
                  <a:srgbClr val="15213F"/>
                </a:solidFill>
                <a:latin typeface="Alexandria" pitchFamily="34" charset="0"/>
                <a:ea typeface="Alexandria" pitchFamily="34" charset="-122"/>
                <a:cs typeface="Alexandria" pitchFamily="34" charset="-120"/>
              </a:rPr>
              <a:t> </a:t>
            </a:r>
            <a:r>
              <a:rPr lang="en-US" sz="1250" dirty="0" err="1">
                <a:solidFill>
                  <a:srgbClr val="15213F"/>
                </a:solidFill>
                <a:latin typeface="Alexandria" pitchFamily="34" charset="0"/>
                <a:ea typeface="Alexandria" pitchFamily="34" charset="-122"/>
                <a:cs typeface="Alexandria" pitchFamily="34" charset="-120"/>
              </a:rPr>
              <a:t>للقياس</a:t>
            </a:r>
            <a:r>
              <a:rPr lang="en-US" sz="1250" dirty="0">
                <a:solidFill>
                  <a:srgbClr val="15213F"/>
                </a:solidFill>
                <a:latin typeface="Alexandria" pitchFamily="34" charset="0"/>
                <a:ea typeface="Alexandria" pitchFamily="34" charset="-122"/>
                <a:cs typeface="Alexandria" pitchFamily="34" charset="-120"/>
              </a:rPr>
              <a:t>. </a:t>
            </a:r>
            <a:r>
              <a:rPr lang="en-US" sz="1250" dirty="0" err="1">
                <a:solidFill>
                  <a:srgbClr val="15213F"/>
                </a:solidFill>
                <a:latin typeface="Alexandria" pitchFamily="34" charset="0"/>
                <a:ea typeface="Alexandria" pitchFamily="34" charset="-122"/>
                <a:cs typeface="Alexandria" pitchFamily="34" charset="-120"/>
              </a:rPr>
              <a:t>مؤسسية</a:t>
            </a:r>
            <a:r>
              <a:rPr lang="en-US" sz="1250" dirty="0">
                <a:solidFill>
                  <a:srgbClr val="15213F"/>
                </a:solidFill>
                <a:latin typeface="Alexandria" pitchFamily="34" charset="0"/>
                <a:ea typeface="Alexandria" pitchFamily="34" charset="-122"/>
                <a:cs typeface="Alexandria" pitchFamily="34" charset="-120"/>
              </a:rPr>
              <a:t>.</a:t>
            </a:r>
            <a:endParaRPr lang="en-US" sz="1250" dirty="0"/>
          </a:p>
        </p:txBody>
      </p:sp>
      <p:pic>
        <p:nvPicPr>
          <p:cNvPr id="7" name="Image 1" descr="preencoded.png"/>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50081" y="2116931"/>
            <a:ext cx="13330238" cy="5757862"/>
          </a:xfrm>
          <a:prstGeom prst="rect">
            <a:avLst/>
          </a:prstGeom>
        </p:spPr>
      </p:pic>
      <p:sp>
        <p:nvSpPr>
          <p:cNvPr id="8" name="Text 4"/>
          <p:cNvSpPr/>
          <p:nvPr/>
        </p:nvSpPr>
        <p:spPr>
          <a:xfrm>
            <a:off x="8820064" y="6005249"/>
            <a:ext cx="1979282" cy="720977"/>
          </a:xfrm>
          <a:prstGeom prst="rect">
            <a:avLst/>
          </a:prstGeom>
          <a:noFill/>
          <a:ln/>
        </p:spPr>
        <p:txBody>
          <a:bodyPr wrap="square" lIns="0" tIns="0" rIns="0" bIns="0" rtlCol="0" anchor="t"/>
          <a:lstStyle/>
          <a:p>
            <a:pPr marL="0" indent="0" algn="ctr" rtl="1">
              <a:lnSpc>
                <a:spcPts val="2800"/>
              </a:lnSpc>
              <a:buNone/>
            </a:pPr>
            <a:r>
              <a:rPr lang="en-US" sz="2250" b="1" dirty="0">
                <a:solidFill>
                  <a:srgbClr val="15213F"/>
                </a:solidFill>
                <a:latin typeface="Alexandria Bold" pitchFamily="34" charset="0"/>
                <a:ea typeface="Alexandria Bold" pitchFamily="34" charset="-122"/>
                <a:cs typeface="Alexandria Bold" pitchFamily="34" charset="-120"/>
              </a:rPr>
              <a:t>تحليل الجمهور</a:t>
            </a:r>
            <a:endParaRPr lang="en-US" sz="2250" dirty="0"/>
          </a:p>
        </p:txBody>
      </p:sp>
      <p:sp>
        <p:nvSpPr>
          <p:cNvPr id="9" name="Text 5"/>
          <p:cNvSpPr/>
          <p:nvPr/>
        </p:nvSpPr>
        <p:spPr>
          <a:xfrm>
            <a:off x="8820064" y="6828765"/>
            <a:ext cx="1979282" cy="524311"/>
          </a:xfrm>
          <a:prstGeom prst="rect">
            <a:avLst/>
          </a:prstGeom>
          <a:noFill/>
          <a:ln/>
        </p:spPr>
        <p:txBody>
          <a:bodyPr wrap="square" lIns="0" tIns="0" rIns="0" bIns="0" rtlCol="0" anchor="t"/>
          <a:lstStyle/>
          <a:p>
            <a:pPr marL="0" indent="0" algn="ctr" rtl="1">
              <a:lnSpc>
                <a:spcPts val="2050"/>
              </a:lnSpc>
              <a:buNone/>
            </a:pPr>
            <a:r>
              <a:rPr lang="en-US" sz="1800" dirty="0">
                <a:solidFill>
                  <a:srgbClr val="15213F"/>
                </a:solidFill>
                <a:latin typeface="Alexandria" pitchFamily="34" charset="0"/>
                <a:ea typeface="Alexandria" pitchFamily="34" charset="-122"/>
                <a:cs typeface="Alexandria" pitchFamily="34" charset="-120"/>
              </a:rPr>
              <a:t>تحديد الشرائح والاحتياجات</a:t>
            </a:r>
            <a:endParaRPr lang="en-US" sz="1800" dirty="0"/>
          </a:p>
        </p:txBody>
      </p:sp>
      <p:sp>
        <p:nvSpPr>
          <p:cNvPr id="10" name="Text 6"/>
          <p:cNvSpPr/>
          <p:nvPr/>
        </p:nvSpPr>
        <p:spPr>
          <a:xfrm>
            <a:off x="3737777" y="6005249"/>
            <a:ext cx="1979282" cy="720977"/>
          </a:xfrm>
          <a:prstGeom prst="rect">
            <a:avLst/>
          </a:prstGeom>
          <a:noFill/>
          <a:ln/>
        </p:spPr>
        <p:txBody>
          <a:bodyPr wrap="square" lIns="0" tIns="0" rIns="0" bIns="0" rtlCol="0" anchor="t"/>
          <a:lstStyle/>
          <a:p>
            <a:pPr marL="0" indent="0" algn="ctr" rtl="1">
              <a:lnSpc>
                <a:spcPts val="2800"/>
              </a:lnSpc>
              <a:buNone/>
            </a:pPr>
            <a:r>
              <a:rPr lang="en-US" sz="2250" b="1" dirty="0">
                <a:solidFill>
                  <a:srgbClr val="000000"/>
                </a:solidFill>
                <a:latin typeface="Alexandria Bold" pitchFamily="34" charset="0"/>
                <a:ea typeface="Alexandria Bold" pitchFamily="34" charset="-122"/>
                <a:cs typeface="Alexandria Bold" pitchFamily="34" charset="-120"/>
              </a:rPr>
              <a:t>اختيار الاستراتيجية</a:t>
            </a:r>
            <a:endParaRPr lang="en-US" sz="2250" dirty="0"/>
          </a:p>
        </p:txBody>
      </p:sp>
      <p:sp>
        <p:nvSpPr>
          <p:cNvPr id="11" name="Text 7"/>
          <p:cNvSpPr/>
          <p:nvPr/>
        </p:nvSpPr>
        <p:spPr>
          <a:xfrm>
            <a:off x="3737777" y="6828765"/>
            <a:ext cx="1979282" cy="524311"/>
          </a:xfrm>
          <a:prstGeom prst="rect">
            <a:avLst/>
          </a:prstGeom>
          <a:noFill/>
          <a:ln/>
        </p:spPr>
        <p:txBody>
          <a:bodyPr wrap="square" lIns="0" tIns="0" rIns="0" bIns="0" rtlCol="0" anchor="t"/>
          <a:lstStyle/>
          <a:p>
            <a:pPr marL="0" indent="0" algn="ctr" rtl="1">
              <a:lnSpc>
                <a:spcPts val="2050"/>
              </a:lnSpc>
              <a:buNone/>
            </a:pPr>
            <a:r>
              <a:rPr lang="en-US" sz="1800" dirty="0">
                <a:solidFill>
                  <a:srgbClr val="15213F"/>
                </a:solidFill>
                <a:latin typeface="Alexandria" pitchFamily="34" charset="0"/>
                <a:ea typeface="Alexandria" pitchFamily="34" charset="-122"/>
                <a:cs typeface="Alexandria" pitchFamily="34" charset="-120"/>
              </a:rPr>
              <a:t>تحديد التكتيكات والقنوات</a:t>
            </a:r>
            <a:endParaRPr lang="en-US" sz="1800" dirty="0"/>
          </a:p>
        </p:txBody>
      </p:sp>
      <p:sp>
        <p:nvSpPr>
          <p:cNvPr id="12" name="Text 8"/>
          <p:cNvSpPr/>
          <p:nvPr/>
        </p:nvSpPr>
        <p:spPr>
          <a:xfrm>
            <a:off x="11354899" y="2636484"/>
            <a:ext cx="1979282" cy="720977"/>
          </a:xfrm>
          <a:prstGeom prst="rect">
            <a:avLst/>
          </a:prstGeom>
          <a:noFill/>
          <a:ln/>
        </p:spPr>
        <p:txBody>
          <a:bodyPr wrap="square" lIns="0" tIns="0" rIns="0" bIns="0" rtlCol="0" anchor="t"/>
          <a:lstStyle/>
          <a:p>
            <a:pPr marL="0" indent="0" algn="ctr" rtl="1">
              <a:lnSpc>
                <a:spcPts val="2800"/>
              </a:lnSpc>
              <a:buNone/>
            </a:pPr>
            <a:r>
              <a:rPr lang="en-US" sz="2250" b="1" dirty="0">
                <a:solidFill>
                  <a:srgbClr val="15213F"/>
                </a:solidFill>
                <a:latin typeface="Alexandria Bold" pitchFamily="34" charset="0"/>
                <a:ea typeface="Alexandria Bold" pitchFamily="34" charset="-122"/>
                <a:cs typeface="Alexandria Bold" pitchFamily="34" charset="-120"/>
              </a:rPr>
              <a:t>تحديد المشكلة</a:t>
            </a:r>
            <a:endParaRPr lang="en-US" sz="2250" dirty="0"/>
          </a:p>
        </p:txBody>
      </p:sp>
      <p:sp>
        <p:nvSpPr>
          <p:cNvPr id="13" name="Text 9"/>
          <p:cNvSpPr/>
          <p:nvPr/>
        </p:nvSpPr>
        <p:spPr>
          <a:xfrm>
            <a:off x="11354899" y="3460000"/>
            <a:ext cx="1979282" cy="524310"/>
          </a:xfrm>
          <a:prstGeom prst="rect">
            <a:avLst/>
          </a:prstGeom>
          <a:noFill/>
          <a:ln/>
        </p:spPr>
        <p:txBody>
          <a:bodyPr wrap="square" lIns="0" tIns="0" rIns="0" bIns="0" rtlCol="0" anchor="t"/>
          <a:lstStyle/>
          <a:p>
            <a:pPr marL="0" indent="0" algn="ctr" rtl="1">
              <a:lnSpc>
                <a:spcPts val="2050"/>
              </a:lnSpc>
              <a:buNone/>
            </a:pPr>
            <a:r>
              <a:rPr lang="en-US" sz="1800" dirty="0">
                <a:solidFill>
                  <a:srgbClr val="15213F"/>
                </a:solidFill>
                <a:latin typeface="Alexandria" pitchFamily="34" charset="0"/>
                <a:ea typeface="Alexandria" pitchFamily="34" charset="-122"/>
                <a:cs typeface="Alexandria" pitchFamily="34" charset="-120"/>
              </a:rPr>
              <a:t>فهم التحدي الحقيقي</a:t>
            </a:r>
            <a:endParaRPr lang="en-US" sz="1800" dirty="0"/>
          </a:p>
        </p:txBody>
      </p:sp>
      <p:sp>
        <p:nvSpPr>
          <p:cNvPr id="14" name="Text 10"/>
          <p:cNvSpPr/>
          <p:nvPr/>
        </p:nvSpPr>
        <p:spPr>
          <a:xfrm>
            <a:off x="1278446" y="2636484"/>
            <a:ext cx="1979282" cy="360488"/>
          </a:xfrm>
          <a:prstGeom prst="rect">
            <a:avLst/>
          </a:prstGeom>
          <a:noFill/>
          <a:ln/>
        </p:spPr>
        <p:txBody>
          <a:bodyPr wrap="none" lIns="0" tIns="0" rIns="0" bIns="0" rtlCol="0" anchor="t"/>
          <a:lstStyle/>
          <a:p>
            <a:pPr marL="0" indent="0" algn="ctr" rtl="1">
              <a:lnSpc>
                <a:spcPts val="2800"/>
              </a:lnSpc>
              <a:buNone/>
            </a:pPr>
            <a:r>
              <a:rPr lang="en-US" sz="2250" b="1" dirty="0">
                <a:solidFill>
                  <a:srgbClr val="15213F"/>
                </a:solidFill>
                <a:latin typeface="Alexandria Bold" pitchFamily="34" charset="0"/>
                <a:ea typeface="Alexandria Bold" pitchFamily="34" charset="-122"/>
                <a:cs typeface="Alexandria Bold" pitchFamily="34" charset="-120"/>
              </a:rPr>
              <a:t>التنفيذ</a:t>
            </a:r>
            <a:endParaRPr lang="en-US" sz="2250" dirty="0"/>
          </a:p>
        </p:txBody>
      </p:sp>
      <p:sp>
        <p:nvSpPr>
          <p:cNvPr id="15" name="Text 11"/>
          <p:cNvSpPr/>
          <p:nvPr/>
        </p:nvSpPr>
        <p:spPr>
          <a:xfrm>
            <a:off x="1278446" y="3099512"/>
            <a:ext cx="1979282" cy="524310"/>
          </a:xfrm>
          <a:prstGeom prst="rect">
            <a:avLst/>
          </a:prstGeom>
          <a:noFill/>
          <a:ln/>
        </p:spPr>
        <p:txBody>
          <a:bodyPr wrap="square" lIns="0" tIns="0" rIns="0" bIns="0" rtlCol="0" anchor="t"/>
          <a:lstStyle/>
          <a:p>
            <a:pPr marL="0" indent="0" algn="ctr" rtl="1">
              <a:lnSpc>
                <a:spcPts val="2050"/>
              </a:lnSpc>
              <a:buNone/>
            </a:pPr>
            <a:r>
              <a:rPr lang="en-US" sz="1800" dirty="0">
                <a:solidFill>
                  <a:srgbClr val="15213F"/>
                </a:solidFill>
                <a:latin typeface="Alexandria" pitchFamily="34" charset="0"/>
                <a:ea typeface="Alexandria" pitchFamily="34" charset="-122"/>
                <a:cs typeface="Alexandria" pitchFamily="34" charset="-120"/>
              </a:rPr>
              <a:t>تنفيذ الحملة وإدارة العمليات</a:t>
            </a:r>
            <a:endParaRPr lang="en-US" sz="1800" dirty="0"/>
          </a:p>
        </p:txBody>
      </p:sp>
      <p:sp>
        <p:nvSpPr>
          <p:cNvPr id="16" name="Text 12"/>
          <p:cNvSpPr/>
          <p:nvPr/>
        </p:nvSpPr>
        <p:spPr>
          <a:xfrm>
            <a:off x="6247378" y="2636484"/>
            <a:ext cx="1979282" cy="720977"/>
          </a:xfrm>
          <a:prstGeom prst="rect">
            <a:avLst/>
          </a:prstGeom>
          <a:noFill/>
          <a:ln/>
        </p:spPr>
        <p:txBody>
          <a:bodyPr wrap="square" lIns="0" tIns="0" rIns="0" bIns="0" rtlCol="0" anchor="t"/>
          <a:lstStyle/>
          <a:p>
            <a:pPr marL="0" indent="0" algn="ctr" rtl="1">
              <a:lnSpc>
                <a:spcPts val="2800"/>
              </a:lnSpc>
              <a:buNone/>
            </a:pPr>
            <a:r>
              <a:rPr lang="en-US" sz="2250" b="1" dirty="0">
                <a:solidFill>
                  <a:srgbClr val="000000"/>
                </a:solidFill>
                <a:latin typeface="Alexandria Bold" pitchFamily="34" charset="0"/>
                <a:ea typeface="Alexandria Bold" pitchFamily="34" charset="-122"/>
                <a:cs typeface="Alexandria Bold" pitchFamily="34" charset="-120"/>
              </a:rPr>
              <a:t>صياغة الأهداف</a:t>
            </a:r>
            <a:endParaRPr lang="en-US" sz="2250" dirty="0"/>
          </a:p>
        </p:txBody>
      </p:sp>
      <p:sp>
        <p:nvSpPr>
          <p:cNvPr id="17" name="Text 13"/>
          <p:cNvSpPr/>
          <p:nvPr/>
        </p:nvSpPr>
        <p:spPr>
          <a:xfrm>
            <a:off x="6247378" y="3460000"/>
            <a:ext cx="1979282" cy="524310"/>
          </a:xfrm>
          <a:prstGeom prst="rect">
            <a:avLst/>
          </a:prstGeom>
          <a:noFill/>
          <a:ln/>
        </p:spPr>
        <p:txBody>
          <a:bodyPr wrap="square" lIns="0" tIns="0" rIns="0" bIns="0" rtlCol="0" anchor="t"/>
          <a:lstStyle/>
          <a:p>
            <a:pPr marL="0" indent="0" algn="ctr" rtl="1">
              <a:lnSpc>
                <a:spcPts val="2050"/>
              </a:lnSpc>
              <a:buNone/>
            </a:pPr>
            <a:r>
              <a:rPr lang="en-US" sz="1800" dirty="0">
                <a:solidFill>
                  <a:srgbClr val="15213F"/>
                </a:solidFill>
                <a:latin typeface="Alexandria" pitchFamily="34" charset="0"/>
                <a:ea typeface="Alexandria" pitchFamily="34" charset="-122"/>
                <a:cs typeface="Alexandria" pitchFamily="34" charset="-120"/>
              </a:rPr>
              <a:t>تحديد نتائج قابلة للقياس</a:t>
            </a:r>
            <a:endParaRPr lang="en-US" sz="18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pic>
        <p:nvPicPr>
          <p:cNvPr id="16" name="Picture 15">
            <a:extLst>
              <a:ext uri="{FF2B5EF4-FFF2-40B4-BE49-F238E27FC236}">
                <a16:creationId xmlns:a16="http://schemas.microsoft.com/office/drawing/2014/main" id="{CFC4D179-7D96-82E8-BFD6-9CF8D79FF1DF}"/>
              </a:ext>
            </a:extLst>
          </p:cNvPr>
          <p:cNvPicPr>
            <a:picLocks noChangeAspect="1"/>
          </p:cNvPicPr>
          <p:nvPr/>
        </p:nvPicPr>
        <p:blipFill>
          <a:blip r:embed="rId3"/>
          <a:stretch>
            <a:fillRect/>
          </a:stretch>
        </p:blipFill>
        <p:spPr>
          <a:xfrm>
            <a:off x="110290" y="36723"/>
            <a:ext cx="14409819" cy="8156154"/>
          </a:xfrm>
          <a:prstGeom prst="rect">
            <a:avLst/>
          </a:prstGeom>
        </p:spPr>
      </p:pic>
      <p:pic>
        <p:nvPicPr>
          <p:cNvPr id="2" name="Image 0" descr="preencoded.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40782" y="1582730"/>
            <a:ext cx="10609898" cy="1799141"/>
          </a:xfrm>
          <a:prstGeom prst="rect">
            <a:avLst/>
          </a:prstGeom>
        </p:spPr>
      </p:pic>
      <p:sp>
        <p:nvSpPr>
          <p:cNvPr id="3" name="Shape 0"/>
          <p:cNvSpPr/>
          <p:nvPr/>
        </p:nvSpPr>
        <p:spPr>
          <a:xfrm>
            <a:off x="12843986" y="3542467"/>
            <a:ext cx="992624" cy="388382"/>
          </a:xfrm>
          <a:prstGeom prst="roundRect">
            <a:avLst>
              <a:gd name="adj" fmla="val 17171"/>
            </a:avLst>
          </a:prstGeom>
          <a:noFill/>
          <a:ln w="7620">
            <a:solidFill>
              <a:srgbClr val="00AEEF"/>
            </a:solidFill>
            <a:prstDash val="solid"/>
          </a:ln>
        </p:spPr>
        <p:txBody>
          <a:bodyPr/>
          <a:lstStyle/>
          <a:p>
            <a:endParaRPr lang="en-US"/>
          </a:p>
        </p:txBody>
      </p:sp>
      <p:sp>
        <p:nvSpPr>
          <p:cNvPr id="4" name="Text 1"/>
          <p:cNvSpPr/>
          <p:nvPr/>
        </p:nvSpPr>
        <p:spPr>
          <a:xfrm>
            <a:off x="12970669" y="3609618"/>
            <a:ext cx="739259" cy="254079"/>
          </a:xfrm>
          <a:prstGeom prst="rect">
            <a:avLst/>
          </a:prstGeom>
          <a:noFill/>
          <a:ln/>
        </p:spPr>
        <p:txBody>
          <a:bodyPr wrap="none" lIns="0" tIns="0" rIns="0" bIns="0" rtlCol="0" anchor="t"/>
          <a:lstStyle/>
          <a:p>
            <a:pPr marL="0" indent="0" algn="r" rtl="1">
              <a:lnSpc>
                <a:spcPts val="2000"/>
              </a:lnSpc>
              <a:buNone/>
            </a:pPr>
            <a:r>
              <a:rPr lang="en-US" sz="1250" dirty="0">
                <a:solidFill>
                  <a:srgbClr val="00AEEF"/>
                </a:solidFill>
                <a:latin typeface="Alexandria" pitchFamily="34" charset="0"/>
                <a:ea typeface="Alexandria" pitchFamily="34" charset="-122"/>
                <a:cs typeface="Alexandria" pitchFamily="34" charset="-120"/>
              </a:rPr>
              <a:t>المرحلة 01</a:t>
            </a:r>
            <a:endParaRPr lang="en-US" sz="1250" dirty="0"/>
          </a:p>
        </p:txBody>
      </p:sp>
      <p:sp>
        <p:nvSpPr>
          <p:cNvPr id="5" name="Text 2"/>
          <p:cNvSpPr/>
          <p:nvPr/>
        </p:nvSpPr>
        <p:spPr>
          <a:xfrm>
            <a:off x="6073497" y="4010144"/>
            <a:ext cx="7763113" cy="620078"/>
          </a:xfrm>
          <a:prstGeom prst="rect">
            <a:avLst/>
          </a:prstGeom>
          <a:noFill/>
          <a:ln/>
        </p:spPr>
        <p:txBody>
          <a:bodyPr wrap="none" lIns="0" tIns="0" rIns="0" bIns="0" rtlCol="0" anchor="t"/>
          <a:lstStyle/>
          <a:p>
            <a:pPr marL="0" indent="0" algn="r" rtl="1">
              <a:lnSpc>
                <a:spcPts val="4850"/>
              </a:lnSpc>
              <a:buNone/>
            </a:pPr>
            <a:r>
              <a:rPr lang="en-US" sz="3900" b="1" dirty="0">
                <a:solidFill>
                  <a:srgbClr val="000000"/>
                </a:solidFill>
                <a:latin typeface="Alexandria Bold" pitchFamily="34" charset="0"/>
                <a:ea typeface="Alexandria Bold" pitchFamily="34" charset="-122"/>
                <a:cs typeface="Alexandria Bold" pitchFamily="34" charset="-120"/>
              </a:rPr>
              <a:t>تحديد المشكلة: البحث عن الجذور</a:t>
            </a:r>
            <a:endParaRPr lang="en-US" sz="3900" dirty="0"/>
          </a:p>
        </p:txBody>
      </p:sp>
      <p:sp>
        <p:nvSpPr>
          <p:cNvPr id="6" name="Text 3"/>
          <p:cNvSpPr/>
          <p:nvPr/>
        </p:nvSpPr>
        <p:spPr>
          <a:xfrm>
            <a:off x="793790" y="4927878"/>
            <a:ext cx="13042821" cy="63507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أولى خطوات النجاح تكمن في التشخيص الدقيق. فالمشكلة الظاهرة غالباً ما تكون مجرد عرض لتحدٍّ أعمق يحتاج إلى كشف وتحليل. هنا يبدأ متخصص العلاقات العامة بطرح الأسئلة الصحيحة، والتعمق في فهم السياق المؤسسي والبيئي المحيط.</a:t>
            </a:r>
            <a:endParaRPr lang="en-US" sz="1550" dirty="0"/>
          </a:p>
        </p:txBody>
      </p:sp>
      <p:sp>
        <p:nvSpPr>
          <p:cNvPr id="7" name="Shape 4"/>
          <p:cNvSpPr/>
          <p:nvPr/>
        </p:nvSpPr>
        <p:spPr>
          <a:xfrm>
            <a:off x="13813750" y="5763339"/>
            <a:ext cx="45720" cy="1427559"/>
          </a:xfrm>
          <a:prstGeom prst="rect">
            <a:avLst/>
          </a:prstGeom>
          <a:solidFill>
            <a:srgbClr val="00AEEF"/>
          </a:solidFill>
          <a:ln/>
        </p:spPr>
        <p:txBody>
          <a:bodyPr/>
          <a:lstStyle/>
          <a:p>
            <a:endParaRPr lang="en-US"/>
          </a:p>
        </p:txBody>
      </p:sp>
      <p:sp>
        <p:nvSpPr>
          <p:cNvPr id="8" name="Text 5"/>
          <p:cNvSpPr/>
          <p:nvPr/>
        </p:nvSpPr>
        <p:spPr>
          <a:xfrm>
            <a:off x="10609898" y="5786199"/>
            <a:ext cx="2982635" cy="310158"/>
          </a:xfrm>
          <a:prstGeom prst="rect">
            <a:avLst/>
          </a:prstGeom>
          <a:noFill/>
          <a:ln/>
        </p:spPr>
        <p:txBody>
          <a:bodyPr wrap="none" lIns="0" tIns="0" rIns="0" bIns="0" rtlCol="0" anchor="t"/>
          <a:lstStyle/>
          <a:p>
            <a:pPr marL="0" indent="0" algn="r" rtl="1">
              <a:lnSpc>
                <a:spcPts val="2400"/>
              </a:lnSpc>
              <a:buNone/>
            </a:pPr>
            <a:r>
              <a:rPr lang="en-US" sz="1950" b="1" dirty="0">
                <a:solidFill>
                  <a:srgbClr val="15213F"/>
                </a:solidFill>
                <a:latin typeface="Alexandria Bold" pitchFamily="34" charset="0"/>
                <a:ea typeface="Alexandria Bold" pitchFamily="34" charset="-122"/>
                <a:cs typeface="Alexandria Bold" pitchFamily="34" charset="-120"/>
              </a:rPr>
              <a:t>التمييز بين العرض والجذر</a:t>
            </a:r>
            <a:endParaRPr lang="en-US" sz="1950" dirty="0"/>
          </a:p>
        </p:txBody>
      </p:sp>
      <p:sp>
        <p:nvSpPr>
          <p:cNvPr id="9" name="Text 6"/>
          <p:cNvSpPr/>
          <p:nvPr/>
        </p:nvSpPr>
        <p:spPr>
          <a:xfrm>
            <a:off x="9654421" y="6215420"/>
            <a:ext cx="3938111" cy="95261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هل ما نراه هو المشكلة الحقيقية أم مجرد انعكاس لخلل أعمق في الاتصال أو الإدراك المؤسسي؟</a:t>
            </a:r>
            <a:endParaRPr lang="en-US" sz="1550" dirty="0"/>
          </a:p>
        </p:txBody>
      </p:sp>
      <p:sp>
        <p:nvSpPr>
          <p:cNvPr id="10" name="Shape 7"/>
          <p:cNvSpPr/>
          <p:nvPr/>
        </p:nvSpPr>
        <p:spPr>
          <a:xfrm>
            <a:off x="9383554" y="5763339"/>
            <a:ext cx="45720" cy="1427559"/>
          </a:xfrm>
          <a:prstGeom prst="rect">
            <a:avLst/>
          </a:prstGeom>
          <a:solidFill>
            <a:srgbClr val="00AEEF"/>
          </a:solidFill>
          <a:ln/>
        </p:spPr>
        <p:txBody>
          <a:bodyPr/>
          <a:lstStyle/>
          <a:p>
            <a:endParaRPr lang="en-US"/>
          </a:p>
        </p:txBody>
      </p:sp>
      <p:sp>
        <p:nvSpPr>
          <p:cNvPr id="11" name="Text 8"/>
          <p:cNvSpPr/>
          <p:nvPr/>
        </p:nvSpPr>
        <p:spPr>
          <a:xfrm>
            <a:off x="5845731" y="5786199"/>
            <a:ext cx="3316605" cy="310158"/>
          </a:xfrm>
          <a:prstGeom prst="rect">
            <a:avLst/>
          </a:prstGeom>
          <a:noFill/>
          <a:ln/>
        </p:spPr>
        <p:txBody>
          <a:bodyPr wrap="none" lIns="0" tIns="0" rIns="0" bIns="0" rtlCol="0" anchor="t"/>
          <a:lstStyle/>
          <a:p>
            <a:pPr marL="0" indent="0" algn="r" rtl="1">
              <a:lnSpc>
                <a:spcPts val="2400"/>
              </a:lnSpc>
              <a:buNone/>
            </a:pPr>
            <a:r>
              <a:rPr lang="en-US" sz="1950" b="1" dirty="0">
                <a:solidFill>
                  <a:srgbClr val="15213F"/>
                </a:solidFill>
                <a:latin typeface="Alexandria Bold" pitchFamily="34" charset="0"/>
                <a:ea typeface="Alexandria Bold" pitchFamily="34" charset="-122"/>
                <a:cs typeface="Alexandria Bold" pitchFamily="34" charset="-120"/>
              </a:rPr>
              <a:t>السياق الثقافي والمؤسسي</a:t>
            </a:r>
            <a:endParaRPr lang="en-US" sz="1950" dirty="0"/>
          </a:p>
        </p:txBody>
      </p:sp>
      <p:sp>
        <p:nvSpPr>
          <p:cNvPr id="12" name="Text 9"/>
          <p:cNvSpPr/>
          <p:nvPr/>
        </p:nvSpPr>
        <p:spPr>
          <a:xfrm>
            <a:off x="5224105" y="6215420"/>
            <a:ext cx="3938230" cy="95261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فهم البيئة الداخلية والخارجية، والقيم المجتمعية، والتوقعات المتغيرة </a:t>
            </a:r>
            <a:r>
              <a:rPr lang="en-US" sz="1550" dirty="0" err="1">
                <a:solidFill>
                  <a:srgbClr val="15213F"/>
                </a:solidFill>
                <a:latin typeface="Alexandria" pitchFamily="34" charset="0"/>
                <a:ea typeface="Alexandria" pitchFamily="34" charset="-122"/>
                <a:cs typeface="Alexandria" pitchFamily="34" charset="-120"/>
              </a:rPr>
              <a:t>للجمهور</a:t>
            </a:r>
            <a:r>
              <a:rPr lang="en-US" sz="1550" dirty="0">
                <a:solidFill>
                  <a:srgbClr val="15213F"/>
                </a:solidFill>
                <a:latin typeface="Alexandria" pitchFamily="34" charset="0"/>
                <a:ea typeface="Alexandria" pitchFamily="34" charset="-122"/>
                <a:cs typeface="Alexandria" pitchFamily="34" charset="-120"/>
              </a:rPr>
              <a:t> .</a:t>
            </a:r>
            <a:endParaRPr lang="en-US" sz="1550" dirty="0"/>
          </a:p>
        </p:txBody>
      </p:sp>
      <p:sp>
        <p:nvSpPr>
          <p:cNvPr id="13" name="Shape 10"/>
          <p:cNvSpPr/>
          <p:nvPr/>
        </p:nvSpPr>
        <p:spPr>
          <a:xfrm>
            <a:off x="4953238" y="5763339"/>
            <a:ext cx="45720" cy="1427559"/>
          </a:xfrm>
          <a:prstGeom prst="rect">
            <a:avLst/>
          </a:prstGeom>
          <a:solidFill>
            <a:srgbClr val="00AEEF"/>
          </a:solidFill>
          <a:ln/>
        </p:spPr>
        <p:txBody>
          <a:bodyPr/>
          <a:lstStyle/>
          <a:p>
            <a:endParaRPr lang="en-US"/>
          </a:p>
        </p:txBody>
      </p:sp>
      <p:sp>
        <p:nvSpPr>
          <p:cNvPr id="14" name="Text 11"/>
          <p:cNvSpPr/>
          <p:nvPr/>
        </p:nvSpPr>
        <p:spPr>
          <a:xfrm>
            <a:off x="2251115" y="5786199"/>
            <a:ext cx="2480905" cy="310158"/>
          </a:xfrm>
          <a:prstGeom prst="rect">
            <a:avLst/>
          </a:prstGeom>
          <a:noFill/>
          <a:ln/>
        </p:spPr>
        <p:txBody>
          <a:bodyPr wrap="none" lIns="0" tIns="0" rIns="0" bIns="0" rtlCol="0" anchor="t"/>
          <a:lstStyle/>
          <a:p>
            <a:pPr marL="0" indent="0" algn="r" rtl="1">
              <a:lnSpc>
                <a:spcPts val="2400"/>
              </a:lnSpc>
              <a:buNone/>
            </a:pPr>
            <a:r>
              <a:rPr lang="en-US" sz="1950" b="1" dirty="0">
                <a:solidFill>
                  <a:srgbClr val="15213F"/>
                </a:solidFill>
                <a:latin typeface="Alexandria Bold" pitchFamily="34" charset="0"/>
                <a:ea typeface="Alexandria Bold" pitchFamily="34" charset="-122"/>
                <a:cs typeface="Alexandria Bold" pitchFamily="34" charset="-120"/>
              </a:rPr>
              <a:t>جمع البيانات الأولية</a:t>
            </a:r>
            <a:endParaRPr lang="en-US" sz="1950" dirty="0"/>
          </a:p>
        </p:txBody>
      </p:sp>
      <p:sp>
        <p:nvSpPr>
          <p:cNvPr id="15" name="Text 12"/>
          <p:cNvSpPr/>
          <p:nvPr/>
        </p:nvSpPr>
        <p:spPr>
          <a:xfrm>
            <a:off x="793790" y="6215420"/>
            <a:ext cx="3938230" cy="63507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استخدام أدوات البحث الكمية والنوعية لبناء صورة واضحة عن طبيعة التحدي ونطاقه.</a:t>
            </a:r>
            <a:endParaRPr lang="en-US" sz="155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pic>
        <p:nvPicPr>
          <p:cNvPr id="16" name="Picture 15">
            <a:extLst>
              <a:ext uri="{FF2B5EF4-FFF2-40B4-BE49-F238E27FC236}">
                <a16:creationId xmlns:a16="http://schemas.microsoft.com/office/drawing/2014/main" id="{36C883EB-3233-C02A-18F5-D3AD81AE7998}"/>
              </a:ext>
            </a:extLst>
          </p:cNvPr>
          <p:cNvPicPr>
            <a:picLocks noChangeAspect="1"/>
          </p:cNvPicPr>
          <p:nvPr/>
        </p:nvPicPr>
        <p:blipFill>
          <a:blip r:embed="rId3"/>
          <a:stretch>
            <a:fillRect/>
          </a:stretch>
        </p:blipFill>
        <p:spPr>
          <a:xfrm>
            <a:off x="267397" y="0"/>
            <a:ext cx="14412193" cy="8157155"/>
          </a:xfrm>
          <a:prstGeom prst="rect">
            <a:avLst/>
          </a:prstGeom>
        </p:spPr>
      </p:pic>
      <p:pic>
        <p:nvPicPr>
          <p:cNvPr id="2" name="Image 0" descr="preencoded.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75734" y="1591733"/>
            <a:ext cx="4216717" cy="6325076"/>
          </a:xfrm>
          <a:prstGeom prst="rect">
            <a:avLst/>
          </a:prstGeom>
        </p:spPr>
      </p:pic>
      <p:sp>
        <p:nvSpPr>
          <p:cNvPr id="3" name="Shape 0"/>
          <p:cNvSpPr/>
          <p:nvPr/>
        </p:nvSpPr>
        <p:spPr>
          <a:xfrm>
            <a:off x="12810649" y="980599"/>
            <a:ext cx="1025962" cy="388382"/>
          </a:xfrm>
          <a:prstGeom prst="roundRect">
            <a:avLst>
              <a:gd name="adj" fmla="val 17171"/>
            </a:avLst>
          </a:prstGeom>
          <a:noFill/>
          <a:ln w="7620">
            <a:solidFill>
              <a:srgbClr val="00AEEF"/>
            </a:solidFill>
            <a:prstDash val="solid"/>
          </a:ln>
        </p:spPr>
        <p:txBody>
          <a:bodyPr/>
          <a:lstStyle/>
          <a:p>
            <a:endParaRPr lang="en-US"/>
          </a:p>
        </p:txBody>
      </p:sp>
      <p:sp>
        <p:nvSpPr>
          <p:cNvPr id="4" name="Text 1"/>
          <p:cNvSpPr/>
          <p:nvPr/>
        </p:nvSpPr>
        <p:spPr>
          <a:xfrm>
            <a:off x="12937331" y="1047750"/>
            <a:ext cx="772597" cy="254079"/>
          </a:xfrm>
          <a:prstGeom prst="rect">
            <a:avLst/>
          </a:prstGeom>
          <a:noFill/>
          <a:ln/>
        </p:spPr>
        <p:txBody>
          <a:bodyPr wrap="none" lIns="0" tIns="0" rIns="0" bIns="0" rtlCol="0" anchor="t"/>
          <a:lstStyle/>
          <a:p>
            <a:pPr marL="0" indent="0" algn="r" rtl="1">
              <a:lnSpc>
                <a:spcPts val="2000"/>
              </a:lnSpc>
              <a:buNone/>
            </a:pPr>
            <a:r>
              <a:rPr lang="en-US" sz="1250" dirty="0">
                <a:solidFill>
                  <a:srgbClr val="00AEEF"/>
                </a:solidFill>
                <a:latin typeface="Alexandria" pitchFamily="34" charset="0"/>
                <a:ea typeface="Alexandria" pitchFamily="34" charset="-122"/>
                <a:cs typeface="Alexandria" pitchFamily="34" charset="-120"/>
              </a:rPr>
              <a:t>المرحلة 02</a:t>
            </a:r>
            <a:endParaRPr lang="en-US" sz="1250" dirty="0"/>
          </a:p>
        </p:txBody>
      </p:sp>
      <p:sp>
        <p:nvSpPr>
          <p:cNvPr id="5" name="Text 2"/>
          <p:cNvSpPr/>
          <p:nvPr/>
        </p:nvSpPr>
        <p:spPr>
          <a:xfrm>
            <a:off x="6280190" y="1448276"/>
            <a:ext cx="7556421" cy="1240155"/>
          </a:xfrm>
          <a:prstGeom prst="rect">
            <a:avLst/>
          </a:prstGeom>
          <a:noFill/>
          <a:ln/>
        </p:spPr>
        <p:txBody>
          <a:bodyPr wrap="square" lIns="0" tIns="0" rIns="0" bIns="0" rtlCol="0" anchor="t"/>
          <a:lstStyle/>
          <a:p>
            <a:pPr marL="0" indent="0" algn="r" rtl="1">
              <a:lnSpc>
                <a:spcPts val="4850"/>
              </a:lnSpc>
              <a:buNone/>
            </a:pPr>
            <a:r>
              <a:rPr lang="en-US" sz="3900" b="1" dirty="0">
                <a:solidFill>
                  <a:srgbClr val="000000"/>
                </a:solidFill>
                <a:latin typeface="Alexandria Bold" pitchFamily="34" charset="0"/>
                <a:ea typeface="Alexandria Bold" pitchFamily="34" charset="-122"/>
                <a:cs typeface="Alexandria Bold" pitchFamily="34" charset="-120"/>
              </a:rPr>
              <a:t>تحليل الجمهور: فهم العقول والقلوب</a:t>
            </a:r>
            <a:endParaRPr lang="en-US" sz="3900" dirty="0"/>
          </a:p>
        </p:txBody>
      </p:sp>
      <p:sp>
        <p:nvSpPr>
          <p:cNvPr id="6" name="Text 3"/>
          <p:cNvSpPr/>
          <p:nvPr/>
        </p:nvSpPr>
        <p:spPr>
          <a:xfrm>
            <a:off x="6280190" y="2986088"/>
            <a:ext cx="7556421" cy="95261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الجمهور ليس كتلة واحدة، بل مجموعات متنوعة لكل منها دوافعها واحتياجاتها وطرق تفكيرها الخاصة. التحليل العميق للجمهور يتطلب الإجابة على ثلاثة أسئلة جوهرية تشكل أساس أي رسالة موجهة بفعالية.</a:t>
            </a:r>
            <a:endParaRPr lang="en-US" sz="1550" dirty="0"/>
          </a:p>
        </p:txBody>
      </p:sp>
      <p:sp>
        <p:nvSpPr>
          <p:cNvPr id="7" name="Shape 4"/>
          <p:cNvSpPr/>
          <p:nvPr/>
        </p:nvSpPr>
        <p:spPr>
          <a:xfrm>
            <a:off x="11450122" y="4161949"/>
            <a:ext cx="2386489" cy="3087053"/>
          </a:xfrm>
          <a:prstGeom prst="roundRect">
            <a:avLst>
              <a:gd name="adj" fmla="val 3493"/>
            </a:avLst>
          </a:prstGeom>
          <a:solidFill>
            <a:srgbClr val="FFFFFF"/>
          </a:solidFill>
          <a:ln w="22860">
            <a:solidFill>
              <a:srgbClr val="B2D7E5"/>
            </a:solidFill>
            <a:prstDash val="solid"/>
          </a:ln>
        </p:spPr>
        <p:txBody>
          <a:bodyPr/>
          <a:lstStyle/>
          <a:p>
            <a:endParaRPr lang="en-US"/>
          </a:p>
        </p:txBody>
      </p:sp>
      <p:sp>
        <p:nvSpPr>
          <p:cNvPr id="8" name="Text 5"/>
          <p:cNvSpPr/>
          <p:nvPr/>
        </p:nvSpPr>
        <p:spPr>
          <a:xfrm>
            <a:off x="11671340" y="4383167"/>
            <a:ext cx="1944053" cy="620316"/>
          </a:xfrm>
          <a:prstGeom prst="rect">
            <a:avLst/>
          </a:prstGeom>
          <a:noFill/>
          <a:ln/>
        </p:spPr>
        <p:txBody>
          <a:bodyPr wrap="square" lIns="0" tIns="0" rIns="0" bIns="0" rtlCol="0" anchor="t"/>
          <a:lstStyle/>
          <a:p>
            <a:pPr marL="0" indent="0" algn="r" rtl="1">
              <a:lnSpc>
                <a:spcPts val="2400"/>
              </a:lnSpc>
              <a:buNone/>
            </a:pPr>
            <a:r>
              <a:rPr lang="en-US" sz="1950" b="1" dirty="0">
                <a:solidFill>
                  <a:srgbClr val="15213F"/>
                </a:solidFill>
                <a:latin typeface="Alexandria Bold" pitchFamily="34" charset="0"/>
                <a:ea typeface="Alexandria Bold" pitchFamily="34" charset="-122"/>
                <a:cs typeface="Alexandria Bold" pitchFamily="34" charset="-120"/>
              </a:rPr>
              <a:t>من هو الجمهور؟</a:t>
            </a:r>
            <a:endParaRPr lang="en-US" sz="1950" dirty="0"/>
          </a:p>
        </p:txBody>
      </p:sp>
      <p:sp>
        <p:nvSpPr>
          <p:cNvPr id="9" name="Text 6"/>
          <p:cNvSpPr/>
          <p:nvPr/>
        </p:nvSpPr>
        <p:spPr>
          <a:xfrm>
            <a:off x="11671340" y="5122545"/>
            <a:ext cx="1944053" cy="1905238"/>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تحديد الشرائح المستهدفة: صناع القرار، المتأثرون، القادة الرأي، الجمهور العام. بناء شخصيات دقيقة (Personas) لكل فئة.</a:t>
            </a:r>
            <a:endParaRPr lang="en-US" sz="1550" dirty="0"/>
          </a:p>
        </p:txBody>
      </p:sp>
      <p:sp>
        <p:nvSpPr>
          <p:cNvPr id="10" name="Shape 7"/>
          <p:cNvSpPr/>
          <p:nvPr/>
        </p:nvSpPr>
        <p:spPr>
          <a:xfrm>
            <a:off x="8865156" y="4161949"/>
            <a:ext cx="2386608" cy="3087053"/>
          </a:xfrm>
          <a:prstGeom prst="roundRect">
            <a:avLst>
              <a:gd name="adj" fmla="val 3493"/>
            </a:avLst>
          </a:prstGeom>
          <a:solidFill>
            <a:srgbClr val="FFFFFF"/>
          </a:solidFill>
          <a:ln w="22860">
            <a:solidFill>
              <a:srgbClr val="B2D7E5"/>
            </a:solidFill>
            <a:prstDash val="solid"/>
          </a:ln>
        </p:spPr>
        <p:txBody>
          <a:bodyPr/>
          <a:lstStyle/>
          <a:p>
            <a:endParaRPr lang="en-US"/>
          </a:p>
        </p:txBody>
      </p:sp>
      <p:sp>
        <p:nvSpPr>
          <p:cNvPr id="11" name="Text 8"/>
          <p:cNvSpPr/>
          <p:nvPr/>
        </p:nvSpPr>
        <p:spPr>
          <a:xfrm>
            <a:off x="9086374" y="4383167"/>
            <a:ext cx="1944172" cy="620316"/>
          </a:xfrm>
          <a:prstGeom prst="rect">
            <a:avLst/>
          </a:prstGeom>
          <a:noFill/>
          <a:ln/>
        </p:spPr>
        <p:txBody>
          <a:bodyPr wrap="square" lIns="0" tIns="0" rIns="0" bIns="0" rtlCol="0" anchor="t"/>
          <a:lstStyle/>
          <a:p>
            <a:pPr marL="0" indent="0" algn="r" rtl="1">
              <a:lnSpc>
                <a:spcPts val="2400"/>
              </a:lnSpc>
              <a:buNone/>
            </a:pPr>
            <a:r>
              <a:rPr lang="en-US" sz="1950" b="1" dirty="0">
                <a:solidFill>
                  <a:srgbClr val="15213F"/>
                </a:solidFill>
                <a:latin typeface="Alexandria Bold" pitchFamily="34" charset="0"/>
                <a:ea typeface="Alexandria Bold" pitchFamily="34" charset="-122"/>
                <a:cs typeface="Alexandria Bold" pitchFamily="34" charset="-120"/>
              </a:rPr>
              <a:t>ماذا يريد الجمهور؟</a:t>
            </a:r>
            <a:endParaRPr lang="en-US" sz="1950" dirty="0"/>
          </a:p>
        </p:txBody>
      </p:sp>
      <p:sp>
        <p:nvSpPr>
          <p:cNvPr id="12" name="Text 9"/>
          <p:cNvSpPr/>
          <p:nvPr/>
        </p:nvSpPr>
        <p:spPr>
          <a:xfrm>
            <a:off x="9086374" y="5122545"/>
            <a:ext cx="1944172" cy="1905238"/>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فهم الاحتياجات المعلنة والضمنية، التوقعات، والمخاوف. ما الذي يحفز هذا الجمهور؟ ما الذي يدفعه للتفاعل؟</a:t>
            </a:r>
            <a:endParaRPr lang="en-US" sz="1550" dirty="0"/>
          </a:p>
        </p:txBody>
      </p:sp>
      <p:sp>
        <p:nvSpPr>
          <p:cNvPr id="13" name="Shape 10"/>
          <p:cNvSpPr/>
          <p:nvPr/>
        </p:nvSpPr>
        <p:spPr>
          <a:xfrm>
            <a:off x="6280190" y="4161949"/>
            <a:ext cx="2386608" cy="3087053"/>
          </a:xfrm>
          <a:prstGeom prst="roundRect">
            <a:avLst>
              <a:gd name="adj" fmla="val 3493"/>
            </a:avLst>
          </a:prstGeom>
          <a:solidFill>
            <a:srgbClr val="FFFFFF"/>
          </a:solidFill>
          <a:ln w="22860">
            <a:solidFill>
              <a:srgbClr val="B2D7E5"/>
            </a:solidFill>
            <a:prstDash val="solid"/>
          </a:ln>
        </p:spPr>
        <p:txBody>
          <a:bodyPr/>
          <a:lstStyle/>
          <a:p>
            <a:endParaRPr lang="en-US"/>
          </a:p>
        </p:txBody>
      </p:sp>
      <p:sp>
        <p:nvSpPr>
          <p:cNvPr id="14" name="Text 11"/>
          <p:cNvSpPr/>
          <p:nvPr/>
        </p:nvSpPr>
        <p:spPr>
          <a:xfrm>
            <a:off x="6501408" y="4383167"/>
            <a:ext cx="1944172" cy="620316"/>
          </a:xfrm>
          <a:prstGeom prst="rect">
            <a:avLst/>
          </a:prstGeom>
          <a:noFill/>
          <a:ln/>
        </p:spPr>
        <p:txBody>
          <a:bodyPr wrap="square" lIns="0" tIns="0" rIns="0" bIns="0" rtlCol="0" anchor="t"/>
          <a:lstStyle/>
          <a:p>
            <a:pPr marL="0" indent="0" algn="r" rtl="1">
              <a:lnSpc>
                <a:spcPts val="2400"/>
              </a:lnSpc>
              <a:buNone/>
            </a:pPr>
            <a:r>
              <a:rPr lang="en-US" sz="1950" b="1" dirty="0">
                <a:solidFill>
                  <a:srgbClr val="15213F"/>
                </a:solidFill>
                <a:latin typeface="Alexandria Bold" pitchFamily="34" charset="0"/>
                <a:ea typeface="Alexandria Bold" pitchFamily="34" charset="-122"/>
                <a:cs typeface="Alexandria Bold" pitchFamily="34" charset="-120"/>
              </a:rPr>
              <a:t>كيف يفكر ويتصرف؟</a:t>
            </a:r>
            <a:endParaRPr lang="en-US" sz="1950" dirty="0"/>
          </a:p>
        </p:txBody>
      </p:sp>
      <p:sp>
        <p:nvSpPr>
          <p:cNvPr id="15" name="Text 12"/>
          <p:cNvSpPr/>
          <p:nvPr/>
        </p:nvSpPr>
        <p:spPr>
          <a:xfrm>
            <a:off x="6501408" y="5122545"/>
            <a:ext cx="1944172" cy="1905238"/>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تحليل الأنماط السلوكية، القنوات المفضلة، طرق استهلاك المحتوى، والعوامل المؤثرة في صناعة قراراته.</a:t>
            </a:r>
            <a:endParaRPr lang="en-US" sz="155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pic>
        <p:nvPicPr>
          <p:cNvPr id="16" name="Picture 15">
            <a:extLst>
              <a:ext uri="{FF2B5EF4-FFF2-40B4-BE49-F238E27FC236}">
                <a16:creationId xmlns:a16="http://schemas.microsoft.com/office/drawing/2014/main" id="{25558571-FA41-F181-3984-4646F88AE974}"/>
              </a:ext>
            </a:extLst>
          </p:cNvPr>
          <p:cNvPicPr>
            <a:picLocks noChangeAspect="1"/>
          </p:cNvPicPr>
          <p:nvPr/>
        </p:nvPicPr>
        <p:blipFill>
          <a:blip r:embed="rId3"/>
          <a:stretch>
            <a:fillRect/>
          </a:stretch>
        </p:blipFill>
        <p:spPr>
          <a:xfrm>
            <a:off x="109103" y="36222"/>
            <a:ext cx="14412193" cy="8157155"/>
          </a:xfrm>
          <a:prstGeom prst="rect">
            <a:avLst/>
          </a:prstGeom>
        </p:spPr>
      </p:pic>
      <p:pic>
        <p:nvPicPr>
          <p:cNvPr id="2" name="Image 0" descr="preencoded.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144000" y="1567577"/>
            <a:ext cx="4210755" cy="6316133"/>
          </a:xfrm>
          <a:prstGeom prst="rect">
            <a:avLst/>
          </a:prstGeom>
        </p:spPr>
      </p:pic>
      <p:sp>
        <p:nvSpPr>
          <p:cNvPr id="3" name="Shape 0"/>
          <p:cNvSpPr/>
          <p:nvPr/>
        </p:nvSpPr>
        <p:spPr>
          <a:xfrm>
            <a:off x="7323653" y="1099899"/>
            <a:ext cx="1026557" cy="388382"/>
          </a:xfrm>
          <a:prstGeom prst="roundRect">
            <a:avLst>
              <a:gd name="adj" fmla="val 17171"/>
            </a:avLst>
          </a:prstGeom>
          <a:noFill/>
          <a:ln w="7620">
            <a:solidFill>
              <a:srgbClr val="00AEEF"/>
            </a:solidFill>
            <a:prstDash val="solid"/>
          </a:ln>
        </p:spPr>
        <p:txBody>
          <a:bodyPr/>
          <a:lstStyle/>
          <a:p>
            <a:endParaRPr lang="en-US"/>
          </a:p>
        </p:txBody>
      </p:sp>
      <p:sp>
        <p:nvSpPr>
          <p:cNvPr id="4" name="Text 1"/>
          <p:cNvSpPr/>
          <p:nvPr/>
        </p:nvSpPr>
        <p:spPr>
          <a:xfrm>
            <a:off x="7450336" y="1167051"/>
            <a:ext cx="773192" cy="254079"/>
          </a:xfrm>
          <a:prstGeom prst="rect">
            <a:avLst/>
          </a:prstGeom>
          <a:noFill/>
          <a:ln/>
        </p:spPr>
        <p:txBody>
          <a:bodyPr wrap="none" lIns="0" tIns="0" rIns="0" bIns="0" rtlCol="0" anchor="t"/>
          <a:lstStyle/>
          <a:p>
            <a:pPr marL="0" indent="0" algn="r" rtl="1">
              <a:lnSpc>
                <a:spcPts val="2000"/>
              </a:lnSpc>
              <a:buNone/>
            </a:pPr>
            <a:r>
              <a:rPr lang="en-US" sz="1250" dirty="0">
                <a:solidFill>
                  <a:srgbClr val="00AEEF"/>
                </a:solidFill>
                <a:latin typeface="Alexandria" pitchFamily="34" charset="0"/>
                <a:ea typeface="Alexandria" pitchFamily="34" charset="-122"/>
                <a:cs typeface="Alexandria" pitchFamily="34" charset="-120"/>
              </a:rPr>
              <a:t>المرحلة 03</a:t>
            </a:r>
            <a:endParaRPr lang="en-US" sz="1250" dirty="0"/>
          </a:p>
        </p:txBody>
      </p:sp>
      <p:sp>
        <p:nvSpPr>
          <p:cNvPr id="5" name="Text 2"/>
          <p:cNvSpPr/>
          <p:nvPr/>
        </p:nvSpPr>
        <p:spPr>
          <a:xfrm>
            <a:off x="1357670" y="1567577"/>
            <a:ext cx="6992541" cy="620078"/>
          </a:xfrm>
          <a:prstGeom prst="rect">
            <a:avLst/>
          </a:prstGeom>
          <a:noFill/>
          <a:ln/>
        </p:spPr>
        <p:txBody>
          <a:bodyPr wrap="none" lIns="0" tIns="0" rIns="0" bIns="0" rtlCol="0" anchor="t"/>
          <a:lstStyle/>
          <a:p>
            <a:pPr marL="0" indent="0" algn="r" rtl="1">
              <a:lnSpc>
                <a:spcPts val="4850"/>
              </a:lnSpc>
              <a:buNone/>
            </a:pPr>
            <a:r>
              <a:rPr lang="en-US" sz="3900" b="1" dirty="0">
                <a:solidFill>
                  <a:srgbClr val="000000"/>
                </a:solidFill>
                <a:latin typeface="Alexandria Bold" pitchFamily="34" charset="0"/>
                <a:ea typeface="Alexandria Bold" pitchFamily="34" charset="-122"/>
                <a:cs typeface="Alexandria Bold" pitchFamily="34" charset="-120"/>
              </a:rPr>
              <a:t>صياغة الأهداف: وضوح الغاية</a:t>
            </a:r>
            <a:endParaRPr lang="en-US" sz="3900" dirty="0"/>
          </a:p>
        </p:txBody>
      </p:sp>
      <p:sp>
        <p:nvSpPr>
          <p:cNvPr id="6" name="Text 3"/>
          <p:cNvSpPr/>
          <p:nvPr/>
        </p:nvSpPr>
        <p:spPr>
          <a:xfrm>
            <a:off x="793790" y="2485311"/>
            <a:ext cx="7556421" cy="63507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الأهداف الواضحة القابلة للقياس هي البوصلة التي توجه كل قرار في الحملة. يجب أن تكون الأهداف محددة، قابلة للتحقق، وتخدم الاستراتيجية الشاملة للمؤسسة.</a:t>
            </a:r>
            <a:endParaRPr lang="en-US" sz="1550" dirty="0"/>
          </a:p>
        </p:txBody>
      </p:sp>
      <p:sp>
        <p:nvSpPr>
          <p:cNvPr id="7" name="Shape 4"/>
          <p:cNvSpPr/>
          <p:nvPr/>
        </p:nvSpPr>
        <p:spPr>
          <a:xfrm>
            <a:off x="4671179" y="3343632"/>
            <a:ext cx="3679031" cy="2111335"/>
          </a:xfrm>
          <a:prstGeom prst="roundRect">
            <a:avLst>
              <a:gd name="adj" fmla="val 3948"/>
            </a:avLst>
          </a:prstGeom>
          <a:solidFill>
            <a:srgbClr val="CCF1FF"/>
          </a:solidFill>
          <a:ln w="7620">
            <a:solidFill>
              <a:srgbClr val="B2D7E5"/>
            </a:solidFill>
            <a:prstDash val="solid"/>
          </a:ln>
        </p:spPr>
        <p:txBody>
          <a:bodyPr/>
          <a:lstStyle/>
          <a:p>
            <a:endParaRPr lang="en-US"/>
          </a:p>
        </p:txBody>
      </p:sp>
      <p:sp>
        <p:nvSpPr>
          <p:cNvPr id="8" name="Text 5"/>
          <p:cNvSpPr/>
          <p:nvPr/>
        </p:nvSpPr>
        <p:spPr>
          <a:xfrm>
            <a:off x="5663327" y="3549610"/>
            <a:ext cx="2480905" cy="310158"/>
          </a:xfrm>
          <a:prstGeom prst="rect">
            <a:avLst/>
          </a:prstGeom>
          <a:noFill/>
          <a:ln/>
        </p:spPr>
        <p:txBody>
          <a:bodyPr wrap="none" lIns="0" tIns="0" rIns="0" bIns="0" rtlCol="0" anchor="t"/>
          <a:lstStyle/>
          <a:p>
            <a:pPr marL="0" indent="0" algn="r" rtl="1">
              <a:lnSpc>
                <a:spcPts val="2400"/>
              </a:lnSpc>
              <a:buNone/>
            </a:pPr>
            <a:r>
              <a:rPr lang="en-US" sz="1950" b="1" dirty="0">
                <a:solidFill>
                  <a:srgbClr val="15213F"/>
                </a:solidFill>
                <a:latin typeface="Alexandria Bold" pitchFamily="34" charset="0"/>
                <a:ea typeface="Alexandria Bold" pitchFamily="34" charset="-122"/>
                <a:cs typeface="Alexandria Bold" pitchFamily="34" charset="-120"/>
              </a:rPr>
              <a:t>أهداف معرفية</a:t>
            </a:r>
            <a:endParaRPr lang="en-US" sz="1950" dirty="0"/>
          </a:p>
        </p:txBody>
      </p:sp>
      <p:sp>
        <p:nvSpPr>
          <p:cNvPr id="9" name="Text 6"/>
          <p:cNvSpPr/>
          <p:nvPr/>
        </p:nvSpPr>
        <p:spPr>
          <a:xfrm>
            <a:off x="4877157" y="3978831"/>
            <a:ext cx="3267075" cy="127015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زيادة الوعي والمعرفة بالقضية أو المؤسسة. نشر معلومات دقيقة وبناء فهم صحيح لدى الجمهور المستهدف.</a:t>
            </a:r>
            <a:endParaRPr lang="en-US" sz="1550" dirty="0"/>
          </a:p>
        </p:txBody>
      </p:sp>
      <p:sp>
        <p:nvSpPr>
          <p:cNvPr id="10" name="Shape 7"/>
          <p:cNvSpPr/>
          <p:nvPr/>
        </p:nvSpPr>
        <p:spPr>
          <a:xfrm>
            <a:off x="793790" y="3343632"/>
            <a:ext cx="3679031" cy="2111335"/>
          </a:xfrm>
          <a:prstGeom prst="roundRect">
            <a:avLst>
              <a:gd name="adj" fmla="val 3948"/>
            </a:avLst>
          </a:prstGeom>
          <a:solidFill>
            <a:srgbClr val="CCF1FF"/>
          </a:solidFill>
          <a:ln w="7620">
            <a:solidFill>
              <a:srgbClr val="B2D7E5"/>
            </a:solidFill>
            <a:prstDash val="solid"/>
          </a:ln>
        </p:spPr>
        <p:txBody>
          <a:bodyPr/>
          <a:lstStyle/>
          <a:p>
            <a:endParaRPr lang="en-US"/>
          </a:p>
        </p:txBody>
      </p:sp>
      <p:sp>
        <p:nvSpPr>
          <p:cNvPr id="11" name="Text 8"/>
          <p:cNvSpPr/>
          <p:nvPr/>
        </p:nvSpPr>
        <p:spPr>
          <a:xfrm>
            <a:off x="1785938" y="3549610"/>
            <a:ext cx="2480905" cy="310158"/>
          </a:xfrm>
          <a:prstGeom prst="rect">
            <a:avLst/>
          </a:prstGeom>
          <a:noFill/>
          <a:ln/>
        </p:spPr>
        <p:txBody>
          <a:bodyPr wrap="none" lIns="0" tIns="0" rIns="0" bIns="0" rtlCol="0" anchor="t"/>
          <a:lstStyle/>
          <a:p>
            <a:pPr marL="0" indent="0" algn="r" rtl="1">
              <a:lnSpc>
                <a:spcPts val="2400"/>
              </a:lnSpc>
              <a:buNone/>
            </a:pPr>
            <a:r>
              <a:rPr lang="en-US" sz="1950" b="1" dirty="0">
                <a:solidFill>
                  <a:srgbClr val="15213F"/>
                </a:solidFill>
                <a:latin typeface="Alexandria Bold" pitchFamily="34" charset="0"/>
                <a:ea typeface="Alexandria Bold" pitchFamily="34" charset="-122"/>
                <a:cs typeface="Alexandria Bold" pitchFamily="34" charset="-120"/>
              </a:rPr>
              <a:t>أهداف اتجاهية</a:t>
            </a:r>
            <a:endParaRPr lang="en-US" sz="1950" dirty="0"/>
          </a:p>
        </p:txBody>
      </p:sp>
      <p:sp>
        <p:nvSpPr>
          <p:cNvPr id="12" name="Text 9"/>
          <p:cNvSpPr/>
          <p:nvPr/>
        </p:nvSpPr>
        <p:spPr>
          <a:xfrm>
            <a:off x="999768" y="3978831"/>
            <a:ext cx="3267075" cy="95261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تغيير المواقف والآراء. تحسين الصورة الذهنية وبناء سمعة إيجابية مستدامة في عقول الجماهير.</a:t>
            </a:r>
            <a:endParaRPr lang="en-US" sz="1550" dirty="0"/>
          </a:p>
        </p:txBody>
      </p:sp>
      <p:sp>
        <p:nvSpPr>
          <p:cNvPr id="13" name="Shape 10"/>
          <p:cNvSpPr/>
          <p:nvPr/>
        </p:nvSpPr>
        <p:spPr>
          <a:xfrm>
            <a:off x="793790" y="5653326"/>
            <a:ext cx="7556421" cy="1476256"/>
          </a:xfrm>
          <a:prstGeom prst="roundRect">
            <a:avLst>
              <a:gd name="adj" fmla="val 5647"/>
            </a:avLst>
          </a:prstGeom>
          <a:solidFill>
            <a:srgbClr val="CCF1FF"/>
          </a:solidFill>
          <a:ln w="7620">
            <a:solidFill>
              <a:srgbClr val="B2D7E5"/>
            </a:solidFill>
            <a:prstDash val="solid"/>
          </a:ln>
        </p:spPr>
        <p:txBody>
          <a:bodyPr/>
          <a:lstStyle/>
          <a:p>
            <a:endParaRPr lang="en-US"/>
          </a:p>
        </p:txBody>
      </p:sp>
      <p:sp>
        <p:nvSpPr>
          <p:cNvPr id="14" name="Text 11"/>
          <p:cNvSpPr/>
          <p:nvPr/>
        </p:nvSpPr>
        <p:spPr>
          <a:xfrm>
            <a:off x="5663327" y="5859304"/>
            <a:ext cx="2480905" cy="310158"/>
          </a:xfrm>
          <a:prstGeom prst="rect">
            <a:avLst/>
          </a:prstGeom>
          <a:noFill/>
          <a:ln/>
        </p:spPr>
        <p:txBody>
          <a:bodyPr wrap="none" lIns="0" tIns="0" rIns="0" bIns="0" rtlCol="0" anchor="t"/>
          <a:lstStyle/>
          <a:p>
            <a:pPr marL="0" indent="0" algn="r" rtl="1">
              <a:lnSpc>
                <a:spcPts val="2400"/>
              </a:lnSpc>
              <a:buNone/>
            </a:pPr>
            <a:r>
              <a:rPr lang="en-US" sz="1950" b="1" dirty="0">
                <a:solidFill>
                  <a:srgbClr val="15213F"/>
                </a:solidFill>
                <a:latin typeface="Alexandria Bold" pitchFamily="34" charset="0"/>
                <a:ea typeface="Alexandria Bold" pitchFamily="34" charset="-122"/>
                <a:cs typeface="Alexandria Bold" pitchFamily="34" charset="-120"/>
              </a:rPr>
              <a:t>أهداف سلوكية</a:t>
            </a:r>
            <a:endParaRPr lang="en-US" sz="1950" dirty="0"/>
          </a:p>
        </p:txBody>
      </p:sp>
      <p:sp>
        <p:nvSpPr>
          <p:cNvPr id="15" name="Text 12"/>
          <p:cNvSpPr/>
          <p:nvPr/>
        </p:nvSpPr>
        <p:spPr>
          <a:xfrm>
            <a:off x="999768" y="6288524"/>
            <a:ext cx="7144464" cy="63507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دفع الجمهور لاتخاذ إجراء محدد. تغيير السلوك الفعلي بما يخدم أهداف الحملة والمؤسسة.</a:t>
            </a:r>
            <a:endParaRPr lang="en-US" sz="155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65E6BF64-EAF6-7980-B993-863624C29184}"/>
              </a:ext>
            </a:extLst>
          </p:cNvPr>
          <p:cNvPicPr>
            <a:picLocks noChangeAspect="1"/>
          </p:cNvPicPr>
          <p:nvPr/>
        </p:nvPicPr>
        <p:blipFill>
          <a:blip r:embed="rId3"/>
          <a:stretch>
            <a:fillRect/>
          </a:stretch>
        </p:blipFill>
        <p:spPr>
          <a:xfrm>
            <a:off x="432025" y="73446"/>
            <a:ext cx="14198376" cy="8156154"/>
          </a:xfrm>
          <a:prstGeom prst="rect">
            <a:avLst/>
          </a:prstGeom>
        </p:spPr>
      </p:pic>
      <p:pic>
        <p:nvPicPr>
          <p:cNvPr id="2" name="Image 0" descr="preencoded.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74282" y="1965947"/>
            <a:ext cx="3708400" cy="5562600"/>
          </a:xfrm>
          <a:prstGeom prst="rect">
            <a:avLst/>
          </a:prstGeom>
        </p:spPr>
      </p:pic>
      <p:sp>
        <p:nvSpPr>
          <p:cNvPr id="3" name="Shape 0"/>
          <p:cNvSpPr/>
          <p:nvPr/>
        </p:nvSpPr>
        <p:spPr>
          <a:xfrm>
            <a:off x="12808744" y="574358"/>
            <a:ext cx="1027867" cy="388382"/>
          </a:xfrm>
          <a:prstGeom prst="roundRect">
            <a:avLst>
              <a:gd name="adj" fmla="val 17171"/>
            </a:avLst>
          </a:prstGeom>
          <a:noFill/>
          <a:ln w="7620">
            <a:solidFill>
              <a:srgbClr val="00AEEF"/>
            </a:solidFill>
            <a:prstDash val="solid"/>
          </a:ln>
        </p:spPr>
        <p:txBody>
          <a:bodyPr/>
          <a:lstStyle/>
          <a:p>
            <a:endParaRPr lang="en-US"/>
          </a:p>
        </p:txBody>
      </p:sp>
      <p:sp>
        <p:nvSpPr>
          <p:cNvPr id="4" name="Text 1"/>
          <p:cNvSpPr/>
          <p:nvPr/>
        </p:nvSpPr>
        <p:spPr>
          <a:xfrm>
            <a:off x="12935426" y="641509"/>
            <a:ext cx="774502" cy="254079"/>
          </a:xfrm>
          <a:prstGeom prst="rect">
            <a:avLst/>
          </a:prstGeom>
          <a:noFill/>
          <a:ln/>
        </p:spPr>
        <p:txBody>
          <a:bodyPr wrap="none" lIns="0" tIns="0" rIns="0" bIns="0" rtlCol="0" anchor="t"/>
          <a:lstStyle/>
          <a:p>
            <a:pPr marL="0" indent="0" algn="r" rtl="1">
              <a:lnSpc>
                <a:spcPts val="2000"/>
              </a:lnSpc>
              <a:buNone/>
            </a:pPr>
            <a:r>
              <a:rPr lang="en-US" sz="1250" dirty="0">
                <a:solidFill>
                  <a:srgbClr val="00AEEF"/>
                </a:solidFill>
                <a:latin typeface="Alexandria" pitchFamily="34" charset="0"/>
                <a:ea typeface="Alexandria" pitchFamily="34" charset="-122"/>
                <a:cs typeface="Alexandria" pitchFamily="34" charset="-120"/>
              </a:rPr>
              <a:t>المرحلة 04</a:t>
            </a:r>
            <a:endParaRPr lang="en-US" sz="1250" dirty="0"/>
          </a:p>
        </p:txBody>
      </p:sp>
      <p:sp>
        <p:nvSpPr>
          <p:cNvPr id="5" name="Text 2"/>
          <p:cNvSpPr/>
          <p:nvPr/>
        </p:nvSpPr>
        <p:spPr>
          <a:xfrm>
            <a:off x="6280190" y="1042035"/>
            <a:ext cx="7556421" cy="1240155"/>
          </a:xfrm>
          <a:prstGeom prst="rect">
            <a:avLst/>
          </a:prstGeom>
          <a:noFill/>
          <a:ln/>
        </p:spPr>
        <p:txBody>
          <a:bodyPr wrap="square" lIns="0" tIns="0" rIns="0" bIns="0" rtlCol="0" anchor="t"/>
          <a:lstStyle/>
          <a:p>
            <a:pPr marL="0" indent="0" algn="r" rtl="1">
              <a:lnSpc>
                <a:spcPts val="4850"/>
              </a:lnSpc>
              <a:buNone/>
            </a:pPr>
            <a:r>
              <a:rPr lang="en-US" sz="3900" b="1" dirty="0">
                <a:solidFill>
                  <a:srgbClr val="000000"/>
                </a:solidFill>
                <a:latin typeface="Alexandria Bold" pitchFamily="34" charset="0"/>
                <a:ea typeface="Alexandria Bold" pitchFamily="34" charset="-122"/>
                <a:cs typeface="Alexandria Bold" pitchFamily="34" charset="-120"/>
              </a:rPr>
              <a:t>اختيار الاستراتيجية: تحديد المسار</a:t>
            </a:r>
            <a:endParaRPr lang="en-US" sz="3900" dirty="0"/>
          </a:p>
        </p:txBody>
      </p:sp>
      <p:sp>
        <p:nvSpPr>
          <p:cNvPr id="6" name="Text 3"/>
          <p:cNvSpPr/>
          <p:nvPr/>
        </p:nvSpPr>
        <p:spPr>
          <a:xfrm>
            <a:off x="6280190" y="2579846"/>
            <a:ext cx="7556421" cy="63507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بناءً على المشكلة والجمهور والأهداف، يتم اختيار الاستراتيجية الأنسب للحملة. كل استراتيجية لها منطقها وأدواتها وأساليب تنفيذها الخاصة التي تميزها عن غيرها.</a:t>
            </a:r>
            <a:endParaRPr lang="en-US" sz="1550" dirty="0"/>
          </a:p>
        </p:txBody>
      </p:sp>
      <p:sp>
        <p:nvSpPr>
          <p:cNvPr id="7" name="Text 4"/>
          <p:cNvSpPr/>
          <p:nvPr/>
        </p:nvSpPr>
        <p:spPr>
          <a:xfrm>
            <a:off x="7335441" y="3636526"/>
            <a:ext cx="2480905" cy="310158"/>
          </a:xfrm>
          <a:prstGeom prst="rect">
            <a:avLst/>
          </a:prstGeom>
          <a:noFill/>
          <a:ln/>
        </p:spPr>
        <p:txBody>
          <a:bodyPr wrap="none" lIns="0" tIns="0" rIns="0" bIns="0" rtlCol="0" anchor="t"/>
          <a:lstStyle/>
          <a:p>
            <a:pPr marL="0" indent="0" algn="r" rtl="1">
              <a:lnSpc>
                <a:spcPts val="2400"/>
              </a:lnSpc>
              <a:buNone/>
            </a:pPr>
            <a:r>
              <a:rPr lang="en-US" sz="1950" b="1" dirty="0">
                <a:solidFill>
                  <a:srgbClr val="000000"/>
                </a:solidFill>
                <a:latin typeface="Alexandria Bold" pitchFamily="34" charset="0"/>
                <a:ea typeface="Alexandria Bold" pitchFamily="34" charset="-122"/>
                <a:cs typeface="Alexandria Bold" pitchFamily="34" charset="-120"/>
              </a:rPr>
              <a:t>استراتيجية الإقناع</a:t>
            </a:r>
            <a:endParaRPr lang="en-US" sz="1950" dirty="0"/>
          </a:p>
        </p:txBody>
      </p:sp>
      <p:sp>
        <p:nvSpPr>
          <p:cNvPr id="8" name="Text 5"/>
          <p:cNvSpPr/>
          <p:nvPr/>
        </p:nvSpPr>
        <p:spPr>
          <a:xfrm>
            <a:off x="6280190" y="4145042"/>
            <a:ext cx="3536156" cy="127015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تستخدم عندما يكون الهدف تغيير موقف أو اتجاه. تعتمد على الأدلة المنطقية والعاطفية لكسب التأييد وبناء القناعات.</a:t>
            </a:r>
            <a:endParaRPr lang="en-US" sz="1550" dirty="0"/>
          </a:p>
        </p:txBody>
      </p:sp>
      <p:sp>
        <p:nvSpPr>
          <p:cNvPr id="9" name="Text 6"/>
          <p:cNvSpPr/>
          <p:nvPr/>
        </p:nvSpPr>
        <p:spPr>
          <a:xfrm>
            <a:off x="10748843" y="3636526"/>
            <a:ext cx="3095387" cy="310158"/>
          </a:xfrm>
          <a:prstGeom prst="rect">
            <a:avLst/>
          </a:prstGeom>
          <a:noFill/>
          <a:ln/>
        </p:spPr>
        <p:txBody>
          <a:bodyPr wrap="none" lIns="0" tIns="0" rIns="0" bIns="0" rtlCol="0" anchor="t"/>
          <a:lstStyle/>
          <a:p>
            <a:pPr marL="0" indent="0" algn="r" rtl="1">
              <a:lnSpc>
                <a:spcPts val="2400"/>
              </a:lnSpc>
              <a:buNone/>
            </a:pPr>
            <a:r>
              <a:rPr lang="en-US" sz="1950" b="1" dirty="0">
                <a:solidFill>
                  <a:srgbClr val="000000"/>
                </a:solidFill>
                <a:latin typeface="Alexandria Bold" pitchFamily="34" charset="0"/>
                <a:ea typeface="Alexandria Bold" pitchFamily="34" charset="-122"/>
                <a:cs typeface="Alexandria Bold" pitchFamily="34" charset="-120"/>
              </a:rPr>
              <a:t>استراتيجية تصحيح الصورة</a:t>
            </a:r>
            <a:endParaRPr lang="en-US" sz="1950" dirty="0"/>
          </a:p>
        </p:txBody>
      </p:sp>
      <p:sp>
        <p:nvSpPr>
          <p:cNvPr id="10" name="Text 7"/>
          <p:cNvSpPr/>
          <p:nvPr/>
        </p:nvSpPr>
        <p:spPr>
          <a:xfrm>
            <a:off x="10308074" y="4145042"/>
            <a:ext cx="3536156" cy="95261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تطبق عندما تكون الصورة الذهنية مشوهة أو سلبية. تركز على إعادة البناء وتقديم السرديات الصحيحة والمتوازنة.</a:t>
            </a:r>
            <a:endParaRPr lang="en-US" sz="1550" dirty="0"/>
          </a:p>
        </p:txBody>
      </p:sp>
      <p:sp>
        <p:nvSpPr>
          <p:cNvPr id="11" name="Text 8"/>
          <p:cNvSpPr/>
          <p:nvPr/>
        </p:nvSpPr>
        <p:spPr>
          <a:xfrm>
            <a:off x="7019568" y="6015395"/>
            <a:ext cx="2796778" cy="310158"/>
          </a:xfrm>
          <a:prstGeom prst="rect">
            <a:avLst/>
          </a:prstGeom>
          <a:noFill/>
          <a:ln/>
        </p:spPr>
        <p:txBody>
          <a:bodyPr wrap="none" lIns="0" tIns="0" rIns="0" bIns="0" rtlCol="0" anchor="t"/>
          <a:lstStyle/>
          <a:p>
            <a:pPr marL="0" indent="0" algn="r" rtl="1">
              <a:lnSpc>
                <a:spcPts val="2400"/>
              </a:lnSpc>
              <a:buNone/>
            </a:pPr>
            <a:r>
              <a:rPr lang="en-US" sz="1950" b="1" dirty="0">
                <a:solidFill>
                  <a:srgbClr val="000000"/>
                </a:solidFill>
                <a:latin typeface="Alexandria Bold" pitchFamily="34" charset="0"/>
                <a:ea typeface="Alexandria Bold" pitchFamily="34" charset="-122"/>
                <a:cs typeface="Alexandria Bold" pitchFamily="34" charset="-120"/>
              </a:rPr>
              <a:t>استراتيجية إدارة الأزمات</a:t>
            </a:r>
            <a:endParaRPr lang="en-US" sz="1950" dirty="0"/>
          </a:p>
        </p:txBody>
      </p:sp>
      <p:sp>
        <p:nvSpPr>
          <p:cNvPr id="12" name="Text 9"/>
          <p:cNvSpPr/>
          <p:nvPr/>
        </p:nvSpPr>
        <p:spPr>
          <a:xfrm>
            <a:off x="6280190" y="6523911"/>
            <a:ext cx="3536156" cy="95261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تفعّل في حالات الطوارئ والأزمات. تعتمد على السرعة والشفافية واحتواء الضرر واستعادة الثقة.</a:t>
            </a:r>
            <a:endParaRPr lang="en-US" sz="1550" dirty="0"/>
          </a:p>
        </p:txBody>
      </p:sp>
      <p:sp>
        <p:nvSpPr>
          <p:cNvPr id="13" name="Text 10"/>
          <p:cNvSpPr/>
          <p:nvPr/>
        </p:nvSpPr>
        <p:spPr>
          <a:xfrm>
            <a:off x="11363325" y="6015395"/>
            <a:ext cx="2480905" cy="310158"/>
          </a:xfrm>
          <a:prstGeom prst="rect">
            <a:avLst/>
          </a:prstGeom>
          <a:noFill/>
          <a:ln/>
        </p:spPr>
        <p:txBody>
          <a:bodyPr wrap="none" lIns="0" tIns="0" rIns="0" bIns="0" rtlCol="0" anchor="t"/>
          <a:lstStyle/>
          <a:p>
            <a:pPr marL="0" indent="0" algn="r" rtl="1">
              <a:lnSpc>
                <a:spcPts val="2400"/>
              </a:lnSpc>
              <a:buNone/>
            </a:pPr>
            <a:r>
              <a:rPr lang="en-US" sz="1950" b="1" dirty="0">
                <a:solidFill>
                  <a:srgbClr val="000000"/>
                </a:solidFill>
                <a:latin typeface="Alexandria Bold" pitchFamily="34" charset="0"/>
                <a:ea typeface="Alexandria Bold" pitchFamily="34" charset="-122"/>
                <a:cs typeface="Alexandria Bold" pitchFamily="34" charset="-120"/>
              </a:rPr>
              <a:t>استراتيجية التعزيز</a:t>
            </a:r>
            <a:endParaRPr lang="en-US" sz="1950" dirty="0"/>
          </a:p>
        </p:txBody>
      </p:sp>
      <p:sp>
        <p:nvSpPr>
          <p:cNvPr id="14" name="Text 11"/>
          <p:cNvSpPr/>
          <p:nvPr/>
        </p:nvSpPr>
        <p:spPr>
          <a:xfrm>
            <a:off x="10308074" y="6523911"/>
            <a:ext cx="3536156" cy="95261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تُستخدم لتقوية الصورة الإيجابية الموجودة. الهدف هو الحفاظ على السمعة الجيدة وتعميقها في الأذهان.</a:t>
            </a:r>
            <a:endParaRPr lang="en-US" sz="155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7">
    <p:spTree>
      <p:nvGrpSpPr>
        <p:cNvPr id="1" name=""/>
        <p:cNvGrpSpPr/>
        <p:nvPr/>
      </p:nvGrpSpPr>
      <p:grpSpPr>
        <a:xfrm>
          <a:off x="0" y="0"/>
          <a:ext cx="0" cy="0"/>
          <a:chOff x="0" y="0"/>
          <a:chExt cx="0" cy="0"/>
        </a:xfrm>
      </p:grpSpPr>
      <p:pic>
        <p:nvPicPr>
          <p:cNvPr id="23" name="Picture 22">
            <a:extLst>
              <a:ext uri="{FF2B5EF4-FFF2-40B4-BE49-F238E27FC236}">
                <a16:creationId xmlns:a16="http://schemas.microsoft.com/office/drawing/2014/main" id="{907E85DF-BD28-14FA-3350-26B743C678B4}"/>
              </a:ext>
            </a:extLst>
          </p:cNvPr>
          <p:cNvPicPr>
            <a:picLocks noChangeAspect="1"/>
          </p:cNvPicPr>
          <p:nvPr/>
        </p:nvPicPr>
        <p:blipFill>
          <a:blip r:embed="rId3"/>
          <a:stretch>
            <a:fillRect/>
          </a:stretch>
        </p:blipFill>
        <p:spPr>
          <a:xfrm>
            <a:off x="0" y="-33364"/>
            <a:ext cx="14409819" cy="8156154"/>
          </a:xfrm>
          <a:prstGeom prst="rect">
            <a:avLst/>
          </a:prstGeom>
        </p:spPr>
      </p:pic>
      <p:pic>
        <p:nvPicPr>
          <p:cNvPr id="2" name="Image 0" descr="preencoded.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144001" y="1712754"/>
            <a:ext cx="4151162" cy="6226744"/>
          </a:xfrm>
          <a:prstGeom prst="rect">
            <a:avLst/>
          </a:prstGeom>
        </p:spPr>
      </p:pic>
      <p:sp>
        <p:nvSpPr>
          <p:cNvPr id="3" name="Shape 0"/>
          <p:cNvSpPr/>
          <p:nvPr/>
        </p:nvSpPr>
        <p:spPr>
          <a:xfrm>
            <a:off x="7471410" y="647938"/>
            <a:ext cx="878800" cy="316230"/>
          </a:xfrm>
          <a:prstGeom prst="roundRect">
            <a:avLst>
              <a:gd name="adj" fmla="val 17925"/>
            </a:avLst>
          </a:prstGeom>
          <a:noFill/>
          <a:ln w="7620">
            <a:solidFill>
              <a:srgbClr val="00AEEF"/>
            </a:solidFill>
            <a:prstDash val="solid"/>
          </a:ln>
        </p:spPr>
        <p:txBody>
          <a:bodyPr/>
          <a:lstStyle/>
          <a:p>
            <a:endParaRPr lang="en-US"/>
          </a:p>
        </p:txBody>
      </p:sp>
      <p:sp>
        <p:nvSpPr>
          <p:cNvPr id="4" name="Text 1"/>
          <p:cNvSpPr/>
          <p:nvPr/>
        </p:nvSpPr>
        <p:spPr>
          <a:xfrm>
            <a:off x="7580233" y="706160"/>
            <a:ext cx="661154" cy="199787"/>
          </a:xfrm>
          <a:prstGeom prst="rect">
            <a:avLst/>
          </a:prstGeom>
          <a:noFill/>
          <a:ln/>
        </p:spPr>
        <p:txBody>
          <a:bodyPr wrap="none" lIns="0" tIns="0" rIns="0" bIns="0" rtlCol="0" anchor="t"/>
          <a:lstStyle/>
          <a:p>
            <a:pPr marL="0" indent="0" algn="r" rtl="1">
              <a:lnSpc>
                <a:spcPts val="1550"/>
              </a:lnSpc>
              <a:buNone/>
            </a:pPr>
            <a:r>
              <a:rPr lang="en-US" sz="1050" dirty="0">
                <a:solidFill>
                  <a:srgbClr val="00AEEF"/>
                </a:solidFill>
                <a:latin typeface="Alexandria" pitchFamily="34" charset="0"/>
                <a:ea typeface="Alexandria" pitchFamily="34" charset="-122"/>
                <a:cs typeface="Alexandria" pitchFamily="34" charset="-120"/>
              </a:rPr>
              <a:t>المرحلة 05</a:t>
            </a:r>
            <a:endParaRPr lang="en-US" sz="1050" dirty="0"/>
          </a:p>
        </p:txBody>
      </p:sp>
      <p:sp>
        <p:nvSpPr>
          <p:cNvPr id="5" name="Text 2"/>
          <p:cNvSpPr/>
          <p:nvPr/>
        </p:nvSpPr>
        <p:spPr>
          <a:xfrm>
            <a:off x="2215396" y="1021437"/>
            <a:ext cx="6134814" cy="527090"/>
          </a:xfrm>
          <a:prstGeom prst="rect">
            <a:avLst/>
          </a:prstGeom>
          <a:noFill/>
          <a:ln/>
        </p:spPr>
        <p:txBody>
          <a:bodyPr wrap="none" lIns="0" tIns="0" rIns="0" bIns="0" rtlCol="0" anchor="t"/>
          <a:lstStyle/>
          <a:p>
            <a:pPr marL="0" indent="0" algn="r" rtl="1">
              <a:lnSpc>
                <a:spcPts val="4150"/>
              </a:lnSpc>
              <a:buNone/>
            </a:pPr>
            <a:r>
              <a:rPr lang="en-US" sz="3300" b="1" dirty="0">
                <a:solidFill>
                  <a:srgbClr val="000000"/>
                </a:solidFill>
                <a:latin typeface="Alexandria Bold" pitchFamily="34" charset="0"/>
                <a:ea typeface="Alexandria Bold" pitchFamily="34" charset="-122"/>
                <a:cs typeface="Alexandria Bold" pitchFamily="34" charset="-120"/>
              </a:rPr>
              <a:t>التنفيذ: تحويل الخطة إلى واقع</a:t>
            </a:r>
            <a:endParaRPr lang="en-US" sz="3300" dirty="0"/>
          </a:p>
        </p:txBody>
      </p:sp>
      <p:sp>
        <p:nvSpPr>
          <p:cNvPr id="6" name="Text 3"/>
          <p:cNvSpPr/>
          <p:nvPr/>
        </p:nvSpPr>
        <p:spPr>
          <a:xfrm>
            <a:off x="793790" y="1763554"/>
            <a:ext cx="7556421" cy="499348"/>
          </a:xfrm>
          <a:prstGeom prst="rect">
            <a:avLst/>
          </a:prstGeom>
          <a:noFill/>
          <a:ln/>
        </p:spPr>
        <p:txBody>
          <a:bodyPr wrap="square" lIns="0" tIns="0" rIns="0" bIns="0" rtlCol="0" anchor="t"/>
          <a:lstStyle/>
          <a:p>
            <a:pPr marL="0" indent="0" algn="r" rtl="1">
              <a:lnSpc>
                <a:spcPts val="1950"/>
              </a:lnSpc>
              <a:buNone/>
            </a:pPr>
            <a:r>
              <a:rPr lang="en-US" sz="1300" dirty="0">
                <a:solidFill>
                  <a:srgbClr val="15213F"/>
                </a:solidFill>
                <a:latin typeface="Alexandria" pitchFamily="34" charset="0"/>
                <a:ea typeface="Alexandria" pitchFamily="34" charset="-122"/>
                <a:cs typeface="Alexandria" pitchFamily="34" charset="-120"/>
              </a:rPr>
              <a:t>مرحلة التنفيذ هي المحك الحقيقي لنجاح التخطيط. هنا تتحول الاستراتيجيات إلى أفعال ملموسة، والأفكار إلى رسائل حية تصل إلى الجمهور عبر القنوات الأنسب والتوقيت الأمثل.</a:t>
            </a:r>
            <a:endParaRPr lang="en-US" sz="1300" dirty="0"/>
          </a:p>
        </p:txBody>
      </p:sp>
      <p:sp>
        <p:nvSpPr>
          <p:cNvPr id="7" name="Text 4"/>
          <p:cNvSpPr/>
          <p:nvPr/>
        </p:nvSpPr>
        <p:spPr>
          <a:xfrm>
            <a:off x="8181618" y="2424113"/>
            <a:ext cx="168593" cy="210860"/>
          </a:xfrm>
          <a:prstGeom prst="rect">
            <a:avLst/>
          </a:prstGeom>
          <a:noFill/>
          <a:ln/>
        </p:spPr>
        <p:txBody>
          <a:bodyPr wrap="none" lIns="0" tIns="0" rIns="0" bIns="0" rtlCol="0" anchor="t"/>
          <a:lstStyle/>
          <a:p>
            <a:pPr marL="0" indent="0" algn="l" rtl="1">
              <a:lnSpc>
                <a:spcPts val="1950"/>
              </a:lnSpc>
              <a:buNone/>
            </a:pPr>
            <a:r>
              <a:rPr lang="en-US" sz="1300" dirty="0">
                <a:solidFill>
                  <a:srgbClr val="15213F"/>
                </a:solidFill>
                <a:latin typeface="Alexandria Light" pitchFamily="34" charset="0"/>
                <a:ea typeface="Alexandria Light" pitchFamily="34" charset="-122"/>
                <a:cs typeface="Alexandria Light" pitchFamily="34" charset="-120"/>
              </a:rPr>
              <a:t>01</a:t>
            </a:r>
            <a:endParaRPr lang="en-US" sz="1300" dirty="0"/>
          </a:p>
        </p:txBody>
      </p:sp>
      <p:sp>
        <p:nvSpPr>
          <p:cNvPr id="8" name="Shape 5"/>
          <p:cNvSpPr/>
          <p:nvPr/>
        </p:nvSpPr>
        <p:spPr>
          <a:xfrm>
            <a:off x="793790" y="2687955"/>
            <a:ext cx="7556421" cy="22860"/>
          </a:xfrm>
          <a:prstGeom prst="rect">
            <a:avLst/>
          </a:prstGeom>
          <a:solidFill>
            <a:srgbClr val="00AEEF"/>
          </a:solidFill>
          <a:ln/>
        </p:spPr>
        <p:txBody>
          <a:bodyPr/>
          <a:lstStyle/>
          <a:p>
            <a:endParaRPr lang="en-US"/>
          </a:p>
        </p:txBody>
      </p:sp>
      <p:sp>
        <p:nvSpPr>
          <p:cNvPr id="9" name="Text 6"/>
          <p:cNvSpPr/>
          <p:nvPr/>
        </p:nvSpPr>
        <p:spPr>
          <a:xfrm>
            <a:off x="5945862" y="2817971"/>
            <a:ext cx="2404348" cy="263485"/>
          </a:xfrm>
          <a:prstGeom prst="rect">
            <a:avLst/>
          </a:prstGeom>
          <a:noFill/>
          <a:ln/>
        </p:spPr>
        <p:txBody>
          <a:bodyPr wrap="none" lIns="0" tIns="0" rIns="0" bIns="0" rtlCol="0" anchor="t"/>
          <a:lstStyle/>
          <a:p>
            <a:pPr marL="0" indent="0" algn="r" rtl="1">
              <a:lnSpc>
                <a:spcPts val="2050"/>
              </a:lnSpc>
              <a:buNone/>
            </a:pPr>
            <a:r>
              <a:rPr lang="en-US" sz="1650" b="1" dirty="0">
                <a:solidFill>
                  <a:srgbClr val="15213F"/>
                </a:solidFill>
                <a:latin typeface="Alexandria Bold" pitchFamily="34" charset="0"/>
                <a:ea typeface="Alexandria Bold" pitchFamily="34" charset="-122"/>
                <a:cs typeface="Alexandria Bold" pitchFamily="34" charset="-120"/>
              </a:rPr>
              <a:t>اختيار الوسائل الإعلامية</a:t>
            </a:r>
            <a:endParaRPr lang="en-US" sz="1650" dirty="0"/>
          </a:p>
        </p:txBody>
      </p:sp>
      <p:sp>
        <p:nvSpPr>
          <p:cNvPr id="10" name="Text 7"/>
          <p:cNvSpPr/>
          <p:nvPr/>
        </p:nvSpPr>
        <p:spPr>
          <a:xfrm>
            <a:off x="793790" y="3167420"/>
            <a:ext cx="7556421" cy="249674"/>
          </a:xfrm>
          <a:prstGeom prst="rect">
            <a:avLst/>
          </a:prstGeom>
          <a:noFill/>
          <a:ln/>
        </p:spPr>
        <p:txBody>
          <a:bodyPr wrap="none" lIns="0" tIns="0" rIns="0" bIns="0" rtlCol="0" anchor="t"/>
          <a:lstStyle/>
          <a:p>
            <a:pPr marL="0" indent="0" algn="r" rtl="1">
              <a:lnSpc>
                <a:spcPts val="1950"/>
              </a:lnSpc>
              <a:buNone/>
            </a:pPr>
            <a:r>
              <a:rPr lang="en-US" sz="1300" dirty="0">
                <a:solidFill>
                  <a:srgbClr val="15213F"/>
                </a:solidFill>
                <a:latin typeface="Alexandria" pitchFamily="34" charset="0"/>
                <a:ea typeface="Alexandria" pitchFamily="34" charset="-122"/>
                <a:cs typeface="Alexandria" pitchFamily="34" charset="-120"/>
              </a:rPr>
              <a:t>تحديد القنوات الأكثر فعالية للوصول إلى الجمهور المستهدف: وسائل تقليدية، رقمية، أو مزيج متكامل.</a:t>
            </a:r>
            <a:endParaRPr lang="en-US" sz="1300" dirty="0"/>
          </a:p>
        </p:txBody>
      </p:sp>
      <p:sp>
        <p:nvSpPr>
          <p:cNvPr id="11" name="Text 8"/>
          <p:cNvSpPr/>
          <p:nvPr/>
        </p:nvSpPr>
        <p:spPr>
          <a:xfrm>
            <a:off x="8181618" y="3686889"/>
            <a:ext cx="168593" cy="210860"/>
          </a:xfrm>
          <a:prstGeom prst="rect">
            <a:avLst/>
          </a:prstGeom>
          <a:noFill/>
          <a:ln/>
        </p:spPr>
        <p:txBody>
          <a:bodyPr wrap="none" lIns="0" tIns="0" rIns="0" bIns="0" rtlCol="0" anchor="t"/>
          <a:lstStyle/>
          <a:p>
            <a:pPr marL="0" indent="0" algn="l" rtl="1">
              <a:lnSpc>
                <a:spcPts val="1950"/>
              </a:lnSpc>
              <a:buNone/>
            </a:pPr>
            <a:r>
              <a:rPr lang="en-US" sz="1300" dirty="0">
                <a:solidFill>
                  <a:srgbClr val="15213F"/>
                </a:solidFill>
                <a:latin typeface="Alexandria Light" pitchFamily="34" charset="0"/>
                <a:ea typeface="Alexandria Light" pitchFamily="34" charset="-122"/>
                <a:cs typeface="Alexandria Light" pitchFamily="34" charset="-120"/>
              </a:rPr>
              <a:t>02</a:t>
            </a:r>
            <a:endParaRPr lang="en-US" sz="1300" dirty="0"/>
          </a:p>
        </p:txBody>
      </p:sp>
      <p:sp>
        <p:nvSpPr>
          <p:cNvPr id="12" name="Shape 9"/>
          <p:cNvSpPr/>
          <p:nvPr/>
        </p:nvSpPr>
        <p:spPr>
          <a:xfrm>
            <a:off x="793790" y="3950732"/>
            <a:ext cx="7556421" cy="22860"/>
          </a:xfrm>
          <a:prstGeom prst="rect">
            <a:avLst/>
          </a:prstGeom>
          <a:solidFill>
            <a:srgbClr val="00AEEF"/>
          </a:solidFill>
          <a:ln/>
        </p:spPr>
        <p:txBody>
          <a:bodyPr/>
          <a:lstStyle/>
          <a:p>
            <a:endParaRPr lang="en-US"/>
          </a:p>
        </p:txBody>
      </p:sp>
      <p:sp>
        <p:nvSpPr>
          <p:cNvPr id="13" name="Text 10"/>
          <p:cNvSpPr/>
          <p:nvPr/>
        </p:nvSpPr>
        <p:spPr>
          <a:xfrm>
            <a:off x="5946696" y="4080748"/>
            <a:ext cx="2403515" cy="263485"/>
          </a:xfrm>
          <a:prstGeom prst="rect">
            <a:avLst/>
          </a:prstGeom>
          <a:noFill/>
          <a:ln/>
        </p:spPr>
        <p:txBody>
          <a:bodyPr wrap="none" lIns="0" tIns="0" rIns="0" bIns="0" rtlCol="0" anchor="t"/>
          <a:lstStyle/>
          <a:p>
            <a:pPr marL="0" indent="0" algn="r" rtl="1">
              <a:lnSpc>
                <a:spcPts val="2050"/>
              </a:lnSpc>
              <a:buNone/>
            </a:pPr>
            <a:r>
              <a:rPr lang="en-US" sz="1650" b="1" dirty="0">
                <a:solidFill>
                  <a:srgbClr val="15213F"/>
                </a:solidFill>
                <a:latin typeface="Alexandria Bold" pitchFamily="34" charset="0"/>
                <a:ea typeface="Alexandria Bold" pitchFamily="34" charset="-122"/>
                <a:cs typeface="Alexandria Bold" pitchFamily="34" charset="-120"/>
              </a:rPr>
              <a:t>صياغة الرسائل الرئيسية</a:t>
            </a:r>
            <a:endParaRPr lang="en-US" sz="1650" dirty="0"/>
          </a:p>
        </p:txBody>
      </p:sp>
      <p:sp>
        <p:nvSpPr>
          <p:cNvPr id="14" name="Text 11"/>
          <p:cNvSpPr/>
          <p:nvPr/>
        </p:nvSpPr>
        <p:spPr>
          <a:xfrm>
            <a:off x="793790" y="4430197"/>
            <a:ext cx="7556421" cy="249674"/>
          </a:xfrm>
          <a:prstGeom prst="rect">
            <a:avLst/>
          </a:prstGeom>
          <a:noFill/>
          <a:ln/>
        </p:spPr>
        <p:txBody>
          <a:bodyPr wrap="none" lIns="0" tIns="0" rIns="0" bIns="0" rtlCol="0" anchor="t"/>
          <a:lstStyle/>
          <a:p>
            <a:pPr marL="0" indent="0" algn="r" rtl="1">
              <a:lnSpc>
                <a:spcPts val="1950"/>
              </a:lnSpc>
              <a:buNone/>
            </a:pPr>
            <a:r>
              <a:rPr lang="en-US" sz="1300" dirty="0">
                <a:solidFill>
                  <a:srgbClr val="15213F"/>
                </a:solidFill>
                <a:latin typeface="Alexandria" pitchFamily="34" charset="0"/>
                <a:ea typeface="Alexandria" pitchFamily="34" charset="-122"/>
                <a:cs typeface="Alexandria" pitchFamily="34" charset="-120"/>
              </a:rPr>
              <a:t>إعداد رسائل واضحة ومتسقة تعكس الأهداف وتتناسب مع كل قناة وكل شريحة جماهيرية.</a:t>
            </a:r>
            <a:endParaRPr lang="en-US" sz="1300" dirty="0"/>
          </a:p>
        </p:txBody>
      </p:sp>
      <p:sp>
        <p:nvSpPr>
          <p:cNvPr id="15" name="Text 12"/>
          <p:cNvSpPr/>
          <p:nvPr/>
        </p:nvSpPr>
        <p:spPr>
          <a:xfrm>
            <a:off x="8181618" y="4949666"/>
            <a:ext cx="168593" cy="210860"/>
          </a:xfrm>
          <a:prstGeom prst="rect">
            <a:avLst/>
          </a:prstGeom>
          <a:noFill/>
          <a:ln/>
        </p:spPr>
        <p:txBody>
          <a:bodyPr wrap="none" lIns="0" tIns="0" rIns="0" bIns="0" rtlCol="0" anchor="t"/>
          <a:lstStyle/>
          <a:p>
            <a:pPr marL="0" indent="0" algn="l" rtl="1">
              <a:lnSpc>
                <a:spcPts val="1950"/>
              </a:lnSpc>
              <a:buNone/>
            </a:pPr>
            <a:r>
              <a:rPr lang="en-US" sz="1300" dirty="0">
                <a:solidFill>
                  <a:srgbClr val="15213F"/>
                </a:solidFill>
                <a:latin typeface="Alexandria Light" pitchFamily="34" charset="0"/>
                <a:ea typeface="Alexandria Light" pitchFamily="34" charset="-122"/>
                <a:cs typeface="Alexandria Light" pitchFamily="34" charset="-120"/>
              </a:rPr>
              <a:t>03</a:t>
            </a:r>
            <a:endParaRPr lang="en-US" sz="1300" dirty="0"/>
          </a:p>
        </p:txBody>
      </p:sp>
      <p:sp>
        <p:nvSpPr>
          <p:cNvPr id="16" name="Shape 13"/>
          <p:cNvSpPr/>
          <p:nvPr/>
        </p:nvSpPr>
        <p:spPr>
          <a:xfrm>
            <a:off x="793790" y="5213509"/>
            <a:ext cx="7556421" cy="22860"/>
          </a:xfrm>
          <a:prstGeom prst="rect">
            <a:avLst/>
          </a:prstGeom>
          <a:solidFill>
            <a:srgbClr val="00AEEF"/>
          </a:solidFill>
          <a:ln/>
        </p:spPr>
        <p:txBody>
          <a:bodyPr/>
          <a:lstStyle/>
          <a:p>
            <a:endParaRPr lang="en-US"/>
          </a:p>
        </p:txBody>
      </p:sp>
      <p:sp>
        <p:nvSpPr>
          <p:cNvPr id="17" name="Text 14"/>
          <p:cNvSpPr/>
          <p:nvPr/>
        </p:nvSpPr>
        <p:spPr>
          <a:xfrm>
            <a:off x="6241494" y="5343525"/>
            <a:ext cx="2108716" cy="263485"/>
          </a:xfrm>
          <a:prstGeom prst="rect">
            <a:avLst/>
          </a:prstGeom>
          <a:noFill/>
          <a:ln/>
        </p:spPr>
        <p:txBody>
          <a:bodyPr wrap="none" lIns="0" tIns="0" rIns="0" bIns="0" rtlCol="0" anchor="t"/>
          <a:lstStyle/>
          <a:p>
            <a:pPr marL="0" indent="0" algn="r" rtl="1">
              <a:lnSpc>
                <a:spcPts val="2050"/>
              </a:lnSpc>
              <a:buNone/>
            </a:pPr>
            <a:r>
              <a:rPr lang="en-US" sz="1650" b="1" dirty="0">
                <a:solidFill>
                  <a:srgbClr val="15213F"/>
                </a:solidFill>
                <a:latin typeface="Alexandria Bold" pitchFamily="34" charset="0"/>
                <a:ea typeface="Alexandria Bold" pitchFamily="34" charset="-122"/>
                <a:cs typeface="Alexandria Bold" pitchFamily="34" charset="-120"/>
              </a:rPr>
              <a:t>ضبط التوقيت</a:t>
            </a:r>
            <a:endParaRPr lang="en-US" sz="1650" dirty="0"/>
          </a:p>
        </p:txBody>
      </p:sp>
      <p:sp>
        <p:nvSpPr>
          <p:cNvPr id="18" name="Text 15"/>
          <p:cNvSpPr/>
          <p:nvPr/>
        </p:nvSpPr>
        <p:spPr>
          <a:xfrm>
            <a:off x="793790" y="5692973"/>
            <a:ext cx="7556421" cy="249674"/>
          </a:xfrm>
          <a:prstGeom prst="rect">
            <a:avLst/>
          </a:prstGeom>
          <a:noFill/>
          <a:ln/>
        </p:spPr>
        <p:txBody>
          <a:bodyPr wrap="none" lIns="0" tIns="0" rIns="0" bIns="0" rtlCol="0" anchor="t"/>
          <a:lstStyle/>
          <a:p>
            <a:pPr marL="0" indent="0" algn="r" rtl="1">
              <a:lnSpc>
                <a:spcPts val="1950"/>
              </a:lnSpc>
              <a:buNone/>
            </a:pPr>
            <a:r>
              <a:rPr lang="en-US" sz="1300" dirty="0">
                <a:solidFill>
                  <a:srgbClr val="15213F"/>
                </a:solidFill>
                <a:latin typeface="Alexandria" pitchFamily="34" charset="0"/>
                <a:ea typeface="Alexandria" pitchFamily="34" charset="-122"/>
                <a:cs typeface="Alexandria" pitchFamily="34" charset="-120"/>
              </a:rPr>
              <a:t>اختيار التوقيت المثالي لإطلاق الرسائل بما يضمن أقصى تأثير وتجاوب من الجمهور.</a:t>
            </a:r>
            <a:endParaRPr lang="en-US" sz="1300" dirty="0"/>
          </a:p>
        </p:txBody>
      </p:sp>
      <p:sp>
        <p:nvSpPr>
          <p:cNvPr id="19" name="Text 16"/>
          <p:cNvSpPr/>
          <p:nvPr/>
        </p:nvSpPr>
        <p:spPr>
          <a:xfrm>
            <a:off x="8181618" y="6212443"/>
            <a:ext cx="168593" cy="210860"/>
          </a:xfrm>
          <a:prstGeom prst="rect">
            <a:avLst/>
          </a:prstGeom>
          <a:noFill/>
          <a:ln/>
        </p:spPr>
        <p:txBody>
          <a:bodyPr wrap="none" lIns="0" tIns="0" rIns="0" bIns="0" rtlCol="0" anchor="t"/>
          <a:lstStyle/>
          <a:p>
            <a:pPr marL="0" indent="0" algn="l" rtl="1">
              <a:lnSpc>
                <a:spcPts val="1950"/>
              </a:lnSpc>
              <a:buNone/>
            </a:pPr>
            <a:r>
              <a:rPr lang="en-US" sz="1300" dirty="0">
                <a:solidFill>
                  <a:srgbClr val="15213F"/>
                </a:solidFill>
                <a:latin typeface="Alexandria Light" pitchFamily="34" charset="0"/>
                <a:ea typeface="Alexandria Light" pitchFamily="34" charset="-122"/>
                <a:cs typeface="Alexandria Light" pitchFamily="34" charset="-120"/>
              </a:rPr>
              <a:t>04</a:t>
            </a:r>
            <a:endParaRPr lang="en-US" sz="1300" dirty="0"/>
          </a:p>
        </p:txBody>
      </p:sp>
      <p:sp>
        <p:nvSpPr>
          <p:cNvPr id="20" name="Shape 17"/>
          <p:cNvSpPr/>
          <p:nvPr/>
        </p:nvSpPr>
        <p:spPr>
          <a:xfrm>
            <a:off x="793790" y="6476286"/>
            <a:ext cx="7556421" cy="22860"/>
          </a:xfrm>
          <a:prstGeom prst="rect">
            <a:avLst/>
          </a:prstGeom>
          <a:solidFill>
            <a:srgbClr val="00AEEF"/>
          </a:solidFill>
          <a:ln/>
        </p:spPr>
        <p:txBody>
          <a:bodyPr/>
          <a:lstStyle/>
          <a:p>
            <a:endParaRPr lang="en-US"/>
          </a:p>
        </p:txBody>
      </p:sp>
      <p:sp>
        <p:nvSpPr>
          <p:cNvPr id="21" name="Text 18"/>
          <p:cNvSpPr/>
          <p:nvPr/>
        </p:nvSpPr>
        <p:spPr>
          <a:xfrm>
            <a:off x="6241494" y="6606302"/>
            <a:ext cx="2108716" cy="263485"/>
          </a:xfrm>
          <a:prstGeom prst="rect">
            <a:avLst/>
          </a:prstGeom>
          <a:noFill/>
          <a:ln/>
        </p:spPr>
        <p:txBody>
          <a:bodyPr wrap="none" lIns="0" tIns="0" rIns="0" bIns="0" rtlCol="0" anchor="t"/>
          <a:lstStyle/>
          <a:p>
            <a:pPr marL="0" indent="0" algn="r" rtl="1">
              <a:lnSpc>
                <a:spcPts val="2050"/>
              </a:lnSpc>
              <a:buNone/>
            </a:pPr>
            <a:r>
              <a:rPr lang="en-US" sz="1650" b="1" dirty="0">
                <a:solidFill>
                  <a:srgbClr val="15213F"/>
                </a:solidFill>
                <a:latin typeface="Alexandria Bold" pitchFamily="34" charset="0"/>
                <a:ea typeface="Alexandria Bold" pitchFamily="34" charset="-122"/>
                <a:cs typeface="Alexandria Bold" pitchFamily="34" charset="-120"/>
              </a:rPr>
              <a:t>تنسيق الفرق</a:t>
            </a:r>
            <a:endParaRPr lang="en-US" sz="1650" dirty="0"/>
          </a:p>
        </p:txBody>
      </p:sp>
      <p:sp>
        <p:nvSpPr>
          <p:cNvPr id="22" name="Text 19"/>
          <p:cNvSpPr/>
          <p:nvPr/>
        </p:nvSpPr>
        <p:spPr>
          <a:xfrm>
            <a:off x="793790" y="6955750"/>
            <a:ext cx="7556421" cy="499348"/>
          </a:xfrm>
          <a:prstGeom prst="rect">
            <a:avLst/>
          </a:prstGeom>
          <a:noFill/>
          <a:ln/>
        </p:spPr>
        <p:txBody>
          <a:bodyPr wrap="square" lIns="0" tIns="0" rIns="0" bIns="0" rtlCol="0" anchor="t"/>
          <a:lstStyle/>
          <a:p>
            <a:pPr marL="0" indent="0" algn="r" rtl="1">
              <a:lnSpc>
                <a:spcPts val="1950"/>
              </a:lnSpc>
              <a:buNone/>
            </a:pPr>
            <a:r>
              <a:rPr lang="en-US" sz="1300" dirty="0">
                <a:solidFill>
                  <a:srgbClr val="15213F"/>
                </a:solidFill>
                <a:latin typeface="Alexandria" pitchFamily="34" charset="0"/>
                <a:ea typeface="Alexandria" pitchFamily="34" charset="-122"/>
                <a:cs typeface="Alexandria" pitchFamily="34" charset="-120"/>
              </a:rPr>
              <a:t>ضمان التنسيق الكامل بين كل الأطراف المعنية: الاتصال الداخلي، العلاقات الإعلامية، الرقمية، والإبداعية.</a:t>
            </a:r>
            <a:endParaRPr lang="en-US" sz="13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8">
    <p:spTree>
      <p:nvGrpSpPr>
        <p:cNvPr id="1" name=""/>
        <p:cNvGrpSpPr/>
        <p:nvPr/>
      </p:nvGrpSpPr>
      <p:grpSpPr>
        <a:xfrm>
          <a:off x="0" y="0"/>
          <a:ext cx="0" cy="0"/>
          <a:chOff x="0" y="0"/>
          <a:chExt cx="0" cy="0"/>
        </a:xfrm>
      </p:grpSpPr>
      <p:pic>
        <p:nvPicPr>
          <p:cNvPr id="19" name="Picture 18">
            <a:extLst>
              <a:ext uri="{FF2B5EF4-FFF2-40B4-BE49-F238E27FC236}">
                <a16:creationId xmlns:a16="http://schemas.microsoft.com/office/drawing/2014/main" id="{DA6A916F-03F8-B5EB-C16C-BE21966839CA}"/>
              </a:ext>
            </a:extLst>
          </p:cNvPr>
          <p:cNvPicPr>
            <a:picLocks noChangeAspect="1"/>
          </p:cNvPicPr>
          <p:nvPr/>
        </p:nvPicPr>
        <p:blipFill>
          <a:blip r:embed="rId3"/>
          <a:stretch>
            <a:fillRect/>
          </a:stretch>
        </p:blipFill>
        <p:spPr>
          <a:xfrm>
            <a:off x="220581" y="36723"/>
            <a:ext cx="14409819" cy="8156154"/>
          </a:xfrm>
          <a:prstGeom prst="rect">
            <a:avLst/>
          </a:prstGeom>
        </p:spPr>
      </p:pic>
      <p:pic>
        <p:nvPicPr>
          <p:cNvPr id="2" name="Image 0" descr="preencoded.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62833" y="2052121"/>
            <a:ext cx="3569547" cy="5354321"/>
          </a:xfrm>
          <a:prstGeom prst="rect">
            <a:avLst/>
          </a:prstGeom>
        </p:spPr>
      </p:pic>
      <p:sp>
        <p:nvSpPr>
          <p:cNvPr id="3" name="Shape 0"/>
          <p:cNvSpPr/>
          <p:nvPr/>
        </p:nvSpPr>
        <p:spPr>
          <a:xfrm>
            <a:off x="12854107" y="774621"/>
            <a:ext cx="982504" cy="363617"/>
          </a:xfrm>
          <a:prstGeom prst="roundRect">
            <a:avLst>
              <a:gd name="adj" fmla="val 17423"/>
            </a:avLst>
          </a:prstGeom>
          <a:noFill/>
          <a:ln w="7620">
            <a:solidFill>
              <a:srgbClr val="00AEEF"/>
            </a:solidFill>
            <a:prstDash val="solid"/>
          </a:ln>
        </p:spPr>
        <p:txBody>
          <a:bodyPr/>
          <a:lstStyle/>
          <a:p>
            <a:endParaRPr lang="en-US"/>
          </a:p>
        </p:txBody>
      </p:sp>
      <p:sp>
        <p:nvSpPr>
          <p:cNvPr id="4" name="Text 1"/>
          <p:cNvSpPr/>
          <p:nvPr/>
        </p:nvSpPr>
        <p:spPr>
          <a:xfrm>
            <a:off x="12974836" y="838795"/>
            <a:ext cx="741045" cy="235268"/>
          </a:xfrm>
          <a:prstGeom prst="rect">
            <a:avLst/>
          </a:prstGeom>
          <a:noFill/>
          <a:ln/>
        </p:spPr>
        <p:txBody>
          <a:bodyPr wrap="none" lIns="0" tIns="0" rIns="0" bIns="0" rtlCol="0" anchor="t"/>
          <a:lstStyle/>
          <a:p>
            <a:pPr marL="0" indent="0" algn="r" rtl="1">
              <a:lnSpc>
                <a:spcPts val="1850"/>
              </a:lnSpc>
              <a:buNone/>
            </a:pPr>
            <a:r>
              <a:rPr lang="en-US" sz="1150" dirty="0">
                <a:solidFill>
                  <a:srgbClr val="00AEEF"/>
                </a:solidFill>
                <a:latin typeface="Alexandria" pitchFamily="34" charset="0"/>
                <a:ea typeface="Alexandria" pitchFamily="34" charset="-122"/>
                <a:cs typeface="Alexandria" pitchFamily="34" charset="-120"/>
              </a:rPr>
              <a:t>المرحلة 06</a:t>
            </a:r>
            <a:endParaRPr lang="en-US" sz="1150" dirty="0"/>
          </a:p>
        </p:txBody>
      </p:sp>
      <p:sp>
        <p:nvSpPr>
          <p:cNvPr id="5" name="Text 2"/>
          <p:cNvSpPr/>
          <p:nvPr/>
        </p:nvSpPr>
        <p:spPr>
          <a:xfrm>
            <a:off x="5770252" y="661868"/>
            <a:ext cx="6088261" cy="589121"/>
          </a:xfrm>
          <a:prstGeom prst="rect">
            <a:avLst/>
          </a:prstGeom>
          <a:noFill/>
          <a:ln/>
        </p:spPr>
        <p:txBody>
          <a:bodyPr wrap="none" lIns="0" tIns="0" rIns="0" bIns="0" rtlCol="0" anchor="t"/>
          <a:lstStyle/>
          <a:p>
            <a:pPr marL="0" indent="0" algn="r" rtl="1">
              <a:lnSpc>
                <a:spcPts val="4600"/>
              </a:lnSpc>
              <a:buNone/>
            </a:pPr>
            <a:r>
              <a:rPr lang="en-US" sz="3700" b="1" dirty="0">
                <a:solidFill>
                  <a:srgbClr val="000000"/>
                </a:solidFill>
                <a:latin typeface="Alexandria Bold" pitchFamily="34" charset="0"/>
                <a:ea typeface="Alexandria Bold" pitchFamily="34" charset="-122"/>
                <a:cs typeface="Alexandria Bold" pitchFamily="34" charset="-120"/>
              </a:rPr>
              <a:t>التقييم: قياس الأثر والتعلم</a:t>
            </a:r>
            <a:endParaRPr lang="en-US" sz="3700" dirty="0"/>
          </a:p>
        </p:txBody>
      </p:sp>
      <p:sp>
        <p:nvSpPr>
          <p:cNvPr id="6" name="Text 3"/>
          <p:cNvSpPr/>
          <p:nvPr/>
        </p:nvSpPr>
        <p:spPr>
          <a:xfrm>
            <a:off x="6280190" y="2067520"/>
            <a:ext cx="7556421" cy="882610"/>
          </a:xfrm>
          <a:prstGeom prst="rect">
            <a:avLst/>
          </a:prstGeom>
          <a:noFill/>
          <a:ln/>
        </p:spPr>
        <p:txBody>
          <a:bodyPr wrap="square" lIns="0" tIns="0" rIns="0" bIns="0" rtlCol="0" anchor="t"/>
          <a:lstStyle/>
          <a:p>
            <a:pPr marL="0" indent="0" algn="r" rtl="1">
              <a:lnSpc>
                <a:spcPts val="2300"/>
              </a:lnSpc>
              <a:buNone/>
            </a:pPr>
            <a:r>
              <a:rPr lang="en-US" sz="1450" dirty="0">
                <a:solidFill>
                  <a:srgbClr val="15213F"/>
                </a:solidFill>
                <a:latin typeface="Alexandria" pitchFamily="34" charset="0"/>
                <a:ea typeface="Alexandria" pitchFamily="34" charset="-122"/>
                <a:cs typeface="Alexandria" pitchFamily="34" charset="-120"/>
              </a:rPr>
              <a:t>التقييم ليس نهاية الحملة، بل جزء أساسي من دورة التحسين المستمر. يجب أن يجيب التقييم على السؤالين الجوهريين: هل تحققت الأهداف المرجوة؟ وهل تغيرت الصورة الذهنية والسلوك بالشكل المطلوب؟</a:t>
            </a:r>
            <a:endParaRPr lang="en-US" sz="1450" dirty="0"/>
          </a:p>
        </p:txBody>
      </p:sp>
      <p:sp>
        <p:nvSpPr>
          <p:cNvPr id="7" name="Shape 4"/>
          <p:cNvSpPr/>
          <p:nvPr/>
        </p:nvSpPr>
        <p:spPr>
          <a:xfrm>
            <a:off x="6280190" y="3151584"/>
            <a:ext cx="7556421" cy="1413153"/>
          </a:xfrm>
          <a:prstGeom prst="roundRect">
            <a:avLst>
              <a:gd name="adj" fmla="val 7765"/>
            </a:avLst>
          </a:prstGeom>
          <a:solidFill>
            <a:srgbClr val="FFFFFF"/>
          </a:solidFill>
          <a:ln w="22860">
            <a:solidFill>
              <a:srgbClr val="B2D7E5"/>
            </a:solidFill>
            <a:prstDash val="solid"/>
          </a:ln>
        </p:spPr>
        <p:txBody>
          <a:bodyPr/>
          <a:lstStyle/>
          <a:p>
            <a:endParaRPr lang="en-US"/>
          </a:p>
        </p:txBody>
      </p:sp>
      <p:sp>
        <p:nvSpPr>
          <p:cNvPr id="8" name="Shape 5"/>
          <p:cNvSpPr/>
          <p:nvPr/>
        </p:nvSpPr>
        <p:spPr>
          <a:xfrm>
            <a:off x="13768030" y="3151584"/>
            <a:ext cx="91440" cy="1413153"/>
          </a:xfrm>
          <a:prstGeom prst="roundRect">
            <a:avLst>
              <a:gd name="adj" fmla="val 86605"/>
            </a:avLst>
          </a:prstGeom>
          <a:solidFill>
            <a:srgbClr val="00AEEF"/>
          </a:solidFill>
          <a:ln/>
        </p:spPr>
        <p:txBody>
          <a:bodyPr/>
          <a:lstStyle/>
          <a:p>
            <a:endParaRPr lang="en-US"/>
          </a:p>
        </p:txBody>
      </p:sp>
      <p:sp>
        <p:nvSpPr>
          <p:cNvPr id="9" name="Text 6"/>
          <p:cNvSpPr/>
          <p:nvPr/>
        </p:nvSpPr>
        <p:spPr>
          <a:xfrm>
            <a:off x="11199852" y="3362920"/>
            <a:ext cx="2356842" cy="294680"/>
          </a:xfrm>
          <a:prstGeom prst="rect">
            <a:avLst/>
          </a:prstGeom>
          <a:noFill/>
          <a:ln/>
        </p:spPr>
        <p:txBody>
          <a:bodyPr wrap="none" lIns="0" tIns="0" rIns="0" bIns="0" rtlCol="0" anchor="t"/>
          <a:lstStyle/>
          <a:p>
            <a:pPr marL="0" indent="0" algn="r" rtl="1">
              <a:lnSpc>
                <a:spcPts val="2300"/>
              </a:lnSpc>
              <a:buNone/>
            </a:pPr>
            <a:r>
              <a:rPr lang="en-US" sz="1850" b="1" dirty="0">
                <a:solidFill>
                  <a:srgbClr val="15213F"/>
                </a:solidFill>
                <a:latin typeface="Alexandria Bold" pitchFamily="34" charset="0"/>
                <a:ea typeface="Alexandria Bold" pitchFamily="34" charset="-122"/>
                <a:cs typeface="Alexandria Bold" pitchFamily="34" charset="-120"/>
              </a:rPr>
              <a:t>قياس المخرجات</a:t>
            </a:r>
            <a:endParaRPr lang="en-US" sz="1850" dirty="0"/>
          </a:p>
        </p:txBody>
      </p:sp>
      <p:sp>
        <p:nvSpPr>
          <p:cNvPr id="10" name="Text 7"/>
          <p:cNvSpPr/>
          <p:nvPr/>
        </p:nvSpPr>
        <p:spPr>
          <a:xfrm>
            <a:off x="6491526" y="3764994"/>
            <a:ext cx="7065169" cy="588407"/>
          </a:xfrm>
          <a:prstGeom prst="rect">
            <a:avLst/>
          </a:prstGeom>
          <a:noFill/>
          <a:ln/>
        </p:spPr>
        <p:txBody>
          <a:bodyPr wrap="square" lIns="0" tIns="0" rIns="0" bIns="0" rtlCol="0" anchor="t"/>
          <a:lstStyle/>
          <a:p>
            <a:pPr marL="0" indent="0" algn="r" rtl="1">
              <a:lnSpc>
                <a:spcPts val="2300"/>
              </a:lnSpc>
              <a:buNone/>
            </a:pPr>
            <a:r>
              <a:rPr lang="en-US" sz="1450" dirty="0">
                <a:solidFill>
                  <a:srgbClr val="15213F"/>
                </a:solidFill>
                <a:latin typeface="Alexandria" pitchFamily="34" charset="0"/>
                <a:ea typeface="Alexandria" pitchFamily="34" charset="-122"/>
                <a:cs typeface="Alexandria" pitchFamily="34" charset="-120"/>
              </a:rPr>
              <a:t>عدد المواد المنشورة، التغطية الإعلامية، الوصول، ومؤشرات الانتشار الأولية على المنصات المختلفة.</a:t>
            </a:r>
            <a:endParaRPr lang="en-US" sz="1450" dirty="0"/>
          </a:p>
        </p:txBody>
      </p:sp>
      <p:sp>
        <p:nvSpPr>
          <p:cNvPr id="11" name="Shape 8"/>
          <p:cNvSpPr/>
          <p:nvPr/>
        </p:nvSpPr>
        <p:spPr>
          <a:xfrm>
            <a:off x="6280190" y="4743807"/>
            <a:ext cx="7556421" cy="1118949"/>
          </a:xfrm>
          <a:prstGeom prst="roundRect">
            <a:avLst>
              <a:gd name="adj" fmla="val 9806"/>
            </a:avLst>
          </a:prstGeom>
          <a:solidFill>
            <a:srgbClr val="FFFFFF"/>
          </a:solidFill>
          <a:ln w="22860">
            <a:solidFill>
              <a:srgbClr val="B2D7E5"/>
            </a:solidFill>
            <a:prstDash val="solid"/>
          </a:ln>
        </p:spPr>
        <p:txBody>
          <a:bodyPr/>
          <a:lstStyle/>
          <a:p>
            <a:endParaRPr lang="en-US"/>
          </a:p>
        </p:txBody>
      </p:sp>
      <p:sp>
        <p:nvSpPr>
          <p:cNvPr id="12" name="Shape 9"/>
          <p:cNvSpPr/>
          <p:nvPr/>
        </p:nvSpPr>
        <p:spPr>
          <a:xfrm>
            <a:off x="13768030" y="4743807"/>
            <a:ext cx="91440" cy="1118949"/>
          </a:xfrm>
          <a:prstGeom prst="roundRect">
            <a:avLst>
              <a:gd name="adj" fmla="val 86605"/>
            </a:avLst>
          </a:prstGeom>
          <a:solidFill>
            <a:srgbClr val="00AEEF"/>
          </a:solidFill>
          <a:ln/>
        </p:spPr>
        <p:txBody>
          <a:bodyPr/>
          <a:lstStyle/>
          <a:p>
            <a:endParaRPr lang="en-US"/>
          </a:p>
        </p:txBody>
      </p:sp>
      <p:sp>
        <p:nvSpPr>
          <p:cNvPr id="13" name="Text 10"/>
          <p:cNvSpPr/>
          <p:nvPr/>
        </p:nvSpPr>
        <p:spPr>
          <a:xfrm>
            <a:off x="11199852" y="4955143"/>
            <a:ext cx="2356842" cy="294680"/>
          </a:xfrm>
          <a:prstGeom prst="rect">
            <a:avLst/>
          </a:prstGeom>
          <a:noFill/>
          <a:ln/>
        </p:spPr>
        <p:txBody>
          <a:bodyPr wrap="none" lIns="0" tIns="0" rIns="0" bIns="0" rtlCol="0" anchor="t"/>
          <a:lstStyle/>
          <a:p>
            <a:pPr marL="0" indent="0" algn="r" rtl="1">
              <a:lnSpc>
                <a:spcPts val="2300"/>
              </a:lnSpc>
              <a:buNone/>
            </a:pPr>
            <a:r>
              <a:rPr lang="en-US" sz="1850" b="1" dirty="0">
                <a:solidFill>
                  <a:srgbClr val="15213F"/>
                </a:solidFill>
                <a:latin typeface="Alexandria Bold" pitchFamily="34" charset="0"/>
                <a:ea typeface="Alexandria Bold" pitchFamily="34" charset="-122"/>
                <a:cs typeface="Alexandria Bold" pitchFamily="34" charset="-120"/>
              </a:rPr>
              <a:t>قياس النتائج</a:t>
            </a:r>
            <a:endParaRPr lang="en-US" sz="1850" dirty="0"/>
          </a:p>
        </p:txBody>
      </p:sp>
      <p:sp>
        <p:nvSpPr>
          <p:cNvPr id="14" name="Text 11"/>
          <p:cNvSpPr/>
          <p:nvPr/>
        </p:nvSpPr>
        <p:spPr>
          <a:xfrm>
            <a:off x="6491526" y="5357217"/>
            <a:ext cx="7065169" cy="294203"/>
          </a:xfrm>
          <a:prstGeom prst="rect">
            <a:avLst/>
          </a:prstGeom>
          <a:noFill/>
          <a:ln/>
        </p:spPr>
        <p:txBody>
          <a:bodyPr wrap="none" lIns="0" tIns="0" rIns="0" bIns="0" rtlCol="0" anchor="t"/>
          <a:lstStyle/>
          <a:p>
            <a:pPr marL="0" indent="0" algn="r" rtl="1">
              <a:lnSpc>
                <a:spcPts val="2300"/>
              </a:lnSpc>
              <a:buNone/>
            </a:pPr>
            <a:r>
              <a:rPr lang="en-US" sz="1450" dirty="0">
                <a:solidFill>
                  <a:srgbClr val="15213F"/>
                </a:solidFill>
                <a:latin typeface="Alexandria" pitchFamily="34" charset="0"/>
                <a:ea typeface="Alexandria" pitchFamily="34" charset="-122"/>
                <a:cs typeface="Alexandria" pitchFamily="34" charset="-120"/>
              </a:rPr>
              <a:t>تحليل التفاعل، الإعجابات، التعليقات، المشاركات، وجودة الحوار الذي نتج عن الحملة.</a:t>
            </a:r>
            <a:endParaRPr lang="en-US" sz="1450" dirty="0"/>
          </a:p>
        </p:txBody>
      </p:sp>
      <p:sp>
        <p:nvSpPr>
          <p:cNvPr id="15" name="Shape 12"/>
          <p:cNvSpPr/>
          <p:nvPr/>
        </p:nvSpPr>
        <p:spPr>
          <a:xfrm>
            <a:off x="6280190" y="6041827"/>
            <a:ext cx="7556421" cy="1413153"/>
          </a:xfrm>
          <a:prstGeom prst="roundRect">
            <a:avLst>
              <a:gd name="adj" fmla="val 7765"/>
            </a:avLst>
          </a:prstGeom>
          <a:solidFill>
            <a:srgbClr val="FFFFFF"/>
          </a:solidFill>
          <a:ln w="22860">
            <a:solidFill>
              <a:srgbClr val="B2D7E5"/>
            </a:solidFill>
            <a:prstDash val="solid"/>
          </a:ln>
        </p:spPr>
        <p:txBody>
          <a:bodyPr/>
          <a:lstStyle/>
          <a:p>
            <a:endParaRPr lang="en-US"/>
          </a:p>
        </p:txBody>
      </p:sp>
      <p:sp>
        <p:nvSpPr>
          <p:cNvPr id="16" name="Shape 13"/>
          <p:cNvSpPr/>
          <p:nvPr/>
        </p:nvSpPr>
        <p:spPr>
          <a:xfrm>
            <a:off x="13768030" y="6041827"/>
            <a:ext cx="91440" cy="1413153"/>
          </a:xfrm>
          <a:prstGeom prst="roundRect">
            <a:avLst>
              <a:gd name="adj" fmla="val 86605"/>
            </a:avLst>
          </a:prstGeom>
          <a:solidFill>
            <a:srgbClr val="00AEEF"/>
          </a:solidFill>
          <a:ln/>
        </p:spPr>
        <p:txBody>
          <a:bodyPr/>
          <a:lstStyle/>
          <a:p>
            <a:endParaRPr lang="en-US"/>
          </a:p>
        </p:txBody>
      </p:sp>
      <p:sp>
        <p:nvSpPr>
          <p:cNvPr id="17" name="Text 14"/>
          <p:cNvSpPr/>
          <p:nvPr/>
        </p:nvSpPr>
        <p:spPr>
          <a:xfrm>
            <a:off x="10983158" y="6253163"/>
            <a:ext cx="2573536" cy="294680"/>
          </a:xfrm>
          <a:prstGeom prst="rect">
            <a:avLst/>
          </a:prstGeom>
          <a:noFill/>
          <a:ln/>
        </p:spPr>
        <p:txBody>
          <a:bodyPr wrap="none" lIns="0" tIns="0" rIns="0" bIns="0" rtlCol="0" anchor="t"/>
          <a:lstStyle/>
          <a:p>
            <a:pPr marL="0" indent="0" algn="r" rtl="1">
              <a:lnSpc>
                <a:spcPts val="2300"/>
              </a:lnSpc>
              <a:buNone/>
            </a:pPr>
            <a:r>
              <a:rPr lang="en-US" sz="1850" b="1" dirty="0">
                <a:solidFill>
                  <a:srgbClr val="15213F"/>
                </a:solidFill>
                <a:latin typeface="Alexandria Bold" pitchFamily="34" charset="0"/>
                <a:ea typeface="Alexandria Bold" pitchFamily="34" charset="-122"/>
                <a:cs typeface="Alexandria Bold" pitchFamily="34" charset="-120"/>
              </a:rPr>
              <a:t>قياس الأثر الاستراتيجي</a:t>
            </a:r>
            <a:endParaRPr lang="en-US" sz="1850" dirty="0"/>
          </a:p>
        </p:txBody>
      </p:sp>
      <p:sp>
        <p:nvSpPr>
          <p:cNvPr id="18" name="Text 15"/>
          <p:cNvSpPr/>
          <p:nvPr/>
        </p:nvSpPr>
        <p:spPr>
          <a:xfrm>
            <a:off x="6491526" y="6655237"/>
            <a:ext cx="7065169" cy="588407"/>
          </a:xfrm>
          <a:prstGeom prst="rect">
            <a:avLst/>
          </a:prstGeom>
          <a:noFill/>
          <a:ln/>
        </p:spPr>
        <p:txBody>
          <a:bodyPr wrap="square" lIns="0" tIns="0" rIns="0" bIns="0" rtlCol="0" anchor="t"/>
          <a:lstStyle/>
          <a:p>
            <a:pPr marL="0" indent="0" algn="r" rtl="1">
              <a:lnSpc>
                <a:spcPts val="2300"/>
              </a:lnSpc>
              <a:buNone/>
            </a:pPr>
            <a:r>
              <a:rPr lang="en-US" sz="1450" dirty="0">
                <a:solidFill>
                  <a:srgbClr val="15213F"/>
                </a:solidFill>
                <a:latin typeface="Alexandria" pitchFamily="34" charset="0"/>
                <a:ea typeface="Alexandria" pitchFamily="34" charset="-122"/>
                <a:cs typeface="Alexandria" pitchFamily="34" charset="-120"/>
              </a:rPr>
              <a:t>قياس التغير في الوعي، المواقف، والسلوك. هل تحسنت الصورة الذهنية؟ هل تغيرت قناعات الجمهور؟ هل حدث التحول المطلوب؟</a:t>
            </a:r>
            <a:endParaRPr lang="en-US" sz="145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9">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CA768FB2-18F3-474A-3B94-1C41421D4D6A}"/>
              </a:ext>
            </a:extLst>
          </p:cNvPr>
          <p:cNvPicPr>
            <a:picLocks noChangeAspect="1"/>
          </p:cNvPicPr>
          <p:nvPr/>
        </p:nvPicPr>
        <p:blipFill>
          <a:blip r:embed="rId3"/>
          <a:stretch>
            <a:fillRect/>
          </a:stretch>
        </p:blipFill>
        <p:spPr>
          <a:xfrm>
            <a:off x="220581" y="36723"/>
            <a:ext cx="14409819" cy="8156154"/>
          </a:xfrm>
          <a:prstGeom prst="rect">
            <a:avLst/>
          </a:prstGeom>
        </p:spPr>
      </p:pic>
      <p:sp>
        <p:nvSpPr>
          <p:cNvPr id="2" name="Text 0"/>
          <p:cNvSpPr/>
          <p:nvPr/>
        </p:nvSpPr>
        <p:spPr>
          <a:xfrm>
            <a:off x="6379131" y="2859643"/>
            <a:ext cx="7457480" cy="620078"/>
          </a:xfrm>
          <a:prstGeom prst="rect">
            <a:avLst/>
          </a:prstGeom>
          <a:noFill/>
          <a:ln/>
        </p:spPr>
        <p:txBody>
          <a:bodyPr wrap="none" lIns="0" tIns="0" rIns="0" bIns="0" rtlCol="0" anchor="t"/>
          <a:lstStyle/>
          <a:p>
            <a:pPr marL="0" indent="0" algn="r" rtl="1">
              <a:lnSpc>
                <a:spcPts val="4850"/>
              </a:lnSpc>
              <a:buNone/>
            </a:pPr>
            <a:r>
              <a:rPr lang="en-US" sz="3900" b="1" dirty="0">
                <a:solidFill>
                  <a:srgbClr val="000000"/>
                </a:solidFill>
                <a:latin typeface="Alexandria Bold" pitchFamily="34" charset="0"/>
                <a:ea typeface="Alexandria Bold" pitchFamily="34" charset="-122"/>
                <a:cs typeface="Alexandria Bold" pitchFamily="34" charset="-120"/>
              </a:rPr>
              <a:t>النموذج المتكامل: نظرة شاملة</a:t>
            </a:r>
            <a:endParaRPr lang="en-US" sz="3900" dirty="0"/>
          </a:p>
        </p:txBody>
      </p:sp>
      <p:sp>
        <p:nvSpPr>
          <p:cNvPr id="3" name="Text 1"/>
          <p:cNvSpPr/>
          <p:nvPr/>
        </p:nvSpPr>
        <p:spPr>
          <a:xfrm>
            <a:off x="793790" y="3876556"/>
            <a:ext cx="13042821" cy="63507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بعد استعراض </a:t>
            </a:r>
            <a:r>
              <a:rPr lang="en-US" sz="1550" dirty="0" err="1">
                <a:solidFill>
                  <a:srgbClr val="15213F"/>
                </a:solidFill>
                <a:latin typeface="Alexandria" pitchFamily="34" charset="0"/>
                <a:ea typeface="Alexandria" pitchFamily="34" charset="-122"/>
                <a:cs typeface="Alexandria" pitchFamily="34" charset="-120"/>
              </a:rPr>
              <a:t>المراحل</a:t>
            </a:r>
            <a:r>
              <a:rPr lang="en-US" sz="1550" dirty="0">
                <a:solidFill>
                  <a:srgbClr val="15213F"/>
                </a:solidFill>
                <a:latin typeface="Alexandria" pitchFamily="34" charset="0"/>
                <a:ea typeface="Alexandria" pitchFamily="34" charset="-122"/>
                <a:cs typeface="Alexandria" pitchFamily="34" charset="-120"/>
              </a:rPr>
              <a:t> </a:t>
            </a:r>
            <a:r>
              <a:rPr lang="en-US" sz="1550" dirty="0" err="1">
                <a:solidFill>
                  <a:srgbClr val="15213F"/>
                </a:solidFill>
                <a:latin typeface="Alexandria" pitchFamily="34" charset="0"/>
                <a:ea typeface="Alexandria" pitchFamily="34" charset="-122"/>
                <a:cs typeface="Alexandria" pitchFamily="34" charset="-120"/>
              </a:rPr>
              <a:t>الست</a:t>
            </a:r>
            <a:r>
              <a:rPr lang="ar-EG" sz="1550" dirty="0">
                <a:solidFill>
                  <a:srgbClr val="15213F"/>
                </a:solidFill>
                <a:latin typeface="Alexandria" pitchFamily="34" charset="0"/>
                <a:ea typeface="Alexandria" pitchFamily="34" charset="-122"/>
                <a:cs typeface="Alexandria" pitchFamily="34" charset="-120"/>
              </a:rPr>
              <a:t> التى سبق لنا الحديث عنهم بالتفاصيل خلال المحاضرات</a:t>
            </a:r>
            <a:r>
              <a:rPr lang="en-US" sz="1550" dirty="0">
                <a:solidFill>
                  <a:srgbClr val="15213F"/>
                </a:solidFill>
                <a:latin typeface="Alexandria" pitchFamily="34" charset="0"/>
                <a:ea typeface="Alexandria" pitchFamily="34" charset="-122"/>
                <a:cs typeface="Alexandria" pitchFamily="34" charset="-120"/>
              </a:rPr>
              <a:t>، نرى أن حملة العلاقات العامة الناجحة ليست مجرد تنفيذ عشوائي، بل هي منظومة علمية متكاملة تبدأ بالفهم العميق للمشكلة، وتمر بتحليل دقيق للجمهور، ثم تحدد أهدافاً واضحة، وتختار استراتيجية مناسبة، وتنفذ بدقة، وتُقيّم باحترافية.</a:t>
            </a:r>
            <a:endParaRPr lang="en-US" sz="1550" dirty="0"/>
          </a:p>
        </p:txBody>
      </p:sp>
      <p:sp>
        <p:nvSpPr>
          <p:cNvPr id="4" name="Text 2"/>
          <p:cNvSpPr/>
          <p:nvPr/>
        </p:nvSpPr>
        <p:spPr>
          <a:xfrm>
            <a:off x="793790" y="5052417"/>
            <a:ext cx="13042821" cy="63507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هذا النموذج أثبت فعاليته على مدى عقود، لكن العالم يتغير بسرعة مذهلة. والسؤال الذي يطرح نفسه الآن بقوة هو: هل لا يزال هذا النموذج التقليدي كافياً في عصر التحول الرقمي المتسارع والذكاء الاصطناعي؟</a:t>
            </a:r>
            <a:endParaRPr lang="en-US" sz="155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0">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27057F38-E811-693E-A422-7CCDA4DF2A48}"/>
              </a:ext>
            </a:extLst>
          </p:cNvPr>
          <p:cNvPicPr>
            <a:picLocks noChangeAspect="1"/>
          </p:cNvPicPr>
          <p:nvPr/>
        </p:nvPicPr>
        <p:blipFill>
          <a:blip r:embed="rId3"/>
          <a:stretch>
            <a:fillRect/>
          </a:stretch>
        </p:blipFill>
        <p:spPr>
          <a:xfrm>
            <a:off x="218207" y="0"/>
            <a:ext cx="14412193" cy="8157155"/>
          </a:xfrm>
          <a:prstGeom prst="rect">
            <a:avLst/>
          </a:prstGeom>
        </p:spPr>
      </p:pic>
      <p:sp>
        <p:nvSpPr>
          <p:cNvPr id="2" name="Text 0"/>
          <p:cNvSpPr/>
          <p:nvPr/>
        </p:nvSpPr>
        <p:spPr>
          <a:xfrm>
            <a:off x="4242316" y="1692354"/>
            <a:ext cx="9594294" cy="620078"/>
          </a:xfrm>
          <a:prstGeom prst="rect">
            <a:avLst/>
          </a:prstGeom>
          <a:noFill/>
          <a:ln/>
        </p:spPr>
        <p:txBody>
          <a:bodyPr wrap="none" lIns="0" tIns="0" rIns="0" bIns="0" rtlCol="0" anchor="t"/>
          <a:lstStyle/>
          <a:p>
            <a:pPr marL="0" indent="0" algn="r" rtl="1">
              <a:lnSpc>
                <a:spcPts val="4850"/>
              </a:lnSpc>
              <a:buNone/>
            </a:pPr>
            <a:r>
              <a:rPr lang="en-US" sz="3900" b="1" dirty="0">
                <a:solidFill>
                  <a:srgbClr val="000000"/>
                </a:solidFill>
                <a:latin typeface="Alexandria Bold" pitchFamily="34" charset="0"/>
                <a:ea typeface="Alexandria Bold" pitchFamily="34" charset="-122"/>
                <a:cs typeface="Alexandria Bold" pitchFamily="34" charset="-120"/>
              </a:rPr>
              <a:t>سؤال نقدي: هل النموذج التقليدي كافٍ؟</a:t>
            </a:r>
            <a:endParaRPr lang="en-US" sz="3900" dirty="0"/>
          </a:p>
        </p:txBody>
      </p:sp>
      <p:sp>
        <p:nvSpPr>
          <p:cNvPr id="3" name="Text 1"/>
          <p:cNvSpPr/>
          <p:nvPr/>
        </p:nvSpPr>
        <p:spPr>
          <a:xfrm>
            <a:off x="793790" y="2709267"/>
            <a:ext cx="13042821" cy="95261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نعيش اليوم في عصر يتميز بالسرعة الفائقة والتغير المستمر. الجمهور أصبح أكثر وعياً وتمكيناً. التقنيات الرقمية تعيد تشكيل طبيعة الاتصال. الذكاء الاصطناعي يفتح آفاقاً جديدة للتحليل والاستهداف. في ظل هذه التحولات الجذرية، يجب أن نسأل أنفسنا: هل الأطر التقليدية التي اعتمدنا عليها لعقود لا تزال قادرة على تلبية متطلبات الحاضر والمستقبل؟</a:t>
            </a:r>
            <a:endParaRPr lang="en-US" sz="1550" dirty="0"/>
          </a:p>
        </p:txBody>
      </p:sp>
      <p:sp>
        <p:nvSpPr>
          <p:cNvPr id="4" name="Shape 2"/>
          <p:cNvSpPr/>
          <p:nvPr/>
        </p:nvSpPr>
        <p:spPr>
          <a:xfrm>
            <a:off x="9621322" y="3885128"/>
            <a:ext cx="4215289" cy="2111335"/>
          </a:xfrm>
          <a:prstGeom prst="roundRect">
            <a:avLst>
              <a:gd name="adj" fmla="val 3948"/>
            </a:avLst>
          </a:prstGeom>
          <a:solidFill>
            <a:srgbClr val="CCF1FF"/>
          </a:solidFill>
          <a:ln w="7620">
            <a:solidFill>
              <a:srgbClr val="B2D7E5"/>
            </a:solidFill>
            <a:prstDash val="solid"/>
          </a:ln>
        </p:spPr>
        <p:txBody>
          <a:bodyPr/>
          <a:lstStyle/>
          <a:p>
            <a:endParaRPr lang="en-US"/>
          </a:p>
        </p:txBody>
      </p:sp>
      <p:sp>
        <p:nvSpPr>
          <p:cNvPr id="5" name="Text 3"/>
          <p:cNvSpPr/>
          <p:nvPr/>
        </p:nvSpPr>
        <p:spPr>
          <a:xfrm>
            <a:off x="11149727" y="4091107"/>
            <a:ext cx="2480905" cy="310158"/>
          </a:xfrm>
          <a:prstGeom prst="rect">
            <a:avLst/>
          </a:prstGeom>
          <a:noFill/>
          <a:ln/>
        </p:spPr>
        <p:txBody>
          <a:bodyPr wrap="none" lIns="0" tIns="0" rIns="0" bIns="0" rtlCol="0" anchor="t"/>
          <a:lstStyle/>
          <a:p>
            <a:pPr marL="0" indent="0" algn="r" rtl="1">
              <a:lnSpc>
                <a:spcPts val="2400"/>
              </a:lnSpc>
              <a:buNone/>
            </a:pPr>
            <a:r>
              <a:rPr lang="en-US" sz="1950" b="1" dirty="0">
                <a:solidFill>
                  <a:srgbClr val="15213F"/>
                </a:solidFill>
                <a:latin typeface="Alexandria Bold" pitchFamily="34" charset="0"/>
                <a:ea typeface="Alexandria Bold" pitchFamily="34" charset="-122"/>
                <a:cs typeface="Alexandria Bold" pitchFamily="34" charset="-120"/>
              </a:rPr>
              <a:t>التحدي الزمني</a:t>
            </a:r>
            <a:endParaRPr lang="en-US" sz="1950" dirty="0"/>
          </a:p>
        </p:txBody>
      </p:sp>
      <p:sp>
        <p:nvSpPr>
          <p:cNvPr id="6" name="Text 4"/>
          <p:cNvSpPr/>
          <p:nvPr/>
        </p:nvSpPr>
        <p:spPr>
          <a:xfrm>
            <a:off x="9827300" y="4520327"/>
            <a:ext cx="3803333" cy="127015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الحملات التقليدية تحتاج أسابيع للتخطيط، لكن الأزمات الرقمية تنفجر في دقائق. كيف نوازن بين التخطيط المحكم والاستجابة الفورية؟</a:t>
            </a:r>
            <a:endParaRPr lang="en-US" sz="1550" dirty="0"/>
          </a:p>
        </p:txBody>
      </p:sp>
      <p:sp>
        <p:nvSpPr>
          <p:cNvPr id="7" name="Shape 5"/>
          <p:cNvSpPr/>
          <p:nvPr/>
        </p:nvSpPr>
        <p:spPr>
          <a:xfrm>
            <a:off x="5207556" y="3885128"/>
            <a:ext cx="4215408" cy="2111335"/>
          </a:xfrm>
          <a:prstGeom prst="roundRect">
            <a:avLst>
              <a:gd name="adj" fmla="val 3948"/>
            </a:avLst>
          </a:prstGeom>
          <a:solidFill>
            <a:srgbClr val="CCF1FF"/>
          </a:solidFill>
          <a:ln w="7620">
            <a:solidFill>
              <a:srgbClr val="B2D7E5"/>
            </a:solidFill>
            <a:prstDash val="solid"/>
          </a:ln>
        </p:spPr>
        <p:txBody>
          <a:bodyPr/>
          <a:lstStyle/>
          <a:p>
            <a:endParaRPr lang="en-US"/>
          </a:p>
        </p:txBody>
      </p:sp>
      <p:sp>
        <p:nvSpPr>
          <p:cNvPr id="8" name="Text 6"/>
          <p:cNvSpPr/>
          <p:nvPr/>
        </p:nvSpPr>
        <p:spPr>
          <a:xfrm>
            <a:off x="6736080" y="4091107"/>
            <a:ext cx="2480905" cy="310158"/>
          </a:xfrm>
          <a:prstGeom prst="rect">
            <a:avLst/>
          </a:prstGeom>
          <a:noFill/>
          <a:ln/>
        </p:spPr>
        <p:txBody>
          <a:bodyPr wrap="none" lIns="0" tIns="0" rIns="0" bIns="0" rtlCol="0" anchor="t"/>
          <a:lstStyle/>
          <a:p>
            <a:pPr marL="0" indent="0" algn="r" rtl="1">
              <a:lnSpc>
                <a:spcPts val="2400"/>
              </a:lnSpc>
              <a:buNone/>
            </a:pPr>
            <a:r>
              <a:rPr lang="en-US" sz="1950" b="1" dirty="0">
                <a:solidFill>
                  <a:srgbClr val="15213F"/>
                </a:solidFill>
                <a:latin typeface="Alexandria Bold" pitchFamily="34" charset="0"/>
                <a:ea typeface="Alexandria Bold" pitchFamily="34" charset="-122"/>
                <a:cs typeface="Alexandria Bold" pitchFamily="34" charset="-120"/>
              </a:rPr>
              <a:t>التحدي التقني</a:t>
            </a:r>
            <a:endParaRPr lang="en-US" sz="1950" dirty="0"/>
          </a:p>
        </p:txBody>
      </p:sp>
      <p:sp>
        <p:nvSpPr>
          <p:cNvPr id="9" name="Text 7"/>
          <p:cNvSpPr/>
          <p:nvPr/>
        </p:nvSpPr>
        <p:spPr>
          <a:xfrm>
            <a:off x="5413534" y="4520327"/>
            <a:ext cx="3803452" cy="127015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البيانات الضخمة، الذكاء الاصطناعي، التحليلات التنبؤية، كلها أدوات لم تكن موجودة عند وضع النموذج الكلاسيكي. كيف ندمجها؟</a:t>
            </a:r>
            <a:endParaRPr lang="en-US" sz="1550" dirty="0"/>
          </a:p>
        </p:txBody>
      </p:sp>
      <p:sp>
        <p:nvSpPr>
          <p:cNvPr id="10" name="Shape 8"/>
          <p:cNvSpPr/>
          <p:nvPr/>
        </p:nvSpPr>
        <p:spPr>
          <a:xfrm>
            <a:off x="793909" y="3885128"/>
            <a:ext cx="4215289" cy="2111335"/>
          </a:xfrm>
          <a:prstGeom prst="roundRect">
            <a:avLst>
              <a:gd name="adj" fmla="val 3948"/>
            </a:avLst>
          </a:prstGeom>
          <a:solidFill>
            <a:srgbClr val="CCF1FF"/>
          </a:solidFill>
          <a:ln w="7620">
            <a:solidFill>
              <a:srgbClr val="B2D7E5"/>
            </a:solidFill>
            <a:prstDash val="solid"/>
          </a:ln>
        </p:spPr>
        <p:txBody>
          <a:bodyPr/>
          <a:lstStyle/>
          <a:p>
            <a:endParaRPr lang="en-US"/>
          </a:p>
        </p:txBody>
      </p:sp>
      <p:sp>
        <p:nvSpPr>
          <p:cNvPr id="11" name="Text 9"/>
          <p:cNvSpPr/>
          <p:nvPr/>
        </p:nvSpPr>
        <p:spPr>
          <a:xfrm>
            <a:off x="2322314" y="4091107"/>
            <a:ext cx="2480905" cy="310158"/>
          </a:xfrm>
          <a:prstGeom prst="rect">
            <a:avLst/>
          </a:prstGeom>
          <a:noFill/>
          <a:ln/>
        </p:spPr>
        <p:txBody>
          <a:bodyPr wrap="none" lIns="0" tIns="0" rIns="0" bIns="0" rtlCol="0" anchor="t"/>
          <a:lstStyle/>
          <a:p>
            <a:pPr marL="0" indent="0" algn="r" rtl="1">
              <a:lnSpc>
                <a:spcPts val="2400"/>
              </a:lnSpc>
              <a:buNone/>
            </a:pPr>
            <a:r>
              <a:rPr lang="en-US" sz="1950" b="1" dirty="0">
                <a:solidFill>
                  <a:srgbClr val="15213F"/>
                </a:solidFill>
                <a:latin typeface="Alexandria Bold" pitchFamily="34" charset="0"/>
                <a:ea typeface="Alexandria Bold" pitchFamily="34" charset="-122"/>
                <a:cs typeface="Alexandria Bold" pitchFamily="34" charset="-120"/>
              </a:rPr>
              <a:t>التحدي الجماهيري</a:t>
            </a:r>
            <a:endParaRPr lang="en-US" sz="1950" dirty="0"/>
          </a:p>
        </p:txBody>
      </p:sp>
      <p:sp>
        <p:nvSpPr>
          <p:cNvPr id="12" name="Text 10"/>
          <p:cNvSpPr/>
          <p:nvPr/>
        </p:nvSpPr>
        <p:spPr>
          <a:xfrm>
            <a:off x="999887" y="4520327"/>
            <a:ext cx="3803333" cy="127015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الجمهور لم يعد متلقياً سلبياً، بل أصبح منتجاً للمحتوى ومؤثراً في الرأي العام. كيف نتعامل مع هذا التحول الجذري في ديناميكية القوة؟</a:t>
            </a:r>
            <a:endParaRPr lang="en-US" sz="1550" dirty="0"/>
          </a:p>
        </p:txBody>
      </p:sp>
      <p:sp>
        <p:nvSpPr>
          <p:cNvPr id="13" name="Text 11"/>
          <p:cNvSpPr/>
          <p:nvPr/>
        </p:nvSpPr>
        <p:spPr>
          <a:xfrm>
            <a:off x="793790" y="6219706"/>
            <a:ext cx="13042821" cy="317540"/>
          </a:xfrm>
          <a:prstGeom prst="rect">
            <a:avLst/>
          </a:prstGeom>
          <a:noFill/>
          <a:ln/>
        </p:spPr>
        <p:txBody>
          <a:bodyPr wrap="non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هذه الأسئلة تقودنا بشكل طبيعي إلى استكشاف التوجهات المستقبلية التي ستعيد تشكيل ممارسات العلاقات العامة في العقد القادم.</a:t>
            </a:r>
            <a:endParaRPr lang="en-US" sz="155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11">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9E538F1E-0339-E917-2418-2B7B33FF97E7}"/>
              </a:ext>
            </a:extLst>
          </p:cNvPr>
          <p:cNvPicPr>
            <a:picLocks noChangeAspect="1"/>
          </p:cNvPicPr>
          <p:nvPr/>
        </p:nvPicPr>
        <p:blipFill>
          <a:blip r:embed="rId3"/>
          <a:stretch>
            <a:fillRect/>
          </a:stretch>
        </p:blipFill>
        <p:spPr>
          <a:xfrm>
            <a:off x="110290" y="36723"/>
            <a:ext cx="14409819" cy="8156154"/>
          </a:xfrm>
          <a:prstGeom prst="rect">
            <a:avLst/>
          </a:prstGeom>
        </p:spPr>
      </p:pic>
      <p:pic>
        <p:nvPicPr>
          <p:cNvPr id="2" name="Image 0" descr="preencoded.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033711" y="1625600"/>
            <a:ext cx="4233333" cy="6350000"/>
          </a:xfrm>
          <a:prstGeom prst="rect">
            <a:avLst/>
          </a:prstGeom>
        </p:spPr>
      </p:pic>
      <p:sp>
        <p:nvSpPr>
          <p:cNvPr id="3" name="Shape 0"/>
          <p:cNvSpPr/>
          <p:nvPr/>
        </p:nvSpPr>
        <p:spPr>
          <a:xfrm>
            <a:off x="7162800" y="2055376"/>
            <a:ext cx="1187410" cy="373142"/>
          </a:xfrm>
          <a:prstGeom prst="roundRect">
            <a:avLst>
              <a:gd name="adj" fmla="val 17872"/>
            </a:avLst>
          </a:prstGeom>
          <a:solidFill>
            <a:srgbClr val="CCF1FF"/>
          </a:solidFill>
          <a:ln/>
        </p:spPr>
        <p:txBody>
          <a:bodyPr/>
          <a:lstStyle/>
          <a:p>
            <a:endParaRPr lang="en-US"/>
          </a:p>
        </p:txBody>
      </p:sp>
      <p:pic>
        <p:nvPicPr>
          <p:cNvPr id="4" name="Image 1" descr="preencoded.png"/>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8072438" y="2162532"/>
            <a:ext cx="158710" cy="158710"/>
          </a:xfrm>
          <a:prstGeom prst="rect">
            <a:avLst/>
          </a:prstGeom>
        </p:spPr>
      </p:pic>
      <p:sp>
        <p:nvSpPr>
          <p:cNvPr id="5" name="Text 1"/>
          <p:cNvSpPr/>
          <p:nvPr/>
        </p:nvSpPr>
        <p:spPr>
          <a:xfrm>
            <a:off x="7281862" y="2114907"/>
            <a:ext cx="711279" cy="254079"/>
          </a:xfrm>
          <a:prstGeom prst="rect">
            <a:avLst/>
          </a:prstGeom>
          <a:noFill/>
          <a:ln/>
        </p:spPr>
        <p:txBody>
          <a:bodyPr wrap="none" lIns="0" tIns="0" rIns="0" bIns="0" rtlCol="0" anchor="t"/>
          <a:lstStyle/>
          <a:p>
            <a:pPr marL="0" indent="0" algn="r" rtl="1">
              <a:lnSpc>
                <a:spcPts val="2000"/>
              </a:lnSpc>
              <a:buNone/>
            </a:pPr>
            <a:r>
              <a:rPr lang="en-US" sz="1250" dirty="0">
                <a:solidFill>
                  <a:srgbClr val="15213F"/>
                </a:solidFill>
                <a:latin typeface="Alexandria" pitchFamily="34" charset="0"/>
                <a:ea typeface="Alexandria" pitchFamily="34" charset="-122"/>
                <a:cs typeface="Alexandria" pitchFamily="34" charset="-120"/>
              </a:rPr>
              <a:t>المستقبل</a:t>
            </a:r>
            <a:endParaRPr lang="en-US" sz="1250" dirty="0"/>
          </a:p>
        </p:txBody>
      </p:sp>
      <p:sp>
        <p:nvSpPr>
          <p:cNvPr id="6" name="Text 2"/>
          <p:cNvSpPr/>
          <p:nvPr/>
        </p:nvSpPr>
        <p:spPr>
          <a:xfrm>
            <a:off x="793790" y="2507813"/>
            <a:ext cx="7556421" cy="1240155"/>
          </a:xfrm>
          <a:prstGeom prst="rect">
            <a:avLst/>
          </a:prstGeom>
          <a:noFill/>
          <a:ln/>
        </p:spPr>
        <p:txBody>
          <a:bodyPr wrap="square" lIns="0" tIns="0" rIns="0" bIns="0" rtlCol="0" anchor="t"/>
          <a:lstStyle/>
          <a:p>
            <a:pPr marL="0" indent="0" algn="r" rtl="1">
              <a:lnSpc>
                <a:spcPts val="4850"/>
              </a:lnSpc>
              <a:buNone/>
            </a:pPr>
            <a:r>
              <a:rPr lang="en-US" sz="3900" b="1" dirty="0">
                <a:solidFill>
                  <a:srgbClr val="000000"/>
                </a:solidFill>
                <a:latin typeface="Alexandria Bold" pitchFamily="34" charset="0"/>
                <a:ea typeface="Alexandria Bold" pitchFamily="34" charset="-122"/>
                <a:cs typeface="Alexandria Bold" pitchFamily="34" charset="-120"/>
              </a:rPr>
              <a:t>التوجهات المستقبلية في العلاقات العامة</a:t>
            </a:r>
            <a:endParaRPr lang="en-US" sz="3900" dirty="0"/>
          </a:p>
        </p:txBody>
      </p:sp>
      <p:sp>
        <p:nvSpPr>
          <p:cNvPr id="7" name="Text 3"/>
          <p:cNvSpPr/>
          <p:nvPr/>
        </p:nvSpPr>
        <p:spPr>
          <a:xfrm>
            <a:off x="793790" y="4045625"/>
            <a:ext cx="7556421" cy="127015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بعد استعراض النموذج التقليدي والتساؤل حول كفايته، ندخل الآن إلى قلب المستقبل. سنستكشف ثلاث توجهات رئيسية تعيد تشكيل مجال العلاقات العامة بشكل جذري: التحول في طبيعة الجمهور، دور الذكاء الاصطناعي في كل مرحلة من مراحل الحملة، والتحديات الجديدة التي نواجهها في عالم متغير.</a:t>
            </a:r>
            <a:endParaRPr lang="en-US" sz="1550" dirty="0"/>
          </a:p>
        </p:txBody>
      </p:sp>
      <p:sp>
        <p:nvSpPr>
          <p:cNvPr id="8" name="Text 4"/>
          <p:cNvSpPr/>
          <p:nvPr/>
        </p:nvSpPr>
        <p:spPr>
          <a:xfrm>
            <a:off x="793790" y="5539026"/>
            <a:ext cx="7556421" cy="63507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هذه التوجهات ليست منفصلة، بل متشابكة ومتداخلة، وفهمها بعمق هو مفتاح النجاح في عصر العلاقات العامة الرقمية.</a:t>
            </a:r>
            <a:endParaRPr lang="en-US" sz="155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12">
    <p:spTree>
      <p:nvGrpSpPr>
        <p:cNvPr id="1" name=""/>
        <p:cNvGrpSpPr/>
        <p:nvPr/>
      </p:nvGrpSpPr>
      <p:grpSpPr>
        <a:xfrm>
          <a:off x="0" y="0"/>
          <a:ext cx="0" cy="0"/>
          <a:chOff x="0" y="0"/>
          <a:chExt cx="0" cy="0"/>
        </a:xfrm>
      </p:grpSpPr>
      <p:pic>
        <p:nvPicPr>
          <p:cNvPr id="18" name="Picture 17">
            <a:extLst>
              <a:ext uri="{FF2B5EF4-FFF2-40B4-BE49-F238E27FC236}">
                <a16:creationId xmlns:a16="http://schemas.microsoft.com/office/drawing/2014/main" id="{802A4352-534D-CD28-E646-8B560DDD820D}"/>
              </a:ext>
            </a:extLst>
          </p:cNvPr>
          <p:cNvPicPr>
            <a:picLocks noChangeAspect="1"/>
          </p:cNvPicPr>
          <p:nvPr/>
        </p:nvPicPr>
        <p:blipFill>
          <a:blip r:embed="rId3"/>
          <a:stretch>
            <a:fillRect/>
          </a:stretch>
        </p:blipFill>
        <p:spPr>
          <a:xfrm>
            <a:off x="601358" y="-301944"/>
            <a:ext cx="14029042" cy="8156154"/>
          </a:xfrm>
          <a:prstGeom prst="rect">
            <a:avLst/>
          </a:prstGeom>
        </p:spPr>
      </p:pic>
      <p:sp>
        <p:nvSpPr>
          <p:cNvPr id="2" name="Shape 0"/>
          <p:cNvSpPr/>
          <p:nvPr/>
        </p:nvSpPr>
        <p:spPr>
          <a:xfrm>
            <a:off x="12738378" y="810101"/>
            <a:ext cx="1098233" cy="388382"/>
          </a:xfrm>
          <a:prstGeom prst="roundRect">
            <a:avLst>
              <a:gd name="adj" fmla="val 17171"/>
            </a:avLst>
          </a:prstGeom>
          <a:noFill/>
          <a:ln w="7620">
            <a:solidFill>
              <a:srgbClr val="00AEEF"/>
            </a:solidFill>
            <a:prstDash val="solid"/>
          </a:ln>
        </p:spPr>
        <p:txBody>
          <a:bodyPr/>
          <a:lstStyle/>
          <a:p>
            <a:endParaRPr lang="en-US"/>
          </a:p>
        </p:txBody>
      </p:sp>
      <p:sp>
        <p:nvSpPr>
          <p:cNvPr id="3" name="Text 1"/>
          <p:cNvSpPr/>
          <p:nvPr/>
        </p:nvSpPr>
        <p:spPr>
          <a:xfrm>
            <a:off x="12865060" y="877253"/>
            <a:ext cx="844868" cy="254079"/>
          </a:xfrm>
          <a:prstGeom prst="rect">
            <a:avLst/>
          </a:prstGeom>
          <a:noFill/>
          <a:ln/>
        </p:spPr>
        <p:txBody>
          <a:bodyPr wrap="none" lIns="0" tIns="0" rIns="0" bIns="0" rtlCol="0" anchor="t"/>
          <a:lstStyle/>
          <a:p>
            <a:pPr marL="0" indent="0" algn="r" rtl="1">
              <a:lnSpc>
                <a:spcPts val="2000"/>
              </a:lnSpc>
              <a:buNone/>
            </a:pPr>
            <a:r>
              <a:rPr lang="en-US" sz="1250" dirty="0">
                <a:solidFill>
                  <a:srgbClr val="00AEEF"/>
                </a:solidFill>
                <a:latin typeface="Alexandria" pitchFamily="34" charset="0"/>
                <a:ea typeface="Alexandria" pitchFamily="34" charset="-122"/>
                <a:cs typeface="Alexandria" pitchFamily="34" charset="-120"/>
              </a:rPr>
              <a:t>التوجه الأول</a:t>
            </a:r>
            <a:endParaRPr lang="en-US" sz="1250" dirty="0"/>
          </a:p>
        </p:txBody>
      </p:sp>
      <p:sp>
        <p:nvSpPr>
          <p:cNvPr id="4" name="Text 2"/>
          <p:cNvSpPr/>
          <p:nvPr/>
        </p:nvSpPr>
        <p:spPr>
          <a:xfrm>
            <a:off x="3280767" y="1277779"/>
            <a:ext cx="10555843" cy="620078"/>
          </a:xfrm>
          <a:prstGeom prst="rect">
            <a:avLst/>
          </a:prstGeom>
          <a:noFill/>
          <a:ln/>
        </p:spPr>
        <p:txBody>
          <a:bodyPr wrap="none" lIns="0" tIns="0" rIns="0" bIns="0" rtlCol="0" anchor="t"/>
          <a:lstStyle/>
          <a:p>
            <a:pPr marL="0" indent="0" algn="r" rtl="1">
              <a:lnSpc>
                <a:spcPts val="4850"/>
              </a:lnSpc>
              <a:buNone/>
            </a:pPr>
            <a:r>
              <a:rPr lang="en-US" sz="3900" b="1" dirty="0">
                <a:solidFill>
                  <a:srgbClr val="000000"/>
                </a:solidFill>
                <a:latin typeface="Alexandria Bold" pitchFamily="34" charset="0"/>
                <a:ea typeface="Alexandria Bold" pitchFamily="34" charset="-122"/>
                <a:cs typeface="Alexandria Bold" pitchFamily="34" charset="-120"/>
              </a:rPr>
              <a:t>تغير طبيعة الجمهور: من المتلقي إلى المنتج</a:t>
            </a:r>
            <a:endParaRPr lang="en-US" sz="3900" dirty="0"/>
          </a:p>
        </p:txBody>
      </p:sp>
      <p:sp>
        <p:nvSpPr>
          <p:cNvPr id="5" name="Text 3"/>
          <p:cNvSpPr/>
          <p:nvPr/>
        </p:nvSpPr>
        <p:spPr>
          <a:xfrm>
            <a:off x="793790" y="2195513"/>
            <a:ext cx="13042821" cy="63507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أكبر تحول في مجال العلاقات العامة ليس تقنياً، بل إنساني. الجمهور الذي نخاطبه اليوم يختلف جذرياً عن جمهور الأمس. لم يعد مجرد مستهلك سلبي للمحتوى، بل أصبح فاعلاً نشطاً في تشكيل الرسائل والسرديات.</a:t>
            </a:r>
            <a:endParaRPr lang="en-US" sz="1550" dirty="0"/>
          </a:p>
        </p:txBody>
      </p:sp>
      <p:pic>
        <p:nvPicPr>
          <p:cNvPr id="6" name="Image 0" descr="preencoded.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2053411" y="3053834"/>
            <a:ext cx="1783199" cy="1783199"/>
          </a:xfrm>
          <a:prstGeom prst="rect">
            <a:avLst/>
          </a:prstGeom>
        </p:spPr>
      </p:pic>
      <p:sp>
        <p:nvSpPr>
          <p:cNvPr id="7" name="Text 4"/>
          <p:cNvSpPr/>
          <p:nvPr/>
        </p:nvSpPr>
        <p:spPr>
          <a:xfrm>
            <a:off x="11355705" y="5085040"/>
            <a:ext cx="2480905" cy="310158"/>
          </a:xfrm>
          <a:prstGeom prst="rect">
            <a:avLst/>
          </a:prstGeom>
          <a:noFill/>
          <a:ln/>
        </p:spPr>
        <p:txBody>
          <a:bodyPr wrap="none" lIns="0" tIns="0" rIns="0" bIns="0" rtlCol="0" anchor="t"/>
          <a:lstStyle/>
          <a:p>
            <a:pPr marL="0" indent="0" algn="r" rtl="1">
              <a:lnSpc>
                <a:spcPts val="2400"/>
              </a:lnSpc>
              <a:buNone/>
            </a:pPr>
            <a:r>
              <a:rPr lang="en-US" sz="1950" b="1" dirty="0">
                <a:solidFill>
                  <a:srgbClr val="15213F"/>
                </a:solidFill>
                <a:latin typeface="Alexandria Bold" pitchFamily="34" charset="0"/>
                <a:ea typeface="Alexandria Bold" pitchFamily="34" charset="-122"/>
                <a:cs typeface="Alexandria Bold" pitchFamily="34" charset="-120"/>
              </a:rPr>
              <a:t>جمهور أكثر وعياً</a:t>
            </a:r>
            <a:endParaRPr lang="en-US" sz="1950" dirty="0"/>
          </a:p>
        </p:txBody>
      </p:sp>
      <p:sp>
        <p:nvSpPr>
          <p:cNvPr id="8" name="Text 5"/>
          <p:cNvSpPr/>
          <p:nvPr/>
        </p:nvSpPr>
        <p:spPr>
          <a:xfrm>
            <a:off x="10761940" y="5514261"/>
            <a:ext cx="3074670" cy="1905238"/>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مستويات التعليم والوصول إلى المعلومات غير مسبوقة. الجمهور لديه أدوات التحقق من المعلومات والمقارنة الفورية بين المصادر. لم يعد من السهل التأثير عليه بالرسائل التقليدية أو البسيطة.</a:t>
            </a:r>
            <a:endParaRPr lang="en-US" sz="1550" dirty="0"/>
          </a:p>
        </p:txBody>
      </p:sp>
      <p:pic>
        <p:nvPicPr>
          <p:cNvPr id="9" name="Image 1" descr="preencoded.png"/>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730734" y="3053834"/>
            <a:ext cx="1783199" cy="1783199"/>
          </a:xfrm>
          <a:prstGeom prst="rect">
            <a:avLst/>
          </a:prstGeom>
        </p:spPr>
      </p:pic>
      <p:sp>
        <p:nvSpPr>
          <p:cNvPr id="10" name="Text 6"/>
          <p:cNvSpPr/>
          <p:nvPr/>
        </p:nvSpPr>
        <p:spPr>
          <a:xfrm>
            <a:off x="7911584" y="5085040"/>
            <a:ext cx="2602349" cy="310158"/>
          </a:xfrm>
          <a:prstGeom prst="rect">
            <a:avLst/>
          </a:prstGeom>
          <a:noFill/>
          <a:ln/>
        </p:spPr>
        <p:txBody>
          <a:bodyPr wrap="none" lIns="0" tIns="0" rIns="0" bIns="0" rtlCol="0" anchor="t"/>
          <a:lstStyle/>
          <a:p>
            <a:pPr marL="0" indent="0" algn="r" rtl="1">
              <a:lnSpc>
                <a:spcPts val="2400"/>
              </a:lnSpc>
              <a:buNone/>
            </a:pPr>
            <a:r>
              <a:rPr lang="en-US" sz="1950" b="1" dirty="0">
                <a:solidFill>
                  <a:srgbClr val="15213F"/>
                </a:solidFill>
                <a:latin typeface="Alexandria Bold" pitchFamily="34" charset="0"/>
                <a:ea typeface="Alexandria Bold" pitchFamily="34" charset="-122"/>
                <a:cs typeface="Alexandria Bold" pitchFamily="34" charset="-120"/>
              </a:rPr>
              <a:t>جمهور منتج للمحتوى</a:t>
            </a:r>
            <a:endParaRPr lang="en-US" sz="1950" dirty="0"/>
          </a:p>
        </p:txBody>
      </p:sp>
      <p:sp>
        <p:nvSpPr>
          <p:cNvPr id="11" name="Text 7"/>
          <p:cNvSpPr/>
          <p:nvPr/>
        </p:nvSpPr>
        <p:spPr>
          <a:xfrm>
            <a:off x="7439263" y="5514261"/>
            <a:ext cx="3074670" cy="1905238"/>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كل فرد أصبح ناشراً محتملاً. أي شخص يمكنه نشر رأيه، نقده، أو دعمه لمؤسستك أمام آلاف أو ملايين المتابعين. القوة لم تعد حكراً على المؤسسات الإعلامية التقليدية.</a:t>
            </a:r>
            <a:endParaRPr lang="en-US" sz="1550" dirty="0"/>
          </a:p>
        </p:txBody>
      </p:sp>
      <p:pic>
        <p:nvPicPr>
          <p:cNvPr id="12" name="Image 2" descr="preencoded.png"/>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5408057" y="3053834"/>
            <a:ext cx="1783199" cy="1783199"/>
          </a:xfrm>
          <a:prstGeom prst="rect">
            <a:avLst/>
          </a:prstGeom>
        </p:spPr>
      </p:pic>
      <p:sp>
        <p:nvSpPr>
          <p:cNvPr id="13" name="Text 8"/>
          <p:cNvSpPr/>
          <p:nvPr/>
        </p:nvSpPr>
        <p:spPr>
          <a:xfrm>
            <a:off x="4710351" y="5085040"/>
            <a:ext cx="2480905" cy="310158"/>
          </a:xfrm>
          <a:prstGeom prst="rect">
            <a:avLst/>
          </a:prstGeom>
          <a:noFill/>
          <a:ln/>
        </p:spPr>
        <p:txBody>
          <a:bodyPr wrap="none" lIns="0" tIns="0" rIns="0" bIns="0" rtlCol="0" anchor="t"/>
          <a:lstStyle/>
          <a:p>
            <a:pPr marL="0" indent="0" algn="r" rtl="1">
              <a:lnSpc>
                <a:spcPts val="2400"/>
              </a:lnSpc>
              <a:buNone/>
            </a:pPr>
            <a:r>
              <a:rPr lang="en-US" sz="1950" b="1" dirty="0">
                <a:solidFill>
                  <a:srgbClr val="15213F"/>
                </a:solidFill>
                <a:latin typeface="Alexandria Bold" pitchFamily="34" charset="0"/>
                <a:ea typeface="Alexandria Bold" pitchFamily="34" charset="-122"/>
                <a:cs typeface="Alexandria Bold" pitchFamily="34" charset="-120"/>
              </a:rPr>
              <a:t>جمهور يقيّم الأصالة</a:t>
            </a:r>
            <a:endParaRPr lang="en-US" sz="1950" dirty="0"/>
          </a:p>
        </p:txBody>
      </p:sp>
      <p:sp>
        <p:nvSpPr>
          <p:cNvPr id="14" name="Text 9"/>
          <p:cNvSpPr/>
          <p:nvPr/>
        </p:nvSpPr>
        <p:spPr>
          <a:xfrm>
            <a:off x="4116586" y="5514261"/>
            <a:ext cx="3074670" cy="1587698"/>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الشفافية والمصداقية أصبحتا عملة العصر. الجمهور يكتشف بسرعة الرسائل المصطنعة أو غير الصادقة، ويعاقب المؤسسات التي تفتقر للأصالة.</a:t>
            </a:r>
            <a:endParaRPr lang="en-US" sz="1550" dirty="0"/>
          </a:p>
        </p:txBody>
      </p:sp>
      <p:pic>
        <p:nvPicPr>
          <p:cNvPr id="15" name="Image 3" descr="preencoded.png"/>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2085261" y="3053834"/>
            <a:ext cx="1783318" cy="1783318"/>
          </a:xfrm>
          <a:prstGeom prst="rect">
            <a:avLst/>
          </a:prstGeom>
        </p:spPr>
      </p:pic>
      <p:sp>
        <p:nvSpPr>
          <p:cNvPr id="16" name="Text 10"/>
          <p:cNvSpPr/>
          <p:nvPr/>
        </p:nvSpPr>
        <p:spPr>
          <a:xfrm>
            <a:off x="1387673" y="5085159"/>
            <a:ext cx="2480905" cy="310158"/>
          </a:xfrm>
          <a:prstGeom prst="rect">
            <a:avLst/>
          </a:prstGeom>
          <a:noFill/>
          <a:ln/>
        </p:spPr>
        <p:txBody>
          <a:bodyPr wrap="none" lIns="0" tIns="0" rIns="0" bIns="0" rtlCol="0" anchor="t"/>
          <a:lstStyle/>
          <a:p>
            <a:pPr marL="0" indent="0" algn="r" rtl="1">
              <a:lnSpc>
                <a:spcPts val="2400"/>
              </a:lnSpc>
              <a:buNone/>
            </a:pPr>
            <a:r>
              <a:rPr lang="en-US" sz="1950" b="1" dirty="0">
                <a:solidFill>
                  <a:srgbClr val="15213F"/>
                </a:solidFill>
                <a:latin typeface="Alexandria Bold" pitchFamily="34" charset="0"/>
                <a:ea typeface="Alexandria Bold" pitchFamily="34" charset="-122"/>
                <a:cs typeface="Alexandria Bold" pitchFamily="34" charset="-120"/>
              </a:rPr>
              <a:t>جمهور يتحرك بسرعة</a:t>
            </a:r>
            <a:endParaRPr lang="en-US" sz="1950" dirty="0"/>
          </a:p>
        </p:txBody>
      </p:sp>
      <p:sp>
        <p:nvSpPr>
          <p:cNvPr id="17" name="Text 11"/>
          <p:cNvSpPr/>
          <p:nvPr/>
        </p:nvSpPr>
        <p:spPr>
          <a:xfrm>
            <a:off x="793790" y="5514380"/>
            <a:ext cx="3074789" cy="1587698"/>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الحملات الشعبية، المقاطعة، الدعم الجماعي، كلها يمكن أن تنطلق وتنتشر في ساعات. الجمهور قادر على التنظيم والتحرك الجماعي بفعالية غير مسبوقة.</a:t>
            </a:r>
            <a:endParaRPr lang="en-US" sz="155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 13">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BA496730-01AE-B281-AB85-3FB6D37E345B}"/>
              </a:ext>
            </a:extLst>
          </p:cNvPr>
          <p:cNvPicPr>
            <a:picLocks noChangeAspect="1"/>
          </p:cNvPicPr>
          <p:nvPr/>
        </p:nvPicPr>
        <p:blipFill>
          <a:blip r:embed="rId3"/>
          <a:stretch>
            <a:fillRect/>
          </a:stretch>
        </p:blipFill>
        <p:spPr>
          <a:xfrm>
            <a:off x="220581" y="36723"/>
            <a:ext cx="14409819" cy="8156154"/>
          </a:xfrm>
          <a:prstGeom prst="rect">
            <a:avLst/>
          </a:prstGeom>
        </p:spPr>
      </p:pic>
      <p:sp>
        <p:nvSpPr>
          <p:cNvPr id="2" name="Text 0"/>
          <p:cNvSpPr/>
          <p:nvPr/>
        </p:nvSpPr>
        <p:spPr>
          <a:xfrm>
            <a:off x="6049685" y="1856303"/>
            <a:ext cx="7786926" cy="620078"/>
          </a:xfrm>
          <a:prstGeom prst="rect">
            <a:avLst/>
          </a:prstGeom>
          <a:noFill/>
          <a:ln/>
        </p:spPr>
        <p:txBody>
          <a:bodyPr wrap="none" lIns="0" tIns="0" rIns="0" bIns="0" rtlCol="0" anchor="t"/>
          <a:lstStyle/>
          <a:p>
            <a:pPr marL="0" indent="0" algn="r" rtl="1">
              <a:lnSpc>
                <a:spcPts val="4850"/>
              </a:lnSpc>
              <a:buNone/>
            </a:pPr>
            <a:r>
              <a:rPr lang="en-US" sz="3900" b="1" dirty="0">
                <a:solidFill>
                  <a:srgbClr val="000000"/>
                </a:solidFill>
                <a:latin typeface="Alexandria Bold" pitchFamily="34" charset="0"/>
                <a:ea typeface="Alexandria Bold" pitchFamily="34" charset="-122"/>
                <a:cs typeface="Alexandria Bold" pitchFamily="34" charset="-120"/>
              </a:rPr>
              <a:t>الآثار الاستراتيجية لتحول الجمهور</a:t>
            </a:r>
            <a:endParaRPr lang="en-US" sz="3900" dirty="0"/>
          </a:p>
        </p:txBody>
      </p:sp>
      <p:sp>
        <p:nvSpPr>
          <p:cNvPr id="3" name="Text 1"/>
          <p:cNvSpPr/>
          <p:nvPr/>
        </p:nvSpPr>
        <p:spPr>
          <a:xfrm>
            <a:off x="793790" y="2873216"/>
            <a:ext cx="13042821" cy="63507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هذا التحول الجذري في طبيعة الجمهور يفرض على ممارسي العلاقات العامة إعادة التفكير في كل جانب من جوانب عملهم. لم تعد استراتيجيات الاتصال أحادية الاتجاه فعالة، ولم يعد بالإمكان السيطرة الكاملة على السردية.</a:t>
            </a:r>
            <a:endParaRPr lang="en-US" sz="1550" dirty="0"/>
          </a:p>
        </p:txBody>
      </p:sp>
      <p:sp>
        <p:nvSpPr>
          <p:cNvPr id="4" name="Shape 2"/>
          <p:cNvSpPr/>
          <p:nvPr/>
        </p:nvSpPr>
        <p:spPr>
          <a:xfrm>
            <a:off x="650915" y="3731538"/>
            <a:ext cx="6565106" cy="2641640"/>
          </a:xfrm>
          <a:prstGeom prst="roundRect">
            <a:avLst>
              <a:gd name="adj" fmla="val 5410"/>
            </a:avLst>
          </a:prstGeom>
          <a:solidFill>
            <a:srgbClr val="00AEEF"/>
          </a:solidFill>
          <a:ln/>
        </p:spPr>
        <p:txBody>
          <a:bodyPr/>
          <a:lstStyle/>
          <a:p>
            <a:endParaRPr lang="en-US"/>
          </a:p>
        </p:txBody>
      </p:sp>
      <p:sp>
        <p:nvSpPr>
          <p:cNvPr id="5" name="Text 3"/>
          <p:cNvSpPr/>
          <p:nvPr/>
        </p:nvSpPr>
        <p:spPr>
          <a:xfrm>
            <a:off x="4536758" y="3929896"/>
            <a:ext cx="2480905" cy="310158"/>
          </a:xfrm>
          <a:prstGeom prst="rect">
            <a:avLst/>
          </a:prstGeom>
          <a:noFill/>
          <a:ln/>
        </p:spPr>
        <p:txBody>
          <a:bodyPr wrap="none" lIns="0" tIns="0" rIns="0" bIns="0" rtlCol="0" anchor="t"/>
          <a:lstStyle/>
          <a:p>
            <a:pPr marL="0" indent="0" algn="r" rtl="1">
              <a:lnSpc>
                <a:spcPts val="2400"/>
              </a:lnSpc>
              <a:buNone/>
            </a:pPr>
            <a:r>
              <a:rPr lang="en-US" sz="1950" b="1" dirty="0">
                <a:solidFill>
                  <a:srgbClr val="000000"/>
                </a:solidFill>
                <a:latin typeface="Alexandria Bold" pitchFamily="34" charset="0"/>
                <a:ea typeface="Alexandria Bold" pitchFamily="34" charset="-122"/>
                <a:cs typeface="Alexandria Bold" pitchFamily="34" charset="-120"/>
              </a:rPr>
              <a:t>الانتقال المطلوب</a:t>
            </a:r>
            <a:endParaRPr lang="en-US" sz="1950" dirty="0"/>
          </a:p>
        </p:txBody>
      </p:sp>
      <p:sp>
        <p:nvSpPr>
          <p:cNvPr id="6" name="Text 4"/>
          <p:cNvSpPr/>
          <p:nvPr/>
        </p:nvSpPr>
        <p:spPr>
          <a:xfrm>
            <a:off x="849273" y="4438412"/>
            <a:ext cx="6168390" cy="1865352"/>
          </a:xfrm>
          <a:prstGeom prst="rect">
            <a:avLst/>
          </a:prstGeom>
          <a:noFill/>
          <a:ln/>
        </p:spPr>
        <p:txBody>
          <a:bodyPr wrap="square" lIns="0" tIns="0" rIns="0" bIns="0" rtlCol="0" anchor="t"/>
          <a:lstStyle/>
          <a:p>
            <a:pPr marL="342900" indent="-342900" algn="r" rtl="1">
              <a:lnSpc>
                <a:spcPts val="2500"/>
              </a:lnSpc>
              <a:buSzPct val="100000"/>
              <a:buChar char="•"/>
            </a:pPr>
            <a:r>
              <a:rPr lang="en-US" sz="1550" dirty="0">
                <a:solidFill>
                  <a:srgbClr val="15213F"/>
                </a:solidFill>
                <a:latin typeface="Alexandria" pitchFamily="34" charset="0"/>
                <a:ea typeface="Alexandria" pitchFamily="34" charset="-122"/>
                <a:cs typeface="Alexandria" pitchFamily="34" charset="-120"/>
              </a:rPr>
              <a:t>من البث إلى الحوار</a:t>
            </a:r>
            <a:endParaRPr lang="en-US" sz="1550" dirty="0"/>
          </a:p>
          <a:p>
            <a:pPr marL="342900" indent="-342900" algn="r" rtl="1">
              <a:lnSpc>
                <a:spcPts val="2500"/>
              </a:lnSpc>
              <a:buSzPct val="100000"/>
              <a:buChar char="•"/>
            </a:pPr>
            <a:r>
              <a:rPr lang="en-US" sz="1550" dirty="0">
                <a:solidFill>
                  <a:srgbClr val="15213F"/>
                </a:solidFill>
                <a:latin typeface="Alexandria" pitchFamily="34" charset="0"/>
                <a:ea typeface="Alexandria" pitchFamily="34" charset="-122"/>
                <a:cs typeface="Alexandria" pitchFamily="34" charset="-120"/>
              </a:rPr>
              <a:t>من السيطرة إلى المشاركة</a:t>
            </a:r>
            <a:endParaRPr lang="en-US" sz="1550" dirty="0"/>
          </a:p>
          <a:p>
            <a:pPr marL="342900" indent="-342900" algn="r" rtl="1">
              <a:lnSpc>
                <a:spcPts val="2500"/>
              </a:lnSpc>
              <a:buSzPct val="100000"/>
              <a:buChar char="•"/>
            </a:pPr>
            <a:r>
              <a:rPr lang="en-US" sz="1550" dirty="0">
                <a:solidFill>
                  <a:srgbClr val="15213F"/>
                </a:solidFill>
                <a:latin typeface="Alexandria" pitchFamily="34" charset="0"/>
                <a:ea typeface="Alexandria" pitchFamily="34" charset="-122"/>
                <a:cs typeface="Alexandria" pitchFamily="34" charset="-120"/>
              </a:rPr>
              <a:t>من الرسائل الموحدة إلى التخصيص</a:t>
            </a:r>
            <a:endParaRPr lang="en-US" sz="1550" dirty="0"/>
          </a:p>
          <a:p>
            <a:pPr marL="342900" indent="-342900" algn="r" rtl="1">
              <a:lnSpc>
                <a:spcPts val="2500"/>
              </a:lnSpc>
              <a:buSzPct val="100000"/>
              <a:buChar char="•"/>
            </a:pPr>
            <a:r>
              <a:rPr lang="en-US" sz="1550" dirty="0">
                <a:solidFill>
                  <a:srgbClr val="15213F"/>
                </a:solidFill>
                <a:latin typeface="Alexandria" pitchFamily="34" charset="0"/>
                <a:ea typeface="Alexandria" pitchFamily="34" charset="-122"/>
                <a:cs typeface="Alexandria" pitchFamily="34" charset="-120"/>
              </a:rPr>
              <a:t>من الترويج إلى بناء العلاقات</a:t>
            </a:r>
            <a:endParaRPr lang="en-US" sz="1550" dirty="0"/>
          </a:p>
          <a:p>
            <a:pPr marL="342900" indent="-342900" algn="r" rtl="1">
              <a:lnSpc>
                <a:spcPts val="2500"/>
              </a:lnSpc>
              <a:buSzPct val="100000"/>
              <a:buChar char="•"/>
            </a:pPr>
            <a:r>
              <a:rPr lang="en-US" sz="1550" dirty="0">
                <a:solidFill>
                  <a:srgbClr val="15213F"/>
                </a:solidFill>
                <a:latin typeface="Alexandria" pitchFamily="34" charset="0"/>
                <a:ea typeface="Alexandria" pitchFamily="34" charset="-122"/>
                <a:cs typeface="Alexandria" pitchFamily="34" charset="-120"/>
              </a:rPr>
              <a:t>من ردود الفعل إلى الاستباقية</a:t>
            </a:r>
            <a:endParaRPr lang="en-US" sz="1550" dirty="0"/>
          </a:p>
        </p:txBody>
      </p:sp>
      <p:sp>
        <p:nvSpPr>
          <p:cNvPr id="7" name="Text 5"/>
          <p:cNvSpPr/>
          <p:nvPr/>
        </p:nvSpPr>
        <p:spPr>
          <a:xfrm>
            <a:off x="10627519" y="3929896"/>
            <a:ext cx="3216712" cy="310158"/>
          </a:xfrm>
          <a:prstGeom prst="rect">
            <a:avLst/>
          </a:prstGeom>
          <a:noFill/>
          <a:ln/>
        </p:spPr>
        <p:txBody>
          <a:bodyPr wrap="none" lIns="0" tIns="0" rIns="0" bIns="0" rtlCol="0" anchor="t"/>
          <a:lstStyle/>
          <a:p>
            <a:pPr marL="0" indent="0" algn="r" rtl="1">
              <a:lnSpc>
                <a:spcPts val="2400"/>
              </a:lnSpc>
              <a:buNone/>
            </a:pPr>
            <a:r>
              <a:rPr lang="en-US" sz="1950" b="1" dirty="0">
                <a:solidFill>
                  <a:srgbClr val="000000"/>
                </a:solidFill>
                <a:latin typeface="Alexandria Bold" pitchFamily="34" charset="0"/>
                <a:ea typeface="Alexandria Bold" pitchFamily="34" charset="-122"/>
                <a:cs typeface="Alexandria Bold" pitchFamily="34" charset="-120"/>
              </a:rPr>
              <a:t>المهارات الجديدة المطلوبة</a:t>
            </a:r>
            <a:endParaRPr lang="en-US" sz="1950" dirty="0"/>
          </a:p>
        </p:txBody>
      </p:sp>
      <p:sp>
        <p:nvSpPr>
          <p:cNvPr id="8" name="Text 6"/>
          <p:cNvSpPr/>
          <p:nvPr/>
        </p:nvSpPr>
        <p:spPr>
          <a:xfrm>
            <a:off x="7564874" y="4438412"/>
            <a:ext cx="6279356" cy="1865352"/>
          </a:xfrm>
          <a:prstGeom prst="rect">
            <a:avLst/>
          </a:prstGeom>
          <a:noFill/>
          <a:ln/>
        </p:spPr>
        <p:txBody>
          <a:bodyPr wrap="square" lIns="0" tIns="0" rIns="0" bIns="0" rtlCol="0" anchor="t"/>
          <a:lstStyle/>
          <a:p>
            <a:pPr marL="342900" indent="-342900" algn="r" rtl="1">
              <a:lnSpc>
                <a:spcPts val="2500"/>
              </a:lnSpc>
              <a:buSzPct val="100000"/>
              <a:buChar char="•"/>
            </a:pPr>
            <a:r>
              <a:rPr lang="en-US" sz="1550" dirty="0">
                <a:solidFill>
                  <a:srgbClr val="15213F"/>
                </a:solidFill>
                <a:latin typeface="Alexandria" pitchFamily="34" charset="0"/>
                <a:ea typeface="Alexandria" pitchFamily="34" charset="-122"/>
                <a:cs typeface="Alexandria" pitchFamily="34" charset="-120"/>
              </a:rPr>
              <a:t>الاستماع الاجتماعي الفعال</a:t>
            </a:r>
            <a:endParaRPr lang="en-US" sz="1550" dirty="0"/>
          </a:p>
          <a:p>
            <a:pPr marL="342900" indent="-342900" algn="r" rtl="1">
              <a:lnSpc>
                <a:spcPts val="2500"/>
              </a:lnSpc>
              <a:buSzPct val="100000"/>
              <a:buChar char="•"/>
            </a:pPr>
            <a:r>
              <a:rPr lang="en-US" sz="1550" dirty="0">
                <a:solidFill>
                  <a:srgbClr val="15213F"/>
                </a:solidFill>
                <a:latin typeface="Alexandria" pitchFamily="34" charset="0"/>
                <a:ea typeface="Alexandria" pitchFamily="34" charset="-122"/>
                <a:cs typeface="Alexandria" pitchFamily="34" charset="-120"/>
              </a:rPr>
              <a:t>إدارة المجتمعات الرقمية</a:t>
            </a:r>
            <a:endParaRPr lang="en-US" sz="1550" dirty="0"/>
          </a:p>
          <a:p>
            <a:pPr marL="342900" indent="-342900" algn="r" rtl="1">
              <a:lnSpc>
                <a:spcPts val="2500"/>
              </a:lnSpc>
              <a:buSzPct val="100000"/>
              <a:buChar char="•"/>
            </a:pPr>
            <a:r>
              <a:rPr lang="en-US" sz="1550" dirty="0">
                <a:solidFill>
                  <a:srgbClr val="15213F"/>
                </a:solidFill>
                <a:latin typeface="Alexandria" pitchFamily="34" charset="0"/>
                <a:ea typeface="Alexandria" pitchFamily="34" charset="-122"/>
                <a:cs typeface="Alexandria" pitchFamily="34" charset="-120"/>
              </a:rPr>
              <a:t>الاستجابة السريعة والمرنة</a:t>
            </a:r>
            <a:endParaRPr lang="en-US" sz="1550" dirty="0"/>
          </a:p>
          <a:p>
            <a:pPr marL="342900" indent="-342900" algn="r" rtl="1">
              <a:lnSpc>
                <a:spcPts val="2500"/>
              </a:lnSpc>
              <a:buSzPct val="100000"/>
              <a:buChar char="•"/>
            </a:pPr>
            <a:r>
              <a:rPr lang="en-US" sz="1550" dirty="0">
                <a:solidFill>
                  <a:srgbClr val="15213F"/>
                </a:solidFill>
                <a:latin typeface="Alexandria" pitchFamily="34" charset="0"/>
                <a:ea typeface="Alexandria" pitchFamily="34" charset="-122"/>
                <a:cs typeface="Alexandria" pitchFamily="34" charset="-120"/>
              </a:rPr>
              <a:t>بناء الثقة والمصداقية المستدامة</a:t>
            </a:r>
            <a:endParaRPr lang="en-US" sz="1550" dirty="0"/>
          </a:p>
          <a:p>
            <a:pPr marL="342900" indent="-342900" algn="r" rtl="1">
              <a:lnSpc>
                <a:spcPts val="2500"/>
              </a:lnSpc>
              <a:buSzPct val="100000"/>
              <a:buChar char="•"/>
            </a:pPr>
            <a:r>
              <a:rPr lang="en-US" sz="1550" dirty="0">
                <a:solidFill>
                  <a:srgbClr val="15213F"/>
                </a:solidFill>
                <a:latin typeface="Alexandria" pitchFamily="34" charset="0"/>
                <a:ea typeface="Alexandria" pitchFamily="34" charset="-122"/>
                <a:cs typeface="Alexandria" pitchFamily="34" charset="-120"/>
              </a:rPr>
              <a:t>التعاون مع المؤثرين والمدافعين</a:t>
            </a:r>
            <a:endParaRPr lang="en-US" sz="155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 14">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953A6034-6468-9FB8-2A69-8C43C1840231}"/>
              </a:ext>
            </a:extLst>
          </p:cNvPr>
          <p:cNvPicPr>
            <a:picLocks noChangeAspect="1"/>
          </p:cNvPicPr>
          <p:nvPr/>
        </p:nvPicPr>
        <p:blipFill>
          <a:blip r:embed="rId3"/>
          <a:stretch>
            <a:fillRect/>
          </a:stretch>
        </p:blipFill>
        <p:spPr>
          <a:xfrm>
            <a:off x="220581" y="36723"/>
            <a:ext cx="14409819" cy="8156154"/>
          </a:xfrm>
          <a:prstGeom prst="rect">
            <a:avLst/>
          </a:prstGeom>
        </p:spPr>
      </p:pic>
      <p:pic>
        <p:nvPicPr>
          <p:cNvPr id="2" name="Image 0" descr="preencoded.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61742" y="1837491"/>
            <a:ext cx="3801189" cy="5701784"/>
          </a:xfrm>
          <a:prstGeom prst="rect">
            <a:avLst/>
          </a:prstGeom>
        </p:spPr>
      </p:pic>
      <p:sp>
        <p:nvSpPr>
          <p:cNvPr id="3" name="Shape 0"/>
          <p:cNvSpPr/>
          <p:nvPr/>
        </p:nvSpPr>
        <p:spPr>
          <a:xfrm>
            <a:off x="12706469" y="2206585"/>
            <a:ext cx="1130141" cy="388382"/>
          </a:xfrm>
          <a:prstGeom prst="roundRect">
            <a:avLst>
              <a:gd name="adj" fmla="val 17171"/>
            </a:avLst>
          </a:prstGeom>
          <a:noFill/>
          <a:ln w="7620">
            <a:solidFill>
              <a:srgbClr val="00AEEF"/>
            </a:solidFill>
            <a:prstDash val="solid"/>
          </a:ln>
        </p:spPr>
        <p:txBody>
          <a:bodyPr/>
          <a:lstStyle/>
          <a:p>
            <a:endParaRPr lang="en-US"/>
          </a:p>
        </p:txBody>
      </p:sp>
      <p:sp>
        <p:nvSpPr>
          <p:cNvPr id="4" name="Text 1"/>
          <p:cNvSpPr/>
          <p:nvPr/>
        </p:nvSpPr>
        <p:spPr>
          <a:xfrm>
            <a:off x="12833152" y="2273737"/>
            <a:ext cx="876776" cy="254079"/>
          </a:xfrm>
          <a:prstGeom prst="rect">
            <a:avLst/>
          </a:prstGeom>
          <a:noFill/>
          <a:ln/>
        </p:spPr>
        <p:txBody>
          <a:bodyPr wrap="none" lIns="0" tIns="0" rIns="0" bIns="0" rtlCol="0" anchor="t"/>
          <a:lstStyle/>
          <a:p>
            <a:pPr marL="0" indent="0" algn="r" rtl="1">
              <a:lnSpc>
                <a:spcPts val="2000"/>
              </a:lnSpc>
              <a:buNone/>
            </a:pPr>
            <a:r>
              <a:rPr lang="en-US" sz="1250" dirty="0">
                <a:solidFill>
                  <a:srgbClr val="00AEEF"/>
                </a:solidFill>
                <a:latin typeface="Alexandria" pitchFamily="34" charset="0"/>
                <a:ea typeface="Alexandria" pitchFamily="34" charset="-122"/>
                <a:cs typeface="Alexandria" pitchFamily="34" charset="-120"/>
              </a:rPr>
              <a:t>التوجه الثاني</a:t>
            </a:r>
            <a:endParaRPr lang="en-US" sz="1250" dirty="0"/>
          </a:p>
        </p:txBody>
      </p:sp>
      <p:sp>
        <p:nvSpPr>
          <p:cNvPr id="5" name="Text 2"/>
          <p:cNvSpPr/>
          <p:nvPr/>
        </p:nvSpPr>
        <p:spPr>
          <a:xfrm>
            <a:off x="6280190" y="2674263"/>
            <a:ext cx="7556421" cy="1240155"/>
          </a:xfrm>
          <a:prstGeom prst="rect">
            <a:avLst/>
          </a:prstGeom>
          <a:noFill/>
          <a:ln/>
        </p:spPr>
        <p:txBody>
          <a:bodyPr wrap="square" lIns="0" tIns="0" rIns="0" bIns="0" rtlCol="0" anchor="t"/>
          <a:lstStyle/>
          <a:p>
            <a:pPr marL="0" indent="0" algn="r" rtl="1">
              <a:lnSpc>
                <a:spcPts val="4850"/>
              </a:lnSpc>
              <a:buNone/>
            </a:pPr>
            <a:r>
              <a:rPr lang="en-US" sz="3900" b="1" dirty="0">
                <a:solidFill>
                  <a:srgbClr val="000000"/>
                </a:solidFill>
                <a:latin typeface="Alexandria Bold" pitchFamily="34" charset="0"/>
                <a:ea typeface="Alexandria Bold" pitchFamily="34" charset="-122"/>
                <a:cs typeface="Alexandria Bold" pitchFamily="34" charset="-120"/>
              </a:rPr>
              <a:t>الذكاء الاصطناعي: شريك استراتيجي في كل مرحلة</a:t>
            </a:r>
            <a:endParaRPr lang="en-US" sz="3900" dirty="0"/>
          </a:p>
        </p:txBody>
      </p:sp>
      <p:sp>
        <p:nvSpPr>
          <p:cNvPr id="6" name="Text 3"/>
          <p:cNvSpPr/>
          <p:nvPr/>
        </p:nvSpPr>
        <p:spPr>
          <a:xfrm>
            <a:off x="6280190" y="4212074"/>
            <a:ext cx="7556421" cy="95261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الذكاء الاصطناعي لم يعد تقنية مستقبلية، بل أصبح واقعاً يومياً يعيد تشكيل كل مرحلة من مراحل حملة العلاقات العامة. من تحديد المشكلة إلى التقييم، يقدم الذكاء الاصطناعي إمكانيات غير مسبوقة للدقة والسرعة والفعالية.</a:t>
            </a:r>
            <a:endParaRPr lang="en-US" sz="1550" dirty="0"/>
          </a:p>
        </p:txBody>
      </p:sp>
      <p:sp>
        <p:nvSpPr>
          <p:cNvPr id="7" name="Text 4"/>
          <p:cNvSpPr/>
          <p:nvPr/>
        </p:nvSpPr>
        <p:spPr>
          <a:xfrm>
            <a:off x="6280190" y="5387935"/>
            <a:ext cx="7556421" cy="63507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دعونا نستعرض كيف يدخل الذكاء الاصطناعي في كل مرحلة من المراحل الست التي ناقشناها سابقاً، وكيف يحولها من عمليات تقليدية إلى ممارسات متقدمة.</a:t>
            </a:r>
            <a:endParaRPr lang="en-US" sz="155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 15">
    <p:spTree>
      <p:nvGrpSpPr>
        <p:cNvPr id="1" name=""/>
        <p:cNvGrpSpPr/>
        <p:nvPr/>
      </p:nvGrpSpPr>
      <p:grpSpPr>
        <a:xfrm>
          <a:off x="0" y="0"/>
          <a:ext cx="0" cy="0"/>
          <a:chOff x="0" y="0"/>
          <a:chExt cx="0" cy="0"/>
        </a:xfrm>
      </p:grpSpPr>
      <p:pic>
        <p:nvPicPr>
          <p:cNvPr id="20" name="Picture 19">
            <a:extLst>
              <a:ext uri="{FF2B5EF4-FFF2-40B4-BE49-F238E27FC236}">
                <a16:creationId xmlns:a16="http://schemas.microsoft.com/office/drawing/2014/main" id="{78EABF2D-C043-7301-3D6D-50DA83292F42}"/>
              </a:ext>
            </a:extLst>
          </p:cNvPr>
          <p:cNvPicPr>
            <a:picLocks noChangeAspect="1"/>
          </p:cNvPicPr>
          <p:nvPr/>
        </p:nvPicPr>
        <p:blipFill>
          <a:blip r:embed="rId3"/>
          <a:stretch>
            <a:fillRect/>
          </a:stretch>
        </p:blipFill>
        <p:spPr>
          <a:xfrm>
            <a:off x="109103" y="36222"/>
            <a:ext cx="14412193" cy="8157155"/>
          </a:xfrm>
          <a:prstGeom prst="rect">
            <a:avLst/>
          </a:prstGeom>
        </p:spPr>
      </p:pic>
      <p:pic>
        <p:nvPicPr>
          <p:cNvPr id="2" name="Image 0" descr="preencoded.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75668" y="1511379"/>
            <a:ext cx="4216400" cy="6324600"/>
          </a:xfrm>
          <a:prstGeom prst="rect">
            <a:avLst/>
          </a:prstGeom>
        </p:spPr>
      </p:pic>
      <p:sp>
        <p:nvSpPr>
          <p:cNvPr id="3" name="Text 0"/>
          <p:cNvSpPr/>
          <p:nvPr/>
        </p:nvSpPr>
        <p:spPr>
          <a:xfrm>
            <a:off x="5130800" y="703501"/>
            <a:ext cx="8705811" cy="1178243"/>
          </a:xfrm>
          <a:prstGeom prst="rect">
            <a:avLst/>
          </a:prstGeom>
          <a:noFill/>
          <a:ln/>
        </p:spPr>
        <p:txBody>
          <a:bodyPr wrap="square" lIns="0" tIns="0" rIns="0" bIns="0" rtlCol="0" anchor="t"/>
          <a:lstStyle/>
          <a:p>
            <a:pPr marL="0" indent="0" algn="r" rtl="1">
              <a:lnSpc>
                <a:spcPts val="4600"/>
              </a:lnSpc>
              <a:buNone/>
            </a:pPr>
            <a:r>
              <a:rPr lang="en-US" sz="3700" b="1" dirty="0">
                <a:solidFill>
                  <a:srgbClr val="000000"/>
                </a:solidFill>
                <a:latin typeface="Alexandria Bold" pitchFamily="34" charset="0"/>
                <a:ea typeface="Alexandria Bold" pitchFamily="34" charset="-122"/>
                <a:cs typeface="Alexandria Bold" pitchFamily="34" charset="-120"/>
              </a:rPr>
              <a:t>الذكاء الاصطناعي في تحديد المشكلة</a:t>
            </a:r>
            <a:endParaRPr lang="en-US" sz="3700" dirty="0"/>
          </a:p>
        </p:txBody>
      </p:sp>
      <p:sp>
        <p:nvSpPr>
          <p:cNvPr id="4" name="Text 1"/>
          <p:cNvSpPr/>
          <p:nvPr/>
        </p:nvSpPr>
        <p:spPr>
          <a:xfrm>
            <a:off x="6280190" y="1997393"/>
            <a:ext cx="7556421" cy="882610"/>
          </a:xfrm>
          <a:prstGeom prst="rect">
            <a:avLst/>
          </a:prstGeom>
          <a:noFill/>
          <a:ln/>
        </p:spPr>
        <p:txBody>
          <a:bodyPr wrap="square" lIns="0" tIns="0" rIns="0" bIns="0" rtlCol="0" anchor="t"/>
          <a:lstStyle/>
          <a:p>
            <a:pPr marL="0" indent="0" algn="r" rtl="1">
              <a:lnSpc>
                <a:spcPts val="2300"/>
              </a:lnSpc>
              <a:buNone/>
            </a:pPr>
            <a:r>
              <a:rPr lang="en-US" sz="1450" dirty="0">
                <a:solidFill>
                  <a:srgbClr val="15213F"/>
                </a:solidFill>
                <a:latin typeface="Alexandria" pitchFamily="34" charset="0"/>
                <a:ea typeface="Alexandria" pitchFamily="34" charset="-122"/>
                <a:cs typeface="Alexandria" pitchFamily="34" charset="-120"/>
              </a:rPr>
              <a:t>في المرحلة الأولى، يساعد الذكاء الاصطناعي في تحليل كميات هائلة من البيانات لتحديد المشكلة الحقيقية بدقة غير مسبوقة. بدلاً من الاعتماد على الحدس أو العينات الصغيرة، نستطيع الآن تحليل ملايين التفاعلات والمحادثات لفهم الصورة الكاملة.</a:t>
            </a:r>
            <a:endParaRPr lang="en-US" sz="1450" dirty="0"/>
          </a:p>
        </p:txBody>
      </p:sp>
      <p:sp>
        <p:nvSpPr>
          <p:cNvPr id="5" name="Shape 2"/>
          <p:cNvSpPr/>
          <p:nvPr/>
        </p:nvSpPr>
        <p:spPr>
          <a:xfrm>
            <a:off x="6280190" y="3081457"/>
            <a:ext cx="7556421" cy="1413153"/>
          </a:xfrm>
          <a:prstGeom prst="roundRect">
            <a:avLst>
              <a:gd name="adj" fmla="val 5604"/>
            </a:avLst>
          </a:prstGeom>
          <a:solidFill>
            <a:srgbClr val="FFFFFF"/>
          </a:solidFill>
          <a:ln w="22860">
            <a:solidFill>
              <a:srgbClr val="B2D7E5"/>
            </a:solidFill>
            <a:prstDash val="solid"/>
          </a:ln>
        </p:spPr>
        <p:txBody>
          <a:bodyPr/>
          <a:lstStyle/>
          <a:p>
            <a:endParaRPr lang="en-US"/>
          </a:p>
        </p:txBody>
      </p:sp>
      <p:sp>
        <p:nvSpPr>
          <p:cNvPr id="6" name="Shape 3"/>
          <p:cNvSpPr/>
          <p:nvPr/>
        </p:nvSpPr>
        <p:spPr>
          <a:xfrm>
            <a:off x="13059608" y="3104317"/>
            <a:ext cx="754142" cy="1367433"/>
          </a:xfrm>
          <a:prstGeom prst="roundRect">
            <a:avLst>
              <a:gd name="adj" fmla="val 6863"/>
            </a:avLst>
          </a:prstGeom>
          <a:solidFill>
            <a:srgbClr val="CCF1FF"/>
          </a:solidFill>
          <a:ln/>
        </p:spPr>
        <p:txBody>
          <a:bodyPr/>
          <a:lstStyle/>
          <a:p>
            <a:endParaRPr lang="en-US"/>
          </a:p>
        </p:txBody>
      </p:sp>
      <p:pic>
        <p:nvPicPr>
          <p:cNvPr id="7" name="Image 1" descr="preencoded.png"/>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13291542" y="3646646"/>
            <a:ext cx="282773" cy="282773"/>
          </a:xfrm>
          <a:prstGeom prst="rect">
            <a:avLst/>
          </a:prstGeom>
        </p:spPr>
      </p:pic>
      <p:sp>
        <p:nvSpPr>
          <p:cNvPr id="8" name="Text 4"/>
          <p:cNvSpPr/>
          <p:nvPr/>
        </p:nvSpPr>
        <p:spPr>
          <a:xfrm>
            <a:off x="10289977" y="3292793"/>
            <a:ext cx="2590562" cy="294680"/>
          </a:xfrm>
          <a:prstGeom prst="rect">
            <a:avLst/>
          </a:prstGeom>
          <a:noFill/>
          <a:ln/>
        </p:spPr>
        <p:txBody>
          <a:bodyPr wrap="none" lIns="0" tIns="0" rIns="0" bIns="0" rtlCol="0" anchor="t"/>
          <a:lstStyle/>
          <a:p>
            <a:pPr marL="0" indent="0" algn="r" rtl="1">
              <a:lnSpc>
                <a:spcPts val="2300"/>
              </a:lnSpc>
              <a:buNone/>
            </a:pPr>
            <a:r>
              <a:rPr lang="en-US" sz="1850" b="1" dirty="0">
                <a:solidFill>
                  <a:srgbClr val="15213F"/>
                </a:solidFill>
                <a:latin typeface="Alexandria Bold" pitchFamily="34" charset="0"/>
                <a:ea typeface="Alexandria Bold" pitchFamily="34" charset="-122"/>
                <a:cs typeface="Alexandria Bold" pitchFamily="34" charset="-120"/>
              </a:rPr>
              <a:t>تحليل البيانات الضخمة</a:t>
            </a:r>
            <a:endParaRPr lang="en-US" sz="1850" dirty="0"/>
          </a:p>
        </p:txBody>
      </p:sp>
      <p:sp>
        <p:nvSpPr>
          <p:cNvPr id="9" name="Text 5"/>
          <p:cNvSpPr/>
          <p:nvPr/>
        </p:nvSpPr>
        <p:spPr>
          <a:xfrm>
            <a:off x="6491526" y="3694867"/>
            <a:ext cx="6389013" cy="588407"/>
          </a:xfrm>
          <a:prstGeom prst="rect">
            <a:avLst/>
          </a:prstGeom>
          <a:noFill/>
          <a:ln/>
        </p:spPr>
        <p:txBody>
          <a:bodyPr wrap="square" lIns="0" tIns="0" rIns="0" bIns="0" rtlCol="0" anchor="t"/>
          <a:lstStyle/>
          <a:p>
            <a:pPr marL="0" indent="0" algn="r" rtl="1">
              <a:lnSpc>
                <a:spcPts val="2300"/>
              </a:lnSpc>
              <a:buNone/>
            </a:pPr>
            <a:r>
              <a:rPr lang="en-US" sz="1450" dirty="0">
                <a:solidFill>
                  <a:srgbClr val="15213F"/>
                </a:solidFill>
                <a:latin typeface="Alexandria" pitchFamily="34" charset="0"/>
                <a:ea typeface="Alexandria" pitchFamily="34" charset="-122"/>
                <a:cs typeface="Alexandria" pitchFamily="34" charset="-120"/>
              </a:rPr>
              <a:t>معالجة ملايين المنشورات والتعليقات والمقالات لتحديد الأنماط والاتجاهات السائدة في الرأي العام</a:t>
            </a:r>
            <a:endParaRPr lang="en-US" sz="1450" dirty="0"/>
          </a:p>
        </p:txBody>
      </p:sp>
      <p:sp>
        <p:nvSpPr>
          <p:cNvPr id="10" name="Shape 6"/>
          <p:cNvSpPr/>
          <p:nvPr/>
        </p:nvSpPr>
        <p:spPr>
          <a:xfrm>
            <a:off x="6280190" y="4673679"/>
            <a:ext cx="7556421" cy="1413153"/>
          </a:xfrm>
          <a:prstGeom prst="roundRect">
            <a:avLst>
              <a:gd name="adj" fmla="val 5604"/>
            </a:avLst>
          </a:prstGeom>
          <a:solidFill>
            <a:srgbClr val="FFFFFF"/>
          </a:solidFill>
          <a:ln w="22860">
            <a:solidFill>
              <a:srgbClr val="B2D7E5"/>
            </a:solidFill>
            <a:prstDash val="solid"/>
          </a:ln>
        </p:spPr>
        <p:txBody>
          <a:bodyPr/>
          <a:lstStyle/>
          <a:p>
            <a:endParaRPr lang="en-US"/>
          </a:p>
        </p:txBody>
      </p:sp>
      <p:sp>
        <p:nvSpPr>
          <p:cNvPr id="11" name="Shape 7"/>
          <p:cNvSpPr/>
          <p:nvPr/>
        </p:nvSpPr>
        <p:spPr>
          <a:xfrm>
            <a:off x="13059608" y="4696539"/>
            <a:ext cx="754142" cy="1367433"/>
          </a:xfrm>
          <a:prstGeom prst="roundRect">
            <a:avLst>
              <a:gd name="adj" fmla="val 6863"/>
            </a:avLst>
          </a:prstGeom>
          <a:solidFill>
            <a:srgbClr val="CCF1FF"/>
          </a:solidFill>
          <a:ln/>
        </p:spPr>
        <p:txBody>
          <a:bodyPr/>
          <a:lstStyle/>
          <a:p>
            <a:endParaRPr lang="en-US"/>
          </a:p>
        </p:txBody>
      </p:sp>
      <p:pic>
        <p:nvPicPr>
          <p:cNvPr id="12" name="Image 2" descr="preencoded.png"/>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3291542" y="5238869"/>
            <a:ext cx="282773" cy="282773"/>
          </a:xfrm>
          <a:prstGeom prst="rect">
            <a:avLst/>
          </a:prstGeom>
        </p:spPr>
      </p:pic>
      <p:sp>
        <p:nvSpPr>
          <p:cNvPr id="13" name="Text 8"/>
          <p:cNvSpPr/>
          <p:nvPr/>
        </p:nvSpPr>
        <p:spPr>
          <a:xfrm>
            <a:off x="9998750" y="4885015"/>
            <a:ext cx="2881789" cy="294680"/>
          </a:xfrm>
          <a:prstGeom prst="rect">
            <a:avLst/>
          </a:prstGeom>
          <a:noFill/>
          <a:ln/>
        </p:spPr>
        <p:txBody>
          <a:bodyPr wrap="none" lIns="0" tIns="0" rIns="0" bIns="0" rtlCol="0" anchor="t"/>
          <a:lstStyle/>
          <a:p>
            <a:pPr marL="0" indent="0" algn="r" rtl="1">
              <a:lnSpc>
                <a:spcPts val="2300"/>
              </a:lnSpc>
              <a:buNone/>
            </a:pPr>
            <a:r>
              <a:rPr lang="en-US" sz="1850" b="1" dirty="0">
                <a:solidFill>
                  <a:srgbClr val="15213F"/>
                </a:solidFill>
                <a:latin typeface="Alexandria Bold" pitchFamily="34" charset="0"/>
                <a:ea typeface="Alexandria Bold" pitchFamily="34" charset="-122"/>
                <a:cs typeface="Alexandria Bold" pitchFamily="34" charset="-120"/>
              </a:rPr>
              <a:t>الكشف المبكر عن الأزمات</a:t>
            </a:r>
            <a:endParaRPr lang="en-US" sz="1850" dirty="0"/>
          </a:p>
        </p:txBody>
      </p:sp>
      <p:sp>
        <p:nvSpPr>
          <p:cNvPr id="14" name="Text 9"/>
          <p:cNvSpPr/>
          <p:nvPr/>
        </p:nvSpPr>
        <p:spPr>
          <a:xfrm>
            <a:off x="6491526" y="5287089"/>
            <a:ext cx="6389013" cy="588407"/>
          </a:xfrm>
          <a:prstGeom prst="rect">
            <a:avLst/>
          </a:prstGeom>
          <a:noFill/>
          <a:ln/>
        </p:spPr>
        <p:txBody>
          <a:bodyPr wrap="square" lIns="0" tIns="0" rIns="0" bIns="0" rtlCol="0" anchor="t"/>
          <a:lstStyle/>
          <a:p>
            <a:pPr marL="0" indent="0" algn="r" rtl="1">
              <a:lnSpc>
                <a:spcPts val="2300"/>
              </a:lnSpc>
              <a:buNone/>
            </a:pPr>
            <a:r>
              <a:rPr lang="en-US" sz="1450" dirty="0">
                <a:solidFill>
                  <a:srgbClr val="15213F"/>
                </a:solidFill>
                <a:latin typeface="Alexandria" pitchFamily="34" charset="0"/>
                <a:ea typeface="Alexandria" pitchFamily="34" charset="-122"/>
                <a:cs typeface="Alexandria" pitchFamily="34" charset="-120"/>
              </a:rPr>
              <a:t>رصد الإشارات الضعيفة التي تنذر بمشكلة محتملة قبل أن تتفاقم، مما يتيح التدخل الاستباقي</a:t>
            </a:r>
            <a:endParaRPr lang="en-US" sz="1450" dirty="0"/>
          </a:p>
        </p:txBody>
      </p:sp>
      <p:sp>
        <p:nvSpPr>
          <p:cNvPr id="15" name="Shape 10"/>
          <p:cNvSpPr/>
          <p:nvPr/>
        </p:nvSpPr>
        <p:spPr>
          <a:xfrm>
            <a:off x="6280190" y="6265902"/>
            <a:ext cx="7556421" cy="1413153"/>
          </a:xfrm>
          <a:prstGeom prst="roundRect">
            <a:avLst>
              <a:gd name="adj" fmla="val 5604"/>
            </a:avLst>
          </a:prstGeom>
          <a:solidFill>
            <a:srgbClr val="FFFFFF"/>
          </a:solidFill>
          <a:ln w="22860">
            <a:solidFill>
              <a:srgbClr val="B2D7E5"/>
            </a:solidFill>
            <a:prstDash val="solid"/>
          </a:ln>
        </p:spPr>
        <p:txBody>
          <a:bodyPr/>
          <a:lstStyle/>
          <a:p>
            <a:endParaRPr lang="en-US"/>
          </a:p>
        </p:txBody>
      </p:sp>
      <p:sp>
        <p:nvSpPr>
          <p:cNvPr id="16" name="Shape 11"/>
          <p:cNvSpPr/>
          <p:nvPr/>
        </p:nvSpPr>
        <p:spPr>
          <a:xfrm>
            <a:off x="13059608" y="6288762"/>
            <a:ext cx="754142" cy="1367433"/>
          </a:xfrm>
          <a:prstGeom prst="roundRect">
            <a:avLst>
              <a:gd name="adj" fmla="val 6863"/>
            </a:avLst>
          </a:prstGeom>
          <a:solidFill>
            <a:srgbClr val="CCF1FF"/>
          </a:solidFill>
          <a:ln/>
        </p:spPr>
        <p:txBody>
          <a:bodyPr/>
          <a:lstStyle/>
          <a:p>
            <a:endParaRPr lang="en-US"/>
          </a:p>
        </p:txBody>
      </p:sp>
      <p:pic>
        <p:nvPicPr>
          <p:cNvPr id="17" name="Image 3" descr="preencoded.png"/>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13291542" y="6831092"/>
            <a:ext cx="282773" cy="282773"/>
          </a:xfrm>
          <a:prstGeom prst="rect">
            <a:avLst/>
          </a:prstGeom>
        </p:spPr>
      </p:pic>
      <p:sp>
        <p:nvSpPr>
          <p:cNvPr id="18" name="Text 12"/>
          <p:cNvSpPr/>
          <p:nvPr/>
        </p:nvSpPr>
        <p:spPr>
          <a:xfrm>
            <a:off x="10190559" y="6477238"/>
            <a:ext cx="2689979" cy="294680"/>
          </a:xfrm>
          <a:prstGeom prst="rect">
            <a:avLst/>
          </a:prstGeom>
          <a:noFill/>
          <a:ln/>
        </p:spPr>
        <p:txBody>
          <a:bodyPr wrap="none" lIns="0" tIns="0" rIns="0" bIns="0" rtlCol="0" anchor="t"/>
          <a:lstStyle/>
          <a:p>
            <a:pPr marL="0" indent="0" algn="r" rtl="1">
              <a:lnSpc>
                <a:spcPts val="2300"/>
              </a:lnSpc>
              <a:buNone/>
            </a:pPr>
            <a:r>
              <a:rPr lang="en-US" sz="1850" b="1" dirty="0">
                <a:solidFill>
                  <a:srgbClr val="15213F"/>
                </a:solidFill>
                <a:latin typeface="Alexandria Bold" pitchFamily="34" charset="0"/>
                <a:ea typeface="Alexandria Bold" pitchFamily="34" charset="-122"/>
                <a:cs typeface="Alexandria Bold" pitchFamily="34" charset="-120"/>
              </a:rPr>
              <a:t>فهم السياقات المعقدة</a:t>
            </a:r>
            <a:endParaRPr lang="en-US" sz="1850" dirty="0"/>
          </a:p>
        </p:txBody>
      </p:sp>
      <p:sp>
        <p:nvSpPr>
          <p:cNvPr id="19" name="Text 13"/>
          <p:cNvSpPr/>
          <p:nvPr/>
        </p:nvSpPr>
        <p:spPr>
          <a:xfrm>
            <a:off x="6491526" y="6879312"/>
            <a:ext cx="6389013" cy="588407"/>
          </a:xfrm>
          <a:prstGeom prst="rect">
            <a:avLst/>
          </a:prstGeom>
          <a:noFill/>
          <a:ln/>
        </p:spPr>
        <p:txBody>
          <a:bodyPr wrap="square" lIns="0" tIns="0" rIns="0" bIns="0" rtlCol="0" anchor="t"/>
          <a:lstStyle/>
          <a:p>
            <a:pPr marL="0" indent="0" algn="r" rtl="1">
              <a:lnSpc>
                <a:spcPts val="2300"/>
              </a:lnSpc>
              <a:buNone/>
            </a:pPr>
            <a:r>
              <a:rPr lang="en-US" sz="1450" dirty="0">
                <a:solidFill>
                  <a:srgbClr val="15213F"/>
                </a:solidFill>
                <a:latin typeface="Alexandria" pitchFamily="34" charset="0"/>
                <a:ea typeface="Alexandria" pitchFamily="34" charset="-122"/>
                <a:cs typeface="Alexandria" pitchFamily="34" charset="-120"/>
              </a:rPr>
              <a:t>تحليل العلاقات المتشابكة بين القضايا المختلفة وكشف الروابط الخفية التي قد لا يلاحظها التحليل البشري</a:t>
            </a:r>
            <a:endParaRPr lang="en-US" sz="1450"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 16">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55A8D9BB-A9F8-40D5-E4D1-8168A2AAFF92}"/>
              </a:ext>
            </a:extLst>
          </p:cNvPr>
          <p:cNvPicPr>
            <a:picLocks noChangeAspect="1"/>
          </p:cNvPicPr>
          <p:nvPr/>
        </p:nvPicPr>
        <p:blipFill>
          <a:blip r:embed="rId3"/>
          <a:stretch>
            <a:fillRect/>
          </a:stretch>
        </p:blipFill>
        <p:spPr>
          <a:xfrm>
            <a:off x="220581" y="36723"/>
            <a:ext cx="14409819" cy="8156154"/>
          </a:xfrm>
          <a:prstGeom prst="rect">
            <a:avLst/>
          </a:prstGeom>
        </p:spPr>
      </p:pic>
      <p:pic>
        <p:nvPicPr>
          <p:cNvPr id="2" name="Image 0" descr="preencoded.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867245" y="1680369"/>
            <a:ext cx="4080933" cy="6121400"/>
          </a:xfrm>
          <a:prstGeom prst="rect">
            <a:avLst/>
          </a:prstGeom>
        </p:spPr>
      </p:pic>
      <p:sp>
        <p:nvSpPr>
          <p:cNvPr id="3" name="Text 0"/>
          <p:cNvSpPr/>
          <p:nvPr/>
        </p:nvSpPr>
        <p:spPr>
          <a:xfrm>
            <a:off x="5113868" y="610076"/>
            <a:ext cx="8722744" cy="1240155"/>
          </a:xfrm>
          <a:prstGeom prst="rect">
            <a:avLst/>
          </a:prstGeom>
          <a:noFill/>
          <a:ln/>
        </p:spPr>
        <p:txBody>
          <a:bodyPr wrap="square" lIns="0" tIns="0" rIns="0" bIns="0" rtlCol="0" anchor="t"/>
          <a:lstStyle/>
          <a:p>
            <a:pPr marL="0" indent="0" algn="r" rtl="1">
              <a:lnSpc>
                <a:spcPts val="4850"/>
              </a:lnSpc>
              <a:buNone/>
            </a:pPr>
            <a:r>
              <a:rPr lang="en-US" sz="3900" b="1" dirty="0">
                <a:solidFill>
                  <a:srgbClr val="000000"/>
                </a:solidFill>
                <a:latin typeface="Alexandria Bold" pitchFamily="34" charset="0"/>
                <a:ea typeface="Alexandria Bold" pitchFamily="34" charset="-122"/>
                <a:cs typeface="Alexandria Bold" pitchFamily="34" charset="-120"/>
              </a:rPr>
              <a:t>الذكاء الاصطناعي في تحليل الجمهور</a:t>
            </a:r>
            <a:endParaRPr lang="en-US" sz="3900" dirty="0"/>
          </a:p>
        </p:txBody>
      </p:sp>
      <p:sp>
        <p:nvSpPr>
          <p:cNvPr id="4" name="Text 1"/>
          <p:cNvSpPr/>
          <p:nvPr/>
        </p:nvSpPr>
        <p:spPr>
          <a:xfrm>
            <a:off x="6280190" y="2668310"/>
            <a:ext cx="7556421" cy="95261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تحليل الجمهور تحول من عملية تعتمد على الاستبيانات ومجموعات التركيز إلى علم دقيق يستند إلى تحليل السلوك الرقمي الفعلي. الذكاء الاصطناعي يمكنه بناء صورة شاملة ودقيقة عن كل شريحة من الجمهور المستهدف.</a:t>
            </a:r>
            <a:endParaRPr lang="en-US" sz="1550" dirty="0"/>
          </a:p>
        </p:txBody>
      </p:sp>
      <p:sp>
        <p:nvSpPr>
          <p:cNvPr id="5" name="Shape 2"/>
          <p:cNvSpPr/>
          <p:nvPr/>
        </p:nvSpPr>
        <p:spPr>
          <a:xfrm>
            <a:off x="6280190" y="3844171"/>
            <a:ext cx="7556421" cy="3254812"/>
          </a:xfrm>
          <a:prstGeom prst="roundRect">
            <a:avLst>
              <a:gd name="adj" fmla="val 2561"/>
            </a:avLst>
          </a:prstGeom>
          <a:solidFill>
            <a:srgbClr val="CCF1FF"/>
          </a:solidFill>
          <a:ln w="7620">
            <a:solidFill>
              <a:srgbClr val="B2D7E5"/>
            </a:solidFill>
            <a:prstDash val="solid"/>
          </a:ln>
        </p:spPr>
        <p:txBody>
          <a:bodyPr/>
          <a:lstStyle/>
          <a:p>
            <a:endParaRPr lang="en-US"/>
          </a:p>
        </p:txBody>
      </p:sp>
      <p:sp>
        <p:nvSpPr>
          <p:cNvPr id="6" name="Shape 3"/>
          <p:cNvSpPr/>
          <p:nvPr/>
        </p:nvSpPr>
        <p:spPr>
          <a:xfrm>
            <a:off x="10058400" y="3851791"/>
            <a:ext cx="3770590" cy="1778556"/>
          </a:xfrm>
          <a:prstGeom prst="roundRect">
            <a:avLst>
              <a:gd name="adj" fmla="val 4687"/>
            </a:avLst>
          </a:prstGeom>
          <a:solidFill>
            <a:srgbClr val="CCF1FF"/>
          </a:solidFill>
          <a:ln/>
        </p:spPr>
        <p:txBody>
          <a:bodyPr/>
          <a:lstStyle/>
          <a:p>
            <a:endParaRPr lang="en-US"/>
          </a:p>
        </p:txBody>
      </p:sp>
      <p:sp>
        <p:nvSpPr>
          <p:cNvPr id="7" name="Text 4"/>
          <p:cNvSpPr/>
          <p:nvPr/>
        </p:nvSpPr>
        <p:spPr>
          <a:xfrm>
            <a:off x="11011376" y="4050149"/>
            <a:ext cx="2619256" cy="310158"/>
          </a:xfrm>
          <a:prstGeom prst="rect">
            <a:avLst/>
          </a:prstGeom>
          <a:noFill/>
          <a:ln/>
        </p:spPr>
        <p:txBody>
          <a:bodyPr wrap="none" lIns="0" tIns="0" rIns="0" bIns="0" rtlCol="0" anchor="t"/>
          <a:lstStyle/>
          <a:p>
            <a:pPr marL="0" indent="0" algn="r" rtl="1">
              <a:lnSpc>
                <a:spcPts val="2400"/>
              </a:lnSpc>
              <a:buNone/>
            </a:pPr>
            <a:r>
              <a:rPr lang="en-US" sz="1950" b="1" dirty="0">
                <a:solidFill>
                  <a:srgbClr val="15213F"/>
                </a:solidFill>
                <a:latin typeface="Alexandria Bold" pitchFamily="34" charset="0"/>
                <a:ea typeface="Alexandria Bold" pitchFamily="34" charset="-122"/>
                <a:cs typeface="Alexandria Bold" pitchFamily="34" charset="-120"/>
              </a:rPr>
              <a:t>تحليل السلوك الرقمي</a:t>
            </a:r>
            <a:endParaRPr lang="en-US" sz="1950" dirty="0"/>
          </a:p>
        </p:txBody>
      </p:sp>
      <p:sp>
        <p:nvSpPr>
          <p:cNvPr id="8" name="Text 5"/>
          <p:cNvSpPr/>
          <p:nvPr/>
        </p:nvSpPr>
        <p:spPr>
          <a:xfrm>
            <a:off x="10256758" y="4479369"/>
            <a:ext cx="3373874" cy="95261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تتبع أنماط التصفح، التفاعل، والمشاركة لفهم ما يجذب انتباه الجمهور وما يحفزه للتفاعل والاستجابة</a:t>
            </a:r>
            <a:endParaRPr lang="en-US" sz="1550" dirty="0"/>
          </a:p>
        </p:txBody>
      </p:sp>
      <p:sp>
        <p:nvSpPr>
          <p:cNvPr id="9" name="Shape 6"/>
          <p:cNvSpPr/>
          <p:nvPr/>
        </p:nvSpPr>
        <p:spPr>
          <a:xfrm>
            <a:off x="6287810" y="3851791"/>
            <a:ext cx="3770590" cy="1778556"/>
          </a:xfrm>
          <a:prstGeom prst="rect">
            <a:avLst/>
          </a:prstGeom>
          <a:solidFill>
            <a:srgbClr val="CCF1FF"/>
          </a:solidFill>
          <a:ln/>
        </p:spPr>
        <p:txBody>
          <a:bodyPr/>
          <a:lstStyle/>
          <a:p>
            <a:endParaRPr lang="en-US"/>
          </a:p>
        </p:txBody>
      </p:sp>
      <p:sp>
        <p:nvSpPr>
          <p:cNvPr id="10" name="Shape 7"/>
          <p:cNvSpPr/>
          <p:nvPr/>
        </p:nvSpPr>
        <p:spPr>
          <a:xfrm>
            <a:off x="6287810" y="3851791"/>
            <a:ext cx="22860" cy="1778556"/>
          </a:xfrm>
          <a:prstGeom prst="roundRect">
            <a:avLst>
              <a:gd name="adj" fmla="val 364651"/>
            </a:avLst>
          </a:prstGeom>
          <a:solidFill>
            <a:srgbClr val="B2D7E5"/>
          </a:solidFill>
          <a:ln/>
        </p:spPr>
        <p:txBody>
          <a:bodyPr/>
          <a:lstStyle/>
          <a:p>
            <a:endParaRPr lang="en-US"/>
          </a:p>
        </p:txBody>
      </p:sp>
      <p:sp>
        <p:nvSpPr>
          <p:cNvPr id="11" name="Text 8"/>
          <p:cNvSpPr/>
          <p:nvPr/>
        </p:nvSpPr>
        <p:spPr>
          <a:xfrm>
            <a:off x="7379137" y="4050149"/>
            <a:ext cx="2480905" cy="310158"/>
          </a:xfrm>
          <a:prstGeom prst="rect">
            <a:avLst/>
          </a:prstGeom>
          <a:noFill/>
          <a:ln/>
        </p:spPr>
        <p:txBody>
          <a:bodyPr wrap="none" lIns="0" tIns="0" rIns="0" bIns="0" rtlCol="0" anchor="t"/>
          <a:lstStyle/>
          <a:p>
            <a:pPr marL="0" indent="0" algn="r" rtl="1">
              <a:lnSpc>
                <a:spcPts val="2400"/>
              </a:lnSpc>
              <a:buNone/>
            </a:pPr>
            <a:r>
              <a:rPr lang="en-US" sz="1950" b="1" dirty="0">
                <a:solidFill>
                  <a:srgbClr val="15213F"/>
                </a:solidFill>
                <a:latin typeface="Alexandria Bold" pitchFamily="34" charset="0"/>
                <a:ea typeface="Alexandria Bold" pitchFamily="34" charset="-122"/>
                <a:cs typeface="Alexandria Bold" pitchFamily="34" charset="-120"/>
              </a:rPr>
              <a:t>التقسيم الديناميكي</a:t>
            </a:r>
            <a:endParaRPr lang="en-US" sz="1950" dirty="0"/>
          </a:p>
        </p:txBody>
      </p:sp>
      <p:sp>
        <p:nvSpPr>
          <p:cNvPr id="12" name="Text 9"/>
          <p:cNvSpPr/>
          <p:nvPr/>
        </p:nvSpPr>
        <p:spPr>
          <a:xfrm>
            <a:off x="6486168" y="4479369"/>
            <a:ext cx="3373874" cy="95261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إنشاء شرائح جماهيرية دقيقة بناءً على مئات المتغيرات، وتحديثها باستمرار مع تغير سلوك الجمهور</a:t>
            </a:r>
            <a:endParaRPr lang="en-US" sz="1550" dirty="0"/>
          </a:p>
        </p:txBody>
      </p:sp>
      <p:sp>
        <p:nvSpPr>
          <p:cNvPr id="13" name="Shape 10"/>
          <p:cNvSpPr/>
          <p:nvPr/>
        </p:nvSpPr>
        <p:spPr>
          <a:xfrm>
            <a:off x="6287810" y="5630347"/>
            <a:ext cx="7541181" cy="1461016"/>
          </a:xfrm>
          <a:prstGeom prst="rect">
            <a:avLst/>
          </a:prstGeom>
          <a:solidFill>
            <a:srgbClr val="CCF1FF"/>
          </a:solidFill>
          <a:ln/>
        </p:spPr>
        <p:txBody>
          <a:bodyPr/>
          <a:lstStyle/>
          <a:p>
            <a:endParaRPr lang="en-US"/>
          </a:p>
        </p:txBody>
      </p:sp>
      <p:sp>
        <p:nvSpPr>
          <p:cNvPr id="14" name="Shape 11"/>
          <p:cNvSpPr/>
          <p:nvPr/>
        </p:nvSpPr>
        <p:spPr>
          <a:xfrm>
            <a:off x="6287810" y="5630347"/>
            <a:ext cx="7541181" cy="22860"/>
          </a:xfrm>
          <a:prstGeom prst="roundRect">
            <a:avLst>
              <a:gd name="adj" fmla="val 364651"/>
            </a:avLst>
          </a:prstGeom>
          <a:solidFill>
            <a:srgbClr val="B2D7E5"/>
          </a:solidFill>
          <a:ln/>
        </p:spPr>
        <p:txBody>
          <a:bodyPr/>
          <a:lstStyle/>
          <a:p>
            <a:endParaRPr lang="en-US"/>
          </a:p>
        </p:txBody>
      </p:sp>
      <p:sp>
        <p:nvSpPr>
          <p:cNvPr id="15" name="Text 12"/>
          <p:cNvSpPr/>
          <p:nvPr/>
        </p:nvSpPr>
        <p:spPr>
          <a:xfrm>
            <a:off x="11149727" y="5828705"/>
            <a:ext cx="2480905" cy="310158"/>
          </a:xfrm>
          <a:prstGeom prst="rect">
            <a:avLst/>
          </a:prstGeom>
          <a:noFill/>
          <a:ln/>
        </p:spPr>
        <p:txBody>
          <a:bodyPr wrap="none" lIns="0" tIns="0" rIns="0" bIns="0" rtlCol="0" anchor="t"/>
          <a:lstStyle/>
          <a:p>
            <a:pPr marL="0" indent="0" algn="r" rtl="1">
              <a:lnSpc>
                <a:spcPts val="2400"/>
              </a:lnSpc>
              <a:buNone/>
            </a:pPr>
            <a:r>
              <a:rPr lang="en-US" sz="1950" b="1" dirty="0">
                <a:solidFill>
                  <a:srgbClr val="15213F"/>
                </a:solidFill>
                <a:latin typeface="Alexandria Bold" pitchFamily="34" charset="0"/>
                <a:ea typeface="Alexandria Bold" pitchFamily="34" charset="-122"/>
                <a:cs typeface="Alexandria Bold" pitchFamily="34" charset="-120"/>
              </a:rPr>
              <a:t>التحليل التنبؤي</a:t>
            </a:r>
            <a:endParaRPr lang="en-US" sz="1950" dirty="0"/>
          </a:p>
        </p:txBody>
      </p:sp>
      <p:sp>
        <p:nvSpPr>
          <p:cNvPr id="16" name="Text 13"/>
          <p:cNvSpPr/>
          <p:nvPr/>
        </p:nvSpPr>
        <p:spPr>
          <a:xfrm>
            <a:off x="6486168" y="6257925"/>
            <a:ext cx="7144464" cy="63507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التنبؤ بكيفية استجابة شرائح معينة لرسائل محددة قبل إطلاق الحملة، مما يقلل المخاطر ويحسن الفعالية</a:t>
            </a:r>
            <a:endParaRPr lang="en-US" sz="1550"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 17">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6465DEB0-F493-64B9-59AF-CCEDFAE556B6}"/>
              </a:ext>
            </a:extLst>
          </p:cNvPr>
          <p:cNvPicPr>
            <a:picLocks noChangeAspect="1"/>
          </p:cNvPicPr>
          <p:nvPr/>
        </p:nvPicPr>
        <p:blipFill>
          <a:blip r:embed="rId3"/>
          <a:stretch>
            <a:fillRect/>
          </a:stretch>
        </p:blipFill>
        <p:spPr>
          <a:xfrm>
            <a:off x="220581" y="36723"/>
            <a:ext cx="14409819" cy="8156154"/>
          </a:xfrm>
          <a:prstGeom prst="rect">
            <a:avLst/>
          </a:prstGeom>
        </p:spPr>
      </p:pic>
      <p:sp>
        <p:nvSpPr>
          <p:cNvPr id="2" name="Text 0"/>
          <p:cNvSpPr/>
          <p:nvPr/>
        </p:nvSpPr>
        <p:spPr>
          <a:xfrm>
            <a:off x="5010269" y="700292"/>
            <a:ext cx="8826341" cy="620078"/>
          </a:xfrm>
          <a:prstGeom prst="rect">
            <a:avLst/>
          </a:prstGeom>
          <a:noFill/>
          <a:ln/>
        </p:spPr>
        <p:txBody>
          <a:bodyPr wrap="none" lIns="0" tIns="0" rIns="0" bIns="0" rtlCol="0" anchor="t"/>
          <a:lstStyle/>
          <a:p>
            <a:pPr marL="0" indent="0" algn="r" rtl="1">
              <a:lnSpc>
                <a:spcPts val="4850"/>
              </a:lnSpc>
              <a:buNone/>
            </a:pPr>
            <a:r>
              <a:rPr lang="en-US" sz="3900" b="1" dirty="0">
                <a:solidFill>
                  <a:srgbClr val="000000"/>
                </a:solidFill>
                <a:latin typeface="Alexandria Bold" pitchFamily="34" charset="0"/>
                <a:ea typeface="Alexandria Bold" pitchFamily="34" charset="-122"/>
                <a:cs typeface="Alexandria Bold" pitchFamily="34" charset="-120"/>
              </a:rPr>
              <a:t>الذكاء الاصطناعي في صياغة الرسائل</a:t>
            </a:r>
            <a:endParaRPr lang="en-US" sz="3900" dirty="0"/>
          </a:p>
        </p:txBody>
      </p:sp>
      <p:sp>
        <p:nvSpPr>
          <p:cNvPr id="3" name="Text 1"/>
          <p:cNvSpPr/>
          <p:nvPr/>
        </p:nvSpPr>
        <p:spPr>
          <a:xfrm>
            <a:off x="793790" y="2604016"/>
            <a:ext cx="13042821" cy="63507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مرحلة صياغة الرسائل شهدت ثورة حقيقية بفضل أدوات الذكاء الاصطناعي التوليدية. لم يعد الأمر يقتصر على كتابة رسالة واحدة، بل أصبح بالإمكان إنشاء نسخ متعددة مخصصة لكل شريحة من الجمهور، مع الحفاظ على الرسالة الأساسية.</a:t>
            </a:r>
            <a:endParaRPr lang="en-US" sz="1550" dirty="0"/>
          </a:p>
        </p:txBody>
      </p:sp>
      <p:sp>
        <p:nvSpPr>
          <p:cNvPr id="4" name="Text 2"/>
          <p:cNvSpPr/>
          <p:nvPr/>
        </p:nvSpPr>
        <p:spPr>
          <a:xfrm>
            <a:off x="5944910" y="3660696"/>
            <a:ext cx="2480905" cy="310158"/>
          </a:xfrm>
          <a:prstGeom prst="rect">
            <a:avLst/>
          </a:prstGeom>
          <a:noFill/>
          <a:ln/>
        </p:spPr>
        <p:txBody>
          <a:bodyPr wrap="none" lIns="0" tIns="0" rIns="0" bIns="0" rtlCol="0" anchor="t"/>
          <a:lstStyle/>
          <a:p>
            <a:pPr marL="0" indent="0" algn="r" rtl="1">
              <a:lnSpc>
                <a:spcPts val="2400"/>
              </a:lnSpc>
              <a:buNone/>
            </a:pPr>
            <a:r>
              <a:rPr lang="en-US" sz="1950" b="1" dirty="0">
                <a:solidFill>
                  <a:srgbClr val="000000"/>
                </a:solidFill>
                <a:latin typeface="Alexandria Bold" pitchFamily="34" charset="0"/>
                <a:ea typeface="Alexandria Bold" pitchFamily="34" charset="-122"/>
                <a:cs typeface="Alexandria Bold" pitchFamily="34" charset="-120"/>
              </a:rPr>
              <a:t>توليد المحتوى الذكي</a:t>
            </a:r>
            <a:endParaRPr lang="en-US" sz="1950" dirty="0"/>
          </a:p>
        </p:txBody>
      </p:sp>
      <p:sp>
        <p:nvSpPr>
          <p:cNvPr id="5" name="Text 3"/>
          <p:cNvSpPr/>
          <p:nvPr/>
        </p:nvSpPr>
        <p:spPr>
          <a:xfrm>
            <a:off x="793790" y="4169212"/>
            <a:ext cx="7632025" cy="95261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أدوات مثل ChatGPT وClaude يمكنها إنشاء رسائل إعلامية، منشورات اجتماعية، بيانات صحفية، ومحتوى متنوع بسرعة وجودة عالية. لكن الإبداع البشري والحكم المهني يبقيان ضروريين للمراجعة والتحسين.</a:t>
            </a:r>
            <a:endParaRPr lang="en-US" sz="1550" dirty="0"/>
          </a:p>
        </p:txBody>
      </p:sp>
      <p:sp>
        <p:nvSpPr>
          <p:cNvPr id="6" name="Text 4"/>
          <p:cNvSpPr/>
          <p:nvPr/>
        </p:nvSpPr>
        <p:spPr>
          <a:xfrm>
            <a:off x="5944910" y="5320189"/>
            <a:ext cx="2480905" cy="310158"/>
          </a:xfrm>
          <a:prstGeom prst="rect">
            <a:avLst/>
          </a:prstGeom>
          <a:noFill/>
          <a:ln/>
        </p:spPr>
        <p:txBody>
          <a:bodyPr wrap="none" lIns="0" tIns="0" rIns="0" bIns="0" rtlCol="0" anchor="t"/>
          <a:lstStyle/>
          <a:p>
            <a:pPr marL="0" indent="0" algn="r" rtl="1">
              <a:lnSpc>
                <a:spcPts val="2400"/>
              </a:lnSpc>
              <a:buNone/>
            </a:pPr>
            <a:r>
              <a:rPr lang="en-US" sz="1950" b="1" dirty="0">
                <a:solidFill>
                  <a:srgbClr val="000000"/>
                </a:solidFill>
                <a:latin typeface="Alexandria Bold" pitchFamily="34" charset="0"/>
                <a:ea typeface="Alexandria Bold" pitchFamily="34" charset="-122"/>
                <a:cs typeface="Alexandria Bold" pitchFamily="34" charset="-120"/>
              </a:rPr>
              <a:t>التخصيص الجماعي</a:t>
            </a:r>
            <a:endParaRPr lang="en-US" sz="1950" dirty="0"/>
          </a:p>
        </p:txBody>
      </p:sp>
      <p:sp>
        <p:nvSpPr>
          <p:cNvPr id="7" name="Text 5"/>
          <p:cNvSpPr/>
          <p:nvPr/>
        </p:nvSpPr>
        <p:spPr>
          <a:xfrm>
            <a:off x="793790" y="5828705"/>
            <a:ext cx="7632025" cy="63507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القدرة على إنشاء آلاف النسخ المخصصة من الرسالة الواحدة، كل منها موجهة لشريحة محددة بلغتها واهتماماتها، مع الحفاظ على الاتساق الاستراتيجي.</a:t>
            </a:r>
            <a:endParaRPr lang="en-US" sz="1550" dirty="0"/>
          </a:p>
        </p:txBody>
      </p:sp>
      <p:sp>
        <p:nvSpPr>
          <p:cNvPr id="8" name="Text 6"/>
          <p:cNvSpPr/>
          <p:nvPr/>
        </p:nvSpPr>
        <p:spPr>
          <a:xfrm>
            <a:off x="10872668" y="3660696"/>
            <a:ext cx="2971443" cy="310158"/>
          </a:xfrm>
          <a:prstGeom prst="rect">
            <a:avLst/>
          </a:prstGeom>
          <a:noFill/>
          <a:ln/>
        </p:spPr>
        <p:txBody>
          <a:bodyPr wrap="none" lIns="0" tIns="0" rIns="0" bIns="0" rtlCol="0" anchor="t"/>
          <a:lstStyle/>
          <a:p>
            <a:pPr marL="0" indent="0" algn="r" rtl="1">
              <a:lnSpc>
                <a:spcPts val="2400"/>
              </a:lnSpc>
              <a:buNone/>
            </a:pPr>
            <a:r>
              <a:rPr lang="en-US" sz="1950" b="1" dirty="0">
                <a:solidFill>
                  <a:srgbClr val="000000"/>
                </a:solidFill>
                <a:latin typeface="Alexandria Bold" pitchFamily="34" charset="0"/>
                <a:ea typeface="Alexandria Bold" pitchFamily="34" charset="-122"/>
                <a:cs typeface="Alexandria Bold" pitchFamily="34" charset="-120"/>
              </a:rPr>
              <a:t>العوامل البيئية المحيطة</a:t>
            </a:r>
            <a:endParaRPr lang="en-US" sz="1950" dirty="0"/>
          </a:p>
        </p:txBody>
      </p:sp>
      <p:sp>
        <p:nvSpPr>
          <p:cNvPr id="9" name="Text 7"/>
          <p:cNvSpPr/>
          <p:nvPr/>
        </p:nvSpPr>
        <p:spPr>
          <a:xfrm>
            <a:off x="8917543" y="4169212"/>
            <a:ext cx="4926568" cy="95261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تحليل السياق الثقافي والاجتماعي والسياسي لضمان ملاءمة الرسائل للبيئة المحلية، وتجنب الأخطاء الحساسة ثقافياً.</a:t>
            </a:r>
            <a:endParaRPr lang="en-US" sz="1550" dirty="0"/>
          </a:p>
        </p:txBody>
      </p:sp>
      <p:sp>
        <p:nvSpPr>
          <p:cNvPr id="10" name="Text 8"/>
          <p:cNvSpPr/>
          <p:nvPr/>
        </p:nvSpPr>
        <p:spPr>
          <a:xfrm>
            <a:off x="11363206" y="5320189"/>
            <a:ext cx="2480905" cy="310158"/>
          </a:xfrm>
          <a:prstGeom prst="rect">
            <a:avLst/>
          </a:prstGeom>
          <a:noFill/>
          <a:ln/>
        </p:spPr>
        <p:txBody>
          <a:bodyPr wrap="none" lIns="0" tIns="0" rIns="0" bIns="0" rtlCol="0" anchor="t"/>
          <a:lstStyle/>
          <a:p>
            <a:pPr marL="0" indent="0" algn="r" rtl="1">
              <a:lnSpc>
                <a:spcPts val="2400"/>
              </a:lnSpc>
              <a:buNone/>
            </a:pPr>
            <a:r>
              <a:rPr lang="en-US" sz="1950" b="1" dirty="0">
                <a:solidFill>
                  <a:srgbClr val="000000"/>
                </a:solidFill>
                <a:latin typeface="Alexandria Bold" pitchFamily="34" charset="0"/>
                <a:ea typeface="Alexandria Bold" pitchFamily="34" charset="-122"/>
                <a:cs typeface="Alexandria Bold" pitchFamily="34" charset="-120"/>
              </a:rPr>
              <a:t>الاختبار المسبق</a:t>
            </a:r>
            <a:endParaRPr lang="en-US" sz="1950" dirty="0"/>
          </a:p>
        </p:txBody>
      </p:sp>
      <p:sp>
        <p:nvSpPr>
          <p:cNvPr id="11" name="Text 9"/>
          <p:cNvSpPr/>
          <p:nvPr/>
        </p:nvSpPr>
        <p:spPr>
          <a:xfrm>
            <a:off x="8917543" y="5828705"/>
            <a:ext cx="4926568" cy="63507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تجربة صياغات مختلفة وتقييم فعاليتها المحتملة قبل النشر الفعلي.</a:t>
            </a:r>
            <a:endParaRPr lang="en-US" sz="1550"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 18">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BF428F77-7936-BCB7-F772-E94077E53A2B}"/>
              </a:ext>
            </a:extLst>
          </p:cNvPr>
          <p:cNvPicPr>
            <a:picLocks noChangeAspect="1"/>
          </p:cNvPicPr>
          <p:nvPr/>
        </p:nvPicPr>
        <p:blipFill>
          <a:blip r:embed="rId3"/>
          <a:stretch>
            <a:fillRect/>
          </a:stretch>
        </p:blipFill>
        <p:spPr>
          <a:xfrm>
            <a:off x="110290" y="-55331"/>
            <a:ext cx="14520110" cy="8218580"/>
          </a:xfrm>
          <a:prstGeom prst="rect">
            <a:avLst/>
          </a:prstGeom>
        </p:spPr>
      </p:pic>
      <p:pic>
        <p:nvPicPr>
          <p:cNvPr id="2" name="Image 0" descr="preencoded.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93790" y="1432432"/>
            <a:ext cx="10185929" cy="1296751"/>
          </a:xfrm>
          <a:prstGeom prst="rect">
            <a:avLst/>
          </a:prstGeom>
        </p:spPr>
      </p:pic>
      <p:sp>
        <p:nvSpPr>
          <p:cNvPr id="3" name="Text 0"/>
          <p:cNvSpPr/>
          <p:nvPr/>
        </p:nvSpPr>
        <p:spPr>
          <a:xfrm>
            <a:off x="3545681" y="3136225"/>
            <a:ext cx="10290929" cy="620078"/>
          </a:xfrm>
          <a:prstGeom prst="rect">
            <a:avLst/>
          </a:prstGeom>
          <a:noFill/>
          <a:ln/>
        </p:spPr>
        <p:txBody>
          <a:bodyPr wrap="none" lIns="0" tIns="0" rIns="0" bIns="0" rtlCol="0" anchor="t"/>
          <a:lstStyle/>
          <a:p>
            <a:pPr marL="0" indent="0" algn="r" rtl="1">
              <a:lnSpc>
                <a:spcPts val="4850"/>
              </a:lnSpc>
              <a:buNone/>
            </a:pPr>
            <a:r>
              <a:rPr lang="en-US" sz="3900" b="1" dirty="0">
                <a:solidFill>
                  <a:srgbClr val="000000"/>
                </a:solidFill>
                <a:latin typeface="Alexandria Bold" pitchFamily="34" charset="0"/>
                <a:ea typeface="Alexandria Bold" pitchFamily="34" charset="-122"/>
                <a:cs typeface="Alexandria Bold" pitchFamily="34" charset="-120"/>
              </a:rPr>
              <a:t>الذكاء الاصطناعي واختيار القنوات الإعلامية</a:t>
            </a:r>
            <a:endParaRPr lang="en-US" sz="3900" dirty="0"/>
          </a:p>
        </p:txBody>
      </p:sp>
      <p:sp>
        <p:nvSpPr>
          <p:cNvPr id="4" name="Text 1"/>
          <p:cNvSpPr/>
          <p:nvPr/>
        </p:nvSpPr>
        <p:spPr>
          <a:xfrm>
            <a:off x="793790" y="4053959"/>
            <a:ext cx="13042821" cy="63507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اختيار القنوات الإعلامية المناسبة أصبح علماً دقيقاً بفضل الذكاء الاصطناعي. بدلاً من الاعتماد على التخمين أو الخبرة السابقة فقط، يمكن الآن تحليل فعالية كل قناة لكل شريحة جماهيرية بدقة، وتخصيص الموارد بناءً على العائد المتوقع.</a:t>
            </a:r>
            <a:endParaRPr lang="en-US" sz="1550" dirty="0"/>
          </a:p>
        </p:txBody>
      </p:sp>
      <p:pic>
        <p:nvPicPr>
          <p:cNvPr id="5" name="Image 1" descr="preencoded.png"/>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13439775" y="4912281"/>
            <a:ext cx="396835" cy="396835"/>
          </a:xfrm>
          <a:prstGeom prst="rect">
            <a:avLst/>
          </a:prstGeom>
        </p:spPr>
      </p:pic>
      <p:sp>
        <p:nvSpPr>
          <p:cNvPr id="6" name="Text 2"/>
          <p:cNvSpPr/>
          <p:nvPr/>
        </p:nvSpPr>
        <p:spPr>
          <a:xfrm>
            <a:off x="10710863" y="4980503"/>
            <a:ext cx="2480905" cy="310158"/>
          </a:xfrm>
          <a:prstGeom prst="rect">
            <a:avLst/>
          </a:prstGeom>
          <a:noFill/>
          <a:ln/>
        </p:spPr>
        <p:txBody>
          <a:bodyPr wrap="none" lIns="0" tIns="0" rIns="0" bIns="0" rtlCol="0" anchor="t"/>
          <a:lstStyle/>
          <a:p>
            <a:pPr marL="0" indent="0" algn="r" rtl="1">
              <a:lnSpc>
                <a:spcPts val="2400"/>
              </a:lnSpc>
              <a:buNone/>
            </a:pPr>
            <a:r>
              <a:rPr lang="en-US" sz="1950" b="1" dirty="0">
                <a:solidFill>
                  <a:srgbClr val="15213F"/>
                </a:solidFill>
                <a:latin typeface="Alexandria Bold" pitchFamily="34" charset="0"/>
                <a:ea typeface="Alexandria Bold" pitchFamily="34" charset="-122"/>
                <a:cs typeface="Alexandria Bold" pitchFamily="34" charset="-120"/>
              </a:rPr>
              <a:t>تحليل أداء القنوات</a:t>
            </a:r>
            <a:endParaRPr lang="en-US" sz="1950" dirty="0"/>
          </a:p>
        </p:txBody>
      </p:sp>
      <p:sp>
        <p:nvSpPr>
          <p:cNvPr id="7" name="Text 3"/>
          <p:cNvSpPr/>
          <p:nvPr/>
        </p:nvSpPr>
        <p:spPr>
          <a:xfrm>
            <a:off x="7439263" y="5409724"/>
            <a:ext cx="5752505" cy="63507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قياس فعالية كل قناة إعلامية لكل شريحة جماهيرية، وتحديد المزيج الأمثل للوصول والتأثير.</a:t>
            </a:r>
            <a:endParaRPr lang="en-US" sz="1550" dirty="0"/>
          </a:p>
        </p:txBody>
      </p:sp>
      <p:pic>
        <p:nvPicPr>
          <p:cNvPr id="8" name="Image 2" descr="preencoded.png"/>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6794421" y="4912281"/>
            <a:ext cx="396835" cy="396835"/>
          </a:xfrm>
          <a:prstGeom prst="rect">
            <a:avLst/>
          </a:prstGeom>
        </p:spPr>
      </p:pic>
      <p:sp>
        <p:nvSpPr>
          <p:cNvPr id="9" name="Text 4"/>
          <p:cNvSpPr/>
          <p:nvPr/>
        </p:nvSpPr>
        <p:spPr>
          <a:xfrm>
            <a:off x="4065508" y="4980503"/>
            <a:ext cx="2480905" cy="310158"/>
          </a:xfrm>
          <a:prstGeom prst="rect">
            <a:avLst/>
          </a:prstGeom>
          <a:noFill/>
          <a:ln/>
        </p:spPr>
        <p:txBody>
          <a:bodyPr wrap="none" lIns="0" tIns="0" rIns="0" bIns="0" rtlCol="0" anchor="t"/>
          <a:lstStyle/>
          <a:p>
            <a:pPr marL="0" indent="0" algn="r" rtl="1">
              <a:lnSpc>
                <a:spcPts val="2400"/>
              </a:lnSpc>
              <a:buNone/>
            </a:pPr>
            <a:r>
              <a:rPr lang="en-US" sz="1950" b="1" dirty="0">
                <a:solidFill>
                  <a:srgbClr val="15213F"/>
                </a:solidFill>
                <a:latin typeface="Alexandria Bold" pitchFamily="34" charset="0"/>
                <a:ea typeface="Alexandria Bold" pitchFamily="34" charset="-122"/>
                <a:cs typeface="Alexandria Bold" pitchFamily="34" charset="-120"/>
              </a:rPr>
              <a:t>تحسين التوقيت</a:t>
            </a:r>
            <a:endParaRPr lang="en-US" sz="1950" dirty="0"/>
          </a:p>
        </p:txBody>
      </p:sp>
      <p:sp>
        <p:nvSpPr>
          <p:cNvPr id="10" name="Text 5"/>
          <p:cNvSpPr/>
          <p:nvPr/>
        </p:nvSpPr>
        <p:spPr>
          <a:xfrm>
            <a:off x="793790" y="5409724"/>
            <a:ext cx="5752624" cy="63507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تحديد أفضل الأوقات للنشر على كل منصة لضمان أقصى وصول وتفاعل من الجمهور المستهدف.</a:t>
            </a:r>
            <a:endParaRPr lang="en-US" sz="1550" dirty="0"/>
          </a:p>
        </p:txBody>
      </p:sp>
      <p:pic>
        <p:nvPicPr>
          <p:cNvPr id="11" name="Image 3" descr="preencoded.png"/>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13439775" y="6441638"/>
            <a:ext cx="396835" cy="396835"/>
          </a:xfrm>
          <a:prstGeom prst="rect">
            <a:avLst/>
          </a:prstGeom>
        </p:spPr>
      </p:pic>
      <p:sp>
        <p:nvSpPr>
          <p:cNvPr id="12" name="Text 6"/>
          <p:cNvSpPr/>
          <p:nvPr/>
        </p:nvSpPr>
        <p:spPr>
          <a:xfrm>
            <a:off x="10384036" y="6509861"/>
            <a:ext cx="2807732" cy="310158"/>
          </a:xfrm>
          <a:prstGeom prst="rect">
            <a:avLst/>
          </a:prstGeom>
          <a:noFill/>
          <a:ln/>
        </p:spPr>
        <p:txBody>
          <a:bodyPr wrap="none" lIns="0" tIns="0" rIns="0" bIns="0" rtlCol="0" anchor="t"/>
          <a:lstStyle/>
          <a:p>
            <a:pPr marL="0" indent="0" algn="r" rtl="1">
              <a:lnSpc>
                <a:spcPts val="2400"/>
              </a:lnSpc>
              <a:buNone/>
            </a:pPr>
            <a:r>
              <a:rPr lang="en-US" sz="1950" b="1" dirty="0">
                <a:solidFill>
                  <a:srgbClr val="15213F"/>
                </a:solidFill>
                <a:latin typeface="Alexandria Bold" pitchFamily="34" charset="0"/>
                <a:ea typeface="Alexandria Bold" pitchFamily="34" charset="-122"/>
                <a:cs typeface="Alexandria Bold" pitchFamily="34" charset="-120"/>
              </a:rPr>
              <a:t>تحسين الإنفاق الإعلاني</a:t>
            </a:r>
            <a:endParaRPr lang="en-US" sz="1950" dirty="0"/>
          </a:p>
        </p:txBody>
      </p:sp>
      <p:sp>
        <p:nvSpPr>
          <p:cNvPr id="13" name="Text 7"/>
          <p:cNvSpPr/>
          <p:nvPr/>
        </p:nvSpPr>
        <p:spPr>
          <a:xfrm>
            <a:off x="7439263" y="6939082"/>
            <a:ext cx="5752505" cy="63507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توزيع الميزانيات بذكاء بين القنوات المختلفة بناءً على الأداء الفعلي والعائد على الاستثمار المتوقع.</a:t>
            </a:r>
            <a:endParaRPr lang="en-US" sz="1550" dirty="0"/>
          </a:p>
        </p:txBody>
      </p:sp>
      <p:pic>
        <p:nvPicPr>
          <p:cNvPr id="14" name="Image 4" descr="preencoded.png"/>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6794421" y="6441638"/>
            <a:ext cx="396835" cy="396835"/>
          </a:xfrm>
          <a:prstGeom prst="rect">
            <a:avLst/>
          </a:prstGeom>
        </p:spPr>
      </p:pic>
      <p:sp>
        <p:nvSpPr>
          <p:cNvPr id="15" name="Text 8"/>
          <p:cNvSpPr/>
          <p:nvPr/>
        </p:nvSpPr>
        <p:spPr>
          <a:xfrm>
            <a:off x="4065508" y="6509861"/>
            <a:ext cx="2480905" cy="310158"/>
          </a:xfrm>
          <a:prstGeom prst="rect">
            <a:avLst/>
          </a:prstGeom>
          <a:noFill/>
          <a:ln/>
        </p:spPr>
        <p:txBody>
          <a:bodyPr wrap="none" lIns="0" tIns="0" rIns="0" bIns="0" rtlCol="0" anchor="t"/>
          <a:lstStyle/>
          <a:p>
            <a:pPr marL="0" indent="0" algn="r" rtl="1">
              <a:lnSpc>
                <a:spcPts val="2400"/>
              </a:lnSpc>
              <a:buNone/>
            </a:pPr>
            <a:r>
              <a:rPr lang="en-US" sz="1950" b="1" dirty="0">
                <a:solidFill>
                  <a:srgbClr val="15213F"/>
                </a:solidFill>
                <a:latin typeface="Alexandria Bold" pitchFamily="34" charset="0"/>
                <a:ea typeface="Alexandria Bold" pitchFamily="34" charset="-122"/>
                <a:cs typeface="Alexandria Bold" pitchFamily="34" charset="-120"/>
              </a:rPr>
              <a:t>الاستهداف الدقيق</a:t>
            </a:r>
            <a:endParaRPr lang="en-US" sz="1950" dirty="0"/>
          </a:p>
        </p:txBody>
      </p:sp>
      <p:sp>
        <p:nvSpPr>
          <p:cNvPr id="16" name="Text 9"/>
          <p:cNvSpPr/>
          <p:nvPr/>
        </p:nvSpPr>
        <p:spPr>
          <a:xfrm>
            <a:off x="793790" y="6939082"/>
            <a:ext cx="5752624" cy="63507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استخدام خوارزميات منصات مثل Meta وGoogle لاستهداف الشرائح الجماهيرية بدقة متناهية.</a:t>
            </a:r>
            <a:endParaRPr lang="en-US" sz="1550"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 19">
    <p:spTree>
      <p:nvGrpSpPr>
        <p:cNvPr id="1" name=""/>
        <p:cNvGrpSpPr/>
        <p:nvPr/>
      </p:nvGrpSpPr>
      <p:grpSpPr>
        <a:xfrm>
          <a:off x="0" y="0"/>
          <a:ext cx="0" cy="0"/>
          <a:chOff x="0" y="0"/>
          <a:chExt cx="0" cy="0"/>
        </a:xfrm>
      </p:grpSpPr>
      <p:pic>
        <p:nvPicPr>
          <p:cNvPr id="19" name="Picture 18">
            <a:extLst>
              <a:ext uri="{FF2B5EF4-FFF2-40B4-BE49-F238E27FC236}">
                <a16:creationId xmlns:a16="http://schemas.microsoft.com/office/drawing/2014/main" id="{09FA0E5C-EC02-9CEE-5E3D-2B9FD02DEB9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50322" y="-93319"/>
            <a:ext cx="14080078" cy="7969516"/>
          </a:xfrm>
          <a:prstGeom prst="rect">
            <a:avLst/>
          </a:prstGeom>
        </p:spPr>
      </p:pic>
      <p:sp>
        <p:nvSpPr>
          <p:cNvPr id="2" name="Text 0"/>
          <p:cNvSpPr/>
          <p:nvPr/>
        </p:nvSpPr>
        <p:spPr>
          <a:xfrm>
            <a:off x="1737424" y="467022"/>
            <a:ext cx="12235220" cy="620078"/>
          </a:xfrm>
          <a:prstGeom prst="rect">
            <a:avLst/>
          </a:prstGeom>
          <a:noFill/>
          <a:ln/>
        </p:spPr>
        <p:txBody>
          <a:bodyPr wrap="none" lIns="0" tIns="0" rIns="0" bIns="0" rtlCol="0" anchor="t"/>
          <a:lstStyle/>
          <a:p>
            <a:pPr marL="0" indent="0" algn="r" rtl="1">
              <a:lnSpc>
                <a:spcPts val="4850"/>
              </a:lnSpc>
              <a:buNone/>
            </a:pPr>
            <a:r>
              <a:rPr lang="en-US" sz="2800" b="1" dirty="0">
                <a:solidFill>
                  <a:srgbClr val="000000"/>
                </a:solidFill>
                <a:latin typeface="Alexandria Bold" pitchFamily="34" charset="0"/>
                <a:ea typeface="Alexandria Bold" pitchFamily="34" charset="-122"/>
                <a:cs typeface="Alexandria Bold" pitchFamily="34" charset="-120"/>
              </a:rPr>
              <a:t>قدرات متخصص العلاقات العامة في العصر الرقمي</a:t>
            </a:r>
            <a:endParaRPr lang="en-US" sz="2800" dirty="0"/>
          </a:p>
        </p:txBody>
      </p:sp>
      <p:sp>
        <p:nvSpPr>
          <p:cNvPr id="3" name="Text 1"/>
          <p:cNvSpPr/>
          <p:nvPr/>
        </p:nvSpPr>
        <p:spPr>
          <a:xfrm>
            <a:off x="793790" y="2263735"/>
            <a:ext cx="13042821" cy="63507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نجاح العلاقات العامة المستقبلية لا يعتمد فقط على توفر الأدوات الذكية، بل على قدرة المتخصصين على استخدامها بفعالية. المهارات التقنية الرقمية أصبحت جزءاً أساسياً من الكفاءة المهنية لممارس العلاقات العامة الحديث.</a:t>
            </a:r>
            <a:endParaRPr lang="en-US" sz="1550" dirty="0"/>
          </a:p>
        </p:txBody>
      </p:sp>
      <p:sp>
        <p:nvSpPr>
          <p:cNvPr id="4" name="Shape 2"/>
          <p:cNvSpPr/>
          <p:nvPr/>
        </p:nvSpPr>
        <p:spPr>
          <a:xfrm>
            <a:off x="9621322" y="3436382"/>
            <a:ext cx="4215289" cy="22860"/>
          </a:xfrm>
          <a:prstGeom prst="rect">
            <a:avLst/>
          </a:prstGeom>
          <a:solidFill>
            <a:srgbClr val="00AEEF"/>
          </a:solidFill>
          <a:ln/>
        </p:spPr>
        <p:txBody>
          <a:bodyPr/>
          <a:lstStyle/>
          <a:p>
            <a:endParaRPr lang="en-US"/>
          </a:p>
        </p:txBody>
      </p:sp>
      <p:sp>
        <p:nvSpPr>
          <p:cNvPr id="5" name="Text 3"/>
          <p:cNvSpPr/>
          <p:nvPr/>
        </p:nvSpPr>
        <p:spPr>
          <a:xfrm>
            <a:off x="10861238" y="3581281"/>
            <a:ext cx="2975372" cy="310158"/>
          </a:xfrm>
          <a:prstGeom prst="rect">
            <a:avLst/>
          </a:prstGeom>
          <a:noFill/>
          <a:ln/>
        </p:spPr>
        <p:txBody>
          <a:bodyPr wrap="none" lIns="0" tIns="0" rIns="0" bIns="0" rtlCol="0" anchor="t"/>
          <a:lstStyle/>
          <a:p>
            <a:pPr marL="0" indent="0" algn="r" rtl="1">
              <a:lnSpc>
                <a:spcPts val="2400"/>
              </a:lnSpc>
              <a:buNone/>
            </a:pPr>
            <a:r>
              <a:rPr lang="en-US" sz="1950" b="1" dirty="0">
                <a:solidFill>
                  <a:srgbClr val="15213F"/>
                </a:solidFill>
                <a:latin typeface="Alexandria Bold" pitchFamily="34" charset="0"/>
                <a:ea typeface="Alexandria Bold" pitchFamily="34" charset="-122"/>
                <a:cs typeface="Alexandria Bold" pitchFamily="34" charset="-120"/>
              </a:rPr>
              <a:t>الثقافة التقنية الأساسية</a:t>
            </a:r>
            <a:endParaRPr lang="en-US" sz="1950" dirty="0"/>
          </a:p>
        </p:txBody>
      </p:sp>
      <p:sp>
        <p:nvSpPr>
          <p:cNvPr id="6" name="Text 4"/>
          <p:cNvSpPr/>
          <p:nvPr/>
        </p:nvSpPr>
        <p:spPr>
          <a:xfrm>
            <a:off x="9621322" y="4010501"/>
            <a:ext cx="4215289" cy="95261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فهم كيفية عمل الذكاء الاصطناعي والخوارزميات، وحدودها وإمكانياتها، دون الحاجة لأن يكون خبيراً تقنياً.</a:t>
            </a:r>
            <a:endParaRPr lang="en-US" sz="1550" dirty="0"/>
          </a:p>
        </p:txBody>
      </p:sp>
      <p:sp>
        <p:nvSpPr>
          <p:cNvPr id="7" name="Shape 5"/>
          <p:cNvSpPr/>
          <p:nvPr/>
        </p:nvSpPr>
        <p:spPr>
          <a:xfrm>
            <a:off x="5207556" y="3436382"/>
            <a:ext cx="4215408" cy="22860"/>
          </a:xfrm>
          <a:prstGeom prst="rect">
            <a:avLst/>
          </a:prstGeom>
          <a:solidFill>
            <a:srgbClr val="00AEEF"/>
          </a:solidFill>
          <a:ln/>
        </p:spPr>
        <p:txBody>
          <a:bodyPr/>
          <a:lstStyle/>
          <a:p>
            <a:endParaRPr lang="en-US"/>
          </a:p>
        </p:txBody>
      </p:sp>
      <p:sp>
        <p:nvSpPr>
          <p:cNvPr id="8" name="Text 6"/>
          <p:cNvSpPr/>
          <p:nvPr/>
        </p:nvSpPr>
        <p:spPr>
          <a:xfrm>
            <a:off x="6942058" y="3581281"/>
            <a:ext cx="2480905" cy="310158"/>
          </a:xfrm>
          <a:prstGeom prst="rect">
            <a:avLst/>
          </a:prstGeom>
          <a:noFill/>
          <a:ln/>
        </p:spPr>
        <p:txBody>
          <a:bodyPr wrap="none" lIns="0" tIns="0" rIns="0" bIns="0" rtlCol="0" anchor="t"/>
          <a:lstStyle/>
          <a:p>
            <a:pPr marL="0" indent="0" algn="r" rtl="1">
              <a:lnSpc>
                <a:spcPts val="2400"/>
              </a:lnSpc>
              <a:buNone/>
            </a:pPr>
            <a:r>
              <a:rPr lang="en-US" sz="1950" b="1" dirty="0">
                <a:solidFill>
                  <a:srgbClr val="15213F"/>
                </a:solidFill>
                <a:latin typeface="Alexandria Bold" pitchFamily="34" charset="0"/>
                <a:ea typeface="Alexandria Bold" pitchFamily="34" charset="-122"/>
                <a:cs typeface="Alexandria Bold" pitchFamily="34" charset="-120"/>
              </a:rPr>
              <a:t>إتقان أدوات التحليل</a:t>
            </a:r>
            <a:endParaRPr lang="en-US" sz="1950" dirty="0"/>
          </a:p>
        </p:txBody>
      </p:sp>
      <p:sp>
        <p:nvSpPr>
          <p:cNvPr id="9" name="Text 7"/>
          <p:cNvSpPr/>
          <p:nvPr/>
        </p:nvSpPr>
        <p:spPr>
          <a:xfrm>
            <a:off x="5207556" y="4010501"/>
            <a:ext cx="4215408" cy="95261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القدرة على استخدام منصات التحليل المتقدمة، قراءة البيانات، واستخلاص رؤى قابلة للتنفيذ منها.</a:t>
            </a:r>
            <a:endParaRPr lang="en-US" sz="1550" dirty="0"/>
          </a:p>
        </p:txBody>
      </p:sp>
      <p:sp>
        <p:nvSpPr>
          <p:cNvPr id="10" name="Shape 8"/>
          <p:cNvSpPr/>
          <p:nvPr/>
        </p:nvSpPr>
        <p:spPr>
          <a:xfrm>
            <a:off x="793909" y="3436382"/>
            <a:ext cx="4215289" cy="22860"/>
          </a:xfrm>
          <a:prstGeom prst="rect">
            <a:avLst/>
          </a:prstGeom>
          <a:solidFill>
            <a:srgbClr val="00AEEF"/>
          </a:solidFill>
          <a:ln/>
        </p:spPr>
        <p:txBody>
          <a:bodyPr/>
          <a:lstStyle/>
          <a:p>
            <a:endParaRPr lang="en-US"/>
          </a:p>
        </p:txBody>
      </p:sp>
      <p:sp>
        <p:nvSpPr>
          <p:cNvPr id="11" name="Text 9"/>
          <p:cNvSpPr/>
          <p:nvPr/>
        </p:nvSpPr>
        <p:spPr>
          <a:xfrm>
            <a:off x="1903333" y="3581281"/>
            <a:ext cx="3105864" cy="310158"/>
          </a:xfrm>
          <a:prstGeom prst="rect">
            <a:avLst/>
          </a:prstGeom>
          <a:noFill/>
          <a:ln/>
        </p:spPr>
        <p:txBody>
          <a:bodyPr wrap="none" lIns="0" tIns="0" rIns="0" bIns="0" rtlCol="0" anchor="t"/>
          <a:lstStyle/>
          <a:p>
            <a:pPr marL="0" indent="0" algn="r" rtl="1">
              <a:lnSpc>
                <a:spcPts val="2400"/>
              </a:lnSpc>
              <a:buNone/>
            </a:pPr>
            <a:r>
              <a:rPr lang="en-US" sz="1950" b="1" dirty="0">
                <a:solidFill>
                  <a:srgbClr val="15213F"/>
                </a:solidFill>
                <a:latin typeface="Alexandria Bold" pitchFamily="34" charset="0"/>
                <a:ea typeface="Alexandria Bold" pitchFamily="34" charset="-122"/>
                <a:cs typeface="Alexandria Bold" pitchFamily="34" charset="-120"/>
              </a:rPr>
              <a:t>التعاون مع الأدوات الذكية</a:t>
            </a:r>
            <a:endParaRPr lang="en-US" sz="1950" dirty="0"/>
          </a:p>
        </p:txBody>
      </p:sp>
      <p:sp>
        <p:nvSpPr>
          <p:cNvPr id="12" name="Text 10"/>
          <p:cNvSpPr/>
          <p:nvPr/>
        </p:nvSpPr>
        <p:spPr>
          <a:xfrm>
            <a:off x="793909" y="4010501"/>
            <a:ext cx="4215289" cy="95261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معرفة متى تستخدم الذكاء الاصطناعي ومتى تعتمد على الحكم البشري، والجمع بين الاثنين بفعالية.</a:t>
            </a:r>
            <a:endParaRPr lang="en-US" sz="1550" dirty="0"/>
          </a:p>
        </p:txBody>
      </p:sp>
      <p:sp>
        <p:nvSpPr>
          <p:cNvPr id="13" name="Shape 11"/>
          <p:cNvSpPr/>
          <p:nvPr/>
        </p:nvSpPr>
        <p:spPr>
          <a:xfrm>
            <a:off x="7414498" y="5624632"/>
            <a:ext cx="6422112" cy="22860"/>
          </a:xfrm>
          <a:prstGeom prst="rect">
            <a:avLst/>
          </a:prstGeom>
          <a:solidFill>
            <a:srgbClr val="00AEEF"/>
          </a:solidFill>
          <a:ln/>
        </p:spPr>
        <p:txBody>
          <a:bodyPr/>
          <a:lstStyle/>
          <a:p>
            <a:endParaRPr lang="en-US"/>
          </a:p>
        </p:txBody>
      </p:sp>
      <p:sp>
        <p:nvSpPr>
          <p:cNvPr id="14" name="Text 12"/>
          <p:cNvSpPr/>
          <p:nvPr/>
        </p:nvSpPr>
        <p:spPr>
          <a:xfrm>
            <a:off x="11355705" y="5769531"/>
            <a:ext cx="2480905" cy="310158"/>
          </a:xfrm>
          <a:prstGeom prst="rect">
            <a:avLst/>
          </a:prstGeom>
          <a:noFill/>
          <a:ln/>
        </p:spPr>
        <p:txBody>
          <a:bodyPr wrap="none" lIns="0" tIns="0" rIns="0" bIns="0" rtlCol="0" anchor="t"/>
          <a:lstStyle/>
          <a:p>
            <a:pPr marL="0" indent="0" algn="r" rtl="1">
              <a:lnSpc>
                <a:spcPts val="2400"/>
              </a:lnSpc>
              <a:buNone/>
            </a:pPr>
            <a:r>
              <a:rPr lang="en-US" sz="1950" b="1" dirty="0">
                <a:solidFill>
                  <a:srgbClr val="15213F"/>
                </a:solidFill>
                <a:latin typeface="Alexandria Bold" pitchFamily="34" charset="0"/>
                <a:ea typeface="Alexandria Bold" pitchFamily="34" charset="-122"/>
                <a:cs typeface="Alexandria Bold" pitchFamily="34" charset="-120"/>
              </a:rPr>
              <a:t>التفكير النقدي</a:t>
            </a:r>
            <a:endParaRPr lang="en-US" sz="1950" dirty="0"/>
          </a:p>
        </p:txBody>
      </p:sp>
      <p:sp>
        <p:nvSpPr>
          <p:cNvPr id="15" name="Text 13"/>
          <p:cNvSpPr/>
          <p:nvPr/>
        </p:nvSpPr>
        <p:spPr>
          <a:xfrm>
            <a:off x="7414498" y="6198751"/>
            <a:ext cx="6422112" cy="63507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القدرة على تقييم مخرجات الذكاء الاصطناعي بشكل نقدي، وعدم الاعتماد عليها بشكل أعمى.</a:t>
            </a:r>
            <a:endParaRPr lang="en-US" sz="1550" dirty="0"/>
          </a:p>
        </p:txBody>
      </p:sp>
      <p:sp>
        <p:nvSpPr>
          <p:cNvPr id="16" name="Shape 14"/>
          <p:cNvSpPr/>
          <p:nvPr/>
        </p:nvSpPr>
        <p:spPr>
          <a:xfrm>
            <a:off x="793909" y="5624632"/>
            <a:ext cx="6422231" cy="22860"/>
          </a:xfrm>
          <a:prstGeom prst="rect">
            <a:avLst/>
          </a:prstGeom>
          <a:solidFill>
            <a:srgbClr val="00AEEF"/>
          </a:solidFill>
          <a:ln/>
        </p:spPr>
        <p:txBody>
          <a:bodyPr/>
          <a:lstStyle/>
          <a:p>
            <a:endParaRPr lang="en-US"/>
          </a:p>
        </p:txBody>
      </p:sp>
      <p:sp>
        <p:nvSpPr>
          <p:cNvPr id="17" name="Text 15"/>
          <p:cNvSpPr/>
          <p:nvPr/>
        </p:nvSpPr>
        <p:spPr>
          <a:xfrm>
            <a:off x="4735235" y="5769531"/>
            <a:ext cx="2480905" cy="310158"/>
          </a:xfrm>
          <a:prstGeom prst="rect">
            <a:avLst/>
          </a:prstGeom>
          <a:noFill/>
          <a:ln/>
        </p:spPr>
        <p:txBody>
          <a:bodyPr wrap="none" lIns="0" tIns="0" rIns="0" bIns="0" rtlCol="0" anchor="t"/>
          <a:lstStyle/>
          <a:p>
            <a:pPr marL="0" indent="0" algn="r" rtl="1">
              <a:lnSpc>
                <a:spcPts val="2400"/>
              </a:lnSpc>
              <a:buNone/>
            </a:pPr>
            <a:r>
              <a:rPr lang="en-US" sz="1950" b="1" dirty="0">
                <a:solidFill>
                  <a:srgbClr val="15213F"/>
                </a:solidFill>
                <a:latin typeface="Alexandria Bold" pitchFamily="34" charset="0"/>
                <a:ea typeface="Alexandria Bold" pitchFamily="34" charset="-122"/>
                <a:cs typeface="Alexandria Bold" pitchFamily="34" charset="-120"/>
              </a:rPr>
              <a:t>التعلم المستمر</a:t>
            </a:r>
            <a:endParaRPr lang="en-US" sz="1950" dirty="0"/>
          </a:p>
        </p:txBody>
      </p:sp>
      <p:sp>
        <p:nvSpPr>
          <p:cNvPr id="18" name="Text 16"/>
          <p:cNvSpPr/>
          <p:nvPr/>
        </p:nvSpPr>
        <p:spPr>
          <a:xfrm>
            <a:off x="793909" y="6198751"/>
            <a:ext cx="6422231" cy="63507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البقاء على اطلاع دائم بالتطورات التقنية السريعة والأدوات الجديدة التي تظهر باستمرار.</a:t>
            </a:r>
            <a:endParaRPr lang="en-US" sz="1550"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7E8DA7-ADEE-B11C-CCCB-B3CA64A20226}"/>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3E36570D-7660-BA51-81C7-D3A2A936C8FE}"/>
              </a:ext>
            </a:extLst>
          </p:cNvPr>
          <p:cNvPicPr>
            <a:picLocks noChangeAspect="1"/>
          </p:cNvPicPr>
          <p:nvPr/>
        </p:nvPicPr>
        <p:blipFill>
          <a:blip r:embed="rId3"/>
          <a:stretch>
            <a:fillRect/>
          </a:stretch>
        </p:blipFill>
        <p:spPr>
          <a:xfrm>
            <a:off x="220581" y="291596"/>
            <a:ext cx="14409819" cy="8156154"/>
          </a:xfrm>
          <a:prstGeom prst="rect">
            <a:avLst/>
          </a:prstGeom>
        </p:spPr>
      </p:pic>
      <p:sp>
        <p:nvSpPr>
          <p:cNvPr id="2" name="Text 0">
            <a:extLst>
              <a:ext uri="{FF2B5EF4-FFF2-40B4-BE49-F238E27FC236}">
                <a16:creationId xmlns:a16="http://schemas.microsoft.com/office/drawing/2014/main" id="{3CB4DC6E-4A32-2207-9737-18201FF3D290}"/>
              </a:ext>
            </a:extLst>
          </p:cNvPr>
          <p:cNvSpPr/>
          <p:nvPr/>
        </p:nvSpPr>
        <p:spPr>
          <a:xfrm>
            <a:off x="3263979" y="1745986"/>
            <a:ext cx="10572631" cy="933714"/>
          </a:xfrm>
          <a:prstGeom prst="rect">
            <a:avLst/>
          </a:prstGeom>
          <a:noFill/>
          <a:ln/>
        </p:spPr>
        <p:txBody>
          <a:bodyPr wrap="none" lIns="0" tIns="0" rIns="0" bIns="0" rtlCol="0" anchor="t"/>
          <a:lstStyle/>
          <a:p>
            <a:pPr marL="0" indent="0" algn="r" rtl="1">
              <a:lnSpc>
                <a:spcPts val="4850"/>
              </a:lnSpc>
              <a:buNone/>
            </a:pPr>
            <a:endParaRPr lang="en-US" sz="3900" dirty="0"/>
          </a:p>
        </p:txBody>
      </p:sp>
      <p:sp>
        <p:nvSpPr>
          <p:cNvPr id="3" name="Text 1">
            <a:extLst>
              <a:ext uri="{FF2B5EF4-FFF2-40B4-BE49-F238E27FC236}">
                <a16:creationId xmlns:a16="http://schemas.microsoft.com/office/drawing/2014/main" id="{67271160-B0A4-C628-B6BF-9A7496F71DFD}"/>
              </a:ext>
            </a:extLst>
          </p:cNvPr>
          <p:cNvSpPr/>
          <p:nvPr/>
        </p:nvSpPr>
        <p:spPr>
          <a:xfrm>
            <a:off x="793790" y="3876556"/>
            <a:ext cx="13042821" cy="635079"/>
          </a:xfrm>
          <a:prstGeom prst="rect">
            <a:avLst/>
          </a:prstGeom>
          <a:noFill/>
          <a:ln/>
        </p:spPr>
        <p:txBody>
          <a:bodyPr wrap="square" lIns="0" tIns="0" rIns="0" bIns="0" rtlCol="0" anchor="t"/>
          <a:lstStyle/>
          <a:p>
            <a:pPr marL="0" indent="0" algn="r" rtl="1">
              <a:lnSpc>
                <a:spcPts val="2500"/>
              </a:lnSpc>
              <a:buNone/>
            </a:pPr>
            <a:endParaRPr lang="en-US" sz="1550" dirty="0"/>
          </a:p>
        </p:txBody>
      </p:sp>
      <p:sp>
        <p:nvSpPr>
          <p:cNvPr id="4" name="Text 2">
            <a:extLst>
              <a:ext uri="{FF2B5EF4-FFF2-40B4-BE49-F238E27FC236}">
                <a16:creationId xmlns:a16="http://schemas.microsoft.com/office/drawing/2014/main" id="{097728E6-9293-5320-2C54-00BDBC4FA1A6}"/>
              </a:ext>
            </a:extLst>
          </p:cNvPr>
          <p:cNvSpPr/>
          <p:nvPr/>
        </p:nvSpPr>
        <p:spPr>
          <a:xfrm>
            <a:off x="793790" y="4734878"/>
            <a:ext cx="13042821" cy="63507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ا</a:t>
            </a:r>
            <a:endParaRPr lang="en-US" sz="1550" dirty="0"/>
          </a:p>
        </p:txBody>
      </p:sp>
      <p:sp>
        <p:nvSpPr>
          <p:cNvPr id="7" name="Text 4">
            <a:extLst>
              <a:ext uri="{FF2B5EF4-FFF2-40B4-BE49-F238E27FC236}">
                <a16:creationId xmlns:a16="http://schemas.microsoft.com/office/drawing/2014/main" id="{E2062C09-7540-88FE-911F-9C57441DC3EE}"/>
              </a:ext>
            </a:extLst>
          </p:cNvPr>
          <p:cNvSpPr/>
          <p:nvPr/>
        </p:nvSpPr>
        <p:spPr>
          <a:xfrm>
            <a:off x="9401578" y="2807595"/>
            <a:ext cx="4435034" cy="2781836"/>
          </a:xfrm>
          <a:prstGeom prst="rect">
            <a:avLst/>
          </a:prstGeom>
          <a:noFill/>
          <a:ln/>
        </p:spPr>
        <p:txBody>
          <a:bodyPr wrap="square" lIns="0" tIns="0" rIns="0" bIns="0" rtlCol="0" anchor="t"/>
          <a:lstStyle/>
          <a:p>
            <a:pPr lvl="0" algn="r" rtl="1"/>
            <a:r>
              <a:rPr lang="ar-EG" sz="2000" dirty="0" err="1"/>
              <a:t>Canva</a:t>
            </a:r>
            <a:r>
              <a:rPr lang="ar-EG" sz="2000" dirty="0"/>
              <a:t> → تصميم المحتوى. </a:t>
            </a:r>
          </a:p>
          <a:p>
            <a:pPr lvl="0" algn="r" rtl="1"/>
            <a:r>
              <a:rPr lang="ar-EG" sz="2000" dirty="0" err="1"/>
              <a:t>ChatGPT</a:t>
            </a:r>
            <a:r>
              <a:rPr lang="ar-EG" sz="2000" dirty="0"/>
              <a:t> → كتابة المحتوى والأفكار. </a:t>
            </a:r>
          </a:p>
          <a:p>
            <a:pPr lvl="0" algn="r" rtl="1"/>
            <a:r>
              <a:rPr lang="ar-EG" sz="2000" dirty="0" err="1"/>
              <a:t>Google</a:t>
            </a:r>
            <a:r>
              <a:rPr lang="ar-EG" sz="2000" dirty="0"/>
              <a:t> </a:t>
            </a:r>
            <a:r>
              <a:rPr lang="ar-EG" sz="2000" dirty="0" err="1"/>
              <a:t>Trends</a:t>
            </a:r>
            <a:r>
              <a:rPr lang="ar-EG" sz="2000" dirty="0"/>
              <a:t> → معرفة الموضوعات الرائجة. </a:t>
            </a:r>
          </a:p>
          <a:p>
            <a:pPr lvl="0" algn="r" rtl="1"/>
            <a:r>
              <a:rPr lang="ar-EG" sz="2000" dirty="0" err="1"/>
              <a:t>Meta</a:t>
            </a:r>
            <a:r>
              <a:rPr lang="ar-EG" sz="2000" dirty="0"/>
              <a:t> </a:t>
            </a:r>
            <a:r>
              <a:rPr lang="ar-EG" sz="2000" dirty="0" err="1"/>
              <a:t>Business</a:t>
            </a:r>
            <a:r>
              <a:rPr lang="ar-EG" sz="2000" dirty="0"/>
              <a:t> </a:t>
            </a:r>
            <a:r>
              <a:rPr lang="ar-EG" sz="2000" dirty="0" err="1"/>
              <a:t>Suite</a:t>
            </a:r>
            <a:r>
              <a:rPr lang="ar-EG" sz="2000" dirty="0"/>
              <a:t> → جدولة المنشورات. </a:t>
            </a:r>
          </a:p>
          <a:p>
            <a:pPr lvl="0" algn="r" rtl="1"/>
            <a:r>
              <a:rPr lang="ar-EG" sz="2000" dirty="0" err="1"/>
              <a:t>Google</a:t>
            </a:r>
            <a:r>
              <a:rPr lang="ar-EG" sz="2000" dirty="0"/>
              <a:t> </a:t>
            </a:r>
            <a:r>
              <a:rPr lang="ar-EG" sz="2000" dirty="0" err="1"/>
              <a:t>Alerts</a:t>
            </a:r>
            <a:r>
              <a:rPr lang="ar-EG" sz="2000" dirty="0"/>
              <a:t> → متابعة الأخبار. </a:t>
            </a:r>
          </a:p>
          <a:p>
            <a:pPr lvl="0" algn="r" rtl="1"/>
            <a:r>
              <a:rPr lang="ar-EG" sz="2000" dirty="0" err="1"/>
              <a:t>Hootsuite</a:t>
            </a:r>
            <a:r>
              <a:rPr lang="ar-EG" sz="2000" dirty="0"/>
              <a:t> أو </a:t>
            </a:r>
            <a:r>
              <a:rPr lang="ar-EG" sz="2000" dirty="0" err="1"/>
              <a:t>Buffer</a:t>
            </a:r>
            <a:r>
              <a:rPr lang="ar-EG" sz="2000" dirty="0"/>
              <a:t> → إدارة حسابات التواصل.</a:t>
            </a:r>
          </a:p>
          <a:p>
            <a:pPr lvl="0" algn="r" rtl="1"/>
            <a:endParaRPr lang="ar-EG" sz="2000" dirty="0"/>
          </a:p>
          <a:p>
            <a:pPr algn="r"/>
            <a:r>
              <a:rPr lang="ar-EG" sz="2400" b="1" dirty="0"/>
              <a:t>لماذا تستخدم هذه الأدوات؟</a:t>
            </a:r>
          </a:p>
          <a:p>
            <a:pPr lvl="0" algn="r"/>
            <a:r>
              <a:rPr lang="ar-EG" sz="2000" dirty="0"/>
              <a:t>توفير الوقت والجهد. </a:t>
            </a:r>
          </a:p>
          <a:p>
            <a:pPr lvl="0" algn="r"/>
            <a:r>
              <a:rPr lang="ar-EG" sz="2000" dirty="0"/>
              <a:t>تحسين جودة المحتوى. </a:t>
            </a:r>
          </a:p>
          <a:p>
            <a:pPr lvl="0" algn="r"/>
            <a:r>
              <a:rPr lang="ar-EG" sz="2000" dirty="0"/>
              <a:t>متابعة أداء الحملة بشكل مستمر. </a:t>
            </a:r>
          </a:p>
          <a:p>
            <a:pPr lvl="0" algn="r"/>
            <a:r>
              <a:rPr lang="ar-EG" sz="2000" dirty="0"/>
              <a:t>اتخاذ قرارات مبنية على البيانات.</a:t>
            </a:r>
          </a:p>
          <a:p>
            <a:pPr lvl="0" algn="r" rtl="1"/>
            <a:endParaRPr lang="ar-EG" sz="2000" dirty="0"/>
          </a:p>
          <a:p>
            <a:pPr lvl="0" algn="r" rtl="1"/>
            <a:endParaRPr lang="ar-EG" sz="2000" dirty="0"/>
          </a:p>
          <a:p>
            <a:pPr algn="r" rtl="1"/>
            <a:r>
              <a:rPr lang="ar-EG" sz="2000" dirty="0"/>
              <a:t>لا توجد أداة واحدة تكفي، وإنما يعتمد نجاح الحملة على اختيار الأداة المناسبة لكل مرحلة.</a:t>
            </a:r>
          </a:p>
          <a:p>
            <a:pPr lvl="0" algn="r" rtl="1"/>
            <a:endParaRPr lang="ar-EG" sz="2000" dirty="0"/>
          </a:p>
        </p:txBody>
      </p:sp>
      <p:sp>
        <p:nvSpPr>
          <p:cNvPr id="8" name="Rectangle 7">
            <a:extLst>
              <a:ext uri="{FF2B5EF4-FFF2-40B4-BE49-F238E27FC236}">
                <a16:creationId xmlns:a16="http://schemas.microsoft.com/office/drawing/2014/main" id="{060E431E-6D4E-B72C-B618-F1BBC4B8F9E3}"/>
              </a:ext>
            </a:extLst>
          </p:cNvPr>
          <p:cNvSpPr/>
          <p:nvPr/>
        </p:nvSpPr>
        <p:spPr>
          <a:xfrm>
            <a:off x="4229100" y="2082800"/>
            <a:ext cx="7137321" cy="4064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b="1" dirty="0"/>
              <a:t> أشهر أدوات أشهر أدوات العلاقات ا</a:t>
            </a:r>
            <a:r>
              <a:rPr kumimoji="0" lang="ar-EG" sz="24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أشهر أدوات العلاقات العامة الرقمية</a:t>
            </a:r>
            <a:r>
              <a:rPr lang="ar-EG" b="1" dirty="0"/>
              <a:t>لعامة الرقمية العلاقات العامة الرقمية</a:t>
            </a:r>
          </a:p>
        </p:txBody>
      </p:sp>
    </p:spTree>
    <p:extLst>
      <p:ext uri="{BB962C8B-B14F-4D97-AF65-F5344CB8AC3E}">
        <p14:creationId xmlns:p14="http://schemas.microsoft.com/office/powerpoint/2010/main" val="378710452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 20">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618E88E1-E8CB-A536-807A-299A866D40BC}"/>
              </a:ext>
            </a:extLst>
          </p:cNvPr>
          <p:cNvPicPr>
            <a:picLocks noChangeAspect="1"/>
          </p:cNvPicPr>
          <p:nvPr/>
        </p:nvPicPr>
        <p:blipFill>
          <a:blip r:embed="rId3"/>
          <a:stretch>
            <a:fillRect/>
          </a:stretch>
        </p:blipFill>
        <p:spPr>
          <a:xfrm>
            <a:off x="109103" y="36222"/>
            <a:ext cx="14412193" cy="8157155"/>
          </a:xfrm>
          <a:prstGeom prst="rect">
            <a:avLst/>
          </a:prstGeom>
        </p:spPr>
      </p:pic>
      <p:pic>
        <p:nvPicPr>
          <p:cNvPr id="2" name="Image 0" descr="preencoded.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06400" y="1553368"/>
            <a:ext cx="4250267" cy="6375401"/>
          </a:xfrm>
          <a:prstGeom prst="rect">
            <a:avLst/>
          </a:prstGeom>
        </p:spPr>
      </p:pic>
      <p:sp>
        <p:nvSpPr>
          <p:cNvPr id="3" name="Text 0"/>
          <p:cNvSpPr/>
          <p:nvPr/>
        </p:nvSpPr>
        <p:spPr>
          <a:xfrm>
            <a:off x="5164668" y="730760"/>
            <a:ext cx="8671944" cy="1240155"/>
          </a:xfrm>
          <a:prstGeom prst="rect">
            <a:avLst/>
          </a:prstGeom>
          <a:noFill/>
          <a:ln/>
        </p:spPr>
        <p:txBody>
          <a:bodyPr wrap="square" lIns="0" tIns="0" rIns="0" bIns="0" rtlCol="0" anchor="t"/>
          <a:lstStyle/>
          <a:p>
            <a:pPr marL="0" indent="0" algn="r" rtl="1">
              <a:lnSpc>
                <a:spcPts val="4850"/>
              </a:lnSpc>
              <a:buNone/>
            </a:pPr>
            <a:r>
              <a:rPr lang="en-US" sz="3900" b="1" dirty="0">
                <a:solidFill>
                  <a:srgbClr val="000000"/>
                </a:solidFill>
                <a:latin typeface="Alexandria Bold" pitchFamily="34" charset="0"/>
                <a:ea typeface="Alexandria Bold" pitchFamily="34" charset="-122"/>
                <a:cs typeface="Alexandria Bold" pitchFamily="34" charset="-120"/>
              </a:rPr>
              <a:t>الذكاء الاصطناعي في إدارة الأزمات</a:t>
            </a:r>
            <a:endParaRPr lang="en-US" sz="3900" dirty="0"/>
          </a:p>
        </p:txBody>
      </p:sp>
      <p:sp>
        <p:nvSpPr>
          <p:cNvPr id="4" name="Text 1"/>
          <p:cNvSpPr/>
          <p:nvPr/>
        </p:nvSpPr>
        <p:spPr>
          <a:xfrm>
            <a:off x="6280190" y="2104192"/>
            <a:ext cx="7556421" cy="95261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إدارة الأزمات هي المجال الذي يظهر فيه تفوق الذكاء الاصطناعي بشكل واضح. في الأزمات، الوقت هو العامل الأهم، والقدرة على رصد المشاعر والاستجابة السريعة يمكن أن تحدد مصير المؤسسة. الذكاء الاصطناعي يوفر هذه السرعة والدقة معاً.</a:t>
            </a:r>
            <a:endParaRPr lang="en-US" sz="1550" dirty="0"/>
          </a:p>
        </p:txBody>
      </p:sp>
      <p:pic>
        <p:nvPicPr>
          <p:cNvPr id="5" name="Image 1" descr="preencoded.png"/>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2844343" y="3280053"/>
            <a:ext cx="992267" cy="1461016"/>
          </a:xfrm>
          <a:prstGeom prst="rect">
            <a:avLst/>
          </a:prstGeom>
        </p:spPr>
      </p:pic>
      <p:sp>
        <p:nvSpPr>
          <p:cNvPr id="6" name="Text 2"/>
          <p:cNvSpPr/>
          <p:nvPr/>
        </p:nvSpPr>
        <p:spPr>
          <a:xfrm>
            <a:off x="10165080" y="3478411"/>
            <a:ext cx="2480905" cy="310158"/>
          </a:xfrm>
          <a:prstGeom prst="rect">
            <a:avLst/>
          </a:prstGeom>
          <a:noFill/>
          <a:ln/>
        </p:spPr>
        <p:txBody>
          <a:bodyPr wrap="none" lIns="0" tIns="0" rIns="0" bIns="0" rtlCol="0" anchor="t"/>
          <a:lstStyle/>
          <a:p>
            <a:pPr marL="0" indent="0" algn="r" rtl="1">
              <a:lnSpc>
                <a:spcPts val="2400"/>
              </a:lnSpc>
              <a:buNone/>
            </a:pPr>
            <a:r>
              <a:rPr lang="en-US" sz="1950" b="1" dirty="0">
                <a:solidFill>
                  <a:srgbClr val="15213F"/>
                </a:solidFill>
                <a:latin typeface="Alexandria Bold" pitchFamily="34" charset="0"/>
                <a:ea typeface="Alexandria Bold" pitchFamily="34" charset="-122"/>
                <a:cs typeface="Alexandria Bold" pitchFamily="34" charset="-120"/>
              </a:rPr>
              <a:t>الرصد الفوري</a:t>
            </a:r>
            <a:endParaRPr lang="en-US" sz="1950" dirty="0"/>
          </a:p>
        </p:txBody>
      </p:sp>
      <p:sp>
        <p:nvSpPr>
          <p:cNvPr id="7" name="Text 3"/>
          <p:cNvSpPr/>
          <p:nvPr/>
        </p:nvSpPr>
        <p:spPr>
          <a:xfrm>
            <a:off x="6280190" y="3907631"/>
            <a:ext cx="6365796" cy="63507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مراقبة المنصات الرقمية على مدار الساعة للكشف المبكر عن إشارات الأزمة، قبل أن تتفاقم وتخرج عن السيطرة.</a:t>
            </a:r>
            <a:endParaRPr lang="en-US" sz="1550" dirty="0"/>
          </a:p>
        </p:txBody>
      </p:sp>
      <p:pic>
        <p:nvPicPr>
          <p:cNvPr id="8" name="Image 2" descr="preencoded.png"/>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12844343" y="4741069"/>
            <a:ext cx="992267" cy="1461016"/>
          </a:xfrm>
          <a:prstGeom prst="rect">
            <a:avLst/>
          </a:prstGeom>
        </p:spPr>
      </p:pic>
      <p:sp>
        <p:nvSpPr>
          <p:cNvPr id="9" name="Text 4"/>
          <p:cNvSpPr/>
          <p:nvPr/>
        </p:nvSpPr>
        <p:spPr>
          <a:xfrm>
            <a:off x="10165080" y="4939427"/>
            <a:ext cx="2480905" cy="310158"/>
          </a:xfrm>
          <a:prstGeom prst="rect">
            <a:avLst/>
          </a:prstGeom>
          <a:noFill/>
          <a:ln/>
        </p:spPr>
        <p:txBody>
          <a:bodyPr wrap="none" lIns="0" tIns="0" rIns="0" bIns="0" rtlCol="0" anchor="t"/>
          <a:lstStyle/>
          <a:p>
            <a:pPr marL="0" indent="0" algn="r" rtl="1">
              <a:lnSpc>
                <a:spcPts val="2400"/>
              </a:lnSpc>
              <a:buNone/>
            </a:pPr>
            <a:r>
              <a:rPr lang="en-US" sz="1950" b="1" dirty="0">
                <a:solidFill>
                  <a:srgbClr val="15213F"/>
                </a:solidFill>
                <a:latin typeface="Alexandria Bold" pitchFamily="34" charset="0"/>
                <a:ea typeface="Alexandria Bold" pitchFamily="34" charset="-122"/>
                <a:cs typeface="Alexandria Bold" pitchFamily="34" charset="-120"/>
              </a:rPr>
              <a:t>تحليل المشاعر</a:t>
            </a:r>
            <a:endParaRPr lang="en-US" sz="1950" dirty="0"/>
          </a:p>
        </p:txBody>
      </p:sp>
      <p:sp>
        <p:nvSpPr>
          <p:cNvPr id="10" name="Text 5"/>
          <p:cNvSpPr/>
          <p:nvPr/>
        </p:nvSpPr>
        <p:spPr>
          <a:xfrm>
            <a:off x="6280190" y="5368647"/>
            <a:ext cx="6365796" cy="63507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تحديد المشاعر السائدة في المحادثات العامة (غضب، قلق، إحباط) وقياس شدتها لتحديد خطورة الموقف.</a:t>
            </a:r>
            <a:endParaRPr lang="en-US" sz="1550" dirty="0"/>
          </a:p>
        </p:txBody>
      </p:sp>
      <p:pic>
        <p:nvPicPr>
          <p:cNvPr id="11" name="Image 3" descr="preencoded.png"/>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12844343" y="6202085"/>
            <a:ext cx="992267" cy="1461016"/>
          </a:xfrm>
          <a:prstGeom prst="rect">
            <a:avLst/>
          </a:prstGeom>
        </p:spPr>
      </p:pic>
      <p:sp>
        <p:nvSpPr>
          <p:cNvPr id="12" name="Text 6"/>
          <p:cNvSpPr/>
          <p:nvPr/>
        </p:nvSpPr>
        <p:spPr>
          <a:xfrm>
            <a:off x="10165080" y="6400443"/>
            <a:ext cx="2480905" cy="310158"/>
          </a:xfrm>
          <a:prstGeom prst="rect">
            <a:avLst/>
          </a:prstGeom>
          <a:noFill/>
          <a:ln/>
        </p:spPr>
        <p:txBody>
          <a:bodyPr wrap="none" lIns="0" tIns="0" rIns="0" bIns="0" rtlCol="0" anchor="t"/>
          <a:lstStyle/>
          <a:p>
            <a:pPr marL="0" indent="0" algn="r" rtl="1">
              <a:lnSpc>
                <a:spcPts val="2400"/>
              </a:lnSpc>
              <a:buNone/>
            </a:pPr>
            <a:r>
              <a:rPr lang="en-US" sz="1950" b="1" dirty="0">
                <a:solidFill>
                  <a:srgbClr val="15213F"/>
                </a:solidFill>
                <a:latin typeface="Alexandria Bold" pitchFamily="34" charset="0"/>
                <a:ea typeface="Alexandria Bold" pitchFamily="34" charset="-122"/>
                <a:cs typeface="Alexandria Bold" pitchFamily="34" charset="-120"/>
              </a:rPr>
              <a:t>دعم اتخاذ القرار</a:t>
            </a:r>
            <a:endParaRPr lang="en-US" sz="1950" dirty="0"/>
          </a:p>
        </p:txBody>
      </p:sp>
      <p:sp>
        <p:nvSpPr>
          <p:cNvPr id="13" name="Text 7"/>
          <p:cNvSpPr/>
          <p:nvPr/>
        </p:nvSpPr>
        <p:spPr>
          <a:xfrm>
            <a:off x="6280190" y="6829663"/>
            <a:ext cx="6365796" cy="63507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تقديم سيناريوهات محتملة وتوصيات بناءً على تحليل أزمات مشابهة سابقة، مما يساعد في اتخاذ قرارات أسرع وأكثر استنارة.</a:t>
            </a:r>
            <a:endParaRPr lang="en-US" sz="1550"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 21">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9EA29719-7F26-9CC5-DD00-906BD8F95AE3}"/>
              </a:ext>
            </a:extLst>
          </p:cNvPr>
          <p:cNvPicPr>
            <a:picLocks noChangeAspect="1"/>
          </p:cNvPicPr>
          <p:nvPr/>
        </p:nvPicPr>
        <p:blipFill>
          <a:blip r:embed="rId3"/>
          <a:stretch>
            <a:fillRect/>
          </a:stretch>
        </p:blipFill>
        <p:spPr>
          <a:xfrm>
            <a:off x="218207" y="36222"/>
            <a:ext cx="14412193" cy="8157155"/>
          </a:xfrm>
          <a:prstGeom prst="rect">
            <a:avLst/>
          </a:prstGeom>
        </p:spPr>
      </p:pic>
      <p:sp>
        <p:nvSpPr>
          <p:cNvPr id="2" name="Text 0"/>
          <p:cNvSpPr/>
          <p:nvPr/>
        </p:nvSpPr>
        <p:spPr>
          <a:xfrm>
            <a:off x="3211532" y="682658"/>
            <a:ext cx="10758249" cy="620078"/>
          </a:xfrm>
          <a:prstGeom prst="rect">
            <a:avLst/>
          </a:prstGeom>
          <a:noFill/>
          <a:ln/>
        </p:spPr>
        <p:txBody>
          <a:bodyPr wrap="none" lIns="0" tIns="0" rIns="0" bIns="0" rtlCol="0" anchor="t"/>
          <a:lstStyle/>
          <a:p>
            <a:pPr marL="0" indent="0" algn="r" rtl="1">
              <a:lnSpc>
                <a:spcPts val="4850"/>
              </a:lnSpc>
              <a:buNone/>
            </a:pPr>
            <a:r>
              <a:rPr lang="en-US" sz="3900" b="1" dirty="0">
                <a:solidFill>
                  <a:srgbClr val="000000"/>
                </a:solidFill>
                <a:latin typeface="Alexandria Bold" pitchFamily="34" charset="0"/>
                <a:ea typeface="Alexandria Bold" pitchFamily="34" charset="-122"/>
                <a:cs typeface="Alexandria Bold" pitchFamily="34" charset="-120"/>
              </a:rPr>
              <a:t>مثال عملي: منصات الذكاء الاصطناعي الرائدة</a:t>
            </a:r>
            <a:endParaRPr lang="en-US" sz="3900" dirty="0"/>
          </a:p>
        </p:txBody>
      </p:sp>
      <p:sp>
        <p:nvSpPr>
          <p:cNvPr id="3" name="Text 1"/>
          <p:cNvSpPr/>
          <p:nvPr/>
        </p:nvSpPr>
        <p:spPr>
          <a:xfrm>
            <a:off x="793790" y="3189327"/>
            <a:ext cx="13042821" cy="317540"/>
          </a:xfrm>
          <a:prstGeom prst="rect">
            <a:avLst/>
          </a:prstGeom>
          <a:noFill/>
          <a:ln/>
        </p:spPr>
        <p:txBody>
          <a:bodyPr wrap="non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لنأخذ أمثلة ملموسة من الواقع العملي توضح كيف تستخدم المؤسسات الكبرى الذكاء الاصطناعي في العلاقات العامة والاتصال المؤسسي.</a:t>
            </a:r>
            <a:endParaRPr lang="en-US" sz="1550" dirty="0"/>
          </a:p>
        </p:txBody>
      </p:sp>
      <p:pic>
        <p:nvPicPr>
          <p:cNvPr id="4" name="Image 0" descr="preencoded.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93790" y="3730109"/>
            <a:ext cx="2303026" cy="2303026"/>
          </a:xfrm>
          <a:prstGeom prst="rect">
            <a:avLst/>
          </a:prstGeom>
        </p:spPr>
      </p:pic>
      <p:sp>
        <p:nvSpPr>
          <p:cNvPr id="5" name="Text 2"/>
          <p:cNvSpPr/>
          <p:nvPr/>
        </p:nvSpPr>
        <p:spPr>
          <a:xfrm>
            <a:off x="3344823" y="3730109"/>
            <a:ext cx="2719983" cy="310158"/>
          </a:xfrm>
          <a:prstGeom prst="rect">
            <a:avLst/>
          </a:prstGeom>
          <a:noFill/>
          <a:ln/>
        </p:spPr>
        <p:txBody>
          <a:bodyPr wrap="none" lIns="0" tIns="0" rIns="0" bIns="0" rtlCol="0" anchor="t"/>
          <a:lstStyle/>
          <a:p>
            <a:pPr marL="0" indent="0" algn="l">
              <a:lnSpc>
                <a:spcPts val="2400"/>
              </a:lnSpc>
              <a:buNone/>
            </a:pPr>
            <a:r>
              <a:rPr lang="en-US" sz="1950" b="1" dirty="0">
                <a:solidFill>
                  <a:srgbClr val="15213F"/>
                </a:solidFill>
                <a:latin typeface="Alexandria Bold" pitchFamily="34" charset="0"/>
                <a:ea typeface="Alexandria Bold" pitchFamily="34" charset="-122"/>
                <a:cs typeface="Alexandria Bold" pitchFamily="34" charset="-120"/>
              </a:rPr>
              <a:t>OpenAI وأدوات التوليد</a:t>
            </a:r>
            <a:endParaRPr lang="en-US" sz="1950" dirty="0"/>
          </a:p>
        </p:txBody>
      </p:sp>
      <p:sp>
        <p:nvSpPr>
          <p:cNvPr id="6" name="Text 3"/>
          <p:cNvSpPr/>
          <p:nvPr/>
        </p:nvSpPr>
        <p:spPr>
          <a:xfrm>
            <a:off x="3344823" y="4159329"/>
            <a:ext cx="3846314" cy="1587698"/>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منصات مثل ChatGPT وDALL-E تستخدم في صياغة الرسائل، إنشاء المحتوى، وتوليد الأفكار الإبداعية. مئات المؤسسات في السعودية بدأت باستخدامها لتسريع الإنتاج الإبداعي وتحسين جودة الرسائل.</a:t>
            </a:r>
            <a:endParaRPr lang="en-US" sz="1550" dirty="0"/>
          </a:p>
        </p:txBody>
      </p:sp>
      <p:pic>
        <p:nvPicPr>
          <p:cNvPr id="7" name="Image 1" descr="preencoded.png"/>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439144" y="3730109"/>
            <a:ext cx="2303026" cy="2303026"/>
          </a:xfrm>
          <a:prstGeom prst="rect">
            <a:avLst/>
          </a:prstGeom>
        </p:spPr>
      </p:pic>
      <p:sp>
        <p:nvSpPr>
          <p:cNvPr id="8" name="Text 4"/>
          <p:cNvSpPr/>
          <p:nvPr/>
        </p:nvSpPr>
        <p:spPr>
          <a:xfrm>
            <a:off x="9990177" y="3730109"/>
            <a:ext cx="3846433" cy="620316"/>
          </a:xfrm>
          <a:prstGeom prst="rect">
            <a:avLst/>
          </a:prstGeom>
          <a:noFill/>
          <a:ln/>
        </p:spPr>
        <p:txBody>
          <a:bodyPr wrap="square" lIns="0" tIns="0" rIns="0" bIns="0" rtlCol="0" anchor="t"/>
          <a:lstStyle/>
          <a:p>
            <a:pPr marL="0" indent="0" algn="r" rtl="1">
              <a:lnSpc>
                <a:spcPts val="2400"/>
              </a:lnSpc>
              <a:buNone/>
            </a:pPr>
            <a:r>
              <a:rPr lang="en-US" sz="1950" b="1" dirty="0">
                <a:solidFill>
                  <a:srgbClr val="15213F"/>
                </a:solidFill>
                <a:latin typeface="Alexandria Bold" pitchFamily="34" charset="0"/>
                <a:ea typeface="Alexandria Bold" pitchFamily="34" charset="-122"/>
                <a:cs typeface="Alexandria Bold" pitchFamily="34" charset="-120"/>
              </a:rPr>
              <a:t>منصات Meta وخوارزميات الاستهداف</a:t>
            </a:r>
            <a:endParaRPr lang="en-US" sz="1950" dirty="0"/>
          </a:p>
        </p:txBody>
      </p:sp>
      <p:sp>
        <p:nvSpPr>
          <p:cNvPr id="9" name="Text 5"/>
          <p:cNvSpPr/>
          <p:nvPr/>
        </p:nvSpPr>
        <p:spPr>
          <a:xfrm>
            <a:off x="9990177" y="4469487"/>
            <a:ext cx="3846433" cy="1587698"/>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فيسبوك وإنستغرام يستخدمان خوارزميات متقدمة لتوزيع المحتوى والإعلانات. فهم كيفية عمل هذه الخوارزميات أصبح ضرورياً لنجاح أي حملة رقمية، حيث تحدد هذه الخوارزميات من يرى رسائلك ومتى.</a:t>
            </a:r>
            <a:endParaRPr lang="en-US" sz="1550"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 22">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BF97AFAF-9667-7C16-4C21-B073DECDD1C6}"/>
              </a:ext>
            </a:extLst>
          </p:cNvPr>
          <p:cNvPicPr>
            <a:picLocks noChangeAspect="1"/>
          </p:cNvPicPr>
          <p:nvPr/>
        </p:nvPicPr>
        <p:blipFill>
          <a:blip r:embed="rId3"/>
          <a:stretch>
            <a:fillRect/>
          </a:stretch>
        </p:blipFill>
        <p:spPr>
          <a:xfrm>
            <a:off x="110290" y="36723"/>
            <a:ext cx="14409819" cy="8156154"/>
          </a:xfrm>
          <a:prstGeom prst="rect">
            <a:avLst/>
          </a:prstGeom>
        </p:spPr>
      </p:pic>
      <p:pic>
        <p:nvPicPr>
          <p:cNvPr id="2" name="Image 0" descr="preencoded.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182378" y="2022621"/>
            <a:ext cx="3759200" cy="5638800"/>
          </a:xfrm>
          <a:prstGeom prst="rect">
            <a:avLst/>
          </a:prstGeom>
        </p:spPr>
      </p:pic>
      <p:sp>
        <p:nvSpPr>
          <p:cNvPr id="3" name="Text 0"/>
          <p:cNvSpPr/>
          <p:nvPr/>
        </p:nvSpPr>
        <p:spPr>
          <a:xfrm>
            <a:off x="1284856" y="661431"/>
            <a:ext cx="10602343" cy="1178243"/>
          </a:xfrm>
          <a:prstGeom prst="rect">
            <a:avLst/>
          </a:prstGeom>
          <a:noFill/>
          <a:ln/>
        </p:spPr>
        <p:txBody>
          <a:bodyPr wrap="square" lIns="0" tIns="0" rIns="0" bIns="0" rtlCol="0" anchor="t"/>
          <a:lstStyle/>
          <a:p>
            <a:pPr marL="0" indent="0" algn="r" rtl="1">
              <a:lnSpc>
                <a:spcPts val="4600"/>
              </a:lnSpc>
              <a:buNone/>
            </a:pPr>
            <a:r>
              <a:rPr lang="en-US" sz="3700" b="1" dirty="0">
                <a:solidFill>
                  <a:srgbClr val="000000"/>
                </a:solidFill>
                <a:latin typeface="Alexandria Bold" pitchFamily="34" charset="0"/>
                <a:ea typeface="Alexandria Bold" pitchFamily="34" charset="-122"/>
                <a:cs typeface="Alexandria Bold" pitchFamily="34" charset="-120"/>
              </a:rPr>
              <a:t>الذكاء الاصطناعي في التقييم والقياس</a:t>
            </a:r>
            <a:endParaRPr lang="en-US" sz="3700" dirty="0"/>
          </a:p>
        </p:txBody>
      </p:sp>
      <p:sp>
        <p:nvSpPr>
          <p:cNvPr id="4" name="Text 1"/>
          <p:cNvSpPr/>
          <p:nvPr/>
        </p:nvSpPr>
        <p:spPr>
          <a:xfrm>
            <a:off x="793790" y="2088237"/>
            <a:ext cx="7556421" cy="882610"/>
          </a:xfrm>
          <a:prstGeom prst="rect">
            <a:avLst/>
          </a:prstGeom>
          <a:noFill/>
          <a:ln/>
        </p:spPr>
        <p:txBody>
          <a:bodyPr wrap="square" lIns="0" tIns="0" rIns="0" bIns="0" rtlCol="0" anchor="t"/>
          <a:lstStyle/>
          <a:p>
            <a:pPr marL="0" indent="0" algn="r" rtl="1">
              <a:lnSpc>
                <a:spcPts val="2300"/>
              </a:lnSpc>
              <a:buNone/>
            </a:pPr>
            <a:r>
              <a:rPr lang="en-US" sz="1450" dirty="0">
                <a:solidFill>
                  <a:srgbClr val="15213F"/>
                </a:solidFill>
                <a:latin typeface="Alexandria" pitchFamily="34" charset="0"/>
                <a:ea typeface="Alexandria" pitchFamily="34" charset="-122"/>
                <a:cs typeface="Alexandria" pitchFamily="34" charset="-120"/>
              </a:rPr>
              <a:t>المرحلة الأخيرة من الحملة، وهي التقييم، استفادت بشكل كبير من الذكاء الاصطناعي. لم يعد التقييم يقتصر على عدد المشاهدات أو الإعجابات، بل أصبح يشمل تحليلاً عميقاً للأثر الحقيقي على الوعي والمواقف والسلوك.</a:t>
            </a:r>
            <a:endParaRPr lang="en-US" sz="1450" dirty="0"/>
          </a:p>
        </p:txBody>
      </p:sp>
      <p:sp>
        <p:nvSpPr>
          <p:cNvPr id="5" name="Shape 2"/>
          <p:cNvSpPr/>
          <p:nvPr/>
        </p:nvSpPr>
        <p:spPr>
          <a:xfrm>
            <a:off x="5950863" y="3172301"/>
            <a:ext cx="2399347" cy="2854166"/>
          </a:xfrm>
          <a:prstGeom prst="roundRect">
            <a:avLst>
              <a:gd name="adj" fmla="val 3301"/>
            </a:avLst>
          </a:prstGeom>
          <a:solidFill>
            <a:srgbClr val="CCF1FF"/>
          </a:solidFill>
          <a:ln w="7620">
            <a:solidFill>
              <a:srgbClr val="B2D7E5"/>
            </a:solidFill>
            <a:prstDash val="solid"/>
          </a:ln>
        </p:spPr>
        <p:txBody>
          <a:bodyPr/>
          <a:lstStyle/>
          <a:p>
            <a:endParaRPr lang="en-US"/>
          </a:p>
        </p:txBody>
      </p:sp>
      <p:sp>
        <p:nvSpPr>
          <p:cNvPr id="6" name="Text 3"/>
          <p:cNvSpPr/>
          <p:nvPr/>
        </p:nvSpPr>
        <p:spPr>
          <a:xfrm>
            <a:off x="6146959" y="3368397"/>
            <a:ext cx="2007156" cy="294680"/>
          </a:xfrm>
          <a:prstGeom prst="rect">
            <a:avLst/>
          </a:prstGeom>
          <a:noFill/>
          <a:ln/>
        </p:spPr>
        <p:txBody>
          <a:bodyPr wrap="none" lIns="0" tIns="0" rIns="0" bIns="0" rtlCol="0" anchor="t"/>
          <a:lstStyle/>
          <a:p>
            <a:pPr marL="0" indent="0" algn="r" rtl="1">
              <a:lnSpc>
                <a:spcPts val="2300"/>
              </a:lnSpc>
              <a:buNone/>
            </a:pPr>
            <a:r>
              <a:rPr lang="en-US" sz="1850" b="1" dirty="0">
                <a:solidFill>
                  <a:srgbClr val="15213F"/>
                </a:solidFill>
                <a:latin typeface="Alexandria Bold" pitchFamily="34" charset="0"/>
                <a:ea typeface="Alexandria Bold" pitchFamily="34" charset="-122"/>
                <a:cs typeface="Alexandria Bold" pitchFamily="34" charset="-120"/>
              </a:rPr>
              <a:t>تحليل الاتجاهات</a:t>
            </a:r>
            <a:endParaRPr lang="en-US" sz="1850" dirty="0"/>
          </a:p>
        </p:txBody>
      </p:sp>
      <p:sp>
        <p:nvSpPr>
          <p:cNvPr id="7" name="Text 4"/>
          <p:cNvSpPr/>
          <p:nvPr/>
        </p:nvSpPr>
        <p:spPr>
          <a:xfrm>
            <a:off x="6146959" y="3770471"/>
            <a:ext cx="2007156" cy="1765221"/>
          </a:xfrm>
          <a:prstGeom prst="rect">
            <a:avLst/>
          </a:prstGeom>
          <a:noFill/>
          <a:ln/>
        </p:spPr>
        <p:txBody>
          <a:bodyPr wrap="square" lIns="0" tIns="0" rIns="0" bIns="0" rtlCol="0" anchor="t"/>
          <a:lstStyle/>
          <a:p>
            <a:pPr marL="0" indent="0" algn="r" rtl="1">
              <a:lnSpc>
                <a:spcPts val="2300"/>
              </a:lnSpc>
              <a:buNone/>
            </a:pPr>
            <a:r>
              <a:rPr lang="en-US" sz="1450" dirty="0">
                <a:solidFill>
                  <a:srgbClr val="15213F"/>
                </a:solidFill>
                <a:latin typeface="Alexandria" pitchFamily="34" charset="0"/>
                <a:ea typeface="Alexandria" pitchFamily="34" charset="-122"/>
                <a:cs typeface="Alexandria" pitchFamily="34" charset="-120"/>
              </a:rPr>
              <a:t>رصد تغير مواقف الجمهور واتجاهاته حول القضية أو المؤسسة عبر الزمن، وقياس مدى تأثير الحملة على هذه الاتجاهات.</a:t>
            </a:r>
            <a:endParaRPr lang="en-US" sz="1450" dirty="0"/>
          </a:p>
        </p:txBody>
      </p:sp>
      <p:sp>
        <p:nvSpPr>
          <p:cNvPr id="8" name="Shape 5"/>
          <p:cNvSpPr/>
          <p:nvPr/>
        </p:nvSpPr>
        <p:spPr>
          <a:xfrm>
            <a:off x="3372326" y="3172301"/>
            <a:ext cx="2399467" cy="2854166"/>
          </a:xfrm>
          <a:prstGeom prst="roundRect">
            <a:avLst>
              <a:gd name="adj" fmla="val 3300"/>
            </a:avLst>
          </a:prstGeom>
          <a:solidFill>
            <a:srgbClr val="CCF1FF"/>
          </a:solidFill>
          <a:ln w="7620">
            <a:solidFill>
              <a:srgbClr val="B2D7E5"/>
            </a:solidFill>
            <a:prstDash val="solid"/>
          </a:ln>
        </p:spPr>
        <p:txBody>
          <a:bodyPr/>
          <a:lstStyle/>
          <a:p>
            <a:endParaRPr lang="en-US"/>
          </a:p>
        </p:txBody>
      </p:sp>
      <p:sp>
        <p:nvSpPr>
          <p:cNvPr id="9" name="Text 6"/>
          <p:cNvSpPr/>
          <p:nvPr/>
        </p:nvSpPr>
        <p:spPr>
          <a:xfrm>
            <a:off x="3568422" y="3368397"/>
            <a:ext cx="2007275" cy="589359"/>
          </a:xfrm>
          <a:prstGeom prst="rect">
            <a:avLst/>
          </a:prstGeom>
          <a:noFill/>
          <a:ln/>
        </p:spPr>
        <p:txBody>
          <a:bodyPr wrap="square" lIns="0" tIns="0" rIns="0" bIns="0" rtlCol="0" anchor="t"/>
          <a:lstStyle/>
          <a:p>
            <a:pPr marL="0" indent="0" algn="r" rtl="1">
              <a:lnSpc>
                <a:spcPts val="2300"/>
              </a:lnSpc>
              <a:buNone/>
            </a:pPr>
            <a:r>
              <a:rPr lang="en-US" sz="1850" b="1" dirty="0">
                <a:solidFill>
                  <a:srgbClr val="15213F"/>
                </a:solidFill>
                <a:latin typeface="Alexandria Bold" pitchFamily="34" charset="0"/>
                <a:ea typeface="Alexandria Bold" pitchFamily="34" charset="-122"/>
                <a:cs typeface="Alexandria Bold" pitchFamily="34" charset="-120"/>
              </a:rPr>
              <a:t>قياس تأثير المحتوى</a:t>
            </a:r>
            <a:endParaRPr lang="en-US" sz="1850" dirty="0"/>
          </a:p>
        </p:txBody>
      </p:sp>
      <p:sp>
        <p:nvSpPr>
          <p:cNvPr id="10" name="Text 7"/>
          <p:cNvSpPr/>
          <p:nvPr/>
        </p:nvSpPr>
        <p:spPr>
          <a:xfrm>
            <a:off x="3568422" y="4065151"/>
            <a:ext cx="2007275" cy="1765221"/>
          </a:xfrm>
          <a:prstGeom prst="rect">
            <a:avLst/>
          </a:prstGeom>
          <a:noFill/>
          <a:ln/>
        </p:spPr>
        <p:txBody>
          <a:bodyPr wrap="square" lIns="0" tIns="0" rIns="0" bIns="0" rtlCol="0" anchor="t"/>
          <a:lstStyle/>
          <a:p>
            <a:pPr marL="0" indent="0" algn="r" rtl="1">
              <a:lnSpc>
                <a:spcPts val="2300"/>
              </a:lnSpc>
              <a:buNone/>
            </a:pPr>
            <a:r>
              <a:rPr lang="en-US" sz="1450" dirty="0">
                <a:solidFill>
                  <a:srgbClr val="15213F"/>
                </a:solidFill>
                <a:latin typeface="Alexandria" pitchFamily="34" charset="0"/>
                <a:ea typeface="Alexandria" pitchFamily="34" charset="-122"/>
                <a:cs typeface="Alexandria" pitchFamily="34" charset="-120"/>
              </a:rPr>
              <a:t>تحديد أي أنواع المحتوى، أي رسائل، وأي قنوات حققت أفضل النتائج، واستخلاص دروس للحملات المستقبلية.</a:t>
            </a:r>
            <a:endParaRPr lang="en-US" sz="1450" dirty="0"/>
          </a:p>
        </p:txBody>
      </p:sp>
      <p:sp>
        <p:nvSpPr>
          <p:cNvPr id="11" name="Shape 8"/>
          <p:cNvSpPr/>
          <p:nvPr/>
        </p:nvSpPr>
        <p:spPr>
          <a:xfrm>
            <a:off x="793909" y="3172301"/>
            <a:ext cx="2399347" cy="2854166"/>
          </a:xfrm>
          <a:prstGeom prst="roundRect">
            <a:avLst>
              <a:gd name="adj" fmla="val 3301"/>
            </a:avLst>
          </a:prstGeom>
          <a:solidFill>
            <a:srgbClr val="CCF1FF"/>
          </a:solidFill>
          <a:ln w="7620">
            <a:solidFill>
              <a:srgbClr val="B2D7E5"/>
            </a:solidFill>
            <a:prstDash val="solid"/>
          </a:ln>
        </p:spPr>
        <p:txBody>
          <a:bodyPr/>
          <a:lstStyle/>
          <a:p>
            <a:endParaRPr lang="en-US"/>
          </a:p>
        </p:txBody>
      </p:sp>
      <p:sp>
        <p:nvSpPr>
          <p:cNvPr id="12" name="Text 9"/>
          <p:cNvSpPr/>
          <p:nvPr/>
        </p:nvSpPr>
        <p:spPr>
          <a:xfrm>
            <a:off x="990005" y="3368397"/>
            <a:ext cx="2007156" cy="294680"/>
          </a:xfrm>
          <a:prstGeom prst="rect">
            <a:avLst/>
          </a:prstGeom>
          <a:noFill/>
          <a:ln/>
        </p:spPr>
        <p:txBody>
          <a:bodyPr wrap="none" lIns="0" tIns="0" rIns="0" bIns="0" rtlCol="0" anchor="t"/>
          <a:lstStyle/>
          <a:p>
            <a:pPr marL="0" indent="0" algn="r" rtl="1">
              <a:lnSpc>
                <a:spcPts val="2300"/>
              </a:lnSpc>
              <a:buNone/>
            </a:pPr>
            <a:r>
              <a:rPr lang="en-US" sz="1850" b="1" dirty="0">
                <a:solidFill>
                  <a:srgbClr val="15213F"/>
                </a:solidFill>
                <a:latin typeface="Alexandria Bold" pitchFamily="34" charset="0"/>
                <a:ea typeface="Alexandria Bold" pitchFamily="34" charset="-122"/>
                <a:cs typeface="Alexandria Bold" pitchFamily="34" charset="-120"/>
              </a:rPr>
              <a:t>التقارير التلقائية</a:t>
            </a:r>
            <a:endParaRPr lang="en-US" sz="1850" dirty="0"/>
          </a:p>
        </p:txBody>
      </p:sp>
      <p:sp>
        <p:nvSpPr>
          <p:cNvPr id="13" name="Text 10"/>
          <p:cNvSpPr/>
          <p:nvPr/>
        </p:nvSpPr>
        <p:spPr>
          <a:xfrm>
            <a:off x="990005" y="3770471"/>
            <a:ext cx="2007156" cy="1471017"/>
          </a:xfrm>
          <a:prstGeom prst="rect">
            <a:avLst/>
          </a:prstGeom>
          <a:noFill/>
          <a:ln/>
        </p:spPr>
        <p:txBody>
          <a:bodyPr wrap="square" lIns="0" tIns="0" rIns="0" bIns="0" rtlCol="0" anchor="t"/>
          <a:lstStyle/>
          <a:p>
            <a:pPr marL="0" indent="0" algn="r" rtl="1">
              <a:lnSpc>
                <a:spcPts val="2300"/>
              </a:lnSpc>
              <a:buNone/>
            </a:pPr>
            <a:r>
              <a:rPr lang="en-US" sz="1450" dirty="0">
                <a:solidFill>
                  <a:srgbClr val="15213F"/>
                </a:solidFill>
                <a:latin typeface="Alexandria" pitchFamily="34" charset="0"/>
                <a:ea typeface="Alexandria" pitchFamily="34" charset="-122"/>
                <a:cs typeface="Alexandria" pitchFamily="34" charset="-120"/>
              </a:rPr>
              <a:t>إنشاء تقارير شاملة ومخصصة بشكل تلقائي، توفر الوقت وتضمن الاتساق في القياس والمقارنة.</a:t>
            </a:r>
            <a:endParaRPr lang="en-US" sz="1450" dirty="0"/>
          </a:p>
        </p:txBody>
      </p:sp>
      <p:sp>
        <p:nvSpPr>
          <p:cNvPr id="14" name="Shape 11"/>
          <p:cNvSpPr/>
          <p:nvPr/>
        </p:nvSpPr>
        <p:spPr>
          <a:xfrm>
            <a:off x="793909" y="6205538"/>
            <a:ext cx="7556302" cy="1382673"/>
          </a:xfrm>
          <a:prstGeom prst="roundRect">
            <a:avLst>
              <a:gd name="adj" fmla="val 5727"/>
            </a:avLst>
          </a:prstGeom>
          <a:solidFill>
            <a:srgbClr val="CCF1FF"/>
          </a:solidFill>
          <a:ln w="7620">
            <a:solidFill>
              <a:srgbClr val="B2D7E5"/>
            </a:solidFill>
            <a:prstDash val="solid"/>
          </a:ln>
        </p:spPr>
        <p:txBody>
          <a:bodyPr/>
          <a:lstStyle/>
          <a:p>
            <a:endParaRPr lang="en-US"/>
          </a:p>
        </p:txBody>
      </p:sp>
      <p:sp>
        <p:nvSpPr>
          <p:cNvPr id="15" name="Text 12"/>
          <p:cNvSpPr/>
          <p:nvPr/>
        </p:nvSpPr>
        <p:spPr>
          <a:xfrm>
            <a:off x="5797272" y="6401633"/>
            <a:ext cx="2356842" cy="294680"/>
          </a:xfrm>
          <a:prstGeom prst="rect">
            <a:avLst/>
          </a:prstGeom>
          <a:noFill/>
          <a:ln/>
        </p:spPr>
        <p:txBody>
          <a:bodyPr wrap="none" lIns="0" tIns="0" rIns="0" bIns="0" rtlCol="0" anchor="t"/>
          <a:lstStyle/>
          <a:p>
            <a:pPr marL="0" indent="0" algn="r" rtl="1">
              <a:lnSpc>
                <a:spcPts val="2300"/>
              </a:lnSpc>
              <a:buNone/>
            </a:pPr>
            <a:r>
              <a:rPr lang="en-US" sz="1850" b="1" dirty="0">
                <a:solidFill>
                  <a:srgbClr val="15213F"/>
                </a:solidFill>
                <a:latin typeface="Alexandria Bold" pitchFamily="34" charset="0"/>
                <a:ea typeface="Alexandria Bold" pitchFamily="34" charset="-122"/>
                <a:cs typeface="Alexandria Bold" pitchFamily="34" charset="-120"/>
              </a:rPr>
              <a:t>التحليل التنبؤي</a:t>
            </a:r>
            <a:endParaRPr lang="en-US" sz="1850" dirty="0"/>
          </a:p>
        </p:txBody>
      </p:sp>
      <p:sp>
        <p:nvSpPr>
          <p:cNvPr id="16" name="Text 13"/>
          <p:cNvSpPr/>
          <p:nvPr/>
        </p:nvSpPr>
        <p:spPr>
          <a:xfrm>
            <a:off x="990005" y="6803708"/>
            <a:ext cx="7164110" cy="588407"/>
          </a:xfrm>
          <a:prstGeom prst="rect">
            <a:avLst/>
          </a:prstGeom>
          <a:noFill/>
          <a:ln/>
        </p:spPr>
        <p:txBody>
          <a:bodyPr wrap="square" lIns="0" tIns="0" rIns="0" bIns="0" rtlCol="0" anchor="t"/>
          <a:lstStyle/>
          <a:p>
            <a:pPr marL="0" indent="0" algn="r" rtl="1">
              <a:lnSpc>
                <a:spcPts val="2300"/>
              </a:lnSpc>
              <a:buNone/>
            </a:pPr>
            <a:r>
              <a:rPr lang="en-US" sz="1450" dirty="0">
                <a:solidFill>
                  <a:srgbClr val="15213F"/>
                </a:solidFill>
                <a:latin typeface="Alexandria" pitchFamily="34" charset="0"/>
                <a:ea typeface="Alexandria" pitchFamily="34" charset="-122"/>
                <a:cs typeface="Alexandria" pitchFamily="34" charset="-120"/>
              </a:rPr>
              <a:t>استخدام البيانات التاريخية للتنبؤ بنتائج الحملات المستقبلية وتحسين التخطيط الاستراتيجي.</a:t>
            </a:r>
            <a:endParaRPr lang="en-US" sz="1450"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 23">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6145C1F0-3CFB-D767-EE5C-8799E1A8BA14}"/>
              </a:ext>
            </a:extLst>
          </p:cNvPr>
          <p:cNvPicPr>
            <a:picLocks noChangeAspect="1"/>
          </p:cNvPicPr>
          <p:nvPr/>
        </p:nvPicPr>
        <p:blipFill>
          <a:blip r:embed="rId3"/>
          <a:stretch>
            <a:fillRect/>
          </a:stretch>
        </p:blipFill>
        <p:spPr>
          <a:xfrm>
            <a:off x="218207" y="36222"/>
            <a:ext cx="14412193" cy="8157155"/>
          </a:xfrm>
          <a:prstGeom prst="rect">
            <a:avLst/>
          </a:prstGeom>
        </p:spPr>
      </p:pic>
      <p:pic>
        <p:nvPicPr>
          <p:cNvPr id="2" name="Image 0" descr="preencoded.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537644" y="664954"/>
            <a:ext cx="9869448" cy="1673581"/>
          </a:xfrm>
          <a:prstGeom prst="rect">
            <a:avLst/>
          </a:prstGeom>
        </p:spPr>
      </p:pic>
      <p:sp>
        <p:nvSpPr>
          <p:cNvPr id="3" name="Text 0"/>
          <p:cNvSpPr/>
          <p:nvPr/>
        </p:nvSpPr>
        <p:spPr>
          <a:xfrm>
            <a:off x="8472368" y="3035975"/>
            <a:ext cx="5364242" cy="620078"/>
          </a:xfrm>
          <a:prstGeom prst="rect">
            <a:avLst/>
          </a:prstGeom>
          <a:noFill/>
          <a:ln/>
        </p:spPr>
        <p:txBody>
          <a:bodyPr wrap="none" lIns="0" tIns="0" rIns="0" bIns="0" rtlCol="0" anchor="t"/>
          <a:lstStyle/>
          <a:p>
            <a:pPr marL="0" indent="0" algn="r" rtl="1">
              <a:lnSpc>
                <a:spcPts val="4850"/>
              </a:lnSpc>
              <a:buNone/>
            </a:pPr>
            <a:r>
              <a:rPr lang="en-US" sz="3900" b="1" dirty="0">
                <a:solidFill>
                  <a:srgbClr val="000000"/>
                </a:solidFill>
                <a:latin typeface="Alexandria Bold" pitchFamily="34" charset="0"/>
                <a:ea typeface="Alexandria Bold" pitchFamily="34" charset="-122"/>
                <a:cs typeface="Alexandria Bold" pitchFamily="34" charset="-120"/>
              </a:rPr>
              <a:t>كيف سيتغير التخطيط؟</a:t>
            </a:r>
            <a:endParaRPr lang="en-US" sz="3900" dirty="0"/>
          </a:p>
        </p:txBody>
      </p:sp>
      <p:sp>
        <p:nvSpPr>
          <p:cNvPr id="4" name="Text 1"/>
          <p:cNvSpPr/>
          <p:nvPr/>
        </p:nvSpPr>
        <p:spPr>
          <a:xfrm>
            <a:off x="793790" y="3953708"/>
            <a:ext cx="13042821" cy="63507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الذكاء الاصطناعي لا يغير الأدوات فقط، بل يغير طريقة التفكير الاستراتيجي نفسها. التخطيط في عصر الذكاء الاصطناعي يصبح أكثر دقة، أكثر مرونة، وأكثر استناداً للبيانات الفعلية بدلاً من الافتراضات.</a:t>
            </a:r>
            <a:endParaRPr lang="en-US" sz="1550" dirty="0"/>
          </a:p>
        </p:txBody>
      </p:sp>
      <p:sp>
        <p:nvSpPr>
          <p:cNvPr id="5" name="Text 2"/>
          <p:cNvSpPr/>
          <p:nvPr/>
        </p:nvSpPr>
        <p:spPr>
          <a:xfrm>
            <a:off x="2882503" y="5010388"/>
            <a:ext cx="4190643" cy="310158"/>
          </a:xfrm>
          <a:prstGeom prst="rect">
            <a:avLst/>
          </a:prstGeom>
          <a:noFill/>
          <a:ln/>
        </p:spPr>
        <p:txBody>
          <a:bodyPr wrap="none" lIns="0" tIns="0" rIns="0" bIns="0" rtlCol="0" anchor="t"/>
          <a:lstStyle/>
          <a:p>
            <a:pPr marL="0" indent="0" algn="r" rtl="1">
              <a:lnSpc>
                <a:spcPts val="2400"/>
              </a:lnSpc>
              <a:buNone/>
            </a:pPr>
            <a:r>
              <a:rPr lang="en-US" sz="1950" b="1" dirty="0">
                <a:solidFill>
                  <a:srgbClr val="000000"/>
                </a:solidFill>
                <a:latin typeface="Alexandria Bold" pitchFamily="34" charset="0"/>
                <a:ea typeface="Alexandria Bold" pitchFamily="34" charset="-122"/>
                <a:cs typeface="Alexandria Bold" pitchFamily="34" charset="-120"/>
              </a:rPr>
              <a:t>من التخطيط الخطي إلى الديناميكي</a:t>
            </a:r>
            <a:endParaRPr lang="en-US" sz="1950" dirty="0"/>
          </a:p>
        </p:txBody>
      </p:sp>
      <p:sp>
        <p:nvSpPr>
          <p:cNvPr id="6" name="Text 3"/>
          <p:cNvSpPr/>
          <p:nvPr/>
        </p:nvSpPr>
        <p:spPr>
          <a:xfrm>
            <a:off x="793790" y="5518904"/>
            <a:ext cx="6279356" cy="63507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لم يعد التخطيط عملية خطية تبدأ وتنتهي، بل أصبح دورة مستمرة من التحليل والتعديل والتحسين بناءً على البيانات الآنية.</a:t>
            </a:r>
            <a:endParaRPr lang="en-US" sz="1550" dirty="0"/>
          </a:p>
        </p:txBody>
      </p:sp>
      <p:sp>
        <p:nvSpPr>
          <p:cNvPr id="7" name="Text 4"/>
          <p:cNvSpPr/>
          <p:nvPr/>
        </p:nvSpPr>
        <p:spPr>
          <a:xfrm>
            <a:off x="3869888" y="6352342"/>
            <a:ext cx="3203258" cy="310158"/>
          </a:xfrm>
          <a:prstGeom prst="rect">
            <a:avLst/>
          </a:prstGeom>
          <a:noFill/>
          <a:ln/>
        </p:spPr>
        <p:txBody>
          <a:bodyPr wrap="none" lIns="0" tIns="0" rIns="0" bIns="0" rtlCol="0" anchor="t"/>
          <a:lstStyle/>
          <a:p>
            <a:pPr marL="0" indent="0" algn="r" rtl="1">
              <a:lnSpc>
                <a:spcPts val="2400"/>
              </a:lnSpc>
              <a:buNone/>
            </a:pPr>
            <a:r>
              <a:rPr lang="en-US" sz="1950" b="1" dirty="0">
                <a:solidFill>
                  <a:srgbClr val="000000"/>
                </a:solidFill>
                <a:latin typeface="Alexandria Bold" pitchFamily="34" charset="0"/>
                <a:ea typeface="Alexandria Bold" pitchFamily="34" charset="-122"/>
                <a:cs typeface="Alexandria Bold" pitchFamily="34" charset="-120"/>
              </a:rPr>
              <a:t>من الافتراضات إلى البيانات</a:t>
            </a:r>
            <a:endParaRPr lang="en-US" sz="1950" dirty="0"/>
          </a:p>
        </p:txBody>
      </p:sp>
      <p:sp>
        <p:nvSpPr>
          <p:cNvPr id="8" name="Text 5"/>
          <p:cNvSpPr/>
          <p:nvPr/>
        </p:nvSpPr>
        <p:spPr>
          <a:xfrm>
            <a:off x="793790" y="6860858"/>
            <a:ext cx="6279356" cy="63507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الاعتماد على البيانات الفعلية وتحليل السلوك الحقيقي بدلاً من الافتراضات والحدس في اتخاذ القرارات الاستراتيجية.</a:t>
            </a:r>
            <a:endParaRPr lang="en-US" sz="1550" dirty="0"/>
          </a:p>
        </p:txBody>
      </p:sp>
      <p:sp>
        <p:nvSpPr>
          <p:cNvPr id="9" name="Text 6"/>
          <p:cNvSpPr/>
          <p:nvPr/>
        </p:nvSpPr>
        <p:spPr>
          <a:xfrm>
            <a:off x="9467374" y="5010388"/>
            <a:ext cx="4376857" cy="310158"/>
          </a:xfrm>
          <a:prstGeom prst="rect">
            <a:avLst/>
          </a:prstGeom>
          <a:noFill/>
          <a:ln/>
        </p:spPr>
        <p:txBody>
          <a:bodyPr wrap="none" lIns="0" tIns="0" rIns="0" bIns="0" rtlCol="0" anchor="t"/>
          <a:lstStyle/>
          <a:p>
            <a:pPr marL="0" indent="0" algn="r" rtl="1">
              <a:lnSpc>
                <a:spcPts val="2400"/>
              </a:lnSpc>
              <a:buNone/>
            </a:pPr>
            <a:r>
              <a:rPr lang="en-US" sz="1950" b="1" dirty="0">
                <a:solidFill>
                  <a:srgbClr val="000000"/>
                </a:solidFill>
                <a:latin typeface="Alexandria Bold" pitchFamily="34" charset="0"/>
                <a:ea typeface="Alexandria Bold" pitchFamily="34" charset="-122"/>
                <a:cs typeface="Alexandria Bold" pitchFamily="34" charset="-120"/>
              </a:rPr>
              <a:t>من التخطيط طويل الأمد إلى المرونة</a:t>
            </a:r>
            <a:endParaRPr lang="en-US" sz="1950" dirty="0"/>
          </a:p>
        </p:txBody>
      </p:sp>
      <p:sp>
        <p:nvSpPr>
          <p:cNvPr id="10" name="Text 7"/>
          <p:cNvSpPr/>
          <p:nvPr/>
        </p:nvSpPr>
        <p:spPr>
          <a:xfrm>
            <a:off x="7564874" y="5518904"/>
            <a:ext cx="6279356" cy="63507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القدرة على تعديل الخطط بسرعة بناءً على تغيرات السوق أو ردود فعل الجمهور، دون فقدان الرؤية الاستراتيجية الشاملة.</a:t>
            </a:r>
            <a:endParaRPr lang="en-US" sz="1550" dirty="0"/>
          </a:p>
        </p:txBody>
      </p:sp>
      <p:sp>
        <p:nvSpPr>
          <p:cNvPr id="11" name="Text 8"/>
          <p:cNvSpPr/>
          <p:nvPr/>
        </p:nvSpPr>
        <p:spPr>
          <a:xfrm>
            <a:off x="11206877" y="6352342"/>
            <a:ext cx="2637353" cy="310158"/>
          </a:xfrm>
          <a:prstGeom prst="rect">
            <a:avLst/>
          </a:prstGeom>
          <a:noFill/>
          <a:ln/>
        </p:spPr>
        <p:txBody>
          <a:bodyPr wrap="none" lIns="0" tIns="0" rIns="0" bIns="0" rtlCol="0" anchor="t"/>
          <a:lstStyle/>
          <a:p>
            <a:pPr marL="0" indent="0" algn="r" rtl="1">
              <a:lnSpc>
                <a:spcPts val="2400"/>
              </a:lnSpc>
              <a:buNone/>
            </a:pPr>
            <a:r>
              <a:rPr lang="en-US" sz="1950" b="1" dirty="0">
                <a:solidFill>
                  <a:srgbClr val="000000"/>
                </a:solidFill>
                <a:latin typeface="Alexandria Bold" pitchFamily="34" charset="0"/>
                <a:ea typeface="Alexandria Bold" pitchFamily="34" charset="-122"/>
                <a:cs typeface="Alexandria Bold" pitchFamily="34" charset="-120"/>
              </a:rPr>
              <a:t>من التخمين إلى التنبؤ</a:t>
            </a:r>
            <a:endParaRPr lang="en-US" sz="1950" dirty="0"/>
          </a:p>
        </p:txBody>
      </p:sp>
      <p:sp>
        <p:nvSpPr>
          <p:cNvPr id="12" name="Text 9"/>
          <p:cNvSpPr/>
          <p:nvPr/>
        </p:nvSpPr>
        <p:spPr>
          <a:xfrm>
            <a:off x="7564874" y="6860858"/>
            <a:ext cx="6279356" cy="63507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استخدام النماذج التنبؤية لتوقع النتائج واختبار السيناريوهات المختلفة قبل التنفيذ الفعلي للحملة.</a:t>
            </a:r>
            <a:endParaRPr lang="en-US" sz="1550"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 24">
    <p:spTree>
      <p:nvGrpSpPr>
        <p:cNvPr id="1" name=""/>
        <p:cNvGrpSpPr/>
        <p:nvPr/>
      </p:nvGrpSpPr>
      <p:grpSpPr>
        <a:xfrm>
          <a:off x="0" y="0"/>
          <a:ext cx="0" cy="0"/>
          <a:chOff x="0" y="0"/>
          <a:chExt cx="0" cy="0"/>
        </a:xfrm>
      </p:grpSpPr>
      <p:pic>
        <p:nvPicPr>
          <p:cNvPr id="21" name="Picture 20">
            <a:extLst>
              <a:ext uri="{FF2B5EF4-FFF2-40B4-BE49-F238E27FC236}">
                <a16:creationId xmlns:a16="http://schemas.microsoft.com/office/drawing/2014/main" id="{09E36A7D-4395-6B94-8B29-BA761ECC9CEC}"/>
              </a:ext>
            </a:extLst>
          </p:cNvPr>
          <p:cNvPicPr>
            <a:picLocks noChangeAspect="1"/>
          </p:cNvPicPr>
          <p:nvPr/>
        </p:nvPicPr>
        <p:blipFill>
          <a:blip r:embed="rId3"/>
          <a:stretch>
            <a:fillRect/>
          </a:stretch>
        </p:blipFill>
        <p:spPr>
          <a:xfrm>
            <a:off x="204335" y="0"/>
            <a:ext cx="14409819" cy="8156154"/>
          </a:xfrm>
          <a:prstGeom prst="rect">
            <a:avLst/>
          </a:prstGeom>
        </p:spPr>
      </p:pic>
      <p:sp>
        <p:nvSpPr>
          <p:cNvPr id="2" name="Text 0"/>
          <p:cNvSpPr/>
          <p:nvPr/>
        </p:nvSpPr>
        <p:spPr>
          <a:xfrm>
            <a:off x="8555712" y="619363"/>
            <a:ext cx="4961811" cy="620078"/>
          </a:xfrm>
          <a:prstGeom prst="rect">
            <a:avLst/>
          </a:prstGeom>
          <a:noFill/>
          <a:ln/>
        </p:spPr>
        <p:txBody>
          <a:bodyPr wrap="none" lIns="0" tIns="0" rIns="0" bIns="0" rtlCol="0" anchor="t"/>
          <a:lstStyle/>
          <a:p>
            <a:pPr marL="0" indent="0" algn="r" rtl="1">
              <a:lnSpc>
                <a:spcPts val="4850"/>
              </a:lnSpc>
              <a:buNone/>
            </a:pPr>
            <a:r>
              <a:rPr lang="en-US" sz="3900" b="1" dirty="0">
                <a:solidFill>
                  <a:srgbClr val="000000"/>
                </a:solidFill>
                <a:latin typeface="Alexandria Bold" pitchFamily="34" charset="0"/>
                <a:ea typeface="Alexandria Bold" pitchFamily="34" charset="-122"/>
                <a:cs typeface="Alexandria Bold" pitchFamily="34" charset="-120"/>
              </a:rPr>
              <a:t>كيف سيتغير الإقناع؟</a:t>
            </a:r>
            <a:endParaRPr lang="en-US" sz="3900" dirty="0"/>
          </a:p>
        </p:txBody>
      </p:sp>
      <p:sp>
        <p:nvSpPr>
          <p:cNvPr id="3" name="Text 1"/>
          <p:cNvSpPr/>
          <p:nvPr/>
        </p:nvSpPr>
        <p:spPr>
          <a:xfrm>
            <a:off x="793790" y="2383155"/>
            <a:ext cx="13042821" cy="63507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فن الإقناع، الذي كان يعتمد على البلاغة والحجج العامة، أصبح علماً دقيقاً يستند إلى فهم عميق للدوافع الفردية والجماعية. الذكاء الاصطناعي يمكّننا من إقناع كل فرد بالطريقة التي تناسبه.</a:t>
            </a:r>
            <a:endParaRPr lang="en-US" sz="1550" dirty="0"/>
          </a:p>
        </p:txBody>
      </p:sp>
      <p:sp>
        <p:nvSpPr>
          <p:cNvPr id="4" name="Shape 2"/>
          <p:cNvSpPr/>
          <p:nvPr/>
        </p:nvSpPr>
        <p:spPr>
          <a:xfrm>
            <a:off x="793790" y="4782026"/>
            <a:ext cx="13042821" cy="22860"/>
          </a:xfrm>
          <a:prstGeom prst="roundRect">
            <a:avLst>
              <a:gd name="adj" fmla="val 364651"/>
            </a:avLst>
          </a:prstGeom>
          <a:solidFill>
            <a:srgbClr val="B2D7E5"/>
          </a:solidFill>
          <a:ln/>
        </p:spPr>
        <p:txBody>
          <a:bodyPr/>
          <a:lstStyle/>
          <a:p>
            <a:endParaRPr lang="en-US"/>
          </a:p>
        </p:txBody>
      </p:sp>
      <p:sp>
        <p:nvSpPr>
          <p:cNvPr id="5" name="Shape 3"/>
          <p:cNvSpPr/>
          <p:nvPr/>
        </p:nvSpPr>
        <p:spPr>
          <a:xfrm>
            <a:off x="10626566" y="4186714"/>
            <a:ext cx="22860" cy="595313"/>
          </a:xfrm>
          <a:prstGeom prst="roundRect">
            <a:avLst>
              <a:gd name="adj" fmla="val 364651"/>
            </a:avLst>
          </a:prstGeom>
          <a:solidFill>
            <a:srgbClr val="B2D7E5"/>
          </a:solidFill>
          <a:ln/>
        </p:spPr>
        <p:txBody>
          <a:bodyPr/>
          <a:lstStyle/>
          <a:p>
            <a:endParaRPr lang="en-US"/>
          </a:p>
        </p:txBody>
      </p:sp>
      <p:sp>
        <p:nvSpPr>
          <p:cNvPr id="6" name="Shape 4"/>
          <p:cNvSpPr/>
          <p:nvPr/>
        </p:nvSpPr>
        <p:spPr>
          <a:xfrm>
            <a:off x="10414754" y="4558784"/>
            <a:ext cx="446484" cy="446484"/>
          </a:xfrm>
          <a:prstGeom prst="roundRect">
            <a:avLst>
              <a:gd name="adj" fmla="val 18670"/>
            </a:avLst>
          </a:prstGeom>
          <a:solidFill>
            <a:srgbClr val="CCF1FF"/>
          </a:solidFill>
          <a:ln w="7620">
            <a:solidFill>
              <a:srgbClr val="B2D7E5"/>
            </a:solidFill>
            <a:prstDash val="solid"/>
          </a:ln>
        </p:spPr>
        <p:txBody>
          <a:bodyPr/>
          <a:lstStyle/>
          <a:p>
            <a:endParaRPr lang="en-US"/>
          </a:p>
        </p:txBody>
      </p:sp>
      <p:sp>
        <p:nvSpPr>
          <p:cNvPr id="7" name="Text 5"/>
          <p:cNvSpPr/>
          <p:nvPr/>
        </p:nvSpPr>
        <p:spPr>
          <a:xfrm>
            <a:off x="10489168" y="4595991"/>
            <a:ext cx="297656" cy="372070"/>
          </a:xfrm>
          <a:prstGeom prst="rect">
            <a:avLst/>
          </a:prstGeom>
          <a:noFill/>
          <a:ln/>
        </p:spPr>
        <p:txBody>
          <a:bodyPr wrap="none" lIns="0" tIns="0" rIns="0" bIns="0" rtlCol="0" anchor="t"/>
          <a:lstStyle/>
          <a:p>
            <a:pPr marL="0" indent="0" algn="ctr" rtl="1">
              <a:lnSpc>
                <a:spcPts val="2300"/>
              </a:lnSpc>
              <a:buNone/>
            </a:pPr>
            <a:r>
              <a:rPr lang="en-US" sz="2300" b="1" dirty="0">
                <a:solidFill>
                  <a:srgbClr val="15213F"/>
                </a:solidFill>
                <a:latin typeface="Alexandria Bold" pitchFamily="34" charset="0"/>
                <a:ea typeface="Alexandria Bold" pitchFamily="34" charset="-122"/>
                <a:cs typeface="Alexandria Bold" pitchFamily="34" charset="-120"/>
              </a:rPr>
              <a:t>1</a:t>
            </a:r>
            <a:endParaRPr lang="en-US" sz="2300" dirty="0"/>
          </a:p>
        </p:txBody>
      </p:sp>
      <p:sp>
        <p:nvSpPr>
          <p:cNvPr id="8" name="Text 6"/>
          <p:cNvSpPr/>
          <p:nvPr/>
        </p:nvSpPr>
        <p:spPr>
          <a:xfrm>
            <a:off x="9397484" y="3241477"/>
            <a:ext cx="2480905" cy="310158"/>
          </a:xfrm>
          <a:prstGeom prst="rect">
            <a:avLst/>
          </a:prstGeom>
          <a:noFill/>
          <a:ln/>
        </p:spPr>
        <p:txBody>
          <a:bodyPr wrap="none" lIns="0" tIns="0" rIns="0" bIns="0" rtlCol="0" anchor="t"/>
          <a:lstStyle/>
          <a:p>
            <a:pPr marL="0" indent="0" algn="ctr" rtl="1">
              <a:lnSpc>
                <a:spcPts val="2400"/>
              </a:lnSpc>
              <a:buNone/>
            </a:pPr>
            <a:r>
              <a:rPr lang="en-US" sz="1950" b="1" dirty="0">
                <a:solidFill>
                  <a:srgbClr val="15213F"/>
                </a:solidFill>
                <a:latin typeface="Alexandria Bold" pitchFamily="34" charset="0"/>
                <a:ea typeface="Alexandria Bold" pitchFamily="34" charset="-122"/>
                <a:cs typeface="Alexandria Bold" pitchFamily="34" charset="-120"/>
              </a:rPr>
              <a:t>الإقناع الجماهيري</a:t>
            </a:r>
            <a:endParaRPr lang="en-US" sz="1950" dirty="0"/>
          </a:p>
        </p:txBody>
      </p:sp>
      <p:sp>
        <p:nvSpPr>
          <p:cNvPr id="9" name="Text 7"/>
          <p:cNvSpPr/>
          <p:nvPr/>
        </p:nvSpPr>
        <p:spPr>
          <a:xfrm>
            <a:off x="7637621" y="3670697"/>
            <a:ext cx="6000631" cy="317540"/>
          </a:xfrm>
          <a:prstGeom prst="rect">
            <a:avLst/>
          </a:prstGeom>
          <a:noFill/>
          <a:ln/>
        </p:spPr>
        <p:txBody>
          <a:bodyPr wrap="none" lIns="0" tIns="0" rIns="0" bIns="0" rtlCol="0" anchor="t"/>
          <a:lstStyle/>
          <a:p>
            <a:pPr marL="0" indent="0" algn="ctr" rtl="1">
              <a:lnSpc>
                <a:spcPts val="2500"/>
              </a:lnSpc>
              <a:buNone/>
            </a:pPr>
            <a:r>
              <a:rPr lang="en-US" sz="1550" dirty="0">
                <a:solidFill>
                  <a:srgbClr val="15213F"/>
                </a:solidFill>
                <a:latin typeface="Alexandria" pitchFamily="34" charset="0"/>
                <a:ea typeface="Alexandria" pitchFamily="34" charset="-122"/>
                <a:cs typeface="Alexandria" pitchFamily="34" charset="-120"/>
              </a:rPr>
              <a:t>الماضي: رسالة واحدة للجميع</a:t>
            </a:r>
            <a:endParaRPr lang="en-US" sz="1550" dirty="0"/>
          </a:p>
        </p:txBody>
      </p:sp>
      <p:sp>
        <p:nvSpPr>
          <p:cNvPr id="10" name="Shape 8"/>
          <p:cNvSpPr/>
          <p:nvPr/>
        </p:nvSpPr>
        <p:spPr>
          <a:xfrm>
            <a:off x="7303889" y="4782026"/>
            <a:ext cx="22860" cy="595313"/>
          </a:xfrm>
          <a:prstGeom prst="roundRect">
            <a:avLst>
              <a:gd name="adj" fmla="val 364651"/>
            </a:avLst>
          </a:prstGeom>
          <a:solidFill>
            <a:srgbClr val="B2D7E5"/>
          </a:solidFill>
          <a:ln/>
        </p:spPr>
        <p:txBody>
          <a:bodyPr/>
          <a:lstStyle/>
          <a:p>
            <a:endParaRPr lang="en-US"/>
          </a:p>
        </p:txBody>
      </p:sp>
      <p:sp>
        <p:nvSpPr>
          <p:cNvPr id="11" name="Shape 9"/>
          <p:cNvSpPr/>
          <p:nvPr/>
        </p:nvSpPr>
        <p:spPr>
          <a:xfrm>
            <a:off x="7092077" y="4558784"/>
            <a:ext cx="446484" cy="446484"/>
          </a:xfrm>
          <a:prstGeom prst="roundRect">
            <a:avLst>
              <a:gd name="adj" fmla="val 18670"/>
            </a:avLst>
          </a:prstGeom>
          <a:solidFill>
            <a:srgbClr val="CCF1FF"/>
          </a:solidFill>
          <a:ln w="7620">
            <a:solidFill>
              <a:srgbClr val="B2D7E5"/>
            </a:solidFill>
            <a:prstDash val="solid"/>
          </a:ln>
        </p:spPr>
        <p:txBody>
          <a:bodyPr/>
          <a:lstStyle/>
          <a:p>
            <a:endParaRPr lang="en-US"/>
          </a:p>
        </p:txBody>
      </p:sp>
      <p:sp>
        <p:nvSpPr>
          <p:cNvPr id="12" name="Text 10"/>
          <p:cNvSpPr/>
          <p:nvPr/>
        </p:nvSpPr>
        <p:spPr>
          <a:xfrm>
            <a:off x="7166491" y="4595991"/>
            <a:ext cx="297656" cy="372070"/>
          </a:xfrm>
          <a:prstGeom prst="rect">
            <a:avLst/>
          </a:prstGeom>
          <a:noFill/>
          <a:ln/>
        </p:spPr>
        <p:txBody>
          <a:bodyPr wrap="none" lIns="0" tIns="0" rIns="0" bIns="0" rtlCol="0" anchor="t"/>
          <a:lstStyle/>
          <a:p>
            <a:pPr marL="0" indent="0" algn="ctr" rtl="1">
              <a:lnSpc>
                <a:spcPts val="2300"/>
              </a:lnSpc>
              <a:buNone/>
            </a:pPr>
            <a:r>
              <a:rPr lang="en-US" sz="2300" b="1" dirty="0">
                <a:solidFill>
                  <a:srgbClr val="15213F"/>
                </a:solidFill>
                <a:latin typeface="Alexandria Bold" pitchFamily="34" charset="0"/>
                <a:ea typeface="Alexandria Bold" pitchFamily="34" charset="-122"/>
                <a:cs typeface="Alexandria Bold" pitchFamily="34" charset="-120"/>
              </a:rPr>
              <a:t>2</a:t>
            </a:r>
            <a:endParaRPr lang="en-US" sz="2300" dirty="0"/>
          </a:p>
        </p:txBody>
      </p:sp>
      <p:sp>
        <p:nvSpPr>
          <p:cNvPr id="13" name="Text 11"/>
          <p:cNvSpPr/>
          <p:nvPr/>
        </p:nvSpPr>
        <p:spPr>
          <a:xfrm>
            <a:off x="6074807" y="5575816"/>
            <a:ext cx="2480905" cy="310158"/>
          </a:xfrm>
          <a:prstGeom prst="rect">
            <a:avLst/>
          </a:prstGeom>
          <a:noFill/>
          <a:ln/>
        </p:spPr>
        <p:txBody>
          <a:bodyPr wrap="none" lIns="0" tIns="0" rIns="0" bIns="0" rtlCol="0" anchor="t"/>
          <a:lstStyle/>
          <a:p>
            <a:pPr marL="0" indent="0" algn="ctr" rtl="1">
              <a:lnSpc>
                <a:spcPts val="2400"/>
              </a:lnSpc>
              <a:buNone/>
            </a:pPr>
            <a:r>
              <a:rPr lang="en-US" sz="1950" b="1" dirty="0">
                <a:solidFill>
                  <a:srgbClr val="15213F"/>
                </a:solidFill>
                <a:latin typeface="Alexandria Bold" pitchFamily="34" charset="0"/>
                <a:ea typeface="Alexandria Bold" pitchFamily="34" charset="-122"/>
                <a:cs typeface="Alexandria Bold" pitchFamily="34" charset="-120"/>
              </a:rPr>
              <a:t>الإقناع المقسّم</a:t>
            </a:r>
            <a:endParaRPr lang="en-US" sz="1950" dirty="0"/>
          </a:p>
        </p:txBody>
      </p:sp>
      <p:sp>
        <p:nvSpPr>
          <p:cNvPr id="14" name="Text 12"/>
          <p:cNvSpPr/>
          <p:nvPr/>
        </p:nvSpPr>
        <p:spPr>
          <a:xfrm>
            <a:off x="4314944" y="6005036"/>
            <a:ext cx="6000631" cy="317540"/>
          </a:xfrm>
          <a:prstGeom prst="rect">
            <a:avLst/>
          </a:prstGeom>
          <a:noFill/>
          <a:ln/>
        </p:spPr>
        <p:txBody>
          <a:bodyPr wrap="none" lIns="0" tIns="0" rIns="0" bIns="0" rtlCol="0" anchor="t"/>
          <a:lstStyle/>
          <a:p>
            <a:pPr marL="0" indent="0" algn="ctr" rtl="1">
              <a:lnSpc>
                <a:spcPts val="2500"/>
              </a:lnSpc>
              <a:buNone/>
            </a:pPr>
            <a:r>
              <a:rPr lang="en-US" sz="1550" dirty="0">
                <a:solidFill>
                  <a:srgbClr val="15213F"/>
                </a:solidFill>
                <a:latin typeface="Alexandria" pitchFamily="34" charset="0"/>
                <a:ea typeface="Alexandria" pitchFamily="34" charset="-122"/>
                <a:cs typeface="Alexandria" pitchFamily="34" charset="-120"/>
              </a:rPr>
              <a:t>الحاضر: رسائل مختلفة لشرائح محددة</a:t>
            </a:r>
            <a:endParaRPr lang="en-US" sz="1550" dirty="0"/>
          </a:p>
        </p:txBody>
      </p:sp>
      <p:sp>
        <p:nvSpPr>
          <p:cNvPr id="15" name="Shape 13"/>
          <p:cNvSpPr/>
          <p:nvPr/>
        </p:nvSpPr>
        <p:spPr>
          <a:xfrm>
            <a:off x="3981093" y="4186714"/>
            <a:ext cx="22860" cy="595313"/>
          </a:xfrm>
          <a:prstGeom prst="roundRect">
            <a:avLst>
              <a:gd name="adj" fmla="val 364651"/>
            </a:avLst>
          </a:prstGeom>
          <a:solidFill>
            <a:srgbClr val="B2D7E5"/>
          </a:solidFill>
          <a:ln/>
        </p:spPr>
        <p:txBody>
          <a:bodyPr/>
          <a:lstStyle/>
          <a:p>
            <a:endParaRPr lang="en-US"/>
          </a:p>
        </p:txBody>
      </p:sp>
      <p:sp>
        <p:nvSpPr>
          <p:cNvPr id="16" name="Shape 14"/>
          <p:cNvSpPr/>
          <p:nvPr/>
        </p:nvSpPr>
        <p:spPr>
          <a:xfrm>
            <a:off x="3769281" y="4558784"/>
            <a:ext cx="446484" cy="446484"/>
          </a:xfrm>
          <a:prstGeom prst="roundRect">
            <a:avLst>
              <a:gd name="adj" fmla="val 18670"/>
            </a:avLst>
          </a:prstGeom>
          <a:solidFill>
            <a:srgbClr val="CCF1FF"/>
          </a:solidFill>
          <a:ln w="7620">
            <a:solidFill>
              <a:srgbClr val="B2D7E5"/>
            </a:solidFill>
            <a:prstDash val="solid"/>
          </a:ln>
        </p:spPr>
        <p:txBody>
          <a:bodyPr/>
          <a:lstStyle/>
          <a:p>
            <a:endParaRPr lang="en-US"/>
          </a:p>
        </p:txBody>
      </p:sp>
      <p:sp>
        <p:nvSpPr>
          <p:cNvPr id="17" name="Text 15"/>
          <p:cNvSpPr/>
          <p:nvPr/>
        </p:nvSpPr>
        <p:spPr>
          <a:xfrm>
            <a:off x="3843695" y="4595991"/>
            <a:ext cx="297656" cy="372070"/>
          </a:xfrm>
          <a:prstGeom prst="rect">
            <a:avLst/>
          </a:prstGeom>
          <a:noFill/>
          <a:ln/>
        </p:spPr>
        <p:txBody>
          <a:bodyPr wrap="none" lIns="0" tIns="0" rIns="0" bIns="0" rtlCol="0" anchor="t"/>
          <a:lstStyle/>
          <a:p>
            <a:pPr marL="0" indent="0" algn="ctr" rtl="1">
              <a:lnSpc>
                <a:spcPts val="2300"/>
              </a:lnSpc>
              <a:buNone/>
            </a:pPr>
            <a:r>
              <a:rPr lang="en-US" sz="2300" b="1" dirty="0">
                <a:solidFill>
                  <a:srgbClr val="15213F"/>
                </a:solidFill>
                <a:latin typeface="Alexandria Bold" pitchFamily="34" charset="0"/>
                <a:ea typeface="Alexandria Bold" pitchFamily="34" charset="-122"/>
                <a:cs typeface="Alexandria Bold" pitchFamily="34" charset="-120"/>
              </a:rPr>
              <a:t>3</a:t>
            </a:r>
            <a:endParaRPr lang="en-US" sz="2300" dirty="0"/>
          </a:p>
        </p:txBody>
      </p:sp>
      <p:sp>
        <p:nvSpPr>
          <p:cNvPr id="18" name="Text 16"/>
          <p:cNvSpPr/>
          <p:nvPr/>
        </p:nvSpPr>
        <p:spPr>
          <a:xfrm>
            <a:off x="2752130" y="3241477"/>
            <a:ext cx="2480905" cy="310158"/>
          </a:xfrm>
          <a:prstGeom prst="rect">
            <a:avLst/>
          </a:prstGeom>
          <a:noFill/>
          <a:ln/>
        </p:spPr>
        <p:txBody>
          <a:bodyPr wrap="none" lIns="0" tIns="0" rIns="0" bIns="0" rtlCol="0" anchor="t"/>
          <a:lstStyle/>
          <a:p>
            <a:pPr marL="0" indent="0" algn="ctr" rtl="1">
              <a:lnSpc>
                <a:spcPts val="2400"/>
              </a:lnSpc>
              <a:buNone/>
            </a:pPr>
            <a:r>
              <a:rPr lang="en-US" sz="1950" b="1" dirty="0">
                <a:solidFill>
                  <a:srgbClr val="15213F"/>
                </a:solidFill>
                <a:latin typeface="Alexandria Bold" pitchFamily="34" charset="0"/>
                <a:ea typeface="Alexandria Bold" pitchFamily="34" charset="-122"/>
                <a:cs typeface="Alexandria Bold" pitchFamily="34" charset="-120"/>
              </a:rPr>
              <a:t>الإقناع المخصص</a:t>
            </a:r>
            <a:endParaRPr lang="en-US" sz="1950" dirty="0"/>
          </a:p>
        </p:txBody>
      </p:sp>
      <p:sp>
        <p:nvSpPr>
          <p:cNvPr id="19" name="Text 17"/>
          <p:cNvSpPr/>
          <p:nvPr/>
        </p:nvSpPr>
        <p:spPr>
          <a:xfrm>
            <a:off x="992148" y="3670697"/>
            <a:ext cx="6000750" cy="317540"/>
          </a:xfrm>
          <a:prstGeom prst="rect">
            <a:avLst/>
          </a:prstGeom>
          <a:noFill/>
          <a:ln/>
        </p:spPr>
        <p:txBody>
          <a:bodyPr wrap="none" lIns="0" tIns="0" rIns="0" bIns="0" rtlCol="0" anchor="t"/>
          <a:lstStyle/>
          <a:p>
            <a:pPr marL="0" indent="0" algn="ctr" rtl="1">
              <a:lnSpc>
                <a:spcPts val="2500"/>
              </a:lnSpc>
              <a:buNone/>
            </a:pPr>
            <a:r>
              <a:rPr lang="en-US" sz="1550" dirty="0">
                <a:solidFill>
                  <a:srgbClr val="15213F"/>
                </a:solidFill>
                <a:latin typeface="Alexandria" pitchFamily="34" charset="0"/>
                <a:ea typeface="Alexandria" pitchFamily="34" charset="-122"/>
                <a:cs typeface="Alexandria" pitchFamily="34" charset="-120"/>
              </a:rPr>
              <a:t>المستقبل: رسالة فريدة لكل فرد تناسب اهتماماته ودوافعه</a:t>
            </a:r>
            <a:endParaRPr lang="en-US" sz="1550" dirty="0"/>
          </a:p>
        </p:txBody>
      </p:sp>
      <p:sp>
        <p:nvSpPr>
          <p:cNvPr id="20" name="Text 18"/>
          <p:cNvSpPr/>
          <p:nvPr/>
        </p:nvSpPr>
        <p:spPr>
          <a:xfrm>
            <a:off x="793790" y="6545818"/>
            <a:ext cx="13042821" cy="317540"/>
          </a:xfrm>
          <a:prstGeom prst="rect">
            <a:avLst/>
          </a:prstGeom>
          <a:noFill/>
          <a:ln/>
        </p:spPr>
        <p:txBody>
          <a:bodyPr wrap="non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هذا التطور في الإقناع يفتح آفاقاً جديدة للفعالية، لكنه يطرح أيضاً تساؤلات أخلاقية حول حدود التخصيص والتلاعب.</a:t>
            </a:r>
            <a:endParaRPr lang="en-US" sz="1550"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 25">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24C7F4CC-D9C6-1FDF-B686-1ED348B0B89C}"/>
              </a:ext>
            </a:extLst>
          </p:cNvPr>
          <p:cNvPicPr>
            <a:picLocks noChangeAspect="1"/>
          </p:cNvPicPr>
          <p:nvPr/>
        </p:nvPicPr>
        <p:blipFill>
          <a:blip r:embed="rId3"/>
          <a:stretch>
            <a:fillRect/>
          </a:stretch>
        </p:blipFill>
        <p:spPr>
          <a:xfrm>
            <a:off x="110290" y="-226167"/>
            <a:ext cx="14520110" cy="8156154"/>
          </a:xfrm>
          <a:prstGeom prst="rect">
            <a:avLst/>
          </a:prstGeom>
        </p:spPr>
      </p:pic>
      <p:pic>
        <p:nvPicPr>
          <p:cNvPr id="2" name="Image 0" descr="preencoded.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144000" y="1682293"/>
            <a:ext cx="4024551" cy="6036826"/>
          </a:xfrm>
          <a:prstGeom prst="rect">
            <a:avLst/>
          </a:prstGeom>
        </p:spPr>
      </p:pic>
      <p:sp>
        <p:nvSpPr>
          <p:cNvPr id="3" name="Text 0"/>
          <p:cNvSpPr/>
          <p:nvPr/>
        </p:nvSpPr>
        <p:spPr>
          <a:xfrm>
            <a:off x="5086052" y="464518"/>
            <a:ext cx="4217551" cy="527090"/>
          </a:xfrm>
          <a:prstGeom prst="rect">
            <a:avLst/>
          </a:prstGeom>
          <a:noFill/>
          <a:ln/>
        </p:spPr>
        <p:txBody>
          <a:bodyPr wrap="none" lIns="0" tIns="0" rIns="0" bIns="0" rtlCol="0" anchor="t"/>
          <a:lstStyle/>
          <a:p>
            <a:pPr marL="0" indent="0" algn="r" rtl="1">
              <a:lnSpc>
                <a:spcPts val="4150"/>
              </a:lnSpc>
              <a:buNone/>
            </a:pPr>
            <a:r>
              <a:rPr lang="en-US" sz="3300" b="1" dirty="0">
                <a:solidFill>
                  <a:srgbClr val="000000"/>
                </a:solidFill>
                <a:latin typeface="Alexandria Bold" pitchFamily="34" charset="0"/>
                <a:ea typeface="Alexandria Bold" pitchFamily="34" charset="-122"/>
                <a:cs typeface="Alexandria Bold" pitchFamily="34" charset="-120"/>
              </a:rPr>
              <a:t>كيف ستُدار الأزمات؟</a:t>
            </a:r>
            <a:endParaRPr lang="en-US" sz="3300" dirty="0"/>
          </a:p>
        </p:txBody>
      </p:sp>
      <p:sp>
        <p:nvSpPr>
          <p:cNvPr id="4" name="Text 1"/>
          <p:cNvSpPr/>
          <p:nvPr/>
        </p:nvSpPr>
        <p:spPr>
          <a:xfrm>
            <a:off x="793790" y="1443752"/>
            <a:ext cx="7556421" cy="749022"/>
          </a:xfrm>
          <a:prstGeom prst="rect">
            <a:avLst/>
          </a:prstGeom>
          <a:noFill/>
          <a:ln/>
        </p:spPr>
        <p:txBody>
          <a:bodyPr wrap="square" lIns="0" tIns="0" rIns="0" bIns="0" rtlCol="0" anchor="t"/>
          <a:lstStyle/>
          <a:p>
            <a:pPr marL="0" indent="0" algn="r" rtl="1">
              <a:lnSpc>
                <a:spcPts val="1950"/>
              </a:lnSpc>
              <a:buNone/>
            </a:pPr>
            <a:r>
              <a:rPr lang="en-US" sz="1300" dirty="0">
                <a:solidFill>
                  <a:srgbClr val="15213F"/>
                </a:solidFill>
                <a:latin typeface="Alexandria" pitchFamily="34" charset="0"/>
                <a:ea typeface="Alexandria" pitchFamily="34" charset="-122"/>
                <a:cs typeface="Alexandria" pitchFamily="34" charset="-120"/>
              </a:rPr>
              <a:t>إدارة الأزمات في عصر الذكاء الاصطناعي تتحول من ردود الفعل إلى الاستباقية، ومن البطء إلى السرعة الفائقة. القدرة على التنبؤ بالأزمات قبل حدوثها والاستجابة لها في دقائق بدلاً من ساعات أصبحت واقعاً ممكناً.</a:t>
            </a:r>
            <a:endParaRPr lang="en-US" sz="1300" dirty="0"/>
          </a:p>
        </p:txBody>
      </p:sp>
      <p:pic>
        <p:nvPicPr>
          <p:cNvPr id="5" name="Image 1" descr="preencoded.png"/>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844195" y="2353985"/>
            <a:ext cx="506016" cy="1143000"/>
          </a:xfrm>
          <a:prstGeom prst="rect">
            <a:avLst/>
          </a:prstGeom>
        </p:spPr>
      </p:pic>
      <p:sp>
        <p:nvSpPr>
          <p:cNvPr id="6" name="Text 2"/>
          <p:cNvSpPr/>
          <p:nvPr/>
        </p:nvSpPr>
        <p:spPr>
          <a:xfrm>
            <a:off x="5592128" y="2522577"/>
            <a:ext cx="2108716" cy="263485"/>
          </a:xfrm>
          <a:prstGeom prst="rect">
            <a:avLst/>
          </a:prstGeom>
          <a:noFill/>
          <a:ln/>
        </p:spPr>
        <p:txBody>
          <a:bodyPr wrap="none" lIns="0" tIns="0" rIns="0" bIns="0" rtlCol="0" anchor="t"/>
          <a:lstStyle/>
          <a:p>
            <a:pPr marL="0" indent="0" algn="r" rtl="1">
              <a:lnSpc>
                <a:spcPts val="2050"/>
              </a:lnSpc>
              <a:buNone/>
            </a:pPr>
            <a:r>
              <a:rPr lang="en-US" sz="1650" b="1" dirty="0">
                <a:solidFill>
                  <a:srgbClr val="15213F"/>
                </a:solidFill>
                <a:latin typeface="Alexandria Bold" pitchFamily="34" charset="0"/>
                <a:ea typeface="Alexandria Bold" pitchFamily="34" charset="-122"/>
                <a:cs typeface="Alexandria Bold" pitchFamily="34" charset="-120"/>
              </a:rPr>
              <a:t>الإنذار المبكر</a:t>
            </a:r>
            <a:endParaRPr lang="en-US" sz="1650" dirty="0"/>
          </a:p>
        </p:txBody>
      </p:sp>
      <p:sp>
        <p:nvSpPr>
          <p:cNvPr id="7" name="Text 3"/>
          <p:cNvSpPr/>
          <p:nvPr/>
        </p:nvSpPr>
        <p:spPr>
          <a:xfrm>
            <a:off x="793790" y="2872026"/>
            <a:ext cx="6907054" cy="499348"/>
          </a:xfrm>
          <a:prstGeom prst="rect">
            <a:avLst/>
          </a:prstGeom>
          <a:noFill/>
          <a:ln/>
        </p:spPr>
        <p:txBody>
          <a:bodyPr wrap="square" lIns="0" tIns="0" rIns="0" bIns="0" rtlCol="0" anchor="t"/>
          <a:lstStyle/>
          <a:p>
            <a:pPr marL="0" indent="0" algn="r" rtl="1">
              <a:lnSpc>
                <a:spcPts val="1950"/>
              </a:lnSpc>
              <a:buNone/>
            </a:pPr>
            <a:r>
              <a:rPr lang="en-US" sz="1300" dirty="0">
                <a:solidFill>
                  <a:srgbClr val="15213F"/>
                </a:solidFill>
                <a:latin typeface="Alexandria" pitchFamily="34" charset="0"/>
                <a:ea typeface="Alexandria" pitchFamily="34" charset="-122"/>
                <a:cs typeface="Alexandria" pitchFamily="34" charset="-120"/>
              </a:rPr>
              <a:t>أنظمة الذكاء الاصطناعي تكتشف إشارات الأزمة قبل تفاقمها، مما يتيح الوقت للتحضير والتخطيط للاستجابة المناسبة.</a:t>
            </a:r>
            <a:endParaRPr lang="en-US" sz="1300" dirty="0"/>
          </a:p>
        </p:txBody>
      </p:sp>
      <p:pic>
        <p:nvPicPr>
          <p:cNvPr id="8" name="Image 2" descr="preencoded.png"/>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591187" y="3683317"/>
            <a:ext cx="506016" cy="1143000"/>
          </a:xfrm>
          <a:prstGeom prst="rect">
            <a:avLst/>
          </a:prstGeom>
        </p:spPr>
      </p:pic>
      <p:sp>
        <p:nvSpPr>
          <p:cNvPr id="9" name="Text 4"/>
          <p:cNvSpPr/>
          <p:nvPr/>
        </p:nvSpPr>
        <p:spPr>
          <a:xfrm>
            <a:off x="5339120" y="3851910"/>
            <a:ext cx="2108716" cy="263485"/>
          </a:xfrm>
          <a:prstGeom prst="rect">
            <a:avLst/>
          </a:prstGeom>
          <a:noFill/>
          <a:ln/>
        </p:spPr>
        <p:txBody>
          <a:bodyPr wrap="none" lIns="0" tIns="0" rIns="0" bIns="0" rtlCol="0" anchor="t"/>
          <a:lstStyle/>
          <a:p>
            <a:pPr marL="0" indent="0" algn="r" rtl="1">
              <a:lnSpc>
                <a:spcPts val="2050"/>
              </a:lnSpc>
              <a:buNone/>
            </a:pPr>
            <a:r>
              <a:rPr lang="en-US" sz="1650" b="1" dirty="0">
                <a:solidFill>
                  <a:srgbClr val="15213F"/>
                </a:solidFill>
                <a:latin typeface="Alexandria Bold" pitchFamily="34" charset="0"/>
                <a:ea typeface="Alexandria Bold" pitchFamily="34" charset="-122"/>
                <a:cs typeface="Alexandria Bold" pitchFamily="34" charset="-120"/>
              </a:rPr>
              <a:t>التحليل الآني</a:t>
            </a:r>
            <a:endParaRPr lang="en-US" sz="1650" dirty="0"/>
          </a:p>
        </p:txBody>
      </p:sp>
      <p:sp>
        <p:nvSpPr>
          <p:cNvPr id="10" name="Text 5"/>
          <p:cNvSpPr/>
          <p:nvPr/>
        </p:nvSpPr>
        <p:spPr>
          <a:xfrm>
            <a:off x="793790" y="4201358"/>
            <a:ext cx="6654046" cy="499348"/>
          </a:xfrm>
          <a:prstGeom prst="rect">
            <a:avLst/>
          </a:prstGeom>
          <a:noFill/>
          <a:ln/>
        </p:spPr>
        <p:txBody>
          <a:bodyPr wrap="square" lIns="0" tIns="0" rIns="0" bIns="0" rtlCol="0" anchor="t"/>
          <a:lstStyle/>
          <a:p>
            <a:pPr marL="0" indent="0" algn="r" rtl="1">
              <a:lnSpc>
                <a:spcPts val="1950"/>
              </a:lnSpc>
              <a:buNone/>
            </a:pPr>
            <a:r>
              <a:rPr lang="en-US" sz="1300" dirty="0">
                <a:solidFill>
                  <a:srgbClr val="15213F"/>
                </a:solidFill>
                <a:latin typeface="Alexandria" pitchFamily="34" charset="0"/>
                <a:ea typeface="Alexandria" pitchFamily="34" charset="-122"/>
                <a:cs typeface="Alexandria" pitchFamily="34" charset="-120"/>
              </a:rPr>
              <a:t>فهم طبيعة الأزمة ونطاقها وخطورتها في دقائق من خلال تحليل آلاف المصادر والمحادثات في وقت واحد.</a:t>
            </a:r>
            <a:endParaRPr lang="en-US" sz="1300" dirty="0"/>
          </a:p>
        </p:txBody>
      </p:sp>
      <p:pic>
        <p:nvPicPr>
          <p:cNvPr id="11" name="Image 3" descr="preencoded.png"/>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338179" y="5012650"/>
            <a:ext cx="506016" cy="1143000"/>
          </a:xfrm>
          <a:prstGeom prst="rect">
            <a:avLst/>
          </a:prstGeom>
        </p:spPr>
      </p:pic>
      <p:sp>
        <p:nvSpPr>
          <p:cNvPr id="12" name="Text 6"/>
          <p:cNvSpPr/>
          <p:nvPr/>
        </p:nvSpPr>
        <p:spPr>
          <a:xfrm>
            <a:off x="5086112" y="5181243"/>
            <a:ext cx="2108716" cy="263485"/>
          </a:xfrm>
          <a:prstGeom prst="rect">
            <a:avLst/>
          </a:prstGeom>
          <a:noFill/>
          <a:ln/>
        </p:spPr>
        <p:txBody>
          <a:bodyPr wrap="none" lIns="0" tIns="0" rIns="0" bIns="0" rtlCol="0" anchor="t"/>
          <a:lstStyle/>
          <a:p>
            <a:pPr marL="0" indent="0" algn="r" rtl="1">
              <a:lnSpc>
                <a:spcPts val="2050"/>
              </a:lnSpc>
              <a:buNone/>
            </a:pPr>
            <a:r>
              <a:rPr lang="en-US" sz="1650" b="1" dirty="0">
                <a:solidFill>
                  <a:srgbClr val="15213F"/>
                </a:solidFill>
                <a:latin typeface="Alexandria Bold" pitchFamily="34" charset="0"/>
                <a:ea typeface="Alexandria Bold" pitchFamily="34" charset="-122"/>
                <a:cs typeface="Alexandria Bold" pitchFamily="34" charset="-120"/>
              </a:rPr>
              <a:t>الاستجابة السريعة</a:t>
            </a:r>
            <a:endParaRPr lang="en-US" sz="1650" dirty="0"/>
          </a:p>
        </p:txBody>
      </p:sp>
      <p:sp>
        <p:nvSpPr>
          <p:cNvPr id="13" name="Text 7"/>
          <p:cNvSpPr/>
          <p:nvPr/>
        </p:nvSpPr>
        <p:spPr>
          <a:xfrm>
            <a:off x="793790" y="5530691"/>
            <a:ext cx="6401038" cy="499348"/>
          </a:xfrm>
          <a:prstGeom prst="rect">
            <a:avLst/>
          </a:prstGeom>
          <a:noFill/>
          <a:ln/>
        </p:spPr>
        <p:txBody>
          <a:bodyPr wrap="square" lIns="0" tIns="0" rIns="0" bIns="0" rtlCol="0" anchor="t"/>
          <a:lstStyle/>
          <a:p>
            <a:pPr marL="0" indent="0" algn="r" rtl="1">
              <a:lnSpc>
                <a:spcPts val="1950"/>
              </a:lnSpc>
              <a:buNone/>
            </a:pPr>
            <a:r>
              <a:rPr lang="en-US" sz="1300" dirty="0">
                <a:solidFill>
                  <a:srgbClr val="15213F"/>
                </a:solidFill>
                <a:latin typeface="Alexandria" pitchFamily="34" charset="0"/>
                <a:ea typeface="Alexandria" pitchFamily="34" charset="-122"/>
                <a:cs typeface="Alexandria" pitchFamily="34" charset="-120"/>
              </a:rPr>
              <a:t>إعداد ونشر الردود المناسبة بسرعة، مع إمكانية تخصيص الرسائل لكل قناة وكل شريحة جماهيرية متأثرة.</a:t>
            </a:r>
            <a:endParaRPr lang="en-US" sz="1300" dirty="0"/>
          </a:p>
        </p:txBody>
      </p:sp>
      <p:pic>
        <p:nvPicPr>
          <p:cNvPr id="14" name="Image 4" descr="preencoded.png"/>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085052" y="6341983"/>
            <a:ext cx="506016" cy="1143000"/>
          </a:xfrm>
          <a:prstGeom prst="rect">
            <a:avLst/>
          </a:prstGeom>
        </p:spPr>
      </p:pic>
      <p:sp>
        <p:nvSpPr>
          <p:cNvPr id="15" name="Text 8"/>
          <p:cNvSpPr/>
          <p:nvPr/>
        </p:nvSpPr>
        <p:spPr>
          <a:xfrm>
            <a:off x="4832985" y="6510576"/>
            <a:ext cx="2108716" cy="263485"/>
          </a:xfrm>
          <a:prstGeom prst="rect">
            <a:avLst/>
          </a:prstGeom>
          <a:noFill/>
          <a:ln/>
        </p:spPr>
        <p:txBody>
          <a:bodyPr wrap="none" lIns="0" tIns="0" rIns="0" bIns="0" rtlCol="0" anchor="t"/>
          <a:lstStyle/>
          <a:p>
            <a:pPr marL="0" indent="0" algn="r" rtl="1">
              <a:lnSpc>
                <a:spcPts val="2050"/>
              </a:lnSpc>
              <a:buNone/>
            </a:pPr>
            <a:r>
              <a:rPr lang="en-US" sz="1650" b="1" dirty="0">
                <a:solidFill>
                  <a:srgbClr val="15213F"/>
                </a:solidFill>
                <a:latin typeface="Alexandria Bold" pitchFamily="34" charset="0"/>
                <a:ea typeface="Alexandria Bold" pitchFamily="34" charset="-122"/>
                <a:cs typeface="Alexandria Bold" pitchFamily="34" charset="-120"/>
              </a:rPr>
              <a:t>المتابعة والتعديل</a:t>
            </a:r>
            <a:endParaRPr lang="en-US" sz="1650" dirty="0"/>
          </a:p>
        </p:txBody>
      </p:sp>
      <p:sp>
        <p:nvSpPr>
          <p:cNvPr id="16" name="Text 9"/>
          <p:cNvSpPr/>
          <p:nvPr/>
        </p:nvSpPr>
        <p:spPr>
          <a:xfrm>
            <a:off x="793790" y="6860024"/>
            <a:ext cx="6147911" cy="499348"/>
          </a:xfrm>
          <a:prstGeom prst="rect">
            <a:avLst/>
          </a:prstGeom>
          <a:noFill/>
          <a:ln/>
        </p:spPr>
        <p:txBody>
          <a:bodyPr wrap="square" lIns="0" tIns="0" rIns="0" bIns="0" rtlCol="0" anchor="t"/>
          <a:lstStyle/>
          <a:p>
            <a:pPr marL="0" indent="0" algn="r" rtl="1">
              <a:lnSpc>
                <a:spcPts val="1950"/>
              </a:lnSpc>
              <a:buNone/>
            </a:pPr>
            <a:r>
              <a:rPr lang="en-US" sz="1300" dirty="0">
                <a:solidFill>
                  <a:srgbClr val="15213F"/>
                </a:solidFill>
                <a:latin typeface="Alexandria" pitchFamily="34" charset="0"/>
                <a:ea typeface="Alexandria" pitchFamily="34" charset="-122"/>
                <a:cs typeface="Alexandria" pitchFamily="34" charset="-120"/>
              </a:rPr>
              <a:t>رصد مستمر لردود فعل الجمهور وتعديل الاستراتيجية في الوقت الفعلي بناءً على التغذية الراجعة الآنية.</a:t>
            </a:r>
            <a:endParaRPr lang="en-US" sz="1300"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 26">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C07FFD0F-A5EA-28D9-21D0-E3E2AD29C1B0}"/>
              </a:ext>
            </a:extLst>
          </p:cNvPr>
          <p:cNvPicPr>
            <a:picLocks noChangeAspect="1"/>
          </p:cNvPicPr>
          <p:nvPr/>
        </p:nvPicPr>
        <p:blipFill>
          <a:blip r:embed="rId3"/>
          <a:stretch>
            <a:fillRect/>
          </a:stretch>
        </p:blipFill>
        <p:spPr>
          <a:xfrm>
            <a:off x="220581" y="36723"/>
            <a:ext cx="14409819" cy="8156154"/>
          </a:xfrm>
          <a:prstGeom prst="rect">
            <a:avLst/>
          </a:prstGeom>
        </p:spPr>
      </p:pic>
      <p:sp>
        <p:nvSpPr>
          <p:cNvPr id="2" name="Text 0"/>
          <p:cNvSpPr/>
          <p:nvPr/>
        </p:nvSpPr>
        <p:spPr>
          <a:xfrm>
            <a:off x="3263979" y="2859643"/>
            <a:ext cx="10572631" cy="620078"/>
          </a:xfrm>
          <a:prstGeom prst="rect">
            <a:avLst/>
          </a:prstGeom>
          <a:noFill/>
          <a:ln/>
        </p:spPr>
        <p:txBody>
          <a:bodyPr wrap="none" lIns="0" tIns="0" rIns="0" bIns="0" rtlCol="0" anchor="t"/>
          <a:lstStyle/>
          <a:p>
            <a:pPr marL="0" indent="0" algn="r" rtl="1">
              <a:lnSpc>
                <a:spcPts val="4850"/>
              </a:lnSpc>
              <a:buNone/>
            </a:pPr>
            <a:r>
              <a:rPr lang="en-US" sz="3900" b="1" dirty="0">
                <a:solidFill>
                  <a:srgbClr val="000000"/>
                </a:solidFill>
                <a:latin typeface="Alexandria Bold" pitchFamily="34" charset="0"/>
                <a:ea typeface="Alexandria Bold" pitchFamily="34" charset="-122"/>
                <a:cs typeface="Alexandria Bold" pitchFamily="34" charset="-120"/>
              </a:rPr>
              <a:t>خلاصة: الذكاء الاصطناعي كشريك استراتيجي</a:t>
            </a:r>
            <a:endParaRPr lang="en-US" sz="3900" dirty="0"/>
          </a:p>
        </p:txBody>
      </p:sp>
      <p:sp>
        <p:nvSpPr>
          <p:cNvPr id="3" name="Text 1"/>
          <p:cNvSpPr/>
          <p:nvPr/>
        </p:nvSpPr>
        <p:spPr>
          <a:xfrm>
            <a:off x="793790" y="3876556"/>
            <a:ext cx="13042821" cy="63507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بعد استعراض دور الذكاء الاصطناعي في كل مرحلة من مراحل الحملة، نخلص إلى أن العلاقة المثلى بين المتخصص والتقنية هي علاقة شراكة وتكامل، وليست علاقة إحلال واستبدال.</a:t>
            </a:r>
            <a:endParaRPr lang="en-US" sz="1550" dirty="0"/>
          </a:p>
        </p:txBody>
      </p:sp>
      <p:sp>
        <p:nvSpPr>
          <p:cNvPr id="4" name="Text 2"/>
          <p:cNvSpPr/>
          <p:nvPr/>
        </p:nvSpPr>
        <p:spPr>
          <a:xfrm>
            <a:off x="793790" y="4734878"/>
            <a:ext cx="13042821" cy="63507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الذكاء الاصطناعي يقدم القدرة الحسابية والسرعة والدقة، بينما يقدم الإنسان الحكم، الإبداع، الحدس، والفهم العميق للسياق الثقافي والأخلاقي. النجاح المستقبلي يكمن في الدمج الفعال بينهما.</a:t>
            </a:r>
            <a:endParaRPr lang="en-US" sz="1550"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 27">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9CFE71DA-6397-D958-F113-04B6335763B0}"/>
              </a:ext>
            </a:extLst>
          </p:cNvPr>
          <p:cNvPicPr>
            <a:picLocks noChangeAspect="1"/>
          </p:cNvPicPr>
          <p:nvPr/>
        </p:nvPicPr>
        <p:blipFill>
          <a:blip r:embed="rId3"/>
          <a:stretch>
            <a:fillRect/>
          </a:stretch>
        </p:blipFill>
        <p:spPr>
          <a:xfrm>
            <a:off x="110290" y="36723"/>
            <a:ext cx="14409819" cy="8156154"/>
          </a:xfrm>
          <a:prstGeom prst="rect">
            <a:avLst/>
          </a:prstGeom>
        </p:spPr>
      </p:pic>
      <p:pic>
        <p:nvPicPr>
          <p:cNvPr id="2" name="Image 0" descr="preencoded.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8844360" y="1593452"/>
            <a:ext cx="4126574" cy="6189861"/>
          </a:xfrm>
          <a:prstGeom prst="rect">
            <a:avLst/>
          </a:prstGeom>
        </p:spPr>
      </p:pic>
      <p:sp>
        <p:nvSpPr>
          <p:cNvPr id="3" name="Shape 0"/>
          <p:cNvSpPr/>
          <p:nvPr/>
        </p:nvSpPr>
        <p:spPr>
          <a:xfrm>
            <a:off x="7211378" y="2206585"/>
            <a:ext cx="1138833" cy="388382"/>
          </a:xfrm>
          <a:prstGeom prst="roundRect">
            <a:avLst>
              <a:gd name="adj" fmla="val 17171"/>
            </a:avLst>
          </a:prstGeom>
          <a:noFill/>
          <a:ln w="7620">
            <a:solidFill>
              <a:srgbClr val="00AEEF"/>
            </a:solidFill>
            <a:prstDash val="solid"/>
          </a:ln>
        </p:spPr>
        <p:txBody>
          <a:bodyPr/>
          <a:lstStyle/>
          <a:p>
            <a:endParaRPr lang="en-US"/>
          </a:p>
        </p:txBody>
      </p:sp>
      <p:sp>
        <p:nvSpPr>
          <p:cNvPr id="4" name="Text 1"/>
          <p:cNvSpPr/>
          <p:nvPr/>
        </p:nvSpPr>
        <p:spPr>
          <a:xfrm>
            <a:off x="7338060" y="2273737"/>
            <a:ext cx="885468" cy="254079"/>
          </a:xfrm>
          <a:prstGeom prst="rect">
            <a:avLst/>
          </a:prstGeom>
          <a:noFill/>
          <a:ln/>
        </p:spPr>
        <p:txBody>
          <a:bodyPr wrap="none" lIns="0" tIns="0" rIns="0" bIns="0" rtlCol="0" anchor="t"/>
          <a:lstStyle/>
          <a:p>
            <a:pPr marL="0" indent="0" algn="r" rtl="1">
              <a:lnSpc>
                <a:spcPts val="2000"/>
              </a:lnSpc>
              <a:buNone/>
            </a:pPr>
            <a:r>
              <a:rPr lang="en-US" sz="1250" dirty="0">
                <a:solidFill>
                  <a:srgbClr val="00AEEF"/>
                </a:solidFill>
                <a:latin typeface="Alexandria" pitchFamily="34" charset="0"/>
                <a:ea typeface="Alexandria" pitchFamily="34" charset="-122"/>
                <a:cs typeface="Alexandria" pitchFamily="34" charset="-120"/>
              </a:rPr>
              <a:t>التوجه الثالث</a:t>
            </a:r>
            <a:endParaRPr lang="en-US" sz="1250" dirty="0"/>
          </a:p>
        </p:txBody>
      </p:sp>
      <p:sp>
        <p:nvSpPr>
          <p:cNvPr id="5" name="Text 2"/>
          <p:cNvSpPr/>
          <p:nvPr/>
        </p:nvSpPr>
        <p:spPr>
          <a:xfrm>
            <a:off x="793790" y="2674263"/>
            <a:ext cx="7556421" cy="1240155"/>
          </a:xfrm>
          <a:prstGeom prst="rect">
            <a:avLst/>
          </a:prstGeom>
          <a:noFill/>
          <a:ln/>
        </p:spPr>
        <p:txBody>
          <a:bodyPr wrap="square" lIns="0" tIns="0" rIns="0" bIns="0" rtlCol="0" anchor="t"/>
          <a:lstStyle/>
          <a:p>
            <a:pPr marL="0" indent="0" algn="r" rtl="1">
              <a:lnSpc>
                <a:spcPts val="4850"/>
              </a:lnSpc>
              <a:buNone/>
            </a:pPr>
            <a:r>
              <a:rPr lang="en-US" sz="3900" b="1" dirty="0">
                <a:solidFill>
                  <a:srgbClr val="000000"/>
                </a:solidFill>
                <a:latin typeface="Alexandria Bold" pitchFamily="34" charset="0"/>
                <a:ea typeface="Alexandria Bold" pitchFamily="34" charset="-122"/>
                <a:cs typeface="Alexandria Bold" pitchFamily="34" charset="-120"/>
              </a:rPr>
              <a:t>التحديات المستقبلية في العلاقات العامة</a:t>
            </a:r>
            <a:endParaRPr lang="en-US" sz="3900" dirty="0"/>
          </a:p>
        </p:txBody>
      </p:sp>
      <p:sp>
        <p:nvSpPr>
          <p:cNvPr id="6" name="Text 3"/>
          <p:cNvSpPr/>
          <p:nvPr/>
        </p:nvSpPr>
        <p:spPr>
          <a:xfrm>
            <a:off x="793790" y="4212074"/>
            <a:ext cx="7556421" cy="95261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مع كل الفرص التي يتيحها العصر الرقمي والذكاء الاصطناعي، تظهر أيضاً تحديات جديدة وخطيرة تهدد أسس الثقة والمصداقية التي تقوم عليها العلاقات العامة. هذه التحديات تتطلب وعياً عميقاً واستجابات استراتيجية من المتخصصين.</a:t>
            </a:r>
            <a:endParaRPr lang="en-US" sz="1550" dirty="0"/>
          </a:p>
        </p:txBody>
      </p:sp>
      <p:sp>
        <p:nvSpPr>
          <p:cNvPr id="7" name="Text 4"/>
          <p:cNvSpPr/>
          <p:nvPr/>
        </p:nvSpPr>
        <p:spPr>
          <a:xfrm>
            <a:off x="793790" y="5387935"/>
            <a:ext cx="7556421" cy="63507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في هذا القسم، نستعرض أربعة تحديات رئيسية تواجه مستقبل العلاقات العامة، وكيف يمكن التعامل معها بمسؤولية واحترافية.</a:t>
            </a:r>
            <a:endParaRPr lang="en-US" sz="1550"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 28">
    <p:spTree>
      <p:nvGrpSpPr>
        <p:cNvPr id="1" name=""/>
        <p:cNvGrpSpPr/>
        <p:nvPr/>
      </p:nvGrpSpPr>
      <p:grpSpPr>
        <a:xfrm>
          <a:off x="0" y="0"/>
          <a:ext cx="0" cy="0"/>
          <a:chOff x="0" y="0"/>
          <a:chExt cx="0" cy="0"/>
        </a:xfrm>
      </p:grpSpPr>
      <p:pic>
        <p:nvPicPr>
          <p:cNvPr id="23" name="Picture 22">
            <a:extLst>
              <a:ext uri="{FF2B5EF4-FFF2-40B4-BE49-F238E27FC236}">
                <a16:creationId xmlns:a16="http://schemas.microsoft.com/office/drawing/2014/main" id="{23B30733-CAA1-B9F0-C6B2-0D5320039928}"/>
              </a:ext>
            </a:extLst>
          </p:cNvPr>
          <p:cNvPicPr>
            <a:picLocks noChangeAspect="1"/>
          </p:cNvPicPr>
          <p:nvPr/>
        </p:nvPicPr>
        <p:blipFill>
          <a:blip r:embed="rId3"/>
          <a:stretch>
            <a:fillRect/>
          </a:stretch>
        </p:blipFill>
        <p:spPr>
          <a:xfrm>
            <a:off x="218207" y="36222"/>
            <a:ext cx="14412193" cy="8157155"/>
          </a:xfrm>
          <a:prstGeom prst="rect">
            <a:avLst/>
          </a:prstGeom>
        </p:spPr>
      </p:pic>
      <p:pic>
        <p:nvPicPr>
          <p:cNvPr id="2" name="Image 0" descr="preencoded.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89617" y="1661874"/>
            <a:ext cx="4033881" cy="6050822"/>
          </a:xfrm>
          <a:prstGeom prst="rect">
            <a:avLst/>
          </a:prstGeom>
        </p:spPr>
      </p:pic>
      <p:sp>
        <p:nvSpPr>
          <p:cNvPr id="3" name="Text 0"/>
          <p:cNvSpPr/>
          <p:nvPr/>
        </p:nvSpPr>
        <p:spPr>
          <a:xfrm>
            <a:off x="7190780" y="733960"/>
            <a:ext cx="6645831" cy="589121"/>
          </a:xfrm>
          <a:prstGeom prst="rect">
            <a:avLst/>
          </a:prstGeom>
          <a:noFill/>
          <a:ln/>
        </p:spPr>
        <p:txBody>
          <a:bodyPr wrap="none" lIns="0" tIns="0" rIns="0" bIns="0" rtlCol="0" anchor="t"/>
          <a:lstStyle/>
          <a:p>
            <a:pPr marL="0" indent="0" algn="r" rtl="1">
              <a:lnSpc>
                <a:spcPts val="4600"/>
              </a:lnSpc>
              <a:buNone/>
            </a:pPr>
            <a:r>
              <a:rPr lang="en-US" sz="3700" b="1" dirty="0">
                <a:solidFill>
                  <a:srgbClr val="000000"/>
                </a:solidFill>
                <a:latin typeface="Alexandria Bold" pitchFamily="34" charset="0"/>
                <a:ea typeface="Alexandria Bold" pitchFamily="34" charset="-122"/>
                <a:cs typeface="Alexandria Bold" pitchFamily="34" charset="-120"/>
              </a:rPr>
              <a:t>التحدي الأول: التزييف العميق</a:t>
            </a:r>
            <a:endParaRPr lang="en-US" sz="3700" dirty="0"/>
          </a:p>
        </p:txBody>
      </p:sp>
      <p:sp>
        <p:nvSpPr>
          <p:cNvPr id="4" name="Text 1"/>
          <p:cNvSpPr/>
          <p:nvPr/>
        </p:nvSpPr>
        <p:spPr>
          <a:xfrm>
            <a:off x="6280190" y="1661874"/>
            <a:ext cx="7556421" cy="882610"/>
          </a:xfrm>
          <a:prstGeom prst="rect">
            <a:avLst/>
          </a:prstGeom>
          <a:noFill/>
          <a:ln/>
        </p:spPr>
        <p:txBody>
          <a:bodyPr wrap="square" lIns="0" tIns="0" rIns="0" bIns="0" rtlCol="0" anchor="t"/>
          <a:lstStyle/>
          <a:p>
            <a:pPr marL="0" indent="0" algn="r" rtl="1">
              <a:lnSpc>
                <a:spcPts val="2300"/>
              </a:lnSpc>
              <a:buNone/>
            </a:pPr>
            <a:r>
              <a:rPr lang="en-US" sz="1450" dirty="0">
                <a:solidFill>
                  <a:srgbClr val="15213F"/>
                </a:solidFill>
                <a:latin typeface="Alexandria" pitchFamily="34" charset="0"/>
                <a:ea typeface="Alexandria" pitchFamily="34" charset="-122"/>
                <a:cs typeface="Alexandria" pitchFamily="34" charset="-120"/>
              </a:rPr>
              <a:t>التزييف العميق (Deepfake) هو تقنية تستخدم الذكاء الاصطناعي لإنشاء صور أو مقاطع فيديو أو تسجيلات صوتية مزيفة تبدو حقيقية تماماً. هذه التقنية تشكل تهديداً خطيراً للحقيقة والمصداقية، وتضع ممارسي العلاقات العامة أمام تحديات غير مسبوقة.</a:t>
            </a:r>
            <a:endParaRPr lang="en-US" sz="1450" dirty="0"/>
          </a:p>
        </p:txBody>
      </p:sp>
      <p:sp>
        <p:nvSpPr>
          <p:cNvPr id="5" name="Shape 2"/>
          <p:cNvSpPr/>
          <p:nvPr/>
        </p:nvSpPr>
        <p:spPr>
          <a:xfrm>
            <a:off x="10147935" y="3028712"/>
            <a:ext cx="3688675" cy="2261592"/>
          </a:xfrm>
          <a:prstGeom prst="roundRect">
            <a:avLst>
              <a:gd name="adj" fmla="val 4852"/>
            </a:avLst>
          </a:prstGeom>
          <a:solidFill>
            <a:srgbClr val="FFFFFF"/>
          </a:solidFill>
          <a:ln/>
        </p:spPr>
        <p:txBody>
          <a:bodyPr/>
          <a:lstStyle/>
          <a:p>
            <a:endParaRPr lang="en-US"/>
          </a:p>
        </p:txBody>
      </p:sp>
      <p:sp>
        <p:nvSpPr>
          <p:cNvPr id="6" name="Shape 3"/>
          <p:cNvSpPr/>
          <p:nvPr/>
        </p:nvSpPr>
        <p:spPr>
          <a:xfrm>
            <a:off x="10147935" y="3005852"/>
            <a:ext cx="3688675" cy="91440"/>
          </a:xfrm>
          <a:prstGeom prst="roundRect">
            <a:avLst>
              <a:gd name="adj" fmla="val 86605"/>
            </a:avLst>
          </a:prstGeom>
          <a:solidFill>
            <a:srgbClr val="00AEEF"/>
          </a:solidFill>
          <a:ln/>
        </p:spPr>
        <p:txBody>
          <a:bodyPr/>
          <a:lstStyle/>
          <a:p>
            <a:endParaRPr lang="en-US"/>
          </a:p>
        </p:txBody>
      </p:sp>
      <p:sp>
        <p:nvSpPr>
          <p:cNvPr id="7" name="Shape 4"/>
          <p:cNvSpPr/>
          <p:nvPr/>
        </p:nvSpPr>
        <p:spPr>
          <a:xfrm>
            <a:off x="11709440" y="2745938"/>
            <a:ext cx="565547" cy="565547"/>
          </a:xfrm>
          <a:prstGeom prst="roundRect">
            <a:avLst>
              <a:gd name="adj" fmla="val 161684"/>
            </a:avLst>
          </a:prstGeom>
          <a:solidFill>
            <a:srgbClr val="00AEEF"/>
          </a:solidFill>
          <a:ln/>
        </p:spPr>
        <p:txBody>
          <a:bodyPr/>
          <a:lstStyle/>
          <a:p>
            <a:endParaRPr lang="en-US"/>
          </a:p>
        </p:txBody>
      </p:sp>
      <p:pic>
        <p:nvPicPr>
          <p:cNvPr id="8" name="Image 1" descr="preencoded.png"/>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11879104" y="2915483"/>
            <a:ext cx="226219" cy="226219"/>
          </a:xfrm>
          <a:prstGeom prst="rect">
            <a:avLst/>
          </a:prstGeom>
        </p:spPr>
      </p:pic>
      <p:sp>
        <p:nvSpPr>
          <p:cNvPr id="9" name="Text 5"/>
          <p:cNvSpPr/>
          <p:nvPr/>
        </p:nvSpPr>
        <p:spPr>
          <a:xfrm>
            <a:off x="11268432" y="3500080"/>
            <a:ext cx="2356842" cy="294680"/>
          </a:xfrm>
          <a:prstGeom prst="rect">
            <a:avLst/>
          </a:prstGeom>
          <a:noFill/>
          <a:ln/>
        </p:spPr>
        <p:txBody>
          <a:bodyPr wrap="none" lIns="0" tIns="0" rIns="0" bIns="0" rtlCol="0" anchor="t"/>
          <a:lstStyle/>
          <a:p>
            <a:pPr marL="0" indent="0" algn="r" rtl="1">
              <a:lnSpc>
                <a:spcPts val="2300"/>
              </a:lnSpc>
              <a:buNone/>
            </a:pPr>
            <a:r>
              <a:rPr lang="en-US" sz="1850" b="1" dirty="0">
                <a:solidFill>
                  <a:srgbClr val="15213F"/>
                </a:solidFill>
                <a:latin typeface="Alexandria Bold" pitchFamily="34" charset="0"/>
                <a:ea typeface="Alexandria Bold" pitchFamily="34" charset="-122"/>
                <a:cs typeface="Alexandria Bold" pitchFamily="34" charset="-120"/>
              </a:rPr>
              <a:t>التهديد</a:t>
            </a:r>
            <a:endParaRPr lang="en-US" sz="1850" dirty="0"/>
          </a:p>
        </p:txBody>
      </p:sp>
      <p:sp>
        <p:nvSpPr>
          <p:cNvPr id="10" name="Text 6"/>
          <p:cNvSpPr/>
          <p:nvPr/>
        </p:nvSpPr>
        <p:spPr>
          <a:xfrm>
            <a:off x="10359271" y="3902154"/>
            <a:ext cx="3266003" cy="1176814"/>
          </a:xfrm>
          <a:prstGeom prst="rect">
            <a:avLst/>
          </a:prstGeom>
          <a:noFill/>
          <a:ln/>
        </p:spPr>
        <p:txBody>
          <a:bodyPr wrap="square" lIns="0" tIns="0" rIns="0" bIns="0" rtlCol="0" anchor="t"/>
          <a:lstStyle/>
          <a:p>
            <a:pPr marL="0" indent="0" algn="r" rtl="1">
              <a:lnSpc>
                <a:spcPts val="2300"/>
              </a:lnSpc>
              <a:buNone/>
            </a:pPr>
            <a:r>
              <a:rPr lang="en-US" sz="1450" dirty="0">
                <a:solidFill>
                  <a:srgbClr val="15213F"/>
                </a:solidFill>
                <a:latin typeface="Alexandria" pitchFamily="34" charset="0"/>
                <a:ea typeface="Alexandria" pitchFamily="34" charset="-122"/>
                <a:cs typeface="Alexandria" pitchFamily="34" charset="-120"/>
              </a:rPr>
              <a:t>إمكانية تزييف تصريحات قادة المؤسسات، أو إنشاء مشاهد مفبركة لأحداث لم تحدث، مما يمكن أن يدمر السمعة في ساعات قليلة.</a:t>
            </a:r>
            <a:endParaRPr lang="en-US" sz="1450" dirty="0"/>
          </a:p>
        </p:txBody>
      </p:sp>
      <p:sp>
        <p:nvSpPr>
          <p:cNvPr id="11" name="Shape 7"/>
          <p:cNvSpPr/>
          <p:nvPr/>
        </p:nvSpPr>
        <p:spPr>
          <a:xfrm>
            <a:off x="6280190" y="3028712"/>
            <a:ext cx="3688675" cy="2261592"/>
          </a:xfrm>
          <a:prstGeom prst="roundRect">
            <a:avLst>
              <a:gd name="adj" fmla="val 4852"/>
            </a:avLst>
          </a:prstGeom>
          <a:solidFill>
            <a:srgbClr val="FFFFFF"/>
          </a:solidFill>
          <a:ln/>
        </p:spPr>
        <p:txBody>
          <a:bodyPr/>
          <a:lstStyle/>
          <a:p>
            <a:endParaRPr lang="en-US"/>
          </a:p>
        </p:txBody>
      </p:sp>
      <p:sp>
        <p:nvSpPr>
          <p:cNvPr id="12" name="Shape 8"/>
          <p:cNvSpPr/>
          <p:nvPr/>
        </p:nvSpPr>
        <p:spPr>
          <a:xfrm>
            <a:off x="6280190" y="3005852"/>
            <a:ext cx="3688675" cy="91440"/>
          </a:xfrm>
          <a:prstGeom prst="roundRect">
            <a:avLst>
              <a:gd name="adj" fmla="val 86605"/>
            </a:avLst>
          </a:prstGeom>
          <a:solidFill>
            <a:srgbClr val="00AEEF"/>
          </a:solidFill>
          <a:ln/>
        </p:spPr>
        <p:txBody>
          <a:bodyPr/>
          <a:lstStyle/>
          <a:p>
            <a:endParaRPr lang="en-US"/>
          </a:p>
        </p:txBody>
      </p:sp>
      <p:sp>
        <p:nvSpPr>
          <p:cNvPr id="13" name="Shape 9"/>
          <p:cNvSpPr/>
          <p:nvPr/>
        </p:nvSpPr>
        <p:spPr>
          <a:xfrm>
            <a:off x="7841694" y="2745938"/>
            <a:ext cx="565547" cy="565547"/>
          </a:xfrm>
          <a:prstGeom prst="roundRect">
            <a:avLst>
              <a:gd name="adj" fmla="val 161684"/>
            </a:avLst>
          </a:prstGeom>
          <a:solidFill>
            <a:srgbClr val="00AEEF"/>
          </a:solidFill>
          <a:ln/>
        </p:spPr>
        <p:txBody>
          <a:bodyPr/>
          <a:lstStyle/>
          <a:p>
            <a:endParaRPr lang="en-US"/>
          </a:p>
        </p:txBody>
      </p:sp>
      <p:pic>
        <p:nvPicPr>
          <p:cNvPr id="14" name="Image 2" descr="preencoded.png"/>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8011358" y="2915483"/>
            <a:ext cx="226219" cy="226219"/>
          </a:xfrm>
          <a:prstGeom prst="rect">
            <a:avLst/>
          </a:prstGeom>
        </p:spPr>
      </p:pic>
      <p:sp>
        <p:nvSpPr>
          <p:cNvPr id="15" name="Text 10"/>
          <p:cNvSpPr/>
          <p:nvPr/>
        </p:nvSpPr>
        <p:spPr>
          <a:xfrm>
            <a:off x="7400687" y="3500080"/>
            <a:ext cx="2356842" cy="294680"/>
          </a:xfrm>
          <a:prstGeom prst="rect">
            <a:avLst/>
          </a:prstGeom>
          <a:noFill/>
          <a:ln/>
        </p:spPr>
        <p:txBody>
          <a:bodyPr wrap="none" lIns="0" tIns="0" rIns="0" bIns="0" rtlCol="0" anchor="t"/>
          <a:lstStyle/>
          <a:p>
            <a:pPr marL="0" indent="0" algn="r" rtl="1">
              <a:lnSpc>
                <a:spcPts val="2300"/>
              </a:lnSpc>
              <a:buNone/>
            </a:pPr>
            <a:r>
              <a:rPr lang="en-US" sz="1850" b="1" dirty="0">
                <a:solidFill>
                  <a:srgbClr val="15213F"/>
                </a:solidFill>
                <a:latin typeface="Alexandria Bold" pitchFamily="34" charset="0"/>
                <a:ea typeface="Alexandria Bold" pitchFamily="34" charset="-122"/>
                <a:cs typeface="Alexandria Bold" pitchFamily="34" charset="-120"/>
              </a:rPr>
              <a:t>الحماية الاستباقية</a:t>
            </a:r>
            <a:endParaRPr lang="en-US" sz="1850" dirty="0"/>
          </a:p>
        </p:txBody>
      </p:sp>
      <p:sp>
        <p:nvSpPr>
          <p:cNvPr id="16" name="Text 11"/>
          <p:cNvSpPr/>
          <p:nvPr/>
        </p:nvSpPr>
        <p:spPr>
          <a:xfrm>
            <a:off x="6491526" y="3902154"/>
            <a:ext cx="3266003" cy="1176814"/>
          </a:xfrm>
          <a:prstGeom prst="rect">
            <a:avLst/>
          </a:prstGeom>
          <a:noFill/>
          <a:ln/>
        </p:spPr>
        <p:txBody>
          <a:bodyPr wrap="square" lIns="0" tIns="0" rIns="0" bIns="0" rtlCol="0" anchor="t"/>
          <a:lstStyle/>
          <a:p>
            <a:pPr marL="0" indent="0" algn="r" rtl="1">
              <a:lnSpc>
                <a:spcPts val="2300"/>
              </a:lnSpc>
              <a:buNone/>
            </a:pPr>
            <a:r>
              <a:rPr lang="en-US" sz="1450" dirty="0">
                <a:solidFill>
                  <a:srgbClr val="15213F"/>
                </a:solidFill>
                <a:latin typeface="Alexandria" pitchFamily="34" charset="0"/>
                <a:ea typeface="Alexandria" pitchFamily="34" charset="-122"/>
                <a:cs typeface="Alexandria" pitchFamily="34" charset="-120"/>
              </a:rPr>
              <a:t>تطوير بروتوكولات التحقق من صحة المحتوى، وإنشاء أرشيفات رسمية موثقة، واستخدام التقنيات الرقمية لإثبات أصالة المحتوى الصادر.</a:t>
            </a:r>
            <a:endParaRPr lang="en-US" sz="1450" dirty="0"/>
          </a:p>
        </p:txBody>
      </p:sp>
      <p:sp>
        <p:nvSpPr>
          <p:cNvPr id="17" name="Shape 12"/>
          <p:cNvSpPr/>
          <p:nvPr/>
        </p:nvSpPr>
        <p:spPr>
          <a:xfrm>
            <a:off x="6280190" y="5752147"/>
            <a:ext cx="7556421" cy="1673185"/>
          </a:xfrm>
          <a:prstGeom prst="roundRect">
            <a:avLst>
              <a:gd name="adj" fmla="val 6558"/>
            </a:avLst>
          </a:prstGeom>
          <a:solidFill>
            <a:srgbClr val="FFFFFF"/>
          </a:solidFill>
          <a:ln/>
        </p:spPr>
        <p:txBody>
          <a:bodyPr/>
          <a:lstStyle/>
          <a:p>
            <a:endParaRPr lang="en-US"/>
          </a:p>
        </p:txBody>
      </p:sp>
      <p:sp>
        <p:nvSpPr>
          <p:cNvPr id="18" name="Shape 13"/>
          <p:cNvSpPr/>
          <p:nvPr/>
        </p:nvSpPr>
        <p:spPr>
          <a:xfrm>
            <a:off x="6280190" y="5729288"/>
            <a:ext cx="7556421" cy="91440"/>
          </a:xfrm>
          <a:prstGeom prst="roundRect">
            <a:avLst>
              <a:gd name="adj" fmla="val 86605"/>
            </a:avLst>
          </a:prstGeom>
          <a:solidFill>
            <a:srgbClr val="00AEEF"/>
          </a:solidFill>
          <a:ln/>
        </p:spPr>
        <p:txBody>
          <a:bodyPr/>
          <a:lstStyle/>
          <a:p>
            <a:endParaRPr lang="en-US"/>
          </a:p>
        </p:txBody>
      </p:sp>
      <p:sp>
        <p:nvSpPr>
          <p:cNvPr id="19" name="Shape 14"/>
          <p:cNvSpPr/>
          <p:nvPr/>
        </p:nvSpPr>
        <p:spPr>
          <a:xfrm>
            <a:off x="9775627" y="5469374"/>
            <a:ext cx="565547" cy="565547"/>
          </a:xfrm>
          <a:prstGeom prst="roundRect">
            <a:avLst>
              <a:gd name="adj" fmla="val 161684"/>
            </a:avLst>
          </a:prstGeom>
          <a:solidFill>
            <a:srgbClr val="00AEEF"/>
          </a:solidFill>
          <a:ln/>
        </p:spPr>
        <p:txBody>
          <a:bodyPr/>
          <a:lstStyle/>
          <a:p>
            <a:endParaRPr lang="en-US"/>
          </a:p>
        </p:txBody>
      </p:sp>
      <p:pic>
        <p:nvPicPr>
          <p:cNvPr id="20" name="Image 3" descr="preencoded.png"/>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9945291" y="5638919"/>
            <a:ext cx="226219" cy="226219"/>
          </a:xfrm>
          <a:prstGeom prst="rect">
            <a:avLst/>
          </a:prstGeom>
        </p:spPr>
      </p:pic>
      <p:sp>
        <p:nvSpPr>
          <p:cNvPr id="21" name="Text 15"/>
          <p:cNvSpPr/>
          <p:nvPr/>
        </p:nvSpPr>
        <p:spPr>
          <a:xfrm>
            <a:off x="11268432" y="6223516"/>
            <a:ext cx="2356842" cy="294680"/>
          </a:xfrm>
          <a:prstGeom prst="rect">
            <a:avLst/>
          </a:prstGeom>
          <a:noFill/>
          <a:ln/>
        </p:spPr>
        <p:txBody>
          <a:bodyPr wrap="none" lIns="0" tIns="0" rIns="0" bIns="0" rtlCol="0" anchor="t"/>
          <a:lstStyle/>
          <a:p>
            <a:pPr marL="0" indent="0" algn="r" rtl="1">
              <a:lnSpc>
                <a:spcPts val="2300"/>
              </a:lnSpc>
              <a:buNone/>
            </a:pPr>
            <a:r>
              <a:rPr lang="en-US" sz="1850" b="1" dirty="0">
                <a:solidFill>
                  <a:srgbClr val="15213F"/>
                </a:solidFill>
                <a:latin typeface="Alexandria Bold" pitchFamily="34" charset="0"/>
                <a:ea typeface="Alexandria Bold" pitchFamily="34" charset="-122"/>
                <a:cs typeface="Alexandria Bold" pitchFamily="34" charset="-120"/>
              </a:rPr>
              <a:t>الاستجابة السريعة</a:t>
            </a:r>
            <a:endParaRPr lang="en-US" sz="1850" dirty="0"/>
          </a:p>
        </p:txBody>
      </p:sp>
      <p:sp>
        <p:nvSpPr>
          <p:cNvPr id="22" name="Text 16"/>
          <p:cNvSpPr/>
          <p:nvPr/>
        </p:nvSpPr>
        <p:spPr>
          <a:xfrm>
            <a:off x="6491526" y="6625590"/>
            <a:ext cx="7133749" cy="588407"/>
          </a:xfrm>
          <a:prstGeom prst="rect">
            <a:avLst/>
          </a:prstGeom>
          <a:noFill/>
          <a:ln/>
        </p:spPr>
        <p:txBody>
          <a:bodyPr wrap="square" lIns="0" tIns="0" rIns="0" bIns="0" rtlCol="0" anchor="t"/>
          <a:lstStyle/>
          <a:p>
            <a:pPr marL="0" indent="0" algn="r" rtl="1">
              <a:lnSpc>
                <a:spcPts val="2300"/>
              </a:lnSpc>
              <a:buNone/>
            </a:pPr>
            <a:r>
              <a:rPr lang="en-US" sz="1450" dirty="0">
                <a:solidFill>
                  <a:srgbClr val="15213F"/>
                </a:solidFill>
                <a:latin typeface="Alexandria" pitchFamily="34" charset="0"/>
                <a:ea typeface="Alexandria" pitchFamily="34" charset="-122"/>
                <a:cs typeface="Alexandria" pitchFamily="34" charset="-120"/>
              </a:rPr>
              <a:t>إعداد خطط طوارئ للتعامل مع محتوى مزيف محتمل، وتدريب الفرق على الكشف السريع والاستجابة الفورية عند حدوث حالات تزييف.</a:t>
            </a:r>
            <a:endParaRPr lang="en-US" sz="1450"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 29">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BAB21E1D-D3B3-10B9-E3ED-5E724D0343D5}"/>
              </a:ext>
            </a:extLst>
          </p:cNvPr>
          <p:cNvPicPr>
            <a:picLocks noChangeAspect="1"/>
          </p:cNvPicPr>
          <p:nvPr/>
        </p:nvPicPr>
        <p:blipFill>
          <a:blip r:embed="rId3"/>
          <a:stretch>
            <a:fillRect/>
          </a:stretch>
        </p:blipFill>
        <p:spPr>
          <a:xfrm>
            <a:off x="109103" y="36222"/>
            <a:ext cx="14412193" cy="8157155"/>
          </a:xfrm>
          <a:prstGeom prst="rect">
            <a:avLst/>
          </a:prstGeom>
        </p:spPr>
      </p:pic>
      <p:pic>
        <p:nvPicPr>
          <p:cNvPr id="2" name="Image 0" descr="preencoded.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315277" y="1615559"/>
            <a:ext cx="4233333" cy="6350000"/>
          </a:xfrm>
          <a:prstGeom prst="rect">
            <a:avLst/>
          </a:prstGeom>
        </p:spPr>
      </p:pic>
      <p:sp>
        <p:nvSpPr>
          <p:cNvPr id="3" name="Text 0"/>
          <p:cNvSpPr/>
          <p:nvPr/>
        </p:nvSpPr>
        <p:spPr>
          <a:xfrm>
            <a:off x="3089493" y="638031"/>
            <a:ext cx="7556421" cy="1240155"/>
          </a:xfrm>
          <a:prstGeom prst="rect">
            <a:avLst/>
          </a:prstGeom>
          <a:noFill/>
          <a:ln/>
        </p:spPr>
        <p:txBody>
          <a:bodyPr wrap="square" lIns="0" tIns="0" rIns="0" bIns="0" rtlCol="0" anchor="t"/>
          <a:lstStyle/>
          <a:p>
            <a:pPr marL="0" indent="0" algn="r" rtl="1">
              <a:lnSpc>
                <a:spcPts val="4850"/>
              </a:lnSpc>
              <a:buNone/>
            </a:pPr>
            <a:r>
              <a:rPr lang="en-US" sz="3900" b="1" dirty="0">
                <a:solidFill>
                  <a:srgbClr val="000000"/>
                </a:solidFill>
                <a:latin typeface="Alexandria Bold" pitchFamily="34" charset="0"/>
                <a:ea typeface="Alexandria Bold" pitchFamily="34" charset="-122"/>
                <a:cs typeface="Alexandria Bold" pitchFamily="34" charset="-120"/>
              </a:rPr>
              <a:t>التحدي الثاني: الأخبار المولدة آلياً</a:t>
            </a:r>
            <a:endParaRPr lang="en-US" sz="3900" dirty="0"/>
          </a:p>
        </p:txBody>
      </p:sp>
      <p:sp>
        <p:nvSpPr>
          <p:cNvPr id="4" name="Text 1"/>
          <p:cNvSpPr/>
          <p:nvPr/>
        </p:nvSpPr>
        <p:spPr>
          <a:xfrm>
            <a:off x="793790" y="2533293"/>
            <a:ext cx="7556421" cy="95261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أدوات الذكاء الاصطناعي التوليدية يمكنها الآن إنتاج مقالات وأخبار بكميات ضخمة وجودة مقبولة. هذه القدرة تفتح الباب أمام استخدامات ضارة مثل حملات التضليل المنظمة والمحتوى المخادع على نطاق واسع.</a:t>
            </a:r>
            <a:endParaRPr lang="en-US" sz="1550" dirty="0"/>
          </a:p>
        </p:txBody>
      </p:sp>
      <p:sp>
        <p:nvSpPr>
          <p:cNvPr id="5" name="Text 2"/>
          <p:cNvSpPr/>
          <p:nvPr/>
        </p:nvSpPr>
        <p:spPr>
          <a:xfrm>
            <a:off x="1849041" y="3907512"/>
            <a:ext cx="2480905" cy="310158"/>
          </a:xfrm>
          <a:prstGeom prst="rect">
            <a:avLst/>
          </a:prstGeom>
          <a:noFill/>
          <a:ln/>
        </p:spPr>
        <p:txBody>
          <a:bodyPr wrap="none" lIns="0" tIns="0" rIns="0" bIns="0" rtlCol="0" anchor="t"/>
          <a:lstStyle/>
          <a:p>
            <a:pPr marL="0" indent="0" algn="r" rtl="1">
              <a:lnSpc>
                <a:spcPts val="2400"/>
              </a:lnSpc>
              <a:buNone/>
            </a:pPr>
            <a:r>
              <a:rPr lang="en-US" sz="1950" b="1" dirty="0">
                <a:solidFill>
                  <a:srgbClr val="000000"/>
                </a:solidFill>
                <a:latin typeface="Alexandria Bold" pitchFamily="34" charset="0"/>
                <a:ea typeface="Alexandria Bold" pitchFamily="34" charset="-122"/>
                <a:cs typeface="Alexandria Bold" pitchFamily="34" charset="-120"/>
              </a:rPr>
              <a:t>المخاطر</a:t>
            </a:r>
            <a:endParaRPr lang="en-US" sz="1950" dirty="0"/>
          </a:p>
        </p:txBody>
      </p:sp>
      <p:sp>
        <p:nvSpPr>
          <p:cNvPr id="6" name="Text 3"/>
          <p:cNvSpPr/>
          <p:nvPr/>
        </p:nvSpPr>
        <p:spPr>
          <a:xfrm>
            <a:off x="793790" y="4416028"/>
            <a:ext cx="3536156" cy="2748558"/>
          </a:xfrm>
          <a:prstGeom prst="rect">
            <a:avLst/>
          </a:prstGeom>
          <a:noFill/>
          <a:ln/>
        </p:spPr>
        <p:txBody>
          <a:bodyPr wrap="square" lIns="0" tIns="0" rIns="0" bIns="0" rtlCol="0" anchor="t"/>
          <a:lstStyle/>
          <a:p>
            <a:pPr marL="342900" indent="-342900" algn="r" rtl="1">
              <a:lnSpc>
                <a:spcPts val="2500"/>
              </a:lnSpc>
              <a:buSzPct val="100000"/>
              <a:buChar char="•"/>
            </a:pPr>
            <a:r>
              <a:rPr lang="en-US" sz="1550" dirty="0">
                <a:solidFill>
                  <a:srgbClr val="15213F"/>
                </a:solidFill>
                <a:latin typeface="Alexandria" pitchFamily="34" charset="0"/>
                <a:ea typeface="Alexandria" pitchFamily="34" charset="-122"/>
                <a:cs typeface="Alexandria" pitchFamily="34" charset="-120"/>
              </a:rPr>
              <a:t>إغراق المجال العام بمحتوى مضلل منخفض الجودة</a:t>
            </a:r>
            <a:endParaRPr lang="en-US" sz="1550" dirty="0"/>
          </a:p>
          <a:p>
            <a:pPr marL="342900" indent="-342900" algn="r" rtl="1">
              <a:lnSpc>
                <a:spcPts val="2500"/>
              </a:lnSpc>
              <a:buSzPct val="100000"/>
              <a:buChar char="•"/>
            </a:pPr>
            <a:r>
              <a:rPr lang="en-US" sz="1550" dirty="0">
                <a:solidFill>
                  <a:srgbClr val="15213F"/>
                </a:solidFill>
                <a:latin typeface="Alexandria" pitchFamily="34" charset="0"/>
                <a:ea typeface="Alexandria" pitchFamily="34" charset="-122"/>
                <a:cs typeface="Alexandria" pitchFamily="34" charset="-120"/>
              </a:rPr>
              <a:t>حملات تضليل منسقة يصعب تتبعها أو إيقافها</a:t>
            </a:r>
            <a:endParaRPr lang="en-US" sz="1550" dirty="0"/>
          </a:p>
          <a:p>
            <a:pPr marL="342900" indent="-342900" algn="r" rtl="1">
              <a:lnSpc>
                <a:spcPts val="2500"/>
              </a:lnSpc>
              <a:buSzPct val="100000"/>
              <a:buChar char="•"/>
            </a:pPr>
            <a:r>
              <a:rPr lang="en-US" sz="1550" dirty="0">
                <a:solidFill>
                  <a:srgbClr val="15213F"/>
                </a:solidFill>
                <a:latin typeface="Alexandria" pitchFamily="34" charset="0"/>
                <a:ea typeface="Alexandria" pitchFamily="34" charset="-122"/>
                <a:cs typeface="Alexandria" pitchFamily="34" charset="-120"/>
              </a:rPr>
              <a:t>تآكل قيمة المحتوى الأصلي عالي الجودة</a:t>
            </a:r>
            <a:endParaRPr lang="en-US" sz="1550" dirty="0"/>
          </a:p>
          <a:p>
            <a:pPr marL="342900" indent="-342900" algn="r" rtl="1">
              <a:lnSpc>
                <a:spcPts val="2500"/>
              </a:lnSpc>
              <a:buSzPct val="100000"/>
              <a:buChar char="•"/>
            </a:pPr>
            <a:r>
              <a:rPr lang="en-US" sz="1550" dirty="0">
                <a:solidFill>
                  <a:srgbClr val="15213F"/>
                </a:solidFill>
                <a:latin typeface="Alexandria" pitchFamily="34" charset="0"/>
                <a:ea typeface="Alexandria" pitchFamily="34" charset="-122"/>
                <a:cs typeface="Alexandria" pitchFamily="34" charset="-120"/>
              </a:rPr>
              <a:t>صعوبة تمييز المحتوى الحقيقي من المصطنع</a:t>
            </a:r>
            <a:endParaRPr lang="en-US" sz="1550" dirty="0"/>
          </a:p>
        </p:txBody>
      </p:sp>
      <p:sp>
        <p:nvSpPr>
          <p:cNvPr id="7" name="Text 4"/>
          <p:cNvSpPr/>
          <p:nvPr/>
        </p:nvSpPr>
        <p:spPr>
          <a:xfrm>
            <a:off x="5876925" y="3907512"/>
            <a:ext cx="2480905" cy="310158"/>
          </a:xfrm>
          <a:prstGeom prst="rect">
            <a:avLst/>
          </a:prstGeom>
          <a:noFill/>
          <a:ln/>
        </p:spPr>
        <p:txBody>
          <a:bodyPr wrap="none" lIns="0" tIns="0" rIns="0" bIns="0" rtlCol="0" anchor="t"/>
          <a:lstStyle/>
          <a:p>
            <a:pPr marL="0" indent="0" algn="r" rtl="1">
              <a:lnSpc>
                <a:spcPts val="2400"/>
              </a:lnSpc>
              <a:buNone/>
            </a:pPr>
            <a:r>
              <a:rPr lang="en-US" sz="1950" b="1" dirty="0">
                <a:solidFill>
                  <a:srgbClr val="000000"/>
                </a:solidFill>
                <a:latin typeface="Alexandria Bold" pitchFamily="34" charset="0"/>
                <a:ea typeface="Alexandria Bold" pitchFamily="34" charset="-122"/>
                <a:cs typeface="Alexandria Bold" pitchFamily="34" charset="-120"/>
              </a:rPr>
              <a:t>المواجهة</a:t>
            </a:r>
            <a:endParaRPr lang="en-US" sz="1950" dirty="0"/>
          </a:p>
        </p:txBody>
      </p:sp>
      <p:sp>
        <p:nvSpPr>
          <p:cNvPr id="8" name="Text 5"/>
          <p:cNvSpPr/>
          <p:nvPr/>
        </p:nvSpPr>
        <p:spPr>
          <a:xfrm>
            <a:off x="4821674" y="4416028"/>
            <a:ext cx="3536156" cy="2748558"/>
          </a:xfrm>
          <a:prstGeom prst="rect">
            <a:avLst/>
          </a:prstGeom>
          <a:noFill/>
          <a:ln/>
        </p:spPr>
        <p:txBody>
          <a:bodyPr wrap="square" lIns="0" tIns="0" rIns="0" bIns="0" rtlCol="0" anchor="t"/>
          <a:lstStyle/>
          <a:p>
            <a:pPr marL="342900" indent="-342900" algn="r" rtl="1">
              <a:lnSpc>
                <a:spcPts val="2500"/>
              </a:lnSpc>
              <a:buSzPct val="100000"/>
              <a:buChar char="•"/>
            </a:pPr>
            <a:r>
              <a:rPr lang="en-US" sz="1550" dirty="0">
                <a:solidFill>
                  <a:srgbClr val="15213F"/>
                </a:solidFill>
                <a:latin typeface="Alexandria" pitchFamily="34" charset="0"/>
                <a:ea typeface="Alexandria" pitchFamily="34" charset="-122"/>
                <a:cs typeface="Alexandria" pitchFamily="34" charset="-120"/>
              </a:rPr>
              <a:t>التركيز على الجودة والعمق بدلاً من الكمية</a:t>
            </a:r>
            <a:endParaRPr lang="en-US" sz="1550" dirty="0"/>
          </a:p>
          <a:p>
            <a:pPr marL="342900" indent="-342900" algn="r" rtl="1">
              <a:lnSpc>
                <a:spcPts val="2500"/>
              </a:lnSpc>
              <a:buSzPct val="100000"/>
              <a:buChar char="•"/>
            </a:pPr>
            <a:r>
              <a:rPr lang="en-US" sz="1550" dirty="0">
                <a:solidFill>
                  <a:srgbClr val="15213F"/>
                </a:solidFill>
                <a:latin typeface="Alexandria" pitchFamily="34" charset="0"/>
                <a:ea typeface="Alexandria" pitchFamily="34" charset="-122"/>
                <a:cs typeface="Alexandria" pitchFamily="34" charset="-120"/>
              </a:rPr>
              <a:t>بناء علاقات مباشرة مع الصحفيين والمؤثرين الموثوقين</a:t>
            </a:r>
            <a:endParaRPr lang="en-US" sz="1550" dirty="0"/>
          </a:p>
          <a:p>
            <a:pPr marL="342900" indent="-342900" algn="r" rtl="1">
              <a:lnSpc>
                <a:spcPts val="2500"/>
              </a:lnSpc>
              <a:buSzPct val="100000"/>
              <a:buChar char="•"/>
            </a:pPr>
            <a:r>
              <a:rPr lang="en-US" sz="1550" dirty="0">
                <a:solidFill>
                  <a:srgbClr val="15213F"/>
                </a:solidFill>
                <a:latin typeface="Alexandria" pitchFamily="34" charset="0"/>
                <a:ea typeface="Alexandria" pitchFamily="34" charset="-122"/>
                <a:cs typeface="Alexandria" pitchFamily="34" charset="-120"/>
              </a:rPr>
              <a:t>الاستثمار في المحتوى الأصيل والقصص الإنسانية</a:t>
            </a:r>
            <a:endParaRPr lang="en-US" sz="1550" dirty="0"/>
          </a:p>
          <a:p>
            <a:pPr marL="342900" indent="-342900" algn="r" rtl="1">
              <a:lnSpc>
                <a:spcPts val="2500"/>
              </a:lnSpc>
              <a:buSzPct val="100000"/>
              <a:buChar char="•"/>
            </a:pPr>
            <a:r>
              <a:rPr lang="en-US" sz="1550" dirty="0">
                <a:solidFill>
                  <a:srgbClr val="15213F"/>
                </a:solidFill>
                <a:latin typeface="Alexandria" pitchFamily="34" charset="0"/>
                <a:ea typeface="Alexandria" pitchFamily="34" charset="-122"/>
                <a:cs typeface="Alexandria" pitchFamily="34" charset="-120"/>
              </a:rPr>
              <a:t>الشفافية في الإفصاح عن استخدام الذكاء الاصطناعي</a:t>
            </a:r>
            <a:endParaRPr lang="en-US" sz="1550"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 30">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7C010898-8A06-050D-690E-53F91F091534}"/>
              </a:ext>
            </a:extLst>
          </p:cNvPr>
          <p:cNvPicPr>
            <a:picLocks noChangeAspect="1"/>
          </p:cNvPicPr>
          <p:nvPr/>
        </p:nvPicPr>
        <p:blipFill>
          <a:blip r:embed="rId3"/>
          <a:stretch>
            <a:fillRect/>
          </a:stretch>
        </p:blipFill>
        <p:spPr>
          <a:xfrm>
            <a:off x="109103" y="36222"/>
            <a:ext cx="14412193" cy="8157155"/>
          </a:xfrm>
          <a:prstGeom prst="rect">
            <a:avLst/>
          </a:prstGeom>
        </p:spPr>
      </p:pic>
      <p:pic>
        <p:nvPicPr>
          <p:cNvPr id="2" name="Image 0" descr="preencoded.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144000" y="2196722"/>
            <a:ext cx="3488267" cy="5232401"/>
          </a:xfrm>
          <a:prstGeom prst="rect">
            <a:avLst/>
          </a:prstGeom>
        </p:spPr>
      </p:pic>
      <p:sp>
        <p:nvSpPr>
          <p:cNvPr id="3" name="Text 0"/>
          <p:cNvSpPr/>
          <p:nvPr/>
        </p:nvSpPr>
        <p:spPr>
          <a:xfrm>
            <a:off x="4572000" y="689398"/>
            <a:ext cx="5881211" cy="620078"/>
          </a:xfrm>
          <a:prstGeom prst="rect">
            <a:avLst/>
          </a:prstGeom>
          <a:noFill/>
          <a:ln/>
        </p:spPr>
        <p:txBody>
          <a:bodyPr wrap="none" lIns="0" tIns="0" rIns="0" bIns="0" rtlCol="0" anchor="t"/>
          <a:lstStyle/>
          <a:p>
            <a:pPr marL="0" indent="0" algn="r" rtl="1">
              <a:lnSpc>
                <a:spcPts val="4850"/>
              </a:lnSpc>
              <a:buNone/>
            </a:pPr>
            <a:r>
              <a:rPr lang="en-US" sz="3900" b="1" dirty="0">
                <a:solidFill>
                  <a:srgbClr val="000000"/>
                </a:solidFill>
                <a:latin typeface="Alexandria Bold" pitchFamily="34" charset="0"/>
                <a:ea typeface="Alexandria Bold" pitchFamily="34" charset="-122"/>
                <a:cs typeface="Alexandria Bold" pitchFamily="34" charset="-120"/>
              </a:rPr>
              <a:t>التحدي الثالث: أزمة الثقة</a:t>
            </a:r>
            <a:endParaRPr lang="en-US" sz="3900" dirty="0"/>
          </a:p>
        </p:txBody>
      </p:sp>
      <p:sp>
        <p:nvSpPr>
          <p:cNvPr id="4" name="Text 1"/>
          <p:cNvSpPr/>
          <p:nvPr/>
        </p:nvSpPr>
        <p:spPr>
          <a:xfrm>
            <a:off x="793790" y="2479834"/>
            <a:ext cx="7556421" cy="95261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الثقة هي العملة الأساسية في العلاقات العامة، وهي تتآكل بسرعة في العصر الرقمي. بين الأخبار الكاذبة، والتضليل المنظم، والتزييف العميق، أصبح الجمهور أكثر شكاً وأقل ثقة في كل ما يراه ويسمعه.</a:t>
            </a:r>
            <a:endParaRPr lang="en-US" sz="1550" dirty="0"/>
          </a:p>
        </p:txBody>
      </p:sp>
      <p:sp>
        <p:nvSpPr>
          <p:cNvPr id="5" name="Text 2"/>
          <p:cNvSpPr/>
          <p:nvPr/>
        </p:nvSpPr>
        <p:spPr>
          <a:xfrm>
            <a:off x="5996821" y="3754874"/>
            <a:ext cx="2353389" cy="654963"/>
          </a:xfrm>
          <a:prstGeom prst="rect">
            <a:avLst/>
          </a:prstGeom>
          <a:noFill/>
          <a:ln/>
        </p:spPr>
        <p:txBody>
          <a:bodyPr wrap="none" lIns="0" tIns="0" rIns="0" bIns="0" rtlCol="0" anchor="t"/>
          <a:lstStyle/>
          <a:p>
            <a:pPr marL="0" indent="0" algn="ctr" rtl="1">
              <a:lnSpc>
                <a:spcPts val="5150"/>
              </a:lnSpc>
              <a:buNone/>
            </a:pPr>
            <a:r>
              <a:rPr lang="en-US" sz="5150" b="1" dirty="0">
                <a:solidFill>
                  <a:srgbClr val="15213F"/>
                </a:solidFill>
                <a:latin typeface="Alexandria Bold" pitchFamily="34" charset="0"/>
                <a:ea typeface="Alexandria Bold" pitchFamily="34" charset="-122"/>
                <a:cs typeface="Alexandria Bold" pitchFamily="34" charset="-120"/>
              </a:rPr>
              <a:t>58%</a:t>
            </a:r>
            <a:endParaRPr lang="en-US" sz="5150" dirty="0"/>
          </a:p>
        </p:txBody>
      </p:sp>
      <p:sp>
        <p:nvSpPr>
          <p:cNvPr id="6" name="Text 3"/>
          <p:cNvSpPr/>
          <p:nvPr/>
        </p:nvSpPr>
        <p:spPr>
          <a:xfrm>
            <a:off x="5996821" y="4657844"/>
            <a:ext cx="2353389" cy="310158"/>
          </a:xfrm>
          <a:prstGeom prst="rect">
            <a:avLst/>
          </a:prstGeom>
          <a:noFill/>
          <a:ln/>
        </p:spPr>
        <p:txBody>
          <a:bodyPr wrap="none" lIns="0" tIns="0" rIns="0" bIns="0" rtlCol="0" anchor="t"/>
          <a:lstStyle/>
          <a:p>
            <a:pPr marL="0" indent="0" algn="ctr" rtl="1">
              <a:lnSpc>
                <a:spcPts val="2400"/>
              </a:lnSpc>
              <a:buNone/>
            </a:pPr>
            <a:r>
              <a:rPr lang="en-US" sz="1950" b="1" dirty="0">
                <a:solidFill>
                  <a:srgbClr val="15213F"/>
                </a:solidFill>
                <a:latin typeface="Alexandria Bold" pitchFamily="34" charset="0"/>
                <a:ea typeface="Alexandria Bold" pitchFamily="34" charset="-122"/>
                <a:cs typeface="Alexandria Bold" pitchFamily="34" charset="-120"/>
              </a:rPr>
              <a:t>انخفاض الثقة</a:t>
            </a:r>
            <a:endParaRPr lang="en-US" sz="1950" dirty="0"/>
          </a:p>
        </p:txBody>
      </p:sp>
      <p:sp>
        <p:nvSpPr>
          <p:cNvPr id="7" name="Text 4"/>
          <p:cNvSpPr/>
          <p:nvPr/>
        </p:nvSpPr>
        <p:spPr>
          <a:xfrm>
            <a:off x="5996821" y="5087064"/>
            <a:ext cx="2353389" cy="1270159"/>
          </a:xfrm>
          <a:prstGeom prst="rect">
            <a:avLst/>
          </a:prstGeom>
          <a:noFill/>
          <a:ln/>
        </p:spPr>
        <p:txBody>
          <a:bodyPr wrap="square" lIns="0" tIns="0" rIns="0" bIns="0" rtlCol="0" anchor="t"/>
          <a:lstStyle/>
          <a:p>
            <a:pPr marL="0" indent="0" algn="ctr" rtl="1">
              <a:lnSpc>
                <a:spcPts val="2500"/>
              </a:lnSpc>
              <a:buNone/>
            </a:pPr>
            <a:r>
              <a:rPr lang="en-US" sz="1550" dirty="0">
                <a:solidFill>
                  <a:srgbClr val="15213F"/>
                </a:solidFill>
                <a:latin typeface="Alexandria" pitchFamily="34" charset="0"/>
                <a:ea typeface="Alexandria" pitchFamily="34" charset="-122"/>
                <a:cs typeface="Alexandria" pitchFamily="34" charset="-120"/>
              </a:rPr>
              <a:t>نسبة السعوديين الذين يشككون في المحتوى الرقمي الذي يشاهدونه يومياً (تقدير متحفظ)</a:t>
            </a:r>
            <a:endParaRPr lang="en-US" sz="1550" dirty="0"/>
          </a:p>
        </p:txBody>
      </p:sp>
      <p:sp>
        <p:nvSpPr>
          <p:cNvPr id="8" name="Text 5"/>
          <p:cNvSpPr/>
          <p:nvPr/>
        </p:nvSpPr>
        <p:spPr>
          <a:xfrm>
            <a:off x="3395305" y="3754874"/>
            <a:ext cx="2353508" cy="654963"/>
          </a:xfrm>
          <a:prstGeom prst="rect">
            <a:avLst/>
          </a:prstGeom>
          <a:noFill/>
          <a:ln/>
        </p:spPr>
        <p:txBody>
          <a:bodyPr wrap="none" lIns="0" tIns="0" rIns="0" bIns="0" rtlCol="0" anchor="t"/>
          <a:lstStyle/>
          <a:p>
            <a:pPr marL="0" indent="0" algn="ctr" rtl="1">
              <a:lnSpc>
                <a:spcPts val="5150"/>
              </a:lnSpc>
              <a:buNone/>
            </a:pPr>
            <a:r>
              <a:rPr lang="en-US" sz="5150" b="1" dirty="0">
                <a:solidFill>
                  <a:srgbClr val="15213F"/>
                </a:solidFill>
                <a:latin typeface="Alexandria Bold" pitchFamily="34" charset="0"/>
                <a:ea typeface="Alexandria Bold" pitchFamily="34" charset="-122"/>
                <a:cs typeface="Alexandria Bold" pitchFamily="34" charset="-120"/>
              </a:rPr>
              <a:t>3.2B</a:t>
            </a:r>
            <a:endParaRPr lang="en-US" sz="5150" dirty="0"/>
          </a:p>
        </p:txBody>
      </p:sp>
      <p:sp>
        <p:nvSpPr>
          <p:cNvPr id="9" name="Text 6"/>
          <p:cNvSpPr/>
          <p:nvPr/>
        </p:nvSpPr>
        <p:spPr>
          <a:xfrm>
            <a:off x="3395305" y="4657844"/>
            <a:ext cx="2353508" cy="310158"/>
          </a:xfrm>
          <a:prstGeom prst="rect">
            <a:avLst/>
          </a:prstGeom>
          <a:noFill/>
          <a:ln/>
        </p:spPr>
        <p:txBody>
          <a:bodyPr wrap="none" lIns="0" tIns="0" rIns="0" bIns="0" rtlCol="0" anchor="t"/>
          <a:lstStyle/>
          <a:p>
            <a:pPr marL="0" indent="0" algn="ctr" rtl="1">
              <a:lnSpc>
                <a:spcPts val="2400"/>
              </a:lnSpc>
              <a:buNone/>
            </a:pPr>
            <a:r>
              <a:rPr lang="en-US" sz="1950" b="1" dirty="0">
                <a:solidFill>
                  <a:srgbClr val="15213F"/>
                </a:solidFill>
                <a:latin typeface="Alexandria Bold" pitchFamily="34" charset="0"/>
                <a:ea typeface="Alexandria Bold" pitchFamily="34" charset="-122"/>
                <a:cs typeface="Alexandria Bold" pitchFamily="34" charset="-120"/>
              </a:rPr>
              <a:t>المحتوى المزيف</a:t>
            </a:r>
            <a:endParaRPr lang="en-US" sz="1950" dirty="0"/>
          </a:p>
        </p:txBody>
      </p:sp>
      <p:sp>
        <p:nvSpPr>
          <p:cNvPr id="10" name="Text 7"/>
          <p:cNvSpPr/>
          <p:nvPr/>
        </p:nvSpPr>
        <p:spPr>
          <a:xfrm>
            <a:off x="3395305" y="5087064"/>
            <a:ext cx="2353508" cy="952619"/>
          </a:xfrm>
          <a:prstGeom prst="rect">
            <a:avLst/>
          </a:prstGeom>
          <a:noFill/>
          <a:ln/>
        </p:spPr>
        <p:txBody>
          <a:bodyPr wrap="square" lIns="0" tIns="0" rIns="0" bIns="0" rtlCol="0" anchor="t"/>
          <a:lstStyle/>
          <a:p>
            <a:pPr marL="0" indent="0" algn="ctr" rtl="1">
              <a:lnSpc>
                <a:spcPts val="2500"/>
              </a:lnSpc>
              <a:buNone/>
            </a:pPr>
            <a:r>
              <a:rPr lang="en-US" sz="1550" dirty="0">
                <a:solidFill>
                  <a:srgbClr val="15213F"/>
                </a:solidFill>
                <a:latin typeface="Alexandria" pitchFamily="34" charset="0"/>
                <a:ea typeface="Alexandria" pitchFamily="34" charset="-122"/>
                <a:cs typeface="Alexandria" pitchFamily="34" charset="-120"/>
              </a:rPr>
              <a:t>عدد المنشورات المضللة المقدر تداولها عالمياً في الربع الأول من 2024</a:t>
            </a:r>
            <a:endParaRPr lang="en-US" sz="1550" dirty="0"/>
          </a:p>
        </p:txBody>
      </p:sp>
      <p:sp>
        <p:nvSpPr>
          <p:cNvPr id="11" name="Text 8"/>
          <p:cNvSpPr/>
          <p:nvPr/>
        </p:nvSpPr>
        <p:spPr>
          <a:xfrm>
            <a:off x="793909" y="3754874"/>
            <a:ext cx="2353389" cy="654963"/>
          </a:xfrm>
          <a:prstGeom prst="rect">
            <a:avLst/>
          </a:prstGeom>
          <a:noFill/>
          <a:ln/>
        </p:spPr>
        <p:txBody>
          <a:bodyPr wrap="none" lIns="0" tIns="0" rIns="0" bIns="0" rtlCol="0" anchor="t"/>
          <a:lstStyle/>
          <a:p>
            <a:pPr marL="0" indent="0" algn="ctr" rtl="1">
              <a:lnSpc>
                <a:spcPts val="5150"/>
              </a:lnSpc>
              <a:buNone/>
            </a:pPr>
            <a:r>
              <a:rPr lang="en-US" sz="5150" b="1" dirty="0">
                <a:solidFill>
                  <a:srgbClr val="15213F"/>
                </a:solidFill>
                <a:latin typeface="Alexandria Bold" pitchFamily="34" charset="0"/>
                <a:ea typeface="Alexandria Bold" pitchFamily="34" charset="-122"/>
                <a:cs typeface="Alexandria Bold" pitchFamily="34" charset="-120"/>
              </a:rPr>
              <a:t>47%</a:t>
            </a:r>
            <a:endParaRPr lang="en-US" sz="5150" dirty="0"/>
          </a:p>
        </p:txBody>
      </p:sp>
      <p:sp>
        <p:nvSpPr>
          <p:cNvPr id="12" name="Text 9"/>
          <p:cNvSpPr/>
          <p:nvPr/>
        </p:nvSpPr>
        <p:spPr>
          <a:xfrm>
            <a:off x="793909" y="4657844"/>
            <a:ext cx="2353389" cy="620316"/>
          </a:xfrm>
          <a:prstGeom prst="rect">
            <a:avLst/>
          </a:prstGeom>
          <a:noFill/>
          <a:ln/>
        </p:spPr>
        <p:txBody>
          <a:bodyPr wrap="square" lIns="0" tIns="0" rIns="0" bIns="0" rtlCol="0" anchor="t"/>
          <a:lstStyle/>
          <a:p>
            <a:pPr marL="0" indent="0" algn="ctr" rtl="1">
              <a:lnSpc>
                <a:spcPts val="2400"/>
              </a:lnSpc>
              <a:buNone/>
            </a:pPr>
            <a:r>
              <a:rPr lang="en-US" sz="1950" b="1" dirty="0">
                <a:solidFill>
                  <a:srgbClr val="15213F"/>
                </a:solidFill>
                <a:latin typeface="Alexandria Bold" pitchFamily="34" charset="0"/>
                <a:ea typeface="Alexandria Bold" pitchFamily="34" charset="-122"/>
                <a:cs typeface="Alexandria Bold" pitchFamily="34" charset="-120"/>
              </a:rPr>
              <a:t>انعدام الثقة المؤسسي</a:t>
            </a:r>
            <a:endParaRPr lang="en-US" sz="1950" dirty="0"/>
          </a:p>
        </p:txBody>
      </p:sp>
      <p:sp>
        <p:nvSpPr>
          <p:cNvPr id="13" name="Text 10"/>
          <p:cNvSpPr/>
          <p:nvPr/>
        </p:nvSpPr>
        <p:spPr>
          <a:xfrm>
            <a:off x="793909" y="5397222"/>
            <a:ext cx="2353389" cy="1270159"/>
          </a:xfrm>
          <a:prstGeom prst="rect">
            <a:avLst/>
          </a:prstGeom>
          <a:noFill/>
          <a:ln/>
        </p:spPr>
        <p:txBody>
          <a:bodyPr wrap="square" lIns="0" tIns="0" rIns="0" bIns="0" rtlCol="0" anchor="t"/>
          <a:lstStyle/>
          <a:p>
            <a:pPr marL="0" indent="0" algn="ctr" rtl="1">
              <a:lnSpc>
                <a:spcPts val="2500"/>
              </a:lnSpc>
              <a:buNone/>
            </a:pPr>
            <a:r>
              <a:rPr lang="en-US" sz="1550" dirty="0">
                <a:solidFill>
                  <a:srgbClr val="15213F"/>
                </a:solidFill>
                <a:latin typeface="Alexandria" pitchFamily="34" charset="0"/>
                <a:ea typeface="Alexandria" pitchFamily="34" charset="-122"/>
                <a:cs typeface="Alexandria" pitchFamily="34" charset="-120"/>
              </a:rPr>
              <a:t>نسبة الجمهور العالمي الذي لا يثق في المؤسسات الكبرى (تقرير Edelman 2024)</a:t>
            </a:r>
            <a:endParaRPr lang="en-US" sz="1550"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 31">
    <p:spTree>
      <p:nvGrpSpPr>
        <p:cNvPr id="1" name=""/>
        <p:cNvGrpSpPr/>
        <p:nvPr/>
      </p:nvGrpSpPr>
      <p:grpSpPr>
        <a:xfrm>
          <a:off x="0" y="0"/>
          <a:ext cx="0" cy="0"/>
          <a:chOff x="0" y="0"/>
          <a:chExt cx="0" cy="0"/>
        </a:xfrm>
      </p:grpSpPr>
      <p:pic>
        <p:nvPicPr>
          <p:cNvPr id="16" name="Picture 15">
            <a:extLst>
              <a:ext uri="{FF2B5EF4-FFF2-40B4-BE49-F238E27FC236}">
                <a16:creationId xmlns:a16="http://schemas.microsoft.com/office/drawing/2014/main" id="{35A6E9E8-C4A0-E7D3-E231-77231B566E76}"/>
              </a:ext>
            </a:extLst>
          </p:cNvPr>
          <p:cNvPicPr>
            <a:picLocks noChangeAspect="1"/>
          </p:cNvPicPr>
          <p:nvPr/>
        </p:nvPicPr>
        <p:blipFill>
          <a:blip r:embed="rId3"/>
          <a:stretch>
            <a:fillRect/>
          </a:stretch>
        </p:blipFill>
        <p:spPr>
          <a:xfrm>
            <a:off x="209469" y="36723"/>
            <a:ext cx="14409819" cy="8156154"/>
          </a:xfrm>
          <a:prstGeom prst="rect">
            <a:avLst/>
          </a:prstGeom>
        </p:spPr>
      </p:pic>
      <p:sp>
        <p:nvSpPr>
          <p:cNvPr id="2" name="Text 0"/>
          <p:cNvSpPr/>
          <p:nvPr/>
        </p:nvSpPr>
        <p:spPr>
          <a:xfrm>
            <a:off x="5483662" y="1601748"/>
            <a:ext cx="8352949" cy="620078"/>
          </a:xfrm>
          <a:prstGeom prst="rect">
            <a:avLst/>
          </a:prstGeom>
          <a:noFill/>
          <a:ln/>
        </p:spPr>
        <p:txBody>
          <a:bodyPr wrap="none" lIns="0" tIns="0" rIns="0" bIns="0" rtlCol="0" anchor="t"/>
          <a:lstStyle/>
          <a:p>
            <a:pPr marL="0" indent="0" algn="r" rtl="1">
              <a:lnSpc>
                <a:spcPts val="4850"/>
              </a:lnSpc>
              <a:buNone/>
            </a:pPr>
            <a:r>
              <a:rPr lang="en-US" sz="3900" b="1" dirty="0">
                <a:solidFill>
                  <a:srgbClr val="000000"/>
                </a:solidFill>
                <a:latin typeface="Alexandria Bold" pitchFamily="34" charset="0"/>
                <a:ea typeface="Alexandria Bold" pitchFamily="34" charset="-122"/>
                <a:cs typeface="Alexandria Bold" pitchFamily="34" charset="-120"/>
              </a:rPr>
              <a:t>إعادة بناء الثقة: استراتيجيات عملية</a:t>
            </a:r>
            <a:endParaRPr lang="en-US" sz="3900" dirty="0"/>
          </a:p>
        </p:txBody>
      </p:sp>
      <p:sp>
        <p:nvSpPr>
          <p:cNvPr id="3" name="Text 1"/>
          <p:cNvSpPr/>
          <p:nvPr/>
        </p:nvSpPr>
        <p:spPr>
          <a:xfrm>
            <a:off x="793790" y="2618661"/>
            <a:ext cx="13042821" cy="63507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في مواجهة أزمة الثقة المتفاقمة، يجب على ممارسي العلاقات العامة تبني استراتيجيات جديدة تركز على الأصالة والشفافية والمصداقية كأساس لكل عمل. إعادة بناء الثقة عملية طويلة وصعبة، لكنها ليست مستحيلة.</a:t>
            </a:r>
            <a:endParaRPr lang="en-US" sz="1550" dirty="0"/>
          </a:p>
        </p:txBody>
      </p:sp>
      <p:sp>
        <p:nvSpPr>
          <p:cNvPr id="4" name="Shape 2"/>
          <p:cNvSpPr/>
          <p:nvPr/>
        </p:nvSpPr>
        <p:spPr>
          <a:xfrm>
            <a:off x="7414379" y="3476982"/>
            <a:ext cx="6422231" cy="1476256"/>
          </a:xfrm>
          <a:prstGeom prst="roundRect">
            <a:avLst>
              <a:gd name="adj" fmla="val 32267"/>
            </a:avLst>
          </a:prstGeom>
          <a:solidFill>
            <a:srgbClr val="CCF1FF"/>
          </a:solidFill>
          <a:ln w="7620">
            <a:solidFill>
              <a:srgbClr val="B2D7E5"/>
            </a:solidFill>
            <a:prstDash val="solid"/>
          </a:ln>
        </p:spPr>
        <p:txBody>
          <a:bodyPr/>
          <a:lstStyle/>
          <a:p>
            <a:endParaRPr lang="en-US"/>
          </a:p>
        </p:txBody>
      </p:sp>
      <p:sp>
        <p:nvSpPr>
          <p:cNvPr id="5" name="Text 3"/>
          <p:cNvSpPr/>
          <p:nvPr/>
        </p:nvSpPr>
        <p:spPr>
          <a:xfrm>
            <a:off x="11149727" y="3682960"/>
            <a:ext cx="2480905" cy="310158"/>
          </a:xfrm>
          <a:prstGeom prst="rect">
            <a:avLst/>
          </a:prstGeom>
          <a:noFill/>
          <a:ln/>
        </p:spPr>
        <p:txBody>
          <a:bodyPr wrap="none" lIns="0" tIns="0" rIns="0" bIns="0" rtlCol="0" anchor="t"/>
          <a:lstStyle/>
          <a:p>
            <a:pPr marL="0" indent="0" algn="r" rtl="1">
              <a:lnSpc>
                <a:spcPts val="2400"/>
              </a:lnSpc>
              <a:buNone/>
            </a:pPr>
            <a:r>
              <a:rPr lang="en-US" sz="1950" b="1" dirty="0">
                <a:solidFill>
                  <a:srgbClr val="15213F"/>
                </a:solidFill>
                <a:latin typeface="Alexandria Bold" pitchFamily="34" charset="0"/>
                <a:ea typeface="Alexandria Bold" pitchFamily="34" charset="-122"/>
                <a:cs typeface="Alexandria Bold" pitchFamily="34" charset="-120"/>
              </a:rPr>
              <a:t>الشفافية المطلقة</a:t>
            </a:r>
            <a:endParaRPr lang="en-US" sz="1950" dirty="0"/>
          </a:p>
        </p:txBody>
      </p:sp>
      <p:sp>
        <p:nvSpPr>
          <p:cNvPr id="6" name="Text 4"/>
          <p:cNvSpPr/>
          <p:nvPr/>
        </p:nvSpPr>
        <p:spPr>
          <a:xfrm>
            <a:off x="7620357" y="4112181"/>
            <a:ext cx="6010275" cy="63507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الإفصاح الكامل عن المعلومات، الاعتراف بالأخطاء، ومشاركة العمليات الداخلية قدر الإمكان. الشفافية تبني الثقة.</a:t>
            </a:r>
            <a:endParaRPr lang="en-US" sz="1550" dirty="0"/>
          </a:p>
        </p:txBody>
      </p:sp>
      <p:sp>
        <p:nvSpPr>
          <p:cNvPr id="7" name="Shape 5"/>
          <p:cNvSpPr/>
          <p:nvPr/>
        </p:nvSpPr>
        <p:spPr>
          <a:xfrm>
            <a:off x="793790" y="3476982"/>
            <a:ext cx="6422231" cy="1476256"/>
          </a:xfrm>
          <a:prstGeom prst="roundRect">
            <a:avLst>
              <a:gd name="adj" fmla="val 32267"/>
            </a:avLst>
          </a:prstGeom>
          <a:solidFill>
            <a:srgbClr val="CCF1FF"/>
          </a:solidFill>
          <a:ln w="7620">
            <a:solidFill>
              <a:srgbClr val="B2D7E5"/>
            </a:solidFill>
            <a:prstDash val="solid"/>
          </a:ln>
        </p:spPr>
        <p:txBody>
          <a:bodyPr/>
          <a:lstStyle/>
          <a:p>
            <a:endParaRPr lang="en-US"/>
          </a:p>
        </p:txBody>
      </p:sp>
      <p:sp>
        <p:nvSpPr>
          <p:cNvPr id="8" name="Text 6"/>
          <p:cNvSpPr/>
          <p:nvPr/>
        </p:nvSpPr>
        <p:spPr>
          <a:xfrm>
            <a:off x="4529138" y="3682960"/>
            <a:ext cx="2480905" cy="310158"/>
          </a:xfrm>
          <a:prstGeom prst="rect">
            <a:avLst/>
          </a:prstGeom>
          <a:noFill/>
          <a:ln/>
        </p:spPr>
        <p:txBody>
          <a:bodyPr wrap="none" lIns="0" tIns="0" rIns="0" bIns="0" rtlCol="0" anchor="t"/>
          <a:lstStyle/>
          <a:p>
            <a:pPr marL="0" indent="0" algn="r" rtl="1">
              <a:lnSpc>
                <a:spcPts val="2400"/>
              </a:lnSpc>
              <a:buNone/>
            </a:pPr>
            <a:r>
              <a:rPr lang="en-US" sz="1950" b="1" dirty="0">
                <a:solidFill>
                  <a:srgbClr val="15213F"/>
                </a:solidFill>
                <a:latin typeface="Alexandria Bold" pitchFamily="34" charset="0"/>
                <a:ea typeface="Alexandria Bold" pitchFamily="34" charset="-122"/>
                <a:cs typeface="Alexandria Bold" pitchFamily="34" charset="-120"/>
              </a:rPr>
              <a:t>الأصالة والصدق</a:t>
            </a:r>
            <a:endParaRPr lang="en-US" sz="1950" dirty="0"/>
          </a:p>
        </p:txBody>
      </p:sp>
      <p:sp>
        <p:nvSpPr>
          <p:cNvPr id="9" name="Text 7"/>
          <p:cNvSpPr/>
          <p:nvPr/>
        </p:nvSpPr>
        <p:spPr>
          <a:xfrm>
            <a:off x="999768" y="4112181"/>
            <a:ext cx="6010275" cy="63507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تجنب المبالغات والادعاءات غير الواقعية. الجمهور يقدّر الصدق حتى لو كان الواقع أقل إبهاراً من الوعود.</a:t>
            </a:r>
            <a:endParaRPr lang="en-US" sz="1550" dirty="0"/>
          </a:p>
        </p:txBody>
      </p:sp>
      <p:sp>
        <p:nvSpPr>
          <p:cNvPr id="10" name="Shape 8"/>
          <p:cNvSpPr/>
          <p:nvPr/>
        </p:nvSpPr>
        <p:spPr>
          <a:xfrm>
            <a:off x="7414379" y="5151596"/>
            <a:ext cx="6422231" cy="1476256"/>
          </a:xfrm>
          <a:prstGeom prst="roundRect">
            <a:avLst>
              <a:gd name="adj" fmla="val 32267"/>
            </a:avLst>
          </a:prstGeom>
          <a:solidFill>
            <a:srgbClr val="CCF1FF"/>
          </a:solidFill>
          <a:ln w="7620">
            <a:solidFill>
              <a:srgbClr val="B2D7E5"/>
            </a:solidFill>
            <a:prstDash val="solid"/>
          </a:ln>
        </p:spPr>
        <p:txBody>
          <a:bodyPr/>
          <a:lstStyle/>
          <a:p>
            <a:endParaRPr lang="en-US"/>
          </a:p>
        </p:txBody>
      </p:sp>
      <p:sp>
        <p:nvSpPr>
          <p:cNvPr id="11" name="Text 9"/>
          <p:cNvSpPr/>
          <p:nvPr/>
        </p:nvSpPr>
        <p:spPr>
          <a:xfrm>
            <a:off x="11149727" y="5357574"/>
            <a:ext cx="2480905" cy="310158"/>
          </a:xfrm>
          <a:prstGeom prst="rect">
            <a:avLst/>
          </a:prstGeom>
          <a:noFill/>
          <a:ln/>
        </p:spPr>
        <p:txBody>
          <a:bodyPr wrap="none" lIns="0" tIns="0" rIns="0" bIns="0" rtlCol="0" anchor="t"/>
          <a:lstStyle/>
          <a:p>
            <a:pPr marL="0" indent="0" algn="r" rtl="1">
              <a:lnSpc>
                <a:spcPts val="2400"/>
              </a:lnSpc>
              <a:buNone/>
            </a:pPr>
            <a:r>
              <a:rPr lang="en-US" sz="1950" b="1" dirty="0">
                <a:solidFill>
                  <a:srgbClr val="15213F"/>
                </a:solidFill>
                <a:latin typeface="Alexandria Bold" pitchFamily="34" charset="0"/>
                <a:ea typeface="Alexandria Bold" pitchFamily="34" charset="-122"/>
                <a:cs typeface="Alexandria Bold" pitchFamily="34" charset="-120"/>
              </a:rPr>
              <a:t>الاتساق</a:t>
            </a:r>
            <a:endParaRPr lang="en-US" sz="1950" dirty="0"/>
          </a:p>
        </p:txBody>
      </p:sp>
      <p:sp>
        <p:nvSpPr>
          <p:cNvPr id="12" name="Text 10"/>
          <p:cNvSpPr/>
          <p:nvPr/>
        </p:nvSpPr>
        <p:spPr>
          <a:xfrm>
            <a:off x="7620357" y="5786795"/>
            <a:ext cx="6010275" cy="63507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توافق الأقوال مع الأفعال. الرسائل يجب أن تعكس الممارسات الفعلية للمؤسسة، وليس صورة مثالية بعيدة عن الواقع.</a:t>
            </a:r>
            <a:endParaRPr lang="en-US" sz="1550" dirty="0"/>
          </a:p>
        </p:txBody>
      </p:sp>
      <p:sp>
        <p:nvSpPr>
          <p:cNvPr id="13" name="Shape 11"/>
          <p:cNvSpPr/>
          <p:nvPr/>
        </p:nvSpPr>
        <p:spPr>
          <a:xfrm>
            <a:off x="793790" y="5151596"/>
            <a:ext cx="6422231" cy="1476256"/>
          </a:xfrm>
          <a:prstGeom prst="roundRect">
            <a:avLst>
              <a:gd name="adj" fmla="val 32267"/>
            </a:avLst>
          </a:prstGeom>
          <a:solidFill>
            <a:srgbClr val="CCF1FF"/>
          </a:solidFill>
          <a:ln w="7620">
            <a:solidFill>
              <a:srgbClr val="B2D7E5"/>
            </a:solidFill>
            <a:prstDash val="solid"/>
          </a:ln>
        </p:spPr>
        <p:txBody>
          <a:bodyPr/>
          <a:lstStyle/>
          <a:p>
            <a:endParaRPr lang="en-US"/>
          </a:p>
        </p:txBody>
      </p:sp>
      <p:sp>
        <p:nvSpPr>
          <p:cNvPr id="14" name="Text 12"/>
          <p:cNvSpPr/>
          <p:nvPr/>
        </p:nvSpPr>
        <p:spPr>
          <a:xfrm>
            <a:off x="4353878" y="5357574"/>
            <a:ext cx="2656165" cy="310158"/>
          </a:xfrm>
          <a:prstGeom prst="rect">
            <a:avLst/>
          </a:prstGeom>
          <a:noFill/>
          <a:ln/>
        </p:spPr>
        <p:txBody>
          <a:bodyPr wrap="none" lIns="0" tIns="0" rIns="0" bIns="0" rtlCol="0" anchor="t"/>
          <a:lstStyle/>
          <a:p>
            <a:pPr marL="0" indent="0" algn="r" rtl="1">
              <a:lnSpc>
                <a:spcPts val="2400"/>
              </a:lnSpc>
              <a:buNone/>
            </a:pPr>
            <a:r>
              <a:rPr lang="en-US" sz="1950" b="1" dirty="0">
                <a:solidFill>
                  <a:srgbClr val="15213F"/>
                </a:solidFill>
                <a:latin typeface="Alexandria Bold" pitchFamily="34" charset="0"/>
                <a:ea typeface="Alexandria Bold" pitchFamily="34" charset="-122"/>
                <a:cs typeface="Alexandria Bold" pitchFamily="34" charset="-120"/>
              </a:rPr>
              <a:t>المسؤولية الاجتماعية</a:t>
            </a:r>
            <a:endParaRPr lang="en-US" sz="1950" dirty="0"/>
          </a:p>
        </p:txBody>
      </p:sp>
      <p:sp>
        <p:nvSpPr>
          <p:cNvPr id="15" name="Text 13"/>
          <p:cNvSpPr/>
          <p:nvPr/>
        </p:nvSpPr>
        <p:spPr>
          <a:xfrm>
            <a:off x="999768" y="5786795"/>
            <a:ext cx="6010275" cy="63507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العمل الحقيقي لخدمة المجتمع والبيئة، وليس مجرد الحديث عنه. الأفعال تتحدث بصوت أعلى من الكلمات.</a:t>
            </a:r>
            <a:endParaRPr lang="en-US" sz="1550"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 32">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2EA1F74D-350B-79B6-6642-EF4DF7DC512B}"/>
              </a:ext>
            </a:extLst>
          </p:cNvPr>
          <p:cNvPicPr>
            <a:picLocks noChangeAspect="1"/>
          </p:cNvPicPr>
          <p:nvPr/>
        </p:nvPicPr>
        <p:blipFill>
          <a:blip r:embed="rId3"/>
          <a:stretch>
            <a:fillRect/>
          </a:stretch>
        </p:blipFill>
        <p:spPr>
          <a:xfrm>
            <a:off x="109103" y="36222"/>
            <a:ext cx="14412193" cy="8157155"/>
          </a:xfrm>
          <a:prstGeom prst="rect">
            <a:avLst/>
          </a:prstGeom>
        </p:spPr>
      </p:pic>
      <p:pic>
        <p:nvPicPr>
          <p:cNvPr id="2" name="Image 0" descr="preencoded.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144000" y="1649055"/>
            <a:ext cx="4233333" cy="6350000"/>
          </a:xfrm>
          <a:prstGeom prst="rect">
            <a:avLst/>
          </a:prstGeom>
        </p:spPr>
      </p:pic>
      <p:sp>
        <p:nvSpPr>
          <p:cNvPr id="3" name="Text 0"/>
          <p:cNvSpPr/>
          <p:nvPr/>
        </p:nvSpPr>
        <p:spPr>
          <a:xfrm>
            <a:off x="1576506" y="849630"/>
            <a:ext cx="7556421" cy="1116330"/>
          </a:xfrm>
          <a:prstGeom prst="rect">
            <a:avLst/>
          </a:prstGeom>
          <a:noFill/>
          <a:ln/>
        </p:spPr>
        <p:txBody>
          <a:bodyPr wrap="square" lIns="0" tIns="0" rIns="0" bIns="0" rtlCol="0" anchor="t"/>
          <a:lstStyle/>
          <a:p>
            <a:pPr marL="0" indent="0" algn="r" rtl="1">
              <a:lnSpc>
                <a:spcPts val="4350"/>
              </a:lnSpc>
              <a:buNone/>
            </a:pPr>
            <a:r>
              <a:rPr lang="en-US" sz="3500" b="1" dirty="0">
                <a:solidFill>
                  <a:srgbClr val="000000"/>
                </a:solidFill>
                <a:latin typeface="Alexandria Bold" pitchFamily="34" charset="0"/>
                <a:ea typeface="Alexandria Bold" pitchFamily="34" charset="-122"/>
                <a:cs typeface="Alexandria Bold" pitchFamily="34" charset="-120"/>
              </a:rPr>
              <a:t>التحدي الرابع: أخلاقيات استخدام البيانات</a:t>
            </a:r>
            <a:endParaRPr lang="en-US" sz="3500" dirty="0"/>
          </a:p>
        </p:txBody>
      </p:sp>
      <p:sp>
        <p:nvSpPr>
          <p:cNvPr id="4" name="Text 1"/>
          <p:cNvSpPr/>
          <p:nvPr/>
        </p:nvSpPr>
        <p:spPr>
          <a:xfrm>
            <a:off x="793790" y="2397323"/>
            <a:ext cx="7556421" cy="814388"/>
          </a:xfrm>
          <a:prstGeom prst="rect">
            <a:avLst/>
          </a:prstGeom>
          <a:noFill/>
          <a:ln/>
        </p:spPr>
        <p:txBody>
          <a:bodyPr wrap="square" lIns="0" tIns="0" rIns="0" bIns="0" rtlCol="0" anchor="t"/>
          <a:lstStyle/>
          <a:p>
            <a:pPr marL="0" indent="0" algn="r" rtl="1">
              <a:lnSpc>
                <a:spcPts val="2100"/>
              </a:lnSpc>
              <a:buNone/>
            </a:pPr>
            <a:r>
              <a:rPr lang="en-US" sz="1400" dirty="0">
                <a:solidFill>
                  <a:srgbClr val="15213F"/>
                </a:solidFill>
                <a:latin typeface="Alexandria" pitchFamily="34" charset="0"/>
                <a:ea typeface="Alexandria" pitchFamily="34" charset="-122"/>
                <a:cs typeface="Alexandria" pitchFamily="34" charset="-120"/>
              </a:rPr>
              <a:t>الذكاء الاصطناعي والاستهداف الدقيق يعتمدان على جمع وتحليل كميات هائلة من البيانات الشخصية. هذا يطرح تساؤلات أخلاقية وقانونية عميقة حول الخصوصية، الموافقة، والاستخدام المسؤول للبيانات.</a:t>
            </a:r>
            <a:endParaRPr lang="en-US" sz="1400" dirty="0"/>
          </a:p>
        </p:txBody>
      </p:sp>
      <p:sp>
        <p:nvSpPr>
          <p:cNvPr id="5" name="Shape 2"/>
          <p:cNvSpPr/>
          <p:nvPr/>
        </p:nvSpPr>
        <p:spPr>
          <a:xfrm>
            <a:off x="7948374" y="3392567"/>
            <a:ext cx="401836" cy="401836"/>
          </a:xfrm>
          <a:prstGeom prst="roundRect">
            <a:avLst>
              <a:gd name="adj" fmla="val 18670"/>
            </a:avLst>
          </a:prstGeom>
          <a:solidFill>
            <a:srgbClr val="CCF1FF"/>
          </a:solidFill>
          <a:ln w="7620">
            <a:solidFill>
              <a:srgbClr val="B2D7E5"/>
            </a:solidFill>
            <a:prstDash val="solid"/>
          </a:ln>
        </p:spPr>
        <p:txBody>
          <a:bodyPr/>
          <a:lstStyle/>
          <a:p>
            <a:endParaRPr lang="en-US"/>
          </a:p>
        </p:txBody>
      </p:sp>
      <p:sp>
        <p:nvSpPr>
          <p:cNvPr id="6" name="Text 3"/>
          <p:cNvSpPr/>
          <p:nvPr/>
        </p:nvSpPr>
        <p:spPr>
          <a:xfrm>
            <a:off x="5554861" y="3453884"/>
            <a:ext cx="2232779" cy="278963"/>
          </a:xfrm>
          <a:prstGeom prst="rect">
            <a:avLst/>
          </a:prstGeom>
          <a:noFill/>
          <a:ln/>
        </p:spPr>
        <p:txBody>
          <a:bodyPr wrap="none" lIns="0" tIns="0" rIns="0" bIns="0" rtlCol="0" anchor="t"/>
          <a:lstStyle/>
          <a:p>
            <a:pPr marL="0" indent="0" algn="r" rtl="1">
              <a:lnSpc>
                <a:spcPts val="2150"/>
              </a:lnSpc>
              <a:buNone/>
            </a:pPr>
            <a:r>
              <a:rPr lang="en-US" sz="1750" b="1" dirty="0">
                <a:solidFill>
                  <a:srgbClr val="15213F"/>
                </a:solidFill>
                <a:latin typeface="Alexandria Bold" pitchFamily="34" charset="0"/>
                <a:ea typeface="Alexandria Bold" pitchFamily="34" charset="-122"/>
                <a:cs typeface="Alexandria Bold" pitchFamily="34" charset="-120"/>
              </a:rPr>
              <a:t>الموافقة المستنيرة</a:t>
            </a:r>
            <a:endParaRPr lang="en-US" sz="1750" dirty="0"/>
          </a:p>
        </p:txBody>
      </p:sp>
      <p:sp>
        <p:nvSpPr>
          <p:cNvPr id="7" name="Text 4"/>
          <p:cNvSpPr/>
          <p:nvPr/>
        </p:nvSpPr>
        <p:spPr>
          <a:xfrm>
            <a:off x="793790" y="3829288"/>
            <a:ext cx="6993850" cy="271463"/>
          </a:xfrm>
          <a:prstGeom prst="rect">
            <a:avLst/>
          </a:prstGeom>
          <a:noFill/>
          <a:ln/>
        </p:spPr>
        <p:txBody>
          <a:bodyPr wrap="none" lIns="0" tIns="0" rIns="0" bIns="0" rtlCol="0" anchor="t"/>
          <a:lstStyle/>
          <a:p>
            <a:pPr marL="0" indent="0" algn="r" rtl="1">
              <a:lnSpc>
                <a:spcPts val="2100"/>
              </a:lnSpc>
              <a:buNone/>
            </a:pPr>
            <a:r>
              <a:rPr lang="en-US" sz="1400" dirty="0">
                <a:solidFill>
                  <a:srgbClr val="15213F"/>
                </a:solidFill>
                <a:latin typeface="Alexandria" pitchFamily="34" charset="0"/>
                <a:ea typeface="Alexandria" pitchFamily="34" charset="-122"/>
                <a:cs typeface="Alexandria" pitchFamily="34" charset="-120"/>
              </a:rPr>
              <a:t>هل يفهم الأفراد حقاً كيف ستُستخدم بياناتهم؟ هل الموافقة حقيقية أم مجرد شكلية؟</a:t>
            </a:r>
            <a:endParaRPr lang="en-US" sz="1400" dirty="0"/>
          </a:p>
        </p:txBody>
      </p:sp>
      <p:sp>
        <p:nvSpPr>
          <p:cNvPr id="8" name="Shape 5"/>
          <p:cNvSpPr/>
          <p:nvPr/>
        </p:nvSpPr>
        <p:spPr>
          <a:xfrm>
            <a:off x="7948374" y="4422219"/>
            <a:ext cx="401836" cy="401836"/>
          </a:xfrm>
          <a:prstGeom prst="roundRect">
            <a:avLst>
              <a:gd name="adj" fmla="val 18670"/>
            </a:avLst>
          </a:prstGeom>
          <a:solidFill>
            <a:srgbClr val="CCF1FF"/>
          </a:solidFill>
          <a:ln w="7620">
            <a:solidFill>
              <a:srgbClr val="B2D7E5"/>
            </a:solidFill>
            <a:prstDash val="solid"/>
          </a:ln>
        </p:spPr>
        <p:txBody>
          <a:bodyPr/>
          <a:lstStyle/>
          <a:p>
            <a:endParaRPr lang="en-US"/>
          </a:p>
        </p:txBody>
      </p:sp>
      <p:sp>
        <p:nvSpPr>
          <p:cNvPr id="9" name="Text 6"/>
          <p:cNvSpPr/>
          <p:nvPr/>
        </p:nvSpPr>
        <p:spPr>
          <a:xfrm>
            <a:off x="5554861" y="4483537"/>
            <a:ext cx="2232779" cy="278963"/>
          </a:xfrm>
          <a:prstGeom prst="rect">
            <a:avLst/>
          </a:prstGeom>
          <a:noFill/>
          <a:ln/>
        </p:spPr>
        <p:txBody>
          <a:bodyPr wrap="none" lIns="0" tIns="0" rIns="0" bIns="0" rtlCol="0" anchor="t"/>
          <a:lstStyle/>
          <a:p>
            <a:pPr marL="0" indent="0" algn="r" rtl="1">
              <a:lnSpc>
                <a:spcPts val="2150"/>
              </a:lnSpc>
              <a:buNone/>
            </a:pPr>
            <a:r>
              <a:rPr lang="en-US" sz="1750" b="1" dirty="0">
                <a:solidFill>
                  <a:srgbClr val="15213F"/>
                </a:solidFill>
                <a:latin typeface="Alexandria Bold" pitchFamily="34" charset="0"/>
                <a:ea typeface="Alexandria Bold" pitchFamily="34" charset="-122"/>
                <a:cs typeface="Alexandria Bold" pitchFamily="34" charset="-120"/>
              </a:rPr>
              <a:t>الحدود الأخلاقية</a:t>
            </a:r>
            <a:endParaRPr lang="en-US" sz="1750" dirty="0"/>
          </a:p>
        </p:txBody>
      </p:sp>
      <p:sp>
        <p:nvSpPr>
          <p:cNvPr id="10" name="Text 7"/>
          <p:cNvSpPr/>
          <p:nvPr/>
        </p:nvSpPr>
        <p:spPr>
          <a:xfrm>
            <a:off x="793790" y="4858941"/>
            <a:ext cx="6993850" cy="271463"/>
          </a:xfrm>
          <a:prstGeom prst="rect">
            <a:avLst/>
          </a:prstGeom>
          <a:noFill/>
          <a:ln/>
        </p:spPr>
        <p:txBody>
          <a:bodyPr wrap="none" lIns="0" tIns="0" rIns="0" bIns="0" rtlCol="0" anchor="t"/>
          <a:lstStyle/>
          <a:p>
            <a:pPr marL="0" indent="0" algn="r" rtl="1">
              <a:lnSpc>
                <a:spcPts val="2100"/>
              </a:lnSpc>
              <a:buNone/>
            </a:pPr>
            <a:r>
              <a:rPr lang="en-US" sz="1400" dirty="0">
                <a:solidFill>
                  <a:srgbClr val="15213F"/>
                </a:solidFill>
                <a:latin typeface="Alexandria" pitchFamily="34" charset="0"/>
                <a:ea typeface="Alexandria" pitchFamily="34" charset="-122"/>
                <a:cs typeface="Alexandria" pitchFamily="34" charset="-120"/>
              </a:rPr>
              <a:t>ما هي حدود التخصيص والاستهداف قبل أن يتحول إلى تلاعب؟ متى يصبح الإقناع خداعاً؟</a:t>
            </a:r>
            <a:endParaRPr lang="en-US" sz="1400" dirty="0"/>
          </a:p>
        </p:txBody>
      </p:sp>
      <p:sp>
        <p:nvSpPr>
          <p:cNvPr id="11" name="Shape 8"/>
          <p:cNvSpPr/>
          <p:nvPr/>
        </p:nvSpPr>
        <p:spPr>
          <a:xfrm>
            <a:off x="7948374" y="5451872"/>
            <a:ext cx="401836" cy="401836"/>
          </a:xfrm>
          <a:prstGeom prst="roundRect">
            <a:avLst>
              <a:gd name="adj" fmla="val 18670"/>
            </a:avLst>
          </a:prstGeom>
          <a:solidFill>
            <a:srgbClr val="CCF1FF"/>
          </a:solidFill>
          <a:ln w="7620">
            <a:solidFill>
              <a:srgbClr val="B2D7E5"/>
            </a:solidFill>
            <a:prstDash val="solid"/>
          </a:ln>
        </p:spPr>
        <p:txBody>
          <a:bodyPr/>
          <a:lstStyle/>
          <a:p>
            <a:endParaRPr lang="en-US"/>
          </a:p>
        </p:txBody>
      </p:sp>
      <p:sp>
        <p:nvSpPr>
          <p:cNvPr id="12" name="Text 9"/>
          <p:cNvSpPr/>
          <p:nvPr/>
        </p:nvSpPr>
        <p:spPr>
          <a:xfrm>
            <a:off x="5554861" y="5513189"/>
            <a:ext cx="2232779" cy="278963"/>
          </a:xfrm>
          <a:prstGeom prst="rect">
            <a:avLst/>
          </a:prstGeom>
          <a:noFill/>
          <a:ln/>
        </p:spPr>
        <p:txBody>
          <a:bodyPr wrap="none" lIns="0" tIns="0" rIns="0" bIns="0" rtlCol="0" anchor="t"/>
          <a:lstStyle/>
          <a:p>
            <a:pPr marL="0" indent="0" algn="r" rtl="1">
              <a:lnSpc>
                <a:spcPts val="2150"/>
              </a:lnSpc>
              <a:buNone/>
            </a:pPr>
            <a:r>
              <a:rPr lang="en-US" sz="1750" b="1" dirty="0">
                <a:solidFill>
                  <a:srgbClr val="15213F"/>
                </a:solidFill>
                <a:latin typeface="Alexandria Bold" pitchFamily="34" charset="0"/>
                <a:ea typeface="Alexandria Bold" pitchFamily="34" charset="-122"/>
                <a:cs typeface="Alexandria Bold" pitchFamily="34" charset="-120"/>
              </a:rPr>
              <a:t>الامتثال القانوني</a:t>
            </a:r>
            <a:endParaRPr lang="en-US" sz="1750" dirty="0"/>
          </a:p>
        </p:txBody>
      </p:sp>
      <p:sp>
        <p:nvSpPr>
          <p:cNvPr id="13" name="Text 10"/>
          <p:cNvSpPr/>
          <p:nvPr/>
        </p:nvSpPr>
        <p:spPr>
          <a:xfrm>
            <a:off x="793790" y="5888593"/>
            <a:ext cx="6993850" cy="271463"/>
          </a:xfrm>
          <a:prstGeom prst="rect">
            <a:avLst/>
          </a:prstGeom>
          <a:noFill/>
          <a:ln/>
        </p:spPr>
        <p:txBody>
          <a:bodyPr wrap="none" lIns="0" tIns="0" rIns="0" bIns="0" rtlCol="0" anchor="t"/>
          <a:lstStyle/>
          <a:p>
            <a:pPr marL="0" indent="0" algn="r" rtl="1">
              <a:lnSpc>
                <a:spcPts val="2100"/>
              </a:lnSpc>
              <a:buNone/>
            </a:pPr>
            <a:r>
              <a:rPr lang="en-US" sz="1400" dirty="0">
                <a:solidFill>
                  <a:srgbClr val="15213F"/>
                </a:solidFill>
                <a:latin typeface="Alexandria" pitchFamily="34" charset="0"/>
                <a:ea typeface="Alexandria" pitchFamily="34" charset="-122"/>
                <a:cs typeface="Alexandria" pitchFamily="34" charset="-120"/>
              </a:rPr>
              <a:t>الالتزام بقوانين حماية البيانات المحلية والدولية، وأنظمة حماية الخصوصية السعودية.</a:t>
            </a:r>
            <a:endParaRPr lang="en-US" sz="1400" dirty="0"/>
          </a:p>
        </p:txBody>
      </p:sp>
      <p:sp>
        <p:nvSpPr>
          <p:cNvPr id="14" name="Shape 11"/>
          <p:cNvSpPr/>
          <p:nvPr/>
        </p:nvSpPr>
        <p:spPr>
          <a:xfrm>
            <a:off x="7948374" y="6481524"/>
            <a:ext cx="401836" cy="401836"/>
          </a:xfrm>
          <a:prstGeom prst="roundRect">
            <a:avLst>
              <a:gd name="adj" fmla="val 18670"/>
            </a:avLst>
          </a:prstGeom>
          <a:solidFill>
            <a:srgbClr val="CCF1FF"/>
          </a:solidFill>
          <a:ln w="7620">
            <a:solidFill>
              <a:srgbClr val="B2D7E5"/>
            </a:solidFill>
            <a:prstDash val="solid"/>
          </a:ln>
        </p:spPr>
        <p:txBody>
          <a:bodyPr/>
          <a:lstStyle/>
          <a:p>
            <a:endParaRPr lang="en-US"/>
          </a:p>
        </p:txBody>
      </p:sp>
      <p:sp>
        <p:nvSpPr>
          <p:cNvPr id="15" name="Text 12"/>
          <p:cNvSpPr/>
          <p:nvPr/>
        </p:nvSpPr>
        <p:spPr>
          <a:xfrm>
            <a:off x="5354717" y="6542842"/>
            <a:ext cx="2432923" cy="278963"/>
          </a:xfrm>
          <a:prstGeom prst="rect">
            <a:avLst/>
          </a:prstGeom>
          <a:noFill/>
          <a:ln/>
        </p:spPr>
        <p:txBody>
          <a:bodyPr wrap="none" lIns="0" tIns="0" rIns="0" bIns="0" rtlCol="0" anchor="t"/>
          <a:lstStyle/>
          <a:p>
            <a:pPr marL="0" indent="0" algn="r" rtl="1">
              <a:lnSpc>
                <a:spcPts val="2150"/>
              </a:lnSpc>
              <a:buNone/>
            </a:pPr>
            <a:r>
              <a:rPr lang="en-US" sz="1750" b="1" dirty="0">
                <a:solidFill>
                  <a:srgbClr val="15213F"/>
                </a:solidFill>
                <a:latin typeface="Alexandria Bold" pitchFamily="34" charset="0"/>
                <a:ea typeface="Alexandria Bold" pitchFamily="34" charset="-122"/>
                <a:cs typeface="Alexandria Bold" pitchFamily="34" charset="-120"/>
              </a:rPr>
              <a:t>المسؤولية المؤسسية</a:t>
            </a:r>
            <a:endParaRPr lang="en-US" sz="1750" dirty="0"/>
          </a:p>
        </p:txBody>
      </p:sp>
      <p:sp>
        <p:nvSpPr>
          <p:cNvPr id="16" name="Text 13"/>
          <p:cNvSpPr/>
          <p:nvPr/>
        </p:nvSpPr>
        <p:spPr>
          <a:xfrm>
            <a:off x="793790" y="6918246"/>
            <a:ext cx="6993850" cy="271463"/>
          </a:xfrm>
          <a:prstGeom prst="rect">
            <a:avLst/>
          </a:prstGeom>
          <a:noFill/>
          <a:ln/>
        </p:spPr>
        <p:txBody>
          <a:bodyPr wrap="none" lIns="0" tIns="0" rIns="0" bIns="0" rtlCol="0" anchor="t"/>
          <a:lstStyle/>
          <a:p>
            <a:pPr marL="0" indent="0" algn="r" rtl="1">
              <a:lnSpc>
                <a:spcPts val="2100"/>
              </a:lnSpc>
              <a:buNone/>
            </a:pPr>
            <a:r>
              <a:rPr lang="en-US" sz="1400" dirty="0">
                <a:solidFill>
                  <a:srgbClr val="15213F"/>
                </a:solidFill>
                <a:latin typeface="Alexandria" pitchFamily="34" charset="0"/>
                <a:ea typeface="Alexandria" pitchFamily="34" charset="-122"/>
                <a:cs typeface="Alexandria" pitchFamily="34" charset="-120"/>
              </a:rPr>
              <a:t>تبني سياسات صارمة لحماية البيانات، وبناء ثقافة احترام الخصوصية داخل المؤسسة.</a:t>
            </a:r>
            <a:endParaRPr lang="en-US" sz="1400"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 33">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ACBDE882-F03B-87C5-FD02-8695D54A3766}"/>
              </a:ext>
            </a:extLst>
          </p:cNvPr>
          <p:cNvPicPr>
            <a:picLocks noChangeAspect="1"/>
          </p:cNvPicPr>
          <p:nvPr/>
        </p:nvPicPr>
        <p:blipFill>
          <a:blip r:embed="rId3"/>
          <a:stretch>
            <a:fillRect/>
          </a:stretch>
        </p:blipFill>
        <p:spPr>
          <a:xfrm>
            <a:off x="359965" y="0"/>
            <a:ext cx="14270436" cy="8156154"/>
          </a:xfrm>
          <a:prstGeom prst="rect">
            <a:avLst/>
          </a:prstGeom>
        </p:spPr>
      </p:pic>
      <p:sp>
        <p:nvSpPr>
          <p:cNvPr id="2" name="Text 0"/>
          <p:cNvSpPr/>
          <p:nvPr/>
        </p:nvSpPr>
        <p:spPr>
          <a:xfrm>
            <a:off x="4343519" y="1851303"/>
            <a:ext cx="9493091" cy="620078"/>
          </a:xfrm>
          <a:prstGeom prst="rect">
            <a:avLst/>
          </a:prstGeom>
          <a:noFill/>
          <a:ln/>
        </p:spPr>
        <p:txBody>
          <a:bodyPr wrap="none" lIns="0" tIns="0" rIns="0" bIns="0" rtlCol="0" anchor="t"/>
          <a:lstStyle/>
          <a:p>
            <a:pPr marL="0" indent="0" algn="r" rtl="1">
              <a:lnSpc>
                <a:spcPts val="4850"/>
              </a:lnSpc>
              <a:buNone/>
            </a:pPr>
            <a:r>
              <a:rPr lang="en-US" sz="3900" b="1" dirty="0">
                <a:solidFill>
                  <a:srgbClr val="000000"/>
                </a:solidFill>
                <a:latin typeface="Alexandria Bold" pitchFamily="34" charset="0"/>
                <a:ea typeface="Alexandria Bold" pitchFamily="34" charset="-122"/>
                <a:cs typeface="Alexandria Bold" pitchFamily="34" charset="-120"/>
              </a:rPr>
              <a:t>الأطر الأخلاقية للعلاقات العامة الرقمية</a:t>
            </a:r>
            <a:endParaRPr lang="en-US" sz="3900" dirty="0"/>
          </a:p>
        </p:txBody>
      </p:sp>
      <p:sp>
        <p:nvSpPr>
          <p:cNvPr id="3" name="Text 1"/>
          <p:cNvSpPr/>
          <p:nvPr/>
        </p:nvSpPr>
        <p:spPr>
          <a:xfrm>
            <a:off x="793790" y="2868216"/>
            <a:ext cx="13042821" cy="63507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في عصر البيانات الضخمة والذكاء الاصطناعي، يحتاج ممارسو العلاقات العامة إلى أطر أخلاقية واضحة توجه قراراتهم اليومية. الأخلاقيات ليست مجرد التزام قانوني، بل هي أساس الممارسة المهنية المستدامة.</a:t>
            </a:r>
            <a:endParaRPr lang="en-US" sz="1550" dirty="0"/>
          </a:p>
        </p:txBody>
      </p:sp>
      <p:sp>
        <p:nvSpPr>
          <p:cNvPr id="4" name="Shape 2"/>
          <p:cNvSpPr/>
          <p:nvPr/>
        </p:nvSpPr>
        <p:spPr>
          <a:xfrm>
            <a:off x="650915" y="3726537"/>
            <a:ext cx="6565106" cy="2651760"/>
          </a:xfrm>
          <a:prstGeom prst="roundRect">
            <a:avLst>
              <a:gd name="adj" fmla="val 5389"/>
            </a:avLst>
          </a:prstGeom>
          <a:solidFill>
            <a:srgbClr val="00AEEF"/>
          </a:solidFill>
          <a:ln/>
        </p:spPr>
        <p:txBody>
          <a:bodyPr/>
          <a:lstStyle/>
          <a:p>
            <a:endParaRPr lang="en-US"/>
          </a:p>
        </p:txBody>
      </p:sp>
      <p:sp>
        <p:nvSpPr>
          <p:cNvPr id="5" name="Text 3"/>
          <p:cNvSpPr/>
          <p:nvPr/>
        </p:nvSpPr>
        <p:spPr>
          <a:xfrm>
            <a:off x="3718917" y="3924895"/>
            <a:ext cx="3298746" cy="310158"/>
          </a:xfrm>
          <a:prstGeom prst="rect">
            <a:avLst/>
          </a:prstGeom>
          <a:noFill/>
          <a:ln/>
        </p:spPr>
        <p:txBody>
          <a:bodyPr wrap="none" lIns="0" tIns="0" rIns="0" bIns="0" rtlCol="0" anchor="t"/>
          <a:lstStyle/>
          <a:p>
            <a:pPr marL="0" indent="0" algn="r" rtl="1">
              <a:lnSpc>
                <a:spcPts val="2400"/>
              </a:lnSpc>
              <a:buNone/>
            </a:pPr>
            <a:r>
              <a:rPr lang="en-US" sz="1950" b="1" dirty="0">
                <a:solidFill>
                  <a:srgbClr val="000000"/>
                </a:solidFill>
                <a:latin typeface="Alexandria Bold" pitchFamily="34" charset="0"/>
                <a:ea typeface="Alexandria Bold" pitchFamily="34" charset="-122"/>
                <a:cs typeface="Alexandria Bold" pitchFamily="34" charset="-120"/>
              </a:rPr>
              <a:t>المبادئ الأخلاقية الأساسية</a:t>
            </a:r>
            <a:endParaRPr lang="en-US" sz="1950" dirty="0"/>
          </a:p>
        </p:txBody>
      </p:sp>
      <p:sp>
        <p:nvSpPr>
          <p:cNvPr id="6" name="Text 4"/>
          <p:cNvSpPr/>
          <p:nvPr/>
        </p:nvSpPr>
        <p:spPr>
          <a:xfrm>
            <a:off x="849273" y="4433411"/>
            <a:ext cx="6168390" cy="1865352"/>
          </a:xfrm>
          <a:prstGeom prst="rect">
            <a:avLst/>
          </a:prstGeom>
          <a:noFill/>
          <a:ln/>
        </p:spPr>
        <p:txBody>
          <a:bodyPr wrap="square" lIns="0" tIns="0" rIns="0" bIns="0" rtlCol="0" anchor="t"/>
          <a:lstStyle/>
          <a:p>
            <a:pPr marL="342900" indent="-342900" algn="r" rtl="1">
              <a:lnSpc>
                <a:spcPts val="2500"/>
              </a:lnSpc>
              <a:buSzPct val="100000"/>
              <a:buFont typeface="+mj-lt"/>
              <a:buAutoNum type="arabicPeriod"/>
            </a:pPr>
            <a:r>
              <a:rPr lang="en-US" sz="1550" dirty="0">
                <a:solidFill>
                  <a:srgbClr val="15213F"/>
                </a:solidFill>
                <a:latin typeface="Alexandria" pitchFamily="34" charset="0"/>
                <a:ea typeface="Alexandria" pitchFamily="34" charset="-122"/>
                <a:cs typeface="Alexandria" pitchFamily="34" charset="-120"/>
              </a:rPr>
              <a:t>احترام خصوصية الأفراد وحقوقهم</a:t>
            </a:r>
            <a:endParaRPr lang="en-US" sz="1550" dirty="0"/>
          </a:p>
          <a:p>
            <a:pPr marL="342900" indent="-342900" algn="r" rtl="1">
              <a:lnSpc>
                <a:spcPts val="2500"/>
              </a:lnSpc>
              <a:buSzPct val="100000"/>
              <a:buFont typeface="+mj-lt"/>
              <a:buAutoNum type="arabicPeriod" startAt="2"/>
            </a:pPr>
            <a:r>
              <a:rPr lang="en-US" sz="1550" dirty="0">
                <a:solidFill>
                  <a:srgbClr val="15213F"/>
                </a:solidFill>
                <a:latin typeface="Alexandria" pitchFamily="34" charset="0"/>
                <a:ea typeface="Alexandria" pitchFamily="34" charset="-122"/>
                <a:cs typeface="Alexandria" pitchFamily="34" charset="-120"/>
              </a:rPr>
              <a:t>الشفافية في جمع واستخدام البيانات</a:t>
            </a:r>
            <a:endParaRPr lang="en-US" sz="1550" dirty="0"/>
          </a:p>
          <a:p>
            <a:pPr marL="342900" indent="-342900" algn="r" rtl="1">
              <a:lnSpc>
                <a:spcPts val="2500"/>
              </a:lnSpc>
              <a:buSzPct val="100000"/>
              <a:buFont typeface="+mj-lt"/>
              <a:buAutoNum type="arabicPeriod" startAt="3"/>
            </a:pPr>
            <a:r>
              <a:rPr lang="en-US" sz="1550" dirty="0">
                <a:solidFill>
                  <a:srgbClr val="15213F"/>
                </a:solidFill>
                <a:latin typeface="Alexandria" pitchFamily="34" charset="0"/>
                <a:ea typeface="Alexandria" pitchFamily="34" charset="-122"/>
                <a:cs typeface="Alexandria" pitchFamily="34" charset="-120"/>
              </a:rPr>
              <a:t>عدم استخدام البيانات لأغراض تمييزية</a:t>
            </a:r>
            <a:endParaRPr lang="en-US" sz="1550" dirty="0"/>
          </a:p>
          <a:p>
            <a:pPr marL="342900" indent="-342900" algn="r" rtl="1">
              <a:lnSpc>
                <a:spcPts val="2500"/>
              </a:lnSpc>
              <a:buSzPct val="100000"/>
              <a:buFont typeface="+mj-lt"/>
              <a:buAutoNum type="arabicPeriod" startAt="4"/>
            </a:pPr>
            <a:r>
              <a:rPr lang="en-US" sz="1550" dirty="0">
                <a:solidFill>
                  <a:srgbClr val="15213F"/>
                </a:solidFill>
                <a:latin typeface="Alexandria" pitchFamily="34" charset="0"/>
                <a:ea typeface="Alexandria" pitchFamily="34" charset="-122"/>
                <a:cs typeface="Alexandria" pitchFamily="34" charset="-120"/>
              </a:rPr>
              <a:t>حماية البيانات من الاختراق والتسريب</a:t>
            </a:r>
            <a:endParaRPr lang="en-US" sz="1550" dirty="0"/>
          </a:p>
          <a:p>
            <a:pPr marL="342900" indent="-342900" algn="r" rtl="1">
              <a:lnSpc>
                <a:spcPts val="2500"/>
              </a:lnSpc>
              <a:buSzPct val="100000"/>
              <a:buFont typeface="+mj-lt"/>
              <a:buAutoNum type="arabicPeriod" startAt="5"/>
            </a:pPr>
            <a:r>
              <a:rPr lang="en-US" sz="1550" dirty="0">
                <a:solidFill>
                  <a:srgbClr val="15213F"/>
                </a:solidFill>
                <a:latin typeface="Alexandria" pitchFamily="34" charset="0"/>
                <a:ea typeface="Alexandria" pitchFamily="34" charset="-122"/>
                <a:cs typeface="Alexandria" pitchFamily="34" charset="-120"/>
              </a:rPr>
              <a:t>الامتثال لكل القوانين واللوائح ذات الصلة</a:t>
            </a:r>
            <a:endParaRPr lang="en-US" sz="1550" dirty="0"/>
          </a:p>
        </p:txBody>
      </p:sp>
      <p:sp>
        <p:nvSpPr>
          <p:cNvPr id="7" name="Text 5"/>
          <p:cNvSpPr/>
          <p:nvPr/>
        </p:nvSpPr>
        <p:spPr>
          <a:xfrm>
            <a:off x="9321998" y="3924895"/>
            <a:ext cx="4522232" cy="310158"/>
          </a:xfrm>
          <a:prstGeom prst="rect">
            <a:avLst/>
          </a:prstGeom>
          <a:noFill/>
          <a:ln/>
        </p:spPr>
        <p:txBody>
          <a:bodyPr wrap="none" lIns="0" tIns="0" rIns="0" bIns="0" rtlCol="0" anchor="t"/>
          <a:lstStyle/>
          <a:p>
            <a:pPr marL="0" indent="0" algn="r" rtl="1">
              <a:lnSpc>
                <a:spcPts val="2400"/>
              </a:lnSpc>
              <a:buNone/>
            </a:pPr>
            <a:r>
              <a:rPr lang="en-US" sz="1950" b="1" dirty="0">
                <a:solidFill>
                  <a:srgbClr val="000000"/>
                </a:solidFill>
                <a:latin typeface="Alexandria Bold" pitchFamily="34" charset="0"/>
                <a:ea typeface="Alexandria Bold" pitchFamily="34" charset="-122"/>
                <a:cs typeface="Alexandria Bold" pitchFamily="34" charset="-120"/>
              </a:rPr>
              <a:t>العمل الأخلاقي في الممارسة اليومية</a:t>
            </a:r>
            <a:endParaRPr lang="en-US" sz="1950" dirty="0"/>
          </a:p>
        </p:txBody>
      </p:sp>
      <p:sp>
        <p:nvSpPr>
          <p:cNvPr id="8" name="Text 6"/>
          <p:cNvSpPr/>
          <p:nvPr/>
        </p:nvSpPr>
        <p:spPr>
          <a:xfrm>
            <a:off x="7564874" y="4433411"/>
            <a:ext cx="6279356" cy="95261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الأخلاقيات ليست مجرد بيانات مبادئ معلقة على الجدران، بل يجب أن تتجسد في القرارات اليومية: أي بيانات نجمع؟ كيف نحللها؟ كيف نستخدمها؟ من يحق له الوصول إليها؟</a:t>
            </a:r>
            <a:endParaRPr lang="en-US" sz="1550" dirty="0"/>
          </a:p>
        </p:txBody>
      </p:sp>
      <p:sp>
        <p:nvSpPr>
          <p:cNvPr id="9" name="Text 7"/>
          <p:cNvSpPr/>
          <p:nvPr/>
        </p:nvSpPr>
        <p:spPr>
          <a:xfrm>
            <a:off x="7564874" y="5564624"/>
            <a:ext cx="6279356" cy="63507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كل قرار يجب أن يمر عبر مرشح السؤال الأخلاقي: هل هذا صحيح؟ هل يحترم حقوق الأفراد؟ هل أود أن يُفعل بي هذا؟</a:t>
            </a:r>
            <a:endParaRPr lang="en-US" sz="1550"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 34">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0005FA9A-9ABE-2A48-85FF-A8142FBDB2FE}"/>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80037" y="36222"/>
            <a:ext cx="14250363" cy="8157155"/>
          </a:xfrm>
          <a:prstGeom prst="rect">
            <a:avLst/>
          </a:prstGeom>
        </p:spPr>
      </p:pic>
      <p:sp>
        <p:nvSpPr>
          <p:cNvPr id="2" name="Text 0"/>
          <p:cNvSpPr/>
          <p:nvPr/>
        </p:nvSpPr>
        <p:spPr>
          <a:xfrm>
            <a:off x="8021360" y="2859643"/>
            <a:ext cx="5815251" cy="620078"/>
          </a:xfrm>
          <a:prstGeom prst="rect">
            <a:avLst/>
          </a:prstGeom>
          <a:noFill/>
          <a:ln/>
        </p:spPr>
        <p:txBody>
          <a:bodyPr wrap="none" lIns="0" tIns="0" rIns="0" bIns="0" rtlCol="0" anchor="t"/>
          <a:lstStyle/>
          <a:p>
            <a:pPr marL="0" indent="0" algn="r" rtl="1">
              <a:lnSpc>
                <a:spcPts val="4850"/>
              </a:lnSpc>
              <a:buNone/>
            </a:pPr>
            <a:r>
              <a:rPr lang="en-US" sz="3900" b="1" dirty="0">
                <a:solidFill>
                  <a:srgbClr val="000000"/>
                </a:solidFill>
                <a:latin typeface="Alexandria Bold" pitchFamily="34" charset="0"/>
                <a:ea typeface="Alexandria Bold" pitchFamily="34" charset="-122"/>
                <a:cs typeface="Alexandria Bold" pitchFamily="34" charset="-120"/>
              </a:rPr>
              <a:t>موازنة الفرص والتحديات</a:t>
            </a:r>
            <a:endParaRPr lang="en-US" sz="3900" dirty="0"/>
          </a:p>
        </p:txBody>
      </p:sp>
      <p:sp>
        <p:nvSpPr>
          <p:cNvPr id="3" name="Text 1"/>
          <p:cNvSpPr/>
          <p:nvPr/>
        </p:nvSpPr>
        <p:spPr>
          <a:xfrm>
            <a:off x="5452533" y="4113622"/>
            <a:ext cx="8384078" cy="63507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بعد استعراض التوجهات المستقبلية الثلاث - تغير طبيعة الجمهور، دور الذكاء الاصطناعي، والتحديات الأخلاقية - نرى صورة معقدة مليئة بالفرص والمخاطر في آن واحد.</a:t>
            </a:r>
            <a:endParaRPr lang="en-US" sz="1550" dirty="0"/>
          </a:p>
        </p:txBody>
      </p:sp>
      <p:sp>
        <p:nvSpPr>
          <p:cNvPr id="4" name="Text 2"/>
          <p:cNvSpPr/>
          <p:nvPr/>
        </p:nvSpPr>
        <p:spPr>
          <a:xfrm>
            <a:off x="6003342" y="5518420"/>
            <a:ext cx="7833269" cy="63507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النجاح في المستقبل يتطلب الاستفادة من الفرص بحكمة، والتعامل مع التحديات بمسؤولية. الأمر لا يتعلق باختيار أحدهما دون الآخر، بل بالتوازن الدقيق بينهما.</a:t>
            </a:r>
            <a:endParaRPr lang="en-US" sz="1550" dirty="0"/>
          </a:p>
        </p:txBody>
      </p:sp>
      <p:pic>
        <p:nvPicPr>
          <p:cNvPr id="7" name="Picture 6">
            <a:extLst>
              <a:ext uri="{FF2B5EF4-FFF2-40B4-BE49-F238E27FC236}">
                <a16:creationId xmlns:a16="http://schemas.microsoft.com/office/drawing/2014/main" id="{CED830C1-CFD9-30BE-6349-4C7E0C9486FA}"/>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099378" y="1610234"/>
            <a:ext cx="4184623" cy="6276933"/>
          </a:xfrm>
          <a:prstGeom prst="rect">
            <a:avLst/>
          </a:prstGeom>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 35">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D2ACA590-B424-BEC8-D838-9DBAAF31A682}"/>
              </a:ext>
            </a:extLst>
          </p:cNvPr>
          <p:cNvPicPr>
            <a:picLocks noChangeAspect="1"/>
          </p:cNvPicPr>
          <p:nvPr/>
        </p:nvPicPr>
        <p:blipFill>
          <a:blip r:embed="rId3"/>
          <a:stretch>
            <a:fillRect/>
          </a:stretch>
        </p:blipFill>
        <p:spPr>
          <a:xfrm>
            <a:off x="109103" y="36222"/>
            <a:ext cx="14412193" cy="8157155"/>
          </a:xfrm>
          <a:prstGeom prst="rect">
            <a:avLst/>
          </a:prstGeom>
        </p:spPr>
      </p:pic>
      <p:pic>
        <p:nvPicPr>
          <p:cNvPr id="2" name="Image 0" descr="preencoded.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144000" y="1704920"/>
            <a:ext cx="4097867" cy="6146801"/>
          </a:xfrm>
          <a:prstGeom prst="rect">
            <a:avLst/>
          </a:prstGeom>
        </p:spPr>
      </p:pic>
      <p:sp>
        <p:nvSpPr>
          <p:cNvPr id="3" name="Shape 0"/>
          <p:cNvSpPr/>
          <p:nvPr/>
        </p:nvSpPr>
        <p:spPr>
          <a:xfrm>
            <a:off x="7183398" y="2484596"/>
            <a:ext cx="1166813" cy="373142"/>
          </a:xfrm>
          <a:prstGeom prst="roundRect">
            <a:avLst>
              <a:gd name="adj" fmla="val 17872"/>
            </a:avLst>
          </a:prstGeom>
          <a:solidFill>
            <a:srgbClr val="CCF1FF"/>
          </a:solidFill>
          <a:ln/>
        </p:spPr>
        <p:txBody>
          <a:bodyPr/>
          <a:lstStyle/>
          <a:p>
            <a:endParaRPr lang="en-US"/>
          </a:p>
        </p:txBody>
      </p:sp>
      <p:sp>
        <p:nvSpPr>
          <p:cNvPr id="4" name="Text 1"/>
          <p:cNvSpPr/>
          <p:nvPr/>
        </p:nvSpPr>
        <p:spPr>
          <a:xfrm>
            <a:off x="7302460" y="2544128"/>
            <a:ext cx="928688" cy="254079"/>
          </a:xfrm>
          <a:prstGeom prst="rect">
            <a:avLst/>
          </a:prstGeom>
          <a:noFill/>
          <a:ln/>
        </p:spPr>
        <p:txBody>
          <a:bodyPr wrap="none" lIns="0" tIns="0" rIns="0" bIns="0" rtlCol="0" anchor="t"/>
          <a:lstStyle/>
          <a:p>
            <a:pPr marL="0" indent="0" algn="r" rtl="1">
              <a:lnSpc>
                <a:spcPts val="2000"/>
              </a:lnSpc>
              <a:buNone/>
            </a:pPr>
            <a:r>
              <a:rPr lang="en-US" sz="1250" dirty="0">
                <a:solidFill>
                  <a:srgbClr val="15213F"/>
                </a:solidFill>
                <a:latin typeface="Alexandria" pitchFamily="34" charset="0"/>
                <a:ea typeface="Alexandria" pitchFamily="34" charset="-122"/>
                <a:cs typeface="Alexandria" pitchFamily="34" charset="-120"/>
              </a:rPr>
              <a:t>خلاصة نهائية</a:t>
            </a:r>
            <a:endParaRPr lang="en-US" sz="1250" dirty="0"/>
          </a:p>
        </p:txBody>
      </p:sp>
      <p:sp>
        <p:nvSpPr>
          <p:cNvPr id="5" name="Text 2"/>
          <p:cNvSpPr/>
          <p:nvPr/>
        </p:nvSpPr>
        <p:spPr>
          <a:xfrm>
            <a:off x="793790" y="2937034"/>
            <a:ext cx="7556421" cy="1240155"/>
          </a:xfrm>
          <a:prstGeom prst="rect">
            <a:avLst/>
          </a:prstGeom>
          <a:noFill/>
          <a:ln/>
        </p:spPr>
        <p:txBody>
          <a:bodyPr wrap="square" lIns="0" tIns="0" rIns="0" bIns="0" rtlCol="0" anchor="t"/>
          <a:lstStyle/>
          <a:p>
            <a:pPr marL="0" indent="0" algn="r" rtl="1">
              <a:lnSpc>
                <a:spcPts val="4850"/>
              </a:lnSpc>
              <a:buNone/>
            </a:pPr>
            <a:r>
              <a:rPr lang="en-US" sz="3900" b="1" dirty="0">
                <a:solidFill>
                  <a:srgbClr val="000000"/>
                </a:solidFill>
                <a:latin typeface="Alexandria Bold" pitchFamily="34" charset="0"/>
                <a:ea typeface="Alexandria Bold" pitchFamily="34" charset="-122"/>
                <a:cs typeface="Alexandria Bold" pitchFamily="34" charset="-120"/>
              </a:rPr>
              <a:t>خلاصة نهائية: النقاط الأساسية في المحاضرة</a:t>
            </a:r>
            <a:endParaRPr lang="en-US" sz="3900" dirty="0"/>
          </a:p>
        </p:txBody>
      </p:sp>
      <p:sp>
        <p:nvSpPr>
          <p:cNvPr id="6" name="Text 3"/>
          <p:cNvSpPr/>
          <p:nvPr/>
        </p:nvSpPr>
        <p:spPr>
          <a:xfrm>
            <a:off x="793790" y="4474845"/>
            <a:ext cx="7556421" cy="127015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في ختام هذه الرحلة الشاملة عبر النموذج المتكامل لحملة العلاقات العامة ومستقبلها، نستعرض أهم النقاط الرئيسية التي يجب أن تبقى راسخة في الذهن. هذه الخلاصة تربط بين الأسس التقليدية والتوجهات المستقبلية لترسم صورة متكاملة للممارسة المهنية الحديثة.</a:t>
            </a:r>
            <a:endParaRPr lang="en-US" sz="1550" dirty="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 36">
    <p:spTree>
      <p:nvGrpSpPr>
        <p:cNvPr id="1" name=""/>
        <p:cNvGrpSpPr/>
        <p:nvPr/>
      </p:nvGrpSpPr>
      <p:grpSpPr>
        <a:xfrm>
          <a:off x="0" y="0"/>
          <a:ext cx="0" cy="0"/>
          <a:chOff x="0" y="0"/>
          <a:chExt cx="0" cy="0"/>
        </a:xfrm>
      </p:grpSpPr>
      <p:pic>
        <p:nvPicPr>
          <p:cNvPr id="28" name="Picture 27">
            <a:extLst>
              <a:ext uri="{FF2B5EF4-FFF2-40B4-BE49-F238E27FC236}">
                <a16:creationId xmlns:a16="http://schemas.microsoft.com/office/drawing/2014/main" id="{41977657-E719-EC65-0246-88610E820F66}"/>
              </a:ext>
            </a:extLst>
          </p:cNvPr>
          <p:cNvPicPr>
            <a:picLocks noChangeAspect="1"/>
          </p:cNvPicPr>
          <p:nvPr/>
        </p:nvPicPr>
        <p:blipFill>
          <a:blip r:embed="rId3"/>
          <a:stretch>
            <a:fillRect/>
          </a:stretch>
        </p:blipFill>
        <p:spPr>
          <a:xfrm>
            <a:off x="208282" y="36222"/>
            <a:ext cx="14412193" cy="8157155"/>
          </a:xfrm>
          <a:prstGeom prst="rect">
            <a:avLst/>
          </a:prstGeom>
        </p:spPr>
      </p:pic>
      <p:sp>
        <p:nvSpPr>
          <p:cNvPr id="2" name="Text 0"/>
          <p:cNvSpPr/>
          <p:nvPr/>
        </p:nvSpPr>
        <p:spPr>
          <a:xfrm>
            <a:off x="3690580" y="787837"/>
            <a:ext cx="10146030" cy="620078"/>
          </a:xfrm>
          <a:prstGeom prst="rect">
            <a:avLst/>
          </a:prstGeom>
          <a:noFill/>
          <a:ln/>
        </p:spPr>
        <p:txBody>
          <a:bodyPr wrap="none" lIns="0" tIns="0" rIns="0" bIns="0" rtlCol="0" anchor="t"/>
          <a:lstStyle/>
          <a:p>
            <a:pPr marL="0" indent="0" algn="r" rtl="1">
              <a:lnSpc>
                <a:spcPts val="4850"/>
              </a:lnSpc>
              <a:buNone/>
            </a:pPr>
            <a:r>
              <a:rPr lang="en-US" sz="3900" b="1" dirty="0">
                <a:solidFill>
                  <a:srgbClr val="000000"/>
                </a:solidFill>
                <a:latin typeface="Alexandria Bold" pitchFamily="34" charset="0"/>
                <a:ea typeface="Alexandria Bold" pitchFamily="34" charset="-122"/>
                <a:cs typeface="Alexandria Bold" pitchFamily="34" charset="-120"/>
              </a:rPr>
              <a:t>النموذج المتكامل: الأساس الذي نبني عليه</a:t>
            </a:r>
            <a:endParaRPr lang="en-US" sz="3900" dirty="0"/>
          </a:p>
        </p:txBody>
      </p:sp>
      <p:sp>
        <p:nvSpPr>
          <p:cNvPr id="3" name="Text 1"/>
          <p:cNvSpPr/>
          <p:nvPr/>
        </p:nvSpPr>
        <p:spPr>
          <a:xfrm>
            <a:off x="793790" y="1804749"/>
            <a:ext cx="13042821" cy="63507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تعلمنا أن حملة العلاقات العامة الناجحة تمر بست مراحل أساسية ومترابطة، كل مرحلة تبني على سابقتها وتمهد للاحقة. هذا النموذج يبقى صالحاً وضرورياً حتى مع كل التطورات التكنولوجية.</a:t>
            </a:r>
            <a:endParaRPr lang="en-US" sz="1550" dirty="0"/>
          </a:p>
        </p:txBody>
      </p:sp>
      <p:sp>
        <p:nvSpPr>
          <p:cNvPr id="4" name="Text 2"/>
          <p:cNvSpPr/>
          <p:nvPr/>
        </p:nvSpPr>
        <p:spPr>
          <a:xfrm>
            <a:off x="13638252" y="2663071"/>
            <a:ext cx="198358" cy="248007"/>
          </a:xfrm>
          <a:prstGeom prst="rect">
            <a:avLst/>
          </a:prstGeom>
          <a:noFill/>
          <a:ln/>
        </p:spPr>
        <p:txBody>
          <a:bodyPr wrap="none" lIns="0" tIns="0" rIns="0" bIns="0" rtlCol="0" anchor="t"/>
          <a:lstStyle/>
          <a:p>
            <a:pPr marL="0" indent="0" algn="l" rtl="1">
              <a:lnSpc>
                <a:spcPts val="2500"/>
              </a:lnSpc>
              <a:buNone/>
            </a:pPr>
            <a:r>
              <a:rPr lang="en-US" sz="1550" dirty="0">
                <a:solidFill>
                  <a:srgbClr val="15213F"/>
                </a:solidFill>
                <a:latin typeface="Alexandria Light" pitchFamily="34" charset="0"/>
                <a:ea typeface="Alexandria Light" pitchFamily="34" charset="-122"/>
                <a:cs typeface="Alexandria Light" pitchFamily="34" charset="-120"/>
              </a:rPr>
              <a:t>01</a:t>
            </a:r>
            <a:endParaRPr lang="en-US" sz="1550" dirty="0"/>
          </a:p>
        </p:txBody>
      </p:sp>
      <p:sp>
        <p:nvSpPr>
          <p:cNvPr id="5" name="Shape 3"/>
          <p:cNvSpPr/>
          <p:nvPr/>
        </p:nvSpPr>
        <p:spPr>
          <a:xfrm>
            <a:off x="7414379" y="2977396"/>
            <a:ext cx="6422231" cy="22860"/>
          </a:xfrm>
          <a:prstGeom prst="rect">
            <a:avLst/>
          </a:prstGeom>
          <a:solidFill>
            <a:srgbClr val="00AEEF"/>
          </a:solidFill>
          <a:ln/>
        </p:spPr>
        <p:txBody>
          <a:bodyPr/>
          <a:lstStyle/>
          <a:p>
            <a:endParaRPr lang="en-US"/>
          </a:p>
        </p:txBody>
      </p:sp>
      <p:sp>
        <p:nvSpPr>
          <p:cNvPr id="6" name="Text 4"/>
          <p:cNvSpPr/>
          <p:nvPr/>
        </p:nvSpPr>
        <p:spPr>
          <a:xfrm>
            <a:off x="11355705" y="3122295"/>
            <a:ext cx="2480905" cy="310158"/>
          </a:xfrm>
          <a:prstGeom prst="rect">
            <a:avLst/>
          </a:prstGeom>
          <a:noFill/>
          <a:ln/>
        </p:spPr>
        <p:txBody>
          <a:bodyPr wrap="none" lIns="0" tIns="0" rIns="0" bIns="0" rtlCol="0" anchor="t"/>
          <a:lstStyle/>
          <a:p>
            <a:pPr marL="0" indent="0" algn="r" rtl="1">
              <a:lnSpc>
                <a:spcPts val="2400"/>
              </a:lnSpc>
              <a:buNone/>
            </a:pPr>
            <a:r>
              <a:rPr lang="en-US" sz="1950" b="1" dirty="0">
                <a:solidFill>
                  <a:srgbClr val="15213F"/>
                </a:solidFill>
                <a:latin typeface="Alexandria Bold" pitchFamily="34" charset="0"/>
                <a:ea typeface="Alexandria Bold" pitchFamily="34" charset="-122"/>
                <a:cs typeface="Alexandria Bold" pitchFamily="34" charset="-120"/>
              </a:rPr>
              <a:t>تحديد المشكلة</a:t>
            </a:r>
            <a:endParaRPr lang="en-US" sz="1950" dirty="0"/>
          </a:p>
        </p:txBody>
      </p:sp>
      <p:sp>
        <p:nvSpPr>
          <p:cNvPr id="7" name="Text 5"/>
          <p:cNvSpPr/>
          <p:nvPr/>
        </p:nvSpPr>
        <p:spPr>
          <a:xfrm>
            <a:off x="7414379" y="3551515"/>
            <a:ext cx="6422231" cy="63507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التمييز بين العرض والجذر، والبحث عن المشكلة الحقيقية وراء الأعراض الظاهرة</a:t>
            </a:r>
            <a:endParaRPr lang="en-US" sz="1550" dirty="0"/>
          </a:p>
        </p:txBody>
      </p:sp>
      <p:sp>
        <p:nvSpPr>
          <p:cNvPr id="8" name="Text 6"/>
          <p:cNvSpPr/>
          <p:nvPr/>
        </p:nvSpPr>
        <p:spPr>
          <a:xfrm>
            <a:off x="7017663" y="2663071"/>
            <a:ext cx="198358" cy="248007"/>
          </a:xfrm>
          <a:prstGeom prst="rect">
            <a:avLst/>
          </a:prstGeom>
          <a:noFill/>
          <a:ln/>
        </p:spPr>
        <p:txBody>
          <a:bodyPr wrap="none" lIns="0" tIns="0" rIns="0" bIns="0" rtlCol="0" anchor="t"/>
          <a:lstStyle/>
          <a:p>
            <a:pPr marL="0" indent="0" algn="l" rtl="1">
              <a:lnSpc>
                <a:spcPts val="2500"/>
              </a:lnSpc>
              <a:buNone/>
            </a:pPr>
            <a:r>
              <a:rPr lang="en-US" sz="1550" dirty="0">
                <a:solidFill>
                  <a:srgbClr val="15213F"/>
                </a:solidFill>
                <a:latin typeface="Alexandria Light" pitchFamily="34" charset="0"/>
                <a:ea typeface="Alexandria Light" pitchFamily="34" charset="-122"/>
                <a:cs typeface="Alexandria Light" pitchFamily="34" charset="-120"/>
              </a:rPr>
              <a:t>02</a:t>
            </a:r>
            <a:endParaRPr lang="en-US" sz="1550" dirty="0"/>
          </a:p>
        </p:txBody>
      </p:sp>
      <p:sp>
        <p:nvSpPr>
          <p:cNvPr id="9" name="Shape 7"/>
          <p:cNvSpPr/>
          <p:nvPr/>
        </p:nvSpPr>
        <p:spPr>
          <a:xfrm>
            <a:off x="793790" y="2977396"/>
            <a:ext cx="6422231" cy="22860"/>
          </a:xfrm>
          <a:prstGeom prst="rect">
            <a:avLst/>
          </a:prstGeom>
          <a:solidFill>
            <a:srgbClr val="00AEEF"/>
          </a:solidFill>
          <a:ln/>
        </p:spPr>
        <p:txBody>
          <a:bodyPr/>
          <a:lstStyle/>
          <a:p>
            <a:endParaRPr lang="en-US"/>
          </a:p>
        </p:txBody>
      </p:sp>
      <p:sp>
        <p:nvSpPr>
          <p:cNvPr id="10" name="Text 8"/>
          <p:cNvSpPr/>
          <p:nvPr/>
        </p:nvSpPr>
        <p:spPr>
          <a:xfrm>
            <a:off x="4735116" y="3122295"/>
            <a:ext cx="2480905" cy="310158"/>
          </a:xfrm>
          <a:prstGeom prst="rect">
            <a:avLst/>
          </a:prstGeom>
          <a:noFill/>
          <a:ln/>
        </p:spPr>
        <p:txBody>
          <a:bodyPr wrap="none" lIns="0" tIns="0" rIns="0" bIns="0" rtlCol="0" anchor="t"/>
          <a:lstStyle/>
          <a:p>
            <a:pPr marL="0" indent="0" algn="r" rtl="1">
              <a:lnSpc>
                <a:spcPts val="2400"/>
              </a:lnSpc>
              <a:buNone/>
            </a:pPr>
            <a:r>
              <a:rPr lang="en-US" sz="1950" b="1" dirty="0">
                <a:solidFill>
                  <a:srgbClr val="15213F"/>
                </a:solidFill>
                <a:latin typeface="Alexandria Bold" pitchFamily="34" charset="0"/>
                <a:ea typeface="Alexandria Bold" pitchFamily="34" charset="-122"/>
                <a:cs typeface="Alexandria Bold" pitchFamily="34" charset="-120"/>
              </a:rPr>
              <a:t>تحليل الجمهور</a:t>
            </a:r>
            <a:endParaRPr lang="en-US" sz="1950" dirty="0"/>
          </a:p>
        </p:txBody>
      </p:sp>
      <p:sp>
        <p:nvSpPr>
          <p:cNvPr id="11" name="Text 9"/>
          <p:cNvSpPr/>
          <p:nvPr/>
        </p:nvSpPr>
        <p:spPr>
          <a:xfrm>
            <a:off x="793790" y="3551515"/>
            <a:ext cx="6422231" cy="317540"/>
          </a:xfrm>
          <a:prstGeom prst="rect">
            <a:avLst/>
          </a:prstGeom>
          <a:noFill/>
          <a:ln/>
        </p:spPr>
        <p:txBody>
          <a:bodyPr wrap="non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فهم من هو الجمهور، ماذا يريد، وكيف يفكر ويتصرف بشكل عميق ودقيق</a:t>
            </a:r>
            <a:endParaRPr lang="en-US" sz="1550" dirty="0"/>
          </a:p>
        </p:txBody>
      </p:sp>
      <p:sp>
        <p:nvSpPr>
          <p:cNvPr id="12" name="Text 10"/>
          <p:cNvSpPr/>
          <p:nvPr/>
        </p:nvSpPr>
        <p:spPr>
          <a:xfrm>
            <a:off x="13638252" y="4533781"/>
            <a:ext cx="198358" cy="248007"/>
          </a:xfrm>
          <a:prstGeom prst="rect">
            <a:avLst/>
          </a:prstGeom>
          <a:noFill/>
          <a:ln/>
        </p:spPr>
        <p:txBody>
          <a:bodyPr wrap="none" lIns="0" tIns="0" rIns="0" bIns="0" rtlCol="0" anchor="t"/>
          <a:lstStyle/>
          <a:p>
            <a:pPr marL="0" indent="0" algn="l" rtl="1">
              <a:lnSpc>
                <a:spcPts val="2500"/>
              </a:lnSpc>
              <a:buNone/>
            </a:pPr>
            <a:r>
              <a:rPr lang="en-US" sz="1550" dirty="0">
                <a:solidFill>
                  <a:srgbClr val="15213F"/>
                </a:solidFill>
                <a:latin typeface="Alexandria Light" pitchFamily="34" charset="0"/>
                <a:ea typeface="Alexandria Light" pitchFamily="34" charset="-122"/>
                <a:cs typeface="Alexandria Light" pitchFamily="34" charset="-120"/>
              </a:rPr>
              <a:t>03</a:t>
            </a:r>
            <a:endParaRPr lang="en-US" sz="1550" dirty="0"/>
          </a:p>
        </p:txBody>
      </p:sp>
      <p:sp>
        <p:nvSpPr>
          <p:cNvPr id="13" name="Shape 11"/>
          <p:cNvSpPr/>
          <p:nvPr/>
        </p:nvSpPr>
        <p:spPr>
          <a:xfrm>
            <a:off x="7414379" y="4848106"/>
            <a:ext cx="6422231" cy="22860"/>
          </a:xfrm>
          <a:prstGeom prst="rect">
            <a:avLst/>
          </a:prstGeom>
          <a:solidFill>
            <a:srgbClr val="00AEEF"/>
          </a:solidFill>
          <a:ln/>
        </p:spPr>
        <p:txBody>
          <a:bodyPr/>
          <a:lstStyle/>
          <a:p>
            <a:endParaRPr lang="en-US"/>
          </a:p>
        </p:txBody>
      </p:sp>
      <p:sp>
        <p:nvSpPr>
          <p:cNvPr id="14" name="Text 12"/>
          <p:cNvSpPr/>
          <p:nvPr/>
        </p:nvSpPr>
        <p:spPr>
          <a:xfrm>
            <a:off x="11355705" y="4993005"/>
            <a:ext cx="2480905" cy="310158"/>
          </a:xfrm>
          <a:prstGeom prst="rect">
            <a:avLst/>
          </a:prstGeom>
          <a:noFill/>
          <a:ln/>
        </p:spPr>
        <p:txBody>
          <a:bodyPr wrap="none" lIns="0" tIns="0" rIns="0" bIns="0" rtlCol="0" anchor="t"/>
          <a:lstStyle/>
          <a:p>
            <a:pPr marL="0" indent="0" algn="r" rtl="1">
              <a:lnSpc>
                <a:spcPts val="2400"/>
              </a:lnSpc>
              <a:buNone/>
            </a:pPr>
            <a:r>
              <a:rPr lang="en-US" sz="1950" b="1" dirty="0">
                <a:solidFill>
                  <a:srgbClr val="15213F"/>
                </a:solidFill>
                <a:latin typeface="Alexandria Bold" pitchFamily="34" charset="0"/>
                <a:ea typeface="Alexandria Bold" pitchFamily="34" charset="-122"/>
                <a:cs typeface="Alexandria Bold" pitchFamily="34" charset="-120"/>
              </a:rPr>
              <a:t>صياغة الأهداف</a:t>
            </a:r>
            <a:endParaRPr lang="en-US" sz="1950" dirty="0"/>
          </a:p>
        </p:txBody>
      </p:sp>
      <p:sp>
        <p:nvSpPr>
          <p:cNvPr id="15" name="Text 13"/>
          <p:cNvSpPr/>
          <p:nvPr/>
        </p:nvSpPr>
        <p:spPr>
          <a:xfrm>
            <a:off x="7414379" y="5422225"/>
            <a:ext cx="6422231" cy="317540"/>
          </a:xfrm>
          <a:prstGeom prst="rect">
            <a:avLst/>
          </a:prstGeom>
          <a:noFill/>
          <a:ln/>
        </p:spPr>
        <p:txBody>
          <a:bodyPr wrap="non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تحديد أهداف معرفية، اتجاهية، وسلوكية واضحة وقابلة للقياس</a:t>
            </a:r>
            <a:endParaRPr lang="en-US" sz="1550" dirty="0"/>
          </a:p>
        </p:txBody>
      </p:sp>
      <p:sp>
        <p:nvSpPr>
          <p:cNvPr id="16" name="Text 14"/>
          <p:cNvSpPr/>
          <p:nvPr/>
        </p:nvSpPr>
        <p:spPr>
          <a:xfrm>
            <a:off x="7017663" y="4533781"/>
            <a:ext cx="198358" cy="248007"/>
          </a:xfrm>
          <a:prstGeom prst="rect">
            <a:avLst/>
          </a:prstGeom>
          <a:noFill/>
          <a:ln/>
        </p:spPr>
        <p:txBody>
          <a:bodyPr wrap="none" lIns="0" tIns="0" rIns="0" bIns="0" rtlCol="0" anchor="t"/>
          <a:lstStyle/>
          <a:p>
            <a:pPr marL="0" indent="0" algn="l" rtl="1">
              <a:lnSpc>
                <a:spcPts val="2500"/>
              </a:lnSpc>
              <a:buNone/>
            </a:pPr>
            <a:r>
              <a:rPr lang="en-US" sz="1550" dirty="0">
                <a:solidFill>
                  <a:srgbClr val="15213F"/>
                </a:solidFill>
                <a:latin typeface="Alexandria Light" pitchFamily="34" charset="0"/>
                <a:ea typeface="Alexandria Light" pitchFamily="34" charset="-122"/>
                <a:cs typeface="Alexandria Light" pitchFamily="34" charset="-120"/>
              </a:rPr>
              <a:t>04</a:t>
            </a:r>
            <a:endParaRPr lang="en-US" sz="1550" dirty="0"/>
          </a:p>
        </p:txBody>
      </p:sp>
      <p:sp>
        <p:nvSpPr>
          <p:cNvPr id="17" name="Shape 15"/>
          <p:cNvSpPr/>
          <p:nvPr/>
        </p:nvSpPr>
        <p:spPr>
          <a:xfrm>
            <a:off x="793790" y="4848106"/>
            <a:ext cx="6422231" cy="22860"/>
          </a:xfrm>
          <a:prstGeom prst="rect">
            <a:avLst/>
          </a:prstGeom>
          <a:solidFill>
            <a:srgbClr val="00AEEF"/>
          </a:solidFill>
          <a:ln/>
        </p:spPr>
        <p:txBody>
          <a:bodyPr/>
          <a:lstStyle/>
          <a:p>
            <a:endParaRPr lang="en-US"/>
          </a:p>
        </p:txBody>
      </p:sp>
      <p:sp>
        <p:nvSpPr>
          <p:cNvPr id="18" name="Text 16"/>
          <p:cNvSpPr/>
          <p:nvPr/>
        </p:nvSpPr>
        <p:spPr>
          <a:xfrm>
            <a:off x="4735116" y="4993005"/>
            <a:ext cx="2480905" cy="310158"/>
          </a:xfrm>
          <a:prstGeom prst="rect">
            <a:avLst/>
          </a:prstGeom>
          <a:noFill/>
          <a:ln/>
        </p:spPr>
        <p:txBody>
          <a:bodyPr wrap="none" lIns="0" tIns="0" rIns="0" bIns="0" rtlCol="0" anchor="t"/>
          <a:lstStyle/>
          <a:p>
            <a:pPr marL="0" indent="0" algn="r" rtl="1">
              <a:lnSpc>
                <a:spcPts val="2400"/>
              </a:lnSpc>
              <a:buNone/>
            </a:pPr>
            <a:r>
              <a:rPr lang="en-US" sz="1950" b="1" dirty="0">
                <a:solidFill>
                  <a:srgbClr val="15213F"/>
                </a:solidFill>
                <a:latin typeface="Alexandria Bold" pitchFamily="34" charset="0"/>
                <a:ea typeface="Alexandria Bold" pitchFamily="34" charset="-122"/>
                <a:cs typeface="Alexandria Bold" pitchFamily="34" charset="-120"/>
              </a:rPr>
              <a:t>اختيار الاستراتيجية</a:t>
            </a:r>
            <a:endParaRPr lang="en-US" sz="1950" dirty="0"/>
          </a:p>
        </p:txBody>
      </p:sp>
      <p:sp>
        <p:nvSpPr>
          <p:cNvPr id="19" name="Text 17"/>
          <p:cNvSpPr/>
          <p:nvPr/>
        </p:nvSpPr>
        <p:spPr>
          <a:xfrm>
            <a:off x="793790" y="5422225"/>
            <a:ext cx="6422231" cy="317540"/>
          </a:xfrm>
          <a:prstGeom prst="rect">
            <a:avLst/>
          </a:prstGeom>
          <a:noFill/>
          <a:ln/>
        </p:spPr>
        <p:txBody>
          <a:bodyPr wrap="non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تحديد المسار الأنسب: إقناع، تصحيح صورة، إدارة أزمة، أو تعزيز</a:t>
            </a:r>
            <a:endParaRPr lang="en-US" sz="1550" dirty="0"/>
          </a:p>
        </p:txBody>
      </p:sp>
      <p:sp>
        <p:nvSpPr>
          <p:cNvPr id="20" name="Text 18"/>
          <p:cNvSpPr/>
          <p:nvPr/>
        </p:nvSpPr>
        <p:spPr>
          <a:xfrm>
            <a:off x="13638252" y="6086951"/>
            <a:ext cx="198358" cy="248007"/>
          </a:xfrm>
          <a:prstGeom prst="rect">
            <a:avLst/>
          </a:prstGeom>
          <a:noFill/>
          <a:ln/>
        </p:spPr>
        <p:txBody>
          <a:bodyPr wrap="none" lIns="0" tIns="0" rIns="0" bIns="0" rtlCol="0" anchor="t"/>
          <a:lstStyle/>
          <a:p>
            <a:pPr marL="0" indent="0" algn="l" rtl="1">
              <a:lnSpc>
                <a:spcPts val="2500"/>
              </a:lnSpc>
              <a:buNone/>
            </a:pPr>
            <a:r>
              <a:rPr lang="en-US" sz="1550" dirty="0">
                <a:solidFill>
                  <a:srgbClr val="15213F"/>
                </a:solidFill>
                <a:latin typeface="Alexandria Light" pitchFamily="34" charset="0"/>
                <a:ea typeface="Alexandria Light" pitchFamily="34" charset="-122"/>
                <a:cs typeface="Alexandria Light" pitchFamily="34" charset="-120"/>
              </a:rPr>
              <a:t>05</a:t>
            </a:r>
            <a:endParaRPr lang="en-US" sz="1550" dirty="0"/>
          </a:p>
        </p:txBody>
      </p:sp>
      <p:sp>
        <p:nvSpPr>
          <p:cNvPr id="21" name="Shape 19"/>
          <p:cNvSpPr/>
          <p:nvPr/>
        </p:nvSpPr>
        <p:spPr>
          <a:xfrm>
            <a:off x="7414379" y="6401276"/>
            <a:ext cx="6422231" cy="22860"/>
          </a:xfrm>
          <a:prstGeom prst="rect">
            <a:avLst/>
          </a:prstGeom>
          <a:solidFill>
            <a:srgbClr val="00AEEF"/>
          </a:solidFill>
          <a:ln/>
        </p:spPr>
        <p:txBody>
          <a:bodyPr/>
          <a:lstStyle/>
          <a:p>
            <a:endParaRPr lang="en-US"/>
          </a:p>
        </p:txBody>
      </p:sp>
      <p:sp>
        <p:nvSpPr>
          <p:cNvPr id="22" name="Text 20"/>
          <p:cNvSpPr/>
          <p:nvPr/>
        </p:nvSpPr>
        <p:spPr>
          <a:xfrm>
            <a:off x="11355705" y="6546175"/>
            <a:ext cx="2480905" cy="310158"/>
          </a:xfrm>
          <a:prstGeom prst="rect">
            <a:avLst/>
          </a:prstGeom>
          <a:noFill/>
          <a:ln/>
        </p:spPr>
        <p:txBody>
          <a:bodyPr wrap="none" lIns="0" tIns="0" rIns="0" bIns="0" rtlCol="0" anchor="t"/>
          <a:lstStyle/>
          <a:p>
            <a:pPr marL="0" indent="0" algn="r" rtl="1">
              <a:lnSpc>
                <a:spcPts val="2400"/>
              </a:lnSpc>
              <a:buNone/>
            </a:pPr>
            <a:r>
              <a:rPr lang="en-US" sz="1950" b="1" dirty="0">
                <a:solidFill>
                  <a:srgbClr val="15213F"/>
                </a:solidFill>
                <a:latin typeface="Alexandria Bold" pitchFamily="34" charset="0"/>
                <a:ea typeface="Alexandria Bold" pitchFamily="34" charset="-122"/>
                <a:cs typeface="Alexandria Bold" pitchFamily="34" charset="-120"/>
              </a:rPr>
              <a:t>التنفيذ</a:t>
            </a:r>
            <a:endParaRPr lang="en-US" sz="1950" dirty="0"/>
          </a:p>
        </p:txBody>
      </p:sp>
      <p:sp>
        <p:nvSpPr>
          <p:cNvPr id="23" name="Text 21"/>
          <p:cNvSpPr/>
          <p:nvPr/>
        </p:nvSpPr>
        <p:spPr>
          <a:xfrm>
            <a:off x="7414379" y="6975396"/>
            <a:ext cx="6422231" cy="317540"/>
          </a:xfrm>
          <a:prstGeom prst="rect">
            <a:avLst/>
          </a:prstGeom>
          <a:noFill/>
          <a:ln/>
        </p:spPr>
        <p:txBody>
          <a:bodyPr wrap="non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اختيار الوسائل، صياغة الرسائل، وضبط التوقيت بدقة وتنسيق</a:t>
            </a:r>
            <a:endParaRPr lang="en-US" sz="1550" dirty="0"/>
          </a:p>
        </p:txBody>
      </p:sp>
      <p:sp>
        <p:nvSpPr>
          <p:cNvPr id="24" name="Text 22"/>
          <p:cNvSpPr/>
          <p:nvPr/>
        </p:nvSpPr>
        <p:spPr>
          <a:xfrm>
            <a:off x="7017663" y="6086951"/>
            <a:ext cx="198358" cy="248007"/>
          </a:xfrm>
          <a:prstGeom prst="rect">
            <a:avLst/>
          </a:prstGeom>
          <a:noFill/>
          <a:ln/>
        </p:spPr>
        <p:txBody>
          <a:bodyPr wrap="none" lIns="0" tIns="0" rIns="0" bIns="0" rtlCol="0" anchor="t"/>
          <a:lstStyle/>
          <a:p>
            <a:pPr marL="0" indent="0" algn="l" rtl="1">
              <a:lnSpc>
                <a:spcPts val="2500"/>
              </a:lnSpc>
              <a:buNone/>
            </a:pPr>
            <a:r>
              <a:rPr lang="en-US" sz="1550" dirty="0">
                <a:solidFill>
                  <a:srgbClr val="15213F"/>
                </a:solidFill>
                <a:latin typeface="Alexandria Light" pitchFamily="34" charset="0"/>
                <a:ea typeface="Alexandria Light" pitchFamily="34" charset="-122"/>
                <a:cs typeface="Alexandria Light" pitchFamily="34" charset="-120"/>
              </a:rPr>
              <a:t>06</a:t>
            </a:r>
            <a:endParaRPr lang="en-US" sz="1550" dirty="0"/>
          </a:p>
        </p:txBody>
      </p:sp>
      <p:sp>
        <p:nvSpPr>
          <p:cNvPr id="25" name="Shape 23"/>
          <p:cNvSpPr/>
          <p:nvPr/>
        </p:nvSpPr>
        <p:spPr>
          <a:xfrm>
            <a:off x="793790" y="6401276"/>
            <a:ext cx="6422231" cy="22860"/>
          </a:xfrm>
          <a:prstGeom prst="rect">
            <a:avLst/>
          </a:prstGeom>
          <a:solidFill>
            <a:srgbClr val="00AEEF"/>
          </a:solidFill>
          <a:ln/>
        </p:spPr>
        <p:txBody>
          <a:bodyPr/>
          <a:lstStyle/>
          <a:p>
            <a:endParaRPr lang="en-US"/>
          </a:p>
        </p:txBody>
      </p:sp>
      <p:sp>
        <p:nvSpPr>
          <p:cNvPr id="26" name="Text 24"/>
          <p:cNvSpPr/>
          <p:nvPr/>
        </p:nvSpPr>
        <p:spPr>
          <a:xfrm>
            <a:off x="4735116" y="6546175"/>
            <a:ext cx="2480905" cy="310158"/>
          </a:xfrm>
          <a:prstGeom prst="rect">
            <a:avLst/>
          </a:prstGeom>
          <a:noFill/>
          <a:ln/>
        </p:spPr>
        <p:txBody>
          <a:bodyPr wrap="none" lIns="0" tIns="0" rIns="0" bIns="0" rtlCol="0" anchor="t"/>
          <a:lstStyle/>
          <a:p>
            <a:pPr marL="0" indent="0" algn="r" rtl="1">
              <a:lnSpc>
                <a:spcPts val="2400"/>
              </a:lnSpc>
              <a:buNone/>
            </a:pPr>
            <a:r>
              <a:rPr lang="en-US" sz="1950" b="1" dirty="0">
                <a:solidFill>
                  <a:srgbClr val="15213F"/>
                </a:solidFill>
                <a:latin typeface="Alexandria Bold" pitchFamily="34" charset="0"/>
                <a:ea typeface="Alexandria Bold" pitchFamily="34" charset="-122"/>
                <a:cs typeface="Alexandria Bold" pitchFamily="34" charset="-120"/>
              </a:rPr>
              <a:t>التقييم</a:t>
            </a:r>
            <a:endParaRPr lang="en-US" sz="1950" dirty="0"/>
          </a:p>
        </p:txBody>
      </p:sp>
      <p:sp>
        <p:nvSpPr>
          <p:cNvPr id="27" name="Text 25"/>
          <p:cNvSpPr/>
          <p:nvPr/>
        </p:nvSpPr>
        <p:spPr>
          <a:xfrm>
            <a:off x="793790" y="6975396"/>
            <a:ext cx="6422231" cy="317540"/>
          </a:xfrm>
          <a:prstGeom prst="rect">
            <a:avLst/>
          </a:prstGeom>
          <a:noFill/>
          <a:ln/>
        </p:spPr>
        <p:txBody>
          <a:bodyPr wrap="non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قياس الأثر الفعلي على الوعي والمواقف والسلوك، والتعلم للمستقبل</a:t>
            </a:r>
            <a:endParaRPr lang="en-US" sz="1550" dirty="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 37">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7B8F555A-29E1-AA7B-6AC3-B66422CE1803}"/>
              </a:ext>
            </a:extLst>
          </p:cNvPr>
          <p:cNvPicPr>
            <a:picLocks noChangeAspect="1"/>
          </p:cNvPicPr>
          <p:nvPr/>
        </p:nvPicPr>
        <p:blipFill>
          <a:blip r:embed="rId3"/>
          <a:stretch>
            <a:fillRect/>
          </a:stretch>
        </p:blipFill>
        <p:spPr>
          <a:xfrm>
            <a:off x="218207" y="0"/>
            <a:ext cx="14412193" cy="8157155"/>
          </a:xfrm>
          <a:prstGeom prst="rect">
            <a:avLst/>
          </a:prstGeom>
        </p:spPr>
      </p:pic>
      <p:sp>
        <p:nvSpPr>
          <p:cNvPr id="2" name="Text 0"/>
          <p:cNvSpPr/>
          <p:nvPr/>
        </p:nvSpPr>
        <p:spPr>
          <a:xfrm>
            <a:off x="6817876" y="577929"/>
            <a:ext cx="7018734" cy="558165"/>
          </a:xfrm>
          <a:prstGeom prst="rect">
            <a:avLst/>
          </a:prstGeom>
          <a:noFill/>
          <a:ln/>
        </p:spPr>
        <p:txBody>
          <a:bodyPr wrap="none" lIns="0" tIns="0" rIns="0" bIns="0" rtlCol="0" anchor="t"/>
          <a:lstStyle/>
          <a:p>
            <a:pPr marL="0" indent="0" algn="r" rtl="1">
              <a:lnSpc>
                <a:spcPts val="4350"/>
              </a:lnSpc>
              <a:buNone/>
            </a:pPr>
            <a:r>
              <a:rPr lang="en-US" sz="3500" b="1" dirty="0">
                <a:solidFill>
                  <a:srgbClr val="000000"/>
                </a:solidFill>
                <a:latin typeface="Alexandria Bold" pitchFamily="34" charset="0"/>
                <a:ea typeface="Alexandria Bold" pitchFamily="34" charset="-122"/>
                <a:cs typeface="Alexandria Bold" pitchFamily="34" charset="-120"/>
              </a:rPr>
              <a:t>التحول الجماهيري: القوة الجديدة</a:t>
            </a:r>
            <a:endParaRPr lang="en-US" sz="3500" dirty="0"/>
          </a:p>
        </p:txBody>
      </p:sp>
      <p:sp>
        <p:nvSpPr>
          <p:cNvPr id="3" name="Text 1"/>
          <p:cNvSpPr/>
          <p:nvPr/>
        </p:nvSpPr>
        <p:spPr>
          <a:xfrm>
            <a:off x="793790" y="1457563"/>
            <a:ext cx="13042821" cy="542925"/>
          </a:xfrm>
          <a:prstGeom prst="rect">
            <a:avLst/>
          </a:prstGeom>
          <a:noFill/>
          <a:ln/>
        </p:spPr>
        <p:txBody>
          <a:bodyPr wrap="square" lIns="0" tIns="0" rIns="0" bIns="0" rtlCol="0" anchor="t"/>
          <a:lstStyle/>
          <a:p>
            <a:pPr marL="0" indent="0" algn="r" rtl="1">
              <a:lnSpc>
                <a:spcPts val="2100"/>
              </a:lnSpc>
              <a:buNone/>
            </a:pPr>
            <a:r>
              <a:rPr lang="en-US" sz="1400" dirty="0">
                <a:solidFill>
                  <a:srgbClr val="15213F"/>
                </a:solidFill>
                <a:latin typeface="Alexandria" pitchFamily="34" charset="0"/>
                <a:ea typeface="Alexandria" pitchFamily="34" charset="-122"/>
                <a:cs typeface="Alexandria" pitchFamily="34" charset="-120"/>
              </a:rPr>
              <a:t>الجمهور اليوم ليس كجمهور الأمس. لقد تحول من متلقٍ سلبي إلى فاعل نشط، من مستهلك للمحتوى إلى منتج له، من جماعة صامتة إلى قوة مؤثرة قادرة على بناء السمعات أو تدميرها.</a:t>
            </a:r>
            <a:endParaRPr lang="en-US" sz="1400" dirty="0"/>
          </a:p>
        </p:txBody>
      </p:sp>
      <p:sp>
        <p:nvSpPr>
          <p:cNvPr id="4" name="Shape 2"/>
          <p:cNvSpPr/>
          <p:nvPr/>
        </p:nvSpPr>
        <p:spPr>
          <a:xfrm>
            <a:off x="7303770" y="2181344"/>
            <a:ext cx="22860" cy="5470208"/>
          </a:xfrm>
          <a:prstGeom prst="roundRect">
            <a:avLst>
              <a:gd name="adj" fmla="val 328186"/>
            </a:avLst>
          </a:prstGeom>
          <a:solidFill>
            <a:srgbClr val="B2D7E5"/>
          </a:solidFill>
          <a:ln/>
        </p:spPr>
        <p:txBody>
          <a:bodyPr/>
          <a:lstStyle/>
          <a:p>
            <a:endParaRPr lang="en-US"/>
          </a:p>
        </p:txBody>
      </p:sp>
      <p:sp>
        <p:nvSpPr>
          <p:cNvPr id="5" name="Shape 3"/>
          <p:cNvSpPr/>
          <p:nvPr/>
        </p:nvSpPr>
        <p:spPr>
          <a:xfrm>
            <a:off x="7338060" y="2181344"/>
            <a:ext cx="6521410" cy="1290757"/>
          </a:xfrm>
          <a:prstGeom prst="rect">
            <a:avLst/>
          </a:prstGeom>
          <a:solidFill>
            <a:srgbClr val="CCF1FF"/>
          </a:solidFill>
          <a:ln w="7620">
            <a:solidFill>
              <a:srgbClr val="B2D7E5"/>
            </a:solidFill>
            <a:prstDash val="solid"/>
          </a:ln>
        </p:spPr>
        <p:txBody>
          <a:bodyPr/>
          <a:lstStyle/>
          <a:p>
            <a:endParaRPr lang="en-US"/>
          </a:p>
        </p:txBody>
      </p:sp>
      <p:sp>
        <p:nvSpPr>
          <p:cNvPr id="6" name="Text 4"/>
          <p:cNvSpPr/>
          <p:nvPr/>
        </p:nvSpPr>
        <p:spPr>
          <a:xfrm>
            <a:off x="7516654" y="2367558"/>
            <a:ext cx="2232779" cy="278963"/>
          </a:xfrm>
          <a:prstGeom prst="rect">
            <a:avLst/>
          </a:prstGeom>
          <a:noFill/>
          <a:ln/>
        </p:spPr>
        <p:txBody>
          <a:bodyPr wrap="none" lIns="0" tIns="0" rIns="0" bIns="0" rtlCol="0" anchor="t"/>
          <a:lstStyle/>
          <a:p>
            <a:pPr marL="0" indent="0" algn="l" rtl="1">
              <a:lnSpc>
                <a:spcPts val="2150"/>
              </a:lnSpc>
              <a:buNone/>
            </a:pPr>
            <a:r>
              <a:rPr lang="en-US" sz="1750" b="1" dirty="0">
                <a:solidFill>
                  <a:srgbClr val="15213F"/>
                </a:solidFill>
                <a:latin typeface="Alexandria Bold" pitchFamily="34" charset="0"/>
                <a:ea typeface="Alexandria Bold" pitchFamily="34" charset="-122"/>
                <a:cs typeface="Alexandria Bold" pitchFamily="34" charset="-120"/>
              </a:rPr>
              <a:t>وعي أعمق</a:t>
            </a:r>
            <a:endParaRPr lang="en-US" sz="1750" dirty="0"/>
          </a:p>
        </p:txBody>
      </p:sp>
      <p:sp>
        <p:nvSpPr>
          <p:cNvPr id="7" name="Text 5"/>
          <p:cNvSpPr/>
          <p:nvPr/>
        </p:nvSpPr>
        <p:spPr>
          <a:xfrm>
            <a:off x="7516654" y="2742962"/>
            <a:ext cx="6156603" cy="542925"/>
          </a:xfrm>
          <a:prstGeom prst="rect">
            <a:avLst/>
          </a:prstGeom>
          <a:noFill/>
          <a:ln/>
        </p:spPr>
        <p:txBody>
          <a:bodyPr wrap="square" lIns="0" tIns="0" rIns="0" bIns="0" rtlCol="0" anchor="t"/>
          <a:lstStyle/>
          <a:p>
            <a:pPr marL="0" indent="0" algn="l" rtl="1">
              <a:lnSpc>
                <a:spcPts val="2100"/>
              </a:lnSpc>
              <a:buNone/>
            </a:pPr>
            <a:r>
              <a:rPr lang="en-US" sz="1400" dirty="0">
                <a:solidFill>
                  <a:srgbClr val="15213F"/>
                </a:solidFill>
                <a:latin typeface="Alexandria" pitchFamily="34" charset="0"/>
                <a:ea typeface="Alexandria" pitchFamily="34" charset="-122"/>
                <a:cs typeface="Alexandria" pitchFamily="34" charset="-120"/>
              </a:rPr>
              <a:t>مستويات تعليم وإدراك أعلى، قدرة على التحليل النقدي، وأدوات للتحقق من المعلومات</a:t>
            </a:r>
            <a:endParaRPr lang="en-US" sz="1400" dirty="0"/>
          </a:p>
        </p:txBody>
      </p:sp>
      <p:sp>
        <p:nvSpPr>
          <p:cNvPr id="8" name="Shape 6"/>
          <p:cNvSpPr/>
          <p:nvPr/>
        </p:nvSpPr>
        <p:spPr>
          <a:xfrm>
            <a:off x="770930" y="3793569"/>
            <a:ext cx="6521410" cy="1071682"/>
          </a:xfrm>
          <a:prstGeom prst="roundRect">
            <a:avLst>
              <a:gd name="adj" fmla="val 7001"/>
            </a:avLst>
          </a:prstGeom>
          <a:solidFill>
            <a:srgbClr val="CCF1FF"/>
          </a:solidFill>
          <a:ln w="7620">
            <a:solidFill>
              <a:srgbClr val="B2D7E5"/>
            </a:solidFill>
            <a:prstDash val="solid"/>
          </a:ln>
        </p:spPr>
        <p:txBody>
          <a:bodyPr/>
          <a:lstStyle/>
          <a:p>
            <a:endParaRPr lang="en-US"/>
          </a:p>
        </p:txBody>
      </p:sp>
      <p:sp>
        <p:nvSpPr>
          <p:cNvPr id="9" name="Text 7"/>
          <p:cNvSpPr/>
          <p:nvPr/>
        </p:nvSpPr>
        <p:spPr>
          <a:xfrm>
            <a:off x="4880967" y="3979783"/>
            <a:ext cx="2232779" cy="278963"/>
          </a:xfrm>
          <a:prstGeom prst="rect">
            <a:avLst/>
          </a:prstGeom>
          <a:noFill/>
          <a:ln/>
        </p:spPr>
        <p:txBody>
          <a:bodyPr wrap="none" lIns="0" tIns="0" rIns="0" bIns="0" rtlCol="0" anchor="t"/>
          <a:lstStyle/>
          <a:p>
            <a:pPr marL="0" indent="0" algn="r" rtl="1">
              <a:lnSpc>
                <a:spcPts val="2150"/>
              </a:lnSpc>
              <a:buNone/>
            </a:pPr>
            <a:r>
              <a:rPr lang="en-US" sz="1750" b="1" dirty="0">
                <a:solidFill>
                  <a:srgbClr val="15213F"/>
                </a:solidFill>
                <a:latin typeface="Alexandria Bold" pitchFamily="34" charset="0"/>
                <a:ea typeface="Alexandria Bold" pitchFamily="34" charset="-122"/>
                <a:cs typeface="Alexandria Bold" pitchFamily="34" charset="-120"/>
              </a:rPr>
              <a:t>قدرة إنتاجية</a:t>
            </a:r>
            <a:endParaRPr lang="en-US" sz="1750" dirty="0"/>
          </a:p>
        </p:txBody>
      </p:sp>
      <p:sp>
        <p:nvSpPr>
          <p:cNvPr id="10" name="Text 8"/>
          <p:cNvSpPr/>
          <p:nvPr/>
        </p:nvSpPr>
        <p:spPr>
          <a:xfrm>
            <a:off x="957143" y="4355187"/>
            <a:ext cx="6156603" cy="271463"/>
          </a:xfrm>
          <a:prstGeom prst="rect">
            <a:avLst/>
          </a:prstGeom>
          <a:noFill/>
          <a:ln/>
        </p:spPr>
        <p:txBody>
          <a:bodyPr wrap="none" lIns="0" tIns="0" rIns="0" bIns="0" rtlCol="0" anchor="t"/>
          <a:lstStyle/>
          <a:p>
            <a:pPr marL="0" indent="0" algn="r" rtl="1">
              <a:lnSpc>
                <a:spcPts val="2100"/>
              </a:lnSpc>
              <a:buNone/>
            </a:pPr>
            <a:r>
              <a:rPr lang="en-US" sz="1400" dirty="0">
                <a:solidFill>
                  <a:srgbClr val="15213F"/>
                </a:solidFill>
                <a:latin typeface="Alexandria" pitchFamily="34" charset="0"/>
                <a:ea typeface="Alexandria" pitchFamily="34" charset="-122"/>
                <a:cs typeface="Alexandria" pitchFamily="34" charset="-120"/>
              </a:rPr>
              <a:t>كل فرد أصبح ناشراً محتملاً يمكنه الوصول لآلاف أو ملايين الأشخاص بكبسة زر</a:t>
            </a:r>
            <a:endParaRPr lang="en-US" sz="1400" dirty="0"/>
          </a:p>
        </p:txBody>
      </p:sp>
      <p:sp>
        <p:nvSpPr>
          <p:cNvPr id="11" name="Shape 9"/>
          <p:cNvSpPr/>
          <p:nvPr/>
        </p:nvSpPr>
        <p:spPr>
          <a:xfrm>
            <a:off x="7338060" y="5186720"/>
            <a:ext cx="6521410" cy="1071682"/>
          </a:xfrm>
          <a:prstGeom prst="rect">
            <a:avLst/>
          </a:prstGeom>
          <a:solidFill>
            <a:srgbClr val="CCF1FF"/>
          </a:solidFill>
          <a:ln w="7620">
            <a:solidFill>
              <a:srgbClr val="B2D7E5"/>
            </a:solidFill>
            <a:prstDash val="solid"/>
          </a:ln>
        </p:spPr>
        <p:txBody>
          <a:bodyPr/>
          <a:lstStyle/>
          <a:p>
            <a:endParaRPr lang="en-US"/>
          </a:p>
        </p:txBody>
      </p:sp>
      <p:sp>
        <p:nvSpPr>
          <p:cNvPr id="12" name="Text 10"/>
          <p:cNvSpPr/>
          <p:nvPr/>
        </p:nvSpPr>
        <p:spPr>
          <a:xfrm>
            <a:off x="7516654" y="5372933"/>
            <a:ext cx="2232779" cy="278963"/>
          </a:xfrm>
          <a:prstGeom prst="rect">
            <a:avLst/>
          </a:prstGeom>
          <a:noFill/>
          <a:ln/>
        </p:spPr>
        <p:txBody>
          <a:bodyPr wrap="none" lIns="0" tIns="0" rIns="0" bIns="0" rtlCol="0" anchor="t"/>
          <a:lstStyle/>
          <a:p>
            <a:pPr marL="0" indent="0" algn="l" rtl="1">
              <a:lnSpc>
                <a:spcPts val="2150"/>
              </a:lnSpc>
              <a:buNone/>
            </a:pPr>
            <a:r>
              <a:rPr lang="en-US" sz="1750" b="1" dirty="0">
                <a:solidFill>
                  <a:srgbClr val="15213F"/>
                </a:solidFill>
                <a:latin typeface="Alexandria Bold" pitchFamily="34" charset="0"/>
                <a:ea typeface="Alexandria Bold" pitchFamily="34" charset="-122"/>
                <a:cs typeface="Alexandria Bold" pitchFamily="34" charset="-120"/>
              </a:rPr>
              <a:t>تقييم الأصالة</a:t>
            </a:r>
            <a:endParaRPr lang="en-US" sz="1750" dirty="0"/>
          </a:p>
        </p:txBody>
      </p:sp>
      <p:sp>
        <p:nvSpPr>
          <p:cNvPr id="13" name="Text 11"/>
          <p:cNvSpPr/>
          <p:nvPr/>
        </p:nvSpPr>
        <p:spPr>
          <a:xfrm>
            <a:off x="7516654" y="5748338"/>
            <a:ext cx="6156603" cy="271463"/>
          </a:xfrm>
          <a:prstGeom prst="rect">
            <a:avLst/>
          </a:prstGeom>
          <a:noFill/>
          <a:ln/>
        </p:spPr>
        <p:txBody>
          <a:bodyPr wrap="none" lIns="0" tIns="0" rIns="0" bIns="0" rtlCol="0" anchor="t"/>
          <a:lstStyle/>
          <a:p>
            <a:pPr marL="0" indent="0" algn="l" rtl="1">
              <a:lnSpc>
                <a:spcPts val="2100"/>
              </a:lnSpc>
              <a:buNone/>
            </a:pPr>
            <a:r>
              <a:rPr lang="en-US" sz="1400" dirty="0">
                <a:solidFill>
                  <a:srgbClr val="15213F"/>
                </a:solidFill>
                <a:latin typeface="Alexandria" pitchFamily="34" charset="0"/>
                <a:ea typeface="Alexandria" pitchFamily="34" charset="-122"/>
                <a:cs typeface="Alexandria" pitchFamily="34" charset="-120"/>
              </a:rPr>
              <a:t>حساسية عالية تجاه المصداقية والشفافية، وسرعة في كشف الزيف والتصنع</a:t>
            </a:r>
            <a:endParaRPr lang="en-US" sz="1400" dirty="0"/>
          </a:p>
        </p:txBody>
      </p:sp>
      <p:sp>
        <p:nvSpPr>
          <p:cNvPr id="14" name="Shape 12"/>
          <p:cNvSpPr/>
          <p:nvPr/>
        </p:nvSpPr>
        <p:spPr>
          <a:xfrm>
            <a:off x="770930" y="6579870"/>
            <a:ext cx="6521410" cy="1071682"/>
          </a:xfrm>
          <a:prstGeom prst="roundRect">
            <a:avLst>
              <a:gd name="adj" fmla="val 7001"/>
            </a:avLst>
          </a:prstGeom>
          <a:solidFill>
            <a:srgbClr val="CCF1FF"/>
          </a:solidFill>
          <a:ln w="7620">
            <a:solidFill>
              <a:srgbClr val="B2D7E5"/>
            </a:solidFill>
            <a:prstDash val="solid"/>
          </a:ln>
        </p:spPr>
        <p:txBody>
          <a:bodyPr/>
          <a:lstStyle/>
          <a:p>
            <a:endParaRPr lang="en-US"/>
          </a:p>
        </p:txBody>
      </p:sp>
      <p:sp>
        <p:nvSpPr>
          <p:cNvPr id="15" name="Text 13"/>
          <p:cNvSpPr/>
          <p:nvPr/>
        </p:nvSpPr>
        <p:spPr>
          <a:xfrm>
            <a:off x="4880967" y="6766084"/>
            <a:ext cx="2232779" cy="278963"/>
          </a:xfrm>
          <a:prstGeom prst="rect">
            <a:avLst/>
          </a:prstGeom>
          <a:noFill/>
          <a:ln/>
        </p:spPr>
        <p:txBody>
          <a:bodyPr wrap="none" lIns="0" tIns="0" rIns="0" bIns="0" rtlCol="0" anchor="t"/>
          <a:lstStyle/>
          <a:p>
            <a:pPr marL="0" indent="0" algn="r" rtl="1">
              <a:lnSpc>
                <a:spcPts val="2150"/>
              </a:lnSpc>
              <a:buNone/>
            </a:pPr>
            <a:r>
              <a:rPr lang="en-US" sz="1750" b="1" dirty="0">
                <a:solidFill>
                  <a:srgbClr val="15213F"/>
                </a:solidFill>
                <a:latin typeface="Alexandria Bold" pitchFamily="34" charset="0"/>
                <a:ea typeface="Alexandria Bold" pitchFamily="34" charset="-122"/>
                <a:cs typeface="Alexandria Bold" pitchFamily="34" charset="-120"/>
              </a:rPr>
              <a:t>تحرك جماعي</a:t>
            </a:r>
            <a:endParaRPr lang="en-US" sz="1750" dirty="0"/>
          </a:p>
        </p:txBody>
      </p:sp>
      <p:sp>
        <p:nvSpPr>
          <p:cNvPr id="16" name="Text 14"/>
          <p:cNvSpPr/>
          <p:nvPr/>
        </p:nvSpPr>
        <p:spPr>
          <a:xfrm>
            <a:off x="957143" y="7141488"/>
            <a:ext cx="6156603" cy="271463"/>
          </a:xfrm>
          <a:prstGeom prst="rect">
            <a:avLst/>
          </a:prstGeom>
          <a:noFill/>
          <a:ln/>
        </p:spPr>
        <p:txBody>
          <a:bodyPr wrap="none" lIns="0" tIns="0" rIns="0" bIns="0" rtlCol="0" anchor="t"/>
          <a:lstStyle/>
          <a:p>
            <a:pPr marL="0" indent="0" algn="r" rtl="1">
              <a:lnSpc>
                <a:spcPts val="2100"/>
              </a:lnSpc>
              <a:buNone/>
            </a:pPr>
            <a:r>
              <a:rPr lang="en-US" sz="1400" dirty="0">
                <a:solidFill>
                  <a:srgbClr val="15213F"/>
                </a:solidFill>
                <a:latin typeface="Alexandria" pitchFamily="34" charset="0"/>
                <a:ea typeface="Alexandria" pitchFamily="34" charset="-122"/>
                <a:cs typeface="Alexandria" pitchFamily="34" charset="-120"/>
              </a:rPr>
              <a:t>قدرة على التنظيم السريع والعمل الجماعي من خلال المنصات الرقمية</a:t>
            </a:r>
            <a:endParaRPr lang="en-US" sz="1400" dirty="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 38">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BC622269-2299-6250-3E66-83D099219BE6}"/>
              </a:ext>
            </a:extLst>
          </p:cNvPr>
          <p:cNvPicPr>
            <a:picLocks noChangeAspect="1"/>
          </p:cNvPicPr>
          <p:nvPr/>
        </p:nvPicPr>
        <p:blipFill>
          <a:blip r:embed="rId3"/>
          <a:stretch>
            <a:fillRect/>
          </a:stretch>
        </p:blipFill>
        <p:spPr>
          <a:xfrm>
            <a:off x="109103" y="36222"/>
            <a:ext cx="14412193" cy="8157155"/>
          </a:xfrm>
          <a:prstGeom prst="rect">
            <a:avLst/>
          </a:prstGeom>
        </p:spPr>
      </p:pic>
      <p:pic>
        <p:nvPicPr>
          <p:cNvPr id="2" name="Image 0" descr="preencoded.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144000" y="1669269"/>
            <a:ext cx="4216400" cy="6324600"/>
          </a:xfrm>
          <a:prstGeom prst="rect">
            <a:avLst/>
          </a:prstGeom>
        </p:spPr>
      </p:pic>
      <p:sp>
        <p:nvSpPr>
          <p:cNvPr id="3" name="Text 0"/>
          <p:cNvSpPr/>
          <p:nvPr/>
        </p:nvSpPr>
        <p:spPr>
          <a:xfrm>
            <a:off x="3299923" y="682394"/>
            <a:ext cx="7556421" cy="1240155"/>
          </a:xfrm>
          <a:prstGeom prst="rect">
            <a:avLst/>
          </a:prstGeom>
          <a:noFill/>
          <a:ln/>
        </p:spPr>
        <p:txBody>
          <a:bodyPr wrap="square" lIns="0" tIns="0" rIns="0" bIns="0" rtlCol="0" anchor="t"/>
          <a:lstStyle/>
          <a:p>
            <a:pPr marL="0" indent="0" algn="r" rtl="1">
              <a:lnSpc>
                <a:spcPts val="4850"/>
              </a:lnSpc>
              <a:buNone/>
            </a:pPr>
            <a:r>
              <a:rPr lang="en-US" sz="3900" b="1" dirty="0">
                <a:solidFill>
                  <a:srgbClr val="000000"/>
                </a:solidFill>
                <a:latin typeface="Alexandria Bold" pitchFamily="34" charset="0"/>
                <a:ea typeface="Alexandria Bold" pitchFamily="34" charset="-122"/>
                <a:cs typeface="Alexandria Bold" pitchFamily="34" charset="-120"/>
              </a:rPr>
              <a:t>الذكاء الاصطناعي: شريك لا بديل</a:t>
            </a:r>
            <a:endParaRPr lang="en-US" sz="3900" dirty="0"/>
          </a:p>
        </p:txBody>
      </p:sp>
      <p:sp>
        <p:nvSpPr>
          <p:cNvPr id="4" name="Text 1"/>
          <p:cNvSpPr/>
          <p:nvPr/>
        </p:nvSpPr>
        <p:spPr>
          <a:xfrm>
            <a:off x="793790" y="2502337"/>
            <a:ext cx="7556421" cy="63507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الذكاء الاصطناعي ليس تهديداً لممارسي العلاقات العامة، بل هو شريك استراتيجي يعزز قدراتهم ويفتح آفاقاً جديدة. العلاقة المثلى هي التكامل وليس الإحلال.</a:t>
            </a:r>
            <a:endParaRPr lang="en-US" sz="1550" dirty="0"/>
          </a:p>
        </p:txBody>
      </p:sp>
      <p:sp>
        <p:nvSpPr>
          <p:cNvPr id="5" name="Text 2"/>
          <p:cNvSpPr/>
          <p:nvPr/>
        </p:nvSpPr>
        <p:spPr>
          <a:xfrm>
            <a:off x="793790" y="3559016"/>
            <a:ext cx="2732008" cy="620316"/>
          </a:xfrm>
          <a:prstGeom prst="rect">
            <a:avLst/>
          </a:prstGeom>
          <a:noFill/>
          <a:ln/>
        </p:spPr>
        <p:txBody>
          <a:bodyPr wrap="square" lIns="0" tIns="0" rIns="0" bIns="0" rtlCol="0" anchor="t"/>
          <a:lstStyle/>
          <a:p>
            <a:pPr marL="0" indent="0" algn="r" rtl="1">
              <a:lnSpc>
                <a:spcPts val="2400"/>
              </a:lnSpc>
              <a:buNone/>
            </a:pPr>
            <a:r>
              <a:rPr lang="en-US" sz="1950" b="1" dirty="0">
                <a:solidFill>
                  <a:srgbClr val="000000"/>
                </a:solidFill>
                <a:latin typeface="Alexandria Bold" pitchFamily="34" charset="0"/>
                <a:ea typeface="Alexandria Bold" pitchFamily="34" charset="-122"/>
                <a:cs typeface="Alexandria Bold" pitchFamily="34" charset="-120"/>
              </a:rPr>
              <a:t>ما يقدمه الذكاء الاصطناعي</a:t>
            </a:r>
            <a:endParaRPr lang="en-US" sz="1950" dirty="0"/>
          </a:p>
        </p:txBody>
      </p:sp>
      <p:sp>
        <p:nvSpPr>
          <p:cNvPr id="6" name="Text 3"/>
          <p:cNvSpPr/>
          <p:nvPr/>
        </p:nvSpPr>
        <p:spPr>
          <a:xfrm>
            <a:off x="793790" y="4377690"/>
            <a:ext cx="2732008" cy="2817971"/>
          </a:xfrm>
          <a:prstGeom prst="rect">
            <a:avLst/>
          </a:prstGeom>
          <a:noFill/>
          <a:ln/>
        </p:spPr>
        <p:txBody>
          <a:bodyPr wrap="square" lIns="0" tIns="0" rIns="0" bIns="0" rtlCol="0" anchor="t"/>
          <a:lstStyle/>
          <a:p>
            <a:pPr marL="342900" indent="-342900" algn="r" rtl="1">
              <a:lnSpc>
                <a:spcPts val="2500"/>
              </a:lnSpc>
              <a:buSzPct val="100000"/>
              <a:buChar char="•"/>
            </a:pPr>
            <a:r>
              <a:rPr lang="en-US" sz="1550" dirty="0">
                <a:solidFill>
                  <a:srgbClr val="15213F"/>
                </a:solidFill>
                <a:latin typeface="Alexandria" pitchFamily="34" charset="0"/>
                <a:ea typeface="Alexandria" pitchFamily="34" charset="-122"/>
                <a:cs typeface="Alexandria" pitchFamily="34" charset="-120"/>
              </a:rPr>
              <a:t>السرعة في التحليل والمعالجة</a:t>
            </a:r>
            <a:endParaRPr lang="en-US" sz="1550" dirty="0"/>
          </a:p>
          <a:p>
            <a:pPr marL="342900" indent="-342900" algn="r" rtl="1">
              <a:lnSpc>
                <a:spcPts val="2500"/>
              </a:lnSpc>
              <a:buSzPct val="100000"/>
              <a:buChar char="•"/>
            </a:pPr>
            <a:r>
              <a:rPr lang="en-US" sz="1550" dirty="0">
                <a:solidFill>
                  <a:srgbClr val="15213F"/>
                </a:solidFill>
                <a:latin typeface="Alexandria" pitchFamily="34" charset="0"/>
                <a:ea typeface="Alexandria" pitchFamily="34" charset="-122"/>
                <a:cs typeface="Alexandria" pitchFamily="34" charset="-120"/>
              </a:rPr>
              <a:t>الدقة في تحليل البيانات الضخمة</a:t>
            </a:r>
            <a:endParaRPr lang="en-US" sz="1550" dirty="0"/>
          </a:p>
          <a:p>
            <a:pPr marL="342900" indent="-342900" algn="r" rtl="1">
              <a:lnSpc>
                <a:spcPts val="2500"/>
              </a:lnSpc>
              <a:buSzPct val="100000"/>
              <a:buChar char="•"/>
            </a:pPr>
            <a:r>
              <a:rPr lang="en-US" sz="1550" dirty="0">
                <a:solidFill>
                  <a:srgbClr val="15213F"/>
                </a:solidFill>
                <a:latin typeface="Alexandria" pitchFamily="34" charset="0"/>
                <a:ea typeface="Alexandria" pitchFamily="34" charset="-122"/>
                <a:cs typeface="Alexandria" pitchFamily="34" charset="-120"/>
              </a:rPr>
              <a:t>القدرة على التنبؤ والاستشراف</a:t>
            </a:r>
            <a:endParaRPr lang="en-US" sz="1550" dirty="0"/>
          </a:p>
          <a:p>
            <a:pPr marL="342900" indent="-342900" algn="r" rtl="1">
              <a:lnSpc>
                <a:spcPts val="2500"/>
              </a:lnSpc>
              <a:buSzPct val="100000"/>
              <a:buChar char="•"/>
            </a:pPr>
            <a:r>
              <a:rPr lang="en-US" sz="1550" dirty="0">
                <a:solidFill>
                  <a:srgbClr val="15213F"/>
                </a:solidFill>
                <a:latin typeface="Alexandria" pitchFamily="34" charset="0"/>
                <a:ea typeface="Alexandria" pitchFamily="34" charset="-122"/>
                <a:cs typeface="Alexandria" pitchFamily="34" charset="-120"/>
              </a:rPr>
              <a:t>التخصيص الجماعي للرسائل</a:t>
            </a:r>
            <a:endParaRPr lang="en-US" sz="1550" dirty="0"/>
          </a:p>
          <a:p>
            <a:pPr marL="342900" indent="-342900" algn="r" rtl="1">
              <a:lnSpc>
                <a:spcPts val="2500"/>
              </a:lnSpc>
              <a:buSzPct val="100000"/>
              <a:buChar char="•"/>
            </a:pPr>
            <a:r>
              <a:rPr lang="en-US" sz="1550" dirty="0">
                <a:solidFill>
                  <a:srgbClr val="15213F"/>
                </a:solidFill>
                <a:latin typeface="Alexandria" pitchFamily="34" charset="0"/>
                <a:ea typeface="Alexandria" pitchFamily="34" charset="-122"/>
                <a:cs typeface="Alexandria" pitchFamily="34" charset="-120"/>
              </a:rPr>
              <a:t>الأتمتة للمهام المتكررة</a:t>
            </a:r>
            <a:endParaRPr lang="en-US" sz="1550" dirty="0"/>
          </a:p>
        </p:txBody>
      </p:sp>
      <p:sp>
        <p:nvSpPr>
          <p:cNvPr id="7" name="Text 4"/>
          <p:cNvSpPr/>
          <p:nvPr/>
        </p:nvSpPr>
        <p:spPr>
          <a:xfrm>
            <a:off x="4017526" y="3559016"/>
            <a:ext cx="4340185" cy="620316"/>
          </a:xfrm>
          <a:prstGeom prst="rect">
            <a:avLst/>
          </a:prstGeom>
          <a:noFill/>
          <a:ln/>
        </p:spPr>
        <p:txBody>
          <a:bodyPr wrap="square" lIns="0" tIns="0" rIns="0" bIns="0" rtlCol="0" anchor="t"/>
          <a:lstStyle/>
          <a:p>
            <a:pPr marL="0" indent="0" algn="r" rtl="1">
              <a:lnSpc>
                <a:spcPts val="2400"/>
              </a:lnSpc>
              <a:buNone/>
            </a:pPr>
            <a:r>
              <a:rPr lang="en-US" sz="1950" b="1" dirty="0">
                <a:solidFill>
                  <a:srgbClr val="000000"/>
                </a:solidFill>
                <a:latin typeface="Alexandria Bold" pitchFamily="34" charset="0"/>
                <a:ea typeface="Alexandria Bold" pitchFamily="34" charset="-122"/>
                <a:cs typeface="Alexandria Bold" pitchFamily="34" charset="-120"/>
              </a:rPr>
              <a:t>ما لا يستطيع الذكاء الاصطناعي فعله</a:t>
            </a:r>
            <a:endParaRPr lang="en-US" sz="1950" dirty="0"/>
          </a:p>
        </p:txBody>
      </p:sp>
      <p:sp>
        <p:nvSpPr>
          <p:cNvPr id="8" name="Text 5"/>
          <p:cNvSpPr/>
          <p:nvPr/>
        </p:nvSpPr>
        <p:spPr>
          <a:xfrm>
            <a:off x="4017526" y="4377690"/>
            <a:ext cx="4340185" cy="95261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الحكم الأخلاقي، الفهم الثقافي العميق، الإبداع الحقيقي، التعاطف الإنساني، بناء العلاقات الشخصية، فهم السياق المعقد.</a:t>
            </a:r>
            <a:endParaRPr lang="en-US" sz="1550" dirty="0"/>
          </a:p>
        </p:txBody>
      </p:sp>
      <p:sp>
        <p:nvSpPr>
          <p:cNvPr id="9" name="Text 6"/>
          <p:cNvSpPr/>
          <p:nvPr/>
        </p:nvSpPr>
        <p:spPr>
          <a:xfrm>
            <a:off x="4017526" y="5508903"/>
            <a:ext cx="4340185" cy="95261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لذلك، النجاح المستقبلي يكمن في الدمج الذكي: استخدام الذكاء الاصطناعي في ما يتقنه، والاعتماد على القدرات البشرية في ما تتميز به.</a:t>
            </a:r>
            <a:endParaRPr lang="en-US" sz="1550" dirty="0"/>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 39">
    <p:spTree>
      <p:nvGrpSpPr>
        <p:cNvPr id="1" name=""/>
        <p:cNvGrpSpPr/>
        <p:nvPr/>
      </p:nvGrpSpPr>
      <p:grpSpPr>
        <a:xfrm>
          <a:off x="0" y="0"/>
          <a:ext cx="0" cy="0"/>
          <a:chOff x="0" y="0"/>
          <a:chExt cx="0" cy="0"/>
        </a:xfrm>
      </p:grpSpPr>
      <p:pic>
        <p:nvPicPr>
          <p:cNvPr id="16" name="Picture 15">
            <a:extLst>
              <a:ext uri="{FF2B5EF4-FFF2-40B4-BE49-F238E27FC236}">
                <a16:creationId xmlns:a16="http://schemas.microsoft.com/office/drawing/2014/main" id="{DB228388-7C4C-7B0E-03BB-1D27B9CEA54E}"/>
              </a:ext>
            </a:extLst>
          </p:cNvPr>
          <p:cNvPicPr>
            <a:picLocks noChangeAspect="1"/>
          </p:cNvPicPr>
          <p:nvPr/>
        </p:nvPicPr>
        <p:blipFill>
          <a:blip r:embed="rId3"/>
          <a:stretch>
            <a:fillRect/>
          </a:stretch>
        </p:blipFill>
        <p:spPr>
          <a:xfrm>
            <a:off x="218207" y="36222"/>
            <a:ext cx="14412193" cy="8157155"/>
          </a:xfrm>
          <a:prstGeom prst="rect">
            <a:avLst/>
          </a:prstGeom>
        </p:spPr>
      </p:pic>
      <p:sp>
        <p:nvSpPr>
          <p:cNvPr id="2" name="Text 0"/>
          <p:cNvSpPr/>
          <p:nvPr/>
        </p:nvSpPr>
        <p:spPr>
          <a:xfrm>
            <a:off x="8386524" y="2106216"/>
            <a:ext cx="5450086" cy="620078"/>
          </a:xfrm>
          <a:prstGeom prst="rect">
            <a:avLst/>
          </a:prstGeom>
          <a:noFill/>
          <a:ln/>
        </p:spPr>
        <p:txBody>
          <a:bodyPr wrap="none" lIns="0" tIns="0" rIns="0" bIns="0" rtlCol="0" anchor="t"/>
          <a:lstStyle/>
          <a:p>
            <a:pPr marL="0" indent="0" algn="r" rtl="1">
              <a:lnSpc>
                <a:spcPts val="4850"/>
              </a:lnSpc>
              <a:buNone/>
            </a:pPr>
            <a:r>
              <a:rPr lang="en-US" sz="3900" b="1" dirty="0">
                <a:solidFill>
                  <a:srgbClr val="000000"/>
                </a:solidFill>
                <a:latin typeface="Alexandria Bold" pitchFamily="34" charset="0"/>
                <a:ea typeface="Alexandria Bold" pitchFamily="34" charset="-122"/>
                <a:cs typeface="Alexandria Bold" pitchFamily="34" charset="-120"/>
              </a:rPr>
              <a:t>التحديات الأربعة الكبرى</a:t>
            </a:r>
            <a:endParaRPr lang="en-US" sz="3900" dirty="0"/>
          </a:p>
        </p:txBody>
      </p:sp>
      <p:sp>
        <p:nvSpPr>
          <p:cNvPr id="3" name="Text 1"/>
          <p:cNvSpPr/>
          <p:nvPr/>
        </p:nvSpPr>
        <p:spPr>
          <a:xfrm>
            <a:off x="793790" y="3123128"/>
            <a:ext cx="13042821" cy="63507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مع كل الفرص المذهلة، نواجه تحديات جدية تتطلب يقظة ومسؤولية من كل ممارسي المهنة. هذه التحديات ليست عقبات يجب تجنبها، بل واقع يجب التعامل معه بحكمة.</a:t>
            </a:r>
            <a:endParaRPr lang="en-US" sz="1550" dirty="0"/>
          </a:p>
        </p:txBody>
      </p:sp>
      <p:sp>
        <p:nvSpPr>
          <p:cNvPr id="4" name="Shape 2"/>
          <p:cNvSpPr/>
          <p:nvPr/>
        </p:nvSpPr>
        <p:spPr>
          <a:xfrm>
            <a:off x="10724674" y="3981450"/>
            <a:ext cx="3111937" cy="2141815"/>
          </a:xfrm>
          <a:prstGeom prst="roundRect">
            <a:avLst>
              <a:gd name="adj" fmla="val 3892"/>
            </a:avLst>
          </a:prstGeom>
          <a:solidFill>
            <a:srgbClr val="FFFFFF"/>
          </a:solidFill>
          <a:ln w="22860">
            <a:solidFill>
              <a:srgbClr val="B2D7E5"/>
            </a:solidFill>
            <a:prstDash val="solid"/>
          </a:ln>
        </p:spPr>
        <p:txBody>
          <a:bodyPr/>
          <a:lstStyle/>
          <a:p>
            <a:endParaRPr lang="en-US"/>
          </a:p>
        </p:txBody>
      </p:sp>
      <p:sp>
        <p:nvSpPr>
          <p:cNvPr id="5" name="Text 3"/>
          <p:cNvSpPr/>
          <p:nvPr/>
        </p:nvSpPr>
        <p:spPr>
          <a:xfrm>
            <a:off x="11134487" y="4202668"/>
            <a:ext cx="2480905" cy="310158"/>
          </a:xfrm>
          <a:prstGeom prst="rect">
            <a:avLst/>
          </a:prstGeom>
          <a:noFill/>
          <a:ln/>
        </p:spPr>
        <p:txBody>
          <a:bodyPr wrap="none" lIns="0" tIns="0" rIns="0" bIns="0" rtlCol="0" anchor="t"/>
          <a:lstStyle/>
          <a:p>
            <a:pPr marL="0" indent="0" algn="r" rtl="1">
              <a:lnSpc>
                <a:spcPts val="2400"/>
              </a:lnSpc>
              <a:buNone/>
            </a:pPr>
            <a:r>
              <a:rPr lang="en-US" sz="1950" b="1" dirty="0">
                <a:solidFill>
                  <a:srgbClr val="15213F"/>
                </a:solidFill>
                <a:latin typeface="Alexandria Bold" pitchFamily="34" charset="0"/>
                <a:ea typeface="Alexandria Bold" pitchFamily="34" charset="-122"/>
                <a:cs typeface="Alexandria Bold" pitchFamily="34" charset="-120"/>
              </a:rPr>
              <a:t>التزييف العميق</a:t>
            </a:r>
            <a:endParaRPr lang="en-US" sz="1950" dirty="0"/>
          </a:p>
        </p:txBody>
      </p:sp>
      <p:sp>
        <p:nvSpPr>
          <p:cNvPr id="6" name="Text 4"/>
          <p:cNvSpPr/>
          <p:nvPr/>
        </p:nvSpPr>
        <p:spPr>
          <a:xfrm>
            <a:off x="10945892" y="4631888"/>
            <a:ext cx="2669500" cy="127015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تقنيات قادرة على خلق محتوى مزيف يبدو حقيقياً تماماً، مهددة للحقيقة والمصداقية</a:t>
            </a:r>
            <a:endParaRPr lang="en-US" sz="1550" dirty="0"/>
          </a:p>
        </p:txBody>
      </p:sp>
      <p:sp>
        <p:nvSpPr>
          <p:cNvPr id="7" name="Shape 5"/>
          <p:cNvSpPr/>
          <p:nvPr/>
        </p:nvSpPr>
        <p:spPr>
          <a:xfrm>
            <a:off x="7414379" y="3981450"/>
            <a:ext cx="3111937" cy="2141815"/>
          </a:xfrm>
          <a:prstGeom prst="roundRect">
            <a:avLst>
              <a:gd name="adj" fmla="val 3892"/>
            </a:avLst>
          </a:prstGeom>
          <a:solidFill>
            <a:srgbClr val="FFFFFF"/>
          </a:solidFill>
          <a:ln w="22860">
            <a:solidFill>
              <a:srgbClr val="B2D7E5"/>
            </a:solidFill>
            <a:prstDash val="solid"/>
          </a:ln>
        </p:spPr>
        <p:txBody>
          <a:bodyPr/>
          <a:lstStyle/>
          <a:p>
            <a:endParaRPr lang="en-US"/>
          </a:p>
        </p:txBody>
      </p:sp>
      <p:sp>
        <p:nvSpPr>
          <p:cNvPr id="8" name="Text 6"/>
          <p:cNvSpPr/>
          <p:nvPr/>
        </p:nvSpPr>
        <p:spPr>
          <a:xfrm>
            <a:off x="7824192" y="4202668"/>
            <a:ext cx="2480905" cy="310158"/>
          </a:xfrm>
          <a:prstGeom prst="rect">
            <a:avLst/>
          </a:prstGeom>
          <a:noFill/>
          <a:ln/>
        </p:spPr>
        <p:txBody>
          <a:bodyPr wrap="none" lIns="0" tIns="0" rIns="0" bIns="0" rtlCol="0" anchor="t"/>
          <a:lstStyle/>
          <a:p>
            <a:pPr marL="0" indent="0" algn="r" rtl="1">
              <a:lnSpc>
                <a:spcPts val="2400"/>
              </a:lnSpc>
              <a:buNone/>
            </a:pPr>
            <a:r>
              <a:rPr lang="en-US" sz="1950" b="1" dirty="0">
                <a:solidFill>
                  <a:srgbClr val="15213F"/>
                </a:solidFill>
                <a:latin typeface="Alexandria Bold" pitchFamily="34" charset="0"/>
                <a:ea typeface="Alexandria Bold" pitchFamily="34" charset="-122"/>
                <a:cs typeface="Alexandria Bold" pitchFamily="34" charset="-120"/>
              </a:rPr>
              <a:t>الأخبار المولدة آلياً</a:t>
            </a:r>
            <a:endParaRPr lang="en-US" sz="1950" dirty="0"/>
          </a:p>
        </p:txBody>
      </p:sp>
      <p:sp>
        <p:nvSpPr>
          <p:cNvPr id="9" name="Text 7"/>
          <p:cNvSpPr/>
          <p:nvPr/>
        </p:nvSpPr>
        <p:spPr>
          <a:xfrm>
            <a:off x="7635597" y="4631888"/>
            <a:ext cx="2669500" cy="95261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كميات ضخمة من المحتوى المصطنع تغرق المجال العام وتجعل التمييز صعباً</a:t>
            </a:r>
            <a:endParaRPr lang="en-US" sz="1550" dirty="0"/>
          </a:p>
        </p:txBody>
      </p:sp>
      <p:sp>
        <p:nvSpPr>
          <p:cNvPr id="10" name="Shape 8"/>
          <p:cNvSpPr/>
          <p:nvPr/>
        </p:nvSpPr>
        <p:spPr>
          <a:xfrm>
            <a:off x="4104084" y="3981450"/>
            <a:ext cx="3111937" cy="2141815"/>
          </a:xfrm>
          <a:prstGeom prst="roundRect">
            <a:avLst>
              <a:gd name="adj" fmla="val 3892"/>
            </a:avLst>
          </a:prstGeom>
          <a:solidFill>
            <a:srgbClr val="FFFFFF"/>
          </a:solidFill>
          <a:ln w="22860">
            <a:solidFill>
              <a:srgbClr val="B2D7E5"/>
            </a:solidFill>
            <a:prstDash val="solid"/>
          </a:ln>
        </p:spPr>
        <p:txBody>
          <a:bodyPr/>
          <a:lstStyle/>
          <a:p>
            <a:endParaRPr lang="en-US"/>
          </a:p>
        </p:txBody>
      </p:sp>
      <p:sp>
        <p:nvSpPr>
          <p:cNvPr id="11" name="Text 9"/>
          <p:cNvSpPr/>
          <p:nvPr/>
        </p:nvSpPr>
        <p:spPr>
          <a:xfrm>
            <a:off x="4513898" y="4202668"/>
            <a:ext cx="2480905" cy="310158"/>
          </a:xfrm>
          <a:prstGeom prst="rect">
            <a:avLst/>
          </a:prstGeom>
          <a:noFill/>
          <a:ln/>
        </p:spPr>
        <p:txBody>
          <a:bodyPr wrap="none" lIns="0" tIns="0" rIns="0" bIns="0" rtlCol="0" anchor="t"/>
          <a:lstStyle/>
          <a:p>
            <a:pPr marL="0" indent="0" algn="r" rtl="1">
              <a:lnSpc>
                <a:spcPts val="2400"/>
              </a:lnSpc>
              <a:buNone/>
            </a:pPr>
            <a:r>
              <a:rPr lang="en-US" sz="1950" b="1" dirty="0">
                <a:solidFill>
                  <a:srgbClr val="15213F"/>
                </a:solidFill>
                <a:latin typeface="Alexandria Bold" pitchFamily="34" charset="0"/>
                <a:ea typeface="Alexandria Bold" pitchFamily="34" charset="-122"/>
                <a:cs typeface="Alexandria Bold" pitchFamily="34" charset="-120"/>
              </a:rPr>
              <a:t>أزمة الثقة</a:t>
            </a:r>
            <a:endParaRPr lang="en-US" sz="1950" dirty="0"/>
          </a:p>
        </p:txBody>
      </p:sp>
      <p:sp>
        <p:nvSpPr>
          <p:cNvPr id="12" name="Text 10"/>
          <p:cNvSpPr/>
          <p:nvPr/>
        </p:nvSpPr>
        <p:spPr>
          <a:xfrm>
            <a:off x="4325303" y="4631888"/>
            <a:ext cx="2669500" cy="127015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تآكل الثقة في المؤسسات والإعلام والمحتوى الرقمي عموماً، مما يصعّب التواصل الفعال</a:t>
            </a:r>
            <a:endParaRPr lang="en-US" sz="1550" dirty="0"/>
          </a:p>
        </p:txBody>
      </p:sp>
      <p:sp>
        <p:nvSpPr>
          <p:cNvPr id="13" name="Shape 11"/>
          <p:cNvSpPr/>
          <p:nvPr/>
        </p:nvSpPr>
        <p:spPr>
          <a:xfrm>
            <a:off x="793790" y="3981450"/>
            <a:ext cx="3111937" cy="2141815"/>
          </a:xfrm>
          <a:prstGeom prst="roundRect">
            <a:avLst>
              <a:gd name="adj" fmla="val 3892"/>
            </a:avLst>
          </a:prstGeom>
          <a:solidFill>
            <a:srgbClr val="FFFFFF"/>
          </a:solidFill>
          <a:ln w="22860">
            <a:solidFill>
              <a:srgbClr val="B2D7E5"/>
            </a:solidFill>
            <a:prstDash val="solid"/>
          </a:ln>
        </p:spPr>
        <p:txBody>
          <a:bodyPr/>
          <a:lstStyle/>
          <a:p>
            <a:endParaRPr lang="en-US"/>
          </a:p>
        </p:txBody>
      </p:sp>
      <p:sp>
        <p:nvSpPr>
          <p:cNvPr id="14" name="Text 12"/>
          <p:cNvSpPr/>
          <p:nvPr/>
        </p:nvSpPr>
        <p:spPr>
          <a:xfrm>
            <a:off x="1203603" y="4202668"/>
            <a:ext cx="2480905" cy="310158"/>
          </a:xfrm>
          <a:prstGeom prst="rect">
            <a:avLst/>
          </a:prstGeom>
          <a:noFill/>
          <a:ln/>
        </p:spPr>
        <p:txBody>
          <a:bodyPr wrap="none" lIns="0" tIns="0" rIns="0" bIns="0" rtlCol="0" anchor="t"/>
          <a:lstStyle/>
          <a:p>
            <a:pPr marL="0" indent="0" algn="r" rtl="1">
              <a:lnSpc>
                <a:spcPts val="2400"/>
              </a:lnSpc>
              <a:buNone/>
            </a:pPr>
            <a:r>
              <a:rPr lang="en-US" sz="1950" b="1" dirty="0">
                <a:solidFill>
                  <a:srgbClr val="15213F"/>
                </a:solidFill>
                <a:latin typeface="Alexandria Bold" pitchFamily="34" charset="0"/>
                <a:ea typeface="Alexandria Bold" pitchFamily="34" charset="-122"/>
                <a:cs typeface="Alexandria Bold" pitchFamily="34" charset="-120"/>
              </a:rPr>
              <a:t>أخلاقيات البيانات</a:t>
            </a:r>
            <a:endParaRPr lang="en-US" sz="1950" dirty="0"/>
          </a:p>
        </p:txBody>
      </p:sp>
      <p:sp>
        <p:nvSpPr>
          <p:cNvPr id="15" name="Text 13"/>
          <p:cNvSpPr/>
          <p:nvPr/>
        </p:nvSpPr>
        <p:spPr>
          <a:xfrm>
            <a:off x="1015008" y="4631888"/>
            <a:ext cx="2669500" cy="127015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تساؤلات عميقة حول الخصوصية، الموافقة، والاستخدام المسؤول للبيانات الشخصية</a:t>
            </a:r>
            <a:endParaRPr lang="en-US" sz="1550" dirty="0"/>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Slide 40">
    <p:spTree>
      <p:nvGrpSpPr>
        <p:cNvPr id="1" name=""/>
        <p:cNvGrpSpPr/>
        <p:nvPr/>
      </p:nvGrpSpPr>
      <p:grpSpPr>
        <a:xfrm>
          <a:off x="0" y="0"/>
          <a:ext cx="0" cy="0"/>
          <a:chOff x="0" y="0"/>
          <a:chExt cx="0" cy="0"/>
        </a:xfrm>
      </p:grpSpPr>
      <p:pic>
        <p:nvPicPr>
          <p:cNvPr id="22" name="Picture 21">
            <a:extLst>
              <a:ext uri="{FF2B5EF4-FFF2-40B4-BE49-F238E27FC236}">
                <a16:creationId xmlns:a16="http://schemas.microsoft.com/office/drawing/2014/main" id="{B67527DB-847C-0053-4439-5413190C654E}"/>
              </a:ext>
            </a:extLst>
          </p:cNvPr>
          <p:cNvPicPr>
            <a:picLocks noChangeAspect="1"/>
          </p:cNvPicPr>
          <p:nvPr/>
        </p:nvPicPr>
        <p:blipFill>
          <a:blip r:embed="rId3"/>
          <a:stretch>
            <a:fillRect/>
          </a:stretch>
        </p:blipFill>
        <p:spPr>
          <a:xfrm>
            <a:off x="221022" y="0"/>
            <a:ext cx="14412193" cy="8157155"/>
          </a:xfrm>
          <a:prstGeom prst="rect">
            <a:avLst/>
          </a:prstGeom>
        </p:spPr>
      </p:pic>
      <p:sp>
        <p:nvSpPr>
          <p:cNvPr id="2" name="Text 0"/>
          <p:cNvSpPr/>
          <p:nvPr/>
        </p:nvSpPr>
        <p:spPr>
          <a:xfrm>
            <a:off x="6636424" y="698183"/>
            <a:ext cx="6823115" cy="589121"/>
          </a:xfrm>
          <a:prstGeom prst="rect">
            <a:avLst/>
          </a:prstGeom>
          <a:noFill/>
          <a:ln/>
        </p:spPr>
        <p:txBody>
          <a:bodyPr wrap="none" lIns="0" tIns="0" rIns="0" bIns="0" rtlCol="0" anchor="t"/>
          <a:lstStyle/>
          <a:p>
            <a:pPr marL="0" indent="0" algn="r" rtl="1">
              <a:lnSpc>
                <a:spcPts val="4600"/>
              </a:lnSpc>
              <a:buNone/>
            </a:pPr>
            <a:r>
              <a:rPr lang="en-US" sz="3700" b="1" dirty="0">
                <a:solidFill>
                  <a:srgbClr val="000000"/>
                </a:solidFill>
                <a:latin typeface="Alexandria Bold" pitchFamily="34" charset="0"/>
                <a:ea typeface="Alexandria Bold" pitchFamily="34" charset="-122"/>
                <a:cs typeface="Alexandria Bold" pitchFamily="34" charset="-120"/>
              </a:rPr>
              <a:t>المهارات المطلوبة للمستقبل</a:t>
            </a:r>
            <a:endParaRPr lang="en-US" sz="3700" dirty="0"/>
          </a:p>
        </p:txBody>
      </p:sp>
      <p:sp>
        <p:nvSpPr>
          <p:cNvPr id="3" name="Text 1"/>
          <p:cNvSpPr/>
          <p:nvPr/>
        </p:nvSpPr>
        <p:spPr>
          <a:xfrm>
            <a:off x="793790" y="1889522"/>
            <a:ext cx="13042821" cy="588407"/>
          </a:xfrm>
          <a:prstGeom prst="rect">
            <a:avLst/>
          </a:prstGeom>
          <a:noFill/>
          <a:ln/>
        </p:spPr>
        <p:txBody>
          <a:bodyPr wrap="square" lIns="0" tIns="0" rIns="0" bIns="0" rtlCol="0" anchor="t"/>
          <a:lstStyle/>
          <a:p>
            <a:pPr marL="0" indent="0" algn="r" rtl="1">
              <a:lnSpc>
                <a:spcPts val="2300"/>
              </a:lnSpc>
              <a:buNone/>
            </a:pPr>
            <a:r>
              <a:rPr lang="en-US" sz="1450" dirty="0">
                <a:solidFill>
                  <a:srgbClr val="15213F"/>
                </a:solidFill>
                <a:latin typeface="Alexandria" pitchFamily="34" charset="0"/>
                <a:ea typeface="Alexandria" pitchFamily="34" charset="-122"/>
                <a:cs typeface="Alexandria" pitchFamily="34" charset="-120"/>
              </a:rPr>
              <a:t>في ضوء كل ما تعلمناه، يصبح واضحاً أن متخصص العلاقات العامة المستقبلي يحتاج إلى مزيج فريد من المهارات التقليدية والحديثة، الإنسانية والتقنية، الاستراتيجية والتنفيذية.</a:t>
            </a:r>
            <a:endParaRPr lang="en-US" sz="1450" dirty="0"/>
          </a:p>
        </p:txBody>
      </p:sp>
      <p:pic>
        <p:nvPicPr>
          <p:cNvPr id="4" name="Image 0"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3459539" y="2679383"/>
            <a:ext cx="377071" cy="377071"/>
          </a:xfrm>
          <a:prstGeom prst="rect">
            <a:avLst/>
          </a:prstGeom>
        </p:spPr>
      </p:pic>
      <p:sp>
        <p:nvSpPr>
          <p:cNvPr id="5" name="Text 2"/>
          <p:cNvSpPr/>
          <p:nvPr/>
        </p:nvSpPr>
        <p:spPr>
          <a:xfrm>
            <a:off x="11479768" y="3280291"/>
            <a:ext cx="2356842" cy="294680"/>
          </a:xfrm>
          <a:prstGeom prst="rect">
            <a:avLst/>
          </a:prstGeom>
          <a:noFill/>
          <a:ln/>
        </p:spPr>
        <p:txBody>
          <a:bodyPr wrap="none" lIns="0" tIns="0" rIns="0" bIns="0" rtlCol="0" anchor="t"/>
          <a:lstStyle/>
          <a:p>
            <a:pPr marL="0" indent="0" algn="r" rtl="1">
              <a:lnSpc>
                <a:spcPts val="2300"/>
              </a:lnSpc>
              <a:buNone/>
            </a:pPr>
            <a:r>
              <a:rPr lang="en-US" sz="1850" b="1" dirty="0">
                <a:solidFill>
                  <a:srgbClr val="15213F"/>
                </a:solidFill>
                <a:latin typeface="Alexandria Bold" pitchFamily="34" charset="0"/>
                <a:ea typeface="Alexandria Bold" pitchFamily="34" charset="-122"/>
                <a:cs typeface="Alexandria Bold" pitchFamily="34" charset="-120"/>
              </a:rPr>
              <a:t>الأساسيات الراسخة</a:t>
            </a:r>
            <a:endParaRPr lang="en-US" sz="1850" dirty="0"/>
          </a:p>
        </p:txBody>
      </p:sp>
      <p:sp>
        <p:nvSpPr>
          <p:cNvPr id="6" name="Text 3"/>
          <p:cNvSpPr/>
          <p:nvPr/>
        </p:nvSpPr>
        <p:spPr>
          <a:xfrm>
            <a:off x="7427119" y="3682365"/>
            <a:ext cx="6409492" cy="294203"/>
          </a:xfrm>
          <a:prstGeom prst="rect">
            <a:avLst/>
          </a:prstGeom>
          <a:noFill/>
          <a:ln/>
        </p:spPr>
        <p:txBody>
          <a:bodyPr wrap="none" lIns="0" tIns="0" rIns="0" bIns="0" rtlCol="0" anchor="t"/>
          <a:lstStyle/>
          <a:p>
            <a:pPr marL="0" indent="0" algn="r" rtl="1">
              <a:lnSpc>
                <a:spcPts val="2300"/>
              </a:lnSpc>
              <a:buNone/>
            </a:pPr>
            <a:r>
              <a:rPr lang="en-US" sz="1450" dirty="0">
                <a:solidFill>
                  <a:srgbClr val="15213F"/>
                </a:solidFill>
                <a:latin typeface="Alexandria" pitchFamily="34" charset="0"/>
                <a:ea typeface="Alexandria" pitchFamily="34" charset="-122"/>
                <a:cs typeface="Alexandria" pitchFamily="34" charset="-120"/>
              </a:rPr>
              <a:t>الكتابة الممتازة، التفكير الاستراتيجي، فهم الإعلام، والقدرة على بناء العلاقات</a:t>
            </a:r>
            <a:endParaRPr lang="en-US" sz="1450" dirty="0"/>
          </a:p>
        </p:txBody>
      </p:sp>
      <p:pic>
        <p:nvPicPr>
          <p:cNvPr id="7" name="Image 1" descr="preencoded.png"/>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6826210" y="2679383"/>
            <a:ext cx="377071" cy="377071"/>
          </a:xfrm>
          <a:prstGeom prst="rect">
            <a:avLst/>
          </a:prstGeom>
        </p:spPr>
      </p:pic>
      <p:sp>
        <p:nvSpPr>
          <p:cNvPr id="8" name="Text 4"/>
          <p:cNvSpPr/>
          <p:nvPr/>
        </p:nvSpPr>
        <p:spPr>
          <a:xfrm>
            <a:off x="4846439" y="3280291"/>
            <a:ext cx="2356842" cy="294680"/>
          </a:xfrm>
          <a:prstGeom prst="rect">
            <a:avLst/>
          </a:prstGeom>
          <a:noFill/>
          <a:ln/>
        </p:spPr>
        <p:txBody>
          <a:bodyPr wrap="none" lIns="0" tIns="0" rIns="0" bIns="0" rtlCol="0" anchor="t"/>
          <a:lstStyle/>
          <a:p>
            <a:pPr marL="0" indent="0" algn="r" rtl="1">
              <a:lnSpc>
                <a:spcPts val="2300"/>
              </a:lnSpc>
              <a:buNone/>
            </a:pPr>
            <a:r>
              <a:rPr lang="en-US" sz="1850" b="1" dirty="0">
                <a:solidFill>
                  <a:srgbClr val="15213F"/>
                </a:solidFill>
                <a:latin typeface="Alexandria Bold" pitchFamily="34" charset="0"/>
                <a:ea typeface="Alexandria Bold" pitchFamily="34" charset="-122"/>
                <a:cs typeface="Alexandria Bold" pitchFamily="34" charset="-120"/>
              </a:rPr>
              <a:t>المهارات التقنية</a:t>
            </a:r>
            <a:endParaRPr lang="en-US" sz="1850" dirty="0"/>
          </a:p>
        </p:txBody>
      </p:sp>
      <p:sp>
        <p:nvSpPr>
          <p:cNvPr id="9" name="Text 5"/>
          <p:cNvSpPr/>
          <p:nvPr/>
        </p:nvSpPr>
        <p:spPr>
          <a:xfrm>
            <a:off x="793790" y="3682365"/>
            <a:ext cx="6409492" cy="294203"/>
          </a:xfrm>
          <a:prstGeom prst="rect">
            <a:avLst/>
          </a:prstGeom>
          <a:noFill/>
          <a:ln/>
        </p:spPr>
        <p:txBody>
          <a:bodyPr wrap="none" lIns="0" tIns="0" rIns="0" bIns="0" rtlCol="0" anchor="t"/>
          <a:lstStyle/>
          <a:p>
            <a:pPr marL="0" indent="0" algn="r" rtl="1">
              <a:lnSpc>
                <a:spcPts val="2300"/>
              </a:lnSpc>
              <a:buNone/>
            </a:pPr>
            <a:r>
              <a:rPr lang="en-US" sz="1450" dirty="0">
                <a:solidFill>
                  <a:srgbClr val="15213F"/>
                </a:solidFill>
                <a:latin typeface="Alexandria" pitchFamily="34" charset="0"/>
                <a:ea typeface="Alexandria" pitchFamily="34" charset="-122"/>
                <a:cs typeface="Alexandria" pitchFamily="34" charset="-120"/>
              </a:rPr>
              <a:t>فهم الذكاء الاصطناعي، تحليل البيانات، إتقان الأدوات الرقمية، وإدارة المنصات</a:t>
            </a:r>
            <a:endParaRPr lang="en-US" sz="1450" dirty="0"/>
          </a:p>
        </p:txBody>
      </p:sp>
      <p:pic>
        <p:nvPicPr>
          <p:cNvPr id="10" name="Image 2" descr="preencoded.png"/>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3459539" y="4334708"/>
            <a:ext cx="377071" cy="377071"/>
          </a:xfrm>
          <a:prstGeom prst="rect">
            <a:avLst/>
          </a:prstGeom>
        </p:spPr>
      </p:pic>
      <p:sp>
        <p:nvSpPr>
          <p:cNvPr id="11" name="Text 6"/>
          <p:cNvSpPr/>
          <p:nvPr/>
        </p:nvSpPr>
        <p:spPr>
          <a:xfrm>
            <a:off x="11479768" y="4935617"/>
            <a:ext cx="2356842" cy="294680"/>
          </a:xfrm>
          <a:prstGeom prst="rect">
            <a:avLst/>
          </a:prstGeom>
          <a:noFill/>
          <a:ln/>
        </p:spPr>
        <p:txBody>
          <a:bodyPr wrap="none" lIns="0" tIns="0" rIns="0" bIns="0" rtlCol="0" anchor="t"/>
          <a:lstStyle/>
          <a:p>
            <a:pPr marL="0" indent="0" algn="r" rtl="1">
              <a:lnSpc>
                <a:spcPts val="2300"/>
              </a:lnSpc>
              <a:buNone/>
            </a:pPr>
            <a:r>
              <a:rPr lang="en-US" sz="1850" b="1" dirty="0">
                <a:solidFill>
                  <a:srgbClr val="15213F"/>
                </a:solidFill>
                <a:latin typeface="Alexandria Bold" pitchFamily="34" charset="0"/>
                <a:ea typeface="Alexandria Bold" pitchFamily="34" charset="-122"/>
                <a:cs typeface="Alexandria Bold" pitchFamily="34" charset="-120"/>
              </a:rPr>
              <a:t>التفكير النقدي</a:t>
            </a:r>
            <a:endParaRPr lang="en-US" sz="1850" dirty="0"/>
          </a:p>
        </p:txBody>
      </p:sp>
      <p:sp>
        <p:nvSpPr>
          <p:cNvPr id="12" name="Text 7"/>
          <p:cNvSpPr/>
          <p:nvPr/>
        </p:nvSpPr>
        <p:spPr>
          <a:xfrm>
            <a:off x="7427119" y="5337691"/>
            <a:ext cx="6409492" cy="294203"/>
          </a:xfrm>
          <a:prstGeom prst="rect">
            <a:avLst/>
          </a:prstGeom>
          <a:noFill/>
          <a:ln/>
        </p:spPr>
        <p:txBody>
          <a:bodyPr wrap="none" lIns="0" tIns="0" rIns="0" bIns="0" rtlCol="0" anchor="t"/>
          <a:lstStyle/>
          <a:p>
            <a:pPr marL="0" indent="0" algn="r" rtl="1">
              <a:lnSpc>
                <a:spcPts val="2300"/>
              </a:lnSpc>
              <a:buNone/>
            </a:pPr>
            <a:r>
              <a:rPr lang="en-US" sz="1450" dirty="0">
                <a:solidFill>
                  <a:srgbClr val="15213F"/>
                </a:solidFill>
                <a:latin typeface="Alexandria" pitchFamily="34" charset="0"/>
                <a:ea typeface="Alexandria" pitchFamily="34" charset="-122"/>
                <a:cs typeface="Alexandria" pitchFamily="34" charset="-120"/>
              </a:rPr>
              <a:t>القدرة على تقييم المعلومات، كشف التضليل، والحكم على جودة المخرجات</a:t>
            </a:r>
            <a:endParaRPr lang="en-US" sz="1450" dirty="0"/>
          </a:p>
        </p:txBody>
      </p:sp>
      <p:pic>
        <p:nvPicPr>
          <p:cNvPr id="13" name="Image 3" descr="preencoded.png"/>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6826210" y="4334708"/>
            <a:ext cx="377071" cy="377071"/>
          </a:xfrm>
          <a:prstGeom prst="rect">
            <a:avLst/>
          </a:prstGeom>
        </p:spPr>
      </p:pic>
      <p:sp>
        <p:nvSpPr>
          <p:cNvPr id="14" name="Text 8"/>
          <p:cNvSpPr/>
          <p:nvPr/>
        </p:nvSpPr>
        <p:spPr>
          <a:xfrm>
            <a:off x="4846439" y="4935617"/>
            <a:ext cx="2356842" cy="294680"/>
          </a:xfrm>
          <a:prstGeom prst="rect">
            <a:avLst/>
          </a:prstGeom>
          <a:noFill/>
          <a:ln/>
        </p:spPr>
        <p:txBody>
          <a:bodyPr wrap="none" lIns="0" tIns="0" rIns="0" bIns="0" rtlCol="0" anchor="t"/>
          <a:lstStyle/>
          <a:p>
            <a:pPr marL="0" indent="0" algn="r" rtl="1">
              <a:lnSpc>
                <a:spcPts val="2300"/>
              </a:lnSpc>
              <a:buNone/>
            </a:pPr>
            <a:r>
              <a:rPr lang="en-US" sz="1850" b="1" dirty="0">
                <a:solidFill>
                  <a:srgbClr val="15213F"/>
                </a:solidFill>
                <a:latin typeface="Alexandria Bold" pitchFamily="34" charset="0"/>
                <a:ea typeface="Alexandria Bold" pitchFamily="34" charset="-122"/>
                <a:cs typeface="Alexandria Bold" pitchFamily="34" charset="-120"/>
              </a:rPr>
              <a:t>الذكاء العاطفي</a:t>
            </a:r>
            <a:endParaRPr lang="en-US" sz="1850" dirty="0"/>
          </a:p>
        </p:txBody>
      </p:sp>
      <p:sp>
        <p:nvSpPr>
          <p:cNvPr id="15" name="Text 9"/>
          <p:cNvSpPr/>
          <p:nvPr/>
        </p:nvSpPr>
        <p:spPr>
          <a:xfrm>
            <a:off x="793790" y="5337691"/>
            <a:ext cx="6409492" cy="294203"/>
          </a:xfrm>
          <a:prstGeom prst="rect">
            <a:avLst/>
          </a:prstGeom>
          <a:noFill/>
          <a:ln/>
        </p:spPr>
        <p:txBody>
          <a:bodyPr wrap="none" lIns="0" tIns="0" rIns="0" bIns="0" rtlCol="0" anchor="t"/>
          <a:lstStyle/>
          <a:p>
            <a:pPr marL="0" indent="0" algn="r" rtl="1">
              <a:lnSpc>
                <a:spcPts val="2300"/>
              </a:lnSpc>
              <a:buNone/>
            </a:pPr>
            <a:r>
              <a:rPr lang="en-US" sz="1450" dirty="0">
                <a:solidFill>
                  <a:srgbClr val="15213F"/>
                </a:solidFill>
                <a:latin typeface="Alexandria" pitchFamily="34" charset="0"/>
                <a:ea typeface="Alexandria" pitchFamily="34" charset="-122"/>
                <a:cs typeface="Alexandria" pitchFamily="34" charset="-120"/>
              </a:rPr>
              <a:t>التعاطف، فهم المشاعر، وبناء علاقات إنسانية حقيقية لا تستطيع الآلة تقليدها</a:t>
            </a:r>
            <a:endParaRPr lang="en-US" sz="1450" dirty="0"/>
          </a:p>
        </p:txBody>
      </p:sp>
      <p:pic>
        <p:nvPicPr>
          <p:cNvPr id="16" name="Image 4" descr="preencoded.png"/>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13459539" y="5990034"/>
            <a:ext cx="377071" cy="377071"/>
          </a:xfrm>
          <a:prstGeom prst="rect">
            <a:avLst/>
          </a:prstGeom>
        </p:spPr>
      </p:pic>
      <p:sp>
        <p:nvSpPr>
          <p:cNvPr id="17" name="Text 10"/>
          <p:cNvSpPr/>
          <p:nvPr/>
        </p:nvSpPr>
        <p:spPr>
          <a:xfrm>
            <a:off x="11479768" y="6590943"/>
            <a:ext cx="2356842" cy="294680"/>
          </a:xfrm>
          <a:prstGeom prst="rect">
            <a:avLst/>
          </a:prstGeom>
          <a:noFill/>
          <a:ln/>
        </p:spPr>
        <p:txBody>
          <a:bodyPr wrap="none" lIns="0" tIns="0" rIns="0" bIns="0" rtlCol="0" anchor="t"/>
          <a:lstStyle/>
          <a:p>
            <a:pPr marL="0" indent="0" algn="r" rtl="1">
              <a:lnSpc>
                <a:spcPts val="2300"/>
              </a:lnSpc>
              <a:buNone/>
            </a:pPr>
            <a:r>
              <a:rPr lang="en-US" sz="1850" b="1" dirty="0">
                <a:solidFill>
                  <a:srgbClr val="15213F"/>
                </a:solidFill>
                <a:latin typeface="Alexandria Bold" pitchFamily="34" charset="0"/>
                <a:ea typeface="Alexandria Bold" pitchFamily="34" charset="-122"/>
                <a:cs typeface="Alexandria Bold" pitchFamily="34" charset="-120"/>
              </a:rPr>
              <a:t>الوعي الثقافي</a:t>
            </a:r>
            <a:endParaRPr lang="en-US" sz="1850" dirty="0"/>
          </a:p>
        </p:txBody>
      </p:sp>
      <p:sp>
        <p:nvSpPr>
          <p:cNvPr id="18" name="Text 11"/>
          <p:cNvSpPr/>
          <p:nvPr/>
        </p:nvSpPr>
        <p:spPr>
          <a:xfrm>
            <a:off x="7427119" y="6993017"/>
            <a:ext cx="6409492" cy="294203"/>
          </a:xfrm>
          <a:prstGeom prst="rect">
            <a:avLst/>
          </a:prstGeom>
          <a:noFill/>
          <a:ln/>
        </p:spPr>
        <p:txBody>
          <a:bodyPr wrap="none" lIns="0" tIns="0" rIns="0" bIns="0" rtlCol="0" anchor="t"/>
          <a:lstStyle/>
          <a:p>
            <a:pPr marL="0" indent="0" algn="r" rtl="1">
              <a:lnSpc>
                <a:spcPts val="2300"/>
              </a:lnSpc>
              <a:buNone/>
            </a:pPr>
            <a:r>
              <a:rPr lang="en-US" sz="1450" dirty="0">
                <a:solidFill>
                  <a:srgbClr val="15213F"/>
                </a:solidFill>
                <a:latin typeface="Alexandria" pitchFamily="34" charset="0"/>
                <a:ea typeface="Alexandria" pitchFamily="34" charset="-122"/>
                <a:cs typeface="Alexandria" pitchFamily="34" charset="-120"/>
              </a:rPr>
              <a:t>فهم عميق للسياقات الثقافية والاجتماعية المحلية والإقليمية والعالمية</a:t>
            </a:r>
            <a:endParaRPr lang="en-US" sz="1450" dirty="0"/>
          </a:p>
        </p:txBody>
      </p:sp>
      <p:pic>
        <p:nvPicPr>
          <p:cNvPr id="19" name="Image 5" descr="preencoded.png"/>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6826210" y="5990034"/>
            <a:ext cx="377071" cy="377071"/>
          </a:xfrm>
          <a:prstGeom prst="rect">
            <a:avLst/>
          </a:prstGeom>
        </p:spPr>
      </p:pic>
      <p:sp>
        <p:nvSpPr>
          <p:cNvPr id="20" name="Text 12"/>
          <p:cNvSpPr/>
          <p:nvPr/>
        </p:nvSpPr>
        <p:spPr>
          <a:xfrm>
            <a:off x="4846439" y="6590943"/>
            <a:ext cx="2356842" cy="294680"/>
          </a:xfrm>
          <a:prstGeom prst="rect">
            <a:avLst/>
          </a:prstGeom>
          <a:noFill/>
          <a:ln/>
        </p:spPr>
        <p:txBody>
          <a:bodyPr wrap="none" lIns="0" tIns="0" rIns="0" bIns="0" rtlCol="0" anchor="t"/>
          <a:lstStyle/>
          <a:p>
            <a:pPr marL="0" indent="0" algn="r" rtl="1">
              <a:lnSpc>
                <a:spcPts val="2300"/>
              </a:lnSpc>
              <a:buNone/>
            </a:pPr>
            <a:r>
              <a:rPr lang="en-US" sz="1850" b="1" dirty="0">
                <a:solidFill>
                  <a:srgbClr val="15213F"/>
                </a:solidFill>
                <a:latin typeface="Alexandria Bold" pitchFamily="34" charset="0"/>
                <a:ea typeface="Alexandria Bold" pitchFamily="34" charset="-122"/>
                <a:cs typeface="Alexandria Bold" pitchFamily="34" charset="-120"/>
              </a:rPr>
              <a:t>الأخلاقيات المهنية</a:t>
            </a:r>
            <a:endParaRPr lang="en-US" sz="1850" dirty="0"/>
          </a:p>
        </p:txBody>
      </p:sp>
      <p:sp>
        <p:nvSpPr>
          <p:cNvPr id="21" name="Text 13"/>
          <p:cNvSpPr/>
          <p:nvPr/>
        </p:nvSpPr>
        <p:spPr>
          <a:xfrm>
            <a:off x="793790" y="6993017"/>
            <a:ext cx="6409492" cy="294203"/>
          </a:xfrm>
          <a:prstGeom prst="rect">
            <a:avLst/>
          </a:prstGeom>
          <a:noFill/>
          <a:ln/>
        </p:spPr>
        <p:txBody>
          <a:bodyPr wrap="none" lIns="0" tIns="0" rIns="0" bIns="0" rtlCol="0" anchor="t"/>
          <a:lstStyle/>
          <a:p>
            <a:pPr marL="0" indent="0" algn="r" rtl="1">
              <a:lnSpc>
                <a:spcPts val="2300"/>
              </a:lnSpc>
              <a:buNone/>
            </a:pPr>
            <a:r>
              <a:rPr lang="en-US" sz="1450" dirty="0">
                <a:solidFill>
                  <a:srgbClr val="15213F"/>
                </a:solidFill>
                <a:latin typeface="Alexandria" pitchFamily="34" charset="0"/>
                <a:ea typeface="Alexandria" pitchFamily="34" charset="-122"/>
                <a:cs typeface="Alexandria" pitchFamily="34" charset="-120"/>
              </a:rPr>
              <a:t>الالتزام بأعلى معايير النزاهة والمسؤولية في كل قرار وممارسة</a:t>
            </a:r>
            <a:endParaRPr lang="en-US" sz="1450" dirty="0"/>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name="Slide 41">
    <p:spTree>
      <p:nvGrpSpPr>
        <p:cNvPr id="1" name=""/>
        <p:cNvGrpSpPr/>
        <p:nvPr/>
      </p:nvGrpSpPr>
      <p:grpSpPr>
        <a:xfrm>
          <a:off x="0" y="0"/>
          <a:ext cx="0" cy="0"/>
          <a:chOff x="0" y="0"/>
          <a:chExt cx="0" cy="0"/>
        </a:xfrm>
      </p:grpSpPr>
      <p:pic>
        <p:nvPicPr>
          <p:cNvPr id="28" name="Picture 27">
            <a:extLst>
              <a:ext uri="{FF2B5EF4-FFF2-40B4-BE49-F238E27FC236}">
                <a16:creationId xmlns:a16="http://schemas.microsoft.com/office/drawing/2014/main" id="{F451E12C-E04C-67D8-A694-A522FFE1E73A}"/>
              </a:ext>
            </a:extLst>
          </p:cNvPr>
          <p:cNvPicPr>
            <a:picLocks noChangeAspect="1"/>
          </p:cNvPicPr>
          <p:nvPr/>
        </p:nvPicPr>
        <p:blipFill>
          <a:blip r:embed="rId3"/>
          <a:stretch>
            <a:fillRect/>
          </a:stretch>
        </p:blipFill>
        <p:spPr>
          <a:xfrm>
            <a:off x="218207" y="-129870"/>
            <a:ext cx="14412193" cy="8157155"/>
          </a:xfrm>
          <a:prstGeom prst="rect">
            <a:avLst/>
          </a:prstGeom>
        </p:spPr>
      </p:pic>
      <p:sp>
        <p:nvSpPr>
          <p:cNvPr id="2" name="Text 0"/>
          <p:cNvSpPr/>
          <p:nvPr/>
        </p:nvSpPr>
        <p:spPr>
          <a:xfrm>
            <a:off x="8425101" y="624364"/>
            <a:ext cx="5411510" cy="558165"/>
          </a:xfrm>
          <a:prstGeom prst="rect">
            <a:avLst/>
          </a:prstGeom>
          <a:noFill/>
          <a:ln/>
        </p:spPr>
        <p:txBody>
          <a:bodyPr wrap="none" lIns="0" tIns="0" rIns="0" bIns="0" rtlCol="0" anchor="t"/>
          <a:lstStyle/>
          <a:p>
            <a:pPr marL="0" indent="0" algn="r" rtl="1">
              <a:lnSpc>
                <a:spcPts val="4350"/>
              </a:lnSpc>
              <a:buNone/>
            </a:pPr>
            <a:r>
              <a:rPr lang="en-US" sz="3500" b="1" dirty="0">
                <a:solidFill>
                  <a:srgbClr val="000000"/>
                </a:solidFill>
                <a:latin typeface="Alexandria Bold" pitchFamily="34" charset="0"/>
                <a:ea typeface="Alexandria Bold" pitchFamily="34" charset="-122"/>
                <a:cs typeface="Alexandria Bold" pitchFamily="34" charset="-120"/>
              </a:rPr>
              <a:t>خارطة الطريق للمستقبل</a:t>
            </a:r>
            <a:endParaRPr lang="en-US" sz="3500" dirty="0"/>
          </a:p>
        </p:txBody>
      </p:sp>
      <p:sp>
        <p:nvSpPr>
          <p:cNvPr id="3" name="Text 1"/>
          <p:cNvSpPr/>
          <p:nvPr/>
        </p:nvSpPr>
        <p:spPr>
          <a:xfrm>
            <a:off x="793790" y="1503998"/>
            <a:ext cx="13042821" cy="542925"/>
          </a:xfrm>
          <a:prstGeom prst="rect">
            <a:avLst/>
          </a:prstGeom>
          <a:noFill/>
          <a:ln/>
        </p:spPr>
        <p:txBody>
          <a:bodyPr wrap="square" lIns="0" tIns="0" rIns="0" bIns="0" rtlCol="0" anchor="t"/>
          <a:lstStyle/>
          <a:p>
            <a:pPr marL="0" indent="0" algn="r" rtl="1">
              <a:lnSpc>
                <a:spcPts val="2100"/>
              </a:lnSpc>
              <a:buNone/>
            </a:pPr>
            <a:r>
              <a:rPr lang="en-US" sz="1400" dirty="0">
                <a:solidFill>
                  <a:srgbClr val="15213F"/>
                </a:solidFill>
                <a:latin typeface="Alexandria" pitchFamily="34" charset="0"/>
                <a:ea typeface="Alexandria" pitchFamily="34" charset="-122"/>
                <a:cs typeface="Alexandria" pitchFamily="34" charset="-120"/>
              </a:rPr>
              <a:t>بعد هذه الرحلة الشاملة، نخلص إلى خارطة طريق واضحة لممارس العلاقات العامة الذي يريد النجاح في المستقبل. هذه الخارطة تجمع بين احترام الأسس الراسخة والانفتاح على التطورات الجديدة.</a:t>
            </a:r>
            <a:endParaRPr lang="en-US" sz="1400" dirty="0"/>
          </a:p>
        </p:txBody>
      </p:sp>
      <p:sp>
        <p:nvSpPr>
          <p:cNvPr id="4" name="Shape 2"/>
          <p:cNvSpPr/>
          <p:nvPr/>
        </p:nvSpPr>
        <p:spPr>
          <a:xfrm>
            <a:off x="12532400" y="2227778"/>
            <a:ext cx="1304211" cy="1004054"/>
          </a:xfrm>
          <a:prstGeom prst="roundRect">
            <a:avLst>
              <a:gd name="adj" fmla="val 7472"/>
            </a:avLst>
          </a:prstGeom>
          <a:solidFill>
            <a:srgbClr val="CCF1FF"/>
          </a:solidFill>
          <a:ln w="7620">
            <a:solidFill>
              <a:srgbClr val="B2D7E5"/>
            </a:solidFill>
            <a:prstDash val="solid"/>
          </a:ln>
        </p:spPr>
        <p:txBody>
          <a:bodyPr/>
          <a:lstStyle/>
          <a:p>
            <a:endParaRPr lang="en-US"/>
          </a:p>
        </p:txBody>
      </p:sp>
      <p:pic>
        <p:nvPicPr>
          <p:cNvPr id="5" name="Image 0"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3059013" y="2604254"/>
            <a:ext cx="251103" cy="251103"/>
          </a:xfrm>
          <a:prstGeom prst="rect">
            <a:avLst/>
          </a:prstGeom>
        </p:spPr>
      </p:pic>
      <p:sp>
        <p:nvSpPr>
          <p:cNvPr id="6" name="Text 3"/>
          <p:cNvSpPr/>
          <p:nvPr/>
        </p:nvSpPr>
        <p:spPr>
          <a:xfrm>
            <a:off x="10121027" y="2406372"/>
            <a:ext cx="2232779" cy="278963"/>
          </a:xfrm>
          <a:prstGeom prst="rect">
            <a:avLst/>
          </a:prstGeom>
          <a:noFill/>
          <a:ln/>
        </p:spPr>
        <p:txBody>
          <a:bodyPr wrap="none" lIns="0" tIns="0" rIns="0" bIns="0" rtlCol="0" anchor="t"/>
          <a:lstStyle/>
          <a:p>
            <a:pPr marL="0" indent="0" algn="r" rtl="1">
              <a:lnSpc>
                <a:spcPts val="2150"/>
              </a:lnSpc>
              <a:buNone/>
            </a:pPr>
            <a:r>
              <a:rPr lang="en-US" sz="1750" b="1" dirty="0">
                <a:solidFill>
                  <a:srgbClr val="15213F"/>
                </a:solidFill>
                <a:latin typeface="Alexandria Bold" pitchFamily="34" charset="0"/>
                <a:ea typeface="Alexandria Bold" pitchFamily="34" charset="-122"/>
                <a:cs typeface="Alexandria Bold" pitchFamily="34" charset="-120"/>
              </a:rPr>
              <a:t>إتقان الأساسيات</a:t>
            </a:r>
            <a:endParaRPr lang="en-US" sz="1750" dirty="0"/>
          </a:p>
        </p:txBody>
      </p:sp>
      <p:sp>
        <p:nvSpPr>
          <p:cNvPr id="7" name="Text 4"/>
          <p:cNvSpPr/>
          <p:nvPr/>
        </p:nvSpPr>
        <p:spPr>
          <a:xfrm>
            <a:off x="8076843" y="2781776"/>
            <a:ext cx="4276963" cy="271463"/>
          </a:xfrm>
          <a:prstGeom prst="rect">
            <a:avLst/>
          </a:prstGeom>
          <a:noFill/>
          <a:ln/>
        </p:spPr>
        <p:txBody>
          <a:bodyPr wrap="none" lIns="0" tIns="0" rIns="0" bIns="0" rtlCol="0" anchor="t"/>
          <a:lstStyle/>
          <a:p>
            <a:pPr marL="0" indent="0" algn="r" rtl="1">
              <a:lnSpc>
                <a:spcPts val="2100"/>
              </a:lnSpc>
              <a:buNone/>
            </a:pPr>
            <a:r>
              <a:rPr lang="en-US" sz="1400" dirty="0">
                <a:solidFill>
                  <a:srgbClr val="15213F"/>
                </a:solidFill>
                <a:latin typeface="Alexandria" pitchFamily="34" charset="0"/>
                <a:ea typeface="Alexandria" pitchFamily="34" charset="-122"/>
                <a:cs typeface="Alexandria" pitchFamily="34" charset="-120"/>
              </a:rPr>
              <a:t>النموذج المتكامل، مبادئ الاتصال، والمهارات الأساسية</a:t>
            </a:r>
            <a:endParaRPr lang="en-US" sz="1400" dirty="0"/>
          </a:p>
        </p:txBody>
      </p:sp>
      <p:sp>
        <p:nvSpPr>
          <p:cNvPr id="8" name="Shape 5"/>
          <p:cNvSpPr/>
          <p:nvPr/>
        </p:nvSpPr>
        <p:spPr>
          <a:xfrm>
            <a:off x="883087" y="3222308"/>
            <a:ext cx="11560016" cy="11430"/>
          </a:xfrm>
          <a:prstGeom prst="roundRect">
            <a:avLst>
              <a:gd name="adj" fmla="val 656372"/>
            </a:avLst>
          </a:prstGeom>
          <a:solidFill>
            <a:srgbClr val="B2D7E5"/>
          </a:solidFill>
          <a:ln/>
        </p:spPr>
        <p:txBody>
          <a:bodyPr/>
          <a:lstStyle/>
          <a:p>
            <a:endParaRPr lang="en-US"/>
          </a:p>
        </p:txBody>
      </p:sp>
      <p:sp>
        <p:nvSpPr>
          <p:cNvPr id="9" name="Shape 6"/>
          <p:cNvSpPr/>
          <p:nvPr/>
        </p:nvSpPr>
        <p:spPr>
          <a:xfrm>
            <a:off x="11228070" y="3321129"/>
            <a:ext cx="2608540" cy="1004054"/>
          </a:xfrm>
          <a:prstGeom prst="roundRect">
            <a:avLst>
              <a:gd name="adj" fmla="val 7472"/>
            </a:avLst>
          </a:prstGeom>
          <a:solidFill>
            <a:srgbClr val="CCF1FF"/>
          </a:solidFill>
          <a:ln w="7620">
            <a:solidFill>
              <a:srgbClr val="B2D7E5"/>
            </a:solidFill>
            <a:prstDash val="solid"/>
          </a:ln>
        </p:spPr>
        <p:txBody>
          <a:bodyPr/>
          <a:lstStyle/>
          <a:p>
            <a:endParaRPr lang="en-US"/>
          </a:p>
        </p:txBody>
      </p:sp>
      <p:pic>
        <p:nvPicPr>
          <p:cNvPr id="10" name="Image 1" descr="preencoded.png"/>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12406789" y="3697605"/>
            <a:ext cx="251103" cy="251103"/>
          </a:xfrm>
          <a:prstGeom prst="rect">
            <a:avLst/>
          </a:prstGeom>
        </p:spPr>
      </p:pic>
      <p:sp>
        <p:nvSpPr>
          <p:cNvPr id="11" name="Text 7"/>
          <p:cNvSpPr/>
          <p:nvPr/>
        </p:nvSpPr>
        <p:spPr>
          <a:xfrm>
            <a:off x="8344138" y="3499723"/>
            <a:ext cx="2705338" cy="278963"/>
          </a:xfrm>
          <a:prstGeom prst="rect">
            <a:avLst/>
          </a:prstGeom>
          <a:noFill/>
          <a:ln/>
        </p:spPr>
        <p:txBody>
          <a:bodyPr wrap="none" lIns="0" tIns="0" rIns="0" bIns="0" rtlCol="0" anchor="t"/>
          <a:lstStyle/>
          <a:p>
            <a:pPr marL="0" indent="0" algn="r" rtl="1">
              <a:lnSpc>
                <a:spcPts val="2150"/>
              </a:lnSpc>
              <a:buNone/>
            </a:pPr>
            <a:r>
              <a:rPr lang="en-US" sz="1750" b="1" dirty="0">
                <a:solidFill>
                  <a:srgbClr val="15213F"/>
                </a:solidFill>
                <a:latin typeface="Alexandria Bold" pitchFamily="34" charset="0"/>
                <a:ea typeface="Alexandria Bold" pitchFamily="34" charset="-122"/>
                <a:cs typeface="Alexandria Bold" pitchFamily="34" charset="-120"/>
              </a:rPr>
              <a:t>اكتساب المهارات الرقمية</a:t>
            </a:r>
            <a:endParaRPr lang="en-US" sz="1750" dirty="0"/>
          </a:p>
        </p:txBody>
      </p:sp>
      <p:sp>
        <p:nvSpPr>
          <p:cNvPr id="12" name="Text 8"/>
          <p:cNvSpPr/>
          <p:nvPr/>
        </p:nvSpPr>
        <p:spPr>
          <a:xfrm>
            <a:off x="7998142" y="3875127"/>
            <a:ext cx="3051334" cy="271463"/>
          </a:xfrm>
          <a:prstGeom prst="rect">
            <a:avLst/>
          </a:prstGeom>
          <a:noFill/>
          <a:ln/>
        </p:spPr>
        <p:txBody>
          <a:bodyPr wrap="none" lIns="0" tIns="0" rIns="0" bIns="0" rtlCol="0" anchor="t"/>
          <a:lstStyle/>
          <a:p>
            <a:pPr marL="0" indent="0" algn="r" rtl="1">
              <a:lnSpc>
                <a:spcPts val="2100"/>
              </a:lnSpc>
              <a:buNone/>
            </a:pPr>
            <a:r>
              <a:rPr lang="en-US" sz="1400" dirty="0">
                <a:solidFill>
                  <a:srgbClr val="15213F"/>
                </a:solidFill>
                <a:latin typeface="Alexandria" pitchFamily="34" charset="0"/>
                <a:ea typeface="Alexandria" pitchFamily="34" charset="-122"/>
                <a:cs typeface="Alexandria" pitchFamily="34" charset="-120"/>
              </a:rPr>
              <a:t>تعلم الأدوات التقنية والتحليلية الجديدة</a:t>
            </a:r>
            <a:endParaRPr lang="en-US" sz="1400" dirty="0"/>
          </a:p>
        </p:txBody>
      </p:sp>
      <p:sp>
        <p:nvSpPr>
          <p:cNvPr id="13" name="Shape 9"/>
          <p:cNvSpPr/>
          <p:nvPr/>
        </p:nvSpPr>
        <p:spPr>
          <a:xfrm>
            <a:off x="883087" y="4315658"/>
            <a:ext cx="10255687" cy="11430"/>
          </a:xfrm>
          <a:prstGeom prst="roundRect">
            <a:avLst>
              <a:gd name="adj" fmla="val 656372"/>
            </a:avLst>
          </a:prstGeom>
          <a:solidFill>
            <a:srgbClr val="B2D7E5"/>
          </a:solidFill>
          <a:ln/>
        </p:spPr>
        <p:txBody>
          <a:bodyPr/>
          <a:lstStyle/>
          <a:p>
            <a:endParaRPr lang="en-US"/>
          </a:p>
        </p:txBody>
      </p:sp>
      <p:sp>
        <p:nvSpPr>
          <p:cNvPr id="14" name="Shape 10"/>
          <p:cNvSpPr/>
          <p:nvPr/>
        </p:nvSpPr>
        <p:spPr>
          <a:xfrm>
            <a:off x="9923859" y="4414480"/>
            <a:ext cx="3912751" cy="1004054"/>
          </a:xfrm>
          <a:prstGeom prst="roundRect">
            <a:avLst>
              <a:gd name="adj" fmla="val 7472"/>
            </a:avLst>
          </a:prstGeom>
          <a:solidFill>
            <a:srgbClr val="CCF1FF"/>
          </a:solidFill>
          <a:ln w="7620">
            <a:solidFill>
              <a:srgbClr val="B2D7E5"/>
            </a:solidFill>
            <a:prstDash val="solid"/>
          </a:ln>
        </p:spPr>
        <p:txBody>
          <a:bodyPr/>
          <a:lstStyle/>
          <a:p>
            <a:endParaRPr lang="en-US"/>
          </a:p>
        </p:txBody>
      </p:sp>
      <p:pic>
        <p:nvPicPr>
          <p:cNvPr id="15" name="Image 2" descr="preencoded.png"/>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1754683" y="4790956"/>
            <a:ext cx="251103" cy="251103"/>
          </a:xfrm>
          <a:prstGeom prst="rect">
            <a:avLst/>
          </a:prstGeom>
        </p:spPr>
      </p:pic>
      <p:sp>
        <p:nvSpPr>
          <p:cNvPr id="16" name="Text 11"/>
          <p:cNvSpPr/>
          <p:nvPr/>
        </p:nvSpPr>
        <p:spPr>
          <a:xfrm>
            <a:off x="7278410" y="4593074"/>
            <a:ext cx="2466856" cy="278963"/>
          </a:xfrm>
          <a:prstGeom prst="rect">
            <a:avLst/>
          </a:prstGeom>
          <a:noFill/>
          <a:ln/>
        </p:spPr>
        <p:txBody>
          <a:bodyPr wrap="none" lIns="0" tIns="0" rIns="0" bIns="0" rtlCol="0" anchor="t"/>
          <a:lstStyle/>
          <a:p>
            <a:pPr marL="0" indent="0" algn="r" rtl="1">
              <a:lnSpc>
                <a:spcPts val="2150"/>
              </a:lnSpc>
              <a:buNone/>
            </a:pPr>
            <a:r>
              <a:rPr lang="en-US" sz="1750" b="1" dirty="0">
                <a:solidFill>
                  <a:srgbClr val="15213F"/>
                </a:solidFill>
                <a:latin typeface="Alexandria Bold" pitchFamily="34" charset="0"/>
                <a:ea typeface="Alexandria Bold" pitchFamily="34" charset="-122"/>
                <a:cs typeface="Alexandria Bold" pitchFamily="34" charset="-120"/>
              </a:rPr>
              <a:t>فهم الذكاء الاصطناعي</a:t>
            </a:r>
            <a:endParaRPr lang="en-US" sz="1750" dirty="0"/>
          </a:p>
        </p:txBody>
      </p:sp>
      <p:sp>
        <p:nvSpPr>
          <p:cNvPr id="17" name="Text 12"/>
          <p:cNvSpPr/>
          <p:nvPr/>
        </p:nvSpPr>
        <p:spPr>
          <a:xfrm>
            <a:off x="6138029" y="4968478"/>
            <a:ext cx="3607237" cy="271463"/>
          </a:xfrm>
          <a:prstGeom prst="rect">
            <a:avLst/>
          </a:prstGeom>
          <a:noFill/>
          <a:ln/>
        </p:spPr>
        <p:txBody>
          <a:bodyPr wrap="none" lIns="0" tIns="0" rIns="0" bIns="0" rtlCol="0" anchor="t"/>
          <a:lstStyle/>
          <a:p>
            <a:pPr marL="0" indent="0" algn="r" rtl="1">
              <a:lnSpc>
                <a:spcPts val="2100"/>
              </a:lnSpc>
              <a:buNone/>
            </a:pPr>
            <a:r>
              <a:rPr lang="en-US" sz="1400" dirty="0">
                <a:solidFill>
                  <a:srgbClr val="15213F"/>
                </a:solidFill>
                <a:latin typeface="Alexandria" pitchFamily="34" charset="0"/>
                <a:ea typeface="Alexandria" pitchFamily="34" charset="-122"/>
                <a:cs typeface="Alexandria" pitchFamily="34" charset="-120"/>
              </a:rPr>
              <a:t>معرفة كيف يعمل، متى يُستخدم، وكيف يُدمج</a:t>
            </a:r>
            <a:endParaRPr lang="en-US" sz="1400" dirty="0"/>
          </a:p>
        </p:txBody>
      </p:sp>
      <p:sp>
        <p:nvSpPr>
          <p:cNvPr id="18" name="Shape 13"/>
          <p:cNvSpPr/>
          <p:nvPr/>
        </p:nvSpPr>
        <p:spPr>
          <a:xfrm>
            <a:off x="883087" y="5409009"/>
            <a:ext cx="8951476" cy="11430"/>
          </a:xfrm>
          <a:prstGeom prst="roundRect">
            <a:avLst>
              <a:gd name="adj" fmla="val 656372"/>
            </a:avLst>
          </a:prstGeom>
          <a:solidFill>
            <a:srgbClr val="B2D7E5"/>
          </a:solidFill>
          <a:ln/>
        </p:spPr>
        <p:txBody>
          <a:bodyPr/>
          <a:lstStyle/>
          <a:p>
            <a:endParaRPr lang="en-US"/>
          </a:p>
        </p:txBody>
      </p:sp>
      <p:sp>
        <p:nvSpPr>
          <p:cNvPr id="19" name="Shape 14"/>
          <p:cNvSpPr/>
          <p:nvPr/>
        </p:nvSpPr>
        <p:spPr>
          <a:xfrm>
            <a:off x="8619530" y="5507831"/>
            <a:ext cx="5217081" cy="1004054"/>
          </a:xfrm>
          <a:prstGeom prst="roundRect">
            <a:avLst>
              <a:gd name="adj" fmla="val 7472"/>
            </a:avLst>
          </a:prstGeom>
          <a:solidFill>
            <a:srgbClr val="CCF1FF"/>
          </a:solidFill>
          <a:ln w="7620">
            <a:solidFill>
              <a:srgbClr val="B2D7E5"/>
            </a:solidFill>
            <a:prstDash val="solid"/>
          </a:ln>
        </p:spPr>
        <p:txBody>
          <a:bodyPr/>
          <a:lstStyle/>
          <a:p>
            <a:endParaRPr lang="en-US"/>
          </a:p>
        </p:txBody>
      </p:sp>
      <p:pic>
        <p:nvPicPr>
          <p:cNvPr id="20" name="Image 3" descr="preencoded.png"/>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11102578" y="5884307"/>
            <a:ext cx="251103" cy="251103"/>
          </a:xfrm>
          <a:prstGeom prst="rect">
            <a:avLst/>
          </a:prstGeom>
        </p:spPr>
      </p:pic>
      <p:sp>
        <p:nvSpPr>
          <p:cNvPr id="21" name="Text 15"/>
          <p:cNvSpPr/>
          <p:nvPr/>
        </p:nvSpPr>
        <p:spPr>
          <a:xfrm>
            <a:off x="5830014" y="5686425"/>
            <a:ext cx="2610922" cy="278963"/>
          </a:xfrm>
          <a:prstGeom prst="rect">
            <a:avLst/>
          </a:prstGeom>
          <a:noFill/>
          <a:ln/>
        </p:spPr>
        <p:txBody>
          <a:bodyPr wrap="none" lIns="0" tIns="0" rIns="0" bIns="0" rtlCol="0" anchor="t"/>
          <a:lstStyle/>
          <a:p>
            <a:pPr marL="0" indent="0" algn="r" rtl="1">
              <a:lnSpc>
                <a:spcPts val="2150"/>
              </a:lnSpc>
              <a:buNone/>
            </a:pPr>
            <a:r>
              <a:rPr lang="en-US" sz="1750" b="1" dirty="0">
                <a:solidFill>
                  <a:srgbClr val="15213F"/>
                </a:solidFill>
                <a:latin typeface="Alexandria Bold" pitchFamily="34" charset="0"/>
                <a:ea typeface="Alexandria Bold" pitchFamily="34" charset="-122"/>
                <a:cs typeface="Alexandria Bold" pitchFamily="34" charset="-120"/>
              </a:rPr>
              <a:t>تطوير البوصلة الأخلاقية</a:t>
            </a:r>
            <a:endParaRPr lang="en-US" sz="1750" dirty="0"/>
          </a:p>
        </p:txBody>
      </p:sp>
      <p:sp>
        <p:nvSpPr>
          <p:cNvPr id="22" name="Text 16"/>
          <p:cNvSpPr/>
          <p:nvPr/>
        </p:nvSpPr>
        <p:spPr>
          <a:xfrm>
            <a:off x="5633085" y="6061829"/>
            <a:ext cx="2807851" cy="271463"/>
          </a:xfrm>
          <a:prstGeom prst="rect">
            <a:avLst/>
          </a:prstGeom>
          <a:noFill/>
          <a:ln/>
        </p:spPr>
        <p:txBody>
          <a:bodyPr wrap="none" lIns="0" tIns="0" rIns="0" bIns="0" rtlCol="0" anchor="t"/>
          <a:lstStyle/>
          <a:p>
            <a:pPr marL="0" indent="0" algn="r" rtl="1">
              <a:lnSpc>
                <a:spcPts val="2100"/>
              </a:lnSpc>
              <a:buNone/>
            </a:pPr>
            <a:r>
              <a:rPr lang="en-US" sz="1400" dirty="0">
                <a:solidFill>
                  <a:srgbClr val="15213F"/>
                </a:solidFill>
                <a:latin typeface="Alexandria" pitchFamily="34" charset="0"/>
                <a:ea typeface="Alexandria" pitchFamily="34" charset="-122"/>
                <a:cs typeface="Alexandria" pitchFamily="34" charset="-120"/>
              </a:rPr>
              <a:t>بناء إطار أخلاقي واضح يوجه القرارات</a:t>
            </a:r>
            <a:endParaRPr lang="en-US" sz="1400" dirty="0"/>
          </a:p>
        </p:txBody>
      </p:sp>
      <p:sp>
        <p:nvSpPr>
          <p:cNvPr id="23" name="Shape 17"/>
          <p:cNvSpPr/>
          <p:nvPr/>
        </p:nvSpPr>
        <p:spPr>
          <a:xfrm>
            <a:off x="883087" y="6502360"/>
            <a:ext cx="7647146" cy="11430"/>
          </a:xfrm>
          <a:prstGeom prst="roundRect">
            <a:avLst>
              <a:gd name="adj" fmla="val 656372"/>
            </a:avLst>
          </a:prstGeom>
          <a:solidFill>
            <a:srgbClr val="B2D7E5"/>
          </a:solidFill>
          <a:ln/>
        </p:spPr>
        <p:txBody>
          <a:bodyPr/>
          <a:lstStyle/>
          <a:p>
            <a:endParaRPr lang="en-US"/>
          </a:p>
        </p:txBody>
      </p:sp>
      <p:sp>
        <p:nvSpPr>
          <p:cNvPr id="24" name="Shape 18"/>
          <p:cNvSpPr/>
          <p:nvPr/>
        </p:nvSpPr>
        <p:spPr>
          <a:xfrm>
            <a:off x="7315200" y="6601182"/>
            <a:ext cx="6521410" cy="1004054"/>
          </a:xfrm>
          <a:prstGeom prst="roundRect">
            <a:avLst>
              <a:gd name="adj" fmla="val 7472"/>
            </a:avLst>
          </a:prstGeom>
          <a:solidFill>
            <a:srgbClr val="CCF1FF"/>
          </a:solidFill>
          <a:ln w="7620">
            <a:solidFill>
              <a:srgbClr val="B2D7E5"/>
            </a:solidFill>
            <a:prstDash val="solid"/>
          </a:ln>
        </p:spPr>
        <p:txBody>
          <a:bodyPr/>
          <a:lstStyle/>
          <a:p>
            <a:endParaRPr lang="en-US"/>
          </a:p>
        </p:txBody>
      </p:sp>
      <p:pic>
        <p:nvPicPr>
          <p:cNvPr id="25" name="Image 4" descr="preencoded.png"/>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10450354" y="6977658"/>
            <a:ext cx="251103" cy="251103"/>
          </a:xfrm>
          <a:prstGeom prst="rect">
            <a:avLst/>
          </a:prstGeom>
        </p:spPr>
      </p:pic>
      <p:sp>
        <p:nvSpPr>
          <p:cNvPr id="26" name="Text 19"/>
          <p:cNvSpPr/>
          <p:nvPr/>
        </p:nvSpPr>
        <p:spPr>
          <a:xfrm>
            <a:off x="4568785" y="6779776"/>
            <a:ext cx="2567821" cy="278963"/>
          </a:xfrm>
          <a:prstGeom prst="rect">
            <a:avLst/>
          </a:prstGeom>
          <a:noFill/>
          <a:ln/>
        </p:spPr>
        <p:txBody>
          <a:bodyPr wrap="none" lIns="0" tIns="0" rIns="0" bIns="0" rtlCol="0" anchor="t"/>
          <a:lstStyle/>
          <a:p>
            <a:pPr marL="0" indent="0" algn="r" rtl="1">
              <a:lnSpc>
                <a:spcPts val="2150"/>
              </a:lnSpc>
              <a:buNone/>
            </a:pPr>
            <a:r>
              <a:rPr lang="en-US" sz="1750" b="1" dirty="0">
                <a:solidFill>
                  <a:srgbClr val="15213F"/>
                </a:solidFill>
                <a:latin typeface="Alexandria Bold" pitchFamily="34" charset="0"/>
                <a:ea typeface="Alexandria Bold" pitchFamily="34" charset="-122"/>
                <a:cs typeface="Alexandria Bold" pitchFamily="34" charset="-120"/>
              </a:rPr>
              <a:t>الالتزام بالتعلم المستمر</a:t>
            </a:r>
            <a:endParaRPr lang="en-US" sz="1750" dirty="0"/>
          </a:p>
        </p:txBody>
      </p:sp>
      <p:sp>
        <p:nvSpPr>
          <p:cNvPr id="27" name="Text 20"/>
          <p:cNvSpPr/>
          <p:nvPr/>
        </p:nvSpPr>
        <p:spPr>
          <a:xfrm>
            <a:off x="2902625" y="7155180"/>
            <a:ext cx="4233982" cy="271463"/>
          </a:xfrm>
          <a:prstGeom prst="rect">
            <a:avLst/>
          </a:prstGeom>
          <a:noFill/>
          <a:ln/>
        </p:spPr>
        <p:txBody>
          <a:bodyPr wrap="none" lIns="0" tIns="0" rIns="0" bIns="0" rtlCol="0" anchor="t"/>
          <a:lstStyle/>
          <a:p>
            <a:pPr marL="0" indent="0" algn="r" rtl="1">
              <a:lnSpc>
                <a:spcPts val="2100"/>
              </a:lnSpc>
              <a:buNone/>
            </a:pPr>
            <a:r>
              <a:rPr lang="en-US" sz="1400" dirty="0">
                <a:solidFill>
                  <a:srgbClr val="15213F"/>
                </a:solidFill>
                <a:latin typeface="Alexandria" pitchFamily="34" charset="0"/>
                <a:ea typeface="Alexandria" pitchFamily="34" charset="-122"/>
                <a:cs typeface="Alexandria" pitchFamily="34" charset="-120"/>
              </a:rPr>
              <a:t>المجال يتطور بسرعة، والتعلم يجب أن يكون رحلة دائمة</a:t>
            </a:r>
            <a:endParaRPr lang="en-US" sz="1400" dirty="0"/>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263A1D-222A-C548-B95C-5D66910FDF74}"/>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E291D0FE-0E74-1560-8F75-691CF2B48627}"/>
              </a:ext>
            </a:extLst>
          </p:cNvPr>
          <p:cNvPicPr>
            <a:picLocks noChangeAspect="1"/>
          </p:cNvPicPr>
          <p:nvPr/>
        </p:nvPicPr>
        <p:blipFill>
          <a:blip r:embed="rId3"/>
          <a:stretch>
            <a:fillRect/>
          </a:stretch>
        </p:blipFill>
        <p:spPr>
          <a:xfrm>
            <a:off x="590590" y="0"/>
            <a:ext cx="14412193" cy="8157155"/>
          </a:xfrm>
          <a:prstGeom prst="rect">
            <a:avLst/>
          </a:prstGeom>
        </p:spPr>
      </p:pic>
      <p:sp>
        <p:nvSpPr>
          <p:cNvPr id="2" name="Text 0">
            <a:extLst>
              <a:ext uri="{FF2B5EF4-FFF2-40B4-BE49-F238E27FC236}">
                <a16:creationId xmlns:a16="http://schemas.microsoft.com/office/drawing/2014/main" id="{3551688C-4D58-FB73-39D3-78325AEDC333}"/>
              </a:ext>
            </a:extLst>
          </p:cNvPr>
          <p:cNvSpPr/>
          <p:nvPr/>
        </p:nvSpPr>
        <p:spPr>
          <a:xfrm>
            <a:off x="6194266" y="2470228"/>
            <a:ext cx="7845544" cy="620078"/>
          </a:xfrm>
          <a:prstGeom prst="rect">
            <a:avLst/>
          </a:prstGeom>
          <a:noFill/>
          <a:ln/>
        </p:spPr>
        <p:txBody>
          <a:bodyPr wrap="none" lIns="0" tIns="0" rIns="0" bIns="0" rtlCol="0" anchor="t"/>
          <a:lstStyle/>
          <a:p>
            <a:pPr marL="0" indent="0" algn="r" rtl="1">
              <a:lnSpc>
                <a:spcPts val="4850"/>
              </a:lnSpc>
              <a:buNone/>
            </a:pPr>
            <a:r>
              <a:rPr lang="ar-EG" sz="3900" b="1" dirty="0">
                <a:solidFill>
                  <a:srgbClr val="000000"/>
                </a:solidFill>
                <a:latin typeface="Alexandria Bold" pitchFamily="34" charset="0"/>
                <a:ea typeface="Alexandria Bold" pitchFamily="34" charset="-122"/>
                <a:cs typeface="Alexandria Bold" pitchFamily="34" charset="-120"/>
              </a:rPr>
              <a:t>التوجهات المستقبلية في العلاقات العامة (2026–2030)</a:t>
            </a:r>
          </a:p>
        </p:txBody>
      </p:sp>
      <p:sp>
        <p:nvSpPr>
          <p:cNvPr id="3" name="Text 1">
            <a:extLst>
              <a:ext uri="{FF2B5EF4-FFF2-40B4-BE49-F238E27FC236}">
                <a16:creationId xmlns:a16="http://schemas.microsoft.com/office/drawing/2014/main" id="{B4450EFB-8331-3403-B0CD-351614D5DCBD}"/>
              </a:ext>
            </a:extLst>
          </p:cNvPr>
          <p:cNvSpPr/>
          <p:nvPr/>
        </p:nvSpPr>
        <p:spPr>
          <a:xfrm>
            <a:off x="590590" y="3717726"/>
            <a:ext cx="13042821" cy="635079"/>
          </a:xfrm>
          <a:prstGeom prst="rect">
            <a:avLst/>
          </a:prstGeom>
          <a:noFill/>
          <a:ln/>
        </p:spPr>
        <p:txBody>
          <a:bodyPr wrap="square" lIns="0" tIns="0" rIns="0" bIns="0" rtlCol="0" anchor="t"/>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a:t>
            </a:r>
            <a:r>
              <a:rPr kumimoji="0" lang="ar-EG" sz="20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الاعتماد المتزايد على محتوى الفيديو القصير</a:t>
            </a:r>
            <a:r>
              <a:rPr kumimoji="0" lang="ar-EG" sz="20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باعتباره أكثر أشكال المحتوى جذبًا وتفاعلًا مع الجمهور. </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a:t>
            </a:r>
            <a:r>
              <a:rPr kumimoji="0" lang="ar-EG" sz="20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التوسع في استخدام وكلاء الذكاء الاصطناعي (AI </a:t>
            </a:r>
            <a:r>
              <a:rPr kumimoji="0" lang="ar-EG" sz="2000" b="1" i="0" u="none" strike="noStrike" kern="1200" cap="none" spc="0" normalizeH="0" baseline="0" noProof="0" dirty="0" err="1">
                <a:ln>
                  <a:noFill/>
                </a:ln>
                <a:solidFill>
                  <a:prstClr val="black"/>
                </a:solidFill>
                <a:effectLst/>
                <a:uLnTx/>
                <a:uFillTx/>
                <a:latin typeface="Calibri" panose="020F0502020204030204"/>
                <a:ea typeface="+mn-ea"/>
                <a:cs typeface="Arial" panose="020B0604020202020204" pitchFamily="34" charset="0"/>
              </a:rPr>
              <a:t>Agents</a:t>
            </a:r>
            <a:r>
              <a:rPr kumimoji="0" lang="ar-EG" sz="20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a:t>
            </a:r>
            <a:r>
              <a:rPr kumimoji="0" lang="ar-EG" sz="20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للمساعدة في التخطيط، وإنتاج المحتوى، وإدارة الحملات. </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a:t>
            </a:r>
            <a:r>
              <a:rPr kumimoji="0" lang="ar-EG" sz="20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الانتشار المتزايد للمحتوى الصوتي (</a:t>
            </a:r>
            <a:r>
              <a:rPr kumimoji="0" lang="ar-EG" sz="2000" b="1" i="0" u="none" strike="noStrike" kern="1200" cap="none" spc="0" normalizeH="0" baseline="0" noProof="0" dirty="0" err="1">
                <a:ln>
                  <a:noFill/>
                </a:ln>
                <a:solidFill>
                  <a:prstClr val="black"/>
                </a:solidFill>
                <a:effectLst/>
                <a:uLnTx/>
                <a:uFillTx/>
                <a:latin typeface="Calibri" panose="020F0502020204030204"/>
                <a:ea typeface="+mn-ea"/>
                <a:cs typeface="Arial" panose="020B0604020202020204" pitchFamily="34" charset="0"/>
              </a:rPr>
              <a:t>البودكاست</a:t>
            </a:r>
            <a:r>
              <a:rPr kumimoji="0" lang="ar-EG" sz="20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a:t>
            </a:r>
            <a:r>
              <a:rPr kumimoji="0" lang="ar-EG" sz="20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كوسيلة فعالة لبناء الثقة والتواصل مع الجمهور. </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a:t>
            </a:r>
            <a:r>
              <a:rPr kumimoji="0" lang="ar-EG" sz="20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التركيز على بناء المجتمعات الرقمية</a:t>
            </a:r>
            <a:r>
              <a:rPr kumimoji="0" lang="ar-EG" sz="20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وتعزيز العلاقات مع الجمهور، بدلاً من الاهتمام بعدد المتابعين فقط. </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a:t>
            </a:r>
            <a:r>
              <a:rPr kumimoji="0" lang="ar-EG" sz="20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الاعتماد على البيانات والتحليلات</a:t>
            </a:r>
            <a:r>
              <a:rPr kumimoji="0" lang="ar-EG" sz="20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لاتخاذ قرارات أكثر دقة وقياس فعالية الحملات. </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a:t>
            </a:r>
            <a:r>
              <a:rPr kumimoji="0" lang="ar-EG" sz="20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تزايد الاهتمام بالاستدامة والمسؤولية المجتمعية</a:t>
            </a:r>
            <a:r>
              <a:rPr kumimoji="0" lang="ar-EG" sz="20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باعتبارهما عنصرين أساسيين في بناء سمعة المؤسسة وتعزيز ثقة الجمهور</a:t>
            </a:r>
          </a:p>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a:t>
            </a:r>
            <a:endParaRPr lang="en-US" sz="1550" dirty="0"/>
          </a:p>
        </p:txBody>
      </p:sp>
      <p:sp>
        <p:nvSpPr>
          <p:cNvPr id="4" name="Text 2">
            <a:extLst>
              <a:ext uri="{FF2B5EF4-FFF2-40B4-BE49-F238E27FC236}">
                <a16:creationId xmlns:a16="http://schemas.microsoft.com/office/drawing/2014/main" id="{D6E94342-4B1D-7B40-7BEE-B90E3E138938}"/>
              </a:ext>
            </a:extLst>
          </p:cNvPr>
          <p:cNvSpPr/>
          <p:nvPr/>
        </p:nvSpPr>
        <p:spPr>
          <a:xfrm>
            <a:off x="-323811" y="4980225"/>
            <a:ext cx="13042821" cy="317540"/>
          </a:xfrm>
          <a:prstGeom prst="rect">
            <a:avLst/>
          </a:prstGeom>
          <a:noFill/>
          <a:ln/>
        </p:spPr>
        <p:txBody>
          <a:bodyPr wrap="none" lIns="0" tIns="0" rIns="0" bIns="0" rtlCol="0" anchor="t"/>
          <a:lstStyle/>
          <a:p>
            <a:pPr marL="0" indent="0" algn="r" rtl="1">
              <a:lnSpc>
                <a:spcPts val="2500"/>
              </a:lnSpc>
              <a:buNone/>
            </a:pPr>
            <a:endParaRPr lang="en-US" sz="1550" dirty="0"/>
          </a:p>
        </p:txBody>
      </p:sp>
    </p:spTree>
    <p:extLst>
      <p:ext uri="{BB962C8B-B14F-4D97-AF65-F5344CB8AC3E}">
        <p14:creationId xmlns:p14="http://schemas.microsoft.com/office/powerpoint/2010/main" val="406776345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name="Slide 42">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4AD9B008-2008-66BF-0E19-8F68614188F2}"/>
              </a:ext>
            </a:extLst>
          </p:cNvPr>
          <p:cNvPicPr>
            <a:picLocks noChangeAspect="1"/>
          </p:cNvPicPr>
          <p:nvPr/>
        </p:nvPicPr>
        <p:blipFill>
          <a:blip r:embed="rId3"/>
          <a:stretch>
            <a:fillRect/>
          </a:stretch>
        </p:blipFill>
        <p:spPr>
          <a:xfrm>
            <a:off x="218207" y="36222"/>
            <a:ext cx="14412193" cy="8157155"/>
          </a:xfrm>
          <a:prstGeom prst="rect">
            <a:avLst/>
          </a:prstGeom>
        </p:spPr>
      </p:pic>
      <p:sp>
        <p:nvSpPr>
          <p:cNvPr id="2" name="Text 0"/>
          <p:cNvSpPr/>
          <p:nvPr/>
        </p:nvSpPr>
        <p:spPr>
          <a:xfrm>
            <a:off x="6194266" y="2470228"/>
            <a:ext cx="6524744" cy="620078"/>
          </a:xfrm>
          <a:prstGeom prst="rect">
            <a:avLst/>
          </a:prstGeom>
          <a:noFill/>
          <a:ln/>
        </p:spPr>
        <p:txBody>
          <a:bodyPr wrap="none" lIns="0" tIns="0" rIns="0" bIns="0" rtlCol="0" anchor="t"/>
          <a:lstStyle/>
          <a:p>
            <a:pPr marL="0" indent="0" algn="r" rtl="1">
              <a:lnSpc>
                <a:spcPts val="4850"/>
              </a:lnSpc>
              <a:buNone/>
            </a:pPr>
            <a:r>
              <a:rPr lang="en-US" sz="3900" b="1" dirty="0">
                <a:solidFill>
                  <a:srgbClr val="000000"/>
                </a:solidFill>
                <a:latin typeface="Alexandria Bold" pitchFamily="34" charset="0"/>
                <a:ea typeface="Alexandria Bold" pitchFamily="34" charset="-122"/>
                <a:cs typeface="Alexandria Bold" pitchFamily="34" charset="-120"/>
              </a:rPr>
              <a:t>الموازنة بين القديم والجديد</a:t>
            </a:r>
            <a:endParaRPr lang="en-US" sz="3900" dirty="0"/>
          </a:p>
        </p:txBody>
      </p:sp>
      <p:sp>
        <p:nvSpPr>
          <p:cNvPr id="3" name="Text 1"/>
          <p:cNvSpPr/>
          <p:nvPr/>
        </p:nvSpPr>
        <p:spPr>
          <a:xfrm>
            <a:off x="590590" y="3717726"/>
            <a:ext cx="13042821" cy="63507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في قلب النجاح المستقبلي تكمن القدرة على الموازنة: بين الأسس التقليدية والأدوات الحديثة، بين السرعة والتأني، بين التقنية والإنسانية، بين الابتكار والأخلاقيات.</a:t>
            </a:r>
            <a:endParaRPr lang="en-US" sz="1550" dirty="0"/>
          </a:p>
        </p:txBody>
      </p:sp>
      <p:sp>
        <p:nvSpPr>
          <p:cNvPr id="4" name="Text 2"/>
          <p:cNvSpPr/>
          <p:nvPr/>
        </p:nvSpPr>
        <p:spPr>
          <a:xfrm>
            <a:off x="-323811" y="4980225"/>
            <a:ext cx="13042821" cy="317540"/>
          </a:xfrm>
          <a:prstGeom prst="rect">
            <a:avLst/>
          </a:prstGeom>
          <a:noFill/>
          <a:ln/>
        </p:spPr>
        <p:txBody>
          <a:bodyPr wrap="non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هذه الموازنة ليست مرة واحدة، بل ممارسة يومية مستمرة تتطلب حكماً وخبرة وحساسية تجاه السياق.</a:t>
            </a:r>
            <a:endParaRPr lang="en-US" sz="1550" dirty="0"/>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name="Slide 43">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46C0D108-5225-2D9D-7425-DFA2569F57B8}"/>
              </a:ext>
            </a:extLst>
          </p:cNvPr>
          <p:cNvPicPr>
            <a:picLocks noChangeAspect="1"/>
          </p:cNvPicPr>
          <p:nvPr/>
        </p:nvPicPr>
        <p:blipFill>
          <a:blip r:embed="rId3"/>
          <a:stretch>
            <a:fillRect/>
          </a:stretch>
        </p:blipFill>
        <p:spPr>
          <a:xfrm>
            <a:off x="218207" y="36222"/>
            <a:ext cx="14412193" cy="8157155"/>
          </a:xfrm>
          <a:prstGeom prst="rect">
            <a:avLst/>
          </a:prstGeom>
        </p:spPr>
      </p:pic>
      <p:pic>
        <p:nvPicPr>
          <p:cNvPr id="2" name="Image 0" descr="preencoded.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95050" y="1759267"/>
            <a:ext cx="3752453" cy="5628680"/>
          </a:xfrm>
          <a:prstGeom prst="rect">
            <a:avLst/>
          </a:prstGeom>
        </p:spPr>
      </p:pic>
      <p:sp>
        <p:nvSpPr>
          <p:cNvPr id="3" name="Text 0"/>
          <p:cNvSpPr/>
          <p:nvPr/>
        </p:nvSpPr>
        <p:spPr>
          <a:xfrm>
            <a:off x="6290224" y="681011"/>
            <a:ext cx="7443073" cy="620078"/>
          </a:xfrm>
          <a:prstGeom prst="rect">
            <a:avLst/>
          </a:prstGeom>
          <a:noFill/>
          <a:ln/>
        </p:spPr>
        <p:txBody>
          <a:bodyPr wrap="none" lIns="0" tIns="0" rIns="0" bIns="0" rtlCol="0" anchor="t"/>
          <a:lstStyle/>
          <a:p>
            <a:pPr marL="0" indent="0" algn="r" rtl="1">
              <a:lnSpc>
                <a:spcPts val="4850"/>
              </a:lnSpc>
              <a:buNone/>
            </a:pPr>
            <a:r>
              <a:rPr lang="en-US" sz="3900" b="1" dirty="0">
                <a:solidFill>
                  <a:srgbClr val="000000"/>
                </a:solidFill>
                <a:latin typeface="Alexandria Bold" pitchFamily="34" charset="0"/>
                <a:ea typeface="Alexandria Bold" pitchFamily="34" charset="-122"/>
                <a:cs typeface="Alexandria Bold" pitchFamily="34" charset="-120"/>
              </a:rPr>
              <a:t>رسالة للممارسين المستقبليين</a:t>
            </a:r>
            <a:endParaRPr lang="en-US" sz="3900" dirty="0"/>
          </a:p>
        </p:txBody>
      </p:sp>
      <p:sp>
        <p:nvSpPr>
          <p:cNvPr id="4" name="Text 1"/>
          <p:cNvSpPr/>
          <p:nvPr/>
        </p:nvSpPr>
        <p:spPr>
          <a:xfrm>
            <a:off x="4562472" y="2600920"/>
            <a:ext cx="9274140" cy="95261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إلى كل من يختار العمل في مجال العلاقات العامة في هذا العصر المثير والمتحدي: أنتم تدخلون مجالاً يمر بأعظم تحولاته منذ عقود. التحديات كبيرة، لكن الفرص أكبر. الأدوات تتطور، لكن الأسس ثابتة. التقنية تتقدم، لكن الإنسانية تبقى جوهرية.</a:t>
            </a:r>
            <a:endParaRPr lang="en-US" sz="1550" dirty="0"/>
          </a:p>
        </p:txBody>
      </p:sp>
      <p:sp>
        <p:nvSpPr>
          <p:cNvPr id="5" name="Shape 2"/>
          <p:cNvSpPr/>
          <p:nvPr/>
        </p:nvSpPr>
        <p:spPr>
          <a:xfrm>
            <a:off x="6280190" y="3776782"/>
            <a:ext cx="7556421" cy="1593652"/>
          </a:xfrm>
          <a:prstGeom prst="roundRect">
            <a:avLst>
              <a:gd name="adj" fmla="val 5231"/>
            </a:avLst>
          </a:prstGeom>
          <a:solidFill>
            <a:srgbClr val="FFFFFF"/>
          </a:solidFill>
          <a:ln w="22860">
            <a:solidFill>
              <a:srgbClr val="B2D7E5"/>
            </a:solidFill>
            <a:prstDash val="solid"/>
          </a:ln>
        </p:spPr>
        <p:txBody>
          <a:bodyPr/>
          <a:lstStyle/>
          <a:p>
            <a:endParaRPr lang="en-US"/>
          </a:p>
        </p:txBody>
      </p:sp>
      <p:pic>
        <p:nvPicPr>
          <p:cNvPr id="6" name="Image 1" descr="preencoded.png"/>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183987" y="3680579"/>
            <a:ext cx="238125" cy="238125"/>
          </a:xfrm>
          <a:prstGeom prst="rect">
            <a:avLst/>
          </a:prstGeom>
        </p:spPr>
      </p:pic>
      <p:pic>
        <p:nvPicPr>
          <p:cNvPr id="7" name="Image 2" descr="preencoded.png"/>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13694688" y="5228511"/>
            <a:ext cx="238125" cy="238125"/>
          </a:xfrm>
          <a:prstGeom prst="rect">
            <a:avLst/>
          </a:prstGeom>
        </p:spPr>
      </p:pic>
      <p:sp>
        <p:nvSpPr>
          <p:cNvPr id="8" name="Text 3"/>
          <p:cNvSpPr/>
          <p:nvPr/>
        </p:nvSpPr>
        <p:spPr>
          <a:xfrm>
            <a:off x="6600706" y="4097298"/>
            <a:ext cx="6915388" cy="95261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النجاح لن يكون للأكثر تقنية، بل للأكثر حكمة في استخدام التقنية. لن يكون للأسرع، بل للأكثر توازناً بين السرعة والجودة. لن يكون للأكثر بيانات، بل للأكثر قدرة على تحويل البيانات إلى رؤى وقرارات.</a:t>
            </a:r>
            <a:endParaRPr lang="en-US" sz="1550" dirty="0"/>
          </a:p>
        </p:txBody>
      </p:sp>
      <p:sp>
        <p:nvSpPr>
          <p:cNvPr id="9" name="Text 4"/>
          <p:cNvSpPr/>
          <p:nvPr/>
        </p:nvSpPr>
        <p:spPr>
          <a:xfrm>
            <a:off x="6257329" y="5965746"/>
            <a:ext cx="7556421" cy="95261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احملوا معكم الأسس الراسخة، واحتضنوا التطورات الجديدة. تعلموا من الماضي، وعيشوا الحاضر، واستشرفوا المستقبل. كونوا استراتيجيين، أخلاقيين، وإنسانيين في كل ما تفعلون.</a:t>
            </a:r>
            <a:endParaRPr lang="en-US" sz="1550" dirty="0"/>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screen">
            <a:grayscl/>
            <a:extLst>
              <a:ext uri="{28A0092B-C50C-407E-A947-70E740481C1C}">
                <a14:useLocalDpi xmlns:a14="http://schemas.microsoft.com/office/drawing/2010/main"/>
              </a:ext>
            </a:extLst>
          </a:blip>
          <a:stretch>
            <a:fillRect/>
          </a:stretch>
        </p:blipFill>
        <p:spPr>
          <a:xfrm>
            <a:off x="0" y="8535"/>
            <a:ext cx="14630400" cy="8212531"/>
          </a:xfrm>
          <a:prstGeom prst="rect">
            <a:avLst/>
          </a:prstGeom>
        </p:spPr>
      </p:pic>
      <p:sp>
        <p:nvSpPr>
          <p:cNvPr id="2" name="Right Triangle 1"/>
          <p:cNvSpPr/>
          <p:nvPr/>
        </p:nvSpPr>
        <p:spPr>
          <a:xfrm flipH="1">
            <a:off x="7815175" y="3783723"/>
            <a:ext cx="6815226" cy="444587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216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p:cNvSpPr txBox="1"/>
          <p:nvPr/>
        </p:nvSpPr>
        <p:spPr>
          <a:xfrm>
            <a:off x="1192849" y="6294493"/>
            <a:ext cx="5429478" cy="108952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648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1491416" y="7402488"/>
            <a:ext cx="2735119" cy="460862"/>
          </a:xfrm>
          <a:prstGeom prst="rect">
            <a:avLst/>
          </a:prstGeom>
        </p:spPr>
      </p:pic>
      <p:sp>
        <p:nvSpPr>
          <p:cNvPr id="14" name="Parallelogram 13"/>
          <p:cNvSpPr/>
          <p:nvPr/>
        </p:nvSpPr>
        <p:spPr>
          <a:xfrm rot="16200000" flipV="1">
            <a:off x="-1493271" y="4130815"/>
            <a:ext cx="4561790" cy="1316947"/>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2160" b="0" i="0" u="none" strike="noStrike" kern="1200" cap="none" spc="0" normalizeH="0" baseline="0" noProof="0">
              <a:ln>
                <a:noFill/>
              </a:ln>
              <a:solidFill>
                <a:srgbClr val="669BBC"/>
              </a:solidFill>
              <a:effectLst/>
              <a:uLnTx/>
              <a:uFillTx/>
              <a:latin typeface="Calibri"/>
              <a:ea typeface="+mn-ea"/>
              <a:cs typeface="+mn-cs"/>
            </a:endParaRPr>
          </a:p>
        </p:txBody>
      </p:sp>
      <p:pic>
        <p:nvPicPr>
          <p:cNvPr id="22" name="Graphic 21"/>
          <p:cNvPicPr>
            <a:picLocks noChangeAspect="1"/>
          </p:cNvPicPr>
          <p:nvPr/>
        </p:nvPicPr>
        <p:blipFill rotWithShape="1">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1310972" y="243840"/>
            <a:ext cx="3096007" cy="1445623"/>
          </a:xfrm>
          <a:prstGeom prst="rect">
            <a:avLst/>
          </a:prstGeom>
        </p:spPr>
      </p:pic>
    </p:spTree>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C11EE3F-54B4-43D3-92F9-2967D00724FA}">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53EA22E7-746D-41F2-B213-CAD3403499E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92F0B13-DC2D-4FA4-8D51-1B0970BDB8A3}">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112</TotalTime>
  <Words>4548</Words>
  <Application>Microsoft Office PowerPoint</Application>
  <PresentationFormat>Custom</PresentationFormat>
  <Paragraphs>467</Paragraphs>
  <Slides>47</Slides>
  <Notes>46</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47</vt:i4>
      </vt:variant>
    </vt:vector>
  </HeadingPairs>
  <TitlesOfParts>
    <vt:vector size="56" baseType="lpstr">
      <vt:lpstr>Alexandria</vt:lpstr>
      <vt:lpstr>Alexandria Bold</vt:lpstr>
      <vt:lpstr>Alexandria Light</vt:lpstr>
      <vt:lpstr>Calibri</vt:lpstr>
      <vt:lpstr>Times New Roman</vt:lpstr>
      <vt:lpstr>Calibri Light</vt:lpstr>
      <vt:lpstr>Arial</vt:lpstr>
      <vt:lpstr>1_Office Theme</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Mayar Ehab</dc:creator>
  <cp:lastModifiedBy>Microsoft</cp:lastModifiedBy>
  <cp:revision>6</cp:revision>
  <dcterms:created xsi:type="dcterms:W3CDTF">2026-02-20T21:55:21Z</dcterms:created>
  <dcterms:modified xsi:type="dcterms:W3CDTF">2026-08-08T10:30:29Z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