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0" r:id="rId2"/>
  </p:sldMasterIdLst>
  <p:notesMasterIdLst>
    <p:notesMasterId r:id="rId44"/>
  </p:notesMasterIdLst>
  <p:sldIdLst>
    <p:sldId id="256" r:id="rId3"/>
    <p:sldId id="257" r:id="rId4"/>
    <p:sldId id="258" r:id="rId5"/>
    <p:sldId id="259" r:id="rId6"/>
    <p:sldId id="260" r:id="rId7"/>
    <p:sldId id="287" r:id="rId8"/>
    <p:sldId id="288" r:id="rId9"/>
    <p:sldId id="327" r:id="rId10"/>
    <p:sldId id="328" r:id="rId11"/>
    <p:sldId id="329" r:id="rId12"/>
    <p:sldId id="330" r:id="rId13"/>
    <p:sldId id="286" r:id="rId14"/>
    <p:sldId id="304" r:id="rId15"/>
    <p:sldId id="305" r:id="rId16"/>
    <p:sldId id="306" r:id="rId17"/>
    <p:sldId id="308" r:id="rId18"/>
    <p:sldId id="309" r:id="rId19"/>
    <p:sldId id="310" r:id="rId20"/>
    <p:sldId id="311" r:id="rId21"/>
    <p:sldId id="303" r:id="rId22"/>
    <p:sldId id="313" r:id="rId23"/>
    <p:sldId id="314" r:id="rId24"/>
    <p:sldId id="333" r:id="rId25"/>
    <p:sldId id="316" r:id="rId26"/>
    <p:sldId id="340" r:id="rId27"/>
    <p:sldId id="338" r:id="rId28"/>
    <p:sldId id="339" r:id="rId29"/>
    <p:sldId id="318" r:id="rId30"/>
    <p:sldId id="324" r:id="rId31"/>
    <p:sldId id="319" r:id="rId32"/>
    <p:sldId id="337" r:id="rId33"/>
    <p:sldId id="320" r:id="rId34"/>
    <p:sldId id="334" r:id="rId35"/>
    <p:sldId id="335" r:id="rId36"/>
    <p:sldId id="336" r:id="rId37"/>
    <p:sldId id="341" r:id="rId38"/>
    <p:sldId id="321" r:id="rId39"/>
    <p:sldId id="325" r:id="rId40"/>
    <p:sldId id="326" r:id="rId41"/>
    <p:sldId id="317" r:id="rId42"/>
    <p:sldId id="34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9CD4843-ED63-4EB3-832F-147B1DC35CBB}">
          <p14:sldIdLst>
            <p14:sldId id="256"/>
            <p14:sldId id="257"/>
            <p14:sldId id="258"/>
            <p14:sldId id="259"/>
            <p14:sldId id="260"/>
            <p14:sldId id="287"/>
            <p14:sldId id="288"/>
            <p14:sldId id="327"/>
            <p14:sldId id="328"/>
            <p14:sldId id="329"/>
            <p14:sldId id="330"/>
            <p14:sldId id="286"/>
            <p14:sldId id="304"/>
            <p14:sldId id="305"/>
            <p14:sldId id="306"/>
            <p14:sldId id="308"/>
            <p14:sldId id="309"/>
            <p14:sldId id="310"/>
            <p14:sldId id="311"/>
            <p14:sldId id="303"/>
            <p14:sldId id="313"/>
            <p14:sldId id="314"/>
            <p14:sldId id="333"/>
            <p14:sldId id="316"/>
            <p14:sldId id="340"/>
            <p14:sldId id="338"/>
            <p14:sldId id="339"/>
            <p14:sldId id="318"/>
            <p14:sldId id="324"/>
            <p14:sldId id="319"/>
            <p14:sldId id="337"/>
            <p14:sldId id="320"/>
            <p14:sldId id="334"/>
            <p14:sldId id="335"/>
            <p14:sldId id="336"/>
            <p14:sldId id="341"/>
            <p14:sldId id="321"/>
            <p14:sldId id="325"/>
            <p14:sldId id="326"/>
            <p14:sldId id="317"/>
            <p14:sldId id="3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1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D8345F-5FBF-42ED-A80A-446CB420C597}" type="datetimeFigureOut">
              <a:rPr lang="en-US" smtClean="0"/>
              <a:t>8/10/2023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70CF36-5544-4DB8-BA88-7B2F0CD8DE10}" type="slidenum">
              <a:rPr lang="en-US" smtClean="0"/>
              <a:t>‹#›</a:t>
            </a:fld>
            <a:endParaRPr lang="en-US" dirty="0"/>
          </a:p>
        </p:txBody>
      </p:sp>
    </p:spTree>
    <p:extLst>
      <p:ext uri="{BB962C8B-B14F-4D97-AF65-F5344CB8AC3E}">
        <p14:creationId xmlns:p14="http://schemas.microsoft.com/office/powerpoint/2010/main" val="620103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5098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158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Google Shape;958;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59" name="Google Shape;95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4351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039101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1423665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3200206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1355828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4038283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924224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1896896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532708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360113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20591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A17D92-FB29-4035-905E-4E3B67958C69}" type="datetimeFigureOut">
              <a:rPr lang="en-US" smtClean="0"/>
              <a:t>8/10/2023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223612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24210296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7956847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026912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11195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76674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793882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9872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60"/>
        <p:cNvGrpSpPr/>
        <p:nvPr/>
      </p:nvGrpSpPr>
      <p:grpSpPr>
        <a:xfrm>
          <a:off x="0" y="0"/>
          <a:ext cx="0" cy="0"/>
          <a:chOff x="0" y="0"/>
          <a:chExt cx="0" cy="0"/>
        </a:xfrm>
      </p:grpSpPr>
      <p:sp>
        <p:nvSpPr>
          <p:cNvPr id="261" name="Google Shape;261;p5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07009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61"/>
                                        </p:tgtEl>
                                        <p:attrNameLst>
                                          <p:attrName>style.visibility</p:attrName>
                                        </p:attrNameLst>
                                      </p:cBhvr>
                                      <p:to>
                                        <p:strVal val="visible"/>
                                      </p:to>
                                    </p:set>
                                    <p:anim calcmode="lin" valueType="num">
                                      <p:cBhvr additive="base">
                                        <p:cTn id="7" dur="500"/>
                                        <p:tgtEl>
                                          <p:spTgt spid="26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62"/>
        <p:cNvGrpSpPr/>
        <p:nvPr/>
      </p:nvGrpSpPr>
      <p:grpSpPr>
        <a:xfrm>
          <a:off x="0" y="0"/>
          <a:ext cx="0" cy="0"/>
          <a:chOff x="0" y="0"/>
          <a:chExt cx="0" cy="0"/>
        </a:xfrm>
      </p:grpSpPr>
      <p:sp>
        <p:nvSpPr>
          <p:cNvPr id="263" name="Google Shape;263;p9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4" name="Google Shape;264;p9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5" name="Google Shape;265;p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66" name="Google Shape;266;p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67" name="Google Shape;267;p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4552586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68"/>
        <p:cNvGrpSpPr/>
        <p:nvPr/>
      </p:nvGrpSpPr>
      <p:grpSpPr>
        <a:xfrm>
          <a:off x="0" y="0"/>
          <a:ext cx="0" cy="0"/>
          <a:chOff x="0" y="0"/>
          <a:chExt cx="0" cy="0"/>
        </a:xfrm>
      </p:grpSpPr>
      <p:sp>
        <p:nvSpPr>
          <p:cNvPr id="269" name="Google Shape;269;p9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0" name="Google Shape;270;p9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1" name="Google Shape;271;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2" name="Google Shape;272;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3" name="Google Shape;273;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7458323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4"/>
        <p:cNvGrpSpPr/>
        <p:nvPr/>
      </p:nvGrpSpPr>
      <p:grpSpPr>
        <a:xfrm>
          <a:off x="0" y="0"/>
          <a:ext cx="0" cy="0"/>
          <a:chOff x="0" y="0"/>
          <a:chExt cx="0" cy="0"/>
        </a:xfrm>
      </p:grpSpPr>
      <p:sp>
        <p:nvSpPr>
          <p:cNvPr id="275" name="Google Shape;275;p10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6" name="Google Shape;276;p10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77" name="Google Shape;277;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8" name="Google Shape;278;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9" name="Google Shape;279;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6109937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80"/>
        <p:cNvGrpSpPr/>
        <p:nvPr/>
      </p:nvGrpSpPr>
      <p:grpSpPr>
        <a:xfrm>
          <a:off x="0" y="0"/>
          <a:ext cx="0" cy="0"/>
          <a:chOff x="0" y="0"/>
          <a:chExt cx="0" cy="0"/>
        </a:xfrm>
      </p:grpSpPr>
      <p:sp>
        <p:nvSpPr>
          <p:cNvPr id="281" name="Google Shape;281;p10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2" name="Google Shape;282;p10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3" name="Google Shape;283;p10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4" name="Google Shape;284;p10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85" name="Google Shape;285;p10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86" name="Google Shape;286;p1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5739427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87"/>
        <p:cNvGrpSpPr/>
        <p:nvPr/>
      </p:nvGrpSpPr>
      <p:grpSpPr>
        <a:xfrm>
          <a:off x="0" y="0"/>
          <a:ext cx="0" cy="0"/>
          <a:chOff x="0" y="0"/>
          <a:chExt cx="0" cy="0"/>
        </a:xfrm>
      </p:grpSpPr>
      <p:sp>
        <p:nvSpPr>
          <p:cNvPr id="288" name="Google Shape;288;p10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9" name="Google Shape;289;p10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0" name="Google Shape;290;p10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1" name="Google Shape;291;p10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2" name="Google Shape;292;p10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3" name="Google Shape;293;p10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4" name="Google Shape;294;p10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5" name="Google Shape;295;p10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9507810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96"/>
        <p:cNvGrpSpPr/>
        <p:nvPr/>
      </p:nvGrpSpPr>
      <p:grpSpPr>
        <a:xfrm>
          <a:off x="0" y="0"/>
          <a:ext cx="0" cy="0"/>
          <a:chOff x="0" y="0"/>
          <a:chExt cx="0" cy="0"/>
        </a:xfrm>
      </p:grpSpPr>
      <p:sp>
        <p:nvSpPr>
          <p:cNvPr id="297" name="Google Shape;297;p10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8" name="Google Shape;298;p10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9" name="Google Shape;299;p10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0" name="Google Shape;300;p10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7511622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1"/>
        <p:cNvGrpSpPr/>
        <p:nvPr/>
      </p:nvGrpSpPr>
      <p:grpSpPr>
        <a:xfrm>
          <a:off x="0" y="0"/>
          <a:ext cx="0" cy="0"/>
          <a:chOff x="0" y="0"/>
          <a:chExt cx="0" cy="0"/>
        </a:xfrm>
      </p:grpSpPr>
      <p:sp>
        <p:nvSpPr>
          <p:cNvPr id="302" name="Google Shape;302;p10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3" name="Google Shape;303;p10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4" name="Google Shape;304;p10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8551936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305"/>
        <p:cNvGrpSpPr/>
        <p:nvPr/>
      </p:nvGrpSpPr>
      <p:grpSpPr>
        <a:xfrm>
          <a:off x="0" y="0"/>
          <a:ext cx="0" cy="0"/>
          <a:chOff x="0" y="0"/>
          <a:chExt cx="0" cy="0"/>
        </a:xfrm>
      </p:grpSpPr>
      <p:sp>
        <p:nvSpPr>
          <p:cNvPr id="306" name="Google Shape;306;p10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7" name="Google Shape;307;p10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308" name="Google Shape;308;p10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09" name="Google Shape;309;p10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0" name="Google Shape;310;p10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1" name="Google Shape;311;p10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8625831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12"/>
        <p:cNvGrpSpPr/>
        <p:nvPr/>
      </p:nvGrpSpPr>
      <p:grpSpPr>
        <a:xfrm>
          <a:off x="0" y="0"/>
          <a:ext cx="0" cy="0"/>
          <a:chOff x="0" y="0"/>
          <a:chExt cx="0" cy="0"/>
        </a:xfrm>
      </p:grpSpPr>
      <p:sp>
        <p:nvSpPr>
          <p:cNvPr id="313" name="Google Shape;313;p10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4" name="Google Shape;314;p106"/>
          <p:cNvSpPr>
            <a:spLocks noGrp="1"/>
          </p:cNvSpPr>
          <p:nvPr>
            <p:ph type="pic" idx="2"/>
          </p:nvPr>
        </p:nvSpPr>
        <p:spPr>
          <a:xfrm>
            <a:off x="5183188" y="987425"/>
            <a:ext cx="6172200" cy="4873625"/>
          </a:xfrm>
          <a:prstGeom prst="rect">
            <a:avLst/>
          </a:prstGeom>
          <a:noFill/>
          <a:ln>
            <a:noFill/>
          </a:ln>
        </p:spPr>
      </p:sp>
      <p:sp>
        <p:nvSpPr>
          <p:cNvPr id="315" name="Google Shape;315;p10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16" name="Google Shape;316;p10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7" name="Google Shape;317;p10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8" name="Google Shape;318;p10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749358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319"/>
        <p:cNvGrpSpPr/>
        <p:nvPr/>
      </p:nvGrpSpPr>
      <p:grpSpPr>
        <a:xfrm>
          <a:off x="0" y="0"/>
          <a:ext cx="0" cy="0"/>
          <a:chOff x="0" y="0"/>
          <a:chExt cx="0" cy="0"/>
        </a:xfrm>
      </p:grpSpPr>
      <p:sp>
        <p:nvSpPr>
          <p:cNvPr id="320" name="Google Shape;320;p10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1" name="Google Shape;321;p10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2" name="Google Shape;322;p10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3" name="Google Shape;323;p10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4" name="Google Shape;324;p10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8176664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325"/>
        <p:cNvGrpSpPr/>
        <p:nvPr/>
      </p:nvGrpSpPr>
      <p:grpSpPr>
        <a:xfrm>
          <a:off x="0" y="0"/>
          <a:ext cx="0" cy="0"/>
          <a:chOff x="0" y="0"/>
          <a:chExt cx="0" cy="0"/>
        </a:xfrm>
      </p:grpSpPr>
      <p:sp>
        <p:nvSpPr>
          <p:cNvPr id="326" name="Google Shape;326;p10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7" name="Google Shape;327;p10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8" name="Google Shape;328;p10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9" name="Google Shape;329;p10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30" name="Google Shape;330;p10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6377264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331"/>
        <p:cNvGrpSpPr/>
        <p:nvPr/>
      </p:nvGrpSpPr>
      <p:grpSpPr>
        <a:xfrm>
          <a:off x="0" y="0"/>
          <a:ext cx="0" cy="0"/>
          <a:chOff x="0" y="0"/>
          <a:chExt cx="0" cy="0"/>
        </a:xfrm>
      </p:grpSpPr>
      <p:sp>
        <p:nvSpPr>
          <p:cNvPr id="332" name="Google Shape;332;p109"/>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1205150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33"/>
        <p:cNvGrpSpPr/>
        <p:nvPr/>
      </p:nvGrpSpPr>
      <p:grpSpPr>
        <a:xfrm>
          <a:off x="0" y="0"/>
          <a:ext cx="0" cy="0"/>
          <a:chOff x="0" y="0"/>
          <a:chExt cx="0" cy="0"/>
        </a:xfrm>
      </p:grpSpPr>
      <p:sp>
        <p:nvSpPr>
          <p:cNvPr id="334" name="Google Shape;334;p110"/>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722830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34"/>
                                        </p:tgtEl>
                                        <p:attrNameLst>
                                          <p:attrName>style.visibility</p:attrName>
                                        </p:attrNameLst>
                                      </p:cBhvr>
                                      <p:to>
                                        <p:strVal val="visible"/>
                                      </p:to>
                                    </p:set>
                                    <p:anim calcmode="lin" valueType="num">
                                      <p:cBhvr additive="base">
                                        <p:cTn id="7" dur="500"/>
                                        <p:tgtEl>
                                          <p:spTgt spid="3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35"/>
        <p:cNvGrpSpPr/>
        <p:nvPr/>
      </p:nvGrpSpPr>
      <p:grpSpPr>
        <a:xfrm>
          <a:off x="0" y="0"/>
          <a:ext cx="0" cy="0"/>
          <a:chOff x="0" y="0"/>
          <a:chExt cx="0" cy="0"/>
        </a:xfrm>
      </p:grpSpPr>
      <p:sp>
        <p:nvSpPr>
          <p:cNvPr id="336" name="Google Shape;336;p111"/>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44718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6"/>
                                        </p:tgtEl>
                                        <p:attrNameLst>
                                          <p:attrName>style.visibility</p:attrName>
                                        </p:attrNameLst>
                                      </p:cBhvr>
                                      <p:to>
                                        <p:strVal val="visible"/>
                                      </p:to>
                                    </p:set>
                                    <p:anim calcmode="lin" valueType="num">
                                      <p:cBhvr additive="base">
                                        <p:cTn id="7" dur="500"/>
                                        <p:tgtEl>
                                          <p:spTgt spid="33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image" Target="../media/image1.png"/><Relationship Id="rId2" Type="http://schemas.openxmlformats.org/officeDocument/2006/relationships/slideLayout" Target="../slideLayouts/slideLayout20.xml"/><Relationship Id="rId16" Type="http://schemas.openxmlformats.org/officeDocument/2006/relationships/theme" Target="../theme/theme2.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A17D92-FB29-4035-905E-4E3B67958C69}" type="datetimeFigureOut">
              <a:rPr lang="en-US" smtClean="0"/>
              <a:t>8/10/2023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43A-79A8-4680-8736-3FE50FAA0862}" type="slidenum">
              <a:rPr lang="en-US" smtClean="0"/>
              <a:t>‹#›</a:t>
            </a:fld>
            <a:endParaRPr lang="en-US" dirty="0"/>
          </a:p>
        </p:txBody>
      </p:sp>
    </p:spTree>
    <p:extLst>
      <p:ext uri="{BB962C8B-B14F-4D97-AF65-F5344CB8AC3E}">
        <p14:creationId xmlns:p14="http://schemas.microsoft.com/office/powerpoint/2010/main" val="1074366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9" r:id="rId13"/>
    <p:sldLayoutId id="2147483673" r:id="rId14"/>
    <p:sldLayoutId id="2147483674" r:id="rId15"/>
    <p:sldLayoutId id="2147483675" r:id="rId16"/>
    <p:sldLayoutId id="2147483676" r:id="rId17"/>
    <p:sldLayoutId id="214748367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254"/>
        <p:cNvGrpSpPr/>
        <p:nvPr/>
      </p:nvGrpSpPr>
      <p:grpSpPr>
        <a:xfrm>
          <a:off x="0" y="0"/>
          <a:ext cx="0" cy="0"/>
          <a:chOff x="0" y="0"/>
          <a:chExt cx="0" cy="0"/>
        </a:xfrm>
      </p:grpSpPr>
      <p:sp>
        <p:nvSpPr>
          <p:cNvPr id="255" name="Google Shape;255;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56" name="Google Shape;256;p5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57" name="Google Shape;25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58" name="Google Shape;25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59" name="Google Shape;25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031340376"/>
      </p:ext>
    </p:extLst>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png"/><Relationship Id="rId7" Type="http://schemas.openxmlformats.org/officeDocument/2006/relationships/image" Target="../media/image170.svg"/><Relationship Id="rId2" Type="http://schemas.openxmlformats.org/officeDocument/2006/relationships/image" Target="../media/image5.png"/><Relationship Id="rId1" Type="http://schemas.openxmlformats.org/officeDocument/2006/relationships/slideLayout" Target="../slideLayouts/slideLayout13.xml"/><Relationship Id="rId11" Type="http://schemas.openxmlformats.org/officeDocument/2006/relationships/image" Target="../media/image80.svg"/><Relationship Id="rId5" Type="http://schemas.openxmlformats.org/officeDocument/2006/relationships/image" Target="../media/image7.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30.sv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10.png"/><Relationship Id="rId1" Type="http://schemas.openxmlformats.org/officeDocument/2006/relationships/slideLayout" Target="../slideLayouts/slideLayout13.xml"/><Relationship Id="rId11" Type="http://schemas.openxmlformats.org/officeDocument/2006/relationships/image" Target="../media/image80.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12.png"/><Relationship Id="rId1" Type="http://schemas.openxmlformats.org/officeDocument/2006/relationships/slideLayout" Target="../slideLayouts/slideLayout13.xml"/><Relationship Id="rId11" Type="http://schemas.openxmlformats.org/officeDocument/2006/relationships/image" Target="../media/image80.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1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130.sv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16.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130.sv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0.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130.sv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1.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130.sv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130.sv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1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5.png"/><Relationship Id="rId1" Type="http://schemas.openxmlformats.org/officeDocument/2006/relationships/slideLayout" Target="../slideLayouts/slideLayout13.xml"/><Relationship Id="rId11" Type="http://schemas.openxmlformats.org/officeDocument/2006/relationships/image" Target="../media/image80.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9" Type="http://schemas.openxmlformats.org/officeDocument/2006/relationships/image" Target="../media/image130.sv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2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9.png"/><Relationship Id="rId1" Type="http://schemas.openxmlformats.org/officeDocument/2006/relationships/slideLayout" Target="../slideLayouts/slideLayout13.xml"/><Relationship Id="rId11" Type="http://schemas.openxmlformats.org/officeDocument/2006/relationships/image" Target="../media/image80.sv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s>
</file>

<file path=ppt/slides/_rels/slide25.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32.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s>
</file>

<file path=ppt/slides/_rels/slide2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33.png"/><Relationship Id="rId1" Type="http://schemas.openxmlformats.org/officeDocument/2006/relationships/slideLayout" Target="../slideLayouts/slideLayout13.xml"/><Relationship Id="rId11" Type="http://schemas.openxmlformats.org/officeDocument/2006/relationships/image" Target="../media/image80.sv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34.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hyperlink" Target="https://www.wordstream.com/blog/ws/2010/04/01/build-amazing-backlinks" TargetMode="External"/><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0.png"/><Relationship Id="rId2" Type="http://schemas.openxmlformats.org/officeDocument/2006/relationships/image" Target="../media/image36.png"/><Relationship Id="rId1" Type="http://schemas.openxmlformats.org/officeDocument/2006/relationships/slideLayout" Target="../slideLayouts/slideLayout13.xml"/><Relationship Id="rId6" Type="http://schemas.openxmlformats.org/officeDocument/2006/relationships/image" Target="../media/image32.png"/><Relationship Id="rId5" Type="http://schemas.openxmlformats.org/officeDocument/2006/relationships/image" Target="../media/image39.png"/><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2.png"/><Relationship Id="rId7" Type="http://schemas.openxmlformats.org/officeDocument/2006/relationships/image" Target="../media/image170.svg"/><Relationship Id="rId2" Type="http://schemas.openxmlformats.org/officeDocument/2006/relationships/image" Target="../media/image41.png"/><Relationship Id="rId1" Type="http://schemas.openxmlformats.org/officeDocument/2006/relationships/slideLayout" Target="../slideLayouts/slideLayout13.xml"/><Relationship Id="rId11" Type="http://schemas.openxmlformats.org/officeDocument/2006/relationships/image" Target="../media/image80.svg"/><Relationship Id="rId5" Type="http://schemas.openxmlformats.org/officeDocument/2006/relationships/image" Target="../media/image7.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3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47.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48.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130.svg"/></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9.png"/><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52.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image" Target="../media/image170.svg"/><Relationship Id="rId12"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0.svg"/><Relationship Id="rId10" Type="http://schemas.openxmlformats.org/officeDocument/2006/relationships/image" Target="../media/image9.png"/><Relationship Id="rId9" Type="http://schemas.openxmlformats.org/officeDocument/2006/relationships/image" Target="../media/image130.svg"/></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4.png"/><Relationship Id="rId5" Type="http://schemas.openxmlformats.org/officeDocument/2006/relationships/image" Target="../media/image56.png"/><Relationship Id="rId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rPr>
              <a:t>Prepared by Dr. </a:t>
            </a:r>
            <a:r>
              <a:rPr kumimoji="0" lang="en-US" sz="2000" b="1" i="0" u="none" strike="noStrike" kern="1200" cap="none" spc="0" normalizeH="0" baseline="0" noProof="0" dirty="0" smtClean="0">
                <a:ln>
                  <a:noFill/>
                </a:ln>
                <a:solidFill>
                  <a:srgbClr val="2D3956"/>
                </a:solidFill>
                <a:effectLst/>
                <a:uLnTx/>
                <a:uFillTx/>
                <a:latin typeface="Stencil" panose="040409050D0802020404" pitchFamily="82" charset="0"/>
                <a:ea typeface="+mn-ea"/>
                <a:cs typeface="Tajawal Medium" panose="00000600000000000000" pitchFamily="2" charset="-78"/>
              </a:rPr>
              <a:t>HEBA ZIAD</a:t>
            </a:r>
            <a:endParaRPr kumimoji="0" lang="en-US" sz="2000" b="1"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64113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8E5A6D"/>
                </a:solidFill>
                <a:effectLst/>
                <a:uLnTx/>
                <a:uFillTx/>
                <a:latin typeface="Tajawal Medium" panose="00000600000000000000" pitchFamily="2" charset="-78"/>
                <a:ea typeface="+mn-ea"/>
                <a:cs typeface="Tajawal Medium" panose="00000600000000000000" pitchFamily="2" charset="-78"/>
              </a:rPr>
              <a:t>DIGITAL MARKETING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8E5A6D"/>
                </a:solidFill>
                <a:effectLst/>
                <a:uLnTx/>
                <a:uFillTx/>
                <a:latin typeface="Tajawal Medium" panose="00000600000000000000" pitchFamily="2" charset="-78"/>
                <a:ea typeface="+mn-ea"/>
                <a:cs typeface="Tajawal Medium" panose="00000600000000000000" pitchFamily="2" charset="-78"/>
              </a:rPr>
              <a:t>APPLICATIONS</a:t>
            </a:r>
            <a:endPar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lecture 9</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a:t>
            </a:r>
            <a:r>
              <a:rPr kumimoji="0" lang="en-US" sz="2000" b="0"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MKT720</a:t>
            </a:r>
            <a:endPar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11456963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214707" y="11324"/>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6651607"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lecture 9</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81933" y="-513748"/>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55042" y="6532546"/>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a:t>
            </a:r>
            <a:r>
              <a:rPr kumimoji="0" lang="en-US" sz="2000" b="0"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MKT720</a:t>
            </a:r>
            <a:endPar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2" name="Rectangle 1"/>
          <p:cNvSpPr/>
          <p:nvPr/>
        </p:nvSpPr>
        <p:spPr>
          <a:xfrm>
            <a:off x="6380156" y="1234516"/>
            <a:ext cx="5478471" cy="483209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1F3864"/>
              </a:buClr>
              <a:buSzPts val="1800"/>
              <a:buFontTx/>
              <a:buNone/>
              <a:tabLst/>
              <a:defRPr/>
            </a:pPr>
            <a:r>
              <a:rPr lang="en-US" b="1" kern="0" dirty="0" smtClean="0">
                <a:solidFill>
                  <a:srgbClr val="1F3864"/>
                </a:solidFill>
                <a:latin typeface="Times New Roman"/>
                <a:ea typeface="Times New Roman"/>
                <a:cs typeface="Times New Roman"/>
                <a:sym typeface="Times New Roman"/>
              </a:rPr>
              <a:t>MARKETING COMMUNICATIONS USING DIGITAL MEDIA CHANNELS</a:t>
            </a:r>
          </a:p>
          <a:p>
            <a:pPr marL="0" marR="0" lvl="0" indent="0" algn="ctr" defTabSz="914400" rtl="0" eaLnBrk="1" fontAlgn="auto" latinLnBrk="0" hangingPunct="1">
              <a:lnSpc>
                <a:spcPct val="100000"/>
              </a:lnSpc>
              <a:spcBef>
                <a:spcPts val="0"/>
              </a:spcBef>
              <a:spcAft>
                <a:spcPts val="0"/>
              </a:spcAft>
              <a:buClr>
                <a:srgbClr val="1F3864"/>
              </a:buClr>
              <a:buSzPts val="1800"/>
              <a:buFontTx/>
              <a:buNone/>
              <a:tabLst/>
              <a:defRPr/>
            </a:pPr>
            <a:endParaRPr kumimoji="0" lang="ar-JO" sz="1400" b="1" i="0" u="none" strike="noStrike" kern="0" cap="none" spc="0" normalizeH="0" baseline="0" noProof="0" dirty="0" smtClean="0">
              <a:ln>
                <a:noFill/>
              </a:ln>
              <a:solidFill>
                <a:srgbClr val="1F3864"/>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1F3864"/>
              </a:buClr>
              <a:buSzPts val="1800"/>
              <a:buFontTx/>
              <a:buNone/>
              <a:tabLst/>
              <a:defRPr/>
            </a:pPr>
            <a:r>
              <a:rPr kumimoji="0" lang="en-US" sz="1800" b="1" i="0" u="none" strike="noStrike" kern="0" cap="none" spc="0" normalizeH="0" baseline="0" noProof="0" dirty="0" smtClean="0">
                <a:ln>
                  <a:noFill/>
                </a:ln>
                <a:solidFill>
                  <a:srgbClr val="1F3864"/>
                </a:solidFill>
                <a:effectLst/>
                <a:uLnTx/>
                <a:uFillTx/>
                <a:latin typeface="Times New Roman"/>
                <a:ea typeface="Times New Roman"/>
                <a:cs typeface="Times New Roman"/>
                <a:sym typeface="Times New Roman"/>
              </a:rPr>
              <a:t>Chapter </a:t>
            </a:r>
            <a:r>
              <a:rPr kumimoji="0" lang="en-US" sz="18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rPr>
              <a:t>at a glance</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Tx/>
              <a:buNone/>
              <a:tabLst/>
              <a:defRPr/>
            </a:pPr>
            <a:endParaRPr kumimoji="0" lang="en-US" sz="20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endParaRPr>
          </a:p>
          <a:p>
            <a:pPr marL="285750" indent="-285750">
              <a:buClr>
                <a:srgbClr val="1F3864"/>
              </a:buClr>
              <a:buSzPts val="1600"/>
              <a:buFont typeface="Noto Sans Symbols"/>
              <a:buChar char="⮚"/>
              <a:defRPr/>
            </a:pPr>
            <a:r>
              <a:rPr kumimoji="0" lang="en-US" sz="20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rPr>
              <a:t>Main </a:t>
            </a:r>
            <a:r>
              <a:rPr kumimoji="0" lang="en-US" sz="2000" b="1" i="0" u="none" strike="noStrike" kern="0" cap="none" spc="0" normalizeH="0" baseline="0" noProof="0" dirty="0" smtClean="0">
                <a:ln>
                  <a:noFill/>
                </a:ln>
                <a:solidFill>
                  <a:srgbClr val="1F3864"/>
                </a:solidFill>
                <a:effectLst/>
                <a:uLnTx/>
                <a:uFillTx/>
                <a:latin typeface="Times New Roman"/>
                <a:ea typeface="Times New Roman"/>
                <a:cs typeface="Times New Roman"/>
                <a:sym typeface="Times New Roman"/>
              </a:rPr>
              <a:t>topics</a:t>
            </a:r>
          </a:p>
          <a:p>
            <a:pPr marL="342900" indent="-342900">
              <a:buClr>
                <a:srgbClr val="1F3864"/>
              </a:buClr>
              <a:buSzPts val="1600"/>
              <a:buFont typeface="Wingdings" panose="05000000000000000000" pitchFamily="2" charset="2"/>
              <a:buChar char="§"/>
              <a:defRPr/>
            </a:pPr>
            <a:r>
              <a:rPr lang="en-US" sz="2000" kern="0" dirty="0" smtClean="0">
                <a:solidFill>
                  <a:srgbClr val="1F3864"/>
                </a:solidFill>
                <a:latin typeface="Times New Roman"/>
                <a:ea typeface="Times New Roman"/>
                <a:cs typeface="Times New Roman"/>
                <a:sym typeface="Times New Roman"/>
              </a:rPr>
              <a:t>What </a:t>
            </a:r>
            <a:r>
              <a:rPr lang="en-US" sz="2000" kern="0" dirty="0">
                <a:solidFill>
                  <a:srgbClr val="1F3864"/>
                </a:solidFill>
                <a:latin typeface="Times New Roman"/>
                <a:ea typeface="Times New Roman"/>
                <a:cs typeface="Times New Roman"/>
                <a:sym typeface="Times New Roman"/>
              </a:rPr>
              <a:t>is SEO</a:t>
            </a:r>
            <a:r>
              <a:rPr lang="en-US" sz="2000" kern="0" dirty="0" smtClean="0">
                <a:solidFill>
                  <a:srgbClr val="1F3864"/>
                </a:solidFill>
                <a:latin typeface="Times New Roman"/>
                <a:ea typeface="Times New Roman"/>
                <a:cs typeface="Times New Roman"/>
                <a:sym typeface="Times New Roman"/>
              </a:rPr>
              <a:t>?</a:t>
            </a:r>
            <a:endParaRPr kumimoji="0" lang="en-US" sz="2000" b="1" i="0" u="none" strike="noStrike" kern="0" cap="none" spc="0" normalizeH="0" baseline="0" noProof="0" dirty="0" smtClean="0">
              <a:ln>
                <a:noFill/>
              </a:ln>
              <a:solidFill>
                <a:srgbClr val="1F3864"/>
              </a:solidFill>
              <a:effectLst/>
              <a:uLnTx/>
              <a:uFillTx/>
              <a:latin typeface="Times New Roman"/>
              <a:ea typeface="Times New Roman"/>
              <a:cs typeface="Times New Roman"/>
              <a:sym typeface="Times New Roman"/>
            </a:endParaRP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What does SEO stand for?</a:t>
            </a:r>
          </a:p>
          <a:p>
            <a:pPr marL="285750" lvl="0" indent="-285750">
              <a:buClr>
                <a:srgbClr val="1F3864"/>
              </a:buClr>
              <a:buSzPts val="1600"/>
              <a:buFont typeface="Wingdings" panose="05000000000000000000" pitchFamily="2" charset="2"/>
              <a:buChar char="§"/>
              <a:defRPr/>
            </a:pPr>
            <a:r>
              <a:rPr lang="en-US" kern="0" dirty="0" smtClean="0">
                <a:solidFill>
                  <a:srgbClr val="1F3864"/>
                </a:solidFill>
                <a:latin typeface="Times New Roman"/>
                <a:ea typeface="Times New Roman"/>
                <a:cs typeface="Times New Roman"/>
                <a:sym typeface="Times New Roman"/>
              </a:rPr>
              <a:t>Benefits </a:t>
            </a:r>
            <a:r>
              <a:rPr lang="en-US" kern="0" dirty="0">
                <a:solidFill>
                  <a:srgbClr val="1F3864"/>
                </a:solidFill>
                <a:latin typeface="Times New Roman"/>
                <a:ea typeface="Times New Roman"/>
                <a:cs typeface="Times New Roman"/>
                <a:sym typeface="Times New Roman"/>
              </a:rPr>
              <a:t>of SEO</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Types of SEO</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How does SEO work?</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SEO ranking factors</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On-page optimization</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Off-page optimization</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Technical SEO</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SEO tools</a:t>
            </a:r>
          </a:p>
          <a:p>
            <a:pPr marL="28575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SEO strategies and best </a:t>
            </a:r>
            <a:r>
              <a:rPr lang="en-US" kern="0" dirty="0" smtClean="0">
                <a:solidFill>
                  <a:srgbClr val="1F3864"/>
                </a:solidFill>
                <a:latin typeface="Times New Roman"/>
                <a:ea typeface="Times New Roman"/>
                <a:cs typeface="Times New Roman"/>
                <a:sym typeface="Times New Roman"/>
              </a:rPr>
              <a:t>practices</a:t>
            </a:r>
            <a:endParaRPr kumimoji="0" lang="en-US"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endParaRPr>
          </a:p>
        </p:txBody>
      </p:sp>
    </p:spTree>
    <p:extLst>
      <p:ext uri="{BB962C8B-B14F-4D97-AF65-F5344CB8AC3E}">
        <p14:creationId xmlns:p14="http://schemas.microsoft.com/office/powerpoint/2010/main" val="345010337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410960" y="3531778"/>
            <a:ext cx="2143125" cy="2143125"/>
          </a:xfrm>
          <a:prstGeom prst="rect">
            <a:avLst/>
          </a:prstGeom>
        </p:spPr>
      </p:pic>
      <p:pic>
        <p:nvPicPr>
          <p:cNvPr id="4" name="Picture 3"/>
          <p:cNvPicPr>
            <a:picLocks noChangeAspect="1"/>
          </p:cNvPicPr>
          <p:nvPr/>
        </p:nvPicPr>
        <p:blipFill>
          <a:blip r:embed="rId3"/>
          <a:stretch>
            <a:fillRect/>
          </a:stretch>
        </p:blipFill>
        <p:spPr>
          <a:xfrm>
            <a:off x="7261780" y="955679"/>
            <a:ext cx="4282280" cy="264509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5">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0" y="6013227"/>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65760" y="1366261"/>
            <a:ext cx="6532880" cy="3693319"/>
          </a:xfrm>
          <a:prstGeom prst="rect">
            <a:avLst/>
          </a:prstGeom>
        </p:spPr>
        <p:txBody>
          <a:bodyPr wrap="square">
            <a:spAutoFit/>
          </a:bodyPr>
          <a:lstStyle/>
          <a:p>
            <a:pPr algn="just"/>
            <a:r>
              <a:rPr lang="en-US" b="1" dirty="0" smtClean="0">
                <a:solidFill>
                  <a:srgbClr val="8E5A6D"/>
                </a:solidFill>
                <a:latin typeface="Times New Roman" panose="02020603050405020304" pitchFamily="18" charset="0"/>
                <a:cs typeface="Times New Roman" panose="02020603050405020304" pitchFamily="18" charset="0"/>
              </a:rPr>
              <a:t>Search </a:t>
            </a:r>
            <a:r>
              <a:rPr lang="en-US" b="1" dirty="0">
                <a:solidFill>
                  <a:srgbClr val="8E5A6D"/>
                </a:solidFill>
                <a:latin typeface="Times New Roman" panose="02020603050405020304" pitchFamily="18" charset="0"/>
                <a:cs typeface="Times New Roman" panose="02020603050405020304" pitchFamily="18" charset="0"/>
              </a:rPr>
              <a:t>engine marketing (SEM) </a:t>
            </a:r>
            <a:r>
              <a:rPr lang="en-US" dirty="0">
                <a:solidFill>
                  <a:srgbClr val="8E5A6D"/>
                </a:solidFill>
                <a:latin typeface="Times New Roman" panose="02020603050405020304" pitchFamily="18" charset="0"/>
                <a:cs typeface="Times New Roman" panose="02020603050405020304" pitchFamily="18" charset="0"/>
              </a:rPr>
              <a:t>is a key technique for generating quality visitors to a web-site, </a:t>
            </a:r>
            <a:r>
              <a:rPr lang="en-US" dirty="0" smtClean="0">
                <a:solidFill>
                  <a:srgbClr val="8E5A6D"/>
                </a:solidFill>
                <a:latin typeface="Times New Roman" panose="02020603050405020304" pitchFamily="18" charset="0"/>
                <a:cs typeface="Times New Roman" panose="02020603050405020304" pitchFamily="18" charset="0"/>
              </a:rPr>
              <a:t>We </a:t>
            </a:r>
            <a:r>
              <a:rPr lang="en-US" dirty="0">
                <a:solidFill>
                  <a:srgbClr val="8E5A6D"/>
                </a:solidFill>
                <a:latin typeface="Times New Roman" panose="02020603050405020304" pitchFamily="18" charset="0"/>
                <a:cs typeface="Times New Roman" panose="02020603050405020304" pitchFamily="18" charset="0"/>
              </a:rPr>
              <a:t>all now naturally turn to a search engine when we are seeking a new product, service or entertainment. The main options include Google, Bing, the Google-owned YouTube, which is the second-largest search engine by volumes of searches in many countries, or other regional search engines. We also turn to search engines when we are familiar with a brand, shortcutting site navigation by searching for a </a:t>
            </a:r>
            <a:r>
              <a:rPr lang="en-US" dirty="0" smtClean="0">
                <a:solidFill>
                  <a:srgbClr val="8E5A6D"/>
                </a:solidFill>
                <a:latin typeface="Times New Roman" panose="02020603050405020304" pitchFamily="18" charset="0"/>
                <a:cs typeface="Times New Roman" panose="02020603050405020304" pitchFamily="18" charset="0"/>
              </a:rPr>
              <a:t>brand appending </a:t>
            </a:r>
            <a:r>
              <a:rPr lang="en-US" dirty="0">
                <a:solidFill>
                  <a:srgbClr val="8E5A6D"/>
                </a:solidFill>
                <a:latin typeface="Times New Roman" panose="02020603050405020304" pitchFamily="18" charset="0"/>
                <a:cs typeface="Times New Roman" panose="02020603050405020304" pitchFamily="18" charset="0"/>
              </a:rPr>
              <a:t>a brand name to a product or typing a URL into Google. This is known as </a:t>
            </a:r>
            <a:r>
              <a:rPr lang="en-US" b="1" dirty="0">
                <a:solidFill>
                  <a:srgbClr val="8E5A6D"/>
                </a:solidFill>
                <a:latin typeface="Times New Roman" panose="02020603050405020304" pitchFamily="18" charset="0"/>
                <a:cs typeface="Times New Roman" panose="02020603050405020304" pitchFamily="18" charset="0"/>
              </a:rPr>
              <a:t>navigational (or brand) search. </a:t>
            </a:r>
            <a:r>
              <a:rPr lang="en-US" dirty="0">
                <a:solidFill>
                  <a:srgbClr val="8E5A6D"/>
                </a:solidFill>
                <a:latin typeface="Times New Roman" panose="02020603050405020304" pitchFamily="18" charset="0"/>
                <a:cs typeface="Times New Roman" panose="02020603050405020304" pitchFamily="18" charset="0"/>
              </a:rPr>
              <a:t>Given the obvious importance of reaching an audience during their consideration process for a product or when they are locating a brand, search engine marketing (SEM) has become a fiercely competitive area of digital </a:t>
            </a:r>
            <a:r>
              <a:rPr lang="en-US" dirty="0" smtClean="0">
                <a:solidFill>
                  <a:srgbClr val="8E5A6D"/>
                </a:solidFill>
                <a:latin typeface="Times New Roman" panose="02020603050405020304" pitchFamily="18" charset="0"/>
                <a:cs typeface="Times New Roman" panose="02020603050405020304" pitchFamily="18" charset="0"/>
              </a:rPr>
              <a:t>marketing</a:t>
            </a:r>
            <a:endParaRPr lang="en-US" dirty="0">
              <a:solidFill>
                <a:srgbClr val="8E5A6D"/>
              </a:solidFill>
              <a:latin typeface="Times New Roman" panose="02020603050405020304" pitchFamily="18" charset="0"/>
              <a:cs typeface="Times New Roman" panose="02020603050405020304" pitchFamily="18" charset="0"/>
            </a:endParaRPr>
          </a:p>
        </p:txBody>
      </p:sp>
      <p:sp>
        <p:nvSpPr>
          <p:cNvPr id="5" name="Rectangle 4"/>
          <p:cNvSpPr/>
          <p:nvPr/>
        </p:nvSpPr>
        <p:spPr>
          <a:xfrm>
            <a:off x="7018540" y="5136064"/>
            <a:ext cx="5150212" cy="1754326"/>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Search engine marketing (SEM)Promoting an </a:t>
            </a:r>
            <a:r>
              <a:rPr lang="en-US" sz="1200" dirty="0" smtClean="0">
                <a:solidFill>
                  <a:srgbClr val="8E5A6D"/>
                </a:solidFill>
                <a:latin typeface="Times New Roman" panose="02020603050405020304" pitchFamily="18" charset="0"/>
                <a:cs typeface="Times New Roman" panose="02020603050405020304" pitchFamily="18" charset="0"/>
              </a:rPr>
              <a:t>organization </a:t>
            </a:r>
            <a:r>
              <a:rPr lang="en-US" sz="1200" dirty="0">
                <a:solidFill>
                  <a:srgbClr val="8E5A6D"/>
                </a:solidFill>
                <a:latin typeface="Times New Roman" panose="02020603050405020304" pitchFamily="18" charset="0"/>
                <a:cs typeface="Times New Roman" panose="02020603050405020304" pitchFamily="18" charset="0"/>
              </a:rPr>
              <a:t>through search engines to meet its objectives by delivering relevant content in the search listings for searchers </a:t>
            </a:r>
            <a:r>
              <a:rPr lang="en-US" sz="1200" dirty="0" smtClean="0">
                <a:solidFill>
                  <a:srgbClr val="8E5A6D"/>
                </a:solidFill>
                <a:latin typeface="Times New Roman" panose="02020603050405020304" pitchFamily="18" charset="0"/>
                <a:cs typeface="Times New Roman" panose="02020603050405020304" pitchFamily="18" charset="0"/>
              </a:rPr>
              <a:t>and encouraging </a:t>
            </a:r>
            <a:r>
              <a:rPr lang="en-US" sz="1200" dirty="0">
                <a:solidFill>
                  <a:srgbClr val="8E5A6D"/>
                </a:solidFill>
                <a:latin typeface="Times New Roman" panose="02020603050405020304" pitchFamily="18" charset="0"/>
                <a:cs typeface="Times New Roman" panose="02020603050405020304" pitchFamily="18" charset="0"/>
              </a:rPr>
              <a:t>them to click through to a destination site. </a:t>
            </a:r>
            <a:endParaRPr lang="en-US" sz="1200" dirty="0" smtClean="0">
              <a:solidFill>
                <a:srgbClr val="8E5A6D"/>
              </a:solidFill>
              <a:latin typeface="Times New Roman" panose="02020603050405020304" pitchFamily="18" charset="0"/>
              <a:cs typeface="Times New Roman" panose="02020603050405020304" pitchFamily="18" charset="0"/>
            </a:endParaRP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Navigational </a:t>
            </a:r>
            <a:r>
              <a:rPr lang="en-US" sz="1200" dirty="0">
                <a:solidFill>
                  <a:srgbClr val="8E5A6D"/>
                </a:solidFill>
                <a:latin typeface="Times New Roman" panose="02020603050405020304" pitchFamily="18" charset="0"/>
                <a:cs typeface="Times New Roman" panose="02020603050405020304" pitchFamily="18" charset="0"/>
              </a:rPr>
              <a:t>(or </a:t>
            </a:r>
            <a:r>
              <a:rPr lang="en-US" sz="1200" dirty="0" smtClean="0">
                <a:solidFill>
                  <a:srgbClr val="8E5A6D"/>
                </a:solidFill>
                <a:latin typeface="Times New Roman" panose="02020603050405020304" pitchFamily="18" charset="0"/>
                <a:cs typeface="Times New Roman" panose="02020603050405020304" pitchFamily="18" charset="0"/>
              </a:rPr>
              <a:t>brand)search Searchers </a:t>
            </a:r>
            <a:r>
              <a:rPr lang="en-US" sz="1200" dirty="0">
                <a:solidFill>
                  <a:srgbClr val="8E5A6D"/>
                </a:solidFill>
                <a:latin typeface="Times New Roman" panose="02020603050405020304" pitchFamily="18" charset="0"/>
                <a:cs typeface="Times New Roman" panose="02020603050405020304" pitchFamily="18" charset="0"/>
              </a:rPr>
              <a:t>use a search engine such as Google to find information deeper within a company site by appending a qualifier such as a product name to the brand or site name</a:t>
            </a:r>
            <a:r>
              <a:rPr lang="en-US" sz="1200" dirty="0" smtClean="0">
                <a:solidFill>
                  <a:srgbClr val="8E5A6D"/>
                </a:solidFill>
                <a:latin typeface="Times New Roman" panose="02020603050405020304" pitchFamily="18" charset="0"/>
                <a:cs typeface="Times New Roman" panose="02020603050405020304" pitchFamily="18" charset="0"/>
              </a:rPr>
              <a:t>. Organizations </a:t>
            </a:r>
            <a:r>
              <a:rPr lang="en-US" sz="1200" dirty="0">
                <a:solidFill>
                  <a:srgbClr val="8E5A6D"/>
                </a:solidFill>
                <a:latin typeface="Times New Roman" panose="02020603050405020304" pitchFamily="18" charset="0"/>
                <a:cs typeface="Times New Roman" panose="02020603050405020304" pitchFamily="18" charset="0"/>
              </a:rPr>
              <a:t>need to check that relevant pages are available in the search results pages for </a:t>
            </a:r>
            <a:r>
              <a:rPr lang="en-US" sz="1200" dirty="0" smtClean="0">
                <a:solidFill>
                  <a:srgbClr val="8E5A6D"/>
                </a:solidFill>
                <a:latin typeface="Times New Roman" panose="02020603050405020304" pitchFamily="18" charset="0"/>
                <a:cs typeface="Times New Roman" panose="02020603050405020304" pitchFamily="18" charset="0"/>
              </a:rPr>
              <a:t>these situations.</a:t>
            </a:r>
            <a:endParaRPr lang="en-US" sz="1200"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690414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5770880" y="1257013"/>
            <a:ext cx="5981842" cy="2936389"/>
          </a:xfrm>
          <a:prstGeom prst="rect">
            <a:avLst/>
          </a:prstGeom>
          <a:ln>
            <a:solidFill>
              <a:srgbClr val="8E5A6D"/>
            </a:solidFill>
          </a:ln>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245860" y="1257013"/>
            <a:ext cx="5252054" cy="5047536"/>
          </a:xfrm>
          <a:prstGeom prst="rect">
            <a:avLst/>
          </a:prstGeom>
        </p:spPr>
        <p:txBody>
          <a:bodyPr wrap="square">
            <a:spAutoFit/>
          </a:bodyPr>
          <a:lstStyle/>
          <a:p>
            <a:pPr lvl="0" algn="just"/>
            <a:r>
              <a:rPr lang="en-US" dirty="0" smtClean="0">
                <a:solidFill>
                  <a:prstClr val="black"/>
                </a:solidFill>
              </a:rPr>
              <a:t> </a:t>
            </a:r>
            <a:r>
              <a:rPr lang="en-US" sz="1600" dirty="0">
                <a:solidFill>
                  <a:srgbClr val="8E5A6D"/>
                </a:solidFill>
                <a:latin typeface="Times New Roman" panose="02020603050405020304" pitchFamily="18" charset="0"/>
                <a:cs typeface="Times New Roman" panose="02020603050405020304" pitchFamily="18" charset="0"/>
              </a:rPr>
              <a:t>There are two main types of SEM that are quite distinct in the marketing activities needed to manage them, so we will study them separately, although in practice they should be </a:t>
            </a:r>
            <a:r>
              <a:rPr lang="en-US" sz="1600" dirty="0" smtClean="0">
                <a:solidFill>
                  <a:srgbClr val="8E5A6D"/>
                </a:solidFill>
                <a:latin typeface="Times New Roman" panose="02020603050405020304" pitchFamily="18" charset="0"/>
                <a:cs typeface="Times New Roman" panose="02020603050405020304" pitchFamily="18" charset="0"/>
              </a:rPr>
              <a:t>integrated</a:t>
            </a:r>
          </a:p>
          <a:p>
            <a:pPr algn="just"/>
            <a:r>
              <a:rPr lang="en-US" sz="1600" b="1" dirty="0" smtClean="0">
                <a:solidFill>
                  <a:srgbClr val="8E5A6D"/>
                </a:solidFill>
                <a:latin typeface="Times New Roman" panose="02020603050405020304" pitchFamily="18" charset="0"/>
                <a:cs typeface="Times New Roman" panose="02020603050405020304" pitchFamily="18" charset="0"/>
              </a:rPr>
              <a:t>Search </a:t>
            </a:r>
            <a:r>
              <a:rPr lang="en-US" sz="1600" b="1" dirty="0">
                <a:solidFill>
                  <a:srgbClr val="8E5A6D"/>
                </a:solidFill>
                <a:latin typeface="Times New Roman" panose="02020603050405020304" pitchFamily="18" charset="0"/>
                <a:cs typeface="Times New Roman" panose="02020603050405020304" pitchFamily="18" charset="0"/>
              </a:rPr>
              <a:t>engine </a:t>
            </a:r>
            <a:r>
              <a:rPr lang="en-US" sz="1600" b="1" dirty="0" smtClean="0">
                <a:solidFill>
                  <a:srgbClr val="8E5A6D"/>
                </a:solidFill>
                <a:latin typeface="Times New Roman" panose="02020603050405020304" pitchFamily="18" charset="0"/>
                <a:cs typeface="Times New Roman" panose="02020603050405020304" pitchFamily="18" charset="0"/>
              </a:rPr>
              <a:t>optimization </a:t>
            </a:r>
            <a:r>
              <a:rPr lang="en-US" sz="1600" b="1" dirty="0">
                <a:solidFill>
                  <a:srgbClr val="8E5A6D"/>
                </a:solidFill>
                <a:latin typeface="Times New Roman" panose="02020603050405020304" pitchFamily="18" charset="0"/>
                <a:cs typeface="Times New Roman" panose="02020603050405020304" pitchFamily="18" charset="0"/>
              </a:rPr>
              <a:t>(SEO) </a:t>
            </a:r>
            <a:r>
              <a:rPr lang="en-US" sz="1600" dirty="0">
                <a:solidFill>
                  <a:srgbClr val="8E5A6D"/>
                </a:solidFill>
                <a:latin typeface="Times New Roman" panose="02020603050405020304" pitchFamily="18" charset="0"/>
                <a:cs typeface="Times New Roman" panose="02020603050405020304" pitchFamily="18" charset="0"/>
              </a:rPr>
              <a:t>involves achieving the highest position or ranking practical in the natural or organic listings, shown in Figure </a:t>
            </a:r>
            <a:r>
              <a:rPr lang="en-US" sz="1600" dirty="0" smtClean="0">
                <a:solidFill>
                  <a:srgbClr val="8E5A6D"/>
                </a:solidFill>
                <a:latin typeface="Times New Roman" panose="02020603050405020304" pitchFamily="18" charset="0"/>
                <a:cs typeface="Times New Roman" panose="02020603050405020304" pitchFamily="18" charset="0"/>
              </a:rPr>
              <a:t>as </a:t>
            </a:r>
            <a:r>
              <a:rPr lang="en-US" sz="1600" dirty="0">
                <a:solidFill>
                  <a:srgbClr val="8E5A6D"/>
                </a:solidFill>
                <a:latin typeface="Times New Roman" panose="02020603050405020304" pitchFamily="18" charset="0"/>
                <a:cs typeface="Times New Roman" panose="02020603050405020304" pitchFamily="18" charset="0"/>
              </a:rPr>
              <a:t>the main body of the search engine results pages (SERPS) across a range of specific combinations of keywords </a:t>
            </a:r>
            <a:r>
              <a:rPr lang="en-US" sz="1600" dirty="0" smtClean="0">
                <a:solidFill>
                  <a:srgbClr val="8E5A6D"/>
                </a:solidFill>
                <a:latin typeface="Times New Roman" panose="02020603050405020304" pitchFamily="18" charset="0"/>
                <a:cs typeface="Times New Roman" panose="02020603050405020304" pitchFamily="18" charset="0"/>
              </a:rPr>
              <a:t>entered </a:t>
            </a:r>
            <a:r>
              <a:rPr lang="en-US" sz="1600" dirty="0">
                <a:solidFill>
                  <a:srgbClr val="8E5A6D"/>
                </a:solidFill>
                <a:latin typeface="Times New Roman" panose="02020603050405020304" pitchFamily="18" charset="0"/>
                <a:cs typeface="Times New Roman" panose="02020603050405020304" pitchFamily="18" charset="0"/>
              </a:rPr>
              <a:t>by search engine users. You can see there are a limited number of organic search </a:t>
            </a:r>
            <a:r>
              <a:rPr lang="en-US" sz="1600" dirty="0" smtClean="0">
                <a:solidFill>
                  <a:srgbClr val="8E5A6D"/>
                </a:solidFill>
                <a:latin typeface="Times New Roman" panose="02020603050405020304" pitchFamily="18" charset="0"/>
                <a:cs typeface="Times New Roman" panose="02020603050405020304" pitchFamily="18" charset="0"/>
              </a:rPr>
              <a:t>results</a:t>
            </a:r>
            <a:r>
              <a:rPr lang="en-US" sz="1600" dirty="0">
                <a:solidFill>
                  <a:srgbClr val="000000"/>
                </a:solidFill>
                <a:latin typeface="Inter"/>
              </a:rPr>
              <a:t> </a:t>
            </a:r>
            <a:r>
              <a:rPr lang="en-US" sz="1600" dirty="0" smtClean="0">
                <a:solidFill>
                  <a:srgbClr val="8E5A6D"/>
                </a:solidFill>
                <a:latin typeface="Times New Roman" panose="02020603050405020304" pitchFamily="18" charset="0"/>
                <a:cs typeface="Times New Roman" panose="02020603050405020304" pitchFamily="18" charset="0"/>
              </a:rPr>
              <a:t>(Organic </a:t>
            </a:r>
            <a:r>
              <a:rPr lang="en-US" sz="1600" dirty="0">
                <a:solidFill>
                  <a:srgbClr val="8E5A6D"/>
                </a:solidFill>
                <a:latin typeface="Times New Roman" panose="02020603050405020304" pitchFamily="18" charset="0"/>
                <a:cs typeface="Times New Roman" panose="02020603050405020304" pitchFamily="18" charset="0"/>
              </a:rPr>
              <a:t>search engine optimization (organic SEO) describes actions to improve your search engine rankings without paying for ads. </a:t>
            </a:r>
            <a:r>
              <a:rPr lang="en-US" sz="1600" dirty="0" smtClean="0">
                <a:solidFill>
                  <a:srgbClr val="8E5A6D"/>
                </a:solidFill>
                <a:latin typeface="Times New Roman" panose="02020603050405020304" pitchFamily="18" charset="0"/>
                <a:cs typeface="Times New Roman" panose="02020603050405020304" pitchFamily="18" charset="0"/>
              </a:rPr>
              <a:t>paid </a:t>
            </a:r>
            <a:r>
              <a:rPr lang="en-US" sz="1600" dirty="0">
                <a:solidFill>
                  <a:srgbClr val="8E5A6D"/>
                </a:solidFill>
                <a:latin typeface="Times New Roman" panose="02020603050405020304" pitchFamily="18" charset="0"/>
                <a:cs typeface="Times New Roman" panose="02020603050405020304" pitchFamily="18" charset="0"/>
              </a:rPr>
              <a:t>search refers to text ads placed through a service like Google Ads, while organic search refers to the non-paid results that appear on a search engine result page (SERP</a:t>
            </a:r>
            <a:r>
              <a:rPr lang="en-US" sz="1600" dirty="0" smtClean="0">
                <a:solidFill>
                  <a:srgbClr val="8E5A6D"/>
                </a:solidFill>
                <a:latin typeface="Times New Roman" panose="02020603050405020304" pitchFamily="18" charset="0"/>
                <a:cs typeface="Times New Roman" panose="02020603050405020304" pitchFamily="18" charset="0"/>
              </a:rPr>
              <a:t>).)</a:t>
            </a:r>
            <a:r>
              <a:rPr lang="en-US" sz="1600" dirty="0" smtClean="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compared to the four ads at the top of the SERPs</a:t>
            </a:r>
            <a:r>
              <a:rPr lang="en-US" sz="1600" dirty="0" smtClean="0">
                <a:solidFill>
                  <a:srgbClr val="8E5A6D"/>
                </a:solidFill>
                <a:latin typeface="Times New Roman" panose="02020603050405020304" pitchFamily="18" charset="0"/>
                <a:cs typeface="Times New Roman" panose="02020603050405020304" pitchFamily="18" charset="0"/>
              </a:rPr>
              <a:t>. As </a:t>
            </a:r>
            <a:r>
              <a:rPr lang="en-US" sz="1600" dirty="0">
                <a:solidFill>
                  <a:srgbClr val="8E5A6D"/>
                </a:solidFill>
                <a:latin typeface="Times New Roman" panose="02020603050405020304" pitchFamily="18" charset="0"/>
                <a:cs typeface="Times New Roman" panose="02020603050405020304" pitchFamily="18" charset="0"/>
              </a:rPr>
              <a:t>well as listing pages that the search engine determines as relevant for the search performed based on the text it contains and other factors, such as links to the page, the SERPs also contain other tools that searchers may find useful. </a:t>
            </a:r>
            <a:endParaRPr lang="en-US" sz="1600" dirty="0" smtClean="0">
              <a:solidFill>
                <a:srgbClr val="8E5A6D"/>
              </a:solidFill>
              <a:latin typeface="Times New Roman" panose="02020603050405020304" pitchFamily="18" charset="0"/>
              <a:cs typeface="Times New Roman" panose="02020603050405020304" pitchFamily="18" charset="0"/>
            </a:endParaRPr>
          </a:p>
        </p:txBody>
      </p:sp>
      <p:sp>
        <p:nvSpPr>
          <p:cNvPr id="4" name="Rectangle 3"/>
          <p:cNvSpPr/>
          <p:nvPr/>
        </p:nvSpPr>
        <p:spPr>
          <a:xfrm>
            <a:off x="6414980" y="4214899"/>
            <a:ext cx="5135720" cy="2308324"/>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Natural or organic </a:t>
            </a:r>
            <a:r>
              <a:rPr lang="en-US" sz="1200" dirty="0" smtClean="0">
                <a:solidFill>
                  <a:srgbClr val="8E5A6D"/>
                </a:solidFill>
                <a:latin typeface="Times New Roman" panose="02020603050405020304" pitchFamily="18" charset="0"/>
                <a:cs typeface="Times New Roman" panose="02020603050405020304" pitchFamily="18" charset="0"/>
              </a:rPr>
              <a:t>listings The </a:t>
            </a:r>
            <a:r>
              <a:rPr lang="en-US" sz="1200" dirty="0">
                <a:solidFill>
                  <a:srgbClr val="8E5A6D"/>
                </a:solidFill>
                <a:latin typeface="Times New Roman" panose="02020603050405020304" pitchFamily="18" charset="0"/>
                <a:cs typeface="Times New Roman" panose="02020603050405020304" pitchFamily="18" charset="0"/>
              </a:rPr>
              <a:t>pages listing results from a search engine query, which are displayed in a sequence according to relevance of match between the keyword phrase typed into a search engine and a web page according to a ranking algorithm used by the search engine. </a:t>
            </a:r>
            <a:endParaRPr lang="en-US" sz="1200" dirty="0" smtClean="0">
              <a:solidFill>
                <a:srgbClr val="8E5A6D"/>
              </a:solidFill>
              <a:latin typeface="Times New Roman" panose="02020603050405020304" pitchFamily="18" charset="0"/>
              <a:cs typeface="Times New Roman" panose="02020603050405020304" pitchFamily="18" charset="0"/>
            </a:endParaRP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Search </a:t>
            </a:r>
            <a:r>
              <a:rPr lang="en-US" sz="1200" dirty="0">
                <a:solidFill>
                  <a:srgbClr val="8E5A6D"/>
                </a:solidFill>
                <a:latin typeface="Times New Roman" panose="02020603050405020304" pitchFamily="18" charset="0"/>
                <a:cs typeface="Times New Roman" panose="02020603050405020304" pitchFamily="18" charset="0"/>
              </a:rPr>
              <a:t>engine results pages (SERPS)The page(s) containing the results after a user types a </a:t>
            </a:r>
            <a:r>
              <a:rPr lang="en-US" sz="1200" dirty="0" smtClean="0">
                <a:solidFill>
                  <a:srgbClr val="8E5A6D"/>
                </a:solidFill>
                <a:latin typeface="Times New Roman" panose="02020603050405020304" pitchFamily="18" charset="0"/>
                <a:cs typeface="Times New Roman" panose="02020603050405020304" pitchFamily="18" charset="0"/>
              </a:rPr>
              <a:t>key phrase </a:t>
            </a:r>
            <a:r>
              <a:rPr lang="en-US" sz="1200" dirty="0">
                <a:solidFill>
                  <a:srgbClr val="8E5A6D"/>
                </a:solidFill>
                <a:latin typeface="Times New Roman" panose="02020603050405020304" pitchFamily="18" charset="0"/>
                <a:cs typeface="Times New Roman" panose="02020603050405020304" pitchFamily="18" charset="0"/>
              </a:rPr>
              <a:t>into a search engine. SERPS contain both natural or organic listings and paid or sponsored listings</a:t>
            </a:r>
            <a:r>
              <a:rPr lang="en-US" sz="1200" dirty="0">
                <a:solidFill>
                  <a:srgbClr val="8E5A6D"/>
                </a:solidFill>
                <a:latin typeface="Times New Roman" panose="02020603050405020304" pitchFamily="18" charset="0"/>
                <a:cs typeface="Times New Roman" panose="02020603050405020304" pitchFamily="18" charset="0"/>
              </a:rPr>
              <a:t>. </a:t>
            </a:r>
            <a:endParaRPr lang="en-US" sz="1200" dirty="0" smtClean="0">
              <a:solidFill>
                <a:srgbClr val="8E5A6D"/>
              </a:solidFill>
              <a:latin typeface="Times New Roman" panose="02020603050405020304" pitchFamily="18" charset="0"/>
              <a:cs typeface="Times New Roman" panose="02020603050405020304" pitchFamily="18" charset="0"/>
            </a:endParaRP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What </a:t>
            </a:r>
            <a:r>
              <a:rPr lang="en-US" sz="1200" dirty="0">
                <a:solidFill>
                  <a:srgbClr val="8E5A6D"/>
                </a:solidFill>
                <a:latin typeface="Times New Roman" panose="02020603050405020304" pitchFamily="18" charset="0"/>
                <a:cs typeface="Times New Roman" panose="02020603050405020304" pitchFamily="18" charset="0"/>
              </a:rPr>
              <a:t>Is SERP </a:t>
            </a:r>
            <a:r>
              <a:rPr lang="en-US" sz="1200" dirty="0" smtClean="0">
                <a:solidFill>
                  <a:srgbClr val="8E5A6D"/>
                </a:solidFill>
                <a:latin typeface="Times New Roman" panose="02020603050405020304" pitchFamily="18" charset="0"/>
                <a:cs typeface="Times New Roman" panose="02020603050405020304" pitchFamily="18" charset="0"/>
              </a:rPr>
              <a:t>Analysis? SERP </a:t>
            </a:r>
            <a:r>
              <a:rPr lang="en-US" sz="1200" dirty="0">
                <a:solidFill>
                  <a:srgbClr val="8E5A6D"/>
                </a:solidFill>
                <a:latin typeface="Times New Roman" panose="02020603050405020304" pitchFamily="18" charset="0"/>
                <a:cs typeface="Times New Roman" panose="02020603050405020304" pitchFamily="18" charset="0"/>
              </a:rPr>
              <a:t>analysis is the process of examining the top-ranking webpages in search engine results for a particular keyword to understand what makes those webpages rank higher and whether you can rank, </a:t>
            </a:r>
            <a:r>
              <a:rPr lang="en-US" sz="1200" dirty="0" smtClean="0">
                <a:solidFill>
                  <a:srgbClr val="8E5A6D"/>
                </a:solidFill>
                <a:latin typeface="Times New Roman" panose="02020603050405020304" pitchFamily="18" charset="0"/>
                <a:cs typeface="Times New Roman" panose="02020603050405020304" pitchFamily="18" charset="0"/>
              </a:rPr>
              <a:t>too. With </a:t>
            </a:r>
            <a:r>
              <a:rPr lang="en-US" sz="1200" dirty="0">
                <a:solidFill>
                  <a:srgbClr val="8E5A6D"/>
                </a:solidFill>
                <a:latin typeface="Times New Roman" panose="02020603050405020304" pitchFamily="18" charset="0"/>
                <a:cs typeface="Times New Roman" panose="02020603050405020304" pitchFamily="18" charset="0"/>
              </a:rPr>
              <a:t>a SERP checker tool, SEO professionals can understand the opportunities and difficulties associated with targeting a certain keyword</a:t>
            </a:r>
            <a:r>
              <a:rPr lang="en-US" sz="1200" dirty="0" smtClean="0">
                <a:solidFill>
                  <a:srgbClr val="8E5A6D"/>
                </a:solidFill>
                <a:latin typeface="Times New Roman" panose="02020603050405020304" pitchFamily="18" charset="0"/>
                <a:cs typeface="Times New Roman" panose="02020603050405020304" pitchFamily="18" charset="0"/>
              </a:rPr>
              <a:t>.</a:t>
            </a:r>
            <a:endParaRPr lang="en-US" sz="1200"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083457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436880" y="1191459"/>
            <a:ext cx="6075680" cy="5355312"/>
          </a:xfrm>
          <a:prstGeom prst="rect">
            <a:avLst/>
          </a:prstGeom>
        </p:spPr>
        <p:txBody>
          <a:bodyPr wrap="square">
            <a:spAutoFit/>
          </a:bodyPr>
          <a:lstStyle/>
          <a:p>
            <a:pPr lvl="0" algn="just"/>
            <a:r>
              <a:rPr lang="en-US" b="1" dirty="0" smtClean="0">
                <a:solidFill>
                  <a:srgbClr val="8E5A6D"/>
                </a:solidFill>
                <a:latin typeface="Times New Roman" panose="02020603050405020304" pitchFamily="18" charset="0"/>
                <a:cs typeface="Times New Roman" panose="02020603050405020304" pitchFamily="18" charset="0"/>
              </a:rPr>
              <a:t>2. Paid </a:t>
            </a:r>
            <a:r>
              <a:rPr lang="en-US" b="1" dirty="0">
                <a:solidFill>
                  <a:srgbClr val="8E5A6D"/>
                </a:solidFill>
                <a:latin typeface="Times New Roman" panose="02020603050405020304" pitchFamily="18" charset="0"/>
                <a:cs typeface="Times New Roman" panose="02020603050405020304" pitchFamily="18" charset="0"/>
              </a:rPr>
              <a:t>search (pay-per-click) marketing (PPC) </a:t>
            </a:r>
            <a:r>
              <a:rPr lang="en-US" dirty="0">
                <a:solidFill>
                  <a:srgbClr val="8E5A6D"/>
                </a:solidFill>
                <a:latin typeface="Times New Roman" panose="02020603050405020304" pitchFamily="18" charset="0"/>
                <a:cs typeface="Times New Roman" panose="02020603050405020304" pitchFamily="18" charset="0"/>
              </a:rPr>
              <a:t>is similar to conventional advertising; here a relevant text ad with a link to a company page is displayed when the user of a search engine types in a specific phrase. A series of text ads usually labelled as 'sponsored links' are displayed above or to the right of the natural listings, </a:t>
            </a:r>
            <a:r>
              <a:rPr lang="en-US" dirty="0" smtClean="0">
                <a:solidFill>
                  <a:srgbClr val="8E5A6D"/>
                </a:solidFill>
                <a:latin typeface="Times New Roman" panose="02020603050405020304" pitchFamily="18" charset="0"/>
                <a:cs typeface="Times New Roman" panose="02020603050405020304" pitchFamily="18" charset="0"/>
              </a:rPr>
              <a:t>Although </a:t>
            </a:r>
            <a:r>
              <a:rPr lang="en-US" dirty="0">
                <a:solidFill>
                  <a:srgbClr val="8E5A6D"/>
                </a:solidFill>
                <a:latin typeface="Times New Roman" panose="02020603050405020304" pitchFamily="18" charset="0"/>
                <a:cs typeface="Times New Roman" panose="02020603050405020304" pitchFamily="18" charset="0"/>
              </a:rPr>
              <a:t>many searchers prefer to click on the natural listings, a sufficient number do click on the paid listings (typically around a quarter or a third to a half of all clicks) such that they are</a:t>
            </a:r>
            <a:r>
              <a:rPr lang="en-US" dirty="0" smtClean="0">
                <a:solidFill>
                  <a:srgbClr val="8E5A6D"/>
                </a:solidFill>
                <a:latin typeface="Times New Roman" panose="02020603050405020304" pitchFamily="18" charset="0"/>
                <a:cs typeface="Times New Roman" panose="02020603050405020304" pitchFamily="18" charset="0"/>
              </a:rPr>
              <a:t>: highly </a:t>
            </a:r>
            <a:r>
              <a:rPr lang="en-US" dirty="0">
                <a:solidFill>
                  <a:srgbClr val="8E5A6D"/>
                </a:solidFill>
                <a:latin typeface="Times New Roman" panose="02020603050405020304" pitchFamily="18" charset="0"/>
                <a:cs typeface="Times New Roman" panose="02020603050405020304" pitchFamily="18" charset="0"/>
              </a:rPr>
              <a:t>profitable for companies such as Google, and a well-designed paid-search campaign can drive a significant amount of business for companies</a:t>
            </a:r>
            <a:r>
              <a:rPr lang="en-US" dirty="0" smtClean="0">
                <a:solidFill>
                  <a:srgbClr val="8E5A6D"/>
                </a:solidFill>
                <a:latin typeface="Times New Roman" panose="02020603050405020304" pitchFamily="18" charset="0"/>
                <a:cs typeface="Times New Roman" panose="02020603050405020304" pitchFamily="18" charset="0"/>
              </a:rPr>
              <a:t>.</a:t>
            </a:r>
          </a:p>
          <a:p>
            <a:pPr lvl="0" algn="just"/>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There are also opportunities to create awareness and response from pay-per-click ads displayed on third-party </a:t>
            </a:r>
            <a:r>
              <a:rPr lang="en-US" dirty="0" smtClean="0">
                <a:solidFill>
                  <a:srgbClr val="8E5A6D"/>
                </a:solidFill>
                <a:latin typeface="Times New Roman" panose="02020603050405020304" pitchFamily="18" charset="0"/>
                <a:cs typeface="Times New Roman" panose="02020603050405020304" pitchFamily="18" charset="0"/>
              </a:rPr>
              <a:t>sites, The </a:t>
            </a:r>
            <a:r>
              <a:rPr lang="en-US" dirty="0">
                <a:solidFill>
                  <a:srgbClr val="8E5A6D"/>
                </a:solidFill>
                <a:latin typeface="Times New Roman" panose="02020603050405020304" pitchFamily="18" charset="0"/>
                <a:cs typeface="Times New Roman" panose="02020603050405020304" pitchFamily="18" charset="0"/>
              </a:rPr>
              <a:t>importance of effective search engine marketing </a:t>
            </a:r>
            <a:r>
              <a:rPr lang="en-US" dirty="0" smtClean="0">
                <a:solidFill>
                  <a:srgbClr val="8E5A6D"/>
                </a:solidFill>
                <a:latin typeface="Times New Roman" panose="02020603050405020304" pitchFamily="18" charset="0"/>
                <a:cs typeface="Times New Roman" panose="02020603050405020304" pitchFamily="18" charset="0"/>
              </a:rPr>
              <a:t>Figure 9.4, which </a:t>
            </a:r>
            <a:r>
              <a:rPr lang="en-US" dirty="0">
                <a:solidFill>
                  <a:srgbClr val="8E5A6D"/>
                </a:solidFill>
                <a:latin typeface="Times New Roman" panose="02020603050405020304" pitchFamily="18" charset="0"/>
                <a:cs typeface="Times New Roman" panose="02020603050405020304" pitchFamily="18" charset="0"/>
              </a:rPr>
              <a:t>shows that generating the highest rankings for a company in the search engine results pages (SERPs) can generate many more visits because of a higher click-through rate. Note that click-through rate according to position will vary dramatically by type of keyword such as brand or generic keyword, </a:t>
            </a:r>
          </a:p>
        </p:txBody>
      </p:sp>
      <p:sp>
        <p:nvSpPr>
          <p:cNvPr id="4" name="Rectangle 3"/>
          <p:cNvSpPr/>
          <p:nvPr/>
        </p:nvSpPr>
        <p:spPr>
          <a:xfrm>
            <a:off x="7269271" y="4851429"/>
            <a:ext cx="4795520" cy="1938992"/>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Universal </a:t>
            </a:r>
            <a:r>
              <a:rPr lang="en-US" sz="1200" dirty="0" smtClean="0">
                <a:solidFill>
                  <a:srgbClr val="8E5A6D"/>
                </a:solidFill>
                <a:latin typeface="Times New Roman" panose="02020603050405020304" pitchFamily="18" charset="0"/>
                <a:cs typeface="Times New Roman" panose="02020603050405020304" pitchFamily="18" charset="0"/>
              </a:rPr>
              <a:t>search The </a:t>
            </a:r>
            <a:r>
              <a:rPr lang="en-US" sz="1200" dirty="0">
                <a:solidFill>
                  <a:srgbClr val="8E5A6D"/>
                </a:solidFill>
                <a:latin typeface="Times New Roman" panose="02020603050405020304" pitchFamily="18" charset="0"/>
                <a:cs typeface="Times New Roman" panose="02020603050405020304" pitchFamily="18" charset="0"/>
              </a:rPr>
              <a:t>natural listings incorporate other relevant results from vertical searches related to a query, such as video, books, news, real-time social media recommendations, site links and </a:t>
            </a:r>
            <a:r>
              <a:rPr lang="en-US" sz="1200" dirty="0" smtClean="0">
                <a:solidFill>
                  <a:srgbClr val="8E5A6D"/>
                </a:solidFill>
                <a:latin typeface="Times New Roman" panose="02020603050405020304" pitchFamily="18" charset="0"/>
                <a:cs typeface="Times New Roman" panose="02020603050405020304" pitchFamily="18" charset="0"/>
              </a:rPr>
              <a:t>images. </a:t>
            </a: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Paid </a:t>
            </a:r>
            <a:r>
              <a:rPr lang="en-US" sz="1200" dirty="0">
                <a:solidFill>
                  <a:srgbClr val="8E5A6D"/>
                </a:solidFill>
                <a:latin typeface="Times New Roman" panose="02020603050405020304" pitchFamily="18" charset="0"/>
                <a:cs typeface="Times New Roman" panose="02020603050405020304" pitchFamily="18" charset="0"/>
              </a:rPr>
              <a:t>search (pay-per-click) marketing (PPC)A relevant text ad with a link to a company page is displayed on the SERPs when the user of a search engine types in a specific phrase. A fee is charged for every click of each link, with the amount bid for the click mainly determining its position. Additionally, PPC may involve advertising through a display network of third-party sites (which may be on a CPC, CPM </a:t>
            </a:r>
            <a:r>
              <a:rPr lang="en-US" sz="1200" dirty="0" smtClean="0">
                <a:solidFill>
                  <a:srgbClr val="8E5A6D"/>
                </a:solidFill>
                <a:latin typeface="Times New Roman" panose="02020603050405020304" pitchFamily="18" charset="0"/>
                <a:cs typeface="Times New Roman" panose="02020603050405020304" pitchFamily="18" charset="0"/>
              </a:rPr>
              <a:t>or CPA </a:t>
            </a:r>
            <a:r>
              <a:rPr lang="en-US" sz="1200" dirty="0">
                <a:solidFill>
                  <a:srgbClr val="8E5A6D"/>
                </a:solidFill>
                <a:latin typeface="Times New Roman" panose="02020603050405020304" pitchFamily="18" charset="0"/>
                <a:cs typeface="Times New Roman" panose="02020603050405020304" pitchFamily="18" charset="0"/>
              </a:rPr>
              <a:t>basis).</a:t>
            </a:r>
          </a:p>
        </p:txBody>
      </p:sp>
      <p:pic>
        <p:nvPicPr>
          <p:cNvPr id="5" name="Picture 4"/>
          <p:cNvPicPr>
            <a:picLocks noChangeAspect="1"/>
          </p:cNvPicPr>
          <p:nvPr/>
        </p:nvPicPr>
        <p:blipFill>
          <a:blip r:embed="rId12"/>
          <a:stretch>
            <a:fillRect/>
          </a:stretch>
        </p:blipFill>
        <p:spPr>
          <a:xfrm>
            <a:off x="6791751" y="1428065"/>
            <a:ext cx="4891603" cy="3246057"/>
          </a:xfrm>
          <a:prstGeom prst="rect">
            <a:avLst/>
          </a:prstGeom>
        </p:spPr>
      </p:pic>
    </p:spTree>
    <p:extLst>
      <p:ext uri="{BB962C8B-B14F-4D97-AF65-F5344CB8AC3E}">
        <p14:creationId xmlns:p14="http://schemas.microsoft.com/office/powerpoint/2010/main" val="286676303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664960" y="732749"/>
            <a:ext cx="5267960" cy="466725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10312351" y="5011887"/>
            <a:ext cx="1879649" cy="309233"/>
          </a:xfrm>
          <a:prstGeom prst="rect">
            <a:avLst/>
          </a:prstGeom>
        </p:spPr>
      </p:pic>
      <p:sp>
        <p:nvSpPr>
          <p:cNvPr id="2" name="Rectangle 1"/>
          <p:cNvSpPr/>
          <p:nvPr/>
        </p:nvSpPr>
        <p:spPr>
          <a:xfrm>
            <a:off x="436880" y="1499999"/>
            <a:ext cx="6096000" cy="4524315"/>
          </a:xfrm>
          <a:prstGeom prst="rect">
            <a:avLst/>
          </a:prstGeom>
        </p:spPr>
        <p:txBody>
          <a:bodyPr>
            <a:spAutoFit/>
          </a:bodyPr>
          <a:lstStyle/>
          <a:p>
            <a:pPr fontAlgn="base"/>
            <a:r>
              <a:rPr lang="en-US" b="1" dirty="0">
                <a:solidFill>
                  <a:srgbClr val="8E5A6D"/>
                </a:solidFill>
                <a:latin typeface="Times New Roman" panose="02020603050405020304" pitchFamily="18" charset="0"/>
                <a:cs typeface="Times New Roman" panose="02020603050405020304" pitchFamily="18" charset="0"/>
              </a:rPr>
              <a:t>What does SEO stand for?</a:t>
            </a:r>
          </a:p>
          <a:p>
            <a:pPr fontAlgn="base"/>
            <a:r>
              <a:rPr lang="en-US" dirty="0">
                <a:solidFill>
                  <a:srgbClr val="8E5A6D"/>
                </a:solidFill>
                <a:latin typeface="Times New Roman" panose="02020603050405020304" pitchFamily="18" charset="0"/>
                <a:cs typeface="Times New Roman" panose="02020603050405020304" pitchFamily="18" charset="0"/>
              </a:rPr>
              <a:t>SEO stands for search engine optimization. Let’s break that down in the context of your website.</a:t>
            </a:r>
          </a:p>
          <a:p>
            <a:pPr fontAlgn="base">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Search: </a:t>
            </a:r>
            <a:r>
              <a:rPr lang="en-US" dirty="0">
                <a:solidFill>
                  <a:srgbClr val="8E5A6D"/>
                </a:solidFill>
                <a:latin typeface="Times New Roman" panose="02020603050405020304" pitchFamily="18" charset="0"/>
                <a:cs typeface="Times New Roman" panose="02020603050405020304" pitchFamily="18" charset="0"/>
              </a:rPr>
              <a:t>What people do when they want to find an answer to a question or a product or service that meets their needs.</a:t>
            </a:r>
          </a:p>
          <a:p>
            <a:pPr fontAlgn="base">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Search engine: </a:t>
            </a:r>
            <a:r>
              <a:rPr lang="en-US" dirty="0">
                <a:solidFill>
                  <a:srgbClr val="8E5A6D"/>
                </a:solidFill>
                <a:latin typeface="Times New Roman" panose="02020603050405020304" pitchFamily="18" charset="0"/>
                <a:cs typeface="Times New Roman" panose="02020603050405020304" pitchFamily="18" charset="0"/>
              </a:rPr>
              <a:t>A site (like Google or Bing) where a person can perform said search.</a:t>
            </a:r>
          </a:p>
          <a:p>
            <a:pPr fontAlgn="base">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Search engine optimization: </a:t>
            </a:r>
            <a:r>
              <a:rPr lang="en-US" dirty="0">
                <a:solidFill>
                  <a:srgbClr val="8E5A6D"/>
                </a:solidFill>
                <a:latin typeface="Times New Roman" panose="02020603050405020304" pitchFamily="18" charset="0"/>
                <a:cs typeface="Times New Roman" panose="02020603050405020304" pitchFamily="18" charset="0"/>
              </a:rPr>
              <a:t>What you do to get said search engine to connect said search with your site</a:t>
            </a:r>
            <a:r>
              <a:rPr lang="en-US" dirty="0" smtClean="0">
                <a:solidFill>
                  <a:srgbClr val="8E5A6D"/>
                </a:solidFill>
                <a:latin typeface="Times New Roman" panose="02020603050405020304" pitchFamily="18" charset="0"/>
                <a:cs typeface="Times New Roman" panose="02020603050405020304" pitchFamily="18" charset="0"/>
              </a:rPr>
              <a:t>.</a:t>
            </a:r>
          </a:p>
          <a:p>
            <a:pPr fontAlgn="base"/>
            <a:r>
              <a:rPr lang="en-US" b="1" dirty="0" smtClean="0">
                <a:solidFill>
                  <a:srgbClr val="8E5A6D"/>
                </a:solidFill>
                <a:latin typeface="Times New Roman" panose="02020603050405020304" pitchFamily="18" charset="0"/>
                <a:cs typeface="Times New Roman" panose="02020603050405020304" pitchFamily="18" charset="0"/>
              </a:rPr>
              <a:t>What is SEO?</a:t>
            </a:r>
          </a:p>
          <a:p>
            <a:pPr fontAlgn="base"/>
            <a:r>
              <a:rPr lang="en-US" dirty="0" smtClean="0">
                <a:solidFill>
                  <a:srgbClr val="8E5A6D"/>
                </a:solidFill>
                <a:latin typeface="Times New Roman" panose="02020603050405020304" pitchFamily="18" charset="0"/>
                <a:cs typeface="Times New Roman" panose="02020603050405020304" pitchFamily="18" charset="0"/>
              </a:rPr>
              <a:t>search engine optimization?</a:t>
            </a:r>
          </a:p>
          <a:p>
            <a:pPr fontAlgn="base"/>
            <a:r>
              <a:rPr lang="en-US" b="1" dirty="0" smtClean="0">
                <a:solidFill>
                  <a:srgbClr val="8E5A6D"/>
                </a:solidFill>
                <a:latin typeface="Times New Roman" panose="02020603050405020304" pitchFamily="18" charset="0"/>
                <a:cs typeface="Times New Roman" panose="02020603050405020304" pitchFamily="18" charset="0"/>
              </a:rPr>
              <a:t>A </a:t>
            </a:r>
            <a:r>
              <a:rPr lang="en-US" b="1" dirty="0">
                <a:solidFill>
                  <a:srgbClr val="8E5A6D"/>
                </a:solidFill>
                <a:latin typeface="Times New Roman" panose="02020603050405020304" pitchFamily="18" charset="0"/>
                <a:cs typeface="Times New Roman" panose="02020603050405020304" pitchFamily="18" charset="0"/>
              </a:rPr>
              <a:t>formal definition of SEO:</a:t>
            </a:r>
          </a:p>
          <a:p>
            <a:pPr fontAlgn="base"/>
            <a:r>
              <a:rPr lang="en-US" dirty="0">
                <a:solidFill>
                  <a:srgbClr val="8E5A6D"/>
                </a:solidFill>
                <a:latin typeface="Times New Roman" panose="02020603050405020304" pitchFamily="18" charset="0"/>
                <a:cs typeface="Times New Roman" panose="02020603050405020304" pitchFamily="18" charset="0"/>
              </a:rPr>
              <a:t>Search engine optimization is a set of technical and content practices aimed at aligning a website page with a search engine’s ranking algorithm so it can be easily found, crawled, indexed, and surfaced in the SERP for relevant queries.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7062286" y="5760154"/>
            <a:ext cx="4726940" cy="1015663"/>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Robots or </a:t>
            </a:r>
            <a:r>
              <a:rPr lang="en-US" sz="1200" dirty="0" smtClean="0">
                <a:solidFill>
                  <a:srgbClr val="8E5A6D"/>
                </a:solidFill>
                <a:latin typeface="Times New Roman" panose="02020603050405020304" pitchFamily="18" charset="0"/>
                <a:cs typeface="Times New Roman" panose="02020603050405020304" pitchFamily="18" charset="0"/>
              </a:rPr>
              <a:t>spiders are </a:t>
            </a:r>
            <a:r>
              <a:rPr lang="en-US" sz="1200" dirty="0">
                <a:solidFill>
                  <a:srgbClr val="8E5A6D"/>
                </a:solidFill>
                <a:latin typeface="Times New Roman" panose="02020603050405020304" pitchFamily="18" charset="0"/>
                <a:cs typeface="Times New Roman" panose="02020603050405020304" pitchFamily="18" charset="0"/>
              </a:rPr>
              <a:t>software processes, technically known as robots, employed by search engines to index web pages of registered sites on a regular basis. They follow or crawl links between pages and record the reference URL of a page for </a:t>
            </a:r>
            <a:r>
              <a:rPr lang="en-US" sz="1200" dirty="0" smtClean="0">
                <a:solidFill>
                  <a:srgbClr val="8E5A6D"/>
                </a:solidFill>
                <a:latin typeface="Times New Roman" panose="02020603050405020304" pitchFamily="18" charset="0"/>
                <a:cs typeface="Times New Roman" panose="02020603050405020304" pitchFamily="18" charset="0"/>
              </a:rPr>
              <a:t>future analysis.</a:t>
            </a:r>
            <a:r>
              <a:rPr lang="en-US" sz="1200" dirty="0">
                <a:solidFill>
                  <a:srgbClr val="8E5A6D"/>
                </a:solidFill>
                <a:latin typeface="Times New Roman" panose="02020603050405020304" pitchFamily="18" charset="0"/>
                <a:cs typeface="Times New Roman" panose="02020603050405020304" pitchFamily="18" charset="0"/>
              </a:rPr>
              <a:t> </a:t>
            </a:r>
            <a:endParaRPr lang="en-US" sz="1200" dirty="0" smtClean="0">
              <a:solidFill>
                <a:srgbClr val="8E5A6D"/>
              </a:solidFill>
              <a:latin typeface="Times New Roman" panose="02020603050405020304" pitchFamily="18" charset="0"/>
              <a:cs typeface="Times New Roman" panose="02020603050405020304" pitchFamily="18" charset="0"/>
            </a:endParaRPr>
          </a:p>
          <a:p>
            <a:pPr marL="171450" indent="-171450">
              <a:buFont typeface="Wingdings" panose="05000000000000000000" pitchFamily="2" charset="2"/>
              <a:buChar char="Ø"/>
            </a:pPr>
            <a:r>
              <a:rPr lang="en-US" sz="1200" b="1" dirty="0" smtClean="0">
                <a:solidFill>
                  <a:srgbClr val="8E5A6D"/>
                </a:solidFill>
                <a:latin typeface="Times New Roman" panose="02020603050405020304" pitchFamily="18" charset="0"/>
                <a:cs typeface="Times New Roman" panose="02020603050405020304" pitchFamily="18" charset="0"/>
              </a:rPr>
              <a:t>RPA </a:t>
            </a:r>
            <a:r>
              <a:rPr lang="en-US" sz="1200" b="1" dirty="0">
                <a:solidFill>
                  <a:srgbClr val="8E5A6D"/>
                </a:solidFill>
                <a:latin typeface="Times New Roman" panose="02020603050405020304" pitchFamily="18" charset="0"/>
                <a:cs typeface="Times New Roman" panose="02020603050405020304" pitchFamily="18" charset="0"/>
              </a:rPr>
              <a:t>stands for robotic process automation</a:t>
            </a:r>
          </a:p>
        </p:txBody>
      </p:sp>
    </p:spTree>
    <p:extLst>
      <p:ext uri="{BB962C8B-B14F-4D97-AF65-F5344CB8AC3E}">
        <p14:creationId xmlns:p14="http://schemas.microsoft.com/office/powerpoint/2010/main" val="302778152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647731" y="1428065"/>
            <a:ext cx="4038600" cy="408813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806682" y="5160159"/>
            <a:ext cx="1879649" cy="309233"/>
          </a:xfrm>
          <a:prstGeom prst="rect">
            <a:avLst/>
          </a:prstGeom>
        </p:spPr>
      </p:pic>
      <p:sp>
        <p:nvSpPr>
          <p:cNvPr id="2" name="Rectangle 1"/>
          <p:cNvSpPr/>
          <p:nvPr/>
        </p:nvSpPr>
        <p:spPr>
          <a:xfrm>
            <a:off x="487680" y="1586081"/>
            <a:ext cx="6096000" cy="3416320"/>
          </a:xfrm>
          <a:prstGeom prst="rect">
            <a:avLst/>
          </a:prstGeom>
        </p:spPr>
        <p:txBody>
          <a:bodyPr>
            <a:spAutoFit/>
          </a:bodyPr>
          <a:lstStyle/>
          <a:p>
            <a:r>
              <a:rPr lang="en-US" b="1" dirty="0">
                <a:solidFill>
                  <a:srgbClr val="8E5A6D"/>
                </a:solidFill>
                <a:latin typeface="Times New Roman" panose="02020603050405020304" pitchFamily="18" charset="0"/>
                <a:cs typeface="Times New Roman" panose="02020603050405020304" pitchFamily="18" charset="0"/>
              </a:rPr>
              <a:t>A simpler definition of SEO:</a:t>
            </a:r>
          </a:p>
          <a:p>
            <a:r>
              <a:rPr lang="en-US" dirty="0">
                <a:solidFill>
                  <a:srgbClr val="8E5A6D"/>
                </a:solidFill>
                <a:latin typeface="Times New Roman" panose="02020603050405020304" pitchFamily="18" charset="0"/>
                <a:cs typeface="Times New Roman" panose="02020603050405020304" pitchFamily="18" charset="0"/>
              </a:rPr>
              <a:t>SEO is about making improvements to your website’s structure and content so its pages can be discovered by people searching for what you have to offer, through search engines.</a:t>
            </a:r>
          </a:p>
          <a:p>
            <a:endParaRPr lang="en-US"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The simplest definition of SEO:</a:t>
            </a:r>
          </a:p>
          <a:p>
            <a:r>
              <a:rPr lang="en-US" dirty="0">
                <a:solidFill>
                  <a:srgbClr val="8E5A6D"/>
                </a:solidFill>
                <a:latin typeface="Times New Roman" panose="02020603050405020304" pitchFamily="18" charset="0"/>
                <a:cs typeface="Times New Roman" panose="02020603050405020304" pitchFamily="18" charset="0"/>
              </a:rPr>
              <a:t>SEO is what you do to rank higher on Google and get more traffic to your site.</a:t>
            </a:r>
          </a:p>
          <a:p>
            <a:endParaRPr lang="en-US"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Yes, Google is just one search engine of many. There’s Bing. Directory search engines. Even Instagram is a search engine. But capturing 92% of the market share, </a:t>
            </a:r>
          </a:p>
        </p:txBody>
      </p:sp>
    </p:spTree>
    <p:extLst>
      <p:ext uri="{BB962C8B-B14F-4D97-AF65-F5344CB8AC3E}">
        <p14:creationId xmlns:p14="http://schemas.microsoft.com/office/powerpoint/2010/main" val="60976250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579120" y="1067181"/>
            <a:ext cx="6278880" cy="563231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WHAT IS SEO?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Improving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positions in the natural listings is dependent on marketers understanding the process whereby search engines compile an index by sending out spiders or robots to crawl around sites that are registered with that search engine (Figure 9.5). The figure shows that the technology harnessed to create the natural listings involves these main processes</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Crawling</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The purpose of the crawl is to identify relevant pages for indexing and assess whether they have changed. Crawling is performed by robots (bots) that are also known as spiders. These access web pages and retrieve a reference URL of the page for later analysis and indexing</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Although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terms 'bot' and 'spider' give the impression of something physical visiting a site, the bots are simply software processes running on a search engine's server that request pages, follow the links contained on that page and create a series of page references with associated URLs. This is a recursive process, so each link followed will find additional links that then need to be crawled.</a:t>
            </a:r>
          </a:p>
        </p:txBody>
      </p:sp>
      <p:pic>
        <p:nvPicPr>
          <p:cNvPr id="3" name="Picture 2"/>
          <p:cNvPicPr>
            <a:picLocks noChangeAspect="1"/>
          </p:cNvPicPr>
          <p:nvPr/>
        </p:nvPicPr>
        <p:blipFill>
          <a:blip r:embed="rId12"/>
          <a:stretch>
            <a:fillRect/>
          </a:stretch>
        </p:blipFill>
        <p:spPr>
          <a:xfrm>
            <a:off x="7818095" y="2083117"/>
            <a:ext cx="3215322" cy="3169603"/>
          </a:xfrm>
          <a:prstGeom prst="rect">
            <a:avLst/>
          </a:prstGeom>
        </p:spPr>
      </p:pic>
      <p:sp>
        <p:nvSpPr>
          <p:cNvPr id="4" name="Rectangle 3"/>
          <p:cNvSpPr/>
          <p:nvPr/>
        </p:nvSpPr>
        <p:spPr>
          <a:xfrm>
            <a:off x="7773066" y="5252720"/>
            <a:ext cx="382016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Google Sans"/>
              </a:rPr>
              <a:t>Crawling is the discovery process in which search engines send out a team of robots (known as crawlers or spiders) to find new and updated content.</a:t>
            </a:r>
            <a:endParaRPr lang="en-US" sz="1200" dirty="0">
              <a:solidFill>
                <a:srgbClr val="8E5A6D"/>
              </a:solidFill>
            </a:endParaRPr>
          </a:p>
        </p:txBody>
      </p:sp>
    </p:spTree>
    <p:extLst>
      <p:ext uri="{BB962C8B-B14F-4D97-AF65-F5344CB8AC3E}">
        <p14:creationId xmlns:p14="http://schemas.microsoft.com/office/powerpoint/2010/main" val="379052124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698316" y="604986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528320" y="1067181"/>
            <a:ext cx="6096000" cy="4801314"/>
          </a:xfrm>
          <a:prstGeom prst="rect">
            <a:avLst/>
          </a:prstGeom>
        </p:spPr>
        <p:txBody>
          <a:bodyP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2. Indexing</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An index is created to enable the search engine to rapidly find the most relevant pages containing the query typed by the searcher. Rather than searching each page for a query phrase, a search engine "inverts' the index to produce a lookup table of documents containing particular words. Marketers can use Google's Search Console (formerly Web. master Tools) to understand which pages are indexed and get recommendations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about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potential duplicate content</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The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index information consists of phases stored within a document and also other information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characterizing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page such as the document's title, meta description, PageRank, trust or authority, spam rating, etc. For the keywords in the document, additional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attributes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will be stored such as semantic markup (&lt;h1&gt;, &lt;h2&gt; headings denoted within HTML), occurrence in link anchor text, proximity, frequency or density and position in document, etc. The words contained in </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link anchor text</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'pointing' to a page are particularly important in determining search rankings.</a:t>
            </a: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7175469" y="1327369"/>
            <a:ext cx="4371211" cy="3279932"/>
          </a:xfrm>
          <a:prstGeom prst="rect">
            <a:avLst/>
          </a:prstGeom>
        </p:spPr>
      </p:pic>
      <p:sp>
        <p:nvSpPr>
          <p:cNvPr id="4" name="Rectangle 3"/>
          <p:cNvSpPr/>
          <p:nvPr/>
        </p:nvSpPr>
        <p:spPr>
          <a:xfrm>
            <a:off x="7625076" y="4643279"/>
            <a:ext cx="3471996" cy="1446550"/>
          </a:xfrm>
          <a:prstGeom prst="rect">
            <a:avLst/>
          </a:prstGeom>
        </p:spPr>
        <p:txBody>
          <a:bodyPr wrap="square">
            <a:spAutoFit/>
          </a:bodyPr>
          <a:lstStyle/>
          <a:p>
            <a:pPr marL="171450" indent="-171450" algn="just">
              <a:buFont typeface="Wingdings" panose="05000000000000000000" pitchFamily="2" charset="2"/>
              <a:buChar char="Ø"/>
            </a:pPr>
            <a:r>
              <a:rPr lang="en-US" sz="1100" dirty="0">
                <a:solidFill>
                  <a:srgbClr val="8E5A6D"/>
                </a:solidFill>
                <a:latin typeface="Times New Roman" panose="02020603050405020304" pitchFamily="18" charset="0"/>
                <a:cs typeface="Times New Roman" panose="02020603050405020304" pitchFamily="18" charset="0"/>
              </a:rPr>
              <a:t>Link anchor </a:t>
            </a:r>
            <a:r>
              <a:rPr lang="en-US" sz="1100" dirty="0" smtClean="0">
                <a:solidFill>
                  <a:srgbClr val="8E5A6D"/>
                </a:solidFill>
                <a:latin typeface="Times New Roman" panose="02020603050405020304" pitchFamily="18" charset="0"/>
                <a:cs typeface="Times New Roman" panose="02020603050405020304" pitchFamily="18" charset="0"/>
              </a:rPr>
              <a:t>text The </a:t>
            </a:r>
            <a:r>
              <a:rPr lang="en-US" sz="1100" dirty="0">
                <a:solidFill>
                  <a:srgbClr val="8E5A6D"/>
                </a:solidFill>
                <a:latin typeface="Times New Roman" panose="02020603050405020304" pitchFamily="18" charset="0"/>
                <a:cs typeface="Times New Roman" panose="02020603050405020304" pitchFamily="18" charset="0"/>
              </a:rPr>
              <a:t>text used to form the blue underlined hyperlink viewed in a web browser defined in the HTML source</a:t>
            </a:r>
            <a:r>
              <a:rPr lang="en-US" sz="1100" dirty="0" smtClean="0">
                <a:solidFill>
                  <a:srgbClr val="8E5A6D"/>
                </a:solidFill>
                <a:latin typeface="Times New Roman" panose="02020603050405020304" pitchFamily="18" charset="0"/>
                <a:cs typeface="Times New Roman" panose="02020603050405020304" pitchFamily="18" charset="0"/>
              </a:rPr>
              <a:t>.</a:t>
            </a:r>
          </a:p>
          <a:p>
            <a:pPr marL="171450" indent="-171450" algn="just">
              <a:buFont typeface="Wingdings" panose="05000000000000000000" pitchFamily="2" charset="2"/>
              <a:buChar char="Ø"/>
            </a:pPr>
            <a:r>
              <a:rPr lang="en-US" sz="1100" dirty="0" smtClean="0">
                <a:solidFill>
                  <a:srgbClr val="8E5A6D"/>
                </a:solidFill>
                <a:latin typeface="Times New Roman" panose="02020603050405020304" pitchFamily="18" charset="0"/>
                <a:cs typeface="Times New Roman" panose="02020603050405020304" pitchFamily="18" charset="0"/>
              </a:rPr>
              <a:t> </a:t>
            </a:r>
            <a:r>
              <a:rPr lang="en-US" sz="1100" dirty="0">
                <a:solidFill>
                  <a:srgbClr val="8E5A6D"/>
                </a:solidFill>
                <a:latin typeface="Times New Roman" panose="02020603050405020304" pitchFamily="18" charset="0"/>
                <a:cs typeface="Times New Roman" panose="02020603050405020304" pitchFamily="18" charset="0"/>
              </a:rPr>
              <a:t>Indexing is how search engines organize the information and the websites that they know about. Indexing is part of a normal search engine process </a:t>
            </a:r>
            <a:r>
              <a:rPr lang="en-US" sz="1100" dirty="0" smtClean="0">
                <a:solidFill>
                  <a:srgbClr val="8E5A6D"/>
                </a:solidFill>
                <a:latin typeface="Times New Roman" panose="02020603050405020304" pitchFamily="18" charset="0"/>
                <a:cs typeface="Times New Roman" panose="02020603050405020304" pitchFamily="18" charset="0"/>
              </a:rPr>
              <a:t>–, content </a:t>
            </a:r>
            <a:r>
              <a:rPr lang="en-US" sz="1100" dirty="0">
                <a:solidFill>
                  <a:srgbClr val="8E5A6D"/>
                </a:solidFill>
                <a:latin typeface="Times New Roman" panose="02020603050405020304" pitchFamily="18" charset="0"/>
                <a:cs typeface="Times New Roman" panose="02020603050405020304" pitchFamily="18" charset="0"/>
              </a:rPr>
              <a:t>that is not in the index has no possibility of ranking for a search result.</a:t>
            </a:r>
          </a:p>
        </p:txBody>
      </p:sp>
      <p:sp>
        <p:nvSpPr>
          <p:cNvPr id="5" name="Rectangle 4"/>
          <p:cNvSpPr/>
          <p:nvPr/>
        </p:nvSpPr>
        <p:spPr>
          <a:xfrm>
            <a:off x="7662996" y="6027003"/>
            <a:ext cx="352552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The process of adding a webpage to an index is called indexing. It means Google analyzes the page and its content and adds it to a database of billions of pages (called the Google index).</a:t>
            </a:r>
          </a:p>
        </p:txBody>
      </p:sp>
    </p:spTree>
    <p:extLst>
      <p:ext uri="{BB962C8B-B14F-4D97-AF65-F5344CB8AC3E}">
        <p14:creationId xmlns:p14="http://schemas.microsoft.com/office/powerpoint/2010/main" val="50209328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7011307" y="1428065"/>
            <a:ext cx="4338320" cy="334105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467360" y="589046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01653" y="4614501"/>
            <a:ext cx="1879649" cy="309233"/>
          </a:xfrm>
          <a:prstGeom prst="rect">
            <a:avLst/>
          </a:prstGeom>
        </p:spPr>
      </p:pic>
      <p:sp>
        <p:nvSpPr>
          <p:cNvPr id="2" name="Rectangle 1"/>
          <p:cNvSpPr/>
          <p:nvPr/>
        </p:nvSpPr>
        <p:spPr>
          <a:xfrm>
            <a:off x="467360" y="1067181"/>
            <a:ext cx="6096000" cy="4801314"/>
          </a:xfrm>
          <a:prstGeom prst="rect">
            <a:avLst/>
          </a:prstGeom>
        </p:spPr>
        <p:txBody>
          <a:bodyPr>
            <a:spAutoFit/>
          </a:bodyPr>
          <a:lstStyle/>
          <a:p>
            <a:pPr marL="342900" marR="0" lvl="0" indent="-342900" algn="just" defTabSz="914400" rtl="0" eaLnBrk="1" fontAlgn="auto" latinLnBrk="0" hangingPunct="1">
              <a:lnSpc>
                <a:spcPct val="100000"/>
              </a:lnSpc>
              <a:spcBef>
                <a:spcPts val="0"/>
              </a:spcBef>
              <a:spcAft>
                <a:spcPts val="0"/>
              </a:spcAft>
              <a:buClrTx/>
              <a:buSzTx/>
              <a:buFontTx/>
              <a:buAutoNum type="arabicPeriod" startAt="3"/>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Ranking </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or scoring.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indexing process has produced a lookup of all the pages that contain particular words in a query, but they are not sorted in terms of relevance. Ranking of the document to assess the most relevant set of documents to return in the SERPs occurs in real time for the search query entered. First, relevant documents will be retrieved from a runtime version of the index at a particular data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Centre,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then a rank in the SERPs for each document will be computed based on parsing many ranking factors, </a:t>
            </a:r>
            <a:endPar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Tx/>
              <a:buAutoNum type="arabicPeriod" startAt="3"/>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Query </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request and results serving.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familiar search engine interface accepts the searcher's query. The user's location is assessed through their IP address and the query is then passed to a relevant data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Centre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for processing. Ranking then occurs in real time for a particular query to return a sorted list of relevant documents and these are displayed on the search results page.</a:t>
            </a:r>
          </a:p>
        </p:txBody>
      </p:sp>
      <p:sp>
        <p:nvSpPr>
          <p:cNvPr id="3" name="Rectangle 2"/>
          <p:cNvSpPr/>
          <p:nvPr/>
        </p:nvSpPr>
        <p:spPr>
          <a:xfrm>
            <a:off x="7011307" y="5678459"/>
            <a:ext cx="5180693" cy="1015663"/>
          </a:xfrm>
          <a:prstGeom prst="rect">
            <a:avLst/>
          </a:prstGeom>
        </p:spPr>
        <p:txBody>
          <a:bodyPr wrap="square">
            <a:spAutoFit/>
          </a:bodyPr>
          <a:lstStyle/>
          <a:p>
            <a:pPr marL="171450" lvl="0" indent="-171450" algn="just">
              <a:buFont typeface="Wingdings" panose="05000000000000000000" pitchFamily="2" charset="2"/>
              <a:buChar char="Ø"/>
              <a:defRPr/>
            </a:pPr>
            <a:r>
              <a:rPr lang="en-US" sz="1200" dirty="0" smtClean="0">
                <a:solidFill>
                  <a:srgbClr val="8E5A6D"/>
                </a:solidFill>
                <a:latin typeface="Times New Roman" panose="02020603050405020304" pitchFamily="18" charset="0"/>
                <a:cs typeface="Times New Roman" panose="02020603050405020304" pitchFamily="18" charset="0"/>
              </a:rPr>
              <a:t>SEO </a:t>
            </a:r>
            <a:r>
              <a:rPr lang="en-US" sz="1200" dirty="0">
                <a:solidFill>
                  <a:srgbClr val="8E5A6D"/>
                </a:solidFill>
                <a:latin typeface="Times New Roman" panose="02020603050405020304" pitchFamily="18" charset="0"/>
                <a:cs typeface="Times New Roman" panose="02020603050405020304" pitchFamily="18" charset="0"/>
              </a:rPr>
              <a:t>Score is a measure of how well the user-facing and technical aspects of your site contribute to search engine optimization, and ultimately, higher rankings and organic traffic</a:t>
            </a:r>
            <a:r>
              <a:rPr lang="en-US" sz="1200" dirty="0" smtClean="0">
                <a:solidFill>
                  <a:srgbClr val="8E5A6D"/>
                </a:solidFill>
                <a:latin typeface="Times New Roman" panose="02020603050405020304" pitchFamily="18" charset="0"/>
                <a:cs typeface="Times New Roman" panose="02020603050405020304" pitchFamily="18" charset="0"/>
              </a:rPr>
              <a:t>.</a:t>
            </a:r>
          </a:p>
          <a:p>
            <a:pPr marL="171450" lvl="0" indent="-171450" algn="just">
              <a:buFont typeface="Wingdings" panose="05000000000000000000" pitchFamily="2" charset="2"/>
              <a:buChar char="Ø"/>
              <a:defRPr/>
            </a:pPr>
            <a:r>
              <a:rPr lang="en-US" sz="1200" dirty="0">
                <a:solidFill>
                  <a:srgbClr val="8E5A6D"/>
                </a:solidFill>
                <a:latin typeface="Times New Roman" panose="02020603050405020304" pitchFamily="18" charset="0"/>
                <a:cs typeface="Times New Roman" panose="02020603050405020304" pitchFamily="18" charset="0"/>
              </a:rPr>
              <a:t>A search query or search term is the actual word or string of words that a search engine user types into the search box.</a:t>
            </a:r>
            <a:endPar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4561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274238" y="912564"/>
            <a:ext cx="7670881" cy="590931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What are Google ranking factors?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SEO is the process of optimizing your website to rank as high as possible in organic search engine results (and yes, you can aim for the first page). When talking about search, we use the term “organic” to refer to search results that are unpaid. This is different from paid results, which come from PPC advertising.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Organic rankings on Google are determined by an algorithm that takes into account various characteristics and SEO metrics —and these are your ranking factors.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There are over 200 Google ranking factors,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while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ranking factors and algorithms may shift, the characteristics Google is trying to parse out through them are expertise, authority, and trust (E-A-T).</a:t>
            </a:r>
            <a:endParaRPr kumimoji="0" lang="ar-JO"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These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include positive ranking factors that help boost position, and negative factors or filters that are used to remove search engine spam (also known as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web spam)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from the index where SEO companies have used unethical approaches such as automatically creating links to mislead the Google algorithms. The importance of ranking factors are much disputed by SEOs, since with so many factors it is difficult to isolate their impact to prove a correlation or, more importantly, a causative relationship between. </a:t>
            </a:r>
          </a:p>
        </p:txBody>
      </p:sp>
      <p:pic>
        <p:nvPicPr>
          <p:cNvPr id="2" name="Picture 1"/>
          <p:cNvPicPr>
            <a:picLocks noChangeAspect="1"/>
          </p:cNvPicPr>
          <p:nvPr/>
        </p:nvPicPr>
        <p:blipFill>
          <a:blip r:embed="rId12"/>
          <a:stretch>
            <a:fillRect/>
          </a:stretch>
        </p:blipFill>
        <p:spPr>
          <a:xfrm>
            <a:off x="8067040" y="1139951"/>
            <a:ext cx="3820160" cy="4893968"/>
          </a:xfrm>
          <a:prstGeom prst="rect">
            <a:avLst/>
          </a:prstGeom>
        </p:spPr>
      </p:pic>
    </p:spTree>
    <p:extLst>
      <p:ext uri="{BB962C8B-B14F-4D97-AF65-F5344CB8AC3E}">
        <p14:creationId xmlns:p14="http://schemas.microsoft.com/office/powerpoint/2010/main" val="174771351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4" name="Rectangle 3"/>
          <p:cNvSpPr/>
          <p:nvPr/>
        </p:nvSpPr>
        <p:spPr>
          <a:xfrm>
            <a:off x="365760" y="1216025"/>
            <a:ext cx="6939280" cy="5355312"/>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Benefits &amp; importance of SEO</a:t>
            </a:r>
          </a:p>
          <a:p>
            <a:r>
              <a:rPr lang="en-US" dirty="0">
                <a:solidFill>
                  <a:srgbClr val="8E5A6D"/>
                </a:solidFill>
                <a:latin typeface="Times New Roman" panose="02020603050405020304" pitchFamily="18" charset="0"/>
                <a:cs typeface="Times New Roman" panose="02020603050405020304" pitchFamily="18" charset="0"/>
              </a:rPr>
              <a:t>People are searching for any manner of things both loosely and directly related to your business. These are all opportunities to connect with these people, answer their questions, solve their problems, and become a trusted resource for them.</a:t>
            </a:r>
          </a:p>
          <a:p>
            <a:endParaRPr lang="en-US"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More website traffic: </a:t>
            </a:r>
            <a:r>
              <a:rPr lang="en-US" dirty="0">
                <a:solidFill>
                  <a:srgbClr val="8E5A6D"/>
                </a:solidFill>
                <a:latin typeface="Times New Roman" panose="02020603050405020304" pitchFamily="18" charset="0"/>
                <a:cs typeface="Times New Roman" panose="02020603050405020304" pitchFamily="18" charset="0"/>
              </a:rPr>
              <a:t>When your site is optimized for search engines, it gets more traffic which equates to increased brand awareness, as well as…</a:t>
            </a:r>
          </a:p>
          <a:p>
            <a:r>
              <a:rPr lang="en-US" b="1" dirty="0">
                <a:solidFill>
                  <a:srgbClr val="8E5A6D"/>
                </a:solidFill>
                <a:latin typeface="Times New Roman" panose="02020603050405020304" pitchFamily="18" charset="0"/>
                <a:cs typeface="Times New Roman" panose="02020603050405020304" pitchFamily="18" charset="0"/>
              </a:rPr>
              <a:t>More customers: </a:t>
            </a:r>
            <a:r>
              <a:rPr lang="en-US" dirty="0">
                <a:solidFill>
                  <a:srgbClr val="8E5A6D"/>
                </a:solidFill>
                <a:latin typeface="Times New Roman" panose="02020603050405020304" pitchFamily="18" charset="0"/>
                <a:cs typeface="Times New Roman" panose="02020603050405020304" pitchFamily="18" charset="0"/>
              </a:rPr>
              <a:t>To get your site optimized, it has to target keywords—the terms your ideal customers/visitors are searching—meaning you’ll get more relevant traffic.</a:t>
            </a:r>
          </a:p>
          <a:p>
            <a:r>
              <a:rPr lang="en-US" b="1" dirty="0">
                <a:solidFill>
                  <a:srgbClr val="8E5A6D"/>
                </a:solidFill>
                <a:latin typeface="Times New Roman" panose="02020603050405020304" pitchFamily="18" charset="0"/>
                <a:cs typeface="Times New Roman" panose="02020603050405020304" pitchFamily="18" charset="0"/>
              </a:rPr>
              <a:t>Better reputation: </a:t>
            </a:r>
            <a:r>
              <a:rPr lang="en-US" dirty="0">
                <a:solidFill>
                  <a:srgbClr val="8E5A6D"/>
                </a:solidFill>
                <a:latin typeface="Times New Roman" panose="02020603050405020304" pitchFamily="18" charset="0"/>
                <a:cs typeface="Times New Roman" panose="02020603050405020304" pitchFamily="18" charset="0"/>
              </a:rPr>
              <a:t>Ranking higher on Google builds instant credibility for your business. If Google trusts you, then people trust you.</a:t>
            </a:r>
          </a:p>
          <a:p>
            <a:r>
              <a:rPr lang="en-US" b="1" dirty="0">
                <a:solidFill>
                  <a:srgbClr val="8E5A6D"/>
                </a:solidFill>
                <a:latin typeface="Times New Roman" panose="02020603050405020304" pitchFamily="18" charset="0"/>
                <a:cs typeface="Times New Roman" panose="02020603050405020304" pitchFamily="18" charset="0"/>
              </a:rPr>
              <a:t>Higher ROI: </a:t>
            </a:r>
            <a:r>
              <a:rPr lang="en-US" dirty="0">
                <a:solidFill>
                  <a:srgbClr val="8E5A6D"/>
                </a:solidFill>
                <a:latin typeface="Times New Roman" panose="02020603050405020304" pitchFamily="18" charset="0"/>
                <a:cs typeface="Times New Roman" panose="02020603050405020304" pitchFamily="18" charset="0"/>
              </a:rPr>
              <a:t>You put money into your website, and into the marketing campaigns that lead back to your website pages. A top-performing site improves the fruits of those campaigns, making your investment worth it.</a:t>
            </a:r>
          </a:p>
          <a:p>
            <a:r>
              <a:rPr lang="en-US" dirty="0">
                <a:solidFill>
                  <a:srgbClr val="8E5A6D"/>
                </a:solidFill>
                <a:latin typeface="Times New Roman" panose="02020603050405020304" pitchFamily="18" charset="0"/>
                <a:cs typeface="Times New Roman" panose="02020603050405020304" pitchFamily="18" charset="0"/>
              </a:rPr>
              <a:t>So whether you want more brand awareness, online visibility, leads, sales, or loyal customers, SEO is your answer.</a:t>
            </a:r>
          </a:p>
        </p:txBody>
      </p:sp>
      <p:pic>
        <p:nvPicPr>
          <p:cNvPr id="5" name="Picture 4"/>
          <p:cNvPicPr>
            <a:picLocks noChangeAspect="1"/>
          </p:cNvPicPr>
          <p:nvPr/>
        </p:nvPicPr>
        <p:blipFill>
          <a:blip r:embed="rId12"/>
          <a:stretch>
            <a:fillRect/>
          </a:stretch>
        </p:blipFill>
        <p:spPr>
          <a:xfrm>
            <a:off x="7424940" y="1341121"/>
            <a:ext cx="4168285" cy="4500880"/>
          </a:xfrm>
          <a:prstGeom prst="rect">
            <a:avLst/>
          </a:prstGeom>
        </p:spPr>
      </p:pic>
    </p:spTree>
    <p:extLst>
      <p:ext uri="{BB962C8B-B14F-4D97-AF65-F5344CB8AC3E}">
        <p14:creationId xmlns:p14="http://schemas.microsoft.com/office/powerpoint/2010/main" val="350035602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10081027" y="5467182"/>
            <a:ext cx="1879649" cy="309233"/>
          </a:xfrm>
          <a:prstGeom prst="rect">
            <a:avLst/>
          </a:prstGeom>
        </p:spPr>
      </p:pic>
      <p:sp>
        <p:nvSpPr>
          <p:cNvPr id="3" name="Rectangle 2"/>
          <p:cNvSpPr/>
          <p:nvPr/>
        </p:nvSpPr>
        <p:spPr>
          <a:xfrm>
            <a:off x="8088266" y="729627"/>
            <a:ext cx="3892369" cy="830997"/>
          </a:xfrm>
          <a:prstGeom prst="rect">
            <a:avLst/>
          </a:prstGeom>
        </p:spPr>
        <p:txBody>
          <a:bodyPr wrap="square">
            <a:spAutoFit/>
          </a:bodyPr>
          <a:lstStyle/>
          <a:p>
            <a:pPr algn="ctr"/>
            <a:r>
              <a:rPr lang="en-US" sz="1600" dirty="0">
                <a:solidFill>
                  <a:srgbClr val="8E5A6D"/>
                </a:solidFill>
                <a:latin typeface="Times New Roman" panose="02020603050405020304" pitchFamily="18" charset="0"/>
                <a:cs typeface="Times New Roman" panose="02020603050405020304" pitchFamily="18" charset="0"/>
              </a:rPr>
              <a:t>SEO is your chance to get in front of potential customers at any stage of their customer journey.</a:t>
            </a:r>
          </a:p>
        </p:txBody>
      </p:sp>
      <p:sp>
        <p:nvSpPr>
          <p:cNvPr id="4" name="Rectangle 3"/>
          <p:cNvSpPr/>
          <p:nvPr/>
        </p:nvSpPr>
        <p:spPr>
          <a:xfrm>
            <a:off x="245860" y="917912"/>
            <a:ext cx="7842407" cy="5940088"/>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Types of SEO</a:t>
            </a:r>
          </a:p>
          <a:p>
            <a:pPr algn="just"/>
            <a:r>
              <a:rPr lang="en-US" sz="1600" dirty="0">
                <a:solidFill>
                  <a:srgbClr val="8E5A6D"/>
                </a:solidFill>
                <a:latin typeface="Times New Roman" panose="02020603050405020304" pitchFamily="18" charset="0"/>
                <a:cs typeface="Times New Roman" panose="02020603050405020304" pitchFamily="18" charset="0"/>
              </a:rPr>
              <a:t>Google and other search engines take several factors into account when ranking content, and as such SEO has many facets. The core three types of SEO are on-page, off-page, and technical SEO:</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On-page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Optimizing the quality and structure of the content on a page. Content quality, keywords, and HTML tags are the key players for on-page SEO.</a:t>
            </a:r>
          </a:p>
          <a:p>
            <a:pPr algn="just"/>
            <a:r>
              <a:rPr lang="en-US" b="1" dirty="0">
                <a:solidFill>
                  <a:srgbClr val="8E5A6D"/>
                </a:solidFill>
                <a:latin typeface="Times New Roman" panose="02020603050405020304" pitchFamily="18" charset="0"/>
                <a:cs typeface="Times New Roman" panose="02020603050405020304" pitchFamily="18" charset="0"/>
              </a:rPr>
              <a:t>Off-page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Getting other sites, and other pages on your site to link to the page you are trying to optimize. Backlinks, internal linking, and reputation are your off-page MVPs.</a:t>
            </a:r>
          </a:p>
          <a:p>
            <a:pPr algn="just"/>
            <a:r>
              <a:rPr lang="en-US" sz="1600" dirty="0">
                <a:solidFill>
                  <a:srgbClr val="8E5A6D"/>
                </a:solidFill>
                <a:latin typeface="Times New Roman" panose="02020603050405020304" pitchFamily="18" charset="0"/>
                <a:cs typeface="Times New Roman" panose="02020603050405020304" pitchFamily="18" charset="0"/>
              </a:rPr>
              <a:t>Technical SEO: Improving your site’s overall performance on search engines. Site security (SSL certificates), UX, and structure are key here.</a:t>
            </a:r>
          </a:p>
          <a:p>
            <a:pPr algn="just"/>
            <a:r>
              <a:rPr lang="en-US" sz="1600" dirty="0">
                <a:solidFill>
                  <a:srgbClr val="8E5A6D"/>
                </a:solidFill>
                <a:latin typeface="Times New Roman" panose="02020603050405020304" pitchFamily="18" charset="0"/>
                <a:cs typeface="Times New Roman" panose="02020603050405020304" pitchFamily="18" charset="0"/>
              </a:rPr>
              <a:t>The above three types of SEO are used for websites and blogs, but they also apply to three subtypes of SEO:</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Local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Getting your business to rank as high as possible in Google Maps and on the local results of the SERP. Reviews, listings, and Google Business profile optimization are most important here.</a:t>
            </a:r>
          </a:p>
          <a:p>
            <a:pPr algn="just"/>
            <a:r>
              <a:rPr lang="en-US" b="1" dirty="0">
                <a:solidFill>
                  <a:srgbClr val="8E5A6D"/>
                </a:solidFill>
                <a:latin typeface="Times New Roman" panose="02020603050405020304" pitchFamily="18" charset="0"/>
                <a:cs typeface="Times New Roman" panose="02020603050405020304" pitchFamily="18" charset="0"/>
              </a:rPr>
              <a:t>Image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A mix of on-page and technical strategies to get images on your website pages to rank in Google image search.</a:t>
            </a:r>
          </a:p>
          <a:p>
            <a:pPr algn="just"/>
            <a:r>
              <a:rPr lang="en-US" b="1" dirty="0">
                <a:solidFill>
                  <a:srgbClr val="8E5A6D"/>
                </a:solidFill>
                <a:latin typeface="Times New Roman" panose="02020603050405020304" pitchFamily="18" charset="0"/>
                <a:cs typeface="Times New Roman" panose="02020603050405020304" pitchFamily="18" charset="0"/>
              </a:rPr>
              <a:t>Video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A mix of on-page, technical, and off-page strategies to get your videos to rank in YouTube or Google video results.</a:t>
            </a:r>
          </a:p>
          <a:p>
            <a:pPr algn="just"/>
            <a:r>
              <a:rPr lang="en-US" sz="1600" dirty="0">
                <a:solidFill>
                  <a:srgbClr val="8E5A6D"/>
                </a:solidFill>
                <a:latin typeface="Times New Roman" panose="02020603050405020304" pitchFamily="18" charset="0"/>
                <a:cs typeface="Times New Roman" panose="02020603050405020304" pitchFamily="18" charset="0"/>
              </a:rPr>
              <a:t>While all three subtypes require all three core types of SEO, they do vary in how heavily they rely on each core type.</a:t>
            </a:r>
          </a:p>
        </p:txBody>
      </p:sp>
      <p:pic>
        <p:nvPicPr>
          <p:cNvPr id="5" name="Picture 4"/>
          <p:cNvPicPr>
            <a:picLocks noChangeAspect="1"/>
          </p:cNvPicPr>
          <p:nvPr/>
        </p:nvPicPr>
        <p:blipFill>
          <a:blip r:embed="rId12"/>
          <a:stretch>
            <a:fillRect/>
          </a:stretch>
        </p:blipFill>
        <p:spPr>
          <a:xfrm>
            <a:off x="8564276" y="1743632"/>
            <a:ext cx="3028950" cy="3199308"/>
          </a:xfrm>
          <a:prstGeom prst="rect">
            <a:avLst/>
          </a:prstGeom>
        </p:spPr>
      </p:pic>
    </p:spTree>
    <p:extLst>
      <p:ext uri="{BB962C8B-B14F-4D97-AF65-F5344CB8AC3E}">
        <p14:creationId xmlns:p14="http://schemas.microsoft.com/office/powerpoint/2010/main" val="402083316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8800" y="568116"/>
            <a:ext cx="10728960" cy="582252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7263444" y="5878588"/>
            <a:ext cx="1879649" cy="309233"/>
          </a:xfrm>
          <a:prstGeom prst="rect">
            <a:avLst/>
          </a:prstGeom>
        </p:spPr>
      </p:pic>
      <p:sp>
        <p:nvSpPr>
          <p:cNvPr id="3" name="Rectangle 2"/>
          <p:cNvSpPr/>
          <p:nvPr/>
        </p:nvSpPr>
        <p:spPr>
          <a:xfrm>
            <a:off x="335280" y="6252108"/>
            <a:ext cx="6492240" cy="584775"/>
          </a:xfrm>
          <a:prstGeom prst="rect">
            <a:avLst/>
          </a:prstGeom>
        </p:spPr>
        <p:txBody>
          <a:bodyPr wrap="square">
            <a:spAutoFit/>
          </a:bodyPr>
          <a:lstStyle/>
          <a:p>
            <a:pPr marL="285750" indent="-285750" algn="ctr">
              <a:buFont typeface="Wingdings" panose="05000000000000000000" pitchFamily="2" charset="2"/>
              <a:buChar char="ü"/>
            </a:pPr>
            <a:r>
              <a:rPr lang="en-US" sz="1600" b="1" dirty="0">
                <a:solidFill>
                  <a:srgbClr val="8E5A6D"/>
                </a:solidFill>
                <a:latin typeface="Times New Roman" panose="02020603050405020304" pitchFamily="18" charset="0"/>
                <a:cs typeface="Times New Roman" panose="02020603050405020304" pitchFamily="18" charset="0"/>
              </a:rPr>
              <a:t>Image SEO relies heavily on technical and on-page optimizations while local SEO is more about off-page and on-page optimizations. </a:t>
            </a:r>
          </a:p>
        </p:txBody>
      </p:sp>
    </p:spTree>
    <p:extLst>
      <p:ext uri="{BB962C8B-B14F-4D97-AF65-F5344CB8AC3E}">
        <p14:creationId xmlns:p14="http://schemas.microsoft.com/office/powerpoint/2010/main" val="269339441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765956" y="1209158"/>
            <a:ext cx="5142230" cy="475555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523121" y="6070055"/>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799111" y="5571852"/>
            <a:ext cx="1879649" cy="309233"/>
          </a:xfrm>
          <a:prstGeom prst="rect">
            <a:avLst/>
          </a:prstGeom>
        </p:spPr>
      </p:pic>
      <p:sp>
        <p:nvSpPr>
          <p:cNvPr id="2" name="Rectangle 1"/>
          <p:cNvSpPr/>
          <p:nvPr/>
        </p:nvSpPr>
        <p:spPr>
          <a:xfrm>
            <a:off x="436880" y="1306404"/>
            <a:ext cx="5963920" cy="5355312"/>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How does SEO work</a:t>
            </a:r>
            <a:r>
              <a:rPr lang="en-US" b="1" dirty="0" smtClean="0">
                <a:solidFill>
                  <a:srgbClr val="8E5A6D"/>
                </a:solidFill>
                <a:latin typeface="Times New Roman" panose="02020603050405020304" pitchFamily="18" charset="0"/>
                <a:cs typeface="Times New Roman" panose="02020603050405020304" pitchFamily="18" charset="0"/>
              </a:rPr>
              <a:t>?</a:t>
            </a:r>
          </a:p>
          <a:p>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So how does Google determine which pages to surface in the search engine results page (SERP) for any given query? How does this translate into traffic to your website? Let’s take a look at how SEO works.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Google’s search crawlers constantly scan the web, gathering, categorizing, and storing the billions of web pages out there in its index. When you search for something and Google pulls up results, it’s pulling from its index, not the web itself.</a:t>
            </a:r>
          </a:p>
          <a:p>
            <a:pPr algn="just"/>
            <a:r>
              <a:rPr lang="en-US" dirty="0">
                <a:solidFill>
                  <a:srgbClr val="8E5A6D"/>
                </a:solidFill>
                <a:latin typeface="Times New Roman" panose="02020603050405020304" pitchFamily="18" charset="0"/>
                <a:cs typeface="Times New Roman" panose="02020603050405020304" pitchFamily="18" charset="0"/>
              </a:rPr>
              <a:t>Google uses a complex formula (called an algorithm) to order results based on a number of criteria (ranking factors—which we’ll get into next) including the quality of the content, its relevance to the search query, the website (domain) it belongs to, and more.</a:t>
            </a:r>
          </a:p>
          <a:p>
            <a:pPr algn="just"/>
            <a:r>
              <a:rPr lang="en-US" dirty="0">
                <a:solidFill>
                  <a:srgbClr val="8E5A6D"/>
                </a:solidFill>
                <a:latin typeface="Times New Roman" panose="02020603050405020304" pitchFamily="18" charset="0"/>
                <a:cs typeface="Times New Roman" panose="02020603050405020304" pitchFamily="18" charset="0"/>
              </a:rPr>
              <a:t>How people interact with results then further indicates to Google the needs that each page is (or isn’t) satisfying, which also gets factored into the algorithm.</a:t>
            </a:r>
          </a:p>
        </p:txBody>
      </p:sp>
    </p:spTree>
    <p:extLst>
      <p:ext uri="{BB962C8B-B14F-4D97-AF65-F5344CB8AC3E}">
        <p14:creationId xmlns:p14="http://schemas.microsoft.com/office/powerpoint/2010/main" val="164749982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335280" y="757948"/>
            <a:ext cx="6543040" cy="5909310"/>
          </a:xfrm>
          <a:prstGeom prst="rect">
            <a:avLst/>
          </a:prstGeom>
        </p:spPr>
        <p:txBody>
          <a:bodyPr wrap="square">
            <a:spAutoFit/>
          </a:bodyPr>
          <a:lstStyle/>
          <a:p>
            <a:endParaRPr lang="en-US" b="1" dirty="0" smtClean="0">
              <a:solidFill>
                <a:srgbClr val="8E5A6D"/>
              </a:solidFill>
              <a:latin typeface="Times New Roman" panose="02020603050405020304" pitchFamily="18" charset="0"/>
              <a:cs typeface="Times New Roman" panose="02020603050405020304" pitchFamily="18" charset="0"/>
            </a:endParaRPr>
          </a:p>
          <a:p>
            <a:pPr lvl="0" algn="just"/>
            <a:r>
              <a:rPr lang="en-US" sz="2000" dirty="0">
                <a:solidFill>
                  <a:srgbClr val="8E5A6D"/>
                </a:solidFill>
                <a:latin typeface="Times New Roman" panose="02020603050405020304" pitchFamily="18" charset="0"/>
                <a:cs typeface="Times New Roman" panose="02020603050405020304" pitchFamily="18" charset="0"/>
              </a:rPr>
              <a:t>I</a:t>
            </a:r>
            <a:r>
              <a:rPr lang="en-US" dirty="0">
                <a:solidFill>
                  <a:srgbClr val="8E5A6D"/>
                </a:solidFill>
                <a:latin typeface="Times New Roman" panose="02020603050405020304" pitchFamily="18" charset="0"/>
                <a:cs typeface="Times New Roman" panose="02020603050405020304" pitchFamily="18" charset="0"/>
              </a:rPr>
              <a:t>n other words, SEO works like a complex feedback system—to surface the most accurate, trustworthy, and relevant results for any given search using input from you, Google, and searchers. Your role is to produce content that satisfies Google’s expertise, authority, and trust requirements (E-A-T), which satisfy its searchers’ requirements.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b="1" dirty="0" smtClean="0">
                <a:solidFill>
                  <a:srgbClr val="8E5A6D"/>
                </a:solidFill>
                <a:latin typeface="Times New Roman" panose="02020603050405020304" pitchFamily="18" charset="0"/>
                <a:cs typeface="Times New Roman" panose="02020603050405020304" pitchFamily="18" charset="0"/>
              </a:rPr>
              <a:t>How </a:t>
            </a:r>
            <a:r>
              <a:rPr lang="en-US" b="1" dirty="0">
                <a:solidFill>
                  <a:srgbClr val="8E5A6D"/>
                </a:solidFill>
                <a:latin typeface="Times New Roman" panose="02020603050405020304" pitchFamily="18" charset="0"/>
                <a:cs typeface="Times New Roman" panose="02020603050405020304" pitchFamily="18" charset="0"/>
              </a:rPr>
              <a:t>to do SEO: On-page optimization</a:t>
            </a:r>
          </a:p>
          <a:p>
            <a:pPr algn="just"/>
            <a:r>
              <a:rPr lang="en-US" dirty="0">
                <a:solidFill>
                  <a:srgbClr val="8E5A6D"/>
                </a:solidFill>
                <a:latin typeface="Times New Roman" panose="02020603050405020304" pitchFamily="18" charset="0"/>
                <a:cs typeface="Times New Roman" panose="02020603050405020304" pitchFamily="18" charset="0"/>
              </a:rPr>
              <a:t>Now it’s time to talk about how to actually do SEO—how to optimize your website for these factors so you can rank higher on Google and get more traffic. This requires a combination of on-page, off-page, and technical optimizations, so we’re going to organize the steps in that manner. Here are your on-page optimization steps: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Start with keyword research</a:t>
            </a:r>
          </a:p>
          <a:p>
            <a:r>
              <a:rPr lang="en-US" dirty="0">
                <a:solidFill>
                  <a:srgbClr val="8E5A6D"/>
                </a:solidFill>
                <a:latin typeface="Times New Roman" panose="02020603050405020304" pitchFamily="18" charset="0"/>
                <a:cs typeface="Times New Roman" panose="02020603050405020304" pitchFamily="18" charset="0"/>
              </a:rPr>
              <a:t>Create quality content targeting those keywords</a:t>
            </a:r>
          </a:p>
          <a:p>
            <a:r>
              <a:rPr lang="en-US" dirty="0">
                <a:solidFill>
                  <a:srgbClr val="8E5A6D"/>
                </a:solidFill>
                <a:latin typeface="Times New Roman" panose="02020603050405020304" pitchFamily="18" charset="0"/>
                <a:cs typeface="Times New Roman" panose="02020603050405020304" pitchFamily="18" charset="0"/>
              </a:rPr>
              <a:t>Place your keywords</a:t>
            </a:r>
          </a:p>
          <a:p>
            <a:r>
              <a:rPr lang="en-US" dirty="0">
                <a:solidFill>
                  <a:srgbClr val="8E5A6D"/>
                </a:solidFill>
                <a:latin typeface="Times New Roman" panose="02020603050405020304" pitchFamily="18" charset="0"/>
                <a:cs typeface="Times New Roman" panose="02020603050405020304" pitchFamily="18" charset="0"/>
              </a:rPr>
              <a:t>Optimize your titles</a:t>
            </a:r>
          </a:p>
          <a:p>
            <a:r>
              <a:rPr lang="en-US" dirty="0">
                <a:solidFill>
                  <a:srgbClr val="8E5A6D"/>
                </a:solidFill>
                <a:latin typeface="Times New Roman" panose="02020603050405020304" pitchFamily="18" charset="0"/>
                <a:cs typeface="Times New Roman" panose="02020603050405020304" pitchFamily="18" charset="0"/>
              </a:rPr>
              <a:t>Optimize your meta descriptions</a:t>
            </a:r>
          </a:p>
          <a:p>
            <a:r>
              <a:rPr lang="en-US" dirty="0">
                <a:solidFill>
                  <a:srgbClr val="8E5A6D"/>
                </a:solidFill>
                <a:latin typeface="Times New Roman" panose="02020603050405020304" pitchFamily="18" charset="0"/>
                <a:cs typeface="Times New Roman" panose="02020603050405020304" pitchFamily="18" charset="0"/>
              </a:rPr>
              <a:t>Include and optimize images</a:t>
            </a:r>
          </a:p>
          <a:p>
            <a:r>
              <a:rPr lang="en-US" dirty="0">
                <a:solidFill>
                  <a:srgbClr val="8E5A6D"/>
                </a:solidFill>
                <a:latin typeface="Times New Roman" panose="02020603050405020304" pitchFamily="18" charset="0"/>
                <a:cs typeface="Times New Roman" panose="02020603050405020304" pitchFamily="18" charset="0"/>
              </a:rPr>
              <a:t>Internal and external links</a:t>
            </a:r>
          </a:p>
        </p:txBody>
      </p:sp>
      <p:pic>
        <p:nvPicPr>
          <p:cNvPr id="2" name="Picture 1"/>
          <p:cNvPicPr>
            <a:picLocks noChangeAspect="1"/>
          </p:cNvPicPr>
          <p:nvPr/>
        </p:nvPicPr>
        <p:blipFill>
          <a:blip r:embed="rId12"/>
          <a:stretch>
            <a:fillRect/>
          </a:stretch>
        </p:blipFill>
        <p:spPr>
          <a:xfrm>
            <a:off x="7715475" y="1758402"/>
            <a:ext cx="4072481" cy="3158002"/>
          </a:xfrm>
          <a:prstGeom prst="rect">
            <a:avLst/>
          </a:prstGeom>
        </p:spPr>
      </p:pic>
    </p:spTree>
    <p:extLst>
      <p:ext uri="{BB962C8B-B14F-4D97-AF65-F5344CB8AC3E}">
        <p14:creationId xmlns:p14="http://schemas.microsoft.com/office/powerpoint/2010/main" val="59992202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731760" y="1315223"/>
            <a:ext cx="4056196" cy="478994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759858" y="6126663"/>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7731760" y="1336720"/>
            <a:ext cx="1879649" cy="309233"/>
          </a:xfrm>
          <a:prstGeom prst="rect">
            <a:avLst/>
          </a:prstGeom>
        </p:spPr>
      </p:pic>
      <p:sp>
        <p:nvSpPr>
          <p:cNvPr id="3" name="Rectangle 2"/>
          <p:cNvSpPr/>
          <p:nvPr/>
        </p:nvSpPr>
        <p:spPr>
          <a:xfrm>
            <a:off x="416560" y="1047208"/>
            <a:ext cx="7315200" cy="5909310"/>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1. Start with SEO keyword research</a:t>
            </a:r>
          </a:p>
          <a:p>
            <a:pPr algn="just"/>
            <a:r>
              <a:rPr lang="en-US" dirty="0">
                <a:solidFill>
                  <a:srgbClr val="8E5A6D"/>
                </a:solidFill>
                <a:latin typeface="Times New Roman" panose="02020603050405020304" pitchFamily="18" charset="0"/>
                <a:cs typeface="Times New Roman" panose="02020603050405020304" pitchFamily="18" charset="0"/>
              </a:rPr>
              <a:t>The first step in search engine optimization is to determine what keywords you’re optimizing for. These are terms that your ideal website visitors are likely to type into Google or other search engines, and each page on your site should target a different keyword cluster so they don’t compete with </a:t>
            </a:r>
            <a:r>
              <a:rPr lang="en-US" dirty="0" smtClean="0">
                <a:solidFill>
                  <a:srgbClr val="8E5A6D"/>
                </a:solidFill>
                <a:latin typeface="Times New Roman" panose="02020603050405020304" pitchFamily="18" charset="0"/>
                <a:cs typeface="Times New Roman" panose="02020603050405020304" pitchFamily="18" charset="0"/>
              </a:rPr>
              <a:t>each other.</a:t>
            </a:r>
            <a:endParaRPr lang="en-US" dirty="0">
              <a:solidFill>
                <a:srgbClr val="8E5A6D"/>
              </a:solidFill>
              <a:latin typeface="Times New Roman" panose="02020603050405020304" pitchFamily="18" charset="0"/>
              <a:cs typeface="Times New Roman" panose="02020603050405020304" pitchFamily="18" charset="0"/>
            </a:endParaRP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How to do keyword research for SEO</a:t>
            </a:r>
          </a:p>
          <a:p>
            <a:pPr algn="just"/>
            <a:r>
              <a:rPr lang="en-US" dirty="0">
                <a:solidFill>
                  <a:srgbClr val="8E5A6D"/>
                </a:solidFill>
                <a:latin typeface="Times New Roman" panose="02020603050405020304" pitchFamily="18" charset="0"/>
                <a:cs typeface="Times New Roman" panose="02020603050405020304" pitchFamily="18" charset="0"/>
              </a:rPr>
              <a:t>These are your basic steps for finding the best keywords to target with your organic content: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Create your seed list: </a:t>
            </a:r>
            <a:r>
              <a:rPr lang="en-US" dirty="0">
                <a:solidFill>
                  <a:srgbClr val="8E5A6D"/>
                </a:solidFill>
                <a:latin typeface="Times New Roman" panose="02020603050405020304" pitchFamily="18" charset="0"/>
                <a:cs typeface="Times New Roman" panose="02020603050405020304" pitchFamily="18" charset="0"/>
              </a:rPr>
              <a:t>Start by listing out the words and phrases your ideal customers are typing into Google. Think about their interests, desires, pain points, and goals, and think in terms of the language they’re using, which may be different from what you (as the expert) use.</a:t>
            </a:r>
          </a:p>
          <a:p>
            <a:pPr algn="just"/>
            <a:r>
              <a:rPr lang="en-US" b="1" dirty="0">
                <a:solidFill>
                  <a:srgbClr val="8E5A6D"/>
                </a:solidFill>
                <a:latin typeface="Times New Roman" panose="02020603050405020304" pitchFamily="18" charset="0"/>
                <a:cs typeface="Times New Roman" panose="02020603050405020304" pitchFamily="18" charset="0"/>
              </a:rPr>
              <a:t>Plug them into a keyword research tool:  </a:t>
            </a:r>
            <a:r>
              <a:rPr lang="en-US" dirty="0">
                <a:solidFill>
                  <a:srgbClr val="8E5A6D"/>
                </a:solidFill>
                <a:latin typeface="Times New Roman" panose="02020603050405020304" pitchFamily="18" charset="0"/>
                <a:cs typeface="Times New Roman" panose="02020603050405020304" pitchFamily="18" charset="0"/>
              </a:rPr>
              <a:t>Keyword research tools will give you data around these keywords so you can see which terms you can conceivably rank for and where the best opportunities actually lie. Metrics include:</a:t>
            </a:r>
          </a:p>
          <a:p>
            <a:pPr algn="just"/>
            <a:r>
              <a:rPr lang="en-US" b="1" dirty="0">
                <a:solidFill>
                  <a:srgbClr val="8E5A6D"/>
                </a:solidFill>
                <a:latin typeface="Times New Roman" panose="02020603050405020304" pitchFamily="18" charset="0"/>
                <a:cs typeface="Times New Roman" panose="02020603050405020304" pitchFamily="18" charset="0"/>
              </a:rPr>
              <a:t>Search volume: </a:t>
            </a:r>
            <a:r>
              <a:rPr lang="en-US" dirty="0">
                <a:solidFill>
                  <a:srgbClr val="8E5A6D"/>
                </a:solidFill>
                <a:latin typeface="Times New Roman" panose="02020603050405020304" pitchFamily="18" charset="0"/>
                <a:cs typeface="Times New Roman" panose="02020603050405020304" pitchFamily="18" charset="0"/>
              </a:rPr>
              <a:t>How many times that term is searched per month.</a:t>
            </a:r>
          </a:p>
          <a:p>
            <a:pPr algn="just"/>
            <a:r>
              <a:rPr lang="en-US" b="1" dirty="0">
                <a:solidFill>
                  <a:srgbClr val="8E5A6D"/>
                </a:solidFill>
                <a:latin typeface="Times New Roman" panose="02020603050405020304" pitchFamily="18" charset="0"/>
                <a:cs typeface="Times New Roman" panose="02020603050405020304" pitchFamily="18" charset="0"/>
              </a:rPr>
              <a:t>Competition:</a:t>
            </a:r>
            <a:r>
              <a:rPr lang="en-US" dirty="0">
                <a:solidFill>
                  <a:srgbClr val="8E5A6D"/>
                </a:solidFill>
                <a:latin typeface="Times New Roman" panose="02020603050405020304" pitchFamily="18" charset="0"/>
                <a:cs typeface="Times New Roman" panose="02020603050405020304" pitchFamily="18" charset="0"/>
              </a:rPr>
              <a:t> How difficult it is to rank for that keyword.</a:t>
            </a:r>
          </a:p>
        </p:txBody>
      </p:sp>
    </p:spTree>
    <p:extLst>
      <p:ext uri="{BB962C8B-B14F-4D97-AF65-F5344CB8AC3E}">
        <p14:creationId xmlns:p14="http://schemas.microsoft.com/office/powerpoint/2010/main" val="87174553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794476" y="2139265"/>
            <a:ext cx="5090160" cy="2585323"/>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Sort and prioritize: </a:t>
            </a:r>
            <a:r>
              <a:rPr lang="en-US" dirty="0">
                <a:solidFill>
                  <a:srgbClr val="8E5A6D"/>
                </a:solidFill>
                <a:latin typeface="Times New Roman" panose="02020603050405020304" pitchFamily="18" charset="0"/>
                <a:cs typeface="Times New Roman" panose="02020603050405020304" pitchFamily="18" charset="0"/>
              </a:rPr>
              <a:t>Put the resulting terms and data into a spreadsheet. Now you can group them into core themes and also prioritize them. Ideally, you’ll want to target keywords with a high enough search volume to give you decent reach, but not so high that the keyword becomes too competitive to rank for. Better to show up on page one for a lower volume, lower competition keyword than to not rank at all for a high volume, high competition keyword.</a:t>
            </a:r>
          </a:p>
        </p:txBody>
      </p:sp>
      <p:pic>
        <p:nvPicPr>
          <p:cNvPr id="3" name="Picture 2"/>
          <p:cNvPicPr>
            <a:picLocks noChangeAspect="1"/>
          </p:cNvPicPr>
          <p:nvPr/>
        </p:nvPicPr>
        <p:blipFill>
          <a:blip r:embed="rId12"/>
          <a:stretch>
            <a:fillRect/>
          </a:stretch>
        </p:blipFill>
        <p:spPr>
          <a:xfrm>
            <a:off x="7620001" y="2037694"/>
            <a:ext cx="3459162" cy="3098483"/>
          </a:xfrm>
          <a:prstGeom prst="rect">
            <a:avLst/>
          </a:prstGeom>
        </p:spPr>
      </p:pic>
    </p:spTree>
    <p:extLst>
      <p:ext uri="{BB962C8B-B14F-4D97-AF65-F5344CB8AC3E}">
        <p14:creationId xmlns:p14="http://schemas.microsoft.com/office/powerpoint/2010/main" val="252865290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101840" y="568116"/>
            <a:ext cx="5090160" cy="6289884"/>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sp>
        <p:nvSpPr>
          <p:cNvPr id="2" name="Rectangle 1"/>
          <p:cNvSpPr/>
          <p:nvPr/>
        </p:nvSpPr>
        <p:spPr>
          <a:xfrm>
            <a:off x="380840" y="989711"/>
            <a:ext cx="6908800" cy="5909310"/>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2. Create quality content targeting those </a:t>
            </a:r>
            <a:r>
              <a:rPr lang="en-US" b="1" dirty="0" smtClean="0">
                <a:solidFill>
                  <a:srgbClr val="8E5A6D"/>
                </a:solidFill>
                <a:latin typeface="Times New Roman" panose="02020603050405020304" pitchFamily="18" charset="0"/>
                <a:cs typeface="Times New Roman" panose="02020603050405020304" pitchFamily="18" charset="0"/>
              </a:rPr>
              <a:t>keywords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Your main navigation pages (homepage, about us, contact, products, services) will target keywords, but the bulk of your keyword targeting will come from long-form content in the form of blog posts. Quality, SEO content is: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Aligned with the keyword’s intent: Make sure your content provides the information people are seeking when they search this keyword. This is why you should always search the keyword on Google first.</a:t>
            </a:r>
          </a:p>
          <a:p>
            <a:pPr algn="just"/>
            <a:r>
              <a:rPr lang="en-US" dirty="0">
                <a:solidFill>
                  <a:srgbClr val="8E5A6D"/>
                </a:solidFill>
                <a:latin typeface="Times New Roman" panose="02020603050405020304" pitchFamily="18" charset="0"/>
                <a:cs typeface="Times New Roman" panose="02020603050405020304" pitchFamily="18" charset="0"/>
              </a:rPr>
              <a:t>Provides a good experience: It’s free of overly aggressive pop-ups or CTAs or other distracting elements; uses images to depict concepts, and loads quickly and properly on all devices (more on this later in the technical SEO section).</a:t>
            </a:r>
          </a:p>
          <a:p>
            <a:pPr algn="just"/>
            <a:r>
              <a:rPr lang="en-US" dirty="0">
                <a:solidFill>
                  <a:srgbClr val="8E5A6D"/>
                </a:solidFill>
                <a:latin typeface="Times New Roman" panose="02020603050405020304" pitchFamily="18" charset="0"/>
                <a:cs typeface="Times New Roman" panose="02020603050405020304" pitchFamily="18" charset="0"/>
              </a:rPr>
              <a:t>Reads naturally: Don’t keyword-stuff. Write like a human being speaking to your audience; not a content writer trying to optimize for a search engine.</a:t>
            </a:r>
          </a:p>
          <a:p>
            <a:pPr algn="just"/>
            <a:r>
              <a:rPr lang="en-US" dirty="0">
                <a:solidFill>
                  <a:srgbClr val="8E5A6D"/>
                </a:solidFill>
                <a:latin typeface="Times New Roman" panose="02020603050405020304" pitchFamily="18" charset="0"/>
                <a:cs typeface="Times New Roman" panose="02020603050405020304" pitchFamily="18" charset="0"/>
              </a:rPr>
              <a:t>In-depth: Google isn’t interested in thin, duplicate, or low-value pages. This means 1,500-2,500 words of accurate, up-to-date, information.</a:t>
            </a:r>
          </a:p>
          <a:p>
            <a:pPr algn="just"/>
            <a:r>
              <a:rPr lang="en-US" dirty="0">
                <a:solidFill>
                  <a:srgbClr val="8E5A6D"/>
                </a:solidFill>
                <a:latin typeface="Times New Roman" panose="02020603050405020304" pitchFamily="18" charset="0"/>
                <a:cs typeface="Times New Roman" panose="02020603050405020304" pitchFamily="18" charset="0"/>
              </a:rPr>
              <a:t>Organized: Use your heading tags to indicate the hierarchy of information on the page.</a:t>
            </a:r>
          </a:p>
        </p:txBody>
      </p:sp>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10312351" y="6417068"/>
            <a:ext cx="1879649" cy="309233"/>
          </a:xfrm>
          <a:prstGeom prst="rect">
            <a:avLst/>
          </a:prstGeom>
        </p:spPr>
      </p:pic>
    </p:spTree>
    <p:extLst>
      <p:ext uri="{BB962C8B-B14F-4D97-AF65-F5344CB8AC3E}">
        <p14:creationId xmlns:p14="http://schemas.microsoft.com/office/powerpoint/2010/main" val="347007742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4" name="Rectangle 3"/>
          <p:cNvSpPr/>
          <p:nvPr/>
        </p:nvSpPr>
        <p:spPr>
          <a:xfrm>
            <a:off x="640080" y="1169521"/>
            <a:ext cx="3677254" cy="4801314"/>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3. Place your </a:t>
            </a:r>
            <a:r>
              <a:rPr lang="en-US" b="1" dirty="0" smtClean="0">
                <a:solidFill>
                  <a:srgbClr val="8E5A6D"/>
                </a:solidFill>
                <a:latin typeface="Times New Roman" panose="02020603050405020304" pitchFamily="18" charset="0"/>
                <a:cs typeface="Times New Roman" panose="02020603050405020304" pitchFamily="18" charset="0"/>
              </a:rPr>
              <a:t>keywords</a:t>
            </a:r>
          </a:p>
          <a:p>
            <a:endParaRPr lang="en-US" b="1"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In addition to naturally in the body of your content, you’ll want to place your keyword into specific spots on the page to indicate to Google what you’re looking to rank for. This includes:</a:t>
            </a:r>
          </a:p>
          <a:p>
            <a:endParaRPr lang="en-US"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SEO title (title tag)</a:t>
            </a:r>
          </a:p>
          <a:p>
            <a:r>
              <a:rPr lang="en-US" dirty="0">
                <a:solidFill>
                  <a:srgbClr val="8E5A6D"/>
                </a:solidFill>
                <a:latin typeface="Times New Roman" panose="02020603050405020304" pitchFamily="18" charset="0"/>
                <a:cs typeface="Times New Roman" panose="02020603050405020304" pitchFamily="18" charset="0"/>
              </a:rPr>
              <a:t>Page title (H1 tag)</a:t>
            </a:r>
          </a:p>
          <a:p>
            <a:r>
              <a:rPr lang="en-US" dirty="0">
                <a:solidFill>
                  <a:srgbClr val="8E5A6D"/>
                </a:solidFill>
                <a:latin typeface="Times New Roman" panose="02020603050405020304" pitchFamily="18" charset="0"/>
                <a:cs typeface="Times New Roman" panose="02020603050405020304" pitchFamily="18" charset="0"/>
              </a:rPr>
              <a:t>At least two H2 headings</a:t>
            </a:r>
          </a:p>
          <a:p>
            <a:r>
              <a:rPr lang="en-US" dirty="0">
                <a:solidFill>
                  <a:srgbClr val="8E5A6D"/>
                </a:solidFill>
                <a:latin typeface="Times New Roman" panose="02020603050405020304" pitchFamily="18" charset="0"/>
                <a:cs typeface="Times New Roman" panose="02020603050405020304" pitchFamily="18" charset="0"/>
              </a:rPr>
              <a:t>Image alt text</a:t>
            </a:r>
          </a:p>
          <a:p>
            <a:r>
              <a:rPr lang="en-US" dirty="0">
                <a:solidFill>
                  <a:srgbClr val="8E5A6D"/>
                </a:solidFill>
                <a:latin typeface="Times New Roman" panose="02020603050405020304" pitchFamily="18" charset="0"/>
                <a:cs typeface="Times New Roman" panose="02020603050405020304" pitchFamily="18" charset="0"/>
              </a:rPr>
              <a:t>Image file name</a:t>
            </a:r>
          </a:p>
          <a:p>
            <a:r>
              <a:rPr lang="en-US" dirty="0">
                <a:solidFill>
                  <a:srgbClr val="8E5A6D"/>
                </a:solidFill>
                <a:latin typeface="Times New Roman" panose="02020603050405020304" pitchFamily="18" charset="0"/>
                <a:cs typeface="Times New Roman" panose="02020603050405020304" pitchFamily="18" charset="0"/>
              </a:rPr>
              <a:t>Naturally in the body</a:t>
            </a:r>
          </a:p>
          <a:p>
            <a:r>
              <a:rPr lang="en-US" dirty="0">
                <a:solidFill>
                  <a:srgbClr val="8E5A6D"/>
                </a:solidFill>
                <a:latin typeface="Times New Roman" panose="02020603050405020304" pitchFamily="18" charset="0"/>
                <a:cs typeface="Times New Roman" panose="02020603050405020304" pitchFamily="18" charset="0"/>
              </a:rPr>
              <a:t>URL</a:t>
            </a:r>
          </a:p>
          <a:p>
            <a:r>
              <a:rPr lang="en-US" dirty="0">
                <a:solidFill>
                  <a:srgbClr val="8E5A6D"/>
                </a:solidFill>
                <a:latin typeface="Times New Roman" panose="02020603050405020304" pitchFamily="18" charset="0"/>
                <a:cs typeface="Times New Roman" panose="02020603050405020304" pitchFamily="18" charset="0"/>
              </a:rPr>
              <a:t>Meta description</a:t>
            </a:r>
          </a:p>
        </p:txBody>
      </p:sp>
      <p:pic>
        <p:nvPicPr>
          <p:cNvPr id="5" name="Picture 4"/>
          <p:cNvPicPr>
            <a:picLocks noChangeAspect="1"/>
          </p:cNvPicPr>
          <p:nvPr/>
        </p:nvPicPr>
        <p:blipFill>
          <a:blip r:embed="rId12"/>
          <a:stretch>
            <a:fillRect/>
          </a:stretch>
        </p:blipFill>
        <p:spPr>
          <a:xfrm>
            <a:off x="4516120" y="1339034"/>
            <a:ext cx="7675880" cy="5518966"/>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13">
            <a:extLst>
              <a:ext uri="{96DAC541-7B7A-43D3-8B79-37D633B846F1}">
                <asvg:svgBlip xmlns="" xmlns:asvg="http://schemas.microsoft.com/office/drawing/2016/SVG/main" r:embed="rId9"/>
              </a:ext>
            </a:extLst>
          </a:blip>
          <a:stretch>
            <a:fillRect/>
          </a:stretch>
        </p:blipFill>
        <p:spPr>
          <a:xfrm>
            <a:off x="9667031" y="5974610"/>
            <a:ext cx="2167470" cy="591661"/>
          </a:xfrm>
          <a:prstGeom prst="rect">
            <a:avLst/>
          </a:prstGeom>
        </p:spPr>
      </p:pic>
    </p:spTree>
    <p:extLst>
      <p:ext uri="{BB962C8B-B14F-4D97-AF65-F5344CB8AC3E}">
        <p14:creationId xmlns:p14="http://schemas.microsoft.com/office/powerpoint/2010/main" val="258264318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4" name="Rectangle 3"/>
          <p:cNvSpPr/>
          <p:nvPr/>
        </p:nvSpPr>
        <p:spPr>
          <a:xfrm>
            <a:off x="245860" y="1047208"/>
            <a:ext cx="6096000" cy="5355312"/>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4. Optimize your titles</a:t>
            </a:r>
          </a:p>
          <a:p>
            <a:pPr algn="just"/>
            <a:r>
              <a:rPr lang="en-US" dirty="0">
                <a:solidFill>
                  <a:srgbClr val="8E5A6D"/>
                </a:solidFill>
                <a:latin typeface="Times New Roman" panose="02020603050405020304" pitchFamily="18" charset="0"/>
                <a:cs typeface="Times New Roman" panose="02020603050405020304" pitchFamily="18" charset="0"/>
              </a:rPr>
              <a:t>For any page on your website, you actually have two titles. The title tag is the title that appears on the SERP and is the single most impactful place you can put your keyword. The H1 tag is the title that appears on the page when you click into it. Whether or not these are the same depends on the page.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To optimize your titles, be sure to:</a:t>
            </a:r>
          </a:p>
          <a:p>
            <a:pPr algn="just"/>
            <a:r>
              <a:rPr lang="en-US" dirty="0">
                <a:solidFill>
                  <a:srgbClr val="8E5A6D"/>
                </a:solidFill>
                <a:latin typeface="Times New Roman" panose="02020603050405020304" pitchFamily="18" charset="0"/>
                <a:cs typeface="Times New Roman" panose="02020603050405020304" pitchFamily="18" charset="0"/>
              </a:rPr>
              <a:t>Include the keyword: If you can do it in a natural and compelling way, add some related modifiers around that term as well.</a:t>
            </a:r>
          </a:p>
          <a:p>
            <a:pPr algn="just"/>
            <a:r>
              <a:rPr lang="en-US" dirty="0">
                <a:solidFill>
                  <a:srgbClr val="8E5A6D"/>
                </a:solidFill>
                <a:latin typeface="Times New Roman" panose="02020603050405020304" pitchFamily="18" charset="0"/>
                <a:cs typeface="Times New Roman" panose="02020603050405020304" pitchFamily="18" charset="0"/>
              </a:rPr>
              <a:t>Have only one H1 per page: This should be your main headline, and H2s should be used to label your main sections.</a:t>
            </a:r>
          </a:p>
          <a:p>
            <a:pPr algn="just"/>
            <a:r>
              <a:rPr lang="en-US" dirty="0">
                <a:solidFill>
                  <a:srgbClr val="8E5A6D"/>
                </a:solidFill>
                <a:latin typeface="Times New Roman" panose="02020603050405020304" pitchFamily="18" charset="0"/>
                <a:cs typeface="Times New Roman" panose="02020603050405020304" pitchFamily="18" charset="0"/>
              </a:rPr>
              <a:t>Keep title tags to 55-60 characters: How much Google will show varies (it’s based on pixels, not character counts), so frontload with the keyword.</a:t>
            </a:r>
          </a:p>
          <a:p>
            <a:pPr algn="just"/>
            <a:r>
              <a:rPr lang="en-US" dirty="0">
                <a:solidFill>
                  <a:srgbClr val="8E5A6D"/>
                </a:solidFill>
                <a:latin typeface="Times New Roman" panose="02020603050405020304" pitchFamily="18" charset="0"/>
                <a:cs typeface="Times New Roman" panose="02020603050405020304" pitchFamily="18" charset="0"/>
              </a:rPr>
              <a:t>Indicate value: What does a user get out of the page? This influences whether they click on it in the SERP or on your site, and whether they keep reading.</a:t>
            </a:r>
          </a:p>
        </p:txBody>
      </p:sp>
      <p:pic>
        <p:nvPicPr>
          <p:cNvPr id="5" name="Picture 4"/>
          <p:cNvPicPr>
            <a:picLocks noChangeAspect="1"/>
          </p:cNvPicPr>
          <p:nvPr/>
        </p:nvPicPr>
        <p:blipFill>
          <a:blip r:embed="rId12"/>
          <a:stretch>
            <a:fillRect/>
          </a:stretch>
        </p:blipFill>
        <p:spPr>
          <a:xfrm>
            <a:off x="6341860" y="1495424"/>
            <a:ext cx="5850140" cy="4611265"/>
          </a:xfrm>
          <a:prstGeom prst="rect">
            <a:avLst/>
          </a:prstGeom>
        </p:spPr>
      </p:pic>
    </p:spTree>
    <p:extLst>
      <p:ext uri="{BB962C8B-B14F-4D97-AF65-F5344CB8AC3E}">
        <p14:creationId xmlns:p14="http://schemas.microsoft.com/office/powerpoint/2010/main" val="231673036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556076" y="6093226"/>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08307" y="685049"/>
            <a:ext cx="1879649" cy="309233"/>
          </a:xfrm>
          <a:prstGeom prst="rect">
            <a:avLst/>
          </a:prstGeom>
        </p:spPr>
      </p:pic>
      <p:sp>
        <p:nvSpPr>
          <p:cNvPr id="2" name="Rectangle 1"/>
          <p:cNvSpPr/>
          <p:nvPr/>
        </p:nvSpPr>
        <p:spPr>
          <a:xfrm>
            <a:off x="436880" y="1067181"/>
            <a:ext cx="6096000" cy="4801314"/>
          </a:xfrm>
          <a:prstGeom prst="rect">
            <a:avLst/>
          </a:prstGeom>
        </p:spPr>
        <p:txBody>
          <a:bodyPr>
            <a:spAutoFit/>
          </a:bodyPr>
          <a:lstStyle/>
          <a:p>
            <a:pPr algn="just"/>
            <a:r>
              <a:rPr lang="en-US" b="1" dirty="0" smtClean="0">
                <a:solidFill>
                  <a:srgbClr val="8E5A6D"/>
                </a:solidFill>
                <a:latin typeface="Times New Roman" panose="02020603050405020304" pitchFamily="18" charset="0"/>
                <a:cs typeface="Times New Roman" panose="02020603050405020304" pitchFamily="18" charset="0"/>
              </a:rPr>
              <a:t>Optimize </a:t>
            </a:r>
            <a:r>
              <a:rPr lang="en-US" b="1" dirty="0">
                <a:solidFill>
                  <a:srgbClr val="8E5A6D"/>
                </a:solidFill>
                <a:latin typeface="Times New Roman" panose="02020603050405020304" pitchFamily="18" charset="0"/>
                <a:cs typeface="Times New Roman" panose="02020603050405020304" pitchFamily="18" charset="0"/>
              </a:rPr>
              <a:t>your meta descriptions</a:t>
            </a:r>
          </a:p>
          <a:p>
            <a:pPr algn="just"/>
            <a:r>
              <a:rPr lang="en-US" dirty="0">
                <a:solidFill>
                  <a:srgbClr val="8E5A6D"/>
                </a:solidFill>
                <a:latin typeface="Times New Roman" panose="02020603050405020304" pitchFamily="18" charset="0"/>
                <a:cs typeface="Times New Roman" panose="02020603050405020304" pitchFamily="18" charset="0"/>
              </a:rPr>
              <a:t>The meta description is the description that appears on the SERP below the title tag. Google doesn’t always show the one you’ve provided in the SERP; it likes to build its own based on the query, but it’s still important to optimize for SEO. Google reads this description when crawling the page to understand what it’s about.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To optimize your meta description:</a:t>
            </a:r>
          </a:p>
          <a:p>
            <a:pPr algn="just"/>
            <a:r>
              <a:rPr lang="en-US" dirty="0">
                <a:solidFill>
                  <a:srgbClr val="8E5A6D"/>
                </a:solidFill>
                <a:latin typeface="Times New Roman" panose="02020603050405020304" pitchFamily="18" charset="0"/>
                <a:cs typeface="Times New Roman" panose="02020603050405020304" pitchFamily="18" charset="0"/>
              </a:rPr>
              <a:t>Include the keyword and related keywords if you can do so in a natural and compelling way.</a:t>
            </a:r>
          </a:p>
          <a:p>
            <a:pPr algn="just"/>
            <a:r>
              <a:rPr lang="en-US" dirty="0">
                <a:solidFill>
                  <a:srgbClr val="8E5A6D"/>
                </a:solidFill>
                <a:latin typeface="Times New Roman" panose="02020603050405020304" pitchFamily="18" charset="0"/>
                <a:cs typeface="Times New Roman" panose="02020603050405020304" pitchFamily="18" charset="0"/>
              </a:rPr>
              <a:t>Keep it short: Ideal meta description length is 155-165 characters.</a:t>
            </a:r>
          </a:p>
          <a:p>
            <a:pPr algn="just"/>
            <a:r>
              <a:rPr lang="en-US" dirty="0">
                <a:solidFill>
                  <a:srgbClr val="8E5A6D"/>
                </a:solidFill>
                <a:latin typeface="Times New Roman" panose="02020603050405020304" pitchFamily="18" charset="0"/>
                <a:cs typeface="Times New Roman" panose="02020603050405020304" pitchFamily="18" charset="0"/>
              </a:rPr>
              <a:t>Make it compelling: Remember, showing up in search results is just the first step! You still need to get searchers to click. Include a concise description, a clear benefit, and a call to action, like ad copy</a:t>
            </a:r>
            <a:r>
              <a:rPr lang="en-US" dirty="0" smtClean="0">
                <a:solidFill>
                  <a:srgbClr val="8E5A6D"/>
                </a:solidFill>
                <a:latin typeface="Times New Roman" panose="02020603050405020304" pitchFamily="18" charset="0"/>
                <a:cs typeface="Times New Roman" panose="02020603050405020304" pitchFamily="18" charset="0"/>
              </a:rPr>
              <a:t>!</a:t>
            </a:r>
            <a:endParaRPr lang="en-US" dirty="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6723900" y="994282"/>
            <a:ext cx="5249660" cy="3465958"/>
          </a:xfrm>
          <a:prstGeom prst="rect">
            <a:avLst/>
          </a:prstGeom>
        </p:spPr>
      </p:pic>
      <p:sp>
        <p:nvSpPr>
          <p:cNvPr id="4" name="Rectangle 3"/>
          <p:cNvSpPr/>
          <p:nvPr/>
        </p:nvSpPr>
        <p:spPr>
          <a:xfrm>
            <a:off x="7635080" y="4460240"/>
            <a:ext cx="392176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meta description (sometimes called a meta description attribute or tag) is an HTML element that describes and summarizes the contents of your page for the benefit of users and search engines.</a:t>
            </a:r>
          </a:p>
        </p:txBody>
      </p:sp>
      <p:sp>
        <p:nvSpPr>
          <p:cNvPr id="5" name="Rectangle 4"/>
          <p:cNvSpPr/>
          <p:nvPr/>
        </p:nvSpPr>
        <p:spPr>
          <a:xfrm>
            <a:off x="7712106" y="5299892"/>
            <a:ext cx="4000354" cy="1384995"/>
          </a:xfrm>
          <a:prstGeom prst="rect">
            <a:avLst/>
          </a:prstGeom>
        </p:spPr>
        <p:txBody>
          <a:bodyPr wrap="square">
            <a:spAutoFit/>
          </a:bodyPr>
          <a:lstStyle/>
          <a:p>
            <a:r>
              <a:rPr lang="en-US" sz="1200" dirty="0">
                <a:solidFill>
                  <a:srgbClr val="8E5A6D"/>
                </a:solidFill>
                <a:latin typeface="Times New Roman" panose="02020603050405020304" pitchFamily="18" charset="0"/>
                <a:cs typeface="Times New Roman" panose="02020603050405020304" pitchFamily="18" charset="0"/>
              </a:rPr>
              <a:t>A meta description is a webpage summary that can show in search engine results. Meta descriptions should let users know what they’ll find on the page and encourage them to click through (rather than click another result).</a:t>
            </a:r>
          </a:p>
          <a:p>
            <a:endParaRPr lang="en-US" sz="1200" dirty="0">
              <a:solidFill>
                <a:srgbClr val="8E5A6D"/>
              </a:solidFill>
              <a:latin typeface="Times New Roman" panose="02020603050405020304" pitchFamily="18" charset="0"/>
              <a:cs typeface="Times New Roman" panose="02020603050405020304" pitchFamily="18" charset="0"/>
            </a:endParaRPr>
          </a:p>
          <a:p>
            <a:r>
              <a:rPr lang="en-US" sz="1200" dirty="0">
                <a:solidFill>
                  <a:srgbClr val="8E5A6D"/>
                </a:solidFill>
                <a:latin typeface="Times New Roman" panose="02020603050405020304" pitchFamily="18" charset="0"/>
                <a:cs typeface="Times New Roman" panose="02020603050405020304" pitchFamily="18" charset="0"/>
              </a:rPr>
              <a:t>Google often (but doesn’t always) displays a page’s meta description below its URL and title.</a:t>
            </a:r>
          </a:p>
        </p:txBody>
      </p:sp>
    </p:spTree>
    <p:extLst>
      <p:ext uri="{BB962C8B-B14F-4D97-AF65-F5344CB8AC3E}">
        <p14:creationId xmlns:p14="http://schemas.microsoft.com/office/powerpoint/2010/main" val="290586272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58000" y="934061"/>
            <a:ext cx="5334000" cy="592393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245860" y="912564"/>
            <a:ext cx="6612140" cy="5786199"/>
          </a:xfrm>
          <a:prstGeom prst="rect">
            <a:avLst/>
          </a:prstGeom>
        </p:spPr>
        <p:txBody>
          <a:bodyPr wrap="square">
            <a:spAutoFit/>
          </a:bodyPr>
          <a:lstStyle/>
          <a:p>
            <a:pPr lvl="0" fontAlgn="base"/>
            <a:r>
              <a:rPr lang="en-US" b="1" dirty="0">
                <a:solidFill>
                  <a:srgbClr val="8E5A6D"/>
                </a:solidFill>
                <a:latin typeface="Times New Roman" panose="02020603050405020304" pitchFamily="18" charset="0"/>
                <a:cs typeface="Times New Roman" panose="02020603050405020304" pitchFamily="18" charset="0"/>
              </a:rPr>
              <a:t>Image optimization (Include and optimize </a:t>
            </a:r>
            <a:r>
              <a:rPr lang="en-US" b="1" dirty="0" smtClean="0">
                <a:solidFill>
                  <a:srgbClr val="8E5A6D"/>
                </a:solidFill>
                <a:latin typeface="Times New Roman" panose="02020603050405020304" pitchFamily="18" charset="0"/>
                <a:cs typeface="Times New Roman" panose="02020603050405020304" pitchFamily="18" charset="0"/>
              </a:rPr>
              <a:t>images)</a:t>
            </a:r>
            <a:endPar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lvl="0" fontAlgn="base"/>
            <a:r>
              <a:rPr lang="en-US" sz="1600" dirty="0">
                <a:solidFill>
                  <a:srgbClr val="8E5A6D"/>
                </a:solidFill>
                <a:latin typeface="Times New Roman" panose="02020603050405020304" pitchFamily="18" charset="0"/>
                <a:cs typeface="Times New Roman" panose="02020603050405020304" pitchFamily="18" charset="0"/>
              </a:rPr>
              <a:t>Images are a key player in SEO optimization. They keep users engaged with your pages, enhance the quality of the information, and provide opportunities for you to rank and generate traffic to their host pages through image results. Plus, Google has increasingly been making the SERP more </a:t>
            </a:r>
            <a:r>
              <a:rPr lang="en-US" sz="1600" dirty="0" smtClean="0">
                <a:solidFill>
                  <a:srgbClr val="8E5A6D"/>
                </a:solidFill>
                <a:latin typeface="Times New Roman" panose="02020603050405020304" pitchFamily="18" charset="0"/>
                <a:cs typeface="Times New Roman" panose="02020603050405020304" pitchFamily="18" charset="0"/>
              </a:rPr>
              <a:t>visual</a:t>
            </a:r>
            <a:r>
              <a:rPr kumimoji="0" lang="en-US" sz="1600"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—especially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on mobile. Here’s how to optimize your images for SEO:</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Assign alt text:</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This is the text alternative of an image, and the only way that Google can “see” them. Be short but descriptive and include the keyword. This also makes your website accessible to visually-impaired readers who rely on screen readers to browse the internet, and will show if the image fails to load.</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Compress and resize:</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Use an image compressor </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to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keep your image file sizes to 70-100KB or less if you can. Often, saving as JPG instead of PNG helps. Also, images rarely need to be more than 1,000px wide. Though a responsive website will resize the images automatically, the less requests your site needs to make to the server, the better for page speed.</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Add value: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If you can, avoid using empty stock images and graphics in your blog posts and instead use screenshots, examples, charts, and illustrations that depict concepts. This improves the quality of the content and keeps users engaged longer.</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Include the keyword: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Not just in the alt text, but the file name. And replace spaces with dashes in the file name, otherwise your CMS will replace them with “%20” which creates an untrustworthy-looking image link.</a:t>
            </a:r>
          </a:p>
        </p:txBody>
      </p:sp>
    </p:spTree>
    <p:extLst>
      <p:ext uri="{BB962C8B-B14F-4D97-AF65-F5344CB8AC3E}">
        <p14:creationId xmlns:p14="http://schemas.microsoft.com/office/powerpoint/2010/main" val="375758093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245860" y="912564"/>
            <a:ext cx="6398780" cy="615553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7. Internal and external </a:t>
            </a:r>
            <a:r>
              <a:rPr lang="en-US" b="1" dirty="0" smtClean="0">
                <a:solidFill>
                  <a:srgbClr val="8E5A6D"/>
                </a:solidFill>
                <a:latin typeface="Times New Roman" panose="02020603050405020304" pitchFamily="18" charset="0"/>
                <a:cs typeface="Times New Roman" panose="02020603050405020304" pitchFamily="18" charset="0"/>
              </a:rPr>
              <a:t>links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What Is an External Link? </a:t>
            </a:r>
          </a:p>
          <a:p>
            <a:pPr algn="just"/>
            <a:r>
              <a:rPr lang="en-US" dirty="0">
                <a:solidFill>
                  <a:srgbClr val="8E5A6D"/>
                </a:solidFill>
                <a:latin typeface="Times New Roman" panose="02020603050405020304" pitchFamily="18" charset="0"/>
                <a:cs typeface="Times New Roman" panose="02020603050405020304" pitchFamily="18" charset="0"/>
              </a:rPr>
              <a:t>An external link is a hyperlink on a domain that points to another domain. </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External links </a:t>
            </a:r>
            <a:r>
              <a:rPr lang="en-US" dirty="0">
                <a:solidFill>
                  <a:srgbClr val="8E5A6D"/>
                </a:solidFill>
                <a:latin typeface="Times New Roman" panose="02020603050405020304" pitchFamily="18" charset="0"/>
                <a:cs typeface="Times New Roman" panose="02020603050405020304" pitchFamily="18" charset="0"/>
              </a:rPr>
              <a:t>are valuable for the receiving domain’s SEO because Google and other major search engines see them as votes of confidence in the linked webpage. And each vote suggests the content on that page is credible, valuable, and useful.</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Which means:</a:t>
            </a:r>
          </a:p>
          <a:p>
            <a:pPr algn="just"/>
            <a:r>
              <a:rPr lang="en-US" dirty="0" smtClean="0">
                <a:solidFill>
                  <a:srgbClr val="8E5A6D"/>
                </a:solidFill>
                <a:latin typeface="Times New Roman" panose="02020603050405020304" pitchFamily="18" charset="0"/>
                <a:cs typeface="Times New Roman" panose="02020603050405020304" pitchFamily="18" charset="0"/>
              </a:rPr>
              <a:t>Pages </a:t>
            </a:r>
            <a:r>
              <a:rPr lang="en-US" dirty="0">
                <a:solidFill>
                  <a:srgbClr val="8E5A6D"/>
                </a:solidFill>
                <a:latin typeface="Times New Roman" panose="02020603050405020304" pitchFamily="18" charset="0"/>
                <a:cs typeface="Times New Roman" panose="02020603050405020304" pitchFamily="18" charset="0"/>
              </a:rPr>
              <a:t>with lots of external links pointing to them (also called backlinks) from authoritative sites tend to rank higher in search results. </a:t>
            </a:r>
          </a:p>
          <a:p>
            <a:pPr algn="just"/>
            <a:r>
              <a:rPr lang="en-US" dirty="0">
                <a:solidFill>
                  <a:srgbClr val="8E5A6D"/>
                </a:solidFill>
                <a:latin typeface="Times New Roman" panose="02020603050405020304" pitchFamily="18" charset="0"/>
                <a:cs typeface="Times New Roman" panose="02020603050405020304" pitchFamily="18" charset="0"/>
              </a:rPr>
              <a:t>Tip: You can quickly see how many external links point to your site by running it through Backlink Analytics. </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Internal vs. External Links</a:t>
            </a:r>
          </a:p>
          <a:p>
            <a:pPr algn="just"/>
            <a:r>
              <a:rPr lang="en-US" dirty="0">
                <a:solidFill>
                  <a:srgbClr val="8E5A6D"/>
                </a:solidFill>
                <a:latin typeface="Times New Roman" panose="02020603050405020304" pitchFamily="18" charset="0"/>
                <a:cs typeface="Times New Roman" panose="02020603050405020304" pitchFamily="18" charset="0"/>
              </a:rPr>
              <a:t>Internal links are the opposite of external links. They’re hyperlinks that point to another page on the same website. </a:t>
            </a:r>
          </a:p>
          <a:p>
            <a:pPr algn="just"/>
            <a:endParaRPr lang="en-US" sz="1600" dirty="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7834367" y="1697016"/>
            <a:ext cx="3523088" cy="2987358"/>
          </a:xfrm>
          <a:prstGeom prst="rect">
            <a:avLst/>
          </a:prstGeom>
        </p:spPr>
      </p:pic>
      <p:sp>
        <p:nvSpPr>
          <p:cNvPr id="9" name="Rectangle 8"/>
          <p:cNvSpPr/>
          <p:nvPr/>
        </p:nvSpPr>
        <p:spPr>
          <a:xfrm>
            <a:off x="7834367" y="4832860"/>
            <a:ext cx="3444240" cy="1569660"/>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External link </a:t>
            </a:r>
            <a:r>
              <a:rPr lang="en-US" sz="1200" dirty="0" smtClean="0">
                <a:solidFill>
                  <a:srgbClr val="8E5A6D"/>
                </a:solidFill>
                <a:latin typeface="Times New Roman" panose="02020603050405020304" pitchFamily="18" charset="0"/>
                <a:cs typeface="Times New Roman" panose="02020603050405020304" pitchFamily="18" charset="0"/>
              </a:rPr>
              <a:t>building  </a:t>
            </a:r>
            <a:r>
              <a:rPr lang="en-US" sz="1200" dirty="0">
                <a:solidFill>
                  <a:srgbClr val="8E5A6D"/>
                </a:solidFill>
                <a:latin typeface="Times New Roman" panose="02020603050405020304" pitchFamily="18" charset="0"/>
                <a:cs typeface="Times New Roman" panose="02020603050405020304" pitchFamily="18" charset="0"/>
              </a:rPr>
              <a:t>proactive approach to gain quality links from third-party sites. It can be considered to be an element of online PR since it involves getting your brand visible on third-party sites and creating backlinks related to your </a:t>
            </a:r>
            <a:r>
              <a:rPr lang="en-US" sz="1200" dirty="0" smtClean="0">
                <a:solidFill>
                  <a:srgbClr val="8E5A6D"/>
                </a:solidFill>
                <a:latin typeface="Times New Roman" panose="02020603050405020304" pitchFamily="18" charset="0"/>
                <a:cs typeface="Times New Roman" panose="02020603050405020304" pitchFamily="18" charset="0"/>
              </a:rPr>
              <a:t>site. </a:t>
            </a: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Internal </a:t>
            </a:r>
            <a:r>
              <a:rPr lang="en-US" sz="1200" dirty="0">
                <a:solidFill>
                  <a:srgbClr val="8E5A6D"/>
                </a:solidFill>
                <a:latin typeface="Times New Roman" panose="02020603050405020304" pitchFamily="18" charset="0"/>
                <a:cs typeface="Times New Roman" panose="02020603050405020304" pitchFamily="18" charset="0"/>
              </a:rPr>
              <a:t>link </a:t>
            </a:r>
            <a:r>
              <a:rPr lang="en-US" sz="1200" dirty="0" smtClean="0">
                <a:solidFill>
                  <a:srgbClr val="8E5A6D"/>
                </a:solidFill>
                <a:latin typeface="Times New Roman" panose="02020603050405020304" pitchFamily="18" charset="0"/>
                <a:cs typeface="Times New Roman" panose="02020603050405020304" pitchFamily="18" charset="0"/>
              </a:rPr>
              <a:t>architecture Structuring </a:t>
            </a:r>
            <a:r>
              <a:rPr lang="en-US" sz="1200" dirty="0">
                <a:solidFill>
                  <a:srgbClr val="8E5A6D"/>
                </a:solidFill>
                <a:latin typeface="Times New Roman" panose="02020603050405020304" pitchFamily="18" charset="0"/>
                <a:cs typeface="Times New Roman" panose="02020603050405020304" pitchFamily="18" charset="0"/>
              </a:rPr>
              <a:t>and labelling links within a site's navigation to improve the results of SEO.</a:t>
            </a:r>
          </a:p>
        </p:txBody>
      </p:sp>
    </p:spTree>
    <p:extLst>
      <p:ext uri="{BB962C8B-B14F-4D97-AF65-F5344CB8AC3E}">
        <p14:creationId xmlns:p14="http://schemas.microsoft.com/office/powerpoint/2010/main" val="122414381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24082" y="757947"/>
            <a:ext cx="1879649" cy="309233"/>
          </a:xfrm>
          <a:prstGeom prst="rect">
            <a:avLst/>
          </a:prstGeom>
        </p:spPr>
      </p:pic>
      <p:sp>
        <p:nvSpPr>
          <p:cNvPr id="2" name="Rectangle 1"/>
          <p:cNvSpPr/>
          <p:nvPr/>
        </p:nvSpPr>
        <p:spPr>
          <a:xfrm>
            <a:off x="365759" y="912564"/>
            <a:ext cx="6858001" cy="5909310"/>
          </a:xfrm>
          <a:prstGeom prst="rect">
            <a:avLst/>
          </a:prstGeom>
        </p:spPr>
        <p:txBody>
          <a:bodyPr wrap="square">
            <a:spAutoFit/>
          </a:bodyPr>
          <a:lstStyle/>
          <a:p>
            <a:pPr algn="just"/>
            <a:r>
              <a:rPr lang="en-US" b="1" dirty="0" smtClean="0">
                <a:solidFill>
                  <a:srgbClr val="8E5A6D"/>
                </a:solidFill>
                <a:latin typeface="Times New Roman" panose="02020603050405020304" pitchFamily="18" charset="0"/>
                <a:cs typeface="Times New Roman" panose="02020603050405020304" pitchFamily="18" charset="0"/>
              </a:rPr>
              <a:t>Internal </a:t>
            </a:r>
            <a:r>
              <a:rPr lang="en-US" b="1" dirty="0">
                <a:solidFill>
                  <a:srgbClr val="8E5A6D"/>
                </a:solidFill>
                <a:latin typeface="Times New Roman" panose="02020603050405020304" pitchFamily="18" charset="0"/>
                <a:cs typeface="Times New Roman" panose="02020603050405020304" pitchFamily="18" charset="0"/>
              </a:rPr>
              <a:t>and external </a:t>
            </a:r>
            <a:r>
              <a:rPr lang="en-US" b="1" dirty="0" smtClean="0">
                <a:solidFill>
                  <a:srgbClr val="8E5A6D"/>
                </a:solidFill>
                <a:latin typeface="Times New Roman" panose="02020603050405020304" pitchFamily="18" charset="0"/>
                <a:cs typeface="Times New Roman" panose="02020603050405020304" pitchFamily="18" charset="0"/>
              </a:rPr>
              <a:t>links</a:t>
            </a:r>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But leveraging both types of links is important for your own SEO</a:t>
            </a:r>
            <a:r>
              <a:rPr lang="en-US" dirty="0" smtClean="0">
                <a:solidFill>
                  <a:srgbClr val="8E5A6D"/>
                </a:solidFill>
                <a:latin typeface="Times New Roman" panose="02020603050405020304" pitchFamily="18" charset="0"/>
                <a:cs typeface="Times New Roman" panose="02020603050405020304" pitchFamily="18" charset="0"/>
              </a:rPr>
              <a:t>.</a:t>
            </a:r>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Using external links helps</a:t>
            </a:r>
            <a:r>
              <a:rPr lang="en-US" b="1" dirty="0" smtClean="0">
                <a:solidFill>
                  <a:srgbClr val="8E5A6D"/>
                </a:solidFill>
                <a:latin typeface="Times New Roman" panose="02020603050405020304" pitchFamily="18" charset="0"/>
                <a:cs typeface="Times New Roman" panose="02020603050405020304" pitchFamily="18" charset="0"/>
              </a:rPr>
              <a:t>:</a:t>
            </a:r>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Show Google how your content relates to other pages</a:t>
            </a:r>
          </a:p>
          <a:p>
            <a:pPr algn="just"/>
            <a:r>
              <a:rPr lang="en-US" dirty="0">
                <a:solidFill>
                  <a:srgbClr val="8E5A6D"/>
                </a:solidFill>
                <a:latin typeface="Times New Roman" panose="02020603050405020304" pitchFamily="18" charset="0"/>
                <a:cs typeface="Times New Roman" panose="02020603050405020304" pitchFamily="18" charset="0"/>
              </a:rPr>
              <a:t>Provide value to your readers by offering more information and resources</a:t>
            </a:r>
          </a:p>
          <a:p>
            <a:pPr algn="just"/>
            <a:r>
              <a:rPr lang="en-US" dirty="0">
                <a:solidFill>
                  <a:srgbClr val="8E5A6D"/>
                </a:solidFill>
                <a:latin typeface="Times New Roman" panose="02020603050405020304" pitchFamily="18" charset="0"/>
                <a:cs typeface="Times New Roman" panose="02020603050405020304" pitchFamily="18" charset="0"/>
              </a:rPr>
              <a:t>Build relationships with other sites, which can lead to exposure, traffic, and backlinks</a:t>
            </a:r>
          </a:p>
          <a:p>
            <a:pPr algn="just"/>
            <a:r>
              <a:rPr lang="en-US" b="1" dirty="0">
                <a:solidFill>
                  <a:srgbClr val="8E5A6D"/>
                </a:solidFill>
                <a:latin typeface="Times New Roman" panose="02020603050405020304" pitchFamily="18" charset="0"/>
                <a:cs typeface="Times New Roman" panose="02020603050405020304" pitchFamily="18" charset="0"/>
              </a:rPr>
              <a:t>Using internal links helps</a:t>
            </a:r>
            <a:r>
              <a:rPr lang="en-US" b="1" dirty="0" smtClean="0">
                <a:solidFill>
                  <a:srgbClr val="8E5A6D"/>
                </a:solidFill>
                <a:latin typeface="Times New Roman" panose="02020603050405020304" pitchFamily="18" charset="0"/>
                <a:cs typeface="Times New Roman" panose="02020603050405020304" pitchFamily="18" charset="0"/>
              </a:rPr>
              <a:t>:</a:t>
            </a:r>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Improve the user experience and navigation on your site </a:t>
            </a:r>
          </a:p>
          <a:p>
            <a:pPr algn="just"/>
            <a:r>
              <a:rPr lang="en-US" dirty="0">
                <a:solidFill>
                  <a:srgbClr val="8E5A6D"/>
                </a:solidFill>
                <a:latin typeface="Times New Roman" panose="02020603050405020304" pitchFamily="18" charset="0"/>
                <a:cs typeface="Times New Roman" panose="02020603050405020304" pitchFamily="18" charset="0"/>
              </a:rPr>
              <a:t>Spread link equity (ranking power) among your pages</a:t>
            </a:r>
          </a:p>
          <a:p>
            <a:pPr algn="just"/>
            <a:r>
              <a:rPr lang="en-US" dirty="0">
                <a:solidFill>
                  <a:srgbClr val="8E5A6D"/>
                </a:solidFill>
                <a:latin typeface="Times New Roman" panose="02020603050405020304" pitchFamily="18" charset="0"/>
                <a:cs typeface="Times New Roman" panose="02020603050405020304" pitchFamily="18" charset="0"/>
              </a:rPr>
              <a:t>Boost the relevance and authority of your pages for specific keywords</a:t>
            </a:r>
          </a:p>
          <a:p>
            <a:pPr algn="just"/>
            <a:r>
              <a:rPr lang="en-US" b="1" dirty="0" smtClean="0">
                <a:solidFill>
                  <a:srgbClr val="8E5A6D"/>
                </a:solidFill>
                <a:latin typeface="Times New Roman" panose="02020603050405020304" pitchFamily="18" charset="0"/>
                <a:cs typeface="Times New Roman" panose="02020603050405020304" pitchFamily="18" charset="0"/>
              </a:rPr>
              <a:t>Are </a:t>
            </a:r>
            <a:r>
              <a:rPr lang="en-US" b="1" dirty="0">
                <a:solidFill>
                  <a:srgbClr val="8E5A6D"/>
                </a:solidFill>
                <a:latin typeface="Times New Roman" panose="02020603050405020304" pitchFamily="18" charset="0"/>
                <a:cs typeface="Times New Roman" panose="02020603050405020304" pitchFamily="18" charset="0"/>
              </a:rPr>
              <a:t>External Links Good for SEO? </a:t>
            </a:r>
          </a:p>
          <a:p>
            <a:pPr algn="just"/>
            <a:r>
              <a:rPr lang="en-US" dirty="0">
                <a:solidFill>
                  <a:srgbClr val="8E5A6D"/>
                </a:solidFill>
                <a:latin typeface="Times New Roman" panose="02020603050405020304" pitchFamily="18" charset="0"/>
                <a:cs typeface="Times New Roman" panose="02020603050405020304" pitchFamily="18" charset="0"/>
              </a:rPr>
              <a:t>Using external links (or outbound links) on your site can help your SEO in two big ways</a:t>
            </a:r>
            <a:r>
              <a:rPr lang="en-US" dirty="0" smtClean="0">
                <a:solidFill>
                  <a:srgbClr val="8E5A6D"/>
                </a:solidFill>
                <a:latin typeface="Times New Roman" panose="02020603050405020304" pitchFamily="18" charset="0"/>
                <a:cs typeface="Times New Roman" panose="02020603050405020304" pitchFamily="18" charset="0"/>
              </a:rPr>
              <a:t>:</a:t>
            </a:r>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First,</a:t>
            </a:r>
            <a:r>
              <a:rPr lang="en-US" dirty="0">
                <a:solidFill>
                  <a:srgbClr val="8E5A6D"/>
                </a:solidFill>
                <a:latin typeface="Times New Roman" panose="02020603050405020304" pitchFamily="18" charset="0"/>
                <a:cs typeface="Times New Roman" panose="02020603050405020304" pitchFamily="18" charset="0"/>
              </a:rPr>
              <a:t> they provide value to users—which improves the user experience. And a better UX can contribute to better rankings in various ways. </a:t>
            </a:r>
          </a:p>
          <a:p>
            <a:pPr algn="just"/>
            <a:r>
              <a:rPr lang="en-US" b="1" dirty="0">
                <a:solidFill>
                  <a:srgbClr val="8E5A6D"/>
                </a:solidFill>
                <a:latin typeface="Times New Roman" panose="02020603050405020304" pitchFamily="18" charset="0"/>
                <a:cs typeface="Times New Roman" panose="02020603050405020304" pitchFamily="18" charset="0"/>
              </a:rPr>
              <a:t>Second,</a:t>
            </a:r>
            <a:r>
              <a:rPr lang="en-US" dirty="0">
                <a:solidFill>
                  <a:srgbClr val="8E5A6D"/>
                </a:solidFill>
                <a:latin typeface="Times New Roman" panose="02020603050405020304" pitchFamily="18" charset="0"/>
                <a:cs typeface="Times New Roman" panose="02020603050405020304" pitchFamily="18" charset="0"/>
              </a:rPr>
              <a:t> they may help search engines understand your topic and niche. </a:t>
            </a:r>
          </a:p>
          <a:p>
            <a:pPr algn="just"/>
            <a:r>
              <a:rPr lang="en-US" dirty="0">
                <a:solidFill>
                  <a:srgbClr val="8E5A6D"/>
                </a:solidFill>
                <a:latin typeface="Times New Roman" panose="02020603050405020304" pitchFamily="18" charset="0"/>
                <a:cs typeface="Times New Roman" panose="02020603050405020304" pitchFamily="18" charset="0"/>
              </a:rPr>
              <a:t>When you link to sites that are related to your content, you’re giving more context about what your site is about. And how it fits into your industry’s big picture.</a:t>
            </a:r>
          </a:p>
        </p:txBody>
      </p:sp>
      <p:pic>
        <p:nvPicPr>
          <p:cNvPr id="4" name="Picture 3"/>
          <p:cNvPicPr>
            <a:picLocks noChangeAspect="1"/>
          </p:cNvPicPr>
          <p:nvPr/>
        </p:nvPicPr>
        <p:blipFill>
          <a:blip r:embed="rId12"/>
          <a:stretch>
            <a:fillRect/>
          </a:stretch>
        </p:blipFill>
        <p:spPr>
          <a:xfrm>
            <a:off x="7223760" y="1451741"/>
            <a:ext cx="4800645" cy="3946034"/>
          </a:xfrm>
          <a:prstGeom prst="rect">
            <a:avLst/>
          </a:prstGeom>
        </p:spPr>
      </p:pic>
      <p:pic>
        <p:nvPicPr>
          <p:cNvPr id="5" name="Picture 4"/>
          <p:cNvPicPr>
            <a:picLocks noChangeAspect="1"/>
          </p:cNvPicPr>
          <p:nvPr/>
        </p:nvPicPr>
        <p:blipFill>
          <a:blip r:embed="rId13"/>
          <a:stretch>
            <a:fillRect/>
          </a:stretch>
        </p:blipFill>
        <p:spPr>
          <a:xfrm>
            <a:off x="9024018" y="5896838"/>
            <a:ext cx="2170364" cy="591363"/>
          </a:xfrm>
          <a:prstGeom prst="rect">
            <a:avLst/>
          </a:prstGeom>
        </p:spPr>
      </p:pic>
    </p:spTree>
    <p:extLst>
      <p:ext uri="{BB962C8B-B14F-4D97-AF65-F5344CB8AC3E}">
        <p14:creationId xmlns:p14="http://schemas.microsoft.com/office/powerpoint/2010/main" val="63315741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884636" y="1138301"/>
            <a:ext cx="6096000" cy="452437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10312351" y="5227799"/>
            <a:ext cx="1879649" cy="309233"/>
          </a:xfrm>
          <a:prstGeom prst="rect">
            <a:avLst/>
          </a:prstGeom>
        </p:spPr>
      </p:pic>
      <p:sp>
        <p:nvSpPr>
          <p:cNvPr id="2" name="Rectangle 1"/>
          <p:cNvSpPr/>
          <p:nvPr/>
        </p:nvSpPr>
        <p:spPr>
          <a:xfrm>
            <a:off x="245860" y="1138301"/>
            <a:ext cx="5565745" cy="5909310"/>
          </a:xfrm>
          <a:prstGeom prst="rect">
            <a:avLst/>
          </a:prstGeom>
        </p:spPr>
        <p:txBody>
          <a:bodyPr wrap="square">
            <a:spAutoFit/>
          </a:bodyPr>
          <a:lstStyle/>
          <a:p>
            <a:pPr lvl="0" algn="just" fontAlgn="base"/>
            <a:r>
              <a:rPr lang="en-US" b="1" dirty="0">
                <a:solidFill>
                  <a:srgbClr val="8E5A6D"/>
                </a:solidFill>
                <a:latin typeface="Times New Roman" panose="02020603050405020304" pitchFamily="18" charset="0"/>
                <a:cs typeface="Times New Roman" panose="02020603050405020304" pitchFamily="18" charset="0"/>
              </a:rPr>
              <a:t>How to do SEO: Off-page optimization</a:t>
            </a:r>
          </a:p>
          <a:p>
            <a:pPr lvl="0" algn="just" fontAlgn="base"/>
            <a:r>
              <a:rPr lang="en-US" dirty="0" smtClean="0">
                <a:solidFill>
                  <a:srgbClr val="8E5A6D"/>
                </a:solidFill>
                <a:latin typeface="Times New Roman" panose="02020603050405020304" pitchFamily="18" charset="0"/>
                <a:cs typeface="Times New Roman" panose="02020603050405020304" pitchFamily="18" charset="0"/>
              </a:rPr>
              <a:t> </a:t>
            </a:r>
            <a:r>
              <a:rPr lang="en-US" dirty="0">
                <a:solidFill>
                  <a:srgbClr val="8E5A6D"/>
                </a:solidFill>
                <a:latin typeface="Times New Roman" panose="02020603050405020304" pitchFamily="18" charset="0"/>
                <a:cs typeface="Times New Roman" panose="02020603050405020304" pitchFamily="18" charset="0"/>
              </a:rPr>
              <a:t>Off-page SEO, </a:t>
            </a:r>
            <a:r>
              <a:rPr lang="en-US" dirty="0" smtClean="0">
                <a:solidFill>
                  <a:srgbClr val="8E5A6D"/>
                </a:solidFill>
                <a:latin typeface="Times New Roman" panose="02020603050405020304" pitchFamily="18" charset="0"/>
                <a:cs typeface="Times New Roman" panose="02020603050405020304" pitchFamily="18" charset="0"/>
              </a:rPr>
              <a:t>is </a:t>
            </a:r>
            <a:r>
              <a:rPr lang="en-US" dirty="0">
                <a:solidFill>
                  <a:srgbClr val="8E5A6D"/>
                </a:solidFill>
                <a:latin typeface="Times New Roman" panose="02020603050405020304" pitchFamily="18" charset="0"/>
                <a:cs typeface="Times New Roman" panose="02020603050405020304" pitchFamily="18" charset="0"/>
              </a:rPr>
              <a:t>what you do on other pages of your website, other websites, and even other platforms to help your page to rank. Here are some off-page SEO </a:t>
            </a:r>
            <a:r>
              <a:rPr lang="en-US" dirty="0" smtClean="0">
                <a:solidFill>
                  <a:srgbClr val="8E5A6D"/>
                </a:solidFill>
                <a:latin typeface="Times New Roman" panose="02020603050405020304" pitchFamily="18" charset="0"/>
                <a:cs typeface="Times New Roman" panose="02020603050405020304" pitchFamily="18" charset="0"/>
              </a:rPr>
              <a:t>tactics</a:t>
            </a:r>
          </a:p>
          <a:p>
            <a:pPr lvl="0" algn="just" fontAlgn="base"/>
            <a:endParaRPr lang="en-US" dirty="0">
              <a:solidFill>
                <a:srgbClr val="8E5A6D"/>
              </a:solidFill>
              <a:latin typeface="Times New Roman" panose="02020603050405020304" pitchFamily="18" charset="0"/>
              <a:cs typeface="Times New Roman" panose="02020603050405020304" pitchFamily="18" charset="0"/>
            </a:endParaRPr>
          </a:p>
          <a:p>
            <a:pPr algn="just" fontAlgn="base"/>
            <a:r>
              <a:rPr lang="en-US" b="1" dirty="0" smtClean="0">
                <a:solidFill>
                  <a:srgbClr val="8E5A6D"/>
                </a:solidFill>
                <a:latin typeface="Times New Roman" panose="02020603050405020304" pitchFamily="18" charset="0"/>
                <a:cs typeface="Times New Roman" panose="02020603050405020304" pitchFamily="18" charset="0"/>
              </a:rPr>
              <a:t>Backlinks</a:t>
            </a:r>
            <a:endParaRPr lang="en-US" dirty="0">
              <a:solidFill>
                <a:srgbClr val="8E5A6D"/>
              </a:solidFill>
              <a:latin typeface="Times New Roman" panose="02020603050405020304" pitchFamily="18" charset="0"/>
              <a:cs typeface="Times New Roman" panose="02020603050405020304" pitchFamily="18" charset="0"/>
            </a:endParaRPr>
          </a:p>
          <a:p>
            <a:pPr lvl="0" algn="just" fontAlgn="base"/>
            <a:r>
              <a:rPr lang="en-US" dirty="0" smtClean="0">
                <a:solidFill>
                  <a:srgbClr val="8E5A6D"/>
                </a:solidFill>
                <a:latin typeface="Times New Roman" panose="02020603050405020304" pitchFamily="18" charset="0"/>
                <a:cs typeface="Times New Roman" panose="02020603050405020304" pitchFamily="18" charset="0"/>
              </a:rPr>
              <a:t>Earn </a:t>
            </a:r>
            <a:r>
              <a:rPr lang="en-US" dirty="0">
                <a:solidFill>
                  <a:srgbClr val="8E5A6D"/>
                </a:solidFill>
                <a:latin typeface="Times New Roman" panose="02020603050405020304" pitchFamily="18" charset="0"/>
                <a:cs typeface="Times New Roman" panose="02020603050405020304" pitchFamily="18" charset="0"/>
              </a:rPr>
              <a:t>and reach out for backlinks</a:t>
            </a:r>
          </a:p>
          <a:p>
            <a:pPr lvl="0" algn="just" fontAlgn="base"/>
            <a:r>
              <a:rPr lang="en-US" dirty="0">
                <a:solidFill>
                  <a:srgbClr val="8E5A6D"/>
                </a:solidFill>
                <a:latin typeface="Times New Roman" panose="02020603050405020304" pitchFamily="18" charset="0"/>
                <a:cs typeface="Times New Roman" panose="02020603050405020304" pitchFamily="18" charset="0"/>
              </a:rPr>
              <a:t>Backlinks, or links to your site from other websites, are the third most important Google ranking factor. Backlinks from higher credibility sites are, of course, more valuable than those from lower credibility sites. The more high-quality backlinks you have, the higher you’ll rank. </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backlink is a link to your page that comes from another website. A page with a lot of links pointing back to it indicates to Google that the particular page is providing exceptional value, and is coming from a credible website.  But one link from one quality domain is much better than multiple links from several low-authority websites.</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p:cNvSpPr/>
          <p:nvPr/>
        </p:nvSpPr>
        <p:spPr>
          <a:xfrm>
            <a:off x="6431279" y="5930015"/>
            <a:ext cx="5221333" cy="646331"/>
          </a:xfrm>
          <a:prstGeom prst="rect">
            <a:avLst/>
          </a:prstGeom>
        </p:spPr>
        <p:txBody>
          <a:bodyPr wrap="square">
            <a:spAutoFit/>
          </a:bodyPr>
          <a:lstStyle/>
          <a:p>
            <a:pPr marL="171450" indent="-171450">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Backlink Hyperlink </a:t>
            </a:r>
            <a:r>
              <a:rPr lang="en-US" sz="1200" dirty="0">
                <a:solidFill>
                  <a:srgbClr val="8E5A6D"/>
                </a:solidFill>
                <a:latin typeface="Times New Roman" panose="02020603050405020304" pitchFamily="18" charset="0"/>
                <a:cs typeface="Times New Roman" panose="02020603050405020304" pitchFamily="18" charset="0"/>
              </a:rPr>
              <a:t>that links to a particular web page (or website). Also known as an inbound link. Google PageRank and Yahoo</a:t>
            </a:r>
            <a:r>
              <a:rPr lang="en-US" sz="1200" dirty="0" smtClean="0">
                <a:solidFill>
                  <a:srgbClr val="8E5A6D"/>
                </a:solidFill>
                <a:latin typeface="Times New Roman" panose="02020603050405020304" pitchFamily="18" charset="0"/>
                <a:cs typeface="Times New Roman" panose="02020603050405020304" pitchFamily="18" charset="0"/>
              </a:rPr>
              <a:t>! Web Rank </a:t>
            </a:r>
            <a:r>
              <a:rPr lang="en-US" sz="1200" dirty="0">
                <a:solidFill>
                  <a:srgbClr val="8E5A6D"/>
                </a:solidFill>
                <a:latin typeface="Times New Roman" panose="02020603050405020304" pitchFamily="18" charset="0"/>
                <a:cs typeface="Times New Roman" panose="02020603050405020304" pitchFamily="18" charset="0"/>
              </a:rPr>
              <a:t>are methods of enumerating this.</a:t>
            </a:r>
          </a:p>
        </p:txBody>
      </p:sp>
    </p:spTree>
    <p:extLst>
      <p:ext uri="{BB962C8B-B14F-4D97-AF65-F5344CB8AC3E}">
        <p14:creationId xmlns:p14="http://schemas.microsoft.com/office/powerpoint/2010/main" val="179251444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45860" y="617064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784341" y="1260795"/>
            <a:ext cx="5931419" cy="4524315"/>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So how do you get backlinks? Here are four link-building strategies.</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Original, quality content: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If your content is high-quality, unique, and provides value to your audience, it will generate backlinks on its own. Go for the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irreplaceable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content like thought leadership content and original data-driven pieces.</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Cold outreach: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 takes years to build this kind of authority, so you’ll also want to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hlinkClick r:id="rId12"/>
              </a:rPr>
              <a:t>build backlinks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by finding related content and pitching your pieces to the author for a link.</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Guest posts: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Another method for building backlinks is by guest blogging. Rather than just asking for a link, offer to write a post for that site. You can include a backlink to your site in the post or in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your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author bio. How does off page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optimization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benefits in SEO</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endParaRPr kumimoji="0" lang="ar-JO"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sp>
        <p:nvSpPr>
          <p:cNvPr id="8" name="Rectangle 7"/>
          <p:cNvSpPr/>
          <p:nvPr/>
        </p:nvSpPr>
        <p:spPr>
          <a:xfrm>
            <a:off x="8107680" y="4807920"/>
            <a:ext cx="3872956" cy="1954381"/>
          </a:xfrm>
          <a:prstGeom prst="rect">
            <a:avLst/>
          </a:prstGeom>
        </p:spPr>
        <p:txBody>
          <a:bodyPr wrap="square">
            <a:spAutoFit/>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1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Off page </a:t>
            </a:r>
            <a:r>
              <a:rPr kumimoji="0" lang="en-US" sz="11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optimization</a:t>
            </a:r>
            <a:r>
              <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is defined as the technique which helps the website to improve its ranking on the search engine results page. These factors functions outside the boundaries of the web </a:t>
            </a:r>
            <a:r>
              <a:rPr kumimoji="0" lang="en-US" sz="11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pages. These </a:t>
            </a:r>
            <a:r>
              <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ranking factors are not directly controlled by the publisher. Off-page </a:t>
            </a:r>
            <a:r>
              <a:rPr kumimoji="0" lang="en-US" sz="11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optimization </a:t>
            </a:r>
            <a:r>
              <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basically deals in link building for SEO.</a:t>
            </a:r>
            <a:br>
              <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r>
              <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Off page SEO is a long term and time consuming </a:t>
            </a:r>
            <a:r>
              <a:rPr kumimoji="0" lang="en-US" sz="11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process. It </a:t>
            </a:r>
            <a:r>
              <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includes acquiring backlinks to your webpage from the authority sites, Social media and Social bookmarking. Off page factors work in the background to improve the search rankings</a:t>
            </a:r>
            <a:r>
              <a:rPr kumimoji="0" lang="en-US" sz="11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endPar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13"/>
          <a:stretch>
            <a:fillRect/>
          </a:stretch>
        </p:blipFill>
        <p:spPr>
          <a:xfrm>
            <a:off x="7874054" y="1572363"/>
            <a:ext cx="3585953" cy="2736492"/>
          </a:xfrm>
          <a:prstGeom prst="rect">
            <a:avLst/>
          </a:prstGeom>
        </p:spPr>
      </p:pic>
    </p:spTree>
    <p:extLst>
      <p:ext uri="{BB962C8B-B14F-4D97-AF65-F5344CB8AC3E}">
        <p14:creationId xmlns:p14="http://schemas.microsoft.com/office/powerpoint/2010/main" val="208200823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96240" y="881240"/>
            <a:ext cx="6096000" cy="5632311"/>
          </a:xfrm>
          <a:prstGeom prst="rect">
            <a:avLst/>
          </a:prstGeom>
        </p:spPr>
        <p:txBody>
          <a:bodyPr>
            <a:spAutoFit/>
          </a:bodyPr>
          <a:lstStyle/>
          <a:p>
            <a:r>
              <a:rPr lang="en-US" b="1" dirty="0" smtClean="0">
                <a:solidFill>
                  <a:srgbClr val="8E5A6D"/>
                </a:solidFill>
                <a:latin typeface="Times New Roman" panose="02020603050405020304" pitchFamily="18" charset="0"/>
                <a:cs typeface="Times New Roman" panose="02020603050405020304" pitchFamily="18" charset="0"/>
              </a:rPr>
              <a:t>Share </a:t>
            </a:r>
            <a:r>
              <a:rPr lang="en-US" b="1" dirty="0">
                <a:solidFill>
                  <a:srgbClr val="8E5A6D"/>
                </a:solidFill>
                <a:latin typeface="Times New Roman" panose="02020603050405020304" pitchFamily="18" charset="0"/>
                <a:cs typeface="Times New Roman" panose="02020603050405020304" pitchFamily="18" charset="0"/>
              </a:rPr>
              <a:t>your content on social media</a:t>
            </a:r>
          </a:p>
          <a:p>
            <a:pPr algn="just"/>
            <a:r>
              <a:rPr lang="en-US" dirty="0">
                <a:solidFill>
                  <a:srgbClr val="8E5A6D"/>
                </a:solidFill>
                <a:latin typeface="Times New Roman" panose="02020603050405020304" pitchFamily="18" charset="0"/>
                <a:cs typeface="Times New Roman" panose="02020603050405020304" pitchFamily="18" charset="0"/>
              </a:rPr>
              <a:t>In addition to linking to your homepage in social media profiles, you should also be regularly sharing your blog posts with your feed. This earns you referral traffic, and the more eyes on a post, the higher the chances of generating backlinks. Social media itself isn’t a direct google ranking factor, but your activity on the platforms and users’ engagement with your content there send social signals to Google that influence your ranking.</a:t>
            </a:r>
          </a:p>
          <a:p>
            <a:endParaRPr lang="en-US" dirty="0">
              <a:solidFill>
                <a:srgbClr val="8E5A6D"/>
              </a:solidFill>
              <a:latin typeface="Times New Roman" panose="02020603050405020304" pitchFamily="18" charset="0"/>
              <a:cs typeface="Times New Roman" panose="02020603050405020304" pitchFamily="18" charset="0"/>
            </a:endParaRPr>
          </a:p>
          <a:p>
            <a:r>
              <a:rPr lang="en-US" b="1" dirty="0" smtClean="0">
                <a:solidFill>
                  <a:srgbClr val="8E5A6D"/>
                </a:solidFill>
                <a:latin typeface="Times New Roman" panose="02020603050405020304" pitchFamily="18" charset="0"/>
                <a:cs typeface="Times New Roman" panose="02020603050405020304" pitchFamily="18" charset="0"/>
              </a:rPr>
              <a:t>Build </a:t>
            </a:r>
            <a:r>
              <a:rPr lang="en-US" b="1" dirty="0">
                <a:solidFill>
                  <a:srgbClr val="8E5A6D"/>
                </a:solidFill>
                <a:latin typeface="Times New Roman" panose="02020603050405020304" pitchFamily="18" charset="0"/>
                <a:cs typeface="Times New Roman" panose="02020603050405020304" pitchFamily="18" charset="0"/>
              </a:rPr>
              <a:t>your brand reputation</a:t>
            </a:r>
          </a:p>
          <a:p>
            <a:pPr algn="just"/>
            <a:r>
              <a:rPr lang="en-US" dirty="0">
                <a:solidFill>
                  <a:srgbClr val="8E5A6D"/>
                </a:solidFill>
                <a:latin typeface="Times New Roman" panose="02020603050405020304" pitchFamily="18" charset="0"/>
                <a:cs typeface="Times New Roman" panose="02020603050405020304" pitchFamily="18" charset="0"/>
              </a:rPr>
              <a:t>When determining how high to rank a particular page on your site, Google doesn’t just look at that one page. It takes into account your brand as a whole, which it does so by looking at other information about it across the web—including reviews, ratings, listings, awards, and even unlinked brand mentions. As such, building your brand reputation by optimizing your listings, gaining positive press, and asking for reviews is essential for SEO. Much of this falls under the realm of local SEO but there are plenty of </a:t>
            </a:r>
            <a:r>
              <a:rPr lang="en-US" dirty="0" smtClean="0">
                <a:solidFill>
                  <a:srgbClr val="8E5A6D"/>
                </a:solidFill>
                <a:latin typeface="Times New Roman" panose="02020603050405020304" pitchFamily="18" charset="0"/>
                <a:cs typeface="Times New Roman" panose="02020603050405020304" pitchFamily="18" charset="0"/>
              </a:rPr>
              <a:t>brand- building </a:t>
            </a:r>
            <a:r>
              <a:rPr lang="en-US" dirty="0">
                <a:solidFill>
                  <a:srgbClr val="8E5A6D"/>
                </a:solidFill>
                <a:latin typeface="Times New Roman" panose="02020603050405020304" pitchFamily="18" charset="0"/>
                <a:cs typeface="Times New Roman" panose="02020603050405020304" pitchFamily="18" charset="0"/>
              </a:rPr>
              <a:t>strategies that apply to non-brick-and-mortar businesses too.</a:t>
            </a:r>
          </a:p>
        </p:txBody>
      </p:sp>
      <p:pic>
        <p:nvPicPr>
          <p:cNvPr id="4" name="Picture 3"/>
          <p:cNvPicPr>
            <a:picLocks noChangeAspect="1"/>
          </p:cNvPicPr>
          <p:nvPr/>
        </p:nvPicPr>
        <p:blipFill>
          <a:blip r:embed="rId12"/>
          <a:stretch>
            <a:fillRect/>
          </a:stretch>
        </p:blipFill>
        <p:spPr>
          <a:xfrm>
            <a:off x="7386216" y="1806057"/>
            <a:ext cx="4079080" cy="3561757"/>
          </a:xfrm>
          <a:prstGeom prst="rect">
            <a:avLst/>
          </a:prstGeom>
        </p:spPr>
      </p:pic>
    </p:spTree>
    <p:extLst>
      <p:ext uri="{BB962C8B-B14F-4D97-AF65-F5344CB8AC3E}">
        <p14:creationId xmlns:p14="http://schemas.microsoft.com/office/powerpoint/2010/main" val="160215294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200" y="1493598"/>
            <a:ext cx="6096000" cy="4524315"/>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The benefits of off page optimization are</a:t>
            </a:r>
            <a:r>
              <a:rPr lang="en-US" b="1" dirty="0" smtClean="0">
                <a:solidFill>
                  <a:srgbClr val="8E5A6D"/>
                </a:solidFill>
                <a:latin typeface="Times New Roman" panose="02020603050405020304" pitchFamily="18" charset="0"/>
                <a:cs typeface="Times New Roman" panose="02020603050405020304" pitchFamily="18" charset="0"/>
              </a:rPr>
              <a:t>:</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More rankings </a:t>
            </a:r>
            <a:r>
              <a:rPr lang="en-US" dirty="0">
                <a:solidFill>
                  <a:srgbClr val="8E5A6D"/>
                </a:solidFill>
                <a:latin typeface="Times New Roman" panose="02020603050405020304" pitchFamily="18" charset="0"/>
                <a:cs typeface="Times New Roman" panose="02020603050405020304" pitchFamily="18" charset="0"/>
              </a:rPr>
              <a:t>- By using the techniques of “off page” optimization, a successful strategy will help increase your website rankings in the SERPs. This will help you attract more traffic.</a:t>
            </a:r>
          </a:p>
          <a:p>
            <a:pPr algn="just"/>
            <a:r>
              <a:rPr lang="en-US" b="1" dirty="0">
                <a:solidFill>
                  <a:srgbClr val="8E5A6D"/>
                </a:solidFill>
                <a:latin typeface="Times New Roman" panose="02020603050405020304" pitchFamily="18" charset="0"/>
                <a:cs typeface="Times New Roman" panose="02020603050405020304" pitchFamily="18" charset="0"/>
              </a:rPr>
              <a:t>More exposure - </a:t>
            </a:r>
            <a:r>
              <a:rPr lang="en-US" dirty="0">
                <a:solidFill>
                  <a:srgbClr val="8E5A6D"/>
                </a:solidFill>
                <a:latin typeface="Times New Roman" panose="02020603050405020304" pitchFamily="18" charset="0"/>
                <a:cs typeface="Times New Roman" panose="02020603050405020304" pitchFamily="18" charset="0"/>
              </a:rPr>
              <a:t>The best part about </a:t>
            </a:r>
            <a:r>
              <a:rPr lang="en-US" dirty="0" smtClean="0">
                <a:solidFill>
                  <a:srgbClr val="8E5A6D"/>
                </a:solidFill>
                <a:latin typeface="Times New Roman" panose="02020603050405020304" pitchFamily="18" charset="0"/>
                <a:cs typeface="Times New Roman" panose="02020603050405020304" pitchFamily="18" charset="0"/>
              </a:rPr>
              <a:t>SEO </a:t>
            </a:r>
            <a:r>
              <a:rPr lang="en-US" dirty="0">
                <a:solidFill>
                  <a:srgbClr val="8E5A6D"/>
                </a:solidFill>
                <a:latin typeface="Times New Roman" panose="02020603050405020304" pitchFamily="18" charset="0"/>
                <a:cs typeface="Times New Roman" panose="02020603050405020304" pitchFamily="18" charset="0"/>
              </a:rPr>
              <a:t>is when you start ranking higher on SERPs, you get more exposure, i.e. more clicks, more visits, more links and more mentions on social media. This is a chain of events which takes place one after another.</a:t>
            </a:r>
          </a:p>
          <a:p>
            <a:pPr algn="just"/>
            <a:r>
              <a:rPr lang="en-US" b="1" dirty="0">
                <a:solidFill>
                  <a:srgbClr val="8E5A6D"/>
                </a:solidFill>
                <a:latin typeface="Times New Roman" panose="02020603050405020304" pitchFamily="18" charset="0"/>
                <a:cs typeface="Times New Roman" panose="02020603050405020304" pitchFamily="18" charset="0"/>
              </a:rPr>
              <a:t>Better PageRank </a:t>
            </a:r>
            <a:r>
              <a:rPr lang="en-US" dirty="0">
                <a:solidFill>
                  <a:srgbClr val="8E5A6D"/>
                </a:solidFill>
                <a:latin typeface="Times New Roman" panose="02020603050405020304" pitchFamily="18" charset="0"/>
                <a:cs typeface="Times New Roman" panose="02020603050405020304" pitchFamily="18" charset="0"/>
              </a:rPr>
              <a:t>- PageRank is a concept introduced by Larry page which talks about importance of a website in the eyes of Google. The concept is about ranking the web pages between 1 to 10. The higher the rank, the better is the website in the eye of Google.</a:t>
            </a:r>
          </a:p>
        </p:txBody>
      </p:sp>
      <p:pic>
        <p:nvPicPr>
          <p:cNvPr id="4" name="Picture 3"/>
          <p:cNvPicPr>
            <a:picLocks noChangeAspect="1"/>
          </p:cNvPicPr>
          <p:nvPr/>
        </p:nvPicPr>
        <p:blipFill>
          <a:blip r:embed="rId2"/>
          <a:stretch>
            <a:fillRect/>
          </a:stretch>
        </p:blipFill>
        <p:spPr>
          <a:xfrm>
            <a:off x="180760" y="-304878"/>
            <a:ext cx="2036240" cy="1798476"/>
          </a:xfrm>
          <a:prstGeom prst="rect">
            <a:avLst/>
          </a:prstGeom>
        </p:spPr>
      </p:pic>
      <p:pic>
        <p:nvPicPr>
          <p:cNvPr id="5" name="Picture 4"/>
          <p:cNvPicPr>
            <a:picLocks noChangeAspect="1"/>
          </p:cNvPicPr>
          <p:nvPr/>
        </p:nvPicPr>
        <p:blipFill>
          <a:blip r:embed="rId3"/>
          <a:stretch>
            <a:fillRect/>
          </a:stretch>
        </p:blipFill>
        <p:spPr>
          <a:xfrm>
            <a:off x="2410685" y="691894"/>
            <a:ext cx="6517189" cy="48772"/>
          </a:xfrm>
          <a:prstGeom prst="rect">
            <a:avLst/>
          </a:prstGeom>
        </p:spPr>
      </p:pic>
      <p:pic>
        <p:nvPicPr>
          <p:cNvPr id="6" name="Picture 5"/>
          <p:cNvPicPr>
            <a:picLocks noChangeAspect="1"/>
          </p:cNvPicPr>
          <p:nvPr/>
        </p:nvPicPr>
        <p:blipFill>
          <a:blip r:embed="rId4"/>
          <a:stretch>
            <a:fillRect/>
          </a:stretch>
        </p:blipFill>
        <p:spPr>
          <a:xfrm>
            <a:off x="9121559" y="670556"/>
            <a:ext cx="2365453" cy="140220"/>
          </a:xfrm>
          <a:prstGeom prst="rect">
            <a:avLst/>
          </a:prstGeom>
        </p:spPr>
      </p:pic>
      <p:pic>
        <p:nvPicPr>
          <p:cNvPr id="7" name="Picture 6"/>
          <p:cNvPicPr>
            <a:picLocks noChangeAspect="1"/>
          </p:cNvPicPr>
          <p:nvPr/>
        </p:nvPicPr>
        <p:blipFill>
          <a:blip r:embed="rId5"/>
          <a:stretch>
            <a:fillRect/>
          </a:stretch>
        </p:blipFill>
        <p:spPr>
          <a:xfrm>
            <a:off x="9365419" y="1033629"/>
            <a:ext cx="1877731" cy="310923"/>
          </a:xfrm>
          <a:prstGeom prst="rect">
            <a:avLst/>
          </a:prstGeom>
        </p:spPr>
      </p:pic>
      <p:pic>
        <p:nvPicPr>
          <p:cNvPr id="8" name="Picture 7"/>
          <p:cNvPicPr>
            <a:picLocks noChangeAspect="1"/>
          </p:cNvPicPr>
          <p:nvPr/>
        </p:nvPicPr>
        <p:blipFill>
          <a:blip r:embed="rId6"/>
          <a:stretch>
            <a:fillRect/>
          </a:stretch>
        </p:blipFill>
        <p:spPr>
          <a:xfrm>
            <a:off x="9670102" y="6149993"/>
            <a:ext cx="2170364" cy="591363"/>
          </a:xfrm>
          <a:prstGeom prst="rect">
            <a:avLst/>
          </a:prstGeom>
        </p:spPr>
      </p:pic>
      <p:pic>
        <p:nvPicPr>
          <p:cNvPr id="2" name="Picture 1"/>
          <p:cNvPicPr>
            <a:picLocks noChangeAspect="1"/>
          </p:cNvPicPr>
          <p:nvPr/>
        </p:nvPicPr>
        <p:blipFill>
          <a:blip r:embed="rId7"/>
          <a:stretch>
            <a:fillRect/>
          </a:stretch>
        </p:blipFill>
        <p:spPr>
          <a:xfrm>
            <a:off x="7079077" y="1696149"/>
            <a:ext cx="4761389" cy="3920068"/>
          </a:xfrm>
          <a:prstGeom prst="rect">
            <a:avLst/>
          </a:prstGeom>
        </p:spPr>
      </p:pic>
    </p:spTree>
    <p:extLst>
      <p:ext uri="{BB962C8B-B14F-4D97-AF65-F5344CB8AC3E}">
        <p14:creationId xmlns:p14="http://schemas.microsoft.com/office/powerpoint/2010/main" val="277486178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7459796" y="1173972"/>
            <a:ext cx="4328160" cy="2175237"/>
          </a:xfrm>
          <a:prstGeom prst="rect">
            <a:avLst/>
          </a:prstGeom>
        </p:spPr>
      </p:pic>
      <p:pic>
        <p:nvPicPr>
          <p:cNvPr id="5" name="Picture 4"/>
          <p:cNvPicPr>
            <a:picLocks noChangeAspect="1"/>
          </p:cNvPicPr>
          <p:nvPr/>
        </p:nvPicPr>
        <p:blipFill>
          <a:blip r:embed="rId3"/>
          <a:stretch>
            <a:fillRect/>
          </a:stretch>
        </p:blipFill>
        <p:spPr>
          <a:xfrm>
            <a:off x="7459796" y="3137557"/>
            <a:ext cx="4328159" cy="953387"/>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5">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sp>
        <p:nvSpPr>
          <p:cNvPr id="2" name="Rectangle 1"/>
          <p:cNvSpPr/>
          <p:nvPr/>
        </p:nvSpPr>
        <p:spPr>
          <a:xfrm>
            <a:off x="245859" y="913027"/>
            <a:ext cx="7061200" cy="5970865"/>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How to do SEO: Technical </a:t>
            </a:r>
            <a:r>
              <a:rPr lang="en-US" b="1" dirty="0" smtClean="0">
                <a:solidFill>
                  <a:srgbClr val="8E5A6D"/>
                </a:solidFill>
                <a:latin typeface="Times New Roman" panose="02020603050405020304" pitchFamily="18" charset="0"/>
                <a:cs typeface="Times New Roman" panose="02020603050405020304" pitchFamily="18" charset="0"/>
              </a:rPr>
              <a:t>optimizations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Technical SEO optimizations are done on the back end of your website to make sure it meets Google’s site security and user experience requirements, as well as to make it as easy as possible for Google to do its job on your site</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smtClean="0">
                <a:solidFill>
                  <a:srgbClr val="8E5A6D"/>
                </a:solidFill>
                <a:latin typeface="Times New Roman" panose="02020603050405020304" pitchFamily="18" charset="0"/>
                <a:cs typeface="Times New Roman" panose="02020603050405020304" pitchFamily="18" charset="0"/>
              </a:rPr>
              <a:t>Since </a:t>
            </a:r>
            <a:r>
              <a:rPr lang="en-US" dirty="0">
                <a:solidFill>
                  <a:srgbClr val="8E5A6D"/>
                </a:solidFill>
                <a:latin typeface="Times New Roman" panose="02020603050405020304" pitchFamily="18" charset="0"/>
                <a:cs typeface="Times New Roman" panose="02020603050405020304" pitchFamily="18" charset="0"/>
              </a:rPr>
              <a:t>it involves knowledge of website structure and content management systems, technical SEO is commonly a joint effort between marketing and development teams. But although this may seem complicated, once your website is in good working order, there’s not a lot of ongoing maintenance required in terms of SEO. </a:t>
            </a:r>
          </a:p>
          <a:p>
            <a:pPr algn="just"/>
            <a:endParaRPr lang="en-US"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Here are some of the main technical optimizations to take care of:</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smtClean="0">
                <a:solidFill>
                  <a:srgbClr val="8E5A6D"/>
                </a:solidFill>
                <a:latin typeface="Times New Roman" panose="02020603050405020304" pitchFamily="18" charset="0"/>
                <a:cs typeface="Times New Roman" panose="02020603050405020304" pitchFamily="18" charset="0"/>
              </a:rPr>
              <a:t>URL </a:t>
            </a:r>
            <a:r>
              <a:rPr lang="en-US" b="1" dirty="0">
                <a:solidFill>
                  <a:srgbClr val="8E5A6D"/>
                </a:solidFill>
                <a:latin typeface="Times New Roman" panose="02020603050405020304" pitchFamily="18" charset="0"/>
                <a:cs typeface="Times New Roman" panose="02020603050405020304" pitchFamily="18" charset="0"/>
              </a:rPr>
              <a:t>structure: </a:t>
            </a:r>
            <a:r>
              <a:rPr lang="en-US" sz="1600" dirty="0">
                <a:solidFill>
                  <a:srgbClr val="8E5A6D"/>
                </a:solidFill>
                <a:latin typeface="Times New Roman" panose="02020603050405020304" pitchFamily="18" charset="0"/>
                <a:cs typeface="Times New Roman" panose="02020603050405020304" pitchFamily="18" charset="0"/>
              </a:rPr>
              <a:t>An organized site structure, such as by using /blog, /landing page, /product buckets, makes it easier for Google to crawl your site, for users to navigate it, and for you to segment data in reports</a:t>
            </a:r>
            <a:r>
              <a:rPr lang="en-US" sz="1600" dirty="0">
                <a:solidFill>
                  <a:srgbClr val="8E5A6D"/>
                </a:solidFill>
                <a:latin typeface="Times New Roman" panose="02020603050405020304" pitchFamily="18" charset="0"/>
                <a:cs typeface="Times New Roman" panose="02020603050405020304" pitchFamily="18" charset="0"/>
              </a:rPr>
              <a:t>. URLs are important. Because they help users access the webpage they want to view</a:t>
            </a:r>
            <a:r>
              <a:rPr lang="en-US" sz="1600" dirty="0" smtClean="0">
                <a:solidFill>
                  <a:srgbClr val="8E5A6D"/>
                </a:solidFill>
                <a:latin typeface="Times New Roman" panose="02020603050405020304" pitchFamily="18" charset="0"/>
                <a:cs typeface="Times New Roman" panose="02020603050405020304" pitchFamily="18" charset="0"/>
              </a:rPr>
              <a:t>.</a:t>
            </a:r>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Plus, if you’re doing SEO, they can help you set up your website for SEO success by providing information to search engines about the content and purpose of a webpage</a:t>
            </a:r>
            <a:r>
              <a:rPr lang="en-US" sz="1600" dirty="0" smtClean="0">
                <a:solidFill>
                  <a:srgbClr val="8E5A6D"/>
                </a:solidFill>
                <a:latin typeface="Times New Roman" panose="02020603050405020304" pitchFamily="18" charset="0"/>
                <a:cs typeface="Times New Roman" panose="02020603050405020304" pitchFamily="18" charset="0"/>
              </a:rPr>
              <a:t>.</a:t>
            </a:r>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So they can rank it appropriately.</a:t>
            </a:r>
            <a:endParaRPr lang="en-US" sz="1600" dirty="0">
              <a:solidFill>
                <a:srgbClr val="8E5A6D"/>
              </a:solidFill>
              <a:latin typeface="Times New Roman" panose="02020603050405020304" pitchFamily="18" charset="0"/>
              <a:cs typeface="Times New Roman" panose="02020603050405020304" pitchFamily="18" charset="0"/>
            </a:endParaRPr>
          </a:p>
        </p:txBody>
      </p:sp>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818772" y="4230655"/>
            <a:ext cx="1879649" cy="309233"/>
          </a:xfrm>
          <a:prstGeom prst="rect">
            <a:avLst/>
          </a:prstGeom>
        </p:spPr>
      </p:pic>
      <p:sp>
        <p:nvSpPr>
          <p:cNvPr id="3" name="Rectangle 2"/>
          <p:cNvSpPr/>
          <p:nvPr/>
        </p:nvSpPr>
        <p:spPr>
          <a:xfrm>
            <a:off x="7782560" y="5126639"/>
            <a:ext cx="3915861" cy="1015663"/>
          </a:xfrm>
          <a:prstGeom prst="rect">
            <a:avLst/>
          </a:prstGeom>
        </p:spPr>
        <p:txBody>
          <a:bodyPr wrap="square">
            <a:spAutoFit/>
          </a:bodyPr>
          <a:lstStyle/>
          <a:p>
            <a:pPr algn="just"/>
            <a:r>
              <a:rPr lang="en-US" sz="1200" dirty="0">
                <a:solidFill>
                  <a:srgbClr val="8E5A6D"/>
                </a:solidFill>
                <a:latin typeface="Times New Roman" panose="02020603050405020304" pitchFamily="18" charset="0"/>
                <a:cs typeface="Times New Roman" panose="02020603050405020304" pitchFamily="18" charset="0"/>
              </a:rPr>
              <a:t>A URL (Uniform Resource Locator) is the web address of an internet resource, like a webpage</a:t>
            </a:r>
            <a:r>
              <a:rPr lang="en-US" sz="1200" dirty="0" smtClean="0">
                <a:solidFill>
                  <a:srgbClr val="8E5A6D"/>
                </a:solidFill>
                <a:latin typeface="Times New Roman" panose="02020603050405020304" pitchFamily="18" charset="0"/>
                <a:cs typeface="Times New Roman" panose="02020603050405020304" pitchFamily="18" charset="0"/>
              </a:rPr>
              <a:t>.</a:t>
            </a:r>
            <a:endParaRPr lang="en-US" sz="1200" dirty="0">
              <a:solidFill>
                <a:srgbClr val="8E5A6D"/>
              </a:solidFill>
              <a:latin typeface="Times New Roman" panose="02020603050405020304" pitchFamily="18" charset="0"/>
              <a:cs typeface="Times New Roman" panose="02020603050405020304" pitchFamily="18" charset="0"/>
            </a:endParaRPr>
          </a:p>
          <a:p>
            <a:pPr algn="just"/>
            <a:r>
              <a:rPr lang="en-US" sz="1200" dirty="0">
                <a:solidFill>
                  <a:srgbClr val="8E5A6D"/>
                </a:solidFill>
                <a:latin typeface="Times New Roman" panose="02020603050405020304" pitchFamily="18" charset="0"/>
                <a:cs typeface="Times New Roman" panose="02020603050405020304" pitchFamily="18" charset="0"/>
              </a:rPr>
              <a:t>You can see the URL of the webpage you’re on in the address bar at the top of your browser’s window.</a:t>
            </a:r>
          </a:p>
          <a:p>
            <a:endParaRPr lang="en-US" sz="1200"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268193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759276" y="60612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8493"/>
            <a:ext cx="1879649" cy="309233"/>
          </a:xfrm>
          <a:prstGeom prst="rect">
            <a:avLst/>
          </a:prstGeom>
        </p:spPr>
      </p:pic>
      <p:sp>
        <p:nvSpPr>
          <p:cNvPr id="2" name="Rectangle 1"/>
          <p:cNvSpPr/>
          <p:nvPr/>
        </p:nvSpPr>
        <p:spPr>
          <a:xfrm>
            <a:off x="589280" y="1259900"/>
            <a:ext cx="7152640" cy="4801314"/>
          </a:xfrm>
          <a:prstGeom prst="rect">
            <a:avLst/>
          </a:prstGeom>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Website </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architecture</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search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engines work by crawling and indexing different pieces of content on your website. Internal links refer to any hyperlink that points to another page on your same website. The more organized and tightly-knit your internal linking structure is, the more points of access you create to any given page, and the easier it is for search engines (and users) to find what they’re looking for.</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Ideally, any given page on your site should be accessible in three clicks or less. To do this, you must be mindful of what pages you’re linking to each time you create a new page or a new piece of content.</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 makes it so that search engines can easily understand and index the content. Topic clusters are also beneficial from a user experience perspective. It makes your content easier to navigate and readers will realize that they don’t have to go to multiple sites to find what they’re looking for.</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It’s likely that your website already undergoes regular maintenance to check for things like bugs or server errors. For SEO purposes, it’s a good idea to do a technical SEO audit of your site every couple of months to check for things such as 404 errors, redirect loops, and broken links.</a:t>
            </a:r>
          </a:p>
        </p:txBody>
      </p:sp>
      <p:sp>
        <p:nvSpPr>
          <p:cNvPr id="4" name="Rectangle 3"/>
          <p:cNvSpPr/>
          <p:nvPr/>
        </p:nvSpPr>
        <p:spPr>
          <a:xfrm>
            <a:off x="7968164" y="5045214"/>
            <a:ext cx="4223836" cy="646331"/>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Site architecture: Ideally, a user should be able to access any page on your site in three clicks or less. Internal linking is key here.</a:t>
            </a:r>
          </a:p>
        </p:txBody>
      </p:sp>
      <p:pic>
        <p:nvPicPr>
          <p:cNvPr id="5" name="Picture 4"/>
          <p:cNvPicPr>
            <a:picLocks noChangeAspect="1"/>
          </p:cNvPicPr>
          <p:nvPr/>
        </p:nvPicPr>
        <p:blipFill>
          <a:blip r:embed="rId12"/>
          <a:stretch>
            <a:fillRect/>
          </a:stretch>
        </p:blipFill>
        <p:spPr>
          <a:xfrm>
            <a:off x="8085340" y="2238162"/>
            <a:ext cx="3702616" cy="2698091"/>
          </a:xfrm>
          <a:prstGeom prst="rect">
            <a:avLst/>
          </a:prstGeom>
        </p:spPr>
      </p:pic>
    </p:spTree>
    <p:extLst>
      <p:ext uri="{BB962C8B-B14F-4D97-AF65-F5344CB8AC3E}">
        <p14:creationId xmlns:p14="http://schemas.microsoft.com/office/powerpoint/2010/main" val="25681785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355600" y="971383"/>
            <a:ext cx="6486634"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Canonical URLs: </a:t>
            </a:r>
            <a:r>
              <a:rPr lang="en-US" dirty="0">
                <a:solidFill>
                  <a:srgbClr val="8E5A6D"/>
                </a:solidFill>
                <a:latin typeface="Times New Roman" panose="02020603050405020304" pitchFamily="18" charset="0"/>
                <a:cs typeface="Times New Roman" panose="02020603050405020304" pitchFamily="18" charset="0"/>
              </a:rPr>
              <a:t>A canonical URL is the URL that you want to represent a set of duplicate pages. Google will do its best to identify the canonical URL for any given set of duplicates, but you can also indicate this to Google through canonical tags or </a:t>
            </a:r>
            <a:r>
              <a:rPr lang="en-US" dirty="0" smtClean="0">
                <a:solidFill>
                  <a:srgbClr val="8E5A6D"/>
                </a:solidFill>
                <a:latin typeface="Times New Roman" panose="02020603050405020304" pitchFamily="18" charset="0"/>
                <a:cs typeface="Times New Roman" panose="02020603050405020304" pitchFamily="18" charset="0"/>
              </a:rPr>
              <a:t>redirects</a:t>
            </a:r>
            <a:r>
              <a:rPr lang="en-US" dirty="0">
                <a:solidFill>
                  <a:srgbClr val="8E5A6D"/>
                </a:solidFill>
                <a:latin typeface="Times New Roman" panose="02020603050405020304" pitchFamily="18" charset="0"/>
                <a:cs typeface="Times New Roman" panose="02020603050405020304" pitchFamily="18" charset="0"/>
              </a:rPr>
              <a:t>. For example, </a:t>
            </a:r>
            <a:endParaRPr lang="en-US"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http</a:t>
            </a:r>
            <a:r>
              <a:rPr lang="en-US" dirty="0">
                <a:solidFill>
                  <a:srgbClr val="8E5A6D"/>
                </a:solidFill>
                <a:latin typeface="Times New Roman" panose="02020603050405020304" pitchFamily="18" charset="0"/>
                <a:cs typeface="Times New Roman" panose="02020603050405020304" pitchFamily="18" charset="0"/>
              </a:rPr>
              <a:t>://wordstream.com</a:t>
            </a:r>
          </a:p>
          <a:p>
            <a:pPr algn="just"/>
            <a:r>
              <a:rPr lang="en-US" dirty="0">
                <a:solidFill>
                  <a:srgbClr val="8E5A6D"/>
                </a:solidFill>
                <a:latin typeface="Times New Roman" panose="02020603050405020304" pitchFamily="18" charset="0"/>
                <a:cs typeface="Times New Roman" panose="02020603050405020304" pitchFamily="18" charset="0"/>
              </a:rPr>
              <a:t>http://wordstream.com/</a:t>
            </a:r>
          </a:p>
          <a:p>
            <a:pPr algn="just"/>
            <a:r>
              <a:rPr lang="en-US" dirty="0">
                <a:solidFill>
                  <a:srgbClr val="8E5A6D"/>
                </a:solidFill>
                <a:latin typeface="Times New Roman" panose="02020603050405020304" pitchFamily="18" charset="0"/>
                <a:cs typeface="Times New Roman" panose="02020603050405020304" pitchFamily="18" charset="0"/>
              </a:rPr>
              <a:t>https://wordstream.com</a:t>
            </a:r>
          </a:p>
          <a:p>
            <a:pPr algn="just"/>
            <a:r>
              <a:rPr lang="en-US" dirty="0">
                <a:solidFill>
                  <a:srgbClr val="8E5A6D"/>
                </a:solidFill>
                <a:latin typeface="Times New Roman" panose="02020603050405020304" pitchFamily="18" charset="0"/>
                <a:cs typeface="Times New Roman" panose="02020603050405020304" pitchFamily="18" charset="0"/>
              </a:rPr>
              <a:t>https://wordstream.com/</a:t>
            </a:r>
          </a:p>
          <a:p>
            <a:pPr algn="just"/>
            <a:r>
              <a:rPr lang="en-US" dirty="0">
                <a:solidFill>
                  <a:srgbClr val="8E5A6D"/>
                </a:solidFill>
                <a:latin typeface="Times New Roman" panose="02020603050405020304" pitchFamily="18" charset="0"/>
                <a:cs typeface="Times New Roman" panose="02020603050405020304" pitchFamily="18" charset="0"/>
              </a:rPr>
              <a:t>https://www.wordstream.com/</a:t>
            </a:r>
          </a:p>
          <a:p>
            <a:pPr algn="just"/>
            <a:r>
              <a:rPr lang="en-US" dirty="0">
                <a:solidFill>
                  <a:srgbClr val="8E5A6D"/>
                </a:solidFill>
                <a:latin typeface="Times New Roman" panose="02020603050405020304" pitchFamily="18" charset="0"/>
                <a:cs typeface="Times New Roman" panose="02020603050405020304" pitchFamily="18" charset="0"/>
              </a:rPr>
              <a:t>All redirecting to this one canonical URL</a:t>
            </a:r>
            <a:r>
              <a:rPr lang="en-US" dirty="0" smtClean="0">
                <a:solidFill>
                  <a:srgbClr val="8E5A6D"/>
                </a:solidFill>
                <a:latin typeface="Times New Roman" panose="02020603050405020304" pitchFamily="18" charset="0"/>
                <a:cs typeface="Times New Roman" panose="02020603050405020304" pitchFamily="18" charset="0"/>
              </a:rPr>
              <a:t>:</a:t>
            </a:r>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https://</a:t>
            </a:r>
            <a:r>
              <a:rPr lang="en-US" dirty="0" smtClean="0">
                <a:solidFill>
                  <a:srgbClr val="8E5A6D"/>
                </a:solidFill>
                <a:latin typeface="Times New Roman" panose="02020603050405020304" pitchFamily="18" charset="0"/>
                <a:cs typeface="Times New Roman" panose="02020603050405020304" pitchFamily="18" charset="0"/>
              </a:rPr>
              <a:t>www.wordstream.com</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Crawlability</a:t>
            </a:r>
            <a:r>
              <a:rPr lang="en-US" b="1" dirty="0" smtClean="0">
                <a:solidFill>
                  <a:srgbClr val="8E5A6D"/>
                </a:solidFill>
                <a:latin typeface="Times New Roman" panose="02020603050405020304" pitchFamily="18" charset="0"/>
                <a:cs typeface="Times New Roman" panose="02020603050405020304" pitchFamily="18" charset="0"/>
              </a:rPr>
              <a:t>/ </a:t>
            </a:r>
            <a:r>
              <a:rPr lang="en-US" b="1" dirty="0" smtClean="0">
                <a:solidFill>
                  <a:srgbClr val="8E5A6D"/>
                </a:solidFill>
                <a:latin typeface="Times New Roman" panose="02020603050405020304" pitchFamily="18" charset="0"/>
                <a:cs typeface="Times New Roman" panose="02020603050405020304" pitchFamily="18" charset="0"/>
              </a:rPr>
              <a:t>index ability: </a:t>
            </a:r>
            <a:r>
              <a:rPr lang="en-US" dirty="0">
                <a:solidFill>
                  <a:srgbClr val="8E5A6D"/>
                </a:solidFill>
                <a:latin typeface="Times New Roman" panose="02020603050405020304" pitchFamily="18" charset="0"/>
                <a:cs typeface="Times New Roman" panose="02020603050405020304" pitchFamily="18" charset="0"/>
              </a:rPr>
              <a:t>Your sitemap and robots.txt together tell Google what you do and don’t want Google to crawl and index</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a:solidFill>
                  <a:srgbClr val="8E5A6D"/>
                </a:solidFill>
                <a:latin typeface="Times New Roman" panose="02020603050405020304" pitchFamily="18" charset="0"/>
                <a:cs typeface="Times New Roman" panose="02020603050405020304" pitchFamily="18" charset="0"/>
              </a:rPr>
              <a:t>Without first being crawled and indexed, the page will not be ranked by Google. No rankings = no search traffic. </a:t>
            </a:r>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Schema markup: </a:t>
            </a:r>
            <a:r>
              <a:rPr lang="en-US" dirty="0">
                <a:solidFill>
                  <a:srgbClr val="8E5A6D"/>
                </a:solidFill>
                <a:latin typeface="Times New Roman" panose="02020603050405020304" pitchFamily="18" charset="0"/>
                <a:cs typeface="Times New Roman" panose="02020603050405020304" pitchFamily="18" charset="0"/>
              </a:rPr>
              <a:t>Schema markup helps Google (and other search engines) understand the types of content you have, allowing it to display rich results when applicable. </a:t>
            </a:r>
          </a:p>
        </p:txBody>
      </p:sp>
      <p:sp>
        <p:nvSpPr>
          <p:cNvPr id="5" name="Rectangle 4"/>
          <p:cNvSpPr/>
          <p:nvPr/>
        </p:nvSpPr>
        <p:spPr>
          <a:xfrm>
            <a:off x="7178649" y="5598858"/>
            <a:ext cx="4206240" cy="1015663"/>
          </a:xfrm>
          <a:prstGeom prst="rect">
            <a:avLst/>
          </a:prstGeom>
        </p:spPr>
        <p:txBody>
          <a:bodyPr wrap="square">
            <a:spAutoFit/>
          </a:bodyPr>
          <a:lstStyle/>
          <a:p>
            <a:pPr marL="285750" indent="-2857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canonical URL is the URL of a page that Google chose as the most representative from a set of duplicate pages. Often called deduplication, this process helps Google show only one version of the otherwise duplicate content in its search results.</a:t>
            </a:r>
          </a:p>
        </p:txBody>
      </p:sp>
      <p:sp>
        <p:nvSpPr>
          <p:cNvPr id="3" name="Rectangle 2"/>
          <p:cNvSpPr/>
          <p:nvPr/>
        </p:nvSpPr>
        <p:spPr>
          <a:xfrm>
            <a:off x="7283742" y="4504115"/>
            <a:ext cx="4028280" cy="1015663"/>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Schema markup (also commonly referred to as structured data) is a vocabulary that helps search engines better understand the information on your page. When search engines recognize the schema markup on your page, they serve rich results, or rich snippets.</a:t>
            </a:r>
          </a:p>
        </p:txBody>
      </p:sp>
      <p:pic>
        <p:nvPicPr>
          <p:cNvPr id="6" name="Picture 5"/>
          <p:cNvPicPr>
            <a:picLocks noChangeAspect="1"/>
          </p:cNvPicPr>
          <p:nvPr/>
        </p:nvPicPr>
        <p:blipFill>
          <a:blip r:embed="rId12"/>
          <a:stretch>
            <a:fillRect/>
          </a:stretch>
        </p:blipFill>
        <p:spPr>
          <a:xfrm>
            <a:off x="7178649" y="1377668"/>
            <a:ext cx="4419676" cy="3047367"/>
          </a:xfrm>
          <a:prstGeom prst="rect">
            <a:avLst/>
          </a:prstGeom>
        </p:spPr>
      </p:pic>
    </p:spTree>
    <p:extLst>
      <p:ext uri="{BB962C8B-B14F-4D97-AF65-F5344CB8AC3E}">
        <p14:creationId xmlns:p14="http://schemas.microsoft.com/office/powerpoint/2010/main" val="33804211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851650" y="626633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508000" y="1067181"/>
            <a:ext cx="6197600" cy="5909310"/>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Page speed</a:t>
            </a:r>
          </a:p>
          <a:p>
            <a:pPr lvl="0" algn="just" fontAlgn="base"/>
            <a:r>
              <a:rPr lang="en-US" dirty="0" smtClean="0">
                <a:solidFill>
                  <a:srgbClr val="8E5A6D"/>
                </a:solidFill>
                <a:latin typeface="Times New Roman" panose="02020603050405020304" pitchFamily="18" charset="0"/>
                <a:cs typeface="Times New Roman" panose="02020603050405020304" pitchFamily="18" charset="0"/>
              </a:rPr>
              <a:t>In </a:t>
            </a:r>
            <a:r>
              <a:rPr lang="en-US" dirty="0">
                <a:solidFill>
                  <a:srgbClr val="8E5A6D"/>
                </a:solidFill>
                <a:latin typeface="Times New Roman" panose="02020603050405020304" pitchFamily="18" charset="0"/>
                <a:cs typeface="Times New Roman" panose="02020603050405020304" pitchFamily="18" charset="0"/>
              </a:rPr>
              <a:t>addition to image sizes, the code behind your website content and the order in which it loads can impact page speed. This where lazy loading and page speed optimizations come into play</a:t>
            </a:r>
            <a:r>
              <a:rPr lang="en-US" dirty="0" smtClean="0">
                <a:solidFill>
                  <a:srgbClr val="8E5A6D"/>
                </a:solidFill>
                <a:latin typeface="Times New Roman" panose="02020603050405020304" pitchFamily="18" charset="0"/>
                <a:cs typeface="Times New Roman" panose="02020603050405020304" pitchFamily="18" charset="0"/>
              </a:rPr>
              <a:t>.</a:t>
            </a: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Users expect a pain-free browsing experience, which is why page speed is an important ranking factor. If your pages take too long to load, your bounce rate will increase and your ranking will decrease. You can check yours with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Metrix</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or Google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Page Speed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Insights.</a:t>
            </a:r>
          </a:p>
          <a:p>
            <a:pPr lvl="0" algn="just"/>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r>
            <a:b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r>
              <a:rPr lang="en-US" b="1" dirty="0">
                <a:solidFill>
                  <a:srgbClr val="8E5A6D"/>
                </a:solidFill>
                <a:latin typeface="Times New Roman" panose="02020603050405020304" pitchFamily="18" charset="0"/>
                <a:cs typeface="Times New Roman" panose="02020603050405020304" pitchFamily="18" charset="0"/>
              </a:rPr>
              <a:t>Site </a:t>
            </a:r>
            <a:r>
              <a:rPr lang="en-US" b="1" dirty="0" smtClean="0">
                <a:solidFill>
                  <a:srgbClr val="8E5A6D"/>
                </a:solidFill>
                <a:latin typeface="Times New Roman" panose="02020603050405020304" pitchFamily="18" charset="0"/>
                <a:cs typeface="Times New Roman" panose="02020603050405020304" pitchFamily="18" charset="0"/>
              </a:rPr>
              <a:t>security</a:t>
            </a:r>
            <a:endParaRPr lang="en-US" b="1" dirty="0">
              <a:solidFill>
                <a:srgbClr val="8E5A6D"/>
              </a:solidFill>
              <a:latin typeface="Times New Roman" panose="02020603050405020304" pitchFamily="18" charset="0"/>
              <a:cs typeface="Times New Roman" panose="02020603050405020304" pitchFamily="18" charset="0"/>
            </a:endParaRPr>
          </a:p>
          <a:p>
            <a:pPr lvl="0" algn="just"/>
            <a:r>
              <a:rPr lang="en-US" dirty="0">
                <a:solidFill>
                  <a:srgbClr val="8E5A6D"/>
                </a:solidFill>
                <a:latin typeface="Times New Roman" panose="02020603050405020304" pitchFamily="18" charset="0"/>
                <a:cs typeface="Times New Roman" panose="02020603050405020304" pitchFamily="18" charset="0"/>
              </a:rPr>
              <a:t>Security: Make sure your site is using HTTPS rather than HTTP.</a:t>
            </a:r>
          </a:p>
          <a:p>
            <a:pPr lvl="0" algn="just"/>
            <a:r>
              <a:rPr lang="en-US" dirty="0">
                <a:solidFill>
                  <a:srgbClr val="8E5A6D"/>
                </a:solidFill>
                <a:latin typeface="Times New Roman" panose="02020603050405020304" pitchFamily="18" charset="0"/>
                <a:cs typeface="Times New Roman" panose="02020603050405020304" pitchFamily="18" charset="0"/>
              </a:rPr>
              <a:t>Ever wonder what the s stands for in https (as opposed to just plain old http)? Well it stands for secure. And the way you get your site to be an https site rather than an http site is to get an SSL (secure sockets layer) certificate. There are a few different routes to getting an SSL, and the cost depends on the level of security you need as well as your hosting setup. </a:t>
            </a:r>
            <a:r>
              <a:rPr lang="en-US" dirty="0" smtClean="0">
                <a:solidFill>
                  <a:srgbClr val="8E5A6D"/>
                </a:solidFill>
                <a:latin typeface="Times New Roman" panose="02020603050405020304" pitchFamily="18" charset="0"/>
                <a:cs typeface="Times New Roman" panose="02020603050405020304" pitchFamily="18" charset="0"/>
              </a:rPr>
              <a:t>Hub Spot, </a:t>
            </a:r>
            <a:r>
              <a:rPr lang="en-US" dirty="0">
                <a:solidFill>
                  <a:srgbClr val="8E5A6D"/>
                </a:solidFill>
                <a:latin typeface="Times New Roman" panose="02020603050405020304" pitchFamily="18" charset="0"/>
                <a:cs typeface="Times New Roman" panose="02020603050405020304" pitchFamily="18" charset="0"/>
              </a:rPr>
              <a:t>for example offers free SSL through its CMS.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7366000" y="1428065"/>
            <a:ext cx="4607560" cy="3680778"/>
          </a:xfrm>
          <a:prstGeom prst="rect">
            <a:avLst/>
          </a:prstGeom>
        </p:spPr>
      </p:pic>
      <p:sp>
        <p:nvSpPr>
          <p:cNvPr id="4" name="Rectangle 3"/>
          <p:cNvSpPr/>
          <p:nvPr/>
        </p:nvSpPr>
        <p:spPr>
          <a:xfrm>
            <a:off x="7274560" y="5259214"/>
            <a:ext cx="3453493" cy="1200329"/>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Page speed (also called “load speed”) measures how fast the content of a page loads. </a:t>
            </a:r>
            <a:endParaRPr lang="en-US" sz="1200" dirty="0" smtClean="0">
              <a:solidFill>
                <a:srgbClr val="8E5A6D"/>
              </a:solidFill>
              <a:latin typeface="Times New Roman" panose="02020603050405020304" pitchFamily="18" charset="0"/>
              <a:cs typeface="Times New Roman" panose="02020603050405020304" pitchFamily="18" charset="0"/>
            </a:endParaRP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Lazy </a:t>
            </a:r>
            <a:r>
              <a:rPr lang="en-US" sz="1200" dirty="0">
                <a:solidFill>
                  <a:srgbClr val="8E5A6D"/>
                </a:solidFill>
                <a:latin typeface="Times New Roman" panose="02020603050405020304" pitchFamily="18" charset="0"/>
                <a:cs typeface="Times New Roman" panose="02020603050405020304" pitchFamily="18" charset="0"/>
              </a:rPr>
              <a:t>loading is the practice of delaying load or initialization of resources or objects until they're actually needed to improve performance and save system resources.</a:t>
            </a:r>
          </a:p>
        </p:txBody>
      </p:sp>
    </p:spTree>
    <p:extLst>
      <p:ext uri="{BB962C8B-B14F-4D97-AF65-F5344CB8AC3E}">
        <p14:creationId xmlns:p14="http://schemas.microsoft.com/office/powerpoint/2010/main" val="34837953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6108293"/>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245860" y="912564"/>
            <a:ext cx="6967740" cy="5909310"/>
          </a:xfrm>
          <a:prstGeom prst="rect">
            <a:avLst/>
          </a:prstGeom>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Mobile-friendliness</a:t>
            </a: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Google makes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its ranking assessment based on the mobile version of a site rather than the desktop.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all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sites are now subject to mobile-first indexing.</a:t>
            </a:r>
          </a:p>
          <a:p>
            <a:pPr lvl="0" algn="just" fontAlgn="base"/>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 other words, even if the desktop version of your site is flawless, your search engine ranking could take a major hit if it isn’t optimized for mobile. Most content management systems allow you to make preview and adjustments for mobile/smaller screens. You can also use Google’s Mobile-Friendly Test</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In addition to these tests, you should still always preview and test your web pages on an actual mobile device because there are some things that code just can’t pick up</a:t>
            </a:r>
            <a:r>
              <a:rPr lang="en-US" dirty="0">
                <a:solidFill>
                  <a:srgbClr val="8E5A6D"/>
                </a:solidFill>
                <a:latin typeface="Times New Roman" panose="02020603050405020304" pitchFamily="18" charset="0"/>
                <a:cs typeface="Times New Roman" panose="02020603050405020304" pitchFamily="18" charset="0"/>
              </a:rPr>
              <a:t>. Google started using “mobile-friendliness” as a ranking factor for mobile search. </a:t>
            </a:r>
            <a:r>
              <a:rPr lang="en-US" dirty="0" smtClean="0">
                <a:solidFill>
                  <a:srgbClr val="8E5A6D"/>
                </a:solidFill>
                <a:latin typeface="Times New Roman" panose="02020603050405020304" pitchFamily="18" charset="0"/>
                <a:cs typeface="Times New Roman" panose="02020603050405020304" pitchFamily="18" charset="0"/>
              </a:rPr>
              <a:t>that </a:t>
            </a:r>
            <a:r>
              <a:rPr lang="en-US" dirty="0">
                <a:solidFill>
                  <a:srgbClr val="8E5A6D"/>
                </a:solidFill>
                <a:latin typeface="Times New Roman" panose="02020603050405020304" pitchFamily="18" charset="0"/>
                <a:cs typeface="Times New Roman" panose="02020603050405020304" pitchFamily="18" charset="0"/>
              </a:rPr>
              <a:t>means that if your website is mobile friendly, mobile ready or responsive (these terms are interchangeable), when someone does a Google search on their mobile phone, your website will rank higher than a website that is not mobile friendly or responsive. </a:t>
            </a:r>
            <a:r>
              <a:rPr lang="en-US" dirty="0" smtClean="0">
                <a:solidFill>
                  <a:srgbClr val="8E5A6D"/>
                </a:solidFill>
                <a:latin typeface="Times New Roman" panose="02020603050405020304" pitchFamily="18" charset="0"/>
                <a:cs typeface="Times New Roman" panose="02020603050405020304" pitchFamily="18" charset="0"/>
              </a:rPr>
              <a:t>This </a:t>
            </a:r>
            <a:r>
              <a:rPr lang="en-US" dirty="0">
                <a:solidFill>
                  <a:srgbClr val="8E5A6D"/>
                </a:solidFill>
                <a:latin typeface="Times New Roman" panose="02020603050405020304" pitchFamily="18" charset="0"/>
                <a:cs typeface="Times New Roman" panose="02020603050405020304" pitchFamily="18" charset="0"/>
              </a:rPr>
              <a:t>is a wake-up call for those websites that are not mobile-ready.</a:t>
            </a:r>
            <a:endPar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lang="en-US" dirty="0">
              <a:solidFill>
                <a:srgbClr val="8E5A6D"/>
              </a:solidFill>
              <a:latin typeface="Times New Roman" panose="02020603050405020304" pitchFamily="18" charset="0"/>
              <a:cs typeface="Times New Roman" panose="02020603050405020304" pitchFamily="18" charset="0"/>
            </a:endParaRPr>
          </a:p>
          <a:p>
            <a:pPr marL="285750" lvl="0" indent="-285750" algn="just" fontAlgn="base">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Mobile-first: Being mobile-friendly doesn’t cut it anymore. Google’s indexing is now mobile-first, so your site needs to be fully responsive.</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7213600" y="1233425"/>
            <a:ext cx="4800600" cy="3019425"/>
          </a:xfrm>
          <a:prstGeom prst="rect">
            <a:avLst/>
          </a:prstGeom>
        </p:spPr>
      </p:pic>
      <p:pic>
        <p:nvPicPr>
          <p:cNvPr id="4" name="Picture 3"/>
          <p:cNvPicPr>
            <a:picLocks noChangeAspect="1"/>
          </p:cNvPicPr>
          <p:nvPr/>
        </p:nvPicPr>
        <p:blipFill>
          <a:blip r:embed="rId13"/>
          <a:stretch>
            <a:fillRect/>
          </a:stretch>
        </p:blipFill>
        <p:spPr>
          <a:xfrm>
            <a:off x="10606855" y="3752962"/>
            <a:ext cx="1314337" cy="1052718"/>
          </a:xfrm>
          <a:prstGeom prst="rect">
            <a:avLst/>
          </a:prstGeom>
        </p:spPr>
      </p:pic>
      <p:sp>
        <p:nvSpPr>
          <p:cNvPr id="5" name="Rectangle 4"/>
          <p:cNvSpPr/>
          <p:nvPr/>
        </p:nvSpPr>
        <p:spPr>
          <a:xfrm>
            <a:off x="8026760" y="5177389"/>
            <a:ext cx="3761196" cy="1015663"/>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mobile friendly means that a website works the same and provides a seamless user experience (UX) regardless of the device it's accessed on. Users can see all the same images, copy, and text on a desktop, tablet, or phone.</a:t>
            </a:r>
          </a:p>
        </p:txBody>
      </p:sp>
    </p:spTree>
    <p:extLst>
      <p:ext uri="{BB962C8B-B14F-4D97-AF65-F5344CB8AC3E}">
        <p14:creationId xmlns:p14="http://schemas.microsoft.com/office/powerpoint/2010/main" val="293433984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492240" y="801820"/>
            <a:ext cx="5699760" cy="56007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458709" y="6136816"/>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396240" y="1562051"/>
            <a:ext cx="6096000" cy="4524315"/>
          </a:xfrm>
          <a:prstGeom prst="rect">
            <a:avLst/>
          </a:prstGeom>
        </p:spPr>
        <p:txBody>
          <a:bodyPr>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7. Core Web </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Vitals</a:t>
            </a: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Google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did introduce a new ranking factor—Core Web Vitals—as a part of the page experience update. Core Web Vitals quantify a person’s experience on your page, which dictates whether and how they engage with it. They include</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LCP</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(Largest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Content full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Paint): how long it takes for the visible elements on a page to load</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FID</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(First Input Delay): How long it takes for your page to register the first click or tap on the page</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CLS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(Cumulative Layout Shift): whether there are unexpected movements or disruptive popups</a:t>
            </a: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You can improve your Core Web Vitals with lazy loading, code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modification,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image compression, and more.</a:t>
            </a:r>
          </a:p>
        </p:txBody>
      </p:sp>
      <p:sp>
        <p:nvSpPr>
          <p:cNvPr id="2" name="Rectangle 1"/>
          <p:cNvSpPr/>
          <p:nvPr/>
        </p:nvSpPr>
        <p:spPr>
          <a:xfrm>
            <a:off x="7955279" y="6161045"/>
            <a:ext cx="3893611" cy="646331"/>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Core Web Vitals is a set of metrics that measure real-world user experience for loading performance, interactivity, and visual stability of the page</a:t>
            </a:r>
          </a:p>
        </p:txBody>
      </p:sp>
    </p:spTree>
    <p:extLst>
      <p:ext uri="{BB962C8B-B14F-4D97-AF65-F5344CB8AC3E}">
        <p14:creationId xmlns:p14="http://schemas.microsoft.com/office/powerpoint/2010/main" val="311271296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880" y="1088251"/>
            <a:ext cx="7294880" cy="5632311"/>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Local </a:t>
            </a:r>
            <a:r>
              <a:rPr lang="en-US" b="1" dirty="0" smtClean="0">
                <a:solidFill>
                  <a:srgbClr val="8E5A6D"/>
                </a:solidFill>
                <a:latin typeface="Times New Roman" panose="02020603050405020304" pitchFamily="18" charset="0"/>
                <a:cs typeface="Times New Roman" panose="02020603050405020304" pitchFamily="18" charset="0"/>
              </a:rPr>
              <a:t>SEO</a:t>
            </a:r>
            <a:endParaRPr lang="en-US" b="1" dirty="0">
              <a:solidFill>
                <a:srgbClr val="000000"/>
              </a:solidFill>
              <a:latin typeface="geomanist"/>
            </a:endParaRPr>
          </a:p>
          <a:p>
            <a:pPr algn="just"/>
            <a:r>
              <a:rPr lang="en-US" dirty="0">
                <a:solidFill>
                  <a:srgbClr val="8E5A6D"/>
                </a:solidFill>
                <a:latin typeface="Times New Roman" panose="02020603050405020304" pitchFamily="18" charset="0"/>
                <a:cs typeface="Times New Roman" panose="02020603050405020304" pitchFamily="18" charset="0"/>
              </a:rPr>
              <a:t>Local SEO is a type of SEO suited for local businesses only.</a:t>
            </a:r>
          </a:p>
          <a:p>
            <a:pPr algn="just"/>
            <a:r>
              <a:rPr lang="en-US" dirty="0">
                <a:solidFill>
                  <a:srgbClr val="8E5A6D"/>
                </a:solidFill>
                <a:latin typeface="Times New Roman" panose="02020603050405020304" pitchFamily="18" charset="0"/>
                <a:cs typeface="Times New Roman" panose="02020603050405020304" pitchFamily="18" charset="0"/>
              </a:rPr>
              <a:t>In other words, if you have a website and your goal is to get clients visiting your local store, then you should optimize your website for local SEO</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Everything that is mentioned above is valid for Local SEO, with the addition of the following guidelines</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Make sure that you have your business name, address, contact details on all pages of your website</a:t>
            </a:r>
            <a:r>
              <a:rPr lang="en-US" dirty="0" smtClean="0">
                <a:solidFill>
                  <a:srgbClr val="8E5A6D"/>
                </a:solidFill>
                <a:latin typeface="Times New Roman" panose="02020603050405020304" pitchFamily="18" charset="0"/>
                <a:cs typeface="Times New Roman" panose="02020603050405020304" pitchFamily="18" charset="0"/>
              </a:rPr>
              <a:t>.</a:t>
            </a:r>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Add the Local Business schema on your </a:t>
            </a:r>
            <a:r>
              <a:rPr lang="en-US" dirty="0" smtClean="0">
                <a:solidFill>
                  <a:srgbClr val="8E5A6D"/>
                </a:solidFill>
                <a:latin typeface="Times New Roman" panose="02020603050405020304" pitchFamily="18" charset="0"/>
                <a:cs typeface="Times New Roman" panose="02020603050405020304" pitchFamily="18" charset="0"/>
              </a:rPr>
              <a:t>homepage</a:t>
            </a:r>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Create a Google My Business </a:t>
            </a:r>
            <a:r>
              <a:rPr lang="en-US" dirty="0" smtClean="0">
                <a:solidFill>
                  <a:srgbClr val="8E5A6D"/>
                </a:solidFill>
                <a:latin typeface="Times New Roman" panose="02020603050405020304" pitchFamily="18" charset="0"/>
                <a:cs typeface="Times New Roman" panose="02020603050405020304" pitchFamily="18" charset="0"/>
              </a:rPr>
              <a:t>Account</a:t>
            </a:r>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Register your business with trusted directories such as Yelp, Yahoo small business, Foursquare and other</a:t>
            </a:r>
            <a:r>
              <a:rPr lang="en-US" dirty="0" smtClean="0">
                <a:solidFill>
                  <a:srgbClr val="8E5A6D"/>
                </a:solidFill>
                <a:latin typeface="Times New Roman" panose="02020603050405020304" pitchFamily="18" charset="0"/>
                <a:cs typeface="Times New Roman" panose="02020603050405020304" pitchFamily="18" charset="0"/>
              </a:rPr>
              <a:t>.</a:t>
            </a:r>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Promote your website on local directories and websites (for example online local newspapers).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8199120" y="5559197"/>
            <a:ext cx="3911600" cy="1200329"/>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Local business schema is a type of structured data markup code you can add to your business's website to make it easier for search engines to identify what type of organization you are and what you do. This is a helpful way to help optimize your website for local SEO, as it's a major ranking factor</a:t>
            </a:r>
          </a:p>
        </p:txBody>
      </p:sp>
      <p:pic>
        <p:nvPicPr>
          <p:cNvPr id="5" name="Picture 4"/>
          <p:cNvPicPr>
            <a:picLocks noChangeAspect="1"/>
          </p:cNvPicPr>
          <p:nvPr/>
        </p:nvPicPr>
        <p:blipFill>
          <a:blip r:embed="rId2"/>
          <a:stretch>
            <a:fillRect/>
          </a:stretch>
        </p:blipFill>
        <p:spPr>
          <a:xfrm>
            <a:off x="7660640" y="1389380"/>
            <a:ext cx="4090670" cy="3121660"/>
          </a:xfrm>
          <a:prstGeom prst="rect">
            <a:avLst/>
          </a:prstGeom>
        </p:spPr>
      </p:pic>
      <p:pic>
        <p:nvPicPr>
          <p:cNvPr id="6" name="Picture 5"/>
          <p:cNvPicPr>
            <a:picLocks noChangeAspect="1"/>
          </p:cNvPicPr>
          <p:nvPr/>
        </p:nvPicPr>
        <p:blipFill>
          <a:blip r:embed="rId3"/>
          <a:stretch>
            <a:fillRect/>
          </a:stretch>
        </p:blipFill>
        <p:spPr>
          <a:xfrm>
            <a:off x="0" y="-227547"/>
            <a:ext cx="2036240" cy="1798476"/>
          </a:xfrm>
          <a:prstGeom prst="rect">
            <a:avLst/>
          </a:prstGeom>
        </p:spPr>
      </p:pic>
      <p:pic>
        <p:nvPicPr>
          <p:cNvPr id="7" name="Picture 6"/>
          <p:cNvPicPr>
            <a:picLocks noChangeAspect="1"/>
          </p:cNvPicPr>
          <p:nvPr/>
        </p:nvPicPr>
        <p:blipFill>
          <a:blip r:embed="rId4"/>
          <a:stretch>
            <a:fillRect/>
          </a:stretch>
        </p:blipFill>
        <p:spPr>
          <a:xfrm>
            <a:off x="2508066" y="700696"/>
            <a:ext cx="6517189" cy="48772"/>
          </a:xfrm>
          <a:prstGeom prst="rect">
            <a:avLst/>
          </a:prstGeom>
        </p:spPr>
      </p:pic>
      <p:pic>
        <p:nvPicPr>
          <p:cNvPr id="8" name="Picture 7"/>
          <p:cNvPicPr>
            <a:picLocks noChangeAspect="1"/>
          </p:cNvPicPr>
          <p:nvPr/>
        </p:nvPicPr>
        <p:blipFill>
          <a:blip r:embed="rId5"/>
          <a:stretch>
            <a:fillRect/>
          </a:stretch>
        </p:blipFill>
        <p:spPr>
          <a:xfrm>
            <a:off x="9745267" y="654972"/>
            <a:ext cx="2365453" cy="140220"/>
          </a:xfrm>
          <a:prstGeom prst="rect">
            <a:avLst/>
          </a:prstGeom>
        </p:spPr>
      </p:pic>
      <p:pic>
        <p:nvPicPr>
          <p:cNvPr id="9" name="Picture 8"/>
          <p:cNvPicPr>
            <a:picLocks noChangeAspect="1"/>
          </p:cNvPicPr>
          <p:nvPr/>
        </p:nvPicPr>
        <p:blipFill>
          <a:blip r:embed="rId6"/>
          <a:stretch>
            <a:fillRect/>
          </a:stretch>
        </p:blipFill>
        <p:spPr>
          <a:xfrm>
            <a:off x="9989127" y="936824"/>
            <a:ext cx="1877731" cy="310923"/>
          </a:xfrm>
          <a:prstGeom prst="rect">
            <a:avLst/>
          </a:prstGeom>
        </p:spPr>
      </p:pic>
    </p:spTree>
    <p:extLst>
      <p:ext uri="{BB962C8B-B14F-4D97-AF65-F5344CB8AC3E}">
        <p14:creationId xmlns:p14="http://schemas.microsoft.com/office/powerpoint/2010/main" val="177334720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105977" y="1257013"/>
            <a:ext cx="8286184" cy="5355312"/>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SEO strategies and best practices</a:t>
            </a:r>
          </a:p>
          <a:p>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smtClean="0">
                <a:solidFill>
                  <a:srgbClr val="8E5A6D"/>
                </a:solidFill>
                <a:latin typeface="Times New Roman" panose="02020603050405020304" pitchFamily="18" charset="0"/>
                <a:cs typeface="Times New Roman" panose="02020603050405020304" pitchFamily="18" charset="0"/>
              </a:rPr>
              <a:t>always </a:t>
            </a:r>
            <a:r>
              <a:rPr lang="en-US" b="1" dirty="0">
                <a:solidFill>
                  <a:srgbClr val="8E5A6D"/>
                </a:solidFill>
                <a:latin typeface="Times New Roman" panose="02020603050405020304" pitchFamily="18" charset="0"/>
                <a:cs typeface="Times New Roman" panose="02020603050405020304" pitchFamily="18" charset="0"/>
              </a:rPr>
              <a:t>search the keyword: </a:t>
            </a:r>
            <a:r>
              <a:rPr lang="en-US" dirty="0">
                <a:solidFill>
                  <a:srgbClr val="8E5A6D"/>
                </a:solidFill>
                <a:latin typeface="Times New Roman" panose="02020603050405020304" pitchFamily="18" charset="0"/>
                <a:cs typeface="Times New Roman" panose="02020603050405020304" pitchFamily="18" charset="0"/>
              </a:rPr>
              <a:t>What you think users are looking for when they perform a particular search in Google may not be what they’re actually looking for. Keyword intent matters, so always search the keywords you’re trying to target to make sure you have an intent match.</a:t>
            </a:r>
          </a:p>
          <a:p>
            <a:pPr algn="just"/>
            <a:r>
              <a:rPr lang="en-US" b="1" dirty="0">
                <a:solidFill>
                  <a:srgbClr val="8E5A6D"/>
                </a:solidFill>
                <a:latin typeface="Times New Roman" panose="02020603050405020304" pitchFamily="18" charset="0"/>
                <a:cs typeface="Times New Roman" panose="02020603050405020304" pitchFamily="18" charset="0"/>
              </a:rPr>
              <a:t>Be patient: </a:t>
            </a:r>
            <a:r>
              <a:rPr lang="en-US" dirty="0">
                <a:solidFill>
                  <a:srgbClr val="8E5A6D"/>
                </a:solidFill>
                <a:latin typeface="Times New Roman" panose="02020603050405020304" pitchFamily="18" charset="0"/>
                <a:cs typeface="Times New Roman" panose="02020603050405020304" pitchFamily="18" charset="0"/>
              </a:rPr>
              <a:t>SEO takes time. Like, a lot of time. It can take a few months before you really start to see the fruit of your efforts, but once you start seeing the impact, the benefits compound over time—so don’t give up prematurely!</a:t>
            </a:r>
          </a:p>
          <a:p>
            <a:pPr algn="just"/>
            <a:r>
              <a:rPr lang="en-US" b="1" dirty="0">
                <a:solidFill>
                  <a:srgbClr val="8E5A6D"/>
                </a:solidFill>
                <a:latin typeface="Times New Roman" panose="02020603050405020304" pitchFamily="18" charset="0"/>
                <a:cs typeface="Times New Roman" panose="02020603050405020304" pitchFamily="18" charset="0"/>
              </a:rPr>
              <a:t>Focus on quality: </a:t>
            </a:r>
            <a:r>
              <a:rPr lang="en-US" dirty="0">
                <a:solidFill>
                  <a:srgbClr val="8E5A6D"/>
                </a:solidFill>
                <a:latin typeface="Times New Roman" panose="02020603050405020304" pitchFamily="18" charset="0"/>
                <a:cs typeface="Times New Roman" panose="02020603050405020304" pitchFamily="18" charset="0"/>
              </a:rPr>
              <a:t>Google is always updating its algorithm and coming out with new SERP features, but at the end of the day, it’s all designed to surface the best content out there. So your focus should always remain on creating useful, trustworthy content consistently. That is the best SEO strategy above all else.</a:t>
            </a:r>
          </a:p>
          <a:p>
            <a:pPr algn="just"/>
            <a:r>
              <a:rPr lang="en-US" b="1" dirty="0">
                <a:solidFill>
                  <a:srgbClr val="8E5A6D"/>
                </a:solidFill>
                <a:latin typeface="Times New Roman" panose="02020603050405020304" pitchFamily="18" charset="0"/>
                <a:cs typeface="Times New Roman" panose="02020603050405020304" pitchFamily="18" charset="0"/>
              </a:rPr>
              <a:t>Maintain your content: </a:t>
            </a:r>
            <a:r>
              <a:rPr lang="en-US" dirty="0">
                <a:solidFill>
                  <a:srgbClr val="8E5A6D"/>
                </a:solidFill>
                <a:latin typeface="Times New Roman" panose="02020603050405020304" pitchFamily="18" charset="0"/>
                <a:cs typeface="Times New Roman" panose="02020603050405020304" pitchFamily="18" charset="0"/>
              </a:rPr>
              <a:t>While the consistent publication of quality content is the top Google ranking factor, this should not be at the expense of letting old content go stale. Regularly refresh your evergreen pages to preserve their SEO value and get consistent traffic growth over time.</a:t>
            </a:r>
          </a:p>
          <a:p>
            <a:pPr algn="just"/>
            <a:r>
              <a:rPr lang="en-US" b="1" dirty="0">
                <a:solidFill>
                  <a:srgbClr val="8E5A6D"/>
                </a:solidFill>
                <a:latin typeface="Times New Roman" panose="02020603050405020304" pitchFamily="18" charset="0"/>
                <a:cs typeface="Times New Roman" panose="02020603050405020304" pitchFamily="18" charset="0"/>
              </a:rPr>
              <a:t>Track and measure: </a:t>
            </a:r>
            <a:r>
              <a:rPr lang="en-US" dirty="0">
                <a:solidFill>
                  <a:srgbClr val="8E5A6D"/>
                </a:solidFill>
                <a:latin typeface="Times New Roman" panose="02020603050405020304" pitchFamily="18" charset="0"/>
                <a:cs typeface="Times New Roman" panose="02020603050405020304" pitchFamily="18" charset="0"/>
              </a:rPr>
              <a:t>Report on your traffic and site data regularly so you can see what topics resonate most with your audience, detect issues, and set goals for traffic growth.</a:t>
            </a:r>
          </a:p>
        </p:txBody>
      </p:sp>
      <p:pic>
        <p:nvPicPr>
          <p:cNvPr id="4" name="Picture 3"/>
          <p:cNvPicPr>
            <a:picLocks noChangeAspect="1"/>
          </p:cNvPicPr>
          <p:nvPr/>
        </p:nvPicPr>
        <p:blipFill>
          <a:blip r:embed="rId12"/>
          <a:stretch>
            <a:fillRect/>
          </a:stretch>
        </p:blipFill>
        <p:spPr>
          <a:xfrm>
            <a:off x="8757920" y="2436069"/>
            <a:ext cx="3030036" cy="2997199"/>
          </a:xfrm>
          <a:prstGeom prst="rect">
            <a:avLst/>
          </a:prstGeom>
        </p:spPr>
      </p:pic>
    </p:spTree>
    <p:extLst>
      <p:ext uri="{BB962C8B-B14F-4D97-AF65-F5344CB8AC3E}">
        <p14:creationId xmlns:p14="http://schemas.microsoft.com/office/powerpoint/2010/main" val="74408323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690880" y="1175941"/>
            <a:ext cx="6096000" cy="4801314"/>
          </a:xfrm>
          <a:prstGeom prst="rect">
            <a:avLst/>
          </a:prstGeom>
        </p:spPr>
        <p:txBody>
          <a:bodyP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Advantages and disadvantages of </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SEO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Advantages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of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SEO The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main benefits of SEO are</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Significant traffic driver.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search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marketing can attract a significant proportion of visitors to the site if companies are successful in implementing it</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Highly targeted. Visitors are searching for particular products or services so will often have a high intent to purchase - they are qualified visitors</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Potentially low-cost visitors. There are no media costs for ad display or click-through Costs arise solely from the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optimization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process where agencies are paid to improve positions in the search results</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Dynamic. The search engine robots will crawl the home page of popular sites daily; so new content is included relatively quickly for the most popular pages of a site (less so for deep links.</a:t>
            </a:r>
          </a:p>
        </p:txBody>
      </p:sp>
      <p:pic>
        <p:nvPicPr>
          <p:cNvPr id="3" name="Picture 2"/>
          <p:cNvPicPr>
            <a:picLocks noChangeAspect="1"/>
          </p:cNvPicPr>
          <p:nvPr/>
        </p:nvPicPr>
        <p:blipFill>
          <a:blip r:embed="rId12"/>
          <a:stretch>
            <a:fillRect/>
          </a:stretch>
        </p:blipFill>
        <p:spPr>
          <a:xfrm>
            <a:off x="7866740" y="2309713"/>
            <a:ext cx="3407959" cy="2554445"/>
          </a:xfrm>
          <a:prstGeom prst="rect">
            <a:avLst/>
          </a:prstGeom>
        </p:spPr>
      </p:pic>
    </p:spTree>
    <p:extLst>
      <p:ext uri="{BB962C8B-B14F-4D97-AF65-F5344CB8AC3E}">
        <p14:creationId xmlns:p14="http://schemas.microsoft.com/office/powerpoint/2010/main" val="373706357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447040" y="1067181"/>
            <a:ext cx="6604000" cy="563231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Disadvantages of </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SEO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Despite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targeted reach and low cost of SEO, it is not straightforward as these rages indicate</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Lack of predictability: Compared with other media, SEO is very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unreliable.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return on investment - it is difficult to predict results for a given invest highly competitive</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Time for results to be implemented. The results from SEO may take moos achieved, especially for new sites</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Complexity and dynamic nature. The search engines take hundreds of account, yet the relative weightings are not published, so there is not a direct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between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marketing action and results - it is more of an art than a science. Further the ranking factors change through time</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Ongoing investment. Investment is needed to continue to develop new come generate new links</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Poor for developing awareness in comparison with other media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channel. Searches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already have to be familiar with a brand or service to find it. However, it offers the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opportunity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for less well-known brands to 'punch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above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their weight' and to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develop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following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dick-through . For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these reasons, investment in paid search may also be worthwhile.</a:t>
            </a:r>
          </a:p>
        </p:txBody>
      </p:sp>
      <p:pic>
        <p:nvPicPr>
          <p:cNvPr id="4" name="Picture 3"/>
          <p:cNvPicPr>
            <a:picLocks noChangeAspect="1"/>
          </p:cNvPicPr>
          <p:nvPr/>
        </p:nvPicPr>
        <p:blipFill>
          <a:blip r:embed="rId12"/>
          <a:stretch>
            <a:fillRect/>
          </a:stretch>
        </p:blipFill>
        <p:spPr>
          <a:xfrm>
            <a:off x="7554252" y="2238513"/>
            <a:ext cx="3743007" cy="2696845"/>
          </a:xfrm>
          <a:prstGeom prst="rect">
            <a:avLst/>
          </a:prstGeom>
        </p:spPr>
      </p:pic>
    </p:spTree>
    <p:extLst>
      <p:ext uri="{BB962C8B-B14F-4D97-AF65-F5344CB8AC3E}">
        <p14:creationId xmlns:p14="http://schemas.microsoft.com/office/powerpoint/2010/main" val="426395360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pic>
        <p:nvPicPr>
          <p:cNvPr id="3" name="Picture 2"/>
          <p:cNvPicPr>
            <a:picLocks noChangeAspect="1"/>
          </p:cNvPicPr>
          <p:nvPr/>
        </p:nvPicPr>
        <p:blipFill>
          <a:blip r:embed="rId12"/>
          <a:stretch>
            <a:fillRect/>
          </a:stretch>
        </p:blipFill>
        <p:spPr>
          <a:xfrm>
            <a:off x="5689600" y="1619672"/>
            <a:ext cx="6176645" cy="2936397"/>
          </a:xfrm>
          <a:prstGeom prst="rect">
            <a:avLst/>
          </a:prstGeom>
        </p:spPr>
      </p:pic>
      <p:sp>
        <p:nvSpPr>
          <p:cNvPr id="4" name="Rectangle 3"/>
          <p:cNvSpPr/>
          <p:nvPr/>
        </p:nvSpPr>
        <p:spPr>
          <a:xfrm>
            <a:off x="460525" y="1243399"/>
            <a:ext cx="4117474" cy="4939814"/>
          </a:xfrm>
          <a:prstGeom prst="rect">
            <a:avLst/>
          </a:prstGeom>
        </p:spPr>
        <p:txBody>
          <a:bodyPr wrap="none">
            <a:spAutoFit/>
          </a:bodyPr>
          <a:lstStyle/>
          <a:p>
            <a:r>
              <a:rPr lang="en-US" b="1" dirty="0">
                <a:solidFill>
                  <a:srgbClr val="002060"/>
                </a:solidFill>
                <a:latin typeface="Times New Roman" panose="02020603050405020304" pitchFamily="18" charset="0"/>
                <a:cs typeface="Times New Roman" panose="02020603050405020304" pitchFamily="18" charset="0"/>
              </a:rPr>
              <a:t>Chapter at a </a:t>
            </a:r>
            <a:r>
              <a:rPr lang="en-US" b="1" dirty="0" smtClean="0">
                <a:solidFill>
                  <a:srgbClr val="002060"/>
                </a:solidFill>
                <a:latin typeface="Times New Roman" panose="02020603050405020304" pitchFamily="18" charset="0"/>
                <a:cs typeface="Times New Roman" panose="02020603050405020304" pitchFamily="18" charset="0"/>
              </a:rPr>
              <a:t>glance</a:t>
            </a:r>
          </a:p>
          <a:p>
            <a:endParaRPr lang="en-US" b="1" dirty="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WHAT IS SEO</a:t>
            </a:r>
            <a:r>
              <a:rPr lang="en-US" dirty="0" smtClean="0">
                <a:solidFill>
                  <a:srgbClr val="002060"/>
                </a:solidFill>
                <a:latin typeface="Times New Roman" panose="02020603050405020304" pitchFamily="18" charset="0"/>
                <a:cs typeface="Times New Roman" panose="02020603050405020304" pitchFamily="18" charset="0"/>
              </a:rPr>
              <a:t>?</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Types of </a:t>
            </a:r>
            <a:r>
              <a:rPr lang="en-US" dirty="0" smtClean="0">
                <a:solidFill>
                  <a:srgbClr val="002060"/>
                </a:solidFill>
                <a:latin typeface="Times New Roman" panose="02020603050405020304" pitchFamily="18" charset="0"/>
                <a:cs typeface="Times New Roman" panose="02020603050405020304" pitchFamily="18" charset="0"/>
              </a:rPr>
              <a:t>SEO</a:t>
            </a:r>
          </a:p>
          <a:p>
            <a:pPr marL="285750" indent="-285750">
              <a:lnSpc>
                <a:spcPct val="150000"/>
              </a:lnSpc>
              <a:buFont typeface="Wingdings" panose="05000000000000000000" pitchFamily="2" charset="2"/>
              <a:buChar char="Ø"/>
            </a:pPr>
            <a:r>
              <a:rPr lang="en-US" dirty="0" smtClean="0">
                <a:solidFill>
                  <a:srgbClr val="002060"/>
                </a:solidFill>
                <a:latin typeface="Times New Roman" panose="02020603050405020304" pitchFamily="18" charset="0"/>
                <a:cs typeface="Times New Roman" panose="02020603050405020304" pitchFamily="18" charset="0"/>
              </a:rPr>
              <a:t>How </a:t>
            </a:r>
            <a:r>
              <a:rPr lang="en-US" dirty="0">
                <a:solidFill>
                  <a:srgbClr val="002060"/>
                </a:solidFill>
                <a:latin typeface="Times New Roman" panose="02020603050405020304" pitchFamily="18" charset="0"/>
                <a:cs typeface="Times New Roman" panose="02020603050405020304" pitchFamily="18" charset="0"/>
              </a:rPr>
              <a:t>does SEO work</a:t>
            </a:r>
            <a:r>
              <a:rPr lang="en-US" dirty="0" smtClean="0">
                <a:solidFill>
                  <a:srgbClr val="002060"/>
                </a:solidFill>
                <a:latin typeface="Times New Roman" panose="02020603050405020304" pitchFamily="18" charset="0"/>
                <a:cs typeface="Times New Roman" panose="02020603050405020304" pitchFamily="18" charset="0"/>
              </a:rPr>
              <a:t>?</a:t>
            </a:r>
            <a:endParaRPr lang="en-US" dirty="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How to do SEO: On-page </a:t>
            </a:r>
            <a:r>
              <a:rPr lang="en-US" dirty="0" smtClean="0">
                <a:solidFill>
                  <a:srgbClr val="002060"/>
                </a:solidFill>
                <a:latin typeface="Times New Roman" panose="02020603050405020304" pitchFamily="18" charset="0"/>
                <a:cs typeface="Times New Roman" panose="02020603050405020304" pitchFamily="18" charset="0"/>
              </a:rPr>
              <a:t>optimization</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How to do SEO: Off-page optimization</a:t>
            </a:r>
          </a:p>
          <a:p>
            <a:pPr marL="285750" indent="-285750">
              <a:lnSpc>
                <a:spcPct val="150000"/>
              </a:lnSpc>
              <a:buFont typeface="Wingdings" panose="05000000000000000000" pitchFamily="2" charset="2"/>
              <a:buChar char="Ø"/>
            </a:pPr>
            <a:r>
              <a:rPr lang="en-US" dirty="0" smtClean="0">
                <a:solidFill>
                  <a:srgbClr val="002060"/>
                </a:solidFill>
                <a:latin typeface="Times New Roman" panose="02020603050405020304" pitchFamily="18" charset="0"/>
                <a:cs typeface="Times New Roman" panose="02020603050405020304" pitchFamily="18" charset="0"/>
              </a:rPr>
              <a:t>Technical optimizations</a:t>
            </a:r>
          </a:p>
          <a:p>
            <a:pPr marL="285750" indent="-285750">
              <a:lnSpc>
                <a:spcPct val="150000"/>
              </a:lnSpc>
              <a:buFont typeface="Wingdings" panose="05000000000000000000" pitchFamily="2" charset="2"/>
              <a:buChar char="Ø"/>
            </a:pPr>
            <a:r>
              <a:rPr lang="en-US" dirty="0" smtClean="0">
                <a:solidFill>
                  <a:srgbClr val="002060"/>
                </a:solidFill>
                <a:latin typeface="Times New Roman" panose="02020603050405020304" pitchFamily="18" charset="0"/>
                <a:cs typeface="Times New Roman" panose="02020603050405020304" pitchFamily="18" charset="0"/>
              </a:rPr>
              <a:t>SEO </a:t>
            </a:r>
            <a:r>
              <a:rPr lang="en-US" dirty="0">
                <a:solidFill>
                  <a:srgbClr val="002060"/>
                </a:solidFill>
                <a:latin typeface="Times New Roman" panose="02020603050405020304" pitchFamily="18" charset="0"/>
                <a:cs typeface="Times New Roman" panose="02020603050405020304" pitchFamily="18" charset="0"/>
              </a:rPr>
              <a:t>strategies and best practices</a:t>
            </a:r>
          </a:p>
          <a:p>
            <a:pPr marL="285750" indent="-285750">
              <a:lnSpc>
                <a:spcPct val="150000"/>
              </a:lnSpc>
              <a:buFont typeface="Wingdings" panose="05000000000000000000" pitchFamily="2" charset="2"/>
              <a:buChar char="Ø"/>
            </a:pPr>
            <a:r>
              <a:rPr lang="en-US" dirty="0" smtClean="0">
                <a:solidFill>
                  <a:srgbClr val="002060"/>
                </a:solidFill>
                <a:latin typeface="Times New Roman" panose="02020603050405020304" pitchFamily="18" charset="0"/>
                <a:cs typeface="Times New Roman" panose="02020603050405020304" pitchFamily="18" charset="0"/>
              </a:rPr>
              <a:t>Advantages of </a:t>
            </a:r>
            <a:r>
              <a:rPr lang="en-US" dirty="0">
                <a:solidFill>
                  <a:srgbClr val="002060"/>
                </a:solidFill>
                <a:latin typeface="Times New Roman" panose="02020603050405020304" pitchFamily="18" charset="0"/>
                <a:cs typeface="Times New Roman" panose="02020603050405020304" pitchFamily="18" charset="0"/>
              </a:rPr>
              <a:t>SEO</a:t>
            </a:r>
          </a:p>
          <a:p>
            <a:pPr marL="285750" indent="-285750">
              <a:lnSpc>
                <a:spcPct val="150000"/>
              </a:lnSpc>
              <a:buFont typeface="Wingdings" panose="05000000000000000000" pitchFamily="2" charset="2"/>
              <a:buChar char="Ø"/>
            </a:pPr>
            <a:r>
              <a:rPr lang="en-US" dirty="0" smtClean="0">
                <a:solidFill>
                  <a:srgbClr val="002060"/>
                </a:solidFill>
                <a:latin typeface="Times New Roman" panose="02020603050405020304" pitchFamily="18" charset="0"/>
                <a:cs typeface="Times New Roman" panose="02020603050405020304" pitchFamily="18" charset="0"/>
              </a:rPr>
              <a:t>Disadvantages </a:t>
            </a:r>
            <a:r>
              <a:rPr lang="en-US" dirty="0">
                <a:solidFill>
                  <a:srgbClr val="002060"/>
                </a:solidFill>
                <a:latin typeface="Times New Roman" panose="02020603050405020304" pitchFamily="18" charset="0"/>
                <a:cs typeface="Times New Roman" panose="02020603050405020304" pitchFamily="18" charset="0"/>
              </a:rPr>
              <a:t>of SEO</a:t>
            </a:r>
          </a:p>
          <a:p>
            <a:pPr marL="285750" indent="-285750">
              <a:buFont typeface="Wingdings" panose="05000000000000000000" pitchFamily="2" charset="2"/>
              <a:buChar char="Ø"/>
            </a:pPr>
            <a:endParaRPr lang="en-US" b="1" dirty="0" smtClean="0">
              <a:solidFill>
                <a:srgbClr val="002060"/>
              </a:solidFill>
              <a:latin typeface="Times New Roman" panose="02020603050405020304" pitchFamily="18" charset="0"/>
              <a:cs typeface="Times New Roman" panose="02020603050405020304" pitchFamily="18" charset="0"/>
            </a:endParaRPr>
          </a:p>
          <a:p>
            <a:endParaRPr lang="en-US"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553422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960"/>
        <p:cNvGrpSpPr/>
        <p:nvPr/>
      </p:nvGrpSpPr>
      <p:grpSpPr>
        <a:xfrm>
          <a:off x="0" y="0"/>
          <a:ext cx="0" cy="0"/>
          <a:chOff x="0" y="0"/>
          <a:chExt cx="0" cy="0"/>
        </a:xfrm>
      </p:grpSpPr>
      <p:pic>
        <p:nvPicPr>
          <p:cNvPr id="961" name="Google Shape;961;p49"/>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962" name="Google Shape;962;p49"/>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963" name="Google Shape;963;p49"/>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5400"/>
              <a:buFont typeface="Tajawal Medium"/>
              <a:buNone/>
              <a:tabLst/>
              <a:defRPr/>
            </a:pPr>
            <a:r>
              <a:rPr kumimoji="0" lang="en-US" sz="5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Thank You</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964" name="Google Shape;964;p49"/>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65" name="Google Shape;965;p49"/>
          <p:cNvSpPr/>
          <p:nvPr/>
        </p:nvSpPr>
        <p:spPr>
          <a:xfrm rot="5400000" flipH="1">
            <a:off x="-870224" y="340573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dirty="0">
              <a:ln>
                <a:noFill/>
              </a:ln>
              <a:solidFill>
                <a:srgbClr val="669BBC"/>
              </a:solidFill>
              <a:effectLst/>
              <a:uLnTx/>
              <a:uFillTx/>
              <a:latin typeface="Calibri"/>
              <a:ea typeface="Calibri"/>
              <a:cs typeface="Calibri"/>
              <a:sym typeface="Calibri"/>
            </a:endParaRPr>
          </a:p>
        </p:txBody>
      </p:sp>
      <p:pic>
        <p:nvPicPr>
          <p:cNvPr id="966" name="Google Shape;966;p49"/>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967" name="Google Shape;967;p49"/>
          <p:cNvPicPr preferRelativeResize="0"/>
          <p:nvPr/>
        </p:nvPicPr>
        <p:blipFill rotWithShape="1">
          <a:blip r:embed="rId6">
            <a:alphaModFix/>
          </a:blip>
          <a:srcRect/>
          <a:stretch/>
        </p:blipFill>
        <p:spPr>
          <a:xfrm>
            <a:off x="367466" y="542565"/>
            <a:ext cx="2758843" cy="753090"/>
          </a:xfrm>
          <a:prstGeom prst="rect">
            <a:avLst/>
          </a:prstGeom>
          <a:noFill/>
          <a:ln>
            <a:noFill/>
          </a:ln>
        </p:spPr>
      </p:pic>
    </p:spTree>
    <p:extLst>
      <p:ext uri="{BB962C8B-B14F-4D97-AF65-F5344CB8AC3E}">
        <p14:creationId xmlns:p14="http://schemas.microsoft.com/office/powerpoint/2010/main" val="12452262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1306</TotalTime>
  <Words>6110</Words>
  <Application>Microsoft Office PowerPoint</Application>
  <PresentationFormat>Widescreen</PresentationFormat>
  <Paragraphs>334</Paragraphs>
  <Slides>41</Slides>
  <Notes>3</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41</vt:i4>
      </vt:variant>
    </vt:vector>
  </HeadingPairs>
  <TitlesOfParts>
    <vt:vector size="54" baseType="lpstr">
      <vt:lpstr>Arial</vt:lpstr>
      <vt:lpstr>Calibri</vt:lpstr>
      <vt:lpstr>Calibri Light</vt:lpstr>
      <vt:lpstr>geomanist</vt:lpstr>
      <vt:lpstr>Google Sans</vt:lpstr>
      <vt:lpstr>Inter</vt:lpstr>
      <vt:lpstr>Noto Sans Symbols</vt:lpstr>
      <vt:lpstr>Stencil</vt:lpstr>
      <vt:lpstr>Tajawal Medium</vt:lpstr>
      <vt:lpstr>Times New Roman</vt:lpstr>
      <vt:lpstr>Wingdings</vt:lpstr>
      <vt:lpstr>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337</cp:revision>
  <dcterms:created xsi:type="dcterms:W3CDTF">2023-08-05T09:05:10Z</dcterms:created>
  <dcterms:modified xsi:type="dcterms:W3CDTF">2023-08-10T07:46:55Z</dcterms:modified>
</cp:coreProperties>
</file>