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26.jpg" ContentType="image/gif"/>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13" r:id="rId7"/>
    <p:sldId id="497" r:id="rId8"/>
    <p:sldId id="505" r:id="rId9"/>
    <p:sldId id="550" r:id="rId10"/>
    <p:sldId id="551" r:id="rId11"/>
    <p:sldId id="552" r:id="rId12"/>
    <p:sldId id="553" r:id="rId13"/>
    <p:sldId id="554" r:id="rId14"/>
    <p:sldId id="555" r:id="rId15"/>
    <p:sldId id="556" r:id="rId16"/>
    <p:sldId id="557" r:id="rId17"/>
    <p:sldId id="558" r:id="rId18"/>
    <p:sldId id="559" r:id="rId19"/>
    <p:sldId id="560" r:id="rId20"/>
    <p:sldId id="561" r:id="rId21"/>
    <p:sldId id="562" r:id="rId22"/>
    <p:sldId id="563" r:id="rId23"/>
    <p:sldId id="564" r:id="rId24"/>
    <p:sldId id="565" r:id="rId25"/>
    <p:sldId id="566" r:id="rId26"/>
    <p:sldId id="567" r:id="rId27"/>
    <p:sldId id="568" r:id="rId28"/>
    <p:sldId id="569" r:id="rId29"/>
    <p:sldId id="570" r:id="rId30"/>
    <p:sldId id="571" r:id="rId31"/>
    <p:sldId id="572" r:id="rId32"/>
    <p:sldId id="575" r:id="rId33"/>
    <p:sldId id="576" r:id="rId34"/>
    <p:sldId id="580" r:id="rId35"/>
    <p:sldId id="577" r:id="rId36"/>
    <p:sldId id="581" r:id="rId37"/>
    <p:sldId id="582" r:id="rId38"/>
    <p:sldId id="583" r:id="rId39"/>
    <p:sldId id="584" r:id="rId40"/>
    <p:sldId id="585" r:id="rId41"/>
    <p:sldId id="586" r:id="rId42"/>
    <p:sldId id="587" r:id="rId43"/>
    <p:sldId id="549" r:id="rId44"/>
    <p:sldId id="543" r:id="rId45"/>
    <p:sldId id="50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Untitled Section" id="{2F6AD2C2-46A9-4BC4-94FF-3A698A8E8EFB}">
          <p14:sldIdLst>
            <p14:sldId id="480"/>
            <p14:sldId id="303"/>
            <p14:sldId id="313"/>
            <p14:sldId id="497"/>
            <p14:sldId id="505"/>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5"/>
            <p14:sldId id="576"/>
            <p14:sldId id="580"/>
            <p14:sldId id="577"/>
            <p14:sldId id="581"/>
            <p14:sldId id="582"/>
            <p14:sldId id="583"/>
            <p14:sldId id="584"/>
            <p14:sldId id="585"/>
            <p14:sldId id="586"/>
            <p14:sldId id="587"/>
            <p14:sldId id="549"/>
            <p14:sldId id="543"/>
            <p14:sldId id="503"/>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131" autoAdjust="0"/>
    <p:restoredTop sz="95020" autoAdjust="0"/>
  </p:normalViewPr>
  <p:slideViewPr>
    <p:cSldViewPr snapToGrid="0">
      <p:cViewPr varScale="1">
        <p:scale>
          <a:sx n="78" d="100"/>
          <a:sy n="78" d="100"/>
        </p:scale>
        <p:origin x="413"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lego.com/en-gb"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apple.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microsoft.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Nine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91201" y="2606857"/>
            <a:ext cx="4577976" cy="1446550"/>
          </a:xfrm>
          <a:prstGeom prst="rect">
            <a:avLst/>
          </a:prstGeom>
          <a:noFill/>
        </p:spPr>
        <p:txBody>
          <a:bodyPr wrap="square" rtlCol="0">
            <a:spAutoFit/>
          </a:bodyPr>
          <a:lstStyle/>
          <a:p>
            <a:pPr algn="ctr" rtl="1"/>
            <a:r>
              <a:rPr lang="ar-SA" sz="4400" b="1" dirty="0" smtClean="0">
                <a:solidFill>
                  <a:srgbClr val="00AEEF"/>
                </a:solidFill>
                <a:latin typeface="Alexandria"/>
              </a:rPr>
              <a:t>السمعة في البيئة الرقمية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Lecture Nine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Nine</a:t>
            </a:r>
            <a:endParaRPr lang="en-US" sz="2800" b="1" dirty="0">
              <a:solidFill>
                <a:schemeClr val="bg1"/>
              </a:solidFill>
              <a:latin typeface="Alexandria"/>
              <a:cs typeface="Alexandria" charset="0"/>
            </a:endParaRPr>
          </a:p>
        </p:txBody>
      </p:sp>
      <p:sp>
        <p:nvSpPr>
          <p:cNvPr id="3" name="مستطيل 2"/>
          <p:cNvSpPr/>
          <p:nvPr/>
        </p:nvSpPr>
        <p:spPr>
          <a:xfrm flipH="1">
            <a:off x="3543299" y="2657115"/>
            <a:ext cx="8210549" cy="3804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latin typeface="Alexandria"/>
              </a:rPr>
              <a:t>1- </a:t>
            </a:r>
            <a:r>
              <a:rPr lang="ar-SA" sz="3200" b="1" dirty="0" smtClean="0">
                <a:latin typeface="Alexandria"/>
              </a:rPr>
              <a:t>أبعاد السمعة المؤسساتية في البيئة الرقمية.</a:t>
            </a:r>
            <a:endParaRPr lang="ar-SA" sz="3200" b="1" dirty="0" smtClean="0">
              <a:latin typeface="Alexandria"/>
            </a:endParaRPr>
          </a:p>
          <a:p>
            <a:pPr algn="r" rtl="1">
              <a:lnSpc>
                <a:spcPts val="6000"/>
              </a:lnSpc>
            </a:pPr>
            <a:r>
              <a:rPr lang="ar-SA" sz="3200" b="1" dirty="0" smtClean="0">
                <a:latin typeface="Alexandria"/>
              </a:rPr>
              <a:t>2- </a:t>
            </a:r>
            <a:r>
              <a:rPr lang="ar-SA" sz="3200" b="1" dirty="0" smtClean="0">
                <a:latin typeface="Alexandria"/>
              </a:rPr>
              <a:t>اقتصاد الثقة وأمن المعلومات.</a:t>
            </a:r>
            <a:endParaRPr lang="ar-SA" sz="3200" b="1" dirty="0" smtClean="0">
              <a:latin typeface="Alexandria"/>
            </a:endParaRPr>
          </a:p>
          <a:p>
            <a:pPr algn="r" rtl="1">
              <a:lnSpc>
                <a:spcPts val="6000"/>
              </a:lnSpc>
            </a:pPr>
            <a:r>
              <a:rPr lang="ar-SA" sz="3200" b="1" dirty="0" smtClean="0">
                <a:latin typeface="Alexandria"/>
              </a:rPr>
              <a:t>3-الموظف وسفير السمعة الرقمي.</a:t>
            </a:r>
            <a:endParaRPr lang="ar-SA" sz="3200" b="1" dirty="0" smtClean="0">
              <a:latin typeface="Alexandria"/>
            </a:endParaRPr>
          </a:p>
          <a:p>
            <a:pPr algn="r" rtl="1">
              <a:lnSpc>
                <a:spcPts val="6000"/>
              </a:lnSpc>
            </a:pPr>
            <a:r>
              <a:rPr lang="ar-SA" sz="3200" b="1" dirty="0" smtClean="0">
                <a:latin typeface="Alexandria"/>
              </a:rPr>
              <a:t>4- </a:t>
            </a:r>
            <a:r>
              <a:rPr lang="ar-SA" sz="3200" b="1" dirty="0" smtClean="0">
                <a:latin typeface="Alexandria"/>
              </a:rPr>
              <a:t>المرونة الرقمية.</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إدراك </a:t>
            </a:r>
            <a:r>
              <a:rPr lang="ar-SA" sz="2800" dirty="0" smtClean="0">
                <a:solidFill>
                  <a:schemeClr val="tx1"/>
                </a:solidFill>
                <a:latin typeface="Alexandria"/>
              </a:rPr>
              <a:t>أبعاد السمعة المؤسسية في البيئة الرقمية.</a:t>
            </a:r>
            <a:endParaRPr lang="ar-SA"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فهم كيف تصبح حماية البيانات وأمن المعلومات اقتصاد كامل.</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تحديد الدور الذي يلعبه الموظف بالبيئة الرقمية.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المرونة الرقمية وكيف </a:t>
            </a:r>
            <a:r>
              <a:rPr lang="ar-SA" sz="2800" dirty="0" smtClean="0">
                <a:solidFill>
                  <a:schemeClr val="tx1"/>
                </a:solidFill>
                <a:latin typeface="Alexandria"/>
              </a:rPr>
              <a:t>نستعيد السمعة بعد  الأزمات.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2792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23116" y="1391209"/>
            <a:ext cx="8781415" cy="466249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السمعة الرقمية ليست مجرد "صورة" بل هي الأصل الاستثماري الأغلى في الاقتصاد الحديث. في الماضي كانت أصول الشركة تقاس بالمصانع، العقارات، والمخزون السلعي، أما اليوم فنحن نعيش في عصر تهيمن فيه الأصول غير الملموسة على أكثر من </a:t>
            </a:r>
            <a:r>
              <a:rPr lang="en-US" sz="2800" dirty="0" smtClean="0">
                <a:latin typeface="Alexandria"/>
                <a:ea typeface="Calibri" panose="020F0502020204030204" pitchFamily="34" charset="0"/>
              </a:rPr>
              <a:t>80</a:t>
            </a:r>
            <a:r>
              <a:rPr lang="ar-SA" sz="2800" dirty="0" smtClean="0">
                <a:latin typeface="Alexandria"/>
                <a:ea typeface="Calibri" panose="020F0502020204030204" pitchFamily="34" charset="0"/>
              </a:rPr>
              <a:t>% من القيمة السوقية لكبرى الشركات العالمية. وعلى رأس هذه الأصول تقبع السمعة المؤسساتية. تخيلوا أن </a:t>
            </a:r>
            <a:r>
              <a:rPr lang="ar-SA" sz="2800" dirty="0" err="1" smtClean="0">
                <a:latin typeface="Alexandria"/>
                <a:ea typeface="Calibri" panose="020F0502020204030204" pitchFamily="34" charset="0"/>
              </a:rPr>
              <a:t>تغريدة</a:t>
            </a:r>
            <a:r>
              <a:rPr lang="ar-SA" sz="2800" dirty="0" smtClean="0">
                <a:latin typeface="Alexandria"/>
                <a:ea typeface="Calibri" panose="020F0502020204030204" pitchFamily="34" charset="0"/>
              </a:rPr>
              <a:t> واحدة خاطئة، أو خللاً تقنياً في تطبيق ذكي، أو تسريباً بسيطاً للبيانات، يمكن أن يمحو مليارات الدولارات من القيمة السوقية للشركة في ساعات قليلة، في محاضرة اليوم سنناقش كيف تحولت السمعة من مجرد صورة ذهنية إلى محرك أساسي للاستدامة والربحية في البيئة الرقمية.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1040" y="1666650"/>
            <a:ext cx="2682240" cy="43053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5" y="542047"/>
            <a:ext cx="53530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السمعة في البيئة الرقمية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619251" y="1471253"/>
            <a:ext cx="4877068"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تعريف السمعة المؤسساتية الرقمية:</a:t>
            </a:r>
            <a:endParaRPr lang="en-US" sz="2800" dirty="0">
              <a:effectLst/>
              <a:latin typeface="Alexandria"/>
              <a:ea typeface="Calibri" panose="020F0502020204030204" pitchFamily="34" charset="0"/>
            </a:endParaRPr>
          </a:p>
        </p:txBody>
      </p:sp>
      <p:sp>
        <p:nvSpPr>
          <p:cNvPr id="9" name="مستطيل 8"/>
          <p:cNvSpPr/>
          <p:nvPr/>
        </p:nvSpPr>
        <p:spPr>
          <a:xfrm>
            <a:off x="730037" y="2018243"/>
            <a:ext cx="5916652" cy="1887696"/>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السمعة المؤسساتية رقمياً ليست ما تقوله الشركة عن نفسها في إعلاناتها، بل هي الفجوة بين "وعود العلامة التجارية، وتجربة العميل الفعلية كما تظهر في الفضاء السيبراني. </a:t>
            </a:r>
            <a:endParaRPr lang="en-US" sz="2800" dirty="0">
              <a:effectLst/>
              <a:latin typeface="Alexandria"/>
              <a:ea typeface="Calibri" panose="020F0502020204030204" pitchFamily="34" charset="0"/>
            </a:endParaRPr>
          </a:p>
        </p:txBody>
      </p:sp>
      <p:sp>
        <p:nvSpPr>
          <p:cNvPr id="13" name="مستطيل 12"/>
          <p:cNvSpPr/>
          <p:nvPr/>
        </p:nvSpPr>
        <p:spPr>
          <a:xfrm>
            <a:off x="931688" y="3928949"/>
            <a:ext cx="5715000"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البيئة التقليدية كانت المؤسسة تملك الميكرفون.</a:t>
            </a:r>
            <a:endParaRPr lang="en-US" sz="2800" dirty="0">
              <a:effectLst/>
              <a:latin typeface="Alexandria"/>
              <a:ea typeface="Calibri" panose="020F0502020204030204" pitchFamily="34" charset="0"/>
            </a:endParaRPr>
          </a:p>
        </p:txBody>
      </p:sp>
      <p:sp>
        <p:nvSpPr>
          <p:cNvPr id="14" name="مستطيل 13"/>
          <p:cNvSpPr/>
          <p:nvPr/>
        </p:nvSpPr>
        <p:spPr>
          <a:xfrm>
            <a:off x="830863" y="4601183"/>
            <a:ext cx="581582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البيئة الرقمية: الجمهور هو من يملك الميكرفون والمؤسسة تحاول إدارة الحوار.</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7060" y="1471253"/>
            <a:ext cx="5394940" cy="4335794"/>
          </a:xfrm>
          <a:prstGeom prst="rect">
            <a:avLst/>
          </a:prstGeom>
        </p:spPr>
      </p:pic>
    </p:spTree>
    <p:extLst>
      <p:ext uri="{BB962C8B-B14F-4D97-AF65-F5344CB8AC3E}">
        <p14:creationId xmlns:p14="http://schemas.microsoft.com/office/powerpoint/2010/main" val="735598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5" y="542047"/>
            <a:ext cx="53530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السمعة في البيئة الرقمية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31689" y="1471253"/>
            <a:ext cx="5564630"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أبعاد السمعة المؤسساتية في الفضاء الرقمي:</a:t>
            </a:r>
            <a:endParaRPr lang="en-US" sz="2800" dirty="0">
              <a:effectLst/>
              <a:latin typeface="Alexandria"/>
              <a:ea typeface="Calibri" panose="020F0502020204030204" pitchFamily="34" charset="0"/>
            </a:endParaRPr>
          </a:p>
        </p:txBody>
      </p:sp>
      <p:sp>
        <p:nvSpPr>
          <p:cNvPr id="9" name="مستطيل 8"/>
          <p:cNvSpPr/>
          <p:nvPr/>
        </p:nvSpPr>
        <p:spPr>
          <a:xfrm>
            <a:off x="730037" y="2018243"/>
            <a:ext cx="5916652"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المنتجات (الوفاء بالوعد الرقمي):</a:t>
            </a:r>
            <a:endParaRPr lang="en-US" sz="2800" b="1" dirty="0">
              <a:effectLst/>
              <a:latin typeface="Alexandria"/>
              <a:ea typeface="Calibri" panose="020F0502020204030204" pitchFamily="34" charset="0"/>
            </a:endParaRPr>
          </a:p>
        </p:txBody>
      </p:sp>
      <p:sp>
        <p:nvSpPr>
          <p:cNvPr id="12" name="مستطيل 11"/>
          <p:cNvSpPr/>
          <p:nvPr/>
        </p:nvSpPr>
        <p:spPr>
          <a:xfrm>
            <a:off x="931688" y="2508223"/>
            <a:ext cx="5715001"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هذا هو البعد الأكثر ظهوراً. في البيئة الرقمية، لا تُقاس جودة المنتج بما تقوله المؤسسة بل بـ </a:t>
            </a:r>
            <a:endParaRPr lang="en-US" sz="2800" dirty="0">
              <a:effectLst/>
              <a:latin typeface="Alexandria"/>
              <a:ea typeface="Calibri" panose="020F0502020204030204" pitchFamily="34" charset="0"/>
            </a:endParaRPr>
          </a:p>
        </p:txBody>
      </p:sp>
      <p:sp>
        <p:nvSpPr>
          <p:cNvPr id="13" name="مستطيل 12"/>
          <p:cNvSpPr/>
          <p:nvPr/>
        </p:nvSpPr>
        <p:spPr>
          <a:xfrm>
            <a:off x="931688" y="3441989"/>
            <a:ext cx="5715000"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تقييمات المستخدمين (</a:t>
            </a:r>
            <a:r>
              <a:rPr lang="en-US" sz="2800" b="1" dirty="0" smtClean="0">
                <a:effectLst/>
                <a:latin typeface="Alexandria"/>
                <a:ea typeface="Calibri" panose="020F0502020204030204" pitchFamily="34" charset="0"/>
              </a:rPr>
              <a:t>Reviews</a:t>
            </a:r>
            <a:r>
              <a:rPr lang="ar-SA" sz="2800" b="1" dirty="0" smtClean="0">
                <a:effectLst/>
                <a:latin typeface="Alexandria"/>
                <a:ea typeface="Calibri" panose="020F0502020204030204" pitchFamily="34" charset="0"/>
              </a:rPr>
              <a:t>): </a:t>
            </a:r>
            <a:r>
              <a:rPr lang="ar-SA" sz="2800" dirty="0" smtClean="0">
                <a:effectLst/>
                <a:latin typeface="Alexandria"/>
                <a:ea typeface="Calibri" panose="020F0502020204030204" pitchFamily="34" charset="0"/>
              </a:rPr>
              <a:t>النجوم الخمس على منصات مثل جوجل، أو تطبيقات المتجر هي "العملة الجديدة".</a:t>
            </a:r>
            <a:endParaRPr lang="en-US" sz="2800" dirty="0">
              <a:effectLst/>
              <a:latin typeface="Alexandria"/>
              <a:ea typeface="Calibri" panose="020F0502020204030204" pitchFamily="34" charset="0"/>
            </a:endParaRPr>
          </a:p>
        </p:txBody>
      </p:sp>
      <p:sp>
        <p:nvSpPr>
          <p:cNvPr id="14" name="مستطيل 13"/>
          <p:cNvSpPr/>
          <p:nvPr/>
        </p:nvSpPr>
        <p:spPr>
          <a:xfrm>
            <a:off x="730037" y="4832416"/>
            <a:ext cx="5916651"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سرعة الاستجابة الرقمية: </a:t>
            </a:r>
            <a:r>
              <a:rPr lang="ar-SA" sz="2800" dirty="0" smtClean="0">
                <a:effectLst/>
                <a:latin typeface="Alexandria"/>
                <a:ea typeface="Calibri" panose="020F0502020204030204" pitchFamily="34" charset="0"/>
              </a:rPr>
              <a:t>مدى فاعلية قنوات الدعم الفني عبر وسائل التواصل.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7970" y="1524232"/>
            <a:ext cx="5494029" cy="4428450"/>
          </a:xfrm>
          <a:prstGeom prst="rect">
            <a:avLst/>
          </a:prstGeom>
        </p:spPr>
      </p:pic>
    </p:spTree>
    <p:extLst>
      <p:ext uri="{BB962C8B-B14F-4D97-AF65-F5344CB8AC3E}">
        <p14:creationId xmlns:p14="http://schemas.microsoft.com/office/powerpoint/2010/main" val="218543372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19375" y="515436"/>
            <a:ext cx="53530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أبعاد السمعة المؤسساتية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7" y="1751992"/>
            <a:ext cx="5916652"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الابتكار (المؤسسة المتجددة)</a:t>
            </a:r>
            <a:endParaRPr lang="en-US" sz="2800" b="1" dirty="0">
              <a:effectLst/>
              <a:latin typeface="Alexandria"/>
              <a:ea typeface="Calibri" panose="020F0502020204030204" pitchFamily="34" charset="0"/>
            </a:endParaRPr>
          </a:p>
        </p:txBody>
      </p:sp>
      <p:sp>
        <p:nvSpPr>
          <p:cNvPr id="12" name="مستطيل 11"/>
          <p:cNvSpPr/>
          <p:nvPr/>
        </p:nvSpPr>
        <p:spPr>
          <a:xfrm>
            <a:off x="931688" y="2371215"/>
            <a:ext cx="5715001"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الجمهور الرقمي يربط السمعة بمدى "حداثة" المؤسسة.</a:t>
            </a:r>
            <a:endParaRPr lang="en-US" sz="2800" dirty="0">
              <a:effectLst/>
              <a:latin typeface="Alexandria"/>
              <a:ea typeface="Calibri" panose="020F0502020204030204" pitchFamily="34" charset="0"/>
            </a:endParaRPr>
          </a:p>
        </p:txBody>
      </p:sp>
      <p:sp>
        <p:nvSpPr>
          <p:cNvPr id="13" name="مستطيل 12"/>
          <p:cNvSpPr/>
          <p:nvPr/>
        </p:nvSpPr>
        <p:spPr>
          <a:xfrm>
            <a:off x="931688" y="3441989"/>
            <a:ext cx="5715000"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تجربة المستخدم (</a:t>
            </a:r>
            <a:r>
              <a:rPr lang="en-US" sz="2800" b="1" dirty="0" smtClean="0">
                <a:effectLst/>
                <a:latin typeface="Alexandria"/>
                <a:ea typeface="Calibri" panose="020F0502020204030204" pitchFamily="34" charset="0"/>
              </a:rPr>
              <a:t>UX</a:t>
            </a:r>
            <a:r>
              <a:rPr lang="ar-SA" sz="2800" b="1" dirty="0" smtClean="0">
                <a:effectLst/>
                <a:latin typeface="Alexandria"/>
                <a:ea typeface="Calibri" panose="020F0502020204030204" pitchFamily="34" charset="0"/>
              </a:rPr>
              <a:t>): </a:t>
            </a:r>
            <a:r>
              <a:rPr lang="ar-SA" sz="2800" dirty="0" smtClean="0">
                <a:effectLst/>
                <a:latin typeface="Alexandria"/>
                <a:ea typeface="Calibri" panose="020F0502020204030204" pitchFamily="34" charset="0"/>
              </a:rPr>
              <a:t>هل موقع المؤسسة وتطبيقاتها سهلة وسلسة؟ (التعقيد الرقمي يُعطي انطباعاً بالتخلف المؤسسي).</a:t>
            </a:r>
            <a:endParaRPr lang="en-US" sz="2800" dirty="0">
              <a:effectLst/>
              <a:latin typeface="Alexandria"/>
              <a:ea typeface="Calibri" panose="020F0502020204030204" pitchFamily="34" charset="0"/>
            </a:endParaRPr>
          </a:p>
        </p:txBody>
      </p:sp>
      <p:sp>
        <p:nvSpPr>
          <p:cNvPr id="14" name="مستطيل 13"/>
          <p:cNvSpPr/>
          <p:nvPr/>
        </p:nvSpPr>
        <p:spPr>
          <a:xfrm>
            <a:off x="730037" y="4961603"/>
            <a:ext cx="5916651"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تبني التقنيات الناشئة: </a:t>
            </a:r>
            <a:r>
              <a:rPr lang="ar-SA" sz="2800" dirty="0" smtClean="0">
                <a:effectLst/>
                <a:latin typeface="Alexandria"/>
                <a:ea typeface="Calibri" panose="020F0502020204030204" pitchFamily="34" charset="0"/>
              </a:rPr>
              <a:t>كيف تدمج المؤسسة الذكاء الاصطناعي أو حلول </a:t>
            </a:r>
            <a:r>
              <a:rPr lang="ar-SA" sz="2800" dirty="0" err="1" smtClean="0">
                <a:effectLst/>
                <a:latin typeface="Alexandria"/>
                <a:ea typeface="Calibri" panose="020F0502020204030204" pitchFamily="34" charset="0"/>
              </a:rPr>
              <a:t>الأتمته</a:t>
            </a:r>
            <a:r>
              <a:rPr lang="ar-SA" sz="2800" dirty="0" smtClean="0">
                <a:effectLst/>
                <a:latin typeface="Alexandria"/>
                <a:ea typeface="Calibri" panose="020F0502020204030204" pitchFamily="34" charset="0"/>
              </a:rPr>
              <a:t> لتحسين حياة عملائها؟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6646688" y="1518129"/>
            <a:ext cx="5545312" cy="4403031"/>
          </a:xfrm>
          <a:prstGeom prst="rect">
            <a:avLst/>
          </a:prstGeom>
        </p:spPr>
      </p:pic>
    </p:spTree>
    <p:extLst>
      <p:ext uri="{BB962C8B-B14F-4D97-AF65-F5344CB8AC3E}">
        <p14:creationId xmlns:p14="http://schemas.microsoft.com/office/powerpoint/2010/main" val="159264862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4" y="542046"/>
            <a:ext cx="56673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أبعاد السمعة المؤسساتية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7" y="1657446"/>
            <a:ext cx="5916652"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3) بيئة العمل (الموظف كمرآة للداخل)</a:t>
            </a:r>
            <a:endParaRPr lang="en-US" sz="2800" b="1" dirty="0">
              <a:effectLst/>
              <a:latin typeface="Alexandria"/>
              <a:ea typeface="Calibri" panose="020F0502020204030204" pitchFamily="34" charset="0"/>
            </a:endParaRPr>
          </a:p>
        </p:txBody>
      </p:sp>
      <p:sp>
        <p:nvSpPr>
          <p:cNvPr id="12" name="مستطيل 11"/>
          <p:cNvSpPr/>
          <p:nvPr/>
        </p:nvSpPr>
        <p:spPr>
          <a:xfrm>
            <a:off x="730037" y="2315172"/>
            <a:ext cx="5916652"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العصر الرقمي، لم تعد أسوار المؤسسات مغلقة</a:t>
            </a:r>
            <a:endParaRPr lang="en-US" sz="2800" dirty="0">
              <a:effectLst/>
              <a:latin typeface="Alexandria"/>
              <a:ea typeface="Calibri" panose="020F0502020204030204" pitchFamily="34" charset="0"/>
            </a:endParaRPr>
          </a:p>
        </p:txBody>
      </p:sp>
      <p:sp>
        <p:nvSpPr>
          <p:cNvPr id="13" name="مستطيل 12"/>
          <p:cNvSpPr/>
          <p:nvPr/>
        </p:nvSpPr>
        <p:spPr>
          <a:xfrm>
            <a:off x="931688" y="2856346"/>
            <a:ext cx="5715000"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منصات التوظيف: </a:t>
            </a:r>
            <a:r>
              <a:rPr lang="ar-SA" sz="2800" dirty="0" smtClean="0">
                <a:effectLst/>
                <a:latin typeface="Alexandria"/>
                <a:ea typeface="Calibri" panose="020F0502020204030204" pitchFamily="34" charset="0"/>
              </a:rPr>
              <a:t>مثل </a:t>
            </a:r>
            <a:r>
              <a:rPr lang="ar-SA" sz="2800" dirty="0" smtClean="0">
                <a:latin typeface="Alexandria"/>
                <a:ea typeface="Calibri" panose="020F0502020204030204" pitchFamily="34" charset="0"/>
              </a:rPr>
              <a:t>(</a:t>
            </a:r>
            <a:r>
              <a:rPr lang="en-US" sz="2800" dirty="0" smtClean="0">
                <a:latin typeface="Alexandria"/>
                <a:ea typeface="Calibri" panose="020F0502020204030204" pitchFamily="34" charset="0"/>
              </a:rPr>
              <a:t>Glassdoor</a:t>
            </a:r>
            <a:r>
              <a:rPr lang="ar-SA" sz="2800" dirty="0" smtClean="0">
                <a:latin typeface="Alexandria"/>
                <a:ea typeface="Calibri" panose="020F0502020204030204" pitchFamily="34" charset="0"/>
              </a:rPr>
              <a:t>) ما ينشره الموظفون (الحاليون والسابقون) عن بيئة العمل يؤثر مباشرة على سمعة المؤسسة أمام المستثمرين والعملاء.  </a:t>
            </a:r>
            <a:r>
              <a:rPr lang="ar-SA" sz="2800" b="1" dirty="0" smtClean="0">
                <a:effectLst/>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
        <p:nvSpPr>
          <p:cNvPr id="14" name="مستطيل 13"/>
          <p:cNvSpPr/>
          <p:nvPr/>
        </p:nvSpPr>
        <p:spPr>
          <a:xfrm>
            <a:off x="730037" y="4832416"/>
            <a:ext cx="5916651" cy="1438855"/>
          </a:xfrm>
          <a:prstGeom prst="rect">
            <a:avLst/>
          </a:prstGeom>
        </p:spPr>
        <p:txBody>
          <a:bodyPr wrap="square">
            <a:spAutoFit/>
          </a:bodyPr>
          <a:lstStyle/>
          <a:p>
            <a:pPr algn="justLow" rtl="1">
              <a:lnSpc>
                <a:spcPts val="3500"/>
              </a:lnSpc>
              <a:spcAft>
                <a:spcPts val="0"/>
              </a:spcAft>
            </a:pPr>
            <a:r>
              <a:rPr lang="ar-SA" sz="2800" b="1" dirty="0" err="1" smtClean="0">
                <a:effectLst/>
                <a:latin typeface="Alexandria"/>
                <a:ea typeface="Calibri" panose="020F0502020204030204" pitchFamily="34" charset="0"/>
              </a:rPr>
              <a:t>أنسنة</a:t>
            </a:r>
            <a:r>
              <a:rPr lang="ar-SA" sz="2800" b="1" dirty="0" smtClean="0">
                <a:effectLst/>
                <a:latin typeface="Alexandria"/>
                <a:ea typeface="Calibri" panose="020F0502020204030204" pitchFamily="34" charset="0"/>
              </a:rPr>
              <a:t> العلامة التجارية: </a:t>
            </a:r>
            <a:r>
              <a:rPr lang="ar-SA" sz="2800" dirty="0" smtClean="0">
                <a:effectLst/>
                <a:latin typeface="Alexandria"/>
                <a:ea typeface="Calibri" panose="020F0502020204030204" pitchFamily="34" charset="0"/>
              </a:rPr>
              <a:t>ظهور الموظفين كخبراء أو "سفراء" على </a:t>
            </a:r>
            <a:r>
              <a:rPr lang="en-US" sz="2800" dirty="0" smtClean="0">
                <a:effectLst/>
                <a:latin typeface="Alexandria"/>
                <a:ea typeface="Calibri" panose="020F0502020204030204" pitchFamily="34" charset="0"/>
              </a:rPr>
              <a:t>LinkedIn</a:t>
            </a:r>
            <a:r>
              <a:rPr lang="ar-SA" sz="2800" dirty="0" smtClean="0">
                <a:effectLst/>
                <a:latin typeface="Alexandria"/>
                <a:ea typeface="Calibri" panose="020F0502020204030204" pitchFamily="34" charset="0"/>
              </a:rPr>
              <a:t> يعزز من موثوقية المؤسسة.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7058" y="1561475"/>
            <a:ext cx="5518765" cy="4406706"/>
          </a:xfrm>
          <a:prstGeom prst="rect">
            <a:avLst/>
          </a:prstGeom>
        </p:spPr>
      </p:pic>
    </p:spTree>
    <p:extLst>
      <p:ext uri="{BB962C8B-B14F-4D97-AF65-F5344CB8AC3E}">
        <p14:creationId xmlns:p14="http://schemas.microsoft.com/office/powerpoint/2010/main" val="13264898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56769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51949"/>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أبعاد السمعة المؤسساتية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7" y="1826362"/>
            <a:ext cx="5916652"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4) </a:t>
            </a:r>
            <a:r>
              <a:rPr lang="ar-SA" sz="2800" b="1" dirty="0" err="1" smtClean="0">
                <a:latin typeface="Alexandria"/>
                <a:ea typeface="Calibri" panose="020F0502020204030204" pitchFamily="34" charset="0"/>
              </a:rPr>
              <a:t>الحوكمة</a:t>
            </a:r>
            <a:r>
              <a:rPr lang="ar-SA" sz="2800" b="1" dirty="0" smtClean="0">
                <a:latin typeface="Alexandria"/>
                <a:ea typeface="Calibri" panose="020F0502020204030204" pitchFamily="34" charset="0"/>
              </a:rPr>
              <a:t> والنزاهة (أخلاقيات البيانات)</a:t>
            </a:r>
            <a:endParaRPr lang="en-US" sz="2800" b="1" dirty="0">
              <a:effectLst/>
              <a:latin typeface="Alexandria"/>
              <a:ea typeface="Calibri" panose="020F0502020204030204" pitchFamily="34" charset="0"/>
            </a:endParaRPr>
          </a:p>
        </p:txBody>
      </p:sp>
      <p:sp>
        <p:nvSpPr>
          <p:cNvPr id="12" name="مستطيل 11"/>
          <p:cNvSpPr/>
          <p:nvPr/>
        </p:nvSpPr>
        <p:spPr>
          <a:xfrm>
            <a:off x="730037" y="2522346"/>
            <a:ext cx="5916652"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هذا هو البعد الأكثر حساسية في البيئة الرقمية:</a:t>
            </a:r>
            <a:endParaRPr lang="en-US" sz="2800" dirty="0">
              <a:effectLst/>
              <a:latin typeface="Alexandria"/>
              <a:ea typeface="Calibri" panose="020F0502020204030204" pitchFamily="34" charset="0"/>
            </a:endParaRPr>
          </a:p>
        </p:txBody>
      </p:sp>
      <p:sp>
        <p:nvSpPr>
          <p:cNvPr id="13" name="مستطيل 12"/>
          <p:cNvSpPr/>
          <p:nvPr/>
        </p:nvSpPr>
        <p:spPr>
          <a:xfrm>
            <a:off x="931689" y="3238857"/>
            <a:ext cx="5715000" cy="1408399"/>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الشفافية في الخصوصية: </a:t>
            </a:r>
            <a:r>
              <a:rPr lang="ar-SA" sz="2800" dirty="0" smtClean="0">
                <a:effectLst/>
                <a:latin typeface="Alexandria"/>
                <a:ea typeface="Calibri" panose="020F0502020204030204" pitchFamily="34" charset="0"/>
              </a:rPr>
              <a:t>كيف تتعامل المؤسسة مع بيانات عملائها؟ (الوضوح في شروط الاستخدام يبني سمعة أخلاقية).</a:t>
            </a:r>
            <a:endParaRPr lang="en-US" sz="2800" dirty="0">
              <a:effectLst/>
              <a:latin typeface="Alexandria"/>
              <a:ea typeface="Calibri" panose="020F0502020204030204" pitchFamily="34" charset="0"/>
            </a:endParaRPr>
          </a:p>
        </p:txBody>
      </p:sp>
      <p:sp>
        <p:nvSpPr>
          <p:cNvPr id="14" name="مستطيل 13"/>
          <p:cNvSpPr/>
          <p:nvPr/>
        </p:nvSpPr>
        <p:spPr>
          <a:xfrm>
            <a:off x="755678" y="4819563"/>
            <a:ext cx="5916651"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السلوك الأخلاقي الرقمي: </a:t>
            </a:r>
            <a:r>
              <a:rPr lang="ar-SA" sz="2800" dirty="0" smtClean="0">
                <a:effectLst/>
                <a:latin typeface="Alexandria"/>
                <a:ea typeface="Calibri" panose="020F0502020204030204" pitchFamily="34" charset="0"/>
              </a:rPr>
              <a:t>تجنب الممارسات المضللة في التسويق أو التلاعب بالخوارزميات.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6797060" y="1592651"/>
            <a:ext cx="5394940" cy="4385362"/>
          </a:xfrm>
          <a:prstGeom prst="rect">
            <a:avLst/>
          </a:prstGeom>
        </p:spPr>
      </p:pic>
    </p:spTree>
    <p:extLst>
      <p:ext uri="{BB962C8B-B14F-4D97-AF65-F5344CB8AC3E}">
        <p14:creationId xmlns:p14="http://schemas.microsoft.com/office/powerpoint/2010/main" val="342316383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56864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أبعاد السمعة المؤسساتية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685800" y="1694004"/>
            <a:ext cx="6753226" cy="541174"/>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5) المواطنة المؤسساتية (المسؤولية الاجتماعية الرقمية)</a:t>
            </a:r>
            <a:endParaRPr lang="en-US" sz="2800" b="1" dirty="0">
              <a:effectLst/>
              <a:latin typeface="Alexandria"/>
              <a:ea typeface="Calibri" panose="020F0502020204030204" pitchFamily="34" charset="0"/>
            </a:endParaRPr>
          </a:p>
        </p:txBody>
      </p:sp>
      <p:sp>
        <p:nvSpPr>
          <p:cNvPr id="12" name="مستطيل 11"/>
          <p:cNvSpPr/>
          <p:nvPr/>
        </p:nvSpPr>
        <p:spPr>
          <a:xfrm>
            <a:off x="755678" y="2480582"/>
            <a:ext cx="6683348"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لا يكفي أن تكون المؤسسة ناجحة مالياً، بل يجب أن تكون "مواطناً صالحاً".</a:t>
            </a:r>
            <a:endParaRPr lang="en-US" sz="2800" dirty="0">
              <a:effectLst/>
              <a:latin typeface="Alexandria"/>
              <a:ea typeface="Calibri" panose="020F0502020204030204" pitchFamily="34" charset="0"/>
            </a:endParaRPr>
          </a:p>
        </p:txBody>
      </p:sp>
      <p:sp>
        <p:nvSpPr>
          <p:cNvPr id="13" name="مستطيل 12"/>
          <p:cNvSpPr/>
          <p:nvPr/>
        </p:nvSpPr>
        <p:spPr>
          <a:xfrm>
            <a:off x="931688" y="3644836"/>
            <a:ext cx="657401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دعم القضايا المجتمعية: </a:t>
            </a:r>
            <a:r>
              <a:rPr lang="ar-SA" sz="2800" dirty="0" smtClean="0">
                <a:effectLst/>
                <a:latin typeface="Alexandria"/>
                <a:ea typeface="Calibri" panose="020F0502020204030204" pitchFamily="34" charset="0"/>
              </a:rPr>
              <a:t>التفاعل مع الأزمات الاجتماعية أو البيئية عبر المنصات الرقمية.</a:t>
            </a:r>
            <a:endParaRPr lang="en-US" sz="2800" dirty="0">
              <a:effectLst/>
              <a:latin typeface="Alexandria"/>
              <a:ea typeface="Calibri" panose="020F0502020204030204" pitchFamily="34" charset="0"/>
            </a:endParaRPr>
          </a:p>
        </p:txBody>
      </p:sp>
      <p:sp>
        <p:nvSpPr>
          <p:cNvPr id="14" name="مستطيل 13"/>
          <p:cNvSpPr/>
          <p:nvPr/>
        </p:nvSpPr>
        <p:spPr>
          <a:xfrm>
            <a:off x="755678" y="4819563"/>
            <a:ext cx="6683347"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الاستدامة: </a:t>
            </a:r>
            <a:r>
              <a:rPr lang="ar-SA" sz="2800" dirty="0" smtClean="0">
                <a:effectLst/>
                <a:latin typeface="Alexandria"/>
                <a:ea typeface="Calibri" panose="020F0502020204030204" pitchFamily="34" charset="0"/>
              </a:rPr>
              <a:t>إظهار جهود المؤسسة في الحفاظ على البيئة من خلال تقارير رقمية.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5160" y="1456201"/>
            <a:ext cx="4646840" cy="4653709"/>
          </a:xfrm>
          <a:prstGeom prst="rect">
            <a:avLst/>
          </a:prstGeom>
        </p:spPr>
      </p:pic>
    </p:spTree>
    <p:extLst>
      <p:ext uri="{BB962C8B-B14F-4D97-AF65-F5344CB8AC3E}">
        <p14:creationId xmlns:p14="http://schemas.microsoft.com/office/powerpoint/2010/main" val="5285133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56864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141723"/>
            <a:ext cx="10817974" cy="5087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أبعاد السمعة المؤسساتية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825556" y="1249731"/>
            <a:ext cx="6753226"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6) القيادة (رؤية المدير التنفيذي الرقمي)</a:t>
            </a:r>
            <a:endParaRPr lang="en-US" sz="2800" b="1" dirty="0">
              <a:effectLst/>
              <a:latin typeface="Alexandria"/>
              <a:ea typeface="Calibri" panose="020F0502020204030204" pitchFamily="34" charset="0"/>
            </a:endParaRPr>
          </a:p>
        </p:txBody>
      </p:sp>
      <p:sp>
        <p:nvSpPr>
          <p:cNvPr id="12" name="مستطيل 11"/>
          <p:cNvSpPr/>
          <p:nvPr/>
        </p:nvSpPr>
        <p:spPr>
          <a:xfrm>
            <a:off x="2409824" y="1868240"/>
            <a:ext cx="5029201"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سمعة المؤسسة مرتبطة بشدة بسمعة قادتها.</a:t>
            </a:r>
            <a:endParaRPr lang="en-US" sz="2800" dirty="0">
              <a:effectLst/>
              <a:latin typeface="Alexandria"/>
              <a:ea typeface="Calibri" panose="020F0502020204030204" pitchFamily="34" charset="0"/>
            </a:endParaRPr>
          </a:p>
        </p:txBody>
      </p:sp>
      <p:sp>
        <p:nvSpPr>
          <p:cNvPr id="13" name="مستطيل 12"/>
          <p:cNvSpPr/>
          <p:nvPr/>
        </p:nvSpPr>
        <p:spPr>
          <a:xfrm>
            <a:off x="889028" y="2361681"/>
            <a:ext cx="6549997"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القيادة الفكرية: </a:t>
            </a:r>
            <a:r>
              <a:rPr lang="ar-SA" sz="2800" dirty="0" smtClean="0">
                <a:effectLst/>
                <a:latin typeface="Alexandria"/>
                <a:ea typeface="Calibri" panose="020F0502020204030204" pitchFamily="34" charset="0"/>
              </a:rPr>
              <a:t>تواجد المدير التنفيذي على منصات التواصل ومشاركته لرؤى استراتيجية تمنح المؤسسة ثقلاً معرفياً وثقة أمام المساهمين.</a:t>
            </a:r>
            <a:endParaRPr lang="en-US" sz="2800" dirty="0">
              <a:effectLst/>
              <a:latin typeface="Alexandria"/>
              <a:ea typeface="Calibri" panose="020F0502020204030204" pitchFamily="34" charset="0"/>
            </a:endParaRPr>
          </a:p>
        </p:txBody>
      </p:sp>
      <p:sp>
        <p:nvSpPr>
          <p:cNvPr id="14" name="مستطيل 13"/>
          <p:cNvSpPr/>
          <p:nvPr/>
        </p:nvSpPr>
        <p:spPr>
          <a:xfrm>
            <a:off x="825557" y="4161644"/>
            <a:ext cx="675322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النتائج المالية تُنشر رقمياً وتؤثر على تصورات المحللين والمستثمرين</a:t>
            </a:r>
            <a:endParaRPr lang="en-US" sz="2800" dirty="0">
              <a:effectLst/>
              <a:latin typeface="Alexandria"/>
              <a:ea typeface="Calibri" panose="020F0502020204030204" pitchFamily="34" charset="0"/>
            </a:endParaRPr>
          </a:p>
        </p:txBody>
      </p:sp>
      <p:sp>
        <p:nvSpPr>
          <p:cNvPr id="10" name="مستطيل 9"/>
          <p:cNvSpPr/>
          <p:nvPr/>
        </p:nvSpPr>
        <p:spPr>
          <a:xfrm>
            <a:off x="825556" y="3715934"/>
            <a:ext cx="6753226"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7) الأداء المالي (الثقة والاستقرار)</a:t>
            </a:r>
            <a:endParaRPr lang="en-US" sz="2800" b="1" dirty="0">
              <a:effectLst/>
              <a:latin typeface="Alexandria"/>
              <a:ea typeface="Calibri" panose="020F0502020204030204" pitchFamily="34" charset="0"/>
            </a:endParaRPr>
          </a:p>
        </p:txBody>
      </p:sp>
      <p:sp>
        <p:nvSpPr>
          <p:cNvPr id="11" name="مستطيل 10"/>
          <p:cNvSpPr/>
          <p:nvPr/>
        </p:nvSpPr>
        <p:spPr>
          <a:xfrm>
            <a:off x="676275" y="5107056"/>
            <a:ext cx="698182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الشفافية المالية الرقمية</a:t>
            </a:r>
            <a:r>
              <a:rPr lang="ar-SA" sz="2800" dirty="0" smtClean="0">
                <a:effectLst/>
                <a:latin typeface="Alexandria"/>
                <a:ea typeface="Calibri" panose="020F0502020204030204" pitchFamily="34" charset="0"/>
              </a:rPr>
              <a:t>: سهولة الوصول لتقارير الأداء والأرباح عبر موقع المؤسسة تعكس استقراراً وقوة مؤسساتية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1572" y="1349630"/>
            <a:ext cx="4594252" cy="4580651"/>
          </a:xfrm>
          <a:prstGeom prst="rect">
            <a:avLst/>
          </a:prstGeom>
        </p:spPr>
      </p:pic>
    </p:spTree>
    <p:extLst>
      <p:ext uri="{BB962C8B-B14F-4D97-AF65-F5344CB8AC3E}">
        <p14:creationId xmlns:p14="http://schemas.microsoft.com/office/powerpoint/2010/main" val="21143841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randombar(horizont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56864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141723"/>
            <a:ext cx="10817974" cy="5087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أبعاد السمعة المؤسساتية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724023" y="1349630"/>
            <a:ext cx="6753226"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جدول تلخيصي لتحول الأبعاد من التقليدي للرقمي</a:t>
            </a:r>
            <a:endParaRPr lang="en-US" sz="2800" b="1"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1960013622"/>
              </p:ext>
            </p:extLst>
          </p:nvPr>
        </p:nvGraphicFramePr>
        <p:xfrm>
          <a:off x="742951" y="2218066"/>
          <a:ext cx="10517790" cy="3391726"/>
        </p:xfrm>
        <a:graphic>
          <a:graphicData uri="http://schemas.openxmlformats.org/drawingml/2006/table">
            <a:tbl>
              <a:tblPr rtl="1" firstRow="1" bandRow="1">
                <a:tableStyleId>{5C22544A-7EE6-4342-B048-85BDC9FD1C3A}</a:tableStyleId>
              </a:tblPr>
              <a:tblGrid>
                <a:gridCol w="1422242">
                  <a:extLst>
                    <a:ext uri="{9D8B030D-6E8A-4147-A177-3AD203B41FA5}">
                      <a16:colId xmlns:a16="http://schemas.microsoft.com/office/drawing/2014/main" val="1987440519"/>
                    </a:ext>
                  </a:extLst>
                </a:gridCol>
                <a:gridCol w="3923474">
                  <a:extLst>
                    <a:ext uri="{9D8B030D-6E8A-4147-A177-3AD203B41FA5}">
                      <a16:colId xmlns:a16="http://schemas.microsoft.com/office/drawing/2014/main" val="2842538888"/>
                    </a:ext>
                  </a:extLst>
                </a:gridCol>
                <a:gridCol w="5172074">
                  <a:extLst>
                    <a:ext uri="{9D8B030D-6E8A-4147-A177-3AD203B41FA5}">
                      <a16:colId xmlns:a16="http://schemas.microsoft.com/office/drawing/2014/main" val="1536660224"/>
                    </a:ext>
                  </a:extLst>
                </a:gridCol>
              </a:tblGrid>
              <a:tr h="633196">
                <a:tc>
                  <a:txBody>
                    <a:bodyPr/>
                    <a:lstStyle/>
                    <a:p>
                      <a:pPr algn="ctr" rtl="1"/>
                      <a:r>
                        <a:rPr lang="ar-SA" sz="2800" dirty="0" smtClean="0"/>
                        <a:t>البعد</a:t>
                      </a:r>
                      <a:endParaRPr lang="ar-SA" sz="2800" dirty="0"/>
                    </a:p>
                  </a:txBody>
                  <a:tcPr anchor="ctr"/>
                </a:tc>
                <a:tc>
                  <a:txBody>
                    <a:bodyPr/>
                    <a:lstStyle/>
                    <a:p>
                      <a:pPr algn="ctr" rtl="1"/>
                      <a:r>
                        <a:rPr lang="ar-SA" sz="2800" dirty="0" smtClean="0"/>
                        <a:t>في البيئة التقليدية</a:t>
                      </a:r>
                      <a:endParaRPr lang="ar-SA" sz="2800" dirty="0"/>
                    </a:p>
                  </a:txBody>
                  <a:tcPr anchor="ctr"/>
                </a:tc>
                <a:tc>
                  <a:txBody>
                    <a:bodyPr/>
                    <a:lstStyle/>
                    <a:p>
                      <a:pPr algn="ctr" rtl="1"/>
                      <a:r>
                        <a:rPr lang="ar-SA" sz="2800" dirty="0" smtClean="0"/>
                        <a:t>في البيئة الرقمية</a:t>
                      </a:r>
                      <a:endParaRPr lang="ar-SA" sz="2800" dirty="0"/>
                    </a:p>
                  </a:txBody>
                  <a:tcPr anchor="ctr"/>
                </a:tc>
                <a:extLst>
                  <a:ext uri="{0D108BD9-81ED-4DB2-BD59-A6C34878D82A}">
                    <a16:rowId xmlns:a16="http://schemas.microsoft.com/office/drawing/2014/main" val="1001246853"/>
                  </a:ext>
                </a:extLst>
              </a:tr>
              <a:tr h="633196">
                <a:tc>
                  <a:txBody>
                    <a:bodyPr/>
                    <a:lstStyle/>
                    <a:p>
                      <a:pPr algn="ctr" rtl="1"/>
                      <a:r>
                        <a:rPr lang="ar-SA" sz="2800" dirty="0" smtClean="0"/>
                        <a:t>الابتكار</a:t>
                      </a:r>
                      <a:endParaRPr lang="ar-SA" sz="2800" dirty="0"/>
                    </a:p>
                  </a:txBody>
                  <a:tcPr anchor="ctr"/>
                </a:tc>
                <a:tc>
                  <a:txBody>
                    <a:bodyPr/>
                    <a:lstStyle/>
                    <a:p>
                      <a:pPr algn="ctr" rtl="1"/>
                      <a:r>
                        <a:rPr lang="ar-SA" sz="2800" dirty="0" smtClean="0"/>
                        <a:t>براءات الاختراع المخزنة</a:t>
                      </a:r>
                      <a:endParaRPr lang="ar-SA" sz="2800" dirty="0"/>
                    </a:p>
                  </a:txBody>
                  <a:tcPr anchor="ctr"/>
                </a:tc>
                <a:tc>
                  <a:txBody>
                    <a:bodyPr/>
                    <a:lstStyle/>
                    <a:p>
                      <a:pPr algn="ctr" rtl="1"/>
                      <a:r>
                        <a:rPr lang="ar-SA" sz="2800" dirty="0" smtClean="0"/>
                        <a:t>سهولة التطبيق وسرعة التحديثات</a:t>
                      </a:r>
                      <a:endParaRPr lang="ar-SA" sz="2800" dirty="0"/>
                    </a:p>
                  </a:txBody>
                  <a:tcPr anchor="ctr"/>
                </a:tc>
                <a:extLst>
                  <a:ext uri="{0D108BD9-81ED-4DB2-BD59-A6C34878D82A}">
                    <a16:rowId xmlns:a16="http://schemas.microsoft.com/office/drawing/2014/main" val="1299072690"/>
                  </a:ext>
                </a:extLst>
              </a:tr>
              <a:tr h="858942">
                <a:tc>
                  <a:txBody>
                    <a:bodyPr/>
                    <a:lstStyle/>
                    <a:p>
                      <a:pPr algn="ctr" rtl="1"/>
                      <a:r>
                        <a:rPr lang="ar-SA" sz="2800" dirty="0" err="1" smtClean="0"/>
                        <a:t>الحوكمة</a:t>
                      </a:r>
                      <a:endParaRPr lang="ar-SA" sz="2800" dirty="0"/>
                    </a:p>
                  </a:txBody>
                  <a:tcPr anchor="ctr"/>
                </a:tc>
                <a:tc>
                  <a:txBody>
                    <a:bodyPr/>
                    <a:lstStyle/>
                    <a:p>
                      <a:pPr algn="ctr" rtl="1"/>
                      <a:r>
                        <a:rPr lang="ar-SA" sz="2800" dirty="0" smtClean="0"/>
                        <a:t>تقارير سنوية مطبوعة</a:t>
                      </a:r>
                      <a:endParaRPr lang="ar-SA" sz="2800" dirty="0"/>
                    </a:p>
                  </a:txBody>
                  <a:tcPr anchor="ctr"/>
                </a:tc>
                <a:tc>
                  <a:txBody>
                    <a:bodyPr/>
                    <a:lstStyle/>
                    <a:p>
                      <a:pPr algn="ctr" rtl="1"/>
                      <a:r>
                        <a:rPr lang="ar-SA" sz="2800" dirty="0" smtClean="0"/>
                        <a:t>سياسات خصوصية واضحة وأمن </a:t>
                      </a:r>
                      <a:r>
                        <a:rPr lang="ar-SA" sz="2800" dirty="0" err="1" smtClean="0"/>
                        <a:t>سيبراني</a:t>
                      </a:r>
                      <a:endParaRPr lang="ar-SA" sz="2800" dirty="0"/>
                    </a:p>
                  </a:txBody>
                  <a:tcPr anchor="ctr"/>
                </a:tc>
                <a:extLst>
                  <a:ext uri="{0D108BD9-81ED-4DB2-BD59-A6C34878D82A}">
                    <a16:rowId xmlns:a16="http://schemas.microsoft.com/office/drawing/2014/main" val="3957640725"/>
                  </a:ext>
                </a:extLst>
              </a:tr>
              <a:tr h="633196">
                <a:tc>
                  <a:txBody>
                    <a:bodyPr/>
                    <a:lstStyle/>
                    <a:p>
                      <a:pPr algn="ctr" rtl="1"/>
                      <a:r>
                        <a:rPr lang="ar-SA" sz="2800" dirty="0" smtClean="0"/>
                        <a:t>بيئة العمل</a:t>
                      </a:r>
                      <a:endParaRPr lang="ar-SA" sz="2800" dirty="0"/>
                    </a:p>
                  </a:txBody>
                  <a:tcPr anchor="ctr"/>
                </a:tc>
                <a:tc>
                  <a:txBody>
                    <a:bodyPr/>
                    <a:lstStyle/>
                    <a:p>
                      <a:pPr algn="ctr" rtl="1"/>
                      <a:r>
                        <a:rPr lang="ar-SA" sz="2800" dirty="0" smtClean="0"/>
                        <a:t>لوحات الإعلانات الداخلية</a:t>
                      </a:r>
                      <a:endParaRPr lang="ar-SA" sz="2800" dirty="0"/>
                    </a:p>
                  </a:txBody>
                  <a:tcPr anchor="ctr"/>
                </a:tc>
                <a:tc>
                  <a:txBody>
                    <a:bodyPr/>
                    <a:lstStyle/>
                    <a:p>
                      <a:pPr algn="ctr" rtl="1"/>
                      <a:r>
                        <a:rPr lang="ar-SA" sz="2800" dirty="0" smtClean="0"/>
                        <a:t>تقييمات الموظفين على المنصات العامة</a:t>
                      </a:r>
                      <a:endParaRPr lang="ar-SA" sz="2800" dirty="0"/>
                    </a:p>
                  </a:txBody>
                  <a:tcPr anchor="ctr"/>
                </a:tc>
                <a:extLst>
                  <a:ext uri="{0D108BD9-81ED-4DB2-BD59-A6C34878D82A}">
                    <a16:rowId xmlns:a16="http://schemas.microsoft.com/office/drawing/2014/main" val="293309912"/>
                  </a:ext>
                </a:extLst>
              </a:tr>
              <a:tr h="633196">
                <a:tc>
                  <a:txBody>
                    <a:bodyPr/>
                    <a:lstStyle/>
                    <a:p>
                      <a:pPr algn="ctr" rtl="1"/>
                      <a:r>
                        <a:rPr lang="ar-SA" sz="2800" dirty="0" smtClean="0"/>
                        <a:t>القيادة</a:t>
                      </a:r>
                      <a:endParaRPr lang="ar-SA" sz="2800" dirty="0"/>
                    </a:p>
                  </a:txBody>
                  <a:tcPr anchor="ctr"/>
                </a:tc>
                <a:tc>
                  <a:txBody>
                    <a:bodyPr/>
                    <a:lstStyle/>
                    <a:p>
                      <a:pPr algn="ctr" rtl="1"/>
                      <a:r>
                        <a:rPr lang="ar-SA" sz="2800" dirty="0" smtClean="0"/>
                        <a:t>تصريحات في الصحف الورقية</a:t>
                      </a:r>
                      <a:endParaRPr lang="ar-SA" sz="2800" dirty="0"/>
                    </a:p>
                  </a:txBody>
                  <a:tcPr anchor="ctr"/>
                </a:tc>
                <a:tc>
                  <a:txBody>
                    <a:bodyPr/>
                    <a:lstStyle/>
                    <a:p>
                      <a:pPr algn="ctr" rtl="1"/>
                      <a:r>
                        <a:rPr lang="ar-SA" sz="2800" dirty="0" smtClean="0"/>
                        <a:t>تفاعل القادة</a:t>
                      </a:r>
                      <a:r>
                        <a:rPr lang="ar-SA" sz="2800" baseline="0" dirty="0" smtClean="0"/>
                        <a:t> المباشر مع الجمهور رقمياً</a:t>
                      </a:r>
                      <a:endParaRPr lang="ar-SA" sz="2800" dirty="0"/>
                    </a:p>
                  </a:txBody>
                  <a:tcPr anchor="ctr"/>
                </a:tc>
                <a:extLst>
                  <a:ext uri="{0D108BD9-81ED-4DB2-BD59-A6C34878D82A}">
                    <a16:rowId xmlns:a16="http://schemas.microsoft.com/office/drawing/2014/main" val="3596963235"/>
                  </a:ext>
                </a:extLst>
              </a:tr>
            </a:tbl>
          </a:graphicData>
        </a:graphic>
      </p:graphicFrame>
    </p:spTree>
    <p:extLst>
      <p:ext uri="{BB962C8B-B14F-4D97-AF65-F5344CB8AC3E}">
        <p14:creationId xmlns:p14="http://schemas.microsoft.com/office/powerpoint/2010/main" val="958965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7991476" cy="6073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141723"/>
            <a:ext cx="10817974" cy="5087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20842" y="244884"/>
            <a:ext cx="2102332"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825556" y="1249731"/>
            <a:ext cx="6753226"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latin typeface="Alexandria"/>
                <a:ea typeface="Calibri" panose="020F0502020204030204" pitchFamily="34" charset="0"/>
              </a:rPr>
              <a:t>شركة "</a:t>
            </a:r>
            <a:r>
              <a:rPr lang="ar-SA" sz="2800" b="1" dirty="0" err="1" smtClean="0">
                <a:solidFill>
                  <a:srgbClr val="FF0000"/>
                </a:solidFill>
                <a:latin typeface="Alexandria"/>
                <a:ea typeface="Calibri" panose="020F0502020204030204" pitchFamily="34" charset="0"/>
              </a:rPr>
              <a:t>ليغو</a:t>
            </a:r>
            <a:r>
              <a:rPr lang="ar-SA" sz="2800" b="1" dirty="0" smtClean="0">
                <a:solidFill>
                  <a:srgbClr val="FF0000"/>
                </a:solidFill>
                <a:latin typeface="Alexandria"/>
                <a:ea typeface="Calibri" panose="020F0502020204030204" pitchFamily="34" charset="0"/>
              </a:rPr>
              <a:t>" </a:t>
            </a:r>
            <a:r>
              <a:rPr lang="en-US" sz="2800" b="1" dirty="0" smtClean="0">
                <a:solidFill>
                  <a:srgbClr val="FF0000"/>
                </a:solidFill>
                <a:latin typeface="Alexandria"/>
                <a:ea typeface="Calibri" panose="020F0502020204030204" pitchFamily="34" charset="0"/>
              </a:rPr>
              <a:t>LEGO</a:t>
            </a:r>
            <a:r>
              <a:rPr lang="ar-SA" sz="2800" b="1" dirty="0" smtClean="0">
                <a:solidFill>
                  <a:srgbClr val="FF0000"/>
                </a:solidFill>
                <a:latin typeface="Alexandria"/>
                <a:ea typeface="Calibri" panose="020F0502020204030204" pitchFamily="34" charset="0"/>
              </a:rPr>
              <a:t>:</a:t>
            </a:r>
            <a:endParaRPr lang="en-US" sz="2800" b="1" dirty="0">
              <a:solidFill>
                <a:srgbClr val="FF0000"/>
              </a:solidFill>
              <a:effectLst/>
              <a:latin typeface="Alexandria"/>
              <a:ea typeface="Calibri" panose="020F0502020204030204" pitchFamily="34" charset="0"/>
            </a:endParaRPr>
          </a:p>
        </p:txBody>
      </p:sp>
      <p:sp>
        <p:nvSpPr>
          <p:cNvPr id="12" name="مستطيل 11"/>
          <p:cNvSpPr/>
          <p:nvPr/>
        </p:nvSpPr>
        <p:spPr>
          <a:xfrm>
            <a:off x="2628899" y="1760448"/>
            <a:ext cx="5029201"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a:t>
            </a:r>
            <a:r>
              <a:rPr lang="ar-SA" sz="2800" b="1" dirty="0" err="1" smtClean="0">
                <a:effectLst/>
                <a:latin typeface="Alexandria"/>
                <a:ea typeface="Calibri" panose="020F0502020204030204" pitchFamily="34" charset="0"/>
              </a:rPr>
              <a:t>رقمنة</a:t>
            </a:r>
            <a:r>
              <a:rPr lang="ar-SA" sz="2800" b="1" dirty="0" smtClean="0">
                <a:effectLst/>
                <a:latin typeface="Alexandria"/>
                <a:ea typeface="Calibri" panose="020F0502020204030204" pitchFamily="34" charset="0"/>
              </a:rPr>
              <a:t> بعد الابتكار:</a:t>
            </a:r>
            <a:endParaRPr lang="en-US" sz="2800" b="1" dirty="0">
              <a:effectLst/>
              <a:latin typeface="Alexandria"/>
              <a:ea typeface="Calibri" panose="020F0502020204030204" pitchFamily="34" charset="0"/>
            </a:endParaRPr>
          </a:p>
        </p:txBody>
      </p:sp>
      <p:sp>
        <p:nvSpPr>
          <p:cNvPr id="13" name="مستطيل 12"/>
          <p:cNvSpPr/>
          <p:nvPr/>
        </p:nvSpPr>
        <p:spPr>
          <a:xfrm>
            <a:off x="676276" y="2361681"/>
            <a:ext cx="6864364"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بدلاً من أن يكون الابتكار حبيس مختبرات الشركة، نقلت </a:t>
            </a:r>
            <a:r>
              <a:rPr lang="ar-SA" sz="2800" dirty="0" err="1" smtClean="0">
                <a:latin typeface="Alexandria"/>
                <a:ea typeface="Calibri" panose="020F0502020204030204" pitchFamily="34" charset="0"/>
              </a:rPr>
              <a:t>ليغو</a:t>
            </a:r>
            <a:r>
              <a:rPr lang="ar-SA" sz="2800" dirty="0" smtClean="0">
                <a:latin typeface="Alexandria"/>
                <a:ea typeface="Calibri" panose="020F0502020204030204" pitchFamily="34" charset="0"/>
              </a:rPr>
              <a:t> هذا البعد إلى الجمهور عبر منصة (</a:t>
            </a:r>
            <a:r>
              <a:rPr lang="en-US" sz="2800" dirty="0" smtClean="0">
                <a:latin typeface="Alexandria"/>
                <a:ea typeface="Calibri" panose="020F0502020204030204" pitchFamily="34" charset="0"/>
              </a:rPr>
              <a:t>LEGO Ideas</a:t>
            </a:r>
            <a:r>
              <a:rPr lang="ar-SA" sz="2800" dirty="0" smtClean="0">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4" name="مستطيل 13"/>
          <p:cNvSpPr/>
          <p:nvPr/>
        </p:nvSpPr>
        <p:spPr>
          <a:xfrm>
            <a:off x="790574" y="3285528"/>
            <a:ext cx="6753226"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الآلية</a:t>
            </a:r>
            <a:r>
              <a:rPr lang="ar-SA" sz="2800" dirty="0" smtClean="0">
                <a:effectLst/>
                <a:latin typeface="Alexandria"/>
                <a:ea typeface="Calibri" panose="020F0502020204030204" pitchFamily="34" charset="0"/>
              </a:rPr>
              <a:t>: تتيح المنصة للمستخدمين تصميم نماذجهم الخاصة ورفعها رقمياً. التصميم الذي يحصل على </a:t>
            </a:r>
            <a:r>
              <a:rPr lang="en-US" sz="2800" dirty="0" smtClean="0">
                <a:effectLst/>
                <a:latin typeface="Alexandria"/>
                <a:ea typeface="Calibri" panose="020F0502020204030204" pitchFamily="34" charset="0"/>
              </a:rPr>
              <a:t>10000</a:t>
            </a:r>
            <a:r>
              <a:rPr lang="ar-SA" sz="2800" dirty="0" smtClean="0">
                <a:effectLst/>
                <a:latin typeface="Alexandria"/>
                <a:ea typeface="Calibri" panose="020F0502020204030204" pitchFamily="34" charset="0"/>
              </a:rPr>
              <a:t> صوت يتحول إلى منتج حقيقي يُباع عالمياً ويحصل صاحبه على نسبة من  الأرباح  </a:t>
            </a:r>
            <a:endParaRPr lang="en-US" sz="2800" dirty="0">
              <a:effectLst/>
              <a:latin typeface="Alexandria"/>
              <a:ea typeface="Calibri" panose="020F0502020204030204" pitchFamily="34" charset="0"/>
            </a:endParaRPr>
          </a:p>
        </p:txBody>
      </p:sp>
      <p:sp>
        <p:nvSpPr>
          <p:cNvPr id="11" name="مستطيل 10"/>
          <p:cNvSpPr/>
          <p:nvPr/>
        </p:nvSpPr>
        <p:spPr>
          <a:xfrm>
            <a:off x="676275" y="5107056"/>
            <a:ext cx="698182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على السمعة: </a:t>
            </a:r>
            <a:r>
              <a:rPr lang="ar-SA" sz="2800" dirty="0" smtClean="0">
                <a:effectLst/>
                <a:latin typeface="Alexandria"/>
                <a:ea typeface="Calibri" panose="020F0502020204030204" pitchFamily="34" charset="0"/>
              </a:rPr>
              <a:t>تحولت من مجرد شركة تبيع ألعاباً إلى منصة رقمية للإبداع التشاركي.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4938" y="1262339"/>
            <a:ext cx="4537062" cy="4639274"/>
          </a:xfrm>
          <a:prstGeom prst="rect">
            <a:avLst/>
          </a:prstGeom>
        </p:spPr>
      </p:pic>
    </p:spTree>
    <p:extLst>
      <p:ext uri="{BB962C8B-B14F-4D97-AF65-F5344CB8AC3E}">
        <p14:creationId xmlns:p14="http://schemas.microsoft.com/office/powerpoint/2010/main" val="118347817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7991476" cy="6073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141723"/>
            <a:ext cx="10817974" cy="5087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20842" y="244884"/>
            <a:ext cx="2102332"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2047875" y="1538542"/>
            <a:ext cx="5686425"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2) </a:t>
            </a:r>
            <a:r>
              <a:rPr lang="ar-SA" sz="2800" b="1" dirty="0" err="1" smtClean="0">
                <a:effectLst/>
                <a:latin typeface="Alexandria"/>
                <a:ea typeface="Calibri" panose="020F0502020204030204" pitchFamily="34" charset="0"/>
              </a:rPr>
              <a:t>رقمنة</a:t>
            </a:r>
            <a:r>
              <a:rPr lang="ar-SA" sz="2800" b="1" dirty="0" smtClean="0">
                <a:effectLst/>
                <a:latin typeface="Alexandria"/>
                <a:ea typeface="Calibri" panose="020F0502020204030204" pitchFamily="34" charset="0"/>
              </a:rPr>
              <a:t> بعد المنتجات (النظام البيئي الرقمي):</a:t>
            </a:r>
            <a:endParaRPr lang="en-US" sz="2800" b="1" dirty="0">
              <a:effectLst/>
              <a:latin typeface="Alexandria"/>
              <a:ea typeface="Calibri" panose="020F0502020204030204" pitchFamily="34" charset="0"/>
            </a:endParaRPr>
          </a:p>
        </p:txBody>
      </p:sp>
      <p:sp>
        <p:nvSpPr>
          <p:cNvPr id="13" name="مستطيل 12"/>
          <p:cNvSpPr/>
          <p:nvPr/>
        </p:nvSpPr>
        <p:spPr>
          <a:xfrm>
            <a:off x="793736" y="2156676"/>
            <a:ext cx="6864364"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لم تكتفِ </a:t>
            </a:r>
            <a:r>
              <a:rPr lang="ar-SA" sz="2800" dirty="0" err="1" smtClean="0">
                <a:latin typeface="Alexandria"/>
                <a:ea typeface="Calibri" panose="020F0502020204030204" pitchFamily="34" charset="0"/>
              </a:rPr>
              <a:t>ليغو</a:t>
            </a:r>
            <a:r>
              <a:rPr lang="ar-SA" sz="2800" dirty="0" smtClean="0">
                <a:latin typeface="Alexandria"/>
                <a:ea typeface="Calibri" panose="020F0502020204030204" pitchFamily="34" charset="0"/>
              </a:rPr>
              <a:t> ببيع المكعبات، بل خلقت نظاماً رقمياً متكاملاً:</a:t>
            </a:r>
            <a:endParaRPr lang="en-US" sz="2800" dirty="0">
              <a:effectLst/>
              <a:latin typeface="Alexandria"/>
              <a:ea typeface="Calibri" panose="020F0502020204030204" pitchFamily="34" charset="0"/>
            </a:endParaRPr>
          </a:p>
        </p:txBody>
      </p:sp>
      <p:sp>
        <p:nvSpPr>
          <p:cNvPr id="14" name="مستطيل 13"/>
          <p:cNvSpPr/>
          <p:nvPr/>
        </p:nvSpPr>
        <p:spPr>
          <a:xfrm>
            <a:off x="904874" y="2813257"/>
            <a:ext cx="6753226"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تطبيقات الواقع المعزز (</a:t>
            </a:r>
            <a:r>
              <a:rPr lang="en-US" sz="2800" b="1" dirty="0" smtClean="0">
                <a:effectLst/>
                <a:latin typeface="Alexandria"/>
                <a:ea typeface="Calibri" panose="020F0502020204030204" pitchFamily="34" charset="0"/>
              </a:rPr>
              <a:t>AR</a:t>
            </a:r>
            <a:r>
              <a:rPr lang="ar-SA" sz="2800" b="1" dirty="0" smtClean="0">
                <a:effectLst/>
                <a:latin typeface="Alexandria"/>
                <a:ea typeface="Calibri" panose="020F0502020204030204" pitchFamily="34" charset="0"/>
              </a:rPr>
              <a:t>): </a:t>
            </a:r>
            <a:r>
              <a:rPr lang="ar-SA" sz="2800" dirty="0" smtClean="0">
                <a:effectLst/>
                <a:latin typeface="Alexandria"/>
                <a:ea typeface="Calibri" panose="020F0502020204030204" pitchFamily="34" charset="0"/>
              </a:rPr>
              <a:t>دمجت اللعب الفيزيائي بالتطبيقات الرقمية، مما جعل المنتج يبدو "</a:t>
            </a:r>
            <a:r>
              <a:rPr lang="ar-SA" sz="2800" dirty="0" smtClean="0">
                <a:effectLst/>
                <a:latin typeface="Alexandria"/>
                <a:ea typeface="Calibri" panose="020F0502020204030204" pitchFamily="34" charset="0"/>
              </a:rPr>
              <a:t>ذكياً وعصرياً</a:t>
            </a:r>
            <a:r>
              <a:rPr lang="ar-SA" sz="2800" dirty="0" smtClean="0">
                <a:effectLst/>
                <a:latin typeface="Alexandria"/>
                <a:ea typeface="Calibri" panose="020F0502020204030204" pitchFamily="34" charset="0"/>
              </a:rPr>
              <a:t>" في نظر الجيل الجديد.</a:t>
            </a:r>
            <a:endParaRPr lang="en-US" sz="2800" dirty="0">
              <a:effectLst/>
              <a:latin typeface="Alexandria"/>
              <a:ea typeface="Calibri" panose="020F0502020204030204" pitchFamily="34" charset="0"/>
            </a:endParaRPr>
          </a:p>
        </p:txBody>
      </p:sp>
      <p:sp>
        <p:nvSpPr>
          <p:cNvPr id="11" name="مستطيل 10"/>
          <p:cNvSpPr/>
          <p:nvPr/>
        </p:nvSpPr>
        <p:spPr>
          <a:xfrm>
            <a:off x="676275" y="4452801"/>
            <a:ext cx="6981825"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المحتوى الرقمي الشامل: </a:t>
            </a:r>
            <a:r>
              <a:rPr lang="ar-SA" sz="2800" dirty="0" smtClean="0">
                <a:effectLst/>
                <a:latin typeface="Alexandria"/>
                <a:ea typeface="Calibri" panose="020F0502020204030204" pitchFamily="34" charset="0"/>
              </a:rPr>
              <a:t>من خلال الأفلام والألعاب الإلكترونية، عززت </a:t>
            </a:r>
            <a:r>
              <a:rPr lang="ar-SA" sz="2800" dirty="0" err="1" smtClean="0">
                <a:effectLst/>
                <a:latin typeface="Alexandria"/>
                <a:ea typeface="Calibri" panose="020F0502020204030204" pitchFamily="34" charset="0"/>
              </a:rPr>
              <a:t>ليغو</a:t>
            </a:r>
            <a:r>
              <a:rPr lang="ar-SA" sz="2800" dirty="0" smtClean="0">
                <a:effectLst/>
                <a:latin typeface="Alexandria"/>
                <a:ea typeface="Calibri" panose="020F0502020204030204" pitchFamily="34" charset="0"/>
              </a:rPr>
              <a:t> من "قيمة المنتج" لتصبح تجربة ترفيهية متكاملة وليست مجرد قطعة بلاستيك.</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4708" y="1369346"/>
            <a:ext cx="4437291" cy="4522309"/>
          </a:xfrm>
          <a:prstGeom prst="rect">
            <a:avLst/>
          </a:prstGeom>
        </p:spPr>
      </p:pic>
    </p:spTree>
    <p:extLst>
      <p:ext uri="{BB962C8B-B14F-4D97-AF65-F5344CB8AC3E}">
        <p14:creationId xmlns:p14="http://schemas.microsoft.com/office/powerpoint/2010/main" val="17852391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3" grpId="0"/>
      <p:bldP spid="14"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7991476" cy="6073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141723"/>
            <a:ext cx="10817974" cy="5087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20842" y="244884"/>
            <a:ext cx="2102332"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765841" y="1348561"/>
            <a:ext cx="6940564" cy="541174"/>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3) </a:t>
            </a:r>
            <a:r>
              <a:rPr lang="ar-SA" sz="2800" b="1" dirty="0" err="1" smtClean="0">
                <a:latin typeface="Alexandria"/>
                <a:ea typeface="Calibri" panose="020F0502020204030204" pitchFamily="34" charset="0"/>
              </a:rPr>
              <a:t>رقمنة</a:t>
            </a:r>
            <a:r>
              <a:rPr lang="ar-SA" sz="2800" b="1" dirty="0" smtClean="0">
                <a:latin typeface="Alexandria"/>
                <a:ea typeface="Calibri" panose="020F0502020204030204" pitchFamily="34" charset="0"/>
              </a:rPr>
              <a:t> بعد </a:t>
            </a:r>
            <a:r>
              <a:rPr lang="ar-SA" sz="2800" b="1" dirty="0" err="1" smtClean="0">
                <a:latin typeface="Alexandria"/>
                <a:ea typeface="Calibri" panose="020F0502020204030204" pitchFamily="34" charset="0"/>
              </a:rPr>
              <a:t>الحوكمة</a:t>
            </a:r>
            <a:r>
              <a:rPr lang="ar-SA" sz="2800" b="1" dirty="0" smtClean="0">
                <a:latin typeface="Alexandria"/>
                <a:ea typeface="Calibri" panose="020F0502020204030204" pitchFamily="34" charset="0"/>
              </a:rPr>
              <a:t> والمواطنة (الاستدامة والشفافية)</a:t>
            </a:r>
            <a:endParaRPr lang="en-US" sz="2800" b="1" dirty="0">
              <a:effectLst/>
              <a:latin typeface="Alexandria"/>
              <a:ea typeface="Calibri" panose="020F0502020204030204" pitchFamily="34" charset="0"/>
            </a:endParaRPr>
          </a:p>
        </p:txBody>
      </p:sp>
      <p:sp>
        <p:nvSpPr>
          <p:cNvPr id="13" name="مستطيل 12"/>
          <p:cNvSpPr/>
          <p:nvPr/>
        </p:nvSpPr>
        <p:spPr>
          <a:xfrm>
            <a:off x="803941" y="1891189"/>
            <a:ext cx="6864364"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استخدمت </a:t>
            </a:r>
            <a:r>
              <a:rPr lang="ar-SA" sz="2800" dirty="0" err="1" smtClean="0">
                <a:latin typeface="Alexandria"/>
                <a:ea typeface="Calibri" panose="020F0502020204030204" pitchFamily="34" charset="0"/>
              </a:rPr>
              <a:t>ليغو</a:t>
            </a:r>
            <a:r>
              <a:rPr lang="ar-SA" sz="2800" dirty="0" smtClean="0">
                <a:latin typeface="Alexandria"/>
                <a:ea typeface="Calibri" panose="020F0502020204030204" pitchFamily="34" charset="0"/>
              </a:rPr>
              <a:t> قنواتها الرقمية لتعزيز سمعتها الأخلاقية:</a:t>
            </a:r>
            <a:endParaRPr lang="en-US" sz="2800" dirty="0">
              <a:effectLst/>
              <a:latin typeface="Alexandria"/>
              <a:ea typeface="Calibri" panose="020F0502020204030204" pitchFamily="34" charset="0"/>
            </a:endParaRPr>
          </a:p>
        </p:txBody>
      </p:sp>
      <p:sp>
        <p:nvSpPr>
          <p:cNvPr id="14" name="مستطيل 13"/>
          <p:cNvSpPr/>
          <p:nvPr/>
        </p:nvSpPr>
        <p:spPr>
          <a:xfrm>
            <a:off x="904874" y="2501775"/>
            <a:ext cx="6753226"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التواصل الرقمي للأهداف البيئية: </a:t>
            </a:r>
            <a:r>
              <a:rPr lang="ar-SA" sz="2800" dirty="0" smtClean="0">
                <a:effectLst/>
                <a:latin typeface="Alexandria"/>
                <a:ea typeface="Calibri" panose="020F0502020204030204" pitchFamily="34" charset="0"/>
              </a:rPr>
              <a:t>أعلنت الشركة عبر حملات رقمية ضخمة عن استبدال البلاستيك التقليدي بمواد مستدامة (قصب السكر).</a:t>
            </a:r>
            <a:endParaRPr lang="en-US" sz="2800" dirty="0">
              <a:effectLst/>
              <a:latin typeface="Alexandria"/>
              <a:ea typeface="Calibri" panose="020F0502020204030204" pitchFamily="34" charset="0"/>
            </a:endParaRPr>
          </a:p>
        </p:txBody>
      </p:sp>
      <p:sp>
        <p:nvSpPr>
          <p:cNvPr id="11" name="مستطيل 10"/>
          <p:cNvSpPr/>
          <p:nvPr/>
        </p:nvSpPr>
        <p:spPr>
          <a:xfrm>
            <a:off x="724579" y="4020341"/>
            <a:ext cx="6981825"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الأمان الرقمي للأطفال: </a:t>
            </a:r>
            <a:r>
              <a:rPr lang="ar-SA" sz="2800" dirty="0" smtClean="0">
                <a:effectLst/>
                <a:latin typeface="Alexandria"/>
                <a:ea typeface="Calibri" panose="020F0502020204030204" pitchFamily="34" charset="0"/>
              </a:rPr>
              <a:t>أنشأت منصات تواصل اجتماعي آمنة تماماً للأطفال (</a:t>
            </a:r>
            <a:r>
              <a:rPr lang="en-US" sz="2800" dirty="0" smtClean="0">
                <a:effectLst/>
                <a:latin typeface="Alexandria"/>
                <a:ea typeface="Calibri" panose="020F0502020204030204" pitchFamily="34" charset="0"/>
              </a:rPr>
              <a:t>LEGO Life</a:t>
            </a:r>
            <a:r>
              <a:rPr lang="ar-SA" sz="2800" dirty="0" smtClean="0">
                <a:effectLst/>
                <a:latin typeface="Alexandria"/>
                <a:ea typeface="Calibri" panose="020F0502020204030204" pitchFamily="34" charset="0"/>
              </a:rPr>
              <a:t>)، مما عزز بعد </a:t>
            </a: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والمسؤولية الاجتماعية تجاه خصوصية الأطفال.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4709" y="1484116"/>
            <a:ext cx="4437291" cy="4402573"/>
          </a:xfrm>
          <a:prstGeom prst="rect">
            <a:avLst/>
          </a:prstGeom>
        </p:spPr>
      </p:pic>
      <p:sp>
        <p:nvSpPr>
          <p:cNvPr id="15" name="مستطيل 14"/>
          <p:cNvSpPr/>
          <p:nvPr/>
        </p:nvSpPr>
        <p:spPr>
          <a:xfrm>
            <a:off x="1573885" y="5530062"/>
            <a:ext cx="5186606" cy="510717"/>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hlinkClick r:id="rId4"/>
              </a:rPr>
              <a:t>https://</a:t>
            </a:r>
            <a:r>
              <a:rPr lang="en-US" sz="2800" dirty="0" smtClean="0">
                <a:latin typeface="Alexandria"/>
                <a:ea typeface="Calibri" panose="020F0502020204030204" pitchFamily="34" charset="0"/>
                <a:hlinkClick r:id="rId4"/>
              </a:rPr>
              <a:t>www.lego.com/</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442152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3" grpId="0"/>
      <p:bldP spid="14" grpId="0"/>
      <p:bldP spid="11"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7991476" cy="6073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155869"/>
            <a:ext cx="10817974" cy="5087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20842" y="244884"/>
            <a:ext cx="2102332"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1175799" y="1881805"/>
            <a:ext cx="4812854"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4) </a:t>
            </a:r>
            <a:r>
              <a:rPr lang="ar-SA" sz="2800" b="1" dirty="0" err="1" smtClean="0">
                <a:latin typeface="Alexandria"/>
                <a:ea typeface="Calibri" panose="020F0502020204030204" pitchFamily="34" charset="0"/>
              </a:rPr>
              <a:t>رقمنة</a:t>
            </a:r>
            <a:r>
              <a:rPr lang="ar-SA" sz="2800" b="1" dirty="0" smtClean="0">
                <a:latin typeface="Alexandria"/>
                <a:ea typeface="Calibri" panose="020F0502020204030204" pitchFamily="34" charset="0"/>
              </a:rPr>
              <a:t> </a:t>
            </a:r>
            <a:r>
              <a:rPr lang="ar-SA" sz="2800" b="1" dirty="0" smtClean="0">
                <a:latin typeface="Alexandria"/>
                <a:ea typeface="Calibri" panose="020F0502020204030204" pitchFamily="34" charset="0"/>
              </a:rPr>
              <a:t>بُعد </a:t>
            </a:r>
            <a:r>
              <a:rPr lang="ar-SA" sz="2800" b="1" dirty="0" smtClean="0">
                <a:latin typeface="Alexandria"/>
                <a:ea typeface="Calibri" panose="020F0502020204030204" pitchFamily="34" charset="0"/>
              </a:rPr>
              <a:t>القيادة (التفاعل المباشر)</a:t>
            </a:r>
            <a:endParaRPr lang="en-US" sz="2800" b="1" dirty="0">
              <a:effectLst/>
              <a:latin typeface="Alexandria"/>
              <a:ea typeface="Calibri" panose="020F0502020204030204" pitchFamily="34" charset="0"/>
            </a:endParaRPr>
          </a:p>
        </p:txBody>
      </p:sp>
      <p:sp>
        <p:nvSpPr>
          <p:cNvPr id="13" name="مستطيل 12"/>
          <p:cNvSpPr/>
          <p:nvPr/>
        </p:nvSpPr>
        <p:spPr>
          <a:xfrm>
            <a:off x="955661" y="2680551"/>
            <a:ext cx="4902214" cy="3298339"/>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يظهر قادة </a:t>
            </a:r>
            <a:r>
              <a:rPr lang="ar-SA" sz="2800" dirty="0" err="1" smtClean="0">
                <a:latin typeface="Alexandria"/>
                <a:ea typeface="Calibri" panose="020F0502020204030204" pitchFamily="34" charset="0"/>
              </a:rPr>
              <a:t>ليغو</a:t>
            </a:r>
            <a:r>
              <a:rPr lang="ar-SA" sz="2800" dirty="0" smtClean="0">
                <a:latin typeface="Alexandria"/>
                <a:ea typeface="Calibri" panose="020F0502020204030204" pitchFamily="34" charset="0"/>
              </a:rPr>
              <a:t> باستمرار في فيديوهات رقمية ومنشورات تشرح رؤية الشركة، مما أنسن العلامة التجارية وجعلها قريبة من قلوب العائلات، وليس مجرد كيان تجاري جاف. </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1806" y="1503230"/>
            <a:ext cx="5822161" cy="4297802"/>
          </a:xfrm>
          <a:prstGeom prst="rect">
            <a:avLst/>
          </a:prstGeom>
        </p:spPr>
      </p:pic>
    </p:spTree>
    <p:extLst>
      <p:ext uri="{BB962C8B-B14F-4D97-AF65-F5344CB8AC3E}">
        <p14:creationId xmlns:p14="http://schemas.microsoft.com/office/powerpoint/2010/main" val="17739422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5" y="542047"/>
            <a:ext cx="53530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السمعة في البيئة الرقمية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31689" y="1471253"/>
            <a:ext cx="5564630"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اقتصاد الثقة وأمن المعلومات كركيزة للسمعة:</a:t>
            </a:r>
            <a:endParaRPr lang="en-US" sz="2800" dirty="0">
              <a:effectLst/>
              <a:latin typeface="Alexandria"/>
              <a:ea typeface="Calibri" panose="020F0502020204030204" pitchFamily="34" charset="0"/>
            </a:endParaRPr>
          </a:p>
        </p:txBody>
      </p:sp>
      <p:sp>
        <p:nvSpPr>
          <p:cNvPr id="9" name="مستطيل 8"/>
          <p:cNvSpPr/>
          <p:nvPr/>
        </p:nvSpPr>
        <p:spPr>
          <a:xfrm>
            <a:off x="730037" y="2018243"/>
            <a:ext cx="6089863"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البيانات هي الذهب الجديد ولكنها مسؤولية ثقيلة</a:t>
            </a:r>
            <a:endParaRPr lang="en-US" sz="2800" b="1" dirty="0">
              <a:effectLst/>
              <a:latin typeface="Alexandria"/>
              <a:ea typeface="Calibri" panose="020F0502020204030204" pitchFamily="34" charset="0"/>
            </a:endParaRPr>
          </a:p>
        </p:txBody>
      </p:sp>
      <p:sp>
        <p:nvSpPr>
          <p:cNvPr id="12" name="مستطيل 11"/>
          <p:cNvSpPr/>
          <p:nvPr/>
        </p:nvSpPr>
        <p:spPr>
          <a:xfrm>
            <a:off x="931688" y="2508223"/>
            <a:ext cx="5715001"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المؤسسات الرقمية اليوم تجمع كميات هائلة من البيانات (المواقع، التفضيلات، الأرقام المالية).</a:t>
            </a:r>
            <a:endParaRPr lang="en-US" sz="2800" dirty="0">
              <a:effectLst/>
              <a:latin typeface="Alexandria"/>
              <a:ea typeface="Calibri" panose="020F0502020204030204" pitchFamily="34" charset="0"/>
            </a:endParaRPr>
          </a:p>
        </p:txBody>
      </p:sp>
      <p:sp>
        <p:nvSpPr>
          <p:cNvPr id="13" name="مستطيل 12"/>
          <p:cNvSpPr/>
          <p:nvPr/>
        </p:nvSpPr>
        <p:spPr>
          <a:xfrm>
            <a:off x="931688" y="3441989"/>
            <a:ext cx="5715000"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معادلة السمعة: </a:t>
            </a:r>
            <a:r>
              <a:rPr lang="ar-SA" sz="2800" dirty="0" smtClean="0">
                <a:effectLst/>
                <a:latin typeface="Alexandria"/>
                <a:ea typeface="Calibri" panose="020F0502020204030204" pitchFamily="34" charset="0"/>
              </a:rPr>
              <a:t>(البيانات + الأمان= الثقة)، (البيانات – الأمان = كارثة سمعة).</a:t>
            </a:r>
            <a:endParaRPr lang="en-US" sz="2800" dirty="0">
              <a:effectLst/>
              <a:latin typeface="Alexandria"/>
              <a:ea typeface="Calibri" panose="020F0502020204030204" pitchFamily="34" charset="0"/>
            </a:endParaRPr>
          </a:p>
        </p:txBody>
      </p:sp>
      <p:sp>
        <p:nvSpPr>
          <p:cNvPr id="14" name="مستطيل 13"/>
          <p:cNvSpPr/>
          <p:nvPr/>
        </p:nvSpPr>
        <p:spPr>
          <a:xfrm>
            <a:off x="755678" y="4370728"/>
            <a:ext cx="5916651"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الجمهور اليوم أصبح واعياً رقمياً: </a:t>
            </a:r>
            <a:r>
              <a:rPr lang="ar-SA" sz="2800" dirty="0" smtClean="0">
                <a:effectLst/>
                <a:latin typeface="Alexandria"/>
                <a:ea typeface="Calibri" panose="020F0502020204030204" pitchFamily="34" charset="0"/>
              </a:rPr>
              <a:t>فهو يمنحك بياناته مقابل "خدمة"، ويتوقع منك بالمقابل "الحماية"، أي إخلال بهذا العقد غير المكتوب يدمر السمعة فوراً.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9901" y="1471253"/>
            <a:ext cx="5372100" cy="4614915"/>
          </a:xfrm>
          <a:prstGeom prst="rect">
            <a:avLst/>
          </a:prstGeom>
        </p:spPr>
      </p:pic>
    </p:spTree>
    <p:extLst>
      <p:ext uri="{BB962C8B-B14F-4D97-AF65-F5344CB8AC3E}">
        <p14:creationId xmlns:p14="http://schemas.microsoft.com/office/powerpoint/2010/main" val="332601040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50673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00875" y="244884"/>
            <a:ext cx="5122299"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اقتصاد الثقة وأمن المعلومات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44256" y="1644792"/>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الخصوصية كميزة تنافسية</a:t>
            </a:r>
            <a:endParaRPr lang="en-US" sz="2800" b="1" dirty="0">
              <a:effectLst/>
              <a:latin typeface="Alexandria"/>
              <a:ea typeface="Calibri" panose="020F0502020204030204" pitchFamily="34" charset="0"/>
            </a:endParaRPr>
          </a:p>
        </p:txBody>
      </p:sp>
      <p:sp>
        <p:nvSpPr>
          <p:cNvPr id="12" name="مستطيل 11"/>
          <p:cNvSpPr/>
          <p:nvPr/>
        </p:nvSpPr>
        <p:spPr>
          <a:xfrm>
            <a:off x="957328" y="2229448"/>
            <a:ext cx="5715001"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الخصوصية القوية تقلل من مخاطر السمعة:</a:t>
            </a:r>
            <a:endParaRPr lang="en-US" sz="2800" dirty="0">
              <a:effectLst/>
              <a:latin typeface="Alexandria"/>
              <a:ea typeface="Calibri" panose="020F0502020204030204" pitchFamily="34" charset="0"/>
            </a:endParaRPr>
          </a:p>
        </p:txBody>
      </p:sp>
      <p:sp>
        <p:nvSpPr>
          <p:cNvPr id="13" name="مستطيل 12"/>
          <p:cNvSpPr/>
          <p:nvPr/>
        </p:nvSpPr>
        <p:spPr>
          <a:xfrm>
            <a:off x="744256" y="2812707"/>
            <a:ext cx="6089863"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المؤسسات التي تستثمر في الخصوصية بالتصميم تبتعد عن التعرض للغرامات وتتجنب تكاليف إدارة الأزمات بعد اختراق البيانات.</a:t>
            </a:r>
            <a:endParaRPr lang="en-US" sz="2800" dirty="0">
              <a:effectLst/>
              <a:latin typeface="Alexandria"/>
              <a:ea typeface="Calibri" panose="020F0502020204030204" pitchFamily="34" charset="0"/>
            </a:endParaRPr>
          </a:p>
        </p:txBody>
      </p:sp>
      <p:sp>
        <p:nvSpPr>
          <p:cNvPr id="14" name="مستطيل 13"/>
          <p:cNvSpPr/>
          <p:nvPr/>
        </p:nvSpPr>
        <p:spPr>
          <a:xfrm>
            <a:off x="775607" y="4293774"/>
            <a:ext cx="6078441"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الميزة التنافسية: </a:t>
            </a:r>
            <a:r>
              <a:rPr lang="ar-SA" sz="2800" dirty="0" smtClean="0">
                <a:effectLst/>
                <a:latin typeface="Alexandria"/>
                <a:ea typeface="Calibri" panose="020F0502020204030204" pitchFamily="34" charset="0"/>
              </a:rPr>
              <a:t>الأموال التي توفرها المؤسسة من عدم دفع غرامات أو عدم ضياع حصتها السوقية بسبب فضيحة بيانات تعاد استثمارها في تطوير المنتج، مما يخلق دورة نمو مستدامة.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4048" y="1524597"/>
            <a:ext cx="5337952" cy="4374757"/>
          </a:xfrm>
          <a:prstGeom prst="rect">
            <a:avLst/>
          </a:prstGeom>
        </p:spPr>
      </p:pic>
    </p:spTree>
    <p:extLst>
      <p:ext uri="{BB962C8B-B14F-4D97-AF65-F5344CB8AC3E}">
        <p14:creationId xmlns:p14="http://schemas.microsoft.com/office/powerpoint/2010/main" val="422034679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50673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00875" y="244884"/>
            <a:ext cx="5122299"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اقتصاد الثقة وأمن المعلومات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44256" y="1644792"/>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أثر الاختراقات على القيمة السوقية:</a:t>
            </a:r>
            <a:endParaRPr lang="en-US" sz="2800" b="1" dirty="0">
              <a:effectLst/>
              <a:latin typeface="Alexandria"/>
              <a:ea typeface="Calibri" panose="020F0502020204030204" pitchFamily="34" charset="0"/>
            </a:endParaRPr>
          </a:p>
        </p:txBody>
      </p:sp>
      <p:sp>
        <p:nvSpPr>
          <p:cNvPr id="12" name="مستطيل 11"/>
          <p:cNvSpPr/>
          <p:nvPr/>
        </p:nvSpPr>
        <p:spPr>
          <a:xfrm>
            <a:off x="1119118" y="2303560"/>
            <a:ext cx="5715001"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عندما تتعرض مؤسسة لاختراق بيانات، لا تخسر البيانات فقط، بل تعاني من نزيف سمعة.</a:t>
            </a:r>
            <a:endParaRPr lang="en-US" sz="2800" dirty="0">
              <a:effectLst/>
              <a:latin typeface="Alexandria"/>
              <a:ea typeface="Calibri" panose="020F0502020204030204" pitchFamily="34" charset="0"/>
            </a:endParaRPr>
          </a:p>
        </p:txBody>
      </p:sp>
      <p:sp>
        <p:nvSpPr>
          <p:cNvPr id="13" name="مستطيل 12"/>
          <p:cNvSpPr/>
          <p:nvPr/>
        </p:nvSpPr>
        <p:spPr>
          <a:xfrm>
            <a:off x="931688" y="3441989"/>
            <a:ext cx="5715000"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انخفاض قيمة الأسهم: </a:t>
            </a:r>
            <a:r>
              <a:rPr lang="ar-SA" sz="2800" dirty="0" smtClean="0">
                <a:effectLst/>
                <a:latin typeface="Alexandria"/>
                <a:ea typeface="Calibri" panose="020F0502020204030204" pitchFamily="34" charset="0"/>
              </a:rPr>
              <a:t>غالباً ما تنهار أسهم الشركات فور الإعلان عن اختراق ضخم.</a:t>
            </a:r>
            <a:endParaRPr lang="en-US" sz="2800" dirty="0">
              <a:effectLst/>
              <a:latin typeface="Alexandria"/>
              <a:ea typeface="Calibri" panose="020F0502020204030204" pitchFamily="34" charset="0"/>
            </a:endParaRPr>
          </a:p>
        </p:txBody>
      </p:sp>
      <p:sp>
        <p:nvSpPr>
          <p:cNvPr id="14" name="مستطيل 13"/>
          <p:cNvSpPr/>
          <p:nvPr/>
        </p:nvSpPr>
        <p:spPr>
          <a:xfrm>
            <a:off x="755678" y="4370728"/>
            <a:ext cx="5916651"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تكلفة الاستعادة: </a:t>
            </a:r>
            <a:r>
              <a:rPr lang="ar-SA" sz="2800" dirty="0" smtClean="0">
                <a:effectLst/>
                <a:latin typeface="Alexandria"/>
                <a:ea typeface="Calibri" panose="020F0502020204030204" pitchFamily="34" charset="0"/>
              </a:rPr>
              <a:t>بناء السمعة المفقودة بعد الاختراق الأمني يستغرق في المتوسط من </a:t>
            </a:r>
            <a:r>
              <a:rPr lang="en-US" sz="2800" dirty="0" smtClean="0">
                <a:effectLst/>
                <a:latin typeface="Alexandria"/>
                <a:ea typeface="Calibri" panose="020F0502020204030204" pitchFamily="34" charset="0"/>
              </a:rPr>
              <a:t>3</a:t>
            </a:r>
            <a:r>
              <a:rPr lang="ar-SA" sz="2800" dirty="0" smtClean="0">
                <a:effectLst/>
                <a:latin typeface="Alexandria"/>
                <a:ea typeface="Calibri" panose="020F0502020204030204" pitchFamily="34" charset="0"/>
              </a:rPr>
              <a:t> إلى </a:t>
            </a:r>
            <a:r>
              <a:rPr lang="en-US" sz="2800" dirty="0" smtClean="0">
                <a:effectLst/>
                <a:latin typeface="Alexandria"/>
                <a:ea typeface="Calibri" panose="020F0502020204030204" pitchFamily="34" charset="0"/>
              </a:rPr>
              <a:t>5</a:t>
            </a:r>
            <a:r>
              <a:rPr lang="ar-SA" sz="2800" dirty="0" smtClean="0">
                <a:effectLst/>
                <a:latin typeface="Alexandria"/>
                <a:ea typeface="Calibri" panose="020F0502020204030204" pitchFamily="34" charset="0"/>
              </a:rPr>
              <a:t> سنوات من العمل المكثف لتغيير الصورة الذهنية.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2697" y="1618672"/>
            <a:ext cx="5440893" cy="4303724"/>
          </a:xfrm>
          <a:prstGeom prst="rect">
            <a:avLst/>
          </a:prstGeom>
        </p:spPr>
      </p:pic>
    </p:spTree>
    <p:extLst>
      <p:ext uri="{BB962C8B-B14F-4D97-AF65-F5344CB8AC3E}">
        <p14:creationId xmlns:p14="http://schemas.microsoft.com/office/powerpoint/2010/main" val="13550416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50673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00875" y="244884"/>
            <a:ext cx="5122299"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اقتصاد الثقة وأمن المعلومات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44256" y="1644792"/>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4) الشفافية الراديكالية:</a:t>
            </a:r>
            <a:endParaRPr lang="en-US" sz="2800" b="1" dirty="0">
              <a:effectLst/>
              <a:latin typeface="Alexandria"/>
              <a:ea typeface="Calibri" panose="020F0502020204030204" pitchFamily="34" charset="0"/>
            </a:endParaRPr>
          </a:p>
        </p:txBody>
      </p:sp>
      <p:sp>
        <p:nvSpPr>
          <p:cNvPr id="12" name="مستطيل 11"/>
          <p:cNvSpPr/>
          <p:nvPr/>
        </p:nvSpPr>
        <p:spPr>
          <a:xfrm>
            <a:off x="1042918" y="2187792"/>
            <a:ext cx="5715001"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اقتصاد الثقة، الصمت عند وقوع مشكلة تقنية هو "انتحار للسمعة"</a:t>
            </a:r>
            <a:endParaRPr lang="en-US" sz="2800" dirty="0">
              <a:effectLst/>
              <a:latin typeface="Alexandria"/>
              <a:ea typeface="Calibri" panose="020F0502020204030204" pitchFamily="34" charset="0"/>
            </a:endParaRPr>
          </a:p>
        </p:txBody>
      </p:sp>
      <p:sp>
        <p:nvSpPr>
          <p:cNvPr id="13" name="مستطيل 12"/>
          <p:cNvSpPr/>
          <p:nvPr/>
        </p:nvSpPr>
        <p:spPr>
          <a:xfrm>
            <a:off x="744256" y="3111824"/>
            <a:ext cx="6013662"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بروتوكول الصدق: </a:t>
            </a:r>
            <a:r>
              <a:rPr lang="ar-SA" sz="2800" dirty="0" smtClean="0">
                <a:effectLst/>
                <a:latin typeface="Alexandria"/>
                <a:ea typeface="Calibri" panose="020F0502020204030204" pitchFamily="34" charset="0"/>
              </a:rPr>
              <a:t>المؤسسات ذات السمعة القوية هي التي تبادر بإبلاغ عملائها بوجود ثغرة قبل أن يكتشفها الإعلام.</a:t>
            </a:r>
            <a:endParaRPr lang="en-US" sz="2800" dirty="0">
              <a:effectLst/>
              <a:latin typeface="Alexandria"/>
              <a:ea typeface="Calibri" panose="020F0502020204030204" pitchFamily="34" charset="0"/>
            </a:endParaRPr>
          </a:p>
        </p:txBody>
      </p:sp>
      <p:sp>
        <p:nvSpPr>
          <p:cNvPr id="14" name="مستطيل 13"/>
          <p:cNvSpPr/>
          <p:nvPr/>
        </p:nvSpPr>
        <p:spPr>
          <a:xfrm>
            <a:off x="917468" y="4550679"/>
            <a:ext cx="5916651"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تحويل المحنة إلى منحة: </a:t>
            </a:r>
            <a:r>
              <a:rPr lang="ar-SA" sz="2800" dirty="0" smtClean="0">
                <a:effectLst/>
                <a:latin typeface="Alexandria"/>
                <a:ea typeface="Calibri" panose="020F0502020204030204" pitchFamily="34" charset="0"/>
              </a:rPr>
              <a:t>عندما تعترف الشركة بالخطأ وتوضح خطوات الإصلاح، فإنها قد تخرج من الأزمة بسمعة أقوى لأنها أثبتت نزاهتها.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2508" y="1644792"/>
            <a:ext cx="5327862" cy="4102865"/>
          </a:xfrm>
          <a:prstGeom prst="rect">
            <a:avLst/>
          </a:prstGeom>
        </p:spPr>
      </p:pic>
    </p:spTree>
    <p:extLst>
      <p:ext uri="{BB962C8B-B14F-4D97-AF65-F5344CB8AC3E}">
        <p14:creationId xmlns:p14="http://schemas.microsoft.com/office/powerpoint/2010/main" val="249104280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50673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00875" y="244884"/>
            <a:ext cx="5122299"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اقتصاد الثقة وأمن المعلومات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908440" y="1664354"/>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5) العلاقة بين </a:t>
            </a:r>
            <a:r>
              <a:rPr lang="ar-SA" sz="2800" b="1" dirty="0" err="1" smtClean="0">
                <a:effectLst/>
                <a:latin typeface="Alexandria"/>
                <a:ea typeface="Calibri" panose="020F0502020204030204" pitchFamily="34" charset="0"/>
              </a:rPr>
              <a:t>الحوكمة</a:t>
            </a:r>
            <a:r>
              <a:rPr lang="ar-SA" sz="2800" b="1" dirty="0" smtClean="0">
                <a:effectLst/>
                <a:latin typeface="Alexandria"/>
                <a:ea typeface="Calibri" panose="020F0502020204030204" pitchFamily="34" charset="0"/>
              </a:rPr>
              <a:t> الرقمية والسمعة</a:t>
            </a:r>
            <a:endParaRPr lang="en-US" sz="2800" b="1" dirty="0">
              <a:effectLst/>
              <a:latin typeface="Alexandria"/>
              <a:ea typeface="Calibri" panose="020F0502020204030204" pitchFamily="34" charset="0"/>
            </a:endParaRPr>
          </a:p>
        </p:txBody>
      </p:sp>
      <p:sp>
        <p:nvSpPr>
          <p:cNvPr id="12" name="مستطيل 11"/>
          <p:cNvSpPr/>
          <p:nvPr/>
        </p:nvSpPr>
        <p:spPr>
          <a:xfrm>
            <a:off x="1119118" y="2517022"/>
            <a:ext cx="5715001" cy="510717"/>
          </a:xfrm>
          <a:prstGeom prst="rect">
            <a:avLst/>
          </a:prstGeom>
        </p:spPr>
        <p:txBody>
          <a:bodyPr wrap="square">
            <a:spAutoFit/>
          </a:bodyPr>
          <a:lstStyle/>
          <a:p>
            <a:pPr algn="justLow" rtl="1">
              <a:lnSpc>
                <a:spcPts val="3500"/>
              </a:lnSpc>
              <a:spcAft>
                <a:spcPts val="0"/>
              </a:spcAft>
            </a:pP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هنا تعني وجود سياسات واضحة:</a:t>
            </a:r>
            <a:endParaRPr lang="en-US" sz="2800" dirty="0">
              <a:effectLst/>
              <a:latin typeface="Alexandria"/>
              <a:ea typeface="Calibri" panose="020F0502020204030204" pitchFamily="34" charset="0"/>
            </a:endParaRPr>
          </a:p>
        </p:txBody>
      </p:sp>
      <p:sp>
        <p:nvSpPr>
          <p:cNvPr id="13" name="مستطيل 12"/>
          <p:cNvSpPr/>
          <p:nvPr/>
        </p:nvSpPr>
        <p:spPr>
          <a:xfrm>
            <a:off x="782356" y="3275526"/>
            <a:ext cx="601366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حق النسيان: </a:t>
            </a:r>
            <a:r>
              <a:rPr lang="ar-SA" sz="2800" dirty="0" smtClean="0">
                <a:effectLst/>
                <a:latin typeface="Alexandria"/>
                <a:ea typeface="Calibri" panose="020F0502020204030204" pitchFamily="34" charset="0"/>
              </a:rPr>
              <a:t>هل تمنح المؤسسة عملائها الحق في مسح بياناتهم بسهولة.</a:t>
            </a:r>
            <a:endParaRPr lang="en-US" sz="2800" dirty="0">
              <a:effectLst/>
              <a:latin typeface="Alexandria"/>
              <a:ea typeface="Calibri" panose="020F0502020204030204" pitchFamily="34" charset="0"/>
            </a:endParaRPr>
          </a:p>
        </p:txBody>
      </p:sp>
      <p:sp>
        <p:nvSpPr>
          <p:cNvPr id="14" name="مستطيل 13"/>
          <p:cNvSpPr/>
          <p:nvPr/>
        </p:nvSpPr>
        <p:spPr>
          <a:xfrm>
            <a:off x="782356" y="4513328"/>
            <a:ext cx="6051763"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أخلاقيات الذكاء الاصطناعي: </a:t>
            </a:r>
            <a:r>
              <a:rPr lang="ar-SA" sz="2800" dirty="0" smtClean="0">
                <a:effectLst/>
                <a:latin typeface="Alexandria"/>
                <a:ea typeface="Calibri" panose="020F0502020204030204" pitchFamily="34" charset="0"/>
              </a:rPr>
              <a:t>كيف تضمن المؤسسة أن خوارزمياتها لا تمارس التمييز أو التضليل؟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8302" y="1526588"/>
            <a:ext cx="5193697" cy="4333569"/>
          </a:xfrm>
          <a:prstGeom prst="rect">
            <a:avLst/>
          </a:prstGeom>
        </p:spPr>
      </p:pic>
    </p:spTree>
    <p:extLst>
      <p:ext uri="{BB962C8B-B14F-4D97-AF65-F5344CB8AC3E}">
        <p14:creationId xmlns:p14="http://schemas.microsoft.com/office/powerpoint/2010/main" val="28158592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50673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00875" y="244884"/>
            <a:ext cx="5122299"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اقتصاد الثقة وأمن المعلومات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356240" y="1608356"/>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الفرق بين المؤسسات (من منظور الثقة الرقمية)</a:t>
            </a:r>
            <a:endParaRPr lang="en-US" sz="2800" b="1"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350565504"/>
              </p:ext>
            </p:extLst>
          </p:nvPr>
        </p:nvGraphicFramePr>
        <p:xfrm>
          <a:off x="930879" y="2247530"/>
          <a:ext cx="10115547" cy="3870960"/>
        </p:xfrm>
        <a:graphic>
          <a:graphicData uri="http://schemas.openxmlformats.org/drawingml/2006/table">
            <a:tbl>
              <a:tblPr rtl="1" firstRow="1" bandRow="1">
                <a:tableStyleId>{5C22544A-7EE6-4342-B048-85BDC9FD1C3A}</a:tableStyleId>
              </a:tblPr>
              <a:tblGrid>
                <a:gridCol w="2721576">
                  <a:extLst>
                    <a:ext uri="{9D8B030D-6E8A-4147-A177-3AD203B41FA5}">
                      <a16:colId xmlns:a16="http://schemas.microsoft.com/office/drawing/2014/main" val="1765392518"/>
                    </a:ext>
                  </a:extLst>
                </a:gridCol>
                <a:gridCol w="4022122">
                  <a:extLst>
                    <a:ext uri="{9D8B030D-6E8A-4147-A177-3AD203B41FA5}">
                      <a16:colId xmlns:a16="http://schemas.microsoft.com/office/drawing/2014/main" val="2424690004"/>
                    </a:ext>
                  </a:extLst>
                </a:gridCol>
                <a:gridCol w="3371849">
                  <a:extLst>
                    <a:ext uri="{9D8B030D-6E8A-4147-A177-3AD203B41FA5}">
                      <a16:colId xmlns:a16="http://schemas.microsoft.com/office/drawing/2014/main" val="1954369646"/>
                    </a:ext>
                  </a:extLst>
                </a:gridCol>
              </a:tblGrid>
              <a:tr h="370840">
                <a:tc>
                  <a:txBody>
                    <a:bodyPr/>
                    <a:lstStyle/>
                    <a:p>
                      <a:pPr algn="ctr" rtl="1"/>
                      <a:r>
                        <a:rPr lang="ar-SA" sz="2800" dirty="0" smtClean="0"/>
                        <a:t>وجه المقارنة</a:t>
                      </a:r>
                      <a:endParaRPr lang="ar-SA" sz="2800" dirty="0"/>
                    </a:p>
                  </a:txBody>
                  <a:tcPr anchor="ctr"/>
                </a:tc>
                <a:tc>
                  <a:txBody>
                    <a:bodyPr/>
                    <a:lstStyle/>
                    <a:p>
                      <a:pPr algn="ctr" rtl="1"/>
                      <a:r>
                        <a:rPr lang="ar-SA" sz="2800" dirty="0" smtClean="0"/>
                        <a:t>مؤسسات منخفضة الثقة</a:t>
                      </a:r>
                      <a:endParaRPr lang="ar-SA" sz="2800" dirty="0"/>
                    </a:p>
                  </a:txBody>
                  <a:tcPr anchor="ctr"/>
                </a:tc>
                <a:tc>
                  <a:txBody>
                    <a:bodyPr/>
                    <a:lstStyle/>
                    <a:p>
                      <a:pPr algn="ctr" rtl="1"/>
                      <a:r>
                        <a:rPr lang="ar-SA" sz="2800" dirty="0" smtClean="0"/>
                        <a:t>مؤسسات عالية الثقة</a:t>
                      </a:r>
                      <a:endParaRPr lang="ar-SA" sz="2800" dirty="0"/>
                    </a:p>
                  </a:txBody>
                  <a:tcPr anchor="ctr"/>
                </a:tc>
                <a:extLst>
                  <a:ext uri="{0D108BD9-81ED-4DB2-BD59-A6C34878D82A}">
                    <a16:rowId xmlns:a16="http://schemas.microsoft.com/office/drawing/2014/main" val="3521987335"/>
                  </a:ext>
                </a:extLst>
              </a:tr>
              <a:tr h="370840">
                <a:tc>
                  <a:txBody>
                    <a:bodyPr/>
                    <a:lstStyle/>
                    <a:p>
                      <a:pPr algn="ctr" rtl="1"/>
                      <a:r>
                        <a:rPr lang="ar-SA" sz="2800" dirty="0" smtClean="0"/>
                        <a:t>التعامل مع البيانات</a:t>
                      </a:r>
                      <a:endParaRPr lang="ar-SA" sz="2800" dirty="0"/>
                    </a:p>
                  </a:txBody>
                  <a:tcPr anchor="ctr"/>
                </a:tc>
                <a:tc>
                  <a:txBody>
                    <a:bodyPr/>
                    <a:lstStyle/>
                    <a:p>
                      <a:pPr algn="ctr" rtl="1"/>
                      <a:r>
                        <a:rPr lang="ar-SA" sz="2800" dirty="0" smtClean="0"/>
                        <a:t>تعتبرها ملكية خاصة</a:t>
                      </a:r>
                      <a:r>
                        <a:rPr lang="ar-SA" sz="2800" baseline="0" dirty="0" smtClean="0"/>
                        <a:t> للتربح منها</a:t>
                      </a:r>
                      <a:endParaRPr lang="ar-SA" sz="2800" dirty="0"/>
                    </a:p>
                  </a:txBody>
                  <a:tcPr anchor="ctr"/>
                </a:tc>
                <a:tc>
                  <a:txBody>
                    <a:bodyPr/>
                    <a:lstStyle/>
                    <a:p>
                      <a:pPr algn="ctr" rtl="1"/>
                      <a:r>
                        <a:rPr lang="ar-SA" sz="2800" dirty="0" smtClean="0"/>
                        <a:t>تعتبرها أمانة لدى العميل</a:t>
                      </a:r>
                      <a:endParaRPr lang="ar-SA" sz="2800" dirty="0"/>
                    </a:p>
                  </a:txBody>
                  <a:tcPr anchor="ctr"/>
                </a:tc>
                <a:extLst>
                  <a:ext uri="{0D108BD9-81ED-4DB2-BD59-A6C34878D82A}">
                    <a16:rowId xmlns:a16="http://schemas.microsoft.com/office/drawing/2014/main" val="4047991607"/>
                  </a:ext>
                </a:extLst>
              </a:tr>
              <a:tr h="370840">
                <a:tc>
                  <a:txBody>
                    <a:bodyPr/>
                    <a:lstStyle/>
                    <a:p>
                      <a:pPr algn="ctr" rtl="1"/>
                      <a:r>
                        <a:rPr lang="ar-SA" sz="2800" dirty="0" smtClean="0"/>
                        <a:t>رد الفعل عند الاختراق</a:t>
                      </a:r>
                      <a:endParaRPr lang="ar-SA" sz="2800" dirty="0"/>
                    </a:p>
                  </a:txBody>
                  <a:tcPr anchor="ctr"/>
                </a:tc>
                <a:tc>
                  <a:txBody>
                    <a:bodyPr/>
                    <a:lstStyle/>
                    <a:p>
                      <a:pPr algn="ctr" rtl="1"/>
                      <a:r>
                        <a:rPr lang="ar-SA" sz="2800" dirty="0" smtClean="0"/>
                        <a:t>الإنكار أو التغطية على الحادثة</a:t>
                      </a:r>
                      <a:endParaRPr lang="ar-SA" sz="2800" dirty="0"/>
                    </a:p>
                  </a:txBody>
                  <a:tcPr anchor="ctr"/>
                </a:tc>
                <a:tc>
                  <a:txBody>
                    <a:bodyPr/>
                    <a:lstStyle/>
                    <a:p>
                      <a:pPr algn="ctr" rtl="1"/>
                      <a:r>
                        <a:rPr lang="ar-SA" sz="2800" dirty="0" smtClean="0"/>
                        <a:t>الشفافية الفورية والتحرك للإصلاح</a:t>
                      </a:r>
                      <a:endParaRPr lang="ar-SA" sz="2800" dirty="0"/>
                    </a:p>
                  </a:txBody>
                  <a:tcPr anchor="ctr"/>
                </a:tc>
                <a:extLst>
                  <a:ext uri="{0D108BD9-81ED-4DB2-BD59-A6C34878D82A}">
                    <a16:rowId xmlns:a16="http://schemas.microsoft.com/office/drawing/2014/main" val="2357119886"/>
                  </a:ext>
                </a:extLst>
              </a:tr>
              <a:tr h="370840">
                <a:tc>
                  <a:txBody>
                    <a:bodyPr/>
                    <a:lstStyle/>
                    <a:p>
                      <a:pPr algn="ctr" rtl="1"/>
                      <a:r>
                        <a:rPr lang="ar-SA" sz="2800" dirty="0" smtClean="0"/>
                        <a:t>سياسة الخصوصية</a:t>
                      </a:r>
                      <a:endParaRPr lang="ar-SA" sz="2800" dirty="0"/>
                    </a:p>
                  </a:txBody>
                  <a:tcPr anchor="ctr"/>
                </a:tc>
                <a:tc>
                  <a:txBody>
                    <a:bodyPr/>
                    <a:lstStyle/>
                    <a:p>
                      <a:pPr algn="ctr" rtl="1"/>
                      <a:r>
                        <a:rPr lang="ar-SA" sz="2800" dirty="0" smtClean="0"/>
                        <a:t>نصوص قانونية معقدة وغير مفهومة</a:t>
                      </a:r>
                      <a:endParaRPr lang="ar-SA" sz="2800" dirty="0"/>
                    </a:p>
                  </a:txBody>
                  <a:tcPr anchor="ctr"/>
                </a:tc>
                <a:tc>
                  <a:txBody>
                    <a:bodyPr/>
                    <a:lstStyle/>
                    <a:p>
                      <a:pPr algn="ctr" rtl="1"/>
                      <a:r>
                        <a:rPr lang="ar-SA" sz="2800" dirty="0" smtClean="0"/>
                        <a:t>لغة بسيطة وواضحة تمنح العميل السيطرة </a:t>
                      </a:r>
                      <a:endParaRPr lang="ar-SA" sz="2800" dirty="0"/>
                    </a:p>
                  </a:txBody>
                  <a:tcPr anchor="ctr"/>
                </a:tc>
                <a:extLst>
                  <a:ext uri="{0D108BD9-81ED-4DB2-BD59-A6C34878D82A}">
                    <a16:rowId xmlns:a16="http://schemas.microsoft.com/office/drawing/2014/main" val="748905226"/>
                  </a:ext>
                </a:extLst>
              </a:tr>
              <a:tr h="370840">
                <a:tc>
                  <a:txBody>
                    <a:bodyPr/>
                    <a:lstStyle/>
                    <a:p>
                      <a:pPr algn="ctr" rtl="1"/>
                      <a:r>
                        <a:rPr lang="ar-SA" sz="2800" dirty="0" smtClean="0"/>
                        <a:t>النتيجة</a:t>
                      </a:r>
                      <a:endParaRPr lang="ar-SA" sz="2800" dirty="0"/>
                    </a:p>
                  </a:txBody>
                  <a:tcPr anchor="ctr"/>
                </a:tc>
                <a:tc>
                  <a:txBody>
                    <a:bodyPr/>
                    <a:lstStyle/>
                    <a:p>
                      <a:pPr algn="ctr" rtl="1"/>
                      <a:r>
                        <a:rPr lang="ar-SA" sz="2800" dirty="0" smtClean="0"/>
                        <a:t>ارتياب العميل وهجر العلامة</a:t>
                      </a:r>
                      <a:endParaRPr lang="ar-SA" sz="2800" dirty="0"/>
                    </a:p>
                  </a:txBody>
                  <a:tcPr anchor="ctr"/>
                </a:tc>
                <a:tc>
                  <a:txBody>
                    <a:bodyPr/>
                    <a:lstStyle/>
                    <a:p>
                      <a:pPr algn="ctr" rtl="1"/>
                      <a:r>
                        <a:rPr lang="ar-SA" sz="2800" dirty="0" smtClean="0"/>
                        <a:t>ولاء طويل الأمد ودفاع مستميت</a:t>
                      </a:r>
                      <a:endParaRPr lang="ar-SA" sz="2800" dirty="0"/>
                    </a:p>
                  </a:txBody>
                  <a:tcPr anchor="ctr"/>
                </a:tc>
                <a:extLst>
                  <a:ext uri="{0D108BD9-81ED-4DB2-BD59-A6C34878D82A}">
                    <a16:rowId xmlns:a16="http://schemas.microsoft.com/office/drawing/2014/main" val="3518961340"/>
                  </a:ext>
                </a:extLst>
              </a:tr>
            </a:tbl>
          </a:graphicData>
        </a:graphic>
      </p:graphicFrame>
    </p:spTree>
    <p:extLst>
      <p:ext uri="{BB962C8B-B14F-4D97-AF65-F5344CB8AC3E}">
        <p14:creationId xmlns:p14="http://schemas.microsoft.com/office/powerpoint/2010/main" val="138585740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79914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15525" y="244884"/>
            <a:ext cx="2207649"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167624" y="1463237"/>
            <a:ext cx="5691119" cy="541174"/>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آبل </a:t>
            </a:r>
            <a:r>
              <a:rPr lang="en-US" sz="2800" b="1" dirty="0" smtClean="0">
                <a:solidFill>
                  <a:srgbClr val="FF0000"/>
                </a:solidFill>
                <a:effectLst/>
                <a:latin typeface="Alexandria"/>
                <a:ea typeface="Calibri" panose="020F0502020204030204" pitchFamily="34" charset="0"/>
              </a:rPr>
              <a:t>Apple</a:t>
            </a:r>
            <a:r>
              <a:rPr lang="ar-SA" sz="2800" b="1" dirty="0" smtClean="0">
                <a:solidFill>
                  <a:srgbClr val="FF0000"/>
                </a:solidFill>
                <a:effectLst/>
                <a:latin typeface="Alexandria"/>
                <a:ea typeface="Calibri" panose="020F0502020204030204" pitchFamily="34" charset="0"/>
              </a:rPr>
              <a:t> الخصوصية كمحرك للسمعة</a:t>
            </a:r>
            <a:endParaRPr lang="en-US" sz="2800" b="1" dirty="0">
              <a:solidFill>
                <a:srgbClr val="FF0000"/>
              </a:solidFill>
              <a:effectLst/>
              <a:latin typeface="Alexandria"/>
              <a:ea typeface="Calibri" panose="020F0502020204030204" pitchFamily="34" charset="0"/>
            </a:endParaRPr>
          </a:p>
        </p:txBody>
      </p:sp>
      <p:sp>
        <p:nvSpPr>
          <p:cNvPr id="12" name="مستطيل 11"/>
          <p:cNvSpPr/>
          <p:nvPr/>
        </p:nvSpPr>
        <p:spPr>
          <a:xfrm>
            <a:off x="1081017" y="2015801"/>
            <a:ext cx="5715001"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تحويل الخصوصية إلى ميزة تنافسية</a:t>
            </a:r>
            <a:endParaRPr lang="en-US" sz="2800" b="1" dirty="0">
              <a:effectLst/>
              <a:latin typeface="Alexandria"/>
              <a:ea typeface="Calibri" panose="020F0502020204030204" pitchFamily="34" charset="0"/>
            </a:endParaRPr>
          </a:p>
        </p:txBody>
      </p:sp>
      <p:sp>
        <p:nvSpPr>
          <p:cNvPr id="13" name="مستطيل 12"/>
          <p:cNvSpPr/>
          <p:nvPr/>
        </p:nvSpPr>
        <p:spPr>
          <a:xfrm>
            <a:off x="704850" y="2469970"/>
            <a:ext cx="6153893"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بدلاً من التعامل مع أمن  البيانات كعبء خلف الكواليس، جعلته آبل واجهة لعلامتها التجارية.</a:t>
            </a:r>
            <a:endParaRPr lang="en-US" sz="2800" dirty="0">
              <a:effectLst/>
              <a:latin typeface="Alexandria"/>
              <a:ea typeface="Calibri" panose="020F0502020204030204" pitchFamily="34" charset="0"/>
            </a:endParaRPr>
          </a:p>
        </p:txBody>
      </p:sp>
      <p:sp>
        <p:nvSpPr>
          <p:cNvPr id="14" name="مستطيل 13"/>
          <p:cNvSpPr/>
          <p:nvPr/>
        </p:nvSpPr>
        <p:spPr>
          <a:xfrm>
            <a:off x="704851" y="3402978"/>
            <a:ext cx="6191992"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الإجراء الرقمي: </a:t>
            </a:r>
            <a:r>
              <a:rPr lang="ar-SA" sz="2800" dirty="0" smtClean="0">
                <a:effectLst/>
                <a:latin typeface="Alexandria"/>
                <a:ea typeface="Calibri" panose="020F0502020204030204" pitchFamily="34" charset="0"/>
              </a:rPr>
              <a:t>أطلقت آبل ميزة شفافية تتبع التطبيقات، التي تجبر التطبيقات على استئذان المستخدم قبل تتبع نشاطه.</a:t>
            </a:r>
            <a:endParaRPr lang="en-US" sz="2800" dirty="0">
              <a:effectLst/>
              <a:latin typeface="Alexandria"/>
              <a:ea typeface="Calibri" panose="020F0502020204030204" pitchFamily="34" charset="0"/>
            </a:endParaRPr>
          </a:p>
        </p:txBody>
      </p:sp>
      <p:sp>
        <p:nvSpPr>
          <p:cNvPr id="10" name="مستطيل 9"/>
          <p:cNvSpPr/>
          <p:nvPr/>
        </p:nvSpPr>
        <p:spPr>
          <a:xfrm>
            <a:off x="579667" y="4657514"/>
            <a:ext cx="6317176"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على السمعة: </a:t>
            </a:r>
            <a:r>
              <a:rPr lang="ar-SA" sz="2800" dirty="0" smtClean="0">
                <a:effectLst/>
                <a:latin typeface="Alexandria"/>
                <a:ea typeface="Calibri" panose="020F0502020204030204" pitchFamily="34" charset="0"/>
              </a:rPr>
              <a:t>وضعت آبل نفسها في صورة "المدافع الأول" عن حقوق المستهلك الرقمية ضد شركات الإعلانات الكبرى، مما عمق الثقة المؤسساتية.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22026" y="1544447"/>
            <a:ext cx="5169973" cy="4453230"/>
          </a:xfrm>
          <a:prstGeom prst="rect">
            <a:avLst/>
          </a:prstGeom>
        </p:spPr>
      </p:pic>
    </p:spTree>
    <p:extLst>
      <p:ext uri="{BB962C8B-B14F-4D97-AF65-F5344CB8AC3E}">
        <p14:creationId xmlns:p14="http://schemas.microsoft.com/office/powerpoint/2010/main" val="26564801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randombar(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79914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15525" y="244884"/>
            <a:ext cx="2207649"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1143742" y="1552348"/>
            <a:ext cx="5715001"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مبدأ الخصوصية بالتصميم:</a:t>
            </a:r>
            <a:endParaRPr lang="en-US" sz="2800" b="1" dirty="0">
              <a:effectLst/>
              <a:latin typeface="Alexandria"/>
              <a:ea typeface="Calibri" panose="020F0502020204030204" pitchFamily="34" charset="0"/>
            </a:endParaRPr>
          </a:p>
        </p:txBody>
      </p:sp>
      <p:sp>
        <p:nvSpPr>
          <p:cNvPr id="13" name="مستطيل 12"/>
          <p:cNvSpPr/>
          <p:nvPr/>
        </p:nvSpPr>
        <p:spPr>
          <a:xfrm>
            <a:off x="704850" y="2063065"/>
            <a:ext cx="6153893"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اقتصاد البيانات، تتبنى فلسفة تقنية تعزز سمعتها الأخلاقية</a:t>
            </a:r>
            <a:endParaRPr lang="en-US" sz="2800" dirty="0">
              <a:effectLst/>
              <a:latin typeface="Alexandria"/>
              <a:ea typeface="Calibri" panose="020F0502020204030204" pitchFamily="34" charset="0"/>
            </a:endParaRPr>
          </a:p>
        </p:txBody>
      </p:sp>
      <p:sp>
        <p:nvSpPr>
          <p:cNvPr id="14" name="مستطيل 13"/>
          <p:cNvSpPr/>
          <p:nvPr/>
        </p:nvSpPr>
        <p:spPr>
          <a:xfrm>
            <a:off x="704851" y="2987097"/>
            <a:ext cx="6191992"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المعالجة على الجهاز: </a:t>
            </a:r>
            <a:r>
              <a:rPr lang="ar-SA" sz="2800" dirty="0" smtClean="0">
                <a:effectLst/>
                <a:latin typeface="Alexandria"/>
                <a:ea typeface="Calibri" panose="020F0502020204030204" pitchFamily="34" charset="0"/>
              </a:rPr>
              <a:t>الكثير من البيانات الحساسة (مثل بصمة الوجه، أو تحليل الصور) تتم معالجتها داخل الهاتف نفسه ولا ترفع إلى سحابة آبل.</a:t>
            </a:r>
            <a:endParaRPr lang="en-US" sz="2800" dirty="0">
              <a:effectLst/>
              <a:latin typeface="Alexandria"/>
              <a:ea typeface="Calibri" panose="020F0502020204030204" pitchFamily="34" charset="0"/>
            </a:endParaRPr>
          </a:p>
        </p:txBody>
      </p:sp>
      <p:sp>
        <p:nvSpPr>
          <p:cNvPr id="10" name="مستطيل 9"/>
          <p:cNvSpPr/>
          <p:nvPr/>
        </p:nvSpPr>
        <p:spPr>
          <a:xfrm>
            <a:off x="623208" y="4390426"/>
            <a:ext cx="6317176"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على السمعة: </a:t>
            </a:r>
            <a:r>
              <a:rPr lang="ar-SA" sz="2800" dirty="0" smtClean="0">
                <a:effectLst/>
                <a:latin typeface="Alexandria"/>
                <a:ea typeface="Calibri" panose="020F0502020204030204" pitchFamily="34" charset="0"/>
              </a:rPr>
              <a:t>هذا يقلل من احتمالية حدوث اختراق بيانات ضخم على خوادم الشركة، مما يحمي سمعتها من الأزمات الكبرى التي عصفت بشركات أخرى.</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8486" y="1504098"/>
            <a:ext cx="5213514" cy="4621399"/>
          </a:xfrm>
          <a:prstGeom prst="rect">
            <a:avLst/>
          </a:prstGeom>
        </p:spPr>
      </p:pic>
    </p:spTree>
    <p:extLst>
      <p:ext uri="{BB962C8B-B14F-4D97-AF65-F5344CB8AC3E}">
        <p14:creationId xmlns:p14="http://schemas.microsoft.com/office/powerpoint/2010/main" val="132718270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3" grpId="0"/>
      <p:bldP spid="14"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79914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15525" y="244884"/>
            <a:ext cx="2207649"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1143742" y="1552348"/>
            <a:ext cx="5715001"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الشفافية والتواصل التعليمي:</a:t>
            </a:r>
            <a:endParaRPr lang="en-US" sz="2800" b="1" dirty="0">
              <a:effectLst/>
              <a:latin typeface="Alexandria"/>
              <a:ea typeface="Calibri" panose="020F0502020204030204" pitchFamily="34" charset="0"/>
            </a:endParaRPr>
          </a:p>
        </p:txBody>
      </p:sp>
      <p:sp>
        <p:nvSpPr>
          <p:cNvPr id="13" name="مستطيل 12"/>
          <p:cNvSpPr/>
          <p:nvPr/>
        </p:nvSpPr>
        <p:spPr>
          <a:xfrm>
            <a:off x="704850" y="2063065"/>
            <a:ext cx="6153893"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آبل لا تكتفي بتأمين البيانات، بل تشرح ذلك للجمهور بلغة بسيطة (هندسة الانطباع):</a:t>
            </a:r>
            <a:endParaRPr lang="en-US" sz="2800" dirty="0">
              <a:effectLst/>
              <a:latin typeface="Alexandria"/>
              <a:ea typeface="Calibri" panose="020F0502020204030204" pitchFamily="34" charset="0"/>
            </a:endParaRPr>
          </a:p>
        </p:txBody>
      </p:sp>
      <p:sp>
        <p:nvSpPr>
          <p:cNvPr id="14" name="مستطيل 13"/>
          <p:cNvSpPr/>
          <p:nvPr/>
        </p:nvSpPr>
        <p:spPr>
          <a:xfrm>
            <a:off x="704850" y="2987097"/>
            <a:ext cx="6279075"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التقارير والملصقات: </a:t>
            </a:r>
            <a:r>
              <a:rPr lang="ar-SA" sz="2800" dirty="0" smtClean="0">
                <a:effectLst/>
                <a:latin typeface="Alexandria"/>
                <a:ea typeface="Calibri" panose="020F0502020204030204" pitchFamily="34" charset="0"/>
              </a:rPr>
              <a:t>أضافت "ملصقات خصوصية" في متجر التطبيقات تشبه ملصقات الحقائق الغذائية، توضح للعميل بوضوح ماذا يأخذ كل تطبيق من بياناته. </a:t>
            </a:r>
            <a:endParaRPr lang="en-US" sz="2800" dirty="0">
              <a:effectLst/>
              <a:latin typeface="Alexandria"/>
              <a:ea typeface="Calibri" panose="020F0502020204030204" pitchFamily="34" charset="0"/>
            </a:endParaRPr>
          </a:p>
        </p:txBody>
      </p:sp>
      <p:sp>
        <p:nvSpPr>
          <p:cNvPr id="10" name="مستطيل 9"/>
          <p:cNvSpPr/>
          <p:nvPr/>
        </p:nvSpPr>
        <p:spPr>
          <a:xfrm>
            <a:off x="623208" y="4390426"/>
            <a:ext cx="6317176"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على السمعة: </a:t>
            </a:r>
            <a:r>
              <a:rPr lang="ar-SA" sz="2800" dirty="0" smtClean="0">
                <a:effectLst/>
                <a:latin typeface="Alexandria"/>
                <a:ea typeface="Calibri" panose="020F0502020204030204" pitchFamily="34" charset="0"/>
              </a:rPr>
              <a:t>تعزيز صورة المنظمة ككيان "نزيه" وشفاف، مما يبني ولاءً عاطفياً يتجاوز مجرد الإعجاب بالجهاز.</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0384" y="1552348"/>
            <a:ext cx="5251616" cy="4396168"/>
          </a:xfrm>
          <a:prstGeom prst="rect">
            <a:avLst/>
          </a:prstGeom>
        </p:spPr>
      </p:pic>
    </p:spTree>
    <p:extLst>
      <p:ext uri="{BB962C8B-B14F-4D97-AF65-F5344CB8AC3E}">
        <p14:creationId xmlns:p14="http://schemas.microsoft.com/office/powerpoint/2010/main" val="80674868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3" grpId="0"/>
      <p:bldP spid="14"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4" y="587765"/>
            <a:ext cx="79914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15525" y="244884"/>
            <a:ext cx="2207649"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1143742" y="1552348"/>
            <a:ext cx="5715001"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4) الصمود أمام الضغوطات (الثبات على القيم)</a:t>
            </a:r>
            <a:endParaRPr lang="en-US" sz="2800" b="1" dirty="0">
              <a:effectLst/>
              <a:latin typeface="Alexandria"/>
              <a:ea typeface="Calibri" panose="020F0502020204030204" pitchFamily="34" charset="0"/>
            </a:endParaRPr>
          </a:p>
        </p:txBody>
      </p:sp>
      <p:sp>
        <p:nvSpPr>
          <p:cNvPr id="13" name="مستطيل 12"/>
          <p:cNvSpPr/>
          <p:nvPr/>
        </p:nvSpPr>
        <p:spPr>
          <a:xfrm>
            <a:off x="786491" y="2151385"/>
            <a:ext cx="6153893"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اختبرت آبل سمعتها في مواقف حقيقية، مثل رفضها الشهير لفتح قفل هاتف "</a:t>
            </a:r>
            <a:r>
              <a:rPr lang="ar-SA" sz="2800" dirty="0" err="1" smtClean="0">
                <a:effectLst/>
                <a:latin typeface="Alexandria"/>
                <a:ea typeface="Calibri" panose="020F0502020204030204" pitchFamily="34" charset="0"/>
              </a:rPr>
              <a:t>آيفون</a:t>
            </a:r>
            <a:r>
              <a:rPr lang="ar-SA" sz="2800" dirty="0" smtClean="0">
                <a:effectLst/>
                <a:latin typeface="Alexandria"/>
                <a:ea typeface="Calibri" panose="020F0502020204030204" pitchFamily="34" charset="0"/>
              </a:rPr>
              <a:t>" في قضايا قانونية حساسة متمسكة بمبدأ تشفير البيانات للجميع.</a:t>
            </a:r>
            <a:endParaRPr lang="en-US" sz="2800" dirty="0">
              <a:effectLst/>
              <a:latin typeface="Alexandria"/>
              <a:ea typeface="Calibri" panose="020F0502020204030204" pitchFamily="34" charset="0"/>
            </a:endParaRPr>
          </a:p>
        </p:txBody>
      </p:sp>
      <p:sp>
        <p:nvSpPr>
          <p:cNvPr id="10" name="مستطيل 9"/>
          <p:cNvSpPr/>
          <p:nvPr/>
        </p:nvSpPr>
        <p:spPr>
          <a:xfrm>
            <a:off x="601438" y="3648956"/>
            <a:ext cx="6317176"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النتيجة: </a:t>
            </a:r>
            <a:r>
              <a:rPr lang="ar-SA" sz="2800" dirty="0" smtClean="0">
                <a:effectLst/>
                <a:latin typeface="Alexandria"/>
                <a:ea typeface="Calibri" panose="020F0502020204030204" pitchFamily="34" charset="0"/>
              </a:rPr>
              <a:t>رغم الجدل القانوني، إلا أن هذه الواقعة رفعت أسهم آبل لدى الجمهور كشركة "لا تساوم" على خصوصية عملائها مهما كانت الضغوط.</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6940385" y="1552347"/>
            <a:ext cx="5251616" cy="4425665"/>
          </a:xfrm>
          <a:prstGeom prst="rect">
            <a:avLst/>
          </a:prstGeom>
        </p:spPr>
      </p:pic>
      <p:sp>
        <p:nvSpPr>
          <p:cNvPr id="11" name="مستطيل 10"/>
          <p:cNvSpPr/>
          <p:nvPr/>
        </p:nvSpPr>
        <p:spPr>
          <a:xfrm>
            <a:off x="2128958" y="5249328"/>
            <a:ext cx="4017066" cy="541174"/>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hlinkClick r:id="rId4"/>
              </a:rPr>
              <a:t>https://www.apple.com</a:t>
            </a:r>
            <a:r>
              <a:rPr lang="en-US" sz="2800" dirty="0" smtClean="0">
                <a:latin typeface="Alexandria"/>
                <a:ea typeface="Calibri" panose="020F0502020204030204" pitchFamily="34" charset="0"/>
                <a:hlinkClick r:id="rId4"/>
              </a:rPr>
              <a:t>/</a:t>
            </a:r>
            <a:r>
              <a:rPr lang="ar-SA" sz="2800" dirty="0" smtClean="0">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42488001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3" grpId="0"/>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5" y="542047"/>
            <a:ext cx="53530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السمعة في البيئة الرقمية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579667" y="1471253"/>
            <a:ext cx="6240234"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الموظف وسفير السمعة الرقمي (المرآة المؤسساتية)</a:t>
            </a:r>
            <a:endParaRPr lang="en-US" sz="2800" dirty="0">
              <a:effectLst/>
              <a:latin typeface="Alexandria"/>
              <a:ea typeface="Calibri" panose="020F0502020204030204" pitchFamily="34" charset="0"/>
            </a:endParaRPr>
          </a:p>
        </p:txBody>
      </p:sp>
      <p:sp>
        <p:nvSpPr>
          <p:cNvPr id="9" name="مستطيل 8"/>
          <p:cNvSpPr/>
          <p:nvPr/>
        </p:nvSpPr>
        <p:spPr>
          <a:xfrm>
            <a:off x="730037" y="2018243"/>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مفهوم </a:t>
            </a:r>
            <a:r>
              <a:rPr lang="ar-SA" sz="2800" b="1" dirty="0" err="1" smtClean="0">
                <a:effectLst/>
                <a:latin typeface="Alexandria"/>
                <a:ea typeface="Calibri" panose="020F0502020204030204" pitchFamily="34" charset="0"/>
              </a:rPr>
              <a:t>أنسنة</a:t>
            </a:r>
            <a:r>
              <a:rPr lang="ar-SA" sz="2800" b="1" dirty="0" smtClean="0">
                <a:effectLst/>
                <a:latin typeface="Alexandria"/>
                <a:ea typeface="Calibri" panose="020F0502020204030204" pitchFamily="34" charset="0"/>
              </a:rPr>
              <a:t> العلامة التجارية</a:t>
            </a:r>
            <a:endParaRPr lang="en-US" sz="2800" b="1" dirty="0">
              <a:effectLst/>
              <a:latin typeface="Alexandria"/>
              <a:ea typeface="Calibri" panose="020F0502020204030204" pitchFamily="34" charset="0"/>
            </a:endParaRPr>
          </a:p>
        </p:txBody>
      </p:sp>
      <p:sp>
        <p:nvSpPr>
          <p:cNvPr id="12" name="مستطيل 11"/>
          <p:cNvSpPr/>
          <p:nvPr/>
        </p:nvSpPr>
        <p:spPr>
          <a:xfrm>
            <a:off x="931688" y="2508223"/>
            <a:ext cx="5715001"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المؤسسات الرقمية الناجحة تدرك أن الناس يثقون في البشر لا في الشعارات الجامدة.</a:t>
            </a:r>
            <a:endParaRPr lang="en-US" sz="2800" dirty="0">
              <a:effectLst/>
              <a:latin typeface="Alexandria"/>
              <a:ea typeface="Calibri" panose="020F0502020204030204" pitchFamily="34" charset="0"/>
            </a:endParaRPr>
          </a:p>
        </p:txBody>
      </p:sp>
      <p:sp>
        <p:nvSpPr>
          <p:cNvPr id="13" name="مستطيل 12"/>
          <p:cNvSpPr/>
          <p:nvPr/>
        </p:nvSpPr>
        <p:spPr>
          <a:xfrm>
            <a:off x="579665" y="3441989"/>
            <a:ext cx="606702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الموظف الخبير: </a:t>
            </a:r>
            <a:r>
              <a:rPr lang="ar-SA" sz="2800" dirty="0" smtClean="0">
                <a:effectLst/>
                <a:latin typeface="Alexandria"/>
                <a:ea typeface="Calibri" panose="020F0502020204030204" pitchFamily="34" charset="0"/>
              </a:rPr>
              <a:t>عندما ينشر المهندس في شركة (</a:t>
            </a:r>
            <a:r>
              <a:rPr lang="en-US" sz="2800" dirty="0" smtClean="0">
                <a:effectLst/>
                <a:latin typeface="Alexandria"/>
                <a:ea typeface="Calibri" panose="020F0502020204030204" pitchFamily="34" charset="0"/>
              </a:rPr>
              <a:t>x</a:t>
            </a:r>
            <a:r>
              <a:rPr lang="ar-SA" sz="2800" dirty="0" smtClean="0">
                <a:effectLst/>
                <a:latin typeface="Alexandria"/>
                <a:ea typeface="Calibri" panose="020F0502020204030204" pitchFamily="34" charset="0"/>
              </a:rPr>
              <a:t>) عن حل تقني ابتكره، أو ينشر المصمم عن فلسفته في العمل، فإنه يبني سمعة احترافية للمؤسسة ككل.</a:t>
            </a:r>
            <a:endParaRPr lang="en-US" sz="2800" dirty="0">
              <a:effectLst/>
              <a:latin typeface="Alexandria"/>
              <a:ea typeface="Calibri" panose="020F0502020204030204" pitchFamily="34" charset="0"/>
            </a:endParaRPr>
          </a:p>
        </p:txBody>
      </p:sp>
      <p:sp>
        <p:nvSpPr>
          <p:cNvPr id="14" name="مستطيل 13"/>
          <p:cNvSpPr/>
          <p:nvPr/>
        </p:nvSpPr>
        <p:spPr>
          <a:xfrm>
            <a:off x="903249" y="4850025"/>
            <a:ext cx="5916651"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تأثير الهالة: </a:t>
            </a:r>
            <a:r>
              <a:rPr lang="ar-SA" sz="2800" dirty="0" smtClean="0">
                <a:effectLst/>
                <a:latin typeface="Alexandria"/>
                <a:ea typeface="Calibri" panose="020F0502020204030204" pitchFamily="34" charset="0"/>
              </a:rPr>
              <a:t>السمعة الرقمية الجيدة للموظفين الأكفاء تنعكس تلقائياً على المؤسسة، مما يجعلها جاذبة للمواهب والعملاء على حد سواء.</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8339" y="1471253"/>
            <a:ext cx="5348424" cy="4408784"/>
          </a:xfrm>
          <a:prstGeom prst="rect">
            <a:avLst/>
          </a:prstGeom>
        </p:spPr>
      </p:pic>
    </p:spTree>
    <p:extLst>
      <p:ext uri="{BB962C8B-B14F-4D97-AF65-F5344CB8AC3E}">
        <p14:creationId xmlns:p14="http://schemas.microsoft.com/office/powerpoint/2010/main" val="11168083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5" y="542046"/>
            <a:ext cx="58674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الموظف وسفير </a:t>
            </a:r>
            <a:r>
              <a:rPr lang="ar-SA" sz="4000" b="1" dirty="0" smtClean="0">
                <a:solidFill>
                  <a:srgbClr val="FF0000"/>
                </a:solidFill>
                <a:latin typeface="Alexandria"/>
                <a:ea typeface="Calibri" panose="020F0502020204030204" pitchFamily="34" charset="0"/>
              </a:rPr>
              <a:t>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7" y="1587989"/>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الموظف كخط دفاع أولي في الأزمات</a:t>
            </a:r>
            <a:endParaRPr lang="en-US" sz="2800" b="1" dirty="0">
              <a:effectLst/>
              <a:latin typeface="Alexandria"/>
              <a:ea typeface="Calibri" panose="020F0502020204030204" pitchFamily="34" charset="0"/>
            </a:endParaRPr>
          </a:p>
        </p:txBody>
      </p:sp>
      <p:sp>
        <p:nvSpPr>
          <p:cNvPr id="12" name="مستطيل 11"/>
          <p:cNvSpPr/>
          <p:nvPr/>
        </p:nvSpPr>
        <p:spPr>
          <a:xfrm>
            <a:off x="730037" y="2059011"/>
            <a:ext cx="6089864"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عندما تتعرض الشركة لهجوم رقمي، فإن دفاع الموظفين العفوي والصادق عن شركتهم يكون أقوى بكثير من بيان العلاقات العامة الرسمي</a:t>
            </a:r>
            <a:endParaRPr lang="en-US" sz="2800" dirty="0">
              <a:effectLst/>
              <a:latin typeface="Alexandria"/>
              <a:ea typeface="Calibri" panose="020F0502020204030204" pitchFamily="34" charset="0"/>
            </a:endParaRPr>
          </a:p>
        </p:txBody>
      </p:sp>
      <p:sp>
        <p:nvSpPr>
          <p:cNvPr id="14" name="مستطيل 13"/>
          <p:cNvSpPr/>
          <p:nvPr/>
        </p:nvSpPr>
        <p:spPr>
          <a:xfrm>
            <a:off x="806237" y="3421919"/>
            <a:ext cx="608986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الولاء الرقمي: </a:t>
            </a:r>
            <a:r>
              <a:rPr lang="ar-SA" sz="2800" dirty="0" smtClean="0">
                <a:effectLst/>
                <a:latin typeface="Alexandria"/>
                <a:ea typeface="Calibri" panose="020F0502020204030204" pitchFamily="34" charset="0"/>
              </a:rPr>
              <a:t>الموظف الذي يشعر بالتقدير داخل المؤسسة سيقوم تلقائياً بتصحيح المعلومات المغلوطة عن شركته في دوائره الرقمية.</a:t>
            </a:r>
            <a:endParaRPr lang="en-US" sz="2800" dirty="0">
              <a:effectLst/>
              <a:latin typeface="Alexandria"/>
              <a:ea typeface="Calibri" panose="020F0502020204030204" pitchFamily="34" charset="0"/>
            </a:endParaRPr>
          </a:p>
        </p:txBody>
      </p:sp>
      <p:sp>
        <p:nvSpPr>
          <p:cNvPr id="11" name="مستطيل 10"/>
          <p:cNvSpPr/>
          <p:nvPr/>
        </p:nvSpPr>
        <p:spPr>
          <a:xfrm>
            <a:off x="882437" y="4727007"/>
            <a:ext cx="593746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المصداقية: </a:t>
            </a:r>
            <a:r>
              <a:rPr lang="ar-SA" sz="2800" dirty="0" smtClean="0">
                <a:effectLst/>
                <a:latin typeface="Alexandria"/>
                <a:ea typeface="Calibri" panose="020F0502020204030204" pitchFamily="34" charset="0"/>
              </a:rPr>
              <a:t>الجمهور يرى أن الموظف يعرف الحقيقة من الداخل، لذا فإن شهادته الإيجابية هي صك الغفران للمؤسسة.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9900" y="1441789"/>
            <a:ext cx="5372100" cy="4457565"/>
          </a:xfrm>
          <a:prstGeom prst="rect">
            <a:avLst/>
          </a:prstGeom>
        </p:spPr>
      </p:pic>
    </p:spTree>
    <p:extLst>
      <p:ext uri="{BB962C8B-B14F-4D97-AF65-F5344CB8AC3E}">
        <p14:creationId xmlns:p14="http://schemas.microsoft.com/office/powerpoint/2010/main" val="176702877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4"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5" y="542046"/>
            <a:ext cx="58674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الموظف وسفير </a:t>
            </a:r>
            <a:r>
              <a:rPr lang="ar-SA" sz="4000" b="1" dirty="0" smtClean="0">
                <a:solidFill>
                  <a:srgbClr val="FF0000"/>
                </a:solidFill>
                <a:latin typeface="Alexandria"/>
                <a:ea typeface="Calibri" panose="020F0502020204030204" pitchFamily="34" charset="0"/>
              </a:rPr>
              <a:t>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7" y="1587989"/>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مخاطر الانفلات الرقمي للموظفين</a:t>
            </a:r>
            <a:endParaRPr lang="en-US" sz="2800" b="1" dirty="0">
              <a:effectLst/>
              <a:latin typeface="Alexandria"/>
              <a:ea typeface="Calibri" panose="020F0502020204030204" pitchFamily="34" charset="0"/>
            </a:endParaRPr>
          </a:p>
        </p:txBody>
      </p:sp>
      <p:sp>
        <p:nvSpPr>
          <p:cNvPr id="12" name="مستطيل 11"/>
          <p:cNvSpPr/>
          <p:nvPr/>
        </p:nvSpPr>
        <p:spPr>
          <a:xfrm>
            <a:off x="730037" y="2059011"/>
            <a:ext cx="6089864"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على الجانب الآخر، يمكن لموظف واحد غاضب أو غير واعٍ أن يسبب أزمة سمعة عالمية</a:t>
            </a:r>
            <a:endParaRPr lang="en-US" sz="2800" dirty="0">
              <a:effectLst/>
              <a:latin typeface="Alexandria"/>
              <a:ea typeface="Calibri" panose="020F0502020204030204" pitchFamily="34" charset="0"/>
            </a:endParaRPr>
          </a:p>
        </p:txBody>
      </p:sp>
      <p:sp>
        <p:nvSpPr>
          <p:cNvPr id="14" name="مستطيل 13"/>
          <p:cNvSpPr/>
          <p:nvPr/>
        </p:nvSpPr>
        <p:spPr>
          <a:xfrm>
            <a:off x="730036" y="3038609"/>
            <a:ext cx="608986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التسريبات: </a:t>
            </a:r>
            <a:r>
              <a:rPr lang="ar-SA" sz="2800" dirty="0" smtClean="0">
                <a:effectLst/>
                <a:latin typeface="Alexandria"/>
                <a:ea typeface="Calibri" panose="020F0502020204030204" pitchFamily="34" charset="0"/>
              </a:rPr>
              <a:t>نشر صور أو معلومات من داخل بيئة العمل قد تكشف أسراراً تجارية، أو تعطي انطباعاً بالفوضى.</a:t>
            </a:r>
            <a:endParaRPr lang="en-US" sz="2800" dirty="0">
              <a:effectLst/>
              <a:latin typeface="Alexandria"/>
              <a:ea typeface="Calibri" panose="020F0502020204030204" pitchFamily="34" charset="0"/>
            </a:endParaRPr>
          </a:p>
        </p:txBody>
      </p:sp>
      <p:sp>
        <p:nvSpPr>
          <p:cNvPr id="11" name="مستطيل 10"/>
          <p:cNvSpPr/>
          <p:nvPr/>
        </p:nvSpPr>
        <p:spPr>
          <a:xfrm>
            <a:off x="730036" y="4406726"/>
            <a:ext cx="6242263"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السلوك غير اللائق: </a:t>
            </a:r>
            <a:r>
              <a:rPr lang="ar-SA" sz="2800" dirty="0" smtClean="0">
                <a:effectLst/>
                <a:latin typeface="Alexandria"/>
                <a:ea typeface="Calibri" panose="020F0502020204030204" pitchFamily="34" charset="0"/>
              </a:rPr>
              <a:t>منشورات الموظف الخاصة التي تحمل تمييزاً أو كراهية قد ترتبط باسم المؤسسة وتجبرها على اتخاذ قرارات فصل قاسية لحماية سمعتها.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9728" y="1571057"/>
            <a:ext cx="5142271" cy="4398953"/>
          </a:xfrm>
          <a:prstGeom prst="rect">
            <a:avLst/>
          </a:prstGeom>
        </p:spPr>
      </p:pic>
    </p:spTree>
    <p:extLst>
      <p:ext uri="{BB962C8B-B14F-4D97-AF65-F5344CB8AC3E}">
        <p14:creationId xmlns:p14="http://schemas.microsoft.com/office/powerpoint/2010/main" val="18696798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4"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5" y="542046"/>
            <a:ext cx="58674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الموظف وسفير </a:t>
            </a:r>
            <a:r>
              <a:rPr lang="ar-SA" sz="4000" b="1" dirty="0" smtClean="0">
                <a:solidFill>
                  <a:srgbClr val="FF0000"/>
                </a:solidFill>
                <a:latin typeface="Alexandria"/>
                <a:ea typeface="Calibri" panose="020F0502020204030204" pitchFamily="34" charset="0"/>
              </a:rPr>
              <a:t>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7" y="1587989"/>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4) سياسات التواصل الاجتماعي</a:t>
            </a:r>
            <a:endParaRPr lang="en-US" sz="2800" b="1" dirty="0">
              <a:effectLst/>
              <a:latin typeface="Alexandria"/>
              <a:ea typeface="Calibri" panose="020F0502020204030204" pitchFamily="34" charset="0"/>
            </a:endParaRPr>
          </a:p>
        </p:txBody>
      </p:sp>
      <p:sp>
        <p:nvSpPr>
          <p:cNvPr id="12" name="مستطيل 11"/>
          <p:cNvSpPr/>
          <p:nvPr/>
        </p:nvSpPr>
        <p:spPr>
          <a:xfrm>
            <a:off x="730037" y="2059011"/>
            <a:ext cx="6089864"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لكي تنجح المؤسسة في هذا المحور، لا يجب أن تمنع الموظفين من النشر، بل يجب أن تمكنهم:</a:t>
            </a:r>
            <a:endParaRPr lang="en-US" sz="2800" dirty="0">
              <a:effectLst/>
              <a:latin typeface="Alexandria"/>
              <a:ea typeface="Calibri" panose="020F0502020204030204" pitchFamily="34" charset="0"/>
            </a:endParaRPr>
          </a:p>
        </p:txBody>
      </p:sp>
      <p:sp>
        <p:nvSpPr>
          <p:cNvPr id="14" name="مستطيل 13"/>
          <p:cNvSpPr/>
          <p:nvPr/>
        </p:nvSpPr>
        <p:spPr>
          <a:xfrm>
            <a:off x="730036" y="3038609"/>
            <a:ext cx="6089863"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التدريب الرقمي: </a:t>
            </a:r>
            <a:r>
              <a:rPr lang="ar-SA" sz="2800" dirty="0" smtClean="0">
                <a:effectLst/>
                <a:latin typeface="Alexandria"/>
                <a:ea typeface="Calibri" panose="020F0502020204030204" pitchFamily="34" charset="0"/>
              </a:rPr>
              <a:t>تعليم الموظفين كيف يبنون علامتهم  الشخصية بما يخدم أهدافهم وأهداف الشركة.</a:t>
            </a:r>
            <a:endParaRPr lang="en-US" sz="2800" dirty="0">
              <a:effectLst/>
              <a:latin typeface="Alexandria"/>
              <a:ea typeface="Calibri" panose="020F0502020204030204" pitchFamily="34" charset="0"/>
            </a:endParaRPr>
          </a:p>
        </p:txBody>
      </p:sp>
      <p:sp>
        <p:nvSpPr>
          <p:cNvPr id="11" name="مستطيل 10"/>
          <p:cNvSpPr/>
          <p:nvPr/>
        </p:nvSpPr>
        <p:spPr>
          <a:xfrm>
            <a:off x="730036" y="4406726"/>
            <a:ext cx="6089863"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المحتوى القابل للمشاركة: </a:t>
            </a:r>
            <a:r>
              <a:rPr lang="ar-SA" sz="2800" dirty="0" smtClean="0">
                <a:effectLst/>
                <a:latin typeface="Alexandria"/>
                <a:ea typeface="Calibri" panose="020F0502020204030204" pitchFamily="34" charset="0"/>
              </a:rPr>
              <a:t>تزويد الموظفين بقصص ملهمة وإنجازات حقيقية ليشاركوها بفخر.</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0268" y="1587989"/>
            <a:ext cx="5221731" cy="4311366"/>
          </a:xfrm>
          <a:prstGeom prst="rect">
            <a:avLst/>
          </a:prstGeom>
        </p:spPr>
      </p:pic>
    </p:spTree>
    <p:extLst>
      <p:ext uri="{BB962C8B-B14F-4D97-AF65-F5344CB8AC3E}">
        <p14:creationId xmlns:p14="http://schemas.microsoft.com/office/powerpoint/2010/main" val="246075273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4"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6949" y="622407"/>
            <a:ext cx="8010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146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rgbClr val="FF0000"/>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06000" y="244884"/>
            <a:ext cx="2217174"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6" y="1371045"/>
            <a:ext cx="6089863"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مايكروسوفت برنامج سفراء الموظفين</a:t>
            </a:r>
            <a:endParaRPr lang="en-US" sz="2800" b="1" dirty="0">
              <a:solidFill>
                <a:srgbClr val="FF0000"/>
              </a:solidFill>
              <a:effectLst/>
              <a:latin typeface="Alexandria"/>
              <a:ea typeface="Calibri" panose="020F0502020204030204" pitchFamily="34" charset="0"/>
            </a:endParaRPr>
          </a:p>
        </p:txBody>
      </p:sp>
      <p:sp>
        <p:nvSpPr>
          <p:cNvPr id="12" name="مستطيل 11"/>
          <p:cNvSpPr/>
          <p:nvPr/>
        </p:nvSpPr>
        <p:spPr>
          <a:xfrm>
            <a:off x="654849" y="1839929"/>
            <a:ext cx="6431751"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التحول من "اعرف كل شيء" إلى "تعلم كل شيء"</a:t>
            </a:r>
            <a:endParaRPr lang="en-US" sz="2800" b="1" dirty="0">
              <a:effectLst/>
              <a:latin typeface="Alexandria"/>
              <a:ea typeface="Calibri" panose="020F0502020204030204" pitchFamily="34" charset="0"/>
            </a:endParaRPr>
          </a:p>
        </p:txBody>
      </p:sp>
      <p:sp>
        <p:nvSpPr>
          <p:cNvPr id="14" name="مستطيل 13"/>
          <p:cNvSpPr/>
          <p:nvPr/>
        </p:nvSpPr>
        <p:spPr>
          <a:xfrm>
            <a:off x="730036" y="2362135"/>
            <a:ext cx="6238203"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بدأت الثورة من الداخل، حيث تغيرت الثقافة المؤسسية لتشجيع الموظفين على مشاركة تجاربهم وفشلهم ونجاحاتهم علناً</a:t>
            </a:r>
            <a:endParaRPr lang="en-US" sz="2800" dirty="0">
              <a:effectLst/>
              <a:latin typeface="Alexandria"/>
              <a:ea typeface="Calibri" panose="020F0502020204030204" pitchFamily="34" charset="0"/>
            </a:endParaRPr>
          </a:p>
        </p:txBody>
      </p:sp>
      <p:sp>
        <p:nvSpPr>
          <p:cNvPr id="11" name="مستطيل 10"/>
          <p:cNvSpPr/>
          <p:nvPr/>
        </p:nvSpPr>
        <p:spPr>
          <a:xfrm>
            <a:off x="652821" y="3688946"/>
            <a:ext cx="6315418"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الإجراء الرقمي: </a:t>
            </a:r>
            <a:r>
              <a:rPr lang="ar-SA" sz="2800" dirty="0" smtClean="0">
                <a:effectLst/>
                <a:latin typeface="Alexandria"/>
                <a:ea typeface="Calibri" panose="020F0502020204030204" pitchFamily="34" charset="0"/>
              </a:rPr>
              <a:t>أطلقت الشركة برامج تدريبية لتمكين الموظفين من بناء هوياتهم المهنية على منصة </a:t>
            </a:r>
            <a:r>
              <a:rPr lang="en-US" sz="2800" dirty="0" smtClean="0">
                <a:effectLst/>
                <a:latin typeface="Alexandria"/>
                <a:ea typeface="Calibri" panose="020F0502020204030204" pitchFamily="34" charset="0"/>
              </a:rPr>
              <a:t>LinkedIn</a:t>
            </a:r>
            <a:r>
              <a:rPr lang="ar-SA" sz="2800" dirty="0" smtClean="0">
                <a:effectLst/>
                <a:latin typeface="Alexandria"/>
                <a:ea typeface="Calibri" panose="020F0502020204030204" pitchFamily="34" charset="0"/>
              </a:rPr>
              <a:t> (المملوكة لها أيضاً).</a:t>
            </a:r>
            <a:endParaRPr lang="en-US" sz="2800" dirty="0">
              <a:effectLst/>
              <a:latin typeface="Alexandria"/>
              <a:ea typeface="Calibri" panose="020F0502020204030204" pitchFamily="34" charset="0"/>
            </a:endParaRPr>
          </a:p>
        </p:txBody>
      </p:sp>
      <p:sp>
        <p:nvSpPr>
          <p:cNvPr id="10" name="مستطيل 9"/>
          <p:cNvSpPr/>
          <p:nvPr/>
        </p:nvSpPr>
        <p:spPr>
          <a:xfrm>
            <a:off x="730036" y="5025014"/>
            <a:ext cx="623820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على السمعة: </a:t>
            </a:r>
            <a:r>
              <a:rPr lang="ar-SA" sz="2800" dirty="0" smtClean="0">
                <a:effectLst/>
                <a:latin typeface="Alexandria"/>
                <a:ea typeface="Calibri" panose="020F0502020204030204" pitchFamily="34" charset="0"/>
              </a:rPr>
              <a:t>عندما يتحدث موظفو مايكروسوفت عن "ثقافة التعلم" لديهم، تصل الرسالة للجمهور بأنها شركة مرنة ومواكبة للمستقبل.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6968239" y="1476101"/>
            <a:ext cx="5223761" cy="4806712"/>
          </a:xfrm>
          <a:prstGeom prst="rect">
            <a:avLst/>
          </a:prstGeom>
        </p:spPr>
      </p:pic>
    </p:spTree>
    <p:extLst>
      <p:ext uri="{BB962C8B-B14F-4D97-AF65-F5344CB8AC3E}">
        <p14:creationId xmlns:p14="http://schemas.microsoft.com/office/powerpoint/2010/main" val="42594507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randombar(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4" grpId="0"/>
      <p:bldP spid="11"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6949" y="622407"/>
            <a:ext cx="8010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330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rgbClr val="FF0000"/>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06000" y="244884"/>
            <a:ext cx="2217174"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56877" y="1496812"/>
            <a:ext cx="6240235"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برنامج سفراء </a:t>
            </a:r>
            <a:r>
              <a:rPr lang="ar-SA" sz="2800" b="1" dirty="0" smtClean="0">
                <a:effectLst/>
                <a:latin typeface="Alexandria"/>
                <a:ea typeface="Calibri" panose="020F0502020204030204" pitchFamily="34" charset="0"/>
              </a:rPr>
              <a:t>مايكروسوفت</a:t>
            </a:r>
            <a:endParaRPr lang="en-US" sz="2800" b="1" dirty="0">
              <a:effectLst/>
              <a:latin typeface="Alexandria"/>
              <a:ea typeface="Calibri" panose="020F0502020204030204" pitchFamily="34" charset="0"/>
            </a:endParaRPr>
          </a:p>
        </p:txBody>
      </p:sp>
      <p:sp>
        <p:nvSpPr>
          <p:cNvPr id="14" name="مستطيل 13"/>
          <p:cNvSpPr/>
          <p:nvPr/>
        </p:nvSpPr>
        <p:spPr>
          <a:xfrm>
            <a:off x="806235" y="2013650"/>
            <a:ext cx="6089863"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لم تكتف الشركة بالتشجيع اللفظي، بل وضعت إطاراً عملياً:</a:t>
            </a:r>
            <a:endParaRPr lang="en-US" sz="2800" dirty="0">
              <a:effectLst/>
              <a:latin typeface="Alexandria"/>
              <a:ea typeface="Calibri" panose="020F0502020204030204" pitchFamily="34" charset="0"/>
            </a:endParaRPr>
          </a:p>
        </p:txBody>
      </p:sp>
      <p:sp>
        <p:nvSpPr>
          <p:cNvPr id="11" name="مستطيل 10"/>
          <p:cNvSpPr/>
          <p:nvPr/>
        </p:nvSpPr>
        <p:spPr>
          <a:xfrm>
            <a:off x="656877" y="2942383"/>
            <a:ext cx="6242263"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صناعة المحتوى: </a:t>
            </a:r>
            <a:r>
              <a:rPr lang="ar-SA" sz="2800" dirty="0" smtClean="0">
                <a:effectLst/>
                <a:latin typeface="Alexandria"/>
                <a:ea typeface="Calibri" panose="020F0502020204030204" pitchFamily="34" charset="0"/>
              </a:rPr>
              <a:t>يتم تزويد الموظفين بأدوات ومعلومات حصرية حول التقنيات الجديدة (مثل الذكاء الاصطناعي) قبل إطلاقها ليقوموا بشرحها بأسلوبهم الشخصي.</a:t>
            </a:r>
            <a:endParaRPr lang="en-US" sz="2800" dirty="0">
              <a:effectLst/>
              <a:latin typeface="Alexandria"/>
              <a:ea typeface="Calibri" panose="020F0502020204030204" pitchFamily="34" charset="0"/>
            </a:endParaRPr>
          </a:p>
        </p:txBody>
      </p:sp>
      <p:sp>
        <p:nvSpPr>
          <p:cNvPr id="10" name="مستطيل 9"/>
          <p:cNvSpPr/>
          <p:nvPr/>
        </p:nvSpPr>
        <p:spPr>
          <a:xfrm>
            <a:off x="730034" y="4759911"/>
            <a:ext cx="6242263"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على السمعة: </a:t>
            </a:r>
            <a:r>
              <a:rPr lang="ar-SA" sz="2800" dirty="0" smtClean="0">
                <a:effectLst/>
                <a:latin typeface="Alexandria"/>
                <a:ea typeface="Calibri" panose="020F0502020204030204" pitchFamily="34" charset="0"/>
              </a:rPr>
              <a:t>الجمهور يثق في المهندس الذي يشرح كيفية عمل الأداة أكثر من وثيقة تقنية رسمية. هذا جعل مايكروسوفت تبدو كقائد فكري في مجال الذكاء الاصطناعي.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0269" y="1538739"/>
            <a:ext cx="5221731" cy="4822731"/>
          </a:xfrm>
          <a:prstGeom prst="rect">
            <a:avLst/>
          </a:prstGeom>
        </p:spPr>
      </p:pic>
    </p:spTree>
    <p:extLst>
      <p:ext uri="{BB962C8B-B14F-4D97-AF65-F5344CB8AC3E}">
        <p14:creationId xmlns:p14="http://schemas.microsoft.com/office/powerpoint/2010/main" val="24827759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4" grpId="0"/>
      <p:bldP spid="11"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6949" y="622407"/>
            <a:ext cx="8010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7"/>
            <a:ext cx="10817974" cy="5021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rgbClr val="FF0000"/>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06000" y="244884"/>
            <a:ext cx="2217174"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56877" y="1496812"/>
            <a:ext cx="6240235"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الموظف كمرآة للتنوع والشمول</a:t>
            </a:r>
            <a:endParaRPr lang="en-US" sz="2800" b="1" dirty="0">
              <a:effectLst/>
              <a:latin typeface="Alexandria"/>
              <a:ea typeface="Calibri" panose="020F0502020204030204" pitchFamily="34" charset="0"/>
            </a:endParaRPr>
          </a:p>
        </p:txBody>
      </p:sp>
      <p:sp>
        <p:nvSpPr>
          <p:cNvPr id="14" name="مستطيل 13"/>
          <p:cNvSpPr/>
          <p:nvPr/>
        </p:nvSpPr>
        <p:spPr>
          <a:xfrm>
            <a:off x="806235" y="2013650"/>
            <a:ext cx="6089863"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استخدمت مايكروسوفت موظفيها لتعزيز بعد المواطنة والمساواة في سمعتها.</a:t>
            </a:r>
            <a:endParaRPr lang="en-US" sz="2800" dirty="0">
              <a:effectLst/>
              <a:latin typeface="Alexandria"/>
              <a:ea typeface="Calibri" panose="020F0502020204030204" pitchFamily="34" charset="0"/>
            </a:endParaRPr>
          </a:p>
        </p:txBody>
      </p:sp>
      <p:sp>
        <p:nvSpPr>
          <p:cNvPr id="11" name="مستطيل 10"/>
          <p:cNvSpPr/>
          <p:nvPr/>
        </p:nvSpPr>
        <p:spPr>
          <a:xfrm>
            <a:off x="656877" y="2982080"/>
            <a:ext cx="624226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قصص حقيقية: </a:t>
            </a:r>
            <a:r>
              <a:rPr lang="ar-SA" sz="2800" dirty="0" smtClean="0">
                <a:effectLst/>
                <a:latin typeface="Alexandria"/>
                <a:ea typeface="Calibri" panose="020F0502020204030204" pitchFamily="34" charset="0"/>
              </a:rPr>
              <a:t>يشجع الموظفون من خلفيات متنوعة على مشاركة قصصهم الشخصية وتحدياتهم داخل الشركة عبر مدوناتهم وحساباتهم.</a:t>
            </a:r>
            <a:endParaRPr lang="en-US" sz="2800" dirty="0">
              <a:effectLst/>
              <a:latin typeface="Alexandria"/>
              <a:ea typeface="Calibri" panose="020F0502020204030204" pitchFamily="34" charset="0"/>
            </a:endParaRPr>
          </a:p>
        </p:txBody>
      </p:sp>
      <p:sp>
        <p:nvSpPr>
          <p:cNvPr id="10" name="مستطيل 9"/>
          <p:cNvSpPr/>
          <p:nvPr/>
        </p:nvSpPr>
        <p:spPr>
          <a:xfrm>
            <a:off x="730034" y="4451638"/>
            <a:ext cx="6242263"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على السمعة: </a:t>
            </a:r>
            <a:r>
              <a:rPr lang="ar-SA" sz="2800" dirty="0" smtClean="0">
                <a:effectLst/>
                <a:latin typeface="Alexandria"/>
                <a:ea typeface="Calibri" panose="020F0502020204030204" pitchFamily="34" charset="0"/>
              </a:rPr>
              <a:t>بدلاً من إعلانات التنوع التقليدية، يرى العالم وجوهاً حقيقية تعيش هذه التجربة، مما جعلها تصنف باستمرار كواحدة من أفضل بيئات العمل عالمياً.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2298" y="1562188"/>
            <a:ext cx="5219702" cy="4480377"/>
          </a:xfrm>
          <a:prstGeom prst="rect">
            <a:avLst/>
          </a:prstGeom>
        </p:spPr>
      </p:pic>
    </p:spTree>
    <p:extLst>
      <p:ext uri="{BB962C8B-B14F-4D97-AF65-F5344CB8AC3E}">
        <p14:creationId xmlns:p14="http://schemas.microsoft.com/office/powerpoint/2010/main" val="39620522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4" grpId="0"/>
      <p:bldP spid="11"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6949" y="622407"/>
            <a:ext cx="8010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7"/>
            <a:ext cx="10817974" cy="5021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rgbClr val="FF0000"/>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06000" y="244884"/>
            <a:ext cx="2217174"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56877" y="1496812"/>
            <a:ext cx="6240235"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4) إدارة الأزمات عبر الموظفين</a:t>
            </a:r>
            <a:endParaRPr lang="en-US" sz="2800" b="1" dirty="0">
              <a:effectLst/>
              <a:latin typeface="Alexandria"/>
              <a:ea typeface="Calibri" panose="020F0502020204030204" pitchFamily="34" charset="0"/>
            </a:endParaRPr>
          </a:p>
        </p:txBody>
      </p:sp>
      <p:sp>
        <p:nvSpPr>
          <p:cNvPr id="14" name="مستطيل 13"/>
          <p:cNvSpPr/>
          <p:nvPr/>
        </p:nvSpPr>
        <p:spPr>
          <a:xfrm>
            <a:off x="732062" y="2115100"/>
            <a:ext cx="6089863" cy="1887696"/>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موقف الجدل التقني، يظهر مهندسو الشركة على منصات مثل (</a:t>
            </a:r>
            <a:r>
              <a:rPr lang="en-US" sz="2800" dirty="0" smtClean="0">
                <a:effectLst/>
                <a:latin typeface="Alexandria"/>
                <a:ea typeface="Calibri" panose="020F0502020204030204" pitchFamily="34" charset="0"/>
              </a:rPr>
              <a:t>X</a:t>
            </a:r>
            <a:r>
              <a:rPr lang="ar-SA" sz="2800" dirty="0" smtClean="0">
                <a:effectLst/>
                <a:latin typeface="Alexandria"/>
                <a:ea typeface="Calibri" panose="020F0502020204030204" pitchFamily="34" charset="0"/>
              </a:rPr>
              <a:t>)، (</a:t>
            </a:r>
            <a:r>
              <a:rPr lang="en-US" sz="2800" dirty="0" err="1" smtClean="0">
                <a:effectLst/>
                <a:latin typeface="Alexandria"/>
                <a:ea typeface="Calibri" panose="020F0502020204030204" pitchFamily="34" charset="0"/>
              </a:rPr>
              <a:t>Reddit</a:t>
            </a:r>
            <a:r>
              <a:rPr lang="ar-SA" sz="2800" dirty="0" smtClean="0">
                <a:effectLst/>
                <a:latin typeface="Alexandria"/>
                <a:ea typeface="Calibri" panose="020F0502020204030204" pitchFamily="34" charset="0"/>
              </a:rPr>
              <a:t>) للنقاش المباشر مع المطورين وحل المشكلات بلهجة تقنية من الزميل إلى زميله.</a:t>
            </a:r>
            <a:endParaRPr lang="en-US" sz="2800" dirty="0">
              <a:effectLst/>
              <a:latin typeface="Alexandria"/>
              <a:ea typeface="Calibri" panose="020F0502020204030204" pitchFamily="34" charset="0"/>
            </a:endParaRPr>
          </a:p>
        </p:txBody>
      </p:sp>
      <p:sp>
        <p:nvSpPr>
          <p:cNvPr id="10" name="مستطيل 9"/>
          <p:cNvSpPr/>
          <p:nvPr/>
        </p:nvSpPr>
        <p:spPr>
          <a:xfrm>
            <a:off x="732062" y="4010253"/>
            <a:ext cx="624226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النتيجة: </a:t>
            </a:r>
            <a:r>
              <a:rPr lang="ar-SA" sz="2800" dirty="0" smtClean="0">
                <a:effectLst/>
                <a:latin typeface="Alexandria"/>
                <a:ea typeface="Calibri" panose="020F0502020204030204" pitchFamily="34" charset="0"/>
              </a:rPr>
              <a:t>هذا السلوك يمتص الغضب الرقمي ويحول الأزمة إلى حواراً بناءً مما يحمي السمعة المؤسساتية من التآكل.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047480" y="1461193"/>
            <a:ext cx="5144520" cy="4674135"/>
          </a:xfrm>
          <a:prstGeom prst="rect">
            <a:avLst/>
          </a:prstGeom>
        </p:spPr>
      </p:pic>
      <p:sp>
        <p:nvSpPr>
          <p:cNvPr id="11" name="مستطيل 10"/>
          <p:cNvSpPr/>
          <p:nvPr/>
        </p:nvSpPr>
        <p:spPr>
          <a:xfrm>
            <a:off x="1720645" y="5576988"/>
            <a:ext cx="4700021" cy="510717"/>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hlinkClick r:id="rId4"/>
              </a:rPr>
              <a:t>https://www.microsoft.com</a:t>
            </a:r>
            <a:r>
              <a:rPr lang="en-US" sz="2800" dirty="0" smtClean="0">
                <a:latin typeface="Alexandria"/>
                <a:ea typeface="Calibri" panose="020F0502020204030204" pitchFamily="34" charset="0"/>
                <a:hlinkClick r:id="rId4"/>
              </a:rPr>
              <a:t>/</a:t>
            </a:r>
            <a:r>
              <a:rPr lang="ar-SA" sz="2800" dirty="0" smtClean="0">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112628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4" grpId="0"/>
      <p:bldP spid="10"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7425" y="542047"/>
            <a:ext cx="53530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السمعة في البيئة الرقمية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579667" y="1471253"/>
            <a:ext cx="6240234"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المرونة الرقمية (الاستعادة والنهوض)</a:t>
            </a:r>
            <a:endParaRPr lang="en-US" sz="2800" dirty="0">
              <a:effectLst/>
              <a:latin typeface="Alexandria"/>
              <a:ea typeface="Calibri" panose="020F0502020204030204" pitchFamily="34" charset="0"/>
            </a:endParaRPr>
          </a:p>
        </p:txBody>
      </p:sp>
      <p:sp>
        <p:nvSpPr>
          <p:cNvPr id="9" name="مستطيل 8"/>
          <p:cNvSpPr/>
          <p:nvPr/>
        </p:nvSpPr>
        <p:spPr>
          <a:xfrm>
            <a:off x="730037" y="2018243"/>
            <a:ext cx="6089863"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استراتيجية "قبل، أثناء، وبعد" الأزمة</a:t>
            </a:r>
            <a:endParaRPr lang="en-US" sz="2800" b="1" dirty="0">
              <a:effectLst/>
              <a:latin typeface="Alexandria"/>
              <a:ea typeface="Calibri" panose="020F0502020204030204" pitchFamily="34" charset="0"/>
            </a:endParaRPr>
          </a:p>
        </p:txBody>
      </p:sp>
      <p:sp>
        <p:nvSpPr>
          <p:cNvPr id="12" name="مستطيل 11"/>
          <p:cNvSpPr/>
          <p:nvPr/>
        </p:nvSpPr>
        <p:spPr>
          <a:xfrm>
            <a:off x="903250" y="2508223"/>
            <a:ext cx="5743440"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المرونة لا تبنى وقت الحرب، بل تبنى </a:t>
            </a:r>
            <a:r>
              <a:rPr lang="ar-SA" sz="2800" dirty="0">
                <a:latin typeface="Alexandria"/>
                <a:ea typeface="Calibri" panose="020F0502020204030204" pitchFamily="34" charset="0"/>
              </a:rPr>
              <a:t>و</a:t>
            </a:r>
            <a:r>
              <a:rPr lang="ar-SA" sz="2800" dirty="0" smtClean="0">
                <a:effectLst/>
                <a:latin typeface="Alexandria"/>
                <a:ea typeface="Calibri" panose="020F0502020204030204" pitchFamily="34" charset="0"/>
              </a:rPr>
              <a:t>قت السلم.</a:t>
            </a:r>
            <a:endParaRPr lang="en-US" sz="2800" dirty="0">
              <a:effectLst/>
              <a:latin typeface="Alexandria"/>
              <a:ea typeface="Calibri" panose="020F0502020204030204" pitchFamily="34" charset="0"/>
            </a:endParaRPr>
          </a:p>
        </p:txBody>
      </p:sp>
      <p:sp>
        <p:nvSpPr>
          <p:cNvPr id="13" name="مستطيل 12"/>
          <p:cNvSpPr/>
          <p:nvPr/>
        </p:nvSpPr>
        <p:spPr>
          <a:xfrm>
            <a:off x="579667" y="3007123"/>
            <a:ext cx="6067023"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قبل (التحصين): </a:t>
            </a:r>
            <a:r>
              <a:rPr lang="ar-SA" sz="2800" dirty="0" smtClean="0">
                <a:effectLst/>
                <a:latin typeface="Alexandria"/>
                <a:ea typeface="Calibri" panose="020F0502020204030204" pitchFamily="34" charset="0"/>
              </a:rPr>
              <a:t>إجراء محاكاة للأزمة لمعرفة أين تكمن نقاط الضعف الرقمية.</a:t>
            </a:r>
            <a:endParaRPr lang="en-US" sz="2800" dirty="0">
              <a:effectLst/>
              <a:latin typeface="Alexandria"/>
              <a:ea typeface="Calibri" panose="020F0502020204030204" pitchFamily="34" charset="0"/>
            </a:endParaRPr>
          </a:p>
        </p:txBody>
      </p:sp>
      <p:sp>
        <p:nvSpPr>
          <p:cNvPr id="14" name="مستطيل 13"/>
          <p:cNvSpPr/>
          <p:nvPr/>
        </p:nvSpPr>
        <p:spPr>
          <a:xfrm>
            <a:off x="903249" y="4850025"/>
            <a:ext cx="5916651"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بعد (التعافي): </a:t>
            </a:r>
            <a:r>
              <a:rPr lang="ar-SA" sz="2800" dirty="0" smtClean="0">
                <a:effectLst/>
                <a:latin typeface="Alexandria"/>
                <a:ea typeface="Calibri" panose="020F0502020204030204" pitchFamily="34" charset="0"/>
              </a:rPr>
              <a:t>ليس فقط إصلاح الخلل، بل الاعتراف"، والالتزام بالتحسين (التعلم المؤسساتي).</a:t>
            </a:r>
            <a:endParaRPr lang="en-US" sz="2800" dirty="0">
              <a:effectLst/>
              <a:latin typeface="Alexandria"/>
              <a:ea typeface="Calibri" panose="020F0502020204030204" pitchFamily="34" charset="0"/>
            </a:endParaRPr>
          </a:p>
        </p:txBody>
      </p:sp>
      <p:sp>
        <p:nvSpPr>
          <p:cNvPr id="11" name="مستطيل 10"/>
          <p:cNvSpPr/>
          <p:nvPr/>
        </p:nvSpPr>
        <p:spPr>
          <a:xfrm>
            <a:off x="666272" y="3928574"/>
            <a:ext cx="6067023"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أثناء (الاحتواء): </a:t>
            </a:r>
            <a:r>
              <a:rPr lang="ar-SA" sz="2800" dirty="0" smtClean="0">
                <a:effectLst/>
                <a:latin typeface="Alexandria"/>
                <a:ea typeface="Calibri" panose="020F0502020204030204" pitchFamily="34" charset="0"/>
              </a:rPr>
              <a:t>تفعيل غرفة العمليات الرقمية التي توحد الرسالة الإعلامية وتمنع التضارب.</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3665" y="1471253"/>
            <a:ext cx="5308335" cy="4516592"/>
          </a:xfrm>
          <a:prstGeom prst="rect">
            <a:avLst/>
          </a:prstGeom>
        </p:spPr>
      </p:pic>
    </p:spTree>
    <p:extLst>
      <p:ext uri="{BB962C8B-B14F-4D97-AF65-F5344CB8AC3E}">
        <p14:creationId xmlns:p14="http://schemas.microsoft.com/office/powerpoint/2010/main" val="404678158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2" grpId="0"/>
      <p:bldP spid="13" grpId="0"/>
      <p:bldP spid="14" grpId="0"/>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71628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96400" y="244884"/>
            <a:ext cx="2826774"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المرونة الرقمية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9" y="1667737"/>
            <a:ext cx="6089863"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2) مفهوم إدارة السمعة كفريق عمل</a:t>
            </a:r>
            <a:endParaRPr lang="en-US" sz="2800" b="1" dirty="0">
              <a:effectLst/>
              <a:latin typeface="Alexandria"/>
              <a:ea typeface="Calibri" panose="020F0502020204030204" pitchFamily="34" charset="0"/>
            </a:endParaRPr>
          </a:p>
        </p:txBody>
      </p:sp>
      <p:sp>
        <p:nvSpPr>
          <p:cNvPr id="12" name="مستطيل 11"/>
          <p:cNvSpPr/>
          <p:nvPr/>
        </p:nvSpPr>
        <p:spPr>
          <a:xfrm>
            <a:off x="903251" y="2310433"/>
            <a:ext cx="5743440"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أكبر خطأ ترتكبه المؤسسات هو ترك الأزمة لقسم العلاقات العامة فقط. المرونة الرقمية تتطلب:</a:t>
            </a:r>
            <a:endParaRPr lang="en-US" sz="2800" dirty="0">
              <a:effectLst/>
              <a:latin typeface="Alexandria"/>
              <a:ea typeface="Calibri" panose="020F0502020204030204" pitchFamily="34" charset="0"/>
            </a:endParaRPr>
          </a:p>
        </p:txBody>
      </p:sp>
      <p:sp>
        <p:nvSpPr>
          <p:cNvPr id="14" name="مستطيل 13"/>
          <p:cNvSpPr/>
          <p:nvPr/>
        </p:nvSpPr>
        <p:spPr>
          <a:xfrm>
            <a:off x="903251" y="4233560"/>
            <a:ext cx="5743440"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فريق قانوني: </a:t>
            </a:r>
            <a:r>
              <a:rPr lang="ar-SA" sz="2800" dirty="0" smtClean="0">
                <a:effectLst/>
                <a:latin typeface="Alexandria"/>
                <a:ea typeface="Calibri" panose="020F0502020204030204" pitchFamily="34" charset="0"/>
              </a:rPr>
              <a:t>لضمان الامتثال للتشريعات الرقمية وتجنب الملاحقات.</a:t>
            </a:r>
            <a:endParaRPr lang="en-US" sz="2800" dirty="0">
              <a:effectLst/>
              <a:latin typeface="Alexandria"/>
              <a:ea typeface="Calibri" panose="020F0502020204030204" pitchFamily="34" charset="0"/>
            </a:endParaRPr>
          </a:p>
        </p:txBody>
      </p:sp>
      <p:sp>
        <p:nvSpPr>
          <p:cNvPr id="11" name="مستطيل 10"/>
          <p:cNvSpPr/>
          <p:nvPr/>
        </p:nvSpPr>
        <p:spPr>
          <a:xfrm>
            <a:off x="730039" y="3533949"/>
            <a:ext cx="5916652"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فريق تقني: </a:t>
            </a:r>
            <a:r>
              <a:rPr lang="ar-SA" sz="2800" dirty="0" smtClean="0">
                <a:effectLst/>
                <a:latin typeface="Alexandria"/>
                <a:ea typeface="Calibri" panose="020F0502020204030204" pitchFamily="34" charset="0"/>
              </a:rPr>
              <a:t>لإيقاف النزيف الفني (إغلاق الثغرة).</a:t>
            </a:r>
            <a:endParaRPr lang="en-US" sz="2800" dirty="0">
              <a:effectLst/>
              <a:latin typeface="Alexandria"/>
              <a:ea typeface="Calibri" panose="020F0502020204030204" pitchFamily="34" charset="0"/>
            </a:endParaRPr>
          </a:p>
        </p:txBody>
      </p:sp>
      <p:sp>
        <p:nvSpPr>
          <p:cNvPr id="15" name="مستطيل 14"/>
          <p:cNvSpPr/>
          <p:nvPr/>
        </p:nvSpPr>
        <p:spPr>
          <a:xfrm>
            <a:off x="903251" y="5197129"/>
            <a:ext cx="5743440"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فريق اتصال: </a:t>
            </a:r>
            <a:r>
              <a:rPr lang="ar-SA" sz="2800" dirty="0" smtClean="0">
                <a:effectLst/>
                <a:latin typeface="Alexandria"/>
                <a:ea typeface="Calibri" panose="020F0502020204030204" pitchFamily="34" charset="0"/>
              </a:rPr>
              <a:t>لإدارة السردية الإعلامية والتواصل مع الجمهور المتضرر.</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9902" y="1432625"/>
            <a:ext cx="5303272" cy="4614214"/>
          </a:xfrm>
          <a:prstGeom prst="rect">
            <a:avLst/>
          </a:prstGeom>
        </p:spPr>
      </p:pic>
    </p:spTree>
    <p:extLst>
      <p:ext uri="{BB962C8B-B14F-4D97-AF65-F5344CB8AC3E}">
        <p14:creationId xmlns:p14="http://schemas.microsoft.com/office/powerpoint/2010/main" val="24505129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4" grpId="0"/>
      <p:bldP spid="11" grpId="0"/>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71628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96400" y="244884"/>
            <a:ext cx="2826774"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المرونة الرقمية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30038" y="1580365"/>
            <a:ext cx="6089863"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3) تحويل الأزمة إلى نقطة تحول</a:t>
            </a:r>
            <a:endParaRPr lang="en-US" sz="2800" b="1" dirty="0">
              <a:effectLst/>
              <a:latin typeface="Alexandria"/>
              <a:ea typeface="Calibri" panose="020F0502020204030204" pitchFamily="34" charset="0"/>
            </a:endParaRPr>
          </a:p>
        </p:txBody>
      </p:sp>
      <p:sp>
        <p:nvSpPr>
          <p:cNvPr id="12" name="مستطيل 11"/>
          <p:cNvSpPr/>
          <p:nvPr/>
        </p:nvSpPr>
        <p:spPr>
          <a:xfrm>
            <a:off x="903250" y="2221032"/>
            <a:ext cx="5743440"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الشركات التي تملك مرونة عالية لا تكتفي بتقديم الاعتذار، بل تحدث تغيراً جذرياً.</a:t>
            </a:r>
            <a:endParaRPr lang="en-US" sz="2800" dirty="0">
              <a:effectLst/>
              <a:latin typeface="Alexandria"/>
              <a:ea typeface="Calibri" panose="020F0502020204030204" pitchFamily="34" charset="0"/>
            </a:endParaRPr>
          </a:p>
        </p:txBody>
      </p:sp>
      <p:sp>
        <p:nvSpPr>
          <p:cNvPr id="11" name="مستطيل 10"/>
          <p:cNvSpPr/>
          <p:nvPr/>
        </p:nvSpPr>
        <p:spPr>
          <a:xfrm>
            <a:off x="730038" y="3187032"/>
            <a:ext cx="606702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تغيير السياسات: </a:t>
            </a:r>
            <a:r>
              <a:rPr lang="ar-SA" sz="2800" dirty="0" smtClean="0">
                <a:effectLst/>
                <a:latin typeface="Alexandria"/>
                <a:ea typeface="Calibri" panose="020F0502020204030204" pitchFamily="34" charset="0"/>
              </a:rPr>
              <a:t>إذا كانت الأزمة بسبب سوء استخدام بيانات، تعلن الشركة عن سياسة خصوصية جديدة أكثر صرامة من منافسيها</a:t>
            </a:r>
            <a:endParaRPr lang="en-US" sz="2800" dirty="0">
              <a:effectLst/>
              <a:latin typeface="Alexandria"/>
              <a:ea typeface="Calibri" panose="020F0502020204030204" pitchFamily="34" charset="0"/>
            </a:endParaRPr>
          </a:p>
        </p:txBody>
      </p:sp>
      <p:sp>
        <p:nvSpPr>
          <p:cNvPr id="15" name="مستطيل 14"/>
          <p:cNvSpPr/>
          <p:nvPr/>
        </p:nvSpPr>
        <p:spPr>
          <a:xfrm>
            <a:off x="730038" y="4784828"/>
            <a:ext cx="6067023"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الشفافية الراديكالية: </a:t>
            </a:r>
            <a:r>
              <a:rPr lang="ar-SA" sz="2800" dirty="0" smtClean="0">
                <a:effectLst/>
                <a:latin typeface="Alexandria"/>
                <a:ea typeface="Calibri" panose="020F0502020204030204" pitchFamily="34" charset="0"/>
              </a:rPr>
              <a:t>نشر تقرير ماذا حدث؟ وكيف سنمنع تكراره؟ هذا يحول الجمهور من مهاجم إلى مراقب لإصلاحات الشركة.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9901" y="1476719"/>
            <a:ext cx="5372099" cy="4540623"/>
          </a:xfrm>
          <a:prstGeom prst="rect">
            <a:avLst/>
          </a:prstGeom>
        </p:spPr>
      </p:pic>
    </p:spTree>
    <p:extLst>
      <p:ext uri="{BB962C8B-B14F-4D97-AF65-F5344CB8AC3E}">
        <p14:creationId xmlns:p14="http://schemas.microsoft.com/office/powerpoint/2010/main" val="9689170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1" grpId="0"/>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7425" y="587765"/>
            <a:ext cx="71628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96400" y="244884"/>
            <a:ext cx="2826774"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المرونة الرقمية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939713" y="1589236"/>
            <a:ext cx="6089863"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الفرق بين المؤسسة الهشة والمؤسسة المرنة</a:t>
            </a:r>
            <a:endParaRPr lang="en-US" sz="2800" b="1"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4243955852"/>
              </p:ext>
            </p:extLst>
          </p:nvPr>
        </p:nvGraphicFramePr>
        <p:xfrm>
          <a:off x="726029" y="2371803"/>
          <a:ext cx="10525248" cy="3444240"/>
        </p:xfrm>
        <a:graphic>
          <a:graphicData uri="http://schemas.openxmlformats.org/drawingml/2006/table">
            <a:tbl>
              <a:tblPr rtl="1" firstRow="1" bandRow="1">
                <a:tableStyleId>{5C22544A-7EE6-4342-B048-85BDC9FD1C3A}</a:tableStyleId>
              </a:tblPr>
              <a:tblGrid>
                <a:gridCol w="2389505">
                  <a:extLst>
                    <a:ext uri="{9D8B030D-6E8A-4147-A177-3AD203B41FA5}">
                      <a16:colId xmlns:a16="http://schemas.microsoft.com/office/drawing/2014/main" val="2155626823"/>
                    </a:ext>
                  </a:extLst>
                </a:gridCol>
                <a:gridCol w="3727797">
                  <a:extLst>
                    <a:ext uri="{9D8B030D-6E8A-4147-A177-3AD203B41FA5}">
                      <a16:colId xmlns:a16="http://schemas.microsoft.com/office/drawing/2014/main" val="3511063361"/>
                    </a:ext>
                  </a:extLst>
                </a:gridCol>
                <a:gridCol w="4407946">
                  <a:extLst>
                    <a:ext uri="{9D8B030D-6E8A-4147-A177-3AD203B41FA5}">
                      <a16:colId xmlns:a16="http://schemas.microsoft.com/office/drawing/2014/main" val="1490520236"/>
                    </a:ext>
                  </a:extLst>
                </a:gridCol>
              </a:tblGrid>
              <a:tr h="370840">
                <a:tc>
                  <a:txBody>
                    <a:bodyPr/>
                    <a:lstStyle/>
                    <a:p>
                      <a:pPr algn="ctr" rtl="1"/>
                      <a:r>
                        <a:rPr lang="ar-SA" sz="2800" dirty="0" smtClean="0"/>
                        <a:t>وجه المقارنة</a:t>
                      </a:r>
                      <a:endParaRPr lang="ar-SA" sz="2800" dirty="0"/>
                    </a:p>
                  </a:txBody>
                  <a:tcPr anchor="ctr"/>
                </a:tc>
                <a:tc>
                  <a:txBody>
                    <a:bodyPr/>
                    <a:lstStyle/>
                    <a:p>
                      <a:pPr algn="ctr" rtl="1"/>
                      <a:r>
                        <a:rPr lang="ar-SA" sz="2800" dirty="0" smtClean="0"/>
                        <a:t>المؤسسة الهشة</a:t>
                      </a:r>
                      <a:endParaRPr lang="ar-SA" sz="2800" dirty="0"/>
                    </a:p>
                  </a:txBody>
                  <a:tcPr anchor="ctr"/>
                </a:tc>
                <a:tc>
                  <a:txBody>
                    <a:bodyPr/>
                    <a:lstStyle/>
                    <a:p>
                      <a:pPr algn="ctr" rtl="1"/>
                      <a:r>
                        <a:rPr lang="ar-SA" sz="2800" dirty="0" smtClean="0"/>
                        <a:t>المؤسسة المرنة</a:t>
                      </a:r>
                      <a:endParaRPr lang="ar-SA" sz="2800" dirty="0"/>
                    </a:p>
                  </a:txBody>
                  <a:tcPr anchor="ctr"/>
                </a:tc>
                <a:extLst>
                  <a:ext uri="{0D108BD9-81ED-4DB2-BD59-A6C34878D82A}">
                    <a16:rowId xmlns:a16="http://schemas.microsoft.com/office/drawing/2014/main" val="3650717626"/>
                  </a:ext>
                </a:extLst>
              </a:tr>
              <a:tr h="370840">
                <a:tc>
                  <a:txBody>
                    <a:bodyPr/>
                    <a:lstStyle/>
                    <a:p>
                      <a:pPr algn="ctr" rtl="1"/>
                      <a:r>
                        <a:rPr lang="ar-SA" sz="2800" dirty="0" smtClean="0"/>
                        <a:t>رد</a:t>
                      </a:r>
                      <a:r>
                        <a:rPr lang="ar-SA" sz="2800" baseline="0" dirty="0" smtClean="0"/>
                        <a:t> الفعل</a:t>
                      </a:r>
                      <a:endParaRPr lang="ar-SA" sz="2800" dirty="0"/>
                    </a:p>
                  </a:txBody>
                  <a:tcPr anchor="ctr"/>
                </a:tc>
                <a:tc>
                  <a:txBody>
                    <a:bodyPr/>
                    <a:lstStyle/>
                    <a:p>
                      <a:pPr algn="ctr" rtl="1"/>
                      <a:r>
                        <a:rPr lang="ar-SA" sz="2800" dirty="0" smtClean="0"/>
                        <a:t>الإنكار، التبرير، التزام الصمت</a:t>
                      </a:r>
                      <a:endParaRPr lang="ar-SA" sz="2800" dirty="0"/>
                    </a:p>
                  </a:txBody>
                  <a:tcPr anchor="ctr"/>
                </a:tc>
                <a:tc>
                  <a:txBody>
                    <a:bodyPr/>
                    <a:lstStyle/>
                    <a:p>
                      <a:pPr algn="ctr" rtl="1"/>
                      <a:r>
                        <a:rPr lang="ar-SA" sz="2800" dirty="0" smtClean="0"/>
                        <a:t>السرعة، الشفافية، تحمل المسؤولية</a:t>
                      </a:r>
                      <a:endParaRPr lang="ar-SA" sz="2800" dirty="0"/>
                    </a:p>
                  </a:txBody>
                  <a:tcPr anchor="ctr"/>
                </a:tc>
                <a:extLst>
                  <a:ext uri="{0D108BD9-81ED-4DB2-BD59-A6C34878D82A}">
                    <a16:rowId xmlns:a16="http://schemas.microsoft.com/office/drawing/2014/main" val="351145237"/>
                  </a:ext>
                </a:extLst>
              </a:tr>
              <a:tr h="370840">
                <a:tc>
                  <a:txBody>
                    <a:bodyPr/>
                    <a:lstStyle/>
                    <a:p>
                      <a:pPr algn="ctr" rtl="1"/>
                      <a:r>
                        <a:rPr lang="ar-SA" sz="2800" dirty="0" smtClean="0"/>
                        <a:t>الجمهور</a:t>
                      </a:r>
                      <a:endParaRPr lang="ar-SA" sz="2800" dirty="0"/>
                    </a:p>
                  </a:txBody>
                  <a:tcPr anchor="ctr"/>
                </a:tc>
                <a:tc>
                  <a:txBody>
                    <a:bodyPr/>
                    <a:lstStyle/>
                    <a:p>
                      <a:pPr algn="ctr" rtl="1"/>
                      <a:r>
                        <a:rPr lang="ar-SA" sz="2800" dirty="0" smtClean="0"/>
                        <a:t>تعتبره خصماً يجب مواجهته</a:t>
                      </a:r>
                      <a:endParaRPr lang="ar-SA" sz="2800" dirty="0"/>
                    </a:p>
                  </a:txBody>
                  <a:tcPr anchor="ctr"/>
                </a:tc>
                <a:tc>
                  <a:txBody>
                    <a:bodyPr/>
                    <a:lstStyle/>
                    <a:p>
                      <a:pPr algn="ctr" rtl="1"/>
                      <a:r>
                        <a:rPr lang="ar-SA" sz="2800" dirty="0" smtClean="0"/>
                        <a:t>تعتبره شريكاً يجب استعادة</a:t>
                      </a:r>
                      <a:r>
                        <a:rPr lang="ar-SA" sz="2800" baseline="0" dirty="0" smtClean="0"/>
                        <a:t> ثقته</a:t>
                      </a:r>
                      <a:endParaRPr lang="ar-SA" sz="2800" dirty="0"/>
                    </a:p>
                  </a:txBody>
                  <a:tcPr anchor="ctr"/>
                </a:tc>
                <a:extLst>
                  <a:ext uri="{0D108BD9-81ED-4DB2-BD59-A6C34878D82A}">
                    <a16:rowId xmlns:a16="http://schemas.microsoft.com/office/drawing/2014/main" val="320336867"/>
                  </a:ext>
                </a:extLst>
              </a:tr>
              <a:tr h="370840">
                <a:tc>
                  <a:txBody>
                    <a:bodyPr/>
                    <a:lstStyle/>
                    <a:p>
                      <a:pPr algn="ctr" rtl="1"/>
                      <a:r>
                        <a:rPr lang="ar-SA" sz="2800" dirty="0" smtClean="0"/>
                        <a:t>البيانات</a:t>
                      </a:r>
                      <a:endParaRPr lang="ar-SA" sz="2800" dirty="0"/>
                    </a:p>
                  </a:txBody>
                  <a:tcPr anchor="ctr"/>
                </a:tc>
                <a:tc>
                  <a:txBody>
                    <a:bodyPr/>
                    <a:lstStyle/>
                    <a:p>
                      <a:pPr algn="ctr" rtl="1"/>
                      <a:r>
                        <a:rPr lang="ar-SA" sz="2800" dirty="0" smtClean="0"/>
                        <a:t>تخفي تفاصيل الأزمة</a:t>
                      </a:r>
                      <a:endParaRPr lang="ar-SA" sz="2800" dirty="0"/>
                    </a:p>
                  </a:txBody>
                  <a:tcPr anchor="ctr"/>
                </a:tc>
                <a:tc>
                  <a:txBody>
                    <a:bodyPr/>
                    <a:lstStyle/>
                    <a:p>
                      <a:pPr algn="ctr" rtl="1"/>
                      <a:r>
                        <a:rPr lang="ar-SA" sz="2800" dirty="0" smtClean="0"/>
                        <a:t>تشارك تفاصيل الإصلاحات والخطوات</a:t>
                      </a:r>
                      <a:endParaRPr lang="ar-SA" sz="2800" dirty="0"/>
                    </a:p>
                  </a:txBody>
                  <a:tcPr anchor="ctr"/>
                </a:tc>
                <a:extLst>
                  <a:ext uri="{0D108BD9-81ED-4DB2-BD59-A6C34878D82A}">
                    <a16:rowId xmlns:a16="http://schemas.microsoft.com/office/drawing/2014/main" val="3509481793"/>
                  </a:ext>
                </a:extLst>
              </a:tr>
              <a:tr h="370840">
                <a:tc>
                  <a:txBody>
                    <a:bodyPr/>
                    <a:lstStyle/>
                    <a:p>
                      <a:pPr algn="ctr" rtl="1"/>
                      <a:r>
                        <a:rPr lang="ar-SA" sz="2800" dirty="0" smtClean="0"/>
                        <a:t>النتيجة</a:t>
                      </a:r>
                      <a:r>
                        <a:rPr lang="ar-SA" sz="2800" baseline="0" dirty="0" smtClean="0"/>
                        <a:t> طويلة الأمد</a:t>
                      </a:r>
                      <a:endParaRPr lang="ar-SA" sz="2800" dirty="0"/>
                    </a:p>
                  </a:txBody>
                  <a:tcPr anchor="ctr"/>
                </a:tc>
                <a:tc>
                  <a:txBody>
                    <a:bodyPr/>
                    <a:lstStyle/>
                    <a:p>
                      <a:pPr algn="ctr" rtl="1"/>
                      <a:r>
                        <a:rPr lang="ar-SA" sz="2800" dirty="0" smtClean="0"/>
                        <a:t>فقدان  الثقة التراكمي</a:t>
                      </a:r>
                      <a:endParaRPr lang="ar-SA" sz="2800" dirty="0"/>
                    </a:p>
                  </a:txBody>
                  <a:tcPr anchor="ctr"/>
                </a:tc>
                <a:tc>
                  <a:txBody>
                    <a:bodyPr/>
                    <a:lstStyle/>
                    <a:p>
                      <a:pPr algn="ctr" rtl="1"/>
                      <a:r>
                        <a:rPr lang="ar-SA" sz="2800" dirty="0" smtClean="0"/>
                        <a:t>نمو السمعة من خلال الصدق في المحنة</a:t>
                      </a:r>
                      <a:endParaRPr lang="ar-SA" sz="2800" dirty="0"/>
                    </a:p>
                  </a:txBody>
                  <a:tcPr anchor="ctr"/>
                </a:tc>
                <a:extLst>
                  <a:ext uri="{0D108BD9-81ED-4DB2-BD59-A6C34878D82A}">
                    <a16:rowId xmlns:a16="http://schemas.microsoft.com/office/drawing/2014/main" val="1440137761"/>
                  </a:ext>
                </a:extLst>
              </a:tr>
            </a:tbl>
          </a:graphicData>
        </a:graphic>
      </p:graphicFrame>
    </p:spTree>
    <p:extLst>
      <p:ext uri="{BB962C8B-B14F-4D97-AF65-F5344CB8AC3E}">
        <p14:creationId xmlns:p14="http://schemas.microsoft.com/office/powerpoint/2010/main" val="34556016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0" y="5787410"/>
            <a:ext cx="26795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Nine</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731449" y="1053865"/>
            <a:ext cx="10726993" cy="5478423"/>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في نهاية رحلتنا اليوم، السمعة المؤسساتية في الفضاء الرقمي ليست تمثالاً نضعه في بهو الشركة لنراقب غباره، بل هي كائن حي يتنفس عبر كل نقرة، وكل تعليق، وكل تفاعل. لا تنتظروا أن يتحدث العالم عنكم، تحدثوا أنتم عن قيمكم، عن ابتكاراتكم، وعن التزامكم، لا تخشوا الأزمات الرقمية، كونوا مستعدين لها بالشفافية والسرعة. ولا تعاملوا الجمهور كمتلقي سلبي، بل عاملوهم كشركاء في رحلة نجاحكم. تذكروا دائماً قاعدة العصر الرقمي: "السمعة هي ما يتبقى منكم عندما تنطفئ الشاشات، فاجعلوا هذا الأثر الذي تتركونه خلفكم في الشبكة العنكبوتية أثراً يفتخر به من يأتي بعدكم.</a:t>
            </a:r>
          </a:p>
        </p:txBody>
      </p:sp>
    </p:spTree>
    <p:extLst>
      <p:ext uri="{BB962C8B-B14F-4D97-AF65-F5344CB8AC3E}">
        <p14:creationId xmlns:p14="http://schemas.microsoft.com/office/powerpoint/2010/main" val="24334594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703078"/>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تذكير</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b="1" u="sng" dirty="0" smtClean="0">
                <a:solidFill>
                  <a:schemeClr val="tx1"/>
                </a:solidFill>
                <a:latin typeface="Alexandria"/>
              </a:rPr>
              <a:t>ستتمحور المحاضرة القادمة حول الأمور الآتية:</a:t>
            </a: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قياس وتقييم السمعة المؤسسية:</a:t>
            </a:r>
            <a:endParaRPr lang="ar-SA" sz="2800" dirty="0">
              <a:solidFill>
                <a:schemeClr val="tx1"/>
              </a:solidFill>
              <a:latin typeface="Alexandria"/>
            </a:endParaRP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نماذج قياس السمعة.</a:t>
            </a: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مؤشرات الأداء المرتبطة بالسمعة.</a:t>
            </a: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أدوات البحث والاستقصاء وتحليل البيانات.</a:t>
            </a:r>
            <a:endParaRPr lang="ar-SA"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Nine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1" dur="500"/>
                                        <p:tgtEl>
                                          <p:spTgt spid="25">
                                            <p:txEl>
                                              <p:pRg st="3" end="3"/>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4"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infopath/2007/PartnerControls"/>
    <ds:schemaRef ds:uri="http://purl.org/dc/dcmitype/"/>
    <ds:schemaRef ds:uri="http://schemas.microsoft.com/office/2006/metadata/properties"/>
    <ds:schemaRef ds:uri="http://purl.org/dc/elements/1.1/"/>
    <ds:schemaRef ds:uri="688354b5-287c-4cda-825e-1d7935aea40e"/>
    <ds:schemaRef ds:uri="aca13214-df29-4e3c-a050-857c0bf7bd8e"/>
    <ds:schemaRef ds:uri="http://www.w3.org/XML/1998/namespac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D30F5ED-5432-495B-8923-36229351B25A}"/>
</file>

<file path=docProps/app.xml><?xml version="1.0" encoding="utf-8"?>
<Properties xmlns="http://schemas.openxmlformats.org/officeDocument/2006/extended-properties" xmlns:vt="http://schemas.openxmlformats.org/officeDocument/2006/docPropsVTypes">
  <TotalTime>7907</TotalTime>
  <Words>2643</Words>
  <Application>Microsoft Office PowerPoint</Application>
  <PresentationFormat>شاشة عريضة</PresentationFormat>
  <Paragraphs>257</Paragraphs>
  <Slides>43</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43</vt:i4>
      </vt:variant>
    </vt:vector>
  </HeadingPairs>
  <TitlesOfParts>
    <vt:vector size="49"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550</cp:revision>
  <dcterms:created xsi:type="dcterms:W3CDTF">2023-04-29T09:08:00Z</dcterms:created>
  <dcterms:modified xsi:type="dcterms:W3CDTF">2026-03-11T19:19:22Z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