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4a" ContentType="audio/mp4"/>
  <Default Extension="mp3" ContentType="audio/m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4"/>
  </p:notesMasterIdLst>
  <p:sldIdLst>
    <p:sldId id="257" r:id="rId2"/>
    <p:sldId id="262" r:id="rId3"/>
    <p:sldId id="456" r:id="rId4"/>
    <p:sldId id="655" r:id="rId5"/>
    <p:sldId id="303" r:id="rId6"/>
    <p:sldId id="306" r:id="rId7"/>
    <p:sldId id="317" r:id="rId8"/>
    <p:sldId id="381" r:id="rId9"/>
    <p:sldId id="322" r:id="rId10"/>
    <p:sldId id="309" r:id="rId11"/>
    <p:sldId id="359" r:id="rId12"/>
    <p:sldId id="324" r:id="rId13"/>
    <p:sldId id="325" r:id="rId14"/>
    <p:sldId id="438" r:id="rId15"/>
    <p:sldId id="402" r:id="rId16"/>
    <p:sldId id="460" r:id="rId17"/>
    <p:sldId id="361" r:id="rId18"/>
    <p:sldId id="310" r:id="rId19"/>
    <p:sldId id="313" r:id="rId20"/>
    <p:sldId id="461" r:id="rId21"/>
    <p:sldId id="356" r:id="rId22"/>
    <p:sldId id="474" r:id="rId23"/>
    <p:sldId id="366" r:id="rId24"/>
    <p:sldId id="367" r:id="rId25"/>
    <p:sldId id="351" r:id="rId26"/>
    <p:sldId id="350" r:id="rId27"/>
    <p:sldId id="424" r:id="rId28"/>
    <p:sldId id="429" r:id="rId29"/>
    <p:sldId id="430" r:id="rId30"/>
    <p:sldId id="475" r:id="rId31"/>
    <p:sldId id="454" r:id="rId32"/>
    <p:sldId id="452" r:id="rId33"/>
    <p:sldId id="441" r:id="rId34"/>
    <p:sldId id="476" r:id="rId35"/>
    <p:sldId id="542" r:id="rId36"/>
    <p:sldId id="466" r:id="rId37"/>
    <p:sldId id="539" r:id="rId38"/>
    <p:sldId id="550" r:id="rId39"/>
    <p:sldId id="483" r:id="rId40"/>
    <p:sldId id="519" r:id="rId41"/>
    <p:sldId id="551" r:id="rId42"/>
    <p:sldId id="547" r:id="rId43"/>
    <p:sldId id="571" r:id="rId44"/>
    <p:sldId id="549" r:id="rId45"/>
    <p:sldId id="553" r:id="rId46"/>
    <p:sldId id="494" r:id="rId47"/>
    <p:sldId id="569" r:id="rId48"/>
    <p:sldId id="570" r:id="rId49"/>
    <p:sldId id="654" r:id="rId50"/>
    <p:sldId id="572" r:id="rId51"/>
    <p:sldId id="484" r:id="rId52"/>
    <p:sldId id="485" r:id="rId53"/>
    <p:sldId id="498" r:id="rId54"/>
    <p:sldId id="503" r:id="rId55"/>
    <p:sldId id="513" r:id="rId56"/>
    <p:sldId id="515" r:id="rId57"/>
    <p:sldId id="508" r:id="rId58"/>
    <p:sldId id="573" r:id="rId59"/>
    <p:sldId id="522" r:id="rId60"/>
    <p:sldId id="524" r:id="rId61"/>
    <p:sldId id="305" r:id="rId62"/>
    <p:sldId id="527" r:id="rId63"/>
    <p:sldId id="521" r:id="rId64"/>
    <p:sldId id="535" r:id="rId65"/>
    <p:sldId id="536" r:id="rId66"/>
    <p:sldId id="574" r:id="rId67"/>
    <p:sldId id="575" r:id="rId68"/>
    <p:sldId id="622" r:id="rId69"/>
    <p:sldId id="621" r:id="rId70"/>
    <p:sldId id="587" r:id="rId71"/>
    <p:sldId id="623" r:id="rId72"/>
    <p:sldId id="624" r:id="rId73"/>
    <p:sldId id="625" r:id="rId74"/>
    <p:sldId id="626" r:id="rId75"/>
    <p:sldId id="630" r:id="rId76"/>
    <p:sldId id="578" r:id="rId77"/>
    <p:sldId id="631" r:id="rId78"/>
    <p:sldId id="583" r:id="rId79"/>
    <p:sldId id="584" r:id="rId80"/>
    <p:sldId id="632" r:id="rId81"/>
    <p:sldId id="588" r:id="rId82"/>
    <p:sldId id="590" r:id="rId83"/>
    <p:sldId id="567" r:id="rId84"/>
    <p:sldId id="656" r:id="rId85"/>
    <p:sldId id="614" r:id="rId86"/>
    <p:sldId id="659" r:id="rId87"/>
    <p:sldId id="613" r:id="rId88"/>
    <p:sldId id="658" r:id="rId89"/>
    <p:sldId id="633" r:id="rId90"/>
    <p:sldId id="348" r:id="rId91"/>
    <p:sldId id="554" r:id="rId92"/>
    <p:sldId id="556" r:id="rId93"/>
    <p:sldId id="557" r:id="rId94"/>
    <p:sldId id="558" r:id="rId95"/>
    <p:sldId id="561" r:id="rId96"/>
    <p:sldId id="653" r:id="rId97"/>
    <p:sldId id="661" r:id="rId98"/>
    <p:sldId id="597" r:id="rId99"/>
    <p:sldId id="598" r:id="rId100"/>
    <p:sldId id="660" r:id="rId101"/>
    <p:sldId id="601" r:id="rId102"/>
    <p:sldId id="602" r:id="rId103"/>
    <p:sldId id="636" r:id="rId104"/>
    <p:sldId id="604" r:id="rId105"/>
    <p:sldId id="637" r:id="rId106"/>
    <p:sldId id="638" r:id="rId107"/>
    <p:sldId id="576" r:id="rId108"/>
    <p:sldId id="581" r:id="rId109"/>
    <p:sldId id="607" r:id="rId110"/>
    <p:sldId id="608" r:id="rId111"/>
    <p:sldId id="612" r:id="rId112"/>
    <p:sldId id="652" r:id="rId113"/>
    <p:sldId id="617" r:id="rId114"/>
    <p:sldId id="663" r:id="rId115"/>
    <p:sldId id="639" r:id="rId116"/>
    <p:sldId id="640" r:id="rId117"/>
    <p:sldId id="662" r:id="rId118"/>
    <p:sldId id="641" r:id="rId119"/>
    <p:sldId id="609" r:id="rId120"/>
    <p:sldId id="620" r:id="rId121"/>
    <p:sldId id="619" r:id="rId122"/>
    <p:sldId id="629" r:id="rId123"/>
    <p:sldId id="665" r:id="rId124"/>
    <p:sldId id="642" r:id="rId125"/>
    <p:sldId id="634" r:id="rId126"/>
    <p:sldId id="646" r:id="rId127"/>
    <p:sldId id="647" r:id="rId128"/>
    <p:sldId id="664" r:id="rId129"/>
    <p:sldId id="648" r:id="rId130"/>
    <p:sldId id="651" r:id="rId131"/>
    <p:sldId id="471" r:id="rId132"/>
    <p:sldId id="650" r:id="rId133"/>
    <p:sldId id="599" r:id="rId134"/>
    <p:sldId id="600" r:id="rId135"/>
    <p:sldId id="585" r:id="rId136"/>
    <p:sldId id="649" r:id="rId137"/>
    <p:sldId id="666" r:id="rId138"/>
    <p:sldId id="589" r:id="rId139"/>
    <p:sldId id="593" r:id="rId140"/>
    <p:sldId id="595" r:id="rId141"/>
    <p:sldId id="596" r:id="rId142"/>
    <p:sldId id="292" r:id="rId1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2"/>
    <a:srgbClr val="24A9E1"/>
    <a:srgbClr val="0A1F61"/>
    <a:srgbClr val="FF8C0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4" d="100"/>
          <a:sy n="54" d="100"/>
        </p:scale>
        <p:origin x="10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DD1E7F2-CA2B-4ADA-AE50-0D59D277A235}" type="doc">
      <dgm:prSet loTypeId="urn:microsoft.com/office/officeart/2005/8/layout/venn1" loCatId="relationship" qsTypeId="urn:microsoft.com/office/officeart/2005/8/quickstyle/simple1" qsCatId="simple" csTypeId="urn:microsoft.com/office/officeart/2005/8/colors/accent1_2" csCatId="accent1" phldr="1"/>
      <dgm:spPr/>
    </dgm:pt>
    <dgm:pt modelId="{C9E5BE23-E3BB-4E74-9F68-452308C27416}">
      <dgm:prSet phldrT="[Text]"/>
      <dgm:spPr>
        <a:solidFill>
          <a:srgbClr val="FF9518">
            <a:alpha val="50000"/>
          </a:srgbClr>
        </a:solidFill>
      </dgm:spPr>
      <dgm:t>
        <a:bodyPr/>
        <a:lstStyle/>
        <a:p>
          <a:r>
            <a:rPr lang="en-US" b="1" dirty="0"/>
            <a:t>Task Needs</a:t>
          </a:r>
        </a:p>
      </dgm:t>
    </dgm:pt>
    <dgm:pt modelId="{2A1F7219-BC53-4FA9-A3FA-F3A2CD0DF023}" type="parTrans" cxnId="{FAEF979D-9883-47B6-9A61-8484518F1259}">
      <dgm:prSet/>
      <dgm:spPr/>
      <dgm:t>
        <a:bodyPr/>
        <a:lstStyle/>
        <a:p>
          <a:endParaRPr lang="en-US"/>
        </a:p>
      </dgm:t>
    </dgm:pt>
    <dgm:pt modelId="{C3DE7AC0-C255-4EB9-BBF8-4F588472AC21}" type="sibTrans" cxnId="{FAEF979D-9883-47B6-9A61-8484518F1259}">
      <dgm:prSet/>
      <dgm:spPr/>
      <dgm:t>
        <a:bodyPr/>
        <a:lstStyle/>
        <a:p>
          <a:endParaRPr lang="en-US"/>
        </a:p>
      </dgm:t>
    </dgm:pt>
    <dgm:pt modelId="{94EFBF99-C1E7-43A9-B291-D4ACF8E87C7A}">
      <dgm:prSet phldrT="[Text]"/>
      <dgm:spPr/>
      <dgm:t>
        <a:bodyPr/>
        <a:lstStyle/>
        <a:p>
          <a:r>
            <a:rPr lang="en-US" b="1" dirty="0"/>
            <a:t>Team Maintenance Needs</a:t>
          </a:r>
        </a:p>
      </dgm:t>
    </dgm:pt>
    <dgm:pt modelId="{2772B259-950F-418B-90C4-3E7BFC61DCC3}" type="parTrans" cxnId="{2E6B03FF-A01F-4852-81E3-95FA5DBD5B70}">
      <dgm:prSet/>
      <dgm:spPr/>
      <dgm:t>
        <a:bodyPr/>
        <a:lstStyle/>
        <a:p>
          <a:endParaRPr lang="en-US"/>
        </a:p>
      </dgm:t>
    </dgm:pt>
    <dgm:pt modelId="{05997630-519E-4F59-962C-E59B9FBAE83B}" type="sibTrans" cxnId="{2E6B03FF-A01F-4852-81E3-95FA5DBD5B70}">
      <dgm:prSet/>
      <dgm:spPr/>
      <dgm:t>
        <a:bodyPr/>
        <a:lstStyle/>
        <a:p>
          <a:endParaRPr lang="en-US"/>
        </a:p>
      </dgm:t>
    </dgm:pt>
    <dgm:pt modelId="{04248F09-A79F-44BA-9292-838E29A9CB53}">
      <dgm:prSet phldrT="[Text]"/>
      <dgm:spPr>
        <a:solidFill>
          <a:srgbClr val="7030A0">
            <a:alpha val="50000"/>
          </a:srgbClr>
        </a:solidFill>
      </dgm:spPr>
      <dgm:t>
        <a:bodyPr/>
        <a:lstStyle/>
        <a:p>
          <a:r>
            <a:rPr lang="en-US" b="1" dirty="0"/>
            <a:t>Individual Needs</a:t>
          </a:r>
        </a:p>
      </dgm:t>
    </dgm:pt>
    <dgm:pt modelId="{20DE29F9-8B34-4B74-BCCF-6C7E63F8A24B}" type="parTrans" cxnId="{4B2E74B7-164F-4B63-9A9C-5C56820147F4}">
      <dgm:prSet/>
      <dgm:spPr/>
      <dgm:t>
        <a:bodyPr/>
        <a:lstStyle/>
        <a:p>
          <a:endParaRPr lang="en-US"/>
        </a:p>
      </dgm:t>
    </dgm:pt>
    <dgm:pt modelId="{E7E33E87-7A5B-48FD-8B41-1DDCE793D583}" type="sibTrans" cxnId="{4B2E74B7-164F-4B63-9A9C-5C56820147F4}">
      <dgm:prSet/>
      <dgm:spPr/>
      <dgm:t>
        <a:bodyPr/>
        <a:lstStyle/>
        <a:p>
          <a:endParaRPr lang="en-US"/>
        </a:p>
      </dgm:t>
    </dgm:pt>
    <dgm:pt modelId="{A5E0D1BB-97FA-4842-ADC2-7DB009B7DF0B}" type="pres">
      <dgm:prSet presAssocID="{CDD1E7F2-CA2B-4ADA-AE50-0D59D277A235}" presName="compositeShape" presStyleCnt="0">
        <dgm:presLayoutVars>
          <dgm:chMax val="7"/>
          <dgm:dir/>
          <dgm:resizeHandles val="exact"/>
        </dgm:presLayoutVars>
      </dgm:prSet>
      <dgm:spPr/>
    </dgm:pt>
    <dgm:pt modelId="{84539E34-DD80-4571-9EA4-ABC32B363390}" type="pres">
      <dgm:prSet presAssocID="{C9E5BE23-E3BB-4E74-9F68-452308C27416}" presName="circ1" presStyleLbl="vennNode1" presStyleIdx="0" presStyleCnt="3"/>
      <dgm:spPr/>
    </dgm:pt>
    <dgm:pt modelId="{648AF4E7-76AD-41AA-B9A2-22D658CB850A}" type="pres">
      <dgm:prSet presAssocID="{C9E5BE23-E3BB-4E74-9F68-452308C27416}" presName="circ1Tx" presStyleLbl="revTx" presStyleIdx="0" presStyleCnt="0">
        <dgm:presLayoutVars>
          <dgm:chMax val="0"/>
          <dgm:chPref val="0"/>
          <dgm:bulletEnabled val="1"/>
        </dgm:presLayoutVars>
      </dgm:prSet>
      <dgm:spPr/>
    </dgm:pt>
    <dgm:pt modelId="{55AFD1EE-72B3-4126-B034-4C4D5FE4A92E}" type="pres">
      <dgm:prSet presAssocID="{94EFBF99-C1E7-43A9-B291-D4ACF8E87C7A}" presName="circ2" presStyleLbl="vennNode1" presStyleIdx="1" presStyleCnt="3"/>
      <dgm:spPr/>
    </dgm:pt>
    <dgm:pt modelId="{853A9235-EFDD-4030-A80A-6BD9DFF6C559}" type="pres">
      <dgm:prSet presAssocID="{94EFBF99-C1E7-43A9-B291-D4ACF8E87C7A}" presName="circ2Tx" presStyleLbl="revTx" presStyleIdx="0" presStyleCnt="0">
        <dgm:presLayoutVars>
          <dgm:chMax val="0"/>
          <dgm:chPref val="0"/>
          <dgm:bulletEnabled val="1"/>
        </dgm:presLayoutVars>
      </dgm:prSet>
      <dgm:spPr/>
    </dgm:pt>
    <dgm:pt modelId="{9FD89D8B-672F-4128-A670-8B30EAEF0804}" type="pres">
      <dgm:prSet presAssocID="{04248F09-A79F-44BA-9292-838E29A9CB53}" presName="circ3" presStyleLbl="vennNode1" presStyleIdx="2" presStyleCnt="3"/>
      <dgm:spPr/>
    </dgm:pt>
    <dgm:pt modelId="{DF774726-ABAD-420B-B698-B9AAB55C25A6}" type="pres">
      <dgm:prSet presAssocID="{04248F09-A79F-44BA-9292-838E29A9CB53}" presName="circ3Tx" presStyleLbl="revTx" presStyleIdx="0" presStyleCnt="0">
        <dgm:presLayoutVars>
          <dgm:chMax val="0"/>
          <dgm:chPref val="0"/>
          <dgm:bulletEnabled val="1"/>
        </dgm:presLayoutVars>
      </dgm:prSet>
      <dgm:spPr/>
    </dgm:pt>
  </dgm:ptLst>
  <dgm:cxnLst>
    <dgm:cxn modelId="{1B069809-CD51-4E0F-A57E-1AC08357788F}" type="presOf" srcId="{94EFBF99-C1E7-43A9-B291-D4ACF8E87C7A}" destId="{853A9235-EFDD-4030-A80A-6BD9DFF6C559}" srcOrd="1" destOrd="0" presId="urn:microsoft.com/office/officeart/2005/8/layout/venn1"/>
    <dgm:cxn modelId="{22CD1814-DE9B-4F05-A614-96B16EF084B7}" type="presOf" srcId="{C9E5BE23-E3BB-4E74-9F68-452308C27416}" destId="{648AF4E7-76AD-41AA-B9A2-22D658CB850A}" srcOrd="1" destOrd="0" presId="urn:microsoft.com/office/officeart/2005/8/layout/venn1"/>
    <dgm:cxn modelId="{25DCD620-B986-4159-A51A-FC2F0C2F0F3A}" type="presOf" srcId="{C9E5BE23-E3BB-4E74-9F68-452308C27416}" destId="{84539E34-DD80-4571-9EA4-ABC32B363390}" srcOrd="0" destOrd="0" presId="urn:microsoft.com/office/officeart/2005/8/layout/venn1"/>
    <dgm:cxn modelId="{D074A829-E211-4931-8742-A7E30AABEA87}" type="presOf" srcId="{04248F09-A79F-44BA-9292-838E29A9CB53}" destId="{DF774726-ABAD-420B-B698-B9AAB55C25A6}" srcOrd="1" destOrd="0" presId="urn:microsoft.com/office/officeart/2005/8/layout/venn1"/>
    <dgm:cxn modelId="{7DF4B743-58BB-401F-81BE-1AA2AE338F5E}" type="presOf" srcId="{CDD1E7F2-CA2B-4ADA-AE50-0D59D277A235}" destId="{A5E0D1BB-97FA-4842-ADC2-7DB009B7DF0B}" srcOrd="0" destOrd="0" presId="urn:microsoft.com/office/officeart/2005/8/layout/venn1"/>
    <dgm:cxn modelId="{9616AF46-6D5E-4414-ACB8-1B2B0B1511DA}" type="presOf" srcId="{04248F09-A79F-44BA-9292-838E29A9CB53}" destId="{9FD89D8B-672F-4128-A670-8B30EAEF0804}" srcOrd="0" destOrd="0" presId="urn:microsoft.com/office/officeart/2005/8/layout/venn1"/>
    <dgm:cxn modelId="{07BC9767-2F37-4B8B-9EB3-3DF270E25F03}" type="presOf" srcId="{94EFBF99-C1E7-43A9-B291-D4ACF8E87C7A}" destId="{55AFD1EE-72B3-4126-B034-4C4D5FE4A92E}" srcOrd="0" destOrd="0" presId="urn:microsoft.com/office/officeart/2005/8/layout/venn1"/>
    <dgm:cxn modelId="{FAEF979D-9883-47B6-9A61-8484518F1259}" srcId="{CDD1E7F2-CA2B-4ADA-AE50-0D59D277A235}" destId="{C9E5BE23-E3BB-4E74-9F68-452308C27416}" srcOrd="0" destOrd="0" parTransId="{2A1F7219-BC53-4FA9-A3FA-F3A2CD0DF023}" sibTransId="{C3DE7AC0-C255-4EB9-BBF8-4F588472AC21}"/>
    <dgm:cxn modelId="{4B2E74B7-164F-4B63-9A9C-5C56820147F4}" srcId="{CDD1E7F2-CA2B-4ADA-AE50-0D59D277A235}" destId="{04248F09-A79F-44BA-9292-838E29A9CB53}" srcOrd="2" destOrd="0" parTransId="{20DE29F9-8B34-4B74-BCCF-6C7E63F8A24B}" sibTransId="{E7E33E87-7A5B-48FD-8B41-1DDCE793D583}"/>
    <dgm:cxn modelId="{2E6B03FF-A01F-4852-81E3-95FA5DBD5B70}" srcId="{CDD1E7F2-CA2B-4ADA-AE50-0D59D277A235}" destId="{94EFBF99-C1E7-43A9-B291-D4ACF8E87C7A}" srcOrd="1" destOrd="0" parTransId="{2772B259-950F-418B-90C4-3E7BFC61DCC3}" sibTransId="{05997630-519E-4F59-962C-E59B9FBAE83B}"/>
    <dgm:cxn modelId="{F58F8410-810C-4457-8270-3BE96B497A8D}" type="presParOf" srcId="{A5E0D1BB-97FA-4842-ADC2-7DB009B7DF0B}" destId="{84539E34-DD80-4571-9EA4-ABC32B363390}" srcOrd="0" destOrd="0" presId="urn:microsoft.com/office/officeart/2005/8/layout/venn1"/>
    <dgm:cxn modelId="{715C2157-3F6F-4B10-9589-8CCB87176765}" type="presParOf" srcId="{A5E0D1BB-97FA-4842-ADC2-7DB009B7DF0B}" destId="{648AF4E7-76AD-41AA-B9A2-22D658CB850A}" srcOrd="1" destOrd="0" presId="urn:microsoft.com/office/officeart/2005/8/layout/venn1"/>
    <dgm:cxn modelId="{04F870A7-1B96-4369-99E7-FD29B348DB4C}" type="presParOf" srcId="{A5E0D1BB-97FA-4842-ADC2-7DB009B7DF0B}" destId="{55AFD1EE-72B3-4126-B034-4C4D5FE4A92E}" srcOrd="2" destOrd="0" presId="urn:microsoft.com/office/officeart/2005/8/layout/venn1"/>
    <dgm:cxn modelId="{75D8F6A0-EF17-4961-AB3E-A3F6A3FBF05D}" type="presParOf" srcId="{A5E0D1BB-97FA-4842-ADC2-7DB009B7DF0B}" destId="{853A9235-EFDD-4030-A80A-6BD9DFF6C559}" srcOrd="3" destOrd="0" presId="urn:microsoft.com/office/officeart/2005/8/layout/venn1"/>
    <dgm:cxn modelId="{A4980B20-DCEA-4545-99E5-FE6644CB4776}" type="presParOf" srcId="{A5E0D1BB-97FA-4842-ADC2-7DB009B7DF0B}" destId="{9FD89D8B-672F-4128-A670-8B30EAEF0804}" srcOrd="4" destOrd="0" presId="urn:microsoft.com/office/officeart/2005/8/layout/venn1"/>
    <dgm:cxn modelId="{A73F333A-7515-493D-AC9F-105C44FDE28B}" type="presParOf" srcId="{A5E0D1BB-97FA-4842-ADC2-7DB009B7DF0B}" destId="{DF774726-ABAD-420B-B698-B9AAB55C25A6}" srcOrd="5" destOrd="0" presId="urn:microsoft.com/office/officeart/2005/8/layout/venn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39E34-DD80-4571-9EA4-ABC32B363390}">
      <dsp:nvSpPr>
        <dsp:cNvPr id="0" name=""/>
        <dsp:cNvSpPr/>
      </dsp:nvSpPr>
      <dsp:spPr>
        <a:xfrm>
          <a:off x="1969729" y="64672"/>
          <a:ext cx="3104304" cy="3104304"/>
        </a:xfrm>
        <a:prstGeom prst="ellipse">
          <a:avLst/>
        </a:prstGeom>
        <a:solidFill>
          <a:srgbClr val="FF9518">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Task Needs</a:t>
          </a:r>
        </a:p>
      </dsp:txBody>
      <dsp:txXfrm>
        <a:off x="2383636" y="607926"/>
        <a:ext cx="2276489" cy="1396936"/>
      </dsp:txXfrm>
    </dsp:sp>
    <dsp:sp modelId="{55AFD1EE-72B3-4126-B034-4C4D5FE4A92E}">
      <dsp:nvSpPr>
        <dsp:cNvPr id="0" name=""/>
        <dsp:cNvSpPr/>
      </dsp:nvSpPr>
      <dsp:spPr>
        <a:xfrm>
          <a:off x="3089865" y="2004863"/>
          <a:ext cx="3104304" cy="3104304"/>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Team Maintenance Needs</a:t>
          </a:r>
        </a:p>
      </dsp:txBody>
      <dsp:txXfrm>
        <a:off x="4039265" y="2806808"/>
        <a:ext cx="1862582" cy="1707367"/>
      </dsp:txXfrm>
    </dsp:sp>
    <dsp:sp modelId="{9FD89D8B-672F-4128-A670-8B30EAEF0804}">
      <dsp:nvSpPr>
        <dsp:cNvPr id="0" name=""/>
        <dsp:cNvSpPr/>
      </dsp:nvSpPr>
      <dsp:spPr>
        <a:xfrm>
          <a:off x="849593" y="2004863"/>
          <a:ext cx="3104304" cy="3104304"/>
        </a:xfrm>
        <a:prstGeom prst="ellipse">
          <a:avLst/>
        </a:prstGeom>
        <a:solidFill>
          <a:srgbClr val="7030A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marL="0" lvl="0" indent="0" algn="ctr" defTabSz="1155700">
            <a:lnSpc>
              <a:spcPct val="90000"/>
            </a:lnSpc>
            <a:spcBef>
              <a:spcPct val="0"/>
            </a:spcBef>
            <a:spcAft>
              <a:spcPct val="35000"/>
            </a:spcAft>
            <a:buNone/>
          </a:pPr>
          <a:r>
            <a:rPr lang="en-US" sz="2600" b="1" kern="1200" dirty="0"/>
            <a:t>Individual Needs</a:t>
          </a:r>
        </a:p>
      </dsp:txBody>
      <dsp:txXfrm>
        <a:off x="1141915" y="2806808"/>
        <a:ext cx="1862582" cy="1707367"/>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5:58.457"/>
    </inkml:context>
    <inkml:brush xml:id="br0">
      <inkml:brushProperty name="width" value="0.05" units="cm"/>
      <inkml:brushProperty name="height" value="0.05" units="cm"/>
      <inkml:brushProperty name="color" value="#FFFFFF"/>
    </inkml:brush>
  </inkml:definitions>
  <inkml:trace contextRef="#ctx0" brushRef="#br0">0 1 24575,'137'0'0,"23"0"0,95 0-658,100 0-1975,87 0 1452,542 0-1450,1326 0 2648,-2453 0 1928,-33 0-1556,-63 0 50,-3793 0-1769,5444 0 6319,-1507 0-4531,-463 19-262,537-16-196,4-2 0,0 1 0,0 0 0,0 2 0,0 0 0,0 1 0,-16 7 0,-7 8 0,21-10 0,0 0 0,0-2 0,-1 0 0,-38 9 0,28-13 0,0-1 0,-48-1 0,147-4 0,804 1 0,-827 0 0,-36-1 0,-11-2 0,-13-1 0,-12-2 0,0 2 0,0 1 0,-28 0 0,-83 3 0,86 1 0,-842 1 0,1003-1-13,1353-20-913,-1326 14-283,-30 2-4834</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05.467"/>
    </inkml:context>
    <inkml:brush xml:id="br0">
      <inkml:brushProperty name="width" value="0.35" units="cm"/>
      <inkml:brushProperty name="height" value="0.35" units="cm"/>
      <inkml:brushProperty name="color" value="#FFFFFF"/>
    </inkml:brush>
  </inkml:definitions>
  <inkml:trace contextRef="#ctx0" brushRef="#br0">602 463 24575,'0'-1'0,"0"-1"0,1 1 0,-1 0 0,0 0 0,1 0 0,-1 0 0,1 0 0,-1 0 0,1 0 0,-1 0 0,1 0 0,0 0 0,0 0 0,-1 0 0,1 0 0,0 1 0,0-1 0,0 0 0,2-1 0,25-13 0,-16 9 0,68-33-107,150-49-1,94-6-320,-255 75 339,219-51-94,53-15 219,-292 67-36,-42 13 0,-10 2 0,-4 4 0,-1 0 0,1 0 0,0 1 0,-1-1 0,-8 5 0,-6 1 0,-306 94 332,-134 33 215,233-77-547,-5 1 0,173-46 0,-119 7 0,150-17 0,-1 1 0,1 2 0,-48 13 0,-81 40 0,149-54 0,0 1 0,0 0 0,1 0 0,-1 1 0,1 0 0,1 1 0,-1 0 0,-12 13 0,16-13 0,0-1 0,0 1 0,1 1 0,0-1 0,0 0 0,0 1 0,1 0 0,0 0 0,1 0 0,0 0 0,-2 15 0,1 33 0,6-50 0,4-10 0,10-16 0,-13 15 0,220-257 0,-189 227 0,2 1 0,1 2 0,1 1 0,86-49 0,-96 66 0,0 2 0,1 1 0,1 1 0,-1 1 0,40-5 0,164-11 0,-192 21 0,660-12 0,34 93-688,-155 24 688,-518-88 0,-47-8 0,-14-2 0,-29 1 0,-699 58-116,-365 99 93,710-104-37,272-47 435,-164-6-1,240-6-261,-10 0-101,-61 3 1,102-1-13,1 0 0,-1 1 0,1-1 0,-1 0 0,1 0 0,-1 1 0,1-1 0,-1 1 0,1-1 0,-1 1 0,1 0 0,-1 0 0,-1 1 0,2-1 0,1-1 0,0 0 0,0 1 0,0-1 0,-1 1 0,1-1 0,0 0 0,0 1 0,0-1 0,0 1 0,0-1 0,0 0 0,0 1 0,0-1 0,0 1 0,0-1 0,0 1 0,0-1 0,0 1 0,0-1 0,0 0 0,0 1 0,0-1 0,1 1 0,-1-1 0,0 0 0,0 1 0,0-1 0,1 0 0,-1 1 0,1 0 0,1 1 0,1 1 0,0-1 0,0 0 0,0 0 0,0 0 0,0 0 0,0 0 0,0-1 0,1 1 0,-1-1 0,1 0 0,3 1 0,30 5 0,0-1 0,41 1 0,83-4 0,-99-3 0,-54 0 0,630-2 0,-538-4 0,0-4 0,175-40 0,157-43 0,-319 75 0,213-7 0,368 29 0,-672-4 0,38-1 0,-55 0 0,0 0 0,0 0 0,0 0 0,0 0 0,0-1 0,-1 0 0,1 0 0,-1 0 0,7-4 0,-10 5 0,0 1 0,0-1 0,0 0 0,0 0 0,0 0 0,0 0 0,0 0 0,0 0 0,0 0 0,-1 0 0,1 0 0,0 0 0,-1 0 0,1 0 0,-1 0 0,1-1 0,-1 1 0,1 0 0,-1 0 0,0-1 0,0 1 0,0 0 0,0-1 0,0-1 0,0 2 0,-1 0 0,1 0 0,-1-1 0,1 1 0,-1 0 0,0 0 0,1 0 0,-1 0 0,0 0 0,0 0 0,0 1 0,0-1 0,0 0 0,0 0 0,0 1 0,0-1 0,0 0 0,0 1 0,0-1 0,0 1 0,-1 0 0,1-1 0,0 1 0,0 0 0,-3-1 0,-3 1 0,0-1 0,0 1 0,0 0 0,0 1 0,0 0 0,0 0 0,0 0 0,0 1 0,-10 3 0,-10 6 0,-25 15 0,11-7 0,21-11 0,0-1 0,-1-1 0,1 0 0,-2-2 0,-41 4 0,-112-8 0,92-2 0,44 2 0,-1307 11 0,1308-10 0,-608 20 0,636-21 0,0-1 0,-1 0 0,1 0 0,0-1 0,0 0 0,0-1 0,0 0 0,1 0 0,-1-1 0,1-1 0,0 1 0,0-2 0,0 1 0,1-1 0,0 0 0,0-1 0,-8-8 0,11 10 0,0-1 0,-1 1 0,0 0 0,0 0 0,-1 1 0,1 0 0,-1 0 0,0 0 0,0 1 0,0 0 0,-1 0 0,1 1 0,-1 0 0,-11-2 0,-191-24-1365</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13.669"/>
    </inkml:context>
    <inkml:brush xml:id="br0">
      <inkml:brushProperty name="width" value="0.35" units="cm"/>
      <inkml:brushProperty name="height" value="0.35" units="cm"/>
      <inkml:brushProperty name="color" value="#FFFFCC"/>
    </inkml:brush>
  </inkml:definitions>
  <inkml:trace contextRef="#ctx0" brushRef="#br0">1700 54 24575,'-1'2'0,"1"0"0,-1 0 0,0 1 0,1-1 0,-1 0 0,0 0 0,0 0 0,0 0 0,-1-1 0,1 1 0,0 0 0,-1 0 0,1-1 0,-1 1 0,1-1 0,-1 1 0,0-1 0,0 0 0,0 0 0,1 1 0,-1-1 0,0-1 0,-3 2 0,-9 4 0,1-1 0,-20 5 0,28-9 0,-225 49 0,67-17 0,-794 152 0,943-182 0,-183 37 0,159-27 0,38-13 0,0 0 0,0 0 0,0 0 0,1 0 0,-1 0 0,0 0 0,0 0 0,0 0 0,1 0 0,-1 0 0,0 0 0,0 0 0,0 1 0,0-1 0,1 0 0,-1 0 0,0 0 0,0 0 0,0 0 0,0 0 0,0 0 0,1 1 0,-1-1 0,0 0 0,0 0 0,0 0 0,0 0 0,0 1 0,0-1 0,0 0 0,0 0 0,0 0 0,0 1 0,0-1 0,0 0 0,0 0 0,0 0 0,0 0 0,0 1 0,0-1 0,0 0 0,0 0 0,0 0 0,0 1 0,0-1 0,0 0 0,0 0 0,0 0 0,0 0 0,0 1 0,0-1 0,0 0 0,-1 0 0,1 0 0,0 0 0,0 1 0,0-1 0,0 0 0,0 0 0,-1 0 0,1 0 0,0 0 0,15 3 0,1-1 0,0 0 0,-1-2 0,18 0 0,1 0 0,1166-18-671,-1185 17 671,148-11 0,-146 9 0,-17 3 0,0 0 0,-1 0 0,1 0 0,0 0 0,0 0 0,0 0 0,0 0 0,0 0 0,0 0 0,0 0 0,0 0 0,0 0 0,0 0 0,0 0 0,0 0 0,0 0 0,-1 0 0,1 0 0,0 0 0,0 0 0,0 0 0,0 0 0,0 0 0,0 0 0,0 0 0,0 0 0,0 0 0,0 0 0,0 0 0,0 0 0,0 0 0,0 0 0,0 0 0,0 0 0,0-1 0,0 1 0,0 0 0,0 0 0,-1 0 0,1 0 0,0 0 0,0 0 0,0 0 0,0 0 0,0 0 0,0 0 0,0 0 0,0 0 0,0 0 0,0-1 0,0 1 0,1 0 0,-33-2 0,-460-5 0,-151-28 112,620 33-28,-132-7 391,132 11-475,21 0 0,13 1 0,314 31 40,10-26-160,-263-7 36,842 1-1976,-3-53 530,-19-71 1506,-811 106 24,-57 8-6,-24 8 10,0 0-1,0-1 1,0 1-1,0 0 1,0 0 0,0 0-1,0-1 1,0 1-1,0 0 1,0 0-1,0 0 1,0 0 0,-1-1-1,1 1 1,0 0-1,0 0 1,0 0-1,0 0 1,0-1 0,0 1-1,0 0 1,0 0-1,-1 0 1,1 0-1,0 0 1,0 0 0,0-1-1,0 1 1,0 0-1,-1 0 1,1 0-1,0 0 1,0 0 0,0 0-1,0 0 1,-1 0-1,1 0 1,0 0 0,0 0-1,0 0 1,-1 0-1,1 0 1,0 0-1,0 0 1,0 0 0,0 0-1,-1 0 1,1 0-1,0 0 1,0 0-1,0 0 1,-43-2 718,-153 4 365,-152-4 702,-647-93-1789,752 57 254,-239-41-1873</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3-02-14T00:36:33.722"/>
    </inkml:context>
    <inkml:brush xml:id="br0">
      <inkml:brushProperty name="width" value="0.35" units="cm"/>
      <inkml:brushProperty name="height" value="0.35" units="cm"/>
      <inkml:brushProperty name="color" value="#FFFFF7"/>
    </inkml:brush>
  </inkml:definitions>
  <inkml:trace contextRef="#ctx0" brushRef="#br0">702 634 24575,'0'10'0,"-1"0"0,1 1 0,-2-1 0,1 0 0,-1 0 0,-1 0 0,0 0 0,0-1 0,-1 1 0,0-1 0,-1 0 0,0 0 0,0 0 0,-1-1 0,0 1 0,-12 10 0,-31 32 0,-109 83 0,64-58 0,-60 60 0,121-105 0,2 2 0,-43 59 0,68-82 0,0 0 0,0 0 0,1 0 0,1 0 0,-7 22 0,10-29 0,1 0 0,-1 0 0,1 1 0,-1-1 0,1 1 0,0-1 0,1 0 0,-1 1 0,0-1 0,2 6 0,-1-7 0,0-1 0,0 1 0,0 0 0,0-1 0,0 1 0,0-1 0,0 1 0,0-1 0,0 1 0,1-1 0,-1 0 0,1 0 0,-1 1 0,1-1 0,-1 0 0,1-1 0,0 1 0,0 0 0,-1 0 0,3 0 0,0 0 0,1 0 0,-1-1 0,0 1 0,0-1 0,1 0 0,-1-1 0,0 1 0,0 0 0,0-1 0,0 0 0,1 0 0,-1-1 0,0 1 0,5-3 0,6-4 0,0 0 0,18-14 0,28-26 0,-2-2 0,81-92 0,-52 51 0,482-448 0,-479 453 0,-303 252 0,97-80 0,-300 228 0,239-182 0,120-90 0,43-37 0,13-5 0,-1-1 0,1 1 0,0-1 0,0 1 0,-1-1 0,1 1 0,0-1 0,0 1 0,0-1 0,0 1 0,0-1 0,0 1 0,0-1 0,0 1 0,0-1 0,0 1 0,0-1 0,0 1 0,0-1 0,0 1 0,0-1 0,1 1 0,-1-1 0,0 1 0,0-1 0,1 1 0,-1-1 0,0 1 0,1-1 0,-1 1 0,43-81 0,-19 38 0,196-389-210,91-161-126,-302 578 336,-3 4 0,1 0 0,0 1 0,0 0 0,10-10 0,-16 19-1,0 0 0,0 0 1,0 0-1,0 0 1,0 0-1,0 0 1,0 1-1,0-1 0,1 0 1,-1 1-1,0-1 1,0 1-1,0 0 1,1-1-1,-1 1 1,0 0-1,0 0 0,1-1 1,-1 1-1,0 0 1,1 0-1,-1 0 1,0 1-1,1-1 1,1 1-1,-1 0 5,0 0 1,0 0-1,1 1 0,-1-1 1,0 1-1,0 0 0,0 0 1,0-1-1,-1 1 0,1 1 0,2 3 1,4 7 99,-2 0 1,1 0 0,6 22-1,-3-1-81,-1 0-1,-2 1 0,-2 0 1,3 46-1,-9 145-37,-1-140 9,0 349 6,2-430 0,3 31 0,-3-36 0,0 1 0,0 0 0,0-1 0,0 1 0,1-1 0,-1 1 0,0 0 0,0-1 0,1 1 0,-1-1 0,0 1 0,1-1 0,-1 1 0,0-1 0,1 1 0,-1-1 0,1 1 0,-1-1 0,1 0 0,-1 1 0,1-1 0,-1 0 0,1 1 0,-1-1 0,1 0 0,0 0 0,-1 1 0,1-1 0,-1 0 0,1 0 0,0 0 0,-1 0 0,1 0 0,0 0 0,-1 0 0,1 0 0,-1 0 0,1 0 0,0 0 0,-1-1 0,1 1 0,-1 0 0,1 0 0,0 0 0,-1-1 0,1 1 0,-1 0 0,1-1 0,-1 1 0,1-1 0,8-6 0,0-1 0,0 0 0,-1 0 0,0-1 0,-1 0 0,11-16 0,-6 9 0,134-184-82,94-124-230,14 15 121,-240 294 191,1-2 0,0 0 0,1 1 0,1 0 0,0 2 0,20-14 0,-35 27 0,0 0 0,0 0 0,-1 0 0,1 0 0,0 1 0,0-1 0,0 0 0,0 1 0,0 0 0,0-1 0,0 1 0,0 0 0,3 0 0,-4 0 0,-1 1 0,1-1 0,0 0 0,0 1 0,0-1 0,0 0 0,0 1 0,-1-1 0,1 1 0,0 0 0,0-1 0,-1 1 0,1-1 0,-1 1 0,1 0 0,0 0 0,-1-1 0,1 1 0,-1 0 0,1 1 0,0 2 0,1 1 0,-1-1 0,0 1 0,-1-1 0,1 1 0,-1-1 0,0 1 0,0-1 0,-2 9 0,-3 20 70,-2 0-1,-1 0 1,-19 46 0,-48 94 235,70-163-304,-32 67-1,-88 135 0,89-162 0,-2-2 0,-2-1 0,-62 57 0,57-64 0,-1-1 0,-1-2 0,-2-3 0,-93 49 0,124-75 0,-1-1 0,0-1 0,-1-1 0,0-1 0,1 0 0,-27 0 0,-1-2 0,-74-6 0,108 3 0,1-1 0,-1 0 0,1 0 0,0-1 0,-1-1 0,-15-6 0,22 6 0,0 1 0,0-1 0,0 1 0,1-2 0,0 1 0,0 0 0,0-1 0,0 0 0,1 0 0,0-1 0,0 1 0,0-1 0,-5-11 0,0-3 0,1 0 0,0 0 0,2-1 0,0 0 0,1 0 0,-2-34 0,6 43 0,0 0 0,1 1 0,1-1 0,0 1 0,1-1 0,0 1 0,1 0 0,0-1 0,0 1 0,1 0 0,1 1 0,0-1 0,0 1 0,8-10 0,0 1 0,2 0 0,0 2 0,1-1 0,32-25 0,-37 35 0,0 0 0,0 2 0,0-1 0,1 2 0,0-1 0,0 1 0,0 1 0,1 0 0,0 1 0,16-2 0,10 1 0,1 1 0,-1 2 0,1 2 0,0 2 0,-1 1 0,73 18 0,-84-14 0,0 1 0,-1 1 0,0 1 0,0 1 0,-2 2 0,1 1 0,-2 0 0,0 2 0,42 39 0,-61-51 0,-1 0 0,1 0 0,-1 0 0,0 1 0,0 0 0,-1 0 0,0 0 0,0 0 0,0 0 0,0 1 0,-1-1 0,2 13 0,-3-15 0,-1 0 0,0-1 0,0 1 0,0 0 0,-1 0 0,1 0 0,-1 0 0,0-1 0,0 1 0,0 0 0,0-1 0,-1 1 0,0-1 0,0 1 0,1-1 0,-2 0 0,1 0 0,0 0 0,-1 0 0,1 0 0,-1 0 0,0-1 0,-6 5 0,-17 10 0,-1 0 0,-49 21 0,-65 18 0,99-40 0,-170 56 0,-330 68 0,503-130 0,39-10 0,0 0 0,0 0 0,0 0 0,0 0 0,0 0 0,0 0 0,0 0 0,0 0 0,0 0 0,1 0 0,-1 0 0,0 0 0,0 0 0,0 0 0,0 1 0,0-1 0,0 0 0,0 0 0,0 0 0,0 0 0,0 0 0,0 0 0,0 0 0,0 0 0,0 0 0,0 0 0,0 0 0,0 0 0,0 0 0,0 1 0,0-1 0,0 0 0,0 0 0,0 0 0,-1 0 0,1 0 0,0 0 0,0 0 0,0 0 0,0 0 0,0 0 0,0 0 0,0 0 0,0 0 0,0 0 0,0 0 0,14 2 0,23 0 0,-1-4 0,1-2 0,-1-1 0,1-2 0,61-20 0,134-64 0,466-239 0,-484 207 0,-159 87 0,89-76 0,-108 77 0,54-71 0,-18 19 0,-49 62 0,-5 3 0,2 1 0,0 0 0,1 2 0,28-19 0,-41 32 0,1-1 0,-1 0 0,0 0 0,-1-1 0,11-13 0,-8 13 0,-6 13 0,-5 21 0,-9 7 0,-1 0 0,-2-1 0,-1-1 0,-1 0 0,-28 42 0,6-19 0,-84 95 0,55-81 0,-123 97 0,-91 43 0,155-118 0,74-53 0,-157 118 0,191-141 0,1 0 0,0 1 0,-22 27 0,26-22 0,12-20 0,0 0 0,0 0 0,0 0 0,0 0 0,0 0 0,0 0 0,0 0 0,0 0 0,0 0 0,0 1 0,0-1 0,0 0 0,0 0 0,0 0 0,0 0 0,0 0 0,0 0 0,0 0 0,0 0 0,0 1 0,0-1 0,0 0 0,0 0 0,1 0 0,-1 0 0,0 0 0,0 0 0,0 0 0,0 0 0,0 0 0,0 0 0,0 0 0,0 1 0,0-1 0,0 0 0,0 0 0,1 0 0,-1 0 0,0 0 0,0 0 0,0 0 0,0 0 0,0 0 0,0 0 0,0 0 0,0 0 0,0 0 0,1 0 0,-1 0 0,0 0 0,0 0 0,13-6 0,76-59 0,-12 8 0,330-194-232,15 22-200,4-3 193,-348 188 239,39-21 0,165-121 0,-256 167 0,-21 19 0,-6 7 0,-7 10 131,0 0 0,-1-1-1,-1 0 1,-1-1 0,-14 18 0,1-2-13,-211 281-118,-174 213 0,396-509 0,4-5 0,0 0 0,0 0 0,-8 18 0,15-21 0,8-8 0,10-10 0,52-45 0,76-81 0,-111 103 0,277-297 0,-300 318 0,23-30 0,-31 39 0,0-1 0,0 1 0,0-1 0,-1 1 0,1-1 0,-1 0 0,0 0 0,0 0 0,1-8 0,-2 11 0,0 1 0,1-1 0,-1 0 0,0 0 0,-1 0 0,1 1 0,0-1 0,0 0 0,0 0 0,0 0 0,0 1 0,-1-1 0,1 0 0,0 0 0,-1 1 0,1-1 0,-1 0 0,1 1 0,-1-1 0,1 0 0,-1 1 0,1-1 0,-1 1 0,1-1 0,-1 1 0,0-1 0,1 1 0,-1 0 0,0-1 0,0 1 0,1 0 0,-1-1 0,0 1 0,0 0 0,-1-1 0,-1 1 0,-1 0 0,1 0 0,-1 0 0,1 1 0,-1-1 0,0 1 0,-4 1 0,-27 10 0,1 1 0,0 2 0,-41 24 0,-6 3 0,-577 222 0,244-108 0,335-124 0,-279 128 0,354-157 0,-13 6 0,-28 21 0,42-28 0,-1 1 0,1-1 0,1 1 0,-1 0 0,0 0 0,1 0 0,-1 0 0,1 0 0,0 0 0,0 1 0,0-1 0,0 1 0,1 0 0,0-1 0,-2 5 0,3-6 0,0-1 0,0 0 0,0 0 0,1 1 0,-1-1 0,0 0 0,0 0 0,1 0 0,-1 1 0,1-1 0,-1 0 0,1 0 0,-1 0 0,1 0 0,0 0 0,-1 0 0,1 0 0,0 0 0,0 0 0,0 0 0,0-1 0,0 1 0,0 0 0,0 0 0,0-1 0,0 1 0,0-1 0,0 1 0,0-1 0,1 1 0,1-1 0,4 2 0,-1 0 0,1-1 0,0 0 0,10 0 0,4-1 0,0-2 0,0 0 0,-1-1 0,1-1 0,28-9 0,101-44 0,-125 47 0,517-235-455,-99 40 116,-16 31 339,-219 91 0,-178 71-28,35-21 0,-52 26 148,-1-1 0,0-1-1,-1 0 1,0 0-1,11-13 1,139-156 12,-121 130-132,-1-3 0,57-101 0,18-25 0,-113 175 0,1 0 0,-1 0 0,1 0 0,-1 0 0,1 1 0,0-1 0,0 0 0,0 1 0,0-1 0,0 1 0,4-3 0,-6 4 0,0 0 0,1 0 0,-1 0 0,1 0 0,-1 0 0,0 0 0,1 0 0,-1 0 0,0 1 0,1-1 0,-1 0 0,0 0 0,1 0 0,-1 0 0,0 0 0,1 1 0,-1-1 0,0 0 0,1 0 0,-1 0 0,0 1 0,0-1 0,1 0 0,-1 1 0,0-1 0,0 0 0,1 1 0,4 19 0,-3 13 0,-1-1 0,-2 1 0,-8 56 0,5-56 0,-7 43 0,-4 0 0,-3-1 0,-3-1 0,-55 127 0,16-68 0,-36 89 0,87-192 0,10-22 0,4-10 0,8-15 0,6-18 0,-2 0 0,13-39 0,-2 6 0,4-7 0,72-182 0,-92 214 0,-12 42 0,0 1 0,0-1 0,0 1 0,1-1 0,-1 1 0,0-1 0,0 1 0,0-1 0,0 1 0,0-1 0,0 1 0,0-1 0,0 1 0,0-1 0,0 1 0,-1 0 0,1-1 0,0 1 0,0-1 0,0 1 0,0-1 0,-1 1 0,1-1 0,0 1 0,-1 0 0,1-1 0,0 1 0,-1 0 0,1-1 0,0 1 0,-1 0 0,1-1 0,0 1 0,-1 0 0,1 0 0,-1-1 0,1 1 0,-1 0 0,1 0 0,-1 0 0,1 0 0,-1 0 0,-1 0 0,0 0 0,0 1 0,0 0 0,0-1 0,0 1 0,1 0 0,-1 0 0,0 0 0,-2 1 0,-91 73 0,4-3 0,-95 47 0,13-9 0,137-82 0,-54 53 0,53-42 0,35-35 0,0-1 0,-1 0 0,1 1 0,0-1 0,1 1 0,-1 0 0,1 0 0,0 0 0,-1 0 0,0 6 0,2-8 0,0-1 0,1 1 0,-1-1 0,0 0 0,0 1 0,0-1 0,1 1 0,-1-1 0,1 0 0,-1 1 0,1-1 0,0 0 0,-1 0 0,1 0 0,0 1 0,0-1 0,0 0 0,0 0 0,0 0 0,0 0 0,0 0 0,0-1 0,0 1 0,0 0 0,3 1 0,2 1 0,1-1 0,0 1 0,12 3 0,-13-5 0,40 9 0,0-2 0,0-3 0,1-1 0,73-3 0,-94-4 0,-1 0 0,0-1 0,0-2 0,-1 0 0,0-2 0,0-1 0,0-1 0,-1 0 0,-1-2 0,38-26 0,-8 0 0,-2-2 0,-1-2 0,45-53 0,-57 52 0,42-64 0,-16 21 0,-43 58 0,-2 0 0,-1-2 0,15-35 0,-22 35 0,3-8 0,-12 36 0,-1 1 0,1-1 0,0 0 0,0 1 0,0-1 0,0 0 0,1 1 0,-1 0 0,0-1 0,0 1 0,1 0 0,-1 0 0,1-1 0,-1 1 0,4-1 0,-3 2 0,-1 0 0,0 0 0,1 0 0,-1 0 0,0 0 0,1 0 0,-1 0 0,1 1 0,-1-1 0,0 1 0,1-1 0,-1 1 0,0-1 0,0 1 0,1 0 0,-1 0 0,0-1 0,0 1 0,0 0 0,0 0 0,0 0 0,0 0 0,0 0 0,0 1 0,-1-1 0,1 0 0,0 1 0,1 1 0,23 30 0,-2 2 0,-1 1 0,25 57 0,-40-74 0,-1 0 0,0 1 0,-2 0 0,0 0 0,-1 0 0,0 27 0,5 32 0,9 51 0,-18-154 0,2-30 0,0 5 0,-1 41 0,-1-13 0,1-1 0,0 1 0,2 0 0,1 0 0,10-41 0,-23 71 0,-172 152 0,145-132 0,-2-3 0,-1-1 0,-52 23 0,80-42 0,1 0 0,0 1 0,0 0 0,1 1 0,-15 14 0,-40 49 0,17-16 0,47-54 0,0 0 0,0 0 0,1 0 0,-1 0 0,0 0 0,0-1 0,0 1 0,0 0 0,0 0 0,0-1 0,-1 1 0,1 0 0,0-1 0,-2 1 0,3-1 0,0-1 0,-1 0 0,1 1 0,0-1 0,0 1 0,0-1 0,0 0 0,0 1 0,0-1 0,0 0 0,0 1 0,1-1 0,-1 1 0,0-1 0,0 0 0,0 1 0,1-1 0,-1 1 0,1-2 0,21-41 0,9-10 0,195-310 0,-212 341 0,-13 21 0,-1 1 0,0 0 0,0 0 0,0 0 0,0-1 0,0 1 0,0 0 0,0 0 0,0 0 0,0-1 0,0 1 0,0 0 0,0 0 0,0-1 0,0 1 0,0 0 0,0 0 0,0 0 0,0-1 0,0 1 0,0 0 0,0 0 0,0-1 0,0 1 0,0 0 0,0 0 0,0 0 0,0-1 0,-1 1 0,1 0 0,0 0 0,0 0 0,0 0 0,0-1 0,-1 1 0,1 0 0,0 0 0,0 0 0,0 0 0,0 0 0,-1 0 0,1 0 0,0 0 0,0-1 0,-1 1 0,1 0 0,0 0 0,0 0 0,0 0 0,-1 0 0,1 0 0,0 0 0,0 0 0,-1 0 0,-9 2 0,0-1 0,0 2 0,1-1 0,-1 1 0,1 1 0,-1 0 0,1 0 0,-11 7 0,-14 6 0,-60 20 0,-1-4 0,-123 26 0,-206 21 0,300-59 0,-58 10 0,-278 53 0,325-55 0,-294 72 0,209-48 0,71-19 0,139-32 0,0 1 0,1 0 0,-1 0 0,1 1 0,0 1 0,0 0 0,-12 8 0,17-10 0,0 1 0,0-1 0,1 1 0,-1-1 0,1 1 0,0 0 0,1 0 0,-1 1 0,1-1 0,-1 0 0,1 1 0,1 0 0,-1-1 0,1 1 0,-1 0 0,0 9 0,2-12 0,0 0 0,0 0 0,0 0 0,0 0 0,0 0 0,0 0 0,1 0 0,-1 0 0,1 0 0,0 0 0,-1 0 0,1 0 0,0 0 0,0-1 0,0 1 0,0 0 0,0-1 0,3 3 0,-1 0 0,1-1 0,-1-1 0,1 1 0,0 0 0,0-1 0,0 0 0,8 4 0,4-1 0,0 0 0,0-1 0,24 3 0,44 0 0,162-6 0,-132-3 0,202 0-1365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12/20/2023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6</a:t>
            </a:fld>
            <a:endParaRPr lang="en-US"/>
          </a:p>
        </p:txBody>
      </p:sp>
    </p:spTree>
    <p:extLst>
      <p:ext uri="{BB962C8B-B14F-4D97-AF65-F5344CB8AC3E}">
        <p14:creationId xmlns:p14="http://schemas.microsoft.com/office/powerpoint/2010/main" val="26146298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11</a:t>
            </a:fld>
            <a:endParaRPr lang="en-US"/>
          </a:p>
        </p:txBody>
      </p:sp>
    </p:spTree>
    <p:extLst>
      <p:ext uri="{BB962C8B-B14F-4D97-AF65-F5344CB8AC3E}">
        <p14:creationId xmlns:p14="http://schemas.microsoft.com/office/powerpoint/2010/main" val="36251452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12</a:t>
            </a:fld>
            <a:endParaRPr lang="en-US"/>
          </a:p>
        </p:txBody>
      </p:sp>
    </p:spTree>
    <p:extLst>
      <p:ext uri="{BB962C8B-B14F-4D97-AF65-F5344CB8AC3E}">
        <p14:creationId xmlns:p14="http://schemas.microsoft.com/office/powerpoint/2010/main" val="7104818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3493594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15</a:t>
            </a:fld>
            <a:endParaRPr lang="en-US"/>
          </a:p>
        </p:txBody>
      </p:sp>
    </p:spTree>
    <p:extLst>
      <p:ext uri="{BB962C8B-B14F-4D97-AF65-F5344CB8AC3E}">
        <p14:creationId xmlns:p14="http://schemas.microsoft.com/office/powerpoint/2010/main" val="3806146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17</a:t>
            </a:fld>
            <a:endParaRPr lang="en-US"/>
          </a:p>
        </p:txBody>
      </p:sp>
    </p:spTree>
    <p:extLst>
      <p:ext uri="{BB962C8B-B14F-4D97-AF65-F5344CB8AC3E}">
        <p14:creationId xmlns:p14="http://schemas.microsoft.com/office/powerpoint/2010/main" val="822701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18</a:t>
            </a:fld>
            <a:endParaRPr lang="en-US"/>
          </a:p>
        </p:txBody>
      </p:sp>
    </p:spTree>
    <p:extLst>
      <p:ext uri="{BB962C8B-B14F-4D97-AF65-F5344CB8AC3E}">
        <p14:creationId xmlns:p14="http://schemas.microsoft.com/office/powerpoint/2010/main" val="10491668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19</a:t>
            </a:fld>
            <a:endParaRPr lang="en-US"/>
          </a:p>
        </p:txBody>
      </p:sp>
    </p:spTree>
    <p:extLst>
      <p:ext uri="{BB962C8B-B14F-4D97-AF65-F5344CB8AC3E}">
        <p14:creationId xmlns:p14="http://schemas.microsoft.com/office/powerpoint/2010/main" val="3869207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26</a:t>
            </a:fld>
            <a:endParaRPr lang="en-US"/>
          </a:p>
        </p:txBody>
      </p:sp>
    </p:spTree>
    <p:extLst>
      <p:ext uri="{BB962C8B-B14F-4D97-AF65-F5344CB8AC3E}">
        <p14:creationId xmlns:p14="http://schemas.microsoft.com/office/powerpoint/2010/main" val="18043505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27</a:t>
            </a:fld>
            <a:endParaRPr lang="en-US"/>
          </a:p>
        </p:txBody>
      </p:sp>
    </p:spTree>
    <p:extLst>
      <p:ext uri="{BB962C8B-B14F-4D97-AF65-F5344CB8AC3E}">
        <p14:creationId xmlns:p14="http://schemas.microsoft.com/office/powerpoint/2010/main" val="4448041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28</a:t>
            </a:fld>
            <a:endParaRPr lang="en-US"/>
          </a:p>
        </p:txBody>
      </p:sp>
    </p:spTree>
    <p:extLst>
      <p:ext uri="{BB962C8B-B14F-4D97-AF65-F5344CB8AC3E}">
        <p14:creationId xmlns:p14="http://schemas.microsoft.com/office/powerpoint/2010/main" val="6868629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29</a:t>
            </a:fld>
            <a:endParaRPr lang="en-US"/>
          </a:p>
        </p:txBody>
      </p:sp>
    </p:spTree>
    <p:extLst>
      <p:ext uri="{BB962C8B-B14F-4D97-AF65-F5344CB8AC3E}">
        <p14:creationId xmlns:p14="http://schemas.microsoft.com/office/powerpoint/2010/main" val="2731039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30</a:t>
            </a:fld>
            <a:endParaRPr lang="en-US"/>
          </a:p>
        </p:txBody>
      </p:sp>
    </p:spTree>
    <p:extLst>
      <p:ext uri="{BB962C8B-B14F-4D97-AF65-F5344CB8AC3E}">
        <p14:creationId xmlns:p14="http://schemas.microsoft.com/office/powerpoint/2010/main" val="2487842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31</a:t>
            </a:fld>
            <a:endParaRPr lang="en-US"/>
          </a:p>
        </p:txBody>
      </p:sp>
    </p:spTree>
    <p:extLst>
      <p:ext uri="{BB962C8B-B14F-4D97-AF65-F5344CB8AC3E}">
        <p14:creationId xmlns:p14="http://schemas.microsoft.com/office/powerpoint/2010/main" val="17311294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32</a:t>
            </a:fld>
            <a:endParaRPr lang="en-US"/>
          </a:p>
        </p:txBody>
      </p:sp>
    </p:spTree>
    <p:extLst>
      <p:ext uri="{BB962C8B-B14F-4D97-AF65-F5344CB8AC3E}">
        <p14:creationId xmlns:p14="http://schemas.microsoft.com/office/powerpoint/2010/main" val="41950458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33</a:t>
            </a:fld>
            <a:endParaRPr lang="en-US"/>
          </a:p>
        </p:txBody>
      </p:sp>
    </p:spTree>
    <p:extLst>
      <p:ext uri="{BB962C8B-B14F-4D97-AF65-F5344CB8AC3E}">
        <p14:creationId xmlns:p14="http://schemas.microsoft.com/office/powerpoint/2010/main" val="38258343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dirty="0"/>
          </a:p>
        </p:txBody>
      </p:sp>
    </p:spTree>
    <p:extLst>
      <p:ext uri="{BB962C8B-B14F-4D97-AF65-F5344CB8AC3E}">
        <p14:creationId xmlns:p14="http://schemas.microsoft.com/office/powerpoint/2010/main" val="41935383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dirty="0"/>
          </a:p>
        </p:txBody>
      </p:sp>
    </p:spTree>
    <p:extLst>
      <p:ext uri="{BB962C8B-B14F-4D97-AF65-F5344CB8AC3E}">
        <p14:creationId xmlns:p14="http://schemas.microsoft.com/office/powerpoint/2010/main" val="32257339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57</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58</a:t>
            </a:fld>
            <a:endParaRPr lang="en-US" dirty="0"/>
          </a:p>
        </p:txBody>
      </p:sp>
    </p:spTree>
    <p:extLst>
      <p:ext uri="{BB962C8B-B14F-4D97-AF65-F5344CB8AC3E}">
        <p14:creationId xmlns:p14="http://schemas.microsoft.com/office/powerpoint/2010/main" val="3152147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137</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138</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139</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140</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141</a:t>
            </a:fld>
            <a:endParaRPr lang="en-US"/>
          </a:p>
        </p:txBody>
      </p:sp>
    </p:spTree>
    <p:extLst>
      <p:ext uri="{BB962C8B-B14F-4D97-AF65-F5344CB8AC3E}">
        <p14:creationId xmlns:p14="http://schemas.microsoft.com/office/powerpoint/2010/main" val="27239705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12/20/2023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12/20/2023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12/20/2023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12/20/2023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12/20/2023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12/20/2023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9.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9.emf"/><Relationship Id="rId3" Type="http://schemas.openxmlformats.org/officeDocument/2006/relationships/slideLayout" Target="../slideLayouts/slideLayout7.xml"/><Relationship Id="rId7" Type="http://schemas.openxmlformats.org/officeDocument/2006/relationships/image" Target="../media/image8.emf"/><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notesSlide" Target="../notesSlides/notesSlide6.xml"/><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jp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JP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7.emf"/><Relationship Id="rId7"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jpg"/><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0.jpeg"/></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8" Type="http://schemas.openxmlformats.org/officeDocument/2006/relationships/customXml" Target="../ink/ink1.xml"/><Relationship Id="rId13" Type="http://schemas.openxmlformats.org/officeDocument/2006/relationships/image" Target="NULL"/><Relationship Id="rId3" Type="http://schemas.openxmlformats.org/officeDocument/2006/relationships/image" Target="../media/image7.emf"/><Relationship Id="rId7" Type="http://schemas.microsoft.com/office/2007/relationships/hdphoto" Target="../media/hdphoto3.wdp"/><Relationship Id="rId12" Type="http://schemas.openxmlformats.org/officeDocument/2006/relationships/customXml" Target="../ink/ink2.xml"/><Relationship Id="rId17" Type="http://schemas.openxmlformats.org/officeDocument/2006/relationships/image" Target="NULL"/><Relationship Id="rId2" Type="http://schemas.openxmlformats.org/officeDocument/2006/relationships/image" Target="../media/image6.png"/><Relationship Id="rId16" Type="http://schemas.openxmlformats.org/officeDocument/2006/relationships/customXml" Target="../ink/ink4.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NULL"/><Relationship Id="rId5" Type="http://schemas.openxmlformats.org/officeDocument/2006/relationships/image" Target="../media/image9.emf"/><Relationship Id="rId15" Type="http://schemas.openxmlformats.org/officeDocument/2006/relationships/image" Target="NULL"/><Relationship Id="rId4" Type="http://schemas.openxmlformats.org/officeDocument/2006/relationships/image" Target="../media/image8.emf"/><Relationship Id="rId14" Type="http://schemas.openxmlformats.org/officeDocument/2006/relationships/customXml" Target="../ink/ink3.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microsoft.com/office/2007/relationships/hdphoto" Target="../media/hdphoto4.wdp"/><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6.png"/><Relationship Id="rId7" Type="http://schemas.openxmlformats.org/officeDocument/2006/relationships/image" Target="../media/image2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8" Type="http://schemas.microsoft.com/office/2007/relationships/hdphoto" Target="../media/hdphoto6.wdp"/><Relationship Id="rId3" Type="http://schemas.openxmlformats.org/officeDocument/2006/relationships/image" Target="../media/image7.emf"/><Relationship Id="rId7"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ccl.org/wp-content/uploads/2020/11/70-20-10-infographic-ccl-center-for-creative-leadership.jpg"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7.jp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7.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jpg"/><Relationship Id="rId5" Type="http://schemas.openxmlformats.org/officeDocument/2006/relationships/image" Target="../media/image9.emf"/><Relationship Id="rId4" Type="http://schemas.openxmlformats.org/officeDocument/2006/relationships/image" Target="../media/image8.emf"/></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gif"/><Relationship Id="rId5" Type="http://schemas.openxmlformats.org/officeDocument/2006/relationships/image" Target="../media/image9.emf"/><Relationship Id="rId4" Type="http://schemas.openxmlformats.org/officeDocument/2006/relationships/image" Target="../media/image8.emf"/></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8.wdp"/><Relationship Id="rId5" Type="http://schemas.openxmlformats.org/officeDocument/2006/relationships/image" Target="../media/image31.png"/><Relationship Id="rId4" Type="http://schemas.openxmlformats.org/officeDocument/2006/relationships/image" Target="../media/image9.emf"/></Relationships>
</file>

<file path=ppt/slides/_rels/slide8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9.emf"/><Relationship Id="rId4" Type="http://schemas.openxmlformats.org/officeDocument/2006/relationships/image" Target="../media/image8.emf"/></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8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8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8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9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13.png"/><Relationship Id="rId5" Type="http://schemas.openxmlformats.org/officeDocument/2006/relationships/image" Target="../media/image6.png"/><Relationship Id="rId4" Type="http://schemas.openxmlformats.org/officeDocument/2006/relationships/image" Target="../media/image8.emf"/></Relationships>
</file>

<file path=ppt/slides/_rels/slide91.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7.emf"/><Relationship Id="rId7" Type="http://schemas.openxmlformats.org/officeDocument/2006/relationships/diagramLayout" Target="../diagrams/layout1.xm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diagramData" Target="../diagrams/data1.xml"/><Relationship Id="rId5" Type="http://schemas.openxmlformats.org/officeDocument/2006/relationships/image" Target="../media/image9.emf"/><Relationship Id="rId10" Type="http://schemas.microsoft.com/office/2007/relationships/diagramDrawing" Target="../diagrams/drawing1.xml"/><Relationship Id="rId4" Type="http://schemas.openxmlformats.org/officeDocument/2006/relationships/image" Target="../media/image8.emf"/><Relationship Id="rId9" Type="http://schemas.openxmlformats.org/officeDocument/2006/relationships/diagramColors" Target="../diagrams/colors1.xml"/></Relationships>
</file>

<file path=ppt/slides/_rels/slide9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9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9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emf"/><Relationship Id="rId5" Type="http://schemas.openxmlformats.org/officeDocument/2006/relationships/image" Target="../media/image9.emf"/><Relationship Id="rId4" Type="http://schemas.openxmlformats.org/officeDocument/2006/relationships/image" Target="../media/image8.emf"/></Relationships>
</file>

<file path=ppt/slides/_rels/slide10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emf"/><Relationship Id="rId5" Type="http://schemas.openxmlformats.org/officeDocument/2006/relationships/image" Target="../media/image9.emf"/><Relationship Id="rId4" Type="http://schemas.openxmlformats.org/officeDocument/2006/relationships/image" Target="../media/image8.emf"/></Relationships>
</file>

<file path=ppt/slides/_rels/slide10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0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5.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9.emf"/></Relationships>
</file>

<file path=ppt/slides/_rels/slide106.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9.emf"/></Relationships>
</file>

<file path=ppt/slides/_rels/slide10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microsoft.com/office/2007/relationships/hdphoto" Target="../media/hdphoto9.wdp"/><Relationship Id="rId5" Type="http://schemas.openxmlformats.org/officeDocument/2006/relationships/image" Target="../media/image39.png"/><Relationship Id="rId4" Type="http://schemas.openxmlformats.org/officeDocument/2006/relationships/image" Target="../media/image9.emf"/></Relationships>
</file>

<file path=ppt/slides/_rels/slide10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0.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0.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1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41.png"/><Relationship Id="rId4" Type="http://schemas.openxmlformats.org/officeDocument/2006/relationships/image" Target="../media/image9.emf"/></Relationships>
</file>

<file path=ppt/slides/_rels/slide1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emf"/><Relationship Id="rId5" Type="http://schemas.openxmlformats.org/officeDocument/2006/relationships/image" Target="../media/image9.emf"/><Relationship Id="rId4" Type="http://schemas.openxmlformats.org/officeDocument/2006/relationships/image" Target="../media/image8.emf"/></Relationships>
</file>

<file path=ppt/slides/_rels/slide1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emf"/><Relationship Id="rId5" Type="http://schemas.openxmlformats.org/officeDocument/2006/relationships/image" Target="../media/image9.emf"/><Relationship Id="rId4" Type="http://schemas.openxmlformats.org/officeDocument/2006/relationships/image" Target="../media/image8.emf"/></Relationships>
</file>

<file path=ppt/slides/_rels/slide1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emf"/><Relationship Id="rId5" Type="http://schemas.openxmlformats.org/officeDocument/2006/relationships/image" Target="../media/image9.emf"/><Relationship Id="rId4" Type="http://schemas.openxmlformats.org/officeDocument/2006/relationships/image" Target="../media/image8.emf"/></Relationships>
</file>

<file path=ppt/slides/_rels/slide1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4.gif"/><Relationship Id="rId5" Type="http://schemas.openxmlformats.org/officeDocument/2006/relationships/image" Target="../media/image9.emf"/><Relationship Id="rId4" Type="http://schemas.openxmlformats.org/officeDocument/2006/relationships/image" Target="../media/image8.emf"/></Relationships>
</file>

<file path=ppt/slides/_rels/slide123.xml.rels><?xml version="1.0" encoding="UTF-8" standalone="yes"?>
<Relationships xmlns="http://schemas.openxmlformats.org/package/2006/relationships"><Relationship Id="rId3" Type="http://schemas.openxmlformats.org/officeDocument/2006/relationships/image" Target="../media/image7.emf"/><Relationship Id="rId7" Type="http://schemas.microsoft.com/office/2007/relationships/hdphoto" Target="../media/hdphoto11.wdp"/><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1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46.emf"/><Relationship Id="rId4" Type="http://schemas.openxmlformats.org/officeDocument/2006/relationships/image" Target="../media/image9.emf"/></Relationships>
</file>

<file path=ppt/slides/_rels/slide1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 Id="rId4" Type="http://schemas.openxmlformats.org/officeDocument/2006/relationships/image" Target="../media/image7.emf"/></Relationships>
</file>

<file path=ppt/slides/_rels/slide1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Revision – Final Session</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18040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Final Exam </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10" name="TextBox 9">
            <a:extLst>
              <a:ext uri="{FF2B5EF4-FFF2-40B4-BE49-F238E27FC236}">
                <a16:creationId xmlns:a16="http://schemas.microsoft.com/office/drawing/2014/main" id="{BA11B522-BBBA-09DC-9C85-E8B8A247AF3D}"/>
              </a:ext>
            </a:extLst>
          </p:cNvPr>
          <p:cNvSpPr txBox="1"/>
          <p:nvPr/>
        </p:nvSpPr>
        <p:spPr>
          <a:xfrm>
            <a:off x="5031113" y="2398681"/>
            <a:ext cx="2134239" cy="707886"/>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15 (T or F , MCQ)</a:t>
            </a:r>
          </a:p>
        </p:txBody>
      </p:sp>
      <p:sp>
        <p:nvSpPr>
          <p:cNvPr id="11" name="Left Brace 10">
            <a:extLst>
              <a:ext uri="{FF2B5EF4-FFF2-40B4-BE49-F238E27FC236}">
                <a16:creationId xmlns:a16="http://schemas.microsoft.com/office/drawing/2014/main" id="{4AD77224-EDB0-12CA-08DB-9CC7AED34121}"/>
              </a:ext>
            </a:extLst>
          </p:cNvPr>
          <p:cNvSpPr/>
          <p:nvPr/>
        </p:nvSpPr>
        <p:spPr>
          <a:xfrm>
            <a:off x="4721280" y="2349142"/>
            <a:ext cx="305370" cy="806965"/>
          </a:xfrm>
          <a:prstGeom prst="leftBrace">
            <a:avLst/>
          </a:prstGeom>
        </p:spPr>
        <p:style>
          <a:lnRef idx="3">
            <a:schemeClr val="accent6"/>
          </a:lnRef>
          <a:fillRef idx="0">
            <a:schemeClr val="accent6"/>
          </a:fillRef>
          <a:effectRef idx="2">
            <a:schemeClr val="accent6"/>
          </a:effectRef>
          <a:fontRef idx="minor">
            <a:schemeClr val="tx1"/>
          </a:fontRef>
        </p:style>
        <p:txBody>
          <a:bodyPr rtlCol="0" anchor="ctr"/>
          <a:lstStyle/>
          <a:p>
            <a:pPr algn="ctr"/>
            <a:endParaRPr lang="en-US"/>
          </a:p>
        </p:txBody>
      </p:sp>
      <p:sp>
        <p:nvSpPr>
          <p:cNvPr id="12" name="Rectangle 11">
            <a:extLst>
              <a:ext uri="{FF2B5EF4-FFF2-40B4-BE49-F238E27FC236}">
                <a16:creationId xmlns:a16="http://schemas.microsoft.com/office/drawing/2014/main" id="{2D4BED2F-0545-9621-B0E8-0C4BFB333316}"/>
              </a:ext>
            </a:extLst>
          </p:cNvPr>
          <p:cNvSpPr/>
          <p:nvPr/>
        </p:nvSpPr>
        <p:spPr>
          <a:xfrm>
            <a:off x="5941975" y="4095475"/>
            <a:ext cx="5865708" cy="1754326"/>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p>
          <a:p>
            <a:pPr algn="ctr"/>
            <a:r>
              <a:rPr lang="ar-EG" sz="3600" b="1" cap="none" spc="0" dirty="0">
                <a:ln w="0"/>
                <a:solidFill>
                  <a:srgbClr val="FF0000"/>
                </a:solidFill>
                <a:effectLst>
                  <a:outerShdw blurRad="38100" dist="19050" dir="2700000" algn="tl" rotWithShape="0">
                    <a:schemeClr val="dk1">
                      <a:alpha val="40000"/>
                    </a:schemeClr>
                  </a:outerShdw>
                </a:effectLst>
              </a:rPr>
              <a:t> الخميس 28 ديسمبر 2023 </a:t>
            </a:r>
            <a:endParaRPr lang="en-US"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cap="none" spc="0" dirty="0">
                <a:ln w="0"/>
                <a:solidFill>
                  <a:srgbClr val="FF0000"/>
                </a:solidFill>
                <a:effectLst>
                  <a:outerShdw blurRad="38100" dist="19050" dir="2700000" algn="tl" rotWithShape="0">
                    <a:schemeClr val="dk1">
                      <a:alpha val="40000"/>
                    </a:schemeClr>
                  </a:outerShdw>
                </a:effectLst>
              </a:rPr>
              <a:t>الساعة 9 مساءً إلى الساعة 10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563077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4086208"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W2 – Lecture 1</a:t>
            </a:r>
          </a:p>
        </p:txBody>
      </p:sp>
    </p:spTree>
    <p:extLst>
      <p:ext uri="{BB962C8B-B14F-4D97-AF65-F5344CB8AC3E}">
        <p14:creationId xmlns:p14="http://schemas.microsoft.com/office/powerpoint/2010/main" val="7207264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409669"/>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Management</a:t>
            </a:r>
            <a:r>
              <a:rPr lang="en-US" sz="2400" b="1" dirty="0">
                <a:solidFill>
                  <a:srgbClr val="0A1F61"/>
                </a:solidFill>
                <a:latin typeface="Tajawal ExtraBold" panose="00000800000000000000" pitchFamily="2" charset="-78"/>
                <a:cs typeface="Tajawal ExtraBold" panose="00000800000000000000" pitchFamily="2" charset="-78"/>
              </a:rPr>
              <a:t> is a process which exists to get results by making the best use of the human, financial &amp; material resources available.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planning, organizing, leading, and controlling of human and other resources to achieve organizational goals effectively and efficiently.</a:t>
            </a:r>
          </a:p>
        </p:txBody>
      </p:sp>
    </p:spTree>
    <p:extLst>
      <p:ext uri="{BB962C8B-B14F-4D97-AF65-F5344CB8AC3E}">
        <p14:creationId xmlns:p14="http://schemas.microsoft.com/office/powerpoint/2010/main" val="34801807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805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Resources include people, skills, know-how and experience, machinery, raw materials, computers and IT, patents, financial capital, and loyal customers and employees.</a:t>
            </a:r>
          </a:p>
          <a:p>
            <a:pPr marL="517525" algn="just">
              <a:lnSpc>
                <a:spcPct val="20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marL="517525" algn="just">
              <a:lnSpc>
                <a:spcPct val="200000"/>
              </a:lnSpc>
            </a:pPr>
            <a:r>
              <a:rPr lang="en-US" sz="3000" b="1" dirty="0">
                <a:solidFill>
                  <a:srgbClr val="C00000"/>
                </a:solidFill>
                <a:latin typeface="Tajawal ExtraBold" panose="00000800000000000000" pitchFamily="2" charset="-78"/>
                <a:cs typeface="Tajawal ExtraBold" panose="00000800000000000000" pitchFamily="2" charset="-78"/>
              </a:rPr>
              <a:t>“It is the art of getting things done through others.”</a:t>
            </a:r>
          </a:p>
          <a:p>
            <a:pPr marL="517525" algn="r">
              <a:lnSpc>
                <a:spcPct val="200000"/>
              </a:lnSpc>
            </a:pPr>
            <a:r>
              <a:rPr lang="en-US" b="1" i="1" dirty="0">
                <a:solidFill>
                  <a:srgbClr val="0A1F61"/>
                </a:solidFill>
                <a:latin typeface="Tajawal ExtraBold" panose="00000800000000000000" pitchFamily="2" charset="-78"/>
                <a:cs typeface="Tajawal ExtraBold" panose="00000800000000000000" pitchFamily="2" charset="-78"/>
              </a:rPr>
              <a:t>(Mary Parker Follet)</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1183675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63647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Why management is important?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1.	The </a:t>
            </a:r>
            <a:r>
              <a:rPr lang="en-US" sz="2400" b="1" dirty="0">
                <a:solidFill>
                  <a:srgbClr val="FF0000"/>
                </a:solidFill>
                <a:latin typeface="Tajawal ExtraBold" panose="00000800000000000000" pitchFamily="2" charset="-78"/>
                <a:cs typeface="Tajawal ExtraBold" panose="00000800000000000000" pitchFamily="2" charset="-78"/>
              </a:rPr>
              <a:t>more efficient and effective </a:t>
            </a:r>
            <a:r>
              <a:rPr lang="en-US" sz="2400" b="1" dirty="0">
                <a:solidFill>
                  <a:srgbClr val="0A1F61"/>
                </a:solidFill>
                <a:latin typeface="Tajawal ExtraBold" panose="00000800000000000000" pitchFamily="2" charset="-78"/>
                <a:cs typeface="Tajawal ExtraBold" panose="00000800000000000000" pitchFamily="2" charset="-78"/>
              </a:rPr>
              <a:t>use of </a:t>
            </a:r>
            <a:r>
              <a:rPr lang="en-US" sz="2400" b="1" u="sng" dirty="0">
                <a:solidFill>
                  <a:srgbClr val="0A1F61"/>
                </a:solidFill>
                <a:latin typeface="Tajawal ExtraBold" panose="00000800000000000000" pitchFamily="2" charset="-78"/>
                <a:cs typeface="Tajawal ExtraBold" panose="00000800000000000000" pitchFamily="2" charset="-78"/>
              </a:rPr>
              <a:t>resources</a:t>
            </a:r>
            <a:r>
              <a:rPr lang="en-US" sz="2400" b="1" dirty="0">
                <a:solidFill>
                  <a:srgbClr val="0A1F61"/>
                </a:solidFill>
                <a:latin typeface="Tajawal ExtraBold" panose="00000800000000000000" pitchFamily="2" charset="-78"/>
                <a:cs typeface="Tajawal ExtraBold" panose="00000800000000000000" pitchFamily="2" charset="-78"/>
              </a:rPr>
              <a:t> that organizations make of those resources, </a:t>
            </a:r>
            <a:r>
              <a:rPr lang="en-US" sz="2400" b="1" dirty="0">
                <a:solidFill>
                  <a:srgbClr val="FF0000"/>
                </a:solidFill>
                <a:latin typeface="Tajawal ExtraBold" panose="00000800000000000000" pitchFamily="2" charset="-78"/>
                <a:cs typeface="Tajawal ExtraBold" panose="00000800000000000000" pitchFamily="2" charset="-78"/>
              </a:rPr>
              <a:t>the greater </a:t>
            </a:r>
            <a:r>
              <a:rPr lang="en-US" sz="2400" b="1" dirty="0">
                <a:solidFill>
                  <a:srgbClr val="0A1F61"/>
                </a:solidFill>
                <a:latin typeface="Tajawal ExtraBold" panose="00000800000000000000" pitchFamily="2" charset="-78"/>
                <a:cs typeface="Tajawal ExtraBold" panose="00000800000000000000" pitchFamily="2" charset="-78"/>
              </a:rPr>
              <a:t>the relative well-being and </a:t>
            </a:r>
            <a:r>
              <a:rPr lang="en-US" sz="2400" b="1" dirty="0">
                <a:solidFill>
                  <a:srgbClr val="FF0000"/>
                </a:solidFill>
                <a:latin typeface="Tajawal ExtraBold" panose="00000800000000000000" pitchFamily="2" charset="-78"/>
                <a:cs typeface="Tajawal ExtraBold" panose="00000800000000000000" pitchFamily="2" charset="-78"/>
              </a:rPr>
              <a:t>prosperity</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of people in that society</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2.	Helps people </a:t>
            </a:r>
            <a:r>
              <a:rPr lang="en-US" sz="2400" b="1" u="sng" dirty="0">
                <a:solidFill>
                  <a:srgbClr val="0A1F61"/>
                </a:solidFill>
                <a:latin typeface="Tajawal ExtraBold" panose="00000800000000000000" pitchFamily="2" charset="-78"/>
                <a:cs typeface="Tajawal ExtraBold" panose="00000800000000000000" pitchFamily="2" charset="-78"/>
              </a:rPr>
              <a:t>deal with their bosses and coworkers</a:t>
            </a:r>
          </a:p>
          <a:p>
            <a:pPr marL="517525"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3.	Opens a path to </a:t>
            </a:r>
            <a:r>
              <a:rPr lang="en-US" sz="2400" b="1" u="sng" dirty="0">
                <a:solidFill>
                  <a:srgbClr val="0A1F61"/>
                </a:solidFill>
                <a:latin typeface="Tajawal ExtraBold" panose="00000800000000000000" pitchFamily="2" charset="-78"/>
                <a:cs typeface="Tajawal ExtraBold" panose="00000800000000000000" pitchFamily="2" charset="-78"/>
              </a:rPr>
              <a:t>a well-paying job and a satisfying career</a:t>
            </a:r>
          </a:p>
        </p:txBody>
      </p:sp>
    </p:spTree>
    <p:extLst>
      <p:ext uri="{BB962C8B-B14F-4D97-AF65-F5344CB8AC3E}">
        <p14:creationId xmlns:p14="http://schemas.microsoft.com/office/powerpoint/2010/main" val="16591194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39BE21B-0475-130A-B186-38304972A77A}"/>
              </a:ext>
            </a:extLst>
          </p:cNvPr>
          <p:cNvPicPr>
            <a:picLocks noChangeAspect="1"/>
          </p:cNvPicPr>
          <p:nvPr/>
        </p:nvPicPr>
        <p:blipFill>
          <a:blip r:embed="rId6">
            <a:lum bright="-12000" contrast="34000"/>
            <a:extLst>
              <a:ext uri="{28A0092B-C50C-407E-A947-70E740481C1C}">
                <a14:useLocalDpi xmlns:a14="http://schemas.microsoft.com/office/drawing/2010/main" val="0"/>
              </a:ext>
            </a:extLst>
          </a:blip>
          <a:srcRect/>
          <a:stretch>
            <a:fillRect/>
          </a:stretch>
        </p:blipFill>
        <p:spPr bwMode="auto">
          <a:xfrm>
            <a:off x="6032323" y="1783370"/>
            <a:ext cx="5411499" cy="3725609"/>
          </a:xfrm>
          <a:prstGeom prst="rect">
            <a:avLst/>
          </a:prstGeom>
          <a:noFill/>
          <a:ln>
            <a:noFill/>
          </a:ln>
        </p:spPr>
      </p:pic>
      <p:sp>
        <p:nvSpPr>
          <p:cNvPr id="12" name="TextBox 11">
            <a:extLst>
              <a:ext uri="{FF2B5EF4-FFF2-40B4-BE49-F238E27FC236}">
                <a16:creationId xmlns:a16="http://schemas.microsoft.com/office/drawing/2014/main" id="{A7301323-7CE2-84DB-7023-E699F037E487}"/>
              </a:ext>
            </a:extLst>
          </p:cNvPr>
          <p:cNvSpPr txBox="1"/>
          <p:nvPr/>
        </p:nvSpPr>
        <p:spPr>
          <a:xfrm>
            <a:off x="1402125" y="1331672"/>
            <a:ext cx="4560726" cy="4455835"/>
          </a:xfrm>
          <a:prstGeom prst="rect">
            <a:avLst/>
          </a:prstGeom>
          <a:noFill/>
        </p:spPr>
        <p:txBody>
          <a:bodyPr wrap="square" rtlCol="0">
            <a:spAutoFit/>
          </a:bodyPr>
          <a:lstStyle/>
          <a:p>
            <a:pPr marL="344488" indent="-225425" algn="just">
              <a:lnSpc>
                <a:spcPct val="150000"/>
              </a:lnSpc>
              <a:buFont typeface="Wingdings" panose="05000000000000000000" pitchFamily="2" charset="2"/>
              <a:buChar char="q"/>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Areas of Managers</a:t>
            </a:r>
          </a:p>
          <a:p>
            <a:pPr marL="461963"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Department</a:t>
            </a:r>
          </a:p>
          <a:p>
            <a:pPr marL="576263" lvl="1">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A group of managers and employees who work together and possess similar skills or use the same knowledge, tools,</a:t>
            </a:r>
            <a:r>
              <a:rPr lang="ar-EG" sz="24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or techniques</a:t>
            </a:r>
          </a:p>
        </p:txBody>
      </p:sp>
    </p:spTree>
    <p:extLst>
      <p:ext uri="{BB962C8B-B14F-4D97-AF65-F5344CB8AC3E}">
        <p14:creationId xmlns:p14="http://schemas.microsoft.com/office/powerpoint/2010/main" val="2553707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5" y="1303434"/>
            <a:ext cx="10442246" cy="3901837"/>
          </a:xfrm>
          <a:prstGeom prst="rect">
            <a:avLst/>
          </a:prstGeom>
          <a:noFill/>
        </p:spPr>
        <p:txBody>
          <a:bodyPr wrap="square" rtlCol="0">
            <a:spAutoFit/>
          </a:bodyPr>
          <a:lstStyle/>
          <a:p>
            <a:pPr marL="119063" algn="just">
              <a:lnSpc>
                <a:spcPct val="150000"/>
              </a:lnSpc>
              <a:tabLst>
                <a:tab pos="403225" algn="l"/>
              </a:tabLst>
            </a:pPr>
            <a:endParaRPr lang="en-US" sz="2400" b="1" dirty="0">
              <a:solidFill>
                <a:srgbClr val="0A1F61"/>
              </a:solidFill>
              <a:latin typeface="Tajawal ExtraBold" panose="00000800000000000000" pitchFamily="2" charset="-78"/>
              <a:cs typeface="Tajawal ExtraBold" panose="00000800000000000000" pitchFamily="2" charset="-78"/>
            </a:endParaRP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First line managers </a:t>
            </a:r>
            <a:r>
              <a:rPr lang="en-US" sz="2400" b="1" dirty="0">
                <a:solidFill>
                  <a:srgbClr val="0A1F61"/>
                </a:solidFill>
                <a:latin typeface="Tajawal ExtraBold" panose="00000800000000000000" pitchFamily="2" charset="-78"/>
                <a:cs typeface="Tajawal ExtraBold" panose="00000800000000000000" pitchFamily="2" charset="-78"/>
              </a:rPr>
              <a:t>- Responsible for daily </a:t>
            </a:r>
            <a:r>
              <a:rPr lang="en-US" sz="2400" b="1" dirty="0">
                <a:solidFill>
                  <a:srgbClr val="FF0000"/>
                </a:solidFill>
                <a:latin typeface="Tajawal ExtraBold" panose="00000800000000000000" pitchFamily="2" charset="-78"/>
                <a:cs typeface="Tajawal ExtraBold" panose="00000800000000000000" pitchFamily="2" charset="-78"/>
              </a:rPr>
              <a:t>supervision of the non-managerial employees</a:t>
            </a:r>
            <a:r>
              <a:rPr lang="en-US" sz="2400" b="1" dirty="0">
                <a:solidFill>
                  <a:srgbClr val="0A1F61"/>
                </a:solidFill>
                <a:latin typeface="Tajawal ExtraBold" panose="00000800000000000000" pitchFamily="2" charset="-78"/>
                <a:cs typeface="Tajawal ExtraBold" panose="00000800000000000000" pitchFamily="2" charset="-78"/>
              </a:rPr>
              <a:t> </a:t>
            </a:r>
            <a:r>
              <a:rPr lang="en-US" sz="2400" b="1" u="sng" dirty="0">
                <a:solidFill>
                  <a:srgbClr val="0A1F61"/>
                </a:solidFill>
                <a:latin typeface="Tajawal ExtraBold" panose="00000800000000000000" pitchFamily="2" charset="-78"/>
                <a:cs typeface="Tajawal ExtraBold" panose="00000800000000000000" pitchFamily="2" charset="-78"/>
              </a:rPr>
              <a:t>who perform many of the specific activities necessary to produce goods and services</a:t>
            </a:r>
          </a:p>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Middle managers</a:t>
            </a:r>
            <a:r>
              <a:rPr lang="en-US" sz="2400" b="1" dirty="0">
                <a:solidFill>
                  <a:srgbClr val="0A1F61"/>
                </a:solidFill>
                <a:latin typeface="Tajawal ExtraBold" panose="00000800000000000000" pitchFamily="2" charset="-78"/>
                <a:cs typeface="Tajawal ExtraBold" panose="00000800000000000000" pitchFamily="2" charset="-78"/>
              </a:rPr>
              <a:t> - </a:t>
            </a:r>
            <a:r>
              <a:rPr lang="en-US" sz="2400" b="1" dirty="0">
                <a:solidFill>
                  <a:srgbClr val="FF0000"/>
                </a:solidFill>
                <a:latin typeface="Tajawal ExtraBold" panose="00000800000000000000" pitchFamily="2" charset="-78"/>
                <a:cs typeface="Tajawal ExtraBold" panose="00000800000000000000" pitchFamily="2" charset="-78"/>
              </a:rPr>
              <a:t>Supervise first-line managers</a:t>
            </a:r>
            <a:r>
              <a:rPr lang="en-US" sz="2400" b="1" dirty="0">
                <a:solidFill>
                  <a:srgbClr val="0A1F61"/>
                </a:solidFill>
                <a:latin typeface="Tajawal ExtraBold" panose="00000800000000000000" pitchFamily="2" charset="-78"/>
                <a:cs typeface="Tajawal ExtraBold" panose="00000800000000000000" pitchFamily="2" charset="-78"/>
              </a:rPr>
              <a:t>. Responsible for finding the best way to organize human and other resources </a:t>
            </a:r>
            <a:r>
              <a:rPr lang="en-US" sz="2400" b="1" u="sng" dirty="0">
                <a:solidFill>
                  <a:srgbClr val="0A1F61"/>
                </a:solidFill>
                <a:latin typeface="Tajawal ExtraBold" panose="00000800000000000000" pitchFamily="2" charset="-78"/>
                <a:cs typeface="Tajawal ExtraBold" panose="00000800000000000000" pitchFamily="2" charset="-78"/>
              </a:rPr>
              <a:t>to achieve organizational goals</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29165667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7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4455835"/>
          </a:xfrm>
          <a:prstGeom prst="rect">
            <a:avLst/>
          </a:prstGeom>
          <a:noFill/>
        </p:spPr>
        <p:txBody>
          <a:bodyPr wrap="square" rtlCol="0">
            <a:spAutoFit/>
          </a:bodyPr>
          <a:lstStyle/>
          <a:p>
            <a:pPr marL="461963" indent="-342900" algn="just">
              <a:lnSpc>
                <a:spcPct val="150000"/>
              </a:lnSpc>
              <a:buFont typeface="Arial" panose="020B0604020202020204" pitchFamily="34" charset="0"/>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Top managers </a:t>
            </a:r>
            <a:r>
              <a:rPr lang="en-US" sz="2400" b="1" dirty="0">
                <a:solidFill>
                  <a:srgbClr val="0A1F61"/>
                </a:solidFill>
                <a:latin typeface="Tajawal ExtraBold" panose="00000800000000000000" pitchFamily="2" charset="-78"/>
                <a:cs typeface="Tajawal ExtraBold" panose="00000800000000000000" pitchFamily="2" charset="-78"/>
              </a:rPr>
              <a:t>– Responsible </a:t>
            </a:r>
            <a:r>
              <a:rPr lang="en-US" sz="2400" b="1" dirty="0">
                <a:solidFill>
                  <a:srgbClr val="FF0000"/>
                </a:solidFill>
                <a:latin typeface="Tajawal ExtraBold" panose="00000800000000000000" pitchFamily="2" charset="-78"/>
                <a:cs typeface="Tajawal ExtraBold" panose="00000800000000000000" pitchFamily="2" charset="-78"/>
              </a:rPr>
              <a:t>for the performance of all departments </a:t>
            </a:r>
            <a:r>
              <a:rPr lang="en-US" sz="2400" b="1" dirty="0">
                <a:solidFill>
                  <a:srgbClr val="0A1F61"/>
                </a:solidFill>
                <a:latin typeface="Tajawal ExtraBold" panose="00000800000000000000" pitchFamily="2" charset="-78"/>
                <a:cs typeface="Tajawal ExtraBold" panose="00000800000000000000" pitchFamily="2" charset="-78"/>
              </a:rPr>
              <a:t>and have cross-departmental responsibility. </a:t>
            </a:r>
          </a:p>
          <a:p>
            <a:pPr marL="919163" lvl="1" indent="-342900" algn="just">
              <a:lnSpc>
                <a:spcPct val="150000"/>
              </a:lnSpc>
              <a:buFont typeface="Arial" panose="020B0604020202020204" pitchFamily="34" charset="0"/>
              <a:buChar char="•"/>
              <a:tabLst>
                <a:tab pos="403225" algn="l"/>
              </a:tabLst>
            </a:pPr>
            <a:r>
              <a:rPr lang="en-US" sz="2400" b="1" u="sng" dirty="0">
                <a:solidFill>
                  <a:srgbClr val="0A1F61"/>
                </a:solidFill>
                <a:latin typeface="Tajawal ExtraBold" panose="00000800000000000000" pitchFamily="2" charset="-78"/>
                <a:cs typeface="Tajawal ExtraBold" panose="00000800000000000000" pitchFamily="2" charset="-78"/>
              </a:rPr>
              <a:t>Establish organizational goals and monitor middle managers</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Decide how different departments should interact</a:t>
            </a:r>
          </a:p>
          <a:p>
            <a:pPr marL="919163" lvl="1" indent="-342900" algn="just">
              <a:lnSpc>
                <a:spcPct val="150000"/>
              </a:lnSpc>
              <a:buFont typeface="Arial" panose="020B0604020202020204" pitchFamily="34" charset="0"/>
              <a:buChar char="•"/>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Ultimately responsible for the success or failure of an organization</a:t>
            </a:r>
          </a:p>
          <a:p>
            <a:pPr marL="344488" indent="-225425"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Chief executive officer (CEO) </a:t>
            </a:r>
            <a:r>
              <a:rPr lang="en-US" sz="2400" b="1" dirty="0">
                <a:solidFill>
                  <a:srgbClr val="0A1F61"/>
                </a:solidFill>
                <a:latin typeface="Tajawal ExtraBold" panose="00000800000000000000" pitchFamily="2" charset="-78"/>
                <a:cs typeface="Tajawal ExtraBold" panose="00000800000000000000" pitchFamily="2" charset="-78"/>
              </a:rPr>
              <a:t>is </a:t>
            </a:r>
            <a:r>
              <a:rPr lang="en-US" sz="2400" b="1" dirty="0">
                <a:solidFill>
                  <a:srgbClr val="FF0000"/>
                </a:solidFill>
                <a:latin typeface="Tajawal ExtraBold" panose="00000800000000000000" pitchFamily="2" charset="-78"/>
                <a:cs typeface="Tajawal ExtraBold" panose="00000800000000000000" pitchFamily="2" charset="-78"/>
              </a:rPr>
              <a:t>company’s most senior and important manager</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04309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Levels of Management</a:t>
            </a:r>
          </a:p>
        </p:txBody>
      </p:sp>
    </p:spTree>
    <p:extLst>
      <p:ext uri="{BB962C8B-B14F-4D97-AF65-F5344CB8AC3E}">
        <p14:creationId xmlns:p14="http://schemas.microsoft.com/office/powerpoint/2010/main" val="16585480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2692C825-97C0-AD76-0A16-4599515401AB}"/>
              </a:ext>
            </a:extLst>
          </p:cNvPr>
          <p:cNvPicPr>
            <a:picLocks noChangeAspect="1"/>
          </p:cNvPicPr>
          <p:nvPr/>
        </p:nvPicPr>
        <p:blipFill rotWithShape="1">
          <a:blip r:embed="rId5"/>
          <a:srcRect l="3086" r="6479"/>
          <a:stretch/>
        </p:blipFill>
        <p:spPr>
          <a:xfrm>
            <a:off x="2858966" y="1300176"/>
            <a:ext cx="8232586" cy="5511571"/>
          </a:xfrm>
          <a:prstGeom prst="rect">
            <a:avLst/>
          </a:prstGeom>
        </p:spPr>
      </p:pic>
      <p:sp>
        <p:nvSpPr>
          <p:cNvPr id="3" name="Rectangle 2">
            <a:extLst>
              <a:ext uri="{FF2B5EF4-FFF2-40B4-BE49-F238E27FC236}">
                <a16:creationId xmlns:a16="http://schemas.microsoft.com/office/drawing/2014/main" id="{4F5C044D-FB09-42EB-2C49-65AF82DF6829}"/>
              </a:ext>
            </a:extLst>
          </p:cNvPr>
          <p:cNvSpPr/>
          <p:nvPr/>
        </p:nvSpPr>
        <p:spPr>
          <a:xfrm rot="20439738">
            <a:off x="177143" y="1853772"/>
            <a:ext cx="4304255" cy="646331"/>
          </a:xfrm>
          <a:prstGeom prst="rect">
            <a:avLst/>
          </a:prstGeom>
          <a:noFill/>
        </p:spPr>
        <p:txBody>
          <a:bodyPr wrap="none" lIns="91440" tIns="45720" rIns="91440" bIns="45720">
            <a:spAutoFit/>
          </a:bodyPr>
          <a:lstStyle/>
          <a:p>
            <a:pPr algn="ctr"/>
            <a:r>
              <a:rPr lang="en-US" sz="3600" b="0" cap="none" spc="0" dirty="0">
                <a:ln w="0"/>
                <a:solidFill>
                  <a:srgbClr val="FF0000"/>
                </a:solidFill>
                <a:effectLst>
                  <a:outerShdw blurRad="38100" dist="19050" dir="2700000" algn="tl" rotWithShape="0">
                    <a:schemeClr val="dk1">
                      <a:alpha val="40000"/>
                    </a:schemeClr>
                  </a:outerShdw>
                </a:effectLst>
              </a:rPr>
              <a:t>Remember Mind Map</a:t>
            </a:r>
          </a:p>
        </p:txBody>
      </p:sp>
    </p:spTree>
    <p:extLst>
      <p:ext uri="{BB962C8B-B14F-4D97-AF65-F5344CB8AC3E}">
        <p14:creationId xmlns:p14="http://schemas.microsoft.com/office/powerpoint/2010/main" val="32807500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575309"/>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Organizing is a task that managers perform to create a structure of working relationships that allow organizational members to interact and cooperate to achieve organizational goals</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Involves grouping people into departments according to the kinds of job-specific tasks they perform</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Managers lay out lines of authority and responsibility</a:t>
            </a:r>
          </a:p>
          <a:p>
            <a:pPr marL="1317625" lvl="1" indent="-342900" algn="just">
              <a:lnSpc>
                <a:spcPct val="150000"/>
              </a:lnSpc>
              <a:buFont typeface="Arial" panose="020B0604020202020204" pitchFamily="34" charset="0"/>
              <a:buChar char="•"/>
            </a:pPr>
            <a:r>
              <a:rPr lang="en-US" sz="2000" b="1" dirty="0">
                <a:solidFill>
                  <a:srgbClr val="0A1F61"/>
                </a:solidFill>
                <a:latin typeface="Tajawal ExtraBold" panose="00000800000000000000" pitchFamily="2" charset="-78"/>
                <a:cs typeface="Tajawal ExtraBold" panose="00000800000000000000" pitchFamily="2" charset="-78"/>
              </a:rPr>
              <a:t>Decide how to coordinate organizational resources</a:t>
            </a:r>
          </a:p>
          <a:p>
            <a:pPr marL="855663" lvl="1" indent="-344488" algn="just">
              <a:lnSpc>
                <a:spcPct val="150000"/>
              </a:lnSpc>
              <a:buFont typeface="Wingdings" panose="05000000000000000000" pitchFamily="2" charset="2"/>
              <a:buChar char="q"/>
              <a:tabLst>
                <a:tab pos="914400" algn="l"/>
              </a:tabLst>
            </a:pPr>
            <a:r>
              <a:rPr lang="en-US" sz="2000" b="1" dirty="0">
                <a:solidFill>
                  <a:srgbClr val="FF0000"/>
                </a:solidFill>
                <a:latin typeface="Tajawal ExtraBold" panose="00000800000000000000" pitchFamily="2" charset="-78"/>
                <a:cs typeface="Tajawal ExtraBold" panose="00000800000000000000" pitchFamily="2" charset="-78"/>
              </a:rPr>
              <a:t>Organizational Structure</a:t>
            </a:r>
          </a:p>
          <a:p>
            <a:pPr marL="974725" lvl="1"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A formal system of task and reporting relationships that coordinates and motivates members so that they work together to achieve organizational goals</a:t>
            </a:r>
          </a:p>
          <a:p>
            <a:pPr marL="974725" lvl="1"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96533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59875"/>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5691" y="1303434"/>
            <a:ext cx="10442246" cy="5009833"/>
          </a:xfrm>
          <a:prstGeom prst="rect">
            <a:avLst/>
          </a:prstGeom>
          <a:noFill/>
        </p:spPr>
        <p:txBody>
          <a:bodyPr wrap="square" rtlCol="0">
            <a:spAutoFit/>
          </a:bodyPr>
          <a:lstStyle/>
          <a:p>
            <a:pPr marL="461963" indent="-342900" algn="just">
              <a:lnSpc>
                <a:spcPct val="150000"/>
              </a:lnSpc>
              <a:buFont typeface="Wingdings" panose="05000000000000000000" pitchFamily="2" charset="2"/>
              <a:buChar char="q"/>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Organizational Performance</a:t>
            </a:r>
          </a:p>
          <a:p>
            <a:pPr marL="119063"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a:t>
            </a:r>
            <a:r>
              <a:rPr lang="en-US" sz="2400" b="1" dirty="0">
                <a:solidFill>
                  <a:srgbClr val="FF0000"/>
                </a:solidFill>
                <a:latin typeface="Tajawal ExtraBold" panose="00000800000000000000" pitchFamily="2" charset="-78"/>
                <a:cs typeface="Tajawal ExtraBold" panose="00000800000000000000" pitchFamily="2" charset="-78"/>
              </a:rPr>
              <a:t>efficiently</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FF0000"/>
                </a:solidFill>
                <a:latin typeface="Tajawal ExtraBold" panose="00000800000000000000" pitchFamily="2" charset="-78"/>
                <a:cs typeface="Tajawal ExtraBold" panose="00000800000000000000" pitchFamily="2" charset="-78"/>
              </a:rPr>
              <a:t>effectively</a:t>
            </a:r>
            <a:r>
              <a:rPr lang="en-US" sz="2400" b="1" dirty="0">
                <a:solidFill>
                  <a:srgbClr val="0A1F61"/>
                </a:solidFill>
                <a:latin typeface="Tajawal ExtraBold" panose="00000800000000000000" pitchFamily="2" charset="-78"/>
                <a:cs typeface="Tajawal ExtraBold" panose="00000800000000000000" pitchFamily="2" charset="-78"/>
              </a:rPr>
              <a:t> managers </a:t>
            </a:r>
            <a:r>
              <a:rPr lang="en-US" sz="2400" b="1" dirty="0">
                <a:solidFill>
                  <a:srgbClr val="FF0000"/>
                </a:solidFill>
                <a:latin typeface="Tajawal ExtraBold" panose="00000800000000000000" pitchFamily="2" charset="-78"/>
                <a:cs typeface="Tajawal ExtraBold" panose="00000800000000000000" pitchFamily="2" charset="-78"/>
              </a:rPr>
              <a:t>use available resources to satisfy customers</a:t>
            </a:r>
            <a:r>
              <a:rPr lang="en-US" sz="2400" b="1" dirty="0">
                <a:solidFill>
                  <a:srgbClr val="0A1F61"/>
                </a:solidFill>
                <a:latin typeface="Tajawal ExtraBold" panose="00000800000000000000" pitchFamily="2" charset="-78"/>
                <a:cs typeface="Tajawal ExtraBold" panose="00000800000000000000" pitchFamily="2" charset="-78"/>
              </a:rPr>
              <a:t> and </a:t>
            </a:r>
            <a:r>
              <a:rPr lang="en-US" sz="2400" b="1" u="sng" dirty="0">
                <a:solidFill>
                  <a:srgbClr val="0A1F61"/>
                </a:solidFill>
                <a:latin typeface="Tajawal ExtraBold" panose="00000800000000000000" pitchFamily="2" charset="-78"/>
                <a:cs typeface="Tajawal ExtraBold" panose="00000800000000000000" pitchFamily="2" charset="-78"/>
              </a:rPr>
              <a:t>achieve organizational goals</a:t>
            </a:r>
            <a:r>
              <a:rPr lang="en-US" sz="2400" b="1" dirty="0">
                <a:solidFill>
                  <a:srgbClr val="0A1F61"/>
                </a:solidFill>
                <a:latin typeface="Tajawal ExtraBold" panose="00000800000000000000" pitchFamily="2" charset="-78"/>
                <a:cs typeface="Tajawal ExtraBold" panose="00000800000000000000" pitchFamily="2" charset="-78"/>
              </a:rPr>
              <a:t>.</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Efficiency </a:t>
            </a:r>
            <a:r>
              <a:rPr lang="ar-EG" sz="2400" b="1" dirty="0">
                <a:solidFill>
                  <a:srgbClr val="FF0000"/>
                </a:solidFill>
                <a:latin typeface="Tajawal ExtraBold" panose="00000800000000000000" pitchFamily="2" charset="-78"/>
                <a:cs typeface="Tajawal ExtraBold" panose="00000800000000000000" pitchFamily="2" charset="-78"/>
              </a:rPr>
              <a:t>كفاءة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how well or how productively resources are used to achieve a goal</a:t>
            </a:r>
          </a:p>
          <a:p>
            <a:pPr marL="461963" indent="-342900" algn="just">
              <a:lnSpc>
                <a:spcPct val="150000"/>
              </a:lnSpc>
              <a:buFont typeface="Wingdings" panose="05000000000000000000" pitchFamily="2" charset="2"/>
              <a:buChar char="§"/>
              <a:tabLst>
                <a:tab pos="403225" algn="l"/>
              </a:tabLst>
            </a:pPr>
            <a:r>
              <a:rPr lang="en-US" sz="2400" b="1" dirty="0">
                <a:solidFill>
                  <a:srgbClr val="FF0000"/>
                </a:solidFill>
                <a:latin typeface="Tajawal ExtraBold" panose="00000800000000000000" pitchFamily="2" charset="-78"/>
                <a:cs typeface="Tajawal ExtraBold" panose="00000800000000000000" pitchFamily="2" charset="-78"/>
              </a:rPr>
              <a:t>Effectiveness </a:t>
            </a:r>
            <a:r>
              <a:rPr lang="ar-EG" sz="2400" b="1" dirty="0">
                <a:solidFill>
                  <a:srgbClr val="FF0000"/>
                </a:solidFill>
                <a:latin typeface="Tajawal ExtraBold" panose="00000800000000000000" pitchFamily="2" charset="-78"/>
                <a:cs typeface="Tajawal ExtraBold" panose="00000800000000000000" pitchFamily="2" charset="-78"/>
              </a:rPr>
              <a:t>فعالية</a:t>
            </a:r>
            <a:endParaRPr lang="en-US" sz="2400" b="1" dirty="0">
              <a:solidFill>
                <a:srgbClr val="FF0000"/>
              </a:solidFill>
              <a:latin typeface="Tajawal ExtraBold" panose="00000800000000000000" pitchFamily="2" charset="-78"/>
              <a:cs typeface="Tajawal ExtraBold" panose="00000800000000000000" pitchFamily="2" charset="-78"/>
            </a:endParaRPr>
          </a:p>
          <a:p>
            <a:pPr marL="576263" lvl="1" algn="just">
              <a:lnSpc>
                <a:spcPct val="150000"/>
              </a:lnSpc>
              <a:tabLst>
                <a:tab pos="403225" algn="l"/>
              </a:tabLst>
            </a:pPr>
            <a:r>
              <a:rPr lang="en-US" sz="2400" b="1" dirty="0">
                <a:solidFill>
                  <a:srgbClr val="0A1F61"/>
                </a:solidFill>
                <a:latin typeface="Tajawal ExtraBold" panose="00000800000000000000" pitchFamily="2" charset="-78"/>
                <a:cs typeface="Tajawal ExtraBold" panose="00000800000000000000" pitchFamily="2" charset="-78"/>
              </a:rPr>
              <a:t>is a measure of the appropriateness of the goals an organization is pursuing and the degree to which they are achieved.</a:t>
            </a:r>
          </a:p>
        </p:txBody>
      </p:sp>
      <p:sp>
        <p:nvSpPr>
          <p:cNvPr id="11" name="TextBox 10">
            <a:extLst>
              <a:ext uri="{FF2B5EF4-FFF2-40B4-BE49-F238E27FC236}">
                <a16:creationId xmlns:a16="http://schemas.microsoft.com/office/drawing/2014/main" id="{7C4EFF03-4CDF-A21B-E7D8-8E5DB8A88006}"/>
              </a:ext>
            </a:extLst>
          </p:cNvPr>
          <p:cNvSpPr txBox="1"/>
          <p:nvPr/>
        </p:nvSpPr>
        <p:spPr>
          <a:xfrm>
            <a:off x="2650377" y="543490"/>
            <a:ext cx="497764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1039361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7" name="Picture 6" descr="Timeline&#10;&#10;Description automatically generated">
            <a:extLst>
              <a:ext uri="{FF2B5EF4-FFF2-40B4-BE49-F238E27FC236}">
                <a16:creationId xmlns:a16="http://schemas.microsoft.com/office/drawing/2014/main" id="{0CA46923-EDC4-EBB2-B280-7B19D4F0CF96}"/>
              </a:ext>
            </a:extLst>
          </p:cNvPr>
          <p:cNvPicPr>
            <a:picLocks noChangeAspect="1"/>
          </p:cNvPicPr>
          <p:nvPr/>
        </p:nvPicPr>
        <p:blipFill rotWithShape="1">
          <a:blip r:embed="rId5"/>
          <a:srcRect t="842" r="3525"/>
          <a:stretch/>
        </p:blipFill>
        <p:spPr bwMode="auto">
          <a:xfrm>
            <a:off x="3583339" y="108476"/>
            <a:ext cx="8489336" cy="6641048"/>
          </a:xfrm>
          <a:prstGeom prst="rect">
            <a:avLst/>
          </a:prstGeom>
          <a:ln>
            <a:noFill/>
          </a:ln>
          <a:extLst>
            <a:ext uri="{53640926-AAD7-44D8-BBD7-CCE9431645EC}">
              <a14:shadowObscured xmlns:a14="http://schemas.microsoft.com/office/drawing/2010/main"/>
            </a:ext>
          </a:extLst>
        </p:spPr>
      </p:pic>
      <p:sp>
        <p:nvSpPr>
          <p:cNvPr id="10" name="TextBox 9">
            <a:extLst>
              <a:ext uri="{FF2B5EF4-FFF2-40B4-BE49-F238E27FC236}">
                <a16:creationId xmlns:a16="http://schemas.microsoft.com/office/drawing/2014/main" id="{29261420-7B21-1968-FFB1-D98B0EB8DEF1}"/>
              </a:ext>
            </a:extLst>
          </p:cNvPr>
          <p:cNvSpPr txBox="1"/>
          <p:nvPr/>
        </p:nvSpPr>
        <p:spPr>
          <a:xfrm>
            <a:off x="379017" y="2951946"/>
            <a:ext cx="2717270" cy="95410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en-US" sz="2800" b="1" dirty="0">
                <a:solidFill>
                  <a:srgbClr val="0A1F61"/>
                </a:solidFill>
                <a:latin typeface="Tajawal Medium" panose="00000600000000000000" pitchFamily="2" charset="-78"/>
                <a:cs typeface="Tajawal Medium" panose="00000600000000000000" pitchFamily="2" charset="-78"/>
              </a:rPr>
              <a:t>Organizational Performance</a:t>
            </a:r>
          </a:p>
        </p:txBody>
      </p:sp>
    </p:spTree>
    <p:extLst>
      <p:ext uri="{BB962C8B-B14F-4D97-AF65-F5344CB8AC3E}">
        <p14:creationId xmlns:p14="http://schemas.microsoft.com/office/powerpoint/2010/main" val="36699457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05612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FABCB7A5-865E-AD3D-5FE7-8FF050C682AC}"/>
              </a:ext>
            </a:extLst>
          </p:cNvPr>
          <p:cNvSpPr txBox="1"/>
          <p:nvPr/>
        </p:nvSpPr>
        <p:spPr>
          <a:xfrm>
            <a:off x="1579474" y="1318022"/>
            <a:ext cx="10209890" cy="4832092"/>
          </a:xfrm>
          <a:prstGeom prst="rect">
            <a:avLst/>
          </a:prstGeom>
          <a:noFill/>
        </p:spPr>
        <p:txBody>
          <a:bodyPr wrap="square">
            <a:spAutoFit/>
          </a:bodyPr>
          <a:lstStyle/>
          <a:p>
            <a:pPr marL="342900" indent="-342900">
              <a:buFont typeface="Wingdings" panose="05000000000000000000" pitchFamily="2" charset="2"/>
              <a:buChar char="q"/>
            </a:pPr>
            <a:r>
              <a:rPr lang="en-US" sz="2800" b="1" dirty="0">
                <a:solidFill>
                  <a:srgbClr val="FF0000"/>
                </a:solidFill>
                <a:cs typeface="Tajawal ExtraBold" panose="00000800000000000000" pitchFamily="2" charset="-78"/>
              </a:rPr>
              <a:t>Digital leadership </a:t>
            </a:r>
            <a:r>
              <a:rPr lang="en-US" sz="2800" b="1" u="sng" dirty="0">
                <a:solidFill>
                  <a:srgbClr val="0A1F61"/>
                </a:solidFill>
                <a:cs typeface="Tajawal ExtraBold" panose="00000800000000000000" pitchFamily="2" charset="-78"/>
              </a:rPr>
              <a:t>is</a:t>
            </a:r>
            <a:r>
              <a:rPr lang="en-US" sz="2800" b="1" dirty="0">
                <a:solidFill>
                  <a:srgbClr val="0A1F61"/>
                </a:solidFill>
                <a:cs typeface="Tajawal ExtraBold" panose="00000800000000000000" pitchFamily="2" charset="-78"/>
              </a:rPr>
              <a:t> currently considered </a:t>
            </a:r>
            <a:r>
              <a:rPr lang="en-US" sz="2800" b="1" u="sng" dirty="0">
                <a:solidFill>
                  <a:srgbClr val="0A1F61"/>
                </a:solidFill>
                <a:cs typeface="Tajawal ExtraBold" panose="00000800000000000000" pitchFamily="2" charset="-78"/>
              </a:rPr>
              <a:t>a necessity in improving organizational performance</a:t>
            </a:r>
            <a:r>
              <a:rPr lang="en-US" sz="2800" b="1" dirty="0">
                <a:solidFill>
                  <a:srgbClr val="0A1F61"/>
                </a:solidFill>
                <a:cs typeface="Tajawal ExtraBold" panose="00000800000000000000" pitchFamily="2" charset="-78"/>
              </a:rPr>
              <a:t> by </a:t>
            </a:r>
            <a:r>
              <a:rPr lang="en-US" sz="2800" b="1" dirty="0">
                <a:solidFill>
                  <a:srgbClr val="FF0000"/>
                </a:solidFill>
                <a:cs typeface="Tajawal ExtraBold" panose="00000800000000000000" pitchFamily="2" charset="-78"/>
              </a:rPr>
              <a:t>creating competitive advantage</a:t>
            </a:r>
            <a:r>
              <a:rPr lang="en-US" sz="2800" b="1" dirty="0">
                <a:solidFill>
                  <a:srgbClr val="0A1F61"/>
                </a:solidFill>
                <a:cs typeface="Tajawal ExtraBold" panose="00000800000000000000" pitchFamily="2" charset="-78"/>
              </a:rPr>
              <a:t> in the </a:t>
            </a:r>
            <a:r>
              <a:rPr lang="en-US" sz="2800" b="1" dirty="0">
                <a:solidFill>
                  <a:srgbClr val="FF0000"/>
                </a:solidFill>
                <a:cs typeface="Tajawal ExtraBold" panose="00000800000000000000" pitchFamily="2" charset="-78"/>
              </a:rPr>
              <a:t>era of the industrial revolution 4.0</a:t>
            </a:r>
            <a:r>
              <a:rPr lang="en-US" sz="2800" b="1" dirty="0">
                <a:solidFill>
                  <a:srgbClr val="0A1F61"/>
                </a:solidFill>
                <a:cs typeface="Tajawal ExtraBold" panose="00000800000000000000" pitchFamily="2" charset="-78"/>
              </a:rPr>
              <a:t>.</a:t>
            </a:r>
          </a:p>
          <a:p>
            <a:pPr algn="just"/>
            <a:endParaRPr lang="en-US" sz="28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dirty="0">
                <a:solidFill>
                  <a:srgbClr val="0A1F61"/>
                </a:solidFill>
                <a:cs typeface="Tajawal ExtraBold" panose="00000800000000000000" pitchFamily="2" charset="-78"/>
              </a:rPr>
              <a:t>practice-oriented research has linked </a:t>
            </a:r>
            <a:r>
              <a:rPr lang="en-US" sz="2800" dirty="0">
                <a:solidFill>
                  <a:srgbClr val="FF0000"/>
                </a:solidFill>
                <a:cs typeface="Tajawal ExtraBold" panose="00000800000000000000" pitchFamily="2" charset="-78"/>
              </a:rPr>
              <a:t>digitization and leadership</a:t>
            </a:r>
            <a:r>
              <a:rPr lang="en-US" sz="2800" dirty="0">
                <a:solidFill>
                  <a:srgbClr val="0A1F61"/>
                </a:solidFill>
                <a:cs typeface="Tajawal ExtraBold" panose="00000800000000000000" pitchFamily="2" charset="-78"/>
              </a:rPr>
              <a:t>.</a:t>
            </a:r>
          </a:p>
          <a:p>
            <a:pPr marL="342900" indent="-342900" algn="just">
              <a:buFont typeface="Wingdings" panose="05000000000000000000" pitchFamily="2" charset="2"/>
              <a:buChar char="q"/>
            </a:pPr>
            <a:r>
              <a:rPr lang="en-US" sz="2800" b="1" dirty="0">
                <a:solidFill>
                  <a:srgbClr val="0A1F61"/>
                </a:solidFill>
                <a:cs typeface="Tajawal ExtraBold" panose="00000800000000000000" pitchFamily="2" charset="-78"/>
              </a:rPr>
              <a:t>Digital leadership </a:t>
            </a:r>
            <a:r>
              <a:rPr lang="en-US" sz="2800" b="1" u="sng" dirty="0">
                <a:solidFill>
                  <a:srgbClr val="FF0000"/>
                </a:solidFill>
                <a:cs typeface="Tajawal ExtraBold" panose="00000800000000000000" pitchFamily="2" charset="-78"/>
              </a:rPr>
              <a:t>refers to </a:t>
            </a:r>
            <a:r>
              <a:rPr lang="en-US" sz="2800" dirty="0">
                <a:solidFill>
                  <a:srgbClr val="FF0000"/>
                </a:solidFill>
                <a:cs typeface="Tajawal ExtraBold" panose="00000800000000000000" pitchFamily="2" charset="-78"/>
              </a:rPr>
              <a:t>the leadership abilities to manage the staff’s online activities</a:t>
            </a:r>
            <a:r>
              <a:rPr lang="en-US" sz="2800" dirty="0">
                <a:solidFill>
                  <a:srgbClr val="0A1F61"/>
                </a:solidFill>
                <a:cs typeface="Tajawal ExtraBold" panose="00000800000000000000" pitchFamily="2" charset="-78"/>
              </a:rPr>
              <a:t> (e.g., posting product descriptions &amp; handling customer queries), </a:t>
            </a:r>
            <a:r>
              <a:rPr lang="en-US" sz="2800" dirty="0">
                <a:solidFill>
                  <a:srgbClr val="FF0000"/>
                </a:solidFill>
                <a:cs typeface="Tajawal ExtraBold" panose="00000800000000000000" pitchFamily="2" charset="-78"/>
              </a:rPr>
              <a:t>leading marketing activities, problem-solving, and decision-making concerning online activities of the business.</a:t>
            </a:r>
          </a:p>
        </p:txBody>
      </p:sp>
    </p:spTree>
    <p:extLst>
      <p:ext uri="{BB962C8B-B14F-4D97-AF65-F5344CB8AC3E}">
        <p14:creationId xmlns:p14="http://schemas.microsoft.com/office/powerpoint/2010/main" val="356056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6"/>
          <a:stretch>
            <a:fillRect/>
          </a:stretch>
        </p:blipFill>
        <p:spPr>
          <a:xfrm>
            <a:off x="2440788" y="5949244"/>
            <a:ext cx="9902229" cy="204838"/>
          </a:xfrm>
          <a:prstGeom prst="rect">
            <a:avLst/>
          </a:prstGeom>
        </p:spPr>
      </p:pic>
      <p:pic>
        <p:nvPicPr>
          <p:cNvPr id="4" name="Picture 3"/>
          <p:cNvPicPr>
            <a:picLocks noChangeAspect="1"/>
          </p:cNvPicPr>
          <p:nvPr/>
        </p:nvPicPr>
        <p:blipFill>
          <a:blip r:embed="rId7"/>
          <a:stretch>
            <a:fillRect/>
          </a:stretch>
        </p:blipFill>
        <p:spPr>
          <a:xfrm>
            <a:off x="-108036" y="2204822"/>
            <a:ext cx="238650" cy="2709534"/>
          </a:xfrm>
          <a:prstGeom prst="rect">
            <a:avLst/>
          </a:prstGeom>
        </p:spPr>
      </p:pic>
      <p:pic>
        <p:nvPicPr>
          <p:cNvPr id="5" name="Picture 4"/>
          <p:cNvPicPr>
            <a:picLocks noChangeAspect="1"/>
          </p:cNvPicPr>
          <p:nvPr/>
        </p:nvPicPr>
        <p:blipFill>
          <a:blip r:embed="rId7"/>
          <a:stretch>
            <a:fillRect/>
          </a:stretch>
        </p:blipFill>
        <p:spPr>
          <a:xfrm>
            <a:off x="12072675" y="2204822"/>
            <a:ext cx="238650" cy="2709534"/>
          </a:xfrm>
          <a:prstGeom prst="rect">
            <a:avLst/>
          </a:prstGeom>
        </p:spPr>
      </p:pic>
      <p:pic>
        <p:nvPicPr>
          <p:cNvPr id="6" name="Picture 5"/>
          <p:cNvPicPr>
            <a:picLocks noChangeAspect="1"/>
          </p:cNvPicPr>
          <p:nvPr/>
        </p:nvPicPr>
        <p:blipFill>
          <a:blip r:embed="rId8"/>
          <a:stretch>
            <a:fillRect/>
          </a:stretch>
        </p:blipFill>
        <p:spPr>
          <a:xfrm>
            <a:off x="-108036" y="0"/>
            <a:ext cx="9533101" cy="1610200"/>
          </a:xfrm>
          <a:prstGeom prst="rect">
            <a:avLst/>
          </a:prstGeom>
        </p:spPr>
      </p:pic>
      <p:sp>
        <p:nvSpPr>
          <p:cNvPr id="7" name="TextBox 6"/>
          <p:cNvSpPr txBox="1"/>
          <p:nvPr/>
        </p:nvSpPr>
        <p:spPr>
          <a:xfrm>
            <a:off x="2650377" y="543490"/>
            <a:ext cx="370005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24505"/>
            <a:ext cx="5973890" cy="1569660"/>
          </a:xfrm>
          <a:prstGeom prst="rect">
            <a:avLst/>
          </a:prstGeom>
          <a:noFill/>
        </p:spPr>
        <p:txBody>
          <a:bodyPr wrap="square" rtlCol="0">
            <a:spAutoFit/>
          </a:bodyPr>
          <a:lstStyle/>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Influencing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Commanding people</a:t>
            </a:r>
          </a:p>
          <a:p>
            <a:pPr marL="682625"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Guiding people</a:t>
            </a:r>
          </a:p>
        </p:txBody>
      </p:sp>
      <p:sp>
        <p:nvSpPr>
          <p:cNvPr id="11" name="TextBox 10">
            <a:extLst>
              <a:ext uri="{FF2B5EF4-FFF2-40B4-BE49-F238E27FC236}">
                <a16:creationId xmlns:a16="http://schemas.microsoft.com/office/drawing/2014/main" id="{FABCB7A5-865E-AD3D-5FE7-8FF050C682AC}"/>
              </a:ext>
            </a:extLst>
          </p:cNvPr>
          <p:cNvSpPr txBox="1"/>
          <p:nvPr/>
        </p:nvSpPr>
        <p:spPr>
          <a:xfrm>
            <a:off x="1919864" y="3267542"/>
            <a:ext cx="8861129" cy="1846659"/>
          </a:xfrm>
          <a:prstGeom prst="rect">
            <a:avLst/>
          </a:prstGeom>
          <a:noFill/>
        </p:spPr>
        <p:txBody>
          <a:bodyPr wrap="square">
            <a:spAutoFit/>
          </a:bodyPr>
          <a:lstStyle/>
          <a:p>
            <a:r>
              <a:rPr lang="en-US" sz="2400" b="1" dirty="0">
                <a:solidFill>
                  <a:srgbClr val="C00000"/>
                </a:solidFill>
                <a:cs typeface="Tajawal ExtraBold" panose="00000800000000000000" pitchFamily="2" charset="-78"/>
              </a:rPr>
              <a:t>Leadership in Times of Change</a:t>
            </a:r>
          </a:p>
          <a:p>
            <a:pPr algn="just"/>
            <a:r>
              <a:rPr lang="en-US" sz="2400" dirty="0">
                <a:solidFill>
                  <a:srgbClr val="0A1F61"/>
                </a:solidFill>
                <a:cs typeface="Tajawal ExtraBold" panose="00000800000000000000" pitchFamily="2" charset="-78"/>
              </a:rPr>
              <a:t>Good leaders are sensitive to the impact of change &amp; uncertainty</a:t>
            </a:r>
          </a:p>
          <a:p>
            <a:pPr algn="just"/>
            <a:r>
              <a:rPr lang="en-US" sz="2400" dirty="0">
                <a:solidFill>
                  <a:srgbClr val="0A1F61"/>
                </a:solidFill>
                <a:cs typeface="Tajawal ExtraBold" panose="00000800000000000000" pitchFamily="2" charset="-78"/>
              </a:rPr>
              <a:t>“</a:t>
            </a:r>
            <a:r>
              <a:rPr lang="en-US" sz="2400" dirty="0">
                <a:solidFill>
                  <a:srgbClr val="C00000"/>
                </a:solidFill>
                <a:cs typeface="Tajawal ExtraBold" panose="00000800000000000000" pitchFamily="2" charset="-78"/>
              </a:rPr>
              <a:t>Effective change leadership is the key to shifting people’s perceptions from seeing change as a threat to seeing it as an exciting challenge”</a:t>
            </a:r>
          </a:p>
          <a:p>
            <a:pPr algn="r"/>
            <a:r>
              <a:rPr lang="en-US" b="1" dirty="0">
                <a:solidFill>
                  <a:srgbClr val="0A1F61"/>
                </a:solidFill>
                <a:cs typeface="Tajawal ExtraBold" panose="00000800000000000000" pitchFamily="2" charset="-78"/>
              </a:rPr>
              <a:t>Hooper &amp; Potter</a:t>
            </a:r>
          </a:p>
        </p:txBody>
      </p:sp>
      <p:pic>
        <p:nvPicPr>
          <p:cNvPr id="10" name="Audio 15">
            <a:hlinkClick r:id="" action="ppaction://media"/>
            <a:extLst>
              <a:ext uri="{FF2B5EF4-FFF2-40B4-BE49-F238E27FC236}">
                <a16:creationId xmlns:a16="http://schemas.microsoft.com/office/drawing/2014/main" id="{891696BB-334D-E7C7-A8E4-DBEE1AA17AA5}"/>
              </a:ext>
            </a:extLst>
          </p:cNvPr>
          <p:cNvPicPr>
            <a:picLocks noChangeAspect="1"/>
          </p:cNvPicPr>
          <p:nvPr>
            <a:audioFile r:link="rId1"/>
            <p:extLst>
              <p:ext uri="{DAA4B4D4-6D71-4841-9C94-3DE7FCFB9230}">
                <p14:media xmlns:p14="http://schemas.microsoft.com/office/powerpoint/2010/main" r:embed="rId2">
                  <p14:trim st="672" end="722.6507"/>
                </p14:media>
              </p:ext>
            </p:extLst>
          </p:nvPr>
        </p:nvPicPr>
        <p:blipFill>
          <a:blip r:embed="rId9"/>
          <a:srcRect l="-325000" t="-160938" r="-325000" b="-160938"/>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2963074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3569"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25684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Broadcast Programming Influences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Rectangle 3">
            <a:extLst>
              <a:ext uri="{FF2B5EF4-FFF2-40B4-BE49-F238E27FC236}">
                <a16:creationId xmlns:a16="http://schemas.microsoft.com/office/drawing/2014/main" id="{29BA5A67-6598-C91A-2E94-D98544004472}"/>
              </a:ext>
            </a:extLst>
          </p:cNvPr>
          <p:cNvSpPr txBox="1">
            <a:spLocks/>
          </p:cNvSpPr>
          <p:nvPr/>
        </p:nvSpPr>
        <p:spPr>
          <a:xfrm>
            <a:off x="1328085" y="1456818"/>
            <a:ext cx="10656908" cy="52367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solidFill>
                  <a:srgbClr val="0A1F61"/>
                </a:solidFill>
              </a:rPr>
              <a:t>Broadcast programming is determined by four influences:</a:t>
            </a:r>
            <a:endParaRPr lang="en-US" altLang="en-US" dirty="0">
              <a:solidFill>
                <a:srgbClr val="0A1F61"/>
              </a:solidFill>
            </a:endParaRPr>
          </a:p>
          <a:p>
            <a:pPr marL="823913" lvl="1" indent="-457200">
              <a:buFont typeface="Tw Cen MT" panose="020B0602020104020603" pitchFamily="34" charset="0"/>
              <a:buAutoNum type="arabicPeriod"/>
            </a:pPr>
            <a:r>
              <a:rPr lang="en-US" altLang="en-US" sz="2000" b="1" dirty="0">
                <a:solidFill>
                  <a:srgbClr val="C00000"/>
                </a:solidFill>
              </a:rPr>
              <a:t>The Audience</a:t>
            </a:r>
            <a:r>
              <a:rPr lang="en-US" altLang="en-US" sz="2000" b="1" dirty="0">
                <a:solidFill>
                  <a:srgbClr val="0A1F61"/>
                </a:solidFill>
              </a:rPr>
              <a:t>: </a:t>
            </a:r>
            <a:r>
              <a:rPr lang="en-US" altLang="en-US" sz="2000" dirty="0">
                <a:solidFill>
                  <a:srgbClr val="0A1F61"/>
                </a:solidFill>
              </a:rPr>
              <a:t>Want to hear or view program content that satisfies their need at a particular time. Programs must attract listeners or viewers and satisfy their needs.</a:t>
            </a:r>
          </a:p>
          <a:p>
            <a:pPr marL="823913" lvl="1" indent="-457200">
              <a:buFont typeface="Tw Cen MT" panose="020B0602020104020603" pitchFamily="34" charset="0"/>
              <a:buAutoNum type="arabicPeriod"/>
            </a:pPr>
            <a:r>
              <a:rPr lang="en-US" altLang="en-US" sz="2000" b="1" dirty="0">
                <a:solidFill>
                  <a:srgbClr val="0A1F61"/>
                </a:solidFill>
              </a:rPr>
              <a:t>The Broadcaster: </a:t>
            </a:r>
            <a:r>
              <a:rPr lang="en-US" altLang="en-US" sz="2000" dirty="0">
                <a:solidFill>
                  <a:srgbClr val="0A1F61"/>
                </a:solidFill>
              </a:rPr>
              <a:t>Responsible for operating the station profitably for its owners. General rule: the greater the audience, the greater the profit. Must select and schedule programs to attract as big an audience as possible.</a:t>
            </a:r>
          </a:p>
          <a:p>
            <a:pPr marL="823913" lvl="1" indent="-457200">
              <a:buFont typeface="Tw Cen MT" panose="020B0602020104020603" pitchFamily="34" charset="0"/>
              <a:buAutoNum type="arabicPeriod"/>
            </a:pPr>
            <a:r>
              <a:rPr lang="en-US" altLang="en-US" sz="2000" b="1" dirty="0">
                <a:solidFill>
                  <a:srgbClr val="C00000"/>
                </a:solidFill>
              </a:rPr>
              <a:t>The Advertiser:</a:t>
            </a:r>
            <a:r>
              <a:rPr lang="en-US" altLang="en-US" sz="2000" b="1" dirty="0">
                <a:solidFill>
                  <a:srgbClr val="0A1F61"/>
                </a:solidFill>
              </a:rPr>
              <a:t> </a:t>
            </a:r>
            <a:r>
              <a:rPr lang="en-US" altLang="en-US" sz="2000" dirty="0">
                <a:solidFill>
                  <a:srgbClr val="0A1F61"/>
                </a:solidFill>
              </a:rPr>
              <a:t>Uses radio or TV station to bring a product or service to the attention of those most likely to use it. Wants programming that attracts as big a number of people as possible among target audience, plus competitive cost.</a:t>
            </a:r>
          </a:p>
          <a:p>
            <a:pPr marL="823913" lvl="1" indent="-457200">
              <a:buFont typeface="Tw Cen MT" panose="020B0602020104020603" pitchFamily="34" charset="0"/>
              <a:buAutoNum type="arabicPeriod"/>
            </a:pPr>
            <a:r>
              <a:rPr lang="en-US" altLang="en-US" sz="2000" b="1" dirty="0">
                <a:solidFill>
                  <a:srgbClr val="0A1F61"/>
                </a:solidFill>
              </a:rPr>
              <a:t>The Regulator: </a:t>
            </a:r>
            <a:r>
              <a:rPr lang="en-US" altLang="en-US" sz="2000" dirty="0">
                <a:solidFill>
                  <a:srgbClr val="0A1F61"/>
                </a:solidFill>
              </a:rPr>
              <a:t>Goal is to ensure station is operated in a way that serves the public interest.  Compels or encourages broadcasters to use programming practices to satisfy that goal.</a:t>
            </a:r>
          </a:p>
          <a:p>
            <a:pPr marL="823913" lvl="1" indent="-457200">
              <a:buFont typeface="Wingdings 2" panose="05020102010507070707" pitchFamily="18" charset="2"/>
              <a:buNone/>
            </a:pPr>
            <a:r>
              <a:rPr lang="en-US" altLang="en-US" sz="2000" i="1" dirty="0">
                <a:solidFill>
                  <a:srgbClr val="0A1F61"/>
                </a:solidFill>
              </a:rPr>
              <a:t>The programming you see on TV results from effective interaction of these four influences</a:t>
            </a:r>
          </a:p>
        </p:txBody>
      </p:sp>
    </p:spTree>
    <p:extLst>
      <p:ext uri="{BB962C8B-B14F-4D97-AF65-F5344CB8AC3E}">
        <p14:creationId xmlns:p14="http://schemas.microsoft.com/office/powerpoint/2010/main" val="14860970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161659BF-6767-BB59-EE36-A7487AFCA0B9}"/>
              </a:ext>
            </a:extLst>
          </p:cNvPr>
          <p:cNvSpPr txBox="1"/>
          <p:nvPr/>
        </p:nvSpPr>
        <p:spPr>
          <a:xfrm>
            <a:off x="5346866" y="3064678"/>
            <a:ext cx="4735285" cy="989823"/>
          </a:xfrm>
          <a:prstGeom prst="rect">
            <a:avLst/>
          </a:prstGeom>
          <a:noFill/>
        </p:spPr>
        <p:txBody>
          <a:bodyPr wrap="square">
            <a:spAutoFit/>
          </a:bodyPr>
          <a:lstStyle/>
          <a:p>
            <a:pPr algn="ctr" eaLnBrk="1" hangingPunct="1">
              <a:lnSpc>
                <a:spcPct val="80000"/>
              </a:lnSpc>
            </a:pPr>
            <a:r>
              <a:rPr lang="en-US" altLang="en-US" sz="3600" b="1" dirty="0">
                <a:solidFill>
                  <a:srgbClr val="C00000"/>
                </a:solidFill>
              </a:rPr>
              <a:t>Organizing process </a:t>
            </a:r>
          </a:p>
          <a:p>
            <a:pPr algn="ctr" eaLnBrk="1" hangingPunct="1">
              <a:lnSpc>
                <a:spcPct val="80000"/>
              </a:lnSpc>
            </a:pPr>
            <a:r>
              <a:rPr lang="en-US" altLang="en-US" sz="3600" b="1" dirty="0">
                <a:solidFill>
                  <a:srgbClr val="C00000"/>
                </a:solidFill>
              </a:rPr>
              <a:t>in Media Organization</a:t>
            </a:r>
          </a:p>
        </p:txBody>
      </p:sp>
      <p:pic>
        <p:nvPicPr>
          <p:cNvPr id="13" name="Picture 12" descr="Logo, arrow&#10;&#10;Description automatically generated with medium confidence">
            <a:extLst>
              <a:ext uri="{FF2B5EF4-FFF2-40B4-BE49-F238E27FC236}">
                <a16:creationId xmlns:a16="http://schemas.microsoft.com/office/drawing/2014/main" id="{1B34AEE5-D464-57CB-6660-91A0D0E6EAEB}"/>
              </a:ext>
            </a:extLst>
          </p:cNvPr>
          <p:cNvPicPr>
            <a:picLocks noChangeAspect="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1263799" y="1794516"/>
            <a:ext cx="4270337" cy="3530145"/>
          </a:xfrm>
          <a:prstGeom prst="rect">
            <a:avLst/>
          </a:prstGeom>
        </p:spPr>
      </p:pic>
    </p:spTree>
    <p:extLst>
      <p:ext uri="{BB962C8B-B14F-4D97-AF65-F5344CB8AC3E}">
        <p14:creationId xmlns:p14="http://schemas.microsoft.com/office/powerpoint/2010/main" val="1300826510"/>
      </p:ext>
    </p:extLst>
  </p:cSld>
  <p:clrMapOvr>
    <a:masterClrMapping/>
  </p:clrMapOvr>
  <p:transition spd="slow">
    <p:randomBar dir="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5300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0686" y="1456817"/>
            <a:ext cx="10442246" cy="4844403"/>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Organizing process in Media Organization</a:t>
            </a:r>
          </a:p>
          <a:p>
            <a:pPr eaLnBrk="1" hangingPunct="1">
              <a:lnSpc>
                <a:spcPct val="80000"/>
              </a:lnSpc>
            </a:pPr>
            <a:endParaRPr lang="en-US" altLang="en-US" sz="2800" b="1" dirty="0">
              <a:solidFill>
                <a:srgbClr val="002060"/>
              </a:solidFill>
            </a:endParaRPr>
          </a:p>
          <a:p>
            <a:pPr marL="800100" lvl="1" indent="-342900" eaLnBrk="1" hangingPunct="1">
              <a:buFont typeface="Wingdings" panose="05000000000000000000" pitchFamily="2" charset="2"/>
              <a:buChar char="q"/>
            </a:pPr>
            <a:r>
              <a:rPr lang="en-US" altLang="en-US" sz="2400" b="1" dirty="0">
                <a:solidFill>
                  <a:srgbClr val="002060"/>
                </a:solidFill>
              </a:rPr>
              <a:t>Sales department – sale of time to advertisers, principal source of revenue for broadcast stations. Subdivided to national sales, local or regional sales</a:t>
            </a:r>
          </a:p>
          <a:p>
            <a:pPr marL="800100" lvl="1" indent="-342900" eaLnBrk="1" hangingPunct="1">
              <a:buFont typeface="Wingdings" panose="05000000000000000000" pitchFamily="2" charset="2"/>
              <a:buChar char="q"/>
            </a:pPr>
            <a:r>
              <a:rPr lang="en-US" altLang="en-US" sz="2400" b="1" dirty="0">
                <a:solidFill>
                  <a:srgbClr val="002060"/>
                </a:solidFill>
              </a:rPr>
              <a:t>Program department – Headed by program manager/director. Plans, selects, schedules and monitors programming, provides content for website</a:t>
            </a:r>
          </a:p>
          <a:p>
            <a:pPr marL="800100" lvl="1" indent="-342900" eaLnBrk="1" hangingPunct="1">
              <a:buFont typeface="Wingdings" panose="05000000000000000000" pitchFamily="2" charset="2"/>
              <a:buChar char="q"/>
            </a:pPr>
            <a:r>
              <a:rPr lang="en-US" altLang="en-US" sz="2400" b="1" dirty="0">
                <a:solidFill>
                  <a:srgbClr val="002060"/>
                </a:solidFill>
              </a:rPr>
              <a:t>Promotion and Marketing department – Attract and maintain audiences</a:t>
            </a:r>
          </a:p>
          <a:p>
            <a:pPr marL="800100" lvl="1" indent="-342900" eaLnBrk="1" hangingPunct="1">
              <a:buFont typeface="Wingdings" panose="05000000000000000000" pitchFamily="2" charset="2"/>
              <a:buChar char="q"/>
            </a:pPr>
            <a:r>
              <a:rPr lang="en-US" altLang="en-US" sz="2400" b="1" dirty="0">
                <a:solidFill>
                  <a:srgbClr val="002060"/>
                </a:solidFill>
              </a:rPr>
              <a:t>News department – Usually kept separate from entertainment function, supervised by news director. </a:t>
            </a:r>
          </a:p>
          <a:p>
            <a:pPr marL="800100" lvl="1" indent="-342900">
              <a:buFont typeface="Wingdings" panose="05000000000000000000" pitchFamily="2" charset="2"/>
              <a:buChar char="q"/>
            </a:pPr>
            <a:r>
              <a:rPr lang="en-US" altLang="en-US" sz="2400" b="1" dirty="0">
                <a:solidFill>
                  <a:srgbClr val="002060"/>
                </a:solidFill>
              </a:rPr>
              <a:t>Production department – Headed by production or creative director. Writes and produces commercials, technical support for newscast production, master control.</a:t>
            </a:r>
          </a:p>
        </p:txBody>
      </p:sp>
      <p:sp>
        <p:nvSpPr>
          <p:cNvPr id="11" name="Rectangle 10">
            <a:extLst>
              <a:ext uri="{FF2B5EF4-FFF2-40B4-BE49-F238E27FC236}">
                <a16:creationId xmlns:a16="http://schemas.microsoft.com/office/drawing/2014/main" id="{6AA6006A-5711-A702-6D97-66F14A0857F8}"/>
              </a:ext>
            </a:extLst>
          </p:cNvPr>
          <p:cNvSpPr/>
          <p:nvPr/>
        </p:nvSpPr>
        <p:spPr>
          <a:xfrm>
            <a:off x="4800965" y="1661980"/>
            <a:ext cx="5325240" cy="584775"/>
          </a:xfrm>
          <a:prstGeom prst="rect">
            <a:avLst/>
          </a:prstGeom>
          <a:noFill/>
        </p:spPr>
        <p:txBody>
          <a:bodyPr wrap="none" lIns="91440" tIns="45720" rIns="91440" bIns="45720">
            <a:spAutoFit/>
          </a:bodyPr>
          <a:lstStyle/>
          <a:p>
            <a:pPr algn="ctr"/>
            <a:r>
              <a:rPr lang="en-US" sz="3200" b="0" cap="none" spc="0" dirty="0">
                <a:ln w="0"/>
                <a:solidFill>
                  <a:srgbClr val="24A9E1"/>
                </a:solidFill>
                <a:effectLst>
                  <a:outerShdw blurRad="38100" dist="19050" dir="2700000" algn="tl" rotWithShape="0">
                    <a:schemeClr val="dk1">
                      <a:alpha val="40000"/>
                    </a:schemeClr>
                  </a:outerShdw>
                </a:effectLst>
              </a:rPr>
              <a:t>To achieve organizational goals</a:t>
            </a:r>
          </a:p>
        </p:txBody>
      </p:sp>
    </p:spTree>
    <p:extLst>
      <p:ext uri="{BB962C8B-B14F-4D97-AF65-F5344CB8AC3E}">
        <p14:creationId xmlns:p14="http://schemas.microsoft.com/office/powerpoint/2010/main" val="24211626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353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3011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Management Functions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W2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80342" y="1442090"/>
            <a:ext cx="10976033" cy="4244239"/>
          </a:xfrm>
          <a:prstGeom prst="rect">
            <a:avLst/>
          </a:prstGeom>
          <a:noFill/>
        </p:spPr>
        <p:txBody>
          <a:bodyPr wrap="square" rtlCol="0">
            <a:spAutoFit/>
          </a:bodyPr>
          <a:lstStyle/>
          <a:p>
            <a:pPr eaLnBrk="1" hangingPunct="1">
              <a:lnSpc>
                <a:spcPct val="80000"/>
              </a:lnSpc>
            </a:pPr>
            <a:r>
              <a:rPr lang="en-US" altLang="en-US" sz="2800" b="1" dirty="0">
                <a:solidFill>
                  <a:srgbClr val="C00000"/>
                </a:solidFill>
              </a:rPr>
              <a:t>      Organizing process in Media Organization</a:t>
            </a:r>
          </a:p>
          <a:p>
            <a:pPr eaLnBrk="1" hangingPunct="1">
              <a:lnSpc>
                <a:spcPct val="80000"/>
              </a:lnSpc>
            </a:pPr>
            <a:endParaRPr lang="en-US" altLang="en-US" sz="2800" b="1" dirty="0">
              <a:solidFill>
                <a:srgbClr val="C00000"/>
              </a:solidFill>
            </a:endParaRPr>
          </a:p>
          <a:p>
            <a:pPr marL="800100" lvl="1" indent="-342900" eaLnBrk="1" hangingPunct="1">
              <a:buFont typeface="Wingdings" panose="05000000000000000000" pitchFamily="2" charset="2"/>
              <a:buChar char="q"/>
            </a:pPr>
            <a:r>
              <a:rPr lang="en-US" altLang="en-US" sz="2500" b="1" dirty="0">
                <a:solidFill>
                  <a:srgbClr val="002060"/>
                </a:solidFill>
              </a:rPr>
              <a:t>Engineering department – Headed by chief engineer. Selects, operates, maintains studio, control room, transmitting equipment, computers.</a:t>
            </a:r>
          </a:p>
          <a:p>
            <a:pPr marL="800100" lvl="1" indent="-342900" eaLnBrk="1" hangingPunct="1">
              <a:buFont typeface="Wingdings" panose="05000000000000000000" pitchFamily="2" charset="2"/>
              <a:buChar char="q"/>
            </a:pPr>
            <a:r>
              <a:rPr lang="en-US" altLang="en-US" sz="2500" b="1" dirty="0">
                <a:solidFill>
                  <a:srgbClr val="002060"/>
                </a:solidFill>
              </a:rPr>
              <a:t>Business department – Accounting, secretarial, billing, payroll, HR</a:t>
            </a:r>
          </a:p>
          <a:p>
            <a:pPr marL="800100" lvl="1" indent="-342900" eaLnBrk="1" hangingPunct="1">
              <a:buFont typeface="Wingdings" panose="05000000000000000000" pitchFamily="2" charset="2"/>
              <a:buChar char="q"/>
            </a:pPr>
            <a:r>
              <a:rPr lang="en-US" altLang="en-US" sz="2500" b="1" dirty="0">
                <a:solidFill>
                  <a:srgbClr val="002060"/>
                </a:solidFill>
              </a:rPr>
              <a:t>[Sometimes] Traffic – Daily scheduling of all content to be aired, compiles availability sheet for times available for purchase by advertisers, monitoring of ad content to ensure compliance with contracts. Sometimes with Sales department.</a:t>
            </a:r>
          </a:p>
          <a:p>
            <a:pPr marL="800100" lvl="1" indent="-342900" eaLnBrk="1" hangingPunct="1">
              <a:buFont typeface="Wingdings" panose="05000000000000000000" pitchFamily="2" charset="2"/>
              <a:buChar char="q"/>
            </a:pPr>
            <a:r>
              <a:rPr lang="en-US" altLang="en-US" sz="2500" b="1" dirty="0">
                <a:solidFill>
                  <a:srgbClr val="002060"/>
                </a:solidFill>
              </a:rPr>
              <a:t>[Sometimes] Continuity – Writing of commercial copy, often with Sales department.</a:t>
            </a:r>
          </a:p>
        </p:txBody>
      </p:sp>
      <p:pic>
        <p:nvPicPr>
          <p:cNvPr id="10" name="Picture 9">
            <a:extLst>
              <a:ext uri="{FF2B5EF4-FFF2-40B4-BE49-F238E27FC236}">
                <a16:creationId xmlns:a16="http://schemas.microsoft.com/office/drawing/2014/main" id="{06F6CD66-D031-922A-C50E-26AE2BC29E0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17728525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625673"/>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W3 – Lecture 2</a:t>
            </a:r>
          </a:p>
        </p:txBody>
      </p:sp>
    </p:spTree>
    <p:extLst>
      <p:ext uri="{BB962C8B-B14F-4D97-AF65-F5344CB8AC3E}">
        <p14:creationId xmlns:p14="http://schemas.microsoft.com/office/powerpoint/2010/main" val="39046337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99394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 people learn how to lead?</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1" name="Picture 30">
            <a:extLst>
              <a:ext uri="{FF2B5EF4-FFF2-40B4-BE49-F238E27FC236}">
                <a16:creationId xmlns:a16="http://schemas.microsoft.com/office/drawing/2014/main" id="{6637DB45-6E15-03EF-DDF7-7C5F0761B325}"/>
              </a:ext>
            </a:extLst>
          </p:cNvPr>
          <p:cNvPicPr>
            <a:picLocks noChangeAspect="1"/>
          </p:cNvPicPr>
          <p:nvPr/>
        </p:nvPicPr>
        <p:blipFill>
          <a:blip r:embed="rId5"/>
          <a:stretch>
            <a:fillRect/>
          </a:stretch>
        </p:blipFill>
        <p:spPr>
          <a:xfrm>
            <a:off x="2440788" y="6222371"/>
            <a:ext cx="9902229" cy="204838"/>
          </a:xfrm>
          <a:prstGeom prst="rect">
            <a:avLst/>
          </a:prstGeom>
        </p:spPr>
      </p:pic>
      <p:sp>
        <p:nvSpPr>
          <p:cNvPr id="32" name="TextBox 31">
            <a:extLst>
              <a:ext uri="{FF2B5EF4-FFF2-40B4-BE49-F238E27FC236}">
                <a16:creationId xmlns:a16="http://schemas.microsoft.com/office/drawing/2014/main" id="{DB137D70-A1A5-B3F1-40BD-D7EED9C0A518}"/>
              </a:ext>
            </a:extLst>
          </p:cNvPr>
          <p:cNvSpPr txBox="1"/>
          <p:nvPr/>
        </p:nvSpPr>
        <p:spPr>
          <a:xfrm>
            <a:off x="1262952" y="1373777"/>
            <a:ext cx="10442246" cy="4893647"/>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974725" indent="-4572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You can become a leader by:</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Jumping in and practicing</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Observing others lead</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Finding a mentor</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Taking a class or workshop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889125" lvl="2"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18822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558197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Qualities of successful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99408" y="1398434"/>
            <a:ext cx="10873267" cy="4493538"/>
          </a:xfrm>
          <a:prstGeom prst="rect">
            <a:avLst/>
          </a:prstGeom>
          <a:noFill/>
        </p:spPr>
        <p:txBody>
          <a:bodyPr wrap="square" rtlCol="0">
            <a:spAutoFit/>
          </a:bodyPr>
          <a:lstStyle/>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Integrity: </a:t>
            </a:r>
            <a:r>
              <a:rPr lang="en-US" sz="2200" b="1" dirty="0">
                <a:solidFill>
                  <a:srgbClr val="0A1F61"/>
                </a:solidFill>
                <a:latin typeface="Tajawal ExtraBold" panose="00000800000000000000" pitchFamily="2" charset="-78"/>
                <a:cs typeface="Tajawal ExtraBold" panose="00000800000000000000" pitchFamily="2" charset="-78"/>
              </a:rPr>
              <a:t>To trust you, people have to know that </a:t>
            </a:r>
            <a:r>
              <a:rPr lang="en-US" sz="2200" b="1" dirty="0">
                <a:solidFill>
                  <a:srgbClr val="C00000"/>
                </a:solidFill>
                <a:latin typeface="Tajawal ExtraBold" panose="00000800000000000000" pitchFamily="2" charset="-78"/>
                <a:cs typeface="Tajawal ExtraBold" panose="00000800000000000000" pitchFamily="2" charset="-78"/>
              </a:rPr>
              <a:t>you say what you believe and act </a:t>
            </a:r>
            <a:r>
              <a:rPr lang="en-US" sz="2200" b="1" dirty="0">
                <a:solidFill>
                  <a:srgbClr val="0A1F61"/>
                </a:solidFill>
                <a:latin typeface="Tajawal ExtraBold" panose="00000800000000000000" pitchFamily="2" charset="-78"/>
                <a:cs typeface="Tajawal ExtraBold" panose="00000800000000000000" pitchFamily="2" charset="-78"/>
              </a:rPr>
              <a:t>accordingly. If people trust you, they may follow you to the ends of the earth.</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Courage: </a:t>
            </a:r>
            <a:r>
              <a:rPr lang="en-US" sz="2200" b="1" dirty="0">
                <a:solidFill>
                  <a:srgbClr val="0A1F61"/>
                </a:solidFill>
                <a:latin typeface="Tajawal ExtraBold" panose="00000800000000000000" pitchFamily="2" charset="-78"/>
                <a:cs typeface="Tajawal ExtraBold" panose="00000800000000000000" pitchFamily="2" charset="-78"/>
              </a:rPr>
              <a:t>Leadership means that you show others the way through the dark, scary, forest. </a:t>
            </a:r>
            <a:r>
              <a:rPr lang="en-US" sz="2200" b="1" dirty="0">
                <a:solidFill>
                  <a:srgbClr val="C00000"/>
                </a:solidFill>
                <a:latin typeface="Tajawal ExtraBold" panose="00000800000000000000" pitchFamily="2" charset="-78"/>
                <a:cs typeface="Tajawal ExtraBold" panose="00000800000000000000" pitchFamily="2" charset="-78"/>
              </a:rPr>
              <a:t>Go ahead and speak the truth-</a:t>
            </a:r>
            <a:r>
              <a:rPr lang="en-US" sz="2200" b="1" dirty="0">
                <a:solidFill>
                  <a:srgbClr val="0A1F61"/>
                </a:solidFill>
                <a:latin typeface="Tajawal ExtraBold" panose="00000800000000000000" pitchFamily="2" charset="-78"/>
                <a:cs typeface="Tajawal ExtraBold" panose="00000800000000000000" pitchFamily="2" charset="-78"/>
              </a:rPr>
              <a:t>-even when it's not popular.</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Commitment:</a:t>
            </a:r>
            <a:r>
              <a:rPr lang="en-US" sz="2200" b="1" dirty="0">
                <a:solidFill>
                  <a:srgbClr val="0A1F61"/>
                </a:solidFill>
                <a:latin typeface="Tajawal ExtraBold" panose="00000800000000000000" pitchFamily="2" charset="-78"/>
                <a:cs typeface="Tajawal ExtraBold" panose="00000800000000000000" pitchFamily="2" charset="-78"/>
              </a:rPr>
              <a:t> You have </a:t>
            </a:r>
            <a:r>
              <a:rPr lang="en-US" sz="2200" b="1" dirty="0">
                <a:solidFill>
                  <a:srgbClr val="C00000"/>
                </a:solidFill>
                <a:latin typeface="Tajawal ExtraBold" panose="00000800000000000000" pitchFamily="2" charset="-78"/>
                <a:cs typeface="Tajawal ExtraBold" panose="00000800000000000000" pitchFamily="2" charset="-78"/>
              </a:rPr>
              <a:t>to stick with a task through the good times and the bad</a:t>
            </a:r>
            <a:r>
              <a:rPr lang="en-US" sz="2200" b="1" dirty="0">
                <a:solidFill>
                  <a:srgbClr val="0A1F61"/>
                </a:solidFill>
                <a:latin typeface="Tajawal ExtraBold" panose="00000800000000000000" pitchFamily="2" charset="-78"/>
                <a:cs typeface="Tajawal ExtraBold" panose="00000800000000000000" pitchFamily="2" charset="-78"/>
              </a:rPr>
              <a:t>. Your commitment will serve as a model.</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Ability to care about others: </a:t>
            </a:r>
            <a:r>
              <a:rPr lang="en-US" sz="2200" b="1" dirty="0">
                <a:solidFill>
                  <a:srgbClr val="0A1F61"/>
                </a:solidFill>
                <a:latin typeface="Tajawal ExtraBold" panose="00000800000000000000" pitchFamily="2" charset="-78"/>
                <a:cs typeface="Tajawal ExtraBold" panose="00000800000000000000" pitchFamily="2" charset="-78"/>
              </a:rPr>
              <a:t>People will follow you if they know you care about them and about others. </a:t>
            </a:r>
            <a:r>
              <a:rPr lang="en-US" sz="2200" b="1" dirty="0">
                <a:solidFill>
                  <a:srgbClr val="C00000"/>
                </a:solidFill>
                <a:latin typeface="Tajawal ExtraBold" panose="00000800000000000000" pitchFamily="2" charset="-78"/>
                <a:cs typeface="Tajawal ExtraBold" panose="00000800000000000000" pitchFamily="2" charset="-78"/>
              </a:rPr>
              <a:t>The greater your ability to care about all types of people, the more confidence they will have in you.</a:t>
            </a:r>
          </a:p>
          <a:p>
            <a:pPr marL="974725" indent="-4572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Creativity and flexibility: </a:t>
            </a:r>
            <a:r>
              <a:rPr lang="en-US" sz="2200" b="1" dirty="0">
                <a:solidFill>
                  <a:srgbClr val="0A1F61"/>
                </a:solidFill>
                <a:latin typeface="Tajawal ExtraBold" panose="00000800000000000000" pitchFamily="2" charset="-78"/>
                <a:cs typeface="Tajawal ExtraBold" panose="00000800000000000000" pitchFamily="2" charset="-78"/>
              </a:rPr>
              <a:t>Every situation will call for a different response. </a:t>
            </a:r>
            <a:r>
              <a:rPr lang="en-US" sz="2200" b="1" dirty="0">
                <a:solidFill>
                  <a:srgbClr val="C00000"/>
                </a:solidFill>
                <a:latin typeface="Tajawal ExtraBold" panose="00000800000000000000" pitchFamily="2" charset="-78"/>
                <a:cs typeface="Tajawal ExtraBold" panose="00000800000000000000" pitchFamily="2" charset="-78"/>
              </a:rPr>
              <a:t>Be ready to change and come up with new solutions</a:t>
            </a:r>
            <a:r>
              <a:rPr lang="en-US" sz="2200" b="1" dirty="0">
                <a:solidFill>
                  <a:srgbClr val="0A1F61"/>
                </a:solidFill>
                <a:latin typeface="Tajawal ExtraBold" panose="00000800000000000000" pitchFamily="2" charset="-78"/>
                <a:cs typeface="Tajawal ExtraBold" panose="00000800000000000000" pitchFamily="2" charset="-78"/>
              </a:rPr>
              <a:t>.</a:t>
            </a:r>
          </a:p>
        </p:txBody>
      </p:sp>
      <p:pic>
        <p:nvPicPr>
          <p:cNvPr id="18" name="Picture 17">
            <a:extLst>
              <a:ext uri="{FF2B5EF4-FFF2-40B4-BE49-F238E27FC236}">
                <a16:creationId xmlns:a16="http://schemas.microsoft.com/office/drawing/2014/main" id="{6E7507C5-EF50-2AE0-6ECC-AAEDB51643D2}"/>
              </a:ext>
            </a:extLst>
          </p:cNvPr>
          <p:cNvPicPr>
            <a:picLocks noChangeAspect="1"/>
          </p:cNvPicPr>
          <p:nvPr/>
        </p:nvPicPr>
        <p:blipFill>
          <a:blip r:embed="rId5"/>
          <a:stretch>
            <a:fillRect/>
          </a:stretch>
        </p:blipFill>
        <p:spPr>
          <a:xfrm>
            <a:off x="2440788" y="6341127"/>
            <a:ext cx="9902229" cy="204838"/>
          </a:xfrm>
          <a:prstGeom prst="rect">
            <a:avLst/>
          </a:prstGeom>
        </p:spPr>
      </p:pic>
    </p:spTree>
    <p:extLst>
      <p:ext uri="{BB962C8B-B14F-4D97-AF65-F5344CB8AC3E}">
        <p14:creationId xmlns:p14="http://schemas.microsoft.com/office/powerpoint/2010/main" val="23542625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5789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a vision?</a:t>
            </a:r>
          </a:p>
          <a:p>
            <a:pPr marL="1431925" lvl="1" indent="-457200" algn="just">
              <a:lnSpc>
                <a:spcPct val="1500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It is a statement </a:t>
            </a:r>
            <a:r>
              <a:rPr lang="en-US" sz="2000" b="1" dirty="0">
                <a:solidFill>
                  <a:srgbClr val="0A1F61"/>
                </a:solidFill>
                <a:latin typeface="Tajawal ExtraBold" panose="00000800000000000000" pitchFamily="2" charset="-78"/>
                <a:cs typeface="Tajawal ExtraBold" panose="00000800000000000000" pitchFamily="2" charset="-78"/>
              </a:rPr>
              <a:t>that communicates how you would like things to be. </a:t>
            </a:r>
          </a:p>
          <a:p>
            <a:pPr marL="1431925" lvl="1" indent="-457200" algn="just">
              <a:lnSpc>
                <a:spcPct val="15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A vision is your </a:t>
            </a:r>
            <a:r>
              <a:rPr lang="en-US" sz="2000" b="1" dirty="0">
                <a:solidFill>
                  <a:srgbClr val="FF0000"/>
                </a:solidFill>
                <a:latin typeface="Tajawal ExtraBold" panose="00000800000000000000" pitchFamily="2" charset="-78"/>
                <a:cs typeface="Tajawal ExtraBold" panose="00000800000000000000" pitchFamily="2" charset="-78"/>
              </a:rPr>
              <a:t>big picture </a:t>
            </a:r>
            <a:r>
              <a:rPr lang="en-US" sz="2000" b="1" dirty="0">
                <a:solidFill>
                  <a:srgbClr val="0A1F61"/>
                </a:solidFill>
                <a:latin typeface="Tajawal ExtraBold" panose="00000800000000000000" pitchFamily="2" charset="-78"/>
                <a:cs typeface="Tajawal ExtraBold" panose="00000800000000000000" pitchFamily="2" charset="-78"/>
              </a:rPr>
              <a:t>of the way things ought to be. It is your billboard image of what you are working towards.</a:t>
            </a:r>
          </a:p>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What is the vision process?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36036254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9258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Vision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19395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205686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056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Understanding people's needs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4640501"/>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the group moving forward towards </a:t>
            </a:r>
            <a:r>
              <a:rPr lang="en-US" sz="2400" b="1" dirty="0">
                <a:solidFill>
                  <a:srgbClr val="FF0000"/>
                </a:solidFill>
                <a:latin typeface="Tajawal ExtraBold" panose="00000800000000000000" pitchFamily="2" charset="-78"/>
                <a:cs typeface="Tajawal ExtraBold" panose="00000800000000000000" pitchFamily="2" charset="-78"/>
              </a:rPr>
              <a:t>shared and desired goals</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strengthen connections </a:t>
            </a:r>
            <a:r>
              <a:rPr lang="en-US" sz="2400" b="1" dirty="0">
                <a:solidFill>
                  <a:srgbClr val="0A1F61"/>
                </a:solidFill>
                <a:latin typeface="Tajawal ExtraBold" panose="00000800000000000000" pitchFamily="2" charset="-78"/>
                <a:cs typeface="Tajawal ExtraBold" panose="00000800000000000000" pitchFamily="2" charset="-78"/>
              </a:rPr>
              <a:t>with the group and increase the likelihood of </a:t>
            </a:r>
            <a:r>
              <a:rPr lang="en-US" sz="2400" b="1" dirty="0">
                <a:solidFill>
                  <a:srgbClr val="FF0000"/>
                </a:solidFill>
                <a:latin typeface="Tajawal ExtraBold" panose="00000800000000000000" pitchFamily="2" charset="-78"/>
                <a:cs typeface="Tajawal ExtraBold" panose="00000800000000000000" pitchFamily="2" charset="-78"/>
              </a:rPr>
              <a:t>success</a:t>
            </a:r>
            <a:r>
              <a:rPr lang="en-US" sz="2400" b="1" dirty="0">
                <a:solidFill>
                  <a:srgbClr val="0A1F61"/>
                </a:solidFill>
                <a:latin typeface="Tajawal ExtraBold" panose="00000800000000000000" pitchFamily="2" charset="-78"/>
                <a:cs typeface="Tajawal ExtraBold" panose="00000800000000000000" pitchFamily="2" charset="-78"/>
              </a:rPr>
              <a:t> .</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keep </a:t>
            </a:r>
            <a:r>
              <a:rPr lang="en-US" sz="2400" b="1" dirty="0">
                <a:solidFill>
                  <a:srgbClr val="FF0000"/>
                </a:solidFill>
                <a:latin typeface="Tajawal ExtraBold" panose="00000800000000000000" pitchFamily="2" charset="-78"/>
                <a:cs typeface="Tajawal ExtraBold" panose="00000800000000000000" pitchFamily="2" charset="-78"/>
              </a:rPr>
              <a:t>morale high</a:t>
            </a:r>
            <a:r>
              <a:rPr lang="en-US" sz="2400" b="1" dirty="0">
                <a:solidFill>
                  <a:srgbClr val="0A1F61"/>
                </a:solidFill>
                <a:latin typeface="Tajawal ExtraBold" panose="00000800000000000000" pitchFamily="2" charset="-78"/>
                <a:cs typeface="Tajawal ExtraBold" panose="00000800000000000000" pitchFamily="2" charset="-78"/>
              </a:rPr>
              <a:t>.</a:t>
            </a:r>
          </a:p>
          <a:p>
            <a:pPr marL="1139825" lvl="1"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a:t>
            </a:r>
            <a:r>
              <a:rPr lang="en-US" sz="2400" b="1" dirty="0">
                <a:solidFill>
                  <a:srgbClr val="FF0000"/>
                </a:solidFill>
                <a:latin typeface="Tajawal ExtraBold" panose="00000800000000000000" pitchFamily="2" charset="-78"/>
                <a:cs typeface="Tajawal ExtraBold" panose="00000800000000000000" pitchFamily="2" charset="-78"/>
              </a:rPr>
              <a:t>reinforce members' belief </a:t>
            </a:r>
            <a:r>
              <a:rPr lang="en-US" sz="2400" b="1" dirty="0">
                <a:solidFill>
                  <a:srgbClr val="0A1F61"/>
                </a:solidFill>
                <a:latin typeface="Tajawal ExtraBold" panose="00000800000000000000" pitchFamily="2" charset="-78"/>
                <a:cs typeface="Tajawal ExtraBold" panose="00000800000000000000" pitchFamily="2" charset="-78"/>
              </a:rPr>
              <a:t>in the leader.</a:t>
            </a:r>
          </a:p>
        </p:txBody>
      </p:sp>
    </p:spTree>
    <p:extLst>
      <p:ext uri="{BB962C8B-B14F-4D97-AF65-F5344CB8AC3E}">
        <p14:creationId xmlns:p14="http://schemas.microsoft.com/office/powerpoint/2010/main" val="123063785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7945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Influencing People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54393" y="1303434"/>
            <a:ext cx="6971417" cy="464050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a:p>
            <a:pPr marL="1139825" lvl="1" indent="-165100" algn="just">
              <a:lnSpc>
                <a:spcPct val="150000"/>
              </a:lnSpc>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p:txBody>
      </p:sp>
      <p:pic>
        <p:nvPicPr>
          <p:cNvPr id="11" name="Picture 10"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48963" y="2913634"/>
            <a:ext cx="4040401" cy="3030301"/>
          </a:xfrm>
          <a:prstGeom prst="rect">
            <a:avLst/>
          </a:prstGeom>
        </p:spPr>
      </p:pic>
    </p:spTree>
    <p:extLst>
      <p:ext uri="{BB962C8B-B14F-4D97-AF65-F5344CB8AC3E}">
        <p14:creationId xmlns:p14="http://schemas.microsoft.com/office/powerpoint/2010/main" val="37595035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63675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Components of Mass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369209"/>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4. Mass Communication:</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process through which messages reach the audience via the mass media is called mass communication.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is a complicated process (Why?) Because we should know:</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Why do people pay more attention to some messages than to others?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How does one advertisement generate more sales than another? </a:t>
            </a:r>
          </a:p>
          <a:p>
            <a:pPr marL="1431925" lvl="1" indent="-457200" algn="just">
              <a:lnSpc>
                <a:spcPct val="150000"/>
              </a:lnSpc>
              <a:buFont typeface="Wingdings" panose="05000000000000000000" pitchFamily="2" charset="2"/>
              <a:buChar char="Ø"/>
            </a:pPr>
            <a:r>
              <a:rPr lang="en-US" sz="2200" b="1" dirty="0">
                <a:solidFill>
                  <a:srgbClr val="0070C0"/>
                </a:solidFill>
                <a:latin typeface="Tajawal ExtraBold" panose="00000800000000000000" pitchFamily="2" charset="-78"/>
                <a:cs typeface="Tajawal ExtraBold" panose="00000800000000000000" pitchFamily="2" charset="-78"/>
              </a:rPr>
              <a:t>Is behavior, including violent behavior, triggered</a:t>
            </a:r>
            <a:r>
              <a:rPr lang="ar-EG" sz="2200" b="1" dirty="0">
                <a:solidFill>
                  <a:srgbClr val="0070C0"/>
                </a:solidFill>
                <a:latin typeface="Tajawal ExtraBold" panose="00000800000000000000" pitchFamily="2" charset="-78"/>
                <a:cs typeface="Tajawal ExtraBold" panose="00000800000000000000" pitchFamily="2" charset="-78"/>
              </a:rPr>
              <a:t>  </a:t>
            </a:r>
            <a:r>
              <a:rPr lang="en-US" sz="2200" b="1" dirty="0">
                <a:solidFill>
                  <a:srgbClr val="0070C0"/>
                </a:solidFill>
                <a:latin typeface="Tajawal ExtraBold" panose="00000800000000000000" pitchFamily="2" charset="-78"/>
                <a:cs typeface="Tajawal ExtraBold" panose="00000800000000000000" pitchFamily="2" charset="-78"/>
              </a:rPr>
              <a:t>through the mass communication process? </a:t>
            </a:r>
          </a:p>
        </p:txBody>
      </p:sp>
    </p:spTree>
    <p:extLst>
      <p:ext uri="{BB962C8B-B14F-4D97-AF65-F5344CB8AC3E}">
        <p14:creationId xmlns:p14="http://schemas.microsoft.com/office/powerpoint/2010/main" val="37343946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46875" y="1431915"/>
            <a:ext cx="10940326" cy="4640501"/>
          </a:xfrm>
          <a:prstGeom prst="rect">
            <a:avLst/>
          </a:prstGeom>
          <a:noFill/>
        </p:spPr>
        <p:txBody>
          <a:bodyPr wrap="square" rtlCol="0">
            <a:spAutoFit/>
          </a:bodyPr>
          <a:lstStyle/>
          <a:p>
            <a:pPr marL="517525" algn="just">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The concept </a:t>
            </a:r>
            <a:r>
              <a:rPr lang="en-US" sz="2800" b="1" dirty="0">
                <a:solidFill>
                  <a:srgbClr val="FF0000"/>
                </a:solidFill>
                <a:latin typeface="Tajawal ExtraBold" panose="00000800000000000000" pitchFamily="2" charset="-78"/>
                <a:cs typeface="Tajawal ExtraBold" panose="00000800000000000000" pitchFamily="2" charset="-78"/>
              </a:rPr>
              <a:t>“mass’’ </a:t>
            </a:r>
            <a:r>
              <a:rPr lang="en-US" sz="2800" b="1" dirty="0">
                <a:solidFill>
                  <a:srgbClr val="0A1F61"/>
                </a:solidFill>
                <a:latin typeface="Tajawal ExtraBold" panose="00000800000000000000" pitchFamily="2" charset="-78"/>
                <a:cs typeface="Tajawal ExtraBold" panose="00000800000000000000" pitchFamily="2" charset="-78"/>
              </a:rPr>
              <a:t>in mass communication is defined as a </a:t>
            </a:r>
            <a:r>
              <a:rPr lang="en-US" sz="2800" b="1" dirty="0">
                <a:solidFill>
                  <a:srgbClr val="FF0000"/>
                </a:solidFill>
                <a:latin typeface="Tajawal ExtraBold" panose="00000800000000000000" pitchFamily="2" charset="-78"/>
                <a:cs typeface="Tajawal ExtraBold" panose="00000800000000000000" pitchFamily="2" charset="-78"/>
              </a:rPr>
              <a:t>large, heterogeneous, assorted, anonymous audience</a:t>
            </a:r>
            <a:r>
              <a:rPr lang="en-US" sz="2800" b="1" dirty="0">
                <a:solidFill>
                  <a:srgbClr val="0A1F61"/>
                </a:solidFill>
                <a:latin typeface="Tajawal ExtraBold" panose="00000800000000000000" pitchFamily="2" charset="-78"/>
                <a:cs typeface="Tajawal ExtraBold" panose="00000800000000000000" pitchFamily="2" charset="-78"/>
              </a:rPr>
              <a:t>.</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‘Large’ means we can’t exactly count the number of the members of audience. It is large but it doesn’t mean that the audience includes all people.</a:t>
            </a:r>
          </a:p>
          <a:p>
            <a:pPr marL="1031875" indent="-514350" algn="just">
              <a:lnSpc>
                <a:spcPct val="150000"/>
              </a:lnSpc>
              <a:buAutoNum type="arabicPeriod"/>
            </a:pPr>
            <a:r>
              <a:rPr lang="en-US" sz="2400" b="1" dirty="0">
                <a:solidFill>
                  <a:srgbClr val="0A1F61"/>
                </a:solidFill>
                <a:latin typeface="Tajawal ExtraBold" panose="00000800000000000000" pitchFamily="2" charset="-78"/>
                <a:cs typeface="Tajawal ExtraBold" panose="00000800000000000000" pitchFamily="2" charset="-78"/>
              </a:rPr>
              <a:t>‘Heterogeneous’ means the audience of mass media includes all types of people with different characteristics –the rich, the poor, farmers, politicians …...</a:t>
            </a:r>
          </a:p>
        </p:txBody>
      </p:sp>
    </p:spTree>
    <p:extLst>
      <p:ext uri="{BB962C8B-B14F-4D97-AF65-F5344CB8AC3E}">
        <p14:creationId xmlns:p14="http://schemas.microsoft.com/office/powerpoint/2010/main" val="31645019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18245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Mass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32349" y="1303434"/>
            <a:ext cx="10940326" cy="5737148"/>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3. ‘Assorted’ (diverse) means the audience of mass media is not necessarily limited to a particular geographical sector. They may be scattered everywhere. For example, a newspaper may have a reader in every corner of the world.</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4. ‘Anonymous’ means we can’t specifically identify a reader of a newspaper with his certain characteristics. Today he may be reader of a particular newspaper. Tomorrow, he may change his media habit. Anybody at any time may be a member of mass media audience.</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270914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98564" y="1752220"/>
            <a:ext cx="11235461"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10" name="Picture 9">
            <a:extLst>
              <a:ext uri="{FF2B5EF4-FFF2-40B4-BE49-F238E27FC236}">
                <a16:creationId xmlns:a16="http://schemas.microsoft.com/office/drawing/2014/main" id="{C1BFD07A-2B81-AAC9-47E8-704923B65478}"/>
              </a:ext>
            </a:extLst>
          </p:cNvPr>
          <p:cNvPicPr>
            <a:picLocks noChangeAspect="1"/>
          </p:cNvPicPr>
          <p:nvPr/>
        </p:nvPicPr>
        <p:blipFill rotWithShape="1">
          <a:blip r:embed="rId7">
            <a:extLst>
              <a:ext uri="{28A0092B-C50C-407E-A947-70E740481C1C}">
                <a14:useLocalDpi xmlns:a14="http://schemas.microsoft.com/office/drawing/2010/main" val="0"/>
              </a:ext>
            </a:extLst>
          </a:blip>
          <a:srcRect b="8182"/>
          <a:stretch/>
        </p:blipFill>
        <p:spPr>
          <a:xfrm>
            <a:off x="3011543" y="1431915"/>
            <a:ext cx="9061132" cy="4202493"/>
          </a:xfrm>
          <a:prstGeom prst="rect">
            <a:avLst/>
          </a:prstGeom>
        </p:spPr>
      </p:pic>
    </p:spTree>
    <p:extLst>
      <p:ext uri="{BB962C8B-B14F-4D97-AF65-F5344CB8AC3E}">
        <p14:creationId xmlns:p14="http://schemas.microsoft.com/office/powerpoint/2010/main" val="2984606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615112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310455"/>
            <a:ext cx="10198510" cy="577850"/>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11" name="Table 6">
            <a:extLst>
              <a:ext uri="{FF2B5EF4-FFF2-40B4-BE49-F238E27FC236}">
                <a16:creationId xmlns:a16="http://schemas.microsoft.com/office/drawing/2014/main" id="{66BA1DEC-DB5B-529C-749F-147F44D67706}"/>
              </a:ext>
            </a:extLst>
          </p:cNvPr>
          <p:cNvGraphicFramePr>
            <a:graphicFrameLocks noGrp="1"/>
          </p:cNvGraphicFramePr>
          <p:nvPr/>
        </p:nvGraphicFramePr>
        <p:xfrm>
          <a:off x="970808" y="2107188"/>
          <a:ext cx="10988040" cy="3718560"/>
        </p:xfrm>
        <a:graphic>
          <a:graphicData uri="http://schemas.openxmlformats.org/drawingml/2006/table">
            <a:tbl>
              <a:tblPr firstRow="1" bandRow="1">
                <a:tableStyleId>{69CF1AB2-1976-4502-BF36-3FF5EA218861}</a:tableStyleId>
              </a:tblPr>
              <a:tblGrid>
                <a:gridCol w="3662680">
                  <a:extLst>
                    <a:ext uri="{9D8B030D-6E8A-4147-A177-3AD203B41FA5}">
                      <a16:colId xmlns:a16="http://schemas.microsoft.com/office/drawing/2014/main" val="3323634545"/>
                    </a:ext>
                  </a:extLst>
                </a:gridCol>
                <a:gridCol w="3662680">
                  <a:extLst>
                    <a:ext uri="{9D8B030D-6E8A-4147-A177-3AD203B41FA5}">
                      <a16:colId xmlns:a16="http://schemas.microsoft.com/office/drawing/2014/main" val="3158055310"/>
                    </a:ext>
                  </a:extLst>
                </a:gridCol>
                <a:gridCol w="3662680">
                  <a:extLst>
                    <a:ext uri="{9D8B030D-6E8A-4147-A177-3AD203B41FA5}">
                      <a16:colId xmlns:a16="http://schemas.microsoft.com/office/drawing/2014/main" val="3535208616"/>
                    </a:ext>
                  </a:extLst>
                </a:gridCol>
              </a:tblGrid>
              <a:tr h="76166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dirty="0">
                          <a:solidFill>
                            <a:srgbClr val="C00000"/>
                          </a:solidFill>
                          <a:latin typeface="Book Antiqua" panose="02040602050305030304" pitchFamily="18" charset="0"/>
                        </a:rPr>
                        <a:t>Cognitive effects</a:t>
                      </a:r>
                      <a:endParaRPr lang="ar-EG" sz="2400" b="1" u="none" dirty="0">
                        <a:solidFill>
                          <a:srgbClr val="C000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dirty="0">
                          <a:solidFill>
                            <a:srgbClr val="C00000"/>
                          </a:solidFill>
                          <a:latin typeface="Book Antiqua" panose="02040602050305030304" pitchFamily="18" charset="0"/>
                        </a:rPr>
                        <a:t>تأثيرات إدراكية</a:t>
                      </a:r>
                      <a:endParaRPr lang="en-US" sz="2400" u="none" dirty="0"/>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Affective effects </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عاطفية</a:t>
                      </a:r>
                      <a:endParaRPr lang="en-US" sz="2400" b="1" u="none" kern="1200" dirty="0">
                        <a:solidFill>
                          <a:srgbClr val="C000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400" b="1" u="none" kern="1200" dirty="0">
                          <a:solidFill>
                            <a:srgbClr val="C00000"/>
                          </a:solidFill>
                          <a:latin typeface="Book Antiqua" panose="02040602050305030304" pitchFamily="18" charset="0"/>
                          <a:ea typeface="+mn-ea"/>
                          <a:cs typeface="+mn-cs"/>
                        </a:rPr>
                        <a:t>Behavioral effects</a:t>
                      </a:r>
                      <a:endParaRPr lang="ar-EG" sz="2400" b="1" u="none" kern="1200" dirty="0">
                        <a:solidFill>
                          <a:srgbClr val="C000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400" b="1" u="none" kern="1200" dirty="0">
                          <a:solidFill>
                            <a:srgbClr val="C00000"/>
                          </a:solidFill>
                          <a:latin typeface="Book Antiqua" panose="02040602050305030304" pitchFamily="18" charset="0"/>
                          <a:ea typeface="+mn-ea"/>
                          <a:cs typeface="+mn-cs"/>
                        </a:rPr>
                        <a:t>تأثيرات سلوكية</a:t>
                      </a:r>
                      <a:endParaRPr lang="en-US" sz="2400" b="1" u="none" kern="1200" dirty="0">
                        <a:solidFill>
                          <a:srgbClr val="C000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3716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2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90468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pic>
        <p:nvPicPr>
          <p:cNvPr id="2" name="Picture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Tree>
    <p:extLst>
      <p:ext uri="{BB962C8B-B14F-4D97-AF65-F5344CB8AC3E}">
        <p14:creationId xmlns:p14="http://schemas.microsoft.com/office/powerpoint/2010/main" val="5388880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15112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10455"/>
            <a:ext cx="10711543" cy="413837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196635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503695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Elements of Communication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W3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61132" y="1346080"/>
            <a:ext cx="10711543" cy="4646208"/>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 Message: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ct val="150000"/>
              </a:lnSpc>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Verbal message </a:t>
            </a:r>
            <a:r>
              <a:rPr lang="en-US" sz="2200" b="1" dirty="0">
                <a:solidFill>
                  <a:srgbClr val="0A1F61"/>
                </a:solidFill>
                <a:latin typeface="Tajawal ExtraBold" panose="00000800000000000000" pitchFamily="2" charset="-78"/>
                <a:cs typeface="Tajawal ExtraBold" panose="00000800000000000000" pitchFamily="2" charset="-78"/>
              </a:rPr>
              <a:t>means written or oral messages. They are composed of words. Example: A newspaper report or a lecture by a teacher.</a:t>
            </a:r>
          </a:p>
          <a:p>
            <a:pPr marL="342900" indent="-342900" algn="just">
              <a:lnSpc>
                <a:spcPct val="150000"/>
              </a:lnSpc>
              <a:buFont typeface="Wingdings" panose="05000000000000000000" pitchFamily="2" charset="2"/>
              <a:buChar char="§"/>
            </a:pPr>
            <a:r>
              <a:rPr lang="en-US" sz="2200" b="1" dirty="0">
                <a:solidFill>
                  <a:srgbClr val="FF0000"/>
                </a:solidFill>
                <a:latin typeface="Tajawal ExtraBold" panose="00000800000000000000" pitchFamily="2" charset="-78"/>
                <a:cs typeface="Tajawal ExtraBold" panose="00000800000000000000" pitchFamily="2" charset="-78"/>
              </a:rPr>
              <a:t>Non-verbal messages </a:t>
            </a:r>
            <a:r>
              <a:rPr lang="en-US" sz="2200" b="1" dirty="0">
                <a:solidFill>
                  <a:srgbClr val="0A1F61"/>
                </a:solidFill>
                <a:latin typeface="Tajawal ExtraBold" panose="00000800000000000000" pitchFamily="2" charset="-78"/>
                <a:cs typeface="Tajawal ExtraBold" panose="00000800000000000000" pitchFamily="2" charset="-78"/>
              </a:rPr>
              <a:t>are those communicated through our behavior, movements, actions, clothes, style of conversation, pitch of the sound etc.</a:t>
            </a:r>
          </a:p>
        </p:txBody>
      </p:sp>
    </p:spTree>
    <p:extLst>
      <p:ext uri="{BB962C8B-B14F-4D97-AF65-F5344CB8AC3E}">
        <p14:creationId xmlns:p14="http://schemas.microsoft.com/office/powerpoint/2010/main" val="6262144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459418"/>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W4 – Lecture 3</a:t>
            </a:r>
          </a:p>
        </p:txBody>
      </p:sp>
    </p:spTree>
    <p:extLst>
      <p:ext uri="{BB962C8B-B14F-4D97-AF65-F5344CB8AC3E}">
        <p14:creationId xmlns:p14="http://schemas.microsoft.com/office/powerpoint/2010/main" val="6978824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9306" y="1259569"/>
            <a:ext cx="10859141" cy="460004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Theories that </a:t>
            </a:r>
            <a:r>
              <a:rPr lang="en-US" sz="2200" b="1" dirty="0">
                <a:solidFill>
                  <a:srgbClr val="FF0000"/>
                </a:solidFill>
                <a:latin typeface="Tajawal ExtraBold" panose="00000800000000000000" pitchFamily="2" charset="-78"/>
                <a:cs typeface="Tajawal ExtraBold" panose="00000800000000000000" pitchFamily="2" charset="-78"/>
              </a:rPr>
              <a:t>sought personality, social, physical or intellectual traits </a:t>
            </a:r>
            <a:r>
              <a:rPr lang="en-US" sz="2200" b="1" dirty="0">
                <a:solidFill>
                  <a:srgbClr val="0A1F61"/>
                </a:solidFill>
                <a:latin typeface="Tajawal ExtraBold" panose="00000800000000000000" pitchFamily="2" charset="-78"/>
                <a:cs typeface="Tajawal ExtraBold" panose="00000800000000000000" pitchFamily="2" charset="-78"/>
              </a:rPr>
              <a:t>and differentiated leaders from non-leaders.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tend to be described as: </a:t>
            </a:r>
            <a:r>
              <a:rPr lang="en-US" sz="2200" b="1" dirty="0">
                <a:solidFill>
                  <a:srgbClr val="FF0000"/>
                </a:solidFill>
                <a:latin typeface="Tajawal ExtraBold" panose="00000800000000000000" pitchFamily="2" charset="-78"/>
                <a:cs typeface="Tajawal ExtraBold" panose="00000800000000000000" pitchFamily="2" charset="-78"/>
              </a:rPr>
              <a:t>confident, iron-willed, determined &amp; decisive</a:t>
            </a:r>
            <a:r>
              <a:rPr lang="en-US" sz="2200" b="1" dirty="0">
                <a:solidFill>
                  <a:srgbClr val="0A1F61"/>
                </a:solidFill>
                <a:latin typeface="Tajawal ExtraBold" panose="00000800000000000000" pitchFamily="2" charset="-78"/>
                <a:cs typeface="Tajawal ExtraBold" panose="00000800000000000000" pitchFamily="2" charset="-78"/>
              </a:rPr>
              <a:t> (Margaret Thatcher, </a:t>
            </a:r>
            <a:r>
              <a:rPr lang="en-US" sz="2200" b="1" dirty="0" err="1">
                <a:solidFill>
                  <a:srgbClr val="0A1F61"/>
                </a:solidFill>
                <a:latin typeface="Tajawal ExtraBold" panose="00000800000000000000" pitchFamily="2" charset="-78"/>
                <a:cs typeface="Tajawal ExtraBold" panose="00000800000000000000" pitchFamily="2" charset="-78"/>
              </a:rPr>
              <a:t>Mandella</a:t>
            </a:r>
            <a:r>
              <a:rPr lang="en-US" sz="2200" b="1" dirty="0">
                <a:solidFill>
                  <a:srgbClr val="0A1F61"/>
                </a:solidFill>
                <a:latin typeface="Tajawal ExtraBold" panose="00000800000000000000" pitchFamily="2" charset="-78"/>
                <a:cs typeface="Tajawal ExtraBold" panose="00000800000000000000" pitchFamily="2" charset="-78"/>
              </a:rPr>
              <a:t>, Sadat). Whom else??</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Other terms used include: Charismatic, Enthusiastic &amp; Courageous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Research failed to show consistent attributes that differentiated LEADERS from NON LEADERS</a:t>
            </a:r>
          </a:p>
          <a:p>
            <a:pPr marL="974725" indent="-457200">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However, </a:t>
            </a:r>
            <a:r>
              <a:rPr lang="en-US" sz="2200" b="1" dirty="0">
                <a:solidFill>
                  <a:srgbClr val="FF0000"/>
                </a:solidFill>
                <a:latin typeface="Tajawal ExtraBold" panose="00000800000000000000" pitchFamily="2" charset="-78"/>
                <a:cs typeface="Tajawal ExtraBold" panose="00000800000000000000" pitchFamily="2" charset="-78"/>
              </a:rPr>
              <a:t>research</a:t>
            </a:r>
            <a:r>
              <a:rPr lang="en-US" sz="2200" b="1" dirty="0">
                <a:solidFill>
                  <a:srgbClr val="0A1F61"/>
                </a:solidFill>
                <a:latin typeface="Tajawal ExtraBold" panose="00000800000000000000" pitchFamily="2" charset="-78"/>
                <a:cs typeface="Tajawal ExtraBold" panose="00000800000000000000" pitchFamily="2" charset="-78"/>
              </a:rPr>
              <a:t> was successful in </a:t>
            </a:r>
            <a:r>
              <a:rPr lang="en-US" sz="2200" b="1" dirty="0">
                <a:solidFill>
                  <a:srgbClr val="FF0000"/>
                </a:solidFill>
                <a:latin typeface="Tajawal ExtraBold" panose="00000800000000000000" pitchFamily="2" charset="-78"/>
                <a:cs typeface="Tajawal ExtraBold" panose="00000800000000000000" pitchFamily="2" charset="-78"/>
              </a:rPr>
              <a:t>identifying traits </a:t>
            </a:r>
            <a:r>
              <a:rPr lang="en-US" sz="2200" b="1" dirty="0">
                <a:solidFill>
                  <a:srgbClr val="0A1F61"/>
                </a:solidFill>
                <a:latin typeface="Tajawal ExtraBold" panose="00000800000000000000" pitchFamily="2" charset="-78"/>
                <a:cs typeface="Tajawal ExtraBold" panose="00000800000000000000" pitchFamily="2" charset="-78"/>
              </a:rPr>
              <a:t>that were </a:t>
            </a:r>
            <a:r>
              <a:rPr lang="en-US" sz="2200" b="1" dirty="0">
                <a:solidFill>
                  <a:srgbClr val="FF0000"/>
                </a:solidFill>
                <a:latin typeface="Tajawal ExtraBold" panose="00000800000000000000" pitchFamily="2" charset="-78"/>
                <a:cs typeface="Tajawal ExtraBold" panose="00000800000000000000" pitchFamily="2" charset="-78"/>
              </a:rPr>
              <a:t>CONSISTENTLY ASSOCIATED WITH LEADERS</a:t>
            </a:r>
            <a:r>
              <a:rPr lang="en-US" sz="2200" b="1" dirty="0">
                <a:solidFill>
                  <a:srgbClr val="0A1F61"/>
                </a:solidFill>
                <a:latin typeface="Tajawal ExtraBold" panose="00000800000000000000" pitchFamily="2" charset="-78"/>
                <a:cs typeface="Tajawal ExtraBold" panose="00000800000000000000" pitchFamily="2" charset="-78"/>
              </a:rPr>
              <a:t>.</a:t>
            </a:r>
          </a:p>
        </p:txBody>
      </p:sp>
      <p:sp>
        <p:nvSpPr>
          <p:cNvPr id="10" name="Rectangle 9">
            <a:extLst>
              <a:ext uri="{FF2B5EF4-FFF2-40B4-BE49-F238E27FC236}">
                <a16:creationId xmlns:a16="http://schemas.microsoft.com/office/drawing/2014/main" id="{6DC0F7FE-4D78-DDE8-AE69-AB4B5F1D23B4}"/>
              </a:ext>
            </a:extLst>
          </p:cNvPr>
          <p:cNvSpPr/>
          <p:nvPr/>
        </p:nvSpPr>
        <p:spPr>
          <a:xfrm>
            <a:off x="9468082" y="523605"/>
            <a:ext cx="2257348"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نظرية السمات</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909968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39865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2. Trait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62156"/>
            <a:ext cx="10818985" cy="419486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6 Traits </a:t>
            </a:r>
            <a:r>
              <a:rPr lang="en-US" sz="2400" b="1" dirty="0">
                <a:solidFill>
                  <a:srgbClr val="0A1F61"/>
                </a:solidFill>
                <a:latin typeface="Tajawal ExtraBold" panose="00000800000000000000" pitchFamily="2" charset="-78"/>
                <a:cs typeface="Tajawal ExtraBold" panose="00000800000000000000" pitchFamily="2" charset="-78"/>
              </a:rPr>
              <a:t>in which LEADERS Differ from Non-Leaders:</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Ambition &amp; Energy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Desire to Lead</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Honesty &amp; Integrity</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Self-Confidence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Intelligence</a:t>
            </a:r>
          </a:p>
          <a:p>
            <a:pPr marL="1431925" lvl="1" indent="-457200">
              <a:lnSpc>
                <a:spcPts val="35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Job-Relevant Knowledge and more recently,</a:t>
            </a:r>
          </a:p>
          <a:p>
            <a:pPr marL="1431925" lvl="1" indent="-457200">
              <a:lnSpc>
                <a:spcPts val="3500"/>
              </a:lnSpc>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High self-monitors </a:t>
            </a:r>
            <a:r>
              <a:rPr lang="en-US" sz="2400" b="1" dirty="0">
                <a:solidFill>
                  <a:srgbClr val="0A1F61"/>
                </a:solidFill>
                <a:latin typeface="Tajawal ExtraBold" panose="00000800000000000000" pitchFamily="2" charset="-78"/>
                <a:cs typeface="Tajawal ExtraBold" panose="00000800000000000000" pitchFamily="2" charset="-78"/>
              </a:rPr>
              <a:t>(high flexibility in adjusting their behavior in different situations)</a:t>
            </a:r>
          </a:p>
        </p:txBody>
      </p:sp>
      <p:pic>
        <p:nvPicPr>
          <p:cNvPr id="10" name="Picture 9" descr="Diagram&#10;&#10;Description automatically generated">
            <a:extLst>
              <a:ext uri="{FF2B5EF4-FFF2-40B4-BE49-F238E27FC236}">
                <a16:creationId xmlns:a16="http://schemas.microsoft.com/office/drawing/2014/main" id="{D06BD77B-A938-410B-3817-667388A056FE}"/>
              </a:ext>
            </a:extLst>
          </p:cNvPr>
          <p:cNvPicPr>
            <a:picLocks noChangeAspect="1"/>
          </p:cNvPicPr>
          <p:nvPr/>
        </p:nvPicPr>
        <p:blipFill rotWithShape="1">
          <a:blip r:embed="rId6" cstate="print">
            <a:duotone>
              <a:schemeClr val="accent2">
                <a:shade val="45000"/>
                <a:satMod val="135000"/>
              </a:schemeClr>
              <a:prstClr val="white"/>
            </a:duotone>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rcRect b="5380"/>
          <a:stretch/>
        </p:blipFill>
        <p:spPr>
          <a:xfrm>
            <a:off x="8098400" y="2005646"/>
            <a:ext cx="3974275" cy="2506977"/>
          </a:xfrm>
          <a:prstGeom prst="rect">
            <a:avLst/>
          </a:prstGeom>
        </p:spPr>
      </p:pic>
    </p:spTree>
    <p:extLst>
      <p:ext uri="{BB962C8B-B14F-4D97-AF65-F5344CB8AC3E}">
        <p14:creationId xmlns:p14="http://schemas.microsoft.com/office/powerpoint/2010/main" val="955069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1" y="1241990"/>
            <a:ext cx="10491006" cy="5263107"/>
          </a:xfrm>
          <a:prstGeom prst="rect">
            <a:avLst/>
          </a:prstGeom>
          <a:noFill/>
        </p:spPr>
        <p:txBody>
          <a:bodyPr wrap="square" rtlCol="0">
            <a:spAutoFit/>
          </a:bodyPr>
          <a:lstStyle/>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type of leadership theory </a:t>
            </a:r>
            <a:r>
              <a:rPr lang="en-US" sz="2400" b="1" dirty="0">
                <a:solidFill>
                  <a:srgbClr val="FF0000"/>
                </a:solidFill>
                <a:latin typeface="Tajawal ExtraBold" panose="00000800000000000000" pitchFamily="2" charset="-78"/>
                <a:cs typeface="Tajawal ExtraBold" panose="00000800000000000000" pitchFamily="2" charset="-78"/>
              </a:rPr>
              <a:t>focuses on a leader’s actions </a:t>
            </a:r>
            <a:r>
              <a:rPr lang="en-US" sz="2400" b="1" dirty="0">
                <a:solidFill>
                  <a:srgbClr val="0A1F61"/>
                </a:solidFill>
                <a:latin typeface="Tajawal ExtraBold" panose="00000800000000000000" pitchFamily="2" charset="-78"/>
                <a:cs typeface="Tajawal ExtraBold" panose="00000800000000000000" pitchFamily="2" charset="-78"/>
              </a:rPr>
              <a:t>and </a:t>
            </a:r>
            <a:r>
              <a:rPr lang="en-US" sz="2400" b="1" dirty="0">
                <a:solidFill>
                  <a:srgbClr val="FF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with very little emphasis on their qualities and traits. </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behavioral leadership theory, </a:t>
            </a:r>
            <a:r>
              <a:rPr lang="en-US" sz="2400" b="1" dirty="0">
                <a:solidFill>
                  <a:srgbClr val="FF0000"/>
                </a:solidFill>
                <a:latin typeface="Tajawal ExtraBold" panose="00000800000000000000" pitchFamily="2" charset="-78"/>
                <a:cs typeface="Tajawal ExtraBold" panose="00000800000000000000" pitchFamily="2" charset="-78"/>
              </a:rPr>
              <a:t>an effective leader has many acquired skills</a:t>
            </a:r>
            <a:r>
              <a:rPr lang="en-US" sz="2400" b="1" dirty="0">
                <a:solidFill>
                  <a:srgbClr val="0A1F61"/>
                </a:solidFill>
                <a:latin typeface="Tajawal ExtraBold" panose="00000800000000000000" pitchFamily="2" charset="-78"/>
                <a:cs typeface="Tajawal ExtraBold" panose="00000800000000000000" pitchFamily="2" charset="-78"/>
              </a:rPr>
              <a:t>. In addition to it, the theory also </a:t>
            </a:r>
            <a:r>
              <a:rPr lang="en-US" sz="2400" b="1" dirty="0">
                <a:solidFill>
                  <a:srgbClr val="FF0000"/>
                </a:solidFill>
                <a:latin typeface="Tajawal ExtraBold" panose="00000800000000000000" pitchFamily="2" charset="-78"/>
                <a:cs typeface="Tajawal ExtraBold" panose="00000800000000000000" pitchFamily="2" charset="-78"/>
              </a:rPr>
              <a:t>considers that an individual can learn skills to become a good leader</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 theories proposing that specific behaviors differentiate leaders from non-leaders.</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so, </a:t>
            </a:r>
            <a:r>
              <a:rPr lang="en-US" sz="2400" b="1" dirty="0">
                <a:solidFill>
                  <a:srgbClr val="FF0000"/>
                </a:solidFill>
                <a:latin typeface="Tajawal ExtraBold" panose="00000800000000000000" pitchFamily="2" charset="-78"/>
                <a:cs typeface="Tajawal ExtraBold" panose="00000800000000000000" pitchFamily="2" charset="-78"/>
              </a:rPr>
              <a:t>we could train non-leaders to become leaders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7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These theories had some success in identifying consistent relationships between Leadership &amp; Group Performance.</a:t>
            </a:r>
          </a:p>
        </p:txBody>
      </p:sp>
      <p:sp>
        <p:nvSpPr>
          <p:cNvPr id="10" name="Rectangle 9">
            <a:extLst>
              <a:ext uri="{FF2B5EF4-FFF2-40B4-BE49-F238E27FC236}">
                <a16:creationId xmlns:a16="http://schemas.microsoft.com/office/drawing/2014/main" id="{BAF19E6B-0879-3B31-142D-C23B73F2FB90}"/>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912080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7338" y="543490"/>
            <a:ext cx="647805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3. Behavioral Theories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96F5FBF7-F4A2-244C-8E41-2B038B28B8D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10253" y="1434977"/>
            <a:ext cx="8484648" cy="4433913"/>
          </a:xfrm>
          <a:prstGeom prst="rect">
            <a:avLst/>
          </a:prstGeom>
        </p:spPr>
      </p:pic>
      <p:pic>
        <p:nvPicPr>
          <p:cNvPr id="13" name="Picture 12" descr="Text&#10;&#10;Description automatically generated with medium confidence">
            <a:extLst>
              <a:ext uri="{FF2B5EF4-FFF2-40B4-BE49-F238E27FC236}">
                <a16:creationId xmlns:a16="http://schemas.microsoft.com/office/drawing/2014/main" id="{6B73C1AE-328B-68CB-AEE5-EF2087797BCF}"/>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50000"/>
                    </a14:imgEffect>
                    <a14:imgEffect>
                      <a14:saturation sat="400000"/>
                    </a14:imgEffect>
                  </a14:imgLayer>
                </a14:imgProps>
              </a:ext>
              <a:ext uri="{28A0092B-C50C-407E-A947-70E740481C1C}">
                <a14:useLocalDpi xmlns:a14="http://schemas.microsoft.com/office/drawing/2010/main" val="0"/>
              </a:ext>
            </a:extLst>
          </a:blip>
          <a:srcRect l="2969" t="14378" r="25539" b="4259"/>
          <a:stretch/>
        </p:blipFill>
        <p:spPr>
          <a:xfrm>
            <a:off x="197099" y="1748574"/>
            <a:ext cx="3146961" cy="2014549"/>
          </a:xfrm>
          <a:prstGeom prst="rect">
            <a:avLst/>
          </a:prstGeom>
        </p:spPr>
      </p:pic>
      <p:pic>
        <p:nvPicPr>
          <p:cNvPr id="15" name="Picture 14" descr="A picture containing text, nature&#10;&#10;Description automatically generated">
            <a:extLst>
              <a:ext uri="{FF2B5EF4-FFF2-40B4-BE49-F238E27FC236}">
                <a16:creationId xmlns:a16="http://schemas.microsoft.com/office/drawing/2014/main" id="{949C4AB7-5F0F-9AEE-0543-DF695C7F15CC}"/>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1140" t="20925" r="22057" b="20924"/>
          <a:stretch/>
        </p:blipFill>
        <p:spPr>
          <a:xfrm>
            <a:off x="293192" y="3763123"/>
            <a:ext cx="2947020" cy="1697039"/>
          </a:xfrm>
          <a:prstGeom prst="rect">
            <a:avLst/>
          </a:prstGeom>
        </p:spPr>
      </p:pic>
      <p:sp>
        <p:nvSpPr>
          <p:cNvPr id="9" name="Rectangle 8">
            <a:extLst>
              <a:ext uri="{FF2B5EF4-FFF2-40B4-BE49-F238E27FC236}">
                <a16:creationId xmlns:a16="http://schemas.microsoft.com/office/drawing/2014/main" id="{C5BC42A5-2ED7-9B9C-65DD-8149B280B6B5}"/>
              </a:ext>
            </a:extLst>
          </p:cNvPr>
          <p:cNvSpPr/>
          <p:nvPr/>
        </p:nvSpPr>
        <p:spPr>
          <a:xfrm>
            <a:off x="9413054" y="523605"/>
            <a:ext cx="2581156"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السلوكية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487974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6775" y="558878"/>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561115" cy="4984185"/>
          </a:xfrm>
          <a:prstGeom prst="rect">
            <a:avLst/>
          </a:prstGeom>
          <a:noFill/>
        </p:spPr>
        <p:txBody>
          <a:bodyPr wrap="square" rtlCol="0">
            <a:spAutoFit/>
          </a:bodyPr>
          <a:lstStyle/>
          <a:p>
            <a:pPr marL="517525" algn="just">
              <a:lnSpc>
                <a:spcPts val="3200"/>
              </a:lnSpc>
            </a:pPr>
            <a:r>
              <a:rPr lang="en-US" sz="2400" b="1" dirty="0">
                <a:solidFill>
                  <a:srgbClr val="0A1F61"/>
                </a:solidFill>
                <a:latin typeface="Tajawal ExtraBold" panose="00000800000000000000" pitchFamily="2" charset="-78"/>
                <a:cs typeface="Tajawal ExtraBold" panose="00000800000000000000" pitchFamily="2" charset="-78"/>
              </a:rPr>
              <a:t>A different view, popularized by James MacGregor Burns, contrasts two styles of leadership: transactional and transformational.</a:t>
            </a:r>
          </a:p>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a:t>
            </a:r>
            <a:r>
              <a:rPr lang="en-US" sz="2400" b="1" dirty="0">
                <a:solidFill>
                  <a:srgbClr val="0A1F61"/>
                </a:solidFill>
                <a:latin typeface="Tajawal ExtraBold" panose="00000800000000000000" pitchFamily="2" charset="-78"/>
                <a:cs typeface="Tajawal ExtraBold" panose="00000800000000000000" pitchFamily="2" charset="-78"/>
              </a:rPr>
              <a:t>: One who </a:t>
            </a:r>
            <a:r>
              <a:rPr lang="en-US" sz="2400" b="1" dirty="0">
                <a:solidFill>
                  <a:srgbClr val="FF0000"/>
                </a:solidFill>
                <a:latin typeface="Tajawal ExtraBold" panose="00000800000000000000" pitchFamily="2" charset="-78"/>
                <a:cs typeface="Tajawal ExtraBold" panose="00000800000000000000" pitchFamily="2" charset="-78"/>
              </a:rPr>
              <a:t>guides or motivates </a:t>
            </a:r>
            <a:r>
              <a:rPr lang="en-US" sz="2400" b="1" dirty="0">
                <a:solidFill>
                  <a:srgbClr val="0A1F61"/>
                </a:solidFill>
                <a:latin typeface="Tajawal ExtraBold" panose="00000800000000000000" pitchFamily="2" charset="-78"/>
                <a:cs typeface="Tajawal ExtraBold" panose="00000800000000000000" pitchFamily="2" charset="-78"/>
              </a:rPr>
              <a:t>their followers in the direction of established goals by </a:t>
            </a:r>
            <a:r>
              <a:rPr lang="en-US" sz="2400" b="1" dirty="0">
                <a:solidFill>
                  <a:srgbClr val="FF0000"/>
                </a:solidFill>
                <a:latin typeface="Tajawal ExtraBold" panose="00000800000000000000" pitchFamily="2" charset="-78"/>
                <a:cs typeface="Tajawal ExtraBold" panose="00000800000000000000" pitchFamily="2" charset="-78"/>
              </a:rPr>
              <a:t>clarifying role and task requirements</a:t>
            </a:r>
            <a:r>
              <a:rPr lang="en-US" sz="2400" b="1" dirty="0">
                <a:solidFill>
                  <a:srgbClr val="0A1F61"/>
                </a:solidFill>
                <a:latin typeface="Tajawal ExtraBold" panose="00000800000000000000" pitchFamily="2" charset="-78"/>
                <a:cs typeface="Tajawal ExtraBold" panose="00000800000000000000" pitchFamily="2" charset="-78"/>
              </a:rPr>
              <a:t>.</a:t>
            </a:r>
          </a:p>
          <a:p>
            <a:pPr marL="973138" lvl="1" indent="-403225"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Transactional leadership </a:t>
            </a:r>
            <a:r>
              <a:rPr lang="en-US" sz="2400" b="1" dirty="0">
                <a:solidFill>
                  <a:srgbClr val="0A1F61"/>
                </a:solidFill>
                <a:latin typeface="Tajawal ExtraBold" panose="00000800000000000000" pitchFamily="2" charset="-78"/>
                <a:cs typeface="Tajawal ExtraBold" panose="00000800000000000000" pitchFamily="2" charset="-78"/>
              </a:rPr>
              <a:t>views leadership as based on </a:t>
            </a:r>
            <a:r>
              <a:rPr lang="en-US" sz="2400" b="1" u="sng" dirty="0">
                <a:solidFill>
                  <a:srgbClr val="FF0000"/>
                </a:solidFill>
                <a:latin typeface="Tajawal ExtraBold" panose="00000800000000000000" pitchFamily="2" charset="-78"/>
                <a:cs typeface="Tajawal ExtraBold" panose="00000800000000000000" pitchFamily="2" charset="-78"/>
              </a:rPr>
              <a:t>transactions </a:t>
            </a:r>
            <a:r>
              <a:rPr lang="en-US" sz="2400" b="1" u="sng" dirty="0">
                <a:solidFill>
                  <a:srgbClr val="0A1F61"/>
                </a:solidFill>
                <a:latin typeface="Tajawal ExtraBold" panose="00000800000000000000" pitchFamily="2" charset="-78"/>
                <a:cs typeface="Tajawal ExtraBold" panose="00000800000000000000" pitchFamily="2" charset="-78"/>
              </a:rPr>
              <a:t>between </a:t>
            </a:r>
            <a:r>
              <a:rPr lang="en-US" sz="2400" b="1" u="sng" dirty="0">
                <a:solidFill>
                  <a:srgbClr val="FF0000"/>
                </a:solidFill>
                <a:latin typeface="Tajawal ExtraBold" panose="00000800000000000000" pitchFamily="2" charset="-78"/>
                <a:cs typeface="Tajawal ExtraBold" panose="00000800000000000000" pitchFamily="2" charset="-78"/>
              </a:rPr>
              <a:t>leader and followers</a:t>
            </a:r>
            <a:r>
              <a:rPr lang="en-US" sz="2400" b="1" dirty="0">
                <a:solidFill>
                  <a:srgbClr val="0A1F61"/>
                </a:solidFill>
                <a:latin typeface="Tajawal ExtraBold" panose="00000800000000000000" pitchFamily="2" charset="-78"/>
                <a:cs typeface="Tajawal ExtraBold" panose="00000800000000000000" pitchFamily="2" charset="-78"/>
              </a:rPr>
              <a:t>. Thus rewards, punishments, exchanges (economic, emotional, physical) and other such "transactions" are the basis of leadership. </a:t>
            </a:r>
          </a:p>
          <a:p>
            <a:pPr marL="1430338" lvl="2" indent="-403225" algn="just">
              <a:lnSpc>
                <a:spcPts val="3200"/>
              </a:lnSpc>
              <a:buFont typeface="Wingdings" panose="05000000000000000000" pitchFamily="2" charset="2"/>
              <a:buChar char="§"/>
            </a:pPr>
            <a:r>
              <a:rPr lang="en-US" sz="2400" b="1" i="1" dirty="0">
                <a:solidFill>
                  <a:srgbClr val="7030A0"/>
                </a:solidFill>
                <a:latin typeface="Tajawal ExtraBold" panose="00000800000000000000" pitchFamily="2" charset="-78"/>
                <a:cs typeface="Tajawal ExtraBold" panose="00000800000000000000" pitchFamily="2" charset="-78"/>
              </a:rPr>
              <a:t>An organization leads by paying you and telling you what you need to do; you respond by doing what you need to do efficiently and well, and the organization will prosper.</a:t>
            </a:r>
          </a:p>
        </p:txBody>
      </p:sp>
      <p:sp>
        <p:nvSpPr>
          <p:cNvPr id="10" name="Rectangle 9">
            <a:extLst>
              <a:ext uri="{FF2B5EF4-FFF2-40B4-BE49-F238E27FC236}">
                <a16:creationId xmlns:a16="http://schemas.microsoft.com/office/drawing/2014/main" id="{C6C4F09A-A2DE-8ED6-1525-CA5B0F7C5E2A}"/>
              </a:ext>
            </a:extLst>
          </p:cNvPr>
          <p:cNvSpPr/>
          <p:nvPr/>
        </p:nvSpPr>
        <p:spPr>
          <a:xfrm>
            <a:off x="9007154" y="97214"/>
            <a:ext cx="3225562" cy="954107"/>
          </a:xfrm>
          <a:prstGeom prst="rect">
            <a:avLst/>
          </a:prstGeom>
          <a:noFill/>
        </p:spPr>
        <p:txBody>
          <a:bodyPr wrap="none" lIns="91440" tIns="45720" rIns="91440" bIns="45720">
            <a:spAutoFit/>
          </a:bodyPr>
          <a:lstStyle/>
          <a:p>
            <a:pPr algn="ctr"/>
            <a:r>
              <a:rPr lang="ar-EG" sz="2800" dirty="0">
                <a:ln w="0"/>
                <a:solidFill>
                  <a:srgbClr val="FF0000"/>
                </a:solidFill>
                <a:effectLst>
                  <a:outerShdw blurRad="38100" dist="19050" dir="2700000" algn="tl" rotWithShape="0">
                    <a:schemeClr val="dk1">
                      <a:alpha val="40000"/>
                    </a:schemeClr>
                  </a:outerShdw>
                </a:effectLst>
              </a:rPr>
              <a:t>نظرية المعاملات/ التبادلية </a:t>
            </a:r>
          </a:p>
          <a:p>
            <a:pPr algn="ctr"/>
            <a:r>
              <a:rPr lang="ar-EG" sz="2800" dirty="0">
                <a:ln w="0"/>
                <a:solidFill>
                  <a:srgbClr val="FF0000"/>
                </a:solidFill>
                <a:effectLst>
                  <a:outerShdw blurRad="38100" dist="19050" dir="2700000" algn="tl" rotWithShape="0">
                    <a:schemeClr val="dk1">
                      <a:alpha val="40000"/>
                    </a:schemeClr>
                  </a:outerShdw>
                </a:effectLst>
              </a:rPr>
              <a:t>والتحولية</a:t>
            </a:r>
            <a:endParaRPr lang="en-US" sz="28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04771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67541"/>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 </a:t>
            </a:r>
            <a:r>
              <a:rPr lang="en-US" sz="2400" b="1" dirty="0">
                <a:solidFill>
                  <a:srgbClr val="0A1F61"/>
                </a:solidFill>
                <a:latin typeface="Tajawal ExtraBold" panose="00000800000000000000" pitchFamily="2" charset="-78"/>
                <a:cs typeface="Tajawal ExtraBold" panose="00000800000000000000" pitchFamily="2" charset="-78"/>
              </a:rPr>
              <a:t>One who </a:t>
            </a:r>
            <a:r>
              <a:rPr lang="en-US" sz="2400" b="1" dirty="0">
                <a:solidFill>
                  <a:srgbClr val="FF0000"/>
                </a:solidFill>
                <a:latin typeface="Tajawal ExtraBold" panose="00000800000000000000" pitchFamily="2" charset="-78"/>
                <a:cs typeface="Tajawal ExtraBold" panose="00000800000000000000" pitchFamily="2" charset="-78"/>
              </a:rPr>
              <a:t>inspires followers </a:t>
            </a:r>
            <a:r>
              <a:rPr lang="en-US" sz="2400" b="1" dirty="0">
                <a:solidFill>
                  <a:srgbClr val="0A1F61"/>
                </a:solidFill>
                <a:latin typeface="Tajawal ExtraBold" panose="00000800000000000000" pitchFamily="2" charset="-78"/>
                <a:cs typeface="Tajawal ExtraBold" panose="00000800000000000000" pitchFamily="2" charset="-78"/>
              </a:rPr>
              <a:t>to transcend (go beyond) </a:t>
            </a:r>
            <a:r>
              <a:rPr lang="en-US" sz="2400" b="1" dirty="0">
                <a:solidFill>
                  <a:srgbClr val="FF0000"/>
                </a:solidFill>
                <a:latin typeface="Tajawal ExtraBold" panose="00000800000000000000" pitchFamily="2" charset="-78"/>
                <a:cs typeface="Tajawal ExtraBold" panose="00000800000000000000" pitchFamily="2" charset="-78"/>
              </a:rPr>
              <a:t>their own self-interests </a:t>
            </a:r>
            <a:r>
              <a:rPr lang="en-US" sz="2400" b="1" dirty="0">
                <a:solidFill>
                  <a:srgbClr val="0A1F61"/>
                </a:solidFill>
                <a:latin typeface="Tajawal ExtraBold" panose="00000800000000000000" pitchFamily="2" charset="-78"/>
                <a:cs typeface="Tajawal ExtraBold" panose="00000800000000000000" pitchFamily="2" charset="-78"/>
              </a:rPr>
              <a:t>for the good of the organization, provide personal consideration and intellectual stimulation, and who possess charisma (heroic or extraordinary leadership abilities observed by the followers).</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Transformational leadership </a:t>
            </a:r>
            <a:r>
              <a:rPr lang="en-US" sz="2400" b="1" dirty="0">
                <a:solidFill>
                  <a:srgbClr val="0A1F61"/>
                </a:solidFill>
                <a:latin typeface="Tajawal ExtraBold" panose="00000800000000000000" pitchFamily="2" charset="-78"/>
                <a:cs typeface="Tajawal ExtraBold" panose="00000800000000000000" pitchFamily="2" charset="-78"/>
              </a:rPr>
              <a:t>sees a true leader as one who can distill the values and hopes and needs of followers into a vision, and then encourage and empower followers to pursue that vision.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transactional leader </a:t>
            </a:r>
            <a:r>
              <a:rPr lang="en-US" sz="2400" b="1" dirty="0">
                <a:solidFill>
                  <a:srgbClr val="0A1F61"/>
                </a:solidFill>
                <a:latin typeface="Tajawal ExtraBold" panose="00000800000000000000" pitchFamily="2" charset="-78"/>
                <a:cs typeface="Tajawal ExtraBold" panose="00000800000000000000" pitchFamily="2" charset="-78"/>
              </a:rPr>
              <a:t>thinks of improvement or development as doing the same thing better: an organization that reaches more people, a company that makes more money. </a:t>
            </a:r>
          </a:p>
          <a:p>
            <a:pPr marL="973138" lvl="1" indent="-457200" algn="just">
              <a:lnSpc>
                <a:spcPts val="3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 transformational leader </a:t>
            </a:r>
            <a:r>
              <a:rPr lang="en-US" sz="2400" b="1" dirty="0">
                <a:solidFill>
                  <a:srgbClr val="0A1F61"/>
                </a:solidFill>
                <a:latin typeface="Tajawal ExtraBold" panose="00000800000000000000" pitchFamily="2" charset="-78"/>
                <a:cs typeface="Tajawal ExtraBold" panose="00000800000000000000" pitchFamily="2" charset="-78"/>
              </a:rPr>
              <a:t>thinks about changing the world, even if only on a small scale.</a:t>
            </a:r>
          </a:p>
        </p:txBody>
      </p:sp>
    </p:spTree>
    <p:extLst>
      <p:ext uri="{BB962C8B-B14F-4D97-AF65-F5344CB8AC3E}">
        <p14:creationId xmlns:p14="http://schemas.microsoft.com/office/powerpoint/2010/main" val="3503691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7233134"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4.Transactional &amp; Transformational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imeline&#10;&#10;Description automatically generated">
            <a:extLst>
              <a:ext uri="{FF2B5EF4-FFF2-40B4-BE49-F238E27FC236}">
                <a16:creationId xmlns:a16="http://schemas.microsoft.com/office/drawing/2014/main" id="{9A53279A-1DD2-C5FD-2932-088A7460E84D}"/>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tretch>
            <a:fillRect/>
          </a:stretch>
        </p:blipFill>
        <p:spPr>
          <a:xfrm>
            <a:off x="2230733" y="1365923"/>
            <a:ext cx="8992289" cy="4877174"/>
          </a:xfrm>
          <a:prstGeom prst="rect">
            <a:avLst/>
          </a:prstGeom>
        </p:spPr>
      </p:pic>
      <mc:AlternateContent xmlns:mc="http://schemas.openxmlformats.org/markup-compatibility/2006" xmlns:p14="http://schemas.microsoft.com/office/powerpoint/2010/main">
        <mc:Choice Requires="p14">
          <p:contentPart p14:bwMode="auto" r:id="rId8">
            <p14:nvContentPartPr>
              <p14:cNvPr id="12" name="Ink 11">
                <a:extLst>
                  <a:ext uri="{FF2B5EF4-FFF2-40B4-BE49-F238E27FC236}">
                    <a16:creationId xmlns:a16="http://schemas.microsoft.com/office/drawing/2014/main" id="{317EB59F-79A4-3982-84CA-0655D36563D4}"/>
                  </a:ext>
                </a:extLst>
              </p14:cNvPr>
              <p14:cNvContentPartPr/>
              <p14:nvPr/>
            </p14:nvContentPartPr>
            <p14:xfrm>
              <a:off x="9606782" y="4001456"/>
              <a:ext cx="1671840" cy="48600"/>
            </p14:xfrm>
          </p:contentPart>
        </mc:Choice>
        <mc:Fallback xmlns="">
          <p:pic>
            <p:nvPicPr>
              <p:cNvPr id="12" name="Ink 11">
                <a:extLst>
                  <a:ext uri="{FF2B5EF4-FFF2-40B4-BE49-F238E27FC236}">
                    <a16:creationId xmlns:a16="http://schemas.microsoft.com/office/drawing/2014/main" id="{317EB59F-79A4-3982-84CA-0655D36563D4}"/>
                  </a:ext>
                </a:extLst>
              </p:cNvPr>
              <p:cNvPicPr/>
              <p:nvPr/>
            </p:nvPicPr>
            <p:blipFill>
              <a:blip r:embed="rId11"/>
              <a:stretch>
                <a:fillRect/>
              </a:stretch>
            </p:blipFill>
            <p:spPr>
              <a:xfrm>
                <a:off x="9597782" y="3992816"/>
                <a:ext cx="1689480" cy="66240"/>
              </a:xfrm>
              <a:prstGeom prst="rect">
                <a:avLst/>
              </a:prstGeom>
            </p:spPr>
          </p:pic>
        </mc:Fallback>
      </mc:AlternateContent>
      <mc:AlternateContent xmlns:mc="http://schemas.openxmlformats.org/markup-compatibility/2006" xmlns:p14="http://schemas.microsoft.com/office/powerpoint/2010/main">
        <mc:Choice Requires="p14">
          <p:contentPart p14:bwMode="auto" r:id="rId12">
            <p14:nvContentPartPr>
              <p14:cNvPr id="13" name="Ink 12">
                <a:extLst>
                  <a:ext uri="{FF2B5EF4-FFF2-40B4-BE49-F238E27FC236}">
                    <a16:creationId xmlns:a16="http://schemas.microsoft.com/office/drawing/2014/main" id="{A126104A-AF78-7783-A380-4D90A2AB01D2}"/>
                  </a:ext>
                </a:extLst>
              </p14:cNvPr>
              <p14:cNvContentPartPr/>
              <p14:nvPr/>
            </p14:nvContentPartPr>
            <p14:xfrm>
              <a:off x="9604262" y="3894536"/>
              <a:ext cx="1285920" cy="258840"/>
            </p14:xfrm>
          </p:contentPart>
        </mc:Choice>
        <mc:Fallback xmlns="">
          <p:pic>
            <p:nvPicPr>
              <p:cNvPr id="13" name="Ink 12">
                <a:extLst>
                  <a:ext uri="{FF2B5EF4-FFF2-40B4-BE49-F238E27FC236}">
                    <a16:creationId xmlns:a16="http://schemas.microsoft.com/office/drawing/2014/main" id="{A126104A-AF78-7783-A380-4D90A2AB01D2}"/>
                  </a:ext>
                </a:extLst>
              </p:cNvPr>
              <p:cNvPicPr/>
              <p:nvPr/>
            </p:nvPicPr>
            <p:blipFill>
              <a:blip r:embed="rId13"/>
              <a:stretch>
                <a:fillRect/>
              </a:stretch>
            </p:blipFill>
            <p:spPr>
              <a:xfrm>
                <a:off x="9541262" y="3831536"/>
                <a:ext cx="1411560" cy="384480"/>
              </a:xfrm>
              <a:prstGeom prst="rect">
                <a:avLst/>
              </a:prstGeom>
            </p:spPr>
          </p:pic>
        </mc:Fallback>
      </mc:AlternateContent>
      <mc:AlternateContent xmlns:mc="http://schemas.openxmlformats.org/markup-compatibility/2006" xmlns:p14="http://schemas.microsoft.com/office/powerpoint/2010/main">
        <mc:Choice Requires="p14">
          <p:contentPart p14:bwMode="auto" r:id="rId14">
            <p14:nvContentPartPr>
              <p14:cNvPr id="14" name="Ink 13">
                <a:extLst>
                  <a:ext uri="{FF2B5EF4-FFF2-40B4-BE49-F238E27FC236}">
                    <a16:creationId xmlns:a16="http://schemas.microsoft.com/office/drawing/2014/main" id="{0F948F0F-4F3B-0253-F59E-820DA40468E5}"/>
                  </a:ext>
                </a:extLst>
              </p14:cNvPr>
              <p14:cNvContentPartPr/>
              <p14:nvPr/>
            </p14:nvContentPartPr>
            <p14:xfrm>
              <a:off x="9672302" y="3993896"/>
              <a:ext cx="1339200" cy="164160"/>
            </p14:xfrm>
          </p:contentPart>
        </mc:Choice>
        <mc:Fallback xmlns="">
          <p:pic>
            <p:nvPicPr>
              <p:cNvPr id="14" name="Ink 13">
                <a:extLst>
                  <a:ext uri="{FF2B5EF4-FFF2-40B4-BE49-F238E27FC236}">
                    <a16:creationId xmlns:a16="http://schemas.microsoft.com/office/drawing/2014/main" id="{0F948F0F-4F3B-0253-F59E-820DA40468E5}"/>
                  </a:ext>
                </a:extLst>
              </p:cNvPr>
              <p:cNvPicPr/>
              <p:nvPr/>
            </p:nvPicPr>
            <p:blipFill>
              <a:blip r:embed="rId15"/>
              <a:stretch>
                <a:fillRect/>
              </a:stretch>
            </p:blipFill>
            <p:spPr>
              <a:xfrm>
                <a:off x="9609662" y="3930896"/>
                <a:ext cx="1464840" cy="289800"/>
              </a:xfrm>
              <a:prstGeom prst="rect">
                <a:avLst/>
              </a:prstGeom>
            </p:spPr>
          </p:pic>
        </mc:Fallback>
      </mc:AlternateContent>
      <mc:AlternateContent xmlns:mc="http://schemas.openxmlformats.org/markup-compatibility/2006" xmlns:p14="http://schemas.microsoft.com/office/powerpoint/2010/main">
        <mc:Choice Requires="p14">
          <p:contentPart p14:bwMode="auto" r:id="rId16">
            <p14:nvContentPartPr>
              <p14:cNvPr id="15" name="Ink 14">
                <a:extLst>
                  <a:ext uri="{FF2B5EF4-FFF2-40B4-BE49-F238E27FC236}">
                    <a16:creationId xmlns:a16="http://schemas.microsoft.com/office/drawing/2014/main" id="{6ADC5498-2B45-EBA4-A3AB-4E2FE35E523F}"/>
                  </a:ext>
                </a:extLst>
              </p14:cNvPr>
              <p14:cNvContentPartPr/>
              <p14:nvPr/>
            </p14:nvContentPartPr>
            <p14:xfrm>
              <a:off x="9496982" y="3749456"/>
              <a:ext cx="1554120" cy="586440"/>
            </p14:xfrm>
          </p:contentPart>
        </mc:Choice>
        <mc:Fallback xmlns="">
          <p:pic>
            <p:nvPicPr>
              <p:cNvPr id="15" name="Ink 14">
                <a:extLst>
                  <a:ext uri="{FF2B5EF4-FFF2-40B4-BE49-F238E27FC236}">
                    <a16:creationId xmlns:a16="http://schemas.microsoft.com/office/drawing/2014/main" id="{6ADC5498-2B45-EBA4-A3AB-4E2FE35E523F}"/>
                  </a:ext>
                </a:extLst>
              </p:cNvPr>
              <p:cNvPicPr/>
              <p:nvPr/>
            </p:nvPicPr>
            <p:blipFill>
              <a:blip r:embed="rId17"/>
              <a:stretch>
                <a:fillRect/>
              </a:stretch>
            </p:blipFill>
            <p:spPr>
              <a:xfrm>
                <a:off x="9433982" y="3686456"/>
                <a:ext cx="1679760" cy="712080"/>
              </a:xfrm>
              <a:prstGeom prst="rect">
                <a:avLst/>
              </a:prstGeom>
            </p:spPr>
          </p:pic>
        </mc:Fallback>
      </mc:AlternateContent>
    </p:spTree>
    <p:extLst>
      <p:ext uri="{BB962C8B-B14F-4D97-AF65-F5344CB8AC3E}">
        <p14:creationId xmlns:p14="http://schemas.microsoft.com/office/powerpoint/2010/main" val="3775461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614903"/>
            <a:ext cx="4692310" cy="492443"/>
          </a:xfrm>
          <a:prstGeom prst="rect">
            <a:avLst/>
          </a:prstGeom>
          <a:noFill/>
        </p:spPr>
        <p:txBody>
          <a:bodyPr wrap="none" rtlCol="0">
            <a:spAutoFit/>
          </a:bodyPr>
          <a:lstStyle/>
          <a:p>
            <a:r>
              <a:rPr lang="en-US" sz="26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8799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Leadership theories that stress symbolism, emotional appeal and extraordinary follower commitment</a:t>
            </a:r>
          </a:p>
          <a:p>
            <a:pPr marL="974725" indent="-4572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They include:</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Charismatic Leadership</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Transformational &amp; Transactional </a:t>
            </a:r>
          </a:p>
          <a:p>
            <a:pPr marL="1889125" lvl="2" indent="-457200" algn="just">
              <a:lnSpc>
                <a:spcPts val="28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Visionary Leadership</a:t>
            </a:r>
          </a:p>
          <a:p>
            <a:pPr marL="517525" algn="just">
              <a:lnSpc>
                <a:spcPts val="2800"/>
              </a:lnSpc>
            </a:pPr>
            <a:r>
              <a:rPr lang="en-US" sz="2200" b="1" dirty="0">
                <a:solidFill>
                  <a:srgbClr val="C00000"/>
                </a:solidFill>
                <a:latin typeface="Tajawal ExtraBold" panose="00000800000000000000" pitchFamily="2" charset="-78"/>
                <a:cs typeface="Tajawal ExtraBold" panose="00000800000000000000" pitchFamily="2" charset="-78"/>
              </a:rPr>
              <a:t>Key Characteristics of Charismatic Leaders</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Vision &amp; Articulation</a:t>
            </a:r>
            <a:r>
              <a:rPr lang="ar-EG" sz="2000" b="1" dirty="0">
                <a:solidFill>
                  <a:srgbClr val="FF0000"/>
                </a:solidFill>
                <a:latin typeface="Tajawal ExtraBold" panose="00000800000000000000" pitchFamily="2" charset="-78"/>
                <a:cs typeface="Tajawal ExtraBold" panose="00000800000000000000" pitchFamily="2" charset="-78"/>
              </a:rPr>
              <a:t> </a:t>
            </a:r>
            <a:r>
              <a:rPr lang="ar-EG" sz="2000" b="1" dirty="0">
                <a:solidFill>
                  <a:srgbClr val="0A1F61"/>
                </a:solidFill>
                <a:latin typeface="Tajawal ExtraBold" panose="00000800000000000000" pitchFamily="2" charset="-78"/>
                <a:cs typeface="Tajawal ExtraBold" panose="00000800000000000000" pitchFamily="2" charset="-78"/>
              </a:rPr>
              <a:t>الرؤية والتعبير </a:t>
            </a:r>
            <a:r>
              <a:rPr lang="en-US" sz="2000" b="1" dirty="0">
                <a:solidFill>
                  <a:srgbClr val="0A1F61"/>
                </a:solidFill>
                <a:latin typeface="Tajawal ExtraBold" panose="00000800000000000000" pitchFamily="2" charset="-78"/>
                <a:cs typeface="Tajawal ExtraBold" panose="00000800000000000000" pitchFamily="2" charset="-78"/>
              </a:rPr>
              <a:t>(expressed as an idealized goal that proposes a better future than status quo </a:t>
            </a:r>
            <a:r>
              <a:rPr lang="ar-EG" sz="2000" b="1" dirty="0">
                <a:solidFill>
                  <a:srgbClr val="0A1F61"/>
                </a:solidFill>
                <a:latin typeface="Tajawal ExtraBold" panose="00000800000000000000" pitchFamily="2" charset="-78"/>
                <a:cs typeface="Tajawal ExtraBold" panose="00000800000000000000" pitchFamily="2" charset="-78"/>
              </a:rPr>
              <a:t>الوضع الراهن </a:t>
            </a:r>
            <a:r>
              <a:rPr lang="en-US" sz="2000" b="1" dirty="0">
                <a:solidFill>
                  <a:srgbClr val="0A1F61"/>
                </a:solidFill>
                <a:latin typeface="Tajawal ExtraBold" panose="00000800000000000000" pitchFamily="2" charset="-78"/>
                <a:cs typeface="Tajawal ExtraBold" panose="00000800000000000000" pitchFamily="2" charset="-78"/>
              </a:rPr>
              <a:t>&amp; in understandable terms to others)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Personal Risk</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Environmental Sensitivity </a:t>
            </a:r>
            <a:r>
              <a:rPr lang="en-US" sz="2000" b="1" dirty="0">
                <a:solidFill>
                  <a:srgbClr val="0A1F61"/>
                </a:solidFill>
                <a:latin typeface="Tajawal ExtraBold" panose="00000800000000000000" pitchFamily="2" charset="-78"/>
                <a:cs typeface="Tajawal ExtraBold" panose="00000800000000000000" pitchFamily="2" charset="-78"/>
              </a:rPr>
              <a:t>(realistic assessment of environmental constraints</a:t>
            </a:r>
            <a:r>
              <a:rPr lang="ar-EG" sz="2000" b="1" dirty="0">
                <a:solidFill>
                  <a:srgbClr val="0A1F61"/>
                </a:solidFill>
                <a:latin typeface="Tajawal ExtraBold" panose="00000800000000000000" pitchFamily="2" charset="-78"/>
                <a:cs typeface="Tajawal ExtraBold" panose="00000800000000000000" pitchFamily="2" charset="-78"/>
              </a:rPr>
              <a:t> قيود </a:t>
            </a:r>
            <a:r>
              <a:rPr lang="en-US" sz="2000" b="1" dirty="0">
                <a:solidFill>
                  <a:srgbClr val="0A1F61"/>
                </a:solidFill>
                <a:latin typeface="Tajawal ExtraBold" panose="00000800000000000000" pitchFamily="2" charset="-78"/>
                <a:cs typeface="Tajawal ExtraBold" panose="00000800000000000000" pitchFamily="2" charset="-78"/>
              </a:rPr>
              <a:t> &amp; resources to bring about change)</a:t>
            </a:r>
          </a:p>
          <a:p>
            <a:pPr marL="974725"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Sensitivity to Follower Needs &amp; Feelings</a:t>
            </a:r>
          </a:p>
          <a:p>
            <a:pPr marL="974725"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Unconventional Behavior</a:t>
            </a:r>
            <a:r>
              <a:rPr lang="ar-EG" sz="2000" b="1" dirty="0">
                <a:solidFill>
                  <a:srgbClr val="0A1F61"/>
                </a:solidFill>
                <a:latin typeface="Tajawal ExtraBold" panose="00000800000000000000" pitchFamily="2" charset="-78"/>
                <a:cs typeface="Tajawal ExtraBold" panose="00000800000000000000" pitchFamily="2" charset="-78"/>
              </a:rPr>
              <a:t> السلوك غير التقليدي</a:t>
            </a:r>
            <a:r>
              <a:rPr lang="en-US" sz="2000" b="1" dirty="0">
                <a:solidFill>
                  <a:srgbClr val="0A1F61"/>
                </a:solidFill>
                <a:latin typeface="Tajawal ExtraBold" panose="00000800000000000000" pitchFamily="2" charset="-78"/>
                <a:cs typeface="Tajawal ExtraBold" panose="00000800000000000000" pitchFamily="2" charset="-78"/>
              </a:rPr>
              <a:t> (novel &amp; counter to norms)</a:t>
            </a:r>
          </a:p>
        </p:txBody>
      </p:sp>
      <p:pic>
        <p:nvPicPr>
          <p:cNvPr id="11" name="Picture 10" descr="A picture containing vector graphics&#10;&#10;Description automatically generated">
            <a:extLst>
              <a:ext uri="{FF2B5EF4-FFF2-40B4-BE49-F238E27FC236}">
                <a16:creationId xmlns:a16="http://schemas.microsoft.com/office/drawing/2014/main" id="{BEDCCC47-AD68-DE38-2D3D-B7E3DD00AD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18916" y="1662409"/>
            <a:ext cx="3937941" cy="2208948"/>
          </a:xfrm>
          <a:prstGeom prst="rect">
            <a:avLst/>
          </a:prstGeom>
        </p:spPr>
      </p:pic>
    </p:spTree>
    <p:extLst>
      <p:ext uri="{BB962C8B-B14F-4D97-AF65-F5344CB8AC3E}">
        <p14:creationId xmlns:p14="http://schemas.microsoft.com/office/powerpoint/2010/main" val="477311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538247"/>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0" name="Group 9">
            <a:extLst>
              <a:ext uri="{FF2B5EF4-FFF2-40B4-BE49-F238E27FC236}">
                <a16:creationId xmlns:a16="http://schemas.microsoft.com/office/drawing/2014/main" id="{C07CC63E-D883-D01C-E2BD-F835E08EA75B}"/>
              </a:ext>
            </a:extLst>
          </p:cNvPr>
          <p:cNvGrpSpPr/>
          <p:nvPr/>
        </p:nvGrpSpPr>
        <p:grpSpPr>
          <a:xfrm>
            <a:off x="7352403" y="3179742"/>
            <a:ext cx="4839597" cy="3469228"/>
            <a:chOff x="4623454" y="2624447"/>
            <a:chExt cx="6312143" cy="4098620"/>
          </a:xfrm>
        </p:grpSpPr>
        <p:pic>
          <p:nvPicPr>
            <p:cNvPr id="11" name="Picture 10" descr="Chart, funnel chart&#10;&#10;Description automatically generated">
              <a:extLst>
                <a:ext uri="{FF2B5EF4-FFF2-40B4-BE49-F238E27FC236}">
                  <a16:creationId xmlns:a16="http://schemas.microsoft.com/office/drawing/2014/main" id="{9341B286-3BF2-4D39-4B69-34736DBA33DA}"/>
                </a:ext>
              </a:extLst>
            </p:cNvPr>
            <p:cNvPicPr>
              <a:picLocks noChangeAspect="1"/>
            </p:cNvPicPr>
            <p:nvPr/>
          </p:nvPicPr>
          <p:blipFill rotWithShape="1">
            <a:blip r:embed="rId6">
              <a:extLst>
                <a:ext uri="{BEBA8EAE-BF5A-486C-A8C5-ECC9F3942E4B}">
                  <a14:imgProps xmlns:a14="http://schemas.microsoft.com/office/drawing/2010/main">
                    <a14:imgLayer r:embed="rId7">
                      <a14:imgEffect>
                        <a14:sharpenSoften amount="50000"/>
                      </a14:imgEffect>
                      <a14:imgEffect>
                        <a14:saturation sat="400000"/>
                      </a14:imgEffect>
                    </a14:imgLayer>
                  </a14:imgProps>
                </a:ext>
                <a:ext uri="{28A0092B-C50C-407E-A947-70E740481C1C}">
                  <a14:useLocalDpi xmlns:a14="http://schemas.microsoft.com/office/drawing/2010/main" val="0"/>
                </a:ext>
              </a:extLst>
            </a:blip>
            <a:srcRect t="2890" b="10533"/>
            <a:stretch/>
          </p:blipFill>
          <p:spPr>
            <a:xfrm>
              <a:off x="4623454" y="2624447"/>
              <a:ext cx="6312143" cy="4098620"/>
            </a:xfrm>
            <a:prstGeom prst="rect">
              <a:avLst/>
            </a:prstGeom>
          </p:spPr>
        </p:pic>
        <p:sp>
          <p:nvSpPr>
            <p:cNvPr id="9" name="Rectangle 8">
              <a:extLst>
                <a:ext uri="{FF2B5EF4-FFF2-40B4-BE49-F238E27FC236}">
                  <a16:creationId xmlns:a16="http://schemas.microsoft.com/office/drawing/2014/main" id="{CB405813-FA29-388F-DAD3-1D1A5006EDB4}"/>
                </a:ext>
              </a:extLst>
            </p:cNvPr>
            <p:cNvSpPr/>
            <p:nvPr/>
          </p:nvSpPr>
          <p:spPr>
            <a:xfrm>
              <a:off x="4703314" y="3559589"/>
              <a:ext cx="1127470" cy="10599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TextBox 18">
            <a:extLst>
              <a:ext uri="{FF2B5EF4-FFF2-40B4-BE49-F238E27FC236}">
                <a16:creationId xmlns:a16="http://schemas.microsoft.com/office/drawing/2014/main" id="{A1C04DDF-6AEA-E1B7-B6D7-25F1344AA220}"/>
              </a:ext>
            </a:extLst>
          </p:cNvPr>
          <p:cNvSpPr txBox="1"/>
          <p:nvPr/>
        </p:nvSpPr>
        <p:spPr>
          <a:xfrm>
            <a:off x="511693" y="1576547"/>
            <a:ext cx="6929124" cy="4972580"/>
          </a:xfrm>
          <a:prstGeom prst="rect">
            <a:avLst/>
          </a:prstGeom>
          <a:noFill/>
        </p:spPr>
        <p:txBody>
          <a:bodyPr wrap="square" rtlCol="0">
            <a:spAutoFit/>
          </a:bodyPr>
          <a:lstStyle/>
          <a:p>
            <a:pPr marL="517525" algn="just">
              <a:lnSpc>
                <a:spcPts val="3200"/>
              </a:lnSpc>
            </a:pPr>
            <a:r>
              <a:rPr lang="en-US" sz="2400" b="1" dirty="0">
                <a:solidFill>
                  <a:srgbClr val="C00000"/>
                </a:solidFill>
                <a:latin typeface="Tajawal ExtraBold" panose="00000800000000000000" pitchFamily="2" charset="-78"/>
                <a:cs typeface="Tajawal ExtraBold" panose="00000800000000000000" pitchFamily="2" charset="-78"/>
              </a:rPr>
              <a:t>The Charismatic Leader</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Charismatic leaders may affect an organization and the individuals they lead in a strong, positive way. </a:t>
            </a:r>
          </a:p>
          <a:p>
            <a:pPr marL="860425" indent="-342900" algn="just">
              <a:lnSpc>
                <a:spcPts val="32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However, this leadership style can also lead to dangerous situations if used in the wrong manner.</a:t>
            </a:r>
          </a:p>
          <a:p>
            <a:pPr marL="860425" indent="-342900" algn="just">
              <a:lnSpc>
                <a:spcPts val="32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Charismatic leadership is defined by three behavioral dimensions: envisioning (communication about vision), energizing (communication about passion), and enabling (communication about care and support). </a:t>
            </a:r>
          </a:p>
        </p:txBody>
      </p:sp>
      <p:sp>
        <p:nvSpPr>
          <p:cNvPr id="12" name="TextBox 11">
            <a:extLst>
              <a:ext uri="{FF2B5EF4-FFF2-40B4-BE49-F238E27FC236}">
                <a16:creationId xmlns:a16="http://schemas.microsoft.com/office/drawing/2014/main" id="{CC2138BC-C196-E693-6067-04E27DDD1829}"/>
              </a:ext>
            </a:extLst>
          </p:cNvPr>
          <p:cNvSpPr txBox="1"/>
          <p:nvPr/>
        </p:nvSpPr>
        <p:spPr>
          <a:xfrm>
            <a:off x="11404270" y="3971282"/>
            <a:ext cx="314510" cy="400110"/>
          </a:xfrm>
          <a:prstGeom prst="rect">
            <a:avLst/>
          </a:prstGeom>
          <a:noFill/>
        </p:spPr>
        <p:txBody>
          <a:bodyPr wrap="none" rtlCol="0">
            <a:spAutoFit/>
          </a:bodyPr>
          <a:lstStyle/>
          <a:p>
            <a:r>
              <a:rPr lang="en-US" sz="2000" b="1" dirty="0">
                <a:solidFill>
                  <a:srgbClr val="C00000"/>
                </a:solidFill>
              </a:rPr>
              <a:t>1</a:t>
            </a:r>
          </a:p>
        </p:txBody>
      </p:sp>
      <p:sp>
        <p:nvSpPr>
          <p:cNvPr id="13" name="TextBox 12">
            <a:extLst>
              <a:ext uri="{FF2B5EF4-FFF2-40B4-BE49-F238E27FC236}">
                <a16:creationId xmlns:a16="http://schemas.microsoft.com/office/drawing/2014/main" id="{F44BE747-1733-8FE0-4D02-2A507B7839C2}"/>
              </a:ext>
            </a:extLst>
          </p:cNvPr>
          <p:cNvSpPr txBox="1"/>
          <p:nvPr/>
        </p:nvSpPr>
        <p:spPr>
          <a:xfrm>
            <a:off x="8259979" y="4458256"/>
            <a:ext cx="314510" cy="400110"/>
          </a:xfrm>
          <a:prstGeom prst="rect">
            <a:avLst/>
          </a:prstGeom>
          <a:noFill/>
        </p:spPr>
        <p:txBody>
          <a:bodyPr wrap="none" rtlCol="0">
            <a:spAutoFit/>
          </a:bodyPr>
          <a:lstStyle/>
          <a:p>
            <a:r>
              <a:rPr lang="en-US" sz="2000" b="1" dirty="0">
                <a:solidFill>
                  <a:srgbClr val="C00000"/>
                </a:solidFill>
              </a:rPr>
              <a:t>2</a:t>
            </a:r>
          </a:p>
        </p:txBody>
      </p:sp>
      <p:sp>
        <p:nvSpPr>
          <p:cNvPr id="14" name="TextBox 13">
            <a:extLst>
              <a:ext uri="{FF2B5EF4-FFF2-40B4-BE49-F238E27FC236}">
                <a16:creationId xmlns:a16="http://schemas.microsoft.com/office/drawing/2014/main" id="{E4B2361C-635F-4D2C-503A-115568962C53}"/>
              </a:ext>
            </a:extLst>
          </p:cNvPr>
          <p:cNvSpPr txBox="1"/>
          <p:nvPr/>
        </p:nvSpPr>
        <p:spPr>
          <a:xfrm>
            <a:off x="10549938" y="5108869"/>
            <a:ext cx="314510" cy="400110"/>
          </a:xfrm>
          <a:prstGeom prst="rect">
            <a:avLst/>
          </a:prstGeom>
          <a:noFill/>
        </p:spPr>
        <p:txBody>
          <a:bodyPr wrap="none" rtlCol="0">
            <a:spAutoFit/>
          </a:bodyPr>
          <a:lstStyle/>
          <a:p>
            <a:r>
              <a:rPr lang="en-US" sz="2000" b="1" dirty="0">
                <a:solidFill>
                  <a:srgbClr val="C00000"/>
                </a:solidFill>
              </a:rPr>
              <a:t>3</a:t>
            </a:r>
          </a:p>
        </p:txBody>
      </p:sp>
      <p:sp>
        <p:nvSpPr>
          <p:cNvPr id="15" name="TextBox 14">
            <a:extLst>
              <a:ext uri="{FF2B5EF4-FFF2-40B4-BE49-F238E27FC236}">
                <a16:creationId xmlns:a16="http://schemas.microsoft.com/office/drawing/2014/main" id="{419AED80-361F-2AC1-2567-B9F27C61BC57}"/>
              </a:ext>
            </a:extLst>
          </p:cNvPr>
          <p:cNvSpPr txBox="1"/>
          <p:nvPr/>
        </p:nvSpPr>
        <p:spPr>
          <a:xfrm>
            <a:off x="7622573" y="1927898"/>
            <a:ext cx="4241162" cy="1077218"/>
          </a:xfrm>
          <a:prstGeom prst="rect">
            <a:avLst/>
          </a:prstGeom>
          <a:solidFill>
            <a:schemeClr val="accent4">
              <a:lumMod val="20000"/>
              <a:lumOff val="80000"/>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wrap="none" rtlCol="0">
            <a:spAutoFit/>
          </a:bodyPr>
          <a:lstStyle/>
          <a:p>
            <a:pPr algn="ctr"/>
            <a:r>
              <a:rPr lang="en-US" sz="2800" b="1" dirty="0">
                <a:solidFill>
                  <a:srgbClr val="C00000"/>
                </a:solidFill>
              </a:rPr>
              <a:t>3E</a:t>
            </a:r>
            <a:r>
              <a:rPr lang="en-US" sz="2000" b="1" dirty="0">
                <a:solidFill>
                  <a:srgbClr val="C00000"/>
                </a:solidFill>
              </a:rPr>
              <a:t>s: </a:t>
            </a:r>
            <a:r>
              <a:rPr lang="en-US" sz="2000" b="1" dirty="0">
                <a:solidFill>
                  <a:srgbClr val="7030A0"/>
                </a:solidFill>
              </a:rPr>
              <a:t>Envisioning</a:t>
            </a:r>
            <a:r>
              <a:rPr lang="en-US" sz="2000" b="1" dirty="0">
                <a:solidFill>
                  <a:srgbClr val="C00000"/>
                </a:solidFill>
              </a:rPr>
              <a:t>, </a:t>
            </a:r>
            <a:r>
              <a:rPr lang="en-US" sz="2000" b="1" dirty="0">
                <a:solidFill>
                  <a:schemeClr val="accent1">
                    <a:lumMod val="75000"/>
                  </a:schemeClr>
                </a:solidFill>
              </a:rPr>
              <a:t>Energizing</a:t>
            </a:r>
            <a:r>
              <a:rPr lang="en-US" sz="2000" b="1" dirty="0">
                <a:solidFill>
                  <a:srgbClr val="C00000"/>
                </a:solidFill>
              </a:rPr>
              <a:t>, </a:t>
            </a:r>
            <a:r>
              <a:rPr lang="en-US" sz="2000" b="1" dirty="0">
                <a:solidFill>
                  <a:srgbClr val="33CC33"/>
                </a:solidFill>
              </a:rPr>
              <a:t>Enabling</a:t>
            </a:r>
          </a:p>
          <a:p>
            <a:pPr algn="ctr"/>
            <a:r>
              <a:rPr lang="en-US" b="1" dirty="0">
                <a:solidFill>
                  <a:srgbClr val="C00000"/>
                </a:solidFill>
              </a:rPr>
              <a:t>“</a:t>
            </a:r>
            <a:r>
              <a:rPr lang="en-US" b="1" dirty="0">
                <a:solidFill>
                  <a:srgbClr val="7030A0"/>
                </a:solidFill>
              </a:rPr>
              <a:t>Vision</a:t>
            </a:r>
            <a:r>
              <a:rPr lang="en-US" b="1" dirty="0">
                <a:solidFill>
                  <a:srgbClr val="C00000"/>
                </a:solidFill>
              </a:rPr>
              <a:t>, </a:t>
            </a:r>
            <a:r>
              <a:rPr lang="en-US" b="1" dirty="0">
                <a:solidFill>
                  <a:schemeClr val="accent1">
                    <a:lumMod val="75000"/>
                  </a:schemeClr>
                </a:solidFill>
              </a:rPr>
              <a:t>Passion</a:t>
            </a:r>
            <a:r>
              <a:rPr lang="en-US" b="1" dirty="0">
                <a:solidFill>
                  <a:srgbClr val="C00000"/>
                </a:solidFill>
              </a:rPr>
              <a:t>, and </a:t>
            </a:r>
            <a:r>
              <a:rPr lang="en-US" b="1" dirty="0">
                <a:solidFill>
                  <a:srgbClr val="33CC33"/>
                </a:solidFill>
              </a:rPr>
              <a:t>Care</a:t>
            </a:r>
            <a:r>
              <a:rPr lang="en-US" b="1" dirty="0">
                <a:solidFill>
                  <a:srgbClr val="C00000"/>
                </a:solidFill>
              </a:rPr>
              <a:t>”</a:t>
            </a:r>
          </a:p>
          <a:p>
            <a:pPr algn="ctr"/>
            <a:endParaRPr lang="en-US" dirty="0">
              <a:solidFill>
                <a:srgbClr val="C00000"/>
              </a:solidFill>
            </a:endParaRPr>
          </a:p>
        </p:txBody>
      </p:sp>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21" name="Rectangle 20">
            <a:extLst>
              <a:ext uri="{FF2B5EF4-FFF2-40B4-BE49-F238E27FC236}">
                <a16:creationId xmlns:a16="http://schemas.microsoft.com/office/drawing/2014/main" id="{8483F396-F867-F7A9-0AE9-05CF77CE6F7D}"/>
              </a:ext>
            </a:extLst>
          </p:cNvPr>
          <p:cNvSpPr/>
          <p:nvPr/>
        </p:nvSpPr>
        <p:spPr>
          <a:xfrm>
            <a:off x="7413633" y="1745673"/>
            <a:ext cx="4647753" cy="4972580"/>
          </a:xfrm>
          <a:prstGeom prst="rect">
            <a:avLst/>
          </a:prstGeom>
          <a:noFill/>
          <a:ln w="381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52E98D85-93EF-C7F0-0564-BCCE9AA76BAE}"/>
              </a:ext>
            </a:extLst>
          </p:cNvPr>
          <p:cNvSpPr/>
          <p:nvPr/>
        </p:nvSpPr>
        <p:spPr>
          <a:xfrm>
            <a:off x="9345350" y="535480"/>
            <a:ext cx="2906565" cy="646331"/>
          </a:xfrm>
          <a:prstGeom prst="rect">
            <a:avLst/>
          </a:prstGeom>
          <a:noFill/>
        </p:spPr>
        <p:txBody>
          <a:bodyPr wrap="none" lIns="91440" tIns="45720" rIns="91440" bIns="45720">
            <a:spAutoFit/>
          </a:bodyPr>
          <a:lstStyle/>
          <a:p>
            <a:pPr algn="ctr"/>
            <a:r>
              <a:rPr lang="ar-EG" sz="3600" dirty="0">
                <a:ln w="0"/>
                <a:solidFill>
                  <a:srgbClr val="FF0000"/>
                </a:solidFill>
                <a:effectLst>
                  <a:outerShdw blurRad="38100" dist="19050" dir="2700000" algn="tl" rotWithShape="0">
                    <a:schemeClr val="dk1">
                      <a:alpha val="40000"/>
                    </a:schemeClr>
                  </a:outerShdw>
                </a:effectLst>
              </a:rPr>
              <a:t>النظرية الكاريزمية</a:t>
            </a:r>
            <a:endParaRPr lang="en-US" sz="3600" b="0"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296178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443505" cy="4455835"/>
          </a:xfrm>
          <a:prstGeom prst="rect">
            <a:avLst/>
          </a:prstGeom>
          <a:noFill/>
        </p:spPr>
        <p:txBody>
          <a:bodyPr wrap="square" rtlCol="0">
            <a:spAutoFit/>
          </a:bodyPr>
          <a:lstStyle/>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Visionary Leadership</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Visionary Leaders Have 3 Common Qualities</a:t>
            </a:r>
            <a:r>
              <a:rPr lang="en-US" sz="2400" b="1" dirty="0">
                <a:solidFill>
                  <a:srgbClr val="0A1F61"/>
                </a:solidFill>
                <a:latin typeface="Tajawal ExtraBold" panose="00000800000000000000" pitchFamily="2" charset="-78"/>
                <a:cs typeface="Tajawal ExtraBold" panose="00000800000000000000" pitchFamily="2" charset="-78"/>
              </a:rPr>
              <a:t>:</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Ability to explain vision</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Express vision thru</a:t>
            </a:r>
            <a:r>
              <a:rPr lang="ar-EG" sz="2400" b="1" dirty="0">
                <a:solidFill>
                  <a:srgbClr val="0A1F61"/>
                </a:solidFill>
                <a:latin typeface="Tajawal ExtraBold" panose="00000800000000000000" pitchFamily="2" charset="-78"/>
                <a:cs typeface="Tajawal ExtraBold" panose="00000800000000000000" pitchFamily="2" charset="-78"/>
              </a:rPr>
              <a:t> من خلال </a:t>
            </a:r>
            <a:r>
              <a:rPr lang="en-US" sz="2400" b="1" dirty="0">
                <a:solidFill>
                  <a:srgbClr val="0A1F61"/>
                </a:solidFill>
                <a:latin typeface="Tajawal ExtraBold" panose="00000800000000000000" pitchFamily="2" charset="-78"/>
                <a:cs typeface="Tajawal ExtraBold" panose="00000800000000000000" pitchFamily="2" charset="-78"/>
              </a:rPr>
              <a:t> his/her behavior</a:t>
            </a:r>
          </a:p>
          <a:p>
            <a:pPr marL="1431925" lvl="1"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Extend vision to different leadership contexts so as to be applied in different situations, e.g. in various departments of marketing, sales, accounting, HR, and in all geographic locations of the company</a:t>
            </a:r>
          </a:p>
        </p:txBody>
      </p:sp>
    </p:spTree>
    <p:extLst>
      <p:ext uri="{BB962C8B-B14F-4D97-AF65-F5344CB8AC3E}">
        <p14:creationId xmlns:p14="http://schemas.microsoft.com/office/powerpoint/2010/main" val="3097618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7488" y="5707817"/>
            <a:ext cx="1222425" cy="1096206"/>
          </a:xfrm>
          <a:prstGeom prst="rect">
            <a:avLst/>
          </a:prstGeom>
        </p:spPr>
      </p:pic>
      <p:pic>
        <p:nvPicPr>
          <p:cNvPr id="3" name="Picture 2"/>
          <p:cNvPicPr>
            <a:picLocks noChangeAspect="1"/>
          </p:cNvPicPr>
          <p:nvPr/>
        </p:nvPicPr>
        <p:blipFill>
          <a:blip r:embed="rId4"/>
          <a:stretch>
            <a:fillRect/>
          </a:stretch>
        </p:blipFill>
        <p:spPr>
          <a:xfrm>
            <a:off x="2440788" y="6412380"/>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183233" y="584126"/>
            <a:ext cx="504016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6. Neo-Charismatic Theories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2" name="Group 11">
            <a:extLst>
              <a:ext uri="{FF2B5EF4-FFF2-40B4-BE49-F238E27FC236}">
                <a16:creationId xmlns:a16="http://schemas.microsoft.com/office/drawing/2014/main" id="{960CC6F5-5141-8FFC-89A6-844FF5263DEB}"/>
              </a:ext>
            </a:extLst>
          </p:cNvPr>
          <p:cNvGrpSpPr/>
          <p:nvPr/>
        </p:nvGrpSpPr>
        <p:grpSpPr>
          <a:xfrm>
            <a:off x="6685807" y="1610200"/>
            <a:ext cx="5386867" cy="4663674"/>
            <a:chOff x="6685807" y="1610200"/>
            <a:chExt cx="5386867" cy="4663674"/>
          </a:xfrm>
        </p:grpSpPr>
        <p:pic>
          <p:nvPicPr>
            <p:cNvPr id="11" name="Picture 10" descr="A picture containing text, businesscard, vector graphics&#10;&#10;Description automatically generated">
              <a:extLst>
                <a:ext uri="{FF2B5EF4-FFF2-40B4-BE49-F238E27FC236}">
                  <a16:creationId xmlns:a16="http://schemas.microsoft.com/office/drawing/2014/main" id="{DFBC928B-6757-3E8C-2E5A-C7D125974548}"/>
                </a:ext>
              </a:extLst>
            </p:cNvPr>
            <p:cNvPicPr>
              <a:picLocks noChangeAspect="1"/>
            </p:cNvPicPr>
            <p:nvPr/>
          </p:nvPicPr>
          <p:blipFill rotWithShape="1">
            <a:blip r:embed="rId7">
              <a:extLst>
                <a:ext uri="{BEBA8EAE-BF5A-486C-A8C5-ECC9F3942E4B}">
                  <a14:imgProps xmlns:a14="http://schemas.microsoft.com/office/drawing/2010/main">
                    <a14:imgLayer r:embed="rId8">
                      <a14:imgEffect>
                        <a14:sharpenSoften amount="25000"/>
                      </a14:imgEffect>
                      <a14:imgEffect>
                        <a14:saturation sat="400000"/>
                      </a14:imgEffect>
                    </a14:imgLayer>
                  </a14:imgProps>
                </a:ext>
                <a:ext uri="{28A0092B-C50C-407E-A947-70E740481C1C}">
                  <a14:useLocalDpi xmlns:a14="http://schemas.microsoft.com/office/drawing/2010/main" val="0"/>
                </a:ext>
              </a:extLst>
            </a:blip>
            <a:srcRect l="23252" t="5794" r="17836" b="3536"/>
            <a:stretch/>
          </p:blipFill>
          <p:spPr>
            <a:xfrm>
              <a:off x="6685807" y="1610200"/>
              <a:ext cx="5386867" cy="4663674"/>
            </a:xfrm>
            <a:prstGeom prst="rect">
              <a:avLst/>
            </a:prstGeom>
          </p:spPr>
        </p:pic>
        <p:sp>
          <p:nvSpPr>
            <p:cNvPr id="10" name="Rectangle 9">
              <a:extLst>
                <a:ext uri="{FF2B5EF4-FFF2-40B4-BE49-F238E27FC236}">
                  <a16:creationId xmlns:a16="http://schemas.microsoft.com/office/drawing/2014/main" id="{055F7DB1-BA21-559B-E191-9FBAEE32B1CC}"/>
                </a:ext>
              </a:extLst>
            </p:cNvPr>
            <p:cNvSpPr/>
            <p:nvPr/>
          </p:nvSpPr>
          <p:spPr>
            <a:xfrm>
              <a:off x="6685807" y="1610200"/>
              <a:ext cx="1698172" cy="313603"/>
            </a:xfrm>
            <a:prstGeom prst="rect">
              <a:avLst/>
            </a:prstGeom>
            <a:solidFill>
              <a:srgbClr val="0C3A6B"/>
            </a:solidFill>
            <a:ln>
              <a:solidFill>
                <a:srgbClr val="0C3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TextBox 12">
            <a:extLst>
              <a:ext uri="{FF2B5EF4-FFF2-40B4-BE49-F238E27FC236}">
                <a16:creationId xmlns:a16="http://schemas.microsoft.com/office/drawing/2014/main" id="{7DFC43F4-0AAD-4062-DE3B-F014C47E8E34}"/>
              </a:ext>
            </a:extLst>
          </p:cNvPr>
          <p:cNvSpPr txBox="1"/>
          <p:nvPr/>
        </p:nvSpPr>
        <p:spPr>
          <a:xfrm>
            <a:off x="-108037" y="1507949"/>
            <a:ext cx="6913168" cy="4199868"/>
          </a:xfrm>
          <a:prstGeom prst="rect">
            <a:avLst/>
          </a:prstGeom>
          <a:noFill/>
        </p:spPr>
        <p:txBody>
          <a:bodyPr wrap="square" rtlCol="0">
            <a:spAutoFit/>
          </a:bodyPr>
          <a:lstStyle/>
          <a:p>
            <a:pPr marL="517525">
              <a:lnSpc>
                <a:spcPct val="150000"/>
              </a:lnSpc>
            </a:pPr>
            <a:r>
              <a:rPr lang="en-US" sz="2400" b="1" dirty="0">
                <a:solidFill>
                  <a:srgbClr val="C00000"/>
                </a:solidFill>
                <a:latin typeface="Tajawal ExtraBold" panose="00000800000000000000" pitchFamily="2" charset="-78"/>
                <a:cs typeface="Tajawal ExtraBold" panose="00000800000000000000" pitchFamily="2" charset="-78"/>
              </a:rPr>
              <a:t>Five Principles Of Visionary Leadership</a:t>
            </a:r>
          </a:p>
          <a:p>
            <a:pPr marL="803275" indent="-174625">
              <a:lnSpc>
                <a:spcPts val="2800"/>
              </a:lnSpc>
              <a:buFont typeface="Wingdings" panose="05000000000000000000" pitchFamily="2" charset="2"/>
              <a:buChar char="§"/>
            </a:pPr>
            <a:r>
              <a:rPr lang="en-US" b="1" dirty="0">
                <a:solidFill>
                  <a:srgbClr val="CC2A04"/>
                </a:solidFill>
                <a:latin typeface="Tajawal ExtraBold" panose="00000800000000000000" pitchFamily="2" charset="-78"/>
                <a:cs typeface="Tajawal ExtraBold" panose="00000800000000000000" pitchFamily="2" charset="-78"/>
              </a:rPr>
              <a:t>Challenge the Process </a:t>
            </a:r>
            <a:r>
              <a:rPr lang="en-US" b="1" dirty="0">
                <a:solidFill>
                  <a:srgbClr val="0A1F61"/>
                </a:solidFill>
                <a:latin typeface="Tajawal ExtraBold" panose="00000800000000000000" pitchFamily="2" charset="-78"/>
                <a:cs typeface="Tajawal ExtraBold" panose="00000800000000000000" pitchFamily="2" charset="-78"/>
              </a:rPr>
              <a:t>- Be a pioneer - encourage innovation and support people with ideas.</a:t>
            </a:r>
          </a:p>
          <a:p>
            <a:pPr marL="803275" indent="-174625">
              <a:lnSpc>
                <a:spcPts val="2800"/>
              </a:lnSpc>
              <a:buFont typeface="Wingdings" panose="05000000000000000000" pitchFamily="2" charset="2"/>
              <a:buChar char="§"/>
            </a:pPr>
            <a:r>
              <a:rPr lang="en-US" b="1" dirty="0">
                <a:solidFill>
                  <a:srgbClr val="E27908"/>
                </a:solidFill>
                <a:latin typeface="Tajawal ExtraBold" panose="00000800000000000000" pitchFamily="2" charset="-78"/>
                <a:cs typeface="Tajawal ExtraBold" panose="00000800000000000000" pitchFamily="2" charset="-78"/>
              </a:rPr>
              <a:t>Be Enthusiastic </a:t>
            </a:r>
            <a:r>
              <a:rPr lang="en-US" b="1" dirty="0">
                <a:solidFill>
                  <a:srgbClr val="0A1F61"/>
                </a:solidFill>
                <a:latin typeface="Tajawal ExtraBold" panose="00000800000000000000" pitchFamily="2" charset="-78"/>
                <a:cs typeface="Tajawal ExtraBold" panose="00000800000000000000" pitchFamily="2" charset="-78"/>
              </a:rPr>
              <a:t>- Inspire others through personal enthusiasm to share in a common vision.</a:t>
            </a:r>
          </a:p>
          <a:p>
            <a:pPr marL="803275" indent="-174625">
              <a:lnSpc>
                <a:spcPts val="2800"/>
              </a:lnSpc>
              <a:buFont typeface="Wingdings" panose="05000000000000000000" pitchFamily="2" charset="2"/>
              <a:buChar char="§"/>
            </a:pPr>
            <a:r>
              <a:rPr lang="en-US" b="1" dirty="0">
                <a:solidFill>
                  <a:srgbClr val="5BA60A"/>
                </a:solidFill>
                <a:latin typeface="Tajawal ExtraBold" panose="00000800000000000000" pitchFamily="2" charset="-78"/>
                <a:cs typeface="Tajawal ExtraBold" panose="00000800000000000000" pitchFamily="2" charset="-78"/>
              </a:rPr>
              <a:t>Help Others to Act </a:t>
            </a:r>
            <a:r>
              <a:rPr lang="en-US" b="1" dirty="0">
                <a:solidFill>
                  <a:srgbClr val="0A1F61"/>
                </a:solidFill>
                <a:latin typeface="Tajawal ExtraBold" panose="00000800000000000000" pitchFamily="2" charset="-78"/>
                <a:cs typeface="Tajawal ExtraBold" panose="00000800000000000000" pitchFamily="2" charset="-78"/>
              </a:rPr>
              <a:t>- Be a team player and support the efforts and talents of others.</a:t>
            </a:r>
          </a:p>
          <a:p>
            <a:pPr marL="803275" indent="-174625">
              <a:lnSpc>
                <a:spcPts val="2800"/>
              </a:lnSpc>
              <a:buFont typeface="Wingdings" panose="05000000000000000000" pitchFamily="2" charset="2"/>
              <a:buChar char="§"/>
            </a:pPr>
            <a:r>
              <a:rPr lang="en-US" b="1" dirty="0">
                <a:solidFill>
                  <a:srgbClr val="0577BD"/>
                </a:solidFill>
                <a:latin typeface="Tajawal ExtraBold" panose="00000800000000000000" pitchFamily="2" charset="-78"/>
                <a:cs typeface="Tajawal ExtraBold" panose="00000800000000000000" pitchFamily="2" charset="-78"/>
              </a:rPr>
              <a:t>Set the Example </a:t>
            </a:r>
            <a:r>
              <a:rPr lang="en-US" b="1" dirty="0">
                <a:solidFill>
                  <a:srgbClr val="0A1F61"/>
                </a:solidFill>
                <a:latin typeface="Tajawal ExtraBold" panose="00000800000000000000" pitchFamily="2" charset="-78"/>
                <a:cs typeface="Tajawal ExtraBold" panose="00000800000000000000" pitchFamily="2" charset="-78"/>
              </a:rPr>
              <a:t>- Provide a consistent role model of how others can and should act.</a:t>
            </a:r>
          </a:p>
          <a:p>
            <a:pPr marL="803275" indent="-174625">
              <a:lnSpc>
                <a:spcPts val="2800"/>
              </a:lnSpc>
              <a:buFont typeface="Wingdings" panose="05000000000000000000" pitchFamily="2" charset="2"/>
              <a:buChar char="§"/>
            </a:pPr>
            <a:r>
              <a:rPr lang="en-US" b="1" dirty="0">
                <a:solidFill>
                  <a:srgbClr val="15BDC9"/>
                </a:solidFill>
                <a:latin typeface="Tajawal ExtraBold" panose="00000800000000000000" pitchFamily="2" charset="-78"/>
                <a:cs typeface="Tajawal ExtraBold" panose="00000800000000000000" pitchFamily="2" charset="-78"/>
              </a:rPr>
              <a:t>Celebrate Achievements </a:t>
            </a:r>
            <a:r>
              <a:rPr lang="en-US" b="1" dirty="0">
                <a:solidFill>
                  <a:srgbClr val="0A1F61"/>
                </a:solidFill>
                <a:latin typeface="Tajawal ExtraBold" panose="00000800000000000000" pitchFamily="2" charset="-78"/>
                <a:cs typeface="Tajawal ExtraBold" panose="00000800000000000000" pitchFamily="2" charset="-78"/>
              </a:rPr>
              <a:t>- Bring emotion into the workplace and rally "hearts" as well as "minds." </a:t>
            </a:r>
          </a:p>
        </p:txBody>
      </p:sp>
      <p:sp>
        <p:nvSpPr>
          <p:cNvPr id="9" name="Rectangle 8">
            <a:extLst>
              <a:ext uri="{FF2B5EF4-FFF2-40B4-BE49-F238E27FC236}">
                <a16:creationId xmlns:a16="http://schemas.microsoft.com/office/drawing/2014/main" id="{5E6BCC60-78E3-6CD7-26CB-B944F2549EC9}"/>
              </a:ext>
            </a:extLst>
          </p:cNvPr>
          <p:cNvSpPr/>
          <p:nvPr/>
        </p:nvSpPr>
        <p:spPr>
          <a:xfrm>
            <a:off x="2981528" y="1245852"/>
            <a:ext cx="3443571" cy="523220"/>
          </a:xfrm>
          <a:prstGeom prst="rect">
            <a:avLst/>
          </a:prstGeom>
          <a:noFill/>
        </p:spPr>
        <p:txBody>
          <a:bodyPr wrap="none" lIns="91440" tIns="45720" rIns="91440" bIns="45720">
            <a:spAutoFit/>
          </a:bodyPr>
          <a:lstStyle/>
          <a:p>
            <a:pPr algn="ctr"/>
            <a:r>
              <a:rPr lang="ar-EG" sz="2800" b="1" cap="none" spc="0" dirty="0">
                <a:ln w="0"/>
                <a:solidFill>
                  <a:srgbClr val="FF0000"/>
                </a:solidFill>
                <a:effectLst>
                  <a:outerShdw blurRad="38100" dist="19050" dir="2700000" algn="tl" rotWithShape="0">
                    <a:schemeClr val="dk1">
                      <a:alpha val="40000"/>
                    </a:schemeClr>
                  </a:outerShdw>
                </a:effectLst>
              </a:rPr>
              <a:t>القيادة المتبصرة /  </a:t>
            </a:r>
            <a:r>
              <a:rPr lang="ar-EG" sz="2800" b="1" cap="none" spc="0" dirty="0" err="1">
                <a:ln w="0"/>
                <a:solidFill>
                  <a:srgbClr val="FF0000"/>
                </a:solidFill>
                <a:effectLst>
                  <a:outerShdw blurRad="38100" dist="19050" dir="2700000" algn="tl" rotWithShape="0">
                    <a:schemeClr val="dk1">
                      <a:alpha val="40000"/>
                    </a:schemeClr>
                  </a:outerShdw>
                </a:effectLst>
              </a:rPr>
              <a:t>الرؤيوية</a:t>
            </a:r>
            <a:endParaRPr lang="en-US" sz="2800" b="1" cap="none" spc="0" dirty="0">
              <a:ln w="0"/>
              <a:solidFill>
                <a:srgbClr val="FF0000"/>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3877536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00141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Methods of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64634" y="1346419"/>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Charisma. </a:t>
            </a:r>
            <a:r>
              <a:rPr lang="en-US" sz="2400" b="1" dirty="0">
                <a:solidFill>
                  <a:srgbClr val="0A1F61"/>
                </a:solidFill>
                <a:latin typeface="Tajawal ExtraBold" panose="00000800000000000000" pitchFamily="2" charset="-78"/>
                <a:cs typeface="Tajawal ExtraBold" panose="00000800000000000000" pitchFamily="2" charset="-78"/>
              </a:rPr>
              <a:t>Some leaders are charismatic enough to simply pull others along by the power of their personalities alone. They may, in fact, advocate and accomplish wonderful things, but they do it through people's loyalty to and awe of them.</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Involving followers in the goal. </a:t>
            </a:r>
            <a:r>
              <a:rPr lang="en-US" sz="2400" b="1" u="sng" dirty="0">
                <a:solidFill>
                  <a:srgbClr val="0A1F61"/>
                </a:solidFill>
                <a:latin typeface="Tajawal ExtraBold" panose="00000800000000000000" pitchFamily="2" charset="-78"/>
                <a:cs typeface="Tajawal ExtraBold" panose="00000800000000000000" pitchFamily="2" charset="-78"/>
              </a:rPr>
              <a:t>The leader gets others to buy into the vision for the organization, and to make it their own. </a:t>
            </a:r>
            <a:r>
              <a:rPr lang="en-US" sz="2400" b="1" dirty="0">
                <a:solidFill>
                  <a:srgbClr val="0A1F61"/>
                </a:solidFill>
                <a:latin typeface="Tajawal ExtraBold" panose="00000800000000000000" pitchFamily="2" charset="-78"/>
                <a:cs typeface="Tajawal ExtraBold" panose="00000800000000000000" pitchFamily="2" charset="-78"/>
              </a:rPr>
              <a:t>The leader may accomplish this through charisma, through the force of the belief in power and rightness of the vision, or through the nature of the vision itself.</a:t>
            </a:r>
          </a:p>
        </p:txBody>
      </p:sp>
    </p:spTree>
    <p:extLst>
      <p:ext uri="{BB962C8B-B14F-4D97-AF65-F5344CB8AC3E}">
        <p14:creationId xmlns:p14="http://schemas.microsoft.com/office/powerpoint/2010/main" val="1830134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0636345" cy="514756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1900" b="1" i="1" dirty="0">
                <a:solidFill>
                  <a:srgbClr val="0A1F61"/>
                </a:solidFill>
                <a:latin typeface="Tajawal ExtraBold" panose="00000800000000000000" pitchFamily="2" charset="-78"/>
                <a:cs typeface="Tajawal ExtraBold" panose="00000800000000000000" pitchFamily="2" charset="-78"/>
              </a:rPr>
              <a:t>The 70-20-10 rule emerged from over 30 years of Lessons of Experience research</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70-20-10 rule, leaders learn and grow from 3 types of experience, following a ratio of:</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70% challenging experiences and assignments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developmental relationships</a:t>
            </a:r>
          </a:p>
          <a:p>
            <a:pPr marL="1889125" lvl="2" indent="-4572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10% coursework and training</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underlying assumption of the 70-20-10 rule is that leadership can be learned that leaders are made, not born.</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A leader’s ability and willingness to learn from experience </a:t>
            </a:r>
          </a:p>
          <a:p>
            <a:pPr marL="1085850" algn="ctr"/>
            <a:r>
              <a:rPr lang="en-US" sz="2400" b="1" i="1" dirty="0">
                <a:solidFill>
                  <a:srgbClr val="C00000"/>
                </a:solidFill>
                <a:latin typeface="Tajawal ExtraBold" panose="00000800000000000000" pitchFamily="2" charset="-78"/>
                <a:cs typeface="Tajawal ExtraBold" panose="00000800000000000000" pitchFamily="2" charset="-78"/>
              </a:rPr>
              <a:t>is the foundation for leading with impact.</a:t>
            </a:r>
          </a:p>
        </p:txBody>
      </p:sp>
    </p:spTree>
    <p:extLst>
      <p:ext uri="{BB962C8B-B14F-4D97-AF65-F5344CB8AC3E}">
        <p14:creationId xmlns:p14="http://schemas.microsoft.com/office/powerpoint/2010/main" val="2211712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7042312"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Leading Effectively</a:t>
            </a:r>
          </a:p>
          <a:p>
            <a:r>
              <a:rPr lang="en-US" sz="2400" b="1" dirty="0">
                <a:solidFill>
                  <a:srgbClr val="FF9518"/>
                </a:solidFill>
                <a:latin typeface="Tajawal Medium" panose="00000600000000000000" pitchFamily="2" charset="-78"/>
                <a:cs typeface="Tajawal Medium" panose="00000600000000000000" pitchFamily="2" charset="-78"/>
              </a:rPr>
              <a:t>The 70-20-10 Rule for Leadership Development</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45403" y="1189156"/>
            <a:ext cx="10588622" cy="155305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70-20-10 rule reveals that individuals tend to learn 70% of their knowledge from challenging experiences and assignments, 20% from developmental relationships, and 10% from coursework and training. </a:t>
            </a:r>
          </a:p>
        </p:txBody>
      </p:sp>
      <p:pic>
        <p:nvPicPr>
          <p:cNvPr id="10" name="Picture 9" descr="Infographic: 3 Types of Experiences That Impact Executive Development — The 70-20-10 Rule">
            <a:hlinkClick r:id="rId6"/>
            <a:extLst>
              <a:ext uri="{FF2B5EF4-FFF2-40B4-BE49-F238E27FC236}">
                <a16:creationId xmlns:a16="http://schemas.microsoft.com/office/drawing/2014/main" id="{F3E8BA44-64AF-562A-DE2C-CB32F88CBAC2}"/>
              </a:ext>
            </a:extLst>
          </p:cNvPr>
          <p:cNvPicPr>
            <a:picLocks noChangeAspect="1"/>
          </p:cNvPicPr>
          <p:nvPr/>
        </p:nvPicPr>
        <p:blipFill>
          <a:blip r:embed="rId7">
            <a:extLst>
              <a:ext uri="{BEBA8EAE-BF5A-486C-A8C5-ECC9F3942E4B}">
                <a14:imgProps xmlns:a14="http://schemas.microsoft.com/office/drawing/2010/main">
                  <a14:imgLayer r:embed="rId8">
                    <a14:imgEffect>
                      <a14:sharpenSoften amount="25000"/>
                    </a14:imgEffect>
                    <a14:imgEffect>
                      <a14:colorTemperature colorTemp="7200"/>
                    </a14:imgEffect>
                  </a14:imgLayer>
                </a14:imgProps>
              </a:ext>
              <a:ext uri="{28A0092B-C50C-407E-A947-70E740481C1C}">
                <a14:useLocalDpi xmlns:a14="http://schemas.microsoft.com/office/drawing/2010/main" val="0"/>
              </a:ext>
            </a:extLst>
          </a:blip>
          <a:srcRect/>
          <a:stretch>
            <a:fillRect/>
          </a:stretch>
        </p:blipFill>
        <p:spPr bwMode="auto">
          <a:xfrm>
            <a:off x="6179134" y="2974999"/>
            <a:ext cx="5677325" cy="2838663"/>
          </a:xfrm>
          <a:prstGeom prst="rect">
            <a:avLst/>
          </a:prstGeom>
          <a:ln w="38100" cap="sq">
            <a:solidFill>
              <a:srgbClr val="00C4AD"/>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64DAA490-217F-5DBE-28FE-C6B1D5A8297B}"/>
              </a:ext>
            </a:extLst>
          </p:cNvPr>
          <p:cNvSpPr txBox="1"/>
          <p:nvPr/>
        </p:nvSpPr>
        <p:spPr>
          <a:xfrm>
            <a:off x="1262952" y="2780683"/>
            <a:ext cx="4699967" cy="333687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Skilled training specialists can help an organization establish a shared knowledge base and align its members with respect to a common leadership vision and the 70-20-10 rule.</a:t>
            </a:r>
            <a:endParaRPr lang="en-US" sz="2200" b="1" dirty="0">
              <a:solidFill>
                <a:srgbClr val="C00000"/>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233708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261855" cy="523220"/>
          </a:xfrm>
          <a:prstGeom prst="rect">
            <a:avLst/>
          </a:prstGeom>
          <a:noFill/>
        </p:spPr>
        <p:txBody>
          <a:bodyPr wrap="none" rtlCol="0">
            <a:spAutoFit/>
          </a:bodyPr>
          <a:lstStyle/>
          <a:p>
            <a:r>
              <a:rPr lang="en-US" sz="2800" b="1" dirty="0">
                <a:solidFill>
                  <a:srgbClr val="FF0000"/>
                </a:solidFill>
                <a:latin typeface="Tajawal Medium" panose="00000600000000000000" pitchFamily="2" charset="-78"/>
                <a:cs typeface="Tajawal Medium" panose="00000600000000000000" pitchFamily="2" charset="-78"/>
              </a:rPr>
              <a:t>New Leader Traps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W4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Not learning quickly</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Isolation</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Know-it-all</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Keeping existing team</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Potential Problems</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Taking the Easy Path</a:t>
            </a:r>
          </a:p>
          <a:p>
            <a:pPr marL="974725" indent="-457200">
              <a:lnSpc>
                <a:spcPct val="1500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Ignoring Feedback, You Don't Like</a:t>
            </a:r>
          </a:p>
        </p:txBody>
      </p:sp>
    </p:spTree>
    <p:extLst>
      <p:ext uri="{BB962C8B-B14F-4D97-AF65-F5344CB8AC3E}">
        <p14:creationId xmlns:p14="http://schemas.microsoft.com/office/powerpoint/2010/main" val="1377577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W5 – Lecture 4</a:t>
            </a:r>
          </a:p>
        </p:txBody>
      </p:sp>
    </p:spTree>
    <p:extLst>
      <p:ext uri="{BB962C8B-B14F-4D97-AF65-F5344CB8AC3E}">
        <p14:creationId xmlns:p14="http://schemas.microsoft.com/office/powerpoint/2010/main" val="241685692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a:t>
            </a:r>
            <a:r>
              <a:rPr lang="en-US" sz="2400" b="1" u="sng" dirty="0">
                <a:solidFill>
                  <a:srgbClr val="0A1F61"/>
                </a:solidFill>
                <a:latin typeface="Tajawal ExtraBold" panose="00000800000000000000" pitchFamily="2" charset="-78"/>
                <a:cs typeface="Tajawal ExtraBold" panose="00000800000000000000" pitchFamily="2" charset="-78"/>
              </a:rPr>
              <a:t>encompass how they relate to others within and outside the organization</a:t>
            </a:r>
            <a:r>
              <a:rPr lang="en-US" sz="2400" b="1" dirty="0">
                <a:solidFill>
                  <a:srgbClr val="0A1F61"/>
                </a:solidFill>
                <a:latin typeface="Tajawal ExtraBold" panose="00000800000000000000" pitchFamily="2" charset="-78"/>
                <a:cs typeface="Tajawal ExtraBold" panose="00000800000000000000" pitchFamily="2" charset="-78"/>
              </a:rPr>
              <a:t>,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FF0000"/>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a:r>
            <a:r>
              <a:rPr lang="en-US" sz="2400" b="1" dirty="0">
                <a:solidFill>
                  <a:srgbClr val="0A1F61"/>
                </a:solidFill>
                <a:latin typeface="Tajawal ExtraBold" panose="00000800000000000000" pitchFamily="2" charset="-78"/>
                <a:cs typeface="Tajawal ExtraBold" panose="00000800000000000000" pitchFamily="2" charset="-78"/>
              </a:rPr>
              <a:t>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a:t>
            </a:r>
            <a:r>
              <a:rPr lang="en-US" sz="2400" b="1" dirty="0">
                <a:solidFill>
                  <a:srgbClr val="FF0000"/>
                </a:solidFill>
                <a:latin typeface="Tajawal ExtraBold" panose="00000800000000000000" pitchFamily="2" charset="-78"/>
                <a:cs typeface="Tajawal ExtraBold" panose="00000800000000000000" pitchFamily="2" charset="-78"/>
              </a:rPr>
              <a:t>majority or consensus agreement</a:t>
            </a:r>
            <a:r>
              <a:rPr lang="en-US" sz="2400" b="1" dirty="0">
                <a:solidFill>
                  <a:srgbClr val="0A1F61"/>
                </a:solidFill>
                <a:latin typeface="Tajawal ExtraBold" panose="00000800000000000000" pitchFamily="2" charset="-78"/>
                <a:cs typeface="Tajawal ExtraBold" panose="00000800000000000000" pitchFamily="2" charset="-78"/>
              </a:rPr>
              <a: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
        <p:nvSpPr>
          <p:cNvPr id="12" name="Oval 11">
            <a:extLst>
              <a:ext uri="{FF2B5EF4-FFF2-40B4-BE49-F238E27FC236}">
                <a16:creationId xmlns:a16="http://schemas.microsoft.com/office/drawing/2014/main" id="{07217AEA-40B5-78CB-A4D5-E201DD4FCF23}"/>
              </a:ext>
            </a:extLst>
          </p:cNvPr>
          <p:cNvSpPr/>
          <p:nvPr/>
        </p:nvSpPr>
        <p:spPr>
          <a:xfrm>
            <a:off x="2331292" y="3716978"/>
            <a:ext cx="1088802" cy="2481942"/>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a:extLst>
              <a:ext uri="{FF2B5EF4-FFF2-40B4-BE49-F238E27FC236}">
                <a16:creationId xmlns:a16="http://schemas.microsoft.com/office/drawing/2014/main" id="{6669255B-CADE-F054-8376-6D15B7743886}"/>
              </a:ext>
            </a:extLst>
          </p:cNvPr>
          <p:cNvSpPr/>
          <p:nvPr/>
        </p:nvSpPr>
        <p:spPr>
          <a:xfrm>
            <a:off x="9751212" y="3716978"/>
            <a:ext cx="1314035" cy="2888207"/>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9B2F27C4-4F7A-76BD-52DD-B009F60AE454}"/>
              </a:ext>
            </a:extLst>
          </p:cNvPr>
          <p:cNvSpPr txBox="1"/>
          <p:nvPr/>
        </p:nvSpPr>
        <p:spPr>
          <a:xfrm>
            <a:off x="1199148" y="4442774"/>
            <a:ext cx="1165897" cy="369332"/>
          </a:xfrm>
          <a:prstGeom prst="rect">
            <a:avLst/>
          </a:prstGeom>
          <a:noFill/>
        </p:spPr>
        <p:txBody>
          <a:bodyPr wrap="none" rtlCol="0">
            <a:spAutoFit/>
          </a:bodyPr>
          <a:lstStyle/>
          <a:p>
            <a:r>
              <a:rPr lang="en-US" b="1" dirty="0"/>
              <a:t>Autocratic</a:t>
            </a:r>
          </a:p>
        </p:txBody>
      </p:sp>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a:t>
            </a:r>
            <a:r>
              <a:rPr lang="en-US" sz="2400" b="1" dirty="0">
                <a:solidFill>
                  <a:srgbClr val="FF0000"/>
                </a:solidFill>
                <a:latin typeface="Tajawal ExtraBold" panose="00000800000000000000" pitchFamily="2" charset="-78"/>
                <a:cs typeface="Tajawal ExtraBold" panose="00000800000000000000" pitchFamily="2" charset="-78"/>
              </a:rPr>
              <a:t>consistent with what people in the organization expect</a:t>
            </a:r>
            <a:r>
              <a:rPr lang="en-US" sz="2400" b="1" dirty="0">
                <a:solidFill>
                  <a:srgbClr val="0A1F61"/>
                </a:solidFill>
                <a:latin typeface="Tajawal ExtraBold" panose="00000800000000000000" pitchFamily="2" charset="-78"/>
                <a:cs typeface="Tajawal ExtraBold" panose="00000800000000000000" pitchFamily="2" charset="-78"/>
              </a:rPr>
              <a: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a:t>
            </a:r>
            <a:r>
              <a:rPr lang="en-US" sz="2400" b="1" dirty="0">
                <a:solidFill>
                  <a:srgbClr val="FF0000"/>
                </a:solidFill>
                <a:latin typeface="Tajawal ExtraBold" panose="00000800000000000000" pitchFamily="2" charset="-78"/>
                <a:cs typeface="Tajawal ExtraBold" panose="00000800000000000000" pitchFamily="2" charset="-78"/>
              </a:rPr>
              <a:t>consistent with the goals, mission, and philosophy of your organization</a:t>
            </a:r>
            <a:r>
              <a:rPr lang="en-US" sz="2400" b="1" dirty="0">
                <a:solidFill>
                  <a:srgbClr val="0A1F61"/>
                </a:solidFill>
                <a:latin typeface="Tajawal ExtraBold" panose="00000800000000000000" pitchFamily="2" charset="-78"/>
                <a:cs typeface="Tajawal ExtraBold" panose="00000800000000000000" pitchFamily="2" charset="-78"/>
              </a:rPr>
              <a:t>.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a:t>
            </a:r>
            <a:r>
              <a:rPr lang="en-US" sz="2400" b="1" dirty="0">
                <a:solidFill>
                  <a:srgbClr val="C00000"/>
                </a:solidFill>
                <a:latin typeface="Tajawal ExtraBold" panose="00000800000000000000" pitchFamily="2" charset="-78"/>
                <a:cs typeface="Tajawal ExtraBold" panose="00000800000000000000" pitchFamily="2" charset="-78"/>
              </a:rPr>
              <a:t>different styles </a:t>
            </a:r>
            <a:r>
              <a:rPr lang="en-US" sz="2400" b="1" dirty="0">
                <a:solidFill>
                  <a:srgbClr val="0A1F61"/>
                </a:solidFill>
                <a:latin typeface="Tajawal ExtraBold" panose="00000800000000000000" pitchFamily="2" charset="-78"/>
                <a:cs typeface="Tajawal ExtraBold" panose="00000800000000000000" pitchFamily="2" charset="-78"/>
              </a:rPr>
              <a:t>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Good leaders </a:t>
            </a:r>
            <a:r>
              <a:rPr lang="en-US" sz="2400" b="1" dirty="0">
                <a:solidFill>
                  <a:srgbClr val="0A1F61"/>
                </a:solidFill>
                <a:latin typeface="Tajawal ExtraBold" panose="00000800000000000000" pitchFamily="2" charset="-78"/>
                <a:cs typeface="Tajawal ExtraBold" panose="00000800000000000000" pitchFamily="2" charset="-78"/>
              </a:rPr>
              <a:t>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a:t>
            </a:r>
            <a:r>
              <a:rPr lang="en-US" sz="2400" b="1" dirty="0">
                <a:solidFill>
                  <a:srgbClr val="FF0000"/>
                </a:solidFill>
                <a:latin typeface="Tajawal ExtraBold" panose="00000800000000000000" pitchFamily="2" charset="-78"/>
                <a:cs typeface="Tajawal ExtraBold" panose="00000800000000000000" pitchFamily="2" charset="-78"/>
              </a:rPr>
              <a:t>use a combination of styles</a:t>
            </a:r>
            <a:r>
              <a:rPr lang="en-US" sz="2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Autocratic</a:t>
            </a:r>
            <a:r>
              <a:rPr lang="en-US" sz="2400" b="1" dirty="0">
                <a:solidFill>
                  <a:srgbClr val="0A1F61"/>
                </a:solidFill>
                <a:latin typeface="Tajawal ExtraBold" panose="00000800000000000000" pitchFamily="2" charset="-78"/>
                <a:cs typeface="Tajawal ExtraBold" panose="00000800000000000000" pitchFamily="2" charset="-78"/>
              </a:rPr>
              <a:t> - totally in control, making all decisions himself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Managerial </a:t>
            </a:r>
            <a:r>
              <a:rPr lang="en-US" sz="2400" b="1" dirty="0">
                <a:solidFill>
                  <a:srgbClr val="0A1F61"/>
                </a:solidFill>
                <a:latin typeface="Tajawal ExtraBold" panose="00000800000000000000" pitchFamily="2" charset="-78"/>
                <a:cs typeface="Tajawal ExtraBold" panose="00000800000000000000" pitchFamily="2" charset="-78"/>
              </a:rPr>
              <a:t>-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FF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4711674"/>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You can choose and develop leadership styles </a:t>
            </a:r>
            <a:r>
              <a:rPr lang="en-US" sz="2400" b="1" dirty="0">
                <a:solidFill>
                  <a:srgbClr val="0A1F61"/>
                </a:solidFill>
                <a:latin typeface="Tajawal ExtraBold" panose="00000800000000000000" pitchFamily="2" charset="-78"/>
                <a:cs typeface="Tajawal ExtraBold" panose="00000800000000000000" pitchFamily="2" charset="-78"/>
              </a:rPr>
              <a:t>and skills by assessing your own tendencies and talents; </a:t>
            </a:r>
            <a:r>
              <a:rPr lang="en-US" sz="2400" b="1" dirty="0">
                <a:solidFill>
                  <a:srgbClr val="C00000"/>
                </a:solidFill>
                <a:latin typeface="Tajawal ExtraBold" panose="00000800000000000000" pitchFamily="2" charset="-78"/>
                <a:cs typeface="Tajawal ExtraBold" panose="00000800000000000000" pitchFamily="2" charset="-78"/>
              </a:rPr>
              <a:t>understanding the needs of the organization or initiative; observing other leaders and finding a mentor</a:t>
            </a:r>
            <a:r>
              <a:rPr lang="en-US" sz="2400" b="1" dirty="0">
                <a:solidFill>
                  <a:srgbClr val="0A1F61"/>
                </a:solidFill>
                <a:latin typeface="Tajawal ExtraBold" panose="00000800000000000000" pitchFamily="2" charset="-78"/>
                <a:cs typeface="Tajawal ExtraBold" panose="00000800000000000000" pitchFamily="2" charset="-78"/>
              </a:rPr>
              <a:t>;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W6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5</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8335598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0561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744312"/>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Digitization</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Digitization refers to creating a digital representation of physical objects or attributes.  For instance, we scan a paper document and save it as a digital document (e.g., PDF).  In other words, digitization is about converting something non-digital into a digital representation or artifact.  Computerized systems can then use it for various use cases.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Digitization is foundational.  This is the connection between the physical world and software.  This is what we been doing since the 1960s.  It is an enabler for all the processes that provide business value because of the need for consumable data.</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86750170"/>
      </p:ext>
    </p:extLst>
  </p:cSld>
  <p:clrMapOvr>
    <a:masterClrMapping/>
  </p:clrMapOvr>
  <mc:AlternateContent xmlns:mc="http://schemas.openxmlformats.org/markup-compatibility/2006" xmlns:p14="http://schemas.microsoft.com/office/powerpoint/2010/main">
    <mc:Choice Requires="p14">
      <p:transition p14:dur="10" advTm="223000"/>
    </mc:Choice>
    <mc:Fallback xmlns="">
      <p:transition advTm="223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6487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78116"/>
            <a:ext cx="10818985" cy="520597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Digitalization </a:t>
            </a:r>
          </a:p>
          <a:p>
            <a:pPr marL="1431925" lvl="1" indent="-457200" algn="just">
              <a:lnSpc>
                <a:spcPct val="150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Digitalization refers to enabling or improving processes by leveraging digital technologies and digitized data.  Therefore, digitalization presumes digitization. </a:t>
            </a:r>
            <a:r>
              <a:rPr lang="en-US" sz="2000" b="1" dirty="0">
                <a:solidFill>
                  <a:srgbClr val="0A1F61"/>
                </a:solidFill>
                <a:latin typeface="Tajawal ExtraBold" panose="00000800000000000000" pitchFamily="2" charset="-78"/>
                <a:cs typeface="Tajawal ExtraBold" panose="00000800000000000000" pitchFamily="2" charset="-78"/>
              </a:rPr>
              <a:t>Digitalization improves an existing business process or processes but doesn’t change or transform them.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is the use of digital technologies to change a business model and provide new revenue and value-producing opportunities; it is the process of moving to a digital business. </a:t>
            </a:r>
          </a:p>
          <a:p>
            <a:pPr marL="1431925" lvl="1"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Digitalization affects many aspects of organizations, including information technology, strategy and business models, products and services, internal and external processes, organization, and company culture.</a:t>
            </a:r>
          </a:p>
        </p:txBody>
      </p:sp>
    </p:spTree>
    <p:extLst>
      <p:ext uri="{BB962C8B-B14F-4D97-AF65-F5344CB8AC3E}">
        <p14:creationId xmlns:p14="http://schemas.microsoft.com/office/powerpoint/2010/main" val="1138821019"/>
      </p:ext>
    </p:extLst>
  </p:cSld>
  <p:clrMapOvr>
    <a:masterClrMapping/>
  </p:clrMapOvr>
  <mc:AlternateContent xmlns:mc="http://schemas.openxmlformats.org/markup-compatibility/2006" xmlns:p14="http://schemas.microsoft.com/office/powerpoint/2010/main">
    <mc:Choice Requires="p14">
      <p:transition p14:dur="10" advTm="277000"/>
    </mc:Choice>
    <mc:Fallback xmlns="">
      <p:transition advTm="277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7675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1574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Digitalization &amp; Digitization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descr="Diagram&#10;&#10;Description automatically generated">
            <a:extLst>
              <a:ext uri="{FF2B5EF4-FFF2-40B4-BE49-F238E27FC236}">
                <a16:creationId xmlns:a16="http://schemas.microsoft.com/office/drawing/2014/main" id="{287A6ECF-52FD-C413-719F-0123C4965158}"/>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Effect>
                      <a14:saturation sat="200000"/>
                    </a14:imgEffect>
                  </a14:imgLayer>
                </a14:imgProps>
              </a:ext>
              <a:ext uri="{28A0092B-C50C-407E-A947-70E740481C1C}">
                <a14:useLocalDpi xmlns:a14="http://schemas.microsoft.com/office/drawing/2010/main" val="0"/>
              </a:ext>
            </a:extLst>
          </a:blip>
          <a:stretch>
            <a:fillRect/>
          </a:stretch>
        </p:blipFill>
        <p:spPr>
          <a:xfrm>
            <a:off x="2460387" y="1483534"/>
            <a:ext cx="8580120" cy="4777740"/>
          </a:xfrm>
          <a:prstGeom prst="rect">
            <a:avLst/>
          </a:prstGeom>
        </p:spPr>
      </p:pic>
    </p:spTree>
    <p:extLst>
      <p:ext uri="{BB962C8B-B14F-4D97-AF65-F5344CB8AC3E}">
        <p14:creationId xmlns:p14="http://schemas.microsoft.com/office/powerpoint/2010/main" val="3871780344"/>
      </p:ext>
    </p:extLst>
  </p:cSld>
  <p:clrMapOvr>
    <a:masterClrMapping/>
  </p:clrMapOvr>
  <mc:AlternateContent xmlns:mc="http://schemas.openxmlformats.org/markup-compatibility/2006" xmlns:p14="http://schemas.microsoft.com/office/powerpoint/2010/main">
    <mc:Choice Requires="p14">
      <p:transition p14:dur="10" advTm="331300"/>
    </mc:Choice>
    <mc:Fallback xmlns="">
      <p:transition advTm="3313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6178" y="1350534"/>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Transformation is really business transformation enabled by digitalization.  The “digital” moniker is a little bit of a misnomer because the essence of digital transformation is the changing of business processes enabled or forced by digitalization technologies. </a:t>
            </a:r>
          </a:p>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Industry 4.0 is revolutionizing </a:t>
            </a:r>
            <a:r>
              <a:rPr lang="en-US" sz="2400" b="1" dirty="0">
                <a:solidFill>
                  <a:srgbClr val="0A1F61"/>
                </a:solidFill>
                <a:latin typeface="Tajawal ExtraBold" panose="00000800000000000000" pitchFamily="2" charset="-78"/>
                <a:cs typeface="Tajawal ExtraBold" panose="00000800000000000000" pitchFamily="2" charset="-78"/>
              </a:rPr>
              <a:t>the way companies manufacture, improve and distribute their products. It focuses on the combination of Digital Transformation and Digitalization.</a:t>
            </a:r>
          </a:p>
        </p:txBody>
      </p:sp>
    </p:spTree>
    <p:extLst>
      <p:ext uri="{BB962C8B-B14F-4D97-AF65-F5344CB8AC3E}">
        <p14:creationId xmlns:p14="http://schemas.microsoft.com/office/powerpoint/2010/main" val="2642758523"/>
      </p:ext>
    </p:extLst>
  </p:cSld>
  <p:clrMapOvr>
    <a:masterClrMapping/>
  </p:clrMapOvr>
  <mc:AlternateContent xmlns:mc="http://schemas.openxmlformats.org/markup-compatibility/2006" xmlns:p14="http://schemas.microsoft.com/office/powerpoint/2010/main">
    <mc:Choice Requires="p14">
      <p:transition p14:dur="10" advTm="129000"/>
    </mc:Choice>
    <mc:Fallback xmlns="">
      <p:transition advTm="129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ability to redesign businesses digitally is largely driven by a clear </a:t>
            </a:r>
            <a:r>
              <a:rPr lang="en-US" sz="2400" b="1" dirty="0">
                <a:solidFill>
                  <a:srgbClr val="FF0000"/>
                </a:solidFill>
                <a:latin typeface="Tajawal ExtraBold" panose="00000800000000000000" pitchFamily="2" charset="-78"/>
                <a:cs typeface="Tajawal ExtraBold" panose="00000800000000000000" pitchFamily="2" charset="-78"/>
              </a:rPr>
              <a:t>digital strategy </a:t>
            </a:r>
            <a:r>
              <a:rPr lang="en-US" sz="2400" b="1" dirty="0">
                <a:solidFill>
                  <a:srgbClr val="0A1F61"/>
                </a:solidFill>
                <a:latin typeface="Tajawal ExtraBold" panose="00000800000000000000" pitchFamily="2" charset="-78"/>
                <a:cs typeface="Tajawal ExtraBold" panose="00000800000000000000" pitchFamily="2" charset="-78"/>
              </a:rPr>
              <a:t>that is supported by executives that promote an adaptable and innovative culture.</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encompassed the incorporation of new digital technologies such as social media, artificial intelligence, and big data into business processes, as well as the subsequent development of new business models</a:t>
            </a:r>
          </a:p>
        </p:txBody>
      </p:sp>
    </p:spTree>
    <p:extLst>
      <p:ext uri="{BB962C8B-B14F-4D97-AF65-F5344CB8AC3E}">
        <p14:creationId xmlns:p14="http://schemas.microsoft.com/office/powerpoint/2010/main" val="3883405491"/>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6" y="1514735"/>
            <a:ext cx="7739340"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D2C video streaming: </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One of the most notable trends is the move from traditional broadcasting to Direct-to-consumer (D2C) video streaming. The result is that viewers now have more control than ever over what they watch, when they watch it, and how they access it. </a:t>
            </a:r>
          </a:p>
        </p:txBody>
      </p:sp>
      <p:pic>
        <p:nvPicPr>
          <p:cNvPr id="11" name="Picture 10" descr="A person holding a device&#10;&#10;Description automatically generated with low confidence">
            <a:extLst>
              <a:ext uri="{FF2B5EF4-FFF2-40B4-BE49-F238E27FC236}">
                <a16:creationId xmlns:a16="http://schemas.microsoft.com/office/drawing/2014/main" id="{E91AE3F5-3F76-A7AC-A658-1EED7B693722}"/>
              </a:ext>
            </a:extLst>
          </p:cNvPr>
          <p:cNvPicPr>
            <a:picLocks noChangeAspect="1"/>
          </p:cNvPicPr>
          <p:nvPr/>
        </p:nvPicPr>
        <p:blipFill rotWithShape="1">
          <a:blip r:embed="rId6">
            <a:extLst>
              <a:ext uri="{28A0092B-C50C-407E-A947-70E740481C1C}">
                <a14:useLocalDpi xmlns:a14="http://schemas.microsoft.com/office/drawing/2010/main" val="0"/>
              </a:ext>
            </a:extLst>
          </a:blip>
          <a:srcRect l="10937" t="11601" r="11349" b="19246"/>
          <a:stretch/>
        </p:blipFill>
        <p:spPr>
          <a:xfrm>
            <a:off x="7631304" y="3429000"/>
            <a:ext cx="4441371" cy="2470067"/>
          </a:xfrm>
          <a:prstGeom prst="rect">
            <a:avLst/>
          </a:prstGeom>
        </p:spPr>
      </p:pic>
    </p:spTree>
    <p:extLst>
      <p:ext uri="{BB962C8B-B14F-4D97-AF65-F5344CB8AC3E}">
        <p14:creationId xmlns:p14="http://schemas.microsoft.com/office/powerpoint/2010/main" val="57004121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role of artificial intelligence</a:t>
            </a:r>
          </a:p>
          <a:p>
            <a:pPr marL="1431925" lvl="2" algn="just">
              <a:lnSpc>
                <a:spcPts val="3500"/>
              </a:lnSpc>
            </a:pPr>
            <a:r>
              <a:rPr lang="en-US" sz="2400" b="1" dirty="0">
                <a:solidFill>
                  <a:srgbClr val="C00000"/>
                </a:solidFill>
                <a:latin typeface="Tajawal ExtraBold" panose="00000800000000000000" pitchFamily="2" charset="-78"/>
                <a:cs typeface="Tajawal ExtraBold" panose="00000800000000000000" pitchFamily="2" charset="-78"/>
              </a:rPr>
              <a:t>AI is being used to create more personalized content, improve audience targeting, and enhance the overall user experience. </a:t>
            </a:r>
            <a:r>
              <a:rPr lang="en-US" sz="2400" b="1" dirty="0">
                <a:solidFill>
                  <a:srgbClr val="0A1F61"/>
                </a:solidFill>
                <a:latin typeface="Tajawal ExtraBold" panose="00000800000000000000" pitchFamily="2" charset="-78"/>
                <a:cs typeface="Tajawal ExtraBold" panose="00000800000000000000" pitchFamily="2" charset="-78"/>
              </a:rPr>
              <a:t>As a result, AI is becoming an essential tool for media companies looking to stay ahead of the curve. One of the most exciting trends in AI-driven media is the use of creative intelligence. By harnessing the power of AI, media companies are able to create better, more original content that resonates with audiences. </a:t>
            </a:r>
          </a:p>
        </p:txBody>
      </p:sp>
    </p:spTree>
    <p:extLst>
      <p:ext uri="{BB962C8B-B14F-4D97-AF65-F5344CB8AC3E}">
        <p14:creationId xmlns:p14="http://schemas.microsoft.com/office/powerpoint/2010/main" val="357177276"/>
      </p:ext>
    </p:extLst>
  </p:cSld>
  <p:clrMapOvr>
    <a:masterClrMapping/>
  </p:clrMapOvr>
  <mc:AlternateContent xmlns:mc="http://schemas.openxmlformats.org/markup-compatibility/2006" xmlns:p14="http://schemas.microsoft.com/office/powerpoint/2010/main">
    <mc:Choice Requires="p14">
      <p:transition p14:dur="10" advTm="258000"/>
    </mc:Choice>
    <mc:Fallback xmlns="">
      <p:transition advTm="258000"/>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885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992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8037" y="1514735"/>
            <a:ext cx="12180711" cy="4274375"/>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is digital transformation in media?</a:t>
            </a:r>
          </a:p>
          <a:p>
            <a:pPr marL="1431925" lvl="1" indent="-457200" algn="just">
              <a:lnSpc>
                <a:spcPts val="35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Personalized content</a:t>
            </a:r>
          </a:p>
          <a:p>
            <a:pPr marL="1431925"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By using data about their readers, </a:t>
            </a:r>
            <a:r>
              <a:rPr lang="en-US" sz="2400" b="1" dirty="0">
                <a:solidFill>
                  <a:srgbClr val="FF0000"/>
                </a:solidFill>
                <a:latin typeface="Tajawal ExtraBold" panose="00000800000000000000" pitchFamily="2" charset="-78"/>
                <a:cs typeface="Tajawal ExtraBold" panose="00000800000000000000" pitchFamily="2" charset="-78"/>
              </a:rPr>
              <a:t>media companies can deliver tailored content that is more likely to engage and retain readers. </a:t>
            </a:r>
            <a:r>
              <a:rPr lang="en-US" sz="2400" b="1" dirty="0">
                <a:solidFill>
                  <a:srgbClr val="0A1F61"/>
                </a:solidFill>
                <a:latin typeface="Tajawal ExtraBold" panose="00000800000000000000" pitchFamily="2" charset="-78"/>
                <a:cs typeface="Tajawal ExtraBold" panose="00000800000000000000" pitchFamily="2" charset="-78"/>
              </a:rPr>
              <a:t>This approach has already yielded success for some publishers, and it is expected to become even more widespread in the years to come.</a:t>
            </a:r>
          </a:p>
          <a:p>
            <a:pPr marL="1431925" lvl="2" algn="just"/>
            <a:endParaRPr lang="en-US" sz="1200" b="1" dirty="0">
              <a:solidFill>
                <a:srgbClr val="0A1F61"/>
              </a:solidFill>
              <a:latin typeface="Tajawal ExtraBold" panose="00000800000000000000" pitchFamily="2" charset="-78"/>
              <a:cs typeface="Tajawal ExtraBold" panose="00000800000000000000" pitchFamily="2" charset="-78"/>
            </a:endParaRPr>
          </a:p>
          <a:p>
            <a:pPr marL="1947863" lvl="2"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In conclusion, </a:t>
            </a:r>
            <a:r>
              <a:rPr lang="en-US" sz="2400" b="1" i="1" dirty="0">
                <a:solidFill>
                  <a:srgbClr val="C00000"/>
                </a:solidFill>
                <a:latin typeface="Tajawal ExtraBold" panose="00000800000000000000" pitchFamily="2" charset="-78"/>
                <a:cs typeface="Tajawal ExtraBold" panose="00000800000000000000" pitchFamily="2" charset="-78"/>
              </a:rPr>
              <a:t>there are many benefits of embracing digital transformation in media, such as increased audience engagement, new revenue opportunities, and cost savings.</a:t>
            </a:r>
          </a:p>
        </p:txBody>
      </p:sp>
    </p:spTree>
    <p:extLst>
      <p:ext uri="{BB962C8B-B14F-4D97-AF65-F5344CB8AC3E}">
        <p14:creationId xmlns:p14="http://schemas.microsoft.com/office/powerpoint/2010/main" val="913072884"/>
      </p:ext>
    </p:extLst>
  </p:cSld>
  <p:clrMapOvr>
    <a:masterClrMapping/>
  </p:clrMapOvr>
  <mc:AlternateContent xmlns:mc="http://schemas.openxmlformats.org/markup-compatibility/2006" xmlns:p14="http://schemas.microsoft.com/office/powerpoint/2010/main">
    <mc:Choice Requires="p14">
      <p:transition p14:dur="10" advTm="205000"/>
    </mc:Choice>
    <mc:Fallback xmlns="">
      <p:transition advTm="205000"/>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8175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7285" y="1334570"/>
            <a:ext cx="7453708" cy="4978351"/>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leader will increasingly act as an online influencer and integrator of virtual identities that are aligned around their own ideals and objectives. </a:t>
            </a:r>
            <a:r>
              <a:rPr lang="en-US" sz="2200" b="1" dirty="0">
                <a:solidFill>
                  <a:srgbClr val="C00000"/>
                </a:solidFill>
                <a:latin typeface="Tajawal ExtraBold" panose="00000800000000000000" pitchFamily="2" charset="-78"/>
                <a:cs typeface="Tajawal ExtraBold" panose="00000800000000000000" pitchFamily="2" charset="-78"/>
              </a:rPr>
              <a:t>Digital leadership </a:t>
            </a:r>
            <a:r>
              <a:rPr lang="en-US" sz="2200" b="1" dirty="0">
                <a:solidFill>
                  <a:srgbClr val="0A1F61"/>
                </a:solidFill>
                <a:latin typeface="Tajawal ExtraBold" panose="00000800000000000000" pitchFamily="2" charset="-78"/>
                <a:cs typeface="Tajawal ExtraBold" panose="00000800000000000000" pitchFamily="2" charset="-78"/>
              </a:rPr>
              <a:t>has been demonstrated to have a bigger impact on </a:t>
            </a:r>
            <a:r>
              <a:rPr lang="en-US" sz="2200" b="1" dirty="0">
                <a:solidFill>
                  <a:srgbClr val="C00000"/>
                </a:solidFill>
                <a:latin typeface="Tajawal ExtraBold" panose="00000800000000000000" pitchFamily="2" charset="-78"/>
                <a:cs typeface="Tajawal ExtraBold" panose="00000800000000000000" pitchFamily="2" charset="-78"/>
              </a:rPr>
              <a:t>digital disruption </a:t>
            </a:r>
            <a:r>
              <a:rPr lang="en-US" sz="2200" b="1" dirty="0">
                <a:solidFill>
                  <a:srgbClr val="0A1F61"/>
                </a:solidFill>
                <a:latin typeface="Tajawal ExtraBold" panose="00000800000000000000" pitchFamily="2" charset="-78"/>
                <a:cs typeface="Tajawal ExtraBold" panose="00000800000000000000" pitchFamily="2" charset="-78"/>
              </a:rPr>
              <a:t>than </a:t>
            </a:r>
            <a:r>
              <a:rPr lang="en-US" sz="2200" b="1" dirty="0">
                <a:solidFill>
                  <a:srgbClr val="C00000"/>
                </a:solidFill>
                <a:latin typeface="Tajawal ExtraBold" panose="00000800000000000000" pitchFamily="2" charset="-78"/>
                <a:cs typeface="Tajawal ExtraBold" panose="00000800000000000000" pitchFamily="2" charset="-78"/>
              </a:rPr>
              <a:t>innovation management</a:t>
            </a:r>
            <a:r>
              <a:rPr lang="en-US" sz="2200" b="1" dirty="0">
                <a:solidFill>
                  <a:srgbClr val="0A1F61"/>
                </a:solidFill>
                <a:latin typeface="Tajawal ExtraBold" panose="00000800000000000000" pitchFamily="2" charset="-78"/>
                <a:cs typeface="Tajawal ExtraBold" panose="00000800000000000000" pitchFamily="2" charset="-78"/>
              </a:rPr>
              <a:t>.</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a:t>
            </a:r>
            <a:r>
              <a:rPr lang="en-US" sz="2200" b="1" dirty="0">
                <a:solidFill>
                  <a:srgbClr val="FF0000"/>
                </a:solidFill>
                <a:latin typeface="Tajawal ExtraBold" panose="00000800000000000000" pitchFamily="2" charset="-78"/>
                <a:cs typeface="Tajawal ExtraBold" panose="00000800000000000000" pitchFamily="2" charset="-78"/>
              </a:rPr>
              <a:t>sustainable competitive</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advantage</a:t>
            </a:r>
            <a:r>
              <a:rPr lang="en-US" sz="2200" b="1" dirty="0">
                <a:solidFill>
                  <a:srgbClr val="0A1F61"/>
                </a:solidFill>
                <a:latin typeface="Tajawal ExtraBold" panose="00000800000000000000" pitchFamily="2" charset="-78"/>
                <a:cs typeface="Tajawal ExtraBold" panose="00000800000000000000" pitchFamily="2" charset="-78"/>
              </a:rPr>
              <a:t> afforded by technology and digitalization enables businesses to create a digitalization objective and guides organizations in determining how to accomplish this goal. </a:t>
            </a:r>
          </a:p>
        </p:txBody>
      </p:sp>
      <p:sp>
        <p:nvSpPr>
          <p:cNvPr id="10" name="Scroll: Vertical 9">
            <a:extLst>
              <a:ext uri="{FF2B5EF4-FFF2-40B4-BE49-F238E27FC236}">
                <a16:creationId xmlns:a16="http://schemas.microsoft.com/office/drawing/2014/main" id="{B5263477-604F-7FBE-EA41-79E325E421D2}"/>
              </a:ext>
            </a:extLst>
          </p:cNvPr>
          <p:cNvSpPr/>
          <p:nvPr/>
        </p:nvSpPr>
        <p:spPr>
          <a:xfrm>
            <a:off x="8507316" y="1089328"/>
            <a:ext cx="3606140" cy="5163918"/>
          </a:xfrm>
          <a:prstGeom prst="verticalScroll">
            <a:avLst/>
          </a:prstGeom>
          <a:solidFill>
            <a:schemeClr val="accent6">
              <a:lumMod val="20000"/>
              <a:lumOff val="80000"/>
            </a:schemeClr>
          </a:solidFill>
          <a:ln>
            <a:solidFill>
              <a:schemeClr val="accent6">
                <a:lumMod val="50000"/>
              </a:schemeClr>
            </a:solidFill>
          </a:ln>
          <a:effectLst>
            <a:outerShdw blurRad="50800" dist="38100" dir="8100000" algn="tr" rotWithShape="0">
              <a:prstClr val="black">
                <a:alpha val="40000"/>
              </a:prstClr>
            </a:outerShdw>
          </a:effectLst>
        </p:spPr>
        <p:style>
          <a:lnRef idx="0">
            <a:schemeClr val="accent1"/>
          </a:lnRef>
          <a:fillRef idx="3">
            <a:schemeClr val="accent1"/>
          </a:fillRef>
          <a:effectRef idx="3">
            <a:schemeClr val="accent1"/>
          </a:effectRef>
          <a:fontRef idx="minor">
            <a:schemeClr val="lt1"/>
          </a:fontRef>
        </p:style>
        <p:txBody>
          <a:bodyPr rtlCol="0" anchor="ctr"/>
          <a:lstStyle/>
          <a:p>
            <a:r>
              <a:rPr lang="en-US" sz="1600" b="1" dirty="0">
                <a:ln w="0"/>
                <a:solidFill>
                  <a:srgbClr val="FF0000"/>
                </a:solidFill>
                <a:effectLst>
                  <a:outerShdw blurRad="38100" dist="19050" dir="2700000" algn="tl" rotWithShape="0">
                    <a:schemeClr val="dk1">
                      <a:alpha val="40000"/>
                    </a:schemeClr>
                  </a:outerShdw>
                </a:effectLst>
              </a:rPr>
              <a:t>Digital disruption </a:t>
            </a:r>
            <a:r>
              <a:rPr lang="en-US" sz="1600" dirty="0">
                <a:ln w="0"/>
                <a:solidFill>
                  <a:schemeClr val="tx1"/>
                </a:solidFill>
                <a:effectLst>
                  <a:outerShdw blurRad="38100" dist="19050" dir="2700000" algn="tl" rotWithShape="0">
                    <a:schemeClr val="dk1">
                      <a:alpha val="40000"/>
                    </a:schemeClr>
                  </a:outerShdw>
                </a:effectLst>
              </a:rPr>
              <a:t>refers to a change in expectations and behaviors caused by, or expressed through, digital capabilities, channels, or assets, that radically alters the culture, market, industry, or process.</a:t>
            </a:r>
          </a:p>
          <a:p>
            <a:r>
              <a:rPr lang="en-US" sz="1600" b="1" dirty="0">
                <a:ln w="0"/>
                <a:solidFill>
                  <a:srgbClr val="C00000"/>
                </a:solidFill>
                <a:effectLst>
                  <a:outerShdw blurRad="38100" dist="19050" dir="2700000" algn="tl" rotWithShape="0">
                    <a:schemeClr val="dk1">
                      <a:alpha val="40000"/>
                    </a:schemeClr>
                  </a:outerShdw>
                </a:effectLst>
              </a:rPr>
              <a:t>Innovation management </a:t>
            </a:r>
            <a:r>
              <a:rPr lang="en-US" sz="1600" dirty="0">
                <a:ln w="0"/>
                <a:solidFill>
                  <a:schemeClr val="tx1"/>
                </a:solidFill>
                <a:effectLst>
                  <a:outerShdw blurRad="38100" dist="19050" dir="2700000" algn="tl" rotWithShape="0">
                    <a:schemeClr val="dk1">
                      <a:alpha val="40000"/>
                    </a:schemeClr>
                  </a:outerShdw>
                </a:effectLst>
              </a:rPr>
              <a:t>is a combination of the management of innovation processes, and change management. It includes a set of tools that allow managers plus workers or users to cooperate with a common understanding of processes and goals. </a:t>
            </a:r>
          </a:p>
        </p:txBody>
      </p:sp>
      <p:pic>
        <p:nvPicPr>
          <p:cNvPr id="14" name="Picture 13" descr="Icon&#10;&#10;Description automatically generated">
            <a:extLst>
              <a:ext uri="{FF2B5EF4-FFF2-40B4-BE49-F238E27FC236}">
                <a16:creationId xmlns:a16="http://schemas.microsoft.com/office/drawing/2014/main" id="{FAA12A15-D7B8-E8EF-BEE3-D5EFAE58F29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24664" y="305206"/>
            <a:ext cx="1539739" cy="1539739"/>
          </a:xfrm>
          <a:prstGeom prst="rect">
            <a:avLst/>
          </a:prstGeom>
        </p:spPr>
      </p:pic>
    </p:spTree>
    <p:extLst>
      <p:ext uri="{BB962C8B-B14F-4D97-AF65-F5344CB8AC3E}">
        <p14:creationId xmlns:p14="http://schemas.microsoft.com/office/powerpoint/2010/main" val="2519707858"/>
      </p:ext>
    </p:extLst>
  </p:cSld>
  <p:clrMapOvr>
    <a:masterClrMapping/>
  </p:clrMapOvr>
  <mc:AlternateContent xmlns:mc="http://schemas.openxmlformats.org/markup-compatibility/2006" xmlns:p14="http://schemas.microsoft.com/office/powerpoint/2010/main">
    <mc:Choice Requires="p14">
      <p:transition p14:dur="10" advTm="364000"/>
    </mc:Choice>
    <mc:Fallback xmlns="">
      <p:transition advTm="364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W6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leadership is founded on the </a:t>
            </a:r>
            <a:r>
              <a:rPr lang="en-US" sz="2400" b="1" dirty="0">
                <a:solidFill>
                  <a:srgbClr val="FF0000"/>
                </a:solidFill>
                <a:latin typeface="Tajawal ExtraBold" panose="00000800000000000000" pitchFamily="2" charset="-78"/>
                <a:cs typeface="Tajawal ExtraBold" panose="00000800000000000000" pitchFamily="2" charset="-78"/>
              </a:rPr>
              <a:t>systematic interaction </a:t>
            </a:r>
            <a:r>
              <a:rPr lang="en-US" sz="2400" b="1" dirty="0">
                <a:solidFill>
                  <a:srgbClr val="0A1F61"/>
                </a:solidFill>
                <a:latin typeface="Tajawal ExtraBold" panose="00000800000000000000" pitchFamily="2" charset="-78"/>
                <a:cs typeface="Tajawal ExtraBold" panose="00000800000000000000" pitchFamily="2" charset="-78"/>
              </a:rPr>
              <a:t>and interdependence of three functional areas (strategic leadership, entrepreneurialism, and digital technology).</a:t>
            </a:r>
          </a:p>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Employee identification with the organization should be enabled or encouraged through digital leadership. It entails considering online self-awareness and harmony, navigating the debate surrounding cyber kindness, and figuring out how to be a digital citizen capable of inspiring positive social change.</a:t>
            </a:r>
          </a:p>
        </p:txBody>
      </p:sp>
      <p:sp>
        <p:nvSpPr>
          <p:cNvPr id="10" name="TextBox 9">
            <a:extLst>
              <a:ext uri="{FF2B5EF4-FFF2-40B4-BE49-F238E27FC236}">
                <a16:creationId xmlns:a16="http://schemas.microsoft.com/office/drawing/2014/main" id="{415A39D7-6B33-3FA2-3F3B-66CE1729653E}"/>
              </a:ext>
            </a:extLst>
          </p:cNvPr>
          <p:cNvSpPr txBox="1"/>
          <p:nvPr/>
        </p:nvSpPr>
        <p:spPr>
          <a:xfrm>
            <a:off x="2230733" y="594614"/>
            <a:ext cx="7453707" cy="523220"/>
          </a:xfrm>
          <a:prstGeom prst="rect">
            <a:avLst/>
          </a:prstGeom>
          <a:noFill/>
        </p:spPr>
        <p:txBody>
          <a:bodyPr wrap="none" rtlCol="0">
            <a:spAutoFit/>
          </a:bodyPr>
          <a:lstStyle/>
          <a:p>
            <a:r>
              <a:rPr lang="en-US" sz="2700" b="1" dirty="0">
                <a:solidFill>
                  <a:schemeClr val="bg1"/>
                </a:solidFill>
                <a:latin typeface="Tajawal Medium" panose="00000600000000000000" pitchFamily="2" charset="-78"/>
                <a:cs typeface="Tajawal Medium" panose="00000600000000000000" pitchFamily="2" charset="-78"/>
              </a:rPr>
              <a:t>Digital leadership &amp; Digital Transformation</a:t>
            </a:r>
          </a:p>
        </p:txBody>
      </p:sp>
    </p:spTree>
    <p:extLst>
      <p:ext uri="{BB962C8B-B14F-4D97-AF65-F5344CB8AC3E}">
        <p14:creationId xmlns:p14="http://schemas.microsoft.com/office/powerpoint/2010/main" val="2500394468"/>
      </p:ext>
    </p:extLst>
  </p:cSld>
  <p:clrMapOvr>
    <a:masterClrMapping/>
  </p:clrMapOvr>
  <mc:AlternateContent xmlns:mc="http://schemas.openxmlformats.org/markup-compatibility/2006" xmlns:p14="http://schemas.microsoft.com/office/powerpoint/2010/main">
    <mc:Choice Requires="p14">
      <p:transition p14:dur="10" advTm="160000"/>
    </mc:Choice>
    <mc:Fallback xmlns="">
      <p:transition advTm="160000"/>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W7 – Lecture 6</a:t>
            </a:r>
          </a:p>
        </p:txBody>
      </p:sp>
    </p:spTree>
    <p:extLst>
      <p:ext uri="{BB962C8B-B14F-4D97-AF65-F5344CB8AC3E}">
        <p14:creationId xmlns:p14="http://schemas.microsoft.com/office/powerpoint/2010/main" val="62079030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leaders act on </a:t>
            </a:r>
            <a:r>
              <a:rPr lang="en-US" sz="2400" b="1" dirty="0">
                <a:solidFill>
                  <a:srgbClr val="C00000"/>
                </a:solidFill>
                <a:latin typeface="Tajawal ExtraBold" panose="00000800000000000000" pitchFamily="2" charset="-78"/>
                <a:cs typeface="Tajawal ExtraBold" panose="00000800000000000000" pitchFamily="2" charset="-78"/>
              </a:rPr>
              <a:t>three levels</a:t>
            </a:r>
            <a:r>
              <a:rPr lang="en-US" sz="2400" b="1" dirty="0">
                <a:solidFill>
                  <a:srgbClr val="0A1F61"/>
                </a:solidFill>
                <a:latin typeface="Tajawal ExtraBold" panose="00000800000000000000" pitchFamily="2" charset="-78"/>
                <a:cs typeface="Tajawal ExtraBold" panose="00000800000000000000" pitchFamily="2" charset="-78"/>
              </a:rPr>
              <a:t>: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encourage </a:t>
            </a:r>
            <a:r>
              <a:rPr lang="en-US" sz="2400" b="1" dirty="0">
                <a:solidFill>
                  <a:srgbClr val="FF0000"/>
                </a:solidFill>
                <a:latin typeface="Tajawal ExtraBold" panose="00000800000000000000" pitchFamily="2" charset="-78"/>
                <a:cs typeface="Tajawal ExtraBold" panose="00000800000000000000" pitchFamily="2" charset="-78"/>
              </a:rPr>
              <a:t>members</a:t>
            </a:r>
            <a:r>
              <a:rPr lang="en-US" sz="2400" b="1" dirty="0">
                <a:solidFill>
                  <a:srgbClr val="0A1F61"/>
                </a:solidFill>
                <a:latin typeface="Tajawal ExtraBold" panose="00000800000000000000" pitchFamily="2" charset="-78"/>
                <a:cs typeface="Tajawal ExtraBold" panose="00000800000000000000" pitchFamily="2" charset="-78"/>
              </a:rPr>
              <a:t> of the organization to consolidate knowledge gained through their individual activities,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consolidate and share knowledge within the </a:t>
            </a:r>
            <a:r>
              <a:rPr lang="en-US" sz="2400" b="1" dirty="0">
                <a:solidFill>
                  <a:srgbClr val="FF0000"/>
                </a:solidFill>
                <a:latin typeface="Tajawal ExtraBold" panose="00000800000000000000" pitchFamily="2" charset="-78"/>
                <a:cs typeface="Tajawal ExtraBold" panose="00000800000000000000" pitchFamily="2" charset="-78"/>
              </a:rPr>
              <a:t>team</a:t>
            </a:r>
            <a:r>
              <a:rPr lang="en-US" sz="2400" b="1" dirty="0">
                <a:solidFill>
                  <a:srgbClr val="0A1F61"/>
                </a:solidFill>
                <a:latin typeface="Tajawal ExtraBold" panose="00000800000000000000" pitchFamily="2" charset="-78"/>
                <a:cs typeface="Tajawal ExtraBold" panose="00000800000000000000" pitchFamily="2" charset="-78"/>
              </a:rPr>
              <a:t> or group to foster deeper understanding, </a:t>
            </a:r>
          </a:p>
          <a:p>
            <a:pPr marL="1431925" lvl="1" indent="-457200" algn="just">
              <a:lnSpc>
                <a:spcPct val="150000"/>
              </a:lnSpc>
              <a:buFont typeface="Wingdings" panose="05000000000000000000" pitchFamily="2" charset="2"/>
              <a:buChar char="Ø"/>
            </a:pPr>
            <a:r>
              <a:rPr lang="en-US" sz="2400" b="1" dirty="0">
                <a:solidFill>
                  <a:srgbClr val="0A1F61"/>
                </a:solidFill>
                <a:latin typeface="Tajawal ExtraBold" panose="00000800000000000000" pitchFamily="2" charset="-78"/>
                <a:cs typeface="Tajawal ExtraBold" panose="00000800000000000000" pitchFamily="2" charset="-78"/>
              </a:rPr>
              <a:t>they mediate knowledge between members of the </a:t>
            </a:r>
            <a:r>
              <a:rPr lang="en-US" sz="2400" b="1" dirty="0">
                <a:solidFill>
                  <a:srgbClr val="FF0000"/>
                </a:solidFill>
                <a:latin typeface="Tajawal ExtraBold" panose="00000800000000000000" pitchFamily="2" charset="-78"/>
                <a:cs typeface="Tajawal ExtraBold" panose="00000800000000000000" pitchFamily="2" charset="-78"/>
              </a:rPr>
              <a:t>organization</a:t>
            </a:r>
            <a:r>
              <a:rPr lang="en-US" sz="2400" b="1" dirty="0">
                <a:solidFill>
                  <a:srgbClr val="0A1F61"/>
                </a:solidFill>
                <a:latin typeface="Tajawal ExtraBold" panose="00000800000000000000" pitchFamily="2" charset="-78"/>
                <a:cs typeface="Tajawal ExtraBold" panose="00000800000000000000" pitchFamily="2" charset="-78"/>
              </a:rPr>
              <a:t> or groups, and they bring outside knowledge into the organization .</a:t>
            </a:r>
          </a:p>
        </p:txBody>
      </p:sp>
    </p:spTree>
    <p:extLst>
      <p:ext uri="{BB962C8B-B14F-4D97-AF65-F5344CB8AC3E}">
        <p14:creationId xmlns:p14="http://schemas.microsoft.com/office/powerpoint/2010/main" val="45038654"/>
      </p:ext>
    </p:extLst>
  </p:cSld>
  <p:clrMapOvr>
    <a:masterClrMapping/>
  </p:clrMapOvr>
  <mc:AlternateContent xmlns:mc="http://schemas.openxmlformats.org/markup-compatibility/2006" xmlns:p14="http://schemas.microsoft.com/office/powerpoint/2010/main">
    <mc:Choice Requires="p14">
      <p:transition p14:dur="10" advTm="368000"/>
    </mc:Choice>
    <mc:Fallback xmlns="">
      <p:transition advTm="368000"/>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leaders </a:t>
            </a:r>
            <a:r>
              <a:rPr lang="en-US" sz="2400" b="1" dirty="0">
                <a:solidFill>
                  <a:srgbClr val="0A1F61"/>
                </a:solidFill>
                <a:latin typeface="Tajawal ExtraBold" panose="00000800000000000000" pitchFamily="2" charset="-78"/>
                <a:cs typeface="Tajawal ExtraBold" panose="00000800000000000000" pitchFamily="2" charset="-78"/>
              </a:rPr>
              <a:t>are responsible for maintaining effective communication with employees, the executive team, and the information technology team inside the business, as well as </a:t>
            </a:r>
            <a:r>
              <a:rPr lang="en-US" sz="2400" b="1" dirty="0">
                <a:solidFill>
                  <a:srgbClr val="FF0000"/>
                </a:solidFill>
                <a:latin typeface="Tajawal ExtraBold" panose="00000800000000000000" pitchFamily="2" charset="-78"/>
                <a:cs typeface="Tajawal ExtraBold" panose="00000800000000000000" pitchFamily="2" charset="-78"/>
              </a:rPr>
              <a:t>coordinating</a:t>
            </a:r>
            <a:r>
              <a:rPr lang="en-US" sz="2400" b="1" dirty="0">
                <a:solidFill>
                  <a:srgbClr val="0A1F61"/>
                </a:solidFill>
                <a:latin typeface="Tajawal ExtraBold" panose="00000800000000000000" pitchFamily="2" charset="-78"/>
                <a:cs typeface="Tajawal ExtraBold" panose="00000800000000000000" pitchFamily="2" charset="-78"/>
              </a:rPr>
              <a:t> across these </a:t>
            </a:r>
            <a:r>
              <a:rPr lang="en-US" sz="2400" b="1" dirty="0">
                <a:solidFill>
                  <a:srgbClr val="FF0000"/>
                </a:solidFill>
                <a:latin typeface="Tajawal ExtraBold" panose="00000800000000000000" pitchFamily="2" charset="-78"/>
                <a:cs typeface="Tajawal ExtraBold" panose="00000800000000000000" pitchFamily="2" charset="-78"/>
              </a:rPr>
              <a:t>three groups </a:t>
            </a:r>
            <a:r>
              <a:rPr lang="en-US" sz="2400" b="1" dirty="0">
                <a:solidFill>
                  <a:srgbClr val="0A1F61"/>
                </a:solidFill>
                <a:latin typeface="Tajawal ExtraBold" panose="00000800000000000000" pitchFamily="2" charset="-78"/>
                <a:cs typeface="Tajawal ExtraBold" panose="00000800000000000000" pitchFamily="2" charset="-78"/>
              </a:rPr>
              <a:t>in order to realize digitalization or digital applications. </a:t>
            </a:r>
          </a:p>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leaders must be transparent, unbiased, and sympathetic in order to facilitate communication between these three groups and to resolve inter-unit issues. </a:t>
            </a:r>
          </a:p>
        </p:txBody>
      </p:sp>
    </p:spTree>
    <p:extLst>
      <p:ext uri="{BB962C8B-B14F-4D97-AF65-F5344CB8AC3E}">
        <p14:creationId xmlns:p14="http://schemas.microsoft.com/office/powerpoint/2010/main" val="83123857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According to the evaluations, digital leaders possess a specific amount of digital expertise and experience, a vision for businesses to achieve their digital goals, and the ability to adjust their ideas and policies to changing situations.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Due to the qualities of digital leadership, it can be compared to other leadership styles. Digital leadership practices are inextricably linked to emotional intelligence and leadership types such as transformational and transactional leadership</a:t>
            </a:r>
          </a:p>
        </p:txBody>
      </p:sp>
    </p:spTree>
    <p:extLst>
      <p:ext uri="{BB962C8B-B14F-4D97-AF65-F5344CB8AC3E}">
        <p14:creationId xmlns:p14="http://schemas.microsoft.com/office/powerpoint/2010/main" val="1202763520"/>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6832FB5-918E-E453-7901-0B736DDBE63C}"/>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Lst>
          </a:blip>
          <a:srcRect l="25254" t="27359" r="14792" b="7925"/>
          <a:stretch/>
        </p:blipFill>
        <p:spPr>
          <a:xfrm>
            <a:off x="2486375" y="390107"/>
            <a:ext cx="9586300" cy="5820688"/>
          </a:xfrm>
          <a:prstGeom prst="rect">
            <a:avLst/>
          </a:prstGeom>
        </p:spPr>
      </p:pic>
      <p:sp>
        <p:nvSpPr>
          <p:cNvPr id="7" name="TextBox 6"/>
          <p:cNvSpPr txBox="1"/>
          <p:nvPr/>
        </p:nvSpPr>
        <p:spPr>
          <a:xfrm>
            <a:off x="2393389" y="231706"/>
            <a:ext cx="3009884" cy="830997"/>
          </a:xfrm>
          <a:prstGeom prst="rect">
            <a:avLst/>
          </a:prstGeom>
          <a:solidFill>
            <a:srgbClr val="24A9E1"/>
          </a:solidFill>
          <a:ln>
            <a:solidFill>
              <a:srgbClr val="0A1F61"/>
            </a:solidFill>
          </a:ln>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Characteristics of </a:t>
            </a:r>
          </a:p>
          <a:p>
            <a:pPr algn="ctr"/>
            <a:r>
              <a:rPr lang="en-US" sz="2400" b="1" dirty="0">
                <a:solidFill>
                  <a:srgbClr val="0A1F61"/>
                </a:solidFill>
                <a:latin typeface="Tajawal Medium" panose="00000600000000000000" pitchFamily="2" charset="-78"/>
                <a:cs typeface="Tajawal Medium" panose="00000600000000000000" pitchFamily="2" charset="-78"/>
              </a:rPr>
              <a:t>digital leaders</a:t>
            </a:r>
          </a:p>
        </p:txBody>
      </p:sp>
    </p:spTree>
    <p:extLst>
      <p:ext uri="{BB962C8B-B14F-4D97-AF65-F5344CB8AC3E}">
        <p14:creationId xmlns:p14="http://schemas.microsoft.com/office/powerpoint/2010/main" val="2380834354"/>
      </p:ext>
    </p:extLst>
  </p:cSld>
  <p:clrMapOvr>
    <a:masterClrMapping/>
  </p:clrMapOvr>
  <mc:AlternateContent xmlns:mc="http://schemas.openxmlformats.org/markup-compatibility/2006" xmlns:p14="http://schemas.microsoft.com/office/powerpoint/2010/main">
    <mc:Choice Requires="p14">
      <p:transition p14:dur="10" advTm="238200"/>
    </mc:Choice>
    <mc:Fallback xmlns="">
      <p:transition advTm="238200"/>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078B6D9-32A6-BD94-9B6A-F28977013C6E}"/>
              </a:ext>
            </a:extLst>
          </p:cNvPr>
          <p:cNvPicPr>
            <a:picLocks noChangeAspect="1"/>
          </p:cNvPicPr>
          <p:nvPr/>
        </p:nvPicPr>
        <p:blipFill rotWithShape="1">
          <a:blip r:embed="rId2"/>
          <a:srcRect l="29901" t="23479" r="35325" b="19670"/>
          <a:stretch/>
        </p:blipFill>
        <p:spPr>
          <a:xfrm>
            <a:off x="7243040" y="964044"/>
            <a:ext cx="5111260" cy="4700486"/>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4607" y="5579326"/>
            <a:ext cx="1222425" cy="109620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8356296" y="5347692"/>
            <a:ext cx="3009884" cy="830997"/>
          </a:xfrm>
          <a:prstGeom prst="rect">
            <a:avLst/>
          </a:prstGeom>
          <a:solidFill>
            <a:srgbClr val="D1AECE"/>
          </a:solidFill>
        </p:spPr>
        <p:style>
          <a:lnRef idx="1">
            <a:schemeClr val="accent1"/>
          </a:lnRef>
          <a:fillRef idx="2">
            <a:schemeClr val="accent1"/>
          </a:fillRef>
          <a:effectRef idx="1">
            <a:schemeClr val="accent1"/>
          </a:effectRef>
          <a:fontRef idx="minor">
            <a:schemeClr val="dk1"/>
          </a:fontRef>
        </p:style>
        <p:txBody>
          <a:bodyPr wrap="square" rtlCol="0">
            <a:spAutoFit/>
          </a:bodyPr>
          <a:lstStyle/>
          <a:p>
            <a:pPr algn="ctr"/>
            <a:r>
              <a:rPr lang="en-US" sz="2400" b="1" dirty="0">
                <a:solidFill>
                  <a:srgbClr val="0A1F61"/>
                </a:solidFill>
                <a:latin typeface="Tajawal Medium" panose="00000600000000000000" pitchFamily="2" charset="-78"/>
                <a:cs typeface="Tajawal Medium" panose="00000600000000000000" pitchFamily="2" charset="-78"/>
              </a:rPr>
              <a:t>Critical Skills of Digital Leaders</a:t>
            </a:r>
          </a:p>
        </p:txBody>
      </p:sp>
      <p:sp>
        <p:nvSpPr>
          <p:cNvPr id="10" name="TextBox 9">
            <a:extLst>
              <a:ext uri="{FF2B5EF4-FFF2-40B4-BE49-F238E27FC236}">
                <a16:creationId xmlns:a16="http://schemas.microsoft.com/office/drawing/2014/main" id="{ACAB8DC5-FA1E-2671-0382-E93EFB928913}"/>
              </a:ext>
            </a:extLst>
          </p:cNvPr>
          <p:cNvSpPr txBox="1"/>
          <p:nvPr/>
        </p:nvSpPr>
        <p:spPr>
          <a:xfrm>
            <a:off x="2650377" y="543490"/>
            <a:ext cx="276229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a:t>
            </a:r>
          </a:p>
        </p:txBody>
      </p:sp>
      <p:sp>
        <p:nvSpPr>
          <p:cNvPr id="12" name="TextBox 11">
            <a:extLst>
              <a:ext uri="{FF2B5EF4-FFF2-40B4-BE49-F238E27FC236}">
                <a16:creationId xmlns:a16="http://schemas.microsoft.com/office/drawing/2014/main" id="{0316EC17-82EB-31EC-D144-906ADFB2F2C6}"/>
              </a:ext>
            </a:extLst>
          </p:cNvPr>
          <p:cNvSpPr txBox="1"/>
          <p:nvPr/>
        </p:nvSpPr>
        <p:spPr>
          <a:xfrm>
            <a:off x="439386" y="1510621"/>
            <a:ext cx="7279574" cy="4585871"/>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Agile leader is a combination of Digital Strategist, Digital Innovator, and Digital Driver.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strategist </a:t>
            </a:r>
            <a:r>
              <a:rPr lang="en-US" sz="2000" b="1" dirty="0">
                <a:solidFill>
                  <a:srgbClr val="0A1F61"/>
                </a:solidFill>
                <a:latin typeface="Tajawal ExtraBold" panose="00000800000000000000" pitchFamily="2" charset="-78"/>
                <a:cs typeface="Tajawal ExtraBold" panose="00000800000000000000" pitchFamily="2" charset="-78"/>
              </a:rPr>
              <a:t>stays ahead of emerging trends and technologies, experiments with them personally where possible, and finds ways to apply them to drive transformative change for customers and/or business operations. </a:t>
            </a:r>
          </a:p>
          <a:p>
            <a:pPr marL="974725" indent="-227013" algn="just">
              <a:buFont typeface="Wingdings" panose="05000000000000000000" pitchFamily="2" charset="2"/>
              <a:buChar char="§"/>
            </a:pPr>
            <a:r>
              <a:rPr lang="en-US" sz="2000" b="1" dirty="0">
                <a:solidFill>
                  <a:srgbClr val="C00000"/>
                </a:solidFill>
                <a:latin typeface="Tajawal ExtraBold" panose="00000800000000000000" pitchFamily="2" charset="-78"/>
                <a:cs typeface="Tajawal ExtraBold" panose="00000800000000000000" pitchFamily="2" charset="-78"/>
              </a:rPr>
              <a:t>A digital innovator </a:t>
            </a:r>
            <a:r>
              <a:rPr lang="en-US" sz="2000" b="1" dirty="0">
                <a:solidFill>
                  <a:srgbClr val="0A1F61"/>
                </a:solidFill>
                <a:latin typeface="Tajawal ExtraBold" panose="00000800000000000000" pitchFamily="2" charset="-78"/>
                <a:cs typeface="Tajawal ExtraBold" panose="00000800000000000000" pitchFamily="2" charset="-78"/>
              </a:rPr>
              <a:t>disrupts the status quo and keeps moving the organization toward the vision for winning in the future. </a:t>
            </a:r>
          </a:p>
          <a:p>
            <a:pPr marL="974725" indent="-227013"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Lastly, </a:t>
            </a:r>
            <a:r>
              <a:rPr lang="en-US" sz="2000" b="1" dirty="0">
                <a:solidFill>
                  <a:srgbClr val="C00000"/>
                </a:solidFill>
                <a:latin typeface="Tajawal ExtraBold" panose="00000800000000000000" pitchFamily="2" charset="-78"/>
                <a:cs typeface="Tajawal ExtraBold" panose="00000800000000000000" pitchFamily="2" charset="-78"/>
              </a:rPr>
              <a:t>a digital driver </a:t>
            </a:r>
            <a:r>
              <a:rPr lang="en-US" sz="2000" b="1" dirty="0">
                <a:solidFill>
                  <a:srgbClr val="0A1F61"/>
                </a:solidFill>
                <a:latin typeface="Tajawal ExtraBold" panose="00000800000000000000" pitchFamily="2" charset="-78"/>
                <a:cs typeface="Tajawal ExtraBold" panose="00000800000000000000" pitchFamily="2" charset="-78"/>
              </a:rPr>
              <a:t>builds trust and collaborates across the organization with diverse stakeholders to enable rapid action.</a:t>
            </a:r>
          </a:p>
        </p:txBody>
      </p:sp>
      <p:pic>
        <p:nvPicPr>
          <p:cNvPr id="13" name="Picture 12">
            <a:extLst>
              <a:ext uri="{FF2B5EF4-FFF2-40B4-BE49-F238E27FC236}">
                <a16:creationId xmlns:a16="http://schemas.microsoft.com/office/drawing/2014/main" id="{7EC77FC5-83D6-1682-E5F0-4F2157B2FE30}"/>
              </a:ext>
            </a:extLst>
          </p:cNvPr>
          <p:cNvPicPr>
            <a:picLocks noChangeAspect="1"/>
          </p:cNvPicPr>
          <p:nvPr/>
        </p:nvPicPr>
        <p:blipFill>
          <a:blip r:embed="rId6"/>
          <a:stretch>
            <a:fillRect/>
          </a:stretch>
        </p:blipFill>
        <p:spPr>
          <a:xfrm>
            <a:off x="2440788" y="6293629"/>
            <a:ext cx="9902229" cy="204838"/>
          </a:xfrm>
          <a:prstGeom prst="rect">
            <a:avLst/>
          </a:prstGeom>
        </p:spPr>
      </p:pic>
    </p:spTree>
    <p:extLst>
      <p:ext uri="{BB962C8B-B14F-4D97-AF65-F5344CB8AC3E}">
        <p14:creationId xmlns:p14="http://schemas.microsoft.com/office/powerpoint/2010/main" val="1424334635"/>
      </p:ext>
    </p:extLst>
  </p:cSld>
  <p:clrMapOvr>
    <a:masterClrMapping/>
  </p:clrMapOvr>
  <mc:AlternateContent xmlns:mc="http://schemas.openxmlformats.org/markup-compatibility/2006" xmlns:p14="http://schemas.microsoft.com/office/powerpoint/2010/main">
    <mc:Choice Requires="p14">
      <p:transition p14:dur="10" advTm="170200"/>
    </mc:Choice>
    <mc:Fallback xmlns="">
      <p:transition advTm="170200"/>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44733"/>
            <a:ext cx="616067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components of digital leadership </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descr="Digital Leadership Components">
            <a:extLst>
              <a:ext uri="{FF2B5EF4-FFF2-40B4-BE49-F238E27FC236}">
                <a16:creationId xmlns:a16="http://schemas.microsoft.com/office/drawing/2014/main" id="{29C8DFA4-9692-A393-B4E1-EE9224C9C20F}"/>
              </a:ext>
            </a:extLst>
          </p:cNvPr>
          <p:cNvPicPr>
            <a:picLocks noChangeAspect="1"/>
          </p:cNvPicPr>
          <p:nvPr/>
        </p:nvPicPr>
        <p:blipFill rotWithShape="1">
          <a:blip r:embed="rId6">
            <a:extLst>
              <a:ext uri="{28A0092B-C50C-407E-A947-70E740481C1C}">
                <a14:useLocalDpi xmlns:a14="http://schemas.microsoft.com/office/drawing/2010/main" val="0"/>
              </a:ext>
            </a:extLst>
          </a:blip>
          <a:srcRect l="19404" t="3028" r="20540" b="10631"/>
          <a:stretch/>
        </p:blipFill>
        <p:spPr bwMode="auto">
          <a:xfrm>
            <a:off x="8348353" y="-931"/>
            <a:ext cx="3724321" cy="6826904"/>
          </a:xfrm>
          <a:prstGeom prst="rect">
            <a:avLst/>
          </a:prstGeom>
          <a:noFill/>
          <a:ln>
            <a:noFill/>
          </a:ln>
        </p:spPr>
      </p:pic>
      <p:sp>
        <p:nvSpPr>
          <p:cNvPr id="10" name="TextBox 9">
            <a:extLst>
              <a:ext uri="{FF2B5EF4-FFF2-40B4-BE49-F238E27FC236}">
                <a16:creationId xmlns:a16="http://schemas.microsoft.com/office/drawing/2014/main" id="{13615B62-CD47-B028-E96F-B72B1B80E0E8}"/>
              </a:ext>
            </a:extLst>
          </p:cNvPr>
          <p:cNvSpPr txBox="1"/>
          <p:nvPr/>
        </p:nvSpPr>
        <p:spPr>
          <a:xfrm>
            <a:off x="1353787" y="1303434"/>
            <a:ext cx="6994565" cy="5113644"/>
          </a:xfrm>
          <a:prstGeom prst="rect">
            <a:avLst/>
          </a:prstGeom>
          <a:noFill/>
        </p:spPr>
        <p:txBody>
          <a:bodyPr wrap="square" rtlCol="0">
            <a:spAutoFit/>
          </a:bodyPr>
          <a:lstStyle/>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t>
            </a:r>
            <a:r>
              <a:rPr lang="en-US" sz="2000" b="1" dirty="0">
                <a:solidFill>
                  <a:srgbClr val="FF0000"/>
                </a:solidFill>
                <a:latin typeface="Tajawal ExtraBold" panose="00000800000000000000" pitchFamily="2" charset="-78"/>
                <a:cs typeface="Tajawal ExtraBold" panose="00000800000000000000" pitchFamily="2" charset="-78"/>
              </a:rPr>
              <a:t>Media competence: </a:t>
            </a:r>
            <a:r>
              <a:rPr lang="en-US" sz="2000" b="1" dirty="0">
                <a:solidFill>
                  <a:srgbClr val="0A1F61"/>
                </a:solidFill>
                <a:latin typeface="Tajawal ExtraBold" panose="00000800000000000000" pitchFamily="2" charset="-78"/>
                <a:cs typeface="Tajawal ExtraBold" panose="00000800000000000000" pitchFamily="2" charset="-78"/>
              </a:rPr>
              <a:t>An effective digital leader is technically savvy and knows digital programs and media so well they can use them optimally to achieve business goals.</a:t>
            </a:r>
          </a:p>
          <a:p>
            <a:pPr marL="517525" algn="just">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t>
            </a:r>
            <a:r>
              <a:rPr lang="en-US" sz="2000" b="1" dirty="0">
                <a:solidFill>
                  <a:srgbClr val="FF0000"/>
                </a:solidFill>
                <a:latin typeface="Tajawal ExtraBold" panose="00000800000000000000" pitchFamily="2" charset="-78"/>
                <a:cs typeface="Tajawal ExtraBold" panose="00000800000000000000" pitchFamily="2" charset="-78"/>
              </a:rPr>
              <a:t>Agility:</a:t>
            </a:r>
            <a:r>
              <a:rPr lang="en-US" sz="2000" b="1" dirty="0">
                <a:solidFill>
                  <a:srgbClr val="0A1F61"/>
                </a:solidFill>
                <a:latin typeface="Tajawal ExtraBold" panose="00000800000000000000" pitchFamily="2" charset="-78"/>
                <a:cs typeface="Tajawal ExtraBold" panose="00000800000000000000" pitchFamily="2" charset="-78"/>
              </a:rPr>
              <a:t> Nowadays, the demands placed on companies change frequently and at high speed. Being able </a:t>
            </a:r>
            <a:r>
              <a:rPr lang="en-US" sz="2000" b="1" dirty="0">
                <a:solidFill>
                  <a:srgbClr val="FF0000"/>
                </a:solidFill>
                <a:latin typeface="Tajawal ExtraBold" panose="00000800000000000000" pitchFamily="2" charset="-78"/>
                <a:cs typeface="Tajawal ExtraBold" panose="00000800000000000000" pitchFamily="2" charset="-78"/>
              </a:rPr>
              <a:t>to react flexibly to these changes </a:t>
            </a:r>
            <a:r>
              <a:rPr lang="en-US" sz="2000" b="1" dirty="0">
                <a:solidFill>
                  <a:srgbClr val="0A1F61"/>
                </a:solidFill>
                <a:latin typeface="Tajawal ExtraBold" panose="00000800000000000000" pitchFamily="2" charset="-78"/>
                <a:cs typeface="Tajawal ExtraBold" panose="00000800000000000000" pitchFamily="2" charset="-78"/>
              </a:rPr>
              <a:t>is essential to remain competitive. Complex tasks can no longer be planned in detail over the long term, especially when it comes to digital and IT-related projects.</a:t>
            </a:r>
          </a:p>
        </p:txBody>
      </p:sp>
    </p:spTree>
    <p:extLst>
      <p:ext uri="{BB962C8B-B14F-4D97-AF65-F5344CB8AC3E}">
        <p14:creationId xmlns:p14="http://schemas.microsoft.com/office/powerpoint/2010/main" val="4097470540"/>
      </p:ext>
    </p:extLst>
  </p:cSld>
  <p:clrMapOvr>
    <a:masterClrMapping/>
  </p:clrMapOvr>
  <mc:AlternateContent xmlns:mc="http://schemas.openxmlformats.org/markup-compatibility/2006" xmlns:p14="http://schemas.microsoft.com/office/powerpoint/2010/main">
    <mc:Choice Requires="p14">
      <p:transition p14:dur="10" advTm="242000"/>
    </mc:Choice>
    <mc:Fallback xmlns="">
      <p:transition advTm="242000"/>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4. Negotiation</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262415" y="1899819"/>
            <a:ext cx="10901563" cy="3528658"/>
          </a:xfrm>
          <a:prstGeom prst="rect">
            <a:avLst/>
          </a:prstGeom>
          <a:noFill/>
        </p:spPr>
        <p:txBody>
          <a:bodyPr wrap="square" rtlCol="0">
            <a:spAutoFit/>
          </a:bodyPr>
          <a:lstStyle/>
          <a:p>
            <a:pPr marL="517525" algn="just">
              <a:lnSpc>
                <a:spcPts val="3000"/>
              </a:lnSpc>
            </a:pPr>
            <a:r>
              <a:rPr lang="en-US" sz="2800" b="1" dirty="0">
                <a:solidFill>
                  <a:srgbClr val="FF0000"/>
                </a:solidFill>
                <a:latin typeface="Tajawal ExtraBold" panose="00000800000000000000" pitchFamily="2" charset="-78"/>
                <a:cs typeface="Tajawal ExtraBold" panose="00000800000000000000" pitchFamily="2" charset="-78"/>
              </a:rPr>
              <a:t>Elements of Negotiation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Two or more parties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Involved for desired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Different interests and objectives</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possibility to modify position</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Hope of desirable acceptable outcome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Degree of POWER over other</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Verbal Interaction between people</a:t>
            </a:r>
          </a:p>
          <a:p>
            <a:pPr marL="974725" indent="-457200" algn="just">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Negotiation is a means to resolve differences</a:t>
            </a:r>
          </a:p>
        </p:txBody>
      </p:sp>
      <p:pic>
        <p:nvPicPr>
          <p:cNvPr id="13" name="Picture 12">
            <a:extLst>
              <a:ext uri="{FF2B5EF4-FFF2-40B4-BE49-F238E27FC236}">
                <a16:creationId xmlns:a16="http://schemas.microsoft.com/office/drawing/2014/main" id="{E880673C-9387-7734-B57C-D0ED182787B1}"/>
              </a:ext>
            </a:extLst>
          </p:cNvPr>
          <p:cNvPicPr>
            <a:picLocks noChangeAspect="1"/>
          </p:cNvPicPr>
          <p:nvPr/>
        </p:nvPicPr>
        <p:blipFill rotWithShape="1">
          <a:blip r:embed="rId6"/>
          <a:srcRect l="21137" t="25802" r="25389" b="13939"/>
          <a:stretch/>
        </p:blipFill>
        <p:spPr>
          <a:xfrm>
            <a:off x="6505911" y="1475853"/>
            <a:ext cx="5566764" cy="3528658"/>
          </a:xfrm>
          <a:prstGeom prst="rect">
            <a:avLst/>
          </a:prstGeom>
        </p:spPr>
      </p:pic>
      <p:sp>
        <p:nvSpPr>
          <p:cNvPr id="9" name="Oval 8">
            <a:extLst>
              <a:ext uri="{FF2B5EF4-FFF2-40B4-BE49-F238E27FC236}">
                <a16:creationId xmlns:a16="http://schemas.microsoft.com/office/drawing/2014/main" id="{5E01C75A-9007-1998-9F92-C6F4C988C820}"/>
              </a:ext>
            </a:extLst>
          </p:cNvPr>
          <p:cNvSpPr/>
          <p:nvPr/>
        </p:nvSpPr>
        <p:spPr>
          <a:xfrm>
            <a:off x="6887688" y="4286992"/>
            <a:ext cx="2101933" cy="627364"/>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F597B9E4-22C1-D4EF-2BFE-F13B4D6F63B1}"/>
              </a:ext>
            </a:extLst>
          </p:cNvPr>
          <p:cNvSpPr/>
          <p:nvPr/>
        </p:nvSpPr>
        <p:spPr>
          <a:xfrm>
            <a:off x="9425065" y="4216475"/>
            <a:ext cx="2319631" cy="910713"/>
          </a:xfrm>
          <a:prstGeom prst="ellipse">
            <a:avLst/>
          </a:prstGeom>
          <a:noFill/>
          <a:ln w="190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08993058"/>
      </p:ext>
    </p:extLst>
  </p:cSld>
  <p:clrMapOvr>
    <a:masterClrMapping/>
  </p:clrMapOvr>
  <mc:AlternateContent xmlns:mc="http://schemas.openxmlformats.org/markup-compatibility/2006" xmlns:p14="http://schemas.microsoft.com/office/powerpoint/2010/main">
    <mc:Choice Requires="p14">
      <p:transition p14:dur="10" advTm="162000"/>
    </mc:Choice>
    <mc:Fallback xmlns="">
      <p:transition advTm="162000"/>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019323"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6. Conflict resolution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282659"/>
            <a:ext cx="10705869" cy="5068760"/>
          </a:xfrm>
          <a:prstGeom prst="rect">
            <a:avLst/>
          </a:prstGeom>
          <a:noFill/>
        </p:spPr>
        <p:txBody>
          <a:bodyPr wrap="square" rtlCol="0">
            <a:spAutoFit/>
          </a:bodyPr>
          <a:lstStyle/>
          <a:p>
            <a:pPr marL="1317625" lvl="1" indent="-342900" algn="just">
              <a:lnSpc>
                <a:spcPts val="26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Understand an argument‘s structure </a:t>
            </a:r>
            <a:r>
              <a:rPr lang="en-US" sz="2000" b="1" dirty="0">
                <a:solidFill>
                  <a:srgbClr val="0A1F61"/>
                </a:solidFill>
                <a:latin typeface="Tajawal ExtraBold" panose="00000800000000000000" pitchFamily="2" charset="-78"/>
                <a:cs typeface="Tajawal ExtraBold" panose="00000800000000000000" pitchFamily="2" charset="-78"/>
              </a:rPr>
              <a:t>(including issues, rationale, and conclusions).</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Know that </a:t>
            </a:r>
            <a:r>
              <a:rPr lang="en-US" sz="2000" b="1" dirty="0">
                <a:solidFill>
                  <a:srgbClr val="FF0000"/>
                </a:solidFill>
                <a:latin typeface="Tajawal ExtraBold" panose="00000800000000000000" pitchFamily="2" charset="-78"/>
                <a:cs typeface="Tajawal ExtraBold" panose="00000800000000000000" pitchFamily="2" charset="-78"/>
              </a:rPr>
              <a:t>language and persuasion </a:t>
            </a:r>
            <a:r>
              <a:rPr lang="en-US" sz="2000" b="1" dirty="0">
                <a:solidFill>
                  <a:srgbClr val="0A1F61"/>
                </a:solidFill>
                <a:latin typeface="Tajawal ExtraBold" panose="00000800000000000000" pitchFamily="2" charset="-78"/>
                <a:cs typeface="Tajawal ExtraBold" panose="00000800000000000000" pitchFamily="2" charset="-78"/>
              </a:rPr>
              <a:t>have a powerful impact on the portrayal and Conflict occurs when two or more people’s interests are not in alignment with each other. It can also occur due to an individual’s biases, cultural beliefs, social status, and other factors determining which values they prioritize above the ones others might not.</a:t>
            </a:r>
          </a:p>
          <a:p>
            <a:pPr marL="1317625" lvl="1"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Conflict is an inevitable part of any organization, whether it is </a:t>
            </a:r>
            <a:r>
              <a:rPr lang="en-US" sz="2000" b="1" dirty="0">
                <a:solidFill>
                  <a:srgbClr val="FF0000"/>
                </a:solidFill>
                <a:latin typeface="Tajawal ExtraBold" panose="00000800000000000000" pitchFamily="2" charset="-78"/>
                <a:cs typeface="Tajawal ExtraBold" panose="00000800000000000000" pitchFamily="2" charset="-78"/>
              </a:rPr>
              <a:t>between co-workers, managers and employees</a:t>
            </a:r>
            <a:r>
              <a:rPr lang="en-US" sz="2000" b="1" dirty="0">
                <a:solidFill>
                  <a:srgbClr val="0A1F61"/>
                </a:solidFill>
                <a:latin typeface="Tajawal ExtraBold" panose="00000800000000000000" pitchFamily="2" charset="-78"/>
                <a:cs typeface="Tajawal ExtraBold" panose="00000800000000000000" pitchFamily="2" charset="-78"/>
              </a:rPr>
              <a:t>, or different departments within the company. While conflict can </a:t>
            </a:r>
            <a:r>
              <a:rPr lang="en-US" sz="2000" b="1" dirty="0">
                <a:solidFill>
                  <a:srgbClr val="FF0000"/>
                </a:solidFill>
                <a:latin typeface="Tajawal ExtraBold" panose="00000800000000000000" pitchFamily="2" charset="-78"/>
                <a:cs typeface="Tajawal ExtraBold" panose="00000800000000000000" pitchFamily="2" charset="-78"/>
              </a:rPr>
              <a:t>sometimes be beneficial, allowing for creativity </a:t>
            </a:r>
            <a:r>
              <a:rPr lang="en-US" sz="2000" b="1" dirty="0">
                <a:solidFill>
                  <a:srgbClr val="0A1F61"/>
                </a:solidFill>
                <a:latin typeface="Tajawal ExtraBold" panose="00000800000000000000" pitchFamily="2" charset="-78"/>
                <a:cs typeface="Tajawal ExtraBold" panose="00000800000000000000" pitchFamily="2" charset="-78"/>
              </a:rPr>
              <a:t>and different perspectives to be brought to the table, it can also quickly escalate and become detrimental to the business.</a:t>
            </a:r>
          </a:p>
          <a:p>
            <a:pPr marL="1317625" lvl="1" indent="-342900" algn="just">
              <a:lnSpc>
                <a:spcPts val="2600"/>
              </a:lnSpc>
              <a:buFont typeface="Wingdings" panose="05000000000000000000" pitchFamily="2" charset="2"/>
              <a:buChar char="q"/>
            </a:pPr>
            <a:r>
              <a:rPr lang="en-US" sz="2000" b="1" dirty="0">
                <a:solidFill>
                  <a:srgbClr val="7030A0"/>
                </a:solidFill>
                <a:latin typeface="Tajawal ExtraBold" panose="00000800000000000000" pitchFamily="2" charset="-78"/>
                <a:cs typeface="Tajawal ExtraBold" panose="00000800000000000000" pitchFamily="2" charset="-78"/>
              </a:rPr>
              <a:t>Generally, conflict should not be considered good or bad, rather it may be viewed as a necessity to facilitate meaningful relationships between people and groups. </a:t>
            </a:r>
          </a:p>
        </p:txBody>
      </p:sp>
    </p:spTree>
    <p:extLst>
      <p:ext uri="{BB962C8B-B14F-4D97-AF65-F5344CB8AC3E}">
        <p14:creationId xmlns:p14="http://schemas.microsoft.com/office/powerpoint/2010/main" val="1621237030"/>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5176417"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7. Creative Problem Solving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1262952" y="1358330"/>
            <a:ext cx="5514502" cy="3401637"/>
          </a:xfrm>
          <a:prstGeom prst="rect">
            <a:avLst/>
          </a:prstGeom>
          <a:noFill/>
        </p:spPr>
        <p:txBody>
          <a:bodyPr wrap="square" rtlCol="0">
            <a:spAutoFit/>
          </a:bodyPr>
          <a:lstStyle/>
          <a:p>
            <a:pPr marL="860425" indent="-342900" algn="just">
              <a:lnSpc>
                <a:spcPts val="26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What is Creativity?</a:t>
            </a:r>
          </a:p>
          <a:p>
            <a:pPr marL="860425" indent="-342900" algn="just">
              <a:lnSpc>
                <a:spcPts val="26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way of thinking and doing that brings unexpected and original ideas to fruition; to produce novel and useful ideas.</a:t>
            </a:r>
          </a:p>
          <a:p>
            <a:pPr marL="517525" algn="ctr">
              <a:lnSpc>
                <a:spcPts val="2600"/>
              </a:lnSpc>
            </a:pPr>
            <a:r>
              <a:rPr lang="en-US" sz="2400" b="1" dirty="0">
                <a:solidFill>
                  <a:srgbClr val="C00000"/>
                </a:solidFill>
                <a:latin typeface="Tajawal ExtraBold" panose="00000800000000000000" pitchFamily="2" charset="-78"/>
                <a:cs typeface="Tajawal ExtraBold" panose="00000800000000000000" pitchFamily="2" charset="-78"/>
              </a:rPr>
              <a:t>“The best way to have a good idea is to have lots of them”</a:t>
            </a:r>
          </a:p>
          <a:p>
            <a:pPr marL="517525" algn="r">
              <a:lnSpc>
                <a:spcPts val="2600"/>
              </a:lnSpc>
            </a:pPr>
            <a:r>
              <a:rPr lang="en-US" sz="2000" b="1" dirty="0">
                <a:solidFill>
                  <a:srgbClr val="0A1F61"/>
                </a:solidFill>
                <a:latin typeface="Tajawal ExtraBold" panose="00000800000000000000" pitchFamily="2" charset="-78"/>
                <a:cs typeface="Tajawal ExtraBold" panose="00000800000000000000" pitchFamily="2" charset="-78"/>
              </a:rPr>
              <a:t>Linus Pauling (2-time Nobel prize winner)</a:t>
            </a:r>
          </a:p>
          <a:p>
            <a:pPr marL="517525" algn="just">
              <a:lnSpc>
                <a:spcPts val="2600"/>
              </a:lnSpc>
            </a:pPr>
            <a:endParaRPr lang="en-US" sz="2000" b="1" dirty="0">
              <a:solidFill>
                <a:srgbClr val="0A1F61"/>
              </a:solidFill>
              <a:latin typeface="Tajawal ExtraBold" panose="00000800000000000000" pitchFamily="2" charset="-78"/>
              <a:cs typeface="Tajawal ExtraBold" panose="00000800000000000000" pitchFamily="2" charset="-78"/>
            </a:endParaRPr>
          </a:p>
        </p:txBody>
      </p:sp>
      <p:pic>
        <p:nvPicPr>
          <p:cNvPr id="10" name="Picture 9">
            <a:extLst>
              <a:ext uri="{FF2B5EF4-FFF2-40B4-BE49-F238E27FC236}">
                <a16:creationId xmlns:a16="http://schemas.microsoft.com/office/drawing/2014/main" id="{2FD7DCAF-9D8A-B40A-097D-8EB4DCE29C27}"/>
              </a:ext>
            </a:extLst>
          </p:cNvPr>
          <p:cNvPicPr>
            <a:picLocks noChangeAspect="1"/>
          </p:cNvPicPr>
          <p:nvPr/>
        </p:nvPicPr>
        <p:blipFill rotWithShape="1">
          <a:blip r:embed="rId6"/>
          <a:srcRect l="21809" t="23478" r="24513" b="10304"/>
          <a:stretch/>
        </p:blipFill>
        <p:spPr>
          <a:xfrm>
            <a:off x="6795966" y="2763714"/>
            <a:ext cx="5258197" cy="3648666"/>
          </a:xfrm>
          <a:prstGeom prst="rect">
            <a:avLst/>
          </a:prstGeom>
        </p:spPr>
      </p:pic>
      <p:sp>
        <p:nvSpPr>
          <p:cNvPr id="12" name="Rectangle 11">
            <a:extLst>
              <a:ext uri="{FF2B5EF4-FFF2-40B4-BE49-F238E27FC236}">
                <a16:creationId xmlns:a16="http://schemas.microsoft.com/office/drawing/2014/main" id="{F2C5345C-FFA7-C2F6-BD10-E6BB10D89B0D}"/>
              </a:ext>
            </a:extLst>
          </p:cNvPr>
          <p:cNvSpPr/>
          <p:nvPr/>
        </p:nvSpPr>
        <p:spPr>
          <a:xfrm>
            <a:off x="10929048" y="2553195"/>
            <a:ext cx="1143627" cy="4393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rgbClr val="0A1F61"/>
                </a:solidFill>
              </a:rPr>
              <a:t>Types of Creativity</a:t>
            </a:r>
          </a:p>
        </p:txBody>
      </p:sp>
    </p:spTree>
    <p:extLst>
      <p:ext uri="{BB962C8B-B14F-4D97-AF65-F5344CB8AC3E}">
        <p14:creationId xmlns:p14="http://schemas.microsoft.com/office/powerpoint/2010/main" val="2418524075"/>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610200"/>
            <a:ext cx="11550160" cy="4288482"/>
          </a:xfrm>
          <a:prstGeom prst="rect">
            <a:avLst/>
          </a:prstGeom>
          <a:noFill/>
        </p:spPr>
        <p:txBody>
          <a:bodyPr wrap="square" rtlCol="0">
            <a:spAutoFit/>
          </a:bodyPr>
          <a:lstStyle/>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Decisions are choices made from among options recognized by the decision maker. </a:t>
            </a:r>
            <a:r>
              <a:rPr lang="en-US" sz="2400" b="1" dirty="0">
                <a:solidFill>
                  <a:srgbClr val="FF0000"/>
                </a:solidFill>
                <a:latin typeface="Tajawal ExtraBold" panose="00000800000000000000" pitchFamily="2" charset="-78"/>
                <a:cs typeface="Tajawal ExtraBold" panose="00000800000000000000" pitchFamily="2" charset="-78"/>
              </a:rPr>
              <a:t>The decision-making process </a:t>
            </a:r>
            <a:r>
              <a:rPr lang="en-US" sz="2400" b="1" dirty="0">
                <a:solidFill>
                  <a:srgbClr val="0A1F61"/>
                </a:solidFill>
                <a:latin typeface="Tajawal ExtraBold" panose="00000800000000000000" pitchFamily="2" charset="-78"/>
                <a:cs typeface="Tajawal ExtraBold" panose="00000800000000000000" pitchFamily="2" charset="-78"/>
              </a:rPr>
              <a:t>involves alternative development and analysis followed by the selection of an option.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various types of decisions, including:</a:t>
            </a:r>
          </a:p>
          <a:p>
            <a:pPr marL="1317625" lvl="1" indent="-342900" algn="just">
              <a:lnSpc>
                <a:spcPts val="3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(standard or regular responses to routine or uncomplicated problems allowing for pre-programmed solutions).</a:t>
            </a:r>
          </a:p>
          <a:p>
            <a:pPr marL="1317625" lvl="1"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Programmed decisions </a:t>
            </a:r>
            <a:r>
              <a:rPr lang="en-US" sz="2400" b="1" dirty="0">
                <a:solidFill>
                  <a:srgbClr val="0A1F61"/>
                </a:solidFill>
                <a:latin typeface="Tajawal ExtraBold" panose="00000800000000000000" pitchFamily="2" charset="-78"/>
                <a:cs typeface="Tajawal ExtraBold" panose="00000800000000000000" pitchFamily="2" charset="-78"/>
              </a:rPr>
              <a:t>involve familiar and straightforward solutions. They are the most common type of decision faced by individuals in the office, and they are often handled by the use of the use of a routine approach.</a:t>
            </a:r>
          </a:p>
        </p:txBody>
      </p:sp>
    </p:spTree>
    <p:extLst>
      <p:ext uri="{BB962C8B-B14F-4D97-AF65-F5344CB8AC3E}">
        <p14:creationId xmlns:p14="http://schemas.microsoft.com/office/powerpoint/2010/main" val="2011932924"/>
      </p:ext>
    </p:extLst>
  </p:cSld>
  <p:clrMapOvr>
    <a:masterClrMapping/>
  </p:clrMapOvr>
  <mc:AlternateContent xmlns:mc="http://schemas.openxmlformats.org/markup-compatibility/2006" xmlns:p14="http://schemas.microsoft.com/office/powerpoint/2010/main">
    <mc:Choice Requires="p14">
      <p:transition p14:dur="10" advTm="111000"/>
    </mc:Choice>
    <mc:Fallback xmlns="">
      <p:transition advTm="111000"/>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95321" y="390107"/>
            <a:ext cx="4722768" cy="892552"/>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8 key leadership strengths</a:t>
            </a:r>
          </a:p>
          <a:p>
            <a:r>
              <a:rPr lang="en-US" sz="2400" b="1" dirty="0">
                <a:solidFill>
                  <a:srgbClr val="FF9518"/>
                </a:solidFill>
                <a:latin typeface="Tajawal Medium" panose="00000600000000000000" pitchFamily="2" charset="-78"/>
                <a:cs typeface="Tajawal Medium" panose="00000600000000000000" pitchFamily="2" charset="-78"/>
              </a:rPr>
              <a:t>	8. Decision Making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W7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522515" y="1358330"/>
            <a:ext cx="11550160" cy="5009833"/>
          </a:xfrm>
          <a:prstGeom prst="rect">
            <a:avLst/>
          </a:prstGeom>
          <a:noFill/>
        </p:spPr>
        <p:txBody>
          <a:bodyPr wrap="square" rtlCol="0">
            <a:spAutoFit/>
          </a:bodyPr>
          <a:lstStyle/>
          <a:p>
            <a:pPr marL="1317625" lvl="1" indent="-3429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(responses to unique and unstructured problems and situations requiring special or custom-made solutions).</a:t>
            </a:r>
          </a:p>
          <a:p>
            <a:pPr marL="1317625" lvl="1" indent="-3429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Non-programmed decisions </a:t>
            </a:r>
            <a:r>
              <a:rPr lang="en-US" sz="2400" b="1" dirty="0">
                <a:solidFill>
                  <a:srgbClr val="0A1F61"/>
                </a:solidFill>
                <a:latin typeface="Tajawal ExtraBold" panose="00000800000000000000" pitchFamily="2" charset="-78"/>
                <a:cs typeface="Tajawal ExtraBold" panose="00000800000000000000" pitchFamily="2" charset="-78"/>
              </a:rPr>
              <a:t>are made in situations where standard procedures, policies, and rules cannot be applied to attain an adequate solution. They include situations such as crisis, in which case judgment, creativity, and intuition must be used. Principles and basic problem-solving processes are also utilized in the marketing of non-programmed decisions.</a:t>
            </a:r>
          </a:p>
        </p:txBody>
      </p:sp>
    </p:spTree>
    <p:extLst>
      <p:ext uri="{BB962C8B-B14F-4D97-AF65-F5344CB8AC3E}">
        <p14:creationId xmlns:p14="http://schemas.microsoft.com/office/powerpoint/2010/main" val="3166598485"/>
      </p:ext>
    </p:extLst>
  </p:cSld>
  <p:clrMapOvr>
    <a:masterClrMapping/>
  </p:clrMapOvr>
  <mc:AlternateContent xmlns:mc="http://schemas.openxmlformats.org/markup-compatibility/2006" xmlns:p14="http://schemas.microsoft.com/office/powerpoint/2010/main">
    <mc:Choice Requires="p14">
      <p:transition p14:dur="10" advTm="45000"/>
    </mc:Choice>
    <mc:Fallback xmlns="">
      <p:transition advTm="45000"/>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W8 – </a:t>
            </a:r>
            <a:r>
              <a:rPr lang="en-US" sz="6600" b="1">
                <a:ln w="3175">
                  <a:solidFill>
                    <a:schemeClr val="accent2"/>
                  </a:solidFill>
                  <a:prstDash val="solid"/>
                </a:ln>
                <a:solidFill>
                  <a:schemeClr val="bg1"/>
                </a:solidFill>
                <a:effectLst>
                  <a:glow rad="38100">
                    <a:srgbClr val="FF8C01">
                      <a:alpha val="60000"/>
                    </a:srgbClr>
                  </a:glow>
                </a:effectLst>
                <a:latin typeface="+mj-lt"/>
                <a:ea typeface="+mj-ea"/>
                <a:cs typeface="+mj-cs"/>
              </a:rPr>
              <a:t>Lecture 7</a:t>
            </a:r>
            <a:endPar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endParaRPr>
          </a:p>
        </p:txBody>
      </p:sp>
    </p:spTree>
    <p:extLst>
      <p:ext uri="{BB962C8B-B14F-4D97-AF65-F5344CB8AC3E}">
        <p14:creationId xmlns:p14="http://schemas.microsoft.com/office/powerpoint/2010/main" val="4251997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4"/>
          <a:stretch>
            <a:fillRect/>
          </a:stretch>
        </p:blipFill>
        <p:spPr>
          <a:xfrm>
            <a:off x="4177716" y="208296"/>
            <a:ext cx="574097" cy="6501262"/>
          </a:xfrm>
          <a:prstGeom prst="rect">
            <a:avLst/>
          </a:prstGeom>
        </p:spPr>
      </p:pic>
      <p:pic>
        <p:nvPicPr>
          <p:cNvPr id="5" name="Picture 4"/>
          <p:cNvPicPr>
            <a:picLocks noChangeAspect="1"/>
          </p:cNvPicPr>
          <p:nvPr/>
        </p:nvPicPr>
        <p:blipFill>
          <a:blip r:embed="rId4"/>
          <a:stretch>
            <a:fillRect/>
          </a:stretch>
        </p:blipFill>
        <p:spPr>
          <a:xfrm>
            <a:off x="11565526" y="3620573"/>
            <a:ext cx="221078" cy="2503561"/>
          </a:xfrm>
          <a:prstGeom prst="rect">
            <a:avLst/>
          </a:prstGeom>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rgbClr val="0A1F62"/>
                </a:solidFill>
                <a:latin typeface="Tajawal Medium" panose="00000600000000000000" pitchFamily="2" charset="-78"/>
                <a:cs typeface="Tajawal Medium" panose="00000600000000000000" pitchFamily="2" charset="-78"/>
              </a:rPr>
              <a:t>W8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5262979"/>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r>
              <a:rPr lang="en-US" sz="2400" b="1" dirty="0">
                <a:solidFill>
                  <a:srgbClr val="FF0000"/>
                </a:solidFill>
                <a:cs typeface="Tajawal ExtraBold" panose="00000800000000000000" pitchFamily="2" charset="-78"/>
              </a:rPr>
              <a:t>Successful virtual teams require leadership and high-level communication skills. </a:t>
            </a:r>
            <a:r>
              <a:rPr lang="en-US" sz="2400" b="1" dirty="0">
                <a:solidFill>
                  <a:srgbClr val="0A1F61"/>
                </a:solidFill>
                <a:cs typeface="Tajawal ExtraBold" panose="00000800000000000000" pitchFamily="2" charset="-78"/>
              </a:rPr>
              <a:t>The capacity to communicate and share data through online platforms (ICTs) has redefined organizations by giving the team members distant from each other the ability to participate and engage by working virtually.</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Action-Centered Leadership three aspects which are task, individual and team</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about Team Building, Virtual Teams and the Effective Communication in virtual organizations</a:t>
            </a:r>
          </a:p>
        </p:txBody>
      </p:sp>
      <p:pic>
        <p:nvPicPr>
          <p:cNvPr id="3" name="S4">
            <a:hlinkClick r:id="" action="ppaction://media"/>
            <a:extLst>
              <a:ext uri="{FF2B5EF4-FFF2-40B4-BE49-F238E27FC236}">
                <a16:creationId xmlns:a16="http://schemas.microsoft.com/office/drawing/2014/main" id="{8E618572-0995-C8C2-8B3C-3481727EDDA7}"/>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55549" y="6224222"/>
            <a:ext cx="406400" cy="406400"/>
          </a:xfrm>
          <a:prstGeom prst="rect">
            <a:avLst/>
          </a:prstGeom>
        </p:spPr>
      </p:pic>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20000"/>
    </mc:Choice>
    <mc:Fallback xmlns="">
      <p:transition spd="slow" advTm="120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945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p:cTn id="7" fill="hold" display="0">
                  <p:stCondLst>
                    <p:cond delay="indefinite"/>
                  </p:stCondLst>
                  <p:endCondLst>
                    <p:cond evt="onStopAudio" delay="0">
                      <p:tgtEl>
                        <p:sldTgt/>
                      </p:tgtEl>
                    </p:cond>
                  </p:endCondLst>
                </p:cTn>
                <p:tgtEl>
                  <p:spTgt spid="3"/>
                </p:tgtEl>
              </p:cMediaNode>
            </p:audio>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440788" y="543490"/>
            <a:ext cx="50016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Diagram 9">
            <a:extLst>
              <a:ext uri="{FF2B5EF4-FFF2-40B4-BE49-F238E27FC236}">
                <a16:creationId xmlns:a16="http://schemas.microsoft.com/office/drawing/2014/main" id="{D4BD00A8-111C-48AA-585D-71BBB18E3D57}"/>
              </a:ext>
            </a:extLst>
          </p:cNvPr>
          <p:cNvGraphicFramePr/>
          <p:nvPr/>
        </p:nvGraphicFramePr>
        <p:xfrm>
          <a:off x="5878270" y="1238540"/>
          <a:ext cx="7043763" cy="517384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5696749" cy="5113644"/>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Action Centered Leadership is also a simple </a:t>
            </a:r>
            <a:r>
              <a:rPr lang="en-US" sz="2000" b="1" dirty="0">
                <a:solidFill>
                  <a:srgbClr val="C00000"/>
                </a:solidFill>
                <a:latin typeface="Tajawal ExtraBold" panose="00000800000000000000" pitchFamily="2" charset="-78"/>
                <a:cs typeface="Tajawal ExtraBold" panose="00000800000000000000" pitchFamily="2" charset="-78"/>
              </a:rPr>
              <a:t>leadership and management model</a:t>
            </a:r>
            <a:r>
              <a:rPr lang="en-US" sz="2000" b="1" dirty="0">
                <a:solidFill>
                  <a:srgbClr val="0A1F61"/>
                </a:solidFill>
                <a:latin typeface="Tajawal ExtraBold" panose="00000800000000000000" pitchFamily="2" charset="-78"/>
                <a:cs typeface="Tajawal ExtraBold" panose="00000800000000000000" pitchFamily="2" charset="-78"/>
              </a:rPr>
              <a:t>, which makes it easy to </a:t>
            </a:r>
            <a:r>
              <a:rPr lang="en-US" sz="2000" b="1" dirty="0">
                <a:solidFill>
                  <a:srgbClr val="0070C0"/>
                </a:solidFill>
                <a:latin typeface="Tajawal ExtraBold" panose="00000800000000000000" pitchFamily="2" charset="-78"/>
                <a:cs typeface="Tajawal ExtraBold" panose="00000800000000000000" pitchFamily="2" charset="-78"/>
              </a:rPr>
              <a:t>remember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b="1" dirty="0">
                <a:solidFill>
                  <a:srgbClr val="0070C0"/>
                </a:solidFill>
                <a:latin typeface="Tajawal ExtraBold" panose="00000800000000000000" pitchFamily="2" charset="-78"/>
                <a:cs typeface="Tajawal ExtraBold" panose="00000800000000000000" pitchFamily="2" charset="-78"/>
              </a:rPr>
              <a:t>apply</a:t>
            </a:r>
            <a:r>
              <a:rPr lang="en-US" sz="2000" b="1" dirty="0">
                <a:solidFill>
                  <a:srgbClr val="0A1F61"/>
                </a:solidFill>
                <a:latin typeface="Tajawal ExtraBold" panose="00000800000000000000" pitchFamily="2" charset="-78"/>
                <a:cs typeface="Tajawal ExtraBold" panose="00000800000000000000" pitchFamily="2" charset="-78"/>
              </a:rPr>
              <a:t> and </a:t>
            </a:r>
            <a:r>
              <a:rPr lang="en-US" sz="2000" b="1" dirty="0">
                <a:solidFill>
                  <a:srgbClr val="0070C0"/>
                </a:solidFill>
                <a:latin typeface="Tajawal ExtraBold" panose="00000800000000000000" pitchFamily="2" charset="-78"/>
                <a:cs typeface="Tajawal ExtraBold" panose="00000800000000000000" pitchFamily="2" charset="-78"/>
              </a:rPr>
              <a:t>adapt</a:t>
            </a:r>
            <a:r>
              <a:rPr lang="en-US" sz="2000" b="1" dirty="0">
                <a:solidFill>
                  <a:srgbClr val="0A1F61"/>
                </a:solidFill>
                <a:latin typeface="Tajawal ExtraBold" panose="00000800000000000000" pitchFamily="2" charset="-78"/>
                <a:cs typeface="Tajawal ExtraBold" panose="00000800000000000000" pitchFamily="2" charset="-78"/>
              </a:rPr>
              <a:t> to your own situation.</a:t>
            </a:r>
          </a:p>
          <a:p>
            <a:pPr marL="974725" indent="-4572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John Adair's Action-Centered Leadership model is commonly represented by three overlapping circles, that explain how to be able to use each of the elements according to the situation. </a:t>
            </a:r>
          </a:p>
        </p:txBody>
      </p:sp>
    </p:spTree>
    <p:extLst>
      <p:ext uri="{BB962C8B-B14F-4D97-AF65-F5344CB8AC3E}">
        <p14:creationId xmlns:p14="http://schemas.microsoft.com/office/powerpoint/2010/main" val="497414300"/>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754350"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The Task</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166240"/>
            <a:ext cx="10818985" cy="5388719"/>
          </a:xfrm>
          <a:prstGeom prst="rect">
            <a:avLst/>
          </a:prstGeom>
          <a:noFill/>
        </p:spPr>
        <p:txBody>
          <a:bodyPr wrap="square" rtlCol="0">
            <a:spAutoFit/>
          </a:bodyPr>
          <a:lstStyle/>
          <a:p>
            <a:pPr marL="860425" indent="-3429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aims and vision for the group, purpose, and direction - define the activity (the task)</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resources, people, processes, systems and tools (inc. financials, communications, IT)</a:t>
            </a:r>
          </a:p>
          <a:p>
            <a:pPr marL="974725" indent="-457200">
              <a:lnSpc>
                <a:spcPts val="32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Create the plan to achieve the task - deliverables, measures, timescales</a:t>
            </a: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strategy </a:t>
            </a:r>
            <a:r>
              <a:rPr lang="en-US" sz="2200" b="1" dirty="0">
                <a:solidFill>
                  <a:srgbClr val="0A1F61"/>
                </a:solidFill>
                <a:latin typeface="Tajawal ExtraBold" panose="00000800000000000000" pitchFamily="2" charset="-78"/>
                <a:cs typeface="Tajawal ExtraBold" panose="00000800000000000000" pitchFamily="2" charset="-78"/>
              </a:rPr>
              <a:t>and tactics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Establish responsibilities, objectives, accountabilities and measures, by agreement and delegation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Set standards, quality, time and reporting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Control and maintain activities against parameters</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Monitor and maintain overall performance against the plan</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Report on progress towards the group's aim</a:t>
            </a:r>
          </a:p>
          <a:p>
            <a:pPr marL="974725" indent="-457200">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Review, re-assess, and adjust plan, methods and targets as necessary</a:t>
            </a:r>
          </a:p>
        </p:txBody>
      </p:sp>
    </p:spTree>
    <p:extLst>
      <p:ext uri="{BB962C8B-B14F-4D97-AF65-F5344CB8AC3E}">
        <p14:creationId xmlns:p14="http://schemas.microsoft.com/office/powerpoint/2010/main" val="2001912699"/>
      </p:ext>
    </p:extLst>
  </p:cSld>
  <p:clrMapOvr>
    <a:masterClrMapping/>
  </p:clrMapOvr>
  <mc:AlternateContent xmlns:mc="http://schemas.openxmlformats.org/markup-compatibility/2006" xmlns:p14="http://schemas.microsoft.com/office/powerpoint/2010/main">
    <mc:Choice Requires="p14">
      <p:transition p14:dur="10" advTm="440000"/>
    </mc:Choice>
    <mc:Fallback xmlns="">
      <p:transition advTm="440000"/>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7098418"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Individuals</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88719"/>
          </a:xfrm>
          <a:prstGeom prst="rect">
            <a:avLst/>
          </a:prstGeom>
          <a:noFill/>
        </p:spPr>
        <p:txBody>
          <a:bodyPr wrap="square" rtlCol="0">
            <a:spAutoFit/>
          </a:bodyPr>
          <a:lstStyle/>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 the team members as individuals - personality, skills, strengths, needs, aims and fears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Assist and support individuals - plans, problems, challenges, highs and lows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and agree on appropriate individual responsibilities and objectives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Give recognition and praise to individuals - acknowledge effort and good work</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Where appropriate reward individuals with extra responsibility, advancement and status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Identify, develop and utilize each individual's capabilities and strengths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Train and develop individual team members</a:t>
            </a:r>
          </a:p>
          <a:p>
            <a:pPr marL="860425" indent="-342900">
              <a:lnSpc>
                <a:spcPts val="31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 individual freedom and authority</a:t>
            </a:r>
          </a:p>
        </p:txBody>
      </p:sp>
    </p:spTree>
    <p:extLst>
      <p:ext uri="{BB962C8B-B14F-4D97-AF65-F5344CB8AC3E}">
        <p14:creationId xmlns:p14="http://schemas.microsoft.com/office/powerpoint/2010/main" val="146419907"/>
      </p:ext>
    </p:extLst>
  </p:cSld>
  <p:clrMapOvr>
    <a:masterClrMapping/>
  </p:clrMapOvr>
  <mc:AlternateContent xmlns:mc="http://schemas.openxmlformats.org/markup-compatibility/2006" xmlns:p14="http://schemas.microsoft.com/office/powerpoint/2010/main">
    <mc:Choice Requires="p14">
      <p:transition p14:dur="10" advTm="350000"/>
    </mc:Choice>
    <mc:Fallback xmlns="">
      <p:transition advTm="35000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30733" y="554634"/>
            <a:ext cx="6133987"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r>
              <a:rPr lang="en-US" sz="2800" b="1" dirty="0">
                <a:solidFill>
                  <a:srgbClr val="FF8C01"/>
                </a:solidFill>
                <a:latin typeface="Tajawal Medium" panose="00000600000000000000" pitchFamily="2" charset="-78"/>
                <a:cs typeface="Tajawal Medium" panose="00000600000000000000" pitchFamily="2" charset="-78"/>
              </a:rPr>
              <a:t>Team</a:t>
            </a:r>
          </a:p>
          <a:p>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5565" y="1237490"/>
            <a:ext cx="10818985" cy="5324535"/>
          </a:xfrm>
          <a:prstGeom prst="rect">
            <a:avLst/>
          </a:prstGeom>
          <a:noFill/>
        </p:spPr>
        <p:txBody>
          <a:bodyPr wrap="square" rtlCol="0">
            <a:spAutoFit/>
          </a:bodyPr>
          <a:lstStyle/>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agree and communicate standards of performance and behavior</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Establish a style, culture and approach of the group - soft skill elements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Monitor and maintain discipline, ethics, integrity and focus on objectives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Anticipate and resolve group conflict, struggles or disagreements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Assess and change as necessary the balance and composition of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team-working, cooperation, morale and team spirit</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 the collective maturity and capability of the group - progressively increase group freedom and authority</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Encourage the team towards objectives and aims - motivate the group and provide a collective sense of purpose</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develop and agree on the team- and project-leadership roles within the group</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Enable, facilitate and ensure effective internal and external group communications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Identify and meet group training needs</a:t>
            </a:r>
          </a:p>
          <a:p>
            <a:pPr marL="860425" indent="-342900">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Give feedback to the group on overall progress; consult with, and seek feedback and input from the group</a:t>
            </a:r>
          </a:p>
        </p:txBody>
      </p:sp>
    </p:spTree>
    <p:extLst>
      <p:ext uri="{BB962C8B-B14F-4D97-AF65-F5344CB8AC3E}">
        <p14:creationId xmlns:p14="http://schemas.microsoft.com/office/powerpoint/2010/main" val="212034550"/>
      </p:ext>
    </p:extLst>
  </p:cSld>
  <p:clrMapOvr>
    <a:masterClrMapping/>
  </p:clrMapOvr>
  <mc:AlternateContent xmlns:mc="http://schemas.openxmlformats.org/markup-compatibility/2006" xmlns:p14="http://schemas.microsoft.com/office/powerpoint/2010/main">
    <mc:Choice Requires="p14">
      <p:transition p14:dur="10" advTm="508000"/>
    </mc:Choice>
    <mc:Fallback xmlns="">
      <p:transition advTm="508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598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75117" y="390107"/>
            <a:ext cx="522130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Action-Centered Leadership: </a:t>
            </a:r>
          </a:p>
          <a:p>
            <a:r>
              <a:rPr lang="en-US" sz="2800" b="1" dirty="0">
                <a:solidFill>
                  <a:srgbClr val="FF8C01"/>
                </a:solidFill>
                <a:latin typeface="Tajawal Medium" panose="00000600000000000000" pitchFamily="2" charset="-78"/>
                <a:cs typeface="Tajawal Medium" panose="00000600000000000000" pitchFamily="2" charset="-78"/>
              </a:rPr>
              <a:t>The Team Oriented Profile</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847000"/>
            <a:ext cx="5611155" cy="3336876"/>
          </a:xfrm>
          <a:prstGeom prst="rect">
            <a:avLst/>
          </a:prstGeom>
          <a:noFill/>
        </p:spPr>
        <p:txBody>
          <a:bodyPr wrap="square" rtlCol="0">
            <a:spAutoFit/>
          </a:bodyPr>
          <a:lstStyle/>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If your diagram presents a large circle for the team element, then you are more oriented towards a team-focused leadership style.</a:t>
            </a:r>
          </a:p>
          <a:p>
            <a:pPr marL="860425" indent="-3429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This means that you tend to focus more on team cohesion and less on task completion and the individuals within the team.</a:t>
            </a:r>
          </a:p>
        </p:txBody>
      </p:sp>
      <p:pic>
        <p:nvPicPr>
          <p:cNvPr id="11" name="Picture 10">
            <a:extLst>
              <a:ext uri="{FF2B5EF4-FFF2-40B4-BE49-F238E27FC236}">
                <a16:creationId xmlns:a16="http://schemas.microsoft.com/office/drawing/2014/main" id="{ED6D569F-BD42-3E5A-EB8A-B69F2EA8BE2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140451" y="1858442"/>
            <a:ext cx="5932224" cy="3336876"/>
          </a:xfrm>
          <a:prstGeom prst="rect">
            <a:avLst/>
          </a:prstGeom>
        </p:spPr>
      </p:pic>
    </p:spTree>
    <p:extLst>
      <p:ext uri="{BB962C8B-B14F-4D97-AF65-F5344CB8AC3E}">
        <p14:creationId xmlns:p14="http://schemas.microsoft.com/office/powerpoint/2010/main" val="2894029513"/>
      </p:ext>
    </p:extLst>
  </p:cSld>
  <p:clrMapOvr>
    <a:masterClrMapping/>
  </p:clrMapOvr>
  <mc:AlternateContent xmlns:mc="http://schemas.openxmlformats.org/markup-compatibility/2006" xmlns:p14="http://schemas.microsoft.com/office/powerpoint/2010/main">
    <mc:Choice Requires="p14">
      <p:transition p14:dur="10" advTm="57000"/>
    </mc:Choice>
    <mc:Fallback xmlns="">
      <p:transition advTm="57000"/>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225615"/>
            <a:ext cx="10818985" cy="5190588"/>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What is a team?</a:t>
            </a:r>
          </a:p>
          <a:p>
            <a:pPr marL="517525" algn="just">
              <a:lnSpc>
                <a:spcPts val="3000"/>
              </a:lnSpc>
            </a:pPr>
            <a:r>
              <a:rPr lang="en-US" sz="2200" b="1" dirty="0">
                <a:solidFill>
                  <a:srgbClr val="C00000"/>
                </a:solidFill>
                <a:latin typeface="Tajawal ExtraBold" panose="00000800000000000000" pitchFamily="2" charset="-78"/>
                <a:cs typeface="Tajawal ExtraBold" panose="00000800000000000000" pitchFamily="2" charset="-78"/>
              </a:rPr>
              <a:t>A team is a group of people with a commitment to one another, to the team, to a high level of achievement, to a common goal, and to a common vision. </a:t>
            </a:r>
          </a:p>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advantages of teams: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broadens what individuals can do.</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Several heads mean a wider range of ideas.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Teams have a great array of talents and skills.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learn new skills from their colleagues.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is more efficient than a number of individuals working singly.</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Teamwork provides relief when someone's having a problem.</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workers are more effective.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member has more ownership of what he/she's doing.</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Good teams can build leaders.</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shared vision keeps everyone moving forward.</a:t>
            </a:r>
          </a:p>
        </p:txBody>
      </p:sp>
    </p:spTree>
    <p:extLst>
      <p:ext uri="{BB962C8B-B14F-4D97-AF65-F5344CB8AC3E}">
        <p14:creationId xmlns:p14="http://schemas.microsoft.com/office/powerpoint/2010/main" val="229899855"/>
      </p:ext>
    </p:extLst>
  </p:cSld>
  <p:clrMapOvr>
    <a:masterClrMapping/>
  </p:clrMapOvr>
  <mc:AlternateContent xmlns:mc="http://schemas.openxmlformats.org/markup-compatibility/2006" xmlns:p14="http://schemas.microsoft.com/office/powerpoint/2010/main">
    <mc:Choice Requires="p14">
      <p:transition p14:dur="10" advTm="451000"/>
    </mc:Choice>
    <mc:Fallback xmlns="">
      <p:transition advTm="451000"/>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330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Team Building</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72553"/>
            <a:ext cx="10818985" cy="4036426"/>
          </a:xfrm>
          <a:prstGeom prst="rect">
            <a:avLst/>
          </a:prstGeom>
          <a:noFill/>
        </p:spPr>
        <p:txBody>
          <a:bodyPr wrap="square" rtlCol="0">
            <a:spAutoFit/>
          </a:bodyPr>
          <a:lstStyle/>
          <a:p>
            <a:pPr marL="974725" indent="-457200" algn="just">
              <a:lnSpc>
                <a:spcPts val="3000"/>
              </a:lnSpc>
              <a:buFont typeface="Wingdings" panose="05000000000000000000" pitchFamily="2" charset="2"/>
              <a:buChar char="q"/>
            </a:pPr>
            <a:r>
              <a:rPr lang="en-US" sz="2200" b="1" u="sng" dirty="0">
                <a:solidFill>
                  <a:srgbClr val="0A1F61"/>
                </a:solidFill>
                <a:latin typeface="Tajawal ExtraBold" panose="00000800000000000000" pitchFamily="2" charset="-78"/>
                <a:cs typeface="Tajawal ExtraBold" panose="00000800000000000000" pitchFamily="2" charset="-78"/>
              </a:rPr>
              <a:t>The disadvantages of teams: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Team decision-making takes longer.</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effort can be wasted effort.</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team's success may hang on the work of the least effective team member. </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team might gain momentum in the wrong direction.</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work of team can bog down in interpersonal issues, resentments,  and blame.</a:t>
            </a:r>
          </a:p>
          <a:p>
            <a:pPr marL="1431925" lvl="1" indent="-457200" algn="just">
              <a:lnSpc>
                <a:spcPts val="28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Team members may be reluctant to tell other about their unsatisfactory work. </a:t>
            </a:r>
          </a:p>
          <a:p>
            <a:pPr marL="1431925" lvl="1" indent="-457200" algn="just">
              <a:lnSpc>
                <a:spcPts val="28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Lost motivation for lack of individual recognition.</a:t>
            </a:r>
          </a:p>
        </p:txBody>
      </p:sp>
    </p:spTree>
    <p:extLst>
      <p:ext uri="{BB962C8B-B14F-4D97-AF65-F5344CB8AC3E}">
        <p14:creationId xmlns:p14="http://schemas.microsoft.com/office/powerpoint/2010/main" val="4028168653"/>
      </p:ext>
    </p:extLst>
  </p:cSld>
  <p:clrMapOvr>
    <a:masterClrMapping/>
  </p:clrMapOvr>
  <mc:AlternateContent xmlns:mc="http://schemas.openxmlformats.org/markup-compatibility/2006" xmlns:p14="http://schemas.microsoft.com/office/powerpoint/2010/main">
    <mc:Choice Requires="p14">
      <p:transition p14:dur="10" advTm="315000"/>
    </mc:Choice>
    <mc:Fallback xmlns="">
      <p:transition advTm="315000"/>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4663584"/>
          </a:xfrm>
          <a:prstGeom prst="rect">
            <a:avLst/>
          </a:prstGeom>
          <a:noFill/>
        </p:spPr>
        <p:txBody>
          <a:bodyPr wrap="square" rtlCol="0">
            <a:spAutoFit/>
          </a:bodyPr>
          <a:lstStyle/>
          <a:p>
            <a:pPr marL="517525" algn="just">
              <a:lnSpc>
                <a:spcPts val="36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Development and change are continuous in the current era of the knowledge culture. Successful changes in organizations and teams, require adaptability. </a:t>
            </a:r>
          </a:p>
          <a:p>
            <a:pPr marL="860425" indent="-342900" algn="just">
              <a:lnSpc>
                <a:spcPts val="36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Adaptability</a:t>
            </a:r>
            <a:r>
              <a:rPr lang="en-US" sz="2400" b="1" dirty="0">
                <a:solidFill>
                  <a:srgbClr val="0A1F61"/>
                </a:solidFill>
                <a:latin typeface="Tajawal ExtraBold" panose="00000800000000000000" pitchFamily="2" charset="-78"/>
                <a:cs typeface="Tajawal ExtraBold" panose="00000800000000000000" pitchFamily="2" charset="-78"/>
              </a:rPr>
              <a:t> can be described </a:t>
            </a:r>
            <a:r>
              <a:rPr lang="en-US" sz="2400" b="1" dirty="0">
                <a:solidFill>
                  <a:srgbClr val="FF0000"/>
                </a:solidFill>
                <a:latin typeface="Tajawal ExtraBold" panose="00000800000000000000" pitchFamily="2" charset="-78"/>
                <a:cs typeface="Tajawal ExtraBold" panose="00000800000000000000" pitchFamily="2" charset="-78"/>
              </a:rPr>
              <a:t>as a capacity to understand and comprehend changes</a:t>
            </a:r>
            <a:r>
              <a:rPr lang="en-US" sz="2400" b="1" dirty="0">
                <a:solidFill>
                  <a:srgbClr val="0A1F61"/>
                </a:solidFill>
                <a:latin typeface="Tajawal ExtraBold" panose="00000800000000000000" pitchFamily="2" charset="-78"/>
                <a:cs typeface="Tajawal ExtraBold" panose="00000800000000000000" pitchFamily="2" charset="-78"/>
              </a:rPr>
              <a:t> and as a willingness to being </a:t>
            </a:r>
            <a:r>
              <a:rPr lang="en-US" sz="2400" b="1" dirty="0">
                <a:solidFill>
                  <a:srgbClr val="FF0000"/>
                </a:solidFill>
                <a:latin typeface="Tajawal ExtraBold" panose="00000800000000000000" pitchFamily="2" charset="-78"/>
                <a:cs typeface="Tajawal ExtraBold" panose="00000800000000000000" pitchFamily="2" charset="-78"/>
              </a:rPr>
              <a:t>flexible and open-minded. </a:t>
            </a:r>
          </a:p>
          <a:p>
            <a:pPr marL="860425" indent="-342900" algn="just">
              <a:lnSpc>
                <a:spcPts val="36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importance of adaptability of team members in virtual teams, states that </a:t>
            </a:r>
            <a:r>
              <a:rPr lang="en-US" sz="2400" b="1" dirty="0">
                <a:solidFill>
                  <a:srgbClr val="FF0000"/>
                </a:solidFill>
                <a:latin typeface="Tajawal ExtraBold" panose="00000800000000000000" pitchFamily="2" charset="-78"/>
                <a:cs typeface="Tajawal ExtraBold" panose="00000800000000000000" pitchFamily="2" charset="-78"/>
              </a:rPr>
              <a:t>adaptive team members </a:t>
            </a:r>
            <a:r>
              <a:rPr lang="en-US" sz="2400" b="1" dirty="0">
                <a:solidFill>
                  <a:srgbClr val="0A1F61"/>
                </a:solidFill>
                <a:latin typeface="Tajawal ExtraBold" panose="00000800000000000000" pitchFamily="2" charset="-78"/>
                <a:cs typeface="Tajawal ExtraBold" panose="00000800000000000000" pitchFamily="2" charset="-78"/>
              </a:rPr>
              <a:t>form an adaptive virtual time, which in turn </a:t>
            </a:r>
            <a:r>
              <a:rPr lang="en-US" sz="2400" b="1" dirty="0">
                <a:solidFill>
                  <a:srgbClr val="FF0000"/>
                </a:solidFill>
                <a:latin typeface="Tajawal ExtraBold" panose="00000800000000000000" pitchFamily="2" charset="-78"/>
                <a:cs typeface="Tajawal ExtraBold" panose="00000800000000000000" pitchFamily="2" charset="-78"/>
              </a:rPr>
              <a:t>contributes to the organization’s goals and outcomes</a:t>
            </a:r>
            <a:r>
              <a:rPr lang="en-US" sz="2400" b="1" dirty="0">
                <a:solidFill>
                  <a:srgbClr val="0A1F61"/>
                </a:solidFill>
                <a:latin typeface="Tajawal ExtraBold" panose="00000800000000000000" pitchFamily="2" charset="-78"/>
                <a:cs typeface="Tajawal ExtraBold" panose="00000800000000000000" pitchFamily="2" charset="-78"/>
              </a:rPr>
              <a:t>. </a:t>
            </a:r>
          </a:p>
        </p:txBody>
      </p:sp>
    </p:spTree>
    <p:extLst>
      <p:ext uri="{BB962C8B-B14F-4D97-AF65-F5344CB8AC3E}">
        <p14:creationId xmlns:p14="http://schemas.microsoft.com/office/powerpoint/2010/main" val="97107647"/>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5285550"/>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rgbClr val="7030A0"/>
                </a:solidFill>
                <a:latin typeface="Tajawal ExtraBold" panose="00000800000000000000" pitchFamily="2" charset="-78"/>
                <a:cs typeface="Tajawal ExtraBold" panose="00000800000000000000" pitchFamily="2" charset="-78"/>
              </a:rPr>
              <a:t>Adaptability of virtual teams</a:t>
            </a:r>
          </a:p>
          <a:p>
            <a:pPr marL="860425" indent="-342900" algn="just">
              <a:lnSpc>
                <a:spcPts val="33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Team members, who show flexibility, calmness and an interest in learning are contributing to an adaptive team performance.</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shows that individual actions affect team outcomes, and vice versa. Technological, work, and social adaptation are considered as key factors for virtual teams.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Technological adaptation consists of different technological tools, that organizations provide and must be flexible and used for problem solving, because technological tools are meant to reduce technological limitations and increase effortless communication. </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behavior emerged from work adaptation is then furthermore implemented in social adaptation, by creating patterns of interaction.</a:t>
            </a:r>
          </a:p>
        </p:txBody>
      </p:sp>
    </p:spTree>
    <p:extLst>
      <p:ext uri="{BB962C8B-B14F-4D97-AF65-F5344CB8AC3E}">
        <p14:creationId xmlns:p14="http://schemas.microsoft.com/office/powerpoint/2010/main" val="2202069501"/>
      </p:ext>
    </p:extLst>
  </p:cSld>
  <p:clrMapOvr>
    <a:masterClrMapping/>
  </p:clrMapOvr>
  <mc:AlternateContent xmlns:mc="http://schemas.openxmlformats.org/markup-compatibility/2006" xmlns:p14="http://schemas.microsoft.com/office/powerpoint/2010/main">
    <mc:Choice Requires="p14">
      <p:transition p14:dur="10" advTm="226000"/>
    </mc:Choice>
    <mc:Fallback xmlns="">
      <p:transition advTm="226000"/>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26276" y="1350934"/>
            <a:ext cx="11110774" cy="3865289"/>
          </a:xfrm>
          <a:prstGeom prst="rect">
            <a:avLst/>
          </a:prstGeom>
          <a:noFill/>
        </p:spPr>
        <p:txBody>
          <a:bodyPr wrap="square" rtlCol="0">
            <a:spAutoFit/>
          </a:bodyPr>
          <a:lstStyle/>
          <a:p>
            <a:pPr marL="517525" algn="just">
              <a:lnSpc>
                <a:spcPts val="3300"/>
              </a:lnSpc>
            </a:pPr>
            <a:r>
              <a:rPr lang="en-US" sz="2400" b="1" dirty="0">
                <a:solidFill>
                  <a:schemeClr val="accent6">
                    <a:lumMod val="75000"/>
                  </a:schemeClr>
                </a:solidFill>
                <a:latin typeface="Tajawal ExtraBold" panose="00000800000000000000" pitchFamily="2" charset="-78"/>
                <a:cs typeface="Tajawal ExtraBold" panose="00000800000000000000" pitchFamily="2" charset="-78"/>
              </a:rPr>
              <a:t>	Trust in virtual teams</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Trust is seen as a statement of confidence and mirrors as a cooperative behavior. Trust is an action where people are in good faith to each other and where honesty replaces the act of taking advantage of others. Trust in virtual teams, must be examined separately from trust in face-to-face interactions, due to lack of in-person interaction.</a:t>
            </a:r>
          </a:p>
          <a:p>
            <a:pPr marL="860425"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lack of face-to-face interaction in virtual teams, interferes with building trust in other team members. </a:t>
            </a:r>
          </a:p>
        </p:txBody>
      </p:sp>
    </p:spTree>
    <p:extLst>
      <p:ext uri="{BB962C8B-B14F-4D97-AF65-F5344CB8AC3E}">
        <p14:creationId xmlns:p14="http://schemas.microsoft.com/office/powerpoint/2010/main" val="4203132950"/>
      </p:ext>
    </p:extLst>
  </p:cSld>
  <p:clrMapOvr>
    <a:masterClrMapping/>
  </p:clrMapOvr>
  <mc:AlternateContent xmlns:mc="http://schemas.openxmlformats.org/markup-compatibility/2006" xmlns:p14="http://schemas.microsoft.com/office/powerpoint/2010/main">
    <mc:Choice Requires="p14">
      <p:transition p14:dur="10" advTm="338200"/>
    </mc:Choice>
    <mc:Fallback xmlns="">
      <p:transition advTm="3382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Studies showed that </a:t>
            </a:r>
            <a:r>
              <a:rPr lang="en-US" sz="2200" b="1" dirty="0">
                <a:solidFill>
                  <a:srgbClr val="C00000"/>
                </a:solidFill>
                <a:latin typeface="Tajawal ExtraBold" panose="00000800000000000000" pitchFamily="2" charset="-78"/>
                <a:cs typeface="Tajawal ExtraBold" panose="00000800000000000000" pitchFamily="2" charset="-78"/>
              </a:rPr>
              <a:t>trust is highly associated with leadership</a:t>
            </a:r>
            <a:r>
              <a:rPr lang="en-US" sz="2200" b="1" dirty="0">
                <a:solidFill>
                  <a:srgbClr val="0A1F61"/>
                </a:solidFill>
                <a:latin typeface="Tajawal ExtraBold" panose="00000800000000000000" pitchFamily="2" charset="-78"/>
                <a:cs typeface="Tajawal ExtraBold" panose="00000800000000000000" pitchFamily="2" charset="-78"/>
              </a:rPr>
              <a:t>, which makes leadership in virtual teams a higher factor for successful outcomes. The study showed that </a:t>
            </a:r>
            <a:r>
              <a:rPr lang="en-US" sz="2200" b="1" dirty="0">
                <a:solidFill>
                  <a:srgbClr val="FF0000"/>
                </a:solidFill>
                <a:latin typeface="Tajawal ExtraBold" panose="00000800000000000000" pitchFamily="2" charset="-78"/>
                <a:cs typeface="Tajawal ExtraBold" panose="00000800000000000000" pitchFamily="2" charset="-78"/>
              </a:rPr>
              <a:t>a strong connection between leadership skills and trust</a:t>
            </a:r>
            <a:r>
              <a:rPr lang="en-US" sz="2200" b="1" dirty="0">
                <a:solidFill>
                  <a:srgbClr val="0A1F61"/>
                </a:solidFill>
                <a:latin typeface="Tajawal ExtraBold" panose="00000800000000000000" pitchFamily="2" charset="-78"/>
                <a:cs typeface="Tajawal ExtraBold" panose="00000800000000000000" pitchFamily="2" charset="-78"/>
              </a:rPr>
              <a:t>. The study examined how lack of in-person interactions affect trust in teams. Results showed that in order for </a:t>
            </a:r>
            <a:r>
              <a:rPr lang="en-US" sz="2200" b="1" dirty="0">
                <a:solidFill>
                  <a:srgbClr val="FF0000"/>
                </a:solidFill>
                <a:latin typeface="Tajawal ExtraBold" panose="00000800000000000000" pitchFamily="2" charset="-78"/>
                <a:cs typeface="Tajawal ExtraBold" panose="00000800000000000000" pitchFamily="2" charset="-78"/>
              </a:rPr>
              <a:t>a virtual team to be efficient </a:t>
            </a:r>
            <a:r>
              <a:rPr lang="en-US" sz="2200" b="1" dirty="0">
                <a:solidFill>
                  <a:srgbClr val="0A1F61"/>
                </a:solidFill>
                <a:latin typeface="Tajawal ExtraBold" panose="00000800000000000000" pitchFamily="2" charset="-78"/>
                <a:cs typeface="Tajawal ExtraBold" panose="00000800000000000000" pitchFamily="2" charset="-78"/>
              </a:rPr>
              <a:t>and effective, lack of in-person interaction must be replaced by a leader’s effectiveness and proper use of </a:t>
            </a:r>
            <a:r>
              <a:rPr lang="en-US" sz="2200" b="1" dirty="0">
                <a:solidFill>
                  <a:srgbClr val="FF0000"/>
                </a:solidFill>
                <a:latin typeface="Tajawal ExtraBold" panose="00000800000000000000" pitchFamily="2" charset="-78"/>
                <a:cs typeface="Tajawal ExtraBold" panose="00000800000000000000" pitchFamily="2" charset="-78"/>
              </a:rPr>
              <a:t>correct communication tools </a:t>
            </a:r>
            <a:r>
              <a:rPr lang="en-US" sz="2200" b="1" dirty="0">
                <a:solidFill>
                  <a:srgbClr val="0A1F61"/>
                </a:solidFill>
                <a:latin typeface="Tajawal ExtraBold" panose="00000800000000000000" pitchFamily="2" charset="-78"/>
                <a:cs typeface="Tajawal ExtraBold" panose="00000800000000000000" pitchFamily="2" charset="-78"/>
              </a:rPr>
              <a:t>and techniques.</a:t>
            </a:r>
          </a:p>
        </p:txBody>
      </p:sp>
    </p:spTree>
    <p:extLst>
      <p:ext uri="{BB962C8B-B14F-4D97-AF65-F5344CB8AC3E}">
        <p14:creationId xmlns:p14="http://schemas.microsoft.com/office/powerpoint/2010/main" val="269383600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27830" y="555535"/>
            <a:ext cx="250793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Virtual Teams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W8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1B2EB42-1DB0-4A8A-3CFE-1A601BD9735E}"/>
              </a:ext>
            </a:extLst>
          </p:cNvPr>
          <p:cNvPicPr>
            <a:picLocks noChangeAspect="1"/>
          </p:cNvPicPr>
          <p:nvPr/>
        </p:nvPicPr>
        <p:blipFill rotWithShape="1">
          <a:blip r:embed="rId6">
            <a:lum bright="-20000" contrast="40000"/>
          </a:blip>
          <a:srcRect l="3069" t="7733" r="2261" b="9022"/>
          <a:stretch/>
        </p:blipFill>
        <p:spPr>
          <a:xfrm>
            <a:off x="2682742" y="4061360"/>
            <a:ext cx="9344561" cy="2351019"/>
          </a:xfrm>
          <a:prstGeom prst="rect">
            <a:avLst/>
          </a:prstGeom>
        </p:spPr>
      </p:pic>
      <p:sp>
        <p:nvSpPr>
          <p:cNvPr id="11" name="TextBox 10">
            <a:extLst>
              <a:ext uri="{FF2B5EF4-FFF2-40B4-BE49-F238E27FC236}">
                <a16:creationId xmlns:a16="http://schemas.microsoft.com/office/drawing/2014/main" id="{5F33266E-82F5-97D6-664A-65717445984D}"/>
              </a:ext>
            </a:extLst>
          </p:cNvPr>
          <p:cNvSpPr txBox="1"/>
          <p:nvPr/>
        </p:nvSpPr>
        <p:spPr>
          <a:xfrm>
            <a:off x="955134" y="1252084"/>
            <a:ext cx="11110774" cy="3223959"/>
          </a:xfrm>
          <a:prstGeom prst="rect">
            <a:avLst/>
          </a:prstGeom>
          <a:noFill/>
        </p:spPr>
        <p:txBody>
          <a:bodyPr wrap="square" rtlCol="0">
            <a:spAutoFit/>
          </a:bodyPr>
          <a:lstStyle/>
          <a:p>
            <a:pPr marL="517525" algn="just">
              <a:lnSpc>
                <a:spcPts val="3300"/>
              </a:lnSpc>
            </a:pPr>
            <a:r>
              <a:rPr lang="en-US" sz="2400" b="1" dirty="0">
                <a:solidFill>
                  <a:srgbClr val="0070C0"/>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Trust in virtual teams</a:t>
            </a:r>
          </a:p>
          <a:p>
            <a:pPr marL="860425"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Performance level and behavioral controls affect trust in virtual teams. Studies showed that </a:t>
            </a:r>
            <a:r>
              <a:rPr lang="en-US" sz="2200" b="1" dirty="0">
                <a:solidFill>
                  <a:srgbClr val="EE8200"/>
                </a:solidFill>
                <a:latin typeface="Tajawal ExtraBold" panose="00000800000000000000" pitchFamily="2" charset="-78"/>
                <a:cs typeface="Tajawal ExtraBold" panose="00000800000000000000" pitchFamily="2" charset="-78"/>
              </a:rPr>
              <a:t>team members, who are required to use behavioral controls</a:t>
            </a:r>
            <a:r>
              <a:rPr lang="en-US" sz="2200" b="1" dirty="0">
                <a:solidFill>
                  <a:srgbClr val="0A1F61"/>
                </a:solidFill>
                <a:latin typeface="Tajawal ExtraBold" panose="00000800000000000000" pitchFamily="2" charset="-78"/>
                <a:cs typeface="Tajawal ExtraBold" panose="00000800000000000000" pitchFamily="2" charset="-78"/>
              </a:rPr>
              <a:t>, for instance weekly reports, </a:t>
            </a:r>
            <a:r>
              <a:rPr lang="en-US" sz="2200" b="1" dirty="0">
                <a:solidFill>
                  <a:srgbClr val="EE8200"/>
                </a:solidFill>
                <a:latin typeface="Tajawal ExtraBold" panose="00000800000000000000" pitchFamily="2" charset="-78"/>
                <a:cs typeface="Tajawal ExtraBold" panose="00000800000000000000" pitchFamily="2" charset="-78"/>
              </a:rPr>
              <a:t>are more likely to lack faith in the virtual team</a:t>
            </a:r>
            <a:r>
              <a:rPr lang="en-US" sz="2200" b="1" dirty="0">
                <a:solidFill>
                  <a:srgbClr val="0A1F61"/>
                </a:solidFill>
                <a:latin typeface="Tajawal ExtraBold" panose="00000800000000000000" pitchFamily="2" charset="-78"/>
                <a:cs typeface="Tajawal ExtraBold" panose="00000800000000000000" pitchFamily="2" charset="-78"/>
              </a:rPr>
              <a:t>. Furthermore, studies showed that </a:t>
            </a:r>
            <a:r>
              <a:rPr lang="en-US" sz="2200" b="1" dirty="0">
                <a:solidFill>
                  <a:srgbClr val="00B0F0"/>
                </a:solidFill>
                <a:latin typeface="Tajawal ExtraBold" panose="00000800000000000000" pitchFamily="2" charset="-78"/>
                <a:cs typeface="Tajawal ExtraBold" panose="00000800000000000000" pitchFamily="2" charset="-78"/>
              </a:rPr>
              <a:t>highly performing virtual teams are more successful in maintaining high levels of trust</a:t>
            </a:r>
            <a:r>
              <a:rPr lang="en-US" sz="2200" b="1" dirty="0">
                <a:solidFill>
                  <a:srgbClr val="0A1F61"/>
                </a:solidFill>
                <a:latin typeface="Tajawal ExtraBold" panose="00000800000000000000" pitchFamily="2" charset="-78"/>
                <a:cs typeface="Tajawal ExtraBold" panose="00000800000000000000" pitchFamily="2" charset="-78"/>
              </a:rPr>
              <a:t>. Team performance is also affected by the effectiveness of communication in virtual teams and studies showed that </a:t>
            </a:r>
            <a:r>
              <a:rPr lang="en-US" sz="2200" b="1" dirty="0">
                <a:solidFill>
                  <a:srgbClr val="C00000"/>
                </a:solidFill>
                <a:latin typeface="Tajawal ExtraBold" panose="00000800000000000000" pitchFamily="2" charset="-78"/>
                <a:cs typeface="Tajawal ExtraBold" panose="00000800000000000000" pitchFamily="2" charset="-78"/>
              </a:rPr>
              <a:t>a higher level in trust improves a team’s performance.</a:t>
            </a:r>
          </a:p>
        </p:txBody>
      </p:sp>
    </p:spTree>
    <p:extLst>
      <p:ext uri="{BB962C8B-B14F-4D97-AF65-F5344CB8AC3E}">
        <p14:creationId xmlns:p14="http://schemas.microsoft.com/office/powerpoint/2010/main" val="3182140340"/>
      </p:ext>
    </p:extLst>
  </p:cSld>
  <p:clrMapOvr>
    <a:masterClrMapping/>
  </p:clrMapOvr>
  <mc:AlternateContent xmlns:mc="http://schemas.openxmlformats.org/markup-compatibility/2006" xmlns:p14="http://schemas.microsoft.com/office/powerpoint/2010/main">
    <mc:Choice Requires="p14">
      <p:transition p14:dur="10" advTm="152000"/>
    </mc:Choice>
    <mc:Fallback xmlns="">
      <p:transition advTm="152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5256007"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W9 – Lecture 8</a:t>
            </a:r>
          </a:p>
        </p:txBody>
      </p:sp>
    </p:spTree>
    <p:extLst>
      <p:ext uri="{BB962C8B-B14F-4D97-AF65-F5344CB8AC3E}">
        <p14:creationId xmlns:p14="http://schemas.microsoft.com/office/powerpoint/2010/main" val="755864552"/>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have been many changes in Information and Communication Technology, and one thing that can be noticed was it is very agile and dynamic. The U.S. military coined the acronym VUCA (volatility, uncertainty, complexity, and ambiguity) in the late 1990s, and it has become general shorthand for conditions leaders may encounter especially in digital transformation context and leaders need to be prepared for many types of turbulence or upheaval. </a:t>
            </a:r>
          </a:p>
        </p:txBody>
      </p:sp>
    </p:spTree>
    <p:extLst>
      <p:ext uri="{BB962C8B-B14F-4D97-AF65-F5344CB8AC3E}">
        <p14:creationId xmlns:p14="http://schemas.microsoft.com/office/powerpoint/2010/main" val="1479600438"/>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40625" y="1722841"/>
            <a:ext cx="6876775" cy="3662541"/>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V</a:t>
            </a:r>
            <a:r>
              <a:rPr lang="en-US" sz="2400" b="1" dirty="0">
                <a:solidFill>
                  <a:srgbClr val="FF0000"/>
                </a:solidFill>
                <a:latin typeface="Times New Roman" panose="02020603050405020304" pitchFamily="18" charset="0"/>
                <a:ea typeface="Times New Roman" panose="02020603050405020304" pitchFamily="18" charset="0"/>
                <a:cs typeface="Times New Roman" panose="02020603050405020304" pitchFamily="18" charset="0"/>
              </a:rPr>
              <a:t>olatility</a:t>
            </a:r>
            <a:r>
              <a:rPr lang="en-US" sz="2400" b="1" dirty="0">
                <a:solidFill>
                  <a:srgbClr val="0A1F61"/>
                </a:solidFill>
                <a:latin typeface="Times New Roman" panose="02020603050405020304" pitchFamily="18" charset="0"/>
                <a:ea typeface="Times New Roman" panose="02020603050405020304" pitchFamily="18" charset="0"/>
                <a:cs typeface="Times New Roman" panose="02020603050405020304" pitchFamily="18" charset="0"/>
              </a:rPr>
              <a:t> in VUCA stands for the fact that we live in a world that is constantly changing, becoming more unstable, more unpredictable and more rapid. Volatility refers to frequent and strong changes in the market environment.</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U</a:t>
            </a:r>
            <a:r>
              <a:rPr lang="en-US" sz="2400" b="1" dirty="0">
                <a:solidFill>
                  <a:srgbClr val="FF0000"/>
                </a:solidFill>
                <a:latin typeface="Times New Roman" panose="02020603050405020304" pitchFamily="18" charset="0"/>
                <a:cs typeface="Times New Roman" panose="02020603050405020304" pitchFamily="18" charset="0"/>
              </a:rPr>
              <a:t>ncertainty</a:t>
            </a:r>
            <a:r>
              <a:rPr lang="en-US" sz="2400" b="1" dirty="0">
                <a:solidFill>
                  <a:srgbClr val="0A1F61"/>
                </a:solidFill>
                <a:latin typeface="Times New Roman" panose="02020603050405020304" pitchFamily="18" charset="0"/>
                <a:cs typeface="Times New Roman" panose="02020603050405020304" pitchFamily="18" charset="0"/>
              </a:rPr>
              <a:t> in VUCA stands for the rapidly decreasing predictability of events, forecasts, and experiences from the past as a basis for shaping the future losing their validity and relevance. </a:t>
            </a:r>
          </a:p>
        </p:txBody>
      </p:sp>
    </p:spTree>
    <p:extLst>
      <p:ext uri="{BB962C8B-B14F-4D97-AF65-F5344CB8AC3E}">
        <p14:creationId xmlns:p14="http://schemas.microsoft.com/office/powerpoint/2010/main" val="840733794"/>
      </p:ext>
    </p:extLst>
  </p:cSld>
  <p:clrMapOvr>
    <a:masterClrMapping/>
  </p:clrMapOvr>
  <mc:AlternateContent xmlns:mc="http://schemas.openxmlformats.org/markup-compatibility/2006" xmlns:p14="http://schemas.microsoft.com/office/powerpoint/2010/main">
    <mc:Choice Requires="p14">
      <p:transition p14:dur="10" advTm="140000"/>
    </mc:Choice>
    <mc:Fallback xmlns="">
      <p:transition advTm="140000"/>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3030388" y="529689"/>
            <a:ext cx="128862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VUCA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3" name="Picture 2" descr="Graphical user interface&#10;&#10;Description automatically generated with medium confidence">
            <a:extLst>
              <a:ext uri="{FF2B5EF4-FFF2-40B4-BE49-F238E27FC236}">
                <a16:creationId xmlns:a16="http://schemas.microsoft.com/office/drawing/2014/main" id="{79D7BE09-B280-D6EC-DA3C-1CAF6F26D0D0}"/>
              </a:ext>
            </a:extLst>
          </p:cNvPr>
          <p:cNvPicPr>
            <a:picLocks noChangeAspect="1"/>
          </p:cNvPicPr>
          <p:nvPr/>
        </p:nvPicPr>
        <p:blipFill rotWithShape="1">
          <a:blip r:embed="rId5"/>
          <a:srcRect l="15064" t="24123" r="38889" b="10730"/>
          <a:stretch/>
        </p:blipFill>
        <p:spPr bwMode="auto">
          <a:xfrm>
            <a:off x="7253025" y="1636411"/>
            <a:ext cx="4819650" cy="3835400"/>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FC87D6EA-2A46-588A-F990-6F9C26C69710}"/>
              </a:ext>
            </a:extLst>
          </p:cNvPr>
          <p:cNvSpPr txBox="1"/>
          <p:nvPr/>
        </p:nvSpPr>
        <p:spPr>
          <a:xfrm>
            <a:off x="352500" y="1543653"/>
            <a:ext cx="6876775" cy="4031873"/>
          </a:xfrm>
          <a:prstGeom prst="rect">
            <a:avLst/>
          </a:prstGeom>
          <a:noFill/>
        </p:spPr>
        <p:txBody>
          <a:bodyPr wrap="square">
            <a:spAutoFit/>
          </a:bodyPr>
          <a:lstStyle/>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C</a:t>
            </a:r>
            <a:r>
              <a:rPr lang="en-US" sz="2400" b="1" dirty="0">
                <a:solidFill>
                  <a:srgbClr val="FF0000"/>
                </a:solidFill>
                <a:latin typeface="Times New Roman" panose="02020603050405020304" pitchFamily="18" charset="0"/>
                <a:cs typeface="Times New Roman" panose="02020603050405020304" pitchFamily="18" charset="0"/>
              </a:rPr>
              <a:t>omplexity</a:t>
            </a:r>
            <a:r>
              <a:rPr lang="en-US" sz="2400" b="1" dirty="0">
                <a:solidFill>
                  <a:srgbClr val="0A1F61"/>
                </a:solidFill>
                <a:latin typeface="Times New Roman" panose="02020603050405020304" pitchFamily="18" charset="0"/>
                <a:cs typeface="Times New Roman" panose="02020603050405020304" pitchFamily="18" charset="0"/>
              </a:rPr>
              <a:t> in VUCA stands for the fact that our world is more complex than ever. What is the cause? What is the effect? – Problems and their effects are becoming more complex and harder to understand. Decisions become an uncontrollable web of reaction and counter-reaction. </a:t>
            </a:r>
          </a:p>
          <a:p>
            <a:pPr algn="just"/>
            <a:r>
              <a:rPr lang="en-US" sz="3200" b="1" dirty="0">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A</a:t>
            </a:r>
            <a:r>
              <a:rPr lang="en-US" sz="2400" b="1" dirty="0">
                <a:solidFill>
                  <a:srgbClr val="FF0000"/>
                </a:solidFill>
                <a:latin typeface="Times New Roman" panose="02020603050405020304" pitchFamily="18" charset="0"/>
                <a:cs typeface="Times New Roman" panose="02020603050405020304" pitchFamily="18" charset="0"/>
              </a:rPr>
              <a:t>mbiguity</a:t>
            </a:r>
            <a:r>
              <a:rPr lang="en-US" sz="2400" b="1" dirty="0">
                <a:solidFill>
                  <a:srgbClr val="0A1F61"/>
                </a:solidFill>
                <a:latin typeface="Times New Roman" panose="02020603050405020304" pitchFamily="18" charset="0"/>
                <a:cs typeface="Times New Roman" panose="02020603050405020304" pitchFamily="18" charset="0"/>
              </a:rPr>
              <a:t> refers to the ambiguity of the information situation. Information that can be interpreted in different ways carries a high risk and often leads to wrong decisions.</a:t>
            </a:r>
          </a:p>
        </p:txBody>
      </p:sp>
    </p:spTree>
    <p:extLst>
      <p:ext uri="{BB962C8B-B14F-4D97-AF65-F5344CB8AC3E}">
        <p14:creationId xmlns:p14="http://schemas.microsoft.com/office/powerpoint/2010/main" val="141929310"/>
      </p:ext>
    </p:extLst>
  </p:cSld>
  <p:clrMapOvr>
    <a:masterClrMapping/>
  </p:clrMapOvr>
  <mc:AlternateContent xmlns:mc="http://schemas.openxmlformats.org/markup-compatibility/2006" xmlns:p14="http://schemas.microsoft.com/office/powerpoint/2010/main">
    <mc:Choice Requires="p14">
      <p:transition p14:dur="10" advTm="236000"/>
    </mc:Choice>
    <mc:Fallback xmlns="">
      <p:transition advTm="2360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6C23C957-610C-03F9-4643-E3F1B4E8F1B0}"/>
              </a:ext>
            </a:extLst>
          </p:cNvPr>
          <p:cNvPicPr>
            <a:picLocks noChangeAspect="1"/>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Lst>
          </a:blip>
          <a:srcRect l="21039" t="17142" r="22695" b="7926"/>
          <a:stretch/>
        </p:blipFill>
        <p:spPr>
          <a:xfrm>
            <a:off x="2624446" y="1298088"/>
            <a:ext cx="7422078" cy="5559912"/>
          </a:xfrm>
          <a:prstGeom prst="rect">
            <a:avLst/>
          </a:prstGeom>
        </p:spPr>
      </p:pic>
      <p:sp>
        <p:nvSpPr>
          <p:cNvPr id="12" name="TextBox 11">
            <a:extLst>
              <a:ext uri="{FF2B5EF4-FFF2-40B4-BE49-F238E27FC236}">
                <a16:creationId xmlns:a16="http://schemas.microsoft.com/office/drawing/2014/main" id="{BC5C5261-4FD8-6630-F88D-1CEF40F86989}"/>
              </a:ext>
            </a:extLst>
          </p:cNvPr>
          <p:cNvSpPr txBox="1"/>
          <p:nvPr/>
        </p:nvSpPr>
        <p:spPr>
          <a:xfrm>
            <a:off x="1971305" y="5589522"/>
            <a:ext cx="3291643" cy="1015663"/>
          </a:xfrm>
          <a:prstGeom prst="rect">
            <a:avLst/>
          </a:prstGeom>
          <a:noFill/>
        </p:spPr>
        <p:txBody>
          <a:bodyPr wrap="square" rtlCol="0">
            <a:spAutoFit/>
          </a:bodyPr>
          <a:lstStyle/>
          <a:p>
            <a:r>
              <a:rPr lang="en-US" sz="2000" b="1" dirty="0">
                <a:solidFill>
                  <a:srgbClr val="C00000"/>
                </a:solidFill>
              </a:rPr>
              <a:t>Figure: Digital leadership: customer centric, service driven and agility focused</a:t>
            </a:r>
          </a:p>
        </p:txBody>
      </p:sp>
    </p:spTree>
    <p:extLst>
      <p:ext uri="{BB962C8B-B14F-4D97-AF65-F5344CB8AC3E}">
        <p14:creationId xmlns:p14="http://schemas.microsoft.com/office/powerpoint/2010/main" val="2565676627"/>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3903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Leadership Model</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88354" y="1610200"/>
            <a:ext cx="10818985" cy="2932341"/>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This model is customer-centric in value creation, service-driven and evolving as customer expectations and technologies change and agility-focused to support configurability in both the design and delivery of the services.</a:t>
            </a:r>
          </a:p>
        </p:txBody>
      </p:sp>
    </p:spTree>
    <p:extLst>
      <p:ext uri="{BB962C8B-B14F-4D97-AF65-F5344CB8AC3E}">
        <p14:creationId xmlns:p14="http://schemas.microsoft.com/office/powerpoint/2010/main" val="1404640928"/>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6798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Virtual teams communicate via ICT </a:t>
            </a:r>
            <a:r>
              <a:rPr lang="en-US" sz="2200" b="1" dirty="0">
                <a:solidFill>
                  <a:srgbClr val="0A1F61"/>
                </a:solidFill>
                <a:latin typeface="Tajawal ExtraBold" panose="00000800000000000000" pitchFamily="2" charset="-78"/>
                <a:cs typeface="Tajawal ExtraBold" panose="00000800000000000000" pitchFamily="2" charset="-78"/>
              </a:rPr>
              <a:t>(e.g., email, web conferencing, instant messaging and telephone)</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in virtual teams separate from communication in traditional teams, as a result of lack of in-person interaction.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Poor communication quality is the main problem in virtual teams and that most effort was put in improving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 study showed that communication quality – in means of poor communication quality - is a primary reason for failure in virtual teams. All in all, the study showed that communication is the primary factor affecting team effectiveness.</a:t>
            </a:r>
          </a:p>
          <a:p>
            <a:pPr marL="974725" indent="-457200" algn="just">
              <a:lnSpc>
                <a:spcPts val="3200"/>
              </a:lnSpc>
              <a:buFont typeface="Wingdings" panose="05000000000000000000" pitchFamily="2" charset="2"/>
              <a:buChar char="q"/>
            </a:pPr>
            <a:endParaRPr lang="en-US" sz="2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2140664"/>
      </p:ext>
    </p:extLst>
  </p:cSld>
  <p:clrMapOvr>
    <a:masterClrMapping/>
  </p:clrMapOvr>
  <mc:AlternateContent xmlns:mc="http://schemas.openxmlformats.org/markup-compatibility/2006" xmlns:p14="http://schemas.microsoft.com/office/powerpoint/2010/main">
    <mc:Choice Requires="p14">
      <p:transition p14:dur="10" advTm="186000"/>
    </mc:Choice>
    <mc:Fallback xmlns="">
      <p:transition advTm="186000"/>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480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2E7A2040-606A-8CC9-B459-30D58535093E}"/>
              </a:ext>
            </a:extLst>
          </p:cNvPr>
          <p:cNvPicPr>
            <a:picLocks noChangeAspect="1"/>
          </p:cNvPicPr>
          <p:nvPr/>
        </p:nvPicPr>
        <p:blipFill>
          <a:blip r:embed="rId6">
            <a:extLst>
              <a:ext uri="{BEBA8EAE-BF5A-486C-A8C5-ECC9F3942E4B}">
                <a14:imgProps xmlns:a14="http://schemas.microsoft.com/office/drawing/2010/main">
                  <a14:imgLayer r:embed="rId7">
                    <a14:imgEffect>
                      <a14:sharpenSoften amount="25000"/>
                    </a14:imgEffect>
                  </a14:imgLayer>
                </a14:imgProps>
              </a:ext>
              <a:ext uri="{28A0092B-C50C-407E-A947-70E740481C1C}">
                <a14:useLocalDpi xmlns:a14="http://schemas.microsoft.com/office/drawing/2010/main" val="0"/>
              </a:ext>
            </a:extLst>
          </a:blip>
          <a:stretch>
            <a:fillRect/>
          </a:stretch>
        </p:blipFill>
        <p:spPr>
          <a:xfrm>
            <a:off x="4095750" y="2190313"/>
            <a:ext cx="8096250" cy="4238625"/>
          </a:xfrm>
          <a:prstGeom prst="rect">
            <a:avLst/>
          </a:prstGeom>
        </p:spPr>
      </p:pic>
      <p:sp>
        <p:nvSpPr>
          <p:cNvPr id="9" name="TextBox 8"/>
          <p:cNvSpPr txBox="1"/>
          <p:nvPr/>
        </p:nvSpPr>
        <p:spPr>
          <a:xfrm>
            <a:off x="1253690" y="1287889"/>
            <a:ext cx="10818985" cy="1285032"/>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The process of communication in virtual teams include various factors, however, communication is highlighted as the leading aspect, as shown in the figure. </a:t>
            </a:r>
          </a:p>
        </p:txBody>
      </p:sp>
    </p:spTree>
    <p:extLst>
      <p:ext uri="{BB962C8B-B14F-4D97-AF65-F5344CB8AC3E}">
        <p14:creationId xmlns:p14="http://schemas.microsoft.com/office/powerpoint/2010/main" val="1361639326"/>
      </p:ext>
    </p:extLst>
  </p:cSld>
  <p:clrMapOvr>
    <a:masterClrMapping/>
  </p:clrMapOvr>
  <mc:AlternateContent xmlns:mc="http://schemas.openxmlformats.org/markup-compatibility/2006" xmlns:p14="http://schemas.microsoft.com/office/powerpoint/2010/main">
    <mc:Choice Requires="p14">
      <p:transition p14:dur="10" advTm="202000"/>
    </mc:Choice>
    <mc:Fallback xmlns="">
      <p:transition advTm="20200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580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3747244"/>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Communication skills and key functions needed in an organization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 skills includes “The ability to convey information effectively and efficiently through verbal and non-verbal communication”.</a:t>
            </a:r>
          </a:p>
          <a:p>
            <a:pPr marL="974725" indent="-457200" algn="just">
              <a:lnSpc>
                <a:spcPts val="32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Companies today are interested in employing people with skills in communication, teamwork, problem-solving, initiative, planning, organizing, self management, learning and technology. The growing interest in these skills are correlating with the development and increase of virtual teams.</a:t>
            </a:r>
          </a:p>
        </p:txBody>
      </p:sp>
    </p:spTree>
    <p:extLst>
      <p:ext uri="{BB962C8B-B14F-4D97-AF65-F5344CB8AC3E}">
        <p14:creationId xmlns:p14="http://schemas.microsoft.com/office/powerpoint/2010/main" val="318728793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551367" y="390107"/>
            <a:ext cx="4599336"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Effective Communication </a:t>
            </a:r>
          </a:p>
          <a:p>
            <a:r>
              <a:rPr lang="en-US" sz="2800" b="1" dirty="0">
                <a:solidFill>
                  <a:schemeClr val="bg1"/>
                </a:solidFill>
                <a:latin typeface="Tajawal Medium" panose="00000600000000000000" pitchFamily="2" charset="-78"/>
                <a:cs typeface="Tajawal Medium" panose="00000600000000000000" pitchFamily="2" charset="-78"/>
              </a:rPr>
              <a:t>in virtual organizations</a:t>
            </a:r>
          </a:p>
          <a:p>
            <a:r>
              <a:rPr lang="en-US" sz="2800" b="1" dirty="0">
                <a:solidFill>
                  <a:schemeClr val="bg1"/>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A3DD58B4-406E-BD89-A3DF-4D3FC461B52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083303" y="3193959"/>
            <a:ext cx="5931325" cy="3230732"/>
          </a:xfrm>
          <a:prstGeom prst="rect">
            <a:avLst/>
          </a:prstGeom>
        </p:spPr>
      </p:pic>
      <p:sp>
        <p:nvSpPr>
          <p:cNvPr id="9" name="TextBox 8"/>
          <p:cNvSpPr txBox="1"/>
          <p:nvPr/>
        </p:nvSpPr>
        <p:spPr>
          <a:xfrm>
            <a:off x="1253690" y="1308743"/>
            <a:ext cx="10818985" cy="2516138"/>
          </a:xfrm>
          <a:prstGeom prst="rect">
            <a:avLst/>
          </a:prstGeom>
          <a:noFill/>
        </p:spPr>
        <p:txBody>
          <a:bodyPr wrap="square" rtlCol="0">
            <a:spAutoFit/>
          </a:bodyPr>
          <a:lstStyle/>
          <a:p>
            <a:pPr marL="517525" algn="just">
              <a:lnSpc>
                <a:spcPts val="32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Employee engagement as internal communication strategy</a:t>
            </a:r>
          </a:p>
          <a:p>
            <a:pPr marL="974725" indent="-457200" algn="just">
              <a:lnSpc>
                <a:spcPts val="32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The development of the knowledge era has lifted human resources as an important aspect in organizations and in communication. </a:t>
            </a:r>
            <a:r>
              <a:rPr lang="en-US" sz="2100" b="1" dirty="0">
                <a:solidFill>
                  <a:srgbClr val="FF0000"/>
                </a:solidFill>
                <a:latin typeface="Tajawal ExtraBold" panose="00000800000000000000" pitchFamily="2" charset="-78"/>
                <a:cs typeface="Tajawal ExtraBold" panose="00000800000000000000" pitchFamily="2" charset="-78"/>
              </a:rPr>
              <a:t>One of many aspects of human resources is employee engagement that influence “both individual employee outcomes and organizational level success and financial performance”.</a:t>
            </a:r>
          </a:p>
        </p:txBody>
      </p:sp>
      <p:pic>
        <p:nvPicPr>
          <p:cNvPr id="3" name="Picture 2"/>
          <p:cNvPicPr>
            <a:picLocks noChangeAspect="1"/>
          </p:cNvPicPr>
          <p:nvPr/>
        </p:nvPicPr>
        <p:blipFill>
          <a:blip r:embed="rId6"/>
          <a:stretch>
            <a:fillRect/>
          </a:stretch>
        </p:blipFill>
        <p:spPr>
          <a:xfrm>
            <a:off x="2440788" y="6317375"/>
            <a:ext cx="9902229" cy="204838"/>
          </a:xfrm>
          <a:prstGeom prst="rect">
            <a:avLst/>
          </a:prstGeom>
        </p:spPr>
      </p:pic>
    </p:spTree>
    <p:extLst>
      <p:ext uri="{BB962C8B-B14F-4D97-AF65-F5344CB8AC3E}">
        <p14:creationId xmlns:p14="http://schemas.microsoft.com/office/powerpoint/2010/main" val="1259832163"/>
      </p:ext>
    </p:extLst>
  </p:cSld>
  <p:clrMapOvr>
    <a:masterClrMapping/>
  </p:clrMapOvr>
  <mc:AlternateContent xmlns:mc="http://schemas.openxmlformats.org/markup-compatibility/2006" xmlns:p14="http://schemas.microsoft.com/office/powerpoint/2010/main">
    <mc:Choice Requires="p14">
      <p:transition p14:dur="10" advTm="56000"/>
    </mc:Choice>
    <mc:Fallback xmlns="">
      <p:transition advTm="5600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590588" y="422880"/>
            <a:ext cx="4801314" cy="830997"/>
          </a:xfrm>
          <a:prstGeom prst="rect">
            <a:avLst/>
          </a:prstGeom>
          <a:noFill/>
        </p:spPr>
        <p:txBody>
          <a:bodyPr wrap="none" rtlCol="0">
            <a:spAutoFit/>
          </a:bodyPr>
          <a:lstStyle/>
          <a:p>
            <a:r>
              <a:rPr lang="en-US" sz="2400" b="1" dirty="0">
                <a:solidFill>
                  <a:schemeClr val="bg1"/>
                </a:solidFill>
                <a:latin typeface="Tajawal Medium" panose="00000600000000000000" pitchFamily="2" charset="-78"/>
                <a:cs typeface="Tajawal Medium" panose="00000600000000000000" pitchFamily="2" charset="-78"/>
              </a:rPr>
              <a:t>Digital Skills for Improving </a:t>
            </a:r>
          </a:p>
          <a:p>
            <a:r>
              <a:rPr lang="en-US" sz="2400" b="1" dirty="0">
                <a:solidFill>
                  <a:schemeClr val="bg1"/>
                </a:solidFill>
                <a:latin typeface="Tajawal Medium" panose="00000600000000000000" pitchFamily="2" charset="-78"/>
                <a:cs typeface="Tajawal Medium" panose="00000600000000000000" pitchFamily="2" charset="-78"/>
              </a:rPr>
              <a:t>Organizational Performance</a:t>
            </a:r>
            <a:r>
              <a:rPr lang="en-US" sz="2000" b="1" dirty="0">
                <a:solidFill>
                  <a:srgbClr val="FF9518"/>
                </a:solidFill>
                <a:latin typeface="Tajawal Medium" panose="00000600000000000000" pitchFamily="2" charset="-78"/>
                <a:cs typeface="Tajawal Medium" panose="00000600000000000000" pitchFamily="2" charset="-78"/>
              </a:rPr>
              <a:t>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748145" y="1755080"/>
            <a:ext cx="11110774" cy="3347840"/>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Digital skills include all technology-related skills ranging from basic skills or literacy, general skills for all workers, and specific skills for information technology professionals.</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4 dimensions in measuring digital skills including digital technical skills, digital communication, digital analysis, and digital thinking.</a:t>
            </a:r>
          </a:p>
        </p:txBody>
      </p:sp>
    </p:spTree>
    <p:extLst>
      <p:ext uri="{BB962C8B-B14F-4D97-AF65-F5344CB8AC3E}">
        <p14:creationId xmlns:p14="http://schemas.microsoft.com/office/powerpoint/2010/main" val="2947518403"/>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5F33266E-82F5-97D6-664A-65717445984D}"/>
              </a:ext>
            </a:extLst>
          </p:cNvPr>
          <p:cNvSpPr txBox="1"/>
          <p:nvPr/>
        </p:nvSpPr>
        <p:spPr>
          <a:xfrm>
            <a:off x="961901" y="1303434"/>
            <a:ext cx="11110774"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Digital literacy </a:t>
            </a:r>
            <a:r>
              <a:rPr lang="en-US" sz="2400" b="1" dirty="0">
                <a:solidFill>
                  <a:srgbClr val="0A1F61"/>
                </a:solidFill>
                <a:latin typeface="Tajawal ExtraBold" panose="00000800000000000000" pitchFamily="2" charset="-78"/>
                <a:cs typeface="Tajawal ExtraBold" panose="00000800000000000000" pitchFamily="2" charset="-78"/>
              </a:rPr>
              <a:t>is the knowledge of, and the ability to use digital technologies to locate information; evaluate information; synthesize, create, and communicate information; and understand the human and technological complexities of a digital media landscape.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Being </a:t>
            </a:r>
            <a:r>
              <a:rPr lang="en-US" sz="2400" b="1" dirty="0">
                <a:solidFill>
                  <a:srgbClr val="FF0000"/>
                </a:solidFill>
                <a:latin typeface="Tajawal ExtraBold" panose="00000800000000000000" pitchFamily="2" charset="-78"/>
                <a:cs typeface="Tajawal ExtraBold" panose="00000800000000000000" pitchFamily="2" charset="-78"/>
              </a:rPr>
              <a:t>digitally literate </a:t>
            </a:r>
            <a:r>
              <a:rPr lang="en-US" sz="2400" b="1" dirty="0">
                <a:solidFill>
                  <a:srgbClr val="0A1F61"/>
                </a:solidFill>
                <a:latin typeface="Tajawal ExtraBold" panose="00000800000000000000" pitchFamily="2" charset="-78"/>
                <a:cs typeface="Tajawal ExtraBold" panose="00000800000000000000" pitchFamily="2" charset="-78"/>
              </a:rPr>
              <a:t>means having the skills to be an informed consumer, critical thinker, and creator in the digital world, and requires an ability to continuously learn and grow alongside technological developments.</a:t>
            </a: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Tree>
    <p:extLst>
      <p:ext uri="{BB962C8B-B14F-4D97-AF65-F5344CB8AC3E}">
        <p14:creationId xmlns:p14="http://schemas.microsoft.com/office/powerpoint/2010/main" val="2570884625"/>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b="54963"/>
          <a:stretch/>
        </p:blipFill>
        <p:spPr>
          <a:xfrm>
            <a:off x="651740" y="1823908"/>
            <a:ext cx="11339095" cy="3306231"/>
          </a:xfrm>
          <a:prstGeom prst="rect">
            <a:avLst/>
          </a:prstGeom>
        </p:spPr>
      </p:pic>
    </p:spTree>
    <p:extLst>
      <p:ext uri="{BB962C8B-B14F-4D97-AF65-F5344CB8AC3E}">
        <p14:creationId xmlns:p14="http://schemas.microsoft.com/office/powerpoint/2010/main" val="4211274867"/>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3821" y="5521012"/>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3BF75B08-00A0-499F-68F6-D69007624876}"/>
              </a:ext>
            </a:extLst>
          </p:cNvPr>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pic>
        <p:nvPicPr>
          <p:cNvPr id="10" name="Picture 9">
            <a:extLst>
              <a:ext uri="{FF2B5EF4-FFF2-40B4-BE49-F238E27FC236}">
                <a16:creationId xmlns:a16="http://schemas.microsoft.com/office/drawing/2014/main" id="{6053256B-0338-F614-E9A5-DA7D224E59DE}"/>
              </a:ext>
            </a:extLst>
          </p:cNvPr>
          <p:cNvPicPr>
            <a:picLocks noChangeAspect="1"/>
          </p:cNvPicPr>
          <p:nvPr/>
        </p:nvPicPr>
        <p:blipFill rotWithShape="1">
          <a:blip r:embed="rId6">
            <a:lum bright="-20000" contrast="40000"/>
          </a:blip>
          <a:srcRect t="44316"/>
          <a:stretch/>
        </p:blipFill>
        <p:spPr>
          <a:xfrm>
            <a:off x="1235034" y="1652686"/>
            <a:ext cx="10837641" cy="3907009"/>
          </a:xfrm>
          <a:prstGeom prst="rect">
            <a:avLst/>
          </a:prstGeom>
        </p:spPr>
      </p:pic>
    </p:spTree>
    <p:extLst>
      <p:ext uri="{BB962C8B-B14F-4D97-AF65-F5344CB8AC3E}">
        <p14:creationId xmlns:p14="http://schemas.microsoft.com/office/powerpoint/2010/main" val="4279212485"/>
      </p:ext>
    </p:extLst>
  </p:cSld>
  <p:clrMapOvr>
    <a:masterClrMapping/>
  </p:clrMapOvr>
  <mc:AlternateContent xmlns:mc="http://schemas.openxmlformats.org/markup-compatibility/2006" xmlns:p14="http://schemas.microsoft.com/office/powerpoint/2010/main">
    <mc:Choice Requires="p14">
      <p:transition p14:dur="10" advTm="64000"/>
    </mc:Choice>
    <mc:Fallback xmlns="">
      <p:transition advTm="640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172" y="5641895"/>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3456" y="564733"/>
            <a:ext cx="379943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Digital Literacy Skills</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W9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A06C780-A9AA-71A7-657C-F298ED5451CE}"/>
              </a:ext>
            </a:extLst>
          </p:cNvPr>
          <p:cNvPicPr>
            <a:picLocks noChangeAspect="1"/>
          </p:cNvPicPr>
          <p:nvPr/>
        </p:nvPicPr>
        <p:blipFill>
          <a:blip r:embed="rId6">
            <a:lum bright="4000" contrast="30000"/>
          </a:blip>
          <a:stretch>
            <a:fillRect/>
          </a:stretch>
        </p:blipFill>
        <p:spPr>
          <a:xfrm>
            <a:off x="4933607" y="1455927"/>
            <a:ext cx="6872438" cy="27383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a:extLst>
              <a:ext uri="{FF2B5EF4-FFF2-40B4-BE49-F238E27FC236}">
                <a16:creationId xmlns:a16="http://schemas.microsoft.com/office/drawing/2014/main" id="{245536BF-6B0E-D137-FE7B-9722DA1164D2}"/>
              </a:ext>
            </a:extLst>
          </p:cNvPr>
          <p:cNvSpPr txBox="1"/>
          <p:nvPr/>
        </p:nvSpPr>
        <p:spPr>
          <a:xfrm>
            <a:off x="659934" y="1918017"/>
            <a:ext cx="4007044" cy="1815882"/>
          </a:xfrm>
          <a:prstGeom prst="rect">
            <a:avLst/>
          </a:prstGeom>
          <a:noFill/>
        </p:spPr>
        <p:txBody>
          <a:bodyPr wrap="square">
            <a:spAutoFit/>
          </a:bodyPr>
          <a:lstStyle/>
          <a:p>
            <a:pPr algn="just"/>
            <a:r>
              <a:rPr lang="en-US" sz="2800" b="1" dirty="0">
                <a:solidFill>
                  <a:srgbClr val="C00000"/>
                </a:solidFill>
                <a:latin typeface="Expo Serif Pro"/>
              </a:rPr>
              <a:t>D</a:t>
            </a:r>
            <a:r>
              <a:rPr lang="en-US" sz="2800" b="1" i="0" u="none" strike="noStrike" baseline="0" dirty="0">
                <a:solidFill>
                  <a:srgbClr val="C00000"/>
                </a:solidFill>
                <a:latin typeface="Expo Serif Pro"/>
              </a:rPr>
              <a:t>igital skills </a:t>
            </a:r>
            <a:r>
              <a:rPr lang="en-US" sz="2800" b="1" i="0" u="none" strike="noStrike" baseline="0" dirty="0">
                <a:solidFill>
                  <a:srgbClr val="0A1F61"/>
                </a:solidFill>
                <a:latin typeface="Expo Serif Pro"/>
              </a:rPr>
              <a:t>exist along a continuum ranging from basic to intermediate to advanced. </a:t>
            </a:r>
          </a:p>
        </p:txBody>
      </p:sp>
      <p:sp>
        <p:nvSpPr>
          <p:cNvPr id="11" name="TextBox 10">
            <a:extLst>
              <a:ext uri="{FF2B5EF4-FFF2-40B4-BE49-F238E27FC236}">
                <a16:creationId xmlns:a16="http://schemas.microsoft.com/office/drawing/2014/main" id="{5D6B2A0C-DF57-8347-17E1-E3FF0C89C46A}"/>
              </a:ext>
            </a:extLst>
          </p:cNvPr>
          <p:cNvSpPr txBox="1"/>
          <p:nvPr/>
        </p:nvSpPr>
        <p:spPr>
          <a:xfrm>
            <a:off x="2022389" y="4287339"/>
            <a:ext cx="9578591" cy="1938992"/>
          </a:xfrm>
          <a:prstGeom prst="rect">
            <a:avLst/>
          </a:prstGeom>
          <a:noFill/>
        </p:spPr>
        <p:txBody>
          <a:bodyPr wrap="square">
            <a:spAutoFit/>
          </a:bodyPr>
          <a:lstStyle/>
          <a:p>
            <a:pPr algn="just"/>
            <a:r>
              <a:rPr lang="en-US" sz="2400" b="1" i="1" u="none" strike="noStrike" baseline="0" dirty="0">
                <a:solidFill>
                  <a:srgbClr val="C00000"/>
                </a:solidFill>
                <a:latin typeface="Expo Serif Pro"/>
              </a:rPr>
              <a:t>Basic digital skills </a:t>
            </a:r>
            <a:r>
              <a:rPr lang="en-US" sz="2400" b="1" i="0" u="none" strike="noStrike" baseline="0" dirty="0">
                <a:solidFill>
                  <a:srgbClr val="0A1F61"/>
                </a:solidFill>
                <a:latin typeface="Expo Serif Pro"/>
              </a:rPr>
              <a:t>comprise the effective use of hardware (e.g., typing or operating touch-screen technology), software (e.g., word processing, organizing files on laptops, and managing privacy settings on mobile phones), and internet/ICT tasks (e.g., emailing, browsing the internet, or completing an online form). </a:t>
            </a:r>
          </a:p>
        </p:txBody>
      </p:sp>
    </p:spTree>
    <p:extLst>
      <p:ext uri="{BB962C8B-B14F-4D97-AF65-F5344CB8AC3E}">
        <p14:creationId xmlns:p14="http://schemas.microsoft.com/office/powerpoint/2010/main" val="1480243674"/>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W10 – Lecture 9</a:t>
            </a:r>
          </a:p>
        </p:txBody>
      </p:sp>
    </p:spTree>
    <p:extLst>
      <p:ext uri="{BB962C8B-B14F-4D97-AF65-F5344CB8AC3E}">
        <p14:creationId xmlns:p14="http://schemas.microsoft.com/office/powerpoint/2010/main" val="341491874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987391"/>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Combined with the Internet and personal computing, digital media has caused disruption in publishing, journalism, entertainment, education, commerce and politics.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Digital media has also posed </a:t>
            </a:r>
            <a:r>
              <a:rPr lang="en-US" sz="2400" b="1" dirty="0">
                <a:solidFill>
                  <a:srgbClr val="C00000"/>
                </a:solidFill>
                <a:latin typeface="Tajawal ExtraBold" panose="00000800000000000000" pitchFamily="2" charset="-78"/>
                <a:cs typeface="Tajawal ExtraBold" panose="00000800000000000000" pitchFamily="2" charset="-78"/>
              </a:rPr>
              <a:t>new challenges </a:t>
            </a:r>
            <a:r>
              <a:rPr lang="en-US" sz="2400" b="1" dirty="0">
                <a:solidFill>
                  <a:srgbClr val="0A1F61"/>
                </a:solidFill>
                <a:latin typeface="Tajawal ExtraBold" panose="00000800000000000000" pitchFamily="2" charset="-78"/>
                <a:cs typeface="Tajawal ExtraBold" panose="00000800000000000000" pitchFamily="2" charset="-78"/>
              </a:rPr>
              <a:t>to copyright and intellectual property laws, fostering an open content movement in which content creators voluntarily give up some or all of their legal rights to their work.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ubiquity of </a:t>
            </a:r>
            <a:r>
              <a:rPr lang="en-US" sz="2400" b="1" dirty="0">
                <a:solidFill>
                  <a:srgbClr val="C00000"/>
                </a:solidFill>
                <a:latin typeface="Tajawal ExtraBold" panose="00000800000000000000" pitchFamily="2" charset="-78"/>
                <a:cs typeface="Tajawal ExtraBold" panose="00000800000000000000" pitchFamily="2" charset="-78"/>
              </a:rPr>
              <a:t>digital media and its effects on society </a:t>
            </a:r>
            <a:r>
              <a:rPr lang="en-US" sz="2400" b="1" dirty="0">
                <a:solidFill>
                  <a:srgbClr val="0A1F61"/>
                </a:solidFill>
                <a:latin typeface="Tajawal ExtraBold" panose="00000800000000000000" pitchFamily="2" charset="-78"/>
                <a:cs typeface="Tajawal ExtraBold" panose="00000800000000000000" pitchFamily="2" charset="-78"/>
              </a:rPr>
              <a:t>suggest that we are at the start of a new era in industrial history, called the Information Age, perhaps leading to a paperless society in which all media are produced and consumed on computers.</a:t>
            </a:r>
          </a:p>
        </p:txBody>
      </p:sp>
    </p:spTree>
    <p:extLst>
      <p:ext uri="{BB962C8B-B14F-4D97-AF65-F5344CB8AC3E}">
        <p14:creationId xmlns:p14="http://schemas.microsoft.com/office/powerpoint/2010/main" val="1962814183"/>
      </p:ext>
    </p:extLst>
  </p:cSld>
  <p:clrMapOvr>
    <a:masterClrMapping/>
  </p:clrMapOvr>
  <mc:AlternateContent xmlns:mc="http://schemas.openxmlformats.org/markup-compatibility/2006" xmlns:p14="http://schemas.microsoft.com/office/powerpoint/2010/main">
    <mc:Choice Requires="p14">
      <p:transition p14:dur="10" advTm="282000"/>
    </mc:Choice>
    <mc:Fallback xmlns="">
      <p:transition advTm="282000"/>
    </mc:Fallback>
  </mc:AlternateContent>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573816"/>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Privacy</a:t>
            </a:r>
            <a:r>
              <a:rPr lang="en-US" sz="2400" b="1" dirty="0">
                <a:solidFill>
                  <a:srgbClr val="0A1F61"/>
                </a:solidFill>
                <a:latin typeface="Tajawal ExtraBold" panose="00000800000000000000" pitchFamily="2" charset="-78"/>
                <a:cs typeface="Tajawal ExtraBold" panose="00000800000000000000" pitchFamily="2" charset="-78"/>
              </a:rPr>
              <a:t> is one of the main concerns that has emerged with these new changes, as many aspects of our lives leak into cyberspace. New tools such as cell phones and digital cameras can invade one’s privacy, unbeknownst to the victim.</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some people choose to share images with others online, it has also become apparent that others can capture images without consent, and share them online without the knowledge of the victim, risking their reputation, credibility, and relationships. </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 issue of privacy also interacts with cultural differences. Some cultures have different standards and expectations of communicative practices and privacy than others.</a:t>
            </a:r>
          </a:p>
        </p:txBody>
      </p:sp>
    </p:spTree>
    <p:extLst>
      <p:ext uri="{BB962C8B-B14F-4D97-AF65-F5344CB8AC3E}">
        <p14:creationId xmlns:p14="http://schemas.microsoft.com/office/powerpoint/2010/main" val="207531827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4163447"/>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cultural imperialism</a:t>
            </a:r>
            <a:r>
              <a:rPr lang="ar-EG" sz="2400" b="1" dirty="0">
                <a:solidFill>
                  <a:srgbClr val="C00000"/>
                </a:solidFill>
                <a:latin typeface="Tajawal ExtraBold" panose="00000800000000000000" pitchFamily="2" charset="-78"/>
                <a:cs typeface="Tajawal ExtraBold" panose="00000800000000000000" pitchFamily="2" charset="-78"/>
              </a:rPr>
              <a:t> الإمبريالية الثقافية</a:t>
            </a:r>
            <a:r>
              <a:rPr lang="en-US" sz="24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is a common problem that has emerged, especially on the Internet, as many people often choose to impose their own practices and expectations on those who do not share a similar standard.</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the same time, skilled users of new technologies tend to be of a younger generation who see the use of such technology as second nature, while older generations have much different experiences.</a:t>
            </a:r>
          </a:p>
          <a:p>
            <a:pPr marL="974725" indent="-457200" algn="just">
              <a:lnSpc>
                <a:spcPts val="32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Thus, the expectations of older generations about new digital media greatly differ from younger generations. </a:t>
            </a:r>
          </a:p>
        </p:txBody>
      </p:sp>
    </p:spTree>
    <p:extLst>
      <p:ext uri="{BB962C8B-B14F-4D97-AF65-F5344CB8AC3E}">
        <p14:creationId xmlns:p14="http://schemas.microsoft.com/office/powerpoint/2010/main" val="1772592586"/>
      </p:ext>
    </p:extLst>
  </p:cSld>
  <p:clrMapOvr>
    <a:masterClrMapping/>
  </p:clrMapOvr>
  <mc:AlternateContent xmlns:mc="http://schemas.openxmlformats.org/markup-compatibility/2006" xmlns:p14="http://schemas.microsoft.com/office/powerpoint/2010/main">
    <mc:Choice Requires="p14">
      <p:transition p14:dur="10" advTm="87000"/>
    </mc:Choice>
    <mc:Fallback xmlns="">
      <p:transition advTm="87000"/>
    </mc:Fallback>
  </mc:AlternateContent>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416868" cy="523220"/>
          </a:xfrm>
          <a:prstGeom prst="rect">
            <a:avLst/>
          </a:prstGeom>
          <a:noFill/>
        </p:spPr>
        <p:txBody>
          <a:bodyPr wrap="none" rtlCol="0">
            <a:spAutoFit/>
          </a:bodyPr>
          <a:lstStyle/>
          <a:p>
            <a:r>
              <a:rPr lang="es-ES" sz="2800" b="1" dirty="0">
                <a:solidFill>
                  <a:schemeClr val="bg1"/>
                </a:solidFill>
                <a:latin typeface="Tajawal Medium" panose="00000600000000000000" pitchFamily="2" charset="-78"/>
                <a:cs typeface="Tajawal Medium" panose="00000600000000000000" pitchFamily="2" charset="-78"/>
              </a:rPr>
              <a:t>Digital Media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3683" y="1439368"/>
            <a:ext cx="8171374" cy="5096716"/>
          </a:xfrm>
          <a:prstGeom prst="rect">
            <a:avLst/>
          </a:prstGeom>
          <a:noFill/>
        </p:spPr>
        <p:txBody>
          <a:bodyPr wrap="square" rtlCol="0">
            <a:spAutoFit/>
          </a:bodyPr>
          <a:lstStyle/>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leaders blog is less visible. The possible explanation is that the companies have managers and leadership and are not concerned with the transmission of the vision and mission of the organization they lead.</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image transmitted through social media organization should be related to existing organizational culture type. A negative image transmitted from the organization can harm fragile company. </a:t>
            </a:r>
          </a:p>
          <a:p>
            <a:pPr marL="974725" indent="-457200" algn="just">
              <a:lnSpc>
                <a:spcPts val="2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This may however have a </a:t>
            </a:r>
            <a:r>
              <a:rPr lang="en-US" sz="2300" b="1" dirty="0">
                <a:solidFill>
                  <a:srgbClr val="FF0000"/>
                </a:solidFill>
                <a:latin typeface="Tajawal ExtraBold" panose="00000800000000000000" pitchFamily="2" charset="-78"/>
                <a:cs typeface="Tajawal ExtraBold" panose="00000800000000000000" pitchFamily="2" charset="-78"/>
              </a:rPr>
              <a:t>boomerang effect </a:t>
            </a:r>
            <a:r>
              <a:rPr lang="en-US" sz="2300" b="1" dirty="0">
                <a:solidFill>
                  <a:srgbClr val="0A1F61"/>
                </a:solidFill>
                <a:latin typeface="Tajawal ExtraBold" panose="00000800000000000000" pitchFamily="2" charset="-78"/>
                <a:cs typeface="Tajawal ExtraBold" panose="00000800000000000000" pitchFamily="2" charset="-78"/>
              </a:rPr>
              <a:t>on employees: if their organization is in decline, their own situation may be endangered, employees are the ones who bear direct consequences.</a:t>
            </a:r>
          </a:p>
        </p:txBody>
      </p:sp>
      <p:sp>
        <p:nvSpPr>
          <p:cNvPr id="10" name="Scroll: Vertical 9">
            <a:extLst>
              <a:ext uri="{FF2B5EF4-FFF2-40B4-BE49-F238E27FC236}">
                <a16:creationId xmlns:a16="http://schemas.microsoft.com/office/drawing/2014/main" id="{D44602B8-BBCA-BF7E-7C55-68501F9F23FD}"/>
              </a:ext>
            </a:extLst>
          </p:cNvPr>
          <p:cNvSpPr/>
          <p:nvPr/>
        </p:nvSpPr>
        <p:spPr>
          <a:xfrm>
            <a:off x="9045057" y="1718835"/>
            <a:ext cx="3146943" cy="4183201"/>
          </a:xfrm>
          <a:prstGeom prst="verticalScroll">
            <a:avLst/>
          </a:prstGeom>
          <a:solidFill>
            <a:schemeClr val="accent6">
              <a:lumMod val="40000"/>
              <a:lumOff val="60000"/>
            </a:schemeClr>
          </a:solidFill>
          <a:ln>
            <a:solidFill>
              <a:srgbClr val="0A1F6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ln w="6350">
                  <a:noFill/>
                </a:ln>
                <a:solidFill>
                  <a:srgbClr val="C00000"/>
                </a:solidFill>
                <a:effectLst>
                  <a:outerShdw blurRad="38100" dist="19050" dir="2700000" algn="tl" rotWithShape="0">
                    <a:schemeClr val="dk1">
                      <a:alpha val="40000"/>
                    </a:schemeClr>
                  </a:outerShdw>
                </a:effectLst>
              </a:rPr>
              <a:t>The boomerang effect</a:t>
            </a:r>
            <a:endParaRPr lang="ar-EG" sz="2000" b="1" dirty="0">
              <a:ln w="6350">
                <a:noFill/>
              </a:ln>
              <a:solidFill>
                <a:srgbClr val="C00000"/>
              </a:solidFill>
              <a:effectLst>
                <a:outerShdw blurRad="38100" dist="19050" dir="2700000" algn="tl" rotWithShape="0">
                  <a:schemeClr val="dk1">
                    <a:alpha val="40000"/>
                  </a:schemeClr>
                </a:outerShdw>
              </a:effectLst>
            </a:endParaRPr>
          </a:p>
          <a:p>
            <a:pPr algn="ctr"/>
            <a:r>
              <a:rPr lang="ar-EG" sz="2000" b="1" dirty="0">
                <a:ln w="6350">
                  <a:noFill/>
                </a:ln>
                <a:solidFill>
                  <a:srgbClr val="C00000"/>
                </a:solidFill>
                <a:effectLst>
                  <a:outerShdw blurRad="38100" dist="19050" dir="2700000" algn="tl" rotWithShape="0">
                    <a:schemeClr val="dk1">
                      <a:alpha val="40000"/>
                    </a:schemeClr>
                  </a:outerShdw>
                </a:effectLst>
              </a:rPr>
              <a:t>الأثر المرتد/ الارتداد "العكسي"</a:t>
            </a:r>
          </a:p>
          <a:p>
            <a:pPr algn="ctr"/>
            <a:r>
              <a:rPr lang="en-US" sz="2000" b="1" dirty="0">
                <a:ln w="6350">
                  <a:noFill/>
                </a:ln>
                <a:solidFill>
                  <a:srgbClr val="C00000"/>
                </a:solidFill>
                <a:effectLst>
                  <a:outerShdw blurRad="38100" dist="19050" dir="2700000" algn="tl" rotWithShape="0">
                    <a:schemeClr val="dk1">
                      <a:alpha val="40000"/>
                    </a:schemeClr>
                  </a:outerShdw>
                </a:effectLst>
              </a:rPr>
              <a:t> </a:t>
            </a:r>
            <a:r>
              <a:rPr lang="en-US" sz="2000" b="1" dirty="0">
                <a:ln w="0"/>
                <a:solidFill>
                  <a:schemeClr val="tx1"/>
                </a:solidFill>
                <a:effectLst>
                  <a:outerShdw blurRad="38100" dist="19050" dir="2700000" algn="tl" rotWithShape="0">
                    <a:schemeClr val="dk1">
                      <a:alpha val="40000"/>
                    </a:schemeClr>
                  </a:outerShdw>
                </a:effectLst>
              </a:rPr>
              <a:t>is a situation where people tend to pick the opposite of what something or someone is saying or doing because of how it is presented to them.</a:t>
            </a:r>
          </a:p>
        </p:txBody>
      </p:sp>
      <p:pic>
        <p:nvPicPr>
          <p:cNvPr id="12" name="Picture 11" descr="Icon&#10;&#10;Description automatically generated">
            <a:extLst>
              <a:ext uri="{FF2B5EF4-FFF2-40B4-BE49-F238E27FC236}">
                <a16:creationId xmlns:a16="http://schemas.microsoft.com/office/drawing/2014/main" id="{116BE67F-23DD-E17E-FB24-4BFEC8623FE7}"/>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1706" y="638850"/>
            <a:ext cx="1424661" cy="1234706"/>
          </a:xfrm>
          <a:prstGeom prst="rect">
            <a:avLst/>
          </a:prstGeom>
        </p:spPr>
      </p:pic>
    </p:spTree>
    <p:extLst>
      <p:ext uri="{BB962C8B-B14F-4D97-AF65-F5344CB8AC3E}">
        <p14:creationId xmlns:p14="http://schemas.microsoft.com/office/powerpoint/2010/main" val="2781677326"/>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3173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66935" y="518243"/>
            <a:ext cx="458010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and Social Media</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grpSp>
        <p:nvGrpSpPr>
          <p:cNvPr id="13" name="Group 12">
            <a:extLst>
              <a:ext uri="{FF2B5EF4-FFF2-40B4-BE49-F238E27FC236}">
                <a16:creationId xmlns:a16="http://schemas.microsoft.com/office/drawing/2014/main" id="{E2EA0407-D331-F20D-87AC-7932992A174D}"/>
              </a:ext>
            </a:extLst>
          </p:cNvPr>
          <p:cNvGrpSpPr/>
          <p:nvPr/>
        </p:nvGrpSpPr>
        <p:grpSpPr>
          <a:xfrm>
            <a:off x="2064170" y="1303434"/>
            <a:ext cx="9451943" cy="4827232"/>
            <a:chOff x="1874165" y="1490142"/>
            <a:chExt cx="9451943" cy="4827232"/>
          </a:xfrm>
        </p:grpSpPr>
        <p:pic>
          <p:nvPicPr>
            <p:cNvPr id="11" name="Picture 10">
              <a:extLst>
                <a:ext uri="{FF2B5EF4-FFF2-40B4-BE49-F238E27FC236}">
                  <a16:creationId xmlns:a16="http://schemas.microsoft.com/office/drawing/2014/main" id="{36B2B027-81EF-6664-AEA1-9FB634178252}"/>
                </a:ext>
              </a:extLst>
            </p:cNvPr>
            <p:cNvPicPr>
              <a:picLocks noChangeAspect="1"/>
            </p:cNvPicPr>
            <p:nvPr/>
          </p:nvPicPr>
          <p:blipFill rotWithShape="1">
            <a:blip r:embed="rId6">
              <a:duotone>
                <a:schemeClr val="accent5">
                  <a:shade val="45000"/>
                  <a:satMod val="135000"/>
                </a:schemeClr>
                <a:prstClr val="white"/>
              </a:duotone>
              <a:extLst>
                <a:ext uri="{BEBA8EAE-BF5A-486C-A8C5-ECC9F3942E4B}">
                  <a14:imgProps xmlns:a14="http://schemas.microsoft.com/office/drawing/2010/main">
                    <a14:imgLayer r:embed="rId7">
                      <a14:imgEffect>
                        <a14:sharpenSoften amount="50000"/>
                      </a14:imgEffect>
                      <a14:imgEffect>
                        <a14:brightnessContrast contrast="20000"/>
                      </a14:imgEffect>
                    </a14:imgLayer>
                  </a14:imgProps>
                </a:ext>
              </a:extLst>
            </a:blip>
            <a:srcRect l="23474" t="23479" r="11656" b="17922"/>
            <a:stretch/>
          </p:blipFill>
          <p:spPr>
            <a:xfrm>
              <a:off x="1874165" y="1514653"/>
              <a:ext cx="9451943" cy="4802721"/>
            </a:xfrm>
            <a:prstGeom prst="rect">
              <a:avLst/>
            </a:prstGeom>
          </p:spPr>
        </p:pic>
        <p:sp>
          <p:nvSpPr>
            <p:cNvPr id="12" name="TextBox 11">
              <a:extLst>
                <a:ext uri="{FF2B5EF4-FFF2-40B4-BE49-F238E27FC236}">
                  <a16:creationId xmlns:a16="http://schemas.microsoft.com/office/drawing/2014/main" id="{C17A10BC-3509-A75E-C547-C3A094304261}"/>
                </a:ext>
              </a:extLst>
            </p:cNvPr>
            <p:cNvSpPr txBox="1"/>
            <p:nvPr/>
          </p:nvSpPr>
          <p:spPr>
            <a:xfrm>
              <a:off x="2222885" y="1490142"/>
              <a:ext cx="1141963" cy="527928"/>
            </a:xfrm>
            <a:prstGeom prst="rect">
              <a:avLst/>
            </a:prstGeom>
            <a:solidFill>
              <a:schemeClr val="bg1"/>
            </a:solidFill>
            <a:ln>
              <a:solidFill>
                <a:schemeClr val="bg1"/>
              </a:solidFill>
            </a:ln>
          </p:spPr>
          <p:txBody>
            <a:bodyPr wrap="square" rtlCol="0">
              <a:spAutoFit/>
            </a:bodyPr>
            <a:lstStyle/>
            <a:p>
              <a:endParaRPr lang="en-US" dirty="0"/>
            </a:p>
          </p:txBody>
        </p:sp>
      </p:grpSp>
      <p:sp>
        <p:nvSpPr>
          <p:cNvPr id="10" name="TextBox 9">
            <a:extLst>
              <a:ext uri="{FF2B5EF4-FFF2-40B4-BE49-F238E27FC236}">
                <a16:creationId xmlns:a16="http://schemas.microsoft.com/office/drawing/2014/main" id="{D52768D2-850A-4F2F-F2EE-11CAF5FEDFAE}"/>
              </a:ext>
            </a:extLst>
          </p:cNvPr>
          <p:cNvSpPr txBox="1"/>
          <p:nvPr/>
        </p:nvSpPr>
        <p:spPr>
          <a:xfrm>
            <a:off x="6451270" y="4458587"/>
            <a:ext cx="1141963" cy="369332"/>
          </a:xfrm>
          <a:prstGeom prst="rect">
            <a:avLst/>
          </a:prstGeom>
          <a:noFill/>
        </p:spPr>
        <p:txBody>
          <a:bodyPr wrap="square">
            <a:spAutoFit/>
          </a:bodyPr>
          <a:lstStyle/>
          <a:p>
            <a:r>
              <a:rPr lang="en-US" dirty="0" err="1"/>
              <a:t>مضايقة</a:t>
            </a:r>
            <a:endParaRPr lang="en-US" dirty="0"/>
          </a:p>
        </p:txBody>
      </p:sp>
      <p:sp>
        <p:nvSpPr>
          <p:cNvPr id="15" name="TextBox 14">
            <a:extLst>
              <a:ext uri="{FF2B5EF4-FFF2-40B4-BE49-F238E27FC236}">
                <a16:creationId xmlns:a16="http://schemas.microsoft.com/office/drawing/2014/main" id="{81C74833-E334-1852-5A0F-16AC94CDE34F}"/>
              </a:ext>
            </a:extLst>
          </p:cNvPr>
          <p:cNvSpPr txBox="1"/>
          <p:nvPr/>
        </p:nvSpPr>
        <p:spPr>
          <a:xfrm>
            <a:off x="6841773" y="4745069"/>
            <a:ext cx="863930" cy="369332"/>
          </a:xfrm>
          <a:prstGeom prst="rect">
            <a:avLst/>
          </a:prstGeom>
          <a:noFill/>
        </p:spPr>
        <p:txBody>
          <a:bodyPr wrap="square">
            <a:spAutoFit/>
          </a:bodyPr>
          <a:lstStyle/>
          <a:p>
            <a:r>
              <a:rPr lang="en-US" dirty="0" err="1"/>
              <a:t>تمييز</a:t>
            </a:r>
            <a:endParaRPr lang="en-US" dirty="0"/>
          </a:p>
        </p:txBody>
      </p:sp>
      <p:sp>
        <p:nvSpPr>
          <p:cNvPr id="17" name="TextBox 16">
            <a:extLst>
              <a:ext uri="{FF2B5EF4-FFF2-40B4-BE49-F238E27FC236}">
                <a16:creationId xmlns:a16="http://schemas.microsoft.com/office/drawing/2014/main" id="{90F5BB28-135F-39E9-8B6C-574C3AB84D42}"/>
              </a:ext>
            </a:extLst>
          </p:cNvPr>
          <p:cNvSpPr txBox="1"/>
          <p:nvPr/>
        </p:nvSpPr>
        <p:spPr>
          <a:xfrm>
            <a:off x="5938087" y="5061867"/>
            <a:ext cx="852054" cy="369332"/>
          </a:xfrm>
          <a:prstGeom prst="rect">
            <a:avLst/>
          </a:prstGeom>
          <a:noFill/>
        </p:spPr>
        <p:txBody>
          <a:bodyPr wrap="square">
            <a:spAutoFit/>
          </a:bodyPr>
          <a:lstStyle/>
          <a:p>
            <a:r>
              <a:rPr lang="en-US" dirty="0" err="1"/>
              <a:t>التصيد</a:t>
            </a:r>
            <a:endParaRPr lang="en-US" dirty="0"/>
          </a:p>
        </p:txBody>
      </p:sp>
      <p:sp>
        <p:nvSpPr>
          <p:cNvPr id="19" name="TextBox 18">
            <a:extLst>
              <a:ext uri="{FF2B5EF4-FFF2-40B4-BE49-F238E27FC236}">
                <a16:creationId xmlns:a16="http://schemas.microsoft.com/office/drawing/2014/main" id="{1DF2F047-218F-DFB9-43C7-AA0A71B406F8}"/>
              </a:ext>
            </a:extLst>
          </p:cNvPr>
          <p:cNvSpPr txBox="1"/>
          <p:nvPr/>
        </p:nvSpPr>
        <p:spPr>
          <a:xfrm>
            <a:off x="7140039" y="5635894"/>
            <a:ext cx="1327067" cy="369332"/>
          </a:xfrm>
          <a:prstGeom prst="rect">
            <a:avLst/>
          </a:prstGeom>
          <a:noFill/>
        </p:spPr>
        <p:txBody>
          <a:bodyPr wrap="square">
            <a:spAutoFit/>
          </a:bodyPr>
          <a:lstStyle/>
          <a:p>
            <a:r>
              <a:rPr lang="en-US" dirty="0" err="1"/>
              <a:t>السياسة</a:t>
            </a:r>
            <a:r>
              <a:rPr lang="en-US" dirty="0"/>
              <a:t> </a:t>
            </a:r>
            <a:r>
              <a:rPr lang="en-US" dirty="0" err="1"/>
              <a:t>المدمرة</a:t>
            </a:r>
            <a:endParaRPr lang="en-US" dirty="0"/>
          </a:p>
        </p:txBody>
      </p:sp>
      <p:cxnSp>
        <p:nvCxnSpPr>
          <p:cNvPr id="14" name="Straight Connector 13">
            <a:extLst>
              <a:ext uri="{FF2B5EF4-FFF2-40B4-BE49-F238E27FC236}">
                <a16:creationId xmlns:a16="http://schemas.microsoft.com/office/drawing/2014/main" id="{CE7E4272-F250-A2E4-8397-99C62F9434FF}"/>
              </a:ext>
            </a:extLst>
          </p:cNvPr>
          <p:cNvCxnSpPr/>
          <p:nvPr/>
        </p:nvCxnSpPr>
        <p:spPr>
          <a:xfrm>
            <a:off x="2571417" y="2305165"/>
            <a:ext cx="1786828"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1042393-ABA0-2891-0DC0-19D37451B9F8}"/>
              </a:ext>
            </a:extLst>
          </p:cNvPr>
          <p:cNvCxnSpPr/>
          <p:nvPr/>
        </p:nvCxnSpPr>
        <p:spPr>
          <a:xfrm>
            <a:off x="2571417" y="4329310"/>
            <a:ext cx="201168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6663043"/>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13164" y="1303434"/>
            <a:ext cx="10486088" cy="4679935"/>
          </a:xfrm>
          <a:prstGeom prst="rect">
            <a:avLst/>
          </a:prstGeom>
          <a:noFill/>
        </p:spPr>
        <p:txBody>
          <a:bodyPr wrap="square" rtlCol="0">
            <a:spAutoFit/>
          </a:bodyPr>
          <a:lstStyle/>
          <a:p>
            <a:pPr marL="517525" algn="ctr">
              <a:lnSpc>
                <a:spcPts val="3000"/>
              </a:lnSpc>
            </a:pPr>
            <a:r>
              <a:rPr lang="en-US" sz="2800" b="1" dirty="0">
                <a:solidFill>
                  <a:srgbClr val="C00000"/>
                </a:solidFill>
                <a:latin typeface="Tajawal ExtraBold" panose="00000800000000000000" pitchFamily="2" charset="-78"/>
                <a:cs typeface="Tajawal ExtraBold" panose="00000800000000000000" pitchFamily="2" charset="-78"/>
              </a:rPr>
              <a:t>Why practice ethical leadership?</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models ethical behavior </a:t>
            </a:r>
            <a:r>
              <a:rPr lang="en-US" sz="2300" b="1" dirty="0">
                <a:solidFill>
                  <a:srgbClr val="0A1F61"/>
                </a:solidFill>
                <a:latin typeface="Tajawal ExtraBold" panose="00000800000000000000" pitchFamily="2" charset="-78"/>
                <a:cs typeface="Tajawal ExtraBold" panose="00000800000000000000" pitchFamily="2" charset="-78"/>
              </a:rPr>
              <a:t>to the organization and the community.</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builds trust</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brings credibility and respect</a:t>
            </a:r>
            <a:r>
              <a:rPr lang="en-US" sz="2300" b="1" dirty="0">
                <a:solidFill>
                  <a:srgbClr val="0A1F61"/>
                </a:solidFill>
                <a:latin typeface="Tajawal ExtraBold" panose="00000800000000000000" pitchFamily="2" charset="-78"/>
                <a:cs typeface="Tajawal ExtraBold" panose="00000800000000000000" pitchFamily="2" charset="-78"/>
              </a:rPr>
              <a:t>, both for you and for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can lead to </a:t>
            </a:r>
            <a:r>
              <a:rPr lang="en-US" sz="2300" b="1" dirty="0">
                <a:solidFill>
                  <a:srgbClr val="FF0000"/>
                </a:solidFill>
                <a:latin typeface="Tajawal ExtraBold" panose="00000800000000000000" pitchFamily="2" charset="-78"/>
                <a:cs typeface="Tajawal ExtraBold" panose="00000800000000000000" pitchFamily="2" charset="-78"/>
              </a:rPr>
              <a:t>collaboration</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creates a </a:t>
            </a:r>
            <a:r>
              <a:rPr lang="en-US" sz="2300" b="1" dirty="0">
                <a:solidFill>
                  <a:srgbClr val="FF0000"/>
                </a:solidFill>
                <a:latin typeface="Tajawal ExtraBold" panose="00000800000000000000" pitchFamily="2" charset="-78"/>
                <a:cs typeface="Tajawal ExtraBold" panose="00000800000000000000" pitchFamily="2" charset="-78"/>
              </a:rPr>
              <a:t>good climate </a:t>
            </a:r>
            <a:r>
              <a:rPr lang="en-US" sz="2300" b="1" dirty="0">
                <a:solidFill>
                  <a:srgbClr val="0A1F61"/>
                </a:solidFill>
                <a:latin typeface="Tajawal ExtraBold" panose="00000800000000000000" pitchFamily="2" charset="-78"/>
                <a:cs typeface="Tajawal ExtraBold" panose="00000800000000000000" pitchFamily="2" charset="-78"/>
              </a:rPr>
              <a:t>within the organization.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 have opposition, or are strongly supporting a position, ethical leadership allows you </a:t>
            </a:r>
            <a:r>
              <a:rPr lang="en-US" sz="2300" b="1" dirty="0">
                <a:solidFill>
                  <a:srgbClr val="FF0000"/>
                </a:solidFill>
                <a:latin typeface="Tajawal ExtraBold" panose="00000800000000000000" pitchFamily="2" charset="-78"/>
                <a:cs typeface="Tajawal ExtraBold" panose="00000800000000000000" pitchFamily="2" charset="-78"/>
              </a:rPr>
              <a:t>to occupy the moral high ground</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is simply </a:t>
            </a:r>
            <a:r>
              <a:rPr lang="en-US" sz="2300" b="1" dirty="0">
                <a:solidFill>
                  <a:srgbClr val="FF0000"/>
                </a:solidFill>
                <a:latin typeface="Tajawal ExtraBold" panose="00000800000000000000" pitchFamily="2" charset="-78"/>
                <a:cs typeface="Tajawal ExtraBold" panose="00000800000000000000" pitchFamily="2" charset="-78"/>
              </a:rPr>
              <a:t>the right way to go</a:t>
            </a:r>
            <a:r>
              <a:rPr lang="en-US" sz="2300" b="1" dirty="0">
                <a:solidFill>
                  <a:srgbClr val="0A1F61"/>
                </a:solidFill>
                <a:latin typeface="Tajawal ExtraBold" panose="00000800000000000000" pitchFamily="2" charset="-78"/>
                <a:cs typeface="Tajawal ExtraBold" panose="00000800000000000000" pitchFamily="2" charset="-78"/>
              </a:rPr>
              <a:t>. </a:t>
            </a:r>
          </a:p>
          <a:p>
            <a:pPr marL="860425" indent="-342900" algn="just">
              <a:lnSpc>
                <a:spcPts val="30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Ethical leadership </a:t>
            </a:r>
            <a:r>
              <a:rPr lang="en-US" sz="2300" b="1" dirty="0">
                <a:solidFill>
                  <a:srgbClr val="FF0000"/>
                </a:solidFill>
                <a:latin typeface="Tajawal ExtraBold" panose="00000800000000000000" pitchFamily="2" charset="-78"/>
                <a:cs typeface="Tajawal ExtraBold" panose="00000800000000000000" pitchFamily="2" charset="-78"/>
              </a:rPr>
              <a:t>affords self-respect</a:t>
            </a:r>
            <a:r>
              <a:rPr lang="en-US" sz="23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1414032227"/>
      </p:ext>
    </p:extLst>
  </p:cSld>
  <p:clrMapOvr>
    <a:masterClrMapping/>
  </p:clrMapOvr>
  <mc:AlternateContent xmlns:mc="http://schemas.openxmlformats.org/markup-compatibility/2006" xmlns:p14="http://schemas.microsoft.com/office/powerpoint/2010/main">
    <mc:Choice Requires="p14">
      <p:transition p14:dur="10" advTm="101000"/>
    </mc:Choice>
    <mc:Fallback xmlns="">
      <p:transition advTm="101000"/>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2737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543490"/>
            <a:ext cx="3381054"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Ethical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01288" y="1303434"/>
            <a:ext cx="10497964" cy="4760278"/>
          </a:xfrm>
          <a:prstGeom prst="rect">
            <a:avLst/>
          </a:prstGeom>
          <a:noFill/>
        </p:spPr>
        <p:txBody>
          <a:bodyPr wrap="square" rtlCol="0">
            <a:spAutoFit/>
          </a:bodyPr>
          <a:lstStyle/>
          <a:p>
            <a:pPr marL="517525" algn="ctr">
              <a:lnSpc>
                <a:spcPts val="2800"/>
              </a:lnSpc>
            </a:pPr>
            <a:r>
              <a:rPr lang="en-US" sz="2800" b="1" dirty="0">
                <a:solidFill>
                  <a:srgbClr val="C00000"/>
                </a:solidFill>
                <a:latin typeface="Tajawal ExtraBold" panose="00000800000000000000" pitchFamily="2" charset="-78"/>
                <a:cs typeface="Tajawal ExtraBold" panose="00000800000000000000" pitchFamily="2" charset="-78"/>
              </a:rPr>
              <a:t>Specific components of ethical leadership:</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Put the good of the organization and the general good before your own interests and ego.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Encourage the discussion of ethics </a:t>
            </a:r>
            <a:r>
              <a:rPr lang="en-US" sz="2400" b="1" dirty="0">
                <a:solidFill>
                  <a:srgbClr val="0A1F61"/>
                </a:solidFill>
                <a:latin typeface="Tajawal ExtraBold" panose="00000800000000000000" pitchFamily="2" charset="-78"/>
                <a:cs typeface="Tajawal ExtraBold" panose="00000800000000000000" pitchFamily="2" charset="-78"/>
              </a:rPr>
              <a:t>in general and of the ethical choices involved in specific situations and decisions as an ongoing feature of the organizational culture.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Institutionalize ways for people to question your authority.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Don’t take yourself too seriously. </a:t>
            </a:r>
          </a:p>
          <a:p>
            <a:pPr marL="8604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the consequences to others of your decisions, and look for ways to minimize harm.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everyone with fairness, honesty, and respect all the time. </a:t>
            </a:r>
          </a:p>
          <a:p>
            <a:pPr marL="860425" indent="-342900" algn="just">
              <a:lnSpc>
                <a:spcPts val="28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Treat other organizations in the same way you treat other people – with fairness, honesty, and respect. </a:t>
            </a:r>
          </a:p>
        </p:txBody>
      </p:sp>
    </p:spTree>
    <p:extLst>
      <p:ext uri="{BB962C8B-B14F-4D97-AF65-F5344CB8AC3E}">
        <p14:creationId xmlns:p14="http://schemas.microsoft.com/office/powerpoint/2010/main" val="703210432"/>
      </p:ext>
    </p:extLst>
  </p:cSld>
  <p:clrMapOvr>
    <a:masterClrMapping/>
  </p:clrMapOvr>
  <mc:AlternateContent xmlns:mc="http://schemas.openxmlformats.org/markup-compatibility/2006" xmlns:p14="http://schemas.microsoft.com/office/powerpoint/2010/main">
    <mc:Choice Requires="p14">
      <p:transition p14:dur="10" advTm="81000"/>
    </mc:Choice>
    <mc:Fallback xmlns="">
      <p:transition advTm="81000"/>
    </mc:Fallback>
  </mc:AlternateContent>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61901" y="1469133"/>
            <a:ext cx="10996727"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Uniqueness of media companies</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Media companies are social organizations, usually with complex structures, and regulate a series of activities that must be organized and implemented to develop it. They are also important because they exist, because the role they play is to inform, entertain, while others are focused to the social role in order to contribute to development and the correct working of democracy, owing to its controller role. And also, some of them work with a mixture of them.</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management of media companies </a:t>
            </a:r>
            <a:r>
              <a:rPr lang="en-US" sz="2000" b="1" dirty="0">
                <a:solidFill>
                  <a:srgbClr val="FF0000"/>
                </a:solidFill>
                <a:latin typeface="Tajawal ExtraBold" panose="00000800000000000000" pitchFamily="2" charset="-78"/>
                <a:cs typeface="Tajawal ExtraBold" panose="00000800000000000000" pitchFamily="2" charset="-78"/>
              </a:rPr>
              <a:t>requires making-decisions </a:t>
            </a:r>
            <a:r>
              <a:rPr lang="en-US" sz="2000" b="1" dirty="0">
                <a:solidFill>
                  <a:srgbClr val="0A1F61"/>
                </a:solidFill>
                <a:latin typeface="Tajawal ExtraBold" panose="00000800000000000000" pitchFamily="2" charset="-78"/>
                <a:cs typeface="Tajawal ExtraBold" panose="00000800000000000000" pitchFamily="2" charset="-78"/>
              </a:rPr>
              <a:t>that incorporate </a:t>
            </a:r>
            <a:r>
              <a:rPr lang="en-US" sz="2000" b="1" dirty="0">
                <a:solidFill>
                  <a:srgbClr val="FF0000"/>
                </a:solidFill>
                <a:latin typeface="Tajawal ExtraBold" panose="00000800000000000000" pitchFamily="2" charset="-78"/>
                <a:cs typeface="Tajawal ExtraBold" panose="00000800000000000000" pitchFamily="2" charset="-78"/>
              </a:rPr>
              <a:t>efficiently the content and the audience</a:t>
            </a:r>
            <a:r>
              <a:rPr lang="en-US" sz="2000" b="1" dirty="0">
                <a:solidFill>
                  <a:srgbClr val="0A1F61"/>
                </a:solidFill>
                <a:latin typeface="Tajawal ExtraBold" panose="00000800000000000000" pitchFamily="2" charset="-78"/>
                <a:cs typeface="Tajawal ExtraBold" panose="00000800000000000000" pitchFamily="2" charset="-78"/>
              </a:rPr>
              <a:t>, where it is understood as all people participating in a communication channel.</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171703480"/>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6987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714946" y="389115"/>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and Leadership</a:t>
            </a:r>
          </a:p>
          <a:p>
            <a:r>
              <a:rPr lang="en-US" sz="2800" b="1" dirty="0">
                <a:solidFill>
                  <a:schemeClr val="bg1"/>
                </a:solidFill>
                <a:latin typeface="Tajawal Medium" panose="00000600000000000000" pitchFamily="2" charset="-78"/>
                <a:cs typeface="Tajawal Medium" panose="00000600000000000000" pitchFamily="2" charset="-78"/>
              </a:rPr>
              <a:t>in the Media Industry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33153" y="1469133"/>
            <a:ext cx="10925475" cy="4837927"/>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Therefore, </a:t>
            </a:r>
            <a:r>
              <a:rPr lang="en-US" sz="2000" b="1" dirty="0">
                <a:solidFill>
                  <a:srgbClr val="FF0000"/>
                </a:solidFill>
                <a:latin typeface="Tajawal ExtraBold" panose="00000800000000000000" pitchFamily="2" charset="-78"/>
                <a:cs typeface="Tajawal ExtraBold" panose="00000800000000000000" pitchFamily="2" charset="-78"/>
              </a:rPr>
              <a:t>the important aspect in media products is the capacity to satisfy the needs and wishes of the potential clients </a:t>
            </a:r>
            <a:r>
              <a:rPr lang="en-US" sz="2000" b="1" dirty="0">
                <a:solidFill>
                  <a:srgbClr val="0A1F61"/>
                </a:solidFill>
                <a:latin typeface="Tajawal ExtraBold" panose="00000800000000000000" pitchFamily="2" charset="-78"/>
                <a:cs typeface="Tajawal ExtraBold" panose="00000800000000000000" pitchFamily="2" charset="-78"/>
              </a:rPr>
              <a:t>by means of providing informative, persuasive or entertaining content and not during the material process which tend to be similar. Furthermore, one of the main characteristics that the assets share, such as content, is the multiplication of utilities that can produce. In that sense, they are considered as dual assets, as I previously mentioned, because they are aimed to audience and advertisers who hope to get the attention of that audience.</a:t>
            </a:r>
          </a:p>
          <a:p>
            <a:pPr marL="860425" indent="-342900" algn="just">
              <a:lnSpc>
                <a:spcPts val="34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So, most of the society perceives the communication media as a bridge between both; customers see a supermarket where supply and demand are together, and a place where these two customers can satisfy their needs.</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257088"/>
      </p:ext>
    </p:extLst>
  </p:cSld>
  <p:clrMapOvr>
    <a:masterClrMapping/>
  </p:clrMapOvr>
  <mc:AlternateContent xmlns:mc="http://schemas.openxmlformats.org/markup-compatibility/2006" xmlns:p14="http://schemas.microsoft.com/office/powerpoint/2010/main">
    <mc:Choice Requires="p14">
      <p:transition p14:dur="10" advTm="68000"/>
    </mc:Choice>
    <mc:Fallback xmlns="">
      <p:transition advTm="68000"/>
    </mc:Fallback>
  </mc:AlternateContent>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W10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4A85CFDB-9B0C-F24B-A5B4-70ECFF8D5D8A}"/>
              </a:ext>
            </a:extLst>
          </p:cNvPr>
          <p:cNvPicPr>
            <a:picLocks noChangeAspect="1"/>
          </p:cNvPicPr>
          <p:nvPr/>
        </p:nvPicPr>
        <p:blipFill>
          <a:blip r:embed="rId5">
            <a:lum bright="-20000" contrast="40000"/>
          </a:blip>
          <a:stretch>
            <a:fillRect/>
          </a:stretch>
        </p:blipFill>
        <p:spPr>
          <a:xfrm>
            <a:off x="4503755" y="0"/>
            <a:ext cx="7807570" cy="6858000"/>
          </a:xfrm>
          <a:prstGeom prst="rect">
            <a:avLst/>
          </a:prstGeom>
        </p:spPr>
      </p:pic>
      <p:sp>
        <p:nvSpPr>
          <p:cNvPr id="7" name="TextBox 6"/>
          <p:cNvSpPr txBox="1"/>
          <p:nvPr/>
        </p:nvSpPr>
        <p:spPr>
          <a:xfrm>
            <a:off x="2313859" y="390107"/>
            <a:ext cx="4759636"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Innovation a</a:t>
            </a:r>
            <a:r>
              <a:rPr lang="en-US" sz="2800" b="1" dirty="0">
                <a:solidFill>
                  <a:srgbClr val="0A1F61"/>
                </a:solidFill>
                <a:latin typeface="Tajawal Medium" panose="00000600000000000000" pitchFamily="2" charset="-78"/>
                <a:cs typeface="Tajawal Medium" panose="00000600000000000000" pitchFamily="2" charset="-78"/>
              </a:rPr>
              <a:t>nd Leadership</a:t>
            </a:r>
          </a:p>
          <a:p>
            <a:r>
              <a:rPr lang="en-US" sz="2800" b="1" dirty="0">
                <a:solidFill>
                  <a:schemeClr val="bg1"/>
                </a:solidFill>
                <a:latin typeface="Tajawal Medium" panose="00000600000000000000" pitchFamily="2" charset="-78"/>
                <a:cs typeface="Tajawal Medium" panose="00000600000000000000" pitchFamily="2" charset="-78"/>
              </a:rPr>
              <a:t>in the Media </a:t>
            </a:r>
            <a:r>
              <a:rPr lang="en-US" sz="2800" b="1" dirty="0">
                <a:solidFill>
                  <a:srgbClr val="0A1F61"/>
                </a:solidFill>
                <a:latin typeface="Tajawal Medium" panose="00000600000000000000" pitchFamily="2" charset="-78"/>
                <a:cs typeface="Tajawal Medium" panose="00000600000000000000" pitchFamily="2" charset="-78"/>
              </a:rPr>
              <a:t>Industry</a:t>
            </a:r>
          </a:p>
        </p:txBody>
      </p:sp>
      <p:sp>
        <p:nvSpPr>
          <p:cNvPr id="13" name="TextBox 12">
            <a:extLst>
              <a:ext uri="{FF2B5EF4-FFF2-40B4-BE49-F238E27FC236}">
                <a16:creationId xmlns:a16="http://schemas.microsoft.com/office/drawing/2014/main" id="{09BD8A3E-3DCD-07DA-6790-1453989CFC4B}"/>
              </a:ext>
            </a:extLst>
          </p:cNvPr>
          <p:cNvSpPr txBox="1"/>
          <p:nvPr/>
        </p:nvSpPr>
        <p:spPr>
          <a:xfrm>
            <a:off x="60974" y="1512876"/>
            <a:ext cx="4442782" cy="4093428"/>
          </a:xfrm>
          <a:prstGeom prst="rect">
            <a:avLst/>
          </a:prstGeom>
          <a:noFill/>
        </p:spPr>
        <p:txBody>
          <a:bodyPr wrap="square">
            <a:spAutoFit/>
          </a:bodyPr>
          <a:lstStyle/>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Organizational </a:t>
            </a:r>
            <a:r>
              <a:rPr lang="en-US" sz="2000" b="1" i="0" u="none" strike="noStrike" baseline="0" dirty="0">
                <a:solidFill>
                  <a:srgbClr val="FF0000"/>
                </a:solidFill>
                <a:latin typeface="Times New Roman" panose="02020603050405020304" pitchFamily="18" charset="0"/>
              </a:rPr>
              <a:t>creativity and innovation theory</a:t>
            </a:r>
            <a:r>
              <a:rPr lang="en-US" sz="2000" b="1" i="0" u="none" strike="noStrike" baseline="0" dirty="0">
                <a:solidFill>
                  <a:srgbClr val="0A1F61"/>
                </a:solidFill>
                <a:latin typeface="Times New Roman" panose="02020603050405020304" pitchFamily="18" charset="0"/>
              </a:rPr>
              <a:t> suggests that if we stimulate the way of thinking in a creative way, the conflicts will minimize, barriers between employees and managers will be broken, and it will considerably increase the creative capital within the organization.</a:t>
            </a:r>
            <a:endParaRPr lang="en-US" sz="1100" b="1" i="0" u="none" strike="noStrike" baseline="0" dirty="0">
              <a:solidFill>
                <a:srgbClr val="0A1F61"/>
              </a:solidFill>
              <a:latin typeface="Times New Roman" panose="02020603050405020304" pitchFamily="18" charset="0"/>
            </a:endParaRPr>
          </a:p>
          <a:p>
            <a:pPr marL="342900" indent="-342900" algn="just">
              <a:buFont typeface="Wingdings" panose="05000000000000000000" pitchFamily="2" charset="2"/>
              <a:buChar char="q"/>
            </a:pPr>
            <a:r>
              <a:rPr lang="en-US" sz="2000" b="1" i="0" u="none" strike="noStrike" baseline="0" dirty="0">
                <a:solidFill>
                  <a:srgbClr val="0A1F61"/>
                </a:solidFill>
                <a:latin typeface="Times New Roman" panose="02020603050405020304" pitchFamily="18" charset="0"/>
              </a:rPr>
              <a:t>The objective is to generate sustainable competitive advantages and mark the difference with the competitors.</a:t>
            </a:r>
            <a:endParaRPr lang="en-US" sz="2000" b="1" dirty="0">
              <a:solidFill>
                <a:srgbClr val="0A1F61"/>
              </a:solidFill>
            </a:endParaRPr>
          </a:p>
        </p:txBody>
      </p:sp>
    </p:spTree>
    <p:extLst>
      <p:ext uri="{BB962C8B-B14F-4D97-AF65-F5344CB8AC3E}">
        <p14:creationId xmlns:p14="http://schemas.microsoft.com/office/powerpoint/2010/main" val="3721918992"/>
      </p:ext>
    </p:extLst>
  </p:cSld>
  <p:clrMapOvr>
    <a:masterClrMapping/>
  </p:clrMapOvr>
  <mc:AlternateContent xmlns:mc="http://schemas.openxmlformats.org/markup-compatibility/2006" xmlns:p14="http://schemas.microsoft.com/office/powerpoint/2010/main">
    <mc:Choice Requires="p14">
      <p:transition p14:dur="10" advTm="71000"/>
    </mc:Choice>
    <mc:Fallback xmlns="">
      <p:transition advTm="71000"/>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963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8" name="Group 14">
            <a:extLst>
              <a:ext uri="{FF2B5EF4-FFF2-40B4-BE49-F238E27FC236}">
                <a16:creationId xmlns:a16="http://schemas.microsoft.com/office/drawing/2014/main" id="{573EC354-ABF3-4317-9370-1E6DA9BB6CE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29" name="Color">
              <a:extLst>
                <a:ext uri="{FF2B5EF4-FFF2-40B4-BE49-F238E27FC236}">
                  <a16:creationId xmlns:a16="http://schemas.microsoft.com/office/drawing/2014/main" id="{1BA065B1-C77E-42B3-AC37-C6F03D5DFC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Color">
              <a:extLst>
                <a:ext uri="{FF2B5EF4-FFF2-40B4-BE49-F238E27FC236}">
                  <a16:creationId xmlns:a16="http://schemas.microsoft.com/office/drawing/2014/main" id="{5E8E75A6-183F-4140-92F2-2A2427AF7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Picture 3"/>
          <p:cNvPicPr>
            <a:picLocks noChangeAspect="1"/>
          </p:cNvPicPr>
          <p:nvPr/>
        </p:nvPicPr>
        <p:blipFill>
          <a:blip r:embed="rId2"/>
          <a:stretch>
            <a:fillRect/>
          </a:stretch>
        </p:blipFill>
        <p:spPr>
          <a:xfrm>
            <a:off x="611491" y="3826768"/>
            <a:ext cx="268174" cy="3036896"/>
          </a:xfrm>
          <a:prstGeom prst="rect">
            <a:avLst/>
          </a:prstGeom>
        </p:spPr>
      </p:pic>
      <p:pic>
        <p:nvPicPr>
          <p:cNvPr id="5" name="Picture 4"/>
          <p:cNvPicPr>
            <a:picLocks noChangeAspect="1"/>
          </p:cNvPicPr>
          <p:nvPr/>
        </p:nvPicPr>
        <p:blipFill>
          <a:blip r:embed="rId2"/>
          <a:stretch>
            <a:fillRect/>
          </a:stretch>
        </p:blipFill>
        <p:spPr>
          <a:xfrm>
            <a:off x="3350598" y="3826768"/>
            <a:ext cx="268174" cy="3036896"/>
          </a:xfrm>
          <a:prstGeom prst="rect">
            <a:avLst/>
          </a:prstGeom>
        </p:spPr>
      </p:pic>
      <p:pic>
        <p:nvPicPr>
          <p:cNvPr id="6" name="Picture 5">
            <a:extLst>
              <a:ext uri="{FF2B5EF4-FFF2-40B4-BE49-F238E27FC236}">
                <a16:creationId xmlns:a16="http://schemas.microsoft.com/office/drawing/2014/main" id="{3B7F1BF2-E887-4CD5-6C69-C01F9494BE8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42351" y="4012897"/>
            <a:ext cx="1732143" cy="1555394"/>
          </a:xfrm>
          <a:prstGeom prst="rect">
            <a:avLst/>
          </a:prstGeom>
          <a:solidFill>
            <a:schemeClr val="bg1">
              <a:alpha val="62000"/>
            </a:schemeClr>
          </a:solidFill>
        </p:spPr>
      </p:pic>
      <p:pic>
        <p:nvPicPr>
          <p:cNvPr id="3" name="Picture 2"/>
          <p:cNvPicPr>
            <a:picLocks noChangeAspect="1"/>
          </p:cNvPicPr>
          <p:nvPr/>
        </p:nvPicPr>
        <p:blipFill>
          <a:blip r:embed="rId4"/>
          <a:stretch>
            <a:fillRect/>
          </a:stretch>
        </p:blipFill>
        <p:spPr>
          <a:xfrm>
            <a:off x="8838745" y="6808056"/>
            <a:ext cx="2695116" cy="55607"/>
          </a:xfrm>
          <a:prstGeom prst="rect">
            <a:avLst/>
          </a:prstGeom>
        </p:spPr>
      </p:pic>
      <p:grpSp>
        <p:nvGrpSpPr>
          <p:cNvPr id="19" name="Group 18">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 name="Freeform: Shape 19">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Freeform: Shape 24">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Freeform: Shape 25">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8" name="TextBox 7"/>
          <p:cNvSpPr txBox="1"/>
          <p:nvPr/>
        </p:nvSpPr>
        <p:spPr>
          <a:xfrm>
            <a:off x="3936881" y="1518795"/>
            <a:ext cx="6062142" cy="295118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6600" b="1" dirty="0">
                <a:ln w="3175">
                  <a:solidFill>
                    <a:schemeClr val="accent2"/>
                  </a:solidFill>
                  <a:prstDash val="solid"/>
                </a:ln>
                <a:solidFill>
                  <a:schemeClr val="bg1"/>
                </a:solidFill>
                <a:effectLst>
                  <a:glow rad="38100">
                    <a:srgbClr val="FF8C01">
                      <a:alpha val="60000"/>
                    </a:srgbClr>
                  </a:glow>
                </a:effectLst>
                <a:latin typeface="+mj-lt"/>
                <a:ea typeface="+mj-ea"/>
                <a:cs typeface="+mj-cs"/>
              </a:rPr>
              <a:t>W11 – Lecture 10</a:t>
            </a:r>
          </a:p>
        </p:txBody>
      </p:sp>
    </p:spTree>
    <p:extLst>
      <p:ext uri="{BB962C8B-B14F-4D97-AF65-F5344CB8AC3E}">
        <p14:creationId xmlns:p14="http://schemas.microsoft.com/office/powerpoint/2010/main" val="3582538971"/>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8334" y="102786"/>
            <a:ext cx="2756845"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41934" y="3097353"/>
            <a:ext cx="31197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W11 Introduction</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208296"/>
            <a:ext cx="6684960" cy="6617196"/>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 requires you being honest about your weaknesses and proud of your unique attributes and strengths. And, once you create your leadership philosophy, you can use it to guide you as you manage your day-to-day life. </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260424978"/>
      </p:ext>
    </p:extLst>
  </p:cSld>
  <p:clrMapOvr>
    <a:masterClrMapping/>
  </p:clrMapOvr>
  <mc:AlternateContent xmlns:mc="http://schemas.openxmlformats.org/markup-compatibility/2006" xmlns:p14="http://schemas.microsoft.com/office/powerpoint/2010/main">
    <mc:Choice Requires="p14">
      <p:transition spd="slow" p14:dur="2000" advTm="158100"/>
    </mc:Choice>
    <mc:Fallback xmlns="">
      <p:transition spd="slow" advTm="158100"/>
    </mc:Fallback>
  </mc:AlternateContent>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677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 Core Tasks</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8743"/>
            <a:ext cx="10818985" cy="2955746"/>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Create Momentum</a:t>
            </a:r>
            <a:r>
              <a:rPr lang="ar-EG" sz="3200" b="1">
                <a:solidFill>
                  <a:srgbClr val="0A1F61"/>
                </a:solidFill>
                <a:latin typeface="Tajawal ExtraBold" panose="00000800000000000000" pitchFamily="2" charset="-78"/>
                <a:cs typeface="Tajawal ExtraBold" panose="00000800000000000000" pitchFamily="2" charset="-78"/>
              </a:rPr>
              <a:t>الدافعية </a:t>
            </a:r>
            <a:r>
              <a:rPr lang="ar-EG" sz="3200" b="1" dirty="0">
                <a:solidFill>
                  <a:srgbClr val="0A1F61"/>
                </a:solidFill>
                <a:latin typeface="Tajawal ExtraBold" panose="00000800000000000000" pitchFamily="2" charset="-78"/>
                <a:cs typeface="Tajawal ExtraBold" panose="00000800000000000000" pitchFamily="2" charset="-78"/>
              </a:rPr>
              <a:t>للتقدم </a:t>
            </a:r>
            <a:endParaRPr lang="en-US" sz="3200" b="1" dirty="0">
              <a:solidFill>
                <a:srgbClr val="0A1F61"/>
              </a:solidFill>
              <a:latin typeface="Tajawal ExtraBold" panose="00000800000000000000" pitchFamily="2" charset="-78"/>
              <a:cs typeface="Tajawal ExtraBold" panose="00000800000000000000" pitchFamily="2" charset="-78"/>
            </a:endParaRP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Master technologies of learning, visioning, and coalition building</a:t>
            </a:r>
            <a:r>
              <a:rPr lang="ar-EG" sz="3200" b="1" dirty="0">
                <a:solidFill>
                  <a:srgbClr val="0A1F61"/>
                </a:solidFill>
                <a:latin typeface="Tajawal ExtraBold" panose="00000800000000000000" pitchFamily="2" charset="-78"/>
                <a:cs typeface="Tajawal ExtraBold" panose="00000800000000000000" pitchFamily="2" charset="-78"/>
              </a:rPr>
              <a:t>إتقان تقنيات التعلم والرؤية وبناء التحالفات</a:t>
            </a:r>
          </a:p>
          <a:p>
            <a:pPr marL="974725" indent="-457200">
              <a:lnSpc>
                <a:spcPct val="150000"/>
              </a:lnSpc>
              <a:buFont typeface="Wingdings" panose="05000000000000000000" pitchFamily="2" charset="2"/>
              <a:buChar char="q"/>
            </a:pPr>
            <a:r>
              <a:rPr lang="en-US" sz="3200" b="1" dirty="0">
                <a:solidFill>
                  <a:srgbClr val="0A1F61"/>
                </a:solidFill>
                <a:latin typeface="Tajawal ExtraBold" panose="00000800000000000000" pitchFamily="2" charset="-78"/>
                <a:cs typeface="Tajawal ExtraBold" panose="00000800000000000000" pitchFamily="2" charset="-78"/>
              </a:rPr>
              <a:t>Manage oneself</a:t>
            </a:r>
            <a:r>
              <a:rPr lang="ar-EG" sz="3200" b="1" dirty="0">
                <a:solidFill>
                  <a:srgbClr val="0A1F61"/>
                </a:solidFill>
                <a:latin typeface="Tajawal ExtraBold" panose="00000800000000000000" pitchFamily="2" charset="-78"/>
                <a:cs typeface="Tajawal ExtraBold" panose="00000800000000000000" pitchFamily="2" charset="-78"/>
              </a:rPr>
              <a:t>إدارة النفس / الذات </a:t>
            </a:r>
            <a:endParaRPr lang="en-US" sz="32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2526406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849533"/>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572156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r>
              <a:rPr lang="ar-EG" sz="2400" b="1" dirty="0">
                <a:solidFill>
                  <a:srgbClr val="0A1F61"/>
                </a:solidFill>
                <a:latin typeface="Tajawal ExtraBold" panose="00000800000000000000" pitchFamily="2" charset="-78"/>
                <a:cs typeface="Tajawal ExtraBold" panose="00000800000000000000" pitchFamily="2" charset="-78"/>
              </a:rPr>
              <a:t> تصور فريق القيادة الخاص بك </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lnSpc>
                <a:spcPts val="3400"/>
              </a:lnSpc>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Pick your methods: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r>
              <a:rPr lang="ar-EG" sz="2400" b="1" dirty="0">
                <a:solidFill>
                  <a:srgbClr val="0A1F61"/>
                </a:solidFill>
                <a:latin typeface="Tajawal ExtraBold" panose="00000800000000000000" pitchFamily="2" charset="-78"/>
                <a:cs typeface="Tajawal ExtraBold" panose="00000800000000000000" pitchFamily="2" charset="-78"/>
              </a:rPr>
              <a:t>التوجيه </a:t>
            </a:r>
            <a:r>
              <a:rPr lang="ar-EG" sz="2400" b="1" dirty="0" err="1">
                <a:solidFill>
                  <a:srgbClr val="0A1F61"/>
                </a:solidFill>
                <a:latin typeface="Tajawal ExtraBold" panose="00000800000000000000" pitchFamily="2" charset="-78"/>
                <a:cs typeface="Tajawal ExtraBold" panose="00000800000000000000" pitchFamily="2" charset="-78"/>
              </a:rPr>
              <a:t>والارشاد</a:t>
            </a:r>
            <a:r>
              <a:rPr lang="ar-EG" sz="2400" b="1" dirty="0">
                <a:solidFill>
                  <a:srgbClr val="0A1F61"/>
                </a:solidFill>
                <a:latin typeface="Tajawal ExtraBold" panose="00000800000000000000" pitchFamily="2" charset="-78"/>
                <a:cs typeface="Tajawal ExtraBold" panose="00000800000000000000" pitchFamily="2" charset="-78"/>
              </a:rPr>
              <a:t>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r>
              <a:rPr lang="ar-EG" sz="2400" b="1" dirty="0">
                <a:solidFill>
                  <a:srgbClr val="0A1F61"/>
                </a:solidFill>
                <a:latin typeface="Tajawal ExtraBold" panose="00000800000000000000" pitchFamily="2" charset="-78"/>
                <a:cs typeface="Tajawal ExtraBold" panose="00000800000000000000" pitchFamily="2" charset="-78"/>
              </a:rPr>
              <a:t>برامج التبادل </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 </a:t>
            </a:r>
            <a:r>
              <a:rPr lang="ar-EG" sz="2400" b="1" dirty="0">
                <a:solidFill>
                  <a:srgbClr val="0A1F61"/>
                </a:solidFill>
                <a:latin typeface="Tajawal ExtraBold" panose="00000800000000000000" pitchFamily="2" charset="-78"/>
                <a:cs typeface="Tajawal ExtraBold" panose="00000800000000000000" pitchFamily="2" charset="-78"/>
              </a:rPr>
              <a:t>التوجيه عن المؤسسة والفريق لتسهيل الاندماج</a:t>
            </a:r>
            <a:endParaRPr lang="en-US" sz="2400" b="1" dirty="0">
              <a:solidFill>
                <a:srgbClr val="0A1F61"/>
              </a:solidFill>
              <a:latin typeface="Tajawal ExtraBold" panose="00000800000000000000" pitchFamily="2" charset="-78"/>
              <a:cs typeface="Tajawal ExtraBold" panose="00000800000000000000" pitchFamily="2" charset="-78"/>
            </a:endParaRP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 </a:t>
            </a:r>
            <a:r>
              <a:rPr lang="ar-EG" sz="2400" b="1" dirty="0">
                <a:solidFill>
                  <a:srgbClr val="0A1F61"/>
                </a:solidFill>
                <a:latin typeface="Tajawal ExtraBold" panose="00000800000000000000" pitchFamily="2" charset="-78"/>
                <a:cs typeface="Tajawal ExtraBold" panose="00000800000000000000" pitchFamily="2" charset="-78"/>
              </a:rPr>
              <a:t>الخلوات لمراجعة الذات – راحة للمناقشة خارج مكان العمل</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r>
              <a:rPr lang="ar-EG" sz="2400" b="1" dirty="0">
                <a:solidFill>
                  <a:srgbClr val="0A1F61"/>
                </a:solidFill>
                <a:latin typeface="Tajawal ExtraBold" panose="00000800000000000000" pitchFamily="2" charset="-78"/>
                <a:cs typeface="Tajawal ExtraBold" panose="00000800000000000000" pitchFamily="2" charset="-78"/>
              </a:rPr>
              <a:t>التعاون بين المجموعات </a:t>
            </a: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2342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395813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Developing a Plan for </a:t>
            </a:r>
          </a:p>
          <a:p>
            <a:r>
              <a:rPr lang="en-US" sz="2800" b="1" dirty="0">
                <a:solidFill>
                  <a:schemeClr val="bg1"/>
                </a:solidFill>
                <a:latin typeface="Tajawal Medium" panose="00000600000000000000" pitchFamily="2" charset="-78"/>
                <a:cs typeface="Tajawal Medium" panose="00000600000000000000" pitchFamily="2" charset="-78"/>
              </a:rPr>
              <a:t>Building Leadership</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10895" y="1354956"/>
            <a:ext cx="10818985" cy="4413516"/>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616299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450723" y="1610200"/>
            <a:ext cx="11892294" cy="4400692"/>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Find and </a:t>
            </a:r>
            <a:r>
              <a:rPr lang="en-US" sz="2400" b="1" dirty="0">
                <a:solidFill>
                  <a:srgbClr val="FF0000"/>
                </a:solidFill>
                <a:latin typeface="Tajawal ExtraBold" panose="00000800000000000000" pitchFamily="2" charset="-78"/>
                <a:cs typeface="Tajawal ExtraBold" panose="00000800000000000000" pitchFamily="2" charset="-78"/>
              </a:rPr>
              <a:t>attract talented people</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Create </a:t>
            </a:r>
            <a:r>
              <a:rPr lang="en-US" sz="2400" b="1" dirty="0">
                <a:solidFill>
                  <a:srgbClr val="FF0000"/>
                </a:solidFill>
                <a:latin typeface="Tajawal ExtraBold" panose="00000800000000000000" pitchFamily="2" charset="-78"/>
                <a:cs typeface="Tajawal ExtraBold" panose="00000800000000000000" pitchFamily="2" charset="-78"/>
              </a:rPr>
              <a:t>a situation </a:t>
            </a:r>
            <a:r>
              <a:rPr lang="en-US" sz="2400" b="1" dirty="0">
                <a:solidFill>
                  <a:srgbClr val="0A1F61"/>
                </a:solidFill>
                <a:latin typeface="Tajawal ExtraBold" panose="00000800000000000000" pitchFamily="2" charset="-78"/>
                <a:cs typeface="Tajawal ExtraBold" panose="00000800000000000000" pitchFamily="2" charset="-78"/>
              </a:rPr>
              <a:t>in which people </a:t>
            </a:r>
            <a:r>
              <a:rPr lang="en-US" sz="2400" b="1" dirty="0">
                <a:solidFill>
                  <a:srgbClr val="FF0000"/>
                </a:solidFill>
                <a:latin typeface="Tajawal ExtraBold" panose="00000800000000000000" pitchFamily="2" charset="-78"/>
                <a:cs typeface="Tajawal ExtraBold" panose="00000800000000000000" pitchFamily="2" charset="-78"/>
              </a:rPr>
              <a:t>can apply their talents</a:t>
            </a:r>
            <a:r>
              <a:rPr lang="en-US" sz="2400" b="1" dirty="0">
                <a:solidFill>
                  <a:srgbClr val="0A1F61"/>
                </a:solidFill>
                <a:latin typeface="Tajawal ExtraBold" panose="00000800000000000000" pitchFamily="2" charset="-78"/>
                <a:cs typeface="Tajawal ExtraBold" panose="00000800000000000000" pitchFamily="2" charset="-78"/>
              </a:rPr>
              <a: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0" name="TextBox 9">
            <a:extLst>
              <a:ext uri="{FF2B5EF4-FFF2-40B4-BE49-F238E27FC236}">
                <a16:creationId xmlns:a16="http://schemas.microsoft.com/office/drawing/2014/main" id="{96A8CCC9-A641-23B3-A2B9-98354197D61C}"/>
              </a:ext>
            </a:extLst>
          </p:cNvPr>
          <p:cNvSpPr txBox="1"/>
          <p:nvPr/>
        </p:nvSpPr>
        <p:spPr>
          <a:xfrm>
            <a:off x="2650377" y="543490"/>
            <a:ext cx="5425075" cy="646331"/>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bg1"/>
                </a:solidFill>
                <a:latin typeface="Tajawal Medium" panose="00000600000000000000" pitchFamily="2" charset="-78"/>
                <a:cs typeface="Tajawal Medium" panose="00000600000000000000" pitchFamily="2" charset="-78"/>
              </a:rPr>
              <a:t>Steps</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9" y="1459773"/>
            <a:ext cx="10818985" cy="4425250"/>
          </a:xfrm>
          <a:prstGeom prst="rect">
            <a:avLst/>
          </a:prstGeom>
          <a:noFill/>
        </p:spPr>
        <p:txBody>
          <a:bodyPr wrap="square" rtlCol="0">
            <a:spAutoFit/>
          </a:bodyPr>
          <a:lstStyle/>
          <a:p>
            <a:pPr marL="517525" algn="just">
              <a:lnSpc>
                <a:spcPts val="3400"/>
              </a:lnSpc>
            </a:pPr>
            <a:r>
              <a:rPr lang="en-US" sz="2800" b="1" dirty="0">
                <a:solidFill>
                  <a:srgbClr val="0A1F61"/>
                </a:solidFill>
                <a:latin typeface="Tajawal ExtraBold" panose="00000800000000000000" pitchFamily="2" charset="-78"/>
                <a:cs typeface="Tajawal ExtraBold" panose="00000800000000000000" pitchFamily="2" charset="-78"/>
              </a:rPr>
              <a:t>The </a:t>
            </a:r>
            <a:r>
              <a:rPr lang="en-US" sz="2800" b="1" dirty="0">
                <a:solidFill>
                  <a:srgbClr val="FF0000"/>
                </a:solidFill>
                <a:latin typeface="Tajawal ExtraBold" panose="00000800000000000000" pitchFamily="2" charset="-78"/>
                <a:cs typeface="Tajawal ExtraBold" panose="00000800000000000000" pitchFamily="2" charset="-78"/>
              </a:rPr>
              <a:t>four key components </a:t>
            </a:r>
            <a:r>
              <a:rPr lang="en-US" sz="28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Theory: </a:t>
            </a:r>
            <a:r>
              <a:rPr lang="en-US" sz="28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Attitude:</a:t>
            </a:r>
            <a:r>
              <a:rPr lang="en-US" sz="28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Guiding principles: </a:t>
            </a:r>
            <a:r>
              <a:rPr lang="en-US" sz="28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800" b="1" dirty="0">
                <a:solidFill>
                  <a:srgbClr val="C00000"/>
                </a:solidFill>
                <a:latin typeface="Tajawal ExtraBold" panose="00000800000000000000" pitchFamily="2" charset="-78"/>
                <a:cs typeface="Tajawal ExtraBold" panose="00000800000000000000" pitchFamily="2" charset="-78"/>
              </a:rPr>
              <a:t>Behavior:</a:t>
            </a:r>
            <a:r>
              <a:rPr lang="en-US" sz="28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Defines your character</a:t>
            </a:r>
            <a:r>
              <a:rPr lang="en-US" sz="2000" b="1" dirty="0">
                <a:solidFill>
                  <a:srgbClr val="0A1F61"/>
                </a:solidFill>
                <a:latin typeface="Tajawal ExtraBold" panose="00000800000000000000" pitchFamily="2" charset="-78"/>
                <a:cs typeface="Tajawal ExtraBold" panose="00000800000000000000" pitchFamily="2" charset="-78"/>
              </a:rPr>
              <a:t>: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Provides consistency</a:t>
            </a:r>
            <a:r>
              <a:rPr lang="en-US" sz="2000" b="1" dirty="0">
                <a:solidFill>
                  <a:srgbClr val="0A1F61"/>
                </a:solidFill>
                <a:latin typeface="Tajawal ExtraBold" panose="00000800000000000000" pitchFamily="2" charset="-78"/>
                <a:cs typeface="Tajawal ExtraBold" panose="00000800000000000000" pitchFamily="2" charset="-78"/>
              </a:rPr>
              <a:t>: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Fosters collaboration</a:t>
            </a:r>
            <a:r>
              <a:rPr lang="en-US" sz="2000" b="1" dirty="0">
                <a:solidFill>
                  <a:srgbClr val="0A1F61"/>
                </a:solidFill>
                <a:latin typeface="Tajawal ExtraBold" panose="00000800000000000000" pitchFamily="2" charset="-78"/>
                <a:cs typeface="Tajawal ExtraBold" panose="00000800000000000000" pitchFamily="2" charset="-78"/>
              </a:rPr>
              <a:t>: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01040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10723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32924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a:t>
            </a:r>
            <a:r>
              <a:rPr lang="en-US" sz="2400" b="1" dirty="0">
                <a:solidFill>
                  <a:srgbClr val="FF0000"/>
                </a:solidFill>
                <a:latin typeface="Tajawal ExtraBold" panose="00000800000000000000" pitchFamily="2" charset="-78"/>
                <a:cs typeface="Tajawal ExtraBold" panose="00000800000000000000" pitchFamily="2" charset="-78"/>
              </a:rPr>
              <a:t>four components</a:t>
            </a:r>
            <a:r>
              <a:rPr lang="en-US" sz="2400" b="1" dirty="0">
                <a:solidFill>
                  <a:srgbClr val="0A1F61"/>
                </a:solidFill>
                <a:latin typeface="Tajawal ExtraBold" panose="00000800000000000000" pitchFamily="2" charset="-78"/>
                <a:cs typeface="Tajawal ExtraBold" panose="00000800000000000000" pitchFamily="2" charset="-78"/>
              </a:rPr>
              <a:t> of a personal leadership philosophy mentioned previously as you write. This includes </a:t>
            </a:r>
            <a:r>
              <a:rPr lang="en-US" sz="2400" b="1" dirty="0">
                <a:solidFill>
                  <a:srgbClr val="FF0000"/>
                </a:solidFill>
                <a:latin typeface="Tajawal ExtraBold" panose="00000800000000000000" pitchFamily="2" charset="-78"/>
                <a:cs typeface="Tajawal ExtraBold" panose="00000800000000000000" pitchFamily="2" charset="-78"/>
              </a:rPr>
              <a:t>theory, attitude, principles and behavior</a:t>
            </a:r>
            <a:r>
              <a:rPr lang="en-US" sz="2400" b="1" dirty="0">
                <a:solidFill>
                  <a:srgbClr val="0A1F61"/>
                </a:solidFill>
                <a:latin typeface="Tajawal ExtraBold" panose="00000800000000000000" pitchFamily="2" charset="-78"/>
                <a:cs typeface="Tajawal ExtraBold" panose="00000800000000000000" pitchFamily="2" charset="-78"/>
              </a:rPr>
              <a:t>.</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5273944"/>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447999"/>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62253" y="366357"/>
            <a:ext cx="4897495"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Develop a Personal </a:t>
            </a:r>
          </a:p>
          <a:p>
            <a:r>
              <a:rPr lang="en-US" sz="2800" b="1" dirty="0">
                <a:solidFill>
                  <a:schemeClr val="bg1"/>
                </a:solidFill>
                <a:latin typeface="Tajawal Medium" panose="00000600000000000000" pitchFamily="2" charset="-78"/>
                <a:cs typeface="Tajawal Medium" panose="00000600000000000000" pitchFamily="2" charset="-78"/>
              </a:rPr>
              <a:t>Leadership Philosophy?</a:t>
            </a:r>
          </a:p>
        </p:txBody>
      </p:sp>
      <p:sp>
        <p:nvSpPr>
          <p:cNvPr id="8" name="TextBox 7"/>
          <p:cNvSpPr txBox="1"/>
          <p:nvPr/>
        </p:nvSpPr>
        <p:spPr>
          <a:xfrm>
            <a:off x="-100187" y="390107"/>
            <a:ext cx="2323072"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W11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276112"/>
            <a:ext cx="10809723" cy="4401911"/>
          </a:xfrm>
          <a:prstGeom prst="rect">
            <a:avLst/>
          </a:prstGeom>
          <a:noFill/>
        </p:spPr>
        <p:txBody>
          <a:bodyPr wrap="square" rtlCol="0">
            <a:spAutoFit/>
          </a:bodyPr>
          <a:lstStyle/>
          <a:p>
            <a:pPr marL="860425" indent="-342900" algn="just">
              <a:lnSpc>
                <a:spcPts val="34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lnSpc>
                <a:spcPts val="3400"/>
              </a:lnSpc>
            </a:pPr>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2099" y="141689"/>
            <a:ext cx="199771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2321</TotalTime>
  <Words>10850</Words>
  <Application>Microsoft Office PowerPoint</Application>
  <PresentationFormat>Widescreen</PresentationFormat>
  <Paragraphs>886</Paragraphs>
  <Slides>142</Slides>
  <Notes>26</Notes>
  <HiddenSlides>0</HiddenSlides>
  <MMClips>2</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142</vt:i4>
      </vt:variant>
    </vt:vector>
  </HeadingPairs>
  <TitlesOfParts>
    <vt:vector size="154" baseType="lpstr">
      <vt:lpstr>Arial</vt:lpstr>
      <vt:lpstr>Book Antiqua</vt:lpstr>
      <vt:lpstr>Calibri</vt:lpstr>
      <vt:lpstr>Calibri Light</vt:lpstr>
      <vt:lpstr>Expo Serif Pro</vt:lpstr>
      <vt:lpstr>Tajawal ExtraBold</vt:lpstr>
      <vt:lpstr>Tajawal Medium</vt:lpstr>
      <vt:lpstr>Times New Roman</vt:lpstr>
      <vt:lpstr>Tw Cen MT</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 Rady</cp:lastModifiedBy>
  <cp:revision>97</cp:revision>
  <dcterms:created xsi:type="dcterms:W3CDTF">2021-08-03T13:03:26Z</dcterms:created>
  <dcterms:modified xsi:type="dcterms:W3CDTF">2023-12-20T19:00:26Z</dcterms:modified>
</cp:coreProperties>
</file>