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9.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1"/>
  </p:notesMasterIdLst>
  <p:sldIdLst>
    <p:sldId id="266" r:id="rId2"/>
    <p:sldId id="257" r:id="rId3"/>
    <p:sldId id="375" r:id="rId4"/>
    <p:sldId id="268" r:id="rId5"/>
    <p:sldId id="322" r:id="rId6"/>
    <p:sldId id="346" r:id="rId7"/>
    <p:sldId id="347" r:id="rId8"/>
    <p:sldId id="348" r:id="rId9"/>
    <p:sldId id="383" r:id="rId10"/>
    <p:sldId id="358" r:id="rId11"/>
    <p:sldId id="378" r:id="rId12"/>
    <p:sldId id="371" r:id="rId13"/>
    <p:sldId id="350" r:id="rId14"/>
    <p:sldId id="351" r:id="rId15"/>
    <p:sldId id="387" r:id="rId16"/>
    <p:sldId id="384" r:id="rId17"/>
    <p:sldId id="393" r:id="rId18"/>
    <p:sldId id="355" r:id="rId19"/>
    <p:sldId id="352" r:id="rId20"/>
    <p:sldId id="353" r:id="rId21"/>
    <p:sldId id="356" r:id="rId22"/>
    <p:sldId id="373" r:id="rId23"/>
    <p:sldId id="329" r:id="rId24"/>
    <p:sldId id="325" r:id="rId25"/>
    <p:sldId id="377" r:id="rId26"/>
    <p:sldId id="382" r:id="rId27"/>
    <p:sldId id="327" r:id="rId28"/>
    <p:sldId id="332" r:id="rId29"/>
    <p:sldId id="380" r:id="rId30"/>
    <p:sldId id="381" r:id="rId31"/>
    <p:sldId id="326" r:id="rId32"/>
    <p:sldId id="328" r:id="rId33"/>
    <p:sldId id="258" r:id="rId34"/>
    <p:sldId id="272" r:id="rId35"/>
    <p:sldId id="365" r:id="rId36"/>
    <p:sldId id="331" r:id="rId37"/>
    <p:sldId id="335" r:id="rId38"/>
    <p:sldId id="336" r:id="rId39"/>
    <p:sldId id="338" r:id="rId40"/>
    <p:sldId id="339" r:id="rId41"/>
    <p:sldId id="340" r:id="rId42"/>
    <p:sldId id="345" r:id="rId43"/>
    <p:sldId id="344" r:id="rId44"/>
    <p:sldId id="343" r:id="rId45"/>
    <p:sldId id="385" r:id="rId46"/>
    <p:sldId id="388" r:id="rId47"/>
    <p:sldId id="367" r:id="rId48"/>
    <p:sldId id="390" r:id="rId49"/>
    <p:sldId id="394" r:id="rId50"/>
  </p:sldIdLst>
  <p:sldSz cx="12192000" cy="6858000"/>
  <p:notesSz cx="6858000" cy="9144000"/>
  <p:embeddedFontLst>
    <p:embeddedFont>
      <p:font typeface="Calibri" pitchFamily="34" charset="0"/>
      <p:regular r:id="rId52"/>
      <p:bold r:id="rId53"/>
      <p:italic r:id="rId54"/>
      <p:boldItalic r:id="rId55"/>
    </p:embeddedFont>
    <p:embeddedFont>
      <p:font typeface="Simplified Arabic" pitchFamily="18" charset="-78"/>
      <p:regular r:id="rId56"/>
      <p:bold r:id="rId57"/>
    </p:embeddedFont>
    <p:embeddedFont>
      <p:font typeface="Wingdings 3" pitchFamily="18" charset="2"/>
      <p:regular r:id="rId58"/>
    </p:embeddedFont>
    <p:embeddedFont>
      <p:font typeface="맑은 고딕" pitchFamily="34" charset="-127"/>
      <p:regular r:id="rId59"/>
      <p:bold r:id="rId60"/>
    </p:embeddedFont>
    <p:embeddedFont>
      <p:font typeface="Tajawal Medium" charset="0"/>
      <p:regular r:id="rId61"/>
      <p:bold r:id="rId62"/>
    </p:embeddedFont>
    <p:embeddedFont>
      <p:font typeface="Arabic Transparent" pitchFamily="34" charset="0"/>
      <p:regular r:id="rId63"/>
      <p:bold r:id="rId64"/>
      <p:italic r:id="rId65"/>
      <p:boldItalic r:id="rId66"/>
    </p:embeddedFont>
    <p:embeddedFont>
      <p:font typeface="Arial Unicode MS" pitchFamily="34" charset="-128"/>
      <p:regular r:id="rId67"/>
    </p:embeddedFont>
    <p:embeddedFont>
      <p:font typeface="Tahoma" pitchFamily="34" charset="0"/>
      <p:regular r:id="rId68"/>
      <p:bold r:id="rId6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6"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00"/>
    <a:srgbClr val="580058"/>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471" autoAdjust="0"/>
    <p:restoredTop sz="93702" autoAdjust="0"/>
  </p:normalViewPr>
  <p:slideViewPr>
    <p:cSldViewPr>
      <p:cViewPr>
        <p:scale>
          <a:sx n="67" d="100"/>
          <a:sy n="67" d="100"/>
        </p:scale>
        <p:origin x="-316" y="-12"/>
      </p:cViewPr>
      <p:guideLst>
        <p:guide orient="horz" pos="2160"/>
        <p:guide pos="3840"/>
      </p:guideLst>
    </p:cSldViewPr>
  </p:slideViewPr>
  <p:outlineViewPr>
    <p:cViewPr>
      <p:scale>
        <a:sx n="33" d="100"/>
        <a:sy n="33" d="100"/>
      </p:scale>
      <p:origin x="24" y="7244"/>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117"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4.fntdata"/><Relationship Id="rId63" Type="http://schemas.openxmlformats.org/officeDocument/2006/relationships/font" Target="fonts/font12.fntdata"/><Relationship Id="rId68" Type="http://schemas.openxmlformats.org/officeDocument/2006/relationships/font" Target="fonts/font17.fntdata"/><Relationship Id="rId12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font" Target="fonts/font1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6.fntdata"/><Relationship Id="rId61" Type="http://schemas.openxmlformats.org/officeDocument/2006/relationships/font" Target="fonts/font10.fntdata"/><Relationship Id="rId11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5.fntdata"/><Relationship Id="rId64" Type="http://schemas.openxmlformats.org/officeDocument/2006/relationships/font" Target="fonts/font13.fntdata"/><Relationship Id="rId69" Type="http://schemas.openxmlformats.org/officeDocument/2006/relationships/font" Target="fonts/font18.fntdata"/><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8.fntdata"/><Relationship Id="rId67" Type="http://schemas.openxmlformats.org/officeDocument/2006/relationships/font" Target="fonts/font16.fntdata"/><Relationship Id="rId116"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 name="Google Shape;16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3647986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070369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xmlns=""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xmlns=""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29712726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782721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xmlns=""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xmlns=""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42902401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1431309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030957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1">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6" r:id="rId4"/>
    <p:sldLayoutId id="2147483657" r:id="rId5"/>
    <p:sldLayoutId id="2147483658" r:id="rId6"/>
    <p:sldLayoutId id="2147483659" r:id="rId7"/>
    <p:sldLayoutId id="2147483660" r:id="rId8"/>
    <p:sldLayoutId id="2147483663" r:id="rId9"/>
    <p:sldLayoutId id="2147483664" r:id="rId10"/>
    <p:sldLayoutId id="2147483665" r:id="rId11"/>
    <p:sldLayoutId id="2147483666" r:id="rId12"/>
    <p:sldLayoutId id="2147483667" r:id="rId13"/>
    <p:sldLayoutId id="2147483672" r:id="rId14"/>
    <p:sldLayoutId id="2147483675" r:id="rId15"/>
    <p:sldLayoutId id="2147483676" r:id="rId16"/>
    <p:sldLayoutId id="2147483677" r:id="rId17"/>
    <p:sldLayoutId id="2147483678" r:id="rId18"/>
    <p:sldLayoutId id="2147483679"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notesSlide" Target="../notesSlides/notesSlide1.xml"/><Relationship Id="rId7"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6.xml"/><Relationship Id="rId1" Type="http://schemas.openxmlformats.org/officeDocument/2006/relationships/tags" Target="../tags/tag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tags" Target="../tags/tag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tags" Target="../tags/tag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13" Type="http://schemas.openxmlformats.org/officeDocument/2006/relationships/image" Target="../media/image13.svg"/><Relationship Id="rId3" Type="http://schemas.openxmlformats.org/officeDocument/2006/relationships/image" Target="../media/image11.png"/><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image" Target="../media/image13.png"/><Relationship Id="rId5" Type="http://schemas.microsoft.com/office/2007/relationships/hdphoto" Target="../media/hdphoto2.wdp"/><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8.xml"/><Relationship Id="rId1" Type="http://schemas.openxmlformats.org/officeDocument/2006/relationships/tags" Target="../tags/tag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jp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4.jpg"/><Relationship Id="rId5" Type="http://schemas.openxmlformats.org/officeDocument/2006/relationships/image" Target="../media/image7.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16.jpg"/><Relationship Id="rId5" Type="http://schemas.openxmlformats.org/officeDocument/2006/relationships/image" Target="../media/image7.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7.png"/><Relationship Id="rId4" Type="http://schemas.openxmlformats.org/officeDocument/2006/relationships/image" Target="../media/image11.png"/><Relationship Id="rId9" Type="http://schemas.openxmlformats.org/officeDocument/2006/relationships/hyperlink" Target="https://www.noonpost.com/tag/40379"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7" Type="http://schemas.microsoft.com/office/2007/relationships/hdphoto" Target="../media/hdphoto3.wdp"/><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7.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7.xml"/><Relationship Id="rId1" Type="http://schemas.openxmlformats.org/officeDocument/2006/relationships/tags" Target="../tags/tag8.xml"/><Relationship Id="rId5" Type="http://schemas.openxmlformats.org/officeDocument/2006/relationships/image" Target="../media/image7.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5.xml"/><Relationship Id="rId5" Type="http://schemas.openxmlformats.org/officeDocument/2006/relationships/image" Target="../media/image5.png"/><Relationship Id="rId4" Type="http://schemas.microsoft.com/office/2007/relationships/hdphoto" Target="../media/hdphoto4.wdp"/></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hyperlink" Target="https://ar.wikipedia.org/wiki/%D8%A8%D9%88%D8%A7%D8%A8%D8%A9:%D8%A5%D8%AF%D8%A7%D8%B1%D8%A9_%D8%A3%D8%B9%D9%85%D8%A7%D9%84"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hyperlink" Target="https://01gov.com/%D8%B4%D8%B1%D9%83%D8%A9-%D9%86%D8%A7%D8%B4%D8%A6%D8%A9-%D8%AA%D9%8F%D8%B3%D8%A7%D8%B9%D8%AF-%D8%A7%D9%84%D9%85%D8%AF%D9%86-%D9%81%D9%8A-%D8%A5%D8%B7%D9%84%D8%A7%D9%82-%D8%AD%D9%85%D9%84%D8%A7%D8%AA/"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hyperlink" Target="https://www.new-educ.com/%D8%A3%D8%AE%D9%84%D8%A7%D9%82%D9%8A%D8%A7%D8%AA-%D8%A7%D9%84%D8%A8%D8%AD%D8%AB-%D8%A7%D9%84%D8%B9%D9%84%D9%85%D9%8A"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9.xml"/><Relationship Id="rId5" Type="http://schemas.openxmlformats.org/officeDocument/2006/relationships/image" Target="../media/image9.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notesSlide" Target="../notesSlides/notesSlide25.xml"/><Relationship Id="rId7" Type="http://schemas.openxmlformats.org/officeDocument/2006/relationships/image" Target="../media/image6.png"/><Relationship Id="rId2" Type="http://schemas.openxmlformats.org/officeDocument/2006/relationships/slideLayout" Target="../slideLayouts/slideLayout4.xml"/><Relationship Id="rId1" Type="http://schemas.openxmlformats.org/officeDocument/2006/relationships/tags" Target="../tags/tag9.xml"/><Relationship Id="rId6" Type="http://schemas.openxmlformats.org/officeDocument/2006/relationships/image" Target="../media/image9.png"/><Relationship Id="rId5" Type="http://schemas.microsoft.com/office/2007/relationships/hdphoto" Target="../media/hdphoto5.wdp"/><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10642691" y="1690957"/>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0" i="0" u="none" strike="noStrike" cap="none" dirty="0">
                <a:solidFill>
                  <a:srgbClr val="2D3956"/>
                </a:solidFill>
                <a:latin typeface="Tajawal Medium"/>
                <a:ea typeface="Tajawal Medium"/>
                <a:cs typeface="Tajawal Medium"/>
                <a:sym typeface="Tajawal Medium"/>
              </a:rPr>
              <a:t>Prepared by </a:t>
            </a:r>
            <a:r>
              <a:rPr lang="en-US" sz="2400" b="1" i="0" u="none" strike="noStrike" cap="none" dirty="0" smtClean="0">
                <a:solidFill>
                  <a:srgbClr val="2D3956"/>
                </a:solidFill>
                <a:latin typeface="Tajawal Medium"/>
                <a:ea typeface="Tajawal Medium"/>
                <a:cs typeface="Tajawal Medium"/>
                <a:sym typeface="Tajawal Medium"/>
              </a:rPr>
              <a:t>Dr.Warda </a:t>
            </a:r>
            <a:r>
              <a:rPr lang="en-US" sz="2400" b="1" i="0" u="none" strike="noStrike" cap="none" dirty="0">
                <a:solidFill>
                  <a:srgbClr val="2D3956"/>
                </a:solidFill>
                <a:latin typeface="Tajawal Medium"/>
                <a:ea typeface="Tajawal Medium"/>
                <a:cs typeface="Tajawal Medium"/>
                <a:sym typeface="Tajawal Medium"/>
              </a:rPr>
              <a:t>Mahmoud Kloub </a:t>
            </a:r>
            <a:endParaRPr b="1" dirty="0"/>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4">
              <a:alphaModFix amt="76000"/>
              <a:extLst>
                <a:ext uri="{BEBA8EAE-BF5A-486C-A8C5-ECC9F3942E4B}">
                  <a14:imgProps xmlns:a14="http://schemas.microsoft.com/office/drawing/2010/main">
                    <a14:imgLayer r:embed="rId5">
                      <a14:imgEffect>
                        <a14:brightnessContrast contrast="13000"/>
                      </a14:imgEffect>
                    </a14:imgLayer>
                  </a14:imgProps>
                </a:ext>
              </a:extLst>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1690957"/>
            <a:ext cx="4703532"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8E5A6D"/>
                </a:solidFill>
                <a:latin typeface="Tajawal Medium"/>
                <a:ea typeface="Tajawal Medium"/>
                <a:cs typeface="Tajawal Medium"/>
                <a:sym typeface="Tajawal Medium"/>
              </a:rPr>
              <a:t>Contemporary Educational Leadership</a:t>
            </a:r>
            <a:endParaRPr dirty="0"/>
          </a:p>
        </p:txBody>
      </p:sp>
      <p:sp>
        <p:nvSpPr>
          <p:cNvPr id="110" name="Google Shape;110;p1"/>
          <p:cNvSpPr/>
          <p:nvPr/>
        </p:nvSpPr>
        <p:spPr>
          <a:xfrm>
            <a:off x="7126083" y="569603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algn="ctr"/>
            <a:r>
              <a:rPr lang="en-US" sz="2800" b="1" dirty="0">
                <a:solidFill>
                  <a:srgbClr val="2D3956"/>
                </a:solidFill>
                <a:latin typeface="Tajawal Medium"/>
                <a:ea typeface="Tajawal Medium"/>
                <a:cs typeface="Tajawal Medium"/>
                <a:sym typeface="Tajawal Medium"/>
              </a:rPr>
              <a:t>Lecture </a:t>
            </a:r>
            <a:r>
              <a:rPr lang="ar-JO" sz="2800" b="1" dirty="0" smtClean="0">
                <a:solidFill>
                  <a:srgbClr val="2D3956"/>
                </a:solidFill>
                <a:latin typeface="Tajawal Medium"/>
                <a:ea typeface="Tajawal Medium"/>
                <a:cs typeface="Tajawal Medium"/>
                <a:sym typeface="Tajawal Medium"/>
              </a:rPr>
              <a:t>2</a:t>
            </a:r>
            <a:endParaRPr lang="en-US" sz="2800" dirty="0"/>
          </a:p>
        </p:txBody>
      </p:sp>
      <p:pic>
        <p:nvPicPr>
          <p:cNvPr id="111" name="Google Shape;111;p1"/>
          <p:cNvPicPr preferRelativeResize="0"/>
          <p:nvPr/>
        </p:nvPicPr>
        <p:blipFill rotWithShape="1">
          <a:blip r:embed="rId6">
            <a:alphaModFix/>
          </a:blip>
          <a:srcRect/>
          <a:stretch/>
        </p:blipFill>
        <p:spPr>
          <a:xfrm>
            <a:off x="9264351" y="-394321"/>
            <a:ext cx="2605915" cy="2151025"/>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15" name="Google Shape;115;p1"/>
          <p:cNvPicPr preferRelativeResize="0"/>
          <p:nvPr/>
        </p:nvPicPr>
        <p:blipFill rotWithShape="1">
          <a:blip r:embed="rId7">
            <a:alphaModFix/>
          </a:blip>
          <a:srcRect/>
          <a:stretch/>
        </p:blipFill>
        <p:spPr>
          <a:xfrm>
            <a:off x="313679" y="372325"/>
            <a:ext cx="2457656" cy="670874"/>
          </a:xfrm>
          <a:prstGeom prst="rect">
            <a:avLst/>
          </a:prstGeom>
          <a:noFill/>
          <a:ln>
            <a:noFill/>
          </a:ln>
        </p:spPr>
      </p:pic>
      <p:pic>
        <p:nvPicPr>
          <p:cNvPr id="17" name="Google Shape;128;p2"/>
          <p:cNvPicPr preferRelativeResize="0"/>
          <p:nvPr/>
        </p:nvPicPr>
        <p:blipFill rotWithShape="1">
          <a:blip r:embed="rId8">
            <a:alphaModFix/>
          </a:blip>
          <a:srcRect/>
          <a:stretch/>
        </p:blipFill>
        <p:spPr>
          <a:xfrm>
            <a:off x="10272463" y="6293032"/>
            <a:ext cx="1879649" cy="309233"/>
          </a:xfrm>
          <a:prstGeom prst="rect">
            <a:avLst/>
          </a:prstGeom>
          <a:noFill/>
          <a:ln>
            <a:noFill/>
          </a:ln>
        </p:spPr>
      </p:pic>
      <p:sp>
        <p:nvSpPr>
          <p:cNvPr id="3" name="Rectangle 2"/>
          <p:cNvSpPr/>
          <p:nvPr/>
        </p:nvSpPr>
        <p:spPr>
          <a:xfrm>
            <a:off x="5663952" y="1127774"/>
            <a:ext cx="4903356" cy="553998"/>
          </a:xfrm>
          <a:prstGeom prst="rect">
            <a:avLst/>
          </a:prstGeom>
        </p:spPr>
        <p:txBody>
          <a:bodyPr wrap="square">
            <a:spAutoFit/>
          </a:bodyPr>
          <a:lstStyle/>
          <a:p>
            <a:pPr algn="r"/>
            <a:r>
              <a:rPr lang="ar-SA" sz="3000" b="1" dirty="0">
                <a:solidFill>
                  <a:schemeClr val="bg2"/>
                </a:solidFill>
                <a:cs typeface="+mj-cs"/>
              </a:rPr>
              <a:t>اتجاهات معاصرة في القيادة التربوية</a:t>
            </a:r>
            <a:endParaRPr lang="en-GB" sz="3000" b="1" dirty="0">
              <a:solidFill>
                <a:schemeClr val="bg2"/>
              </a:solidFill>
              <a:cs typeface="+mj-cs"/>
            </a:endParaRPr>
          </a:p>
        </p:txBody>
      </p:sp>
      <p:sp>
        <p:nvSpPr>
          <p:cNvPr id="19" name="Google Shape;110;p1"/>
          <p:cNvSpPr/>
          <p:nvPr/>
        </p:nvSpPr>
        <p:spPr>
          <a:xfrm>
            <a:off x="7106192" y="50278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dirty="0"/>
          </a:p>
        </p:txBody>
      </p:sp>
      <p:sp>
        <p:nvSpPr>
          <p:cNvPr id="20" name="Google Shape;114;p1"/>
          <p:cNvSpPr txBox="1"/>
          <p:nvPr/>
        </p:nvSpPr>
        <p:spPr>
          <a:xfrm>
            <a:off x="8256190" y="5085184"/>
            <a:ext cx="1224185"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smtClean="0">
                <a:solidFill>
                  <a:srgbClr val="2D3956"/>
                </a:solidFill>
                <a:latin typeface="Tajawal Medium"/>
                <a:ea typeface="Tajawal Medium"/>
                <a:cs typeface="Tajawal Medium"/>
                <a:sym typeface="Tajawal Medium"/>
              </a:rPr>
              <a:t>ELD711</a:t>
            </a:r>
            <a:endParaRPr sz="2400" b="1" dirty="0"/>
          </a:p>
        </p:txBody>
      </p:sp>
    </p:spTree>
    <p:custDataLst>
      <p:tags r:id="rId1"/>
    </p:custDataLst>
    <p:extLst>
      <p:ext uri="{BB962C8B-B14F-4D97-AF65-F5344CB8AC3E}">
        <p14:creationId xmlns:p14="http://schemas.microsoft.com/office/powerpoint/2010/main" val="2603154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1000"/>
                                        <p:tgtEl>
                                          <p:spTgt spid="109"/>
                                        </p:tgtEl>
                                      </p:cBhvr>
                                    </p:animEffect>
                                    <p:anim calcmode="lin" valueType="num">
                                      <p:cBhvr>
                                        <p:cTn id="8" dur="1000" fill="hold"/>
                                        <p:tgtEl>
                                          <p:spTgt spid="109"/>
                                        </p:tgtEl>
                                        <p:attrNameLst>
                                          <p:attrName>ppt_x</p:attrName>
                                        </p:attrNameLst>
                                      </p:cBhvr>
                                      <p:tavLst>
                                        <p:tav tm="0">
                                          <p:val>
                                            <p:strVal val="#ppt_x"/>
                                          </p:val>
                                        </p:tav>
                                        <p:tav tm="100000">
                                          <p:val>
                                            <p:strVal val="#ppt_x"/>
                                          </p:val>
                                        </p:tav>
                                      </p:tavLst>
                                    </p:anim>
                                    <p:anim calcmode="lin" valueType="num">
                                      <p:cBhvr>
                                        <p:cTn id="9" dur="1000" fill="hold"/>
                                        <p:tgtEl>
                                          <p:spTgt spid="10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7"/>
                                        </p:tgtEl>
                                        <p:attrNameLst>
                                          <p:attrName>style.visibility</p:attrName>
                                        </p:attrNameLst>
                                      </p:cBhvr>
                                      <p:to>
                                        <p:strVal val="visible"/>
                                      </p:to>
                                    </p:set>
                                    <p:animEffect transition="in" filter="wipe(down)">
                                      <p:cBhvr>
                                        <p:cTn id="14"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0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4367808" cy="5816452"/>
          </a:xfrm>
          <a:prstGeom prst="rect">
            <a:avLst/>
          </a:prstGeom>
          <a:solidFill>
            <a:schemeClr val="accent4">
              <a:lumMod val="50000"/>
              <a:alpha val="50000"/>
            </a:schemeClr>
          </a:solidFill>
          <a:ln>
            <a:noFill/>
          </a:ln>
        </p:spPr>
      </p:pic>
      <p:sp>
        <p:nvSpPr>
          <p:cNvPr id="123" name="Google Shape;123;p2"/>
          <p:cNvSpPr txBox="1"/>
          <p:nvPr/>
        </p:nvSpPr>
        <p:spPr>
          <a:xfrm>
            <a:off x="4439816" y="2141426"/>
            <a:ext cx="7536284" cy="2800726"/>
          </a:xfrm>
          <a:prstGeom prst="rect">
            <a:avLst/>
          </a:prstGeom>
          <a:noFill/>
          <a:ln>
            <a:noFill/>
          </a:ln>
        </p:spPr>
        <p:txBody>
          <a:bodyPr spcFirstLastPara="1" wrap="square" lIns="91425" tIns="45700" rIns="91425" bIns="45700" anchor="t" anchorCtr="0">
            <a:spAutoFit/>
          </a:bodyPr>
          <a:lstStyle/>
          <a:p>
            <a:pPr lvl="0" algn="ctr"/>
            <a:r>
              <a:rPr lang="ar-JO" sz="4400" b="1" dirty="0" smtClean="0">
                <a:solidFill>
                  <a:schemeClr val="bg1"/>
                </a:solidFill>
                <a:latin typeface="Simplified Arabic" pitchFamily="18" charset="-78"/>
                <a:cs typeface="Simplified Arabic" pitchFamily="18" charset="-78"/>
                <a:sym typeface="Tajawal Medium"/>
              </a:rPr>
              <a:t>التمويل والاستثمار في التعليم </a:t>
            </a:r>
          </a:p>
          <a:p>
            <a:pPr lvl="0" algn="ctr"/>
            <a:endParaRPr lang="ar-JO" sz="4400" b="1" dirty="0">
              <a:solidFill>
                <a:schemeClr val="bg1"/>
              </a:solidFill>
              <a:latin typeface="Simplified Arabic" pitchFamily="18" charset="-78"/>
              <a:cs typeface="Simplified Arabic" pitchFamily="18" charset="-78"/>
              <a:sym typeface="Tajawal Medium"/>
            </a:endParaRPr>
          </a:p>
          <a:p>
            <a:pPr lvl="0" algn="ctr"/>
            <a:r>
              <a:rPr lang="en-GB" sz="4400" b="1" dirty="0" smtClean="0">
                <a:solidFill>
                  <a:schemeClr val="tx1"/>
                </a:solidFill>
                <a:latin typeface="Simplified Arabic" pitchFamily="18" charset="-78"/>
                <a:cs typeface="Simplified Arabic" pitchFamily="18" charset="-78"/>
                <a:sym typeface="Tajawal Medium"/>
              </a:rPr>
              <a:t>Financing </a:t>
            </a:r>
            <a:r>
              <a:rPr lang="en-GB" sz="4400" b="1" dirty="0">
                <a:solidFill>
                  <a:schemeClr val="tx1"/>
                </a:solidFill>
                <a:latin typeface="Simplified Arabic" pitchFamily="18" charset="-78"/>
                <a:cs typeface="Simplified Arabic" pitchFamily="18" charset="-78"/>
                <a:sym typeface="Tajawal Medium"/>
              </a:rPr>
              <a:t>Education – Investments and </a:t>
            </a:r>
            <a:r>
              <a:rPr lang="en-GB" sz="4400" b="1" dirty="0" smtClean="0">
                <a:solidFill>
                  <a:schemeClr val="tx1"/>
                </a:solidFill>
                <a:latin typeface="Simplified Arabic" pitchFamily="18" charset="-78"/>
                <a:cs typeface="Simplified Arabic" pitchFamily="18" charset="-78"/>
                <a:sym typeface="Tajawal Medium"/>
              </a:rPr>
              <a:t>Returns</a:t>
            </a:r>
            <a:endParaRPr lang="ar-JO" sz="4400" dirty="0">
              <a:solidFill>
                <a:schemeClr val="tx1"/>
              </a:solidFill>
              <a:latin typeface="Simplified Arabic" pitchFamily="18" charset="-78"/>
              <a:cs typeface="Simplified Arabic" pitchFamily="18" charset="-78"/>
            </a:endParaRPr>
          </a:p>
        </p:txBody>
      </p:sp>
      <p:sp>
        <p:nvSpPr>
          <p:cNvPr id="126" name="Google Shape;126;p2"/>
          <p:cNvSpPr txBox="1"/>
          <p:nvPr/>
        </p:nvSpPr>
        <p:spPr>
          <a:xfrm>
            <a:off x="47329" y="5834346"/>
            <a:ext cx="431899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400" b="1" dirty="0" smtClean="0">
                <a:solidFill>
                  <a:srgbClr val="2D3956"/>
                </a:solidFill>
                <a:latin typeface="Tajawal Medium"/>
                <a:ea typeface="Tajawal Medium"/>
                <a:cs typeface="Tajawal Medium"/>
                <a:sym typeface="Tajawal Medium"/>
              </a:rPr>
              <a:t>إعداد: د. وردة محمود أبوكلوب</a:t>
            </a:r>
            <a:endParaRPr sz="2400"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sp>
        <p:nvSpPr>
          <p:cNvPr id="11" name="Google Shape;110;p1"/>
          <p:cNvSpPr/>
          <p:nvPr/>
        </p:nvSpPr>
        <p:spPr>
          <a:xfrm>
            <a:off x="6672064" y="5740923"/>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algn="ctr"/>
            <a:r>
              <a:rPr lang="en-US" sz="2800" b="1" dirty="0">
                <a:solidFill>
                  <a:srgbClr val="2D3956"/>
                </a:solidFill>
                <a:latin typeface="Tajawal Medium"/>
                <a:ea typeface="Tajawal Medium"/>
                <a:cs typeface="Tajawal Medium"/>
                <a:sym typeface="Tajawal Medium"/>
              </a:rPr>
              <a:t>Lecture </a:t>
            </a:r>
            <a:r>
              <a:rPr lang="ar-JO" sz="2800" b="1" dirty="0" smtClean="0">
                <a:solidFill>
                  <a:srgbClr val="2D3956"/>
                </a:solidFill>
                <a:latin typeface="Tajawal Medium"/>
                <a:ea typeface="Tajawal Medium"/>
                <a:cs typeface="Tajawal Medium"/>
                <a:sym typeface="Tajawal Medium"/>
              </a:rPr>
              <a:t>2</a:t>
            </a:r>
            <a:endParaRPr lang="en-US" sz="2800"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0"/>
        </a:gradFill>
        <a:effectLst/>
      </p:bgPr>
    </p:bg>
    <p:spTree>
      <p:nvGrpSpPr>
        <p:cNvPr id="1" name=""/>
        <p:cNvGrpSpPr/>
        <p:nvPr/>
      </p:nvGrpSpPr>
      <p:grpSpPr>
        <a:xfrm>
          <a:off x="0" y="0"/>
          <a:ext cx="0" cy="0"/>
          <a:chOff x="0" y="0"/>
          <a:chExt cx="0" cy="0"/>
        </a:xfrm>
      </p:grpSpPr>
      <p:sp>
        <p:nvSpPr>
          <p:cNvPr id="13" name="TextBox 12"/>
          <p:cNvSpPr txBox="1"/>
          <p:nvPr/>
        </p:nvSpPr>
        <p:spPr>
          <a:xfrm>
            <a:off x="5615947" y="1296968"/>
            <a:ext cx="5666411" cy="5032147"/>
          </a:xfrm>
          <a:prstGeom prst="rect">
            <a:avLst/>
          </a:prstGeom>
          <a:noFill/>
        </p:spPr>
        <p:txBody>
          <a:bodyPr wrap="square" rtlCol="0" anchor="ctr">
            <a:spAutoFit/>
          </a:bodyPr>
          <a:lstStyle/>
          <a:p>
            <a:pPr algn="just" rtl="1">
              <a:lnSpc>
                <a:spcPct val="150000"/>
              </a:lnSpc>
              <a:spcAft>
                <a:spcPts val="800"/>
              </a:spcAft>
            </a:pPr>
            <a:r>
              <a:rPr lang="ar-JO"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يقول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الاقتصادي </a:t>
            </a:r>
            <a:r>
              <a:rPr lang="ar-JO"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أ</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لفرد مارشال</a:t>
            </a:r>
            <a:r>
              <a:rPr lang="en-US" sz="2400" b="1" dirty="0">
                <a:solidFill>
                  <a:schemeClr val="tx1"/>
                </a:solidFill>
                <a:effectLst/>
                <a:latin typeface="Simplified Arabic" panose="02020603050405020304" pitchFamily="18" charset="-78"/>
                <a:ea typeface="Calibri" panose="020F0502020204030204" pitchFamily="34" charset="0"/>
                <a:cs typeface="Arial" panose="020B0604020202020204" pitchFamily="34" charset="0"/>
              </a:rPr>
              <a:t> Alfred </a:t>
            </a:r>
            <a:r>
              <a:rPr lang="ar-JO" sz="2400" b="1" dirty="0" smtClean="0">
                <a:solidFill>
                  <a:schemeClr val="tx1"/>
                </a:solidFill>
                <a:effectLst/>
                <a:latin typeface="Simplified Arabic" panose="02020603050405020304" pitchFamily="18" charset="-78"/>
                <a:ea typeface="Calibri" panose="020F0502020204030204" pitchFamily="34" charset="0"/>
                <a:cs typeface="Arial" panose="020B0604020202020204" pitchFamily="34" charset="0"/>
              </a:rPr>
              <a:t>       </a:t>
            </a:r>
            <a:r>
              <a:rPr lang="en-US" sz="2400" b="1" dirty="0" smtClean="0">
                <a:solidFill>
                  <a:schemeClr val="tx1"/>
                </a:solidFill>
                <a:effectLst/>
                <a:latin typeface="Simplified Arabic" panose="02020603050405020304" pitchFamily="18" charset="-78"/>
                <a:ea typeface="Calibri" panose="020F0502020204030204" pitchFamily="34" charset="0"/>
                <a:cs typeface="Arial" panose="020B0604020202020204" pitchFamily="34" charset="0"/>
              </a:rPr>
              <a:t>Marshall</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في كتابه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a:t>
            </a:r>
            <a:r>
              <a:rPr lang="ar-JO"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مبادئ علم</a:t>
            </a:r>
            <a:r>
              <a:rPr lang="ar-SA" sz="2400" b="1" dirty="0">
                <a:solidFill>
                  <a:schemeClr val="tx1"/>
                </a:solidFill>
                <a:latin typeface="Calibri" panose="020F0502020204030204" pitchFamily="34" charset="0"/>
                <a:ea typeface="Calibri" panose="020F0502020204030204" pitchFamily="34" charset="0"/>
                <a:cs typeface="Simplified Arabic" panose="02020603050405020304" pitchFamily="18" charset="-78"/>
              </a:rPr>
              <a:t> </a:t>
            </a:r>
            <a:r>
              <a:rPr lang="ar-SA"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الاقتصاد1890</a:t>
            </a:r>
            <a:r>
              <a:rPr lang="ar-JO"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 </a:t>
            </a:r>
            <a:r>
              <a:rPr lang="ar-SA"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a:t>
            </a:r>
            <a:r>
              <a:rPr lang="ar-JO"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 إن فئة متعلمة من الناس لا يمكن أن تعيش فقيرة، ذلك لأن الإنسان بالعلم والمعرفة والوعي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والطموح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والقدرة على العمل والإنتاج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والإبداع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يستطيع أن يسخر كل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قو</a:t>
            </a:r>
            <a:r>
              <a:rPr lang="ar-JO"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ى</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الطبيعة ومصادرها، وما في باطن الأرض وما فوقها </a:t>
            </a:r>
            <a:r>
              <a:rPr lang="ar-JO"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ل</a:t>
            </a:r>
            <a:r>
              <a:rPr lang="ar-JO"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تحسين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مستو</a:t>
            </a:r>
            <a:r>
              <a:rPr lang="ar-JO"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ى</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معيشته، وتوفير الحياة الكريمة له ". ويشير إلى أن " أثمن ضروب رأس المال هو ما يستثمر في البشر</a:t>
            </a:r>
            <a:r>
              <a:rPr lang="en-US" sz="2400" b="1" dirty="0">
                <a:solidFill>
                  <a:schemeClr val="tx1"/>
                </a:solidFill>
                <a:effectLst/>
                <a:latin typeface="Simplified Arabic" panose="02020603050405020304" pitchFamily="18" charset="-78"/>
                <a:ea typeface="Calibri" panose="020F0502020204030204" pitchFamily="34" charset="0"/>
                <a:cs typeface="Arial" panose="020B0604020202020204" pitchFamily="34" charset="0"/>
              </a:rPr>
              <a:t> </a:t>
            </a:r>
            <a:r>
              <a:rPr lang="en-US" sz="2000" b="1" dirty="0">
                <a:solidFill>
                  <a:schemeClr val="tx1"/>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170" name="Picture 2" descr="Credit: Getty Images/Stock Montage">
            <a:extLst>
              <a:ext uri="{FF2B5EF4-FFF2-40B4-BE49-F238E27FC236}">
                <a16:creationId xmlns:a16="http://schemas.microsoft.com/office/drawing/2014/main" xmlns="" id="{9B2F7CE3-8DEC-4B19-A357-0B03467EA9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242" y="778913"/>
            <a:ext cx="4010099" cy="545678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271464" y="6232347"/>
            <a:ext cx="2207656" cy="461665"/>
          </a:xfrm>
          <a:prstGeom prst="rect">
            <a:avLst/>
          </a:prstGeom>
        </p:spPr>
        <p:txBody>
          <a:bodyPr wrap="none">
            <a:spAutoFit/>
          </a:bodyPr>
          <a:lstStyle/>
          <a:p>
            <a:r>
              <a:rPr lang="en-US" sz="2400" b="1" dirty="0">
                <a:solidFill>
                  <a:schemeClr val="tx1"/>
                </a:solidFill>
                <a:latin typeface="Simplified Arabic" panose="02020603050405020304" pitchFamily="18" charset="-78"/>
                <a:ea typeface="Calibri" panose="020F0502020204030204" pitchFamily="34" charset="0"/>
                <a:cs typeface="Arial" panose="020B0604020202020204" pitchFamily="34" charset="0"/>
              </a:rPr>
              <a:t>Alfred Marshall</a:t>
            </a:r>
            <a:endParaRPr lang="en-GB" dirty="0">
              <a:solidFill>
                <a:schemeClr val="tx1"/>
              </a:solidFill>
            </a:endParaRPr>
          </a:p>
        </p:txBody>
      </p:sp>
      <p:pic>
        <p:nvPicPr>
          <p:cNvPr id="8" name="Google Shape;130;p2"/>
          <p:cNvPicPr preferRelativeResize="0"/>
          <p:nvPr/>
        </p:nvPicPr>
        <p:blipFill rotWithShape="1">
          <a:blip r:embed="rId4">
            <a:alphaModFix/>
          </a:blip>
          <a:srcRect/>
          <a:stretch/>
        </p:blipFill>
        <p:spPr>
          <a:xfrm>
            <a:off x="370242" y="-171400"/>
            <a:ext cx="2398571" cy="1041809"/>
          </a:xfrm>
          <a:prstGeom prst="rect">
            <a:avLst/>
          </a:prstGeom>
          <a:noFill/>
          <a:ln>
            <a:noFill/>
          </a:ln>
        </p:spPr>
      </p:pic>
    </p:spTree>
    <p:custDataLst>
      <p:tags r:id="rId1"/>
    </p:custDataLst>
    <p:extLst>
      <p:ext uri="{BB962C8B-B14F-4D97-AF65-F5344CB8AC3E}">
        <p14:creationId xmlns:p14="http://schemas.microsoft.com/office/powerpoint/2010/main" val="38164619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ppt_x"/>
                                          </p:val>
                                        </p:tav>
                                        <p:tav tm="100000">
                                          <p:val>
                                            <p:strVal val="#ppt_x"/>
                                          </p:val>
                                        </p:tav>
                                      </p:tavLst>
                                    </p:anim>
                                    <p:anim calcmode="lin" valueType="num">
                                      <p:cBhvr additive="base">
                                        <p:cTn id="8"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206381AD-4C2B-4745-99B1-0BBCE6131A71}"/>
              </a:ext>
            </a:extLst>
          </p:cNvPr>
          <p:cNvSpPr>
            <a:spLocks noGrp="1"/>
          </p:cNvSpPr>
          <p:nvPr>
            <p:ph type="body" sz="quarter" idx="10"/>
          </p:nvPr>
        </p:nvSpPr>
        <p:spPr>
          <a:xfrm>
            <a:off x="7464152" y="1043199"/>
            <a:ext cx="3888432" cy="724247"/>
          </a:xfrm>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1200" b="1" dirty="0" smtClean="0">
                <a:solidFill>
                  <a:schemeClr val="bg2"/>
                </a:solidFill>
                <a:latin typeface="Calibri" pitchFamily="34" charset="0"/>
                <a:ea typeface="Times New Roman" pitchFamily="18" charset="0"/>
              </a:rPr>
              <a:t>موضوعات المحاضرة (التمويل)</a:t>
            </a:r>
            <a:endParaRPr lang="ar-JO" sz="11200" b="1" dirty="0">
              <a:solidFill>
                <a:schemeClr val="bg2"/>
              </a:solidFill>
              <a:latin typeface="Calibri" pitchFamily="34" charset="0"/>
              <a:ea typeface="Times New Roman" pitchFamily="18" charset="0"/>
            </a:endParaRPr>
          </a:p>
          <a:p>
            <a:endParaRPr lang="en-US" dirty="0">
              <a:solidFill>
                <a:srgbClr val="FF0000"/>
              </a:solidFill>
            </a:endParaRPr>
          </a:p>
        </p:txBody>
      </p:sp>
      <p:sp>
        <p:nvSpPr>
          <p:cNvPr id="3" name="Rectangle 2">
            <a:extLst>
              <a:ext uri="{FF2B5EF4-FFF2-40B4-BE49-F238E27FC236}">
                <a16:creationId xmlns="" xmlns:a16="http://schemas.microsoft.com/office/drawing/2014/main" id="{A7F4B643-5453-42C2-94BB-B4D81BABB876}"/>
              </a:ext>
            </a:extLst>
          </p:cNvPr>
          <p:cNvSpPr/>
          <p:nvPr/>
        </p:nvSpPr>
        <p:spPr>
          <a:xfrm>
            <a:off x="3129506" y="1860810"/>
            <a:ext cx="8092988" cy="720000"/>
          </a:xfrm>
          <a:prstGeom prst="rect">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400" b="1" dirty="0">
                <a:solidFill>
                  <a:srgbClr val="44546A"/>
                </a:solidFill>
                <a:latin typeface="Simplified Arabic" pitchFamily="18" charset="-78"/>
                <a:cs typeface="Simplified Arabic" pitchFamily="18" charset="-78"/>
                <a:sym typeface="Tajawal Medium"/>
              </a:rPr>
              <a:t>مفهوم التمويل في مؤسسات التعليم العالي</a:t>
            </a:r>
            <a:endParaRPr lang="ko-KR" altLang="en-US" sz="2800" b="1" dirty="0"/>
          </a:p>
        </p:txBody>
      </p:sp>
      <p:sp>
        <p:nvSpPr>
          <p:cNvPr id="4" name="Oval 3">
            <a:extLst>
              <a:ext uri="{FF2B5EF4-FFF2-40B4-BE49-F238E27FC236}">
                <a16:creationId xmlns="" xmlns:a16="http://schemas.microsoft.com/office/drawing/2014/main" id="{5C5F5C0E-5710-4B7B-827B-DD46B70AEAC9}"/>
              </a:ext>
            </a:extLst>
          </p:cNvPr>
          <p:cNvSpPr/>
          <p:nvPr/>
        </p:nvSpPr>
        <p:spPr>
          <a:xfrm>
            <a:off x="969506" y="1860810"/>
            <a:ext cx="4320000" cy="4320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 xmlns:a16="http://schemas.microsoft.com/office/drawing/2014/main" id="{A0C5146C-3317-4053-A967-F719E7C1016B}"/>
              </a:ext>
            </a:extLst>
          </p:cNvPr>
          <p:cNvSpPr/>
          <p:nvPr/>
        </p:nvSpPr>
        <p:spPr>
          <a:xfrm>
            <a:off x="3129506" y="2762506"/>
            <a:ext cx="8124648" cy="720000"/>
          </a:xfrm>
          <a:prstGeom prst="rect">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7" name="Oval 6">
            <a:extLst>
              <a:ext uri="{FF2B5EF4-FFF2-40B4-BE49-F238E27FC236}">
                <a16:creationId xmlns="" xmlns:a16="http://schemas.microsoft.com/office/drawing/2014/main" id="{F6D1F52D-1FE0-47F4-9BC5-FE1E955D3045}"/>
              </a:ext>
            </a:extLst>
          </p:cNvPr>
          <p:cNvSpPr/>
          <p:nvPr/>
        </p:nvSpPr>
        <p:spPr>
          <a:xfrm>
            <a:off x="1329506" y="2587594"/>
            <a:ext cx="3600000" cy="360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 xmlns:a16="http://schemas.microsoft.com/office/drawing/2014/main" id="{A467A776-775F-4E6F-8E67-1F79D79B4132}"/>
              </a:ext>
            </a:extLst>
          </p:cNvPr>
          <p:cNvSpPr/>
          <p:nvPr/>
        </p:nvSpPr>
        <p:spPr>
          <a:xfrm>
            <a:off x="3129506" y="3664202"/>
            <a:ext cx="8124648" cy="720000"/>
          </a:xfrm>
          <a:prstGeom prst="rect">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0" name="Oval 9">
            <a:extLst>
              <a:ext uri="{FF2B5EF4-FFF2-40B4-BE49-F238E27FC236}">
                <a16:creationId xmlns="" xmlns:a16="http://schemas.microsoft.com/office/drawing/2014/main" id="{026A8993-AFF9-4C07-AEFB-208AE885682D}"/>
              </a:ext>
            </a:extLst>
          </p:cNvPr>
          <p:cNvSpPr/>
          <p:nvPr/>
        </p:nvSpPr>
        <p:spPr>
          <a:xfrm>
            <a:off x="1689506" y="3307594"/>
            <a:ext cx="2880000" cy="2880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 xmlns:a16="http://schemas.microsoft.com/office/drawing/2014/main" id="{274D0B0D-9D71-445D-B898-69B133BF3037}"/>
              </a:ext>
            </a:extLst>
          </p:cNvPr>
          <p:cNvSpPr/>
          <p:nvPr/>
        </p:nvSpPr>
        <p:spPr>
          <a:xfrm>
            <a:off x="3129506" y="4565898"/>
            <a:ext cx="8124648" cy="720000"/>
          </a:xfrm>
          <a:prstGeom prst="rect">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3" name="Oval 12">
            <a:extLst>
              <a:ext uri="{FF2B5EF4-FFF2-40B4-BE49-F238E27FC236}">
                <a16:creationId xmlns="" xmlns:a16="http://schemas.microsoft.com/office/drawing/2014/main" id="{B5332E25-1362-4272-B71D-1628D5F5AC96}"/>
              </a:ext>
            </a:extLst>
          </p:cNvPr>
          <p:cNvSpPr/>
          <p:nvPr/>
        </p:nvSpPr>
        <p:spPr>
          <a:xfrm>
            <a:off x="2135560" y="4068518"/>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 xmlns:a16="http://schemas.microsoft.com/office/drawing/2014/main" id="{E245CBC4-39CE-492C-9A32-5B31DB40E45F}"/>
              </a:ext>
            </a:extLst>
          </p:cNvPr>
          <p:cNvSpPr/>
          <p:nvPr/>
        </p:nvSpPr>
        <p:spPr>
          <a:xfrm>
            <a:off x="3129506" y="5508518"/>
            <a:ext cx="8124648" cy="72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6" name="Oval 15">
            <a:extLst>
              <a:ext uri="{FF2B5EF4-FFF2-40B4-BE49-F238E27FC236}">
                <a16:creationId xmlns="" xmlns:a16="http://schemas.microsoft.com/office/drawing/2014/main" id="{A75A4D25-D662-4327-B73D-AFCB6ADAA524}"/>
              </a:ext>
            </a:extLst>
          </p:cNvPr>
          <p:cNvSpPr/>
          <p:nvPr/>
        </p:nvSpPr>
        <p:spPr>
          <a:xfrm>
            <a:off x="2409506" y="4747594"/>
            <a:ext cx="1440000" cy="14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9" name="TextBox 18">
            <a:extLst>
              <a:ext uri="{FF2B5EF4-FFF2-40B4-BE49-F238E27FC236}">
                <a16:creationId xmlns="" xmlns:a16="http://schemas.microsoft.com/office/drawing/2014/main" id="{3ED976BC-2BEC-4AB9-A536-64E177B40941}"/>
              </a:ext>
            </a:extLst>
          </p:cNvPr>
          <p:cNvSpPr txBox="1"/>
          <p:nvPr/>
        </p:nvSpPr>
        <p:spPr>
          <a:xfrm>
            <a:off x="4727848" y="2773078"/>
            <a:ext cx="6494646" cy="523220"/>
          </a:xfrm>
          <a:prstGeom prst="rect">
            <a:avLst/>
          </a:prstGeom>
          <a:noFill/>
        </p:spPr>
        <p:txBody>
          <a:bodyPr wrap="square" rtlCol="0">
            <a:spAutoFit/>
          </a:bodyPr>
          <a:lstStyle/>
          <a:p>
            <a:pPr algn="r" rtl="1"/>
            <a:r>
              <a:rPr lang="ar-JO" sz="2800" b="1" dirty="0">
                <a:solidFill>
                  <a:schemeClr val="bg2"/>
                </a:solidFill>
                <a:latin typeface="Simplified Arabic" pitchFamily="18" charset="-78"/>
                <a:cs typeface="Simplified Arabic" pitchFamily="18" charset="-78"/>
                <a:sym typeface="Tajawal Medium"/>
              </a:rPr>
              <a:t>أهمية التمويل</a:t>
            </a:r>
          </a:p>
        </p:txBody>
      </p:sp>
      <p:grpSp>
        <p:nvGrpSpPr>
          <p:cNvPr id="21" name="Group 20">
            <a:extLst>
              <a:ext uri="{FF2B5EF4-FFF2-40B4-BE49-F238E27FC236}">
                <a16:creationId xmlns="" xmlns:a16="http://schemas.microsoft.com/office/drawing/2014/main" id="{FCF03B28-66E8-4BB3-9715-7B938A95955F}"/>
              </a:ext>
            </a:extLst>
          </p:cNvPr>
          <p:cNvGrpSpPr/>
          <p:nvPr/>
        </p:nvGrpSpPr>
        <p:grpSpPr>
          <a:xfrm>
            <a:off x="5155740" y="3287945"/>
            <a:ext cx="5980820" cy="932918"/>
            <a:chOff x="6218110" y="1784410"/>
            <a:chExt cx="2183448" cy="663701"/>
          </a:xfrm>
        </p:grpSpPr>
        <p:sp>
          <p:nvSpPr>
            <p:cNvPr id="22" name="TextBox 21">
              <a:extLst>
                <a:ext uri="{FF2B5EF4-FFF2-40B4-BE49-F238E27FC236}">
                  <a16:creationId xmlns="" xmlns:a16="http://schemas.microsoft.com/office/drawing/2014/main" id="{1B3A1816-4ADA-458C-ACA1-90090BBE3482}"/>
                </a:ext>
              </a:extLst>
            </p:cNvPr>
            <p:cNvSpPr txBox="1"/>
            <p:nvPr/>
          </p:nvSpPr>
          <p:spPr>
            <a:xfrm>
              <a:off x="6218110" y="2075879"/>
              <a:ext cx="2183448" cy="372232"/>
            </a:xfrm>
            <a:prstGeom prst="rect">
              <a:avLst/>
            </a:prstGeom>
            <a:noFill/>
          </p:spPr>
          <p:txBody>
            <a:bodyPr wrap="square" rtlCol="0">
              <a:spAutoFit/>
            </a:bodyPr>
            <a:lstStyle/>
            <a:p>
              <a:pPr algn="r" rtl="1"/>
              <a:r>
                <a:rPr lang="ar-JO" sz="2800" b="1" dirty="0" smtClean="0">
                  <a:solidFill>
                    <a:schemeClr val="bg2"/>
                  </a:solidFill>
                  <a:latin typeface="Simplified Arabic" pitchFamily="18" charset="-78"/>
                  <a:cs typeface="Simplified Arabic" pitchFamily="18" charset="-78"/>
                  <a:sym typeface="Tajawal Medium"/>
                </a:rPr>
                <a:t>مصادر </a:t>
              </a:r>
              <a:r>
                <a:rPr lang="ar-JO" sz="2800" b="1" dirty="0">
                  <a:solidFill>
                    <a:schemeClr val="bg2"/>
                  </a:solidFill>
                  <a:latin typeface="Simplified Arabic" pitchFamily="18" charset="-78"/>
                  <a:cs typeface="Simplified Arabic" pitchFamily="18" charset="-78"/>
                  <a:sym typeface="Tajawal Medium"/>
                </a:rPr>
                <a:t>التمويل</a:t>
              </a:r>
            </a:p>
          </p:txBody>
        </p:sp>
        <p:sp>
          <p:nvSpPr>
            <p:cNvPr id="23" name="TextBox 22">
              <a:extLst>
                <a:ext uri="{FF2B5EF4-FFF2-40B4-BE49-F238E27FC236}">
                  <a16:creationId xmlns="" xmlns:a16="http://schemas.microsoft.com/office/drawing/2014/main" id="{3EA6CFE6-29F2-44BA-90E3-B763592A5ACE}"/>
                </a:ext>
              </a:extLst>
            </p:cNvPr>
            <p:cNvSpPr txBox="1"/>
            <p:nvPr/>
          </p:nvSpPr>
          <p:spPr>
            <a:xfrm>
              <a:off x="6303313" y="1784410"/>
              <a:ext cx="1620270" cy="197064"/>
            </a:xfrm>
            <a:prstGeom prst="rect">
              <a:avLst/>
            </a:prstGeom>
            <a:noFill/>
          </p:spPr>
          <p:txBody>
            <a:bodyPr wrap="square" rtlCol="0">
              <a:spAutoFit/>
            </a:bodyPr>
            <a:lstStyle/>
            <a:p>
              <a:endParaRPr lang="ko-KR" altLang="en-US" sz="1200" dirty="0">
                <a:solidFill>
                  <a:schemeClr val="bg1"/>
                </a:solidFill>
                <a:cs typeface="Arial" pitchFamily="34" charset="0"/>
              </a:endParaRPr>
            </a:p>
          </p:txBody>
        </p:sp>
      </p:grpSp>
      <p:sp>
        <p:nvSpPr>
          <p:cNvPr id="25" name="TextBox 24">
            <a:extLst>
              <a:ext uri="{FF2B5EF4-FFF2-40B4-BE49-F238E27FC236}">
                <a16:creationId xmlns="" xmlns:a16="http://schemas.microsoft.com/office/drawing/2014/main" id="{E2D38078-5AD9-409F-B6D5-61DF3C599CF5}"/>
              </a:ext>
            </a:extLst>
          </p:cNvPr>
          <p:cNvSpPr txBox="1"/>
          <p:nvPr/>
        </p:nvSpPr>
        <p:spPr>
          <a:xfrm>
            <a:off x="4492055" y="4604398"/>
            <a:ext cx="6624736" cy="523220"/>
          </a:xfrm>
          <a:prstGeom prst="rect">
            <a:avLst/>
          </a:prstGeom>
          <a:noFill/>
        </p:spPr>
        <p:txBody>
          <a:bodyPr wrap="square" rtlCol="0">
            <a:spAutoFit/>
          </a:bodyPr>
          <a:lstStyle/>
          <a:p>
            <a:pPr lvl="0" algn="r"/>
            <a:r>
              <a:rPr lang="ar-JO" sz="2800" b="1" dirty="0" smtClean="0">
                <a:solidFill>
                  <a:schemeClr val="bg2"/>
                </a:solidFill>
                <a:latin typeface="Simplified Arabic" pitchFamily="18" charset="-78"/>
                <a:cs typeface="Simplified Arabic" pitchFamily="18" charset="-78"/>
                <a:sym typeface="Tajawal Medium"/>
              </a:rPr>
              <a:t>إشكاليات </a:t>
            </a:r>
            <a:r>
              <a:rPr lang="ar-JO" sz="2800" b="1" dirty="0">
                <a:solidFill>
                  <a:schemeClr val="bg2"/>
                </a:solidFill>
                <a:latin typeface="Simplified Arabic" pitchFamily="18" charset="-78"/>
                <a:cs typeface="Simplified Arabic" pitchFamily="18" charset="-78"/>
                <a:sym typeface="Tajawal Medium"/>
              </a:rPr>
              <a:t>التمويل في مؤسسات التعليم العالي</a:t>
            </a:r>
          </a:p>
        </p:txBody>
      </p:sp>
      <p:sp>
        <p:nvSpPr>
          <p:cNvPr id="29" name="TextBox 28">
            <a:extLst>
              <a:ext uri="{FF2B5EF4-FFF2-40B4-BE49-F238E27FC236}">
                <a16:creationId xmlns="" xmlns:a16="http://schemas.microsoft.com/office/drawing/2014/main" id="{BDA76193-6C57-4E76-A9E5-337F2F0EC32F}"/>
              </a:ext>
            </a:extLst>
          </p:cNvPr>
          <p:cNvSpPr txBox="1"/>
          <p:nvPr/>
        </p:nvSpPr>
        <p:spPr>
          <a:xfrm>
            <a:off x="5321389" y="5521927"/>
            <a:ext cx="5901105" cy="830997"/>
          </a:xfrm>
          <a:prstGeom prst="rect">
            <a:avLst/>
          </a:prstGeom>
          <a:noFill/>
        </p:spPr>
        <p:txBody>
          <a:bodyPr wrap="square" rtlCol="0">
            <a:spAutoFit/>
          </a:bodyPr>
          <a:lstStyle/>
          <a:p>
            <a:pPr lvl="0" algn="r"/>
            <a:r>
              <a:rPr lang="ar-JO" sz="2800" b="1" dirty="0">
                <a:solidFill>
                  <a:schemeClr val="bg2"/>
                </a:solidFill>
                <a:latin typeface="Simplified Arabic" pitchFamily="18" charset="-78"/>
                <a:cs typeface="Simplified Arabic" pitchFamily="18" charset="-78"/>
                <a:sym typeface="Tajawal Medium"/>
              </a:rPr>
              <a:t>رؤى ومقترحات </a:t>
            </a:r>
          </a:p>
          <a:p>
            <a:endParaRPr lang="ko-KR" altLang="en-US" sz="2000" dirty="0">
              <a:solidFill>
                <a:schemeClr val="bg1"/>
              </a:solidFill>
              <a:cs typeface="Arial" pitchFamily="34" charset="0"/>
            </a:endParaRPr>
          </a:p>
        </p:txBody>
      </p:sp>
      <p:sp>
        <p:nvSpPr>
          <p:cNvPr id="43" name="Text Placeholder 1">
            <a:extLst>
              <a:ext uri="{FF2B5EF4-FFF2-40B4-BE49-F238E27FC236}">
                <a16:creationId xmlns="" xmlns:a16="http://schemas.microsoft.com/office/drawing/2014/main" id="{206381AD-4C2B-4745-99B1-0BBCE6131A71}"/>
              </a:ext>
            </a:extLst>
          </p:cNvPr>
          <p:cNvSpPr txBox="1">
            <a:spLocks/>
          </p:cNvSpPr>
          <p:nvPr/>
        </p:nvSpPr>
        <p:spPr>
          <a:xfrm>
            <a:off x="407835" y="1231210"/>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pic>
        <p:nvPicPr>
          <p:cNvPr id="24" name="Google Shape;115;p1"/>
          <p:cNvPicPr preferRelativeResize="0"/>
          <p:nvPr/>
        </p:nvPicPr>
        <p:blipFill rotWithShape="1">
          <a:blip r:embed="rId3">
            <a:alphaModFix/>
          </a:blip>
          <a:srcRect/>
          <a:stretch/>
        </p:blipFill>
        <p:spPr>
          <a:xfrm>
            <a:off x="313679" y="372325"/>
            <a:ext cx="2457656" cy="670874"/>
          </a:xfrm>
          <a:prstGeom prst="rect">
            <a:avLst/>
          </a:prstGeom>
          <a:noFill/>
          <a:ln>
            <a:noFill/>
          </a:ln>
        </p:spPr>
      </p:pic>
      <p:pic>
        <p:nvPicPr>
          <p:cNvPr id="26" name="Google Shape;111;p1"/>
          <p:cNvPicPr preferRelativeResize="0"/>
          <p:nvPr/>
        </p:nvPicPr>
        <p:blipFill rotWithShape="1">
          <a:blip r:embed="rId4">
            <a:alphaModFix/>
          </a:blip>
          <a:srcRect/>
          <a:stretch/>
        </p:blipFill>
        <p:spPr>
          <a:xfrm>
            <a:off x="9264351" y="0"/>
            <a:ext cx="2927649" cy="1124744"/>
          </a:xfrm>
          <a:prstGeom prst="rect">
            <a:avLst/>
          </a:prstGeom>
          <a:noFill/>
          <a:ln>
            <a:noFill/>
          </a:ln>
        </p:spPr>
      </p:pic>
      <p:sp>
        <p:nvSpPr>
          <p:cNvPr id="27" name="Google Shape;123;p2"/>
          <p:cNvSpPr txBox="1"/>
          <p:nvPr/>
        </p:nvSpPr>
        <p:spPr>
          <a:xfrm>
            <a:off x="3125096" y="243817"/>
            <a:ext cx="5904657" cy="523180"/>
          </a:xfrm>
          <a:prstGeom prst="rect">
            <a:avLst/>
          </a:prstGeom>
          <a:noFill/>
          <a:ln>
            <a:noFill/>
          </a:ln>
        </p:spPr>
        <p:txBody>
          <a:bodyPr spcFirstLastPara="1" wrap="square" lIns="91425" tIns="45700" rIns="91425" bIns="45700" anchor="t" anchorCtr="0">
            <a:spAutoFit/>
          </a:bodyPr>
          <a:lstStyle/>
          <a:p>
            <a:pPr lvl="0" algn="ctr"/>
            <a:r>
              <a:rPr lang="ar-JO" sz="2800" b="1" dirty="0" smtClean="0">
                <a:solidFill>
                  <a:schemeClr val="bg2"/>
                </a:solidFill>
                <a:latin typeface="Simplified Arabic" pitchFamily="18" charset="-78"/>
                <a:cs typeface="Simplified Arabic" pitchFamily="18" charset="-78"/>
                <a:sym typeface="Tajawal Medium"/>
              </a:rPr>
              <a:t>التمويل والاستثمار</a:t>
            </a:r>
          </a:p>
        </p:txBody>
      </p:sp>
      <p:sp>
        <p:nvSpPr>
          <p:cNvPr id="30" name="Google Shape;110;p1"/>
          <p:cNvSpPr/>
          <p:nvPr/>
        </p:nvSpPr>
        <p:spPr>
          <a:xfrm>
            <a:off x="191344" y="108603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custDataLst>
      <p:tags r:id="rId1"/>
    </p:custDataLst>
    <p:extLst>
      <p:ext uri="{BB962C8B-B14F-4D97-AF65-F5344CB8AC3E}">
        <p14:creationId xmlns:p14="http://schemas.microsoft.com/office/powerpoint/2010/main" val="32570966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heel(1)">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heel(1)">
                                      <p:cBhvr>
                                        <p:cTn id="17" dur="20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heel(1)">
                                      <p:cBhvr>
                                        <p:cTn id="22" dur="20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heel(1)">
                                      <p:cBhvr>
                                        <p:cTn id="2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5"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206381AD-4C2B-4745-99B1-0BBCE6131A71}"/>
              </a:ext>
            </a:extLst>
          </p:cNvPr>
          <p:cNvSpPr>
            <a:spLocks noGrp="1"/>
          </p:cNvSpPr>
          <p:nvPr>
            <p:ph type="body" sz="quarter" idx="10"/>
          </p:nvPr>
        </p:nvSpPr>
        <p:spPr>
          <a:xfrm>
            <a:off x="7435347" y="1024943"/>
            <a:ext cx="4115253" cy="724247"/>
          </a:xfrm>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1200" b="1" dirty="0" smtClean="0">
                <a:solidFill>
                  <a:schemeClr val="bg2"/>
                </a:solidFill>
                <a:latin typeface="Calibri" pitchFamily="34" charset="0"/>
                <a:ea typeface="Times New Roman" pitchFamily="18" charset="0"/>
              </a:rPr>
              <a:t>موضوعات المحاضرة (الاستثمار)</a:t>
            </a:r>
            <a:endParaRPr lang="ar-JO" sz="11200" b="1" dirty="0">
              <a:solidFill>
                <a:schemeClr val="bg2"/>
              </a:solidFill>
              <a:latin typeface="Calibri" pitchFamily="34" charset="0"/>
              <a:ea typeface="Times New Roman" pitchFamily="18" charset="0"/>
            </a:endParaRPr>
          </a:p>
          <a:p>
            <a:endParaRPr lang="en-US" dirty="0">
              <a:solidFill>
                <a:srgbClr val="FF0000"/>
              </a:solidFill>
            </a:endParaRPr>
          </a:p>
        </p:txBody>
      </p:sp>
      <p:sp>
        <p:nvSpPr>
          <p:cNvPr id="3" name="Rectangle 2">
            <a:extLst>
              <a:ext uri="{FF2B5EF4-FFF2-40B4-BE49-F238E27FC236}">
                <a16:creationId xmlns="" xmlns:a16="http://schemas.microsoft.com/office/drawing/2014/main" id="{A7F4B643-5453-42C2-94BB-B4D81BABB876}"/>
              </a:ext>
            </a:extLst>
          </p:cNvPr>
          <p:cNvSpPr/>
          <p:nvPr/>
        </p:nvSpPr>
        <p:spPr>
          <a:xfrm>
            <a:off x="3129506" y="1860810"/>
            <a:ext cx="8092988" cy="720000"/>
          </a:xfrm>
          <a:prstGeom prst="rect">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rtl="1"/>
            <a:r>
              <a:rPr lang="ar-JO" sz="2800" b="1" dirty="0">
                <a:solidFill>
                  <a:schemeClr val="bg1"/>
                </a:solidFill>
                <a:latin typeface="Simplified Arabic" pitchFamily="18" charset="-78"/>
                <a:cs typeface="Simplified Arabic" pitchFamily="18" charset="-78"/>
                <a:sym typeface="Tajawal Medium"/>
              </a:rPr>
              <a:t>مفهوم الاستثمار في مؤسسات التعليم العالي</a:t>
            </a:r>
          </a:p>
        </p:txBody>
      </p:sp>
      <p:sp>
        <p:nvSpPr>
          <p:cNvPr id="4" name="Oval 3">
            <a:extLst>
              <a:ext uri="{FF2B5EF4-FFF2-40B4-BE49-F238E27FC236}">
                <a16:creationId xmlns="" xmlns:a16="http://schemas.microsoft.com/office/drawing/2014/main" id="{5C5F5C0E-5710-4B7B-827B-DD46B70AEAC9}"/>
              </a:ext>
            </a:extLst>
          </p:cNvPr>
          <p:cNvSpPr/>
          <p:nvPr/>
        </p:nvSpPr>
        <p:spPr>
          <a:xfrm>
            <a:off x="969506" y="1860810"/>
            <a:ext cx="4320000" cy="4320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 xmlns:a16="http://schemas.microsoft.com/office/drawing/2014/main" id="{A0C5146C-3317-4053-A967-F719E7C1016B}"/>
              </a:ext>
            </a:extLst>
          </p:cNvPr>
          <p:cNvSpPr/>
          <p:nvPr/>
        </p:nvSpPr>
        <p:spPr>
          <a:xfrm>
            <a:off x="3129506" y="2762506"/>
            <a:ext cx="8124648" cy="720000"/>
          </a:xfrm>
          <a:prstGeom prst="rect">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7" name="Oval 6">
            <a:extLst>
              <a:ext uri="{FF2B5EF4-FFF2-40B4-BE49-F238E27FC236}">
                <a16:creationId xmlns="" xmlns:a16="http://schemas.microsoft.com/office/drawing/2014/main" id="{F6D1F52D-1FE0-47F4-9BC5-FE1E955D3045}"/>
              </a:ext>
            </a:extLst>
          </p:cNvPr>
          <p:cNvSpPr/>
          <p:nvPr/>
        </p:nvSpPr>
        <p:spPr>
          <a:xfrm>
            <a:off x="1329506" y="2587594"/>
            <a:ext cx="3600000" cy="360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 xmlns:a16="http://schemas.microsoft.com/office/drawing/2014/main" id="{A467A776-775F-4E6F-8E67-1F79D79B4132}"/>
              </a:ext>
            </a:extLst>
          </p:cNvPr>
          <p:cNvSpPr/>
          <p:nvPr/>
        </p:nvSpPr>
        <p:spPr>
          <a:xfrm>
            <a:off x="3129506" y="3664202"/>
            <a:ext cx="8124648" cy="720000"/>
          </a:xfrm>
          <a:prstGeom prst="rect">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0" name="Oval 9">
            <a:extLst>
              <a:ext uri="{FF2B5EF4-FFF2-40B4-BE49-F238E27FC236}">
                <a16:creationId xmlns="" xmlns:a16="http://schemas.microsoft.com/office/drawing/2014/main" id="{026A8993-AFF9-4C07-AEFB-208AE885682D}"/>
              </a:ext>
            </a:extLst>
          </p:cNvPr>
          <p:cNvSpPr/>
          <p:nvPr/>
        </p:nvSpPr>
        <p:spPr>
          <a:xfrm>
            <a:off x="1689506" y="3307594"/>
            <a:ext cx="2880000" cy="2880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 xmlns:a16="http://schemas.microsoft.com/office/drawing/2014/main" id="{274D0B0D-9D71-445D-B898-69B133BF3037}"/>
              </a:ext>
            </a:extLst>
          </p:cNvPr>
          <p:cNvSpPr/>
          <p:nvPr/>
        </p:nvSpPr>
        <p:spPr>
          <a:xfrm>
            <a:off x="3129506" y="4565898"/>
            <a:ext cx="8124648" cy="720000"/>
          </a:xfrm>
          <a:prstGeom prst="rect">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3" name="Oval 12">
            <a:extLst>
              <a:ext uri="{FF2B5EF4-FFF2-40B4-BE49-F238E27FC236}">
                <a16:creationId xmlns="" xmlns:a16="http://schemas.microsoft.com/office/drawing/2014/main" id="{B5332E25-1362-4272-B71D-1628D5F5AC96}"/>
              </a:ext>
            </a:extLst>
          </p:cNvPr>
          <p:cNvSpPr/>
          <p:nvPr/>
        </p:nvSpPr>
        <p:spPr>
          <a:xfrm>
            <a:off x="2135560" y="4068518"/>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 xmlns:a16="http://schemas.microsoft.com/office/drawing/2014/main" id="{E245CBC4-39CE-492C-9A32-5B31DB40E45F}"/>
              </a:ext>
            </a:extLst>
          </p:cNvPr>
          <p:cNvSpPr/>
          <p:nvPr/>
        </p:nvSpPr>
        <p:spPr>
          <a:xfrm>
            <a:off x="3129506" y="5373216"/>
            <a:ext cx="8124648" cy="855302"/>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6" name="Oval 15">
            <a:extLst>
              <a:ext uri="{FF2B5EF4-FFF2-40B4-BE49-F238E27FC236}">
                <a16:creationId xmlns="" xmlns:a16="http://schemas.microsoft.com/office/drawing/2014/main" id="{A75A4D25-D662-4327-B73D-AFCB6ADAA524}"/>
              </a:ext>
            </a:extLst>
          </p:cNvPr>
          <p:cNvSpPr/>
          <p:nvPr/>
        </p:nvSpPr>
        <p:spPr>
          <a:xfrm>
            <a:off x="2409506" y="4747594"/>
            <a:ext cx="1440000" cy="14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9" name="TextBox 18">
            <a:extLst>
              <a:ext uri="{FF2B5EF4-FFF2-40B4-BE49-F238E27FC236}">
                <a16:creationId xmlns="" xmlns:a16="http://schemas.microsoft.com/office/drawing/2014/main" id="{3ED976BC-2BEC-4AB9-A536-64E177B40941}"/>
              </a:ext>
            </a:extLst>
          </p:cNvPr>
          <p:cNvSpPr txBox="1"/>
          <p:nvPr/>
        </p:nvSpPr>
        <p:spPr>
          <a:xfrm>
            <a:off x="4727848" y="2773078"/>
            <a:ext cx="6494646" cy="523220"/>
          </a:xfrm>
          <a:prstGeom prst="rect">
            <a:avLst/>
          </a:prstGeom>
          <a:noFill/>
        </p:spPr>
        <p:txBody>
          <a:bodyPr wrap="square" rtlCol="0">
            <a:spAutoFit/>
          </a:bodyPr>
          <a:lstStyle/>
          <a:p>
            <a:pPr algn="r"/>
            <a:r>
              <a:rPr lang="ar-JO" sz="2800" b="1" dirty="0">
                <a:solidFill>
                  <a:schemeClr val="bg1"/>
                </a:solidFill>
                <a:latin typeface="Simplified Arabic" pitchFamily="18" charset="-78"/>
                <a:cs typeface="Simplified Arabic" pitchFamily="18" charset="-78"/>
                <a:sym typeface="Tajawal Medium"/>
              </a:rPr>
              <a:t>أهمية </a:t>
            </a:r>
            <a:r>
              <a:rPr lang="ar-JO" sz="2800" b="1" dirty="0" smtClean="0">
                <a:solidFill>
                  <a:schemeClr val="bg1"/>
                </a:solidFill>
                <a:latin typeface="Simplified Arabic" pitchFamily="18" charset="-78"/>
                <a:cs typeface="Simplified Arabic" pitchFamily="18" charset="-78"/>
                <a:sym typeface="Tajawal Medium"/>
              </a:rPr>
              <a:t>الاستثمار(منظور متعدد الأبعاد)</a:t>
            </a:r>
            <a:endParaRPr lang="ar-JO" altLang="ko-KR" sz="2800" b="1" dirty="0">
              <a:solidFill>
                <a:schemeClr val="bg1"/>
              </a:solidFill>
              <a:ea typeface="맑은 고딕"/>
            </a:endParaRPr>
          </a:p>
        </p:txBody>
      </p:sp>
      <p:grpSp>
        <p:nvGrpSpPr>
          <p:cNvPr id="21" name="Group 20">
            <a:extLst>
              <a:ext uri="{FF2B5EF4-FFF2-40B4-BE49-F238E27FC236}">
                <a16:creationId xmlns="" xmlns:a16="http://schemas.microsoft.com/office/drawing/2014/main" id="{FCF03B28-66E8-4BB3-9715-7B938A95955F}"/>
              </a:ext>
            </a:extLst>
          </p:cNvPr>
          <p:cNvGrpSpPr/>
          <p:nvPr/>
        </p:nvGrpSpPr>
        <p:grpSpPr>
          <a:xfrm>
            <a:off x="4295559" y="3287944"/>
            <a:ext cx="6840999" cy="932918"/>
            <a:chOff x="5904080" y="1784410"/>
            <a:chExt cx="2497478" cy="663701"/>
          </a:xfrm>
        </p:grpSpPr>
        <p:sp>
          <p:nvSpPr>
            <p:cNvPr id="22" name="TextBox 21">
              <a:extLst>
                <a:ext uri="{FF2B5EF4-FFF2-40B4-BE49-F238E27FC236}">
                  <a16:creationId xmlns="" xmlns:a16="http://schemas.microsoft.com/office/drawing/2014/main" id="{1B3A1816-4ADA-458C-ACA1-90090BBE3482}"/>
                </a:ext>
              </a:extLst>
            </p:cNvPr>
            <p:cNvSpPr txBox="1"/>
            <p:nvPr/>
          </p:nvSpPr>
          <p:spPr>
            <a:xfrm>
              <a:off x="5904080" y="2075879"/>
              <a:ext cx="2497478" cy="372232"/>
            </a:xfrm>
            <a:prstGeom prst="rect">
              <a:avLst/>
            </a:prstGeom>
            <a:noFill/>
          </p:spPr>
          <p:txBody>
            <a:bodyPr wrap="square" rtlCol="0">
              <a:spAutoFit/>
            </a:bodyPr>
            <a:lstStyle/>
            <a:p>
              <a:pPr lvl="0" algn="r"/>
              <a:r>
                <a:rPr lang="ar-JO" sz="2800" b="1" dirty="0">
                  <a:solidFill>
                    <a:schemeClr val="bg1"/>
                  </a:solidFill>
                  <a:latin typeface="Simplified Arabic" pitchFamily="18" charset="-78"/>
                  <a:cs typeface="Simplified Arabic" pitchFamily="18" charset="-78"/>
                  <a:sym typeface="Tajawal Medium"/>
                </a:rPr>
                <a:t>العلاقة بين الاستثمار والنمو </a:t>
              </a:r>
              <a:r>
                <a:rPr lang="ar-JO" sz="2800" b="1" dirty="0" smtClean="0">
                  <a:solidFill>
                    <a:schemeClr val="bg1"/>
                  </a:solidFill>
                  <a:latin typeface="Simplified Arabic" pitchFamily="18" charset="-78"/>
                  <a:cs typeface="Simplified Arabic" pitchFamily="18" charset="-78"/>
                  <a:sym typeface="Tajawal Medium"/>
                </a:rPr>
                <a:t>الاقتصادي</a:t>
              </a:r>
              <a:endParaRPr lang="ar-JO" sz="2800" b="1" dirty="0">
                <a:solidFill>
                  <a:schemeClr val="bg1"/>
                </a:solidFill>
              </a:endParaRPr>
            </a:p>
          </p:txBody>
        </p:sp>
        <p:sp>
          <p:nvSpPr>
            <p:cNvPr id="23" name="TextBox 22">
              <a:extLst>
                <a:ext uri="{FF2B5EF4-FFF2-40B4-BE49-F238E27FC236}">
                  <a16:creationId xmlns="" xmlns:a16="http://schemas.microsoft.com/office/drawing/2014/main" id="{3EA6CFE6-29F2-44BA-90E3-B763592A5ACE}"/>
                </a:ext>
              </a:extLst>
            </p:cNvPr>
            <p:cNvSpPr txBox="1"/>
            <p:nvPr/>
          </p:nvSpPr>
          <p:spPr>
            <a:xfrm>
              <a:off x="6303313" y="1784410"/>
              <a:ext cx="1620270" cy="197064"/>
            </a:xfrm>
            <a:prstGeom prst="rect">
              <a:avLst/>
            </a:prstGeom>
            <a:noFill/>
          </p:spPr>
          <p:txBody>
            <a:bodyPr wrap="square" rtlCol="0">
              <a:spAutoFit/>
            </a:bodyPr>
            <a:lstStyle/>
            <a:p>
              <a:endParaRPr lang="ko-KR" altLang="en-US" sz="1200" dirty="0">
                <a:solidFill>
                  <a:schemeClr val="bg1"/>
                </a:solidFill>
                <a:cs typeface="Arial" pitchFamily="34" charset="0"/>
              </a:endParaRPr>
            </a:p>
          </p:txBody>
        </p:sp>
      </p:grpSp>
      <p:sp>
        <p:nvSpPr>
          <p:cNvPr id="25" name="TextBox 24">
            <a:extLst>
              <a:ext uri="{FF2B5EF4-FFF2-40B4-BE49-F238E27FC236}">
                <a16:creationId xmlns="" xmlns:a16="http://schemas.microsoft.com/office/drawing/2014/main" id="{E2D38078-5AD9-409F-B6D5-61DF3C599CF5}"/>
              </a:ext>
            </a:extLst>
          </p:cNvPr>
          <p:cNvSpPr txBox="1"/>
          <p:nvPr/>
        </p:nvSpPr>
        <p:spPr>
          <a:xfrm>
            <a:off x="4492055" y="4604398"/>
            <a:ext cx="6624736" cy="523220"/>
          </a:xfrm>
          <a:prstGeom prst="rect">
            <a:avLst/>
          </a:prstGeom>
          <a:noFill/>
        </p:spPr>
        <p:txBody>
          <a:bodyPr wrap="square" rtlCol="0">
            <a:spAutoFit/>
          </a:bodyPr>
          <a:lstStyle/>
          <a:p>
            <a:pPr algn="r"/>
            <a:r>
              <a:rPr lang="ar-JO" sz="2800" b="1" dirty="0">
                <a:solidFill>
                  <a:schemeClr val="bg1"/>
                </a:solidFill>
                <a:latin typeface="Simplified Arabic" pitchFamily="18" charset="-78"/>
                <a:cs typeface="Simplified Arabic" pitchFamily="18" charset="-78"/>
                <a:sym typeface="Tajawal Medium"/>
              </a:rPr>
              <a:t>اقتصاديات التعليم </a:t>
            </a:r>
          </a:p>
        </p:txBody>
      </p:sp>
      <p:sp>
        <p:nvSpPr>
          <p:cNvPr id="29" name="TextBox 28">
            <a:extLst>
              <a:ext uri="{FF2B5EF4-FFF2-40B4-BE49-F238E27FC236}">
                <a16:creationId xmlns="" xmlns:a16="http://schemas.microsoft.com/office/drawing/2014/main" id="{BDA76193-6C57-4E76-A9E5-337F2F0EC32F}"/>
              </a:ext>
            </a:extLst>
          </p:cNvPr>
          <p:cNvSpPr txBox="1"/>
          <p:nvPr/>
        </p:nvSpPr>
        <p:spPr>
          <a:xfrm>
            <a:off x="4929507" y="5521927"/>
            <a:ext cx="6292988" cy="1138773"/>
          </a:xfrm>
          <a:prstGeom prst="rect">
            <a:avLst/>
          </a:prstGeom>
          <a:noFill/>
        </p:spPr>
        <p:txBody>
          <a:bodyPr wrap="square" rtlCol="0">
            <a:spAutoFit/>
          </a:bodyPr>
          <a:lstStyle/>
          <a:p>
            <a:pPr algn="r" rtl="1"/>
            <a:r>
              <a:rPr lang="ar-JO" sz="2400" b="1" dirty="0">
                <a:solidFill>
                  <a:schemeClr val="bg1"/>
                </a:solidFill>
                <a:latin typeface="Simplified Arabic" pitchFamily="18" charset="-78"/>
                <a:cs typeface="Simplified Arabic" pitchFamily="18" charset="-78"/>
                <a:sym typeface="Tajawal Medium"/>
              </a:rPr>
              <a:t>معيقات </a:t>
            </a:r>
            <a:r>
              <a:rPr lang="ar-JO" sz="2400" b="1" dirty="0" smtClean="0">
                <a:solidFill>
                  <a:schemeClr val="bg1"/>
                </a:solidFill>
                <a:latin typeface="Simplified Arabic" pitchFamily="18" charset="-78"/>
                <a:cs typeface="Simplified Arabic" pitchFamily="18" charset="-78"/>
                <a:sym typeface="Tajawal Medium"/>
              </a:rPr>
              <a:t>وتحديات تواجه مؤسسات </a:t>
            </a:r>
            <a:r>
              <a:rPr lang="ar-JO" sz="2400" b="1" dirty="0">
                <a:solidFill>
                  <a:schemeClr val="bg1"/>
                </a:solidFill>
                <a:latin typeface="Simplified Arabic" pitchFamily="18" charset="-78"/>
                <a:cs typeface="Simplified Arabic" pitchFamily="18" charset="-78"/>
                <a:sym typeface="Tajawal Medium"/>
              </a:rPr>
              <a:t>التعليم العالي</a:t>
            </a:r>
          </a:p>
          <a:p>
            <a:pPr lvl="0" algn="r"/>
            <a:r>
              <a:rPr lang="ar-JO" sz="2400" b="1" dirty="0" smtClean="0">
                <a:solidFill>
                  <a:schemeClr val="bg1"/>
                </a:solidFill>
                <a:latin typeface="Simplified Arabic" pitchFamily="18" charset="-78"/>
                <a:cs typeface="Simplified Arabic" pitchFamily="18" charset="-78"/>
                <a:sym typeface="Tajawal Medium"/>
              </a:rPr>
              <a:t> </a:t>
            </a:r>
            <a:r>
              <a:rPr lang="ar-JO" sz="2400" b="1" dirty="0">
                <a:solidFill>
                  <a:schemeClr val="bg1"/>
                </a:solidFill>
                <a:latin typeface="Simplified Arabic" pitchFamily="18" charset="-78"/>
                <a:cs typeface="Simplified Arabic" pitchFamily="18" charset="-78"/>
                <a:sym typeface="Tajawal Medium"/>
              </a:rPr>
              <a:t>رؤى </a:t>
            </a:r>
            <a:r>
              <a:rPr lang="ar-JO" sz="2400" b="1" dirty="0" smtClean="0">
                <a:solidFill>
                  <a:schemeClr val="bg1"/>
                </a:solidFill>
                <a:latin typeface="Simplified Arabic" pitchFamily="18" charset="-78"/>
                <a:cs typeface="Simplified Arabic" pitchFamily="18" charset="-78"/>
                <a:sym typeface="Tajawal Medium"/>
              </a:rPr>
              <a:t>ومقترحات</a:t>
            </a:r>
            <a:endParaRPr lang="ar-JO" sz="2400" b="1" dirty="0">
              <a:solidFill>
                <a:schemeClr val="bg1"/>
              </a:solidFill>
              <a:latin typeface="Simplified Arabic" pitchFamily="18" charset="-78"/>
              <a:cs typeface="Simplified Arabic" pitchFamily="18" charset="-78"/>
              <a:sym typeface="Tajawal Medium"/>
            </a:endParaRPr>
          </a:p>
          <a:p>
            <a:endParaRPr lang="ko-KR" altLang="en-US" sz="2000" dirty="0">
              <a:solidFill>
                <a:schemeClr val="bg1"/>
              </a:solidFill>
              <a:cs typeface="Arial" pitchFamily="34" charset="0"/>
            </a:endParaRPr>
          </a:p>
        </p:txBody>
      </p:sp>
      <p:sp>
        <p:nvSpPr>
          <p:cNvPr id="43" name="Text Placeholder 1">
            <a:extLst>
              <a:ext uri="{FF2B5EF4-FFF2-40B4-BE49-F238E27FC236}">
                <a16:creationId xmlns="" xmlns:a16="http://schemas.microsoft.com/office/drawing/2014/main" id="{206381AD-4C2B-4745-99B1-0BBCE6131A71}"/>
              </a:ext>
            </a:extLst>
          </p:cNvPr>
          <p:cNvSpPr txBox="1">
            <a:spLocks/>
          </p:cNvSpPr>
          <p:nvPr/>
        </p:nvSpPr>
        <p:spPr>
          <a:xfrm>
            <a:off x="407835" y="1231210"/>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pic>
        <p:nvPicPr>
          <p:cNvPr id="24" name="Google Shape;115;p1"/>
          <p:cNvPicPr preferRelativeResize="0"/>
          <p:nvPr/>
        </p:nvPicPr>
        <p:blipFill rotWithShape="1">
          <a:blip r:embed="rId3">
            <a:alphaModFix/>
          </a:blip>
          <a:srcRect/>
          <a:stretch/>
        </p:blipFill>
        <p:spPr>
          <a:xfrm>
            <a:off x="313679" y="372325"/>
            <a:ext cx="2457656" cy="670874"/>
          </a:xfrm>
          <a:prstGeom prst="rect">
            <a:avLst/>
          </a:prstGeom>
          <a:noFill/>
          <a:ln>
            <a:noFill/>
          </a:ln>
        </p:spPr>
      </p:pic>
      <p:pic>
        <p:nvPicPr>
          <p:cNvPr id="26" name="Google Shape;111;p1"/>
          <p:cNvPicPr preferRelativeResize="0"/>
          <p:nvPr/>
        </p:nvPicPr>
        <p:blipFill rotWithShape="1">
          <a:blip r:embed="rId4">
            <a:alphaModFix/>
          </a:blip>
          <a:srcRect/>
          <a:stretch/>
        </p:blipFill>
        <p:spPr>
          <a:xfrm>
            <a:off x="9264351" y="0"/>
            <a:ext cx="2927649" cy="1124744"/>
          </a:xfrm>
          <a:prstGeom prst="rect">
            <a:avLst/>
          </a:prstGeom>
          <a:noFill/>
          <a:ln>
            <a:noFill/>
          </a:ln>
        </p:spPr>
      </p:pic>
      <p:sp>
        <p:nvSpPr>
          <p:cNvPr id="27" name="Google Shape;123;p2"/>
          <p:cNvSpPr txBox="1"/>
          <p:nvPr/>
        </p:nvSpPr>
        <p:spPr>
          <a:xfrm>
            <a:off x="3125096" y="243817"/>
            <a:ext cx="5904657" cy="523180"/>
          </a:xfrm>
          <a:prstGeom prst="rect">
            <a:avLst/>
          </a:prstGeom>
          <a:noFill/>
          <a:ln>
            <a:noFill/>
          </a:ln>
        </p:spPr>
        <p:txBody>
          <a:bodyPr spcFirstLastPara="1" wrap="square" lIns="91425" tIns="45700" rIns="91425" bIns="45700" anchor="t" anchorCtr="0">
            <a:spAutoFit/>
          </a:bodyPr>
          <a:lstStyle/>
          <a:p>
            <a:pPr lvl="0" algn="ctr"/>
            <a:r>
              <a:rPr lang="ar-JO" sz="2800" b="1" dirty="0" smtClean="0">
                <a:solidFill>
                  <a:schemeClr val="bg2"/>
                </a:solidFill>
                <a:latin typeface="Simplified Arabic" pitchFamily="18" charset="-78"/>
                <a:cs typeface="Simplified Arabic" pitchFamily="18" charset="-78"/>
                <a:sym typeface="Tajawal Medium"/>
              </a:rPr>
              <a:t>التمويل والاستثمار</a:t>
            </a:r>
          </a:p>
        </p:txBody>
      </p:sp>
      <p:sp>
        <p:nvSpPr>
          <p:cNvPr id="30" name="Google Shape;110;p1"/>
          <p:cNvSpPr/>
          <p:nvPr/>
        </p:nvSpPr>
        <p:spPr>
          <a:xfrm>
            <a:off x="191344" y="108603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custDataLst>
      <p:tags r:id="rId1"/>
    </p:custDataLst>
    <p:extLst>
      <p:ext uri="{BB962C8B-B14F-4D97-AF65-F5344CB8AC3E}">
        <p14:creationId xmlns:p14="http://schemas.microsoft.com/office/powerpoint/2010/main" val="29664937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heel(1)">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heel(1)">
                                      <p:cBhvr>
                                        <p:cTn id="17" dur="20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heel(1)">
                                      <p:cBhvr>
                                        <p:cTn id="22" dur="20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heel(1)">
                                      <p:cBhvr>
                                        <p:cTn id="2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5"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2927648" y="612518"/>
            <a:ext cx="5904656" cy="523180"/>
          </a:xfrm>
          <a:prstGeom prst="rect">
            <a:avLst/>
          </a:prstGeom>
          <a:noFill/>
          <a:ln>
            <a:noFill/>
          </a:ln>
        </p:spPr>
        <p:txBody>
          <a:bodyPr spcFirstLastPara="1" wrap="square" lIns="91425" tIns="45700" rIns="91425" bIns="45700" anchor="t" anchorCtr="0">
            <a:spAutoFit/>
          </a:bodyPr>
          <a:lstStyle/>
          <a:p>
            <a:pPr lvl="0" algn="ctr"/>
            <a:r>
              <a:rPr lang="ar-JO" sz="2800" b="1" dirty="0" smtClean="0">
                <a:solidFill>
                  <a:srgbClr val="44546A"/>
                </a:solidFill>
                <a:latin typeface="Simplified Arabic" pitchFamily="18" charset="-78"/>
                <a:cs typeface="Simplified Arabic" pitchFamily="18" charset="-78"/>
                <a:sym typeface="Tajawal Medium"/>
              </a:rPr>
              <a:t>التمويل والاستثمار </a:t>
            </a:r>
            <a:r>
              <a:rPr lang="ar-JO" sz="2800" b="1" dirty="0">
                <a:solidFill>
                  <a:srgbClr val="44546A"/>
                </a:solidFill>
                <a:latin typeface="Simplified Arabic" pitchFamily="18" charset="-78"/>
                <a:cs typeface="Simplified Arabic" pitchFamily="18" charset="-78"/>
                <a:sym typeface="Tajawal Medium"/>
              </a:rPr>
              <a:t>في </a:t>
            </a:r>
            <a:r>
              <a:rPr lang="ar-JO" sz="2800" b="1" dirty="0" smtClean="0">
                <a:solidFill>
                  <a:srgbClr val="44546A"/>
                </a:solidFill>
                <a:latin typeface="Simplified Arabic" pitchFamily="18" charset="-78"/>
                <a:cs typeface="Simplified Arabic" pitchFamily="18" charset="-78"/>
                <a:sym typeface="Tajawal Medium"/>
              </a:rPr>
              <a:t>التعليم</a:t>
            </a:r>
            <a:endParaRPr sz="2800"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983432" y="1556792"/>
            <a:ext cx="10513168" cy="4401205"/>
          </a:xfrm>
          <a:prstGeom prst="rect">
            <a:avLst/>
          </a:prstGeom>
        </p:spPr>
        <p:txBody>
          <a:bodyPr wrap="square">
            <a:spAutoFit/>
          </a:bodyPr>
          <a:lstStyle/>
          <a:p>
            <a:pPr algn="r" rtl="1"/>
            <a:r>
              <a:rPr lang="ar-SA" sz="2800" b="1" dirty="0" smtClean="0"/>
              <a:t>مقدمة</a:t>
            </a:r>
            <a:endParaRPr lang="ar-JO" sz="2800" b="1" dirty="0" smtClean="0"/>
          </a:p>
          <a:p>
            <a:pPr algn="r" rtl="1"/>
            <a:endParaRPr lang="en-GB" sz="2800" b="1" dirty="0"/>
          </a:p>
          <a:p>
            <a:pPr algn="just" rtl="1"/>
            <a:r>
              <a:rPr lang="ar-SA" sz="2800" dirty="0"/>
              <a:t> </a:t>
            </a:r>
            <a:r>
              <a:rPr lang="ar-JO" sz="2800" dirty="0" smtClean="0"/>
              <a:t>        </a:t>
            </a:r>
            <a:r>
              <a:rPr lang="ar-SA" sz="2800" dirty="0" smtClean="0">
                <a:cs typeface="+mj-cs"/>
              </a:rPr>
              <a:t> </a:t>
            </a:r>
            <a:r>
              <a:rPr lang="ar-SA" sz="2800" dirty="0">
                <a:cs typeface="+mj-cs"/>
              </a:rPr>
              <a:t>مما لا شك فيه أن تمويل التعليم العالي </a:t>
            </a:r>
            <a:r>
              <a:rPr lang="ar-SA" sz="2800" dirty="0" smtClean="0">
                <a:cs typeface="+mj-cs"/>
              </a:rPr>
              <a:t>يعد</a:t>
            </a:r>
            <a:r>
              <a:rPr lang="ar-JO" sz="2800" dirty="0" smtClean="0">
                <a:cs typeface="+mj-cs"/>
              </a:rPr>
              <a:t>ّ</a:t>
            </a:r>
            <a:r>
              <a:rPr lang="ar-SA" sz="2800" dirty="0" smtClean="0">
                <a:cs typeface="+mj-cs"/>
              </a:rPr>
              <a:t> </a:t>
            </a:r>
            <a:r>
              <a:rPr lang="ar-SA" sz="2800" dirty="0">
                <a:cs typeface="+mj-cs"/>
              </a:rPr>
              <a:t>من أهم قضاياه المعاصرة وذلك </a:t>
            </a:r>
            <a:r>
              <a:rPr lang="ar-JO" sz="2800" dirty="0" smtClean="0">
                <a:cs typeface="+mj-cs"/>
              </a:rPr>
              <a:t>ل</a:t>
            </a:r>
            <a:r>
              <a:rPr lang="ar-SA" sz="2800" dirty="0" smtClean="0">
                <a:cs typeface="+mj-cs"/>
              </a:rPr>
              <a:t>أن </a:t>
            </a:r>
            <a:r>
              <a:rPr lang="ar-SA" sz="2800" dirty="0">
                <a:cs typeface="+mj-cs"/>
              </a:rPr>
              <a:t>التعليم العالي مكلف من حيث بنيته التحتية ومستلزماته </a:t>
            </a:r>
            <a:r>
              <a:rPr lang="ar-SA" sz="2800" dirty="0" smtClean="0">
                <a:cs typeface="+mj-cs"/>
              </a:rPr>
              <a:t>المتعددة،</a:t>
            </a:r>
            <a:r>
              <a:rPr lang="ar-JO" sz="2800" dirty="0" smtClean="0">
                <a:cs typeface="+mj-cs"/>
              </a:rPr>
              <a:t> </a:t>
            </a:r>
            <a:r>
              <a:rPr lang="ar-SA" sz="2800" dirty="0" smtClean="0">
                <a:cs typeface="+mj-cs"/>
              </a:rPr>
              <a:t>و</a:t>
            </a:r>
            <a:r>
              <a:rPr lang="ar-JO" sz="2800" dirty="0" smtClean="0">
                <a:cs typeface="+mj-cs"/>
              </a:rPr>
              <a:t>ل</a:t>
            </a:r>
            <a:r>
              <a:rPr lang="ar-SA" sz="2800" dirty="0" smtClean="0">
                <a:cs typeface="+mj-cs"/>
              </a:rPr>
              <a:t>أن </a:t>
            </a:r>
            <a:r>
              <a:rPr lang="ar-SA" sz="2800" dirty="0">
                <a:cs typeface="+mj-cs"/>
              </a:rPr>
              <a:t>دول العالم تواجه بشكل متزايد صعوبات مادية تحول دون تأمين </a:t>
            </a:r>
            <a:r>
              <a:rPr lang="ar-SA" sz="2800" dirty="0" smtClean="0">
                <a:cs typeface="+mj-cs"/>
              </a:rPr>
              <a:t>ا</a:t>
            </a:r>
            <a:r>
              <a:rPr lang="ar-JO" sz="2800" dirty="0" smtClean="0">
                <a:cs typeface="+mj-cs"/>
              </a:rPr>
              <a:t>لأ</a:t>
            </a:r>
            <a:r>
              <a:rPr lang="ar-SA" sz="2800" dirty="0" smtClean="0">
                <a:cs typeface="+mj-cs"/>
              </a:rPr>
              <a:t>موال </a:t>
            </a:r>
            <a:r>
              <a:rPr lang="ar-SA" sz="2800" dirty="0">
                <a:cs typeface="+mj-cs"/>
              </a:rPr>
              <a:t>اللازمة لتوفير التمويل الكافي لمؤسسات التعليم العالي ورفع سويته </a:t>
            </a:r>
            <a:r>
              <a:rPr lang="ar-JO" sz="2800" dirty="0" smtClean="0">
                <a:cs typeface="+mj-cs"/>
              </a:rPr>
              <a:t>ع</a:t>
            </a:r>
            <a:r>
              <a:rPr lang="ar-SA" sz="2800" dirty="0" smtClean="0">
                <a:cs typeface="+mj-cs"/>
              </a:rPr>
              <a:t>لى </a:t>
            </a:r>
            <a:r>
              <a:rPr lang="ar-SA" sz="2800" dirty="0">
                <a:cs typeface="+mj-cs"/>
              </a:rPr>
              <a:t>حيث يجب أن </a:t>
            </a:r>
            <a:r>
              <a:rPr lang="ar-SA" sz="2800" dirty="0" smtClean="0">
                <a:cs typeface="+mj-cs"/>
              </a:rPr>
              <a:t>يكون</a:t>
            </a:r>
            <a:r>
              <a:rPr lang="ar-JO" sz="2800" dirty="0" smtClean="0">
                <a:cs typeface="+mj-cs"/>
              </a:rPr>
              <a:t>،</a:t>
            </a:r>
            <a:r>
              <a:rPr lang="ar-SA" sz="2800" dirty="0" smtClean="0">
                <a:cs typeface="+mj-cs"/>
              </a:rPr>
              <a:t> </a:t>
            </a:r>
            <a:r>
              <a:rPr lang="ar-SA" sz="2800" dirty="0">
                <a:cs typeface="+mj-cs"/>
              </a:rPr>
              <a:t>وإذا كانت دول العالم </a:t>
            </a:r>
            <a:r>
              <a:rPr lang="ar-SA" sz="2800" dirty="0" smtClean="0">
                <a:cs typeface="+mj-cs"/>
              </a:rPr>
              <a:t>جميع</a:t>
            </a:r>
            <a:r>
              <a:rPr lang="ar-JO" sz="2800" dirty="0" smtClean="0">
                <a:cs typeface="+mj-cs"/>
              </a:rPr>
              <a:t>ً</a:t>
            </a:r>
            <a:r>
              <a:rPr lang="ar-SA" sz="2800" dirty="0" smtClean="0">
                <a:cs typeface="+mj-cs"/>
              </a:rPr>
              <a:t>ا </a:t>
            </a:r>
            <a:r>
              <a:rPr lang="ar-SA" sz="2800" dirty="0">
                <a:cs typeface="+mj-cs"/>
              </a:rPr>
              <a:t>تواجه </a:t>
            </a:r>
            <a:r>
              <a:rPr lang="ar-JO" sz="2800" dirty="0" smtClean="0">
                <a:cs typeface="+mj-cs"/>
              </a:rPr>
              <a:t>ال</a:t>
            </a:r>
            <a:r>
              <a:rPr lang="ar-SA" sz="2800" dirty="0" smtClean="0">
                <a:cs typeface="+mj-cs"/>
              </a:rPr>
              <a:t>صعوبات </a:t>
            </a:r>
            <a:r>
              <a:rPr lang="ar-SA" sz="2800" dirty="0">
                <a:cs typeface="+mj-cs"/>
              </a:rPr>
              <a:t>المالية التي </a:t>
            </a:r>
            <a:r>
              <a:rPr lang="ar-JO" sz="2800" dirty="0">
                <a:cs typeface="+mj-cs"/>
              </a:rPr>
              <a:t>أ</a:t>
            </a:r>
            <a:r>
              <a:rPr lang="ar-SA" sz="2800" dirty="0" smtClean="0">
                <a:cs typeface="+mj-cs"/>
              </a:rPr>
              <a:t>شرنا </a:t>
            </a:r>
            <a:r>
              <a:rPr lang="ar-JO" sz="2800" dirty="0" smtClean="0">
                <a:cs typeface="+mj-cs"/>
              </a:rPr>
              <a:t>إ</a:t>
            </a:r>
            <a:r>
              <a:rPr lang="ar-SA" sz="2800" dirty="0" smtClean="0">
                <a:cs typeface="+mj-cs"/>
              </a:rPr>
              <a:t>ليها </a:t>
            </a:r>
            <a:r>
              <a:rPr lang="ar-JO" sz="2800" dirty="0" smtClean="0">
                <a:cs typeface="+mj-cs"/>
              </a:rPr>
              <a:t>آ</a:t>
            </a:r>
            <a:r>
              <a:rPr lang="ar-SA" sz="2800" dirty="0" smtClean="0">
                <a:cs typeface="+mj-cs"/>
              </a:rPr>
              <a:t>نفا </a:t>
            </a:r>
            <a:r>
              <a:rPr lang="ar-JO" sz="2800" dirty="0" smtClean="0">
                <a:cs typeface="+mj-cs"/>
              </a:rPr>
              <a:t>في الفصل الأول(التعليم العام والتعليم العالي) </a:t>
            </a:r>
            <a:r>
              <a:rPr lang="ar-SA" sz="2800" dirty="0" smtClean="0">
                <a:cs typeface="+mj-cs"/>
              </a:rPr>
              <a:t>ف</a:t>
            </a:r>
            <a:r>
              <a:rPr lang="ar-JO" sz="2800" dirty="0" smtClean="0">
                <a:cs typeface="+mj-cs"/>
              </a:rPr>
              <a:t>إ</a:t>
            </a:r>
            <a:r>
              <a:rPr lang="ar-SA" sz="2800" dirty="0" smtClean="0">
                <a:cs typeface="+mj-cs"/>
              </a:rPr>
              <a:t>ن </a:t>
            </a:r>
            <a:r>
              <a:rPr lang="ar-SA" sz="2800" dirty="0">
                <a:cs typeface="+mj-cs"/>
              </a:rPr>
              <a:t>الدول النامية بشكل خاص تواجه هذه الصعوبات المالية بحيث تقف عاجزة إلى حد كبير عن توفير </a:t>
            </a:r>
            <a:r>
              <a:rPr lang="ar-SA" sz="2800" dirty="0" smtClean="0">
                <a:cs typeface="+mj-cs"/>
              </a:rPr>
              <a:t>ال</a:t>
            </a:r>
            <a:r>
              <a:rPr lang="ar-JO" sz="2800" dirty="0" smtClean="0">
                <a:cs typeface="+mj-cs"/>
              </a:rPr>
              <a:t>أ</a:t>
            </a:r>
            <a:r>
              <a:rPr lang="ar-SA" sz="2800" dirty="0" smtClean="0">
                <a:cs typeface="+mj-cs"/>
              </a:rPr>
              <a:t>موال اللازمة</a:t>
            </a:r>
            <a:r>
              <a:rPr lang="ar-JO" sz="2800" dirty="0" smtClean="0">
                <a:cs typeface="+mj-cs"/>
              </a:rPr>
              <a:t>،</a:t>
            </a:r>
            <a:r>
              <a:rPr lang="ar-SA" sz="2800" dirty="0" smtClean="0">
                <a:cs typeface="+mj-cs"/>
              </a:rPr>
              <a:t> </a:t>
            </a:r>
            <a:r>
              <a:rPr lang="ar-SA" sz="2800" dirty="0">
                <a:cs typeface="+mj-cs"/>
              </a:rPr>
              <a:t>ومن ثم فإن الأمر الذي يفرض نفسه هو التفكير بحلول </a:t>
            </a:r>
            <a:r>
              <a:rPr lang="ar-JO" sz="2800" dirty="0" smtClean="0">
                <a:cs typeface="+mj-cs"/>
              </a:rPr>
              <a:t>جديدة تتناسب ومقتضيات العصر من أجل </a:t>
            </a:r>
            <a:r>
              <a:rPr lang="ar-SA" sz="2800" dirty="0" smtClean="0">
                <a:cs typeface="+mj-cs"/>
              </a:rPr>
              <a:t>تأمين ال</a:t>
            </a:r>
            <a:r>
              <a:rPr lang="ar-JO" sz="2800" dirty="0" smtClean="0">
                <a:cs typeface="+mj-cs"/>
              </a:rPr>
              <a:t>أ</a:t>
            </a:r>
            <a:r>
              <a:rPr lang="ar-SA" sz="2800" dirty="0" smtClean="0">
                <a:cs typeface="+mj-cs"/>
              </a:rPr>
              <a:t>موال </a:t>
            </a:r>
            <a:r>
              <a:rPr lang="ar-SA" sz="2800" dirty="0">
                <a:cs typeface="+mj-cs"/>
              </a:rPr>
              <a:t>اللازمة </a:t>
            </a:r>
            <a:r>
              <a:rPr lang="ar-JO" sz="2800" dirty="0" smtClean="0">
                <a:cs typeface="+mj-cs"/>
              </a:rPr>
              <a:t> </a:t>
            </a:r>
            <a:r>
              <a:rPr lang="ar-SA" sz="2800" dirty="0" smtClean="0">
                <a:cs typeface="+mj-cs"/>
              </a:rPr>
              <a:t>لتعليم عال</a:t>
            </a:r>
            <a:r>
              <a:rPr lang="ar-JO" sz="2800" dirty="0" smtClean="0">
                <a:cs typeface="+mj-cs"/>
              </a:rPr>
              <a:t>ٍ</a:t>
            </a:r>
            <a:r>
              <a:rPr lang="ar-SA" sz="2800" dirty="0" smtClean="0">
                <a:cs typeface="+mj-cs"/>
              </a:rPr>
              <a:t> </a:t>
            </a:r>
            <a:r>
              <a:rPr lang="ar-SA" sz="2800" dirty="0">
                <a:cs typeface="+mj-cs"/>
              </a:rPr>
              <a:t>ذي مستوى </a:t>
            </a:r>
            <a:r>
              <a:rPr lang="ar-SA" sz="2800" dirty="0" smtClean="0">
                <a:cs typeface="+mj-cs"/>
              </a:rPr>
              <a:t>ونوعية.</a:t>
            </a:r>
            <a:endParaRPr lang="en-GB" sz="2800" dirty="0">
              <a:cs typeface="+mj-cs"/>
            </a:endParaRPr>
          </a:p>
        </p:txBody>
      </p:sp>
      <p:sp>
        <p:nvSpPr>
          <p:cNvPr id="10"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16784825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2954061" y="121574"/>
            <a:ext cx="5904656"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rgbClr val="44546A"/>
                </a:solidFill>
                <a:latin typeface="Simplified Arabic" pitchFamily="18" charset="-78"/>
                <a:cs typeface="Simplified Arabic" pitchFamily="18" charset="-78"/>
                <a:sym typeface="Tajawal Medium"/>
              </a:rPr>
              <a:t>التمويل والاستثمار </a:t>
            </a:r>
            <a:r>
              <a:rPr lang="ar-JO" sz="2400" b="1" dirty="0">
                <a:solidFill>
                  <a:srgbClr val="44546A"/>
                </a:solidFill>
                <a:latin typeface="Simplified Arabic" pitchFamily="18" charset="-78"/>
                <a:cs typeface="Simplified Arabic" pitchFamily="18" charset="-78"/>
                <a:sym typeface="Tajawal Medium"/>
              </a:rPr>
              <a:t>في </a:t>
            </a:r>
            <a:r>
              <a:rPr lang="ar-JO" sz="2400" b="1" dirty="0" smtClean="0">
                <a:solidFill>
                  <a:srgbClr val="44546A"/>
                </a:solidFill>
                <a:latin typeface="Simplified Arabic" pitchFamily="18" charset="-78"/>
                <a:cs typeface="Simplified Arabic" pitchFamily="18" charset="-78"/>
                <a:sym typeface="Tajawal Medium"/>
              </a:rPr>
              <a:t>التعليم</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280308" y="81628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 name="Rectangle 1"/>
          <p:cNvSpPr/>
          <p:nvPr/>
        </p:nvSpPr>
        <p:spPr>
          <a:xfrm>
            <a:off x="695400" y="1158315"/>
            <a:ext cx="10945215" cy="5509200"/>
          </a:xfrm>
          <a:prstGeom prst="rect">
            <a:avLst/>
          </a:prstGeom>
        </p:spPr>
        <p:txBody>
          <a:bodyPr wrap="square">
            <a:spAutoFit/>
          </a:bodyPr>
          <a:lstStyle/>
          <a:p>
            <a:pPr algn="just" rtl="1"/>
            <a:r>
              <a:rPr lang="ar-SA" sz="3200" b="1" dirty="0"/>
              <a:t>مفهوم التمويل في التعليم العالي</a:t>
            </a:r>
            <a:endParaRPr lang="en-GB" sz="3200" dirty="0"/>
          </a:p>
          <a:p>
            <a:pPr algn="just" rtl="1"/>
            <a:r>
              <a:rPr lang="ar-SA" sz="3200" dirty="0"/>
              <a:t> يقصد </a:t>
            </a:r>
            <a:r>
              <a:rPr lang="ar-SA" sz="3200" dirty="0" smtClean="0"/>
              <a:t>بالتمويل:</a:t>
            </a:r>
            <a:r>
              <a:rPr lang="ar-JO" sz="3200" dirty="0" smtClean="0"/>
              <a:t> </a:t>
            </a:r>
            <a:r>
              <a:rPr lang="ar-SA" sz="3200" dirty="0" smtClean="0"/>
              <a:t>تعبئة </a:t>
            </a:r>
            <a:r>
              <a:rPr lang="ar-SA" sz="3200" dirty="0"/>
              <a:t>الموارد النقدية وغير النقدية اللازمة للتخطيط </a:t>
            </a:r>
            <a:r>
              <a:rPr lang="ar-SA" sz="3200" dirty="0" smtClean="0"/>
              <a:t>والإشراف</a:t>
            </a:r>
            <a:r>
              <a:rPr lang="ar-SA" sz="3200" dirty="0"/>
              <a:t>  بهدف القيام بمشروع معين والمحافظة على استمراريته وتطويره لتحقيق </a:t>
            </a:r>
            <a:r>
              <a:rPr lang="ar-JO" sz="3200" dirty="0" smtClean="0"/>
              <a:t>أ</a:t>
            </a:r>
            <a:r>
              <a:rPr lang="ar-SA" sz="3200" dirty="0" smtClean="0"/>
              <a:t>هدافه  </a:t>
            </a:r>
            <a:r>
              <a:rPr lang="ar-SA" sz="3200" dirty="0"/>
              <a:t>بشكل أكثر كفاءة </a:t>
            </a:r>
            <a:r>
              <a:rPr lang="ar-SA" sz="3200" dirty="0" smtClean="0"/>
              <a:t>وفعالية</a:t>
            </a:r>
            <a:r>
              <a:rPr lang="ar-JO" sz="3200" dirty="0" smtClean="0"/>
              <a:t>،</a:t>
            </a:r>
            <a:r>
              <a:rPr lang="ar-SA" sz="3200" dirty="0" smtClean="0"/>
              <a:t> </a:t>
            </a:r>
            <a:r>
              <a:rPr lang="ar-SA" sz="3200" dirty="0"/>
              <a:t>من خلال إدارة الأموال وتوجيهها، </a:t>
            </a:r>
            <a:r>
              <a:rPr lang="ar-SA" sz="3200" dirty="0" smtClean="0"/>
              <a:t>إذ</a:t>
            </a:r>
            <a:r>
              <a:rPr lang="ar-JO" sz="3200" dirty="0" smtClean="0"/>
              <a:t>ً</a:t>
            </a:r>
            <a:r>
              <a:rPr lang="ar-SA" sz="3200" dirty="0" smtClean="0"/>
              <a:t>ا التمويل </a:t>
            </a:r>
            <a:r>
              <a:rPr lang="ar-SA" sz="3200" dirty="0"/>
              <a:t>لا </a:t>
            </a:r>
            <a:r>
              <a:rPr lang="ar-SA" sz="3200" dirty="0" smtClean="0"/>
              <a:t>يعب</a:t>
            </a:r>
            <a:r>
              <a:rPr lang="ar-JO" sz="3200" dirty="0" smtClean="0"/>
              <a:t>ّ</a:t>
            </a:r>
            <a:r>
              <a:rPr lang="ar-SA" sz="3200" dirty="0" smtClean="0"/>
              <a:t>ر </a:t>
            </a:r>
            <a:r>
              <a:rPr lang="ar-SA" sz="3200" dirty="0"/>
              <a:t>فقط عن </a:t>
            </a:r>
            <a:r>
              <a:rPr lang="ar-SA" sz="3200" u="sng" dirty="0"/>
              <a:t>جمع الأموال </a:t>
            </a:r>
            <a:r>
              <a:rPr lang="ar-SA" sz="3200" dirty="0"/>
              <a:t>ولكن عن </a:t>
            </a:r>
            <a:r>
              <a:rPr lang="ar-SA" sz="3200" u="sng" dirty="0"/>
              <a:t>كيفية إدارتها </a:t>
            </a:r>
            <a:r>
              <a:rPr lang="ar-SA" sz="3200" dirty="0"/>
              <a:t>وتوجيهها لخدمة الأهداف المنشودة </a:t>
            </a:r>
            <a:r>
              <a:rPr lang="ar-SA" sz="3200" dirty="0" smtClean="0"/>
              <a:t>منها</a:t>
            </a:r>
            <a:r>
              <a:rPr lang="ar-JO" sz="3200" dirty="0" smtClean="0"/>
              <a:t>.</a:t>
            </a:r>
            <a:r>
              <a:rPr lang="ar-SA" sz="3200" dirty="0" smtClean="0"/>
              <a:t> </a:t>
            </a:r>
            <a:endParaRPr lang="ar-JO" sz="3200" dirty="0" smtClean="0"/>
          </a:p>
          <a:p>
            <a:pPr algn="just" rtl="1"/>
            <a:r>
              <a:rPr lang="ar-SA" sz="3200" dirty="0" smtClean="0"/>
              <a:t>ويقصد </a:t>
            </a:r>
            <a:r>
              <a:rPr lang="ar-SA" sz="3200" dirty="0"/>
              <a:t>بالتمويل </a:t>
            </a:r>
            <a:r>
              <a:rPr lang="ar-JO" sz="3200" dirty="0" smtClean="0"/>
              <a:t>في ا</a:t>
            </a:r>
            <a:r>
              <a:rPr lang="ar-SA" sz="3200" dirty="0" smtClean="0"/>
              <a:t>لتعليم </a:t>
            </a:r>
            <a:r>
              <a:rPr lang="ar-SA" sz="3200" b="1" dirty="0"/>
              <a:t>إيجاد مصادر مالية قادرة على تغطية احتياجات المؤسسة التعليمية كاملة حتى تتمكن من تحقيق أهدافها ورسالتها التربوية والبحثية </a:t>
            </a:r>
            <a:r>
              <a:rPr lang="ar-SA" sz="3200" b="1" dirty="0" smtClean="0"/>
              <a:t>والاقتصادية</a:t>
            </a:r>
            <a:r>
              <a:rPr lang="ar-JO" sz="3200" b="1" dirty="0" smtClean="0"/>
              <a:t>.</a:t>
            </a:r>
            <a:r>
              <a:rPr lang="ar-SA" sz="3200" b="1" dirty="0" smtClean="0"/>
              <a:t> </a:t>
            </a:r>
            <a:r>
              <a:rPr lang="ar-SA" sz="3200" dirty="0"/>
              <a:t>ويقصد </a:t>
            </a:r>
            <a:r>
              <a:rPr lang="ar-SA" sz="3200" dirty="0" smtClean="0"/>
              <a:t>ب</a:t>
            </a:r>
            <a:r>
              <a:rPr lang="ar-JO" sz="3200" dirty="0" smtClean="0"/>
              <a:t>التمويل</a:t>
            </a:r>
            <a:r>
              <a:rPr lang="ar-SA" sz="3200" dirty="0" smtClean="0"/>
              <a:t> </a:t>
            </a:r>
            <a:r>
              <a:rPr lang="ar-SA" sz="3200" dirty="0"/>
              <a:t>في الإطار الشمولي مجموع الموارد المرصودة في إطار التعليم لتحقيق الأهداف التي ينبغي تحقيقها بالموارد </a:t>
            </a:r>
            <a:r>
              <a:rPr lang="ar-SA" sz="3200" dirty="0" smtClean="0"/>
              <a:t>المتاحة</a:t>
            </a:r>
            <a:r>
              <a:rPr lang="ar-JO" sz="3200" dirty="0" smtClean="0"/>
              <a:t>،</a:t>
            </a:r>
            <a:r>
              <a:rPr lang="ar-SA" sz="3200" dirty="0" smtClean="0"/>
              <a:t> </a:t>
            </a:r>
            <a:r>
              <a:rPr lang="ar-SA" sz="3200" dirty="0"/>
              <a:t>وإدارة هذه الموارد واستخدامها </a:t>
            </a:r>
            <a:r>
              <a:rPr lang="ar-SA" sz="3200" dirty="0" smtClean="0"/>
              <a:t>بكفاءة</a:t>
            </a:r>
            <a:r>
              <a:rPr lang="ar-JO" sz="3200" dirty="0" smtClean="0"/>
              <a:t>.</a:t>
            </a:r>
            <a:endParaRPr lang="en-GB" sz="3200" dirty="0"/>
          </a:p>
        </p:txBody>
      </p:sp>
    </p:spTree>
    <p:extLst>
      <p:ext uri="{BB962C8B-B14F-4D97-AF65-F5344CB8AC3E}">
        <p14:creationId xmlns:p14="http://schemas.microsoft.com/office/powerpoint/2010/main" val="32934726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2855640" y="36332"/>
            <a:ext cx="5904656"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rgbClr val="44546A"/>
                </a:solidFill>
                <a:latin typeface="Simplified Arabic" pitchFamily="18" charset="-78"/>
                <a:cs typeface="Simplified Arabic" pitchFamily="18" charset="-78"/>
                <a:sym typeface="Tajawal Medium"/>
              </a:rPr>
              <a:t>التمويل والاستثمار </a:t>
            </a:r>
            <a:r>
              <a:rPr lang="ar-JO" sz="2400" b="1" dirty="0">
                <a:solidFill>
                  <a:srgbClr val="44546A"/>
                </a:solidFill>
                <a:latin typeface="Simplified Arabic" pitchFamily="18" charset="-78"/>
                <a:cs typeface="Simplified Arabic" pitchFamily="18" charset="-78"/>
                <a:sym typeface="Tajawal Medium"/>
              </a:rPr>
              <a:t>في </a:t>
            </a:r>
            <a:r>
              <a:rPr lang="ar-JO" sz="2400" b="1" dirty="0" smtClean="0">
                <a:solidFill>
                  <a:srgbClr val="44546A"/>
                </a:solidFill>
                <a:latin typeface="Simplified Arabic" pitchFamily="18" charset="-78"/>
                <a:cs typeface="Simplified Arabic" pitchFamily="18" charset="-78"/>
                <a:sym typeface="Tajawal Medium"/>
              </a:rPr>
              <a:t>التعليم</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280308" y="81628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 name="Rectangle 1"/>
          <p:cNvSpPr/>
          <p:nvPr/>
        </p:nvSpPr>
        <p:spPr>
          <a:xfrm>
            <a:off x="407368" y="987583"/>
            <a:ext cx="11395426" cy="5189113"/>
          </a:xfrm>
          <a:prstGeom prst="rect">
            <a:avLst/>
          </a:prstGeom>
        </p:spPr>
        <p:txBody>
          <a:bodyPr wrap="square">
            <a:spAutoFit/>
          </a:bodyPr>
          <a:lstStyle/>
          <a:p>
            <a:pPr algn="r" rtl="1">
              <a:lnSpc>
                <a:spcPct val="115000"/>
              </a:lnSpc>
            </a:pPr>
            <a:r>
              <a:rPr lang="ar-JO" sz="3200" dirty="0" smtClean="0">
                <a:latin typeface="Calibri"/>
                <a:ea typeface="Times New Roman"/>
              </a:rPr>
              <a:t>أي </a:t>
            </a:r>
            <a:r>
              <a:rPr lang="ar-SA" sz="3200" dirty="0" smtClean="0">
                <a:latin typeface="Calibri"/>
                <a:ea typeface="Times New Roman"/>
              </a:rPr>
              <a:t>أن </a:t>
            </a:r>
            <a:r>
              <a:rPr lang="ar-SA" sz="3200" dirty="0">
                <a:latin typeface="Calibri"/>
                <a:ea typeface="Times New Roman"/>
              </a:rPr>
              <a:t>تمويل التعليم العالي يعني ببساطة توفير </a:t>
            </a:r>
            <a:r>
              <a:rPr lang="ar-JO" sz="3200" dirty="0" smtClean="0">
                <a:latin typeface="Calibri"/>
                <a:ea typeface="Times New Roman"/>
              </a:rPr>
              <a:t>كلفته</a:t>
            </a:r>
            <a:r>
              <a:rPr lang="ar-SA" sz="3200" dirty="0" smtClean="0">
                <a:latin typeface="Calibri"/>
                <a:ea typeface="Times New Roman"/>
              </a:rPr>
              <a:t> </a:t>
            </a:r>
            <a:r>
              <a:rPr lang="ar-SA" sz="3200" dirty="0">
                <a:latin typeface="Calibri"/>
                <a:ea typeface="Times New Roman"/>
              </a:rPr>
              <a:t>سواء </a:t>
            </a:r>
            <a:r>
              <a:rPr lang="ar-JO" sz="3200" dirty="0" smtClean="0">
                <a:latin typeface="Calibri"/>
                <a:ea typeface="Times New Roman"/>
              </a:rPr>
              <a:t>من مصادر </a:t>
            </a:r>
            <a:r>
              <a:rPr lang="ar-SA" sz="3200" dirty="0" smtClean="0">
                <a:latin typeface="Calibri"/>
                <a:ea typeface="Times New Roman"/>
              </a:rPr>
              <a:t>حكومية أ</a:t>
            </a:r>
            <a:r>
              <a:rPr lang="ar-JO" sz="3200" dirty="0" smtClean="0">
                <a:latin typeface="Calibri"/>
                <a:ea typeface="Times New Roman"/>
              </a:rPr>
              <a:t>و</a:t>
            </a:r>
            <a:r>
              <a:rPr lang="ar-SA" sz="3200" dirty="0" smtClean="0">
                <a:latin typeface="Calibri"/>
                <a:ea typeface="Times New Roman"/>
              </a:rPr>
              <a:t> غير</a:t>
            </a:r>
            <a:r>
              <a:rPr lang="ar-JO" sz="3200" dirty="0" smtClean="0">
                <a:latin typeface="Calibri"/>
                <a:ea typeface="Times New Roman"/>
              </a:rPr>
              <a:t>ها،</a:t>
            </a:r>
            <a:r>
              <a:rPr lang="ar-SA" sz="3200" dirty="0" smtClean="0">
                <a:latin typeface="Calibri"/>
                <a:ea typeface="Times New Roman"/>
              </a:rPr>
              <a:t> </a:t>
            </a:r>
            <a:r>
              <a:rPr lang="ar-SA" sz="3200" dirty="0">
                <a:latin typeface="Calibri"/>
                <a:ea typeface="Times New Roman"/>
              </a:rPr>
              <a:t>والعمل على استثمارها بما </a:t>
            </a:r>
            <a:r>
              <a:rPr lang="ar-SA" sz="3200" dirty="0" smtClean="0">
                <a:latin typeface="Calibri"/>
                <a:ea typeface="Times New Roman"/>
              </a:rPr>
              <a:t>يمك</a:t>
            </a:r>
            <a:r>
              <a:rPr lang="ar-JO" sz="3200" dirty="0" smtClean="0">
                <a:latin typeface="Calibri"/>
                <a:ea typeface="Times New Roman"/>
              </a:rPr>
              <a:t>ّ</a:t>
            </a:r>
            <a:r>
              <a:rPr lang="ar-SA" sz="3200" dirty="0" smtClean="0">
                <a:latin typeface="Calibri"/>
                <a:ea typeface="Times New Roman"/>
              </a:rPr>
              <a:t>ن </a:t>
            </a:r>
            <a:r>
              <a:rPr lang="ar-SA" sz="3200" dirty="0">
                <a:latin typeface="Calibri"/>
                <a:ea typeface="Times New Roman"/>
              </a:rPr>
              <a:t>مؤسسات التعليم العالي من القيام بدورها المرسوم إزاء المجتمع بصورة </a:t>
            </a:r>
            <a:r>
              <a:rPr lang="ar-SA" sz="3200" dirty="0" smtClean="0">
                <a:latin typeface="Calibri"/>
                <a:ea typeface="Times New Roman"/>
              </a:rPr>
              <a:t>فعالة</a:t>
            </a:r>
            <a:r>
              <a:rPr lang="ar-JO" sz="3200" dirty="0" smtClean="0">
                <a:latin typeface="Calibri"/>
                <a:ea typeface="Times New Roman"/>
              </a:rPr>
              <a:t>،</a:t>
            </a:r>
            <a:r>
              <a:rPr lang="ar-SA" sz="3200" dirty="0" smtClean="0">
                <a:latin typeface="Calibri"/>
                <a:ea typeface="Times New Roman"/>
              </a:rPr>
              <a:t> وتقسم </a:t>
            </a:r>
            <a:r>
              <a:rPr lang="ar-JO" sz="3200" dirty="0" smtClean="0">
                <a:latin typeface="Calibri"/>
                <a:ea typeface="Times New Roman"/>
              </a:rPr>
              <a:t>الكلفة </a:t>
            </a:r>
            <a:r>
              <a:rPr lang="ar-SA" sz="3200" dirty="0" smtClean="0">
                <a:latin typeface="Calibri"/>
                <a:ea typeface="Times New Roman"/>
              </a:rPr>
              <a:t>الى </a:t>
            </a:r>
            <a:r>
              <a:rPr lang="ar-JO" sz="3200" dirty="0" smtClean="0">
                <a:latin typeface="Calibri"/>
                <a:ea typeface="Times New Roman"/>
              </a:rPr>
              <a:t>:</a:t>
            </a:r>
            <a:endParaRPr lang="en-GB" sz="3200" dirty="0">
              <a:latin typeface="Calibri"/>
              <a:ea typeface="Calibri"/>
            </a:endParaRPr>
          </a:p>
          <a:p>
            <a:pPr algn="r" rtl="1">
              <a:lnSpc>
                <a:spcPct val="115000"/>
              </a:lnSpc>
            </a:pPr>
            <a:r>
              <a:rPr lang="ar-SA" sz="3200" dirty="0">
                <a:latin typeface="Calibri"/>
                <a:ea typeface="Times New Roman"/>
              </a:rPr>
              <a:t> </a:t>
            </a:r>
            <a:r>
              <a:rPr lang="ar-SA" sz="3200" dirty="0" smtClean="0">
                <a:latin typeface="Calibri"/>
                <a:ea typeface="Times New Roman"/>
              </a:rPr>
              <a:t> </a:t>
            </a:r>
            <a:r>
              <a:rPr lang="ar-SA" sz="3200" b="1" dirty="0">
                <a:latin typeface="Calibri"/>
                <a:ea typeface="Times New Roman"/>
              </a:rPr>
              <a:t>الكلفة </a:t>
            </a:r>
            <a:r>
              <a:rPr lang="ar-SA" sz="3200" b="1" dirty="0" smtClean="0">
                <a:latin typeface="Calibri"/>
                <a:ea typeface="Times New Roman"/>
              </a:rPr>
              <a:t>العا</a:t>
            </a:r>
            <a:r>
              <a:rPr lang="ar-JO" sz="3200" b="1" dirty="0" smtClean="0">
                <a:latin typeface="Calibri"/>
                <a:ea typeface="Times New Roman"/>
              </a:rPr>
              <a:t>م</a:t>
            </a:r>
            <a:r>
              <a:rPr lang="ar-SA" sz="3200" b="1" dirty="0" smtClean="0">
                <a:latin typeface="Calibri"/>
                <a:ea typeface="Times New Roman"/>
              </a:rPr>
              <a:t>ة</a:t>
            </a:r>
            <a:r>
              <a:rPr lang="ar-JO" sz="3200" dirty="0" smtClean="0">
                <a:latin typeface="Calibri"/>
                <a:ea typeface="Times New Roman"/>
              </a:rPr>
              <a:t>:</a:t>
            </a:r>
            <a:r>
              <a:rPr lang="ar-SA" sz="3200" dirty="0" smtClean="0">
                <a:latin typeface="Calibri"/>
                <a:ea typeface="Times New Roman"/>
              </a:rPr>
              <a:t> </a:t>
            </a:r>
            <a:r>
              <a:rPr lang="ar-SA" sz="3200" dirty="0">
                <a:latin typeface="Calibri"/>
                <a:ea typeface="Times New Roman"/>
              </a:rPr>
              <a:t>وهي تلك التي تدفع من الأموال الحكومية بما فيها النفقات الثابتة </a:t>
            </a:r>
            <a:r>
              <a:rPr lang="ar-SA" sz="3200" dirty="0" smtClean="0">
                <a:latin typeface="Calibri"/>
                <a:ea typeface="Times New Roman"/>
              </a:rPr>
              <a:t>والمت</a:t>
            </a:r>
            <a:r>
              <a:rPr lang="ar-JO" sz="3200" dirty="0" smtClean="0">
                <a:latin typeface="Calibri"/>
                <a:ea typeface="Times New Roman"/>
              </a:rPr>
              <a:t>غيرة.</a:t>
            </a:r>
            <a:endParaRPr lang="en-GB" sz="3200" dirty="0">
              <a:latin typeface="Calibri"/>
              <a:ea typeface="Calibri"/>
            </a:endParaRPr>
          </a:p>
          <a:p>
            <a:pPr algn="just" rtl="1">
              <a:lnSpc>
                <a:spcPct val="115000"/>
              </a:lnSpc>
            </a:pPr>
            <a:r>
              <a:rPr lang="ar-SA" sz="3200" dirty="0">
                <a:latin typeface="Calibri"/>
                <a:ea typeface="Times New Roman"/>
              </a:rPr>
              <a:t> </a:t>
            </a:r>
            <a:r>
              <a:rPr lang="ar-SA" sz="3200" dirty="0" smtClean="0">
                <a:latin typeface="Calibri"/>
                <a:ea typeface="Times New Roman"/>
              </a:rPr>
              <a:t> </a:t>
            </a:r>
            <a:r>
              <a:rPr lang="ar-SA" sz="3200" b="1" dirty="0" smtClean="0">
                <a:latin typeface="Calibri"/>
                <a:ea typeface="Times New Roman"/>
              </a:rPr>
              <a:t>الكلفة الخاصة</a:t>
            </a:r>
            <a:r>
              <a:rPr lang="ar-JO" sz="3200" dirty="0" smtClean="0">
                <a:latin typeface="Calibri"/>
                <a:ea typeface="Times New Roman"/>
              </a:rPr>
              <a:t>:</a:t>
            </a:r>
            <a:r>
              <a:rPr lang="ar-SA" sz="3200" dirty="0" smtClean="0">
                <a:latin typeface="Calibri"/>
                <a:ea typeface="Times New Roman"/>
              </a:rPr>
              <a:t> </a:t>
            </a:r>
            <a:r>
              <a:rPr lang="ar-SA" sz="3200" dirty="0">
                <a:latin typeface="Calibri"/>
                <a:ea typeface="Times New Roman"/>
              </a:rPr>
              <a:t>وهي تلك التي يتحملها القطاع الخاص وتتضمن إنفاق الأسر على تعليم أبنائها ولعل هذه الكلفة هي أهم وأكبر تكاليف </a:t>
            </a:r>
            <a:r>
              <a:rPr lang="ar-SA" sz="3200" dirty="0" smtClean="0">
                <a:latin typeface="Calibri"/>
                <a:ea typeface="Times New Roman"/>
              </a:rPr>
              <a:t>التعليم</a:t>
            </a:r>
            <a:r>
              <a:rPr lang="ar-JO" sz="3200" dirty="0" smtClean="0">
                <a:latin typeface="Calibri"/>
                <a:ea typeface="Times New Roman"/>
              </a:rPr>
              <a:t>.</a:t>
            </a:r>
            <a:endParaRPr lang="en-GB" sz="3200" dirty="0">
              <a:latin typeface="Calibri"/>
              <a:ea typeface="Calibri"/>
            </a:endParaRPr>
          </a:p>
          <a:p>
            <a:pPr algn="r" rtl="1">
              <a:lnSpc>
                <a:spcPct val="115000"/>
              </a:lnSpc>
            </a:pPr>
            <a:r>
              <a:rPr lang="ar-SA" sz="3200" dirty="0">
                <a:latin typeface="Calibri"/>
                <a:ea typeface="Times New Roman"/>
              </a:rPr>
              <a:t> </a:t>
            </a:r>
            <a:r>
              <a:rPr lang="ar-SA" sz="3200" dirty="0" smtClean="0">
                <a:latin typeface="Calibri"/>
                <a:ea typeface="Times New Roman"/>
              </a:rPr>
              <a:t> </a:t>
            </a:r>
            <a:r>
              <a:rPr lang="ar-SA" sz="3200" b="1" dirty="0" smtClean="0">
                <a:latin typeface="Calibri"/>
                <a:ea typeface="Times New Roman"/>
              </a:rPr>
              <a:t>كلفة </a:t>
            </a:r>
            <a:r>
              <a:rPr lang="ar-SA" sz="3200" b="1" dirty="0">
                <a:latin typeface="Calibri"/>
                <a:ea typeface="Times New Roman"/>
              </a:rPr>
              <a:t>الفرصة </a:t>
            </a:r>
            <a:r>
              <a:rPr lang="ar-SA" sz="3200" b="1" dirty="0" smtClean="0">
                <a:latin typeface="Calibri"/>
                <a:ea typeface="Times New Roman"/>
              </a:rPr>
              <a:t>البديلة</a:t>
            </a:r>
            <a:r>
              <a:rPr lang="ar-JO" sz="3200" dirty="0" smtClean="0">
                <a:latin typeface="Calibri"/>
                <a:ea typeface="Times New Roman"/>
              </a:rPr>
              <a:t>:</a:t>
            </a:r>
            <a:r>
              <a:rPr lang="ar-SA" sz="3200" dirty="0" smtClean="0">
                <a:latin typeface="Calibri"/>
                <a:ea typeface="Times New Roman"/>
              </a:rPr>
              <a:t> </a:t>
            </a:r>
            <a:r>
              <a:rPr lang="ar-SA" sz="3200" dirty="0">
                <a:latin typeface="Calibri"/>
                <a:ea typeface="Times New Roman"/>
              </a:rPr>
              <a:t>وتتمثل هذه الكلفة بالدخل الذي كان من الممكن للفرد الحصول عليه في حالة عدم دخوله سلك التعليم </a:t>
            </a:r>
            <a:r>
              <a:rPr lang="ar-SA" sz="3200" dirty="0" smtClean="0">
                <a:latin typeface="Calibri"/>
                <a:ea typeface="Times New Roman"/>
              </a:rPr>
              <a:t>العالي</a:t>
            </a:r>
            <a:r>
              <a:rPr lang="ar-JO" sz="3200" dirty="0" smtClean="0">
                <a:latin typeface="Calibri"/>
                <a:ea typeface="Times New Roman"/>
              </a:rPr>
              <a:t>.</a:t>
            </a:r>
            <a:r>
              <a:rPr lang="ar-SA" sz="3200" dirty="0">
                <a:latin typeface="Calibri"/>
                <a:ea typeface="Times New Roman"/>
              </a:rPr>
              <a:t> </a:t>
            </a:r>
            <a:endParaRPr lang="en-GB" sz="3200" dirty="0">
              <a:latin typeface="Calibri"/>
              <a:ea typeface="Calibri"/>
            </a:endParaRPr>
          </a:p>
        </p:txBody>
      </p:sp>
    </p:spTree>
    <p:extLst>
      <p:ext uri="{BB962C8B-B14F-4D97-AF65-F5344CB8AC3E}">
        <p14:creationId xmlns:p14="http://schemas.microsoft.com/office/powerpoint/2010/main" val="21954198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3EA2A2-DE5A-4292-AA15-56E18B229C48}"/>
              </a:ext>
            </a:extLst>
          </p:cNvPr>
          <p:cNvSpPr>
            <a:spLocks noGrp="1"/>
          </p:cNvSpPr>
          <p:nvPr>
            <p:ph type="title"/>
          </p:nvPr>
        </p:nvSpPr>
        <p:spPr>
          <a:xfrm>
            <a:off x="2207568" y="476672"/>
            <a:ext cx="6912768" cy="1325563"/>
          </a:xfrm>
        </p:spPr>
        <p:txBody>
          <a:bodyPr>
            <a:normAutofit fontScale="90000"/>
          </a:bodyPr>
          <a:lstStyle/>
          <a:p>
            <a:pPr lvl="0" algn="ctr" rtl="1">
              <a:lnSpc>
                <a:spcPct val="100000"/>
              </a:lnSpc>
            </a:pPr>
            <a:r>
              <a:rPr lang="ar-JO" sz="3200" b="1" dirty="0" smtClean="0">
                <a:solidFill>
                  <a:srgbClr val="000000"/>
                </a:solidFill>
                <a:latin typeface="Arial"/>
                <a:cs typeface="Arial"/>
                <a:sym typeface="Arial"/>
              </a:rPr>
              <a:t>فكّر معي الآن: ما </a:t>
            </a:r>
            <a:r>
              <a:rPr lang="ar-SA" sz="3200" b="1" dirty="0" smtClean="0">
                <a:solidFill>
                  <a:srgbClr val="000000"/>
                </a:solidFill>
                <a:latin typeface="Arial"/>
                <a:cs typeface="Arial"/>
                <a:sym typeface="Arial"/>
              </a:rPr>
              <a:t>أهمية </a:t>
            </a:r>
            <a:r>
              <a:rPr lang="ar-JO" sz="3200" b="1" dirty="0" smtClean="0">
                <a:solidFill>
                  <a:srgbClr val="000000"/>
                </a:solidFill>
                <a:latin typeface="Arial"/>
                <a:cs typeface="Arial"/>
                <a:sym typeface="Arial"/>
              </a:rPr>
              <a:t>تمويل مؤسسات </a:t>
            </a:r>
            <a:r>
              <a:rPr lang="ar-SA" sz="3200" b="1" dirty="0" smtClean="0">
                <a:solidFill>
                  <a:srgbClr val="000000"/>
                </a:solidFill>
                <a:latin typeface="Arial"/>
                <a:cs typeface="Arial"/>
                <a:sym typeface="Arial"/>
              </a:rPr>
              <a:t>التعليم العالي</a:t>
            </a:r>
            <a:r>
              <a:rPr lang="ar-JO" sz="3200" b="1" dirty="0" smtClean="0">
                <a:solidFill>
                  <a:srgbClr val="000000"/>
                </a:solidFill>
                <a:latin typeface="Arial"/>
                <a:cs typeface="Arial"/>
                <a:sym typeface="Arial"/>
              </a:rPr>
              <a:t> في نظرك؟</a:t>
            </a:r>
            <a:br>
              <a:rPr lang="ar-JO" sz="3200" b="1" dirty="0" smtClean="0">
                <a:solidFill>
                  <a:srgbClr val="000000"/>
                </a:solidFill>
                <a:latin typeface="Arial"/>
                <a:cs typeface="Arial"/>
                <a:sym typeface="Arial"/>
              </a:rPr>
            </a:br>
            <a:r>
              <a:rPr lang="ar-JO" sz="3200" b="1" u="sng" dirty="0" smtClean="0">
                <a:solidFill>
                  <a:schemeClr val="bg2"/>
                </a:solidFill>
                <a:latin typeface="Arial"/>
                <a:cs typeface="Arial"/>
                <a:sym typeface="Arial"/>
              </a:rPr>
              <a:t>ستساعدك الكلمات الآتية</a:t>
            </a:r>
            <a:endParaRPr lang="en-GB" sz="3200" u="sng" dirty="0">
              <a:solidFill>
                <a:schemeClr val="bg2"/>
              </a:solidFill>
              <a:latin typeface="Arial"/>
              <a:cs typeface="Arial"/>
              <a:sym typeface="Arial"/>
            </a:endParaRPr>
          </a:p>
        </p:txBody>
      </p:sp>
      <p:pic>
        <p:nvPicPr>
          <p:cNvPr id="5" name="Google Shape;148;p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 name="Google Shape;143;p3"/>
          <p:cNvPicPr preferRelativeResize="0"/>
          <p:nvPr/>
        </p:nvPicPr>
        <p:blipFill rotWithShape="1">
          <a:blip r:embed="rId4">
            <a:alphaModFix/>
            <a:extLst>
              <a:ext uri="{BEBA8EAE-BF5A-486C-A8C5-ECC9F3942E4B}">
                <a14:imgProps xmlns:a14="http://schemas.microsoft.com/office/drawing/2010/main">
                  <a14:imgLayer r:embed="rId5">
                    <a14:imgEffect>
                      <a14:brightnessContrast bright="19000" contrast="-2000"/>
                    </a14:imgEffect>
                  </a14:imgLayer>
                </a14:imgProps>
              </a:ext>
            </a:extLst>
          </a:blip>
          <a:srcRect/>
          <a:stretch/>
        </p:blipFill>
        <p:spPr>
          <a:xfrm>
            <a:off x="245860" y="-372928"/>
            <a:ext cx="2036258" cy="1800993"/>
          </a:xfrm>
          <a:prstGeom prst="rect">
            <a:avLst/>
          </a:prstGeom>
          <a:noFill/>
          <a:ln>
            <a:noFill/>
          </a:ln>
        </p:spPr>
      </p:pic>
      <p:pic>
        <p:nvPicPr>
          <p:cNvPr id="10" name="Graphic 4" descr="Group brainstorm">
            <a:extLst>
              <a:ext uri="{FF2B5EF4-FFF2-40B4-BE49-F238E27FC236}">
                <a16:creationId xmlns="" xmlns:a16="http://schemas.microsoft.com/office/drawing/2014/main" id="{C754B116-FCB7-48EF-992E-8B112501D6B4}"/>
              </a:ext>
            </a:extLst>
          </p:cNvPr>
          <p:cNvPicPr>
            <a:picLocks noChangeAspect="1"/>
          </p:cNvPicPr>
          <p:nvPr/>
        </p:nvPicPr>
        <p:blipFill>
          <a:blip r:embed="rId6">
            <a:extLst>
              <a:ext uri="{96DAC541-7B7A-43D3-8B79-37D633B846F1}">
                <asvg:svgBlip xmlns="" xmlns:asvg="http://schemas.microsoft.com/office/drawing/2016/SVG/main" r:embed="rId13"/>
              </a:ext>
            </a:extLst>
          </a:blip>
          <a:stretch>
            <a:fillRect/>
          </a:stretch>
        </p:blipFill>
        <p:spPr>
          <a:xfrm>
            <a:off x="9274175" y="404664"/>
            <a:ext cx="2295525" cy="2304256"/>
          </a:xfrm>
          <a:prstGeom prst="rect">
            <a:avLst/>
          </a:prstGeom>
        </p:spPr>
      </p:pic>
      <p:sp>
        <p:nvSpPr>
          <p:cNvPr id="8" name="Oval 3">
            <a:extLst>
              <a:ext uri="{FF2B5EF4-FFF2-40B4-BE49-F238E27FC236}">
                <a16:creationId xmlns="" xmlns:a16="http://schemas.microsoft.com/office/drawing/2014/main" id="{607B74F3-5E14-429D-B6AA-55FE5A618492}"/>
              </a:ext>
            </a:extLst>
          </p:cNvPr>
          <p:cNvSpPr/>
          <p:nvPr/>
        </p:nvSpPr>
        <p:spPr>
          <a:xfrm>
            <a:off x="1550260" y="2824951"/>
            <a:ext cx="2635573" cy="1709459"/>
          </a:xfrm>
          <a:prstGeom prst="ellipse">
            <a:avLst/>
          </a:prstGeom>
          <a:solidFill>
            <a:schemeClr val="bg1"/>
          </a:solidFill>
          <a:ln w="155575">
            <a:gradFill>
              <a:gsLst>
                <a:gs pos="41000">
                  <a:schemeClr val="accent1"/>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Tx/>
            </a:pPr>
            <a:endParaRPr lang="ar-JO" sz="2800" b="1" dirty="0" smtClean="0">
              <a:solidFill>
                <a:sysClr val="windowText" lastClr="000000"/>
              </a:solidFill>
            </a:endParaRPr>
          </a:p>
          <a:p>
            <a:pPr lvl="0" algn="ctr">
              <a:buClrTx/>
            </a:pPr>
            <a:r>
              <a:rPr lang="ar-JO" sz="2800" b="1" dirty="0" smtClean="0">
                <a:solidFill>
                  <a:sysClr val="windowText" lastClr="000000"/>
                </a:solidFill>
              </a:rPr>
              <a:t>العوائد</a:t>
            </a:r>
          </a:p>
          <a:p>
            <a:pPr lvl="0" algn="ctr">
              <a:buClrTx/>
            </a:pPr>
            <a:r>
              <a:rPr lang="ar-JO" sz="2400" b="1" dirty="0" smtClean="0">
                <a:solidFill>
                  <a:sysClr val="windowText" lastClr="000000"/>
                </a:solidFill>
              </a:rPr>
              <a:t> </a:t>
            </a:r>
            <a:r>
              <a:rPr lang="ar-JO" sz="2800" b="1" dirty="0" smtClean="0">
                <a:solidFill>
                  <a:sysClr val="windowText" lastClr="000000"/>
                </a:solidFill>
              </a:rPr>
              <a:t>الاقتصادية</a:t>
            </a:r>
            <a:endParaRPr lang="en-US" sz="2800" b="1" dirty="0">
              <a:solidFill>
                <a:sysClr val="windowText" lastClr="000000"/>
              </a:solidFill>
            </a:endParaRPr>
          </a:p>
          <a:p>
            <a:pPr algn="ctr"/>
            <a:endParaRPr lang="en-US" sz="4000" dirty="0">
              <a:solidFill>
                <a:srgbClr val="000000"/>
              </a:solidFill>
            </a:endParaRPr>
          </a:p>
        </p:txBody>
      </p:sp>
      <p:sp>
        <p:nvSpPr>
          <p:cNvPr id="9" name="Oval 3">
            <a:extLst>
              <a:ext uri="{FF2B5EF4-FFF2-40B4-BE49-F238E27FC236}">
                <a16:creationId xmlns="" xmlns:a16="http://schemas.microsoft.com/office/drawing/2014/main" id="{607B74F3-5E14-429D-B6AA-55FE5A618492}"/>
              </a:ext>
            </a:extLst>
          </p:cNvPr>
          <p:cNvSpPr/>
          <p:nvPr/>
        </p:nvSpPr>
        <p:spPr>
          <a:xfrm>
            <a:off x="8184232" y="2777491"/>
            <a:ext cx="2635573" cy="1709459"/>
          </a:xfrm>
          <a:prstGeom prst="ellipse">
            <a:avLst/>
          </a:prstGeom>
          <a:solidFill>
            <a:schemeClr val="bg1"/>
          </a:solidFill>
          <a:ln w="155575">
            <a:gradFill>
              <a:gsLst>
                <a:gs pos="41000">
                  <a:schemeClr val="accent1"/>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Tx/>
            </a:pPr>
            <a:endParaRPr lang="ar-JO" sz="3200" b="1" dirty="0" smtClean="0">
              <a:solidFill>
                <a:srgbClr val="000000"/>
              </a:solidFill>
            </a:endParaRPr>
          </a:p>
          <a:p>
            <a:pPr lvl="0" algn="ctr">
              <a:buClrTx/>
            </a:pPr>
            <a:r>
              <a:rPr lang="ar-JO" sz="3200" b="1" dirty="0" smtClean="0">
                <a:solidFill>
                  <a:srgbClr val="000000"/>
                </a:solidFill>
              </a:rPr>
              <a:t>العوائد</a:t>
            </a:r>
            <a:r>
              <a:rPr lang="ar-JO" sz="4000" b="1" dirty="0" smtClean="0">
                <a:solidFill>
                  <a:srgbClr val="000000"/>
                </a:solidFill>
              </a:rPr>
              <a:t> </a:t>
            </a:r>
            <a:r>
              <a:rPr lang="ar-JO" sz="3200" b="1" dirty="0" smtClean="0">
                <a:solidFill>
                  <a:srgbClr val="000000"/>
                </a:solidFill>
              </a:rPr>
              <a:t>الاجتماعية</a:t>
            </a:r>
            <a:endParaRPr lang="en-GB" sz="3200" b="1" dirty="0">
              <a:solidFill>
                <a:sysClr val="windowText" lastClr="000000"/>
              </a:solidFill>
            </a:endParaRPr>
          </a:p>
          <a:p>
            <a:pPr algn="ctr"/>
            <a:endParaRPr lang="en-US" sz="4000" dirty="0">
              <a:solidFill>
                <a:srgbClr val="000000"/>
              </a:solidFill>
            </a:endParaRPr>
          </a:p>
        </p:txBody>
      </p:sp>
      <p:sp>
        <p:nvSpPr>
          <p:cNvPr id="11" name="Oval 3">
            <a:extLst>
              <a:ext uri="{FF2B5EF4-FFF2-40B4-BE49-F238E27FC236}">
                <a16:creationId xmlns="" xmlns:a16="http://schemas.microsoft.com/office/drawing/2014/main" id="{607B74F3-5E14-429D-B6AA-55FE5A618492}"/>
              </a:ext>
            </a:extLst>
          </p:cNvPr>
          <p:cNvSpPr/>
          <p:nvPr/>
        </p:nvSpPr>
        <p:spPr>
          <a:xfrm>
            <a:off x="4799856" y="3933056"/>
            <a:ext cx="2635573" cy="1709459"/>
          </a:xfrm>
          <a:prstGeom prst="ellipse">
            <a:avLst/>
          </a:prstGeom>
          <a:solidFill>
            <a:schemeClr val="bg1"/>
          </a:solidFill>
          <a:ln w="155575">
            <a:gradFill>
              <a:gsLst>
                <a:gs pos="41000">
                  <a:schemeClr val="accent1"/>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Tx/>
            </a:pPr>
            <a:r>
              <a:rPr lang="ar-SA" sz="2800" b="1" dirty="0">
                <a:solidFill>
                  <a:sysClr val="windowText" lastClr="000000"/>
                </a:solidFill>
              </a:rPr>
              <a:t>شكل من أشكال الاستثمار</a:t>
            </a:r>
            <a:endParaRPr lang="en-US" sz="2800" b="1" dirty="0">
              <a:solidFill>
                <a:sysClr val="windowText" lastClr="000000"/>
              </a:solidFill>
            </a:endParaRPr>
          </a:p>
        </p:txBody>
      </p:sp>
      <p:sp>
        <p:nvSpPr>
          <p:cNvPr id="12"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custDataLst>
      <p:tags r:id="rId1"/>
    </p:custDataLst>
    <p:extLst>
      <p:ext uri="{BB962C8B-B14F-4D97-AF65-F5344CB8AC3E}">
        <p14:creationId xmlns:p14="http://schemas.microsoft.com/office/powerpoint/2010/main" val="41447004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2927648" y="130366"/>
            <a:ext cx="5904656"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rgbClr val="44546A"/>
                </a:solidFill>
                <a:latin typeface="Simplified Arabic" pitchFamily="18" charset="-78"/>
                <a:cs typeface="Simplified Arabic" pitchFamily="18" charset="-78"/>
                <a:sym typeface="Tajawal Medium"/>
              </a:rPr>
              <a:t>التمويل والاستثمار </a:t>
            </a:r>
            <a:r>
              <a:rPr lang="ar-JO" sz="2400" b="1" dirty="0">
                <a:solidFill>
                  <a:srgbClr val="44546A"/>
                </a:solidFill>
                <a:latin typeface="Simplified Arabic" pitchFamily="18" charset="-78"/>
                <a:cs typeface="Simplified Arabic" pitchFamily="18" charset="-78"/>
                <a:sym typeface="Tajawal Medium"/>
              </a:rPr>
              <a:t>في </a:t>
            </a:r>
            <a:r>
              <a:rPr lang="ar-JO" sz="2400" b="1" dirty="0" smtClean="0">
                <a:solidFill>
                  <a:srgbClr val="44546A"/>
                </a:solidFill>
                <a:latin typeface="Simplified Arabic" pitchFamily="18" charset="-78"/>
                <a:cs typeface="Simplified Arabic" pitchFamily="18" charset="-78"/>
                <a:sym typeface="Tajawal Medium"/>
              </a:rPr>
              <a:t>التعليم</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280308" y="81628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 name="Rectangle 1"/>
          <p:cNvSpPr/>
          <p:nvPr/>
        </p:nvSpPr>
        <p:spPr>
          <a:xfrm>
            <a:off x="354799" y="1158315"/>
            <a:ext cx="11447996" cy="954107"/>
          </a:xfrm>
          <a:prstGeom prst="rect">
            <a:avLst/>
          </a:prstGeom>
        </p:spPr>
        <p:txBody>
          <a:bodyPr wrap="square">
            <a:spAutoFit/>
          </a:bodyPr>
          <a:lstStyle/>
          <a:p>
            <a:pPr algn="r" rtl="1"/>
            <a:r>
              <a:rPr lang="ar-SA" sz="3200" b="1" dirty="0"/>
              <a:t>أهمية تمويل التعليم العالي</a:t>
            </a:r>
            <a:endParaRPr lang="en-GB" sz="3200" dirty="0"/>
          </a:p>
          <a:p>
            <a:pPr algn="r" rtl="1"/>
            <a:r>
              <a:rPr lang="ar-SA" sz="2400" dirty="0"/>
              <a:t> </a:t>
            </a:r>
            <a:endParaRPr lang="ar-JO" sz="2400" dirty="0" smtClean="0"/>
          </a:p>
        </p:txBody>
      </p:sp>
      <p:sp>
        <p:nvSpPr>
          <p:cNvPr id="10" name="Content Placeholder 2">
            <a:extLst>
              <a:ext uri="{FF2B5EF4-FFF2-40B4-BE49-F238E27FC236}">
                <a16:creationId xmlns:a16="http://schemas.microsoft.com/office/drawing/2014/main" xmlns="" id="{1981E09E-4430-492D-8871-8149E92F9DFC}"/>
              </a:ext>
            </a:extLst>
          </p:cNvPr>
          <p:cNvSpPr txBox="1">
            <a:spLocks/>
          </p:cNvSpPr>
          <p:nvPr/>
        </p:nvSpPr>
        <p:spPr>
          <a:xfrm>
            <a:off x="623392" y="1556793"/>
            <a:ext cx="10945216" cy="504055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rtl="1">
              <a:lnSpc>
                <a:spcPct val="107000"/>
              </a:lnSpc>
              <a:spcAft>
                <a:spcPts val="800"/>
              </a:spcAft>
            </a:pPr>
            <a:r>
              <a:rPr lang="en-US" sz="2400" b="1" dirty="0" smtClean="0">
                <a:solidFill>
                  <a:schemeClr val="tx1"/>
                </a:solidFill>
                <a:latin typeface="Simplified Arabic" panose="02020603050405020304" pitchFamily="18" charset="-78"/>
                <a:ea typeface="Calibri" panose="020F0502020204030204" pitchFamily="34" charset="0"/>
                <a:cs typeface="Arial" panose="020B0604020202020204" pitchFamily="34" charset="0"/>
              </a:rPr>
              <a:t>  </a:t>
            </a:r>
            <a:endParaRPr lang="ar-JO"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50000"/>
              </a:lnSpc>
              <a:spcAft>
                <a:spcPts val="800"/>
              </a:spcAft>
            </a:pPr>
            <a:r>
              <a:rPr lang="ar-JO" sz="2400" b="1" dirty="0">
                <a:solidFill>
                  <a:schemeClr val="tx1"/>
                </a:solidFill>
                <a:latin typeface="Calibri" panose="020F0502020204030204" pitchFamily="34" charset="0"/>
                <a:ea typeface="Calibri" panose="020F0502020204030204" pitchFamily="34" charset="0"/>
                <a:cs typeface="Simplified Arabic" panose="02020603050405020304" pitchFamily="18" charset="-78"/>
              </a:rPr>
              <a:t> </a:t>
            </a:r>
            <a:r>
              <a:rPr lang="ar-JO"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      </a:t>
            </a:r>
            <a:r>
              <a:rPr lang="ar-SA"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يعتبر الإنفاق على التعليم من أفضل الاستثمارات، لأنه استثمار في تنمية الإنسان  الذي من خلاله تُجنى ثمار التنمية الثقافية والاجتماعية، كما ان التعليم يأخذ طابع الاستثمار بعيد المدى مثله في ذلك مثل الأنشطة الاستثمارية للتنمية، حيث أن ما يكسبه البشر من دخل أو تكوين علمي يرتبط بعلاقة طردية وايجابية مباشرة مع مخرجات هذا التكوين</a:t>
            </a:r>
            <a:r>
              <a:rPr lang="ar-SA" sz="2400" b="1" dirty="0"/>
              <a:t> </a:t>
            </a:r>
            <a:r>
              <a:rPr lang="ar-JO" sz="2400" b="1" dirty="0" smtClean="0"/>
              <a:t>(</a:t>
            </a:r>
            <a:r>
              <a:rPr lang="ar-SA" sz="2400" b="1" dirty="0" smtClean="0"/>
              <a:t>تخريج </a:t>
            </a:r>
            <a:r>
              <a:rPr lang="ar-SA" sz="2400" b="1" dirty="0"/>
              <a:t>الكوادر المؤهلة </a:t>
            </a:r>
            <a:r>
              <a:rPr lang="ar-SA" sz="2400" b="1" dirty="0" smtClean="0"/>
              <a:t>والمتخصصة</a:t>
            </a:r>
            <a:r>
              <a:rPr lang="ar-JO" sz="2400" b="1" dirty="0" smtClean="0"/>
              <a:t>)</a:t>
            </a:r>
            <a:r>
              <a:rPr lang="ar-SA"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 لأن الآثار الايجابية لهذا التعليم سوف تمتد وتتوسع دائر</a:t>
            </a:r>
            <a:r>
              <a:rPr lang="ar-JO"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ته</a:t>
            </a:r>
            <a:r>
              <a:rPr lang="ar-SA"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 لتعكس على المكتسبات المستقبلية في مختلف ميادين التنمية المجتمعية، وذلك نتيجة لما يعرف بمضاعف الاستثمار</a:t>
            </a:r>
            <a:r>
              <a:rPr lang="ar-JO"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 لكن ذلك يتطلب</a:t>
            </a:r>
            <a:r>
              <a:rPr lang="ar-SA"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 مراعاة عدالة توزيع الاستثمار في التعليم بين مختلف فئات المجتمع وكذلك بين مختلف مسارات وجهات ومستويات التعليم، لهذا يجب أن يكون التخطيط العلمي هو المنهاج المهيمن على آليات تحقيق الأهداف وتحديد الأولويات</a:t>
            </a:r>
            <a:r>
              <a:rPr lang="ar-JO"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a:t>
            </a:r>
            <a:endParaRPr lang="en-US" sz="1800" b="1" dirty="0" smtClean="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52983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2927648" y="130366"/>
            <a:ext cx="5904656"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rgbClr val="44546A"/>
                </a:solidFill>
                <a:latin typeface="Simplified Arabic" pitchFamily="18" charset="-78"/>
                <a:cs typeface="Simplified Arabic" pitchFamily="18" charset="-78"/>
                <a:sym typeface="Tajawal Medium"/>
              </a:rPr>
              <a:t>التمويل والاستثمار </a:t>
            </a:r>
            <a:r>
              <a:rPr lang="ar-JO" sz="2400" b="1" dirty="0">
                <a:solidFill>
                  <a:srgbClr val="44546A"/>
                </a:solidFill>
                <a:latin typeface="Simplified Arabic" pitchFamily="18" charset="-78"/>
                <a:cs typeface="Simplified Arabic" pitchFamily="18" charset="-78"/>
                <a:sym typeface="Tajawal Medium"/>
              </a:rPr>
              <a:t>في </a:t>
            </a:r>
            <a:r>
              <a:rPr lang="ar-JO" sz="2400" b="1" dirty="0" smtClean="0">
                <a:solidFill>
                  <a:srgbClr val="44546A"/>
                </a:solidFill>
                <a:latin typeface="Simplified Arabic" pitchFamily="18" charset="-78"/>
                <a:cs typeface="Simplified Arabic" pitchFamily="18" charset="-78"/>
                <a:sym typeface="Tajawal Medium"/>
              </a:rPr>
              <a:t>التعليم</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280308" y="81628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 name="Rectangle 1"/>
          <p:cNvSpPr/>
          <p:nvPr/>
        </p:nvSpPr>
        <p:spPr>
          <a:xfrm>
            <a:off x="354799" y="1158315"/>
            <a:ext cx="11447996" cy="5386090"/>
          </a:xfrm>
          <a:prstGeom prst="rect">
            <a:avLst/>
          </a:prstGeom>
        </p:spPr>
        <p:txBody>
          <a:bodyPr wrap="square">
            <a:spAutoFit/>
          </a:bodyPr>
          <a:lstStyle/>
          <a:p>
            <a:pPr algn="r" rtl="1"/>
            <a:r>
              <a:rPr lang="ar-SA" sz="3200" b="1" dirty="0"/>
              <a:t>أهمية تمويل التعليم العالي</a:t>
            </a:r>
            <a:endParaRPr lang="en-GB" sz="3200" dirty="0"/>
          </a:p>
          <a:p>
            <a:pPr algn="r" rtl="1"/>
            <a:r>
              <a:rPr lang="ar-SA" sz="2400" dirty="0"/>
              <a:t> </a:t>
            </a:r>
            <a:r>
              <a:rPr lang="ar-JO" sz="2400" dirty="0" smtClean="0"/>
              <a:t>       </a:t>
            </a:r>
          </a:p>
          <a:p>
            <a:pPr algn="just" rtl="1"/>
            <a:r>
              <a:rPr lang="ar-SA" sz="2400" dirty="0"/>
              <a:t> لقد أجمعت العديد من البحوث والدراسات في مجال اقتصاديات التعليم إلى أهمية التعليم كرأسمال بشري يفوق أضعاف رأس المال المادي </a:t>
            </a:r>
            <a:r>
              <a:rPr lang="ar-SA" sz="2400" dirty="0" smtClean="0"/>
              <a:t>التقليدي</a:t>
            </a:r>
            <a:r>
              <a:rPr lang="ar-JO" sz="2400" dirty="0" smtClean="0"/>
              <a:t> . </a:t>
            </a:r>
            <a:r>
              <a:rPr lang="ar-SA" sz="2400" dirty="0" smtClean="0"/>
              <a:t>كما </a:t>
            </a:r>
            <a:r>
              <a:rPr lang="ar-SA" sz="2400" dirty="0"/>
              <a:t>تتمثل </a:t>
            </a:r>
            <a:r>
              <a:rPr lang="ar-SA" sz="2400" dirty="0" smtClean="0"/>
              <a:t>أهمي</a:t>
            </a:r>
            <a:r>
              <a:rPr lang="ar-JO" sz="2400" dirty="0" smtClean="0"/>
              <a:t>ة تمويل التعليم العالي</a:t>
            </a:r>
            <a:r>
              <a:rPr lang="ar-SA" sz="2400" dirty="0" smtClean="0"/>
              <a:t> </a:t>
            </a:r>
            <a:r>
              <a:rPr lang="ar-SA" sz="2400" dirty="0"/>
              <a:t>في عوائده الاجتماعية حيث يكسب الأفراد </a:t>
            </a:r>
            <a:r>
              <a:rPr lang="ar-SA" sz="2400" dirty="0" smtClean="0"/>
              <a:t>معرف</a:t>
            </a:r>
            <a:r>
              <a:rPr lang="ar-JO" sz="2400" dirty="0" smtClean="0"/>
              <a:t>ةً</a:t>
            </a:r>
            <a:r>
              <a:rPr lang="ar-SA" sz="2400" dirty="0" smtClean="0"/>
              <a:t> ووعيا</a:t>
            </a:r>
            <a:r>
              <a:rPr lang="ar-JO" sz="2400" dirty="0" smtClean="0"/>
              <a:t>ً</a:t>
            </a:r>
            <a:r>
              <a:rPr lang="ar-SA" sz="2400" dirty="0" smtClean="0"/>
              <a:t> </a:t>
            </a:r>
            <a:r>
              <a:rPr lang="ar-SA" sz="2400" dirty="0"/>
              <a:t>بحقوقهم وواجباتهم </a:t>
            </a:r>
            <a:r>
              <a:rPr lang="ar-SA" sz="2400" dirty="0" smtClean="0"/>
              <a:t>فضلا</a:t>
            </a:r>
            <a:r>
              <a:rPr lang="ar-JO" sz="2400" dirty="0" smtClean="0"/>
              <a:t>ً</a:t>
            </a:r>
            <a:r>
              <a:rPr lang="ar-SA" sz="2400" dirty="0" smtClean="0"/>
              <a:t> </a:t>
            </a:r>
            <a:r>
              <a:rPr lang="ar-SA" sz="2400" dirty="0"/>
              <a:t>عن القيم النبيلة والاتجاهات السليمة التي تضمن لهم حياة ذات معنى في مجتمعهم </a:t>
            </a:r>
            <a:r>
              <a:rPr lang="ar-JO" sz="2400" dirty="0" smtClean="0"/>
              <a:t>، </a:t>
            </a:r>
            <a:r>
              <a:rPr lang="ar-SA" sz="2400" dirty="0" smtClean="0"/>
              <a:t>فضلا</a:t>
            </a:r>
            <a:r>
              <a:rPr lang="ar-JO" sz="2400" dirty="0"/>
              <a:t>ً</a:t>
            </a:r>
            <a:r>
              <a:rPr lang="ar-SA" sz="2400" dirty="0" smtClean="0"/>
              <a:t> </a:t>
            </a:r>
            <a:r>
              <a:rPr lang="ar-SA" sz="2400" dirty="0"/>
              <a:t>عن العمل على تكريس مبدأ تكافؤ الفرص التعليمية بين مختلف الطبقات والشرائح الاجتماعية</a:t>
            </a:r>
            <a:r>
              <a:rPr lang="ar-SA" sz="2400" dirty="0" smtClean="0"/>
              <a:t>.</a:t>
            </a:r>
            <a:r>
              <a:rPr lang="ar-SA" sz="2400" dirty="0"/>
              <a:t> </a:t>
            </a:r>
            <a:endParaRPr lang="ar-JO" sz="2400" dirty="0" smtClean="0"/>
          </a:p>
          <a:p>
            <a:pPr algn="r" rtl="1"/>
            <a:endParaRPr lang="ar-JO" sz="2400" dirty="0" smtClean="0"/>
          </a:p>
          <a:p>
            <a:pPr algn="just" rtl="1"/>
            <a:r>
              <a:rPr lang="ar-SA" sz="2400" dirty="0" smtClean="0"/>
              <a:t>وفي </a:t>
            </a:r>
            <a:r>
              <a:rPr lang="ar-SA" sz="2400" dirty="0"/>
              <a:t>هذا السياق لا </a:t>
            </a:r>
            <a:r>
              <a:rPr lang="ar-SA" sz="2400" dirty="0" smtClean="0"/>
              <a:t>بد</a:t>
            </a:r>
            <a:r>
              <a:rPr lang="ar-JO" sz="2400" dirty="0" smtClean="0"/>
              <a:t>ّ</a:t>
            </a:r>
            <a:r>
              <a:rPr lang="ar-SA" sz="2400" dirty="0" smtClean="0"/>
              <a:t> </a:t>
            </a:r>
            <a:r>
              <a:rPr lang="ar-SA" sz="2400" dirty="0"/>
              <a:t>من الاشارة </a:t>
            </a:r>
            <a:r>
              <a:rPr lang="ar-JO" sz="2400" dirty="0" smtClean="0"/>
              <a:t>إ</a:t>
            </a:r>
            <a:r>
              <a:rPr lang="ar-SA" sz="2400" dirty="0" smtClean="0"/>
              <a:t>لى </a:t>
            </a:r>
            <a:r>
              <a:rPr lang="ar-JO" sz="2400" dirty="0"/>
              <a:t>أ</a:t>
            </a:r>
            <a:r>
              <a:rPr lang="ar-SA" sz="2400" dirty="0" smtClean="0"/>
              <a:t>ن </a:t>
            </a:r>
            <a:r>
              <a:rPr lang="ar-SA" sz="2400" dirty="0"/>
              <a:t>تمويل التعليم العالي يسهم في تحقيق التنمية الاقتصادية وذلك من خلال الاستثمار في التعليم حيث كان </a:t>
            </a:r>
            <a:r>
              <a:rPr lang="ar-JO" sz="2400" b="1" dirty="0" smtClean="0"/>
              <a:t>أ</a:t>
            </a:r>
            <a:r>
              <a:rPr lang="ar-SA" sz="2400" b="1" dirty="0" smtClean="0"/>
              <a:t>لفرد </a:t>
            </a:r>
            <a:r>
              <a:rPr lang="ar-SA" sz="2400" b="1" dirty="0"/>
              <a:t>مارشال هو </a:t>
            </a:r>
            <a:r>
              <a:rPr lang="ar-JO" sz="2400" b="1" dirty="0" smtClean="0"/>
              <a:t>أ</a:t>
            </a:r>
            <a:r>
              <a:rPr lang="ar-SA" sz="2400" b="1" dirty="0" smtClean="0"/>
              <a:t>ول </a:t>
            </a:r>
            <a:r>
              <a:rPr lang="ar-SA" sz="2400" b="1" dirty="0"/>
              <a:t>من </a:t>
            </a:r>
            <a:r>
              <a:rPr lang="ar-JO" sz="2400" b="1" dirty="0" smtClean="0"/>
              <a:t>أ</a:t>
            </a:r>
            <a:r>
              <a:rPr lang="ar-SA" sz="2400" b="1" dirty="0" smtClean="0"/>
              <a:t>شار </a:t>
            </a:r>
            <a:r>
              <a:rPr lang="ar-SA" sz="2400" b="1" dirty="0"/>
              <a:t>بصورة </a:t>
            </a:r>
            <a:r>
              <a:rPr lang="ar-SA" sz="2400" b="1" dirty="0" smtClean="0"/>
              <a:t>واضح</a:t>
            </a:r>
            <a:r>
              <a:rPr lang="ar-JO" sz="2400" b="1" dirty="0" smtClean="0"/>
              <a:t>ة</a:t>
            </a:r>
            <a:r>
              <a:rPr lang="ar-SA" sz="2400" b="1" dirty="0" smtClean="0"/>
              <a:t> ومباشر</a:t>
            </a:r>
            <a:r>
              <a:rPr lang="ar-JO" sz="2400" b="1" dirty="0" smtClean="0"/>
              <a:t>ة</a:t>
            </a:r>
            <a:r>
              <a:rPr lang="ar-SA" sz="2400" b="1" dirty="0" smtClean="0"/>
              <a:t> </a:t>
            </a:r>
            <a:r>
              <a:rPr lang="ar-JO" sz="2400" dirty="0" smtClean="0"/>
              <a:t>إ</a:t>
            </a:r>
            <a:r>
              <a:rPr lang="ar-SA" sz="2400" dirty="0" smtClean="0"/>
              <a:t>لى </a:t>
            </a:r>
            <a:r>
              <a:rPr lang="ar-JO" sz="2400" dirty="0" smtClean="0"/>
              <a:t>أ</a:t>
            </a:r>
            <a:r>
              <a:rPr lang="ar-SA" sz="2400" dirty="0" smtClean="0"/>
              <a:t>ن </a:t>
            </a:r>
            <a:r>
              <a:rPr lang="ar-SA" sz="2400" b="1" dirty="0"/>
              <a:t>التعليم هو شكل من أشكال الاستثمار </a:t>
            </a:r>
            <a:r>
              <a:rPr lang="ar-SA" sz="2400" dirty="0"/>
              <a:t>ليس فقط بحساب </a:t>
            </a:r>
            <a:r>
              <a:rPr lang="ar-SA" sz="2400" u="sng" dirty="0"/>
              <a:t>العائد </a:t>
            </a:r>
            <a:r>
              <a:rPr lang="ar-SA" sz="2400" u="sng" dirty="0" smtClean="0"/>
              <a:t>الاقتصاد</a:t>
            </a:r>
            <a:r>
              <a:rPr lang="ar-JO" sz="2400" u="sng" dirty="0" smtClean="0"/>
              <a:t>ي</a:t>
            </a:r>
            <a:r>
              <a:rPr lang="ar-SA" sz="2400" u="sng" dirty="0" smtClean="0"/>
              <a:t> </a:t>
            </a:r>
            <a:r>
              <a:rPr lang="ar-SA" sz="2400" dirty="0"/>
              <a:t>منه بل من خلال منح أبناء المجتمع فرصة تنمية مواهبهم </a:t>
            </a:r>
            <a:r>
              <a:rPr lang="ar-SA" sz="2400" dirty="0" smtClean="0"/>
              <a:t>وقدراتهم</a:t>
            </a:r>
            <a:r>
              <a:rPr lang="ar-JO" sz="2400" dirty="0" smtClean="0"/>
              <a:t>( </a:t>
            </a:r>
            <a:r>
              <a:rPr lang="ar-JO" sz="2400" u="sng" dirty="0" smtClean="0"/>
              <a:t>العائد الاجتماعي</a:t>
            </a:r>
            <a:r>
              <a:rPr lang="ar-JO" sz="2400" dirty="0" smtClean="0"/>
              <a:t>)</a:t>
            </a:r>
            <a:r>
              <a:rPr lang="ar-SA" sz="2400" dirty="0" smtClean="0"/>
              <a:t> ال</a:t>
            </a:r>
            <a:r>
              <a:rPr lang="ar-JO" sz="2400" dirty="0" smtClean="0"/>
              <a:t>أ</a:t>
            </a:r>
            <a:r>
              <a:rPr lang="ar-SA" sz="2400" dirty="0" smtClean="0"/>
              <a:t>مر </a:t>
            </a:r>
            <a:r>
              <a:rPr lang="ar-SA" sz="2400" dirty="0"/>
              <a:t>الذي يعزز </a:t>
            </a:r>
            <a:r>
              <a:rPr lang="ar-SA" sz="2400" dirty="0" smtClean="0"/>
              <a:t>عطا</a:t>
            </a:r>
            <a:r>
              <a:rPr lang="ar-JO" sz="2400" dirty="0" smtClean="0"/>
              <a:t>ء</a:t>
            </a:r>
            <a:r>
              <a:rPr lang="ar-SA" sz="2400" dirty="0" smtClean="0"/>
              <a:t>هم </a:t>
            </a:r>
            <a:r>
              <a:rPr lang="ar-SA" sz="2400" dirty="0"/>
              <a:t>وانتاجيتهم </a:t>
            </a:r>
            <a:r>
              <a:rPr lang="ar-JO" sz="2400" dirty="0" smtClean="0"/>
              <a:t>، </a:t>
            </a:r>
            <a:r>
              <a:rPr lang="ar-SA" sz="2400" dirty="0" smtClean="0"/>
              <a:t>للنهوض </a:t>
            </a:r>
            <a:r>
              <a:rPr lang="ar-SA" sz="2400" dirty="0"/>
              <a:t>بالمجالات </a:t>
            </a:r>
            <a:r>
              <a:rPr lang="ar-SA" sz="2400" dirty="0" smtClean="0"/>
              <a:t>ال</a:t>
            </a:r>
            <a:r>
              <a:rPr lang="ar-JO" sz="2400" dirty="0" smtClean="0"/>
              <a:t>أ</a:t>
            </a:r>
            <a:r>
              <a:rPr lang="ar-SA" sz="2400" dirty="0" smtClean="0"/>
              <a:t>خرى </a:t>
            </a:r>
            <a:r>
              <a:rPr lang="ar-SA" sz="2400" dirty="0"/>
              <a:t>حيث إن التعليم المتطور الذي يتلقى الدعم الحقيقي والمنظم </a:t>
            </a:r>
            <a:r>
              <a:rPr lang="ar-SA" sz="2400" dirty="0" smtClean="0"/>
              <a:t>يخر</a:t>
            </a:r>
            <a:r>
              <a:rPr lang="ar-JO" sz="2400" dirty="0" smtClean="0"/>
              <a:t>ّ</a:t>
            </a:r>
            <a:r>
              <a:rPr lang="ar-SA" sz="2400" dirty="0" smtClean="0"/>
              <a:t>ج اجيالا</a:t>
            </a:r>
            <a:r>
              <a:rPr lang="ar-JO" sz="2400" dirty="0" smtClean="0"/>
              <a:t>ً</a:t>
            </a:r>
            <a:r>
              <a:rPr lang="ar-SA" sz="2400" dirty="0" smtClean="0"/>
              <a:t> </a:t>
            </a:r>
            <a:r>
              <a:rPr lang="ar-SA" sz="2400" dirty="0"/>
              <a:t>تحمل خبرات تعليمية جديدة </a:t>
            </a:r>
            <a:r>
              <a:rPr lang="ar-SA" sz="2400" dirty="0" smtClean="0"/>
              <a:t>تن</a:t>
            </a:r>
            <a:r>
              <a:rPr lang="ar-JO" sz="2400" dirty="0" smtClean="0"/>
              <a:t>هض</a:t>
            </a:r>
            <a:r>
              <a:rPr lang="ar-SA" sz="2400" dirty="0" smtClean="0"/>
              <a:t> </a:t>
            </a:r>
            <a:r>
              <a:rPr lang="ar-JO" sz="2400" dirty="0" smtClean="0"/>
              <a:t>ب</a:t>
            </a:r>
            <a:r>
              <a:rPr lang="ar-SA" sz="2400" dirty="0" smtClean="0"/>
              <a:t>المجتمع في </a:t>
            </a:r>
            <a:r>
              <a:rPr lang="ar-SA" sz="2400" dirty="0"/>
              <a:t>جميع المجالات</a:t>
            </a:r>
            <a:r>
              <a:rPr lang="ar-JO" sz="2400" dirty="0"/>
              <a:t>.</a:t>
            </a:r>
            <a:endParaRPr lang="en-GB" sz="2400" dirty="0"/>
          </a:p>
          <a:p>
            <a:pPr algn="r" rtl="1"/>
            <a:endParaRPr lang="ar-JO" sz="2400" dirty="0" smtClean="0"/>
          </a:p>
        </p:txBody>
      </p:sp>
    </p:spTree>
    <p:extLst>
      <p:ext uri="{BB962C8B-B14F-4D97-AF65-F5344CB8AC3E}">
        <p14:creationId xmlns:p14="http://schemas.microsoft.com/office/powerpoint/2010/main" val="11880314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005944" y="260648"/>
            <a:ext cx="5519936" cy="768085"/>
          </a:xfrm>
        </p:spPr>
        <p:txBody>
          <a:bodyPr>
            <a:normAutofit fontScale="92500" lnSpcReduction="10000"/>
          </a:bodyPr>
          <a:lstStyle/>
          <a:p>
            <a:pPr algn="r" rtl="1"/>
            <a:r>
              <a:rPr lang="ar-SA" b="1" dirty="0"/>
              <a:t>مصادر </a:t>
            </a:r>
            <a:r>
              <a:rPr lang="ar-SA" b="1" dirty="0" smtClean="0"/>
              <a:t>تمويل التعليم </a:t>
            </a:r>
            <a:r>
              <a:rPr lang="ar-SA" b="1" dirty="0"/>
              <a:t>العالي</a:t>
            </a:r>
            <a:endParaRPr lang="en-GB" dirty="0"/>
          </a:p>
        </p:txBody>
      </p:sp>
      <p:sp>
        <p:nvSpPr>
          <p:cNvPr id="5" name="Oval 4"/>
          <p:cNvSpPr/>
          <p:nvPr/>
        </p:nvSpPr>
        <p:spPr>
          <a:xfrm>
            <a:off x="5004084" y="1767824"/>
            <a:ext cx="2262910" cy="1824203"/>
          </a:xfrm>
          <a:prstGeom prst="ellipse">
            <a:avLst/>
          </a:prstGeom>
          <a:noFill/>
          <a:ln>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7" name="Oval 6"/>
          <p:cNvSpPr/>
          <p:nvPr/>
        </p:nvSpPr>
        <p:spPr>
          <a:xfrm>
            <a:off x="1572897" y="1641076"/>
            <a:ext cx="1824203" cy="18242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9" name="Oval 8"/>
          <p:cNvSpPr/>
          <p:nvPr/>
        </p:nvSpPr>
        <p:spPr>
          <a:xfrm>
            <a:off x="8773697" y="1641076"/>
            <a:ext cx="1824203" cy="18242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0" name="Oval 9"/>
          <p:cNvSpPr/>
          <p:nvPr/>
        </p:nvSpPr>
        <p:spPr>
          <a:xfrm>
            <a:off x="5176899" y="4389107"/>
            <a:ext cx="1824203" cy="18242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1" name="Oval 10"/>
          <p:cNvSpPr/>
          <p:nvPr/>
        </p:nvSpPr>
        <p:spPr>
          <a:xfrm>
            <a:off x="2708225" y="3675528"/>
            <a:ext cx="1824203" cy="1824203"/>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2" name="Oval 11"/>
          <p:cNvSpPr/>
          <p:nvPr/>
        </p:nvSpPr>
        <p:spPr>
          <a:xfrm>
            <a:off x="7652775" y="3675528"/>
            <a:ext cx="1824203" cy="1824203"/>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3" name="Oval 12"/>
          <p:cNvSpPr/>
          <p:nvPr/>
        </p:nvSpPr>
        <p:spPr>
          <a:xfrm>
            <a:off x="5023675" y="1748718"/>
            <a:ext cx="2262910" cy="18195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a:r>
              <a:rPr lang="ar-JO" sz="4000" b="1" dirty="0" smtClean="0">
                <a:solidFill>
                  <a:schemeClr val="tx1"/>
                </a:solidFill>
                <a:latin typeface="Simplified Arabic" pitchFamily="18" charset="-78"/>
                <a:ea typeface="Times New Roman" pitchFamily="18" charset="0"/>
                <a:cs typeface="Simplified Arabic" pitchFamily="18" charset="-78"/>
              </a:rPr>
              <a:t>الحكومة</a:t>
            </a:r>
          </a:p>
          <a:p>
            <a:pPr algn="ctr"/>
            <a:endParaRPr lang="ko-KR" altLang="en-US" dirty="0"/>
          </a:p>
        </p:txBody>
      </p:sp>
      <p:sp>
        <p:nvSpPr>
          <p:cNvPr id="8" name="Up Arrow 7"/>
          <p:cNvSpPr/>
          <p:nvPr/>
        </p:nvSpPr>
        <p:spPr>
          <a:xfrm>
            <a:off x="5765912" y="3619596"/>
            <a:ext cx="646176" cy="652272"/>
          </a:xfrm>
          <a:prstGeom prst="up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5" name="TextBox 14"/>
          <p:cNvSpPr txBox="1"/>
          <p:nvPr/>
        </p:nvSpPr>
        <p:spPr>
          <a:xfrm>
            <a:off x="1598925" y="2230089"/>
            <a:ext cx="1717983" cy="830997"/>
          </a:xfrm>
          <a:prstGeom prst="rect">
            <a:avLst/>
          </a:prstGeom>
          <a:noFill/>
        </p:spPr>
        <p:txBody>
          <a:bodyPr wrap="square" rtlCol="0">
            <a:spAutoFit/>
          </a:bodyPr>
          <a:lstStyle/>
          <a:p>
            <a:pPr algn="ctr"/>
            <a:r>
              <a:rPr lang="ar-JO" sz="2400" b="1" dirty="0" smtClean="0"/>
              <a:t>المنح والتبرعات</a:t>
            </a:r>
            <a:endParaRPr lang="ko-KR" altLang="en-US" sz="2400" dirty="0">
              <a:solidFill>
                <a:schemeClr val="bg1"/>
              </a:solidFill>
              <a:latin typeface="Arial" pitchFamily="34" charset="0"/>
              <a:cs typeface="Arial" pitchFamily="34" charset="0"/>
            </a:endParaRPr>
          </a:p>
        </p:txBody>
      </p:sp>
      <p:sp>
        <p:nvSpPr>
          <p:cNvPr id="20" name="TextBox 19"/>
          <p:cNvSpPr txBox="1"/>
          <p:nvPr/>
        </p:nvSpPr>
        <p:spPr>
          <a:xfrm>
            <a:off x="8826807" y="2134303"/>
            <a:ext cx="1717983" cy="461665"/>
          </a:xfrm>
          <a:prstGeom prst="rect">
            <a:avLst/>
          </a:prstGeom>
          <a:noFill/>
        </p:spPr>
        <p:txBody>
          <a:bodyPr wrap="square" rtlCol="0">
            <a:spAutoFit/>
          </a:bodyPr>
          <a:lstStyle/>
          <a:p>
            <a:pPr algn="ctr"/>
            <a:r>
              <a:rPr lang="ar-JO" sz="2400" b="1" dirty="0" smtClean="0"/>
              <a:t>القطاع الخاص</a:t>
            </a:r>
            <a:endParaRPr lang="ko-KR" altLang="en-US" sz="2400" b="1" dirty="0">
              <a:solidFill>
                <a:schemeClr val="bg1"/>
              </a:solidFill>
              <a:latin typeface="Arial" pitchFamily="34" charset="0"/>
              <a:cs typeface="Arial" pitchFamily="34" charset="0"/>
            </a:endParaRPr>
          </a:p>
        </p:txBody>
      </p:sp>
      <p:sp>
        <p:nvSpPr>
          <p:cNvPr id="23" name="TextBox 22"/>
          <p:cNvSpPr txBox="1"/>
          <p:nvPr/>
        </p:nvSpPr>
        <p:spPr>
          <a:xfrm>
            <a:off x="5230009" y="4976355"/>
            <a:ext cx="1717983" cy="461665"/>
          </a:xfrm>
          <a:prstGeom prst="rect">
            <a:avLst/>
          </a:prstGeom>
          <a:noFill/>
        </p:spPr>
        <p:txBody>
          <a:bodyPr wrap="square" rtlCol="0">
            <a:spAutoFit/>
          </a:bodyPr>
          <a:lstStyle/>
          <a:p>
            <a:pPr algn="ctr"/>
            <a:r>
              <a:rPr lang="ar-JO" sz="2400" b="1" dirty="0" smtClean="0"/>
              <a:t>التمويل الذاتي</a:t>
            </a:r>
            <a:endParaRPr lang="ko-KR" altLang="en-US" sz="2400" b="1" dirty="0">
              <a:solidFill>
                <a:schemeClr val="bg1"/>
              </a:solidFill>
              <a:latin typeface="Arial" pitchFamily="34" charset="0"/>
              <a:cs typeface="Arial" pitchFamily="34" charset="0"/>
            </a:endParaRPr>
          </a:p>
        </p:txBody>
      </p:sp>
      <p:sp>
        <p:nvSpPr>
          <p:cNvPr id="26" name="TextBox 25"/>
          <p:cNvSpPr txBox="1"/>
          <p:nvPr/>
        </p:nvSpPr>
        <p:spPr>
          <a:xfrm>
            <a:off x="2761335" y="4157579"/>
            <a:ext cx="1717983" cy="830997"/>
          </a:xfrm>
          <a:prstGeom prst="rect">
            <a:avLst/>
          </a:prstGeom>
          <a:noFill/>
        </p:spPr>
        <p:txBody>
          <a:bodyPr wrap="square" rtlCol="0">
            <a:spAutoFit/>
          </a:bodyPr>
          <a:lstStyle/>
          <a:p>
            <a:pPr algn="ctr"/>
            <a:r>
              <a:rPr lang="ar-JO" sz="2400" b="1" dirty="0" smtClean="0"/>
              <a:t>الرسوم الدراسية</a:t>
            </a:r>
            <a:endParaRPr lang="ko-KR" altLang="en-US" sz="2400" b="1" dirty="0">
              <a:solidFill>
                <a:schemeClr val="accent3"/>
              </a:solidFill>
              <a:latin typeface="Arial" pitchFamily="34" charset="0"/>
              <a:cs typeface="Arial" pitchFamily="34" charset="0"/>
            </a:endParaRPr>
          </a:p>
        </p:txBody>
      </p:sp>
      <p:sp>
        <p:nvSpPr>
          <p:cNvPr id="29" name="TextBox 28"/>
          <p:cNvSpPr txBox="1"/>
          <p:nvPr/>
        </p:nvSpPr>
        <p:spPr>
          <a:xfrm>
            <a:off x="7705885" y="4157579"/>
            <a:ext cx="1717983" cy="830997"/>
          </a:xfrm>
          <a:prstGeom prst="rect">
            <a:avLst/>
          </a:prstGeom>
          <a:noFill/>
        </p:spPr>
        <p:txBody>
          <a:bodyPr wrap="square" rtlCol="0">
            <a:spAutoFit/>
          </a:bodyPr>
          <a:lstStyle/>
          <a:p>
            <a:pPr algn="ctr"/>
            <a:r>
              <a:rPr lang="ar-JO" sz="2400" b="1" dirty="0" smtClean="0"/>
              <a:t>التمويل الخارجي</a:t>
            </a:r>
            <a:endParaRPr lang="ko-KR" altLang="en-US" sz="2400" b="1" dirty="0">
              <a:solidFill>
                <a:schemeClr val="accent3"/>
              </a:solidFill>
              <a:latin typeface="Arial" pitchFamily="34" charset="0"/>
              <a:cs typeface="Arial" pitchFamily="34" charset="0"/>
            </a:endParaRPr>
          </a:p>
        </p:txBody>
      </p:sp>
      <p:sp>
        <p:nvSpPr>
          <p:cNvPr id="31" name="Up Arrow 30"/>
          <p:cNvSpPr/>
          <p:nvPr/>
        </p:nvSpPr>
        <p:spPr>
          <a:xfrm rot="2700000">
            <a:off x="4394739" y="3260341"/>
            <a:ext cx="646176" cy="652272"/>
          </a:xfrm>
          <a:prstGeom prst="up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2" name="Up Arrow 31"/>
          <p:cNvSpPr/>
          <p:nvPr/>
        </p:nvSpPr>
        <p:spPr>
          <a:xfrm rot="18900000">
            <a:off x="7081515" y="3260341"/>
            <a:ext cx="646176" cy="652272"/>
          </a:xfrm>
          <a:prstGeom prst="up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3" name="Up Arrow 32"/>
          <p:cNvSpPr/>
          <p:nvPr/>
        </p:nvSpPr>
        <p:spPr>
          <a:xfrm rot="16200000">
            <a:off x="7564311" y="2227043"/>
            <a:ext cx="646176" cy="652272"/>
          </a:xfrm>
          <a:prstGeom prst="up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4" name="Up Arrow 33"/>
          <p:cNvSpPr/>
          <p:nvPr/>
        </p:nvSpPr>
        <p:spPr>
          <a:xfrm rot="5400000">
            <a:off x="3963911" y="2227041"/>
            <a:ext cx="646176" cy="652272"/>
          </a:xfrm>
          <a:prstGeom prst="up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pic>
        <p:nvPicPr>
          <p:cNvPr id="21"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22" name="Google Shape;148;p3"/>
          <p:cNvPicPr preferRelativeResize="0"/>
          <p:nvPr/>
        </p:nvPicPr>
        <p:blipFill rotWithShape="1">
          <a:blip r:embed="rId3">
            <a:alphaModFix/>
          </a:blip>
          <a:srcRect/>
          <a:stretch/>
        </p:blipFill>
        <p:spPr>
          <a:xfrm>
            <a:off x="280308" y="6043914"/>
            <a:ext cx="2167470" cy="591661"/>
          </a:xfrm>
          <a:prstGeom prst="rect">
            <a:avLst/>
          </a:prstGeom>
          <a:noFill/>
          <a:ln>
            <a:noFill/>
          </a:ln>
        </p:spPr>
      </p:pic>
      <p:sp>
        <p:nvSpPr>
          <p:cNvPr id="24" name="Google Shape;110;p1"/>
          <p:cNvSpPr/>
          <p:nvPr/>
        </p:nvSpPr>
        <p:spPr>
          <a:xfrm>
            <a:off x="5327038" y="629354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5" name="Up Arrow 24"/>
          <p:cNvSpPr/>
          <p:nvPr/>
        </p:nvSpPr>
        <p:spPr>
          <a:xfrm>
            <a:off x="5651814" y="1084719"/>
            <a:ext cx="646176" cy="652272"/>
          </a:xfrm>
          <a:prstGeom prst="up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Tree>
    <p:extLst>
      <p:ext uri="{BB962C8B-B14F-4D97-AF65-F5344CB8AC3E}">
        <p14:creationId xmlns:p14="http://schemas.microsoft.com/office/powerpoint/2010/main" val="284652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2783632" y="-5459"/>
            <a:ext cx="5904656"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rgbClr val="44546A"/>
                </a:solidFill>
                <a:latin typeface="Simplified Arabic" pitchFamily="18" charset="-78"/>
                <a:cs typeface="Simplified Arabic" pitchFamily="18" charset="-78"/>
                <a:sym typeface="Tajawal Medium"/>
              </a:rPr>
              <a:t>التمويل والاستثمار </a:t>
            </a:r>
            <a:r>
              <a:rPr lang="ar-JO" sz="2400" b="1" dirty="0">
                <a:solidFill>
                  <a:srgbClr val="44546A"/>
                </a:solidFill>
                <a:latin typeface="Simplified Arabic" pitchFamily="18" charset="-78"/>
                <a:cs typeface="Simplified Arabic" pitchFamily="18" charset="-78"/>
                <a:sym typeface="Tajawal Medium"/>
              </a:rPr>
              <a:t>في </a:t>
            </a:r>
            <a:r>
              <a:rPr lang="ar-JO" sz="2400" b="1" dirty="0" smtClean="0">
                <a:solidFill>
                  <a:srgbClr val="44546A"/>
                </a:solidFill>
                <a:latin typeface="Simplified Arabic" pitchFamily="18" charset="-78"/>
                <a:cs typeface="Simplified Arabic" pitchFamily="18" charset="-78"/>
                <a:sym typeface="Tajawal Medium"/>
              </a:rPr>
              <a:t>التعليم</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5519936" y="6168727"/>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 name="Rectangle 1"/>
          <p:cNvSpPr/>
          <p:nvPr/>
        </p:nvSpPr>
        <p:spPr>
          <a:xfrm>
            <a:off x="566401" y="780935"/>
            <a:ext cx="11221516" cy="5324535"/>
          </a:xfrm>
          <a:prstGeom prst="rect">
            <a:avLst/>
          </a:prstGeom>
        </p:spPr>
        <p:txBody>
          <a:bodyPr wrap="square">
            <a:spAutoFit/>
          </a:bodyPr>
          <a:lstStyle/>
          <a:p>
            <a:pPr algn="just" rtl="1"/>
            <a:r>
              <a:rPr lang="ar-SA" sz="2800" b="1" dirty="0"/>
              <a:t>مصادر تمويل التعليم العالي</a:t>
            </a:r>
            <a:endParaRPr lang="en-GB" sz="2800" dirty="0"/>
          </a:p>
          <a:p>
            <a:pPr algn="just"/>
            <a:r>
              <a:rPr lang="ar-SA" sz="2400" dirty="0"/>
              <a:t> </a:t>
            </a:r>
            <a:endParaRPr lang="en-GB" sz="2400" dirty="0"/>
          </a:p>
          <a:p>
            <a:pPr algn="just" rtl="1"/>
            <a:r>
              <a:rPr lang="ar-SA" sz="2400" dirty="0"/>
              <a:t> 1. </a:t>
            </a:r>
            <a:r>
              <a:rPr lang="ar-SA" sz="2400" b="1" dirty="0"/>
              <a:t>المصدر الحكومي </a:t>
            </a:r>
            <a:r>
              <a:rPr lang="ar-SA" sz="2400" dirty="0"/>
              <a:t>وهو ما ترصده الحكومة في موازنتها للتعليم العالي وغني عن القول أن هذا المصدر </a:t>
            </a:r>
            <a:r>
              <a:rPr lang="ar-JO" sz="2400" dirty="0" smtClean="0"/>
              <a:t>أ</a:t>
            </a:r>
            <a:r>
              <a:rPr lang="ar-SA" sz="2400" dirty="0" smtClean="0"/>
              <a:t>ساسي </a:t>
            </a:r>
            <a:r>
              <a:rPr lang="ar-SA" sz="2400" dirty="0"/>
              <a:t>ولا توجد حكومة في العالم الآن لا ترصد في موازنتها </a:t>
            </a:r>
            <a:r>
              <a:rPr lang="ar-SA" sz="2400" dirty="0" smtClean="0"/>
              <a:t>نسب</a:t>
            </a:r>
            <a:r>
              <a:rPr lang="ar-JO" sz="2400" dirty="0" smtClean="0"/>
              <a:t>ة معينة </a:t>
            </a:r>
            <a:r>
              <a:rPr lang="ar-SA" sz="2400" dirty="0" smtClean="0"/>
              <a:t> لتمويل </a:t>
            </a:r>
            <a:r>
              <a:rPr lang="ar-SA" sz="2400" dirty="0"/>
              <a:t>التعليم العالي </a:t>
            </a:r>
            <a:r>
              <a:rPr lang="ar-SA" sz="2400" dirty="0" smtClean="0"/>
              <a:t>إدراك</a:t>
            </a:r>
            <a:r>
              <a:rPr lang="ar-JO" sz="2400" dirty="0" smtClean="0"/>
              <a:t>ً</a:t>
            </a:r>
            <a:r>
              <a:rPr lang="ar-SA" sz="2400" dirty="0" smtClean="0"/>
              <a:t>ا </a:t>
            </a:r>
            <a:r>
              <a:rPr lang="ar-SA" sz="2400" dirty="0"/>
              <a:t>منها لأهميته ودوره كرافعة للتنمية في المجتمع .</a:t>
            </a:r>
            <a:endParaRPr lang="en-GB" sz="2400" dirty="0"/>
          </a:p>
          <a:p>
            <a:pPr algn="just"/>
            <a:r>
              <a:rPr lang="ar-SA" sz="2400" dirty="0"/>
              <a:t> </a:t>
            </a:r>
            <a:endParaRPr lang="en-GB" sz="2400" dirty="0"/>
          </a:p>
          <a:p>
            <a:pPr algn="just" rtl="1"/>
            <a:r>
              <a:rPr lang="ar-SA" sz="2400" dirty="0" smtClean="0"/>
              <a:t>2.</a:t>
            </a:r>
            <a:r>
              <a:rPr lang="ar-JO" sz="2400" b="1" dirty="0" smtClean="0"/>
              <a:t>القطاع الخاص</a:t>
            </a:r>
            <a:r>
              <a:rPr lang="ar-SA" sz="2400" b="1" dirty="0" smtClean="0"/>
              <a:t> </a:t>
            </a:r>
            <a:r>
              <a:rPr lang="ar-SA" sz="2400" dirty="0"/>
              <a:t>ويتمثل في الشركات والمصانع ورجال </a:t>
            </a:r>
            <a:r>
              <a:rPr lang="ar-SA" sz="2400" dirty="0" smtClean="0"/>
              <a:t>الأعمال </a:t>
            </a:r>
            <a:r>
              <a:rPr lang="ar-SA" sz="2400" dirty="0"/>
              <a:t>الذين يهمهم أن يحقق التعليم العالي أهدافه ورفد القطاع الخاص بما يلزمه من </a:t>
            </a:r>
            <a:r>
              <a:rPr lang="ar-SA" sz="2400" dirty="0" smtClean="0"/>
              <a:t>كفاءات</a:t>
            </a:r>
            <a:r>
              <a:rPr lang="ar-JO" sz="2400" dirty="0" smtClean="0"/>
              <a:t>.</a:t>
            </a:r>
          </a:p>
          <a:p>
            <a:pPr algn="just" rtl="1"/>
            <a:endParaRPr lang="en-GB" sz="2400" dirty="0"/>
          </a:p>
          <a:p>
            <a:pPr algn="just" rtl="1"/>
            <a:r>
              <a:rPr lang="ar-SA" sz="2400" dirty="0"/>
              <a:t>3.  </a:t>
            </a:r>
            <a:r>
              <a:rPr lang="ar-SA" sz="2400" b="1" dirty="0"/>
              <a:t>التمويل الذاتي</a:t>
            </a:r>
            <a:r>
              <a:rPr lang="ar-SA" sz="2400" dirty="0"/>
              <a:t> والمقصود هنا أن </a:t>
            </a:r>
            <a:r>
              <a:rPr lang="ar-SA" sz="2400" dirty="0" smtClean="0"/>
              <a:t>تمو</a:t>
            </a:r>
            <a:r>
              <a:rPr lang="ar-JO" sz="2400" dirty="0" smtClean="0"/>
              <a:t>ّ</a:t>
            </a:r>
            <a:r>
              <a:rPr lang="ar-SA" sz="2400" dirty="0" smtClean="0"/>
              <a:t>ل </a:t>
            </a:r>
            <a:r>
              <a:rPr lang="ar-SA" sz="2400" dirty="0"/>
              <a:t>مؤسسات التعليم العالي نفسها بنفسها ولو </a:t>
            </a:r>
            <a:r>
              <a:rPr lang="ar-SA" sz="2400" dirty="0" smtClean="0"/>
              <a:t>جزئي</a:t>
            </a:r>
            <a:r>
              <a:rPr lang="ar-JO" sz="2400" dirty="0"/>
              <a:t>ً</a:t>
            </a:r>
            <a:r>
              <a:rPr lang="ar-SA" sz="2400" dirty="0" smtClean="0"/>
              <a:t>ا </a:t>
            </a:r>
            <a:r>
              <a:rPr lang="ar-SA" sz="2400" dirty="0"/>
              <a:t>من خلال الأموال المنقولة وغير المنقولة وقد يكون ذلك من خلال تأجير </a:t>
            </a:r>
            <a:r>
              <a:rPr lang="ar-SA" sz="2400" dirty="0" smtClean="0"/>
              <a:t>مرافقها </a:t>
            </a:r>
            <a:r>
              <a:rPr lang="ar-SA" sz="2400" dirty="0"/>
              <a:t>والتعاقد مع مؤسسات الإنتاج لإجراء بحوث </a:t>
            </a:r>
            <a:r>
              <a:rPr lang="ar-SA" sz="2400" dirty="0" smtClean="0"/>
              <a:t>لصالحها</a:t>
            </a:r>
            <a:r>
              <a:rPr lang="ar-JO" sz="2400" dirty="0" smtClean="0"/>
              <a:t>،</a:t>
            </a:r>
            <a:r>
              <a:rPr lang="ar-SA" sz="2400" dirty="0" smtClean="0"/>
              <a:t> </a:t>
            </a:r>
            <a:r>
              <a:rPr lang="ar-SA" sz="2400" dirty="0"/>
              <a:t>كما قد يكون من خلال </a:t>
            </a:r>
            <a:r>
              <a:rPr lang="ar-SA" sz="2400" dirty="0" smtClean="0"/>
              <a:t>إنشاء </a:t>
            </a:r>
            <a:r>
              <a:rPr lang="ar-SA" sz="2400" dirty="0"/>
              <a:t>صناديق استثمارية خاصة تقوم بمحاولة الاستثمار بكافة اشكاله لصالح المؤسسة التعليمية.</a:t>
            </a:r>
            <a:endParaRPr lang="en-GB" sz="2400" dirty="0"/>
          </a:p>
          <a:p>
            <a:pPr algn="just"/>
            <a:r>
              <a:rPr lang="ar-SA" sz="2400" dirty="0"/>
              <a:t> </a:t>
            </a:r>
            <a:endParaRPr lang="en-GB" sz="2400" dirty="0"/>
          </a:p>
        </p:txBody>
      </p:sp>
    </p:spTree>
    <p:extLst>
      <p:ext uri="{BB962C8B-B14F-4D97-AF65-F5344CB8AC3E}">
        <p14:creationId xmlns:p14="http://schemas.microsoft.com/office/powerpoint/2010/main" val="41800780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2927648" y="36497"/>
            <a:ext cx="5904656"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rgbClr val="44546A"/>
                </a:solidFill>
                <a:latin typeface="Simplified Arabic" pitchFamily="18" charset="-78"/>
                <a:cs typeface="Simplified Arabic" pitchFamily="18" charset="-78"/>
                <a:sym typeface="Tajawal Medium"/>
              </a:rPr>
              <a:t>التمويل والاستثمار </a:t>
            </a:r>
            <a:r>
              <a:rPr lang="ar-JO" sz="2400" b="1" dirty="0">
                <a:solidFill>
                  <a:srgbClr val="44546A"/>
                </a:solidFill>
                <a:latin typeface="Simplified Arabic" pitchFamily="18" charset="-78"/>
                <a:cs typeface="Simplified Arabic" pitchFamily="18" charset="-78"/>
                <a:sym typeface="Tajawal Medium"/>
              </a:rPr>
              <a:t>في </a:t>
            </a:r>
            <a:r>
              <a:rPr lang="ar-JO" sz="2400" b="1" dirty="0" smtClean="0">
                <a:solidFill>
                  <a:srgbClr val="44546A"/>
                </a:solidFill>
                <a:latin typeface="Simplified Arabic" pitchFamily="18" charset="-78"/>
                <a:cs typeface="Simplified Arabic" pitchFamily="18" charset="-78"/>
                <a:sym typeface="Tajawal Medium"/>
              </a:rPr>
              <a:t>التعليم</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5399948" y="6129881"/>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 name="Rectangle 1"/>
          <p:cNvSpPr/>
          <p:nvPr/>
        </p:nvSpPr>
        <p:spPr>
          <a:xfrm>
            <a:off x="653286" y="839603"/>
            <a:ext cx="11149508" cy="5262979"/>
          </a:xfrm>
          <a:prstGeom prst="rect">
            <a:avLst/>
          </a:prstGeom>
        </p:spPr>
        <p:txBody>
          <a:bodyPr wrap="square">
            <a:spAutoFit/>
          </a:bodyPr>
          <a:lstStyle/>
          <a:p>
            <a:pPr algn="just" rtl="1"/>
            <a:r>
              <a:rPr lang="ar-JO" sz="2400" dirty="0" smtClean="0"/>
              <a:t>4</a:t>
            </a:r>
            <a:r>
              <a:rPr lang="ar-SA" sz="2400" dirty="0" smtClean="0"/>
              <a:t>.</a:t>
            </a:r>
            <a:r>
              <a:rPr lang="ar-SA" sz="2400" dirty="0"/>
              <a:t>  </a:t>
            </a:r>
            <a:r>
              <a:rPr lang="ar-SA" sz="2400" b="1" dirty="0"/>
              <a:t>الرسوم الدراسية </a:t>
            </a:r>
            <a:r>
              <a:rPr lang="ar-SA" sz="2400" dirty="0"/>
              <a:t>وهي مجموعة الرسوم التي يدفعها الطلبة لقاء دراستهم في مؤسسات التعليم العالي وهو الامر الذي يسهم ولو بحد معين في تمويل العملية التعليمية وبالطبع فإن معظم مؤسسات التعليم العالي تحاول إعفاء الطلبة غير المقتدرين من خلال صناديق معينة لدعم </a:t>
            </a:r>
            <a:r>
              <a:rPr lang="ar-SA" sz="2400" dirty="0" smtClean="0"/>
              <a:t>الطالب</a:t>
            </a:r>
            <a:r>
              <a:rPr lang="ar-JO" sz="2400" dirty="0" smtClean="0"/>
              <a:t>.</a:t>
            </a:r>
            <a:endParaRPr lang="en-GB" sz="2400" dirty="0"/>
          </a:p>
          <a:p>
            <a:pPr algn="just"/>
            <a:r>
              <a:rPr lang="ar-SA" sz="2400" dirty="0"/>
              <a:t> </a:t>
            </a:r>
            <a:endParaRPr lang="en-GB" sz="2400" dirty="0"/>
          </a:p>
          <a:p>
            <a:pPr algn="just" rtl="1"/>
            <a:r>
              <a:rPr lang="ar-SA" sz="2400" dirty="0"/>
              <a:t>5.  </a:t>
            </a:r>
            <a:r>
              <a:rPr lang="ar-SA" sz="2400" b="1" dirty="0"/>
              <a:t>الضرائب</a:t>
            </a:r>
            <a:r>
              <a:rPr lang="ar-SA" sz="2400" dirty="0"/>
              <a:t> تفرضها الحكومات عادة على بيع العقارات أو انجاز المعاملات كالرسوم الجمركية بحيث يوضع ريعها في صندوق خاص </a:t>
            </a:r>
            <a:r>
              <a:rPr lang="ar-SA" sz="2400" dirty="0" smtClean="0"/>
              <a:t>ويحو</a:t>
            </a:r>
            <a:r>
              <a:rPr lang="ar-JO" sz="2400" dirty="0" smtClean="0"/>
              <a:t>ّ</a:t>
            </a:r>
            <a:r>
              <a:rPr lang="ar-SA" sz="2400" dirty="0" smtClean="0"/>
              <a:t>ل </a:t>
            </a:r>
            <a:r>
              <a:rPr lang="ar-SA" sz="2400" dirty="0"/>
              <a:t>ما به لمؤسسات التعليم </a:t>
            </a:r>
            <a:r>
              <a:rPr lang="ar-SA" sz="2400" dirty="0" smtClean="0"/>
              <a:t>العالي</a:t>
            </a:r>
            <a:r>
              <a:rPr lang="ar-JO" sz="2400" dirty="0" smtClean="0"/>
              <a:t>.</a:t>
            </a:r>
            <a:endParaRPr lang="en-GB" sz="2400" dirty="0"/>
          </a:p>
          <a:p>
            <a:pPr algn="just"/>
            <a:r>
              <a:rPr lang="ar-SA" sz="2400" dirty="0"/>
              <a:t> </a:t>
            </a:r>
            <a:endParaRPr lang="en-GB" sz="2400" dirty="0"/>
          </a:p>
          <a:p>
            <a:pPr algn="just" rtl="1"/>
            <a:r>
              <a:rPr lang="ar-SA" sz="2400" dirty="0"/>
              <a:t>6.  </a:t>
            </a:r>
            <a:r>
              <a:rPr lang="ar-SA" sz="2400" b="1" dirty="0"/>
              <a:t>المنح والتبرعات </a:t>
            </a:r>
            <a:r>
              <a:rPr lang="ar-SA" sz="2400" dirty="0"/>
              <a:t>وهي تلك التي يقدمها الأفراد الأثرياء من خريجي </a:t>
            </a:r>
            <a:r>
              <a:rPr lang="ar-SA" sz="2400" dirty="0" smtClean="0"/>
              <a:t>الجامع</a:t>
            </a:r>
            <a:r>
              <a:rPr lang="ar-JO" sz="2400" dirty="0" smtClean="0"/>
              <a:t>ة</a:t>
            </a:r>
            <a:r>
              <a:rPr lang="ar-SA" sz="2400" dirty="0" smtClean="0"/>
              <a:t> </a:t>
            </a:r>
            <a:r>
              <a:rPr lang="ar-SA" sz="2400" dirty="0"/>
              <a:t>او من المواطنين بشكل عام وتكون موجهة عادة لإنشاء بعض من المباني </a:t>
            </a:r>
            <a:r>
              <a:rPr lang="ar-JO" sz="2400" dirty="0" smtClean="0"/>
              <a:t>أ</a:t>
            </a:r>
            <a:r>
              <a:rPr lang="ar-SA" sz="2400" dirty="0" smtClean="0"/>
              <a:t>و </a:t>
            </a:r>
            <a:r>
              <a:rPr lang="ar-SA" sz="2400" dirty="0"/>
              <a:t>المختبرات </a:t>
            </a:r>
            <a:r>
              <a:rPr lang="ar-JO" sz="2400" dirty="0" smtClean="0"/>
              <a:t>أ</a:t>
            </a:r>
            <a:r>
              <a:rPr lang="ar-SA" sz="2400" dirty="0" smtClean="0"/>
              <a:t>و </a:t>
            </a:r>
            <a:r>
              <a:rPr lang="ar-SA" sz="2400" dirty="0"/>
              <a:t>تأمين رسوم شرائح من الطلبة أو غير ذلك من أشكال </a:t>
            </a:r>
            <a:r>
              <a:rPr lang="ar-SA" sz="2400" dirty="0" smtClean="0"/>
              <a:t>الدعم</a:t>
            </a:r>
            <a:r>
              <a:rPr lang="ar-JO" sz="2400" dirty="0" smtClean="0"/>
              <a:t>.</a:t>
            </a:r>
            <a:endParaRPr lang="en-GB" sz="2400" dirty="0"/>
          </a:p>
          <a:p>
            <a:pPr algn="just"/>
            <a:r>
              <a:rPr lang="ar-SA" sz="2400" dirty="0"/>
              <a:t> </a:t>
            </a:r>
            <a:endParaRPr lang="en-GB" sz="2400" dirty="0"/>
          </a:p>
          <a:p>
            <a:pPr algn="just" rtl="1"/>
            <a:r>
              <a:rPr lang="ar-SA" sz="2400" dirty="0"/>
              <a:t>7.  </a:t>
            </a:r>
            <a:r>
              <a:rPr lang="ar-SA" sz="2400" b="1" dirty="0"/>
              <a:t>التمويل الخارجي </a:t>
            </a:r>
            <a:r>
              <a:rPr lang="ar-SA" sz="2400" dirty="0"/>
              <a:t>وهو ما تقدمه المؤسسات الدولية أو الصناديق المهتمة بالتعليم العالي والبنك الدولي واليونسكو أو غيرهما ويتوجه هذا التمويل في العادة إلى دول العالم الثالث وهو قد يكون على شكل دعم برامج تبادل طلبة أو تقديم استشارات علمية أو تطوير أساليب التدريس ومشاريع البحث </a:t>
            </a:r>
            <a:r>
              <a:rPr lang="ar-SA" sz="2400" dirty="0" smtClean="0"/>
              <a:t>العلمي</a:t>
            </a:r>
            <a:r>
              <a:rPr lang="ar-JO" sz="2400" dirty="0" smtClean="0"/>
              <a:t>.</a:t>
            </a:r>
            <a:r>
              <a:rPr lang="ar-SA" sz="2400" dirty="0"/>
              <a:t> </a:t>
            </a:r>
            <a:endParaRPr lang="en-GB" sz="2400" dirty="0"/>
          </a:p>
          <a:p>
            <a:pPr algn="just"/>
            <a:r>
              <a:rPr lang="ar-SA" sz="2400" dirty="0"/>
              <a:t> </a:t>
            </a:r>
            <a:endParaRPr lang="en-GB" sz="2400" dirty="0"/>
          </a:p>
        </p:txBody>
      </p:sp>
    </p:spTree>
    <p:extLst>
      <p:ext uri="{BB962C8B-B14F-4D97-AF65-F5344CB8AC3E}">
        <p14:creationId xmlns:p14="http://schemas.microsoft.com/office/powerpoint/2010/main" val="35646701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a:xfrm>
            <a:off x="335360" y="545899"/>
            <a:ext cx="11573197" cy="724247"/>
          </a:xfrm>
        </p:spPr>
        <p:txBody>
          <a:bodyPr>
            <a:normAutofit/>
          </a:bodyPr>
          <a:lstStyle/>
          <a:p>
            <a:r>
              <a:rPr lang="ar-JO" sz="36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الاتجاهات المختلفة في </a:t>
            </a:r>
            <a:r>
              <a:rPr lang="ar-SA" sz="36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مصادر </a:t>
            </a:r>
            <a:r>
              <a:rPr lang="ar-SA" sz="36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تمويل التعليم العالي</a:t>
            </a:r>
            <a:endParaRPr lang="en-US" sz="3600" dirty="0">
              <a:solidFill>
                <a:schemeClr val="tx1"/>
              </a:solidFill>
            </a:endParaRPr>
          </a:p>
        </p:txBody>
      </p:sp>
      <p:sp>
        <p:nvSpPr>
          <p:cNvPr id="3" name="Freeform: Shape 2">
            <a:extLst>
              <a:ext uri="{FF2B5EF4-FFF2-40B4-BE49-F238E27FC236}">
                <a16:creationId xmlns:a16="http://schemas.microsoft.com/office/drawing/2014/main" xmlns="" id="{39360262-1DC1-466D-A3F7-94F9CE2051F5}"/>
              </a:ext>
            </a:extLst>
          </p:cNvPr>
          <p:cNvSpPr/>
          <p:nvPr/>
        </p:nvSpPr>
        <p:spPr>
          <a:xfrm flipH="1">
            <a:off x="9083518" y="2382908"/>
            <a:ext cx="2389079" cy="2650310"/>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chemeClr val="accent4"/>
            </a:solidFill>
            <a:prstDash val="solid"/>
            <a:miter/>
          </a:ln>
        </p:spPr>
        <p:txBody>
          <a:bodyPr rtlCol="0" anchor="ctr"/>
          <a:lstStyle/>
          <a:p>
            <a:pPr algn="ctr" defTabSz="685800"/>
            <a:r>
              <a:rPr kumimoji="0" lang="ar-SA"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الاتجاه الأول : الاتجاه الاجتماعي أي التمويل الحكومي العام</a:t>
            </a:r>
            <a:endParaRPr lang="en-US" sz="2400" b="1" dirty="0">
              <a:latin typeface="Arial"/>
              <a:ea typeface="Arial Unicode MS"/>
            </a:endParaRPr>
          </a:p>
        </p:txBody>
      </p:sp>
      <p:sp>
        <p:nvSpPr>
          <p:cNvPr id="4" name="Freeform: Shape 3">
            <a:extLst>
              <a:ext uri="{FF2B5EF4-FFF2-40B4-BE49-F238E27FC236}">
                <a16:creationId xmlns:a16="http://schemas.microsoft.com/office/drawing/2014/main" xmlns="" id="{3DE95D62-A30A-427C-ADE2-D8BF5285671D}"/>
              </a:ext>
            </a:extLst>
          </p:cNvPr>
          <p:cNvSpPr>
            <a:spLocks noChangeAspect="1"/>
          </p:cNvSpPr>
          <p:nvPr/>
        </p:nvSpPr>
        <p:spPr>
          <a:xfrm>
            <a:off x="8397435" y="3380478"/>
            <a:ext cx="866917" cy="1371600"/>
          </a:xfrm>
          <a:custGeom>
            <a:avLst/>
            <a:gdLst>
              <a:gd name="connsiteX0" fmla="*/ 591978 w 895350"/>
              <a:gd name="connsiteY0" fmla="*/ 2353151 h 2371725"/>
              <a:gd name="connsiteX1" fmla="*/ 591978 w 895350"/>
              <a:gd name="connsiteY1" fmla="*/ 535781 h 2371725"/>
              <a:gd name="connsiteX2" fmla="*/ 321469 w 895350"/>
              <a:gd name="connsiteY2" fmla="*/ 731996 h 2371725"/>
              <a:gd name="connsiteX3" fmla="*/ 21431 w 895350"/>
              <a:gd name="connsiteY3" fmla="*/ 879634 h 2371725"/>
              <a:gd name="connsiteX4" fmla="*/ 21431 w 895350"/>
              <a:gd name="connsiteY4" fmla="*/ 604361 h 2371725"/>
              <a:gd name="connsiteX5" fmla="*/ 439578 w 895350"/>
              <a:gd name="connsiteY5" fmla="*/ 331946 h 2371725"/>
              <a:gd name="connsiteX6" fmla="*/ 692944 w 895350"/>
              <a:gd name="connsiteY6" fmla="*/ 21431 h 2371725"/>
              <a:gd name="connsiteX7" fmla="*/ 876776 w 895350"/>
              <a:gd name="connsiteY7" fmla="*/ 21431 h 2371725"/>
              <a:gd name="connsiteX8" fmla="*/ 876776 w 895350"/>
              <a:gd name="connsiteY8" fmla="*/ 2353151 h 2371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5350" h="2371725">
                <a:moveTo>
                  <a:pt x="591978" y="2353151"/>
                </a:moveTo>
                <a:lnTo>
                  <a:pt x="591978" y="535781"/>
                </a:lnTo>
                <a:cubicBezTo>
                  <a:pt x="523399" y="601504"/>
                  <a:pt x="432911" y="667226"/>
                  <a:pt x="321469" y="731996"/>
                </a:cubicBezTo>
                <a:cubicBezTo>
                  <a:pt x="210026" y="797719"/>
                  <a:pt x="110014" y="846296"/>
                  <a:pt x="21431" y="879634"/>
                </a:cubicBezTo>
                <a:lnTo>
                  <a:pt x="21431" y="604361"/>
                </a:lnTo>
                <a:cubicBezTo>
                  <a:pt x="180499" y="529114"/>
                  <a:pt x="320516" y="438626"/>
                  <a:pt x="439578" y="331946"/>
                </a:cubicBezTo>
                <a:cubicBezTo>
                  <a:pt x="558641" y="225266"/>
                  <a:pt x="643414" y="121444"/>
                  <a:pt x="692944" y="21431"/>
                </a:cubicBezTo>
                <a:lnTo>
                  <a:pt x="876776" y="21431"/>
                </a:lnTo>
                <a:lnTo>
                  <a:pt x="876776" y="2353151"/>
                </a:lnTo>
              </a:path>
            </a:pathLst>
          </a:custGeom>
          <a:noFill/>
          <a:ln w="38100" cap="flat">
            <a:solidFill>
              <a:schemeClr val="accent4"/>
            </a:solidFill>
            <a:prstDash val="solid"/>
            <a:miter/>
          </a:ln>
        </p:spPr>
        <p:txBody>
          <a:bodyPr rtlCol="0" anchor="ctr"/>
          <a:lstStyle/>
          <a:p>
            <a:pPr defTabSz="685800"/>
            <a:endParaRPr lang="en-US" sz="1350" dirty="0">
              <a:solidFill>
                <a:srgbClr val="000000"/>
              </a:solidFill>
              <a:latin typeface="Arial"/>
              <a:ea typeface="Arial Unicode MS"/>
            </a:endParaRPr>
          </a:p>
        </p:txBody>
      </p:sp>
      <p:sp>
        <p:nvSpPr>
          <p:cNvPr id="5" name="Freeform: Shape 4">
            <a:extLst>
              <a:ext uri="{FF2B5EF4-FFF2-40B4-BE49-F238E27FC236}">
                <a16:creationId xmlns:a16="http://schemas.microsoft.com/office/drawing/2014/main" xmlns="" id="{BB0F5A06-6C06-498F-B1C8-46FDDDB7A22D}"/>
              </a:ext>
            </a:extLst>
          </p:cNvPr>
          <p:cNvSpPr/>
          <p:nvPr/>
        </p:nvSpPr>
        <p:spPr>
          <a:xfrm flipH="1">
            <a:off x="5231904" y="2276872"/>
            <a:ext cx="2304413" cy="2650310"/>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chemeClr val="accent1"/>
            </a:solidFill>
            <a:prstDash val="solid"/>
            <a:miter/>
          </a:ln>
        </p:spPr>
        <p:txBody>
          <a:bodyPr rtlCol="0" anchor="ctr"/>
          <a:lstStyle/>
          <a:p>
            <a:pPr algn="ctr" defTabSz="685800"/>
            <a:r>
              <a:rPr kumimoji="0" lang="ar-SA"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الاتجاه الثاني : الاتجاه الاقتصادي أي التمويل الخاص</a:t>
            </a:r>
            <a:endParaRPr lang="en-US" sz="2400" b="1" dirty="0">
              <a:latin typeface="Arial"/>
              <a:ea typeface="Arial Unicode MS"/>
            </a:endParaRPr>
          </a:p>
        </p:txBody>
      </p:sp>
      <p:sp>
        <p:nvSpPr>
          <p:cNvPr id="6" name="Freeform: Shape 5">
            <a:extLst>
              <a:ext uri="{FF2B5EF4-FFF2-40B4-BE49-F238E27FC236}">
                <a16:creationId xmlns:a16="http://schemas.microsoft.com/office/drawing/2014/main" xmlns="" id="{5A283505-C588-498C-BB93-2E735E046CDA}"/>
              </a:ext>
            </a:extLst>
          </p:cNvPr>
          <p:cNvSpPr/>
          <p:nvPr/>
        </p:nvSpPr>
        <p:spPr>
          <a:xfrm flipH="1">
            <a:off x="1559496" y="2288577"/>
            <a:ext cx="2304411" cy="2650310"/>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chemeClr val="accent4"/>
            </a:solidFill>
            <a:prstDash val="solid"/>
            <a:miter/>
          </a:ln>
        </p:spPr>
        <p:txBody>
          <a:bodyPr rtlCol="0" anchor="ctr"/>
          <a:lstStyle/>
          <a:p>
            <a:pPr algn="ctr" defTabSz="685800"/>
            <a:r>
              <a:rPr kumimoji="0" lang="ar-SA" sz="24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Simplified Arabic" panose="02020603050405020304" pitchFamily="18" charset="-78"/>
              </a:rPr>
              <a:t>الاتجاه الثالث : الاتجاه التوفيقي أي التمويل المختلط</a:t>
            </a:r>
            <a:endParaRPr lang="en-US" sz="2400" b="1" dirty="0">
              <a:latin typeface="Arial"/>
              <a:ea typeface="Arial Unicode MS"/>
            </a:endParaRPr>
          </a:p>
        </p:txBody>
      </p:sp>
      <p:sp>
        <p:nvSpPr>
          <p:cNvPr id="7" name="Freeform: Shape 6">
            <a:extLst>
              <a:ext uri="{FF2B5EF4-FFF2-40B4-BE49-F238E27FC236}">
                <a16:creationId xmlns:a16="http://schemas.microsoft.com/office/drawing/2014/main" xmlns="" id="{5BE65259-5825-4247-A346-C24D49C1B0E7}"/>
              </a:ext>
            </a:extLst>
          </p:cNvPr>
          <p:cNvSpPr>
            <a:spLocks noChangeAspect="1"/>
          </p:cNvSpPr>
          <p:nvPr/>
        </p:nvSpPr>
        <p:spPr>
          <a:xfrm>
            <a:off x="4238496" y="3053825"/>
            <a:ext cx="1160657" cy="1308476"/>
          </a:xfrm>
          <a:custGeom>
            <a:avLst/>
            <a:gdLst>
              <a:gd name="connsiteX0" fmla="*/ 1181320 w 1514475"/>
              <a:gd name="connsiteY0" fmla="*/ 2250758 h 2276475"/>
              <a:gd name="connsiteX1" fmla="*/ 28795 w 1514475"/>
              <a:gd name="connsiteY1" fmla="*/ 2250758 h 2276475"/>
              <a:gd name="connsiteX2" fmla="*/ 60227 w 1514475"/>
              <a:gd name="connsiteY2" fmla="*/ 2062163 h 2276475"/>
              <a:gd name="connsiteX3" fmla="*/ 239297 w 1514475"/>
              <a:gd name="connsiteY3" fmla="*/ 1767840 h 2276475"/>
              <a:gd name="connsiteX4" fmla="*/ 595532 w 1514475"/>
              <a:gd name="connsiteY4" fmla="*/ 1432560 h 2276475"/>
              <a:gd name="connsiteX5" fmla="*/ 1083212 w 1514475"/>
              <a:gd name="connsiteY5" fmla="*/ 962978 h 2276475"/>
              <a:gd name="connsiteX6" fmla="*/ 1209895 w 1514475"/>
              <a:gd name="connsiteY6" fmla="*/ 636270 h 2276475"/>
              <a:gd name="connsiteX7" fmla="*/ 1094642 w 1514475"/>
              <a:gd name="connsiteY7" fmla="*/ 363855 h 2276475"/>
              <a:gd name="connsiteX8" fmla="*/ 793652 w 1514475"/>
              <a:gd name="connsiteY8" fmla="*/ 252413 h 2276475"/>
              <a:gd name="connsiteX9" fmla="*/ 479327 w 1514475"/>
              <a:gd name="connsiteY9" fmla="*/ 370522 h 2276475"/>
              <a:gd name="connsiteX10" fmla="*/ 360265 w 1514475"/>
              <a:gd name="connsiteY10" fmla="*/ 697230 h 2276475"/>
              <a:gd name="connsiteX11" fmla="*/ 81182 w 1514475"/>
              <a:gd name="connsiteY11" fmla="*/ 668655 h 2276475"/>
              <a:gd name="connsiteX12" fmla="*/ 297400 w 1514475"/>
              <a:gd name="connsiteY12" fmla="*/ 192405 h 2276475"/>
              <a:gd name="connsiteX13" fmla="*/ 800320 w 1514475"/>
              <a:gd name="connsiteY13" fmla="*/ 28575 h 2276475"/>
              <a:gd name="connsiteX14" fmla="*/ 1305145 w 1514475"/>
              <a:gd name="connsiteY14" fmla="*/ 205740 h 2276475"/>
              <a:gd name="connsiteX15" fmla="*/ 1490882 w 1514475"/>
              <a:gd name="connsiteY15" fmla="*/ 643890 h 2276475"/>
              <a:gd name="connsiteX16" fmla="*/ 1436590 w 1514475"/>
              <a:gd name="connsiteY16" fmla="*/ 904875 h 2276475"/>
              <a:gd name="connsiteX17" fmla="*/ 1255615 w 1514475"/>
              <a:gd name="connsiteY17" fmla="*/ 1175385 h 2276475"/>
              <a:gd name="connsiteX18" fmla="*/ 836515 w 1514475"/>
              <a:gd name="connsiteY18" fmla="*/ 1564957 h 2276475"/>
              <a:gd name="connsiteX19" fmla="*/ 522190 w 1514475"/>
              <a:gd name="connsiteY19" fmla="*/ 1844040 h 2276475"/>
              <a:gd name="connsiteX20" fmla="*/ 406937 w 1514475"/>
              <a:gd name="connsiteY20" fmla="*/ 1991678 h 2276475"/>
              <a:gd name="connsiteX21" fmla="*/ 1493740 w 1514475"/>
              <a:gd name="connsiteY21" fmla="*/ 1991678 h 2276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14475" h="2276475">
                <a:moveTo>
                  <a:pt x="1181320" y="2250758"/>
                </a:moveTo>
                <a:lnTo>
                  <a:pt x="28795" y="2250758"/>
                </a:lnTo>
                <a:cubicBezTo>
                  <a:pt x="26890" y="2185035"/>
                  <a:pt x="37367" y="2122170"/>
                  <a:pt x="60227" y="2062163"/>
                </a:cubicBezTo>
                <a:cubicBezTo>
                  <a:pt x="97375" y="1962150"/>
                  <a:pt x="157382" y="1864043"/>
                  <a:pt x="239297" y="1767840"/>
                </a:cubicBezTo>
                <a:cubicBezTo>
                  <a:pt x="321212" y="1670685"/>
                  <a:pt x="440275" y="1559243"/>
                  <a:pt x="595532" y="1432560"/>
                </a:cubicBezTo>
                <a:cubicBezTo>
                  <a:pt x="836515" y="1235393"/>
                  <a:pt x="999392" y="1079182"/>
                  <a:pt x="1083212" y="962978"/>
                </a:cubicBezTo>
                <a:cubicBezTo>
                  <a:pt x="1167985" y="847725"/>
                  <a:pt x="1209895" y="738188"/>
                  <a:pt x="1209895" y="636270"/>
                </a:cubicBezTo>
                <a:cubicBezTo>
                  <a:pt x="1209895" y="528638"/>
                  <a:pt x="1171795" y="437197"/>
                  <a:pt x="1094642" y="363855"/>
                </a:cubicBezTo>
                <a:cubicBezTo>
                  <a:pt x="1017490" y="289560"/>
                  <a:pt x="917477" y="252413"/>
                  <a:pt x="793652" y="252413"/>
                </a:cubicBezTo>
                <a:cubicBezTo>
                  <a:pt x="663160" y="252413"/>
                  <a:pt x="558385" y="291465"/>
                  <a:pt x="479327" y="370522"/>
                </a:cubicBezTo>
                <a:cubicBezTo>
                  <a:pt x="400270" y="449580"/>
                  <a:pt x="361217" y="558165"/>
                  <a:pt x="360265" y="697230"/>
                </a:cubicBezTo>
                <a:lnTo>
                  <a:pt x="81182" y="668655"/>
                </a:lnTo>
                <a:cubicBezTo>
                  <a:pt x="100232" y="460057"/>
                  <a:pt x="172622" y="300990"/>
                  <a:pt x="297400" y="192405"/>
                </a:cubicBezTo>
                <a:cubicBezTo>
                  <a:pt x="422177" y="82867"/>
                  <a:pt x="589817" y="28575"/>
                  <a:pt x="800320" y="28575"/>
                </a:cubicBezTo>
                <a:cubicBezTo>
                  <a:pt x="1012727" y="28575"/>
                  <a:pt x="1181320" y="87630"/>
                  <a:pt x="1305145" y="205740"/>
                </a:cubicBezTo>
                <a:cubicBezTo>
                  <a:pt x="1428970" y="323850"/>
                  <a:pt x="1490882" y="469582"/>
                  <a:pt x="1490882" y="643890"/>
                </a:cubicBezTo>
                <a:cubicBezTo>
                  <a:pt x="1490882" y="732472"/>
                  <a:pt x="1472785" y="820103"/>
                  <a:pt x="1436590" y="904875"/>
                </a:cubicBezTo>
                <a:cubicBezTo>
                  <a:pt x="1400395" y="990600"/>
                  <a:pt x="1340387" y="1081088"/>
                  <a:pt x="1255615" y="1175385"/>
                </a:cubicBezTo>
                <a:cubicBezTo>
                  <a:pt x="1171795" y="1269682"/>
                  <a:pt x="1031777" y="1400175"/>
                  <a:pt x="836515" y="1564957"/>
                </a:cubicBezTo>
                <a:cubicBezTo>
                  <a:pt x="673637" y="1702118"/>
                  <a:pt x="568862" y="1794510"/>
                  <a:pt x="522190" y="1844040"/>
                </a:cubicBezTo>
                <a:cubicBezTo>
                  <a:pt x="475517" y="1892618"/>
                  <a:pt x="437417" y="1942148"/>
                  <a:pt x="406937" y="1991678"/>
                </a:cubicBezTo>
                <a:lnTo>
                  <a:pt x="1493740" y="1991678"/>
                </a:lnTo>
              </a:path>
            </a:pathLst>
          </a:custGeom>
          <a:noFill/>
          <a:ln w="38100" cap="flat">
            <a:solidFill>
              <a:schemeClr val="accent1"/>
            </a:solidFill>
            <a:prstDash val="solid"/>
            <a:miter/>
          </a:ln>
        </p:spPr>
        <p:txBody>
          <a:bodyPr rtlCol="0" anchor="ctr"/>
          <a:lstStyle/>
          <a:p>
            <a:pPr defTabSz="685800"/>
            <a:endParaRPr lang="en-US" sz="1350">
              <a:solidFill>
                <a:srgbClr val="000000"/>
              </a:solidFill>
              <a:latin typeface="Arial"/>
              <a:ea typeface="Arial Unicode MS"/>
            </a:endParaRPr>
          </a:p>
        </p:txBody>
      </p:sp>
      <p:sp>
        <p:nvSpPr>
          <p:cNvPr id="8" name="Freeform: Shape 7">
            <a:extLst>
              <a:ext uri="{FF2B5EF4-FFF2-40B4-BE49-F238E27FC236}">
                <a16:creationId xmlns:a16="http://schemas.microsoft.com/office/drawing/2014/main" xmlns="" id="{35B1C689-1735-4278-9C9C-CFE52C505399}"/>
              </a:ext>
            </a:extLst>
          </p:cNvPr>
          <p:cNvSpPr>
            <a:spLocks noChangeAspect="1"/>
          </p:cNvSpPr>
          <p:nvPr/>
        </p:nvSpPr>
        <p:spPr>
          <a:xfrm>
            <a:off x="623393" y="3284985"/>
            <a:ext cx="1141791" cy="1344017"/>
          </a:xfrm>
          <a:custGeom>
            <a:avLst/>
            <a:gdLst>
              <a:gd name="connsiteX0" fmla="*/ 573405 w 1171575"/>
              <a:gd name="connsiteY0" fmla="*/ 1779270 h 1800225"/>
              <a:gd name="connsiteX1" fmla="*/ 199073 w 1171575"/>
              <a:gd name="connsiteY1" fmla="*/ 1644968 h 1800225"/>
              <a:gd name="connsiteX2" fmla="*/ 28575 w 1171575"/>
              <a:gd name="connsiteY2" fmla="*/ 1296352 h 1800225"/>
              <a:gd name="connsiteX3" fmla="*/ 239078 w 1171575"/>
              <a:gd name="connsiteY3" fmla="*/ 1268730 h 1800225"/>
              <a:gd name="connsiteX4" fmla="*/ 362903 w 1171575"/>
              <a:gd name="connsiteY4" fmla="*/ 1526858 h 1800225"/>
              <a:gd name="connsiteX5" fmla="*/ 575310 w 1171575"/>
              <a:gd name="connsiteY5" fmla="*/ 1605915 h 1800225"/>
              <a:gd name="connsiteX6" fmla="*/ 825818 w 1171575"/>
              <a:gd name="connsiteY6" fmla="*/ 1503045 h 1800225"/>
              <a:gd name="connsiteX7" fmla="*/ 927735 w 1171575"/>
              <a:gd name="connsiteY7" fmla="*/ 1247775 h 1800225"/>
              <a:gd name="connsiteX8" fmla="*/ 833438 w 1171575"/>
              <a:gd name="connsiteY8" fmla="*/ 1008698 h 1800225"/>
              <a:gd name="connsiteX9" fmla="*/ 592455 w 1171575"/>
              <a:gd name="connsiteY9" fmla="*/ 914400 h 1800225"/>
              <a:gd name="connsiteX10" fmla="*/ 443865 w 1171575"/>
              <a:gd name="connsiteY10" fmla="*/ 938213 h 1800225"/>
              <a:gd name="connsiteX11" fmla="*/ 467678 w 1171575"/>
              <a:gd name="connsiteY11" fmla="*/ 753427 h 1800225"/>
              <a:gd name="connsiteX12" fmla="*/ 501968 w 1171575"/>
              <a:gd name="connsiteY12" fmla="*/ 755333 h 1800225"/>
              <a:gd name="connsiteX13" fmla="*/ 743903 w 1171575"/>
              <a:gd name="connsiteY13" fmla="*/ 684848 h 1800225"/>
              <a:gd name="connsiteX14" fmla="*/ 851535 w 1171575"/>
              <a:gd name="connsiteY14" fmla="*/ 468630 h 1800225"/>
              <a:gd name="connsiteX15" fmla="*/ 773430 w 1171575"/>
              <a:gd name="connsiteY15" fmla="*/ 277178 h 1800225"/>
              <a:gd name="connsiteX16" fmla="*/ 571500 w 1171575"/>
              <a:gd name="connsiteY16" fmla="*/ 200978 h 1800225"/>
              <a:gd name="connsiteX17" fmla="*/ 366713 w 1171575"/>
              <a:gd name="connsiteY17" fmla="*/ 278130 h 1800225"/>
              <a:gd name="connsiteX18" fmla="*/ 261938 w 1171575"/>
              <a:gd name="connsiteY18" fmla="*/ 509588 h 1800225"/>
              <a:gd name="connsiteX19" fmla="*/ 51435 w 1171575"/>
              <a:gd name="connsiteY19" fmla="*/ 472440 h 1800225"/>
              <a:gd name="connsiteX20" fmla="*/ 226695 w 1171575"/>
              <a:gd name="connsiteY20" fmla="*/ 144780 h 1800225"/>
              <a:gd name="connsiteX21" fmla="*/ 566738 w 1171575"/>
              <a:gd name="connsiteY21" fmla="*/ 28575 h 1800225"/>
              <a:gd name="connsiteX22" fmla="*/ 824865 w 1171575"/>
              <a:gd name="connsiteY22" fmla="*/ 88583 h 1800225"/>
              <a:gd name="connsiteX23" fmla="*/ 1005840 w 1171575"/>
              <a:gd name="connsiteY23" fmla="*/ 252413 h 1800225"/>
              <a:gd name="connsiteX24" fmla="*/ 1068705 w 1171575"/>
              <a:gd name="connsiteY24" fmla="*/ 473392 h 1800225"/>
              <a:gd name="connsiteX25" fmla="*/ 1008698 w 1171575"/>
              <a:gd name="connsiteY25" fmla="*/ 675323 h 1800225"/>
              <a:gd name="connsiteX26" fmla="*/ 832485 w 1171575"/>
              <a:gd name="connsiteY26" fmla="*/ 820102 h 1800225"/>
              <a:gd name="connsiteX27" fmla="*/ 1068705 w 1171575"/>
              <a:gd name="connsiteY27" fmla="*/ 965835 h 1800225"/>
              <a:gd name="connsiteX28" fmla="*/ 1152525 w 1171575"/>
              <a:gd name="connsiteY28" fmla="*/ 1242060 h 1800225"/>
              <a:gd name="connsiteX0" fmla="*/ 544830 w 1123950"/>
              <a:gd name="connsiteY0" fmla="*/ 1750695 h 1764308"/>
              <a:gd name="connsiteX1" fmla="*/ 555718 w 1123950"/>
              <a:gd name="connsiteY1" fmla="*/ 1755285 h 1764308"/>
              <a:gd name="connsiteX2" fmla="*/ 170498 w 1123950"/>
              <a:gd name="connsiteY2" fmla="*/ 1616393 h 1764308"/>
              <a:gd name="connsiteX3" fmla="*/ 0 w 1123950"/>
              <a:gd name="connsiteY3" fmla="*/ 1267777 h 1764308"/>
              <a:gd name="connsiteX4" fmla="*/ 210503 w 1123950"/>
              <a:gd name="connsiteY4" fmla="*/ 1240155 h 1764308"/>
              <a:gd name="connsiteX5" fmla="*/ 334328 w 1123950"/>
              <a:gd name="connsiteY5" fmla="*/ 1498283 h 1764308"/>
              <a:gd name="connsiteX6" fmla="*/ 546735 w 1123950"/>
              <a:gd name="connsiteY6" fmla="*/ 1577340 h 1764308"/>
              <a:gd name="connsiteX7" fmla="*/ 797243 w 1123950"/>
              <a:gd name="connsiteY7" fmla="*/ 1474470 h 1764308"/>
              <a:gd name="connsiteX8" fmla="*/ 899160 w 1123950"/>
              <a:gd name="connsiteY8" fmla="*/ 1219200 h 1764308"/>
              <a:gd name="connsiteX9" fmla="*/ 804863 w 1123950"/>
              <a:gd name="connsiteY9" fmla="*/ 980123 h 1764308"/>
              <a:gd name="connsiteX10" fmla="*/ 563880 w 1123950"/>
              <a:gd name="connsiteY10" fmla="*/ 885825 h 1764308"/>
              <a:gd name="connsiteX11" fmla="*/ 415290 w 1123950"/>
              <a:gd name="connsiteY11" fmla="*/ 909638 h 1764308"/>
              <a:gd name="connsiteX12" fmla="*/ 439103 w 1123950"/>
              <a:gd name="connsiteY12" fmla="*/ 724852 h 1764308"/>
              <a:gd name="connsiteX13" fmla="*/ 473393 w 1123950"/>
              <a:gd name="connsiteY13" fmla="*/ 726758 h 1764308"/>
              <a:gd name="connsiteX14" fmla="*/ 715328 w 1123950"/>
              <a:gd name="connsiteY14" fmla="*/ 656273 h 1764308"/>
              <a:gd name="connsiteX15" fmla="*/ 822960 w 1123950"/>
              <a:gd name="connsiteY15" fmla="*/ 440055 h 1764308"/>
              <a:gd name="connsiteX16" fmla="*/ 744855 w 1123950"/>
              <a:gd name="connsiteY16" fmla="*/ 248603 h 1764308"/>
              <a:gd name="connsiteX17" fmla="*/ 542925 w 1123950"/>
              <a:gd name="connsiteY17" fmla="*/ 172403 h 1764308"/>
              <a:gd name="connsiteX18" fmla="*/ 338138 w 1123950"/>
              <a:gd name="connsiteY18" fmla="*/ 249555 h 1764308"/>
              <a:gd name="connsiteX19" fmla="*/ 233363 w 1123950"/>
              <a:gd name="connsiteY19" fmla="*/ 481013 h 1764308"/>
              <a:gd name="connsiteX20" fmla="*/ 22860 w 1123950"/>
              <a:gd name="connsiteY20" fmla="*/ 443865 h 1764308"/>
              <a:gd name="connsiteX21" fmla="*/ 198120 w 1123950"/>
              <a:gd name="connsiteY21" fmla="*/ 116205 h 1764308"/>
              <a:gd name="connsiteX22" fmla="*/ 538163 w 1123950"/>
              <a:gd name="connsiteY22" fmla="*/ 0 h 1764308"/>
              <a:gd name="connsiteX23" fmla="*/ 796290 w 1123950"/>
              <a:gd name="connsiteY23" fmla="*/ 60008 h 1764308"/>
              <a:gd name="connsiteX24" fmla="*/ 977265 w 1123950"/>
              <a:gd name="connsiteY24" fmla="*/ 223838 h 1764308"/>
              <a:gd name="connsiteX25" fmla="*/ 1040130 w 1123950"/>
              <a:gd name="connsiteY25" fmla="*/ 444817 h 1764308"/>
              <a:gd name="connsiteX26" fmla="*/ 980123 w 1123950"/>
              <a:gd name="connsiteY26" fmla="*/ 646748 h 1764308"/>
              <a:gd name="connsiteX27" fmla="*/ 803910 w 1123950"/>
              <a:gd name="connsiteY27" fmla="*/ 791527 h 1764308"/>
              <a:gd name="connsiteX28" fmla="*/ 1040130 w 1123950"/>
              <a:gd name="connsiteY28" fmla="*/ 937260 h 1764308"/>
              <a:gd name="connsiteX29" fmla="*/ 1123950 w 1123950"/>
              <a:gd name="connsiteY29" fmla="*/ 1213485 h 1764308"/>
              <a:gd name="connsiteX0" fmla="*/ 707957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2887"/>
              <a:gd name="connsiteX1" fmla="*/ 555718 w 1123950"/>
              <a:gd name="connsiteY1" fmla="*/ 1755285 h 1762887"/>
              <a:gd name="connsiteX2" fmla="*/ 170498 w 1123950"/>
              <a:gd name="connsiteY2" fmla="*/ 1616393 h 1762887"/>
              <a:gd name="connsiteX3" fmla="*/ 0 w 1123950"/>
              <a:gd name="connsiteY3" fmla="*/ 1267777 h 1762887"/>
              <a:gd name="connsiteX4" fmla="*/ 210503 w 1123950"/>
              <a:gd name="connsiteY4" fmla="*/ 1240155 h 1762887"/>
              <a:gd name="connsiteX5" fmla="*/ 334328 w 1123950"/>
              <a:gd name="connsiteY5" fmla="*/ 1498283 h 1762887"/>
              <a:gd name="connsiteX6" fmla="*/ 546735 w 1123950"/>
              <a:gd name="connsiteY6" fmla="*/ 1577340 h 1762887"/>
              <a:gd name="connsiteX7" fmla="*/ 797243 w 1123950"/>
              <a:gd name="connsiteY7" fmla="*/ 1474470 h 1762887"/>
              <a:gd name="connsiteX8" fmla="*/ 899160 w 1123950"/>
              <a:gd name="connsiteY8" fmla="*/ 1219200 h 1762887"/>
              <a:gd name="connsiteX9" fmla="*/ 804863 w 1123950"/>
              <a:gd name="connsiteY9" fmla="*/ 980123 h 1762887"/>
              <a:gd name="connsiteX10" fmla="*/ 563880 w 1123950"/>
              <a:gd name="connsiteY10" fmla="*/ 885825 h 1762887"/>
              <a:gd name="connsiteX11" fmla="*/ 415290 w 1123950"/>
              <a:gd name="connsiteY11" fmla="*/ 909638 h 1762887"/>
              <a:gd name="connsiteX12" fmla="*/ 439103 w 1123950"/>
              <a:gd name="connsiteY12" fmla="*/ 724852 h 1762887"/>
              <a:gd name="connsiteX13" fmla="*/ 473393 w 1123950"/>
              <a:gd name="connsiteY13" fmla="*/ 726758 h 1762887"/>
              <a:gd name="connsiteX14" fmla="*/ 715328 w 1123950"/>
              <a:gd name="connsiteY14" fmla="*/ 656273 h 1762887"/>
              <a:gd name="connsiteX15" fmla="*/ 822960 w 1123950"/>
              <a:gd name="connsiteY15" fmla="*/ 440055 h 1762887"/>
              <a:gd name="connsiteX16" fmla="*/ 744855 w 1123950"/>
              <a:gd name="connsiteY16" fmla="*/ 248603 h 1762887"/>
              <a:gd name="connsiteX17" fmla="*/ 542925 w 1123950"/>
              <a:gd name="connsiteY17" fmla="*/ 172403 h 1762887"/>
              <a:gd name="connsiteX18" fmla="*/ 338138 w 1123950"/>
              <a:gd name="connsiteY18" fmla="*/ 249555 h 1762887"/>
              <a:gd name="connsiteX19" fmla="*/ 233363 w 1123950"/>
              <a:gd name="connsiteY19" fmla="*/ 481013 h 1762887"/>
              <a:gd name="connsiteX20" fmla="*/ 22860 w 1123950"/>
              <a:gd name="connsiteY20" fmla="*/ 443865 h 1762887"/>
              <a:gd name="connsiteX21" fmla="*/ 198120 w 1123950"/>
              <a:gd name="connsiteY21" fmla="*/ 116205 h 1762887"/>
              <a:gd name="connsiteX22" fmla="*/ 538163 w 1123950"/>
              <a:gd name="connsiteY22" fmla="*/ 0 h 1762887"/>
              <a:gd name="connsiteX23" fmla="*/ 796290 w 1123950"/>
              <a:gd name="connsiteY23" fmla="*/ 60008 h 1762887"/>
              <a:gd name="connsiteX24" fmla="*/ 977265 w 1123950"/>
              <a:gd name="connsiteY24" fmla="*/ 223838 h 1762887"/>
              <a:gd name="connsiteX25" fmla="*/ 1040130 w 1123950"/>
              <a:gd name="connsiteY25" fmla="*/ 444817 h 1762887"/>
              <a:gd name="connsiteX26" fmla="*/ 980123 w 1123950"/>
              <a:gd name="connsiteY26" fmla="*/ 646748 h 1762887"/>
              <a:gd name="connsiteX27" fmla="*/ 803910 w 1123950"/>
              <a:gd name="connsiteY27" fmla="*/ 791527 h 1762887"/>
              <a:gd name="connsiteX28" fmla="*/ 1040130 w 1123950"/>
              <a:gd name="connsiteY28" fmla="*/ 937260 h 1762887"/>
              <a:gd name="connsiteX29" fmla="*/ 1123950 w 1123950"/>
              <a:gd name="connsiteY29" fmla="*/ 1213485 h 1762887"/>
              <a:gd name="connsiteX0" fmla="*/ 696305 w 1123950"/>
              <a:gd name="connsiteY0" fmla="*/ 1759433 h 1769216"/>
              <a:gd name="connsiteX1" fmla="*/ 558631 w 1123950"/>
              <a:gd name="connsiteY1" fmla="*/ 1764023 h 1769216"/>
              <a:gd name="connsiteX2" fmla="*/ 170498 w 1123950"/>
              <a:gd name="connsiteY2" fmla="*/ 1616393 h 1769216"/>
              <a:gd name="connsiteX3" fmla="*/ 0 w 1123950"/>
              <a:gd name="connsiteY3" fmla="*/ 1267777 h 1769216"/>
              <a:gd name="connsiteX4" fmla="*/ 210503 w 1123950"/>
              <a:gd name="connsiteY4" fmla="*/ 1240155 h 1769216"/>
              <a:gd name="connsiteX5" fmla="*/ 334328 w 1123950"/>
              <a:gd name="connsiteY5" fmla="*/ 1498283 h 1769216"/>
              <a:gd name="connsiteX6" fmla="*/ 546735 w 1123950"/>
              <a:gd name="connsiteY6" fmla="*/ 1577340 h 1769216"/>
              <a:gd name="connsiteX7" fmla="*/ 797243 w 1123950"/>
              <a:gd name="connsiteY7" fmla="*/ 1474470 h 1769216"/>
              <a:gd name="connsiteX8" fmla="*/ 899160 w 1123950"/>
              <a:gd name="connsiteY8" fmla="*/ 1219200 h 1769216"/>
              <a:gd name="connsiteX9" fmla="*/ 804863 w 1123950"/>
              <a:gd name="connsiteY9" fmla="*/ 980123 h 1769216"/>
              <a:gd name="connsiteX10" fmla="*/ 563880 w 1123950"/>
              <a:gd name="connsiteY10" fmla="*/ 885825 h 1769216"/>
              <a:gd name="connsiteX11" fmla="*/ 415290 w 1123950"/>
              <a:gd name="connsiteY11" fmla="*/ 909638 h 1769216"/>
              <a:gd name="connsiteX12" fmla="*/ 439103 w 1123950"/>
              <a:gd name="connsiteY12" fmla="*/ 724852 h 1769216"/>
              <a:gd name="connsiteX13" fmla="*/ 473393 w 1123950"/>
              <a:gd name="connsiteY13" fmla="*/ 726758 h 1769216"/>
              <a:gd name="connsiteX14" fmla="*/ 715328 w 1123950"/>
              <a:gd name="connsiteY14" fmla="*/ 656273 h 1769216"/>
              <a:gd name="connsiteX15" fmla="*/ 822960 w 1123950"/>
              <a:gd name="connsiteY15" fmla="*/ 440055 h 1769216"/>
              <a:gd name="connsiteX16" fmla="*/ 744855 w 1123950"/>
              <a:gd name="connsiteY16" fmla="*/ 248603 h 1769216"/>
              <a:gd name="connsiteX17" fmla="*/ 542925 w 1123950"/>
              <a:gd name="connsiteY17" fmla="*/ 172403 h 1769216"/>
              <a:gd name="connsiteX18" fmla="*/ 338138 w 1123950"/>
              <a:gd name="connsiteY18" fmla="*/ 249555 h 1769216"/>
              <a:gd name="connsiteX19" fmla="*/ 233363 w 1123950"/>
              <a:gd name="connsiteY19" fmla="*/ 481013 h 1769216"/>
              <a:gd name="connsiteX20" fmla="*/ 22860 w 1123950"/>
              <a:gd name="connsiteY20" fmla="*/ 443865 h 1769216"/>
              <a:gd name="connsiteX21" fmla="*/ 198120 w 1123950"/>
              <a:gd name="connsiteY21" fmla="*/ 116205 h 1769216"/>
              <a:gd name="connsiteX22" fmla="*/ 538163 w 1123950"/>
              <a:gd name="connsiteY22" fmla="*/ 0 h 1769216"/>
              <a:gd name="connsiteX23" fmla="*/ 796290 w 1123950"/>
              <a:gd name="connsiteY23" fmla="*/ 60008 h 1769216"/>
              <a:gd name="connsiteX24" fmla="*/ 977265 w 1123950"/>
              <a:gd name="connsiteY24" fmla="*/ 223838 h 1769216"/>
              <a:gd name="connsiteX25" fmla="*/ 1040130 w 1123950"/>
              <a:gd name="connsiteY25" fmla="*/ 444817 h 1769216"/>
              <a:gd name="connsiteX26" fmla="*/ 980123 w 1123950"/>
              <a:gd name="connsiteY26" fmla="*/ 646748 h 1769216"/>
              <a:gd name="connsiteX27" fmla="*/ 803910 w 1123950"/>
              <a:gd name="connsiteY27" fmla="*/ 791527 h 1769216"/>
              <a:gd name="connsiteX28" fmla="*/ 1040130 w 1123950"/>
              <a:gd name="connsiteY28" fmla="*/ 937260 h 1769216"/>
              <a:gd name="connsiteX29" fmla="*/ 1123950 w 1123950"/>
              <a:gd name="connsiteY29" fmla="*/ 1213485 h 1769216"/>
              <a:gd name="connsiteX0" fmla="*/ 696305 w 1123950"/>
              <a:gd name="connsiteY0" fmla="*/ 1759433 h 1769216"/>
              <a:gd name="connsiteX1" fmla="*/ 558631 w 1123950"/>
              <a:gd name="connsiteY1" fmla="*/ 1764023 h 1769216"/>
              <a:gd name="connsiteX2" fmla="*/ 170498 w 1123950"/>
              <a:gd name="connsiteY2" fmla="*/ 1616393 h 1769216"/>
              <a:gd name="connsiteX3" fmla="*/ 0 w 1123950"/>
              <a:gd name="connsiteY3" fmla="*/ 1267777 h 1769216"/>
              <a:gd name="connsiteX4" fmla="*/ 210503 w 1123950"/>
              <a:gd name="connsiteY4" fmla="*/ 1240155 h 1769216"/>
              <a:gd name="connsiteX5" fmla="*/ 334328 w 1123950"/>
              <a:gd name="connsiteY5" fmla="*/ 1498283 h 1769216"/>
              <a:gd name="connsiteX6" fmla="*/ 546735 w 1123950"/>
              <a:gd name="connsiteY6" fmla="*/ 1577340 h 1769216"/>
              <a:gd name="connsiteX7" fmla="*/ 797243 w 1123950"/>
              <a:gd name="connsiteY7" fmla="*/ 1474470 h 1769216"/>
              <a:gd name="connsiteX8" fmla="*/ 899160 w 1123950"/>
              <a:gd name="connsiteY8" fmla="*/ 1219200 h 1769216"/>
              <a:gd name="connsiteX9" fmla="*/ 804863 w 1123950"/>
              <a:gd name="connsiteY9" fmla="*/ 980123 h 1769216"/>
              <a:gd name="connsiteX10" fmla="*/ 563880 w 1123950"/>
              <a:gd name="connsiteY10" fmla="*/ 885825 h 1769216"/>
              <a:gd name="connsiteX11" fmla="*/ 415290 w 1123950"/>
              <a:gd name="connsiteY11" fmla="*/ 909638 h 1769216"/>
              <a:gd name="connsiteX12" fmla="*/ 439103 w 1123950"/>
              <a:gd name="connsiteY12" fmla="*/ 724852 h 1769216"/>
              <a:gd name="connsiteX13" fmla="*/ 473393 w 1123950"/>
              <a:gd name="connsiteY13" fmla="*/ 726758 h 1769216"/>
              <a:gd name="connsiteX14" fmla="*/ 715328 w 1123950"/>
              <a:gd name="connsiteY14" fmla="*/ 656273 h 1769216"/>
              <a:gd name="connsiteX15" fmla="*/ 822960 w 1123950"/>
              <a:gd name="connsiteY15" fmla="*/ 440055 h 1769216"/>
              <a:gd name="connsiteX16" fmla="*/ 744855 w 1123950"/>
              <a:gd name="connsiteY16" fmla="*/ 248603 h 1769216"/>
              <a:gd name="connsiteX17" fmla="*/ 542925 w 1123950"/>
              <a:gd name="connsiteY17" fmla="*/ 172403 h 1769216"/>
              <a:gd name="connsiteX18" fmla="*/ 338138 w 1123950"/>
              <a:gd name="connsiteY18" fmla="*/ 249555 h 1769216"/>
              <a:gd name="connsiteX19" fmla="*/ 233363 w 1123950"/>
              <a:gd name="connsiteY19" fmla="*/ 481013 h 1769216"/>
              <a:gd name="connsiteX20" fmla="*/ 22860 w 1123950"/>
              <a:gd name="connsiteY20" fmla="*/ 443865 h 1769216"/>
              <a:gd name="connsiteX21" fmla="*/ 198120 w 1123950"/>
              <a:gd name="connsiteY21" fmla="*/ 116205 h 1769216"/>
              <a:gd name="connsiteX22" fmla="*/ 538163 w 1123950"/>
              <a:gd name="connsiteY22" fmla="*/ 0 h 1769216"/>
              <a:gd name="connsiteX23" fmla="*/ 796290 w 1123950"/>
              <a:gd name="connsiteY23" fmla="*/ 60008 h 1769216"/>
              <a:gd name="connsiteX24" fmla="*/ 977265 w 1123950"/>
              <a:gd name="connsiteY24" fmla="*/ 223838 h 1769216"/>
              <a:gd name="connsiteX25" fmla="*/ 1040130 w 1123950"/>
              <a:gd name="connsiteY25" fmla="*/ 444817 h 1769216"/>
              <a:gd name="connsiteX26" fmla="*/ 980123 w 1123950"/>
              <a:gd name="connsiteY26" fmla="*/ 646748 h 1769216"/>
              <a:gd name="connsiteX27" fmla="*/ 803910 w 1123950"/>
              <a:gd name="connsiteY27" fmla="*/ 791527 h 1769216"/>
              <a:gd name="connsiteX28" fmla="*/ 1040130 w 1123950"/>
              <a:gd name="connsiteY28" fmla="*/ 937260 h 1769216"/>
              <a:gd name="connsiteX29" fmla="*/ 1123950 w 1123950"/>
              <a:gd name="connsiteY29" fmla="*/ 1213485 h 1769216"/>
              <a:gd name="connsiteX0" fmla="*/ 696305 w 1123950"/>
              <a:gd name="connsiteY0" fmla="*/ 1759433 h 1764023"/>
              <a:gd name="connsiteX1" fmla="*/ 558631 w 1123950"/>
              <a:gd name="connsiteY1" fmla="*/ 1764023 h 1764023"/>
              <a:gd name="connsiteX2" fmla="*/ 170498 w 1123950"/>
              <a:gd name="connsiteY2" fmla="*/ 1616393 h 1764023"/>
              <a:gd name="connsiteX3" fmla="*/ 0 w 1123950"/>
              <a:gd name="connsiteY3" fmla="*/ 1267777 h 1764023"/>
              <a:gd name="connsiteX4" fmla="*/ 210503 w 1123950"/>
              <a:gd name="connsiteY4" fmla="*/ 1240155 h 1764023"/>
              <a:gd name="connsiteX5" fmla="*/ 334328 w 1123950"/>
              <a:gd name="connsiteY5" fmla="*/ 1498283 h 1764023"/>
              <a:gd name="connsiteX6" fmla="*/ 546735 w 1123950"/>
              <a:gd name="connsiteY6" fmla="*/ 1577340 h 1764023"/>
              <a:gd name="connsiteX7" fmla="*/ 797243 w 1123950"/>
              <a:gd name="connsiteY7" fmla="*/ 1474470 h 1764023"/>
              <a:gd name="connsiteX8" fmla="*/ 899160 w 1123950"/>
              <a:gd name="connsiteY8" fmla="*/ 1219200 h 1764023"/>
              <a:gd name="connsiteX9" fmla="*/ 804863 w 1123950"/>
              <a:gd name="connsiteY9" fmla="*/ 980123 h 1764023"/>
              <a:gd name="connsiteX10" fmla="*/ 563880 w 1123950"/>
              <a:gd name="connsiteY10" fmla="*/ 885825 h 1764023"/>
              <a:gd name="connsiteX11" fmla="*/ 415290 w 1123950"/>
              <a:gd name="connsiteY11" fmla="*/ 909638 h 1764023"/>
              <a:gd name="connsiteX12" fmla="*/ 439103 w 1123950"/>
              <a:gd name="connsiteY12" fmla="*/ 724852 h 1764023"/>
              <a:gd name="connsiteX13" fmla="*/ 473393 w 1123950"/>
              <a:gd name="connsiteY13" fmla="*/ 726758 h 1764023"/>
              <a:gd name="connsiteX14" fmla="*/ 715328 w 1123950"/>
              <a:gd name="connsiteY14" fmla="*/ 656273 h 1764023"/>
              <a:gd name="connsiteX15" fmla="*/ 822960 w 1123950"/>
              <a:gd name="connsiteY15" fmla="*/ 440055 h 1764023"/>
              <a:gd name="connsiteX16" fmla="*/ 744855 w 1123950"/>
              <a:gd name="connsiteY16" fmla="*/ 248603 h 1764023"/>
              <a:gd name="connsiteX17" fmla="*/ 542925 w 1123950"/>
              <a:gd name="connsiteY17" fmla="*/ 172403 h 1764023"/>
              <a:gd name="connsiteX18" fmla="*/ 338138 w 1123950"/>
              <a:gd name="connsiteY18" fmla="*/ 249555 h 1764023"/>
              <a:gd name="connsiteX19" fmla="*/ 233363 w 1123950"/>
              <a:gd name="connsiteY19" fmla="*/ 481013 h 1764023"/>
              <a:gd name="connsiteX20" fmla="*/ 22860 w 1123950"/>
              <a:gd name="connsiteY20" fmla="*/ 443865 h 1764023"/>
              <a:gd name="connsiteX21" fmla="*/ 198120 w 1123950"/>
              <a:gd name="connsiteY21" fmla="*/ 116205 h 1764023"/>
              <a:gd name="connsiteX22" fmla="*/ 538163 w 1123950"/>
              <a:gd name="connsiteY22" fmla="*/ 0 h 1764023"/>
              <a:gd name="connsiteX23" fmla="*/ 796290 w 1123950"/>
              <a:gd name="connsiteY23" fmla="*/ 60008 h 1764023"/>
              <a:gd name="connsiteX24" fmla="*/ 977265 w 1123950"/>
              <a:gd name="connsiteY24" fmla="*/ 223838 h 1764023"/>
              <a:gd name="connsiteX25" fmla="*/ 1040130 w 1123950"/>
              <a:gd name="connsiteY25" fmla="*/ 444817 h 1764023"/>
              <a:gd name="connsiteX26" fmla="*/ 980123 w 1123950"/>
              <a:gd name="connsiteY26" fmla="*/ 646748 h 1764023"/>
              <a:gd name="connsiteX27" fmla="*/ 803910 w 1123950"/>
              <a:gd name="connsiteY27" fmla="*/ 791527 h 1764023"/>
              <a:gd name="connsiteX28" fmla="*/ 1040130 w 1123950"/>
              <a:gd name="connsiteY28" fmla="*/ 937260 h 1764023"/>
              <a:gd name="connsiteX29" fmla="*/ 1123950 w 1123950"/>
              <a:gd name="connsiteY29" fmla="*/ 1213485 h 1764023"/>
              <a:gd name="connsiteX0" fmla="*/ 696305 w 1123950"/>
              <a:gd name="connsiteY0" fmla="*/ 1759433 h 1764023"/>
              <a:gd name="connsiteX1" fmla="*/ 558631 w 1123950"/>
              <a:gd name="connsiteY1" fmla="*/ 1764023 h 1764023"/>
              <a:gd name="connsiteX2" fmla="*/ 170498 w 1123950"/>
              <a:gd name="connsiteY2" fmla="*/ 1616393 h 1764023"/>
              <a:gd name="connsiteX3" fmla="*/ 0 w 1123950"/>
              <a:gd name="connsiteY3" fmla="*/ 1267777 h 1764023"/>
              <a:gd name="connsiteX4" fmla="*/ 210503 w 1123950"/>
              <a:gd name="connsiteY4" fmla="*/ 1240155 h 1764023"/>
              <a:gd name="connsiteX5" fmla="*/ 334328 w 1123950"/>
              <a:gd name="connsiteY5" fmla="*/ 1498283 h 1764023"/>
              <a:gd name="connsiteX6" fmla="*/ 546735 w 1123950"/>
              <a:gd name="connsiteY6" fmla="*/ 1577340 h 1764023"/>
              <a:gd name="connsiteX7" fmla="*/ 797243 w 1123950"/>
              <a:gd name="connsiteY7" fmla="*/ 1474470 h 1764023"/>
              <a:gd name="connsiteX8" fmla="*/ 899160 w 1123950"/>
              <a:gd name="connsiteY8" fmla="*/ 1219200 h 1764023"/>
              <a:gd name="connsiteX9" fmla="*/ 804863 w 1123950"/>
              <a:gd name="connsiteY9" fmla="*/ 980123 h 1764023"/>
              <a:gd name="connsiteX10" fmla="*/ 563880 w 1123950"/>
              <a:gd name="connsiteY10" fmla="*/ 885825 h 1764023"/>
              <a:gd name="connsiteX11" fmla="*/ 415290 w 1123950"/>
              <a:gd name="connsiteY11" fmla="*/ 909638 h 1764023"/>
              <a:gd name="connsiteX12" fmla="*/ 439103 w 1123950"/>
              <a:gd name="connsiteY12" fmla="*/ 724852 h 1764023"/>
              <a:gd name="connsiteX13" fmla="*/ 473393 w 1123950"/>
              <a:gd name="connsiteY13" fmla="*/ 726758 h 1764023"/>
              <a:gd name="connsiteX14" fmla="*/ 715328 w 1123950"/>
              <a:gd name="connsiteY14" fmla="*/ 656273 h 1764023"/>
              <a:gd name="connsiteX15" fmla="*/ 822960 w 1123950"/>
              <a:gd name="connsiteY15" fmla="*/ 440055 h 1764023"/>
              <a:gd name="connsiteX16" fmla="*/ 744855 w 1123950"/>
              <a:gd name="connsiteY16" fmla="*/ 248603 h 1764023"/>
              <a:gd name="connsiteX17" fmla="*/ 542925 w 1123950"/>
              <a:gd name="connsiteY17" fmla="*/ 172403 h 1764023"/>
              <a:gd name="connsiteX18" fmla="*/ 338138 w 1123950"/>
              <a:gd name="connsiteY18" fmla="*/ 249555 h 1764023"/>
              <a:gd name="connsiteX19" fmla="*/ 233363 w 1123950"/>
              <a:gd name="connsiteY19" fmla="*/ 481013 h 1764023"/>
              <a:gd name="connsiteX20" fmla="*/ 22860 w 1123950"/>
              <a:gd name="connsiteY20" fmla="*/ 443865 h 1764023"/>
              <a:gd name="connsiteX21" fmla="*/ 198120 w 1123950"/>
              <a:gd name="connsiteY21" fmla="*/ 116205 h 1764023"/>
              <a:gd name="connsiteX22" fmla="*/ 538163 w 1123950"/>
              <a:gd name="connsiteY22" fmla="*/ 0 h 1764023"/>
              <a:gd name="connsiteX23" fmla="*/ 796290 w 1123950"/>
              <a:gd name="connsiteY23" fmla="*/ 60008 h 1764023"/>
              <a:gd name="connsiteX24" fmla="*/ 977265 w 1123950"/>
              <a:gd name="connsiteY24" fmla="*/ 223838 h 1764023"/>
              <a:gd name="connsiteX25" fmla="*/ 1040130 w 1123950"/>
              <a:gd name="connsiteY25" fmla="*/ 444817 h 1764023"/>
              <a:gd name="connsiteX26" fmla="*/ 980123 w 1123950"/>
              <a:gd name="connsiteY26" fmla="*/ 646748 h 1764023"/>
              <a:gd name="connsiteX27" fmla="*/ 803910 w 1123950"/>
              <a:gd name="connsiteY27" fmla="*/ 791527 h 1764023"/>
              <a:gd name="connsiteX28" fmla="*/ 1040130 w 1123950"/>
              <a:gd name="connsiteY28" fmla="*/ 937260 h 1764023"/>
              <a:gd name="connsiteX29" fmla="*/ 1123950 w 1123950"/>
              <a:gd name="connsiteY29" fmla="*/ 1213485 h 1764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123950" h="1764023">
                <a:moveTo>
                  <a:pt x="696305" y="1759433"/>
                </a:moveTo>
                <a:cubicBezTo>
                  <a:pt x="698120" y="1760198"/>
                  <a:pt x="641412" y="1763104"/>
                  <a:pt x="558631" y="1764023"/>
                </a:cubicBezTo>
                <a:cubicBezTo>
                  <a:pt x="470025" y="1762030"/>
                  <a:pt x="289820" y="1736970"/>
                  <a:pt x="170498" y="1616393"/>
                </a:cubicBezTo>
                <a:cubicBezTo>
                  <a:pt x="51176" y="1495816"/>
                  <a:pt x="14288" y="1410652"/>
                  <a:pt x="0" y="1267777"/>
                </a:cubicBezTo>
                <a:lnTo>
                  <a:pt x="210503" y="1240155"/>
                </a:lnTo>
                <a:cubicBezTo>
                  <a:pt x="234315" y="1359218"/>
                  <a:pt x="276225" y="1444943"/>
                  <a:pt x="334328" y="1498283"/>
                </a:cubicBezTo>
                <a:cubicBezTo>
                  <a:pt x="392430" y="1550670"/>
                  <a:pt x="462915" y="1577340"/>
                  <a:pt x="546735" y="1577340"/>
                </a:cubicBezTo>
                <a:cubicBezTo>
                  <a:pt x="645795" y="1577340"/>
                  <a:pt x="729615" y="1543050"/>
                  <a:pt x="797243" y="1474470"/>
                </a:cubicBezTo>
                <a:cubicBezTo>
                  <a:pt x="865823" y="1405890"/>
                  <a:pt x="899160" y="1321118"/>
                  <a:pt x="899160" y="1219200"/>
                </a:cubicBezTo>
                <a:cubicBezTo>
                  <a:pt x="899160" y="1122998"/>
                  <a:pt x="867728" y="1042988"/>
                  <a:pt x="804863" y="980123"/>
                </a:cubicBezTo>
                <a:cubicBezTo>
                  <a:pt x="741998" y="917258"/>
                  <a:pt x="661035" y="885825"/>
                  <a:pt x="563880" y="885825"/>
                </a:cubicBezTo>
                <a:cubicBezTo>
                  <a:pt x="523875" y="885825"/>
                  <a:pt x="474345" y="893445"/>
                  <a:pt x="415290" y="909638"/>
                </a:cubicBezTo>
                <a:lnTo>
                  <a:pt x="439103" y="724852"/>
                </a:lnTo>
                <a:cubicBezTo>
                  <a:pt x="453390" y="726758"/>
                  <a:pt x="464820" y="726758"/>
                  <a:pt x="473393" y="726758"/>
                </a:cubicBezTo>
                <a:cubicBezTo>
                  <a:pt x="562928" y="726758"/>
                  <a:pt x="643890" y="702945"/>
                  <a:pt x="715328" y="656273"/>
                </a:cubicBezTo>
                <a:cubicBezTo>
                  <a:pt x="786765" y="609600"/>
                  <a:pt x="822960" y="537210"/>
                  <a:pt x="822960" y="440055"/>
                </a:cubicBezTo>
                <a:cubicBezTo>
                  <a:pt x="822960" y="362903"/>
                  <a:pt x="797243" y="299085"/>
                  <a:pt x="744855" y="248603"/>
                </a:cubicBezTo>
                <a:cubicBezTo>
                  <a:pt x="692468" y="198120"/>
                  <a:pt x="624840" y="172403"/>
                  <a:pt x="542925" y="172403"/>
                </a:cubicBezTo>
                <a:cubicBezTo>
                  <a:pt x="461010" y="172403"/>
                  <a:pt x="392430" y="198120"/>
                  <a:pt x="338138" y="249555"/>
                </a:cubicBezTo>
                <a:cubicBezTo>
                  <a:pt x="283845" y="300990"/>
                  <a:pt x="248603" y="378142"/>
                  <a:pt x="233363" y="481013"/>
                </a:cubicBezTo>
                <a:lnTo>
                  <a:pt x="22860" y="443865"/>
                </a:lnTo>
                <a:cubicBezTo>
                  <a:pt x="48578" y="302895"/>
                  <a:pt x="106680" y="193358"/>
                  <a:pt x="198120" y="116205"/>
                </a:cubicBezTo>
                <a:cubicBezTo>
                  <a:pt x="289560" y="39053"/>
                  <a:pt x="402908" y="0"/>
                  <a:pt x="538163" y="0"/>
                </a:cubicBezTo>
                <a:cubicBezTo>
                  <a:pt x="631508" y="0"/>
                  <a:pt x="718185" y="20003"/>
                  <a:pt x="796290" y="60008"/>
                </a:cubicBezTo>
                <a:cubicBezTo>
                  <a:pt x="875348" y="100013"/>
                  <a:pt x="935355" y="155258"/>
                  <a:pt x="977265" y="223838"/>
                </a:cubicBezTo>
                <a:cubicBezTo>
                  <a:pt x="1019175" y="293370"/>
                  <a:pt x="1040130" y="366713"/>
                  <a:pt x="1040130" y="444817"/>
                </a:cubicBezTo>
                <a:cubicBezTo>
                  <a:pt x="1040130" y="519113"/>
                  <a:pt x="1020128" y="586740"/>
                  <a:pt x="980123" y="646748"/>
                </a:cubicBezTo>
                <a:cubicBezTo>
                  <a:pt x="940118" y="707708"/>
                  <a:pt x="881063" y="756285"/>
                  <a:pt x="803910" y="791527"/>
                </a:cubicBezTo>
                <a:cubicBezTo>
                  <a:pt x="904875" y="815340"/>
                  <a:pt x="983933" y="863918"/>
                  <a:pt x="1040130" y="937260"/>
                </a:cubicBezTo>
                <a:cubicBezTo>
                  <a:pt x="1096328" y="1010602"/>
                  <a:pt x="1123950" y="1102995"/>
                  <a:pt x="1123950" y="1213485"/>
                </a:cubicBezTo>
              </a:path>
            </a:pathLst>
          </a:custGeom>
          <a:noFill/>
          <a:ln w="38100" cap="flat">
            <a:solidFill>
              <a:schemeClr val="accent4"/>
            </a:solidFill>
            <a:prstDash val="solid"/>
            <a:miter/>
          </a:ln>
        </p:spPr>
        <p:txBody>
          <a:bodyPr rtlCol="0" anchor="ctr"/>
          <a:lstStyle/>
          <a:p>
            <a:pPr defTabSz="685800"/>
            <a:endParaRPr lang="en-US" sz="1350" dirty="0">
              <a:solidFill>
                <a:srgbClr val="000000"/>
              </a:solidFill>
              <a:latin typeface="Arial"/>
              <a:ea typeface="Arial Unicode MS"/>
            </a:endParaRPr>
          </a:p>
        </p:txBody>
      </p:sp>
      <p:pic>
        <p:nvPicPr>
          <p:cNvPr id="12"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Tree>
    <p:custDataLst>
      <p:tags r:id="rId1"/>
    </p:custDataLst>
    <p:extLst>
      <p:ext uri="{BB962C8B-B14F-4D97-AF65-F5344CB8AC3E}">
        <p14:creationId xmlns:p14="http://schemas.microsoft.com/office/powerpoint/2010/main" val="10225981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9" name="Google Shape;110;p1"/>
          <p:cNvSpPr/>
          <p:nvPr/>
        </p:nvSpPr>
        <p:spPr>
          <a:xfrm>
            <a:off x="5124438" y="6420563"/>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3" name="Rectangle 2"/>
          <p:cNvSpPr/>
          <p:nvPr/>
        </p:nvSpPr>
        <p:spPr>
          <a:xfrm>
            <a:off x="3630862" y="500900"/>
            <a:ext cx="4487126" cy="646331"/>
          </a:xfrm>
          <a:prstGeom prst="rect">
            <a:avLst/>
          </a:prstGeom>
        </p:spPr>
        <p:txBody>
          <a:bodyPr wrap="none">
            <a:spAutoFit/>
          </a:bodyPr>
          <a:lstStyle/>
          <a:p>
            <a:pPr algn="r" rtl="1"/>
            <a:r>
              <a:rPr lang="ar-JO" sz="3600" b="1" dirty="0">
                <a:solidFill>
                  <a:schemeClr val="accent2">
                    <a:lumMod val="50000"/>
                  </a:schemeClr>
                </a:solidFill>
              </a:rPr>
              <a:t>إشكاليات </a:t>
            </a:r>
            <a:r>
              <a:rPr lang="ar-SA" sz="3600" b="1" dirty="0">
                <a:solidFill>
                  <a:schemeClr val="accent2">
                    <a:lumMod val="50000"/>
                  </a:schemeClr>
                </a:solidFill>
              </a:rPr>
              <a:t>تمويل التعليم العالي</a:t>
            </a:r>
            <a:endParaRPr lang="en-GB" sz="3600" dirty="0">
              <a:solidFill>
                <a:schemeClr val="accent2">
                  <a:lumMod val="50000"/>
                </a:schemeClr>
              </a:solidFill>
            </a:endParaRPr>
          </a:p>
        </p:txBody>
      </p:sp>
      <p:sp>
        <p:nvSpPr>
          <p:cNvPr id="12" name="Rectangle 11"/>
          <p:cNvSpPr/>
          <p:nvPr/>
        </p:nvSpPr>
        <p:spPr>
          <a:xfrm>
            <a:off x="1443871" y="1153877"/>
            <a:ext cx="9615196" cy="830997"/>
          </a:xfrm>
          <a:prstGeom prst="rect">
            <a:avLst/>
          </a:prstGeom>
        </p:spPr>
        <p:txBody>
          <a:bodyPr wrap="none">
            <a:spAutoFit/>
          </a:bodyPr>
          <a:lstStyle/>
          <a:p>
            <a:pPr algn="r" rtl="1"/>
            <a:endParaRPr lang="ar-JO" sz="2400" b="1" dirty="0" smtClean="0"/>
          </a:p>
          <a:p>
            <a:pPr algn="ctr" rtl="1"/>
            <a:r>
              <a:rPr lang="ar-SA" sz="2400" b="1" dirty="0" smtClean="0"/>
              <a:t>هناك </a:t>
            </a:r>
            <a:r>
              <a:rPr lang="ar-SA" sz="2400" b="1" dirty="0"/>
              <a:t>أسباب كثيرة تقف وراء تفاقم أزمة تمويل التعليم العالي </a:t>
            </a:r>
            <a:r>
              <a:rPr lang="ar-SA" sz="2400" b="1" dirty="0" smtClean="0"/>
              <a:t>ولعل</a:t>
            </a:r>
            <a:r>
              <a:rPr lang="ar-JO" sz="2400" b="1" dirty="0" smtClean="0"/>
              <a:t>ّ</a:t>
            </a:r>
            <a:r>
              <a:rPr lang="ar-SA" sz="2400" b="1" dirty="0" smtClean="0"/>
              <a:t> </a:t>
            </a:r>
            <a:r>
              <a:rPr lang="ar-JO" sz="2400" b="1" dirty="0"/>
              <a:t>من </a:t>
            </a:r>
            <a:r>
              <a:rPr lang="ar-SA" sz="2400" b="1" dirty="0"/>
              <a:t>أهم هذه الأسباب ما يأتي:</a:t>
            </a:r>
            <a:endParaRPr lang="ar-JO" sz="2400" b="1" dirty="0"/>
          </a:p>
        </p:txBody>
      </p:sp>
      <p:grpSp>
        <p:nvGrpSpPr>
          <p:cNvPr id="13" name="Group 30">
            <a:extLst>
              <a:ext uri="{FF2B5EF4-FFF2-40B4-BE49-F238E27FC236}">
                <a16:creationId xmlns:a16="http://schemas.microsoft.com/office/drawing/2014/main" xmlns="" id="{B3914EB2-B90F-47AE-87C4-00662EF030BD}"/>
              </a:ext>
            </a:extLst>
          </p:cNvPr>
          <p:cNvGrpSpPr/>
          <p:nvPr/>
        </p:nvGrpSpPr>
        <p:grpSpPr>
          <a:xfrm>
            <a:off x="911424" y="2152825"/>
            <a:ext cx="10883633" cy="3620899"/>
            <a:chOff x="-726489" y="2148855"/>
            <a:chExt cx="10531069" cy="3203006"/>
          </a:xfrm>
        </p:grpSpPr>
        <p:grpSp>
          <p:nvGrpSpPr>
            <p:cNvPr id="14" name="Group 12">
              <a:extLst>
                <a:ext uri="{FF2B5EF4-FFF2-40B4-BE49-F238E27FC236}">
                  <a16:creationId xmlns:a16="http://schemas.microsoft.com/office/drawing/2014/main" xmlns="" id="{05E48384-4E8B-4A87-9553-3F9C1ADD9B0B}"/>
                </a:ext>
              </a:extLst>
            </p:cNvPr>
            <p:cNvGrpSpPr/>
            <p:nvPr/>
          </p:nvGrpSpPr>
          <p:grpSpPr>
            <a:xfrm>
              <a:off x="4562475" y="2148855"/>
              <a:ext cx="5242105" cy="1556371"/>
              <a:chOff x="4562475" y="2148855"/>
              <a:chExt cx="5242105" cy="1556371"/>
            </a:xfrm>
          </p:grpSpPr>
          <p:sp>
            <p:nvSpPr>
              <p:cNvPr id="34" name="Rectangle 5">
                <a:extLst>
                  <a:ext uri="{FF2B5EF4-FFF2-40B4-BE49-F238E27FC236}">
                    <a16:creationId xmlns:a16="http://schemas.microsoft.com/office/drawing/2014/main" xmlns="" id="{A56FA15C-76F0-43AA-A1DC-A538777DEF72}"/>
                  </a:ext>
                </a:extLst>
              </p:cNvPr>
              <p:cNvSpPr/>
              <p:nvPr/>
            </p:nvSpPr>
            <p:spPr>
              <a:xfrm>
                <a:off x="5867400" y="2148855"/>
                <a:ext cx="3888742"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5" name="Rectangle 6">
                <a:extLst>
                  <a:ext uri="{FF2B5EF4-FFF2-40B4-BE49-F238E27FC236}">
                    <a16:creationId xmlns:a16="http://schemas.microsoft.com/office/drawing/2014/main" xmlns="" id="{6D8BE46D-4D4A-4FD0-802C-D50664F2EA2C}"/>
                  </a:ext>
                </a:extLst>
              </p:cNvPr>
              <p:cNvSpPr/>
              <p:nvPr/>
            </p:nvSpPr>
            <p:spPr>
              <a:xfrm>
                <a:off x="5916580" y="2622498"/>
                <a:ext cx="38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6" name="Rectangle 7">
                <a:extLst>
                  <a:ext uri="{FF2B5EF4-FFF2-40B4-BE49-F238E27FC236}">
                    <a16:creationId xmlns:a16="http://schemas.microsoft.com/office/drawing/2014/main" xmlns="" id="{7687C6D5-75A0-4A35-ABFD-25675EB92B88}"/>
                  </a:ext>
                </a:extLst>
              </p:cNvPr>
              <p:cNvSpPr/>
              <p:nvPr/>
            </p:nvSpPr>
            <p:spPr>
              <a:xfrm>
                <a:off x="5868142" y="3012951"/>
                <a:ext cx="38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8" name="Freeform 9">
                <a:extLst>
                  <a:ext uri="{FF2B5EF4-FFF2-40B4-BE49-F238E27FC236}">
                    <a16:creationId xmlns:a16="http://schemas.microsoft.com/office/drawing/2014/main" xmlns="" id="{AAE1484C-26A6-40CB-AF5B-4932D9234FB4}"/>
                  </a:ext>
                </a:extLst>
              </p:cNvPr>
              <p:cNvSpPr/>
              <p:nvPr/>
            </p:nvSpPr>
            <p:spPr>
              <a:xfrm>
                <a:off x="4562476" y="2152650"/>
                <a:ext cx="1311338" cy="1543050"/>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04925"/>
                  <a:gd name="connsiteY0" fmla="*/ 0 h 1543050"/>
                  <a:gd name="connsiteX1" fmla="*/ 0 w 1304925"/>
                  <a:gd name="connsiteY1" fmla="*/ 1543050 h 1543050"/>
                  <a:gd name="connsiteX2" fmla="*/ 1301782 w 1304925"/>
                  <a:gd name="connsiteY2" fmla="*/ 355469 h 1543050"/>
                  <a:gd name="connsiteX3" fmla="*/ 1304925 w 1304925"/>
                  <a:gd name="connsiteY3" fmla="*/ 0 h 1543050"/>
                  <a:gd name="connsiteX0" fmla="*/ 1304925 w 1311299"/>
                  <a:gd name="connsiteY0" fmla="*/ 0 h 1543050"/>
                  <a:gd name="connsiteX1" fmla="*/ 0 w 1311299"/>
                  <a:gd name="connsiteY1" fmla="*/ 1543050 h 1543050"/>
                  <a:gd name="connsiteX2" fmla="*/ 1311209 w 1311299"/>
                  <a:gd name="connsiteY2" fmla="*/ 355469 h 1543050"/>
                  <a:gd name="connsiteX3" fmla="*/ 1304925 w 1311299"/>
                  <a:gd name="connsiteY3" fmla="*/ 0 h 1543050"/>
                  <a:gd name="connsiteX0" fmla="*/ 1307638 w 1311338"/>
                  <a:gd name="connsiteY0" fmla="*/ 0 h 1543050"/>
                  <a:gd name="connsiteX1" fmla="*/ 0 w 1311338"/>
                  <a:gd name="connsiteY1" fmla="*/ 1543050 h 1543050"/>
                  <a:gd name="connsiteX2" fmla="*/ 1311209 w 1311338"/>
                  <a:gd name="connsiteY2" fmla="*/ 355469 h 1543050"/>
                  <a:gd name="connsiteX3" fmla="*/ 1307638 w 1311338"/>
                  <a:gd name="connsiteY3" fmla="*/ 0 h 1543050"/>
                </a:gdLst>
                <a:ahLst/>
                <a:cxnLst>
                  <a:cxn ang="0">
                    <a:pos x="connsiteX0" y="connsiteY0"/>
                  </a:cxn>
                  <a:cxn ang="0">
                    <a:pos x="connsiteX1" y="connsiteY1"/>
                  </a:cxn>
                  <a:cxn ang="0">
                    <a:pos x="connsiteX2" y="connsiteY2"/>
                  </a:cxn>
                  <a:cxn ang="0">
                    <a:pos x="connsiteX3" y="connsiteY3"/>
                  </a:cxn>
                </a:cxnLst>
                <a:rect l="l" t="t" r="r" b="b"/>
                <a:pathLst>
                  <a:path w="1311338" h="1543050">
                    <a:moveTo>
                      <a:pt x="1307638" y="0"/>
                    </a:moveTo>
                    <a:lnTo>
                      <a:pt x="0" y="1543050"/>
                    </a:lnTo>
                    <a:lnTo>
                      <a:pt x="1311209" y="355469"/>
                    </a:lnTo>
                    <a:cubicBezTo>
                      <a:pt x="1312257" y="236979"/>
                      <a:pt x="1306590" y="118490"/>
                      <a:pt x="130763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9" name="Freeform 10">
                <a:extLst>
                  <a:ext uri="{FF2B5EF4-FFF2-40B4-BE49-F238E27FC236}">
                    <a16:creationId xmlns:a16="http://schemas.microsoft.com/office/drawing/2014/main" xmlns="" id="{C9C9C1F7-8495-4788-961E-C7BACE8533DF}"/>
                  </a:ext>
                </a:extLst>
              </p:cNvPr>
              <p:cNvSpPr/>
              <p:nvPr/>
            </p:nvSpPr>
            <p:spPr>
              <a:xfrm>
                <a:off x="4562475" y="2581275"/>
                <a:ext cx="1314450" cy="1123950"/>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14450"/>
                  <a:gd name="connsiteY0" fmla="*/ 0 h 1123950"/>
                  <a:gd name="connsiteX1" fmla="*/ 0 w 1314450"/>
                  <a:gd name="connsiteY1" fmla="*/ 1123950 h 1123950"/>
                  <a:gd name="connsiteX2" fmla="*/ 1314450 w 1314450"/>
                  <a:gd name="connsiteY2" fmla="*/ 358709 h 1123950"/>
                  <a:gd name="connsiteX3" fmla="*/ 1304925 w 1314450"/>
                  <a:gd name="connsiteY3" fmla="*/ 0 h 1123950"/>
                </a:gdLst>
                <a:ahLst/>
                <a:cxnLst>
                  <a:cxn ang="0">
                    <a:pos x="connsiteX0" y="connsiteY0"/>
                  </a:cxn>
                  <a:cxn ang="0">
                    <a:pos x="connsiteX1" y="connsiteY1"/>
                  </a:cxn>
                  <a:cxn ang="0">
                    <a:pos x="connsiteX2" y="connsiteY2"/>
                  </a:cxn>
                  <a:cxn ang="0">
                    <a:pos x="connsiteX3" y="connsiteY3"/>
                  </a:cxn>
                </a:cxnLst>
                <a:rect l="l" t="t" r="r" b="b"/>
                <a:pathLst>
                  <a:path w="1314450" h="1123950">
                    <a:moveTo>
                      <a:pt x="1304925" y="0"/>
                    </a:moveTo>
                    <a:lnTo>
                      <a:pt x="0" y="1123950"/>
                    </a:lnTo>
                    <a:lnTo>
                      <a:pt x="1314450" y="358709"/>
                    </a:lnTo>
                    <a:lnTo>
                      <a:pt x="1304925"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40" name="Freeform 11">
                <a:extLst>
                  <a:ext uri="{FF2B5EF4-FFF2-40B4-BE49-F238E27FC236}">
                    <a16:creationId xmlns:a16="http://schemas.microsoft.com/office/drawing/2014/main" xmlns="" id="{782D0C28-C804-4AD2-9D4F-D26678C610CC}"/>
                  </a:ext>
                </a:extLst>
              </p:cNvPr>
              <p:cNvSpPr/>
              <p:nvPr/>
            </p:nvSpPr>
            <p:spPr>
              <a:xfrm>
                <a:off x="4562475" y="3013044"/>
                <a:ext cx="1314547" cy="692182"/>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grpSp>
        <p:grpSp>
          <p:nvGrpSpPr>
            <p:cNvPr id="15" name="Group 13">
              <a:extLst>
                <a:ext uri="{FF2B5EF4-FFF2-40B4-BE49-F238E27FC236}">
                  <a16:creationId xmlns:a16="http://schemas.microsoft.com/office/drawing/2014/main" xmlns="" id="{712284BF-07D6-47ED-B78C-B9610B80D00F}"/>
                </a:ext>
              </a:extLst>
            </p:cNvPr>
            <p:cNvGrpSpPr/>
            <p:nvPr/>
          </p:nvGrpSpPr>
          <p:grpSpPr>
            <a:xfrm rot="10800000">
              <a:off x="-621670" y="3705224"/>
              <a:ext cx="5193670" cy="1560837"/>
              <a:chOff x="4562475" y="2144388"/>
              <a:chExt cx="5193670" cy="1560837"/>
            </a:xfrm>
            <a:solidFill>
              <a:srgbClr val="F6BF4A"/>
            </a:solidFill>
          </p:grpSpPr>
          <p:sp>
            <p:nvSpPr>
              <p:cNvPr id="26" name="Rectangle 15">
                <a:extLst>
                  <a:ext uri="{FF2B5EF4-FFF2-40B4-BE49-F238E27FC236}">
                    <a16:creationId xmlns:a16="http://schemas.microsoft.com/office/drawing/2014/main" xmlns="" id="{217FD09A-6A38-4367-8826-01490FA74BDF}"/>
                  </a:ext>
                </a:extLst>
              </p:cNvPr>
              <p:cNvSpPr/>
              <p:nvPr/>
            </p:nvSpPr>
            <p:spPr>
              <a:xfrm>
                <a:off x="5868145" y="2148855"/>
                <a:ext cx="38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27" name="Rectangle 16">
                <a:extLst>
                  <a:ext uri="{FF2B5EF4-FFF2-40B4-BE49-F238E27FC236}">
                    <a16:creationId xmlns:a16="http://schemas.microsoft.com/office/drawing/2014/main" xmlns="" id="{8ED876F6-0593-42DB-A677-FA917CAA6F04}"/>
                  </a:ext>
                </a:extLst>
              </p:cNvPr>
              <p:cNvSpPr/>
              <p:nvPr/>
            </p:nvSpPr>
            <p:spPr>
              <a:xfrm>
                <a:off x="5868145" y="2580903"/>
                <a:ext cx="38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28" name="Rectangle 17">
                <a:extLst>
                  <a:ext uri="{FF2B5EF4-FFF2-40B4-BE49-F238E27FC236}">
                    <a16:creationId xmlns:a16="http://schemas.microsoft.com/office/drawing/2014/main" xmlns="" id="{FBE9B382-6629-4963-8F4E-F93252A5BAD1}"/>
                  </a:ext>
                </a:extLst>
              </p:cNvPr>
              <p:cNvSpPr/>
              <p:nvPr/>
            </p:nvSpPr>
            <p:spPr>
              <a:xfrm>
                <a:off x="5868145" y="3012951"/>
                <a:ext cx="38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0" name="Freeform 19">
                <a:extLst>
                  <a:ext uri="{FF2B5EF4-FFF2-40B4-BE49-F238E27FC236}">
                    <a16:creationId xmlns:a16="http://schemas.microsoft.com/office/drawing/2014/main" xmlns="" id="{773E5C0E-AD79-49B4-B0E3-BCBB5570F860}"/>
                  </a:ext>
                </a:extLst>
              </p:cNvPr>
              <p:cNvSpPr/>
              <p:nvPr/>
            </p:nvSpPr>
            <p:spPr>
              <a:xfrm>
                <a:off x="4562475" y="2144388"/>
                <a:ext cx="1316915" cy="1551312"/>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6915"/>
                  <a:gd name="connsiteY0" fmla="*/ 0 h 1543050"/>
                  <a:gd name="connsiteX1" fmla="*/ 0 w 1316915"/>
                  <a:gd name="connsiteY1" fmla="*/ 1543050 h 1543050"/>
                  <a:gd name="connsiteX2" fmla="*/ 1316915 w 1316915"/>
                  <a:gd name="connsiteY2" fmla="*/ 345654 h 1543050"/>
                  <a:gd name="connsiteX3" fmla="*/ 1304925 w 1316915"/>
                  <a:gd name="connsiteY3" fmla="*/ 0 h 1543050"/>
                  <a:gd name="connsiteX0" fmla="*/ 1310433 w 1316915"/>
                  <a:gd name="connsiteY0" fmla="*/ 0 h 1543050"/>
                  <a:gd name="connsiteX1" fmla="*/ 0 w 1316915"/>
                  <a:gd name="connsiteY1" fmla="*/ 1543050 h 1543050"/>
                  <a:gd name="connsiteX2" fmla="*/ 1316915 w 1316915"/>
                  <a:gd name="connsiteY2" fmla="*/ 345654 h 1543050"/>
                  <a:gd name="connsiteX3" fmla="*/ 1310433 w 1316915"/>
                  <a:gd name="connsiteY3" fmla="*/ 0 h 1543050"/>
                  <a:gd name="connsiteX0" fmla="*/ 1310433 w 1316915"/>
                  <a:gd name="connsiteY0" fmla="*/ 0 h 1543050"/>
                  <a:gd name="connsiteX1" fmla="*/ 0 w 1316915"/>
                  <a:gd name="connsiteY1" fmla="*/ 1543050 h 1543050"/>
                  <a:gd name="connsiteX2" fmla="*/ 1316915 w 1316915"/>
                  <a:gd name="connsiteY2" fmla="*/ 353916 h 1543050"/>
                  <a:gd name="connsiteX3" fmla="*/ 1310433 w 1316915"/>
                  <a:gd name="connsiteY3" fmla="*/ 0 h 1543050"/>
                  <a:gd name="connsiteX0" fmla="*/ 1313187 w 1316915"/>
                  <a:gd name="connsiteY0" fmla="*/ 0 h 1551312"/>
                  <a:gd name="connsiteX1" fmla="*/ 0 w 1316915"/>
                  <a:gd name="connsiteY1" fmla="*/ 1551312 h 1551312"/>
                  <a:gd name="connsiteX2" fmla="*/ 1316915 w 1316915"/>
                  <a:gd name="connsiteY2" fmla="*/ 362178 h 1551312"/>
                  <a:gd name="connsiteX3" fmla="*/ 1313187 w 1316915"/>
                  <a:gd name="connsiteY3" fmla="*/ 0 h 1551312"/>
                </a:gdLst>
                <a:ahLst/>
                <a:cxnLst>
                  <a:cxn ang="0">
                    <a:pos x="connsiteX0" y="connsiteY0"/>
                  </a:cxn>
                  <a:cxn ang="0">
                    <a:pos x="connsiteX1" y="connsiteY1"/>
                  </a:cxn>
                  <a:cxn ang="0">
                    <a:pos x="connsiteX2" y="connsiteY2"/>
                  </a:cxn>
                  <a:cxn ang="0">
                    <a:pos x="connsiteX3" y="connsiteY3"/>
                  </a:cxn>
                </a:cxnLst>
                <a:rect l="l" t="t" r="r" b="b"/>
                <a:pathLst>
                  <a:path w="1316915" h="1551312">
                    <a:moveTo>
                      <a:pt x="1313187" y="0"/>
                    </a:moveTo>
                    <a:lnTo>
                      <a:pt x="0" y="1551312"/>
                    </a:lnTo>
                    <a:lnTo>
                      <a:pt x="1316915" y="362178"/>
                    </a:lnTo>
                    <a:cubicBezTo>
                      <a:pt x="1315672" y="241452"/>
                      <a:pt x="1314430" y="120726"/>
                      <a:pt x="1313187"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1" name="Freeform 20">
                <a:extLst>
                  <a:ext uri="{FF2B5EF4-FFF2-40B4-BE49-F238E27FC236}">
                    <a16:creationId xmlns:a16="http://schemas.microsoft.com/office/drawing/2014/main" xmlns="" id="{3050FD0F-DD54-4EC0-B62A-7D75F7E202AC}"/>
                  </a:ext>
                </a:extLst>
              </p:cNvPr>
              <p:cNvSpPr/>
              <p:nvPr/>
            </p:nvSpPr>
            <p:spPr>
              <a:xfrm>
                <a:off x="4562476" y="2580626"/>
                <a:ext cx="1314449" cy="1124599"/>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08292"/>
                  <a:gd name="connsiteY0" fmla="*/ 0 h 1123950"/>
                  <a:gd name="connsiteX1" fmla="*/ 0 w 1308292"/>
                  <a:gd name="connsiteY1" fmla="*/ 1123950 h 1123950"/>
                  <a:gd name="connsiteX2" fmla="*/ 1308292 w 1308292"/>
                  <a:gd name="connsiteY2" fmla="*/ 358582 h 1123950"/>
                  <a:gd name="connsiteX3" fmla="*/ 1304925 w 1308292"/>
                  <a:gd name="connsiteY3" fmla="*/ 0 h 1123950"/>
                  <a:gd name="connsiteX0" fmla="*/ 1298767 w 1308292"/>
                  <a:gd name="connsiteY0" fmla="*/ 0 h 1123950"/>
                  <a:gd name="connsiteX1" fmla="*/ 0 w 1308292"/>
                  <a:gd name="connsiteY1" fmla="*/ 1123950 h 1123950"/>
                  <a:gd name="connsiteX2" fmla="*/ 1308292 w 1308292"/>
                  <a:gd name="connsiteY2" fmla="*/ 358582 h 1123950"/>
                  <a:gd name="connsiteX3" fmla="*/ 1298767 w 1308292"/>
                  <a:gd name="connsiteY3" fmla="*/ 0 h 1123950"/>
                  <a:gd name="connsiteX0" fmla="*/ 1301846 w 1308292"/>
                  <a:gd name="connsiteY0" fmla="*/ 0 h 1127029"/>
                  <a:gd name="connsiteX1" fmla="*/ 0 w 1308292"/>
                  <a:gd name="connsiteY1" fmla="*/ 1127029 h 1127029"/>
                  <a:gd name="connsiteX2" fmla="*/ 1308292 w 1308292"/>
                  <a:gd name="connsiteY2" fmla="*/ 361661 h 1127029"/>
                  <a:gd name="connsiteX3" fmla="*/ 1301846 w 1308292"/>
                  <a:gd name="connsiteY3" fmla="*/ 0 h 1127029"/>
                  <a:gd name="connsiteX0" fmla="*/ 1308004 w 1308365"/>
                  <a:gd name="connsiteY0" fmla="*/ 0 h 1130108"/>
                  <a:gd name="connsiteX1" fmla="*/ 0 w 1308365"/>
                  <a:gd name="connsiteY1" fmla="*/ 1130108 h 1130108"/>
                  <a:gd name="connsiteX2" fmla="*/ 1308292 w 1308365"/>
                  <a:gd name="connsiteY2" fmla="*/ 364740 h 1130108"/>
                  <a:gd name="connsiteX3" fmla="*/ 1308004 w 1308365"/>
                  <a:gd name="connsiteY3" fmla="*/ 0 h 1130108"/>
                  <a:gd name="connsiteX0" fmla="*/ 1308004 w 1314449"/>
                  <a:gd name="connsiteY0" fmla="*/ 0 h 1130108"/>
                  <a:gd name="connsiteX1" fmla="*/ 0 w 1314449"/>
                  <a:gd name="connsiteY1" fmla="*/ 1130108 h 1130108"/>
                  <a:gd name="connsiteX2" fmla="*/ 1314449 w 1314449"/>
                  <a:gd name="connsiteY2" fmla="*/ 361661 h 1130108"/>
                  <a:gd name="connsiteX3" fmla="*/ 1308004 w 1314449"/>
                  <a:gd name="connsiteY3" fmla="*/ 0 h 1130108"/>
                  <a:gd name="connsiteX0" fmla="*/ 1310758 w 1314449"/>
                  <a:gd name="connsiteY0" fmla="*/ 0 h 1121845"/>
                  <a:gd name="connsiteX1" fmla="*/ 0 w 1314449"/>
                  <a:gd name="connsiteY1" fmla="*/ 1121845 h 1121845"/>
                  <a:gd name="connsiteX2" fmla="*/ 1314449 w 1314449"/>
                  <a:gd name="connsiteY2" fmla="*/ 353398 h 1121845"/>
                  <a:gd name="connsiteX3" fmla="*/ 1310758 w 1314449"/>
                  <a:gd name="connsiteY3" fmla="*/ 0 h 1121845"/>
                  <a:gd name="connsiteX0" fmla="*/ 1310758 w 1314449"/>
                  <a:gd name="connsiteY0" fmla="*/ 0 h 1124599"/>
                  <a:gd name="connsiteX1" fmla="*/ 0 w 1314449"/>
                  <a:gd name="connsiteY1" fmla="*/ 1124599 h 1124599"/>
                  <a:gd name="connsiteX2" fmla="*/ 1314449 w 1314449"/>
                  <a:gd name="connsiteY2" fmla="*/ 356152 h 1124599"/>
                  <a:gd name="connsiteX3" fmla="*/ 1310758 w 1314449"/>
                  <a:gd name="connsiteY3" fmla="*/ 0 h 1124599"/>
                </a:gdLst>
                <a:ahLst/>
                <a:cxnLst>
                  <a:cxn ang="0">
                    <a:pos x="connsiteX0" y="connsiteY0"/>
                  </a:cxn>
                  <a:cxn ang="0">
                    <a:pos x="connsiteX1" y="connsiteY1"/>
                  </a:cxn>
                  <a:cxn ang="0">
                    <a:pos x="connsiteX2" y="connsiteY2"/>
                  </a:cxn>
                  <a:cxn ang="0">
                    <a:pos x="connsiteX3" y="connsiteY3"/>
                  </a:cxn>
                </a:cxnLst>
                <a:rect l="l" t="t" r="r" b="b"/>
                <a:pathLst>
                  <a:path w="1314449" h="1124599">
                    <a:moveTo>
                      <a:pt x="1310758" y="0"/>
                    </a:moveTo>
                    <a:lnTo>
                      <a:pt x="0" y="1124599"/>
                    </a:lnTo>
                    <a:lnTo>
                      <a:pt x="1314449" y="356152"/>
                    </a:lnTo>
                    <a:cubicBezTo>
                      <a:pt x="1313327" y="236625"/>
                      <a:pt x="1311880" y="119527"/>
                      <a:pt x="131075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sp>
            <p:nvSpPr>
              <p:cNvPr id="32" name="Freeform 21">
                <a:extLst>
                  <a:ext uri="{FF2B5EF4-FFF2-40B4-BE49-F238E27FC236}">
                    <a16:creationId xmlns:a16="http://schemas.microsoft.com/office/drawing/2014/main" xmlns="" id="{5D909EDB-A8DD-4151-AFB8-C1DF9AD103F3}"/>
                  </a:ext>
                </a:extLst>
              </p:cNvPr>
              <p:cNvSpPr/>
              <p:nvPr/>
            </p:nvSpPr>
            <p:spPr>
              <a:xfrm>
                <a:off x="4562475" y="3012654"/>
                <a:ext cx="1327054" cy="692571"/>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endParaRPr lang="en-US" sz="1400" kern="0" dirty="0">
                  <a:solidFill>
                    <a:srgbClr val="FFFFFF"/>
                  </a:solidFill>
                  <a:sym typeface="Arial"/>
                </a:endParaRPr>
              </a:p>
            </p:txBody>
          </p:sp>
        </p:grpSp>
        <p:sp>
          <p:nvSpPr>
            <p:cNvPr id="16" name="Oval 3">
              <a:extLst>
                <a:ext uri="{FF2B5EF4-FFF2-40B4-BE49-F238E27FC236}">
                  <a16:creationId xmlns:a16="http://schemas.microsoft.com/office/drawing/2014/main" xmlns="" id="{607B74F3-5E14-429D-B6AA-55FE5A618492}"/>
                </a:ext>
              </a:extLst>
            </p:cNvPr>
            <p:cNvSpPr/>
            <p:nvPr/>
          </p:nvSpPr>
          <p:spPr>
            <a:xfrm>
              <a:off x="3074771" y="3058669"/>
              <a:ext cx="2635573" cy="1512168"/>
            </a:xfrm>
            <a:prstGeom prst="ellipse">
              <a:avLst/>
            </a:prstGeom>
            <a:solidFill>
              <a:schemeClr val="bg1"/>
            </a:solidFill>
            <a:ln w="155575">
              <a:gradFill>
                <a:gsLst>
                  <a:gs pos="41000">
                    <a:schemeClr val="accent2"/>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buFont typeface="Arial"/>
                <a:buNone/>
              </a:pPr>
              <a:r>
                <a:rPr lang="ar-JO" sz="4000" kern="0" dirty="0" smtClean="0">
                  <a:solidFill>
                    <a:srgbClr val="000000"/>
                  </a:solidFill>
                  <a:sym typeface="Arial"/>
                </a:rPr>
                <a:t>أزمة التمويل</a:t>
              </a:r>
              <a:endParaRPr lang="en-US" sz="4000" kern="0" dirty="0">
                <a:solidFill>
                  <a:srgbClr val="000000"/>
                </a:solidFill>
                <a:sym typeface="Arial"/>
              </a:endParaRPr>
            </a:p>
          </p:txBody>
        </p:sp>
        <p:sp>
          <p:nvSpPr>
            <p:cNvPr id="18" name="TextBox 17">
              <a:extLst>
                <a:ext uri="{FF2B5EF4-FFF2-40B4-BE49-F238E27FC236}">
                  <a16:creationId xmlns:a16="http://schemas.microsoft.com/office/drawing/2014/main" xmlns="" id="{9689C8A9-3677-4704-825B-504469146F90}"/>
                </a:ext>
              </a:extLst>
            </p:cNvPr>
            <p:cNvSpPr txBox="1"/>
            <p:nvPr/>
          </p:nvSpPr>
          <p:spPr>
            <a:xfrm>
              <a:off x="6012160" y="2148855"/>
              <a:ext cx="2736304" cy="408384"/>
            </a:xfrm>
            <a:prstGeom prst="rect">
              <a:avLst/>
            </a:prstGeom>
            <a:noFill/>
          </p:spPr>
          <p:txBody>
            <a:bodyPr wrap="square" rtlCol="0">
              <a:spAutoFit/>
            </a:bodyPr>
            <a:lstStyle/>
            <a:p>
              <a:pPr lvl="0"/>
              <a:r>
                <a:rPr lang="ar-SA" sz="2400" b="1" dirty="0"/>
                <a:t>انخفاض الإيرادات </a:t>
              </a:r>
              <a:endParaRPr lang="en-US" sz="2400" b="1" dirty="0"/>
            </a:p>
          </p:txBody>
        </p:sp>
        <p:sp>
          <p:nvSpPr>
            <p:cNvPr id="19" name="TextBox 18">
              <a:extLst>
                <a:ext uri="{FF2B5EF4-FFF2-40B4-BE49-F238E27FC236}">
                  <a16:creationId xmlns:a16="http://schemas.microsoft.com/office/drawing/2014/main" xmlns="" id="{A955B78E-12AB-4DF5-B472-0E19B890D178}"/>
                </a:ext>
              </a:extLst>
            </p:cNvPr>
            <p:cNvSpPr txBox="1"/>
            <p:nvPr/>
          </p:nvSpPr>
          <p:spPr>
            <a:xfrm>
              <a:off x="6012160" y="2632351"/>
              <a:ext cx="2860332" cy="408384"/>
            </a:xfrm>
            <a:prstGeom prst="rect">
              <a:avLst/>
            </a:prstGeom>
            <a:noFill/>
          </p:spPr>
          <p:txBody>
            <a:bodyPr wrap="square" rtlCol="0">
              <a:spAutoFit/>
            </a:bodyPr>
            <a:lstStyle/>
            <a:p>
              <a:pPr lvl="0"/>
              <a:r>
                <a:rPr lang="ar-SA" sz="2400" b="1" dirty="0"/>
                <a:t>سوء إدارة </a:t>
              </a:r>
              <a:r>
                <a:rPr lang="ar-SA" sz="2400" b="1" dirty="0" smtClean="0"/>
                <a:t>الموارد</a:t>
              </a:r>
              <a:r>
                <a:rPr lang="ar-JO" sz="2400" b="1" dirty="0" smtClean="0"/>
                <a:t> البشرية</a:t>
              </a:r>
              <a:r>
                <a:rPr lang="ar-SA" sz="2400" b="1" dirty="0" smtClean="0"/>
                <a:t> </a:t>
              </a:r>
              <a:endParaRPr lang="en-US" sz="2400" b="1" dirty="0"/>
            </a:p>
          </p:txBody>
        </p:sp>
        <p:sp>
          <p:nvSpPr>
            <p:cNvPr id="20" name="TextBox 19">
              <a:extLst>
                <a:ext uri="{FF2B5EF4-FFF2-40B4-BE49-F238E27FC236}">
                  <a16:creationId xmlns:a16="http://schemas.microsoft.com/office/drawing/2014/main" xmlns="" id="{33ADB8CE-3D3B-4641-84CD-40357878E8B8}"/>
                </a:ext>
              </a:extLst>
            </p:cNvPr>
            <p:cNvSpPr txBox="1"/>
            <p:nvPr/>
          </p:nvSpPr>
          <p:spPr>
            <a:xfrm>
              <a:off x="6012160" y="3050313"/>
              <a:ext cx="2736304" cy="408384"/>
            </a:xfrm>
            <a:prstGeom prst="rect">
              <a:avLst/>
            </a:prstGeom>
            <a:noFill/>
          </p:spPr>
          <p:txBody>
            <a:bodyPr wrap="square" rtlCol="0">
              <a:spAutoFit/>
            </a:bodyPr>
            <a:lstStyle/>
            <a:p>
              <a:pPr lvl="0"/>
              <a:r>
                <a:rPr lang="ar-SA" sz="2400" b="1" dirty="0"/>
                <a:t>الطلب الاجتماعي</a:t>
              </a:r>
              <a:r>
                <a:rPr lang="ar-JO" sz="2400" b="1" dirty="0"/>
                <a:t> المتزايد</a:t>
              </a:r>
              <a:r>
                <a:rPr lang="ar-SA" sz="2400" b="1" dirty="0"/>
                <a:t> </a:t>
              </a:r>
              <a:endParaRPr lang="en-US" sz="2400" b="1" dirty="0"/>
            </a:p>
          </p:txBody>
        </p:sp>
        <p:sp>
          <p:nvSpPr>
            <p:cNvPr id="21" name="TextBox 20">
              <a:extLst>
                <a:ext uri="{FF2B5EF4-FFF2-40B4-BE49-F238E27FC236}">
                  <a16:creationId xmlns:a16="http://schemas.microsoft.com/office/drawing/2014/main" xmlns="" id="{9768C343-C4F1-40E2-B2BF-BE0D295F1A5C}"/>
                </a:ext>
              </a:extLst>
            </p:cNvPr>
            <p:cNvSpPr txBox="1"/>
            <p:nvPr/>
          </p:nvSpPr>
          <p:spPr>
            <a:xfrm>
              <a:off x="-726489" y="4078978"/>
              <a:ext cx="4111931" cy="408384"/>
            </a:xfrm>
            <a:prstGeom prst="rect">
              <a:avLst/>
            </a:prstGeom>
            <a:noFill/>
          </p:spPr>
          <p:txBody>
            <a:bodyPr wrap="square" rtlCol="0">
              <a:spAutoFit/>
            </a:bodyPr>
            <a:lstStyle/>
            <a:p>
              <a:pPr lvl="0" algn="r"/>
              <a:r>
                <a:rPr lang="ar-JO" sz="2400" b="1" dirty="0" smtClean="0"/>
                <a:t> قلة </a:t>
              </a:r>
              <a:r>
                <a:rPr lang="ar-JO" sz="2400" b="1" dirty="0"/>
                <a:t>الموارد </a:t>
              </a:r>
              <a:r>
                <a:rPr lang="ar-JO" sz="2400" b="1" dirty="0" smtClean="0"/>
                <a:t>المالية المخصصة للجامعات </a:t>
              </a:r>
              <a:endParaRPr lang="en-US" sz="2400" b="1" dirty="0"/>
            </a:p>
          </p:txBody>
        </p:sp>
        <p:sp>
          <p:nvSpPr>
            <p:cNvPr id="22" name="TextBox 21">
              <a:extLst>
                <a:ext uri="{FF2B5EF4-FFF2-40B4-BE49-F238E27FC236}">
                  <a16:creationId xmlns:a16="http://schemas.microsoft.com/office/drawing/2014/main" xmlns="" id="{F1915525-C6DA-4565-BE6B-057ABC7FA48E}"/>
                </a:ext>
              </a:extLst>
            </p:cNvPr>
            <p:cNvSpPr txBox="1"/>
            <p:nvPr/>
          </p:nvSpPr>
          <p:spPr>
            <a:xfrm>
              <a:off x="649660" y="4515990"/>
              <a:ext cx="2592288" cy="408384"/>
            </a:xfrm>
            <a:prstGeom prst="rect">
              <a:avLst/>
            </a:prstGeom>
            <a:noFill/>
          </p:spPr>
          <p:txBody>
            <a:bodyPr wrap="square" rtlCol="0">
              <a:spAutoFit/>
            </a:bodyPr>
            <a:lstStyle/>
            <a:p>
              <a:pPr lvl="0"/>
              <a:r>
                <a:rPr lang="ar-JO" sz="2400" b="1" dirty="0"/>
                <a:t>الأوضاع الاقتصادية</a:t>
              </a:r>
            </a:p>
          </p:txBody>
        </p:sp>
        <p:sp>
          <p:nvSpPr>
            <p:cNvPr id="23" name="TextBox 22">
              <a:extLst>
                <a:ext uri="{FF2B5EF4-FFF2-40B4-BE49-F238E27FC236}">
                  <a16:creationId xmlns:a16="http://schemas.microsoft.com/office/drawing/2014/main" xmlns="" id="{2BF30661-FC7D-400B-B744-58DA67029B77}"/>
                </a:ext>
              </a:extLst>
            </p:cNvPr>
            <p:cNvSpPr txBox="1"/>
            <p:nvPr/>
          </p:nvSpPr>
          <p:spPr>
            <a:xfrm>
              <a:off x="-286965" y="4943477"/>
              <a:ext cx="3361736" cy="408384"/>
            </a:xfrm>
            <a:prstGeom prst="rect">
              <a:avLst/>
            </a:prstGeom>
            <a:noFill/>
          </p:spPr>
          <p:txBody>
            <a:bodyPr wrap="square" rtlCol="0">
              <a:spAutoFit/>
            </a:bodyPr>
            <a:lstStyle/>
            <a:p>
              <a:pPr lvl="0" algn="ctr"/>
              <a:r>
                <a:rPr lang="ar-JO" sz="2400" b="1" dirty="0"/>
                <a:t>غياب التخطيط </a:t>
              </a:r>
              <a:endParaRPr lang="en-US" sz="2400" b="1" dirty="0"/>
            </a:p>
          </p:txBody>
        </p:sp>
      </p:grpSp>
    </p:spTree>
    <p:custDataLst>
      <p:tags r:id="rId1"/>
    </p:custDataLst>
    <p:extLst>
      <p:ext uri="{BB962C8B-B14F-4D97-AF65-F5344CB8AC3E}">
        <p14:creationId xmlns:p14="http://schemas.microsoft.com/office/powerpoint/2010/main" val="39730466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 name="Rectangle 1"/>
          <p:cNvSpPr/>
          <p:nvPr/>
        </p:nvSpPr>
        <p:spPr>
          <a:xfrm>
            <a:off x="569546" y="1144382"/>
            <a:ext cx="11233248" cy="4764381"/>
          </a:xfrm>
          <a:prstGeom prst="rect">
            <a:avLst/>
          </a:prstGeom>
        </p:spPr>
        <p:txBody>
          <a:bodyPr wrap="square">
            <a:spAutoFit/>
          </a:bodyPr>
          <a:lstStyle/>
          <a:p>
            <a:pPr algn="r" rtl="1">
              <a:lnSpc>
                <a:spcPct val="115000"/>
              </a:lnSpc>
            </a:pPr>
            <a:r>
              <a:rPr lang="ar-SA" sz="2400" b="1" dirty="0">
                <a:solidFill>
                  <a:schemeClr val="tx1"/>
                </a:solidFill>
                <a:latin typeface="Calibri"/>
                <a:ea typeface="Times New Roman"/>
              </a:rPr>
              <a:t>والواقع أن إشكاليات تمويل التعليم العالي في الوطن العربي أصبحت </a:t>
            </a:r>
            <a:r>
              <a:rPr lang="ar-SA" sz="2400" b="1" dirty="0" smtClean="0">
                <a:solidFill>
                  <a:schemeClr val="tx1"/>
                </a:solidFill>
                <a:latin typeface="Calibri"/>
                <a:ea typeface="Times New Roman"/>
              </a:rPr>
              <a:t>تتبد</a:t>
            </a:r>
            <a:r>
              <a:rPr lang="ar-JO" sz="2400" b="1" dirty="0" smtClean="0">
                <a:solidFill>
                  <a:schemeClr val="tx1"/>
                </a:solidFill>
                <a:latin typeface="Calibri"/>
                <a:ea typeface="Times New Roman"/>
              </a:rPr>
              <a:t>ّ</a:t>
            </a:r>
            <a:r>
              <a:rPr lang="ar-SA" sz="2400" b="1" dirty="0" smtClean="0">
                <a:solidFill>
                  <a:schemeClr val="tx1"/>
                </a:solidFill>
                <a:latin typeface="Calibri"/>
                <a:ea typeface="Times New Roman"/>
              </a:rPr>
              <a:t>ى </a:t>
            </a:r>
            <a:r>
              <a:rPr lang="ar-SA" sz="2400" b="1" dirty="0">
                <a:solidFill>
                  <a:schemeClr val="tx1"/>
                </a:solidFill>
                <a:latin typeface="Calibri"/>
                <a:ea typeface="Times New Roman"/>
              </a:rPr>
              <a:t>بوضوح في دول العالم الثالث من خلال ملامح واضحة رصدتها الدراسات المختلفة ومن أهم هذه الملامح:</a:t>
            </a:r>
            <a:endParaRPr lang="en-GB" sz="2400" b="1" dirty="0">
              <a:solidFill>
                <a:schemeClr val="tx1"/>
              </a:solidFill>
              <a:latin typeface="Calibri"/>
              <a:ea typeface="Calibri"/>
            </a:endParaRPr>
          </a:p>
          <a:p>
            <a:pPr marL="342900" lvl="0" indent="-342900" algn="r" rtl="1" fontAlgn="base">
              <a:lnSpc>
                <a:spcPct val="115000"/>
              </a:lnSpc>
              <a:buSzPts val="1000"/>
              <a:buFont typeface="Symbol"/>
              <a:buChar char=""/>
              <a:tabLst>
                <a:tab pos="457200" algn="l"/>
              </a:tabLst>
            </a:pPr>
            <a:r>
              <a:rPr lang="ar-SA" sz="2400" b="1" dirty="0">
                <a:latin typeface="Calibri"/>
                <a:ea typeface="Times New Roman"/>
              </a:rPr>
              <a:t>تدني مستوى الكفاءة الخارجية </a:t>
            </a:r>
            <a:r>
              <a:rPr lang="ar-SA" sz="2400" dirty="0">
                <a:latin typeface="Calibri"/>
                <a:ea typeface="Times New Roman"/>
              </a:rPr>
              <a:t>لنظم التعليم العالي والذي اتضح في ارتفاع معدلات بطالة الخريجين منذ التسعينات حيث كان السبب بوضوح عجز مؤسسات التعليم العالي عن تخريج كوادر </a:t>
            </a:r>
            <a:r>
              <a:rPr lang="ar-SA" sz="2400" dirty="0" smtClean="0">
                <a:latin typeface="Calibri"/>
                <a:ea typeface="Times New Roman"/>
              </a:rPr>
              <a:t>مؤهل</a:t>
            </a:r>
            <a:r>
              <a:rPr lang="ar-JO" sz="2400" dirty="0" smtClean="0">
                <a:latin typeface="Calibri"/>
                <a:ea typeface="Times New Roman"/>
              </a:rPr>
              <a:t>ة</a:t>
            </a:r>
            <a:r>
              <a:rPr lang="ar-SA" sz="2400" dirty="0" smtClean="0">
                <a:latin typeface="Calibri"/>
                <a:ea typeface="Times New Roman"/>
              </a:rPr>
              <a:t> ومدرب</a:t>
            </a:r>
            <a:r>
              <a:rPr lang="ar-JO" sz="2400" dirty="0" smtClean="0">
                <a:latin typeface="Calibri"/>
                <a:ea typeface="Times New Roman"/>
              </a:rPr>
              <a:t>ة</a:t>
            </a:r>
            <a:r>
              <a:rPr lang="ar-SA" sz="2400" dirty="0" smtClean="0">
                <a:latin typeface="Calibri"/>
                <a:ea typeface="Times New Roman"/>
              </a:rPr>
              <a:t> </a:t>
            </a:r>
            <a:r>
              <a:rPr lang="ar-SA" sz="2400" dirty="0">
                <a:latin typeface="Calibri"/>
                <a:ea typeface="Times New Roman"/>
              </a:rPr>
              <a:t>تستطيع سد حاجات سوق العمل </a:t>
            </a:r>
            <a:r>
              <a:rPr lang="ar-SA" sz="2400" dirty="0" smtClean="0">
                <a:latin typeface="Calibri"/>
                <a:ea typeface="Times New Roman"/>
              </a:rPr>
              <a:t>بكفاءة</a:t>
            </a:r>
            <a:r>
              <a:rPr lang="ar-JO" sz="2400" dirty="0" smtClean="0">
                <a:latin typeface="Calibri"/>
                <a:ea typeface="Times New Roman"/>
              </a:rPr>
              <a:t>.</a:t>
            </a:r>
            <a:endParaRPr lang="en-GB" sz="2400" dirty="0">
              <a:latin typeface="Calibri"/>
              <a:ea typeface="Calibri"/>
            </a:endParaRPr>
          </a:p>
          <a:p>
            <a:pPr marL="342900" lvl="0" indent="-342900" algn="r" rtl="1" fontAlgn="base">
              <a:lnSpc>
                <a:spcPct val="115000"/>
              </a:lnSpc>
              <a:buSzPts val="1000"/>
              <a:buFont typeface="Symbol"/>
              <a:buChar char=""/>
              <a:tabLst>
                <a:tab pos="457200" algn="l"/>
              </a:tabLst>
            </a:pPr>
            <a:r>
              <a:rPr lang="ar-SA" sz="2400" b="1" dirty="0">
                <a:latin typeface="Calibri"/>
                <a:ea typeface="Times New Roman"/>
              </a:rPr>
              <a:t>تراجع مستوى البنية التحتية </a:t>
            </a:r>
            <a:r>
              <a:rPr lang="ar-SA" sz="2400" dirty="0">
                <a:latin typeface="Calibri"/>
                <a:ea typeface="Times New Roman"/>
              </a:rPr>
              <a:t>لمؤسسات التعليم العالي بسبب قدمها وعدم تجديدها وصيانتها بشكل دوري </a:t>
            </a:r>
            <a:r>
              <a:rPr lang="ar-SA" sz="2400" dirty="0" smtClean="0">
                <a:latin typeface="Calibri"/>
                <a:ea typeface="Times New Roman"/>
              </a:rPr>
              <a:t>ومنتظم</a:t>
            </a:r>
            <a:r>
              <a:rPr lang="ar-JO" sz="2400" dirty="0" smtClean="0">
                <a:latin typeface="Calibri"/>
                <a:ea typeface="Times New Roman"/>
              </a:rPr>
              <a:t>.</a:t>
            </a:r>
            <a:r>
              <a:rPr lang="ar-SA" sz="2400" dirty="0">
                <a:latin typeface="Calibri"/>
                <a:ea typeface="Times New Roman"/>
              </a:rPr>
              <a:t> </a:t>
            </a:r>
            <a:endParaRPr lang="en-GB" sz="2400" dirty="0">
              <a:latin typeface="Calibri"/>
              <a:ea typeface="Calibri"/>
            </a:endParaRPr>
          </a:p>
          <a:p>
            <a:pPr marL="342900" lvl="0" indent="-342900" algn="r" rtl="1" fontAlgn="base">
              <a:lnSpc>
                <a:spcPct val="115000"/>
              </a:lnSpc>
              <a:buSzPts val="1000"/>
              <a:buFont typeface="Symbol"/>
              <a:buChar char=""/>
              <a:tabLst>
                <a:tab pos="457200" algn="l"/>
              </a:tabLst>
            </a:pPr>
            <a:r>
              <a:rPr lang="ar-SA" sz="2400" b="1" dirty="0">
                <a:latin typeface="Calibri"/>
                <a:ea typeface="Times New Roman"/>
              </a:rPr>
              <a:t>تدني مستوى أداء أعضاء هيئة التدريس </a:t>
            </a:r>
            <a:r>
              <a:rPr lang="ar-SA" sz="2400" dirty="0">
                <a:latin typeface="Calibri"/>
                <a:ea typeface="Times New Roman"/>
              </a:rPr>
              <a:t>في الجامعات بسبب عدم كفاية رواتبهم ومستوى تحفيزهم </a:t>
            </a:r>
            <a:r>
              <a:rPr lang="ar-SA" sz="2400" dirty="0" smtClean="0">
                <a:latin typeface="Calibri"/>
                <a:ea typeface="Times New Roman"/>
              </a:rPr>
              <a:t>ال</a:t>
            </a:r>
            <a:r>
              <a:rPr lang="ar-JO" sz="2400" dirty="0" smtClean="0">
                <a:latin typeface="Calibri"/>
                <a:ea typeface="Times New Roman"/>
              </a:rPr>
              <a:t>أ</a:t>
            </a:r>
            <a:r>
              <a:rPr lang="ar-SA" sz="2400" dirty="0" smtClean="0">
                <a:latin typeface="Calibri"/>
                <a:ea typeface="Times New Roman"/>
              </a:rPr>
              <a:t>مر </a:t>
            </a:r>
            <a:r>
              <a:rPr lang="ar-SA" sz="2400" dirty="0">
                <a:latin typeface="Calibri"/>
                <a:ea typeface="Times New Roman"/>
              </a:rPr>
              <a:t>الذي جعلهم يركزون على اعمال </a:t>
            </a:r>
            <a:r>
              <a:rPr lang="ar-SA" sz="2400" dirty="0" smtClean="0">
                <a:latin typeface="Calibri"/>
                <a:ea typeface="Times New Roman"/>
              </a:rPr>
              <a:t>اضافي</a:t>
            </a:r>
            <a:r>
              <a:rPr lang="ar-JO" sz="2400" dirty="0" smtClean="0">
                <a:latin typeface="Calibri"/>
                <a:ea typeface="Times New Roman"/>
              </a:rPr>
              <a:t>ة</a:t>
            </a:r>
            <a:r>
              <a:rPr lang="ar-SA" sz="2400" dirty="0" smtClean="0">
                <a:latin typeface="Calibri"/>
                <a:ea typeface="Times New Roman"/>
              </a:rPr>
              <a:t> </a:t>
            </a:r>
            <a:r>
              <a:rPr lang="ar-SA" sz="2400" dirty="0">
                <a:latin typeface="Calibri"/>
                <a:ea typeface="Times New Roman"/>
              </a:rPr>
              <a:t>أخرى غير أكاديمية </a:t>
            </a:r>
            <a:r>
              <a:rPr lang="ar-SA" sz="2400" dirty="0" smtClean="0">
                <a:latin typeface="Calibri"/>
                <a:ea typeface="Times New Roman"/>
              </a:rPr>
              <a:t>لس</a:t>
            </a:r>
            <a:r>
              <a:rPr lang="ar-JO" sz="2400" dirty="0" smtClean="0">
                <a:latin typeface="Calibri"/>
                <a:ea typeface="Times New Roman"/>
              </a:rPr>
              <a:t>د</a:t>
            </a:r>
            <a:r>
              <a:rPr lang="ar-SA" sz="2400" dirty="0" smtClean="0">
                <a:latin typeface="Calibri"/>
                <a:ea typeface="Times New Roman"/>
              </a:rPr>
              <a:t> حاجاتهم</a:t>
            </a:r>
            <a:r>
              <a:rPr lang="ar-JO" sz="2400" dirty="0" smtClean="0">
                <a:latin typeface="Calibri"/>
                <a:ea typeface="Times New Roman"/>
              </a:rPr>
              <a:t>.</a:t>
            </a:r>
            <a:endParaRPr lang="en-GB" sz="2400" dirty="0">
              <a:latin typeface="Calibri"/>
              <a:ea typeface="Calibri"/>
            </a:endParaRPr>
          </a:p>
          <a:p>
            <a:pPr marL="342900" lvl="0" indent="-342900" algn="r" rtl="1" fontAlgn="base">
              <a:lnSpc>
                <a:spcPct val="115000"/>
              </a:lnSpc>
              <a:buSzPts val="1000"/>
              <a:buFont typeface="Symbol"/>
              <a:buChar char=""/>
              <a:tabLst>
                <a:tab pos="457200" algn="l"/>
              </a:tabLst>
            </a:pPr>
            <a:r>
              <a:rPr lang="ar-SA" sz="2400" b="1" dirty="0">
                <a:latin typeface="Calibri"/>
                <a:ea typeface="Times New Roman"/>
              </a:rPr>
              <a:t>ضعف مستوى الأبحاث العلمية </a:t>
            </a:r>
            <a:r>
              <a:rPr lang="ar-SA" sz="2400" dirty="0">
                <a:latin typeface="Calibri"/>
                <a:ea typeface="Times New Roman"/>
              </a:rPr>
              <a:t>المنجزة من قبل مؤسسات التعليم العالي وعدم ربطها </a:t>
            </a:r>
            <a:r>
              <a:rPr lang="ar-JO" sz="2400" dirty="0" smtClean="0">
                <a:latin typeface="Calibri"/>
                <a:ea typeface="Times New Roman"/>
              </a:rPr>
              <a:t>مع </a:t>
            </a:r>
            <a:r>
              <a:rPr lang="ar-SA" sz="2400" dirty="0" smtClean="0">
                <a:latin typeface="Calibri"/>
                <a:ea typeface="Times New Roman"/>
              </a:rPr>
              <a:t>حاجات </a:t>
            </a:r>
            <a:r>
              <a:rPr lang="ar-SA" sz="2400" dirty="0">
                <a:latin typeface="Calibri"/>
                <a:ea typeface="Times New Roman"/>
              </a:rPr>
              <a:t>المجتمع ومشكلات المؤسسات </a:t>
            </a:r>
            <a:r>
              <a:rPr lang="ar-SA" sz="2400" dirty="0" smtClean="0">
                <a:latin typeface="Calibri"/>
                <a:ea typeface="Times New Roman"/>
              </a:rPr>
              <a:t>الإنتاجية</a:t>
            </a:r>
            <a:r>
              <a:rPr lang="ar-JO" sz="2400" dirty="0" smtClean="0">
                <a:latin typeface="Calibri"/>
                <a:ea typeface="Times New Roman"/>
              </a:rPr>
              <a:t>.</a:t>
            </a:r>
            <a:r>
              <a:rPr lang="ar-SA" sz="2400" dirty="0">
                <a:latin typeface="Calibri"/>
                <a:ea typeface="Times New Roman"/>
              </a:rPr>
              <a:t> </a:t>
            </a:r>
            <a:endParaRPr lang="en-GB" sz="2400" dirty="0">
              <a:latin typeface="Calibri"/>
              <a:ea typeface="Calibri"/>
            </a:endParaRPr>
          </a:p>
        </p:txBody>
      </p:sp>
      <p:sp>
        <p:nvSpPr>
          <p:cNvPr id="9" name="Google Shape;110;p1"/>
          <p:cNvSpPr/>
          <p:nvPr/>
        </p:nvSpPr>
        <p:spPr>
          <a:xfrm>
            <a:off x="4882789" y="643720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3" name="Rectangle 2"/>
          <p:cNvSpPr/>
          <p:nvPr/>
        </p:nvSpPr>
        <p:spPr>
          <a:xfrm>
            <a:off x="3791744" y="682717"/>
            <a:ext cx="4915128" cy="461665"/>
          </a:xfrm>
          <a:prstGeom prst="rect">
            <a:avLst/>
          </a:prstGeom>
        </p:spPr>
        <p:txBody>
          <a:bodyPr wrap="none">
            <a:spAutoFit/>
          </a:bodyPr>
          <a:lstStyle/>
          <a:p>
            <a:r>
              <a:rPr lang="ar-SA" sz="2400" b="1" u="sng" dirty="0">
                <a:solidFill>
                  <a:srgbClr val="660066"/>
                </a:solidFill>
                <a:latin typeface="Calibri"/>
                <a:ea typeface="Times New Roman"/>
              </a:rPr>
              <a:t>إشكاليات تمويل التعليم العالي في الوطن العربي </a:t>
            </a:r>
            <a:endParaRPr lang="en-GB" dirty="0"/>
          </a:p>
        </p:txBody>
      </p:sp>
    </p:spTree>
    <p:extLst>
      <p:ext uri="{BB962C8B-B14F-4D97-AF65-F5344CB8AC3E}">
        <p14:creationId xmlns:p14="http://schemas.microsoft.com/office/powerpoint/2010/main" val="10938074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 name="Rectangle 1"/>
          <p:cNvSpPr/>
          <p:nvPr/>
        </p:nvSpPr>
        <p:spPr>
          <a:xfrm>
            <a:off x="551384" y="764704"/>
            <a:ext cx="11305256" cy="5767733"/>
          </a:xfrm>
          <a:prstGeom prst="rect">
            <a:avLst/>
          </a:prstGeom>
        </p:spPr>
        <p:txBody>
          <a:bodyPr wrap="square">
            <a:spAutoFit/>
          </a:bodyPr>
          <a:lstStyle/>
          <a:p>
            <a:pPr marL="342900" lvl="0" indent="-342900" algn="r" rtl="1" fontAlgn="base">
              <a:lnSpc>
                <a:spcPct val="115000"/>
              </a:lnSpc>
              <a:buSzPts val="1000"/>
              <a:buFont typeface="Symbol"/>
              <a:buChar char=""/>
              <a:tabLst>
                <a:tab pos="457200" algn="l"/>
              </a:tabLst>
            </a:pPr>
            <a:r>
              <a:rPr lang="ar-SA" sz="2400" b="1" dirty="0" smtClean="0">
                <a:latin typeface="Calibri"/>
                <a:ea typeface="Times New Roman"/>
              </a:rPr>
              <a:t>التضخم </a:t>
            </a:r>
            <a:r>
              <a:rPr lang="ar-SA" sz="2400" b="1" dirty="0">
                <a:latin typeface="Calibri"/>
                <a:ea typeface="Times New Roman"/>
              </a:rPr>
              <a:t>وارتفاع الأسعار </a:t>
            </a:r>
            <a:r>
              <a:rPr lang="ar-JO" sz="2400" b="1" dirty="0" smtClean="0">
                <a:latin typeface="Calibri"/>
                <a:ea typeface="Times New Roman"/>
              </a:rPr>
              <a:t>.</a:t>
            </a:r>
          </a:p>
          <a:p>
            <a:pPr marL="342900" lvl="0" indent="-342900" algn="r" rtl="1" fontAlgn="base">
              <a:lnSpc>
                <a:spcPct val="115000"/>
              </a:lnSpc>
              <a:buSzPts val="1000"/>
              <a:buFont typeface="Symbol"/>
              <a:buChar char=""/>
              <a:tabLst>
                <a:tab pos="457200" algn="l"/>
              </a:tabLst>
            </a:pPr>
            <a:r>
              <a:rPr lang="ar-SA" sz="2400" b="1" dirty="0" smtClean="0">
                <a:latin typeface="Calibri"/>
                <a:ea typeface="Times New Roman"/>
              </a:rPr>
              <a:t>ارتفاع كلفة </a:t>
            </a:r>
            <a:r>
              <a:rPr lang="ar-SA" sz="2400" b="1" dirty="0">
                <a:latin typeface="Calibri"/>
                <a:ea typeface="Times New Roman"/>
              </a:rPr>
              <a:t>الطالب الجامعي </a:t>
            </a:r>
            <a:r>
              <a:rPr lang="ar-SA" sz="2400" dirty="0">
                <a:latin typeface="Calibri"/>
                <a:ea typeface="Times New Roman"/>
              </a:rPr>
              <a:t>وذلك بسبب ارتفاع الأسعار وتزايد المصاريف الجارية </a:t>
            </a:r>
            <a:r>
              <a:rPr lang="ar-JO" sz="2400" dirty="0" smtClean="0">
                <a:latin typeface="Calibri"/>
                <a:ea typeface="Times New Roman"/>
              </a:rPr>
              <a:t>و</a:t>
            </a:r>
            <a:r>
              <a:rPr lang="ar-SA" sz="2400" dirty="0" smtClean="0">
                <a:latin typeface="Calibri"/>
                <a:ea typeface="Times New Roman"/>
              </a:rPr>
              <a:t>الرأسمالية </a:t>
            </a:r>
            <a:r>
              <a:rPr lang="ar-SA" sz="2400" dirty="0">
                <a:latin typeface="Calibri"/>
                <a:ea typeface="Times New Roman"/>
              </a:rPr>
              <a:t>من </a:t>
            </a:r>
            <a:r>
              <a:rPr lang="ar-JO" sz="2400" dirty="0" smtClean="0">
                <a:latin typeface="Calibri"/>
                <a:ea typeface="Times New Roman"/>
              </a:rPr>
              <a:t>أ</a:t>
            </a:r>
            <a:r>
              <a:rPr lang="ar-SA" sz="2400" dirty="0" smtClean="0">
                <a:latin typeface="Calibri"/>
                <a:ea typeface="Times New Roman"/>
              </a:rPr>
              <a:t>ر</a:t>
            </a:r>
            <a:r>
              <a:rPr lang="ar-JO" sz="2400" dirty="0" smtClean="0">
                <a:latin typeface="Calibri"/>
                <a:ea typeface="Times New Roman"/>
              </a:rPr>
              <a:t>ا</a:t>
            </a:r>
            <a:r>
              <a:rPr lang="ar-SA" sz="2400" dirty="0" smtClean="0">
                <a:latin typeface="Calibri"/>
                <a:ea typeface="Times New Roman"/>
              </a:rPr>
              <a:t>ض</a:t>
            </a:r>
            <a:r>
              <a:rPr lang="ar-JO" sz="2400" dirty="0" smtClean="0">
                <a:latin typeface="Calibri"/>
                <a:ea typeface="Times New Roman"/>
              </a:rPr>
              <a:t>ي</a:t>
            </a:r>
            <a:r>
              <a:rPr lang="ar-SA" sz="2400" dirty="0" smtClean="0">
                <a:latin typeface="Calibri"/>
                <a:ea typeface="Times New Roman"/>
              </a:rPr>
              <a:t> </a:t>
            </a:r>
            <a:r>
              <a:rPr lang="ar-JO" sz="2400" dirty="0" smtClean="0">
                <a:latin typeface="Calibri"/>
                <a:ea typeface="Times New Roman"/>
              </a:rPr>
              <a:t>و</a:t>
            </a:r>
            <a:r>
              <a:rPr lang="ar-SA" sz="2400" dirty="0" smtClean="0">
                <a:latin typeface="Calibri"/>
                <a:ea typeface="Times New Roman"/>
              </a:rPr>
              <a:t>مبان</a:t>
            </a:r>
            <a:r>
              <a:rPr lang="ar-JO" sz="2400" dirty="0" smtClean="0">
                <a:latin typeface="Calibri"/>
                <a:ea typeface="Times New Roman"/>
              </a:rPr>
              <a:t>ي</a:t>
            </a:r>
            <a:r>
              <a:rPr lang="ar-SA" sz="2400" dirty="0" smtClean="0">
                <a:latin typeface="Calibri"/>
                <a:ea typeface="Times New Roman"/>
              </a:rPr>
              <a:t> و</a:t>
            </a:r>
            <a:r>
              <a:rPr lang="ar-JO" sz="2400" dirty="0" smtClean="0">
                <a:latin typeface="Calibri"/>
                <a:ea typeface="Times New Roman"/>
              </a:rPr>
              <a:t>إ</a:t>
            </a:r>
            <a:r>
              <a:rPr lang="ar-SA" sz="2400" dirty="0" smtClean="0">
                <a:latin typeface="Calibri"/>
                <a:ea typeface="Times New Roman"/>
              </a:rPr>
              <a:t>نشاءات</a:t>
            </a:r>
            <a:r>
              <a:rPr lang="ar-JO" sz="2400" dirty="0" smtClean="0">
                <a:latin typeface="Calibri"/>
                <a:ea typeface="Times New Roman"/>
              </a:rPr>
              <a:t>.</a:t>
            </a:r>
            <a:endParaRPr lang="en-GB" sz="2400" dirty="0">
              <a:latin typeface="Calibri"/>
              <a:ea typeface="Calibri"/>
            </a:endParaRPr>
          </a:p>
          <a:p>
            <a:pPr marL="342900" lvl="0" indent="-342900" algn="r" rtl="1" fontAlgn="base">
              <a:lnSpc>
                <a:spcPct val="115000"/>
              </a:lnSpc>
              <a:buSzPts val="1000"/>
              <a:buFont typeface="Symbol"/>
              <a:buChar char=""/>
              <a:tabLst>
                <a:tab pos="457200" algn="l"/>
              </a:tabLst>
            </a:pPr>
            <a:r>
              <a:rPr lang="ar-SA" sz="2400" b="1" dirty="0">
                <a:latin typeface="Calibri"/>
                <a:ea typeface="Times New Roman"/>
              </a:rPr>
              <a:t>زيادة تكاليف التكنولوجيا </a:t>
            </a:r>
            <a:r>
              <a:rPr lang="ar-SA" sz="2400" b="1" dirty="0" smtClean="0">
                <a:latin typeface="Calibri"/>
                <a:ea typeface="Times New Roman"/>
              </a:rPr>
              <a:t>التعليمية</a:t>
            </a:r>
            <a:r>
              <a:rPr lang="ar-JO" sz="2400" dirty="0" smtClean="0">
                <a:latin typeface="Calibri"/>
                <a:ea typeface="Times New Roman"/>
              </a:rPr>
              <a:t>.</a:t>
            </a:r>
            <a:endParaRPr lang="en-GB" sz="2400" dirty="0">
              <a:latin typeface="Calibri"/>
              <a:ea typeface="Calibri"/>
            </a:endParaRPr>
          </a:p>
          <a:p>
            <a:pPr>
              <a:lnSpc>
                <a:spcPct val="115000"/>
              </a:lnSpc>
              <a:spcAft>
                <a:spcPts val="1200"/>
              </a:spcAft>
            </a:pPr>
            <a:r>
              <a:rPr lang="ar-SA" sz="2400" dirty="0">
                <a:latin typeface="Calibri"/>
                <a:ea typeface="Times New Roman"/>
                <a:cs typeface="Times New Roman"/>
              </a:rPr>
              <a:t> </a:t>
            </a:r>
            <a:endParaRPr lang="en-GB" sz="2400" dirty="0">
              <a:latin typeface="Calibri"/>
              <a:ea typeface="Calibri"/>
            </a:endParaRPr>
          </a:p>
          <a:p>
            <a:pPr marL="457200" algn="r" rtl="1">
              <a:lnSpc>
                <a:spcPct val="115000"/>
              </a:lnSpc>
            </a:pPr>
            <a:r>
              <a:rPr lang="ar-JO" sz="2400" dirty="0" smtClean="0">
                <a:latin typeface="Calibri"/>
                <a:ea typeface="Times New Roman"/>
              </a:rPr>
              <a:t>كما أنّ </a:t>
            </a:r>
            <a:r>
              <a:rPr lang="ar-SA" sz="2400" dirty="0" smtClean="0">
                <a:latin typeface="Calibri"/>
                <a:ea typeface="Times New Roman"/>
              </a:rPr>
              <a:t>هناك </a:t>
            </a:r>
            <a:r>
              <a:rPr lang="ar-SA" sz="2400" dirty="0">
                <a:latin typeface="Calibri"/>
                <a:ea typeface="Times New Roman"/>
              </a:rPr>
              <a:t>بعض من المؤشرات التي تدل على </a:t>
            </a:r>
            <a:r>
              <a:rPr lang="ar-SA" sz="2400" b="1" u="sng" dirty="0">
                <a:latin typeface="Calibri"/>
                <a:ea typeface="Times New Roman"/>
              </a:rPr>
              <a:t>سوء استخدام الموارد البشرية </a:t>
            </a:r>
            <a:r>
              <a:rPr lang="ar-SA" sz="2400" dirty="0">
                <a:latin typeface="Calibri"/>
                <a:ea typeface="Times New Roman"/>
              </a:rPr>
              <a:t>في التعليم والتي تؤدي الى </a:t>
            </a:r>
            <a:r>
              <a:rPr lang="ar-SA" sz="2400" b="1" u="sng" dirty="0" smtClean="0">
                <a:latin typeface="Calibri"/>
                <a:ea typeface="Times New Roman"/>
              </a:rPr>
              <a:t>إشكاليات </a:t>
            </a:r>
            <a:r>
              <a:rPr lang="ar-SA" sz="2400" b="1" u="sng" dirty="0">
                <a:latin typeface="Calibri"/>
                <a:ea typeface="Times New Roman"/>
              </a:rPr>
              <a:t>في </a:t>
            </a:r>
            <a:r>
              <a:rPr lang="ar-JO" sz="2400" b="1" u="sng" dirty="0" smtClean="0">
                <a:latin typeface="Calibri"/>
                <a:ea typeface="Times New Roman"/>
              </a:rPr>
              <a:t>موضوع تمويل </a:t>
            </a:r>
            <a:r>
              <a:rPr lang="ar-SA" sz="2400" b="1" u="sng" dirty="0" smtClean="0">
                <a:latin typeface="Calibri"/>
                <a:ea typeface="Times New Roman"/>
              </a:rPr>
              <a:t>التعليم </a:t>
            </a:r>
            <a:r>
              <a:rPr lang="ar-SA" sz="2400" b="1" u="sng" dirty="0">
                <a:latin typeface="Calibri"/>
                <a:ea typeface="Times New Roman"/>
              </a:rPr>
              <a:t>العالي </a:t>
            </a:r>
            <a:r>
              <a:rPr lang="ar-SA" sz="2400" dirty="0" smtClean="0">
                <a:latin typeface="Calibri"/>
                <a:ea typeface="Times New Roman"/>
              </a:rPr>
              <a:t>ومنها</a:t>
            </a:r>
            <a:r>
              <a:rPr lang="ar-JO" sz="2400" dirty="0" smtClean="0">
                <a:latin typeface="Calibri"/>
                <a:ea typeface="Times New Roman"/>
              </a:rPr>
              <a:t>:</a:t>
            </a:r>
            <a:endParaRPr lang="en-GB" sz="2400" dirty="0">
              <a:latin typeface="Calibri"/>
              <a:ea typeface="Calibri"/>
            </a:endParaRPr>
          </a:p>
          <a:p>
            <a:pPr marL="342900" lvl="0" indent="-342900" algn="r" rtl="1" fontAlgn="base">
              <a:lnSpc>
                <a:spcPct val="115000"/>
              </a:lnSpc>
              <a:buSzPts val="1000"/>
              <a:buFont typeface="Symbol"/>
              <a:buChar char=""/>
              <a:tabLst>
                <a:tab pos="457200" algn="l"/>
              </a:tabLst>
            </a:pPr>
            <a:r>
              <a:rPr lang="ar-SA" sz="2400" dirty="0">
                <a:latin typeface="Calibri"/>
                <a:ea typeface="Times New Roman"/>
              </a:rPr>
              <a:t> المبالغة في توسيع الهياكل الإدارية وفي عدد الموظفين وتختلف تقنيات الإدارة والإبقاء على الأساليب </a:t>
            </a:r>
            <a:r>
              <a:rPr lang="ar-SA" sz="2400" dirty="0" smtClean="0">
                <a:latin typeface="Calibri"/>
                <a:ea typeface="Times New Roman"/>
              </a:rPr>
              <a:t>التقليدية</a:t>
            </a:r>
            <a:r>
              <a:rPr lang="ar-JO" sz="2400" dirty="0" smtClean="0">
                <a:latin typeface="Calibri"/>
                <a:ea typeface="Times New Roman"/>
              </a:rPr>
              <a:t>.</a:t>
            </a:r>
            <a:endParaRPr lang="en-GB" sz="2400" dirty="0">
              <a:latin typeface="Calibri"/>
              <a:ea typeface="Calibri"/>
            </a:endParaRPr>
          </a:p>
          <a:p>
            <a:pPr marL="342900" lvl="0" indent="-342900" algn="r" rtl="1" fontAlgn="base">
              <a:lnSpc>
                <a:spcPct val="115000"/>
              </a:lnSpc>
              <a:buSzPts val="1000"/>
              <a:buFont typeface="Symbol"/>
              <a:buChar char=""/>
              <a:tabLst>
                <a:tab pos="457200" algn="l"/>
              </a:tabLst>
            </a:pPr>
            <a:r>
              <a:rPr lang="ar-SA" sz="2400" dirty="0">
                <a:latin typeface="Calibri"/>
                <a:ea typeface="Times New Roman"/>
              </a:rPr>
              <a:t> زيادة الوقت الذي يستغرقه إنجاز البحث مثل رسائل الماجستير </a:t>
            </a:r>
            <a:r>
              <a:rPr lang="ar-SA" sz="2400" dirty="0" smtClean="0">
                <a:latin typeface="Calibri"/>
                <a:ea typeface="Times New Roman"/>
              </a:rPr>
              <a:t>والدكتورا</a:t>
            </a:r>
            <a:r>
              <a:rPr lang="ar-JO" sz="2400" dirty="0" smtClean="0">
                <a:latin typeface="Calibri"/>
                <a:ea typeface="Times New Roman"/>
              </a:rPr>
              <a:t>ة</a:t>
            </a:r>
            <a:r>
              <a:rPr lang="ar-SA" sz="2400" dirty="0" smtClean="0">
                <a:latin typeface="Calibri"/>
                <a:ea typeface="Times New Roman"/>
              </a:rPr>
              <a:t> </a:t>
            </a:r>
            <a:r>
              <a:rPr lang="ar-JO" sz="2400" dirty="0" smtClean="0">
                <a:latin typeface="Calibri"/>
                <a:ea typeface="Times New Roman"/>
              </a:rPr>
              <a:t>، بالإضافة إ</a:t>
            </a:r>
            <a:r>
              <a:rPr lang="ar-SA" sz="2400" dirty="0" smtClean="0">
                <a:latin typeface="Calibri"/>
                <a:ea typeface="Times New Roman"/>
              </a:rPr>
              <a:t>لى </a:t>
            </a:r>
            <a:r>
              <a:rPr lang="ar-SA" sz="2400" dirty="0">
                <a:latin typeface="Calibri"/>
                <a:ea typeface="Times New Roman"/>
              </a:rPr>
              <a:t>دراسة مشكلات بعيدة </a:t>
            </a:r>
            <a:r>
              <a:rPr lang="ar-JO" sz="2400" dirty="0" smtClean="0">
                <a:latin typeface="Calibri"/>
                <a:ea typeface="Times New Roman"/>
              </a:rPr>
              <a:t>عن </a:t>
            </a:r>
            <a:r>
              <a:rPr lang="ar-SA" sz="2400" dirty="0" smtClean="0">
                <a:latin typeface="Calibri"/>
                <a:ea typeface="Times New Roman"/>
              </a:rPr>
              <a:t>الاحتياجات </a:t>
            </a:r>
            <a:r>
              <a:rPr lang="ar-SA" sz="2400" dirty="0">
                <a:latin typeface="Calibri"/>
                <a:ea typeface="Times New Roman"/>
              </a:rPr>
              <a:t>الحقيقية </a:t>
            </a:r>
            <a:r>
              <a:rPr lang="ar-SA" sz="2400" dirty="0" smtClean="0">
                <a:latin typeface="Calibri"/>
                <a:ea typeface="Times New Roman"/>
              </a:rPr>
              <a:t>للمجتمع</a:t>
            </a:r>
            <a:r>
              <a:rPr lang="ar-JO" sz="2400" dirty="0" smtClean="0">
                <a:latin typeface="Calibri"/>
                <a:ea typeface="Times New Roman"/>
              </a:rPr>
              <a:t>.</a:t>
            </a:r>
            <a:endParaRPr lang="en-GB" sz="2400" dirty="0">
              <a:latin typeface="Calibri"/>
              <a:ea typeface="Calibri"/>
            </a:endParaRPr>
          </a:p>
          <a:p>
            <a:pPr marL="342900" lvl="0" indent="-342900" algn="r" rtl="1" fontAlgn="base">
              <a:lnSpc>
                <a:spcPct val="115000"/>
              </a:lnSpc>
              <a:buSzPts val="1000"/>
              <a:buFont typeface="Symbol"/>
              <a:buChar char=""/>
              <a:tabLst>
                <a:tab pos="457200" algn="l"/>
              </a:tabLst>
            </a:pPr>
            <a:r>
              <a:rPr lang="ar-SA" sz="2400" dirty="0">
                <a:latin typeface="Calibri"/>
                <a:ea typeface="Times New Roman"/>
              </a:rPr>
              <a:t> المبالغة في الصرف على الأمور غير </a:t>
            </a:r>
            <a:r>
              <a:rPr lang="ar-JO" sz="2400" dirty="0" smtClean="0">
                <a:latin typeface="Calibri"/>
                <a:ea typeface="Times New Roman"/>
              </a:rPr>
              <a:t>ال</a:t>
            </a:r>
            <a:r>
              <a:rPr lang="ar-SA" sz="2400" dirty="0" smtClean="0">
                <a:latin typeface="Calibri"/>
                <a:ea typeface="Times New Roman"/>
              </a:rPr>
              <a:t>جوهرية </a:t>
            </a:r>
            <a:r>
              <a:rPr lang="ar-JO" sz="2400" dirty="0" smtClean="0">
                <a:latin typeface="Calibri"/>
                <a:ea typeface="Times New Roman"/>
              </a:rPr>
              <a:t> </a:t>
            </a:r>
            <a:r>
              <a:rPr lang="ar-SA" sz="2400" dirty="0" smtClean="0">
                <a:latin typeface="Calibri"/>
                <a:ea typeface="Times New Roman"/>
              </a:rPr>
              <a:t>والتقطير </a:t>
            </a:r>
            <a:r>
              <a:rPr lang="ar-SA" sz="2400" dirty="0">
                <a:latin typeface="Calibri"/>
                <a:ea typeface="Times New Roman"/>
              </a:rPr>
              <a:t>في الإنفاق على الأمور </a:t>
            </a:r>
            <a:r>
              <a:rPr lang="ar-SA" sz="2400" dirty="0" smtClean="0">
                <a:latin typeface="Calibri"/>
                <a:ea typeface="Times New Roman"/>
              </a:rPr>
              <a:t>الأساسية</a:t>
            </a:r>
            <a:r>
              <a:rPr lang="ar-JO" sz="2400" dirty="0" smtClean="0">
                <a:latin typeface="Calibri"/>
                <a:ea typeface="Times New Roman"/>
              </a:rPr>
              <a:t>.</a:t>
            </a:r>
            <a:endParaRPr lang="en-GB" sz="2400" dirty="0">
              <a:latin typeface="Calibri"/>
              <a:ea typeface="Calibri"/>
            </a:endParaRPr>
          </a:p>
          <a:p>
            <a:pPr marL="342900" lvl="0" indent="-342900" algn="r" rtl="1" fontAlgn="base">
              <a:lnSpc>
                <a:spcPct val="115000"/>
              </a:lnSpc>
              <a:buSzPts val="1000"/>
              <a:buFont typeface="Symbol"/>
              <a:buChar char=""/>
              <a:tabLst>
                <a:tab pos="457200" algn="l"/>
              </a:tabLst>
            </a:pPr>
            <a:r>
              <a:rPr lang="ar-SA" sz="2400" dirty="0">
                <a:latin typeface="Calibri"/>
                <a:ea typeface="Times New Roman"/>
              </a:rPr>
              <a:t> الهدر في الأبنية والمختبرات والمعامل والمراكز الصحية والمزارع والمكتبات سواء بتوفيرها </a:t>
            </a:r>
            <a:r>
              <a:rPr lang="ar-JO" sz="2400" dirty="0" smtClean="0">
                <a:latin typeface="Calibri"/>
                <a:ea typeface="Times New Roman"/>
              </a:rPr>
              <a:t> ب</a:t>
            </a:r>
            <a:r>
              <a:rPr lang="ar-SA" sz="2400" dirty="0" smtClean="0">
                <a:latin typeface="Calibri"/>
                <a:ea typeface="Times New Roman"/>
              </a:rPr>
              <a:t>كميات </a:t>
            </a:r>
            <a:r>
              <a:rPr lang="ar-SA" sz="2400" dirty="0">
                <a:latin typeface="Calibri"/>
                <a:ea typeface="Times New Roman"/>
              </a:rPr>
              <a:t>تزيد عن الحاجه </a:t>
            </a:r>
            <a:r>
              <a:rPr lang="ar-SA" sz="2400" dirty="0" smtClean="0">
                <a:latin typeface="Calibri"/>
                <a:ea typeface="Times New Roman"/>
              </a:rPr>
              <a:t>الفعلي</a:t>
            </a:r>
            <a:r>
              <a:rPr lang="ar-JO" sz="2400" dirty="0" smtClean="0">
                <a:latin typeface="Calibri"/>
                <a:ea typeface="Times New Roman"/>
              </a:rPr>
              <a:t>ة</a:t>
            </a:r>
            <a:r>
              <a:rPr lang="ar-SA" sz="2400" dirty="0" smtClean="0">
                <a:latin typeface="Calibri"/>
                <a:ea typeface="Times New Roman"/>
              </a:rPr>
              <a:t> </a:t>
            </a:r>
            <a:r>
              <a:rPr lang="ar-JO" sz="2400" dirty="0" smtClean="0">
                <a:latin typeface="Calibri"/>
                <a:ea typeface="Times New Roman"/>
              </a:rPr>
              <a:t>أ</a:t>
            </a:r>
            <a:r>
              <a:rPr lang="ar-SA" sz="2400" dirty="0" smtClean="0">
                <a:latin typeface="Calibri"/>
                <a:ea typeface="Times New Roman"/>
              </a:rPr>
              <a:t>و </a:t>
            </a:r>
            <a:r>
              <a:rPr lang="ar-JO" sz="2400" dirty="0" smtClean="0">
                <a:latin typeface="Calibri"/>
                <a:ea typeface="Times New Roman"/>
              </a:rPr>
              <a:t>ب</a:t>
            </a:r>
            <a:r>
              <a:rPr lang="ar-SA" sz="2400" dirty="0" smtClean="0">
                <a:latin typeface="Calibri"/>
                <a:ea typeface="Times New Roman"/>
              </a:rPr>
              <a:t>توفير</a:t>
            </a:r>
            <a:r>
              <a:rPr lang="ar-JO" sz="2400" dirty="0" smtClean="0">
                <a:latin typeface="Calibri"/>
                <a:ea typeface="Times New Roman"/>
              </a:rPr>
              <a:t>ها</a:t>
            </a:r>
            <a:r>
              <a:rPr lang="ar-SA" sz="2400" dirty="0" smtClean="0">
                <a:latin typeface="Calibri"/>
                <a:ea typeface="Times New Roman"/>
              </a:rPr>
              <a:t> </a:t>
            </a:r>
            <a:r>
              <a:rPr lang="ar-JO" sz="2400" dirty="0" smtClean="0">
                <a:latin typeface="Calibri"/>
                <a:ea typeface="Times New Roman"/>
              </a:rPr>
              <a:t>ب</a:t>
            </a:r>
            <a:r>
              <a:rPr lang="ar-SA" sz="2400" dirty="0" smtClean="0">
                <a:latin typeface="Calibri"/>
                <a:ea typeface="Times New Roman"/>
              </a:rPr>
              <a:t>كميات </a:t>
            </a:r>
            <a:r>
              <a:rPr lang="ar-SA" sz="2400" dirty="0">
                <a:latin typeface="Calibri"/>
                <a:ea typeface="Times New Roman"/>
              </a:rPr>
              <a:t>تقل عن الحاجة </a:t>
            </a:r>
            <a:r>
              <a:rPr lang="ar-JO" sz="2400" dirty="0" smtClean="0">
                <a:latin typeface="Calibri"/>
                <a:ea typeface="Times New Roman"/>
              </a:rPr>
              <a:t>مما يؤدي إلى </a:t>
            </a:r>
            <a:r>
              <a:rPr lang="ar-SA" sz="2400" dirty="0" smtClean="0">
                <a:latin typeface="Calibri"/>
                <a:ea typeface="Times New Roman"/>
              </a:rPr>
              <a:t>سوء </a:t>
            </a:r>
            <a:r>
              <a:rPr lang="ar-SA" sz="2400" dirty="0">
                <a:latin typeface="Calibri"/>
                <a:ea typeface="Times New Roman"/>
              </a:rPr>
              <a:t>استخدام هذه </a:t>
            </a:r>
            <a:r>
              <a:rPr lang="ar-SA" sz="2400" dirty="0" smtClean="0">
                <a:latin typeface="Calibri"/>
                <a:ea typeface="Times New Roman"/>
              </a:rPr>
              <a:t>المصادر</a:t>
            </a:r>
            <a:r>
              <a:rPr lang="ar-JO" sz="2400" dirty="0" smtClean="0">
                <a:latin typeface="Calibri"/>
                <a:ea typeface="Times New Roman"/>
              </a:rPr>
              <a:t>.</a:t>
            </a:r>
            <a:r>
              <a:rPr lang="ar-SA" sz="2400" dirty="0">
                <a:latin typeface="Calibri"/>
                <a:ea typeface="Times New Roman"/>
              </a:rPr>
              <a:t> </a:t>
            </a:r>
            <a:endParaRPr lang="en-GB" sz="2400" dirty="0">
              <a:latin typeface="Calibri"/>
              <a:ea typeface="Calibri"/>
            </a:endParaRPr>
          </a:p>
        </p:txBody>
      </p:sp>
      <p:sp>
        <p:nvSpPr>
          <p:cNvPr id="3" name="Rectangle 2"/>
          <p:cNvSpPr/>
          <p:nvPr/>
        </p:nvSpPr>
        <p:spPr>
          <a:xfrm>
            <a:off x="3575720" y="84955"/>
            <a:ext cx="4915128" cy="461665"/>
          </a:xfrm>
          <a:prstGeom prst="rect">
            <a:avLst/>
          </a:prstGeom>
        </p:spPr>
        <p:txBody>
          <a:bodyPr wrap="none">
            <a:spAutoFit/>
          </a:bodyPr>
          <a:lstStyle/>
          <a:p>
            <a:r>
              <a:rPr lang="ar-SA" sz="2400" b="1" u="sng" dirty="0">
                <a:solidFill>
                  <a:srgbClr val="660066"/>
                </a:solidFill>
                <a:latin typeface="Calibri"/>
                <a:ea typeface="Times New Roman"/>
              </a:rPr>
              <a:t>إشكاليات تمويل التعليم العالي في الوطن العربي </a:t>
            </a:r>
            <a:endParaRPr lang="en-GB" dirty="0"/>
          </a:p>
        </p:txBody>
      </p:sp>
    </p:spTree>
    <p:extLst>
      <p:ext uri="{BB962C8B-B14F-4D97-AF65-F5344CB8AC3E}">
        <p14:creationId xmlns:p14="http://schemas.microsoft.com/office/powerpoint/2010/main" val="32243095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2927648" y="612518"/>
            <a:ext cx="5904656"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rgbClr val="7030A0"/>
                </a:solidFill>
                <a:latin typeface="Simplified Arabic" pitchFamily="18" charset="-78"/>
                <a:cs typeface="Simplified Arabic" pitchFamily="18" charset="-78"/>
                <a:sym typeface="Tajawal Medium"/>
              </a:rPr>
              <a:t>رؤى ومقترحات لتجاوز أزمة التمويل في التعليم العالي</a:t>
            </a:r>
            <a:endParaRPr b="1" dirty="0">
              <a:solidFill>
                <a:srgbClr val="7030A0"/>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280308" y="81628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 name="Rectangle 1"/>
          <p:cNvSpPr/>
          <p:nvPr/>
        </p:nvSpPr>
        <p:spPr>
          <a:xfrm>
            <a:off x="437262" y="1074142"/>
            <a:ext cx="11365532" cy="4893647"/>
          </a:xfrm>
          <a:prstGeom prst="rect">
            <a:avLst/>
          </a:prstGeom>
        </p:spPr>
        <p:txBody>
          <a:bodyPr wrap="square">
            <a:spAutoFit/>
          </a:bodyPr>
          <a:lstStyle/>
          <a:p>
            <a:pPr algn="r" rtl="1"/>
            <a:r>
              <a:rPr lang="ar-JO" sz="2400" dirty="0" smtClean="0"/>
              <a:t>- </a:t>
            </a:r>
            <a:r>
              <a:rPr lang="ar-SA" sz="2400" b="1" dirty="0" smtClean="0"/>
              <a:t>توفير </a:t>
            </a:r>
            <a:r>
              <a:rPr lang="ar-SA" sz="2400" b="1" dirty="0"/>
              <a:t>التعليم المفتوح</a:t>
            </a:r>
            <a:r>
              <a:rPr lang="ar-SA" sz="2400" dirty="0"/>
              <a:t> أن هذا </a:t>
            </a:r>
            <a:r>
              <a:rPr lang="ar-SA" sz="2400" dirty="0" smtClean="0"/>
              <a:t>الن</a:t>
            </a:r>
            <a:r>
              <a:rPr lang="ar-JO" sz="2400" dirty="0" smtClean="0"/>
              <a:t>ّ</a:t>
            </a:r>
            <a:r>
              <a:rPr lang="ar-SA" sz="2400" dirty="0" smtClean="0"/>
              <a:t>وع </a:t>
            </a:r>
            <a:r>
              <a:rPr lang="ar-SA" sz="2400" dirty="0"/>
              <a:t>من التعليم يعتمد على الوسائط والتقنيات الحديثة لا على اللقاء المباشر بين الطلبة وأساتذتهم إلا في أقل </a:t>
            </a:r>
            <a:r>
              <a:rPr lang="ar-SA" sz="2400" dirty="0" smtClean="0"/>
              <a:t>الحدود</a:t>
            </a:r>
            <a:r>
              <a:rPr lang="ar-JO" sz="2400" dirty="0" smtClean="0"/>
              <a:t>،</a:t>
            </a:r>
            <a:r>
              <a:rPr lang="ar-SA" sz="2400" dirty="0" smtClean="0"/>
              <a:t> </a:t>
            </a:r>
            <a:r>
              <a:rPr lang="ar-SA" sz="2400" dirty="0"/>
              <a:t>وهو ذو </a:t>
            </a:r>
            <a:r>
              <a:rPr lang="ar-JO" sz="2400" dirty="0" smtClean="0"/>
              <a:t>أ</a:t>
            </a:r>
            <a:r>
              <a:rPr lang="ar-SA" sz="2400" dirty="0" smtClean="0"/>
              <a:t>همي</a:t>
            </a:r>
            <a:r>
              <a:rPr lang="ar-JO" sz="2400" dirty="0" smtClean="0"/>
              <a:t>ة</a:t>
            </a:r>
            <a:r>
              <a:rPr lang="ar-SA" sz="2400" dirty="0" smtClean="0"/>
              <a:t> ل</a:t>
            </a:r>
            <a:r>
              <a:rPr lang="ar-JO" sz="2400" dirty="0"/>
              <a:t>أ</a:t>
            </a:r>
            <a:r>
              <a:rPr lang="ar-SA" sz="2400" dirty="0" smtClean="0"/>
              <a:t>نه </a:t>
            </a:r>
            <a:r>
              <a:rPr lang="ar-SA" sz="2400" dirty="0"/>
              <a:t>يحل إشكالية التوسع الفني ويدعم الوضع المالي من خلال رسوم </a:t>
            </a:r>
            <a:r>
              <a:rPr lang="ar-SA" sz="2400" dirty="0" smtClean="0"/>
              <a:t>الطلبة</a:t>
            </a:r>
            <a:r>
              <a:rPr lang="ar-JO" sz="2400" dirty="0" smtClean="0"/>
              <a:t>،</a:t>
            </a:r>
            <a:r>
              <a:rPr lang="ar-SA" sz="2400" dirty="0" smtClean="0"/>
              <a:t> </a:t>
            </a:r>
            <a:r>
              <a:rPr lang="ar-SA" sz="2400" dirty="0"/>
              <a:t>ويتضمن </a:t>
            </a:r>
            <a:r>
              <a:rPr lang="ar-SA" sz="2400" dirty="0" smtClean="0"/>
              <a:t>التغل</a:t>
            </a:r>
            <a:r>
              <a:rPr lang="ar-JO" sz="2400" dirty="0" smtClean="0"/>
              <a:t>ّ</a:t>
            </a:r>
            <a:r>
              <a:rPr lang="ar-SA" sz="2400" dirty="0" smtClean="0"/>
              <a:t>ب </a:t>
            </a:r>
            <a:r>
              <a:rPr lang="ar-SA" sz="2400" dirty="0"/>
              <a:t>على الظروف الطلبة الذين لا يتمكنون بسبب مواقع سكناهم وعملهم من الالتحاق </a:t>
            </a:r>
            <a:r>
              <a:rPr lang="ar-JO" sz="2400" dirty="0" smtClean="0"/>
              <a:t>بالجامعات التقليدية،</a:t>
            </a:r>
            <a:r>
              <a:rPr lang="ar-SA" sz="2400" dirty="0" smtClean="0"/>
              <a:t> وقد </a:t>
            </a:r>
            <a:r>
              <a:rPr lang="ar-SA" sz="2400" dirty="0"/>
              <a:t>تكون تجربة جامعة القدس المفتوحة هي احدى التجارب الناجحة في هذا النمط من أنماط </a:t>
            </a:r>
            <a:r>
              <a:rPr lang="ar-SA" sz="2400" dirty="0" smtClean="0"/>
              <a:t>التعليم</a:t>
            </a:r>
            <a:r>
              <a:rPr lang="ar-JO" sz="2400" dirty="0" smtClean="0"/>
              <a:t>.</a:t>
            </a:r>
            <a:endParaRPr lang="en-GB" sz="2400" dirty="0"/>
          </a:p>
          <a:p>
            <a:pPr algn="r"/>
            <a:endParaRPr lang="en-GB" sz="2400" dirty="0"/>
          </a:p>
          <a:p>
            <a:pPr lvl="0" algn="r" rtl="1" fontAlgn="base"/>
            <a:r>
              <a:rPr lang="ar-JO" sz="2400" dirty="0" smtClean="0"/>
              <a:t>- </a:t>
            </a:r>
            <a:r>
              <a:rPr lang="ar-JO" sz="2400" b="1" dirty="0" smtClean="0"/>
              <a:t>توفير</a:t>
            </a:r>
            <a:r>
              <a:rPr lang="ar-JO" sz="2400" dirty="0" smtClean="0"/>
              <a:t> </a:t>
            </a:r>
            <a:r>
              <a:rPr lang="ar-SA" sz="2400" b="1" dirty="0" smtClean="0"/>
              <a:t>التعليم </a:t>
            </a:r>
            <a:r>
              <a:rPr lang="ar-SA" sz="2400" b="1" dirty="0"/>
              <a:t>عن بعد </a:t>
            </a:r>
            <a:r>
              <a:rPr lang="ar-SA" sz="2400" dirty="0"/>
              <a:t>وهو أحد الأنماط التي تعتمد على حصول </a:t>
            </a:r>
            <a:r>
              <a:rPr lang="ar-SA" sz="2400" dirty="0" smtClean="0"/>
              <a:t>المتعل</a:t>
            </a:r>
            <a:r>
              <a:rPr lang="ar-JO" sz="2400" dirty="0" smtClean="0"/>
              <a:t>ّ</a:t>
            </a:r>
            <a:r>
              <a:rPr lang="ar-SA" sz="2400" dirty="0" smtClean="0"/>
              <a:t>م </a:t>
            </a:r>
            <a:r>
              <a:rPr lang="ar-SA" sz="2400" dirty="0"/>
              <a:t>على المعرفة والتعلم من خلال وسائل التعليم وتقنياته </a:t>
            </a:r>
            <a:r>
              <a:rPr lang="ar-SA" sz="2400" dirty="0" smtClean="0"/>
              <a:t>كالانترنت</a:t>
            </a:r>
            <a:r>
              <a:rPr lang="ar-JO" sz="2400" dirty="0" smtClean="0"/>
              <a:t>،</a:t>
            </a:r>
            <a:r>
              <a:rPr lang="ar-SA" sz="2400" dirty="0" smtClean="0"/>
              <a:t> </a:t>
            </a:r>
            <a:r>
              <a:rPr lang="ar-SA" sz="2400" dirty="0"/>
              <a:t>أي توفير أي توفير شروط العملية التعليمية معلم متعلم زمان باستثناء </a:t>
            </a:r>
            <a:r>
              <a:rPr lang="ar-SA" sz="2400" dirty="0" smtClean="0"/>
              <a:t>المكان</a:t>
            </a:r>
            <a:r>
              <a:rPr lang="ar-JO" sz="2400" dirty="0" smtClean="0"/>
              <a:t>،</a:t>
            </a:r>
            <a:r>
              <a:rPr lang="ar-SA" sz="2400" dirty="0" smtClean="0"/>
              <a:t> </a:t>
            </a:r>
            <a:r>
              <a:rPr lang="ar-SA" sz="2400" dirty="0"/>
              <a:t>وفيما يتعلق ببعد التمويل تحديدا فإن هذا البديل قليل الكلفة لأنه لا يقتضي </a:t>
            </a:r>
            <a:r>
              <a:rPr lang="ar-JO" sz="2400" dirty="0" smtClean="0"/>
              <a:t>إ</a:t>
            </a:r>
            <a:r>
              <a:rPr lang="ar-SA" sz="2400" dirty="0" smtClean="0"/>
              <a:t>نشاء </a:t>
            </a:r>
            <a:r>
              <a:rPr lang="ar-SA" sz="2400" dirty="0"/>
              <a:t>مباني او مختبرات او تسهيلات تعليمية </a:t>
            </a:r>
            <a:r>
              <a:rPr lang="ar-SA" sz="2400" dirty="0" smtClean="0"/>
              <a:t>فضلا</a:t>
            </a:r>
            <a:r>
              <a:rPr lang="ar-JO" sz="2400" dirty="0" smtClean="0"/>
              <a:t>ً</a:t>
            </a:r>
            <a:r>
              <a:rPr lang="ar-SA" sz="2400" dirty="0" smtClean="0"/>
              <a:t> </a:t>
            </a:r>
            <a:r>
              <a:rPr lang="ar-SA" sz="2400" dirty="0"/>
              <a:t>عن انه </a:t>
            </a:r>
            <a:r>
              <a:rPr lang="ar-SA" sz="2400" dirty="0" smtClean="0"/>
              <a:t>يحل</a:t>
            </a:r>
            <a:r>
              <a:rPr lang="ar-JO" sz="2400" dirty="0" smtClean="0"/>
              <a:t>ّ</a:t>
            </a:r>
            <a:r>
              <a:rPr lang="ar-SA" sz="2400" dirty="0" smtClean="0"/>
              <a:t> </a:t>
            </a:r>
            <a:r>
              <a:rPr lang="ar-SA" sz="2400" dirty="0"/>
              <a:t>مشكلة للطلبة الغير قادرين على توفير كلفة التعليم </a:t>
            </a:r>
            <a:r>
              <a:rPr lang="ar-SA" sz="2400" dirty="0" smtClean="0"/>
              <a:t>التقليدي</a:t>
            </a:r>
            <a:r>
              <a:rPr lang="ar-JO" sz="2400" dirty="0" smtClean="0"/>
              <a:t>.</a:t>
            </a:r>
            <a:r>
              <a:rPr lang="en-GB" sz="2400" dirty="0"/>
              <a:t/>
            </a:r>
            <a:br>
              <a:rPr lang="en-GB" sz="2400" dirty="0"/>
            </a:br>
            <a:endParaRPr lang="en-GB" sz="2400" dirty="0"/>
          </a:p>
          <a:p>
            <a:pPr algn="r"/>
            <a:r>
              <a:rPr lang="ar-JO" sz="2400" dirty="0" smtClean="0"/>
              <a:t>- </a:t>
            </a:r>
            <a:r>
              <a:rPr lang="ar-JO" sz="2400" b="1" dirty="0" smtClean="0"/>
              <a:t>توفير</a:t>
            </a:r>
            <a:r>
              <a:rPr lang="ar-JO" sz="2400" dirty="0" smtClean="0"/>
              <a:t> </a:t>
            </a:r>
            <a:r>
              <a:rPr lang="ar-SA" sz="2400" b="1" dirty="0" smtClean="0"/>
              <a:t>الجامعات </a:t>
            </a:r>
            <a:r>
              <a:rPr lang="ar-SA" sz="2400" b="1" dirty="0"/>
              <a:t>الافتراضية </a:t>
            </a:r>
            <a:r>
              <a:rPr lang="ar-SA" sz="2400" dirty="0"/>
              <a:t>وهي بديل قائم على استثمار تكنولوجيا المعلومات والاتصالات ويسمى هذا النوع من المؤسسات الافتراضية لأنها لا </a:t>
            </a:r>
            <a:r>
              <a:rPr lang="ar-JO" sz="2400" dirty="0" smtClean="0"/>
              <a:t>تتطلّب ضرورة </a:t>
            </a:r>
            <a:r>
              <a:rPr lang="ar-SA" sz="2400" dirty="0" smtClean="0"/>
              <a:t>توف</a:t>
            </a:r>
            <a:r>
              <a:rPr lang="ar-JO" sz="2400" dirty="0" smtClean="0"/>
              <a:t>ّ</a:t>
            </a:r>
            <a:r>
              <a:rPr lang="ar-SA" sz="2400" dirty="0" smtClean="0"/>
              <a:t>ر </a:t>
            </a:r>
            <a:r>
              <a:rPr lang="ar-SA" sz="2400" dirty="0"/>
              <a:t>مباني </a:t>
            </a:r>
            <a:r>
              <a:rPr lang="ar-JO" sz="2400" dirty="0" smtClean="0"/>
              <a:t>أ</a:t>
            </a:r>
            <a:r>
              <a:rPr lang="ar-SA" sz="2400" dirty="0" smtClean="0"/>
              <a:t>و </a:t>
            </a:r>
            <a:r>
              <a:rPr lang="ar-SA" sz="2400" dirty="0"/>
              <a:t>مكاتب </a:t>
            </a:r>
            <a:r>
              <a:rPr lang="ar-JO" sz="2400" dirty="0" smtClean="0"/>
              <a:t>أ</a:t>
            </a:r>
            <a:r>
              <a:rPr lang="ar-SA" sz="2400" dirty="0" smtClean="0"/>
              <a:t>و </a:t>
            </a:r>
            <a:r>
              <a:rPr lang="ar-SA" sz="2400" dirty="0"/>
              <a:t>مختبرات </a:t>
            </a:r>
            <a:r>
              <a:rPr lang="ar-JO" sz="2400" dirty="0" smtClean="0"/>
              <a:t>أ</a:t>
            </a:r>
            <a:r>
              <a:rPr lang="ar-SA" sz="2400" dirty="0" smtClean="0"/>
              <a:t>و </a:t>
            </a:r>
            <a:r>
              <a:rPr lang="ar-SA" sz="2400" dirty="0"/>
              <a:t>ملاعب </a:t>
            </a:r>
            <a:r>
              <a:rPr lang="ar-JO" sz="2400" dirty="0" smtClean="0"/>
              <a:t> للطلبة.</a:t>
            </a:r>
            <a:endParaRPr lang="en-GB" sz="2400" dirty="0"/>
          </a:p>
        </p:txBody>
      </p:sp>
    </p:spTree>
    <p:extLst>
      <p:ext uri="{BB962C8B-B14F-4D97-AF65-F5344CB8AC3E}">
        <p14:creationId xmlns:p14="http://schemas.microsoft.com/office/powerpoint/2010/main" val="29929630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280308" y="81628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 name="Rectangle 1"/>
          <p:cNvSpPr/>
          <p:nvPr/>
        </p:nvSpPr>
        <p:spPr>
          <a:xfrm>
            <a:off x="551384" y="1268760"/>
            <a:ext cx="11242490" cy="4893647"/>
          </a:xfrm>
          <a:prstGeom prst="rect">
            <a:avLst/>
          </a:prstGeom>
        </p:spPr>
        <p:txBody>
          <a:bodyPr wrap="square">
            <a:spAutoFit/>
          </a:bodyPr>
          <a:lstStyle/>
          <a:p>
            <a:pPr lvl="0" algn="just" rtl="1" fontAlgn="base"/>
            <a:r>
              <a:rPr lang="ar-JO" sz="2400" dirty="0" smtClean="0"/>
              <a:t>- </a:t>
            </a:r>
            <a:r>
              <a:rPr lang="ar-SA" sz="2400" b="1" dirty="0" smtClean="0"/>
              <a:t>رفع </a:t>
            </a:r>
            <a:r>
              <a:rPr lang="ar-SA" sz="2400" b="1" dirty="0"/>
              <a:t>الرسوم الدراسية </a:t>
            </a:r>
            <a:r>
              <a:rPr lang="ar-SA" sz="2400" b="1" dirty="0" smtClean="0"/>
              <a:t>على </a:t>
            </a:r>
            <a:r>
              <a:rPr lang="ar-SA" sz="2400" b="1" dirty="0"/>
              <a:t>الطلبة  القادرين </a:t>
            </a:r>
            <a:r>
              <a:rPr lang="ar-SA" sz="2400" b="1" dirty="0" smtClean="0"/>
              <a:t>مادي</a:t>
            </a:r>
            <a:r>
              <a:rPr lang="ar-JO" sz="2400" b="1" dirty="0" smtClean="0"/>
              <a:t>ً</a:t>
            </a:r>
            <a:r>
              <a:rPr lang="ar-SA" sz="2400" b="1" dirty="0" smtClean="0"/>
              <a:t>ا </a:t>
            </a:r>
            <a:r>
              <a:rPr lang="ar-SA" sz="2400" dirty="0" smtClean="0"/>
              <a:t>والملتحقين</a:t>
            </a:r>
            <a:r>
              <a:rPr lang="ar-SA" sz="2400" dirty="0"/>
              <a:t>  بمؤسسات التعليم العالي ليتحمل كلفته التعليمية فمن المعلوم ان المجتمع من خلال الحكومة تدعم الطالب غير القادر أو الفقير في كلفته التعليمية من خلال دفع جزء من تكاليف دراستهم وبنفس الوقت ذلك يدفع الطلب لمزيد من الاجتهاد </a:t>
            </a:r>
            <a:r>
              <a:rPr lang="ar-SA" sz="2400" dirty="0" smtClean="0"/>
              <a:t>فضلا</a:t>
            </a:r>
            <a:r>
              <a:rPr lang="ar-JO" sz="2400" dirty="0" smtClean="0"/>
              <a:t>ً</a:t>
            </a:r>
            <a:r>
              <a:rPr lang="ar-SA" sz="2400" dirty="0" smtClean="0"/>
              <a:t> </a:t>
            </a:r>
            <a:r>
              <a:rPr lang="ar-SA" sz="2400" dirty="0"/>
              <a:t>عن انه يقلل </a:t>
            </a:r>
            <a:r>
              <a:rPr lang="ar-SA" sz="2400" dirty="0" smtClean="0"/>
              <a:t>الهدر</a:t>
            </a:r>
            <a:r>
              <a:rPr lang="ar-JO" sz="2400" dirty="0" smtClean="0"/>
              <a:t>.</a:t>
            </a:r>
            <a:endParaRPr lang="en-GB" sz="2400" dirty="0"/>
          </a:p>
          <a:p>
            <a:pPr algn="just"/>
            <a:endParaRPr lang="en-GB" sz="2400" dirty="0"/>
          </a:p>
          <a:p>
            <a:pPr lvl="0" algn="just" rtl="1" fontAlgn="base"/>
            <a:r>
              <a:rPr lang="ar-JO" sz="2400" dirty="0" smtClean="0"/>
              <a:t>- </a:t>
            </a:r>
            <a:r>
              <a:rPr lang="ar-SA" sz="2400" b="1" dirty="0" smtClean="0"/>
              <a:t>فرض </a:t>
            </a:r>
            <a:r>
              <a:rPr lang="ar-SA" sz="2400" b="1" dirty="0"/>
              <a:t>ضرائب لمصلحة التعليم العالي </a:t>
            </a:r>
            <a:r>
              <a:rPr lang="ar-SA" sz="2400" dirty="0"/>
              <a:t>وقد تكون هذه الضرائب على شكل رسوم على بيع العقارات أو رسوم جمركية على البضائع او رسوم على </a:t>
            </a:r>
            <a:r>
              <a:rPr lang="ar-JO" sz="2400" dirty="0" smtClean="0"/>
              <a:t>إ</a:t>
            </a:r>
            <a:r>
              <a:rPr lang="ar-SA" sz="2400" dirty="0" smtClean="0"/>
              <a:t>نجاز </a:t>
            </a:r>
            <a:r>
              <a:rPr lang="ar-SA" sz="2400" dirty="0"/>
              <a:t>معاملات المواطنين بشكل </a:t>
            </a:r>
            <a:r>
              <a:rPr lang="ar-SA" sz="2400" dirty="0" smtClean="0"/>
              <a:t>عام</a:t>
            </a:r>
            <a:r>
              <a:rPr lang="ar-JO" sz="2400" dirty="0" smtClean="0"/>
              <a:t>،</a:t>
            </a:r>
            <a:r>
              <a:rPr lang="ar-SA" sz="2400" dirty="0" smtClean="0"/>
              <a:t> </a:t>
            </a:r>
            <a:r>
              <a:rPr lang="ar-SA" sz="2400" dirty="0"/>
              <a:t>وتلجأ كثير من الدول المتقدمة بفرض مثل هذه الضرائب ففي فرنسا مثلا يخضع لهذه الضريبة كل مواطن تنطبق عليه شروط دفع الضرائب وفي بريطانيا تدفع تدفع مثل هذه الضرائب مؤسسات الإنتاج والشركات والمصانع التي تفيد من خريجي التعليم </a:t>
            </a:r>
            <a:r>
              <a:rPr lang="ar-SA" sz="2400" dirty="0" smtClean="0"/>
              <a:t>العالي</a:t>
            </a:r>
            <a:r>
              <a:rPr lang="ar-JO" sz="2400" dirty="0" smtClean="0"/>
              <a:t>.</a:t>
            </a:r>
            <a:endParaRPr lang="en-GB" sz="2400" dirty="0"/>
          </a:p>
          <a:p>
            <a:pPr algn="just" rtl="1"/>
            <a:r>
              <a:rPr lang="ar-SA" sz="2400" dirty="0"/>
              <a:t> </a:t>
            </a:r>
            <a:endParaRPr lang="en-GB" sz="2400" dirty="0"/>
          </a:p>
          <a:p>
            <a:pPr algn="r"/>
            <a:r>
              <a:rPr lang="ar-JO" sz="2400" dirty="0" smtClean="0"/>
              <a:t>- </a:t>
            </a:r>
            <a:r>
              <a:rPr lang="ar-SA" sz="2400" b="1" dirty="0" smtClean="0"/>
              <a:t>تكريس </a:t>
            </a:r>
            <a:r>
              <a:rPr lang="ar-SA" sz="2400" b="1" dirty="0"/>
              <a:t>المشاركة المجتمعية </a:t>
            </a:r>
            <a:r>
              <a:rPr lang="ar-SA" sz="2400" dirty="0"/>
              <a:t>وذلك من خلال الهبات والتبرعات واستثمار أموال الوقف وفيما يتعلق بهذا الأخير </a:t>
            </a:r>
            <a:r>
              <a:rPr lang="ar-SA" sz="2400" dirty="0" smtClean="0"/>
              <a:t>فقد </a:t>
            </a:r>
            <a:r>
              <a:rPr lang="ar-SA" sz="2400" dirty="0"/>
              <a:t>كان </a:t>
            </a:r>
            <a:r>
              <a:rPr lang="ar-SA" sz="2400" dirty="0" smtClean="0"/>
              <a:t>رافد</a:t>
            </a:r>
            <a:r>
              <a:rPr lang="ar-JO" sz="2400" dirty="0" smtClean="0"/>
              <a:t>ً</a:t>
            </a:r>
            <a:r>
              <a:rPr lang="ar-SA" sz="2400" dirty="0" smtClean="0"/>
              <a:t>ا مهم</a:t>
            </a:r>
            <a:r>
              <a:rPr lang="ar-JO" sz="2400" dirty="0" smtClean="0"/>
              <a:t>ً</a:t>
            </a:r>
            <a:r>
              <a:rPr lang="ar-SA" sz="2400" dirty="0" smtClean="0"/>
              <a:t>ا جد</a:t>
            </a:r>
            <a:r>
              <a:rPr lang="ar-JO" sz="2400" dirty="0"/>
              <a:t>ً</a:t>
            </a:r>
            <a:r>
              <a:rPr lang="ar-SA" sz="2400" dirty="0" smtClean="0"/>
              <a:t>ا  </a:t>
            </a:r>
            <a:r>
              <a:rPr lang="ar-SA" sz="2400" dirty="0"/>
              <a:t>في العصور الإسلامية </a:t>
            </a:r>
            <a:r>
              <a:rPr lang="ar-SA" sz="2400" dirty="0" smtClean="0"/>
              <a:t>الزاهية</a:t>
            </a:r>
            <a:r>
              <a:rPr lang="ar-JO" sz="2400" dirty="0" smtClean="0"/>
              <a:t>،</a:t>
            </a:r>
            <a:r>
              <a:rPr lang="ar-SA" sz="2400" dirty="0" smtClean="0"/>
              <a:t> </a:t>
            </a:r>
            <a:r>
              <a:rPr lang="ar-SA" sz="2400" dirty="0"/>
              <a:t>وفي الدول الغربية تعتبر الهبات والتبرعات من الخريجين </a:t>
            </a:r>
            <a:r>
              <a:rPr lang="ar-JO" sz="2400" dirty="0" smtClean="0"/>
              <a:t>أ</a:t>
            </a:r>
            <a:r>
              <a:rPr lang="ar-SA" sz="2400" dirty="0" smtClean="0"/>
              <a:t>و </a:t>
            </a:r>
            <a:r>
              <a:rPr lang="ar-SA" sz="2400" dirty="0"/>
              <a:t>من غيرهم مصدر تمويل مهم للجامعات الغربية وهناك مؤسسات معينة معروفة في أمريكا </a:t>
            </a:r>
            <a:r>
              <a:rPr lang="ar-SA" sz="2400" dirty="0" smtClean="0"/>
              <a:t>مثل </a:t>
            </a:r>
            <a:r>
              <a:rPr lang="ar-SA" sz="2400" dirty="0"/>
              <a:t>مؤسسة فورد وماك أرثر وغيرهما تنشئ مؤسسات </a:t>
            </a:r>
            <a:r>
              <a:rPr lang="ar-SA" sz="2400" dirty="0" smtClean="0"/>
              <a:t>بر</a:t>
            </a:r>
            <a:r>
              <a:rPr lang="ar-JO" sz="2400" dirty="0" smtClean="0"/>
              <a:t>أ</a:t>
            </a:r>
            <a:r>
              <a:rPr lang="ar-SA" sz="2400" dirty="0" smtClean="0"/>
              <a:t>س </a:t>
            </a:r>
            <a:r>
              <a:rPr lang="ar-SA" sz="2400" dirty="0"/>
              <a:t>مال كبير تصرف عوائده لدعم التعليم العالي ورفع </a:t>
            </a:r>
            <a:r>
              <a:rPr lang="ar-SA" sz="2400" dirty="0" smtClean="0"/>
              <a:t>سويته</a:t>
            </a:r>
            <a:r>
              <a:rPr lang="ar-JO" sz="2400" dirty="0" smtClean="0"/>
              <a:t>.</a:t>
            </a:r>
            <a:r>
              <a:rPr lang="ar-SA" sz="2400" dirty="0" smtClean="0"/>
              <a:t> </a:t>
            </a:r>
            <a:endParaRPr lang="en-GB" sz="2400" dirty="0"/>
          </a:p>
        </p:txBody>
      </p:sp>
      <p:sp>
        <p:nvSpPr>
          <p:cNvPr id="10" name="Google Shape;145;p3"/>
          <p:cNvSpPr txBox="1"/>
          <p:nvPr/>
        </p:nvSpPr>
        <p:spPr>
          <a:xfrm>
            <a:off x="2927648" y="523759"/>
            <a:ext cx="5904656"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rgbClr val="7030A0"/>
                </a:solidFill>
                <a:latin typeface="Simplified Arabic" pitchFamily="18" charset="-78"/>
                <a:cs typeface="Simplified Arabic" pitchFamily="18" charset="-78"/>
                <a:sym typeface="Tajawal Medium"/>
              </a:rPr>
              <a:t>رؤى ومقترحات لتجاوز أزمة التمويل في التعليم العالي</a:t>
            </a:r>
            <a:endParaRPr b="1" dirty="0">
              <a:solidFill>
                <a:srgbClr val="7030A0"/>
              </a:solidFill>
            </a:endParaRPr>
          </a:p>
        </p:txBody>
      </p:sp>
      <p:sp>
        <p:nvSpPr>
          <p:cNvPr id="11"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26058097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4503546" y="633721"/>
            <a:ext cx="411273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rgbClr val="44546A"/>
                </a:solidFill>
                <a:latin typeface="Simplified Arabic" pitchFamily="18" charset="-78"/>
                <a:cs typeface="Simplified Arabic" pitchFamily="18" charset="-78"/>
                <a:sym typeface="Tajawal Medium"/>
              </a:rPr>
              <a:t>الاستثمار في مؤسسات التعليم العالي</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 name="Rectangle 1"/>
          <p:cNvSpPr/>
          <p:nvPr/>
        </p:nvSpPr>
        <p:spPr>
          <a:xfrm>
            <a:off x="4229276" y="1844824"/>
            <a:ext cx="7560456" cy="3883114"/>
          </a:xfrm>
          <a:prstGeom prst="rect">
            <a:avLst/>
          </a:prstGeom>
        </p:spPr>
        <p:txBody>
          <a:bodyPr wrap="square">
            <a:spAutoFit/>
          </a:bodyPr>
          <a:lstStyle/>
          <a:p>
            <a:pPr algn="just" rtl="1">
              <a:lnSpc>
                <a:spcPct val="107000"/>
              </a:lnSpc>
              <a:spcAft>
                <a:spcPts val="800"/>
              </a:spcAft>
            </a:pPr>
            <a:r>
              <a:rPr lang="ar-JO" altLang="en-US" sz="2800" b="1" dirty="0" smtClean="0">
                <a:solidFill>
                  <a:schemeClr val="accent2">
                    <a:lumMod val="50000"/>
                  </a:schemeClr>
                </a:solidFill>
                <a:latin typeface="Times New Roman" panose="02020603050405020304" pitchFamily="18" charset="0"/>
              </a:rPr>
              <a:t>مقدمة:</a:t>
            </a:r>
          </a:p>
          <a:p>
            <a:pPr algn="just" rtl="1">
              <a:lnSpc>
                <a:spcPct val="107000"/>
              </a:lnSpc>
              <a:spcAft>
                <a:spcPts val="800"/>
              </a:spcAft>
            </a:pPr>
            <a:r>
              <a:rPr lang="ar-JO" altLang="en-US" sz="2800" b="1" dirty="0" smtClean="0">
                <a:latin typeface="Times New Roman" panose="02020603050405020304" pitchFamily="18" charset="0"/>
              </a:rPr>
              <a:t> </a:t>
            </a:r>
            <a:r>
              <a:rPr lang="ar-SA" sz="2800" dirty="0"/>
              <a:t>إن مفهوم الاستثمار اليوم </a:t>
            </a:r>
            <a:r>
              <a:rPr lang="ar-SA" sz="2800" dirty="0" smtClean="0"/>
              <a:t>يتعد</a:t>
            </a:r>
            <a:r>
              <a:rPr lang="ar-JO" sz="2800" dirty="0" smtClean="0"/>
              <a:t>ّ</a:t>
            </a:r>
            <a:r>
              <a:rPr lang="ar-SA" sz="2800" dirty="0" smtClean="0"/>
              <a:t>ى </a:t>
            </a:r>
            <a:r>
              <a:rPr lang="ar-SA" sz="2800" dirty="0"/>
              <a:t>الاستثمار في رأس المال فقط، إلى الاستثمار في رأس المال البشري. وهذا الاتجاه المستحدث ينظر إلى </a:t>
            </a:r>
            <a:r>
              <a:rPr lang="ar-SA" sz="2800" dirty="0" smtClean="0"/>
              <a:t>الفرد </a:t>
            </a:r>
            <a:r>
              <a:rPr lang="ar-SA" sz="2800" dirty="0"/>
              <a:t>باعتباره هو المصدر </a:t>
            </a:r>
            <a:r>
              <a:rPr lang="ar-JO" sz="2800" dirty="0" smtClean="0"/>
              <a:t>ا</a:t>
            </a:r>
            <a:r>
              <a:rPr lang="ar-SA" sz="2800" dirty="0" smtClean="0"/>
              <a:t>لأكثر </a:t>
            </a:r>
            <a:r>
              <a:rPr lang="ar-SA" sz="2800" dirty="0"/>
              <a:t>أهمية في عملية الاستثمار ككل، بل إنه </a:t>
            </a:r>
            <a:r>
              <a:rPr lang="ar-SA" sz="2800" dirty="0" smtClean="0"/>
              <a:t>يتعد</a:t>
            </a:r>
            <a:r>
              <a:rPr lang="ar-JO" sz="2800" dirty="0" smtClean="0"/>
              <a:t>ّ</a:t>
            </a:r>
            <a:r>
              <a:rPr lang="ar-SA" sz="2800" dirty="0" smtClean="0"/>
              <a:t>ى </a:t>
            </a:r>
            <a:r>
              <a:rPr lang="ar-SA" sz="2800" dirty="0"/>
              <a:t>أهمية المال ويعتبر الأفراد </a:t>
            </a:r>
            <a:r>
              <a:rPr lang="ar-SA" sz="2800" dirty="0" smtClean="0"/>
              <a:t>مصدر</a:t>
            </a:r>
            <a:r>
              <a:rPr lang="ar-JO" sz="2800" dirty="0" smtClean="0"/>
              <a:t>ً</a:t>
            </a:r>
            <a:r>
              <a:rPr lang="ar-SA" sz="2800" dirty="0" smtClean="0"/>
              <a:t>ا رئيس</a:t>
            </a:r>
            <a:r>
              <a:rPr lang="ar-JO" sz="2800" dirty="0" smtClean="0"/>
              <a:t>ً</a:t>
            </a:r>
            <a:r>
              <a:rPr lang="ar-SA" sz="2800" dirty="0" smtClean="0"/>
              <a:t>ا </a:t>
            </a:r>
            <a:r>
              <a:rPr lang="ar-SA" sz="2800" dirty="0"/>
              <a:t>للنمو الاقتصادي، وعليه فإن العديد من الدول الغربية ثم تلتها الدول العربية </a:t>
            </a:r>
            <a:r>
              <a:rPr lang="ar-SA" sz="2800" dirty="0" smtClean="0"/>
              <a:t>حديث</a:t>
            </a:r>
            <a:r>
              <a:rPr lang="ar-JO" sz="2800" dirty="0" smtClean="0"/>
              <a:t>ً</a:t>
            </a:r>
            <a:r>
              <a:rPr lang="ar-SA" sz="2800" dirty="0" smtClean="0"/>
              <a:t>ا </a:t>
            </a:r>
            <a:r>
              <a:rPr lang="ar-SA" sz="2800" dirty="0"/>
              <a:t>قد اتجهت إلى </a:t>
            </a:r>
            <a:r>
              <a:rPr lang="ar-SA" sz="2800" b="1" dirty="0"/>
              <a:t>الاستثمار في تعليم الأفراد باعتبارهم </a:t>
            </a:r>
            <a:r>
              <a:rPr lang="ar-JO" sz="2800" b="1" dirty="0" smtClean="0"/>
              <a:t>أساس </a:t>
            </a:r>
            <a:r>
              <a:rPr lang="ar-SA" sz="2800" b="1" dirty="0" smtClean="0"/>
              <a:t>النمو الاقتصادي</a:t>
            </a:r>
            <a:r>
              <a:rPr lang="ar-JO" sz="2800" b="1" dirty="0" smtClean="0"/>
              <a:t>.</a:t>
            </a:r>
          </a:p>
        </p:txBody>
      </p:sp>
      <p:sp>
        <p:nvSpPr>
          <p:cNvPr id="9" name="Google Shape;110;p1"/>
          <p:cNvSpPr/>
          <p:nvPr/>
        </p:nvSpPr>
        <p:spPr>
          <a:xfrm>
            <a:off x="5335777" y="6339744"/>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4748" y="1428065"/>
            <a:ext cx="2132535" cy="2201964"/>
          </a:xfrm>
          <a:prstGeom prst="rect">
            <a:avLst/>
          </a:prstGeom>
          <a:effectLst>
            <a:outerShdw blurRad="50800" dist="50800" dir="5400000" sx="111000" sy="111000" algn="ctr" rotWithShape="0">
              <a:schemeClr val="accent1"/>
            </a:outerShdw>
          </a:effectLst>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384" y="3630028"/>
            <a:ext cx="2376264" cy="1743187"/>
          </a:xfrm>
          <a:prstGeom prst="rect">
            <a:avLst/>
          </a:prstGeom>
        </p:spPr>
      </p:pic>
    </p:spTree>
    <p:extLst>
      <p:ext uri="{BB962C8B-B14F-4D97-AF65-F5344CB8AC3E}">
        <p14:creationId xmlns:p14="http://schemas.microsoft.com/office/powerpoint/2010/main" val="6872710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3863752" y="795424"/>
            <a:ext cx="3674073"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rgbClr val="44546A"/>
                </a:solidFill>
                <a:latin typeface="Simplified Arabic" pitchFamily="18" charset="-78"/>
                <a:cs typeface="Simplified Arabic" pitchFamily="18" charset="-78"/>
                <a:sym typeface="Tajawal Medium"/>
              </a:rPr>
              <a:t>مفهوم الاستثمار في التعليم</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191344" y="108603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5" name="Rectangle 4"/>
          <p:cNvSpPr/>
          <p:nvPr/>
        </p:nvSpPr>
        <p:spPr>
          <a:xfrm>
            <a:off x="5300270" y="1985053"/>
            <a:ext cx="6096000" cy="3970318"/>
          </a:xfrm>
          <a:prstGeom prst="rect">
            <a:avLst/>
          </a:prstGeom>
        </p:spPr>
        <p:txBody>
          <a:bodyPr>
            <a:spAutoFit/>
          </a:bodyPr>
          <a:lstStyle/>
          <a:p>
            <a:pPr marL="342900" lvl="0" indent="-342900" algn="just" defTabSz="457200" rtl="1">
              <a:spcBef>
                <a:spcPts val="1000"/>
              </a:spcBef>
              <a:buClr>
                <a:srgbClr val="353535"/>
              </a:buClr>
              <a:buFont typeface="Wingdings 3" charset="2"/>
              <a:buChar char=""/>
            </a:pPr>
            <a:r>
              <a:rPr lang="ar-JO" sz="2800" b="1"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الاستثمار في التعليم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يعبّر عن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استخدام الأموال أو سواها من الممتلكات في تحسين العملية التعليمية للمساهمة في بناء حياة راقية للفرد والمجتمع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من خلال التوظيف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الأمثل للإمكانيات، وترشيد التكاليف، وزيادة الموارد،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وتنويع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مصادر التمويل للمشروعات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التربوية والتعليمية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من خلال عمليات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الاستثمار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والمساهمات الخيرية وغيرها، وإجراء الدراسات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الاقتصادية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والتقييم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الاقتصادي بهدف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رفع الكفاءة الداخلية والخارجية.</a:t>
            </a:r>
            <a:endParaRPr lang="he-IL" sz="2800" kern="1200" dirty="0">
              <a:solidFill>
                <a:prstClr val="black">
                  <a:lumMod val="75000"/>
                  <a:lumOff val="25000"/>
                </a:prstClr>
              </a:solidFill>
              <a:latin typeface="Simplified Arabic" panose="02020603050405020304" pitchFamily="18" charset="-78"/>
              <a:ea typeface="+mn-ea"/>
            </a:endParaRPr>
          </a:p>
        </p:txBody>
      </p:sp>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3643" y="2852936"/>
            <a:ext cx="3105150" cy="1985011"/>
          </a:xfrm>
          <a:prstGeom prst="rect">
            <a:avLst/>
          </a:prstGeom>
        </p:spPr>
      </p:pic>
      <p:sp>
        <p:nvSpPr>
          <p:cNvPr id="15"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11622493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3863753" y="1127614"/>
            <a:ext cx="4752528" cy="584735"/>
          </a:xfrm>
          <a:prstGeom prst="rect">
            <a:avLst/>
          </a:prstGeom>
          <a:noFill/>
          <a:ln>
            <a:noFill/>
          </a:ln>
        </p:spPr>
        <p:txBody>
          <a:bodyPr spcFirstLastPara="1" wrap="square" lIns="91425" tIns="45700" rIns="91425" bIns="45700" anchor="t" anchorCtr="0">
            <a:spAutoFit/>
          </a:bodyPr>
          <a:lstStyle/>
          <a:p>
            <a:pPr lvl="0" algn="ctr"/>
            <a:r>
              <a:rPr lang="ar-JO" sz="3200" b="1" dirty="0" smtClean="0">
                <a:solidFill>
                  <a:srgbClr val="44546A"/>
                </a:solidFill>
                <a:latin typeface="Simplified Arabic" pitchFamily="18" charset="-78"/>
                <a:cs typeface="Simplified Arabic" pitchFamily="18" charset="-78"/>
                <a:sym typeface="Tajawal Medium"/>
              </a:rPr>
              <a:t>ماذا يعني الاستثمار طويل الأجل؟</a:t>
            </a:r>
            <a:endParaRPr sz="3200"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191344" y="108603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pic>
        <p:nvPicPr>
          <p:cNvPr id="10" name="Picture 9">
            <a:extLst>
              <a:ext uri="{FF2B5EF4-FFF2-40B4-BE49-F238E27FC236}">
                <a16:creationId xmlns:a16="http://schemas.microsoft.com/office/drawing/2014/main" xmlns="" id="{C199702D-525F-43D0-B339-E806613CC295}"/>
              </a:ext>
            </a:extLst>
          </p:cNvPr>
          <p:cNvPicPr>
            <a:picLocks noChangeAspect="1"/>
          </p:cNvPicPr>
          <p:nvPr/>
        </p:nvPicPr>
        <p:blipFill>
          <a:blip r:embed="rId6">
            <a:extLst>
              <a:ext uri="{837473B0-CC2E-450A-ABE3-18F120FF3D39}">
                <a1611:picAttrSrcUrl xmlns:a1611="http://schemas.microsoft.com/office/drawing/2016/11/main" xmlns="" r:id="rId9"/>
              </a:ext>
            </a:extLst>
          </a:blip>
          <a:stretch>
            <a:fillRect/>
          </a:stretch>
        </p:blipFill>
        <p:spPr>
          <a:xfrm>
            <a:off x="3053933" y="2458412"/>
            <a:ext cx="5994395" cy="1425186"/>
          </a:xfrm>
          <a:prstGeom prst="rect">
            <a:avLst/>
          </a:prstGeom>
        </p:spPr>
      </p:pic>
      <p:sp>
        <p:nvSpPr>
          <p:cNvPr id="3" name="Rectangle 2"/>
          <p:cNvSpPr/>
          <p:nvPr/>
        </p:nvSpPr>
        <p:spPr>
          <a:xfrm>
            <a:off x="3053933" y="3933056"/>
            <a:ext cx="6096000" cy="991169"/>
          </a:xfrm>
          <a:prstGeom prst="rect">
            <a:avLst/>
          </a:prstGeom>
        </p:spPr>
        <p:txBody>
          <a:bodyPr>
            <a:spAutoFit/>
          </a:bodyPr>
          <a:lstStyle/>
          <a:p>
            <a:pPr lvl="0" algn="ctr" rtl="1">
              <a:lnSpc>
                <a:spcPct val="107000"/>
              </a:lnSpc>
              <a:spcAft>
                <a:spcPts val="800"/>
              </a:spcAft>
            </a:pPr>
            <a:r>
              <a:rPr lang="ar-JO" sz="2800" b="1" dirty="0" smtClean="0">
                <a:solidFill>
                  <a:srgbClr val="ED7D31">
                    <a:lumMod val="50000"/>
                  </a:srgbClr>
                </a:solidFill>
              </a:rPr>
              <a:t>إنّ </a:t>
            </a:r>
            <a:r>
              <a:rPr lang="ar-SA" sz="2800" b="1" dirty="0">
                <a:solidFill>
                  <a:srgbClr val="ED7D31">
                    <a:lumMod val="50000"/>
                  </a:srgbClr>
                </a:solidFill>
              </a:rPr>
              <a:t>الاستثمار في مجال </a:t>
            </a:r>
            <a:r>
              <a:rPr lang="ar-SA" sz="2800" b="1" dirty="0" smtClean="0">
                <a:solidFill>
                  <a:srgbClr val="ED7D31">
                    <a:lumMod val="50000"/>
                  </a:srgbClr>
                </a:solidFill>
              </a:rPr>
              <a:t>الت</a:t>
            </a:r>
            <a:r>
              <a:rPr lang="ar-JO" sz="2800" b="1" dirty="0" smtClean="0">
                <a:solidFill>
                  <a:srgbClr val="ED7D31">
                    <a:lumMod val="50000"/>
                  </a:srgbClr>
                </a:solidFill>
              </a:rPr>
              <a:t>ّ</a:t>
            </a:r>
            <a:r>
              <a:rPr lang="ar-SA" sz="2800" b="1" dirty="0" smtClean="0">
                <a:solidFill>
                  <a:srgbClr val="ED7D31">
                    <a:lumMod val="50000"/>
                  </a:srgbClr>
                </a:solidFill>
              </a:rPr>
              <a:t>عليم </a:t>
            </a:r>
            <a:r>
              <a:rPr lang="ar-SA" sz="2800" b="1" dirty="0">
                <a:solidFill>
                  <a:srgbClr val="ED7D31">
                    <a:lumMod val="50000"/>
                  </a:srgbClr>
                </a:solidFill>
              </a:rPr>
              <a:t>هو استثمار طويل الأجل لا تظهر نتائجه </a:t>
            </a:r>
            <a:r>
              <a:rPr lang="ar-SA" sz="2800" b="1" dirty="0" smtClean="0">
                <a:solidFill>
                  <a:srgbClr val="ED7D31">
                    <a:lumMod val="50000"/>
                  </a:srgbClr>
                </a:solidFill>
              </a:rPr>
              <a:t>سريعًا</a:t>
            </a:r>
            <a:r>
              <a:rPr lang="ar-JO" sz="2800" dirty="0" smtClean="0"/>
              <a:t>.</a:t>
            </a:r>
            <a:endParaRPr lang="en-GB" sz="2800" dirty="0">
              <a:latin typeface="Calibri"/>
              <a:ea typeface="Calibri"/>
            </a:endParaRPr>
          </a:p>
        </p:txBody>
      </p:sp>
      <p:sp>
        <p:nvSpPr>
          <p:cNvPr id="12"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31861360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4511824" y="988430"/>
            <a:ext cx="3320646" cy="830956"/>
          </a:xfrm>
          <a:prstGeom prst="rect">
            <a:avLst/>
          </a:prstGeom>
          <a:noFill/>
          <a:ln>
            <a:noFill/>
          </a:ln>
        </p:spPr>
        <p:txBody>
          <a:bodyPr spcFirstLastPara="1" wrap="square" lIns="91425" tIns="45700" rIns="91425" bIns="45700" anchor="t" anchorCtr="0">
            <a:spAutoFit/>
          </a:bodyPr>
          <a:lstStyle/>
          <a:p>
            <a:pPr lvl="0" algn="ctr"/>
            <a:r>
              <a:rPr lang="ar-SA" sz="2400" b="1" dirty="0">
                <a:solidFill>
                  <a:srgbClr val="ED7D31">
                    <a:lumMod val="50000"/>
                  </a:srgbClr>
                </a:solidFill>
              </a:rPr>
              <a:t>الاستثمار في مجال التعليم هو استثمار طويل الأجل</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 name="Rectangle 1"/>
          <p:cNvSpPr/>
          <p:nvPr/>
        </p:nvSpPr>
        <p:spPr>
          <a:xfrm>
            <a:off x="4356460" y="1844824"/>
            <a:ext cx="7416440" cy="3319498"/>
          </a:xfrm>
          <a:prstGeom prst="rect">
            <a:avLst/>
          </a:prstGeom>
        </p:spPr>
        <p:txBody>
          <a:bodyPr wrap="square">
            <a:spAutoFit/>
          </a:bodyPr>
          <a:lstStyle/>
          <a:p>
            <a:pPr lvl="0" algn="just" defTabSz="457200" rtl="1">
              <a:lnSpc>
                <a:spcPct val="107000"/>
              </a:lnSpc>
              <a:spcBef>
                <a:spcPts val="1000"/>
              </a:spcBef>
              <a:spcAft>
                <a:spcPts val="800"/>
              </a:spcAft>
              <a:buClr>
                <a:srgbClr val="353535"/>
              </a:buClr>
            </a:pP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يعبّر الاستثمار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في التعليم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عن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استخدام الأموال أو سواها من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الممتلكات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في تحسين العملية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التعليمية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للمساهمة في بناء حياة راقية للفرد والمجتمع، وهو استثمار </a:t>
            </a:r>
            <a:r>
              <a:rPr lang="ar-JO" sz="2800" u="sng"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لا تتحقق عوائده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إلا على المدى البعيد، </a:t>
            </a:r>
            <a:r>
              <a:rPr lang="ar-JO" sz="2800" u="sng"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ولا يمكن قياس عائده</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 بالمقياس ذاته لرأس المال المادي، </a:t>
            </a:r>
            <a:r>
              <a:rPr lang="ar-JO" sz="2800" u="sng"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ولا يمكن الحكم عليه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بعامل الزمن، كما </a:t>
            </a:r>
            <a:r>
              <a:rPr lang="ar-JO" sz="2800" u="sng"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لا يمكن التنبؤ</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 بعوائده بدقة، وذلك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لتداخل </a:t>
            </a:r>
            <a:r>
              <a:rPr lang="ar-JO"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عوامل كثيرة يصعب </a:t>
            </a:r>
            <a:r>
              <a:rPr lang="ar-JO" sz="2800" kern="1200" dirty="0" smtClean="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rPr>
              <a:t>ضبطها والتي ترتبط بماهية المنتج التعليمي وخصوصيته عن المنتجات الأخرى.</a:t>
            </a:r>
            <a:endParaRPr lang="en-US" sz="2800" kern="1200" dirty="0">
              <a:solidFill>
                <a:prstClr val="black">
                  <a:lumMod val="75000"/>
                  <a:lumOff val="25000"/>
                </a:prstClr>
              </a:solidFill>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Google Shape;110;p1"/>
          <p:cNvSpPr/>
          <p:nvPr/>
        </p:nvSpPr>
        <p:spPr>
          <a:xfrm>
            <a:off x="191344" y="1086032"/>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10"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pic>
        <p:nvPicPr>
          <p:cNvPr id="12" name="Picture 11"/>
          <p:cNvPicPr>
            <a:picLocks noChangeAspect="1"/>
          </p:cNvPicPr>
          <p:nvPr/>
        </p:nvPicPr>
        <p:blipFill>
          <a:blip r:embed="rId6">
            <a:extLst>
              <a:ext uri="{BEBA8EAE-BF5A-486C-A8C5-ECC9F3942E4B}">
                <a14:imgProps xmlns:a14="http://schemas.microsoft.com/office/drawing/2010/main">
                  <a14:imgLayer r:embed="rId7">
                    <a14:imgEffect>
                      <a14:brightnessContrast bright="3000" contrast="-31000"/>
                    </a14:imgEffect>
                  </a14:imgLayer>
                </a14:imgProps>
              </a:ext>
              <a:ext uri="{28A0092B-C50C-407E-A947-70E740481C1C}">
                <a14:useLocalDpi xmlns:a14="http://schemas.microsoft.com/office/drawing/2010/main" val="0"/>
              </a:ext>
            </a:extLst>
          </a:blip>
          <a:stretch>
            <a:fillRect/>
          </a:stretch>
        </p:blipFill>
        <p:spPr>
          <a:xfrm>
            <a:off x="623392" y="1988840"/>
            <a:ext cx="2619375" cy="2805550"/>
          </a:xfrm>
          <a:prstGeom prst="rect">
            <a:avLst/>
          </a:prstGeom>
        </p:spPr>
      </p:pic>
    </p:spTree>
    <p:extLst>
      <p:ext uri="{BB962C8B-B14F-4D97-AF65-F5344CB8AC3E}">
        <p14:creationId xmlns:p14="http://schemas.microsoft.com/office/powerpoint/2010/main" val="2597361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6688" y="1412872"/>
            <a:ext cx="12192000" cy="775778"/>
          </a:xfrm>
        </p:spPr>
        <p:txBody>
          <a:bodyPr/>
          <a:lstStyle/>
          <a:p>
            <a:r>
              <a:rPr lang="ar-SA" sz="3600" dirty="0">
                <a:solidFill>
                  <a:schemeClr val="tx1"/>
                </a:solidFill>
                <a:effectLst/>
                <a:ea typeface="Calibri" panose="020F0502020204030204" pitchFamily="34" charset="0"/>
                <a:cs typeface="Simplified Arabic" panose="02020603050405020304" pitchFamily="18" charset="-78"/>
              </a:rPr>
              <a:t>الاستثمار في التعليم من منظور متعدد الأبعاد</a:t>
            </a:r>
            <a:endParaRPr lang="en-US" dirty="0">
              <a:solidFill>
                <a:schemeClr val="tx1"/>
              </a:solidFill>
            </a:endParaRPr>
          </a:p>
        </p:txBody>
      </p:sp>
      <p:sp>
        <p:nvSpPr>
          <p:cNvPr id="301" name="평행 사변형 44">
            <a:extLst>
              <a:ext uri="{FF2B5EF4-FFF2-40B4-BE49-F238E27FC236}">
                <a16:creationId xmlns:a16="http://schemas.microsoft.com/office/drawing/2014/main" xmlns="" id="{9048827F-E17D-4890-A341-4A1043AB10EF}"/>
              </a:ext>
            </a:extLst>
          </p:cNvPr>
          <p:cNvSpPr/>
          <p:nvPr/>
        </p:nvSpPr>
        <p:spPr>
          <a:xfrm>
            <a:off x="-3017" y="3281486"/>
            <a:ext cx="2640887" cy="2524520"/>
          </a:xfrm>
          <a:custGeom>
            <a:avLst/>
            <a:gdLst>
              <a:gd name="connsiteX0" fmla="*/ 0 w 4126201"/>
              <a:gd name="connsiteY0" fmla="*/ 3366027 h 3366027"/>
              <a:gd name="connsiteX1" fmla="*/ 2404151 w 4126201"/>
              <a:gd name="connsiteY1" fmla="*/ 0 h 3366027"/>
              <a:gd name="connsiteX2" fmla="*/ 4126201 w 4126201"/>
              <a:gd name="connsiteY2" fmla="*/ 0 h 3366027"/>
              <a:gd name="connsiteX3" fmla="*/ 1722050 w 4126201"/>
              <a:gd name="connsiteY3" fmla="*/ 3366027 h 3366027"/>
              <a:gd name="connsiteX4" fmla="*/ 0 w 4126201"/>
              <a:gd name="connsiteY4"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0 w 4126201"/>
              <a:gd name="connsiteY5"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1485314 w 4126201"/>
              <a:gd name="connsiteY5" fmla="*/ 3361627 h 3366027"/>
              <a:gd name="connsiteX6" fmla="*/ 0 w 4126201"/>
              <a:gd name="connsiteY6" fmla="*/ 3366027 h 3366027"/>
              <a:gd name="connsiteX0" fmla="*/ 0 w 2640887"/>
              <a:gd name="connsiteY0" fmla="*/ 3361627 h 3366027"/>
              <a:gd name="connsiteX1" fmla="*/ 0 w 2640887"/>
              <a:gd name="connsiteY1" fmla="*/ 1273294 h 3366027"/>
              <a:gd name="connsiteX2" fmla="*/ 918837 w 2640887"/>
              <a:gd name="connsiteY2" fmla="*/ 0 h 3366027"/>
              <a:gd name="connsiteX3" fmla="*/ 2640887 w 2640887"/>
              <a:gd name="connsiteY3" fmla="*/ 0 h 3366027"/>
              <a:gd name="connsiteX4" fmla="*/ 236736 w 2640887"/>
              <a:gd name="connsiteY4" fmla="*/ 3366027 h 3366027"/>
              <a:gd name="connsiteX5" fmla="*/ 0 w 2640887"/>
              <a:gd name="connsiteY5" fmla="*/ 3361627 h 3366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0887" h="3366027">
                <a:moveTo>
                  <a:pt x="0" y="3361627"/>
                </a:moveTo>
                <a:lnTo>
                  <a:pt x="0" y="1273294"/>
                </a:lnTo>
                <a:lnTo>
                  <a:pt x="918837" y="0"/>
                </a:lnTo>
                <a:lnTo>
                  <a:pt x="2640887" y="0"/>
                </a:lnTo>
                <a:lnTo>
                  <a:pt x="236736" y="3366027"/>
                </a:lnTo>
                <a:lnTo>
                  <a:pt x="0" y="3361627"/>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2" name="평행 사변형 43">
            <a:extLst>
              <a:ext uri="{FF2B5EF4-FFF2-40B4-BE49-F238E27FC236}">
                <a16:creationId xmlns:a16="http://schemas.microsoft.com/office/drawing/2014/main" xmlns="" id="{E528B735-BBBA-4C28-A7BF-4C8EEC61421A}"/>
              </a:ext>
            </a:extLst>
          </p:cNvPr>
          <p:cNvSpPr/>
          <p:nvPr/>
        </p:nvSpPr>
        <p:spPr>
          <a:xfrm>
            <a:off x="9534327" y="1395148"/>
            <a:ext cx="2660815" cy="2910716"/>
          </a:xfrm>
          <a:custGeom>
            <a:avLst/>
            <a:gdLst>
              <a:gd name="connsiteX0" fmla="*/ 0 w 4372592"/>
              <a:gd name="connsiteY0" fmla="*/ 3874670 h 3874670"/>
              <a:gd name="connsiteX1" fmla="*/ 2644269 w 4372592"/>
              <a:gd name="connsiteY1" fmla="*/ 0 h 3874670"/>
              <a:gd name="connsiteX2" fmla="*/ 4372592 w 4372592"/>
              <a:gd name="connsiteY2" fmla="*/ 0 h 3874670"/>
              <a:gd name="connsiteX3" fmla="*/ 1728323 w 4372592"/>
              <a:gd name="connsiteY3" fmla="*/ 3874670 h 3874670"/>
              <a:gd name="connsiteX4" fmla="*/ 0 w 4372592"/>
              <a:gd name="connsiteY4" fmla="*/ 3874670 h 3874670"/>
              <a:gd name="connsiteX0" fmla="*/ 0 w 4372592"/>
              <a:gd name="connsiteY0" fmla="*/ 3874670 h 3874670"/>
              <a:gd name="connsiteX1" fmla="*/ 2644269 w 4372592"/>
              <a:gd name="connsiteY1" fmla="*/ 0 h 3874670"/>
              <a:gd name="connsiteX2" fmla="*/ 4372592 w 4372592"/>
              <a:gd name="connsiteY2" fmla="*/ 0 h 3874670"/>
              <a:gd name="connsiteX3" fmla="*/ 2660815 w 4372592"/>
              <a:gd name="connsiteY3" fmla="*/ 2516197 h 3874670"/>
              <a:gd name="connsiteX4" fmla="*/ 1728323 w 4372592"/>
              <a:gd name="connsiteY4" fmla="*/ 3874670 h 3874670"/>
              <a:gd name="connsiteX5" fmla="*/ 0 w 4372592"/>
              <a:gd name="connsiteY5" fmla="*/ 3874670 h 3874670"/>
              <a:gd name="connsiteX0" fmla="*/ 0 w 4372592"/>
              <a:gd name="connsiteY0" fmla="*/ 3880954 h 3880954"/>
              <a:gd name="connsiteX1" fmla="*/ 2656838 w 4372592"/>
              <a:gd name="connsiteY1" fmla="*/ 0 h 3880954"/>
              <a:gd name="connsiteX2" fmla="*/ 4372592 w 4372592"/>
              <a:gd name="connsiteY2" fmla="*/ 6284 h 3880954"/>
              <a:gd name="connsiteX3" fmla="*/ 2660815 w 4372592"/>
              <a:gd name="connsiteY3" fmla="*/ 2522481 h 3880954"/>
              <a:gd name="connsiteX4" fmla="*/ 1728323 w 4372592"/>
              <a:gd name="connsiteY4" fmla="*/ 3880954 h 3880954"/>
              <a:gd name="connsiteX5" fmla="*/ 0 w 4372592"/>
              <a:gd name="connsiteY5" fmla="*/ 3880954 h 3880954"/>
              <a:gd name="connsiteX0" fmla="*/ 0 w 2660815"/>
              <a:gd name="connsiteY0" fmla="*/ 3880954 h 3880954"/>
              <a:gd name="connsiteX1" fmla="*/ 2656838 w 2660815"/>
              <a:gd name="connsiteY1" fmla="*/ 0 h 3880954"/>
              <a:gd name="connsiteX2" fmla="*/ 2660815 w 2660815"/>
              <a:gd name="connsiteY2" fmla="*/ 2522481 h 3880954"/>
              <a:gd name="connsiteX3" fmla="*/ 1728323 w 2660815"/>
              <a:gd name="connsiteY3" fmla="*/ 3880954 h 3880954"/>
              <a:gd name="connsiteX4" fmla="*/ 0 w 2660815"/>
              <a:gd name="connsiteY4" fmla="*/ 3880954 h 3880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0815" h="3880954">
                <a:moveTo>
                  <a:pt x="0" y="3880954"/>
                </a:moveTo>
                <a:lnTo>
                  <a:pt x="2656838" y="0"/>
                </a:lnTo>
                <a:cubicBezTo>
                  <a:pt x="2658164" y="840827"/>
                  <a:pt x="2659489" y="1681654"/>
                  <a:pt x="2660815" y="2522481"/>
                </a:cubicBezTo>
                <a:lnTo>
                  <a:pt x="1728323" y="3880954"/>
                </a:lnTo>
                <a:lnTo>
                  <a:pt x="0" y="3880954"/>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3" name="평행 사변형 302">
            <a:extLst>
              <a:ext uri="{FF2B5EF4-FFF2-40B4-BE49-F238E27FC236}">
                <a16:creationId xmlns:a16="http://schemas.microsoft.com/office/drawing/2014/main" xmlns="" id="{AE3B2163-B795-4F51-B265-68D6D6932944}"/>
              </a:ext>
            </a:extLst>
          </p:cNvPr>
          <p:cNvSpPr/>
          <p:nvPr/>
        </p:nvSpPr>
        <p:spPr>
          <a:xfrm>
            <a:off x="3065983" y="2740674"/>
            <a:ext cx="3884115" cy="2376406"/>
          </a:xfrm>
          <a:prstGeom prst="parallelogram">
            <a:avLst>
              <a:gd name="adj" fmla="val 68245"/>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4" name="평행 사변형 303">
            <a:extLst>
              <a:ext uri="{FF2B5EF4-FFF2-40B4-BE49-F238E27FC236}">
                <a16:creationId xmlns:a16="http://schemas.microsoft.com/office/drawing/2014/main" xmlns="" id="{8A0D4F74-33AE-4E7A-80FB-C75F7EBC6A21}"/>
              </a:ext>
            </a:extLst>
          </p:cNvPr>
          <p:cNvSpPr/>
          <p:nvPr/>
        </p:nvSpPr>
        <p:spPr>
          <a:xfrm>
            <a:off x="5222097" y="2470269"/>
            <a:ext cx="3884115" cy="2376406"/>
          </a:xfrm>
          <a:prstGeom prst="parallelogram">
            <a:avLst>
              <a:gd name="adj" fmla="val 68245"/>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5" name="평행 사변형 304">
            <a:extLst>
              <a:ext uri="{FF2B5EF4-FFF2-40B4-BE49-F238E27FC236}">
                <a16:creationId xmlns:a16="http://schemas.microsoft.com/office/drawing/2014/main" xmlns="" id="{04902E20-4C0C-4BCC-9E40-C21DE3445C39}"/>
              </a:ext>
            </a:extLst>
          </p:cNvPr>
          <p:cNvSpPr/>
          <p:nvPr/>
        </p:nvSpPr>
        <p:spPr>
          <a:xfrm>
            <a:off x="7378213" y="2199863"/>
            <a:ext cx="3884115" cy="2376406"/>
          </a:xfrm>
          <a:prstGeom prst="parallelogram">
            <a:avLst>
              <a:gd name="adj" fmla="val 68245"/>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6" name="평행 사변형 305">
            <a:extLst>
              <a:ext uri="{FF2B5EF4-FFF2-40B4-BE49-F238E27FC236}">
                <a16:creationId xmlns:a16="http://schemas.microsoft.com/office/drawing/2014/main" xmlns="" id="{17DD89F6-1916-4143-9794-5A9564DA356D}"/>
              </a:ext>
            </a:extLst>
          </p:cNvPr>
          <p:cNvSpPr/>
          <p:nvPr/>
        </p:nvSpPr>
        <p:spPr>
          <a:xfrm>
            <a:off x="909869" y="3011079"/>
            <a:ext cx="3884115" cy="2376406"/>
          </a:xfrm>
          <a:prstGeom prst="parallelogram">
            <a:avLst>
              <a:gd name="adj" fmla="val 68245"/>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7" name="Rectangle 46">
            <a:extLst>
              <a:ext uri="{FF2B5EF4-FFF2-40B4-BE49-F238E27FC236}">
                <a16:creationId xmlns:a16="http://schemas.microsoft.com/office/drawing/2014/main" xmlns="" id="{77374A1E-1EBF-4FC0-A252-2CB65988F02A}"/>
              </a:ext>
            </a:extLst>
          </p:cNvPr>
          <p:cNvSpPr/>
          <p:nvPr/>
        </p:nvSpPr>
        <p:spPr>
          <a:xfrm>
            <a:off x="909869" y="3281486"/>
            <a:ext cx="1728000" cy="2106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8" name="Rectangle 47">
            <a:extLst>
              <a:ext uri="{FF2B5EF4-FFF2-40B4-BE49-F238E27FC236}">
                <a16:creationId xmlns:a16="http://schemas.microsoft.com/office/drawing/2014/main" xmlns="" id="{E73218C6-ACD1-441D-B3F0-ECAA9E34FE82}"/>
              </a:ext>
            </a:extLst>
          </p:cNvPr>
          <p:cNvSpPr/>
          <p:nvPr/>
        </p:nvSpPr>
        <p:spPr>
          <a:xfrm>
            <a:off x="3065983" y="3011080"/>
            <a:ext cx="1728000" cy="210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9" name="Rectangle 48">
            <a:extLst>
              <a:ext uri="{FF2B5EF4-FFF2-40B4-BE49-F238E27FC236}">
                <a16:creationId xmlns:a16="http://schemas.microsoft.com/office/drawing/2014/main" xmlns="" id="{5410C9F6-E540-4910-9293-EDA01BC10ABF}"/>
              </a:ext>
            </a:extLst>
          </p:cNvPr>
          <p:cNvSpPr/>
          <p:nvPr/>
        </p:nvSpPr>
        <p:spPr>
          <a:xfrm>
            <a:off x="5222097" y="2740674"/>
            <a:ext cx="1728000" cy="210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10" name="Rectangle 49">
            <a:extLst>
              <a:ext uri="{FF2B5EF4-FFF2-40B4-BE49-F238E27FC236}">
                <a16:creationId xmlns:a16="http://schemas.microsoft.com/office/drawing/2014/main" xmlns="" id="{F725A9D9-F28A-490B-93F5-370FBAC2A7BD}"/>
              </a:ext>
            </a:extLst>
          </p:cNvPr>
          <p:cNvSpPr/>
          <p:nvPr/>
        </p:nvSpPr>
        <p:spPr>
          <a:xfrm>
            <a:off x="7378212" y="2470268"/>
            <a:ext cx="1728000" cy="210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11" name="Rectangle 50">
            <a:extLst>
              <a:ext uri="{FF2B5EF4-FFF2-40B4-BE49-F238E27FC236}">
                <a16:creationId xmlns:a16="http://schemas.microsoft.com/office/drawing/2014/main" xmlns="" id="{54C3194C-624F-46BE-A405-EC1797DE44B0}"/>
              </a:ext>
            </a:extLst>
          </p:cNvPr>
          <p:cNvSpPr/>
          <p:nvPr/>
        </p:nvSpPr>
        <p:spPr>
          <a:xfrm>
            <a:off x="9534327" y="2199863"/>
            <a:ext cx="1728000" cy="210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42" name="TextBox 41">
            <a:extLst>
              <a:ext uri="{FF2B5EF4-FFF2-40B4-BE49-F238E27FC236}">
                <a16:creationId xmlns:a16="http://schemas.microsoft.com/office/drawing/2014/main" xmlns="" id="{E3EAF83B-234F-4E35-BEA7-95298327BDC1}"/>
              </a:ext>
            </a:extLst>
          </p:cNvPr>
          <p:cNvSpPr txBox="1"/>
          <p:nvPr/>
        </p:nvSpPr>
        <p:spPr>
          <a:xfrm>
            <a:off x="9936427" y="2635155"/>
            <a:ext cx="1025684" cy="954107"/>
          </a:xfrm>
          <a:prstGeom prst="rect">
            <a:avLst/>
          </a:prstGeom>
          <a:noFill/>
        </p:spPr>
        <p:txBody>
          <a:bodyPr wrap="square">
            <a:spAutoFit/>
          </a:bodyPr>
          <a:lstStyle/>
          <a:p>
            <a:pPr algn="ctr"/>
            <a:r>
              <a:rPr lang="ar-SA" sz="2800" b="1" dirty="0">
                <a:effectLst/>
                <a:latin typeface="Calibri" panose="020F0502020204030204" pitchFamily="34" charset="0"/>
                <a:ea typeface="Calibri" panose="020F0502020204030204" pitchFamily="34" charset="0"/>
                <a:cs typeface="Simplified Arabic" panose="02020603050405020304" pitchFamily="18" charset="-78"/>
              </a:rPr>
              <a:t>البعد الثقافي</a:t>
            </a:r>
            <a:endParaRPr lang="ar-EG" sz="2800" dirty="0"/>
          </a:p>
        </p:txBody>
      </p:sp>
      <p:sp>
        <p:nvSpPr>
          <p:cNvPr id="44" name="TextBox 43">
            <a:extLst>
              <a:ext uri="{FF2B5EF4-FFF2-40B4-BE49-F238E27FC236}">
                <a16:creationId xmlns:a16="http://schemas.microsoft.com/office/drawing/2014/main" xmlns="" id="{42EC2C79-06BA-4BE7-90B5-2CCF943939E4}"/>
              </a:ext>
            </a:extLst>
          </p:cNvPr>
          <p:cNvSpPr txBox="1"/>
          <p:nvPr/>
        </p:nvSpPr>
        <p:spPr>
          <a:xfrm>
            <a:off x="1426263" y="3845339"/>
            <a:ext cx="1025684" cy="954107"/>
          </a:xfrm>
          <a:prstGeom prst="rect">
            <a:avLst/>
          </a:prstGeom>
          <a:noFill/>
        </p:spPr>
        <p:txBody>
          <a:bodyPr wrap="square">
            <a:spAutoFit/>
          </a:bodyPr>
          <a:lstStyle/>
          <a:p>
            <a:pPr algn="ctr"/>
            <a:r>
              <a:rPr lang="ar-SA" sz="2800" b="1" dirty="0">
                <a:effectLst/>
                <a:latin typeface="Calibri" panose="020F0502020204030204" pitchFamily="34" charset="0"/>
                <a:ea typeface="Calibri" panose="020F0502020204030204" pitchFamily="34" charset="0"/>
                <a:cs typeface="Simplified Arabic" panose="02020603050405020304" pitchFamily="18" charset="-78"/>
              </a:rPr>
              <a:t>البعد الأمني</a:t>
            </a:r>
            <a:endParaRPr lang="ar-EG" sz="2800" dirty="0"/>
          </a:p>
        </p:txBody>
      </p:sp>
      <p:sp>
        <p:nvSpPr>
          <p:cNvPr id="45" name="TextBox 44">
            <a:extLst>
              <a:ext uri="{FF2B5EF4-FFF2-40B4-BE49-F238E27FC236}">
                <a16:creationId xmlns:a16="http://schemas.microsoft.com/office/drawing/2014/main" xmlns="" id="{ECEFACAA-F4B0-4E50-8499-5706AE8599B1}"/>
              </a:ext>
            </a:extLst>
          </p:cNvPr>
          <p:cNvSpPr txBox="1"/>
          <p:nvPr/>
        </p:nvSpPr>
        <p:spPr>
          <a:xfrm>
            <a:off x="5423924" y="3227828"/>
            <a:ext cx="1466351" cy="954107"/>
          </a:xfrm>
          <a:prstGeom prst="rect">
            <a:avLst/>
          </a:prstGeom>
          <a:noFill/>
        </p:spPr>
        <p:txBody>
          <a:bodyPr wrap="square">
            <a:spAutoFit/>
          </a:bodyPr>
          <a:lstStyle/>
          <a:p>
            <a:pPr algn="ctr"/>
            <a:r>
              <a:rPr lang="ar-SA" sz="2800" b="1" dirty="0">
                <a:effectLst/>
                <a:latin typeface="Calibri" panose="020F0502020204030204" pitchFamily="34" charset="0"/>
                <a:ea typeface="Calibri" panose="020F0502020204030204" pitchFamily="34" charset="0"/>
                <a:cs typeface="Simplified Arabic" panose="02020603050405020304" pitchFamily="18" charset="-78"/>
              </a:rPr>
              <a:t>البعد </a:t>
            </a:r>
            <a:endParaRPr lang="ar-JO" sz="2800" b="1" dirty="0" smtClean="0">
              <a:effectLst/>
              <a:latin typeface="Calibri" panose="020F0502020204030204" pitchFamily="34" charset="0"/>
              <a:ea typeface="Calibri" panose="020F0502020204030204" pitchFamily="34" charset="0"/>
              <a:cs typeface="Simplified Arabic" panose="02020603050405020304" pitchFamily="18" charset="-78"/>
            </a:endParaRPr>
          </a:p>
          <a:p>
            <a:pPr algn="ctr"/>
            <a:r>
              <a:rPr lang="ar-SA" sz="2800" b="1" dirty="0" smtClean="0">
                <a:effectLst/>
                <a:latin typeface="Calibri" panose="020F0502020204030204" pitchFamily="34" charset="0"/>
                <a:ea typeface="Calibri" panose="020F0502020204030204" pitchFamily="34" charset="0"/>
                <a:cs typeface="Simplified Arabic" panose="02020603050405020304" pitchFamily="18" charset="-78"/>
              </a:rPr>
              <a:t>الاجتماعي</a:t>
            </a:r>
            <a:endParaRPr lang="ar-EG" sz="2800" dirty="0"/>
          </a:p>
        </p:txBody>
      </p:sp>
      <p:sp>
        <p:nvSpPr>
          <p:cNvPr id="46" name="TextBox 45">
            <a:extLst>
              <a:ext uri="{FF2B5EF4-FFF2-40B4-BE49-F238E27FC236}">
                <a16:creationId xmlns:a16="http://schemas.microsoft.com/office/drawing/2014/main" xmlns="" id="{830986A3-560B-4F76-B7F5-E0F314013F8B}"/>
              </a:ext>
            </a:extLst>
          </p:cNvPr>
          <p:cNvSpPr txBox="1"/>
          <p:nvPr/>
        </p:nvSpPr>
        <p:spPr>
          <a:xfrm>
            <a:off x="3564718" y="3559288"/>
            <a:ext cx="1025684" cy="954107"/>
          </a:xfrm>
          <a:prstGeom prst="rect">
            <a:avLst/>
          </a:prstGeom>
          <a:noFill/>
        </p:spPr>
        <p:txBody>
          <a:bodyPr wrap="square">
            <a:spAutoFit/>
          </a:bodyPr>
          <a:lstStyle/>
          <a:p>
            <a:pPr algn="ctr"/>
            <a:r>
              <a:rPr lang="ar-SA" sz="2800" b="1" dirty="0">
                <a:effectLst/>
                <a:latin typeface="Calibri" panose="020F0502020204030204" pitchFamily="34" charset="0"/>
                <a:ea typeface="Calibri" panose="020F0502020204030204" pitchFamily="34" charset="0"/>
                <a:cs typeface="Simplified Arabic" panose="02020603050405020304" pitchFamily="18" charset="-78"/>
              </a:rPr>
              <a:t>البعد العلمي</a:t>
            </a:r>
            <a:endParaRPr lang="ar-EG" sz="2800" dirty="0"/>
          </a:p>
        </p:txBody>
      </p:sp>
      <p:sp>
        <p:nvSpPr>
          <p:cNvPr id="47" name="TextBox 46">
            <a:extLst>
              <a:ext uri="{FF2B5EF4-FFF2-40B4-BE49-F238E27FC236}">
                <a16:creationId xmlns:a16="http://schemas.microsoft.com/office/drawing/2014/main" xmlns="" id="{D20DA3F3-10C1-4CF2-9FF9-BE888FFA1256}"/>
              </a:ext>
            </a:extLst>
          </p:cNvPr>
          <p:cNvSpPr txBox="1"/>
          <p:nvPr/>
        </p:nvSpPr>
        <p:spPr>
          <a:xfrm>
            <a:off x="7632171" y="3011079"/>
            <a:ext cx="1474040" cy="954107"/>
          </a:xfrm>
          <a:prstGeom prst="rect">
            <a:avLst/>
          </a:prstGeom>
          <a:noFill/>
        </p:spPr>
        <p:txBody>
          <a:bodyPr wrap="square">
            <a:spAutoFit/>
          </a:bodyPr>
          <a:lstStyle/>
          <a:p>
            <a:pPr algn="ctr"/>
            <a:r>
              <a:rPr lang="ar-SA" sz="2800" b="1" dirty="0">
                <a:effectLst/>
                <a:latin typeface="Calibri" panose="020F0502020204030204" pitchFamily="34" charset="0"/>
                <a:ea typeface="Calibri" panose="020F0502020204030204" pitchFamily="34" charset="0"/>
                <a:cs typeface="Simplified Arabic" panose="02020603050405020304" pitchFamily="18" charset="-78"/>
              </a:rPr>
              <a:t>البعد </a:t>
            </a:r>
            <a:endParaRPr lang="ar-JO" sz="2800" b="1" dirty="0" smtClean="0">
              <a:effectLst/>
              <a:latin typeface="Calibri" panose="020F0502020204030204" pitchFamily="34" charset="0"/>
              <a:ea typeface="Calibri" panose="020F0502020204030204" pitchFamily="34" charset="0"/>
              <a:cs typeface="Simplified Arabic" panose="02020603050405020304" pitchFamily="18" charset="-78"/>
            </a:endParaRPr>
          </a:p>
          <a:p>
            <a:pPr algn="ctr"/>
            <a:r>
              <a:rPr lang="ar-SA" sz="2800" b="1" dirty="0" smtClean="0">
                <a:effectLst/>
                <a:latin typeface="Calibri" panose="020F0502020204030204" pitchFamily="34" charset="0"/>
                <a:ea typeface="Calibri" panose="020F0502020204030204" pitchFamily="34" charset="0"/>
                <a:cs typeface="Simplified Arabic" panose="02020603050405020304" pitchFamily="18" charset="-78"/>
              </a:rPr>
              <a:t>الاقتصادي</a:t>
            </a:r>
            <a:endParaRPr lang="ar-EG" sz="2800" dirty="0"/>
          </a:p>
        </p:txBody>
      </p:sp>
      <p:sp>
        <p:nvSpPr>
          <p:cNvPr id="19" name="Title 1">
            <a:extLst>
              <a:ext uri="{FF2B5EF4-FFF2-40B4-BE49-F238E27FC236}">
                <a16:creationId xmlns:a16="http://schemas.microsoft.com/office/drawing/2014/main" xmlns="" id="{7B710063-FA49-4124-ADCD-CE557ADA81BE}"/>
              </a:ext>
            </a:extLst>
          </p:cNvPr>
          <p:cNvSpPr txBox="1">
            <a:spLocks/>
          </p:cNvSpPr>
          <p:nvPr/>
        </p:nvSpPr>
        <p:spPr>
          <a:xfrm>
            <a:off x="2855640" y="333376"/>
            <a:ext cx="5688632" cy="742950"/>
          </a:xfrm>
          <a:prstGeom prst="rect">
            <a:avLst/>
          </a:prstGeom>
          <a:solidFill>
            <a:schemeClr val="accent1">
              <a:lumMod val="20000"/>
              <a:lumOff val="80000"/>
            </a:schemeClr>
          </a:solidFill>
          <a:ln>
            <a:noFill/>
          </a:ln>
        </p:spPr>
        <p:txBody>
          <a:bodyPr spcFirstLastPara="1" vert="horz" wrap="square" lIns="91440" tIns="45720" rIns="91440" bIns="45720" rtlCol="0" anchor="ctr"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4400"/>
              <a:buFont typeface="Calibri"/>
              <a:buNone/>
              <a:defRPr sz="3600" b="1" i="0" u="none" strike="noStrike" cap="none">
                <a:solidFill>
                  <a:schemeClr val="tx1">
                    <a:lumMod val="65000"/>
                    <a:lumOff val="35000"/>
                  </a:schemeClr>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ar-JO" sz="3200" smtClean="0">
                <a:solidFill>
                  <a:schemeClr val="tx1"/>
                </a:solidFill>
                <a:latin typeface="Simplified Arabic" panose="02020603050405020304" pitchFamily="18" charset="-78"/>
                <a:cs typeface="Simplified Arabic" panose="02020603050405020304" pitchFamily="18" charset="-78"/>
              </a:rPr>
              <a:t>أهمية الاستثمار في التعليم</a:t>
            </a:r>
            <a:endParaRPr lang="he-IL" sz="3200" dirty="0">
              <a:solidFill>
                <a:schemeClr val="tx1"/>
              </a:solidFill>
              <a:latin typeface="Simplified Arabic" panose="02020603050405020304" pitchFamily="18" charset="-78"/>
            </a:endParaRPr>
          </a:p>
        </p:txBody>
      </p:sp>
      <p:pic>
        <p:nvPicPr>
          <p:cNvPr id="20"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1"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pic>
        <p:nvPicPr>
          <p:cNvPr id="22"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3"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ustDataLst>
      <p:tags r:id="rId1"/>
    </p:custDataLst>
    <p:extLst>
      <p:ext uri="{BB962C8B-B14F-4D97-AF65-F5344CB8AC3E}">
        <p14:creationId xmlns:p14="http://schemas.microsoft.com/office/powerpoint/2010/main" val="9513141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fade">
                                      <p:cBhvr>
                                        <p:cTn id="14" dur="1000"/>
                                        <p:tgtEl>
                                          <p:spTgt spid="47"/>
                                        </p:tgtEl>
                                      </p:cBhvr>
                                    </p:animEffect>
                                    <p:anim calcmode="lin" valueType="num">
                                      <p:cBhvr>
                                        <p:cTn id="15" dur="1000" fill="hold"/>
                                        <p:tgtEl>
                                          <p:spTgt spid="47"/>
                                        </p:tgtEl>
                                        <p:attrNameLst>
                                          <p:attrName>ppt_x</p:attrName>
                                        </p:attrNameLst>
                                      </p:cBhvr>
                                      <p:tavLst>
                                        <p:tav tm="0">
                                          <p:val>
                                            <p:strVal val="#ppt_x"/>
                                          </p:val>
                                        </p:tav>
                                        <p:tav tm="100000">
                                          <p:val>
                                            <p:strVal val="#ppt_x"/>
                                          </p:val>
                                        </p:tav>
                                      </p:tavLst>
                                    </p:anim>
                                    <p:anim calcmode="lin" valueType="num">
                                      <p:cBhvr>
                                        <p:cTn id="16"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ppt_x"/>
                                          </p:val>
                                        </p:tav>
                                        <p:tav tm="100000">
                                          <p:val>
                                            <p:strVal val="#ppt_x"/>
                                          </p:val>
                                        </p:tav>
                                      </p:tavLst>
                                    </p:anim>
                                    <p:anim calcmode="lin" valueType="num">
                                      <p:cBhvr additive="base">
                                        <p:cTn id="2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6">
                                            <p:txEl>
                                              <p:pRg st="0" end="0"/>
                                            </p:txEl>
                                          </p:spTgt>
                                        </p:tgtEl>
                                        <p:attrNameLst>
                                          <p:attrName>style.visibility</p:attrName>
                                        </p:attrNameLst>
                                      </p:cBhvr>
                                      <p:to>
                                        <p:strVal val="visible"/>
                                      </p:to>
                                    </p:set>
                                    <p:anim calcmode="lin" valueType="num">
                                      <p:cBhvr additive="base">
                                        <p:cTn id="27" dur="500" fill="hold"/>
                                        <p:tgtEl>
                                          <p:spTgt spid="46">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4">
                                            <p:txEl>
                                              <p:pRg st="0" end="0"/>
                                            </p:txEl>
                                          </p:spTgt>
                                        </p:tgtEl>
                                        <p:attrNameLst>
                                          <p:attrName>style.visibility</p:attrName>
                                        </p:attrNameLst>
                                      </p:cBhvr>
                                      <p:to>
                                        <p:strVal val="visible"/>
                                      </p:to>
                                    </p:set>
                                    <p:anim calcmode="lin" valueType="num">
                                      <p:cBhvr additive="base">
                                        <p:cTn id="33" dur="500" fill="hold"/>
                                        <p:tgtEl>
                                          <p:spTgt spid="44">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5" grpId="0"/>
      <p:bldP spid="4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C174A5-0EC8-455E-ADD3-D68173598523}"/>
              </a:ext>
            </a:extLst>
          </p:cNvPr>
          <p:cNvSpPr>
            <a:spLocks noGrp="1"/>
          </p:cNvSpPr>
          <p:nvPr>
            <p:ph type="title"/>
          </p:nvPr>
        </p:nvSpPr>
        <p:spPr>
          <a:xfrm>
            <a:off x="838200" y="116633"/>
            <a:ext cx="10515600" cy="936104"/>
          </a:xfrm>
        </p:spPr>
        <p:txBody>
          <a:bodyPr/>
          <a:lstStyle/>
          <a:p>
            <a:pPr algn="ctr"/>
            <a:r>
              <a:rPr lang="ar-SA" sz="3600" b="1" dirty="0">
                <a:solidFill>
                  <a:schemeClr val="tx1"/>
                </a:solidFill>
                <a:effectLst/>
                <a:ea typeface="Calibri" panose="020F0502020204030204" pitchFamily="34" charset="0"/>
                <a:cs typeface="Simplified Arabic" panose="02020603050405020304" pitchFamily="18" charset="-78"/>
              </a:rPr>
              <a:t>الاستثمار في التعليم من منظور متعدد الأبعاد</a:t>
            </a:r>
            <a:endParaRPr lang="ar-EG" b="1" dirty="0">
              <a:solidFill>
                <a:schemeClr val="tx1"/>
              </a:solidFill>
            </a:endParaRPr>
          </a:p>
        </p:txBody>
      </p:sp>
      <p:sp>
        <p:nvSpPr>
          <p:cNvPr id="3" name="Content Placeholder 2">
            <a:extLst>
              <a:ext uri="{FF2B5EF4-FFF2-40B4-BE49-F238E27FC236}">
                <a16:creationId xmlns:a16="http://schemas.microsoft.com/office/drawing/2014/main" xmlns="" id="{E4BE0574-8521-445B-A007-A24F29FE096D}"/>
              </a:ext>
            </a:extLst>
          </p:cNvPr>
          <p:cNvSpPr>
            <a:spLocks noGrp="1"/>
          </p:cNvSpPr>
          <p:nvPr>
            <p:ph idx="1"/>
          </p:nvPr>
        </p:nvSpPr>
        <p:spPr>
          <a:xfrm>
            <a:off x="431371" y="1052737"/>
            <a:ext cx="11425269" cy="5688630"/>
          </a:xfrm>
        </p:spPr>
        <p:txBody>
          <a:bodyPr>
            <a:normAutofit/>
          </a:bodyPr>
          <a:lstStyle/>
          <a:p>
            <a:pPr marL="342900" lvl="0" algn="just" rtl="1">
              <a:lnSpc>
                <a:spcPct val="107000"/>
              </a:lnSpc>
              <a:buFont typeface="Simplified Arabic" panose="02020603050405020304" pitchFamily="18" charset="-78"/>
              <a:buChar char="-"/>
            </a:pP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البعد الثقافي: حيث ينعكس تزايد نسبة المثقفين من رأس المال البشري على التنمية الحضارية للمجتمع، وزيادة معرفة الفرد وتمسكه بما يخصّ وطنه من العقائد الدينية والتراث الثقافي واللغة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والآداب</a:t>
            </a:r>
            <a:r>
              <a:rPr lang="ar-SA" sz="24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buFont typeface="Simplified Arabic" panose="02020603050405020304" pitchFamily="18" charset="-78"/>
              <a:buChar char="-"/>
            </a:pP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البعد الاقتصادي: من خلال رأس المال البشري المؤهل والمدرب حيث يتم تنفيذ برامج التنمية الاقتصادية، بما يحقق التقدم للدولة ويوفر احتياجات سكانها من السلع والخدمات،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مما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يسهم في تنشيط الدورة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الاقتصادية</a:t>
            </a:r>
            <a:r>
              <a:rPr lang="ar-JO"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a:t>
            </a:r>
          </a:p>
          <a:p>
            <a:pPr marL="342900" lvl="0" indent="-342900" algn="just" rtl="1">
              <a:lnSpc>
                <a:spcPct val="107000"/>
              </a:lnSpc>
              <a:buFont typeface="Simplified Arabic" panose="02020603050405020304" pitchFamily="18" charset="-78"/>
              <a:buChar char="-"/>
            </a:pP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البعد الاجتماعي: فمن المعروف أن التعليم ينمي قدرات الفرد الذهنية والفكرية ويكسبه الأنماط والقيم السلوكية المتوازنة، اذ أنه يحفز العقول والنفوس ويزيد استعداداها لتقبل التغيير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وإحداثه.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كما أن التعليم يسهم تحسين وتوزيع الدخل وتكافؤ الفرص</a:t>
            </a:r>
            <a:r>
              <a:rPr lang="ar-JO"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والحد من طبقية </a:t>
            </a:r>
            <a:r>
              <a:rPr lang="ar-JO"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المجتمع. </a:t>
            </a:r>
          </a:p>
          <a:p>
            <a:pPr marL="342900" lvl="0" indent="-342900" algn="just" rtl="1">
              <a:lnSpc>
                <a:spcPct val="107000"/>
              </a:lnSpc>
              <a:buFont typeface="Simplified Arabic" panose="02020603050405020304" pitchFamily="18" charset="-78"/>
              <a:buChar char="-"/>
            </a:pP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البعد العلمي: حيث يوفر التعليم الكوادر العلمية القادرة على البحث والابتكار والاختراع والتطوير بما يسهم في إحداث النقلات الحضارية المختلفة وإحداث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التقد</a:t>
            </a:r>
            <a:r>
              <a:rPr lang="ar-JO"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م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التقني في شتى مجالات الحياة والتحسين المستمر في وسائل المعيشة، وإعداد الكوادر القيادية.</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Simplified Arabic" panose="02020603050405020304" pitchFamily="18" charset="-78"/>
              <a:buChar char="-"/>
            </a:pP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البعد الأمني: حيث تؤدي العناية بتعليم وتدريب الفرد إلى تخفيض نسبة البطالة والتي تتناقص مع ارتفاع المستوى التعليمي والتدريبي مما يسهم في تحقيق الاستقرار الأمني </a:t>
            </a:r>
            <a:r>
              <a:rPr lang="ar-SA" sz="24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للمجتمع، </a:t>
            </a:r>
            <a:r>
              <a:rPr lang="ar-SA" sz="24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وتقليل الجرائم(شلتوت، 2009).</a:t>
            </a:r>
            <a:r>
              <a:rPr lang="ar-SA" sz="2400" b="1" dirty="0">
                <a:solidFill>
                  <a:schemeClr val="tx1"/>
                </a:solidFill>
                <a:effectLst/>
                <a:latin typeface="Calibri" panose="020F0502020204030204" pitchFamily="34" charset="0"/>
                <a:ea typeface="Calibri" panose="020F0502020204030204" pitchFamily="34" charset="0"/>
                <a:cs typeface="Tahoma" panose="020B0604030504040204" pitchFamily="34" charset="0"/>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endParaRPr lang="ar-EG" sz="2400" dirty="0">
              <a:solidFill>
                <a:schemeClr val="tx1"/>
              </a:solidFill>
            </a:endParaRPr>
          </a:p>
        </p:txBody>
      </p:sp>
    </p:spTree>
    <p:extLst>
      <p:ext uri="{BB962C8B-B14F-4D97-AF65-F5344CB8AC3E}">
        <p14:creationId xmlns:p14="http://schemas.microsoft.com/office/powerpoint/2010/main" val="16700898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710063-FA49-4124-ADCD-CE557ADA81BE}"/>
              </a:ext>
            </a:extLst>
          </p:cNvPr>
          <p:cNvSpPr>
            <a:spLocks noGrp="1"/>
          </p:cNvSpPr>
          <p:nvPr>
            <p:ph type="title"/>
          </p:nvPr>
        </p:nvSpPr>
        <p:spPr>
          <a:xfrm>
            <a:off x="2855640" y="333376"/>
            <a:ext cx="8136904" cy="742950"/>
          </a:xfrm>
          <a:solidFill>
            <a:schemeClr val="accent1">
              <a:lumMod val="20000"/>
              <a:lumOff val="80000"/>
            </a:schemeClr>
          </a:solidFill>
        </p:spPr>
        <p:txBody>
          <a:bodyPr>
            <a:normAutofit/>
          </a:bodyPr>
          <a:lstStyle/>
          <a:p>
            <a:pPr algn="ctr"/>
            <a:r>
              <a:rPr lang="ar-JO" sz="3200" b="1" dirty="0">
                <a:solidFill>
                  <a:schemeClr val="tx1"/>
                </a:solidFill>
                <a:latin typeface="Simplified Arabic" panose="02020603050405020304" pitchFamily="18" charset="-78"/>
                <a:cs typeface="Simplified Arabic" panose="02020603050405020304" pitchFamily="18" charset="-78"/>
              </a:rPr>
              <a:t>أهمية الاستثمار في التعليم</a:t>
            </a:r>
            <a:endParaRPr lang="he-IL" sz="3200" b="1" dirty="0">
              <a:solidFill>
                <a:schemeClr val="tx1"/>
              </a:solidFill>
              <a:latin typeface="Simplified Arabic" panose="02020603050405020304" pitchFamily="18" charset="-78"/>
            </a:endParaRPr>
          </a:p>
        </p:txBody>
      </p:sp>
      <p:sp>
        <p:nvSpPr>
          <p:cNvPr id="3" name="Content Placeholder 2">
            <a:extLst>
              <a:ext uri="{FF2B5EF4-FFF2-40B4-BE49-F238E27FC236}">
                <a16:creationId xmlns:a16="http://schemas.microsoft.com/office/drawing/2014/main" xmlns="" id="{188C7D43-04EC-46D6-AC4C-73E7084250A3}"/>
              </a:ext>
            </a:extLst>
          </p:cNvPr>
          <p:cNvSpPr>
            <a:spLocks noGrp="1"/>
          </p:cNvSpPr>
          <p:nvPr>
            <p:ph idx="1"/>
          </p:nvPr>
        </p:nvSpPr>
        <p:spPr>
          <a:xfrm>
            <a:off x="990600" y="1304925"/>
            <a:ext cx="10514012" cy="5400675"/>
          </a:xfrm>
        </p:spPr>
        <p:txBody>
          <a:bodyPr>
            <a:noAutofit/>
          </a:bodyPr>
          <a:lstStyle/>
          <a:p>
            <a:pPr algn="just" rtl="1">
              <a:lnSpc>
                <a:spcPct val="107000"/>
              </a:lnSpc>
              <a:spcAft>
                <a:spcPts val="800"/>
              </a:spcAft>
            </a:pP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تكمن أهمية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الاستثمار في </a:t>
            </a: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التعليم في </a:t>
            </a:r>
            <a:r>
              <a:rPr lang="ar-JO" sz="2800" b="1" dirty="0">
                <a:effectLst/>
                <a:latin typeface="Simplified Arabic" panose="02020603050405020304" pitchFamily="18" charset="-78"/>
                <a:ea typeface="Calibri" panose="020F0502020204030204" pitchFamily="34" charset="0"/>
                <a:cs typeface="Simplified Arabic" panose="02020603050405020304" pitchFamily="18" charset="-78"/>
              </a:rPr>
              <a:t>القيمة المضافة</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 لجودة التعليم، وامتلاكه أدوات المنافسة والتطوير، بما يتلاءم مع طبيعة الحياة والأهداف </a:t>
            </a: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الوطنية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التي يسعى لتحقيقها، وتحقيق </a:t>
            </a:r>
            <a:r>
              <a:rPr lang="ar-JO" sz="2800" b="1" dirty="0">
                <a:effectLst/>
                <a:latin typeface="Simplified Arabic" panose="02020603050405020304" pitchFamily="18" charset="-78"/>
                <a:ea typeface="Calibri" panose="020F0502020204030204" pitchFamily="34" charset="0"/>
                <a:cs typeface="Simplified Arabic" panose="02020603050405020304" pitchFamily="18" charset="-78"/>
              </a:rPr>
              <a:t>التنمية المستدامة</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 فيكون الاستثمار في </a:t>
            </a:r>
            <a:r>
              <a:rPr lang="ar-JO" sz="2800" b="1" dirty="0">
                <a:effectLst/>
                <a:latin typeface="Simplified Arabic" panose="02020603050405020304" pitchFamily="18" charset="-78"/>
                <a:ea typeface="Calibri" panose="020F0502020204030204" pitchFamily="34" charset="0"/>
                <a:cs typeface="Simplified Arabic" panose="02020603050405020304" pitchFamily="18" charset="-78"/>
              </a:rPr>
              <a:t>رأس المال البشري</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 باستخدام جزء من </a:t>
            </a: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مدّخرات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المجتمع أو الأفراد، في تطوير قدرات الفرد ومهاراته، ومعلوماته، وسلوكاته، لرفع طاقته الإنتاجية، ومن ثم طاقة المجتمع الكلية لإنتاج المزيد من السلع والخدمات، لتحقيق الرفاهية للمجتمع، وجعل المواطن </a:t>
            </a: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منتجًا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لا </a:t>
            </a: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مستهلكًا</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a:buNone/>
            </a:pPr>
            <a:endParaRPr lang="ar-JO" sz="28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1424" y="4437113"/>
            <a:ext cx="5371520" cy="1728191"/>
          </a:xfrm>
          <a:prstGeom prst="rect">
            <a:avLst/>
          </a:prstGeom>
        </p:spPr>
      </p:pic>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19000" contrast="-20000"/>
                    </a14:imgEffect>
                  </a14:imgLayer>
                </a14:imgProps>
              </a:ext>
              <a:ext uri="{28A0092B-C50C-407E-A947-70E740481C1C}">
                <a14:useLocalDpi xmlns:a14="http://schemas.microsoft.com/office/drawing/2010/main" val="0"/>
              </a:ext>
            </a:extLst>
          </a:blip>
          <a:stretch>
            <a:fillRect/>
          </a:stretch>
        </p:blipFill>
        <p:spPr>
          <a:xfrm>
            <a:off x="6168008" y="4437113"/>
            <a:ext cx="4929111" cy="1699348"/>
          </a:xfrm>
          <a:prstGeom prst="rect">
            <a:avLst/>
          </a:prstGeom>
        </p:spPr>
      </p:pic>
      <p:pic>
        <p:nvPicPr>
          <p:cNvPr id="7" name="Google Shape;143;p3"/>
          <p:cNvPicPr preferRelativeResize="0"/>
          <p:nvPr/>
        </p:nvPicPr>
        <p:blipFill rotWithShape="1">
          <a:blip r:embed="rId5">
            <a:alphaModFix/>
          </a:blip>
          <a:srcRect/>
          <a:stretch/>
        </p:blipFill>
        <p:spPr>
          <a:xfrm>
            <a:off x="245860" y="-372928"/>
            <a:ext cx="2036258" cy="1800993"/>
          </a:xfrm>
          <a:prstGeom prst="rect">
            <a:avLst/>
          </a:prstGeom>
          <a:noFill/>
          <a:ln>
            <a:noFill/>
          </a:ln>
        </p:spPr>
      </p:pic>
      <p:sp>
        <p:nvSpPr>
          <p:cNvPr id="8"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33912613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80DF456-0E76-4E39-8FF7-4F9F4204E2ED}"/>
              </a:ext>
            </a:extLst>
          </p:cNvPr>
          <p:cNvSpPr>
            <a:spLocks noGrp="1"/>
          </p:cNvSpPr>
          <p:nvPr>
            <p:ph idx="1"/>
          </p:nvPr>
        </p:nvSpPr>
        <p:spPr>
          <a:xfrm>
            <a:off x="479376" y="1268760"/>
            <a:ext cx="11344275" cy="5328591"/>
          </a:xfrm>
        </p:spPr>
        <p:txBody>
          <a:bodyPr>
            <a:normAutofit/>
          </a:bodyPr>
          <a:lstStyle/>
          <a:p>
            <a:pPr marL="114300" indent="0" algn="r">
              <a:lnSpc>
                <a:spcPct val="107000"/>
              </a:lnSpc>
              <a:spcAft>
                <a:spcPts val="800"/>
              </a:spcAft>
              <a:buNone/>
            </a:pP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أكدت تقارير اليونسكو أن هناك علاقة مهمة إيجابية، بين الاستثمار في التعليم، والنمو الاقتصادي في جميع دول العالم، ووفقا لتقرير البنك الدولي فإن التعليم يحقق عائدات أكثر أهمية للمجتمعات الإنسانية، كما يؤكد البنك الدولي </a:t>
            </a:r>
            <a:r>
              <a:rPr lang="ar-JO" sz="2800" b="1" dirty="0">
                <a:effectLst/>
                <a:latin typeface="Simplified Arabic" panose="02020603050405020304" pitchFamily="18" charset="-78"/>
                <a:ea typeface="Calibri" panose="020F0502020204030204" pitchFamily="34" charset="0"/>
                <a:cs typeface="Simplified Arabic" panose="02020603050405020304" pitchFamily="18" charset="-78"/>
              </a:rPr>
              <a:t>أن التعليم أحد العوامل الرئيسة لتحقيق النمو المستديم</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 والدراسات الحديثة تشير إلى أن سنة إضافية واحدة في التعليم، تحقق </a:t>
            </a: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نموًا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في الناتج المحلي بنسبة </a:t>
            </a:r>
            <a:r>
              <a:rPr lang="ar-JO" sz="2800" b="1" dirty="0">
                <a:effectLst/>
                <a:latin typeface="Simplified Arabic" panose="02020603050405020304" pitchFamily="18" charset="-78"/>
                <a:ea typeface="Calibri" panose="020F0502020204030204" pitchFamily="34" charset="0"/>
                <a:cs typeface="Simplified Arabic" panose="02020603050405020304" pitchFamily="18" charset="-78"/>
              </a:rPr>
              <a:t>7%</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 وهذا يوضح أهمية الاستثمار في التعليم بصفة عامة، والتعليم العالي بصفة خاصة. </a:t>
            </a:r>
          </a:p>
          <a:p>
            <a:pPr marL="114300" indent="0" algn="r">
              <a:lnSpc>
                <a:spcPct val="107000"/>
              </a:lnSpc>
              <a:spcAft>
                <a:spcPts val="800"/>
              </a:spcAft>
              <a:buNone/>
            </a:pP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التعليم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يمثل </a:t>
            </a:r>
            <a:r>
              <a:rPr lang="ar-JO" sz="2800" b="1" dirty="0">
                <a:effectLst/>
                <a:latin typeface="Simplified Arabic" panose="02020603050405020304" pitchFamily="18" charset="-78"/>
                <a:ea typeface="Calibri" panose="020F0502020204030204" pitchFamily="34" charset="0"/>
                <a:cs typeface="Simplified Arabic" panose="02020603050405020304" pitchFamily="18" charset="-78"/>
              </a:rPr>
              <a:t>قاعدة التقدم العلمي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والتقني في أي مجتمع، كونه يزود المجتمع بالقدرات والمهارات الفردية والفنية </a:t>
            </a: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المختلفة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القادرة على </a:t>
            </a:r>
            <a:r>
              <a:rPr lang="ar-JO" sz="2800" b="1" dirty="0">
                <a:effectLst/>
                <a:latin typeface="Simplified Arabic" panose="02020603050405020304" pitchFamily="18" charset="-78"/>
                <a:ea typeface="Calibri" panose="020F0502020204030204" pitchFamily="34" charset="0"/>
                <a:cs typeface="Simplified Arabic" panose="02020603050405020304" pitchFamily="18" charset="-78"/>
              </a:rPr>
              <a:t>الاختراع والابتكار</a:t>
            </a: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a:t>
            </a:r>
            <a:endParaRPr lang="ar-JO" dirty="0">
              <a:latin typeface="Simplified Arabic" panose="02020603050405020304" pitchFamily="18" charset="-78"/>
              <a:ea typeface="Calibri" panose="020F0502020204030204" pitchFamily="34" charset="0"/>
              <a:cs typeface="Simplified Arabic" panose="02020603050405020304" pitchFamily="18" charset="-78"/>
            </a:endParaRPr>
          </a:p>
          <a:p>
            <a:pPr marL="114300" indent="0" algn="r">
              <a:lnSpc>
                <a:spcPct val="107000"/>
              </a:lnSpc>
              <a:spcAft>
                <a:spcPts val="800"/>
              </a:spcAft>
              <a:buNone/>
            </a:pP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 يعدّ الاستثمار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في رأس المال البشري أحد أسباب </a:t>
            </a:r>
            <a:r>
              <a:rPr lang="ar-JO" sz="2800" b="1" dirty="0">
                <a:effectLst/>
                <a:latin typeface="Simplified Arabic" panose="02020603050405020304" pitchFamily="18" charset="-78"/>
                <a:ea typeface="Calibri" panose="020F0502020204030204" pitchFamily="34" charset="0"/>
                <a:cs typeface="Simplified Arabic" panose="02020603050405020304" pitchFamily="18" charset="-78"/>
              </a:rPr>
              <a:t>محاربة الفقر</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JO" sz="2800" dirty="0" smtClean="0">
                <a:effectLst/>
                <a:latin typeface="Simplified Arabic" panose="02020603050405020304" pitchFamily="18" charset="-78"/>
                <a:ea typeface="Calibri" panose="020F0502020204030204" pitchFamily="34" charset="0"/>
                <a:cs typeface="Simplified Arabic" panose="02020603050405020304" pitchFamily="18" charset="-78"/>
              </a:rPr>
              <a:t>إذ يستطيع </a:t>
            </a:r>
            <a:r>
              <a:rPr lang="ar-JO" sz="2800" dirty="0">
                <a:effectLst/>
                <a:latin typeface="Simplified Arabic" panose="02020603050405020304" pitchFamily="18" charset="-78"/>
                <a:ea typeface="Calibri" panose="020F0502020204030204" pitchFamily="34" charset="0"/>
                <a:cs typeface="Simplified Arabic" panose="02020603050405020304" pitchFamily="18" charset="-78"/>
              </a:rPr>
              <a:t>الفقراء من خلال مهاراتهم، الحصول على فرص عمل ورفع إنتاجيتهم</a:t>
            </a:r>
            <a:r>
              <a:rPr lang="ar-JO" sz="4400" dirty="0" smtClean="0">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44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Title 1">
            <a:extLst>
              <a:ext uri="{FF2B5EF4-FFF2-40B4-BE49-F238E27FC236}">
                <a16:creationId xmlns:a16="http://schemas.microsoft.com/office/drawing/2014/main" xmlns="" id="{7B710063-FA49-4124-ADCD-CE557ADA81BE}"/>
              </a:ext>
            </a:extLst>
          </p:cNvPr>
          <p:cNvSpPr>
            <a:spLocks noGrp="1"/>
          </p:cNvSpPr>
          <p:nvPr>
            <p:ph type="title"/>
          </p:nvPr>
        </p:nvSpPr>
        <p:spPr>
          <a:xfrm>
            <a:off x="2927648" y="333376"/>
            <a:ext cx="8576964" cy="742950"/>
          </a:xfrm>
          <a:solidFill>
            <a:schemeClr val="accent1">
              <a:lumMod val="20000"/>
              <a:lumOff val="80000"/>
            </a:schemeClr>
          </a:solidFill>
        </p:spPr>
        <p:txBody>
          <a:bodyPr>
            <a:normAutofit/>
          </a:bodyPr>
          <a:lstStyle/>
          <a:p>
            <a:pPr algn="ctr"/>
            <a:r>
              <a:rPr lang="ar-JO" sz="3200" b="1" dirty="0">
                <a:solidFill>
                  <a:schemeClr val="tx1"/>
                </a:solidFill>
                <a:latin typeface="Simplified Arabic" panose="02020603050405020304" pitchFamily="18" charset="-78"/>
                <a:cs typeface="Simplified Arabic" panose="02020603050405020304" pitchFamily="18" charset="-78"/>
              </a:rPr>
              <a:t>أهمية الاستثمار في التعليم</a:t>
            </a:r>
            <a:endParaRPr lang="he-IL" sz="3200" b="1" dirty="0">
              <a:solidFill>
                <a:schemeClr val="tx1"/>
              </a:solidFill>
              <a:latin typeface="Simplified Arabic" panose="02020603050405020304" pitchFamily="18" charset="-78"/>
            </a:endParaRPr>
          </a:p>
        </p:txBody>
      </p:sp>
      <p:pic>
        <p:nvPicPr>
          <p:cNvPr id="5"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6"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15869012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9AB2AA-D178-4934-987A-1ECBBBAFE546}"/>
              </a:ext>
            </a:extLst>
          </p:cNvPr>
          <p:cNvSpPr>
            <a:spLocks noGrp="1"/>
          </p:cNvSpPr>
          <p:nvPr>
            <p:ph type="title"/>
          </p:nvPr>
        </p:nvSpPr>
        <p:spPr>
          <a:xfrm>
            <a:off x="1919536" y="188640"/>
            <a:ext cx="8066112" cy="1325563"/>
          </a:xfrm>
        </p:spPr>
        <p:txBody>
          <a:bodyPr/>
          <a:lstStyle/>
          <a:p>
            <a:r>
              <a:rPr lang="ar-SA" sz="3600" b="1" dirty="0">
                <a:solidFill>
                  <a:schemeClr val="tx1"/>
                </a:solidFill>
                <a:effectLst/>
                <a:latin typeface="Simplified Arabic" panose="02020603050405020304" pitchFamily="18" charset="-78"/>
                <a:ea typeface="Calibri" panose="020F0502020204030204" pitchFamily="34" charset="0"/>
                <a:cs typeface="Arial" panose="020B0604020202020204" pitchFamily="34" charset="0"/>
              </a:rPr>
              <a:t>الأهمية الاجتماعية والثقافية</a:t>
            </a:r>
            <a:r>
              <a:rPr lang="ar-SA" sz="36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r>
              <a:rPr lang="ar-JO" sz="36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للاستثمار في التعليم</a:t>
            </a:r>
            <a:endParaRPr lang="ar-EG" dirty="0">
              <a:solidFill>
                <a:schemeClr val="tx1"/>
              </a:solidFill>
            </a:endParaRPr>
          </a:p>
        </p:txBody>
      </p:sp>
      <p:sp>
        <p:nvSpPr>
          <p:cNvPr id="3" name="Content Placeholder 2">
            <a:extLst>
              <a:ext uri="{FF2B5EF4-FFF2-40B4-BE49-F238E27FC236}">
                <a16:creationId xmlns:a16="http://schemas.microsoft.com/office/drawing/2014/main" xmlns="" id="{337655B9-6148-4E57-B4D3-C72CEF402220}"/>
              </a:ext>
            </a:extLst>
          </p:cNvPr>
          <p:cNvSpPr>
            <a:spLocks noGrp="1"/>
          </p:cNvSpPr>
          <p:nvPr>
            <p:ph idx="1"/>
          </p:nvPr>
        </p:nvSpPr>
        <p:spPr>
          <a:xfrm>
            <a:off x="911424" y="1124744"/>
            <a:ext cx="11266137" cy="5616624"/>
          </a:xfrm>
        </p:spPr>
        <p:txBody>
          <a:bodyPr>
            <a:noAutofit/>
          </a:bodyPr>
          <a:lstStyle/>
          <a:p>
            <a:pPr marL="342900" lvl="1" indent="0" algn="just" rtl="1">
              <a:buNone/>
            </a:pPr>
            <a:endParaRPr lang="ar-JO"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lvl="1" indent="0" algn="just" rtl="1">
              <a:buNone/>
            </a:pP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يتجاوز </a:t>
            </a:r>
            <a:r>
              <a:rPr lang="ar-SA" sz="280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الاستثمار في التعليم الأثر الاقتصادي والمردود المادي إلى علاقته بتنمية الشخصية الإنسانية، مثل: </a:t>
            </a:r>
            <a:r>
              <a:rPr lang="ar-JO"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endParaRPr lang="ar-JO" sz="280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endParaRPr>
          </a:p>
          <a:p>
            <a:pPr marL="800100" lvl="1" indent="-457200" algn="just" rtl="1">
              <a:buFontTx/>
              <a:buChar char="-"/>
            </a:pP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انخفاض </a:t>
            </a:r>
            <a:r>
              <a:rPr lang="ar-SA" sz="280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معدلات الإجرام في </a:t>
            </a: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المجتمع</a:t>
            </a:r>
            <a:r>
              <a:rPr lang="ar-JO"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a:t>
            </a:r>
          </a:p>
          <a:p>
            <a:pPr marL="800100" lvl="1" indent="-457200" algn="just" rtl="1">
              <a:buFontTx/>
              <a:buChar char="-"/>
            </a:pPr>
            <a:r>
              <a:rPr lang="ar-SA" sz="2800" dirty="0">
                <a:solidFill>
                  <a:schemeClr val="tx1"/>
                </a:solidFill>
                <a:latin typeface="Calibri" panose="020F0502020204030204" pitchFamily="34" charset="0"/>
                <a:ea typeface="Calibri" panose="020F0502020204030204" pitchFamily="34" charset="0"/>
                <a:cs typeface="Simplified Arabic" panose="02020603050405020304" pitchFamily="18" charset="-78"/>
              </a:rPr>
              <a:t> تشجيع الديمقراطية والمواطنة</a:t>
            </a:r>
            <a:r>
              <a:rPr lang="ar-JO" sz="2800" dirty="0">
                <a:solidFill>
                  <a:schemeClr val="tx1"/>
                </a:solidFill>
                <a:latin typeface="Calibri" panose="020F0502020204030204" pitchFamily="34" charset="0"/>
                <a:ea typeface="Calibri" panose="020F0502020204030204" pitchFamily="34" charset="0"/>
                <a:cs typeface="Simplified Arabic" panose="02020603050405020304" pitchFamily="18" charset="-78"/>
              </a:rPr>
              <a:t>، </a:t>
            </a:r>
            <a:r>
              <a:rPr lang="ar-SA" sz="2800" dirty="0">
                <a:solidFill>
                  <a:schemeClr val="tx1"/>
                </a:solidFill>
                <a:latin typeface="Calibri" panose="020F0502020204030204" pitchFamily="34" charset="0"/>
                <a:ea typeface="Calibri" panose="020F0502020204030204" pitchFamily="34" charset="0"/>
                <a:cs typeface="Simplified Arabic" panose="02020603050405020304" pitchFamily="18" charset="-78"/>
              </a:rPr>
              <a:t>فالتعليم </a:t>
            </a:r>
            <a:r>
              <a:rPr lang="ar-JO" sz="2800" dirty="0">
                <a:solidFill>
                  <a:schemeClr val="tx1"/>
                </a:solidFill>
                <a:latin typeface="Calibri" panose="020F0502020204030204" pitchFamily="34" charset="0"/>
                <a:ea typeface="Calibri" panose="020F0502020204030204" pitchFamily="34" charset="0"/>
                <a:cs typeface="Simplified Arabic" panose="02020603050405020304" pitchFamily="18" charset="-78"/>
              </a:rPr>
              <a:t>يمكّن الأفراد </a:t>
            </a:r>
            <a:r>
              <a:rPr lang="ar-SA" sz="2800" dirty="0">
                <a:solidFill>
                  <a:schemeClr val="tx1"/>
                </a:solidFill>
                <a:latin typeface="Calibri" panose="020F0502020204030204" pitchFamily="34" charset="0"/>
                <a:ea typeface="Calibri" panose="020F0502020204030204" pitchFamily="34" charset="0"/>
                <a:cs typeface="Simplified Arabic" panose="02020603050405020304" pitchFamily="18" charset="-78"/>
              </a:rPr>
              <a:t>من المشاركة ومعرفة حقوقهم وواجباتهم </a:t>
            </a:r>
            <a:endParaRPr lang="ar-JO" sz="2800"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endParaRPr>
          </a:p>
          <a:p>
            <a:pPr marL="800100" lvl="1" indent="-457200" algn="just" rtl="1">
              <a:buFontTx/>
              <a:buChar char="-"/>
            </a:pPr>
            <a:r>
              <a:rPr lang="ar-SA" sz="2800"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تعزيز </a:t>
            </a:r>
            <a:r>
              <a:rPr lang="ar-SA" sz="280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المشاركة الاجتماعية سياسياً </a:t>
            </a: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واقتصادياً</a:t>
            </a:r>
            <a:r>
              <a:rPr lang="ar-JO"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a:t>
            </a: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endParaRPr lang="ar-JO"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endParaRPr>
          </a:p>
          <a:p>
            <a:pPr marL="800100" lvl="1" indent="-457200" algn="just" rtl="1">
              <a:buFontTx/>
              <a:buChar char="-"/>
            </a:pP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نشر </a:t>
            </a:r>
            <a:r>
              <a:rPr lang="ar-SA" sz="280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وإشاعة القيم الاجتماعية </a:t>
            </a:r>
            <a:r>
              <a:rPr lang="ar-SA" sz="2800"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الإيجابية</a:t>
            </a:r>
            <a:r>
              <a:rPr lang="ar-JO" sz="2800"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 </a:t>
            </a:r>
            <a:r>
              <a:rPr lang="ar-SA" sz="2800"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وتقوية </a:t>
            </a:r>
            <a:r>
              <a:rPr lang="ar-SA" sz="2800" dirty="0">
                <a:solidFill>
                  <a:schemeClr val="tx1"/>
                </a:solidFill>
                <a:latin typeface="Calibri" panose="020F0502020204030204" pitchFamily="34" charset="0"/>
                <a:ea typeface="Calibri" panose="020F0502020204030204" pitchFamily="34" charset="0"/>
                <a:cs typeface="Simplified Arabic" panose="02020603050405020304" pitchFamily="18" charset="-78"/>
              </a:rPr>
              <a:t>الترابط الاجتماعي</a:t>
            </a:r>
            <a:r>
              <a:rPr lang="ar-JO" sz="2800"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a:t>
            </a:r>
            <a:endParaRPr lang="ar-JO"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endParaRPr>
          </a:p>
          <a:p>
            <a:pPr marL="800100" lvl="1" indent="-457200" algn="just" rtl="1">
              <a:buFontTx/>
              <a:buChar char="-"/>
            </a:pP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تأهيل </a:t>
            </a:r>
            <a:r>
              <a:rPr lang="ar-SA" sz="280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القادة </a:t>
            </a: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التربويين.</a:t>
            </a:r>
            <a:endParaRPr lang="ar-JO" sz="280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endParaRPr>
          </a:p>
          <a:p>
            <a:pPr marL="800100" lvl="1" indent="-457200" algn="just" rtl="1">
              <a:buFontTx/>
              <a:buChar char="-"/>
            </a:pP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تحسين </a:t>
            </a:r>
            <a:r>
              <a:rPr lang="ar-SA" sz="280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صحة الأطفال وخفض معدل </a:t>
            </a: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a:t>
            </a:r>
            <a:r>
              <a:rPr lang="ar-JO"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لوفيات</a:t>
            </a: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ذلك</a:t>
            </a: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80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أن الأطفال ذوي الآباء المتعلمين يتمتعون في الأغلب بتغذية وظروف صحية أفضل خاصة مع تبني النظام الوقائي</a:t>
            </a:r>
            <a:r>
              <a:rPr lang="ar-SA"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a:t>
            </a:r>
            <a:endParaRPr lang="ar-JO" sz="2800"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endParaRPr>
          </a:p>
        </p:txBody>
      </p:sp>
      <p:sp>
        <p:nvSpPr>
          <p:cNvPr id="5"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20111869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6A25E34-F263-468D-8815-E94D86AEB28D}"/>
              </a:ext>
            </a:extLst>
          </p:cNvPr>
          <p:cNvSpPr>
            <a:spLocks noGrp="1"/>
          </p:cNvSpPr>
          <p:nvPr>
            <p:ph type="title"/>
          </p:nvPr>
        </p:nvSpPr>
        <p:spPr/>
        <p:txBody>
          <a:bodyPr/>
          <a:lstStyle/>
          <a:p>
            <a:pPr algn="ctr"/>
            <a:r>
              <a:rPr lang="ar-JO" sz="36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الأهمية الاقتصادية للاستثمار في التعليم</a:t>
            </a:r>
            <a:endParaRPr lang="ar-EG" dirty="0">
              <a:solidFill>
                <a:schemeClr val="tx1"/>
              </a:solidFill>
            </a:endParaRPr>
          </a:p>
        </p:txBody>
      </p:sp>
      <p:sp>
        <p:nvSpPr>
          <p:cNvPr id="3" name="Content Placeholder 2">
            <a:extLst>
              <a:ext uri="{FF2B5EF4-FFF2-40B4-BE49-F238E27FC236}">
                <a16:creationId xmlns:a16="http://schemas.microsoft.com/office/drawing/2014/main" xmlns="" id="{23C4EB53-CE65-42E3-BD08-FF4269298CAB}"/>
              </a:ext>
            </a:extLst>
          </p:cNvPr>
          <p:cNvSpPr>
            <a:spLocks noGrp="1"/>
          </p:cNvSpPr>
          <p:nvPr>
            <p:ph idx="1"/>
          </p:nvPr>
        </p:nvSpPr>
        <p:spPr>
          <a:xfrm>
            <a:off x="584531" y="1519240"/>
            <a:ext cx="11041227" cy="4906662"/>
          </a:xfrm>
        </p:spPr>
        <p:txBody>
          <a:bodyPr>
            <a:normAutofit fontScale="92500"/>
          </a:bodyPr>
          <a:lstStyle/>
          <a:p>
            <a:pPr marL="0" indent="0" algn="just" rtl="1">
              <a:lnSpc>
                <a:spcPct val="150000"/>
              </a:lnSpc>
              <a:spcAft>
                <a:spcPts val="800"/>
              </a:spcAft>
              <a:buNone/>
            </a:pPr>
            <a:r>
              <a:rPr lang="ar-JO" sz="28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a:t>
            </a:r>
            <a:r>
              <a:rPr lang="ar-JO" sz="28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أجمعت </a:t>
            </a:r>
            <a:r>
              <a:rPr lang="ar-JO" sz="28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العديد من البحوث والدراسات في مجال اقتصاديات التعليم إلى أهمية التعليم كرأسمال </a:t>
            </a:r>
            <a:r>
              <a:rPr lang="ar-JO" sz="2800" b="1" dirty="0" smtClean="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بشري يفوق أضعاف رأس المال المادي التقليدي لما له من دور بارز في النمو الاقتصادي، وتشير نتائج هذه الدراسات إلى أن الاستثمار في رأس المال البشري يشبه تمامًا الاستثمار في رأس المال المادي من حيث الأهمية، إذ أن لتطوير رأس المال البشري انعكاسات هامة على النمو الاقتصادي</a:t>
            </a:r>
            <a:r>
              <a:rPr lang="ar-JO" sz="2800" b="1"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حيث أن هذه العلاقة ذات اتجاهين وأن التعليم والنمو الاقتصادي يدعم كل منهما الاخر، فمن ناحية يستطيع الاقتصاد النامي زيادة تخصيص الموارد لتطوير التعليم والصحة وغيرهما، ومن الناحية الأخرى يساهم الاستثمار في المورد الإنساني في سرعة عملية النمو الاقتصادي.</a:t>
            </a:r>
            <a:endParaRPr lang="en-US" sz="28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pPr>
            <a:endParaRPr lang="ar-EG" dirty="0">
              <a:solidFill>
                <a:schemeClr val="tx1"/>
              </a:solidFill>
            </a:endParaRPr>
          </a:p>
        </p:txBody>
      </p:sp>
      <p:sp>
        <p:nvSpPr>
          <p:cNvPr id="5"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7130187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4043772" y="62136"/>
            <a:ext cx="4032448"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rgbClr val="44546A"/>
                </a:solidFill>
                <a:latin typeface="Simplified Arabic" pitchFamily="18" charset="-78"/>
                <a:cs typeface="Simplified Arabic" pitchFamily="18" charset="-78"/>
                <a:sym typeface="Tajawal Medium"/>
              </a:rPr>
              <a:t>الاستثمار في مؤسسات التعليم العالي</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 name="Rectangle 1"/>
          <p:cNvSpPr/>
          <p:nvPr/>
        </p:nvSpPr>
        <p:spPr>
          <a:xfrm>
            <a:off x="768612" y="1340768"/>
            <a:ext cx="10438751" cy="4390048"/>
          </a:xfrm>
          <a:prstGeom prst="rect">
            <a:avLst/>
          </a:prstGeom>
        </p:spPr>
        <p:txBody>
          <a:bodyPr wrap="square">
            <a:spAutoFit/>
          </a:bodyPr>
          <a:lstStyle/>
          <a:p>
            <a:pPr marL="228600" algn="r" rtl="1">
              <a:lnSpc>
                <a:spcPct val="115000"/>
              </a:lnSpc>
              <a:spcAft>
                <a:spcPts val="1000"/>
              </a:spcAft>
            </a:pPr>
            <a:r>
              <a:rPr lang="ar-IQ" sz="2800" b="1" dirty="0">
                <a:latin typeface="Calibri"/>
                <a:ea typeface="Calibri"/>
                <a:cs typeface="Simplified Arabic"/>
              </a:rPr>
              <a:t>العلاقة بين </a:t>
            </a:r>
            <a:r>
              <a:rPr lang="ar-IQ" sz="2800" b="1" dirty="0" smtClean="0">
                <a:latin typeface="Calibri"/>
                <a:ea typeface="Calibri"/>
                <a:cs typeface="Simplified Arabic"/>
              </a:rPr>
              <a:t>التعليم </a:t>
            </a:r>
            <a:r>
              <a:rPr lang="ar-IQ" sz="2800" b="1" dirty="0">
                <a:latin typeface="Calibri"/>
                <a:ea typeface="Calibri"/>
                <a:cs typeface="Simplified Arabic"/>
              </a:rPr>
              <a:t>والتنمية </a:t>
            </a:r>
            <a:r>
              <a:rPr lang="ar-IQ" sz="2800" b="1" dirty="0" smtClean="0">
                <a:solidFill>
                  <a:schemeClr val="tx1"/>
                </a:solidFill>
                <a:latin typeface="Calibri"/>
                <a:ea typeface="Calibri"/>
                <a:cs typeface="Simplified Arabic"/>
              </a:rPr>
              <a:t>الاقتصادية</a:t>
            </a:r>
            <a:endParaRPr lang="ar-JO" sz="2800" b="1" dirty="0" smtClean="0">
              <a:solidFill>
                <a:schemeClr val="tx1"/>
              </a:solidFill>
              <a:latin typeface="Calibri"/>
              <a:ea typeface="Calibri"/>
              <a:cs typeface="Simplified Arabic"/>
            </a:endParaRPr>
          </a:p>
          <a:p>
            <a:pPr marL="228600" algn="r" rtl="1">
              <a:lnSpc>
                <a:spcPct val="115000"/>
              </a:lnSpc>
              <a:spcAft>
                <a:spcPts val="1000"/>
              </a:spcAft>
            </a:pPr>
            <a:endParaRPr lang="en-GB" sz="1800" dirty="0">
              <a:solidFill>
                <a:srgbClr val="00B0F0"/>
              </a:solidFill>
              <a:latin typeface="Calibri"/>
              <a:ea typeface="Calibri"/>
            </a:endParaRPr>
          </a:p>
          <a:p>
            <a:pPr marL="228600" algn="just" rtl="1">
              <a:lnSpc>
                <a:spcPct val="107000"/>
              </a:lnSpc>
              <a:spcAft>
                <a:spcPts val="800"/>
              </a:spcAft>
            </a:pPr>
            <a:r>
              <a:rPr lang="en-US" sz="2800" dirty="0">
                <a:latin typeface="Simplified Arabic"/>
                <a:ea typeface="Calibri"/>
              </a:rPr>
              <a:t> </a:t>
            </a:r>
            <a:r>
              <a:rPr lang="ar-IQ" sz="2800" dirty="0">
                <a:latin typeface="Calibri"/>
                <a:ea typeface="Calibri"/>
                <a:cs typeface="Simplified Arabic"/>
              </a:rPr>
              <a:t>    في الواقع أن العلاقة </a:t>
            </a:r>
            <a:r>
              <a:rPr lang="ar-IQ" sz="2800" b="1" dirty="0">
                <a:latin typeface="Calibri"/>
                <a:ea typeface="Calibri"/>
                <a:cs typeface="Simplified Arabic"/>
              </a:rPr>
              <a:t> بين التعليم والتنمية الاقتصادية</a:t>
            </a:r>
            <a:r>
              <a:rPr lang="ar-IQ" sz="2800" dirty="0">
                <a:latin typeface="Calibri"/>
                <a:ea typeface="Calibri"/>
                <a:cs typeface="Simplified Arabic"/>
              </a:rPr>
              <a:t> مترابطة بقوة، إذ أن التعليم يُعد الأداة الرئيسة في تطوير وتنمية العنصر البشري أو ما </a:t>
            </a:r>
            <a:r>
              <a:rPr lang="ar-IQ" sz="2800" dirty="0" smtClean="0">
                <a:latin typeface="Calibri"/>
                <a:ea typeface="Calibri"/>
                <a:cs typeface="Simplified Arabic"/>
              </a:rPr>
              <a:t>يسم</a:t>
            </a:r>
            <a:r>
              <a:rPr lang="ar-JO" sz="2800" dirty="0" smtClean="0">
                <a:latin typeface="Calibri"/>
                <a:ea typeface="Calibri"/>
                <a:cs typeface="Simplified Arabic"/>
              </a:rPr>
              <a:t>ّ</a:t>
            </a:r>
            <a:r>
              <a:rPr lang="ar-IQ" sz="2800" dirty="0" smtClean="0">
                <a:latin typeface="Calibri"/>
                <a:ea typeface="Calibri"/>
                <a:cs typeface="Simplified Arabic"/>
              </a:rPr>
              <a:t>ى </a:t>
            </a:r>
            <a:r>
              <a:rPr lang="ar-IQ" sz="2800" dirty="0">
                <a:latin typeface="Calibri"/>
                <a:ea typeface="Calibri"/>
                <a:cs typeface="Simplified Arabic"/>
              </a:rPr>
              <a:t>الاستثمار في رأس المال البشري، في المقابل نجد </a:t>
            </a:r>
            <a:r>
              <a:rPr lang="ar-JO" sz="2800" dirty="0" smtClean="0">
                <a:latin typeface="Calibri"/>
                <a:ea typeface="Calibri"/>
                <a:cs typeface="Simplified Arabic"/>
              </a:rPr>
              <a:t>أ</a:t>
            </a:r>
            <a:r>
              <a:rPr lang="ar-IQ" sz="2800" dirty="0" smtClean="0">
                <a:latin typeface="Calibri"/>
                <a:ea typeface="Calibri"/>
                <a:cs typeface="Simplified Arabic"/>
              </a:rPr>
              <a:t>ن </a:t>
            </a:r>
            <a:r>
              <a:rPr lang="ar-IQ" sz="2800" dirty="0">
                <a:latin typeface="Calibri"/>
                <a:ea typeface="Calibri"/>
                <a:cs typeface="Simplified Arabic"/>
              </a:rPr>
              <a:t>التنمية الاقتصادية تعني التغيير نحو </a:t>
            </a:r>
            <a:r>
              <a:rPr lang="ar-IQ" sz="2800" dirty="0" smtClean="0">
                <a:latin typeface="Calibri"/>
                <a:ea typeface="Calibri"/>
                <a:cs typeface="Simplified Arabic"/>
              </a:rPr>
              <a:t>ال</a:t>
            </a:r>
            <a:r>
              <a:rPr lang="ar-JO" sz="2800" dirty="0" smtClean="0">
                <a:latin typeface="Calibri"/>
                <a:ea typeface="Calibri"/>
                <a:cs typeface="Simplified Arabic"/>
              </a:rPr>
              <a:t>أ</a:t>
            </a:r>
            <a:r>
              <a:rPr lang="ar-IQ" sz="2800" dirty="0" smtClean="0">
                <a:latin typeface="Calibri"/>
                <a:ea typeface="Calibri"/>
                <a:cs typeface="Simplified Arabic"/>
              </a:rPr>
              <a:t>فضل </a:t>
            </a:r>
            <a:r>
              <a:rPr lang="ar-IQ" sz="2800" dirty="0">
                <a:latin typeface="Calibri"/>
                <a:ea typeface="Calibri"/>
                <a:cs typeface="Simplified Arabic"/>
              </a:rPr>
              <a:t>في بنية الاقتصاد عن طريق تنويع أنشطته الانتاجية والخدمية وزيادة الترابط بينهما، لذا فإن جوهر العلاقة يتضح عن طريق مساهمة التعليم في إطار عملية التنمية الاقتصادية في زيادة الدخل </a:t>
            </a:r>
            <a:r>
              <a:rPr lang="ar-IQ" sz="2800" dirty="0" smtClean="0">
                <a:latin typeface="Calibri"/>
                <a:ea typeface="Calibri"/>
                <a:cs typeface="Simplified Arabic"/>
              </a:rPr>
              <a:t>القومي</a:t>
            </a:r>
            <a:r>
              <a:rPr lang="ar-JO" sz="2800" dirty="0" smtClean="0">
                <a:latin typeface="Calibri"/>
                <a:ea typeface="Calibri"/>
                <a:cs typeface="Simplified Arabic"/>
              </a:rPr>
              <a:t>،</a:t>
            </a:r>
            <a:r>
              <a:rPr lang="ar-IQ" sz="2800" dirty="0" smtClean="0">
                <a:latin typeface="Calibri"/>
                <a:ea typeface="Calibri"/>
                <a:cs typeface="Simplified Arabic"/>
              </a:rPr>
              <a:t> </a:t>
            </a:r>
            <a:r>
              <a:rPr lang="ar-IQ" sz="2800" dirty="0">
                <a:latin typeface="Calibri"/>
                <a:ea typeface="Calibri"/>
                <a:cs typeface="Simplified Arabic"/>
              </a:rPr>
              <a:t>فضلاً </a:t>
            </a:r>
            <a:r>
              <a:rPr lang="ar-JO" sz="2800" dirty="0" smtClean="0">
                <a:latin typeface="Calibri"/>
                <a:ea typeface="Calibri"/>
                <a:cs typeface="Simplified Arabic"/>
              </a:rPr>
              <a:t>أ</a:t>
            </a:r>
            <a:r>
              <a:rPr lang="ar-IQ" sz="2800" dirty="0" smtClean="0">
                <a:latin typeface="Calibri"/>
                <a:ea typeface="Calibri"/>
                <a:cs typeface="Simplified Arabic"/>
              </a:rPr>
              <a:t>نه يُسهم </a:t>
            </a:r>
            <a:r>
              <a:rPr lang="ar-IQ" sz="2800" dirty="0">
                <a:latin typeface="Calibri"/>
                <a:ea typeface="Calibri"/>
                <a:cs typeface="Simplified Arabic"/>
              </a:rPr>
              <a:t>في ايجاد بيئة مناسبة لاستثمار الطاقات البشرية </a:t>
            </a:r>
            <a:r>
              <a:rPr lang="ar-IQ" sz="2800" dirty="0" smtClean="0">
                <a:latin typeface="Calibri"/>
                <a:ea typeface="Calibri"/>
                <a:cs typeface="Simplified Arabic"/>
              </a:rPr>
              <a:t>ال</a:t>
            </a:r>
            <a:r>
              <a:rPr lang="ar-JO" sz="2800" dirty="0" smtClean="0">
                <a:latin typeface="Calibri"/>
                <a:ea typeface="Calibri"/>
                <a:cs typeface="Simplified Arabic"/>
              </a:rPr>
              <a:t>أ</a:t>
            </a:r>
            <a:r>
              <a:rPr lang="ar-IQ" sz="2800" dirty="0" smtClean="0">
                <a:latin typeface="Calibri"/>
                <a:ea typeface="Calibri"/>
                <a:cs typeface="Simplified Arabic"/>
              </a:rPr>
              <a:t>مر </a:t>
            </a:r>
            <a:r>
              <a:rPr lang="ar-IQ" sz="2800" dirty="0">
                <a:latin typeface="Calibri"/>
                <a:ea typeface="Calibri"/>
                <a:cs typeface="Simplified Arabic"/>
              </a:rPr>
              <a:t>الذي يقود </a:t>
            </a:r>
            <a:r>
              <a:rPr lang="ar-JO" sz="2800" dirty="0" smtClean="0">
                <a:latin typeface="Calibri"/>
                <a:ea typeface="Calibri"/>
                <a:cs typeface="Simplified Arabic"/>
              </a:rPr>
              <a:t>إ</a:t>
            </a:r>
            <a:r>
              <a:rPr lang="ar-IQ" sz="2800" dirty="0" smtClean="0">
                <a:latin typeface="Calibri"/>
                <a:ea typeface="Calibri"/>
                <a:cs typeface="Simplified Arabic"/>
              </a:rPr>
              <a:t>لى </a:t>
            </a:r>
            <a:r>
              <a:rPr lang="ar-IQ" sz="2800" dirty="0">
                <a:latin typeface="Calibri"/>
                <a:ea typeface="Calibri"/>
                <a:cs typeface="Simplified Arabic"/>
              </a:rPr>
              <a:t>تطوير المجتمع </a:t>
            </a:r>
            <a:r>
              <a:rPr lang="ar-IQ" sz="2800" dirty="0" smtClean="0">
                <a:latin typeface="Calibri"/>
                <a:ea typeface="Calibri"/>
                <a:cs typeface="Simplified Arabic"/>
              </a:rPr>
              <a:t>عموم</a:t>
            </a:r>
            <a:r>
              <a:rPr lang="ar-JO" sz="2800" dirty="0" smtClean="0">
                <a:latin typeface="Calibri"/>
                <a:ea typeface="Calibri"/>
                <a:cs typeface="Simplified Arabic"/>
              </a:rPr>
              <a:t>ً</a:t>
            </a:r>
            <a:r>
              <a:rPr lang="ar-IQ" sz="2800" dirty="0" smtClean="0">
                <a:latin typeface="Calibri"/>
                <a:ea typeface="Calibri"/>
                <a:cs typeface="Simplified Arabic"/>
              </a:rPr>
              <a:t>ا.</a:t>
            </a:r>
            <a:endParaRPr lang="en-GB" sz="1800" dirty="0">
              <a:latin typeface="Calibri"/>
              <a:ea typeface="Calibri"/>
            </a:endParaRPr>
          </a:p>
        </p:txBody>
      </p:sp>
      <p:sp>
        <p:nvSpPr>
          <p:cNvPr id="9" name="Google Shape;110;p1"/>
          <p:cNvSpPr/>
          <p:nvPr/>
        </p:nvSpPr>
        <p:spPr>
          <a:xfrm>
            <a:off x="5159896" y="6339744"/>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10950965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3863752" y="39276"/>
            <a:ext cx="3888432"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rgbClr val="44546A"/>
                </a:solidFill>
                <a:latin typeface="Simplified Arabic" pitchFamily="18" charset="-78"/>
                <a:cs typeface="Simplified Arabic" pitchFamily="18" charset="-78"/>
                <a:sym typeface="Tajawal Medium"/>
              </a:rPr>
              <a:t>الاستثمار في مؤسسات التعليم العالي</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 name="Rectangle 1"/>
          <p:cNvSpPr/>
          <p:nvPr/>
        </p:nvSpPr>
        <p:spPr>
          <a:xfrm>
            <a:off x="551000" y="1052736"/>
            <a:ext cx="11233248" cy="4168577"/>
          </a:xfrm>
          <a:prstGeom prst="rect">
            <a:avLst/>
          </a:prstGeom>
        </p:spPr>
        <p:txBody>
          <a:bodyPr wrap="square">
            <a:spAutoFit/>
          </a:bodyPr>
          <a:lstStyle/>
          <a:p>
            <a:pPr marL="228600" algn="r" rtl="1">
              <a:lnSpc>
                <a:spcPct val="115000"/>
              </a:lnSpc>
              <a:spcAft>
                <a:spcPts val="1000"/>
              </a:spcAft>
            </a:pPr>
            <a:r>
              <a:rPr lang="ar-IQ" sz="2800" b="1" dirty="0">
                <a:latin typeface="Calibri"/>
                <a:ea typeface="Calibri"/>
                <a:cs typeface="Simplified Arabic"/>
              </a:rPr>
              <a:t>العلاقة بين التعليم والتنمية </a:t>
            </a:r>
            <a:r>
              <a:rPr lang="ar-IQ" sz="2800" b="1" dirty="0" smtClean="0">
                <a:latin typeface="Calibri"/>
                <a:ea typeface="Calibri"/>
                <a:cs typeface="Simplified Arabic"/>
              </a:rPr>
              <a:t>الاقتصادية:</a:t>
            </a:r>
            <a:endParaRPr lang="ar-JO" sz="2800" b="1" dirty="0" smtClean="0">
              <a:latin typeface="Calibri"/>
              <a:ea typeface="Calibri"/>
              <a:cs typeface="Simplified Arabic"/>
            </a:endParaRPr>
          </a:p>
          <a:p>
            <a:pPr marL="228600" algn="r" rtl="1">
              <a:lnSpc>
                <a:spcPct val="115000"/>
              </a:lnSpc>
              <a:spcAft>
                <a:spcPts val="1000"/>
              </a:spcAft>
            </a:pPr>
            <a:r>
              <a:rPr lang="ar-IQ" sz="2800" dirty="0" smtClean="0">
                <a:latin typeface="Calibri"/>
                <a:ea typeface="Calibri"/>
                <a:cs typeface="Simplified Arabic"/>
              </a:rPr>
              <a:t>واذا </a:t>
            </a:r>
            <a:r>
              <a:rPr lang="ar-IQ" sz="2800" dirty="0">
                <a:latin typeface="Calibri"/>
                <a:ea typeface="Calibri"/>
                <a:cs typeface="Simplified Arabic"/>
              </a:rPr>
              <a:t>كان الاقتصاد يضمن توفير الموارد المالية للتعليم </a:t>
            </a:r>
            <a:r>
              <a:rPr lang="ar-IQ" sz="2800" dirty="0" smtClean="0">
                <a:latin typeface="Calibri"/>
                <a:ea typeface="Calibri"/>
                <a:cs typeface="Simplified Arabic"/>
              </a:rPr>
              <a:t>ف</a:t>
            </a:r>
            <a:r>
              <a:rPr lang="ar-JO" sz="2800" dirty="0" smtClean="0">
                <a:latin typeface="Calibri"/>
                <a:ea typeface="Calibri"/>
                <a:cs typeface="Simplified Arabic"/>
              </a:rPr>
              <a:t>إ</a:t>
            </a:r>
            <a:r>
              <a:rPr lang="ar-IQ" sz="2800" dirty="0" smtClean="0">
                <a:latin typeface="Calibri"/>
                <a:ea typeface="Calibri"/>
                <a:cs typeface="Simplified Arabic"/>
              </a:rPr>
              <a:t>ن </a:t>
            </a:r>
            <a:r>
              <a:rPr lang="ar-IQ" sz="2800" dirty="0">
                <a:latin typeface="Calibri"/>
                <a:ea typeface="Calibri"/>
                <a:cs typeface="Simplified Arabic"/>
              </a:rPr>
              <a:t>التنمية الاقتصادية هي المصدر الأساسي لهذه الموارد، لما تتضمنه التنمية من عملية توسيع في أنشطة الاقتصاد الوطني وتنويعها بصورة عامة، وعلى مستوى الدول النامية فان حصول سكانها على مستويات عالية من التعليم يضمن لهم فرص عمل متنوعة سواء كان ذلك في القطاعين العام أو الخاص، وأن زيادة معدلات الاستثمار في التعليم  لهذه الدول </a:t>
            </a:r>
            <a:r>
              <a:rPr lang="ar-IQ" sz="2800" dirty="0" smtClean="0">
                <a:latin typeface="Calibri"/>
                <a:ea typeface="Calibri"/>
                <a:cs typeface="Simplified Arabic"/>
              </a:rPr>
              <a:t>يُسهم </a:t>
            </a:r>
            <a:r>
              <a:rPr lang="ar-IQ" sz="2800" dirty="0">
                <a:latin typeface="Calibri"/>
                <a:ea typeface="Calibri"/>
                <a:cs typeface="Simplified Arabic"/>
              </a:rPr>
              <a:t>في رفع قدرتها التنافسية وذلك عن طريق إنتاجها سلع ذات قيمة مضافة عالية، مما يقلل من حدة الفجوة الحاصلة في مجالات المعرفة والتعليم بين هذه الدول والدول المتقدمة. (وديع،2007)</a:t>
            </a:r>
            <a:endParaRPr lang="en-GB" sz="1800" dirty="0">
              <a:latin typeface="Calibri"/>
              <a:ea typeface="Calibri"/>
            </a:endParaRPr>
          </a:p>
        </p:txBody>
      </p:sp>
      <p:sp>
        <p:nvSpPr>
          <p:cNvPr id="9" name="Google Shape;110;p1"/>
          <p:cNvSpPr/>
          <p:nvPr/>
        </p:nvSpPr>
        <p:spPr>
          <a:xfrm>
            <a:off x="5335777" y="6438900"/>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26168102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4" name="Google Shape;144;p3"/>
          <p:cNvSpPr/>
          <p:nvPr/>
        </p:nvSpPr>
        <p:spPr>
          <a:xfrm>
            <a:off x="1364043" y="1628800"/>
            <a:ext cx="9648760" cy="4056455"/>
          </a:xfrm>
          <a:prstGeom prst="rect">
            <a:avLst/>
          </a:prstGeom>
          <a:noFill/>
          <a:ln>
            <a:noFill/>
          </a:ln>
        </p:spPr>
        <p:txBody>
          <a:bodyPr spcFirstLastPara="1" wrap="square" lIns="91425" tIns="45700" rIns="91425" bIns="45700" anchor="t" anchorCtr="0">
            <a:spAutoFit/>
          </a:bodyPr>
          <a:lstStyle/>
          <a:p>
            <a:pPr algn="just" rtl="1"/>
            <a:r>
              <a:rPr lang="ar-JO" sz="2800" dirty="0" smtClean="0"/>
              <a:t>         قد </a:t>
            </a:r>
            <a:r>
              <a:rPr lang="ar-JO" sz="2800" dirty="0"/>
              <a:t>كان وما زال للتعليم والتعلم </a:t>
            </a:r>
            <a:r>
              <a:rPr lang="ar-JO" sz="2800" dirty="0" smtClean="0"/>
              <a:t>دورًا بارزًا </a:t>
            </a:r>
            <a:r>
              <a:rPr lang="ar-JO" sz="2800" dirty="0"/>
              <a:t>في تطوير عمل الانسان والتأثير على نتائج عمله وبالتالي التأثير على الناحية الاقتصادية لأي دولة، لكن لم يتم الاعتراف بكون هذه العلاقة ذات تأثير مباشر وتبادلي، فكان ينظر للتعليم بمعزل عن الناحية الاقتصادية، وبدأ الاهتمام بهذه العلاقة </a:t>
            </a:r>
            <a:r>
              <a:rPr lang="ar-JO" sz="2800" dirty="0" smtClean="0"/>
              <a:t>سابقًا ولكن </a:t>
            </a:r>
            <a:r>
              <a:rPr lang="ar-JO" sz="2800" dirty="0"/>
              <a:t>لم يتم الاعتراف بها كعلم وبحثها بشكل دقيق </a:t>
            </a:r>
            <a:r>
              <a:rPr lang="ar-JO" sz="2800" dirty="0" smtClean="0"/>
              <a:t>دفعة واحدة، </a:t>
            </a:r>
            <a:r>
              <a:rPr lang="ar-JO" sz="2800" dirty="0"/>
              <a:t>فقد </a:t>
            </a:r>
            <a:r>
              <a:rPr lang="ar-JO" sz="2800" dirty="0" smtClean="0"/>
              <a:t>مرّ </a:t>
            </a:r>
            <a:r>
              <a:rPr lang="ar-JO" sz="2800" dirty="0"/>
              <a:t>الاهتمام بعلاقة التعليم </a:t>
            </a:r>
            <a:r>
              <a:rPr lang="ar-JO" sz="2800" dirty="0" smtClean="0"/>
              <a:t>مع الاقتصاد </a:t>
            </a:r>
            <a:r>
              <a:rPr lang="ar-JO" sz="2800" dirty="0"/>
              <a:t>بمراحل متطورة، </a:t>
            </a:r>
            <a:r>
              <a:rPr lang="ar-JO" sz="2800" dirty="0" smtClean="0"/>
              <a:t>أدّت </a:t>
            </a:r>
            <a:r>
              <a:rPr lang="ar-JO" sz="2800" dirty="0"/>
              <a:t>إلى </a:t>
            </a:r>
            <a:r>
              <a:rPr lang="ar-JO" sz="2800" dirty="0" smtClean="0"/>
              <a:t>التوصّل أخيرًا </a:t>
            </a:r>
            <a:r>
              <a:rPr lang="ar-JO" sz="2800" dirty="0"/>
              <a:t>لهذا العلم في </a:t>
            </a:r>
            <a:r>
              <a:rPr lang="ar-JO" sz="2800" b="1" dirty="0"/>
              <a:t>الستينات من القرن الماضي </a:t>
            </a:r>
            <a:r>
              <a:rPr lang="ar-JO" sz="2800" dirty="0"/>
              <a:t>على يد علماء الاقتصاد الذين اهتموا </a:t>
            </a:r>
            <a:r>
              <a:rPr lang="ar-JO" sz="2800" b="1" dirty="0"/>
              <a:t>بتأثير التعليم على النمو الاقتصادي</a:t>
            </a:r>
            <a:r>
              <a:rPr lang="ar-JO" sz="2800" dirty="0"/>
              <a:t>، مما </a:t>
            </a:r>
            <a:r>
              <a:rPr lang="ar-JO" sz="2800" dirty="0" smtClean="0"/>
              <a:t>أنتج </a:t>
            </a:r>
            <a:r>
              <a:rPr lang="ar-JO" sz="2800" dirty="0"/>
              <a:t>ما يعرف بعلم اقتصاديات التعليم الذي يمكننا اعتباره من العلوم القديمة (اللواتي،2010).</a:t>
            </a:r>
            <a:endParaRPr lang="en-GB" sz="2800" dirty="0"/>
          </a:p>
          <a:p>
            <a:pPr lvl="0" algn="just">
              <a:lnSpc>
                <a:spcPct val="120000"/>
              </a:lnSpc>
            </a:pPr>
            <a:r>
              <a:rPr lang="ar-JO" sz="2800" dirty="0">
                <a:cs typeface="+mj-cs"/>
              </a:rPr>
              <a:t> </a:t>
            </a:r>
            <a:endParaRPr sz="2800" dirty="0">
              <a:solidFill>
                <a:srgbClr val="595959"/>
              </a:solidFill>
              <a:latin typeface="Calibri"/>
              <a:ea typeface="Calibri"/>
              <a:cs typeface="+mj-cs"/>
              <a:sym typeface="Calibri"/>
            </a:endParaRPr>
          </a:p>
        </p:txBody>
      </p:sp>
      <p:sp>
        <p:nvSpPr>
          <p:cNvPr id="145" name="Google Shape;145;p3"/>
          <p:cNvSpPr txBox="1"/>
          <p:nvPr/>
        </p:nvSpPr>
        <p:spPr>
          <a:xfrm>
            <a:off x="5087888" y="760368"/>
            <a:ext cx="2736304" cy="584735"/>
          </a:xfrm>
          <a:prstGeom prst="rect">
            <a:avLst/>
          </a:prstGeom>
          <a:noFill/>
          <a:ln>
            <a:noFill/>
          </a:ln>
        </p:spPr>
        <p:txBody>
          <a:bodyPr spcFirstLastPara="1" wrap="square" lIns="91425" tIns="45700" rIns="91425" bIns="45700" anchor="t" anchorCtr="0">
            <a:spAutoFit/>
          </a:bodyPr>
          <a:lstStyle/>
          <a:p>
            <a:pPr lvl="0"/>
            <a:r>
              <a:rPr lang="ar-JO" sz="3200" b="1" dirty="0">
                <a:solidFill>
                  <a:srgbClr val="660066"/>
                </a:solidFill>
              </a:rPr>
              <a:t>اقتصاديات التعليم </a:t>
            </a:r>
            <a:endParaRPr b="1" dirty="0">
              <a:solidFill>
                <a:srgbClr val="660066"/>
              </a:solidFill>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4" name="Google Shape;144;p3"/>
          <p:cNvSpPr/>
          <p:nvPr/>
        </p:nvSpPr>
        <p:spPr>
          <a:xfrm>
            <a:off x="911424" y="1473873"/>
            <a:ext cx="10657183" cy="4400139"/>
          </a:xfrm>
          <a:prstGeom prst="rect">
            <a:avLst/>
          </a:prstGeom>
          <a:noFill/>
          <a:ln>
            <a:noFill/>
          </a:ln>
        </p:spPr>
        <p:txBody>
          <a:bodyPr spcFirstLastPara="1" wrap="square" lIns="91425" tIns="45700" rIns="91425" bIns="45700" anchor="t" anchorCtr="0">
            <a:spAutoFit/>
          </a:bodyPr>
          <a:lstStyle/>
          <a:p>
            <a:pPr algn="r">
              <a:lnSpc>
                <a:spcPct val="107000"/>
              </a:lnSpc>
            </a:pPr>
            <a:r>
              <a:rPr lang="ar-SA" sz="2800" b="1" dirty="0">
                <a:solidFill>
                  <a:srgbClr val="333333"/>
                </a:solidFill>
                <a:latin typeface="Calibri"/>
                <a:ea typeface="Times New Roman"/>
                <a:cs typeface="Simplified Arabic"/>
              </a:rPr>
              <a:t>ويعرف اقتصاديات التعليم على أنه:</a:t>
            </a:r>
            <a:endParaRPr lang="en-GB" sz="1800" dirty="0">
              <a:latin typeface="Calibri"/>
              <a:ea typeface="Calibri"/>
            </a:endParaRPr>
          </a:p>
          <a:p>
            <a:pPr algn="r" rtl="1">
              <a:lnSpc>
                <a:spcPct val="107000"/>
              </a:lnSpc>
              <a:spcAft>
                <a:spcPts val="800"/>
              </a:spcAft>
            </a:pPr>
            <a:r>
              <a:rPr lang="ar-SA" sz="2800" dirty="0">
                <a:latin typeface="Calibri"/>
                <a:ea typeface="Calibri"/>
                <a:cs typeface="Simplified Arabic"/>
              </a:rPr>
              <a:t>اقتصاديات التعليم هي علم يبحث عن </a:t>
            </a:r>
            <a:r>
              <a:rPr lang="ar-JO" sz="2800" dirty="0" smtClean="0">
                <a:latin typeface="Calibri"/>
                <a:ea typeface="Calibri"/>
                <a:cs typeface="Simplified Arabic"/>
              </a:rPr>
              <a:t>أ</a:t>
            </a:r>
            <a:r>
              <a:rPr lang="ar-SA" sz="2800" dirty="0" smtClean="0">
                <a:latin typeface="Calibri"/>
                <a:ea typeface="Calibri"/>
                <a:cs typeface="Simplified Arabic"/>
              </a:rPr>
              <a:t>مثل </a:t>
            </a:r>
            <a:r>
              <a:rPr lang="ar-SA" sz="2800" dirty="0">
                <a:latin typeface="Calibri"/>
                <a:ea typeface="Calibri"/>
                <a:cs typeface="Simplified Arabic"/>
              </a:rPr>
              <a:t>الطرق لاستخدام الموارد التعليمية </a:t>
            </a:r>
            <a:r>
              <a:rPr lang="ar-SA" sz="2800" dirty="0" smtClean="0">
                <a:latin typeface="Calibri"/>
                <a:ea typeface="Calibri"/>
                <a:cs typeface="Simplified Arabic"/>
              </a:rPr>
              <a:t>مالي</a:t>
            </a:r>
            <a:r>
              <a:rPr lang="ar-JO" sz="2800" dirty="0">
                <a:latin typeface="Calibri"/>
                <a:ea typeface="Calibri"/>
                <a:cs typeface="Simplified Arabic"/>
              </a:rPr>
              <a:t>ً</a:t>
            </a:r>
            <a:r>
              <a:rPr lang="ar-SA" sz="2800" dirty="0" smtClean="0">
                <a:latin typeface="Calibri"/>
                <a:ea typeface="Calibri"/>
                <a:cs typeface="Simplified Arabic"/>
              </a:rPr>
              <a:t>ا </a:t>
            </a:r>
            <a:r>
              <a:rPr lang="ar-SA" sz="2800" dirty="0">
                <a:latin typeface="Calibri"/>
                <a:ea typeface="Calibri"/>
                <a:cs typeface="Simplified Arabic"/>
              </a:rPr>
              <a:t>و </a:t>
            </a:r>
            <a:r>
              <a:rPr lang="ar-SA" sz="2800" dirty="0" smtClean="0">
                <a:latin typeface="Calibri"/>
                <a:ea typeface="Calibri"/>
                <a:cs typeface="Simplified Arabic"/>
              </a:rPr>
              <a:t>بشري</a:t>
            </a:r>
            <a:r>
              <a:rPr lang="ar-JO" sz="2800" dirty="0" smtClean="0">
                <a:latin typeface="Calibri"/>
                <a:ea typeface="Calibri"/>
                <a:cs typeface="Simplified Arabic"/>
              </a:rPr>
              <a:t>ً</a:t>
            </a:r>
            <a:r>
              <a:rPr lang="ar-SA" sz="2800" dirty="0" smtClean="0">
                <a:latin typeface="Calibri"/>
                <a:ea typeface="Calibri"/>
                <a:cs typeface="Simplified Arabic"/>
              </a:rPr>
              <a:t>ا </a:t>
            </a:r>
            <a:r>
              <a:rPr lang="ar-SA" sz="2800" dirty="0">
                <a:latin typeface="Calibri"/>
                <a:ea typeface="Calibri"/>
                <a:cs typeface="Simplified Arabic"/>
              </a:rPr>
              <a:t>و </a:t>
            </a:r>
            <a:r>
              <a:rPr lang="ar-SA" sz="2800" dirty="0" smtClean="0">
                <a:latin typeface="Calibri"/>
                <a:ea typeface="Calibri"/>
                <a:cs typeface="Simplified Arabic"/>
              </a:rPr>
              <a:t>تكنولوجي</a:t>
            </a:r>
            <a:r>
              <a:rPr lang="ar-JO" sz="2800" dirty="0" smtClean="0">
                <a:latin typeface="Calibri"/>
                <a:ea typeface="Calibri"/>
                <a:cs typeface="Simplified Arabic"/>
              </a:rPr>
              <a:t>ً</a:t>
            </a:r>
            <a:r>
              <a:rPr lang="ar-SA" sz="2800" dirty="0" smtClean="0">
                <a:latin typeface="Calibri"/>
                <a:ea typeface="Calibri"/>
                <a:cs typeface="Simplified Arabic"/>
              </a:rPr>
              <a:t>ا وزمني</a:t>
            </a:r>
            <a:r>
              <a:rPr lang="ar-JO" sz="2800" dirty="0" smtClean="0">
                <a:latin typeface="Calibri"/>
                <a:ea typeface="Calibri"/>
                <a:cs typeface="Simplified Arabic"/>
              </a:rPr>
              <a:t>ً</a:t>
            </a:r>
            <a:r>
              <a:rPr lang="ar-SA" sz="2800" dirty="0" smtClean="0">
                <a:latin typeface="Calibri"/>
                <a:ea typeface="Calibri"/>
                <a:cs typeface="Simplified Arabic"/>
              </a:rPr>
              <a:t>ا </a:t>
            </a:r>
            <a:r>
              <a:rPr lang="ar-SA" sz="2800" dirty="0">
                <a:latin typeface="Calibri"/>
                <a:ea typeface="Calibri"/>
                <a:cs typeface="Simplified Arabic"/>
              </a:rPr>
              <a:t>من </a:t>
            </a:r>
            <a:r>
              <a:rPr lang="ar-JO" sz="2800" dirty="0" smtClean="0">
                <a:latin typeface="Calibri"/>
                <a:ea typeface="Calibri"/>
                <a:cs typeface="Simplified Arabic"/>
              </a:rPr>
              <a:t>أ</a:t>
            </a:r>
            <a:r>
              <a:rPr lang="ar-SA" sz="2800" dirty="0" smtClean="0">
                <a:latin typeface="Calibri"/>
                <a:ea typeface="Calibri"/>
                <a:cs typeface="Simplified Arabic"/>
              </a:rPr>
              <a:t>جل </a:t>
            </a:r>
            <a:r>
              <a:rPr lang="ar-SA" sz="2800" dirty="0">
                <a:latin typeface="Calibri"/>
                <a:ea typeface="Calibri"/>
                <a:cs typeface="Simplified Arabic"/>
              </a:rPr>
              <a:t>تكوين البشر بالتعليم والتدريب </a:t>
            </a:r>
            <a:r>
              <a:rPr lang="ar-SA" sz="2800" dirty="0" smtClean="0">
                <a:latin typeface="Calibri"/>
                <a:ea typeface="Calibri"/>
                <a:cs typeface="Simplified Arabic"/>
              </a:rPr>
              <a:t>عقلا</a:t>
            </a:r>
            <a:r>
              <a:rPr lang="ar-JO" sz="2800" dirty="0" smtClean="0">
                <a:latin typeface="Calibri"/>
                <a:ea typeface="Calibri"/>
                <a:cs typeface="Simplified Arabic"/>
              </a:rPr>
              <a:t>ً</a:t>
            </a:r>
            <a:r>
              <a:rPr lang="ar-SA" sz="2800" dirty="0" smtClean="0">
                <a:latin typeface="Calibri"/>
                <a:ea typeface="Calibri"/>
                <a:cs typeface="Simplified Arabic"/>
              </a:rPr>
              <a:t> وعلم</a:t>
            </a:r>
            <a:r>
              <a:rPr lang="ar-JO" sz="2800" dirty="0" smtClean="0">
                <a:latin typeface="Calibri"/>
                <a:ea typeface="Calibri"/>
                <a:cs typeface="Simplified Arabic"/>
              </a:rPr>
              <a:t>ً</a:t>
            </a:r>
            <a:r>
              <a:rPr lang="ar-SA" sz="2800" dirty="0" smtClean="0">
                <a:latin typeface="Calibri"/>
                <a:ea typeface="Calibri"/>
                <a:cs typeface="Simplified Arabic"/>
              </a:rPr>
              <a:t>ا ومهارة</a:t>
            </a:r>
            <a:r>
              <a:rPr lang="ar-JO" sz="2800" dirty="0" smtClean="0">
                <a:latin typeface="Calibri"/>
                <a:ea typeface="Calibri"/>
                <a:cs typeface="Simplified Arabic"/>
              </a:rPr>
              <a:t>ً</a:t>
            </a:r>
            <a:r>
              <a:rPr lang="ar-SA" sz="2800" dirty="0" smtClean="0">
                <a:latin typeface="Calibri"/>
                <a:ea typeface="Calibri"/>
                <a:cs typeface="Simplified Arabic"/>
              </a:rPr>
              <a:t> وذوق</a:t>
            </a:r>
            <a:r>
              <a:rPr lang="ar-JO" sz="2800" dirty="0" smtClean="0">
                <a:latin typeface="Calibri"/>
                <a:ea typeface="Calibri"/>
                <a:cs typeface="Simplified Arabic"/>
              </a:rPr>
              <a:t>ً</a:t>
            </a:r>
            <a:r>
              <a:rPr lang="ar-SA" sz="2800" dirty="0" smtClean="0">
                <a:latin typeface="Calibri"/>
                <a:ea typeface="Calibri"/>
                <a:cs typeface="Simplified Arabic"/>
              </a:rPr>
              <a:t>ا ووجدا</a:t>
            </a:r>
            <a:r>
              <a:rPr lang="ar-JO" sz="2800" dirty="0" smtClean="0">
                <a:latin typeface="Calibri"/>
                <a:ea typeface="Calibri"/>
                <a:cs typeface="Simplified Arabic"/>
              </a:rPr>
              <a:t>نًا </a:t>
            </a:r>
            <a:r>
              <a:rPr lang="ar-SA" sz="2800" dirty="0" smtClean="0">
                <a:latin typeface="Calibri"/>
                <a:ea typeface="Calibri"/>
                <a:cs typeface="Simplified Arabic"/>
              </a:rPr>
              <a:t>في </a:t>
            </a:r>
            <a:r>
              <a:rPr lang="ar-SA" sz="2800" dirty="0">
                <a:latin typeface="Calibri"/>
                <a:ea typeface="Calibri"/>
                <a:cs typeface="Simplified Arabic"/>
              </a:rPr>
              <a:t>ا</a:t>
            </a:r>
            <a:r>
              <a:rPr lang="ar-JO" sz="2800" dirty="0">
                <a:latin typeface="Calibri"/>
                <a:ea typeface="Calibri"/>
                <a:cs typeface="Simplified Arabic"/>
              </a:rPr>
              <a:t>لمج</a:t>
            </a:r>
            <a:r>
              <a:rPr lang="ar-SA" sz="2800" dirty="0">
                <a:latin typeface="Calibri"/>
                <a:ea typeface="Calibri"/>
                <a:cs typeface="Simplified Arabic"/>
              </a:rPr>
              <a:t>تمعات التي يعتبرون فيما حاضرا ومستقبلا من </a:t>
            </a:r>
            <a:r>
              <a:rPr lang="ar-JO" sz="2800" dirty="0" smtClean="0">
                <a:latin typeface="Calibri"/>
                <a:ea typeface="Calibri"/>
                <a:cs typeface="Simplified Arabic"/>
              </a:rPr>
              <a:t>أ</a:t>
            </a:r>
            <a:r>
              <a:rPr lang="ar-SA" sz="2800" dirty="0" smtClean="0">
                <a:latin typeface="Calibri"/>
                <a:ea typeface="Calibri"/>
                <a:cs typeface="Simplified Arabic"/>
              </a:rPr>
              <a:t>جل </a:t>
            </a:r>
            <a:r>
              <a:rPr lang="ar-SA" sz="2800" dirty="0">
                <a:latin typeface="Calibri"/>
                <a:ea typeface="Calibri"/>
                <a:cs typeface="Simplified Arabic"/>
              </a:rPr>
              <a:t>أحسن توزيع ممكن</a:t>
            </a:r>
            <a:r>
              <a:rPr lang="ar-JO" sz="2800" dirty="0" smtClean="0">
                <a:latin typeface="Calibri"/>
                <a:ea typeface="Calibri"/>
                <a:cs typeface="Simplified Arabic"/>
              </a:rPr>
              <a:t>(عدلي،2010)</a:t>
            </a:r>
            <a:endParaRPr lang="en-GB" sz="1800" dirty="0">
              <a:latin typeface="Calibri"/>
              <a:ea typeface="Calibri"/>
            </a:endParaRPr>
          </a:p>
          <a:p>
            <a:pPr algn="r">
              <a:lnSpc>
                <a:spcPct val="107000"/>
              </a:lnSpc>
            </a:pPr>
            <a:r>
              <a:rPr lang="en-GB" sz="2800" dirty="0">
                <a:solidFill>
                  <a:srgbClr val="333333"/>
                </a:solidFill>
                <a:latin typeface="Simplified Arabic"/>
                <a:ea typeface="Times New Roman"/>
              </a:rPr>
              <a:t> </a:t>
            </a:r>
            <a:endParaRPr lang="en-GB" sz="1800" dirty="0">
              <a:latin typeface="Calibri"/>
              <a:ea typeface="Calibri"/>
            </a:endParaRPr>
          </a:p>
          <a:p>
            <a:pPr algn="r">
              <a:lnSpc>
                <a:spcPct val="107000"/>
              </a:lnSpc>
            </a:pPr>
            <a:r>
              <a:rPr lang="ar-SA" sz="2800" dirty="0">
                <a:solidFill>
                  <a:srgbClr val="333333"/>
                </a:solidFill>
                <a:latin typeface="Calibri"/>
                <a:ea typeface="Times New Roman"/>
                <a:cs typeface="Simplified Arabic"/>
              </a:rPr>
              <a:t>ويعرف على أنه: علم يدرس أمثل الطرق لاستخدام الموارد التعليمية </a:t>
            </a:r>
            <a:r>
              <a:rPr lang="ar-SA" sz="2800" dirty="0" smtClean="0">
                <a:solidFill>
                  <a:srgbClr val="333333"/>
                </a:solidFill>
                <a:latin typeface="Calibri"/>
                <a:ea typeface="Times New Roman"/>
                <a:cs typeface="Simplified Arabic"/>
              </a:rPr>
              <a:t>مالي</a:t>
            </a:r>
            <a:r>
              <a:rPr lang="ar-JO" sz="2800" dirty="0" smtClean="0">
                <a:solidFill>
                  <a:srgbClr val="333333"/>
                </a:solidFill>
                <a:latin typeface="Calibri"/>
                <a:ea typeface="Times New Roman"/>
                <a:cs typeface="Simplified Arabic"/>
              </a:rPr>
              <a:t>ً</a:t>
            </a:r>
            <a:r>
              <a:rPr lang="ar-SA" sz="2800" dirty="0" smtClean="0">
                <a:solidFill>
                  <a:srgbClr val="333333"/>
                </a:solidFill>
                <a:latin typeface="Calibri"/>
                <a:ea typeface="Times New Roman"/>
                <a:cs typeface="Simplified Arabic"/>
              </a:rPr>
              <a:t>ا وبشري</a:t>
            </a:r>
            <a:r>
              <a:rPr lang="ar-JO" sz="2800" dirty="0" smtClean="0">
                <a:solidFill>
                  <a:srgbClr val="333333"/>
                </a:solidFill>
                <a:latin typeface="Calibri"/>
                <a:ea typeface="Times New Roman"/>
                <a:cs typeface="Simplified Arabic"/>
              </a:rPr>
              <a:t>ً</a:t>
            </a:r>
            <a:r>
              <a:rPr lang="ar-SA" sz="2800" dirty="0" smtClean="0">
                <a:solidFill>
                  <a:srgbClr val="333333"/>
                </a:solidFill>
                <a:latin typeface="Calibri"/>
                <a:ea typeface="Times New Roman"/>
                <a:cs typeface="Simplified Arabic"/>
              </a:rPr>
              <a:t>ا وتكنولوجي</a:t>
            </a:r>
            <a:r>
              <a:rPr lang="ar-JO" sz="2800" dirty="0" smtClean="0">
                <a:solidFill>
                  <a:srgbClr val="333333"/>
                </a:solidFill>
                <a:latin typeface="Calibri"/>
                <a:ea typeface="Times New Roman"/>
                <a:cs typeface="Simplified Arabic"/>
              </a:rPr>
              <a:t>ً</a:t>
            </a:r>
            <a:r>
              <a:rPr lang="ar-SA" sz="2800" dirty="0" smtClean="0">
                <a:solidFill>
                  <a:srgbClr val="333333"/>
                </a:solidFill>
                <a:latin typeface="Calibri"/>
                <a:ea typeface="Times New Roman"/>
                <a:cs typeface="Simplified Arabic"/>
              </a:rPr>
              <a:t>ا وزمني</a:t>
            </a:r>
            <a:r>
              <a:rPr lang="ar-JO" sz="2800" dirty="0" smtClean="0">
                <a:solidFill>
                  <a:srgbClr val="333333"/>
                </a:solidFill>
                <a:latin typeface="Calibri"/>
                <a:ea typeface="Times New Roman"/>
                <a:cs typeface="Simplified Arabic"/>
              </a:rPr>
              <a:t>ً</a:t>
            </a:r>
            <a:r>
              <a:rPr lang="ar-SA" sz="2800" dirty="0" smtClean="0">
                <a:solidFill>
                  <a:srgbClr val="333333"/>
                </a:solidFill>
                <a:latin typeface="Calibri"/>
                <a:ea typeface="Times New Roman"/>
                <a:cs typeface="Simplified Arabic"/>
              </a:rPr>
              <a:t>ا</a:t>
            </a:r>
            <a:r>
              <a:rPr lang="ar-SA" sz="2800" dirty="0">
                <a:solidFill>
                  <a:srgbClr val="333333"/>
                </a:solidFill>
                <a:latin typeface="Calibri"/>
                <a:ea typeface="Times New Roman"/>
                <a:cs typeface="Simplified Arabic"/>
              </a:rPr>
              <a:t>، من أجل تكوين البشر بالتعليم والتدريب في المجتمع </a:t>
            </a:r>
            <a:r>
              <a:rPr lang="ar-SA" sz="2800" dirty="0" smtClean="0">
                <a:solidFill>
                  <a:srgbClr val="333333"/>
                </a:solidFill>
                <a:latin typeface="Calibri"/>
                <a:ea typeface="Times New Roman"/>
                <a:cs typeface="Simplified Arabic"/>
              </a:rPr>
              <a:t>ال</a:t>
            </a:r>
            <a:r>
              <a:rPr lang="ar-JO" sz="2800" dirty="0" smtClean="0">
                <a:solidFill>
                  <a:srgbClr val="333333"/>
                </a:solidFill>
                <a:latin typeface="Calibri"/>
                <a:ea typeface="Times New Roman"/>
                <a:cs typeface="Simplified Arabic"/>
              </a:rPr>
              <a:t>ذي</a:t>
            </a:r>
            <a:r>
              <a:rPr lang="ar-SA" sz="2800" dirty="0" smtClean="0">
                <a:solidFill>
                  <a:srgbClr val="333333"/>
                </a:solidFill>
                <a:latin typeface="Calibri"/>
                <a:ea typeface="Times New Roman"/>
                <a:cs typeface="Simplified Arabic"/>
              </a:rPr>
              <a:t> </a:t>
            </a:r>
            <a:r>
              <a:rPr lang="ar-SA" sz="2800" dirty="0">
                <a:solidFill>
                  <a:srgbClr val="333333"/>
                </a:solidFill>
                <a:latin typeface="Calibri"/>
                <a:ea typeface="Times New Roman"/>
                <a:cs typeface="Simplified Arabic"/>
              </a:rPr>
              <a:t>يعيشون </a:t>
            </a:r>
            <a:r>
              <a:rPr lang="ar-SA" sz="2800" dirty="0" smtClean="0">
                <a:solidFill>
                  <a:srgbClr val="333333"/>
                </a:solidFill>
                <a:latin typeface="Calibri"/>
                <a:ea typeface="Times New Roman"/>
                <a:cs typeface="Simplified Arabic"/>
              </a:rPr>
              <a:t>به</a:t>
            </a:r>
            <a:r>
              <a:rPr lang="ar-JO" sz="2800" dirty="0" smtClean="0">
                <a:solidFill>
                  <a:srgbClr val="333333"/>
                </a:solidFill>
                <a:latin typeface="Calibri"/>
                <a:ea typeface="Times New Roman"/>
                <a:cs typeface="Simplified Arabic"/>
              </a:rPr>
              <a:t>(</a:t>
            </a:r>
            <a:r>
              <a:rPr lang="ar-SA" sz="2800" dirty="0" smtClean="0">
                <a:solidFill>
                  <a:srgbClr val="333333"/>
                </a:solidFill>
                <a:latin typeface="Calibri"/>
                <a:ea typeface="Times New Roman"/>
                <a:cs typeface="Simplified Arabic"/>
              </a:rPr>
              <a:t> </a:t>
            </a:r>
            <a:r>
              <a:rPr lang="ar-SA" sz="2800" dirty="0">
                <a:solidFill>
                  <a:srgbClr val="333333"/>
                </a:solidFill>
                <a:latin typeface="Calibri"/>
                <a:ea typeface="Times New Roman"/>
                <a:cs typeface="Simplified Arabic"/>
              </a:rPr>
              <a:t>في الحاضر </a:t>
            </a:r>
            <a:r>
              <a:rPr lang="ar-SA" sz="2800" dirty="0" smtClean="0">
                <a:solidFill>
                  <a:srgbClr val="333333"/>
                </a:solidFill>
                <a:latin typeface="Calibri"/>
                <a:ea typeface="Times New Roman"/>
                <a:cs typeface="Simplified Arabic"/>
              </a:rPr>
              <a:t>والمستقبل</a:t>
            </a:r>
            <a:r>
              <a:rPr lang="ar-JO" sz="2800" dirty="0" smtClean="0">
                <a:solidFill>
                  <a:srgbClr val="333333"/>
                </a:solidFill>
                <a:latin typeface="Calibri"/>
                <a:ea typeface="Times New Roman"/>
                <a:cs typeface="Simplified Arabic"/>
              </a:rPr>
              <a:t>)</a:t>
            </a:r>
            <a:r>
              <a:rPr lang="ar-SA" sz="2800" dirty="0" smtClean="0">
                <a:solidFill>
                  <a:srgbClr val="333333"/>
                </a:solidFill>
                <a:latin typeface="Calibri"/>
                <a:ea typeface="Times New Roman"/>
                <a:cs typeface="Simplified Arabic"/>
              </a:rPr>
              <a:t>، </a:t>
            </a:r>
            <a:r>
              <a:rPr lang="ar-SA" sz="2800" dirty="0">
                <a:solidFill>
                  <a:srgbClr val="333333"/>
                </a:solidFill>
                <a:latin typeface="Calibri"/>
                <a:ea typeface="Times New Roman"/>
                <a:cs typeface="Simplified Arabic"/>
              </a:rPr>
              <a:t>لتحقيق أحسن توزيع ممكن لهذا التكوين (اللواتي، 2010).</a:t>
            </a:r>
            <a:endParaRPr lang="en-GB" sz="1800" dirty="0">
              <a:latin typeface="Calibri"/>
              <a:ea typeface="Calibri"/>
            </a:endParaRPr>
          </a:p>
          <a:p>
            <a:pPr lvl="0" algn="r">
              <a:lnSpc>
                <a:spcPct val="120000"/>
              </a:lnSpc>
            </a:pPr>
            <a:r>
              <a:rPr lang="ar-JO" sz="2800" dirty="0">
                <a:cs typeface="+mj-cs"/>
              </a:rPr>
              <a:t> </a:t>
            </a:r>
            <a:endParaRPr sz="2800" dirty="0">
              <a:solidFill>
                <a:srgbClr val="595959"/>
              </a:solidFill>
              <a:latin typeface="Calibri"/>
              <a:ea typeface="Calibri"/>
              <a:cs typeface="+mj-cs"/>
              <a:sym typeface="Calibri"/>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9" name="Google Shape;145;p3"/>
          <p:cNvSpPr txBox="1"/>
          <p:nvPr/>
        </p:nvSpPr>
        <p:spPr>
          <a:xfrm>
            <a:off x="5087888" y="760368"/>
            <a:ext cx="2736304" cy="584735"/>
          </a:xfrm>
          <a:prstGeom prst="rect">
            <a:avLst/>
          </a:prstGeom>
          <a:noFill/>
          <a:ln>
            <a:noFill/>
          </a:ln>
        </p:spPr>
        <p:txBody>
          <a:bodyPr spcFirstLastPara="1" wrap="square" lIns="91425" tIns="45700" rIns="91425" bIns="45700" anchor="t" anchorCtr="0">
            <a:spAutoFit/>
          </a:bodyPr>
          <a:lstStyle/>
          <a:p>
            <a:pPr lvl="0"/>
            <a:r>
              <a:rPr lang="ar-JO" sz="3200" b="1" dirty="0">
                <a:solidFill>
                  <a:srgbClr val="660066"/>
                </a:solidFill>
              </a:rPr>
              <a:t>اقتصاديات التعليم </a:t>
            </a:r>
            <a:endParaRPr b="1" dirty="0">
              <a:solidFill>
                <a:srgbClr val="660066"/>
              </a:solidFill>
            </a:endParaRPr>
          </a:p>
        </p:txBody>
      </p:sp>
      <p:sp>
        <p:nvSpPr>
          <p:cNvPr id="10"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13802960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DA28D75-6DE4-48FF-8DCD-BED1FE89E512}"/>
              </a:ext>
            </a:extLst>
          </p:cNvPr>
          <p:cNvSpPr>
            <a:spLocks noGrp="1"/>
          </p:cNvSpPr>
          <p:nvPr>
            <p:ph type="title"/>
          </p:nvPr>
        </p:nvSpPr>
        <p:spPr>
          <a:xfrm>
            <a:off x="2855640" y="365125"/>
            <a:ext cx="8498160" cy="1325563"/>
          </a:xfrm>
        </p:spPr>
        <p:txBody>
          <a:bodyPr>
            <a:normAutofit/>
          </a:bodyPr>
          <a:lstStyle/>
          <a:p>
            <a:pPr algn="r" rtl="1"/>
            <a:r>
              <a:rPr lang="ar-JO" sz="4000" dirty="0" smtClean="0">
                <a:solidFill>
                  <a:schemeClr val="tx1"/>
                </a:solidFill>
              </a:rPr>
              <a:t>اقتصاديات التعليم؟</a:t>
            </a:r>
            <a:r>
              <a:rPr lang="ar-JO" sz="4000" b="1" dirty="0">
                <a:solidFill>
                  <a:schemeClr val="tx1"/>
                </a:solidFill>
                <a:latin typeface="Calibri" panose="020F0502020204030204" pitchFamily="34" charset="0"/>
                <a:ea typeface="Calibri" panose="020F0502020204030204" pitchFamily="34" charset="0"/>
                <a:cs typeface="Simplified Arabic" panose="02020603050405020304" pitchFamily="18" charset="-78"/>
              </a:rPr>
              <a:t> </a:t>
            </a:r>
            <a:r>
              <a:rPr lang="ar-JO" sz="40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
            </a:r>
            <a:br>
              <a:rPr lang="ar-JO" sz="40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br>
            <a:r>
              <a:rPr lang="ar-JO" sz="40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مزيج </a:t>
            </a:r>
            <a:r>
              <a:rPr lang="ar-JO" sz="4000" b="1" dirty="0">
                <a:solidFill>
                  <a:schemeClr val="tx1"/>
                </a:solidFill>
                <a:latin typeface="Calibri" panose="020F0502020204030204" pitchFamily="34" charset="0"/>
                <a:ea typeface="Calibri" panose="020F0502020204030204" pitchFamily="34" charset="0"/>
                <a:cs typeface="Simplified Arabic" panose="02020603050405020304" pitchFamily="18" charset="-78"/>
              </a:rPr>
              <a:t>من تفاعل علمي الاقتصاد والتعليم </a:t>
            </a:r>
            <a:endParaRPr lang="en-US" sz="4000" dirty="0">
              <a:solidFill>
                <a:schemeClr val="tx1"/>
              </a:solidFill>
            </a:endParaRPr>
          </a:p>
        </p:txBody>
      </p:sp>
      <p:pic>
        <p:nvPicPr>
          <p:cNvPr id="5"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6" name="Google Shape;148;p3"/>
          <p:cNvPicPr preferRelativeResize="0"/>
          <p:nvPr/>
        </p:nvPicPr>
        <p:blipFill rotWithShape="1">
          <a:blip r:embed="rId3">
            <a:alphaModFix/>
          </a:blip>
          <a:srcRect/>
          <a:stretch/>
        </p:blipFill>
        <p:spPr>
          <a:xfrm>
            <a:off x="280308" y="6043914"/>
            <a:ext cx="2167470" cy="591661"/>
          </a:xfrm>
          <a:prstGeom prst="rect">
            <a:avLst/>
          </a:prstGeom>
          <a:noFill/>
          <a:ln>
            <a:noFill/>
          </a:ln>
        </p:spPr>
      </p:pic>
      <p:sp>
        <p:nvSpPr>
          <p:cNvPr id="7" name="Rectangle 6"/>
          <p:cNvSpPr/>
          <p:nvPr/>
        </p:nvSpPr>
        <p:spPr>
          <a:xfrm>
            <a:off x="2447778" y="1765079"/>
            <a:ext cx="8664102" cy="4092402"/>
          </a:xfrm>
          <a:prstGeom prst="rect">
            <a:avLst/>
          </a:prstGeom>
        </p:spPr>
        <p:txBody>
          <a:bodyPr wrap="square">
            <a:spAutoFit/>
          </a:bodyPr>
          <a:lstStyle/>
          <a:p>
            <a:pPr lvl="0" algn="r" rtl="1">
              <a:lnSpc>
                <a:spcPct val="90000"/>
              </a:lnSpc>
              <a:spcBef>
                <a:spcPts val="1000"/>
              </a:spcBef>
              <a:buClrTx/>
            </a:pPr>
            <a:r>
              <a:rPr lang="ar-JO" sz="2800" kern="1200" dirty="0">
                <a:solidFill>
                  <a:prstClr val="black"/>
                </a:solidFill>
                <a:latin typeface="Calibri"/>
                <a:ea typeface="+mn-ea"/>
              </a:rPr>
              <a:t>مصطلح مرادف للتحليل الاقتصادي لأبعاد </a:t>
            </a:r>
            <a:r>
              <a:rPr lang="ar-JO" sz="2800" kern="1200" dirty="0" smtClean="0">
                <a:solidFill>
                  <a:prstClr val="black"/>
                </a:solidFill>
                <a:latin typeface="Calibri"/>
                <a:ea typeface="+mn-ea"/>
              </a:rPr>
              <a:t>التعليم </a:t>
            </a:r>
            <a:r>
              <a:rPr lang="ar-JO" sz="2800" kern="1200" dirty="0">
                <a:solidFill>
                  <a:prstClr val="black"/>
                </a:solidFill>
                <a:latin typeface="Calibri"/>
                <a:ea typeface="+mn-ea"/>
              </a:rPr>
              <a:t>من حيث:  </a:t>
            </a:r>
          </a:p>
          <a:p>
            <a:pPr marL="228600" lvl="0" indent="-228600" algn="r" rtl="1">
              <a:lnSpc>
                <a:spcPct val="90000"/>
              </a:lnSpc>
              <a:spcBef>
                <a:spcPts val="1000"/>
              </a:spcBef>
              <a:buClrTx/>
              <a:buFontTx/>
              <a:buChar char="-"/>
            </a:pPr>
            <a:r>
              <a:rPr lang="ar-JO" sz="2800" kern="1200" dirty="0">
                <a:solidFill>
                  <a:prstClr val="black"/>
                </a:solidFill>
                <a:latin typeface="Calibri"/>
                <a:ea typeface="+mn-ea"/>
              </a:rPr>
              <a:t>دراسة الكلفة. </a:t>
            </a:r>
          </a:p>
          <a:p>
            <a:pPr marL="228600" lvl="0" indent="-228600" algn="r" rtl="1">
              <a:lnSpc>
                <a:spcPct val="90000"/>
              </a:lnSpc>
              <a:spcBef>
                <a:spcPts val="1000"/>
              </a:spcBef>
              <a:buClrTx/>
              <a:buFontTx/>
              <a:buChar char="-"/>
            </a:pPr>
            <a:r>
              <a:rPr lang="ar-JO" sz="2800" kern="1200" dirty="0">
                <a:solidFill>
                  <a:prstClr val="black"/>
                </a:solidFill>
                <a:latin typeface="Calibri"/>
                <a:ea typeface="+mn-ea"/>
              </a:rPr>
              <a:t>دراسة العائد. </a:t>
            </a:r>
          </a:p>
          <a:p>
            <a:pPr marL="228600" lvl="0" indent="-228600" algn="r" rtl="1">
              <a:lnSpc>
                <a:spcPct val="90000"/>
              </a:lnSpc>
              <a:spcBef>
                <a:spcPts val="1000"/>
              </a:spcBef>
              <a:buClrTx/>
              <a:buFontTx/>
              <a:buChar char="-"/>
            </a:pPr>
            <a:r>
              <a:rPr lang="ar-JO" sz="2800" kern="1200" dirty="0">
                <a:solidFill>
                  <a:prstClr val="black"/>
                </a:solidFill>
                <a:latin typeface="Calibri"/>
                <a:ea typeface="+mn-ea"/>
              </a:rPr>
              <a:t>الكفاءة والفعالية. </a:t>
            </a:r>
          </a:p>
          <a:p>
            <a:pPr marL="228600" lvl="0" indent="-228600" algn="r" rtl="1">
              <a:lnSpc>
                <a:spcPct val="90000"/>
              </a:lnSpc>
              <a:spcBef>
                <a:spcPts val="1000"/>
              </a:spcBef>
              <a:buClrTx/>
              <a:buFontTx/>
              <a:buChar char="-"/>
            </a:pPr>
            <a:r>
              <a:rPr lang="ar-JO" sz="2800" kern="1200" dirty="0">
                <a:solidFill>
                  <a:prstClr val="black"/>
                </a:solidFill>
                <a:latin typeface="Calibri"/>
                <a:ea typeface="+mn-ea"/>
              </a:rPr>
              <a:t> العرض والطلب. </a:t>
            </a:r>
          </a:p>
          <a:p>
            <a:pPr marL="228600" lvl="0" indent="-228600" algn="r" rtl="1">
              <a:lnSpc>
                <a:spcPct val="90000"/>
              </a:lnSpc>
              <a:spcBef>
                <a:spcPts val="1000"/>
              </a:spcBef>
              <a:buClrTx/>
              <a:buFontTx/>
              <a:buChar char="-"/>
            </a:pPr>
            <a:r>
              <a:rPr lang="ar-JO" sz="2800" kern="1200" dirty="0">
                <a:solidFill>
                  <a:prstClr val="black"/>
                </a:solidFill>
                <a:latin typeface="Calibri"/>
                <a:ea typeface="+mn-ea"/>
              </a:rPr>
              <a:t>الجدوى الاقتصادية. </a:t>
            </a:r>
          </a:p>
          <a:p>
            <a:pPr marL="228600" lvl="0" indent="-228600" algn="r" rtl="1">
              <a:lnSpc>
                <a:spcPct val="90000"/>
              </a:lnSpc>
              <a:spcBef>
                <a:spcPts val="1000"/>
              </a:spcBef>
              <a:buClrTx/>
              <a:buFontTx/>
              <a:buChar char="-"/>
            </a:pPr>
            <a:r>
              <a:rPr lang="ar-JO" sz="2800" kern="1200" dirty="0">
                <a:solidFill>
                  <a:prstClr val="black"/>
                </a:solidFill>
                <a:latin typeface="Calibri"/>
                <a:ea typeface="+mn-ea"/>
              </a:rPr>
              <a:t>تحليل الكلفة والمنفعة. </a:t>
            </a:r>
          </a:p>
          <a:p>
            <a:pPr marL="228600" lvl="0" indent="-228600" algn="r" rtl="1">
              <a:lnSpc>
                <a:spcPct val="90000"/>
              </a:lnSpc>
              <a:spcBef>
                <a:spcPts val="1000"/>
              </a:spcBef>
              <a:buClrTx/>
              <a:buFontTx/>
              <a:buChar char="-"/>
            </a:pPr>
            <a:r>
              <a:rPr lang="ar-JO" sz="2800" kern="1200" dirty="0">
                <a:solidFill>
                  <a:prstClr val="black"/>
                </a:solidFill>
                <a:latin typeface="Calibri"/>
                <a:ea typeface="+mn-ea"/>
              </a:rPr>
              <a:t>العائد من الاستثمار. </a:t>
            </a:r>
            <a:endParaRPr lang="en-US" sz="2800" kern="1200" dirty="0">
              <a:solidFill>
                <a:prstClr val="black"/>
              </a:solidFill>
              <a:latin typeface="Calibri"/>
              <a:ea typeface="+mn-ea"/>
              <a:cs typeface="+mn-cs"/>
            </a:endParaRPr>
          </a:p>
        </p:txBody>
      </p:sp>
      <p:sp>
        <p:nvSpPr>
          <p:cNvPr id="8"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9" name="Rectangle 8"/>
          <p:cNvSpPr/>
          <p:nvPr/>
        </p:nvSpPr>
        <p:spPr>
          <a:xfrm>
            <a:off x="983432" y="1700808"/>
            <a:ext cx="10153128" cy="4464496"/>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6863" y="2489944"/>
            <a:ext cx="6401345" cy="3210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87974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4" name="Google Shape;144;p3"/>
          <p:cNvSpPr/>
          <p:nvPr/>
        </p:nvSpPr>
        <p:spPr>
          <a:xfrm>
            <a:off x="912517" y="1124744"/>
            <a:ext cx="10657183" cy="5881698"/>
          </a:xfrm>
          <a:prstGeom prst="rect">
            <a:avLst/>
          </a:prstGeom>
          <a:noFill/>
          <a:ln>
            <a:noFill/>
          </a:ln>
        </p:spPr>
        <p:txBody>
          <a:bodyPr spcFirstLastPara="1" wrap="square" lIns="91425" tIns="45700" rIns="91425" bIns="45700" anchor="t" anchorCtr="0">
            <a:spAutoFit/>
          </a:bodyPr>
          <a:lstStyle/>
          <a:p>
            <a:pPr algn="r" rtl="1">
              <a:lnSpc>
                <a:spcPct val="107000"/>
              </a:lnSpc>
              <a:spcAft>
                <a:spcPts val="800"/>
              </a:spcAft>
            </a:pPr>
            <a:r>
              <a:rPr lang="ar-JO" sz="2800" b="1" dirty="0">
                <a:latin typeface="Calibri"/>
                <a:ea typeface="Calibri"/>
                <a:cs typeface="Simplified Arabic"/>
              </a:rPr>
              <a:t>الأهداف التي يسعى علم اقتصاديات التعليم لتحقيقها :</a:t>
            </a:r>
            <a:endParaRPr lang="en-GB" sz="1800" dirty="0">
              <a:latin typeface="Calibri"/>
              <a:ea typeface="Calibri"/>
            </a:endParaRPr>
          </a:p>
          <a:p>
            <a:pPr marL="342900" lvl="0" indent="-342900" algn="r" rtl="1">
              <a:lnSpc>
                <a:spcPct val="107000"/>
              </a:lnSpc>
              <a:spcAft>
                <a:spcPts val="800"/>
              </a:spcAft>
              <a:buFont typeface="+mj-lt"/>
              <a:buAutoNum type="arabicPeriod"/>
            </a:pPr>
            <a:r>
              <a:rPr lang="ar-JO" sz="2800" dirty="0">
                <a:latin typeface="Calibri"/>
                <a:ea typeface="Calibri"/>
                <a:cs typeface="Simplified Arabic"/>
              </a:rPr>
              <a:t>رفع مستوى الكفاية الاقتصادية للتعليم </a:t>
            </a:r>
            <a:r>
              <a:rPr lang="ar-JO" sz="2800" dirty="0" smtClean="0">
                <a:latin typeface="Calibri"/>
                <a:ea typeface="Calibri"/>
                <a:cs typeface="Simplified Arabic"/>
              </a:rPr>
              <a:t> </a:t>
            </a:r>
            <a:r>
              <a:rPr lang="ar-JO" sz="2800" dirty="0">
                <a:latin typeface="Calibri"/>
                <a:ea typeface="Calibri"/>
                <a:cs typeface="Simplified Arabic"/>
              </a:rPr>
              <a:t>وذلك من خلال التوظيف الأمثل للإمكانيات </a:t>
            </a:r>
            <a:endParaRPr lang="en-GB" sz="1800" dirty="0">
              <a:latin typeface="Calibri"/>
              <a:ea typeface="Calibri"/>
            </a:endParaRPr>
          </a:p>
          <a:p>
            <a:pPr marL="228600" algn="r" rtl="1">
              <a:lnSpc>
                <a:spcPct val="107000"/>
              </a:lnSpc>
              <a:spcAft>
                <a:spcPts val="800"/>
              </a:spcAft>
            </a:pPr>
            <a:r>
              <a:rPr lang="ar-JO" sz="2800" dirty="0">
                <a:latin typeface="Calibri"/>
                <a:ea typeface="Calibri"/>
                <a:cs typeface="Simplified Arabic"/>
              </a:rPr>
              <a:t>وزيادة الموارد المخصصة للتعليم لضمان الجودة .</a:t>
            </a:r>
            <a:endParaRPr lang="en-GB" sz="1800" dirty="0">
              <a:latin typeface="Calibri"/>
              <a:ea typeface="Calibri"/>
            </a:endParaRPr>
          </a:p>
          <a:p>
            <a:pPr algn="r" rtl="1">
              <a:lnSpc>
                <a:spcPct val="107000"/>
              </a:lnSpc>
              <a:spcAft>
                <a:spcPts val="800"/>
              </a:spcAft>
            </a:pPr>
            <a:r>
              <a:rPr lang="ar-JO" sz="2800" dirty="0">
                <a:latin typeface="Calibri"/>
                <a:ea typeface="Calibri"/>
                <a:cs typeface="Simplified Arabic"/>
              </a:rPr>
              <a:t>2- إيجاد مستثمرين فاعلين يدخلون كشركاء مع ما تتبناه الدولة من مشاريع  في المجال التعليمي .</a:t>
            </a:r>
            <a:endParaRPr lang="en-GB" sz="1800" dirty="0">
              <a:latin typeface="Calibri"/>
              <a:ea typeface="Calibri"/>
            </a:endParaRPr>
          </a:p>
          <a:p>
            <a:pPr algn="r" rtl="1">
              <a:lnSpc>
                <a:spcPct val="107000"/>
              </a:lnSpc>
              <a:spcAft>
                <a:spcPts val="800"/>
              </a:spcAft>
            </a:pPr>
            <a:r>
              <a:rPr lang="ar-JO" sz="2800" dirty="0">
                <a:latin typeface="Calibri"/>
                <a:ea typeface="Calibri"/>
                <a:cs typeface="Simplified Arabic"/>
              </a:rPr>
              <a:t>3- التخطيط الجيد ل</a:t>
            </a:r>
            <a:r>
              <a:rPr lang="ar-JO" sz="2800" dirty="0" smtClean="0">
                <a:latin typeface="Calibri"/>
                <a:ea typeface="Calibri"/>
                <a:cs typeface="Simplified Arabic"/>
              </a:rPr>
              <a:t>لبرامج </a:t>
            </a:r>
            <a:r>
              <a:rPr lang="ar-JO" sz="2800" dirty="0">
                <a:latin typeface="Calibri"/>
                <a:ea typeface="Calibri"/>
                <a:cs typeface="Simplified Arabic"/>
              </a:rPr>
              <a:t>التعليمية والسياسات التربوية، والتي تسعى لتحقيق اقتصاد استثماري </a:t>
            </a:r>
            <a:r>
              <a:rPr lang="ar-JO" sz="2800" dirty="0" smtClean="0">
                <a:latin typeface="Calibri"/>
                <a:ea typeface="Calibri"/>
                <a:cs typeface="Simplified Arabic"/>
              </a:rPr>
              <a:t>أفضل.</a:t>
            </a:r>
            <a:endParaRPr lang="en-GB" sz="1800" dirty="0">
              <a:latin typeface="Calibri"/>
              <a:ea typeface="Calibri"/>
            </a:endParaRPr>
          </a:p>
          <a:p>
            <a:pPr algn="r" rtl="1">
              <a:lnSpc>
                <a:spcPct val="107000"/>
              </a:lnSpc>
              <a:spcAft>
                <a:spcPts val="800"/>
              </a:spcAft>
            </a:pPr>
            <a:r>
              <a:rPr lang="ar-JO" sz="2800" dirty="0">
                <a:latin typeface="Calibri"/>
                <a:ea typeface="Calibri"/>
                <a:cs typeface="Simplified Arabic"/>
              </a:rPr>
              <a:t>4- تشجيع المجتمع المحلي على المشاركة الفعالة في كافة المشاريع التربوية التي تتبناها الدولة في </a:t>
            </a:r>
            <a:r>
              <a:rPr lang="ar-JO" sz="2800" dirty="0" smtClean="0">
                <a:latin typeface="Calibri"/>
                <a:ea typeface="Calibri"/>
                <a:cs typeface="Simplified Arabic"/>
              </a:rPr>
              <a:t>مجال الاستثمار </a:t>
            </a:r>
            <a:r>
              <a:rPr lang="ar-JO" sz="2800" dirty="0">
                <a:latin typeface="Calibri"/>
                <a:ea typeface="Calibri"/>
                <a:cs typeface="Simplified Arabic"/>
              </a:rPr>
              <a:t>في مجال التعليم .</a:t>
            </a:r>
            <a:endParaRPr lang="en-GB" sz="1800" dirty="0">
              <a:latin typeface="Calibri"/>
              <a:ea typeface="Calibri"/>
            </a:endParaRPr>
          </a:p>
          <a:p>
            <a:pPr algn="r" rtl="1">
              <a:lnSpc>
                <a:spcPct val="107000"/>
              </a:lnSpc>
              <a:spcAft>
                <a:spcPts val="800"/>
              </a:spcAft>
            </a:pPr>
            <a:r>
              <a:rPr lang="ar-JO" sz="2800" dirty="0">
                <a:latin typeface="Calibri"/>
                <a:ea typeface="Calibri"/>
                <a:cs typeface="Simplified Arabic"/>
              </a:rPr>
              <a:t>5- نشر ثقافة الاقتصاد التعليمي </a:t>
            </a:r>
            <a:r>
              <a:rPr lang="ar-JO" sz="2800" dirty="0" smtClean="0">
                <a:latin typeface="Calibri"/>
                <a:ea typeface="Calibri"/>
                <a:cs typeface="Simplified Arabic"/>
              </a:rPr>
              <a:t>مفهومًا </a:t>
            </a:r>
            <a:r>
              <a:rPr lang="ar-JO" sz="2800" dirty="0">
                <a:latin typeface="Calibri"/>
                <a:ea typeface="Calibri"/>
                <a:cs typeface="Simplified Arabic"/>
              </a:rPr>
              <a:t>وعملاً في كافة أجهزة الوزارة والتوعية بأهمية البعد الاقتصادي في اتخاذ القرار التربوي . ( العنقودي،2010،ص:19</a:t>
            </a:r>
            <a:r>
              <a:rPr lang="ar-JO" sz="2800" dirty="0" smtClean="0">
                <a:latin typeface="Calibri"/>
                <a:ea typeface="Calibri"/>
                <a:cs typeface="Simplified Arabic"/>
              </a:rPr>
              <a:t>)</a:t>
            </a:r>
            <a:r>
              <a:rPr lang="ar-JO" sz="2800" dirty="0">
                <a:cs typeface="+mj-cs"/>
              </a:rPr>
              <a:t> </a:t>
            </a:r>
            <a:endParaRPr sz="2800" dirty="0">
              <a:solidFill>
                <a:srgbClr val="595959"/>
              </a:solidFill>
              <a:latin typeface="Calibri"/>
              <a:ea typeface="Calibri"/>
              <a:cs typeface="+mj-cs"/>
              <a:sym typeface="Calibri"/>
            </a:endParaRPr>
          </a:p>
        </p:txBody>
      </p:sp>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extLst>
      <p:ext uri="{BB962C8B-B14F-4D97-AF65-F5344CB8AC3E}">
        <p14:creationId xmlns:p14="http://schemas.microsoft.com/office/powerpoint/2010/main" val="12712425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A67603-605A-496D-9538-77E82B724012}"/>
              </a:ext>
            </a:extLst>
          </p:cNvPr>
          <p:cNvSpPr>
            <a:spLocks noGrp="1"/>
          </p:cNvSpPr>
          <p:nvPr>
            <p:ph type="title"/>
          </p:nvPr>
        </p:nvSpPr>
        <p:spPr>
          <a:xfrm>
            <a:off x="2927648" y="260648"/>
            <a:ext cx="6336704" cy="883122"/>
          </a:xfrm>
          <a:solidFill>
            <a:schemeClr val="accent1">
              <a:lumMod val="20000"/>
              <a:lumOff val="80000"/>
            </a:schemeClr>
          </a:solidFill>
        </p:spPr>
        <p:txBody>
          <a:bodyPr>
            <a:normAutofit fontScale="90000"/>
          </a:bodyPr>
          <a:lstStyle/>
          <a:p>
            <a:pPr algn="ctr"/>
            <a:r>
              <a:rPr lang="ar-JO" b="1" dirty="0">
                <a:solidFill>
                  <a:schemeClr val="tx1"/>
                </a:solidFill>
                <a:latin typeface="Arial" pitchFamily="34" charset="0"/>
              </a:rPr>
              <a:t>التحديات التي تواجه التعليم العالي</a:t>
            </a:r>
            <a:endParaRPr lang="he-IL" b="1" dirty="0">
              <a:solidFill>
                <a:schemeClr val="tx1"/>
              </a:solidFill>
              <a:latin typeface="Simplified Arabic" panose="02020603050405020304" pitchFamily="18" charset="-78"/>
            </a:endParaRPr>
          </a:p>
        </p:txBody>
      </p:sp>
      <p:sp>
        <p:nvSpPr>
          <p:cNvPr id="3" name="Content Placeholder 2">
            <a:extLst>
              <a:ext uri="{FF2B5EF4-FFF2-40B4-BE49-F238E27FC236}">
                <a16:creationId xmlns:a16="http://schemas.microsoft.com/office/drawing/2014/main" xmlns="" id="{CFC38705-F0B0-4849-88F6-00C98004E424}"/>
              </a:ext>
            </a:extLst>
          </p:cNvPr>
          <p:cNvSpPr>
            <a:spLocks noGrp="1"/>
          </p:cNvSpPr>
          <p:nvPr>
            <p:ph idx="1"/>
          </p:nvPr>
        </p:nvSpPr>
        <p:spPr>
          <a:xfrm>
            <a:off x="479376" y="1340768"/>
            <a:ext cx="11059219" cy="4686300"/>
          </a:xfrm>
        </p:spPr>
        <p:txBody>
          <a:bodyPr>
            <a:normAutofit fontScale="92500" lnSpcReduction="10000"/>
          </a:bodyPr>
          <a:lstStyle/>
          <a:p>
            <a:pPr marL="114300" indent="0" algn="r">
              <a:buNone/>
            </a:pPr>
            <a:r>
              <a:rPr lang="ar-JO" b="1" dirty="0" smtClean="0">
                <a:solidFill>
                  <a:schemeClr val="tx1"/>
                </a:solidFill>
                <a:latin typeface="Simplified Arabic" panose="02020603050405020304" pitchFamily="18" charset="-78"/>
                <a:cs typeface="Simplified Arabic" panose="02020603050405020304" pitchFamily="18" charset="-78"/>
              </a:rPr>
              <a:t>1- في مجال جودة التعليم:</a:t>
            </a:r>
            <a:br>
              <a:rPr lang="ar-JO" b="1" dirty="0" smtClean="0">
                <a:solidFill>
                  <a:schemeClr val="tx1"/>
                </a:solidFill>
                <a:latin typeface="Simplified Arabic" panose="02020603050405020304" pitchFamily="18" charset="-78"/>
                <a:cs typeface="Simplified Arabic" panose="02020603050405020304" pitchFamily="18" charset="-78"/>
              </a:rPr>
            </a:br>
            <a:endParaRPr lang="ar-JO" sz="2800" b="1" dirty="0" smtClean="0">
              <a:solidFill>
                <a:schemeClr val="tx1"/>
              </a:solidFill>
              <a:latin typeface="Simplified Arabic" panose="02020603050405020304" pitchFamily="18" charset="-78"/>
              <a:cs typeface="Simplified Arabic" panose="02020603050405020304" pitchFamily="18" charset="-78"/>
            </a:endParaRPr>
          </a:p>
          <a:p>
            <a:pPr marL="114300" indent="0" algn="r">
              <a:buNone/>
            </a:pPr>
            <a:r>
              <a:rPr lang="ar-JO" sz="2800" b="1" dirty="0" smtClean="0">
                <a:latin typeface="Simplified Arabic" panose="02020603050405020304" pitchFamily="18" charset="-78"/>
                <a:cs typeface="Simplified Arabic" panose="02020603050405020304" pitchFamily="18" charset="-78"/>
              </a:rPr>
              <a:t>- عدم ملاءمة التخصصات الجامعية مع الحاجات الفعلية لسوق العمل.</a:t>
            </a:r>
          </a:p>
          <a:p>
            <a:pPr marL="114300" indent="0" algn="r">
              <a:buNone/>
            </a:pPr>
            <a:r>
              <a:rPr lang="ar-JO" sz="2800" b="1" dirty="0" smtClean="0">
                <a:latin typeface="Simplified Arabic" panose="02020603050405020304" pitchFamily="18" charset="-78"/>
                <a:cs typeface="Simplified Arabic" panose="02020603050405020304" pitchFamily="18" charset="-78"/>
              </a:rPr>
              <a:t>- ضعف اكتساب الطلبة لمهارات التفكير الإبداعي والنقدي والتحليلي</a:t>
            </a:r>
            <a:r>
              <a:rPr lang="ar-JO" b="1" dirty="0" smtClean="0">
                <a:latin typeface="Simplified Arabic" panose="02020603050405020304" pitchFamily="18" charset="-78"/>
                <a:cs typeface="Simplified Arabic" panose="02020603050405020304" pitchFamily="18" charset="-78"/>
              </a:rPr>
              <a:t>.</a:t>
            </a:r>
            <a:endParaRPr lang="ar-JO" sz="2800" b="1" dirty="0" smtClean="0">
              <a:latin typeface="Simplified Arabic" panose="02020603050405020304" pitchFamily="18" charset="-78"/>
              <a:cs typeface="Simplified Arabic" panose="02020603050405020304" pitchFamily="18" charset="-78"/>
            </a:endParaRPr>
          </a:p>
          <a:p>
            <a:pPr marL="114300" indent="0" algn="r">
              <a:buNone/>
            </a:pPr>
            <a:r>
              <a:rPr lang="ar-JO" sz="2800" b="1" dirty="0" smtClean="0">
                <a:latin typeface="Simplified Arabic" panose="02020603050405020304" pitchFamily="18" charset="-78"/>
                <a:cs typeface="Simplified Arabic" panose="02020603050405020304" pitchFamily="18" charset="-78"/>
              </a:rPr>
              <a:t>- عدم وجود جهة مستقلة لتقييم ومتابعة الأداء من منطلق الشفافية والمساءلة والوضوح.</a:t>
            </a:r>
          </a:p>
          <a:p>
            <a:pPr marL="114300" indent="0" algn="r">
              <a:buNone/>
            </a:pPr>
            <a:r>
              <a:rPr lang="ar-JO" sz="2800" b="1" dirty="0" smtClean="0">
                <a:latin typeface="Simplified Arabic" panose="02020603050405020304" pitchFamily="18" charset="-78"/>
                <a:cs typeface="Simplified Arabic" panose="02020603050405020304" pitchFamily="18" charset="-78"/>
              </a:rPr>
              <a:t>- ضعف مستوى أداء كوادر الهيئات التدريسية.</a:t>
            </a:r>
          </a:p>
          <a:p>
            <a:pPr marL="114300" indent="0" algn="r">
              <a:buNone/>
            </a:pPr>
            <a:r>
              <a:rPr lang="ar-JO" sz="2800" b="1" dirty="0" smtClean="0">
                <a:latin typeface="Simplified Arabic" panose="02020603050405020304" pitchFamily="18" charset="-78"/>
                <a:cs typeface="Simplified Arabic" panose="02020603050405020304" pitchFamily="18" charset="-78"/>
              </a:rPr>
              <a:t>- عدم توفر البيانات والإحصاءات الكافية التي تساعد على معرفة احتياجات سوق العمل.</a:t>
            </a:r>
          </a:p>
          <a:p>
            <a:pPr marL="114300" indent="0" algn="r">
              <a:buNone/>
            </a:pPr>
            <a:r>
              <a:rPr lang="ar-JO" dirty="0" smtClean="0">
                <a:latin typeface="Simplified Arabic" panose="02020603050405020304" pitchFamily="18" charset="-78"/>
                <a:cs typeface="Simplified Arabic" panose="02020603050405020304" pitchFamily="18" charset="-78"/>
              </a:rPr>
              <a:t>- </a:t>
            </a:r>
            <a:r>
              <a:rPr lang="ar-JO" b="1" dirty="0" smtClean="0">
                <a:latin typeface="Simplified Arabic" panose="02020603050405020304" pitchFamily="18" charset="-78"/>
                <a:cs typeface="Simplified Arabic" panose="02020603050405020304" pitchFamily="18" charset="-78"/>
              </a:rPr>
              <a:t>قلة توفر الفرص التدريبية في مواقع العمل للطلبة في مراحل الدراسة المختلفة.</a:t>
            </a:r>
          </a:p>
          <a:p>
            <a:pPr marL="114300" indent="0" algn="r">
              <a:buNone/>
            </a:pPr>
            <a:r>
              <a:rPr lang="ar-JO" b="1" dirty="0" smtClean="0">
                <a:latin typeface="Simplified Arabic" panose="02020603050405020304" pitchFamily="18" charset="-78"/>
                <a:cs typeface="Simplified Arabic" panose="02020603050405020304" pitchFamily="18" charset="-78"/>
              </a:rPr>
              <a:t> - قلة الإقبال على برامج التعليم والتدريب المهني.</a:t>
            </a:r>
          </a:p>
          <a:p>
            <a:pPr marL="114300" indent="0" algn="r">
              <a:buNone/>
            </a:pPr>
            <a:r>
              <a:rPr lang="ar-JO" b="1" dirty="0" smtClean="0">
                <a:latin typeface="Simplified Arabic" panose="02020603050405020304" pitchFamily="18" charset="-78"/>
                <a:cs typeface="Simplified Arabic" panose="02020603050405020304" pitchFamily="18" charset="-78"/>
              </a:rPr>
              <a:t>- محدودية فرص العمل المناسبة لمخرجات التعليم في المراحل والتخصصات المختلفة.</a:t>
            </a:r>
            <a:endParaRPr lang="he-IL" sz="2800" b="1" dirty="0">
              <a:latin typeface="Simplified Arabic" panose="02020603050405020304" pitchFamily="18" charset="-78"/>
            </a:endParaRPr>
          </a:p>
        </p:txBody>
      </p:sp>
      <p:pic>
        <p:nvPicPr>
          <p:cNvPr id="6"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7"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4340121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F561DB-6AE4-4A94-9AB3-B55DA1B54EA0}"/>
              </a:ext>
            </a:extLst>
          </p:cNvPr>
          <p:cNvSpPr>
            <a:spLocks noGrp="1"/>
          </p:cNvSpPr>
          <p:nvPr>
            <p:ph type="title"/>
          </p:nvPr>
        </p:nvSpPr>
        <p:spPr>
          <a:xfrm>
            <a:off x="1866901" y="624110"/>
            <a:ext cx="9637712" cy="747490"/>
          </a:xfrm>
          <a:noFill/>
        </p:spPr>
        <p:txBody>
          <a:bodyPr>
            <a:normAutofit/>
          </a:bodyPr>
          <a:lstStyle/>
          <a:p>
            <a:pPr algn="r"/>
            <a:r>
              <a:rPr lang="ar-JO" sz="2800" b="1" dirty="0" smtClean="0">
                <a:solidFill>
                  <a:schemeClr val="tx1"/>
                </a:solidFill>
                <a:latin typeface="Simplified Arabic" panose="02020603050405020304" pitchFamily="18" charset="-78"/>
                <a:cs typeface="Simplified Arabic" panose="02020603050405020304" pitchFamily="18" charset="-78"/>
              </a:rPr>
              <a:t>2- </a:t>
            </a:r>
            <a:r>
              <a:rPr lang="ar-JO" sz="2800" b="1" dirty="0">
                <a:solidFill>
                  <a:schemeClr val="tx1"/>
                </a:solidFill>
                <a:latin typeface="Simplified Arabic" panose="02020603050405020304" pitchFamily="18" charset="-78"/>
                <a:cs typeface="Simplified Arabic" panose="02020603050405020304" pitchFamily="18" charset="-78"/>
              </a:rPr>
              <a:t>في مجال إدارة التعليم:</a:t>
            </a:r>
            <a:endParaRPr lang="he-IL" sz="2800" b="1" dirty="0">
              <a:solidFill>
                <a:schemeClr val="tx1"/>
              </a:solidFill>
              <a:latin typeface="Simplified Arabic" panose="02020603050405020304" pitchFamily="18" charset="-78"/>
            </a:endParaRPr>
          </a:p>
        </p:txBody>
      </p:sp>
      <p:sp>
        <p:nvSpPr>
          <p:cNvPr id="3" name="Content Placeholder 2">
            <a:extLst>
              <a:ext uri="{FF2B5EF4-FFF2-40B4-BE49-F238E27FC236}">
                <a16:creationId xmlns:a16="http://schemas.microsoft.com/office/drawing/2014/main" xmlns="" id="{DCD94B4E-02C3-4D51-A8B5-E691089EB0D1}"/>
              </a:ext>
            </a:extLst>
          </p:cNvPr>
          <p:cNvSpPr>
            <a:spLocks noGrp="1"/>
          </p:cNvSpPr>
          <p:nvPr>
            <p:ph idx="1"/>
          </p:nvPr>
        </p:nvSpPr>
        <p:spPr>
          <a:xfrm>
            <a:off x="1581150" y="1571625"/>
            <a:ext cx="9923462" cy="4838700"/>
          </a:xfrm>
        </p:spPr>
        <p:txBody>
          <a:bodyPr>
            <a:normAutofit/>
          </a:bodyPr>
          <a:lstStyle/>
          <a:p>
            <a:pPr marL="114300" indent="0" algn="r">
              <a:buNone/>
            </a:pPr>
            <a:r>
              <a:rPr lang="ar-JO" sz="2800" b="1" dirty="0" smtClean="0">
                <a:latin typeface="Simplified Arabic" panose="02020603050405020304" pitchFamily="18" charset="-78"/>
                <a:cs typeface="Simplified Arabic" panose="02020603050405020304" pitchFamily="18" charset="-78"/>
              </a:rPr>
              <a:t>- ضعف التوجه نحو التخطيط الإستراتيجي.</a:t>
            </a:r>
          </a:p>
          <a:p>
            <a:pPr marL="114300" indent="0" algn="r">
              <a:buNone/>
            </a:pPr>
            <a:r>
              <a:rPr lang="ar-JO" sz="2800" b="1" dirty="0" smtClean="0">
                <a:latin typeface="Simplified Arabic" panose="02020603050405020304" pitchFamily="18" charset="-78"/>
                <a:cs typeface="Simplified Arabic" panose="02020603050405020304" pitchFamily="18" charset="-78"/>
              </a:rPr>
              <a:t>- المركزية </a:t>
            </a:r>
            <a:r>
              <a:rPr lang="ar-JO" sz="2800" b="1" dirty="0">
                <a:latin typeface="Simplified Arabic" panose="02020603050405020304" pitchFamily="18" charset="-78"/>
                <a:cs typeface="Simplified Arabic" panose="02020603050405020304" pitchFamily="18" charset="-78"/>
              </a:rPr>
              <a:t>في الجوانب الإدارية والمالية لمؤسسات التعليم الحكومي</a:t>
            </a:r>
            <a:r>
              <a:rPr lang="ar-JO" sz="2800" b="1" dirty="0" smtClean="0">
                <a:latin typeface="Simplified Arabic" panose="02020603050405020304" pitchFamily="18" charset="-78"/>
                <a:cs typeface="Simplified Arabic" panose="02020603050405020304" pitchFamily="18" charset="-78"/>
              </a:rPr>
              <a:t>.</a:t>
            </a:r>
          </a:p>
          <a:p>
            <a:pPr marL="114300" indent="0" algn="r">
              <a:buNone/>
            </a:pPr>
            <a:r>
              <a:rPr lang="ar-JO" sz="2800" b="1" dirty="0" smtClean="0">
                <a:latin typeface="Simplified Arabic" panose="02020603050405020304" pitchFamily="18" charset="-78"/>
                <a:cs typeface="Simplified Arabic" panose="02020603050405020304" pitchFamily="18" charset="-78"/>
              </a:rPr>
              <a:t> - الكثافة </a:t>
            </a:r>
            <a:r>
              <a:rPr lang="ar-JO" sz="2800" b="1" dirty="0">
                <a:latin typeface="Simplified Arabic" panose="02020603050405020304" pitchFamily="18" charset="-78"/>
                <a:cs typeface="Simplified Arabic" panose="02020603050405020304" pitchFamily="18" charset="-78"/>
              </a:rPr>
              <a:t>السكانية مع ارتفاع كلفة تشييد المباني </a:t>
            </a:r>
            <a:endParaRPr lang="ar-JO" sz="2800" b="1" dirty="0" smtClean="0">
              <a:latin typeface="Simplified Arabic" panose="02020603050405020304" pitchFamily="18" charset="-78"/>
              <a:cs typeface="Simplified Arabic" panose="02020603050405020304" pitchFamily="18" charset="-78"/>
            </a:endParaRPr>
          </a:p>
          <a:p>
            <a:pPr marL="114300" indent="0" algn="r">
              <a:buNone/>
            </a:pPr>
            <a:r>
              <a:rPr lang="ar-JO" sz="2800" b="1" dirty="0" smtClean="0">
                <a:latin typeface="Simplified Arabic" panose="02020603050405020304" pitchFamily="18" charset="-78"/>
                <a:cs typeface="Simplified Arabic" panose="02020603050405020304" pitchFamily="18" charset="-78"/>
              </a:rPr>
              <a:t>- صعوبة </a:t>
            </a:r>
            <a:r>
              <a:rPr lang="ar-JO" sz="2800" b="1" dirty="0">
                <a:latin typeface="Simplified Arabic" panose="02020603050405020304" pitchFamily="18" charset="-78"/>
                <a:cs typeface="Simplified Arabic" panose="02020603050405020304" pitchFamily="18" charset="-78"/>
              </a:rPr>
              <a:t>إيصال الخدمات التعليمية إلى بعض المناطق </a:t>
            </a:r>
            <a:r>
              <a:rPr lang="ar-JO" sz="2800" b="1" dirty="0" smtClean="0">
                <a:latin typeface="Simplified Arabic" panose="02020603050405020304" pitchFamily="18" charset="-78"/>
                <a:cs typeface="Simplified Arabic" panose="02020603050405020304" pitchFamily="18" charset="-78"/>
              </a:rPr>
              <a:t>البعيدة جغرافيا.</a:t>
            </a:r>
          </a:p>
          <a:p>
            <a:pPr algn="r"/>
            <a:endParaRPr lang="he-IL" sz="2800" b="1" dirty="0">
              <a:latin typeface="Simplified Arabic" panose="02020603050405020304" pitchFamily="18" charset="-78"/>
            </a:endParaRPr>
          </a:p>
        </p:txBody>
      </p:sp>
      <p:pic>
        <p:nvPicPr>
          <p:cNvPr id="4" name="Picture 3">
            <a:extLst>
              <a:ext uri="{FF2B5EF4-FFF2-40B4-BE49-F238E27FC236}">
                <a16:creationId xmlns:a16="http://schemas.microsoft.com/office/drawing/2014/main" xmlns="" id="{D36F666C-B71F-4E9A-9CCA-5EAB4A6C77F5}"/>
              </a:ext>
            </a:extLst>
          </p:cNvPr>
          <p:cNvPicPr>
            <a:picLocks noChangeAspect="1"/>
          </p:cNvPicPr>
          <p:nvPr/>
        </p:nvPicPr>
        <p:blipFill>
          <a:blip r:embed="rId2">
            <a:extLst>
              <a:ext uri="{837473B0-CC2E-450A-ABE3-18F120FF3D39}">
                <a1611:picAttrSrcUrl xmlns:a1611="http://schemas.microsoft.com/office/drawing/2016/11/main" xmlns="" r:id="rId5"/>
              </a:ext>
            </a:extLst>
          </a:blip>
          <a:stretch>
            <a:fillRect/>
          </a:stretch>
        </p:blipFill>
        <p:spPr>
          <a:xfrm>
            <a:off x="2209800" y="3933056"/>
            <a:ext cx="8401050" cy="2226183"/>
          </a:xfrm>
          <a:prstGeom prst="rect">
            <a:avLst/>
          </a:prstGeom>
        </p:spPr>
      </p:pic>
      <p:sp>
        <p:nvSpPr>
          <p:cNvPr id="6" name="Title 1">
            <a:extLst>
              <a:ext uri="{FF2B5EF4-FFF2-40B4-BE49-F238E27FC236}">
                <a16:creationId xmlns:a16="http://schemas.microsoft.com/office/drawing/2014/main" xmlns="" id="{E8A67603-605A-496D-9538-77E82B724012}"/>
              </a:ext>
            </a:extLst>
          </p:cNvPr>
          <p:cNvSpPr txBox="1">
            <a:spLocks/>
          </p:cNvSpPr>
          <p:nvPr/>
        </p:nvSpPr>
        <p:spPr>
          <a:xfrm>
            <a:off x="2711624" y="116632"/>
            <a:ext cx="5184576" cy="595090"/>
          </a:xfrm>
          <a:prstGeom prst="rect">
            <a:avLst/>
          </a:prstGeom>
          <a:solidFill>
            <a:schemeClr val="accent1">
              <a:lumMod val="20000"/>
              <a:lumOff val="80000"/>
            </a:schemeClr>
          </a:solid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ar-JO" sz="3200" b="1" dirty="0">
                <a:solidFill>
                  <a:schemeClr val="tx1"/>
                </a:solidFill>
                <a:latin typeface="Arial" pitchFamily="34" charset="0"/>
              </a:rPr>
              <a:t>التحديات التي تواجه التعليم العالي</a:t>
            </a:r>
            <a:endParaRPr lang="he-IL" sz="3200" b="1" dirty="0">
              <a:solidFill>
                <a:schemeClr val="tx1"/>
              </a:solidFill>
              <a:latin typeface="Simplified Arabic" panose="02020603050405020304" pitchFamily="18" charset="-78"/>
            </a:endParaRPr>
          </a:p>
        </p:txBody>
      </p:sp>
      <p:pic>
        <p:nvPicPr>
          <p:cNvPr id="7" name="Google Shape;143;p3"/>
          <p:cNvPicPr preferRelativeResize="0"/>
          <p:nvPr/>
        </p:nvPicPr>
        <p:blipFill rotWithShape="1">
          <a:blip r:embed="rId6">
            <a:alphaModFix/>
          </a:blip>
          <a:srcRect/>
          <a:stretch/>
        </p:blipFill>
        <p:spPr>
          <a:xfrm>
            <a:off x="245860" y="-372928"/>
            <a:ext cx="2036258" cy="1800993"/>
          </a:xfrm>
          <a:prstGeom prst="rect">
            <a:avLst/>
          </a:prstGeom>
          <a:noFill/>
          <a:ln>
            <a:noFill/>
          </a:ln>
        </p:spPr>
      </p:pic>
      <p:sp>
        <p:nvSpPr>
          <p:cNvPr id="8"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22195507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BF828A-3FCD-4500-8455-289DFD47F860}"/>
              </a:ext>
            </a:extLst>
          </p:cNvPr>
          <p:cNvSpPr>
            <a:spLocks noGrp="1"/>
          </p:cNvSpPr>
          <p:nvPr>
            <p:ph type="title"/>
          </p:nvPr>
        </p:nvSpPr>
        <p:spPr>
          <a:xfrm>
            <a:off x="1352551" y="624110"/>
            <a:ext cx="10152062" cy="861790"/>
          </a:xfrm>
          <a:noFill/>
        </p:spPr>
        <p:txBody>
          <a:bodyPr>
            <a:normAutofit/>
          </a:bodyPr>
          <a:lstStyle/>
          <a:p>
            <a:pPr algn="r"/>
            <a:r>
              <a:rPr lang="ar-JO" sz="2800" b="1" dirty="0" smtClean="0">
                <a:solidFill>
                  <a:schemeClr val="tx1"/>
                </a:solidFill>
                <a:latin typeface="Simplified Arabic" panose="02020603050405020304" pitchFamily="18" charset="-78"/>
                <a:cs typeface="Simplified Arabic" panose="02020603050405020304" pitchFamily="18" charset="-78"/>
              </a:rPr>
              <a:t>3- </a:t>
            </a:r>
            <a:r>
              <a:rPr lang="ar-JO" sz="2800" b="1" dirty="0">
                <a:solidFill>
                  <a:schemeClr val="tx1"/>
                </a:solidFill>
                <a:latin typeface="Simplified Arabic" panose="02020603050405020304" pitchFamily="18" charset="-78"/>
                <a:cs typeface="Simplified Arabic" panose="02020603050405020304" pitchFamily="18" charset="-78"/>
              </a:rPr>
              <a:t>في مجال التمويل:</a:t>
            </a:r>
            <a:endParaRPr lang="he-IL" sz="2800" b="1" dirty="0">
              <a:solidFill>
                <a:schemeClr val="tx1"/>
              </a:solidFill>
              <a:latin typeface="Simplified Arabic" panose="02020603050405020304" pitchFamily="18" charset="-78"/>
            </a:endParaRPr>
          </a:p>
        </p:txBody>
      </p:sp>
      <p:sp>
        <p:nvSpPr>
          <p:cNvPr id="3" name="Content Placeholder 2">
            <a:extLst>
              <a:ext uri="{FF2B5EF4-FFF2-40B4-BE49-F238E27FC236}">
                <a16:creationId xmlns:a16="http://schemas.microsoft.com/office/drawing/2014/main" xmlns="" id="{B574A0C3-FCE7-4EE8-AA28-D66235B70692}"/>
              </a:ext>
            </a:extLst>
          </p:cNvPr>
          <p:cNvSpPr>
            <a:spLocks noGrp="1"/>
          </p:cNvSpPr>
          <p:nvPr>
            <p:ph idx="1"/>
          </p:nvPr>
        </p:nvSpPr>
        <p:spPr>
          <a:xfrm>
            <a:off x="447675" y="1304925"/>
            <a:ext cx="11056937" cy="4615822"/>
          </a:xfrm>
        </p:spPr>
        <p:txBody>
          <a:bodyPr>
            <a:noAutofit/>
          </a:bodyPr>
          <a:lstStyle/>
          <a:p>
            <a:pPr marL="114300" indent="0" algn="r">
              <a:buNone/>
            </a:pPr>
            <a:r>
              <a:rPr lang="ar-JO" sz="2800" dirty="0" smtClean="0">
                <a:latin typeface="Simplified Arabic" panose="02020603050405020304" pitchFamily="18" charset="-78"/>
                <a:cs typeface="Simplified Arabic" panose="02020603050405020304" pitchFamily="18" charset="-78"/>
              </a:rPr>
              <a:t>- الاعتماد </a:t>
            </a:r>
            <a:r>
              <a:rPr lang="ar-JO" sz="2800" dirty="0">
                <a:latin typeface="Simplified Arabic" panose="02020603050405020304" pitchFamily="18" charset="-78"/>
                <a:cs typeface="Simplified Arabic" panose="02020603050405020304" pitchFamily="18" charset="-78"/>
              </a:rPr>
              <a:t>بشكل كبير على الحكومة </a:t>
            </a:r>
            <a:r>
              <a:rPr lang="ar-JO" sz="2800" dirty="0" smtClean="0">
                <a:latin typeface="Simplified Arabic" panose="02020603050405020304" pitchFamily="18" charset="-78"/>
                <a:cs typeface="Simplified Arabic" panose="02020603050405020304" pitchFamily="18" charset="-78"/>
              </a:rPr>
              <a:t>لتمويل </a:t>
            </a:r>
            <a:r>
              <a:rPr lang="ar-JO" sz="2800" dirty="0">
                <a:latin typeface="Simplified Arabic" panose="02020603050405020304" pitchFamily="18" charset="-78"/>
                <a:cs typeface="Simplified Arabic" panose="02020603050405020304" pitchFamily="18" charset="-78"/>
              </a:rPr>
              <a:t>التعليم</a:t>
            </a:r>
            <a:r>
              <a:rPr lang="ar-JO" sz="2800" dirty="0" smtClean="0">
                <a:latin typeface="Simplified Arabic" panose="02020603050405020304" pitchFamily="18" charset="-78"/>
                <a:cs typeface="Simplified Arabic" panose="02020603050405020304" pitchFamily="18" charset="-78"/>
              </a:rPr>
              <a:t>.</a:t>
            </a:r>
            <a:endParaRPr lang="ar-JO" sz="2800" dirty="0">
              <a:latin typeface="Simplified Arabic" panose="02020603050405020304" pitchFamily="18" charset="-78"/>
              <a:cs typeface="Simplified Arabic" panose="02020603050405020304" pitchFamily="18" charset="-78"/>
            </a:endParaRPr>
          </a:p>
          <a:p>
            <a:pPr marL="114300" indent="0" algn="r">
              <a:buNone/>
            </a:pPr>
            <a:r>
              <a:rPr lang="ar-JO" sz="2800" dirty="0" smtClean="0">
                <a:latin typeface="Simplified Arabic" panose="02020603050405020304" pitchFamily="18" charset="-78"/>
                <a:cs typeface="Simplified Arabic" panose="02020603050405020304" pitchFamily="18" charset="-78"/>
              </a:rPr>
              <a:t>- قلة </a:t>
            </a:r>
            <a:r>
              <a:rPr lang="ar-JO" sz="2800" dirty="0">
                <a:latin typeface="Simplified Arabic" panose="02020603050405020304" pitchFamily="18" charset="-78"/>
                <a:cs typeface="Simplified Arabic" panose="02020603050405020304" pitchFamily="18" charset="-78"/>
              </a:rPr>
              <a:t>الموارد المالية الحكومية المخصصة لقطاع التعليم</a:t>
            </a:r>
            <a:r>
              <a:rPr lang="ar-JO" sz="2800" dirty="0" smtClean="0">
                <a:latin typeface="Simplified Arabic" panose="02020603050405020304" pitchFamily="18" charset="-78"/>
                <a:cs typeface="Simplified Arabic" panose="02020603050405020304" pitchFamily="18" charset="-78"/>
              </a:rPr>
              <a:t>. </a:t>
            </a:r>
          </a:p>
          <a:p>
            <a:pPr marL="114300" indent="0" algn="r">
              <a:buNone/>
            </a:pPr>
            <a:r>
              <a:rPr lang="ar-JO" dirty="0" smtClean="0">
                <a:latin typeface="Simplified Arabic" panose="02020603050405020304" pitchFamily="18" charset="-78"/>
                <a:cs typeface="Simplified Arabic" panose="02020603050405020304" pitchFamily="18" charset="-78"/>
              </a:rPr>
              <a:t>- </a:t>
            </a:r>
            <a:r>
              <a:rPr lang="ar-JO" sz="2800" dirty="0" smtClean="0">
                <a:latin typeface="Simplified Arabic" panose="02020603050405020304" pitchFamily="18" charset="-78"/>
                <a:cs typeface="Simplified Arabic" panose="02020603050405020304" pitchFamily="18" charset="-78"/>
              </a:rPr>
              <a:t>اعتماد </a:t>
            </a:r>
            <a:r>
              <a:rPr lang="ar-JO" sz="2800" dirty="0">
                <a:latin typeface="Simplified Arabic" panose="02020603050405020304" pitchFamily="18" charset="-78"/>
                <a:cs typeface="Simplified Arabic" panose="02020603050405020304" pitchFamily="18" charset="-78"/>
              </a:rPr>
              <a:t>مؤسسات التعليم الخاصة بشكل كبير على الرسوم الدراسية كمصدر أساسي للتمويل.</a:t>
            </a:r>
          </a:p>
          <a:p>
            <a:pPr marL="114300" indent="0" algn="r">
              <a:buNone/>
            </a:pPr>
            <a:r>
              <a:rPr lang="ar-JO" sz="2800" dirty="0" smtClean="0">
                <a:latin typeface="Simplified Arabic" panose="02020603050405020304" pitchFamily="18" charset="-78"/>
                <a:cs typeface="Simplified Arabic" panose="02020603050405020304" pitchFamily="18" charset="-78"/>
              </a:rPr>
              <a:t>- عدم </a:t>
            </a:r>
            <a:r>
              <a:rPr lang="ar-JO" sz="2800" dirty="0">
                <a:latin typeface="Simplified Arabic" panose="02020603050405020304" pitchFamily="18" charset="-78"/>
                <a:cs typeface="Simplified Arabic" panose="02020603050405020304" pitchFamily="18" charset="-78"/>
              </a:rPr>
              <a:t>وضع </a:t>
            </a:r>
            <a:r>
              <a:rPr lang="ar-JO" sz="2800" dirty="0" smtClean="0">
                <a:latin typeface="Simplified Arabic" panose="02020603050405020304" pitchFamily="18" charset="-78"/>
                <a:cs typeface="Simplified Arabic" panose="02020603050405020304" pitchFamily="18" charset="-78"/>
              </a:rPr>
              <a:t>آلية </a:t>
            </a:r>
            <a:r>
              <a:rPr lang="ar-JO" sz="2800" dirty="0">
                <a:latin typeface="Simplified Arabic" panose="02020603050405020304" pitchFamily="18" charset="-78"/>
                <a:cs typeface="Simplified Arabic" panose="02020603050405020304" pitchFamily="18" charset="-78"/>
              </a:rPr>
              <a:t>لتوزيع الموارد على التعليم المدرسي والعالي بشكل متوازن.</a:t>
            </a:r>
          </a:p>
          <a:p>
            <a:pPr marL="114300" indent="0" algn="r">
              <a:buNone/>
            </a:pPr>
            <a:r>
              <a:rPr lang="ar-JO" sz="2800" dirty="0" smtClean="0">
                <a:latin typeface="Simplified Arabic" panose="02020603050405020304" pitchFamily="18" charset="-78"/>
                <a:cs typeface="Simplified Arabic" panose="02020603050405020304" pitchFamily="18" charset="-78"/>
              </a:rPr>
              <a:t>- عدم </a:t>
            </a:r>
            <a:r>
              <a:rPr lang="ar-JO" sz="2800" dirty="0">
                <a:latin typeface="Simplified Arabic" panose="02020603050405020304" pitchFamily="18" charset="-78"/>
                <a:cs typeface="Simplified Arabic" panose="02020603050405020304" pitchFamily="18" charset="-78"/>
              </a:rPr>
              <a:t>تعزيز دور القطاع الخاص في الاستثمار في التعليم.</a:t>
            </a:r>
          </a:p>
          <a:p>
            <a:pPr marL="114300" indent="0" algn="r">
              <a:buNone/>
            </a:pPr>
            <a:r>
              <a:rPr lang="ar-JO" sz="2800" dirty="0" smtClean="0">
                <a:latin typeface="Simplified Arabic" panose="02020603050405020304" pitchFamily="18" charset="-78"/>
                <a:cs typeface="Simplified Arabic" panose="02020603050405020304" pitchFamily="18" charset="-78"/>
              </a:rPr>
              <a:t>- صعوبة </a:t>
            </a:r>
            <a:r>
              <a:rPr lang="ar-JO" sz="2800" dirty="0">
                <a:latin typeface="Simplified Arabic" panose="02020603050405020304" pitchFamily="18" charset="-78"/>
                <a:cs typeface="Simplified Arabic" panose="02020603050405020304" pitchFamily="18" charset="-78"/>
              </a:rPr>
              <a:t>تحديد النفقات المستثمرة في التعليم وأنواعها ومصادرها</a:t>
            </a:r>
            <a:r>
              <a:rPr lang="ar-JO" sz="2800" dirty="0" smtClean="0">
                <a:latin typeface="Simplified Arabic" panose="02020603050405020304" pitchFamily="18" charset="-78"/>
                <a:cs typeface="Simplified Arabic" panose="02020603050405020304" pitchFamily="18" charset="-78"/>
              </a:rPr>
              <a:t>.</a:t>
            </a:r>
          </a:p>
          <a:p>
            <a:pPr marL="114300" indent="0" algn="r">
              <a:buNone/>
            </a:pPr>
            <a:r>
              <a:rPr lang="ar-JO" sz="2800" dirty="0" smtClean="0">
                <a:latin typeface="Simplified Arabic" panose="02020603050405020304" pitchFamily="18" charset="-78"/>
                <a:cs typeface="Simplified Arabic" panose="02020603050405020304" pitchFamily="18" charset="-78"/>
              </a:rPr>
              <a:t> - صعوبة </a:t>
            </a:r>
            <a:r>
              <a:rPr lang="ar-JO" sz="2800" dirty="0">
                <a:latin typeface="Simplified Arabic" panose="02020603050405020304" pitchFamily="18" charset="-78"/>
                <a:cs typeface="Simplified Arabic" panose="02020603050405020304" pitchFamily="18" charset="-78"/>
              </a:rPr>
              <a:t>قياس عوامل الإنتاج في التعليم</a:t>
            </a:r>
            <a:r>
              <a:rPr lang="ar-JO" sz="2800" dirty="0" smtClean="0">
                <a:latin typeface="Simplified Arabic" panose="02020603050405020304" pitchFamily="18" charset="-78"/>
                <a:cs typeface="Simplified Arabic" panose="02020603050405020304" pitchFamily="18" charset="-78"/>
              </a:rPr>
              <a:t>.</a:t>
            </a:r>
            <a:endParaRPr lang="he-IL" sz="2800" dirty="0">
              <a:latin typeface="Simplified Arabic" panose="02020603050405020304" pitchFamily="18" charset="-78"/>
            </a:endParaRPr>
          </a:p>
        </p:txBody>
      </p:sp>
      <p:pic>
        <p:nvPicPr>
          <p:cNvPr id="5" name="Picture 4">
            <a:extLst>
              <a:ext uri="{FF2B5EF4-FFF2-40B4-BE49-F238E27FC236}">
                <a16:creationId xmlns:a16="http://schemas.microsoft.com/office/drawing/2014/main" xmlns="" id="{AF88A8CD-CB91-4983-B606-4DB688F51A4B}"/>
              </a:ext>
            </a:extLst>
          </p:cNvPr>
          <p:cNvPicPr>
            <a:picLocks noChangeAspect="1"/>
          </p:cNvPicPr>
          <p:nvPr/>
        </p:nvPicPr>
        <p:blipFill>
          <a:blip r:embed="rId2">
            <a:extLst>
              <a:ext uri="{837473B0-CC2E-450A-ABE3-18F120FF3D39}">
                <a1611:picAttrSrcUrl xmlns:a1611="http://schemas.microsoft.com/office/drawing/2016/11/main" xmlns="" r:id="rId5"/>
              </a:ext>
            </a:extLst>
          </a:blip>
          <a:stretch>
            <a:fillRect/>
          </a:stretch>
        </p:blipFill>
        <p:spPr>
          <a:xfrm>
            <a:off x="245860" y="4653136"/>
            <a:ext cx="5353050" cy="1425320"/>
          </a:xfrm>
          <a:prstGeom prst="rect">
            <a:avLst/>
          </a:prstGeom>
          <a:ln>
            <a:noFill/>
          </a:ln>
          <a:effectLst>
            <a:softEdge rad="112500"/>
          </a:effectLst>
        </p:spPr>
      </p:pic>
      <p:sp>
        <p:nvSpPr>
          <p:cNvPr id="6" name="Title 1">
            <a:extLst>
              <a:ext uri="{FF2B5EF4-FFF2-40B4-BE49-F238E27FC236}">
                <a16:creationId xmlns:a16="http://schemas.microsoft.com/office/drawing/2014/main" xmlns="" id="{E8A67603-605A-496D-9538-77E82B724012}"/>
              </a:ext>
            </a:extLst>
          </p:cNvPr>
          <p:cNvSpPr txBox="1">
            <a:spLocks/>
          </p:cNvSpPr>
          <p:nvPr/>
        </p:nvSpPr>
        <p:spPr>
          <a:xfrm>
            <a:off x="2999656" y="235793"/>
            <a:ext cx="4608512" cy="595090"/>
          </a:xfrm>
          <a:prstGeom prst="rect">
            <a:avLst/>
          </a:prstGeom>
          <a:solidFill>
            <a:schemeClr val="accent1">
              <a:lumMod val="20000"/>
              <a:lumOff val="80000"/>
            </a:schemeClr>
          </a:solid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ar-JO" sz="2800" b="1" dirty="0">
                <a:solidFill>
                  <a:schemeClr val="tx1"/>
                </a:solidFill>
                <a:latin typeface="Arial" pitchFamily="34" charset="0"/>
              </a:rPr>
              <a:t>التحديات التي تواجه التعليم العالي</a:t>
            </a:r>
            <a:endParaRPr lang="he-IL" sz="2800" b="1" dirty="0">
              <a:solidFill>
                <a:schemeClr val="tx1"/>
              </a:solidFill>
              <a:latin typeface="Simplified Arabic" panose="02020603050405020304" pitchFamily="18" charset="-78"/>
            </a:endParaRPr>
          </a:p>
        </p:txBody>
      </p:sp>
      <p:pic>
        <p:nvPicPr>
          <p:cNvPr id="7" name="Google Shape;143;p3"/>
          <p:cNvPicPr preferRelativeResize="0"/>
          <p:nvPr/>
        </p:nvPicPr>
        <p:blipFill rotWithShape="1">
          <a:blip r:embed="rId6">
            <a:alphaModFix/>
          </a:blip>
          <a:srcRect/>
          <a:stretch/>
        </p:blipFill>
        <p:spPr>
          <a:xfrm>
            <a:off x="245860" y="-372928"/>
            <a:ext cx="2036258" cy="1800993"/>
          </a:xfrm>
          <a:prstGeom prst="rect">
            <a:avLst/>
          </a:prstGeom>
          <a:noFill/>
          <a:ln>
            <a:noFill/>
          </a:ln>
        </p:spPr>
      </p:pic>
      <p:sp>
        <p:nvSpPr>
          <p:cNvPr id="8"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42014566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4DBA18-667D-4BC9-BEB3-20B3F85472A6}"/>
              </a:ext>
            </a:extLst>
          </p:cNvPr>
          <p:cNvSpPr>
            <a:spLocks noGrp="1"/>
          </p:cNvSpPr>
          <p:nvPr>
            <p:ph type="title"/>
          </p:nvPr>
        </p:nvSpPr>
        <p:spPr>
          <a:xfrm>
            <a:off x="7752184" y="1140615"/>
            <a:ext cx="3680420" cy="757015"/>
          </a:xfrm>
          <a:noFill/>
        </p:spPr>
        <p:txBody>
          <a:bodyPr>
            <a:noAutofit/>
          </a:bodyPr>
          <a:lstStyle/>
          <a:p>
            <a:pPr algn="r"/>
            <a:r>
              <a:rPr lang="ar-JO" sz="2800" b="1" dirty="0" smtClean="0">
                <a:solidFill>
                  <a:schemeClr val="tx1"/>
                </a:solidFill>
                <a:latin typeface="Simplified Arabic" panose="02020603050405020304" pitchFamily="18" charset="-78"/>
                <a:cs typeface="Simplified Arabic" panose="02020603050405020304" pitchFamily="18" charset="-78"/>
              </a:rPr>
              <a:t>4- </a:t>
            </a:r>
            <a:r>
              <a:rPr lang="ar-JO" sz="2800" b="1" dirty="0">
                <a:solidFill>
                  <a:schemeClr val="tx1"/>
                </a:solidFill>
                <a:latin typeface="Simplified Arabic" panose="02020603050405020304" pitchFamily="18" charset="-78"/>
                <a:cs typeface="Simplified Arabic" panose="02020603050405020304" pitchFamily="18" charset="-78"/>
              </a:rPr>
              <a:t>في مجال البحث العلمي:</a:t>
            </a:r>
            <a:endParaRPr lang="he-IL" sz="2800" b="1" dirty="0">
              <a:solidFill>
                <a:schemeClr val="tx1"/>
              </a:solidFill>
              <a:latin typeface="Simplified Arabic" panose="02020603050405020304" pitchFamily="18" charset="-78"/>
            </a:endParaRPr>
          </a:p>
        </p:txBody>
      </p:sp>
      <p:sp>
        <p:nvSpPr>
          <p:cNvPr id="3" name="Content Placeholder 2">
            <a:extLst>
              <a:ext uri="{FF2B5EF4-FFF2-40B4-BE49-F238E27FC236}">
                <a16:creationId xmlns:a16="http://schemas.microsoft.com/office/drawing/2014/main" xmlns="" id="{A67E89A8-6E43-4C15-9EF6-65FD084B26B2}"/>
              </a:ext>
            </a:extLst>
          </p:cNvPr>
          <p:cNvSpPr>
            <a:spLocks noGrp="1"/>
          </p:cNvSpPr>
          <p:nvPr>
            <p:ph idx="1"/>
          </p:nvPr>
        </p:nvSpPr>
        <p:spPr>
          <a:xfrm>
            <a:off x="2495600" y="1772816"/>
            <a:ext cx="8915400" cy="4530097"/>
          </a:xfrm>
        </p:spPr>
        <p:txBody>
          <a:bodyPr>
            <a:normAutofit/>
          </a:bodyPr>
          <a:lstStyle/>
          <a:p>
            <a:pPr marL="114300" indent="0" algn="r">
              <a:buNone/>
            </a:pPr>
            <a:r>
              <a:rPr lang="ar-JO" sz="2800" b="1" dirty="0" smtClean="0">
                <a:latin typeface="Simplified Arabic" panose="02020603050405020304" pitchFamily="18" charset="-78"/>
                <a:cs typeface="Simplified Arabic" panose="02020603050405020304" pitchFamily="18" charset="-78"/>
              </a:rPr>
              <a:t>- </a:t>
            </a:r>
            <a:r>
              <a:rPr lang="ar-JO" sz="2800" dirty="0" smtClean="0">
                <a:latin typeface="Simplified Arabic" panose="02020603050405020304" pitchFamily="18" charset="-78"/>
                <a:cs typeface="Simplified Arabic" panose="02020603050405020304" pitchFamily="18" charset="-78"/>
              </a:rPr>
              <a:t>محدودية </a:t>
            </a:r>
            <a:r>
              <a:rPr lang="ar-JO" sz="2800" dirty="0">
                <a:latin typeface="Simplified Arabic" panose="02020603050405020304" pitchFamily="18" charset="-78"/>
                <a:cs typeface="Simplified Arabic" panose="02020603050405020304" pitchFamily="18" charset="-78"/>
              </a:rPr>
              <a:t>تنوع برامج الدراسات العليا التي </a:t>
            </a:r>
            <a:r>
              <a:rPr lang="ar-JO" sz="2800" dirty="0" smtClean="0">
                <a:latin typeface="Simplified Arabic" panose="02020603050405020304" pitchFamily="18" charset="-78"/>
                <a:cs typeface="Simplified Arabic" panose="02020603050405020304" pitchFamily="18" charset="-78"/>
              </a:rPr>
              <a:t>تقدّمها </a:t>
            </a:r>
            <a:r>
              <a:rPr lang="ar-JO" sz="2800" dirty="0">
                <a:latin typeface="Simplified Arabic" panose="02020603050405020304" pitchFamily="18" charset="-78"/>
                <a:cs typeface="Simplified Arabic" panose="02020603050405020304" pitchFamily="18" charset="-78"/>
              </a:rPr>
              <a:t>مؤسسات التعليم العالي.</a:t>
            </a:r>
          </a:p>
          <a:p>
            <a:pPr marL="114300" indent="0" algn="r">
              <a:buNone/>
            </a:pPr>
            <a:r>
              <a:rPr lang="ar-JO" sz="2800" dirty="0" smtClean="0">
                <a:latin typeface="Simplified Arabic" panose="02020603050405020304" pitchFamily="18" charset="-78"/>
                <a:cs typeface="Simplified Arabic" panose="02020603050405020304" pitchFamily="18" charset="-78"/>
              </a:rPr>
              <a:t>- عدم وجود الدّعم المالي الكافي للقيام بالبحوث العلمية.</a:t>
            </a:r>
            <a:endParaRPr lang="ar-JO" sz="2800" dirty="0">
              <a:latin typeface="Simplified Arabic" panose="02020603050405020304" pitchFamily="18" charset="-78"/>
              <a:cs typeface="Simplified Arabic" panose="02020603050405020304" pitchFamily="18" charset="-78"/>
            </a:endParaRPr>
          </a:p>
          <a:p>
            <a:pPr marL="114300" indent="0" algn="r">
              <a:buNone/>
            </a:pPr>
            <a:r>
              <a:rPr lang="ar-JO" sz="2800" dirty="0" smtClean="0">
                <a:latin typeface="Simplified Arabic" panose="02020603050405020304" pitchFamily="18" charset="-78"/>
                <a:cs typeface="Simplified Arabic" panose="02020603050405020304" pitchFamily="18" charset="-78"/>
              </a:rPr>
              <a:t>- ندرة </a:t>
            </a:r>
            <a:r>
              <a:rPr lang="ar-JO" sz="2800" dirty="0">
                <a:latin typeface="Simplified Arabic" panose="02020603050405020304" pitchFamily="18" charset="-78"/>
                <a:cs typeface="Simplified Arabic" panose="02020603050405020304" pitchFamily="18" charset="-78"/>
              </a:rPr>
              <a:t>الكفاءات البحثية التي يمكن أن تسهم في تعزيز البحث العلمي في مؤسسات التعليم العالي.</a:t>
            </a:r>
            <a:endParaRPr lang="he-IL" sz="2800" dirty="0">
              <a:latin typeface="Simplified Arabic" panose="02020603050405020304" pitchFamily="18" charset="-78"/>
            </a:endParaRPr>
          </a:p>
        </p:txBody>
      </p:sp>
      <p:pic>
        <p:nvPicPr>
          <p:cNvPr id="5" name="Picture 4">
            <a:extLst>
              <a:ext uri="{FF2B5EF4-FFF2-40B4-BE49-F238E27FC236}">
                <a16:creationId xmlns:a16="http://schemas.microsoft.com/office/drawing/2014/main" xmlns="" id="{D361DB2C-CA52-4AC8-8191-7AF810942019}"/>
              </a:ext>
            </a:extLst>
          </p:cNvPr>
          <p:cNvPicPr>
            <a:picLocks noChangeAspect="1"/>
          </p:cNvPicPr>
          <p:nvPr/>
        </p:nvPicPr>
        <p:blipFill>
          <a:blip r:embed="rId2">
            <a:extLst>
              <a:ext uri="{837473B0-CC2E-450A-ABE3-18F120FF3D39}">
                <a1611:picAttrSrcUrl xmlns:a1611="http://schemas.microsoft.com/office/drawing/2016/11/main" xmlns="" r:id="rId5"/>
              </a:ext>
            </a:extLst>
          </a:blip>
          <a:stretch>
            <a:fillRect/>
          </a:stretch>
        </p:blipFill>
        <p:spPr>
          <a:xfrm>
            <a:off x="2999656" y="4149080"/>
            <a:ext cx="6877050" cy="1948821"/>
          </a:xfrm>
          <a:prstGeom prst="rect">
            <a:avLst/>
          </a:prstGeom>
        </p:spPr>
      </p:pic>
      <p:sp>
        <p:nvSpPr>
          <p:cNvPr id="6" name="Title 1">
            <a:extLst>
              <a:ext uri="{FF2B5EF4-FFF2-40B4-BE49-F238E27FC236}">
                <a16:creationId xmlns:a16="http://schemas.microsoft.com/office/drawing/2014/main" xmlns="" id="{E8A67603-605A-496D-9538-77E82B724012}"/>
              </a:ext>
            </a:extLst>
          </p:cNvPr>
          <p:cNvSpPr txBox="1">
            <a:spLocks/>
          </p:cNvSpPr>
          <p:nvPr/>
        </p:nvSpPr>
        <p:spPr>
          <a:xfrm>
            <a:off x="3431704" y="548680"/>
            <a:ext cx="4320480" cy="595090"/>
          </a:xfrm>
          <a:prstGeom prst="rect">
            <a:avLst/>
          </a:prstGeom>
          <a:solidFill>
            <a:schemeClr val="accent1">
              <a:lumMod val="20000"/>
              <a:lumOff val="80000"/>
            </a:schemeClr>
          </a:solid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ar-JO" sz="2800" b="1" dirty="0">
                <a:solidFill>
                  <a:schemeClr val="tx1"/>
                </a:solidFill>
                <a:latin typeface="Arial" pitchFamily="34" charset="0"/>
              </a:rPr>
              <a:t>التحديات التي تواجه التعليم العالي</a:t>
            </a:r>
            <a:endParaRPr lang="he-IL" sz="2800" b="1" dirty="0">
              <a:solidFill>
                <a:schemeClr val="tx1"/>
              </a:solidFill>
              <a:latin typeface="Simplified Arabic" panose="02020603050405020304" pitchFamily="18" charset="-78"/>
            </a:endParaRPr>
          </a:p>
        </p:txBody>
      </p:sp>
      <p:pic>
        <p:nvPicPr>
          <p:cNvPr id="7" name="Google Shape;143;p3"/>
          <p:cNvPicPr preferRelativeResize="0"/>
          <p:nvPr/>
        </p:nvPicPr>
        <p:blipFill rotWithShape="1">
          <a:blip r:embed="rId6">
            <a:alphaModFix/>
          </a:blip>
          <a:srcRect/>
          <a:stretch/>
        </p:blipFill>
        <p:spPr>
          <a:xfrm>
            <a:off x="245860" y="-372928"/>
            <a:ext cx="2036258" cy="1800993"/>
          </a:xfrm>
          <a:prstGeom prst="rect">
            <a:avLst/>
          </a:prstGeom>
          <a:noFill/>
          <a:ln>
            <a:noFill/>
          </a:ln>
        </p:spPr>
      </p:pic>
      <p:sp>
        <p:nvSpPr>
          <p:cNvPr id="8"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12594241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E9D505-8747-41D5-A20B-4C5F2357E974}"/>
              </a:ext>
            </a:extLst>
          </p:cNvPr>
          <p:cNvSpPr>
            <a:spLocks noGrp="1"/>
          </p:cNvSpPr>
          <p:nvPr>
            <p:ph type="title"/>
          </p:nvPr>
        </p:nvSpPr>
        <p:spPr>
          <a:xfrm>
            <a:off x="4799856" y="404664"/>
            <a:ext cx="5336604" cy="795115"/>
          </a:xfrm>
          <a:solidFill>
            <a:schemeClr val="accent1">
              <a:lumMod val="20000"/>
              <a:lumOff val="80000"/>
            </a:schemeClr>
          </a:solidFill>
        </p:spPr>
        <p:txBody>
          <a:bodyPr>
            <a:normAutofit/>
          </a:bodyPr>
          <a:lstStyle/>
          <a:p>
            <a:pPr algn="r"/>
            <a:r>
              <a:rPr lang="ar-JO" sz="3200" b="1" dirty="0">
                <a:solidFill>
                  <a:schemeClr val="tx1"/>
                </a:solidFill>
                <a:latin typeface="Simplified Arabic" panose="02020603050405020304" pitchFamily="18" charset="-78"/>
                <a:cs typeface="Simplified Arabic" panose="02020603050405020304" pitchFamily="18" charset="-78"/>
              </a:rPr>
              <a:t>الحلول المقترحة لمواجهة </a:t>
            </a:r>
            <a:r>
              <a:rPr lang="ar-JO" sz="3200" b="1" dirty="0" smtClean="0">
                <a:solidFill>
                  <a:schemeClr val="tx1"/>
                </a:solidFill>
                <a:latin typeface="Simplified Arabic" panose="02020603050405020304" pitchFamily="18" charset="-78"/>
                <a:cs typeface="Simplified Arabic" panose="02020603050405020304" pitchFamily="18" charset="-78"/>
              </a:rPr>
              <a:t>التحديات</a:t>
            </a:r>
            <a:endParaRPr lang="he-IL" sz="3200" b="1" dirty="0">
              <a:solidFill>
                <a:schemeClr val="tx1"/>
              </a:solidFill>
              <a:latin typeface="Simplified Arabic" panose="02020603050405020304" pitchFamily="18" charset="-78"/>
            </a:endParaRPr>
          </a:p>
        </p:txBody>
      </p:sp>
      <p:sp>
        <p:nvSpPr>
          <p:cNvPr id="3" name="Content Placeholder 2">
            <a:extLst>
              <a:ext uri="{FF2B5EF4-FFF2-40B4-BE49-F238E27FC236}">
                <a16:creationId xmlns:a16="http://schemas.microsoft.com/office/drawing/2014/main" xmlns="" id="{FFADF752-21E7-4E69-89DB-4AF4C34F2549}"/>
              </a:ext>
            </a:extLst>
          </p:cNvPr>
          <p:cNvSpPr>
            <a:spLocks noGrp="1"/>
          </p:cNvSpPr>
          <p:nvPr>
            <p:ph idx="1"/>
          </p:nvPr>
        </p:nvSpPr>
        <p:spPr>
          <a:xfrm>
            <a:off x="119336" y="1196752"/>
            <a:ext cx="11737304" cy="5067299"/>
          </a:xfrm>
        </p:spPr>
        <p:txBody>
          <a:bodyPr>
            <a:normAutofit fontScale="92500" lnSpcReduction="10000"/>
          </a:bodyPr>
          <a:lstStyle/>
          <a:p>
            <a:pPr algn="r" rtl="1">
              <a:buFont typeface="Wingdings" pitchFamily="2" charset="2"/>
              <a:buChar char="§"/>
            </a:pPr>
            <a:r>
              <a:rPr lang="ar-JO" sz="2800" dirty="0">
                <a:latin typeface="Simplified Arabic" panose="02020603050405020304" pitchFamily="18" charset="-78"/>
                <a:cs typeface="Simplified Arabic" panose="02020603050405020304" pitchFamily="18" charset="-78"/>
              </a:rPr>
              <a:t>نشر ثقافة الاستثمار في التعليم ورفع الوعي بمفاهيمها ومتطلباتها.</a:t>
            </a:r>
          </a:p>
          <a:p>
            <a:pPr indent="-457200" algn="r" rtl="1">
              <a:buFont typeface="Wingdings" pitchFamily="2" charset="2"/>
              <a:buChar char="§"/>
            </a:pPr>
            <a:endParaRPr lang="ar-JO" sz="2800" dirty="0">
              <a:latin typeface="Simplified Arabic" panose="02020603050405020304" pitchFamily="18" charset="-78"/>
              <a:cs typeface="Simplified Arabic" panose="02020603050405020304" pitchFamily="18" charset="-78"/>
            </a:endParaRPr>
          </a:p>
          <a:p>
            <a:pPr algn="r" rtl="1">
              <a:buFont typeface="Wingdings" pitchFamily="2" charset="2"/>
              <a:buChar char="§"/>
            </a:pPr>
            <a:r>
              <a:rPr lang="ar-JO" sz="2800" dirty="0">
                <a:latin typeface="Simplified Arabic" panose="02020603050405020304" pitchFamily="18" charset="-78"/>
                <a:cs typeface="Simplified Arabic" panose="02020603050405020304" pitchFamily="18" charset="-78"/>
              </a:rPr>
              <a:t>إنشاء شركات استثمارية للمؤسسات </a:t>
            </a:r>
            <a:r>
              <a:rPr lang="ar-JO" sz="2800" dirty="0" smtClean="0">
                <a:latin typeface="Simplified Arabic" panose="02020603050405020304" pitchFamily="18" charset="-78"/>
                <a:cs typeface="Simplified Arabic" panose="02020603050405020304" pitchFamily="18" charset="-78"/>
              </a:rPr>
              <a:t>التعليمية ومزارع </a:t>
            </a:r>
            <a:r>
              <a:rPr lang="ar-JO" sz="2800" dirty="0">
                <a:latin typeface="Simplified Arabic" panose="02020603050405020304" pitchFamily="18" charset="-78"/>
                <a:cs typeface="Simplified Arabic" panose="02020603050405020304" pitchFamily="18" charset="-78"/>
              </a:rPr>
              <a:t>إنتاجية ترفد قطاع التعليم.</a:t>
            </a:r>
          </a:p>
          <a:p>
            <a:pPr indent="-457200" algn="r" rtl="1">
              <a:buFont typeface="Wingdings" pitchFamily="2" charset="2"/>
              <a:buChar char="§"/>
            </a:pPr>
            <a:endParaRPr lang="ar-JO" sz="2800" dirty="0">
              <a:latin typeface="Simplified Arabic" panose="02020603050405020304" pitchFamily="18" charset="-78"/>
              <a:cs typeface="Simplified Arabic" panose="02020603050405020304" pitchFamily="18" charset="-78"/>
            </a:endParaRPr>
          </a:p>
          <a:p>
            <a:pPr algn="r" rtl="1">
              <a:buFont typeface="Wingdings" pitchFamily="2" charset="2"/>
              <a:buChar char="§"/>
            </a:pPr>
            <a:r>
              <a:rPr lang="ar-JO" sz="2800" dirty="0">
                <a:latin typeface="Simplified Arabic" panose="02020603050405020304" pitchFamily="18" charset="-78"/>
                <a:cs typeface="Simplified Arabic" panose="02020603050405020304" pitchFamily="18" charset="-78"/>
              </a:rPr>
              <a:t>توفير أراض تجارية للمؤسسات التربوية الحكومية لاستثمارها في توفير الدعم المالي.</a:t>
            </a:r>
          </a:p>
          <a:p>
            <a:pPr indent="-457200" algn="r" rtl="1">
              <a:buFont typeface="Wingdings" pitchFamily="2" charset="2"/>
              <a:buChar char="§"/>
            </a:pPr>
            <a:endParaRPr lang="ar-JO" sz="2800" dirty="0">
              <a:latin typeface="Simplified Arabic" panose="02020603050405020304" pitchFamily="18" charset="-78"/>
              <a:cs typeface="Simplified Arabic" panose="02020603050405020304" pitchFamily="18" charset="-78"/>
            </a:endParaRPr>
          </a:p>
          <a:p>
            <a:pPr algn="r" rtl="1">
              <a:buFont typeface="Wingdings" pitchFamily="2" charset="2"/>
              <a:buChar char="§"/>
            </a:pPr>
            <a:r>
              <a:rPr lang="ar-JO" sz="2800" dirty="0" smtClean="0">
                <a:latin typeface="Simplified Arabic" panose="02020603050405020304" pitchFamily="18" charset="-78"/>
                <a:cs typeface="Simplified Arabic" panose="02020603050405020304" pitchFamily="18" charset="-78"/>
              </a:rPr>
              <a:t>الاهتمام  </a:t>
            </a:r>
            <a:r>
              <a:rPr lang="ar-JO" sz="2800" dirty="0">
                <a:latin typeface="Simplified Arabic" panose="02020603050405020304" pitchFamily="18" charset="-78"/>
                <a:cs typeface="Simplified Arabic" panose="02020603050405020304" pitchFamily="18" charset="-78"/>
              </a:rPr>
              <a:t>بتكثيف الاستثمار في التكنولوجيا لأنها تضمن زيادة الطلب على الخريجين في القطاع </a:t>
            </a:r>
            <a:r>
              <a:rPr lang="ar-JO" sz="2800" dirty="0" smtClean="0">
                <a:latin typeface="Simplified Arabic" panose="02020603050405020304" pitchFamily="18" charset="-78"/>
                <a:cs typeface="Simplified Arabic" panose="02020603050405020304" pitchFamily="18" charset="-78"/>
              </a:rPr>
              <a:t>الخاص</a:t>
            </a:r>
            <a:endParaRPr lang="ar-JO" sz="2800" dirty="0">
              <a:latin typeface="Simplified Arabic" panose="02020603050405020304" pitchFamily="18" charset="-78"/>
              <a:cs typeface="Simplified Arabic" panose="02020603050405020304" pitchFamily="18" charset="-78"/>
            </a:endParaRPr>
          </a:p>
          <a:p>
            <a:pPr indent="-457200" algn="r" rtl="1">
              <a:buFont typeface="Wingdings" pitchFamily="2" charset="2"/>
              <a:buChar char="§"/>
            </a:pPr>
            <a:endParaRPr lang="ar-JO" sz="2800" dirty="0">
              <a:latin typeface="Simplified Arabic" panose="02020603050405020304" pitchFamily="18" charset="-78"/>
              <a:cs typeface="Simplified Arabic" panose="02020603050405020304" pitchFamily="18" charset="-78"/>
            </a:endParaRPr>
          </a:p>
          <a:p>
            <a:pPr algn="r" rtl="1">
              <a:buFont typeface="Wingdings" pitchFamily="2" charset="2"/>
              <a:buChar char="§"/>
            </a:pPr>
            <a:r>
              <a:rPr lang="ar-JO" dirty="0">
                <a:ea typeface="Calibri" panose="020F0502020204030204" pitchFamily="34" charset="0"/>
                <a:cs typeface="Simplified Arabic" panose="02020603050405020304" pitchFamily="18" charset="-78"/>
              </a:rPr>
              <a:t>اعتماد فكرة الجامعة </a:t>
            </a:r>
            <a:r>
              <a:rPr lang="ar-JO" dirty="0" smtClean="0">
                <a:ea typeface="Calibri" panose="020F0502020204030204" pitchFamily="34" charset="0"/>
                <a:cs typeface="Simplified Arabic" panose="02020603050405020304" pitchFamily="18" charset="-78"/>
              </a:rPr>
              <a:t>المنتجة : التي </a:t>
            </a:r>
            <a:r>
              <a:rPr lang="ar-JO" dirty="0">
                <a:ea typeface="Calibri" panose="020F0502020204030204" pitchFamily="34" charset="0"/>
                <a:cs typeface="Simplified Arabic" panose="02020603050405020304" pitchFamily="18" charset="-78"/>
              </a:rPr>
              <a:t>تعتمد مصادرها الذاتية في الإنفاق على مصاريف تشغيلها</a:t>
            </a:r>
            <a:endParaRPr lang="ar-JO" sz="2800" dirty="0" smtClean="0">
              <a:latin typeface="Simplified Arabic" panose="02020603050405020304" pitchFamily="18" charset="-78"/>
              <a:cs typeface="Simplified Arabic" panose="02020603050405020304" pitchFamily="18" charset="-78"/>
            </a:endParaRPr>
          </a:p>
          <a:p>
            <a:pPr algn="r" rtl="1">
              <a:buFont typeface="Wingdings" pitchFamily="2" charset="2"/>
              <a:buChar char="§"/>
            </a:pPr>
            <a:endParaRPr lang="ar-JO" dirty="0">
              <a:latin typeface="Simplified Arabic" panose="02020603050405020304" pitchFamily="18" charset="-78"/>
              <a:cs typeface="Simplified Arabic" panose="02020603050405020304" pitchFamily="18" charset="-78"/>
            </a:endParaRPr>
          </a:p>
          <a:p>
            <a:pPr algn="r" rtl="1">
              <a:buFont typeface="Wingdings" pitchFamily="2" charset="2"/>
              <a:buChar char="§"/>
            </a:pPr>
            <a:r>
              <a:rPr lang="ar-JO" sz="2800" dirty="0" smtClean="0">
                <a:latin typeface="Simplified Arabic" panose="02020603050405020304" pitchFamily="18" charset="-78"/>
                <a:cs typeface="Simplified Arabic" panose="02020603050405020304" pitchFamily="18" charset="-78"/>
              </a:rPr>
              <a:t>البحث </a:t>
            </a:r>
            <a:r>
              <a:rPr lang="ar-JO" sz="2800" dirty="0">
                <a:latin typeface="Simplified Arabic" panose="02020603050405020304" pitchFamily="18" charset="-78"/>
                <a:cs typeface="Simplified Arabic" panose="02020603050405020304" pitchFamily="18" charset="-78"/>
              </a:rPr>
              <a:t>عن مصادر تمويل ذاتية مبتكرة لدعم الاستثمار في التعليم.</a:t>
            </a:r>
            <a:endParaRPr lang="he-IL" sz="2800" dirty="0">
              <a:latin typeface="Simplified Arabic" panose="02020603050405020304" pitchFamily="18" charset="-78"/>
            </a:endParaRPr>
          </a:p>
        </p:txBody>
      </p:sp>
      <p:pic>
        <p:nvPicPr>
          <p:cNvPr id="6"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7"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13909060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A63F042-B5B4-4F36-A583-6C346B5CEA99}"/>
              </a:ext>
            </a:extLst>
          </p:cNvPr>
          <p:cNvSpPr>
            <a:spLocks noGrp="1"/>
          </p:cNvSpPr>
          <p:nvPr>
            <p:ph idx="1"/>
          </p:nvPr>
        </p:nvSpPr>
        <p:spPr>
          <a:xfrm>
            <a:off x="607727" y="1428065"/>
            <a:ext cx="10904537" cy="4896544"/>
          </a:xfrm>
        </p:spPr>
        <p:txBody>
          <a:bodyPr>
            <a:normAutofit/>
          </a:bodyPr>
          <a:lstStyle/>
          <a:p>
            <a:pPr algn="just" rtl="1">
              <a:lnSpc>
                <a:spcPct val="107000"/>
              </a:lnSpc>
              <a:spcAft>
                <a:spcPts val="800"/>
              </a:spcAft>
              <a:buFont typeface="Wingdings" pitchFamily="2" charset="2"/>
              <a:buChar char="§"/>
            </a:pPr>
            <a:r>
              <a:rPr lang="ar-JO" sz="2400" dirty="0" smtClean="0">
                <a:effectLst/>
                <a:latin typeface="Calibri" panose="020F0502020204030204" pitchFamily="34" charset="0"/>
                <a:ea typeface="Calibri" panose="020F0502020204030204" pitchFamily="34" charset="0"/>
                <a:cs typeface="Simplified Arabic" panose="02020603050405020304" pitchFamily="18" charset="-78"/>
              </a:rPr>
              <a:t>اعتماد </a:t>
            </a:r>
            <a:r>
              <a:rPr lang="ar-JO" sz="2400" dirty="0">
                <a:effectLst/>
                <a:latin typeface="Calibri" panose="020F0502020204030204" pitchFamily="34" charset="0"/>
                <a:ea typeface="Calibri" panose="020F0502020204030204" pitchFamily="34" charset="0"/>
                <a:cs typeface="Simplified Arabic" panose="02020603050405020304" pitchFamily="18" charset="-78"/>
              </a:rPr>
              <a:t>برامج التعليم المستمر لتعميق الارتباط بين الإعداد الأكاديمي وسوق العمل، وتنظيم اللقاءات والندوات العلمية الخدمات التعليمية لقطاع الأعمال والإنتاج.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Font typeface="Wingdings" pitchFamily="2" charset="2"/>
              <a:buChar char="§"/>
            </a:pPr>
            <a:r>
              <a:rPr lang="ar-JO" sz="2400" dirty="0" smtClean="0">
                <a:latin typeface="Calibri" panose="020F0502020204030204" pitchFamily="34" charset="0"/>
                <a:ea typeface="Calibri" panose="020F0502020204030204" pitchFamily="34" charset="0"/>
                <a:cs typeface="Simplified Arabic" panose="02020603050405020304" pitchFamily="18" charset="-78"/>
              </a:rPr>
              <a:t>اعتماد </a:t>
            </a:r>
            <a:r>
              <a:rPr lang="ar-JO" sz="2400" dirty="0">
                <a:latin typeface="Calibri" panose="020F0502020204030204" pitchFamily="34" charset="0"/>
                <a:ea typeface="Calibri" panose="020F0502020204030204" pitchFamily="34" charset="0"/>
                <a:cs typeface="Simplified Arabic" panose="02020603050405020304" pitchFamily="18" charset="-78"/>
              </a:rPr>
              <a:t>الجامعة للبرنامج الموازي، الذي يستطيع الطلبة من خلاله التسجيل في البرنامج الذي يريدون، والذين لم يتمكنوا من الالتحاق به بسبب معدلاتهم، وعند التحاقهم بالبرنامج الموازي، تكون رسوم الساعة المعتمدة ضعف الرسوم العادية.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Font typeface="Wingdings" pitchFamily="2" charset="2"/>
              <a:buChar char="§"/>
            </a:pPr>
            <a:r>
              <a:rPr lang="ar-JO" sz="2400" b="1" dirty="0">
                <a:latin typeface="Calibri" panose="020F0502020204030204" pitchFamily="34" charset="0"/>
                <a:ea typeface="Calibri" panose="020F0502020204030204" pitchFamily="34" charset="0"/>
                <a:cs typeface="Simplified Arabic" panose="02020603050405020304" pitchFamily="18" charset="-78"/>
              </a:rPr>
              <a:t> </a:t>
            </a:r>
            <a:r>
              <a:rPr lang="ar-JO" sz="2400" b="1" dirty="0" smtClean="0">
                <a:latin typeface="Calibri" panose="020F0502020204030204" pitchFamily="34" charset="0"/>
                <a:ea typeface="Calibri" panose="020F0502020204030204" pitchFamily="34" charset="0"/>
                <a:cs typeface="Simplified Arabic" panose="02020603050405020304" pitchFamily="18" charset="-78"/>
              </a:rPr>
              <a:t> </a:t>
            </a:r>
            <a:r>
              <a:rPr lang="ar-JO" sz="2400" b="1" dirty="0">
                <a:latin typeface="Calibri" panose="020F0502020204030204" pitchFamily="34" charset="0"/>
                <a:ea typeface="Calibri" panose="020F0502020204030204" pitchFamily="34" charset="0"/>
                <a:cs typeface="Simplified Arabic" panose="02020603050405020304" pitchFamily="18" charset="-78"/>
              </a:rPr>
              <a:t>إجراء دراسات وأبحاث لصالح الشركات والمؤسسات بهدف تطويرها مقابل أجر مالي مناسب.</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Font typeface="Wingdings" pitchFamily="2" charset="2"/>
              <a:buChar char="§"/>
            </a:pP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Font typeface="Wingdings" pitchFamily="2" charset="2"/>
              <a:buChar char="§"/>
            </a:pPr>
            <a:r>
              <a:rPr lang="ar-JO" sz="2400" dirty="0">
                <a:effectLst/>
                <a:latin typeface="Calibri" panose="020F0502020204030204" pitchFamily="34" charset="0"/>
                <a:ea typeface="Calibri" panose="020F0502020204030204" pitchFamily="34" charset="0"/>
                <a:cs typeface="Simplified Arabic" panose="02020603050405020304" pitchFamily="18" charset="-78"/>
              </a:rPr>
              <a:t> إنشاء مراكز التميز البحثي وحاضنة الأعمال التكنولوجية: بهدف توفير بيئة بحثية واستشارية وتدريبية محلية ذات معايير علمية عالية تقوم على الشراكة المجتمعية وهذا يعتبر رافدا ماليا للجامعة</a:t>
            </a:r>
            <a:r>
              <a:rPr lang="ar-JO" sz="2400" dirty="0" smtClean="0">
                <a:effectLst/>
                <a:latin typeface="Calibri" panose="020F0502020204030204" pitchFamily="34" charset="0"/>
                <a:ea typeface="Calibri" panose="020F0502020204030204" pitchFamily="34" charset="0"/>
                <a:cs typeface="Simplified Arabic" panose="02020603050405020304" pitchFamily="18" charset="-78"/>
              </a:rPr>
              <a:t>.</a:t>
            </a:r>
            <a:endParaRPr lang="he-IL" sz="2400" dirty="0"/>
          </a:p>
        </p:txBody>
      </p:sp>
      <p:pic>
        <p:nvPicPr>
          <p:cNvPr id="4"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5"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6" name="Title 1">
            <a:extLst>
              <a:ext uri="{FF2B5EF4-FFF2-40B4-BE49-F238E27FC236}">
                <a16:creationId xmlns:a16="http://schemas.microsoft.com/office/drawing/2014/main" xmlns="" id="{56E9D505-8747-41D5-A20B-4C5F2357E974}"/>
              </a:ext>
            </a:extLst>
          </p:cNvPr>
          <p:cNvSpPr>
            <a:spLocks noGrp="1"/>
          </p:cNvSpPr>
          <p:nvPr>
            <p:ph type="title"/>
          </p:nvPr>
        </p:nvSpPr>
        <p:spPr>
          <a:xfrm>
            <a:off x="4799856" y="404664"/>
            <a:ext cx="5336604" cy="795115"/>
          </a:xfrm>
          <a:solidFill>
            <a:schemeClr val="accent1">
              <a:lumMod val="20000"/>
              <a:lumOff val="80000"/>
            </a:schemeClr>
          </a:solidFill>
        </p:spPr>
        <p:txBody>
          <a:bodyPr>
            <a:normAutofit/>
          </a:bodyPr>
          <a:lstStyle/>
          <a:p>
            <a:pPr algn="r"/>
            <a:r>
              <a:rPr lang="ar-JO" sz="3200" b="1" dirty="0">
                <a:solidFill>
                  <a:schemeClr val="tx1"/>
                </a:solidFill>
                <a:latin typeface="Simplified Arabic" panose="02020603050405020304" pitchFamily="18" charset="-78"/>
                <a:cs typeface="Simplified Arabic" panose="02020603050405020304" pitchFamily="18" charset="-78"/>
              </a:rPr>
              <a:t>الحلول المقترحة لمواجهة </a:t>
            </a:r>
            <a:r>
              <a:rPr lang="ar-JO" sz="3200" b="1" dirty="0" smtClean="0">
                <a:solidFill>
                  <a:schemeClr val="tx1"/>
                </a:solidFill>
                <a:latin typeface="Simplified Arabic" panose="02020603050405020304" pitchFamily="18" charset="-78"/>
                <a:cs typeface="Simplified Arabic" panose="02020603050405020304" pitchFamily="18" charset="-78"/>
              </a:rPr>
              <a:t>التحديات</a:t>
            </a:r>
            <a:endParaRPr lang="he-IL" sz="3200" b="1" dirty="0">
              <a:solidFill>
                <a:schemeClr val="tx1"/>
              </a:solidFill>
              <a:latin typeface="Simplified Arabic" panose="02020603050405020304" pitchFamily="18" charset="-78"/>
            </a:endParaRPr>
          </a:p>
        </p:txBody>
      </p:sp>
    </p:spTree>
    <p:extLst>
      <p:ext uri="{BB962C8B-B14F-4D97-AF65-F5344CB8AC3E}">
        <p14:creationId xmlns:p14="http://schemas.microsoft.com/office/powerpoint/2010/main" val="36798040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481BD3-5DF3-4A9F-A95F-A4C002451F7B}"/>
              </a:ext>
            </a:extLst>
          </p:cNvPr>
          <p:cNvSpPr>
            <a:spLocks noGrp="1"/>
          </p:cNvSpPr>
          <p:nvPr>
            <p:ph idx="1"/>
          </p:nvPr>
        </p:nvSpPr>
        <p:spPr>
          <a:xfrm>
            <a:off x="695400" y="1428064"/>
            <a:ext cx="10733087" cy="5442285"/>
          </a:xfrm>
        </p:spPr>
        <p:txBody>
          <a:bodyPr>
            <a:noAutofit/>
          </a:bodyPr>
          <a:lstStyle/>
          <a:p>
            <a:pPr algn="just" rtl="1">
              <a:lnSpc>
                <a:spcPct val="107000"/>
              </a:lnSpc>
              <a:spcAft>
                <a:spcPts val="800"/>
              </a:spcAft>
            </a:pPr>
            <a:r>
              <a:rPr lang="ar-JO" sz="2400" b="1" dirty="0">
                <a:effectLst/>
                <a:latin typeface="Calibri" panose="020F0502020204030204" pitchFamily="34" charset="0"/>
                <a:ea typeface="Calibri" panose="020F0502020204030204" pitchFamily="34" charset="0"/>
                <a:cs typeface="Simplified Arabic" panose="02020603050405020304" pitchFamily="18" charset="-78"/>
              </a:rPr>
              <a:t> </a:t>
            </a:r>
            <a:r>
              <a:rPr lang="ar-JO" dirty="0">
                <a:effectLst/>
                <a:latin typeface="Calibri" panose="020F0502020204030204" pitchFamily="34" charset="0"/>
                <a:ea typeface="Calibri" panose="020F0502020204030204" pitchFamily="34" charset="0"/>
                <a:cs typeface="Simplified Arabic" panose="02020603050405020304" pitchFamily="18" charset="-78"/>
              </a:rPr>
              <a:t>التعاون مع المؤسسات المجتمعية وتشجيعهم على دعم الجامعة سواء بالدعم </a:t>
            </a:r>
            <a:r>
              <a:rPr lang="ar-JO" dirty="0" smtClean="0">
                <a:effectLst/>
                <a:latin typeface="Calibri" panose="020F0502020204030204" pitchFamily="34" charset="0"/>
                <a:ea typeface="Calibri" panose="020F0502020204030204" pitchFamily="34" charset="0"/>
                <a:cs typeface="Simplified Arabic" panose="02020603050405020304" pitchFamily="18" charset="-78"/>
              </a:rPr>
              <a:t>المباشر أو </a:t>
            </a:r>
            <a:r>
              <a:rPr lang="ar-JO" dirty="0">
                <a:effectLst/>
                <a:latin typeface="Calibri" panose="020F0502020204030204" pitchFamily="34" charset="0"/>
                <a:ea typeface="Calibri" panose="020F0502020204030204" pitchFamily="34" charset="0"/>
                <a:cs typeface="Simplified Arabic" panose="02020603050405020304" pitchFamily="18" charset="-78"/>
              </a:rPr>
              <a:t>تقديم الخدمات المختلفة، أو توفير المستلزمات</a:t>
            </a:r>
            <a:r>
              <a:rPr lang="ar-JO" dirty="0" smtClean="0">
                <a:effectLst/>
                <a:latin typeface="Calibri" panose="020F0502020204030204" pitchFamily="34" charset="0"/>
                <a:ea typeface="Calibri" panose="020F0502020204030204" pitchFamily="34" charset="0"/>
                <a:cs typeface="Simplified Arabic" panose="02020603050405020304" pitchFamily="18" charset="-78"/>
              </a:rPr>
              <a:t>.</a:t>
            </a:r>
            <a:endParaRPr lang="en-US"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JO" dirty="0">
                <a:effectLst/>
                <a:latin typeface="Calibri" panose="020F0502020204030204" pitchFamily="34" charset="0"/>
                <a:ea typeface="Calibri" panose="020F0502020204030204" pitchFamily="34" charset="0"/>
                <a:cs typeface="Simplified Arabic" panose="02020603050405020304" pitchFamily="18" charset="-78"/>
              </a:rPr>
              <a:t> الحصول على التبرعات والمنح من المنظمات المحلية والدولية.</a:t>
            </a:r>
          </a:p>
          <a:p>
            <a:pPr algn="just" rtl="1">
              <a:lnSpc>
                <a:spcPct val="107000"/>
              </a:lnSpc>
              <a:spcAft>
                <a:spcPts val="800"/>
              </a:spcAft>
            </a:pPr>
            <a:r>
              <a:rPr lang="ar-JO" dirty="0">
                <a:effectLst/>
                <a:latin typeface="Calibri" panose="020F0502020204030204" pitchFamily="34" charset="0"/>
                <a:ea typeface="Calibri" panose="020F0502020204030204" pitchFamily="34" charset="0"/>
                <a:cs typeface="Simplified Arabic" panose="02020603050405020304" pitchFamily="18" charset="-78"/>
              </a:rPr>
              <a:t> الاستثمار في المرافق التعليمية: ويقصد بذلك السماح للجهات التعليمية باستثمار مرافقها التعليمية بعد التنسيق مع وزارة المالية </a:t>
            </a:r>
            <a:r>
              <a:rPr lang="ar-JO" dirty="0" smtClean="0">
                <a:effectLst/>
                <a:latin typeface="Calibri" panose="020F0502020204030204" pitchFamily="34" charset="0"/>
                <a:ea typeface="Calibri" panose="020F0502020204030204" pitchFamily="34" charset="0"/>
                <a:cs typeface="Simplified Arabic" panose="02020603050405020304" pitchFamily="18" charset="-78"/>
              </a:rPr>
              <a:t>باستثمار </a:t>
            </a:r>
            <a:r>
              <a:rPr lang="ar-JO" dirty="0">
                <a:effectLst/>
                <a:latin typeface="Calibri" panose="020F0502020204030204" pitchFamily="34" charset="0"/>
                <a:ea typeface="Calibri" panose="020F0502020204030204" pitchFamily="34" charset="0"/>
                <a:cs typeface="Simplified Arabic" panose="02020603050405020304" pitchFamily="18" charset="-78"/>
              </a:rPr>
              <a:t>جزء من الأراضي والمباني الجامعية الواقعة على الشوارع الرئيسية مثل إنشاء محلات </a:t>
            </a:r>
            <a:r>
              <a:rPr lang="ar-JO" dirty="0" smtClean="0">
                <a:latin typeface="Calibri" panose="020F0502020204030204" pitchFamily="34" charset="0"/>
                <a:ea typeface="Calibri" panose="020F0502020204030204" pitchFamily="34" charset="0"/>
                <a:cs typeface="Simplified Arabic" panose="02020603050405020304" pitchFamily="18" charset="-78"/>
              </a:rPr>
              <a:t>تجارية</a:t>
            </a:r>
            <a:r>
              <a:rPr lang="ar-JO" dirty="0" smtClean="0">
                <a:effectLst/>
                <a:latin typeface="Calibri" panose="020F0502020204030204" pitchFamily="34" charset="0"/>
                <a:ea typeface="Calibri" panose="020F0502020204030204" pitchFamily="34" charset="0"/>
                <a:cs typeface="Simplified Arabic" panose="02020603050405020304" pitchFamily="18" charset="-78"/>
              </a:rPr>
              <a:t>.</a:t>
            </a:r>
            <a:endParaRPr lang="ar-JO" dirty="0">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r>
              <a:rPr lang="ar-JO" dirty="0">
                <a:effectLst/>
                <a:latin typeface="Calibri" panose="020F0502020204030204" pitchFamily="34" charset="0"/>
                <a:ea typeface="Calibri" panose="020F0502020204030204" pitchFamily="34" charset="0"/>
                <a:cs typeface="Simplified Arabic" panose="02020603050405020304" pitchFamily="18" charset="-78"/>
              </a:rPr>
              <a:t>اعتماد </a:t>
            </a:r>
            <a:r>
              <a:rPr lang="ar-JO" dirty="0" smtClean="0">
                <a:effectLst/>
                <a:latin typeface="Calibri" panose="020F0502020204030204" pitchFamily="34" charset="0"/>
                <a:ea typeface="Calibri" panose="020F0502020204030204" pitchFamily="34" charset="0"/>
                <a:cs typeface="Simplified Arabic" panose="02020603050405020304" pitchFamily="18" charset="-78"/>
              </a:rPr>
              <a:t>الجامعة </a:t>
            </a:r>
            <a:r>
              <a:rPr lang="ar-JO" dirty="0">
                <a:effectLst/>
                <a:latin typeface="Calibri" panose="020F0502020204030204" pitchFamily="34" charset="0"/>
                <a:ea typeface="Calibri" panose="020F0502020204030204" pitchFamily="34" charset="0"/>
                <a:cs typeface="Simplified Arabic" panose="02020603050405020304" pitchFamily="18" charset="-78"/>
              </a:rPr>
              <a:t>للبرنامج </a:t>
            </a:r>
            <a:r>
              <a:rPr lang="ar-JO" dirty="0" smtClean="0">
                <a:effectLst/>
                <a:latin typeface="Calibri" panose="020F0502020204030204" pitchFamily="34" charset="0"/>
                <a:ea typeface="Calibri" panose="020F0502020204030204" pitchFamily="34" charset="0"/>
                <a:cs typeface="Simplified Arabic" panose="02020603050405020304" pitchFamily="18" charset="-78"/>
              </a:rPr>
              <a:t>الموازي والذي تكون </a:t>
            </a:r>
            <a:r>
              <a:rPr lang="ar-JO" dirty="0">
                <a:effectLst/>
                <a:latin typeface="Calibri" panose="020F0502020204030204" pitchFamily="34" charset="0"/>
                <a:ea typeface="Calibri" panose="020F0502020204030204" pitchFamily="34" charset="0"/>
                <a:cs typeface="Simplified Arabic" panose="02020603050405020304" pitchFamily="18" charset="-78"/>
              </a:rPr>
              <a:t>رسوم الساعة المعتمدة ضعف الرسوم العادية.</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5" name="Title 1">
            <a:extLst>
              <a:ext uri="{FF2B5EF4-FFF2-40B4-BE49-F238E27FC236}">
                <a16:creationId xmlns:a16="http://schemas.microsoft.com/office/drawing/2014/main" xmlns="" id="{AFA27DDD-43A7-41F4-B55A-192A798A5D97}"/>
              </a:ext>
            </a:extLst>
          </p:cNvPr>
          <p:cNvSpPr>
            <a:spLocks noGrp="1"/>
          </p:cNvSpPr>
          <p:nvPr>
            <p:ph type="title"/>
          </p:nvPr>
        </p:nvSpPr>
        <p:spPr>
          <a:xfrm>
            <a:off x="3719736" y="144298"/>
            <a:ext cx="7640860" cy="766540"/>
          </a:xfrm>
          <a:solidFill>
            <a:schemeClr val="tx2"/>
          </a:solidFill>
        </p:spPr>
        <p:txBody>
          <a:bodyPr>
            <a:normAutofit/>
          </a:bodyPr>
          <a:lstStyle/>
          <a:p>
            <a:pPr algn="r"/>
            <a:r>
              <a:rPr lang="ar-JO" sz="2800" b="1" dirty="0" smtClean="0">
                <a:solidFill>
                  <a:schemeClr val="tx1"/>
                </a:solidFill>
                <a:latin typeface="Simplified Arabic" panose="02020603050405020304" pitchFamily="18" charset="-78"/>
                <a:cs typeface="Simplified Arabic" panose="02020603050405020304" pitchFamily="18" charset="-78"/>
              </a:rPr>
              <a:t>مقترحات لتوفير مصادر </a:t>
            </a:r>
            <a:r>
              <a:rPr lang="ar-JO" sz="2800" b="1" dirty="0">
                <a:solidFill>
                  <a:schemeClr val="tx1"/>
                </a:solidFill>
                <a:latin typeface="Simplified Arabic" panose="02020603050405020304" pitchFamily="18" charset="-78"/>
                <a:cs typeface="Simplified Arabic" panose="02020603050405020304" pitchFamily="18" charset="-78"/>
              </a:rPr>
              <a:t>تمويل للاستثمار في التعليم الجامعي:</a:t>
            </a:r>
            <a:endParaRPr lang="he-IL" sz="2800" b="1" dirty="0">
              <a:solidFill>
                <a:schemeClr val="tx1"/>
              </a:solidFill>
              <a:latin typeface="Simplified Arabic" panose="02020603050405020304" pitchFamily="18" charset="-78"/>
            </a:endParaRPr>
          </a:p>
        </p:txBody>
      </p:sp>
      <p:sp>
        <p:nvSpPr>
          <p:cNvPr id="6"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4802778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FA27DDD-43A7-41F4-B55A-192A798A5D97}"/>
              </a:ext>
            </a:extLst>
          </p:cNvPr>
          <p:cNvSpPr>
            <a:spLocks noGrp="1"/>
          </p:cNvSpPr>
          <p:nvPr>
            <p:ph type="title"/>
          </p:nvPr>
        </p:nvSpPr>
        <p:spPr>
          <a:xfrm>
            <a:off x="3863752" y="624110"/>
            <a:ext cx="7640860" cy="766540"/>
          </a:xfrm>
          <a:solidFill>
            <a:schemeClr val="tx2"/>
          </a:solidFill>
        </p:spPr>
        <p:txBody>
          <a:bodyPr>
            <a:normAutofit/>
          </a:bodyPr>
          <a:lstStyle/>
          <a:p>
            <a:pPr algn="r"/>
            <a:r>
              <a:rPr lang="ar-JO" sz="2800" b="1" dirty="0" smtClean="0">
                <a:solidFill>
                  <a:schemeClr val="tx1"/>
                </a:solidFill>
                <a:latin typeface="Simplified Arabic" panose="02020603050405020304" pitchFamily="18" charset="-78"/>
                <a:cs typeface="Simplified Arabic" panose="02020603050405020304" pitchFamily="18" charset="-78"/>
              </a:rPr>
              <a:t>مقترحات لتوفير مصادر </a:t>
            </a:r>
            <a:r>
              <a:rPr lang="ar-JO" sz="2800" b="1" dirty="0">
                <a:solidFill>
                  <a:schemeClr val="tx1"/>
                </a:solidFill>
                <a:latin typeface="Simplified Arabic" panose="02020603050405020304" pitchFamily="18" charset="-78"/>
                <a:cs typeface="Simplified Arabic" panose="02020603050405020304" pitchFamily="18" charset="-78"/>
              </a:rPr>
              <a:t>تمويل للاستثمار في التعليم الجامعي:</a:t>
            </a:r>
            <a:endParaRPr lang="he-IL" sz="2800" b="1" dirty="0">
              <a:solidFill>
                <a:schemeClr val="tx1"/>
              </a:solidFill>
              <a:latin typeface="Simplified Arabic" panose="02020603050405020304" pitchFamily="18" charset="-78"/>
            </a:endParaRPr>
          </a:p>
        </p:txBody>
      </p:sp>
      <p:sp>
        <p:nvSpPr>
          <p:cNvPr id="3" name="Content Placeholder 2">
            <a:extLst>
              <a:ext uri="{FF2B5EF4-FFF2-40B4-BE49-F238E27FC236}">
                <a16:creationId xmlns:a16="http://schemas.microsoft.com/office/drawing/2014/main" xmlns="" id="{00D4431A-F817-4C22-8EF3-BAB9D9C51626}"/>
              </a:ext>
            </a:extLst>
          </p:cNvPr>
          <p:cNvSpPr>
            <a:spLocks noGrp="1"/>
          </p:cNvSpPr>
          <p:nvPr>
            <p:ph idx="1"/>
          </p:nvPr>
        </p:nvSpPr>
        <p:spPr>
          <a:xfrm>
            <a:off x="447675" y="1514475"/>
            <a:ext cx="11056937" cy="5076825"/>
          </a:xfrm>
        </p:spPr>
        <p:txBody>
          <a:bodyPr>
            <a:noAutofit/>
          </a:bodyPr>
          <a:lstStyle/>
          <a:p>
            <a:pPr marL="114300" indent="0" algn="r" rtl="1">
              <a:lnSpc>
                <a:spcPct val="100000"/>
              </a:lnSpc>
              <a:spcAft>
                <a:spcPts val="800"/>
              </a:spcAft>
              <a:buNone/>
            </a:pPr>
            <a:r>
              <a:rPr lang="ar-JO" sz="2400" b="1" dirty="0" smtClean="0">
                <a:effectLst/>
                <a:latin typeface="Calibri" panose="020F0502020204030204" pitchFamily="34" charset="0"/>
                <a:ea typeface="Calibri" panose="020F0502020204030204" pitchFamily="34" charset="0"/>
                <a:cs typeface="Simplified Arabic" panose="02020603050405020304" pitchFamily="18" charset="-78"/>
              </a:rPr>
              <a:t>- </a:t>
            </a:r>
            <a:r>
              <a:rPr lang="ar-JO" sz="2400" b="1" dirty="0">
                <a:effectLst/>
                <a:latin typeface="Calibri" panose="020F0502020204030204" pitchFamily="34" charset="0"/>
                <a:ea typeface="Calibri" panose="020F0502020204030204" pitchFamily="34" charset="0"/>
                <a:cs typeface="Simplified Arabic" panose="02020603050405020304" pitchFamily="18" charset="-78"/>
              </a:rPr>
              <a:t>إنشاء محطات وقود تخدم الجامعة </a:t>
            </a:r>
            <a:r>
              <a:rPr lang="ar-JO" sz="2400" b="1" dirty="0">
                <a:effectLst/>
                <a:latin typeface="+mn-lt"/>
                <a:ea typeface="Calibri" panose="020F0502020204030204" pitchFamily="34" charset="0"/>
                <a:cs typeface="Simplified Arabic" panose="02020603050405020304" pitchFamily="18" charset="-78"/>
              </a:rPr>
              <a:t>والمجتمع المحلي، وهنا يمكن الحصول على إيراد جيد من خلال الإعلان للقطاع الخاص للاستثمار في المحطات أو تضمينها بالكامل.</a:t>
            </a:r>
          </a:p>
          <a:p>
            <a:pPr marL="0" indent="0" algn="r" rtl="1">
              <a:lnSpc>
                <a:spcPct val="100000"/>
              </a:lnSpc>
              <a:spcAft>
                <a:spcPts val="800"/>
              </a:spcAft>
              <a:buNone/>
            </a:pPr>
            <a:r>
              <a:rPr lang="ar-JO" sz="2400" b="1" dirty="0">
                <a:latin typeface="+mn-lt"/>
                <a:ea typeface="Calibri" panose="020F0502020204030204" pitchFamily="34" charset="0"/>
                <a:cs typeface="Simplified Arabic" panose="02020603050405020304" pitchFamily="18" charset="-78"/>
              </a:rPr>
              <a:t> </a:t>
            </a:r>
            <a:r>
              <a:rPr lang="ar-JO" sz="2400" b="1" dirty="0" smtClean="0">
                <a:latin typeface="+mn-lt"/>
                <a:ea typeface="Calibri" panose="020F0502020204030204" pitchFamily="34" charset="0"/>
                <a:cs typeface="Simplified Arabic" panose="02020603050405020304" pitchFamily="18" charset="-78"/>
              </a:rPr>
              <a:t>- قيام </a:t>
            </a:r>
            <a:r>
              <a:rPr lang="ar-JO" sz="2400" b="1" dirty="0">
                <a:latin typeface="+mn-lt"/>
                <a:ea typeface="Calibri" panose="020F0502020204030204" pitchFamily="34" charset="0"/>
                <a:cs typeface="Simplified Arabic" panose="02020603050405020304" pitchFamily="18" charset="-78"/>
              </a:rPr>
              <a:t>بعض الكليات بنشاطات إنتاجية مثل كلية الزراعة، والذي يتمثل نشاطها بانتاج الفواكه والخضار، وتربية الدواجن، وبيع هذا الإنتاج بأسعار مناسبة.</a:t>
            </a:r>
          </a:p>
          <a:p>
            <a:pPr marL="0" indent="0" algn="r" rtl="1">
              <a:lnSpc>
                <a:spcPct val="100000"/>
              </a:lnSpc>
              <a:spcAft>
                <a:spcPts val="800"/>
              </a:spcAft>
              <a:buNone/>
            </a:pPr>
            <a:r>
              <a:rPr lang="ar-JO" sz="2400" b="1" dirty="0" smtClean="0">
                <a:latin typeface="+mn-lt"/>
                <a:ea typeface="Calibri" panose="020F0502020204030204" pitchFamily="34" charset="0"/>
                <a:cs typeface="Simplified Arabic" panose="02020603050405020304" pitchFamily="18" charset="-78"/>
              </a:rPr>
              <a:t>- </a:t>
            </a:r>
            <a:r>
              <a:rPr lang="ar-JO" sz="2400" b="1" dirty="0">
                <a:latin typeface="+mn-lt"/>
                <a:ea typeface="Calibri" panose="020F0502020204030204" pitchFamily="34" charset="0"/>
                <a:cs typeface="Simplified Arabic" panose="02020603050405020304" pitchFamily="18" charset="-78"/>
              </a:rPr>
              <a:t>إجراء الأنشطة الاجتماعية في مرافق الجامعة، بحيث يتم تأجير المنشآت الجامعية أثناء عطلات نهاية الأسبوع  والعطلات السنوية  </a:t>
            </a:r>
            <a:r>
              <a:rPr lang="ar-JO" sz="2400" b="1" dirty="0" smtClean="0">
                <a:latin typeface="+mn-lt"/>
                <a:ea typeface="Calibri" panose="020F0502020204030204" pitchFamily="34" charset="0"/>
                <a:cs typeface="Simplified Arabic" panose="02020603050405020304" pitchFamily="18" charset="-78"/>
              </a:rPr>
              <a:t> مقابل </a:t>
            </a:r>
            <a:r>
              <a:rPr lang="ar-JO" sz="2400" b="1" dirty="0">
                <a:latin typeface="+mn-lt"/>
                <a:ea typeface="Calibri" panose="020F0502020204030204" pitchFamily="34" charset="0"/>
                <a:cs typeface="Simplified Arabic" panose="02020603050405020304" pitchFamily="18" charset="-78"/>
              </a:rPr>
              <a:t>رسوم مالية</a:t>
            </a:r>
            <a:r>
              <a:rPr lang="ar-JO" sz="2400" b="1" dirty="0" smtClean="0">
                <a:latin typeface="+mn-lt"/>
                <a:ea typeface="Calibri" panose="020F0502020204030204" pitchFamily="34" charset="0"/>
                <a:cs typeface="Simplified Arabic" panose="02020603050405020304" pitchFamily="18" charset="-78"/>
              </a:rPr>
              <a:t>.</a:t>
            </a:r>
            <a:endParaRPr lang="en-US" sz="2400" b="1" dirty="0">
              <a:effectLst/>
              <a:latin typeface="+mn-lt"/>
              <a:ea typeface="Calibri" panose="020F0502020204030204" pitchFamily="34" charset="0"/>
              <a:cs typeface="Arial" panose="020B0604020202020204" pitchFamily="34" charset="0"/>
            </a:endParaRPr>
          </a:p>
          <a:p>
            <a:pPr marL="114300" indent="0" algn="r">
              <a:lnSpc>
                <a:spcPct val="100000"/>
              </a:lnSpc>
              <a:spcAft>
                <a:spcPts val="800"/>
              </a:spcAft>
              <a:buNone/>
            </a:pPr>
            <a:r>
              <a:rPr lang="ar-JO" sz="2400" b="1" dirty="0" smtClean="0">
                <a:latin typeface="+mn-lt"/>
                <a:ea typeface="Calibri" panose="020F0502020204030204" pitchFamily="34" charset="0"/>
                <a:cs typeface="Simplified Arabic" panose="02020603050405020304" pitchFamily="18" charset="-78"/>
              </a:rPr>
              <a:t>- خصخصة </a:t>
            </a:r>
            <a:r>
              <a:rPr lang="ar-JO" sz="2400" b="1" dirty="0">
                <a:latin typeface="+mn-lt"/>
                <a:ea typeface="Calibri" panose="020F0502020204030204" pitchFamily="34" charset="0"/>
                <a:cs typeface="Simplified Arabic" panose="02020603050405020304" pitchFamily="18" charset="-78"/>
              </a:rPr>
              <a:t>بعض القطاعات مثل: المطاعم، خدمة التصوير للوثائق، الأسواق التجارية، مراكز بيع المقررات </a:t>
            </a:r>
            <a:r>
              <a:rPr lang="ar-JO" sz="2400" b="1" dirty="0" smtClean="0">
                <a:latin typeface="+mn-lt"/>
                <a:ea typeface="Calibri" panose="020F0502020204030204" pitchFamily="34" charset="0"/>
                <a:cs typeface="Simplified Arabic" panose="02020603050405020304" pitchFamily="18" charset="-78"/>
              </a:rPr>
              <a:t>الدراسية.</a:t>
            </a:r>
          </a:p>
          <a:p>
            <a:pPr marL="114300" indent="0" algn="r">
              <a:lnSpc>
                <a:spcPct val="100000"/>
              </a:lnSpc>
              <a:spcAft>
                <a:spcPts val="800"/>
              </a:spcAft>
              <a:buNone/>
            </a:pPr>
            <a:r>
              <a:rPr lang="ar-JO" sz="2400" b="1" dirty="0" smtClean="0">
                <a:latin typeface="+mn-lt"/>
                <a:ea typeface="Calibri" panose="020F0502020204030204" pitchFamily="34" charset="0"/>
                <a:cs typeface="Simplified Arabic" panose="02020603050405020304" pitchFamily="18" charset="-78"/>
              </a:rPr>
              <a:t>- الاستخدام </a:t>
            </a:r>
            <a:r>
              <a:rPr lang="ar-JO" sz="2400" b="1" dirty="0">
                <a:latin typeface="+mn-lt"/>
                <a:ea typeface="Calibri" panose="020F0502020204030204" pitchFamily="34" charset="0"/>
                <a:cs typeface="Simplified Arabic" panose="02020603050405020304" pitchFamily="18" charset="-78"/>
              </a:rPr>
              <a:t>الأمثل للمشاغل الهندسية: وذلك من خلال </a:t>
            </a:r>
            <a:r>
              <a:rPr lang="ar-JO" sz="2400" b="1" dirty="0">
                <a:latin typeface="Calibri" panose="020F0502020204030204" pitchFamily="34" charset="0"/>
                <a:ea typeface="Calibri" panose="020F0502020204030204" pitchFamily="34" charset="0"/>
                <a:cs typeface="Simplified Arabic" panose="02020603050405020304" pitchFamily="18" charset="-78"/>
              </a:rPr>
              <a:t>تصنيع اللوازم المعدنية والخسبية لمؤسسات القطاعين العام والخاص وللأفراد، وتنفيذ الاعمال الإنتاجية لمرافق الجامعة المختلفة.</a:t>
            </a:r>
          </a:p>
          <a:p>
            <a:pPr marL="0" indent="0" algn="r">
              <a:lnSpc>
                <a:spcPct val="100000"/>
              </a:lnSpc>
              <a:spcAft>
                <a:spcPts val="800"/>
              </a:spcAft>
              <a:buNone/>
            </a:pPr>
            <a:endParaRPr lang="en-US" sz="2400" b="1" dirty="0">
              <a:latin typeface="Calibri" panose="020F0502020204030204" pitchFamily="34" charset="0"/>
              <a:ea typeface="Calibri" panose="020F0502020204030204" pitchFamily="34" charset="0"/>
              <a:cs typeface="Arial" panose="020B0604020202020204" pitchFamily="34" charset="0"/>
            </a:endParaRPr>
          </a:p>
        </p:txBody>
      </p:sp>
      <p:pic>
        <p:nvPicPr>
          <p:cNvPr id="4"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5"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37542146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48C7014-28E6-4C04-8409-74018BB40057}"/>
              </a:ext>
            </a:extLst>
          </p:cNvPr>
          <p:cNvSpPr>
            <a:spLocks noGrp="1"/>
          </p:cNvSpPr>
          <p:nvPr>
            <p:ph idx="1"/>
          </p:nvPr>
        </p:nvSpPr>
        <p:spPr>
          <a:xfrm>
            <a:off x="838200" y="1052737"/>
            <a:ext cx="10826419" cy="5124226"/>
          </a:xfrm>
        </p:spPr>
        <p:txBody>
          <a:bodyPr>
            <a:noAutofit/>
          </a:bodyPr>
          <a:lstStyle/>
          <a:p>
            <a:pPr algn="just" rtl="1">
              <a:lnSpc>
                <a:spcPct val="107000"/>
              </a:lnSpc>
              <a:spcAft>
                <a:spcPts val="800"/>
              </a:spcAft>
            </a:pPr>
            <a:r>
              <a:rPr lang="ar-JO" sz="2800" dirty="0" smtClean="0">
                <a:solidFill>
                  <a:schemeClr val="tx1"/>
                </a:solidFill>
                <a:effectLst/>
                <a:ea typeface="Calibri" panose="020F0502020204030204" pitchFamily="34" charset="0"/>
                <a:cs typeface="Simplified Arabic" panose="02020603050405020304" pitchFamily="18" charset="-78"/>
              </a:rPr>
              <a:t>       </a:t>
            </a:r>
            <a:r>
              <a:rPr lang="ar-DZ" sz="2800" dirty="0" smtClean="0">
                <a:solidFill>
                  <a:schemeClr val="tx1"/>
                </a:solidFill>
                <a:effectLst/>
                <a:ea typeface="Calibri" panose="020F0502020204030204" pitchFamily="34" charset="0"/>
                <a:cs typeface="Simplified Arabic" panose="02020603050405020304" pitchFamily="18" charset="-78"/>
              </a:rPr>
              <a:t>إنّ </a:t>
            </a:r>
            <a:r>
              <a:rPr lang="ar-SA" sz="2800" dirty="0" smtClean="0">
                <a:solidFill>
                  <a:schemeClr val="tx1"/>
                </a:solidFill>
                <a:effectLst/>
                <a:ea typeface="Calibri" panose="020F0502020204030204" pitchFamily="34" charset="0"/>
                <a:cs typeface="Simplified Arabic" panose="02020603050405020304" pitchFamily="18" charset="-78"/>
              </a:rPr>
              <a:t> </a:t>
            </a:r>
            <a:r>
              <a:rPr lang="ar-SA" sz="2800" dirty="0">
                <a:solidFill>
                  <a:schemeClr val="tx1"/>
                </a:solidFill>
                <a:effectLst/>
                <a:ea typeface="Calibri" panose="020F0502020204030204" pitchFamily="34" charset="0"/>
                <a:cs typeface="Simplified Arabic" panose="02020603050405020304" pitchFamily="18" charset="-78"/>
              </a:rPr>
              <a:t>الفجوة بين مؤشرات التنمية البشرية في الدول النامية من ناحية والدول الصناعية المتقدمة من ناحية أخرى، تزداد لصالح الدول المتقدمة كفنلندا على سبيل المثال، نظرًا لإدراكهم المسبق بدور وأهمية التعليم والاستثمار فيه، وهو ما يؤكّد العلاقة الوثيقة بين تنمية الموارد البشرية ومستويات المعيشة والنمو الاقتصادي والاجتماعي والتعليمي. </a:t>
            </a:r>
            <a:r>
              <a:rPr lang="ar-IQ" sz="2800" dirty="0">
                <a:solidFill>
                  <a:schemeClr val="tx1"/>
                </a:solidFill>
                <a:effectLst/>
                <a:ea typeface="Calibri" panose="020F0502020204030204" pitchFamily="34" charset="0"/>
                <a:cs typeface="Simplified Arabic" panose="02020603050405020304" pitchFamily="18" charset="-78"/>
              </a:rPr>
              <a:t>إنّ النظام التعليمي ركيزة أساسية من ركائز اقتصادات الدول المتقدمة، نظراً لما للتعليم من دور في تحسين مستوى التنمية البشرية، ورفع معدلات النمو الاقتصادي، وزيادة القدرة التنافسية للاقتصاد ككل، فهو من أهم قواعد النهوض الاقتصادي، </a:t>
            </a:r>
            <a:r>
              <a:rPr lang="ar-SA" sz="2800" dirty="0">
                <a:solidFill>
                  <a:schemeClr val="tx1"/>
                </a:solidFill>
                <a:effectLst/>
                <a:ea typeface="Calibri" panose="020F0502020204030204" pitchFamily="34" charset="0"/>
                <a:cs typeface="Simplified Arabic" panose="02020603050405020304" pitchFamily="18" charset="-78"/>
              </a:rPr>
              <a:t>بما يوفّره النظام التعليمي من إعداد للقوى العاملة كمًا ونوعًا، إذ يمثّل الاستثمار في التعليم مكانة هامة من أولويات الاستثمار في الدول المتقدّمة بحيث يخصّص له مخصّصات ثابتة من ميزانية الدولة </a:t>
            </a:r>
            <a:r>
              <a:rPr lang="ar-JO" sz="2800" dirty="0" smtClean="0">
                <a:solidFill>
                  <a:schemeClr val="tx1"/>
                </a:solidFill>
                <a:effectLst/>
                <a:ea typeface="Calibri" panose="020F0502020204030204" pitchFamily="34" charset="0"/>
                <a:cs typeface="Simplified Arabic" panose="02020603050405020304" pitchFamily="18" charset="-78"/>
              </a:rPr>
              <a:t>سنويًا </a:t>
            </a:r>
            <a:r>
              <a:rPr lang="ar-JO" sz="2800" dirty="0">
                <a:solidFill>
                  <a:schemeClr val="tx1"/>
                </a:solidFill>
                <a:effectLst/>
                <a:ea typeface="Calibri" panose="020F0502020204030204" pitchFamily="34" charset="0"/>
                <a:cs typeface="Simplified Arabic" panose="02020603050405020304" pitchFamily="18" charset="-78"/>
              </a:rPr>
              <a:t>لتجويد التعليم وتحقيق التنمية الشاملة. </a:t>
            </a:r>
            <a:endParaRPr lang="ar-EG" sz="2800" dirty="0">
              <a:solidFill>
                <a:schemeClr val="tx1"/>
              </a:solidFill>
            </a:endParaRPr>
          </a:p>
        </p:txBody>
      </p:sp>
      <p:sp>
        <p:nvSpPr>
          <p:cNvPr id="5" name="Rectangle 4"/>
          <p:cNvSpPr/>
          <p:nvPr/>
        </p:nvSpPr>
        <p:spPr>
          <a:xfrm>
            <a:off x="5519936" y="476672"/>
            <a:ext cx="1418978" cy="769441"/>
          </a:xfrm>
          <a:prstGeom prst="rect">
            <a:avLst/>
          </a:prstGeom>
        </p:spPr>
        <p:txBody>
          <a:bodyPr wrap="none">
            <a:spAutoFit/>
          </a:bodyPr>
          <a:lstStyle/>
          <a:p>
            <a:r>
              <a:rPr lang="ar-JO" sz="4400" dirty="0" smtClean="0">
                <a:solidFill>
                  <a:schemeClr val="tx1"/>
                </a:solidFill>
                <a:latin typeface="Calibri"/>
                <a:ea typeface="Calibri" panose="020F0502020204030204" pitchFamily="34" charset="0"/>
                <a:cs typeface="Simplified Arabic" panose="02020603050405020304" pitchFamily="18" charset="-78"/>
                <a:sym typeface="Calibri"/>
              </a:rPr>
              <a:t>الخاتمة</a:t>
            </a:r>
            <a:endParaRPr lang="en-GB" sz="4400" dirty="0">
              <a:solidFill>
                <a:schemeClr val="tx1"/>
              </a:solidFill>
            </a:endParaRPr>
          </a:p>
        </p:txBody>
      </p:sp>
      <p:pic>
        <p:nvPicPr>
          <p:cNvPr id="6"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7"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37547379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34464">
              <a:schemeClr val="tx2">
                <a:lumMod val="18000"/>
              </a:schemeClr>
            </a:gs>
            <a:gs pos="67528">
              <a:srgbClr val="F8F8F8"/>
            </a:gs>
            <a:gs pos="0">
              <a:schemeClr val="bg1">
                <a:lumMod val="75000"/>
              </a:schemeClr>
            </a:gs>
            <a:gs pos="1000">
              <a:schemeClr val="lt1"/>
            </a:gs>
            <a:gs pos="100000">
              <a:srgbClr val="F5F5F5"/>
            </a:gs>
          </a:gsLst>
          <a:lin ang="5400000" scaled="0"/>
        </a:gradFill>
        <a:effectLst/>
      </p:bgPr>
    </p:bg>
    <p:spTree>
      <p:nvGrpSpPr>
        <p:cNvPr id="1" name="Shape 170"/>
        <p:cNvGrpSpPr/>
        <p:nvPr/>
      </p:nvGrpSpPr>
      <p:grpSpPr>
        <a:xfrm>
          <a:off x="0" y="0"/>
          <a:ext cx="0" cy="0"/>
          <a:chOff x="0" y="0"/>
          <a:chExt cx="0" cy="0"/>
        </a:xfrm>
      </p:grpSpPr>
      <p:sp>
        <p:nvSpPr>
          <p:cNvPr id="171" name="Google Shape;171;p5"/>
          <p:cNvSpPr/>
          <p:nvPr/>
        </p:nvSpPr>
        <p:spPr>
          <a:xfrm>
            <a:off x="986891" y="16136"/>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72" name="Google Shape;172;p5"/>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228600" algn="just" rtl="1">
              <a:lnSpc>
                <a:spcPct val="150000"/>
              </a:lnSpc>
              <a:spcAft>
                <a:spcPts val="800"/>
              </a:spcAft>
            </a:pPr>
            <a:r>
              <a:rPr lang="ar-JO" sz="2400" b="1" dirty="0">
                <a:solidFill>
                  <a:srgbClr val="580058"/>
                </a:solidFill>
                <a:latin typeface="Calibri" panose="020F0502020204030204" pitchFamily="34" charset="0"/>
                <a:ea typeface="Calibri" panose="020F0502020204030204" pitchFamily="34" charset="0"/>
                <a:cs typeface="Simplified Arabic" panose="02020603050405020304" pitchFamily="18" charset="-78"/>
              </a:rPr>
              <a:t>من هنا وجب </a:t>
            </a:r>
            <a:r>
              <a:rPr lang="ar-SA" sz="2400" b="1" u="sng" dirty="0">
                <a:solidFill>
                  <a:srgbClr val="580058"/>
                </a:solidFill>
                <a:latin typeface="Calibri" panose="020F0502020204030204" pitchFamily="34" charset="0"/>
                <a:ea typeface="Calibri" panose="020F0502020204030204" pitchFamily="34" charset="0"/>
                <a:cs typeface="Simplified Arabic" panose="02020603050405020304" pitchFamily="18" charset="-78"/>
              </a:rPr>
              <a:t>توجيه الطلبة أثناء قبولهم للجامعات إلى التخصصات المطلوبة </a:t>
            </a:r>
            <a:r>
              <a:rPr lang="ar-SA" sz="2400" b="1" dirty="0">
                <a:solidFill>
                  <a:srgbClr val="580058"/>
                </a:solidFill>
                <a:latin typeface="Calibri" panose="020F0502020204030204" pitchFamily="34" charset="0"/>
                <a:ea typeface="Calibri" panose="020F0502020204030204" pitchFamily="34" charset="0"/>
                <a:cs typeface="Simplified Arabic" panose="02020603050405020304" pitchFamily="18" charset="-78"/>
              </a:rPr>
              <a:t>في السوق المحلي والعالمي ومساعدتهم في الاختيار، مع ضرورة العمل على وضع سياسات حكومية لتوفير فرص عمل لأعداد الطلبة الخريجين من الجامعات، بالإضافة إلى الاستخدام الأمثل لكل الموارد المتاحة </a:t>
            </a:r>
            <a:r>
              <a:rPr lang="ar-SA" sz="2400" b="1" dirty="0">
                <a:solidFill>
                  <a:srgbClr val="580058"/>
                </a:solidFill>
                <a:latin typeface="Calibri" panose="020F0502020204030204" pitchFamily="34" charset="0"/>
                <a:ea typeface="Times New Roman" panose="02020603050405020304" pitchFamily="18" charset="0"/>
                <a:cs typeface="Simplified Arabic" panose="02020603050405020304" pitchFamily="18" charset="-78"/>
              </a:rPr>
              <a:t>وترشيد النفقات ، مع ضرورة البحث عن مصادر تمويل جديدة لتخفيف الضغط عن ميزانية الدولة ولإشباع مزيد من حاجات الأفراد الخاصة </a:t>
            </a:r>
            <a:r>
              <a:rPr lang="ar-JO" sz="2400" b="1" dirty="0">
                <a:solidFill>
                  <a:srgbClr val="580058"/>
                </a:solidFill>
                <a:latin typeface="Calibri" panose="020F0502020204030204" pitchFamily="34" charset="0"/>
                <a:ea typeface="Calibri" panose="020F0502020204030204" pitchFamily="34" charset="0"/>
                <a:cs typeface="Simplified Arabic" panose="02020603050405020304" pitchFamily="18" charset="-78"/>
              </a:rPr>
              <a:t>ك</a:t>
            </a:r>
            <a:r>
              <a:rPr lang="ar-SA" sz="2400" b="1" dirty="0">
                <a:solidFill>
                  <a:srgbClr val="580058"/>
                </a:solidFill>
                <a:latin typeface="Calibri" panose="020F0502020204030204" pitchFamily="34" charset="0"/>
                <a:ea typeface="Calibri" panose="020F0502020204030204" pitchFamily="34" charset="0"/>
                <a:cs typeface="Simplified Arabic" panose="02020603050405020304" pitchFamily="18" charset="-78"/>
              </a:rPr>
              <a:t>التشغيل الكامل للمعامل والورش والمدرجات والمرافق التعليمية المتوفرة لإيجاد الجامعة المنتجة التي تُسهم في توفير احتياجاتها المالية بالاعتماد على مواردها</a:t>
            </a:r>
            <a:r>
              <a:rPr lang="en-US" sz="2400" b="1" dirty="0">
                <a:solidFill>
                  <a:srgbClr val="580058"/>
                </a:solidFill>
                <a:latin typeface="Simplified Arabic" panose="02020603050405020304" pitchFamily="18" charset="-78"/>
                <a:ea typeface="Times New Roman" panose="02020603050405020304" pitchFamily="18" charset="0"/>
                <a:cs typeface="Arial" panose="020B0604020202020204" pitchFamily="34" charset="0"/>
              </a:rPr>
              <a:t>.</a:t>
            </a:r>
            <a:endParaRPr lang="en-US" sz="2400" b="1" dirty="0">
              <a:solidFill>
                <a:srgbClr val="580058"/>
              </a:solidFill>
              <a:latin typeface="Calibri" panose="020F0502020204030204" pitchFamily="34" charset="0"/>
              <a:ea typeface="Calibri" panose="020F0502020204030204" pitchFamily="34" charset="0"/>
              <a:cs typeface="Arial" panose="020B0604020202020204" pitchFamily="34" charset="0"/>
            </a:endParaRPr>
          </a:p>
        </p:txBody>
      </p:sp>
      <p:pic>
        <p:nvPicPr>
          <p:cNvPr id="178" name="Google Shape;178;p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79" name="Google Shape;179;p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80" name="Google Shape;180;p5"/>
          <p:cNvPicPr preferRelativeResize="0"/>
          <p:nvPr/>
        </p:nvPicPr>
        <p:blipFill rotWithShape="1">
          <a:blip r:embed="rId5">
            <a:alphaModFix/>
          </a:blip>
          <a:srcRect/>
          <a:stretch/>
        </p:blipFill>
        <p:spPr>
          <a:xfrm>
            <a:off x="1332589" y="16136"/>
            <a:ext cx="2649477" cy="1166001"/>
          </a:xfrm>
          <a:prstGeom prst="rect">
            <a:avLst/>
          </a:prstGeom>
          <a:noFill/>
          <a:ln>
            <a:noFill/>
          </a:ln>
        </p:spPr>
      </p:pic>
      <p:sp>
        <p:nvSpPr>
          <p:cNvPr id="11"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Tree>
    <p:extLst>
      <p:ext uri="{BB962C8B-B14F-4D97-AF65-F5344CB8AC3E}">
        <p14:creationId xmlns:p14="http://schemas.microsoft.com/office/powerpoint/2010/main" val="39481556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JO" dirty="0" smtClean="0"/>
              <a:t>ملخص المحاضرة</a:t>
            </a:r>
            <a:endParaRPr lang="en-US" dirty="0"/>
          </a:p>
        </p:txBody>
      </p:sp>
      <p:sp>
        <p:nvSpPr>
          <p:cNvPr id="301" name="평행 사변형 44">
            <a:extLst>
              <a:ext uri="{FF2B5EF4-FFF2-40B4-BE49-F238E27FC236}">
                <a16:creationId xmlns:a16="http://schemas.microsoft.com/office/drawing/2014/main" xmlns="" id="{9048827F-E17D-4890-A341-4A1043AB10EF}"/>
              </a:ext>
            </a:extLst>
          </p:cNvPr>
          <p:cNvSpPr/>
          <p:nvPr/>
        </p:nvSpPr>
        <p:spPr>
          <a:xfrm>
            <a:off x="-3018" y="3232314"/>
            <a:ext cx="2640887" cy="3366027"/>
          </a:xfrm>
          <a:custGeom>
            <a:avLst/>
            <a:gdLst>
              <a:gd name="connsiteX0" fmla="*/ 0 w 4126201"/>
              <a:gd name="connsiteY0" fmla="*/ 3366027 h 3366027"/>
              <a:gd name="connsiteX1" fmla="*/ 2404151 w 4126201"/>
              <a:gd name="connsiteY1" fmla="*/ 0 h 3366027"/>
              <a:gd name="connsiteX2" fmla="*/ 4126201 w 4126201"/>
              <a:gd name="connsiteY2" fmla="*/ 0 h 3366027"/>
              <a:gd name="connsiteX3" fmla="*/ 1722050 w 4126201"/>
              <a:gd name="connsiteY3" fmla="*/ 3366027 h 3366027"/>
              <a:gd name="connsiteX4" fmla="*/ 0 w 4126201"/>
              <a:gd name="connsiteY4"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0 w 4126201"/>
              <a:gd name="connsiteY5"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1485314 w 4126201"/>
              <a:gd name="connsiteY5" fmla="*/ 3361627 h 3366027"/>
              <a:gd name="connsiteX6" fmla="*/ 0 w 4126201"/>
              <a:gd name="connsiteY6" fmla="*/ 3366027 h 3366027"/>
              <a:gd name="connsiteX0" fmla="*/ 0 w 2640887"/>
              <a:gd name="connsiteY0" fmla="*/ 3361627 h 3366027"/>
              <a:gd name="connsiteX1" fmla="*/ 0 w 2640887"/>
              <a:gd name="connsiteY1" fmla="*/ 1273294 h 3366027"/>
              <a:gd name="connsiteX2" fmla="*/ 918837 w 2640887"/>
              <a:gd name="connsiteY2" fmla="*/ 0 h 3366027"/>
              <a:gd name="connsiteX3" fmla="*/ 2640887 w 2640887"/>
              <a:gd name="connsiteY3" fmla="*/ 0 h 3366027"/>
              <a:gd name="connsiteX4" fmla="*/ 236736 w 2640887"/>
              <a:gd name="connsiteY4" fmla="*/ 3366027 h 3366027"/>
              <a:gd name="connsiteX5" fmla="*/ 0 w 2640887"/>
              <a:gd name="connsiteY5" fmla="*/ 3361627 h 3366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0887" h="3366027">
                <a:moveTo>
                  <a:pt x="0" y="3361627"/>
                </a:moveTo>
                <a:lnTo>
                  <a:pt x="0" y="1273294"/>
                </a:lnTo>
                <a:lnTo>
                  <a:pt x="918837" y="0"/>
                </a:lnTo>
                <a:lnTo>
                  <a:pt x="2640887" y="0"/>
                </a:lnTo>
                <a:lnTo>
                  <a:pt x="236736" y="3366027"/>
                </a:lnTo>
                <a:lnTo>
                  <a:pt x="0" y="3361627"/>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2" name="평행 사변형 43">
            <a:extLst>
              <a:ext uri="{FF2B5EF4-FFF2-40B4-BE49-F238E27FC236}">
                <a16:creationId xmlns:a16="http://schemas.microsoft.com/office/drawing/2014/main" xmlns="" id="{E528B735-BBBA-4C28-A7BF-4C8EEC61421A}"/>
              </a:ext>
            </a:extLst>
          </p:cNvPr>
          <p:cNvSpPr/>
          <p:nvPr/>
        </p:nvSpPr>
        <p:spPr>
          <a:xfrm>
            <a:off x="9534326" y="717197"/>
            <a:ext cx="2660815" cy="3880954"/>
          </a:xfrm>
          <a:custGeom>
            <a:avLst/>
            <a:gdLst>
              <a:gd name="connsiteX0" fmla="*/ 0 w 4372592"/>
              <a:gd name="connsiteY0" fmla="*/ 3874670 h 3874670"/>
              <a:gd name="connsiteX1" fmla="*/ 2644269 w 4372592"/>
              <a:gd name="connsiteY1" fmla="*/ 0 h 3874670"/>
              <a:gd name="connsiteX2" fmla="*/ 4372592 w 4372592"/>
              <a:gd name="connsiteY2" fmla="*/ 0 h 3874670"/>
              <a:gd name="connsiteX3" fmla="*/ 1728323 w 4372592"/>
              <a:gd name="connsiteY3" fmla="*/ 3874670 h 3874670"/>
              <a:gd name="connsiteX4" fmla="*/ 0 w 4372592"/>
              <a:gd name="connsiteY4" fmla="*/ 3874670 h 3874670"/>
              <a:gd name="connsiteX0" fmla="*/ 0 w 4372592"/>
              <a:gd name="connsiteY0" fmla="*/ 3874670 h 3874670"/>
              <a:gd name="connsiteX1" fmla="*/ 2644269 w 4372592"/>
              <a:gd name="connsiteY1" fmla="*/ 0 h 3874670"/>
              <a:gd name="connsiteX2" fmla="*/ 4372592 w 4372592"/>
              <a:gd name="connsiteY2" fmla="*/ 0 h 3874670"/>
              <a:gd name="connsiteX3" fmla="*/ 2660815 w 4372592"/>
              <a:gd name="connsiteY3" fmla="*/ 2516197 h 3874670"/>
              <a:gd name="connsiteX4" fmla="*/ 1728323 w 4372592"/>
              <a:gd name="connsiteY4" fmla="*/ 3874670 h 3874670"/>
              <a:gd name="connsiteX5" fmla="*/ 0 w 4372592"/>
              <a:gd name="connsiteY5" fmla="*/ 3874670 h 3874670"/>
              <a:gd name="connsiteX0" fmla="*/ 0 w 4372592"/>
              <a:gd name="connsiteY0" fmla="*/ 3880954 h 3880954"/>
              <a:gd name="connsiteX1" fmla="*/ 2656838 w 4372592"/>
              <a:gd name="connsiteY1" fmla="*/ 0 h 3880954"/>
              <a:gd name="connsiteX2" fmla="*/ 4372592 w 4372592"/>
              <a:gd name="connsiteY2" fmla="*/ 6284 h 3880954"/>
              <a:gd name="connsiteX3" fmla="*/ 2660815 w 4372592"/>
              <a:gd name="connsiteY3" fmla="*/ 2522481 h 3880954"/>
              <a:gd name="connsiteX4" fmla="*/ 1728323 w 4372592"/>
              <a:gd name="connsiteY4" fmla="*/ 3880954 h 3880954"/>
              <a:gd name="connsiteX5" fmla="*/ 0 w 4372592"/>
              <a:gd name="connsiteY5" fmla="*/ 3880954 h 3880954"/>
              <a:gd name="connsiteX0" fmla="*/ 0 w 2660815"/>
              <a:gd name="connsiteY0" fmla="*/ 3880954 h 3880954"/>
              <a:gd name="connsiteX1" fmla="*/ 2656838 w 2660815"/>
              <a:gd name="connsiteY1" fmla="*/ 0 h 3880954"/>
              <a:gd name="connsiteX2" fmla="*/ 2660815 w 2660815"/>
              <a:gd name="connsiteY2" fmla="*/ 2522481 h 3880954"/>
              <a:gd name="connsiteX3" fmla="*/ 1728323 w 2660815"/>
              <a:gd name="connsiteY3" fmla="*/ 3880954 h 3880954"/>
              <a:gd name="connsiteX4" fmla="*/ 0 w 2660815"/>
              <a:gd name="connsiteY4" fmla="*/ 3880954 h 3880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0815" h="3880954">
                <a:moveTo>
                  <a:pt x="0" y="3880954"/>
                </a:moveTo>
                <a:lnTo>
                  <a:pt x="2656838" y="0"/>
                </a:lnTo>
                <a:cubicBezTo>
                  <a:pt x="2658164" y="840827"/>
                  <a:pt x="2659489" y="1681654"/>
                  <a:pt x="2660815" y="2522481"/>
                </a:cubicBezTo>
                <a:lnTo>
                  <a:pt x="1728323" y="3880954"/>
                </a:lnTo>
                <a:lnTo>
                  <a:pt x="0" y="3880954"/>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3" name="평행 사변형 302">
            <a:extLst>
              <a:ext uri="{FF2B5EF4-FFF2-40B4-BE49-F238E27FC236}">
                <a16:creationId xmlns:a16="http://schemas.microsoft.com/office/drawing/2014/main" xmlns="" id="{AE3B2163-B795-4F51-B265-68D6D6932944}"/>
              </a:ext>
            </a:extLst>
          </p:cNvPr>
          <p:cNvSpPr/>
          <p:nvPr/>
        </p:nvSpPr>
        <p:spPr>
          <a:xfrm>
            <a:off x="3065982" y="2511232"/>
            <a:ext cx="3884115" cy="3168541"/>
          </a:xfrm>
          <a:prstGeom prst="parallelogram">
            <a:avLst>
              <a:gd name="adj" fmla="val 68245"/>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4" name="평행 사변형 303">
            <a:extLst>
              <a:ext uri="{FF2B5EF4-FFF2-40B4-BE49-F238E27FC236}">
                <a16:creationId xmlns:a16="http://schemas.microsoft.com/office/drawing/2014/main" xmlns="" id="{8A0D4F74-33AE-4E7A-80FB-C75F7EBC6A21}"/>
              </a:ext>
            </a:extLst>
          </p:cNvPr>
          <p:cNvSpPr/>
          <p:nvPr/>
        </p:nvSpPr>
        <p:spPr>
          <a:xfrm>
            <a:off x="5222097" y="2150691"/>
            <a:ext cx="3884115" cy="3168541"/>
          </a:xfrm>
          <a:prstGeom prst="parallelogram">
            <a:avLst>
              <a:gd name="adj" fmla="val 68245"/>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5" name="평행 사변형 304">
            <a:extLst>
              <a:ext uri="{FF2B5EF4-FFF2-40B4-BE49-F238E27FC236}">
                <a16:creationId xmlns:a16="http://schemas.microsoft.com/office/drawing/2014/main" xmlns="" id="{04902E20-4C0C-4BCC-9E40-C21DE3445C39}"/>
              </a:ext>
            </a:extLst>
          </p:cNvPr>
          <p:cNvSpPr/>
          <p:nvPr/>
        </p:nvSpPr>
        <p:spPr>
          <a:xfrm>
            <a:off x="7378212" y="1790150"/>
            <a:ext cx="3884115" cy="3168541"/>
          </a:xfrm>
          <a:prstGeom prst="parallelogram">
            <a:avLst>
              <a:gd name="adj" fmla="val 68245"/>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6" name="평행 사변형 305">
            <a:extLst>
              <a:ext uri="{FF2B5EF4-FFF2-40B4-BE49-F238E27FC236}">
                <a16:creationId xmlns:a16="http://schemas.microsoft.com/office/drawing/2014/main" xmlns="" id="{17DD89F6-1916-4143-9794-5A9564DA356D}"/>
              </a:ext>
            </a:extLst>
          </p:cNvPr>
          <p:cNvSpPr/>
          <p:nvPr/>
        </p:nvSpPr>
        <p:spPr>
          <a:xfrm>
            <a:off x="909868" y="2871772"/>
            <a:ext cx="3884115" cy="3168541"/>
          </a:xfrm>
          <a:prstGeom prst="parallelogram">
            <a:avLst>
              <a:gd name="adj" fmla="val 68245"/>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7" name="Rectangle 46">
            <a:extLst>
              <a:ext uri="{FF2B5EF4-FFF2-40B4-BE49-F238E27FC236}">
                <a16:creationId xmlns:a16="http://schemas.microsoft.com/office/drawing/2014/main" xmlns="" id="{77374A1E-1EBF-4FC0-A252-2CB65988F02A}"/>
              </a:ext>
            </a:extLst>
          </p:cNvPr>
          <p:cNvSpPr/>
          <p:nvPr/>
        </p:nvSpPr>
        <p:spPr>
          <a:xfrm>
            <a:off x="623392" y="3232314"/>
            <a:ext cx="2228533" cy="2808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JO" b="1" dirty="0" smtClean="0">
                <a:solidFill>
                  <a:schemeClr val="tx1"/>
                </a:solidFill>
              </a:rPr>
              <a:t>أبرز الحلول:</a:t>
            </a:r>
          </a:p>
          <a:p>
            <a:pPr algn="r" rtl="1">
              <a:lnSpc>
                <a:spcPct val="150000"/>
              </a:lnSpc>
              <a:spcAft>
                <a:spcPts val="800"/>
              </a:spcAft>
            </a:pPr>
            <a:r>
              <a:rPr lang="ar-JO" b="1" dirty="0">
                <a:solidFill>
                  <a:schemeClr val="tx1"/>
                </a:solidFill>
              </a:rPr>
              <a:t>إ</a:t>
            </a:r>
            <a:r>
              <a:rPr lang="ar-JO" b="1" dirty="0" smtClean="0">
                <a:solidFill>
                  <a:schemeClr val="tx1"/>
                </a:solidFill>
              </a:rPr>
              <a:t>نشاء </a:t>
            </a:r>
            <a:r>
              <a:rPr lang="ar-JO" b="1" dirty="0">
                <a:solidFill>
                  <a:schemeClr val="tx1"/>
                </a:solidFill>
              </a:rPr>
              <a:t>شركات استثمارية للمؤسسات التعليمية ومزارع إنتاجية </a:t>
            </a:r>
            <a:r>
              <a:rPr lang="ar-JO" b="1" dirty="0" smtClean="0">
                <a:solidFill>
                  <a:schemeClr val="tx1"/>
                </a:solidFill>
              </a:rPr>
              <a:t>.</a:t>
            </a:r>
            <a:endParaRPr lang="ar-JO" b="1" dirty="0">
              <a:solidFill>
                <a:schemeClr val="tx1"/>
              </a:solidFill>
            </a:endParaRPr>
          </a:p>
          <a:p>
            <a:pPr algn="r" rtl="1">
              <a:lnSpc>
                <a:spcPct val="150000"/>
              </a:lnSpc>
              <a:spcAft>
                <a:spcPts val="800"/>
              </a:spcAft>
            </a:pPr>
            <a:r>
              <a:rPr lang="ar-JO" b="1" dirty="0">
                <a:solidFill>
                  <a:schemeClr val="tx1"/>
                </a:solidFill>
              </a:rPr>
              <a:t>توفير أراض تجارية للمؤسسات التربوية الحكومية لاستثمارها في توفير الدعم المالي</a:t>
            </a:r>
            <a:r>
              <a:rPr lang="ar-JO" b="1" dirty="0" smtClean="0">
                <a:solidFill>
                  <a:schemeClr val="tx1"/>
                </a:solidFill>
              </a:rPr>
              <a:t>.</a:t>
            </a:r>
            <a:endParaRPr lang="ar-JO" b="1" dirty="0">
              <a:solidFill>
                <a:schemeClr val="tx1"/>
              </a:solidFill>
            </a:endParaRPr>
          </a:p>
          <a:p>
            <a:pPr algn="r" rtl="1">
              <a:lnSpc>
                <a:spcPct val="150000"/>
              </a:lnSpc>
              <a:spcAft>
                <a:spcPts val="800"/>
              </a:spcAft>
            </a:pPr>
            <a:r>
              <a:rPr lang="ar-JO" b="1" dirty="0">
                <a:solidFill>
                  <a:schemeClr val="tx1"/>
                </a:solidFill>
              </a:rPr>
              <a:t>اعتماد فكرة الجامعة </a:t>
            </a:r>
            <a:r>
              <a:rPr lang="ar-JO" b="1" dirty="0" smtClean="0">
                <a:solidFill>
                  <a:schemeClr val="tx1"/>
                </a:solidFill>
              </a:rPr>
              <a:t>المنتجة</a:t>
            </a:r>
            <a:endParaRPr lang="ar-JO" b="1" dirty="0">
              <a:solidFill>
                <a:schemeClr val="tx1"/>
              </a:solidFill>
            </a:endParaRPr>
          </a:p>
        </p:txBody>
      </p:sp>
      <p:sp>
        <p:nvSpPr>
          <p:cNvPr id="309" name="Rectangle 48">
            <a:extLst>
              <a:ext uri="{FF2B5EF4-FFF2-40B4-BE49-F238E27FC236}">
                <a16:creationId xmlns:a16="http://schemas.microsoft.com/office/drawing/2014/main" xmlns="" id="{5410C9F6-E540-4910-9293-EDA01BC10ABF}"/>
              </a:ext>
            </a:extLst>
          </p:cNvPr>
          <p:cNvSpPr/>
          <p:nvPr/>
        </p:nvSpPr>
        <p:spPr>
          <a:xfrm>
            <a:off x="5159896" y="2511232"/>
            <a:ext cx="2004257" cy="280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endParaRPr lang="en-GB" sz="1600" b="1" dirty="0">
              <a:latin typeface="Calibri"/>
              <a:ea typeface="Calibri"/>
              <a:cs typeface="Arial"/>
            </a:endParaRPr>
          </a:p>
        </p:txBody>
      </p:sp>
      <p:sp>
        <p:nvSpPr>
          <p:cNvPr id="310" name="Rectangle 49">
            <a:extLst>
              <a:ext uri="{FF2B5EF4-FFF2-40B4-BE49-F238E27FC236}">
                <a16:creationId xmlns:a16="http://schemas.microsoft.com/office/drawing/2014/main" xmlns="" id="{F725A9D9-F28A-490B-93F5-370FBAC2A7BD}"/>
              </a:ext>
            </a:extLst>
          </p:cNvPr>
          <p:cNvSpPr/>
          <p:nvPr/>
        </p:nvSpPr>
        <p:spPr>
          <a:xfrm>
            <a:off x="2951751" y="2871773"/>
            <a:ext cx="2160240" cy="280800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spcAft>
                <a:spcPts val="800"/>
              </a:spcAft>
            </a:pPr>
            <a:r>
              <a:rPr lang="ar-JO" sz="1600" b="1" dirty="0" smtClean="0">
                <a:solidFill>
                  <a:srgbClr val="000000"/>
                </a:solidFill>
                <a:latin typeface="Calibri"/>
                <a:ea typeface="Calibri"/>
                <a:cs typeface="Arabic Transparent"/>
              </a:rPr>
              <a:t>أبرز التحديات:</a:t>
            </a:r>
          </a:p>
          <a:p>
            <a:pPr algn="r" rtl="1">
              <a:spcAft>
                <a:spcPts val="800"/>
              </a:spcAft>
            </a:pPr>
            <a:r>
              <a:rPr lang="ar-JO" sz="1600" b="1" dirty="0" smtClean="0">
                <a:solidFill>
                  <a:srgbClr val="000000"/>
                </a:solidFill>
                <a:latin typeface="Calibri"/>
                <a:ea typeface="Calibri"/>
                <a:cs typeface="Arabic Transparent"/>
              </a:rPr>
              <a:t>الطلب </a:t>
            </a:r>
            <a:r>
              <a:rPr lang="ar-JO" sz="1600" b="1" dirty="0">
                <a:solidFill>
                  <a:srgbClr val="000000"/>
                </a:solidFill>
                <a:latin typeface="Calibri"/>
                <a:ea typeface="Calibri"/>
                <a:cs typeface="Arabic Transparent"/>
              </a:rPr>
              <a:t>الاجتماعي المتزايد على التعليم العالي .</a:t>
            </a:r>
          </a:p>
          <a:p>
            <a:pPr algn="r" rtl="1">
              <a:spcAft>
                <a:spcPts val="800"/>
              </a:spcAft>
            </a:pPr>
            <a:r>
              <a:rPr lang="ar-JO" sz="1600" b="1" dirty="0">
                <a:solidFill>
                  <a:srgbClr val="000000"/>
                </a:solidFill>
                <a:latin typeface="Calibri"/>
                <a:ea typeface="Calibri"/>
                <a:cs typeface="Arabic Transparent"/>
              </a:rPr>
              <a:t> - الأوضاع الاقتصادية الصعبة التي تعاني منها معظم دول العالم.</a:t>
            </a:r>
          </a:p>
          <a:p>
            <a:pPr algn="r" rtl="1">
              <a:spcAft>
                <a:spcPts val="800"/>
              </a:spcAft>
            </a:pPr>
            <a:r>
              <a:rPr lang="ar-JO" sz="1600" b="1" dirty="0">
                <a:solidFill>
                  <a:srgbClr val="000000"/>
                </a:solidFill>
                <a:latin typeface="Calibri"/>
                <a:ea typeface="Calibri"/>
                <a:cs typeface="Arabic Transparent"/>
              </a:rPr>
              <a:t> - النمو السكاني غير المتناسب مع الموارد المالية.</a:t>
            </a:r>
          </a:p>
          <a:p>
            <a:pPr algn="r" rtl="1">
              <a:spcAft>
                <a:spcPts val="800"/>
              </a:spcAft>
            </a:pPr>
            <a:r>
              <a:rPr lang="ar-JO" sz="1600" b="1" dirty="0">
                <a:solidFill>
                  <a:srgbClr val="000000"/>
                </a:solidFill>
                <a:latin typeface="Calibri"/>
                <a:ea typeface="Calibri"/>
                <a:cs typeface="Arabic Transparent"/>
              </a:rPr>
              <a:t> - سوء إدارة الموارد </a:t>
            </a:r>
            <a:r>
              <a:rPr lang="ar-JO" sz="1600" b="1" dirty="0" smtClean="0">
                <a:solidFill>
                  <a:srgbClr val="000000"/>
                </a:solidFill>
                <a:latin typeface="Calibri"/>
                <a:ea typeface="Calibri"/>
                <a:cs typeface="Arabic Transparent"/>
              </a:rPr>
              <a:t>البشرية.</a:t>
            </a:r>
            <a:endParaRPr lang="ar-JO" sz="1600" b="1" dirty="0">
              <a:solidFill>
                <a:srgbClr val="000000"/>
              </a:solidFill>
              <a:latin typeface="Calibri"/>
              <a:ea typeface="Calibri"/>
              <a:cs typeface="Arabic Transparent"/>
            </a:endParaRPr>
          </a:p>
        </p:txBody>
      </p:sp>
      <p:sp>
        <p:nvSpPr>
          <p:cNvPr id="311" name="Rectangle 50">
            <a:extLst>
              <a:ext uri="{FF2B5EF4-FFF2-40B4-BE49-F238E27FC236}">
                <a16:creationId xmlns:a16="http://schemas.microsoft.com/office/drawing/2014/main" xmlns="" id="{54C3194C-624F-46BE-A405-EC1797DE44B0}"/>
              </a:ext>
            </a:extLst>
          </p:cNvPr>
          <p:cNvSpPr/>
          <p:nvPr/>
        </p:nvSpPr>
        <p:spPr>
          <a:xfrm>
            <a:off x="9534326" y="1790150"/>
            <a:ext cx="1890265" cy="2808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eaLnBrk="0" fontAlgn="base" hangingPunct="0">
              <a:spcBef>
                <a:spcPct val="0"/>
              </a:spcBef>
              <a:spcAft>
                <a:spcPct val="0"/>
              </a:spcAft>
            </a:pPr>
            <a:r>
              <a:rPr lang="ar-SA" sz="1800" b="1" dirty="0" smtClean="0">
                <a:solidFill>
                  <a:schemeClr val="tx1"/>
                </a:solidFill>
              </a:rPr>
              <a:t>التمويل </a:t>
            </a:r>
            <a:r>
              <a:rPr lang="ar-JO" sz="1800" b="1" dirty="0">
                <a:solidFill>
                  <a:schemeClr val="tx1"/>
                </a:solidFill>
              </a:rPr>
              <a:t>في ا</a:t>
            </a:r>
            <a:r>
              <a:rPr lang="ar-SA" sz="1800" b="1" dirty="0">
                <a:solidFill>
                  <a:schemeClr val="tx1"/>
                </a:solidFill>
              </a:rPr>
              <a:t>لتعليم </a:t>
            </a:r>
            <a:r>
              <a:rPr lang="ar-JO" sz="1800" b="1" dirty="0" smtClean="0">
                <a:solidFill>
                  <a:schemeClr val="tx1"/>
                </a:solidFill>
              </a:rPr>
              <a:t>هو إ</a:t>
            </a:r>
            <a:r>
              <a:rPr lang="ar-SA" sz="1800" b="1" dirty="0" smtClean="0">
                <a:solidFill>
                  <a:schemeClr val="tx1"/>
                </a:solidFill>
              </a:rPr>
              <a:t>يجاد </a:t>
            </a:r>
            <a:r>
              <a:rPr lang="ar-SA" sz="1800" b="1" dirty="0">
                <a:solidFill>
                  <a:schemeClr val="tx1"/>
                </a:solidFill>
              </a:rPr>
              <a:t>مصادر مالية قادرة على تغطية احتياجات المؤسسة التعليمية كاملة حتى تتمكن من تحقيق أهدافها ورسالتها التربوية والبحثية والاقتصادية</a:t>
            </a:r>
            <a:endParaRPr lang="ar-JO" sz="1800" b="1" dirty="0" smtClean="0">
              <a:solidFill>
                <a:schemeClr val="tx1"/>
              </a:solidFill>
              <a:latin typeface="Arial" pitchFamily="34" charset="0"/>
              <a:cs typeface="Arial" pitchFamily="34" charset="0"/>
            </a:endParaRPr>
          </a:p>
        </p:txBody>
      </p:sp>
      <p:pic>
        <p:nvPicPr>
          <p:cNvPr id="14"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15"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19" name="Rectangle 47">
            <a:extLst>
              <a:ext uri="{FF2B5EF4-FFF2-40B4-BE49-F238E27FC236}">
                <a16:creationId xmlns:a16="http://schemas.microsoft.com/office/drawing/2014/main" xmlns="" id="{E73218C6-ACD1-441D-B3F0-ECAA9E34FE82}"/>
              </a:ext>
            </a:extLst>
          </p:cNvPr>
          <p:cNvSpPr/>
          <p:nvPr/>
        </p:nvSpPr>
        <p:spPr>
          <a:xfrm>
            <a:off x="7378212" y="2204864"/>
            <a:ext cx="1942056" cy="2808000"/>
          </a:xfrm>
          <a:prstGeom prst="rect">
            <a:avLst/>
          </a:prstGeom>
          <a:gradFill flip="none" rotWithShape="1">
            <a:gsLst>
              <a:gs pos="0">
                <a:schemeClr val="accent4">
                  <a:tint val="66000"/>
                  <a:satMod val="160000"/>
                </a:schemeClr>
              </a:gs>
              <a:gs pos="50000">
                <a:schemeClr val="accent4">
                  <a:tint val="44500"/>
                  <a:satMod val="160000"/>
                </a:schemeClr>
              </a:gs>
              <a:gs pos="100000">
                <a:schemeClr val="accent4">
                  <a:tint val="23500"/>
                  <a:satMod val="160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JO" sz="1600" b="1" dirty="0" smtClean="0">
                <a:solidFill>
                  <a:srgbClr val="ED7D31">
                    <a:lumMod val="50000"/>
                  </a:srgbClr>
                </a:solidFill>
              </a:rPr>
              <a:t>مصادر التمويل: الحكومة – القطاع الخاص- التبرعات – المنح- الرسوم الدراسية.....</a:t>
            </a:r>
            <a:endParaRPr lang="ar-JO" sz="1600" b="1" dirty="0">
              <a:solidFill>
                <a:srgbClr val="ED7D31">
                  <a:lumMod val="50000"/>
                </a:srgbClr>
              </a:solidFill>
            </a:endParaRPr>
          </a:p>
          <a:p>
            <a:pPr algn="r" rtl="1">
              <a:lnSpc>
                <a:spcPct val="150000"/>
              </a:lnSpc>
              <a:spcAft>
                <a:spcPts val="800"/>
              </a:spcAft>
            </a:pPr>
            <a:r>
              <a:rPr lang="ar-JO" sz="1600" b="1" dirty="0" smtClean="0">
                <a:solidFill>
                  <a:srgbClr val="ED7D31">
                    <a:lumMod val="50000"/>
                  </a:srgbClr>
                </a:solidFill>
                <a:latin typeface="Calibri"/>
                <a:ea typeface="Calibri"/>
                <a:cs typeface="Arial"/>
              </a:rPr>
              <a:t>الاتجاهات الثلاثة (حكومي، خاص، توفيقي)</a:t>
            </a:r>
            <a:endParaRPr lang="en-GB" sz="1600" b="1" dirty="0">
              <a:latin typeface="Calibri"/>
              <a:ea typeface="Calibri"/>
              <a:cs typeface="Arial"/>
            </a:endParaRPr>
          </a:p>
        </p:txBody>
      </p:sp>
      <p:sp>
        <p:nvSpPr>
          <p:cNvPr id="20" name="Rectangle 19"/>
          <p:cNvSpPr/>
          <p:nvPr/>
        </p:nvSpPr>
        <p:spPr>
          <a:xfrm>
            <a:off x="5111992" y="3345745"/>
            <a:ext cx="2124170" cy="1815882"/>
          </a:xfrm>
          <a:prstGeom prst="rect">
            <a:avLst/>
          </a:prstGeom>
        </p:spPr>
        <p:txBody>
          <a:bodyPr wrap="square">
            <a:spAutoFit/>
          </a:bodyPr>
          <a:lstStyle/>
          <a:p>
            <a:pPr algn="r"/>
            <a:r>
              <a:rPr lang="ar-SA" sz="1600" b="1" dirty="0">
                <a:solidFill>
                  <a:schemeClr val="tx1"/>
                </a:solidFill>
                <a:latin typeface="Calibri" panose="020F0502020204030204" pitchFamily="34" charset="0"/>
                <a:ea typeface="Calibri" panose="020F0502020204030204" pitchFamily="34" charset="0"/>
                <a:cs typeface="Simplified Arabic" panose="02020603050405020304" pitchFamily="18" charset="-78"/>
              </a:rPr>
              <a:t>يعتبر الإنفاق على التعليم من أفضل الاستثمارات، لأنه استثمار في تنمية الإنسان  الذي من خلاله تُجنى ثمار التنمية الثقافية والاجتماعية</a:t>
            </a:r>
            <a:r>
              <a:rPr lang="ar-SA" sz="1600" b="1" dirty="0" smtClean="0">
                <a:solidFill>
                  <a:schemeClr val="tx1"/>
                </a:solidFill>
                <a:latin typeface="Calibri" panose="020F0502020204030204" pitchFamily="34" charset="0"/>
                <a:ea typeface="Calibri" panose="020F0502020204030204" pitchFamily="34" charset="0"/>
                <a:cs typeface="Simplified Arabic" panose="02020603050405020304" pitchFamily="18" charset="-78"/>
              </a:rPr>
              <a:t>،</a:t>
            </a:r>
            <a:r>
              <a:rPr lang="ar-JO" sz="1600" b="1" dirty="0" smtClean="0"/>
              <a:t>(</a:t>
            </a:r>
            <a:r>
              <a:rPr lang="ar-SA" sz="1600" b="1" dirty="0"/>
              <a:t>تخريج الكوادر المؤهلة والمتخصصة</a:t>
            </a:r>
            <a:r>
              <a:rPr lang="ar-JO" sz="1600" b="1" dirty="0"/>
              <a:t>)</a:t>
            </a:r>
            <a:endParaRPr lang="en-GB" sz="1600" dirty="0"/>
          </a:p>
        </p:txBody>
      </p:sp>
      <p:sp>
        <p:nvSpPr>
          <p:cNvPr id="21" name="Rectangle 20"/>
          <p:cNvSpPr/>
          <p:nvPr/>
        </p:nvSpPr>
        <p:spPr>
          <a:xfrm>
            <a:off x="5190995" y="2511232"/>
            <a:ext cx="1942057" cy="646331"/>
          </a:xfrm>
          <a:prstGeom prst="rect">
            <a:avLst/>
          </a:prstGeom>
        </p:spPr>
        <p:txBody>
          <a:bodyPr wrap="square">
            <a:spAutoFit/>
          </a:bodyPr>
          <a:lstStyle/>
          <a:p>
            <a:pPr algn="r" rtl="1"/>
            <a:r>
              <a:rPr lang="ar-JO" sz="1800" b="1" dirty="0" smtClean="0">
                <a:latin typeface="Calibri"/>
                <a:ea typeface="Calibri"/>
                <a:cs typeface="Simplified Arabic"/>
              </a:rPr>
              <a:t>أهمية</a:t>
            </a:r>
            <a:r>
              <a:rPr lang="ar-SA" sz="1800" b="1" dirty="0" smtClean="0">
                <a:latin typeface="Calibri"/>
                <a:ea typeface="Calibri"/>
                <a:cs typeface="Simplified Arabic"/>
              </a:rPr>
              <a:t> </a:t>
            </a:r>
            <a:r>
              <a:rPr lang="ar-SA" sz="1800" b="1" dirty="0">
                <a:latin typeface="Calibri"/>
                <a:ea typeface="Calibri"/>
                <a:cs typeface="Simplified Arabic"/>
              </a:rPr>
              <a:t>تمويل التعليم </a:t>
            </a:r>
            <a:r>
              <a:rPr lang="ar-SA" sz="1800" b="1" dirty="0" smtClean="0">
                <a:latin typeface="Calibri"/>
                <a:ea typeface="Calibri"/>
                <a:cs typeface="Simplified Arabic"/>
              </a:rPr>
              <a:t>العالي في الوطن العربي </a:t>
            </a:r>
            <a:endParaRPr lang="ar-SA" sz="1800" b="1" dirty="0">
              <a:latin typeface="Calibri"/>
              <a:ea typeface="Calibri"/>
              <a:cs typeface="Simplified Arabic"/>
            </a:endParaRPr>
          </a:p>
        </p:txBody>
      </p:sp>
    </p:spTree>
    <p:extLst>
      <p:ext uri="{BB962C8B-B14F-4D97-AF65-F5344CB8AC3E}">
        <p14:creationId xmlns:p14="http://schemas.microsoft.com/office/powerpoint/2010/main" val="39687332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JO" dirty="0" smtClean="0"/>
              <a:t>ملخص المحاضرة</a:t>
            </a:r>
            <a:endParaRPr lang="en-US" dirty="0"/>
          </a:p>
        </p:txBody>
      </p:sp>
      <p:sp>
        <p:nvSpPr>
          <p:cNvPr id="301" name="평행 사변형 44">
            <a:extLst>
              <a:ext uri="{FF2B5EF4-FFF2-40B4-BE49-F238E27FC236}">
                <a16:creationId xmlns:a16="http://schemas.microsoft.com/office/drawing/2014/main" xmlns="" id="{9048827F-E17D-4890-A341-4A1043AB10EF}"/>
              </a:ext>
            </a:extLst>
          </p:cNvPr>
          <p:cNvSpPr/>
          <p:nvPr/>
        </p:nvSpPr>
        <p:spPr>
          <a:xfrm>
            <a:off x="-3018" y="3232314"/>
            <a:ext cx="2640887" cy="3366027"/>
          </a:xfrm>
          <a:custGeom>
            <a:avLst/>
            <a:gdLst>
              <a:gd name="connsiteX0" fmla="*/ 0 w 4126201"/>
              <a:gd name="connsiteY0" fmla="*/ 3366027 h 3366027"/>
              <a:gd name="connsiteX1" fmla="*/ 2404151 w 4126201"/>
              <a:gd name="connsiteY1" fmla="*/ 0 h 3366027"/>
              <a:gd name="connsiteX2" fmla="*/ 4126201 w 4126201"/>
              <a:gd name="connsiteY2" fmla="*/ 0 h 3366027"/>
              <a:gd name="connsiteX3" fmla="*/ 1722050 w 4126201"/>
              <a:gd name="connsiteY3" fmla="*/ 3366027 h 3366027"/>
              <a:gd name="connsiteX4" fmla="*/ 0 w 4126201"/>
              <a:gd name="connsiteY4"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0 w 4126201"/>
              <a:gd name="connsiteY5" fmla="*/ 3366027 h 3366027"/>
              <a:gd name="connsiteX0" fmla="*/ 0 w 4126201"/>
              <a:gd name="connsiteY0" fmla="*/ 3366027 h 3366027"/>
              <a:gd name="connsiteX1" fmla="*/ 1485314 w 4126201"/>
              <a:gd name="connsiteY1" fmla="*/ 1273294 h 3366027"/>
              <a:gd name="connsiteX2" fmla="*/ 2404151 w 4126201"/>
              <a:gd name="connsiteY2" fmla="*/ 0 h 3366027"/>
              <a:gd name="connsiteX3" fmla="*/ 4126201 w 4126201"/>
              <a:gd name="connsiteY3" fmla="*/ 0 h 3366027"/>
              <a:gd name="connsiteX4" fmla="*/ 1722050 w 4126201"/>
              <a:gd name="connsiteY4" fmla="*/ 3366027 h 3366027"/>
              <a:gd name="connsiteX5" fmla="*/ 1485314 w 4126201"/>
              <a:gd name="connsiteY5" fmla="*/ 3361627 h 3366027"/>
              <a:gd name="connsiteX6" fmla="*/ 0 w 4126201"/>
              <a:gd name="connsiteY6" fmla="*/ 3366027 h 3366027"/>
              <a:gd name="connsiteX0" fmla="*/ 0 w 2640887"/>
              <a:gd name="connsiteY0" fmla="*/ 3361627 h 3366027"/>
              <a:gd name="connsiteX1" fmla="*/ 0 w 2640887"/>
              <a:gd name="connsiteY1" fmla="*/ 1273294 h 3366027"/>
              <a:gd name="connsiteX2" fmla="*/ 918837 w 2640887"/>
              <a:gd name="connsiteY2" fmla="*/ 0 h 3366027"/>
              <a:gd name="connsiteX3" fmla="*/ 2640887 w 2640887"/>
              <a:gd name="connsiteY3" fmla="*/ 0 h 3366027"/>
              <a:gd name="connsiteX4" fmla="*/ 236736 w 2640887"/>
              <a:gd name="connsiteY4" fmla="*/ 3366027 h 3366027"/>
              <a:gd name="connsiteX5" fmla="*/ 0 w 2640887"/>
              <a:gd name="connsiteY5" fmla="*/ 3361627 h 3366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0887" h="3366027">
                <a:moveTo>
                  <a:pt x="0" y="3361627"/>
                </a:moveTo>
                <a:lnTo>
                  <a:pt x="0" y="1273294"/>
                </a:lnTo>
                <a:lnTo>
                  <a:pt x="918837" y="0"/>
                </a:lnTo>
                <a:lnTo>
                  <a:pt x="2640887" y="0"/>
                </a:lnTo>
                <a:lnTo>
                  <a:pt x="236736" y="3366027"/>
                </a:lnTo>
                <a:lnTo>
                  <a:pt x="0" y="3361627"/>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2" name="평행 사변형 43">
            <a:extLst>
              <a:ext uri="{FF2B5EF4-FFF2-40B4-BE49-F238E27FC236}">
                <a16:creationId xmlns:a16="http://schemas.microsoft.com/office/drawing/2014/main" xmlns="" id="{E528B735-BBBA-4C28-A7BF-4C8EEC61421A}"/>
              </a:ext>
            </a:extLst>
          </p:cNvPr>
          <p:cNvSpPr/>
          <p:nvPr/>
        </p:nvSpPr>
        <p:spPr>
          <a:xfrm>
            <a:off x="9534326" y="717197"/>
            <a:ext cx="2660815" cy="3880954"/>
          </a:xfrm>
          <a:custGeom>
            <a:avLst/>
            <a:gdLst>
              <a:gd name="connsiteX0" fmla="*/ 0 w 4372592"/>
              <a:gd name="connsiteY0" fmla="*/ 3874670 h 3874670"/>
              <a:gd name="connsiteX1" fmla="*/ 2644269 w 4372592"/>
              <a:gd name="connsiteY1" fmla="*/ 0 h 3874670"/>
              <a:gd name="connsiteX2" fmla="*/ 4372592 w 4372592"/>
              <a:gd name="connsiteY2" fmla="*/ 0 h 3874670"/>
              <a:gd name="connsiteX3" fmla="*/ 1728323 w 4372592"/>
              <a:gd name="connsiteY3" fmla="*/ 3874670 h 3874670"/>
              <a:gd name="connsiteX4" fmla="*/ 0 w 4372592"/>
              <a:gd name="connsiteY4" fmla="*/ 3874670 h 3874670"/>
              <a:gd name="connsiteX0" fmla="*/ 0 w 4372592"/>
              <a:gd name="connsiteY0" fmla="*/ 3874670 h 3874670"/>
              <a:gd name="connsiteX1" fmla="*/ 2644269 w 4372592"/>
              <a:gd name="connsiteY1" fmla="*/ 0 h 3874670"/>
              <a:gd name="connsiteX2" fmla="*/ 4372592 w 4372592"/>
              <a:gd name="connsiteY2" fmla="*/ 0 h 3874670"/>
              <a:gd name="connsiteX3" fmla="*/ 2660815 w 4372592"/>
              <a:gd name="connsiteY3" fmla="*/ 2516197 h 3874670"/>
              <a:gd name="connsiteX4" fmla="*/ 1728323 w 4372592"/>
              <a:gd name="connsiteY4" fmla="*/ 3874670 h 3874670"/>
              <a:gd name="connsiteX5" fmla="*/ 0 w 4372592"/>
              <a:gd name="connsiteY5" fmla="*/ 3874670 h 3874670"/>
              <a:gd name="connsiteX0" fmla="*/ 0 w 4372592"/>
              <a:gd name="connsiteY0" fmla="*/ 3880954 h 3880954"/>
              <a:gd name="connsiteX1" fmla="*/ 2656838 w 4372592"/>
              <a:gd name="connsiteY1" fmla="*/ 0 h 3880954"/>
              <a:gd name="connsiteX2" fmla="*/ 4372592 w 4372592"/>
              <a:gd name="connsiteY2" fmla="*/ 6284 h 3880954"/>
              <a:gd name="connsiteX3" fmla="*/ 2660815 w 4372592"/>
              <a:gd name="connsiteY3" fmla="*/ 2522481 h 3880954"/>
              <a:gd name="connsiteX4" fmla="*/ 1728323 w 4372592"/>
              <a:gd name="connsiteY4" fmla="*/ 3880954 h 3880954"/>
              <a:gd name="connsiteX5" fmla="*/ 0 w 4372592"/>
              <a:gd name="connsiteY5" fmla="*/ 3880954 h 3880954"/>
              <a:gd name="connsiteX0" fmla="*/ 0 w 2660815"/>
              <a:gd name="connsiteY0" fmla="*/ 3880954 h 3880954"/>
              <a:gd name="connsiteX1" fmla="*/ 2656838 w 2660815"/>
              <a:gd name="connsiteY1" fmla="*/ 0 h 3880954"/>
              <a:gd name="connsiteX2" fmla="*/ 2660815 w 2660815"/>
              <a:gd name="connsiteY2" fmla="*/ 2522481 h 3880954"/>
              <a:gd name="connsiteX3" fmla="*/ 1728323 w 2660815"/>
              <a:gd name="connsiteY3" fmla="*/ 3880954 h 3880954"/>
              <a:gd name="connsiteX4" fmla="*/ 0 w 2660815"/>
              <a:gd name="connsiteY4" fmla="*/ 3880954 h 3880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0815" h="3880954">
                <a:moveTo>
                  <a:pt x="0" y="3880954"/>
                </a:moveTo>
                <a:lnTo>
                  <a:pt x="2656838" y="0"/>
                </a:lnTo>
                <a:cubicBezTo>
                  <a:pt x="2658164" y="840827"/>
                  <a:pt x="2659489" y="1681654"/>
                  <a:pt x="2660815" y="2522481"/>
                </a:cubicBezTo>
                <a:lnTo>
                  <a:pt x="1728323" y="3880954"/>
                </a:lnTo>
                <a:lnTo>
                  <a:pt x="0" y="3880954"/>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3" name="평행 사변형 302">
            <a:extLst>
              <a:ext uri="{FF2B5EF4-FFF2-40B4-BE49-F238E27FC236}">
                <a16:creationId xmlns:a16="http://schemas.microsoft.com/office/drawing/2014/main" xmlns="" id="{AE3B2163-B795-4F51-B265-68D6D6932944}"/>
              </a:ext>
            </a:extLst>
          </p:cNvPr>
          <p:cNvSpPr/>
          <p:nvPr/>
        </p:nvSpPr>
        <p:spPr>
          <a:xfrm>
            <a:off x="3065982" y="2511232"/>
            <a:ext cx="3884115" cy="3168541"/>
          </a:xfrm>
          <a:prstGeom prst="parallelogram">
            <a:avLst>
              <a:gd name="adj" fmla="val 68245"/>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4" name="평행 사변형 303">
            <a:extLst>
              <a:ext uri="{FF2B5EF4-FFF2-40B4-BE49-F238E27FC236}">
                <a16:creationId xmlns:a16="http://schemas.microsoft.com/office/drawing/2014/main" xmlns="" id="{8A0D4F74-33AE-4E7A-80FB-C75F7EBC6A21}"/>
              </a:ext>
            </a:extLst>
          </p:cNvPr>
          <p:cNvSpPr/>
          <p:nvPr/>
        </p:nvSpPr>
        <p:spPr>
          <a:xfrm>
            <a:off x="5222097" y="2150691"/>
            <a:ext cx="3884115" cy="3168541"/>
          </a:xfrm>
          <a:prstGeom prst="parallelogram">
            <a:avLst>
              <a:gd name="adj" fmla="val 68245"/>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5" name="평행 사변형 304">
            <a:extLst>
              <a:ext uri="{FF2B5EF4-FFF2-40B4-BE49-F238E27FC236}">
                <a16:creationId xmlns:a16="http://schemas.microsoft.com/office/drawing/2014/main" xmlns="" id="{04902E20-4C0C-4BCC-9E40-C21DE3445C39}"/>
              </a:ext>
            </a:extLst>
          </p:cNvPr>
          <p:cNvSpPr/>
          <p:nvPr/>
        </p:nvSpPr>
        <p:spPr>
          <a:xfrm>
            <a:off x="7378212" y="1790150"/>
            <a:ext cx="3884115" cy="3168541"/>
          </a:xfrm>
          <a:prstGeom prst="parallelogram">
            <a:avLst>
              <a:gd name="adj" fmla="val 68245"/>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6" name="평행 사변형 305">
            <a:extLst>
              <a:ext uri="{FF2B5EF4-FFF2-40B4-BE49-F238E27FC236}">
                <a16:creationId xmlns:a16="http://schemas.microsoft.com/office/drawing/2014/main" xmlns="" id="{17DD89F6-1916-4143-9794-5A9564DA356D}"/>
              </a:ext>
            </a:extLst>
          </p:cNvPr>
          <p:cNvSpPr/>
          <p:nvPr/>
        </p:nvSpPr>
        <p:spPr>
          <a:xfrm>
            <a:off x="909868" y="2871772"/>
            <a:ext cx="3884115" cy="3168541"/>
          </a:xfrm>
          <a:prstGeom prst="parallelogram">
            <a:avLst>
              <a:gd name="adj" fmla="val 68245"/>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7" name="Rectangle 46">
            <a:extLst>
              <a:ext uri="{FF2B5EF4-FFF2-40B4-BE49-F238E27FC236}">
                <a16:creationId xmlns:a16="http://schemas.microsoft.com/office/drawing/2014/main" xmlns="" id="{77374A1E-1EBF-4FC0-A252-2CB65988F02A}"/>
              </a:ext>
            </a:extLst>
          </p:cNvPr>
          <p:cNvSpPr/>
          <p:nvPr/>
        </p:nvSpPr>
        <p:spPr>
          <a:xfrm>
            <a:off x="623392" y="3232314"/>
            <a:ext cx="2228533" cy="280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JO" b="1" dirty="0" smtClean="0">
                <a:solidFill>
                  <a:schemeClr val="tx1"/>
                </a:solidFill>
              </a:rPr>
              <a:t>أبرز الحلول:</a:t>
            </a:r>
          </a:p>
          <a:p>
            <a:pPr algn="r" rtl="1">
              <a:buFont typeface="Wingdings" pitchFamily="2" charset="2"/>
              <a:buChar char="§"/>
            </a:pPr>
            <a:r>
              <a:rPr lang="ar-JO" b="1" dirty="0">
                <a:solidFill>
                  <a:schemeClr val="tx1"/>
                </a:solidFill>
                <a:latin typeface="Simplified Arabic" panose="02020603050405020304" pitchFamily="18" charset="-78"/>
                <a:cs typeface="Simplified Arabic" panose="02020603050405020304" pitchFamily="18" charset="-78"/>
              </a:rPr>
              <a:t>نشر ثقافة الاستثمار في التعليم ورفع الوعي بمفاهيمها ومتطلباتها.</a:t>
            </a:r>
          </a:p>
          <a:p>
            <a:pPr indent="-457200" algn="r" rtl="1">
              <a:buFont typeface="Wingdings" pitchFamily="2" charset="2"/>
              <a:buChar char="§"/>
            </a:pPr>
            <a:endParaRPr lang="ar-JO" b="1" dirty="0">
              <a:solidFill>
                <a:schemeClr val="tx1"/>
              </a:solidFill>
              <a:latin typeface="Simplified Arabic" panose="02020603050405020304" pitchFamily="18" charset="-78"/>
              <a:cs typeface="Simplified Arabic" panose="02020603050405020304" pitchFamily="18" charset="-78"/>
            </a:endParaRPr>
          </a:p>
          <a:p>
            <a:pPr algn="r" rtl="1">
              <a:buFont typeface="Wingdings" pitchFamily="2" charset="2"/>
              <a:buChar char="§"/>
            </a:pPr>
            <a:r>
              <a:rPr lang="ar-JO" b="1" dirty="0">
                <a:solidFill>
                  <a:schemeClr val="tx1"/>
                </a:solidFill>
                <a:latin typeface="Simplified Arabic" panose="02020603050405020304" pitchFamily="18" charset="-78"/>
                <a:cs typeface="Simplified Arabic" panose="02020603050405020304" pitchFamily="18" charset="-78"/>
              </a:rPr>
              <a:t>إنشاء شركات استثمارية للمؤسسات التعليمية ومزارع إنتاجية ترفد قطاع التعليم.</a:t>
            </a:r>
          </a:p>
          <a:p>
            <a:pPr algn="r" rtl="1"/>
            <a:endParaRPr lang="ar-JO" b="1" dirty="0">
              <a:solidFill>
                <a:schemeClr val="tx1"/>
              </a:solidFill>
              <a:latin typeface="Simplified Arabic" panose="02020603050405020304" pitchFamily="18" charset="-78"/>
              <a:cs typeface="Simplified Arabic" panose="02020603050405020304" pitchFamily="18" charset="-78"/>
            </a:endParaRPr>
          </a:p>
          <a:p>
            <a:pPr algn="r" rtl="1">
              <a:buFont typeface="Wingdings" pitchFamily="2" charset="2"/>
              <a:buChar char="§"/>
            </a:pPr>
            <a:r>
              <a:rPr lang="ar-JO" b="1" dirty="0">
                <a:solidFill>
                  <a:schemeClr val="tx1"/>
                </a:solidFill>
                <a:latin typeface="Simplified Arabic" panose="02020603050405020304" pitchFamily="18" charset="-78"/>
                <a:cs typeface="Simplified Arabic" panose="02020603050405020304" pitchFamily="18" charset="-78"/>
              </a:rPr>
              <a:t>الاهتمام  بتكثيف الاستثمار في التكنولوجيا لأنها تضمن زيادة الطلب على الخريجين في القطاع الخاص</a:t>
            </a:r>
          </a:p>
        </p:txBody>
      </p:sp>
      <p:sp>
        <p:nvSpPr>
          <p:cNvPr id="309" name="Rectangle 48">
            <a:extLst>
              <a:ext uri="{FF2B5EF4-FFF2-40B4-BE49-F238E27FC236}">
                <a16:creationId xmlns:a16="http://schemas.microsoft.com/office/drawing/2014/main" xmlns="" id="{5410C9F6-E540-4910-9293-EDA01BC10ABF}"/>
              </a:ext>
            </a:extLst>
          </p:cNvPr>
          <p:cNvSpPr/>
          <p:nvPr/>
        </p:nvSpPr>
        <p:spPr>
          <a:xfrm>
            <a:off x="5183126" y="2557056"/>
            <a:ext cx="2004257" cy="280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endParaRPr lang="en-GB" sz="1600" b="1" dirty="0">
              <a:latin typeface="Calibri"/>
              <a:ea typeface="Calibri"/>
              <a:cs typeface="Arial"/>
            </a:endParaRPr>
          </a:p>
        </p:txBody>
      </p:sp>
      <p:sp>
        <p:nvSpPr>
          <p:cNvPr id="310" name="Rectangle 49">
            <a:extLst>
              <a:ext uri="{FF2B5EF4-FFF2-40B4-BE49-F238E27FC236}">
                <a16:creationId xmlns:a16="http://schemas.microsoft.com/office/drawing/2014/main" xmlns="" id="{F725A9D9-F28A-490B-93F5-370FBAC2A7BD}"/>
              </a:ext>
            </a:extLst>
          </p:cNvPr>
          <p:cNvSpPr/>
          <p:nvPr/>
        </p:nvSpPr>
        <p:spPr>
          <a:xfrm>
            <a:off x="2951751" y="2871773"/>
            <a:ext cx="2160240" cy="280800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spcAft>
                <a:spcPts val="800"/>
              </a:spcAft>
            </a:pPr>
            <a:r>
              <a:rPr lang="ar-JO" sz="1600" b="1" dirty="0" smtClean="0">
                <a:solidFill>
                  <a:srgbClr val="000000"/>
                </a:solidFill>
                <a:latin typeface="Calibri"/>
                <a:ea typeface="Calibri"/>
                <a:cs typeface="Arabic Transparent"/>
              </a:rPr>
              <a:t>أبرز التحديات:</a:t>
            </a:r>
          </a:p>
          <a:p>
            <a:pPr marL="285750" indent="-285750" algn="r" rtl="1">
              <a:spcAft>
                <a:spcPts val="800"/>
              </a:spcAft>
              <a:buFontTx/>
              <a:buChar char="-"/>
            </a:pPr>
            <a:r>
              <a:rPr lang="ar-JO" sz="1600" b="1" dirty="0" smtClean="0">
                <a:solidFill>
                  <a:srgbClr val="000000"/>
                </a:solidFill>
                <a:latin typeface="Calibri"/>
                <a:ea typeface="Calibri"/>
                <a:cs typeface="Arabic Transparent"/>
              </a:rPr>
              <a:t>الأوضاع </a:t>
            </a:r>
            <a:r>
              <a:rPr lang="ar-JO" sz="1600" b="1" dirty="0">
                <a:solidFill>
                  <a:srgbClr val="000000"/>
                </a:solidFill>
                <a:latin typeface="Calibri"/>
                <a:ea typeface="Calibri"/>
                <a:cs typeface="Arabic Transparent"/>
              </a:rPr>
              <a:t>الاقتصادية </a:t>
            </a:r>
          </a:p>
          <a:p>
            <a:pPr marL="285750" indent="-285750" algn="r" rtl="1">
              <a:spcAft>
                <a:spcPts val="800"/>
              </a:spcAft>
              <a:buFontTx/>
              <a:buChar char="-"/>
            </a:pPr>
            <a:r>
              <a:rPr lang="ar-JO" sz="1600" b="1" dirty="0" smtClean="0">
                <a:solidFill>
                  <a:srgbClr val="000000"/>
                </a:solidFill>
                <a:latin typeface="Calibri"/>
                <a:ea typeface="Calibri"/>
                <a:cs typeface="Arabic Transparent"/>
              </a:rPr>
              <a:t> </a:t>
            </a:r>
            <a:r>
              <a:rPr lang="ar-JO" sz="1600" b="1" dirty="0" smtClean="0">
                <a:solidFill>
                  <a:schemeClr val="tx1"/>
                </a:solidFill>
                <a:latin typeface="Simplified Arabic" panose="02020603050405020304" pitchFamily="18" charset="-78"/>
                <a:cs typeface="Simplified Arabic" panose="02020603050405020304" pitchFamily="18" charset="-78"/>
              </a:rPr>
              <a:t>عدم </a:t>
            </a:r>
            <a:r>
              <a:rPr lang="ar-JO" sz="1600" b="1" dirty="0">
                <a:solidFill>
                  <a:schemeClr val="tx1"/>
                </a:solidFill>
                <a:latin typeface="Simplified Arabic" panose="02020603050405020304" pitchFamily="18" charset="-78"/>
                <a:cs typeface="Simplified Arabic" panose="02020603050405020304" pitchFamily="18" charset="-78"/>
              </a:rPr>
              <a:t>وجود الدّعم المالي الكافي للقيام بالبحوث العلمية</a:t>
            </a:r>
            <a:r>
              <a:rPr lang="ar-JO" sz="1600" b="1" dirty="0" smtClean="0">
                <a:solidFill>
                  <a:schemeClr val="tx1"/>
                </a:solidFill>
                <a:latin typeface="Simplified Arabic" panose="02020603050405020304" pitchFamily="18" charset="-78"/>
                <a:cs typeface="Simplified Arabic" panose="02020603050405020304" pitchFamily="18" charset="-78"/>
              </a:rPr>
              <a:t>.</a:t>
            </a:r>
            <a:endParaRPr lang="ar-JO" sz="1600" b="1" dirty="0">
              <a:solidFill>
                <a:schemeClr val="tx1"/>
              </a:solidFill>
              <a:latin typeface="Calibri"/>
              <a:ea typeface="Calibri"/>
              <a:cs typeface="Arabic Transparent"/>
            </a:endParaRPr>
          </a:p>
          <a:p>
            <a:pPr algn="r" rtl="1">
              <a:spcAft>
                <a:spcPts val="800"/>
              </a:spcAft>
            </a:pPr>
            <a:r>
              <a:rPr lang="ar-JO" sz="1600" b="1" dirty="0">
                <a:solidFill>
                  <a:srgbClr val="000000"/>
                </a:solidFill>
                <a:latin typeface="Calibri"/>
                <a:ea typeface="Calibri"/>
                <a:cs typeface="Arabic Transparent"/>
              </a:rPr>
              <a:t> - عدم ملاءمة </a:t>
            </a:r>
            <a:r>
              <a:rPr lang="ar-JO" sz="1600" b="1" dirty="0" smtClean="0">
                <a:solidFill>
                  <a:srgbClr val="000000"/>
                </a:solidFill>
                <a:latin typeface="Calibri"/>
                <a:ea typeface="Calibri"/>
                <a:cs typeface="Arabic Transparent"/>
              </a:rPr>
              <a:t>التصصات </a:t>
            </a:r>
            <a:r>
              <a:rPr lang="ar-JO" sz="1600" b="1" dirty="0">
                <a:solidFill>
                  <a:srgbClr val="000000"/>
                </a:solidFill>
                <a:latin typeface="Calibri"/>
                <a:ea typeface="Calibri"/>
                <a:cs typeface="Arabic Transparent"/>
              </a:rPr>
              <a:t>الجامعية مع الحاجات الفعلية لسوق العمل.</a:t>
            </a:r>
          </a:p>
          <a:p>
            <a:pPr algn="r" rtl="1">
              <a:spcAft>
                <a:spcPts val="800"/>
              </a:spcAft>
            </a:pPr>
            <a:r>
              <a:rPr lang="ar-JO" sz="1600" b="1" dirty="0">
                <a:solidFill>
                  <a:srgbClr val="000000"/>
                </a:solidFill>
                <a:latin typeface="Calibri"/>
                <a:ea typeface="Calibri"/>
                <a:cs typeface="Arabic Transparent"/>
              </a:rPr>
              <a:t>- ضعف اكتساب الطلبة لمهارات التفكير الإبدعي </a:t>
            </a:r>
          </a:p>
        </p:txBody>
      </p:sp>
      <p:sp>
        <p:nvSpPr>
          <p:cNvPr id="311" name="Rectangle 50">
            <a:extLst>
              <a:ext uri="{FF2B5EF4-FFF2-40B4-BE49-F238E27FC236}">
                <a16:creationId xmlns:a16="http://schemas.microsoft.com/office/drawing/2014/main" xmlns="" id="{54C3194C-624F-46BE-A405-EC1797DE44B0}"/>
              </a:ext>
            </a:extLst>
          </p:cNvPr>
          <p:cNvSpPr/>
          <p:nvPr/>
        </p:nvSpPr>
        <p:spPr>
          <a:xfrm>
            <a:off x="9534326" y="1790150"/>
            <a:ext cx="1890265" cy="28080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eaLnBrk="0" fontAlgn="base" hangingPunct="0">
              <a:spcBef>
                <a:spcPct val="0"/>
              </a:spcBef>
              <a:spcAft>
                <a:spcPct val="0"/>
              </a:spcAft>
            </a:pPr>
            <a:r>
              <a:rPr lang="ar-JO" sz="1800" b="1" dirty="0" smtClean="0">
                <a:solidFill>
                  <a:schemeClr val="tx1"/>
                </a:solidFill>
                <a:ea typeface="Calibri" panose="020F0502020204030204" pitchFamily="34" charset="0"/>
                <a:cs typeface="Simplified Arabic" panose="02020603050405020304" pitchFamily="18" charset="-78"/>
              </a:rPr>
              <a:t>مفهوم وأهمية الاستثمار في التعليم.</a:t>
            </a:r>
          </a:p>
          <a:p>
            <a:pPr lvl="0" algn="justLow" rtl="1" eaLnBrk="0" fontAlgn="base" hangingPunct="0">
              <a:spcBef>
                <a:spcPct val="0"/>
              </a:spcBef>
              <a:spcAft>
                <a:spcPct val="0"/>
              </a:spcAft>
            </a:pPr>
            <a:endParaRPr lang="ar-JO" sz="1800" b="1" dirty="0">
              <a:solidFill>
                <a:schemeClr val="tx1"/>
              </a:solidFill>
              <a:ea typeface="Calibri" panose="020F0502020204030204" pitchFamily="34" charset="0"/>
              <a:cs typeface="Simplified Arabic" panose="02020603050405020304" pitchFamily="18" charset="-78"/>
            </a:endParaRPr>
          </a:p>
          <a:p>
            <a:pPr lvl="0" algn="justLow" rtl="1" eaLnBrk="0" fontAlgn="base" hangingPunct="0">
              <a:spcBef>
                <a:spcPct val="0"/>
              </a:spcBef>
              <a:spcAft>
                <a:spcPct val="0"/>
              </a:spcAft>
            </a:pPr>
            <a:r>
              <a:rPr lang="ar-SA" sz="1800" b="1" dirty="0" smtClean="0">
                <a:solidFill>
                  <a:schemeClr val="tx1"/>
                </a:solidFill>
                <a:ea typeface="Calibri" panose="020F0502020204030204" pitchFamily="34" charset="0"/>
                <a:cs typeface="Simplified Arabic" panose="02020603050405020304" pitchFamily="18" charset="-78"/>
              </a:rPr>
              <a:t>الاستثمار </a:t>
            </a:r>
            <a:r>
              <a:rPr lang="ar-SA" sz="1800" b="1" dirty="0">
                <a:solidFill>
                  <a:schemeClr val="tx1"/>
                </a:solidFill>
                <a:ea typeface="Calibri" panose="020F0502020204030204" pitchFamily="34" charset="0"/>
                <a:cs typeface="Simplified Arabic" panose="02020603050405020304" pitchFamily="18" charset="-78"/>
              </a:rPr>
              <a:t>في التعليم من منظور متعدد الأبعاد</a:t>
            </a:r>
            <a:endParaRPr lang="ar-JO" sz="1800" b="1" dirty="0" smtClean="0">
              <a:solidFill>
                <a:schemeClr val="tx1"/>
              </a:solidFill>
              <a:latin typeface="Arial" pitchFamily="34" charset="0"/>
              <a:cs typeface="Arial" pitchFamily="34" charset="0"/>
            </a:endParaRPr>
          </a:p>
        </p:txBody>
      </p:sp>
      <p:pic>
        <p:nvPicPr>
          <p:cNvPr id="14"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15"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(2)</a:t>
            </a:r>
            <a:endParaRPr sz="1200" b="1" dirty="0"/>
          </a:p>
        </p:txBody>
      </p:sp>
      <p:sp>
        <p:nvSpPr>
          <p:cNvPr id="20" name="Rectangle 47">
            <a:extLst>
              <a:ext uri="{FF2B5EF4-FFF2-40B4-BE49-F238E27FC236}">
                <a16:creationId xmlns:a16="http://schemas.microsoft.com/office/drawing/2014/main" xmlns="" id="{E73218C6-ACD1-441D-B3F0-ECAA9E34FE82}"/>
              </a:ext>
            </a:extLst>
          </p:cNvPr>
          <p:cNvSpPr/>
          <p:nvPr/>
        </p:nvSpPr>
        <p:spPr>
          <a:xfrm>
            <a:off x="7164152" y="2146236"/>
            <a:ext cx="2036997" cy="280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JO" sz="1600" b="1" dirty="0">
                <a:solidFill>
                  <a:srgbClr val="ED7D31">
                    <a:lumMod val="50000"/>
                  </a:srgbClr>
                </a:solidFill>
              </a:rPr>
              <a:t>إن </a:t>
            </a:r>
            <a:r>
              <a:rPr lang="ar-SA" sz="1600" b="1" dirty="0">
                <a:solidFill>
                  <a:srgbClr val="ED7D31">
                    <a:lumMod val="50000"/>
                  </a:srgbClr>
                </a:solidFill>
              </a:rPr>
              <a:t>الاستثمار في مجال التعليم هو استثمار طويل الأجل لا تظهر نتائجه </a:t>
            </a:r>
            <a:r>
              <a:rPr lang="ar-SA" sz="1600" b="1" dirty="0" smtClean="0">
                <a:solidFill>
                  <a:srgbClr val="ED7D31">
                    <a:lumMod val="50000"/>
                  </a:srgbClr>
                </a:solidFill>
              </a:rPr>
              <a:t>سريعًا</a:t>
            </a:r>
            <a:r>
              <a:rPr lang="ar-JO" sz="1600" b="1" dirty="0" smtClean="0">
                <a:solidFill>
                  <a:srgbClr val="ED7D31">
                    <a:lumMod val="50000"/>
                  </a:srgbClr>
                </a:solidFill>
              </a:rPr>
              <a:t> وله(مردود اقتصادي، مردود اجتماعي، وثقافي، وأمني)</a:t>
            </a:r>
            <a:endParaRPr lang="en-GB" sz="1600" b="1" dirty="0">
              <a:latin typeface="Calibri"/>
              <a:ea typeface="Calibri"/>
              <a:cs typeface="Arial"/>
            </a:endParaRPr>
          </a:p>
        </p:txBody>
      </p:sp>
      <p:sp>
        <p:nvSpPr>
          <p:cNvPr id="21" name="Rectangle 20"/>
          <p:cNvSpPr/>
          <p:nvPr/>
        </p:nvSpPr>
        <p:spPr>
          <a:xfrm>
            <a:off x="5222096" y="2511232"/>
            <a:ext cx="1942057" cy="2862322"/>
          </a:xfrm>
          <a:prstGeom prst="rect">
            <a:avLst/>
          </a:prstGeom>
        </p:spPr>
        <p:txBody>
          <a:bodyPr wrap="square">
            <a:spAutoFit/>
          </a:bodyPr>
          <a:lstStyle/>
          <a:p>
            <a:pPr algn="r" rtl="1"/>
            <a:r>
              <a:rPr lang="ar-SA" sz="1800" b="1" dirty="0">
                <a:latin typeface="Calibri"/>
                <a:ea typeface="Calibri"/>
                <a:cs typeface="Simplified Arabic"/>
              </a:rPr>
              <a:t>اقتصاديات التعليم هي علم يبحث عن </a:t>
            </a:r>
            <a:r>
              <a:rPr lang="ar-JO" sz="1800" b="1" dirty="0">
                <a:latin typeface="Calibri"/>
                <a:ea typeface="Calibri"/>
                <a:cs typeface="Simplified Arabic"/>
              </a:rPr>
              <a:t>أ</a:t>
            </a:r>
            <a:r>
              <a:rPr lang="ar-SA" sz="1800" b="1" dirty="0">
                <a:latin typeface="Calibri"/>
                <a:ea typeface="Calibri"/>
                <a:cs typeface="Simplified Arabic"/>
              </a:rPr>
              <a:t>مثل الطرق لاستخدام </a:t>
            </a:r>
            <a:r>
              <a:rPr lang="ar-SA" sz="1800" b="1" dirty="0" smtClean="0">
                <a:latin typeface="Calibri"/>
                <a:ea typeface="Calibri"/>
                <a:cs typeface="Simplified Arabic"/>
              </a:rPr>
              <a:t>المواردالتعليمية</a:t>
            </a:r>
            <a:r>
              <a:rPr lang="ar-JO" sz="1800" b="1" dirty="0" smtClean="0">
                <a:ea typeface="Calibri"/>
              </a:rPr>
              <a:t>.</a:t>
            </a:r>
            <a:r>
              <a:rPr lang="ar-SA" sz="1800" b="1" dirty="0" smtClean="0">
                <a:latin typeface="Calibri"/>
                <a:ea typeface="Calibri"/>
                <a:cs typeface="Simplified Arabic"/>
              </a:rPr>
              <a:t> </a:t>
            </a:r>
            <a:endParaRPr lang="ar-JO" sz="1800" b="1" dirty="0" smtClean="0">
              <a:latin typeface="Calibri"/>
              <a:ea typeface="Calibri"/>
              <a:cs typeface="Simplified Arabic"/>
            </a:endParaRPr>
          </a:p>
          <a:p>
            <a:pPr algn="r" rtl="1"/>
            <a:r>
              <a:rPr lang="ar-JO" sz="1800" b="1" dirty="0" smtClean="0">
                <a:latin typeface="Calibri"/>
                <a:ea typeface="Calibri"/>
                <a:cs typeface="Simplified Arabic"/>
              </a:rPr>
              <a:t>كما أن</a:t>
            </a:r>
            <a:r>
              <a:rPr lang="ar-IQ" sz="1800" b="1" dirty="0" smtClean="0">
                <a:latin typeface="Calibri"/>
                <a:ea typeface="Calibri"/>
                <a:cs typeface="Simplified Arabic"/>
              </a:rPr>
              <a:t>ا</a:t>
            </a:r>
            <a:r>
              <a:rPr lang="ar-JO" sz="1800" b="1" dirty="0" smtClean="0">
                <a:latin typeface="Calibri"/>
                <a:ea typeface="Calibri"/>
                <a:cs typeface="Simplified Arabic"/>
              </a:rPr>
              <a:t> ا</a:t>
            </a:r>
            <a:r>
              <a:rPr lang="ar-IQ" sz="1800" b="1" dirty="0" smtClean="0">
                <a:latin typeface="Calibri"/>
                <a:ea typeface="Calibri"/>
                <a:cs typeface="Simplified Arabic"/>
              </a:rPr>
              <a:t>لعلاقة  </a:t>
            </a:r>
            <a:r>
              <a:rPr lang="ar-IQ" sz="1800" b="1" dirty="0">
                <a:latin typeface="Calibri"/>
                <a:ea typeface="Calibri"/>
                <a:cs typeface="Simplified Arabic"/>
              </a:rPr>
              <a:t>بين التعليم </a:t>
            </a:r>
            <a:r>
              <a:rPr lang="ar-JO" sz="1800" b="1" dirty="0">
                <a:latin typeface="Calibri"/>
                <a:ea typeface="Calibri"/>
                <a:cs typeface="Simplified Arabic"/>
              </a:rPr>
              <a:t> </a:t>
            </a:r>
            <a:r>
              <a:rPr lang="ar-IQ" sz="1800" b="1" dirty="0">
                <a:latin typeface="Calibri"/>
                <a:ea typeface="Calibri"/>
                <a:cs typeface="Simplified Arabic"/>
              </a:rPr>
              <a:t>والتنمية الاقتصادية مترابطة بقوة، إذ أن التعليم يُعد الأداة الرئيسة في تطوير وتنمية العنصر </a:t>
            </a:r>
            <a:r>
              <a:rPr lang="ar-IQ" sz="1800" b="1" dirty="0" smtClean="0">
                <a:latin typeface="Calibri"/>
                <a:ea typeface="Calibri"/>
                <a:cs typeface="Simplified Arabic"/>
              </a:rPr>
              <a:t>البشري</a:t>
            </a:r>
            <a:endParaRPr lang="ar-JO" sz="1800" dirty="0">
              <a:latin typeface="Calibri"/>
              <a:ea typeface="Calibri"/>
              <a:cs typeface="Simplified Arabic"/>
            </a:endParaRPr>
          </a:p>
        </p:txBody>
      </p:sp>
    </p:spTree>
    <p:extLst>
      <p:ext uri="{BB962C8B-B14F-4D97-AF65-F5344CB8AC3E}">
        <p14:creationId xmlns:p14="http://schemas.microsoft.com/office/powerpoint/2010/main" val="26626820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4">
            <a:alphaModFix/>
            <a:extLst>
              <a:ext uri="{BEBA8EAE-BF5A-486C-A8C5-ECC9F3942E4B}">
                <a14:imgProps xmlns:a14="http://schemas.microsoft.com/office/drawing/2010/main">
                  <a14:imgLayer r:embed="rId5">
                    <a14:imgEffect>
                      <a14:brightnessContrast bright="-54000"/>
                    </a14:imgEffect>
                  </a14:imgLayer>
                </a14:imgProps>
              </a:ext>
            </a:extLst>
          </a:blip>
          <a:srcRect/>
          <a:stretch/>
        </p:blipFill>
        <p:spPr>
          <a:xfrm>
            <a:off x="0" y="0"/>
            <a:ext cx="12192000" cy="6843776"/>
          </a:xfrm>
          <a:prstGeom prst="rect">
            <a:avLst/>
          </a:prstGeom>
          <a:noFill/>
          <a:ln>
            <a:solidFill>
              <a:schemeClr val="tx1"/>
            </a:solid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218" name="Google Shape;218;p8"/>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7">
            <a:alphaModFix/>
          </a:blip>
          <a:srcRect/>
          <a:stretch/>
        </p:blipFill>
        <p:spPr>
          <a:xfrm>
            <a:off x="367466" y="542565"/>
            <a:ext cx="2758843" cy="753090"/>
          </a:xfrm>
          <a:prstGeom prst="rect">
            <a:avLst/>
          </a:prstGeom>
          <a:noFill/>
          <a:ln>
            <a:noFill/>
          </a:ln>
        </p:spPr>
      </p:pic>
      <p:sp>
        <p:nvSpPr>
          <p:cNvPr id="14" name="Google Shape;114;p1"/>
          <p:cNvSpPr txBox="1"/>
          <p:nvPr/>
        </p:nvSpPr>
        <p:spPr>
          <a:xfrm>
            <a:off x="4067090" y="894016"/>
            <a:ext cx="3888432" cy="1384954"/>
          </a:xfrm>
          <a:prstGeom prst="rect">
            <a:avLst/>
          </a:prstGeom>
          <a:solidFill>
            <a:schemeClr val="tx1"/>
          </a:solid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800" b="1" dirty="0" smtClean="0">
                <a:solidFill>
                  <a:schemeClr val="bg1"/>
                </a:solidFill>
                <a:latin typeface="Simplified Arabic" pitchFamily="18" charset="-78"/>
                <a:cs typeface="Simplified Arabic" pitchFamily="18" charset="-78"/>
                <a:sym typeface="Tajawal Medium"/>
              </a:rPr>
              <a:t>الموضوع القادم</a:t>
            </a:r>
            <a:endParaRPr lang="ar-JO" sz="2800" b="1" dirty="0">
              <a:solidFill>
                <a:schemeClr val="bg1"/>
              </a:solidFill>
              <a:latin typeface="Simplified Arabic" pitchFamily="18" charset="-78"/>
              <a:cs typeface="Simplified Arabic" pitchFamily="18" charset="-78"/>
              <a:sym typeface="Tajawal Medium"/>
            </a:endParaRPr>
          </a:p>
          <a:p>
            <a:pPr lvl="0" algn="ctr"/>
            <a:r>
              <a:rPr lang="ar-JO" sz="2800" b="1" dirty="0">
                <a:solidFill>
                  <a:schemeClr val="bg1"/>
                </a:solidFill>
                <a:latin typeface="Simplified Arabic" pitchFamily="18" charset="-78"/>
                <a:cs typeface="Simplified Arabic" pitchFamily="18" charset="-78"/>
                <a:sym typeface="Tajawal Medium"/>
              </a:rPr>
              <a:t>المستحدثات التكنولوجية والتعليم الالكتروني</a:t>
            </a:r>
          </a:p>
        </p:txBody>
      </p:sp>
      <p:pic>
        <p:nvPicPr>
          <p:cNvPr id="13"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27457" y="2780928"/>
            <a:ext cx="4799285" cy="2911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a:xfrm>
            <a:off x="3759802" y="6016734"/>
            <a:ext cx="5008418" cy="646331"/>
          </a:xfrm>
          <a:prstGeom prst="rect">
            <a:avLst/>
          </a:prstGeom>
        </p:spPr>
        <p:txBody>
          <a:bodyPr wrap="square">
            <a:spAutoFit/>
          </a:bodyPr>
          <a:lstStyle/>
          <a:p>
            <a:pPr algn="r"/>
            <a:r>
              <a:rPr lang="ar-JO" sz="1800" b="1" dirty="0">
                <a:solidFill>
                  <a:schemeClr val="bg1"/>
                </a:solidFill>
              </a:rPr>
              <a:t>لا يوجد استثمار آخر يحقق عائدًا كبيرًا مثل الاستثمار في التعليم. القوة العاملة المتعلمة هي أساس كل مجتمع ومستقبل كل اقتصاد.</a:t>
            </a:r>
          </a:p>
        </p:txBody>
      </p:sp>
      <p:sp>
        <p:nvSpPr>
          <p:cNvPr id="4" name="Rectangle 3"/>
          <p:cNvSpPr/>
          <p:nvPr/>
        </p:nvSpPr>
        <p:spPr>
          <a:xfrm>
            <a:off x="3863752" y="5275892"/>
            <a:ext cx="1568058" cy="400110"/>
          </a:xfrm>
          <a:prstGeom prst="rect">
            <a:avLst/>
          </a:prstGeom>
        </p:spPr>
        <p:txBody>
          <a:bodyPr wrap="none">
            <a:spAutoFit/>
          </a:bodyPr>
          <a:lstStyle/>
          <a:p>
            <a:r>
              <a:rPr lang="en-GB" sz="2000" b="1" dirty="0">
                <a:solidFill>
                  <a:schemeClr val="bg1"/>
                </a:solidFill>
              </a:rPr>
              <a:t>Brad Henry</a:t>
            </a:r>
            <a:endParaRPr lang="en-GB" sz="2000" dirty="0">
              <a:solidFill>
                <a:schemeClr val="bg1"/>
              </a:solidFill>
            </a:endParaRPr>
          </a:p>
        </p:txBody>
      </p:sp>
    </p:spTree>
    <p:custDataLst>
      <p:tags r:id="rId1"/>
    </p:custDataLst>
    <p:extLst>
      <p:ext uri="{BB962C8B-B14F-4D97-AF65-F5344CB8AC3E}">
        <p14:creationId xmlns:p14="http://schemas.microsoft.com/office/powerpoint/2010/main" val="35700423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46|8.5"/>
</p:tagLst>
</file>

<file path=ppt/tags/tag2.xml><?xml version="1.0" encoding="utf-8"?>
<p:tagLst xmlns:a="http://schemas.openxmlformats.org/drawingml/2006/main" xmlns:r="http://schemas.openxmlformats.org/officeDocument/2006/relationships" xmlns:p="http://schemas.openxmlformats.org/presentationml/2006/main">
  <p:tag name="TIMING" val="|7.8"/>
</p:tagLst>
</file>

<file path=ppt/tags/tag3.xml><?xml version="1.0" encoding="utf-8"?>
<p:tagLst xmlns:a="http://schemas.openxmlformats.org/drawingml/2006/main" xmlns:r="http://schemas.openxmlformats.org/officeDocument/2006/relationships" xmlns:p="http://schemas.openxmlformats.org/presentationml/2006/main">
  <p:tag name="TIMING" val="|5.4|4.1|3.4|6.9|11"/>
</p:tagLst>
</file>

<file path=ppt/tags/tag4.xml><?xml version="1.0" encoding="utf-8"?>
<p:tagLst xmlns:a="http://schemas.openxmlformats.org/drawingml/2006/main" xmlns:r="http://schemas.openxmlformats.org/officeDocument/2006/relationships" xmlns:p="http://schemas.openxmlformats.org/presentationml/2006/main">
  <p:tag name="TIMING" val="|4.6|3.3|12.6|4.7|7.8"/>
</p:tagLst>
</file>

<file path=ppt/tags/tag5.xml><?xml version="1.0" encoding="utf-8"?>
<p:tagLst xmlns:a="http://schemas.openxmlformats.org/drawingml/2006/main" xmlns:r="http://schemas.openxmlformats.org/officeDocument/2006/relationships" xmlns:p="http://schemas.openxmlformats.org/presentationml/2006/main">
  <p:tag name="TIMING" val="|0.8|1.8"/>
</p:tagLst>
</file>

<file path=ppt/tags/tag6.xml><?xml version="1.0" encoding="utf-8"?>
<p:tagLst xmlns:a="http://schemas.openxmlformats.org/drawingml/2006/main" xmlns:r="http://schemas.openxmlformats.org/officeDocument/2006/relationships" xmlns:p="http://schemas.openxmlformats.org/presentationml/2006/main">
  <p:tag name="TIMING" val="|0|12.1|6.4"/>
</p:tagLst>
</file>

<file path=ppt/tags/tag7.xml><?xml version="1.0" encoding="utf-8"?>
<p:tagLst xmlns:a="http://schemas.openxmlformats.org/drawingml/2006/main" xmlns:r="http://schemas.openxmlformats.org/officeDocument/2006/relationships" xmlns:p="http://schemas.openxmlformats.org/presentationml/2006/main">
  <p:tag name="TIMING" val="|16.2"/>
</p:tagLst>
</file>

<file path=ppt/tags/tag8.xml><?xml version="1.0" encoding="utf-8"?>
<p:tagLst xmlns:a="http://schemas.openxmlformats.org/drawingml/2006/main" xmlns:r="http://schemas.openxmlformats.org/officeDocument/2006/relationships" xmlns:p="http://schemas.openxmlformats.org/presentationml/2006/main">
  <p:tag name="TIMING" val="|30.7|4.7|16.6|5.3|1.3"/>
</p:tagLst>
</file>

<file path=ppt/tags/tag9.xml><?xml version="1.0" encoding="utf-8"?>
<p:tagLst xmlns:a="http://schemas.openxmlformats.org/drawingml/2006/main" xmlns:r="http://schemas.openxmlformats.org/officeDocument/2006/relationships" xmlns:p="http://schemas.openxmlformats.org/presentationml/2006/main">
  <p:tag name="TIMING" val="|16|0.8"/>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22988</TotalTime>
  <Words>3307</Words>
  <Application>Microsoft Office PowerPoint</Application>
  <PresentationFormat>Custom</PresentationFormat>
  <Paragraphs>347</Paragraphs>
  <Slides>49</Slides>
  <Notes>25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49</vt:i4>
      </vt:variant>
    </vt:vector>
  </HeadingPairs>
  <TitlesOfParts>
    <vt:vector size="62" baseType="lpstr">
      <vt:lpstr>Arial</vt:lpstr>
      <vt:lpstr>Symbol</vt:lpstr>
      <vt:lpstr>Wingdings</vt:lpstr>
      <vt:lpstr>Calibri</vt:lpstr>
      <vt:lpstr>Simplified Arabic</vt:lpstr>
      <vt:lpstr>Wingdings 3</vt:lpstr>
      <vt:lpstr>맑은 고딕</vt:lpstr>
      <vt:lpstr>Tajawal Medium</vt:lpstr>
      <vt:lpstr>Arabic Transparent</vt:lpstr>
      <vt:lpstr>Arial Unicode MS</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فكّر معي الآن: ما أهمية تمويل مؤسسات التعليم العالي في نظرك؟ ستساعدك الكلمات الآتية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الاستثمار في التعليم من منظور متعدد الأبعاد</vt:lpstr>
      <vt:lpstr>الاستثمار في التعليم من منظور متعدد الأبعاد</vt:lpstr>
      <vt:lpstr>أهمية الاستثمار في التعليم</vt:lpstr>
      <vt:lpstr>أهمية الاستثمار في التعليم</vt:lpstr>
      <vt:lpstr>الأهمية الاجتماعية والثقافية للاستثمار في التعليم</vt:lpstr>
      <vt:lpstr>الأهمية الاقتصادية للاستثمار في التعليم</vt:lpstr>
      <vt:lpstr>PowerPoint Presentation</vt:lpstr>
      <vt:lpstr>PowerPoint Presentation</vt:lpstr>
      <vt:lpstr>PowerPoint Presentation</vt:lpstr>
      <vt:lpstr>PowerPoint Presentation</vt:lpstr>
      <vt:lpstr>اقتصاديات التعليم؟  مزيج من تفاعل علمي الاقتصاد والتعليم </vt:lpstr>
      <vt:lpstr>PowerPoint Presentation</vt:lpstr>
      <vt:lpstr>التحديات التي تواجه التعليم العالي</vt:lpstr>
      <vt:lpstr>2- في مجال إدارة التعليم:</vt:lpstr>
      <vt:lpstr>3- في مجال التمويل:</vt:lpstr>
      <vt:lpstr>4- في مجال البحث العلمي:</vt:lpstr>
      <vt:lpstr>الحلول المقترحة لمواجهة التحديات</vt:lpstr>
      <vt:lpstr>الحلول المقترحة لمواجهة التحديات</vt:lpstr>
      <vt:lpstr>مقترحات لتوفير مصادر تمويل للاستثمار في التعليم الجامعي:</vt:lpstr>
      <vt:lpstr>مقترحات لتوفير مصادر تمويل للاستثمار في التعليم الجامعي:</vt:lpstr>
      <vt:lpstr>PowerPoint Presentation</vt:lpstr>
      <vt:lpstr>PowerPoint Presentation</vt:lpstr>
      <vt:lpstr>ملخص المحاضرة</vt:lpstr>
      <vt:lpstr>ملخص المحاضرة</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249</cp:revision>
  <dcterms:created xsi:type="dcterms:W3CDTF">2023-04-29T09:08:23Z</dcterms:created>
  <dcterms:modified xsi:type="dcterms:W3CDTF">2023-06-09T04:37:45Z</dcterms:modified>
</cp:coreProperties>
</file>