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19"/>
  </p:notesMasterIdLst>
  <p:sldIdLst>
    <p:sldId id="256" r:id="rId2"/>
    <p:sldId id="258" r:id="rId3"/>
    <p:sldId id="259" r:id="rId4"/>
    <p:sldId id="274" r:id="rId5"/>
    <p:sldId id="275" r:id="rId6"/>
    <p:sldId id="260" r:id="rId7"/>
    <p:sldId id="276" r:id="rId8"/>
    <p:sldId id="277" r:id="rId9"/>
    <p:sldId id="278" r:id="rId10"/>
    <p:sldId id="279" r:id="rId11"/>
    <p:sldId id="280" r:id="rId12"/>
    <p:sldId id="261" r:id="rId13"/>
    <p:sldId id="262" r:id="rId14"/>
    <p:sldId id="281" r:id="rId15"/>
    <p:sldId id="282" r:id="rId16"/>
    <p:sldId id="263" r:id="rId17"/>
    <p:sldId id="273" r:id="rId18"/>
  </p:sldIdLst>
  <p:sldSz cx="9144000" cy="6858000" type="screen4x3"/>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D5AF8"/>
    <a:srgbClr val="ECF1B1"/>
    <a:srgbClr val="D3F97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p:cViewPr varScale="1">
        <p:scale>
          <a:sx n="95" d="100"/>
          <a:sy n="95" d="100"/>
        </p:scale>
        <p:origin x="-1090" y="-72"/>
      </p:cViewPr>
      <p:guideLst>
        <p:guide orient="horz" pos="2160"/>
        <p:guide pos="2880"/>
      </p:guideLst>
    </p:cSldViewPr>
  </p:slideViewPr>
  <p:notesTextViewPr>
    <p:cViewPr>
      <p:scale>
        <a:sx n="1" d="1"/>
        <a:sy n="1" d="1"/>
      </p:scale>
      <p:origin x="0" y="0"/>
    </p:cViewPr>
  </p:notesTextViewPr>
  <p:sorterViewPr>
    <p:cViewPr>
      <p:scale>
        <a:sx n="100" d="100"/>
        <a:sy n="100" d="100"/>
      </p:scale>
      <p:origin x="0" y="121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8C5BF6FA-2D6F-4DF6-A973-E6640343ACBE}" type="datetimeFigureOut">
              <a:rPr lang="ar-SA" smtClean="0"/>
              <a:t>13/11/1444</a:t>
            </a:fld>
            <a:endParaRPr lang="ar-SA"/>
          </a:p>
        </p:txBody>
      </p:sp>
      <p:sp>
        <p:nvSpPr>
          <p:cNvPr id="4" name="عنصر نائب لصورة الشريحة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6" name="عنصر نائب للتذييل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5A95499B-824A-4D01-B77D-B3AFB6A19E27}" type="slidenum">
              <a:rPr lang="ar-SA" smtClean="0"/>
              <a:t>‹#›</a:t>
            </a:fld>
            <a:endParaRPr lang="ar-SA"/>
          </a:p>
        </p:txBody>
      </p:sp>
    </p:spTree>
    <p:extLst>
      <p:ext uri="{BB962C8B-B14F-4D97-AF65-F5344CB8AC3E}">
        <p14:creationId xmlns:p14="http://schemas.microsoft.com/office/powerpoint/2010/main" val="1171165004"/>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685800" y="2130425"/>
            <a:ext cx="7772400" cy="1470025"/>
          </a:xfrm>
        </p:spPr>
        <p:txBody>
          <a:bodyPr/>
          <a:lstStyle/>
          <a:p>
            <a:r>
              <a:rPr lang="ar-SA" smtClean="0"/>
              <a:t>انقر لتحرير نمط العنوان الرئيسي</a:t>
            </a:r>
            <a:endParaRPr lang="ar-SA"/>
          </a:p>
        </p:txBody>
      </p:sp>
      <p:sp>
        <p:nvSpPr>
          <p:cNvPr id="3" name="عنوان فرعي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ar-SA"/>
          </a:p>
        </p:txBody>
      </p:sp>
      <p:sp>
        <p:nvSpPr>
          <p:cNvPr id="4" name="عنصر نائب للتاريخ 3"/>
          <p:cNvSpPr>
            <a:spLocks noGrp="1"/>
          </p:cNvSpPr>
          <p:nvPr>
            <p:ph type="dt" sz="half" idx="10"/>
          </p:nvPr>
        </p:nvSpPr>
        <p:spPr/>
        <p:txBody>
          <a:bodyPr/>
          <a:lstStyle/>
          <a:p>
            <a:fld id="{2C584659-EF5A-4D9C-9289-0271511955A0}" type="datetimeFigureOut">
              <a:rPr lang="ar-SA" smtClean="0"/>
              <a:t>13/11/1444</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22679161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محتوى 2"/>
          <p:cNvSpPr>
            <a:spLocks noGrp="1"/>
          </p:cNvSpPr>
          <p:nvPr>
            <p:ph idx="1"/>
          </p:nvPr>
        </p:nvSpPr>
        <p:spPr/>
        <p:txBody>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2C584659-EF5A-4D9C-9289-0271511955A0}" type="datetimeFigureOut">
              <a:rPr lang="ar-SA" smtClean="0"/>
              <a:t>13/11/1444</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34547406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p:cNvSpPr>
            <a:spLocks noGrp="1"/>
          </p:cNvSpPr>
          <p:nvPr>
            <p:ph type="title"/>
          </p:nvPr>
        </p:nvSpPr>
        <p:spPr>
          <a:xfrm>
            <a:off x="722313" y="4406900"/>
            <a:ext cx="7772400" cy="1362075"/>
          </a:xfrm>
        </p:spPr>
        <p:txBody>
          <a:bodyPr anchor="t"/>
          <a:lstStyle>
            <a:lvl1pPr algn="r">
              <a:defRPr sz="4000" b="1" cap="all"/>
            </a:lvl1p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smtClean="0"/>
              <a:t>انقر لتحرير أنماط النص الرئيسي</a:t>
            </a:r>
          </a:p>
        </p:txBody>
      </p:sp>
      <p:sp>
        <p:nvSpPr>
          <p:cNvPr id="4" name="عنصر نائب للتاريخ 3"/>
          <p:cNvSpPr>
            <a:spLocks noGrp="1"/>
          </p:cNvSpPr>
          <p:nvPr>
            <p:ph type="dt" sz="half" idx="10"/>
          </p:nvPr>
        </p:nvSpPr>
        <p:spPr/>
        <p:txBody>
          <a:bodyPr/>
          <a:lstStyle/>
          <a:p>
            <a:fld id="{2C584659-EF5A-4D9C-9289-0271511955A0}" type="datetimeFigureOut">
              <a:rPr lang="ar-SA" smtClean="0"/>
              <a:t>13/11/1444</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28106743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محتوى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محتوى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5" name="عنصر نائب للتاريخ 4"/>
          <p:cNvSpPr>
            <a:spLocks noGrp="1"/>
          </p:cNvSpPr>
          <p:nvPr>
            <p:ph type="dt" sz="half" idx="10"/>
          </p:nvPr>
        </p:nvSpPr>
        <p:spPr/>
        <p:txBody>
          <a:bodyPr/>
          <a:lstStyle/>
          <a:p>
            <a:fld id="{2C584659-EF5A-4D9C-9289-0271511955A0}" type="datetimeFigureOut">
              <a:rPr lang="ar-SA" smtClean="0"/>
              <a:t>13/11/1444</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31242296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lvl1pPr>
              <a:defRPr/>
            </a:lvl1p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4" name="عنصر نائب للمحتوى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5" name="عنصر نائب للنص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6" name="عنصر نائب للمحتوى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7" name="عنصر نائب للتاريخ 6"/>
          <p:cNvSpPr>
            <a:spLocks noGrp="1"/>
          </p:cNvSpPr>
          <p:nvPr>
            <p:ph type="dt" sz="half" idx="10"/>
          </p:nvPr>
        </p:nvSpPr>
        <p:spPr/>
        <p:txBody>
          <a:bodyPr/>
          <a:lstStyle/>
          <a:p>
            <a:fld id="{2C584659-EF5A-4D9C-9289-0271511955A0}" type="datetimeFigureOut">
              <a:rPr lang="ar-SA" smtClean="0"/>
              <a:t>13/11/1444</a:t>
            </a:fld>
            <a:endParaRPr lang="ar-SA"/>
          </a:p>
        </p:txBody>
      </p:sp>
      <p:sp>
        <p:nvSpPr>
          <p:cNvPr id="8" name="عنصر نائب للتذييل 7"/>
          <p:cNvSpPr>
            <a:spLocks noGrp="1"/>
          </p:cNvSpPr>
          <p:nvPr>
            <p:ph type="ftr" sz="quarter" idx="11"/>
          </p:nvPr>
        </p:nvSpPr>
        <p:spPr/>
        <p:txBody>
          <a:bodyPr/>
          <a:lstStyle/>
          <a:p>
            <a:endParaRPr lang="ar-SA"/>
          </a:p>
        </p:txBody>
      </p:sp>
      <p:sp>
        <p:nvSpPr>
          <p:cNvPr id="9" name="عنصر نائب لرقم الشريحة 8"/>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38755589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تاريخ 2"/>
          <p:cNvSpPr>
            <a:spLocks noGrp="1"/>
          </p:cNvSpPr>
          <p:nvPr>
            <p:ph type="dt" sz="half" idx="10"/>
          </p:nvPr>
        </p:nvSpPr>
        <p:spPr/>
        <p:txBody>
          <a:bodyPr/>
          <a:lstStyle/>
          <a:p>
            <a:fld id="{2C584659-EF5A-4D9C-9289-0271511955A0}" type="datetimeFigureOut">
              <a:rPr lang="ar-SA" smtClean="0"/>
              <a:t>13/11/1444</a:t>
            </a:fld>
            <a:endParaRPr lang="ar-SA"/>
          </a:p>
        </p:txBody>
      </p:sp>
      <p:sp>
        <p:nvSpPr>
          <p:cNvPr id="4" name="عنصر نائب للتذييل 3"/>
          <p:cNvSpPr>
            <a:spLocks noGrp="1"/>
          </p:cNvSpPr>
          <p:nvPr>
            <p:ph type="ftr" sz="quarter" idx="11"/>
          </p:nvPr>
        </p:nvSpPr>
        <p:spPr/>
        <p:txBody>
          <a:bodyPr/>
          <a:lstStyle/>
          <a:p>
            <a:endParaRPr lang="ar-SA"/>
          </a:p>
        </p:txBody>
      </p:sp>
      <p:sp>
        <p:nvSpPr>
          <p:cNvPr id="5" name="عنصر نائب لرقم الشريحة 4"/>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28965052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2C584659-EF5A-4D9C-9289-0271511955A0}" type="datetimeFigureOut">
              <a:rPr lang="ar-SA" smtClean="0"/>
              <a:t>13/11/1444</a:t>
            </a:fld>
            <a:endParaRPr lang="ar-SA"/>
          </a:p>
        </p:txBody>
      </p:sp>
      <p:sp>
        <p:nvSpPr>
          <p:cNvPr id="3" name="عنصر نائب للتذييل 2"/>
          <p:cNvSpPr>
            <a:spLocks noGrp="1"/>
          </p:cNvSpPr>
          <p:nvPr>
            <p:ph type="ftr" sz="quarter" idx="11"/>
          </p:nvPr>
        </p:nvSpPr>
        <p:spPr/>
        <p:txBody>
          <a:bodyPr/>
          <a:lstStyle/>
          <a:p>
            <a:endParaRPr lang="ar-SA"/>
          </a:p>
        </p:txBody>
      </p:sp>
      <p:sp>
        <p:nvSpPr>
          <p:cNvPr id="4" name="عنصر نائب لرقم الشريحة 3"/>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38601369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3050"/>
            <a:ext cx="3008313" cy="1162050"/>
          </a:xfrm>
        </p:spPr>
        <p:txBody>
          <a:bodyPr anchor="b"/>
          <a:lstStyle>
            <a:lvl1pPr algn="r">
              <a:defRPr sz="2000" b="1"/>
            </a:lvl1pPr>
          </a:lstStyle>
          <a:p>
            <a:r>
              <a:rPr lang="ar-SA" smtClean="0"/>
              <a:t>انقر لتحرير نمط العنوان الرئيسي</a:t>
            </a:r>
            <a:endParaRPr lang="ar-SA"/>
          </a:p>
        </p:txBody>
      </p:sp>
      <p:sp>
        <p:nvSpPr>
          <p:cNvPr id="3" name="عنصر نائب للمحتوى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نص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عنصر نائب للتاريخ 4"/>
          <p:cNvSpPr>
            <a:spLocks noGrp="1"/>
          </p:cNvSpPr>
          <p:nvPr>
            <p:ph type="dt" sz="half" idx="10"/>
          </p:nvPr>
        </p:nvSpPr>
        <p:spPr/>
        <p:txBody>
          <a:bodyPr/>
          <a:lstStyle/>
          <a:p>
            <a:fld id="{2C584659-EF5A-4D9C-9289-0271511955A0}" type="datetimeFigureOut">
              <a:rPr lang="ar-SA" smtClean="0"/>
              <a:t>13/11/1444</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25171946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1792288" y="4800600"/>
            <a:ext cx="5486400" cy="566738"/>
          </a:xfrm>
        </p:spPr>
        <p:txBody>
          <a:bodyPr anchor="b"/>
          <a:lstStyle>
            <a:lvl1pPr algn="r">
              <a:defRPr sz="2000" b="1"/>
            </a:lvl1pPr>
          </a:lstStyle>
          <a:p>
            <a:r>
              <a:rPr lang="ar-SA" smtClean="0"/>
              <a:t>انقر لتحرير نمط العنوان الرئيسي</a:t>
            </a:r>
            <a:endParaRPr lang="ar-SA"/>
          </a:p>
        </p:txBody>
      </p:sp>
      <p:sp>
        <p:nvSpPr>
          <p:cNvPr id="3" name="عنصر نائب للصورة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عنصر نائب للتاريخ 4"/>
          <p:cNvSpPr>
            <a:spLocks noGrp="1"/>
          </p:cNvSpPr>
          <p:nvPr>
            <p:ph type="dt" sz="half" idx="10"/>
          </p:nvPr>
        </p:nvSpPr>
        <p:spPr/>
        <p:txBody>
          <a:bodyPr/>
          <a:lstStyle/>
          <a:p>
            <a:fld id="{2C584659-EF5A-4D9C-9289-0271511955A0}" type="datetimeFigureOut">
              <a:rPr lang="ar-SA" smtClean="0"/>
              <a:t>13/11/1444</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31125589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عنوان العمودي 2"/>
          <p:cNvSpPr>
            <a:spLocks noGrp="1"/>
          </p:cNvSpPr>
          <p:nvPr>
            <p:ph type="body" orient="vert" idx="1"/>
          </p:nvPr>
        </p:nvSpPr>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2C584659-EF5A-4D9C-9289-0271511955A0}" type="datetimeFigureOut">
              <a:rPr lang="ar-SA" smtClean="0"/>
              <a:t>13/11/1444</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24161884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6629400" y="274638"/>
            <a:ext cx="2057400" cy="5851525"/>
          </a:xfrm>
        </p:spPr>
        <p:txBody>
          <a:bodyPr vert="eaVert"/>
          <a:lstStyle/>
          <a:p>
            <a:r>
              <a:rPr lang="ar-SA" smtClean="0"/>
              <a:t>انقر لتحرير نمط العنوان الرئيسي</a:t>
            </a:r>
            <a:endParaRPr lang="ar-SA"/>
          </a:p>
        </p:txBody>
      </p:sp>
      <p:sp>
        <p:nvSpPr>
          <p:cNvPr id="3" name="عنصر نائب للعنوان العمودي 2"/>
          <p:cNvSpPr>
            <a:spLocks noGrp="1"/>
          </p:cNvSpPr>
          <p:nvPr>
            <p:ph type="body" orient="vert" idx="1"/>
          </p:nvPr>
        </p:nvSpPr>
        <p:spPr>
          <a:xfrm>
            <a:off x="457200" y="274638"/>
            <a:ext cx="6019800" cy="5851525"/>
          </a:xfrm>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2C584659-EF5A-4D9C-9289-0271511955A0}" type="datetimeFigureOut">
              <a:rPr lang="ar-SA" smtClean="0"/>
              <a:t>13/11/1444</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16777657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2524976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7305674"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45466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عنوان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2C584659-EF5A-4D9C-9289-0271511955A0}" type="datetimeFigureOut">
              <a:rPr lang="ar-SA" smtClean="0"/>
              <a:t>13/11/1444</a:t>
            </a:fld>
            <a:endParaRPr lang="ar-SA"/>
          </a:p>
        </p:txBody>
      </p:sp>
      <p:sp>
        <p:nvSpPr>
          <p:cNvPr id="5" name="عنصر نائب للتذييل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94B733DD-B3A1-40FC-8D47-98E93B51BA17}" type="slidenum">
              <a:rPr lang="ar-SA" smtClean="0"/>
              <a:t>‹#›</a:t>
            </a:fld>
            <a:endParaRPr lang="ar-SA"/>
          </a:p>
        </p:txBody>
      </p:sp>
    </p:spTree>
    <p:extLst>
      <p:ext uri="{BB962C8B-B14F-4D97-AF65-F5344CB8AC3E}">
        <p14:creationId xmlns:p14="http://schemas.microsoft.com/office/powerpoint/2010/main" val="19114808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image" Target="../media/image4.png"/><Relationship Id="rId12" Type="http://schemas.openxmlformats.org/officeDocument/2006/relationships/image" Target="../media/image8.sv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png"/><Relationship Id="rId11" Type="http://schemas.openxmlformats.org/officeDocument/2006/relationships/image" Target="../media/image5.png"/><Relationship Id="rId5" Type="http://schemas.microsoft.com/office/2007/relationships/hdphoto" Target="../media/hdphoto2.wdp"/><Relationship Id="rId10" Type="http://schemas.openxmlformats.org/officeDocument/2006/relationships/image" Target="../media/image5.sv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6.png"/><Relationship Id="rId12"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7.png"/><Relationship Id="rId10" Type="http://schemas.openxmlformats.org/officeDocument/2006/relationships/image" Target="../media/image8.svg"/><Relationship Id="rId9" Type="http://schemas.openxmlformats.org/officeDocument/2006/relationships/image" Target="../media/image5.png"/></Relationships>
</file>

<file path=ppt/slides/_rels/slide3.xml.rels><?xml version="1.0" encoding="UTF-8" standalone="yes"?>
<Relationships xmlns="http://schemas.openxmlformats.org/package/2006/relationships"><Relationship Id="rId8" Type="http://schemas.openxmlformats.org/officeDocument/2006/relationships/image" Target="../media/image4.png"/><Relationship Id="rId13" Type="http://schemas.openxmlformats.org/officeDocument/2006/relationships/image" Target="../media/image11.png"/><Relationship Id="rId3" Type="http://schemas.openxmlformats.org/officeDocument/2006/relationships/image" Target="../media/image9.png"/><Relationship Id="rId7" Type="http://schemas.openxmlformats.org/officeDocument/2006/relationships/image" Target="../media/image8.svg"/><Relationship Id="rId12"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 Id="rId11" Type="http://schemas.openxmlformats.org/officeDocument/2006/relationships/image" Target="../media/image10.svg"/><Relationship Id="rId10" Type="http://schemas.openxmlformats.org/officeDocument/2006/relationships/image" Target="../media/image10.png"/><Relationship Id="rId4" Type="http://schemas.openxmlformats.org/officeDocument/2006/relationships/image" Target="../media/image5.png"/><Relationship Id="rId9" Type="http://schemas.openxmlformats.org/officeDocument/2006/relationships/image" Target="../media/image5.svg"/><Relationship Id="rId14" Type="http://schemas.openxmlformats.org/officeDocument/2006/relationships/image" Target="../media/image12.png"/></Relationships>
</file>

<file path=ppt/slides/_rels/slide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5.png"/><Relationship Id="rId7" Type="http://schemas.openxmlformats.org/officeDocument/2006/relationships/image" Target="../media/image4.png"/><Relationship Id="rId2" Type="http://schemas.openxmlformats.org/officeDocument/2006/relationships/image" Target="../media/image13.png"/><Relationship Id="rId1" Type="http://schemas.openxmlformats.org/officeDocument/2006/relationships/slideLayout" Target="../slideLayouts/slideLayout13.xml"/><Relationship Id="rId6" Type="http://schemas.openxmlformats.org/officeDocument/2006/relationships/image" Target="../media/image8.svg"/><Relationship Id="rId10" Type="http://schemas.openxmlformats.org/officeDocument/2006/relationships/image" Target="../media/image12.png"/><Relationship Id="rId9" Type="http://schemas.openxmlformats.org/officeDocument/2006/relationships/image" Target="../media/image3.png"/></Relationships>
</file>

<file path=ppt/slides/_rels/slide5.xml.rels><?xml version="1.0" encoding="UTF-8" standalone="yes"?>
<Relationships xmlns="http://schemas.openxmlformats.org/package/2006/relationships"><Relationship Id="rId8" Type="http://schemas.openxmlformats.org/officeDocument/2006/relationships/image" Target="../media/image5.svg"/><Relationship Id="rId7"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3.xml"/><Relationship Id="rId6" Type="http://schemas.openxmlformats.org/officeDocument/2006/relationships/image" Target="../media/image8.svg"/><Relationship Id="rId11" Type="http://schemas.openxmlformats.org/officeDocument/2006/relationships/image" Target="../media/image15.jpeg"/><Relationship Id="rId10" Type="http://schemas.openxmlformats.org/officeDocument/2006/relationships/image" Target="../media/image14.png"/><Relationship Id="rId9" Type="http://schemas.openxmlformats.org/officeDocument/2006/relationships/image" Target="../media/image3.png"/></Relationships>
</file>

<file path=ppt/slides/_rels/slide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16.png"/><Relationship Id="rId10" Type="http://schemas.openxmlformats.org/officeDocument/2006/relationships/image" Target="../media/image8.svg"/><Relationship Id="rId9" Type="http://schemas.openxmlformats.org/officeDocument/2006/relationships/image" Target="../media/image5.png"/></Relationships>
</file>

<file path=ppt/slides/_rels/slide7.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5.png"/><Relationship Id="rId7" Type="http://schemas.openxmlformats.org/officeDocument/2006/relationships/image" Target="../media/image4.png"/><Relationship Id="rId2" Type="http://schemas.openxmlformats.org/officeDocument/2006/relationships/image" Target="../media/image17.png"/><Relationship Id="rId1" Type="http://schemas.openxmlformats.org/officeDocument/2006/relationships/slideLayout" Target="../slideLayouts/slideLayout12.xml"/><Relationship Id="rId6" Type="http://schemas.openxmlformats.org/officeDocument/2006/relationships/image" Target="../media/image8.svg"/><Relationship Id="rId9" Type="http://schemas.openxmlformats.org/officeDocument/2006/relationships/image" Target="../media/image3.png"/></Relationships>
</file>

<file path=ppt/slides/_rels/slide8.xml.rels><?xml version="1.0" encoding="UTF-8" standalone="yes"?>
<Relationships xmlns="http://schemas.openxmlformats.org/package/2006/relationships"><Relationship Id="rId8" Type="http://schemas.openxmlformats.org/officeDocument/2006/relationships/image" Target="../media/image5.svg"/><Relationship Id="rId7"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8.svg"/><Relationship Id="rId11" Type="http://schemas.openxmlformats.org/officeDocument/2006/relationships/image" Target="../media/image19.png"/><Relationship Id="rId10" Type="http://schemas.openxmlformats.org/officeDocument/2006/relationships/image" Target="../media/image18.png"/><Relationship Id="rId9" Type="http://schemas.openxmlformats.org/officeDocument/2006/relationships/image" Target="../media/image3.png"/></Relationships>
</file>

<file path=ppt/slides/_rels/slide9.xml.rels><?xml version="1.0" encoding="UTF-8" standalone="yes"?>
<Relationships xmlns="http://schemas.openxmlformats.org/package/2006/relationships"><Relationship Id="rId8" Type="http://schemas.openxmlformats.org/officeDocument/2006/relationships/image" Target="../media/image5.svg"/><Relationship Id="rId7"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8.svg"/><Relationship Id="rId10" Type="http://schemas.openxmlformats.org/officeDocument/2006/relationships/image" Target="../media/image20.png"/><Relationship Id="rId9" Type="http://schemas.openxmlformats.org/officeDocument/2006/relationships/image" Target="../media/image3.png"/></Relationships>
</file>

<file path=ppt/slides/_rels/slide10.xml.rels><?xml version="1.0" encoding="UTF-8" standalone="yes"?>
<Relationships xmlns="http://schemas.openxmlformats.org/package/2006/relationships"><Relationship Id="rId8" Type="http://schemas.openxmlformats.org/officeDocument/2006/relationships/image" Target="../media/image5.svg"/><Relationship Id="rId7"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8.svg"/><Relationship Id="rId10" Type="http://schemas.openxmlformats.org/officeDocument/2006/relationships/image" Target="../media/image21.png"/><Relationship Id="rId9" Type="http://schemas.openxmlformats.org/officeDocument/2006/relationships/image" Target="../media/image3.png"/></Relationships>
</file>

<file path=ppt/slides/_rels/slide11.xml.rels><?xml version="1.0" encoding="UTF-8" standalone="yes"?>
<Relationships xmlns="http://schemas.openxmlformats.org/package/2006/relationships"><Relationship Id="rId8" Type="http://schemas.openxmlformats.org/officeDocument/2006/relationships/image" Target="../media/image5.svg"/><Relationship Id="rId7"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8.svg"/><Relationship Id="rId10" Type="http://schemas.openxmlformats.org/officeDocument/2006/relationships/image" Target="../media/image22.png"/><Relationship Id="rId9" Type="http://schemas.openxmlformats.org/officeDocument/2006/relationships/image" Target="../media/image3.png"/></Relationships>
</file>

<file path=ppt/slides/_rels/slide1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23.png"/><Relationship Id="rId10" Type="http://schemas.openxmlformats.org/officeDocument/2006/relationships/image" Target="../media/image8.svg"/><Relationship Id="rId9" Type="http://schemas.openxmlformats.org/officeDocument/2006/relationships/image" Target="../media/image5.png"/></Relationships>
</file>

<file path=ppt/slides/_rels/slide1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24.png"/><Relationship Id="rId10" Type="http://schemas.openxmlformats.org/officeDocument/2006/relationships/image" Target="../media/image8.svg"/><Relationship Id="rId9" Type="http://schemas.openxmlformats.org/officeDocument/2006/relationships/image" Target="../media/image5.png"/></Relationships>
</file>

<file path=ppt/slides/_rels/slide1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25.png"/><Relationship Id="rId10" Type="http://schemas.openxmlformats.org/officeDocument/2006/relationships/image" Target="../media/image8.svg"/><Relationship Id="rId9" Type="http://schemas.openxmlformats.org/officeDocument/2006/relationships/image" Target="../media/image5.png"/></Relationships>
</file>

<file path=ppt/slides/_rels/slide1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2.xml"/><Relationship Id="rId10" Type="http://schemas.openxmlformats.org/officeDocument/2006/relationships/image" Target="../media/image8.svg"/><Relationship Id="rId9" Type="http://schemas.openxmlformats.org/officeDocument/2006/relationships/image" Target="../media/image5.png"/></Relationships>
</file>

<file path=ppt/slides/_rels/slide1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26.png"/><Relationship Id="rId10" Type="http://schemas.openxmlformats.org/officeDocument/2006/relationships/image" Target="../media/image8.svg"/><Relationship Id="rId9" Type="http://schemas.openxmlformats.org/officeDocument/2006/relationships/image" Target="../media/image5.png"/></Relationships>
</file>

<file path=ppt/slides/_rels/slide17.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27.png"/><Relationship Id="rId10" Type="http://schemas.openxmlformats.org/officeDocument/2006/relationships/image" Target="../media/image8.svg"/><Relationship Id="rId9"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BEBA8EAE-BF5A-486C-A8C5-ECC9F3942E4B}">
                <a14:imgProps xmlns:a14="http://schemas.microsoft.com/office/drawing/2010/main">
                  <a14:imgLayer r:embed="rId3">
                    <a14:imgEffect>
                      <a14:artisticPhotocopy trans="62000" detail="0"/>
                    </a14:imgEffect>
                  </a14:imgLayer>
                </a14:imgProps>
              </a:ext>
              <a:ext uri="{28A0092B-C50C-407E-A947-70E740481C1C}">
                <a14:useLocalDpi xmlns:a14="http://schemas.microsoft.com/office/drawing/2010/main" val="0"/>
              </a:ext>
            </a:extLst>
          </a:blip>
          <a:srcRect/>
          <a:stretch>
            <a:fillRect/>
          </a:stretch>
        </p:blipFill>
        <p:spPr bwMode="auto">
          <a:xfrm>
            <a:off x="-42863" y="1879600"/>
            <a:ext cx="9186863" cy="4978400"/>
          </a:xfrm>
          <a:prstGeom prst="rect">
            <a:avLst/>
          </a:prstGeom>
          <a:ln>
            <a:noFill/>
          </a:ln>
          <a:effectLst>
            <a:glow rad="127000">
              <a:schemeClr val="accent1"/>
            </a:glow>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5" name="Group 16">
            <a:extLst>
              <a:ext uri="{FF2B5EF4-FFF2-40B4-BE49-F238E27FC236}">
                <a16:creationId xmlns="" xmlns:a16="http://schemas.microsoft.com/office/drawing/2014/main" id="{FE9AD2FE-2C27-43F0-9E30-395F3F19C8D7}"/>
              </a:ext>
            </a:extLst>
          </p:cNvPr>
          <p:cNvGrpSpPr/>
          <p:nvPr/>
        </p:nvGrpSpPr>
        <p:grpSpPr>
          <a:xfrm>
            <a:off x="241300" y="0"/>
            <a:ext cx="1518619" cy="1879600"/>
            <a:chOff x="321733" y="0"/>
            <a:chExt cx="2024825" cy="1879600"/>
          </a:xfrm>
          <a:solidFill>
            <a:schemeClr val="bg1">
              <a:alpha val="7000"/>
            </a:schemeClr>
          </a:solidFill>
        </p:grpSpPr>
        <p:sp>
          <p:nvSpPr>
            <p:cNvPr id="6" name="Parallelogram 14">
              <a:extLst>
                <a:ext uri="{FF2B5EF4-FFF2-40B4-BE49-F238E27FC236}">
                  <a16:creationId xmlns=""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Parallelogram 15">
              <a:extLst>
                <a:ext uri="{FF2B5EF4-FFF2-40B4-BE49-F238E27FC236}">
                  <a16:creationId xmlns=""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 name="TextBox 29">
            <a:extLst>
              <a:ext uri="{FF2B5EF4-FFF2-40B4-BE49-F238E27FC236}">
                <a16:creationId xmlns="" xmlns:a16="http://schemas.microsoft.com/office/drawing/2014/main" id="{1BBD67B8-DB49-942C-018D-7F74C671F260}"/>
              </a:ext>
            </a:extLst>
          </p:cNvPr>
          <p:cNvSpPr txBox="1"/>
          <p:nvPr/>
        </p:nvSpPr>
        <p:spPr>
          <a:xfrm>
            <a:off x="4817822" y="3823278"/>
            <a:ext cx="3664847" cy="400110"/>
          </a:xfrm>
          <a:prstGeom prst="rect">
            <a:avLst/>
          </a:prstGeom>
          <a:blipFill>
            <a:blip r:embed="rId4">
              <a:extLst>
                <a:ext uri="{BEBA8EAE-BF5A-486C-A8C5-ECC9F3942E4B}">
                  <a14:imgProps xmlns:a14="http://schemas.microsoft.com/office/drawing/2010/main">
                    <a14:imgLayer r:embed="rId5">
                      <a14:imgEffect>
                        <a14:saturation sat="60000"/>
                      </a14:imgEffect>
                      <a14:imgEffect>
                        <a14:brightnessContrast bright="16000"/>
                      </a14:imgEffect>
                    </a14:imgLayer>
                  </a14:imgProps>
                </a:ext>
              </a:extLst>
            </a:blip>
            <a:tile tx="0" ty="0" sx="100000" sy="100000" flip="none" algn="tl"/>
          </a:blipFill>
          <a:effectLst>
            <a:glow rad="127000">
              <a:schemeClr val="accent1">
                <a:alpha val="12000"/>
              </a:schemeClr>
            </a:glow>
            <a:reflection endPos="65000" dist="50800" dir="5400000" sy="-100000" algn="bl" rotWithShape="0"/>
          </a:effectLst>
        </p:spPr>
        <p:txBody>
          <a:bodyPr wrap="square" rtlCol="0">
            <a:spAutoFit/>
          </a:bodyPr>
          <a:lstStyle/>
          <a:p>
            <a:pPr algn="ctr"/>
            <a:r>
              <a:rPr lang="en-US" sz="2000" b="1" dirty="0">
                <a:cs typeface="Tajawal Medium" panose="00000600000000000000" pitchFamily="2" charset="-78"/>
              </a:rPr>
              <a:t>Prepared </a:t>
            </a:r>
            <a:r>
              <a:rPr lang="en-US" sz="2000" b="1" dirty="0" smtClean="0">
                <a:cs typeface="Tajawal Medium" panose="00000600000000000000" pitchFamily="2" charset="-78"/>
              </a:rPr>
              <a:t>by Mrs</a:t>
            </a:r>
            <a:r>
              <a:rPr lang="en-US" sz="2000" b="1" dirty="0">
                <a:cs typeface="Tajawal Medium" panose="00000600000000000000" pitchFamily="2" charset="-78"/>
              </a:rPr>
              <a:t>.</a:t>
            </a:r>
            <a:r>
              <a:rPr lang="en-US" sz="2000" b="1" dirty="0" smtClean="0">
                <a:cs typeface="Tajawal Medium" panose="00000600000000000000" pitchFamily="2" charset="-78"/>
              </a:rPr>
              <a:t> Deena Ibrahim</a:t>
            </a:r>
            <a:endParaRPr lang="en-US" sz="2000" b="1" dirty="0">
              <a:cs typeface="Tajawal Medium" panose="00000600000000000000" pitchFamily="2" charset="-78"/>
            </a:endParaRPr>
          </a:p>
        </p:txBody>
      </p:sp>
      <p:sp>
        <p:nvSpPr>
          <p:cNvPr id="9" name="Rectangle: Rounded Corners 33">
            <a:extLst>
              <a:ext uri="{FF2B5EF4-FFF2-40B4-BE49-F238E27FC236}">
                <a16:creationId xmlns="" xmlns:a16="http://schemas.microsoft.com/office/drawing/2014/main" id="{15C30772-0DD8-7BE1-E943-20DE696CFBEA}"/>
              </a:ext>
            </a:extLst>
          </p:cNvPr>
          <p:cNvSpPr/>
          <p:nvPr/>
        </p:nvSpPr>
        <p:spPr>
          <a:xfrm>
            <a:off x="5083276" y="4869160"/>
            <a:ext cx="3133938" cy="720080"/>
          </a:xfrm>
          <a:prstGeom prst="roundRect">
            <a:avLst/>
          </a:prstGeom>
          <a:solidFill>
            <a:schemeClr val="bg1"/>
          </a:solidFill>
          <a:ln>
            <a:solidFill>
              <a:srgbClr val="8E5A6D"/>
            </a:solidFill>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C00000"/>
                </a:solidFill>
                <a:latin typeface="Book Antiqua" panose="02040602050305030304" pitchFamily="18" charset="0"/>
              </a:rPr>
              <a:t>Introduction</a:t>
            </a:r>
            <a:endParaRPr lang="en-US" sz="2800" b="1" dirty="0">
              <a:solidFill>
                <a:srgbClr val="C00000"/>
              </a:solidFill>
              <a:latin typeface="Book Antiqua" panose="02040602050305030304" pitchFamily="18" charset="0"/>
            </a:endParaRPr>
          </a:p>
        </p:txBody>
      </p:sp>
      <p:pic>
        <p:nvPicPr>
          <p:cNvPr id="10" name="Picture 32">
            <a:extLst>
              <a:ext uri="{FF2B5EF4-FFF2-40B4-BE49-F238E27FC236}">
                <a16:creationId xmlns=""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sp>
        <p:nvSpPr>
          <p:cNvPr id="12" name="Right Triangle 28">
            <a:extLst>
              <a:ext uri="{FF2B5EF4-FFF2-40B4-BE49-F238E27FC236}">
                <a16:creationId xmlns="" xmlns:a16="http://schemas.microsoft.com/office/drawing/2014/main" id="{BB8EAA74-C5DA-C10D-66E7-603034FB0A86}"/>
              </a:ext>
            </a:extLst>
          </p:cNvPr>
          <p:cNvSpPr/>
          <p:nvPr/>
        </p:nvSpPr>
        <p:spPr>
          <a:xfrm>
            <a:off x="-42863" y="1756704"/>
            <a:ext cx="1563588"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45">
            <a:extLst>
              <a:ext uri="{FF2B5EF4-FFF2-40B4-BE49-F238E27FC236}">
                <a16:creationId xmlns="" xmlns:a16="http://schemas.microsoft.com/office/drawing/2014/main" id="{FA59789B-D841-DB76-25B9-1348B202C2B5}"/>
              </a:ext>
            </a:extLst>
          </p:cNvPr>
          <p:cNvSpPr txBox="1"/>
          <p:nvPr/>
        </p:nvSpPr>
        <p:spPr>
          <a:xfrm>
            <a:off x="3851920" y="1879600"/>
            <a:ext cx="1098378" cy="400110"/>
          </a:xfrm>
          <a:prstGeom prst="rect">
            <a:avLst/>
          </a:prstGeom>
          <a:noFill/>
        </p:spPr>
        <p:txBody>
          <a:bodyPr wrap="none" rtlCol="0">
            <a:spAutoFit/>
          </a:bodyPr>
          <a:lstStyle/>
          <a:p>
            <a:r>
              <a:rPr lang="en-US" sz="2000" b="1" dirty="0" smtClean="0">
                <a:solidFill>
                  <a:srgbClr val="00B0F0"/>
                </a:solidFill>
              </a:rPr>
              <a:t>PMG201</a:t>
            </a:r>
            <a:endParaRPr lang="en-US" sz="2000" b="1" dirty="0">
              <a:solidFill>
                <a:srgbClr val="00B0F0"/>
              </a:solidFill>
              <a:latin typeface="Tajawal Medium" panose="00000600000000000000" pitchFamily="2" charset="-78"/>
              <a:cs typeface="Tajawal Medium" panose="00000600000000000000" pitchFamily="2" charset="-78"/>
            </a:endParaRPr>
          </a:p>
        </p:txBody>
      </p:sp>
      <p:pic>
        <p:nvPicPr>
          <p:cNvPr id="14" name="Graphic 46">
            <a:extLst>
              <a:ext uri="{FF2B5EF4-FFF2-40B4-BE49-F238E27FC236}">
                <a16:creationId xmlns="" xmlns:a16="http://schemas.microsoft.com/office/drawing/2014/main" id="{D4AF3B79-7C62-249A-6AAB-EA6585FAC59E}"/>
              </a:ext>
            </a:extLst>
          </p:cNvPr>
          <p:cNvPicPr>
            <a:picLocks noChangeAspect="1"/>
          </p:cNvPicPr>
          <p:nvPr/>
        </p:nvPicPr>
        <p:blipFill>
          <a:blip r:embed="rId7">
            <a:extLst>
              <a:ext uri="{96DAC541-7B7A-43D3-8B79-37D633B846F1}">
                <asvg:svgBlip xmlns="" xmlns:asvg="http://schemas.microsoft.com/office/drawing/2016/SVG/main" r:embed="rId10"/>
              </a:ext>
            </a:extLst>
          </a:blip>
          <a:stretch>
            <a:fillRect/>
          </a:stretch>
        </p:blipFill>
        <p:spPr>
          <a:xfrm>
            <a:off x="101909" y="5961328"/>
            <a:ext cx="1843242" cy="670874"/>
          </a:xfrm>
          <a:prstGeom prst="rect">
            <a:avLst/>
          </a:prstGeom>
        </p:spPr>
      </p:pic>
      <p:sp>
        <p:nvSpPr>
          <p:cNvPr id="15" name="مستطيل 14"/>
          <p:cNvSpPr/>
          <p:nvPr/>
        </p:nvSpPr>
        <p:spPr>
          <a:xfrm>
            <a:off x="1976726" y="1329266"/>
            <a:ext cx="5011308" cy="523220"/>
          </a:xfrm>
          <a:prstGeom prst="rect">
            <a:avLst/>
          </a:prstGeom>
        </p:spPr>
        <p:txBody>
          <a:bodyPr wrap="none">
            <a:spAutoFit/>
          </a:bodyPr>
          <a:lstStyle/>
          <a:p>
            <a:r>
              <a:rPr lang="en-US" sz="2800" dirty="0">
                <a:solidFill>
                  <a:srgbClr val="C00000"/>
                </a:solidFill>
                <a:latin typeface="Algerian" panose="04020705040A02060702" pitchFamily="82" charset="0"/>
              </a:rPr>
              <a:t>Project Feasibility Study</a:t>
            </a:r>
            <a:endParaRPr lang="ar-SA" sz="2800" dirty="0">
              <a:solidFill>
                <a:srgbClr val="C00000"/>
              </a:solidFill>
              <a:latin typeface="Algerian" panose="04020705040A02060702" pitchFamily="82" charset="0"/>
            </a:endParaRPr>
          </a:p>
        </p:txBody>
      </p:sp>
      <p:sp>
        <p:nvSpPr>
          <p:cNvPr id="16"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Graphic 48">
            <a:extLst>
              <a:ext uri="{FF2B5EF4-FFF2-40B4-BE49-F238E27FC236}">
                <a16:creationId xmlns="" xmlns:a16="http://schemas.microsoft.com/office/drawing/2014/main" id="{6D34B332-A224-F9C2-4FCE-5377D8EB46D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7442359" y="6311381"/>
            <a:ext cx="1409737" cy="309233"/>
          </a:xfrm>
          <a:prstGeom prst="rect">
            <a:avLst/>
          </a:prstGeom>
        </p:spPr>
      </p:pic>
      <p:sp>
        <p:nvSpPr>
          <p:cNvPr id="19" name="Rectangle 1"/>
          <p:cNvSpPr>
            <a:spLocks noChangeArrowheads="1"/>
          </p:cNvSpPr>
          <p:nvPr/>
        </p:nvSpPr>
        <p:spPr bwMode="auto">
          <a:xfrm>
            <a:off x="1638300" y="372586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altLang="ar-SA" sz="1800" b="0" i="0" u="none" strike="noStrike" cap="none" normalizeH="0" baseline="0" smtClean="0">
                <a:ln>
                  <a:noFill/>
                </a:ln>
                <a:solidFill>
                  <a:schemeClr val="tx1"/>
                </a:solidFill>
                <a:effectLst/>
                <a:latin typeface="Arial" pitchFamily="34" charset="0"/>
                <a:cs typeface="Arial" pitchFamily="34" charset="0"/>
              </a:rPr>
              <a:t/>
            </a:r>
            <a:br>
              <a:rPr kumimoji="0" lang="ar-SA" altLang="ar-SA" sz="1800" b="0" i="0" u="none" strike="noStrike" cap="none" normalizeH="0" baseline="0" smtClean="0">
                <a:ln>
                  <a:noFill/>
                </a:ln>
                <a:solidFill>
                  <a:schemeClr val="tx1"/>
                </a:solidFill>
                <a:effectLst/>
                <a:latin typeface="Arial" pitchFamily="34" charset="0"/>
                <a:cs typeface="Arial" pitchFamily="34" charset="0"/>
              </a:rPr>
            </a:br>
            <a:endParaRPr kumimoji="0" lang="ar-SA" altLang="ar-SA"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937640109"/>
      </p:ext>
    </p:extLst>
  </p:cSld>
  <p:clrMapOvr>
    <a:masterClrMapping/>
  </p:clrMapOvr>
  <mc:AlternateContent xmlns:mc="http://schemas.openxmlformats.org/markup-compatibility/2006" xmlns:p14="http://schemas.microsoft.com/office/powerpoint/2010/main">
    <mc:Choice Requires="p14">
      <p:transition spd="slow" p14:dur="2000" advTm="63579"/>
    </mc:Choice>
    <mc:Fallback xmlns="">
      <p:transition spd="slow" advTm="63579"/>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5">
            <a:extLst>
              <a:ext uri="{FF2B5EF4-FFF2-40B4-BE49-F238E27FC236}">
                <a16:creationId xmlns="" xmlns:a16="http://schemas.microsoft.com/office/drawing/2014/main" id="{625A65B4-F2A8-05FC-5604-83D2080647B6}"/>
              </a:ext>
            </a:extLst>
          </p:cNvPr>
          <p:cNvSpPr/>
          <p:nvPr/>
        </p:nvSpPr>
        <p:spPr>
          <a:xfrm flipV="1">
            <a:off x="1619671" y="633824"/>
            <a:ext cx="729888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65307" y="-506277"/>
            <a:ext cx="1527194" cy="1800993"/>
          </a:xfrm>
          <a:prstGeom prst="rect">
            <a:avLst/>
          </a:prstGeom>
        </p:spPr>
      </p:pic>
      <p:pic>
        <p:nvPicPr>
          <p:cNvPr id="5" name="Graphic 47">
            <a:extLst>
              <a:ext uri="{FF2B5EF4-FFF2-40B4-BE49-F238E27FC236}">
                <a16:creationId xmlns="" xmlns:a16="http://schemas.microsoft.com/office/drawing/2014/main" id="{5139C814-1734-ECD2-FD52-4EF9E25D75C5}"/>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210231" y="6043915"/>
            <a:ext cx="1625603" cy="591661"/>
          </a:xfrm>
          <a:prstGeom prst="rect">
            <a:avLst/>
          </a:prstGeom>
        </p:spPr>
      </p:pic>
      <p:pic>
        <p:nvPicPr>
          <p:cNvPr id="6"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442359" y="6311381"/>
            <a:ext cx="1409737" cy="309233"/>
          </a:xfrm>
          <a:prstGeom prst="rect">
            <a:avLst/>
          </a:prstGeom>
        </p:spPr>
      </p:pic>
      <p:pic>
        <p:nvPicPr>
          <p:cNvPr id="2050"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699792" y="3707814"/>
            <a:ext cx="3960440" cy="19534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مستطيل 6"/>
          <p:cNvSpPr/>
          <p:nvPr/>
        </p:nvSpPr>
        <p:spPr>
          <a:xfrm>
            <a:off x="600375" y="850337"/>
            <a:ext cx="2937792" cy="646331"/>
          </a:xfrm>
          <a:prstGeom prst="rect">
            <a:avLst/>
          </a:prstGeom>
          <a:effectLst>
            <a:glow rad="63500">
              <a:srgbClr val="FFFF00">
                <a:alpha val="40000"/>
              </a:srgbClr>
            </a:glow>
            <a:outerShdw blurRad="50800" dist="50800" dir="5400000" algn="ctr" rotWithShape="0">
              <a:schemeClr val="accent6">
                <a:lumMod val="60000"/>
                <a:lumOff val="40000"/>
              </a:schemeClr>
            </a:outerShdw>
            <a:reflection blurRad="1270000" stA="0" dist="1270000" dir="5400000" sy="-100000" algn="bl" rotWithShape="0"/>
          </a:effectLst>
        </p:spPr>
        <p:txBody>
          <a:bodyPr wrap="none">
            <a:spAutoFit/>
          </a:bodyPr>
          <a:lstStyle/>
          <a:p>
            <a:pPr algn="l" rtl="0"/>
            <a:r>
              <a:rPr lang="en-US" sz="3600" b="1" baseline="0" dirty="0" smtClean="0">
                <a:solidFill>
                  <a:schemeClr val="accent1">
                    <a:lumMod val="75000"/>
                  </a:schemeClr>
                </a:solidFill>
              </a:rPr>
              <a:t>2</a:t>
            </a:r>
            <a:r>
              <a:rPr lang="en-US" sz="3600" b="1" baseline="30000" dirty="0" smtClean="0">
                <a:solidFill>
                  <a:schemeClr val="accent1">
                    <a:lumMod val="75000"/>
                  </a:schemeClr>
                </a:solidFill>
              </a:rPr>
              <a:t>nd</a:t>
            </a:r>
            <a:r>
              <a:rPr lang="en-US" sz="3600" b="1" baseline="0" dirty="0" smtClean="0">
                <a:solidFill>
                  <a:schemeClr val="accent1">
                    <a:lumMod val="75000"/>
                  </a:schemeClr>
                </a:solidFill>
              </a:rPr>
              <a:t> term, 2023</a:t>
            </a:r>
            <a:endParaRPr lang="ar-SA" sz="3600" b="1" dirty="0">
              <a:solidFill>
                <a:schemeClr val="accent1">
                  <a:lumMod val="75000"/>
                </a:schemeClr>
              </a:solidFill>
            </a:endParaRPr>
          </a:p>
        </p:txBody>
      </p:sp>
      <p:pic>
        <p:nvPicPr>
          <p:cNvPr id="2052" name="Picture 4"/>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766886" y="1772816"/>
            <a:ext cx="5608637" cy="1934998"/>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3355569889"/>
      </p:ext>
    </p:extLst>
  </p:cSld>
  <p:clrMapOvr>
    <a:masterClrMapping/>
  </p:clrMapOvr>
  <mc:AlternateContent xmlns:mc="http://schemas.openxmlformats.org/markup-compatibility/2006" xmlns:p14="http://schemas.microsoft.com/office/powerpoint/2010/main">
    <mc:Choice Requires="p14">
      <p:transition spd="slow" p14:dur="2000" advTm="49675"/>
    </mc:Choice>
    <mc:Fallback xmlns="">
      <p:transition spd="slow" advTm="49675"/>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8024" y="1294716"/>
            <a:ext cx="3960440" cy="49668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Graphic 19">
            <a:extLst>
              <a:ext uri="{FF2B5EF4-FFF2-40B4-BE49-F238E27FC236}">
                <a16:creationId xmlns:a16="http://schemas.microsoft.com/office/drawing/2014/main" xmlns="" id="{30BDC001-1C3C-B8DA-24DF-01E90AFFD831}"/>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7442359" y="6311381"/>
            <a:ext cx="1409737" cy="309233"/>
          </a:xfrm>
          <a:prstGeom prst="rect">
            <a:avLst/>
          </a:prstGeom>
        </p:spPr>
      </p:pic>
      <p:pic>
        <p:nvPicPr>
          <p:cNvPr id="22" name="Graphic 21">
            <a:extLst>
              <a:ext uri="{FF2B5EF4-FFF2-40B4-BE49-F238E27FC236}">
                <a16:creationId xmlns:a16="http://schemas.microsoft.com/office/drawing/2014/main" xmlns="" id="{FA5D44C7-1F20-0684-5315-73F4013F0EB0}"/>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5559" y="5834017"/>
            <a:ext cx="1843242" cy="670874"/>
          </a:xfrm>
          <a:prstGeom prst="rect">
            <a:avLst/>
          </a:prstGeom>
        </p:spPr>
      </p:pic>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5559" y="248509"/>
            <a:ext cx="1987108" cy="869092"/>
          </a:xfrm>
          <a:prstGeom prst="rect">
            <a:avLst/>
          </a:prstGeom>
        </p:spPr>
      </p:pic>
      <p:sp>
        <p:nvSpPr>
          <p:cNvPr id="9" name="Rectangle 5">
            <a:extLst>
              <a:ext uri="{FF2B5EF4-FFF2-40B4-BE49-F238E27FC236}">
                <a16:creationId xmlns="" xmlns:a16="http://schemas.microsoft.com/office/drawing/2014/main" id="{625A65B4-F2A8-05FC-5604-83D2080647B6}"/>
              </a:ext>
            </a:extLst>
          </p:cNvPr>
          <p:cNvSpPr/>
          <p:nvPr/>
        </p:nvSpPr>
        <p:spPr>
          <a:xfrm flipV="1">
            <a:off x="1619671" y="633824"/>
            <a:ext cx="729888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16">
            <a:extLst>
              <a:ext uri="{FF2B5EF4-FFF2-40B4-BE49-F238E27FC236}">
                <a16:creationId xmlns="" xmlns:a16="http://schemas.microsoft.com/office/drawing/2014/main" id="{B4F228A3-EED8-B72A-55D3-01A30D9488F4}"/>
              </a:ext>
            </a:extLst>
          </p:cNvPr>
          <p:cNvPicPr>
            <a:picLocks noChangeAspect="1"/>
          </p:cNvPicPr>
          <p:nvPr/>
        </p:nvPicPr>
        <p:blipFill>
          <a:blip r:embed="rId12" cstate="print">
            <a:extLst>
              <a:ext uri="{28A0092B-C50C-407E-A947-70E740481C1C}">
                <a14:useLocalDpi xmlns:a14="http://schemas.microsoft.com/office/drawing/2010/main" val="0"/>
              </a:ext>
            </a:extLst>
          </a:blip>
          <a:srcRect/>
          <a:stretch/>
        </p:blipFill>
        <p:spPr>
          <a:xfrm>
            <a:off x="65307" y="-506277"/>
            <a:ext cx="1527194" cy="1800993"/>
          </a:xfrm>
          <a:prstGeom prst="rect">
            <a:avLst/>
          </a:prstGeom>
        </p:spPr>
      </p:pic>
      <p:pic>
        <p:nvPicPr>
          <p:cNvPr id="17411" name="Picture 3"/>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94549" y="1844824"/>
            <a:ext cx="3312368" cy="42052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412" name="Picture 4"/>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09195" y="867895"/>
            <a:ext cx="4283075" cy="15218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30570199"/>
      </p:ext>
    </p:extLst>
  </p:cSld>
  <p:clrMapOvr>
    <a:masterClrMapping/>
  </p:clrMapOvr>
  <mc:AlternateContent xmlns:mc="http://schemas.openxmlformats.org/markup-compatibility/2006" xmlns:p14="http://schemas.microsoft.com/office/powerpoint/2010/main">
    <mc:Choice Requires="p14">
      <p:transition spd="slow" p14:dur="2000" advTm="37164"/>
    </mc:Choice>
    <mc:Fallback xmlns="">
      <p:transition spd="slow" advTm="37164"/>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016" y="1267155"/>
            <a:ext cx="3960440" cy="49022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Graphic 19">
            <a:extLst>
              <a:ext uri="{FF2B5EF4-FFF2-40B4-BE49-F238E27FC236}">
                <a16:creationId xmlns:a16="http://schemas.microsoft.com/office/drawing/2014/main" xmlns="" id="{30BDC001-1C3C-B8DA-24DF-01E90AFFD831}"/>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7442359" y="6311381"/>
            <a:ext cx="1409737" cy="309233"/>
          </a:xfrm>
          <a:prstGeom prst="rect">
            <a:avLst/>
          </a:prstGeom>
        </p:spPr>
      </p:pic>
      <p:pic>
        <p:nvPicPr>
          <p:cNvPr id="5" name="Graphic 21">
            <a:extLst>
              <a:ext uri="{FF2B5EF4-FFF2-40B4-BE49-F238E27FC236}">
                <a16:creationId xmlns:a16="http://schemas.microsoft.com/office/drawing/2014/main" xmlns="" id="{FA5D44C7-1F20-0684-5315-73F4013F0EB0}"/>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5559" y="5834017"/>
            <a:ext cx="1843242" cy="670874"/>
          </a:xfrm>
          <a:prstGeom prst="rect">
            <a:avLst/>
          </a:prstGeom>
        </p:spPr>
      </p:pic>
      <p:sp>
        <p:nvSpPr>
          <p:cNvPr id="6" name="Rectangle 5">
            <a:extLst>
              <a:ext uri="{FF2B5EF4-FFF2-40B4-BE49-F238E27FC236}">
                <a16:creationId xmlns="" xmlns:a16="http://schemas.microsoft.com/office/drawing/2014/main" id="{625A65B4-F2A8-05FC-5604-83D2080647B6}"/>
              </a:ext>
            </a:extLst>
          </p:cNvPr>
          <p:cNvSpPr/>
          <p:nvPr/>
        </p:nvSpPr>
        <p:spPr>
          <a:xfrm flipV="1">
            <a:off x="1619671" y="633824"/>
            <a:ext cx="729888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65307" y="-506277"/>
            <a:ext cx="1527194" cy="1800993"/>
          </a:xfrm>
          <a:prstGeom prst="rect">
            <a:avLst/>
          </a:prstGeom>
        </p:spPr>
      </p:pic>
      <p:pic>
        <p:nvPicPr>
          <p:cNvPr id="18435" name="Picture 3"/>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23528" y="1988840"/>
            <a:ext cx="4176464" cy="2566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62799090"/>
      </p:ext>
    </p:extLst>
  </p:cSld>
  <p:clrMapOvr>
    <a:masterClrMapping/>
  </p:clrMapOvr>
  <mc:AlternateContent xmlns:mc="http://schemas.openxmlformats.org/markup-compatibility/2006" xmlns:p14="http://schemas.microsoft.com/office/powerpoint/2010/main">
    <mc:Choice Requires="p14">
      <p:transition spd="slow" p14:dur="2000" advTm="45777"/>
    </mc:Choice>
    <mc:Fallback xmlns="">
      <p:transition spd="slow" advTm="45777"/>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19">
            <a:extLst>
              <a:ext uri="{FF2B5EF4-FFF2-40B4-BE49-F238E27FC236}">
                <a16:creationId xmlns:a16="http://schemas.microsoft.com/office/drawing/2014/main" xmlns="" id="{30BDC001-1C3C-B8DA-24DF-01E90AFFD831}"/>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7442359" y="6311381"/>
            <a:ext cx="1409737" cy="309233"/>
          </a:xfrm>
          <a:prstGeom prst="rect">
            <a:avLst/>
          </a:prstGeom>
        </p:spPr>
      </p:pic>
      <p:pic>
        <p:nvPicPr>
          <p:cNvPr id="4" name="Graphic 21">
            <a:extLst>
              <a:ext uri="{FF2B5EF4-FFF2-40B4-BE49-F238E27FC236}">
                <a16:creationId xmlns:a16="http://schemas.microsoft.com/office/drawing/2014/main" xmlns="" id="{FA5D44C7-1F20-0684-5315-73F4013F0EB0}"/>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5559" y="5834017"/>
            <a:ext cx="1843242" cy="670874"/>
          </a:xfrm>
          <a:prstGeom prst="rect">
            <a:avLst/>
          </a:prstGeom>
        </p:spPr>
      </p:pic>
      <p:sp>
        <p:nvSpPr>
          <p:cNvPr id="5" name="Rectangle 5">
            <a:extLst>
              <a:ext uri="{FF2B5EF4-FFF2-40B4-BE49-F238E27FC236}">
                <a16:creationId xmlns="" xmlns:a16="http://schemas.microsoft.com/office/drawing/2014/main" id="{625A65B4-F2A8-05FC-5604-83D2080647B6}"/>
              </a:ext>
            </a:extLst>
          </p:cNvPr>
          <p:cNvSpPr/>
          <p:nvPr/>
        </p:nvSpPr>
        <p:spPr>
          <a:xfrm flipV="1">
            <a:off x="1619671" y="633824"/>
            <a:ext cx="729888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16">
            <a:extLst>
              <a:ext uri="{FF2B5EF4-FFF2-40B4-BE49-F238E27FC236}">
                <a16:creationId xmlns="" xmlns:a16="http://schemas.microsoft.com/office/drawing/2014/main" id="{B4F228A3-EED8-B72A-55D3-01A30D9488F4}"/>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65307" y="-506277"/>
            <a:ext cx="1527194" cy="1800993"/>
          </a:xfrm>
          <a:prstGeom prst="rect">
            <a:avLst/>
          </a:prstGeom>
        </p:spPr>
      </p:pic>
      <p:pic>
        <p:nvPicPr>
          <p:cNvPr id="19458" name="Picture 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315363" y="836712"/>
            <a:ext cx="4533900" cy="2111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مستطيل 6"/>
          <p:cNvSpPr/>
          <p:nvPr/>
        </p:nvSpPr>
        <p:spPr>
          <a:xfrm>
            <a:off x="1806148" y="3140968"/>
            <a:ext cx="5633273" cy="954107"/>
          </a:xfrm>
          <a:prstGeom prst="rect">
            <a:avLst/>
          </a:prstGeom>
          <a:blipFill>
            <a:blip r:embed="rId11"/>
            <a:tile tx="0" ty="0" sx="100000" sy="100000" flip="none" algn="tl"/>
          </a:blipFill>
          <a:ln w="38100">
            <a:solidFill>
              <a:schemeClr val="tx1"/>
            </a:solidFill>
          </a:ln>
          <a:effectLst>
            <a:outerShdw blurRad="76200" dist="12700" dir="2700000" sy="-23000" kx="-800400" algn="bl" rotWithShape="0">
              <a:prstClr val="black">
                <a:alpha val="20000"/>
              </a:prstClr>
            </a:outerShdw>
          </a:effectLst>
        </p:spPr>
        <p:txBody>
          <a:bodyPr wrap="none">
            <a:spAutoFit/>
          </a:bodyPr>
          <a:lstStyle/>
          <a:p>
            <a:pPr algn="ctr"/>
            <a:r>
              <a:rPr lang="en-US" sz="2800" b="1" dirty="0">
                <a:solidFill>
                  <a:srgbClr val="C00000"/>
                </a:solidFill>
              </a:rPr>
              <a:t>PMG101 </a:t>
            </a:r>
            <a:endParaRPr lang="en-US" sz="2800" b="1" dirty="0" smtClean="0">
              <a:solidFill>
                <a:srgbClr val="C00000"/>
              </a:solidFill>
            </a:endParaRPr>
          </a:p>
          <a:p>
            <a:pPr algn="ctr"/>
            <a:r>
              <a:rPr lang="en-US" sz="2800" b="1" dirty="0" smtClean="0">
                <a:solidFill>
                  <a:srgbClr val="C00000"/>
                </a:solidFill>
              </a:rPr>
              <a:t>Foundations </a:t>
            </a:r>
            <a:r>
              <a:rPr lang="en-US" sz="2800" b="1" dirty="0">
                <a:solidFill>
                  <a:srgbClr val="C00000"/>
                </a:solidFill>
              </a:rPr>
              <a:t>of Project Management</a:t>
            </a:r>
            <a:endParaRPr lang="ar-SA" sz="2800" b="1" dirty="0">
              <a:solidFill>
                <a:srgbClr val="C00000"/>
              </a:solidFill>
            </a:endParaRPr>
          </a:p>
        </p:txBody>
      </p:sp>
    </p:spTree>
    <p:extLst>
      <p:ext uri="{BB962C8B-B14F-4D97-AF65-F5344CB8AC3E}">
        <p14:creationId xmlns:p14="http://schemas.microsoft.com/office/powerpoint/2010/main" val="4002773794"/>
      </p:ext>
    </p:extLst>
  </p:cSld>
  <p:clrMapOvr>
    <a:masterClrMapping/>
  </p:clrMapOvr>
  <mc:AlternateContent xmlns:mc="http://schemas.openxmlformats.org/markup-compatibility/2006" xmlns:p14="http://schemas.microsoft.com/office/powerpoint/2010/main">
    <mc:Choice Requires="p14">
      <p:transition spd="slow" p14:dur="2000" advTm="140758"/>
    </mc:Choice>
    <mc:Fallback xmlns="">
      <p:transition spd="slow" advTm="140758"/>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5">
            <a:extLst>
              <a:ext uri="{FF2B5EF4-FFF2-40B4-BE49-F238E27FC236}">
                <a16:creationId xmlns="" xmlns:a16="http://schemas.microsoft.com/office/drawing/2014/main" id="{625A65B4-F2A8-05FC-5604-83D2080647B6}"/>
              </a:ext>
            </a:extLst>
          </p:cNvPr>
          <p:cNvSpPr/>
          <p:nvPr/>
        </p:nvSpPr>
        <p:spPr>
          <a:xfrm flipV="1">
            <a:off x="1619671" y="633824"/>
            <a:ext cx="729888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65307" y="-506277"/>
            <a:ext cx="1527194" cy="1800993"/>
          </a:xfrm>
          <a:prstGeom prst="rect">
            <a:avLst/>
          </a:prstGeom>
        </p:spPr>
      </p:pic>
      <p:pic>
        <p:nvPicPr>
          <p:cNvPr id="5" name="Graphic 47">
            <a:extLst>
              <a:ext uri="{FF2B5EF4-FFF2-40B4-BE49-F238E27FC236}">
                <a16:creationId xmlns="" xmlns:a16="http://schemas.microsoft.com/office/drawing/2014/main" id="{5139C814-1734-ECD2-FD52-4EF9E25D75C5}"/>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210231" y="6043915"/>
            <a:ext cx="1625603" cy="591661"/>
          </a:xfrm>
          <a:prstGeom prst="rect">
            <a:avLst/>
          </a:prstGeom>
        </p:spPr>
      </p:pic>
      <p:pic>
        <p:nvPicPr>
          <p:cNvPr id="6"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442359" y="6311381"/>
            <a:ext cx="1409737" cy="309233"/>
          </a:xfrm>
          <a:prstGeom prst="rect">
            <a:avLst/>
          </a:prstGeom>
        </p:spPr>
      </p:pic>
      <p:graphicFrame>
        <p:nvGraphicFramePr>
          <p:cNvPr id="8" name="جدول 7"/>
          <p:cNvGraphicFramePr>
            <a:graphicFrameLocks noGrp="1"/>
          </p:cNvGraphicFramePr>
          <p:nvPr>
            <p:extLst>
              <p:ext uri="{D42A27DB-BD31-4B8C-83A1-F6EECF244321}">
                <p14:modId xmlns:p14="http://schemas.microsoft.com/office/powerpoint/2010/main" val="3923757684"/>
              </p:ext>
            </p:extLst>
          </p:nvPr>
        </p:nvGraphicFramePr>
        <p:xfrm>
          <a:off x="683568" y="2204864"/>
          <a:ext cx="7920880" cy="2931160"/>
        </p:xfrm>
        <a:graphic>
          <a:graphicData uri="http://schemas.openxmlformats.org/drawingml/2006/table">
            <a:tbl>
              <a:tblPr rtl="1" firstRow="1" bandRow="1">
                <a:tableStyleId>{5C22544A-7EE6-4342-B048-85BDC9FD1C3A}</a:tableStyleId>
              </a:tblPr>
              <a:tblGrid>
                <a:gridCol w="4244477"/>
                <a:gridCol w="3676403"/>
              </a:tblGrid>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accent1">
                              <a:lumMod val="75000"/>
                            </a:schemeClr>
                          </a:solidFill>
                          <a:latin typeface="Book Antiqua" panose="02040602050305030304" pitchFamily="18" charset="0"/>
                          <a:ea typeface="+mn-ea"/>
                          <a:cs typeface="+mn-cs"/>
                        </a:rPr>
                        <a:t>Lecture 2: </a:t>
                      </a:r>
                      <a:r>
                        <a:rPr lang="en-US" sz="1800" b="1" i="0" u="none" strike="noStrike" kern="1200" dirty="0" smtClean="0">
                          <a:solidFill>
                            <a:schemeClr val="tx1"/>
                          </a:solidFill>
                          <a:effectLst/>
                          <a:latin typeface="Book Antiqua" panose="02040602050305030304" pitchFamily="18" charset="0"/>
                          <a:ea typeface="+mn-ea"/>
                          <a:cs typeface="+mn-cs"/>
                        </a:rPr>
                        <a:t>Economic analysis</a:t>
                      </a:r>
                      <a:r>
                        <a:rPr lang="en-US" sz="1800" b="1" kern="1200" dirty="0" smtClean="0">
                          <a:solidFill>
                            <a:schemeClr val="tx1"/>
                          </a:solidFill>
                          <a:latin typeface="Book Antiqua" panose="02040602050305030304" pitchFamily="18" charset="0"/>
                          <a:ea typeface="+mn-ea"/>
                          <a:cs typeface="+mn-cs"/>
                        </a:rPr>
                        <a:t>.</a:t>
                      </a:r>
                    </a:p>
                  </a:txBody>
                  <a:tcPr>
                    <a:solidFill>
                      <a:srgbClr val="ECF1B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dirty="0" smtClean="0">
                          <a:solidFill>
                            <a:schemeClr val="accent1">
                              <a:lumMod val="75000"/>
                            </a:schemeClr>
                          </a:solidFill>
                          <a:latin typeface="Book Antiqua" panose="02040602050305030304" pitchFamily="18" charset="0"/>
                        </a:rPr>
                        <a:t>Lecture</a:t>
                      </a:r>
                      <a:r>
                        <a:rPr lang="en-US" sz="1800" b="1" baseline="0" dirty="0" smtClean="0">
                          <a:solidFill>
                            <a:schemeClr val="accent1">
                              <a:lumMod val="75000"/>
                            </a:schemeClr>
                          </a:solidFill>
                          <a:latin typeface="Book Antiqua" panose="02040602050305030304" pitchFamily="18" charset="0"/>
                        </a:rPr>
                        <a:t> 1: </a:t>
                      </a:r>
                      <a:r>
                        <a:rPr lang="en-US" sz="1800" b="1" i="0" u="none" strike="noStrike" kern="1200" dirty="0" smtClean="0">
                          <a:solidFill>
                            <a:schemeClr val="tx1"/>
                          </a:solidFill>
                          <a:effectLst/>
                          <a:latin typeface="Book Antiqua" panose="02040602050305030304" pitchFamily="18" charset="0"/>
                          <a:ea typeface="+mn-ea"/>
                          <a:cs typeface="+mn-cs"/>
                        </a:rPr>
                        <a:t>Project overview and basic data analysis.</a:t>
                      </a:r>
                      <a:endParaRPr lang="en-US" sz="1800" b="1" dirty="0" smtClean="0">
                        <a:solidFill>
                          <a:schemeClr val="tx1"/>
                        </a:solidFill>
                        <a:latin typeface="Book Antiqua" panose="02040602050305030304" pitchFamily="18" charset="0"/>
                      </a:endParaRPr>
                    </a:p>
                  </a:txBody>
                  <a:tcPr>
                    <a:solidFill>
                      <a:srgbClr val="ECF1B1"/>
                    </a:solidFill>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accent1">
                              <a:lumMod val="75000"/>
                            </a:schemeClr>
                          </a:solidFill>
                          <a:latin typeface="Book Antiqua" panose="02040602050305030304" pitchFamily="18" charset="0"/>
                          <a:ea typeface="+mn-ea"/>
                          <a:cs typeface="+mn-cs"/>
                        </a:rPr>
                        <a:t>Lecture 4: </a:t>
                      </a:r>
                      <a:r>
                        <a:rPr lang="en-US" sz="1800" b="1" i="0" u="none" strike="noStrike" kern="1200" dirty="0" smtClean="0">
                          <a:solidFill>
                            <a:schemeClr val="tx1"/>
                          </a:solidFill>
                          <a:effectLst/>
                          <a:latin typeface="Book Antiqua" panose="02040602050305030304" pitchFamily="18" charset="0"/>
                          <a:ea typeface="+mn-ea"/>
                          <a:cs typeface="+mn-cs"/>
                        </a:rPr>
                        <a:t>The world of project management.</a:t>
                      </a:r>
                      <a:endParaRPr lang="ar-SA" sz="1800" b="1" dirty="0">
                        <a:solidFill>
                          <a:schemeClr val="tx1"/>
                        </a:solidFill>
                        <a:latin typeface="Book Antiqua" panose="02040602050305030304" pitchFamily="18" charset="0"/>
                      </a:endParaRPr>
                    </a:p>
                  </a:txBody>
                  <a:tcPr>
                    <a:solidFill>
                      <a:schemeClr val="accent6">
                        <a:lumMod val="60000"/>
                        <a:lumOff val="40000"/>
                      </a:schemeClr>
                    </a:solidFill>
                  </a:tcPr>
                </a:tc>
                <a:tc>
                  <a:txBody>
                    <a:bodyPr/>
                    <a:lstStyle/>
                    <a:p>
                      <a:pPr marL="0" indent="0" algn="l" rtl="0">
                        <a:buNone/>
                      </a:pPr>
                      <a:r>
                        <a:rPr lang="en-US" sz="1800" b="1" kern="1200" dirty="0" smtClean="0">
                          <a:solidFill>
                            <a:schemeClr val="accent1">
                              <a:lumMod val="75000"/>
                            </a:schemeClr>
                          </a:solidFill>
                          <a:latin typeface="Book Antiqua" panose="02040602050305030304" pitchFamily="18" charset="0"/>
                          <a:ea typeface="+mn-ea"/>
                          <a:cs typeface="+mn-cs"/>
                        </a:rPr>
                        <a:t>Lecture 3: </a:t>
                      </a:r>
                      <a:r>
                        <a:rPr lang="en-US" sz="1800" b="1" i="0" u="none" strike="noStrike" kern="1200" dirty="0" smtClean="0">
                          <a:solidFill>
                            <a:schemeClr val="tx1"/>
                          </a:solidFill>
                          <a:effectLst/>
                          <a:latin typeface="Book Antiqua" panose="02040602050305030304" pitchFamily="18" charset="0"/>
                          <a:ea typeface="+mn-ea"/>
                          <a:cs typeface="+mn-cs"/>
                        </a:rPr>
                        <a:t>Policy analysis</a:t>
                      </a:r>
                      <a:r>
                        <a:rPr lang="en-US" sz="1800" b="1" kern="1200" dirty="0" smtClean="0">
                          <a:solidFill>
                            <a:schemeClr val="tx1"/>
                          </a:solidFill>
                          <a:latin typeface="Book Antiqua" panose="02040602050305030304" pitchFamily="18" charset="0"/>
                          <a:ea typeface="+mn-ea"/>
                          <a:cs typeface="+mn-cs"/>
                        </a:rPr>
                        <a:t>.</a:t>
                      </a:r>
                      <a:endParaRPr lang="ar-SA" sz="1800" b="1" kern="1200" dirty="0" smtClean="0">
                        <a:solidFill>
                          <a:schemeClr val="tx1"/>
                        </a:solidFill>
                        <a:latin typeface="Book Antiqua" panose="02040602050305030304" pitchFamily="18" charset="0"/>
                        <a:ea typeface="+mn-ea"/>
                        <a:cs typeface="+mn-cs"/>
                      </a:endParaRPr>
                    </a:p>
                  </a:txBody>
                  <a:tcPr>
                    <a:solidFill>
                      <a:schemeClr val="accent6">
                        <a:lumMod val="60000"/>
                        <a:lumOff val="40000"/>
                      </a:schemeClr>
                    </a:solidFill>
                  </a:tcPr>
                </a:tc>
              </a:tr>
              <a:tr h="370840">
                <a:tc>
                  <a:txBody>
                    <a:bodyPr/>
                    <a:lstStyle/>
                    <a:p>
                      <a:pPr algn="l" rtl="0"/>
                      <a:r>
                        <a:rPr lang="en-US" sz="1800" b="1" dirty="0" smtClean="0">
                          <a:solidFill>
                            <a:schemeClr val="accent1">
                              <a:lumMod val="75000"/>
                            </a:schemeClr>
                          </a:solidFill>
                          <a:latin typeface="Book Antiqua" panose="02040602050305030304" pitchFamily="18" charset="0"/>
                        </a:rPr>
                        <a:t>Lecture</a:t>
                      </a:r>
                      <a:r>
                        <a:rPr lang="en-US" sz="1800" b="1" baseline="0" dirty="0" smtClean="0">
                          <a:solidFill>
                            <a:schemeClr val="accent1">
                              <a:lumMod val="75000"/>
                            </a:schemeClr>
                          </a:solidFill>
                          <a:latin typeface="Book Antiqua" panose="02040602050305030304" pitchFamily="18" charset="0"/>
                        </a:rPr>
                        <a:t> 6: </a:t>
                      </a:r>
                      <a:r>
                        <a:rPr lang="en-US" sz="1800" b="1" i="0" u="none" strike="noStrike" kern="1200" dirty="0" smtClean="0">
                          <a:solidFill>
                            <a:schemeClr val="tx1"/>
                          </a:solidFill>
                          <a:effectLst/>
                          <a:latin typeface="Book Antiqua" panose="02040602050305030304" pitchFamily="18" charset="0"/>
                          <a:ea typeface="+mn-ea"/>
                          <a:cs typeface="+mn-cs"/>
                        </a:rPr>
                        <a:t>Planning the project.</a:t>
                      </a:r>
                      <a:endParaRPr lang="en-US" sz="1800" b="0" dirty="0" smtClean="0">
                        <a:solidFill>
                          <a:schemeClr val="tx1"/>
                        </a:solidFill>
                        <a:effectLst/>
                        <a:latin typeface="Book Antiqua" panose="02040602050305030304" pitchFamily="18" charset="0"/>
                      </a:endParaRPr>
                    </a:p>
                    <a:p>
                      <a:pPr algn="l" rtl="0"/>
                      <a:endParaRPr lang="ar-SA" sz="1800" b="1" kern="1200" dirty="0">
                        <a:solidFill>
                          <a:schemeClr val="tx1"/>
                        </a:solidFill>
                        <a:latin typeface="Book Antiqua" panose="02040602050305030304" pitchFamily="18" charset="0"/>
                        <a:ea typeface="+mn-ea"/>
                        <a:cs typeface="+mn-cs"/>
                      </a:endParaRPr>
                    </a:p>
                  </a:txBody>
                  <a:tcPr>
                    <a:solidFill>
                      <a:srgbClr val="ECF1B1"/>
                    </a:solidFill>
                  </a:tcPr>
                </a:tc>
                <a:tc>
                  <a:txBody>
                    <a:bodyPr/>
                    <a:lstStyle/>
                    <a:p>
                      <a:pPr algn="l" rtl="0"/>
                      <a:r>
                        <a:rPr lang="en-US" sz="1800" b="1" kern="1200" dirty="0" smtClean="0">
                          <a:solidFill>
                            <a:schemeClr val="accent1">
                              <a:lumMod val="75000"/>
                            </a:schemeClr>
                          </a:solidFill>
                          <a:latin typeface="Book Antiqua" panose="02040602050305030304" pitchFamily="18" charset="0"/>
                          <a:ea typeface="+mn-ea"/>
                          <a:cs typeface="+mn-cs"/>
                        </a:rPr>
                        <a:t>Lecture 5: </a:t>
                      </a:r>
                      <a:r>
                        <a:rPr lang="en-US" sz="1800" b="1" i="0" u="none" strike="noStrike" kern="1200" dirty="0" smtClean="0">
                          <a:solidFill>
                            <a:schemeClr val="tx1"/>
                          </a:solidFill>
                          <a:effectLst/>
                          <a:latin typeface="Book Antiqua" panose="02040602050305030304" pitchFamily="18" charset="0"/>
                          <a:ea typeface="+mn-ea"/>
                          <a:cs typeface="+mn-cs"/>
                        </a:rPr>
                        <a:t>The manager, the organization, and the team</a:t>
                      </a:r>
                      <a:r>
                        <a:rPr lang="en-US" sz="1800" b="1" kern="1200" dirty="0" smtClean="0">
                          <a:solidFill>
                            <a:schemeClr val="tx1"/>
                          </a:solidFill>
                          <a:latin typeface="Book Antiqua" panose="02040602050305030304" pitchFamily="18" charset="0"/>
                          <a:ea typeface="+mn-ea"/>
                          <a:cs typeface="+mn-cs"/>
                        </a:rPr>
                        <a:t>.</a:t>
                      </a:r>
                      <a:endParaRPr lang="ar-SA" sz="1800" b="1" kern="1200" dirty="0">
                        <a:solidFill>
                          <a:schemeClr val="tx1"/>
                        </a:solidFill>
                        <a:latin typeface="Book Antiqua" panose="02040602050305030304" pitchFamily="18" charset="0"/>
                        <a:ea typeface="+mn-ea"/>
                        <a:cs typeface="+mn-cs"/>
                      </a:endParaRPr>
                    </a:p>
                  </a:txBody>
                  <a:tcPr>
                    <a:solidFill>
                      <a:srgbClr val="ECF1B1"/>
                    </a:solidFill>
                  </a:tcPr>
                </a:tc>
              </a:tr>
              <a:tr h="370840">
                <a:tc>
                  <a:txBody>
                    <a:bodyPr/>
                    <a:lstStyle/>
                    <a:p>
                      <a:pPr algn="l" rtl="0"/>
                      <a:r>
                        <a:rPr lang="en-US" sz="1800" b="1" dirty="0" smtClean="0">
                          <a:solidFill>
                            <a:schemeClr val="accent1">
                              <a:lumMod val="75000"/>
                            </a:schemeClr>
                          </a:solidFill>
                          <a:latin typeface="Book Antiqua" panose="02040602050305030304" pitchFamily="18" charset="0"/>
                        </a:rPr>
                        <a:t>Lecture</a:t>
                      </a:r>
                      <a:r>
                        <a:rPr lang="en-US" sz="1800" b="1" baseline="0" dirty="0" smtClean="0">
                          <a:solidFill>
                            <a:schemeClr val="accent1">
                              <a:lumMod val="75000"/>
                            </a:schemeClr>
                          </a:solidFill>
                          <a:latin typeface="Book Antiqua" panose="02040602050305030304" pitchFamily="18" charset="0"/>
                        </a:rPr>
                        <a:t> 8:  </a:t>
                      </a:r>
                      <a:r>
                        <a:rPr lang="en-US" sz="1800" b="1" i="0" u="none" strike="noStrike" kern="1200" dirty="0" smtClean="0">
                          <a:solidFill>
                            <a:schemeClr val="tx1"/>
                          </a:solidFill>
                          <a:effectLst/>
                          <a:latin typeface="Book Antiqua" panose="02040602050305030304" pitchFamily="18" charset="0"/>
                          <a:ea typeface="+mn-ea"/>
                          <a:cs typeface="+mn-cs"/>
                        </a:rPr>
                        <a:t>Scheduling the project.</a:t>
                      </a:r>
                      <a:endParaRPr lang="en-US" sz="1800" b="0" dirty="0" smtClean="0">
                        <a:solidFill>
                          <a:schemeClr val="tx1"/>
                        </a:solidFill>
                        <a:effectLst/>
                        <a:latin typeface="Book Antiqua" panose="02040602050305030304" pitchFamily="18" charset="0"/>
                      </a:endParaRPr>
                    </a:p>
                  </a:txBody>
                  <a:tcPr>
                    <a:solidFill>
                      <a:schemeClr val="accent6">
                        <a:lumMod val="60000"/>
                        <a:lumOff val="40000"/>
                      </a:schemeClr>
                    </a:solidFill>
                  </a:tcPr>
                </a:tc>
                <a:tc>
                  <a:txBody>
                    <a:bodyPr/>
                    <a:lstStyle/>
                    <a:p>
                      <a:pPr algn="l" rtl="0"/>
                      <a:r>
                        <a:rPr lang="en-US" sz="1800" b="1" dirty="0" smtClean="0">
                          <a:solidFill>
                            <a:schemeClr val="accent1">
                              <a:lumMod val="75000"/>
                            </a:schemeClr>
                          </a:solidFill>
                          <a:latin typeface="Book Antiqua" panose="02040602050305030304" pitchFamily="18" charset="0"/>
                        </a:rPr>
                        <a:t>Lecture</a:t>
                      </a:r>
                      <a:r>
                        <a:rPr lang="en-US" sz="1800" b="1" baseline="0" dirty="0" smtClean="0">
                          <a:solidFill>
                            <a:schemeClr val="accent1">
                              <a:lumMod val="75000"/>
                            </a:schemeClr>
                          </a:solidFill>
                          <a:latin typeface="Book Antiqua" panose="02040602050305030304" pitchFamily="18" charset="0"/>
                        </a:rPr>
                        <a:t> 7: </a:t>
                      </a:r>
                      <a:r>
                        <a:rPr lang="en-US" sz="1800" b="1" i="0" u="none" strike="noStrike" kern="1200" dirty="0" smtClean="0">
                          <a:solidFill>
                            <a:schemeClr val="tx1"/>
                          </a:solidFill>
                          <a:effectLst/>
                          <a:latin typeface="Book Antiqua" panose="02040602050305030304" pitchFamily="18" charset="0"/>
                          <a:ea typeface="+mn-ea"/>
                          <a:cs typeface="+mn-cs"/>
                        </a:rPr>
                        <a:t>Budgeting the Project.</a:t>
                      </a:r>
                      <a:endParaRPr lang="ar-SA" sz="1800" b="1" kern="1200" dirty="0">
                        <a:solidFill>
                          <a:schemeClr val="tx1"/>
                        </a:solidFill>
                        <a:latin typeface="Book Antiqua" panose="02040602050305030304" pitchFamily="18" charset="0"/>
                        <a:ea typeface="+mn-ea"/>
                        <a:cs typeface="+mn-cs"/>
                      </a:endParaRPr>
                    </a:p>
                  </a:txBody>
                  <a:tcPr>
                    <a:solidFill>
                      <a:schemeClr val="accent6">
                        <a:lumMod val="60000"/>
                        <a:lumOff val="40000"/>
                      </a:schemeClr>
                    </a:solidFill>
                  </a:tcPr>
                </a:tc>
              </a:tr>
              <a:tr h="370840">
                <a:tc>
                  <a:txBody>
                    <a:bodyPr/>
                    <a:lstStyle/>
                    <a:p>
                      <a:pPr algn="l" rtl="0"/>
                      <a:r>
                        <a:rPr lang="en-US" sz="1800" b="1" dirty="0" smtClean="0">
                          <a:solidFill>
                            <a:schemeClr val="accent1">
                              <a:lumMod val="75000"/>
                            </a:schemeClr>
                          </a:solidFill>
                          <a:latin typeface="Book Antiqua" panose="02040602050305030304" pitchFamily="18" charset="0"/>
                        </a:rPr>
                        <a:t>Lecture</a:t>
                      </a:r>
                      <a:r>
                        <a:rPr lang="en-US" sz="1800" b="1" baseline="0" dirty="0" smtClean="0">
                          <a:solidFill>
                            <a:schemeClr val="accent1">
                              <a:lumMod val="75000"/>
                            </a:schemeClr>
                          </a:solidFill>
                          <a:latin typeface="Book Antiqua" panose="02040602050305030304" pitchFamily="18" charset="0"/>
                        </a:rPr>
                        <a:t> 10: </a:t>
                      </a:r>
                      <a:r>
                        <a:rPr lang="en-US" sz="1800" b="1" i="0" u="none" strike="noStrike" kern="1200" dirty="0" smtClean="0">
                          <a:solidFill>
                            <a:schemeClr val="tx1"/>
                          </a:solidFill>
                          <a:effectLst/>
                          <a:latin typeface="Book Antiqua" panose="02040602050305030304" pitchFamily="18" charset="0"/>
                          <a:ea typeface="+mn-ea"/>
                          <a:cs typeface="+mn-cs"/>
                        </a:rPr>
                        <a:t>Monitoring and controlling the project.</a:t>
                      </a:r>
                      <a:endParaRPr lang="en-US" sz="1800" b="0" dirty="0" smtClean="0">
                        <a:solidFill>
                          <a:schemeClr val="tx1"/>
                        </a:solidFill>
                        <a:effectLst/>
                        <a:latin typeface="Book Antiqua" panose="02040602050305030304" pitchFamily="18" charset="0"/>
                      </a:endParaRPr>
                    </a:p>
                  </a:txBody>
                  <a:tcPr>
                    <a:solidFill>
                      <a:srgbClr val="ECF1B1"/>
                    </a:solidFill>
                  </a:tcPr>
                </a:tc>
                <a:tc>
                  <a:txBody>
                    <a:bodyPr/>
                    <a:lstStyle/>
                    <a:p>
                      <a:pPr algn="l" rtl="0"/>
                      <a:r>
                        <a:rPr lang="en-US" sz="1800" b="1" dirty="0" smtClean="0">
                          <a:solidFill>
                            <a:schemeClr val="accent1">
                              <a:lumMod val="75000"/>
                            </a:schemeClr>
                          </a:solidFill>
                          <a:latin typeface="Book Antiqua" panose="02040602050305030304" pitchFamily="18" charset="0"/>
                        </a:rPr>
                        <a:t>Lecture</a:t>
                      </a:r>
                      <a:r>
                        <a:rPr lang="en-US" sz="1800" b="1" baseline="0" dirty="0" smtClean="0">
                          <a:solidFill>
                            <a:schemeClr val="accent1">
                              <a:lumMod val="75000"/>
                            </a:schemeClr>
                          </a:solidFill>
                          <a:latin typeface="Book Antiqua" panose="02040602050305030304" pitchFamily="18" charset="0"/>
                        </a:rPr>
                        <a:t> 9: </a:t>
                      </a:r>
                      <a:r>
                        <a:rPr lang="en-US" sz="1800" b="1" i="0" u="none" strike="noStrike" kern="1200" dirty="0" smtClean="0">
                          <a:solidFill>
                            <a:schemeClr val="tx1"/>
                          </a:solidFill>
                          <a:effectLst/>
                          <a:latin typeface="Book Antiqua" panose="02040602050305030304" pitchFamily="18" charset="0"/>
                          <a:ea typeface="+mn-ea"/>
                          <a:cs typeface="+mn-cs"/>
                        </a:rPr>
                        <a:t>Allocating resources to the project.</a:t>
                      </a:r>
                      <a:endParaRPr lang="ar-SA" sz="1800" b="1" kern="1200" dirty="0">
                        <a:solidFill>
                          <a:schemeClr val="tx1"/>
                        </a:solidFill>
                        <a:latin typeface="Book Antiqua" panose="02040602050305030304" pitchFamily="18" charset="0"/>
                        <a:ea typeface="+mn-ea"/>
                        <a:cs typeface="+mn-cs"/>
                      </a:endParaRPr>
                    </a:p>
                  </a:txBody>
                  <a:tcPr>
                    <a:solidFill>
                      <a:srgbClr val="ECF1B1"/>
                    </a:solidFill>
                  </a:tcPr>
                </a:tc>
              </a:tr>
            </a:tbl>
          </a:graphicData>
        </a:graphic>
      </p:graphicFrame>
      <p:pic>
        <p:nvPicPr>
          <p:cNvPr id="102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123728" y="754656"/>
            <a:ext cx="4680519" cy="1234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19840678"/>
      </p:ext>
    </p:extLst>
  </p:cSld>
  <p:clrMapOvr>
    <a:masterClrMapping/>
  </p:clrMapOvr>
  <mc:AlternateContent xmlns:mc="http://schemas.openxmlformats.org/markup-compatibility/2006" xmlns:p14="http://schemas.microsoft.com/office/powerpoint/2010/main">
    <mc:Choice Requires="p14">
      <p:transition spd="slow" p14:dur="2000" advTm="192212"/>
    </mc:Choice>
    <mc:Fallback xmlns="">
      <p:transition spd="slow" advTm="192212"/>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760" y="1089568"/>
            <a:ext cx="4444603" cy="4703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Graphic 19">
            <a:extLst>
              <a:ext uri="{FF2B5EF4-FFF2-40B4-BE49-F238E27FC236}">
                <a16:creationId xmlns:a16="http://schemas.microsoft.com/office/drawing/2014/main" xmlns="" id="{30BDC001-1C3C-B8DA-24DF-01E90AFFD831}"/>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7442359" y="6311381"/>
            <a:ext cx="1409737" cy="309233"/>
          </a:xfrm>
          <a:prstGeom prst="rect">
            <a:avLst/>
          </a:prstGeom>
        </p:spPr>
      </p:pic>
      <p:pic>
        <p:nvPicPr>
          <p:cNvPr id="5" name="Graphic 21">
            <a:extLst>
              <a:ext uri="{FF2B5EF4-FFF2-40B4-BE49-F238E27FC236}">
                <a16:creationId xmlns:a16="http://schemas.microsoft.com/office/drawing/2014/main" xmlns="" id="{FA5D44C7-1F20-0684-5315-73F4013F0EB0}"/>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5559" y="5834017"/>
            <a:ext cx="1843242" cy="670874"/>
          </a:xfrm>
          <a:prstGeom prst="rect">
            <a:avLst/>
          </a:prstGeom>
        </p:spPr>
      </p:pic>
      <p:sp>
        <p:nvSpPr>
          <p:cNvPr id="6" name="Rectangle 5">
            <a:extLst>
              <a:ext uri="{FF2B5EF4-FFF2-40B4-BE49-F238E27FC236}">
                <a16:creationId xmlns="" xmlns:a16="http://schemas.microsoft.com/office/drawing/2014/main" id="{625A65B4-F2A8-05FC-5604-83D2080647B6}"/>
              </a:ext>
            </a:extLst>
          </p:cNvPr>
          <p:cNvSpPr/>
          <p:nvPr/>
        </p:nvSpPr>
        <p:spPr>
          <a:xfrm flipV="1">
            <a:off x="1619671" y="633824"/>
            <a:ext cx="729888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65307" y="-506277"/>
            <a:ext cx="1527194" cy="1800993"/>
          </a:xfrm>
          <a:prstGeom prst="rect">
            <a:avLst/>
          </a:prstGeom>
        </p:spPr>
      </p:pic>
    </p:spTree>
    <p:extLst>
      <p:ext uri="{BB962C8B-B14F-4D97-AF65-F5344CB8AC3E}">
        <p14:creationId xmlns:p14="http://schemas.microsoft.com/office/powerpoint/2010/main" val="2670180654"/>
      </p:ext>
    </p:extLst>
  </p:cSld>
  <p:clrMapOvr>
    <a:masterClrMapping/>
  </p:clrMapOvr>
  <mc:AlternateContent xmlns:mc="http://schemas.openxmlformats.org/markup-compatibility/2006" xmlns:p14="http://schemas.microsoft.com/office/powerpoint/2010/main">
    <mc:Choice Requires="p14">
      <p:transition spd="slow" p14:dur="2000" advTm="44748"/>
    </mc:Choice>
    <mc:Fallback xmlns="">
      <p:transition spd="slow" advTm="44748"/>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19">
            <a:extLst>
              <a:ext uri="{FF2B5EF4-FFF2-40B4-BE49-F238E27FC236}">
                <a16:creationId xmlns:a16="http://schemas.microsoft.com/office/drawing/2014/main" xmlns="" id="{30BDC001-1C3C-B8DA-24DF-01E90AFFD831}"/>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7442359" y="6311381"/>
            <a:ext cx="1409737" cy="309233"/>
          </a:xfrm>
          <a:prstGeom prst="rect">
            <a:avLst/>
          </a:prstGeom>
        </p:spPr>
      </p:pic>
      <p:pic>
        <p:nvPicPr>
          <p:cNvPr id="4" name="Graphic 21">
            <a:extLst>
              <a:ext uri="{FF2B5EF4-FFF2-40B4-BE49-F238E27FC236}">
                <a16:creationId xmlns:a16="http://schemas.microsoft.com/office/drawing/2014/main" xmlns="" id="{FA5D44C7-1F20-0684-5315-73F4013F0EB0}"/>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5559" y="5834017"/>
            <a:ext cx="1843242" cy="670874"/>
          </a:xfrm>
          <a:prstGeom prst="rect">
            <a:avLst/>
          </a:prstGeom>
        </p:spPr>
      </p:pic>
      <p:sp>
        <p:nvSpPr>
          <p:cNvPr id="5" name="Rectangle 5">
            <a:extLst>
              <a:ext uri="{FF2B5EF4-FFF2-40B4-BE49-F238E27FC236}">
                <a16:creationId xmlns="" xmlns:a16="http://schemas.microsoft.com/office/drawing/2014/main" id="{625A65B4-F2A8-05FC-5604-83D2080647B6}"/>
              </a:ext>
            </a:extLst>
          </p:cNvPr>
          <p:cNvSpPr/>
          <p:nvPr/>
        </p:nvSpPr>
        <p:spPr>
          <a:xfrm flipV="1">
            <a:off x="1619671" y="633824"/>
            <a:ext cx="729888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16">
            <a:extLst>
              <a:ext uri="{FF2B5EF4-FFF2-40B4-BE49-F238E27FC236}">
                <a16:creationId xmlns="" xmlns:a16="http://schemas.microsoft.com/office/drawing/2014/main" id="{B4F228A3-EED8-B72A-55D3-01A30D9488F4}"/>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65307" y="-506277"/>
            <a:ext cx="1527194" cy="1800993"/>
          </a:xfrm>
          <a:prstGeom prst="rect">
            <a:avLst/>
          </a:prstGeom>
        </p:spPr>
      </p:pic>
      <p:pic>
        <p:nvPicPr>
          <p:cNvPr id="21506" name="Picture 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83569" y="1124744"/>
            <a:ext cx="4320479" cy="43204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507" name="Picture 3"/>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269114" y="1556792"/>
            <a:ext cx="3582982" cy="36724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87356563"/>
      </p:ext>
    </p:extLst>
  </p:cSld>
  <p:clrMapOvr>
    <a:masterClrMapping/>
  </p:clrMapOvr>
  <mc:AlternateContent xmlns:mc="http://schemas.openxmlformats.org/markup-compatibility/2006" xmlns:p14="http://schemas.microsoft.com/office/powerpoint/2010/main">
    <mc:Choice Requires="p14">
      <p:transition spd="slow" p14:dur="2000" advTm="197772"/>
    </mc:Choice>
    <mc:Fallback xmlns="">
      <p:transition spd="slow" advTm="197772"/>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19">
            <a:extLst>
              <a:ext uri="{FF2B5EF4-FFF2-40B4-BE49-F238E27FC236}">
                <a16:creationId xmlns:a16="http://schemas.microsoft.com/office/drawing/2014/main" xmlns="" id="{30BDC001-1C3C-B8DA-24DF-01E90AFFD831}"/>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7442359" y="6311381"/>
            <a:ext cx="1409737" cy="309233"/>
          </a:xfrm>
          <a:prstGeom prst="rect">
            <a:avLst/>
          </a:prstGeom>
        </p:spPr>
      </p:pic>
      <p:pic>
        <p:nvPicPr>
          <p:cNvPr id="4" name="Graphic 21">
            <a:extLst>
              <a:ext uri="{FF2B5EF4-FFF2-40B4-BE49-F238E27FC236}">
                <a16:creationId xmlns:a16="http://schemas.microsoft.com/office/drawing/2014/main" xmlns="" id="{FA5D44C7-1F20-0684-5315-73F4013F0EB0}"/>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5559" y="5834017"/>
            <a:ext cx="1843242" cy="670874"/>
          </a:xfrm>
          <a:prstGeom prst="rect">
            <a:avLst/>
          </a:prstGeom>
        </p:spPr>
      </p:pic>
      <p:sp>
        <p:nvSpPr>
          <p:cNvPr id="5" name="Rectangle 5">
            <a:extLst>
              <a:ext uri="{FF2B5EF4-FFF2-40B4-BE49-F238E27FC236}">
                <a16:creationId xmlns="" xmlns:a16="http://schemas.microsoft.com/office/drawing/2014/main" id="{625A65B4-F2A8-05FC-5604-83D2080647B6}"/>
              </a:ext>
            </a:extLst>
          </p:cNvPr>
          <p:cNvSpPr/>
          <p:nvPr/>
        </p:nvSpPr>
        <p:spPr>
          <a:xfrm flipV="1">
            <a:off x="1619671" y="633824"/>
            <a:ext cx="729888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16">
            <a:extLst>
              <a:ext uri="{FF2B5EF4-FFF2-40B4-BE49-F238E27FC236}">
                <a16:creationId xmlns="" xmlns:a16="http://schemas.microsoft.com/office/drawing/2014/main" id="{B4F228A3-EED8-B72A-55D3-01A30D9488F4}"/>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65307" y="-506277"/>
            <a:ext cx="1527194" cy="1800993"/>
          </a:xfrm>
          <a:prstGeom prst="rect">
            <a:avLst/>
          </a:prstGeom>
        </p:spPr>
      </p:pic>
      <p:sp>
        <p:nvSpPr>
          <p:cNvPr id="15" name="مستطيل 14"/>
          <p:cNvSpPr/>
          <p:nvPr/>
        </p:nvSpPr>
        <p:spPr>
          <a:xfrm>
            <a:off x="718397" y="1696162"/>
            <a:ext cx="3586855" cy="3170099"/>
          </a:xfrm>
          <a:prstGeom prst="rect">
            <a:avLst/>
          </a:prstGeom>
        </p:spPr>
        <p:txBody>
          <a:bodyPr wrap="square">
            <a:spAutoFit/>
          </a:bodyPr>
          <a:lstStyle/>
          <a:p>
            <a:pPr algn="l" rtl="0"/>
            <a:r>
              <a:rPr lang="en-US" sz="2000" dirty="0" smtClean="0"/>
              <a:t>Project </a:t>
            </a:r>
            <a:r>
              <a:rPr lang="en-US" sz="2000" dirty="0"/>
              <a:t>management is the use of specific knowledge, skills, tools and techniques to deliver something of value to people. The development of software for an improved business process, the construction of a building, </a:t>
            </a:r>
            <a:r>
              <a:rPr lang="en-US" sz="2000" dirty="0" smtClean="0"/>
              <a:t>the </a:t>
            </a:r>
            <a:r>
              <a:rPr lang="en-US" sz="2000" dirty="0"/>
              <a:t>expansion of sales into a new geographic market—these are all examples of projects</a:t>
            </a:r>
            <a:r>
              <a:rPr lang="en-US" sz="2000" dirty="0" smtClean="0"/>
              <a:t>.</a:t>
            </a:r>
            <a:endParaRPr lang="en-US" sz="2000" dirty="0"/>
          </a:p>
        </p:txBody>
      </p:sp>
      <p:pic>
        <p:nvPicPr>
          <p:cNvPr id="22530" name="Picture 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305252" y="1696162"/>
            <a:ext cx="4464496" cy="33890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مستطيل 16"/>
          <p:cNvSpPr/>
          <p:nvPr/>
        </p:nvSpPr>
        <p:spPr>
          <a:xfrm>
            <a:off x="2187266" y="1110049"/>
            <a:ext cx="3956468" cy="461665"/>
          </a:xfrm>
          <a:prstGeom prst="rect">
            <a:avLst/>
          </a:prstGeom>
        </p:spPr>
        <p:txBody>
          <a:bodyPr wrap="none">
            <a:spAutoFit/>
          </a:bodyPr>
          <a:lstStyle/>
          <a:p>
            <a:pPr algn="ctr"/>
            <a:r>
              <a:rPr lang="en-US" sz="2400" b="1" dirty="0" smtClean="0">
                <a:solidFill>
                  <a:srgbClr val="C00000"/>
                </a:solidFill>
              </a:rPr>
              <a:t>What is Project Management </a:t>
            </a:r>
            <a:endParaRPr lang="ar-SA" sz="2400" b="1" dirty="0">
              <a:solidFill>
                <a:srgbClr val="C00000"/>
              </a:solidFill>
            </a:endParaRPr>
          </a:p>
        </p:txBody>
      </p:sp>
    </p:spTree>
    <p:extLst>
      <p:ext uri="{BB962C8B-B14F-4D97-AF65-F5344CB8AC3E}">
        <p14:creationId xmlns:p14="http://schemas.microsoft.com/office/powerpoint/2010/main" val="1463145112"/>
      </p:ext>
    </p:extLst>
  </p:cSld>
  <p:clrMapOvr>
    <a:masterClrMapping/>
  </p:clrMapOvr>
  <mc:AlternateContent xmlns:mc="http://schemas.openxmlformats.org/markup-compatibility/2006" xmlns:p14="http://schemas.microsoft.com/office/powerpoint/2010/main">
    <mc:Choice Requires="p14">
      <p:transition spd="slow" p14:dur="2000" advTm="144233"/>
    </mc:Choice>
    <mc:Fallback xmlns="">
      <p:transition spd="slow" advTm="144233"/>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19">
            <a:extLst>
              <a:ext uri="{FF2B5EF4-FFF2-40B4-BE49-F238E27FC236}">
                <a16:creationId xmlns:a16="http://schemas.microsoft.com/office/drawing/2014/main" xmlns="" id="{30BDC001-1C3C-B8DA-24DF-01E90AFFD831}"/>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7442359" y="6311381"/>
            <a:ext cx="1409737" cy="309233"/>
          </a:xfrm>
          <a:prstGeom prst="rect">
            <a:avLst/>
          </a:prstGeom>
        </p:spPr>
      </p:pic>
      <p:pic>
        <p:nvPicPr>
          <p:cNvPr id="4" name="Graphic 21">
            <a:extLst>
              <a:ext uri="{FF2B5EF4-FFF2-40B4-BE49-F238E27FC236}">
                <a16:creationId xmlns:a16="http://schemas.microsoft.com/office/drawing/2014/main" xmlns="" id="{FA5D44C7-1F20-0684-5315-73F4013F0EB0}"/>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5559" y="5834017"/>
            <a:ext cx="1843242" cy="670874"/>
          </a:xfrm>
          <a:prstGeom prst="rect">
            <a:avLst/>
          </a:prstGeom>
        </p:spPr>
      </p:pic>
      <p:sp>
        <p:nvSpPr>
          <p:cNvPr id="5" name="Rectangle 5">
            <a:extLst>
              <a:ext uri="{FF2B5EF4-FFF2-40B4-BE49-F238E27FC236}">
                <a16:creationId xmlns="" xmlns:a16="http://schemas.microsoft.com/office/drawing/2014/main" id="{625A65B4-F2A8-05FC-5604-83D2080647B6}"/>
              </a:ext>
            </a:extLst>
          </p:cNvPr>
          <p:cNvSpPr/>
          <p:nvPr/>
        </p:nvSpPr>
        <p:spPr>
          <a:xfrm flipV="1">
            <a:off x="1619671" y="633824"/>
            <a:ext cx="729888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16">
            <a:extLst>
              <a:ext uri="{FF2B5EF4-FFF2-40B4-BE49-F238E27FC236}">
                <a16:creationId xmlns="" xmlns:a16="http://schemas.microsoft.com/office/drawing/2014/main" id="{B4F228A3-EED8-B72A-55D3-01A30D9488F4}"/>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65307" y="-506277"/>
            <a:ext cx="1527194" cy="1800993"/>
          </a:xfrm>
          <a:prstGeom prst="rect">
            <a:avLst/>
          </a:prstGeom>
        </p:spPr>
      </p:pic>
      <p:pic>
        <p:nvPicPr>
          <p:cNvPr id="23554" name="Picture 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967536" y="2060848"/>
            <a:ext cx="3951020" cy="361823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مستطيل 6"/>
          <p:cNvSpPr/>
          <p:nvPr/>
        </p:nvSpPr>
        <p:spPr>
          <a:xfrm>
            <a:off x="2286000" y="971550"/>
            <a:ext cx="4572000" cy="830997"/>
          </a:xfrm>
          <a:prstGeom prst="rect">
            <a:avLst/>
          </a:prstGeom>
        </p:spPr>
        <p:txBody>
          <a:bodyPr>
            <a:spAutoFit/>
          </a:bodyPr>
          <a:lstStyle/>
          <a:p>
            <a:pPr algn="ctr" rtl="0"/>
            <a:r>
              <a:rPr lang="en-US" sz="2400" b="1" dirty="0">
                <a:solidFill>
                  <a:srgbClr val="C00000"/>
                </a:solidFill>
              </a:rPr>
              <a:t>The Triple Constraint in Project Management: Time, Scope &amp; Cost</a:t>
            </a:r>
          </a:p>
        </p:txBody>
      </p:sp>
      <p:sp>
        <p:nvSpPr>
          <p:cNvPr id="8" name="مستطيل 7"/>
          <p:cNvSpPr/>
          <p:nvPr/>
        </p:nvSpPr>
        <p:spPr>
          <a:xfrm>
            <a:off x="395536" y="2551837"/>
            <a:ext cx="4572000" cy="1938992"/>
          </a:xfrm>
          <a:prstGeom prst="rect">
            <a:avLst/>
          </a:prstGeom>
        </p:spPr>
        <p:txBody>
          <a:bodyPr>
            <a:spAutoFit/>
          </a:bodyPr>
          <a:lstStyle/>
          <a:p>
            <a:pPr algn="l" rtl="0"/>
            <a:r>
              <a:rPr lang="en-US" sz="2000" b="1" dirty="0" smtClean="0"/>
              <a:t>1- Cost</a:t>
            </a:r>
            <a:r>
              <a:rPr lang="en-US" sz="2000" b="1" dirty="0"/>
              <a:t>: </a:t>
            </a:r>
            <a:r>
              <a:rPr lang="en-US" sz="2000" dirty="0"/>
              <a:t>The financial constraints of a project, also known as the project </a:t>
            </a:r>
            <a:r>
              <a:rPr lang="en-US" sz="2000" dirty="0" smtClean="0"/>
              <a:t>budget.</a:t>
            </a:r>
            <a:endParaRPr lang="en-US" sz="2000" dirty="0"/>
          </a:p>
          <a:p>
            <a:pPr algn="l" rtl="0"/>
            <a:r>
              <a:rPr lang="en-US" sz="2000" b="1" dirty="0" smtClean="0"/>
              <a:t>2- Scope</a:t>
            </a:r>
            <a:r>
              <a:rPr lang="en-US" sz="2000" b="1" dirty="0"/>
              <a:t>: </a:t>
            </a:r>
            <a:r>
              <a:rPr lang="en-US" sz="2000" dirty="0"/>
              <a:t>The tasks required to fulfill the project’s </a:t>
            </a:r>
            <a:r>
              <a:rPr lang="en-US" sz="2000" dirty="0" smtClean="0"/>
              <a:t>goals.</a:t>
            </a:r>
            <a:endParaRPr lang="en-US" sz="2000" dirty="0"/>
          </a:p>
          <a:p>
            <a:pPr algn="l" rtl="0"/>
            <a:r>
              <a:rPr lang="en-US" sz="2000" b="1" dirty="0" smtClean="0"/>
              <a:t>3- Time</a:t>
            </a:r>
            <a:r>
              <a:rPr lang="en-US" sz="2000" b="1" dirty="0"/>
              <a:t>:</a:t>
            </a:r>
            <a:r>
              <a:rPr lang="en-US" sz="2000" dirty="0"/>
              <a:t> The schedule for the project to reach </a:t>
            </a:r>
            <a:r>
              <a:rPr lang="en-US" sz="2000" dirty="0" smtClean="0"/>
              <a:t>completion.</a:t>
            </a:r>
            <a:endParaRPr lang="en-US" sz="2000" dirty="0"/>
          </a:p>
        </p:txBody>
      </p:sp>
    </p:spTree>
    <p:extLst>
      <p:ext uri="{BB962C8B-B14F-4D97-AF65-F5344CB8AC3E}">
        <p14:creationId xmlns:p14="http://schemas.microsoft.com/office/powerpoint/2010/main" val="1965825471"/>
      </p:ext>
    </p:extLst>
  </p:cSld>
  <p:clrMapOvr>
    <a:masterClrMapping/>
  </p:clrMapOvr>
  <mc:AlternateContent xmlns:mc="http://schemas.openxmlformats.org/markup-compatibility/2006" xmlns:p14="http://schemas.microsoft.com/office/powerpoint/2010/main">
    <mc:Choice Requires="p14">
      <p:transition spd="slow" p14:dur="2000" advTm="226187"/>
    </mc:Choice>
    <mc:Fallback xmlns="">
      <p:transition spd="slow" advTm="226187"/>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19">
            <a:extLst>
              <a:ext uri="{FF2B5EF4-FFF2-40B4-BE49-F238E27FC236}">
                <a16:creationId xmlns:a16="http://schemas.microsoft.com/office/drawing/2014/main" xmlns="" id="{30BDC001-1C3C-B8DA-24DF-01E90AFFD831}"/>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7442359" y="6311381"/>
            <a:ext cx="1409737" cy="309233"/>
          </a:xfrm>
          <a:prstGeom prst="rect">
            <a:avLst/>
          </a:prstGeom>
        </p:spPr>
      </p:pic>
      <p:pic>
        <p:nvPicPr>
          <p:cNvPr id="4" name="Graphic 21">
            <a:extLst>
              <a:ext uri="{FF2B5EF4-FFF2-40B4-BE49-F238E27FC236}">
                <a16:creationId xmlns:a16="http://schemas.microsoft.com/office/drawing/2014/main" xmlns="" id="{FA5D44C7-1F20-0684-5315-73F4013F0EB0}"/>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5559" y="5834017"/>
            <a:ext cx="1843242" cy="670874"/>
          </a:xfrm>
          <a:prstGeom prst="rect">
            <a:avLst/>
          </a:prstGeom>
        </p:spPr>
      </p:pic>
      <p:sp>
        <p:nvSpPr>
          <p:cNvPr id="5" name="Rectangle 5">
            <a:extLst>
              <a:ext uri="{FF2B5EF4-FFF2-40B4-BE49-F238E27FC236}">
                <a16:creationId xmlns="" xmlns:a16="http://schemas.microsoft.com/office/drawing/2014/main" id="{625A65B4-F2A8-05FC-5604-83D2080647B6}"/>
              </a:ext>
            </a:extLst>
          </p:cNvPr>
          <p:cNvSpPr/>
          <p:nvPr/>
        </p:nvSpPr>
        <p:spPr>
          <a:xfrm flipV="1">
            <a:off x="1619671" y="633824"/>
            <a:ext cx="729888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16">
            <a:extLst>
              <a:ext uri="{FF2B5EF4-FFF2-40B4-BE49-F238E27FC236}">
                <a16:creationId xmlns="" xmlns:a16="http://schemas.microsoft.com/office/drawing/2014/main" id="{B4F228A3-EED8-B72A-55D3-01A30D9488F4}"/>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101376" y="-521430"/>
            <a:ext cx="1527194" cy="1800993"/>
          </a:xfrm>
          <a:prstGeom prst="rect">
            <a:avLst/>
          </a:prstGeom>
        </p:spPr>
      </p:pic>
      <p:sp>
        <p:nvSpPr>
          <p:cNvPr id="7" name="مستطيل 6"/>
          <p:cNvSpPr/>
          <p:nvPr/>
        </p:nvSpPr>
        <p:spPr>
          <a:xfrm>
            <a:off x="395536" y="831767"/>
            <a:ext cx="4104456" cy="5016758"/>
          </a:xfrm>
          <a:prstGeom prst="rect">
            <a:avLst/>
          </a:prstGeom>
        </p:spPr>
        <p:txBody>
          <a:bodyPr wrap="square">
            <a:spAutoFit/>
          </a:bodyPr>
          <a:lstStyle/>
          <a:p>
            <a:pPr algn="l" rtl="0"/>
            <a:r>
              <a:rPr lang="en-US" sz="2000" b="1" dirty="0" smtClean="0">
                <a:solidFill>
                  <a:srgbClr val="C00000"/>
                </a:solidFill>
              </a:rPr>
              <a:t>Who is the Project Manager? </a:t>
            </a:r>
            <a:r>
              <a:rPr lang="en-US" sz="2000" dirty="0" smtClean="0"/>
              <a:t/>
            </a:r>
            <a:br>
              <a:rPr lang="en-US" sz="2000" dirty="0" smtClean="0"/>
            </a:br>
            <a:endParaRPr lang="en-US" sz="2000" dirty="0" smtClean="0"/>
          </a:p>
          <a:p>
            <a:pPr marL="285750" indent="-285750" algn="l" rtl="0">
              <a:buFont typeface="Arial" panose="020B0604020202020204" pitchFamily="34" charset="0"/>
              <a:buChar char="•"/>
            </a:pPr>
            <a:r>
              <a:rPr lang="en-US" sz="2000" dirty="0" smtClean="0"/>
              <a:t>Determine </a:t>
            </a:r>
            <a:r>
              <a:rPr lang="en-US" sz="2000" dirty="0"/>
              <a:t>and define the scope of a project scope and </a:t>
            </a:r>
            <a:r>
              <a:rPr lang="en-US" sz="2000" dirty="0" smtClean="0"/>
              <a:t>its objectives with </a:t>
            </a:r>
            <a:r>
              <a:rPr lang="en-US" sz="2000" dirty="0"/>
              <a:t>team members to make sure that all </a:t>
            </a:r>
            <a:r>
              <a:rPr lang="en-US" sz="2000" dirty="0" smtClean="0"/>
              <a:t>parties are </a:t>
            </a:r>
            <a:r>
              <a:rPr lang="en-US" sz="2000" dirty="0"/>
              <a:t>on track with project requirements, deadlines, </a:t>
            </a:r>
            <a:r>
              <a:rPr lang="en-US" sz="2000" dirty="0" smtClean="0"/>
              <a:t>and</a:t>
            </a:r>
            <a:r>
              <a:rPr lang="en-US" sz="2000" dirty="0"/>
              <a:t> </a:t>
            </a:r>
            <a:r>
              <a:rPr lang="en-US" sz="2000" dirty="0" smtClean="0"/>
              <a:t>schedules.</a:t>
            </a:r>
            <a:endParaRPr lang="en-US" sz="2000" dirty="0"/>
          </a:p>
          <a:p>
            <a:pPr marL="285750" indent="-285750" algn="l" rtl="0">
              <a:buFont typeface="Arial" panose="020B0604020202020204" pitchFamily="34" charset="0"/>
              <a:buChar char="•"/>
            </a:pPr>
            <a:r>
              <a:rPr lang="en-US" sz="2000" dirty="0" smtClean="0"/>
              <a:t>Lead </a:t>
            </a:r>
            <a:r>
              <a:rPr lang="en-US" sz="2000" dirty="0"/>
              <a:t>project planning </a:t>
            </a:r>
            <a:r>
              <a:rPr lang="en-US" sz="2000" dirty="0" smtClean="0"/>
              <a:t>sessions.</a:t>
            </a:r>
            <a:r>
              <a:rPr lang="en-US" sz="2000" dirty="0"/>
              <a:t> </a:t>
            </a:r>
            <a:endParaRPr lang="en-US" sz="2000" dirty="0" smtClean="0"/>
          </a:p>
          <a:p>
            <a:pPr marL="285750" indent="-285750" algn="l" rtl="0">
              <a:buFont typeface="Arial" panose="020B0604020202020204" pitchFamily="34" charset="0"/>
              <a:buChar char="•"/>
            </a:pPr>
            <a:r>
              <a:rPr lang="en-US" sz="2000" dirty="0" smtClean="0"/>
              <a:t>Prepare </a:t>
            </a:r>
            <a:r>
              <a:rPr lang="en-US" sz="2000" dirty="0"/>
              <a:t>budgets based on the scope of work and </a:t>
            </a:r>
            <a:r>
              <a:rPr lang="en-US" sz="2000" dirty="0" smtClean="0"/>
              <a:t>resource</a:t>
            </a:r>
            <a:r>
              <a:rPr lang="en-US" sz="2000" dirty="0"/>
              <a:t> </a:t>
            </a:r>
            <a:r>
              <a:rPr lang="en-US" sz="2000" dirty="0" smtClean="0"/>
              <a:t>requirements.</a:t>
            </a:r>
            <a:endParaRPr lang="en-US" sz="2000" dirty="0"/>
          </a:p>
          <a:p>
            <a:pPr marL="285750" indent="-285750" algn="l" rtl="0">
              <a:buFont typeface="Arial" panose="020B0604020202020204" pitchFamily="34" charset="0"/>
              <a:buChar char="•"/>
            </a:pPr>
            <a:r>
              <a:rPr lang="en-US" sz="2000" dirty="0" smtClean="0"/>
              <a:t>Manage </a:t>
            </a:r>
            <a:r>
              <a:rPr lang="en-US" sz="2000" dirty="0"/>
              <a:t>project progress by adapting work as </a:t>
            </a:r>
            <a:r>
              <a:rPr lang="en-US" sz="2000" dirty="0" smtClean="0"/>
              <a:t>required.</a:t>
            </a:r>
            <a:endParaRPr lang="en-US" sz="2000" dirty="0"/>
          </a:p>
          <a:p>
            <a:pPr marL="285750" indent="-285750" algn="l" rtl="0">
              <a:buFont typeface="Arial" panose="020B0604020202020204" pitchFamily="34" charset="0"/>
              <a:buChar char="•"/>
            </a:pPr>
            <a:r>
              <a:rPr lang="en-US" sz="2000" dirty="0" smtClean="0"/>
              <a:t>Manage </a:t>
            </a:r>
            <a:r>
              <a:rPr lang="en-US" sz="2000" dirty="0"/>
              <a:t>relationships with clients and shareholders</a:t>
            </a:r>
            <a:endParaRPr lang="ar-SA" sz="2000" dirty="0"/>
          </a:p>
        </p:txBody>
      </p:sp>
      <p:pic>
        <p:nvPicPr>
          <p:cNvPr id="24578" name="Picture 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526068" y="1556792"/>
            <a:ext cx="4392488" cy="34563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87187997"/>
      </p:ext>
    </p:extLst>
  </p:cSld>
  <p:clrMapOvr>
    <a:masterClrMapping/>
  </p:clrMapOvr>
  <mc:AlternateContent xmlns:mc="http://schemas.openxmlformats.org/markup-compatibility/2006" xmlns:p14="http://schemas.microsoft.com/office/powerpoint/2010/main">
    <mc:Choice Requires="p14">
      <p:transition spd="slow" p14:dur="2000" advTm="182192"/>
    </mc:Choice>
    <mc:Fallback xmlns="">
      <p:transition spd="slow" advTm="182192"/>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5">
            <a:extLst>
              <a:ext uri="{FF2B5EF4-FFF2-40B4-BE49-F238E27FC236}">
                <a16:creationId xmlns="" xmlns:a16="http://schemas.microsoft.com/office/drawing/2014/main" id="{625A65B4-F2A8-05FC-5604-83D2080647B6}"/>
              </a:ext>
            </a:extLst>
          </p:cNvPr>
          <p:cNvSpPr/>
          <p:nvPr/>
        </p:nvSpPr>
        <p:spPr>
          <a:xfrm flipV="1">
            <a:off x="1619671" y="633824"/>
            <a:ext cx="729888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65307" y="-506277"/>
            <a:ext cx="1527194" cy="1800993"/>
          </a:xfrm>
          <a:prstGeom prst="rect">
            <a:avLst/>
          </a:prstGeom>
        </p:spPr>
      </p:pic>
      <p:pic>
        <p:nvPicPr>
          <p:cNvPr id="5" name="Graphic 47">
            <a:extLst>
              <a:ext uri="{FF2B5EF4-FFF2-40B4-BE49-F238E27FC236}">
                <a16:creationId xmlns="" xmlns:a16="http://schemas.microsoft.com/office/drawing/2014/main" id="{5139C814-1734-ECD2-FD52-4EF9E25D75C5}"/>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210231" y="6043915"/>
            <a:ext cx="1625603" cy="591661"/>
          </a:xfrm>
          <a:prstGeom prst="rect">
            <a:avLst/>
          </a:prstGeom>
        </p:spPr>
      </p:pic>
      <p:pic>
        <p:nvPicPr>
          <p:cNvPr id="6"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442359" y="6311381"/>
            <a:ext cx="1409737" cy="309233"/>
          </a:xfrm>
          <a:prstGeom prst="rect">
            <a:avLst/>
          </a:prstGeom>
        </p:spPr>
      </p:pic>
      <p:pic>
        <p:nvPicPr>
          <p:cNvPr id="14337" name="Picture 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19661" y="1340768"/>
            <a:ext cx="7666037" cy="4214812"/>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2003295754"/>
      </p:ext>
    </p:extLst>
  </p:cSld>
  <p:clrMapOvr>
    <a:masterClrMapping/>
  </p:clrMapOvr>
  <mc:AlternateContent xmlns:mc="http://schemas.openxmlformats.org/markup-compatibility/2006" xmlns:p14="http://schemas.microsoft.com/office/powerpoint/2010/main">
    <mc:Choice Requires="p14">
      <p:transition spd="slow" p14:dur="2000" advTm="31372"/>
    </mc:Choice>
    <mc:Fallback xmlns="">
      <p:transition spd="slow" advTm="31372"/>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5">
            <a:extLst>
              <a:ext uri="{FF2B5EF4-FFF2-40B4-BE49-F238E27FC236}">
                <a16:creationId xmlns="" xmlns:a16="http://schemas.microsoft.com/office/drawing/2014/main" id="{625A65B4-F2A8-05FC-5604-83D2080647B6}"/>
              </a:ext>
            </a:extLst>
          </p:cNvPr>
          <p:cNvSpPr/>
          <p:nvPr/>
        </p:nvSpPr>
        <p:spPr>
          <a:xfrm flipV="1">
            <a:off x="1619671" y="633824"/>
            <a:ext cx="729888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65307" y="-506277"/>
            <a:ext cx="1527194" cy="1800993"/>
          </a:xfrm>
          <a:prstGeom prst="rect">
            <a:avLst/>
          </a:prstGeom>
        </p:spPr>
      </p:pic>
      <p:pic>
        <p:nvPicPr>
          <p:cNvPr id="5" name="Graphic 47">
            <a:extLst>
              <a:ext uri="{FF2B5EF4-FFF2-40B4-BE49-F238E27FC236}">
                <a16:creationId xmlns="" xmlns:a16="http://schemas.microsoft.com/office/drawing/2014/main" id="{5139C814-1734-ECD2-FD52-4EF9E25D75C5}"/>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210231" y="6043915"/>
            <a:ext cx="1625603" cy="591661"/>
          </a:xfrm>
          <a:prstGeom prst="rect">
            <a:avLst/>
          </a:prstGeom>
        </p:spPr>
      </p:pic>
      <p:pic>
        <p:nvPicPr>
          <p:cNvPr id="6"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442359" y="6311381"/>
            <a:ext cx="1409737" cy="309233"/>
          </a:xfrm>
          <a:prstGeom prst="rect">
            <a:avLst/>
          </a:prstGeom>
        </p:spPr>
      </p:pic>
      <p:sp>
        <p:nvSpPr>
          <p:cNvPr id="2" name="مستطيل 1"/>
          <p:cNvSpPr/>
          <p:nvPr/>
        </p:nvSpPr>
        <p:spPr>
          <a:xfrm>
            <a:off x="395536" y="1628800"/>
            <a:ext cx="3456384" cy="3170099"/>
          </a:xfrm>
          <a:prstGeom prst="rect">
            <a:avLst/>
          </a:prstGeom>
        </p:spPr>
        <p:txBody>
          <a:bodyPr wrap="square">
            <a:spAutoFit/>
          </a:bodyPr>
          <a:lstStyle/>
          <a:p>
            <a:pPr algn="l" rtl="0"/>
            <a:r>
              <a:rPr lang="en-US" sz="2000" dirty="0" smtClean="0"/>
              <a:t>The </a:t>
            </a:r>
            <a:r>
              <a:rPr lang="en-US" sz="2000" dirty="0"/>
              <a:t>feasibility study is an integrated set of specialized studies that are carried out to determine the validity of the investment in all its aspects, so some search for how to prepare a feasibility study, to predict knowledge of the possibilities and failure of the project.</a:t>
            </a:r>
            <a:endParaRPr lang="ar-SA" sz="2000" dirty="0"/>
          </a:p>
        </p:txBody>
      </p:sp>
      <p:pic>
        <p:nvPicPr>
          <p:cNvPr id="13313" name="Picture 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572000" y="1772816"/>
            <a:ext cx="4054096" cy="35532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مستطيل 7"/>
          <p:cNvSpPr/>
          <p:nvPr/>
        </p:nvSpPr>
        <p:spPr>
          <a:xfrm>
            <a:off x="2339752" y="980727"/>
            <a:ext cx="3803734" cy="461665"/>
          </a:xfrm>
          <a:prstGeom prst="rect">
            <a:avLst/>
          </a:prstGeom>
        </p:spPr>
        <p:txBody>
          <a:bodyPr wrap="none">
            <a:spAutoFit/>
          </a:bodyPr>
          <a:lstStyle/>
          <a:p>
            <a:r>
              <a:rPr lang="en-US" sz="2400" b="1" dirty="0" smtClean="0">
                <a:solidFill>
                  <a:srgbClr val="00B0F0"/>
                </a:solidFill>
              </a:rPr>
              <a:t>What is the feasibility study </a:t>
            </a:r>
            <a:endParaRPr lang="ar-SA" sz="2400" b="1" dirty="0">
              <a:solidFill>
                <a:srgbClr val="00B0F0"/>
              </a:solidFill>
            </a:endParaRPr>
          </a:p>
        </p:txBody>
      </p:sp>
    </p:spTree>
    <p:extLst>
      <p:ext uri="{BB962C8B-B14F-4D97-AF65-F5344CB8AC3E}">
        <p14:creationId xmlns:p14="http://schemas.microsoft.com/office/powerpoint/2010/main" val="2696569048"/>
      </p:ext>
    </p:extLst>
  </p:cSld>
  <p:clrMapOvr>
    <a:masterClrMapping/>
  </p:clrMapOvr>
  <mc:AlternateContent xmlns:mc="http://schemas.openxmlformats.org/markup-compatibility/2006" xmlns:p14="http://schemas.microsoft.com/office/powerpoint/2010/main">
    <mc:Choice Requires="p14">
      <p:transition spd="slow" p14:dur="2000" advTm="136212"/>
    </mc:Choice>
    <mc:Fallback xmlns="">
      <p:transition spd="slow" advTm="136212"/>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5">
            <a:extLst>
              <a:ext uri="{FF2B5EF4-FFF2-40B4-BE49-F238E27FC236}">
                <a16:creationId xmlns="" xmlns:a16="http://schemas.microsoft.com/office/drawing/2014/main" id="{625A65B4-F2A8-05FC-5604-83D2080647B6}"/>
              </a:ext>
            </a:extLst>
          </p:cNvPr>
          <p:cNvSpPr/>
          <p:nvPr/>
        </p:nvSpPr>
        <p:spPr>
          <a:xfrm flipV="1">
            <a:off x="1619671" y="633824"/>
            <a:ext cx="729888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65307" y="-506277"/>
            <a:ext cx="1527194" cy="1800993"/>
          </a:xfrm>
          <a:prstGeom prst="rect">
            <a:avLst/>
          </a:prstGeom>
        </p:spPr>
      </p:pic>
      <p:pic>
        <p:nvPicPr>
          <p:cNvPr id="5" name="Graphic 47">
            <a:extLst>
              <a:ext uri="{FF2B5EF4-FFF2-40B4-BE49-F238E27FC236}">
                <a16:creationId xmlns="" xmlns:a16="http://schemas.microsoft.com/office/drawing/2014/main" id="{5139C814-1734-ECD2-FD52-4EF9E25D75C5}"/>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210231" y="6043915"/>
            <a:ext cx="1625603" cy="591661"/>
          </a:xfrm>
          <a:prstGeom prst="rect">
            <a:avLst/>
          </a:prstGeom>
        </p:spPr>
      </p:pic>
      <p:pic>
        <p:nvPicPr>
          <p:cNvPr id="6"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442359" y="6311381"/>
            <a:ext cx="1409737" cy="309233"/>
          </a:xfrm>
          <a:prstGeom prst="rect">
            <a:avLst/>
          </a:prstGeom>
        </p:spPr>
      </p:pic>
      <p:sp>
        <p:nvSpPr>
          <p:cNvPr id="7" name="مستطيل 6"/>
          <p:cNvSpPr/>
          <p:nvPr/>
        </p:nvSpPr>
        <p:spPr>
          <a:xfrm>
            <a:off x="611560" y="1475746"/>
            <a:ext cx="4104456" cy="3785652"/>
          </a:xfrm>
          <a:prstGeom prst="rect">
            <a:avLst/>
          </a:prstGeom>
        </p:spPr>
        <p:txBody>
          <a:bodyPr wrap="square">
            <a:spAutoFit/>
          </a:bodyPr>
          <a:lstStyle/>
          <a:p>
            <a:pPr algn="l" rtl="0"/>
            <a:r>
              <a:rPr lang="en-US" sz="2000" b="1" dirty="0">
                <a:solidFill>
                  <a:srgbClr val="C00000"/>
                </a:solidFill>
              </a:rPr>
              <a:t>Contents of a Feasibility </a:t>
            </a:r>
            <a:r>
              <a:rPr lang="en-US" sz="2000" b="1" dirty="0" smtClean="0">
                <a:solidFill>
                  <a:srgbClr val="C00000"/>
                </a:solidFill>
              </a:rPr>
              <a:t>Study:</a:t>
            </a:r>
            <a:endParaRPr lang="en-US" sz="2000" b="1" dirty="0">
              <a:solidFill>
                <a:srgbClr val="C00000"/>
              </a:solidFill>
            </a:endParaRPr>
          </a:p>
          <a:p>
            <a:pPr algn="l" rtl="0"/>
            <a:r>
              <a:rPr lang="en-US" sz="2000" dirty="0"/>
              <a:t>The most-common feasibility study should include the following sections:</a:t>
            </a:r>
          </a:p>
          <a:p>
            <a:pPr marL="342900" indent="-342900" algn="l" rtl="0">
              <a:buFont typeface="Arial" panose="020B0604020202020204" pitchFamily="34" charset="0"/>
              <a:buChar char="•"/>
            </a:pPr>
            <a:r>
              <a:rPr lang="en-US" sz="2000" dirty="0"/>
              <a:t>An Executive </a:t>
            </a:r>
            <a:r>
              <a:rPr lang="en-US" sz="2000" dirty="0" smtClean="0"/>
              <a:t>Summary.</a:t>
            </a:r>
            <a:endParaRPr lang="en-US" sz="2000" dirty="0"/>
          </a:p>
          <a:p>
            <a:pPr marL="342900" indent="-342900" algn="l" rtl="0">
              <a:buFont typeface="Arial" panose="020B0604020202020204" pitchFamily="34" charset="0"/>
              <a:buChar char="•"/>
            </a:pPr>
            <a:r>
              <a:rPr lang="en-US" sz="2000" dirty="0"/>
              <a:t>Description of Product or </a:t>
            </a:r>
            <a:r>
              <a:rPr lang="en-US" sz="2000" dirty="0" smtClean="0"/>
              <a:t>Service.</a:t>
            </a:r>
            <a:endParaRPr lang="en-US" sz="2000" dirty="0"/>
          </a:p>
          <a:p>
            <a:pPr marL="342900" indent="-342900" algn="l" rtl="0">
              <a:buFont typeface="Arial" panose="020B0604020202020204" pitchFamily="34" charset="0"/>
              <a:buChar char="•"/>
            </a:pPr>
            <a:r>
              <a:rPr lang="en-US" sz="2000" dirty="0"/>
              <a:t>Technology </a:t>
            </a:r>
            <a:r>
              <a:rPr lang="en-US" sz="2000" dirty="0" smtClean="0"/>
              <a:t>Considerations.</a:t>
            </a:r>
            <a:endParaRPr lang="en-US" sz="2000" dirty="0"/>
          </a:p>
          <a:p>
            <a:pPr marL="342900" indent="-342900" algn="l" rtl="0">
              <a:buFont typeface="Arial" panose="020B0604020202020204" pitchFamily="34" charset="0"/>
              <a:buChar char="•"/>
            </a:pPr>
            <a:r>
              <a:rPr lang="en-US" sz="2000" dirty="0"/>
              <a:t>Product or Service </a:t>
            </a:r>
            <a:r>
              <a:rPr lang="en-US" sz="2000" dirty="0" smtClean="0"/>
              <a:t>Marketplace.</a:t>
            </a:r>
            <a:endParaRPr lang="en-US" sz="2000" dirty="0"/>
          </a:p>
          <a:p>
            <a:pPr marL="342900" indent="-342900" algn="l" rtl="0">
              <a:buFont typeface="Arial" panose="020B0604020202020204" pitchFamily="34" charset="0"/>
              <a:buChar char="•"/>
            </a:pPr>
            <a:r>
              <a:rPr lang="en-US" sz="2000" dirty="0"/>
              <a:t>Identification of Specific </a:t>
            </a:r>
            <a:r>
              <a:rPr lang="en-US" sz="2000" dirty="0" smtClean="0"/>
              <a:t>Market.</a:t>
            </a:r>
            <a:endParaRPr lang="en-US" sz="2000" dirty="0"/>
          </a:p>
          <a:p>
            <a:pPr marL="342900" indent="-342900" algn="l" rtl="0">
              <a:buFont typeface="Arial" panose="020B0604020202020204" pitchFamily="34" charset="0"/>
              <a:buChar char="•"/>
            </a:pPr>
            <a:r>
              <a:rPr lang="en-US" sz="2000" dirty="0"/>
              <a:t>Marketing </a:t>
            </a:r>
            <a:r>
              <a:rPr lang="en-US" sz="2000" dirty="0" smtClean="0"/>
              <a:t>Strategy.</a:t>
            </a:r>
            <a:endParaRPr lang="en-US" sz="2000" dirty="0"/>
          </a:p>
          <a:p>
            <a:pPr marL="342900" indent="-342900" algn="l" rtl="0">
              <a:buFont typeface="Arial" panose="020B0604020202020204" pitchFamily="34" charset="0"/>
              <a:buChar char="•"/>
            </a:pPr>
            <a:r>
              <a:rPr lang="en-US" sz="2000" dirty="0"/>
              <a:t>Organization </a:t>
            </a:r>
            <a:r>
              <a:rPr lang="en-US" sz="2000" dirty="0" smtClean="0"/>
              <a:t>Structure.</a:t>
            </a:r>
            <a:endParaRPr lang="en-US" sz="2000" dirty="0"/>
          </a:p>
          <a:p>
            <a:pPr marL="342900" indent="-342900" algn="l" rtl="0">
              <a:buFont typeface="Arial" panose="020B0604020202020204" pitchFamily="34" charset="0"/>
              <a:buChar char="•"/>
            </a:pPr>
            <a:r>
              <a:rPr lang="en-US" sz="2000" dirty="0" smtClean="0"/>
              <a:t>Schedule.</a:t>
            </a:r>
            <a:endParaRPr lang="en-US" sz="2000" dirty="0"/>
          </a:p>
          <a:p>
            <a:pPr marL="342900" indent="-342900" algn="l" rtl="0">
              <a:buFont typeface="Arial" panose="020B0604020202020204" pitchFamily="34" charset="0"/>
              <a:buChar char="•"/>
            </a:pPr>
            <a:r>
              <a:rPr lang="en-US" sz="2000" dirty="0"/>
              <a:t>Financial </a:t>
            </a:r>
            <a:r>
              <a:rPr lang="en-US" sz="2000" dirty="0" smtClean="0"/>
              <a:t>Projections.</a:t>
            </a:r>
            <a:endParaRPr lang="en-US" sz="2000" dirty="0"/>
          </a:p>
        </p:txBody>
      </p:sp>
      <p:pic>
        <p:nvPicPr>
          <p:cNvPr id="25602"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716016" y="1475746"/>
            <a:ext cx="4171841" cy="373546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08110614"/>
      </p:ext>
    </p:extLst>
  </p:cSld>
  <p:clrMapOvr>
    <a:masterClrMapping/>
  </p:clrMapOvr>
  <mc:AlternateContent xmlns:mc="http://schemas.openxmlformats.org/markup-compatibility/2006" xmlns:p14="http://schemas.microsoft.com/office/powerpoint/2010/main">
    <mc:Choice Requires="p14">
      <p:transition spd="slow" p14:dur="2000" advTm="229174"/>
    </mc:Choice>
    <mc:Fallback xmlns="">
      <p:transition spd="slow" advTm="229174"/>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5">
            <a:extLst>
              <a:ext uri="{FF2B5EF4-FFF2-40B4-BE49-F238E27FC236}">
                <a16:creationId xmlns="" xmlns:a16="http://schemas.microsoft.com/office/drawing/2014/main" id="{625A65B4-F2A8-05FC-5604-83D2080647B6}"/>
              </a:ext>
            </a:extLst>
          </p:cNvPr>
          <p:cNvSpPr/>
          <p:nvPr/>
        </p:nvSpPr>
        <p:spPr>
          <a:xfrm flipV="1">
            <a:off x="1619671" y="633824"/>
            <a:ext cx="729888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65307" y="-506277"/>
            <a:ext cx="1527194" cy="1800993"/>
          </a:xfrm>
          <a:prstGeom prst="rect">
            <a:avLst/>
          </a:prstGeom>
        </p:spPr>
      </p:pic>
      <p:pic>
        <p:nvPicPr>
          <p:cNvPr id="5" name="Graphic 47">
            <a:extLst>
              <a:ext uri="{FF2B5EF4-FFF2-40B4-BE49-F238E27FC236}">
                <a16:creationId xmlns="" xmlns:a16="http://schemas.microsoft.com/office/drawing/2014/main" id="{5139C814-1734-ECD2-FD52-4EF9E25D75C5}"/>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210231" y="6043915"/>
            <a:ext cx="1625603" cy="591661"/>
          </a:xfrm>
          <a:prstGeom prst="rect">
            <a:avLst/>
          </a:prstGeom>
        </p:spPr>
      </p:pic>
      <p:pic>
        <p:nvPicPr>
          <p:cNvPr id="6"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442359" y="6311381"/>
            <a:ext cx="1409737" cy="309233"/>
          </a:xfrm>
          <a:prstGeom prst="rect">
            <a:avLst/>
          </a:prstGeom>
        </p:spPr>
      </p:pic>
      <p:sp>
        <p:nvSpPr>
          <p:cNvPr id="7" name="مستطيل 6"/>
          <p:cNvSpPr/>
          <p:nvPr/>
        </p:nvSpPr>
        <p:spPr>
          <a:xfrm>
            <a:off x="756835" y="1196752"/>
            <a:ext cx="7535667" cy="923330"/>
          </a:xfrm>
          <a:prstGeom prst="rect">
            <a:avLst/>
          </a:prstGeom>
        </p:spPr>
        <p:txBody>
          <a:bodyPr wrap="square">
            <a:spAutoFit/>
          </a:bodyPr>
          <a:lstStyle/>
          <a:p>
            <a:pPr algn="ctr" rtl="0"/>
            <a:r>
              <a:rPr lang="en-US" b="1" dirty="0">
                <a:solidFill>
                  <a:srgbClr val="C00000"/>
                </a:solidFill>
              </a:rPr>
              <a:t>Feasibility Study vs. Business </a:t>
            </a:r>
            <a:r>
              <a:rPr lang="en-US" b="1" dirty="0" smtClean="0">
                <a:solidFill>
                  <a:srgbClr val="C00000"/>
                </a:solidFill>
              </a:rPr>
              <a:t>Plan</a:t>
            </a:r>
          </a:p>
          <a:p>
            <a:pPr algn="l" rtl="0"/>
            <a:r>
              <a:rPr lang="en-US" dirty="0"/>
              <a:t>The separate roles of the feasibility study and the business plan are frequently misunderstood. </a:t>
            </a:r>
          </a:p>
        </p:txBody>
      </p:sp>
      <p:graphicFrame>
        <p:nvGraphicFramePr>
          <p:cNvPr id="8" name="جدول 7"/>
          <p:cNvGraphicFramePr>
            <a:graphicFrameLocks noGrp="1"/>
          </p:cNvGraphicFramePr>
          <p:nvPr>
            <p:extLst>
              <p:ext uri="{D42A27DB-BD31-4B8C-83A1-F6EECF244321}">
                <p14:modId xmlns:p14="http://schemas.microsoft.com/office/powerpoint/2010/main" val="2795500025"/>
              </p:ext>
            </p:extLst>
          </p:nvPr>
        </p:nvGraphicFramePr>
        <p:xfrm>
          <a:off x="600232" y="2276872"/>
          <a:ext cx="7848872" cy="3407896"/>
        </p:xfrm>
        <a:graphic>
          <a:graphicData uri="http://schemas.openxmlformats.org/drawingml/2006/table">
            <a:tbl>
              <a:tblPr rtl="1" firstRow="1" bandRow="1">
                <a:tableStyleId>{5C22544A-7EE6-4342-B048-85BDC9FD1C3A}</a:tableStyleId>
              </a:tblPr>
              <a:tblGrid>
                <a:gridCol w="3924436"/>
                <a:gridCol w="3924436"/>
              </a:tblGrid>
              <a:tr h="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Business Plan</a:t>
                      </a:r>
                    </a:p>
                  </a:txBody>
                  <a:tcPr/>
                </a:tc>
                <a:tc>
                  <a:txBody>
                    <a:bodyPr/>
                    <a:lstStyle/>
                    <a:p>
                      <a:pPr algn="ctr" rtl="0"/>
                      <a:r>
                        <a:rPr lang="en-US" dirty="0" smtClean="0"/>
                        <a:t>Feasibility Study </a:t>
                      </a:r>
                      <a:endParaRPr lang="ar-SA" dirty="0"/>
                    </a:p>
                  </a:txBody>
                  <a:tcPr/>
                </a:tc>
              </a:tr>
              <a:tr h="1213336">
                <a:tc>
                  <a:txBody>
                    <a:bodyPr/>
                    <a:lstStyle/>
                    <a:p>
                      <a:pPr algn="l" rtl="0"/>
                      <a:r>
                        <a:rPr lang="en-US" sz="1800" b="0" i="0" kern="1200" dirty="0" smtClean="0">
                          <a:solidFill>
                            <a:schemeClr val="dk1"/>
                          </a:solidFill>
                          <a:effectLst/>
                          <a:latin typeface="+mn-lt"/>
                          <a:ea typeface="+mn-ea"/>
                          <a:cs typeface="+mn-cs"/>
                        </a:rPr>
                        <a:t>The business plan provides a planning function. The business plan outlines the actions needed to take the proposal from "idea" to "reality."</a:t>
                      </a:r>
                      <a:endParaRPr lang="ar-SA" dirty="0"/>
                    </a:p>
                  </a:txBody>
                  <a:tcPr/>
                </a:tc>
                <a:tc>
                  <a:txBody>
                    <a:bodyPr/>
                    <a:lstStyle/>
                    <a:p>
                      <a:pPr algn="l" rtl="0"/>
                      <a:r>
                        <a:rPr lang="en-US" sz="1800" b="0" i="0" kern="1200" dirty="0" smtClean="0">
                          <a:solidFill>
                            <a:schemeClr val="dk1"/>
                          </a:solidFill>
                          <a:effectLst/>
                          <a:latin typeface="+mn-lt"/>
                          <a:ea typeface="+mn-ea"/>
                          <a:cs typeface="+mn-cs"/>
                        </a:rPr>
                        <a:t>The feasibility study provides an investigating function.</a:t>
                      </a:r>
                      <a:r>
                        <a:rPr lang="en-US" sz="1800" b="0" i="0" kern="1200" baseline="0" dirty="0" smtClean="0">
                          <a:solidFill>
                            <a:schemeClr val="dk1"/>
                          </a:solidFill>
                          <a:effectLst/>
                          <a:latin typeface="+mn-lt"/>
                          <a:ea typeface="+mn-ea"/>
                          <a:cs typeface="+mn-cs"/>
                        </a:rPr>
                        <a:t> </a:t>
                      </a:r>
                      <a:r>
                        <a:rPr lang="en-US" sz="1800" b="0" i="0" kern="1200" dirty="0" smtClean="0">
                          <a:solidFill>
                            <a:schemeClr val="dk1"/>
                          </a:solidFill>
                          <a:effectLst/>
                          <a:latin typeface="+mn-lt"/>
                          <a:ea typeface="+mn-ea"/>
                          <a:cs typeface="+mn-cs"/>
                        </a:rPr>
                        <a:t>It addresses the question of "Is this a viable business venture?"</a:t>
                      </a:r>
                      <a:endParaRPr lang="ar-SA" dirty="0"/>
                    </a:p>
                  </a:txBody>
                  <a:tcPr/>
                </a:tc>
              </a:tr>
              <a:tr h="370840">
                <a:tc>
                  <a:txBody>
                    <a:bodyPr/>
                    <a:lstStyle/>
                    <a:p>
                      <a:pPr algn="l" rtl="0"/>
                      <a:r>
                        <a:rPr lang="en-US" sz="1800" b="0" i="0" kern="1200" dirty="0" smtClean="0">
                          <a:solidFill>
                            <a:schemeClr val="dk1"/>
                          </a:solidFill>
                          <a:effectLst/>
                          <a:latin typeface="+mn-lt"/>
                          <a:ea typeface="+mn-ea"/>
                          <a:cs typeface="+mn-cs"/>
                        </a:rPr>
                        <a:t>The business plan deals with only one alternative or scenario. </a:t>
                      </a:r>
                      <a:endParaRPr lang="ar-SA" dirty="0"/>
                    </a:p>
                  </a:txBody>
                  <a:tcPr/>
                </a:tc>
                <a:tc>
                  <a:txBody>
                    <a:bodyPr/>
                    <a:lstStyle/>
                    <a:p>
                      <a:pPr algn="l" rtl="0"/>
                      <a:r>
                        <a:rPr lang="en-US" sz="1800" b="0" i="0" kern="1200" dirty="0" smtClean="0">
                          <a:solidFill>
                            <a:schemeClr val="dk1"/>
                          </a:solidFill>
                          <a:effectLst/>
                          <a:latin typeface="+mn-lt"/>
                          <a:ea typeface="+mn-ea"/>
                          <a:cs typeface="+mn-cs"/>
                        </a:rPr>
                        <a:t>The feasibility study outlines and analyzes several alternatives or methods of achieving business success.</a:t>
                      </a:r>
                      <a:endParaRPr lang="ar-SA" dirty="0"/>
                    </a:p>
                  </a:txBody>
                  <a:tcPr/>
                </a:tc>
              </a:tr>
              <a:tr h="370840">
                <a:tc>
                  <a:txBody>
                    <a:bodyPr/>
                    <a:lstStyle/>
                    <a:p>
                      <a:pPr algn="l" rtl="0"/>
                      <a:r>
                        <a:rPr lang="en-US" sz="1800" b="0" i="0" kern="1200" dirty="0" smtClean="0">
                          <a:solidFill>
                            <a:schemeClr val="dk1"/>
                          </a:solidFill>
                          <a:effectLst/>
                          <a:latin typeface="+mn-lt"/>
                          <a:ea typeface="+mn-ea"/>
                          <a:cs typeface="+mn-cs"/>
                        </a:rPr>
                        <a:t>A business plan is prepared only after the business venture has been deemed to be feasible. </a:t>
                      </a:r>
                      <a:endParaRPr lang="ar-SA" dirty="0"/>
                    </a:p>
                  </a:txBody>
                  <a:tcPr/>
                </a:tc>
                <a:tc>
                  <a:txBody>
                    <a:bodyPr/>
                    <a:lstStyle/>
                    <a:p>
                      <a:pPr algn="l" rtl="0"/>
                      <a:r>
                        <a:rPr lang="en-US" sz="1800" b="0" i="0" kern="1200" dirty="0" smtClean="0">
                          <a:solidFill>
                            <a:schemeClr val="dk1"/>
                          </a:solidFill>
                          <a:effectLst/>
                          <a:latin typeface="+mn-lt"/>
                          <a:ea typeface="+mn-ea"/>
                          <a:cs typeface="+mn-cs"/>
                        </a:rPr>
                        <a:t>The feasibility study is conducted before the business plan.</a:t>
                      </a:r>
                      <a:endParaRPr lang="ar-SA" dirty="0"/>
                    </a:p>
                  </a:txBody>
                  <a:tcPr/>
                </a:tc>
              </a:tr>
            </a:tbl>
          </a:graphicData>
        </a:graphic>
      </p:graphicFrame>
    </p:spTree>
    <p:extLst>
      <p:ext uri="{BB962C8B-B14F-4D97-AF65-F5344CB8AC3E}">
        <p14:creationId xmlns:p14="http://schemas.microsoft.com/office/powerpoint/2010/main" val="397946796"/>
      </p:ext>
    </p:extLst>
  </p:cSld>
  <p:clrMapOvr>
    <a:masterClrMapping/>
  </p:clrMapOvr>
  <mc:AlternateContent xmlns:mc="http://schemas.openxmlformats.org/markup-compatibility/2006" xmlns:p14="http://schemas.microsoft.com/office/powerpoint/2010/main">
    <mc:Choice Requires="p14">
      <p:transition spd="slow" p14:dur="2000" advTm="305740"/>
    </mc:Choice>
    <mc:Fallback xmlns="">
      <p:transition spd="slow" advTm="30574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5">
            <a:extLst>
              <a:ext uri="{FF2B5EF4-FFF2-40B4-BE49-F238E27FC236}">
                <a16:creationId xmlns="" xmlns:a16="http://schemas.microsoft.com/office/drawing/2014/main" id="{625A65B4-F2A8-05FC-5604-83D2080647B6}"/>
              </a:ext>
            </a:extLst>
          </p:cNvPr>
          <p:cNvSpPr/>
          <p:nvPr/>
        </p:nvSpPr>
        <p:spPr>
          <a:xfrm flipV="1">
            <a:off x="1619671" y="633824"/>
            <a:ext cx="729888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65307" y="-506277"/>
            <a:ext cx="1527194" cy="1800993"/>
          </a:xfrm>
          <a:prstGeom prst="rect">
            <a:avLst/>
          </a:prstGeom>
        </p:spPr>
      </p:pic>
      <p:pic>
        <p:nvPicPr>
          <p:cNvPr id="5" name="Graphic 47">
            <a:extLst>
              <a:ext uri="{FF2B5EF4-FFF2-40B4-BE49-F238E27FC236}">
                <a16:creationId xmlns="" xmlns:a16="http://schemas.microsoft.com/office/drawing/2014/main" id="{5139C814-1734-ECD2-FD52-4EF9E25D75C5}"/>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210231" y="6043915"/>
            <a:ext cx="1625603" cy="591661"/>
          </a:xfrm>
          <a:prstGeom prst="rect">
            <a:avLst/>
          </a:prstGeom>
        </p:spPr>
      </p:pic>
      <p:pic>
        <p:nvPicPr>
          <p:cNvPr id="6"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442359" y="6311381"/>
            <a:ext cx="1409737" cy="309233"/>
          </a:xfrm>
          <a:prstGeom prst="rect">
            <a:avLst/>
          </a:prstGeom>
        </p:spPr>
      </p:pic>
      <p:pic>
        <p:nvPicPr>
          <p:cNvPr id="12289" name="Picture 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55577" y="1062038"/>
            <a:ext cx="7391650" cy="48152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75987738"/>
      </p:ext>
    </p:extLst>
  </p:cSld>
  <p:clrMapOvr>
    <a:masterClrMapping/>
  </p:clrMapOvr>
  <mc:AlternateContent xmlns:mc="http://schemas.openxmlformats.org/markup-compatibility/2006" xmlns:p14="http://schemas.microsoft.com/office/powerpoint/2010/main">
    <mc:Choice Requires="p14">
      <p:transition spd="slow" p14:dur="2000" advTm="301709"/>
    </mc:Choice>
    <mc:Fallback xmlns="">
      <p:transition spd="slow" advTm="301709"/>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5">
            <a:extLst>
              <a:ext uri="{FF2B5EF4-FFF2-40B4-BE49-F238E27FC236}">
                <a16:creationId xmlns="" xmlns:a16="http://schemas.microsoft.com/office/drawing/2014/main" id="{625A65B4-F2A8-05FC-5604-83D2080647B6}"/>
              </a:ext>
            </a:extLst>
          </p:cNvPr>
          <p:cNvSpPr/>
          <p:nvPr/>
        </p:nvSpPr>
        <p:spPr>
          <a:xfrm flipV="1">
            <a:off x="1619671" y="633824"/>
            <a:ext cx="729888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65307" y="-506277"/>
            <a:ext cx="1527194" cy="1800993"/>
          </a:xfrm>
          <a:prstGeom prst="rect">
            <a:avLst/>
          </a:prstGeom>
        </p:spPr>
      </p:pic>
      <p:pic>
        <p:nvPicPr>
          <p:cNvPr id="5" name="Graphic 47">
            <a:extLst>
              <a:ext uri="{FF2B5EF4-FFF2-40B4-BE49-F238E27FC236}">
                <a16:creationId xmlns="" xmlns:a16="http://schemas.microsoft.com/office/drawing/2014/main" id="{5139C814-1734-ECD2-FD52-4EF9E25D75C5}"/>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210231" y="6043915"/>
            <a:ext cx="1625603" cy="591661"/>
          </a:xfrm>
          <a:prstGeom prst="rect">
            <a:avLst/>
          </a:prstGeom>
        </p:spPr>
      </p:pic>
      <p:pic>
        <p:nvPicPr>
          <p:cNvPr id="6"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442359" y="6311381"/>
            <a:ext cx="1409737" cy="309233"/>
          </a:xfrm>
          <a:prstGeom prst="rect">
            <a:avLst/>
          </a:prstGeom>
        </p:spPr>
      </p:pic>
      <p:pic>
        <p:nvPicPr>
          <p:cNvPr id="1638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28904" y="1196752"/>
            <a:ext cx="7487512" cy="4608512"/>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2483258298"/>
      </p:ext>
    </p:extLst>
  </p:cSld>
  <p:clrMapOvr>
    <a:masterClrMapping/>
  </p:clrMapOvr>
  <mc:AlternateContent xmlns:mc="http://schemas.openxmlformats.org/markup-compatibility/2006" xmlns:p14="http://schemas.microsoft.com/office/powerpoint/2010/main">
    <mc:Choice Requires="p14">
      <p:transition spd="slow" p14:dur="2000" advTm="39960"/>
    </mc:Choice>
    <mc:Fallback xmlns="">
      <p:transition spd="slow" advTm="39960"/>
    </mc:Fallback>
  </mc:AlternateContent>
  <p:timing>
    <p:tnLst>
      <p:par>
        <p:cTn id="1" dur="indefinite" restart="never" nodeType="tmRoot"/>
      </p:par>
    </p:tnLst>
  </p:timing>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3211</TotalTime>
  <Words>412</Words>
  <Application>Microsoft Office PowerPoint</Application>
  <PresentationFormat>عرض على الشاشة (3:4)‏</PresentationFormat>
  <Paragraphs>54</Paragraphs>
  <Slides>17</Slides>
  <Notes>1</Notes>
  <HiddenSlides>0</HiddenSlides>
  <MMClips>0</MMClips>
  <ScaleCrop>false</ScaleCrop>
  <HeadingPairs>
    <vt:vector size="4" baseType="variant">
      <vt:variant>
        <vt:lpstr>نسق</vt:lpstr>
      </vt:variant>
      <vt:variant>
        <vt:i4>1</vt:i4>
      </vt:variant>
      <vt:variant>
        <vt:lpstr>عناوين الشرائح</vt:lpstr>
      </vt:variant>
      <vt:variant>
        <vt:i4>17</vt:i4>
      </vt:variant>
    </vt:vector>
  </HeadingPairs>
  <TitlesOfParts>
    <vt:vector size="18" baseType="lpstr">
      <vt:lpstr>نسق Office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د.أبوالمجد</dc:creator>
  <cp:lastModifiedBy>د.أبوالمجد</cp:lastModifiedBy>
  <cp:revision>27</cp:revision>
  <dcterms:created xsi:type="dcterms:W3CDTF">2023-05-30T12:12:31Z</dcterms:created>
  <dcterms:modified xsi:type="dcterms:W3CDTF">2023-06-01T17:44:51Z</dcterms:modified>
</cp:coreProperties>
</file>