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5"/>
  </p:notesMasterIdLst>
  <p:sldIdLst>
    <p:sldId id="480" r:id="rId2"/>
    <p:sldId id="482" r:id="rId3"/>
    <p:sldId id="483" r:id="rId4"/>
    <p:sldId id="484" r:id="rId5"/>
    <p:sldId id="485" r:id="rId6"/>
    <p:sldId id="486" r:id="rId7"/>
    <p:sldId id="487" r:id="rId8"/>
    <p:sldId id="488" r:id="rId9"/>
    <p:sldId id="489" r:id="rId10"/>
    <p:sldId id="490" r:id="rId11"/>
    <p:sldId id="491" r:id="rId12"/>
    <p:sldId id="492" r:id="rId13"/>
    <p:sldId id="493" r:id="rId14"/>
    <p:sldId id="494" r:id="rId15"/>
    <p:sldId id="495" r:id="rId16"/>
    <p:sldId id="496" r:id="rId17"/>
    <p:sldId id="497" r:id="rId18"/>
    <p:sldId id="498" r:id="rId19"/>
    <p:sldId id="499" r:id="rId20"/>
    <p:sldId id="500" r:id="rId21"/>
    <p:sldId id="501" r:id="rId22"/>
    <p:sldId id="502" r:id="rId23"/>
    <p:sldId id="503" r:id="rId24"/>
    <p:sldId id="504" r:id="rId25"/>
    <p:sldId id="505" r:id="rId26"/>
    <p:sldId id="506" r:id="rId27"/>
    <p:sldId id="507" r:id="rId28"/>
    <p:sldId id="508" r:id="rId29"/>
    <p:sldId id="509" r:id="rId30"/>
    <p:sldId id="510" r:id="rId31"/>
    <p:sldId id="511" r:id="rId32"/>
    <p:sldId id="512" r:id="rId33"/>
    <p:sldId id="513" r:id="rId34"/>
    <p:sldId id="514" r:id="rId35"/>
    <p:sldId id="515" r:id="rId36"/>
    <p:sldId id="516" r:id="rId37"/>
    <p:sldId id="517" r:id="rId38"/>
    <p:sldId id="518" r:id="rId39"/>
    <p:sldId id="519" r:id="rId40"/>
    <p:sldId id="520" r:id="rId41"/>
    <p:sldId id="521" r:id="rId42"/>
    <p:sldId id="522" r:id="rId43"/>
    <p:sldId id="523" r:id="rId44"/>
    <p:sldId id="524" r:id="rId45"/>
    <p:sldId id="525" r:id="rId46"/>
    <p:sldId id="526" r:id="rId47"/>
    <p:sldId id="527" r:id="rId48"/>
    <p:sldId id="528" r:id="rId49"/>
    <p:sldId id="529" r:id="rId50"/>
    <p:sldId id="530" r:id="rId51"/>
    <p:sldId id="531" r:id="rId52"/>
    <p:sldId id="532" r:id="rId53"/>
    <p:sldId id="533" r:id="rId5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482"/>
            <p14:sldId id="483"/>
            <p14:sldId id="484"/>
            <p14:sldId id="485"/>
            <p14:sldId id="486"/>
            <p14:sldId id="487"/>
            <p14:sldId id="488"/>
            <p14:sldId id="489"/>
            <p14:sldId id="490"/>
            <p14:sldId id="491"/>
            <p14:sldId id="492"/>
            <p14:sldId id="493"/>
            <p14:sldId id="494"/>
            <p14:sldId id="495"/>
            <p14:sldId id="496"/>
            <p14:sldId id="497"/>
            <p14:sldId id="498"/>
            <p14:sldId id="499"/>
            <p14:sldId id="500"/>
            <p14:sldId id="501"/>
            <p14:sldId id="502"/>
            <p14:sldId id="503"/>
            <p14:sldId id="504"/>
            <p14:sldId id="505"/>
            <p14:sldId id="506"/>
            <p14:sldId id="507"/>
            <p14:sldId id="508"/>
            <p14:sldId id="509"/>
            <p14:sldId id="510"/>
            <p14:sldId id="511"/>
            <p14:sldId id="512"/>
            <p14:sldId id="513"/>
            <p14:sldId id="514"/>
            <p14:sldId id="515"/>
            <p14:sldId id="516"/>
            <p14:sldId id="517"/>
            <p14:sldId id="518"/>
            <p14:sldId id="519"/>
            <p14:sldId id="520"/>
            <p14:sldId id="521"/>
            <p14:sldId id="522"/>
            <p14:sldId id="523"/>
            <p14:sldId id="524"/>
            <p14:sldId id="525"/>
            <p14:sldId id="526"/>
            <p14:sldId id="527"/>
            <p14:sldId id="528"/>
            <p14:sldId id="529"/>
            <p14:sldId id="530"/>
            <p14:sldId id="531"/>
            <p14:sldId id="532"/>
            <p14:sldId id="533"/>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63" d="100"/>
          <a:sy n="63" d="100"/>
        </p:scale>
        <p:origin x="780"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notesMaster" Target="notesMasters/notesMaster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theme" Target="theme/theme1.xml"/><Relationship Id="rId5" Type="http://schemas.openxmlformats.org/officeDocument/2006/relationships/slide" Target="slides/slide4.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viewProps" Target="viewProps.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16-Jul-24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16-Jul-24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16-Jul-24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16-Jul-24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16-Jul-24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16-Jul-24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16-Jul-24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16-Jul-24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16-Jul-24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16-Jul-24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16-Jul-24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16-Jul-24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1266880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16-Jul-24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7.gif"/><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7.gif"/><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7.gif"/><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8.gif"/><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8.gif"/><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8.gif"/><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9.gif"/><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0.gif"/><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0.gif"/><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0.gif"/><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1.gif"/><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1.gif"/><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1.gif"/><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2.gif"/><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3.gif"/><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3.gif"/><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4.gif"/><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4.gif"/><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4.gif"/><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4.gif"/><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7.gif"/><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image" Target="../media/image19.gif"/><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3" Type="http://schemas.openxmlformats.org/officeDocument/2006/relationships/image" Target="../media/image19.gif"/><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jpeg"/><Relationship Id="rId1" Type="http://schemas.openxmlformats.org/officeDocument/2006/relationships/slideLayout" Target="../slideLayouts/slideLayout13.xml"/><Relationship Id="rId5" Type="http://schemas.openxmlformats.org/officeDocument/2006/relationships/image" Target="../media/image22.png"/><Relationship Id="rId4"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1105196" y="3794396"/>
            <a:ext cx="4886463"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Prepared by Dr. </a:t>
            </a:r>
            <a:r>
              <a:rPr lang="en-US" sz="2400" dirty="0" smtClean="0">
                <a:latin typeface="Times New Roman" panose="02020603050405020304" pitchFamily="18" charset="0"/>
                <a:cs typeface="Times New Roman" panose="02020603050405020304" pitchFamily="18" charset="0"/>
              </a:rPr>
              <a:t>Merna Emad</a:t>
            </a:r>
            <a:endParaRPr lang="en-US" sz="2400" dirty="0">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a16="http://schemas.microsoft.com/office/drawing/2014/main" id="{16E4CC76-2D0D-6204-3FBC-B0856D8E8836}"/>
              </a:ext>
            </a:extLst>
          </p:cNvPr>
          <p:cNvSpPr txBox="1"/>
          <p:nvPr/>
        </p:nvSpPr>
        <p:spPr>
          <a:xfrm>
            <a:off x="194617" y="2440210"/>
            <a:ext cx="5954900" cy="769441"/>
          </a:xfrm>
          <a:prstGeom prst="rect">
            <a:avLst/>
          </a:prstGeom>
          <a:noFill/>
        </p:spPr>
        <p:txBody>
          <a:bodyPr wrap="none" rtlCol="0">
            <a:spAutoFit/>
          </a:bodyPr>
          <a:lstStyle/>
          <a:p>
            <a:r>
              <a:rPr lang="en-US" sz="4400" b="1" dirty="0" smtClean="0">
                <a:solidFill>
                  <a:srgbClr val="00B0F0"/>
                </a:solidFill>
                <a:latin typeface="Times New Roman" panose="02020603050405020304" pitchFamily="18" charset="0"/>
                <a:cs typeface="Times New Roman" panose="02020603050405020304" pitchFamily="18" charset="0"/>
              </a:rPr>
              <a:t>Project Communication</a:t>
            </a:r>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4456" y="5621483"/>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a:t>
            </a:r>
            <a:r>
              <a:rPr lang="en-US" sz="2800" b="1" dirty="0" smtClean="0">
                <a:solidFill>
                  <a:schemeClr val="bg1"/>
                </a:solidFill>
                <a:latin typeface="Times New Roman" panose="02020603050405020304" pitchFamily="18" charset="0"/>
                <a:cs typeface="Times New Roman" panose="02020603050405020304" pitchFamily="18" charset="0"/>
              </a:rPr>
              <a:t>6</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46" name="TextBox 45">
            <a:extLst>
              <a:ext uri="{FF2B5EF4-FFF2-40B4-BE49-F238E27FC236}">
                <a16:creationId xmlns:a16="http://schemas.microsoft.com/office/drawing/2014/main" id="{FA59789B-D841-DB76-25B9-1348B202C2B5}"/>
              </a:ext>
            </a:extLst>
          </p:cNvPr>
          <p:cNvSpPr txBox="1"/>
          <p:nvPr/>
        </p:nvSpPr>
        <p:spPr>
          <a:xfrm>
            <a:off x="329269" y="5104240"/>
            <a:ext cx="1180260" cy="400110"/>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PMG </a:t>
            </a:r>
            <a:r>
              <a:rPr lang="en-US" sz="2000" dirty="0" smtClean="0">
                <a:latin typeface="Times New Roman" panose="02020603050405020304" pitchFamily="18" charset="0"/>
                <a:cs typeface="Times New Roman" panose="02020603050405020304" pitchFamily="18" charset="0"/>
              </a:rPr>
              <a:t>112</a:t>
            </a:r>
            <a:endParaRPr lang="en-US" sz="2000" dirty="0">
              <a:latin typeface="Times New Roman" panose="02020603050405020304" pitchFamily="18" charset="0"/>
              <a:cs typeface="Times New Roman" panose="02020603050405020304" pitchFamily="18" charset="0"/>
            </a:endParaRP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
        <p:nvSpPr>
          <p:cNvPr id="9" name="TextBox 8"/>
          <p:cNvSpPr txBox="1"/>
          <p:nvPr/>
        </p:nvSpPr>
        <p:spPr>
          <a:xfrm>
            <a:off x="0" y="6519446"/>
            <a:ext cx="1962793" cy="338554"/>
          </a:xfrm>
          <a:prstGeom prst="rect">
            <a:avLst/>
          </a:prstGeom>
          <a:noFill/>
        </p:spPr>
        <p:txBody>
          <a:bodyPr wrap="square" rtlCol="0">
            <a:spAutoFit/>
          </a:bodyPr>
          <a:lstStyle/>
          <a:p>
            <a:pPr algn="ctr"/>
            <a:r>
              <a:rPr lang="en-US" sz="1600" b="1" dirty="0"/>
              <a:t>www.midocean.ae</a:t>
            </a:r>
          </a:p>
        </p:txBody>
      </p:sp>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p:cNvSpPr/>
          <p:nvPr/>
        </p:nvSpPr>
        <p:spPr>
          <a:xfrm>
            <a:off x="1093508" y="1182612"/>
            <a:ext cx="2479250" cy="1451727"/>
          </a:xfrm>
          <a:prstGeom prst="roundRect">
            <a:avLst/>
          </a:prstGeom>
          <a:solidFill>
            <a:schemeClr val="tx1">
              <a:lumMod val="95000"/>
              <a:lumOff val="5000"/>
            </a:schemeClr>
          </a:solidFill>
          <a:ln w="9525" cap="flat" cmpd="sng" algn="ctr">
            <a:solidFill>
              <a:schemeClr val="dk1"/>
            </a:solidFill>
            <a:prstDash val="solid"/>
            <a:round/>
            <a:headEnd type="none" w="med" len="med"/>
            <a:tailEnd type="none" w="med" len="med"/>
          </a:ln>
          <a:effectLst>
            <a:reflection blurRad="6350" stA="52000" endA="300" endPos="35000" dir="5400000" sy="-100000" algn="bl" rotWithShape="0"/>
          </a:effectLst>
        </p:spPr>
        <p:style>
          <a:lnRef idx="0">
            <a:scrgbClr r="0" g="0" b="0"/>
          </a:lnRef>
          <a:fillRef idx="0">
            <a:scrgbClr r="0" g="0" b="0"/>
          </a:fillRef>
          <a:effectRef idx="0">
            <a:scrgbClr r="0" g="0" b="0"/>
          </a:effectRef>
          <a:fontRef idx="minor">
            <a:schemeClr val="dk1"/>
          </a:fontRef>
        </p:style>
        <p:txBody>
          <a:bodyPr rtlCol="0" anchor="ctr"/>
          <a:lstStyle/>
          <a:p>
            <a:pPr algn="ctr"/>
            <a:endParaRPr lang="en-US"/>
          </a:p>
        </p:txBody>
      </p:sp>
      <p:sp>
        <p:nvSpPr>
          <p:cNvPr id="3" name="Rectangle 2"/>
          <p:cNvSpPr/>
          <p:nvPr/>
        </p:nvSpPr>
        <p:spPr>
          <a:xfrm>
            <a:off x="1648197" y="1538207"/>
            <a:ext cx="1462195" cy="522259"/>
          </a:xfrm>
          <a:prstGeom prst="rect">
            <a:avLst/>
          </a:prstGeom>
        </p:spPr>
        <p:txBody>
          <a:bodyPr wrap="none">
            <a:spAutoFit/>
          </a:bodyPr>
          <a:lstStyle/>
          <a:p>
            <a:pPr>
              <a:lnSpc>
                <a:spcPct val="107000"/>
              </a:lnSpc>
              <a:spcAft>
                <a:spcPts val="800"/>
              </a:spcAft>
            </a:pPr>
            <a:r>
              <a:rPr lang="en-US" sz="2800" b="1" dirty="0">
                <a:solidFill>
                  <a:schemeClr val="bg1"/>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Lecture</a:t>
            </a:r>
            <a:r>
              <a:rPr lang="en-US" sz="2800" b="1"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 </a:t>
            </a:r>
          </a:p>
        </p:txBody>
      </p:sp>
      <p:cxnSp>
        <p:nvCxnSpPr>
          <p:cNvPr id="5" name="Elbow Connector 4"/>
          <p:cNvCxnSpPr/>
          <p:nvPr/>
        </p:nvCxnSpPr>
        <p:spPr>
          <a:xfrm rot="16200000" flipH="1">
            <a:off x="3447541" y="1641368"/>
            <a:ext cx="1041475" cy="791041"/>
          </a:xfrm>
          <a:prstGeom prst="bentConnector3">
            <a:avLst/>
          </a:prstGeom>
          <a:ln>
            <a:tailEnd type="triangle"/>
          </a:ln>
          <a:effectLst>
            <a:outerShdw blurRad="50800" dist="38100" dir="2700000" algn="tl" rotWithShape="0">
              <a:prstClr val="black">
                <a:alpha val="40000"/>
              </a:prstClr>
            </a:outerShdw>
            <a:reflection blurRad="6350" stA="52000" endA="300" endPos="35000" dir="5400000" sy="-100000" algn="bl" rotWithShape="0"/>
          </a:effectLst>
        </p:spPr>
        <p:style>
          <a:lnRef idx="1">
            <a:schemeClr val="dk1"/>
          </a:lnRef>
          <a:fillRef idx="0">
            <a:schemeClr val="dk1"/>
          </a:fillRef>
          <a:effectRef idx="0">
            <a:schemeClr val="dk1"/>
          </a:effectRef>
          <a:fontRef idx="minor">
            <a:schemeClr val="tx1"/>
          </a:fontRef>
        </p:style>
      </p:cxnSp>
      <p:sp>
        <p:nvSpPr>
          <p:cNvPr id="6" name="Oval 5"/>
          <p:cNvSpPr/>
          <p:nvPr/>
        </p:nvSpPr>
        <p:spPr>
          <a:xfrm>
            <a:off x="3499724" y="2634340"/>
            <a:ext cx="1998482" cy="1649691"/>
          </a:xfrm>
          <a:prstGeom prst="ellipse">
            <a:avLst/>
          </a:prstGeom>
          <a:solidFill>
            <a:schemeClr val="bg1"/>
          </a:solidFill>
          <a:ln w="9525" cap="flat" cmpd="sng" algn="ctr">
            <a:solidFill>
              <a:schemeClr val="dk1"/>
            </a:solidFill>
            <a:prstDash val="solid"/>
            <a:round/>
            <a:headEnd type="none" w="med" len="med"/>
            <a:tailEnd type="none" w="med" len="med"/>
          </a:ln>
          <a:effectLst>
            <a:outerShdw blurRad="50800" dist="38100" dir="2700000" algn="tl" rotWithShape="0">
              <a:prstClr val="black">
                <a:alpha val="40000"/>
              </a:prstClr>
            </a:outerShdw>
          </a:effectLst>
        </p:spPr>
        <p:style>
          <a:lnRef idx="0">
            <a:scrgbClr r="0" g="0" b="0"/>
          </a:lnRef>
          <a:fillRef idx="0">
            <a:scrgbClr r="0" g="0" b="0"/>
          </a:fillRef>
          <a:effectRef idx="0">
            <a:scrgbClr r="0" g="0" b="0"/>
          </a:effectRef>
          <a:fontRef idx="minor">
            <a:schemeClr val="dk1"/>
          </a:fontRef>
        </p:style>
        <p:txBody>
          <a:bodyPr rtlCol="0" anchor="ctr"/>
          <a:lstStyle/>
          <a:p>
            <a:pPr algn="ctr"/>
            <a:r>
              <a:rPr lang="en-US" sz="2400" b="1" dirty="0">
                <a:latin typeface="Times New Roman" panose="02020603050405020304" pitchFamily="18" charset="0"/>
                <a:cs typeface="Times New Roman" panose="02020603050405020304" pitchFamily="18" charset="0"/>
              </a:rPr>
              <a:t>Section 1 </a:t>
            </a:r>
          </a:p>
        </p:txBody>
      </p:sp>
      <p:cxnSp>
        <p:nvCxnSpPr>
          <p:cNvPr id="8" name="Elbow Connector 7"/>
          <p:cNvCxnSpPr/>
          <p:nvPr/>
        </p:nvCxnSpPr>
        <p:spPr>
          <a:xfrm flipV="1">
            <a:off x="3572757" y="712435"/>
            <a:ext cx="1398743" cy="1022891"/>
          </a:xfrm>
          <a:prstGeom prst="bentConnector3">
            <a:avLst/>
          </a:prstGeom>
          <a:ln>
            <a:tailEnd type="triangle"/>
          </a:ln>
        </p:spPr>
        <p:style>
          <a:lnRef idx="1">
            <a:schemeClr val="dk1"/>
          </a:lnRef>
          <a:fillRef idx="0">
            <a:schemeClr val="dk1"/>
          </a:fillRef>
          <a:effectRef idx="0">
            <a:schemeClr val="dk1"/>
          </a:effectRef>
          <a:fontRef idx="minor">
            <a:schemeClr val="tx1"/>
          </a:fontRef>
        </p:style>
      </p:cxnSp>
      <p:sp>
        <p:nvSpPr>
          <p:cNvPr id="11" name="Oval 10"/>
          <p:cNvSpPr/>
          <p:nvPr/>
        </p:nvSpPr>
        <p:spPr>
          <a:xfrm>
            <a:off x="5067466" y="149646"/>
            <a:ext cx="1998482" cy="1649691"/>
          </a:xfrm>
          <a:prstGeom prst="ellipse">
            <a:avLst/>
          </a:prstGeom>
          <a:solidFill>
            <a:schemeClr val="bg1"/>
          </a:solidFill>
          <a:ln w="9525" cap="flat" cmpd="sng" algn="ctr">
            <a:solidFill>
              <a:schemeClr val="dk1"/>
            </a:solidFill>
            <a:prstDash val="solid"/>
            <a:round/>
            <a:headEnd type="none" w="med" len="med"/>
            <a:tailEnd type="none" w="med" len="med"/>
          </a:ln>
          <a:effectLst>
            <a:outerShdw blurRad="50800" dist="38100" dir="2700000" algn="tl" rotWithShape="0">
              <a:prstClr val="black">
                <a:alpha val="40000"/>
              </a:prstClr>
            </a:outerShdw>
          </a:effectLst>
        </p:spPr>
        <p:style>
          <a:lnRef idx="0">
            <a:scrgbClr r="0" g="0" b="0"/>
          </a:lnRef>
          <a:fillRef idx="0">
            <a:scrgbClr r="0" g="0" b="0"/>
          </a:fillRef>
          <a:effectRef idx="0">
            <a:scrgbClr r="0" g="0" b="0"/>
          </a:effectRef>
          <a:fontRef idx="minor">
            <a:schemeClr val="dk1"/>
          </a:fontRef>
        </p:style>
        <p:txBody>
          <a:bodyPr rtlCol="0" anchor="ctr"/>
          <a:lstStyle/>
          <a:p>
            <a:pPr algn="ctr"/>
            <a:r>
              <a:rPr lang="en-US" sz="2400" b="1" dirty="0">
                <a:latin typeface="Times New Roman" panose="02020603050405020304" pitchFamily="18" charset="0"/>
                <a:cs typeface="Times New Roman" panose="02020603050405020304" pitchFamily="18" charset="0"/>
              </a:rPr>
              <a:t>Section </a:t>
            </a:r>
            <a:r>
              <a:rPr lang="en-US" sz="2400" b="1" dirty="0" smtClean="0">
                <a:latin typeface="Times New Roman" panose="02020603050405020304" pitchFamily="18" charset="0"/>
                <a:cs typeface="Times New Roman" panose="02020603050405020304" pitchFamily="18" charset="0"/>
              </a:rPr>
              <a:t>2 </a:t>
            </a:r>
            <a:endParaRPr lang="en-US" sz="2400" b="1" dirty="0">
              <a:latin typeface="Times New Roman" panose="02020603050405020304" pitchFamily="18" charset="0"/>
              <a:cs typeface="Times New Roman" panose="02020603050405020304" pitchFamily="18" charset="0"/>
            </a:endParaRPr>
          </a:p>
        </p:txBody>
      </p:sp>
      <p:sp>
        <p:nvSpPr>
          <p:cNvPr id="12" name="Right Bracket 11"/>
          <p:cNvSpPr/>
          <p:nvPr/>
        </p:nvSpPr>
        <p:spPr>
          <a:xfrm>
            <a:off x="5919242" y="4468305"/>
            <a:ext cx="329418" cy="1649691"/>
          </a:xfrm>
          <a:prstGeom prst="rightBracket">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13" name="Left Bracket 12"/>
          <p:cNvSpPr/>
          <p:nvPr/>
        </p:nvSpPr>
        <p:spPr>
          <a:xfrm>
            <a:off x="2211545" y="4468305"/>
            <a:ext cx="406545" cy="1649692"/>
          </a:xfrm>
          <a:prstGeom prst="leftBracket">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14" name="Rectangle 13"/>
          <p:cNvSpPr/>
          <p:nvPr/>
        </p:nvSpPr>
        <p:spPr>
          <a:xfrm>
            <a:off x="2211545" y="4893529"/>
            <a:ext cx="4037115" cy="400110"/>
          </a:xfrm>
          <a:prstGeom prst="rect">
            <a:avLst/>
          </a:prstGeom>
          <a:solidFill>
            <a:schemeClr val="bg1"/>
          </a:solidFill>
          <a:ln>
            <a:solidFill>
              <a:schemeClr val="tx1"/>
            </a:solidFill>
          </a:ln>
        </p:spPr>
        <p:txBody>
          <a:bodyPr wrap="square">
            <a:spAutoFit/>
          </a:bodyPr>
          <a:lstStyle/>
          <a:p>
            <a:pPr algn="ctr"/>
            <a:r>
              <a:rPr lang="en-US" sz="2000" b="1" dirty="0" smtClean="0"/>
              <a:t>Choosing the right tools</a:t>
            </a:r>
            <a:endParaRPr lang="en-US" sz="2000" b="1" dirty="0"/>
          </a:p>
        </p:txBody>
      </p:sp>
      <p:sp>
        <p:nvSpPr>
          <p:cNvPr id="19" name="Right Bracket 18"/>
          <p:cNvSpPr/>
          <p:nvPr/>
        </p:nvSpPr>
        <p:spPr>
          <a:xfrm>
            <a:off x="10926283" y="575034"/>
            <a:ext cx="329418" cy="1913642"/>
          </a:xfrm>
          <a:prstGeom prst="rightBracket">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20" name="Left Bracket 19"/>
          <p:cNvSpPr/>
          <p:nvPr/>
        </p:nvSpPr>
        <p:spPr>
          <a:xfrm>
            <a:off x="7218587" y="575035"/>
            <a:ext cx="328128" cy="1913642"/>
          </a:xfrm>
          <a:prstGeom prst="leftBracket">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22" name="Rectangle 21"/>
          <p:cNvSpPr/>
          <p:nvPr/>
        </p:nvSpPr>
        <p:spPr>
          <a:xfrm>
            <a:off x="7218587" y="1174889"/>
            <a:ext cx="4037114" cy="400110"/>
          </a:xfrm>
          <a:prstGeom prst="rect">
            <a:avLst/>
          </a:prstGeom>
          <a:solidFill>
            <a:schemeClr val="bg1"/>
          </a:solidFill>
          <a:ln>
            <a:solidFill>
              <a:schemeClr val="tx1"/>
            </a:solidFill>
          </a:ln>
        </p:spPr>
        <p:txBody>
          <a:bodyPr wrap="square">
            <a:spAutoFit/>
          </a:bodyPr>
          <a:lstStyle/>
          <a:p>
            <a:pPr algn="ctr"/>
            <a:r>
              <a:rPr lang="en-US" sz="2000" b="1" dirty="0" smtClean="0"/>
              <a:t>Communication tools</a:t>
            </a:r>
            <a:endParaRPr lang="en-US" sz="2000" b="1" dirty="0"/>
          </a:p>
        </p:txBody>
      </p:sp>
      <p:sp>
        <p:nvSpPr>
          <p:cNvPr id="17" name="Rectangle 16"/>
          <p:cNvSpPr/>
          <p:nvPr/>
        </p:nvSpPr>
        <p:spPr>
          <a:xfrm>
            <a:off x="7218587" y="1799336"/>
            <a:ext cx="4037114" cy="400110"/>
          </a:xfrm>
          <a:prstGeom prst="rect">
            <a:avLst/>
          </a:prstGeom>
          <a:solidFill>
            <a:schemeClr val="bg1"/>
          </a:solidFill>
          <a:ln>
            <a:solidFill>
              <a:schemeClr val="tx1"/>
            </a:solidFill>
          </a:ln>
        </p:spPr>
        <p:txBody>
          <a:bodyPr wrap="square">
            <a:spAutoFit/>
          </a:bodyPr>
          <a:lstStyle/>
          <a:p>
            <a:pPr algn="ctr"/>
            <a:r>
              <a:rPr lang="en-US" sz="2000" b="1" dirty="0" smtClean="0"/>
              <a:t>Putting it into practice</a:t>
            </a:r>
            <a:endParaRPr lang="en-US" sz="2000" b="1" dirty="0"/>
          </a:p>
        </p:txBody>
      </p:sp>
      <p:sp>
        <p:nvSpPr>
          <p:cNvPr id="15" name="TextBox 14"/>
          <p:cNvSpPr txBox="1"/>
          <p:nvPr/>
        </p:nvSpPr>
        <p:spPr>
          <a:xfrm>
            <a:off x="0" y="6519446"/>
            <a:ext cx="1962793" cy="338554"/>
          </a:xfrm>
          <a:prstGeom prst="rect">
            <a:avLst/>
          </a:prstGeom>
          <a:noFill/>
        </p:spPr>
        <p:txBody>
          <a:bodyPr wrap="square" rtlCol="0">
            <a:spAutoFit/>
          </a:bodyPr>
          <a:lstStyle/>
          <a:p>
            <a:pPr algn="ctr"/>
            <a:r>
              <a:rPr lang="en-US" sz="1600" b="1" dirty="0"/>
              <a:t>www.midocean.ae</a:t>
            </a:r>
          </a:p>
        </p:txBody>
      </p:sp>
    </p:spTree>
    <p:extLst>
      <p:ext uri="{BB962C8B-B14F-4D97-AF65-F5344CB8AC3E}">
        <p14:creationId xmlns:p14="http://schemas.microsoft.com/office/powerpoint/2010/main" val="24197712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barn(inVertical)">
                                      <p:cBhvr>
                                        <p:cTn id="10" dur="500"/>
                                        <p:tgtEl>
                                          <p:spTgt spid="3"/>
                                        </p:tgtEl>
                                      </p:cBhvr>
                                    </p:animEffect>
                                  </p:childTnLst>
                                </p:cTn>
                              </p:par>
                            </p:childTnLst>
                          </p:cTn>
                        </p:par>
                      </p:childTnLst>
                    </p:cTn>
                  </p:par>
                  <p:par>
                    <p:cTn id="11" fill="hold">
                      <p:stCondLst>
                        <p:cond delay="indefinite"/>
                      </p:stCondLst>
                      <p:childTnLst>
                        <p:par>
                          <p:cTn id="12" fill="hold">
                            <p:stCondLst>
                              <p:cond delay="0"/>
                            </p:stCondLst>
                            <p:childTnLst>
                              <p:par>
                                <p:cTn id="13" presetID="2" presetClass="entr" presetSubtype="4" fill="hold" nodeType="clickEffect">
                                  <p:stCondLst>
                                    <p:cond delay="0"/>
                                  </p:stCondLst>
                                  <p:childTnLst>
                                    <p:set>
                                      <p:cBhvr>
                                        <p:cTn id="14" dur="1" fill="hold">
                                          <p:stCondLst>
                                            <p:cond delay="0"/>
                                          </p:stCondLst>
                                        </p:cTn>
                                        <p:tgtEl>
                                          <p:spTgt spid="8"/>
                                        </p:tgtEl>
                                        <p:attrNameLst>
                                          <p:attrName>style.visibility</p:attrName>
                                        </p:attrNameLst>
                                      </p:cBhvr>
                                      <p:to>
                                        <p:strVal val="visible"/>
                                      </p:to>
                                    </p:set>
                                    <p:anim calcmode="lin" valueType="num">
                                      <p:cBhvr additive="base">
                                        <p:cTn id="15" dur="500" fill="hold"/>
                                        <p:tgtEl>
                                          <p:spTgt spid="8"/>
                                        </p:tgtEl>
                                        <p:attrNameLst>
                                          <p:attrName>ppt_x</p:attrName>
                                        </p:attrNameLst>
                                      </p:cBhvr>
                                      <p:tavLst>
                                        <p:tav tm="0">
                                          <p:val>
                                            <p:strVal val="#ppt_x"/>
                                          </p:val>
                                        </p:tav>
                                        <p:tav tm="100000">
                                          <p:val>
                                            <p:strVal val="#ppt_x"/>
                                          </p:val>
                                        </p:tav>
                                      </p:tavLst>
                                    </p:anim>
                                    <p:anim calcmode="lin" valueType="num">
                                      <p:cBhvr additive="base">
                                        <p:cTn id="16" dur="500" fill="hold"/>
                                        <p:tgtEl>
                                          <p:spTgt spid="8"/>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500" fill="hold"/>
                                        <p:tgtEl>
                                          <p:spTgt spid="5"/>
                                        </p:tgtEl>
                                        <p:attrNameLst>
                                          <p:attrName>ppt_x</p:attrName>
                                        </p:attrNameLst>
                                      </p:cBhvr>
                                      <p:tavLst>
                                        <p:tav tm="0">
                                          <p:val>
                                            <p:strVal val="#ppt_x"/>
                                          </p:val>
                                        </p:tav>
                                        <p:tav tm="100000">
                                          <p:val>
                                            <p:strVal val="#ppt_x"/>
                                          </p:val>
                                        </p:tav>
                                      </p:tavLst>
                                    </p:anim>
                                    <p:anim calcmode="lin" valueType="num">
                                      <p:cBhvr additive="base">
                                        <p:cTn id="20"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42" presetClass="entr" presetSubtype="0" fill="hold" grpId="0" nodeType="click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fade">
                                      <p:cBhvr>
                                        <p:cTn id="25" dur="1000"/>
                                        <p:tgtEl>
                                          <p:spTgt spid="6"/>
                                        </p:tgtEl>
                                      </p:cBhvr>
                                    </p:animEffect>
                                    <p:anim calcmode="lin" valueType="num">
                                      <p:cBhvr>
                                        <p:cTn id="26" dur="1000" fill="hold"/>
                                        <p:tgtEl>
                                          <p:spTgt spid="6"/>
                                        </p:tgtEl>
                                        <p:attrNameLst>
                                          <p:attrName>ppt_x</p:attrName>
                                        </p:attrNameLst>
                                      </p:cBhvr>
                                      <p:tavLst>
                                        <p:tav tm="0">
                                          <p:val>
                                            <p:strVal val="#ppt_x"/>
                                          </p:val>
                                        </p:tav>
                                        <p:tav tm="100000">
                                          <p:val>
                                            <p:strVal val="#ppt_x"/>
                                          </p:val>
                                        </p:tav>
                                      </p:tavLst>
                                    </p:anim>
                                    <p:anim calcmode="lin" valueType="num">
                                      <p:cBhvr>
                                        <p:cTn id="27"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42" presetClass="entr" presetSubtype="0" fill="hold" grpId="0" nodeType="clickEffect">
                                  <p:stCondLst>
                                    <p:cond delay="0"/>
                                  </p:stCondLst>
                                  <p:childTnLst>
                                    <p:set>
                                      <p:cBhvr>
                                        <p:cTn id="31" dur="1" fill="hold">
                                          <p:stCondLst>
                                            <p:cond delay="0"/>
                                          </p:stCondLst>
                                        </p:cTn>
                                        <p:tgtEl>
                                          <p:spTgt spid="11"/>
                                        </p:tgtEl>
                                        <p:attrNameLst>
                                          <p:attrName>style.visibility</p:attrName>
                                        </p:attrNameLst>
                                      </p:cBhvr>
                                      <p:to>
                                        <p:strVal val="visible"/>
                                      </p:to>
                                    </p:set>
                                    <p:animEffect transition="in" filter="fade">
                                      <p:cBhvr>
                                        <p:cTn id="32" dur="1000"/>
                                        <p:tgtEl>
                                          <p:spTgt spid="11"/>
                                        </p:tgtEl>
                                      </p:cBhvr>
                                    </p:animEffect>
                                    <p:anim calcmode="lin" valueType="num">
                                      <p:cBhvr>
                                        <p:cTn id="33" dur="1000" fill="hold"/>
                                        <p:tgtEl>
                                          <p:spTgt spid="11"/>
                                        </p:tgtEl>
                                        <p:attrNameLst>
                                          <p:attrName>ppt_x</p:attrName>
                                        </p:attrNameLst>
                                      </p:cBhvr>
                                      <p:tavLst>
                                        <p:tav tm="0">
                                          <p:val>
                                            <p:strVal val="#ppt_x"/>
                                          </p:val>
                                        </p:tav>
                                        <p:tav tm="100000">
                                          <p:val>
                                            <p:strVal val="#ppt_x"/>
                                          </p:val>
                                        </p:tav>
                                      </p:tavLst>
                                    </p:anim>
                                    <p:anim calcmode="lin" valueType="num">
                                      <p:cBhvr>
                                        <p:cTn id="34"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53" presetClass="entr" presetSubtype="16" fill="hold" grpId="0" nodeType="clickEffect">
                                  <p:stCondLst>
                                    <p:cond delay="0"/>
                                  </p:stCondLst>
                                  <p:childTnLst>
                                    <p:set>
                                      <p:cBhvr>
                                        <p:cTn id="38" dur="1" fill="hold">
                                          <p:stCondLst>
                                            <p:cond delay="0"/>
                                          </p:stCondLst>
                                        </p:cTn>
                                        <p:tgtEl>
                                          <p:spTgt spid="13"/>
                                        </p:tgtEl>
                                        <p:attrNameLst>
                                          <p:attrName>style.visibility</p:attrName>
                                        </p:attrNameLst>
                                      </p:cBhvr>
                                      <p:to>
                                        <p:strVal val="visible"/>
                                      </p:to>
                                    </p:set>
                                    <p:anim calcmode="lin" valueType="num">
                                      <p:cBhvr>
                                        <p:cTn id="39" dur="500" fill="hold"/>
                                        <p:tgtEl>
                                          <p:spTgt spid="13"/>
                                        </p:tgtEl>
                                        <p:attrNameLst>
                                          <p:attrName>ppt_w</p:attrName>
                                        </p:attrNameLst>
                                      </p:cBhvr>
                                      <p:tavLst>
                                        <p:tav tm="0">
                                          <p:val>
                                            <p:fltVal val="0"/>
                                          </p:val>
                                        </p:tav>
                                        <p:tav tm="100000">
                                          <p:val>
                                            <p:strVal val="#ppt_w"/>
                                          </p:val>
                                        </p:tav>
                                      </p:tavLst>
                                    </p:anim>
                                    <p:anim calcmode="lin" valueType="num">
                                      <p:cBhvr>
                                        <p:cTn id="40" dur="500" fill="hold"/>
                                        <p:tgtEl>
                                          <p:spTgt spid="13"/>
                                        </p:tgtEl>
                                        <p:attrNameLst>
                                          <p:attrName>ppt_h</p:attrName>
                                        </p:attrNameLst>
                                      </p:cBhvr>
                                      <p:tavLst>
                                        <p:tav tm="0">
                                          <p:val>
                                            <p:fltVal val="0"/>
                                          </p:val>
                                        </p:tav>
                                        <p:tav tm="100000">
                                          <p:val>
                                            <p:strVal val="#ppt_h"/>
                                          </p:val>
                                        </p:tav>
                                      </p:tavLst>
                                    </p:anim>
                                    <p:animEffect transition="in" filter="fade">
                                      <p:cBhvr>
                                        <p:cTn id="41" dur="500"/>
                                        <p:tgtEl>
                                          <p:spTgt spid="13"/>
                                        </p:tgtEl>
                                      </p:cBhvr>
                                    </p:animEffect>
                                  </p:childTnLst>
                                </p:cTn>
                              </p:par>
                              <p:par>
                                <p:cTn id="42" presetID="53" presetClass="entr" presetSubtype="16" fill="hold" grpId="0" nodeType="withEffect">
                                  <p:stCondLst>
                                    <p:cond delay="0"/>
                                  </p:stCondLst>
                                  <p:childTnLst>
                                    <p:set>
                                      <p:cBhvr>
                                        <p:cTn id="43" dur="1" fill="hold">
                                          <p:stCondLst>
                                            <p:cond delay="0"/>
                                          </p:stCondLst>
                                        </p:cTn>
                                        <p:tgtEl>
                                          <p:spTgt spid="12"/>
                                        </p:tgtEl>
                                        <p:attrNameLst>
                                          <p:attrName>style.visibility</p:attrName>
                                        </p:attrNameLst>
                                      </p:cBhvr>
                                      <p:to>
                                        <p:strVal val="visible"/>
                                      </p:to>
                                    </p:set>
                                    <p:anim calcmode="lin" valueType="num">
                                      <p:cBhvr>
                                        <p:cTn id="44" dur="500" fill="hold"/>
                                        <p:tgtEl>
                                          <p:spTgt spid="12"/>
                                        </p:tgtEl>
                                        <p:attrNameLst>
                                          <p:attrName>ppt_w</p:attrName>
                                        </p:attrNameLst>
                                      </p:cBhvr>
                                      <p:tavLst>
                                        <p:tav tm="0">
                                          <p:val>
                                            <p:fltVal val="0"/>
                                          </p:val>
                                        </p:tav>
                                        <p:tav tm="100000">
                                          <p:val>
                                            <p:strVal val="#ppt_w"/>
                                          </p:val>
                                        </p:tav>
                                      </p:tavLst>
                                    </p:anim>
                                    <p:anim calcmode="lin" valueType="num">
                                      <p:cBhvr>
                                        <p:cTn id="45" dur="500" fill="hold"/>
                                        <p:tgtEl>
                                          <p:spTgt spid="12"/>
                                        </p:tgtEl>
                                        <p:attrNameLst>
                                          <p:attrName>ppt_h</p:attrName>
                                        </p:attrNameLst>
                                      </p:cBhvr>
                                      <p:tavLst>
                                        <p:tav tm="0">
                                          <p:val>
                                            <p:fltVal val="0"/>
                                          </p:val>
                                        </p:tav>
                                        <p:tav tm="100000">
                                          <p:val>
                                            <p:strVal val="#ppt_h"/>
                                          </p:val>
                                        </p:tav>
                                      </p:tavLst>
                                    </p:anim>
                                    <p:animEffect transition="in" filter="fade">
                                      <p:cBhvr>
                                        <p:cTn id="46" dur="500"/>
                                        <p:tgtEl>
                                          <p:spTgt spid="12"/>
                                        </p:tgtEl>
                                      </p:cBhvr>
                                    </p:animEffect>
                                  </p:childTnLst>
                                </p:cTn>
                              </p:par>
                              <p:par>
                                <p:cTn id="47" presetID="53" presetClass="entr" presetSubtype="16" fill="hold" grpId="0" nodeType="withEffect">
                                  <p:stCondLst>
                                    <p:cond delay="0"/>
                                  </p:stCondLst>
                                  <p:childTnLst>
                                    <p:set>
                                      <p:cBhvr>
                                        <p:cTn id="48" dur="1" fill="hold">
                                          <p:stCondLst>
                                            <p:cond delay="0"/>
                                          </p:stCondLst>
                                        </p:cTn>
                                        <p:tgtEl>
                                          <p:spTgt spid="14"/>
                                        </p:tgtEl>
                                        <p:attrNameLst>
                                          <p:attrName>style.visibility</p:attrName>
                                        </p:attrNameLst>
                                      </p:cBhvr>
                                      <p:to>
                                        <p:strVal val="visible"/>
                                      </p:to>
                                    </p:set>
                                    <p:anim calcmode="lin" valueType="num">
                                      <p:cBhvr>
                                        <p:cTn id="49" dur="500" fill="hold"/>
                                        <p:tgtEl>
                                          <p:spTgt spid="14"/>
                                        </p:tgtEl>
                                        <p:attrNameLst>
                                          <p:attrName>ppt_w</p:attrName>
                                        </p:attrNameLst>
                                      </p:cBhvr>
                                      <p:tavLst>
                                        <p:tav tm="0">
                                          <p:val>
                                            <p:fltVal val="0"/>
                                          </p:val>
                                        </p:tav>
                                        <p:tav tm="100000">
                                          <p:val>
                                            <p:strVal val="#ppt_w"/>
                                          </p:val>
                                        </p:tav>
                                      </p:tavLst>
                                    </p:anim>
                                    <p:anim calcmode="lin" valueType="num">
                                      <p:cBhvr>
                                        <p:cTn id="50" dur="500" fill="hold"/>
                                        <p:tgtEl>
                                          <p:spTgt spid="14"/>
                                        </p:tgtEl>
                                        <p:attrNameLst>
                                          <p:attrName>ppt_h</p:attrName>
                                        </p:attrNameLst>
                                      </p:cBhvr>
                                      <p:tavLst>
                                        <p:tav tm="0">
                                          <p:val>
                                            <p:fltVal val="0"/>
                                          </p:val>
                                        </p:tav>
                                        <p:tav tm="100000">
                                          <p:val>
                                            <p:strVal val="#ppt_h"/>
                                          </p:val>
                                        </p:tav>
                                      </p:tavLst>
                                    </p:anim>
                                    <p:animEffect transition="in" filter="fade">
                                      <p:cBhvr>
                                        <p:cTn id="51" dur="500"/>
                                        <p:tgtEl>
                                          <p:spTgt spid="14"/>
                                        </p:tgtEl>
                                      </p:cBhvr>
                                    </p:animEffect>
                                  </p:childTnLst>
                                </p:cTn>
                              </p:par>
                            </p:childTnLst>
                          </p:cTn>
                        </p:par>
                      </p:childTnLst>
                    </p:cTn>
                  </p:par>
                  <p:par>
                    <p:cTn id="52" fill="hold">
                      <p:stCondLst>
                        <p:cond delay="indefinite"/>
                      </p:stCondLst>
                      <p:childTnLst>
                        <p:par>
                          <p:cTn id="53" fill="hold">
                            <p:stCondLst>
                              <p:cond delay="0"/>
                            </p:stCondLst>
                            <p:childTnLst>
                              <p:par>
                                <p:cTn id="54" presetID="53" presetClass="entr" presetSubtype="16" fill="hold" grpId="0" nodeType="clickEffect">
                                  <p:stCondLst>
                                    <p:cond delay="0"/>
                                  </p:stCondLst>
                                  <p:childTnLst>
                                    <p:set>
                                      <p:cBhvr>
                                        <p:cTn id="55" dur="1" fill="hold">
                                          <p:stCondLst>
                                            <p:cond delay="0"/>
                                          </p:stCondLst>
                                        </p:cTn>
                                        <p:tgtEl>
                                          <p:spTgt spid="19"/>
                                        </p:tgtEl>
                                        <p:attrNameLst>
                                          <p:attrName>style.visibility</p:attrName>
                                        </p:attrNameLst>
                                      </p:cBhvr>
                                      <p:to>
                                        <p:strVal val="visible"/>
                                      </p:to>
                                    </p:set>
                                    <p:anim calcmode="lin" valueType="num">
                                      <p:cBhvr>
                                        <p:cTn id="56" dur="500" fill="hold"/>
                                        <p:tgtEl>
                                          <p:spTgt spid="19"/>
                                        </p:tgtEl>
                                        <p:attrNameLst>
                                          <p:attrName>ppt_w</p:attrName>
                                        </p:attrNameLst>
                                      </p:cBhvr>
                                      <p:tavLst>
                                        <p:tav tm="0">
                                          <p:val>
                                            <p:fltVal val="0"/>
                                          </p:val>
                                        </p:tav>
                                        <p:tav tm="100000">
                                          <p:val>
                                            <p:strVal val="#ppt_w"/>
                                          </p:val>
                                        </p:tav>
                                      </p:tavLst>
                                    </p:anim>
                                    <p:anim calcmode="lin" valueType="num">
                                      <p:cBhvr>
                                        <p:cTn id="57" dur="500" fill="hold"/>
                                        <p:tgtEl>
                                          <p:spTgt spid="19"/>
                                        </p:tgtEl>
                                        <p:attrNameLst>
                                          <p:attrName>ppt_h</p:attrName>
                                        </p:attrNameLst>
                                      </p:cBhvr>
                                      <p:tavLst>
                                        <p:tav tm="0">
                                          <p:val>
                                            <p:fltVal val="0"/>
                                          </p:val>
                                        </p:tav>
                                        <p:tav tm="100000">
                                          <p:val>
                                            <p:strVal val="#ppt_h"/>
                                          </p:val>
                                        </p:tav>
                                      </p:tavLst>
                                    </p:anim>
                                    <p:animEffect transition="in" filter="fade">
                                      <p:cBhvr>
                                        <p:cTn id="58" dur="500"/>
                                        <p:tgtEl>
                                          <p:spTgt spid="19"/>
                                        </p:tgtEl>
                                      </p:cBhvr>
                                    </p:animEffect>
                                  </p:childTnLst>
                                </p:cTn>
                              </p:par>
                              <p:par>
                                <p:cTn id="59" presetID="53" presetClass="entr" presetSubtype="16" fill="hold" grpId="0" nodeType="withEffect">
                                  <p:stCondLst>
                                    <p:cond delay="0"/>
                                  </p:stCondLst>
                                  <p:childTnLst>
                                    <p:set>
                                      <p:cBhvr>
                                        <p:cTn id="60" dur="1" fill="hold">
                                          <p:stCondLst>
                                            <p:cond delay="0"/>
                                          </p:stCondLst>
                                        </p:cTn>
                                        <p:tgtEl>
                                          <p:spTgt spid="20"/>
                                        </p:tgtEl>
                                        <p:attrNameLst>
                                          <p:attrName>style.visibility</p:attrName>
                                        </p:attrNameLst>
                                      </p:cBhvr>
                                      <p:to>
                                        <p:strVal val="visible"/>
                                      </p:to>
                                    </p:set>
                                    <p:anim calcmode="lin" valueType="num">
                                      <p:cBhvr>
                                        <p:cTn id="61" dur="500" fill="hold"/>
                                        <p:tgtEl>
                                          <p:spTgt spid="20"/>
                                        </p:tgtEl>
                                        <p:attrNameLst>
                                          <p:attrName>ppt_w</p:attrName>
                                        </p:attrNameLst>
                                      </p:cBhvr>
                                      <p:tavLst>
                                        <p:tav tm="0">
                                          <p:val>
                                            <p:fltVal val="0"/>
                                          </p:val>
                                        </p:tav>
                                        <p:tav tm="100000">
                                          <p:val>
                                            <p:strVal val="#ppt_w"/>
                                          </p:val>
                                        </p:tav>
                                      </p:tavLst>
                                    </p:anim>
                                    <p:anim calcmode="lin" valueType="num">
                                      <p:cBhvr>
                                        <p:cTn id="62" dur="500" fill="hold"/>
                                        <p:tgtEl>
                                          <p:spTgt spid="20"/>
                                        </p:tgtEl>
                                        <p:attrNameLst>
                                          <p:attrName>ppt_h</p:attrName>
                                        </p:attrNameLst>
                                      </p:cBhvr>
                                      <p:tavLst>
                                        <p:tav tm="0">
                                          <p:val>
                                            <p:fltVal val="0"/>
                                          </p:val>
                                        </p:tav>
                                        <p:tav tm="100000">
                                          <p:val>
                                            <p:strVal val="#ppt_h"/>
                                          </p:val>
                                        </p:tav>
                                      </p:tavLst>
                                    </p:anim>
                                    <p:animEffect transition="in" filter="fade">
                                      <p:cBhvr>
                                        <p:cTn id="63" dur="500"/>
                                        <p:tgtEl>
                                          <p:spTgt spid="20"/>
                                        </p:tgtEl>
                                      </p:cBhvr>
                                    </p:animEffect>
                                  </p:childTnLst>
                                </p:cTn>
                              </p:par>
                              <p:par>
                                <p:cTn id="64" presetID="53" presetClass="entr" presetSubtype="16" fill="hold" grpId="0" nodeType="withEffect">
                                  <p:stCondLst>
                                    <p:cond delay="0"/>
                                  </p:stCondLst>
                                  <p:childTnLst>
                                    <p:set>
                                      <p:cBhvr>
                                        <p:cTn id="65" dur="1" fill="hold">
                                          <p:stCondLst>
                                            <p:cond delay="0"/>
                                          </p:stCondLst>
                                        </p:cTn>
                                        <p:tgtEl>
                                          <p:spTgt spid="22"/>
                                        </p:tgtEl>
                                        <p:attrNameLst>
                                          <p:attrName>style.visibility</p:attrName>
                                        </p:attrNameLst>
                                      </p:cBhvr>
                                      <p:to>
                                        <p:strVal val="visible"/>
                                      </p:to>
                                    </p:set>
                                    <p:anim calcmode="lin" valueType="num">
                                      <p:cBhvr>
                                        <p:cTn id="66" dur="500" fill="hold"/>
                                        <p:tgtEl>
                                          <p:spTgt spid="22"/>
                                        </p:tgtEl>
                                        <p:attrNameLst>
                                          <p:attrName>ppt_w</p:attrName>
                                        </p:attrNameLst>
                                      </p:cBhvr>
                                      <p:tavLst>
                                        <p:tav tm="0">
                                          <p:val>
                                            <p:fltVal val="0"/>
                                          </p:val>
                                        </p:tav>
                                        <p:tav tm="100000">
                                          <p:val>
                                            <p:strVal val="#ppt_w"/>
                                          </p:val>
                                        </p:tav>
                                      </p:tavLst>
                                    </p:anim>
                                    <p:anim calcmode="lin" valueType="num">
                                      <p:cBhvr>
                                        <p:cTn id="67" dur="500" fill="hold"/>
                                        <p:tgtEl>
                                          <p:spTgt spid="22"/>
                                        </p:tgtEl>
                                        <p:attrNameLst>
                                          <p:attrName>ppt_h</p:attrName>
                                        </p:attrNameLst>
                                      </p:cBhvr>
                                      <p:tavLst>
                                        <p:tav tm="0">
                                          <p:val>
                                            <p:fltVal val="0"/>
                                          </p:val>
                                        </p:tav>
                                        <p:tav tm="100000">
                                          <p:val>
                                            <p:strVal val="#ppt_h"/>
                                          </p:val>
                                        </p:tav>
                                      </p:tavLst>
                                    </p:anim>
                                    <p:animEffect transition="in" filter="fade">
                                      <p:cBhvr>
                                        <p:cTn id="68" dur="500"/>
                                        <p:tgtEl>
                                          <p:spTgt spid="22"/>
                                        </p:tgtEl>
                                      </p:cBhvr>
                                    </p:animEffect>
                                  </p:childTnLst>
                                </p:cTn>
                              </p:par>
                              <p:par>
                                <p:cTn id="69" presetID="53" presetClass="entr" presetSubtype="16" fill="hold" grpId="0" nodeType="withEffect">
                                  <p:stCondLst>
                                    <p:cond delay="0"/>
                                  </p:stCondLst>
                                  <p:childTnLst>
                                    <p:set>
                                      <p:cBhvr>
                                        <p:cTn id="70" dur="1" fill="hold">
                                          <p:stCondLst>
                                            <p:cond delay="0"/>
                                          </p:stCondLst>
                                        </p:cTn>
                                        <p:tgtEl>
                                          <p:spTgt spid="17"/>
                                        </p:tgtEl>
                                        <p:attrNameLst>
                                          <p:attrName>style.visibility</p:attrName>
                                        </p:attrNameLst>
                                      </p:cBhvr>
                                      <p:to>
                                        <p:strVal val="visible"/>
                                      </p:to>
                                    </p:set>
                                    <p:anim calcmode="lin" valueType="num">
                                      <p:cBhvr>
                                        <p:cTn id="71" dur="500" fill="hold"/>
                                        <p:tgtEl>
                                          <p:spTgt spid="17"/>
                                        </p:tgtEl>
                                        <p:attrNameLst>
                                          <p:attrName>ppt_w</p:attrName>
                                        </p:attrNameLst>
                                      </p:cBhvr>
                                      <p:tavLst>
                                        <p:tav tm="0">
                                          <p:val>
                                            <p:fltVal val="0"/>
                                          </p:val>
                                        </p:tav>
                                        <p:tav tm="100000">
                                          <p:val>
                                            <p:strVal val="#ppt_w"/>
                                          </p:val>
                                        </p:tav>
                                      </p:tavLst>
                                    </p:anim>
                                    <p:anim calcmode="lin" valueType="num">
                                      <p:cBhvr>
                                        <p:cTn id="72" dur="500" fill="hold"/>
                                        <p:tgtEl>
                                          <p:spTgt spid="17"/>
                                        </p:tgtEl>
                                        <p:attrNameLst>
                                          <p:attrName>ppt_h</p:attrName>
                                        </p:attrNameLst>
                                      </p:cBhvr>
                                      <p:tavLst>
                                        <p:tav tm="0">
                                          <p:val>
                                            <p:fltVal val="0"/>
                                          </p:val>
                                        </p:tav>
                                        <p:tav tm="100000">
                                          <p:val>
                                            <p:strVal val="#ppt_h"/>
                                          </p:val>
                                        </p:tav>
                                      </p:tavLst>
                                    </p:anim>
                                    <p:animEffect transition="in" filter="fade">
                                      <p:cBhvr>
                                        <p:cTn id="73"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p:bldP spid="6" grpId="0" animBg="1"/>
      <p:bldP spid="11" grpId="0" animBg="1"/>
      <p:bldP spid="12" grpId="0" animBg="1"/>
      <p:bldP spid="13" grpId="0" animBg="1"/>
      <p:bldP spid="14" grpId="0" animBg="1"/>
      <p:bldP spid="19" grpId="0" animBg="1"/>
      <p:bldP spid="20" grpId="0" animBg="1"/>
      <p:bldP spid="22" grpId="0" animBg="1"/>
      <p:bldP spid="17"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3882647" y="1478795"/>
            <a:ext cx="2680542" cy="707886"/>
          </a:xfrm>
          <a:prstGeom prst="rect">
            <a:avLst/>
          </a:prstGeom>
          <a:solidFill>
            <a:schemeClr val="bg1"/>
          </a:solidFill>
          <a:ln>
            <a:solidFill>
              <a:schemeClr val="tx1"/>
            </a:solidFill>
          </a:ln>
          <a:effectLst>
            <a:outerShdw blurRad="50800" dist="38100" dir="2700000" algn="tl" rotWithShape="0">
              <a:prstClr val="black">
                <a:alpha val="40000"/>
              </a:prstClr>
            </a:outerShdw>
            <a:reflection blurRad="6350" stA="50000" endA="300" endPos="55000" dir="5400000" sy="-100000" algn="bl" rotWithShape="0"/>
          </a:effectLst>
        </p:spPr>
        <p:txBody>
          <a:bodyPr wrap="none">
            <a:spAutoFit/>
          </a:bodyPr>
          <a:lstStyle/>
          <a:p>
            <a:r>
              <a:rPr lang="en-US" sz="4000" b="1" dirty="0" smtClean="0"/>
              <a:t>Section one</a:t>
            </a:r>
            <a:endParaRPr lang="en-US" sz="4000" b="1" dirty="0"/>
          </a:p>
        </p:txBody>
      </p:sp>
      <p:sp>
        <p:nvSpPr>
          <p:cNvPr id="5" name="Rectangle 4"/>
          <p:cNvSpPr/>
          <p:nvPr/>
        </p:nvSpPr>
        <p:spPr>
          <a:xfrm>
            <a:off x="2930540" y="2677212"/>
            <a:ext cx="4754828" cy="646331"/>
          </a:xfrm>
          <a:prstGeom prst="rect">
            <a:avLst/>
          </a:prstGeom>
          <a:solidFill>
            <a:schemeClr val="bg1"/>
          </a:solidFill>
          <a:ln>
            <a:solidFill>
              <a:schemeClr val="tx1"/>
            </a:solidFill>
          </a:ln>
        </p:spPr>
        <p:txBody>
          <a:bodyPr wrap="none">
            <a:spAutoFit/>
          </a:bodyPr>
          <a:lstStyle/>
          <a:p>
            <a:r>
              <a:rPr lang="en-US" sz="3600" b="1" dirty="0" smtClean="0">
                <a:effectLst>
                  <a:outerShdw blurRad="38100" dist="38100" dir="2700000" algn="tl">
                    <a:srgbClr val="000000">
                      <a:alpha val="43137"/>
                    </a:srgbClr>
                  </a:outerShdw>
                </a:effectLst>
              </a:rPr>
              <a:t>Choosing the right tools</a:t>
            </a:r>
            <a:endParaRPr lang="en-US" sz="3600" b="1" dirty="0">
              <a:effectLst>
                <a:outerShdw blurRad="38100" dist="38100" dir="2700000" algn="tl">
                  <a:srgbClr val="000000">
                    <a:alpha val="43137"/>
                  </a:srgbClr>
                </a:outerShdw>
              </a:effectLst>
            </a:endParaRPr>
          </a:p>
        </p:txBody>
      </p:sp>
      <p:pic>
        <p:nvPicPr>
          <p:cNvPr id="7"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8" y="212503"/>
            <a:ext cx="1391296" cy="459010"/>
          </a:xfrm>
          <a:prstGeom prst="rect">
            <a:avLst/>
          </a:prstGeom>
        </p:spPr>
      </p:pic>
      <p:sp>
        <p:nvSpPr>
          <p:cNvPr id="8" name="TextBox 7"/>
          <p:cNvSpPr txBox="1"/>
          <p:nvPr/>
        </p:nvSpPr>
        <p:spPr>
          <a:xfrm>
            <a:off x="0" y="6519446"/>
            <a:ext cx="1962793" cy="338554"/>
          </a:xfrm>
          <a:prstGeom prst="rect">
            <a:avLst/>
          </a:prstGeom>
          <a:noFill/>
        </p:spPr>
        <p:txBody>
          <a:bodyPr wrap="square" rtlCol="0">
            <a:spAutoFit/>
          </a:bodyPr>
          <a:lstStyle/>
          <a:p>
            <a:pPr algn="ctr"/>
            <a:r>
              <a:rPr lang="en-US" sz="1600" b="1" dirty="0"/>
              <a:t>www.midocean.ae</a:t>
            </a:r>
          </a:p>
        </p:txBody>
      </p:sp>
    </p:spTree>
    <p:extLst>
      <p:ext uri="{BB962C8B-B14F-4D97-AF65-F5344CB8AC3E}">
        <p14:creationId xmlns:p14="http://schemas.microsoft.com/office/powerpoint/2010/main" val="11919579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22"/>
          <p:cNvSpPr/>
          <p:nvPr/>
        </p:nvSpPr>
        <p:spPr>
          <a:xfrm>
            <a:off x="8063578" y="81280"/>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9" name="Rectangle 8"/>
          <p:cNvSpPr/>
          <p:nvPr/>
        </p:nvSpPr>
        <p:spPr>
          <a:xfrm>
            <a:off x="4371164" y="0"/>
            <a:ext cx="2728632" cy="400110"/>
          </a:xfrm>
          <a:prstGeom prst="rect">
            <a:avLst/>
          </a:prstGeom>
          <a:solidFill>
            <a:schemeClr val="bg1"/>
          </a:solidFill>
          <a:ln>
            <a:solidFill>
              <a:schemeClr val="tx1"/>
            </a:solidFill>
          </a:ln>
        </p:spPr>
        <p:txBody>
          <a:bodyPr wrap="none">
            <a:spAutoFit/>
          </a:bodyPr>
          <a:lstStyle/>
          <a:p>
            <a:r>
              <a:rPr lang="en-US" sz="2000" b="1" dirty="0" smtClean="0">
                <a:effectLst>
                  <a:outerShdw blurRad="38100" dist="38100" dir="2700000" algn="tl">
                    <a:srgbClr val="000000">
                      <a:alpha val="43137"/>
                    </a:srgbClr>
                  </a:outerShdw>
                </a:effectLst>
              </a:rPr>
              <a:t>Choosing the right tools</a:t>
            </a:r>
            <a:endParaRPr lang="en-US" sz="2000" b="1" dirty="0">
              <a:effectLst>
                <a:outerShdw blurRad="38100" dist="38100" dir="2700000" algn="tl">
                  <a:srgbClr val="000000">
                    <a:alpha val="43137"/>
                  </a:srgbClr>
                </a:outerShdw>
              </a:effectLst>
            </a:endParaRPr>
          </a:p>
        </p:txBody>
      </p:sp>
      <p:pic>
        <p:nvPicPr>
          <p:cNvPr id="5" name="Picture 4"/>
          <p:cNvPicPr/>
          <p:nvPr/>
        </p:nvPicPr>
        <p:blipFill rotWithShape="1">
          <a:blip r:embed="rId2"/>
          <a:srcRect l="32038" t="17251" r="43768" b="43284"/>
          <a:stretch/>
        </p:blipFill>
        <p:spPr bwMode="auto">
          <a:xfrm>
            <a:off x="6183984" y="511137"/>
            <a:ext cx="4266611" cy="3153795"/>
          </a:xfrm>
          <a:prstGeom prst="rect">
            <a:avLst/>
          </a:prstGeom>
          <a:ln>
            <a:noFill/>
          </a:ln>
          <a:extLst>
            <a:ext uri="{53640926-AAD7-44D8-BBD7-CCE9431645EC}">
              <a14:shadowObscured xmlns:a14="http://schemas.microsoft.com/office/drawing/2010/main"/>
            </a:ext>
          </a:extLst>
        </p:spPr>
      </p:pic>
      <p:sp>
        <p:nvSpPr>
          <p:cNvPr id="2" name="Rectangle 1"/>
          <p:cNvSpPr/>
          <p:nvPr/>
        </p:nvSpPr>
        <p:spPr>
          <a:xfrm>
            <a:off x="0" y="1825254"/>
            <a:ext cx="6096000" cy="2400657"/>
          </a:xfrm>
          <a:prstGeom prst="rect">
            <a:avLst/>
          </a:prstGeom>
          <a:solidFill>
            <a:schemeClr val="bg1"/>
          </a:solidFill>
          <a:ln>
            <a:solidFill>
              <a:schemeClr val="tx1"/>
            </a:solidFill>
          </a:ln>
        </p:spPr>
        <p:txBody>
          <a:bodyPr>
            <a:spAutoFit/>
          </a:bodyPr>
          <a:lstStyle/>
          <a:p>
            <a:pPr algn="just">
              <a:lnSpc>
                <a:spcPct val="150000"/>
              </a:lnSpc>
              <a:spcAft>
                <a:spcPts val="600"/>
              </a:spcAft>
              <a:tabLst>
                <a:tab pos="274320" algn="l"/>
                <a:tab pos="457200" algn="l"/>
              </a:tabLst>
            </a:pPr>
            <a:r>
              <a:rPr lang="en-GB" sz="2000" dirty="0">
                <a:solidFill>
                  <a:srgbClr val="000000"/>
                </a:solidFill>
                <a:latin typeface="Calibri" panose="020F0502020204030204" pitchFamily="34" charset="0"/>
                <a:ea typeface="Calibri" panose="020F0502020204030204" pitchFamily="34" charset="0"/>
                <a:cs typeface="KFGQPC Uthman Taha Naskh"/>
              </a:rPr>
              <a:t>Our emphasis in this section is on the process and importance of choosing the right tool, rather than focusing on specific, brand-name products or </a:t>
            </a:r>
            <a:r>
              <a:rPr lang="en-GB" sz="2000" dirty="0" smtClean="0">
                <a:solidFill>
                  <a:srgbClr val="000000"/>
                </a:solidFill>
                <a:latin typeface="Calibri" panose="020F0502020204030204" pitchFamily="34" charset="0"/>
                <a:ea typeface="Calibri" panose="020F0502020204030204" pitchFamily="34" charset="0"/>
                <a:cs typeface="KFGQPC Uthman Taha Naskh"/>
              </a:rPr>
              <a:t>services. </a:t>
            </a:r>
            <a:r>
              <a:rPr lang="en-GB" sz="2000" dirty="0">
                <a:solidFill>
                  <a:srgbClr val="000000"/>
                </a:solidFill>
                <a:latin typeface="Calibri" panose="020F0502020204030204" pitchFamily="34" charset="0"/>
                <a:ea typeface="Calibri" panose="020F0502020204030204" pitchFamily="34" charset="0"/>
                <a:cs typeface="KFGQPC Uthman Taha Naskh"/>
              </a:rPr>
              <a:t>The concept is to start with WHY, then look at HOW, then answer WHAT</a:t>
            </a:r>
            <a:endParaRPr lang="en-US" sz="2400" dirty="0">
              <a:solidFill>
                <a:srgbClr val="595959"/>
              </a:solidFill>
              <a:effectLst/>
              <a:latin typeface="Calibri" panose="020F0502020204030204" pitchFamily="34" charset="0"/>
              <a:ea typeface="Calibri" panose="020F0502020204030204" pitchFamily="34" charset="0"/>
              <a:cs typeface="Arial" panose="020B0604020202020204" pitchFamily="34" charset="0"/>
            </a:endParaRPr>
          </a:p>
        </p:txBody>
      </p:sp>
      <p:pic>
        <p:nvPicPr>
          <p:cNvPr id="7"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8" y="212503"/>
            <a:ext cx="1391296" cy="459010"/>
          </a:xfrm>
          <a:prstGeom prst="rect">
            <a:avLst/>
          </a:prstGeom>
        </p:spPr>
      </p:pic>
      <p:sp>
        <p:nvSpPr>
          <p:cNvPr id="8" name="TextBox 7"/>
          <p:cNvSpPr txBox="1"/>
          <p:nvPr/>
        </p:nvSpPr>
        <p:spPr>
          <a:xfrm>
            <a:off x="0" y="6519446"/>
            <a:ext cx="1962793" cy="338554"/>
          </a:xfrm>
          <a:prstGeom prst="rect">
            <a:avLst/>
          </a:prstGeom>
          <a:noFill/>
        </p:spPr>
        <p:txBody>
          <a:bodyPr wrap="square" rtlCol="0">
            <a:spAutoFit/>
          </a:bodyPr>
          <a:lstStyle/>
          <a:p>
            <a:pPr algn="ctr"/>
            <a:r>
              <a:rPr lang="en-US" sz="1600" b="1" dirty="0"/>
              <a:t>www.midocean.ae</a:t>
            </a:r>
          </a:p>
        </p:txBody>
      </p:sp>
    </p:spTree>
    <p:extLst>
      <p:ext uri="{BB962C8B-B14F-4D97-AF65-F5344CB8AC3E}">
        <p14:creationId xmlns:p14="http://schemas.microsoft.com/office/powerpoint/2010/main" val="34145563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2"/>
                                        </p:tgtEl>
                                        <p:attrNameLst>
                                          <p:attrName>style.visibility</p:attrName>
                                        </p:attrNameLst>
                                      </p:cBhvr>
                                      <p:to>
                                        <p:strVal val="visible"/>
                                      </p:to>
                                    </p:set>
                                    <p:animEffect transition="in" filter="barn(inVertical)">
                                      <p:cBhvr>
                                        <p:cTn id="10"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Rounded Corners 22"/>
          <p:cNvSpPr/>
          <p:nvPr/>
        </p:nvSpPr>
        <p:spPr>
          <a:xfrm>
            <a:off x="8063578" y="81280"/>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2" name="Rectangle 1"/>
          <p:cNvSpPr/>
          <p:nvPr/>
        </p:nvSpPr>
        <p:spPr>
          <a:xfrm>
            <a:off x="202518" y="1227906"/>
            <a:ext cx="6096000" cy="1200329"/>
          </a:xfrm>
          <a:prstGeom prst="rect">
            <a:avLst/>
          </a:prstGeom>
          <a:solidFill>
            <a:schemeClr val="accent5">
              <a:lumMod val="20000"/>
              <a:lumOff val="80000"/>
            </a:schemeClr>
          </a:solidFill>
          <a:ln>
            <a:solidFill>
              <a:schemeClr val="tx1"/>
            </a:solidFill>
          </a:ln>
        </p:spPr>
        <p:txBody>
          <a:bodyPr>
            <a:spAutoFit/>
          </a:bodyPr>
          <a:lstStyle/>
          <a:p>
            <a:pPr lvl="0"/>
            <a:r>
              <a:rPr lang="en-GB" sz="2400" dirty="0"/>
              <a:t>WHY—the reason or purpose. Why are we addressing this communication problem? Why is this an issue? Why is this important?</a:t>
            </a:r>
            <a:endParaRPr lang="en-US" sz="2400" dirty="0"/>
          </a:p>
        </p:txBody>
      </p:sp>
      <p:sp>
        <p:nvSpPr>
          <p:cNvPr id="7" name="Rectangle 6"/>
          <p:cNvSpPr/>
          <p:nvPr/>
        </p:nvSpPr>
        <p:spPr>
          <a:xfrm>
            <a:off x="3569886" y="0"/>
            <a:ext cx="2728632" cy="400110"/>
          </a:xfrm>
          <a:prstGeom prst="rect">
            <a:avLst/>
          </a:prstGeom>
          <a:solidFill>
            <a:schemeClr val="bg1"/>
          </a:solidFill>
          <a:ln>
            <a:solidFill>
              <a:schemeClr val="accent1"/>
            </a:solidFill>
          </a:ln>
        </p:spPr>
        <p:txBody>
          <a:bodyPr wrap="none">
            <a:spAutoFit/>
          </a:bodyPr>
          <a:lstStyle/>
          <a:p>
            <a:r>
              <a:rPr lang="en-US" sz="2000" b="1" dirty="0" smtClean="0">
                <a:effectLst>
                  <a:outerShdw blurRad="38100" dist="38100" dir="2700000" algn="tl">
                    <a:srgbClr val="000000">
                      <a:alpha val="43137"/>
                    </a:srgbClr>
                  </a:outerShdw>
                </a:effectLst>
              </a:rPr>
              <a:t>Choosing the right tools</a:t>
            </a:r>
            <a:endParaRPr lang="en-US" sz="2000" b="1" dirty="0">
              <a:effectLst>
                <a:outerShdw blurRad="38100" dist="38100" dir="2700000" algn="tl">
                  <a:srgbClr val="000000">
                    <a:alpha val="43137"/>
                  </a:srgbClr>
                </a:outerShdw>
              </a:effectLst>
            </a:endParaRPr>
          </a:p>
        </p:txBody>
      </p:sp>
      <p:pic>
        <p:nvPicPr>
          <p:cNvPr id="8" name="Picture 7"/>
          <p:cNvPicPr/>
          <p:nvPr/>
        </p:nvPicPr>
        <p:blipFill rotWithShape="1">
          <a:blip r:embed="rId2"/>
          <a:srcRect l="32038" t="17251" r="43768" b="43284"/>
          <a:stretch/>
        </p:blipFill>
        <p:spPr bwMode="auto">
          <a:xfrm>
            <a:off x="6683604" y="0"/>
            <a:ext cx="4266611" cy="3153795"/>
          </a:xfrm>
          <a:prstGeom prst="rect">
            <a:avLst/>
          </a:prstGeom>
          <a:ln>
            <a:noFill/>
          </a:ln>
          <a:extLst>
            <a:ext uri="{53640926-AAD7-44D8-BBD7-CCE9431645EC}">
              <a14:shadowObscured xmlns:a14="http://schemas.microsoft.com/office/drawing/2010/main"/>
            </a:ext>
          </a:extLst>
        </p:spPr>
      </p:pic>
      <p:sp>
        <p:nvSpPr>
          <p:cNvPr id="9" name="Rectangle 8"/>
          <p:cNvSpPr/>
          <p:nvPr/>
        </p:nvSpPr>
        <p:spPr>
          <a:xfrm>
            <a:off x="202518" y="2813180"/>
            <a:ext cx="6096000" cy="1938992"/>
          </a:xfrm>
          <a:prstGeom prst="rect">
            <a:avLst/>
          </a:prstGeom>
          <a:solidFill>
            <a:schemeClr val="bg1"/>
          </a:solidFill>
          <a:ln>
            <a:solidFill>
              <a:schemeClr val="tx1"/>
            </a:solidFill>
          </a:ln>
        </p:spPr>
        <p:txBody>
          <a:bodyPr>
            <a:spAutoFit/>
          </a:bodyPr>
          <a:lstStyle/>
          <a:p>
            <a:pPr lvl="0"/>
            <a:r>
              <a:rPr lang="en-GB" sz="2400" dirty="0"/>
              <a:t>HOW—differentiating factors. How do the different features, capabilities, or uses address our project communication needs? </a:t>
            </a:r>
            <a:r>
              <a:rPr lang="en-GB" sz="2400" dirty="0" smtClean="0"/>
              <a:t>How </a:t>
            </a:r>
            <a:r>
              <a:rPr lang="en-GB" sz="2400" dirty="0"/>
              <a:t>will this tool solve a need or enhance our project communication abilities?</a:t>
            </a:r>
            <a:endParaRPr lang="en-US" sz="2400" dirty="0"/>
          </a:p>
        </p:txBody>
      </p:sp>
      <p:sp>
        <p:nvSpPr>
          <p:cNvPr id="10" name="Rectangle 9"/>
          <p:cNvSpPr/>
          <p:nvPr/>
        </p:nvSpPr>
        <p:spPr>
          <a:xfrm>
            <a:off x="202518" y="5137117"/>
            <a:ext cx="6096000" cy="1569660"/>
          </a:xfrm>
          <a:prstGeom prst="rect">
            <a:avLst/>
          </a:prstGeom>
          <a:solidFill>
            <a:schemeClr val="accent3">
              <a:lumMod val="20000"/>
              <a:lumOff val="80000"/>
            </a:schemeClr>
          </a:solidFill>
          <a:ln>
            <a:solidFill>
              <a:schemeClr val="tx1"/>
            </a:solidFill>
          </a:ln>
        </p:spPr>
        <p:txBody>
          <a:bodyPr>
            <a:spAutoFit/>
          </a:bodyPr>
          <a:lstStyle/>
          <a:p>
            <a:pPr lvl="0"/>
            <a:r>
              <a:rPr lang="en-GB" sz="2400" dirty="0"/>
              <a:t>WHAT—the product or mechanism. What project communication tool is the best solution? What result or change in our project communications do we expect to see?</a:t>
            </a:r>
            <a:endParaRPr lang="en-US" sz="2400" dirty="0"/>
          </a:p>
        </p:txBody>
      </p:sp>
      <p:pic>
        <p:nvPicPr>
          <p:cNvPr id="11"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8" y="212503"/>
            <a:ext cx="1391296" cy="459010"/>
          </a:xfrm>
          <a:prstGeom prst="rect">
            <a:avLst/>
          </a:prstGeom>
        </p:spPr>
      </p:pic>
      <p:sp>
        <p:nvSpPr>
          <p:cNvPr id="13" name="TextBox 12"/>
          <p:cNvSpPr txBox="1"/>
          <p:nvPr/>
        </p:nvSpPr>
        <p:spPr>
          <a:xfrm>
            <a:off x="0" y="6519446"/>
            <a:ext cx="1962793" cy="338554"/>
          </a:xfrm>
          <a:prstGeom prst="rect">
            <a:avLst/>
          </a:prstGeom>
          <a:noFill/>
        </p:spPr>
        <p:txBody>
          <a:bodyPr wrap="square" rtlCol="0">
            <a:spAutoFit/>
          </a:bodyPr>
          <a:lstStyle/>
          <a:p>
            <a:pPr algn="ctr"/>
            <a:r>
              <a:rPr lang="en-US" sz="1600" b="1" dirty="0"/>
              <a:t>www.midocean.ae</a:t>
            </a:r>
          </a:p>
        </p:txBody>
      </p:sp>
    </p:spTree>
    <p:extLst>
      <p:ext uri="{BB962C8B-B14F-4D97-AF65-F5344CB8AC3E}">
        <p14:creationId xmlns:p14="http://schemas.microsoft.com/office/powerpoint/2010/main" val="33457008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additive="base">
                                        <p:cTn id="13" dur="500" fill="hold"/>
                                        <p:tgtEl>
                                          <p:spTgt spid="9"/>
                                        </p:tgtEl>
                                        <p:attrNameLst>
                                          <p:attrName>ppt_x</p:attrName>
                                        </p:attrNameLst>
                                      </p:cBhvr>
                                      <p:tavLst>
                                        <p:tav tm="0">
                                          <p:val>
                                            <p:strVal val="#ppt_x"/>
                                          </p:val>
                                        </p:tav>
                                        <p:tav tm="100000">
                                          <p:val>
                                            <p:strVal val="#ppt_x"/>
                                          </p:val>
                                        </p:tav>
                                      </p:tavLst>
                                    </p:anim>
                                    <p:anim calcmode="lin" valueType="num">
                                      <p:cBhvr additive="base">
                                        <p:cTn id="14"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0"/>
                                        </p:tgtEl>
                                        <p:attrNameLst>
                                          <p:attrName>style.visibility</p:attrName>
                                        </p:attrNameLst>
                                      </p:cBhvr>
                                      <p:to>
                                        <p:strVal val="visible"/>
                                      </p:to>
                                    </p:set>
                                    <p:anim calcmode="lin" valueType="num">
                                      <p:cBhvr additive="base">
                                        <p:cTn id="19" dur="500" fill="hold"/>
                                        <p:tgtEl>
                                          <p:spTgt spid="10"/>
                                        </p:tgtEl>
                                        <p:attrNameLst>
                                          <p:attrName>ppt_x</p:attrName>
                                        </p:attrNameLst>
                                      </p:cBhvr>
                                      <p:tavLst>
                                        <p:tav tm="0">
                                          <p:val>
                                            <p:strVal val="#ppt_x"/>
                                          </p:val>
                                        </p:tav>
                                        <p:tav tm="100000">
                                          <p:val>
                                            <p:strVal val="#ppt_x"/>
                                          </p:val>
                                        </p:tav>
                                      </p:tavLst>
                                    </p:anim>
                                    <p:anim calcmode="lin" valueType="num">
                                      <p:cBhvr additive="base">
                                        <p:cTn id="20"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9" grpId="0" animBg="1"/>
      <p:bldP spid="10"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Rounded Corners 22"/>
          <p:cNvSpPr/>
          <p:nvPr/>
        </p:nvSpPr>
        <p:spPr>
          <a:xfrm>
            <a:off x="8063578" y="81280"/>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2" name="Rectangle 1"/>
          <p:cNvSpPr/>
          <p:nvPr/>
        </p:nvSpPr>
        <p:spPr>
          <a:xfrm>
            <a:off x="0" y="671724"/>
            <a:ext cx="2334705" cy="707886"/>
          </a:xfrm>
          <a:prstGeom prst="rect">
            <a:avLst/>
          </a:prstGeom>
          <a:solidFill>
            <a:schemeClr val="accent1">
              <a:lumMod val="75000"/>
            </a:schemeClr>
          </a:solidFill>
          <a:ln>
            <a:solidFill>
              <a:schemeClr val="accent1"/>
            </a:solidFill>
          </a:ln>
        </p:spPr>
        <p:txBody>
          <a:bodyPr wrap="square">
            <a:spAutoFit/>
          </a:bodyPr>
          <a:lstStyle/>
          <a:p>
            <a:pPr lvl="0"/>
            <a:r>
              <a:rPr lang="en-GB" sz="4000" b="1" dirty="0" smtClean="0">
                <a:solidFill>
                  <a:schemeClr val="bg1"/>
                </a:solidFill>
                <a:effectLst>
                  <a:outerShdw blurRad="38100" dist="38100" dir="2700000" algn="tl">
                    <a:srgbClr val="000000">
                      <a:alpha val="43137"/>
                    </a:srgbClr>
                  </a:outerShdw>
                </a:effectLst>
              </a:rPr>
              <a:t>The way</a:t>
            </a:r>
            <a:endParaRPr lang="en-US" sz="4000" b="1" dirty="0">
              <a:solidFill>
                <a:schemeClr val="bg1"/>
              </a:solidFill>
              <a:effectLst>
                <a:outerShdw blurRad="38100" dist="38100" dir="2700000" algn="tl">
                  <a:srgbClr val="000000">
                    <a:alpha val="43137"/>
                  </a:srgbClr>
                </a:outerShdw>
              </a:effectLst>
            </a:endParaRPr>
          </a:p>
        </p:txBody>
      </p:sp>
      <p:sp>
        <p:nvSpPr>
          <p:cNvPr id="7" name="Rectangle 6"/>
          <p:cNvSpPr/>
          <p:nvPr/>
        </p:nvSpPr>
        <p:spPr>
          <a:xfrm>
            <a:off x="3569886" y="0"/>
            <a:ext cx="2728632" cy="400110"/>
          </a:xfrm>
          <a:prstGeom prst="rect">
            <a:avLst/>
          </a:prstGeom>
          <a:solidFill>
            <a:schemeClr val="bg1"/>
          </a:solidFill>
          <a:ln>
            <a:solidFill>
              <a:schemeClr val="accent1"/>
            </a:solidFill>
          </a:ln>
        </p:spPr>
        <p:txBody>
          <a:bodyPr wrap="none">
            <a:spAutoFit/>
          </a:bodyPr>
          <a:lstStyle/>
          <a:p>
            <a:r>
              <a:rPr lang="en-US" sz="2000" b="1" dirty="0" smtClean="0">
                <a:effectLst>
                  <a:outerShdw blurRad="38100" dist="38100" dir="2700000" algn="tl">
                    <a:srgbClr val="000000">
                      <a:alpha val="43137"/>
                    </a:srgbClr>
                  </a:outerShdw>
                </a:effectLst>
              </a:rPr>
              <a:t>Choosing the right tools</a:t>
            </a:r>
            <a:endParaRPr lang="en-US" sz="2000" b="1" dirty="0">
              <a:effectLst>
                <a:outerShdw blurRad="38100" dist="38100" dir="2700000" algn="tl">
                  <a:srgbClr val="000000">
                    <a:alpha val="43137"/>
                  </a:srgbClr>
                </a:outerShdw>
              </a:effectLst>
            </a:endParaRPr>
          </a:p>
        </p:txBody>
      </p:sp>
      <p:pic>
        <p:nvPicPr>
          <p:cNvPr id="8" name="Picture 7"/>
          <p:cNvPicPr/>
          <p:nvPr/>
        </p:nvPicPr>
        <p:blipFill rotWithShape="1">
          <a:blip r:embed="rId2"/>
          <a:srcRect l="32038" t="17251" r="43768" b="43284"/>
          <a:stretch/>
        </p:blipFill>
        <p:spPr bwMode="auto">
          <a:xfrm>
            <a:off x="6683604" y="0"/>
            <a:ext cx="4266611" cy="3153795"/>
          </a:xfrm>
          <a:prstGeom prst="rect">
            <a:avLst/>
          </a:prstGeom>
          <a:ln>
            <a:noFill/>
          </a:ln>
          <a:extLst>
            <a:ext uri="{53640926-AAD7-44D8-BBD7-CCE9431645EC}">
              <a14:shadowObscured xmlns:a14="http://schemas.microsoft.com/office/drawing/2010/main"/>
            </a:ext>
          </a:extLst>
        </p:spPr>
      </p:pic>
      <p:sp>
        <p:nvSpPr>
          <p:cNvPr id="9" name="Rectangle 8"/>
          <p:cNvSpPr/>
          <p:nvPr/>
        </p:nvSpPr>
        <p:spPr>
          <a:xfrm>
            <a:off x="0" y="1795085"/>
            <a:ext cx="6096000" cy="1569660"/>
          </a:xfrm>
          <a:prstGeom prst="rect">
            <a:avLst/>
          </a:prstGeom>
          <a:solidFill>
            <a:schemeClr val="bg1"/>
          </a:solidFill>
          <a:ln>
            <a:solidFill>
              <a:schemeClr val="accent2">
                <a:lumMod val="75000"/>
              </a:schemeClr>
            </a:solidFill>
          </a:ln>
        </p:spPr>
        <p:txBody>
          <a:bodyPr>
            <a:spAutoFit/>
          </a:bodyPr>
          <a:lstStyle/>
          <a:p>
            <a:r>
              <a:rPr lang="en-GB" sz="2400" dirty="0"/>
              <a:t>Many times, we don’t stop to consider the why. Usually, we start with the tool (the what) and even look at the features (the how), before we address the need (the why). </a:t>
            </a:r>
            <a:endParaRPr lang="en-US" sz="2400" dirty="0"/>
          </a:p>
        </p:txBody>
      </p:sp>
      <p:sp>
        <p:nvSpPr>
          <p:cNvPr id="10" name="Rectangle 9"/>
          <p:cNvSpPr/>
          <p:nvPr/>
        </p:nvSpPr>
        <p:spPr>
          <a:xfrm>
            <a:off x="0" y="4170640"/>
            <a:ext cx="6096000" cy="2308324"/>
          </a:xfrm>
          <a:prstGeom prst="rect">
            <a:avLst/>
          </a:prstGeom>
          <a:solidFill>
            <a:schemeClr val="bg1"/>
          </a:solidFill>
          <a:ln>
            <a:solidFill>
              <a:schemeClr val="accent2">
                <a:lumMod val="75000"/>
              </a:schemeClr>
            </a:solidFill>
          </a:ln>
        </p:spPr>
        <p:txBody>
          <a:bodyPr>
            <a:spAutoFit/>
          </a:bodyPr>
          <a:lstStyle/>
          <a:p>
            <a:pPr lvl="0"/>
            <a:r>
              <a:rPr lang="en-GB" sz="2400" dirty="0"/>
              <a:t>Let’s say you see a demonstration of a new carpet cleaner (the what). You love the features, accessories and the high-quality cleaning it does (the how), and you buy it—except you don’t have any carpets to clean (missing the why)! The same is true in projects.</a:t>
            </a:r>
            <a:endParaRPr lang="en-US" sz="2400" dirty="0"/>
          </a:p>
        </p:txBody>
      </p:sp>
      <p:pic>
        <p:nvPicPr>
          <p:cNvPr id="11"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4141" y="-17878"/>
            <a:ext cx="1391296" cy="459010"/>
          </a:xfrm>
          <a:prstGeom prst="rect">
            <a:avLst/>
          </a:prstGeom>
        </p:spPr>
      </p:pic>
      <p:sp>
        <p:nvSpPr>
          <p:cNvPr id="13" name="TextBox 12"/>
          <p:cNvSpPr txBox="1"/>
          <p:nvPr/>
        </p:nvSpPr>
        <p:spPr>
          <a:xfrm>
            <a:off x="0" y="6519446"/>
            <a:ext cx="1962793" cy="338554"/>
          </a:xfrm>
          <a:prstGeom prst="rect">
            <a:avLst/>
          </a:prstGeom>
          <a:noFill/>
        </p:spPr>
        <p:txBody>
          <a:bodyPr wrap="square" rtlCol="0">
            <a:spAutoFit/>
          </a:bodyPr>
          <a:lstStyle/>
          <a:p>
            <a:pPr algn="ctr"/>
            <a:r>
              <a:rPr lang="en-US" sz="1600" b="1" dirty="0"/>
              <a:t>www.midocean.ae</a:t>
            </a:r>
          </a:p>
        </p:txBody>
      </p:sp>
    </p:spTree>
    <p:extLst>
      <p:ext uri="{BB962C8B-B14F-4D97-AF65-F5344CB8AC3E}">
        <p14:creationId xmlns:p14="http://schemas.microsoft.com/office/powerpoint/2010/main" val="27096339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additive="base">
                                        <p:cTn id="13" dur="500" fill="hold"/>
                                        <p:tgtEl>
                                          <p:spTgt spid="9"/>
                                        </p:tgtEl>
                                        <p:attrNameLst>
                                          <p:attrName>ppt_x</p:attrName>
                                        </p:attrNameLst>
                                      </p:cBhvr>
                                      <p:tavLst>
                                        <p:tav tm="0">
                                          <p:val>
                                            <p:strVal val="#ppt_x"/>
                                          </p:val>
                                        </p:tav>
                                        <p:tav tm="100000">
                                          <p:val>
                                            <p:strVal val="#ppt_x"/>
                                          </p:val>
                                        </p:tav>
                                      </p:tavLst>
                                    </p:anim>
                                    <p:anim calcmode="lin" valueType="num">
                                      <p:cBhvr additive="base">
                                        <p:cTn id="14"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0"/>
                                        </p:tgtEl>
                                        <p:attrNameLst>
                                          <p:attrName>style.visibility</p:attrName>
                                        </p:attrNameLst>
                                      </p:cBhvr>
                                      <p:to>
                                        <p:strVal val="visible"/>
                                      </p:to>
                                    </p:set>
                                    <p:anim calcmode="lin" valueType="num">
                                      <p:cBhvr additive="base">
                                        <p:cTn id="19" dur="500" fill="hold"/>
                                        <p:tgtEl>
                                          <p:spTgt spid="10"/>
                                        </p:tgtEl>
                                        <p:attrNameLst>
                                          <p:attrName>ppt_x</p:attrName>
                                        </p:attrNameLst>
                                      </p:cBhvr>
                                      <p:tavLst>
                                        <p:tav tm="0">
                                          <p:val>
                                            <p:strVal val="#ppt_x"/>
                                          </p:val>
                                        </p:tav>
                                        <p:tav tm="100000">
                                          <p:val>
                                            <p:strVal val="#ppt_x"/>
                                          </p:val>
                                        </p:tav>
                                      </p:tavLst>
                                    </p:anim>
                                    <p:anim calcmode="lin" valueType="num">
                                      <p:cBhvr additive="base">
                                        <p:cTn id="20"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9" grpId="0" animBg="1"/>
      <p:bldP spid="10"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p:cNvSpPr/>
          <p:nvPr/>
        </p:nvSpPr>
        <p:spPr>
          <a:xfrm>
            <a:off x="8063578" y="81280"/>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2" name="Rectangle 1"/>
          <p:cNvSpPr/>
          <p:nvPr/>
        </p:nvSpPr>
        <p:spPr>
          <a:xfrm>
            <a:off x="0" y="671724"/>
            <a:ext cx="2334705" cy="707886"/>
          </a:xfrm>
          <a:prstGeom prst="rect">
            <a:avLst/>
          </a:prstGeom>
          <a:solidFill>
            <a:schemeClr val="accent1">
              <a:lumMod val="75000"/>
            </a:schemeClr>
          </a:solidFill>
          <a:ln>
            <a:solidFill>
              <a:schemeClr val="accent2">
                <a:lumMod val="75000"/>
              </a:schemeClr>
            </a:solidFill>
          </a:ln>
        </p:spPr>
        <p:txBody>
          <a:bodyPr wrap="square">
            <a:spAutoFit/>
          </a:bodyPr>
          <a:lstStyle/>
          <a:p>
            <a:pPr lvl="0"/>
            <a:r>
              <a:rPr lang="en-GB" sz="4000" b="1" dirty="0" smtClean="0">
                <a:solidFill>
                  <a:schemeClr val="bg1"/>
                </a:solidFill>
                <a:effectLst>
                  <a:outerShdw blurRad="38100" dist="38100" dir="2700000" algn="tl">
                    <a:srgbClr val="000000">
                      <a:alpha val="43137"/>
                    </a:srgbClr>
                  </a:outerShdw>
                </a:effectLst>
              </a:rPr>
              <a:t>The way</a:t>
            </a:r>
            <a:endParaRPr lang="en-US" sz="4000" b="1" dirty="0">
              <a:solidFill>
                <a:schemeClr val="bg1"/>
              </a:solidFill>
              <a:effectLst>
                <a:outerShdw blurRad="38100" dist="38100" dir="2700000" algn="tl">
                  <a:srgbClr val="000000">
                    <a:alpha val="43137"/>
                  </a:srgbClr>
                </a:outerShdw>
              </a:effectLst>
            </a:endParaRPr>
          </a:p>
        </p:txBody>
      </p:sp>
      <p:sp>
        <p:nvSpPr>
          <p:cNvPr id="7" name="Rectangle 6"/>
          <p:cNvSpPr/>
          <p:nvPr/>
        </p:nvSpPr>
        <p:spPr>
          <a:xfrm>
            <a:off x="3569886" y="0"/>
            <a:ext cx="2728632" cy="400110"/>
          </a:xfrm>
          <a:prstGeom prst="rect">
            <a:avLst/>
          </a:prstGeom>
          <a:solidFill>
            <a:schemeClr val="bg1"/>
          </a:solidFill>
          <a:ln>
            <a:solidFill>
              <a:schemeClr val="accent1"/>
            </a:solidFill>
          </a:ln>
        </p:spPr>
        <p:txBody>
          <a:bodyPr wrap="none">
            <a:spAutoFit/>
          </a:bodyPr>
          <a:lstStyle/>
          <a:p>
            <a:r>
              <a:rPr lang="en-US" sz="2000" b="1" dirty="0" smtClean="0">
                <a:effectLst>
                  <a:outerShdw blurRad="38100" dist="38100" dir="2700000" algn="tl">
                    <a:srgbClr val="000000">
                      <a:alpha val="43137"/>
                    </a:srgbClr>
                  </a:outerShdw>
                </a:effectLst>
              </a:rPr>
              <a:t>Choosing the right tools</a:t>
            </a:r>
            <a:endParaRPr lang="en-US" sz="2000" b="1" dirty="0">
              <a:effectLst>
                <a:outerShdw blurRad="38100" dist="38100" dir="2700000" algn="tl">
                  <a:srgbClr val="000000">
                    <a:alpha val="43137"/>
                  </a:srgbClr>
                </a:outerShdw>
              </a:effectLst>
            </a:endParaRPr>
          </a:p>
        </p:txBody>
      </p:sp>
      <p:pic>
        <p:nvPicPr>
          <p:cNvPr id="8" name="Picture 7"/>
          <p:cNvPicPr/>
          <p:nvPr/>
        </p:nvPicPr>
        <p:blipFill rotWithShape="1">
          <a:blip r:embed="rId2"/>
          <a:srcRect l="32038" t="17251" r="43768" b="43284"/>
          <a:stretch/>
        </p:blipFill>
        <p:spPr bwMode="auto">
          <a:xfrm>
            <a:off x="6683604" y="0"/>
            <a:ext cx="4266611" cy="3153795"/>
          </a:xfrm>
          <a:prstGeom prst="rect">
            <a:avLst/>
          </a:prstGeom>
          <a:ln>
            <a:noFill/>
          </a:ln>
          <a:extLst>
            <a:ext uri="{53640926-AAD7-44D8-BBD7-CCE9431645EC}">
              <a14:shadowObscured xmlns:a14="http://schemas.microsoft.com/office/drawing/2010/main"/>
            </a:ext>
          </a:extLst>
        </p:spPr>
      </p:pic>
      <p:sp>
        <p:nvSpPr>
          <p:cNvPr id="9" name="Rectangle 8"/>
          <p:cNvSpPr/>
          <p:nvPr/>
        </p:nvSpPr>
        <p:spPr>
          <a:xfrm>
            <a:off x="0" y="1795085"/>
            <a:ext cx="6096000" cy="2308324"/>
          </a:xfrm>
          <a:prstGeom prst="rect">
            <a:avLst/>
          </a:prstGeom>
          <a:solidFill>
            <a:schemeClr val="accent5">
              <a:lumMod val="20000"/>
              <a:lumOff val="80000"/>
            </a:schemeClr>
          </a:solidFill>
          <a:ln>
            <a:solidFill>
              <a:schemeClr val="accent2">
                <a:lumMod val="75000"/>
              </a:schemeClr>
            </a:solidFill>
          </a:ln>
        </p:spPr>
        <p:txBody>
          <a:bodyPr>
            <a:spAutoFit/>
          </a:bodyPr>
          <a:lstStyle/>
          <a:p>
            <a:r>
              <a:rPr lang="en-GB" sz="2400" dirty="0"/>
              <a:t>We get a new communications tool. We start using it. We then discover it does not meet our communication needs. This creates even greater communication problems on the project: more misunderstandings, more frustration, more waste of time and resources, and more uncertainty.</a:t>
            </a:r>
            <a:endParaRPr lang="en-US" sz="2400" dirty="0"/>
          </a:p>
        </p:txBody>
      </p:sp>
      <p:pic>
        <p:nvPicPr>
          <p:cNvPr id="10"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4141" y="-17878"/>
            <a:ext cx="1391296" cy="459010"/>
          </a:xfrm>
          <a:prstGeom prst="rect">
            <a:avLst/>
          </a:prstGeom>
        </p:spPr>
      </p:pic>
      <p:sp>
        <p:nvSpPr>
          <p:cNvPr id="12" name="TextBox 11"/>
          <p:cNvSpPr txBox="1"/>
          <p:nvPr/>
        </p:nvSpPr>
        <p:spPr>
          <a:xfrm>
            <a:off x="0" y="6519446"/>
            <a:ext cx="1962793" cy="338554"/>
          </a:xfrm>
          <a:prstGeom prst="rect">
            <a:avLst/>
          </a:prstGeom>
          <a:noFill/>
        </p:spPr>
        <p:txBody>
          <a:bodyPr wrap="square" rtlCol="0">
            <a:spAutoFit/>
          </a:bodyPr>
          <a:lstStyle/>
          <a:p>
            <a:pPr algn="ctr"/>
            <a:r>
              <a:rPr lang="en-US" sz="1600" b="1" dirty="0"/>
              <a:t>www.midocean.ae</a:t>
            </a:r>
          </a:p>
        </p:txBody>
      </p:sp>
    </p:spTree>
    <p:extLst>
      <p:ext uri="{BB962C8B-B14F-4D97-AF65-F5344CB8AC3E}">
        <p14:creationId xmlns:p14="http://schemas.microsoft.com/office/powerpoint/2010/main" val="22656420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additive="base">
                                        <p:cTn id="13" dur="500" fill="hold"/>
                                        <p:tgtEl>
                                          <p:spTgt spid="9"/>
                                        </p:tgtEl>
                                        <p:attrNameLst>
                                          <p:attrName>ppt_x</p:attrName>
                                        </p:attrNameLst>
                                      </p:cBhvr>
                                      <p:tavLst>
                                        <p:tav tm="0">
                                          <p:val>
                                            <p:strVal val="#ppt_x"/>
                                          </p:val>
                                        </p:tav>
                                        <p:tav tm="100000">
                                          <p:val>
                                            <p:strVal val="#ppt_x"/>
                                          </p:val>
                                        </p:tav>
                                      </p:tavLst>
                                    </p:anim>
                                    <p:anim calcmode="lin" valueType="num">
                                      <p:cBhvr additive="base">
                                        <p:cTn id="14"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9"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Rounded Corners 22"/>
          <p:cNvSpPr/>
          <p:nvPr/>
        </p:nvSpPr>
        <p:spPr>
          <a:xfrm>
            <a:off x="8063578" y="81280"/>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2" name="Rectangle 1"/>
          <p:cNvSpPr/>
          <p:nvPr/>
        </p:nvSpPr>
        <p:spPr>
          <a:xfrm>
            <a:off x="0" y="671724"/>
            <a:ext cx="2334705" cy="707886"/>
          </a:xfrm>
          <a:prstGeom prst="rect">
            <a:avLst/>
          </a:prstGeom>
          <a:solidFill>
            <a:schemeClr val="accent1">
              <a:lumMod val="75000"/>
            </a:schemeClr>
          </a:solidFill>
          <a:ln>
            <a:solidFill>
              <a:schemeClr val="accent2">
                <a:lumMod val="75000"/>
              </a:schemeClr>
            </a:solidFill>
          </a:ln>
        </p:spPr>
        <p:txBody>
          <a:bodyPr wrap="square">
            <a:spAutoFit/>
          </a:bodyPr>
          <a:lstStyle/>
          <a:p>
            <a:pPr lvl="0"/>
            <a:r>
              <a:rPr lang="en-GB" sz="4000" b="1" dirty="0" smtClean="0">
                <a:solidFill>
                  <a:schemeClr val="bg1"/>
                </a:solidFill>
                <a:effectLst>
                  <a:outerShdw blurRad="38100" dist="38100" dir="2700000" algn="tl">
                    <a:srgbClr val="000000">
                      <a:alpha val="43137"/>
                    </a:srgbClr>
                  </a:outerShdw>
                </a:effectLst>
              </a:rPr>
              <a:t>The way</a:t>
            </a:r>
            <a:endParaRPr lang="en-US" sz="4000" b="1" dirty="0">
              <a:solidFill>
                <a:schemeClr val="bg1"/>
              </a:solidFill>
              <a:effectLst>
                <a:outerShdw blurRad="38100" dist="38100" dir="2700000" algn="tl">
                  <a:srgbClr val="000000">
                    <a:alpha val="43137"/>
                  </a:srgbClr>
                </a:outerShdw>
              </a:effectLst>
            </a:endParaRPr>
          </a:p>
        </p:txBody>
      </p:sp>
      <p:sp>
        <p:nvSpPr>
          <p:cNvPr id="7" name="Rectangle 6"/>
          <p:cNvSpPr/>
          <p:nvPr/>
        </p:nvSpPr>
        <p:spPr>
          <a:xfrm>
            <a:off x="3569886" y="0"/>
            <a:ext cx="2728632" cy="400110"/>
          </a:xfrm>
          <a:prstGeom prst="rect">
            <a:avLst/>
          </a:prstGeom>
          <a:solidFill>
            <a:schemeClr val="bg1"/>
          </a:solidFill>
          <a:ln>
            <a:solidFill>
              <a:schemeClr val="accent1"/>
            </a:solidFill>
          </a:ln>
        </p:spPr>
        <p:txBody>
          <a:bodyPr wrap="none">
            <a:spAutoFit/>
          </a:bodyPr>
          <a:lstStyle/>
          <a:p>
            <a:r>
              <a:rPr lang="en-US" sz="2000" b="1" dirty="0" smtClean="0">
                <a:effectLst>
                  <a:outerShdw blurRad="38100" dist="38100" dir="2700000" algn="tl">
                    <a:srgbClr val="000000">
                      <a:alpha val="43137"/>
                    </a:srgbClr>
                  </a:outerShdw>
                </a:effectLst>
              </a:rPr>
              <a:t>Choosing the right tools</a:t>
            </a:r>
            <a:endParaRPr lang="en-US" sz="2000" b="1" dirty="0">
              <a:effectLst>
                <a:outerShdw blurRad="38100" dist="38100" dir="2700000" algn="tl">
                  <a:srgbClr val="000000">
                    <a:alpha val="43137"/>
                  </a:srgbClr>
                </a:outerShdw>
              </a:effectLst>
            </a:endParaRPr>
          </a:p>
        </p:txBody>
      </p:sp>
      <p:pic>
        <p:nvPicPr>
          <p:cNvPr id="8" name="Picture 7"/>
          <p:cNvPicPr/>
          <p:nvPr/>
        </p:nvPicPr>
        <p:blipFill rotWithShape="1">
          <a:blip r:embed="rId2"/>
          <a:srcRect l="32038" t="17251" r="43768" b="43284"/>
          <a:stretch/>
        </p:blipFill>
        <p:spPr bwMode="auto">
          <a:xfrm>
            <a:off x="6834433" y="0"/>
            <a:ext cx="4266611" cy="3153795"/>
          </a:xfrm>
          <a:prstGeom prst="rect">
            <a:avLst/>
          </a:prstGeom>
          <a:ln>
            <a:noFill/>
          </a:ln>
          <a:extLst>
            <a:ext uri="{53640926-AAD7-44D8-BBD7-CCE9431645EC}">
              <a14:shadowObscured xmlns:a14="http://schemas.microsoft.com/office/drawing/2010/main"/>
            </a:ext>
          </a:extLst>
        </p:spPr>
      </p:pic>
      <p:sp>
        <p:nvSpPr>
          <p:cNvPr id="9" name="Rectangle 8"/>
          <p:cNvSpPr/>
          <p:nvPr/>
        </p:nvSpPr>
        <p:spPr>
          <a:xfrm>
            <a:off x="0" y="1795085"/>
            <a:ext cx="6096000" cy="1569660"/>
          </a:xfrm>
          <a:prstGeom prst="rect">
            <a:avLst/>
          </a:prstGeom>
          <a:solidFill>
            <a:schemeClr val="accent5">
              <a:lumMod val="20000"/>
              <a:lumOff val="80000"/>
            </a:schemeClr>
          </a:solidFill>
          <a:ln>
            <a:solidFill>
              <a:schemeClr val="accent2">
                <a:lumMod val="75000"/>
              </a:schemeClr>
            </a:solidFill>
          </a:ln>
        </p:spPr>
        <p:txBody>
          <a:bodyPr>
            <a:spAutoFit/>
          </a:bodyPr>
          <a:lstStyle/>
          <a:p>
            <a:r>
              <a:rPr lang="en-GB" sz="2400" dirty="0"/>
              <a:t>By starting with the why! Why are we addressing this communication need? Why is this an issue? Why is this important to the project, team, and stakeholders? </a:t>
            </a:r>
            <a:endParaRPr lang="en-US" sz="2400" dirty="0"/>
          </a:p>
        </p:txBody>
      </p:sp>
      <p:sp>
        <p:nvSpPr>
          <p:cNvPr id="10" name="Rectangle 9"/>
          <p:cNvSpPr/>
          <p:nvPr/>
        </p:nvSpPr>
        <p:spPr>
          <a:xfrm>
            <a:off x="2334705" y="1025667"/>
            <a:ext cx="4561002" cy="584775"/>
          </a:xfrm>
          <a:prstGeom prst="rect">
            <a:avLst/>
          </a:prstGeom>
          <a:solidFill>
            <a:schemeClr val="bg1">
              <a:lumMod val="95000"/>
            </a:schemeClr>
          </a:solidFill>
          <a:ln>
            <a:solidFill>
              <a:schemeClr val="accent2">
                <a:lumMod val="75000"/>
              </a:schemeClr>
            </a:solidFill>
          </a:ln>
        </p:spPr>
        <p:txBody>
          <a:bodyPr wrap="square">
            <a:spAutoFit/>
          </a:bodyPr>
          <a:lstStyle/>
          <a:p>
            <a:r>
              <a:rPr lang="en-GB" sz="3200" b="1" dirty="0">
                <a:effectLst>
                  <a:outerShdw blurRad="38100" dist="38100" dir="2700000" algn="tl">
                    <a:srgbClr val="000000">
                      <a:alpha val="43137"/>
                    </a:srgbClr>
                  </a:outerShdw>
                </a:effectLst>
              </a:rPr>
              <a:t>How can we avoid this? </a:t>
            </a:r>
            <a:endParaRPr lang="en-US" sz="3200" b="1" dirty="0">
              <a:effectLst>
                <a:outerShdw blurRad="38100" dist="38100" dir="2700000" algn="tl">
                  <a:srgbClr val="000000">
                    <a:alpha val="43137"/>
                  </a:srgbClr>
                </a:outerShdw>
              </a:effectLst>
            </a:endParaRPr>
          </a:p>
        </p:txBody>
      </p:sp>
      <p:sp>
        <p:nvSpPr>
          <p:cNvPr id="3" name="Rectangle 2"/>
          <p:cNvSpPr/>
          <p:nvPr/>
        </p:nvSpPr>
        <p:spPr>
          <a:xfrm>
            <a:off x="0" y="4105902"/>
            <a:ext cx="6096000" cy="1569660"/>
          </a:xfrm>
          <a:prstGeom prst="rect">
            <a:avLst/>
          </a:prstGeom>
          <a:solidFill>
            <a:schemeClr val="accent4">
              <a:lumMod val="20000"/>
              <a:lumOff val="80000"/>
            </a:schemeClr>
          </a:solidFill>
          <a:ln>
            <a:solidFill>
              <a:schemeClr val="tx1"/>
            </a:solidFill>
          </a:ln>
        </p:spPr>
        <p:txBody>
          <a:bodyPr>
            <a:spAutoFit/>
          </a:bodyPr>
          <a:lstStyle/>
          <a:p>
            <a:pPr algn="just">
              <a:spcAft>
                <a:spcPts val="600"/>
              </a:spcAft>
              <a:tabLst>
                <a:tab pos="274320" algn="l"/>
                <a:tab pos="457200" algn="l"/>
              </a:tabLst>
            </a:pPr>
            <a:r>
              <a:rPr lang="en-GB" sz="2400" dirty="0">
                <a:solidFill>
                  <a:srgbClr val="000000"/>
                </a:solidFill>
                <a:latin typeface="Calibri" panose="020F0502020204030204" pitchFamily="34" charset="0"/>
                <a:ea typeface="Calibri" panose="020F0502020204030204" pitchFamily="34" charset="0"/>
                <a:cs typeface="KFGQPC Uthman Taha Naskh"/>
              </a:rPr>
              <a:t>Focus first on the why— the reason or the purpose. Once these questions are answered, the next steps of how and what will logically follow.</a:t>
            </a:r>
            <a:endParaRPr lang="en-US" sz="2800" dirty="0">
              <a:solidFill>
                <a:srgbClr val="595959"/>
              </a:solidFill>
              <a:effectLst/>
              <a:latin typeface="Calibri" panose="020F0502020204030204" pitchFamily="34" charset="0"/>
              <a:ea typeface="Calibri" panose="020F0502020204030204" pitchFamily="34" charset="0"/>
              <a:cs typeface="Arial" panose="020B0604020202020204" pitchFamily="34" charset="0"/>
            </a:endParaRPr>
          </a:p>
        </p:txBody>
      </p:sp>
      <p:pic>
        <p:nvPicPr>
          <p:cNvPr id="11"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4141" y="-17878"/>
            <a:ext cx="1391296" cy="459010"/>
          </a:xfrm>
          <a:prstGeom prst="rect">
            <a:avLst/>
          </a:prstGeom>
        </p:spPr>
      </p:pic>
      <p:sp>
        <p:nvSpPr>
          <p:cNvPr id="13" name="TextBox 12"/>
          <p:cNvSpPr txBox="1"/>
          <p:nvPr/>
        </p:nvSpPr>
        <p:spPr>
          <a:xfrm>
            <a:off x="0" y="6519446"/>
            <a:ext cx="1962793" cy="338554"/>
          </a:xfrm>
          <a:prstGeom prst="rect">
            <a:avLst/>
          </a:prstGeom>
          <a:noFill/>
        </p:spPr>
        <p:txBody>
          <a:bodyPr wrap="square" rtlCol="0">
            <a:spAutoFit/>
          </a:bodyPr>
          <a:lstStyle/>
          <a:p>
            <a:pPr algn="ctr"/>
            <a:r>
              <a:rPr lang="en-US" sz="1600" b="1" dirty="0"/>
              <a:t>www.midocean.ae</a:t>
            </a:r>
          </a:p>
        </p:txBody>
      </p:sp>
    </p:spTree>
    <p:extLst>
      <p:ext uri="{BB962C8B-B14F-4D97-AF65-F5344CB8AC3E}">
        <p14:creationId xmlns:p14="http://schemas.microsoft.com/office/powerpoint/2010/main" val="27839704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additive="base">
                                        <p:cTn id="13" dur="500" fill="hold"/>
                                        <p:tgtEl>
                                          <p:spTgt spid="9"/>
                                        </p:tgtEl>
                                        <p:attrNameLst>
                                          <p:attrName>ppt_x</p:attrName>
                                        </p:attrNameLst>
                                      </p:cBhvr>
                                      <p:tavLst>
                                        <p:tav tm="0">
                                          <p:val>
                                            <p:strVal val="#ppt_x"/>
                                          </p:val>
                                        </p:tav>
                                        <p:tav tm="100000">
                                          <p:val>
                                            <p:strVal val="#ppt_x"/>
                                          </p:val>
                                        </p:tav>
                                      </p:tavLst>
                                    </p:anim>
                                    <p:anim calcmode="lin" valueType="num">
                                      <p:cBhvr additive="base">
                                        <p:cTn id="14"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0"/>
                                        </p:tgtEl>
                                        <p:attrNameLst>
                                          <p:attrName>style.visibility</p:attrName>
                                        </p:attrNameLst>
                                      </p:cBhvr>
                                      <p:to>
                                        <p:strVal val="visible"/>
                                      </p:to>
                                    </p:set>
                                    <p:anim calcmode="lin" valueType="num">
                                      <p:cBhvr additive="base">
                                        <p:cTn id="19" dur="500" fill="hold"/>
                                        <p:tgtEl>
                                          <p:spTgt spid="10"/>
                                        </p:tgtEl>
                                        <p:attrNameLst>
                                          <p:attrName>ppt_x</p:attrName>
                                        </p:attrNameLst>
                                      </p:cBhvr>
                                      <p:tavLst>
                                        <p:tav tm="0">
                                          <p:val>
                                            <p:strVal val="#ppt_x"/>
                                          </p:val>
                                        </p:tav>
                                        <p:tav tm="100000">
                                          <p:val>
                                            <p:strVal val="#ppt_x"/>
                                          </p:val>
                                        </p:tav>
                                      </p:tavLst>
                                    </p:anim>
                                    <p:anim calcmode="lin" valueType="num">
                                      <p:cBhvr additive="base">
                                        <p:cTn id="20"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9" grpId="0" animBg="1"/>
      <p:bldP spid="10"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p:cNvSpPr/>
          <p:nvPr/>
        </p:nvSpPr>
        <p:spPr>
          <a:xfrm>
            <a:off x="8063578" y="81280"/>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2" name="Rectangle 1"/>
          <p:cNvSpPr/>
          <p:nvPr/>
        </p:nvSpPr>
        <p:spPr>
          <a:xfrm>
            <a:off x="0" y="671724"/>
            <a:ext cx="2334705" cy="707886"/>
          </a:xfrm>
          <a:prstGeom prst="rect">
            <a:avLst/>
          </a:prstGeom>
          <a:solidFill>
            <a:schemeClr val="accent1">
              <a:lumMod val="75000"/>
            </a:schemeClr>
          </a:solidFill>
          <a:ln>
            <a:solidFill>
              <a:schemeClr val="accent2">
                <a:lumMod val="75000"/>
              </a:schemeClr>
            </a:solidFill>
          </a:ln>
        </p:spPr>
        <p:txBody>
          <a:bodyPr wrap="square">
            <a:spAutoFit/>
          </a:bodyPr>
          <a:lstStyle/>
          <a:p>
            <a:pPr lvl="0"/>
            <a:r>
              <a:rPr lang="en-GB" sz="4000" b="1" dirty="0" smtClean="0">
                <a:solidFill>
                  <a:schemeClr val="bg1"/>
                </a:solidFill>
                <a:effectLst>
                  <a:outerShdw blurRad="38100" dist="38100" dir="2700000" algn="tl">
                    <a:srgbClr val="000000">
                      <a:alpha val="43137"/>
                    </a:srgbClr>
                  </a:outerShdw>
                </a:effectLst>
              </a:rPr>
              <a:t>The How</a:t>
            </a:r>
            <a:endParaRPr lang="en-US" sz="4000" b="1" dirty="0">
              <a:solidFill>
                <a:schemeClr val="bg1"/>
              </a:solidFill>
              <a:effectLst>
                <a:outerShdw blurRad="38100" dist="38100" dir="2700000" algn="tl">
                  <a:srgbClr val="000000">
                    <a:alpha val="43137"/>
                  </a:srgbClr>
                </a:outerShdw>
              </a:effectLst>
            </a:endParaRPr>
          </a:p>
        </p:txBody>
      </p:sp>
      <p:sp>
        <p:nvSpPr>
          <p:cNvPr id="7" name="Rectangle 6"/>
          <p:cNvSpPr/>
          <p:nvPr/>
        </p:nvSpPr>
        <p:spPr>
          <a:xfrm>
            <a:off x="3569886" y="0"/>
            <a:ext cx="2728632" cy="400110"/>
          </a:xfrm>
          <a:prstGeom prst="rect">
            <a:avLst/>
          </a:prstGeom>
          <a:solidFill>
            <a:schemeClr val="bg1"/>
          </a:solidFill>
          <a:ln>
            <a:solidFill>
              <a:schemeClr val="accent1"/>
            </a:solidFill>
          </a:ln>
        </p:spPr>
        <p:txBody>
          <a:bodyPr wrap="none">
            <a:spAutoFit/>
          </a:bodyPr>
          <a:lstStyle/>
          <a:p>
            <a:r>
              <a:rPr lang="en-US" sz="2000" b="1" dirty="0" smtClean="0">
                <a:effectLst>
                  <a:outerShdw blurRad="38100" dist="38100" dir="2700000" algn="tl">
                    <a:srgbClr val="000000">
                      <a:alpha val="43137"/>
                    </a:srgbClr>
                  </a:outerShdw>
                </a:effectLst>
              </a:rPr>
              <a:t>Choosing the right tools</a:t>
            </a:r>
            <a:endParaRPr lang="en-US" sz="2000" b="1" dirty="0">
              <a:effectLst>
                <a:outerShdw blurRad="38100" dist="38100" dir="2700000" algn="tl">
                  <a:srgbClr val="000000">
                    <a:alpha val="43137"/>
                  </a:srgbClr>
                </a:outerShdw>
              </a:effectLst>
            </a:endParaRPr>
          </a:p>
        </p:txBody>
      </p:sp>
      <p:pic>
        <p:nvPicPr>
          <p:cNvPr id="8" name="Picture 7"/>
          <p:cNvPicPr/>
          <p:nvPr/>
        </p:nvPicPr>
        <p:blipFill rotWithShape="1">
          <a:blip r:embed="rId2"/>
          <a:srcRect l="32038" t="17251" r="43768" b="43284"/>
          <a:stretch/>
        </p:blipFill>
        <p:spPr bwMode="auto">
          <a:xfrm>
            <a:off x="6834433" y="0"/>
            <a:ext cx="4266611" cy="3153795"/>
          </a:xfrm>
          <a:prstGeom prst="rect">
            <a:avLst/>
          </a:prstGeom>
          <a:ln>
            <a:noFill/>
          </a:ln>
          <a:extLst>
            <a:ext uri="{53640926-AAD7-44D8-BBD7-CCE9431645EC}">
              <a14:shadowObscured xmlns:a14="http://schemas.microsoft.com/office/drawing/2010/main"/>
            </a:ext>
          </a:extLst>
        </p:spPr>
      </p:pic>
      <p:sp>
        <p:nvSpPr>
          <p:cNvPr id="9" name="Rectangle 8"/>
          <p:cNvSpPr/>
          <p:nvPr/>
        </p:nvSpPr>
        <p:spPr>
          <a:xfrm>
            <a:off x="0" y="1795085"/>
            <a:ext cx="6096000" cy="1938992"/>
          </a:xfrm>
          <a:prstGeom prst="rect">
            <a:avLst/>
          </a:prstGeom>
          <a:solidFill>
            <a:schemeClr val="accent5">
              <a:lumMod val="20000"/>
              <a:lumOff val="80000"/>
            </a:schemeClr>
          </a:solidFill>
          <a:ln>
            <a:solidFill>
              <a:schemeClr val="accent2">
                <a:lumMod val="75000"/>
              </a:schemeClr>
            </a:solidFill>
          </a:ln>
        </p:spPr>
        <p:txBody>
          <a:bodyPr>
            <a:spAutoFit/>
          </a:bodyPr>
          <a:lstStyle/>
          <a:p>
            <a:r>
              <a:rPr lang="en-GB" sz="2400" dirty="0"/>
              <a:t>Next, establish a list of criteria based on your project needs, organization, team, budget, and other influencing factors. </a:t>
            </a:r>
            <a:r>
              <a:rPr lang="en-GB" sz="2400" dirty="0" smtClean="0"/>
              <a:t>You should be focusing </a:t>
            </a:r>
            <a:r>
              <a:rPr lang="en-GB" sz="2400" dirty="0"/>
              <a:t>“on the criteria that matter” when selecting the right product or tool.</a:t>
            </a:r>
            <a:endParaRPr lang="en-US" sz="2400" dirty="0"/>
          </a:p>
        </p:txBody>
      </p:sp>
      <p:sp>
        <p:nvSpPr>
          <p:cNvPr id="3" name="Rectangle 2"/>
          <p:cNvSpPr/>
          <p:nvPr/>
        </p:nvSpPr>
        <p:spPr>
          <a:xfrm>
            <a:off x="0" y="4888216"/>
            <a:ext cx="6096000" cy="1569660"/>
          </a:xfrm>
          <a:prstGeom prst="rect">
            <a:avLst/>
          </a:prstGeom>
          <a:solidFill>
            <a:schemeClr val="accent4">
              <a:lumMod val="20000"/>
              <a:lumOff val="80000"/>
            </a:schemeClr>
          </a:solidFill>
          <a:ln>
            <a:solidFill>
              <a:schemeClr val="tx1"/>
            </a:solidFill>
          </a:ln>
        </p:spPr>
        <p:txBody>
          <a:bodyPr>
            <a:spAutoFit/>
          </a:bodyPr>
          <a:lstStyle/>
          <a:p>
            <a:pPr lvl="0"/>
            <a:r>
              <a:rPr lang="en-GB" sz="2400" dirty="0"/>
              <a:t>These criteria are the how—how the tool can accomplish the why. This is an excellent place to begin. Take a look at the list and modify it to build your own set of selection criteria.</a:t>
            </a:r>
            <a:endParaRPr lang="en-US" sz="2400" dirty="0"/>
          </a:p>
        </p:txBody>
      </p:sp>
      <p:pic>
        <p:nvPicPr>
          <p:cNvPr id="10"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4141" y="-17878"/>
            <a:ext cx="1391296" cy="459010"/>
          </a:xfrm>
          <a:prstGeom prst="rect">
            <a:avLst/>
          </a:prstGeom>
        </p:spPr>
      </p:pic>
      <p:sp>
        <p:nvSpPr>
          <p:cNvPr id="12" name="TextBox 11"/>
          <p:cNvSpPr txBox="1"/>
          <p:nvPr/>
        </p:nvSpPr>
        <p:spPr>
          <a:xfrm>
            <a:off x="0" y="6519446"/>
            <a:ext cx="1962793" cy="338554"/>
          </a:xfrm>
          <a:prstGeom prst="rect">
            <a:avLst/>
          </a:prstGeom>
          <a:noFill/>
        </p:spPr>
        <p:txBody>
          <a:bodyPr wrap="square" rtlCol="0">
            <a:spAutoFit/>
          </a:bodyPr>
          <a:lstStyle/>
          <a:p>
            <a:pPr algn="ctr"/>
            <a:r>
              <a:rPr lang="en-US" sz="1600" b="1" dirty="0"/>
              <a:t>www.midocean.ae</a:t>
            </a:r>
          </a:p>
        </p:txBody>
      </p:sp>
    </p:spTree>
    <p:extLst>
      <p:ext uri="{BB962C8B-B14F-4D97-AF65-F5344CB8AC3E}">
        <p14:creationId xmlns:p14="http://schemas.microsoft.com/office/powerpoint/2010/main" val="26129091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additive="base">
                                        <p:cTn id="13" dur="500" fill="hold"/>
                                        <p:tgtEl>
                                          <p:spTgt spid="9"/>
                                        </p:tgtEl>
                                        <p:attrNameLst>
                                          <p:attrName>ppt_x</p:attrName>
                                        </p:attrNameLst>
                                      </p:cBhvr>
                                      <p:tavLst>
                                        <p:tav tm="0">
                                          <p:val>
                                            <p:strVal val="#ppt_x"/>
                                          </p:val>
                                        </p:tav>
                                        <p:tav tm="100000">
                                          <p:val>
                                            <p:strVal val="#ppt_x"/>
                                          </p:val>
                                        </p:tav>
                                      </p:tavLst>
                                    </p:anim>
                                    <p:anim calcmode="lin" valueType="num">
                                      <p:cBhvr additive="base">
                                        <p:cTn id="14"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9"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2"/>
          <p:cNvSpPr/>
          <p:nvPr/>
        </p:nvSpPr>
        <p:spPr>
          <a:xfrm>
            <a:off x="8063578" y="81280"/>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2" name="Rectangle 1"/>
          <p:cNvSpPr/>
          <p:nvPr/>
        </p:nvSpPr>
        <p:spPr>
          <a:xfrm>
            <a:off x="0" y="671724"/>
            <a:ext cx="2334705" cy="707886"/>
          </a:xfrm>
          <a:prstGeom prst="rect">
            <a:avLst/>
          </a:prstGeom>
          <a:solidFill>
            <a:schemeClr val="accent1">
              <a:lumMod val="75000"/>
            </a:schemeClr>
          </a:solidFill>
          <a:ln>
            <a:solidFill>
              <a:schemeClr val="accent2">
                <a:lumMod val="75000"/>
              </a:schemeClr>
            </a:solidFill>
          </a:ln>
        </p:spPr>
        <p:txBody>
          <a:bodyPr wrap="square">
            <a:spAutoFit/>
          </a:bodyPr>
          <a:lstStyle/>
          <a:p>
            <a:pPr lvl="0"/>
            <a:r>
              <a:rPr lang="en-GB" sz="4000" b="1" dirty="0" smtClean="0">
                <a:solidFill>
                  <a:schemeClr val="bg1"/>
                </a:solidFill>
                <a:effectLst>
                  <a:outerShdw blurRad="38100" dist="38100" dir="2700000" algn="tl">
                    <a:srgbClr val="000000">
                      <a:alpha val="43137"/>
                    </a:srgbClr>
                  </a:outerShdw>
                </a:effectLst>
              </a:rPr>
              <a:t>The How</a:t>
            </a:r>
            <a:endParaRPr lang="en-US" sz="4000" b="1" dirty="0">
              <a:solidFill>
                <a:schemeClr val="bg1"/>
              </a:solidFill>
              <a:effectLst>
                <a:outerShdw blurRad="38100" dist="38100" dir="2700000" algn="tl">
                  <a:srgbClr val="000000">
                    <a:alpha val="43137"/>
                  </a:srgbClr>
                </a:outerShdw>
              </a:effectLst>
            </a:endParaRPr>
          </a:p>
        </p:txBody>
      </p:sp>
      <p:sp>
        <p:nvSpPr>
          <p:cNvPr id="7" name="Rectangle 6"/>
          <p:cNvSpPr/>
          <p:nvPr/>
        </p:nvSpPr>
        <p:spPr>
          <a:xfrm>
            <a:off x="3569886" y="0"/>
            <a:ext cx="2728632" cy="400110"/>
          </a:xfrm>
          <a:prstGeom prst="rect">
            <a:avLst/>
          </a:prstGeom>
          <a:solidFill>
            <a:schemeClr val="bg1"/>
          </a:solidFill>
          <a:ln>
            <a:solidFill>
              <a:schemeClr val="accent1"/>
            </a:solidFill>
          </a:ln>
        </p:spPr>
        <p:txBody>
          <a:bodyPr wrap="none">
            <a:spAutoFit/>
          </a:bodyPr>
          <a:lstStyle/>
          <a:p>
            <a:r>
              <a:rPr lang="en-US" sz="2000" b="1" dirty="0" smtClean="0">
                <a:effectLst>
                  <a:outerShdw blurRad="38100" dist="38100" dir="2700000" algn="tl">
                    <a:srgbClr val="000000">
                      <a:alpha val="43137"/>
                    </a:srgbClr>
                  </a:outerShdw>
                </a:effectLst>
              </a:rPr>
              <a:t>Choosing the right tools</a:t>
            </a:r>
            <a:endParaRPr lang="en-US" sz="2000" b="1" dirty="0">
              <a:effectLst>
                <a:outerShdw blurRad="38100" dist="38100" dir="2700000" algn="tl">
                  <a:srgbClr val="000000">
                    <a:alpha val="43137"/>
                  </a:srgbClr>
                </a:outerShdw>
              </a:effectLst>
            </a:endParaRPr>
          </a:p>
        </p:txBody>
      </p:sp>
      <p:pic>
        <p:nvPicPr>
          <p:cNvPr id="8" name="Picture 7"/>
          <p:cNvPicPr/>
          <p:nvPr/>
        </p:nvPicPr>
        <p:blipFill rotWithShape="1">
          <a:blip r:embed="rId2"/>
          <a:srcRect l="32038" t="17251" r="43768" b="43284"/>
          <a:stretch/>
        </p:blipFill>
        <p:spPr bwMode="auto">
          <a:xfrm>
            <a:off x="7692272" y="384553"/>
            <a:ext cx="3587881" cy="3153795"/>
          </a:xfrm>
          <a:prstGeom prst="rect">
            <a:avLst/>
          </a:prstGeom>
          <a:ln>
            <a:noFill/>
          </a:ln>
          <a:extLst>
            <a:ext uri="{53640926-AAD7-44D8-BBD7-CCE9431645EC}">
              <a14:shadowObscured xmlns:a14="http://schemas.microsoft.com/office/drawing/2010/main"/>
            </a:ext>
          </a:extLst>
        </p:spPr>
      </p:pic>
      <p:sp>
        <p:nvSpPr>
          <p:cNvPr id="9" name="Rectangle 8"/>
          <p:cNvSpPr/>
          <p:nvPr/>
        </p:nvSpPr>
        <p:spPr>
          <a:xfrm>
            <a:off x="0" y="1795085"/>
            <a:ext cx="6096000" cy="1200329"/>
          </a:xfrm>
          <a:prstGeom prst="rect">
            <a:avLst/>
          </a:prstGeom>
          <a:solidFill>
            <a:schemeClr val="accent5">
              <a:lumMod val="20000"/>
              <a:lumOff val="80000"/>
            </a:schemeClr>
          </a:solidFill>
          <a:ln>
            <a:solidFill>
              <a:schemeClr val="accent2">
                <a:lumMod val="75000"/>
              </a:schemeClr>
            </a:solidFill>
          </a:ln>
        </p:spPr>
        <p:txBody>
          <a:bodyPr>
            <a:spAutoFit/>
          </a:bodyPr>
          <a:lstStyle/>
          <a:p>
            <a:pPr lvl="0"/>
            <a:r>
              <a:rPr lang="en-GB" sz="2400" dirty="0"/>
              <a:t>Task management: How is managing tasks handled? Is it a simple tool or do we need complex features?</a:t>
            </a:r>
            <a:endParaRPr lang="en-US" sz="2400" dirty="0"/>
          </a:p>
        </p:txBody>
      </p:sp>
      <p:sp>
        <p:nvSpPr>
          <p:cNvPr id="3" name="Rectangle 2"/>
          <p:cNvSpPr/>
          <p:nvPr/>
        </p:nvSpPr>
        <p:spPr>
          <a:xfrm>
            <a:off x="0" y="3443001"/>
            <a:ext cx="6096000" cy="830997"/>
          </a:xfrm>
          <a:prstGeom prst="rect">
            <a:avLst/>
          </a:prstGeom>
          <a:solidFill>
            <a:schemeClr val="bg1"/>
          </a:solidFill>
          <a:ln>
            <a:solidFill>
              <a:schemeClr val="tx1"/>
            </a:solidFill>
          </a:ln>
        </p:spPr>
        <p:txBody>
          <a:bodyPr>
            <a:spAutoFit/>
          </a:bodyPr>
          <a:lstStyle/>
          <a:p>
            <a:pPr lvl="0"/>
            <a:r>
              <a:rPr lang="en-GB" sz="2400" dirty="0"/>
              <a:t>Tracking: How does the tool track time, tasks, budgets, resources, and progress?</a:t>
            </a:r>
            <a:endParaRPr lang="en-US" sz="2400" dirty="0"/>
          </a:p>
        </p:txBody>
      </p:sp>
      <p:sp>
        <p:nvSpPr>
          <p:cNvPr id="10" name="Rectangle 9"/>
          <p:cNvSpPr/>
          <p:nvPr/>
        </p:nvSpPr>
        <p:spPr>
          <a:xfrm>
            <a:off x="2334704" y="1025667"/>
            <a:ext cx="7026111" cy="461665"/>
          </a:xfrm>
          <a:prstGeom prst="rect">
            <a:avLst/>
          </a:prstGeom>
          <a:solidFill>
            <a:schemeClr val="bg1">
              <a:lumMod val="95000"/>
            </a:schemeClr>
          </a:solidFill>
          <a:ln>
            <a:solidFill>
              <a:schemeClr val="tx1"/>
            </a:solidFill>
          </a:ln>
          <a:effectLst>
            <a:outerShdw blurRad="63500" sx="102000" sy="102000" algn="ctr" rotWithShape="0">
              <a:prstClr val="black">
                <a:alpha val="40000"/>
              </a:prstClr>
            </a:outerShdw>
          </a:effectLst>
        </p:spPr>
        <p:txBody>
          <a:bodyPr wrap="square">
            <a:spAutoFit/>
          </a:bodyPr>
          <a:lstStyle/>
          <a:p>
            <a:r>
              <a:rPr lang="en-GB" sz="2400" dirty="0"/>
              <a:t>criteria to consider when selecting a project tool</a:t>
            </a:r>
            <a:endParaRPr lang="en-US" sz="2400" dirty="0"/>
          </a:p>
        </p:txBody>
      </p:sp>
      <p:sp>
        <p:nvSpPr>
          <p:cNvPr id="11" name="Rectangle 10"/>
          <p:cNvSpPr/>
          <p:nvPr/>
        </p:nvSpPr>
        <p:spPr>
          <a:xfrm>
            <a:off x="0" y="4660029"/>
            <a:ext cx="6096000" cy="830997"/>
          </a:xfrm>
          <a:prstGeom prst="rect">
            <a:avLst/>
          </a:prstGeom>
          <a:solidFill>
            <a:schemeClr val="accent1">
              <a:lumMod val="20000"/>
              <a:lumOff val="80000"/>
            </a:schemeClr>
          </a:solidFill>
          <a:ln>
            <a:solidFill>
              <a:schemeClr val="tx1"/>
            </a:solidFill>
          </a:ln>
        </p:spPr>
        <p:txBody>
          <a:bodyPr>
            <a:spAutoFit/>
          </a:bodyPr>
          <a:lstStyle/>
          <a:p>
            <a:pPr lvl="0"/>
            <a:r>
              <a:rPr lang="en-GB" sz="2400" dirty="0"/>
              <a:t>Visibility: How are dashboards and project reports shown?</a:t>
            </a:r>
            <a:endParaRPr lang="en-US" sz="2400" dirty="0"/>
          </a:p>
        </p:txBody>
      </p:sp>
      <p:sp>
        <p:nvSpPr>
          <p:cNvPr id="12" name="Rectangle 11"/>
          <p:cNvSpPr/>
          <p:nvPr/>
        </p:nvSpPr>
        <p:spPr>
          <a:xfrm>
            <a:off x="0" y="5646224"/>
            <a:ext cx="6096000" cy="461665"/>
          </a:xfrm>
          <a:prstGeom prst="rect">
            <a:avLst/>
          </a:prstGeom>
          <a:solidFill>
            <a:schemeClr val="bg1"/>
          </a:solidFill>
          <a:ln>
            <a:solidFill>
              <a:schemeClr val="tx1"/>
            </a:solidFill>
          </a:ln>
        </p:spPr>
        <p:txBody>
          <a:bodyPr>
            <a:spAutoFit/>
          </a:bodyPr>
          <a:lstStyle/>
          <a:p>
            <a:pPr lvl="0"/>
            <a:r>
              <a:rPr lang="en-GB" sz="2400" dirty="0"/>
              <a:t>Accessibility: How is the online access?</a:t>
            </a:r>
            <a:endParaRPr lang="en-US" sz="2400" dirty="0"/>
          </a:p>
        </p:txBody>
      </p:sp>
      <p:pic>
        <p:nvPicPr>
          <p:cNvPr id="13"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4141" y="-17878"/>
            <a:ext cx="1391296" cy="459010"/>
          </a:xfrm>
          <a:prstGeom prst="rect">
            <a:avLst/>
          </a:prstGeom>
        </p:spPr>
      </p:pic>
      <p:sp>
        <p:nvSpPr>
          <p:cNvPr id="15" name="TextBox 14"/>
          <p:cNvSpPr txBox="1"/>
          <p:nvPr/>
        </p:nvSpPr>
        <p:spPr>
          <a:xfrm>
            <a:off x="0" y="6519446"/>
            <a:ext cx="1962793" cy="338554"/>
          </a:xfrm>
          <a:prstGeom prst="rect">
            <a:avLst/>
          </a:prstGeom>
          <a:noFill/>
        </p:spPr>
        <p:txBody>
          <a:bodyPr wrap="square" rtlCol="0">
            <a:spAutoFit/>
          </a:bodyPr>
          <a:lstStyle/>
          <a:p>
            <a:pPr algn="ctr"/>
            <a:r>
              <a:rPr lang="en-US" sz="1600" b="1" dirty="0"/>
              <a:t>www.midocean.ae</a:t>
            </a:r>
          </a:p>
        </p:txBody>
      </p:sp>
    </p:spTree>
    <p:extLst>
      <p:ext uri="{BB962C8B-B14F-4D97-AF65-F5344CB8AC3E}">
        <p14:creationId xmlns:p14="http://schemas.microsoft.com/office/powerpoint/2010/main" val="19752907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9"/>
                                        </p:tgtEl>
                                        <p:attrNameLst>
                                          <p:attrName>style.visibility</p:attrName>
                                        </p:attrNameLst>
                                      </p:cBhvr>
                                      <p:to>
                                        <p:strVal val="visible"/>
                                      </p:to>
                                    </p:set>
                                    <p:anim calcmode="lin" valueType="num">
                                      <p:cBhvr additive="base">
                                        <p:cTn id="19" dur="500" fill="hold"/>
                                        <p:tgtEl>
                                          <p:spTgt spid="9"/>
                                        </p:tgtEl>
                                        <p:attrNameLst>
                                          <p:attrName>ppt_x</p:attrName>
                                        </p:attrNameLst>
                                      </p:cBhvr>
                                      <p:tavLst>
                                        <p:tav tm="0">
                                          <p:val>
                                            <p:strVal val="#ppt_x"/>
                                          </p:val>
                                        </p:tav>
                                        <p:tav tm="100000">
                                          <p:val>
                                            <p:strVal val="#ppt_x"/>
                                          </p:val>
                                        </p:tav>
                                      </p:tavLst>
                                    </p:anim>
                                    <p:anim calcmode="lin" valueType="num">
                                      <p:cBhvr additive="base">
                                        <p:cTn id="20"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gtEl>
                                        <p:attrNameLst>
                                          <p:attrName>style.visibility</p:attrName>
                                        </p:attrNameLst>
                                      </p:cBhvr>
                                      <p:to>
                                        <p:strVal val="visible"/>
                                      </p:to>
                                    </p:set>
                                    <p:anim calcmode="lin" valueType="num">
                                      <p:cBhvr additive="base">
                                        <p:cTn id="25" dur="500" fill="hold"/>
                                        <p:tgtEl>
                                          <p:spTgt spid="3"/>
                                        </p:tgtEl>
                                        <p:attrNameLst>
                                          <p:attrName>ppt_x</p:attrName>
                                        </p:attrNameLst>
                                      </p:cBhvr>
                                      <p:tavLst>
                                        <p:tav tm="0">
                                          <p:val>
                                            <p:strVal val="#ppt_x"/>
                                          </p:val>
                                        </p:tav>
                                        <p:tav tm="100000">
                                          <p:val>
                                            <p:strVal val="#ppt_x"/>
                                          </p:val>
                                        </p:tav>
                                      </p:tavLst>
                                    </p:anim>
                                    <p:anim calcmode="lin" valueType="num">
                                      <p:cBhvr additive="base">
                                        <p:cTn id="26"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11"/>
                                        </p:tgtEl>
                                        <p:attrNameLst>
                                          <p:attrName>style.visibility</p:attrName>
                                        </p:attrNameLst>
                                      </p:cBhvr>
                                      <p:to>
                                        <p:strVal val="visible"/>
                                      </p:to>
                                    </p:set>
                                    <p:anim calcmode="lin" valueType="num">
                                      <p:cBhvr additive="base">
                                        <p:cTn id="31" dur="500" fill="hold"/>
                                        <p:tgtEl>
                                          <p:spTgt spid="11"/>
                                        </p:tgtEl>
                                        <p:attrNameLst>
                                          <p:attrName>ppt_x</p:attrName>
                                        </p:attrNameLst>
                                      </p:cBhvr>
                                      <p:tavLst>
                                        <p:tav tm="0">
                                          <p:val>
                                            <p:strVal val="#ppt_x"/>
                                          </p:val>
                                        </p:tav>
                                        <p:tav tm="100000">
                                          <p:val>
                                            <p:strVal val="#ppt_x"/>
                                          </p:val>
                                        </p:tav>
                                      </p:tavLst>
                                    </p:anim>
                                    <p:anim calcmode="lin" valueType="num">
                                      <p:cBhvr additive="base">
                                        <p:cTn id="32"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12"/>
                                        </p:tgtEl>
                                        <p:attrNameLst>
                                          <p:attrName>style.visibility</p:attrName>
                                        </p:attrNameLst>
                                      </p:cBhvr>
                                      <p:to>
                                        <p:strVal val="visible"/>
                                      </p:to>
                                    </p:set>
                                    <p:anim calcmode="lin" valueType="num">
                                      <p:cBhvr additive="base">
                                        <p:cTn id="37" dur="500" fill="hold"/>
                                        <p:tgtEl>
                                          <p:spTgt spid="12"/>
                                        </p:tgtEl>
                                        <p:attrNameLst>
                                          <p:attrName>ppt_x</p:attrName>
                                        </p:attrNameLst>
                                      </p:cBhvr>
                                      <p:tavLst>
                                        <p:tav tm="0">
                                          <p:val>
                                            <p:strVal val="#ppt_x"/>
                                          </p:val>
                                        </p:tav>
                                        <p:tav tm="100000">
                                          <p:val>
                                            <p:strVal val="#ppt_x"/>
                                          </p:val>
                                        </p:tav>
                                      </p:tavLst>
                                    </p:anim>
                                    <p:anim calcmode="lin" valueType="num">
                                      <p:cBhvr additive="base">
                                        <p:cTn id="38"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9" grpId="0" animBg="1"/>
      <p:bldP spid="3" grpId="0" animBg="1"/>
      <p:bldP spid="10" grpId="0" animBg="1"/>
      <p:bldP spid="11" grpId="0" animBg="1"/>
      <p:bldP spid="12"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2"/>
          <p:cNvSpPr/>
          <p:nvPr/>
        </p:nvSpPr>
        <p:spPr>
          <a:xfrm>
            <a:off x="8063578" y="81280"/>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2" name="Rectangle 1"/>
          <p:cNvSpPr/>
          <p:nvPr/>
        </p:nvSpPr>
        <p:spPr>
          <a:xfrm>
            <a:off x="0" y="671724"/>
            <a:ext cx="2334705" cy="707886"/>
          </a:xfrm>
          <a:prstGeom prst="rect">
            <a:avLst/>
          </a:prstGeom>
          <a:solidFill>
            <a:schemeClr val="accent1">
              <a:lumMod val="75000"/>
            </a:schemeClr>
          </a:solidFill>
          <a:ln>
            <a:solidFill>
              <a:schemeClr val="accent2">
                <a:lumMod val="75000"/>
              </a:schemeClr>
            </a:solidFill>
          </a:ln>
        </p:spPr>
        <p:txBody>
          <a:bodyPr wrap="square">
            <a:spAutoFit/>
          </a:bodyPr>
          <a:lstStyle/>
          <a:p>
            <a:pPr lvl="0"/>
            <a:r>
              <a:rPr lang="en-GB" sz="4000" b="1" dirty="0" smtClean="0">
                <a:solidFill>
                  <a:schemeClr val="bg1"/>
                </a:solidFill>
                <a:effectLst>
                  <a:outerShdw blurRad="38100" dist="38100" dir="2700000" algn="tl">
                    <a:srgbClr val="000000">
                      <a:alpha val="43137"/>
                    </a:srgbClr>
                  </a:outerShdw>
                </a:effectLst>
              </a:rPr>
              <a:t>The How</a:t>
            </a:r>
            <a:endParaRPr lang="en-US" sz="4000" b="1" dirty="0">
              <a:solidFill>
                <a:schemeClr val="bg1"/>
              </a:solidFill>
              <a:effectLst>
                <a:outerShdw blurRad="38100" dist="38100" dir="2700000" algn="tl">
                  <a:srgbClr val="000000">
                    <a:alpha val="43137"/>
                  </a:srgbClr>
                </a:outerShdw>
              </a:effectLst>
            </a:endParaRPr>
          </a:p>
        </p:txBody>
      </p:sp>
      <p:sp>
        <p:nvSpPr>
          <p:cNvPr id="7" name="Rectangle 6"/>
          <p:cNvSpPr/>
          <p:nvPr/>
        </p:nvSpPr>
        <p:spPr>
          <a:xfrm>
            <a:off x="3569886" y="0"/>
            <a:ext cx="2728632" cy="400110"/>
          </a:xfrm>
          <a:prstGeom prst="rect">
            <a:avLst/>
          </a:prstGeom>
          <a:solidFill>
            <a:schemeClr val="bg1"/>
          </a:solidFill>
          <a:ln>
            <a:solidFill>
              <a:schemeClr val="accent1"/>
            </a:solidFill>
          </a:ln>
        </p:spPr>
        <p:txBody>
          <a:bodyPr wrap="none">
            <a:spAutoFit/>
          </a:bodyPr>
          <a:lstStyle/>
          <a:p>
            <a:r>
              <a:rPr lang="en-US" sz="2000" b="1" dirty="0" smtClean="0">
                <a:effectLst>
                  <a:outerShdw blurRad="38100" dist="38100" dir="2700000" algn="tl">
                    <a:srgbClr val="000000">
                      <a:alpha val="43137"/>
                    </a:srgbClr>
                  </a:outerShdw>
                </a:effectLst>
              </a:rPr>
              <a:t>Choosing the right tools</a:t>
            </a:r>
            <a:endParaRPr lang="en-US" sz="2000" b="1" dirty="0">
              <a:effectLst>
                <a:outerShdw blurRad="38100" dist="38100" dir="2700000" algn="tl">
                  <a:srgbClr val="000000">
                    <a:alpha val="43137"/>
                  </a:srgbClr>
                </a:outerShdw>
              </a:effectLst>
            </a:endParaRPr>
          </a:p>
        </p:txBody>
      </p:sp>
      <p:pic>
        <p:nvPicPr>
          <p:cNvPr id="8" name="Picture 7"/>
          <p:cNvPicPr/>
          <p:nvPr/>
        </p:nvPicPr>
        <p:blipFill rotWithShape="1">
          <a:blip r:embed="rId2"/>
          <a:srcRect l="32038" t="17251" r="43768" b="43284"/>
          <a:stretch/>
        </p:blipFill>
        <p:spPr bwMode="auto">
          <a:xfrm>
            <a:off x="7513163" y="0"/>
            <a:ext cx="3587881" cy="3153795"/>
          </a:xfrm>
          <a:prstGeom prst="rect">
            <a:avLst/>
          </a:prstGeom>
          <a:ln>
            <a:noFill/>
          </a:ln>
          <a:extLst>
            <a:ext uri="{53640926-AAD7-44D8-BBD7-CCE9431645EC}">
              <a14:shadowObscured xmlns:a14="http://schemas.microsoft.com/office/drawing/2010/main"/>
            </a:ext>
          </a:extLst>
        </p:spPr>
      </p:pic>
      <p:sp>
        <p:nvSpPr>
          <p:cNvPr id="9" name="Rectangle 8"/>
          <p:cNvSpPr/>
          <p:nvPr/>
        </p:nvSpPr>
        <p:spPr>
          <a:xfrm>
            <a:off x="0" y="1795085"/>
            <a:ext cx="6096000" cy="830997"/>
          </a:xfrm>
          <a:prstGeom prst="rect">
            <a:avLst/>
          </a:prstGeom>
          <a:solidFill>
            <a:schemeClr val="accent5">
              <a:lumMod val="20000"/>
              <a:lumOff val="80000"/>
            </a:schemeClr>
          </a:solidFill>
          <a:ln>
            <a:solidFill>
              <a:schemeClr val="accent2">
                <a:lumMod val="75000"/>
              </a:schemeClr>
            </a:solidFill>
          </a:ln>
        </p:spPr>
        <p:txBody>
          <a:bodyPr>
            <a:spAutoFit/>
          </a:bodyPr>
          <a:lstStyle/>
          <a:p>
            <a:pPr lvl="0"/>
            <a:r>
              <a:rPr lang="en-GB" sz="2400" dirty="0"/>
              <a:t>Mobility: How does a mobile app help our project team manage their work?</a:t>
            </a:r>
            <a:endParaRPr lang="en-US" sz="2400" dirty="0"/>
          </a:p>
        </p:txBody>
      </p:sp>
      <p:sp>
        <p:nvSpPr>
          <p:cNvPr id="3" name="Rectangle 2"/>
          <p:cNvSpPr/>
          <p:nvPr/>
        </p:nvSpPr>
        <p:spPr>
          <a:xfrm>
            <a:off x="0" y="2923926"/>
            <a:ext cx="6096000" cy="830997"/>
          </a:xfrm>
          <a:prstGeom prst="rect">
            <a:avLst/>
          </a:prstGeom>
          <a:solidFill>
            <a:schemeClr val="bg1"/>
          </a:solidFill>
          <a:ln>
            <a:solidFill>
              <a:schemeClr val="tx1"/>
            </a:solidFill>
          </a:ln>
        </p:spPr>
        <p:txBody>
          <a:bodyPr>
            <a:spAutoFit/>
          </a:bodyPr>
          <a:lstStyle/>
          <a:p>
            <a:pPr lvl="0"/>
            <a:r>
              <a:rPr lang="en-GB" sz="2400" dirty="0"/>
              <a:t>Features: How are collaboration features handled, like discussions or online chats?</a:t>
            </a:r>
            <a:endParaRPr lang="en-US" sz="2400" dirty="0"/>
          </a:p>
        </p:txBody>
      </p:sp>
      <p:sp>
        <p:nvSpPr>
          <p:cNvPr id="10" name="Rectangle 9"/>
          <p:cNvSpPr/>
          <p:nvPr/>
        </p:nvSpPr>
        <p:spPr>
          <a:xfrm>
            <a:off x="2334705" y="1025667"/>
            <a:ext cx="6026870" cy="400110"/>
          </a:xfrm>
          <a:prstGeom prst="rect">
            <a:avLst/>
          </a:prstGeom>
          <a:solidFill>
            <a:schemeClr val="bg1">
              <a:lumMod val="95000"/>
            </a:schemeClr>
          </a:solidFill>
          <a:ln>
            <a:solidFill>
              <a:schemeClr val="accent2">
                <a:lumMod val="75000"/>
              </a:schemeClr>
            </a:solidFill>
          </a:ln>
        </p:spPr>
        <p:txBody>
          <a:bodyPr wrap="square">
            <a:spAutoFit/>
          </a:bodyPr>
          <a:lstStyle/>
          <a:p>
            <a:r>
              <a:rPr lang="en-GB" sz="2000" dirty="0"/>
              <a:t>criteria to consider when selecting a project tool</a:t>
            </a:r>
            <a:endParaRPr lang="en-US" sz="2000" dirty="0"/>
          </a:p>
        </p:txBody>
      </p:sp>
      <p:sp>
        <p:nvSpPr>
          <p:cNvPr id="11" name="Rectangle 10"/>
          <p:cNvSpPr/>
          <p:nvPr/>
        </p:nvSpPr>
        <p:spPr>
          <a:xfrm>
            <a:off x="0" y="4150982"/>
            <a:ext cx="6096000" cy="830997"/>
          </a:xfrm>
          <a:prstGeom prst="rect">
            <a:avLst/>
          </a:prstGeom>
          <a:solidFill>
            <a:schemeClr val="accent1">
              <a:lumMod val="20000"/>
              <a:lumOff val="80000"/>
            </a:schemeClr>
          </a:solidFill>
          <a:ln>
            <a:solidFill>
              <a:schemeClr val="tx1"/>
            </a:solidFill>
          </a:ln>
        </p:spPr>
        <p:txBody>
          <a:bodyPr>
            <a:spAutoFit/>
          </a:bodyPr>
          <a:lstStyle/>
          <a:p>
            <a:pPr lvl="0"/>
            <a:r>
              <a:rPr lang="en-GB" sz="2400" dirty="0"/>
              <a:t>Security: How is security addressed so that we know our data is safe?</a:t>
            </a:r>
            <a:endParaRPr lang="en-US" sz="2400" dirty="0"/>
          </a:p>
        </p:txBody>
      </p:sp>
      <p:sp>
        <p:nvSpPr>
          <p:cNvPr id="12" name="Rectangle 11"/>
          <p:cNvSpPr/>
          <p:nvPr/>
        </p:nvSpPr>
        <p:spPr>
          <a:xfrm>
            <a:off x="0" y="5153946"/>
            <a:ext cx="6096000" cy="1200329"/>
          </a:xfrm>
          <a:prstGeom prst="rect">
            <a:avLst/>
          </a:prstGeom>
          <a:solidFill>
            <a:schemeClr val="bg1"/>
          </a:solidFill>
          <a:ln>
            <a:solidFill>
              <a:schemeClr val="tx1"/>
            </a:solidFill>
          </a:ln>
        </p:spPr>
        <p:txBody>
          <a:bodyPr>
            <a:spAutoFit/>
          </a:bodyPr>
          <a:lstStyle/>
          <a:p>
            <a:pPr lvl="0"/>
            <a:r>
              <a:rPr lang="en-GB" sz="2400" dirty="0"/>
              <a:t>Integration: How easy is it to integrate with our current environment including compatibility with other products we use?</a:t>
            </a:r>
            <a:endParaRPr lang="en-US" sz="2400" dirty="0"/>
          </a:p>
        </p:txBody>
      </p:sp>
      <p:pic>
        <p:nvPicPr>
          <p:cNvPr id="13"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4141" y="-17878"/>
            <a:ext cx="1391296" cy="459010"/>
          </a:xfrm>
          <a:prstGeom prst="rect">
            <a:avLst/>
          </a:prstGeom>
        </p:spPr>
      </p:pic>
      <p:sp>
        <p:nvSpPr>
          <p:cNvPr id="15" name="TextBox 14"/>
          <p:cNvSpPr txBox="1"/>
          <p:nvPr/>
        </p:nvSpPr>
        <p:spPr>
          <a:xfrm>
            <a:off x="0" y="6519446"/>
            <a:ext cx="1962793" cy="338554"/>
          </a:xfrm>
          <a:prstGeom prst="rect">
            <a:avLst/>
          </a:prstGeom>
          <a:noFill/>
        </p:spPr>
        <p:txBody>
          <a:bodyPr wrap="square" rtlCol="0">
            <a:spAutoFit/>
          </a:bodyPr>
          <a:lstStyle/>
          <a:p>
            <a:pPr algn="ctr"/>
            <a:r>
              <a:rPr lang="en-US" sz="1600" b="1" dirty="0"/>
              <a:t>www.midocean.ae</a:t>
            </a:r>
          </a:p>
        </p:txBody>
      </p:sp>
    </p:spTree>
    <p:extLst>
      <p:ext uri="{BB962C8B-B14F-4D97-AF65-F5344CB8AC3E}">
        <p14:creationId xmlns:p14="http://schemas.microsoft.com/office/powerpoint/2010/main" val="5379838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ppt_x"/>
                                          </p:val>
                                        </p:tav>
                                        <p:tav tm="100000">
                                          <p:val>
                                            <p:strVal val="#ppt_x"/>
                                          </p:val>
                                        </p:tav>
                                      </p:tavLst>
                                    </p:anim>
                                    <p:anim calcmode="lin" valueType="num">
                                      <p:cBhvr additive="base">
                                        <p:cTn id="1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1"/>
                                        </p:tgtEl>
                                        <p:attrNameLst>
                                          <p:attrName>style.visibility</p:attrName>
                                        </p:attrNameLst>
                                      </p:cBhvr>
                                      <p:to>
                                        <p:strVal val="visible"/>
                                      </p:to>
                                    </p:set>
                                    <p:anim calcmode="lin" valueType="num">
                                      <p:cBhvr additive="base">
                                        <p:cTn id="19" dur="500" fill="hold"/>
                                        <p:tgtEl>
                                          <p:spTgt spid="11"/>
                                        </p:tgtEl>
                                        <p:attrNameLst>
                                          <p:attrName>ppt_x</p:attrName>
                                        </p:attrNameLst>
                                      </p:cBhvr>
                                      <p:tavLst>
                                        <p:tav tm="0">
                                          <p:val>
                                            <p:strVal val="#ppt_x"/>
                                          </p:val>
                                        </p:tav>
                                        <p:tav tm="100000">
                                          <p:val>
                                            <p:strVal val="#ppt_x"/>
                                          </p:val>
                                        </p:tav>
                                      </p:tavLst>
                                    </p:anim>
                                    <p:anim calcmode="lin" valueType="num">
                                      <p:cBhvr additive="base">
                                        <p:cTn id="20"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12"/>
                                        </p:tgtEl>
                                        <p:attrNameLst>
                                          <p:attrName>style.visibility</p:attrName>
                                        </p:attrNameLst>
                                      </p:cBhvr>
                                      <p:to>
                                        <p:strVal val="visible"/>
                                      </p:to>
                                    </p:set>
                                    <p:anim calcmode="lin" valueType="num">
                                      <p:cBhvr additive="base">
                                        <p:cTn id="25" dur="500" fill="hold"/>
                                        <p:tgtEl>
                                          <p:spTgt spid="12"/>
                                        </p:tgtEl>
                                        <p:attrNameLst>
                                          <p:attrName>ppt_x</p:attrName>
                                        </p:attrNameLst>
                                      </p:cBhvr>
                                      <p:tavLst>
                                        <p:tav tm="0">
                                          <p:val>
                                            <p:strVal val="#ppt_x"/>
                                          </p:val>
                                        </p:tav>
                                        <p:tav tm="100000">
                                          <p:val>
                                            <p:strVal val="#ppt_x"/>
                                          </p:val>
                                        </p:tav>
                                      </p:tavLst>
                                    </p:anim>
                                    <p:anim calcmode="lin" valueType="num">
                                      <p:cBhvr additive="base">
                                        <p:cTn id="26"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3" grpId="0" animBg="1"/>
      <p:bldP spid="11" grpId="0" animBg="1"/>
      <p:bldP spid="12"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Rounded Corners 22"/>
          <p:cNvSpPr/>
          <p:nvPr/>
        </p:nvSpPr>
        <p:spPr>
          <a:xfrm>
            <a:off x="8063578" y="81280"/>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2" name="Rectangle 1"/>
          <p:cNvSpPr/>
          <p:nvPr/>
        </p:nvSpPr>
        <p:spPr>
          <a:xfrm>
            <a:off x="0" y="671724"/>
            <a:ext cx="2334705" cy="707886"/>
          </a:xfrm>
          <a:prstGeom prst="rect">
            <a:avLst/>
          </a:prstGeom>
          <a:solidFill>
            <a:schemeClr val="accent1">
              <a:lumMod val="75000"/>
            </a:schemeClr>
          </a:solidFill>
          <a:ln>
            <a:solidFill>
              <a:schemeClr val="accent2">
                <a:lumMod val="75000"/>
              </a:schemeClr>
            </a:solidFill>
          </a:ln>
        </p:spPr>
        <p:txBody>
          <a:bodyPr wrap="square">
            <a:spAutoFit/>
          </a:bodyPr>
          <a:lstStyle/>
          <a:p>
            <a:pPr lvl="0"/>
            <a:r>
              <a:rPr lang="en-GB" sz="4000" b="1" dirty="0" smtClean="0">
                <a:solidFill>
                  <a:schemeClr val="bg1"/>
                </a:solidFill>
                <a:effectLst>
                  <a:outerShdw blurRad="38100" dist="38100" dir="2700000" algn="tl">
                    <a:srgbClr val="000000">
                      <a:alpha val="43137"/>
                    </a:srgbClr>
                  </a:outerShdw>
                </a:effectLst>
              </a:rPr>
              <a:t>The How</a:t>
            </a:r>
            <a:endParaRPr lang="en-US" sz="4000" b="1" dirty="0">
              <a:solidFill>
                <a:schemeClr val="bg1"/>
              </a:solidFill>
              <a:effectLst>
                <a:outerShdw blurRad="38100" dist="38100" dir="2700000" algn="tl">
                  <a:srgbClr val="000000">
                    <a:alpha val="43137"/>
                  </a:srgbClr>
                </a:outerShdw>
              </a:effectLst>
            </a:endParaRPr>
          </a:p>
        </p:txBody>
      </p:sp>
      <p:sp>
        <p:nvSpPr>
          <p:cNvPr id="7" name="Rectangle 6"/>
          <p:cNvSpPr/>
          <p:nvPr/>
        </p:nvSpPr>
        <p:spPr>
          <a:xfrm>
            <a:off x="3569886" y="0"/>
            <a:ext cx="2728632" cy="400110"/>
          </a:xfrm>
          <a:prstGeom prst="rect">
            <a:avLst/>
          </a:prstGeom>
          <a:solidFill>
            <a:schemeClr val="bg1"/>
          </a:solidFill>
          <a:ln>
            <a:solidFill>
              <a:schemeClr val="accent1"/>
            </a:solidFill>
          </a:ln>
        </p:spPr>
        <p:txBody>
          <a:bodyPr wrap="none">
            <a:spAutoFit/>
          </a:bodyPr>
          <a:lstStyle/>
          <a:p>
            <a:r>
              <a:rPr lang="en-US" sz="2000" b="1" dirty="0" smtClean="0">
                <a:effectLst>
                  <a:outerShdw blurRad="38100" dist="38100" dir="2700000" algn="tl">
                    <a:srgbClr val="000000">
                      <a:alpha val="43137"/>
                    </a:srgbClr>
                  </a:outerShdw>
                </a:effectLst>
              </a:rPr>
              <a:t>Choosing the right tools</a:t>
            </a:r>
            <a:endParaRPr lang="en-US" sz="2000" b="1" dirty="0">
              <a:effectLst>
                <a:outerShdw blurRad="38100" dist="38100" dir="2700000" algn="tl">
                  <a:srgbClr val="000000">
                    <a:alpha val="43137"/>
                  </a:srgbClr>
                </a:outerShdw>
              </a:effectLst>
            </a:endParaRPr>
          </a:p>
        </p:txBody>
      </p:sp>
      <p:pic>
        <p:nvPicPr>
          <p:cNvPr id="8" name="Picture 7"/>
          <p:cNvPicPr/>
          <p:nvPr/>
        </p:nvPicPr>
        <p:blipFill rotWithShape="1">
          <a:blip r:embed="rId2"/>
          <a:srcRect l="32038" t="17251" r="43768" b="43284"/>
          <a:stretch/>
        </p:blipFill>
        <p:spPr bwMode="auto">
          <a:xfrm>
            <a:off x="7513163" y="0"/>
            <a:ext cx="3587881" cy="3153795"/>
          </a:xfrm>
          <a:prstGeom prst="rect">
            <a:avLst/>
          </a:prstGeom>
          <a:ln>
            <a:noFill/>
          </a:ln>
          <a:extLst>
            <a:ext uri="{53640926-AAD7-44D8-BBD7-CCE9431645EC}">
              <a14:shadowObscured xmlns:a14="http://schemas.microsoft.com/office/drawing/2010/main"/>
            </a:ext>
          </a:extLst>
        </p:spPr>
      </p:pic>
      <p:sp>
        <p:nvSpPr>
          <p:cNvPr id="9" name="Rectangle 8"/>
          <p:cNvSpPr/>
          <p:nvPr/>
        </p:nvSpPr>
        <p:spPr>
          <a:xfrm>
            <a:off x="0" y="1795085"/>
            <a:ext cx="6096000" cy="1384995"/>
          </a:xfrm>
          <a:prstGeom prst="rect">
            <a:avLst/>
          </a:prstGeom>
          <a:solidFill>
            <a:schemeClr val="accent5">
              <a:lumMod val="20000"/>
              <a:lumOff val="80000"/>
            </a:schemeClr>
          </a:solidFill>
          <a:ln>
            <a:solidFill>
              <a:schemeClr val="accent2">
                <a:lumMod val="75000"/>
              </a:schemeClr>
            </a:solidFill>
          </a:ln>
        </p:spPr>
        <p:txBody>
          <a:bodyPr>
            <a:spAutoFit/>
          </a:bodyPr>
          <a:lstStyle/>
          <a:p>
            <a:pPr lvl="0"/>
            <a:r>
              <a:rPr lang="en-GB" sz="2800" dirty="0"/>
              <a:t>Usability: How is the usability? Is it simple to use so that the team can start using it immediately?</a:t>
            </a:r>
            <a:endParaRPr lang="en-US" sz="2800" dirty="0"/>
          </a:p>
        </p:txBody>
      </p:sp>
      <p:sp>
        <p:nvSpPr>
          <p:cNvPr id="3" name="Rectangle 2"/>
          <p:cNvSpPr/>
          <p:nvPr/>
        </p:nvSpPr>
        <p:spPr>
          <a:xfrm>
            <a:off x="0" y="3595555"/>
            <a:ext cx="6096000" cy="523220"/>
          </a:xfrm>
          <a:prstGeom prst="rect">
            <a:avLst/>
          </a:prstGeom>
          <a:solidFill>
            <a:schemeClr val="bg1">
              <a:lumMod val="95000"/>
            </a:schemeClr>
          </a:solidFill>
          <a:ln>
            <a:solidFill>
              <a:schemeClr val="tx1"/>
            </a:solidFill>
          </a:ln>
        </p:spPr>
        <p:txBody>
          <a:bodyPr>
            <a:spAutoFit/>
          </a:bodyPr>
          <a:lstStyle/>
          <a:p>
            <a:pPr lvl="0"/>
            <a:r>
              <a:rPr lang="en-GB" sz="2800" dirty="0"/>
              <a:t>Cost: How does it fit within our budget?</a:t>
            </a:r>
            <a:endParaRPr lang="en-US" sz="2800" dirty="0"/>
          </a:p>
        </p:txBody>
      </p:sp>
      <p:sp>
        <p:nvSpPr>
          <p:cNvPr id="10" name="Rectangle 9"/>
          <p:cNvSpPr/>
          <p:nvPr/>
        </p:nvSpPr>
        <p:spPr>
          <a:xfrm>
            <a:off x="2334705" y="1025667"/>
            <a:ext cx="6026870" cy="400110"/>
          </a:xfrm>
          <a:prstGeom prst="rect">
            <a:avLst/>
          </a:prstGeom>
          <a:solidFill>
            <a:schemeClr val="bg1">
              <a:lumMod val="95000"/>
            </a:schemeClr>
          </a:solidFill>
          <a:ln>
            <a:solidFill>
              <a:schemeClr val="accent2">
                <a:lumMod val="75000"/>
              </a:schemeClr>
            </a:solidFill>
          </a:ln>
        </p:spPr>
        <p:txBody>
          <a:bodyPr wrap="square">
            <a:spAutoFit/>
          </a:bodyPr>
          <a:lstStyle/>
          <a:p>
            <a:r>
              <a:rPr lang="en-GB" sz="2000" dirty="0"/>
              <a:t>criteria to consider when selecting a project tool</a:t>
            </a:r>
            <a:endParaRPr lang="en-US" sz="2000" dirty="0"/>
          </a:p>
        </p:txBody>
      </p:sp>
      <p:pic>
        <p:nvPicPr>
          <p:cNvPr id="11"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4141" y="-17878"/>
            <a:ext cx="1391296" cy="459010"/>
          </a:xfrm>
          <a:prstGeom prst="rect">
            <a:avLst/>
          </a:prstGeom>
        </p:spPr>
      </p:pic>
      <p:sp>
        <p:nvSpPr>
          <p:cNvPr id="13" name="TextBox 12"/>
          <p:cNvSpPr txBox="1"/>
          <p:nvPr/>
        </p:nvSpPr>
        <p:spPr>
          <a:xfrm>
            <a:off x="0" y="6519446"/>
            <a:ext cx="1962793" cy="338554"/>
          </a:xfrm>
          <a:prstGeom prst="rect">
            <a:avLst/>
          </a:prstGeom>
          <a:noFill/>
        </p:spPr>
        <p:txBody>
          <a:bodyPr wrap="square" rtlCol="0">
            <a:spAutoFit/>
          </a:bodyPr>
          <a:lstStyle/>
          <a:p>
            <a:pPr algn="ctr"/>
            <a:r>
              <a:rPr lang="en-US" sz="1600" b="1" dirty="0"/>
              <a:t>www.midocean.ae</a:t>
            </a:r>
          </a:p>
        </p:txBody>
      </p:sp>
    </p:spTree>
    <p:extLst>
      <p:ext uri="{BB962C8B-B14F-4D97-AF65-F5344CB8AC3E}">
        <p14:creationId xmlns:p14="http://schemas.microsoft.com/office/powerpoint/2010/main" val="27283774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ppt_x"/>
                                          </p:val>
                                        </p:tav>
                                        <p:tav tm="100000">
                                          <p:val>
                                            <p:strVal val="#ppt_x"/>
                                          </p:val>
                                        </p:tav>
                                      </p:tavLst>
                                    </p:anim>
                                    <p:anim calcmode="lin" valueType="num">
                                      <p:cBhvr additive="base">
                                        <p:cTn id="1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3"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Rounded Corners 22"/>
          <p:cNvSpPr/>
          <p:nvPr/>
        </p:nvSpPr>
        <p:spPr>
          <a:xfrm>
            <a:off x="8063578" y="81280"/>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2" name="Rectangle 1"/>
          <p:cNvSpPr/>
          <p:nvPr/>
        </p:nvSpPr>
        <p:spPr>
          <a:xfrm>
            <a:off x="0" y="671724"/>
            <a:ext cx="2334705" cy="707886"/>
          </a:xfrm>
          <a:prstGeom prst="rect">
            <a:avLst/>
          </a:prstGeom>
          <a:solidFill>
            <a:schemeClr val="accent1">
              <a:lumMod val="75000"/>
            </a:schemeClr>
          </a:solidFill>
          <a:ln>
            <a:solidFill>
              <a:schemeClr val="accent2">
                <a:lumMod val="75000"/>
              </a:schemeClr>
            </a:solidFill>
          </a:ln>
        </p:spPr>
        <p:txBody>
          <a:bodyPr wrap="square">
            <a:spAutoFit/>
          </a:bodyPr>
          <a:lstStyle/>
          <a:p>
            <a:pPr lvl="0"/>
            <a:r>
              <a:rPr lang="en-GB" sz="4000" b="1" dirty="0" smtClean="0">
                <a:solidFill>
                  <a:schemeClr val="bg1"/>
                </a:solidFill>
                <a:effectLst>
                  <a:outerShdw blurRad="38100" dist="38100" dir="2700000" algn="tl">
                    <a:srgbClr val="000000">
                      <a:alpha val="43137"/>
                    </a:srgbClr>
                  </a:outerShdw>
                </a:effectLst>
              </a:rPr>
              <a:t>The How</a:t>
            </a:r>
            <a:endParaRPr lang="en-US" sz="4000" b="1" dirty="0">
              <a:solidFill>
                <a:schemeClr val="bg1"/>
              </a:solidFill>
              <a:effectLst>
                <a:outerShdw blurRad="38100" dist="38100" dir="2700000" algn="tl">
                  <a:srgbClr val="000000">
                    <a:alpha val="43137"/>
                  </a:srgbClr>
                </a:outerShdw>
              </a:effectLst>
            </a:endParaRPr>
          </a:p>
        </p:txBody>
      </p:sp>
      <p:sp>
        <p:nvSpPr>
          <p:cNvPr id="7" name="Rectangle 6"/>
          <p:cNvSpPr/>
          <p:nvPr/>
        </p:nvSpPr>
        <p:spPr>
          <a:xfrm>
            <a:off x="3569886" y="0"/>
            <a:ext cx="2728632" cy="400110"/>
          </a:xfrm>
          <a:prstGeom prst="rect">
            <a:avLst/>
          </a:prstGeom>
          <a:solidFill>
            <a:schemeClr val="bg1"/>
          </a:solidFill>
          <a:ln>
            <a:solidFill>
              <a:schemeClr val="accent1"/>
            </a:solidFill>
          </a:ln>
        </p:spPr>
        <p:txBody>
          <a:bodyPr wrap="none">
            <a:spAutoFit/>
          </a:bodyPr>
          <a:lstStyle/>
          <a:p>
            <a:r>
              <a:rPr lang="en-US" sz="2000" b="1" dirty="0" smtClean="0">
                <a:effectLst>
                  <a:outerShdw blurRad="38100" dist="38100" dir="2700000" algn="tl">
                    <a:srgbClr val="000000">
                      <a:alpha val="43137"/>
                    </a:srgbClr>
                  </a:outerShdw>
                </a:effectLst>
              </a:rPr>
              <a:t>Choosing the right tools</a:t>
            </a:r>
            <a:endParaRPr lang="en-US" sz="2000" b="1" dirty="0">
              <a:effectLst>
                <a:outerShdw blurRad="38100" dist="38100" dir="2700000" algn="tl">
                  <a:srgbClr val="000000">
                    <a:alpha val="43137"/>
                  </a:srgbClr>
                </a:outerShdw>
              </a:effectLst>
            </a:endParaRPr>
          </a:p>
        </p:txBody>
      </p:sp>
      <p:pic>
        <p:nvPicPr>
          <p:cNvPr id="8" name="Picture 7"/>
          <p:cNvPicPr/>
          <p:nvPr/>
        </p:nvPicPr>
        <p:blipFill rotWithShape="1">
          <a:blip r:embed="rId2"/>
          <a:srcRect l="32038" t="17251" r="43768" b="43284"/>
          <a:stretch/>
        </p:blipFill>
        <p:spPr bwMode="auto">
          <a:xfrm>
            <a:off x="7513163" y="0"/>
            <a:ext cx="3587881" cy="3153795"/>
          </a:xfrm>
          <a:prstGeom prst="rect">
            <a:avLst/>
          </a:prstGeom>
          <a:ln>
            <a:noFill/>
          </a:ln>
          <a:extLst>
            <a:ext uri="{53640926-AAD7-44D8-BBD7-CCE9431645EC}">
              <a14:shadowObscured xmlns:a14="http://schemas.microsoft.com/office/drawing/2010/main"/>
            </a:ext>
          </a:extLst>
        </p:spPr>
      </p:pic>
      <p:sp>
        <p:nvSpPr>
          <p:cNvPr id="9" name="Rectangle 8"/>
          <p:cNvSpPr/>
          <p:nvPr/>
        </p:nvSpPr>
        <p:spPr>
          <a:xfrm>
            <a:off x="0" y="1795085"/>
            <a:ext cx="6096000" cy="1569660"/>
          </a:xfrm>
          <a:prstGeom prst="rect">
            <a:avLst/>
          </a:prstGeom>
          <a:solidFill>
            <a:schemeClr val="accent5">
              <a:lumMod val="20000"/>
              <a:lumOff val="80000"/>
            </a:schemeClr>
          </a:solidFill>
          <a:ln>
            <a:solidFill>
              <a:schemeClr val="accent2">
                <a:lumMod val="75000"/>
              </a:schemeClr>
            </a:solidFill>
          </a:ln>
        </p:spPr>
        <p:txBody>
          <a:bodyPr>
            <a:spAutoFit/>
          </a:bodyPr>
          <a:lstStyle/>
          <a:p>
            <a:pPr lvl="0"/>
            <a:r>
              <a:rPr lang="en-GB" sz="2400" dirty="0"/>
              <a:t>A criteria list provides you with a focused roadmap for your selection process so that you don’t get off track with criteria that do not matter.</a:t>
            </a:r>
            <a:endParaRPr lang="en-US" sz="2400" dirty="0"/>
          </a:p>
        </p:txBody>
      </p:sp>
      <p:sp>
        <p:nvSpPr>
          <p:cNvPr id="3" name="Rectangle 2"/>
          <p:cNvSpPr/>
          <p:nvPr/>
        </p:nvSpPr>
        <p:spPr>
          <a:xfrm>
            <a:off x="0" y="3672498"/>
            <a:ext cx="6654800" cy="2677656"/>
          </a:xfrm>
          <a:prstGeom prst="rect">
            <a:avLst/>
          </a:prstGeom>
          <a:solidFill>
            <a:schemeClr val="bg1"/>
          </a:solidFill>
          <a:ln>
            <a:solidFill>
              <a:schemeClr val="tx1"/>
            </a:solidFill>
          </a:ln>
        </p:spPr>
        <p:txBody>
          <a:bodyPr wrap="square">
            <a:spAutoFit/>
          </a:bodyPr>
          <a:lstStyle/>
          <a:p>
            <a:r>
              <a:rPr lang="en-GB" sz="2400" dirty="0"/>
              <a:t>In evaluating tools, you also need to consider how the communication takes place—is it synchronous (meaning real-time or contemporaneous) or asynchronous (not interactive or not at the same time)? A combination of both synchronous and asynchronous communication tools is required for all types of project teams and stakeholders.</a:t>
            </a:r>
            <a:endParaRPr lang="en-US" sz="2400" dirty="0"/>
          </a:p>
        </p:txBody>
      </p:sp>
      <p:sp>
        <p:nvSpPr>
          <p:cNvPr id="10" name="Rectangle 9"/>
          <p:cNvSpPr/>
          <p:nvPr/>
        </p:nvSpPr>
        <p:spPr>
          <a:xfrm>
            <a:off x="2334705" y="1025667"/>
            <a:ext cx="6026870" cy="461665"/>
          </a:xfrm>
          <a:prstGeom prst="rect">
            <a:avLst/>
          </a:prstGeom>
          <a:solidFill>
            <a:schemeClr val="bg1">
              <a:lumMod val="95000"/>
            </a:schemeClr>
          </a:solidFill>
          <a:ln>
            <a:solidFill>
              <a:schemeClr val="accent2">
                <a:lumMod val="75000"/>
              </a:schemeClr>
            </a:solidFill>
          </a:ln>
        </p:spPr>
        <p:txBody>
          <a:bodyPr wrap="square">
            <a:spAutoFit/>
          </a:bodyPr>
          <a:lstStyle/>
          <a:p>
            <a:r>
              <a:rPr lang="en-GB" sz="2400" dirty="0" smtClean="0"/>
              <a:t>The importance of these criteria</a:t>
            </a:r>
            <a:endParaRPr lang="en-US" sz="2400" dirty="0"/>
          </a:p>
        </p:txBody>
      </p:sp>
      <p:pic>
        <p:nvPicPr>
          <p:cNvPr id="11"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4141" y="-17878"/>
            <a:ext cx="1391296" cy="459010"/>
          </a:xfrm>
          <a:prstGeom prst="rect">
            <a:avLst/>
          </a:prstGeom>
        </p:spPr>
      </p:pic>
      <p:sp>
        <p:nvSpPr>
          <p:cNvPr id="13" name="TextBox 12"/>
          <p:cNvSpPr txBox="1"/>
          <p:nvPr/>
        </p:nvSpPr>
        <p:spPr>
          <a:xfrm>
            <a:off x="0" y="6519446"/>
            <a:ext cx="1962793" cy="338554"/>
          </a:xfrm>
          <a:prstGeom prst="rect">
            <a:avLst/>
          </a:prstGeom>
          <a:noFill/>
        </p:spPr>
        <p:txBody>
          <a:bodyPr wrap="square" rtlCol="0">
            <a:spAutoFit/>
          </a:bodyPr>
          <a:lstStyle/>
          <a:p>
            <a:pPr algn="ctr"/>
            <a:r>
              <a:rPr lang="en-US" sz="1600" b="1" dirty="0"/>
              <a:t>www.midocean.ae</a:t>
            </a:r>
          </a:p>
        </p:txBody>
      </p:sp>
    </p:spTree>
    <p:extLst>
      <p:ext uri="{BB962C8B-B14F-4D97-AF65-F5344CB8AC3E}">
        <p14:creationId xmlns:p14="http://schemas.microsoft.com/office/powerpoint/2010/main" val="41154776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1000" fill="hold"/>
                                        <p:tgtEl>
                                          <p:spTgt spid="10"/>
                                        </p:tgtEl>
                                        <p:attrNameLst>
                                          <p:attrName>ppt_w</p:attrName>
                                        </p:attrNameLst>
                                      </p:cBhvr>
                                      <p:tavLst>
                                        <p:tav tm="0">
                                          <p:val>
                                            <p:fltVal val="0"/>
                                          </p:val>
                                        </p:tav>
                                        <p:tav tm="100000">
                                          <p:val>
                                            <p:strVal val="#ppt_w"/>
                                          </p:val>
                                        </p:tav>
                                      </p:tavLst>
                                    </p:anim>
                                    <p:anim calcmode="lin" valueType="num">
                                      <p:cBhvr>
                                        <p:cTn id="8" dur="1000" fill="hold"/>
                                        <p:tgtEl>
                                          <p:spTgt spid="10"/>
                                        </p:tgtEl>
                                        <p:attrNameLst>
                                          <p:attrName>ppt_h</p:attrName>
                                        </p:attrNameLst>
                                      </p:cBhvr>
                                      <p:tavLst>
                                        <p:tav tm="0">
                                          <p:val>
                                            <p:fltVal val="0"/>
                                          </p:val>
                                        </p:tav>
                                        <p:tav tm="100000">
                                          <p:val>
                                            <p:strVal val="#ppt_h"/>
                                          </p:val>
                                        </p:tav>
                                      </p:tavLst>
                                    </p:anim>
                                    <p:anim calcmode="lin" valueType="num">
                                      <p:cBhvr>
                                        <p:cTn id="9" dur="1000" fill="hold"/>
                                        <p:tgtEl>
                                          <p:spTgt spid="10"/>
                                        </p:tgtEl>
                                        <p:attrNameLst>
                                          <p:attrName>style.rotation</p:attrName>
                                        </p:attrNameLst>
                                      </p:cBhvr>
                                      <p:tavLst>
                                        <p:tav tm="0">
                                          <p:val>
                                            <p:fltVal val="90"/>
                                          </p:val>
                                        </p:tav>
                                        <p:tav tm="100000">
                                          <p:val>
                                            <p:fltVal val="0"/>
                                          </p:val>
                                        </p:tav>
                                      </p:tavLst>
                                    </p:anim>
                                    <p:animEffect transition="in" filter="fade">
                                      <p:cBhvr>
                                        <p:cTn id="10" dur="1000"/>
                                        <p:tgtEl>
                                          <p:spTgt spid="10"/>
                                        </p:tgtEl>
                                      </p:cBhvr>
                                    </p:animEffect>
                                  </p:childTnLst>
                                </p:cTn>
                              </p:par>
                            </p:childTnLst>
                          </p:cTn>
                        </p:par>
                      </p:childTnLst>
                    </p:cTn>
                  </p:par>
                  <p:par>
                    <p:cTn id="11" fill="hold">
                      <p:stCondLst>
                        <p:cond delay="indefinite"/>
                      </p:stCondLst>
                      <p:childTnLst>
                        <p:par>
                          <p:cTn id="12" fill="hold">
                            <p:stCondLst>
                              <p:cond delay="0"/>
                            </p:stCondLst>
                            <p:childTnLst>
                              <p:par>
                                <p:cTn id="13" presetID="2" presetClass="entr" presetSubtype="4" fill="hold" grpId="0" nodeType="clickEffect">
                                  <p:stCondLst>
                                    <p:cond delay="0"/>
                                  </p:stCondLst>
                                  <p:childTnLst>
                                    <p:set>
                                      <p:cBhvr>
                                        <p:cTn id="14" dur="1" fill="hold">
                                          <p:stCondLst>
                                            <p:cond delay="0"/>
                                          </p:stCondLst>
                                        </p:cTn>
                                        <p:tgtEl>
                                          <p:spTgt spid="9"/>
                                        </p:tgtEl>
                                        <p:attrNameLst>
                                          <p:attrName>style.visibility</p:attrName>
                                        </p:attrNameLst>
                                      </p:cBhvr>
                                      <p:to>
                                        <p:strVal val="visible"/>
                                      </p:to>
                                    </p:set>
                                    <p:anim calcmode="lin" valueType="num">
                                      <p:cBhvr additive="base">
                                        <p:cTn id="15" dur="500" fill="hold"/>
                                        <p:tgtEl>
                                          <p:spTgt spid="9"/>
                                        </p:tgtEl>
                                        <p:attrNameLst>
                                          <p:attrName>ppt_x</p:attrName>
                                        </p:attrNameLst>
                                      </p:cBhvr>
                                      <p:tavLst>
                                        <p:tav tm="0">
                                          <p:val>
                                            <p:strVal val="#ppt_x"/>
                                          </p:val>
                                        </p:tav>
                                        <p:tav tm="100000">
                                          <p:val>
                                            <p:strVal val="#ppt_x"/>
                                          </p:val>
                                        </p:tav>
                                      </p:tavLst>
                                    </p:anim>
                                    <p:anim calcmode="lin" valueType="num">
                                      <p:cBhvr additive="base">
                                        <p:cTn id="16"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 presetClass="entr" presetSubtype="4" fill="hold" grpId="0" nodeType="clickEffect">
                                  <p:stCondLst>
                                    <p:cond delay="0"/>
                                  </p:stCondLst>
                                  <p:childTnLst>
                                    <p:set>
                                      <p:cBhvr>
                                        <p:cTn id="20" dur="1" fill="hold">
                                          <p:stCondLst>
                                            <p:cond delay="0"/>
                                          </p:stCondLst>
                                        </p:cTn>
                                        <p:tgtEl>
                                          <p:spTgt spid="3"/>
                                        </p:tgtEl>
                                        <p:attrNameLst>
                                          <p:attrName>style.visibility</p:attrName>
                                        </p:attrNameLst>
                                      </p:cBhvr>
                                      <p:to>
                                        <p:strVal val="visible"/>
                                      </p:to>
                                    </p:set>
                                    <p:anim calcmode="lin" valueType="num">
                                      <p:cBhvr additive="base">
                                        <p:cTn id="21" dur="500" fill="hold"/>
                                        <p:tgtEl>
                                          <p:spTgt spid="3"/>
                                        </p:tgtEl>
                                        <p:attrNameLst>
                                          <p:attrName>ppt_x</p:attrName>
                                        </p:attrNameLst>
                                      </p:cBhvr>
                                      <p:tavLst>
                                        <p:tav tm="0">
                                          <p:val>
                                            <p:strVal val="#ppt_x"/>
                                          </p:val>
                                        </p:tav>
                                        <p:tav tm="100000">
                                          <p:val>
                                            <p:strVal val="#ppt_x"/>
                                          </p:val>
                                        </p:tav>
                                      </p:tavLst>
                                    </p:anim>
                                    <p:anim calcmode="lin" valueType="num">
                                      <p:cBhvr additive="base">
                                        <p:cTn id="22"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3" grpId="0" animBg="1"/>
      <p:bldP spid="10"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2"/>
          <p:cNvSpPr/>
          <p:nvPr/>
        </p:nvSpPr>
        <p:spPr>
          <a:xfrm>
            <a:off x="8063578" y="81280"/>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2" name="Rectangle 1"/>
          <p:cNvSpPr/>
          <p:nvPr/>
        </p:nvSpPr>
        <p:spPr>
          <a:xfrm>
            <a:off x="0" y="671724"/>
            <a:ext cx="2334705" cy="707886"/>
          </a:xfrm>
          <a:prstGeom prst="rect">
            <a:avLst/>
          </a:prstGeom>
          <a:solidFill>
            <a:schemeClr val="accent1">
              <a:lumMod val="75000"/>
            </a:schemeClr>
          </a:solidFill>
          <a:ln>
            <a:solidFill>
              <a:schemeClr val="accent2">
                <a:lumMod val="75000"/>
              </a:schemeClr>
            </a:solidFill>
          </a:ln>
        </p:spPr>
        <p:txBody>
          <a:bodyPr wrap="square">
            <a:spAutoFit/>
          </a:bodyPr>
          <a:lstStyle/>
          <a:p>
            <a:pPr lvl="0"/>
            <a:r>
              <a:rPr lang="en-GB" sz="4000" b="1" dirty="0" smtClean="0">
                <a:solidFill>
                  <a:schemeClr val="bg1"/>
                </a:solidFill>
                <a:effectLst>
                  <a:outerShdw blurRad="38100" dist="38100" dir="2700000" algn="tl">
                    <a:srgbClr val="000000">
                      <a:alpha val="43137"/>
                    </a:srgbClr>
                  </a:outerShdw>
                </a:effectLst>
              </a:rPr>
              <a:t>The How</a:t>
            </a:r>
            <a:endParaRPr lang="en-US" sz="4000" b="1" dirty="0">
              <a:solidFill>
                <a:schemeClr val="bg1"/>
              </a:solidFill>
              <a:effectLst>
                <a:outerShdw blurRad="38100" dist="38100" dir="2700000" algn="tl">
                  <a:srgbClr val="000000">
                    <a:alpha val="43137"/>
                  </a:srgbClr>
                </a:outerShdw>
              </a:effectLst>
            </a:endParaRPr>
          </a:p>
        </p:txBody>
      </p:sp>
      <p:sp>
        <p:nvSpPr>
          <p:cNvPr id="7" name="Rectangle 6"/>
          <p:cNvSpPr/>
          <p:nvPr/>
        </p:nvSpPr>
        <p:spPr>
          <a:xfrm>
            <a:off x="3569886" y="0"/>
            <a:ext cx="2728632" cy="400110"/>
          </a:xfrm>
          <a:prstGeom prst="rect">
            <a:avLst/>
          </a:prstGeom>
          <a:solidFill>
            <a:schemeClr val="bg1"/>
          </a:solidFill>
          <a:ln>
            <a:solidFill>
              <a:schemeClr val="accent1"/>
            </a:solidFill>
          </a:ln>
        </p:spPr>
        <p:txBody>
          <a:bodyPr wrap="none">
            <a:spAutoFit/>
          </a:bodyPr>
          <a:lstStyle/>
          <a:p>
            <a:r>
              <a:rPr lang="en-US" sz="2000" b="1" dirty="0" smtClean="0">
                <a:effectLst>
                  <a:outerShdw blurRad="38100" dist="38100" dir="2700000" algn="tl">
                    <a:srgbClr val="000000">
                      <a:alpha val="43137"/>
                    </a:srgbClr>
                  </a:outerShdw>
                </a:effectLst>
              </a:rPr>
              <a:t>Choosing the right tools</a:t>
            </a:r>
            <a:endParaRPr lang="en-US" sz="2000" b="1" dirty="0">
              <a:effectLst>
                <a:outerShdw blurRad="38100" dist="38100" dir="2700000" algn="tl">
                  <a:srgbClr val="000000">
                    <a:alpha val="43137"/>
                  </a:srgbClr>
                </a:outerShdw>
              </a:effectLst>
            </a:endParaRPr>
          </a:p>
        </p:txBody>
      </p:sp>
      <p:pic>
        <p:nvPicPr>
          <p:cNvPr id="8" name="Picture 7"/>
          <p:cNvPicPr/>
          <p:nvPr/>
        </p:nvPicPr>
        <p:blipFill rotWithShape="1">
          <a:blip r:embed="rId2"/>
          <a:srcRect l="32038" t="17251" r="43768" b="43284"/>
          <a:stretch/>
        </p:blipFill>
        <p:spPr bwMode="auto">
          <a:xfrm>
            <a:off x="7513163" y="0"/>
            <a:ext cx="3587881" cy="3153795"/>
          </a:xfrm>
          <a:prstGeom prst="rect">
            <a:avLst/>
          </a:prstGeom>
          <a:ln>
            <a:noFill/>
          </a:ln>
          <a:extLst>
            <a:ext uri="{53640926-AAD7-44D8-BBD7-CCE9431645EC}">
              <a14:shadowObscured xmlns:a14="http://schemas.microsoft.com/office/drawing/2010/main"/>
            </a:ext>
          </a:extLst>
        </p:spPr>
      </p:pic>
      <p:sp>
        <p:nvSpPr>
          <p:cNvPr id="9" name="Rectangle 8"/>
          <p:cNvSpPr/>
          <p:nvPr/>
        </p:nvSpPr>
        <p:spPr>
          <a:xfrm>
            <a:off x="0" y="1795085"/>
            <a:ext cx="6096000" cy="1938992"/>
          </a:xfrm>
          <a:prstGeom prst="rect">
            <a:avLst/>
          </a:prstGeom>
          <a:solidFill>
            <a:schemeClr val="accent5">
              <a:lumMod val="20000"/>
              <a:lumOff val="80000"/>
            </a:schemeClr>
          </a:solidFill>
          <a:ln>
            <a:solidFill>
              <a:schemeClr val="accent2">
                <a:lumMod val="75000"/>
              </a:schemeClr>
            </a:solidFill>
          </a:ln>
        </p:spPr>
        <p:txBody>
          <a:bodyPr>
            <a:spAutoFit/>
          </a:bodyPr>
          <a:lstStyle/>
          <a:p>
            <a:r>
              <a:rPr lang="en-GB" sz="2400" dirty="0"/>
              <a:t>Once you have established your criteria list and have considered the need for synchronous and asynchronous communications, the next step is to prioritize the criteria in order of importance. Categorize the features into three groups:</a:t>
            </a:r>
            <a:endParaRPr lang="en-US" sz="2400" dirty="0"/>
          </a:p>
        </p:txBody>
      </p:sp>
      <p:sp>
        <p:nvSpPr>
          <p:cNvPr id="3" name="Rectangle 2"/>
          <p:cNvSpPr/>
          <p:nvPr/>
        </p:nvSpPr>
        <p:spPr>
          <a:xfrm>
            <a:off x="0" y="4180021"/>
            <a:ext cx="6096000" cy="461665"/>
          </a:xfrm>
          <a:prstGeom prst="rect">
            <a:avLst/>
          </a:prstGeom>
          <a:solidFill>
            <a:schemeClr val="bg1"/>
          </a:solidFill>
          <a:ln>
            <a:solidFill>
              <a:schemeClr val="tx1"/>
            </a:solidFill>
          </a:ln>
        </p:spPr>
        <p:txBody>
          <a:bodyPr>
            <a:spAutoFit/>
          </a:bodyPr>
          <a:lstStyle/>
          <a:p>
            <a:r>
              <a:rPr lang="en-GB" sz="2400" dirty="0"/>
              <a:t>Group 1: Criteria you must have</a:t>
            </a:r>
            <a:endParaRPr lang="en-US" sz="2400" dirty="0"/>
          </a:p>
        </p:txBody>
      </p:sp>
      <p:sp>
        <p:nvSpPr>
          <p:cNvPr id="10" name="Rectangle 9"/>
          <p:cNvSpPr/>
          <p:nvPr/>
        </p:nvSpPr>
        <p:spPr>
          <a:xfrm>
            <a:off x="2334705" y="1025667"/>
            <a:ext cx="6026870" cy="461665"/>
          </a:xfrm>
          <a:prstGeom prst="rect">
            <a:avLst/>
          </a:prstGeom>
          <a:solidFill>
            <a:schemeClr val="bg1">
              <a:lumMod val="95000"/>
            </a:schemeClr>
          </a:solidFill>
          <a:ln>
            <a:solidFill>
              <a:schemeClr val="accent2">
                <a:lumMod val="75000"/>
              </a:schemeClr>
            </a:solidFill>
          </a:ln>
        </p:spPr>
        <p:txBody>
          <a:bodyPr wrap="square">
            <a:spAutoFit/>
          </a:bodyPr>
          <a:lstStyle/>
          <a:p>
            <a:r>
              <a:rPr lang="en-GB" sz="2400" dirty="0" smtClean="0"/>
              <a:t>Criteria’s groups</a:t>
            </a:r>
            <a:endParaRPr lang="en-US" sz="2400" dirty="0"/>
          </a:p>
        </p:txBody>
      </p:sp>
      <p:sp>
        <p:nvSpPr>
          <p:cNvPr id="11" name="Rectangle 10"/>
          <p:cNvSpPr/>
          <p:nvPr/>
        </p:nvSpPr>
        <p:spPr>
          <a:xfrm>
            <a:off x="0" y="4933183"/>
            <a:ext cx="6096000" cy="461665"/>
          </a:xfrm>
          <a:prstGeom prst="rect">
            <a:avLst/>
          </a:prstGeom>
          <a:solidFill>
            <a:schemeClr val="accent5">
              <a:lumMod val="20000"/>
              <a:lumOff val="80000"/>
            </a:schemeClr>
          </a:solidFill>
          <a:ln>
            <a:solidFill>
              <a:schemeClr val="tx1"/>
            </a:solidFill>
          </a:ln>
        </p:spPr>
        <p:txBody>
          <a:bodyPr>
            <a:spAutoFit/>
          </a:bodyPr>
          <a:lstStyle/>
          <a:p>
            <a:r>
              <a:rPr lang="en-GB" sz="2400" dirty="0"/>
              <a:t>Group 2: Criteria you would like to have</a:t>
            </a:r>
            <a:endParaRPr lang="en-US" sz="2400" dirty="0"/>
          </a:p>
        </p:txBody>
      </p:sp>
      <p:sp>
        <p:nvSpPr>
          <p:cNvPr id="12" name="Rectangle 11"/>
          <p:cNvSpPr/>
          <p:nvPr/>
        </p:nvSpPr>
        <p:spPr>
          <a:xfrm>
            <a:off x="0" y="5857887"/>
            <a:ext cx="6096000" cy="461665"/>
          </a:xfrm>
          <a:prstGeom prst="rect">
            <a:avLst/>
          </a:prstGeom>
          <a:solidFill>
            <a:schemeClr val="bg1"/>
          </a:solidFill>
          <a:ln>
            <a:solidFill>
              <a:schemeClr val="tx1"/>
            </a:solidFill>
          </a:ln>
        </p:spPr>
        <p:txBody>
          <a:bodyPr>
            <a:spAutoFit/>
          </a:bodyPr>
          <a:lstStyle/>
          <a:p>
            <a:r>
              <a:rPr lang="en-GB" sz="2400" dirty="0"/>
              <a:t>Group 3: Criteria you don’t need</a:t>
            </a:r>
            <a:endParaRPr lang="en-US" sz="2400" dirty="0"/>
          </a:p>
        </p:txBody>
      </p:sp>
      <p:pic>
        <p:nvPicPr>
          <p:cNvPr id="13"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4141" y="-17878"/>
            <a:ext cx="1391296" cy="459010"/>
          </a:xfrm>
          <a:prstGeom prst="rect">
            <a:avLst/>
          </a:prstGeom>
        </p:spPr>
      </p:pic>
      <p:sp>
        <p:nvSpPr>
          <p:cNvPr id="15" name="TextBox 14"/>
          <p:cNvSpPr txBox="1"/>
          <p:nvPr/>
        </p:nvSpPr>
        <p:spPr>
          <a:xfrm>
            <a:off x="0" y="6519446"/>
            <a:ext cx="1962793" cy="338554"/>
          </a:xfrm>
          <a:prstGeom prst="rect">
            <a:avLst/>
          </a:prstGeom>
          <a:noFill/>
        </p:spPr>
        <p:txBody>
          <a:bodyPr wrap="square" rtlCol="0">
            <a:spAutoFit/>
          </a:bodyPr>
          <a:lstStyle/>
          <a:p>
            <a:pPr algn="ctr"/>
            <a:r>
              <a:rPr lang="en-US" sz="1600" b="1" dirty="0"/>
              <a:t>www.midocean.ae</a:t>
            </a:r>
          </a:p>
        </p:txBody>
      </p:sp>
    </p:spTree>
    <p:extLst>
      <p:ext uri="{BB962C8B-B14F-4D97-AF65-F5344CB8AC3E}">
        <p14:creationId xmlns:p14="http://schemas.microsoft.com/office/powerpoint/2010/main" val="29691888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ppt_x"/>
                                          </p:val>
                                        </p:tav>
                                        <p:tav tm="100000">
                                          <p:val>
                                            <p:strVal val="#ppt_x"/>
                                          </p:val>
                                        </p:tav>
                                      </p:tavLst>
                                    </p:anim>
                                    <p:anim calcmode="lin" valueType="num">
                                      <p:cBhvr additive="base">
                                        <p:cTn id="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additive="base">
                                        <p:cTn id="13" dur="500" fill="hold"/>
                                        <p:tgtEl>
                                          <p:spTgt spid="9"/>
                                        </p:tgtEl>
                                        <p:attrNameLst>
                                          <p:attrName>ppt_x</p:attrName>
                                        </p:attrNameLst>
                                      </p:cBhvr>
                                      <p:tavLst>
                                        <p:tav tm="0">
                                          <p:val>
                                            <p:strVal val="#ppt_x"/>
                                          </p:val>
                                        </p:tav>
                                        <p:tav tm="100000">
                                          <p:val>
                                            <p:strVal val="#ppt_x"/>
                                          </p:val>
                                        </p:tav>
                                      </p:tavLst>
                                    </p:anim>
                                    <p:anim calcmode="lin" valueType="num">
                                      <p:cBhvr additive="base">
                                        <p:cTn id="14"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Rounded Corners 22"/>
          <p:cNvSpPr/>
          <p:nvPr/>
        </p:nvSpPr>
        <p:spPr>
          <a:xfrm>
            <a:off x="8063578" y="81280"/>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2" name="Rectangle 1"/>
          <p:cNvSpPr/>
          <p:nvPr/>
        </p:nvSpPr>
        <p:spPr>
          <a:xfrm>
            <a:off x="0" y="671724"/>
            <a:ext cx="2334705" cy="707886"/>
          </a:xfrm>
          <a:prstGeom prst="rect">
            <a:avLst/>
          </a:prstGeom>
          <a:solidFill>
            <a:schemeClr val="accent1">
              <a:lumMod val="75000"/>
            </a:schemeClr>
          </a:solidFill>
          <a:ln>
            <a:solidFill>
              <a:schemeClr val="accent2">
                <a:lumMod val="75000"/>
              </a:schemeClr>
            </a:solidFill>
          </a:ln>
        </p:spPr>
        <p:txBody>
          <a:bodyPr wrap="square">
            <a:spAutoFit/>
          </a:bodyPr>
          <a:lstStyle/>
          <a:p>
            <a:pPr lvl="0"/>
            <a:r>
              <a:rPr lang="en-GB" sz="4000" b="1" dirty="0" smtClean="0">
                <a:solidFill>
                  <a:schemeClr val="bg1"/>
                </a:solidFill>
                <a:effectLst>
                  <a:outerShdw blurRad="38100" dist="38100" dir="2700000" algn="tl">
                    <a:srgbClr val="000000">
                      <a:alpha val="43137"/>
                    </a:srgbClr>
                  </a:outerShdw>
                </a:effectLst>
              </a:rPr>
              <a:t>The How</a:t>
            </a:r>
            <a:endParaRPr lang="en-US" sz="4000" b="1" dirty="0">
              <a:solidFill>
                <a:schemeClr val="bg1"/>
              </a:solidFill>
              <a:effectLst>
                <a:outerShdw blurRad="38100" dist="38100" dir="2700000" algn="tl">
                  <a:srgbClr val="000000">
                    <a:alpha val="43137"/>
                  </a:srgbClr>
                </a:outerShdw>
              </a:effectLst>
            </a:endParaRPr>
          </a:p>
        </p:txBody>
      </p:sp>
      <p:sp>
        <p:nvSpPr>
          <p:cNvPr id="7" name="Rectangle 6"/>
          <p:cNvSpPr/>
          <p:nvPr/>
        </p:nvSpPr>
        <p:spPr>
          <a:xfrm>
            <a:off x="3569886" y="0"/>
            <a:ext cx="2728632" cy="400110"/>
          </a:xfrm>
          <a:prstGeom prst="rect">
            <a:avLst/>
          </a:prstGeom>
          <a:solidFill>
            <a:schemeClr val="bg1"/>
          </a:solidFill>
          <a:ln>
            <a:solidFill>
              <a:schemeClr val="accent1"/>
            </a:solidFill>
          </a:ln>
        </p:spPr>
        <p:txBody>
          <a:bodyPr wrap="none">
            <a:spAutoFit/>
          </a:bodyPr>
          <a:lstStyle/>
          <a:p>
            <a:r>
              <a:rPr lang="en-US" sz="2000" b="1" dirty="0" smtClean="0">
                <a:effectLst>
                  <a:outerShdw blurRad="38100" dist="38100" dir="2700000" algn="tl">
                    <a:srgbClr val="000000">
                      <a:alpha val="43137"/>
                    </a:srgbClr>
                  </a:outerShdw>
                </a:effectLst>
              </a:rPr>
              <a:t>Choosing the right tools</a:t>
            </a:r>
            <a:endParaRPr lang="en-US" sz="2000" b="1" dirty="0">
              <a:effectLst>
                <a:outerShdw blurRad="38100" dist="38100" dir="2700000" algn="tl">
                  <a:srgbClr val="000000">
                    <a:alpha val="43137"/>
                  </a:srgbClr>
                </a:outerShdw>
              </a:effectLst>
            </a:endParaRPr>
          </a:p>
        </p:txBody>
      </p:sp>
      <p:pic>
        <p:nvPicPr>
          <p:cNvPr id="8" name="Picture 7"/>
          <p:cNvPicPr/>
          <p:nvPr/>
        </p:nvPicPr>
        <p:blipFill rotWithShape="1">
          <a:blip r:embed="rId2"/>
          <a:srcRect l="32038" t="17251" r="43768" b="43284"/>
          <a:stretch/>
        </p:blipFill>
        <p:spPr bwMode="auto">
          <a:xfrm>
            <a:off x="7513163" y="0"/>
            <a:ext cx="3587881" cy="3153795"/>
          </a:xfrm>
          <a:prstGeom prst="rect">
            <a:avLst/>
          </a:prstGeom>
          <a:ln>
            <a:noFill/>
          </a:ln>
          <a:extLst>
            <a:ext uri="{53640926-AAD7-44D8-BBD7-CCE9431645EC}">
              <a14:shadowObscured xmlns:a14="http://schemas.microsoft.com/office/drawing/2010/main"/>
            </a:ext>
          </a:extLst>
        </p:spPr>
      </p:pic>
      <p:sp>
        <p:nvSpPr>
          <p:cNvPr id="9" name="Rectangle 8"/>
          <p:cNvSpPr/>
          <p:nvPr/>
        </p:nvSpPr>
        <p:spPr>
          <a:xfrm>
            <a:off x="0" y="1795085"/>
            <a:ext cx="6096000" cy="3539430"/>
          </a:xfrm>
          <a:prstGeom prst="rect">
            <a:avLst/>
          </a:prstGeom>
          <a:solidFill>
            <a:schemeClr val="accent5">
              <a:lumMod val="20000"/>
              <a:lumOff val="80000"/>
            </a:schemeClr>
          </a:solidFill>
          <a:ln>
            <a:solidFill>
              <a:schemeClr val="accent2">
                <a:lumMod val="75000"/>
              </a:schemeClr>
            </a:solidFill>
          </a:ln>
        </p:spPr>
        <p:txBody>
          <a:bodyPr>
            <a:spAutoFit/>
          </a:bodyPr>
          <a:lstStyle/>
          <a:p>
            <a:r>
              <a:rPr lang="en-GB" sz="2800" dirty="0"/>
              <a:t>Putting together a criteria list and establishing priorities before looking at the actual communication tools—regardless of the type of tool—will help you throughout the selection process and increase the probability of choosing and using the most effective tools that fit your project needs.</a:t>
            </a:r>
            <a:endParaRPr lang="en-US" sz="2800" dirty="0"/>
          </a:p>
        </p:txBody>
      </p:sp>
      <p:sp>
        <p:nvSpPr>
          <p:cNvPr id="10" name="Rectangle 9"/>
          <p:cNvSpPr/>
          <p:nvPr/>
        </p:nvSpPr>
        <p:spPr>
          <a:xfrm>
            <a:off x="2334705" y="1025667"/>
            <a:ext cx="6026870" cy="461665"/>
          </a:xfrm>
          <a:prstGeom prst="rect">
            <a:avLst/>
          </a:prstGeom>
          <a:solidFill>
            <a:schemeClr val="bg1">
              <a:lumMod val="95000"/>
            </a:schemeClr>
          </a:solidFill>
          <a:ln>
            <a:solidFill>
              <a:schemeClr val="accent2">
                <a:lumMod val="75000"/>
              </a:schemeClr>
            </a:solidFill>
          </a:ln>
        </p:spPr>
        <p:txBody>
          <a:bodyPr wrap="square">
            <a:spAutoFit/>
          </a:bodyPr>
          <a:lstStyle/>
          <a:p>
            <a:r>
              <a:rPr lang="en-GB" sz="2400" dirty="0" smtClean="0"/>
              <a:t>Why is putting Criteria in groups important?</a:t>
            </a:r>
            <a:endParaRPr lang="en-US" sz="2400" dirty="0"/>
          </a:p>
        </p:txBody>
      </p:sp>
      <p:pic>
        <p:nvPicPr>
          <p:cNvPr id="11"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4141" y="-17878"/>
            <a:ext cx="1391296" cy="459010"/>
          </a:xfrm>
          <a:prstGeom prst="rect">
            <a:avLst/>
          </a:prstGeom>
        </p:spPr>
      </p:pic>
      <p:sp>
        <p:nvSpPr>
          <p:cNvPr id="13" name="TextBox 12"/>
          <p:cNvSpPr txBox="1"/>
          <p:nvPr/>
        </p:nvSpPr>
        <p:spPr>
          <a:xfrm>
            <a:off x="0" y="6519446"/>
            <a:ext cx="1962793" cy="338554"/>
          </a:xfrm>
          <a:prstGeom prst="rect">
            <a:avLst/>
          </a:prstGeom>
          <a:noFill/>
        </p:spPr>
        <p:txBody>
          <a:bodyPr wrap="square" rtlCol="0">
            <a:spAutoFit/>
          </a:bodyPr>
          <a:lstStyle/>
          <a:p>
            <a:pPr algn="ctr"/>
            <a:r>
              <a:rPr lang="en-US" sz="1600" b="1" dirty="0"/>
              <a:t>www.midocean.ae</a:t>
            </a:r>
          </a:p>
        </p:txBody>
      </p:sp>
    </p:spTree>
    <p:extLst>
      <p:ext uri="{BB962C8B-B14F-4D97-AF65-F5344CB8AC3E}">
        <p14:creationId xmlns:p14="http://schemas.microsoft.com/office/powerpoint/2010/main" val="2753929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ppt_x"/>
                                          </p:val>
                                        </p:tav>
                                        <p:tav tm="100000">
                                          <p:val>
                                            <p:strVal val="#ppt_x"/>
                                          </p:val>
                                        </p:tav>
                                      </p:tavLst>
                                    </p:anim>
                                    <p:anim calcmode="lin" valueType="num">
                                      <p:cBhvr additive="base">
                                        <p:cTn id="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additive="base">
                                        <p:cTn id="13" dur="500" fill="hold"/>
                                        <p:tgtEl>
                                          <p:spTgt spid="9"/>
                                        </p:tgtEl>
                                        <p:attrNameLst>
                                          <p:attrName>ppt_x</p:attrName>
                                        </p:attrNameLst>
                                      </p:cBhvr>
                                      <p:tavLst>
                                        <p:tav tm="0">
                                          <p:val>
                                            <p:strVal val="#ppt_x"/>
                                          </p:val>
                                        </p:tav>
                                        <p:tav tm="100000">
                                          <p:val>
                                            <p:strVal val="#ppt_x"/>
                                          </p:val>
                                        </p:tav>
                                      </p:tavLst>
                                    </p:anim>
                                    <p:anim calcmode="lin" valueType="num">
                                      <p:cBhvr additive="base">
                                        <p:cTn id="14"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671724"/>
            <a:ext cx="2334705" cy="707886"/>
          </a:xfrm>
          <a:prstGeom prst="rect">
            <a:avLst/>
          </a:prstGeom>
          <a:solidFill>
            <a:schemeClr val="accent1">
              <a:lumMod val="75000"/>
            </a:schemeClr>
          </a:solidFill>
          <a:ln>
            <a:solidFill>
              <a:schemeClr val="accent2">
                <a:lumMod val="75000"/>
              </a:schemeClr>
            </a:solidFill>
          </a:ln>
        </p:spPr>
        <p:txBody>
          <a:bodyPr wrap="square">
            <a:spAutoFit/>
          </a:bodyPr>
          <a:lstStyle/>
          <a:p>
            <a:pPr lvl="0"/>
            <a:r>
              <a:rPr lang="en-GB" sz="4000" b="1" dirty="0" smtClean="0">
                <a:solidFill>
                  <a:schemeClr val="bg1"/>
                </a:solidFill>
                <a:effectLst>
                  <a:outerShdw blurRad="38100" dist="38100" dir="2700000" algn="tl">
                    <a:srgbClr val="000000">
                      <a:alpha val="43137"/>
                    </a:srgbClr>
                  </a:outerShdw>
                </a:effectLst>
              </a:rPr>
              <a:t>The What</a:t>
            </a:r>
            <a:endParaRPr lang="en-US" sz="4000" b="1" dirty="0">
              <a:solidFill>
                <a:schemeClr val="bg1"/>
              </a:solidFill>
              <a:effectLst>
                <a:outerShdw blurRad="38100" dist="38100" dir="2700000" algn="tl">
                  <a:srgbClr val="000000">
                    <a:alpha val="43137"/>
                  </a:srgbClr>
                </a:outerShdw>
              </a:effectLst>
            </a:endParaRPr>
          </a:p>
        </p:txBody>
      </p:sp>
      <p:sp>
        <p:nvSpPr>
          <p:cNvPr id="7" name="Rectangle 6"/>
          <p:cNvSpPr/>
          <p:nvPr/>
        </p:nvSpPr>
        <p:spPr>
          <a:xfrm>
            <a:off x="3569886" y="0"/>
            <a:ext cx="2728632" cy="400110"/>
          </a:xfrm>
          <a:prstGeom prst="rect">
            <a:avLst/>
          </a:prstGeom>
          <a:solidFill>
            <a:schemeClr val="bg1"/>
          </a:solidFill>
          <a:ln>
            <a:solidFill>
              <a:schemeClr val="accent1"/>
            </a:solidFill>
          </a:ln>
        </p:spPr>
        <p:txBody>
          <a:bodyPr wrap="none">
            <a:spAutoFit/>
          </a:bodyPr>
          <a:lstStyle/>
          <a:p>
            <a:r>
              <a:rPr lang="en-US" sz="2000" b="1" dirty="0" smtClean="0">
                <a:effectLst>
                  <a:outerShdw blurRad="38100" dist="38100" dir="2700000" algn="tl">
                    <a:srgbClr val="000000">
                      <a:alpha val="43137"/>
                    </a:srgbClr>
                  </a:outerShdw>
                </a:effectLst>
              </a:rPr>
              <a:t>Choosing the right tools</a:t>
            </a:r>
            <a:endParaRPr lang="en-US" sz="2000" b="1" dirty="0">
              <a:effectLst>
                <a:outerShdw blurRad="38100" dist="38100" dir="2700000" algn="tl">
                  <a:srgbClr val="000000">
                    <a:alpha val="43137"/>
                  </a:srgbClr>
                </a:outerShdw>
              </a:effectLst>
            </a:endParaRPr>
          </a:p>
        </p:txBody>
      </p:sp>
      <p:sp>
        <p:nvSpPr>
          <p:cNvPr id="12" name="Rectangle: Rounded Corners 22"/>
          <p:cNvSpPr/>
          <p:nvPr/>
        </p:nvSpPr>
        <p:spPr>
          <a:xfrm>
            <a:off x="8063578" y="81280"/>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pic>
        <p:nvPicPr>
          <p:cNvPr id="8" name="Picture 7"/>
          <p:cNvPicPr/>
          <p:nvPr/>
        </p:nvPicPr>
        <p:blipFill rotWithShape="1">
          <a:blip r:embed="rId2"/>
          <a:srcRect l="32038" t="17251" r="43768" b="43284"/>
          <a:stretch/>
        </p:blipFill>
        <p:spPr bwMode="auto">
          <a:xfrm>
            <a:off x="7513163" y="0"/>
            <a:ext cx="3587881" cy="3153795"/>
          </a:xfrm>
          <a:prstGeom prst="rect">
            <a:avLst/>
          </a:prstGeom>
          <a:ln>
            <a:noFill/>
          </a:ln>
          <a:extLst>
            <a:ext uri="{53640926-AAD7-44D8-BBD7-CCE9431645EC}">
              <a14:shadowObscured xmlns:a14="http://schemas.microsoft.com/office/drawing/2010/main"/>
            </a:ext>
          </a:extLst>
        </p:spPr>
      </p:pic>
      <p:sp>
        <p:nvSpPr>
          <p:cNvPr id="9" name="Rectangle 8"/>
          <p:cNvSpPr/>
          <p:nvPr/>
        </p:nvSpPr>
        <p:spPr>
          <a:xfrm>
            <a:off x="0" y="4076372"/>
            <a:ext cx="6096000" cy="1815882"/>
          </a:xfrm>
          <a:prstGeom prst="rect">
            <a:avLst/>
          </a:prstGeom>
          <a:solidFill>
            <a:schemeClr val="accent5">
              <a:lumMod val="20000"/>
              <a:lumOff val="80000"/>
            </a:schemeClr>
          </a:solidFill>
          <a:ln>
            <a:solidFill>
              <a:schemeClr val="accent2">
                <a:lumMod val="75000"/>
              </a:schemeClr>
            </a:solidFill>
          </a:ln>
        </p:spPr>
        <p:txBody>
          <a:bodyPr>
            <a:spAutoFit/>
          </a:bodyPr>
          <a:lstStyle/>
          <a:p>
            <a:r>
              <a:rPr lang="en-GB" sz="2800" dirty="0"/>
              <a:t>The goal here is to find and select tools that can accomplish the why while meeting all of the criteria you have established in the how. </a:t>
            </a:r>
            <a:endParaRPr lang="en-US" sz="2800" dirty="0"/>
          </a:p>
        </p:txBody>
      </p:sp>
      <p:sp>
        <p:nvSpPr>
          <p:cNvPr id="10" name="Rectangle 9"/>
          <p:cNvSpPr/>
          <p:nvPr/>
        </p:nvSpPr>
        <p:spPr>
          <a:xfrm>
            <a:off x="0" y="1686577"/>
            <a:ext cx="6298518" cy="1815882"/>
          </a:xfrm>
          <a:prstGeom prst="rect">
            <a:avLst/>
          </a:prstGeom>
          <a:solidFill>
            <a:schemeClr val="bg1"/>
          </a:solidFill>
          <a:ln>
            <a:solidFill>
              <a:schemeClr val="accent2">
                <a:lumMod val="75000"/>
              </a:schemeClr>
            </a:solidFill>
          </a:ln>
        </p:spPr>
        <p:txBody>
          <a:bodyPr wrap="square">
            <a:spAutoFit/>
          </a:bodyPr>
          <a:lstStyle/>
          <a:p>
            <a:r>
              <a:rPr lang="en-GB" sz="2800" dirty="0"/>
              <a:t>Now that we have looked at the why and the how, it is time to look at the what—the actual project communication tools that you might consider. </a:t>
            </a:r>
            <a:endParaRPr lang="en-US" sz="2800" dirty="0"/>
          </a:p>
        </p:txBody>
      </p:sp>
      <p:pic>
        <p:nvPicPr>
          <p:cNvPr id="11"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4141" y="-17878"/>
            <a:ext cx="1391296" cy="459010"/>
          </a:xfrm>
          <a:prstGeom prst="rect">
            <a:avLst/>
          </a:prstGeom>
        </p:spPr>
      </p:pic>
      <p:sp>
        <p:nvSpPr>
          <p:cNvPr id="13" name="TextBox 12"/>
          <p:cNvSpPr txBox="1"/>
          <p:nvPr/>
        </p:nvSpPr>
        <p:spPr>
          <a:xfrm>
            <a:off x="0" y="6519446"/>
            <a:ext cx="1962793" cy="338554"/>
          </a:xfrm>
          <a:prstGeom prst="rect">
            <a:avLst/>
          </a:prstGeom>
          <a:noFill/>
        </p:spPr>
        <p:txBody>
          <a:bodyPr wrap="square" rtlCol="0">
            <a:spAutoFit/>
          </a:bodyPr>
          <a:lstStyle/>
          <a:p>
            <a:pPr algn="ctr"/>
            <a:r>
              <a:rPr lang="en-US" sz="1600" b="1" dirty="0"/>
              <a:t>www.midocean.ae</a:t>
            </a:r>
          </a:p>
        </p:txBody>
      </p:sp>
    </p:spTree>
    <p:extLst>
      <p:ext uri="{BB962C8B-B14F-4D97-AF65-F5344CB8AC3E}">
        <p14:creationId xmlns:p14="http://schemas.microsoft.com/office/powerpoint/2010/main" val="21755875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9"/>
                                        </p:tgtEl>
                                        <p:attrNameLst>
                                          <p:attrName>style.visibility</p:attrName>
                                        </p:attrNameLst>
                                      </p:cBhvr>
                                      <p:to>
                                        <p:strVal val="visible"/>
                                      </p:to>
                                    </p:set>
                                    <p:anim calcmode="lin" valueType="num">
                                      <p:cBhvr additive="base">
                                        <p:cTn id="19" dur="500" fill="hold"/>
                                        <p:tgtEl>
                                          <p:spTgt spid="9"/>
                                        </p:tgtEl>
                                        <p:attrNameLst>
                                          <p:attrName>ppt_x</p:attrName>
                                        </p:attrNameLst>
                                      </p:cBhvr>
                                      <p:tavLst>
                                        <p:tav tm="0">
                                          <p:val>
                                            <p:strVal val="#ppt_x"/>
                                          </p:val>
                                        </p:tav>
                                        <p:tav tm="100000">
                                          <p:val>
                                            <p:strVal val="#ppt_x"/>
                                          </p:val>
                                        </p:tav>
                                      </p:tavLst>
                                    </p:anim>
                                    <p:anim calcmode="lin" valueType="num">
                                      <p:cBhvr additive="base">
                                        <p:cTn id="20"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9" grpId="0" animBg="1"/>
      <p:bldP spid="10"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3882647" y="1478795"/>
            <a:ext cx="2633863" cy="707886"/>
          </a:xfrm>
          <a:prstGeom prst="rect">
            <a:avLst/>
          </a:prstGeom>
          <a:solidFill>
            <a:schemeClr val="bg1"/>
          </a:solidFill>
          <a:ln>
            <a:solidFill>
              <a:schemeClr val="tx1"/>
            </a:solidFill>
          </a:ln>
          <a:effectLst>
            <a:outerShdw blurRad="50800" dist="38100" dir="2700000" algn="tl" rotWithShape="0">
              <a:prstClr val="black">
                <a:alpha val="40000"/>
              </a:prstClr>
            </a:outerShdw>
            <a:reflection blurRad="6350" stA="50000" endA="300" endPos="55000" dir="5400000" sy="-100000" algn="bl" rotWithShape="0"/>
          </a:effectLst>
        </p:spPr>
        <p:txBody>
          <a:bodyPr wrap="none">
            <a:spAutoFit/>
          </a:bodyPr>
          <a:lstStyle/>
          <a:p>
            <a:r>
              <a:rPr lang="en-US" sz="4000" b="1" dirty="0" smtClean="0"/>
              <a:t>Section two</a:t>
            </a:r>
            <a:endParaRPr lang="en-US" sz="4000" b="1" dirty="0"/>
          </a:p>
        </p:txBody>
      </p:sp>
      <p:sp>
        <p:nvSpPr>
          <p:cNvPr id="5" name="Rectangle 4"/>
          <p:cNvSpPr/>
          <p:nvPr/>
        </p:nvSpPr>
        <p:spPr>
          <a:xfrm>
            <a:off x="2930540" y="2677212"/>
            <a:ext cx="4262321" cy="646331"/>
          </a:xfrm>
          <a:prstGeom prst="rect">
            <a:avLst/>
          </a:prstGeom>
          <a:solidFill>
            <a:schemeClr val="bg1"/>
          </a:solidFill>
          <a:ln>
            <a:solidFill>
              <a:schemeClr val="tx1"/>
            </a:solidFill>
          </a:ln>
        </p:spPr>
        <p:txBody>
          <a:bodyPr wrap="none">
            <a:spAutoFit/>
          </a:bodyPr>
          <a:lstStyle/>
          <a:p>
            <a:r>
              <a:rPr lang="en-US" sz="3600" b="1" dirty="0" smtClean="0">
                <a:effectLst>
                  <a:outerShdw blurRad="38100" dist="38100" dir="2700000" algn="tl">
                    <a:srgbClr val="000000">
                      <a:alpha val="43137"/>
                    </a:srgbClr>
                  </a:outerShdw>
                </a:effectLst>
              </a:rPr>
              <a:t>Communication tools</a:t>
            </a:r>
            <a:endParaRPr lang="en-US" sz="3600" b="1" dirty="0">
              <a:effectLst>
                <a:outerShdw blurRad="38100" dist="38100" dir="2700000" algn="tl">
                  <a:srgbClr val="000000">
                    <a:alpha val="43137"/>
                  </a:srgbClr>
                </a:outerShdw>
              </a:effectLst>
            </a:endParaRPr>
          </a:p>
        </p:txBody>
      </p:sp>
      <p:pic>
        <p:nvPicPr>
          <p:cNvPr id="7"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4141" y="-17878"/>
            <a:ext cx="1391296" cy="459010"/>
          </a:xfrm>
          <a:prstGeom prst="rect">
            <a:avLst/>
          </a:prstGeom>
        </p:spPr>
      </p:pic>
      <p:sp>
        <p:nvSpPr>
          <p:cNvPr id="8" name="TextBox 7"/>
          <p:cNvSpPr txBox="1"/>
          <p:nvPr/>
        </p:nvSpPr>
        <p:spPr>
          <a:xfrm>
            <a:off x="0" y="6519446"/>
            <a:ext cx="1962793" cy="338554"/>
          </a:xfrm>
          <a:prstGeom prst="rect">
            <a:avLst/>
          </a:prstGeom>
          <a:noFill/>
        </p:spPr>
        <p:txBody>
          <a:bodyPr wrap="square" rtlCol="0">
            <a:spAutoFit/>
          </a:bodyPr>
          <a:lstStyle/>
          <a:p>
            <a:pPr algn="ctr"/>
            <a:r>
              <a:rPr lang="en-US" sz="1600" b="1" dirty="0"/>
              <a:t>www.midocean.ae</a:t>
            </a:r>
          </a:p>
        </p:txBody>
      </p:sp>
    </p:spTree>
    <p:extLst>
      <p:ext uri="{BB962C8B-B14F-4D97-AF65-F5344CB8AC3E}">
        <p14:creationId xmlns:p14="http://schemas.microsoft.com/office/powerpoint/2010/main" val="2399713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0" y="4540613"/>
            <a:ext cx="6096000" cy="1569660"/>
          </a:xfrm>
          <a:prstGeom prst="rect">
            <a:avLst/>
          </a:prstGeom>
          <a:solidFill>
            <a:schemeClr val="accent5">
              <a:lumMod val="20000"/>
              <a:lumOff val="80000"/>
            </a:schemeClr>
          </a:solidFill>
          <a:ln>
            <a:solidFill>
              <a:schemeClr val="accent2">
                <a:lumMod val="75000"/>
              </a:schemeClr>
            </a:solidFill>
          </a:ln>
        </p:spPr>
        <p:txBody>
          <a:bodyPr>
            <a:spAutoFit/>
          </a:bodyPr>
          <a:lstStyle/>
          <a:p>
            <a:r>
              <a:rPr lang="en-GB" sz="2400" dirty="0"/>
              <a:t>To get started, we will look at five general categories of project communication tools. There may be other classifications, but let’s start with these.</a:t>
            </a:r>
            <a:endParaRPr lang="en-US" sz="2400" dirty="0"/>
          </a:p>
        </p:txBody>
      </p:sp>
      <p:sp>
        <p:nvSpPr>
          <p:cNvPr id="6" name="Rectangle: Rounded Corners 22"/>
          <p:cNvSpPr/>
          <p:nvPr/>
        </p:nvSpPr>
        <p:spPr>
          <a:xfrm>
            <a:off x="8063578" y="81280"/>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10" name="Rectangle 9"/>
          <p:cNvSpPr/>
          <p:nvPr/>
        </p:nvSpPr>
        <p:spPr>
          <a:xfrm>
            <a:off x="34565" y="838233"/>
            <a:ext cx="6026870" cy="3539430"/>
          </a:xfrm>
          <a:prstGeom prst="rect">
            <a:avLst/>
          </a:prstGeom>
          <a:solidFill>
            <a:schemeClr val="bg1"/>
          </a:solidFill>
          <a:ln>
            <a:solidFill>
              <a:schemeClr val="accent2">
                <a:lumMod val="75000"/>
              </a:schemeClr>
            </a:solidFill>
          </a:ln>
        </p:spPr>
        <p:txBody>
          <a:bodyPr wrap="square">
            <a:spAutoFit/>
          </a:bodyPr>
          <a:lstStyle/>
          <a:p>
            <a:r>
              <a:rPr lang="en-GB" sz="2800" dirty="0"/>
              <a:t>In managing projects and working with project teams and stakeholders, you should be using a collection of project communication tools. Each tool in your collection has its own purpose and benefits. When it comes to project communications, there is no “one size fits all!”</a:t>
            </a:r>
            <a:endParaRPr lang="en-US" sz="2800" dirty="0"/>
          </a:p>
        </p:txBody>
      </p:sp>
      <p:pic>
        <p:nvPicPr>
          <p:cNvPr id="11" name="Picture 10"/>
          <p:cNvPicPr/>
          <p:nvPr/>
        </p:nvPicPr>
        <p:blipFill rotWithShape="1">
          <a:blip r:embed="rId2"/>
          <a:srcRect l="24992" t="15360" r="38983" b="69752"/>
          <a:stretch/>
        </p:blipFill>
        <p:spPr bwMode="auto">
          <a:xfrm>
            <a:off x="5886726" y="497840"/>
            <a:ext cx="6305274" cy="2885440"/>
          </a:xfrm>
          <a:prstGeom prst="rect">
            <a:avLst/>
          </a:prstGeom>
          <a:ln>
            <a:noFill/>
          </a:ln>
          <a:extLst>
            <a:ext uri="{53640926-AAD7-44D8-BBD7-CCE9431645EC}">
              <a14:shadowObscured xmlns:a14="http://schemas.microsoft.com/office/drawing/2010/main"/>
            </a:ext>
          </a:extLst>
        </p:spPr>
      </p:pic>
      <p:pic>
        <p:nvPicPr>
          <p:cNvPr id="12"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4141" y="-17878"/>
            <a:ext cx="1391296" cy="459010"/>
          </a:xfrm>
          <a:prstGeom prst="rect">
            <a:avLst/>
          </a:prstGeom>
        </p:spPr>
      </p:pic>
      <p:sp>
        <p:nvSpPr>
          <p:cNvPr id="15" name="TextBox 14"/>
          <p:cNvSpPr txBox="1"/>
          <p:nvPr/>
        </p:nvSpPr>
        <p:spPr>
          <a:xfrm>
            <a:off x="0" y="6519446"/>
            <a:ext cx="1962793" cy="338554"/>
          </a:xfrm>
          <a:prstGeom prst="rect">
            <a:avLst/>
          </a:prstGeom>
          <a:noFill/>
        </p:spPr>
        <p:txBody>
          <a:bodyPr wrap="square" rtlCol="0">
            <a:spAutoFit/>
          </a:bodyPr>
          <a:lstStyle/>
          <a:p>
            <a:pPr algn="ctr"/>
            <a:r>
              <a:rPr lang="en-US" sz="1600" b="1" dirty="0"/>
              <a:t>www.midocean.ae</a:t>
            </a:r>
          </a:p>
        </p:txBody>
      </p:sp>
    </p:spTree>
    <p:extLst>
      <p:ext uri="{BB962C8B-B14F-4D97-AF65-F5344CB8AC3E}">
        <p14:creationId xmlns:p14="http://schemas.microsoft.com/office/powerpoint/2010/main" val="15395534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ppt_x"/>
                                          </p:val>
                                        </p:tav>
                                        <p:tav tm="100000">
                                          <p:val>
                                            <p:strVal val="#ppt_x"/>
                                          </p:val>
                                        </p:tav>
                                      </p:tavLst>
                                    </p:anim>
                                    <p:anim calcmode="lin" valueType="num">
                                      <p:cBhvr additive="base">
                                        <p:cTn id="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additive="base">
                                        <p:cTn id="13" dur="500" fill="hold"/>
                                        <p:tgtEl>
                                          <p:spTgt spid="9"/>
                                        </p:tgtEl>
                                        <p:attrNameLst>
                                          <p:attrName>ppt_x</p:attrName>
                                        </p:attrNameLst>
                                      </p:cBhvr>
                                      <p:tavLst>
                                        <p:tav tm="0">
                                          <p:val>
                                            <p:strVal val="#ppt_x"/>
                                          </p:val>
                                        </p:tav>
                                        <p:tav tm="100000">
                                          <p:val>
                                            <p:strVal val="#ppt_x"/>
                                          </p:val>
                                        </p:tav>
                                      </p:tavLst>
                                    </p:anim>
                                    <p:anim calcmode="lin" valueType="num">
                                      <p:cBhvr additive="base">
                                        <p:cTn id="14"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4" presetClass="entr" presetSubtype="10" fill="hold" nodeType="clickEffect">
                                  <p:stCondLst>
                                    <p:cond delay="0"/>
                                  </p:stCondLst>
                                  <p:childTnLst>
                                    <p:set>
                                      <p:cBhvr>
                                        <p:cTn id="18" dur="1" fill="hold">
                                          <p:stCondLst>
                                            <p:cond delay="0"/>
                                          </p:stCondLst>
                                        </p:cTn>
                                        <p:tgtEl>
                                          <p:spTgt spid="11"/>
                                        </p:tgtEl>
                                        <p:attrNameLst>
                                          <p:attrName>style.visibility</p:attrName>
                                        </p:attrNameLst>
                                      </p:cBhvr>
                                      <p:to>
                                        <p:strVal val="visible"/>
                                      </p:to>
                                    </p:set>
                                    <p:animEffect transition="in" filter="randombar(horizontal)">
                                      <p:cBhvr>
                                        <p:cTn id="19"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3569886" y="0"/>
            <a:ext cx="2453236" cy="400110"/>
          </a:xfrm>
          <a:prstGeom prst="rect">
            <a:avLst/>
          </a:prstGeom>
          <a:solidFill>
            <a:schemeClr val="bg1"/>
          </a:solidFill>
          <a:ln>
            <a:solidFill>
              <a:schemeClr val="tx1"/>
            </a:solidFill>
          </a:ln>
          <a:effectLst>
            <a:outerShdw blurRad="50800" dist="38100" dir="2700000" algn="tl" rotWithShape="0">
              <a:prstClr val="black">
                <a:alpha val="40000"/>
              </a:prstClr>
            </a:outerShdw>
          </a:effectLst>
        </p:spPr>
        <p:txBody>
          <a:bodyPr wrap="none">
            <a:spAutoFit/>
          </a:bodyPr>
          <a:lstStyle/>
          <a:p>
            <a:r>
              <a:rPr lang="en-US" sz="2000" b="1" dirty="0" smtClean="0">
                <a:effectLst>
                  <a:outerShdw blurRad="38100" dist="38100" dir="2700000" algn="tl">
                    <a:srgbClr val="000000">
                      <a:alpha val="43137"/>
                    </a:srgbClr>
                  </a:outerShdw>
                </a:effectLst>
              </a:rPr>
              <a:t>Communication tools</a:t>
            </a:r>
            <a:endParaRPr lang="en-US" sz="2000" b="1" dirty="0">
              <a:effectLst>
                <a:outerShdw blurRad="38100" dist="38100" dir="2700000" algn="tl">
                  <a:srgbClr val="000000">
                    <a:alpha val="43137"/>
                  </a:srgbClr>
                </a:outerShdw>
              </a:effectLst>
            </a:endParaRPr>
          </a:p>
        </p:txBody>
      </p:sp>
      <p:sp>
        <p:nvSpPr>
          <p:cNvPr id="9" name="Rectangle 8"/>
          <p:cNvSpPr/>
          <p:nvPr/>
        </p:nvSpPr>
        <p:spPr>
          <a:xfrm>
            <a:off x="0" y="3132236"/>
            <a:ext cx="6096000" cy="1938992"/>
          </a:xfrm>
          <a:prstGeom prst="rect">
            <a:avLst/>
          </a:prstGeom>
          <a:solidFill>
            <a:schemeClr val="bg1"/>
          </a:solidFill>
          <a:ln>
            <a:solidFill>
              <a:schemeClr val="tx1"/>
            </a:solidFill>
          </a:ln>
        </p:spPr>
        <p:txBody>
          <a:bodyPr>
            <a:spAutoFit/>
          </a:bodyPr>
          <a:lstStyle/>
          <a:p>
            <a:r>
              <a:rPr lang="en-GB" sz="2400" dirty="0"/>
              <a:t>Choosing the most effective technology must be done carefully. This is not a simple process. It is “influenced by the organization’s budget, the nature of the team task, and members’ access to various technologies.” </a:t>
            </a:r>
            <a:endParaRPr lang="en-US" sz="2400" dirty="0"/>
          </a:p>
        </p:txBody>
      </p:sp>
      <p:sp>
        <p:nvSpPr>
          <p:cNvPr id="8" name="Rectangle 7"/>
          <p:cNvSpPr/>
          <p:nvPr/>
        </p:nvSpPr>
        <p:spPr>
          <a:xfrm>
            <a:off x="0" y="5376485"/>
            <a:ext cx="6096000" cy="1200329"/>
          </a:xfrm>
          <a:prstGeom prst="rect">
            <a:avLst/>
          </a:prstGeom>
          <a:solidFill>
            <a:schemeClr val="bg1"/>
          </a:solidFill>
          <a:ln>
            <a:solidFill>
              <a:schemeClr val="tx1"/>
            </a:solidFill>
          </a:ln>
        </p:spPr>
        <p:txBody>
          <a:bodyPr>
            <a:spAutoFit/>
          </a:bodyPr>
          <a:lstStyle/>
          <a:p>
            <a:r>
              <a:rPr lang="en-GB" sz="2400"/>
              <a:t>There is urgency. </a:t>
            </a:r>
            <a:r>
              <a:rPr lang="en-GB" sz="2400" dirty="0"/>
              <a:t>There is confidentiality. There is availability and compatibility. There is knowledge and ability. The process is not easy.</a:t>
            </a:r>
            <a:endParaRPr lang="en-US" sz="2400" dirty="0"/>
          </a:p>
        </p:txBody>
      </p:sp>
      <p:sp>
        <p:nvSpPr>
          <p:cNvPr id="2" name="Rectangle 1"/>
          <p:cNvSpPr/>
          <p:nvPr/>
        </p:nvSpPr>
        <p:spPr>
          <a:xfrm>
            <a:off x="2755623" y="2226814"/>
            <a:ext cx="2678041" cy="470000"/>
          </a:xfrm>
          <a:prstGeom prst="rect">
            <a:avLst/>
          </a:prstGeom>
          <a:solidFill>
            <a:schemeClr val="accent5">
              <a:lumMod val="20000"/>
              <a:lumOff val="80000"/>
            </a:schemeClr>
          </a:solidFill>
          <a:ln>
            <a:solidFill>
              <a:schemeClr val="tx1"/>
            </a:solidFill>
          </a:ln>
        </p:spPr>
        <p:txBody>
          <a:bodyPr wrap="none">
            <a:spAutoFit/>
          </a:bodyPr>
          <a:lstStyle/>
          <a:p>
            <a:pPr>
              <a:lnSpc>
                <a:spcPct val="107000"/>
              </a:lnSpc>
              <a:spcAft>
                <a:spcPts val="600"/>
              </a:spcAft>
            </a:pPr>
            <a:r>
              <a:rPr lang="en-GB" sz="24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Video Conferencing</a:t>
            </a:r>
            <a:endParaRPr lang="en-US" sz="24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3" name="Rectangle 2"/>
          <p:cNvSpPr/>
          <p:nvPr/>
        </p:nvSpPr>
        <p:spPr>
          <a:xfrm>
            <a:off x="0" y="1804266"/>
            <a:ext cx="2645596" cy="461665"/>
          </a:xfrm>
          <a:prstGeom prst="rect">
            <a:avLst/>
          </a:prstGeom>
          <a:solidFill>
            <a:schemeClr val="accent3">
              <a:lumMod val="60000"/>
              <a:lumOff val="40000"/>
            </a:schemeClr>
          </a:solidFill>
          <a:ln>
            <a:solidFill>
              <a:schemeClr val="tx1"/>
            </a:solidFill>
          </a:ln>
        </p:spPr>
        <p:txBody>
          <a:bodyPr wrap="none">
            <a:spAutoFit/>
          </a:bodyPr>
          <a:lstStyle/>
          <a:p>
            <a:r>
              <a:rPr lang="en-GB" sz="24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collaboration tools </a:t>
            </a:r>
            <a:endParaRPr lang="en-US" sz="2400" b="1" dirty="0">
              <a:effectLst>
                <a:outerShdw blurRad="38100" dist="38100" dir="2700000" algn="tl">
                  <a:srgbClr val="000000">
                    <a:alpha val="43137"/>
                  </a:srgbClr>
                </a:outerShdw>
              </a:effectLst>
            </a:endParaRPr>
          </a:p>
        </p:txBody>
      </p:sp>
      <p:sp>
        <p:nvSpPr>
          <p:cNvPr id="4" name="Rectangle 3"/>
          <p:cNvSpPr/>
          <p:nvPr/>
        </p:nvSpPr>
        <p:spPr>
          <a:xfrm>
            <a:off x="5516639" y="1756814"/>
            <a:ext cx="2340577" cy="470000"/>
          </a:xfrm>
          <a:prstGeom prst="rect">
            <a:avLst/>
          </a:prstGeom>
          <a:solidFill>
            <a:schemeClr val="tx2">
              <a:lumMod val="40000"/>
              <a:lumOff val="60000"/>
            </a:schemeClr>
          </a:solidFill>
          <a:ln>
            <a:solidFill>
              <a:schemeClr val="tx1"/>
            </a:solidFill>
          </a:ln>
        </p:spPr>
        <p:txBody>
          <a:bodyPr wrap="none">
            <a:spAutoFit/>
          </a:bodyPr>
          <a:lstStyle/>
          <a:p>
            <a:pPr>
              <a:lnSpc>
                <a:spcPct val="107000"/>
              </a:lnSpc>
              <a:spcAft>
                <a:spcPts val="600"/>
              </a:spcAft>
            </a:pPr>
            <a:r>
              <a:rPr lang="en-GB" sz="24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Teleconferencing</a:t>
            </a:r>
            <a:endParaRPr lang="en-US" sz="24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5" name="Rectangle 4"/>
          <p:cNvSpPr/>
          <p:nvPr/>
        </p:nvSpPr>
        <p:spPr>
          <a:xfrm>
            <a:off x="8304707" y="2226814"/>
            <a:ext cx="982961" cy="470000"/>
          </a:xfrm>
          <a:prstGeom prst="rect">
            <a:avLst/>
          </a:prstGeom>
          <a:solidFill>
            <a:schemeClr val="accent1">
              <a:lumMod val="60000"/>
              <a:lumOff val="40000"/>
            </a:schemeClr>
          </a:solidFill>
          <a:ln>
            <a:solidFill>
              <a:schemeClr val="tx1"/>
            </a:solidFill>
          </a:ln>
        </p:spPr>
        <p:txBody>
          <a:bodyPr wrap="none">
            <a:spAutoFit/>
          </a:bodyPr>
          <a:lstStyle/>
          <a:p>
            <a:pPr>
              <a:lnSpc>
                <a:spcPct val="107000"/>
              </a:lnSpc>
              <a:spcAft>
                <a:spcPts val="600"/>
              </a:spcAft>
            </a:pPr>
            <a:r>
              <a:rPr lang="en-GB" sz="2400" b="1" dirty="0">
                <a:latin typeface="Calibri" panose="020F0502020204030204" pitchFamily="34" charset="0"/>
                <a:ea typeface="Calibri" panose="020F0502020204030204" pitchFamily="34" charset="0"/>
                <a:cs typeface="Arial" panose="020B0604020202020204" pitchFamily="34" charset="0"/>
              </a:rPr>
              <a:t>E-mail</a:t>
            </a:r>
            <a:endParaRPr lang="en-US" sz="2400" b="1" dirty="0">
              <a:latin typeface="Calibri" panose="020F0502020204030204" pitchFamily="34" charset="0"/>
              <a:ea typeface="Calibri" panose="020F0502020204030204" pitchFamily="34" charset="0"/>
              <a:cs typeface="Arial" panose="020B0604020202020204" pitchFamily="34" charset="0"/>
            </a:endParaRPr>
          </a:p>
        </p:txBody>
      </p:sp>
      <p:sp>
        <p:nvSpPr>
          <p:cNvPr id="14" name="Rectangle: Rounded Corners 22"/>
          <p:cNvSpPr/>
          <p:nvPr/>
        </p:nvSpPr>
        <p:spPr>
          <a:xfrm>
            <a:off x="8063578" y="81280"/>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15" name="Rectangle 14"/>
          <p:cNvSpPr/>
          <p:nvPr/>
        </p:nvSpPr>
        <p:spPr>
          <a:xfrm>
            <a:off x="-21724" y="456634"/>
            <a:ext cx="12192000" cy="523220"/>
          </a:xfrm>
          <a:prstGeom prst="rect">
            <a:avLst/>
          </a:prstGeom>
          <a:solidFill>
            <a:schemeClr val="bg1"/>
          </a:solidFill>
          <a:ln>
            <a:solidFill>
              <a:schemeClr val="accent1"/>
            </a:solidFill>
          </a:ln>
        </p:spPr>
        <p:txBody>
          <a:bodyPr wrap="square">
            <a:spAutoFit/>
          </a:bodyPr>
          <a:lstStyle/>
          <a:p>
            <a:pPr algn="ctr"/>
            <a:r>
              <a:rPr lang="en-GB" sz="2800" b="1" dirty="0" smtClean="0">
                <a:effectLst>
                  <a:outerShdw blurRad="38100" dist="38100" dir="2700000" algn="tl">
                    <a:srgbClr val="000000">
                      <a:alpha val="43137"/>
                    </a:srgbClr>
                  </a:outerShdw>
                </a:effectLst>
              </a:rPr>
              <a:t>Technology</a:t>
            </a:r>
            <a:endParaRPr lang="en-US" sz="2800" b="1" dirty="0">
              <a:effectLst>
                <a:outerShdw blurRad="38100" dist="38100" dir="2700000" algn="tl">
                  <a:srgbClr val="000000">
                    <a:alpha val="43137"/>
                  </a:srgbClr>
                </a:outerShdw>
              </a:effectLst>
            </a:endParaRPr>
          </a:p>
        </p:txBody>
      </p:sp>
      <p:sp>
        <p:nvSpPr>
          <p:cNvPr id="12" name="Rectangle 11"/>
          <p:cNvSpPr/>
          <p:nvPr/>
        </p:nvSpPr>
        <p:spPr>
          <a:xfrm>
            <a:off x="9735159" y="1795931"/>
            <a:ext cx="1813317" cy="470000"/>
          </a:xfrm>
          <a:prstGeom prst="rect">
            <a:avLst/>
          </a:prstGeom>
          <a:solidFill>
            <a:schemeClr val="accent1">
              <a:lumMod val="20000"/>
              <a:lumOff val="80000"/>
            </a:schemeClr>
          </a:solidFill>
          <a:ln>
            <a:solidFill>
              <a:schemeClr val="tx1"/>
            </a:solidFill>
          </a:ln>
        </p:spPr>
        <p:txBody>
          <a:bodyPr wrap="none">
            <a:spAutoFit/>
          </a:bodyPr>
          <a:lstStyle/>
          <a:p>
            <a:pPr>
              <a:lnSpc>
                <a:spcPct val="107000"/>
              </a:lnSpc>
              <a:spcAft>
                <a:spcPts val="600"/>
              </a:spcAft>
            </a:pPr>
            <a:r>
              <a:rPr lang="en-GB" sz="24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Social Media</a:t>
            </a:r>
            <a:endParaRPr lang="en-US" sz="24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pic>
        <p:nvPicPr>
          <p:cNvPr id="13"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4141" y="-17878"/>
            <a:ext cx="1391296" cy="459010"/>
          </a:xfrm>
          <a:prstGeom prst="rect">
            <a:avLst/>
          </a:prstGeom>
        </p:spPr>
      </p:pic>
      <p:sp>
        <p:nvSpPr>
          <p:cNvPr id="16" name="TextBox 15"/>
          <p:cNvSpPr txBox="1"/>
          <p:nvPr/>
        </p:nvSpPr>
        <p:spPr>
          <a:xfrm>
            <a:off x="0" y="6519446"/>
            <a:ext cx="1962793" cy="338554"/>
          </a:xfrm>
          <a:prstGeom prst="rect">
            <a:avLst/>
          </a:prstGeom>
          <a:noFill/>
        </p:spPr>
        <p:txBody>
          <a:bodyPr wrap="square" rtlCol="0">
            <a:spAutoFit/>
          </a:bodyPr>
          <a:lstStyle/>
          <a:p>
            <a:pPr algn="ctr"/>
            <a:r>
              <a:rPr lang="en-US" sz="1600" b="1" dirty="0"/>
              <a:t>www.midocean.ae</a:t>
            </a:r>
          </a:p>
        </p:txBody>
      </p:sp>
    </p:spTree>
    <p:extLst>
      <p:ext uri="{BB962C8B-B14F-4D97-AF65-F5344CB8AC3E}">
        <p14:creationId xmlns:p14="http://schemas.microsoft.com/office/powerpoint/2010/main" val="29609809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additive="base">
                                        <p:cTn id="13" dur="500" fill="hold"/>
                                        <p:tgtEl>
                                          <p:spTgt spid="8"/>
                                        </p:tgtEl>
                                        <p:attrNameLst>
                                          <p:attrName>ppt_x</p:attrName>
                                        </p:attrNameLst>
                                      </p:cBhvr>
                                      <p:tavLst>
                                        <p:tav tm="0">
                                          <p:val>
                                            <p:strVal val="#ppt_x"/>
                                          </p:val>
                                        </p:tav>
                                        <p:tav tm="100000">
                                          <p:val>
                                            <p:strVal val="#ppt_x"/>
                                          </p:val>
                                        </p:tav>
                                      </p:tavLst>
                                    </p:anim>
                                    <p:anim calcmode="lin" valueType="num">
                                      <p:cBhvr additive="base">
                                        <p:cTn id="14"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31" presetClass="entr" presetSubtype="0" fill="hold" grpId="0" nodeType="clickEffect">
                                  <p:stCondLst>
                                    <p:cond delay="0"/>
                                  </p:stCondLst>
                                  <p:childTnLst>
                                    <p:set>
                                      <p:cBhvr>
                                        <p:cTn id="18" dur="1" fill="hold">
                                          <p:stCondLst>
                                            <p:cond delay="0"/>
                                          </p:stCondLst>
                                        </p:cTn>
                                        <p:tgtEl>
                                          <p:spTgt spid="3"/>
                                        </p:tgtEl>
                                        <p:attrNameLst>
                                          <p:attrName>style.visibility</p:attrName>
                                        </p:attrNameLst>
                                      </p:cBhvr>
                                      <p:to>
                                        <p:strVal val="visible"/>
                                      </p:to>
                                    </p:set>
                                    <p:anim calcmode="lin" valueType="num">
                                      <p:cBhvr>
                                        <p:cTn id="19" dur="1000" fill="hold"/>
                                        <p:tgtEl>
                                          <p:spTgt spid="3"/>
                                        </p:tgtEl>
                                        <p:attrNameLst>
                                          <p:attrName>ppt_w</p:attrName>
                                        </p:attrNameLst>
                                      </p:cBhvr>
                                      <p:tavLst>
                                        <p:tav tm="0">
                                          <p:val>
                                            <p:fltVal val="0"/>
                                          </p:val>
                                        </p:tav>
                                        <p:tav tm="100000">
                                          <p:val>
                                            <p:strVal val="#ppt_w"/>
                                          </p:val>
                                        </p:tav>
                                      </p:tavLst>
                                    </p:anim>
                                    <p:anim calcmode="lin" valueType="num">
                                      <p:cBhvr>
                                        <p:cTn id="20" dur="1000" fill="hold"/>
                                        <p:tgtEl>
                                          <p:spTgt spid="3"/>
                                        </p:tgtEl>
                                        <p:attrNameLst>
                                          <p:attrName>ppt_h</p:attrName>
                                        </p:attrNameLst>
                                      </p:cBhvr>
                                      <p:tavLst>
                                        <p:tav tm="0">
                                          <p:val>
                                            <p:fltVal val="0"/>
                                          </p:val>
                                        </p:tav>
                                        <p:tav tm="100000">
                                          <p:val>
                                            <p:strVal val="#ppt_h"/>
                                          </p:val>
                                        </p:tav>
                                      </p:tavLst>
                                    </p:anim>
                                    <p:anim calcmode="lin" valueType="num">
                                      <p:cBhvr>
                                        <p:cTn id="21" dur="1000" fill="hold"/>
                                        <p:tgtEl>
                                          <p:spTgt spid="3"/>
                                        </p:tgtEl>
                                        <p:attrNameLst>
                                          <p:attrName>style.rotation</p:attrName>
                                        </p:attrNameLst>
                                      </p:cBhvr>
                                      <p:tavLst>
                                        <p:tav tm="0">
                                          <p:val>
                                            <p:fltVal val="90"/>
                                          </p:val>
                                        </p:tav>
                                        <p:tav tm="100000">
                                          <p:val>
                                            <p:fltVal val="0"/>
                                          </p:val>
                                        </p:tav>
                                      </p:tavLst>
                                    </p:anim>
                                    <p:animEffect transition="in" filter="fade">
                                      <p:cBhvr>
                                        <p:cTn id="22" dur="1000"/>
                                        <p:tgtEl>
                                          <p:spTgt spid="3"/>
                                        </p:tgtEl>
                                      </p:cBhvr>
                                    </p:animEffect>
                                  </p:childTnLst>
                                </p:cTn>
                              </p:par>
                              <p:par>
                                <p:cTn id="23" presetID="31" presetClass="entr" presetSubtype="0" fill="hold" grpId="0" nodeType="withEffect">
                                  <p:stCondLst>
                                    <p:cond delay="0"/>
                                  </p:stCondLst>
                                  <p:childTnLst>
                                    <p:set>
                                      <p:cBhvr>
                                        <p:cTn id="24" dur="1" fill="hold">
                                          <p:stCondLst>
                                            <p:cond delay="0"/>
                                          </p:stCondLst>
                                        </p:cTn>
                                        <p:tgtEl>
                                          <p:spTgt spid="2"/>
                                        </p:tgtEl>
                                        <p:attrNameLst>
                                          <p:attrName>style.visibility</p:attrName>
                                        </p:attrNameLst>
                                      </p:cBhvr>
                                      <p:to>
                                        <p:strVal val="visible"/>
                                      </p:to>
                                    </p:set>
                                    <p:anim calcmode="lin" valueType="num">
                                      <p:cBhvr>
                                        <p:cTn id="25" dur="1000" fill="hold"/>
                                        <p:tgtEl>
                                          <p:spTgt spid="2"/>
                                        </p:tgtEl>
                                        <p:attrNameLst>
                                          <p:attrName>ppt_w</p:attrName>
                                        </p:attrNameLst>
                                      </p:cBhvr>
                                      <p:tavLst>
                                        <p:tav tm="0">
                                          <p:val>
                                            <p:fltVal val="0"/>
                                          </p:val>
                                        </p:tav>
                                        <p:tav tm="100000">
                                          <p:val>
                                            <p:strVal val="#ppt_w"/>
                                          </p:val>
                                        </p:tav>
                                      </p:tavLst>
                                    </p:anim>
                                    <p:anim calcmode="lin" valueType="num">
                                      <p:cBhvr>
                                        <p:cTn id="26" dur="1000" fill="hold"/>
                                        <p:tgtEl>
                                          <p:spTgt spid="2"/>
                                        </p:tgtEl>
                                        <p:attrNameLst>
                                          <p:attrName>ppt_h</p:attrName>
                                        </p:attrNameLst>
                                      </p:cBhvr>
                                      <p:tavLst>
                                        <p:tav tm="0">
                                          <p:val>
                                            <p:fltVal val="0"/>
                                          </p:val>
                                        </p:tav>
                                        <p:tav tm="100000">
                                          <p:val>
                                            <p:strVal val="#ppt_h"/>
                                          </p:val>
                                        </p:tav>
                                      </p:tavLst>
                                    </p:anim>
                                    <p:anim calcmode="lin" valueType="num">
                                      <p:cBhvr>
                                        <p:cTn id="27" dur="1000" fill="hold"/>
                                        <p:tgtEl>
                                          <p:spTgt spid="2"/>
                                        </p:tgtEl>
                                        <p:attrNameLst>
                                          <p:attrName>style.rotation</p:attrName>
                                        </p:attrNameLst>
                                      </p:cBhvr>
                                      <p:tavLst>
                                        <p:tav tm="0">
                                          <p:val>
                                            <p:fltVal val="90"/>
                                          </p:val>
                                        </p:tav>
                                        <p:tav tm="100000">
                                          <p:val>
                                            <p:fltVal val="0"/>
                                          </p:val>
                                        </p:tav>
                                      </p:tavLst>
                                    </p:anim>
                                    <p:animEffect transition="in" filter="fade">
                                      <p:cBhvr>
                                        <p:cTn id="28" dur="1000"/>
                                        <p:tgtEl>
                                          <p:spTgt spid="2"/>
                                        </p:tgtEl>
                                      </p:cBhvr>
                                    </p:animEffect>
                                  </p:childTnLst>
                                </p:cTn>
                              </p:par>
                              <p:par>
                                <p:cTn id="29" presetID="31" presetClass="entr" presetSubtype="0" fill="hold" grpId="0" nodeType="withEffect">
                                  <p:stCondLst>
                                    <p:cond delay="0"/>
                                  </p:stCondLst>
                                  <p:childTnLst>
                                    <p:set>
                                      <p:cBhvr>
                                        <p:cTn id="30" dur="1" fill="hold">
                                          <p:stCondLst>
                                            <p:cond delay="0"/>
                                          </p:stCondLst>
                                        </p:cTn>
                                        <p:tgtEl>
                                          <p:spTgt spid="4"/>
                                        </p:tgtEl>
                                        <p:attrNameLst>
                                          <p:attrName>style.visibility</p:attrName>
                                        </p:attrNameLst>
                                      </p:cBhvr>
                                      <p:to>
                                        <p:strVal val="visible"/>
                                      </p:to>
                                    </p:set>
                                    <p:anim calcmode="lin" valueType="num">
                                      <p:cBhvr>
                                        <p:cTn id="31" dur="1000" fill="hold"/>
                                        <p:tgtEl>
                                          <p:spTgt spid="4"/>
                                        </p:tgtEl>
                                        <p:attrNameLst>
                                          <p:attrName>ppt_w</p:attrName>
                                        </p:attrNameLst>
                                      </p:cBhvr>
                                      <p:tavLst>
                                        <p:tav tm="0">
                                          <p:val>
                                            <p:fltVal val="0"/>
                                          </p:val>
                                        </p:tav>
                                        <p:tav tm="100000">
                                          <p:val>
                                            <p:strVal val="#ppt_w"/>
                                          </p:val>
                                        </p:tav>
                                      </p:tavLst>
                                    </p:anim>
                                    <p:anim calcmode="lin" valueType="num">
                                      <p:cBhvr>
                                        <p:cTn id="32" dur="1000" fill="hold"/>
                                        <p:tgtEl>
                                          <p:spTgt spid="4"/>
                                        </p:tgtEl>
                                        <p:attrNameLst>
                                          <p:attrName>ppt_h</p:attrName>
                                        </p:attrNameLst>
                                      </p:cBhvr>
                                      <p:tavLst>
                                        <p:tav tm="0">
                                          <p:val>
                                            <p:fltVal val="0"/>
                                          </p:val>
                                        </p:tav>
                                        <p:tav tm="100000">
                                          <p:val>
                                            <p:strVal val="#ppt_h"/>
                                          </p:val>
                                        </p:tav>
                                      </p:tavLst>
                                    </p:anim>
                                    <p:anim calcmode="lin" valueType="num">
                                      <p:cBhvr>
                                        <p:cTn id="33" dur="1000" fill="hold"/>
                                        <p:tgtEl>
                                          <p:spTgt spid="4"/>
                                        </p:tgtEl>
                                        <p:attrNameLst>
                                          <p:attrName>style.rotation</p:attrName>
                                        </p:attrNameLst>
                                      </p:cBhvr>
                                      <p:tavLst>
                                        <p:tav tm="0">
                                          <p:val>
                                            <p:fltVal val="90"/>
                                          </p:val>
                                        </p:tav>
                                        <p:tav tm="100000">
                                          <p:val>
                                            <p:fltVal val="0"/>
                                          </p:val>
                                        </p:tav>
                                      </p:tavLst>
                                    </p:anim>
                                    <p:animEffect transition="in" filter="fade">
                                      <p:cBhvr>
                                        <p:cTn id="34" dur="1000"/>
                                        <p:tgtEl>
                                          <p:spTgt spid="4"/>
                                        </p:tgtEl>
                                      </p:cBhvr>
                                    </p:animEffect>
                                  </p:childTnLst>
                                </p:cTn>
                              </p:par>
                              <p:par>
                                <p:cTn id="35" presetID="31" presetClass="entr" presetSubtype="0" fill="hold" grpId="0" nodeType="withEffect">
                                  <p:stCondLst>
                                    <p:cond delay="0"/>
                                  </p:stCondLst>
                                  <p:childTnLst>
                                    <p:set>
                                      <p:cBhvr>
                                        <p:cTn id="36" dur="1" fill="hold">
                                          <p:stCondLst>
                                            <p:cond delay="0"/>
                                          </p:stCondLst>
                                        </p:cTn>
                                        <p:tgtEl>
                                          <p:spTgt spid="5"/>
                                        </p:tgtEl>
                                        <p:attrNameLst>
                                          <p:attrName>style.visibility</p:attrName>
                                        </p:attrNameLst>
                                      </p:cBhvr>
                                      <p:to>
                                        <p:strVal val="visible"/>
                                      </p:to>
                                    </p:set>
                                    <p:anim calcmode="lin" valueType="num">
                                      <p:cBhvr>
                                        <p:cTn id="37" dur="1000" fill="hold"/>
                                        <p:tgtEl>
                                          <p:spTgt spid="5"/>
                                        </p:tgtEl>
                                        <p:attrNameLst>
                                          <p:attrName>ppt_w</p:attrName>
                                        </p:attrNameLst>
                                      </p:cBhvr>
                                      <p:tavLst>
                                        <p:tav tm="0">
                                          <p:val>
                                            <p:fltVal val="0"/>
                                          </p:val>
                                        </p:tav>
                                        <p:tav tm="100000">
                                          <p:val>
                                            <p:strVal val="#ppt_w"/>
                                          </p:val>
                                        </p:tav>
                                      </p:tavLst>
                                    </p:anim>
                                    <p:anim calcmode="lin" valueType="num">
                                      <p:cBhvr>
                                        <p:cTn id="38" dur="1000" fill="hold"/>
                                        <p:tgtEl>
                                          <p:spTgt spid="5"/>
                                        </p:tgtEl>
                                        <p:attrNameLst>
                                          <p:attrName>ppt_h</p:attrName>
                                        </p:attrNameLst>
                                      </p:cBhvr>
                                      <p:tavLst>
                                        <p:tav tm="0">
                                          <p:val>
                                            <p:fltVal val="0"/>
                                          </p:val>
                                        </p:tav>
                                        <p:tav tm="100000">
                                          <p:val>
                                            <p:strVal val="#ppt_h"/>
                                          </p:val>
                                        </p:tav>
                                      </p:tavLst>
                                    </p:anim>
                                    <p:anim calcmode="lin" valueType="num">
                                      <p:cBhvr>
                                        <p:cTn id="39" dur="1000" fill="hold"/>
                                        <p:tgtEl>
                                          <p:spTgt spid="5"/>
                                        </p:tgtEl>
                                        <p:attrNameLst>
                                          <p:attrName>style.rotation</p:attrName>
                                        </p:attrNameLst>
                                      </p:cBhvr>
                                      <p:tavLst>
                                        <p:tav tm="0">
                                          <p:val>
                                            <p:fltVal val="90"/>
                                          </p:val>
                                        </p:tav>
                                        <p:tav tm="100000">
                                          <p:val>
                                            <p:fltVal val="0"/>
                                          </p:val>
                                        </p:tav>
                                      </p:tavLst>
                                    </p:anim>
                                    <p:animEffect transition="in" filter="fade">
                                      <p:cBhvr>
                                        <p:cTn id="40" dur="1000"/>
                                        <p:tgtEl>
                                          <p:spTgt spid="5"/>
                                        </p:tgtEl>
                                      </p:cBhvr>
                                    </p:animEffect>
                                  </p:childTnLst>
                                </p:cTn>
                              </p:par>
                              <p:par>
                                <p:cTn id="41" presetID="31" presetClass="entr" presetSubtype="0" fill="hold" grpId="0" nodeType="withEffect">
                                  <p:stCondLst>
                                    <p:cond delay="0"/>
                                  </p:stCondLst>
                                  <p:childTnLst>
                                    <p:set>
                                      <p:cBhvr>
                                        <p:cTn id="42" dur="1" fill="hold">
                                          <p:stCondLst>
                                            <p:cond delay="0"/>
                                          </p:stCondLst>
                                        </p:cTn>
                                        <p:tgtEl>
                                          <p:spTgt spid="12"/>
                                        </p:tgtEl>
                                        <p:attrNameLst>
                                          <p:attrName>style.visibility</p:attrName>
                                        </p:attrNameLst>
                                      </p:cBhvr>
                                      <p:to>
                                        <p:strVal val="visible"/>
                                      </p:to>
                                    </p:set>
                                    <p:anim calcmode="lin" valueType="num">
                                      <p:cBhvr>
                                        <p:cTn id="43" dur="1000" fill="hold"/>
                                        <p:tgtEl>
                                          <p:spTgt spid="12"/>
                                        </p:tgtEl>
                                        <p:attrNameLst>
                                          <p:attrName>ppt_w</p:attrName>
                                        </p:attrNameLst>
                                      </p:cBhvr>
                                      <p:tavLst>
                                        <p:tav tm="0">
                                          <p:val>
                                            <p:fltVal val="0"/>
                                          </p:val>
                                        </p:tav>
                                        <p:tav tm="100000">
                                          <p:val>
                                            <p:strVal val="#ppt_w"/>
                                          </p:val>
                                        </p:tav>
                                      </p:tavLst>
                                    </p:anim>
                                    <p:anim calcmode="lin" valueType="num">
                                      <p:cBhvr>
                                        <p:cTn id="44" dur="1000" fill="hold"/>
                                        <p:tgtEl>
                                          <p:spTgt spid="12"/>
                                        </p:tgtEl>
                                        <p:attrNameLst>
                                          <p:attrName>ppt_h</p:attrName>
                                        </p:attrNameLst>
                                      </p:cBhvr>
                                      <p:tavLst>
                                        <p:tav tm="0">
                                          <p:val>
                                            <p:fltVal val="0"/>
                                          </p:val>
                                        </p:tav>
                                        <p:tav tm="100000">
                                          <p:val>
                                            <p:strVal val="#ppt_h"/>
                                          </p:val>
                                        </p:tav>
                                      </p:tavLst>
                                    </p:anim>
                                    <p:anim calcmode="lin" valueType="num">
                                      <p:cBhvr>
                                        <p:cTn id="45" dur="1000" fill="hold"/>
                                        <p:tgtEl>
                                          <p:spTgt spid="12"/>
                                        </p:tgtEl>
                                        <p:attrNameLst>
                                          <p:attrName>style.rotation</p:attrName>
                                        </p:attrNameLst>
                                      </p:cBhvr>
                                      <p:tavLst>
                                        <p:tav tm="0">
                                          <p:val>
                                            <p:fltVal val="90"/>
                                          </p:val>
                                        </p:tav>
                                        <p:tav tm="100000">
                                          <p:val>
                                            <p:fltVal val="0"/>
                                          </p:val>
                                        </p:tav>
                                      </p:tavLst>
                                    </p:anim>
                                    <p:animEffect transition="in" filter="fade">
                                      <p:cBhvr>
                                        <p:cTn id="46" dur="1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8" grpId="0" animBg="1"/>
      <p:bldP spid="2" grpId="0" animBg="1"/>
      <p:bldP spid="3" grpId="0" animBg="1"/>
      <p:bldP spid="4" grpId="0" animBg="1"/>
      <p:bldP spid="5" grpId="0" animBg="1"/>
      <p:bldP spid="12"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3569886" y="0"/>
            <a:ext cx="2453236" cy="400110"/>
          </a:xfrm>
          <a:prstGeom prst="rect">
            <a:avLst/>
          </a:prstGeom>
          <a:solidFill>
            <a:schemeClr val="bg1"/>
          </a:solidFill>
          <a:ln>
            <a:solidFill>
              <a:schemeClr val="accent1"/>
            </a:solidFill>
          </a:ln>
        </p:spPr>
        <p:txBody>
          <a:bodyPr wrap="none">
            <a:spAutoFit/>
          </a:bodyPr>
          <a:lstStyle/>
          <a:p>
            <a:r>
              <a:rPr lang="en-US" sz="2000" b="1" dirty="0" smtClean="0">
                <a:effectLst>
                  <a:outerShdw blurRad="38100" dist="38100" dir="2700000" algn="tl">
                    <a:srgbClr val="000000">
                      <a:alpha val="43137"/>
                    </a:srgbClr>
                  </a:outerShdw>
                </a:effectLst>
              </a:rPr>
              <a:t>Communication tools</a:t>
            </a:r>
            <a:endParaRPr lang="en-US" sz="2000" b="1" dirty="0">
              <a:effectLst>
                <a:outerShdw blurRad="38100" dist="38100" dir="2700000" algn="tl">
                  <a:srgbClr val="000000">
                    <a:alpha val="43137"/>
                  </a:srgbClr>
                </a:outerShdw>
              </a:effectLst>
            </a:endParaRPr>
          </a:p>
        </p:txBody>
      </p:sp>
      <p:sp>
        <p:nvSpPr>
          <p:cNvPr id="9" name="Rectangle 8"/>
          <p:cNvSpPr/>
          <p:nvPr/>
        </p:nvSpPr>
        <p:spPr>
          <a:xfrm>
            <a:off x="0" y="3187110"/>
            <a:ext cx="6096000" cy="2677656"/>
          </a:xfrm>
          <a:prstGeom prst="rect">
            <a:avLst/>
          </a:prstGeom>
          <a:solidFill>
            <a:schemeClr val="bg1"/>
          </a:solidFill>
          <a:ln>
            <a:solidFill>
              <a:schemeClr val="tx1"/>
            </a:solidFill>
          </a:ln>
        </p:spPr>
        <p:txBody>
          <a:bodyPr>
            <a:spAutoFit/>
          </a:bodyPr>
          <a:lstStyle/>
          <a:p>
            <a:r>
              <a:rPr lang="en-GB" sz="2800" dirty="0"/>
              <a:t>Collaboration Software PC Magazine defines collaboration software as “many different kinds of apps and services that handle everything from video conference calls to letting two people type on a document at the same time.” </a:t>
            </a:r>
            <a:endParaRPr lang="en-US" sz="2800" dirty="0"/>
          </a:p>
        </p:txBody>
      </p:sp>
      <p:sp>
        <p:nvSpPr>
          <p:cNvPr id="15" name="Rectangle 14"/>
          <p:cNvSpPr/>
          <p:nvPr/>
        </p:nvSpPr>
        <p:spPr>
          <a:xfrm>
            <a:off x="0" y="1464901"/>
            <a:ext cx="2682337" cy="461665"/>
          </a:xfrm>
          <a:prstGeom prst="rect">
            <a:avLst/>
          </a:prstGeom>
          <a:solidFill>
            <a:schemeClr val="accent3">
              <a:lumMod val="60000"/>
              <a:lumOff val="40000"/>
            </a:schemeClr>
          </a:solidFill>
          <a:ln>
            <a:solidFill>
              <a:schemeClr val="tx1"/>
            </a:solidFill>
          </a:ln>
        </p:spPr>
        <p:txBody>
          <a:bodyPr wrap="none">
            <a:spAutoFit/>
          </a:bodyPr>
          <a:lstStyle/>
          <a:p>
            <a:r>
              <a:rPr lang="en-GB" sz="2400" b="1" dirty="0" smtClean="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Collaboration </a:t>
            </a:r>
            <a:r>
              <a:rPr lang="en-GB" sz="24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tools </a:t>
            </a:r>
            <a:endParaRPr lang="en-US" sz="2400" b="1" dirty="0">
              <a:effectLst>
                <a:outerShdw blurRad="38100" dist="38100" dir="2700000" algn="tl">
                  <a:srgbClr val="000000">
                    <a:alpha val="43137"/>
                  </a:srgbClr>
                </a:outerShdw>
              </a:effectLst>
            </a:endParaRPr>
          </a:p>
        </p:txBody>
      </p:sp>
      <p:sp>
        <p:nvSpPr>
          <p:cNvPr id="10" name="Rectangle: Rounded Corners 22"/>
          <p:cNvSpPr/>
          <p:nvPr/>
        </p:nvSpPr>
        <p:spPr>
          <a:xfrm>
            <a:off x="8063578" y="81280"/>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12" name="Rectangle 11"/>
          <p:cNvSpPr/>
          <p:nvPr/>
        </p:nvSpPr>
        <p:spPr>
          <a:xfrm>
            <a:off x="-21724" y="456634"/>
            <a:ext cx="12192000" cy="523220"/>
          </a:xfrm>
          <a:prstGeom prst="rect">
            <a:avLst/>
          </a:prstGeom>
          <a:solidFill>
            <a:schemeClr val="bg1"/>
          </a:solidFill>
          <a:ln>
            <a:solidFill>
              <a:schemeClr val="accent1"/>
            </a:solidFill>
          </a:ln>
        </p:spPr>
        <p:txBody>
          <a:bodyPr wrap="square">
            <a:spAutoFit/>
          </a:bodyPr>
          <a:lstStyle/>
          <a:p>
            <a:pPr algn="ctr"/>
            <a:r>
              <a:rPr lang="en-GB" sz="2800" b="1" dirty="0" smtClean="0">
                <a:effectLst>
                  <a:outerShdw blurRad="38100" dist="38100" dir="2700000" algn="tl">
                    <a:srgbClr val="000000">
                      <a:alpha val="43137"/>
                    </a:srgbClr>
                  </a:outerShdw>
                </a:effectLst>
              </a:rPr>
              <a:t>Technology</a:t>
            </a:r>
            <a:endParaRPr lang="en-US" sz="2800" b="1" dirty="0">
              <a:effectLst>
                <a:outerShdw blurRad="38100" dist="38100" dir="2700000" algn="tl">
                  <a:srgbClr val="000000">
                    <a:alpha val="43137"/>
                  </a:srgbClr>
                </a:outerShdw>
              </a:effectLst>
            </a:endParaRPr>
          </a:p>
        </p:txBody>
      </p:sp>
      <p:pic>
        <p:nvPicPr>
          <p:cNvPr id="11" name="Picture 10"/>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096000" y="1464901"/>
            <a:ext cx="6096000" cy="1901235"/>
          </a:xfrm>
          <a:prstGeom prst="rect">
            <a:avLst/>
          </a:prstGeom>
        </p:spPr>
      </p:pic>
      <p:pic>
        <p:nvPicPr>
          <p:cNvPr id="8"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4141" y="-17878"/>
            <a:ext cx="1391296" cy="459010"/>
          </a:xfrm>
          <a:prstGeom prst="rect">
            <a:avLst/>
          </a:prstGeom>
        </p:spPr>
      </p:pic>
      <p:sp>
        <p:nvSpPr>
          <p:cNvPr id="13" name="TextBox 12"/>
          <p:cNvSpPr txBox="1"/>
          <p:nvPr/>
        </p:nvSpPr>
        <p:spPr>
          <a:xfrm>
            <a:off x="0" y="6529606"/>
            <a:ext cx="1962793" cy="338554"/>
          </a:xfrm>
          <a:prstGeom prst="rect">
            <a:avLst/>
          </a:prstGeom>
          <a:noFill/>
        </p:spPr>
        <p:txBody>
          <a:bodyPr wrap="square" rtlCol="0">
            <a:spAutoFit/>
          </a:bodyPr>
          <a:lstStyle/>
          <a:p>
            <a:pPr algn="ctr"/>
            <a:r>
              <a:rPr lang="en-US" sz="1600" b="1" dirty="0"/>
              <a:t>www.midocean.ae</a:t>
            </a:r>
          </a:p>
        </p:txBody>
      </p:sp>
    </p:spTree>
    <p:extLst>
      <p:ext uri="{BB962C8B-B14F-4D97-AF65-F5344CB8AC3E}">
        <p14:creationId xmlns:p14="http://schemas.microsoft.com/office/powerpoint/2010/main" val="1018272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p:cTn id="7" dur="1000" fill="hold"/>
                                        <p:tgtEl>
                                          <p:spTgt spid="15"/>
                                        </p:tgtEl>
                                        <p:attrNameLst>
                                          <p:attrName>ppt_w</p:attrName>
                                        </p:attrNameLst>
                                      </p:cBhvr>
                                      <p:tavLst>
                                        <p:tav tm="0">
                                          <p:val>
                                            <p:fltVal val="0"/>
                                          </p:val>
                                        </p:tav>
                                        <p:tav tm="100000">
                                          <p:val>
                                            <p:strVal val="#ppt_w"/>
                                          </p:val>
                                        </p:tav>
                                      </p:tavLst>
                                    </p:anim>
                                    <p:anim calcmode="lin" valueType="num">
                                      <p:cBhvr>
                                        <p:cTn id="8" dur="1000" fill="hold"/>
                                        <p:tgtEl>
                                          <p:spTgt spid="15"/>
                                        </p:tgtEl>
                                        <p:attrNameLst>
                                          <p:attrName>ppt_h</p:attrName>
                                        </p:attrNameLst>
                                      </p:cBhvr>
                                      <p:tavLst>
                                        <p:tav tm="0">
                                          <p:val>
                                            <p:fltVal val="0"/>
                                          </p:val>
                                        </p:tav>
                                        <p:tav tm="100000">
                                          <p:val>
                                            <p:strVal val="#ppt_h"/>
                                          </p:val>
                                        </p:tav>
                                      </p:tavLst>
                                    </p:anim>
                                    <p:anim calcmode="lin" valueType="num">
                                      <p:cBhvr>
                                        <p:cTn id="9" dur="1000" fill="hold"/>
                                        <p:tgtEl>
                                          <p:spTgt spid="15"/>
                                        </p:tgtEl>
                                        <p:attrNameLst>
                                          <p:attrName>style.rotation</p:attrName>
                                        </p:attrNameLst>
                                      </p:cBhvr>
                                      <p:tavLst>
                                        <p:tav tm="0">
                                          <p:val>
                                            <p:fltVal val="90"/>
                                          </p:val>
                                        </p:tav>
                                        <p:tav tm="100000">
                                          <p:val>
                                            <p:fltVal val="0"/>
                                          </p:val>
                                        </p:tav>
                                      </p:tavLst>
                                    </p:anim>
                                    <p:animEffect transition="in" filter="fade">
                                      <p:cBhvr>
                                        <p:cTn id="10" dur="1000"/>
                                        <p:tgtEl>
                                          <p:spTgt spid="15"/>
                                        </p:tgtEl>
                                      </p:cBhvr>
                                    </p:animEffect>
                                  </p:childTnLst>
                                </p:cTn>
                              </p:par>
                            </p:childTnLst>
                          </p:cTn>
                        </p:par>
                      </p:childTnLst>
                    </p:cTn>
                  </p:par>
                  <p:par>
                    <p:cTn id="11" fill="hold">
                      <p:stCondLst>
                        <p:cond delay="indefinite"/>
                      </p:stCondLst>
                      <p:childTnLst>
                        <p:par>
                          <p:cTn id="12" fill="hold">
                            <p:stCondLst>
                              <p:cond delay="0"/>
                            </p:stCondLst>
                            <p:childTnLst>
                              <p:par>
                                <p:cTn id="13" presetID="2" presetClass="entr" presetSubtype="4" fill="hold" grpId="0" nodeType="clickEffect">
                                  <p:stCondLst>
                                    <p:cond delay="0"/>
                                  </p:stCondLst>
                                  <p:childTnLst>
                                    <p:set>
                                      <p:cBhvr>
                                        <p:cTn id="14" dur="1" fill="hold">
                                          <p:stCondLst>
                                            <p:cond delay="0"/>
                                          </p:stCondLst>
                                        </p:cTn>
                                        <p:tgtEl>
                                          <p:spTgt spid="9"/>
                                        </p:tgtEl>
                                        <p:attrNameLst>
                                          <p:attrName>style.visibility</p:attrName>
                                        </p:attrNameLst>
                                      </p:cBhvr>
                                      <p:to>
                                        <p:strVal val="visible"/>
                                      </p:to>
                                    </p:set>
                                    <p:anim calcmode="lin" valueType="num">
                                      <p:cBhvr additive="base">
                                        <p:cTn id="15" dur="500" fill="hold"/>
                                        <p:tgtEl>
                                          <p:spTgt spid="9"/>
                                        </p:tgtEl>
                                        <p:attrNameLst>
                                          <p:attrName>ppt_x</p:attrName>
                                        </p:attrNameLst>
                                      </p:cBhvr>
                                      <p:tavLst>
                                        <p:tav tm="0">
                                          <p:val>
                                            <p:strVal val="#ppt_x"/>
                                          </p:val>
                                        </p:tav>
                                        <p:tav tm="100000">
                                          <p:val>
                                            <p:strVal val="#ppt_x"/>
                                          </p:val>
                                        </p:tav>
                                      </p:tavLst>
                                    </p:anim>
                                    <p:anim calcmode="lin" valueType="num">
                                      <p:cBhvr additive="base">
                                        <p:cTn id="16"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5"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3569886" y="0"/>
            <a:ext cx="2453236" cy="400110"/>
          </a:xfrm>
          <a:prstGeom prst="rect">
            <a:avLst/>
          </a:prstGeom>
          <a:solidFill>
            <a:schemeClr val="bg1"/>
          </a:solidFill>
          <a:ln>
            <a:solidFill>
              <a:schemeClr val="accent1"/>
            </a:solidFill>
          </a:ln>
        </p:spPr>
        <p:txBody>
          <a:bodyPr wrap="none">
            <a:spAutoFit/>
          </a:bodyPr>
          <a:lstStyle/>
          <a:p>
            <a:r>
              <a:rPr lang="en-US" sz="2000" b="1" dirty="0" smtClean="0">
                <a:effectLst>
                  <a:outerShdw blurRad="38100" dist="38100" dir="2700000" algn="tl">
                    <a:srgbClr val="000000">
                      <a:alpha val="43137"/>
                    </a:srgbClr>
                  </a:outerShdw>
                </a:effectLst>
              </a:rPr>
              <a:t>Communication tools</a:t>
            </a:r>
            <a:endParaRPr lang="en-US" sz="2000" b="1" dirty="0">
              <a:effectLst>
                <a:outerShdw blurRad="38100" dist="38100" dir="2700000" algn="tl">
                  <a:srgbClr val="000000">
                    <a:alpha val="43137"/>
                  </a:srgbClr>
                </a:outerShdw>
              </a:effectLst>
            </a:endParaRPr>
          </a:p>
        </p:txBody>
      </p:sp>
      <p:sp>
        <p:nvSpPr>
          <p:cNvPr id="8" name="Rectangle 7"/>
          <p:cNvSpPr/>
          <p:nvPr/>
        </p:nvSpPr>
        <p:spPr>
          <a:xfrm>
            <a:off x="0" y="2212065"/>
            <a:ext cx="6023122" cy="1015663"/>
          </a:xfrm>
          <a:prstGeom prst="rect">
            <a:avLst/>
          </a:prstGeom>
          <a:solidFill>
            <a:schemeClr val="accent5">
              <a:lumMod val="20000"/>
              <a:lumOff val="80000"/>
            </a:schemeClr>
          </a:solidFill>
          <a:ln>
            <a:solidFill>
              <a:schemeClr val="accent2">
                <a:lumMod val="75000"/>
              </a:schemeClr>
            </a:solidFill>
          </a:ln>
        </p:spPr>
        <p:txBody>
          <a:bodyPr wrap="square">
            <a:spAutoFit/>
          </a:bodyPr>
          <a:lstStyle/>
          <a:p>
            <a:r>
              <a:rPr lang="en-GB" sz="2000" dirty="0"/>
              <a:t>When a team needs to collaborate, use collaboration software tools that allow for interactive discussions (such as online chat rooms or instant messaging).</a:t>
            </a:r>
            <a:endParaRPr lang="en-US" sz="2000" dirty="0"/>
          </a:p>
        </p:txBody>
      </p:sp>
      <p:sp>
        <p:nvSpPr>
          <p:cNvPr id="11" name="Rectangle 10"/>
          <p:cNvSpPr/>
          <p:nvPr/>
        </p:nvSpPr>
        <p:spPr>
          <a:xfrm>
            <a:off x="0" y="3484913"/>
            <a:ext cx="6096000" cy="1323439"/>
          </a:xfrm>
          <a:prstGeom prst="rect">
            <a:avLst/>
          </a:prstGeom>
          <a:solidFill>
            <a:schemeClr val="accent5">
              <a:lumMod val="20000"/>
              <a:lumOff val="80000"/>
            </a:schemeClr>
          </a:solidFill>
          <a:ln>
            <a:solidFill>
              <a:schemeClr val="accent2">
                <a:lumMod val="75000"/>
              </a:schemeClr>
            </a:solidFill>
          </a:ln>
        </p:spPr>
        <p:txBody>
          <a:bodyPr>
            <a:spAutoFit/>
          </a:bodyPr>
          <a:lstStyle/>
          <a:p>
            <a:r>
              <a:rPr lang="en-GB" sz="2000" dirty="0"/>
              <a:t>when you need the ability to jointly work on the same document. It will increase productivity with people working together, talking, and communicating (synchronous). </a:t>
            </a:r>
            <a:endParaRPr lang="en-US" sz="2000" dirty="0"/>
          </a:p>
        </p:txBody>
      </p:sp>
      <p:sp>
        <p:nvSpPr>
          <p:cNvPr id="12" name="Rectangle 11"/>
          <p:cNvSpPr/>
          <p:nvPr/>
        </p:nvSpPr>
        <p:spPr>
          <a:xfrm>
            <a:off x="44261" y="4945535"/>
            <a:ext cx="6051739" cy="1015663"/>
          </a:xfrm>
          <a:prstGeom prst="rect">
            <a:avLst/>
          </a:prstGeom>
          <a:solidFill>
            <a:schemeClr val="accent5">
              <a:lumMod val="20000"/>
              <a:lumOff val="80000"/>
            </a:schemeClr>
          </a:solidFill>
          <a:ln>
            <a:solidFill>
              <a:schemeClr val="accent2">
                <a:lumMod val="75000"/>
              </a:schemeClr>
            </a:solidFill>
          </a:ln>
        </p:spPr>
        <p:txBody>
          <a:bodyPr wrap="square">
            <a:spAutoFit/>
          </a:bodyPr>
          <a:lstStyle/>
          <a:p>
            <a:r>
              <a:rPr lang="en-GB" sz="2000" dirty="0"/>
              <a:t>When information needs to be shared, collaboration websites provide a resource for storing, communicating, and sharing project information (asynchronous). </a:t>
            </a:r>
            <a:endParaRPr lang="en-US" sz="2000" dirty="0"/>
          </a:p>
        </p:txBody>
      </p:sp>
      <p:sp>
        <p:nvSpPr>
          <p:cNvPr id="16" name="Rectangle: Rounded Corners 22"/>
          <p:cNvSpPr/>
          <p:nvPr/>
        </p:nvSpPr>
        <p:spPr>
          <a:xfrm>
            <a:off x="8063578" y="81280"/>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17" name="Rectangle 16"/>
          <p:cNvSpPr/>
          <p:nvPr/>
        </p:nvSpPr>
        <p:spPr>
          <a:xfrm>
            <a:off x="-21724" y="456634"/>
            <a:ext cx="12192000" cy="523220"/>
          </a:xfrm>
          <a:prstGeom prst="rect">
            <a:avLst/>
          </a:prstGeom>
          <a:solidFill>
            <a:schemeClr val="bg1"/>
          </a:solidFill>
          <a:ln>
            <a:solidFill>
              <a:schemeClr val="accent1"/>
            </a:solidFill>
          </a:ln>
        </p:spPr>
        <p:txBody>
          <a:bodyPr wrap="square">
            <a:spAutoFit/>
          </a:bodyPr>
          <a:lstStyle/>
          <a:p>
            <a:pPr algn="ctr"/>
            <a:r>
              <a:rPr lang="en-GB" sz="2800" b="1" dirty="0" smtClean="0">
                <a:effectLst>
                  <a:outerShdw blurRad="38100" dist="38100" dir="2700000" algn="tl">
                    <a:srgbClr val="000000">
                      <a:alpha val="43137"/>
                    </a:srgbClr>
                  </a:outerShdw>
                </a:effectLst>
              </a:rPr>
              <a:t>Technology</a:t>
            </a:r>
            <a:endParaRPr lang="en-US" sz="2800" b="1" dirty="0">
              <a:effectLst>
                <a:outerShdw blurRad="38100" dist="38100" dir="2700000" algn="tl">
                  <a:srgbClr val="000000">
                    <a:alpha val="43137"/>
                  </a:srgbClr>
                </a:outerShdw>
              </a:effectLst>
            </a:endParaRPr>
          </a:p>
        </p:txBody>
      </p:sp>
      <p:sp>
        <p:nvSpPr>
          <p:cNvPr id="14" name="Rectangle 13"/>
          <p:cNvSpPr/>
          <p:nvPr/>
        </p:nvSpPr>
        <p:spPr>
          <a:xfrm>
            <a:off x="0" y="1464901"/>
            <a:ext cx="5550879" cy="461665"/>
          </a:xfrm>
          <a:prstGeom prst="rect">
            <a:avLst/>
          </a:prstGeom>
          <a:solidFill>
            <a:schemeClr val="accent3">
              <a:lumMod val="60000"/>
              <a:lumOff val="40000"/>
            </a:schemeClr>
          </a:solidFill>
          <a:ln>
            <a:solidFill>
              <a:schemeClr val="tx1"/>
            </a:solidFill>
          </a:ln>
        </p:spPr>
        <p:txBody>
          <a:bodyPr wrap="none">
            <a:spAutoFit/>
          </a:bodyPr>
          <a:lstStyle/>
          <a:p>
            <a:r>
              <a:rPr lang="en-GB" sz="2400" b="1" dirty="0" smtClean="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When should we use Collaboration tools? </a:t>
            </a:r>
            <a:endParaRPr lang="en-US" sz="2400" b="1" dirty="0">
              <a:effectLst>
                <a:outerShdw blurRad="38100" dist="38100" dir="2700000" algn="tl">
                  <a:srgbClr val="000000">
                    <a:alpha val="43137"/>
                  </a:srgbClr>
                </a:outerShdw>
              </a:effectLst>
            </a:endParaRPr>
          </a:p>
        </p:txBody>
      </p:sp>
      <p:pic>
        <p:nvPicPr>
          <p:cNvPr id="15" name="Picture 1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096000" y="1464901"/>
            <a:ext cx="6096000" cy="1901235"/>
          </a:xfrm>
          <a:prstGeom prst="rect">
            <a:avLst/>
          </a:prstGeom>
        </p:spPr>
      </p:pic>
      <p:pic>
        <p:nvPicPr>
          <p:cNvPr id="10"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4141" y="-17878"/>
            <a:ext cx="1391296" cy="459010"/>
          </a:xfrm>
          <a:prstGeom prst="rect">
            <a:avLst/>
          </a:prstGeom>
        </p:spPr>
      </p:pic>
      <p:sp>
        <p:nvSpPr>
          <p:cNvPr id="18" name="TextBox 17"/>
          <p:cNvSpPr txBox="1"/>
          <p:nvPr/>
        </p:nvSpPr>
        <p:spPr>
          <a:xfrm>
            <a:off x="0" y="6519446"/>
            <a:ext cx="1962793" cy="338554"/>
          </a:xfrm>
          <a:prstGeom prst="rect">
            <a:avLst/>
          </a:prstGeom>
          <a:noFill/>
        </p:spPr>
        <p:txBody>
          <a:bodyPr wrap="square" rtlCol="0">
            <a:spAutoFit/>
          </a:bodyPr>
          <a:lstStyle/>
          <a:p>
            <a:pPr algn="ctr"/>
            <a:r>
              <a:rPr lang="en-US" sz="1600" b="1" dirty="0"/>
              <a:t>www.midocean.ae</a:t>
            </a:r>
          </a:p>
        </p:txBody>
      </p:sp>
    </p:spTree>
    <p:extLst>
      <p:ext uri="{BB962C8B-B14F-4D97-AF65-F5344CB8AC3E}">
        <p14:creationId xmlns:p14="http://schemas.microsoft.com/office/powerpoint/2010/main" val="11729423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p:cTn id="7" dur="1000" fill="hold"/>
                                        <p:tgtEl>
                                          <p:spTgt spid="14"/>
                                        </p:tgtEl>
                                        <p:attrNameLst>
                                          <p:attrName>ppt_w</p:attrName>
                                        </p:attrNameLst>
                                      </p:cBhvr>
                                      <p:tavLst>
                                        <p:tav tm="0">
                                          <p:val>
                                            <p:fltVal val="0"/>
                                          </p:val>
                                        </p:tav>
                                        <p:tav tm="100000">
                                          <p:val>
                                            <p:strVal val="#ppt_w"/>
                                          </p:val>
                                        </p:tav>
                                      </p:tavLst>
                                    </p:anim>
                                    <p:anim calcmode="lin" valueType="num">
                                      <p:cBhvr>
                                        <p:cTn id="8" dur="1000" fill="hold"/>
                                        <p:tgtEl>
                                          <p:spTgt spid="14"/>
                                        </p:tgtEl>
                                        <p:attrNameLst>
                                          <p:attrName>ppt_h</p:attrName>
                                        </p:attrNameLst>
                                      </p:cBhvr>
                                      <p:tavLst>
                                        <p:tav tm="0">
                                          <p:val>
                                            <p:fltVal val="0"/>
                                          </p:val>
                                        </p:tav>
                                        <p:tav tm="100000">
                                          <p:val>
                                            <p:strVal val="#ppt_h"/>
                                          </p:val>
                                        </p:tav>
                                      </p:tavLst>
                                    </p:anim>
                                    <p:anim calcmode="lin" valueType="num">
                                      <p:cBhvr>
                                        <p:cTn id="9" dur="1000" fill="hold"/>
                                        <p:tgtEl>
                                          <p:spTgt spid="14"/>
                                        </p:tgtEl>
                                        <p:attrNameLst>
                                          <p:attrName>style.rotation</p:attrName>
                                        </p:attrNameLst>
                                      </p:cBhvr>
                                      <p:tavLst>
                                        <p:tav tm="0">
                                          <p:val>
                                            <p:fltVal val="90"/>
                                          </p:val>
                                        </p:tav>
                                        <p:tav tm="100000">
                                          <p:val>
                                            <p:fltVal val="0"/>
                                          </p:val>
                                        </p:tav>
                                      </p:tavLst>
                                    </p:anim>
                                    <p:animEffect transition="in" filter="fade">
                                      <p:cBhvr>
                                        <p:cTn id="10" dur="1000"/>
                                        <p:tgtEl>
                                          <p:spTgt spid="14"/>
                                        </p:tgtEl>
                                      </p:cBhvr>
                                    </p:animEffect>
                                  </p:childTnLst>
                                </p:cTn>
                              </p:par>
                            </p:childTnLst>
                          </p:cTn>
                        </p:par>
                      </p:childTnLst>
                    </p:cTn>
                  </p:par>
                  <p:par>
                    <p:cTn id="11" fill="hold">
                      <p:stCondLst>
                        <p:cond delay="indefinite"/>
                      </p:stCondLst>
                      <p:childTnLst>
                        <p:par>
                          <p:cTn id="12" fill="hold">
                            <p:stCondLst>
                              <p:cond delay="0"/>
                            </p:stCondLst>
                            <p:childTnLst>
                              <p:par>
                                <p:cTn id="13" presetID="2" presetClass="entr" presetSubtype="4" fill="hold" grpId="0" nodeType="clickEffect">
                                  <p:stCondLst>
                                    <p:cond delay="0"/>
                                  </p:stCondLst>
                                  <p:childTnLst>
                                    <p:set>
                                      <p:cBhvr>
                                        <p:cTn id="14" dur="1" fill="hold">
                                          <p:stCondLst>
                                            <p:cond delay="0"/>
                                          </p:stCondLst>
                                        </p:cTn>
                                        <p:tgtEl>
                                          <p:spTgt spid="8"/>
                                        </p:tgtEl>
                                        <p:attrNameLst>
                                          <p:attrName>style.visibility</p:attrName>
                                        </p:attrNameLst>
                                      </p:cBhvr>
                                      <p:to>
                                        <p:strVal val="visible"/>
                                      </p:to>
                                    </p:set>
                                    <p:anim calcmode="lin" valueType="num">
                                      <p:cBhvr additive="base">
                                        <p:cTn id="15" dur="500" fill="hold"/>
                                        <p:tgtEl>
                                          <p:spTgt spid="8"/>
                                        </p:tgtEl>
                                        <p:attrNameLst>
                                          <p:attrName>ppt_x</p:attrName>
                                        </p:attrNameLst>
                                      </p:cBhvr>
                                      <p:tavLst>
                                        <p:tav tm="0">
                                          <p:val>
                                            <p:strVal val="#ppt_x"/>
                                          </p:val>
                                        </p:tav>
                                        <p:tav tm="100000">
                                          <p:val>
                                            <p:strVal val="#ppt_x"/>
                                          </p:val>
                                        </p:tav>
                                      </p:tavLst>
                                    </p:anim>
                                    <p:anim calcmode="lin" valueType="num">
                                      <p:cBhvr additive="base">
                                        <p:cTn id="16"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 presetClass="entr" presetSubtype="4" fill="hold" grpId="0" nodeType="clickEffect">
                                  <p:stCondLst>
                                    <p:cond delay="0"/>
                                  </p:stCondLst>
                                  <p:childTnLst>
                                    <p:set>
                                      <p:cBhvr>
                                        <p:cTn id="20" dur="1" fill="hold">
                                          <p:stCondLst>
                                            <p:cond delay="0"/>
                                          </p:stCondLst>
                                        </p:cTn>
                                        <p:tgtEl>
                                          <p:spTgt spid="11"/>
                                        </p:tgtEl>
                                        <p:attrNameLst>
                                          <p:attrName>style.visibility</p:attrName>
                                        </p:attrNameLst>
                                      </p:cBhvr>
                                      <p:to>
                                        <p:strVal val="visible"/>
                                      </p:to>
                                    </p:set>
                                    <p:anim calcmode="lin" valueType="num">
                                      <p:cBhvr additive="base">
                                        <p:cTn id="21" dur="500" fill="hold"/>
                                        <p:tgtEl>
                                          <p:spTgt spid="11"/>
                                        </p:tgtEl>
                                        <p:attrNameLst>
                                          <p:attrName>ppt_x</p:attrName>
                                        </p:attrNameLst>
                                      </p:cBhvr>
                                      <p:tavLst>
                                        <p:tav tm="0">
                                          <p:val>
                                            <p:strVal val="#ppt_x"/>
                                          </p:val>
                                        </p:tav>
                                        <p:tav tm="100000">
                                          <p:val>
                                            <p:strVal val="#ppt_x"/>
                                          </p:val>
                                        </p:tav>
                                      </p:tavLst>
                                    </p:anim>
                                    <p:anim calcmode="lin" valueType="num">
                                      <p:cBhvr additive="base">
                                        <p:cTn id="22"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2" presetClass="entr" presetSubtype="4" fill="hold" grpId="0" nodeType="clickEffect">
                                  <p:stCondLst>
                                    <p:cond delay="0"/>
                                  </p:stCondLst>
                                  <p:childTnLst>
                                    <p:set>
                                      <p:cBhvr>
                                        <p:cTn id="26" dur="1" fill="hold">
                                          <p:stCondLst>
                                            <p:cond delay="0"/>
                                          </p:stCondLst>
                                        </p:cTn>
                                        <p:tgtEl>
                                          <p:spTgt spid="12"/>
                                        </p:tgtEl>
                                        <p:attrNameLst>
                                          <p:attrName>style.visibility</p:attrName>
                                        </p:attrNameLst>
                                      </p:cBhvr>
                                      <p:to>
                                        <p:strVal val="visible"/>
                                      </p:to>
                                    </p:set>
                                    <p:anim calcmode="lin" valueType="num">
                                      <p:cBhvr additive="base">
                                        <p:cTn id="27" dur="500" fill="hold"/>
                                        <p:tgtEl>
                                          <p:spTgt spid="12"/>
                                        </p:tgtEl>
                                        <p:attrNameLst>
                                          <p:attrName>ppt_x</p:attrName>
                                        </p:attrNameLst>
                                      </p:cBhvr>
                                      <p:tavLst>
                                        <p:tav tm="0">
                                          <p:val>
                                            <p:strVal val="#ppt_x"/>
                                          </p:val>
                                        </p:tav>
                                        <p:tav tm="100000">
                                          <p:val>
                                            <p:strVal val="#ppt_x"/>
                                          </p:val>
                                        </p:tav>
                                      </p:tavLst>
                                    </p:anim>
                                    <p:anim calcmode="lin" valueType="num">
                                      <p:cBhvr additive="base">
                                        <p:cTn id="28"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1" grpId="0" animBg="1"/>
      <p:bldP spid="12" grpId="0" animBg="1"/>
      <p:bldP spid="14"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3569886" y="0"/>
            <a:ext cx="2453236" cy="400110"/>
          </a:xfrm>
          <a:prstGeom prst="rect">
            <a:avLst/>
          </a:prstGeom>
          <a:solidFill>
            <a:schemeClr val="bg1"/>
          </a:solidFill>
          <a:ln>
            <a:solidFill>
              <a:schemeClr val="accent1"/>
            </a:solidFill>
          </a:ln>
        </p:spPr>
        <p:txBody>
          <a:bodyPr wrap="none">
            <a:spAutoFit/>
          </a:bodyPr>
          <a:lstStyle/>
          <a:p>
            <a:r>
              <a:rPr lang="en-US" sz="2000" b="1" dirty="0" smtClean="0">
                <a:effectLst>
                  <a:outerShdw blurRad="38100" dist="38100" dir="2700000" algn="tl">
                    <a:srgbClr val="000000">
                      <a:alpha val="43137"/>
                    </a:srgbClr>
                  </a:outerShdw>
                </a:effectLst>
              </a:rPr>
              <a:t>Communication tools</a:t>
            </a:r>
            <a:endParaRPr lang="en-US" sz="2000" b="1" dirty="0">
              <a:effectLst>
                <a:outerShdw blurRad="38100" dist="38100" dir="2700000" algn="tl">
                  <a:srgbClr val="000000">
                    <a:alpha val="43137"/>
                  </a:srgbClr>
                </a:outerShdw>
              </a:effectLst>
            </a:endParaRPr>
          </a:p>
        </p:txBody>
      </p:sp>
      <p:sp>
        <p:nvSpPr>
          <p:cNvPr id="8" name="Rectangle 7"/>
          <p:cNvSpPr/>
          <p:nvPr/>
        </p:nvSpPr>
        <p:spPr>
          <a:xfrm>
            <a:off x="0" y="2181138"/>
            <a:ext cx="6096000" cy="1569660"/>
          </a:xfrm>
          <a:prstGeom prst="rect">
            <a:avLst/>
          </a:prstGeom>
          <a:solidFill>
            <a:schemeClr val="bg1"/>
          </a:solidFill>
          <a:ln>
            <a:solidFill>
              <a:schemeClr val="accent2">
                <a:lumMod val="75000"/>
              </a:schemeClr>
            </a:solidFill>
          </a:ln>
        </p:spPr>
        <p:txBody>
          <a:bodyPr>
            <a:spAutoFit/>
          </a:bodyPr>
          <a:lstStyle/>
          <a:p>
            <a:r>
              <a:rPr lang="en-GB" sz="2400" dirty="0"/>
              <a:t>The benefit is that the project team and authorized stakeholders can use the website—at their convenience—for accessing the most current information on the project</a:t>
            </a:r>
            <a:r>
              <a:rPr lang="en-GB" sz="2400" dirty="0" smtClean="0"/>
              <a:t>.</a:t>
            </a:r>
            <a:endParaRPr lang="en-US" sz="2400" dirty="0"/>
          </a:p>
        </p:txBody>
      </p:sp>
      <p:sp>
        <p:nvSpPr>
          <p:cNvPr id="11" name="Rectangle 10"/>
          <p:cNvSpPr/>
          <p:nvPr/>
        </p:nvSpPr>
        <p:spPr>
          <a:xfrm>
            <a:off x="0" y="4082373"/>
            <a:ext cx="6096000" cy="1569660"/>
          </a:xfrm>
          <a:prstGeom prst="rect">
            <a:avLst/>
          </a:prstGeom>
          <a:solidFill>
            <a:schemeClr val="bg1"/>
          </a:solidFill>
          <a:ln>
            <a:solidFill>
              <a:schemeClr val="accent2">
                <a:lumMod val="75000"/>
              </a:schemeClr>
            </a:solidFill>
          </a:ln>
        </p:spPr>
        <p:txBody>
          <a:bodyPr>
            <a:spAutoFit/>
          </a:bodyPr>
          <a:lstStyle/>
          <a:p>
            <a:r>
              <a:rPr lang="en-GB" sz="2400" dirty="0"/>
              <a:t>In addition, collaboration tools today are very robust and can be especially useful for teams who are not </a:t>
            </a:r>
            <a:r>
              <a:rPr lang="en-GB" sz="2400" dirty="0" err="1"/>
              <a:t>colocated</a:t>
            </a:r>
            <a:r>
              <a:rPr lang="en-GB" sz="2400" dirty="0"/>
              <a:t>. They also cut down significantly on e-mail clutter.</a:t>
            </a:r>
            <a:endParaRPr lang="en-US" sz="2400" dirty="0"/>
          </a:p>
        </p:txBody>
      </p:sp>
      <p:sp>
        <p:nvSpPr>
          <p:cNvPr id="14" name="Rectangle 13"/>
          <p:cNvSpPr/>
          <p:nvPr/>
        </p:nvSpPr>
        <p:spPr>
          <a:xfrm>
            <a:off x="0" y="1464901"/>
            <a:ext cx="4276684" cy="461665"/>
          </a:xfrm>
          <a:prstGeom prst="rect">
            <a:avLst/>
          </a:prstGeom>
          <a:solidFill>
            <a:schemeClr val="accent3">
              <a:lumMod val="60000"/>
              <a:lumOff val="40000"/>
            </a:schemeClr>
          </a:solidFill>
          <a:ln>
            <a:solidFill>
              <a:schemeClr val="tx1"/>
            </a:solidFill>
          </a:ln>
        </p:spPr>
        <p:txBody>
          <a:bodyPr wrap="none">
            <a:spAutoFit/>
          </a:bodyPr>
          <a:lstStyle/>
          <a:p>
            <a:r>
              <a:rPr lang="en-GB" sz="2400" b="1" dirty="0" smtClean="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Benefits of Collaboration tools? </a:t>
            </a:r>
            <a:endParaRPr lang="en-US" sz="2400" b="1" dirty="0">
              <a:effectLst>
                <a:outerShdw blurRad="38100" dist="38100" dir="2700000" algn="tl">
                  <a:srgbClr val="000000">
                    <a:alpha val="43137"/>
                  </a:srgbClr>
                </a:outerShdw>
              </a:effectLst>
            </a:endParaRPr>
          </a:p>
        </p:txBody>
      </p:sp>
      <p:sp>
        <p:nvSpPr>
          <p:cNvPr id="10" name="Rectangle: Rounded Corners 22"/>
          <p:cNvSpPr/>
          <p:nvPr/>
        </p:nvSpPr>
        <p:spPr>
          <a:xfrm>
            <a:off x="8063578" y="81280"/>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12" name="Rectangle 11"/>
          <p:cNvSpPr/>
          <p:nvPr/>
        </p:nvSpPr>
        <p:spPr>
          <a:xfrm>
            <a:off x="-21724" y="456634"/>
            <a:ext cx="12192000" cy="523220"/>
          </a:xfrm>
          <a:prstGeom prst="rect">
            <a:avLst/>
          </a:prstGeom>
          <a:solidFill>
            <a:schemeClr val="bg1"/>
          </a:solidFill>
          <a:ln>
            <a:solidFill>
              <a:schemeClr val="accent1"/>
            </a:solidFill>
          </a:ln>
        </p:spPr>
        <p:txBody>
          <a:bodyPr wrap="square">
            <a:spAutoFit/>
          </a:bodyPr>
          <a:lstStyle/>
          <a:p>
            <a:pPr algn="ctr"/>
            <a:r>
              <a:rPr lang="en-GB" sz="2800" b="1" dirty="0" smtClean="0">
                <a:effectLst>
                  <a:outerShdw blurRad="38100" dist="38100" dir="2700000" algn="tl">
                    <a:srgbClr val="000000">
                      <a:alpha val="43137"/>
                    </a:srgbClr>
                  </a:outerShdw>
                </a:effectLst>
              </a:rPr>
              <a:t>Technology</a:t>
            </a:r>
            <a:endParaRPr lang="en-US" sz="2800" b="1" dirty="0">
              <a:effectLst>
                <a:outerShdw blurRad="38100" dist="38100" dir="2700000" algn="tl">
                  <a:srgbClr val="000000">
                    <a:alpha val="43137"/>
                  </a:srgbClr>
                </a:outerShdw>
              </a:effectLst>
            </a:endParaRPr>
          </a:p>
        </p:txBody>
      </p:sp>
      <p:pic>
        <p:nvPicPr>
          <p:cNvPr id="15" name="Picture 1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096000" y="1464901"/>
            <a:ext cx="6096000" cy="1901235"/>
          </a:xfrm>
          <a:prstGeom prst="rect">
            <a:avLst/>
          </a:prstGeom>
        </p:spPr>
      </p:pic>
      <p:pic>
        <p:nvPicPr>
          <p:cNvPr id="9"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4141" y="-17878"/>
            <a:ext cx="1391296" cy="459010"/>
          </a:xfrm>
          <a:prstGeom prst="rect">
            <a:avLst/>
          </a:prstGeom>
        </p:spPr>
      </p:pic>
      <p:sp>
        <p:nvSpPr>
          <p:cNvPr id="16" name="TextBox 15"/>
          <p:cNvSpPr txBox="1"/>
          <p:nvPr/>
        </p:nvSpPr>
        <p:spPr>
          <a:xfrm>
            <a:off x="0" y="6519446"/>
            <a:ext cx="1962793" cy="338554"/>
          </a:xfrm>
          <a:prstGeom prst="rect">
            <a:avLst/>
          </a:prstGeom>
          <a:noFill/>
        </p:spPr>
        <p:txBody>
          <a:bodyPr wrap="square" rtlCol="0">
            <a:spAutoFit/>
          </a:bodyPr>
          <a:lstStyle/>
          <a:p>
            <a:pPr algn="ctr"/>
            <a:r>
              <a:rPr lang="en-US" sz="1600" b="1" dirty="0"/>
              <a:t>www.midocean.ae</a:t>
            </a:r>
          </a:p>
        </p:txBody>
      </p:sp>
    </p:spTree>
    <p:extLst>
      <p:ext uri="{BB962C8B-B14F-4D97-AF65-F5344CB8AC3E}">
        <p14:creationId xmlns:p14="http://schemas.microsoft.com/office/powerpoint/2010/main" val="12648669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p:cTn id="7" dur="1000" fill="hold"/>
                                        <p:tgtEl>
                                          <p:spTgt spid="14"/>
                                        </p:tgtEl>
                                        <p:attrNameLst>
                                          <p:attrName>ppt_w</p:attrName>
                                        </p:attrNameLst>
                                      </p:cBhvr>
                                      <p:tavLst>
                                        <p:tav tm="0">
                                          <p:val>
                                            <p:fltVal val="0"/>
                                          </p:val>
                                        </p:tav>
                                        <p:tav tm="100000">
                                          <p:val>
                                            <p:strVal val="#ppt_w"/>
                                          </p:val>
                                        </p:tav>
                                      </p:tavLst>
                                    </p:anim>
                                    <p:anim calcmode="lin" valueType="num">
                                      <p:cBhvr>
                                        <p:cTn id="8" dur="1000" fill="hold"/>
                                        <p:tgtEl>
                                          <p:spTgt spid="14"/>
                                        </p:tgtEl>
                                        <p:attrNameLst>
                                          <p:attrName>ppt_h</p:attrName>
                                        </p:attrNameLst>
                                      </p:cBhvr>
                                      <p:tavLst>
                                        <p:tav tm="0">
                                          <p:val>
                                            <p:fltVal val="0"/>
                                          </p:val>
                                        </p:tav>
                                        <p:tav tm="100000">
                                          <p:val>
                                            <p:strVal val="#ppt_h"/>
                                          </p:val>
                                        </p:tav>
                                      </p:tavLst>
                                    </p:anim>
                                    <p:anim calcmode="lin" valueType="num">
                                      <p:cBhvr>
                                        <p:cTn id="9" dur="1000" fill="hold"/>
                                        <p:tgtEl>
                                          <p:spTgt spid="14"/>
                                        </p:tgtEl>
                                        <p:attrNameLst>
                                          <p:attrName>style.rotation</p:attrName>
                                        </p:attrNameLst>
                                      </p:cBhvr>
                                      <p:tavLst>
                                        <p:tav tm="0">
                                          <p:val>
                                            <p:fltVal val="90"/>
                                          </p:val>
                                        </p:tav>
                                        <p:tav tm="100000">
                                          <p:val>
                                            <p:fltVal val="0"/>
                                          </p:val>
                                        </p:tav>
                                      </p:tavLst>
                                    </p:anim>
                                    <p:animEffect transition="in" filter="fade">
                                      <p:cBhvr>
                                        <p:cTn id="10" dur="1000"/>
                                        <p:tgtEl>
                                          <p:spTgt spid="14"/>
                                        </p:tgtEl>
                                      </p:cBhvr>
                                    </p:animEffect>
                                  </p:childTnLst>
                                </p:cTn>
                              </p:par>
                            </p:childTnLst>
                          </p:cTn>
                        </p:par>
                      </p:childTnLst>
                    </p:cTn>
                  </p:par>
                  <p:par>
                    <p:cTn id="11" fill="hold">
                      <p:stCondLst>
                        <p:cond delay="indefinite"/>
                      </p:stCondLst>
                      <p:childTnLst>
                        <p:par>
                          <p:cTn id="12" fill="hold">
                            <p:stCondLst>
                              <p:cond delay="0"/>
                            </p:stCondLst>
                            <p:childTnLst>
                              <p:par>
                                <p:cTn id="13" presetID="2" presetClass="entr" presetSubtype="4" fill="hold" grpId="0" nodeType="clickEffect">
                                  <p:stCondLst>
                                    <p:cond delay="0"/>
                                  </p:stCondLst>
                                  <p:childTnLst>
                                    <p:set>
                                      <p:cBhvr>
                                        <p:cTn id="14" dur="1" fill="hold">
                                          <p:stCondLst>
                                            <p:cond delay="0"/>
                                          </p:stCondLst>
                                        </p:cTn>
                                        <p:tgtEl>
                                          <p:spTgt spid="8"/>
                                        </p:tgtEl>
                                        <p:attrNameLst>
                                          <p:attrName>style.visibility</p:attrName>
                                        </p:attrNameLst>
                                      </p:cBhvr>
                                      <p:to>
                                        <p:strVal val="visible"/>
                                      </p:to>
                                    </p:set>
                                    <p:anim calcmode="lin" valueType="num">
                                      <p:cBhvr additive="base">
                                        <p:cTn id="15" dur="500" fill="hold"/>
                                        <p:tgtEl>
                                          <p:spTgt spid="8"/>
                                        </p:tgtEl>
                                        <p:attrNameLst>
                                          <p:attrName>ppt_x</p:attrName>
                                        </p:attrNameLst>
                                      </p:cBhvr>
                                      <p:tavLst>
                                        <p:tav tm="0">
                                          <p:val>
                                            <p:strVal val="#ppt_x"/>
                                          </p:val>
                                        </p:tav>
                                        <p:tav tm="100000">
                                          <p:val>
                                            <p:strVal val="#ppt_x"/>
                                          </p:val>
                                        </p:tav>
                                      </p:tavLst>
                                    </p:anim>
                                    <p:anim calcmode="lin" valueType="num">
                                      <p:cBhvr additive="base">
                                        <p:cTn id="16"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 presetClass="entr" presetSubtype="4" fill="hold" grpId="0" nodeType="clickEffect">
                                  <p:stCondLst>
                                    <p:cond delay="0"/>
                                  </p:stCondLst>
                                  <p:childTnLst>
                                    <p:set>
                                      <p:cBhvr>
                                        <p:cTn id="20" dur="1" fill="hold">
                                          <p:stCondLst>
                                            <p:cond delay="0"/>
                                          </p:stCondLst>
                                        </p:cTn>
                                        <p:tgtEl>
                                          <p:spTgt spid="11"/>
                                        </p:tgtEl>
                                        <p:attrNameLst>
                                          <p:attrName>style.visibility</p:attrName>
                                        </p:attrNameLst>
                                      </p:cBhvr>
                                      <p:to>
                                        <p:strVal val="visible"/>
                                      </p:to>
                                    </p:set>
                                    <p:anim calcmode="lin" valueType="num">
                                      <p:cBhvr additive="base">
                                        <p:cTn id="21" dur="500" fill="hold"/>
                                        <p:tgtEl>
                                          <p:spTgt spid="11"/>
                                        </p:tgtEl>
                                        <p:attrNameLst>
                                          <p:attrName>ppt_x</p:attrName>
                                        </p:attrNameLst>
                                      </p:cBhvr>
                                      <p:tavLst>
                                        <p:tav tm="0">
                                          <p:val>
                                            <p:strVal val="#ppt_x"/>
                                          </p:val>
                                        </p:tav>
                                        <p:tav tm="100000">
                                          <p:val>
                                            <p:strVal val="#ppt_x"/>
                                          </p:val>
                                        </p:tav>
                                      </p:tavLst>
                                    </p:anim>
                                    <p:anim calcmode="lin" valueType="num">
                                      <p:cBhvr additive="base">
                                        <p:cTn id="22"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1" grpId="0" animBg="1"/>
      <p:bldP spid="14"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3569886" y="0"/>
            <a:ext cx="2453236" cy="400110"/>
          </a:xfrm>
          <a:prstGeom prst="rect">
            <a:avLst/>
          </a:prstGeom>
          <a:solidFill>
            <a:schemeClr val="bg1"/>
          </a:solidFill>
          <a:ln>
            <a:solidFill>
              <a:schemeClr val="accent1"/>
            </a:solidFill>
          </a:ln>
        </p:spPr>
        <p:txBody>
          <a:bodyPr wrap="none">
            <a:spAutoFit/>
          </a:bodyPr>
          <a:lstStyle/>
          <a:p>
            <a:r>
              <a:rPr lang="en-US" sz="2000" b="1" dirty="0" smtClean="0">
                <a:effectLst>
                  <a:outerShdw blurRad="38100" dist="38100" dir="2700000" algn="tl">
                    <a:srgbClr val="000000">
                      <a:alpha val="43137"/>
                    </a:srgbClr>
                  </a:outerShdw>
                </a:effectLst>
              </a:rPr>
              <a:t>Communication tools</a:t>
            </a:r>
            <a:endParaRPr lang="en-US" sz="2000" b="1" dirty="0">
              <a:effectLst>
                <a:outerShdw blurRad="38100" dist="38100" dir="2700000" algn="tl">
                  <a:srgbClr val="000000">
                    <a:alpha val="43137"/>
                  </a:srgbClr>
                </a:outerShdw>
              </a:effectLst>
            </a:endParaRPr>
          </a:p>
        </p:txBody>
      </p:sp>
      <p:sp>
        <p:nvSpPr>
          <p:cNvPr id="8" name="Rectangle 7"/>
          <p:cNvSpPr/>
          <p:nvPr/>
        </p:nvSpPr>
        <p:spPr>
          <a:xfrm>
            <a:off x="1" y="2139018"/>
            <a:ext cx="5709920" cy="1015663"/>
          </a:xfrm>
          <a:prstGeom prst="rect">
            <a:avLst/>
          </a:prstGeom>
          <a:solidFill>
            <a:schemeClr val="bg1"/>
          </a:solidFill>
          <a:ln>
            <a:solidFill>
              <a:schemeClr val="accent1"/>
            </a:solidFill>
          </a:ln>
        </p:spPr>
        <p:txBody>
          <a:bodyPr wrap="square">
            <a:spAutoFit/>
          </a:bodyPr>
          <a:lstStyle/>
          <a:p>
            <a:r>
              <a:rPr lang="en-US" sz="2000" dirty="0"/>
              <a:t>The value in using a video conferencing tool as a communication method is that you can see everyone. Consider it another form of face-to-face meeting. </a:t>
            </a:r>
          </a:p>
        </p:txBody>
      </p:sp>
      <p:sp>
        <p:nvSpPr>
          <p:cNvPr id="11" name="Rectangle 10"/>
          <p:cNvSpPr/>
          <p:nvPr/>
        </p:nvSpPr>
        <p:spPr>
          <a:xfrm>
            <a:off x="0" y="3502488"/>
            <a:ext cx="5411593" cy="1323439"/>
          </a:xfrm>
          <a:prstGeom prst="rect">
            <a:avLst/>
          </a:prstGeom>
          <a:solidFill>
            <a:schemeClr val="bg1"/>
          </a:solidFill>
          <a:ln>
            <a:solidFill>
              <a:schemeClr val="accent1"/>
            </a:solidFill>
          </a:ln>
        </p:spPr>
        <p:txBody>
          <a:bodyPr wrap="square">
            <a:spAutoFit/>
          </a:bodyPr>
          <a:lstStyle/>
          <a:p>
            <a:r>
              <a:rPr lang="en-US" sz="2000" dirty="0"/>
              <a:t>You benefit from the verbal communication, as well as seeing the nonverbal communication of gestures, body language, reactions, or level of participation. </a:t>
            </a:r>
          </a:p>
        </p:txBody>
      </p:sp>
      <p:sp>
        <p:nvSpPr>
          <p:cNvPr id="12" name="Rectangle 11"/>
          <p:cNvSpPr/>
          <p:nvPr/>
        </p:nvSpPr>
        <p:spPr>
          <a:xfrm>
            <a:off x="1" y="5033589"/>
            <a:ext cx="5709920" cy="1323439"/>
          </a:xfrm>
          <a:prstGeom prst="rect">
            <a:avLst/>
          </a:prstGeom>
          <a:solidFill>
            <a:schemeClr val="bg1"/>
          </a:solidFill>
          <a:ln>
            <a:solidFill>
              <a:schemeClr val="accent1"/>
            </a:solidFill>
          </a:ln>
        </p:spPr>
        <p:txBody>
          <a:bodyPr wrap="square">
            <a:spAutoFit/>
          </a:bodyPr>
          <a:lstStyle/>
          <a:p>
            <a:r>
              <a:rPr lang="en-US" sz="2000" dirty="0"/>
              <a:t>Furthermore, you can share a screen to show participants documents, presentations, videos, and other information which can facilitate even greater understanding and collaboration. </a:t>
            </a:r>
          </a:p>
        </p:txBody>
      </p:sp>
      <p:sp>
        <p:nvSpPr>
          <p:cNvPr id="14" name="Rectangle 13"/>
          <p:cNvSpPr/>
          <p:nvPr/>
        </p:nvSpPr>
        <p:spPr>
          <a:xfrm>
            <a:off x="0" y="1488371"/>
            <a:ext cx="2678041" cy="487506"/>
          </a:xfrm>
          <a:prstGeom prst="rect">
            <a:avLst/>
          </a:prstGeom>
          <a:solidFill>
            <a:schemeClr val="accent1">
              <a:lumMod val="20000"/>
              <a:lumOff val="80000"/>
            </a:schemeClr>
          </a:solidFill>
          <a:ln>
            <a:solidFill>
              <a:schemeClr val="tx1"/>
            </a:solidFill>
          </a:ln>
        </p:spPr>
        <p:txBody>
          <a:bodyPr wrap="none">
            <a:spAutoFit/>
          </a:bodyPr>
          <a:lstStyle/>
          <a:p>
            <a:pPr>
              <a:lnSpc>
                <a:spcPct val="107000"/>
              </a:lnSpc>
              <a:spcAft>
                <a:spcPts val="600"/>
              </a:spcAft>
            </a:pPr>
            <a:r>
              <a:rPr lang="en-GB" sz="2400" b="1" dirty="0" smtClean="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Video </a:t>
            </a:r>
            <a:r>
              <a:rPr lang="en-GB" sz="24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Conferencing</a:t>
            </a:r>
            <a:endParaRPr lang="en-US" sz="24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15" name="Rectangle: Rounded Corners 22"/>
          <p:cNvSpPr/>
          <p:nvPr/>
        </p:nvSpPr>
        <p:spPr>
          <a:xfrm>
            <a:off x="8063578" y="81280"/>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16" name="Rectangle 15"/>
          <p:cNvSpPr/>
          <p:nvPr/>
        </p:nvSpPr>
        <p:spPr>
          <a:xfrm>
            <a:off x="-21724" y="456634"/>
            <a:ext cx="12192000" cy="523220"/>
          </a:xfrm>
          <a:prstGeom prst="rect">
            <a:avLst/>
          </a:prstGeom>
          <a:solidFill>
            <a:schemeClr val="bg1"/>
          </a:solidFill>
          <a:ln>
            <a:solidFill>
              <a:schemeClr val="accent1"/>
            </a:solidFill>
          </a:ln>
        </p:spPr>
        <p:txBody>
          <a:bodyPr wrap="square">
            <a:spAutoFit/>
          </a:bodyPr>
          <a:lstStyle/>
          <a:p>
            <a:pPr algn="ctr"/>
            <a:r>
              <a:rPr lang="en-GB" sz="2800" b="1" dirty="0" smtClean="0">
                <a:effectLst>
                  <a:outerShdw blurRad="38100" dist="38100" dir="2700000" algn="tl">
                    <a:srgbClr val="000000">
                      <a:alpha val="43137"/>
                    </a:srgbClr>
                  </a:outerShdw>
                </a:effectLst>
              </a:rPr>
              <a:t>Technology</a:t>
            </a:r>
            <a:endParaRPr lang="en-US" sz="2800" b="1" dirty="0">
              <a:effectLst>
                <a:outerShdw blurRad="38100" dist="38100" dir="2700000" algn="tl">
                  <a:srgbClr val="000000">
                    <a:alpha val="43137"/>
                  </a:srgbClr>
                </a:outerShdw>
              </a:effectLst>
            </a:endParaRPr>
          </a:p>
        </p:txBody>
      </p:sp>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410227" y="1371376"/>
            <a:ext cx="5674935" cy="2823552"/>
          </a:xfrm>
          <a:prstGeom prst="rect">
            <a:avLst/>
          </a:prstGeom>
        </p:spPr>
      </p:pic>
      <p:pic>
        <p:nvPicPr>
          <p:cNvPr id="10"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4141" y="-17878"/>
            <a:ext cx="1391296" cy="459010"/>
          </a:xfrm>
          <a:prstGeom prst="rect">
            <a:avLst/>
          </a:prstGeom>
        </p:spPr>
      </p:pic>
      <p:sp>
        <p:nvSpPr>
          <p:cNvPr id="17" name="TextBox 16"/>
          <p:cNvSpPr txBox="1"/>
          <p:nvPr/>
        </p:nvSpPr>
        <p:spPr>
          <a:xfrm>
            <a:off x="0" y="6519446"/>
            <a:ext cx="1962793" cy="338554"/>
          </a:xfrm>
          <a:prstGeom prst="rect">
            <a:avLst/>
          </a:prstGeom>
          <a:noFill/>
        </p:spPr>
        <p:txBody>
          <a:bodyPr wrap="square" rtlCol="0">
            <a:spAutoFit/>
          </a:bodyPr>
          <a:lstStyle/>
          <a:p>
            <a:pPr algn="ctr"/>
            <a:r>
              <a:rPr lang="en-US" sz="1600" b="1" dirty="0"/>
              <a:t>www.midocean.ae</a:t>
            </a:r>
          </a:p>
        </p:txBody>
      </p:sp>
    </p:spTree>
    <p:extLst>
      <p:ext uri="{BB962C8B-B14F-4D97-AF65-F5344CB8AC3E}">
        <p14:creationId xmlns:p14="http://schemas.microsoft.com/office/powerpoint/2010/main" val="13938117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additive="base">
                                        <p:cTn id="13" dur="500" fill="hold"/>
                                        <p:tgtEl>
                                          <p:spTgt spid="8"/>
                                        </p:tgtEl>
                                        <p:attrNameLst>
                                          <p:attrName>ppt_x</p:attrName>
                                        </p:attrNameLst>
                                      </p:cBhvr>
                                      <p:tavLst>
                                        <p:tav tm="0">
                                          <p:val>
                                            <p:strVal val="#ppt_x"/>
                                          </p:val>
                                        </p:tav>
                                        <p:tav tm="100000">
                                          <p:val>
                                            <p:strVal val="#ppt_x"/>
                                          </p:val>
                                        </p:tav>
                                      </p:tavLst>
                                    </p:anim>
                                    <p:anim calcmode="lin" valueType="num">
                                      <p:cBhvr additive="base">
                                        <p:cTn id="14"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1"/>
                                        </p:tgtEl>
                                        <p:attrNameLst>
                                          <p:attrName>style.visibility</p:attrName>
                                        </p:attrNameLst>
                                      </p:cBhvr>
                                      <p:to>
                                        <p:strVal val="visible"/>
                                      </p:to>
                                    </p:set>
                                    <p:anim calcmode="lin" valueType="num">
                                      <p:cBhvr additive="base">
                                        <p:cTn id="19" dur="500" fill="hold"/>
                                        <p:tgtEl>
                                          <p:spTgt spid="11"/>
                                        </p:tgtEl>
                                        <p:attrNameLst>
                                          <p:attrName>ppt_x</p:attrName>
                                        </p:attrNameLst>
                                      </p:cBhvr>
                                      <p:tavLst>
                                        <p:tav tm="0">
                                          <p:val>
                                            <p:strVal val="#ppt_x"/>
                                          </p:val>
                                        </p:tav>
                                        <p:tav tm="100000">
                                          <p:val>
                                            <p:strVal val="#ppt_x"/>
                                          </p:val>
                                        </p:tav>
                                      </p:tavLst>
                                    </p:anim>
                                    <p:anim calcmode="lin" valueType="num">
                                      <p:cBhvr additive="base">
                                        <p:cTn id="20"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12"/>
                                        </p:tgtEl>
                                        <p:attrNameLst>
                                          <p:attrName>style.visibility</p:attrName>
                                        </p:attrNameLst>
                                      </p:cBhvr>
                                      <p:to>
                                        <p:strVal val="visible"/>
                                      </p:to>
                                    </p:set>
                                    <p:anim calcmode="lin" valueType="num">
                                      <p:cBhvr additive="base">
                                        <p:cTn id="25" dur="500" fill="hold"/>
                                        <p:tgtEl>
                                          <p:spTgt spid="12"/>
                                        </p:tgtEl>
                                        <p:attrNameLst>
                                          <p:attrName>ppt_x</p:attrName>
                                        </p:attrNameLst>
                                      </p:cBhvr>
                                      <p:tavLst>
                                        <p:tav tm="0">
                                          <p:val>
                                            <p:strVal val="#ppt_x"/>
                                          </p:val>
                                        </p:tav>
                                        <p:tav tm="100000">
                                          <p:val>
                                            <p:strVal val="#ppt_x"/>
                                          </p:val>
                                        </p:tav>
                                      </p:tavLst>
                                    </p:anim>
                                    <p:anim calcmode="lin" valueType="num">
                                      <p:cBhvr additive="base">
                                        <p:cTn id="26"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1" grpId="0" animBg="1"/>
      <p:bldP spid="12" grpId="0" animBg="1"/>
      <p:bldP spid="14"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3569886" y="0"/>
            <a:ext cx="2453236" cy="400110"/>
          </a:xfrm>
          <a:prstGeom prst="rect">
            <a:avLst/>
          </a:prstGeom>
          <a:solidFill>
            <a:schemeClr val="bg1"/>
          </a:solidFill>
          <a:ln>
            <a:solidFill>
              <a:schemeClr val="accent1"/>
            </a:solidFill>
          </a:ln>
        </p:spPr>
        <p:txBody>
          <a:bodyPr wrap="none">
            <a:spAutoFit/>
          </a:bodyPr>
          <a:lstStyle/>
          <a:p>
            <a:r>
              <a:rPr lang="en-US" sz="2000" b="1" dirty="0" smtClean="0">
                <a:effectLst>
                  <a:outerShdw blurRad="38100" dist="38100" dir="2700000" algn="tl">
                    <a:srgbClr val="000000">
                      <a:alpha val="43137"/>
                    </a:srgbClr>
                  </a:outerShdw>
                </a:effectLst>
              </a:rPr>
              <a:t>Communication tools</a:t>
            </a:r>
            <a:endParaRPr lang="en-US" sz="2000" b="1" dirty="0">
              <a:effectLst>
                <a:outerShdw blurRad="38100" dist="38100" dir="2700000" algn="tl">
                  <a:srgbClr val="000000">
                    <a:alpha val="43137"/>
                  </a:srgbClr>
                </a:outerShdw>
              </a:effectLst>
            </a:endParaRPr>
          </a:p>
        </p:txBody>
      </p:sp>
      <p:sp>
        <p:nvSpPr>
          <p:cNvPr id="8" name="Rectangle 7"/>
          <p:cNvSpPr/>
          <p:nvPr/>
        </p:nvSpPr>
        <p:spPr>
          <a:xfrm>
            <a:off x="-1" y="2422281"/>
            <a:ext cx="6303389" cy="1569660"/>
          </a:xfrm>
          <a:prstGeom prst="rect">
            <a:avLst/>
          </a:prstGeom>
          <a:solidFill>
            <a:schemeClr val="bg1"/>
          </a:solidFill>
          <a:ln>
            <a:solidFill>
              <a:schemeClr val="accent1"/>
            </a:solidFill>
          </a:ln>
        </p:spPr>
        <p:txBody>
          <a:bodyPr wrap="square">
            <a:spAutoFit/>
          </a:bodyPr>
          <a:lstStyle/>
          <a:p>
            <a:r>
              <a:rPr lang="en-US" sz="2400" dirty="0"/>
              <a:t>The chat feature within many video conferencing tools provides an added mechanism for asking questions, getting clarification, and engaging online with other participants. </a:t>
            </a:r>
          </a:p>
        </p:txBody>
      </p:sp>
      <p:sp>
        <p:nvSpPr>
          <p:cNvPr id="11" name="Rectangle 10"/>
          <p:cNvSpPr/>
          <p:nvPr/>
        </p:nvSpPr>
        <p:spPr>
          <a:xfrm>
            <a:off x="-1" y="4728454"/>
            <a:ext cx="6303389" cy="1569660"/>
          </a:xfrm>
          <a:prstGeom prst="rect">
            <a:avLst/>
          </a:prstGeom>
          <a:solidFill>
            <a:schemeClr val="bg1"/>
          </a:solidFill>
          <a:ln>
            <a:solidFill>
              <a:schemeClr val="accent1"/>
            </a:solidFill>
          </a:ln>
        </p:spPr>
        <p:txBody>
          <a:bodyPr wrap="square">
            <a:spAutoFit/>
          </a:bodyPr>
          <a:lstStyle/>
          <a:p>
            <a:r>
              <a:rPr lang="en-US" sz="2400" dirty="0"/>
              <a:t>The downside of video conferencing is that not everyone has the required bandwidth, or some may have difficulty accessing it or may not know how to use it effectively.</a:t>
            </a:r>
          </a:p>
        </p:txBody>
      </p:sp>
      <p:sp>
        <p:nvSpPr>
          <p:cNvPr id="14" name="Rectangle 13"/>
          <p:cNvSpPr/>
          <p:nvPr/>
        </p:nvSpPr>
        <p:spPr>
          <a:xfrm>
            <a:off x="0" y="1488371"/>
            <a:ext cx="4129720" cy="470000"/>
          </a:xfrm>
          <a:prstGeom prst="rect">
            <a:avLst/>
          </a:prstGeom>
          <a:solidFill>
            <a:schemeClr val="accent1">
              <a:lumMod val="20000"/>
              <a:lumOff val="80000"/>
            </a:schemeClr>
          </a:solidFill>
          <a:ln>
            <a:solidFill>
              <a:schemeClr val="tx1"/>
            </a:solidFill>
          </a:ln>
        </p:spPr>
        <p:txBody>
          <a:bodyPr wrap="none">
            <a:spAutoFit/>
          </a:bodyPr>
          <a:lstStyle/>
          <a:p>
            <a:pPr>
              <a:lnSpc>
                <a:spcPct val="107000"/>
              </a:lnSpc>
              <a:spcAft>
                <a:spcPts val="600"/>
              </a:spcAft>
            </a:pPr>
            <a:r>
              <a:rPr lang="en-GB" sz="2400" b="1" dirty="0" smtClean="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Benefits of Video </a:t>
            </a:r>
            <a:r>
              <a:rPr lang="en-GB" sz="24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Conferencing</a:t>
            </a:r>
            <a:endParaRPr lang="en-US" sz="24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10" name="Rectangle: Rounded Corners 22"/>
          <p:cNvSpPr/>
          <p:nvPr/>
        </p:nvSpPr>
        <p:spPr>
          <a:xfrm>
            <a:off x="8063578" y="81280"/>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12" name="Rectangle 11"/>
          <p:cNvSpPr/>
          <p:nvPr/>
        </p:nvSpPr>
        <p:spPr>
          <a:xfrm>
            <a:off x="-21724" y="456634"/>
            <a:ext cx="12192000" cy="523220"/>
          </a:xfrm>
          <a:prstGeom prst="rect">
            <a:avLst/>
          </a:prstGeom>
          <a:solidFill>
            <a:schemeClr val="bg1"/>
          </a:solidFill>
          <a:ln>
            <a:solidFill>
              <a:schemeClr val="accent1"/>
            </a:solidFill>
          </a:ln>
        </p:spPr>
        <p:txBody>
          <a:bodyPr wrap="square">
            <a:spAutoFit/>
          </a:bodyPr>
          <a:lstStyle/>
          <a:p>
            <a:pPr algn="ctr"/>
            <a:r>
              <a:rPr lang="en-GB" sz="2800" b="1" dirty="0" smtClean="0">
                <a:effectLst>
                  <a:outerShdw blurRad="38100" dist="38100" dir="2700000" algn="tl">
                    <a:srgbClr val="000000">
                      <a:alpha val="43137"/>
                    </a:srgbClr>
                  </a:outerShdw>
                </a:effectLst>
              </a:rPr>
              <a:t>Technology</a:t>
            </a:r>
            <a:endParaRPr lang="en-US" sz="2800" b="1" dirty="0">
              <a:effectLst>
                <a:outerShdw blurRad="38100" dist="38100" dir="2700000" algn="tl">
                  <a:srgbClr val="000000">
                    <a:alpha val="43137"/>
                  </a:srgbClr>
                </a:outerShdw>
              </a:effectLst>
            </a:endParaRPr>
          </a:p>
        </p:txBody>
      </p:sp>
      <p:pic>
        <p:nvPicPr>
          <p:cNvPr id="15" name="Picture 1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410227" y="1371376"/>
            <a:ext cx="5674935" cy="2823552"/>
          </a:xfrm>
          <a:prstGeom prst="rect">
            <a:avLst/>
          </a:prstGeom>
        </p:spPr>
      </p:pic>
      <p:pic>
        <p:nvPicPr>
          <p:cNvPr id="9"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4141" y="-17878"/>
            <a:ext cx="1391296" cy="459010"/>
          </a:xfrm>
          <a:prstGeom prst="rect">
            <a:avLst/>
          </a:prstGeom>
        </p:spPr>
      </p:pic>
      <p:sp>
        <p:nvSpPr>
          <p:cNvPr id="16" name="TextBox 15"/>
          <p:cNvSpPr txBox="1"/>
          <p:nvPr/>
        </p:nvSpPr>
        <p:spPr>
          <a:xfrm>
            <a:off x="0" y="6519446"/>
            <a:ext cx="1962793" cy="338554"/>
          </a:xfrm>
          <a:prstGeom prst="rect">
            <a:avLst/>
          </a:prstGeom>
          <a:noFill/>
        </p:spPr>
        <p:txBody>
          <a:bodyPr wrap="square" rtlCol="0">
            <a:spAutoFit/>
          </a:bodyPr>
          <a:lstStyle/>
          <a:p>
            <a:pPr algn="ctr"/>
            <a:r>
              <a:rPr lang="en-US" sz="1600" b="1" dirty="0"/>
              <a:t>www.midocean.ae</a:t>
            </a:r>
          </a:p>
        </p:txBody>
      </p:sp>
    </p:spTree>
    <p:extLst>
      <p:ext uri="{BB962C8B-B14F-4D97-AF65-F5344CB8AC3E}">
        <p14:creationId xmlns:p14="http://schemas.microsoft.com/office/powerpoint/2010/main" val="39369047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additive="base">
                                        <p:cTn id="13" dur="500" fill="hold"/>
                                        <p:tgtEl>
                                          <p:spTgt spid="8"/>
                                        </p:tgtEl>
                                        <p:attrNameLst>
                                          <p:attrName>ppt_x</p:attrName>
                                        </p:attrNameLst>
                                      </p:cBhvr>
                                      <p:tavLst>
                                        <p:tav tm="0">
                                          <p:val>
                                            <p:strVal val="#ppt_x"/>
                                          </p:val>
                                        </p:tav>
                                        <p:tav tm="100000">
                                          <p:val>
                                            <p:strVal val="#ppt_x"/>
                                          </p:val>
                                        </p:tav>
                                      </p:tavLst>
                                    </p:anim>
                                    <p:anim calcmode="lin" valueType="num">
                                      <p:cBhvr additive="base">
                                        <p:cTn id="14"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1"/>
                                        </p:tgtEl>
                                        <p:attrNameLst>
                                          <p:attrName>style.visibility</p:attrName>
                                        </p:attrNameLst>
                                      </p:cBhvr>
                                      <p:to>
                                        <p:strVal val="visible"/>
                                      </p:to>
                                    </p:set>
                                    <p:anim calcmode="lin" valueType="num">
                                      <p:cBhvr additive="base">
                                        <p:cTn id="19" dur="500" fill="hold"/>
                                        <p:tgtEl>
                                          <p:spTgt spid="11"/>
                                        </p:tgtEl>
                                        <p:attrNameLst>
                                          <p:attrName>ppt_x</p:attrName>
                                        </p:attrNameLst>
                                      </p:cBhvr>
                                      <p:tavLst>
                                        <p:tav tm="0">
                                          <p:val>
                                            <p:strVal val="#ppt_x"/>
                                          </p:val>
                                        </p:tav>
                                        <p:tav tm="100000">
                                          <p:val>
                                            <p:strVal val="#ppt_x"/>
                                          </p:val>
                                        </p:tav>
                                      </p:tavLst>
                                    </p:anim>
                                    <p:anim calcmode="lin" valueType="num">
                                      <p:cBhvr additive="base">
                                        <p:cTn id="20"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1" grpId="0" animBg="1"/>
      <p:bldP spid="14"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3569886" y="0"/>
            <a:ext cx="2453236" cy="400110"/>
          </a:xfrm>
          <a:prstGeom prst="rect">
            <a:avLst/>
          </a:prstGeom>
          <a:solidFill>
            <a:schemeClr val="bg1"/>
          </a:solidFill>
          <a:ln>
            <a:solidFill>
              <a:schemeClr val="accent1"/>
            </a:solidFill>
          </a:ln>
        </p:spPr>
        <p:txBody>
          <a:bodyPr wrap="none">
            <a:spAutoFit/>
          </a:bodyPr>
          <a:lstStyle/>
          <a:p>
            <a:r>
              <a:rPr lang="en-US" sz="2000" b="1" dirty="0" smtClean="0">
                <a:effectLst>
                  <a:outerShdw blurRad="38100" dist="38100" dir="2700000" algn="tl">
                    <a:srgbClr val="000000">
                      <a:alpha val="43137"/>
                    </a:srgbClr>
                  </a:outerShdw>
                </a:effectLst>
              </a:rPr>
              <a:t>Communication tools</a:t>
            </a:r>
            <a:endParaRPr lang="en-US" sz="2000" b="1" dirty="0">
              <a:effectLst>
                <a:outerShdw blurRad="38100" dist="38100" dir="2700000" algn="tl">
                  <a:srgbClr val="000000">
                    <a:alpha val="43137"/>
                  </a:srgbClr>
                </a:outerShdw>
              </a:effectLst>
            </a:endParaRPr>
          </a:p>
        </p:txBody>
      </p:sp>
      <p:sp>
        <p:nvSpPr>
          <p:cNvPr id="8" name="Rectangle 7"/>
          <p:cNvSpPr/>
          <p:nvPr/>
        </p:nvSpPr>
        <p:spPr>
          <a:xfrm>
            <a:off x="149258" y="2719167"/>
            <a:ext cx="6096000" cy="1200329"/>
          </a:xfrm>
          <a:prstGeom prst="rect">
            <a:avLst/>
          </a:prstGeom>
          <a:solidFill>
            <a:schemeClr val="bg1"/>
          </a:solidFill>
          <a:ln>
            <a:solidFill>
              <a:schemeClr val="accent1"/>
            </a:solidFill>
          </a:ln>
        </p:spPr>
        <p:txBody>
          <a:bodyPr>
            <a:spAutoFit/>
          </a:bodyPr>
          <a:lstStyle/>
          <a:p>
            <a:r>
              <a:rPr lang="en-US" sz="2400" dirty="0"/>
              <a:t>The benefit is that it is easier to schedule as it involves less complicated technology than a video conference call.</a:t>
            </a:r>
          </a:p>
        </p:txBody>
      </p:sp>
      <p:sp>
        <p:nvSpPr>
          <p:cNvPr id="11" name="Rectangle 10"/>
          <p:cNvSpPr/>
          <p:nvPr/>
        </p:nvSpPr>
        <p:spPr>
          <a:xfrm>
            <a:off x="149258" y="4323102"/>
            <a:ext cx="6096000" cy="1569660"/>
          </a:xfrm>
          <a:prstGeom prst="rect">
            <a:avLst/>
          </a:prstGeom>
          <a:solidFill>
            <a:schemeClr val="bg1"/>
          </a:solidFill>
          <a:ln>
            <a:solidFill>
              <a:schemeClr val="accent1"/>
            </a:solidFill>
          </a:ln>
        </p:spPr>
        <p:txBody>
          <a:bodyPr>
            <a:spAutoFit/>
          </a:bodyPr>
          <a:lstStyle/>
          <a:p>
            <a:r>
              <a:rPr lang="en-US" sz="2400" dirty="0"/>
              <a:t>Many teleconferencing and video conferencing tools also allow the meeting to be recorded so that team members who are absent can listen to it at a later time.</a:t>
            </a:r>
          </a:p>
        </p:txBody>
      </p:sp>
      <p:sp>
        <p:nvSpPr>
          <p:cNvPr id="13" name="Rectangle 12"/>
          <p:cNvSpPr/>
          <p:nvPr/>
        </p:nvSpPr>
        <p:spPr>
          <a:xfrm>
            <a:off x="0" y="1488371"/>
            <a:ext cx="4129720" cy="470000"/>
          </a:xfrm>
          <a:prstGeom prst="rect">
            <a:avLst/>
          </a:prstGeom>
          <a:solidFill>
            <a:schemeClr val="accent1">
              <a:lumMod val="20000"/>
              <a:lumOff val="80000"/>
            </a:schemeClr>
          </a:solidFill>
          <a:ln>
            <a:solidFill>
              <a:schemeClr val="tx1"/>
            </a:solidFill>
          </a:ln>
        </p:spPr>
        <p:txBody>
          <a:bodyPr wrap="none">
            <a:spAutoFit/>
          </a:bodyPr>
          <a:lstStyle/>
          <a:p>
            <a:pPr>
              <a:lnSpc>
                <a:spcPct val="107000"/>
              </a:lnSpc>
              <a:spcAft>
                <a:spcPts val="600"/>
              </a:spcAft>
            </a:pPr>
            <a:r>
              <a:rPr lang="en-GB" sz="2400" b="1" dirty="0" smtClean="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Benefits of Video </a:t>
            </a:r>
            <a:r>
              <a:rPr lang="en-GB" sz="24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Conferencing</a:t>
            </a:r>
            <a:endParaRPr lang="en-US" sz="24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10" name="Rectangle: Rounded Corners 22"/>
          <p:cNvSpPr/>
          <p:nvPr/>
        </p:nvSpPr>
        <p:spPr>
          <a:xfrm>
            <a:off x="8063578" y="81280"/>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15" name="Rectangle 14"/>
          <p:cNvSpPr/>
          <p:nvPr/>
        </p:nvSpPr>
        <p:spPr>
          <a:xfrm>
            <a:off x="-21724" y="456634"/>
            <a:ext cx="12192000" cy="523220"/>
          </a:xfrm>
          <a:prstGeom prst="rect">
            <a:avLst/>
          </a:prstGeom>
          <a:solidFill>
            <a:schemeClr val="bg1"/>
          </a:solidFill>
          <a:ln>
            <a:solidFill>
              <a:schemeClr val="accent1"/>
            </a:solidFill>
          </a:ln>
        </p:spPr>
        <p:txBody>
          <a:bodyPr wrap="square">
            <a:spAutoFit/>
          </a:bodyPr>
          <a:lstStyle/>
          <a:p>
            <a:pPr algn="ctr"/>
            <a:r>
              <a:rPr lang="en-GB" sz="2800" b="1" dirty="0" smtClean="0">
                <a:effectLst>
                  <a:outerShdw blurRad="38100" dist="38100" dir="2700000" algn="tl">
                    <a:srgbClr val="000000">
                      <a:alpha val="43137"/>
                    </a:srgbClr>
                  </a:outerShdw>
                </a:effectLst>
              </a:rPr>
              <a:t>Technology</a:t>
            </a:r>
            <a:endParaRPr lang="en-US" sz="2800" b="1" dirty="0">
              <a:effectLst>
                <a:outerShdw blurRad="38100" dist="38100" dir="2700000" algn="tl">
                  <a:srgbClr val="000000">
                    <a:alpha val="43137"/>
                  </a:srgbClr>
                </a:outerShdw>
              </a:effectLst>
            </a:endParaRPr>
          </a:p>
        </p:txBody>
      </p:sp>
      <p:pic>
        <p:nvPicPr>
          <p:cNvPr id="14" name="Picture 1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410227" y="1371376"/>
            <a:ext cx="5674935" cy="2823552"/>
          </a:xfrm>
          <a:prstGeom prst="rect">
            <a:avLst/>
          </a:prstGeom>
        </p:spPr>
      </p:pic>
      <p:pic>
        <p:nvPicPr>
          <p:cNvPr id="9"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4141" y="-17878"/>
            <a:ext cx="1391296" cy="459010"/>
          </a:xfrm>
          <a:prstGeom prst="rect">
            <a:avLst/>
          </a:prstGeom>
        </p:spPr>
      </p:pic>
      <p:sp>
        <p:nvSpPr>
          <p:cNvPr id="16" name="TextBox 15"/>
          <p:cNvSpPr txBox="1"/>
          <p:nvPr/>
        </p:nvSpPr>
        <p:spPr>
          <a:xfrm>
            <a:off x="0" y="6519446"/>
            <a:ext cx="1962793" cy="338554"/>
          </a:xfrm>
          <a:prstGeom prst="rect">
            <a:avLst/>
          </a:prstGeom>
          <a:noFill/>
        </p:spPr>
        <p:txBody>
          <a:bodyPr wrap="square" rtlCol="0">
            <a:spAutoFit/>
          </a:bodyPr>
          <a:lstStyle/>
          <a:p>
            <a:pPr algn="ctr"/>
            <a:r>
              <a:rPr lang="en-US" sz="1600" b="1" dirty="0"/>
              <a:t>www.midocean.ae</a:t>
            </a:r>
          </a:p>
        </p:txBody>
      </p:sp>
    </p:spTree>
    <p:extLst>
      <p:ext uri="{BB962C8B-B14F-4D97-AF65-F5344CB8AC3E}">
        <p14:creationId xmlns:p14="http://schemas.microsoft.com/office/powerpoint/2010/main" val="10289485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500" fill="hold"/>
                                        <p:tgtEl>
                                          <p:spTgt spid="13"/>
                                        </p:tgtEl>
                                        <p:attrNameLst>
                                          <p:attrName>ppt_x</p:attrName>
                                        </p:attrNameLst>
                                      </p:cBhvr>
                                      <p:tavLst>
                                        <p:tav tm="0">
                                          <p:val>
                                            <p:strVal val="#ppt_x"/>
                                          </p:val>
                                        </p:tav>
                                        <p:tav tm="100000">
                                          <p:val>
                                            <p:strVal val="#ppt_x"/>
                                          </p:val>
                                        </p:tav>
                                      </p:tavLst>
                                    </p:anim>
                                    <p:anim calcmode="lin" valueType="num">
                                      <p:cBhvr additive="base">
                                        <p:cTn id="8"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additive="base">
                                        <p:cTn id="13" dur="500" fill="hold"/>
                                        <p:tgtEl>
                                          <p:spTgt spid="8"/>
                                        </p:tgtEl>
                                        <p:attrNameLst>
                                          <p:attrName>ppt_x</p:attrName>
                                        </p:attrNameLst>
                                      </p:cBhvr>
                                      <p:tavLst>
                                        <p:tav tm="0">
                                          <p:val>
                                            <p:strVal val="#ppt_x"/>
                                          </p:val>
                                        </p:tav>
                                        <p:tav tm="100000">
                                          <p:val>
                                            <p:strVal val="#ppt_x"/>
                                          </p:val>
                                        </p:tav>
                                      </p:tavLst>
                                    </p:anim>
                                    <p:anim calcmode="lin" valueType="num">
                                      <p:cBhvr additive="base">
                                        <p:cTn id="14"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1"/>
                                        </p:tgtEl>
                                        <p:attrNameLst>
                                          <p:attrName>style.visibility</p:attrName>
                                        </p:attrNameLst>
                                      </p:cBhvr>
                                      <p:to>
                                        <p:strVal val="visible"/>
                                      </p:to>
                                    </p:set>
                                    <p:anim calcmode="lin" valueType="num">
                                      <p:cBhvr additive="base">
                                        <p:cTn id="19" dur="500" fill="hold"/>
                                        <p:tgtEl>
                                          <p:spTgt spid="11"/>
                                        </p:tgtEl>
                                        <p:attrNameLst>
                                          <p:attrName>ppt_x</p:attrName>
                                        </p:attrNameLst>
                                      </p:cBhvr>
                                      <p:tavLst>
                                        <p:tav tm="0">
                                          <p:val>
                                            <p:strVal val="#ppt_x"/>
                                          </p:val>
                                        </p:tav>
                                        <p:tav tm="100000">
                                          <p:val>
                                            <p:strVal val="#ppt_x"/>
                                          </p:val>
                                        </p:tav>
                                      </p:tavLst>
                                    </p:anim>
                                    <p:anim calcmode="lin" valueType="num">
                                      <p:cBhvr additive="base">
                                        <p:cTn id="20"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1" grpId="0" animBg="1"/>
      <p:bldP spid="13"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3569886" y="0"/>
            <a:ext cx="2453236" cy="400110"/>
          </a:xfrm>
          <a:prstGeom prst="rect">
            <a:avLst/>
          </a:prstGeom>
          <a:solidFill>
            <a:schemeClr val="bg1"/>
          </a:solidFill>
          <a:ln>
            <a:solidFill>
              <a:schemeClr val="accent1"/>
            </a:solidFill>
          </a:ln>
        </p:spPr>
        <p:txBody>
          <a:bodyPr wrap="none">
            <a:spAutoFit/>
          </a:bodyPr>
          <a:lstStyle/>
          <a:p>
            <a:r>
              <a:rPr lang="en-US" sz="2000" b="1" dirty="0" smtClean="0">
                <a:effectLst>
                  <a:outerShdw blurRad="38100" dist="38100" dir="2700000" algn="tl">
                    <a:srgbClr val="000000">
                      <a:alpha val="43137"/>
                    </a:srgbClr>
                  </a:outerShdw>
                </a:effectLst>
              </a:rPr>
              <a:t>Communication tools</a:t>
            </a:r>
            <a:endParaRPr lang="en-US" sz="2000" b="1" dirty="0">
              <a:effectLst>
                <a:outerShdw blurRad="38100" dist="38100" dir="2700000" algn="tl">
                  <a:srgbClr val="000000">
                    <a:alpha val="43137"/>
                  </a:srgbClr>
                </a:outerShdw>
              </a:effectLst>
            </a:endParaRPr>
          </a:p>
        </p:txBody>
      </p:sp>
      <p:sp>
        <p:nvSpPr>
          <p:cNvPr id="8" name="Rectangle 7"/>
          <p:cNvSpPr/>
          <p:nvPr/>
        </p:nvSpPr>
        <p:spPr>
          <a:xfrm>
            <a:off x="-21724" y="2731103"/>
            <a:ext cx="6096000" cy="1938992"/>
          </a:xfrm>
          <a:prstGeom prst="rect">
            <a:avLst/>
          </a:prstGeom>
          <a:solidFill>
            <a:schemeClr val="bg1"/>
          </a:solidFill>
          <a:ln>
            <a:solidFill>
              <a:schemeClr val="accent1"/>
            </a:solidFill>
          </a:ln>
        </p:spPr>
        <p:txBody>
          <a:bodyPr>
            <a:spAutoFit/>
          </a:bodyPr>
          <a:lstStyle/>
          <a:p>
            <a:r>
              <a:rPr lang="en-US" sz="2400" dirty="0"/>
              <a:t>Teleconferencing requires an excellent facilitator to manage the conversation so that participants are not talking all at the same time and the conversation (and agenda topics) keeps moving forward. </a:t>
            </a:r>
          </a:p>
        </p:txBody>
      </p:sp>
      <p:sp>
        <p:nvSpPr>
          <p:cNvPr id="11" name="Rectangle 10"/>
          <p:cNvSpPr/>
          <p:nvPr/>
        </p:nvSpPr>
        <p:spPr>
          <a:xfrm>
            <a:off x="0" y="5030112"/>
            <a:ext cx="6096000" cy="830997"/>
          </a:xfrm>
          <a:prstGeom prst="rect">
            <a:avLst/>
          </a:prstGeom>
          <a:solidFill>
            <a:schemeClr val="bg1"/>
          </a:solidFill>
          <a:ln>
            <a:solidFill>
              <a:schemeClr val="accent1"/>
            </a:solidFill>
          </a:ln>
        </p:spPr>
        <p:txBody>
          <a:bodyPr>
            <a:spAutoFit/>
          </a:bodyPr>
          <a:lstStyle/>
          <a:p>
            <a:r>
              <a:rPr lang="en-US" sz="2400" dirty="0"/>
              <a:t>A downside of these tools is that you can only hear the participants; you cannot see them.</a:t>
            </a:r>
          </a:p>
        </p:txBody>
      </p:sp>
      <p:sp>
        <p:nvSpPr>
          <p:cNvPr id="13" name="Rectangle 12"/>
          <p:cNvSpPr/>
          <p:nvPr/>
        </p:nvSpPr>
        <p:spPr>
          <a:xfrm>
            <a:off x="67946" y="1596319"/>
            <a:ext cx="2340577" cy="470000"/>
          </a:xfrm>
          <a:prstGeom prst="rect">
            <a:avLst/>
          </a:prstGeom>
          <a:solidFill>
            <a:schemeClr val="tx2">
              <a:lumMod val="40000"/>
              <a:lumOff val="60000"/>
            </a:schemeClr>
          </a:solidFill>
          <a:ln>
            <a:solidFill>
              <a:schemeClr val="tx1"/>
            </a:solidFill>
          </a:ln>
        </p:spPr>
        <p:txBody>
          <a:bodyPr wrap="none">
            <a:spAutoFit/>
          </a:bodyPr>
          <a:lstStyle/>
          <a:p>
            <a:pPr>
              <a:lnSpc>
                <a:spcPct val="107000"/>
              </a:lnSpc>
              <a:spcAft>
                <a:spcPts val="600"/>
              </a:spcAft>
            </a:pPr>
            <a:r>
              <a:rPr lang="en-GB" sz="24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Teleconferencing</a:t>
            </a:r>
            <a:endParaRPr lang="en-US" sz="24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10" name="Rectangle: Rounded Corners 22"/>
          <p:cNvSpPr/>
          <p:nvPr/>
        </p:nvSpPr>
        <p:spPr>
          <a:xfrm>
            <a:off x="8063578" y="81280"/>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14" name="Rectangle 13"/>
          <p:cNvSpPr/>
          <p:nvPr/>
        </p:nvSpPr>
        <p:spPr>
          <a:xfrm>
            <a:off x="-21724" y="456634"/>
            <a:ext cx="12192000" cy="523220"/>
          </a:xfrm>
          <a:prstGeom prst="rect">
            <a:avLst/>
          </a:prstGeom>
          <a:solidFill>
            <a:schemeClr val="bg1"/>
          </a:solidFill>
          <a:ln>
            <a:solidFill>
              <a:schemeClr val="accent1"/>
            </a:solidFill>
          </a:ln>
        </p:spPr>
        <p:txBody>
          <a:bodyPr wrap="square">
            <a:spAutoFit/>
          </a:bodyPr>
          <a:lstStyle/>
          <a:p>
            <a:pPr algn="ctr"/>
            <a:r>
              <a:rPr lang="en-GB" sz="2800" b="1" dirty="0" smtClean="0">
                <a:effectLst>
                  <a:outerShdw blurRad="38100" dist="38100" dir="2700000" algn="tl">
                    <a:srgbClr val="000000">
                      <a:alpha val="43137"/>
                    </a:srgbClr>
                  </a:outerShdw>
                </a:effectLst>
              </a:rPr>
              <a:t>Technology</a:t>
            </a:r>
            <a:endParaRPr lang="en-US" sz="2800" b="1" dirty="0">
              <a:effectLst>
                <a:outerShdw blurRad="38100" dist="38100" dir="2700000" algn="tl">
                  <a:srgbClr val="000000">
                    <a:alpha val="43137"/>
                  </a:srgbClr>
                </a:outerShdw>
              </a:effectLst>
            </a:endParaRPr>
          </a:p>
        </p:txBody>
      </p:sp>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768445" y="1437636"/>
            <a:ext cx="5423555" cy="2031428"/>
          </a:xfrm>
          <a:prstGeom prst="rect">
            <a:avLst/>
          </a:prstGeom>
        </p:spPr>
      </p:pic>
      <p:pic>
        <p:nvPicPr>
          <p:cNvPr id="9"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4141" y="-17878"/>
            <a:ext cx="1391296" cy="459010"/>
          </a:xfrm>
          <a:prstGeom prst="rect">
            <a:avLst/>
          </a:prstGeom>
        </p:spPr>
      </p:pic>
      <p:sp>
        <p:nvSpPr>
          <p:cNvPr id="15" name="TextBox 14"/>
          <p:cNvSpPr txBox="1"/>
          <p:nvPr/>
        </p:nvSpPr>
        <p:spPr>
          <a:xfrm>
            <a:off x="0" y="6519446"/>
            <a:ext cx="1962793" cy="338554"/>
          </a:xfrm>
          <a:prstGeom prst="rect">
            <a:avLst/>
          </a:prstGeom>
          <a:noFill/>
        </p:spPr>
        <p:txBody>
          <a:bodyPr wrap="square" rtlCol="0">
            <a:spAutoFit/>
          </a:bodyPr>
          <a:lstStyle/>
          <a:p>
            <a:pPr algn="ctr"/>
            <a:r>
              <a:rPr lang="en-US" sz="1600" b="1" dirty="0"/>
              <a:t>www.midocean.ae</a:t>
            </a:r>
          </a:p>
        </p:txBody>
      </p:sp>
    </p:spTree>
    <p:extLst>
      <p:ext uri="{BB962C8B-B14F-4D97-AF65-F5344CB8AC3E}">
        <p14:creationId xmlns:p14="http://schemas.microsoft.com/office/powerpoint/2010/main" val="1798021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500" fill="hold"/>
                                        <p:tgtEl>
                                          <p:spTgt spid="13"/>
                                        </p:tgtEl>
                                        <p:attrNameLst>
                                          <p:attrName>ppt_x</p:attrName>
                                        </p:attrNameLst>
                                      </p:cBhvr>
                                      <p:tavLst>
                                        <p:tav tm="0">
                                          <p:val>
                                            <p:strVal val="#ppt_x"/>
                                          </p:val>
                                        </p:tav>
                                        <p:tav tm="100000">
                                          <p:val>
                                            <p:strVal val="#ppt_x"/>
                                          </p:val>
                                        </p:tav>
                                      </p:tavLst>
                                    </p:anim>
                                    <p:anim calcmode="lin" valueType="num">
                                      <p:cBhvr additive="base">
                                        <p:cTn id="8"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additive="base">
                                        <p:cTn id="13" dur="500" fill="hold"/>
                                        <p:tgtEl>
                                          <p:spTgt spid="8"/>
                                        </p:tgtEl>
                                        <p:attrNameLst>
                                          <p:attrName>ppt_x</p:attrName>
                                        </p:attrNameLst>
                                      </p:cBhvr>
                                      <p:tavLst>
                                        <p:tav tm="0">
                                          <p:val>
                                            <p:strVal val="#ppt_x"/>
                                          </p:val>
                                        </p:tav>
                                        <p:tav tm="100000">
                                          <p:val>
                                            <p:strVal val="#ppt_x"/>
                                          </p:val>
                                        </p:tav>
                                      </p:tavLst>
                                    </p:anim>
                                    <p:anim calcmode="lin" valueType="num">
                                      <p:cBhvr additive="base">
                                        <p:cTn id="14"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1"/>
                                        </p:tgtEl>
                                        <p:attrNameLst>
                                          <p:attrName>style.visibility</p:attrName>
                                        </p:attrNameLst>
                                      </p:cBhvr>
                                      <p:to>
                                        <p:strVal val="visible"/>
                                      </p:to>
                                    </p:set>
                                    <p:anim calcmode="lin" valueType="num">
                                      <p:cBhvr additive="base">
                                        <p:cTn id="19" dur="500" fill="hold"/>
                                        <p:tgtEl>
                                          <p:spTgt spid="11"/>
                                        </p:tgtEl>
                                        <p:attrNameLst>
                                          <p:attrName>ppt_x</p:attrName>
                                        </p:attrNameLst>
                                      </p:cBhvr>
                                      <p:tavLst>
                                        <p:tav tm="0">
                                          <p:val>
                                            <p:strVal val="#ppt_x"/>
                                          </p:val>
                                        </p:tav>
                                        <p:tav tm="100000">
                                          <p:val>
                                            <p:strVal val="#ppt_x"/>
                                          </p:val>
                                        </p:tav>
                                      </p:tavLst>
                                    </p:anim>
                                    <p:anim calcmode="lin" valueType="num">
                                      <p:cBhvr additive="base">
                                        <p:cTn id="20"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1" grpId="0" animBg="1"/>
      <p:bldP spid="13"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3569886" y="0"/>
            <a:ext cx="2453236" cy="400110"/>
          </a:xfrm>
          <a:prstGeom prst="rect">
            <a:avLst/>
          </a:prstGeom>
          <a:solidFill>
            <a:schemeClr val="bg1"/>
          </a:solidFill>
          <a:ln>
            <a:solidFill>
              <a:schemeClr val="accent1"/>
            </a:solidFill>
          </a:ln>
        </p:spPr>
        <p:txBody>
          <a:bodyPr wrap="none">
            <a:spAutoFit/>
          </a:bodyPr>
          <a:lstStyle/>
          <a:p>
            <a:r>
              <a:rPr lang="en-US" sz="2000" b="1" dirty="0" smtClean="0">
                <a:effectLst>
                  <a:outerShdw blurRad="38100" dist="38100" dir="2700000" algn="tl">
                    <a:srgbClr val="000000">
                      <a:alpha val="43137"/>
                    </a:srgbClr>
                  </a:outerShdw>
                </a:effectLst>
              </a:rPr>
              <a:t>Communication tools</a:t>
            </a:r>
            <a:endParaRPr lang="en-US" sz="2000" b="1" dirty="0">
              <a:effectLst>
                <a:outerShdw blurRad="38100" dist="38100" dir="2700000" algn="tl">
                  <a:srgbClr val="000000">
                    <a:alpha val="43137"/>
                  </a:srgbClr>
                </a:outerShdw>
              </a:effectLst>
            </a:endParaRPr>
          </a:p>
        </p:txBody>
      </p:sp>
      <p:sp>
        <p:nvSpPr>
          <p:cNvPr id="8" name="Rectangle 7"/>
          <p:cNvSpPr/>
          <p:nvPr/>
        </p:nvSpPr>
        <p:spPr>
          <a:xfrm>
            <a:off x="34565" y="2476442"/>
            <a:ext cx="6096000" cy="3108543"/>
          </a:xfrm>
          <a:prstGeom prst="rect">
            <a:avLst/>
          </a:prstGeom>
          <a:solidFill>
            <a:schemeClr val="bg2">
              <a:lumMod val="20000"/>
              <a:lumOff val="80000"/>
            </a:schemeClr>
          </a:solidFill>
          <a:ln>
            <a:solidFill>
              <a:schemeClr val="accent1"/>
            </a:solidFill>
          </a:ln>
        </p:spPr>
        <p:txBody>
          <a:bodyPr>
            <a:spAutoFit/>
          </a:bodyPr>
          <a:lstStyle/>
          <a:p>
            <a:r>
              <a:rPr lang="en-US" sz="2800" dirty="0"/>
              <a:t>While e-mail is part of our daily routine, it is considered one-way communication (asynchronous). You send a message. Then you wait. And wait. And wait until you get a response, if any. E-mail should be used for documenting conversations, not conducting conversations. </a:t>
            </a:r>
          </a:p>
        </p:txBody>
      </p:sp>
      <p:sp>
        <p:nvSpPr>
          <p:cNvPr id="13" name="Rectangle 12"/>
          <p:cNvSpPr/>
          <p:nvPr/>
        </p:nvSpPr>
        <p:spPr>
          <a:xfrm>
            <a:off x="0" y="1683947"/>
            <a:ext cx="1247457" cy="595932"/>
          </a:xfrm>
          <a:prstGeom prst="rect">
            <a:avLst/>
          </a:prstGeom>
          <a:solidFill>
            <a:schemeClr val="accent1">
              <a:lumMod val="60000"/>
              <a:lumOff val="40000"/>
            </a:schemeClr>
          </a:solidFill>
          <a:ln>
            <a:solidFill>
              <a:schemeClr val="tx1"/>
            </a:solidFill>
          </a:ln>
        </p:spPr>
        <p:txBody>
          <a:bodyPr wrap="none">
            <a:spAutoFit/>
          </a:bodyPr>
          <a:lstStyle/>
          <a:p>
            <a:pPr>
              <a:lnSpc>
                <a:spcPct val="107000"/>
              </a:lnSpc>
              <a:spcAft>
                <a:spcPts val="600"/>
              </a:spcAft>
            </a:pPr>
            <a:r>
              <a:rPr lang="en-GB" sz="3200" b="1" dirty="0">
                <a:latin typeface="Calibri" panose="020F0502020204030204" pitchFamily="34" charset="0"/>
                <a:ea typeface="Calibri" panose="020F0502020204030204" pitchFamily="34" charset="0"/>
                <a:cs typeface="Arial" panose="020B0604020202020204" pitchFamily="34" charset="0"/>
              </a:rPr>
              <a:t>E-mail</a:t>
            </a:r>
            <a:endParaRPr lang="en-US" sz="3200" b="1" dirty="0">
              <a:latin typeface="Calibri" panose="020F0502020204030204" pitchFamily="34" charset="0"/>
              <a:ea typeface="Calibri" panose="020F0502020204030204" pitchFamily="34" charset="0"/>
              <a:cs typeface="Arial" panose="020B0604020202020204" pitchFamily="34" charset="0"/>
            </a:endParaRPr>
          </a:p>
        </p:txBody>
      </p:sp>
      <p:sp>
        <p:nvSpPr>
          <p:cNvPr id="10" name="Rectangle: Rounded Corners 22"/>
          <p:cNvSpPr/>
          <p:nvPr/>
        </p:nvSpPr>
        <p:spPr>
          <a:xfrm>
            <a:off x="8063578" y="81280"/>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11" name="Rectangle 10"/>
          <p:cNvSpPr/>
          <p:nvPr/>
        </p:nvSpPr>
        <p:spPr>
          <a:xfrm>
            <a:off x="-21724" y="456634"/>
            <a:ext cx="12192000" cy="523220"/>
          </a:xfrm>
          <a:prstGeom prst="rect">
            <a:avLst/>
          </a:prstGeom>
          <a:solidFill>
            <a:schemeClr val="bg1"/>
          </a:solidFill>
          <a:ln>
            <a:solidFill>
              <a:schemeClr val="accent1"/>
            </a:solidFill>
          </a:ln>
        </p:spPr>
        <p:txBody>
          <a:bodyPr wrap="square">
            <a:spAutoFit/>
          </a:bodyPr>
          <a:lstStyle/>
          <a:p>
            <a:pPr algn="ctr"/>
            <a:r>
              <a:rPr lang="en-GB" sz="2800" b="1" dirty="0" smtClean="0">
                <a:effectLst>
                  <a:outerShdw blurRad="38100" dist="38100" dir="2700000" algn="tl">
                    <a:srgbClr val="000000">
                      <a:alpha val="43137"/>
                    </a:srgbClr>
                  </a:outerShdw>
                </a:effectLst>
              </a:rPr>
              <a:t>Technology</a:t>
            </a:r>
            <a:endParaRPr lang="en-US" sz="2800" b="1" dirty="0">
              <a:effectLst>
                <a:outerShdw blurRad="38100" dist="38100" dir="2700000" algn="tl">
                  <a:srgbClr val="000000">
                    <a:alpha val="43137"/>
                  </a:srgbClr>
                </a:outerShdw>
              </a:effectLst>
            </a:endParaRPr>
          </a:p>
        </p:txBody>
      </p:sp>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542203" y="1349715"/>
            <a:ext cx="5649798" cy="2337847"/>
          </a:xfrm>
          <a:prstGeom prst="rect">
            <a:avLst/>
          </a:prstGeom>
        </p:spPr>
      </p:pic>
      <p:pic>
        <p:nvPicPr>
          <p:cNvPr id="9"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4141" y="-17878"/>
            <a:ext cx="1391296" cy="459010"/>
          </a:xfrm>
          <a:prstGeom prst="rect">
            <a:avLst/>
          </a:prstGeom>
        </p:spPr>
      </p:pic>
      <p:sp>
        <p:nvSpPr>
          <p:cNvPr id="14" name="TextBox 13"/>
          <p:cNvSpPr txBox="1"/>
          <p:nvPr/>
        </p:nvSpPr>
        <p:spPr>
          <a:xfrm>
            <a:off x="0" y="6519446"/>
            <a:ext cx="1962793" cy="338554"/>
          </a:xfrm>
          <a:prstGeom prst="rect">
            <a:avLst/>
          </a:prstGeom>
          <a:noFill/>
        </p:spPr>
        <p:txBody>
          <a:bodyPr wrap="square" rtlCol="0">
            <a:spAutoFit/>
          </a:bodyPr>
          <a:lstStyle/>
          <a:p>
            <a:pPr algn="ctr"/>
            <a:r>
              <a:rPr lang="en-US" sz="1600" b="1" dirty="0"/>
              <a:t>www.midocean.ae</a:t>
            </a:r>
          </a:p>
        </p:txBody>
      </p:sp>
    </p:spTree>
    <p:extLst>
      <p:ext uri="{BB962C8B-B14F-4D97-AF65-F5344CB8AC3E}">
        <p14:creationId xmlns:p14="http://schemas.microsoft.com/office/powerpoint/2010/main" val="19413783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500" fill="hold"/>
                                        <p:tgtEl>
                                          <p:spTgt spid="13"/>
                                        </p:tgtEl>
                                        <p:attrNameLst>
                                          <p:attrName>ppt_x</p:attrName>
                                        </p:attrNameLst>
                                      </p:cBhvr>
                                      <p:tavLst>
                                        <p:tav tm="0">
                                          <p:val>
                                            <p:strVal val="#ppt_x"/>
                                          </p:val>
                                        </p:tav>
                                        <p:tav tm="100000">
                                          <p:val>
                                            <p:strVal val="#ppt_x"/>
                                          </p:val>
                                        </p:tav>
                                      </p:tavLst>
                                    </p:anim>
                                    <p:anim calcmode="lin" valueType="num">
                                      <p:cBhvr additive="base">
                                        <p:cTn id="8"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additive="base">
                                        <p:cTn id="13" dur="500" fill="hold"/>
                                        <p:tgtEl>
                                          <p:spTgt spid="8"/>
                                        </p:tgtEl>
                                        <p:attrNameLst>
                                          <p:attrName>ppt_x</p:attrName>
                                        </p:attrNameLst>
                                      </p:cBhvr>
                                      <p:tavLst>
                                        <p:tav tm="0">
                                          <p:val>
                                            <p:strVal val="#ppt_x"/>
                                          </p:val>
                                        </p:tav>
                                        <p:tav tm="100000">
                                          <p:val>
                                            <p:strVal val="#ppt_x"/>
                                          </p:val>
                                        </p:tav>
                                      </p:tavLst>
                                    </p:anim>
                                    <p:anim calcmode="lin" valueType="num">
                                      <p:cBhvr additive="base">
                                        <p:cTn id="14"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3"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3569886" y="0"/>
            <a:ext cx="2453236" cy="400110"/>
          </a:xfrm>
          <a:prstGeom prst="rect">
            <a:avLst/>
          </a:prstGeom>
          <a:solidFill>
            <a:schemeClr val="bg1"/>
          </a:solidFill>
          <a:ln>
            <a:solidFill>
              <a:schemeClr val="accent1"/>
            </a:solidFill>
          </a:ln>
        </p:spPr>
        <p:txBody>
          <a:bodyPr wrap="none">
            <a:spAutoFit/>
          </a:bodyPr>
          <a:lstStyle/>
          <a:p>
            <a:r>
              <a:rPr lang="en-US" sz="2000" b="1" dirty="0" smtClean="0">
                <a:effectLst>
                  <a:outerShdw blurRad="38100" dist="38100" dir="2700000" algn="tl">
                    <a:srgbClr val="000000">
                      <a:alpha val="43137"/>
                    </a:srgbClr>
                  </a:outerShdw>
                </a:effectLst>
              </a:rPr>
              <a:t>Communication tools</a:t>
            </a:r>
            <a:endParaRPr lang="en-US" sz="2000" b="1" dirty="0">
              <a:effectLst>
                <a:outerShdw blurRad="38100" dist="38100" dir="2700000" algn="tl">
                  <a:srgbClr val="000000">
                    <a:alpha val="43137"/>
                  </a:srgbClr>
                </a:outerShdw>
              </a:effectLst>
            </a:endParaRPr>
          </a:p>
        </p:txBody>
      </p:sp>
      <p:sp>
        <p:nvSpPr>
          <p:cNvPr id="8" name="Rectangle 7"/>
          <p:cNvSpPr/>
          <p:nvPr/>
        </p:nvSpPr>
        <p:spPr>
          <a:xfrm>
            <a:off x="149258" y="2719167"/>
            <a:ext cx="6096000" cy="3108543"/>
          </a:xfrm>
          <a:prstGeom prst="rect">
            <a:avLst/>
          </a:prstGeom>
          <a:solidFill>
            <a:schemeClr val="bg1"/>
          </a:solidFill>
          <a:ln>
            <a:solidFill>
              <a:schemeClr val="accent1"/>
            </a:solidFill>
          </a:ln>
        </p:spPr>
        <p:txBody>
          <a:bodyPr>
            <a:spAutoFit/>
          </a:bodyPr>
          <a:lstStyle/>
          <a:p>
            <a:r>
              <a:rPr lang="en-US" sz="2800" dirty="0"/>
              <a:t>The benefit of email is that it provides you with project documentation. The downside of email is urgency (others may not respond as quickly as you need) and understanding (the tone of your written message may be different from the tone of how your message is read).</a:t>
            </a:r>
          </a:p>
        </p:txBody>
      </p:sp>
      <p:sp>
        <p:nvSpPr>
          <p:cNvPr id="13" name="Rectangle 12"/>
          <p:cNvSpPr/>
          <p:nvPr/>
        </p:nvSpPr>
        <p:spPr>
          <a:xfrm>
            <a:off x="0" y="1683947"/>
            <a:ext cx="3182474" cy="595932"/>
          </a:xfrm>
          <a:prstGeom prst="rect">
            <a:avLst/>
          </a:prstGeom>
          <a:solidFill>
            <a:schemeClr val="accent1">
              <a:lumMod val="60000"/>
              <a:lumOff val="40000"/>
            </a:schemeClr>
          </a:solidFill>
          <a:ln>
            <a:solidFill>
              <a:schemeClr val="tx1"/>
            </a:solidFill>
          </a:ln>
        </p:spPr>
        <p:txBody>
          <a:bodyPr wrap="none">
            <a:spAutoFit/>
          </a:bodyPr>
          <a:lstStyle/>
          <a:p>
            <a:pPr>
              <a:lnSpc>
                <a:spcPct val="107000"/>
              </a:lnSpc>
              <a:spcAft>
                <a:spcPts val="600"/>
              </a:spcAft>
            </a:pPr>
            <a:r>
              <a:rPr lang="en-GB" sz="3200" b="1" dirty="0" smtClean="0">
                <a:latin typeface="Calibri" panose="020F0502020204030204" pitchFamily="34" charset="0"/>
                <a:ea typeface="Calibri" panose="020F0502020204030204" pitchFamily="34" charset="0"/>
                <a:cs typeface="Arial" panose="020B0604020202020204" pitchFamily="34" charset="0"/>
              </a:rPr>
              <a:t>Benefits of E-mail</a:t>
            </a:r>
            <a:endParaRPr lang="en-US" sz="3200" b="1" dirty="0">
              <a:latin typeface="Calibri" panose="020F0502020204030204" pitchFamily="34" charset="0"/>
              <a:ea typeface="Calibri" panose="020F0502020204030204" pitchFamily="34" charset="0"/>
              <a:cs typeface="Arial" panose="020B0604020202020204" pitchFamily="34" charset="0"/>
            </a:endParaRPr>
          </a:p>
        </p:txBody>
      </p:sp>
      <p:sp>
        <p:nvSpPr>
          <p:cNvPr id="10" name="Rectangle: Rounded Corners 22"/>
          <p:cNvSpPr/>
          <p:nvPr/>
        </p:nvSpPr>
        <p:spPr>
          <a:xfrm>
            <a:off x="8063578" y="81280"/>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11" name="Rectangle 10"/>
          <p:cNvSpPr/>
          <p:nvPr/>
        </p:nvSpPr>
        <p:spPr>
          <a:xfrm>
            <a:off x="-21724" y="456634"/>
            <a:ext cx="12192000" cy="523220"/>
          </a:xfrm>
          <a:prstGeom prst="rect">
            <a:avLst/>
          </a:prstGeom>
          <a:solidFill>
            <a:schemeClr val="bg1"/>
          </a:solidFill>
          <a:ln>
            <a:solidFill>
              <a:schemeClr val="accent1"/>
            </a:solidFill>
          </a:ln>
        </p:spPr>
        <p:txBody>
          <a:bodyPr wrap="square">
            <a:spAutoFit/>
          </a:bodyPr>
          <a:lstStyle/>
          <a:p>
            <a:pPr algn="ctr"/>
            <a:r>
              <a:rPr lang="en-GB" sz="2800" b="1" dirty="0" smtClean="0">
                <a:effectLst>
                  <a:outerShdw blurRad="38100" dist="38100" dir="2700000" algn="tl">
                    <a:srgbClr val="000000">
                      <a:alpha val="43137"/>
                    </a:srgbClr>
                  </a:outerShdw>
                </a:effectLst>
              </a:rPr>
              <a:t>Technology</a:t>
            </a:r>
            <a:endParaRPr lang="en-US" sz="2800" b="1" dirty="0">
              <a:effectLst>
                <a:outerShdw blurRad="38100" dist="38100" dir="2700000" algn="tl">
                  <a:srgbClr val="000000">
                    <a:alpha val="43137"/>
                  </a:srgbClr>
                </a:outerShdw>
              </a:effectLst>
            </a:endParaRPr>
          </a:p>
        </p:txBody>
      </p:sp>
      <p:pic>
        <p:nvPicPr>
          <p:cNvPr id="14" name="Picture 1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542202" y="1371376"/>
            <a:ext cx="5649798" cy="2337847"/>
          </a:xfrm>
          <a:prstGeom prst="rect">
            <a:avLst/>
          </a:prstGeom>
        </p:spPr>
      </p:pic>
      <p:pic>
        <p:nvPicPr>
          <p:cNvPr id="9"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4141" y="-17878"/>
            <a:ext cx="1391296" cy="459010"/>
          </a:xfrm>
          <a:prstGeom prst="rect">
            <a:avLst/>
          </a:prstGeom>
        </p:spPr>
      </p:pic>
      <p:sp>
        <p:nvSpPr>
          <p:cNvPr id="15" name="TextBox 14"/>
          <p:cNvSpPr txBox="1"/>
          <p:nvPr/>
        </p:nvSpPr>
        <p:spPr>
          <a:xfrm>
            <a:off x="0" y="6519446"/>
            <a:ext cx="1962793" cy="338554"/>
          </a:xfrm>
          <a:prstGeom prst="rect">
            <a:avLst/>
          </a:prstGeom>
          <a:noFill/>
        </p:spPr>
        <p:txBody>
          <a:bodyPr wrap="square" rtlCol="0">
            <a:spAutoFit/>
          </a:bodyPr>
          <a:lstStyle/>
          <a:p>
            <a:pPr algn="ctr"/>
            <a:r>
              <a:rPr lang="en-US" sz="1600" b="1" dirty="0"/>
              <a:t>www.midocean.ae</a:t>
            </a:r>
          </a:p>
        </p:txBody>
      </p:sp>
    </p:spTree>
    <p:extLst>
      <p:ext uri="{BB962C8B-B14F-4D97-AF65-F5344CB8AC3E}">
        <p14:creationId xmlns:p14="http://schemas.microsoft.com/office/powerpoint/2010/main" val="27371672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500" fill="hold"/>
                                        <p:tgtEl>
                                          <p:spTgt spid="13"/>
                                        </p:tgtEl>
                                        <p:attrNameLst>
                                          <p:attrName>ppt_x</p:attrName>
                                        </p:attrNameLst>
                                      </p:cBhvr>
                                      <p:tavLst>
                                        <p:tav tm="0">
                                          <p:val>
                                            <p:strVal val="#ppt_x"/>
                                          </p:val>
                                        </p:tav>
                                        <p:tav tm="100000">
                                          <p:val>
                                            <p:strVal val="#ppt_x"/>
                                          </p:val>
                                        </p:tav>
                                      </p:tavLst>
                                    </p:anim>
                                    <p:anim calcmode="lin" valueType="num">
                                      <p:cBhvr additive="base">
                                        <p:cTn id="8"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additive="base">
                                        <p:cTn id="13" dur="500" fill="hold"/>
                                        <p:tgtEl>
                                          <p:spTgt spid="8"/>
                                        </p:tgtEl>
                                        <p:attrNameLst>
                                          <p:attrName>ppt_x</p:attrName>
                                        </p:attrNameLst>
                                      </p:cBhvr>
                                      <p:tavLst>
                                        <p:tav tm="0">
                                          <p:val>
                                            <p:strVal val="#ppt_x"/>
                                          </p:val>
                                        </p:tav>
                                        <p:tav tm="100000">
                                          <p:val>
                                            <p:strVal val="#ppt_x"/>
                                          </p:val>
                                        </p:tav>
                                      </p:tavLst>
                                    </p:anim>
                                    <p:anim calcmode="lin" valueType="num">
                                      <p:cBhvr additive="base">
                                        <p:cTn id="14"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3"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3569886" y="0"/>
            <a:ext cx="2453236" cy="400110"/>
          </a:xfrm>
          <a:prstGeom prst="rect">
            <a:avLst/>
          </a:prstGeom>
          <a:solidFill>
            <a:schemeClr val="bg1"/>
          </a:solidFill>
          <a:ln>
            <a:solidFill>
              <a:schemeClr val="accent1"/>
            </a:solidFill>
          </a:ln>
        </p:spPr>
        <p:txBody>
          <a:bodyPr wrap="none">
            <a:spAutoFit/>
          </a:bodyPr>
          <a:lstStyle/>
          <a:p>
            <a:r>
              <a:rPr lang="en-US" sz="2000" b="1" dirty="0" smtClean="0">
                <a:effectLst>
                  <a:outerShdw blurRad="38100" dist="38100" dir="2700000" algn="tl">
                    <a:srgbClr val="000000">
                      <a:alpha val="43137"/>
                    </a:srgbClr>
                  </a:outerShdw>
                </a:effectLst>
              </a:rPr>
              <a:t>Communication tools</a:t>
            </a:r>
            <a:endParaRPr lang="en-US" sz="2000" b="1" dirty="0">
              <a:effectLst>
                <a:outerShdw blurRad="38100" dist="38100" dir="2700000" algn="tl">
                  <a:srgbClr val="000000">
                    <a:alpha val="43137"/>
                  </a:srgbClr>
                </a:outerShdw>
              </a:effectLst>
            </a:endParaRPr>
          </a:p>
        </p:txBody>
      </p:sp>
      <p:sp>
        <p:nvSpPr>
          <p:cNvPr id="8" name="Rectangle 7"/>
          <p:cNvSpPr/>
          <p:nvPr/>
        </p:nvSpPr>
        <p:spPr>
          <a:xfrm>
            <a:off x="4141" y="2162039"/>
            <a:ext cx="6096000" cy="3970318"/>
          </a:xfrm>
          <a:prstGeom prst="rect">
            <a:avLst/>
          </a:prstGeom>
          <a:solidFill>
            <a:schemeClr val="bg1"/>
          </a:solidFill>
          <a:ln>
            <a:solidFill>
              <a:schemeClr val="accent1"/>
            </a:solidFill>
          </a:ln>
        </p:spPr>
        <p:txBody>
          <a:bodyPr>
            <a:spAutoFit/>
          </a:bodyPr>
          <a:lstStyle/>
          <a:p>
            <a:r>
              <a:rPr lang="en-US" sz="2800" dirty="0"/>
              <a:t> In working on projects, look for tools that enable a two-way dialogue, not one-way. Remember: Just because you hit the “send” button on an e-mail does not mean that you have actually communicated. Just because you hit the “send” button on an e-mail does not mean that you have actually communicated.</a:t>
            </a:r>
          </a:p>
        </p:txBody>
      </p:sp>
      <p:sp>
        <p:nvSpPr>
          <p:cNvPr id="12" name="Rectangle 11"/>
          <p:cNvSpPr/>
          <p:nvPr/>
        </p:nvSpPr>
        <p:spPr>
          <a:xfrm>
            <a:off x="-3627" y="1279849"/>
            <a:ext cx="1247457" cy="595932"/>
          </a:xfrm>
          <a:prstGeom prst="rect">
            <a:avLst/>
          </a:prstGeom>
          <a:solidFill>
            <a:schemeClr val="accent1">
              <a:lumMod val="60000"/>
              <a:lumOff val="40000"/>
            </a:schemeClr>
          </a:solidFill>
          <a:ln>
            <a:solidFill>
              <a:schemeClr val="tx1"/>
            </a:solidFill>
          </a:ln>
        </p:spPr>
        <p:txBody>
          <a:bodyPr wrap="none">
            <a:spAutoFit/>
          </a:bodyPr>
          <a:lstStyle/>
          <a:p>
            <a:pPr>
              <a:lnSpc>
                <a:spcPct val="107000"/>
              </a:lnSpc>
              <a:spcAft>
                <a:spcPts val="600"/>
              </a:spcAft>
            </a:pPr>
            <a:r>
              <a:rPr lang="en-GB" sz="3200" b="1" dirty="0">
                <a:latin typeface="Calibri" panose="020F0502020204030204" pitchFamily="34" charset="0"/>
                <a:ea typeface="Calibri" panose="020F0502020204030204" pitchFamily="34" charset="0"/>
                <a:cs typeface="Arial" panose="020B0604020202020204" pitchFamily="34" charset="0"/>
              </a:rPr>
              <a:t>E-mail</a:t>
            </a:r>
            <a:endParaRPr lang="en-US" sz="3200" b="1" dirty="0">
              <a:latin typeface="Calibri" panose="020F0502020204030204" pitchFamily="34" charset="0"/>
              <a:ea typeface="Calibri" panose="020F0502020204030204" pitchFamily="34" charset="0"/>
              <a:cs typeface="Arial" panose="020B0604020202020204" pitchFamily="34" charset="0"/>
            </a:endParaRPr>
          </a:p>
        </p:txBody>
      </p:sp>
      <p:sp>
        <p:nvSpPr>
          <p:cNvPr id="10" name="Rectangle: Rounded Corners 22"/>
          <p:cNvSpPr/>
          <p:nvPr/>
        </p:nvSpPr>
        <p:spPr>
          <a:xfrm>
            <a:off x="8063578" y="81280"/>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14" name="Rectangle 13"/>
          <p:cNvSpPr/>
          <p:nvPr/>
        </p:nvSpPr>
        <p:spPr>
          <a:xfrm>
            <a:off x="-21724" y="456634"/>
            <a:ext cx="12192000" cy="523220"/>
          </a:xfrm>
          <a:prstGeom prst="rect">
            <a:avLst/>
          </a:prstGeom>
          <a:solidFill>
            <a:schemeClr val="bg1"/>
          </a:solidFill>
          <a:ln>
            <a:solidFill>
              <a:schemeClr val="accent1"/>
            </a:solidFill>
          </a:ln>
        </p:spPr>
        <p:txBody>
          <a:bodyPr wrap="square">
            <a:spAutoFit/>
          </a:bodyPr>
          <a:lstStyle/>
          <a:p>
            <a:pPr algn="ctr"/>
            <a:r>
              <a:rPr lang="en-GB" sz="2800" b="1" dirty="0" smtClean="0">
                <a:effectLst>
                  <a:outerShdw blurRad="38100" dist="38100" dir="2700000" algn="tl">
                    <a:srgbClr val="000000">
                      <a:alpha val="43137"/>
                    </a:srgbClr>
                  </a:outerShdw>
                </a:effectLst>
              </a:rPr>
              <a:t>Technology</a:t>
            </a:r>
            <a:endParaRPr lang="en-US" sz="2800" b="1" dirty="0">
              <a:effectLst>
                <a:outerShdw blurRad="38100" dist="38100" dir="2700000" algn="tl">
                  <a:srgbClr val="000000">
                    <a:alpha val="43137"/>
                  </a:srgbClr>
                </a:outerShdw>
              </a:effectLst>
            </a:endParaRPr>
          </a:p>
        </p:txBody>
      </p:sp>
      <p:pic>
        <p:nvPicPr>
          <p:cNvPr id="13" name="Picture 1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542202" y="1417102"/>
            <a:ext cx="5649798" cy="2337847"/>
          </a:xfrm>
          <a:prstGeom prst="rect">
            <a:avLst/>
          </a:prstGeom>
        </p:spPr>
      </p:pic>
      <p:pic>
        <p:nvPicPr>
          <p:cNvPr id="9"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4141" y="-17878"/>
            <a:ext cx="1391296" cy="459010"/>
          </a:xfrm>
          <a:prstGeom prst="rect">
            <a:avLst/>
          </a:prstGeom>
        </p:spPr>
      </p:pic>
      <p:sp>
        <p:nvSpPr>
          <p:cNvPr id="15" name="TextBox 14"/>
          <p:cNvSpPr txBox="1"/>
          <p:nvPr/>
        </p:nvSpPr>
        <p:spPr>
          <a:xfrm>
            <a:off x="0" y="6519446"/>
            <a:ext cx="1962793" cy="338554"/>
          </a:xfrm>
          <a:prstGeom prst="rect">
            <a:avLst/>
          </a:prstGeom>
          <a:noFill/>
        </p:spPr>
        <p:txBody>
          <a:bodyPr wrap="square" rtlCol="0">
            <a:spAutoFit/>
          </a:bodyPr>
          <a:lstStyle/>
          <a:p>
            <a:pPr algn="ctr"/>
            <a:r>
              <a:rPr lang="en-US" sz="1600" b="1" dirty="0"/>
              <a:t>www.midocean.ae</a:t>
            </a:r>
          </a:p>
        </p:txBody>
      </p:sp>
    </p:spTree>
    <p:extLst>
      <p:ext uri="{BB962C8B-B14F-4D97-AF65-F5344CB8AC3E}">
        <p14:creationId xmlns:p14="http://schemas.microsoft.com/office/powerpoint/2010/main" val="16598374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500" fill="hold"/>
                                        <p:tgtEl>
                                          <p:spTgt spid="12"/>
                                        </p:tgtEl>
                                        <p:attrNameLst>
                                          <p:attrName>ppt_x</p:attrName>
                                        </p:attrNameLst>
                                      </p:cBhvr>
                                      <p:tavLst>
                                        <p:tav tm="0">
                                          <p:val>
                                            <p:strVal val="#ppt_x"/>
                                          </p:val>
                                        </p:tav>
                                        <p:tav tm="100000">
                                          <p:val>
                                            <p:strVal val="#ppt_x"/>
                                          </p:val>
                                        </p:tav>
                                      </p:tavLst>
                                    </p:anim>
                                    <p:anim calcmode="lin" valueType="num">
                                      <p:cBhvr additive="base">
                                        <p:cTn id="8"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additive="base">
                                        <p:cTn id="13" dur="500" fill="hold"/>
                                        <p:tgtEl>
                                          <p:spTgt spid="8"/>
                                        </p:tgtEl>
                                        <p:attrNameLst>
                                          <p:attrName>ppt_x</p:attrName>
                                        </p:attrNameLst>
                                      </p:cBhvr>
                                      <p:tavLst>
                                        <p:tav tm="0">
                                          <p:val>
                                            <p:strVal val="#ppt_x"/>
                                          </p:val>
                                        </p:tav>
                                        <p:tav tm="100000">
                                          <p:val>
                                            <p:strVal val="#ppt_x"/>
                                          </p:val>
                                        </p:tav>
                                      </p:tavLst>
                                    </p:anim>
                                    <p:anim calcmode="lin" valueType="num">
                                      <p:cBhvr additive="base">
                                        <p:cTn id="14"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2"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3569886" y="0"/>
            <a:ext cx="2453236" cy="400110"/>
          </a:xfrm>
          <a:prstGeom prst="rect">
            <a:avLst/>
          </a:prstGeom>
          <a:solidFill>
            <a:schemeClr val="bg1"/>
          </a:solidFill>
          <a:ln>
            <a:solidFill>
              <a:schemeClr val="accent1"/>
            </a:solidFill>
          </a:ln>
        </p:spPr>
        <p:txBody>
          <a:bodyPr wrap="none">
            <a:spAutoFit/>
          </a:bodyPr>
          <a:lstStyle/>
          <a:p>
            <a:r>
              <a:rPr lang="en-US" sz="2000" b="1" dirty="0" smtClean="0">
                <a:effectLst>
                  <a:outerShdw blurRad="38100" dist="38100" dir="2700000" algn="tl">
                    <a:srgbClr val="000000">
                      <a:alpha val="43137"/>
                    </a:srgbClr>
                  </a:outerShdw>
                </a:effectLst>
              </a:rPr>
              <a:t>Communication tools</a:t>
            </a:r>
            <a:endParaRPr lang="en-US" sz="2000" b="1" dirty="0">
              <a:effectLst>
                <a:outerShdw blurRad="38100" dist="38100" dir="2700000" algn="tl">
                  <a:srgbClr val="000000">
                    <a:alpha val="43137"/>
                  </a:srgbClr>
                </a:outerShdw>
              </a:effectLst>
            </a:endParaRPr>
          </a:p>
        </p:txBody>
      </p:sp>
      <p:sp>
        <p:nvSpPr>
          <p:cNvPr id="8" name="Rectangle 7"/>
          <p:cNvSpPr/>
          <p:nvPr/>
        </p:nvSpPr>
        <p:spPr>
          <a:xfrm>
            <a:off x="149258" y="2719167"/>
            <a:ext cx="6096000" cy="2677656"/>
          </a:xfrm>
          <a:prstGeom prst="rect">
            <a:avLst/>
          </a:prstGeom>
          <a:solidFill>
            <a:schemeClr val="bg1"/>
          </a:solidFill>
          <a:ln>
            <a:solidFill>
              <a:schemeClr val="accent1"/>
            </a:solidFill>
          </a:ln>
        </p:spPr>
        <p:txBody>
          <a:bodyPr>
            <a:spAutoFit/>
          </a:bodyPr>
          <a:lstStyle/>
          <a:p>
            <a:r>
              <a:rPr lang="en-US" sz="2800" dirty="0"/>
              <a:t>Using social media tools to communicate in a project is becoming more prevalent. Social media provides an avenue for sharing project information with stakeholders in a public, low-cost, and easily accessible way. </a:t>
            </a:r>
          </a:p>
        </p:txBody>
      </p:sp>
      <p:sp>
        <p:nvSpPr>
          <p:cNvPr id="11" name="Rectangle 10"/>
          <p:cNvSpPr/>
          <p:nvPr/>
        </p:nvSpPr>
        <p:spPr>
          <a:xfrm>
            <a:off x="0" y="1564576"/>
            <a:ext cx="1813317" cy="470000"/>
          </a:xfrm>
          <a:prstGeom prst="rect">
            <a:avLst/>
          </a:prstGeom>
          <a:solidFill>
            <a:schemeClr val="accent5">
              <a:lumMod val="20000"/>
              <a:lumOff val="80000"/>
            </a:schemeClr>
          </a:solidFill>
          <a:ln>
            <a:solidFill>
              <a:schemeClr val="tx1"/>
            </a:solidFill>
          </a:ln>
        </p:spPr>
        <p:txBody>
          <a:bodyPr wrap="none">
            <a:spAutoFit/>
          </a:bodyPr>
          <a:lstStyle/>
          <a:p>
            <a:pPr>
              <a:lnSpc>
                <a:spcPct val="107000"/>
              </a:lnSpc>
              <a:spcAft>
                <a:spcPts val="600"/>
              </a:spcAft>
            </a:pPr>
            <a:r>
              <a:rPr lang="en-GB" sz="24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Social Media</a:t>
            </a:r>
            <a:endParaRPr lang="en-US" sz="24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12" name="Rectangle: Rounded Corners 22"/>
          <p:cNvSpPr/>
          <p:nvPr/>
        </p:nvSpPr>
        <p:spPr>
          <a:xfrm>
            <a:off x="8063578" y="81280"/>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13" name="Rectangle 12"/>
          <p:cNvSpPr/>
          <p:nvPr/>
        </p:nvSpPr>
        <p:spPr>
          <a:xfrm>
            <a:off x="-21724" y="456634"/>
            <a:ext cx="12192000" cy="523220"/>
          </a:xfrm>
          <a:prstGeom prst="rect">
            <a:avLst/>
          </a:prstGeom>
          <a:solidFill>
            <a:schemeClr val="bg1"/>
          </a:solidFill>
          <a:ln>
            <a:solidFill>
              <a:schemeClr val="accent1"/>
            </a:solidFill>
          </a:ln>
        </p:spPr>
        <p:txBody>
          <a:bodyPr wrap="square">
            <a:spAutoFit/>
          </a:bodyPr>
          <a:lstStyle/>
          <a:p>
            <a:pPr algn="ctr"/>
            <a:r>
              <a:rPr lang="en-GB" sz="2800" b="1" dirty="0" smtClean="0">
                <a:effectLst>
                  <a:outerShdw blurRad="38100" dist="38100" dir="2700000" algn="tl">
                    <a:srgbClr val="000000">
                      <a:alpha val="43137"/>
                    </a:srgbClr>
                  </a:outerShdw>
                </a:effectLst>
              </a:rPr>
              <a:t>Technology</a:t>
            </a:r>
            <a:endParaRPr lang="en-US" sz="2800" b="1" dirty="0">
              <a:effectLst>
                <a:outerShdw blurRad="38100" dist="38100" dir="2700000" algn="tl">
                  <a:srgbClr val="000000">
                    <a:alpha val="43137"/>
                  </a:srgbClr>
                </a:outerShdw>
              </a:effectLst>
            </a:endParaRPr>
          </a:p>
        </p:txBody>
      </p:sp>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994689" y="1371376"/>
            <a:ext cx="5197311" cy="2022273"/>
          </a:xfrm>
          <a:prstGeom prst="rect">
            <a:avLst/>
          </a:prstGeom>
        </p:spPr>
      </p:pic>
      <p:pic>
        <p:nvPicPr>
          <p:cNvPr id="10"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4141" y="-17878"/>
            <a:ext cx="1391296" cy="459010"/>
          </a:xfrm>
          <a:prstGeom prst="rect">
            <a:avLst/>
          </a:prstGeom>
        </p:spPr>
      </p:pic>
      <p:sp>
        <p:nvSpPr>
          <p:cNvPr id="14" name="TextBox 13"/>
          <p:cNvSpPr txBox="1"/>
          <p:nvPr/>
        </p:nvSpPr>
        <p:spPr>
          <a:xfrm>
            <a:off x="0" y="6519446"/>
            <a:ext cx="1962793" cy="338554"/>
          </a:xfrm>
          <a:prstGeom prst="rect">
            <a:avLst/>
          </a:prstGeom>
          <a:noFill/>
        </p:spPr>
        <p:txBody>
          <a:bodyPr wrap="square" rtlCol="0">
            <a:spAutoFit/>
          </a:bodyPr>
          <a:lstStyle/>
          <a:p>
            <a:pPr algn="ctr"/>
            <a:r>
              <a:rPr lang="en-US" sz="1600" b="1" dirty="0"/>
              <a:t>www.midocean.ae</a:t>
            </a:r>
          </a:p>
        </p:txBody>
      </p:sp>
    </p:spTree>
    <p:extLst>
      <p:ext uri="{BB962C8B-B14F-4D97-AF65-F5344CB8AC3E}">
        <p14:creationId xmlns:p14="http://schemas.microsoft.com/office/powerpoint/2010/main" val="22135287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ppt_x"/>
                                          </p:val>
                                        </p:tav>
                                        <p:tav tm="100000">
                                          <p:val>
                                            <p:strVal val="#ppt_x"/>
                                          </p:val>
                                        </p:tav>
                                      </p:tavLst>
                                    </p:anim>
                                    <p:anim calcmode="lin" valueType="num">
                                      <p:cBhvr additive="base">
                                        <p:cTn id="8"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additive="base">
                                        <p:cTn id="13" dur="500" fill="hold"/>
                                        <p:tgtEl>
                                          <p:spTgt spid="8"/>
                                        </p:tgtEl>
                                        <p:attrNameLst>
                                          <p:attrName>ppt_x</p:attrName>
                                        </p:attrNameLst>
                                      </p:cBhvr>
                                      <p:tavLst>
                                        <p:tav tm="0">
                                          <p:val>
                                            <p:strVal val="#ppt_x"/>
                                          </p:val>
                                        </p:tav>
                                        <p:tav tm="100000">
                                          <p:val>
                                            <p:strVal val="#ppt_x"/>
                                          </p:val>
                                        </p:tav>
                                      </p:tavLst>
                                    </p:anim>
                                    <p:anim calcmode="lin" valueType="num">
                                      <p:cBhvr additive="base">
                                        <p:cTn id="14"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1"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3569886" y="0"/>
            <a:ext cx="2453236" cy="400110"/>
          </a:xfrm>
          <a:prstGeom prst="rect">
            <a:avLst/>
          </a:prstGeom>
          <a:solidFill>
            <a:schemeClr val="bg1"/>
          </a:solidFill>
          <a:ln>
            <a:solidFill>
              <a:schemeClr val="accent1"/>
            </a:solidFill>
          </a:ln>
        </p:spPr>
        <p:txBody>
          <a:bodyPr wrap="none">
            <a:spAutoFit/>
          </a:bodyPr>
          <a:lstStyle/>
          <a:p>
            <a:r>
              <a:rPr lang="en-US" sz="2000" b="1" dirty="0" smtClean="0">
                <a:effectLst>
                  <a:outerShdw blurRad="38100" dist="38100" dir="2700000" algn="tl">
                    <a:srgbClr val="000000">
                      <a:alpha val="43137"/>
                    </a:srgbClr>
                  </a:outerShdw>
                </a:effectLst>
              </a:rPr>
              <a:t>Communication tools</a:t>
            </a:r>
            <a:endParaRPr lang="en-US" sz="2000" b="1" dirty="0">
              <a:effectLst>
                <a:outerShdw blurRad="38100" dist="38100" dir="2700000" algn="tl">
                  <a:srgbClr val="000000">
                    <a:alpha val="43137"/>
                  </a:srgbClr>
                </a:outerShdw>
              </a:effectLst>
            </a:endParaRPr>
          </a:p>
        </p:txBody>
      </p:sp>
      <p:sp>
        <p:nvSpPr>
          <p:cNvPr id="8" name="Rectangle 7"/>
          <p:cNvSpPr/>
          <p:nvPr/>
        </p:nvSpPr>
        <p:spPr>
          <a:xfrm>
            <a:off x="0" y="2199686"/>
            <a:ext cx="6096000" cy="1938992"/>
          </a:xfrm>
          <a:prstGeom prst="rect">
            <a:avLst/>
          </a:prstGeom>
          <a:solidFill>
            <a:schemeClr val="bg1"/>
          </a:solidFill>
          <a:ln>
            <a:solidFill>
              <a:schemeClr val="accent1"/>
            </a:solidFill>
          </a:ln>
        </p:spPr>
        <p:txBody>
          <a:bodyPr>
            <a:spAutoFit/>
          </a:bodyPr>
          <a:lstStyle/>
          <a:p>
            <a:r>
              <a:rPr lang="en-US" sz="2400" dirty="0"/>
              <a:t>This can be beneficial in large projects that affect members of the broader external community as a means to provide them with current information about the project status and how it affects them as it progresses. </a:t>
            </a:r>
          </a:p>
        </p:txBody>
      </p:sp>
      <p:sp>
        <p:nvSpPr>
          <p:cNvPr id="11" name="Rectangle 10"/>
          <p:cNvSpPr/>
          <p:nvPr/>
        </p:nvSpPr>
        <p:spPr>
          <a:xfrm>
            <a:off x="-72878" y="4614519"/>
            <a:ext cx="6096000" cy="1569660"/>
          </a:xfrm>
          <a:prstGeom prst="rect">
            <a:avLst/>
          </a:prstGeom>
          <a:solidFill>
            <a:schemeClr val="bg1"/>
          </a:solidFill>
          <a:ln>
            <a:solidFill>
              <a:schemeClr val="accent1"/>
            </a:solidFill>
          </a:ln>
        </p:spPr>
        <p:txBody>
          <a:bodyPr>
            <a:spAutoFit/>
          </a:bodyPr>
          <a:lstStyle/>
          <a:p>
            <a:r>
              <a:rPr lang="en-US" sz="2400" dirty="0"/>
              <a:t>It also provides stakeholders with a means of providing feedback, and can be measured through engagement metrics available in many social platforms. </a:t>
            </a:r>
          </a:p>
        </p:txBody>
      </p:sp>
      <p:sp>
        <p:nvSpPr>
          <p:cNvPr id="13" name="Rectangle 12"/>
          <p:cNvSpPr/>
          <p:nvPr/>
        </p:nvSpPr>
        <p:spPr>
          <a:xfrm>
            <a:off x="0" y="1564576"/>
            <a:ext cx="3264996" cy="487506"/>
          </a:xfrm>
          <a:prstGeom prst="rect">
            <a:avLst/>
          </a:prstGeom>
          <a:solidFill>
            <a:schemeClr val="accent5">
              <a:lumMod val="20000"/>
              <a:lumOff val="80000"/>
            </a:schemeClr>
          </a:solidFill>
          <a:ln>
            <a:solidFill>
              <a:schemeClr val="tx1"/>
            </a:solidFill>
          </a:ln>
        </p:spPr>
        <p:txBody>
          <a:bodyPr wrap="none">
            <a:spAutoFit/>
          </a:bodyPr>
          <a:lstStyle/>
          <a:p>
            <a:pPr>
              <a:lnSpc>
                <a:spcPct val="107000"/>
              </a:lnSpc>
              <a:spcAft>
                <a:spcPts val="600"/>
              </a:spcAft>
            </a:pPr>
            <a:r>
              <a:rPr lang="en-GB" sz="2400" b="1" dirty="0" smtClean="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Benefits of Social </a:t>
            </a:r>
            <a:r>
              <a:rPr lang="en-GB" sz="24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Media</a:t>
            </a:r>
            <a:endParaRPr lang="en-US" sz="24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10" name="Rectangle: Rounded Corners 22"/>
          <p:cNvSpPr/>
          <p:nvPr/>
        </p:nvSpPr>
        <p:spPr>
          <a:xfrm>
            <a:off x="8063578" y="81280"/>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15" name="Rectangle 14"/>
          <p:cNvSpPr/>
          <p:nvPr/>
        </p:nvSpPr>
        <p:spPr>
          <a:xfrm>
            <a:off x="-21724" y="456634"/>
            <a:ext cx="12192000" cy="523220"/>
          </a:xfrm>
          <a:prstGeom prst="rect">
            <a:avLst/>
          </a:prstGeom>
          <a:solidFill>
            <a:schemeClr val="bg1"/>
          </a:solidFill>
          <a:ln>
            <a:solidFill>
              <a:schemeClr val="accent1"/>
            </a:solidFill>
          </a:ln>
        </p:spPr>
        <p:txBody>
          <a:bodyPr wrap="square">
            <a:spAutoFit/>
          </a:bodyPr>
          <a:lstStyle/>
          <a:p>
            <a:pPr algn="ctr"/>
            <a:r>
              <a:rPr lang="en-GB" sz="2800" b="1" dirty="0" smtClean="0">
                <a:effectLst>
                  <a:outerShdw blurRad="38100" dist="38100" dir="2700000" algn="tl">
                    <a:srgbClr val="000000">
                      <a:alpha val="43137"/>
                    </a:srgbClr>
                  </a:outerShdw>
                </a:effectLst>
              </a:rPr>
              <a:t>Technology</a:t>
            </a:r>
            <a:endParaRPr lang="en-US" sz="2800" b="1" dirty="0">
              <a:effectLst>
                <a:outerShdw blurRad="38100" dist="38100" dir="2700000" algn="tl">
                  <a:srgbClr val="000000">
                    <a:alpha val="43137"/>
                  </a:srgbClr>
                </a:outerShdw>
              </a:effectLst>
            </a:endParaRPr>
          </a:p>
        </p:txBody>
      </p:sp>
      <p:pic>
        <p:nvPicPr>
          <p:cNvPr id="14" name="Picture 1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994689" y="1371376"/>
            <a:ext cx="5197311" cy="2022273"/>
          </a:xfrm>
          <a:prstGeom prst="rect">
            <a:avLst/>
          </a:prstGeom>
        </p:spPr>
      </p:pic>
      <p:pic>
        <p:nvPicPr>
          <p:cNvPr id="9"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4141" y="-17878"/>
            <a:ext cx="1391296" cy="459010"/>
          </a:xfrm>
          <a:prstGeom prst="rect">
            <a:avLst/>
          </a:prstGeom>
        </p:spPr>
      </p:pic>
      <p:sp>
        <p:nvSpPr>
          <p:cNvPr id="16" name="TextBox 15"/>
          <p:cNvSpPr txBox="1"/>
          <p:nvPr/>
        </p:nvSpPr>
        <p:spPr>
          <a:xfrm>
            <a:off x="0" y="6519446"/>
            <a:ext cx="1962793" cy="338554"/>
          </a:xfrm>
          <a:prstGeom prst="rect">
            <a:avLst/>
          </a:prstGeom>
          <a:noFill/>
        </p:spPr>
        <p:txBody>
          <a:bodyPr wrap="square" rtlCol="0">
            <a:spAutoFit/>
          </a:bodyPr>
          <a:lstStyle/>
          <a:p>
            <a:pPr algn="ctr"/>
            <a:r>
              <a:rPr lang="en-US" sz="1600" b="1" dirty="0"/>
              <a:t>www.midocean.ae</a:t>
            </a:r>
          </a:p>
        </p:txBody>
      </p:sp>
    </p:spTree>
    <p:extLst>
      <p:ext uri="{BB962C8B-B14F-4D97-AF65-F5344CB8AC3E}">
        <p14:creationId xmlns:p14="http://schemas.microsoft.com/office/powerpoint/2010/main" val="11385894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500" fill="hold"/>
                                        <p:tgtEl>
                                          <p:spTgt spid="13"/>
                                        </p:tgtEl>
                                        <p:attrNameLst>
                                          <p:attrName>ppt_x</p:attrName>
                                        </p:attrNameLst>
                                      </p:cBhvr>
                                      <p:tavLst>
                                        <p:tav tm="0">
                                          <p:val>
                                            <p:strVal val="#ppt_x"/>
                                          </p:val>
                                        </p:tav>
                                        <p:tav tm="100000">
                                          <p:val>
                                            <p:strVal val="#ppt_x"/>
                                          </p:val>
                                        </p:tav>
                                      </p:tavLst>
                                    </p:anim>
                                    <p:anim calcmode="lin" valueType="num">
                                      <p:cBhvr additive="base">
                                        <p:cTn id="8"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additive="base">
                                        <p:cTn id="13" dur="500" fill="hold"/>
                                        <p:tgtEl>
                                          <p:spTgt spid="8"/>
                                        </p:tgtEl>
                                        <p:attrNameLst>
                                          <p:attrName>ppt_x</p:attrName>
                                        </p:attrNameLst>
                                      </p:cBhvr>
                                      <p:tavLst>
                                        <p:tav tm="0">
                                          <p:val>
                                            <p:strVal val="#ppt_x"/>
                                          </p:val>
                                        </p:tav>
                                        <p:tav tm="100000">
                                          <p:val>
                                            <p:strVal val="#ppt_x"/>
                                          </p:val>
                                        </p:tav>
                                      </p:tavLst>
                                    </p:anim>
                                    <p:anim calcmode="lin" valueType="num">
                                      <p:cBhvr additive="base">
                                        <p:cTn id="14"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1"/>
                                        </p:tgtEl>
                                        <p:attrNameLst>
                                          <p:attrName>style.visibility</p:attrName>
                                        </p:attrNameLst>
                                      </p:cBhvr>
                                      <p:to>
                                        <p:strVal val="visible"/>
                                      </p:to>
                                    </p:set>
                                    <p:anim calcmode="lin" valueType="num">
                                      <p:cBhvr additive="base">
                                        <p:cTn id="19" dur="500" fill="hold"/>
                                        <p:tgtEl>
                                          <p:spTgt spid="11"/>
                                        </p:tgtEl>
                                        <p:attrNameLst>
                                          <p:attrName>ppt_x</p:attrName>
                                        </p:attrNameLst>
                                      </p:cBhvr>
                                      <p:tavLst>
                                        <p:tav tm="0">
                                          <p:val>
                                            <p:strVal val="#ppt_x"/>
                                          </p:val>
                                        </p:tav>
                                        <p:tav tm="100000">
                                          <p:val>
                                            <p:strVal val="#ppt_x"/>
                                          </p:val>
                                        </p:tav>
                                      </p:tavLst>
                                    </p:anim>
                                    <p:anim calcmode="lin" valueType="num">
                                      <p:cBhvr additive="base">
                                        <p:cTn id="20"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1" grpId="0" animBg="1"/>
      <p:bldP spid="13"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3569886" y="0"/>
            <a:ext cx="2453236" cy="400110"/>
          </a:xfrm>
          <a:prstGeom prst="rect">
            <a:avLst/>
          </a:prstGeom>
          <a:solidFill>
            <a:schemeClr val="bg1"/>
          </a:solidFill>
          <a:ln>
            <a:solidFill>
              <a:schemeClr val="accent1"/>
            </a:solidFill>
          </a:ln>
        </p:spPr>
        <p:txBody>
          <a:bodyPr wrap="none">
            <a:spAutoFit/>
          </a:bodyPr>
          <a:lstStyle/>
          <a:p>
            <a:r>
              <a:rPr lang="en-US" sz="2000" b="1" dirty="0" smtClean="0">
                <a:effectLst>
                  <a:outerShdw blurRad="38100" dist="38100" dir="2700000" algn="tl">
                    <a:srgbClr val="000000">
                      <a:alpha val="43137"/>
                    </a:srgbClr>
                  </a:outerShdw>
                </a:effectLst>
              </a:rPr>
              <a:t>Communication tools</a:t>
            </a:r>
            <a:endParaRPr lang="en-US" sz="2000" b="1" dirty="0">
              <a:effectLst>
                <a:outerShdw blurRad="38100" dist="38100" dir="2700000" algn="tl">
                  <a:srgbClr val="000000">
                    <a:alpha val="43137"/>
                  </a:srgbClr>
                </a:outerShdw>
              </a:effectLst>
            </a:endParaRPr>
          </a:p>
        </p:txBody>
      </p:sp>
      <p:sp>
        <p:nvSpPr>
          <p:cNvPr id="8" name="Rectangle 7"/>
          <p:cNvSpPr/>
          <p:nvPr/>
        </p:nvSpPr>
        <p:spPr>
          <a:xfrm>
            <a:off x="149258" y="2719167"/>
            <a:ext cx="6096000" cy="2308324"/>
          </a:xfrm>
          <a:prstGeom prst="rect">
            <a:avLst/>
          </a:prstGeom>
          <a:solidFill>
            <a:schemeClr val="bg1"/>
          </a:solidFill>
          <a:ln>
            <a:solidFill>
              <a:schemeClr val="accent1"/>
            </a:solidFill>
          </a:ln>
        </p:spPr>
        <p:txBody>
          <a:bodyPr>
            <a:spAutoFit/>
          </a:bodyPr>
          <a:lstStyle/>
          <a:p>
            <a:r>
              <a:rPr lang="en-US" sz="2400" dirty="0"/>
              <a:t>However, social media is not the right tool for every project and every stakeholder group. Carefully consider the why, how, and what of using social media as a tool, and ensure it satisfies your tool selection criteria before moving forward.</a:t>
            </a:r>
          </a:p>
        </p:txBody>
      </p:sp>
      <p:sp>
        <p:nvSpPr>
          <p:cNvPr id="13" name="Rectangle 12"/>
          <p:cNvSpPr/>
          <p:nvPr/>
        </p:nvSpPr>
        <p:spPr>
          <a:xfrm>
            <a:off x="0" y="1564576"/>
            <a:ext cx="1813317" cy="470000"/>
          </a:xfrm>
          <a:prstGeom prst="rect">
            <a:avLst/>
          </a:prstGeom>
          <a:solidFill>
            <a:schemeClr val="accent5">
              <a:lumMod val="20000"/>
              <a:lumOff val="80000"/>
            </a:schemeClr>
          </a:solidFill>
          <a:ln>
            <a:solidFill>
              <a:schemeClr val="tx1"/>
            </a:solidFill>
          </a:ln>
        </p:spPr>
        <p:txBody>
          <a:bodyPr wrap="none">
            <a:spAutoFit/>
          </a:bodyPr>
          <a:lstStyle/>
          <a:p>
            <a:pPr>
              <a:lnSpc>
                <a:spcPct val="107000"/>
              </a:lnSpc>
              <a:spcAft>
                <a:spcPts val="600"/>
              </a:spcAft>
            </a:pPr>
            <a:r>
              <a:rPr lang="en-GB" sz="24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Social Media</a:t>
            </a:r>
            <a:endParaRPr lang="en-US" sz="24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10" name="Rectangle: Rounded Corners 22"/>
          <p:cNvSpPr/>
          <p:nvPr/>
        </p:nvSpPr>
        <p:spPr>
          <a:xfrm>
            <a:off x="8063578" y="81280"/>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11" name="Rectangle 10"/>
          <p:cNvSpPr/>
          <p:nvPr/>
        </p:nvSpPr>
        <p:spPr>
          <a:xfrm>
            <a:off x="-21724" y="456634"/>
            <a:ext cx="12192000" cy="523220"/>
          </a:xfrm>
          <a:prstGeom prst="rect">
            <a:avLst/>
          </a:prstGeom>
          <a:solidFill>
            <a:schemeClr val="bg1"/>
          </a:solidFill>
          <a:ln>
            <a:solidFill>
              <a:schemeClr val="accent1"/>
            </a:solidFill>
          </a:ln>
        </p:spPr>
        <p:txBody>
          <a:bodyPr wrap="square">
            <a:spAutoFit/>
          </a:bodyPr>
          <a:lstStyle/>
          <a:p>
            <a:pPr algn="ctr"/>
            <a:r>
              <a:rPr lang="en-GB" sz="2800" b="1" dirty="0" smtClean="0">
                <a:effectLst>
                  <a:outerShdw blurRad="38100" dist="38100" dir="2700000" algn="tl">
                    <a:srgbClr val="000000">
                      <a:alpha val="43137"/>
                    </a:srgbClr>
                  </a:outerShdw>
                </a:effectLst>
              </a:rPr>
              <a:t>Technology</a:t>
            </a:r>
            <a:endParaRPr lang="en-US" sz="2800" b="1" dirty="0">
              <a:effectLst>
                <a:outerShdw blurRad="38100" dist="38100" dir="2700000" algn="tl">
                  <a:srgbClr val="000000">
                    <a:alpha val="43137"/>
                  </a:srgbClr>
                </a:outerShdw>
              </a:effectLst>
            </a:endParaRPr>
          </a:p>
        </p:txBody>
      </p:sp>
      <p:pic>
        <p:nvPicPr>
          <p:cNvPr id="14" name="Picture 1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994689" y="1371376"/>
            <a:ext cx="5197311" cy="2022273"/>
          </a:xfrm>
          <a:prstGeom prst="rect">
            <a:avLst/>
          </a:prstGeom>
        </p:spPr>
      </p:pic>
      <p:pic>
        <p:nvPicPr>
          <p:cNvPr id="9"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4141" y="-17878"/>
            <a:ext cx="1391296" cy="459010"/>
          </a:xfrm>
          <a:prstGeom prst="rect">
            <a:avLst/>
          </a:prstGeom>
        </p:spPr>
      </p:pic>
      <p:sp>
        <p:nvSpPr>
          <p:cNvPr id="15" name="TextBox 14"/>
          <p:cNvSpPr txBox="1"/>
          <p:nvPr/>
        </p:nvSpPr>
        <p:spPr>
          <a:xfrm>
            <a:off x="0" y="6519446"/>
            <a:ext cx="1962793" cy="338554"/>
          </a:xfrm>
          <a:prstGeom prst="rect">
            <a:avLst/>
          </a:prstGeom>
          <a:noFill/>
        </p:spPr>
        <p:txBody>
          <a:bodyPr wrap="square" rtlCol="0">
            <a:spAutoFit/>
          </a:bodyPr>
          <a:lstStyle/>
          <a:p>
            <a:pPr algn="ctr"/>
            <a:r>
              <a:rPr lang="en-US" sz="1600" b="1" dirty="0"/>
              <a:t>www.midocean.ae</a:t>
            </a:r>
          </a:p>
        </p:txBody>
      </p:sp>
    </p:spTree>
    <p:extLst>
      <p:ext uri="{BB962C8B-B14F-4D97-AF65-F5344CB8AC3E}">
        <p14:creationId xmlns:p14="http://schemas.microsoft.com/office/powerpoint/2010/main" val="822061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500" fill="hold"/>
                                        <p:tgtEl>
                                          <p:spTgt spid="13"/>
                                        </p:tgtEl>
                                        <p:attrNameLst>
                                          <p:attrName>ppt_x</p:attrName>
                                        </p:attrNameLst>
                                      </p:cBhvr>
                                      <p:tavLst>
                                        <p:tav tm="0">
                                          <p:val>
                                            <p:strVal val="#ppt_x"/>
                                          </p:val>
                                        </p:tav>
                                        <p:tav tm="100000">
                                          <p:val>
                                            <p:strVal val="#ppt_x"/>
                                          </p:val>
                                        </p:tav>
                                      </p:tavLst>
                                    </p:anim>
                                    <p:anim calcmode="lin" valueType="num">
                                      <p:cBhvr additive="base">
                                        <p:cTn id="8"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Rounded Corners 22"/>
          <p:cNvSpPr/>
          <p:nvPr/>
        </p:nvSpPr>
        <p:spPr>
          <a:xfrm>
            <a:off x="8063578" y="81280"/>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pic>
        <p:nvPicPr>
          <p:cNvPr id="4" name="Picture 3"/>
          <p:cNvPicPr/>
          <p:nvPr/>
        </p:nvPicPr>
        <p:blipFill rotWithShape="1">
          <a:blip r:embed="rId2"/>
          <a:srcRect l="25232" t="16876" r="38743" b="68236"/>
          <a:stretch/>
        </p:blipFill>
        <p:spPr bwMode="auto">
          <a:xfrm>
            <a:off x="0" y="1"/>
            <a:ext cx="8585200" cy="4389120"/>
          </a:xfrm>
          <a:prstGeom prst="rect">
            <a:avLst/>
          </a:prstGeom>
          <a:ln>
            <a:noFill/>
          </a:ln>
          <a:extLst>
            <a:ext uri="{53640926-AAD7-44D8-BBD7-CCE9431645EC}">
              <a14:shadowObscured xmlns:a14="http://schemas.microsoft.com/office/drawing/2010/main"/>
            </a:ext>
          </a:extLst>
        </p:spPr>
      </p:pic>
      <p:sp>
        <p:nvSpPr>
          <p:cNvPr id="6" name="TextBox 5"/>
          <p:cNvSpPr txBox="1"/>
          <p:nvPr/>
        </p:nvSpPr>
        <p:spPr>
          <a:xfrm>
            <a:off x="0" y="6519446"/>
            <a:ext cx="1962793" cy="338554"/>
          </a:xfrm>
          <a:prstGeom prst="rect">
            <a:avLst/>
          </a:prstGeom>
          <a:noFill/>
        </p:spPr>
        <p:txBody>
          <a:bodyPr wrap="square" rtlCol="0">
            <a:spAutoFit/>
          </a:bodyPr>
          <a:lstStyle/>
          <a:p>
            <a:pPr algn="ctr"/>
            <a:r>
              <a:rPr lang="en-US" sz="1600" b="1" dirty="0"/>
              <a:t>www.midocean.ae</a:t>
            </a:r>
          </a:p>
        </p:txBody>
      </p:sp>
    </p:spTree>
    <p:extLst>
      <p:ext uri="{BB962C8B-B14F-4D97-AF65-F5344CB8AC3E}">
        <p14:creationId xmlns:p14="http://schemas.microsoft.com/office/powerpoint/2010/main" val="2251971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randombar(horizontal)">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3569886" y="0"/>
            <a:ext cx="2453236" cy="400110"/>
          </a:xfrm>
          <a:prstGeom prst="rect">
            <a:avLst/>
          </a:prstGeom>
          <a:solidFill>
            <a:schemeClr val="bg1"/>
          </a:solidFill>
          <a:ln>
            <a:solidFill>
              <a:schemeClr val="accent1"/>
            </a:solidFill>
          </a:ln>
        </p:spPr>
        <p:txBody>
          <a:bodyPr wrap="none">
            <a:spAutoFit/>
          </a:bodyPr>
          <a:lstStyle/>
          <a:p>
            <a:r>
              <a:rPr lang="en-US" sz="2000" b="1" dirty="0" smtClean="0">
                <a:effectLst>
                  <a:outerShdw blurRad="38100" dist="38100" dir="2700000" algn="tl">
                    <a:srgbClr val="000000">
                      <a:alpha val="43137"/>
                    </a:srgbClr>
                  </a:outerShdw>
                </a:effectLst>
              </a:rPr>
              <a:t>Communication tools</a:t>
            </a:r>
            <a:endParaRPr lang="en-US" sz="2000" b="1" dirty="0">
              <a:effectLst>
                <a:outerShdw blurRad="38100" dist="38100" dir="2700000" algn="tl">
                  <a:srgbClr val="000000">
                    <a:alpha val="43137"/>
                  </a:srgbClr>
                </a:outerShdw>
              </a:effectLst>
            </a:endParaRPr>
          </a:p>
        </p:txBody>
      </p:sp>
      <p:sp>
        <p:nvSpPr>
          <p:cNvPr id="3" name="Rectangle 2"/>
          <p:cNvSpPr/>
          <p:nvPr/>
        </p:nvSpPr>
        <p:spPr>
          <a:xfrm>
            <a:off x="0" y="1530712"/>
            <a:ext cx="1863267" cy="461665"/>
          </a:xfrm>
          <a:prstGeom prst="rect">
            <a:avLst/>
          </a:prstGeom>
          <a:solidFill>
            <a:schemeClr val="accent3">
              <a:lumMod val="75000"/>
            </a:schemeClr>
          </a:solidFill>
          <a:ln>
            <a:solidFill>
              <a:schemeClr val="tx1"/>
            </a:solidFill>
          </a:ln>
          <a:effectLst>
            <a:outerShdw blurRad="50800" dist="38100" dir="2700000" algn="tl" rotWithShape="0">
              <a:prstClr val="black">
                <a:alpha val="40000"/>
              </a:prstClr>
            </a:outerShdw>
          </a:effectLst>
        </p:spPr>
        <p:txBody>
          <a:bodyPr wrap="none">
            <a:spAutoFit/>
          </a:bodyPr>
          <a:lstStyle/>
          <a:p>
            <a:r>
              <a:rPr lang="en-GB" sz="2400" dirty="0" smtClean="0"/>
              <a:t>Project repots</a:t>
            </a:r>
            <a:endParaRPr lang="en-US" sz="2400" dirty="0"/>
          </a:p>
        </p:txBody>
      </p:sp>
      <p:sp>
        <p:nvSpPr>
          <p:cNvPr id="9" name="Rectangle 8"/>
          <p:cNvSpPr/>
          <p:nvPr/>
        </p:nvSpPr>
        <p:spPr>
          <a:xfrm>
            <a:off x="2119642" y="1530712"/>
            <a:ext cx="2196179" cy="461665"/>
          </a:xfrm>
          <a:prstGeom prst="rect">
            <a:avLst/>
          </a:prstGeom>
          <a:solidFill>
            <a:schemeClr val="accent3">
              <a:lumMod val="20000"/>
              <a:lumOff val="80000"/>
            </a:schemeClr>
          </a:solidFill>
          <a:ln>
            <a:solidFill>
              <a:schemeClr val="tx1"/>
            </a:solidFill>
          </a:ln>
          <a:effectLst>
            <a:outerShdw blurRad="50800" dist="38100" dir="2700000" algn="tl" rotWithShape="0">
              <a:prstClr val="black">
                <a:alpha val="40000"/>
              </a:prstClr>
            </a:outerShdw>
          </a:effectLst>
        </p:spPr>
        <p:txBody>
          <a:bodyPr wrap="none">
            <a:spAutoFit/>
          </a:bodyPr>
          <a:lstStyle/>
          <a:p>
            <a:r>
              <a:rPr lang="en-GB" sz="2400" dirty="0" smtClean="0"/>
              <a:t>Project Schedule</a:t>
            </a:r>
            <a:endParaRPr lang="en-US" sz="2400" dirty="0"/>
          </a:p>
        </p:txBody>
      </p:sp>
      <p:sp>
        <p:nvSpPr>
          <p:cNvPr id="14" name="Rectangle: Rounded Corners 22"/>
          <p:cNvSpPr/>
          <p:nvPr/>
        </p:nvSpPr>
        <p:spPr>
          <a:xfrm>
            <a:off x="8063578" y="81280"/>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15" name="Rectangle 14"/>
          <p:cNvSpPr/>
          <p:nvPr/>
        </p:nvSpPr>
        <p:spPr>
          <a:xfrm>
            <a:off x="-21724" y="456634"/>
            <a:ext cx="12192000" cy="523220"/>
          </a:xfrm>
          <a:prstGeom prst="rect">
            <a:avLst/>
          </a:prstGeom>
          <a:solidFill>
            <a:schemeClr val="bg1"/>
          </a:solidFill>
          <a:ln>
            <a:solidFill>
              <a:schemeClr val="accent1"/>
            </a:solidFill>
          </a:ln>
        </p:spPr>
        <p:txBody>
          <a:bodyPr wrap="square">
            <a:spAutoFit/>
          </a:bodyPr>
          <a:lstStyle/>
          <a:p>
            <a:pPr algn="ctr"/>
            <a:r>
              <a:rPr lang="en-GB" sz="2800" b="1" dirty="0" smtClean="0">
                <a:effectLst>
                  <a:outerShdw blurRad="38100" dist="38100" dir="2700000" algn="tl">
                    <a:srgbClr val="000000">
                      <a:alpha val="43137"/>
                    </a:srgbClr>
                  </a:outerShdw>
                </a:effectLst>
              </a:rPr>
              <a:t>Project documents</a:t>
            </a:r>
            <a:endParaRPr lang="en-US" sz="2800" b="1" dirty="0">
              <a:effectLst>
                <a:outerShdw blurRad="38100" dist="38100" dir="2700000" algn="tl">
                  <a:srgbClr val="000000">
                    <a:alpha val="43137"/>
                  </a:srgbClr>
                </a:outerShdw>
              </a:effectLst>
            </a:endParaRPr>
          </a:p>
        </p:txBody>
      </p:sp>
      <p:sp>
        <p:nvSpPr>
          <p:cNvPr id="11" name="Rectangle 10"/>
          <p:cNvSpPr/>
          <p:nvPr/>
        </p:nvSpPr>
        <p:spPr>
          <a:xfrm>
            <a:off x="4572197" y="1530713"/>
            <a:ext cx="2522935" cy="461665"/>
          </a:xfrm>
          <a:prstGeom prst="rect">
            <a:avLst/>
          </a:prstGeom>
          <a:solidFill>
            <a:schemeClr val="tx2">
              <a:lumMod val="40000"/>
              <a:lumOff val="60000"/>
            </a:schemeClr>
          </a:solidFill>
          <a:ln>
            <a:solidFill>
              <a:schemeClr val="tx1"/>
            </a:solidFill>
          </a:ln>
          <a:effectLst>
            <a:outerShdw blurRad="50800" dist="38100" dir="2700000" algn="tl" rotWithShape="0">
              <a:prstClr val="black">
                <a:alpha val="40000"/>
              </a:prstClr>
            </a:outerShdw>
          </a:effectLst>
        </p:spPr>
        <p:txBody>
          <a:bodyPr wrap="none">
            <a:spAutoFit/>
          </a:bodyPr>
          <a:lstStyle/>
          <a:p>
            <a:r>
              <a:rPr lang="en-GB" sz="2400" dirty="0"/>
              <a:t>Milestone Schedule</a:t>
            </a:r>
            <a:endParaRPr lang="en-US" sz="2400" dirty="0"/>
          </a:p>
        </p:txBody>
      </p:sp>
      <p:sp>
        <p:nvSpPr>
          <p:cNvPr id="2" name="Rectangle 1"/>
          <p:cNvSpPr/>
          <p:nvPr/>
        </p:nvSpPr>
        <p:spPr>
          <a:xfrm>
            <a:off x="7457750" y="1530713"/>
            <a:ext cx="1914498" cy="461665"/>
          </a:xfrm>
          <a:prstGeom prst="rect">
            <a:avLst/>
          </a:prstGeom>
          <a:solidFill>
            <a:schemeClr val="accent5">
              <a:lumMod val="20000"/>
              <a:lumOff val="80000"/>
            </a:schemeClr>
          </a:solidFill>
          <a:ln>
            <a:solidFill>
              <a:schemeClr val="tx1"/>
            </a:solidFill>
          </a:ln>
          <a:effectLst>
            <a:outerShdw blurRad="50800" dist="38100" dir="2700000" algn="tl" rotWithShape="0">
              <a:prstClr val="black">
                <a:alpha val="40000"/>
              </a:prstClr>
            </a:outerShdw>
          </a:effectLst>
        </p:spPr>
        <p:txBody>
          <a:bodyPr wrap="none">
            <a:spAutoFit/>
          </a:bodyPr>
          <a:lstStyle/>
          <a:p>
            <a:r>
              <a:rPr lang="en-GB" sz="2400" dirty="0"/>
              <a:t>Status Reports</a:t>
            </a:r>
            <a:endParaRPr lang="en-US" sz="2400" dirty="0"/>
          </a:p>
        </p:txBody>
      </p:sp>
      <p:sp>
        <p:nvSpPr>
          <p:cNvPr id="12" name="Rectangle 11"/>
          <p:cNvSpPr/>
          <p:nvPr/>
        </p:nvSpPr>
        <p:spPr>
          <a:xfrm>
            <a:off x="9620189" y="1530713"/>
            <a:ext cx="1962653" cy="461665"/>
          </a:xfrm>
          <a:prstGeom prst="rect">
            <a:avLst/>
          </a:prstGeom>
          <a:solidFill>
            <a:schemeClr val="accent5">
              <a:lumMod val="75000"/>
            </a:schemeClr>
          </a:solidFill>
          <a:ln>
            <a:solidFill>
              <a:schemeClr val="tx1"/>
            </a:solidFill>
          </a:ln>
          <a:effectLst>
            <a:outerShdw blurRad="50800" dist="38100" dir="2700000" algn="tl" rotWithShape="0">
              <a:prstClr val="black">
                <a:alpha val="40000"/>
              </a:prstClr>
            </a:outerShdw>
          </a:effectLst>
        </p:spPr>
        <p:txBody>
          <a:bodyPr wrap="none">
            <a:spAutoFit/>
          </a:bodyPr>
          <a:lstStyle/>
          <a:p>
            <a:r>
              <a:rPr lang="en-GB" sz="2400" dirty="0" smtClean="0"/>
              <a:t>Kanban Board</a:t>
            </a:r>
            <a:endParaRPr lang="en-US" sz="2400"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8604" y="2349834"/>
            <a:ext cx="7050925" cy="4508165"/>
          </a:xfrm>
          <a:prstGeom prst="rect">
            <a:avLst/>
          </a:prstGeom>
        </p:spPr>
      </p:pic>
      <p:pic>
        <p:nvPicPr>
          <p:cNvPr id="13"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4141" y="-17878"/>
            <a:ext cx="1391296" cy="459010"/>
          </a:xfrm>
          <a:prstGeom prst="rect">
            <a:avLst/>
          </a:prstGeom>
        </p:spPr>
      </p:pic>
      <p:sp>
        <p:nvSpPr>
          <p:cNvPr id="16" name="TextBox 15"/>
          <p:cNvSpPr txBox="1"/>
          <p:nvPr/>
        </p:nvSpPr>
        <p:spPr>
          <a:xfrm>
            <a:off x="0" y="6519446"/>
            <a:ext cx="1962793" cy="338554"/>
          </a:xfrm>
          <a:prstGeom prst="rect">
            <a:avLst/>
          </a:prstGeom>
          <a:noFill/>
        </p:spPr>
        <p:txBody>
          <a:bodyPr wrap="square" rtlCol="0">
            <a:spAutoFit/>
          </a:bodyPr>
          <a:lstStyle/>
          <a:p>
            <a:pPr algn="ctr"/>
            <a:r>
              <a:rPr lang="en-US" sz="1600" b="1" dirty="0"/>
              <a:t>www.midocean.ae</a:t>
            </a:r>
          </a:p>
        </p:txBody>
      </p:sp>
    </p:spTree>
    <p:extLst>
      <p:ext uri="{BB962C8B-B14F-4D97-AF65-F5344CB8AC3E}">
        <p14:creationId xmlns:p14="http://schemas.microsoft.com/office/powerpoint/2010/main" val="24365709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barn(inVertical)">
                                      <p:cBhvr>
                                        <p:cTn id="12" dur="500"/>
                                        <p:tgtEl>
                                          <p:spTgt spid="9"/>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barn(inVertical)">
                                      <p:cBhvr>
                                        <p:cTn id="17" dur="500"/>
                                        <p:tgtEl>
                                          <p:spTgt spid="11"/>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barn(inVertical)">
                                      <p:cBhvr>
                                        <p:cTn id="22" dur="500"/>
                                        <p:tgtEl>
                                          <p:spTgt spid="2"/>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grpId="0" nodeType="clickEffect">
                                  <p:stCondLst>
                                    <p:cond delay="0"/>
                                  </p:stCondLst>
                                  <p:childTnLst>
                                    <p:set>
                                      <p:cBhvr>
                                        <p:cTn id="26" dur="1" fill="hold">
                                          <p:stCondLst>
                                            <p:cond delay="0"/>
                                          </p:stCondLst>
                                        </p:cTn>
                                        <p:tgtEl>
                                          <p:spTgt spid="12"/>
                                        </p:tgtEl>
                                        <p:attrNameLst>
                                          <p:attrName>style.visibility</p:attrName>
                                        </p:attrNameLst>
                                      </p:cBhvr>
                                      <p:to>
                                        <p:strVal val="visible"/>
                                      </p:to>
                                    </p:set>
                                    <p:animEffect transition="in" filter="barn(inVertical)">
                                      <p:cBhvr>
                                        <p:cTn id="2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9" grpId="0" animBg="1"/>
      <p:bldP spid="11" grpId="0" animBg="1"/>
      <p:bldP spid="2" grpId="0" animBg="1"/>
      <p:bldP spid="12"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3569886" y="0"/>
            <a:ext cx="2453236" cy="400110"/>
          </a:xfrm>
          <a:prstGeom prst="rect">
            <a:avLst/>
          </a:prstGeom>
          <a:solidFill>
            <a:schemeClr val="bg1"/>
          </a:solidFill>
          <a:ln>
            <a:solidFill>
              <a:schemeClr val="accent1"/>
            </a:solidFill>
          </a:ln>
        </p:spPr>
        <p:txBody>
          <a:bodyPr wrap="none">
            <a:spAutoFit/>
          </a:bodyPr>
          <a:lstStyle/>
          <a:p>
            <a:r>
              <a:rPr lang="en-US" sz="2000" b="1" dirty="0" smtClean="0">
                <a:effectLst>
                  <a:outerShdw blurRad="38100" dist="38100" dir="2700000" algn="tl">
                    <a:srgbClr val="000000">
                      <a:alpha val="43137"/>
                    </a:srgbClr>
                  </a:outerShdw>
                </a:effectLst>
              </a:rPr>
              <a:t>Communication tools</a:t>
            </a:r>
            <a:endParaRPr lang="en-US" sz="2000" b="1" dirty="0">
              <a:effectLst>
                <a:outerShdw blurRad="38100" dist="38100" dir="2700000" algn="tl">
                  <a:srgbClr val="000000">
                    <a:alpha val="43137"/>
                  </a:srgbClr>
                </a:outerShdw>
              </a:effectLst>
            </a:endParaRPr>
          </a:p>
        </p:txBody>
      </p:sp>
      <p:sp>
        <p:nvSpPr>
          <p:cNvPr id="8" name="Rectangle 7"/>
          <p:cNvSpPr/>
          <p:nvPr/>
        </p:nvSpPr>
        <p:spPr>
          <a:xfrm>
            <a:off x="149258" y="2719167"/>
            <a:ext cx="6096000" cy="3046988"/>
          </a:xfrm>
          <a:prstGeom prst="rect">
            <a:avLst/>
          </a:prstGeom>
          <a:solidFill>
            <a:schemeClr val="bg1"/>
          </a:solidFill>
          <a:ln>
            <a:solidFill>
              <a:schemeClr val="accent1"/>
            </a:solidFill>
          </a:ln>
        </p:spPr>
        <p:txBody>
          <a:bodyPr>
            <a:spAutoFit/>
          </a:bodyPr>
          <a:lstStyle/>
          <a:p>
            <a:r>
              <a:rPr lang="en-US" sz="2400" dirty="0"/>
              <a:t>the report is simply for documentation purposes. If you know there is information in the </a:t>
            </a:r>
            <a:r>
              <a:rPr lang="en-US" sz="2400" dirty="0" smtClean="0"/>
              <a:t>report </a:t>
            </a:r>
            <a:r>
              <a:rPr lang="en-US" sz="2400" dirty="0"/>
              <a:t>that certain stakeholders need to know, communicate it separately. At minimum, when you send the report, add an introductory note that uses bullet points to highlight specific aspects of the report you want to ensure they see.</a:t>
            </a:r>
          </a:p>
        </p:txBody>
      </p:sp>
      <p:sp>
        <p:nvSpPr>
          <p:cNvPr id="11" name="Rectangle 10"/>
          <p:cNvSpPr/>
          <p:nvPr/>
        </p:nvSpPr>
        <p:spPr>
          <a:xfrm>
            <a:off x="0" y="1530712"/>
            <a:ext cx="1863267" cy="461665"/>
          </a:xfrm>
          <a:prstGeom prst="rect">
            <a:avLst/>
          </a:prstGeom>
          <a:solidFill>
            <a:schemeClr val="accent3">
              <a:lumMod val="75000"/>
            </a:schemeClr>
          </a:solidFill>
          <a:ln>
            <a:solidFill>
              <a:schemeClr val="tx1"/>
            </a:solidFill>
          </a:ln>
          <a:effectLst>
            <a:outerShdw blurRad="50800" dist="38100" dir="2700000" algn="tl" rotWithShape="0">
              <a:prstClr val="black">
                <a:alpha val="40000"/>
              </a:prstClr>
            </a:outerShdw>
          </a:effectLst>
        </p:spPr>
        <p:txBody>
          <a:bodyPr wrap="none">
            <a:spAutoFit/>
          </a:bodyPr>
          <a:lstStyle/>
          <a:p>
            <a:r>
              <a:rPr lang="en-GB" sz="2400" dirty="0" smtClean="0"/>
              <a:t>Project repots</a:t>
            </a:r>
            <a:endParaRPr lang="en-US" sz="2400" dirty="0"/>
          </a:p>
        </p:txBody>
      </p:sp>
      <p:sp>
        <p:nvSpPr>
          <p:cNvPr id="12" name="Rectangle: Rounded Corners 22"/>
          <p:cNvSpPr/>
          <p:nvPr/>
        </p:nvSpPr>
        <p:spPr>
          <a:xfrm>
            <a:off x="8063578" y="81280"/>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13" name="Rectangle 12"/>
          <p:cNvSpPr/>
          <p:nvPr/>
        </p:nvSpPr>
        <p:spPr>
          <a:xfrm>
            <a:off x="-21724" y="456634"/>
            <a:ext cx="12192000" cy="523220"/>
          </a:xfrm>
          <a:prstGeom prst="rect">
            <a:avLst/>
          </a:prstGeom>
          <a:solidFill>
            <a:schemeClr val="bg1"/>
          </a:solidFill>
          <a:ln>
            <a:solidFill>
              <a:schemeClr val="accent1"/>
            </a:solidFill>
          </a:ln>
        </p:spPr>
        <p:txBody>
          <a:bodyPr wrap="square">
            <a:spAutoFit/>
          </a:bodyPr>
          <a:lstStyle/>
          <a:p>
            <a:pPr algn="ctr"/>
            <a:r>
              <a:rPr lang="en-GB" sz="2800" b="1" dirty="0" smtClean="0">
                <a:effectLst>
                  <a:outerShdw blurRad="38100" dist="38100" dir="2700000" algn="tl">
                    <a:srgbClr val="000000">
                      <a:alpha val="43137"/>
                    </a:srgbClr>
                  </a:outerShdw>
                </a:effectLst>
              </a:rPr>
              <a:t>Project documents</a:t>
            </a:r>
            <a:endParaRPr lang="en-US" sz="2800" b="1" dirty="0">
              <a:effectLst>
                <a:outerShdw blurRad="38100" dist="38100" dir="2700000" algn="tl">
                  <a:srgbClr val="000000">
                    <a:alpha val="43137"/>
                  </a:srgbClr>
                </a:outerShdw>
              </a:effectLst>
            </a:endParaRPr>
          </a:p>
        </p:txBody>
      </p:sp>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245258" y="1065447"/>
            <a:ext cx="5946742" cy="2563873"/>
          </a:xfrm>
          <a:prstGeom prst="rect">
            <a:avLst/>
          </a:prstGeom>
        </p:spPr>
      </p:pic>
      <p:pic>
        <p:nvPicPr>
          <p:cNvPr id="10"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4141" y="-17878"/>
            <a:ext cx="1391296" cy="459010"/>
          </a:xfrm>
          <a:prstGeom prst="rect">
            <a:avLst/>
          </a:prstGeom>
        </p:spPr>
      </p:pic>
    </p:spTree>
    <p:extLst>
      <p:ext uri="{BB962C8B-B14F-4D97-AF65-F5344CB8AC3E}">
        <p14:creationId xmlns:p14="http://schemas.microsoft.com/office/powerpoint/2010/main" val="21219839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barn(inVertical)">
                                      <p:cBhvr>
                                        <p:cTn id="7" dur="500"/>
                                        <p:tgtEl>
                                          <p:spTgt spid="11"/>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 calcmode="lin" valueType="num">
                                      <p:cBhvr additive="base">
                                        <p:cTn id="12" dur="500" fill="hold"/>
                                        <p:tgtEl>
                                          <p:spTgt spid="8"/>
                                        </p:tgtEl>
                                        <p:attrNameLst>
                                          <p:attrName>ppt_x</p:attrName>
                                        </p:attrNameLst>
                                      </p:cBhvr>
                                      <p:tavLst>
                                        <p:tav tm="0">
                                          <p:val>
                                            <p:strVal val="#ppt_x"/>
                                          </p:val>
                                        </p:tav>
                                        <p:tav tm="100000">
                                          <p:val>
                                            <p:strVal val="#ppt_x"/>
                                          </p:val>
                                        </p:tav>
                                      </p:tavLst>
                                    </p:anim>
                                    <p:anim calcmode="lin" valueType="num">
                                      <p:cBhvr additive="base">
                                        <p:cTn id="13"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1"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3569886" y="0"/>
            <a:ext cx="2453236" cy="400110"/>
          </a:xfrm>
          <a:prstGeom prst="rect">
            <a:avLst/>
          </a:prstGeom>
          <a:solidFill>
            <a:schemeClr val="bg1"/>
          </a:solidFill>
          <a:ln>
            <a:solidFill>
              <a:schemeClr val="accent1"/>
            </a:solidFill>
          </a:ln>
        </p:spPr>
        <p:txBody>
          <a:bodyPr wrap="none">
            <a:spAutoFit/>
          </a:bodyPr>
          <a:lstStyle/>
          <a:p>
            <a:r>
              <a:rPr lang="en-US" sz="2000" b="1" dirty="0" smtClean="0">
                <a:effectLst>
                  <a:outerShdw blurRad="38100" dist="38100" dir="2700000" algn="tl">
                    <a:srgbClr val="000000">
                      <a:alpha val="43137"/>
                    </a:srgbClr>
                  </a:outerShdw>
                </a:effectLst>
              </a:rPr>
              <a:t>Communication tools</a:t>
            </a:r>
            <a:endParaRPr lang="en-US" sz="2000" b="1" dirty="0">
              <a:effectLst>
                <a:outerShdw blurRad="38100" dist="38100" dir="2700000" algn="tl">
                  <a:srgbClr val="000000">
                    <a:alpha val="43137"/>
                  </a:srgbClr>
                </a:outerShdw>
              </a:effectLst>
            </a:endParaRPr>
          </a:p>
        </p:txBody>
      </p:sp>
      <p:sp>
        <p:nvSpPr>
          <p:cNvPr id="8" name="Rectangle 7"/>
          <p:cNvSpPr/>
          <p:nvPr/>
        </p:nvSpPr>
        <p:spPr>
          <a:xfrm>
            <a:off x="0" y="2662606"/>
            <a:ext cx="6096000" cy="1384995"/>
          </a:xfrm>
          <a:prstGeom prst="rect">
            <a:avLst/>
          </a:prstGeom>
          <a:solidFill>
            <a:schemeClr val="bg1"/>
          </a:solidFill>
          <a:ln>
            <a:solidFill>
              <a:schemeClr val="accent1"/>
            </a:solidFill>
          </a:ln>
        </p:spPr>
        <p:txBody>
          <a:bodyPr>
            <a:spAutoFit/>
          </a:bodyPr>
          <a:lstStyle/>
          <a:p>
            <a:r>
              <a:rPr lang="en-US" sz="2800" dirty="0"/>
              <a:t>The benefit of project reports is that critical project information has been documented. </a:t>
            </a:r>
          </a:p>
        </p:txBody>
      </p:sp>
      <p:sp>
        <p:nvSpPr>
          <p:cNvPr id="9" name="Rectangle 8"/>
          <p:cNvSpPr/>
          <p:nvPr/>
        </p:nvSpPr>
        <p:spPr>
          <a:xfrm>
            <a:off x="0" y="4379855"/>
            <a:ext cx="6096000" cy="1815882"/>
          </a:xfrm>
          <a:prstGeom prst="rect">
            <a:avLst/>
          </a:prstGeom>
          <a:solidFill>
            <a:schemeClr val="bg1"/>
          </a:solidFill>
          <a:ln>
            <a:solidFill>
              <a:schemeClr val="accent1"/>
            </a:solidFill>
          </a:ln>
        </p:spPr>
        <p:txBody>
          <a:bodyPr>
            <a:spAutoFit/>
          </a:bodyPr>
          <a:lstStyle/>
          <a:p>
            <a:r>
              <a:rPr lang="en-US" sz="2800" dirty="0"/>
              <a:t>The challenge: making sure that project reports, decision logs, issue logs, and other reports have a purpose and are being used (and read)!</a:t>
            </a:r>
          </a:p>
        </p:txBody>
      </p:sp>
      <p:sp>
        <p:nvSpPr>
          <p:cNvPr id="12" name="Rectangle 11"/>
          <p:cNvSpPr/>
          <p:nvPr/>
        </p:nvSpPr>
        <p:spPr>
          <a:xfrm>
            <a:off x="0" y="1530712"/>
            <a:ext cx="1863267" cy="461665"/>
          </a:xfrm>
          <a:prstGeom prst="rect">
            <a:avLst/>
          </a:prstGeom>
          <a:solidFill>
            <a:schemeClr val="accent3">
              <a:lumMod val="75000"/>
            </a:schemeClr>
          </a:solidFill>
          <a:ln>
            <a:solidFill>
              <a:schemeClr val="tx1"/>
            </a:solidFill>
          </a:ln>
          <a:effectLst>
            <a:outerShdw blurRad="50800" dist="38100" dir="2700000" algn="tl" rotWithShape="0">
              <a:prstClr val="black">
                <a:alpha val="40000"/>
              </a:prstClr>
            </a:outerShdw>
          </a:effectLst>
        </p:spPr>
        <p:txBody>
          <a:bodyPr wrap="none">
            <a:spAutoFit/>
          </a:bodyPr>
          <a:lstStyle/>
          <a:p>
            <a:r>
              <a:rPr lang="en-GB" sz="2400" dirty="0" smtClean="0"/>
              <a:t>Project repots</a:t>
            </a:r>
            <a:endParaRPr lang="en-US" sz="2400" dirty="0"/>
          </a:p>
        </p:txBody>
      </p:sp>
      <p:sp>
        <p:nvSpPr>
          <p:cNvPr id="14" name="Rectangle: Rounded Corners 22"/>
          <p:cNvSpPr/>
          <p:nvPr/>
        </p:nvSpPr>
        <p:spPr>
          <a:xfrm>
            <a:off x="8063578" y="81280"/>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15" name="Rectangle 14"/>
          <p:cNvSpPr/>
          <p:nvPr/>
        </p:nvSpPr>
        <p:spPr>
          <a:xfrm>
            <a:off x="-21724" y="456634"/>
            <a:ext cx="12192000" cy="523220"/>
          </a:xfrm>
          <a:prstGeom prst="rect">
            <a:avLst/>
          </a:prstGeom>
          <a:solidFill>
            <a:schemeClr val="bg1"/>
          </a:solidFill>
          <a:ln>
            <a:solidFill>
              <a:schemeClr val="accent1"/>
            </a:solidFill>
          </a:ln>
        </p:spPr>
        <p:txBody>
          <a:bodyPr wrap="square">
            <a:spAutoFit/>
          </a:bodyPr>
          <a:lstStyle/>
          <a:p>
            <a:pPr algn="ctr"/>
            <a:r>
              <a:rPr lang="en-GB" sz="2800" b="1" dirty="0" smtClean="0">
                <a:effectLst>
                  <a:outerShdw blurRad="38100" dist="38100" dir="2700000" algn="tl">
                    <a:srgbClr val="000000">
                      <a:alpha val="43137"/>
                    </a:srgbClr>
                  </a:outerShdw>
                </a:effectLst>
              </a:rPr>
              <a:t>Project documents</a:t>
            </a:r>
            <a:endParaRPr lang="en-US" sz="2800" b="1" dirty="0">
              <a:effectLst>
                <a:outerShdw blurRad="38100" dist="38100" dir="2700000" algn="tl">
                  <a:srgbClr val="000000">
                    <a:alpha val="43137"/>
                  </a:srgbClr>
                </a:outerShdw>
              </a:effectLst>
            </a:endParaRPr>
          </a:p>
        </p:txBody>
      </p:sp>
      <p:pic>
        <p:nvPicPr>
          <p:cNvPr id="13" name="Picture 1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245258" y="1065447"/>
            <a:ext cx="5946742" cy="2563873"/>
          </a:xfrm>
          <a:prstGeom prst="rect">
            <a:avLst/>
          </a:prstGeom>
        </p:spPr>
      </p:pic>
      <p:pic>
        <p:nvPicPr>
          <p:cNvPr id="10"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4141" y="-17878"/>
            <a:ext cx="1391296" cy="459010"/>
          </a:xfrm>
          <a:prstGeom prst="rect">
            <a:avLst/>
          </a:prstGeom>
        </p:spPr>
      </p:pic>
      <p:sp>
        <p:nvSpPr>
          <p:cNvPr id="16" name="TextBox 15"/>
          <p:cNvSpPr txBox="1"/>
          <p:nvPr/>
        </p:nvSpPr>
        <p:spPr>
          <a:xfrm>
            <a:off x="0" y="6519446"/>
            <a:ext cx="1962793" cy="338554"/>
          </a:xfrm>
          <a:prstGeom prst="rect">
            <a:avLst/>
          </a:prstGeom>
          <a:noFill/>
        </p:spPr>
        <p:txBody>
          <a:bodyPr wrap="square" rtlCol="0">
            <a:spAutoFit/>
          </a:bodyPr>
          <a:lstStyle/>
          <a:p>
            <a:pPr algn="ctr"/>
            <a:r>
              <a:rPr lang="en-US" sz="1600" b="1" dirty="0"/>
              <a:t>www.midocean.ae</a:t>
            </a:r>
          </a:p>
        </p:txBody>
      </p:sp>
    </p:spTree>
    <p:extLst>
      <p:ext uri="{BB962C8B-B14F-4D97-AF65-F5344CB8AC3E}">
        <p14:creationId xmlns:p14="http://schemas.microsoft.com/office/powerpoint/2010/main" val="9589777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barn(inVertical)">
                                      <p:cBhvr>
                                        <p:cTn id="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3569886" y="0"/>
            <a:ext cx="2453236" cy="400110"/>
          </a:xfrm>
          <a:prstGeom prst="rect">
            <a:avLst/>
          </a:prstGeom>
          <a:solidFill>
            <a:schemeClr val="bg1"/>
          </a:solidFill>
          <a:ln>
            <a:solidFill>
              <a:schemeClr val="accent1"/>
            </a:solidFill>
          </a:ln>
        </p:spPr>
        <p:txBody>
          <a:bodyPr wrap="none">
            <a:spAutoFit/>
          </a:bodyPr>
          <a:lstStyle/>
          <a:p>
            <a:r>
              <a:rPr lang="en-US" sz="2000" b="1" dirty="0" smtClean="0">
                <a:effectLst>
                  <a:outerShdw blurRad="38100" dist="38100" dir="2700000" algn="tl">
                    <a:srgbClr val="000000">
                      <a:alpha val="43137"/>
                    </a:srgbClr>
                  </a:outerShdw>
                </a:effectLst>
              </a:rPr>
              <a:t>Communication tools</a:t>
            </a:r>
            <a:endParaRPr lang="en-US" sz="2000" b="1" dirty="0">
              <a:effectLst>
                <a:outerShdw blurRad="38100" dist="38100" dir="2700000" algn="tl">
                  <a:srgbClr val="000000">
                    <a:alpha val="43137"/>
                  </a:srgbClr>
                </a:outerShdw>
              </a:effectLst>
            </a:endParaRPr>
          </a:p>
        </p:txBody>
      </p:sp>
      <p:sp>
        <p:nvSpPr>
          <p:cNvPr id="8" name="Rectangle 7"/>
          <p:cNvSpPr/>
          <p:nvPr/>
        </p:nvSpPr>
        <p:spPr>
          <a:xfrm>
            <a:off x="149258" y="2719167"/>
            <a:ext cx="6096000" cy="2677656"/>
          </a:xfrm>
          <a:prstGeom prst="rect">
            <a:avLst/>
          </a:prstGeom>
          <a:solidFill>
            <a:schemeClr val="bg1">
              <a:lumMod val="95000"/>
            </a:schemeClr>
          </a:solidFill>
          <a:ln>
            <a:solidFill>
              <a:schemeClr val="accent1"/>
            </a:solidFill>
          </a:ln>
        </p:spPr>
        <p:txBody>
          <a:bodyPr>
            <a:spAutoFit/>
          </a:bodyPr>
          <a:lstStyle/>
          <a:p>
            <a:r>
              <a:rPr lang="en-US" sz="2400" dirty="0"/>
              <a:t>One of the most powerful tools we have for communicating about the project is the project schedule. The project schedule is highly detailed and communicates the tasks, milestones, planned and actual start/end dates, durations, dependencies, resources, and other detailed information.</a:t>
            </a:r>
          </a:p>
        </p:txBody>
      </p:sp>
      <p:sp>
        <p:nvSpPr>
          <p:cNvPr id="12" name="Rectangle 11"/>
          <p:cNvSpPr/>
          <p:nvPr/>
        </p:nvSpPr>
        <p:spPr>
          <a:xfrm>
            <a:off x="0" y="1207564"/>
            <a:ext cx="2196179" cy="461665"/>
          </a:xfrm>
          <a:prstGeom prst="rect">
            <a:avLst/>
          </a:prstGeom>
          <a:solidFill>
            <a:schemeClr val="tx2">
              <a:lumMod val="20000"/>
              <a:lumOff val="80000"/>
            </a:schemeClr>
          </a:solidFill>
          <a:ln>
            <a:solidFill>
              <a:schemeClr val="tx1"/>
            </a:solidFill>
          </a:ln>
          <a:effectLst>
            <a:outerShdw blurRad="50800" dist="38100" dir="2700000" algn="tl" rotWithShape="0">
              <a:prstClr val="black">
                <a:alpha val="40000"/>
              </a:prstClr>
            </a:outerShdw>
          </a:effectLst>
        </p:spPr>
        <p:txBody>
          <a:bodyPr wrap="none">
            <a:spAutoFit/>
          </a:bodyPr>
          <a:lstStyle/>
          <a:p>
            <a:r>
              <a:rPr lang="en-GB" sz="2400" dirty="0" smtClean="0"/>
              <a:t>Project Schedule</a:t>
            </a:r>
            <a:endParaRPr lang="en-US" sz="2400" dirty="0"/>
          </a:p>
        </p:txBody>
      </p:sp>
      <p:sp>
        <p:nvSpPr>
          <p:cNvPr id="10" name="Rectangle: Rounded Corners 22"/>
          <p:cNvSpPr/>
          <p:nvPr/>
        </p:nvSpPr>
        <p:spPr>
          <a:xfrm>
            <a:off x="8063578" y="81280"/>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13" name="Rectangle 12"/>
          <p:cNvSpPr/>
          <p:nvPr/>
        </p:nvSpPr>
        <p:spPr>
          <a:xfrm>
            <a:off x="-21724" y="456634"/>
            <a:ext cx="12192000" cy="523220"/>
          </a:xfrm>
          <a:prstGeom prst="rect">
            <a:avLst/>
          </a:prstGeom>
          <a:solidFill>
            <a:schemeClr val="bg1"/>
          </a:solidFill>
          <a:ln>
            <a:solidFill>
              <a:schemeClr val="accent1"/>
            </a:solidFill>
          </a:ln>
        </p:spPr>
        <p:txBody>
          <a:bodyPr wrap="square">
            <a:spAutoFit/>
          </a:bodyPr>
          <a:lstStyle/>
          <a:p>
            <a:pPr algn="ctr"/>
            <a:r>
              <a:rPr lang="en-GB" sz="2800" b="1" dirty="0" smtClean="0">
                <a:effectLst>
                  <a:outerShdw blurRad="38100" dist="38100" dir="2700000" algn="tl">
                    <a:srgbClr val="000000">
                      <a:alpha val="43137"/>
                    </a:srgbClr>
                  </a:outerShdw>
                </a:effectLst>
              </a:rPr>
              <a:t>Project documents</a:t>
            </a:r>
            <a:endParaRPr lang="en-US" sz="2800" b="1" dirty="0">
              <a:effectLst>
                <a:outerShdw blurRad="38100" dist="38100" dir="2700000" algn="tl">
                  <a:srgbClr val="000000">
                    <a:alpha val="43137"/>
                  </a:srgbClr>
                </a:outerShdw>
              </a:effectLst>
            </a:endParaRPr>
          </a:p>
        </p:txBody>
      </p:sp>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947555" y="1075370"/>
            <a:ext cx="5215559" cy="2286000"/>
          </a:xfrm>
          <a:prstGeom prst="rect">
            <a:avLst/>
          </a:prstGeom>
        </p:spPr>
      </p:pic>
      <p:pic>
        <p:nvPicPr>
          <p:cNvPr id="9"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4141" y="-17878"/>
            <a:ext cx="1391296" cy="459010"/>
          </a:xfrm>
          <a:prstGeom prst="rect">
            <a:avLst/>
          </a:prstGeom>
        </p:spPr>
      </p:pic>
      <p:sp>
        <p:nvSpPr>
          <p:cNvPr id="14" name="TextBox 13"/>
          <p:cNvSpPr txBox="1"/>
          <p:nvPr/>
        </p:nvSpPr>
        <p:spPr>
          <a:xfrm>
            <a:off x="0" y="6519446"/>
            <a:ext cx="1962793" cy="338554"/>
          </a:xfrm>
          <a:prstGeom prst="rect">
            <a:avLst/>
          </a:prstGeom>
          <a:noFill/>
        </p:spPr>
        <p:txBody>
          <a:bodyPr wrap="square" rtlCol="0">
            <a:spAutoFit/>
          </a:bodyPr>
          <a:lstStyle/>
          <a:p>
            <a:pPr algn="ctr"/>
            <a:r>
              <a:rPr lang="en-US" sz="1600" b="1" dirty="0"/>
              <a:t>www.midocean.ae</a:t>
            </a:r>
          </a:p>
        </p:txBody>
      </p:sp>
    </p:spTree>
    <p:extLst>
      <p:ext uri="{BB962C8B-B14F-4D97-AF65-F5344CB8AC3E}">
        <p14:creationId xmlns:p14="http://schemas.microsoft.com/office/powerpoint/2010/main" val="17664119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barn(inVertical)">
                                      <p:cBhvr>
                                        <p:cTn id="7" dur="500"/>
                                        <p:tgtEl>
                                          <p:spTgt spid="12"/>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barn(inVertical)">
                                      <p:cBhvr>
                                        <p:cTn id="12"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2"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3569886" y="0"/>
            <a:ext cx="2453236" cy="400110"/>
          </a:xfrm>
          <a:prstGeom prst="rect">
            <a:avLst/>
          </a:prstGeom>
          <a:solidFill>
            <a:schemeClr val="bg1"/>
          </a:solidFill>
          <a:ln>
            <a:solidFill>
              <a:schemeClr val="accent1"/>
            </a:solidFill>
          </a:ln>
        </p:spPr>
        <p:txBody>
          <a:bodyPr wrap="none">
            <a:spAutoFit/>
          </a:bodyPr>
          <a:lstStyle/>
          <a:p>
            <a:r>
              <a:rPr lang="en-US" sz="2000" b="1" dirty="0" smtClean="0">
                <a:effectLst>
                  <a:outerShdw blurRad="38100" dist="38100" dir="2700000" algn="tl">
                    <a:srgbClr val="000000">
                      <a:alpha val="43137"/>
                    </a:srgbClr>
                  </a:outerShdw>
                </a:effectLst>
              </a:rPr>
              <a:t>Communication tools</a:t>
            </a:r>
            <a:endParaRPr lang="en-US" sz="2000" b="1" dirty="0">
              <a:effectLst>
                <a:outerShdw blurRad="38100" dist="38100" dir="2700000" algn="tl">
                  <a:srgbClr val="000000">
                    <a:alpha val="43137"/>
                  </a:srgbClr>
                </a:outerShdw>
              </a:effectLst>
            </a:endParaRPr>
          </a:p>
        </p:txBody>
      </p:sp>
      <p:sp>
        <p:nvSpPr>
          <p:cNvPr id="8" name="Rectangle 7"/>
          <p:cNvSpPr/>
          <p:nvPr/>
        </p:nvSpPr>
        <p:spPr>
          <a:xfrm>
            <a:off x="0" y="1928563"/>
            <a:ext cx="6096000" cy="2677656"/>
          </a:xfrm>
          <a:prstGeom prst="rect">
            <a:avLst/>
          </a:prstGeom>
          <a:solidFill>
            <a:schemeClr val="bg1">
              <a:lumMod val="95000"/>
            </a:schemeClr>
          </a:solidFill>
          <a:ln>
            <a:solidFill>
              <a:schemeClr val="accent1"/>
            </a:solidFill>
          </a:ln>
        </p:spPr>
        <p:txBody>
          <a:bodyPr>
            <a:spAutoFit/>
          </a:bodyPr>
          <a:lstStyle/>
          <a:p>
            <a:r>
              <a:rPr lang="en-US" sz="2400" dirty="0"/>
              <a:t>One of the most powerful tools we have for communicating about the project is the project schedule. The project schedule is highly detailed and communicates the tasks, milestones, planned and actual start/end dates, durations, dependencies, resources, and other detailed information.</a:t>
            </a:r>
          </a:p>
        </p:txBody>
      </p:sp>
      <p:sp>
        <p:nvSpPr>
          <p:cNvPr id="9" name="Rectangle 8"/>
          <p:cNvSpPr/>
          <p:nvPr/>
        </p:nvSpPr>
        <p:spPr>
          <a:xfrm>
            <a:off x="0" y="5083399"/>
            <a:ext cx="6096000" cy="1200329"/>
          </a:xfrm>
          <a:prstGeom prst="rect">
            <a:avLst/>
          </a:prstGeom>
          <a:solidFill>
            <a:schemeClr val="bg1">
              <a:lumMod val="95000"/>
            </a:schemeClr>
          </a:solidFill>
          <a:ln>
            <a:solidFill>
              <a:schemeClr val="accent1"/>
            </a:solidFill>
          </a:ln>
        </p:spPr>
        <p:txBody>
          <a:bodyPr>
            <a:spAutoFit/>
          </a:bodyPr>
          <a:lstStyle/>
          <a:p>
            <a:r>
              <a:rPr lang="en-US" sz="2400" dirty="0"/>
              <a:t>It brings the pieces (information) from other sections of the project plan into one place—the schedule. </a:t>
            </a:r>
          </a:p>
        </p:txBody>
      </p:sp>
      <p:sp>
        <p:nvSpPr>
          <p:cNvPr id="12" name="Rectangle 11"/>
          <p:cNvSpPr/>
          <p:nvPr/>
        </p:nvSpPr>
        <p:spPr>
          <a:xfrm>
            <a:off x="0" y="1207564"/>
            <a:ext cx="2196179" cy="461665"/>
          </a:xfrm>
          <a:prstGeom prst="rect">
            <a:avLst/>
          </a:prstGeom>
          <a:solidFill>
            <a:schemeClr val="bg2">
              <a:lumMod val="90000"/>
            </a:schemeClr>
          </a:solidFill>
          <a:ln>
            <a:solidFill>
              <a:schemeClr val="tx1"/>
            </a:solidFill>
          </a:ln>
          <a:effectLst>
            <a:outerShdw blurRad="50800" dist="38100" dir="2700000" algn="tl" rotWithShape="0">
              <a:prstClr val="black">
                <a:alpha val="40000"/>
              </a:prstClr>
            </a:outerShdw>
          </a:effectLst>
        </p:spPr>
        <p:txBody>
          <a:bodyPr wrap="none">
            <a:spAutoFit/>
          </a:bodyPr>
          <a:lstStyle/>
          <a:p>
            <a:r>
              <a:rPr lang="en-GB" sz="2400" dirty="0" smtClean="0"/>
              <a:t>Project Schedule</a:t>
            </a:r>
            <a:endParaRPr lang="en-US" sz="2400" dirty="0"/>
          </a:p>
        </p:txBody>
      </p:sp>
      <p:sp>
        <p:nvSpPr>
          <p:cNvPr id="14" name="Rectangle: Rounded Corners 22"/>
          <p:cNvSpPr/>
          <p:nvPr/>
        </p:nvSpPr>
        <p:spPr>
          <a:xfrm>
            <a:off x="8063578" y="81280"/>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15" name="Rectangle 14"/>
          <p:cNvSpPr/>
          <p:nvPr/>
        </p:nvSpPr>
        <p:spPr>
          <a:xfrm>
            <a:off x="-21724" y="456634"/>
            <a:ext cx="12192000" cy="523220"/>
          </a:xfrm>
          <a:prstGeom prst="rect">
            <a:avLst/>
          </a:prstGeom>
          <a:solidFill>
            <a:schemeClr val="bg1"/>
          </a:solidFill>
          <a:ln>
            <a:solidFill>
              <a:schemeClr val="accent1"/>
            </a:solidFill>
          </a:ln>
        </p:spPr>
        <p:txBody>
          <a:bodyPr wrap="square">
            <a:spAutoFit/>
          </a:bodyPr>
          <a:lstStyle/>
          <a:p>
            <a:pPr algn="ctr"/>
            <a:r>
              <a:rPr lang="en-GB" sz="2800" b="1" dirty="0" smtClean="0">
                <a:effectLst>
                  <a:outerShdw blurRad="38100" dist="38100" dir="2700000" algn="tl">
                    <a:srgbClr val="000000">
                      <a:alpha val="43137"/>
                    </a:srgbClr>
                  </a:outerShdw>
                </a:effectLst>
              </a:rPr>
              <a:t>Project documents</a:t>
            </a:r>
            <a:endParaRPr lang="en-US" sz="2800" b="1" dirty="0">
              <a:effectLst>
                <a:outerShdw blurRad="38100" dist="38100" dir="2700000" algn="tl">
                  <a:srgbClr val="000000">
                    <a:alpha val="43137"/>
                  </a:srgbClr>
                </a:outerShdw>
              </a:effectLst>
            </a:endParaRPr>
          </a:p>
        </p:txBody>
      </p:sp>
      <p:pic>
        <p:nvPicPr>
          <p:cNvPr id="13" name="Picture 1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947555" y="1075370"/>
            <a:ext cx="5215559" cy="2286000"/>
          </a:xfrm>
          <a:prstGeom prst="rect">
            <a:avLst/>
          </a:prstGeom>
        </p:spPr>
      </p:pic>
      <p:pic>
        <p:nvPicPr>
          <p:cNvPr id="10"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4141" y="-17878"/>
            <a:ext cx="1391296" cy="459010"/>
          </a:xfrm>
          <a:prstGeom prst="rect">
            <a:avLst/>
          </a:prstGeom>
        </p:spPr>
      </p:pic>
      <p:sp>
        <p:nvSpPr>
          <p:cNvPr id="16" name="TextBox 15"/>
          <p:cNvSpPr txBox="1"/>
          <p:nvPr/>
        </p:nvSpPr>
        <p:spPr>
          <a:xfrm>
            <a:off x="0" y="6519446"/>
            <a:ext cx="1962793" cy="338554"/>
          </a:xfrm>
          <a:prstGeom prst="rect">
            <a:avLst/>
          </a:prstGeom>
          <a:noFill/>
        </p:spPr>
        <p:txBody>
          <a:bodyPr wrap="square" rtlCol="0">
            <a:spAutoFit/>
          </a:bodyPr>
          <a:lstStyle/>
          <a:p>
            <a:pPr algn="ctr"/>
            <a:r>
              <a:rPr lang="en-US" sz="1600" b="1" dirty="0"/>
              <a:t>www.midocean.ae</a:t>
            </a:r>
          </a:p>
        </p:txBody>
      </p:sp>
    </p:spTree>
    <p:extLst>
      <p:ext uri="{BB962C8B-B14F-4D97-AF65-F5344CB8AC3E}">
        <p14:creationId xmlns:p14="http://schemas.microsoft.com/office/powerpoint/2010/main" val="39022883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barn(inVertical)">
                                      <p:cBhvr>
                                        <p:cTn id="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3569886" y="0"/>
            <a:ext cx="2453236" cy="400110"/>
          </a:xfrm>
          <a:prstGeom prst="rect">
            <a:avLst/>
          </a:prstGeom>
          <a:solidFill>
            <a:schemeClr val="bg1"/>
          </a:solidFill>
          <a:ln>
            <a:solidFill>
              <a:schemeClr val="accent1"/>
            </a:solidFill>
          </a:ln>
        </p:spPr>
        <p:txBody>
          <a:bodyPr wrap="none">
            <a:spAutoFit/>
          </a:bodyPr>
          <a:lstStyle/>
          <a:p>
            <a:r>
              <a:rPr lang="en-US" sz="2000" b="1" dirty="0" smtClean="0">
                <a:effectLst>
                  <a:outerShdw blurRad="38100" dist="38100" dir="2700000" algn="tl">
                    <a:srgbClr val="000000">
                      <a:alpha val="43137"/>
                    </a:srgbClr>
                  </a:outerShdw>
                </a:effectLst>
              </a:rPr>
              <a:t>Communication tools</a:t>
            </a:r>
            <a:endParaRPr lang="en-US" sz="2000" b="1" dirty="0">
              <a:effectLst>
                <a:outerShdw blurRad="38100" dist="38100" dir="2700000" algn="tl">
                  <a:srgbClr val="000000">
                    <a:alpha val="43137"/>
                  </a:srgbClr>
                </a:outerShdw>
              </a:effectLst>
            </a:endParaRPr>
          </a:p>
        </p:txBody>
      </p:sp>
      <p:sp>
        <p:nvSpPr>
          <p:cNvPr id="8" name="Rectangle 7"/>
          <p:cNvSpPr/>
          <p:nvPr/>
        </p:nvSpPr>
        <p:spPr>
          <a:xfrm>
            <a:off x="0" y="1905506"/>
            <a:ext cx="6733880" cy="1323439"/>
          </a:xfrm>
          <a:prstGeom prst="rect">
            <a:avLst/>
          </a:prstGeom>
          <a:solidFill>
            <a:schemeClr val="bg1">
              <a:lumMod val="95000"/>
            </a:schemeClr>
          </a:solidFill>
          <a:ln>
            <a:solidFill>
              <a:schemeClr val="accent1"/>
            </a:solidFill>
          </a:ln>
        </p:spPr>
        <p:txBody>
          <a:bodyPr wrap="square">
            <a:spAutoFit/>
          </a:bodyPr>
          <a:lstStyle/>
          <a:p>
            <a:r>
              <a:rPr lang="en-US" sz="2000" dirty="0"/>
              <a:t>To improve your project communications, consider printing the project schedule as a large wall chart, or post it on a virtual team wall. As you start doing the work on the project, mark your project schedule in different colors. </a:t>
            </a:r>
          </a:p>
        </p:txBody>
      </p:sp>
      <p:sp>
        <p:nvSpPr>
          <p:cNvPr id="9" name="Rectangle 8"/>
          <p:cNvSpPr/>
          <p:nvPr/>
        </p:nvSpPr>
        <p:spPr>
          <a:xfrm>
            <a:off x="0" y="3550756"/>
            <a:ext cx="6096000" cy="707886"/>
          </a:xfrm>
          <a:prstGeom prst="rect">
            <a:avLst/>
          </a:prstGeom>
          <a:solidFill>
            <a:schemeClr val="bg1">
              <a:lumMod val="95000"/>
            </a:schemeClr>
          </a:solidFill>
          <a:ln>
            <a:solidFill>
              <a:schemeClr val="accent1"/>
            </a:solidFill>
          </a:ln>
        </p:spPr>
        <p:txBody>
          <a:bodyPr>
            <a:spAutoFit/>
          </a:bodyPr>
          <a:lstStyle/>
          <a:p>
            <a:r>
              <a:rPr lang="en-US" sz="2000" dirty="0"/>
              <a:t>When a task is late, communicate this by highlighting the task in a bright color with a large arrow or circle. </a:t>
            </a:r>
          </a:p>
        </p:txBody>
      </p:sp>
      <p:sp>
        <p:nvSpPr>
          <p:cNvPr id="11" name="Rectangle 10"/>
          <p:cNvSpPr/>
          <p:nvPr/>
        </p:nvSpPr>
        <p:spPr>
          <a:xfrm>
            <a:off x="0" y="4474086"/>
            <a:ext cx="6096000" cy="1015663"/>
          </a:xfrm>
          <a:prstGeom prst="rect">
            <a:avLst/>
          </a:prstGeom>
          <a:solidFill>
            <a:schemeClr val="bg1">
              <a:lumMod val="95000"/>
            </a:schemeClr>
          </a:solidFill>
          <a:ln>
            <a:solidFill>
              <a:schemeClr val="accent1"/>
            </a:solidFill>
          </a:ln>
        </p:spPr>
        <p:txBody>
          <a:bodyPr>
            <a:spAutoFit/>
          </a:bodyPr>
          <a:lstStyle/>
          <a:p>
            <a:r>
              <a:rPr lang="en-US" sz="2000" dirty="0"/>
              <a:t>When a task is completed early, communicate this by highlighting the task on the schedule in a different bright color and add an icon (star, exclamation point, etc.). </a:t>
            </a:r>
          </a:p>
        </p:txBody>
      </p:sp>
      <p:sp>
        <p:nvSpPr>
          <p:cNvPr id="13" name="Rectangle 12"/>
          <p:cNvSpPr/>
          <p:nvPr/>
        </p:nvSpPr>
        <p:spPr>
          <a:xfrm>
            <a:off x="0" y="1207564"/>
            <a:ext cx="3615285" cy="461665"/>
          </a:xfrm>
          <a:prstGeom prst="rect">
            <a:avLst/>
          </a:prstGeom>
          <a:solidFill>
            <a:schemeClr val="bg2">
              <a:lumMod val="90000"/>
            </a:schemeClr>
          </a:solidFill>
          <a:ln>
            <a:solidFill>
              <a:schemeClr val="tx1"/>
            </a:solidFill>
          </a:ln>
          <a:effectLst>
            <a:outerShdw blurRad="50800" dist="38100" dir="2700000" algn="tl" rotWithShape="0">
              <a:prstClr val="black">
                <a:alpha val="40000"/>
              </a:prstClr>
            </a:outerShdw>
          </a:effectLst>
        </p:spPr>
        <p:txBody>
          <a:bodyPr wrap="none">
            <a:spAutoFit/>
          </a:bodyPr>
          <a:lstStyle/>
          <a:p>
            <a:r>
              <a:rPr lang="en-GB" sz="2400" dirty="0" smtClean="0"/>
              <a:t>How to use Project Schedule</a:t>
            </a:r>
            <a:endParaRPr lang="en-US" sz="2400" dirty="0"/>
          </a:p>
        </p:txBody>
      </p:sp>
      <p:sp>
        <p:nvSpPr>
          <p:cNvPr id="15" name="Rectangle: Rounded Corners 22"/>
          <p:cNvSpPr/>
          <p:nvPr/>
        </p:nvSpPr>
        <p:spPr>
          <a:xfrm>
            <a:off x="8063578" y="81280"/>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16" name="Rectangle 15"/>
          <p:cNvSpPr/>
          <p:nvPr/>
        </p:nvSpPr>
        <p:spPr>
          <a:xfrm>
            <a:off x="-21724" y="456634"/>
            <a:ext cx="12192000" cy="523220"/>
          </a:xfrm>
          <a:prstGeom prst="rect">
            <a:avLst/>
          </a:prstGeom>
          <a:solidFill>
            <a:schemeClr val="bg1"/>
          </a:solidFill>
          <a:ln>
            <a:solidFill>
              <a:schemeClr val="accent1"/>
            </a:solidFill>
          </a:ln>
        </p:spPr>
        <p:txBody>
          <a:bodyPr wrap="square">
            <a:spAutoFit/>
          </a:bodyPr>
          <a:lstStyle/>
          <a:p>
            <a:pPr algn="ctr"/>
            <a:r>
              <a:rPr lang="en-GB" sz="2800" b="1" dirty="0" smtClean="0">
                <a:effectLst>
                  <a:outerShdw blurRad="38100" dist="38100" dir="2700000" algn="tl">
                    <a:srgbClr val="000000">
                      <a:alpha val="43137"/>
                    </a:srgbClr>
                  </a:outerShdw>
                </a:effectLst>
              </a:rPr>
              <a:t>Project documents</a:t>
            </a:r>
            <a:endParaRPr lang="en-US" sz="2800" b="1" dirty="0">
              <a:effectLst>
                <a:outerShdw blurRad="38100" dist="38100" dir="2700000" algn="tl">
                  <a:srgbClr val="000000">
                    <a:alpha val="43137"/>
                  </a:srgbClr>
                </a:outerShdw>
              </a:effectLst>
            </a:endParaRPr>
          </a:p>
        </p:txBody>
      </p:sp>
      <p:pic>
        <p:nvPicPr>
          <p:cNvPr id="14" name="Picture 1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947555" y="1075370"/>
            <a:ext cx="5215559" cy="2286000"/>
          </a:xfrm>
          <a:prstGeom prst="rect">
            <a:avLst/>
          </a:prstGeom>
        </p:spPr>
      </p:pic>
      <p:pic>
        <p:nvPicPr>
          <p:cNvPr id="10"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4141" y="-17878"/>
            <a:ext cx="1391296" cy="459010"/>
          </a:xfrm>
          <a:prstGeom prst="rect">
            <a:avLst/>
          </a:prstGeom>
        </p:spPr>
      </p:pic>
      <p:sp>
        <p:nvSpPr>
          <p:cNvPr id="17" name="TextBox 16"/>
          <p:cNvSpPr txBox="1"/>
          <p:nvPr/>
        </p:nvSpPr>
        <p:spPr>
          <a:xfrm>
            <a:off x="0" y="6519446"/>
            <a:ext cx="1962793" cy="338554"/>
          </a:xfrm>
          <a:prstGeom prst="rect">
            <a:avLst/>
          </a:prstGeom>
          <a:noFill/>
        </p:spPr>
        <p:txBody>
          <a:bodyPr wrap="square" rtlCol="0">
            <a:spAutoFit/>
          </a:bodyPr>
          <a:lstStyle/>
          <a:p>
            <a:pPr algn="ctr"/>
            <a:r>
              <a:rPr lang="en-US" sz="1600" b="1" dirty="0"/>
              <a:t>www.midocean.ae</a:t>
            </a:r>
          </a:p>
        </p:txBody>
      </p:sp>
    </p:spTree>
    <p:extLst>
      <p:ext uri="{BB962C8B-B14F-4D97-AF65-F5344CB8AC3E}">
        <p14:creationId xmlns:p14="http://schemas.microsoft.com/office/powerpoint/2010/main" val="20910471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additive="base">
                                        <p:cTn id="13" dur="500" fill="hold"/>
                                        <p:tgtEl>
                                          <p:spTgt spid="9"/>
                                        </p:tgtEl>
                                        <p:attrNameLst>
                                          <p:attrName>ppt_x</p:attrName>
                                        </p:attrNameLst>
                                      </p:cBhvr>
                                      <p:tavLst>
                                        <p:tav tm="0">
                                          <p:val>
                                            <p:strVal val="#ppt_x"/>
                                          </p:val>
                                        </p:tav>
                                        <p:tav tm="100000">
                                          <p:val>
                                            <p:strVal val="#ppt_x"/>
                                          </p:val>
                                        </p:tav>
                                      </p:tavLst>
                                    </p:anim>
                                    <p:anim calcmode="lin" valueType="num">
                                      <p:cBhvr additive="base">
                                        <p:cTn id="14"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1"/>
                                        </p:tgtEl>
                                        <p:attrNameLst>
                                          <p:attrName>style.visibility</p:attrName>
                                        </p:attrNameLst>
                                      </p:cBhvr>
                                      <p:to>
                                        <p:strVal val="visible"/>
                                      </p:to>
                                    </p:set>
                                    <p:anim calcmode="lin" valueType="num">
                                      <p:cBhvr additive="base">
                                        <p:cTn id="19" dur="500" fill="hold"/>
                                        <p:tgtEl>
                                          <p:spTgt spid="11"/>
                                        </p:tgtEl>
                                        <p:attrNameLst>
                                          <p:attrName>ppt_x</p:attrName>
                                        </p:attrNameLst>
                                      </p:cBhvr>
                                      <p:tavLst>
                                        <p:tav tm="0">
                                          <p:val>
                                            <p:strVal val="#ppt_x"/>
                                          </p:val>
                                        </p:tav>
                                        <p:tav tm="100000">
                                          <p:val>
                                            <p:strVal val="#ppt_x"/>
                                          </p:val>
                                        </p:tav>
                                      </p:tavLst>
                                    </p:anim>
                                    <p:anim calcmode="lin" valueType="num">
                                      <p:cBhvr additive="base">
                                        <p:cTn id="20"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16" presetClass="entr" presetSubtype="21" fill="hold" grpId="0" nodeType="clickEffect">
                                  <p:stCondLst>
                                    <p:cond delay="0"/>
                                  </p:stCondLst>
                                  <p:childTnLst>
                                    <p:set>
                                      <p:cBhvr>
                                        <p:cTn id="24" dur="1" fill="hold">
                                          <p:stCondLst>
                                            <p:cond delay="0"/>
                                          </p:stCondLst>
                                        </p:cTn>
                                        <p:tgtEl>
                                          <p:spTgt spid="13"/>
                                        </p:tgtEl>
                                        <p:attrNameLst>
                                          <p:attrName>style.visibility</p:attrName>
                                        </p:attrNameLst>
                                      </p:cBhvr>
                                      <p:to>
                                        <p:strVal val="visible"/>
                                      </p:to>
                                    </p:set>
                                    <p:animEffect transition="in" filter="barn(inVertical)">
                                      <p:cBhvr>
                                        <p:cTn id="25"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1" grpId="0" animBg="1"/>
      <p:bldP spid="13"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3569886" y="0"/>
            <a:ext cx="2453236" cy="400110"/>
          </a:xfrm>
          <a:prstGeom prst="rect">
            <a:avLst/>
          </a:prstGeom>
          <a:solidFill>
            <a:schemeClr val="bg1"/>
          </a:solidFill>
          <a:ln>
            <a:solidFill>
              <a:schemeClr val="accent1"/>
            </a:solidFill>
          </a:ln>
        </p:spPr>
        <p:txBody>
          <a:bodyPr wrap="none">
            <a:spAutoFit/>
          </a:bodyPr>
          <a:lstStyle/>
          <a:p>
            <a:r>
              <a:rPr lang="en-US" sz="2000" b="1" dirty="0" smtClean="0">
                <a:effectLst>
                  <a:outerShdw blurRad="38100" dist="38100" dir="2700000" algn="tl">
                    <a:srgbClr val="000000">
                      <a:alpha val="43137"/>
                    </a:srgbClr>
                  </a:outerShdw>
                </a:effectLst>
              </a:rPr>
              <a:t>Communication tools</a:t>
            </a:r>
            <a:endParaRPr lang="en-US" sz="2000" b="1" dirty="0">
              <a:effectLst>
                <a:outerShdw blurRad="38100" dist="38100" dir="2700000" algn="tl">
                  <a:srgbClr val="000000">
                    <a:alpha val="43137"/>
                  </a:srgbClr>
                </a:outerShdw>
              </a:effectLst>
            </a:endParaRPr>
          </a:p>
        </p:txBody>
      </p:sp>
      <p:sp>
        <p:nvSpPr>
          <p:cNvPr id="8" name="Rectangle 7"/>
          <p:cNvSpPr/>
          <p:nvPr/>
        </p:nvSpPr>
        <p:spPr>
          <a:xfrm>
            <a:off x="34565" y="2144141"/>
            <a:ext cx="6096000" cy="1938992"/>
          </a:xfrm>
          <a:prstGeom prst="rect">
            <a:avLst/>
          </a:prstGeom>
          <a:solidFill>
            <a:schemeClr val="bg1"/>
          </a:solidFill>
          <a:ln>
            <a:solidFill>
              <a:schemeClr val="accent1"/>
            </a:solidFill>
          </a:ln>
        </p:spPr>
        <p:txBody>
          <a:bodyPr>
            <a:spAutoFit/>
          </a:bodyPr>
          <a:lstStyle/>
          <a:p>
            <a:r>
              <a:rPr lang="en-US" sz="2400" dirty="0"/>
              <a:t>The benefit of having a marked-up project schedule that is visible to everyone is communicating progress, problems, and commitment. Visibility is an excellent communication tool. </a:t>
            </a:r>
          </a:p>
        </p:txBody>
      </p:sp>
      <p:sp>
        <p:nvSpPr>
          <p:cNvPr id="11" name="Rectangle 10"/>
          <p:cNvSpPr/>
          <p:nvPr/>
        </p:nvSpPr>
        <p:spPr>
          <a:xfrm>
            <a:off x="69130" y="4842917"/>
            <a:ext cx="6096000" cy="1631216"/>
          </a:xfrm>
          <a:prstGeom prst="rect">
            <a:avLst/>
          </a:prstGeom>
          <a:solidFill>
            <a:schemeClr val="bg1"/>
          </a:solidFill>
          <a:ln>
            <a:solidFill>
              <a:schemeClr val="accent1"/>
            </a:solidFill>
          </a:ln>
        </p:spPr>
        <p:txBody>
          <a:bodyPr>
            <a:spAutoFit/>
          </a:bodyPr>
          <a:lstStyle/>
          <a:p>
            <a:r>
              <a:rPr lang="en-US" sz="2000" dirty="0"/>
              <a:t>For example, if you are assigned a task and it is late, it is circled for everyone to see! And for those tasks that are completed early or for other achievements, it is important to communicate and celebrate successes (large and small) throughout the life of the project.</a:t>
            </a:r>
          </a:p>
        </p:txBody>
      </p:sp>
      <p:sp>
        <p:nvSpPr>
          <p:cNvPr id="13" name="Rectangle 12"/>
          <p:cNvSpPr/>
          <p:nvPr/>
        </p:nvSpPr>
        <p:spPr>
          <a:xfrm>
            <a:off x="0" y="1207564"/>
            <a:ext cx="3713517" cy="461665"/>
          </a:xfrm>
          <a:prstGeom prst="rect">
            <a:avLst/>
          </a:prstGeom>
          <a:solidFill>
            <a:schemeClr val="bg2">
              <a:lumMod val="90000"/>
            </a:schemeClr>
          </a:solidFill>
          <a:ln>
            <a:solidFill>
              <a:schemeClr val="tx1"/>
            </a:solidFill>
          </a:ln>
          <a:effectLst>
            <a:outerShdw blurRad="50800" dist="38100" dir="2700000" algn="tl" rotWithShape="0">
              <a:prstClr val="black">
                <a:alpha val="40000"/>
              </a:prstClr>
            </a:outerShdw>
          </a:effectLst>
        </p:spPr>
        <p:txBody>
          <a:bodyPr wrap="none">
            <a:spAutoFit/>
          </a:bodyPr>
          <a:lstStyle/>
          <a:p>
            <a:r>
              <a:rPr lang="en-GB" sz="2400" b="1" dirty="0" smtClean="0"/>
              <a:t>Benefits of Project Schedule</a:t>
            </a:r>
            <a:endParaRPr lang="en-US" sz="2400" b="1" dirty="0"/>
          </a:p>
        </p:txBody>
      </p:sp>
      <p:sp>
        <p:nvSpPr>
          <p:cNvPr id="10" name="Rectangle: Rounded Corners 22"/>
          <p:cNvSpPr/>
          <p:nvPr/>
        </p:nvSpPr>
        <p:spPr>
          <a:xfrm>
            <a:off x="8063578" y="81280"/>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15" name="Rectangle 14"/>
          <p:cNvSpPr/>
          <p:nvPr/>
        </p:nvSpPr>
        <p:spPr>
          <a:xfrm>
            <a:off x="-21724" y="456634"/>
            <a:ext cx="12192000" cy="523220"/>
          </a:xfrm>
          <a:prstGeom prst="rect">
            <a:avLst/>
          </a:prstGeom>
          <a:solidFill>
            <a:schemeClr val="bg1"/>
          </a:solidFill>
          <a:ln>
            <a:solidFill>
              <a:schemeClr val="accent1"/>
            </a:solidFill>
          </a:ln>
        </p:spPr>
        <p:txBody>
          <a:bodyPr wrap="square">
            <a:spAutoFit/>
          </a:bodyPr>
          <a:lstStyle/>
          <a:p>
            <a:pPr algn="ctr"/>
            <a:r>
              <a:rPr lang="en-GB" sz="2800" b="1" dirty="0" smtClean="0">
                <a:effectLst>
                  <a:outerShdw blurRad="38100" dist="38100" dir="2700000" algn="tl">
                    <a:srgbClr val="000000">
                      <a:alpha val="43137"/>
                    </a:srgbClr>
                  </a:outerShdw>
                </a:effectLst>
              </a:rPr>
              <a:t>Project documents</a:t>
            </a:r>
            <a:endParaRPr lang="en-US" sz="2800" b="1" dirty="0">
              <a:effectLst>
                <a:outerShdw blurRad="38100" dist="38100" dir="2700000" algn="tl">
                  <a:srgbClr val="000000">
                    <a:alpha val="43137"/>
                  </a:srgbClr>
                </a:outerShdw>
              </a:effectLst>
            </a:endParaRPr>
          </a:p>
        </p:txBody>
      </p:sp>
      <p:pic>
        <p:nvPicPr>
          <p:cNvPr id="14" name="Picture 1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947555" y="1075370"/>
            <a:ext cx="5215559" cy="2286000"/>
          </a:xfrm>
          <a:prstGeom prst="rect">
            <a:avLst/>
          </a:prstGeom>
        </p:spPr>
      </p:pic>
      <p:pic>
        <p:nvPicPr>
          <p:cNvPr id="9"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4141" y="-17878"/>
            <a:ext cx="1391296" cy="459010"/>
          </a:xfrm>
          <a:prstGeom prst="rect">
            <a:avLst/>
          </a:prstGeom>
        </p:spPr>
      </p:pic>
      <p:sp>
        <p:nvSpPr>
          <p:cNvPr id="16" name="TextBox 15"/>
          <p:cNvSpPr txBox="1"/>
          <p:nvPr/>
        </p:nvSpPr>
        <p:spPr>
          <a:xfrm>
            <a:off x="0" y="6529606"/>
            <a:ext cx="1962793" cy="338554"/>
          </a:xfrm>
          <a:prstGeom prst="rect">
            <a:avLst/>
          </a:prstGeom>
          <a:noFill/>
        </p:spPr>
        <p:txBody>
          <a:bodyPr wrap="square" rtlCol="0">
            <a:spAutoFit/>
          </a:bodyPr>
          <a:lstStyle/>
          <a:p>
            <a:pPr algn="ctr"/>
            <a:r>
              <a:rPr lang="en-US" sz="1600" b="1" dirty="0"/>
              <a:t>www.midocean.ae</a:t>
            </a:r>
          </a:p>
        </p:txBody>
      </p:sp>
    </p:spTree>
    <p:extLst>
      <p:ext uri="{BB962C8B-B14F-4D97-AF65-F5344CB8AC3E}">
        <p14:creationId xmlns:p14="http://schemas.microsoft.com/office/powerpoint/2010/main" val="22018224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barn(inVertical)">
                                      <p:cBhvr>
                                        <p:cTn id="7" dur="500"/>
                                        <p:tgtEl>
                                          <p:spTgt spid="13"/>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 calcmode="lin" valueType="num">
                                      <p:cBhvr additive="base">
                                        <p:cTn id="12" dur="500" fill="hold"/>
                                        <p:tgtEl>
                                          <p:spTgt spid="8"/>
                                        </p:tgtEl>
                                        <p:attrNameLst>
                                          <p:attrName>ppt_x</p:attrName>
                                        </p:attrNameLst>
                                      </p:cBhvr>
                                      <p:tavLst>
                                        <p:tav tm="0">
                                          <p:val>
                                            <p:strVal val="#ppt_x"/>
                                          </p:val>
                                        </p:tav>
                                        <p:tav tm="100000">
                                          <p:val>
                                            <p:strVal val="#ppt_x"/>
                                          </p:val>
                                        </p:tav>
                                      </p:tavLst>
                                    </p:anim>
                                    <p:anim calcmode="lin" valueType="num">
                                      <p:cBhvr additive="base">
                                        <p:cTn id="13"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31" presetClass="entr" presetSubtype="0" fill="hold" grpId="0" nodeType="clickEffect">
                                  <p:stCondLst>
                                    <p:cond delay="0"/>
                                  </p:stCondLst>
                                  <p:childTnLst>
                                    <p:set>
                                      <p:cBhvr>
                                        <p:cTn id="17" dur="1" fill="hold">
                                          <p:stCondLst>
                                            <p:cond delay="0"/>
                                          </p:stCondLst>
                                        </p:cTn>
                                        <p:tgtEl>
                                          <p:spTgt spid="11"/>
                                        </p:tgtEl>
                                        <p:attrNameLst>
                                          <p:attrName>style.visibility</p:attrName>
                                        </p:attrNameLst>
                                      </p:cBhvr>
                                      <p:to>
                                        <p:strVal val="visible"/>
                                      </p:to>
                                    </p:set>
                                    <p:anim calcmode="lin" valueType="num">
                                      <p:cBhvr>
                                        <p:cTn id="18" dur="1000" fill="hold"/>
                                        <p:tgtEl>
                                          <p:spTgt spid="11"/>
                                        </p:tgtEl>
                                        <p:attrNameLst>
                                          <p:attrName>ppt_w</p:attrName>
                                        </p:attrNameLst>
                                      </p:cBhvr>
                                      <p:tavLst>
                                        <p:tav tm="0">
                                          <p:val>
                                            <p:fltVal val="0"/>
                                          </p:val>
                                        </p:tav>
                                        <p:tav tm="100000">
                                          <p:val>
                                            <p:strVal val="#ppt_w"/>
                                          </p:val>
                                        </p:tav>
                                      </p:tavLst>
                                    </p:anim>
                                    <p:anim calcmode="lin" valueType="num">
                                      <p:cBhvr>
                                        <p:cTn id="19" dur="1000" fill="hold"/>
                                        <p:tgtEl>
                                          <p:spTgt spid="11"/>
                                        </p:tgtEl>
                                        <p:attrNameLst>
                                          <p:attrName>ppt_h</p:attrName>
                                        </p:attrNameLst>
                                      </p:cBhvr>
                                      <p:tavLst>
                                        <p:tav tm="0">
                                          <p:val>
                                            <p:fltVal val="0"/>
                                          </p:val>
                                        </p:tav>
                                        <p:tav tm="100000">
                                          <p:val>
                                            <p:strVal val="#ppt_h"/>
                                          </p:val>
                                        </p:tav>
                                      </p:tavLst>
                                    </p:anim>
                                    <p:anim calcmode="lin" valueType="num">
                                      <p:cBhvr>
                                        <p:cTn id="20" dur="1000" fill="hold"/>
                                        <p:tgtEl>
                                          <p:spTgt spid="11"/>
                                        </p:tgtEl>
                                        <p:attrNameLst>
                                          <p:attrName>style.rotation</p:attrName>
                                        </p:attrNameLst>
                                      </p:cBhvr>
                                      <p:tavLst>
                                        <p:tav tm="0">
                                          <p:val>
                                            <p:fltVal val="90"/>
                                          </p:val>
                                        </p:tav>
                                        <p:tav tm="100000">
                                          <p:val>
                                            <p:fltVal val="0"/>
                                          </p:val>
                                        </p:tav>
                                      </p:tavLst>
                                    </p:anim>
                                    <p:animEffect transition="in" filter="fade">
                                      <p:cBhvr>
                                        <p:cTn id="21" dur="1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1" grpId="0" animBg="1"/>
      <p:bldP spid="13"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3569886" y="0"/>
            <a:ext cx="2453236" cy="400110"/>
          </a:xfrm>
          <a:prstGeom prst="rect">
            <a:avLst/>
          </a:prstGeom>
          <a:solidFill>
            <a:schemeClr val="bg1"/>
          </a:solidFill>
          <a:ln>
            <a:solidFill>
              <a:schemeClr val="accent1"/>
            </a:solidFill>
          </a:ln>
        </p:spPr>
        <p:txBody>
          <a:bodyPr wrap="none">
            <a:spAutoFit/>
          </a:bodyPr>
          <a:lstStyle/>
          <a:p>
            <a:r>
              <a:rPr lang="en-US" sz="2000" b="1" dirty="0" smtClean="0">
                <a:effectLst>
                  <a:outerShdw blurRad="38100" dist="38100" dir="2700000" algn="tl">
                    <a:srgbClr val="000000">
                      <a:alpha val="43137"/>
                    </a:srgbClr>
                  </a:outerShdw>
                </a:effectLst>
              </a:rPr>
              <a:t>Communication tools</a:t>
            </a:r>
            <a:endParaRPr lang="en-US" sz="2000" b="1" dirty="0">
              <a:effectLst>
                <a:outerShdw blurRad="38100" dist="38100" dir="2700000" algn="tl">
                  <a:srgbClr val="000000">
                    <a:alpha val="43137"/>
                  </a:srgbClr>
                </a:outerShdw>
              </a:effectLst>
            </a:endParaRPr>
          </a:p>
        </p:txBody>
      </p:sp>
      <p:pic>
        <p:nvPicPr>
          <p:cNvPr id="9" name="Picture 8"/>
          <p:cNvPicPr/>
          <p:nvPr/>
        </p:nvPicPr>
        <p:blipFill rotWithShape="1">
          <a:blip r:embed="rId2"/>
          <a:srcRect l="3190" t="28831" r="59854" b="6656"/>
          <a:stretch/>
        </p:blipFill>
        <p:spPr bwMode="auto">
          <a:xfrm>
            <a:off x="-1" y="1645688"/>
            <a:ext cx="7258639" cy="5212312"/>
          </a:xfrm>
          <a:prstGeom prst="rect">
            <a:avLst/>
          </a:prstGeom>
          <a:ln>
            <a:noFill/>
          </a:ln>
          <a:extLst>
            <a:ext uri="{53640926-AAD7-44D8-BBD7-CCE9431645EC}">
              <a14:shadowObscured xmlns:a14="http://schemas.microsoft.com/office/drawing/2010/main"/>
            </a:ext>
          </a:extLst>
        </p:spPr>
      </p:pic>
      <p:sp>
        <p:nvSpPr>
          <p:cNvPr id="13" name="Rectangle 12"/>
          <p:cNvSpPr/>
          <p:nvPr/>
        </p:nvSpPr>
        <p:spPr>
          <a:xfrm>
            <a:off x="0" y="1124735"/>
            <a:ext cx="2196179" cy="461665"/>
          </a:xfrm>
          <a:prstGeom prst="rect">
            <a:avLst/>
          </a:prstGeom>
          <a:solidFill>
            <a:schemeClr val="bg2">
              <a:lumMod val="90000"/>
            </a:schemeClr>
          </a:solidFill>
          <a:ln>
            <a:solidFill>
              <a:schemeClr val="tx1"/>
            </a:solidFill>
          </a:ln>
          <a:effectLst>
            <a:outerShdw blurRad="50800" dist="38100" dir="2700000" algn="tl" rotWithShape="0">
              <a:prstClr val="black">
                <a:alpha val="40000"/>
              </a:prstClr>
            </a:outerShdw>
          </a:effectLst>
        </p:spPr>
        <p:txBody>
          <a:bodyPr wrap="none">
            <a:spAutoFit/>
          </a:bodyPr>
          <a:lstStyle/>
          <a:p>
            <a:r>
              <a:rPr lang="en-GB" sz="2400" dirty="0" smtClean="0"/>
              <a:t>Project Schedule</a:t>
            </a:r>
            <a:endParaRPr lang="en-US" sz="2400" dirty="0"/>
          </a:p>
        </p:txBody>
      </p:sp>
      <p:pic>
        <p:nvPicPr>
          <p:cNvPr id="8"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4141" y="-17878"/>
            <a:ext cx="1391296" cy="459010"/>
          </a:xfrm>
          <a:prstGeom prst="rect">
            <a:avLst/>
          </a:prstGeom>
        </p:spPr>
      </p:pic>
      <p:sp>
        <p:nvSpPr>
          <p:cNvPr id="10" name="Rectangle: Rounded Corners 22"/>
          <p:cNvSpPr/>
          <p:nvPr/>
        </p:nvSpPr>
        <p:spPr>
          <a:xfrm>
            <a:off x="8063578" y="81280"/>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11" name="Rectangle 10"/>
          <p:cNvSpPr/>
          <p:nvPr/>
        </p:nvSpPr>
        <p:spPr>
          <a:xfrm>
            <a:off x="-21724" y="456634"/>
            <a:ext cx="12192000" cy="523220"/>
          </a:xfrm>
          <a:prstGeom prst="rect">
            <a:avLst/>
          </a:prstGeom>
          <a:solidFill>
            <a:schemeClr val="bg1"/>
          </a:solidFill>
          <a:ln>
            <a:solidFill>
              <a:schemeClr val="accent1"/>
            </a:solidFill>
          </a:ln>
        </p:spPr>
        <p:txBody>
          <a:bodyPr wrap="square">
            <a:spAutoFit/>
          </a:bodyPr>
          <a:lstStyle/>
          <a:p>
            <a:pPr algn="ctr"/>
            <a:r>
              <a:rPr lang="en-GB" sz="2800" b="1" dirty="0" smtClean="0">
                <a:effectLst>
                  <a:outerShdw blurRad="38100" dist="38100" dir="2700000" algn="tl">
                    <a:srgbClr val="000000">
                      <a:alpha val="43137"/>
                    </a:srgbClr>
                  </a:outerShdw>
                </a:effectLst>
              </a:rPr>
              <a:t>Project documents</a:t>
            </a:r>
            <a:endParaRPr lang="en-US" sz="2800" b="1" dirty="0">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26161369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barn(inVertical)">
                                      <p:cBhvr>
                                        <p:cTn id="7" dur="500"/>
                                        <p:tgtEl>
                                          <p:spTgt spid="13"/>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barn(inVertical)">
                                      <p:cBhvr>
                                        <p:cTn id="12"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3569886" y="0"/>
            <a:ext cx="2453236" cy="400110"/>
          </a:xfrm>
          <a:prstGeom prst="rect">
            <a:avLst/>
          </a:prstGeom>
          <a:solidFill>
            <a:schemeClr val="bg1"/>
          </a:solidFill>
          <a:ln>
            <a:solidFill>
              <a:schemeClr val="accent1"/>
            </a:solidFill>
          </a:ln>
        </p:spPr>
        <p:txBody>
          <a:bodyPr wrap="none">
            <a:spAutoFit/>
          </a:bodyPr>
          <a:lstStyle/>
          <a:p>
            <a:r>
              <a:rPr lang="en-US" sz="2000" b="1" dirty="0" smtClean="0">
                <a:effectLst>
                  <a:outerShdw blurRad="38100" dist="38100" dir="2700000" algn="tl">
                    <a:srgbClr val="000000">
                      <a:alpha val="43137"/>
                    </a:srgbClr>
                  </a:outerShdw>
                </a:effectLst>
              </a:rPr>
              <a:t>Communication tools</a:t>
            </a:r>
            <a:endParaRPr lang="en-US" sz="2000" b="1" dirty="0">
              <a:effectLst>
                <a:outerShdw blurRad="38100" dist="38100" dir="2700000" algn="tl">
                  <a:srgbClr val="000000">
                    <a:alpha val="43137"/>
                  </a:srgbClr>
                </a:outerShdw>
              </a:effectLst>
            </a:endParaRPr>
          </a:p>
        </p:txBody>
      </p:sp>
      <p:sp>
        <p:nvSpPr>
          <p:cNvPr id="8" name="Rectangle 7"/>
          <p:cNvSpPr/>
          <p:nvPr/>
        </p:nvSpPr>
        <p:spPr>
          <a:xfrm>
            <a:off x="0" y="1870763"/>
            <a:ext cx="7192652" cy="830997"/>
          </a:xfrm>
          <a:prstGeom prst="rect">
            <a:avLst/>
          </a:prstGeom>
          <a:solidFill>
            <a:schemeClr val="bg2">
              <a:lumMod val="40000"/>
              <a:lumOff val="60000"/>
            </a:schemeClr>
          </a:solidFill>
          <a:ln>
            <a:solidFill>
              <a:schemeClr val="accent1"/>
            </a:solidFill>
          </a:ln>
        </p:spPr>
        <p:txBody>
          <a:bodyPr wrap="square">
            <a:spAutoFit/>
          </a:bodyPr>
          <a:lstStyle/>
          <a:p>
            <a:r>
              <a:rPr lang="en-GB" sz="2400" dirty="0"/>
              <a:t>By definition, a milestone schedule is “a type of schedule that presents milestones with planned dates. </a:t>
            </a:r>
            <a:endParaRPr lang="en-US" sz="2400" dirty="0"/>
          </a:p>
        </p:txBody>
      </p:sp>
      <p:pic>
        <p:nvPicPr>
          <p:cNvPr id="9" name="Picture 8"/>
          <p:cNvPicPr/>
          <p:nvPr/>
        </p:nvPicPr>
        <p:blipFill rotWithShape="1">
          <a:blip r:embed="rId2"/>
          <a:srcRect l="13958" t="27648" r="27285" b="6183"/>
          <a:stretch/>
        </p:blipFill>
        <p:spPr bwMode="auto">
          <a:xfrm>
            <a:off x="-1" y="2965516"/>
            <a:ext cx="7305773" cy="3892484"/>
          </a:xfrm>
          <a:prstGeom prst="rect">
            <a:avLst/>
          </a:prstGeom>
          <a:ln>
            <a:noFill/>
          </a:ln>
          <a:extLst>
            <a:ext uri="{53640926-AAD7-44D8-BBD7-CCE9431645EC}">
              <a14:shadowObscured xmlns:a14="http://schemas.microsoft.com/office/drawing/2010/main"/>
            </a:ext>
          </a:extLst>
        </p:spPr>
      </p:pic>
      <p:sp>
        <p:nvSpPr>
          <p:cNvPr id="13" name="Rectangle 12"/>
          <p:cNvSpPr/>
          <p:nvPr/>
        </p:nvSpPr>
        <p:spPr>
          <a:xfrm>
            <a:off x="0" y="1201708"/>
            <a:ext cx="2522935" cy="461665"/>
          </a:xfrm>
          <a:prstGeom prst="rect">
            <a:avLst/>
          </a:prstGeom>
          <a:solidFill>
            <a:schemeClr val="tx2">
              <a:lumMod val="40000"/>
              <a:lumOff val="60000"/>
            </a:schemeClr>
          </a:solidFill>
          <a:ln>
            <a:solidFill>
              <a:schemeClr val="tx1"/>
            </a:solidFill>
          </a:ln>
          <a:effectLst>
            <a:outerShdw blurRad="50800" dist="38100" dir="2700000" algn="tl" rotWithShape="0">
              <a:prstClr val="black">
                <a:alpha val="40000"/>
              </a:prstClr>
            </a:outerShdw>
          </a:effectLst>
        </p:spPr>
        <p:txBody>
          <a:bodyPr wrap="none">
            <a:spAutoFit/>
          </a:bodyPr>
          <a:lstStyle/>
          <a:p>
            <a:r>
              <a:rPr lang="en-GB" sz="2400" dirty="0"/>
              <a:t>Milestone Schedule</a:t>
            </a:r>
            <a:endParaRPr lang="en-US" sz="2400" dirty="0"/>
          </a:p>
        </p:txBody>
      </p:sp>
      <p:pic>
        <p:nvPicPr>
          <p:cNvPr id="10"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4141" y="-17878"/>
            <a:ext cx="1391296" cy="459010"/>
          </a:xfrm>
          <a:prstGeom prst="rect">
            <a:avLst/>
          </a:prstGeom>
        </p:spPr>
      </p:pic>
      <p:sp>
        <p:nvSpPr>
          <p:cNvPr id="11" name="Rectangle: Rounded Corners 22"/>
          <p:cNvSpPr/>
          <p:nvPr/>
        </p:nvSpPr>
        <p:spPr>
          <a:xfrm>
            <a:off x="8063578" y="81280"/>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14" name="Rectangle 13"/>
          <p:cNvSpPr/>
          <p:nvPr/>
        </p:nvSpPr>
        <p:spPr>
          <a:xfrm>
            <a:off x="-21724" y="456634"/>
            <a:ext cx="12192000" cy="523220"/>
          </a:xfrm>
          <a:prstGeom prst="rect">
            <a:avLst/>
          </a:prstGeom>
          <a:solidFill>
            <a:schemeClr val="bg1"/>
          </a:solidFill>
          <a:ln>
            <a:solidFill>
              <a:schemeClr val="accent1"/>
            </a:solidFill>
          </a:ln>
        </p:spPr>
        <p:txBody>
          <a:bodyPr wrap="square">
            <a:spAutoFit/>
          </a:bodyPr>
          <a:lstStyle/>
          <a:p>
            <a:pPr algn="ctr"/>
            <a:r>
              <a:rPr lang="en-GB" sz="2800" b="1" dirty="0" smtClean="0">
                <a:effectLst>
                  <a:outerShdw blurRad="38100" dist="38100" dir="2700000" algn="tl">
                    <a:srgbClr val="000000">
                      <a:alpha val="43137"/>
                    </a:srgbClr>
                  </a:outerShdw>
                </a:effectLst>
              </a:rPr>
              <a:t>Project documents</a:t>
            </a:r>
            <a:endParaRPr lang="en-US" sz="2800" b="1" dirty="0">
              <a:effectLst>
                <a:outerShdw blurRad="38100" dist="38100" dir="2700000" algn="tl">
                  <a:srgbClr val="000000">
                    <a:alpha val="43137"/>
                  </a:srgbClr>
                </a:outerShdw>
              </a:effectLst>
            </a:endParaRPr>
          </a:p>
        </p:txBody>
      </p:sp>
      <p:sp>
        <p:nvSpPr>
          <p:cNvPr id="15" name="TextBox 14"/>
          <p:cNvSpPr txBox="1"/>
          <p:nvPr/>
        </p:nvSpPr>
        <p:spPr>
          <a:xfrm>
            <a:off x="0" y="6519446"/>
            <a:ext cx="1962793" cy="338554"/>
          </a:xfrm>
          <a:prstGeom prst="rect">
            <a:avLst/>
          </a:prstGeom>
          <a:noFill/>
        </p:spPr>
        <p:txBody>
          <a:bodyPr wrap="square" rtlCol="0">
            <a:spAutoFit/>
          </a:bodyPr>
          <a:lstStyle/>
          <a:p>
            <a:pPr algn="ctr"/>
            <a:r>
              <a:rPr lang="en-US" sz="1600" b="1" dirty="0"/>
              <a:t>www.midocean.ae</a:t>
            </a:r>
          </a:p>
        </p:txBody>
      </p:sp>
    </p:spTree>
    <p:extLst>
      <p:ext uri="{BB962C8B-B14F-4D97-AF65-F5344CB8AC3E}">
        <p14:creationId xmlns:p14="http://schemas.microsoft.com/office/powerpoint/2010/main" val="13941154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barn(inVertical)">
                                      <p:cBhvr>
                                        <p:cTn id="7" dur="500"/>
                                        <p:tgtEl>
                                          <p:spTgt spid="13"/>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 calcmode="lin" valueType="num">
                                      <p:cBhvr additive="base">
                                        <p:cTn id="12" dur="500" fill="hold"/>
                                        <p:tgtEl>
                                          <p:spTgt spid="8"/>
                                        </p:tgtEl>
                                        <p:attrNameLst>
                                          <p:attrName>ppt_x</p:attrName>
                                        </p:attrNameLst>
                                      </p:cBhvr>
                                      <p:tavLst>
                                        <p:tav tm="0">
                                          <p:val>
                                            <p:strVal val="#ppt_x"/>
                                          </p:val>
                                        </p:tav>
                                        <p:tav tm="100000">
                                          <p:val>
                                            <p:strVal val="#ppt_x"/>
                                          </p:val>
                                        </p:tav>
                                      </p:tavLst>
                                    </p:anim>
                                    <p:anim calcmode="lin" valueType="num">
                                      <p:cBhvr additive="base">
                                        <p:cTn id="13"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nodeType="clickEffect">
                                  <p:stCondLst>
                                    <p:cond delay="0"/>
                                  </p:stCondLst>
                                  <p:childTnLst>
                                    <p:set>
                                      <p:cBhvr>
                                        <p:cTn id="17" dur="1" fill="hold">
                                          <p:stCondLst>
                                            <p:cond delay="0"/>
                                          </p:stCondLst>
                                        </p:cTn>
                                        <p:tgtEl>
                                          <p:spTgt spid="9"/>
                                        </p:tgtEl>
                                        <p:attrNameLst>
                                          <p:attrName>style.visibility</p:attrName>
                                        </p:attrNameLst>
                                      </p:cBhvr>
                                      <p:to>
                                        <p:strVal val="visible"/>
                                      </p:to>
                                    </p:set>
                                    <p:animEffect transition="in" filter="barn(inVertical)">
                                      <p:cBhvr>
                                        <p:cTn id="18"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3"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3569886" y="0"/>
            <a:ext cx="2453236" cy="400110"/>
          </a:xfrm>
          <a:prstGeom prst="rect">
            <a:avLst/>
          </a:prstGeom>
          <a:solidFill>
            <a:schemeClr val="bg1"/>
          </a:solidFill>
          <a:ln>
            <a:solidFill>
              <a:schemeClr val="accent1"/>
            </a:solidFill>
          </a:ln>
        </p:spPr>
        <p:txBody>
          <a:bodyPr wrap="none">
            <a:spAutoFit/>
          </a:bodyPr>
          <a:lstStyle/>
          <a:p>
            <a:r>
              <a:rPr lang="en-US" sz="2000" b="1" dirty="0" smtClean="0">
                <a:effectLst>
                  <a:outerShdw blurRad="38100" dist="38100" dir="2700000" algn="tl">
                    <a:srgbClr val="000000">
                      <a:alpha val="43137"/>
                    </a:srgbClr>
                  </a:outerShdw>
                </a:effectLst>
              </a:rPr>
              <a:t>Communication tools</a:t>
            </a:r>
            <a:endParaRPr lang="en-US" sz="2000" b="1" dirty="0">
              <a:effectLst>
                <a:outerShdw blurRad="38100" dist="38100" dir="2700000" algn="tl">
                  <a:srgbClr val="000000">
                    <a:alpha val="43137"/>
                  </a:srgbClr>
                </a:outerShdw>
              </a:effectLst>
            </a:endParaRPr>
          </a:p>
        </p:txBody>
      </p:sp>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576896"/>
            <a:ext cx="7098384" cy="5281103"/>
          </a:xfrm>
          <a:prstGeom prst="rect">
            <a:avLst/>
          </a:prstGeom>
        </p:spPr>
      </p:pic>
      <p:sp>
        <p:nvSpPr>
          <p:cNvPr id="12" name="Rectangle 11"/>
          <p:cNvSpPr/>
          <p:nvPr/>
        </p:nvSpPr>
        <p:spPr>
          <a:xfrm>
            <a:off x="0" y="1111812"/>
            <a:ext cx="2522935" cy="461665"/>
          </a:xfrm>
          <a:prstGeom prst="rect">
            <a:avLst/>
          </a:prstGeom>
          <a:solidFill>
            <a:schemeClr val="tx2">
              <a:lumMod val="40000"/>
              <a:lumOff val="60000"/>
            </a:schemeClr>
          </a:solidFill>
          <a:ln>
            <a:solidFill>
              <a:schemeClr val="tx1"/>
            </a:solidFill>
          </a:ln>
          <a:effectLst>
            <a:outerShdw blurRad="50800" dist="38100" dir="2700000" algn="tl" rotWithShape="0">
              <a:prstClr val="black">
                <a:alpha val="40000"/>
              </a:prstClr>
            </a:outerShdw>
          </a:effectLst>
        </p:spPr>
        <p:txBody>
          <a:bodyPr wrap="none">
            <a:spAutoFit/>
          </a:bodyPr>
          <a:lstStyle/>
          <a:p>
            <a:r>
              <a:rPr lang="en-GB" sz="2400" dirty="0"/>
              <a:t>Milestone Schedule</a:t>
            </a:r>
            <a:endParaRPr lang="en-US" sz="2400" dirty="0"/>
          </a:p>
        </p:txBody>
      </p:sp>
      <p:pic>
        <p:nvPicPr>
          <p:cNvPr id="8"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4141" y="-17878"/>
            <a:ext cx="1391296" cy="459010"/>
          </a:xfrm>
          <a:prstGeom prst="rect">
            <a:avLst/>
          </a:prstGeom>
        </p:spPr>
      </p:pic>
      <p:sp>
        <p:nvSpPr>
          <p:cNvPr id="9" name="Rectangle: Rounded Corners 22"/>
          <p:cNvSpPr/>
          <p:nvPr/>
        </p:nvSpPr>
        <p:spPr>
          <a:xfrm>
            <a:off x="8063578" y="81280"/>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10" name="Rectangle 9"/>
          <p:cNvSpPr/>
          <p:nvPr/>
        </p:nvSpPr>
        <p:spPr>
          <a:xfrm>
            <a:off x="-21724" y="456634"/>
            <a:ext cx="12192000" cy="523220"/>
          </a:xfrm>
          <a:prstGeom prst="rect">
            <a:avLst/>
          </a:prstGeom>
          <a:solidFill>
            <a:schemeClr val="bg1"/>
          </a:solidFill>
          <a:ln>
            <a:solidFill>
              <a:schemeClr val="accent1"/>
            </a:solidFill>
          </a:ln>
        </p:spPr>
        <p:txBody>
          <a:bodyPr wrap="square">
            <a:spAutoFit/>
          </a:bodyPr>
          <a:lstStyle/>
          <a:p>
            <a:pPr algn="ctr"/>
            <a:r>
              <a:rPr lang="en-GB" sz="2800" b="1" dirty="0" smtClean="0">
                <a:effectLst>
                  <a:outerShdw blurRad="38100" dist="38100" dir="2700000" algn="tl">
                    <a:srgbClr val="000000">
                      <a:alpha val="43137"/>
                    </a:srgbClr>
                  </a:outerShdw>
                </a:effectLst>
              </a:rPr>
              <a:t>Project documents</a:t>
            </a:r>
            <a:endParaRPr lang="en-US" sz="2800" b="1" dirty="0">
              <a:effectLst>
                <a:outerShdw blurRad="38100" dist="38100" dir="2700000" algn="tl">
                  <a:srgbClr val="000000">
                    <a:alpha val="43137"/>
                  </a:srgbClr>
                </a:outerShdw>
              </a:effectLst>
            </a:endParaRPr>
          </a:p>
        </p:txBody>
      </p:sp>
      <p:sp>
        <p:nvSpPr>
          <p:cNvPr id="13" name="TextBox 12"/>
          <p:cNvSpPr txBox="1"/>
          <p:nvPr/>
        </p:nvSpPr>
        <p:spPr>
          <a:xfrm>
            <a:off x="0" y="6519446"/>
            <a:ext cx="1962793" cy="338554"/>
          </a:xfrm>
          <a:prstGeom prst="rect">
            <a:avLst/>
          </a:prstGeom>
          <a:noFill/>
        </p:spPr>
        <p:txBody>
          <a:bodyPr wrap="square" rtlCol="0">
            <a:spAutoFit/>
          </a:bodyPr>
          <a:lstStyle/>
          <a:p>
            <a:pPr algn="ctr"/>
            <a:r>
              <a:rPr lang="en-US" sz="1600" b="1" dirty="0"/>
              <a:t>www.midocean.ae</a:t>
            </a:r>
          </a:p>
        </p:txBody>
      </p:sp>
    </p:spTree>
    <p:extLst>
      <p:ext uri="{BB962C8B-B14F-4D97-AF65-F5344CB8AC3E}">
        <p14:creationId xmlns:p14="http://schemas.microsoft.com/office/powerpoint/2010/main" val="869856617"/>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3569886" y="0"/>
            <a:ext cx="2453236" cy="400110"/>
          </a:xfrm>
          <a:prstGeom prst="rect">
            <a:avLst/>
          </a:prstGeom>
          <a:solidFill>
            <a:schemeClr val="bg1"/>
          </a:solidFill>
          <a:ln>
            <a:solidFill>
              <a:schemeClr val="accent1"/>
            </a:solidFill>
          </a:ln>
        </p:spPr>
        <p:txBody>
          <a:bodyPr wrap="none">
            <a:spAutoFit/>
          </a:bodyPr>
          <a:lstStyle/>
          <a:p>
            <a:r>
              <a:rPr lang="en-US" sz="2000" b="1" dirty="0" smtClean="0">
                <a:effectLst>
                  <a:outerShdw blurRad="38100" dist="38100" dir="2700000" algn="tl">
                    <a:srgbClr val="000000">
                      <a:alpha val="43137"/>
                    </a:srgbClr>
                  </a:outerShdw>
                </a:effectLst>
              </a:rPr>
              <a:t>Communication tools</a:t>
            </a:r>
            <a:endParaRPr lang="en-US" sz="2000" b="1" dirty="0">
              <a:effectLst>
                <a:outerShdw blurRad="38100" dist="38100" dir="2700000" algn="tl">
                  <a:srgbClr val="000000">
                    <a:alpha val="43137"/>
                  </a:srgbClr>
                </a:outerShdw>
              </a:effectLst>
            </a:endParaRPr>
          </a:p>
        </p:txBody>
      </p:sp>
      <p:sp>
        <p:nvSpPr>
          <p:cNvPr id="8" name="Rectangle 7"/>
          <p:cNvSpPr/>
          <p:nvPr/>
        </p:nvSpPr>
        <p:spPr>
          <a:xfrm>
            <a:off x="34565" y="2144141"/>
            <a:ext cx="6096000" cy="2677656"/>
          </a:xfrm>
          <a:prstGeom prst="rect">
            <a:avLst/>
          </a:prstGeom>
          <a:solidFill>
            <a:schemeClr val="bg2">
              <a:lumMod val="40000"/>
              <a:lumOff val="60000"/>
            </a:schemeClr>
          </a:solidFill>
          <a:ln>
            <a:solidFill>
              <a:schemeClr val="accent1"/>
            </a:solidFill>
          </a:ln>
        </p:spPr>
        <p:txBody>
          <a:bodyPr>
            <a:spAutoFit/>
          </a:bodyPr>
          <a:lstStyle/>
          <a:p>
            <a:r>
              <a:rPr lang="en-GB" sz="2400" dirty="0"/>
              <a:t>The benefit of using a milestone schedule as a communication tool is that sometimes key stakeholders, project sponsors, or management may only want a high-level view (or summary) of the status of key milestones, or points in time. Consider using a milestone schedule for communicating in these situations.</a:t>
            </a:r>
            <a:endParaRPr lang="en-US" sz="2400" dirty="0"/>
          </a:p>
        </p:txBody>
      </p:sp>
      <p:sp>
        <p:nvSpPr>
          <p:cNvPr id="11" name="Rectangle 10"/>
          <p:cNvSpPr/>
          <p:nvPr/>
        </p:nvSpPr>
        <p:spPr>
          <a:xfrm>
            <a:off x="34565" y="1207564"/>
            <a:ext cx="4095032" cy="461665"/>
          </a:xfrm>
          <a:prstGeom prst="rect">
            <a:avLst/>
          </a:prstGeom>
          <a:solidFill>
            <a:schemeClr val="tx2">
              <a:lumMod val="40000"/>
              <a:lumOff val="60000"/>
            </a:schemeClr>
          </a:solidFill>
          <a:ln>
            <a:solidFill>
              <a:schemeClr val="tx1"/>
            </a:solidFill>
          </a:ln>
          <a:effectLst>
            <a:outerShdw blurRad="50800" dist="38100" dir="2700000" algn="tl" rotWithShape="0">
              <a:prstClr val="black">
                <a:alpha val="40000"/>
              </a:prstClr>
            </a:outerShdw>
          </a:effectLst>
        </p:spPr>
        <p:txBody>
          <a:bodyPr wrap="none">
            <a:spAutoFit/>
          </a:bodyPr>
          <a:lstStyle/>
          <a:p>
            <a:r>
              <a:rPr lang="en-GB" sz="2400" b="1" dirty="0" smtClean="0">
                <a:effectLst>
                  <a:outerShdw blurRad="38100" dist="38100" dir="2700000" algn="tl">
                    <a:srgbClr val="000000">
                      <a:alpha val="43137"/>
                    </a:srgbClr>
                  </a:outerShdw>
                </a:effectLst>
              </a:rPr>
              <a:t>Benefits of Milestone </a:t>
            </a:r>
            <a:r>
              <a:rPr lang="en-GB" sz="2400" b="1" dirty="0">
                <a:effectLst>
                  <a:outerShdw blurRad="38100" dist="38100" dir="2700000" algn="tl">
                    <a:srgbClr val="000000">
                      <a:alpha val="43137"/>
                    </a:srgbClr>
                  </a:outerShdw>
                </a:effectLst>
              </a:rPr>
              <a:t>Schedule</a:t>
            </a:r>
            <a:endParaRPr lang="en-US" sz="2400" b="1" dirty="0">
              <a:effectLst>
                <a:outerShdw blurRad="38100" dist="38100" dir="2700000" algn="tl">
                  <a:srgbClr val="000000">
                    <a:alpha val="43137"/>
                  </a:srgbClr>
                </a:outerShdw>
              </a:effectLst>
            </a:endParaRPr>
          </a:p>
        </p:txBody>
      </p:sp>
      <p:pic>
        <p:nvPicPr>
          <p:cNvPr id="10"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4141" y="-17878"/>
            <a:ext cx="1391296" cy="459010"/>
          </a:xfrm>
          <a:prstGeom prst="rect">
            <a:avLst/>
          </a:prstGeom>
        </p:spPr>
      </p:pic>
      <p:sp>
        <p:nvSpPr>
          <p:cNvPr id="12" name="Rectangle: Rounded Corners 22"/>
          <p:cNvSpPr/>
          <p:nvPr/>
        </p:nvSpPr>
        <p:spPr>
          <a:xfrm>
            <a:off x="8063578" y="81280"/>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13" name="Rectangle 12"/>
          <p:cNvSpPr/>
          <p:nvPr/>
        </p:nvSpPr>
        <p:spPr>
          <a:xfrm>
            <a:off x="-21724" y="456634"/>
            <a:ext cx="12192000" cy="523220"/>
          </a:xfrm>
          <a:prstGeom prst="rect">
            <a:avLst/>
          </a:prstGeom>
          <a:solidFill>
            <a:schemeClr val="bg1"/>
          </a:solidFill>
          <a:ln>
            <a:solidFill>
              <a:schemeClr val="accent1"/>
            </a:solidFill>
          </a:ln>
        </p:spPr>
        <p:txBody>
          <a:bodyPr wrap="square">
            <a:spAutoFit/>
          </a:bodyPr>
          <a:lstStyle/>
          <a:p>
            <a:pPr algn="ctr"/>
            <a:r>
              <a:rPr lang="en-GB" sz="2800" b="1" dirty="0" smtClean="0">
                <a:effectLst>
                  <a:outerShdw blurRad="38100" dist="38100" dir="2700000" algn="tl">
                    <a:srgbClr val="000000">
                      <a:alpha val="43137"/>
                    </a:srgbClr>
                  </a:outerShdw>
                </a:effectLst>
              </a:rPr>
              <a:t>Project documents</a:t>
            </a:r>
            <a:endParaRPr lang="en-US" sz="2800" b="1" dirty="0">
              <a:effectLst>
                <a:outerShdw blurRad="38100" dist="38100" dir="2700000" algn="tl">
                  <a:srgbClr val="000000">
                    <a:alpha val="43137"/>
                  </a:srgbClr>
                </a:outerShdw>
              </a:effectLst>
            </a:endParaRPr>
          </a:p>
        </p:txBody>
      </p:sp>
      <p:sp>
        <p:nvSpPr>
          <p:cNvPr id="14" name="TextBox 13"/>
          <p:cNvSpPr txBox="1"/>
          <p:nvPr/>
        </p:nvSpPr>
        <p:spPr>
          <a:xfrm>
            <a:off x="0" y="6519446"/>
            <a:ext cx="1962793" cy="338554"/>
          </a:xfrm>
          <a:prstGeom prst="rect">
            <a:avLst/>
          </a:prstGeom>
          <a:noFill/>
        </p:spPr>
        <p:txBody>
          <a:bodyPr wrap="square" rtlCol="0">
            <a:spAutoFit/>
          </a:bodyPr>
          <a:lstStyle/>
          <a:p>
            <a:pPr algn="ctr"/>
            <a:r>
              <a:rPr lang="en-US" sz="1600" b="1" dirty="0"/>
              <a:t>www.midocean.ae</a:t>
            </a:r>
          </a:p>
        </p:txBody>
      </p:sp>
    </p:spTree>
    <p:extLst>
      <p:ext uri="{BB962C8B-B14F-4D97-AF65-F5344CB8AC3E}">
        <p14:creationId xmlns:p14="http://schemas.microsoft.com/office/powerpoint/2010/main" val="17738558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11"/>
                                        </p:tgtEl>
                                        <p:attrNameLst>
                                          <p:attrName>style.visibility</p:attrName>
                                        </p:attrNameLst>
                                      </p:cBhvr>
                                      <p:to>
                                        <p:strVal val="visible"/>
                                      </p:to>
                                    </p:set>
                                    <p:animEffect transition="in" filter="barn(inVertical)">
                                      <p:cBhvr>
                                        <p:cTn id="13"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1"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3569886" y="0"/>
            <a:ext cx="2453236" cy="400110"/>
          </a:xfrm>
          <a:prstGeom prst="rect">
            <a:avLst/>
          </a:prstGeom>
          <a:solidFill>
            <a:schemeClr val="bg1"/>
          </a:solidFill>
          <a:ln>
            <a:solidFill>
              <a:schemeClr val="accent1"/>
            </a:solidFill>
          </a:ln>
        </p:spPr>
        <p:txBody>
          <a:bodyPr wrap="none">
            <a:spAutoFit/>
          </a:bodyPr>
          <a:lstStyle/>
          <a:p>
            <a:r>
              <a:rPr lang="en-US" sz="2000" b="1" dirty="0" smtClean="0">
                <a:effectLst>
                  <a:outerShdw blurRad="38100" dist="38100" dir="2700000" algn="tl">
                    <a:srgbClr val="000000">
                      <a:alpha val="43137"/>
                    </a:srgbClr>
                  </a:outerShdw>
                </a:effectLst>
              </a:rPr>
              <a:t>Communication tools</a:t>
            </a:r>
            <a:endParaRPr lang="en-US" sz="2000" b="1" dirty="0">
              <a:effectLst>
                <a:outerShdw blurRad="38100" dist="38100" dir="2700000" algn="tl">
                  <a:srgbClr val="000000">
                    <a:alpha val="43137"/>
                  </a:srgbClr>
                </a:outerShdw>
              </a:effectLst>
            </a:endParaRPr>
          </a:p>
        </p:txBody>
      </p:sp>
      <p:sp>
        <p:nvSpPr>
          <p:cNvPr id="9" name="Rectangle: Rounded Corners 22"/>
          <p:cNvSpPr/>
          <p:nvPr/>
        </p:nvSpPr>
        <p:spPr>
          <a:xfrm>
            <a:off x="8063578" y="81280"/>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8" name="Rectangle 7"/>
          <p:cNvSpPr/>
          <p:nvPr/>
        </p:nvSpPr>
        <p:spPr>
          <a:xfrm>
            <a:off x="0" y="2009102"/>
            <a:ext cx="12192000" cy="461665"/>
          </a:xfrm>
          <a:prstGeom prst="rect">
            <a:avLst/>
          </a:prstGeom>
          <a:solidFill>
            <a:schemeClr val="accent5">
              <a:lumMod val="20000"/>
              <a:lumOff val="80000"/>
            </a:schemeClr>
          </a:solidFill>
          <a:ln>
            <a:solidFill>
              <a:schemeClr val="accent2">
                <a:lumMod val="75000"/>
              </a:schemeClr>
            </a:solidFill>
          </a:ln>
        </p:spPr>
        <p:txBody>
          <a:bodyPr wrap="square">
            <a:spAutoFit/>
          </a:bodyPr>
          <a:lstStyle/>
          <a:p>
            <a:r>
              <a:rPr lang="en-US" sz="2400" dirty="0"/>
              <a:t>Status reports allow us to communicate project progress at regular intervals.</a:t>
            </a:r>
          </a:p>
        </p:txBody>
      </p:sp>
      <p:sp>
        <p:nvSpPr>
          <p:cNvPr id="13" name="Rectangle 12"/>
          <p:cNvSpPr/>
          <p:nvPr/>
        </p:nvSpPr>
        <p:spPr>
          <a:xfrm>
            <a:off x="0" y="1306442"/>
            <a:ext cx="2003562" cy="461665"/>
          </a:xfrm>
          <a:prstGeom prst="rect">
            <a:avLst/>
          </a:prstGeom>
          <a:solidFill>
            <a:schemeClr val="accent5">
              <a:lumMod val="20000"/>
              <a:lumOff val="80000"/>
            </a:schemeClr>
          </a:solidFill>
          <a:ln>
            <a:solidFill>
              <a:schemeClr val="tx1"/>
            </a:solidFill>
          </a:ln>
          <a:effectLst>
            <a:outerShdw blurRad="50800" dist="38100" dir="2700000" algn="tl" rotWithShape="0">
              <a:prstClr val="black">
                <a:alpha val="40000"/>
              </a:prstClr>
            </a:outerShdw>
          </a:effectLst>
        </p:spPr>
        <p:txBody>
          <a:bodyPr wrap="none">
            <a:spAutoFit/>
          </a:bodyPr>
          <a:lstStyle/>
          <a:p>
            <a:r>
              <a:rPr lang="en-GB" sz="2400" b="1" dirty="0"/>
              <a:t>Status Reports</a:t>
            </a:r>
            <a:endParaRPr lang="en-US" sz="2400" b="1" dirty="0"/>
          </a:p>
        </p:txBody>
      </p:sp>
      <p:pic>
        <p:nvPicPr>
          <p:cNvPr id="11" name="Picture 10"/>
          <p:cNvPicPr/>
          <p:nvPr/>
        </p:nvPicPr>
        <p:blipFill rotWithShape="1">
          <a:blip r:embed="rId2"/>
          <a:srcRect l="25922" t="14888" r="47757" b="4766"/>
          <a:stretch/>
        </p:blipFill>
        <p:spPr bwMode="auto">
          <a:xfrm>
            <a:off x="0" y="2915920"/>
            <a:ext cx="7908892" cy="3873254"/>
          </a:xfrm>
          <a:prstGeom prst="rect">
            <a:avLst/>
          </a:prstGeom>
          <a:ln>
            <a:noFill/>
          </a:ln>
          <a:extLst>
            <a:ext uri="{53640926-AAD7-44D8-BBD7-CCE9431645EC}">
              <a14:shadowObscured xmlns:a14="http://schemas.microsoft.com/office/drawing/2010/main"/>
            </a:ext>
          </a:extLst>
        </p:spPr>
      </p:pic>
      <p:sp>
        <p:nvSpPr>
          <p:cNvPr id="10" name="Rectangle 9"/>
          <p:cNvSpPr/>
          <p:nvPr/>
        </p:nvSpPr>
        <p:spPr>
          <a:xfrm>
            <a:off x="-21724" y="456634"/>
            <a:ext cx="12192000" cy="523220"/>
          </a:xfrm>
          <a:prstGeom prst="rect">
            <a:avLst/>
          </a:prstGeom>
          <a:solidFill>
            <a:schemeClr val="bg1"/>
          </a:solidFill>
          <a:ln>
            <a:solidFill>
              <a:schemeClr val="accent1"/>
            </a:solidFill>
          </a:ln>
        </p:spPr>
        <p:txBody>
          <a:bodyPr wrap="square">
            <a:spAutoFit/>
          </a:bodyPr>
          <a:lstStyle/>
          <a:p>
            <a:pPr algn="ctr"/>
            <a:r>
              <a:rPr lang="en-GB" sz="2800" b="1" dirty="0" smtClean="0">
                <a:effectLst>
                  <a:outerShdw blurRad="38100" dist="38100" dir="2700000" algn="tl">
                    <a:srgbClr val="000000">
                      <a:alpha val="43137"/>
                    </a:srgbClr>
                  </a:outerShdw>
                </a:effectLst>
              </a:rPr>
              <a:t>Project documents</a:t>
            </a:r>
            <a:endParaRPr lang="en-US" sz="2800" b="1" dirty="0">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9696219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barn(inVertical)">
                                      <p:cBhvr>
                                        <p:cTn id="7" dur="500"/>
                                        <p:tgtEl>
                                          <p:spTgt spid="13"/>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 calcmode="lin" valueType="num">
                                      <p:cBhvr additive="base">
                                        <p:cTn id="12" dur="500" fill="hold"/>
                                        <p:tgtEl>
                                          <p:spTgt spid="8"/>
                                        </p:tgtEl>
                                        <p:attrNameLst>
                                          <p:attrName>ppt_x</p:attrName>
                                        </p:attrNameLst>
                                      </p:cBhvr>
                                      <p:tavLst>
                                        <p:tav tm="0">
                                          <p:val>
                                            <p:strVal val="#ppt_x"/>
                                          </p:val>
                                        </p:tav>
                                        <p:tav tm="100000">
                                          <p:val>
                                            <p:strVal val="#ppt_x"/>
                                          </p:val>
                                        </p:tav>
                                      </p:tavLst>
                                    </p:anim>
                                    <p:anim calcmode="lin" valueType="num">
                                      <p:cBhvr additive="base">
                                        <p:cTn id="13"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nodeType="clickEffect">
                                  <p:stCondLst>
                                    <p:cond delay="0"/>
                                  </p:stCondLst>
                                  <p:childTnLst>
                                    <p:set>
                                      <p:cBhvr>
                                        <p:cTn id="17" dur="1" fill="hold">
                                          <p:stCondLst>
                                            <p:cond delay="0"/>
                                          </p:stCondLst>
                                        </p:cTn>
                                        <p:tgtEl>
                                          <p:spTgt spid="11"/>
                                        </p:tgtEl>
                                        <p:attrNameLst>
                                          <p:attrName>style.visibility</p:attrName>
                                        </p:attrNameLst>
                                      </p:cBhvr>
                                      <p:to>
                                        <p:strVal val="visible"/>
                                      </p:to>
                                    </p:set>
                                    <p:animEffect transition="in" filter="barn(inVertical)">
                                      <p:cBhvr>
                                        <p:cTn id="18"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3" grpId="0" animBg="1"/>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3569886" y="0"/>
            <a:ext cx="2453236" cy="400110"/>
          </a:xfrm>
          <a:prstGeom prst="rect">
            <a:avLst/>
          </a:prstGeom>
          <a:solidFill>
            <a:schemeClr val="bg1"/>
          </a:solidFill>
          <a:ln>
            <a:solidFill>
              <a:schemeClr val="accent1"/>
            </a:solidFill>
          </a:ln>
        </p:spPr>
        <p:txBody>
          <a:bodyPr wrap="none">
            <a:spAutoFit/>
          </a:bodyPr>
          <a:lstStyle/>
          <a:p>
            <a:r>
              <a:rPr lang="en-US" sz="2000" b="1" dirty="0" smtClean="0">
                <a:effectLst>
                  <a:outerShdw blurRad="38100" dist="38100" dir="2700000" algn="tl">
                    <a:srgbClr val="000000">
                      <a:alpha val="43137"/>
                    </a:srgbClr>
                  </a:outerShdw>
                </a:effectLst>
              </a:rPr>
              <a:t>Communication tools</a:t>
            </a:r>
            <a:endParaRPr lang="en-US" sz="2000" b="1" dirty="0">
              <a:effectLst>
                <a:outerShdw blurRad="38100" dist="38100" dir="2700000" algn="tl">
                  <a:srgbClr val="000000">
                    <a:alpha val="43137"/>
                  </a:srgbClr>
                </a:outerShdw>
              </a:effectLst>
            </a:endParaRPr>
          </a:p>
        </p:txBody>
      </p:sp>
      <p:sp>
        <p:nvSpPr>
          <p:cNvPr id="8" name="Rectangle 7"/>
          <p:cNvSpPr/>
          <p:nvPr/>
        </p:nvSpPr>
        <p:spPr>
          <a:xfrm>
            <a:off x="34565" y="2144141"/>
            <a:ext cx="6096000" cy="830997"/>
          </a:xfrm>
          <a:prstGeom prst="rect">
            <a:avLst/>
          </a:prstGeom>
          <a:solidFill>
            <a:schemeClr val="bg1"/>
          </a:solidFill>
          <a:ln>
            <a:solidFill>
              <a:schemeClr val="accent1"/>
            </a:solidFill>
          </a:ln>
        </p:spPr>
        <p:txBody>
          <a:bodyPr>
            <a:spAutoFit/>
          </a:bodyPr>
          <a:lstStyle/>
          <a:p>
            <a:r>
              <a:rPr lang="en-US" sz="2400" dirty="0"/>
              <a:t>The frequency and formality of communicating project status will depend on your project. </a:t>
            </a:r>
          </a:p>
        </p:txBody>
      </p:sp>
      <p:sp>
        <p:nvSpPr>
          <p:cNvPr id="9" name="Rectangle 8"/>
          <p:cNvSpPr/>
          <p:nvPr/>
        </p:nvSpPr>
        <p:spPr>
          <a:xfrm>
            <a:off x="0" y="3655752"/>
            <a:ext cx="6096000" cy="2677656"/>
          </a:xfrm>
          <a:prstGeom prst="rect">
            <a:avLst/>
          </a:prstGeom>
          <a:solidFill>
            <a:schemeClr val="bg1"/>
          </a:solidFill>
          <a:ln>
            <a:solidFill>
              <a:schemeClr val="accent1"/>
            </a:solidFill>
          </a:ln>
        </p:spPr>
        <p:txBody>
          <a:bodyPr>
            <a:spAutoFit/>
          </a:bodyPr>
          <a:lstStyle/>
          <a:p>
            <a:r>
              <a:rPr lang="en-US" sz="2400" dirty="0"/>
              <a:t>Status reports do not need to be complicated. They should be easy to read and preferably a maximum of one page (depending on the size and complexity of the project). </a:t>
            </a:r>
          </a:p>
          <a:p>
            <a:r>
              <a:rPr lang="en-US" sz="2400" dirty="0"/>
              <a:t>Using a template ensures that a constant format and consistent information is being communicated. </a:t>
            </a:r>
          </a:p>
        </p:txBody>
      </p:sp>
      <p:sp>
        <p:nvSpPr>
          <p:cNvPr id="12" name="Rectangle 11"/>
          <p:cNvSpPr/>
          <p:nvPr/>
        </p:nvSpPr>
        <p:spPr>
          <a:xfrm>
            <a:off x="0" y="1146009"/>
            <a:ext cx="3531480" cy="461665"/>
          </a:xfrm>
          <a:prstGeom prst="rect">
            <a:avLst/>
          </a:prstGeom>
          <a:solidFill>
            <a:schemeClr val="accent5">
              <a:lumMod val="20000"/>
              <a:lumOff val="80000"/>
            </a:schemeClr>
          </a:solidFill>
          <a:ln>
            <a:solidFill>
              <a:schemeClr val="tx1"/>
            </a:solidFill>
          </a:ln>
          <a:effectLst>
            <a:outerShdw blurRad="50800" dist="38100" dir="2700000" algn="tl" rotWithShape="0">
              <a:prstClr val="black">
                <a:alpha val="40000"/>
              </a:prstClr>
            </a:outerShdw>
          </a:effectLst>
        </p:spPr>
        <p:txBody>
          <a:bodyPr wrap="none">
            <a:spAutoFit/>
          </a:bodyPr>
          <a:lstStyle/>
          <a:p>
            <a:r>
              <a:rPr lang="en-GB" sz="2400" b="1" dirty="0" smtClean="0"/>
              <a:t>How to use Status </a:t>
            </a:r>
            <a:r>
              <a:rPr lang="en-GB" sz="2400" b="1" dirty="0"/>
              <a:t>Reports</a:t>
            </a:r>
            <a:endParaRPr lang="en-US" sz="2400" b="1" dirty="0"/>
          </a:p>
        </p:txBody>
      </p:sp>
      <p:pic>
        <p:nvPicPr>
          <p:cNvPr id="10"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4141" y="-17878"/>
            <a:ext cx="1391296" cy="459010"/>
          </a:xfrm>
          <a:prstGeom prst="rect">
            <a:avLst/>
          </a:prstGeom>
        </p:spPr>
      </p:pic>
      <p:sp>
        <p:nvSpPr>
          <p:cNvPr id="13" name="Rectangle: Rounded Corners 22"/>
          <p:cNvSpPr/>
          <p:nvPr/>
        </p:nvSpPr>
        <p:spPr>
          <a:xfrm>
            <a:off x="8063578" y="81280"/>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14" name="Rectangle 13"/>
          <p:cNvSpPr/>
          <p:nvPr/>
        </p:nvSpPr>
        <p:spPr>
          <a:xfrm>
            <a:off x="-21724" y="456634"/>
            <a:ext cx="12192000" cy="523220"/>
          </a:xfrm>
          <a:prstGeom prst="rect">
            <a:avLst/>
          </a:prstGeom>
          <a:solidFill>
            <a:schemeClr val="bg1"/>
          </a:solidFill>
          <a:ln>
            <a:solidFill>
              <a:schemeClr val="accent1"/>
            </a:solidFill>
          </a:ln>
        </p:spPr>
        <p:txBody>
          <a:bodyPr wrap="square">
            <a:spAutoFit/>
          </a:bodyPr>
          <a:lstStyle/>
          <a:p>
            <a:pPr algn="ctr"/>
            <a:r>
              <a:rPr lang="en-GB" sz="2800" b="1" dirty="0" smtClean="0">
                <a:effectLst>
                  <a:outerShdw blurRad="38100" dist="38100" dir="2700000" algn="tl">
                    <a:srgbClr val="000000">
                      <a:alpha val="43137"/>
                    </a:srgbClr>
                  </a:outerShdw>
                </a:effectLst>
              </a:rPr>
              <a:t>Project documents</a:t>
            </a:r>
            <a:endParaRPr lang="en-US" sz="2800" b="1" dirty="0">
              <a:effectLst>
                <a:outerShdw blurRad="38100" dist="38100" dir="2700000" algn="tl">
                  <a:srgbClr val="000000">
                    <a:alpha val="43137"/>
                  </a:srgbClr>
                </a:outerShdw>
              </a:effectLst>
            </a:endParaRPr>
          </a:p>
        </p:txBody>
      </p:sp>
      <p:sp>
        <p:nvSpPr>
          <p:cNvPr id="15" name="TextBox 14"/>
          <p:cNvSpPr txBox="1"/>
          <p:nvPr/>
        </p:nvSpPr>
        <p:spPr>
          <a:xfrm>
            <a:off x="0" y="6529606"/>
            <a:ext cx="1962793" cy="338554"/>
          </a:xfrm>
          <a:prstGeom prst="rect">
            <a:avLst/>
          </a:prstGeom>
          <a:noFill/>
        </p:spPr>
        <p:txBody>
          <a:bodyPr wrap="square" rtlCol="0">
            <a:spAutoFit/>
          </a:bodyPr>
          <a:lstStyle/>
          <a:p>
            <a:pPr algn="ctr"/>
            <a:r>
              <a:rPr lang="en-US" sz="1600" b="1" dirty="0"/>
              <a:t>www.midocean.ae</a:t>
            </a:r>
          </a:p>
        </p:txBody>
      </p:sp>
    </p:spTree>
    <p:extLst>
      <p:ext uri="{BB962C8B-B14F-4D97-AF65-F5344CB8AC3E}">
        <p14:creationId xmlns:p14="http://schemas.microsoft.com/office/powerpoint/2010/main" val="882193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barn(inVertical)">
                                      <p:cBhvr>
                                        <p:cTn id="7" dur="500"/>
                                        <p:tgtEl>
                                          <p:spTgt spid="1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 calcmode="lin" valueType="num">
                                      <p:cBhvr additive="base">
                                        <p:cTn id="12" dur="500" fill="hold"/>
                                        <p:tgtEl>
                                          <p:spTgt spid="8"/>
                                        </p:tgtEl>
                                        <p:attrNameLst>
                                          <p:attrName>ppt_x</p:attrName>
                                        </p:attrNameLst>
                                      </p:cBhvr>
                                      <p:tavLst>
                                        <p:tav tm="0">
                                          <p:val>
                                            <p:strVal val="#ppt_x"/>
                                          </p:val>
                                        </p:tav>
                                        <p:tav tm="100000">
                                          <p:val>
                                            <p:strVal val="#ppt_x"/>
                                          </p:val>
                                        </p:tav>
                                      </p:tavLst>
                                    </p:anim>
                                    <p:anim calcmode="lin" valueType="num">
                                      <p:cBhvr additive="base">
                                        <p:cTn id="13"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500" fill="hold"/>
                                        <p:tgtEl>
                                          <p:spTgt spid="9"/>
                                        </p:tgtEl>
                                        <p:attrNameLst>
                                          <p:attrName>ppt_x</p:attrName>
                                        </p:attrNameLst>
                                      </p:cBhvr>
                                      <p:tavLst>
                                        <p:tav tm="0">
                                          <p:val>
                                            <p:strVal val="#ppt_x"/>
                                          </p:val>
                                        </p:tav>
                                        <p:tav tm="100000">
                                          <p:val>
                                            <p:strVal val="#ppt_x"/>
                                          </p:val>
                                        </p:tav>
                                      </p:tavLst>
                                    </p:anim>
                                    <p:anim calcmode="lin" valueType="num">
                                      <p:cBhvr additive="base">
                                        <p:cTn id="19"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2" grpId="0" animBg="1"/>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3569886" y="0"/>
            <a:ext cx="2453236" cy="400110"/>
          </a:xfrm>
          <a:prstGeom prst="rect">
            <a:avLst/>
          </a:prstGeom>
          <a:solidFill>
            <a:schemeClr val="bg1"/>
          </a:solidFill>
          <a:ln>
            <a:solidFill>
              <a:schemeClr val="accent1"/>
            </a:solidFill>
          </a:ln>
        </p:spPr>
        <p:txBody>
          <a:bodyPr wrap="none">
            <a:spAutoFit/>
          </a:bodyPr>
          <a:lstStyle/>
          <a:p>
            <a:r>
              <a:rPr lang="en-US" sz="2000" b="1" dirty="0" smtClean="0">
                <a:effectLst>
                  <a:outerShdw blurRad="38100" dist="38100" dir="2700000" algn="tl">
                    <a:srgbClr val="000000">
                      <a:alpha val="43137"/>
                    </a:srgbClr>
                  </a:outerShdw>
                </a:effectLst>
              </a:rPr>
              <a:t>Communication tools</a:t>
            </a:r>
            <a:endParaRPr lang="en-US" sz="2000" b="1" dirty="0">
              <a:effectLst>
                <a:outerShdw blurRad="38100" dist="38100" dir="2700000" algn="tl">
                  <a:srgbClr val="000000">
                    <a:alpha val="43137"/>
                  </a:srgbClr>
                </a:outerShdw>
              </a:effectLst>
            </a:endParaRPr>
          </a:p>
        </p:txBody>
      </p:sp>
      <p:sp>
        <p:nvSpPr>
          <p:cNvPr id="8" name="Rectangle 7"/>
          <p:cNvSpPr/>
          <p:nvPr/>
        </p:nvSpPr>
        <p:spPr>
          <a:xfrm>
            <a:off x="0" y="1790198"/>
            <a:ext cx="6096000" cy="1631216"/>
          </a:xfrm>
          <a:prstGeom prst="rect">
            <a:avLst/>
          </a:prstGeom>
          <a:solidFill>
            <a:schemeClr val="bg1"/>
          </a:solidFill>
          <a:ln>
            <a:solidFill>
              <a:schemeClr val="accent1"/>
            </a:solidFill>
          </a:ln>
        </p:spPr>
        <p:txBody>
          <a:bodyPr>
            <a:spAutoFit/>
          </a:bodyPr>
          <a:lstStyle/>
          <a:p>
            <a:r>
              <a:rPr lang="en-US" sz="2000" dirty="0"/>
              <a:t>Don’t forget to add a section to your status report on recent lessons learned! Post your status reports on the collaboration website or in a shared folder for easy access by the project sponsor, project team, management, and other key stakeholders. </a:t>
            </a:r>
          </a:p>
        </p:txBody>
      </p:sp>
      <p:sp>
        <p:nvSpPr>
          <p:cNvPr id="9" name="Rectangle 8"/>
          <p:cNvSpPr/>
          <p:nvPr/>
        </p:nvSpPr>
        <p:spPr>
          <a:xfrm>
            <a:off x="-21724" y="3736210"/>
            <a:ext cx="6096000" cy="1938992"/>
          </a:xfrm>
          <a:prstGeom prst="rect">
            <a:avLst/>
          </a:prstGeom>
          <a:solidFill>
            <a:schemeClr val="bg1"/>
          </a:solidFill>
          <a:ln>
            <a:solidFill>
              <a:schemeClr val="accent1"/>
            </a:solidFill>
          </a:ln>
        </p:spPr>
        <p:txBody>
          <a:bodyPr>
            <a:spAutoFit/>
          </a:bodyPr>
          <a:lstStyle/>
          <a:p>
            <a:r>
              <a:rPr lang="en-US" sz="2000" dirty="0"/>
              <a:t>Make sure that your stakeholders are receiving current information in the status reports, and not getting status reports with outdated details. </a:t>
            </a:r>
          </a:p>
          <a:p>
            <a:r>
              <a:rPr lang="en-US" sz="2000" dirty="0"/>
              <a:t>The timing of your status report distribution should be outlined in your project communications management plan. </a:t>
            </a:r>
          </a:p>
        </p:txBody>
      </p:sp>
      <p:sp>
        <p:nvSpPr>
          <p:cNvPr id="14" name="Rectangle 13"/>
          <p:cNvSpPr/>
          <p:nvPr/>
        </p:nvSpPr>
        <p:spPr>
          <a:xfrm>
            <a:off x="0" y="1146009"/>
            <a:ext cx="3531480" cy="461665"/>
          </a:xfrm>
          <a:prstGeom prst="rect">
            <a:avLst/>
          </a:prstGeom>
          <a:solidFill>
            <a:schemeClr val="accent5">
              <a:lumMod val="20000"/>
              <a:lumOff val="80000"/>
            </a:schemeClr>
          </a:solidFill>
          <a:ln>
            <a:solidFill>
              <a:schemeClr val="tx1"/>
            </a:solidFill>
          </a:ln>
          <a:effectLst>
            <a:outerShdw blurRad="50800" dist="38100" dir="2700000" algn="tl" rotWithShape="0">
              <a:prstClr val="black">
                <a:alpha val="40000"/>
              </a:prstClr>
            </a:outerShdw>
          </a:effectLst>
        </p:spPr>
        <p:txBody>
          <a:bodyPr wrap="none">
            <a:spAutoFit/>
          </a:bodyPr>
          <a:lstStyle/>
          <a:p>
            <a:r>
              <a:rPr lang="en-GB" sz="2400" b="1" dirty="0" smtClean="0"/>
              <a:t>How to use Status </a:t>
            </a:r>
            <a:r>
              <a:rPr lang="en-GB" sz="2400" b="1" dirty="0"/>
              <a:t>Reports</a:t>
            </a:r>
            <a:endParaRPr lang="en-US" sz="2400" b="1" dirty="0"/>
          </a:p>
        </p:txBody>
      </p:sp>
      <p:pic>
        <p:nvPicPr>
          <p:cNvPr id="10"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4141" y="-17878"/>
            <a:ext cx="1391296" cy="459010"/>
          </a:xfrm>
          <a:prstGeom prst="rect">
            <a:avLst/>
          </a:prstGeom>
        </p:spPr>
      </p:pic>
      <p:sp>
        <p:nvSpPr>
          <p:cNvPr id="11" name="Rectangle: Rounded Corners 22"/>
          <p:cNvSpPr/>
          <p:nvPr/>
        </p:nvSpPr>
        <p:spPr>
          <a:xfrm>
            <a:off x="8063578" y="81280"/>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12" name="Rectangle 11"/>
          <p:cNvSpPr/>
          <p:nvPr/>
        </p:nvSpPr>
        <p:spPr>
          <a:xfrm>
            <a:off x="-21724" y="456634"/>
            <a:ext cx="12192000" cy="523220"/>
          </a:xfrm>
          <a:prstGeom prst="rect">
            <a:avLst/>
          </a:prstGeom>
          <a:solidFill>
            <a:schemeClr val="bg1"/>
          </a:solidFill>
          <a:ln>
            <a:solidFill>
              <a:schemeClr val="accent1"/>
            </a:solidFill>
          </a:ln>
        </p:spPr>
        <p:txBody>
          <a:bodyPr wrap="square">
            <a:spAutoFit/>
          </a:bodyPr>
          <a:lstStyle/>
          <a:p>
            <a:pPr algn="ctr"/>
            <a:r>
              <a:rPr lang="en-GB" sz="2800" b="1" dirty="0" smtClean="0">
                <a:effectLst>
                  <a:outerShdw blurRad="38100" dist="38100" dir="2700000" algn="tl">
                    <a:srgbClr val="000000">
                      <a:alpha val="43137"/>
                    </a:srgbClr>
                  </a:outerShdw>
                </a:effectLst>
              </a:rPr>
              <a:t>Project documents</a:t>
            </a:r>
            <a:endParaRPr lang="en-US" sz="2800" b="1" dirty="0">
              <a:effectLst>
                <a:outerShdw blurRad="38100" dist="38100" dir="2700000" algn="tl">
                  <a:srgbClr val="000000">
                    <a:alpha val="43137"/>
                  </a:srgbClr>
                </a:outerShdw>
              </a:effectLst>
            </a:endParaRPr>
          </a:p>
        </p:txBody>
      </p:sp>
      <p:sp>
        <p:nvSpPr>
          <p:cNvPr id="15" name="TextBox 14"/>
          <p:cNvSpPr txBox="1"/>
          <p:nvPr/>
        </p:nvSpPr>
        <p:spPr>
          <a:xfrm>
            <a:off x="0" y="6519446"/>
            <a:ext cx="1962793" cy="338554"/>
          </a:xfrm>
          <a:prstGeom prst="rect">
            <a:avLst/>
          </a:prstGeom>
          <a:noFill/>
        </p:spPr>
        <p:txBody>
          <a:bodyPr wrap="square" rtlCol="0">
            <a:spAutoFit/>
          </a:bodyPr>
          <a:lstStyle/>
          <a:p>
            <a:pPr algn="ctr"/>
            <a:r>
              <a:rPr lang="en-US" sz="1600" b="1" dirty="0"/>
              <a:t>www.midocean.ae</a:t>
            </a:r>
          </a:p>
        </p:txBody>
      </p:sp>
    </p:spTree>
    <p:extLst>
      <p:ext uri="{BB962C8B-B14F-4D97-AF65-F5344CB8AC3E}">
        <p14:creationId xmlns:p14="http://schemas.microsoft.com/office/powerpoint/2010/main" val="19800235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barn(inVertical)">
                                      <p:cBhvr>
                                        <p:cTn id="7" dur="500"/>
                                        <p:tgtEl>
                                          <p:spTgt spid="14"/>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 calcmode="lin" valueType="num">
                                      <p:cBhvr additive="base">
                                        <p:cTn id="12" dur="500" fill="hold"/>
                                        <p:tgtEl>
                                          <p:spTgt spid="8"/>
                                        </p:tgtEl>
                                        <p:attrNameLst>
                                          <p:attrName>ppt_x</p:attrName>
                                        </p:attrNameLst>
                                      </p:cBhvr>
                                      <p:tavLst>
                                        <p:tav tm="0">
                                          <p:val>
                                            <p:strVal val="#ppt_x"/>
                                          </p:val>
                                        </p:tav>
                                        <p:tav tm="100000">
                                          <p:val>
                                            <p:strVal val="#ppt_x"/>
                                          </p:val>
                                        </p:tav>
                                      </p:tavLst>
                                    </p:anim>
                                    <p:anim calcmode="lin" valueType="num">
                                      <p:cBhvr additive="base">
                                        <p:cTn id="13"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grpId="0" nodeType="clickEffect">
                                  <p:stCondLst>
                                    <p:cond delay="0"/>
                                  </p:stCondLst>
                                  <p:childTnLst>
                                    <p:set>
                                      <p:cBhvr>
                                        <p:cTn id="17" dur="1" fill="hold">
                                          <p:stCondLst>
                                            <p:cond delay="0"/>
                                          </p:stCondLst>
                                        </p:cTn>
                                        <p:tgtEl>
                                          <p:spTgt spid="9"/>
                                        </p:tgtEl>
                                        <p:attrNameLst>
                                          <p:attrName>style.visibility</p:attrName>
                                        </p:attrNameLst>
                                      </p:cBhvr>
                                      <p:to>
                                        <p:strVal val="visible"/>
                                      </p:to>
                                    </p:set>
                                    <p:animEffect transition="in" filter="barn(inVertical)">
                                      <p:cBhvr>
                                        <p:cTn id="18"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4" grpId="0" animBg="1"/>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3569886" y="0"/>
            <a:ext cx="2453236" cy="400110"/>
          </a:xfrm>
          <a:prstGeom prst="rect">
            <a:avLst/>
          </a:prstGeom>
          <a:solidFill>
            <a:schemeClr val="bg1"/>
          </a:solidFill>
          <a:ln>
            <a:solidFill>
              <a:schemeClr val="accent1"/>
            </a:solidFill>
          </a:ln>
        </p:spPr>
        <p:txBody>
          <a:bodyPr wrap="none">
            <a:spAutoFit/>
          </a:bodyPr>
          <a:lstStyle/>
          <a:p>
            <a:r>
              <a:rPr lang="en-US" sz="2000" b="1" dirty="0" smtClean="0">
                <a:effectLst>
                  <a:outerShdw blurRad="38100" dist="38100" dir="2700000" algn="tl">
                    <a:srgbClr val="000000">
                      <a:alpha val="43137"/>
                    </a:srgbClr>
                  </a:outerShdw>
                </a:effectLst>
              </a:rPr>
              <a:t>Communication tools</a:t>
            </a:r>
            <a:endParaRPr lang="en-US" sz="2000" b="1" dirty="0">
              <a:effectLst>
                <a:outerShdw blurRad="38100" dist="38100" dir="2700000" algn="tl">
                  <a:srgbClr val="000000">
                    <a:alpha val="43137"/>
                  </a:srgbClr>
                </a:outerShdw>
              </a:effectLst>
            </a:endParaRPr>
          </a:p>
        </p:txBody>
      </p:sp>
      <p:sp>
        <p:nvSpPr>
          <p:cNvPr id="8" name="Rectangle 7"/>
          <p:cNvSpPr/>
          <p:nvPr/>
        </p:nvSpPr>
        <p:spPr>
          <a:xfrm>
            <a:off x="34565" y="2144141"/>
            <a:ext cx="6096000" cy="1815882"/>
          </a:xfrm>
          <a:prstGeom prst="rect">
            <a:avLst/>
          </a:prstGeom>
          <a:solidFill>
            <a:schemeClr val="bg1"/>
          </a:solidFill>
          <a:ln>
            <a:solidFill>
              <a:schemeClr val="accent1"/>
            </a:solidFill>
          </a:ln>
        </p:spPr>
        <p:txBody>
          <a:bodyPr>
            <a:spAutoFit/>
          </a:bodyPr>
          <a:lstStyle/>
          <a:p>
            <a:r>
              <a:rPr lang="en-US" sz="2800" dirty="0"/>
              <a:t>The benefit in consistently using status reports is that they help answer the question, “Where are we on the project?” for everyone involved.</a:t>
            </a:r>
          </a:p>
        </p:txBody>
      </p:sp>
      <p:sp>
        <p:nvSpPr>
          <p:cNvPr id="12" name="Rectangle 11"/>
          <p:cNvSpPr/>
          <p:nvPr/>
        </p:nvSpPr>
        <p:spPr>
          <a:xfrm>
            <a:off x="0" y="1146009"/>
            <a:ext cx="3458126" cy="461665"/>
          </a:xfrm>
          <a:prstGeom prst="rect">
            <a:avLst/>
          </a:prstGeom>
          <a:solidFill>
            <a:schemeClr val="accent5">
              <a:lumMod val="20000"/>
              <a:lumOff val="80000"/>
            </a:schemeClr>
          </a:solidFill>
          <a:ln>
            <a:solidFill>
              <a:schemeClr val="tx1"/>
            </a:solidFill>
          </a:ln>
          <a:effectLst>
            <a:outerShdw blurRad="50800" dist="38100" dir="2700000" algn="tl" rotWithShape="0">
              <a:prstClr val="black">
                <a:alpha val="40000"/>
              </a:prstClr>
            </a:outerShdw>
          </a:effectLst>
        </p:spPr>
        <p:txBody>
          <a:bodyPr wrap="none">
            <a:spAutoFit/>
          </a:bodyPr>
          <a:lstStyle/>
          <a:p>
            <a:r>
              <a:rPr lang="en-GB" sz="2400" b="1" dirty="0" smtClean="0"/>
              <a:t>Benefits of Status </a:t>
            </a:r>
            <a:r>
              <a:rPr lang="en-GB" sz="2400" b="1" dirty="0"/>
              <a:t>Reports</a:t>
            </a:r>
            <a:endParaRPr lang="en-US" sz="2400" b="1" dirty="0"/>
          </a:p>
        </p:txBody>
      </p:sp>
      <p:pic>
        <p:nvPicPr>
          <p:cNvPr id="9"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4141" y="-17878"/>
            <a:ext cx="1391296" cy="459010"/>
          </a:xfrm>
          <a:prstGeom prst="rect">
            <a:avLst/>
          </a:prstGeom>
        </p:spPr>
      </p:pic>
      <p:sp>
        <p:nvSpPr>
          <p:cNvPr id="10" name="Rectangle: Rounded Corners 22"/>
          <p:cNvSpPr/>
          <p:nvPr/>
        </p:nvSpPr>
        <p:spPr>
          <a:xfrm>
            <a:off x="8063578" y="81280"/>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13" name="Rectangle 12"/>
          <p:cNvSpPr/>
          <p:nvPr/>
        </p:nvSpPr>
        <p:spPr>
          <a:xfrm>
            <a:off x="-21724" y="456634"/>
            <a:ext cx="12192000" cy="523220"/>
          </a:xfrm>
          <a:prstGeom prst="rect">
            <a:avLst/>
          </a:prstGeom>
          <a:solidFill>
            <a:schemeClr val="bg1"/>
          </a:solidFill>
          <a:ln>
            <a:solidFill>
              <a:schemeClr val="accent1"/>
            </a:solidFill>
          </a:ln>
        </p:spPr>
        <p:txBody>
          <a:bodyPr wrap="square">
            <a:spAutoFit/>
          </a:bodyPr>
          <a:lstStyle/>
          <a:p>
            <a:pPr algn="ctr"/>
            <a:r>
              <a:rPr lang="en-GB" sz="2800" b="1" dirty="0" smtClean="0">
                <a:effectLst>
                  <a:outerShdw blurRad="38100" dist="38100" dir="2700000" algn="tl">
                    <a:srgbClr val="000000">
                      <a:alpha val="43137"/>
                    </a:srgbClr>
                  </a:outerShdw>
                </a:effectLst>
              </a:rPr>
              <a:t>Project documents</a:t>
            </a:r>
            <a:endParaRPr lang="en-US" sz="2800" b="1" dirty="0">
              <a:effectLst>
                <a:outerShdw blurRad="38100" dist="38100" dir="2700000" algn="tl">
                  <a:srgbClr val="000000">
                    <a:alpha val="43137"/>
                  </a:srgbClr>
                </a:outerShdw>
              </a:effectLst>
            </a:endParaRPr>
          </a:p>
        </p:txBody>
      </p:sp>
      <p:sp>
        <p:nvSpPr>
          <p:cNvPr id="14" name="TextBox 13"/>
          <p:cNvSpPr txBox="1"/>
          <p:nvPr/>
        </p:nvSpPr>
        <p:spPr>
          <a:xfrm>
            <a:off x="0" y="6529606"/>
            <a:ext cx="1962793" cy="338554"/>
          </a:xfrm>
          <a:prstGeom prst="rect">
            <a:avLst/>
          </a:prstGeom>
          <a:noFill/>
        </p:spPr>
        <p:txBody>
          <a:bodyPr wrap="square" rtlCol="0">
            <a:spAutoFit/>
          </a:bodyPr>
          <a:lstStyle/>
          <a:p>
            <a:pPr algn="ctr"/>
            <a:r>
              <a:rPr lang="en-US" sz="1600" b="1" dirty="0"/>
              <a:t>www.midocean.ae</a:t>
            </a:r>
          </a:p>
        </p:txBody>
      </p:sp>
    </p:spTree>
    <p:extLst>
      <p:ext uri="{BB962C8B-B14F-4D97-AF65-F5344CB8AC3E}">
        <p14:creationId xmlns:p14="http://schemas.microsoft.com/office/powerpoint/2010/main" val="19678198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barn(inVertical)">
                                      <p:cBhvr>
                                        <p:cTn id="7" dur="500"/>
                                        <p:tgtEl>
                                          <p:spTgt spid="1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 calcmode="lin" valueType="num">
                                      <p:cBhvr additive="base">
                                        <p:cTn id="12" dur="500" fill="hold"/>
                                        <p:tgtEl>
                                          <p:spTgt spid="8"/>
                                        </p:tgtEl>
                                        <p:attrNameLst>
                                          <p:attrName>ppt_x</p:attrName>
                                        </p:attrNameLst>
                                      </p:cBhvr>
                                      <p:tavLst>
                                        <p:tav tm="0">
                                          <p:val>
                                            <p:strVal val="#ppt_x"/>
                                          </p:val>
                                        </p:tav>
                                        <p:tav tm="100000">
                                          <p:val>
                                            <p:strVal val="#ppt_x"/>
                                          </p:val>
                                        </p:tav>
                                      </p:tavLst>
                                    </p:anim>
                                    <p:anim calcmode="lin" valueType="num">
                                      <p:cBhvr additive="base">
                                        <p:cTn id="13"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2" grpId="0" animBg="1"/>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3569886" y="0"/>
            <a:ext cx="2453236" cy="400110"/>
          </a:xfrm>
          <a:prstGeom prst="rect">
            <a:avLst/>
          </a:prstGeom>
          <a:solidFill>
            <a:schemeClr val="bg1"/>
          </a:solidFill>
          <a:ln>
            <a:solidFill>
              <a:schemeClr val="accent1"/>
            </a:solidFill>
          </a:ln>
        </p:spPr>
        <p:txBody>
          <a:bodyPr wrap="none">
            <a:spAutoFit/>
          </a:bodyPr>
          <a:lstStyle/>
          <a:p>
            <a:r>
              <a:rPr lang="en-US" sz="2000" b="1" dirty="0" smtClean="0">
                <a:effectLst>
                  <a:outerShdw blurRad="38100" dist="38100" dir="2700000" algn="tl">
                    <a:srgbClr val="000000">
                      <a:alpha val="43137"/>
                    </a:srgbClr>
                  </a:outerShdw>
                </a:effectLst>
              </a:rPr>
              <a:t>Communication tools</a:t>
            </a:r>
            <a:endParaRPr lang="en-US" sz="2000" b="1" dirty="0">
              <a:effectLst>
                <a:outerShdw blurRad="38100" dist="38100" dir="2700000" algn="tl">
                  <a:srgbClr val="000000">
                    <a:alpha val="43137"/>
                  </a:srgbClr>
                </a:outerShdw>
              </a:effectLst>
            </a:endParaRPr>
          </a:p>
        </p:txBody>
      </p:sp>
      <p:sp>
        <p:nvSpPr>
          <p:cNvPr id="3" name="Rectangle 2"/>
          <p:cNvSpPr/>
          <p:nvPr/>
        </p:nvSpPr>
        <p:spPr>
          <a:xfrm>
            <a:off x="0" y="1192458"/>
            <a:ext cx="2321982" cy="523220"/>
          </a:xfrm>
          <a:prstGeom prst="rect">
            <a:avLst/>
          </a:prstGeom>
          <a:solidFill>
            <a:schemeClr val="accent5">
              <a:lumMod val="20000"/>
              <a:lumOff val="80000"/>
            </a:schemeClr>
          </a:solidFill>
          <a:ln>
            <a:solidFill>
              <a:schemeClr val="tx1"/>
            </a:solidFill>
          </a:ln>
        </p:spPr>
        <p:txBody>
          <a:bodyPr wrap="none">
            <a:spAutoFit/>
          </a:bodyPr>
          <a:lstStyle/>
          <a:p>
            <a:r>
              <a:rPr lang="en-GB" sz="2800" b="1" dirty="0">
                <a:effectLst>
                  <a:outerShdw blurRad="38100" dist="38100" dir="2700000" algn="tl">
                    <a:srgbClr val="000000">
                      <a:alpha val="43137"/>
                    </a:srgbClr>
                  </a:outerShdw>
                </a:effectLst>
              </a:rPr>
              <a:t>Kanban Board</a:t>
            </a:r>
            <a:endParaRPr lang="en-US" sz="2800" b="1" dirty="0">
              <a:effectLst>
                <a:outerShdw blurRad="38100" dist="38100" dir="2700000" algn="tl">
                  <a:srgbClr val="000000">
                    <a:alpha val="43137"/>
                  </a:srgbClr>
                </a:outerShdw>
              </a:effectLst>
            </a:endParaRPr>
          </a:p>
        </p:txBody>
      </p:sp>
      <p:sp>
        <p:nvSpPr>
          <p:cNvPr id="8" name="Rectangle 7"/>
          <p:cNvSpPr/>
          <p:nvPr/>
        </p:nvSpPr>
        <p:spPr>
          <a:xfrm>
            <a:off x="34565" y="2144141"/>
            <a:ext cx="6096000" cy="2308324"/>
          </a:xfrm>
          <a:prstGeom prst="rect">
            <a:avLst/>
          </a:prstGeom>
          <a:solidFill>
            <a:schemeClr val="bg1"/>
          </a:solidFill>
          <a:ln>
            <a:solidFill>
              <a:schemeClr val="accent1"/>
            </a:solidFill>
          </a:ln>
        </p:spPr>
        <p:txBody>
          <a:bodyPr>
            <a:spAutoFit/>
          </a:bodyPr>
          <a:lstStyle/>
          <a:p>
            <a:r>
              <a:rPr lang="en-US" sz="2400" dirty="0"/>
              <a:t>The Kanban board is becoming a more common tool, particularly for agile project teams. Basically, it communicates what tasks need to be done (to do), what is being worked on (in progress), and what has been done (completed). </a:t>
            </a:r>
          </a:p>
        </p:txBody>
      </p:sp>
      <p:sp>
        <p:nvSpPr>
          <p:cNvPr id="10" name="Rectangle: Rounded Corners 22"/>
          <p:cNvSpPr/>
          <p:nvPr/>
        </p:nvSpPr>
        <p:spPr>
          <a:xfrm>
            <a:off x="8063578" y="81280"/>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597925" y="1036378"/>
            <a:ext cx="4435835" cy="3169920"/>
          </a:xfrm>
          <a:prstGeom prst="rect">
            <a:avLst/>
          </a:prstGeom>
        </p:spPr>
      </p:pic>
      <p:sp>
        <p:nvSpPr>
          <p:cNvPr id="11" name="Rectangle 10"/>
          <p:cNvSpPr/>
          <p:nvPr/>
        </p:nvSpPr>
        <p:spPr>
          <a:xfrm>
            <a:off x="-21724" y="456634"/>
            <a:ext cx="12192000" cy="523220"/>
          </a:xfrm>
          <a:prstGeom prst="rect">
            <a:avLst/>
          </a:prstGeom>
          <a:solidFill>
            <a:schemeClr val="bg1"/>
          </a:solidFill>
          <a:ln>
            <a:solidFill>
              <a:schemeClr val="accent1"/>
            </a:solidFill>
          </a:ln>
        </p:spPr>
        <p:txBody>
          <a:bodyPr wrap="square">
            <a:spAutoFit/>
          </a:bodyPr>
          <a:lstStyle/>
          <a:p>
            <a:pPr algn="ctr"/>
            <a:r>
              <a:rPr lang="en-GB" sz="2800" b="1" dirty="0" smtClean="0">
                <a:effectLst>
                  <a:outerShdw blurRad="38100" dist="38100" dir="2700000" algn="tl">
                    <a:srgbClr val="000000">
                      <a:alpha val="43137"/>
                    </a:srgbClr>
                  </a:outerShdw>
                </a:effectLst>
              </a:rPr>
              <a:t>Project documents</a:t>
            </a:r>
            <a:endParaRPr lang="en-US" sz="2800" b="1" dirty="0">
              <a:effectLst>
                <a:outerShdw blurRad="38100" dist="38100" dir="2700000" algn="tl">
                  <a:srgbClr val="000000">
                    <a:alpha val="43137"/>
                  </a:srgbClr>
                </a:outerShdw>
              </a:effectLst>
            </a:endParaRPr>
          </a:p>
        </p:txBody>
      </p:sp>
      <p:sp>
        <p:nvSpPr>
          <p:cNvPr id="12" name="TextBox 11"/>
          <p:cNvSpPr txBox="1"/>
          <p:nvPr/>
        </p:nvSpPr>
        <p:spPr>
          <a:xfrm>
            <a:off x="0" y="6519446"/>
            <a:ext cx="1962793" cy="338554"/>
          </a:xfrm>
          <a:prstGeom prst="rect">
            <a:avLst/>
          </a:prstGeom>
          <a:noFill/>
        </p:spPr>
        <p:txBody>
          <a:bodyPr wrap="square" rtlCol="0">
            <a:spAutoFit/>
          </a:bodyPr>
          <a:lstStyle/>
          <a:p>
            <a:pPr algn="ctr"/>
            <a:r>
              <a:rPr lang="en-US" sz="1600" b="1" dirty="0"/>
              <a:t>www.midocean.ae</a:t>
            </a:r>
          </a:p>
        </p:txBody>
      </p:sp>
    </p:spTree>
    <p:extLst>
      <p:ext uri="{BB962C8B-B14F-4D97-AF65-F5344CB8AC3E}">
        <p14:creationId xmlns:p14="http://schemas.microsoft.com/office/powerpoint/2010/main" val="11656726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additive="base">
                                        <p:cTn id="14" dur="500" fill="hold"/>
                                        <p:tgtEl>
                                          <p:spTgt spid="8"/>
                                        </p:tgtEl>
                                        <p:attrNameLst>
                                          <p:attrName>ppt_x</p:attrName>
                                        </p:attrNameLst>
                                      </p:cBhvr>
                                      <p:tavLst>
                                        <p:tav tm="0">
                                          <p:val>
                                            <p:strVal val="#ppt_x"/>
                                          </p:val>
                                        </p:tav>
                                        <p:tav tm="100000">
                                          <p:val>
                                            <p:strVal val="#ppt_x"/>
                                          </p:val>
                                        </p:tav>
                                      </p:tavLst>
                                    </p:anim>
                                    <p:anim calcmode="lin" valueType="num">
                                      <p:cBhvr additive="base">
                                        <p:cTn id="15"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16" presetClass="entr" presetSubtype="21" fill="hold" nodeType="click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barn(inVertical)">
                                      <p:cBhvr>
                                        <p:cTn id="20"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8" grpId="0" animBg="1"/>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3569886" y="0"/>
            <a:ext cx="2453236" cy="400110"/>
          </a:xfrm>
          <a:prstGeom prst="rect">
            <a:avLst/>
          </a:prstGeom>
          <a:solidFill>
            <a:schemeClr val="bg1"/>
          </a:solidFill>
          <a:ln>
            <a:solidFill>
              <a:schemeClr val="accent1"/>
            </a:solidFill>
          </a:ln>
        </p:spPr>
        <p:txBody>
          <a:bodyPr wrap="none">
            <a:spAutoFit/>
          </a:bodyPr>
          <a:lstStyle/>
          <a:p>
            <a:r>
              <a:rPr lang="en-US" sz="2000" b="1" dirty="0" smtClean="0">
                <a:effectLst>
                  <a:outerShdw blurRad="38100" dist="38100" dir="2700000" algn="tl">
                    <a:srgbClr val="000000">
                      <a:alpha val="43137"/>
                    </a:srgbClr>
                  </a:outerShdw>
                </a:effectLst>
              </a:rPr>
              <a:t>Communication tools</a:t>
            </a:r>
            <a:endParaRPr lang="en-US" sz="2000" b="1" dirty="0">
              <a:effectLst>
                <a:outerShdw blurRad="38100" dist="38100" dir="2700000" algn="tl">
                  <a:srgbClr val="000000">
                    <a:alpha val="43137"/>
                  </a:srgbClr>
                </a:outerShdw>
              </a:effectLst>
            </a:endParaRPr>
          </a:p>
        </p:txBody>
      </p:sp>
      <p:sp>
        <p:nvSpPr>
          <p:cNvPr id="3" name="Rectangle 2"/>
          <p:cNvSpPr/>
          <p:nvPr/>
        </p:nvSpPr>
        <p:spPr>
          <a:xfrm>
            <a:off x="0" y="1195766"/>
            <a:ext cx="2321982" cy="523220"/>
          </a:xfrm>
          <a:prstGeom prst="rect">
            <a:avLst/>
          </a:prstGeom>
          <a:solidFill>
            <a:schemeClr val="accent5">
              <a:lumMod val="20000"/>
              <a:lumOff val="80000"/>
            </a:schemeClr>
          </a:solidFill>
          <a:ln>
            <a:solidFill>
              <a:schemeClr val="tx1"/>
            </a:solidFill>
          </a:ln>
        </p:spPr>
        <p:txBody>
          <a:bodyPr wrap="none">
            <a:spAutoFit/>
          </a:bodyPr>
          <a:lstStyle/>
          <a:p>
            <a:r>
              <a:rPr lang="en-GB" sz="2800" b="1" dirty="0">
                <a:effectLst>
                  <a:outerShdw blurRad="38100" dist="38100" dir="2700000" algn="tl">
                    <a:srgbClr val="000000">
                      <a:alpha val="43137"/>
                    </a:srgbClr>
                  </a:outerShdw>
                </a:effectLst>
              </a:rPr>
              <a:t>Kanban Board</a:t>
            </a:r>
            <a:endParaRPr lang="en-US" sz="2800" b="1" dirty="0">
              <a:effectLst>
                <a:outerShdw blurRad="38100" dist="38100" dir="2700000" algn="tl">
                  <a:srgbClr val="000000">
                    <a:alpha val="43137"/>
                  </a:srgbClr>
                </a:outerShdw>
              </a:effectLst>
            </a:endParaRPr>
          </a:p>
        </p:txBody>
      </p:sp>
      <p:sp>
        <p:nvSpPr>
          <p:cNvPr id="8" name="Rectangle 7"/>
          <p:cNvSpPr/>
          <p:nvPr/>
        </p:nvSpPr>
        <p:spPr>
          <a:xfrm>
            <a:off x="0" y="1965444"/>
            <a:ext cx="6096000" cy="830997"/>
          </a:xfrm>
          <a:prstGeom prst="rect">
            <a:avLst/>
          </a:prstGeom>
          <a:solidFill>
            <a:schemeClr val="bg1"/>
          </a:solidFill>
          <a:ln>
            <a:solidFill>
              <a:schemeClr val="accent1"/>
            </a:solidFill>
          </a:ln>
        </p:spPr>
        <p:txBody>
          <a:bodyPr>
            <a:spAutoFit/>
          </a:bodyPr>
          <a:lstStyle/>
          <a:p>
            <a:r>
              <a:rPr lang="en-US" sz="2400" dirty="0"/>
              <a:t>There may be other elements you include on your Kanban board to fit your needs.</a:t>
            </a:r>
          </a:p>
        </p:txBody>
      </p:sp>
      <p:sp>
        <p:nvSpPr>
          <p:cNvPr id="9" name="Rectangle 8"/>
          <p:cNvSpPr/>
          <p:nvPr/>
        </p:nvSpPr>
        <p:spPr>
          <a:xfrm>
            <a:off x="0" y="3346391"/>
            <a:ext cx="6096000" cy="1200329"/>
          </a:xfrm>
          <a:prstGeom prst="rect">
            <a:avLst/>
          </a:prstGeom>
          <a:solidFill>
            <a:schemeClr val="bg1"/>
          </a:solidFill>
          <a:ln>
            <a:solidFill>
              <a:schemeClr val="accent1"/>
            </a:solidFill>
          </a:ln>
        </p:spPr>
        <p:txBody>
          <a:bodyPr>
            <a:spAutoFit/>
          </a:bodyPr>
          <a:lstStyle/>
          <a:p>
            <a:r>
              <a:rPr lang="en-US" sz="2400" dirty="0"/>
              <a:t> Each task is represented by a “card” and the card moves across the board as the work progresses. </a:t>
            </a:r>
          </a:p>
        </p:txBody>
      </p:sp>
      <p:sp>
        <p:nvSpPr>
          <p:cNvPr id="11" name="Rectangle 10"/>
          <p:cNvSpPr/>
          <p:nvPr/>
        </p:nvSpPr>
        <p:spPr>
          <a:xfrm>
            <a:off x="0" y="5224302"/>
            <a:ext cx="6096000" cy="1200329"/>
          </a:xfrm>
          <a:prstGeom prst="rect">
            <a:avLst/>
          </a:prstGeom>
          <a:solidFill>
            <a:schemeClr val="bg1"/>
          </a:solidFill>
          <a:ln>
            <a:solidFill>
              <a:schemeClr val="accent1"/>
            </a:solidFill>
          </a:ln>
        </p:spPr>
        <p:txBody>
          <a:bodyPr>
            <a:spAutoFit/>
          </a:bodyPr>
          <a:lstStyle/>
          <a:p>
            <a:r>
              <a:rPr lang="en-US" sz="2400" dirty="0"/>
              <a:t>Consider it a visible status report or a different, more visual way to communicate workload on the project. </a:t>
            </a:r>
          </a:p>
        </p:txBody>
      </p:sp>
      <p:pic>
        <p:nvPicPr>
          <p:cNvPr id="10"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4141" y="-17878"/>
            <a:ext cx="1391296" cy="459010"/>
          </a:xfrm>
          <a:prstGeom prst="rect">
            <a:avLst/>
          </a:prstGeom>
        </p:spPr>
      </p:pic>
      <p:sp>
        <p:nvSpPr>
          <p:cNvPr id="13" name="Rectangle: Rounded Corners 22"/>
          <p:cNvSpPr/>
          <p:nvPr/>
        </p:nvSpPr>
        <p:spPr>
          <a:xfrm>
            <a:off x="8063578" y="81280"/>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14" name="Rectangle 13"/>
          <p:cNvSpPr/>
          <p:nvPr/>
        </p:nvSpPr>
        <p:spPr>
          <a:xfrm>
            <a:off x="-21724" y="456634"/>
            <a:ext cx="12192000" cy="523220"/>
          </a:xfrm>
          <a:prstGeom prst="rect">
            <a:avLst/>
          </a:prstGeom>
          <a:solidFill>
            <a:schemeClr val="bg1"/>
          </a:solidFill>
          <a:ln>
            <a:solidFill>
              <a:schemeClr val="accent1"/>
            </a:solidFill>
          </a:ln>
        </p:spPr>
        <p:txBody>
          <a:bodyPr wrap="square">
            <a:spAutoFit/>
          </a:bodyPr>
          <a:lstStyle/>
          <a:p>
            <a:pPr algn="ctr"/>
            <a:r>
              <a:rPr lang="en-GB" sz="2800" b="1" dirty="0" smtClean="0">
                <a:effectLst>
                  <a:outerShdw blurRad="38100" dist="38100" dir="2700000" algn="tl">
                    <a:srgbClr val="000000">
                      <a:alpha val="43137"/>
                    </a:srgbClr>
                  </a:outerShdw>
                </a:effectLst>
              </a:rPr>
              <a:t>Project documents</a:t>
            </a:r>
            <a:endParaRPr lang="en-US" sz="2800" b="1" dirty="0">
              <a:effectLst>
                <a:outerShdw blurRad="38100" dist="38100" dir="2700000" algn="tl">
                  <a:srgbClr val="000000">
                    <a:alpha val="43137"/>
                  </a:srgbClr>
                </a:outerShdw>
              </a:effectLst>
            </a:endParaRPr>
          </a:p>
        </p:txBody>
      </p:sp>
      <p:sp>
        <p:nvSpPr>
          <p:cNvPr id="15" name="TextBox 14"/>
          <p:cNvSpPr txBox="1"/>
          <p:nvPr/>
        </p:nvSpPr>
        <p:spPr>
          <a:xfrm>
            <a:off x="0" y="6519446"/>
            <a:ext cx="1962793" cy="338554"/>
          </a:xfrm>
          <a:prstGeom prst="rect">
            <a:avLst/>
          </a:prstGeom>
          <a:noFill/>
        </p:spPr>
        <p:txBody>
          <a:bodyPr wrap="square" rtlCol="0">
            <a:spAutoFit/>
          </a:bodyPr>
          <a:lstStyle/>
          <a:p>
            <a:pPr algn="ctr"/>
            <a:r>
              <a:rPr lang="en-US" sz="1600" b="1" dirty="0"/>
              <a:t>www.midocean.ae</a:t>
            </a:r>
          </a:p>
        </p:txBody>
      </p:sp>
      <p:pic>
        <p:nvPicPr>
          <p:cNvPr id="12" name="Picture 1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597925" y="1036378"/>
            <a:ext cx="4435835" cy="3169920"/>
          </a:xfrm>
          <a:prstGeom prst="rect">
            <a:avLst/>
          </a:prstGeom>
        </p:spPr>
      </p:pic>
    </p:spTree>
    <p:extLst>
      <p:ext uri="{BB962C8B-B14F-4D97-AF65-F5344CB8AC3E}">
        <p14:creationId xmlns:p14="http://schemas.microsoft.com/office/powerpoint/2010/main" val="16204278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additive="base">
                                        <p:cTn id="14" dur="500" fill="hold"/>
                                        <p:tgtEl>
                                          <p:spTgt spid="8"/>
                                        </p:tgtEl>
                                        <p:attrNameLst>
                                          <p:attrName>ppt_x</p:attrName>
                                        </p:attrNameLst>
                                      </p:cBhvr>
                                      <p:tavLst>
                                        <p:tav tm="0">
                                          <p:val>
                                            <p:strVal val="#ppt_x"/>
                                          </p:val>
                                        </p:tav>
                                        <p:tav tm="100000">
                                          <p:val>
                                            <p:strVal val="#ppt_x"/>
                                          </p:val>
                                        </p:tav>
                                      </p:tavLst>
                                    </p:anim>
                                    <p:anim calcmode="lin" valueType="num">
                                      <p:cBhvr additive="base">
                                        <p:cTn id="15"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 presetClass="entr" presetSubtype="4" fill="hold" grpId="0" nodeType="clickEffect">
                                  <p:stCondLst>
                                    <p:cond delay="0"/>
                                  </p:stCondLst>
                                  <p:childTnLst>
                                    <p:set>
                                      <p:cBhvr>
                                        <p:cTn id="19" dur="1" fill="hold">
                                          <p:stCondLst>
                                            <p:cond delay="0"/>
                                          </p:stCondLst>
                                        </p:cTn>
                                        <p:tgtEl>
                                          <p:spTgt spid="9"/>
                                        </p:tgtEl>
                                        <p:attrNameLst>
                                          <p:attrName>style.visibility</p:attrName>
                                        </p:attrNameLst>
                                      </p:cBhvr>
                                      <p:to>
                                        <p:strVal val="visible"/>
                                      </p:to>
                                    </p:set>
                                    <p:anim calcmode="lin" valueType="num">
                                      <p:cBhvr additive="base">
                                        <p:cTn id="20" dur="500" fill="hold"/>
                                        <p:tgtEl>
                                          <p:spTgt spid="9"/>
                                        </p:tgtEl>
                                        <p:attrNameLst>
                                          <p:attrName>ppt_x</p:attrName>
                                        </p:attrNameLst>
                                      </p:cBhvr>
                                      <p:tavLst>
                                        <p:tav tm="0">
                                          <p:val>
                                            <p:strVal val="#ppt_x"/>
                                          </p:val>
                                        </p:tav>
                                        <p:tav tm="100000">
                                          <p:val>
                                            <p:strVal val="#ppt_x"/>
                                          </p:val>
                                        </p:tav>
                                      </p:tavLst>
                                    </p:anim>
                                    <p:anim calcmode="lin" valueType="num">
                                      <p:cBhvr additive="base">
                                        <p:cTn id="21"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2" presetClass="entr" presetSubtype="4" fill="hold" grpId="0" nodeType="clickEffect">
                                  <p:stCondLst>
                                    <p:cond delay="0"/>
                                  </p:stCondLst>
                                  <p:childTnLst>
                                    <p:set>
                                      <p:cBhvr>
                                        <p:cTn id="25" dur="1" fill="hold">
                                          <p:stCondLst>
                                            <p:cond delay="0"/>
                                          </p:stCondLst>
                                        </p:cTn>
                                        <p:tgtEl>
                                          <p:spTgt spid="11"/>
                                        </p:tgtEl>
                                        <p:attrNameLst>
                                          <p:attrName>style.visibility</p:attrName>
                                        </p:attrNameLst>
                                      </p:cBhvr>
                                      <p:to>
                                        <p:strVal val="visible"/>
                                      </p:to>
                                    </p:set>
                                    <p:anim calcmode="lin" valueType="num">
                                      <p:cBhvr additive="base">
                                        <p:cTn id="26" dur="500" fill="hold"/>
                                        <p:tgtEl>
                                          <p:spTgt spid="11"/>
                                        </p:tgtEl>
                                        <p:attrNameLst>
                                          <p:attrName>ppt_x</p:attrName>
                                        </p:attrNameLst>
                                      </p:cBhvr>
                                      <p:tavLst>
                                        <p:tav tm="0">
                                          <p:val>
                                            <p:strVal val="#ppt_x"/>
                                          </p:val>
                                        </p:tav>
                                        <p:tav tm="100000">
                                          <p:val>
                                            <p:strVal val="#ppt_x"/>
                                          </p:val>
                                        </p:tav>
                                      </p:tavLst>
                                    </p:anim>
                                    <p:anim calcmode="lin" valueType="num">
                                      <p:cBhvr additive="base">
                                        <p:cTn id="27"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16" presetClass="entr" presetSubtype="21" fill="hold" nodeType="clickEffect">
                                  <p:stCondLst>
                                    <p:cond delay="0"/>
                                  </p:stCondLst>
                                  <p:childTnLst>
                                    <p:set>
                                      <p:cBhvr>
                                        <p:cTn id="31" dur="1" fill="hold">
                                          <p:stCondLst>
                                            <p:cond delay="0"/>
                                          </p:stCondLst>
                                        </p:cTn>
                                        <p:tgtEl>
                                          <p:spTgt spid="12"/>
                                        </p:tgtEl>
                                        <p:attrNameLst>
                                          <p:attrName>style.visibility</p:attrName>
                                        </p:attrNameLst>
                                      </p:cBhvr>
                                      <p:to>
                                        <p:strVal val="visible"/>
                                      </p:to>
                                    </p:set>
                                    <p:animEffect transition="in" filter="barn(inVertical)">
                                      <p:cBhvr>
                                        <p:cTn id="32"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8" grpId="0" animBg="1"/>
      <p:bldP spid="9" grpId="0" animBg="1"/>
      <p:bldP spid="11" grpId="0" animBg="1"/>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3569886" y="0"/>
            <a:ext cx="2453236" cy="400110"/>
          </a:xfrm>
          <a:prstGeom prst="rect">
            <a:avLst/>
          </a:prstGeom>
          <a:solidFill>
            <a:schemeClr val="bg1"/>
          </a:solidFill>
          <a:ln>
            <a:solidFill>
              <a:schemeClr val="accent1"/>
            </a:solidFill>
          </a:ln>
        </p:spPr>
        <p:txBody>
          <a:bodyPr wrap="none">
            <a:spAutoFit/>
          </a:bodyPr>
          <a:lstStyle/>
          <a:p>
            <a:r>
              <a:rPr lang="en-US" sz="2000" b="1" dirty="0" smtClean="0">
                <a:effectLst>
                  <a:outerShdw blurRad="38100" dist="38100" dir="2700000" algn="tl">
                    <a:srgbClr val="000000">
                      <a:alpha val="43137"/>
                    </a:srgbClr>
                  </a:outerShdw>
                </a:effectLst>
              </a:rPr>
              <a:t>Communication tools</a:t>
            </a:r>
            <a:endParaRPr lang="en-US" sz="2000" b="1" dirty="0">
              <a:effectLst>
                <a:outerShdw blurRad="38100" dist="38100" dir="2700000" algn="tl">
                  <a:srgbClr val="000000">
                    <a:alpha val="43137"/>
                  </a:srgbClr>
                </a:outerShdw>
              </a:effectLst>
            </a:endParaRPr>
          </a:p>
        </p:txBody>
      </p:sp>
      <p:sp>
        <p:nvSpPr>
          <p:cNvPr id="3" name="Rectangle 2"/>
          <p:cNvSpPr/>
          <p:nvPr/>
        </p:nvSpPr>
        <p:spPr>
          <a:xfrm>
            <a:off x="65988" y="1302360"/>
            <a:ext cx="4018985" cy="523220"/>
          </a:xfrm>
          <a:prstGeom prst="rect">
            <a:avLst/>
          </a:prstGeom>
          <a:solidFill>
            <a:schemeClr val="accent5">
              <a:lumMod val="20000"/>
              <a:lumOff val="80000"/>
            </a:schemeClr>
          </a:solidFill>
          <a:ln/>
        </p:spPr>
        <p:style>
          <a:lnRef idx="2">
            <a:schemeClr val="accent1"/>
          </a:lnRef>
          <a:fillRef idx="1">
            <a:schemeClr val="lt1"/>
          </a:fillRef>
          <a:effectRef idx="0">
            <a:schemeClr val="accent1"/>
          </a:effectRef>
          <a:fontRef idx="minor">
            <a:schemeClr val="dk1"/>
          </a:fontRef>
        </p:style>
        <p:txBody>
          <a:bodyPr wrap="none">
            <a:spAutoFit/>
          </a:bodyPr>
          <a:lstStyle/>
          <a:p>
            <a:r>
              <a:rPr lang="en-GB" sz="2800" b="1" dirty="0" smtClean="0">
                <a:effectLst>
                  <a:outerShdw blurRad="38100" dist="38100" dir="2700000" algn="tl">
                    <a:srgbClr val="000000">
                      <a:alpha val="43137"/>
                    </a:srgbClr>
                  </a:outerShdw>
                </a:effectLst>
              </a:rPr>
              <a:t>Benefits of Kanban </a:t>
            </a:r>
            <a:r>
              <a:rPr lang="en-GB" sz="2800" b="1" dirty="0">
                <a:effectLst>
                  <a:outerShdw blurRad="38100" dist="38100" dir="2700000" algn="tl">
                    <a:srgbClr val="000000">
                      <a:alpha val="43137"/>
                    </a:srgbClr>
                  </a:outerShdw>
                </a:effectLst>
              </a:rPr>
              <a:t>Board</a:t>
            </a:r>
            <a:endParaRPr lang="en-US" sz="2800" b="1" dirty="0">
              <a:effectLst>
                <a:outerShdw blurRad="38100" dist="38100" dir="2700000" algn="tl">
                  <a:srgbClr val="000000">
                    <a:alpha val="43137"/>
                  </a:srgbClr>
                </a:outerShdw>
              </a:effectLst>
            </a:endParaRPr>
          </a:p>
        </p:txBody>
      </p:sp>
      <p:sp>
        <p:nvSpPr>
          <p:cNvPr id="8" name="Rectangle 7"/>
          <p:cNvSpPr/>
          <p:nvPr/>
        </p:nvSpPr>
        <p:spPr>
          <a:xfrm>
            <a:off x="0" y="2229307"/>
            <a:ext cx="6096000" cy="2677656"/>
          </a:xfrm>
          <a:prstGeom prst="rect">
            <a:avLst/>
          </a:prstGeom>
          <a:solidFill>
            <a:schemeClr val="bg1"/>
          </a:solidFill>
          <a:ln>
            <a:solidFill>
              <a:schemeClr val="accent2">
                <a:lumMod val="75000"/>
              </a:schemeClr>
            </a:solidFill>
          </a:ln>
        </p:spPr>
        <p:txBody>
          <a:bodyPr>
            <a:spAutoFit/>
          </a:bodyPr>
          <a:lstStyle/>
          <a:p>
            <a:r>
              <a:rPr lang="en-US" sz="2800" dirty="0"/>
              <a:t>The benefit is that it is a great visual to show to do, doing, and done. It also helps in showing how much work is waiting to be done, the need to establish priorities, and visibility on problems (or work that is stalled or blocked).</a:t>
            </a:r>
          </a:p>
        </p:txBody>
      </p:sp>
      <p:sp>
        <p:nvSpPr>
          <p:cNvPr id="10" name="Rectangle: Rounded Corners 22"/>
          <p:cNvSpPr/>
          <p:nvPr/>
        </p:nvSpPr>
        <p:spPr>
          <a:xfrm>
            <a:off x="8063578" y="81280"/>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12" name="Rectangle 11"/>
          <p:cNvSpPr/>
          <p:nvPr/>
        </p:nvSpPr>
        <p:spPr>
          <a:xfrm>
            <a:off x="-21724" y="456634"/>
            <a:ext cx="12192000" cy="523220"/>
          </a:xfrm>
          <a:prstGeom prst="rect">
            <a:avLst/>
          </a:prstGeom>
          <a:solidFill>
            <a:schemeClr val="bg1"/>
          </a:solidFill>
          <a:ln>
            <a:solidFill>
              <a:schemeClr val="accent1"/>
            </a:solidFill>
          </a:ln>
        </p:spPr>
        <p:txBody>
          <a:bodyPr wrap="square">
            <a:spAutoFit/>
          </a:bodyPr>
          <a:lstStyle/>
          <a:p>
            <a:pPr algn="ctr"/>
            <a:r>
              <a:rPr lang="en-GB" sz="2800" b="1" dirty="0" smtClean="0">
                <a:effectLst>
                  <a:outerShdw blurRad="38100" dist="38100" dir="2700000" algn="tl">
                    <a:srgbClr val="000000">
                      <a:alpha val="43137"/>
                    </a:srgbClr>
                  </a:outerShdw>
                </a:effectLst>
              </a:rPr>
              <a:t>Project documents</a:t>
            </a:r>
            <a:endParaRPr lang="en-US" sz="2800" b="1" dirty="0">
              <a:effectLst>
                <a:outerShdw blurRad="38100" dist="38100" dir="2700000" algn="tl">
                  <a:srgbClr val="000000">
                    <a:alpha val="43137"/>
                  </a:srgbClr>
                </a:outerShdw>
              </a:effectLst>
            </a:endParaRPr>
          </a:p>
        </p:txBody>
      </p:sp>
      <p:pic>
        <p:nvPicPr>
          <p:cNvPr id="9"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4141" y="-17878"/>
            <a:ext cx="1391296" cy="459010"/>
          </a:xfrm>
          <a:prstGeom prst="rect">
            <a:avLst/>
          </a:prstGeom>
        </p:spPr>
      </p:pic>
      <p:sp>
        <p:nvSpPr>
          <p:cNvPr id="11" name="TextBox 10"/>
          <p:cNvSpPr txBox="1"/>
          <p:nvPr/>
        </p:nvSpPr>
        <p:spPr>
          <a:xfrm>
            <a:off x="0" y="6519446"/>
            <a:ext cx="1962793" cy="338554"/>
          </a:xfrm>
          <a:prstGeom prst="rect">
            <a:avLst/>
          </a:prstGeom>
          <a:noFill/>
        </p:spPr>
        <p:txBody>
          <a:bodyPr wrap="square" rtlCol="0">
            <a:spAutoFit/>
          </a:bodyPr>
          <a:lstStyle/>
          <a:p>
            <a:pPr algn="ctr"/>
            <a:r>
              <a:rPr lang="en-US" sz="1600" b="1" dirty="0"/>
              <a:t>www.midocean.ae</a:t>
            </a:r>
          </a:p>
        </p:txBody>
      </p:sp>
    </p:spTree>
    <p:extLst>
      <p:ext uri="{BB962C8B-B14F-4D97-AF65-F5344CB8AC3E}">
        <p14:creationId xmlns:p14="http://schemas.microsoft.com/office/powerpoint/2010/main" val="30855830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additive="base">
                                        <p:cTn id="14" dur="500" fill="hold"/>
                                        <p:tgtEl>
                                          <p:spTgt spid="8"/>
                                        </p:tgtEl>
                                        <p:attrNameLst>
                                          <p:attrName>ppt_x</p:attrName>
                                        </p:attrNameLst>
                                      </p:cBhvr>
                                      <p:tavLst>
                                        <p:tav tm="0">
                                          <p:val>
                                            <p:strVal val="#ppt_x"/>
                                          </p:val>
                                        </p:tav>
                                        <p:tav tm="100000">
                                          <p:val>
                                            <p:strVal val="#ppt_x"/>
                                          </p:val>
                                        </p:tav>
                                      </p:tavLst>
                                    </p:anim>
                                    <p:anim calcmode="lin" valueType="num">
                                      <p:cBhvr additive="base">
                                        <p:cTn id="15"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8" grpId="0" animBg="1"/>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3569886" y="0"/>
            <a:ext cx="2453236" cy="400110"/>
          </a:xfrm>
          <a:prstGeom prst="rect">
            <a:avLst/>
          </a:prstGeom>
          <a:solidFill>
            <a:schemeClr val="bg1"/>
          </a:solidFill>
          <a:ln>
            <a:solidFill>
              <a:schemeClr val="tx1"/>
            </a:solidFill>
          </a:ln>
        </p:spPr>
        <p:txBody>
          <a:bodyPr wrap="none">
            <a:spAutoFit/>
          </a:bodyPr>
          <a:lstStyle/>
          <a:p>
            <a:r>
              <a:rPr lang="en-US" sz="2000" b="1" dirty="0" smtClean="0">
                <a:effectLst>
                  <a:outerShdw blurRad="38100" dist="38100" dir="2700000" algn="tl">
                    <a:srgbClr val="000000">
                      <a:alpha val="43137"/>
                    </a:srgbClr>
                  </a:outerShdw>
                </a:effectLst>
              </a:rPr>
              <a:t>Communication tools</a:t>
            </a:r>
            <a:endParaRPr lang="en-US" sz="2000" b="1" dirty="0">
              <a:effectLst>
                <a:outerShdw blurRad="38100" dist="38100" dir="2700000" algn="tl">
                  <a:srgbClr val="000000">
                    <a:alpha val="43137"/>
                  </a:srgbClr>
                </a:outerShdw>
              </a:effectLst>
            </a:endParaRPr>
          </a:p>
        </p:txBody>
      </p:sp>
      <p:sp>
        <p:nvSpPr>
          <p:cNvPr id="9" name="Rectangle 8"/>
          <p:cNvSpPr/>
          <p:nvPr/>
        </p:nvSpPr>
        <p:spPr>
          <a:xfrm>
            <a:off x="0" y="5042118"/>
            <a:ext cx="6096000" cy="1815882"/>
          </a:xfrm>
          <a:prstGeom prst="rect">
            <a:avLst/>
          </a:prstGeom>
          <a:solidFill>
            <a:schemeClr val="accent5">
              <a:lumMod val="20000"/>
              <a:lumOff val="80000"/>
            </a:schemeClr>
          </a:solidFill>
          <a:ln>
            <a:solidFill>
              <a:schemeClr val="accent2">
                <a:lumMod val="75000"/>
              </a:schemeClr>
            </a:solidFill>
          </a:ln>
        </p:spPr>
        <p:txBody>
          <a:bodyPr>
            <a:spAutoFit/>
          </a:bodyPr>
          <a:lstStyle/>
          <a:p>
            <a:r>
              <a:rPr lang="en-GB" sz="2800" dirty="0"/>
              <a:t>To get started, we will look at five general categories of project communication tools. There may be other classifications, but let’s start with these.</a:t>
            </a:r>
            <a:endParaRPr lang="en-US" sz="2800" dirty="0"/>
          </a:p>
        </p:txBody>
      </p:sp>
      <p:sp>
        <p:nvSpPr>
          <p:cNvPr id="10" name="Rectangle 9"/>
          <p:cNvSpPr/>
          <p:nvPr/>
        </p:nvSpPr>
        <p:spPr>
          <a:xfrm>
            <a:off x="34565" y="838233"/>
            <a:ext cx="6026870" cy="3539430"/>
          </a:xfrm>
          <a:prstGeom prst="rect">
            <a:avLst/>
          </a:prstGeom>
          <a:solidFill>
            <a:schemeClr val="accent2">
              <a:lumMod val="20000"/>
              <a:lumOff val="80000"/>
            </a:schemeClr>
          </a:solidFill>
          <a:ln>
            <a:solidFill>
              <a:schemeClr val="accent2">
                <a:lumMod val="75000"/>
              </a:schemeClr>
            </a:solidFill>
          </a:ln>
        </p:spPr>
        <p:txBody>
          <a:bodyPr wrap="square">
            <a:spAutoFit/>
          </a:bodyPr>
          <a:lstStyle/>
          <a:p>
            <a:r>
              <a:rPr lang="en-GB" sz="2800" dirty="0"/>
              <a:t>In managing projects and working with project teams and stakeholders, you should be using a collection of project communication tools. Each tool in your collection has its own purpose and benefits. When it comes to project communications, there is no “one size fits all!”</a:t>
            </a:r>
            <a:endParaRPr lang="en-US" sz="2800" dirty="0"/>
          </a:p>
        </p:txBody>
      </p:sp>
      <p:pic>
        <p:nvPicPr>
          <p:cNvPr id="11" name="Picture 10"/>
          <p:cNvPicPr/>
          <p:nvPr/>
        </p:nvPicPr>
        <p:blipFill rotWithShape="1">
          <a:blip r:embed="rId2"/>
          <a:srcRect l="24992" t="15360" r="38983" b="69752"/>
          <a:stretch/>
        </p:blipFill>
        <p:spPr bwMode="auto">
          <a:xfrm>
            <a:off x="0" y="707010"/>
            <a:ext cx="8041064" cy="6150990"/>
          </a:xfrm>
          <a:prstGeom prst="rect">
            <a:avLst/>
          </a:prstGeom>
          <a:ln>
            <a:noFill/>
          </a:ln>
          <a:extLst>
            <a:ext uri="{53640926-AAD7-44D8-BBD7-CCE9431645EC}">
              <a14:shadowObscured xmlns:a14="http://schemas.microsoft.com/office/drawing/2010/main"/>
            </a:ext>
          </a:extLst>
        </p:spPr>
      </p:pic>
      <p:sp>
        <p:nvSpPr>
          <p:cNvPr id="6" name="Rectangle: Rounded Corners 22"/>
          <p:cNvSpPr/>
          <p:nvPr/>
        </p:nvSpPr>
        <p:spPr>
          <a:xfrm>
            <a:off x="8323434" y="131793"/>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8" name="TextBox 7"/>
          <p:cNvSpPr txBox="1"/>
          <p:nvPr/>
        </p:nvSpPr>
        <p:spPr>
          <a:xfrm>
            <a:off x="0" y="6519446"/>
            <a:ext cx="1962793" cy="338554"/>
          </a:xfrm>
          <a:prstGeom prst="rect">
            <a:avLst/>
          </a:prstGeom>
          <a:noFill/>
        </p:spPr>
        <p:txBody>
          <a:bodyPr wrap="square" rtlCol="0">
            <a:spAutoFit/>
          </a:bodyPr>
          <a:lstStyle/>
          <a:p>
            <a:pPr algn="ctr"/>
            <a:r>
              <a:rPr lang="en-US" sz="1600" b="1" dirty="0"/>
              <a:t>www.midocean.ae</a:t>
            </a:r>
          </a:p>
        </p:txBody>
      </p:sp>
    </p:spTree>
    <p:extLst>
      <p:ext uri="{BB962C8B-B14F-4D97-AF65-F5344CB8AC3E}">
        <p14:creationId xmlns:p14="http://schemas.microsoft.com/office/powerpoint/2010/main" val="35281960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ppt_x"/>
                                          </p:val>
                                        </p:tav>
                                        <p:tav tm="100000">
                                          <p:val>
                                            <p:strVal val="#ppt_x"/>
                                          </p:val>
                                        </p:tav>
                                      </p:tavLst>
                                    </p:anim>
                                    <p:anim calcmode="lin" valueType="num">
                                      <p:cBhvr additive="base">
                                        <p:cTn id="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additive="base">
                                        <p:cTn id="13" dur="500" fill="hold"/>
                                        <p:tgtEl>
                                          <p:spTgt spid="9"/>
                                        </p:tgtEl>
                                        <p:attrNameLst>
                                          <p:attrName>ppt_x</p:attrName>
                                        </p:attrNameLst>
                                      </p:cBhvr>
                                      <p:tavLst>
                                        <p:tav tm="0">
                                          <p:val>
                                            <p:strVal val="#ppt_x"/>
                                          </p:val>
                                        </p:tav>
                                        <p:tav tm="100000">
                                          <p:val>
                                            <p:strVal val="#ppt_x"/>
                                          </p:val>
                                        </p:tav>
                                      </p:tavLst>
                                    </p:anim>
                                    <p:anim calcmode="lin" valueType="num">
                                      <p:cBhvr additive="base">
                                        <p:cTn id="14"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4" presetClass="entr" presetSubtype="10" fill="hold" nodeType="clickEffect">
                                  <p:stCondLst>
                                    <p:cond delay="0"/>
                                  </p:stCondLst>
                                  <p:childTnLst>
                                    <p:set>
                                      <p:cBhvr>
                                        <p:cTn id="18" dur="1" fill="hold">
                                          <p:stCondLst>
                                            <p:cond delay="0"/>
                                          </p:stCondLst>
                                        </p:cTn>
                                        <p:tgtEl>
                                          <p:spTgt spid="11"/>
                                        </p:tgtEl>
                                        <p:attrNameLst>
                                          <p:attrName>style.visibility</p:attrName>
                                        </p:attrNameLst>
                                      </p:cBhvr>
                                      <p:to>
                                        <p:strVal val="visible"/>
                                      </p:to>
                                    </p:set>
                                    <p:animEffect transition="in" filter="randombar(horizontal)">
                                      <p:cBhvr>
                                        <p:cTn id="19"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extLst>
      <p:ext uri="{BB962C8B-B14F-4D97-AF65-F5344CB8AC3E}">
        <p14:creationId xmlns:p14="http://schemas.microsoft.com/office/powerpoint/2010/main" val="387666606"/>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741</TotalTime>
  <Words>3004</Words>
  <Application>Microsoft Office PowerPoint</Application>
  <PresentationFormat>Widescreen</PresentationFormat>
  <Paragraphs>285</Paragraphs>
  <Slides>53</Slides>
  <Notes>1</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53</vt:i4>
      </vt:variant>
    </vt:vector>
  </HeadingPairs>
  <TitlesOfParts>
    <vt:vector size="60" baseType="lpstr">
      <vt:lpstr>Alexandria</vt:lpstr>
      <vt:lpstr>Arial</vt:lpstr>
      <vt:lpstr>Calibri</vt:lpstr>
      <vt:lpstr>Calibri Light</vt:lpstr>
      <vt:lpstr>KFGQPC Uthman Taha Naskh</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Merna Emad</cp:lastModifiedBy>
  <cp:revision>22</cp:revision>
  <dcterms:created xsi:type="dcterms:W3CDTF">2023-04-29T09:08:23Z</dcterms:created>
  <dcterms:modified xsi:type="dcterms:W3CDTF">2024-07-16T08:16:26Z</dcterms:modified>
</cp:coreProperties>
</file>