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Lst>
  <p:notesMasterIdLst>
    <p:notesMasterId r:id="rId47"/>
  </p:notesMasterIdLst>
  <p:sldIdLst>
    <p:sldId id="504" r:id="rId6"/>
    <p:sldId id="670" r:id="rId7"/>
    <p:sldId id="313" r:id="rId8"/>
    <p:sldId id="732" r:id="rId9"/>
    <p:sldId id="776" r:id="rId10"/>
    <p:sldId id="775" r:id="rId11"/>
    <p:sldId id="774" r:id="rId12"/>
    <p:sldId id="783" r:id="rId13"/>
    <p:sldId id="810" r:id="rId14"/>
    <p:sldId id="811" r:id="rId15"/>
    <p:sldId id="819" r:id="rId16"/>
    <p:sldId id="799" r:id="rId17"/>
    <p:sldId id="800" r:id="rId18"/>
    <p:sldId id="801" r:id="rId19"/>
    <p:sldId id="707" r:id="rId20"/>
    <p:sldId id="750" r:id="rId21"/>
    <p:sldId id="815" r:id="rId22"/>
    <p:sldId id="816" r:id="rId23"/>
    <p:sldId id="814" r:id="rId24"/>
    <p:sldId id="696" r:id="rId25"/>
    <p:sldId id="813" r:id="rId26"/>
    <p:sldId id="812" r:id="rId27"/>
    <p:sldId id="809" r:id="rId28"/>
    <p:sldId id="777" r:id="rId29"/>
    <p:sldId id="779" r:id="rId30"/>
    <p:sldId id="807" r:id="rId31"/>
    <p:sldId id="804" r:id="rId32"/>
    <p:sldId id="805" r:id="rId33"/>
    <p:sldId id="817" r:id="rId34"/>
    <p:sldId id="820" r:id="rId35"/>
    <p:sldId id="818" r:id="rId36"/>
    <p:sldId id="781" r:id="rId37"/>
    <p:sldId id="782" r:id="rId38"/>
    <p:sldId id="739" r:id="rId39"/>
    <p:sldId id="784" r:id="rId40"/>
    <p:sldId id="785" r:id="rId41"/>
    <p:sldId id="786" r:id="rId42"/>
    <p:sldId id="787" r:id="rId43"/>
    <p:sldId id="503" r:id="rId44"/>
    <p:sldId id="50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567EBC-1137-9D99-F22E-0700A71EBDFE}" v="2" dt="2024-03-21T17:29:54.0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3691" autoAdjust="0"/>
  </p:normalViewPr>
  <p:slideViewPr>
    <p:cSldViewPr snapToGrid="0">
      <p:cViewPr>
        <p:scale>
          <a:sx n="93" d="100"/>
          <a:sy n="93" d="100"/>
        </p:scale>
        <p:origin x="66" y="66"/>
      </p:cViewPr>
      <p:guideLst/>
    </p:cSldViewPr>
  </p:slideViewPr>
  <p:outlineViewPr>
    <p:cViewPr>
      <p:scale>
        <a:sx n="33" d="100"/>
        <a:sy n="33" d="100"/>
      </p:scale>
      <p:origin x="0" y="0"/>
    </p:cViewPr>
  </p:outlineViewPr>
  <p:notesTextViewPr>
    <p:cViewPr>
      <p:scale>
        <a:sx n="200" d="100"/>
        <a:sy n="2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microsoft.com/office/2015/10/relationships/revisionInfo" Target="revisionInfo.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B7567EBC-1137-9D99-F22E-0700A71EBDFE}"/>
    <pc:docChg chg="modSld">
      <pc:chgData name="NourallahElkolaly" userId="S::nourallah.elkolaly@midocean.edu.km::229aaf61-bf27-4811-8eff-c8b0db2221ba" providerId="AD" clId="Web-{B7567EBC-1137-9D99-F22E-0700A71EBDFE}" dt="2024-03-21T17:29:54.072" v="1" actId="1076"/>
      <pc:docMkLst>
        <pc:docMk/>
      </pc:docMkLst>
      <pc:sldChg chg="modSp">
        <pc:chgData name="NourallahElkolaly" userId="S::nourallah.elkolaly@midocean.edu.km::229aaf61-bf27-4811-8eff-c8b0db2221ba" providerId="AD" clId="Web-{B7567EBC-1137-9D99-F22E-0700A71EBDFE}" dt="2024-03-21T17:28:32.804" v="0" actId="1076"/>
        <pc:sldMkLst>
          <pc:docMk/>
          <pc:sldMk cId="2492969678" sldId="779"/>
        </pc:sldMkLst>
        <pc:spChg chg="mod">
          <ac:chgData name="NourallahElkolaly" userId="S::nourallah.elkolaly@midocean.edu.km::229aaf61-bf27-4811-8eff-c8b0db2221ba" providerId="AD" clId="Web-{B7567EBC-1137-9D99-F22E-0700A71EBDFE}" dt="2024-03-21T17:28:32.804" v="0" actId="1076"/>
          <ac:spMkLst>
            <pc:docMk/>
            <pc:sldMk cId="2492969678" sldId="779"/>
            <ac:spMk id="3" creationId="{66486D3C-51B9-417E-4706-0235A8680ED0}"/>
          </ac:spMkLst>
        </pc:spChg>
      </pc:sldChg>
      <pc:sldChg chg="modSp">
        <pc:chgData name="NourallahElkolaly" userId="S::nourallah.elkolaly@midocean.edu.km::229aaf61-bf27-4811-8eff-c8b0db2221ba" providerId="AD" clId="Web-{B7567EBC-1137-9D99-F22E-0700A71EBDFE}" dt="2024-03-21T17:29:54.072" v="1" actId="1076"/>
        <pc:sldMkLst>
          <pc:docMk/>
          <pc:sldMk cId="3898785819" sldId="805"/>
        </pc:sldMkLst>
        <pc:picChg chg="mod">
          <ac:chgData name="NourallahElkolaly" userId="S::nourallah.elkolaly@midocean.edu.km::229aaf61-bf27-4811-8eff-c8b0db2221ba" providerId="AD" clId="Web-{B7567EBC-1137-9D99-F22E-0700A71EBDFE}" dt="2024-03-21T17:29:54.072" v="1" actId="1076"/>
          <ac:picMkLst>
            <pc:docMk/>
            <pc:sldMk cId="3898785819" sldId="805"/>
            <ac:picMk id="3" creationId="{F757FDDD-7F16-E798-BB7D-1D5AF50CF1A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pPr rtl="1"/>
          <a:r>
            <a:rPr lang="fa-IR" b="0" i="0" baseline="0" dirty="0"/>
            <a:t>أولا: مفهوم جرائم النشر.</a:t>
          </a:r>
          <a:endParaRPr lang="en-US" b="0" i="0" baseline="0"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pPr rtl="1"/>
          <a:r>
            <a:rPr lang="fa-IR" b="0" i="0" baseline="0" dirty="0"/>
            <a:t>ثانيا: مفهوم جريمة نشر الشائعات.</a:t>
          </a:r>
          <a:endParaRPr lang="en-US" b="0" i="0" baseline="0" dirty="0"/>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pPr rtl="1"/>
          <a:r>
            <a:rPr lang="fa-IR" b="0" i="0" baseline="0" dirty="0"/>
            <a:t>ثالثا: أركان التجريم.</a:t>
          </a:r>
          <a:endParaRPr lang="en-US" b="0" i="0" baseline="0" dirty="0"/>
        </a:p>
      </dgm:t>
    </dgm:pt>
    <dgm:pt modelId="{643DD628-FA83-4BE9-8121-868F4766DE58}" type="parTrans" cxnId="{7AD6854D-C518-472B-994C-16B01DB571D6}">
      <dgm:prSet/>
      <dgm:spPr/>
      <dgm:t>
        <a:bodyPr/>
        <a:lstStyle/>
        <a:p>
          <a:endParaRPr lang="en-US"/>
        </a:p>
      </dgm:t>
    </dgm:pt>
    <dgm:pt modelId="{AE8E8987-F660-465F-8B26-07D4FC91DA23}" type="sibTrans" cxnId="{7AD6854D-C518-472B-994C-16B01DB571D6}">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0" presStyleCnt="6"/>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1" presStyleCnt="6"/>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2" presStyleCnt="6"/>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3" presStyleCnt="6"/>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4" presStyleCnt="6"/>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5" presStyleCnt="6"/>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9DB6F70E-1EDD-4259-82C5-CE5E674F47A9}" type="presParOf" srcId="{AAC8FEB1-DB20-4CF7-8F96-D411D838B551}" destId="{8D964CFD-DD1D-4B29-8245-7B0BB5B3C4C7}" srcOrd="0"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1"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2" destOrd="0" presId="urn:microsoft.com/office/officeart/2018/layout/CircleProcess"/>
    <dgm:cxn modelId="{09A9B2E4-3C12-48A4-A5CC-F951112E1AEA}" type="presParOf" srcId="{AAC8FEB1-DB20-4CF7-8F96-D411D838B551}" destId="{ED87A76E-AE5B-405F-986F-C2578B180FAA}" srcOrd="3"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4"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5" destOrd="0" presId="urn:microsoft.com/office/officeart/2018/layout/CircleProcess"/>
    <dgm:cxn modelId="{095D2E6F-EF96-4176-B2C2-E3D6A64F06E1}" type="presParOf" srcId="{AAC8FEB1-DB20-4CF7-8F96-D411D838B551}" destId="{52829DDB-75B4-4C3D-9681-452FD57F2AB6}" srcOrd="6"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7"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8"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2C185-FCDD-451E-80B6-0E3E39A70A81}">
      <dsp:nvSpPr>
        <dsp:cNvPr id="0" name=""/>
        <dsp:cNvSpPr/>
      </dsp:nvSpPr>
      <dsp:spPr>
        <a:xfrm>
          <a:off x="6995817" y="729503"/>
          <a:ext cx="1932437"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7059980"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rtl="1">
            <a:lnSpc>
              <a:spcPct val="90000"/>
            </a:lnSpc>
            <a:spcBef>
              <a:spcPct val="0"/>
            </a:spcBef>
            <a:spcAft>
              <a:spcPct val="35000"/>
            </a:spcAft>
            <a:buNone/>
          </a:pPr>
          <a:r>
            <a:rPr lang="fa-IR" sz="2600" b="0" i="0" kern="1200" baseline="0" dirty="0"/>
            <a:t>ثالثا: أركان التجريم.</a:t>
          </a:r>
          <a:endParaRPr lang="en-US" sz="2600" b="0" i="0" kern="1200" baseline="0" dirty="0"/>
        </a:p>
      </dsp:txBody>
      <dsp:txXfrm>
        <a:off x="7317890" y="1051692"/>
        <a:ext cx="1288291" cy="1288416"/>
      </dsp:txXfrm>
    </dsp:sp>
    <dsp:sp modelId="{6AEECE16-7F97-463B-80CD-69CDE77CA66C}">
      <dsp:nvSpPr>
        <dsp:cNvPr id="0" name=""/>
        <dsp:cNvSpPr/>
      </dsp:nvSpPr>
      <dsp:spPr>
        <a:xfrm rot="2700000">
          <a:off x="5000915"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5062751"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rtl="1">
            <a:lnSpc>
              <a:spcPct val="90000"/>
            </a:lnSpc>
            <a:spcBef>
              <a:spcPct val="0"/>
            </a:spcBef>
            <a:spcAft>
              <a:spcPct val="35000"/>
            </a:spcAft>
            <a:buNone/>
          </a:pPr>
          <a:r>
            <a:rPr lang="fa-IR" sz="2600" b="0" i="0" kern="1200" baseline="0" dirty="0"/>
            <a:t>ثانيا: مفهوم جريمة نشر الشائعات.</a:t>
          </a:r>
          <a:endParaRPr lang="en-US" sz="2600" b="0" i="0" kern="1200" baseline="0" dirty="0"/>
        </a:p>
      </dsp:txBody>
      <dsp:txXfrm>
        <a:off x="5320661" y="1051692"/>
        <a:ext cx="1288291" cy="1288416"/>
      </dsp:txXfrm>
    </dsp:sp>
    <dsp:sp modelId="{3054A2C4-022B-4DC2-A3DA-CD2FA2778EA3}">
      <dsp:nvSpPr>
        <dsp:cNvPr id="0" name=""/>
        <dsp:cNvSpPr/>
      </dsp:nvSpPr>
      <dsp:spPr>
        <a:xfrm rot="2700000">
          <a:off x="3003686"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3065522"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rtl="1">
            <a:lnSpc>
              <a:spcPct val="90000"/>
            </a:lnSpc>
            <a:spcBef>
              <a:spcPct val="0"/>
            </a:spcBef>
            <a:spcAft>
              <a:spcPct val="35000"/>
            </a:spcAft>
            <a:buNone/>
          </a:pPr>
          <a:r>
            <a:rPr lang="fa-IR" sz="2600" b="0" i="0" kern="1200" baseline="0" dirty="0"/>
            <a:t>أولا: مفهوم جرائم النشر.</a:t>
          </a:r>
          <a:endParaRPr lang="en-US" sz="2600" b="0" i="0" kern="1200" baseline="0" dirty="0"/>
        </a:p>
      </dsp:txBody>
      <dsp:txXfrm>
        <a:off x="3323432" y="1051692"/>
        <a:ext cx="1288291" cy="1288416"/>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730817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814758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8845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7539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6076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58875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37984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2866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26540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2962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28060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79559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0286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7654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1816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7112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86568526"/>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7" r:id="rId12"/>
    <p:sldLayoutId id="2147483678" r:id="rId13"/>
    <p:sldLayoutId id="214748367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6.xml"/><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7.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457742"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a:solidFill>
                  <a:prstClr val="white"/>
                </a:solidFill>
                <a:latin typeface="Alexandria regular" pitchFamily="2" charset="-78"/>
                <a:cs typeface="Alexandria regular" pitchFamily="2" charset="-78"/>
              </a:rPr>
              <a:t>المحاضرة الثامنة</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132"/>
    </mc:Choice>
    <mc:Fallback xmlns="">
      <p:transition spd="slow" advTm="241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تذكير بالمحاضرة السابقة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1051993570"/>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88518"/>
    </mc:Choice>
    <mc:Fallback xmlns="">
      <p:transition spd="slow" advTm="28851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أهداف المحاضرة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125303" y="2673688"/>
            <a:ext cx="8417320" cy="21230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أولا: المفهوم الواسع لجريمة التحريض.</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ثانيا: اركان جريمة التحريض.</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ثالثا: الجرائم الماسة بالشرف والاعتبار وأركانها.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ال</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مراجع.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خاتمة.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179"/>
    </mc:Choice>
    <mc:Fallback xmlns="">
      <p:transition spd="slow" advTm="5417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308279" y="904126"/>
            <a:ext cx="8682519" cy="5517221"/>
          </a:xfrm>
        </p:spPr>
        <p:txBody>
          <a:bodyPr>
            <a:noAutofit/>
          </a:bodyPr>
          <a:lstStyle/>
          <a:p>
            <a:pPr algn="r" rtl="1">
              <a:lnSpc>
                <a:spcPct val="150000"/>
              </a:lnSpc>
            </a:pPr>
            <a:r>
              <a:rPr lang="fa-IR" sz="2400" dirty="0">
                <a:solidFill>
                  <a:prstClr val="black"/>
                </a:solidFill>
                <a:latin typeface="Alexandria regular" pitchFamily="2" charset="-78"/>
                <a:ea typeface="+mn-ea"/>
                <a:cs typeface="Alexandria regular" pitchFamily="2" charset="-78"/>
              </a:rPr>
              <a:t>أولا: المفهوم الواسع لجريمة التحريض.</a:t>
            </a:r>
            <a:br>
              <a:rPr lang="ar-EG" sz="2400" dirty="0">
                <a:solidFill>
                  <a:prstClr val="black"/>
                </a:solidFill>
                <a:latin typeface="Alexandria regular" pitchFamily="2" charset="-78"/>
                <a:ea typeface="+mn-ea"/>
                <a:cs typeface="Alexandria regular" pitchFamily="2" charset="-78"/>
              </a:rPr>
            </a:br>
            <a:r>
              <a:rPr lang="ar-EG" sz="2400" dirty="0">
                <a:solidFill>
                  <a:prstClr val="black"/>
                </a:solidFill>
                <a:latin typeface="Alexandria regular" pitchFamily="2" charset="-78"/>
                <a:ea typeface="+mn-ea"/>
                <a:cs typeface="Alexandria regular" pitchFamily="2" charset="-78"/>
              </a:rPr>
              <a:t>1- ماهية التحريض:</a:t>
            </a:r>
            <a:br>
              <a:rPr lang="en-US" sz="1800" dirty="0">
                <a:solidFill>
                  <a:prstClr val="black"/>
                </a:solidFill>
                <a:latin typeface="Alexandria regular" pitchFamily="2" charset="-78"/>
                <a:ea typeface="+mn-ea"/>
                <a:cs typeface="Alexandria regular" pitchFamily="2" charset="-78"/>
              </a:rPr>
            </a:br>
            <a:br>
              <a:rPr lang="fa-IR" sz="1800" dirty="0">
                <a:solidFill>
                  <a:prstClr val="black"/>
                </a:solidFill>
                <a:latin typeface="Alexandria regular" pitchFamily="2" charset="-78"/>
                <a:ea typeface="+mn-ea"/>
                <a:cs typeface="Alexandria regular" pitchFamily="2" charset="-78"/>
              </a:rPr>
            </a:br>
            <a:r>
              <a:rPr lang="fa-IR" sz="1800" dirty="0">
                <a:solidFill>
                  <a:prstClr val="black"/>
                </a:solidFill>
                <a:latin typeface="Alexandria regular" pitchFamily="2" charset="-78"/>
                <a:ea typeface="+mn-ea"/>
                <a:cs typeface="Alexandria regular" pitchFamily="2" charset="-78"/>
              </a:rPr>
              <a:t>تعد جريمة التحريض جريمة في حد ذاتها، وعليه فإن التشريعات القانونية وضعت لها شروط وأركان حالها حال جريمة السرقة أو النصب</a:t>
            </a:r>
            <a:r>
              <a:rPr lang="ar-EG" sz="1800" dirty="0">
                <a:solidFill>
                  <a:prstClr val="black"/>
                </a:solidFill>
                <a:latin typeface="Alexandria regular" pitchFamily="2" charset="-78"/>
                <a:ea typeface="+mn-ea"/>
                <a:cs typeface="Alexandria regular" pitchFamily="2" charset="-78"/>
              </a:rPr>
              <a:t>.</a:t>
            </a:r>
            <a:r>
              <a:rPr lang="fa-IR" sz="1800" dirty="0">
                <a:solidFill>
                  <a:prstClr val="black"/>
                </a:solidFill>
                <a:latin typeface="Alexandria regular" pitchFamily="2" charset="-78"/>
                <a:ea typeface="+mn-ea"/>
                <a:cs typeface="Alexandria regular" pitchFamily="2" charset="-78"/>
              </a:rPr>
              <a:t> </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والتحريض في اللغة هو دفع أو أغوى أو هيأ او حبذ، وتدل هذه المعاني على فعل التشجيع أو التحريض، والتحريض هو تخليق لفكرة تخص الجريمة في عقل الفاعل. وهو زرع بذور الجريمة وإعطاء الفاعل فكرة عن كيفية ارتكابها والظروف التي تمهد له كيفية أدائها.</a:t>
            </a: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201202" y="1797977"/>
            <a:ext cx="2914650" cy="3811711"/>
          </a:xfrm>
          <a:prstGeom prst="rect">
            <a:avLst/>
          </a:prstGeom>
        </p:spPr>
      </p:pic>
    </p:spTree>
    <p:extLst>
      <p:ext uri="{BB962C8B-B14F-4D97-AF65-F5344CB8AC3E}">
        <p14:creationId xmlns:p14="http://schemas.microsoft.com/office/powerpoint/2010/main" val="2125561933"/>
      </p:ext>
    </p:extLst>
  </p:cSld>
  <p:clrMapOvr>
    <a:masterClrMapping/>
  </p:clrMapOvr>
  <mc:AlternateContent xmlns:mc="http://schemas.openxmlformats.org/markup-compatibility/2006" xmlns:p14="http://schemas.microsoft.com/office/powerpoint/2010/main">
    <mc:Choice Requires="p14">
      <p:transition spd="slow" p14:dur="2000" advTm="135795"/>
    </mc:Choice>
    <mc:Fallback xmlns="">
      <p:transition spd="slow" advTm="13579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58C71-84D7-F9AA-BEC8-0B126F96E2A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1C7E617-B58F-B963-2793-AC35DF044ECB}"/>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0CADEAFE-8CFC-4E15-5659-120895E9CBFB}"/>
              </a:ext>
            </a:extLst>
          </p:cNvPr>
          <p:cNvPicPr>
            <a:picLocks noChangeAspect="1"/>
          </p:cNvPicPr>
          <p:nvPr/>
        </p:nvPicPr>
        <p:blipFill>
          <a:blip r:embed="rId2"/>
          <a:stretch>
            <a:fillRect/>
          </a:stretch>
        </p:blipFill>
        <p:spPr>
          <a:xfrm>
            <a:off x="735715" y="1481159"/>
            <a:ext cx="2627604" cy="3895682"/>
          </a:xfrm>
          <a:prstGeom prst="rect">
            <a:avLst/>
          </a:prstGeom>
        </p:spPr>
      </p:pic>
      <p:sp>
        <p:nvSpPr>
          <p:cNvPr id="4" name="TextBox 3">
            <a:extLst>
              <a:ext uri="{FF2B5EF4-FFF2-40B4-BE49-F238E27FC236}">
                <a16:creationId xmlns:a16="http://schemas.microsoft.com/office/drawing/2014/main" id="{534875A5-2C1C-CE72-812E-F6C50D71AFD2}"/>
              </a:ext>
            </a:extLst>
          </p:cNvPr>
          <p:cNvSpPr txBox="1"/>
          <p:nvPr/>
        </p:nvSpPr>
        <p:spPr>
          <a:xfrm>
            <a:off x="3575407" y="967108"/>
            <a:ext cx="7972746" cy="4923784"/>
          </a:xfrm>
          <a:prstGeom prst="rect">
            <a:avLst/>
          </a:prstGeom>
          <a:noFill/>
        </p:spPr>
        <p:txBody>
          <a:bodyPr wrap="square">
            <a:spAutoFit/>
          </a:bodyPr>
          <a:lstStyle/>
          <a:p>
            <a:pPr marL="0" marR="0" algn="r" rtl="1">
              <a:lnSpc>
                <a:spcPct val="150000"/>
              </a:lnSpc>
              <a:spcBef>
                <a:spcPts val="0"/>
              </a:spcBef>
              <a:spcAft>
                <a:spcPts val="800"/>
              </a:spcAft>
            </a:pPr>
            <a:b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b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و التحريض يمكن أن يكون التحريض فعل مشجع للخير، لكن ما نتناوله هنا هو التحريض لفعل الشر. </a:t>
            </a:r>
          </a:p>
          <a:p>
            <a:pPr marL="0" marR="0" algn="r" rtl="1">
              <a:lnSpc>
                <a:spcPct val="150000"/>
              </a:lnSpc>
              <a:spcBef>
                <a:spcPts val="0"/>
              </a:spcBef>
              <a:spcAft>
                <a:spcPts val="800"/>
              </a:spcAft>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لذلك فإن</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 التحريض في القانون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يمكن تعريفه بأنه:</a:t>
            </a:r>
            <a:b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br>
            <a:r>
              <a:rPr kumimoji="0" lang="ar-EG" sz="1800" b="0" i="0" u="none" strike="noStrike" kern="1200" cap="none" spc="0" normalizeH="0" baseline="0" noProof="0" dirty="0">
                <a:ln>
                  <a:noFill/>
                </a:ln>
                <a:solidFill>
                  <a:srgbClr val="FF0000"/>
                </a:solidFill>
                <a:effectLst/>
                <a:uLnTx/>
                <a:uFillTx/>
                <a:latin typeface="Alexandria regular" pitchFamily="2" charset="-78"/>
                <a:ea typeface="+mj-ea"/>
                <a:cs typeface="Alexandria regular" pitchFamily="2" charset="-78"/>
              </a:rPr>
              <a:t>خلق التصميم على ارتكاب جريمة لدى شخص اخر بنية دفعه الى تنفيذها, او مجرد محاولة خلق التصميم عنده. </a:t>
            </a:r>
          </a:p>
          <a:p>
            <a:pPr marL="0" marR="0" algn="r" rtl="1">
              <a:lnSpc>
                <a:spcPct val="150000"/>
              </a:lnSpc>
              <a:spcBef>
                <a:spcPts val="0"/>
              </a:spcBef>
              <a:spcAft>
                <a:spcPts val="800"/>
              </a:spcAft>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ويعد محرض كل من شجع, أو دفع, أو أرهب او حاول على تشجيع شخص وباي وسيلة كانت, على ارتكاب الجريمة.</a:t>
            </a:r>
          </a:p>
          <a:p>
            <a:pPr marL="0" marR="0" algn="r" rtl="1">
              <a:lnSpc>
                <a:spcPct val="150000"/>
              </a:lnSpc>
              <a:spcBef>
                <a:spcPts val="0"/>
              </a:spcBef>
              <a:spcAft>
                <a:spcPts val="800"/>
              </a:spcAft>
            </a:pPr>
            <a:r>
              <a:rPr lang="ar-EG" dirty="0">
                <a:latin typeface="Alexandria" pitchFamily="2" charset="-78"/>
                <a:cs typeface="Alexandria" pitchFamily="2" charset="-78"/>
              </a:rPr>
              <a:t>فالتحريض قد يكون</a:t>
            </a:r>
            <a:r>
              <a:rPr lang="fa-IR" dirty="0">
                <a:latin typeface="Alexandria" pitchFamily="2" charset="-78"/>
                <a:cs typeface="Alexandria" pitchFamily="2" charset="-78"/>
              </a:rPr>
              <a:t> باستغلال دوافع الآخر ورؤيته النفسية للحدث أو بالنفوذ أو بالإغراء بالمال أو أساليب الإغراء الأخرى على القيام بجريمة.</a:t>
            </a:r>
            <a:r>
              <a:rPr lang="ar-EG" dirty="0">
                <a:latin typeface="Alexandria" pitchFamily="2" charset="-78"/>
                <a:cs typeface="Alexandria" pitchFamily="2" charset="-78"/>
              </a:rPr>
              <a:t> كما قد يكون بالتهديد و الترهيب.</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528624070"/>
      </p:ext>
    </p:extLst>
  </p:cSld>
  <p:clrMapOvr>
    <a:masterClrMapping/>
  </p:clrMapOvr>
  <mc:AlternateContent xmlns:mc="http://schemas.openxmlformats.org/markup-compatibility/2006" xmlns:p14="http://schemas.microsoft.com/office/powerpoint/2010/main">
    <mc:Choice Requires="p14">
      <p:transition spd="slow" p14:dur="2000" advTm="80408"/>
    </mc:Choice>
    <mc:Fallback xmlns="">
      <p:transition spd="slow" advTm="8040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1092-A347-B8A1-7B0E-84EC0608E8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4EBC39-9F4E-5739-9FD6-FA7558C55A60}"/>
              </a:ext>
            </a:extLst>
          </p:cNvPr>
          <p:cNvSpPr>
            <a:spLocks noGrp="1"/>
          </p:cNvSpPr>
          <p:nvPr>
            <p:ph type="title"/>
          </p:nvPr>
        </p:nvSpPr>
        <p:spPr>
          <a:xfrm>
            <a:off x="4119937" y="462448"/>
            <a:ext cx="7850312" cy="4900661"/>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صور جريمة التحريض </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ويوجد نوعان من صور التحريض، وهم التحريض العام و التحريض الفردي: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التحريض العام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هو التحريض الموجه لفئة معينة أو لجمع كبير يكونون غير معروفين لدى شخصية المحرض،. ولكن يتسم بكونه  علني , كأن يعلن شخص أنه سيعطى من يتقدم سلاحا لكى </a:t>
            </a:r>
            <a:r>
              <a:rPr lang="ar-EG" sz="1800" dirty="0">
                <a:solidFill>
                  <a:prstClr val="black"/>
                </a:solidFill>
                <a:latin typeface="Alexandria regular" pitchFamily="2" charset="-78"/>
                <a:ea typeface="+mn-ea"/>
                <a:cs typeface="Alexandria regular" pitchFamily="2" charset="-78"/>
              </a:rPr>
              <a:t>ي</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ستعمله لقتل أعداء له في الدين أو السياسة، وهو أشد خطورة من التحريض الفردي.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C3E4D7EA-0715-AA7C-DABB-88B657D5240E}"/>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803359962"/>
      </p:ext>
    </p:extLst>
  </p:cSld>
  <p:clrMapOvr>
    <a:masterClrMapping/>
  </p:clrMapOvr>
  <mc:AlternateContent xmlns:mc="http://schemas.openxmlformats.org/markup-compatibility/2006" xmlns:p14="http://schemas.microsoft.com/office/powerpoint/2010/main">
    <mc:Choice Requires="p14">
      <p:transition spd="slow" p14:dur="2000" advTm="104580"/>
    </mc:Choice>
    <mc:Fallback xmlns="">
      <p:transition spd="slow" advTm="10458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B2287-9DA1-6F58-911F-340C40DD630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5006CD1A-D633-A4C4-E688-FDD644750CEB}"/>
              </a:ext>
            </a:extLst>
          </p:cNvPr>
          <p:cNvSpPr>
            <a:spLocks noGrp="1"/>
          </p:cNvSpPr>
          <p:nvPr>
            <p:ph type="title"/>
          </p:nvPr>
        </p:nvSpPr>
        <p:spPr>
          <a:xfrm>
            <a:off x="3801438" y="226033"/>
            <a:ext cx="8148263" cy="5856268"/>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التحريض الفردي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إن التحريض الفردي هو الذي يقع على شخص أو أكثر، ولكنهم محددين. </a:t>
            </a:r>
            <a:r>
              <a:rPr lang="ar-EG" sz="1800" dirty="0">
                <a:solidFill>
                  <a:prstClr val="black"/>
                </a:solidFill>
                <a:latin typeface="Alexandria regular" pitchFamily="2" charset="-78"/>
                <a:ea typeface="+mn-ea"/>
                <a:cs typeface="Alexandria regular" pitchFamily="2" charset="-78"/>
              </a:rPr>
              <a:t>ف</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لكي يتم لابد من توافر شرطين:</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الشرط الأول : أن يكون التحريض بطريقة مباشرة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أن يكون التحريض موجهًا لشخص بعينه يدفعه للقيام بفعل معين كجريمة. • فعلي الرغم من أن التحريض قد يكون مباشر أو قد يكون غير مباشر , لكن اثبات التحريض الغير المباشر يكاد يكون مستحيلا, لأن الاتهام سوف يفشل في إيجاد الرابطة السببية بين المتهم, و الجريمة التي ارتكبها, أو حاول ارتكابها, الشخص الذى تم تحريضه.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B66DA911-8C89-7641-7DED-EECA69DA83D0}"/>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1497728019"/>
      </p:ext>
    </p:extLst>
  </p:cSld>
  <p:clrMapOvr>
    <a:masterClrMapping/>
  </p:clrMapOvr>
  <mc:AlternateContent xmlns:mc="http://schemas.openxmlformats.org/markup-compatibility/2006" xmlns:p14="http://schemas.microsoft.com/office/powerpoint/2010/main">
    <mc:Choice Requires="p14">
      <p:transition spd="slow" p14:dur="2000" advTm="149112"/>
    </mc:Choice>
    <mc:Fallback xmlns="">
      <p:transition spd="slow" advTm="14911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59355-6A4D-E11A-B6E7-410323BCD22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443668E-27E2-A77A-37F3-EF1B171E1F09}"/>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CBD3FA30-863C-5D5A-ED9B-A4DB82316696}"/>
              </a:ext>
            </a:extLst>
          </p:cNvPr>
          <p:cNvPicPr>
            <a:picLocks noChangeAspect="1"/>
          </p:cNvPicPr>
          <p:nvPr/>
        </p:nvPicPr>
        <p:blipFill>
          <a:blip r:embed="rId3"/>
          <a:stretch>
            <a:fillRect/>
          </a:stretch>
        </p:blipFill>
        <p:spPr>
          <a:xfrm>
            <a:off x="476250" y="919717"/>
            <a:ext cx="3674510" cy="5018566"/>
          </a:xfrm>
          <a:prstGeom prst="rect">
            <a:avLst/>
          </a:prstGeom>
        </p:spPr>
      </p:pic>
      <p:sp>
        <p:nvSpPr>
          <p:cNvPr id="3" name="TextBox 2">
            <a:extLst>
              <a:ext uri="{FF2B5EF4-FFF2-40B4-BE49-F238E27FC236}">
                <a16:creationId xmlns:a16="http://schemas.microsoft.com/office/drawing/2014/main" id="{83300BC9-7040-2841-2473-117F993148E7}"/>
              </a:ext>
            </a:extLst>
          </p:cNvPr>
          <p:cNvSpPr txBox="1"/>
          <p:nvPr/>
        </p:nvSpPr>
        <p:spPr>
          <a:xfrm>
            <a:off x="4941868" y="1013361"/>
            <a:ext cx="6773881" cy="4616007"/>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800"/>
              </a:spcAft>
              <a:buClrTx/>
              <a:buSzTx/>
              <a:buFontTx/>
              <a:buNone/>
              <a:tabLst/>
              <a:defRPr/>
            </a:pPr>
            <a:r>
              <a:rPr lang="ar-EG" kern="100" dirty="0">
                <a:solidFill>
                  <a:prstClr val="black"/>
                </a:solidFill>
                <a:latin typeface="Alexandria" pitchFamily="2" charset="-78"/>
                <a:ea typeface="Aptos" panose="020B0004020202020204" pitchFamily="34" charset="0"/>
                <a:cs typeface="Alexandria" pitchFamily="2" charset="-78"/>
              </a:rPr>
              <a:t>مثل إغراء اللصوص للخادم بترك باب المنزل مفتوح ليستطيعوا سرقة المنزل.</a:t>
            </a:r>
            <a:br>
              <a:rPr lang="ar-EG" kern="100" dirty="0">
                <a:solidFill>
                  <a:prstClr val="black"/>
                </a:solidFill>
                <a:latin typeface="Alexandria" pitchFamily="2" charset="-78"/>
                <a:ea typeface="Aptos" panose="020B0004020202020204" pitchFamily="34" charset="0"/>
                <a:cs typeface="Alexandria" pitchFamily="2" charset="-78"/>
              </a:rPr>
            </a:br>
            <a:r>
              <a:rPr lang="ar-EG" kern="100" dirty="0">
                <a:solidFill>
                  <a:prstClr val="black"/>
                </a:solidFill>
                <a:latin typeface="Alexandria" pitchFamily="2" charset="-78"/>
                <a:ea typeface="Aptos" panose="020B0004020202020204" pitchFamily="34" charset="0"/>
                <a:cs typeface="Alexandria" pitchFamily="2" charset="-78"/>
              </a:rPr>
              <a:t>ويكون التحريض هنا بدافع المال أو الخداع أو التهديد أو بالسلطة، أو بالمكافأة التي تمنح للفاعل بعد ارتكاب الجريمة.</a:t>
            </a:r>
            <a:br>
              <a:rPr lang="ar-EG" kern="100" dirty="0">
                <a:solidFill>
                  <a:prstClr val="black"/>
                </a:solidFill>
                <a:latin typeface="Alexandria" pitchFamily="2" charset="-78"/>
                <a:ea typeface="Aptos" panose="020B0004020202020204" pitchFamily="34" charset="0"/>
                <a:cs typeface="Alexandria" pitchFamily="2" charset="-78"/>
              </a:rPr>
            </a:br>
            <a:r>
              <a:rPr lang="ar-EG" kern="100" dirty="0">
                <a:solidFill>
                  <a:prstClr val="black"/>
                </a:solidFill>
                <a:latin typeface="Alexandria" pitchFamily="2" charset="-78"/>
                <a:ea typeface="Aptos" panose="020B0004020202020204" pitchFamily="34" charset="0"/>
                <a:cs typeface="Alexandria" pitchFamily="2" charset="-78"/>
              </a:rPr>
              <a:t>كذلك يقع التحريض بدافع خوف الجاني من سلطة المحرض وعليه فإنه يعاقب كشريك في الجريمة.</a:t>
            </a:r>
            <a:br>
              <a:rPr lang="ar-EG" kern="100" dirty="0">
                <a:solidFill>
                  <a:prstClr val="black"/>
                </a:solidFill>
                <a:latin typeface="Alexandria" pitchFamily="2" charset="-78"/>
                <a:ea typeface="Aptos" panose="020B0004020202020204" pitchFamily="34" charset="0"/>
                <a:cs typeface="Alexandria" pitchFamily="2" charset="-78"/>
              </a:rPr>
            </a:br>
            <a:r>
              <a:rPr lang="ar-EG" kern="100" dirty="0">
                <a:solidFill>
                  <a:prstClr val="black"/>
                </a:solidFill>
                <a:latin typeface="Alexandria" pitchFamily="2" charset="-78"/>
                <a:ea typeface="Aptos" panose="020B0004020202020204" pitchFamily="34" charset="0"/>
                <a:cs typeface="Alexandria" pitchFamily="2" charset="-78"/>
              </a:rPr>
              <a:t>على أن تكون سلطة معنوية من الآباء أو أحد أفراد العائلة أو المعلمين، أو تكون مادية مثل سلطة الرئيس على العامل وسواء كانت أي من نوعي السلطة فإن الأمر الصادر عنها نتج عنه ارتكاب الفاعل جريمة.</a:t>
            </a:r>
            <a:br>
              <a:rPr lang="ar-EG" kern="100" dirty="0">
                <a:solidFill>
                  <a:prstClr val="black"/>
                </a:solidFill>
                <a:latin typeface="Alexandria" pitchFamily="2" charset="-78"/>
                <a:ea typeface="Aptos" panose="020B0004020202020204" pitchFamily="34" charset="0"/>
                <a:cs typeface="Alexandria" pitchFamily="2" charset="-78"/>
              </a:rPr>
            </a:br>
            <a:endPar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175943419"/>
      </p:ext>
    </p:extLst>
  </p:cSld>
  <p:clrMapOvr>
    <a:masterClrMapping/>
  </p:clrMapOvr>
  <mc:AlternateContent xmlns:mc="http://schemas.openxmlformats.org/markup-compatibility/2006" xmlns:p14="http://schemas.microsoft.com/office/powerpoint/2010/main">
    <mc:Choice Requires="p14">
      <p:transition spd="slow" p14:dur="2000" advTm="111091"/>
    </mc:Choice>
    <mc:Fallback xmlns="">
      <p:transition spd="slow" advTm="11109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B7F6E-6003-6BFD-3240-EECF276E576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D796916-F7D4-393D-83FA-853779A50089}"/>
              </a:ext>
            </a:extLst>
          </p:cNvPr>
          <p:cNvSpPr>
            <a:spLocks noGrp="1"/>
          </p:cNvSpPr>
          <p:nvPr>
            <p:ph type="title"/>
          </p:nvPr>
        </p:nvSpPr>
        <p:spPr>
          <a:xfrm>
            <a:off x="3773214" y="919717"/>
            <a:ext cx="821758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5B9CAAE6-F324-BC0A-39BA-E50938B489AA}"/>
              </a:ext>
            </a:extLst>
          </p:cNvPr>
          <p:cNvPicPr>
            <a:picLocks noChangeAspect="1"/>
          </p:cNvPicPr>
          <p:nvPr/>
        </p:nvPicPr>
        <p:blipFill>
          <a:blip r:embed="rId2"/>
          <a:stretch>
            <a:fillRect/>
          </a:stretch>
        </p:blipFill>
        <p:spPr>
          <a:xfrm>
            <a:off x="476250" y="919717"/>
            <a:ext cx="2528115" cy="5018566"/>
          </a:xfrm>
          <a:prstGeom prst="rect">
            <a:avLst/>
          </a:prstGeom>
        </p:spPr>
      </p:pic>
      <p:sp>
        <p:nvSpPr>
          <p:cNvPr id="3" name="TextBox 2">
            <a:extLst>
              <a:ext uri="{FF2B5EF4-FFF2-40B4-BE49-F238E27FC236}">
                <a16:creationId xmlns:a16="http://schemas.microsoft.com/office/drawing/2014/main" id="{12494B59-0A7E-7CD5-A6E5-3F9C5BADD448}"/>
              </a:ext>
            </a:extLst>
          </p:cNvPr>
          <p:cNvSpPr txBox="1"/>
          <p:nvPr/>
        </p:nvSpPr>
        <p:spPr>
          <a:xfrm>
            <a:off x="3031732" y="1274882"/>
            <a:ext cx="8959065" cy="5031506"/>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كذلك فإن التحريض على الضرب  من صاحب المنزل لخادمه لضرب أحد الخدام الآخرين يعتبر مشاركة في الجريمة، أو أمر رئيس الشركة للعمال بضرب موظف يعد مشاركة في الجريمة.</a:t>
            </a: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لأنه بذلك تعدى سلطته واستخدمها في أمور غير قانونية، وبالتالي فإن طاعة المرؤوسين جاءت بسبب خوفهم من السلطة.</a:t>
            </a: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ar-EG" sz="1800" i="0" u="sng"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أما الشرط الثاني أن يكون التحريض أفضى إلى وقوع فعل.</a:t>
            </a: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أن تكون الجريمة الواقعة حدثت نتيجة تحريض المحرض للفاعل وليست من تلقاء نفسها حتى يحدث شرط العلاقة السببية وهي من أركان الجريمة.</a:t>
            </a:r>
            <a:endParaRPr kumimoji="0" lang="en-US" sz="105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032639848"/>
      </p:ext>
    </p:extLst>
  </p:cSld>
  <p:clrMapOvr>
    <a:masterClrMapping/>
  </p:clrMapOvr>
  <mc:AlternateContent xmlns:mc="http://schemas.openxmlformats.org/markup-compatibility/2006" xmlns:p14="http://schemas.microsoft.com/office/powerpoint/2010/main">
    <mc:Choice Requires="p14">
      <p:transition spd="slow" p14:dur="2000" advTm="49442"/>
    </mc:Choice>
    <mc:Fallback xmlns="">
      <p:transition spd="slow" advTm="4944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B7F6E-6003-6BFD-3240-EECF276E576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D796916-F7D4-393D-83FA-853779A50089}"/>
              </a:ext>
            </a:extLst>
          </p:cNvPr>
          <p:cNvSpPr>
            <a:spLocks noGrp="1"/>
          </p:cNvSpPr>
          <p:nvPr>
            <p:ph type="title"/>
          </p:nvPr>
        </p:nvSpPr>
        <p:spPr>
          <a:xfrm>
            <a:off x="3773214" y="919717"/>
            <a:ext cx="821758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5B9CAAE6-F324-BC0A-39BA-E50938B489AA}"/>
              </a:ext>
            </a:extLst>
          </p:cNvPr>
          <p:cNvPicPr>
            <a:picLocks noChangeAspect="1"/>
          </p:cNvPicPr>
          <p:nvPr/>
        </p:nvPicPr>
        <p:blipFill>
          <a:blip r:embed="rId2"/>
          <a:stretch>
            <a:fillRect/>
          </a:stretch>
        </p:blipFill>
        <p:spPr>
          <a:xfrm>
            <a:off x="476250" y="919717"/>
            <a:ext cx="2528115" cy="5018566"/>
          </a:xfrm>
          <a:prstGeom prst="rect">
            <a:avLst/>
          </a:prstGeom>
        </p:spPr>
      </p:pic>
      <p:sp>
        <p:nvSpPr>
          <p:cNvPr id="3" name="TextBox 2">
            <a:extLst>
              <a:ext uri="{FF2B5EF4-FFF2-40B4-BE49-F238E27FC236}">
                <a16:creationId xmlns:a16="http://schemas.microsoft.com/office/drawing/2014/main" id="{12494B59-0A7E-7CD5-A6E5-3F9C5BADD448}"/>
              </a:ext>
            </a:extLst>
          </p:cNvPr>
          <p:cNvSpPr txBox="1"/>
          <p:nvPr/>
        </p:nvSpPr>
        <p:spPr>
          <a:xfrm>
            <a:off x="3895632" y="773574"/>
            <a:ext cx="7972745" cy="531085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3- عناصر جريمة التحريض</a:t>
            </a: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نستشف من تعريف مفهوم التحريض كما ذكرناه سابقًا في بحث عن التحريض أن الجريمة تقوم على توافر عناصر معينة، وأن أهمية التحريض في اشتراكه في ارتكاب جريمة أو جرائم أخرى</a:t>
            </a:r>
            <a:r>
              <a:rPr lang="en-US" kern="100" dirty="0">
                <a:solidFill>
                  <a:prstClr val="black"/>
                </a:solidFill>
                <a:latin typeface="Alexandria" pitchFamily="2" charset="-78"/>
                <a:ea typeface="Aptos" panose="020B0004020202020204" pitchFamily="34" charset="0"/>
                <a:cs typeface="Alexandria" pitchFamily="2" charset="-78"/>
              </a:rPr>
              <a:t>.</a:t>
            </a:r>
            <a:endPar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أولًا المُحرض</a:t>
            </a: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هو الشخص الذي يقوم بقتل التحريض، ومن يدفع الجاني لارتكاب جريمته من خلال إغرائه أو ترهيبه، وهذه تعد النية الإجرامية الواجب توافرها في أي جريمة.</a:t>
            </a: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ثانيًا المحرَض</a:t>
            </a: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هو الشخص الفاعل للجريمة المترتبة على التحريض، وعليه فإنه يعاقب على جريمته دون النظر إلى عقاب القاضي للمحرض أم لا.</a:t>
            </a:r>
            <a:r>
              <a:rPr kumimoji="0" lang="en-US"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وأنه يعاقب عليها متى حدثت ولا يترتب عن ذلك عدم وجود نتيجة مثل المحرض.</a:t>
            </a:r>
          </a:p>
        </p:txBody>
      </p:sp>
    </p:spTree>
    <p:extLst>
      <p:ext uri="{BB962C8B-B14F-4D97-AF65-F5344CB8AC3E}">
        <p14:creationId xmlns:p14="http://schemas.microsoft.com/office/powerpoint/2010/main" val="3822709804"/>
      </p:ext>
    </p:extLst>
  </p:cSld>
  <p:clrMapOvr>
    <a:masterClrMapping/>
  </p:clrMapOvr>
  <mc:AlternateContent xmlns:mc="http://schemas.openxmlformats.org/markup-compatibility/2006" xmlns:p14="http://schemas.microsoft.com/office/powerpoint/2010/main">
    <mc:Choice Requires="p14">
      <p:transition spd="slow" p14:dur="2000" advTm="49442"/>
    </mc:Choice>
    <mc:Fallback xmlns="">
      <p:transition spd="slow" advTm="4944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B7F6E-6003-6BFD-3240-EECF276E576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D796916-F7D4-393D-83FA-853779A50089}"/>
              </a:ext>
            </a:extLst>
          </p:cNvPr>
          <p:cNvSpPr>
            <a:spLocks noGrp="1"/>
          </p:cNvSpPr>
          <p:nvPr>
            <p:ph type="title"/>
          </p:nvPr>
        </p:nvSpPr>
        <p:spPr>
          <a:xfrm>
            <a:off x="3773214" y="919717"/>
            <a:ext cx="821758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5B9CAAE6-F324-BC0A-39BA-E50938B489AA}"/>
              </a:ext>
            </a:extLst>
          </p:cNvPr>
          <p:cNvPicPr>
            <a:picLocks noChangeAspect="1"/>
          </p:cNvPicPr>
          <p:nvPr/>
        </p:nvPicPr>
        <p:blipFill>
          <a:blip r:embed="rId2"/>
          <a:stretch>
            <a:fillRect/>
          </a:stretch>
        </p:blipFill>
        <p:spPr>
          <a:xfrm>
            <a:off x="476250" y="919717"/>
            <a:ext cx="2528115" cy="5018566"/>
          </a:xfrm>
          <a:prstGeom prst="rect">
            <a:avLst/>
          </a:prstGeom>
        </p:spPr>
      </p:pic>
      <p:sp>
        <p:nvSpPr>
          <p:cNvPr id="3" name="TextBox 2">
            <a:extLst>
              <a:ext uri="{FF2B5EF4-FFF2-40B4-BE49-F238E27FC236}">
                <a16:creationId xmlns:a16="http://schemas.microsoft.com/office/drawing/2014/main" id="{12494B59-0A7E-7CD5-A6E5-3F9C5BADD448}"/>
              </a:ext>
            </a:extLst>
          </p:cNvPr>
          <p:cNvSpPr txBox="1"/>
          <p:nvPr/>
        </p:nvSpPr>
        <p:spPr>
          <a:xfrm>
            <a:off x="3577148" y="1583108"/>
            <a:ext cx="8217583" cy="2641108"/>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ثالثًا الشأن الذي حرض ضده </a:t>
            </a: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أي هنا الجريمة التي حرض عليها المحرض الفاعل لارتكابها، وهنا تعني جريمة أخرى تابعة للتحريض، مثل: السرقة أو القتل أو النصب إلخ.</a:t>
            </a:r>
            <a:r>
              <a:rPr kumimoji="0" lang="en-US"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وعليه فإن المحرض دفع الفاعل للقيام بهذه الجريمة من خلال فكرة زرعها في فكر المحرَض.</a:t>
            </a:r>
            <a:r>
              <a:rPr kumimoji="0" lang="en-US"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وعليه فإن الجريمة لم تكن لتحدث ولم تكن موجودة في عقل الفاعل حتى أوجدها المحرض في ذهنه وخلق لها دوافع.</a:t>
            </a:r>
            <a:endParaRPr kumimoji="0" lang="en-US" sz="105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351133898"/>
      </p:ext>
    </p:extLst>
  </p:cSld>
  <p:clrMapOvr>
    <a:masterClrMapping/>
  </p:clrMapOvr>
  <mc:AlternateContent xmlns:mc="http://schemas.openxmlformats.org/markup-compatibility/2006" xmlns:p14="http://schemas.microsoft.com/office/powerpoint/2010/main">
    <mc:Choice Requires="p14">
      <p:transition spd="slow" p14:dur="2000" advTm="49442"/>
    </mc:Choice>
    <mc:Fallback xmlns="">
      <p:transition spd="slow" advTm="4944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96372-9806-6233-5D9E-CB712BD44EEC}"/>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2DDE543-E11B-B0F6-2857-0C72E7A33616}"/>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429B88B4-9211-3E3E-8D2F-C0D84011396B}"/>
              </a:ext>
            </a:extLst>
          </p:cNvPr>
          <p:cNvPicPr>
            <a:picLocks noChangeAspect="1"/>
          </p:cNvPicPr>
          <p:nvPr/>
        </p:nvPicPr>
        <p:blipFill>
          <a:blip r:embed="rId2"/>
          <a:stretch>
            <a:fillRect/>
          </a:stretch>
        </p:blipFill>
        <p:spPr>
          <a:xfrm>
            <a:off x="200684" y="1158043"/>
            <a:ext cx="2706859" cy="4541914"/>
          </a:xfrm>
          <a:prstGeom prst="rect">
            <a:avLst/>
          </a:prstGeom>
        </p:spPr>
      </p:pic>
      <p:sp>
        <p:nvSpPr>
          <p:cNvPr id="4" name="TextBox 3">
            <a:extLst>
              <a:ext uri="{FF2B5EF4-FFF2-40B4-BE49-F238E27FC236}">
                <a16:creationId xmlns:a16="http://schemas.microsoft.com/office/drawing/2014/main" id="{468B302E-C3F4-4360-5A11-6C5CB9ADAF2A}"/>
              </a:ext>
            </a:extLst>
          </p:cNvPr>
          <p:cNvSpPr txBox="1"/>
          <p:nvPr/>
        </p:nvSpPr>
        <p:spPr>
          <a:xfrm>
            <a:off x="3010328" y="1206237"/>
            <a:ext cx="8891018" cy="5308505"/>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أنواع جرائم التحريض التي ترتكب بواسطة الصحف ووسائل الاعلام:</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تكون جرائم التحريض المرتكبة بواسطة وسائل الاعلام </a:t>
            </a:r>
            <a:r>
              <a:rPr lang="ar-EG" dirty="0">
                <a:solidFill>
                  <a:srgbClr val="FF0000"/>
                </a:solidFill>
                <a:latin typeface="Alexandria regular" pitchFamily="2" charset="-78"/>
                <a:cs typeface="Alexandria regular" pitchFamily="2" charset="-78"/>
              </a:rPr>
              <a:t>كقاعدة من التحريض العام </a:t>
            </a:r>
            <a:r>
              <a:rPr lang="ar-EG" dirty="0">
                <a:solidFill>
                  <a:prstClr val="black"/>
                </a:solidFill>
                <a:latin typeface="Alexandria regular" pitchFamily="2" charset="-78"/>
                <a:cs typeface="Alexandria regular" pitchFamily="2" charset="-78"/>
              </a:rPr>
              <a:t>ومن ذلك:</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التحريض على ارتكاب جنايات لم تقع ، مثل جنايات القتل أو النهب أو الحرق أو جنايات مخلة بأمن الحكومة.</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تحريض الجنود على الخروج عن الطاعة ، أو التحول عن أداء واجباتهم العسكرية.</a:t>
            </a:r>
          </a:p>
          <a:p>
            <a:pPr marL="285750" marR="0" lvl="0" indent="-285750" algn="r" defTabSz="914400" rtl="1" eaLnBrk="1" fontAlgn="auto" latinLnBrk="0" hangingPunct="1">
              <a:lnSpc>
                <a:spcPct val="150000"/>
              </a:lnSpc>
              <a:spcBef>
                <a:spcPts val="0"/>
              </a:spcBef>
              <a:spcAft>
                <a:spcPts val="0"/>
              </a:spcAft>
              <a:buClrTx/>
              <a:buSzTx/>
              <a:buFontTx/>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التحريض على بعض طائفة أو طوائف من الناس أو على الازدراء بها ، إذا كان من شأن ذلك تكدير السلام العام.</a:t>
            </a:r>
          </a:p>
        </p:txBody>
      </p:sp>
    </p:spTree>
    <p:extLst>
      <p:ext uri="{BB962C8B-B14F-4D97-AF65-F5344CB8AC3E}">
        <p14:creationId xmlns:p14="http://schemas.microsoft.com/office/powerpoint/2010/main" val="1984917653"/>
      </p:ext>
    </p:extLst>
  </p:cSld>
  <p:clrMapOvr>
    <a:masterClrMapping/>
  </p:clrMapOvr>
  <mc:AlternateContent xmlns:mc="http://schemas.openxmlformats.org/markup-compatibility/2006" xmlns:p14="http://schemas.microsoft.com/office/powerpoint/2010/main">
    <mc:Choice Requires="p14">
      <p:transition spd="slow" p14:dur="2000" advTm="111030"/>
    </mc:Choice>
    <mc:Fallback xmlns="">
      <p:transition spd="slow" advTm="1110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D4140-6970-37C1-341A-F03E69F2FFD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9F40393-E441-0083-2052-C8BB7B0173F9}"/>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B52BE9BD-9CAA-D8B3-AF38-D00E595B61F0}"/>
              </a:ext>
            </a:extLst>
          </p:cNvPr>
          <p:cNvPicPr>
            <a:picLocks noChangeAspect="1"/>
          </p:cNvPicPr>
          <p:nvPr/>
        </p:nvPicPr>
        <p:blipFill>
          <a:blip r:embed="rId2"/>
          <a:stretch>
            <a:fillRect/>
          </a:stretch>
        </p:blipFill>
        <p:spPr>
          <a:xfrm>
            <a:off x="200684" y="1158043"/>
            <a:ext cx="2706859" cy="4541914"/>
          </a:xfrm>
          <a:prstGeom prst="rect">
            <a:avLst/>
          </a:prstGeom>
        </p:spPr>
      </p:pic>
      <p:sp>
        <p:nvSpPr>
          <p:cNvPr id="4" name="TextBox 3">
            <a:extLst>
              <a:ext uri="{FF2B5EF4-FFF2-40B4-BE49-F238E27FC236}">
                <a16:creationId xmlns:a16="http://schemas.microsoft.com/office/drawing/2014/main" id="{37DD3ABB-AEB3-2FDA-AAAE-2235A162192E}"/>
              </a:ext>
            </a:extLst>
          </p:cNvPr>
          <p:cNvSpPr txBox="1"/>
          <p:nvPr/>
        </p:nvSpPr>
        <p:spPr>
          <a:xfrm>
            <a:off x="2907543" y="202064"/>
            <a:ext cx="8891018" cy="5862502"/>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استغلال الدين في الترويج و </a:t>
            </a:r>
            <a:r>
              <a:rPr kumimoji="0" lang="ar-EG"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التحبيذ</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الافكار متطرفة، بقصد إثارة الفتنة ، أو التحقير أو ازدراء الأديان السماوية أو الطوائف المنتمية إليها ، أو الإضرار بالوحدة الوطنية أو السلام الاجتماعي.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 - ومن ذلك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التعدي على أحد الأديان التي تؤدى شعائرها علنا أو التشويش على إقامة شعائر ملة أو احتفال ديني خاص بها.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التحريض على الإرهاب ومن ذلك  كل من روج بالقول أو الكتابة أو بأي طريقة أخرى ، لقيام جماعة، أو هيئة ، أو منظمة أو عصابة الغرض منها الدعوى إلى تعطيل الدستور أو القوانين، أو منع إحدى مؤسسات الدولة أو إحدى السلطات العامة من ممارسة أعمالها أو الإضرار بالوحدة الوطنية أو السلام الاجتماعي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التحريض على قلب نظام الحكم أو كراهيته أو الازدراء به، وعقوبتها السجن مدة لا تتجاوز خمس سنوات، وبغرامة لا تقل على خمسة آلاف جنيه ولا تزد عن عشرة آلاف جنيه.</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3799485925"/>
      </p:ext>
    </p:extLst>
  </p:cSld>
  <p:clrMapOvr>
    <a:masterClrMapping/>
  </p:clrMapOvr>
  <mc:AlternateContent xmlns:mc="http://schemas.openxmlformats.org/markup-compatibility/2006" xmlns:p14="http://schemas.microsoft.com/office/powerpoint/2010/main">
    <mc:Choice Requires="p14">
      <p:transition spd="slow" p14:dur="2000" advTm="58005"/>
    </mc:Choice>
    <mc:Fallback xmlns="">
      <p:transition spd="slow" advTm="5800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A4455-5B79-E53E-2BBA-CF76F1BD2B0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17D85873-96A5-18FC-897E-D69D6C4F125E}"/>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1507EA8C-1F97-1344-3DF6-D3C6B6803706}"/>
              </a:ext>
            </a:extLst>
          </p:cNvPr>
          <p:cNvPicPr>
            <a:picLocks noChangeAspect="1"/>
          </p:cNvPicPr>
          <p:nvPr/>
        </p:nvPicPr>
        <p:blipFill>
          <a:blip r:embed="rId2"/>
          <a:stretch>
            <a:fillRect/>
          </a:stretch>
        </p:blipFill>
        <p:spPr>
          <a:xfrm>
            <a:off x="580828" y="1158043"/>
            <a:ext cx="3117869" cy="4541914"/>
          </a:xfrm>
          <a:prstGeom prst="rect">
            <a:avLst/>
          </a:prstGeom>
        </p:spPr>
      </p:pic>
      <p:sp>
        <p:nvSpPr>
          <p:cNvPr id="4" name="TextBox 3">
            <a:extLst>
              <a:ext uri="{FF2B5EF4-FFF2-40B4-BE49-F238E27FC236}">
                <a16:creationId xmlns:a16="http://schemas.microsoft.com/office/drawing/2014/main" id="{928D4172-59C6-0695-3C4F-4E228C58A309}"/>
              </a:ext>
            </a:extLst>
          </p:cNvPr>
          <p:cNvSpPr txBox="1"/>
          <p:nvPr/>
        </p:nvSpPr>
        <p:spPr>
          <a:xfrm>
            <a:off x="3863083" y="1829485"/>
            <a:ext cx="7956070" cy="3369512"/>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وبالتالي فالتحريض يعتبر جريمة من الجرائم التي تخل بأمن المجتمع ودعوة صريحة أو مبطنة تدفع بعض مرضى النفوس الارتكاب جرائمهم تحت شتى الأسباب والمبررات ، ويتخذ دعاة التحريض على الجريمة من أسباب وذرائع يتم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التبرقع</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خلفها ويتخذونها ذرائع او غطاء يدفعهم لممارسة فعل التحريض . </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ولا شك من ان قدرة الإعلاميين قد اتسعت و ازداد نطاقها خاصها في ظل استخدام الوسائل الرقمية التي اتاحت مضاعفة انتشار ما قد يقوم به الإعلاميين و الصحفيين في تحريض مئات بل الالاف المرات.</a:t>
            </a:r>
          </a:p>
        </p:txBody>
      </p:sp>
    </p:spTree>
    <p:extLst>
      <p:ext uri="{BB962C8B-B14F-4D97-AF65-F5344CB8AC3E}">
        <p14:creationId xmlns:p14="http://schemas.microsoft.com/office/powerpoint/2010/main" val="101007450"/>
      </p:ext>
    </p:extLst>
  </p:cSld>
  <p:clrMapOvr>
    <a:masterClrMapping/>
  </p:clrMapOvr>
  <mc:AlternateContent xmlns:mc="http://schemas.openxmlformats.org/markup-compatibility/2006" xmlns:p14="http://schemas.microsoft.com/office/powerpoint/2010/main">
    <mc:Choice Requires="p14">
      <p:transition spd="slow" p14:dur="2000" advTm="206146"/>
    </mc:Choice>
    <mc:Fallback xmlns="">
      <p:transition spd="slow" advTm="20614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43FDA-B62F-4933-1792-E6D8739755C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E7B3C5D9-4A47-B45E-0EB2-C0B061152815}"/>
              </a:ext>
            </a:extLst>
          </p:cNvPr>
          <p:cNvSpPr>
            <a:spLocks noGrp="1"/>
          </p:cNvSpPr>
          <p:nvPr>
            <p:ph type="title"/>
          </p:nvPr>
        </p:nvSpPr>
        <p:spPr>
          <a:xfrm>
            <a:off x="3965825" y="978669"/>
            <a:ext cx="7850312" cy="4900661"/>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lang="ar-EG" sz="2400" dirty="0">
                <a:solidFill>
                  <a:prstClr val="black"/>
                </a:solidFill>
                <a:latin typeface="Alexandria regular" pitchFamily="2" charset="-78"/>
                <a:ea typeface="+mn-ea"/>
                <a:cs typeface="Alexandria regular" pitchFamily="2" charset="-78"/>
              </a:rPr>
              <a:t>ثانيا: اركان جريمة التحريض</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تعامل القانون مع التحريض على أنها جريمة مستقلة، لذلك وضع لها المشرع أركانًا ثابتة في كل الجرائم مثل أركان جريمة التحريض على القتل، ولابد من وجودها حتى تتحقق الجريمة وبالتالي العقوبة فإن الجانب القانوني هو أن يكون الفعل الذي ارتكبه المحرض أدى إلى حدوث جريمة، كذلك أن يصبح فعل المحرض جريمة في حد ذاتها.</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ولذلك فإنه يلزم للإقرار بارتكاب الإعلامي لجريمة التحريض ان تتوافر الأركان التالية:</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أ- الركن المادي.</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ب- الركن المعنوي.</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CF00B81B-38FF-1E11-F82E-7F5E76CF6308}"/>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64865304"/>
      </p:ext>
    </p:extLst>
  </p:cSld>
  <p:clrMapOvr>
    <a:masterClrMapping/>
  </p:clrMapOvr>
  <mc:AlternateContent xmlns:mc="http://schemas.openxmlformats.org/markup-compatibility/2006" xmlns:p14="http://schemas.microsoft.com/office/powerpoint/2010/main">
    <mc:Choice Requires="p14">
      <p:transition spd="slow" p14:dur="2000" advTm="299410"/>
    </mc:Choice>
    <mc:Fallback xmlns="">
      <p:transition spd="slow" advTm="2994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B7F6E-6003-6BFD-3240-EECF276E576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D796916-F7D4-393D-83FA-853779A50089}"/>
              </a:ext>
            </a:extLst>
          </p:cNvPr>
          <p:cNvSpPr>
            <a:spLocks noGrp="1"/>
          </p:cNvSpPr>
          <p:nvPr>
            <p:ph type="title"/>
          </p:nvPr>
        </p:nvSpPr>
        <p:spPr>
          <a:xfrm>
            <a:off x="3773214" y="919717"/>
            <a:ext cx="821758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5B9CAAE6-F324-BC0A-39BA-E50938B489AA}"/>
              </a:ext>
            </a:extLst>
          </p:cNvPr>
          <p:cNvPicPr>
            <a:picLocks noChangeAspect="1"/>
          </p:cNvPicPr>
          <p:nvPr/>
        </p:nvPicPr>
        <p:blipFill>
          <a:blip r:embed="rId2"/>
          <a:stretch>
            <a:fillRect/>
          </a:stretch>
        </p:blipFill>
        <p:spPr>
          <a:xfrm>
            <a:off x="476250" y="919717"/>
            <a:ext cx="2528115" cy="5018566"/>
          </a:xfrm>
          <a:prstGeom prst="rect">
            <a:avLst/>
          </a:prstGeom>
        </p:spPr>
      </p:pic>
      <p:sp>
        <p:nvSpPr>
          <p:cNvPr id="3" name="TextBox 2">
            <a:extLst>
              <a:ext uri="{FF2B5EF4-FFF2-40B4-BE49-F238E27FC236}">
                <a16:creationId xmlns:a16="http://schemas.microsoft.com/office/drawing/2014/main" id="{12494B59-0A7E-7CD5-A6E5-3F9C5BADD448}"/>
              </a:ext>
            </a:extLst>
          </p:cNvPr>
          <p:cNvSpPr txBox="1"/>
          <p:nvPr/>
        </p:nvSpPr>
        <p:spPr>
          <a:xfrm>
            <a:off x="3123343" y="841519"/>
            <a:ext cx="8959065" cy="5785558"/>
          </a:xfrm>
          <a:prstGeom prst="rect">
            <a:avLst/>
          </a:prstGeom>
          <a:noFill/>
        </p:spPr>
        <p:txBody>
          <a:bodyPr wrap="square">
            <a:spAutoFit/>
          </a:bodyPr>
          <a:lstStyle/>
          <a:p>
            <a:pPr marL="0" marR="0" algn="just" rtl="1">
              <a:lnSpc>
                <a:spcPct val="150000"/>
              </a:lnSpc>
              <a:spcBef>
                <a:spcPts val="0"/>
              </a:spcBef>
              <a:spcAft>
                <a:spcPts val="800"/>
              </a:spcAft>
            </a:pPr>
            <a:r>
              <a:rPr lang="ar-EG" sz="2400" kern="100" dirty="0">
                <a:effectLst/>
                <a:latin typeface="Alexandria" pitchFamily="2" charset="-78"/>
                <a:ea typeface="Aptos" panose="020B0004020202020204" pitchFamily="34" charset="0"/>
                <a:cs typeface="Alexandria" pitchFamily="2" charset="-78"/>
              </a:rPr>
              <a:t>1- الركن المادي لجريمة التحريض</a:t>
            </a:r>
          </a:p>
          <a:p>
            <a:pPr marL="0" marR="0" algn="just" rtl="1">
              <a:lnSpc>
                <a:spcPct val="150000"/>
              </a:lnSpc>
              <a:spcBef>
                <a:spcPts val="0"/>
              </a:spcBef>
              <a:spcAft>
                <a:spcPts val="800"/>
              </a:spcAft>
            </a:pPr>
            <a:r>
              <a:rPr lang="ar-EG" kern="100" dirty="0">
                <a:effectLst/>
                <a:latin typeface="Alexandria" pitchFamily="2" charset="-78"/>
                <a:ea typeface="Aptos" panose="020B0004020202020204" pitchFamily="34" charset="0"/>
                <a:cs typeface="Alexandria" pitchFamily="2" charset="-78"/>
              </a:rPr>
              <a:t>الفعل المادي الخاص بالمحرض هو زرع فكرة التحريض وإقناع الفاعل بالقيام بها ورفع العزيمة لديه وتشجيعه عليها، وبالتالي فإن نشاط المحرض هو زرع الدوافع لدى المجرم للقيام بالجريمة.</a:t>
            </a:r>
          </a:p>
          <a:p>
            <a:pPr marL="0" marR="0" algn="just" rtl="1">
              <a:lnSpc>
                <a:spcPct val="150000"/>
              </a:lnSpc>
              <a:spcBef>
                <a:spcPts val="0"/>
              </a:spcBef>
              <a:spcAft>
                <a:spcPts val="800"/>
              </a:spcAft>
            </a:pPr>
            <a:r>
              <a:rPr lang="ar-EG" kern="100" dirty="0">
                <a:effectLst/>
                <a:latin typeface="Alexandria" pitchFamily="2" charset="-78"/>
                <a:ea typeface="Aptos" panose="020B0004020202020204" pitchFamily="34" charset="0"/>
                <a:cs typeface="Alexandria" pitchFamily="2" charset="-78"/>
              </a:rPr>
              <a:t>وسائل التحريض كثيرة قد تكون نقود او هدية او تهديد او حيلة او خداع او صرف نفوذ او نساء او اساءة استعمال السلطة. </a:t>
            </a:r>
          </a:p>
          <a:p>
            <a:pPr marL="0" marR="0" algn="just" rtl="1">
              <a:lnSpc>
                <a:spcPct val="150000"/>
              </a:lnSpc>
              <a:spcBef>
                <a:spcPts val="0"/>
              </a:spcBef>
              <a:spcAft>
                <a:spcPts val="800"/>
              </a:spcAft>
            </a:pPr>
            <a:r>
              <a:rPr lang="ar-EG" kern="100" dirty="0">
                <a:effectLst/>
                <a:latin typeface="Alexandria" pitchFamily="2" charset="-78"/>
                <a:ea typeface="Aptos" panose="020B0004020202020204" pitchFamily="34" charset="0"/>
                <a:cs typeface="Alexandria" pitchFamily="2" charset="-78"/>
              </a:rPr>
              <a:t>لذلك يجب أن يكون التحريض خاص بفعل معين لشخص معين، أي لابد أن يحرض على قتل فلان، فهنا حددت الجريمة وهي القتل وحدد الضحية وهو فلان.</a:t>
            </a:r>
          </a:p>
          <a:p>
            <a:pPr marL="0" marR="0" algn="just" rtl="1">
              <a:lnSpc>
                <a:spcPct val="150000"/>
              </a:lnSpc>
              <a:spcBef>
                <a:spcPts val="0"/>
              </a:spcBef>
              <a:spcAft>
                <a:spcPts val="800"/>
              </a:spcAft>
            </a:pPr>
            <a:endParaRPr lang="ar-EG" kern="100" dirty="0">
              <a:effectLst/>
              <a:latin typeface="Alexandria" pitchFamily="2" charset="-78"/>
              <a:ea typeface="Aptos" panose="020B0004020202020204" pitchFamily="34" charset="0"/>
              <a:cs typeface="Alexandria" pitchFamily="2" charset="-78"/>
            </a:endParaRPr>
          </a:p>
          <a:p>
            <a:pPr marL="0" marR="0" algn="just" rtl="1">
              <a:lnSpc>
                <a:spcPct val="150000"/>
              </a:lnSpc>
              <a:spcBef>
                <a:spcPts val="0"/>
              </a:spcBef>
              <a:spcAft>
                <a:spcPts val="800"/>
              </a:spcAft>
            </a:pPr>
            <a:r>
              <a:rPr lang="ar-EG" kern="100" dirty="0">
                <a:effectLst/>
                <a:latin typeface="Alexandria" pitchFamily="2" charset="-78"/>
                <a:ea typeface="Aptos" panose="020B0004020202020204" pitchFamily="34" charset="0"/>
                <a:cs typeface="Alexandria" pitchFamily="2" charset="-78"/>
              </a:rPr>
              <a:t>بينما التحريض على القيام بجريمة دون توضيح ماهيتها، أو التحريض على أكثر من جريمة لا يعد تحريضًا.</a:t>
            </a:r>
          </a:p>
          <a:p>
            <a:pPr marL="0" marR="0" algn="just" rtl="1">
              <a:lnSpc>
                <a:spcPct val="150000"/>
              </a:lnSpc>
              <a:spcBef>
                <a:spcPts val="0"/>
              </a:spcBef>
              <a:spcAft>
                <a:spcPts val="800"/>
              </a:spcAft>
            </a:pPr>
            <a:endParaRPr lang="ar-EG"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999053517"/>
      </p:ext>
    </p:extLst>
  </p:cSld>
  <p:clrMapOvr>
    <a:masterClrMapping/>
  </p:clrMapOvr>
  <mc:AlternateContent xmlns:mc="http://schemas.openxmlformats.org/markup-compatibility/2006" xmlns:p14="http://schemas.microsoft.com/office/powerpoint/2010/main">
    <mc:Choice Requires="p14">
      <p:transition spd="slow" p14:dur="2000" advTm="49442"/>
    </mc:Choice>
    <mc:Fallback xmlns="">
      <p:transition spd="slow" advTm="4944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B7F6E-6003-6BFD-3240-EECF276E576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D796916-F7D4-393D-83FA-853779A50089}"/>
              </a:ext>
            </a:extLst>
          </p:cNvPr>
          <p:cNvSpPr>
            <a:spLocks noGrp="1"/>
          </p:cNvSpPr>
          <p:nvPr>
            <p:ph type="title"/>
          </p:nvPr>
        </p:nvSpPr>
        <p:spPr>
          <a:xfrm>
            <a:off x="3773214" y="919717"/>
            <a:ext cx="821758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5B9CAAE6-F324-BC0A-39BA-E50938B489AA}"/>
              </a:ext>
            </a:extLst>
          </p:cNvPr>
          <p:cNvPicPr>
            <a:picLocks noChangeAspect="1"/>
          </p:cNvPicPr>
          <p:nvPr/>
        </p:nvPicPr>
        <p:blipFill>
          <a:blip r:embed="rId2"/>
          <a:stretch>
            <a:fillRect/>
          </a:stretch>
        </p:blipFill>
        <p:spPr>
          <a:xfrm>
            <a:off x="476250" y="919717"/>
            <a:ext cx="2528115" cy="5018566"/>
          </a:xfrm>
          <a:prstGeom prst="rect">
            <a:avLst/>
          </a:prstGeom>
        </p:spPr>
      </p:pic>
      <p:sp>
        <p:nvSpPr>
          <p:cNvPr id="3" name="TextBox 2">
            <a:extLst>
              <a:ext uri="{FF2B5EF4-FFF2-40B4-BE49-F238E27FC236}">
                <a16:creationId xmlns:a16="http://schemas.microsoft.com/office/drawing/2014/main" id="{12494B59-0A7E-7CD5-A6E5-3F9C5BADD448}"/>
              </a:ext>
            </a:extLst>
          </p:cNvPr>
          <p:cNvSpPr txBox="1"/>
          <p:nvPr/>
        </p:nvSpPr>
        <p:spPr>
          <a:xfrm>
            <a:off x="3232935" y="901822"/>
            <a:ext cx="8959065" cy="440056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ويتكون هذا الركن من ثلاثة عناصر وهم:</a:t>
            </a: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فعل الجريمة.</a:t>
            </a: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السببية.</a:t>
            </a: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النتيجة.</a:t>
            </a: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إذ لابد في التحريض الفردي من وقوع الجريمة المحرض عليها كنتيجة لهذا التحريض. فإن لم تتم الجريمة، فإن علاقة السببية هنا غير محققة، لأنها تحتاج إلى وقوع فعل ونتيجة إجرامية. وبالتالي فإن التحريض الفردي لا يعاقب عليه القانون إلا لو كان بطريقة مباشرة.</a:t>
            </a:r>
          </a:p>
          <a:p>
            <a:pPr marL="0" marR="0" lvl="0" indent="0" algn="just" defTabSz="914400" rtl="1" eaLnBrk="1" fontAlgn="auto" latinLnBrk="0" hangingPunct="1">
              <a:lnSpc>
                <a:spcPct val="150000"/>
              </a:lnSpc>
              <a:spcBef>
                <a:spcPts val="0"/>
              </a:spcBef>
              <a:spcAft>
                <a:spcPts val="800"/>
              </a:spcAft>
              <a:buClrTx/>
              <a:buSzTx/>
              <a:buFontTx/>
              <a:buNone/>
              <a:tabLst/>
              <a:defRPr/>
            </a:pPr>
            <a:endPar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just" defTabSz="914400" rtl="1" eaLnBrk="1" fontAlgn="auto" latinLnBrk="0" hangingPunct="1">
              <a:lnSpc>
                <a:spcPct val="150000"/>
              </a:lnSpc>
              <a:spcBef>
                <a:spcPts val="0"/>
              </a:spcBef>
              <a:spcAft>
                <a:spcPts val="800"/>
              </a:spcAft>
              <a:buClrTx/>
              <a:buSzTx/>
              <a:buFontTx/>
              <a:buNone/>
              <a:tabLst/>
              <a:defRPr/>
            </a:pPr>
            <a:endPar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1533130477"/>
      </p:ext>
    </p:extLst>
  </p:cSld>
  <p:clrMapOvr>
    <a:masterClrMapping/>
  </p:clrMapOvr>
  <mc:AlternateContent xmlns:mc="http://schemas.openxmlformats.org/markup-compatibility/2006" xmlns:p14="http://schemas.microsoft.com/office/powerpoint/2010/main">
    <mc:Choice Requires="p14">
      <p:transition spd="slow" p14:dur="2000" advTm="49442"/>
    </mc:Choice>
    <mc:Fallback xmlns="">
      <p:transition spd="slow" advTm="4944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A4455-5B79-E53E-2BBA-CF76F1BD2B0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17D85873-96A5-18FC-897E-D69D6C4F125E}"/>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1507EA8C-1F97-1344-3DF6-D3C6B6803706}"/>
              </a:ext>
            </a:extLst>
          </p:cNvPr>
          <p:cNvPicPr>
            <a:picLocks noChangeAspect="1"/>
          </p:cNvPicPr>
          <p:nvPr/>
        </p:nvPicPr>
        <p:blipFill>
          <a:blip r:embed="rId2"/>
          <a:stretch>
            <a:fillRect/>
          </a:stretch>
        </p:blipFill>
        <p:spPr>
          <a:xfrm>
            <a:off x="200684" y="1158043"/>
            <a:ext cx="2706859" cy="4541914"/>
          </a:xfrm>
          <a:prstGeom prst="rect">
            <a:avLst/>
          </a:prstGeom>
        </p:spPr>
      </p:pic>
      <p:sp>
        <p:nvSpPr>
          <p:cNvPr id="4" name="TextBox 3">
            <a:extLst>
              <a:ext uri="{FF2B5EF4-FFF2-40B4-BE49-F238E27FC236}">
                <a16:creationId xmlns:a16="http://schemas.microsoft.com/office/drawing/2014/main" id="{928D4172-59C6-0695-3C4F-4E228C58A309}"/>
              </a:ext>
            </a:extLst>
          </p:cNvPr>
          <p:cNvSpPr txBox="1"/>
          <p:nvPr/>
        </p:nvSpPr>
        <p:spPr>
          <a:xfrm>
            <a:off x="3010328" y="1951993"/>
            <a:ext cx="8891018" cy="2954014"/>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ولكن ماذا عن الشروع في الجريمة التي تم التحريض عليها دون أن تنجح فهل يعد الشروع في الجريمة في هذه الحالة كافيا لقيام جريمة التحريض؟</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أن مجرد شروع الجاني في الجريمة المحرض عليها ينم عن تأثره بالتحريض الذي وجه اليه ووقوعه تحت تأثير هذا التحريض.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فلا يشترط لإتمام جريمة التحريض و لو كانت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فرجدية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أن تتم الجريمة المحرض عليها بشكل كامل بل يكفي مجرد البدء بها لما في ذلك من إظهار لتأثير التحريض.</a:t>
            </a:r>
          </a:p>
        </p:txBody>
      </p:sp>
    </p:spTree>
    <p:extLst>
      <p:ext uri="{BB962C8B-B14F-4D97-AF65-F5344CB8AC3E}">
        <p14:creationId xmlns:p14="http://schemas.microsoft.com/office/powerpoint/2010/main" val="2708256759"/>
      </p:ext>
    </p:extLst>
  </p:cSld>
  <p:clrMapOvr>
    <a:masterClrMapping/>
  </p:clrMapOvr>
  <mc:AlternateContent xmlns:mc="http://schemas.openxmlformats.org/markup-compatibility/2006" xmlns:p14="http://schemas.microsoft.com/office/powerpoint/2010/main">
    <mc:Choice Requires="p14">
      <p:transition spd="slow" p14:dur="2000" advTm="206146"/>
    </mc:Choice>
    <mc:Fallback xmlns="">
      <p:transition spd="slow" advTm="20614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B7F6E-6003-6BFD-3240-EECF276E576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D796916-F7D4-393D-83FA-853779A50089}"/>
              </a:ext>
            </a:extLst>
          </p:cNvPr>
          <p:cNvSpPr>
            <a:spLocks noGrp="1"/>
          </p:cNvSpPr>
          <p:nvPr>
            <p:ph type="title"/>
          </p:nvPr>
        </p:nvSpPr>
        <p:spPr>
          <a:xfrm>
            <a:off x="3773214" y="919717"/>
            <a:ext cx="821758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5B9CAAE6-F324-BC0A-39BA-E50938B489AA}"/>
              </a:ext>
            </a:extLst>
          </p:cNvPr>
          <p:cNvPicPr>
            <a:picLocks noChangeAspect="1"/>
          </p:cNvPicPr>
          <p:nvPr/>
        </p:nvPicPr>
        <p:blipFill>
          <a:blip r:embed="rId2"/>
          <a:stretch>
            <a:fillRect/>
          </a:stretch>
        </p:blipFill>
        <p:spPr>
          <a:xfrm>
            <a:off x="476250" y="919717"/>
            <a:ext cx="2528115" cy="5018566"/>
          </a:xfrm>
          <a:prstGeom prst="rect">
            <a:avLst/>
          </a:prstGeom>
        </p:spPr>
      </p:pic>
      <p:sp>
        <p:nvSpPr>
          <p:cNvPr id="3" name="TextBox 2">
            <a:extLst>
              <a:ext uri="{FF2B5EF4-FFF2-40B4-BE49-F238E27FC236}">
                <a16:creationId xmlns:a16="http://schemas.microsoft.com/office/drawing/2014/main" id="{12494B59-0A7E-7CD5-A6E5-3F9C5BADD448}"/>
              </a:ext>
            </a:extLst>
          </p:cNvPr>
          <p:cNvSpPr txBox="1"/>
          <p:nvPr/>
        </p:nvSpPr>
        <p:spPr>
          <a:xfrm>
            <a:off x="3143891" y="1336528"/>
            <a:ext cx="8959065" cy="3574697"/>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800"/>
              </a:spcAft>
              <a:buClrTx/>
              <a:buSzTx/>
              <a:buFontTx/>
              <a:buNone/>
              <a:tabLst/>
              <a:defRPr/>
            </a:pPr>
            <a:endPar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أما في التحريض العام فأن جريمة التحريض تقع سواء تقبل الفاعل تحريض المحرض أم لم يتقبله، وبالتالي فإن عقابه يظل قائمًا مهما كانت نتيجة الفاعل. والتحريض  العام قد يكون غير مباشر ومع ذلك يعاقب عليه القانون كما  في حالة المنشورات التي تهدف إلى إسقاط نظام الدولة أو الحكومة، أو التحريض على القيام بتظاهرات أو القيام بأفعال عنف، مثل: حرق المنشآت.  </a:t>
            </a: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 هناك شرط أخر يجب أن يتوافر في التحريض العام لكى يعتبر التحريض" جريمة":</a:t>
            </a: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يجب ان يكون التحريض جدي ومؤثر ومن شأنه تحقيق غايته.</a:t>
            </a:r>
          </a:p>
        </p:txBody>
      </p:sp>
    </p:spTree>
    <p:extLst>
      <p:ext uri="{BB962C8B-B14F-4D97-AF65-F5344CB8AC3E}">
        <p14:creationId xmlns:p14="http://schemas.microsoft.com/office/powerpoint/2010/main" val="360842767"/>
      </p:ext>
    </p:extLst>
  </p:cSld>
  <p:clrMapOvr>
    <a:masterClrMapping/>
  </p:clrMapOvr>
  <mc:AlternateContent xmlns:mc="http://schemas.openxmlformats.org/markup-compatibility/2006" xmlns:p14="http://schemas.microsoft.com/office/powerpoint/2010/main">
    <mc:Choice Requires="p14">
      <p:transition spd="slow" p14:dur="2000" advTm="49442"/>
    </mc:Choice>
    <mc:Fallback xmlns="">
      <p:transition spd="slow" advTm="4944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73617-1F5A-4CAA-AEEF-2866CA6FE79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4831052-2407-9D47-6C92-831D2DE26483}"/>
              </a:ext>
            </a:extLst>
          </p:cNvPr>
          <p:cNvSpPr>
            <a:spLocks noGrp="1"/>
          </p:cNvSpPr>
          <p:nvPr>
            <p:ph type="title"/>
          </p:nvPr>
        </p:nvSpPr>
        <p:spPr>
          <a:xfrm>
            <a:off x="3776869" y="1520686"/>
            <a:ext cx="8213929" cy="4900661"/>
          </a:xfrm>
        </p:spPr>
        <p:txBody>
          <a:bodyPr>
            <a:noAutofit/>
          </a:bodyPr>
          <a:lstStyle/>
          <a:p>
            <a:pPr algn="r" rtl="1">
              <a:lnSpc>
                <a:spcPct val="150000"/>
              </a:lnSpc>
            </a:pP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2- </a:t>
            </a:r>
            <a:r>
              <a:rPr lang="ar-EG" sz="2400" dirty="0">
                <a:solidFill>
                  <a:prstClr val="black"/>
                </a:solidFill>
                <a:latin typeface="Alexandria regular" pitchFamily="2" charset="-78"/>
                <a:ea typeface="+mn-ea"/>
                <a:cs typeface="Alexandria regular" pitchFamily="2" charset="-78"/>
              </a:rPr>
              <a:t>الركن المعنوي لجريمة التحريض:</a:t>
            </a:r>
            <a:br>
              <a:rPr lang="ar-EG" sz="24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أن القصد المعنوي  او ما يعرف بالقصد الجنائي لجريمة التحريض يتطلب عنصري علم وإرادة المحرض.</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 المقصود بالعلم هنا هو علم المحرض أن تشجيعه وتحريضه للفاعل ينتج عنه جريمة وهي رغبته في الأساس من التحريض.</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أما الإرادة فيقصد بها أن تكون إرادة ورغبة المحرض هي تحفيز الفاعل لارتكاب الجريمة حتى يتحقق فعل التحريض.</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1322F62D-7B2E-F806-2AB0-408FC29013CA}"/>
              </a:ext>
            </a:extLst>
          </p:cNvPr>
          <p:cNvPicPr>
            <a:picLocks noChangeAspect="1"/>
          </p:cNvPicPr>
          <p:nvPr/>
        </p:nvPicPr>
        <p:blipFill>
          <a:blip r:embed="rId2"/>
          <a:stretch>
            <a:fillRect/>
          </a:stretch>
        </p:blipFill>
        <p:spPr>
          <a:xfrm>
            <a:off x="862219" y="2003461"/>
            <a:ext cx="2914650" cy="3811711"/>
          </a:xfrm>
          <a:prstGeom prst="rect">
            <a:avLst/>
          </a:prstGeom>
        </p:spPr>
      </p:pic>
    </p:spTree>
    <p:extLst>
      <p:ext uri="{BB962C8B-B14F-4D97-AF65-F5344CB8AC3E}">
        <p14:creationId xmlns:p14="http://schemas.microsoft.com/office/powerpoint/2010/main" val="3996278830"/>
      </p:ext>
    </p:extLst>
  </p:cSld>
  <p:clrMapOvr>
    <a:masterClrMapping/>
  </p:clrMapOvr>
  <mc:AlternateContent xmlns:mc="http://schemas.openxmlformats.org/markup-compatibility/2006" xmlns:p14="http://schemas.microsoft.com/office/powerpoint/2010/main">
    <mc:Choice Requires="p14">
      <p:transition spd="slow" p14:dur="2000" advTm="138309"/>
    </mc:Choice>
    <mc:Fallback xmlns="">
      <p:transition spd="slow" advTm="13830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73617-1F5A-4CAA-AEEF-2866CA6FE79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4831052-2407-9D47-6C92-831D2DE26483}"/>
              </a:ext>
            </a:extLst>
          </p:cNvPr>
          <p:cNvSpPr>
            <a:spLocks noGrp="1"/>
          </p:cNvSpPr>
          <p:nvPr>
            <p:ph type="title"/>
          </p:nvPr>
        </p:nvSpPr>
        <p:spPr>
          <a:xfrm>
            <a:off x="3776869" y="1520686"/>
            <a:ext cx="8213929" cy="4900661"/>
          </a:xfrm>
        </p:spPr>
        <p:txBody>
          <a:bodyPr>
            <a:noAutofit/>
          </a:bodyPr>
          <a:lstStyle/>
          <a:p>
            <a:pPr algn="r" rtl="1">
              <a:lnSpc>
                <a:spcPct val="150000"/>
              </a:lnSpc>
            </a:pPr>
            <a:r>
              <a:rPr lang="ar-EG" sz="1800" dirty="0">
                <a:solidFill>
                  <a:prstClr val="black"/>
                </a:solidFill>
                <a:latin typeface="Alexandria regular" pitchFamily="2" charset="-78"/>
                <a:ea typeface="+mn-ea"/>
                <a:cs typeface="Alexandria regular" pitchFamily="2" charset="-78"/>
              </a:rPr>
              <a:t>و سواء كان التحريض عام أم فردي فلابد  أن يكون التحريض قد ولد دافع قوي في عقل الفاعل، أي أن الجريمة لم تكن لتحدث لولا التحريض، أما لو كان مجرد حديث أو دعوة دون دافع لا يعد تحريضًا.</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وهنا للقاضي حرية تحديد فعل التحريض و تحقق سيطرة المحرض بهذه الفكرة على عقل الفاعل.</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وبهذه الطريقة يزين المحرض الجريمة للفاعل، بحيث يخلق الدوافع وربما يحدد خطة الجريمة لديه</a:t>
            </a:r>
            <a:br>
              <a:rPr lang="ar-EG" sz="1800" dirty="0">
                <a:solidFill>
                  <a:prstClr val="black"/>
                </a:solidFill>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1322F62D-7B2E-F806-2AB0-408FC29013CA}"/>
              </a:ext>
            </a:extLst>
          </p:cNvPr>
          <p:cNvPicPr>
            <a:picLocks noChangeAspect="1"/>
          </p:cNvPicPr>
          <p:nvPr/>
        </p:nvPicPr>
        <p:blipFill>
          <a:blip r:embed="rId2"/>
          <a:stretch>
            <a:fillRect/>
          </a:stretch>
        </p:blipFill>
        <p:spPr>
          <a:xfrm>
            <a:off x="862219" y="2003461"/>
            <a:ext cx="2914650" cy="3811711"/>
          </a:xfrm>
          <a:prstGeom prst="rect">
            <a:avLst/>
          </a:prstGeom>
        </p:spPr>
      </p:pic>
    </p:spTree>
    <p:extLst>
      <p:ext uri="{BB962C8B-B14F-4D97-AF65-F5344CB8AC3E}">
        <p14:creationId xmlns:p14="http://schemas.microsoft.com/office/powerpoint/2010/main" val="4054088897"/>
      </p:ext>
    </p:extLst>
  </p:cSld>
  <p:clrMapOvr>
    <a:masterClrMapping/>
  </p:clrMapOvr>
  <mc:AlternateContent xmlns:mc="http://schemas.openxmlformats.org/markup-compatibility/2006" xmlns:p14="http://schemas.microsoft.com/office/powerpoint/2010/main">
    <mc:Choice Requires="p14">
      <p:transition spd="slow" p14:dur="2000" advTm="138309"/>
    </mc:Choice>
    <mc:Fallback xmlns="">
      <p:transition spd="slow" advTm="13830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B7F6E-6003-6BFD-3240-EECF276E576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D796916-F7D4-393D-83FA-853779A50089}"/>
              </a:ext>
            </a:extLst>
          </p:cNvPr>
          <p:cNvSpPr>
            <a:spLocks noGrp="1"/>
          </p:cNvSpPr>
          <p:nvPr>
            <p:ph type="title"/>
          </p:nvPr>
        </p:nvSpPr>
        <p:spPr>
          <a:xfrm>
            <a:off x="3773214" y="919717"/>
            <a:ext cx="821758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5B9CAAE6-F324-BC0A-39BA-E50938B489AA}"/>
              </a:ext>
            </a:extLst>
          </p:cNvPr>
          <p:cNvPicPr>
            <a:picLocks noChangeAspect="1"/>
          </p:cNvPicPr>
          <p:nvPr/>
        </p:nvPicPr>
        <p:blipFill>
          <a:blip r:embed="rId2"/>
          <a:stretch>
            <a:fillRect/>
          </a:stretch>
        </p:blipFill>
        <p:spPr>
          <a:xfrm>
            <a:off x="476250" y="919717"/>
            <a:ext cx="2528115" cy="5018566"/>
          </a:xfrm>
          <a:prstGeom prst="rect">
            <a:avLst/>
          </a:prstGeom>
        </p:spPr>
      </p:pic>
      <p:sp>
        <p:nvSpPr>
          <p:cNvPr id="3" name="TextBox 2">
            <a:extLst>
              <a:ext uri="{FF2B5EF4-FFF2-40B4-BE49-F238E27FC236}">
                <a16:creationId xmlns:a16="http://schemas.microsoft.com/office/drawing/2014/main" id="{12494B59-0A7E-7CD5-A6E5-3F9C5BADD448}"/>
              </a:ext>
            </a:extLst>
          </p:cNvPr>
          <p:cNvSpPr txBox="1"/>
          <p:nvPr/>
        </p:nvSpPr>
        <p:spPr>
          <a:xfrm>
            <a:off x="2928133" y="734892"/>
            <a:ext cx="8959065" cy="5123839"/>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وعلي ذلك يجب استيفاء بعض الشروط الإضافية في التحريض الفردي:</a:t>
            </a:r>
          </a:p>
          <a:p>
            <a:pPr marL="0" marR="0" lvl="0" indent="0" algn="just" defTabSz="914400" rtl="1" eaLnBrk="1" fontAlgn="auto" latinLnBrk="0" hangingPunct="1">
              <a:lnSpc>
                <a:spcPct val="150000"/>
              </a:lnSpc>
              <a:spcBef>
                <a:spcPts val="0"/>
              </a:spcBef>
              <a:spcAft>
                <a:spcPts val="800"/>
              </a:spcAft>
              <a:buClrTx/>
              <a:buSzTx/>
              <a:buFontTx/>
              <a:buNone/>
              <a:tabLst/>
              <a:defRPr/>
            </a:pPr>
            <a:endPar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285750" marR="0" lvl="0" indent="-285750" algn="just"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أن يكون مباشر وحاسم.</a:t>
            </a:r>
          </a:p>
          <a:p>
            <a:pPr marL="285750" marR="0" lvl="0" indent="-285750" algn="just"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وجود نية إجرامية وقصد لدى المحرض.</a:t>
            </a:r>
          </a:p>
          <a:p>
            <a:pPr marL="285750" marR="0" lvl="0" indent="-285750" algn="just"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أن تقع الجريمة بناءً على فعل التحريض، بحيث أن التحريض خلقها.</a:t>
            </a:r>
          </a:p>
          <a:p>
            <a:pPr marL="285750" marR="0" lvl="0" indent="-285750" algn="just"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وقوع الجريمة التي تم التحريض عليها.</a:t>
            </a:r>
          </a:p>
          <a:p>
            <a:pPr marL="285750" marR="0" lvl="0" indent="-285750" algn="just"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أن يكون المحرض خالق الدافع بينما الفاعل مجرد أداة لارتكاب الجريمة.</a:t>
            </a:r>
          </a:p>
          <a:p>
            <a:pPr marL="0" marR="0" lvl="0" indent="0" algn="just" defTabSz="914400" rtl="1" eaLnBrk="1" fontAlgn="auto" latinLnBrk="0" hangingPunct="1">
              <a:lnSpc>
                <a:spcPct val="150000"/>
              </a:lnSpc>
              <a:spcBef>
                <a:spcPts val="0"/>
              </a:spcBef>
              <a:spcAft>
                <a:spcPts val="800"/>
              </a:spcAft>
              <a:buClrTx/>
              <a:buSzTx/>
              <a:buFontTx/>
              <a:buNone/>
              <a:tabLst/>
              <a:defRPr/>
            </a:pPr>
            <a:endPar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just" defTabSz="914400" rtl="1" eaLnBrk="1" fontAlgn="auto" latinLnBrk="0" hangingPunct="1">
              <a:lnSpc>
                <a:spcPct val="150000"/>
              </a:lnSpc>
              <a:spcBef>
                <a:spcPts val="0"/>
              </a:spcBef>
              <a:spcAft>
                <a:spcPts val="800"/>
              </a:spcAft>
              <a:buClrTx/>
              <a:buSzTx/>
              <a:buFontTx/>
              <a:buNone/>
              <a:tabLst/>
              <a:defRPr/>
            </a:pPr>
            <a:endPar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74759945"/>
      </p:ext>
    </p:extLst>
  </p:cSld>
  <p:clrMapOvr>
    <a:masterClrMapping/>
  </p:clrMapOvr>
  <mc:AlternateContent xmlns:mc="http://schemas.openxmlformats.org/markup-compatibility/2006" xmlns:p14="http://schemas.microsoft.com/office/powerpoint/2010/main">
    <mc:Choice Requires="p14">
      <p:transition spd="slow" p14:dur="2000" advTm="49442"/>
    </mc:Choice>
    <mc:Fallback xmlns="">
      <p:transition spd="slow" advTm="4944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77BC2C-C1A8-4EB3-0620-674425FF2B2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44BBF9D-85EC-6BB3-29D2-D1080993C818}"/>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31DAB757-33CD-2F32-5610-B36B9DE63B19}"/>
              </a:ext>
            </a:extLst>
          </p:cNvPr>
          <p:cNvSpPr txBox="1"/>
          <p:nvPr/>
        </p:nvSpPr>
        <p:spPr>
          <a:xfrm>
            <a:off x="3010328" y="705498"/>
            <a:ext cx="8891018" cy="5308505"/>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الجرائم الماسة بالشرف و الاعتبار و أركانها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الشرف والاعتبار ليسا كلمتين مترادفتين بل لكل منهما معناها المحدد، فالشرف ذو صلة بنزاهة الشخص وإخلاصه وذلك مهما كانت مرتبته الاجتماعية، فهو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يمث</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مجموعة الاخلاقيات الرئيسية التي يجب ان تتوافر في الانسان بشكل عام كالكرامة والأمانة ...الخ</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أما الاعتبار فهو مرتبط بالتقدير والاحترام الذي يكسبه الشخص في محيطه، و ففي ممارسته لعمله.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إلا أن القضاء وبشكل عام  لا يميز بين الفعل الماس بالشرف والاعتبار ويستعملها كمترادفين</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وتشتمل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الجرائم المرتبطة بالشرف و الاعتبار بشكل رئيسي إلي </a:t>
            </a:r>
            <a:r>
              <a:rPr lang="ar-EG" dirty="0">
                <a:solidFill>
                  <a:prstClr val="black"/>
                </a:solidFill>
                <a:latin typeface="Alexandria regular" pitchFamily="2" charset="-78"/>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السب والقذف والا</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انة.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F757FDDD-7F16-E798-BB7D-1D5AF50CF1A4}"/>
              </a:ext>
            </a:extLst>
          </p:cNvPr>
          <p:cNvPicPr>
            <a:picLocks noChangeAspect="1"/>
          </p:cNvPicPr>
          <p:nvPr/>
        </p:nvPicPr>
        <p:blipFill>
          <a:blip r:embed="rId2"/>
          <a:stretch>
            <a:fillRect/>
          </a:stretch>
        </p:blipFill>
        <p:spPr>
          <a:xfrm>
            <a:off x="554420" y="1828084"/>
            <a:ext cx="1984174" cy="2956816"/>
          </a:xfrm>
          <a:prstGeom prst="rect">
            <a:avLst/>
          </a:prstGeom>
        </p:spPr>
      </p:pic>
    </p:spTree>
    <p:extLst>
      <p:ext uri="{BB962C8B-B14F-4D97-AF65-F5344CB8AC3E}">
        <p14:creationId xmlns:p14="http://schemas.microsoft.com/office/powerpoint/2010/main" val="3227012133"/>
      </p:ext>
    </p:extLst>
  </p:cSld>
  <p:clrMapOvr>
    <a:masterClrMapping/>
  </p:clrMapOvr>
  <mc:AlternateContent xmlns:mc="http://schemas.openxmlformats.org/markup-compatibility/2006" xmlns:p14="http://schemas.microsoft.com/office/powerpoint/2010/main">
    <mc:Choice Requires="p14">
      <p:transition spd="slow" p14:dur="2000" advTm="84294"/>
    </mc:Choice>
    <mc:Fallback xmlns="">
      <p:transition spd="slow" advTm="8429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C931E-12F5-0BE6-236D-31574D5AFDC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7B4D6D5-8816-1F50-47B4-287B9C4C84F1}"/>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094AE77E-EAF8-12AC-2E4A-A4D2C53BE9B0}"/>
              </a:ext>
            </a:extLst>
          </p:cNvPr>
          <p:cNvPicPr>
            <a:picLocks noChangeAspect="1"/>
          </p:cNvPicPr>
          <p:nvPr/>
        </p:nvPicPr>
        <p:blipFill>
          <a:blip r:embed="rId3"/>
          <a:stretch>
            <a:fillRect/>
          </a:stretch>
        </p:blipFill>
        <p:spPr>
          <a:xfrm>
            <a:off x="476250" y="919717"/>
            <a:ext cx="3674510" cy="5018566"/>
          </a:xfrm>
          <a:prstGeom prst="rect">
            <a:avLst/>
          </a:prstGeom>
        </p:spPr>
      </p:pic>
      <p:sp>
        <p:nvSpPr>
          <p:cNvPr id="3" name="TextBox 2">
            <a:extLst>
              <a:ext uri="{FF2B5EF4-FFF2-40B4-BE49-F238E27FC236}">
                <a16:creationId xmlns:a16="http://schemas.microsoft.com/office/drawing/2014/main" id="{DB903A51-555D-1603-2CA0-1D7AD5F487FD}"/>
              </a:ext>
            </a:extLst>
          </p:cNvPr>
          <p:cNvSpPr txBox="1"/>
          <p:nvPr/>
        </p:nvSpPr>
        <p:spPr>
          <a:xfrm>
            <a:off x="4339830" y="269567"/>
            <a:ext cx="7572908" cy="6267741"/>
          </a:xfrm>
          <a:prstGeom prst="rect">
            <a:avLst/>
          </a:prstGeom>
          <a:noFill/>
        </p:spPr>
        <p:txBody>
          <a:bodyPr wrap="square">
            <a:spAutoFit/>
          </a:bodyPr>
          <a:lstStyle/>
          <a:p>
            <a:pPr marL="0" marR="0" algn="r" rtl="1">
              <a:lnSpc>
                <a:spcPct val="150000"/>
              </a:lnSpc>
              <a:spcBef>
                <a:spcPts val="0"/>
              </a:spcBef>
              <a:spcAft>
                <a:spcPts val="800"/>
              </a:spcAft>
            </a:pPr>
            <a:r>
              <a:rPr lang="ar-EG" kern="100" dirty="0">
                <a:effectLst/>
                <a:latin typeface="Alexandria" pitchFamily="2" charset="-78"/>
                <a:ea typeface="Aptos" panose="020B0004020202020204" pitchFamily="34" charset="0"/>
                <a:cs typeface="Alexandria" pitchFamily="2" charset="-78"/>
              </a:rPr>
              <a:t> </a:t>
            </a:r>
            <a:r>
              <a:rPr lang="ar-EG" sz="2400" kern="100" dirty="0">
                <a:effectLst/>
                <a:latin typeface="Alexandria" pitchFamily="2" charset="-78"/>
                <a:ea typeface="Aptos" panose="020B0004020202020204" pitchFamily="34" charset="0"/>
                <a:cs typeface="Alexandria" pitchFamily="2" charset="-78"/>
              </a:rPr>
              <a:t>1- جريمة القذف</a:t>
            </a:r>
          </a:p>
          <a:p>
            <a:pPr marL="0" marR="0" algn="r" rtl="1">
              <a:lnSpc>
                <a:spcPct val="150000"/>
              </a:lnSpc>
              <a:spcBef>
                <a:spcPts val="0"/>
              </a:spcBef>
              <a:spcAft>
                <a:spcPts val="800"/>
              </a:spcAft>
            </a:pPr>
            <a:endParaRPr lang="ar-EG" sz="2400" kern="100" dirty="0">
              <a:effectLst/>
              <a:latin typeface="Alexandria" pitchFamily="2" charset="-78"/>
              <a:ea typeface="Aptos" panose="020B0004020202020204" pitchFamily="34" charset="0"/>
              <a:cs typeface="Alexandria" pitchFamily="2" charset="-78"/>
            </a:endParaRPr>
          </a:p>
          <a:p>
            <a:pPr marL="0" marR="0" algn="r" rtl="1">
              <a:lnSpc>
                <a:spcPct val="150000"/>
              </a:lnSpc>
              <a:spcBef>
                <a:spcPts val="0"/>
              </a:spcBef>
              <a:spcAft>
                <a:spcPts val="800"/>
              </a:spcAft>
            </a:pPr>
            <a:r>
              <a:rPr lang="ar-EG" kern="100" dirty="0">
                <a:effectLst/>
                <a:latin typeface="Alexandria" pitchFamily="2" charset="-78"/>
                <a:ea typeface="Aptos" panose="020B0004020202020204" pitchFamily="34" charset="0"/>
                <a:cs typeface="Alexandria" pitchFamily="2" charset="-78"/>
              </a:rPr>
              <a:t>تعريف القذف : </a:t>
            </a:r>
            <a:r>
              <a:rPr lang="ar-EG" kern="100" dirty="0">
                <a:latin typeface="Alexandria" pitchFamily="2" charset="-78"/>
                <a:ea typeface="Aptos" panose="020B0004020202020204" pitchFamily="34" charset="0"/>
                <a:cs typeface="Alexandria" pitchFamily="2" charset="-78"/>
              </a:rPr>
              <a:t>ه</a:t>
            </a:r>
            <a:r>
              <a:rPr lang="ar-EG" kern="100" dirty="0">
                <a:effectLst/>
                <a:latin typeface="Alexandria" pitchFamily="2" charset="-78"/>
                <a:ea typeface="Aptos" panose="020B0004020202020204" pitchFamily="34" charset="0"/>
                <a:cs typeface="Alexandria" pitchFamily="2" charset="-78"/>
              </a:rPr>
              <a:t>و اسناد واقعة محددة تستوجب عقاب من تنسب اليه او احتقاره علنيا. والقذف جريمة عمدية على الدوام  ولجريمة القذف ركن مادى و ركن </a:t>
            </a:r>
            <a:r>
              <a:rPr lang="ar-EG" kern="100" dirty="0" err="1">
                <a:effectLst/>
                <a:latin typeface="Alexandria" pitchFamily="2" charset="-78"/>
                <a:ea typeface="Aptos" panose="020B0004020202020204" pitchFamily="34" charset="0"/>
                <a:cs typeface="Alexandria" pitchFamily="2" charset="-78"/>
              </a:rPr>
              <a:t>معنوى</a:t>
            </a:r>
            <a:r>
              <a:rPr lang="ar-EG" kern="100" dirty="0">
                <a:latin typeface="Alexandria" pitchFamily="2" charset="-78"/>
                <a:ea typeface="Aptos" panose="020B0004020202020204" pitchFamily="34" charset="0"/>
                <a:cs typeface="Alexandria" pitchFamily="2" charset="-78"/>
              </a:rPr>
              <a:t> بالإضافة إلي ركن العلانية.</a:t>
            </a:r>
            <a:endParaRPr lang="ar-EG" kern="100" dirty="0">
              <a:effectLst/>
              <a:latin typeface="Alexandria" pitchFamily="2" charset="-78"/>
              <a:ea typeface="Aptos" panose="020B0004020202020204" pitchFamily="34" charset="0"/>
              <a:cs typeface="Alexandria" pitchFamily="2" charset="-78"/>
            </a:endParaRPr>
          </a:p>
          <a:p>
            <a:pPr marL="0" marR="0" algn="r" rtl="1">
              <a:lnSpc>
                <a:spcPct val="150000"/>
              </a:lnSpc>
              <a:spcBef>
                <a:spcPts val="0"/>
              </a:spcBef>
              <a:spcAft>
                <a:spcPts val="800"/>
              </a:spcAft>
            </a:pPr>
            <a:endParaRPr lang="ar-EG" kern="100" dirty="0">
              <a:effectLst/>
              <a:latin typeface="Alexandria" pitchFamily="2" charset="-78"/>
              <a:ea typeface="Aptos" panose="020B0004020202020204" pitchFamily="34" charset="0"/>
              <a:cs typeface="Alexandria" pitchFamily="2" charset="-78"/>
            </a:endParaRPr>
          </a:p>
          <a:p>
            <a:pPr marL="0" marR="0" algn="r" rtl="1">
              <a:lnSpc>
                <a:spcPct val="150000"/>
              </a:lnSpc>
              <a:spcBef>
                <a:spcPts val="0"/>
              </a:spcBef>
              <a:spcAft>
                <a:spcPts val="800"/>
              </a:spcAft>
            </a:pPr>
            <a:r>
              <a:rPr lang="fa-IR" sz="2400" kern="100" dirty="0">
                <a:effectLst/>
                <a:latin typeface="Alexandria" pitchFamily="2" charset="-78"/>
                <a:ea typeface="Aptos" panose="020B0004020202020204" pitchFamily="34" charset="0"/>
                <a:cs typeface="Alexandria" pitchFamily="2" charset="-78"/>
              </a:rPr>
              <a:t>أ- الركن المادى : قوامه ثلاثة عناصر</a:t>
            </a:r>
            <a:r>
              <a:rPr lang="fa-IR" kern="100" dirty="0">
                <a:effectLst/>
                <a:latin typeface="Alexandria" pitchFamily="2" charset="-78"/>
                <a:ea typeface="Aptos" panose="020B0004020202020204" pitchFamily="34" charset="0"/>
                <a:cs typeface="Alexandria" pitchFamily="2" charset="-78"/>
              </a:rPr>
              <a:t>:</a:t>
            </a:r>
          </a:p>
          <a:p>
            <a:pPr marL="0" marR="0" algn="r" rtl="1">
              <a:lnSpc>
                <a:spcPct val="150000"/>
              </a:lnSpc>
              <a:spcBef>
                <a:spcPts val="0"/>
              </a:spcBef>
              <a:spcAft>
                <a:spcPts val="800"/>
              </a:spcAft>
            </a:pPr>
            <a:r>
              <a:rPr lang="fa-IR" kern="100" dirty="0">
                <a:effectLst/>
                <a:latin typeface="Alexandria" pitchFamily="2" charset="-78"/>
                <a:ea typeface="Aptos" panose="020B0004020202020204" pitchFamily="34" charset="0"/>
                <a:cs typeface="Alexandria" pitchFamily="2" charset="-78"/>
              </a:rPr>
              <a:t> هي النشاط الاجرامي وهو فعل الاسناد.</a:t>
            </a:r>
          </a:p>
          <a:p>
            <a:pPr marL="0" marR="0" algn="r" rtl="1">
              <a:lnSpc>
                <a:spcPct val="150000"/>
              </a:lnSpc>
              <a:spcBef>
                <a:spcPts val="0"/>
              </a:spcBef>
              <a:spcAft>
                <a:spcPts val="800"/>
              </a:spcAft>
            </a:pPr>
            <a:r>
              <a:rPr lang="fa-IR" kern="100" dirty="0">
                <a:effectLst/>
                <a:latin typeface="Alexandria" pitchFamily="2" charset="-78"/>
                <a:ea typeface="Aptos" panose="020B0004020202020204" pitchFamily="34" charset="0"/>
                <a:cs typeface="Alexandria" pitchFamily="2" charset="-78"/>
              </a:rPr>
              <a:t> وموضوع هذا النشاط هو واقعة محددة من شأنها عقاب من اسندت اليه او احتقاره </a:t>
            </a:r>
          </a:p>
          <a:p>
            <a:pPr marL="0" marR="0" algn="r" rtl="1">
              <a:lnSpc>
                <a:spcPct val="150000"/>
              </a:lnSpc>
              <a:spcBef>
                <a:spcPts val="0"/>
              </a:spcBef>
              <a:spcAft>
                <a:spcPts val="800"/>
              </a:spcAft>
            </a:pPr>
            <a:r>
              <a:rPr lang="fa-IR" kern="100" dirty="0">
                <a:effectLst/>
                <a:latin typeface="Alexandria" pitchFamily="2" charset="-78"/>
                <a:ea typeface="Aptos" panose="020B0004020202020204" pitchFamily="34" charset="0"/>
                <a:cs typeface="Alexandria" pitchFamily="2" charset="-78"/>
              </a:rPr>
              <a:t>وصفة هذا النشاط أي كونه علنيا </a:t>
            </a:r>
          </a:p>
          <a:p>
            <a:pPr marL="0" marR="0" algn="r" rtl="1">
              <a:lnSpc>
                <a:spcPct val="150000"/>
              </a:lnSpc>
              <a:spcBef>
                <a:spcPts val="0"/>
              </a:spcBef>
              <a:spcAft>
                <a:spcPts val="800"/>
              </a:spcAft>
            </a:pPr>
            <a:endParaRPr lang="en-US"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982758994"/>
      </p:ext>
    </p:extLst>
  </p:cSld>
  <p:clrMapOvr>
    <a:masterClrMapping/>
  </p:clrMapOvr>
  <mc:AlternateContent xmlns:mc="http://schemas.openxmlformats.org/markup-compatibility/2006" xmlns:p14="http://schemas.microsoft.com/office/powerpoint/2010/main">
    <mc:Choice Requires="p14">
      <p:transition spd="slow" p14:dur="2000" advTm="130546"/>
    </mc:Choice>
    <mc:Fallback xmlns="">
      <p:transition spd="slow" advTm="13054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EC701-A35A-6733-9882-31AA11C5405F}"/>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1DAA3351-8BD8-F765-3248-F92A4E393DB5}"/>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4" name="Picture 3">
            <a:extLst>
              <a:ext uri="{FF2B5EF4-FFF2-40B4-BE49-F238E27FC236}">
                <a16:creationId xmlns:a16="http://schemas.microsoft.com/office/drawing/2014/main" id="{B16390AD-78D1-BFB9-6D1B-36BFFD482CFF}"/>
              </a:ext>
            </a:extLst>
          </p:cNvPr>
          <p:cNvPicPr>
            <a:picLocks noChangeAspect="1"/>
          </p:cNvPicPr>
          <p:nvPr/>
        </p:nvPicPr>
        <p:blipFill>
          <a:blip r:embed="rId2"/>
          <a:stretch>
            <a:fillRect/>
          </a:stretch>
        </p:blipFill>
        <p:spPr>
          <a:xfrm>
            <a:off x="201203" y="919717"/>
            <a:ext cx="2688190" cy="5018566"/>
          </a:xfrm>
          <a:prstGeom prst="rect">
            <a:avLst/>
          </a:prstGeom>
        </p:spPr>
      </p:pic>
      <p:sp>
        <p:nvSpPr>
          <p:cNvPr id="3" name="TextBox 2">
            <a:extLst>
              <a:ext uri="{FF2B5EF4-FFF2-40B4-BE49-F238E27FC236}">
                <a16:creationId xmlns:a16="http://schemas.microsoft.com/office/drawing/2014/main" id="{66486D3C-51B9-417E-4706-0235A8680ED0}"/>
              </a:ext>
            </a:extLst>
          </p:cNvPr>
          <p:cNvSpPr txBox="1"/>
          <p:nvPr/>
        </p:nvSpPr>
        <p:spPr>
          <a:xfrm>
            <a:off x="2965593" y="129808"/>
            <a:ext cx="9018356" cy="6201057"/>
          </a:xfrm>
          <a:prstGeom prst="rect">
            <a:avLst/>
          </a:prstGeom>
          <a:noFill/>
        </p:spPr>
        <p:txBody>
          <a:bodyPr wrap="square">
            <a:spAutoFit/>
          </a:bodyPr>
          <a:lstStyle/>
          <a:p>
            <a:pPr marL="285750" marR="0" lvl="0" indent="-285750" algn="r"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lang="ar-EG" sz="2400" kern="100" dirty="0">
                <a:solidFill>
                  <a:prstClr val="black"/>
                </a:solidFill>
                <a:latin typeface="Alexandria" pitchFamily="2" charset="-78"/>
                <a:ea typeface="Aptos" panose="020B0004020202020204" pitchFamily="34" charset="0"/>
                <a:cs typeface="Alexandria" pitchFamily="2" charset="-78"/>
              </a:rPr>
              <a:t>1) الادعاء أو الإسناد:</a:t>
            </a:r>
            <a:endParaRPr lang="ar-EG" sz="1600" kern="100" dirty="0">
              <a:solidFill>
                <a:prstClr val="black"/>
              </a:solidFill>
              <a:latin typeface="Alexandria" pitchFamily="2" charset="-78"/>
              <a:ea typeface="Aptos" panose="020B0004020202020204" pitchFamily="34" charset="0"/>
              <a:cs typeface="Alexandria" pitchFamily="2" charset="-78"/>
            </a:endParaRPr>
          </a:p>
          <a:p>
            <a:pPr marL="285750" marR="0" lvl="0" indent="-285750" algn="r"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lang="ar-EG" kern="100" dirty="0">
                <a:solidFill>
                  <a:prstClr val="black"/>
                </a:solidFill>
                <a:latin typeface="Alexandria" pitchFamily="2" charset="-78"/>
                <a:ea typeface="Aptos" panose="020B0004020202020204" pitchFamily="34" charset="0"/>
                <a:cs typeface="Alexandria" pitchFamily="2" charset="-78"/>
              </a:rPr>
              <a:t>الادعاء هو كل سرد يحمل معنى الرواية عن الغير أو ذكر الخبر محتمل الصدق او الكذب، </a:t>
            </a:r>
          </a:p>
          <a:p>
            <a:pPr marL="285750" marR="0" lvl="0" indent="-285750" algn="r"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lang="ar-EG" kern="100" dirty="0">
                <a:solidFill>
                  <a:prstClr val="black"/>
                </a:solidFill>
                <a:latin typeface="Alexandria" pitchFamily="2" charset="-78"/>
                <a:ea typeface="Aptos" panose="020B0004020202020204" pitchFamily="34" charset="0"/>
                <a:cs typeface="Alexandria" pitchFamily="2" charset="-78"/>
              </a:rPr>
              <a:t>أما الإسناد فهو نسبة واقعة إلى شخص على وجه التأكيد سواء كانت الواقعة صحيحة أو كاذبة</a:t>
            </a:r>
          </a:p>
          <a:p>
            <a:pPr marL="285750" marR="0" lvl="0" indent="-285750" algn="r"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endParaRPr lang="ar-EG" kern="100" dirty="0">
              <a:solidFill>
                <a:prstClr val="black"/>
              </a:solidFill>
              <a:latin typeface="Alexandria" pitchFamily="2" charset="-78"/>
              <a:ea typeface="Aptos" panose="020B0004020202020204" pitchFamily="34" charset="0"/>
              <a:cs typeface="Alexandria" pitchFamily="2" charset="-78"/>
            </a:endParaRPr>
          </a:p>
          <a:p>
            <a:pPr marL="285750" marR="0" lvl="0" indent="-285750" algn="r"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lang="ar-EG" kern="100" dirty="0">
                <a:solidFill>
                  <a:prstClr val="black"/>
                </a:solidFill>
                <a:latin typeface="Alexandria" pitchFamily="2" charset="-78"/>
                <a:ea typeface="Aptos" panose="020B0004020202020204" pitchFamily="34" charset="0"/>
                <a:cs typeface="Alexandria" pitchFamily="2" charset="-78"/>
              </a:rPr>
              <a:t>ويتحقق </a:t>
            </a:r>
            <a:r>
              <a:rPr lang="ar-EG" kern="100" dirty="0">
                <a:solidFill>
                  <a:srgbClr val="FF0000"/>
                </a:solidFill>
                <a:latin typeface="Alexandria" pitchFamily="2" charset="-78"/>
                <a:ea typeface="Aptos" panose="020B0004020202020204" pitchFamily="34" charset="0"/>
                <a:cs typeface="Alexandria" pitchFamily="2" charset="-78"/>
              </a:rPr>
              <a:t>القذف بطريقة مباشرة أو غير مباشرة </a:t>
            </a:r>
            <a:r>
              <a:rPr lang="ar-EG" kern="100" dirty="0">
                <a:solidFill>
                  <a:prstClr val="black"/>
                </a:solidFill>
                <a:latin typeface="Alexandria" pitchFamily="2" charset="-78"/>
                <a:ea typeface="Aptos" panose="020B0004020202020204" pitchFamily="34" charset="0"/>
                <a:cs typeface="Alexandria" pitchFamily="2" charset="-78"/>
              </a:rPr>
              <a:t>وبكل صور التعبير، ولو كان عن طريق بث الشك في أذهان الجمهور، فلا يشترط أن تكون الواقعة مدعاة علي أنها صحيحة أو كاذبة، بل يكفي أن تكون محتملة وأن تلقي في أذهان الناس ظنا أو احتمالا ولو مؤقتين بصحتها، ولو كان ذلك بصفة استفهامية أو غامضة.</a:t>
            </a:r>
          </a:p>
          <a:p>
            <a:pPr marL="285750" marR="0" lvl="0" indent="-285750" algn="r"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lang="ar-EG" kern="100" dirty="0">
                <a:solidFill>
                  <a:prstClr val="black"/>
                </a:solidFill>
                <a:latin typeface="Alexandria" pitchFamily="2" charset="-78"/>
                <a:ea typeface="Aptos" panose="020B0004020202020204" pitchFamily="34" charset="0"/>
                <a:cs typeface="Alexandria" pitchFamily="2" charset="-78"/>
              </a:rPr>
              <a:t>كما يستوي القذف أن يسند القاذف الأمر الشائن إلى المقذوف </a:t>
            </a:r>
            <a:r>
              <a:rPr lang="ar-EG" kern="100" dirty="0">
                <a:solidFill>
                  <a:srgbClr val="FF0000"/>
                </a:solidFill>
                <a:latin typeface="Alexandria" pitchFamily="2" charset="-78"/>
                <a:ea typeface="Aptos" panose="020B0004020202020204" pitchFamily="34" charset="0"/>
                <a:cs typeface="Alexandria" pitchFamily="2" charset="-78"/>
              </a:rPr>
              <a:t>على أنه عالم به أو يسنده إليه بطريق الرواية عن الغير أو يذكره علي أنه مجرد إشاعة ذات اصل.</a:t>
            </a:r>
          </a:p>
          <a:p>
            <a:pPr marL="285750" marR="0" lvl="0" indent="-285750" algn="r"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lang="ar-EG" kern="100" dirty="0">
                <a:solidFill>
                  <a:prstClr val="black"/>
                </a:solidFill>
                <a:latin typeface="Alexandria" pitchFamily="2" charset="-78"/>
                <a:ea typeface="Aptos" panose="020B0004020202020204" pitchFamily="34" charset="0"/>
                <a:cs typeface="Alexandria" pitchFamily="2" charset="-78"/>
              </a:rPr>
              <a:t>وتبعا لذلك قضي بأنه يعد قذفا جديدا في جريدة مقالا سبق وأن نشرته في جريدة أخرى وكان يتضمن قذفا.</a:t>
            </a:r>
          </a:p>
        </p:txBody>
      </p:sp>
    </p:spTree>
    <p:extLst>
      <p:ext uri="{BB962C8B-B14F-4D97-AF65-F5344CB8AC3E}">
        <p14:creationId xmlns:p14="http://schemas.microsoft.com/office/powerpoint/2010/main" val="2492969678"/>
      </p:ext>
    </p:extLst>
  </p:cSld>
  <p:clrMapOvr>
    <a:masterClrMapping/>
  </p:clrMapOvr>
  <mc:AlternateContent xmlns:mc="http://schemas.openxmlformats.org/markup-compatibility/2006" xmlns:p14="http://schemas.microsoft.com/office/powerpoint/2010/main">
    <mc:Choice Requires="p14">
      <p:transition spd="slow" p14:dur="2000" advTm="191329"/>
    </mc:Choice>
    <mc:Fallback xmlns="">
      <p:transition spd="slow" advTm="19132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1243C-85CC-A550-F16D-897AD146339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AF0C1F79-8392-56AC-CF63-AD1F208CAF8E}"/>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51268C6B-25E9-6CE8-917D-46C6DE2C76DF}"/>
              </a:ext>
            </a:extLst>
          </p:cNvPr>
          <p:cNvSpPr txBox="1"/>
          <p:nvPr/>
        </p:nvSpPr>
        <p:spPr>
          <a:xfrm>
            <a:off x="3924727" y="1981186"/>
            <a:ext cx="7668393" cy="3092513"/>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تعيين الواقعة: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فالقذف لا يقوم إلا</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بإسناد واقعة محددة</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وهي الوسيلة التي يمكن بها التمييز بين جريمة القذف وجريمة السب.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فمن يسند إلى موظف عمومي واقعة اختلاسه لمبلغ من المال بعد قذفا، ومن يصف الموظف بالمختلس يعد سبا، لأن هذا الأخير لا ينطوي على أي إسناد، وعلى المحكمة أن تحدد في حكمها العبارات المعتبرة قذفا وإلا كان الحكم مشوبا بالقصور</a:t>
            </a:r>
            <a:endParaRPr kumimoji="0" lang="ar-EG" sz="14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386807AF-1C4B-2E75-577C-05493A87ACED}"/>
              </a:ext>
            </a:extLst>
          </p:cNvPr>
          <p:cNvPicPr>
            <a:picLocks noChangeAspect="1"/>
          </p:cNvPicPr>
          <p:nvPr/>
        </p:nvPicPr>
        <p:blipFill>
          <a:blip r:embed="rId2"/>
          <a:stretch>
            <a:fillRect/>
          </a:stretch>
        </p:blipFill>
        <p:spPr>
          <a:xfrm>
            <a:off x="1020618" y="2093283"/>
            <a:ext cx="2773920" cy="2426418"/>
          </a:xfrm>
          <a:prstGeom prst="rect">
            <a:avLst/>
          </a:prstGeom>
        </p:spPr>
      </p:pic>
    </p:spTree>
    <p:extLst>
      <p:ext uri="{BB962C8B-B14F-4D97-AF65-F5344CB8AC3E}">
        <p14:creationId xmlns:p14="http://schemas.microsoft.com/office/powerpoint/2010/main" val="2153235668"/>
      </p:ext>
    </p:extLst>
  </p:cSld>
  <p:clrMapOvr>
    <a:masterClrMapping/>
  </p:clrMapOvr>
  <mc:AlternateContent xmlns:mc="http://schemas.openxmlformats.org/markup-compatibility/2006" xmlns:p14="http://schemas.microsoft.com/office/powerpoint/2010/main">
    <mc:Choice Requires="p14">
      <p:transition spd="slow" p14:dur="2000" advTm="40080"/>
    </mc:Choice>
    <mc:Fallback xmlns="">
      <p:transition spd="slow" advTm="4008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0EE0C-796B-F173-DF02-FC85486B4985}"/>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B1AEB98-7B3D-440D-7386-9D456BB36D4B}"/>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C4F95AF2-EC7A-7F76-E876-0EB9D40DAED1}"/>
              </a:ext>
            </a:extLst>
          </p:cNvPr>
          <p:cNvSpPr txBox="1"/>
          <p:nvPr/>
        </p:nvSpPr>
        <p:spPr>
          <a:xfrm>
            <a:off x="3339102" y="815720"/>
            <a:ext cx="8562244" cy="5642057"/>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أن تكون الواقعة المسندة ماسة بالشرف والاعتبار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القانون لم يفرق بين الواقعة الماسة بالشرف والواقعة الماسة بالاعتبار،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ولا يشترط أن تكون الواقعة تحط من شأن الموجه له لدى جميع الناس، بل يكفي أن توجب احتقاره لدى الأفراد الذين يعيش معهم أو أفراد المهنة التي ينتمي إليها.</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dirty="0">
              <a:solidFill>
                <a:srgbClr val="FF0000"/>
              </a:solidFill>
              <a:latin typeface="Alexandria regular" pitchFamily="2" charset="-78"/>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وفي هذا السياق قضي بأن ما ورد في الصحافة من أن الجد يضطهد حفيده وينتقم منه بكل كراهية وابتزاز دنيء، فيه مساس بالشرف والاعتبار.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تعتبر العبارات التي وردت في مقال صحفي بشأن طبيب كون ما يقوم به غير أخلاقي وأنه يرفض المرضى </a:t>
            </a:r>
            <a:r>
              <a:rPr lang="ar-EG" dirty="0">
                <a:solidFill>
                  <a:prstClr val="black"/>
                </a:solidFill>
                <a:latin typeface="Alexandria regular" pitchFamily="2" charset="-78"/>
                <a:cs typeface="Alexandria regular" pitchFamily="2" charset="-78"/>
              </a:rPr>
              <a:t>ذوي نسبة النجاح القليلة في الجراحة،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لكونها تمس باعتبار الشخص المقصود.</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397C06D4-B150-897F-E476-BF5A0071C94C}"/>
              </a:ext>
            </a:extLst>
          </p:cNvPr>
          <p:cNvPicPr>
            <a:picLocks noChangeAspect="1"/>
          </p:cNvPicPr>
          <p:nvPr/>
        </p:nvPicPr>
        <p:blipFill>
          <a:blip r:embed="rId2"/>
          <a:stretch>
            <a:fillRect/>
          </a:stretch>
        </p:blipFill>
        <p:spPr>
          <a:xfrm>
            <a:off x="157589" y="1119882"/>
            <a:ext cx="2773920" cy="4345969"/>
          </a:xfrm>
          <a:prstGeom prst="rect">
            <a:avLst/>
          </a:prstGeom>
        </p:spPr>
      </p:pic>
    </p:spTree>
    <p:extLst>
      <p:ext uri="{BB962C8B-B14F-4D97-AF65-F5344CB8AC3E}">
        <p14:creationId xmlns:p14="http://schemas.microsoft.com/office/powerpoint/2010/main" val="1486153676"/>
      </p:ext>
    </p:extLst>
  </p:cSld>
  <p:clrMapOvr>
    <a:masterClrMapping/>
  </p:clrMapOvr>
  <mc:AlternateContent xmlns:mc="http://schemas.openxmlformats.org/markup-compatibility/2006" xmlns:p14="http://schemas.microsoft.com/office/powerpoint/2010/main">
    <mc:Choice Requires="p14">
      <p:transition spd="slow" p14:dur="2000" advTm="95345"/>
    </mc:Choice>
    <mc:Fallback xmlns="">
      <p:transition spd="slow" advTm="9534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77BC2C-C1A8-4EB3-0620-674425FF2B2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44BBF9D-85EC-6BB3-29D2-D1080993C818}"/>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31DAB757-33CD-2F32-5610-B36B9DE63B19}"/>
              </a:ext>
            </a:extLst>
          </p:cNvPr>
          <p:cNvSpPr txBox="1"/>
          <p:nvPr/>
        </p:nvSpPr>
        <p:spPr>
          <a:xfrm>
            <a:off x="2333495" y="721489"/>
            <a:ext cx="9060545" cy="5170005"/>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Alexandria regular" pitchFamily="2" charset="-78"/>
              </a:rPr>
              <a:t>4-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يجب أن تكون الواقعة مسندة لشخص محدد أو لهيئة معينة: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يشترط أن يكون المقذوف محدد بغض النظر عن ذكر الاسم، بل يكفي أن يفهم من المقال هوية هذا الشخص الموجه أو الهيئة المعنية بالأمر ويستوي أن يكون الشخص المقذوف شخص طبيعي أو معنوي، إذ يدخل ضمن الأشخاص المعنوية الهيئات التالية: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الهيئات النظامية التي لها وجود شرعي دائم وخولها الدستور قسطا من السلطة كالبرلمان - مجلس الأمة - المجلس الشعبي الوطني - مجلس الوزراء ..الخ</a:t>
            </a:r>
            <a:endParaRPr lang="ar-EG"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الجيش الوطني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المجالس والمحاكم القضائية.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الهيئات العمومية الأخرى، كالوزارات ومديرية الأمن الوطني، والمديرية العامة للجمارك، والمديرية العامة للحماية المدنية، وكل المؤسسات العمومية ذات الطابع الإداري كالجامعات والمعاهد ..... إلخ، </a:t>
            </a:r>
          </a:p>
        </p:txBody>
      </p:sp>
      <p:pic>
        <p:nvPicPr>
          <p:cNvPr id="3" name="Picture 2">
            <a:extLst>
              <a:ext uri="{FF2B5EF4-FFF2-40B4-BE49-F238E27FC236}">
                <a16:creationId xmlns:a16="http://schemas.microsoft.com/office/drawing/2014/main" id="{F757FDDD-7F16-E798-BB7D-1D5AF50CF1A4}"/>
              </a:ext>
            </a:extLst>
          </p:cNvPr>
          <p:cNvPicPr>
            <a:picLocks noChangeAspect="1"/>
          </p:cNvPicPr>
          <p:nvPr/>
        </p:nvPicPr>
        <p:blipFill>
          <a:blip r:embed="rId2"/>
          <a:stretch>
            <a:fillRect/>
          </a:stretch>
        </p:blipFill>
        <p:spPr>
          <a:xfrm>
            <a:off x="384775" y="876042"/>
            <a:ext cx="1984174" cy="5435029"/>
          </a:xfrm>
          <a:prstGeom prst="rect">
            <a:avLst/>
          </a:prstGeom>
        </p:spPr>
      </p:pic>
    </p:spTree>
    <p:extLst>
      <p:ext uri="{BB962C8B-B14F-4D97-AF65-F5344CB8AC3E}">
        <p14:creationId xmlns:p14="http://schemas.microsoft.com/office/powerpoint/2010/main" val="3898785819"/>
      </p:ext>
    </p:extLst>
  </p:cSld>
  <p:clrMapOvr>
    <a:masterClrMapping/>
  </p:clrMapOvr>
  <mc:AlternateContent xmlns:mc="http://schemas.openxmlformats.org/markup-compatibility/2006" xmlns:p14="http://schemas.microsoft.com/office/powerpoint/2010/main">
    <mc:Choice Requires="p14">
      <p:transition spd="slow" p14:dur="2000" advTm="84294"/>
    </mc:Choice>
    <mc:Fallback xmlns="">
      <p:transition spd="slow" advTm="8429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1243C-85CC-A550-F16D-897AD146339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AF0C1F79-8392-56AC-CF63-AD1F208CAF8E}"/>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51268C6B-25E9-6CE8-917D-46C6DE2C76DF}"/>
              </a:ext>
            </a:extLst>
          </p:cNvPr>
          <p:cNvSpPr txBox="1"/>
          <p:nvPr/>
        </p:nvSpPr>
        <p:spPr>
          <a:xfrm>
            <a:off x="3924727" y="1981186"/>
            <a:ext cx="7668393" cy="3092513"/>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Alexandria regular" pitchFamily="2" charset="-78"/>
              </a:rPr>
              <a:t>ب- ركن</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العلانية: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تعني إذاعة الخبر وإشاعته بأية وسيلة كانت للجمهور، فهي جوهر الجريمة الصحفية وغيابها يعني عدم وجود هذه الجريمة حتى وإن توافرت أركانها الأخرى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وتتحقق العلنية في جريمة القذف الصحفية بالكتابة، وما يلحق بها من طرق التعبير كالرسوم والرموز، أو المنشورات سواء كان نشر أو إعادة النشر، أو اللافتات</a:t>
            </a:r>
            <a:endPar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386807AF-1C4B-2E75-577C-05493A87ACED}"/>
              </a:ext>
            </a:extLst>
          </p:cNvPr>
          <p:cNvPicPr>
            <a:picLocks noChangeAspect="1"/>
          </p:cNvPicPr>
          <p:nvPr/>
        </p:nvPicPr>
        <p:blipFill>
          <a:blip r:embed="rId2"/>
          <a:stretch>
            <a:fillRect/>
          </a:stretch>
        </p:blipFill>
        <p:spPr>
          <a:xfrm>
            <a:off x="1020618" y="2093283"/>
            <a:ext cx="2773920" cy="2426418"/>
          </a:xfrm>
          <a:prstGeom prst="rect">
            <a:avLst/>
          </a:prstGeom>
        </p:spPr>
      </p:pic>
    </p:spTree>
    <p:extLst>
      <p:ext uri="{BB962C8B-B14F-4D97-AF65-F5344CB8AC3E}">
        <p14:creationId xmlns:p14="http://schemas.microsoft.com/office/powerpoint/2010/main" val="3443902172"/>
      </p:ext>
    </p:extLst>
  </p:cSld>
  <p:clrMapOvr>
    <a:masterClrMapping/>
  </p:clrMapOvr>
  <mc:AlternateContent xmlns:mc="http://schemas.openxmlformats.org/markup-compatibility/2006" xmlns:p14="http://schemas.microsoft.com/office/powerpoint/2010/main">
    <mc:Choice Requires="p14">
      <p:transition spd="slow" p14:dur="2000" advTm="40080"/>
    </mc:Choice>
    <mc:Fallback xmlns="">
      <p:transition spd="slow" advTm="4008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0EE0C-796B-F173-DF02-FC85486B4985}"/>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B1AEB98-7B3D-440D-7386-9D456BB36D4B}"/>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C4F95AF2-EC7A-7F76-E876-0EB9D40DAED1}"/>
              </a:ext>
            </a:extLst>
          </p:cNvPr>
          <p:cNvSpPr txBox="1"/>
          <p:nvPr/>
        </p:nvSpPr>
        <p:spPr>
          <a:xfrm>
            <a:off x="4232952" y="726047"/>
            <a:ext cx="7668393" cy="4754507"/>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ركن القصد الجنائي: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يتحقق القصد الجنائي في جريمة القذف بالقصد الجنائي العام  بتوافر عنصرين الأول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يتمثل في العلم والثاني يتمثل في الإرادة.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لارتكاب الفعل المكون للجريمة، وهو</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إسناد واقعة عن طريق النشر رغم علمه بأن ذلك يصيب المقذوف في شرفه واعتباره</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وإن هذه الواقعة قد تؤدي إلى مساءلة المقذوف أو تحط من قدره في المجتمع </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فجريمة القذف من الجرائم العمدية التي تتحقق بتوفر القصد الجنائي العام لدى مرتكبها، فلو ثبت بأن الصحافي لم يقصد إذاعة الواقعة وأن علم الغير بها كان عرضا، والسبب خارج عن إرادته، فلا تقوم الجريمة بالرغم من توفر العلنية .</a:t>
            </a:r>
          </a:p>
        </p:txBody>
      </p:sp>
      <p:pic>
        <p:nvPicPr>
          <p:cNvPr id="2" name="Picture 1">
            <a:extLst>
              <a:ext uri="{FF2B5EF4-FFF2-40B4-BE49-F238E27FC236}">
                <a16:creationId xmlns:a16="http://schemas.microsoft.com/office/drawing/2014/main" id="{397C06D4-B150-897F-E476-BF5A0071C94C}"/>
              </a:ext>
            </a:extLst>
          </p:cNvPr>
          <p:cNvPicPr>
            <a:picLocks noChangeAspect="1"/>
          </p:cNvPicPr>
          <p:nvPr/>
        </p:nvPicPr>
        <p:blipFill>
          <a:blip r:embed="rId2"/>
          <a:stretch>
            <a:fillRect/>
          </a:stretch>
        </p:blipFill>
        <p:spPr>
          <a:xfrm>
            <a:off x="578829" y="2215791"/>
            <a:ext cx="2773920" cy="2426418"/>
          </a:xfrm>
          <a:prstGeom prst="rect">
            <a:avLst/>
          </a:prstGeom>
        </p:spPr>
      </p:pic>
    </p:spTree>
    <p:extLst>
      <p:ext uri="{BB962C8B-B14F-4D97-AF65-F5344CB8AC3E}">
        <p14:creationId xmlns:p14="http://schemas.microsoft.com/office/powerpoint/2010/main" val="1247802168"/>
      </p:ext>
    </p:extLst>
  </p:cSld>
  <p:clrMapOvr>
    <a:masterClrMapping/>
  </p:clrMapOvr>
  <mc:AlternateContent xmlns:mc="http://schemas.openxmlformats.org/markup-compatibility/2006" xmlns:p14="http://schemas.microsoft.com/office/powerpoint/2010/main">
    <mc:Choice Requires="p14">
      <p:transition spd="slow" p14:dur="2000" advTm="95345"/>
    </mc:Choice>
    <mc:Fallback xmlns="">
      <p:transition spd="slow" advTm="9534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0EE0C-796B-F173-DF02-FC85486B4985}"/>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B1AEB98-7B3D-440D-7386-9D456BB36D4B}"/>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C4F95AF2-EC7A-7F76-E876-0EB9D40DAED1}"/>
              </a:ext>
            </a:extLst>
          </p:cNvPr>
          <p:cNvSpPr txBox="1"/>
          <p:nvPr/>
        </p:nvSpPr>
        <p:spPr>
          <a:xfrm>
            <a:off x="3944778" y="2611525"/>
            <a:ext cx="7668393" cy="2446182"/>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فالقصد الجنائي في جريمة القذف ما هو الا القصد الجنائي العام  أي ما هو إلا علم القاذف أن ما أسنده من خلال الخبر الذي أذاعه أو نشره في إحدى الجرائد أو المجلات من شأنه إحداث ضرر بالمقذوف سواء ماديا أو معنويا، ومع ذلك اتجهت ارادته لهذا النشر.</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وذلك دون اشتراط أن يكون القاذف يقصد حقيقة الاضرار بالمقذوف.</a:t>
            </a:r>
          </a:p>
        </p:txBody>
      </p:sp>
      <p:pic>
        <p:nvPicPr>
          <p:cNvPr id="2" name="Picture 1">
            <a:extLst>
              <a:ext uri="{FF2B5EF4-FFF2-40B4-BE49-F238E27FC236}">
                <a16:creationId xmlns:a16="http://schemas.microsoft.com/office/drawing/2014/main" id="{397C06D4-B150-897F-E476-BF5A0071C94C}"/>
              </a:ext>
            </a:extLst>
          </p:cNvPr>
          <p:cNvPicPr>
            <a:picLocks noChangeAspect="1"/>
          </p:cNvPicPr>
          <p:nvPr/>
        </p:nvPicPr>
        <p:blipFill>
          <a:blip r:embed="rId2"/>
          <a:stretch>
            <a:fillRect/>
          </a:stretch>
        </p:blipFill>
        <p:spPr>
          <a:xfrm>
            <a:off x="578829" y="2215791"/>
            <a:ext cx="2773920" cy="2426418"/>
          </a:xfrm>
          <a:prstGeom prst="rect">
            <a:avLst/>
          </a:prstGeom>
        </p:spPr>
      </p:pic>
    </p:spTree>
    <p:extLst>
      <p:ext uri="{BB962C8B-B14F-4D97-AF65-F5344CB8AC3E}">
        <p14:creationId xmlns:p14="http://schemas.microsoft.com/office/powerpoint/2010/main" val="3166094902"/>
      </p:ext>
    </p:extLst>
  </p:cSld>
  <p:clrMapOvr>
    <a:masterClrMapping/>
  </p:clrMapOvr>
  <mc:AlternateContent xmlns:mc="http://schemas.openxmlformats.org/markup-compatibility/2006" xmlns:p14="http://schemas.microsoft.com/office/powerpoint/2010/main">
    <mc:Choice Requires="p14">
      <p:transition spd="slow" p14:dur="2000" advTm="95345"/>
    </mc:Choice>
    <mc:Fallback xmlns="">
      <p:transition spd="slow" advTm="9534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BE035-8C64-18EF-AF56-BFA743E94DC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6DA26A18-E520-3968-860C-7F2ED6359525}"/>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EC74BC90-F96E-89CF-81CA-223D7FE8D404}"/>
              </a:ext>
            </a:extLst>
          </p:cNvPr>
          <p:cNvPicPr>
            <a:picLocks noChangeAspect="1"/>
          </p:cNvPicPr>
          <p:nvPr/>
        </p:nvPicPr>
        <p:blipFill>
          <a:blip r:embed="rId2"/>
          <a:stretch>
            <a:fillRect/>
          </a:stretch>
        </p:blipFill>
        <p:spPr>
          <a:xfrm>
            <a:off x="201203" y="1481159"/>
            <a:ext cx="3004334" cy="3895682"/>
          </a:xfrm>
          <a:prstGeom prst="rect">
            <a:avLst/>
          </a:prstGeom>
        </p:spPr>
      </p:pic>
      <p:sp>
        <p:nvSpPr>
          <p:cNvPr id="4" name="TextBox 3">
            <a:extLst>
              <a:ext uri="{FF2B5EF4-FFF2-40B4-BE49-F238E27FC236}">
                <a16:creationId xmlns:a16="http://schemas.microsoft.com/office/drawing/2014/main" id="{7B0F8040-2CC3-0E2E-8CB7-DE35E65AA82B}"/>
              </a:ext>
            </a:extLst>
          </p:cNvPr>
          <p:cNvSpPr txBox="1"/>
          <p:nvPr/>
        </p:nvSpPr>
        <p:spPr>
          <a:xfrm>
            <a:off x="4011201" y="1481159"/>
            <a:ext cx="7979596" cy="4231287"/>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800"/>
              </a:spcAft>
              <a:buClrTx/>
              <a:buSzTx/>
              <a:buFontTx/>
              <a:buNone/>
              <a:tabLst/>
              <a:defRPr/>
            </a:pPr>
            <a:r>
              <a:rPr lang="ar-EG" sz="2400" kern="100" dirty="0">
                <a:solidFill>
                  <a:prstClr val="black"/>
                </a:solidFill>
                <a:latin typeface="Alexandria" pitchFamily="2" charset="-78"/>
                <a:ea typeface="Aptos" panose="020B0004020202020204" pitchFamily="34" charset="0"/>
                <a:cs typeface="Alexandria" pitchFamily="2" charset="-78"/>
              </a:rPr>
              <a:t>2- جريمة </a:t>
            </a:r>
            <a:r>
              <a:rPr kumimoji="0" lang="ar-EG"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السب:</a:t>
            </a:r>
          </a:p>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جريمة السب وفقا لا تشتمل على اسناد واقعة معينة بل تتضمن </a:t>
            </a:r>
            <a:r>
              <a:rPr kumimoji="0" lang="ar-EG" sz="1800" b="0" i="0" u="none" strike="noStrike" kern="100" cap="none" spc="0" normalizeH="0" baseline="0" noProof="0" dirty="0" err="1">
                <a:ln>
                  <a:noFill/>
                </a:ln>
                <a:solidFill>
                  <a:prstClr val="black"/>
                </a:solidFill>
                <a:effectLst/>
                <a:uLnTx/>
                <a:uFillTx/>
                <a:latin typeface="Alexandria" pitchFamily="2" charset="-78"/>
                <a:ea typeface="Aptos" panose="020B0004020202020204" pitchFamily="34" charset="0"/>
                <a:cs typeface="Alexandria" pitchFamily="2" charset="-78"/>
              </a:rPr>
              <a:t>بأى</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وجه من الوجوه خدشا للشرف أو الاعتبار كنعت الشخص بصفة حيوانية أو نعته بما يخالف احترامه. </a:t>
            </a:r>
          </a:p>
          <a:p>
            <a:pPr marL="0" marR="0" lvl="0" indent="0" algn="r" defTabSz="914400" rtl="1" eaLnBrk="1" fontAlgn="auto" latinLnBrk="0" hangingPunct="1">
              <a:lnSpc>
                <a:spcPct val="150000"/>
              </a:lnSpc>
              <a:spcBef>
                <a:spcPts val="0"/>
              </a:spcBef>
              <a:spcAft>
                <a:spcPts val="800"/>
              </a:spcAft>
              <a:buClrTx/>
              <a:buSzTx/>
              <a:buFontTx/>
              <a:buNone/>
              <a:tabLst/>
              <a:defRPr/>
            </a:pPr>
            <a:endParaRPr lang="ar-EG" kern="100" dirty="0">
              <a:solidFill>
                <a:prstClr val="black"/>
              </a:solidFill>
              <a:latin typeface="Alexandria" pitchFamily="2" charset="-78"/>
              <a:ea typeface="Aptos" panose="020B0004020202020204" pitchFamily="34" charset="0"/>
              <a:cs typeface="Alexandria" pitchFamily="2" charset="-78"/>
            </a:endParaRPr>
          </a:p>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 جريمة السب بحسب الأصل جريمة علنية- إلا أن بعض القوانين تضع عقوبات بسيطة كالغرامة للسب غير العلني كالقانون المصري-  و يقوم السب العلني على ركنين مادى</a:t>
            </a:r>
            <a:r>
              <a:rPr lang="ar-EG" kern="100" dirty="0">
                <a:solidFill>
                  <a:prstClr val="black"/>
                </a:solidFill>
                <a:latin typeface="Alexandria" pitchFamily="2" charset="-78"/>
                <a:ea typeface="Aptos" panose="020B0004020202020204" pitchFamily="34" charset="0"/>
                <a:cs typeface="Alexandria" pitchFamily="2" charset="-78"/>
              </a:rPr>
              <a:t>، ومعنوي. و يشدد القانون عقوبة هذه الجريمة حال توجيهها لموظف عام.</a:t>
            </a:r>
            <a:endPar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343406497"/>
      </p:ext>
    </p:extLst>
  </p:cSld>
  <p:clrMapOvr>
    <a:masterClrMapping/>
  </p:clrMapOvr>
  <mc:AlternateContent xmlns:mc="http://schemas.openxmlformats.org/markup-compatibility/2006" xmlns:p14="http://schemas.microsoft.com/office/powerpoint/2010/main">
    <mc:Choice Requires="p14">
      <p:transition spd="slow" p14:dur="2000" advTm="221075"/>
    </mc:Choice>
    <mc:Fallback xmlns="">
      <p:transition spd="slow" advTm="22107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CCAB3-2D00-0F6E-B77D-4D0A7938936F}"/>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874240B8-CDD9-ED0F-345A-A64D267C4E33}"/>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2" name="Picture 1">
            <a:extLst>
              <a:ext uri="{FF2B5EF4-FFF2-40B4-BE49-F238E27FC236}">
                <a16:creationId xmlns:a16="http://schemas.microsoft.com/office/drawing/2014/main" id="{CFB658EA-62F1-FAEE-F1CC-AA2818CE5DE0}"/>
              </a:ext>
            </a:extLst>
          </p:cNvPr>
          <p:cNvPicPr>
            <a:picLocks noChangeAspect="1"/>
          </p:cNvPicPr>
          <p:nvPr/>
        </p:nvPicPr>
        <p:blipFill>
          <a:blip r:embed="rId2"/>
          <a:stretch>
            <a:fillRect/>
          </a:stretch>
        </p:blipFill>
        <p:spPr>
          <a:xfrm>
            <a:off x="735715" y="1481159"/>
            <a:ext cx="2627604" cy="3895682"/>
          </a:xfrm>
          <a:prstGeom prst="rect">
            <a:avLst/>
          </a:prstGeom>
        </p:spPr>
      </p:pic>
      <p:sp>
        <p:nvSpPr>
          <p:cNvPr id="4" name="TextBox 3">
            <a:extLst>
              <a:ext uri="{FF2B5EF4-FFF2-40B4-BE49-F238E27FC236}">
                <a16:creationId xmlns:a16="http://schemas.microsoft.com/office/drawing/2014/main" id="{A09D57F9-FA49-A078-0FDA-DAE3C0A253D1}"/>
              </a:ext>
            </a:extLst>
          </p:cNvPr>
          <p:cNvSpPr txBox="1"/>
          <p:nvPr/>
        </p:nvSpPr>
        <p:spPr>
          <a:xfrm>
            <a:off x="4355986" y="1114044"/>
            <a:ext cx="7408524" cy="4267194"/>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أ- الركن المادي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يقوم هذا الركن على عنصرين  الأول </a:t>
            </a:r>
            <a:r>
              <a:rPr lang="ar-EG" kern="100" dirty="0">
                <a:solidFill>
                  <a:prstClr val="black"/>
                </a:solidFill>
                <a:latin typeface="Alexandria" pitchFamily="2" charset="-78"/>
                <a:ea typeface="Aptos" panose="020B0004020202020204" pitchFamily="34" charset="0"/>
                <a:cs typeface="Alexandria" pitchFamily="2" charset="-78"/>
              </a:rPr>
              <a:t>هو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نشاط من شأنه خدش الشرف أو الاعتبار </a:t>
            </a:r>
            <a:r>
              <a:rPr kumimoji="0" lang="ar-EG" sz="1800" b="0" i="0" u="none" strike="noStrike" kern="100" cap="none" spc="0" normalizeH="0" baseline="0" noProof="0" dirty="0" err="1">
                <a:ln>
                  <a:noFill/>
                </a:ln>
                <a:solidFill>
                  <a:prstClr val="black"/>
                </a:solidFill>
                <a:effectLst/>
                <a:uLnTx/>
                <a:uFillTx/>
                <a:latin typeface="Alexandria" pitchFamily="2" charset="-78"/>
                <a:ea typeface="Aptos" panose="020B0004020202020204" pitchFamily="34" charset="0"/>
                <a:cs typeface="Alexandria" pitchFamily="2" charset="-78"/>
              </a:rPr>
              <a:t>بأى</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وجه من الوجوه وصفة هذا النشاط الذى يتعين أن يكون علنيا.</a:t>
            </a:r>
          </a:p>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والثاني  عنصر سلبى يميز بينه وبين الركن المادي للقذف هو إلا يتضمن نشاط المتهم إسناد واقعة مجددة إلى المجنى عليه.</a:t>
            </a:r>
          </a:p>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ب- الركن المعنوي: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السب في جميع حالاته جريمة عمدية ومن ثم يتخذ ركنه المعنوي صورة القصد الجنائي العام بعنصري العلم والإرادة وليس من عناصره توافر باعث معين أو نية خاصة كالإضرار او الإهانة فلا فارق في جريمة السب بين نية المزاح و نية التحقير.</a:t>
            </a:r>
          </a:p>
        </p:txBody>
      </p:sp>
    </p:spTree>
    <p:extLst>
      <p:ext uri="{BB962C8B-B14F-4D97-AF65-F5344CB8AC3E}">
        <p14:creationId xmlns:p14="http://schemas.microsoft.com/office/powerpoint/2010/main" val="1603000955"/>
      </p:ext>
    </p:extLst>
  </p:cSld>
  <p:clrMapOvr>
    <a:masterClrMapping/>
  </p:clrMapOvr>
  <mc:AlternateContent xmlns:mc="http://schemas.openxmlformats.org/markup-compatibility/2006" xmlns:p14="http://schemas.microsoft.com/office/powerpoint/2010/main">
    <mc:Choice Requires="p14">
      <p:transition spd="slow" p14:dur="2000" advTm="214042"/>
    </mc:Choice>
    <mc:Fallback xmlns="">
      <p:transition spd="slow" advTm="21404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E1EB8-4388-719F-5C19-F060BE392DD3}"/>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C5780DB-9B0C-0E54-AA68-E3A3BB39D2CD}"/>
              </a:ext>
            </a:extLst>
          </p:cNvPr>
          <p:cNvSpPr>
            <a:spLocks noGrp="1"/>
          </p:cNvSpPr>
          <p:nvPr>
            <p:ph type="title"/>
          </p:nvPr>
        </p:nvSpPr>
        <p:spPr>
          <a:xfrm>
            <a:off x="4181583" y="791221"/>
            <a:ext cx="7850312" cy="4900661"/>
          </a:xfrm>
        </p:spPr>
        <p:txBody>
          <a:bodyPr>
            <a:noAutofit/>
          </a:bodyPr>
          <a:lstStyle/>
          <a:p>
            <a:pPr algn="r" rtl="1">
              <a:lnSpc>
                <a:spcPct val="150000"/>
              </a:lnSpc>
            </a:pP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3- </a:t>
            </a:r>
            <a:r>
              <a:rPr kumimoji="0" lang="ar-EG"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جريمة الإهانة</a:t>
            </a:r>
            <a:br>
              <a:rPr kumimoji="0" lang="ar-EG"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الإهانة هي كل قول أو فعل يحكم العرف بأن فيه ازدراء وحطا من الكرامة في أعين الناس ، وإن لم يشمل قذفا أو سبا . </a:t>
            </a: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حيث </a:t>
            </a:r>
            <a:r>
              <a:rPr kumimoji="0" lang="ar-EG" sz="1800" b="0" i="0" u="none" strike="noStrike" kern="1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تتوسع هذه الجريمة في معنى الإهانة لتشمل أي تعبير من أي نوع من قبيل الإهانة</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حتى لو كان صاحبه لا يقصد ذلك مباشرة، فمتى ثبت صدور الألفاظ المهينة من المتهم، فلا حاجة بعد ذلك للتدليل على أنه كان يقصد الإهانة أم لم يقصد.</a:t>
            </a:r>
            <a:endPar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pic>
        <p:nvPicPr>
          <p:cNvPr id="2" name="Picture 1">
            <a:extLst>
              <a:ext uri="{FF2B5EF4-FFF2-40B4-BE49-F238E27FC236}">
                <a16:creationId xmlns:a16="http://schemas.microsoft.com/office/drawing/2014/main" id="{219E8D3A-CC54-BA09-42A8-EA099FCD7654}"/>
              </a:ext>
            </a:extLst>
          </p:cNvPr>
          <p:cNvPicPr>
            <a:picLocks noChangeAspect="1"/>
          </p:cNvPicPr>
          <p:nvPr/>
        </p:nvPicPr>
        <p:blipFill>
          <a:blip r:embed="rId2"/>
          <a:stretch>
            <a:fillRect/>
          </a:stretch>
        </p:blipFill>
        <p:spPr>
          <a:xfrm>
            <a:off x="907756" y="993437"/>
            <a:ext cx="2914141" cy="4871126"/>
          </a:xfrm>
          <a:prstGeom prst="rect">
            <a:avLst/>
          </a:prstGeom>
        </p:spPr>
      </p:pic>
    </p:spTree>
    <p:extLst>
      <p:ext uri="{BB962C8B-B14F-4D97-AF65-F5344CB8AC3E}">
        <p14:creationId xmlns:p14="http://schemas.microsoft.com/office/powerpoint/2010/main" val="3974366908"/>
      </p:ext>
    </p:extLst>
  </p:cSld>
  <p:clrMapOvr>
    <a:masterClrMapping/>
  </p:clrMapOvr>
  <mc:AlternateContent xmlns:mc="http://schemas.openxmlformats.org/markup-compatibility/2006" xmlns:p14="http://schemas.microsoft.com/office/powerpoint/2010/main">
    <mc:Choice Requires="p14">
      <p:transition spd="slow" p14:dur="2000" advTm="403735"/>
    </mc:Choice>
    <mc:Fallback xmlns="">
      <p:transition spd="slow" advTm="40373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0710D-0135-BADC-34CE-9B19F2226927}"/>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D89955B-5C7E-D988-4648-CC20442B50AC}"/>
              </a:ext>
            </a:extLst>
          </p:cNvPr>
          <p:cNvSpPr>
            <a:spLocks noGrp="1"/>
          </p:cNvSpPr>
          <p:nvPr>
            <p:ph type="title"/>
          </p:nvPr>
        </p:nvSpPr>
        <p:spPr>
          <a:xfrm>
            <a:off x="4181583" y="791221"/>
            <a:ext cx="7850312" cy="4900661"/>
          </a:xfrm>
        </p:spPr>
        <p:txBody>
          <a:bodyPr>
            <a:noAutofit/>
          </a:bodyPr>
          <a:lstStyle/>
          <a:p>
            <a:pPr algn="r" rtl="1">
              <a:lnSpc>
                <a:spcPct val="150000"/>
              </a:lnSpc>
            </a:pPr>
            <a:r>
              <a:rPr kumimoji="0" lang="fa-IR"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الحالات الثلاث لجريمة الإهانة</a:t>
            </a:r>
            <a:r>
              <a:rPr kumimoji="0" lang="ar-EG"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br>
              <a:rPr kumimoji="0" lang="ar-EG" sz="24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إهانة</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الملك أو السلطان أو</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رئيس الجمهورية</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lang="ar-EG" sz="1800" kern="100" dirty="0">
                <a:solidFill>
                  <a:prstClr val="black"/>
                </a:solidFill>
                <a:latin typeface="Alexandria" pitchFamily="2" charset="-78"/>
                <a:ea typeface="Aptos" panose="020B0004020202020204" pitchFamily="34" charset="0"/>
                <a:cs typeface="Alexandria" pitchFamily="2" charset="-78"/>
              </a:rPr>
              <a:t>إ</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هانة أعضاء  السلطات العامة الثلاثة في الدولة:</a:t>
            </a: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ك</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اهانة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أعضاء السلطة التشريعية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أو غيره من الهيئات النظامية أو الجيش أو المحاكم أو </a:t>
            </a:r>
            <a:r>
              <a:rPr lang="ar-EG" sz="1800" kern="100" dirty="0">
                <a:solidFill>
                  <a:prstClr val="black"/>
                </a:solidFill>
                <a:latin typeface="Alexandria" pitchFamily="2" charset="-78"/>
                <a:ea typeface="Aptos" panose="020B0004020202020204" pitchFamily="34" charset="0"/>
                <a:cs typeface="Alexandria" pitchFamily="2" charset="-78"/>
              </a:rPr>
              <a:t>رؤساء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السلطات أو المصالح</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إهانة موظف عمومي أو أحد رجال الضبط أو أى إنسان مكلف بخدمة عمومية أثناء نادية وظيفته أوالعامةبسبب تأديتها.</a:t>
            </a: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br>
              <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و تكون عقوبة جريمة الإهانة تدريجية لتصل لأشدها في النوع الأول و أقلها في النوع الثالث.</a:t>
            </a:r>
            <a:br>
              <a:rPr kumimoji="0" lang="ar-EG"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br>
            <a:endParaRPr kumimoji="0" lang="fa-IR" sz="1800" b="0"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pic>
        <p:nvPicPr>
          <p:cNvPr id="2" name="Picture 1">
            <a:extLst>
              <a:ext uri="{FF2B5EF4-FFF2-40B4-BE49-F238E27FC236}">
                <a16:creationId xmlns:a16="http://schemas.microsoft.com/office/drawing/2014/main" id="{B59963CB-6326-4743-1BEF-0CF713DEE1A1}"/>
              </a:ext>
            </a:extLst>
          </p:cNvPr>
          <p:cNvPicPr>
            <a:picLocks noChangeAspect="1"/>
          </p:cNvPicPr>
          <p:nvPr/>
        </p:nvPicPr>
        <p:blipFill>
          <a:blip r:embed="rId2"/>
          <a:stretch>
            <a:fillRect/>
          </a:stretch>
        </p:blipFill>
        <p:spPr>
          <a:xfrm>
            <a:off x="907756" y="993437"/>
            <a:ext cx="2914141" cy="4871126"/>
          </a:xfrm>
          <a:prstGeom prst="rect">
            <a:avLst/>
          </a:prstGeom>
        </p:spPr>
      </p:pic>
    </p:spTree>
    <p:extLst>
      <p:ext uri="{BB962C8B-B14F-4D97-AF65-F5344CB8AC3E}">
        <p14:creationId xmlns:p14="http://schemas.microsoft.com/office/powerpoint/2010/main" val="3290181379"/>
      </p:ext>
    </p:extLst>
  </p:cSld>
  <p:clrMapOvr>
    <a:masterClrMapping/>
  </p:clrMapOvr>
  <mc:AlternateContent xmlns:mc="http://schemas.openxmlformats.org/markup-compatibility/2006" xmlns:p14="http://schemas.microsoft.com/office/powerpoint/2010/main">
    <mc:Choice Requires="p14">
      <p:transition spd="slow" p14:dur="2000" advTm="158982"/>
    </mc:Choice>
    <mc:Fallback xmlns="">
      <p:transition spd="slow" advTm="15898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7386B-7DE7-A720-E543-FBE82C33B7C5}"/>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1D7727E-9399-51AF-830F-E6F54DC3C002}"/>
              </a:ext>
            </a:extLst>
          </p:cNvPr>
          <p:cNvSpPr>
            <a:spLocks noGrp="1"/>
          </p:cNvSpPr>
          <p:nvPr>
            <p:ph type="title"/>
          </p:nvPr>
        </p:nvSpPr>
        <p:spPr>
          <a:xfrm>
            <a:off x="2784297" y="305689"/>
            <a:ext cx="9042114" cy="629032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اركان الجريمة : تتطلب جريمة الإهانة توافر ثلاثة اركان</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فعل مادى</a:t>
            </a:r>
            <a:r>
              <a:rPr lang="ar-EG" sz="1800" dirty="0">
                <a:solidFill>
                  <a:prstClr val="black"/>
                </a:solidFill>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وهو وقرع الإهانة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صفة المجنى عليه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القصد الجنائي</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أ-.الركن المادي</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الركن المادي بالجريمة هو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وقوع اهانة سواء بالإشارة أو القول أو التهديد</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طالما ان العرف يحكم  بأن هذا القول </a:t>
            </a:r>
            <a:r>
              <a:rPr lang="ar-EG" sz="1800" dirty="0">
                <a:solidFill>
                  <a:prstClr val="black"/>
                </a:solidFill>
                <a:latin typeface="Alexandria regular" pitchFamily="2" charset="-78"/>
                <a:ea typeface="+mn-ea"/>
                <a:cs typeface="Alexandria regular" pitchFamily="2" charset="-78"/>
              </a:rPr>
              <a:t>او الإشارة او التهديد  يمثل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ازدراء وحطا من الكرامة في اعين الناس وإن لم يشمل قذفا او سبا او افتراء.</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والاهانة</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امر نسبي يقدره القاضي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يتغير تبعا للظروف والملابسات فان العبارة الواحدة اذا قالها شخص بحضور آخر في مكان ما وفي ظرف معين قد تعد مهينه بينما هي اذا وجهها شخص الى موظف من طبقة اخرى في ظرف اخر فلا تكون لها هذه الصفة وليس الاهانة وسيلة ايضاح أو طريقة لإثباتها فقد تقع بالقول او الكتابة أو الإشارة.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2E8C600A-D13D-45A5-6C91-3F0CDC554355}"/>
              </a:ext>
            </a:extLst>
          </p:cNvPr>
          <p:cNvPicPr>
            <a:picLocks noChangeAspect="1"/>
          </p:cNvPicPr>
          <p:nvPr/>
        </p:nvPicPr>
        <p:blipFill>
          <a:blip r:embed="rId2"/>
          <a:stretch>
            <a:fillRect/>
          </a:stretch>
        </p:blipFill>
        <p:spPr>
          <a:xfrm>
            <a:off x="290817" y="1497639"/>
            <a:ext cx="2493480" cy="3718882"/>
          </a:xfrm>
          <a:prstGeom prst="rect">
            <a:avLst/>
          </a:prstGeom>
        </p:spPr>
      </p:pic>
    </p:spTree>
    <p:extLst>
      <p:ext uri="{BB962C8B-B14F-4D97-AF65-F5344CB8AC3E}">
        <p14:creationId xmlns:p14="http://schemas.microsoft.com/office/powerpoint/2010/main" val="1175837136"/>
      </p:ext>
    </p:extLst>
  </p:cSld>
  <p:clrMapOvr>
    <a:masterClrMapping/>
  </p:clrMapOvr>
  <mc:AlternateContent xmlns:mc="http://schemas.openxmlformats.org/markup-compatibility/2006" xmlns:p14="http://schemas.microsoft.com/office/powerpoint/2010/main">
    <mc:Choice Requires="p14">
      <p:transition spd="slow" p14:dur="2000" advTm="99500"/>
    </mc:Choice>
    <mc:Fallback xmlns="">
      <p:transition spd="slow" advTm="995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D4F15-760E-EE34-98DF-ECCC4D990F5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8947C95-9DD4-6329-F8F1-62FF0B7CD09E}"/>
              </a:ext>
            </a:extLst>
          </p:cNvPr>
          <p:cNvSpPr>
            <a:spLocks noGrp="1"/>
          </p:cNvSpPr>
          <p:nvPr>
            <p:ph type="title"/>
          </p:nvPr>
        </p:nvSpPr>
        <p:spPr>
          <a:xfrm>
            <a:off x="2784297" y="305689"/>
            <a:ext cx="9042114" cy="5681609"/>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ب- </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صفة المجنى عليه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يشترط في جريمة الإهانة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ان يكون المجني عليه موظفا عموميا أو أحد رجال الضبط او اي انسان مكلف بخدمة عمومية.</a:t>
            </a:r>
            <a:b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ولا خلاف على تعريف الموظف العام أو رجال الضبط اما عبارة أي انسان مكلف بخدمة عمومية فهي من السعة بحيث تسمح بحماية جميع رجال السلطة من الاهانة وهي تشمل كل شخص لا يدخل في عداد الموظفين الرسمين ولا رجال الضبط ولكنة يشترك في الادارة العامة باداه ايه خدمة عمومية دائمة كانت أو وقتية.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ويجب ان تقع الاهانة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اثناء تأدية الوظيفة أو بسببها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ويتعين أن تكون في حضور الموظف وعلى مسمع منه.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87B0FB7A-75CB-8ADB-5849-C302B84CF094}"/>
              </a:ext>
            </a:extLst>
          </p:cNvPr>
          <p:cNvPicPr>
            <a:picLocks noChangeAspect="1"/>
          </p:cNvPicPr>
          <p:nvPr/>
        </p:nvPicPr>
        <p:blipFill>
          <a:blip r:embed="rId2"/>
          <a:stretch>
            <a:fillRect/>
          </a:stretch>
        </p:blipFill>
        <p:spPr>
          <a:xfrm>
            <a:off x="123147" y="1446269"/>
            <a:ext cx="2493480" cy="3718882"/>
          </a:xfrm>
          <a:prstGeom prst="rect">
            <a:avLst/>
          </a:prstGeom>
        </p:spPr>
      </p:pic>
    </p:spTree>
    <p:extLst>
      <p:ext uri="{BB962C8B-B14F-4D97-AF65-F5344CB8AC3E}">
        <p14:creationId xmlns:p14="http://schemas.microsoft.com/office/powerpoint/2010/main" val="457545495"/>
      </p:ext>
    </p:extLst>
  </p:cSld>
  <p:clrMapOvr>
    <a:masterClrMapping/>
  </p:clrMapOvr>
  <mc:AlternateContent xmlns:mc="http://schemas.openxmlformats.org/markup-compatibility/2006" xmlns:p14="http://schemas.microsoft.com/office/powerpoint/2010/main">
    <mc:Choice Requires="p14">
      <p:transition spd="slow" p14:dur="2000" advTm="81781"/>
    </mc:Choice>
    <mc:Fallback xmlns="">
      <p:transition spd="slow" advTm="8178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F063E-7528-8CE7-2492-5272103E620E}"/>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B4763AD2-ED34-B7ED-8683-58296294BF50}"/>
              </a:ext>
            </a:extLst>
          </p:cNvPr>
          <p:cNvSpPr>
            <a:spLocks noGrp="1"/>
          </p:cNvSpPr>
          <p:nvPr>
            <p:ph type="title"/>
          </p:nvPr>
        </p:nvSpPr>
        <p:spPr>
          <a:xfrm>
            <a:off x="2784297" y="305689"/>
            <a:ext cx="9042114" cy="5681609"/>
          </a:xfrm>
        </p:spPr>
        <p:txBody>
          <a:bodyPr>
            <a:noAutofit/>
          </a:bodyPr>
          <a:lstStyle/>
          <a:p>
            <a:pPr algn="r" rtl="1">
              <a:lnSpc>
                <a:spcPct val="150000"/>
              </a:lnSpc>
            </a:pPr>
            <a:r>
              <a:rPr lang="ar-EG" sz="2400" dirty="0">
                <a:solidFill>
                  <a:prstClr val="black"/>
                </a:solidFill>
                <a:latin typeface="Alexandria regular" pitchFamily="2" charset="-78"/>
                <a:ea typeface="+mn-ea"/>
                <a:cs typeface="Alexandria regular" pitchFamily="2" charset="-78"/>
              </a:rPr>
              <a:t>ج- </a:t>
            </a:r>
            <a:r>
              <a:rPr kumimoji="0" lang="en-US"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a:t>
            </a:r>
            <a: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لقصد الجنائي في جريمة الإهانة:</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لا يكفي القصد الجنائي العام بلى يلزم توافر نية الإهانة و التشهير: </a:t>
            </a:r>
            <a:br>
              <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فعلي العكس من جرائم القذف والسب  التي يكتفي فيها بالقصد العام لأنها لا </a:t>
            </a:r>
            <a:r>
              <a:rPr lang="ar-EG" sz="1800" dirty="0">
                <a:solidFill>
                  <a:prstClr val="black"/>
                </a:solidFill>
                <a:latin typeface="Alexandria regular" pitchFamily="2" charset="-78"/>
                <a:ea typeface="+mn-ea"/>
                <a:cs typeface="Alexandria regular" pitchFamily="2" charset="-78"/>
              </a:rPr>
              <a:t>ت</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تحقق الا اذا كانت الالفاظ الموجهة إلى المجنى عليه شائنة بذاتها.</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إلا ان النطاق الواسع لجريمة الإهانة و الذي لا يتطلب السب او القذف للإدانة  يتطلب من القاضي تقدير مرامي العبارات التي يحاكم عليها الناشر وتبنى مناحيها فاذا ما اشتمل المقال على عبارات يكون الغرض منها الدفاع عن مصلحة عامة واخرى يكون القصد منها التشهير فللمحكمة في هذه الحالة ان توازن بين القصدين وتقدر أيهما كانت له الغلبة في نفس الناشر. </a:t>
            </a: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فإن كانت الغلبة للتشهير و لم يظهر وجه المصلحة العامة التي ابتغاها الصحفي كان ما قام به مكونا لجريمة اهانه.</a:t>
            </a:r>
            <a:br>
              <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fa-IR"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ACABCD73-F140-D3E6-0160-D83C3558490C}"/>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4274548363"/>
      </p:ext>
    </p:extLst>
  </p:cSld>
  <p:clrMapOvr>
    <a:masterClrMapping/>
  </p:clrMapOvr>
  <mc:AlternateContent xmlns:mc="http://schemas.openxmlformats.org/markup-compatibility/2006" xmlns:p14="http://schemas.microsoft.com/office/powerpoint/2010/main">
    <mc:Choice Requires="p14">
      <p:transition spd="slow" p14:dur="2000" advTm="55579"/>
    </mc:Choice>
    <mc:Fallback xmlns="">
      <p:transition spd="slow" advTm="5557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سادسا: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endParaRPr kumimoji="0" lang="en-US" sz="18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499C2AF-62CB-0E62-F3DF-8E00FAEFD7DD}"/>
              </a:ext>
            </a:extLst>
          </p:cNvPr>
          <p:cNvSpPr txBox="1"/>
          <p:nvPr/>
        </p:nvSpPr>
        <p:spPr>
          <a:xfrm>
            <a:off x="2087688" y="2788410"/>
            <a:ext cx="8016623" cy="203132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	ليلى عبد المجيد التنظيم التشريعي والقانوني للإعلام التقليدي والإلكتروني، العربي للنشر والتوزيع 2020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 عماد الدين علي أحمد جابر، الضوابط المهنية والقانونية لحماية الخصوصية الفردية في التشريعات الإعلامية العربية، دراسة تحليلية مقارنة، يونيو 2021.</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24427"/>
    </mc:Choice>
    <mc:Fallback xmlns="">
      <p:transition advTm="2442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سابعا: الخاتمة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id="{52CE9539-E12A-DA37-ED35-CEAFB15BCDB5}"/>
              </a:ext>
            </a:extLst>
          </p:cNvPr>
          <p:cNvSpPr txBox="1"/>
          <p:nvPr/>
        </p:nvSpPr>
        <p:spPr>
          <a:xfrm>
            <a:off x="735322" y="2525505"/>
            <a:ext cx="6097712" cy="1292020"/>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المفهوم الواسع لجريمة التحريض.</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اركان جريمة التحريض.</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الجرائم الماسة بالشرف والاعتبار وأركانها.</a:t>
            </a: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187149"/>
    </mc:Choice>
    <mc:Fallback xmlns="">
      <p:transition advTm="18714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380"/>
    </mc:Choice>
    <mc:Fallback xmlns="">
      <p:transition spd="slow" advTm="1038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50DB0DF-7620-490B-8D19-7B7A0C692216}">
  <ds:schemaRefs>
    <ds:schemaRef ds:uri="http://schemas.microsoft.com/sharepoint/v3/contenttype/forms"/>
  </ds:schemaRefs>
</ds:datastoreItem>
</file>

<file path=customXml/itemProps2.xml><?xml version="1.0" encoding="utf-8"?>
<ds:datastoreItem xmlns:ds="http://schemas.openxmlformats.org/officeDocument/2006/customXml" ds:itemID="{05481C0F-ED4E-45F5-B289-ABD5985135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FA97A24-7205-4804-9618-8DE625BB105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17812</TotalTime>
  <Words>3537</Words>
  <Application>Microsoft Office PowerPoint</Application>
  <PresentationFormat>Widescreen</PresentationFormat>
  <Paragraphs>184</Paragraphs>
  <Slides>41</Slides>
  <Notes>7</Notes>
  <HiddenSlides>0</HiddenSlides>
  <MMClips>0</MMClips>
  <ScaleCrop>false</ScaleCrop>
  <HeadingPairs>
    <vt:vector size="4" baseType="variant">
      <vt:variant>
        <vt:lpstr>Theme</vt:lpstr>
      </vt:variant>
      <vt:variant>
        <vt:i4>2</vt:i4>
      </vt:variant>
      <vt:variant>
        <vt:lpstr>Slide Titles</vt:lpstr>
      </vt:variant>
      <vt:variant>
        <vt:i4>41</vt:i4>
      </vt:variant>
    </vt:vector>
  </HeadingPairs>
  <TitlesOfParts>
    <vt:vector size="43" baseType="lpstr">
      <vt:lpstr>Office Theme</vt:lpstr>
      <vt:lpstr>1_Office Theme</vt:lpstr>
      <vt:lpstr>PowerPoint Presentation</vt:lpstr>
      <vt:lpstr>PowerPoint Presentation</vt:lpstr>
      <vt:lpstr>PowerPoint Presentation</vt:lpstr>
      <vt:lpstr>أولا: المفهوم الواسع لجريمة التحريض. 1- ماهية التحريض:  تعد جريمة التحريض جريمة في حد ذاتها، وعليه فإن التشريعات القانونية وضعت لها شروط وأركان حالها حال جريمة السرقة أو النصب.   والتحريض في اللغة هو دفع أو أغوى أو هيأ او حبذ، وتدل هذه المعاني على فعل التشجيع أو التحريض، والتحريض هو تخليق لفكرة تخص الجريمة في عقل الفاعل. وهو زرع بذور الجريمة وإعطاء الفاعل فكرة عن كيفية ارتكابها والظروف التي تمهد له كيفية أدائها. </vt:lpstr>
      <vt:lpstr>          </vt:lpstr>
      <vt:lpstr> 2- صور جريمة التحريض   ويوجد نوعان من صور التحريض، وهم التحريض العام و التحريض الفردي: أ- التحريض العام  هو التحريض الموجه لفئة معينة أو لجمع كبير يكونون غير معروفين لدى شخصية المحرض،. ولكن يتسم بكونه  علني , كأن يعلن شخص أنه سيعطى من يتقدم سلاحا لكى يستعمله لقتل أعداء له في الدين أو السياسة، وهو أشد خطورة من التحريض الفردي.  </vt:lpstr>
      <vt:lpstr>  ب- التحريض الفردي إن التحريض الفردي هو الذي يقع على شخص أو أكثر، ولكنهم محددين. فلكي يتم لابد من توافر شرطين: الشرط الأول : أن يكون التحريض بطريقة مباشرة أن يكون التحريض موجهًا لشخص بعينه يدفعه للقيام بفعل معين كجريمة. • فعلي الرغم من أن التحريض قد يكون مباشر أو قد يكون غير مباشر , لكن اثبات التحريض الغير المباشر يكاد يكون مستحيلا, لأن الاتهام سوف يفشل في إيجاد الرابطة السببية بين المتهم, و الجريمة التي ارتكبها, أو حاول ارتكابها, الشخص الذى تم تحريضه.   </vt:lpstr>
      <vt:lpstr>       </vt:lpstr>
      <vt:lpstr>        </vt:lpstr>
      <vt:lpstr>        </vt:lpstr>
      <vt:lpstr>        </vt:lpstr>
      <vt:lpstr>    </vt:lpstr>
      <vt:lpstr>    </vt:lpstr>
      <vt:lpstr>    </vt:lpstr>
      <vt:lpstr> ثانيا: اركان جريمة التحريض تعامل القانون مع التحريض على أنها جريمة مستقلة، لذلك وضع لها المشرع أركانًا ثابتة في كل الجرائم مثل أركان جريمة التحريض على القتل، ولابد من وجودها حتى تتحقق الجريمة وبالتالي العقوبة فإن الجانب القانوني هو أن يكون الفعل الذي ارتكبه المحرض أدى إلى حدوث جريمة، كذلك أن يصبح فعل المحرض جريمة في حد ذاتها. ولذلك فإنه يلزم للإقرار بارتكاب الإعلامي لجريمة التحريض ان تتوافر الأركان التالية: أ- الركن المادي. ب- الركن المعنوي.   </vt:lpstr>
      <vt:lpstr>        </vt:lpstr>
      <vt:lpstr>        </vt:lpstr>
      <vt:lpstr>    </vt:lpstr>
      <vt:lpstr>        </vt:lpstr>
      <vt:lpstr> 2- الركن المعنوي لجريمة التحريض: أن القصد المعنوي  او ما يعرف بالقصد الجنائي لجريمة التحريض يتطلب عنصري علم وإرادة المحرض. و المقصود بالعلم هنا هو علم المحرض أن تشجيعه وتحريضه للفاعل ينتج عنه جريمة وهي رغبته في الأساس من التحريض.  أما الإرادة فيقصد بها أن تكون إرادة ورغبة المحرض هي تحفيز الفاعل لارتكاب الجريمة حتى يتحقق فعل التحريض.  </vt:lpstr>
      <vt:lpstr>و سواء كان التحريض عام أم فردي فلابد  أن يكون التحريض قد ولد دافع قوي في عقل الفاعل، أي أن الجريمة لم تكن لتحدث لولا التحريض، أما لو كان مجرد حديث أو دعوة دون دافع لا يعد تحريضًا.  وهنا للقاضي حرية تحديد فعل التحريض و تحقق سيطرة المحرض بهذه الفكرة على عقل الفاعل.  وبهذه الطريقة يزين المحرض الجريمة للفاعل، بحيث يخلق الدوافع وربما يحدد خطة الجريمة لديه </vt:lpstr>
      <vt:lpstr>        </vt:lpstr>
      <vt:lpstr>    </vt:lpstr>
      <vt:lpstr>       </vt:lpstr>
      <vt:lpstr>       </vt:lpstr>
      <vt:lpstr>    </vt:lpstr>
      <vt:lpstr>    </vt:lpstr>
      <vt:lpstr>    </vt:lpstr>
      <vt:lpstr>    </vt:lpstr>
      <vt:lpstr>    </vt:lpstr>
      <vt:lpstr>    </vt:lpstr>
      <vt:lpstr>          </vt:lpstr>
      <vt:lpstr>          </vt:lpstr>
      <vt:lpstr>3- جريمة الإهانة الإهانة هي كل قول أو فعل يحكم العرف بأن فيه ازدراء وحطا من الكرامة في أعين الناس ، وإن لم يشمل قذفا أو سبا .   حيث تتوسع هذه الجريمة في معنى الإهانة لتشمل أي تعبير من أي نوع من قبيل الإهانة، حتى لو كان صاحبه لا يقصد ذلك مباشرة، فمتى ثبت صدور الألفاظ المهينة من المتهم، فلا حاجة بعد ذلك للتدليل على أنه كان يقصد الإهانة أم لم يقصد.</vt:lpstr>
      <vt:lpstr>الحالات الثلاث لجريمة الإهانة:  - إهانة، الملك أو السلطان أو رئيس الجمهورية. - إهانة أعضاء  السلطات العامة الثلاثة في الدولة: كاهانة أعضاء السلطة التشريعية ، أو غيره من الهيئات النظامية أو الجيش أو المحاكم أو رؤساء السلطات أو المصالح.  - إهانة موظف عمومي أو أحد رجال الضبط أو أى إنسان مكلف بخدمة عمومية أثناء نادية وظيفته أوالعامةبسبب تأديتها.  و تكون عقوبة جريمة الإهانة تدريجية لتصل لأشدها في النوع الأول و أقلها في النوع الثالث. </vt:lpstr>
      <vt:lpstr>اركان الجريمة : تتطلب جريمة الإهانة توافر ثلاثة اركان أ-  فعل مادى  وهو وقرع الإهانة ب-  صفة المجنى عليه ج-  القصد الجنائي  أ-.الركن المادي: الركن المادي بالجريمة هو وقوع اهانة سواء بالإشارة أو القول أو التهديد. طالما ان العرف يحكم  بأن هذا القول او الإشارة او التهديد  يمثل ازدراء وحطا من الكرامة في اعين الناس وإن لم يشمل قذفا او سبا او افتراء.   والاهانة امر نسبي يقدره القاضي يتغير تبعا للظروف والملابسات فان العبارة الواحدة اذا قالها شخص بحضور آخر في مكان ما وفي ظرف معين قد تعد مهينه بينما هي اذا وجهها شخص الى موظف من طبقة اخرى في ظرف اخر فلا تكون لها هذه الصفة وليس الاهانة وسيلة ايضاح أو طريقة لإثباتها فقد تقع بالقول او الكتابة أو الإشارة. </vt:lpstr>
      <vt:lpstr>ب-  صفة المجنى عليه يشترط في جريمة الإهانة  ان يكون المجني عليه موظفا عموميا أو أحد رجال الضبط او اي انسان مكلف بخدمة عمومية.  ولا خلاف على تعريف الموظف العام أو رجال الضبط اما عبارة أي انسان مكلف بخدمة عمومية فهي من السعة بحيث تسمح بحماية جميع رجال السلطة من الاهانة وهي تشمل كل شخص لا يدخل في عداد الموظفين الرسمين ولا رجال الضبط ولكنة يشترك في الادارة العامة باداه ايه خدمة عمومية دائمة كانت أو وقتية.  ويجب ان تقع الاهانة اثناء تأدية الوظيفة أو بسببها ويتعين أن تكون في حضور الموظف وعلى مسمع منه.  </vt:lpstr>
      <vt:lpstr>ج- Iلقصد الجنائي في جريمة الإهانة: لا يكفي القصد الجنائي العام بلى يلزم توافر نية الإهانة و التشهير:   فعلي العكس من جرائم القذف والسب  التي يكتفي فيها بالقصد العام لأنها لا تتحقق الا اذا كانت الالفاظ الموجهة إلى المجنى عليه شائنة بذاتها. إلا ان النطاق الواسع لجريمة الإهانة و الذي لا يتطلب السب او القذف للإدانة  يتطلب من القاضي تقدير مرامي العبارات التي يحاكم عليها الناشر وتبنى مناحيها فاذا ما اشتمل المقال على عبارات يكون الغرض منها الدفاع عن مصلحة عامة واخرى يكون القصد منها التشهير فللمحكمة في هذه الحالة ان توازن بين القصدين وتقدر أيهما كانت له الغلبة في نفس الناشر.  فإن كانت الغلبة للتشهير و لم يظهر وجه المصلحة العامة التي ابتغاها الصحفي كان ما قام به مكونا لجريمة اهانه.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102</cp:revision>
  <dcterms:created xsi:type="dcterms:W3CDTF">2023-04-29T09:08:00Z</dcterms:created>
  <dcterms:modified xsi:type="dcterms:W3CDTF">2024-03-21T17:29:54Z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