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handoutMasterIdLst>
    <p:handoutMasterId r:id="rId51"/>
  </p:handoutMasterIdLst>
  <p:sldIdLst>
    <p:sldId id="303" r:id="rId5"/>
    <p:sldId id="736" r:id="rId6"/>
    <p:sldId id="800" r:id="rId7"/>
    <p:sldId id="666" r:id="rId8"/>
    <p:sldId id="802" r:id="rId9"/>
    <p:sldId id="803" r:id="rId10"/>
    <p:sldId id="804" r:id="rId11"/>
    <p:sldId id="805" r:id="rId12"/>
    <p:sldId id="807" r:id="rId13"/>
    <p:sldId id="808" r:id="rId14"/>
    <p:sldId id="810" r:id="rId15"/>
    <p:sldId id="813" r:id="rId16"/>
    <p:sldId id="815" r:id="rId17"/>
    <p:sldId id="816" r:id="rId18"/>
    <p:sldId id="817" r:id="rId19"/>
    <p:sldId id="818" r:id="rId20"/>
    <p:sldId id="819" r:id="rId21"/>
    <p:sldId id="820" r:id="rId22"/>
    <p:sldId id="821" r:id="rId23"/>
    <p:sldId id="822" r:id="rId24"/>
    <p:sldId id="823" r:id="rId25"/>
    <p:sldId id="824" r:id="rId26"/>
    <p:sldId id="825" r:id="rId27"/>
    <p:sldId id="826" r:id="rId28"/>
    <p:sldId id="827" r:id="rId29"/>
    <p:sldId id="828" r:id="rId30"/>
    <p:sldId id="829" r:id="rId31"/>
    <p:sldId id="830" r:id="rId32"/>
    <p:sldId id="831" r:id="rId33"/>
    <p:sldId id="832" r:id="rId34"/>
    <p:sldId id="833" r:id="rId35"/>
    <p:sldId id="834" r:id="rId36"/>
    <p:sldId id="835" r:id="rId37"/>
    <p:sldId id="836" r:id="rId38"/>
    <p:sldId id="837" r:id="rId39"/>
    <p:sldId id="838" r:id="rId40"/>
    <p:sldId id="839" r:id="rId41"/>
    <p:sldId id="840" r:id="rId42"/>
    <p:sldId id="841" r:id="rId43"/>
    <p:sldId id="842" r:id="rId44"/>
    <p:sldId id="843" r:id="rId45"/>
    <p:sldId id="844" r:id="rId46"/>
    <p:sldId id="845" r:id="rId47"/>
    <p:sldId id="846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36"/>
            <p14:sldId id="800"/>
            <p14:sldId id="666"/>
            <p14:sldId id="802"/>
            <p14:sldId id="803"/>
            <p14:sldId id="804"/>
            <p14:sldId id="805"/>
            <p14:sldId id="807"/>
            <p14:sldId id="808"/>
            <p14:sldId id="810"/>
            <p14:sldId id="813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5"/>
            <p14:sldId id="84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79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handoutMaster" Target="handoutMasters/handoutMaster1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  <pc:spChg chg="mod">
          <ac:chgData name="AbdullahHalawany" userId="93acd4f6-3999-43c0-a02f-17f31116eace" providerId="ADAL" clId="{1789CC17-4EBB-4F87-81FB-ACC80DF0C480}" dt="2024-10-29T10:11:05.914" v="0" actId="14100"/>
          <ac:spMkLst>
            <pc:docMk/>
            <pc:sldMk cId="0" sldId="303"/>
            <ac:spMk id="12" creationId="{00000000-0000-0000-0000-000000000000}"/>
          </ac:spMkLst>
        </pc:spChg>
        <pc:spChg chg="mod">
          <ac:chgData name="AbdullahHalawany" userId="93acd4f6-3999-43c0-a02f-17f31116eace" providerId="ADAL" clId="{1789CC17-4EBB-4F87-81FB-ACC80DF0C480}" dt="2024-10-29T10:11:21.376" v="5" actId="1076"/>
          <ac:spMkLst>
            <pc:docMk/>
            <pc:sldMk cId="0" sldId="303"/>
            <ac:spMk id="14" creationId="{39C65316-BFB1-4A3F-B8B9-F9622013BFC3}"/>
          </ac:spMkLst>
        </pc:spChg>
        <pc:picChg chg="add del mod">
          <ac:chgData name="AbdullahHalawany" userId="93acd4f6-3999-43c0-a02f-17f31116eace" providerId="ADAL" clId="{1789CC17-4EBB-4F87-81FB-ACC80DF0C480}" dt="2024-10-31T07:12:41.909" v="131"/>
          <ac:picMkLst>
            <pc:docMk/>
            <pc:sldMk cId="0" sldId="303"/>
            <ac:picMk id="8" creationId="{83EC672B-955A-B1F3-1F35-EC489F5515BB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0" sldId="313"/>
            <ac:picMk id="13" creationId="{D6CEF5B3-8CA2-0F14-F97F-0EF521FF24E2}"/>
          </ac:picMkLst>
        </pc:picChg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  <pc:picChg chg="add del mod">
          <ac:chgData name="AbdullahHalawany" userId="93acd4f6-3999-43c0-a02f-17f31116eace" providerId="ADAL" clId="{1789CC17-4EBB-4F87-81FB-ACC80DF0C480}" dt="2024-10-31T05:02:10.604" v="71"/>
          <ac:picMkLst>
            <pc:docMk/>
            <pc:sldMk cId="191888453" sldId="499"/>
            <ac:picMk id="4" creationId="{68EA6D02-8881-53D3-8950-8E58D619405E}"/>
          </ac:picMkLst>
        </pc:picChg>
        <pc:picChg chg="add del mod ord">
          <ac:chgData name="AbdullahHalawany" userId="93acd4f6-3999-43c0-a02f-17f31116eace" providerId="ADAL" clId="{1789CC17-4EBB-4F87-81FB-ACC80DF0C480}" dt="2024-10-31T05:03:47.988" v="72"/>
          <ac:picMkLst>
            <pc:docMk/>
            <pc:sldMk cId="191888453" sldId="499"/>
            <ac:picMk id="7" creationId="{A85B4736-2681-4FF9-C407-C9557C1C24E8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91888453" sldId="499"/>
            <ac:picMk id="8" creationId="{6C39DCFF-0F5F-4BCD-E6CA-02E072AFAA34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756635027" sldId="583"/>
            <ac:picMk id="5" creationId="{78671845-74EB-98A8-21DE-95F8F14EAE1B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  <pc:picChg chg="add del mod">
          <ac:chgData name="AbdullahHalawany" userId="93acd4f6-3999-43c0-a02f-17f31116eace" providerId="ADAL" clId="{1789CC17-4EBB-4F87-81FB-ACC80DF0C480}" dt="2024-10-31T05:05:29.116" v="75"/>
          <ac:picMkLst>
            <pc:docMk/>
            <pc:sldMk cId="1978668602" sldId="584"/>
            <ac:picMk id="9" creationId="{AC129F57-4CA3-EB84-9493-426052CC6B3C}"/>
          </ac:picMkLst>
        </pc:picChg>
        <pc:picChg chg="add del mod ord">
          <ac:chgData name="AbdullahHalawany" userId="93acd4f6-3999-43c0-a02f-17f31116eace" providerId="ADAL" clId="{1789CC17-4EBB-4F87-81FB-ACC80DF0C480}" dt="2024-10-31T05:05:57.083" v="76"/>
          <ac:picMkLst>
            <pc:docMk/>
            <pc:sldMk cId="1978668602" sldId="584"/>
            <ac:picMk id="17" creationId="{A33ECC89-6C3C-F518-E97D-C3B064BE9DC3}"/>
          </ac:picMkLst>
        </pc:picChg>
        <pc:picChg chg="add del mod">
          <ac:chgData name="AbdullahHalawany" userId="93acd4f6-3999-43c0-a02f-17f31116eace" providerId="ADAL" clId="{1789CC17-4EBB-4F87-81FB-ACC80DF0C480}" dt="2024-10-31T05:05:58.731" v="78"/>
          <ac:picMkLst>
            <pc:docMk/>
            <pc:sldMk cId="1978668602" sldId="584"/>
            <ac:picMk id="18" creationId="{5F21C153-2C61-69AA-A4E0-AE04F169C953}"/>
          </ac:picMkLst>
        </pc:picChg>
        <pc:picChg chg="add del mod ord">
          <ac:chgData name="AbdullahHalawany" userId="93acd4f6-3999-43c0-a02f-17f31116eace" providerId="ADAL" clId="{1789CC17-4EBB-4F87-81FB-ACC80DF0C480}" dt="2024-10-31T05:07:36.638" v="79"/>
          <ac:picMkLst>
            <pc:docMk/>
            <pc:sldMk cId="1978668602" sldId="584"/>
            <ac:picMk id="24" creationId="{CA06400F-0581-23C0-1112-F3DC38B845A0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978668602" sldId="584"/>
            <ac:picMk id="25" creationId="{52A1020C-5446-3BC4-893C-6A4B7A26A117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137751685" sldId="585"/>
            <ac:picMk id="18" creationId="{C1EC9D94-0F04-8850-73D2-374FFF4B101F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  <pc:spChg chg="mod">
          <ac:chgData name="AbdullahHalawany" userId="93acd4f6-3999-43c0-a02f-17f31116eace" providerId="ADAL" clId="{1789CC17-4EBB-4F87-81FB-ACC80DF0C480}" dt="2024-10-31T04:37:38.723" v="51" actId="1076"/>
          <ac:spMkLst>
            <pc:docMk/>
            <pc:sldMk cId="1738274113" sldId="586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31T04:37:34.478" v="50" actId="1076"/>
          <ac:spMkLst>
            <pc:docMk/>
            <pc:sldMk cId="1738274113" sldId="586"/>
            <ac:spMk id="14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5:11:02.014" v="82"/>
          <ac:picMkLst>
            <pc:docMk/>
            <pc:sldMk cId="1738274113" sldId="586"/>
            <ac:picMk id="5" creationId="{0D3D3B7C-A0EB-8DA2-E757-00C2558F2BA6}"/>
          </ac:picMkLst>
        </pc:picChg>
        <pc:picChg chg="add del mod ord">
          <ac:chgData name="AbdullahHalawany" userId="93acd4f6-3999-43c0-a02f-17f31116eace" providerId="ADAL" clId="{1789CC17-4EBB-4F87-81FB-ACC80DF0C480}" dt="2024-10-31T05:12:19.582" v="83"/>
          <ac:picMkLst>
            <pc:docMk/>
            <pc:sldMk cId="1738274113" sldId="586"/>
            <ac:picMk id="8" creationId="{4650755A-4D7B-AAF1-9487-83A6301C41F4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738274113" sldId="586"/>
            <ac:picMk id="9" creationId="{900BC67F-F324-81C6-C071-B999C24E4EF5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51338143" sldId="587"/>
            <ac:picMk id="16" creationId="{2460A051-BE58-9B56-FBF8-AB9605CAAB42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  <pc:picChg chg="add del mod">
          <ac:chgData name="AbdullahHalawany" userId="93acd4f6-3999-43c0-a02f-17f31116eace" providerId="ADAL" clId="{1789CC17-4EBB-4F87-81FB-ACC80DF0C480}" dt="2024-10-31T05:14:11.020" v="86"/>
          <ac:picMkLst>
            <pc:docMk/>
            <pc:sldMk cId="1566672731" sldId="588"/>
            <ac:picMk id="5" creationId="{02BD1032-420B-D6A2-F7B8-54921F2BF349}"/>
          </ac:picMkLst>
        </pc:picChg>
        <pc:picChg chg="add del mod ord">
          <ac:chgData name="AbdullahHalawany" userId="93acd4f6-3999-43c0-a02f-17f31116eace" providerId="ADAL" clId="{1789CC17-4EBB-4F87-81FB-ACC80DF0C480}" dt="2024-10-31T05:16:39.016" v="87"/>
          <ac:picMkLst>
            <pc:docMk/>
            <pc:sldMk cId="1566672731" sldId="588"/>
            <ac:picMk id="8" creationId="{C7AB7D98-DEC3-D7BE-5739-095866F934D7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566672731" sldId="588"/>
            <ac:picMk id="9" creationId="{5C097D06-425E-A3FD-7571-A979CC076C47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  <pc:picChg chg="add del mod">
          <ac:chgData name="AbdullahHalawany" userId="93acd4f6-3999-43c0-a02f-17f31116eace" providerId="ADAL" clId="{1789CC17-4EBB-4F87-81FB-ACC80DF0C480}" dt="2024-10-31T05:17:23.689" v="90"/>
          <ac:picMkLst>
            <pc:docMk/>
            <pc:sldMk cId="3996977730" sldId="589"/>
            <ac:picMk id="9" creationId="{F6A4C462-633D-7CA7-4B85-7D3EBDEDECE5}"/>
          </ac:picMkLst>
        </pc:picChg>
        <pc:picChg chg="add del mod ord">
          <ac:chgData name="AbdullahHalawany" userId="93acd4f6-3999-43c0-a02f-17f31116eace" providerId="ADAL" clId="{1789CC17-4EBB-4F87-81FB-ACC80DF0C480}" dt="2024-10-31T05:19:20.929" v="91"/>
          <ac:picMkLst>
            <pc:docMk/>
            <pc:sldMk cId="3996977730" sldId="589"/>
            <ac:picMk id="17" creationId="{F294F859-A482-A84E-20D7-8D76F02D7B2F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996977730" sldId="589"/>
            <ac:picMk id="18" creationId="{78020F85-D006-C7CD-1085-6F33E93D1FBD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550464049" sldId="590"/>
            <ac:picMk id="12" creationId="{E7A33433-1E91-5D5D-7BD8-B8B2ECD1ADC9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453189734" sldId="591"/>
            <ac:picMk id="5" creationId="{9FA77B52-5339-5D4D-BB5B-131DA7E48C40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802161393" sldId="592"/>
            <ac:picMk id="4" creationId="{2F0B9BD6-565E-4598-B111-C8D033741792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  <pc:spChg chg="mod">
          <ac:chgData name="AbdullahHalawany" userId="93acd4f6-3999-43c0-a02f-17f31116eace" providerId="ADAL" clId="{1789CC17-4EBB-4F87-81FB-ACC80DF0C480}" dt="2024-10-29T10:36:30.383" v="45" actId="14100"/>
          <ac:spMkLst>
            <pc:docMk/>
            <pc:sldMk cId="4005999317" sldId="593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4005999317" sldId="593"/>
            <ac:picMk id="4" creationId="{01806E89-9A18-B0B4-C191-D3188E8A2E6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  <pc:spChg chg="mod">
          <ac:chgData name="AbdullahHalawany" userId="93acd4f6-3999-43c0-a02f-17f31116eace" providerId="ADAL" clId="{1789CC17-4EBB-4F87-81FB-ACC80DF0C480}" dt="2024-10-31T04:38:10.547" v="54" actId="1076"/>
          <ac:spMkLst>
            <pc:docMk/>
            <pc:sldMk cId="4252703164" sldId="594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4252703164" sldId="594"/>
            <ac:picMk id="4" creationId="{256C3A9B-2516-7E60-1D5F-673A71993FD0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  <pc:spChg chg="mod">
          <ac:chgData name="AbdullahHalawany" userId="93acd4f6-3999-43c0-a02f-17f31116eace" providerId="ADAL" clId="{1789CC17-4EBB-4F87-81FB-ACC80DF0C480}" dt="2024-10-31T04:38:27.844" v="55" actId="1076"/>
          <ac:spMkLst>
            <pc:docMk/>
            <pc:sldMk cId="2810551693" sldId="595"/>
            <ac:spMk id="11" creationId="{E24224E4-504D-4BAE-B81F-2C2CCA58DB84}"/>
          </ac:spMkLst>
        </pc:spChg>
        <pc:picChg chg="add del mod">
          <ac:chgData name="AbdullahHalawany" userId="93acd4f6-3999-43c0-a02f-17f31116eace" providerId="ADAL" clId="{1789CC17-4EBB-4F87-81FB-ACC80DF0C480}" dt="2024-10-31T05:37:12.584" v="94"/>
          <ac:picMkLst>
            <pc:docMk/>
            <pc:sldMk cId="2810551693" sldId="595"/>
            <ac:picMk id="4" creationId="{D9111868-4FBF-D093-E01B-14F4FFDF6FD6}"/>
          </ac:picMkLst>
        </pc:picChg>
        <pc:picChg chg="add del mod ord">
          <ac:chgData name="AbdullahHalawany" userId="93acd4f6-3999-43c0-a02f-17f31116eace" providerId="ADAL" clId="{1789CC17-4EBB-4F87-81FB-ACC80DF0C480}" dt="2024-10-31T05:40:38.233" v="95"/>
          <ac:picMkLst>
            <pc:docMk/>
            <pc:sldMk cId="2810551693" sldId="595"/>
            <ac:picMk id="7" creationId="{60A61B6B-4EBC-B9C1-0870-996A271E751B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810551693" sldId="595"/>
            <ac:picMk id="8" creationId="{B1398EF7-D960-1C9F-1BA8-C9817A0B33CC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93643038" sldId="596"/>
            <ac:picMk id="16" creationId="{80C029D6-0082-4F7C-E27F-3812FD2A8E49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  <pc:spChg chg="mod">
          <ac:chgData name="AbdullahHalawany" userId="93acd4f6-3999-43c0-a02f-17f31116eace" providerId="ADAL" clId="{1789CC17-4EBB-4F87-81FB-ACC80DF0C480}" dt="2024-10-31T04:40:45.348" v="57" actId="1076"/>
          <ac:spMkLst>
            <pc:docMk/>
            <pc:sldMk cId="3480457842" sldId="597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480457842" sldId="597"/>
            <ac:picMk id="5" creationId="{35D47BA8-4F1C-EC63-5F7F-FDE749D1A7D3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  <pc:picChg chg="add del mod">
          <ac:chgData name="AbdullahHalawany" userId="93acd4f6-3999-43c0-a02f-17f31116eace" providerId="ADAL" clId="{1789CC17-4EBB-4F87-81FB-ACC80DF0C480}" dt="2024-10-31T05:46:44.367" v="98"/>
          <ac:picMkLst>
            <pc:docMk/>
            <pc:sldMk cId="3259167427" sldId="598"/>
            <ac:picMk id="4" creationId="{BF8D51B4-BFAE-FEDB-1B14-2024BCC8D034}"/>
          </ac:picMkLst>
        </pc:picChg>
        <pc:picChg chg="add del mod ord">
          <ac:chgData name="AbdullahHalawany" userId="93acd4f6-3999-43c0-a02f-17f31116eace" providerId="ADAL" clId="{1789CC17-4EBB-4F87-81FB-ACC80DF0C480}" dt="2024-10-31T05:48:15.813" v="99"/>
          <ac:picMkLst>
            <pc:docMk/>
            <pc:sldMk cId="3259167427" sldId="598"/>
            <ac:picMk id="7" creationId="{5F72B830-9EAC-CEA5-9A93-3BEAD2352323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259167427" sldId="598"/>
            <ac:picMk id="8" creationId="{DA9D1460-DB4E-E7E4-922E-6A4E11CCD89C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416101726" sldId="599"/>
            <ac:picMk id="9" creationId="{9D13EF30-473D-4128-F701-B2191616EEB9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285687449" sldId="600"/>
            <ac:picMk id="5" creationId="{CDF5812A-118B-2A9C-6AD4-CE5089704B43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424704833" sldId="601"/>
            <ac:picMk id="4" creationId="{9EA6178A-EB2A-E4F4-9E57-F66F3A375FB5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080601033" sldId="602"/>
            <ac:picMk id="4" creationId="{CB01C864-1DAB-4110-AD17-1CA32AEAB1E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  <pc:picChg chg="add del mod">
          <ac:chgData name="AbdullahHalawany" userId="93acd4f6-3999-43c0-a02f-17f31116eace" providerId="ADAL" clId="{1789CC17-4EBB-4F87-81FB-ACC80DF0C480}" dt="2024-10-31T05:57:41.202" v="102"/>
          <ac:picMkLst>
            <pc:docMk/>
            <pc:sldMk cId="238447749" sldId="603"/>
            <ac:picMk id="4" creationId="{B2B77989-BB78-E525-3D19-CFEA37F771FC}"/>
          </ac:picMkLst>
        </pc:picChg>
        <pc:picChg chg="add del mod ord">
          <ac:chgData name="AbdullahHalawany" userId="93acd4f6-3999-43c0-a02f-17f31116eace" providerId="ADAL" clId="{1789CC17-4EBB-4F87-81FB-ACC80DF0C480}" dt="2024-10-31T05:59:46.311" v="103"/>
          <ac:picMkLst>
            <pc:docMk/>
            <pc:sldMk cId="238447749" sldId="603"/>
            <ac:picMk id="7" creationId="{433CF3A3-D96B-6CCB-D647-CB48B263918F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8447749" sldId="603"/>
            <ac:picMk id="8" creationId="{AED7502B-08C5-D4A9-6546-D9092E3B5258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  <pc:spChg chg="mod">
          <ac:chgData name="AbdullahHalawany" userId="93acd4f6-3999-43c0-a02f-17f31116eace" providerId="ADAL" clId="{1789CC17-4EBB-4F87-81FB-ACC80DF0C480}" dt="2024-10-31T04:44:38.712" v="58"/>
          <ac:spMkLst>
            <pc:docMk/>
            <pc:sldMk cId="1168796619" sldId="604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168796619" sldId="604"/>
            <ac:picMk id="9" creationId="{DCC92A39-54EA-5594-3B1F-00EDAE664AE8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256862498" sldId="605"/>
            <ac:picMk id="5" creationId="{FC0DF76A-B11A-FD16-721E-C8DA3FD3BD20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194002760" sldId="606"/>
            <ac:picMk id="4" creationId="{7C874C45-A8E6-FD7D-73BB-09EB04085B58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  <pc:picChg chg="add del mod">
          <ac:chgData name="AbdullahHalawany" userId="93acd4f6-3999-43c0-a02f-17f31116eace" providerId="ADAL" clId="{1789CC17-4EBB-4F87-81FB-ACC80DF0C480}" dt="2024-10-31T06:11:09.900" v="106"/>
          <ac:picMkLst>
            <pc:docMk/>
            <pc:sldMk cId="3603648323" sldId="607"/>
            <ac:picMk id="5" creationId="{E6964DC4-7257-FD9D-BC16-682C4D599A3D}"/>
          </ac:picMkLst>
        </pc:picChg>
        <pc:picChg chg="add del mod ord">
          <ac:chgData name="AbdullahHalawany" userId="93acd4f6-3999-43c0-a02f-17f31116eace" providerId="ADAL" clId="{1789CC17-4EBB-4F87-81FB-ACC80DF0C480}" dt="2024-10-31T06:11:26.025" v="107"/>
          <ac:picMkLst>
            <pc:docMk/>
            <pc:sldMk cId="3603648323" sldId="607"/>
            <ac:picMk id="14" creationId="{1FBE81E0-CF81-D9D2-722C-EAF40049C039}"/>
          </ac:picMkLst>
        </pc:picChg>
        <pc:picChg chg="add del mod">
          <ac:chgData name="AbdullahHalawany" userId="93acd4f6-3999-43c0-a02f-17f31116eace" providerId="ADAL" clId="{1789CC17-4EBB-4F87-81FB-ACC80DF0C480}" dt="2024-10-31T06:11:28.588" v="109"/>
          <ac:picMkLst>
            <pc:docMk/>
            <pc:sldMk cId="3603648323" sldId="607"/>
            <ac:picMk id="15" creationId="{E3C32302-4886-6350-7CB0-A2F2A6823051}"/>
          </ac:picMkLst>
        </pc:picChg>
        <pc:picChg chg="add del mod ord">
          <ac:chgData name="AbdullahHalawany" userId="93acd4f6-3999-43c0-a02f-17f31116eace" providerId="ADAL" clId="{1789CC17-4EBB-4F87-81FB-ACC80DF0C480}" dt="2024-10-31T06:11:39.411" v="110"/>
          <ac:picMkLst>
            <pc:docMk/>
            <pc:sldMk cId="3603648323" sldId="607"/>
            <ac:picMk id="21" creationId="{E0DB0DE7-9256-5F2F-1D3D-D6EA611F2948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603648323" sldId="607"/>
            <ac:picMk id="22" creationId="{C88B3715-44EA-D78F-B5BD-4ED32616C43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  <pc:spChg chg="mod">
          <ac:chgData name="AbdullahHalawany" userId="93acd4f6-3999-43c0-a02f-17f31116eace" providerId="ADAL" clId="{1789CC17-4EBB-4F87-81FB-ACC80DF0C480}" dt="2024-10-29T10:12:19.727" v="11" actId="1076"/>
          <ac:spMkLst>
            <pc:docMk/>
            <pc:sldMk cId="1812012337" sldId="608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6:16:21.978" v="113"/>
          <ac:picMkLst>
            <pc:docMk/>
            <pc:sldMk cId="1812012337" sldId="608"/>
            <ac:picMk id="17" creationId="{E69BE0B9-2E61-237A-0EC5-C3C02AED76C7}"/>
          </ac:picMkLst>
        </pc:picChg>
        <pc:picChg chg="add del mod ord">
          <ac:chgData name="AbdullahHalawany" userId="93acd4f6-3999-43c0-a02f-17f31116eace" providerId="ADAL" clId="{1789CC17-4EBB-4F87-81FB-ACC80DF0C480}" dt="2024-10-31T06:18:32.772" v="114"/>
          <ac:picMkLst>
            <pc:docMk/>
            <pc:sldMk cId="1812012337" sldId="608"/>
            <ac:picMk id="23" creationId="{130C0812-D24E-9E7F-820A-2009B139C922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812012337" sldId="608"/>
            <ac:picMk id="24" creationId="{E14A5D01-E219-C195-94FD-0191C1EC7AC0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  <pc:spChg chg="mod">
          <ac:chgData name="AbdullahHalawany" userId="93acd4f6-3999-43c0-a02f-17f31116eace" providerId="ADAL" clId="{1789CC17-4EBB-4F87-81FB-ACC80DF0C480}" dt="2024-10-31T04:47:00.809" v="59" actId="113"/>
          <ac:spMkLst>
            <pc:docMk/>
            <pc:sldMk cId="2345906042" sldId="609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24.714" v="13" actId="1076"/>
          <ac:spMkLst>
            <pc:docMk/>
            <pc:sldMk cId="2345906042" sldId="609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45906042" sldId="609"/>
            <ac:picMk id="11" creationId="{698C5262-534E-3AA5-6052-76003AA56ED1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  <pc:spChg chg="mod">
          <ac:chgData name="AbdullahHalawany" userId="93acd4f6-3999-43c0-a02f-17f31116eace" providerId="ADAL" clId="{1789CC17-4EBB-4F87-81FB-ACC80DF0C480}" dt="2024-10-31T04:51:29.465" v="62" actId="1076"/>
          <ac:spMkLst>
            <pc:docMk/>
            <pc:sldMk cId="4060884563" sldId="610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31.693" v="16" actId="1076"/>
          <ac:spMkLst>
            <pc:docMk/>
            <pc:sldMk cId="4060884563" sldId="610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4060884563" sldId="610"/>
            <ac:picMk id="5" creationId="{CF11DE1E-7A59-E04F-E833-8B2D2BC1AC8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  <pc:spChg chg="mod">
          <ac:chgData name="AbdullahHalawany" userId="93acd4f6-3999-43c0-a02f-17f31116eace" providerId="ADAL" clId="{1789CC17-4EBB-4F87-81FB-ACC80DF0C480}" dt="2024-10-29T10:12:37.818" v="18" actId="1076"/>
          <ac:spMkLst>
            <pc:docMk/>
            <pc:sldMk cId="2047384485" sldId="611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6:22:43.341" v="117"/>
          <ac:picMkLst>
            <pc:docMk/>
            <pc:sldMk cId="2047384485" sldId="611"/>
            <ac:picMk id="4" creationId="{CE224816-2E31-F78B-4716-D2400DCBBE22}"/>
          </ac:picMkLst>
        </pc:picChg>
        <pc:picChg chg="add del mod ord">
          <ac:chgData name="AbdullahHalawany" userId="93acd4f6-3999-43c0-a02f-17f31116eace" providerId="ADAL" clId="{1789CC17-4EBB-4F87-81FB-ACC80DF0C480}" dt="2024-10-31T06:24:57.198" v="118"/>
          <ac:picMkLst>
            <pc:docMk/>
            <pc:sldMk cId="2047384485" sldId="611"/>
            <ac:picMk id="7" creationId="{015F9A7B-AB14-44BC-7C2B-6662C61C665C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047384485" sldId="611"/>
            <ac:picMk id="8" creationId="{C5705380-81FD-BEAF-CC0F-CD8DF2F83861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797504033" sldId="612"/>
            <ac:picMk id="16" creationId="{FF7DAF6F-BEA4-C614-02F8-6BE2EC4F0AD3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  <pc:spChg chg="mod">
          <ac:chgData name="AbdullahHalawany" userId="93acd4f6-3999-43c0-a02f-17f31116eace" providerId="ADAL" clId="{1789CC17-4EBB-4F87-81FB-ACC80DF0C480}" dt="2024-10-31T04:52:49.070" v="64" actId="1076"/>
          <ac:spMkLst>
            <pc:docMk/>
            <pc:sldMk cId="2419197737" sldId="613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44.924" v="20" actId="1076"/>
          <ac:spMkLst>
            <pc:docMk/>
            <pc:sldMk cId="2419197737" sldId="613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419197737" sldId="613"/>
            <ac:picMk id="5" creationId="{9352DC1C-7125-E692-CD9A-E10C65E4C009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  <pc:spChg chg="mod">
          <ac:chgData name="AbdullahHalawany" userId="93acd4f6-3999-43c0-a02f-17f31116eace" providerId="ADAL" clId="{1789CC17-4EBB-4F87-81FB-ACC80DF0C480}" dt="2024-10-31T04:53:16.212" v="68" actId="1076"/>
          <ac:spMkLst>
            <pc:docMk/>
            <pc:sldMk cId="3575439986" sldId="614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51.943" v="22" actId="1076"/>
          <ac:spMkLst>
            <pc:docMk/>
            <pc:sldMk cId="3575439986" sldId="614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6:29:00.301" v="121"/>
          <ac:picMkLst>
            <pc:docMk/>
            <pc:sldMk cId="3575439986" sldId="614"/>
            <ac:picMk id="4" creationId="{AB1FD086-7D13-D93A-129D-D29221E8CB8F}"/>
          </ac:picMkLst>
        </pc:picChg>
        <pc:picChg chg="add del mod ord">
          <ac:chgData name="AbdullahHalawany" userId="93acd4f6-3999-43c0-a02f-17f31116eace" providerId="ADAL" clId="{1789CC17-4EBB-4F87-81FB-ACC80DF0C480}" dt="2024-10-31T06:29:27.405" v="122"/>
          <ac:picMkLst>
            <pc:docMk/>
            <pc:sldMk cId="3575439986" sldId="614"/>
            <ac:picMk id="7" creationId="{1CB499C6-1F4F-F0CA-C0AD-E1C556B5DCA7}"/>
          </ac:picMkLst>
        </pc:picChg>
        <pc:picChg chg="add del mod">
          <ac:chgData name="AbdullahHalawany" userId="93acd4f6-3999-43c0-a02f-17f31116eace" providerId="ADAL" clId="{1789CC17-4EBB-4F87-81FB-ACC80DF0C480}" dt="2024-10-31T06:29:39.622" v="124"/>
          <ac:picMkLst>
            <pc:docMk/>
            <pc:sldMk cId="3575439986" sldId="614"/>
            <ac:picMk id="8" creationId="{DF278AF4-5529-1096-002C-9B5024BFF167}"/>
          </ac:picMkLst>
        </pc:picChg>
        <pc:picChg chg="add del mod ord">
          <ac:chgData name="AbdullahHalawany" userId="93acd4f6-3999-43c0-a02f-17f31116eace" providerId="ADAL" clId="{1789CC17-4EBB-4F87-81FB-ACC80DF0C480}" dt="2024-10-31T06:31:06.430" v="125"/>
          <ac:picMkLst>
            <pc:docMk/>
            <pc:sldMk cId="3575439986" sldId="614"/>
            <ac:picMk id="12" creationId="{2E245E81-5BFC-BF26-CB24-5AFD89219526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575439986" sldId="614"/>
            <ac:picMk id="17" creationId="{4AA7D925-D4AD-4986-7AB3-1EF11F89171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  <pc:picChg chg="add del mod">
          <ac:chgData name="AbdullahHalawany" userId="93acd4f6-3999-43c0-a02f-17f31116eace" providerId="ADAL" clId="{1789CC17-4EBB-4F87-81FB-ACC80DF0C480}" dt="2024-10-31T06:34:29.877" v="128"/>
          <ac:picMkLst>
            <pc:docMk/>
            <pc:sldMk cId="1647067282" sldId="615"/>
            <ac:picMk id="12" creationId="{8740A5EC-37F2-82EA-BCD7-1B2A365EF79E}"/>
          </ac:picMkLst>
        </pc:picChg>
        <pc:picChg chg="add del mod ord">
          <ac:chgData name="AbdullahHalawany" userId="93acd4f6-3999-43c0-a02f-17f31116eace" providerId="ADAL" clId="{1789CC17-4EBB-4F87-81FB-ACC80DF0C480}" dt="2024-10-31T06:38:45.325" v="129"/>
          <ac:picMkLst>
            <pc:docMk/>
            <pc:sldMk cId="1647067282" sldId="615"/>
            <ac:picMk id="16" creationId="{278A2EC7-C7C2-8144-9E2B-696825A9BC27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647067282" sldId="615"/>
            <ac:picMk id="17" creationId="{A812C913-15AF-4079-AC49-196BB07F2E72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246246117" sldId="617"/>
            <ac:picMk id="15" creationId="{9109B6E1-D78B-1464-CE40-3ABBA638A77B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39560993" sldId="618"/>
            <ac:picMk id="14" creationId="{C8238D04-C7CE-9C68-24A1-92D6FA0973E5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150453666" sldId="619"/>
            <ac:picMk id="4" creationId="{76F12655-3B75-EBE3-DAFE-0061CEC894FF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717722845" sldId="620"/>
            <ac:picMk id="4" creationId="{B5A1BFCA-C58C-17D2-0442-AFC80C50107A}"/>
          </ac:picMkLst>
        </pc:picChg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01/12/1446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39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929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6099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6701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297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042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17929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4" y="2180548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82564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Nagwan</a:t>
            </a: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Al-</a:t>
            </a:r>
            <a:r>
              <a:rPr lang="en-GB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Qershi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5" y="4449136"/>
            <a:ext cx="7007155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b="1" dirty="0">
                <a:latin typeface="+mn-lt"/>
              </a:rPr>
              <a:t>Introduction to Presentation and Writing Skills</a:t>
            </a:r>
          </a:p>
          <a:p>
            <a:r>
              <a:rPr lang="ar-EG" sz="2600" b="1" dirty="0">
                <a:latin typeface="+mn-lt"/>
              </a:rPr>
              <a:t>مقدمة في مهارات العرض والكتابة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التعلُّم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980CE177-07CC-42E9-95F6-1D2B71CD167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208949" y="1467527"/>
            <a:ext cx="1545775" cy="743009"/>
            <a:chOff x="880289" y="1048544"/>
            <a:chExt cx="1545775" cy="74300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7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330336"/>
              </p:ext>
            </p:extLst>
          </p:nvPr>
        </p:nvGraphicFramePr>
        <p:xfrm>
          <a:off x="3475171" y="2506058"/>
          <a:ext cx="8252371" cy="389709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67237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357999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920994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b="1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Introduce the course and its components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b="1" kern="0" dirty="0" smtClean="0">
                          <a:effectLst/>
                        </a:rPr>
                        <a:t>تعريف بالمقرر ومكوناته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920994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200" b="1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the relationship between presentation and writing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200" b="1" kern="0" dirty="0" smtClean="0">
                          <a:effectLst/>
                        </a:rPr>
                        <a:t>فهم العلاقة بين العرض والكتابة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87956367"/>
                  </a:ext>
                </a:extLst>
              </a:tr>
              <a:tr h="920994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2200" b="1" kern="0" dirty="0" smtClean="0">
                          <a:effectLst/>
                        </a:rPr>
                        <a:t>Clarify the importance of these skills in academic and professional life</a:t>
                      </a:r>
                      <a:endParaRPr lang="en-US" sz="22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ar-SA" sz="2200" b="1" kern="0" dirty="0" smtClean="0">
                          <a:effectLst/>
                        </a:rPr>
                        <a:t>توضيح أهمية هذه المهارات في الحياة الأكاديمية والمهنية</a:t>
                      </a:r>
                      <a:endParaRPr lang="ar-SA" sz="22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70220089"/>
                  </a:ext>
                </a:extLst>
              </a:tr>
              <a:tr h="920994"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2200" b="1" kern="0" dirty="0" smtClean="0">
                          <a:effectLst/>
                        </a:rPr>
                        <a:t>Provide an overview of the upcoming topics</a:t>
                      </a:r>
                      <a:endParaRPr lang="en-US" sz="22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indent="-342900"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ar-SA" sz="2200" b="1" kern="0" dirty="0" smtClean="0">
                          <a:effectLst/>
                        </a:rPr>
                        <a:t>استعراض عام للموضوعات القادمة</a:t>
                      </a:r>
                      <a:endParaRPr lang="ar-SA" sz="22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366330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6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Why Study This Course?</a:t>
            </a:r>
          </a:p>
          <a:p>
            <a:r>
              <a:rPr lang="ar-EG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لماذا ندرس هذا المقرر؟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479C3DEB-DED3-4F48-AFEE-AF2921206A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4743189" y="1224488"/>
            <a:ext cx="1545775" cy="712231"/>
            <a:chOff x="880289" y="1048544"/>
            <a:chExt cx="1545775" cy="71223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6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7862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575910"/>
              </p:ext>
            </p:extLst>
          </p:nvPr>
        </p:nvGraphicFramePr>
        <p:xfrm>
          <a:off x="981697" y="2178622"/>
          <a:ext cx="10100286" cy="407212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05014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505014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Enhance verbal and written communication using clear, structured language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تعزيز التعبير الشفهي والكتابي بلغة واضحة ومنظمة</a:t>
                      </a:r>
                      <a:endParaRPr lang="en-IN" sz="2000" kern="100" dirty="0" smtClean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6617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Organize and present ideas persuasively, and distinguish between writing styles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تنظيم وتقديم الأفكار بإقناع، والتمييز بين أساليب الكتابة المختلفة</a:t>
                      </a:r>
                      <a:endParaRPr lang="en-IN" sz="2000" kern="100" dirty="0" smtClean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87956367"/>
                  </a:ext>
                </a:extLst>
              </a:tr>
              <a:tr h="6617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2000" kern="0" dirty="0">
                          <a:effectLst/>
                        </a:rPr>
                        <a:t>Improve public speaking and body language, and gain confidence before an audience</a:t>
                      </a:r>
                      <a:endParaRPr lang="en-IN" sz="2000" kern="100" dirty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تحسين مهارات الإلقاء ولغة الجسد واكتساب الثقة في التحدث أمام الجمهور</a:t>
                      </a:r>
                      <a:endParaRPr lang="en-IN" sz="2000" kern="100" dirty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70220089"/>
                  </a:ext>
                </a:extLst>
              </a:tr>
              <a:tr h="6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2000" kern="0" dirty="0">
                          <a:effectLst/>
                        </a:rPr>
                        <a:t>Overcome the fear of public speaking and engage with the audience</a:t>
                      </a:r>
                      <a:endParaRPr lang="en-IN" sz="2000" kern="100" dirty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تجاوز رهبة التحدث والتفاعل مع الجمهور</a:t>
                      </a:r>
                      <a:endParaRPr lang="en-IN" sz="2000" kern="100" dirty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36633045"/>
                  </a:ext>
                </a:extLst>
              </a:tr>
              <a:tr h="6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2000" kern="0" dirty="0">
                          <a:effectLst/>
                        </a:rPr>
                        <a:t>Prepare for the job market and academic specialization</a:t>
                      </a:r>
                      <a:endParaRPr lang="en-IN" sz="2000" kern="100" dirty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الاستعداد لسوق العمل والتخصص الأكاديمي</a:t>
                      </a:r>
                      <a:endParaRPr lang="en-IN" sz="2000" kern="100" dirty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5151588"/>
                  </a:ext>
                </a:extLst>
              </a:tr>
              <a:tr h="6330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2000" kern="0" dirty="0">
                          <a:effectLst/>
                        </a:rPr>
                        <a:t>Presentation and writing skills are essential in all careers</a:t>
                      </a:r>
                      <a:endParaRPr lang="en-IN" sz="2000" kern="100" dirty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مهارات العرض والكتابة ضرورية لجميع التخصصات</a:t>
                      </a:r>
                      <a:endParaRPr lang="en-IN" sz="2000" kern="100" dirty="0">
                        <a:solidFill>
                          <a:srgbClr val="0F476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9071019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53487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Study This Course?</a:t>
            </a:r>
          </a:p>
          <a:p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لماذا ندرس هذا المقرر؟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cs typeface="Times New Roman" panose="02020603050405020304" pitchFamily="18" charset="0"/>
              </a:rPr>
              <a:t>What is the Difference Between Presentation and Writing?</a:t>
            </a:r>
            <a:endParaRPr lang="en-US" sz="2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479C3DEB-DED3-4F48-AFEE-AF2921206A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03146" y="4969084"/>
            <a:ext cx="468149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600" b="1" dirty="0">
                <a:solidFill>
                  <a:srgbClr val="00B0F0"/>
                </a:solidFill>
                <a:cs typeface="Times New Roman" panose="02020603050405020304" pitchFamily="18" charset="0"/>
              </a:rPr>
              <a:t>ما الفرق بين العرض والكتابة؟</a:t>
            </a:r>
            <a:endParaRPr lang="en-US" sz="2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4743189" y="1224488"/>
            <a:ext cx="1545775" cy="712231"/>
            <a:chOff x="880289" y="1048544"/>
            <a:chExt cx="1545775" cy="712231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6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475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786845"/>
            <a:ext cx="7115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Comparison Between Presentation and Writing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مقارنة بين العرض والكتابة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111495"/>
              </p:ext>
            </p:extLst>
          </p:nvPr>
        </p:nvGraphicFramePr>
        <p:xfrm>
          <a:off x="942310" y="2255955"/>
          <a:ext cx="10059518" cy="39343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774402">
                  <a:extLst>
                    <a:ext uri="{9D8B030D-6E8A-4147-A177-3AD203B41FA5}">
                      <a16:colId xmlns:a16="http://schemas.microsoft.com/office/drawing/2014/main" val="310445833"/>
                    </a:ext>
                  </a:extLst>
                </a:gridCol>
                <a:gridCol w="4250145">
                  <a:extLst>
                    <a:ext uri="{9D8B030D-6E8A-4147-A177-3AD203B41FA5}">
                      <a16:colId xmlns:a16="http://schemas.microsoft.com/office/drawing/2014/main" val="849627083"/>
                    </a:ext>
                  </a:extLst>
                </a:gridCol>
                <a:gridCol w="4034971">
                  <a:extLst>
                    <a:ext uri="{9D8B030D-6E8A-4147-A177-3AD203B41FA5}">
                      <a16:colId xmlns:a16="http://schemas.microsoft.com/office/drawing/2014/main" val="3069850165"/>
                    </a:ext>
                  </a:extLst>
                </a:gridCol>
              </a:tblGrid>
              <a:tr h="7952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ar-SA" sz="2200" b="1" kern="100" dirty="0">
                          <a:solidFill>
                            <a:schemeClr val="bg1"/>
                          </a:solidFill>
                          <a:effectLst/>
                        </a:rPr>
                        <a:t>العنصر</a:t>
                      </a:r>
                      <a:endParaRPr lang="en-US" sz="2200" b="1" kern="100" dirty="0">
                        <a:solidFill>
                          <a:schemeClr val="bg1"/>
                        </a:solidFill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IN" sz="2200" b="1" kern="100" dirty="0">
                          <a:solidFill>
                            <a:schemeClr val="bg1"/>
                          </a:solidFill>
                          <a:effectLst/>
                        </a:rPr>
                        <a:t>Presentation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ar-EG" sz="2200" b="1" kern="100" dirty="0">
                          <a:solidFill>
                            <a:schemeClr val="bg1"/>
                          </a:solidFill>
                          <a:effectLst/>
                        </a:rPr>
                        <a:t>العرض</a:t>
                      </a:r>
                      <a:endParaRPr lang="en-IN" sz="2200" b="1" kern="1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en-IN" sz="2200" b="1" kern="100" dirty="0">
                          <a:solidFill>
                            <a:schemeClr val="bg1"/>
                          </a:solidFill>
                          <a:effectLst/>
                        </a:rPr>
                        <a:t>Writing</a:t>
                      </a:r>
                      <a:endParaRPr lang="ar-EG" sz="2200" b="1" kern="1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ar-SA" sz="2200" b="1" kern="100" dirty="0">
                          <a:solidFill>
                            <a:schemeClr val="bg1"/>
                          </a:solidFill>
                          <a:effectLst/>
                        </a:rPr>
                        <a:t>الكتابة</a:t>
                      </a:r>
                      <a:endParaRPr lang="en-US" sz="2200" b="1" kern="100" dirty="0">
                        <a:solidFill>
                          <a:schemeClr val="bg1"/>
                        </a:solidFill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227360"/>
                  </a:ext>
                </a:extLst>
              </a:tr>
              <a:tr h="7793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b="1" kern="100" dirty="0">
                          <a:solidFill>
                            <a:schemeClr val="bg1"/>
                          </a:solidFill>
                          <a:effectLst/>
                        </a:rPr>
                        <a:t>التعريف</a:t>
                      </a:r>
                      <a:endParaRPr lang="en-US" sz="2200" b="1" kern="100" dirty="0">
                        <a:solidFill>
                          <a:schemeClr val="bg1"/>
                        </a:solidFill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0" algn="r" defTabSz="914400" rtl="1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  <a:tabLst/>
                      </a:pPr>
                      <a:r>
                        <a:rPr lang="ar-SA" sz="2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نقل المعلومات شفهيًا باستخدام وسائل بصرية وحركية</a:t>
                      </a:r>
                      <a:endParaRPr lang="en-US" sz="2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7800" indent="0"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100" dirty="0">
                          <a:effectLst/>
                        </a:rPr>
                        <a:t>تسجيل المعلومات نصيًا بدقة وتنظيم</a:t>
                      </a:r>
                      <a:endParaRPr lang="en-US" sz="22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7806738"/>
                  </a:ext>
                </a:extLst>
              </a:tr>
              <a:tr h="7793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b="1" kern="100" dirty="0">
                          <a:solidFill>
                            <a:schemeClr val="bg1"/>
                          </a:solidFill>
                          <a:effectLst/>
                        </a:rPr>
                        <a:t>الوسائل</a:t>
                      </a:r>
                      <a:endParaRPr lang="en-US" sz="2200" b="1" kern="100" dirty="0">
                        <a:solidFill>
                          <a:schemeClr val="bg1"/>
                        </a:solidFill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0" algn="r" defTabSz="914400" rtl="1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الصوت، نبرة الحديث، العروض التقديمية، لغة الجسد</a:t>
                      </a:r>
                      <a:endParaRPr lang="en-US" sz="2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7800" indent="0" algn="justLow" defTabSz="914400" rtl="1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النصوص، الفقرات، علامات الترقيم</a:t>
                      </a:r>
                      <a:endParaRPr lang="en-US" sz="2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8080253"/>
                  </a:ext>
                </a:extLst>
              </a:tr>
              <a:tr h="7793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b="1" kern="100" dirty="0">
                          <a:solidFill>
                            <a:schemeClr val="bg1"/>
                          </a:solidFill>
                          <a:effectLst/>
                        </a:rPr>
                        <a:t>التفاعل</a:t>
                      </a:r>
                      <a:endParaRPr lang="en-US" sz="2200" b="1" kern="100" dirty="0">
                        <a:solidFill>
                          <a:schemeClr val="bg1"/>
                        </a:solidFill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0" algn="r" defTabSz="914400" rtl="1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مباشر مع الجمهور (تفاعل فوري)</a:t>
                      </a:r>
                      <a:endParaRPr lang="en-US" sz="2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7800" indent="0" algn="justLow" defTabSz="914400" rtl="1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غير مباشر (يُقرأ لاحقًا)</a:t>
                      </a:r>
                      <a:endParaRPr lang="en-US" sz="2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197716"/>
                  </a:ext>
                </a:extLst>
              </a:tr>
              <a:tr h="7793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b="1" kern="100" dirty="0">
                          <a:solidFill>
                            <a:schemeClr val="bg1"/>
                          </a:solidFill>
                          <a:effectLst/>
                        </a:rPr>
                        <a:t>الهدف</a:t>
                      </a:r>
                      <a:endParaRPr lang="en-US" sz="2200" b="1" kern="100" dirty="0">
                        <a:solidFill>
                          <a:schemeClr val="bg1"/>
                        </a:solidFill>
                        <a:effectLst/>
                        <a:latin typeface="Aptos"/>
                        <a:ea typeface="Aptos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7800" indent="0" algn="justLow" defTabSz="914400" rtl="1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إيصال الفكرة بشكل حيّ وجذّاب</a:t>
                      </a:r>
                      <a:endParaRPr lang="en-US" sz="2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7800" indent="0" algn="justLow" defTabSz="914400" rtl="1" eaLnBrk="1" latinLnBrk="0" hangingPunct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توثيق الفكرة بشكل واضح ودقيق</a:t>
                      </a:r>
                      <a:endParaRPr lang="en-US" sz="2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2331093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4095056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786845"/>
            <a:ext cx="7115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Similarities between presentation and writing 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أوجه التشابه بين العرض والكتابة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2309" y="2200778"/>
            <a:ext cx="585037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250000"/>
              </a:lnSpc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800" kern="100" dirty="0">
                <a:ea typeface="Aptos"/>
                <a:cs typeface="Segoe UI Emoji"/>
              </a:rPr>
              <a:t>Clarity of ideas.</a:t>
            </a:r>
          </a:p>
          <a:p>
            <a:pPr marL="342900" lvl="0" indent="-342900" algn="just">
              <a:lnSpc>
                <a:spcPct val="250000"/>
              </a:lnSpc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800" kern="100" dirty="0">
                <a:ea typeface="Aptos"/>
                <a:cs typeface="Segoe UI Emoji"/>
              </a:rPr>
              <a:t>Structured content.</a:t>
            </a:r>
          </a:p>
          <a:p>
            <a:pPr marL="342900" lvl="0" indent="-342900" algn="just">
              <a:lnSpc>
                <a:spcPct val="250000"/>
              </a:lnSpc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en-US" sz="2800" kern="100" dirty="0">
                <a:ea typeface="Aptos"/>
                <a:cs typeface="Segoe UI Emoji"/>
              </a:rPr>
              <a:t>Presence of a target audience.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647543" y="2157236"/>
            <a:ext cx="451757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Low" rtl="1">
              <a:lnSpc>
                <a:spcPct val="250000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ar-SA" sz="2800" b="1" kern="100" dirty="0">
                <a:ea typeface="Aptos"/>
              </a:rPr>
              <a:t>وضوح الفكرة</a:t>
            </a:r>
            <a:r>
              <a:rPr lang="ar-EG" sz="2800" b="1" kern="100" dirty="0">
                <a:ea typeface="Aptos"/>
              </a:rPr>
              <a:t>.</a:t>
            </a:r>
          </a:p>
          <a:p>
            <a:pPr marL="342900" lvl="0" indent="-342900" algn="justLow" rtl="1">
              <a:lnSpc>
                <a:spcPct val="250000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ar-SA" sz="2800" b="1" kern="100" dirty="0">
                <a:ea typeface="Aptos"/>
              </a:rPr>
              <a:t>تنظيم المحتوى</a:t>
            </a:r>
            <a:r>
              <a:rPr lang="ar-EG" sz="2800" b="1" kern="100" dirty="0">
                <a:ea typeface="Aptos"/>
              </a:rPr>
              <a:t>.</a:t>
            </a:r>
          </a:p>
          <a:p>
            <a:pPr marL="342900" lvl="0" indent="-342900" algn="justLow" rtl="1">
              <a:lnSpc>
                <a:spcPct val="250000"/>
              </a:lnSpc>
              <a:spcAft>
                <a:spcPts val="600"/>
              </a:spcAft>
              <a:buSzPts val="1000"/>
              <a:buFont typeface="Wingdings" panose="05000000000000000000" pitchFamily="2" charset="2"/>
              <a:buChar char="ü"/>
              <a:tabLst>
                <a:tab pos="457200" algn="l"/>
              </a:tabLst>
            </a:pPr>
            <a:r>
              <a:rPr lang="ar-SA" sz="2800" b="1" kern="100" dirty="0">
                <a:ea typeface="Aptos"/>
              </a:rPr>
              <a:t>وجود جمهور مستهدف</a:t>
            </a:r>
            <a:r>
              <a:rPr lang="ar-EG" sz="2800" b="1" kern="100" dirty="0">
                <a:ea typeface="Aptos"/>
              </a:rPr>
              <a:t>.</a:t>
            </a:r>
            <a:r>
              <a:rPr lang="ar-SA" sz="2800" b="1" kern="100" dirty="0">
                <a:ea typeface="Aptos"/>
              </a:rPr>
              <a:t> </a:t>
            </a:r>
            <a:endParaRPr lang="en-US" sz="2800" b="1" kern="100" dirty="0">
              <a:ea typeface="Aptos"/>
              <a:cs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4656378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5177EF8-8E87-D813-A60E-84A7C3DF58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0297188"/>
              </p:ext>
            </p:extLst>
          </p:nvPr>
        </p:nvGraphicFramePr>
        <p:xfrm>
          <a:off x="942309" y="2164545"/>
          <a:ext cx="10098730" cy="418597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375353">
                  <a:extLst>
                    <a:ext uri="{9D8B030D-6E8A-4147-A177-3AD203B41FA5}">
                      <a16:colId xmlns:a16="http://schemas.microsoft.com/office/drawing/2014/main" val="1878992456"/>
                    </a:ext>
                  </a:extLst>
                </a:gridCol>
                <a:gridCol w="4723377">
                  <a:extLst>
                    <a:ext uri="{9D8B030D-6E8A-4147-A177-3AD203B41FA5}">
                      <a16:colId xmlns:a16="http://schemas.microsoft.com/office/drawing/2014/main" val="146492834"/>
                    </a:ext>
                  </a:extLst>
                </a:gridCol>
              </a:tblGrid>
              <a:tr h="14744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900" kern="0" dirty="0" smtClean="0">
                          <a:effectLst/>
                        </a:rPr>
                        <a:t>Presentation and writing are essential soft skills that distinguish individuals in the job market and enhance their ability to handle social and professional situations.</a:t>
                      </a:r>
                      <a:endParaRPr lang="en-IN" sz="19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900" kern="0" dirty="0" smtClean="0">
                          <a:effectLst/>
                        </a:rPr>
                        <a:t>مهارات العرض والكتابة من المهارات الأساسية التي تميز الفرد في سوق العمل وتعزز قدرته على التعامل مع المواقف الاجتماعية والمهنية</a:t>
                      </a:r>
                      <a:endParaRPr lang="en-IN" sz="19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endParaRPr lang="en-IN" sz="19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300961"/>
                  </a:ext>
                </a:extLst>
              </a:tr>
              <a:tr h="7490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900" kern="0" dirty="0" smtClean="0">
                          <a:effectLst/>
                        </a:rPr>
                        <a:t>Required in employment, graduate studies, interviews, academic presentations, and conferences.</a:t>
                      </a:r>
                      <a:endParaRPr lang="en-IN" sz="19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900" kern="0" dirty="0" smtClean="0">
                          <a:effectLst/>
                        </a:rPr>
                        <a:t>تُعد مطلوبة في التوظيف، الدراسات العليا، المقابلات، العروض الأكاديمية، والمؤتمرات</a:t>
                      </a:r>
                      <a:endParaRPr lang="en-IN" sz="19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55983589"/>
                  </a:ext>
                </a:extLst>
              </a:tr>
              <a:tr h="6849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900" kern="0" dirty="0" smtClean="0">
                          <a:effectLst/>
                        </a:rPr>
                        <a:t>Used in research papers, work reports, strategic documents, and professional communication.</a:t>
                      </a:r>
                      <a:endParaRPr lang="en-IN" sz="19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900" kern="0" dirty="0" smtClean="0">
                          <a:effectLst/>
                        </a:rPr>
                        <a:t>تُستخدم في كتابة الأوراق البحثية، تقارير العمل، الوثائق الاستراتيجية، والتواصل المهني</a:t>
                      </a:r>
                      <a:endParaRPr lang="en-IN" sz="19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30295310"/>
                  </a:ext>
                </a:extLst>
              </a:tr>
              <a:tr h="10274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1900" kern="0" dirty="0" smtClean="0">
                          <a:effectLst/>
                        </a:rPr>
                        <a:t>Rely on linguistic accuracy, information organization, and are key to effective academic and social interaction.</a:t>
                      </a:r>
                      <a:endParaRPr lang="en-IN" sz="19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900" kern="0" dirty="0" smtClean="0">
                          <a:effectLst/>
                        </a:rPr>
                        <a:t>تعتمد على الدقة اللغوية، تنظيم المعلومات، وتُعد مفتاحًا للتفاعل الأكاديمي والاجتماعي الفعال</a:t>
                      </a:r>
                      <a:endParaRPr lang="en-IN" sz="19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9371843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397036" y="7125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These Skills in the 21st </a:t>
            </a:r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Century</a:t>
            </a:r>
          </a:p>
          <a:p>
            <a:pPr rtl="1"/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أهمية 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هذه المهارات في القرن 21</a:t>
            </a:r>
          </a:p>
        </p:txBody>
      </p:sp>
    </p:spTree>
    <p:extLst>
      <p:ext uri="{BB962C8B-B14F-4D97-AF65-F5344CB8AC3E}">
        <p14:creationId xmlns:p14="http://schemas.microsoft.com/office/powerpoint/2010/main" val="3781768184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cs typeface="Times New Roman" panose="02020603050405020304" pitchFamily="18" charset="0"/>
              </a:rPr>
              <a:t>Presentation</a:t>
            </a:r>
          </a:p>
          <a:p>
            <a:r>
              <a:rPr lang="ar-EG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العرض التقديمي</a:t>
            </a: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479C3DEB-DED3-4F48-AFEE-AF2921206A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4743189" y="1224488"/>
            <a:ext cx="1545775" cy="712231"/>
            <a:chOff x="880289" y="1048544"/>
            <a:chExt cx="1545775" cy="712231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6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5935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912C3AD-3502-BB54-D9E5-B1886A1A1F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616601"/>
              </p:ext>
            </p:extLst>
          </p:nvPr>
        </p:nvGraphicFramePr>
        <p:xfrm>
          <a:off x="955955" y="2239747"/>
          <a:ext cx="9894016" cy="4077071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947008">
                  <a:extLst>
                    <a:ext uri="{9D8B030D-6E8A-4147-A177-3AD203B41FA5}">
                      <a16:colId xmlns:a16="http://schemas.microsoft.com/office/drawing/2014/main" val="2903562227"/>
                    </a:ext>
                  </a:extLst>
                </a:gridCol>
                <a:gridCol w="4947008">
                  <a:extLst>
                    <a:ext uri="{9D8B030D-6E8A-4147-A177-3AD203B41FA5}">
                      <a16:colId xmlns:a16="http://schemas.microsoft.com/office/drawing/2014/main" val="612037915"/>
                    </a:ext>
                  </a:extLst>
                </a:gridCol>
              </a:tblGrid>
              <a:tr h="14612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200" kern="0" dirty="0" smtClean="0">
                          <a:effectLst/>
                        </a:rPr>
                        <a:t>Clearly and engagingly conveying the main idea, starting simply and keeping the audience interested for easier understanding</a:t>
                      </a:r>
                      <a:endParaRPr lang="en-IN" sz="22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Low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200" kern="0" dirty="0" smtClean="0">
                          <a:effectLst/>
                        </a:rPr>
                        <a:t>توصيل الفكرة بوضوح وبأسلوب جذاب، يبدأ بتوضيح الفكرة الرئيسية بشكل مباشر وجعل الجمهور مهتمًا لفهمها بسهولة</a:t>
                      </a:r>
                      <a:endParaRPr lang="en-IN" sz="22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39352999"/>
                  </a:ext>
                </a:extLst>
              </a:tr>
              <a:tr h="10897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2200" kern="0" dirty="0">
                          <a:effectLst/>
                        </a:rPr>
                        <a:t>Using appropriate tone and body language to reinforce meaning and emphasize key points</a:t>
                      </a:r>
                      <a:endParaRPr lang="en-IN" sz="2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200" kern="0" dirty="0">
                          <a:effectLst/>
                        </a:rPr>
                        <a:t>استخدام الصوت ولغة الجسد بشكل مناسب لتعزيز المعنى وإبراز النقاط المهمة</a:t>
                      </a:r>
                      <a:endParaRPr lang="en-IN" sz="2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73345323"/>
                  </a:ext>
                </a:extLst>
              </a:tr>
              <a:tr h="13780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2200" kern="0" dirty="0">
                          <a:effectLst/>
                        </a:rPr>
                        <a:t>Supporting ideas with helpful visual aids and managing time effectively to maintain engagement and focus</a:t>
                      </a:r>
                      <a:endParaRPr lang="en-IN" sz="2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200" kern="0" dirty="0">
                          <a:effectLst/>
                        </a:rPr>
                        <a:t>دعم الفكرة بوسائل بصرية مفيدة، والالتزام بالوقت المحدد لضمان التفاعل والانتباه</a:t>
                      </a:r>
                      <a:endParaRPr lang="en-IN" sz="2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33866843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397036" y="739839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an Effective Presentation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?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 هو العرض الفعّال؟</a:t>
            </a:r>
          </a:p>
        </p:txBody>
      </p:sp>
    </p:spTree>
    <p:extLst>
      <p:ext uri="{BB962C8B-B14F-4D97-AF65-F5344CB8AC3E}">
        <p14:creationId xmlns:p14="http://schemas.microsoft.com/office/powerpoint/2010/main" val="934488384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2261479-9098-0D95-9223-514D0A10F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6321512"/>
              </p:ext>
            </p:extLst>
          </p:nvPr>
        </p:nvGraphicFramePr>
        <p:xfrm>
          <a:off x="942307" y="2297291"/>
          <a:ext cx="10194266" cy="398589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097133">
                  <a:extLst>
                    <a:ext uri="{9D8B030D-6E8A-4147-A177-3AD203B41FA5}">
                      <a16:colId xmlns:a16="http://schemas.microsoft.com/office/drawing/2014/main" val="3945258496"/>
                    </a:ext>
                  </a:extLst>
                </a:gridCol>
                <a:gridCol w="5097133">
                  <a:extLst>
                    <a:ext uri="{9D8B030D-6E8A-4147-A177-3AD203B41FA5}">
                      <a16:colId xmlns:a16="http://schemas.microsoft.com/office/drawing/2014/main" val="3825330714"/>
                    </a:ext>
                  </a:extLst>
                </a:gridCol>
              </a:tblGrid>
              <a:tr h="978110">
                <a:tc>
                  <a:txBody>
                    <a:bodyPr/>
                    <a:lstStyle/>
                    <a:p>
                      <a:pPr marL="0" marR="0" indent="0" algn="justLow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kern="0" dirty="0" smtClean="0">
                          <a:effectLst/>
                        </a:rPr>
                        <a:t>Logical and smooth content structure, with clearly divided and connected sections.</a:t>
                      </a:r>
                      <a:endParaRPr lang="en-IN" sz="20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2000" kern="0" dirty="0" smtClean="0">
                          <a:effectLst/>
                        </a:rPr>
                        <a:t>تنظيم منطقي وسلس لمحتوى العرض، مع تقسيمه إلى أجزاء واضحة تترابط بسلاسة</a:t>
                      </a:r>
                      <a:endParaRPr lang="en-IN" sz="2000" kern="100" dirty="0" smtClean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1847736"/>
                  </a:ext>
                </a:extLst>
              </a:tr>
              <a:tr h="978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2000" kern="0" dirty="0">
                          <a:effectLst/>
                        </a:rPr>
                        <a:t>Confident delivery that reflects full knowledge, enhancing credibility and </a:t>
                      </a:r>
                      <a:r>
                        <a:rPr lang="en-IN" sz="2000" kern="0" dirty="0" smtClean="0">
                          <a:effectLst/>
                        </a:rPr>
                        <a:t>impact.</a:t>
                      </a:r>
                      <a:endParaRPr lang="en-IN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عرض واثق يعكس إلمامًا بالموضوع، مما يعزز المصداقية ويترك أثرًا قويًا</a:t>
                      </a:r>
                      <a:endParaRPr lang="en-IN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00326016"/>
                  </a:ext>
                </a:extLst>
              </a:tr>
              <a:tr h="978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2000" kern="0" dirty="0">
                          <a:effectLst/>
                        </a:rPr>
                        <a:t>Strong arguments and simple persuasive style, supported by interaction and body </a:t>
                      </a:r>
                      <a:r>
                        <a:rPr lang="en-IN" sz="2000" kern="0" dirty="0" smtClean="0">
                          <a:effectLst/>
                        </a:rPr>
                        <a:t>language.</a:t>
                      </a:r>
                      <a:endParaRPr lang="en-IN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استخدام حجج قوية وأسلوب بسيط لإقناع الجمهور، مدعومًا بالتفاعل ولغة الجسد</a:t>
                      </a:r>
                      <a:endParaRPr lang="en-IN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3909587"/>
                  </a:ext>
                </a:extLst>
              </a:tr>
              <a:tr h="978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IN" sz="2000" kern="0" dirty="0">
                          <a:effectLst/>
                        </a:rPr>
                        <a:t>Use of effective supporting tools (e.g., PowerPoint, graphics, video) to clarify and simplify </a:t>
                      </a:r>
                      <a:r>
                        <a:rPr lang="en-IN" sz="2000" kern="0" dirty="0" smtClean="0">
                          <a:effectLst/>
                        </a:rPr>
                        <a:t>ideas.</a:t>
                      </a:r>
                      <a:endParaRPr lang="en-IN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توظيف أدوات مساعدة </a:t>
                      </a:r>
                      <a:r>
                        <a:rPr lang="ar-SA" sz="2000" kern="0" dirty="0" smtClean="0">
                          <a:effectLst/>
                        </a:rPr>
                        <a:t>مناسب</a:t>
                      </a:r>
                      <a:r>
                        <a:rPr lang="ar-EG" sz="2000" kern="0" dirty="0" smtClean="0">
                          <a:effectLst/>
                        </a:rPr>
                        <a:t>ة</a:t>
                      </a:r>
                      <a:r>
                        <a:rPr lang="ar-EG" sz="2000" kern="0" baseline="0" dirty="0" smtClean="0">
                          <a:effectLst/>
                        </a:rPr>
                        <a:t> (</a:t>
                      </a:r>
                      <a:r>
                        <a:rPr lang="ar-SA" sz="2000" kern="0" dirty="0" smtClean="0">
                          <a:effectLst/>
                        </a:rPr>
                        <a:t>مثل</a:t>
                      </a:r>
                      <a:r>
                        <a:rPr lang="en-IN" sz="2000" kern="0" dirty="0" smtClean="0">
                          <a:effectLst/>
                        </a:rPr>
                        <a:t> </a:t>
                      </a:r>
                      <a:r>
                        <a:rPr lang="en-IN" sz="2000" kern="0" dirty="0">
                          <a:effectLst/>
                        </a:rPr>
                        <a:t>PowerPoint </a:t>
                      </a:r>
                      <a:r>
                        <a:rPr lang="ar-SA" sz="2000" kern="0" dirty="0">
                          <a:effectLst/>
                        </a:rPr>
                        <a:t>والرسوم </a:t>
                      </a:r>
                      <a:r>
                        <a:rPr lang="ar-SA" sz="2000" kern="0" dirty="0" smtClean="0">
                          <a:effectLst/>
                        </a:rPr>
                        <a:t>والفيديو</a:t>
                      </a:r>
                      <a:r>
                        <a:rPr lang="ar-EG" sz="2000" kern="0" dirty="0" smtClean="0">
                          <a:effectLst/>
                        </a:rPr>
                        <a:t>)</a:t>
                      </a:r>
                      <a:r>
                        <a:rPr lang="ar-EG" sz="2000" kern="0" baseline="0" dirty="0" smtClean="0">
                          <a:effectLst/>
                        </a:rPr>
                        <a:t> </a:t>
                      </a:r>
                      <a:r>
                        <a:rPr lang="ar-SA" sz="2000" kern="0" dirty="0" smtClean="0">
                          <a:effectLst/>
                        </a:rPr>
                        <a:t>لتوضيح </a:t>
                      </a:r>
                      <a:r>
                        <a:rPr lang="ar-SA" sz="2000" kern="0" dirty="0">
                          <a:effectLst/>
                        </a:rPr>
                        <a:t>الأفكار وتبسيطها</a:t>
                      </a:r>
                      <a:endParaRPr lang="en-IN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7567168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26191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Elements of a Good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عناصر العرض الجيد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3883408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739839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Understanding Your Audience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فهم جمهورك</a:t>
            </a: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82186C7-92B1-6770-7524-5EF4E4A9B6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258553"/>
              </p:ext>
            </p:extLst>
          </p:nvPr>
        </p:nvGraphicFramePr>
        <p:xfrm>
          <a:off x="975825" y="2229052"/>
          <a:ext cx="10010624" cy="405384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05312">
                  <a:extLst>
                    <a:ext uri="{9D8B030D-6E8A-4147-A177-3AD203B41FA5}">
                      <a16:colId xmlns:a16="http://schemas.microsoft.com/office/drawing/2014/main" val="214521814"/>
                    </a:ext>
                  </a:extLst>
                </a:gridCol>
                <a:gridCol w="5005312">
                  <a:extLst>
                    <a:ext uri="{9D8B030D-6E8A-4147-A177-3AD203B41FA5}">
                      <a16:colId xmlns:a16="http://schemas.microsoft.com/office/drawing/2014/main" val="1585096867"/>
                    </a:ext>
                  </a:extLst>
                </a:gridCol>
              </a:tblGrid>
              <a:tr h="1027057">
                <a:tc>
                  <a:txBody>
                    <a:bodyPr/>
                    <a:lstStyle/>
                    <a:p>
                      <a:r>
                        <a:rPr lang="en-GB" sz="2200" dirty="0"/>
                        <a:t>Know your audience's age, academic level, and cultural background to tailor your message effectively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تعرّف على جمهورك من حيث العمر، المستوى الأكاديمي، والخلفية الثقافية لتخصيص الرسالة بشكل مناسب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08830267"/>
                  </a:ext>
                </a:extLst>
              </a:tr>
              <a:tr h="715828">
                <a:tc>
                  <a:txBody>
                    <a:bodyPr/>
                    <a:lstStyle/>
                    <a:p>
                      <a:r>
                        <a:rPr lang="en-GB" sz="2200" dirty="0"/>
                        <a:t>Match your content to their knowledge level, and avoid complex jargon if unfamiliar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تأكد من توافق المحتوى مع مستوى معرفتهم، وتجنّب المصطلحات المعقدة إن لم يكونوا على دراية كافية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28101180"/>
                  </a:ext>
                </a:extLst>
              </a:tr>
              <a:tr h="715828">
                <a:tc>
                  <a:txBody>
                    <a:bodyPr/>
                    <a:lstStyle/>
                    <a:p>
                      <a:r>
                        <a:rPr lang="en-GB" sz="2200" dirty="0"/>
                        <a:t>Identify what they expect and deliver it while adding valuable insights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حدّد توقعاتهم من العرض وقدّم ما ينتظرونه مع إضافة معلومات جديدة ومفيدة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93940393"/>
                  </a:ext>
                </a:extLst>
              </a:tr>
              <a:tr h="1027057">
                <a:tc>
                  <a:txBody>
                    <a:bodyPr/>
                    <a:lstStyle/>
                    <a:p>
                      <a:r>
                        <a:rPr lang="en-GB" sz="2200" dirty="0"/>
                        <a:t>Capture attention with stories or live examples, and maintain interaction through questions and engagement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اجذب انتباههم باستخدام قصص أو أمثلة حية، وحافظ على التفاعل من خلال الأسئلة والمشاركة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2020871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5916847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7BF180C-A9ED-0890-86FD-540FD073D0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965983"/>
              </p:ext>
            </p:extLst>
          </p:nvPr>
        </p:nvGraphicFramePr>
        <p:xfrm>
          <a:off x="968050" y="2177270"/>
          <a:ext cx="10045694" cy="420471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446398">
                  <a:extLst>
                    <a:ext uri="{9D8B030D-6E8A-4147-A177-3AD203B41FA5}">
                      <a16:colId xmlns:a16="http://schemas.microsoft.com/office/drawing/2014/main" val="542365077"/>
                    </a:ext>
                  </a:extLst>
                </a:gridCol>
                <a:gridCol w="4599296">
                  <a:extLst>
                    <a:ext uri="{9D8B030D-6E8A-4147-A177-3AD203B41FA5}">
                      <a16:colId xmlns:a16="http://schemas.microsoft.com/office/drawing/2014/main" val="77748478"/>
                    </a:ext>
                  </a:extLst>
                </a:gridCol>
              </a:tblGrid>
              <a:tr h="934210">
                <a:tc>
                  <a:txBody>
                    <a:bodyPr/>
                    <a:lstStyle/>
                    <a:p>
                      <a:r>
                        <a:rPr lang="en-GB" sz="2000" dirty="0"/>
                        <a:t>Planning: Define the goal, identify the audience, choose the topic, and organize ideas logically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التخطيط: تحديد الهدف والجمهور المستهدف، واختيار الموضوع </a:t>
                      </a:r>
                      <a:r>
                        <a:rPr lang="ar-EG" sz="2000" dirty="0" smtClean="0"/>
                        <a:t>وتنظيم </a:t>
                      </a:r>
                      <a:r>
                        <a:rPr lang="ar-EG" sz="2000" dirty="0"/>
                        <a:t>الأفكار بشكل منطقي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53450228"/>
                  </a:ext>
                </a:extLst>
              </a:tr>
              <a:tr h="934210">
                <a:tc>
                  <a:txBody>
                    <a:bodyPr/>
                    <a:lstStyle/>
                    <a:p>
                      <a:r>
                        <a:rPr lang="en-GB" sz="2000"/>
                        <a:t>Gathering Information: Research reliable sources and ensure information is current and relevant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جمع المعلومات: البحث من مصادر موثوقة والتأكد من حداثة وملاءمة المعلومات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07801449"/>
                  </a:ext>
                </a:extLst>
              </a:tr>
              <a:tr h="651116">
                <a:tc>
                  <a:txBody>
                    <a:bodyPr/>
                    <a:lstStyle/>
                    <a:p>
                      <a:r>
                        <a:rPr lang="en-GB" sz="2000"/>
                        <a:t>Preparing Slides: Design clear and organized slides, using visuals to support content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إعداد الشرائح: تصميم الشرائح بوضوح وتنظيم، مع دعم المحتوى بوسائل بصرية مناسبة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7847537"/>
                  </a:ext>
                </a:extLst>
              </a:tr>
              <a:tr h="651116">
                <a:tc>
                  <a:txBody>
                    <a:bodyPr/>
                    <a:lstStyle/>
                    <a:p>
                      <a:r>
                        <a:rPr lang="en-GB" sz="2000" dirty="0"/>
                        <a:t>Practicing: Rehearse the presentation with focus on timing and body language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التدريب: التدرب على العرض مع التركيز على الوقت ولغة الجسد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87368861"/>
                  </a:ext>
                </a:extLst>
              </a:tr>
              <a:tr h="934210">
                <a:tc>
                  <a:txBody>
                    <a:bodyPr/>
                    <a:lstStyle/>
                    <a:p>
                      <a:r>
                        <a:rPr lang="en-GB" sz="2000" dirty="0"/>
                        <a:t>Presentation and Evaluation: Deliver confidently and evaluate performance for future improvement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000" dirty="0"/>
                        <a:t>التقديم والتقييم: تقديم العرض بثقة أمام الجمهور، وتقييم الأداء لاحقًا لتحسين العروض المستقبلية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7484684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39839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Stages of Preparing a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إعداد العرض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8496558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60AD4A2-E4E7-3217-607D-12F078C7D2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53394"/>
              </p:ext>
            </p:extLst>
          </p:nvPr>
        </p:nvGraphicFramePr>
        <p:xfrm>
          <a:off x="981697" y="2231891"/>
          <a:ext cx="9991104" cy="402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995552">
                  <a:extLst>
                    <a:ext uri="{9D8B030D-6E8A-4147-A177-3AD203B41FA5}">
                      <a16:colId xmlns:a16="http://schemas.microsoft.com/office/drawing/2014/main" val="2383394587"/>
                    </a:ext>
                  </a:extLst>
                </a:gridCol>
                <a:gridCol w="4995552">
                  <a:extLst>
                    <a:ext uri="{9D8B030D-6E8A-4147-A177-3AD203B41FA5}">
                      <a16:colId xmlns:a16="http://schemas.microsoft.com/office/drawing/2014/main" val="34588402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000" dirty="0"/>
                        <a:t>Reading from slides: Makes the presentation boring and reduces engagement; slides should support, not replace speech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dirty="0"/>
                        <a:t>القراءة من الشرائح: تجعل العرض مملًا وتقلل التفاعل؛ الشرائح يجب أن تدعم الكلام لا أن تستبدله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129055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000" dirty="0"/>
                        <a:t>Ignoring time: Leads to overly long presentations or missed points; essential to stick to the allocated time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dirty="0"/>
                        <a:t>تجاهل الوقت: يؤدي إلى إطالة العرض أو فقدان نقاط مهمة؛ يجب الالتزام بالوقت المحدد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5949938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000" dirty="0"/>
                        <a:t>Lack of interaction: Makes the presentation dull; audience engagement through questions or discussions is key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justLow" defTabSz="914400" rtl="1" eaLnBrk="1" latinLnBrk="0" hangingPunct="1"/>
                      <a:r>
                        <a:rPr lang="ar-EG" sz="2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غياب التفاعل: يقلل من جذب الجمهور؛ يجب طرح أسئلة أو مناقشات لتحفيز التواصل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471135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000" dirty="0"/>
                        <a:t>Over-reliance on technology: May cause failure if issues occur; technology should support, not be the core of the presentation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justLow" defTabSz="914400" rtl="1" eaLnBrk="1" latinLnBrk="0" hangingPunct="1"/>
                      <a:r>
                        <a:rPr lang="ar-EG" sz="2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الاعتماد المفرط على التكنولوجيا: قد يؤدي إلى فشل العرض في حال حدوث مشكلات فنية؛ التقنية داعمة وليست أساسية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08342227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Mistakes in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Presentations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الأخطاء الشائعة في العرض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0836073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BA456CC-615F-9FA2-4C66-68DCD4E88C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9863955"/>
              </p:ext>
            </p:extLst>
          </p:nvPr>
        </p:nvGraphicFramePr>
        <p:xfrm>
          <a:off x="981697" y="2209091"/>
          <a:ext cx="10113934" cy="400064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56967">
                  <a:extLst>
                    <a:ext uri="{9D8B030D-6E8A-4147-A177-3AD203B41FA5}">
                      <a16:colId xmlns:a16="http://schemas.microsoft.com/office/drawing/2014/main" val="2939149190"/>
                    </a:ext>
                  </a:extLst>
                </a:gridCol>
                <a:gridCol w="5056967">
                  <a:extLst>
                    <a:ext uri="{9D8B030D-6E8A-4147-A177-3AD203B41FA5}">
                      <a16:colId xmlns:a16="http://schemas.microsoft.com/office/drawing/2014/main" val="3548011009"/>
                    </a:ext>
                  </a:extLst>
                </a:gridCol>
              </a:tblGrid>
              <a:tr h="819803">
                <a:tc>
                  <a:txBody>
                    <a:bodyPr/>
                    <a:lstStyle/>
                    <a:p>
                      <a:r>
                        <a:rPr lang="en-GB" sz="2200" dirty="0"/>
                        <a:t>Font size: Should be clear and readable from all angles (24–32 </a:t>
                      </a:r>
                      <a:r>
                        <a:rPr lang="en-GB" sz="2200" dirty="0" err="1"/>
                        <a:t>pt</a:t>
                      </a:r>
                      <a:r>
                        <a:rPr lang="en-GB" sz="2200" dirty="0"/>
                        <a:t> for body text)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حجم الخط: يجب أن يكون واضحًا وسهل القراءة من جميع الزوايا (24–32 نقطة للنص العادي)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1633950"/>
                  </a:ext>
                </a:extLst>
              </a:tr>
              <a:tr h="819803">
                <a:tc>
                  <a:txBody>
                    <a:bodyPr/>
                    <a:lstStyle/>
                    <a:p>
                      <a:r>
                        <a:rPr lang="en-GB" sz="2200" dirty="0"/>
                        <a:t>Word count: Use minimal words and focus on key points to avoid clutter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عدد الكلمات: تقليل عدد الكلمات والتركيز على النقاط الرئيسية لتجنّب ازدحام النص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27479277"/>
                  </a:ext>
                </a:extLst>
              </a:tr>
              <a:tr h="1180517">
                <a:tc>
                  <a:txBody>
                    <a:bodyPr/>
                    <a:lstStyle/>
                    <a:p>
                      <a:r>
                        <a:rPr lang="en-GB" sz="2200" dirty="0"/>
                        <a:t>Text-image balance: Images should support the message without being distracting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التوازن بين النصوص والصور: يجب أن تدعم الصور الفكرة دون تشتيت، وتُستخدم باعتدال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15870450"/>
                  </a:ext>
                </a:extLst>
              </a:tr>
              <a:tr h="1180517">
                <a:tc>
                  <a:txBody>
                    <a:bodyPr/>
                    <a:lstStyle/>
                    <a:p>
                      <a:r>
                        <a:rPr lang="en-GB" sz="2200" dirty="0" smtClean="0"/>
                        <a:t>Colours </a:t>
                      </a:r>
                      <a:r>
                        <a:rPr lang="en-GB" sz="2200" dirty="0"/>
                        <a:t>and harmony: Use harmonious, readable </a:t>
                      </a:r>
                      <a:r>
                        <a:rPr lang="en-GB" sz="2200" dirty="0" smtClean="0"/>
                        <a:t>colours </a:t>
                      </a:r>
                      <a:r>
                        <a:rPr lang="en-GB" sz="2200" dirty="0"/>
                        <a:t>and avoid clashing or flashy ones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الألوان وتناسقها: استخدام ألوان مريحة ومناسبة للعرض، وتجنّب الألوان الصارخة أو المتضاربة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4441280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Designing Slides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Professionally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تصميم الشرائح باحترافية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880289" y="1089488"/>
            <a:ext cx="1545775" cy="804564"/>
            <a:chOff x="880289" y="1048544"/>
            <a:chExt cx="1545775" cy="804564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1048544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Orientation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391443"/>
              <a:ext cx="12860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  <a:endParaRPr lang="en-US" sz="8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61922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C5A4584-DE9E-35BC-5187-346CD2F20D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623804"/>
              </p:ext>
            </p:extLst>
          </p:nvPr>
        </p:nvGraphicFramePr>
        <p:xfrm>
          <a:off x="981698" y="2295046"/>
          <a:ext cx="10045694" cy="3915557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22847">
                  <a:extLst>
                    <a:ext uri="{9D8B030D-6E8A-4147-A177-3AD203B41FA5}">
                      <a16:colId xmlns:a16="http://schemas.microsoft.com/office/drawing/2014/main" val="1709631597"/>
                    </a:ext>
                  </a:extLst>
                </a:gridCol>
                <a:gridCol w="5022847">
                  <a:extLst>
                    <a:ext uri="{9D8B030D-6E8A-4147-A177-3AD203B41FA5}">
                      <a16:colId xmlns:a16="http://schemas.microsoft.com/office/drawing/2014/main" val="3755386595"/>
                    </a:ext>
                  </a:extLst>
                </a:gridCol>
              </a:tblGrid>
              <a:tr h="958997">
                <a:tc>
                  <a:txBody>
                    <a:bodyPr/>
                    <a:lstStyle/>
                    <a:p>
                      <a:r>
                        <a:rPr lang="en-GB" sz="2200" dirty="0"/>
                        <a:t>Eye contact: Shows confidence, boosts engagement, and draws audience attention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التواصل البصري: يُظهر الثقة ويزيد من التفاعل، كما يجذب انتباه الجمهور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83430312"/>
                  </a:ext>
                </a:extLst>
              </a:tr>
              <a:tr h="958997">
                <a:tc>
                  <a:txBody>
                    <a:bodyPr/>
                    <a:lstStyle/>
                    <a:p>
                      <a:r>
                        <a:rPr lang="en-GB" sz="2200" dirty="0"/>
                        <a:t>Gestures: Clarify points and express ideas; should be natural and not exaggerated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الإيماءات: تُستخدم لتوضيح الأفكار ويجب أن تكون طبيعية وغير مبالغ فيها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340975"/>
                  </a:ext>
                </a:extLst>
              </a:tr>
              <a:tr h="663921">
                <a:tc>
                  <a:txBody>
                    <a:bodyPr/>
                    <a:lstStyle/>
                    <a:p>
                      <a:r>
                        <a:rPr lang="en-GB" sz="2200" dirty="0"/>
                        <a:t>Standing firmly: Reflects confidence and strong presence; avoid constant swaying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الوقوف بثبات: يعكس حضورًا قويًا ويمنح الثقة؛ تجنب التمايل المستمر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70481073"/>
                  </a:ext>
                </a:extLst>
              </a:tr>
              <a:tr h="958997">
                <a:tc>
                  <a:txBody>
                    <a:bodyPr/>
                    <a:lstStyle/>
                    <a:p>
                      <a:r>
                        <a:rPr lang="en-GB" sz="2200" dirty="0"/>
                        <a:t>Avoid distracting movements: Like fidgeting or excessive waving, which weaken presentation impact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تجنب الحركات المشتتة: مثل اللعب باليدين أو التلويح المفرط؛ تقلل من تأثير العرض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241352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Body </a:t>
            </a:r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Language</a:t>
            </a:r>
            <a:endParaRPr lang="en-US" sz="2600" b="1" dirty="0" smtClean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لغة الجسد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5" name="Rectangle 14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89347904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95475D3-FF99-0ED1-BFA1-F7EFC802C0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049243"/>
              </p:ext>
            </p:extLst>
          </p:nvPr>
        </p:nvGraphicFramePr>
        <p:xfrm>
          <a:off x="981698" y="2223364"/>
          <a:ext cx="10127580" cy="394542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63790">
                  <a:extLst>
                    <a:ext uri="{9D8B030D-6E8A-4147-A177-3AD203B41FA5}">
                      <a16:colId xmlns:a16="http://schemas.microsoft.com/office/drawing/2014/main" val="2617187222"/>
                    </a:ext>
                  </a:extLst>
                </a:gridCol>
                <a:gridCol w="5063790">
                  <a:extLst>
                    <a:ext uri="{9D8B030D-6E8A-4147-A177-3AD203B41FA5}">
                      <a16:colId xmlns:a16="http://schemas.microsoft.com/office/drawing/2014/main" val="2212812786"/>
                    </a:ext>
                  </a:extLst>
                </a:gridCol>
              </a:tblGrid>
              <a:tr h="1315141">
                <a:tc>
                  <a:txBody>
                    <a:bodyPr/>
                    <a:lstStyle/>
                    <a:p>
                      <a:r>
                        <a:rPr lang="en-GB" sz="2300" dirty="0"/>
                        <a:t>Voice clarity: Your voice should be clear, strong, and audible to everyone; avoid speaking too fast or too slow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dirty="0"/>
                        <a:t>وضوح الصوت: يجب أن يكون الصوت قويًا، واضحًا، ومسموعًا للجميع، مع تجنب السرعة أو البطء الزائد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57356510"/>
                  </a:ext>
                </a:extLst>
              </a:tr>
              <a:tr h="1315141">
                <a:tc>
                  <a:txBody>
                    <a:bodyPr/>
                    <a:lstStyle/>
                    <a:p>
                      <a:r>
                        <a:rPr lang="en-GB" sz="2300" dirty="0"/>
                        <a:t>Varying tone: Use an enthusiastic tone for key points, and a calm tone for complex ideas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dirty="0"/>
                        <a:t>تنويع النبرة حسب المحتوى: استخدام نبرة حماسية مع النقاط المهمة، ونبرة هادئة للأفكار المعقدة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5999615"/>
                  </a:ext>
                </a:extLst>
              </a:tr>
              <a:tr h="1315141">
                <a:tc>
                  <a:txBody>
                    <a:bodyPr/>
                    <a:lstStyle/>
                    <a:p>
                      <a:r>
                        <a:rPr lang="en-GB" sz="2300" dirty="0"/>
                        <a:t>Effective pauses: Use pauses to emphasize ideas and give the audience time to absorb information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dirty="0"/>
                        <a:t>التوقف المؤثر: استخدم التوقفات القصيرة لتأكيد الأفكار ومنح الجمهور وقتًا لاستيعاب المعلومات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02390643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Voice Tone and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Delivery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نبرة الصوت والإلقاء</a:t>
            </a:r>
          </a:p>
        </p:txBody>
      </p:sp>
    </p:spTree>
    <p:extLst>
      <p:ext uri="{BB962C8B-B14F-4D97-AF65-F5344CB8AC3E}">
        <p14:creationId xmlns:p14="http://schemas.microsoft.com/office/powerpoint/2010/main" val="4021036110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FA9E363-FF15-290D-553D-BE0673A935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128289"/>
              </p:ext>
            </p:extLst>
          </p:nvPr>
        </p:nvGraphicFramePr>
        <p:xfrm>
          <a:off x="981698" y="2356444"/>
          <a:ext cx="9991102" cy="347115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995551">
                  <a:extLst>
                    <a:ext uri="{9D8B030D-6E8A-4147-A177-3AD203B41FA5}">
                      <a16:colId xmlns:a16="http://schemas.microsoft.com/office/drawing/2014/main" val="2134999998"/>
                    </a:ext>
                  </a:extLst>
                </a:gridCol>
                <a:gridCol w="4995551">
                  <a:extLst>
                    <a:ext uri="{9D8B030D-6E8A-4147-A177-3AD203B41FA5}">
                      <a16:colId xmlns:a16="http://schemas.microsoft.com/office/drawing/2014/main" val="1202922530"/>
                    </a:ext>
                  </a:extLst>
                </a:gridCol>
              </a:tblGrid>
              <a:tr h="1735575"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Images and tables: Help clarify complex ideas, enhance engagement, and present or compare data in an organized way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400" dirty="0"/>
                        <a:t>استخدام الصور والجداول: تُستخدم لتوضيح الأفكار المعقدة، وجعل العرض أكثر جذبًا، وتنظيم البيانات أو مقارنتها بوضوح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06025483"/>
                  </a:ext>
                </a:extLst>
              </a:tr>
              <a:tr h="1735575">
                <a:tc>
                  <a:txBody>
                    <a:bodyPr/>
                    <a:lstStyle/>
                    <a:p>
                      <a:pPr algn="l"/>
                      <a:r>
                        <a:rPr lang="en-GB" sz="2400" dirty="0"/>
                        <a:t>Videos and animations: Useful for demonstrating processes or real-life examples, but can distract if overused or unnecessary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400" dirty="0"/>
                        <a:t>الفيديو والرسوم المتحركة: مفيدة لتوضيح العمليات أو الأمثلة الواقعية، لكن قد تشتت إذا أُفرِط في استخدامها أو لم تكن ضرورية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92494625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Using Visual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Aids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استخدام الوسائل البصرية</a:t>
            </a:r>
          </a:p>
        </p:txBody>
      </p:sp>
    </p:spTree>
    <p:extLst>
      <p:ext uri="{BB962C8B-B14F-4D97-AF65-F5344CB8AC3E}">
        <p14:creationId xmlns:p14="http://schemas.microsoft.com/office/powerpoint/2010/main" val="3902552716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FE9C024-D851-0341-5B66-A5E5EF01F2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790579"/>
              </p:ext>
            </p:extLst>
          </p:nvPr>
        </p:nvGraphicFramePr>
        <p:xfrm>
          <a:off x="981698" y="2280109"/>
          <a:ext cx="10086636" cy="391597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43318">
                  <a:extLst>
                    <a:ext uri="{9D8B030D-6E8A-4147-A177-3AD203B41FA5}">
                      <a16:colId xmlns:a16="http://schemas.microsoft.com/office/drawing/2014/main" val="2488946040"/>
                    </a:ext>
                  </a:extLst>
                </a:gridCol>
                <a:gridCol w="5043318">
                  <a:extLst>
                    <a:ext uri="{9D8B030D-6E8A-4147-A177-3AD203B41FA5}">
                      <a16:colId xmlns:a16="http://schemas.microsoft.com/office/drawing/2014/main" val="2450249901"/>
                    </a:ext>
                  </a:extLst>
                </a:gridCol>
              </a:tblGrid>
              <a:tr h="1305325">
                <a:tc>
                  <a:txBody>
                    <a:bodyPr/>
                    <a:lstStyle/>
                    <a:p>
                      <a:r>
                        <a:rPr lang="en-GB" sz="2300" b="1" dirty="0"/>
                        <a:t>Knowing the duration</a:t>
                      </a:r>
                      <a:r>
                        <a:rPr lang="en-GB" sz="2300" dirty="0"/>
                        <a:t>: Helps organize your presentation and ensures all key points are covered within time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معرفة مدة العرض</a:t>
                      </a:r>
                      <a:r>
                        <a:rPr lang="ar-EG" sz="2300" dirty="0"/>
                        <a:t>: تساعد على تنظيم العرض وتغطية جميع النقاط ضمن الوقت المحدد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6305717"/>
                  </a:ext>
                </a:extLst>
              </a:tr>
              <a:tr h="1305325">
                <a:tc>
                  <a:txBody>
                    <a:bodyPr/>
                    <a:lstStyle/>
                    <a:p>
                      <a:r>
                        <a:rPr lang="en-GB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Dividing</a:t>
                      </a:r>
                      <a:r>
                        <a:rPr lang="en-GB" sz="2300" dirty="0"/>
                        <a:t> </a:t>
                      </a:r>
                      <a:r>
                        <a:rPr lang="en-GB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time</a:t>
                      </a:r>
                      <a:r>
                        <a:rPr lang="en-GB" sz="2300" dirty="0"/>
                        <a:t>: For example, 10–15% for introduction, 70–80% for content, and 10–15% for conclusion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توزيع الوقت بين المقدمة، المحتوى، والخاتمة</a:t>
                      </a:r>
                      <a:r>
                        <a:rPr lang="ar-EG" sz="2300" dirty="0"/>
                        <a:t>: مثال: 10–15٪ للمقدمة، 70–80٪ للمحتوى، 10–15٪ للخاتمة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32779503"/>
                  </a:ext>
                </a:extLst>
              </a:tr>
              <a:tr h="1305325">
                <a:tc>
                  <a:txBody>
                    <a:bodyPr/>
                    <a:lstStyle/>
                    <a:p>
                      <a:r>
                        <a:rPr lang="en-GB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Monitoring</a:t>
                      </a:r>
                      <a:r>
                        <a:rPr lang="en-GB" sz="2300" dirty="0"/>
                        <a:t> </a:t>
                      </a:r>
                      <a:r>
                        <a:rPr lang="en-GB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time</a:t>
                      </a:r>
                      <a:r>
                        <a:rPr lang="en-GB" sz="2300" dirty="0"/>
                        <a:t>: Use a clock or timer and ensure even time distribution without exceeding limits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مراقبة الوقت أثناء التقديم</a:t>
                      </a:r>
                      <a:r>
                        <a:rPr lang="ar-EG" sz="2300" dirty="0"/>
                        <a:t>: استخدم ساعة أو مؤقت وتأكد من التوزيع المتوازن للوقت دون تجاوزه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05639971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Time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إدارة الوقت</a:t>
            </a:r>
          </a:p>
        </p:txBody>
      </p:sp>
    </p:spTree>
    <p:extLst>
      <p:ext uri="{BB962C8B-B14F-4D97-AF65-F5344CB8AC3E}">
        <p14:creationId xmlns:p14="http://schemas.microsoft.com/office/powerpoint/2010/main" val="4068224954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056C901-F39F-AAE8-144B-0C54DE5D35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998529"/>
              </p:ext>
            </p:extLst>
          </p:nvPr>
        </p:nvGraphicFramePr>
        <p:xfrm>
          <a:off x="981698" y="2285872"/>
          <a:ext cx="9977454" cy="388291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988727">
                  <a:extLst>
                    <a:ext uri="{9D8B030D-6E8A-4147-A177-3AD203B41FA5}">
                      <a16:colId xmlns:a16="http://schemas.microsoft.com/office/drawing/2014/main" val="3676067732"/>
                    </a:ext>
                  </a:extLst>
                </a:gridCol>
                <a:gridCol w="4988727">
                  <a:extLst>
                    <a:ext uri="{9D8B030D-6E8A-4147-A177-3AD203B41FA5}">
                      <a16:colId xmlns:a16="http://schemas.microsoft.com/office/drawing/2014/main" val="3022892817"/>
                    </a:ext>
                  </a:extLst>
                </a:gridCol>
              </a:tblGrid>
              <a:tr h="1294305">
                <a:tc>
                  <a:txBody>
                    <a:bodyPr/>
                    <a:lstStyle/>
                    <a:p>
                      <a:r>
                        <a:rPr lang="en-GB" sz="2300" b="1" dirty="0"/>
                        <a:t>Overcoming anxiety</a:t>
                      </a:r>
                      <a:r>
                        <a:rPr lang="en-GB" sz="2300" dirty="0"/>
                        <a:t>: Focus on your message instead of others’ opinions; mistakes are chances to grow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التغلب على القلق</a:t>
                      </a:r>
                      <a:r>
                        <a:rPr lang="ar-EG" sz="2300" dirty="0"/>
                        <a:t>: ركّز على الرسالة بدل القلق من رأي الآخرين، وتذكّر أن الأخطاء فرصة للتعلّم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1663265"/>
                  </a:ext>
                </a:extLst>
              </a:tr>
              <a:tr h="1294305">
                <a:tc>
                  <a:txBody>
                    <a:bodyPr/>
                    <a:lstStyle/>
                    <a:p>
                      <a:r>
                        <a:rPr lang="en-GB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Breathing exercises</a:t>
                      </a:r>
                      <a:r>
                        <a:rPr lang="en-GB" sz="2300" dirty="0"/>
                        <a:t>: Deep breathing before and during the presentation helps calm nerves and reduce stress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تمارين التنفس</a:t>
                      </a:r>
                      <a:r>
                        <a:rPr lang="ar-EG" sz="2300" dirty="0"/>
                        <a:t>: استخدم التنفس العميق قبل وأثناء العرض لتهدئة الأعصاب وتقليل التوتر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73624066"/>
                  </a:ext>
                </a:extLst>
              </a:tr>
              <a:tr h="1294305">
                <a:tc>
                  <a:txBody>
                    <a:bodyPr/>
                    <a:lstStyle/>
                    <a:p>
                      <a:r>
                        <a:rPr lang="en-GB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Practice and rehearsal</a:t>
                      </a:r>
                      <a:r>
                        <a:rPr lang="en-GB" sz="2300" dirty="0"/>
                        <a:t>: Rehearsing in front of others builds confidence and improves your delivery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التدريب والممارسة</a:t>
                      </a:r>
                      <a:r>
                        <a:rPr lang="ar-EG" sz="2300" dirty="0"/>
                        <a:t>: الممارسة أمام الآخرين تعزّز الثقة وتساعدك على تطوير الأداء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56557513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Building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Self-Confidence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بناء الثقة بالنفس</a:t>
            </a:r>
          </a:p>
        </p:txBody>
      </p:sp>
    </p:spTree>
    <p:extLst>
      <p:ext uri="{BB962C8B-B14F-4D97-AF65-F5344CB8AC3E}">
        <p14:creationId xmlns:p14="http://schemas.microsoft.com/office/powerpoint/2010/main" val="3694289324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75726FC-A435-F0D7-6C1D-03621B5CCE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65060"/>
              </p:ext>
            </p:extLst>
          </p:nvPr>
        </p:nvGraphicFramePr>
        <p:xfrm>
          <a:off x="981697" y="2231555"/>
          <a:ext cx="10100286" cy="395087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50143">
                  <a:extLst>
                    <a:ext uri="{9D8B030D-6E8A-4147-A177-3AD203B41FA5}">
                      <a16:colId xmlns:a16="http://schemas.microsoft.com/office/drawing/2014/main" val="2646947885"/>
                    </a:ext>
                  </a:extLst>
                </a:gridCol>
                <a:gridCol w="5050143">
                  <a:extLst>
                    <a:ext uri="{9D8B030D-6E8A-4147-A177-3AD203B41FA5}">
                      <a16:colId xmlns:a16="http://schemas.microsoft.com/office/drawing/2014/main" val="1971713299"/>
                    </a:ext>
                  </a:extLst>
                </a:gridCol>
              </a:tblGrid>
              <a:tr h="1560431">
                <a:tc>
                  <a:txBody>
                    <a:bodyPr/>
                    <a:lstStyle/>
                    <a:p>
                      <a:r>
                        <a:rPr lang="en-GB" sz="2200" b="1" dirty="0"/>
                        <a:t>Asking questions</a:t>
                      </a:r>
                      <a:r>
                        <a:rPr lang="en-GB" sz="2200" dirty="0"/>
                        <a:t>: Use questions at the start or during the presentation to stimulate thinking and enhance engagement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dirty="0"/>
                        <a:t>طرح الأسئلة</a:t>
                      </a:r>
                      <a:r>
                        <a:rPr lang="ar-EG" sz="2200" dirty="0"/>
                        <a:t>: يمكنك استخدام الأسئلة في بداية العرض أو أثناءه لتحفيز التفكير وزيادة التفاعل مع الموضوع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201005"/>
                  </a:ext>
                </a:extLst>
              </a:tr>
              <a:tr h="1195224">
                <a:tc>
                  <a:txBody>
                    <a:bodyPr/>
                    <a:lstStyle/>
                    <a:p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Answering queries</a:t>
                      </a:r>
                      <a:r>
                        <a:rPr lang="en-GB" sz="2200" dirty="0"/>
                        <a:t>: Be ready to answer audience questions clearly and accurately to strengthen your credibility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الإجابة على الاستفسارات</a:t>
                      </a:r>
                      <a:r>
                        <a:rPr lang="ar-EG" sz="2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ar-EG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ar-EG" sz="2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كن مستعدًا للإجابة على أسئلة الجمهور بدقة </a:t>
                      </a:r>
                      <a:r>
                        <a:rPr lang="ar-EG" sz="2200" b="0" dirty="0"/>
                        <a:t>ووضوح لتعزيز مصداقيتك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5973988"/>
                  </a:ext>
                </a:extLst>
              </a:tr>
              <a:tr h="1195224">
                <a:tc>
                  <a:txBody>
                    <a:bodyPr/>
                    <a:lstStyle/>
                    <a:p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Reading feedback</a:t>
                      </a:r>
                      <a:r>
                        <a:rPr lang="en-GB" sz="2200" dirty="0"/>
                        <a:t>: Observe gestures or facial expressions to gauge engagement and adjust if necessary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قراءة ردود الفعل</a:t>
                      </a:r>
                      <a:r>
                        <a:rPr lang="ar-EG" sz="2200" dirty="0"/>
                        <a:t>: راقب الإيماءات أو تعبيرات الوجه لتقدير تفاعل الجمهور، وعدّل العرض عند الحاجة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9929033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Interaction with the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Audience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التفاعل مع الجمهور</a:t>
            </a:r>
          </a:p>
        </p:txBody>
      </p:sp>
    </p:spTree>
    <p:extLst>
      <p:ext uri="{BB962C8B-B14F-4D97-AF65-F5344CB8AC3E}">
        <p14:creationId xmlns:p14="http://schemas.microsoft.com/office/powerpoint/2010/main" val="3423739486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EFE9D0D-34D2-554F-7637-80224A8B22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467612"/>
              </p:ext>
            </p:extLst>
          </p:nvPr>
        </p:nvGraphicFramePr>
        <p:xfrm>
          <a:off x="981697" y="2273890"/>
          <a:ext cx="10032046" cy="382984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16023">
                  <a:extLst>
                    <a:ext uri="{9D8B030D-6E8A-4147-A177-3AD203B41FA5}">
                      <a16:colId xmlns:a16="http://schemas.microsoft.com/office/drawing/2014/main" val="2304717597"/>
                    </a:ext>
                  </a:extLst>
                </a:gridCol>
                <a:gridCol w="5016023">
                  <a:extLst>
                    <a:ext uri="{9D8B030D-6E8A-4147-A177-3AD203B41FA5}">
                      <a16:colId xmlns:a16="http://schemas.microsoft.com/office/drawing/2014/main" val="1375177272"/>
                    </a:ext>
                  </a:extLst>
                </a:gridCol>
              </a:tblGrid>
              <a:tr h="1385263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Technical issues: Stay calm, try to fix the issue quickly; if not possible, continue using alternatives like speaking or writing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dirty="0"/>
                        <a:t>مشاكل تقنية: حافظ على هدوئك وحاول حل المشكلة بسرعة، وإذا تعذر ذلك، استمر باستخدام وسائل بديلة مثل الكلام أو الكتابة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21569804"/>
                  </a:ext>
                </a:extLst>
              </a:tr>
              <a:tr h="1059319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Awkward questions: Don’t feel pressured; admit honestly if you don’t know or defer the answer politely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dirty="0"/>
                        <a:t>سؤال محرج: لا تشعر بالضغط، يمكنك الاعتراف بعدم المعرفة أو تأجيل الرد بلباقة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65377827"/>
                  </a:ext>
                </a:extLst>
              </a:tr>
              <a:tr h="1385263">
                <a:tc>
                  <a:txBody>
                    <a:bodyPr/>
                    <a:lstStyle/>
                    <a:p>
                      <a:pPr algn="l"/>
                      <a:r>
                        <a:rPr lang="en-GB" sz="2000" dirty="0"/>
                        <a:t>Non-interactive audience: Change your approach, ask engaging questions, or add a surprise element to boost engagement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dirty="0"/>
                        <a:t>جمهور غير متفاعل: غيّر أسلوبك أو اطرح أسئلة محفّزة، ويمكنك إضافة عنصر مفاجئ لجذب الانتباه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72251473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Handling Emergency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Situations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التعامل مع المواقف الطارئة</a:t>
            </a:r>
          </a:p>
        </p:txBody>
      </p:sp>
    </p:spTree>
    <p:extLst>
      <p:ext uri="{BB962C8B-B14F-4D97-AF65-F5344CB8AC3E}">
        <p14:creationId xmlns:p14="http://schemas.microsoft.com/office/powerpoint/2010/main" val="1173729653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A94F45C-48E3-3F6A-919B-6024E332CD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62722"/>
              </p:ext>
            </p:extLst>
          </p:nvPr>
        </p:nvGraphicFramePr>
        <p:xfrm>
          <a:off x="981697" y="2194408"/>
          <a:ext cx="10018400" cy="39624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09200">
                  <a:extLst>
                    <a:ext uri="{9D8B030D-6E8A-4147-A177-3AD203B41FA5}">
                      <a16:colId xmlns:a16="http://schemas.microsoft.com/office/drawing/2014/main" val="3379316748"/>
                    </a:ext>
                  </a:extLst>
                </a:gridCol>
                <a:gridCol w="5009200">
                  <a:extLst>
                    <a:ext uri="{9D8B030D-6E8A-4147-A177-3AD203B41FA5}">
                      <a16:colId xmlns:a16="http://schemas.microsoft.com/office/drawing/2014/main" val="317756866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200" dirty="0"/>
                        <a:t>Recording and reviewing the presentation: Record and review the presentation to identify areas for improvement such as timing, tone, or body language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تسجيل العرض ومراجعته: يُنصح بتسجيل العرض ومراجعته لاحقًا لتحديد الجوانب التي تحتاج تحسينًا مثل التوقيت أو نبرة الصوت أو لغة الجسد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133118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200" dirty="0"/>
                        <a:t>Audience evaluation surveys: Distribute surveys to evaluate clarity, audience engagement, and use of visual aids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استبيان تقييم الجمهور: توزيع استبيانات على الحضور لتقييم وضوح العرض، التفاعل، واستخدام الوسائل البصرية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2345495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200" dirty="0"/>
                        <a:t>Reviewing strengths and weaknesses: Identify strengths and areas for improvement, like delivery, timing, or responses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dirty="0"/>
                        <a:t>مراجعة نقاط القوة والضعف: حدّد ما قمت به جيدًا والجوانب التي يمكن تطويرها مثل إدارة الوقت أو أسلوب الإجابة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35177253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Performance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Evaluation</a:t>
            </a:r>
          </a:p>
          <a:p>
            <a:r>
              <a:rPr lang="ar-EG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تقييم </a:t>
            </a:r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الأداء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2" name="Rectangle 11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00124647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729C04C-0F3B-433E-DED1-D6BD7BECC3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717901"/>
              </p:ext>
            </p:extLst>
          </p:nvPr>
        </p:nvGraphicFramePr>
        <p:xfrm>
          <a:off x="981698" y="2251158"/>
          <a:ext cx="9977454" cy="369926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988727">
                  <a:extLst>
                    <a:ext uri="{9D8B030D-6E8A-4147-A177-3AD203B41FA5}">
                      <a16:colId xmlns:a16="http://schemas.microsoft.com/office/drawing/2014/main" val="1780208893"/>
                    </a:ext>
                  </a:extLst>
                </a:gridCol>
                <a:gridCol w="4988727">
                  <a:extLst>
                    <a:ext uri="{9D8B030D-6E8A-4147-A177-3AD203B41FA5}">
                      <a16:colId xmlns:a16="http://schemas.microsoft.com/office/drawing/2014/main" val="2006161460"/>
                    </a:ext>
                  </a:extLst>
                </a:gridCol>
              </a:tblGrid>
              <a:tr h="1415535">
                <a:tc>
                  <a:txBody>
                    <a:bodyPr/>
                    <a:lstStyle/>
                    <a:p>
                      <a:pPr algn="l"/>
                      <a:r>
                        <a:rPr lang="en-GB" sz="2300" b="1" dirty="0"/>
                        <a:t>Thinking about a short presentation topic</a:t>
                      </a:r>
                      <a:r>
                        <a:rPr lang="en-GB" sz="2300" dirty="0"/>
                        <a:t>: Choose a simple, relevant topic that you can prepare and deliver quickly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التفكير في موضوع عرض قصير</a:t>
                      </a:r>
                      <a:r>
                        <a:rPr lang="ar-EG" sz="2300" dirty="0"/>
                        <a:t>: اختر موضوعًا بسيطًا يمكنك تحضيره بسرعة، ويُفضّل أن يكون ذا صلة بمحتوى المقرر ليسهل تقديمه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58105327"/>
                  </a:ext>
                </a:extLst>
              </a:tr>
              <a:tr h="2283731">
                <a:tc>
                  <a:txBody>
                    <a:bodyPr/>
                    <a:lstStyle/>
                    <a:p>
                      <a:pPr algn="l"/>
                      <a:r>
                        <a:rPr lang="en-GB" sz="2300" b="1" dirty="0"/>
                        <a:t>Giving preliminary examples of future expectations</a:t>
                      </a:r>
                      <a:r>
                        <a:rPr lang="en-GB" sz="2300" dirty="0"/>
                        <a:t>: Providing examples like reports or academic presentations helps students understand performance expectations and preparation needs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تقديم أمثلة أولية لما سيُطلب منهم مستقبلاً</a:t>
                      </a:r>
                      <a:r>
                        <a:rPr lang="ar-EG" sz="2300" dirty="0"/>
                        <a:t>: عرض نماذج مستقبلية كتحضير تقارير أو عروض أكاديمية يساعد الطلاب على فهم التوقعات والإعداد الجيد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5021739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Practical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Application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تطبيق عملي</a:t>
            </a:r>
          </a:p>
        </p:txBody>
      </p:sp>
    </p:spTree>
    <p:extLst>
      <p:ext uri="{BB962C8B-B14F-4D97-AF65-F5344CB8AC3E}">
        <p14:creationId xmlns:p14="http://schemas.microsoft.com/office/powerpoint/2010/main" val="335971291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cs typeface="Times New Roman" panose="02020603050405020304" pitchFamily="18" charset="0"/>
              </a:rPr>
              <a:t>Writing </a:t>
            </a:r>
          </a:p>
          <a:p>
            <a:r>
              <a:rPr lang="ar-EG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الكتابة</a:t>
            </a: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479C3DEB-DED3-4F48-AFEE-AF2921206AE2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4743189" y="1224488"/>
            <a:ext cx="15457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4844598" y="1567387"/>
            <a:ext cx="1286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6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48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1918B13-6768-F6FB-9196-C7929EAA8F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7300379"/>
              </p:ext>
            </p:extLst>
          </p:nvPr>
        </p:nvGraphicFramePr>
        <p:xfrm>
          <a:off x="981697" y="2232946"/>
          <a:ext cx="10018400" cy="396240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09200">
                  <a:extLst>
                    <a:ext uri="{9D8B030D-6E8A-4147-A177-3AD203B41FA5}">
                      <a16:colId xmlns:a16="http://schemas.microsoft.com/office/drawing/2014/main" val="3512093881"/>
                    </a:ext>
                  </a:extLst>
                </a:gridCol>
                <a:gridCol w="5009200">
                  <a:extLst>
                    <a:ext uri="{9D8B030D-6E8A-4147-A177-3AD203B41FA5}">
                      <a16:colId xmlns:a16="http://schemas.microsoft.com/office/drawing/2014/main" val="2689032466"/>
                    </a:ext>
                  </a:extLst>
                </a:gridCol>
              </a:tblGrid>
              <a:tr h="1408484">
                <a:tc>
                  <a:txBody>
                    <a:bodyPr/>
                    <a:lstStyle/>
                    <a:p>
                      <a:r>
                        <a:rPr lang="en-GB" sz="2200" b="1" dirty="0"/>
                        <a:t>Formal and organized style</a:t>
                      </a:r>
                      <a:r>
                        <a:rPr lang="en-GB" sz="2200" dirty="0"/>
                        <a:t>: Academic writing requires a formal tone without emotional or casual language, with coherent and logical sentence flow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dirty="0"/>
                        <a:t>أسلوب رسمي ومنظّم</a:t>
                      </a:r>
                      <a:r>
                        <a:rPr lang="ar-EG" sz="2200" dirty="0"/>
                        <a:t>: الكتابة الأكاديمية تتطلب أسلوبًا رسميًا خاليًا من العبارات العاطفية، مع جمل مترابطة ومنظمة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24775604"/>
                  </a:ext>
                </a:extLst>
              </a:tr>
              <a:tr h="1077076">
                <a:tc>
                  <a:txBody>
                    <a:bodyPr/>
                    <a:lstStyle/>
                    <a:p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Citation and referencing</a:t>
                      </a:r>
                      <a:r>
                        <a:rPr lang="en-GB" sz="2200" dirty="0"/>
                        <a:t>: Properly cite and reference sources to acknowledge ideas and avoid plagiarism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التوثيق والاقتباس</a:t>
                      </a:r>
                      <a:r>
                        <a:rPr lang="ar-EG" sz="2200" dirty="0"/>
                        <a:t>: يجب توثيق المصادر المستخدمة بدقة لتجنّب الانتحال الأكاديمي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11159171"/>
                  </a:ext>
                </a:extLst>
              </a:tr>
              <a:tr h="1408484">
                <a:tc>
                  <a:txBody>
                    <a:bodyPr/>
                    <a:lstStyle/>
                    <a:p>
                      <a:r>
                        <a:rPr lang="en-GB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Writing with purpose and audience in mind</a:t>
                      </a:r>
                      <a:r>
                        <a:rPr lang="en-GB" sz="2200" dirty="0"/>
                        <a:t>: Writing should have a clear goal and be tailored to a specific audience, like researchers or scholars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الكتابة لهدف محدد وجمهور معين</a:t>
                      </a:r>
                      <a:r>
                        <a:rPr lang="ar-EG" sz="2200" dirty="0"/>
                        <a:t>: يجب أن تخدم الكتابة هدفًا واضحًا وتوجّه لجمهور مناسب مثل الباحثين أو الأكاديميين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16611976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Academic Writing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Skills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مهارات الكتابة الأكاديمية</a:t>
            </a:r>
          </a:p>
        </p:txBody>
      </p:sp>
    </p:spTree>
    <p:extLst>
      <p:ext uri="{BB962C8B-B14F-4D97-AF65-F5344CB8AC3E}">
        <p14:creationId xmlns:p14="http://schemas.microsoft.com/office/powerpoint/2010/main" val="1361744824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DAD7C1C-3BBE-C49B-8856-C366848D36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026062"/>
              </p:ext>
            </p:extLst>
          </p:nvPr>
        </p:nvGraphicFramePr>
        <p:xfrm>
          <a:off x="981697" y="2209091"/>
          <a:ext cx="10072990" cy="40233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36495">
                  <a:extLst>
                    <a:ext uri="{9D8B030D-6E8A-4147-A177-3AD203B41FA5}">
                      <a16:colId xmlns:a16="http://schemas.microsoft.com/office/drawing/2014/main" val="3879183773"/>
                    </a:ext>
                  </a:extLst>
                </a:gridCol>
                <a:gridCol w="5036495">
                  <a:extLst>
                    <a:ext uri="{9D8B030D-6E8A-4147-A177-3AD203B41FA5}">
                      <a16:colId xmlns:a16="http://schemas.microsoft.com/office/drawing/2014/main" val="1748084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rgbClr val="00AEEF"/>
                          </a:solidFill>
                          <a:latin typeface="+mn-lt"/>
                          <a:ea typeface="+mn-ea"/>
                          <a:cs typeface="+mn-cs"/>
                        </a:rPr>
                        <a:t>1. Brainstorming</a:t>
                      </a:r>
                      <a:r>
                        <a:rPr lang="en-GB" sz="2000" dirty="0"/>
                        <a:t>: Generating ideas freely using techniques like mind mapping or group brainstorming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>
                          <a:solidFill>
                            <a:srgbClr val="00AEEF"/>
                          </a:solidFill>
                        </a:rPr>
                        <a:t>1. العصف الذهني</a:t>
                      </a:r>
                      <a:r>
                        <a:rPr lang="ar-EG" sz="2000" dirty="0"/>
                        <a:t>: توليد الأفكار بحرية باستخدام تقنيات مثل الخرائط الذهنية أو العصف الجماعي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0067959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rgbClr val="00AEEF"/>
                          </a:solidFill>
                          <a:latin typeface="+mn-lt"/>
                          <a:ea typeface="+mn-ea"/>
                          <a:cs typeface="+mn-cs"/>
                        </a:rPr>
                        <a:t>2. Planning</a:t>
                      </a:r>
                      <a:r>
                        <a:rPr lang="en-GB" sz="2000" dirty="0"/>
                        <a:t>: Organizing ideas into a clear plan, identifying goals, main ideas, and logical structure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kern="1200" dirty="0">
                          <a:solidFill>
                            <a:srgbClr val="00AEEF"/>
                          </a:solidFill>
                          <a:latin typeface="+mn-lt"/>
                          <a:ea typeface="+mn-ea"/>
                          <a:cs typeface="+mn-cs"/>
                        </a:rPr>
                        <a:t>2. التخطيط</a:t>
                      </a:r>
                      <a:r>
                        <a:rPr lang="ar-EG" sz="2000" dirty="0"/>
                        <a:t>: تنظيم الأفكار في خطة واضحة تشمل الأهداف والفكرة المركزية وتسلسل منطقي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696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rgbClr val="00AEEF"/>
                          </a:solidFill>
                          <a:latin typeface="+mn-lt"/>
                          <a:ea typeface="+mn-ea"/>
                          <a:cs typeface="+mn-cs"/>
                        </a:rPr>
                        <a:t>3. First draft</a:t>
                      </a:r>
                      <a:r>
                        <a:rPr lang="en-GB" sz="2000" dirty="0"/>
                        <a:t>: Drafting the text without worrying about mistakes, focusing on getting ideas down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kern="1200" dirty="0">
                          <a:solidFill>
                            <a:srgbClr val="00AEEF"/>
                          </a:solidFill>
                          <a:latin typeface="+mn-lt"/>
                          <a:ea typeface="+mn-ea"/>
                          <a:cs typeface="+mn-cs"/>
                        </a:rPr>
                        <a:t>3. المسودة الأولى</a:t>
                      </a:r>
                      <a:r>
                        <a:rPr lang="ar-EG" sz="2000" dirty="0"/>
                        <a:t>: كتابة النص بشكل مبدئي مع التركيز على تدفق الأفكار دون القلق من الأخطاء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5064053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rgbClr val="00AEEF"/>
                          </a:solidFill>
                          <a:latin typeface="+mn-lt"/>
                          <a:ea typeface="+mn-ea"/>
                          <a:cs typeface="+mn-cs"/>
                        </a:rPr>
                        <a:t>4. Reviewing and editing</a:t>
                      </a:r>
                      <a:r>
                        <a:rPr lang="en-GB" sz="2000" dirty="0"/>
                        <a:t>: Carefully reviewing and revising the text to fix errors and ensure clarity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kern="1200" dirty="0">
                          <a:solidFill>
                            <a:srgbClr val="00AEEF"/>
                          </a:solidFill>
                          <a:latin typeface="+mn-lt"/>
                          <a:ea typeface="+mn-ea"/>
                          <a:cs typeface="+mn-cs"/>
                        </a:rPr>
                        <a:t>4. المراجعة والتحرير</a:t>
                      </a:r>
                      <a:r>
                        <a:rPr lang="ar-EG" sz="2000" dirty="0"/>
                        <a:t>: مراجعة النص لتصحيح الأخطاء وإعادة تنظيم الأفكار عند الحاجة مع ضمان الوضوح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0836073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Stages of the Writing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Process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عملية الكتابة</a:t>
            </a:r>
          </a:p>
        </p:txBody>
      </p:sp>
    </p:spTree>
    <p:extLst>
      <p:ext uri="{BB962C8B-B14F-4D97-AF65-F5344CB8AC3E}">
        <p14:creationId xmlns:p14="http://schemas.microsoft.com/office/powerpoint/2010/main" val="3551618291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0CF3F7D-9A75-8F67-EF6B-4FC899797B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560559"/>
              </p:ext>
            </p:extLst>
          </p:nvPr>
        </p:nvGraphicFramePr>
        <p:xfrm>
          <a:off x="981698" y="2235377"/>
          <a:ext cx="9936512" cy="393341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405454">
                  <a:extLst>
                    <a:ext uri="{9D8B030D-6E8A-4147-A177-3AD203B41FA5}">
                      <a16:colId xmlns:a16="http://schemas.microsoft.com/office/drawing/2014/main" val="4082806202"/>
                    </a:ext>
                  </a:extLst>
                </a:gridCol>
                <a:gridCol w="4531058">
                  <a:extLst>
                    <a:ext uri="{9D8B030D-6E8A-4147-A177-3AD203B41FA5}">
                      <a16:colId xmlns:a16="http://schemas.microsoft.com/office/drawing/2014/main" val="3544190684"/>
                    </a:ext>
                  </a:extLst>
                </a:gridCol>
              </a:tblGrid>
              <a:tr h="1063955">
                <a:tc>
                  <a:txBody>
                    <a:bodyPr/>
                    <a:lstStyle/>
                    <a:p>
                      <a:r>
                        <a:rPr lang="en-GB" sz="2000" b="1" dirty="0"/>
                        <a:t>Reports</a:t>
                      </a:r>
                      <a:r>
                        <a:rPr lang="en-GB" sz="2000" dirty="0"/>
                        <a:t>: Present accurate information, possibly involving data analysis, result interpretation, and evidence-based conclusions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التقارير</a:t>
                      </a:r>
                      <a:r>
                        <a:rPr lang="ar-EG" sz="2000" dirty="0"/>
                        <a:t>: وثائق تركز على تقديم معلومات دقيقة، وقد تشمل تحليل البيانات وتفسير النتائج وتقديم استنتاجات مبنية على أدلة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588278"/>
                  </a:ext>
                </a:extLst>
              </a:tr>
              <a:tr h="741545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Essays</a:t>
                      </a:r>
                      <a:r>
                        <a:rPr lang="en-GB" sz="2000" dirty="0"/>
                        <a:t>: Analytical or critical writings that discuss ideas and reach evidence-supported conclusions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المقالات</a:t>
                      </a:r>
                      <a:r>
                        <a:rPr lang="ar-EG" sz="2000" dirty="0"/>
                        <a:t>: كتابات تحليلية أو نقدية تناقش أفكارًا متعددة وتصل إلى استنتاجات مدعومة بالأدلة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67319809"/>
                  </a:ext>
                </a:extLst>
              </a:tr>
              <a:tr h="1063955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Summaries</a:t>
                      </a:r>
                      <a:r>
                        <a:rPr lang="en-GB" sz="2000" dirty="0"/>
                        <a:t>: Shortened versions of writings or research, summarizing key ideas clearly and concisely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الملخصات</a:t>
                      </a:r>
                      <a:r>
                        <a:rPr lang="ar-EG" sz="2000" dirty="0"/>
                        <a:t>: اختصارات لكتابات أو أبحاث أخرى، تلخّص الأفكار الرئيسية بوضوح واختصار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76012117"/>
                  </a:ext>
                </a:extLst>
              </a:tr>
              <a:tr h="1063955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Research</a:t>
                      </a:r>
                      <a:r>
                        <a:rPr lang="en-GB" sz="2000" dirty="0"/>
                        <a:t> </a:t>
                      </a:r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projects</a:t>
                      </a:r>
                      <a:r>
                        <a:rPr lang="en-GB" sz="2000" dirty="0"/>
                        <a:t>: In-depth academic writings based on research, data analysis, and clear methodology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المشاريع البحثية</a:t>
                      </a:r>
                      <a:r>
                        <a:rPr lang="ar-EG" sz="2000" dirty="0"/>
                        <a:t>: كتابات أكاديمية معمقة تتطلب البحث وتحليل البيانات وتقديم النتائج بناءً على منهجية علمية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4148261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Types of Writing Required in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University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أنواع الكتابة المطلوبة في الجامعة</a:t>
            </a:r>
          </a:p>
        </p:txBody>
      </p:sp>
    </p:spTree>
    <p:extLst>
      <p:ext uri="{BB962C8B-B14F-4D97-AF65-F5344CB8AC3E}">
        <p14:creationId xmlns:p14="http://schemas.microsoft.com/office/powerpoint/2010/main" val="746797739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6658578-EBB1-26AE-B699-C1A06D51A5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031336"/>
              </p:ext>
            </p:extLst>
          </p:nvPr>
        </p:nvGraphicFramePr>
        <p:xfrm>
          <a:off x="981698" y="2235957"/>
          <a:ext cx="10032046" cy="3973773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016023">
                  <a:extLst>
                    <a:ext uri="{9D8B030D-6E8A-4147-A177-3AD203B41FA5}">
                      <a16:colId xmlns:a16="http://schemas.microsoft.com/office/drawing/2014/main" val="1647668037"/>
                    </a:ext>
                  </a:extLst>
                </a:gridCol>
                <a:gridCol w="5016023">
                  <a:extLst>
                    <a:ext uri="{9D8B030D-6E8A-4147-A177-3AD203B41FA5}">
                      <a16:colId xmlns:a16="http://schemas.microsoft.com/office/drawing/2014/main" val="3848098093"/>
                    </a:ext>
                  </a:extLst>
                </a:gridCol>
              </a:tblGrid>
              <a:tr h="1074873">
                <a:tc>
                  <a:txBody>
                    <a:bodyPr/>
                    <a:lstStyle/>
                    <a:p>
                      <a:r>
                        <a:rPr lang="en-GB" sz="2000" b="1" dirty="0"/>
                        <a:t>Introduction</a:t>
                      </a:r>
                      <a:r>
                        <a:rPr lang="en-GB" sz="2000" dirty="0"/>
                        <a:t>: Introduces the topic, explains its significance, and provides a brief overview of the essay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المقدمة</a:t>
                      </a:r>
                      <a:r>
                        <a:rPr lang="ar-EG" sz="2000" dirty="0"/>
                        <a:t>: تقديم الموضوع وتوضيح أهميته، مع عرض مختصر لمحتوى المقال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61654533"/>
                  </a:ext>
                </a:extLst>
              </a:tr>
              <a:tr h="1074873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Body</a:t>
                      </a:r>
                      <a:r>
                        <a:rPr lang="en-GB" sz="2000" dirty="0"/>
                        <a:t>: Main part of the essay; elaborates the idea, presents evidence and examples, and connects paragraphs logically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العرض</a:t>
                      </a:r>
                      <a:r>
                        <a:rPr lang="ar-EG" sz="2000" dirty="0"/>
                        <a:t> : الجزء الرئيسي الذي يحتوي على شرح الفكرة، </a:t>
                      </a:r>
                      <a:r>
                        <a:rPr lang="ar-EG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وتقديم</a:t>
                      </a:r>
                      <a:r>
                        <a:rPr lang="ar-EG" sz="2000" dirty="0"/>
                        <a:t> الأدلة، وربط الفقرات بشكل منطقي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0205056"/>
                  </a:ext>
                </a:extLst>
              </a:tr>
              <a:tr h="1074873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Conclusion</a:t>
                      </a:r>
                      <a:r>
                        <a:rPr lang="en-GB" sz="2000" dirty="0"/>
                        <a:t>: Summarizes main ideas and gives a final opinion; may include suggestions or recommendations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الخاتمة</a:t>
                      </a:r>
                      <a:r>
                        <a:rPr lang="ar-EG" sz="2000" dirty="0"/>
                        <a:t>: تلخيص الأفكار الرئيسية، وإعطاء رأي نهائي أو توصيات عند الحاجة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47390099"/>
                  </a:ext>
                </a:extLst>
              </a:tr>
              <a:tr h="749154">
                <a:tc>
                  <a:txBody>
                    <a:bodyPr/>
                    <a:lstStyle/>
                    <a:p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References</a:t>
                      </a:r>
                      <a:r>
                        <a:rPr lang="en-GB" sz="2000" dirty="0"/>
                        <a:t>: Lists all cited sources, formatted according to academic referencing standards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قائمة المراجع</a:t>
                      </a:r>
                      <a:r>
                        <a:rPr lang="ar-EG" sz="2000" dirty="0"/>
                        <a:t>: تضم جميع المصادر التي تم الاستشهاد بها، وفقًا للمعايير الأكاديمية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04556890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Structure of an Academic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Essay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هيكل المقال الأكاديمي</a:t>
            </a:r>
          </a:p>
        </p:txBody>
      </p:sp>
    </p:spTree>
    <p:extLst>
      <p:ext uri="{BB962C8B-B14F-4D97-AF65-F5344CB8AC3E}">
        <p14:creationId xmlns:p14="http://schemas.microsoft.com/office/powerpoint/2010/main" val="233324861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252E6B-DC23-2ACD-50AE-8C9C39190C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434608"/>
              </p:ext>
            </p:extLst>
          </p:nvPr>
        </p:nvGraphicFramePr>
        <p:xfrm>
          <a:off x="981697" y="2253917"/>
          <a:ext cx="9991104" cy="388757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995552">
                  <a:extLst>
                    <a:ext uri="{9D8B030D-6E8A-4147-A177-3AD203B41FA5}">
                      <a16:colId xmlns:a16="http://schemas.microsoft.com/office/drawing/2014/main" val="3841372669"/>
                    </a:ext>
                  </a:extLst>
                </a:gridCol>
                <a:gridCol w="4995552">
                  <a:extLst>
                    <a:ext uri="{9D8B030D-6E8A-4147-A177-3AD203B41FA5}">
                      <a16:colId xmlns:a16="http://schemas.microsoft.com/office/drawing/2014/main" val="2367231628"/>
                    </a:ext>
                  </a:extLst>
                </a:gridCol>
              </a:tblGrid>
              <a:tr h="1176972">
                <a:tc>
                  <a:txBody>
                    <a:bodyPr/>
                    <a:lstStyle/>
                    <a:p>
                      <a:r>
                        <a:rPr lang="en-GB" sz="2000" dirty="0"/>
                        <a:t>Preventing plagiarism: Referencing ensures source acknowledgment, prevents plagiarism, and reflects respect for intellectual property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dirty="0"/>
                        <a:t>منع السرقة الأدبية: التوثيق يضمن الاعتراف بالمصادر المستخدمة، ويمنع الانتحال، ويعكس احترام حقوق الملكية الفكرية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12184970"/>
                  </a:ext>
                </a:extLst>
              </a:tr>
              <a:tr h="1176972">
                <a:tc>
                  <a:txBody>
                    <a:bodyPr/>
                    <a:lstStyle/>
                    <a:p>
                      <a:r>
                        <a:rPr lang="en-GB" sz="2000" dirty="0"/>
                        <a:t>Supporting arguments with evidence: Helps validate ideas with credible sources, increasing the accuracy and academic value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dirty="0"/>
                        <a:t>دعم الحُجج بالأدلة: التوثيق يدعم الأفكار بأدلة موثوقة، ويعزز دقة المعلومات وقيمة العمل الأكاديمي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7042572"/>
                  </a:ext>
                </a:extLst>
              </a:tr>
              <a:tr h="1533631">
                <a:tc>
                  <a:txBody>
                    <a:bodyPr/>
                    <a:lstStyle/>
                    <a:p>
                      <a:r>
                        <a:rPr lang="en-GB" sz="2000" dirty="0"/>
                        <a:t>Different citation styles (APA, MLA, Chicago): Citation styles vary by discipline; it's important to follow the appropriate style based on guidelines or field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dirty="0"/>
                        <a:t>تنوع طرق </a:t>
                      </a:r>
                      <a:r>
                        <a:rPr lang="ar-EG" sz="2000" dirty="0" smtClean="0"/>
                        <a:t>التوثيق </a:t>
                      </a:r>
                      <a:r>
                        <a:rPr lang="en-IN" sz="2000" dirty="0" smtClean="0"/>
                        <a:t>(APA, MLA, Chicago)</a:t>
                      </a:r>
                      <a:r>
                        <a:rPr lang="ar-EG" sz="2000" dirty="0" smtClean="0"/>
                        <a:t>: </a:t>
                      </a:r>
                      <a:r>
                        <a:rPr lang="ar-EG" sz="2000" dirty="0"/>
                        <a:t>تختلف الأساليب حسب المجال، ويجب اختيار الأسلوب المناسب وفقًا للتخصص أو إرشادات </a:t>
                      </a:r>
                      <a:r>
                        <a:rPr lang="ar-EG" sz="2000" dirty="0" smtClean="0"/>
                        <a:t>المؤسسة</a:t>
                      </a:r>
                      <a:endParaRPr lang="en-IN" sz="20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91447248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Academic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Referencing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أهمية التوثيق العلمي</a:t>
            </a:r>
          </a:p>
        </p:txBody>
      </p:sp>
    </p:spTree>
    <p:extLst>
      <p:ext uri="{BB962C8B-B14F-4D97-AF65-F5344CB8AC3E}">
        <p14:creationId xmlns:p14="http://schemas.microsoft.com/office/powerpoint/2010/main" val="428223699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86CC8C-0E48-54FE-03E9-9D154FCD38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898726"/>
              </p:ext>
            </p:extLst>
          </p:nvPr>
        </p:nvGraphicFramePr>
        <p:xfrm>
          <a:off x="981697" y="2290979"/>
          <a:ext cx="10127582" cy="3891456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5063791">
                  <a:extLst>
                    <a:ext uri="{9D8B030D-6E8A-4147-A177-3AD203B41FA5}">
                      <a16:colId xmlns:a16="http://schemas.microsoft.com/office/drawing/2014/main" val="3244638553"/>
                    </a:ext>
                  </a:extLst>
                </a:gridCol>
                <a:gridCol w="5063791">
                  <a:extLst>
                    <a:ext uri="{9D8B030D-6E8A-4147-A177-3AD203B41FA5}">
                      <a16:colId xmlns:a16="http://schemas.microsoft.com/office/drawing/2014/main" val="419430246"/>
                    </a:ext>
                  </a:extLst>
                </a:gridCol>
              </a:tblGrid>
              <a:tr h="799138">
                <a:tc>
                  <a:txBody>
                    <a:bodyPr/>
                    <a:lstStyle/>
                    <a:p>
                      <a:r>
                        <a:rPr lang="en-GB" sz="2000" b="1" dirty="0"/>
                        <a:t>Clarity of idea:</a:t>
                      </a:r>
                      <a:r>
                        <a:rPr lang="en-GB" sz="2000" dirty="0"/>
                        <a:t> The main point should be clear and easy to understand throughout the text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وضوح الفكرة:</a:t>
                      </a:r>
                      <a:r>
                        <a:rPr lang="ar-EG" sz="2000" dirty="0"/>
                        <a:t> يجب أن تكون الفكرة الرئيسية واضحة ومبسطة ليسهل فهمها من القارئ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1778379"/>
                  </a:ext>
                </a:extLst>
              </a:tr>
              <a:tr h="799138">
                <a:tc>
                  <a:txBody>
                    <a:bodyPr/>
                    <a:lstStyle/>
                    <a:p>
                      <a:r>
                        <a:rPr lang="en-GB" sz="2000" b="1" dirty="0"/>
                        <a:t>Coherence of ideas:</a:t>
                      </a:r>
                      <a:r>
                        <a:rPr lang="en-GB" sz="2000" dirty="0"/>
                        <a:t> Ideas should be logically connected and flow smoothly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ترابط الأفكار:</a:t>
                      </a:r>
                      <a:r>
                        <a:rPr lang="ar-EG" sz="2000" dirty="0"/>
                        <a:t> يجب أن تكون الأفكار متسلسلة ومترابطة بطريقة منطقية وسلسة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6895899"/>
                  </a:ext>
                </a:extLst>
              </a:tr>
              <a:tr h="1146590">
                <a:tc>
                  <a:txBody>
                    <a:bodyPr/>
                    <a:lstStyle/>
                    <a:p>
                      <a:r>
                        <a:rPr lang="en-GB" sz="2000" b="1" dirty="0"/>
                        <a:t>Logical sequence:</a:t>
                      </a:r>
                      <a:r>
                        <a:rPr lang="en-GB" sz="2000" dirty="0"/>
                        <a:t> The arrangement of ideas should reflect logical development from start to end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تسلسل منطقي:</a:t>
                      </a:r>
                      <a:r>
                        <a:rPr lang="ar-EG" sz="2000" dirty="0"/>
                        <a:t> عرض الأفكار بشكل مرتب من البداية للنهاية يعكس تطورًا منطقيًا في المحتوى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3678836"/>
                  </a:ext>
                </a:extLst>
              </a:tr>
              <a:tr h="1146590">
                <a:tc>
                  <a:txBody>
                    <a:bodyPr/>
                    <a:lstStyle/>
                    <a:p>
                      <a:r>
                        <a:rPr lang="en-GB" sz="2000" b="1" dirty="0"/>
                        <a:t>Free of spelling and grammatical errors:</a:t>
                      </a:r>
                      <a:r>
                        <a:rPr lang="en-GB" sz="2000" dirty="0"/>
                        <a:t> The text should be reviewed carefully to avoid mistakes affecting clarity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خلوها من الأخطاء الإملائية والنحوية:</a:t>
                      </a:r>
                      <a:r>
                        <a:rPr lang="ar-EG" sz="2000" dirty="0"/>
                        <a:t> مراجعة النص للتأكد من خلوه من أي أخطاء لغوية تحافظ على وضوح المعنى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7589950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Characteristics of Good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Writing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خصائص الكتابة الجيدة</a:t>
            </a:r>
          </a:p>
        </p:txBody>
      </p:sp>
    </p:spTree>
    <p:extLst>
      <p:ext uri="{BB962C8B-B14F-4D97-AF65-F5344CB8AC3E}">
        <p14:creationId xmlns:p14="http://schemas.microsoft.com/office/powerpoint/2010/main" val="699855447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729F1AD-540D-2E24-9FED-6CFE9E4A3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572541"/>
              </p:ext>
            </p:extLst>
          </p:nvPr>
        </p:nvGraphicFramePr>
        <p:xfrm>
          <a:off x="981697" y="2391684"/>
          <a:ext cx="9977456" cy="3654273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4988728">
                  <a:extLst>
                    <a:ext uri="{9D8B030D-6E8A-4147-A177-3AD203B41FA5}">
                      <a16:colId xmlns:a16="http://schemas.microsoft.com/office/drawing/2014/main" val="2339730272"/>
                    </a:ext>
                  </a:extLst>
                </a:gridCol>
                <a:gridCol w="4988728">
                  <a:extLst>
                    <a:ext uri="{9D8B030D-6E8A-4147-A177-3AD203B41FA5}">
                      <a16:colId xmlns:a16="http://schemas.microsoft.com/office/drawing/2014/main" val="2174031901"/>
                    </a:ext>
                  </a:extLst>
                </a:gridCol>
              </a:tblGrid>
              <a:tr h="1218091">
                <a:tc>
                  <a:txBody>
                    <a:bodyPr/>
                    <a:lstStyle/>
                    <a:p>
                      <a:r>
                        <a:rPr lang="en-GB" sz="2100" b="1" dirty="0"/>
                        <a:t>Ask a question:</a:t>
                      </a:r>
                      <a:r>
                        <a:rPr lang="en-GB" sz="2100" dirty="0"/>
                        <a:t> Grabs attention, sparks curiosity, and encourages the reader to keep reading to find the answer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100" b="1" dirty="0"/>
                        <a:t>طرح سؤال:</a:t>
                      </a:r>
                      <a:r>
                        <a:rPr lang="ar-EG" sz="2100" dirty="0"/>
                        <a:t> يمكن أن يجذب السؤال القارئ ويثير فضوله، ويشجعه على التفكير ومتابعة القراءة بحثًا عن إجابة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4751850"/>
                  </a:ext>
                </a:extLst>
              </a:tr>
              <a:tr h="1218091">
                <a:tc>
                  <a:txBody>
                    <a:bodyPr/>
                    <a:lstStyle/>
                    <a:p>
                      <a:r>
                        <a:rPr lang="en-GB" sz="2100" b="1" dirty="0"/>
                        <a:t>Present a statistic:</a:t>
                      </a:r>
                      <a:r>
                        <a:rPr lang="en-GB" sz="2100" dirty="0"/>
                        <a:t> Highlights the topic’s importance and provides numerical support for the main idea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100" b="1" dirty="0"/>
                        <a:t>عرض إحصائية:</a:t>
                      </a:r>
                      <a:r>
                        <a:rPr lang="ar-EG" sz="2100" dirty="0"/>
                        <a:t> تسلط الضوء على أهمية الموضوع أو وجود مشكلة، وتدعم الفكرة الرئيسية بالأرقام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8166754"/>
                  </a:ext>
                </a:extLst>
              </a:tr>
              <a:tr h="1218091">
                <a:tc>
                  <a:txBody>
                    <a:bodyPr/>
                    <a:lstStyle/>
                    <a:p>
                      <a:r>
                        <a:rPr lang="en-GB" sz="2100" b="1" dirty="0"/>
                        <a:t>Provide a real-life case:</a:t>
                      </a:r>
                      <a:r>
                        <a:rPr lang="en-GB" sz="2100" dirty="0"/>
                        <a:t> Real stories capture attention and evoke empathy or connection with the reader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100" b="1" dirty="0"/>
                        <a:t>تقديم حالة واقعية:</a:t>
                      </a:r>
                      <a:r>
                        <a:rPr lang="ar-EG" sz="2100" dirty="0"/>
                        <a:t> قصة حقيقية تثير الاهتمام والتعاطف، وتُنشئ صلة مباشرة بالموضوع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2464587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Ways to Start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Writing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أساليب بدء الكتابة</a:t>
            </a:r>
          </a:p>
        </p:txBody>
      </p:sp>
    </p:spTree>
    <p:extLst>
      <p:ext uri="{BB962C8B-B14F-4D97-AF65-F5344CB8AC3E}">
        <p14:creationId xmlns:p14="http://schemas.microsoft.com/office/powerpoint/2010/main" val="1643437590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3AB1855-FD3A-B8B1-423B-9D95CF2F04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483940"/>
              </p:ext>
            </p:extLst>
          </p:nvPr>
        </p:nvGraphicFramePr>
        <p:xfrm>
          <a:off x="942308" y="2263683"/>
          <a:ext cx="10003196" cy="3768626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5001598">
                  <a:extLst>
                    <a:ext uri="{9D8B030D-6E8A-4147-A177-3AD203B41FA5}">
                      <a16:colId xmlns:a16="http://schemas.microsoft.com/office/drawing/2014/main" val="722531639"/>
                    </a:ext>
                  </a:extLst>
                </a:gridCol>
                <a:gridCol w="5001598">
                  <a:extLst>
                    <a:ext uri="{9D8B030D-6E8A-4147-A177-3AD203B41FA5}">
                      <a16:colId xmlns:a16="http://schemas.microsoft.com/office/drawing/2014/main" val="164054916"/>
                    </a:ext>
                  </a:extLst>
                </a:gridCol>
              </a:tblGrid>
              <a:tr h="1140960">
                <a:tc>
                  <a:txBody>
                    <a:bodyPr/>
                    <a:lstStyle/>
                    <a:p>
                      <a:r>
                        <a:rPr lang="en-GB" sz="2000" b="1" dirty="0"/>
                        <a:t>Primary vs. secondary sources:</a:t>
                      </a:r>
                      <a:r>
                        <a:rPr lang="en-GB" sz="2000" dirty="0"/>
                        <a:t> Primary sources offer original information; secondary sources interpret or </a:t>
                      </a:r>
                      <a:r>
                        <a:rPr lang="en-GB" sz="2000" dirty="0" err="1"/>
                        <a:t>analyze</a:t>
                      </a:r>
                      <a:r>
                        <a:rPr lang="en-GB" sz="2000" dirty="0"/>
                        <a:t> them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الفرق بين المراجع الأولية والثانوية:</a:t>
                      </a:r>
                      <a:r>
                        <a:rPr lang="ar-EG" sz="2000" dirty="0"/>
                        <a:t> المراجع الأولية توفر معلومات أصلية، أما الثانوية فتحلل أو تفسر المراجع الأولية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7685018"/>
                  </a:ext>
                </a:extLst>
              </a:tr>
              <a:tr h="1486706">
                <a:tc>
                  <a:txBody>
                    <a:bodyPr/>
                    <a:lstStyle/>
                    <a:p>
                      <a:r>
                        <a:rPr lang="en-GB" sz="2000" b="1" dirty="0"/>
                        <a:t>How to find reliable sources:</a:t>
                      </a:r>
                      <a:r>
                        <a:rPr lang="en-GB" sz="2000" dirty="0"/>
                        <a:t> Ensure the source is reputable (e.g., universities, journals), and assess reliability by publisher, date, and subject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كيفية البحث عن مصدر موثوق:</a:t>
                      </a:r>
                      <a:r>
                        <a:rPr lang="ar-EG" sz="2000" dirty="0"/>
                        <a:t> يجب التأكد من أن المصدر جهة موثوقة (مثل الجامعات أو المجلات العلمية) مع النظر إلى جهة النشر وتاريخها وموضوعها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391952"/>
                  </a:ext>
                </a:extLst>
              </a:tr>
              <a:tr h="1140960">
                <a:tc>
                  <a:txBody>
                    <a:bodyPr/>
                    <a:lstStyle/>
                    <a:p>
                      <a:r>
                        <a:rPr lang="en-GB" sz="2000" b="1" dirty="0"/>
                        <a:t>Summarizing vs. quoting:</a:t>
                      </a:r>
                      <a:r>
                        <a:rPr lang="en-GB" sz="2000" dirty="0"/>
                        <a:t> Summarizing rephrases the info in your own words; quoting copies it exactly with quotation marks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000" b="1" dirty="0"/>
                        <a:t>التلخيص مقابل الاقتباس:</a:t>
                      </a:r>
                      <a:r>
                        <a:rPr lang="ar-EG" sz="2000" dirty="0"/>
                        <a:t> التلخيص يُعيد صياغة الأفكار بكلماتك، أما الاقتباس فينقل النص حرفيًا مع علامات الاقتباس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5564506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to Use References and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Sources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كيفية استخدام المراجع والمصادر</a:t>
            </a:r>
          </a:p>
        </p:txBody>
      </p:sp>
    </p:spTree>
    <p:extLst>
      <p:ext uri="{BB962C8B-B14F-4D97-AF65-F5344CB8AC3E}">
        <p14:creationId xmlns:p14="http://schemas.microsoft.com/office/powerpoint/2010/main" val="928712739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0D214E0-7FC2-2BB5-BB81-361B3BF1EC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625161"/>
              </p:ext>
            </p:extLst>
          </p:nvPr>
        </p:nvGraphicFramePr>
        <p:xfrm>
          <a:off x="981698" y="2209052"/>
          <a:ext cx="9936512" cy="3755020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4968256">
                  <a:extLst>
                    <a:ext uri="{9D8B030D-6E8A-4147-A177-3AD203B41FA5}">
                      <a16:colId xmlns:a16="http://schemas.microsoft.com/office/drawing/2014/main" val="3574480442"/>
                    </a:ext>
                  </a:extLst>
                </a:gridCol>
                <a:gridCol w="4968256">
                  <a:extLst>
                    <a:ext uri="{9D8B030D-6E8A-4147-A177-3AD203B41FA5}">
                      <a16:colId xmlns:a16="http://schemas.microsoft.com/office/drawing/2014/main" val="3494022017"/>
                    </a:ext>
                  </a:extLst>
                </a:gridCol>
              </a:tblGrid>
              <a:tr h="1680818">
                <a:tc>
                  <a:txBody>
                    <a:bodyPr/>
                    <a:lstStyle/>
                    <a:p>
                      <a:r>
                        <a:rPr lang="en-GB" sz="2200" b="1" dirty="0"/>
                        <a:t>Importance of reviewing in stages:</a:t>
                      </a:r>
                      <a:r>
                        <a:rPr lang="en-GB" sz="2200" dirty="0"/>
                        <a:t> Gradual review improves quality, focusing first on structure, then ideas, then language and spelling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dirty="0"/>
                        <a:t>أهمية مراجعة الكتابة على مراحل:</a:t>
                      </a:r>
                      <a:r>
                        <a:rPr lang="ar-EG" sz="2200" dirty="0"/>
                        <a:t> المراجعة على مراحل تحسّن جودة الكتابة تدريجيًا وتركّز على بنية النص، الأفكار، ثم اللغة والإملاء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6948512"/>
                  </a:ext>
                </a:extLst>
              </a:tr>
              <a:tr h="2074202">
                <a:tc>
                  <a:txBody>
                    <a:bodyPr/>
                    <a:lstStyle/>
                    <a:p>
                      <a:r>
                        <a:rPr lang="en-GB" sz="2200" b="1" dirty="0"/>
                        <a:t>Helpful tools (Grammarly, proofreading tools):</a:t>
                      </a:r>
                      <a:r>
                        <a:rPr lang="en-GB" sz="2200" dirty="0"/>
                        <a:t> Grammarly corrects grammar/spelling and offers suggestions; other tools can suggest changes or corrections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dirty="0"/>
                        <a:t>أدوات </a:t>
                      </a:r>
                      <a:r>
                        <a:rPr lang="ar-EG" sz="2200" b="1" dirty="0" smtClean="0"/>
                        <a:t>مساعدة</a:t>
                      </a:r>
                      <a:r>
                        <a:rPr lang="ar-EG" sz="2200" b="1" baseline="0" dirty="0" smtClean="0"/>
                        <a:t> (</a:t>
                      </a:r>
                      <a:r>
                        <a:rPr lang="en-GB" sz="2200" b="1" dirty="0" smtClean="0"/>
                        <a:t>Grammarly</a:t>
                      </a:r>
                      <a:r>
                        <a:rPr lang="ar-EG" sz="2200" b="1" dirty="0" smtClean="0"/>
                        <a:t>، المدقق اللغوي)</a:t>
                      </a:r>
                      <a:r>
                        <a:rPr lang="ar-EG" sz="2200" dirty="0" smtClean="0"/>
                        <a:t>: يصحّح </a:t>
                      </a:r>
                      <a:r>
                        <a:rPr lang="ar-EG" sz="2200" dirty="0"/>
                        <a:t>الأخطاء النحوية والإملائية ويقترح تحسينات، وأدوات أخرى قد تقترح تغييرات في </a:t>
                      </a:r>
                      <a:r>
                        <a:rPr lang="ar-EG" sz="2200" dirty="0" smtClean="0"/>
                        <a:t>الأسلوب.</a:t>
                      </a:r>
                      <a:endParaRPr lang="ar-EG" sz="22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7733997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Reviewing and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Proofreading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المراجعة والتدقيق اللغوي</a:t>
            </a:r>
          </a:p>
        </p:txBody>
      </p:sp>
    </p:spTree>
    <p:extLst>
      <p:ext uri="{BB962C8B-B14F-4D97-AF65-F5344CB8AC3E}">
        <p14:creationId xmlns:p14="http://schemas.microsoft.com/office/powerpoint/2010/main" val="455003852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1077C86-C437-8112-FB93-96A846D5C9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241238"/>
              </p:ext>
            </p:extLst>
          </p:nvPr>
        </p:nvGraphicFramePr>
        <p:xfrm>
          <a:off x="981697" y="2316097"/>
          <a:ext cx="10045694" cy="3779520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5022847">
                  <a:extLst>
                    <a:ext uri="{9D8B030D-6E8A-4147-A177-3AD203B41FA5}">
                      <a16:colId xmlns:a16="http://schemas.microsoft.com/office/drawing/2014/main" val="2146236528"/>
                    </a:ext>
                  </a:extLst>
                </a:gridCol>
                <a:gridCol w="5022847">
                  <a:extLst>
                    <a:ext uri="{9D8B030D-6E8A-4147-A177-3AD203B41FA5}">
                      <a16:colId xmlns:a16="http://schemas.microsoft.com/office/drawing/2014/main" val="2530607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300" b="1" dirty="0"/>
                        <a:t>Accepting constructive criticism:</a:t>
                      </a:r>
                      <a:r>
                        <a:rPr lang="en-GB" sz="2300" dirty="0"/>
                        <a:t> Accepting criticism positively allows for improvement and growth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تقبل النقد البناء:</a:t>
                      </a:r>
                      <a:r>
                        <a:rPr lang="ar-EG" sz="2300" dirty="0"/>
                        <a:t> يجب تقبّل النقد بروح إيجابية لأنه فرصة للتحسين والنمو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879939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300" b="1" dirty="0"/>
                        <a:t>Rewriting:</a:t>
                      </a:r>
                      <a:r>
                        <a:rPr lang="en-GB" sz="2300" dirty="0"/>
                        <a:t> Feedback may require rewriting parts of your text to enhance clarity and impact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إعادة الصياغة:</a:t>
                      </a:r>
                      <a:r>
                        <a:rPr lang="ar-EG" sz="2300" dirty="0"/>
                        <a:t> قد تتطلب الملاحظات إعادة كتابة أجزاء من النص لزيادة الوضوح والقوة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410253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300" b="1" dirty="0"/>
                        <a:t>Improving style based on feedback:</a:t>
                      </a:r>
                      <a:r>
                        <a:rPr lang="en-GB" sz="2300" dirty="0"/>
                        <a:t> Adjusting how ideas are presented based on feedback can make your message more effective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تحسين الأسلوب بناءً على الملاحظات:</a:t>
                      </a:r>
                      <a:r>
                        <a:rPr lang="ar-EG" sz="2300" dirty="0"/>
                        <a:t> تعديل أسلوب العرض واختيار الكلمات بما يتماشى مع الملاحظات يجعل الرسالة أكثر تأثيرًا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2082060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Dealing with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Feedback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التعامل مع الملاحظات</a:t>
            </a:r>
          </a:p>
        </p:txBody>
      </p:sp>
    </p:spTree>
    <p:extLst>
      <p:ext uri="{BB962C8B-B14F-4D97-AF65-F5344CB8AC3E}">
        <p14:creationId xmlns:p14="http://schemas.microsoft.com/office/powerpoint/2010/main" val="2146874986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D3B1D4E-7813-4BFB-4042-760686F12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911198"/>
              </p:ext>
            </p:extLst>
          </p:nvPr>
        </p:nvGraphicFramePr>
        <p:xfrm>
          <a:off x="981698" y="2382011"/>
          <a:ext cx="9909216" cy="3379052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4954608">
                  <a:extLst>
                    <a:ext uri="{9D8B030D-6E8A-4147-A177-3AD203B41FA5}">
                      <a16:colId xmlns:a16="http://schemas.microsoft.com/office/drawing/2014/main" val="599267296"/>
                    </a:ext>
                  </a:extLst>
                </a:gridCol>
                <a:gridCol w="4954608">
                  <a:extLst>
                    <a:ext uri="{9D8B030D-6E8A-4147-A177-3AD203B41FA5}">
                      <a16:colId xmlns:a16="http://schemas.microsoft.com/office/drawing/2014/main" val="2339179140"/>
                    </a:ext>
                  </a:extLst>
                </a:gridCol>
              </a:tblGrid>
              <a:tr h="168952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2200" b="1" dirty="0"/>
                        <a:t>Differences in language, style, and content:</a:t>
                      </a:r>
                      <a:r>
                        <a:rPr lang="en-GB" sz="2200" dirty="0"/>
                        <a:t> General writing is simple and direct; academic writing is specialized, formal, and analytical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00000"/>
                        </a:lnSpc>
                      </a:pPr>
                      <a:r>
                        <a:rPr lang="ar-EG" sz="2200" b="1" dirty="0"/>
                        <a:t>الفرق في اللغة، الأسلوب، والمحتوى:</a:t>
                      </a:r>
                      <a:r>
                        <a:rPr lang="ar-EG" sz="2200" dirty="0"/>
                        <a:t> الجمهور العام يُخاطب بلغة بسيطة ومباشرة، أما الكتابة الأكاديمية فتستخدم لغة دقيقة وتتطلب تحليلاً أعمق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0928112"/>
                  </a:ext>
                </a:extLst>
              </a:tr>
              <a:tr h="168952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GB" sz="2200" b="1" dirty="0"/>
                        <a:t>When to use simplicity vs. specialization:</a:t>
                      </a:r>
                      <a:r>
                        <a:rPr lang="en-GB" sz="2200" dirty="0"/>
                        <a:t> Simplicity for general communication (e.g. blogs); specialization for deep academic discussions (e.g. papers)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00000"/>
                        </a:lnSpc>
                      </a:pPr>
                      <a:r>
                        <a:rPr lang="ar-EG" sz="2200" b="1" dirty="0"/>
                        <a:t>متى تستخدم البساطة؟ ومتى التخصص؟</a:t>
                      </a:r>
                      <a:r>
                        <a:rPr lang="ar-EG" sz="2200" dirty="0"/>
                        <a:t> تُستخدم البساطة لإيصال رسالة سريعة للعامة (مثل المقالات)، ويُستخدم التخصص عند مناقشة مواضيع علمية لجمهور أكاديمي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5182214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Writing for General vs Academic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Audiences</a:t>
            </a:r>
          </a:p>
          <a:p>
            <a:pPr rtl="1"/>
            <a:r>
              <a:rPr lang="ar-EG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الكتابة </a:t>
            </a:r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للجمهور </a:t>
            </a:r>
            <a:r>
              <a:rPr lang="ar-EG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العام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vs </a:t>
            </a:r>
            <a:r>
              <a:rPr lang="ar-EG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الأكاديمي</a:t>
            </a:r>
          </a:p>
        </p:txBody>
      </p:sp>
    </p:spTree>
    <p:extLst>
      <p:ext uri="{BB962C8B-B14F-4D97-AF65-F5344CB8AC3E}">
        <p14:creationId xmlns:p14="http://schemas.microsoft.com/office/powerpoint/2010/main" val="2060134290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789A082-9381-9F3F-A00F-B703445C6C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4921687"/>
              </p:ext>
            </p:extLst>
          </p:nvPr>
        </p:nvGraphicFramePr>
        <p:xfrm>
          <a:off x="981698" y="2289860"/>
          <a:ext cx="10004750" cy="3760017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5002375">
                  <a:extLst>
                    <a:ext uri="{9D8B030D-6E8A-4147-A177-3AD203B41FA5}">
                      <a16:colId xmlns:a16="http://schemas.microsoft.com/office/drawing/2014/main" val="1859218365"/>
                    </a:ext>
                  </a:extLst>
                </a:gridCol>
                <a:gridCol w="5002375">
                  <a:extLst>
                    <a:ext uri="{9D8B030D-6E8A-4147-A177-3AD203B41FA5}">
                      <a16:colId xmlns:a16="http://schemas.microsoft.com/office/drawing/2014/main" val="2204853778"/>
                    </a:ext>
                  </a:extLst>
                </a:gridCol>
              </a:tblGrid>
              <a:tr h="1253339">
                <a:tc>
                  <a:txBody>
                    <a:bodyPr/>
                    <a:lstStyle/>
                    <a:p>
                      <a:r>
                        <a:rPr lang="en-GB" sz="2200" b="1" dirty="0"/>
                        <a:t>Objectivity:</a:t>
                      </a:r>
                      <a:r>
                        <a:rPr lang="en-GB" sz="2200" dirty="0"/>
                        <a:t> Express opinions without bias; avoid stating them as absolute truth; stay open to others’ views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dirty="0"/>
                        <a:t>الحيادية:</a:t>
                      </a:r>
                      <a:r>
                        <a:rPr lang="ar-EG" sz="2200" dirty="0"/>
                        <a:t> عبّر عن رأيك دون تحيّز، وتجنب تقديمه كحقيقة مطلقة، وكن منفتحًا على الآراء الأخرى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6481862"/>
                  </a:ext>
                </a:extLst>
              </a:tr>
              <a:tr h="1253339">
                <a:tc>
                  <a:txBody>
                    <a:bodyPr/>
                    <a:lstStyle/>
                    <a:p>
                      <a:r>
                        <a:rPr lang="en-GB" sz="2200" b="1" dirty="0"/>
                        <a:t>Using evidence to support the opinion:</a:t>
                      </a:r>
                      <a:r>
                        <a:rPr lang="en-GB" sz="2200" dirty="0"/>
                        <a:t> Use facts, stats, or examples to make your argument stronger and credible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dirty="0"/>
                        <a:t>استخدام أدلة لدعم الرأي:</a:t>
                      </a:r>
                      <a:r>
                        <a:rPr lang="ar-EG" sz="2200" dirty="0"/>
                        <a:t> دعم رأيك بالحقائق والإحصائيات والأمثلة يعزز المصداقية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7688736"/>
                  </a:ext>
                </a:extLst>
              </a:tr>
              <a:tr h="1253339">
                <a:tc>
                  <a:txBody>
                    <a:bodyPr/>
                    <a:lstStyle/>
                    <a:p>
                      <a:r>
                        <a:rPr lang="en-GB" sz="2200" b="1" dirty="0"/>
                        <a:t>Avoiding generalization or emotional language:</a:t>
                      </a:r>
                      <a:r>
                        <a:rPr lang="en-GB" sz="2200" dirty="0"/>
                        <a:t> Avoid phrases like “always” or “this is unfair” that lack logical basis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200" b="1" dirty="0"/>
                        <a:t>تجنب التعميم أو اللغة العاطفية:</a:t>
                      </a:r>
                      <a:r>
                        <a:rPr lang="ar-EG" sz="2200" dirty="0"/>
                        <a:t> التعميمات أو العبارات العاطفية تُضعف الحجة إذا لم تكن مبنية على منطق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7844468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to Express an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Opinion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كيفية التعبير عن الرأي</a:t>
            </a:r>
          </a:p>
        </p:txBody>
      </p:sp>
    </p:spTree>
    <p:extLst>
      <p:ext uri="{BB962C8B-B14F-4D97-AF65-F5344CB8AC3E}">
        <p14:creationId xmlns:p14="http://schemas.microsoft.com/office/powerpoint/2010/main" val="1014657681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D10998D-BFA3-D59B-F909-B62DDD660A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316532"/>
              </p:ext>
            </p:extLst>
          </p:nvPr>
        </p:nvGraphicFramePr>
        <p:xfrm>
          <a:off x="981697" y="2345571"/>
          <a:ext cx="9895570" cy="3779520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4947785">
                  <a:extLst>
                    <a:ext uri="{9D8B030D-6E8A-4147-A177-3AD203B41FA5}">
                      <a16:colId xmlns:a16="http://schemas.microsoft.com/office/drawing/2014/main" val="1617035455"/>
                    </a:ext>
                  </a:extLst>
                </a:gridCol>
                <a:gridCol w="4947785">
                  <a:extLst>
                    <a:ext uri="{9D8B030D-6E8A-4147-A177-3AD203B41FA5}">
                      <a16:colId xmlns:a16="http://schemas.microsoft.com/office/drawing/2014/main" val="10439549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300" b="1" dirty="0"/>
                        <a:t>Starting the writing process:</a:t>
                      </a:r>
                      <a:r>
                        <a:rPr lang="en-GB" sz="2300" dirty="0"/>
                        <a:t> Many students struggle to begin; tip: start with brainstorming, not the “perfect idea”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بداية الكتابة:</a:t>
                      </a:r>
                      <a:r>
                        <a:rPr lang="ar-EG" sz="2300" dirty="0"/>
                        <a:t> كثير من الطلاب يواجهون صعوبة في اتخاذ الخطوة الأولى. الحل: ابدأ بمخطط أو عصف ذهني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074564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300" b="1" dirty="0"/>
                        <a:t>Anxiety about academic writing:</a:t>
                      </a:r>
                      <a:r>
                        <a:rPr lang="en-GB" sz="2300" dirty="0"/>
                        <a:t> Fear of formal style or citations; tip: practice and use reliable models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القلق من الكتابة الأكاديمية:</a:t>
                      </a:r>
                      <a:r>
                        <a:rPr lang="ar-EG" sz="2300" dirty="0"/>
                        <a:t> الخوف من اللغة الرسمية أو التوثيق؛ الحل: التدرّب المستمر والرجوع لنماذج موثوقة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40333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300" b="1" dirty="0"/>
                        <a:t>Over-elaboration or repetition:</a:t>
                      </a:r>
                      <a:r>
                        <a:rPr lang="en-GB" sz="2300" dirty="0"/>
                        <a:t> Trying to “fill pages” weakens quality; tip: focus on clarity, not quantity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2300" b="1" dirty="0"/>
                        <a:t>الإطالة أو التكرار:</a:t>
                      </a:r>
                      <a:r>
                        <a:rPr lang="ar-EG" sz="2300" dirty="0"/>
                        <a:t> محاولة “ملء الصفحات” قد تؤدي لتكرار غير ضروري؛ الحل: التركيز على الجودة والمراجعة الواعية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706861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Writing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Challenges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التحديات الشائعة في الكتابة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2" name="Rectangle 11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3295868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74E762B-4A46-9DC9-8066-0C77B074B6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322133"/>
              </p:ext>
            </p:extLst>
          </p:nvPr>
        </p:nvGraphicFramePr>
        <p:xfrm>
          <a:off x="981698" y="2266563"/>
          <a:ext cx="9991102" cy="3943167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4995551">
                  <a:extLst>
                    <a:ext uri="{9D8B030D-6E8A-4147-A177-3AD203B41FA5}">
                      <a16:colId xmlns:a16="http://schemas.microsoft.com/office/drawing/2014/main" val="330534572"/>
                    </a:ext>
                  </a:extLst>
                </a:gridCol>
                <a:gridCol w="4995551">
                  <a:extLst>
                    <a:ext uri="{9D8B030D-6E8A-4147-A177-3AD203B41FA5}">
                      <a16:colId xmlns:a16="http://schemas.microsoft.com/office/drawing/2014/main" val="3749069328"/>
                    </a:ext>
                  </a:extLst>
                </a:gridCol>
              </a:tblGrid>
              <a:tr h="13143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2200" b="1" dirty="0"/>
                        <a:t>The Importance of Daily Practice:</a:t>
                      </a:r>
                      <a:r>
                        <a:rPr lang="en-GB" sz="2200" dirty="0"/>
                        <a:t> Writing is learned through consistent practice, not theory; dedicate 10–15 </a:t>
                      </a:r>
                      <a:r>
                        <a:rPr lang="en-GB" sz="2200" dirty="0" err="1"/>
                        <a:t>mins</a:t>
                      </a:r>
                      <a:r>
                        <a:rPr lang="en-GB" sz="2200" dirty="0"/>
                        <a:t> daily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00000"/>
                        </a:lnSpc>
                      </a:pPr>
                      <a:r>
                        <a:rPr lang="ar-EG" sz="2200" b="1" dirty="0"/>
                        <a:t>أهمية التدريب اليومي:</a:t>
                      </a:r>
                      <a:r>
                        <a:rPr lang="ar-EG" sz="2200" dirty="0"/>
                        <a:t> الكتابة مهارة تُكتسب بالممارسة المستمرة، وليس بالتلقين؛ خصص 10–15 دقيقة يوميًا للكتابة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8724419"/>
                  </a:ext>
                </a:extLst>
              </a:tr>
              <a:tr h="13143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2200" b="1" dirty="0"/>
                        <a:t>Reading Good Examples:</a:t>
                      </a:r>
                      <a:r>
                        <a:rPr lang="en-GB" sz="2200" dirty="0"/>
                        <a:t> Builds writing style and structure; read high-quality academic content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00000"/>
                        </a:lnSpc>
                      </a:pPr>
                      <a:r>
                        <a:rPr lang="ar-EG" sz="2200" b="1" dirty="0"/>
                        <a:t>قراءة نماذج جيدة:</a:t>
                      </a:r>
                      <a:r>
                        <a:rPr lang="ar-EG" sz="2200" dirty="0"/>
                        <a:t> القراءة المنتظمة تساعد على بناء أسلوب قوي وفهم بنية النصوص؛ اقرأ مقالات أكاديمية عالية الجودة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279621"/>
                  </a:ext>
                </a:extLst>
              </a:tr>
              <a:tr h="13143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2200" b="1" dirty="0"/>
                        <a:t>Writing on Blogs or Open Platforms:</a:t>
                      </a:r>
                      <a:r>
                        <a:rPr lang="en-GB" sz="2200" dirty="0"/>
                        <a:t> Like Medium or LinkedIn; great for practice, feedback, and engagement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00000"/>
                        </a:lnSpc>
                      </a:pPr>
                      <a:r>
                        <a:rPr lang="ar-EG" sz="2200" b="1" dirty="0"/>
                        <a:t>الكتابة في مدونات أو منصات مفتوحة</a:t>
                      </a:r>
                      <a:r>
                        <a:rPr lang="ar-EG" sz="2200" dirty="0"/>
                        <a:t>: مثل لينكدن؛ فرصة تدريب وتفاعل مع جمهور حقيقي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9747845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Developing Writing Skills Over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Time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تطوير مهارات الكتابة بمرور الوقت</a:t>
            </a:r>
          </a:p>
        </p:txBody>
      </p:sp>
    </p:spTree>
    <p:extLst>
      <p:ext uri="{BB962C8B-B14F-4D97-AF65-F5344CB8AC3E}">
        <p14:creationId xmlns:p14="http://schemas.microsoft.com/office/powerpoint/2010/main" val="3656430016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372D87D-13DF-51F4-EAA1-B1DD38EEBE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964354"/>
              </p:ext>
            </p:extLst>
          </p:nvPr>
        </p:nvGraphicFramePr>
        <p:xfrm>
          <a:off x="981698" y="2204588"/>
          <a:ext cx="10072990" cy="4132137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5036495">
                  <a:extLst>
                    <a:ext uri="{9D8B030D-6E8A-4147-A177-3AD203B41FA5}">
                      <a16:colId xmlns:a16="http://schemas.microsoft.com/office/drawing/2014/main" val="1106139325"/>
                    </a:ext>
                  </a:extLst>
                </a:gridCol>
                <a:gridCol w="5036495">
                  <a:extLst>
                    <a:ext uri="{9D8B030D-6E8A-4147-A177-3AD203B41FA5}">
                      <a16:colId xmlns:a16="http://schemas.microsoft.com/office/drawing/2014/main" val="835382950"/>
                    </a:ext>
                  </a:extLst>
                </a:gridCol>
              </a:tblGrid>
              <a:tr h="1117273">
                <a:tc>
                  <a:txBody>
                    <a:bodyPr/>
                    <a:lstStyle/>
                    <a:p>
                      <a:pPr algn="l"/>
                      <a:r>
                        <a:rPr lang="en-GB" sz="1900" b="1" dirty="0"/>
                        <a:t>Effective Communication:</a:t>
                      </a:r>
                      <a:r>
                        <a:rPr lang="en-GB" sz="1900" dirty="0"/>
                        <a:t> Writing and presentation help express ideas clearly and accurately.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1900" b="1" dirty="0"/>
                        <a:t>التواصل الفعّال:</a:t>
                      </a:r>
                      <a:r>
                        <a:rPr lang="ar-EG" sz="1900" dirty="0"/>
                        <a:t> الكتابة والعرض يساعدان في التعبير عن الأفكار بوضوح ودقة.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3376854"/>
                  </a:ext>
                </a:extLst>
              </a:tr>
              <a:tr h="780318">
                <a:tc>
                  <a:txBody>
                    <a:bodyPr/>
                    <a:lstStyle/>
                    <a:p>
                      <a:pPr algn="l"/>
                      <a:r>
                        <a:rPr lang="en-GB" sz="1900" b="1" dirty="0"/>
                        <a:t>Academic Success:</a:t>
                      </a:r>
                      <a:r>
                        <a:rPr lang="en-GB" sz="1900" dirty="0"/>
                        <a:t> Good writing is essential for conveying ideas in research and assignments.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1900" b="1" dirty="0"/>
                        <a:t>النجاح الأكاديمي:</a:t>
                      </a:r>
                      <a:r>
                        <a:rPr lang="ar-EG" sz="1900" dirty="0"/>
                        <a:t> الكتابة الجيدة ضرورية لإيصال الأفكار في الأبحاث والواجبات.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0611339"/>
                  </a:ext>
                </a:extLst>
              </a:tr>
              <a:tr h="1117273">
                <a:tc>
                  <a:txBody>
                    <a:bodyPr/>
                    <a:lstStyle/>
                    <a:p>
                      <a:pPr algn="l"/>
                      <a:r>
                        <a:rPr lang="en-GB" sz="1900" b="1" dirty="0"/>
                        <a:t>Professional Future:</a:t>
                      </a:r>
                      <a:r>
                        <a:rPr lang="en-GB" sz="1900" dirty="0"/>
                        <a:t> Writing and presentation skills enhance your opportunities in the job market and open doors for career growth.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1900" b="1" dirty="0"/>
                        <a:t>المستقبل المهني:</a:t>
                      </a:r>
                      <a:r>
                        <a:rPr lang="ar-EG" sz="1900" dirty="0"/>
                        <a:t> مهارات الكتابة والعرض تُعزّز من فرصك في سوق العمل وتفتح أمامك فرص التطور.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4237034"/>
                  </a:ext>
                </a:extLst>
              </a:tr>
              <a:tr h="1117273">
                <a:tc>
                  <a:txBody>
                    <a:bodyPr/>
                    <a:lstStyle/>
                    <a:p>
                      <a:pPr algn="l"/>
                      <a:r>
                        <a:rPr lang="en-GB" sz="1900" b="1" dirty="0"/>
                        <a:t>Challenges Without These Skills:</a:t>
                      </a:r>
                      <a:r>
                        <a:rPr lang="en-GB" sz="1900" dirty="0"/>
                        <a:t> Without these skills, you may face difficulties expressing yourself and effectively conveying your ideas.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1900" b="1" dirty="0"/>
                        <a:t>التحديات دون المهارات:</a:t>
                      </a:r>
                      <a:r>
                        <a:rPr lang="ar-EG" sz="1900" dirty="0"/>
                        <a:t> دون هذه المهارات، قد تواجه صعوبة في التعبير عن نفسك وإيصال أفكارك بفعالية.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2247261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946499"/>
            <a:ext cx="73275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Do I Need to Develop My Writing and Presentation Skills</a:t>
            </a:r>
            <a:r>
              <a:rPr lang="en-US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?</a:t>
            </a:r>
          </a:p>
          <a:p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لماذا أحتاج لتطوير مهاراتي في الكتابة والعرض؟</a:t>
            </a:r>
          </a:p>
        </p:txBody>
      </p:sp>
    </p:spTree>
    <p:extLst>
      <p:ext uri="{BB962C8B-B14F-4D97-AF65-F5344CB8AC3E}">
        <p14:creationId xmlns:p14="http://schemas.microsoft.com/office/powerpoint/2010/main" val="4160795205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B0D9E6D-6EFF-B53A-19C7-B4DE887418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4011869"/>
              </p:ext>
            </p:extLst>
          </p:nvPr>
        </p:nvGraphicFramePr>
        <p:xfrm>
          <a:off x="981698" y="2270645"/>
          <a:ext cx="9868272" cy="3977640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5132499">
                  <a:extLst>
                    <a:ext uri="{9D8B030D-6E8A-4147-A177-3AD203B41FA5}">
                      <a16:colId xmlns:a16="http://schemas.microsoft.com/office/drawing/2014/main" val="1679151175"/>
                    </a:ext>
                  </a:extLst>
                </a:gridCol>
                <a:gridCol w="4735773">
                  <a:extLst>
                    <a:ext uri="{9D8B030D-6E8A-4147-A177-3AD203B41FA5}">
                      <a16:colId xmlns:a16="http://schemas.microsoft.com/office/drawing/2014/main" val="7592055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800" b="1" dirty="0"/>
                        <a:t>Importance of the Course</a:t>
                      </a:r>
                      <a:r>
                        <a:rPr lang="en-GB" sz="1800" b="1" dirty="0" smtClean="0"/>
                        <a:t>:</a:t>
                      </a:r>
                      <a:endParaRPr lang="ar-EG" sz="1800" b="1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800" dirty="0" smtClean="0"/>
                        <a:t>✓ </a:t>
                      </a:r>
                      <a:r>
                        <a:rPr lang="en-GB" sz="1800" dirty="0"/>
                        <a:t>Enhancing oral and written communication skills</a:t>
                      </a:r>
                      <a:r>
                        <a:rPr lang="en-GB" sz="1800" dirty="0" smtClean="0"/>
                        <a:t>.</a:t>
                      </a:r>
                      <a:endParaRPr lang="ar-EG" sz="18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800" dirty="0" smtClean="0"/>
                        <a:t>✓ </a:t>
                      </a:r>
                      <a:r>
                        <a:rPr lang="en-GB" sz="1800" dirty="0"/>
                        <a:t>Preparing for academic and professional success.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1800" b="1" dirty="0"/>
                        <a:t>أهمية المقرر</a:t>
                      </a:r>
                      <a:r>
                        <a:rPr lang="ar-EG" sz="1800" b="1" dirty="0" smtClean="0"/>
                        <a:t>:</a:t>
                      </a:r>
                    </a:p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1800" dirty="0" smtClean="0"/>
                        <a:t>✓ </a:t>
                      </a:r>
                      <a:r>
                        <a:rPr lang="ar-EG" sz="1800" dirty="0"/>
                        <a:t>تطوير مهارات التواصل الشفهي والكتابي</a:t>
                      </a:r>
                      <a:r>
                        <a:rPr lang="ar-EG" sz="1800" dirty="0" smtClean="0"/>
                        <a:t>.</a:t>
                      </a:r>
                    </a:p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1800" dirty="0" smtClean="0"/>
                        <a:t>✓ </a:t>
                      </a:r>
                      <a:r>
                        <a:rPr lang="ar-EG" sz="1800" dirty="0"/>
                        <a:t>الاستعداد للحياة الأكاديمية والمهنية.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70504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800" b="1" dirty="0"/>
                        <a:t>Elements of an Effective Presentation</a:t>
                      </a:r>
                      <a:r>
                        <a:rPr lang="en-GB" sz="1800" b="1" dirty="0" smtClean="0"/>
                        <a:t>:</a:t>
                      </a:r>
                      <a:endParaRPr lang="ar-EG" sz="1800" b="1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800" dirty="0" smtClean="0"/>
                        <a:t>✓ </a:t>
                      </a:r>
                      <a:r>
                        <a:rPr lang="en-GB" sz="1800" dirty="0"/>
                        <a:t>Clarity, interaction, confidence, and visual aids</a:t>
                      </a:r>
                      <a:r>
                        <a:rPr lang="en-GB" sz="1800" dirty="0" smtClean="0"/>
                        <a:t>.</a:t>
                      </a:r>
                      <a:endParaRPr lang="ar-EG" sz="18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800" dirty="0" smtClean="0"/>
                        <a:t>✓ </a:t>
                      </a:r>
                      <a:r>
                        <a:rPr lang="en-GB" sz="1800" dirty="0"/>
                        <a:t>Time management and audience understanding.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1800" b="1" dirty="0"/>
                        <a:t>عناصر العرض الفعّال</a:t>
                      </a:r>
                      <a:r>
                        <a:rPr lang="ar-EG" sz="1800" b="1" dirty="0" smtClean="0"/>
                        <a:t>:</a:t>
                      </a:r>
                    </a:p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1800" dirty="0" smtClean="0"/>
                        <a:t>✓ </a:t>
                      </a:r>
                      <a:r>
                        <a:rPr lang="ar-EG" sz="1800" dirty="0"/>
                        <a:t>وضوح الفكرة، التفاعل، الثقة، استخدام الوسائل البصرية</a:t>
                      </a:r>
                      <a:r>
                        <a:rPr lang="ar-EG" sz="1800" dirty="0" smtClean="0"/>
                        <a:t>.</a:t>
                      </a:r>
                    </a:p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1800" dirty="0" smtClean="0"/>
                        <a:t>✓ </a:t>
                      </a:r>
                      <a:r>
                        <a:rPr lang="ar-EG" sz="1800" dirty="0"/>
                        <a:t>تنظيم الوقت وفهم الجمهور.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39466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800" b="1" dirty="0"/>
                        <a:t>Principles of Academic Writing</a:t>
                      </a:r>
                      <a:r>
                        <a:rPr lang="en-GB" sz="1800" b="1" dirty="0" smtClean="0"/>
                        <a:t>:</a:t>
                      </a:r>
                      <a:endParaRPr lang="ar-EG" sz="1800" b="1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800" dirty="0" smtClean="0"/>
                        <a:t>✓ </a:t>
                      </a:r>
                      <a:r>
                        <a:rPr lang="en-GB" sz="1800" dirty="0"/>
                        <a:t>Organized and credible style</a:t>
                      </a:r>
                      <a:r>
                        <a:rPr lang="en-GB" sz="1800" dirty="0" smtClean="0"/>
                        <a:t>.</a:t>
                      </a:r>
                      <a:endParaRPr lang="ar-EG" sz="18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800" dirty="0" smtClean="0"/>
                        <a:t>✓ </a:t>
                      </a:r>
                      <a:r>
                        <a:rPr lang="en-GB" sz="1800" dirty="0"/>
                        <a:t>Referencing, planning, and revision.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1800" b="1" dirty="0"/>
                        <a:t>مبادئ الكتابة الأكاديمية</a:t>
                      </a:r>
                      <a:r>
                        <a:rPr lang="ar-EG" sz="1800" b="1" dirty="0" smtClean="0"/>
                        <a:t>:</a:t>
                      </a:r>
                    </a:p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1800" dirty="0" smtClean="0"/>
                        <a:t>✓ </a:t>
                      </a:r>
                      <a:r>
                        <a:rPr lang="ar-EG" sz="1800" dirty="0"/>
                        <a:t>أسلوب منظم وموثوق</a:t>
                      </a:r>
                      <a:r>
                        <a:rPr lang="ar-EG" sz="1800" dirty="0" smtClean="0"/>
                        <a:t>.</a:t>
                      </a:r>
                    </a:p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1800" dirty="0" smtClean="0"/>
                        <a:t>✓ </a:t>
                      </a:r>
                      <a:r>
                        <a:rPr lang="ar-EG" sz="1800" dirty="0"/>
                        <a:t>التوثيق، التخطيط، والمراجعة.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4907373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Quick Review of What Has Been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Covered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مراجعة سريعة لما تم تغطيته</a:t>
            </a:r>
          </a:p>
        </p:txBody>
      </p:sp>
    </p:spTree>
    <p:extLst>
      <p:ext uri="{BB962C8B-B14F-4D97-AF65-F5344CB8AC3E}">
        <p14:creationId xmlns:p14="http://schemas.microsoft.com/office/powerpoint/2010/main" val="2999385126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284D340-E4E7-C7B8-A9AA-4E69056D26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266165"/>
              </p:ext>
            </p:extLst>
          </p:nvPr>
        </p:nvGraphicFramePr>
        <p:xfrm>
          <a:off x="981699" y="2235038"/>
          <a:ext cx="10045692" cy="3913481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5009668">
                  <a:extLst>
                    <a:ext uri="{9D8B030D-6E8A-4147-A177-3AD203B41FA5}">
                      <a16:colId xmlns:a16="http://schemas.microsoft.com/office/drawing/2014/main" val="2099836924"/>
                    </a:ext>
                  </a:extLst>
                </a:gridCol>
                <a:gridCol w="5036024">
                  <a:extLst>
                    <a:ext uri="{9D8B030D-6E8A-4147-A177-3AD203B41FA5}">
                      <a16:colId xmlns:a16="http://schemas.microsoft.com/office/drawing/2014/main" val="2098727276"/>
                    </a:ext>
                  </a:extLst>
                </a:gridCol>
              </a:tblGrid>
              <a:tr h="142256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b="1" dirty="0"/>
                        <a:t>Time management in presentations</a:t>
                      </a:r>
                      <a:r>
                        <a:rPr lang="en-GB" sz="2000" dirty="0"/>
                        <a:t>: Essential for success, distributing time between introduction, content, and </a:t>
                      </a:r>
                      <a:r>
                        <a:rPr lang="en-GB" sz="2000" dirty="0" smtClean="0"/>
                        <a:t>conclusion.</a:t>
                      </a:r>
                      <a:r>
                        <a:rPr lang="ar-EG" sz="2000" dirty="0" smtClean="0"/>
                        <a:t>0</a:t>
                      </a:r>
                      <a:endParaRPr lang="en-GB" sz="20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2000" b="1" dirty="0"/>
                        <a:t>تنظيم الوقت في العرض</a:t>
                      </a:r>
                      <a:r>
                        <a:rPr lang="ar-EG" sz="2000" dirty="0"/>
                        <a:t>: يعد أساسًا لنجاح العرض وتوزيع الوقت بين المقدمة، المحتوى، والخاتمة.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520827"/>
                  </a:ext>
                </a:extLst>
              </a:tr>
              <a:tr h="10751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Good writing</a:t>
                      </a:r>
                      <a:r>
                        <a:rPr lang="en-GB" sz="2000" dirty="0"/>
                        <a:t>: Relies on clarity of ideas, logical sequence, and avoiding frequent repetition.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الكتابة الجيدة</a:t>
                      </a:r>
                      <a:r>
                        <a:rPr lang="ar-EG" sz="2000" dirty="0"/>
                        <a:t>: تعتمد على وضوح الفكرة، التسلسل المنطقي، والابتعاد عن التكرار المستمر.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4859484"/>
                  </a:ext>
                </a:extLst>
              </a:tr>
              <a:tr h="10751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Body language</a:t>
                      </a:r>
                      <a:r>
                        <a:rPr lang="en-GB" sz="2000" dirty="0"/>
                        <a:t>: Plays a crucial role in enhancing confidence and audience engagement during a presentation.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50000"/>
                        </a:lnSpc>
                      </a:pPr>
                      <a:r>
                        <a:rPr lang="ar-EG" sz="2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لغة الجسد</a:t>
                      </a:r>
                      <a:r>
                        <a:rPr lang="ar-EG" sz="2000" dirty="0"/>
                        <a:t>: تلعب دورًا مهمًا في تعزيز الثقة وتفاعل الجمهور خلال العرض.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1593734"/>
                  </a:ext>
                </a:extLst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1" name="Rectangle 10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7" name="TextBox 16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Group Review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Questions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أسئلة للمراجعة الجماعية</a:t>
            </a:r>
          </a:p>
        </p:txBody>
      </p:sp>
    </p:spTree>
    <p:extLst>
      <p:ext uri="{BB962C8B-B14F-4D97-AF65-F5344CB8AC3E}">
        <p14:creationId xmlns:p14="http://schemas.microsoft.com/office/powerpoint/2010/main" val="2356237878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81697" y="2113694"/>
            <a:ext cx="530992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SzPct val="100000"/>
              <a:tabLst>
                <a:tab pos="457200" algn="l"/>
              </a:tabLst>
            </a:pPr>
            <a:r>
              <a:rPr lang="en-US" sz="2000" kern="100" dirty="0">
                <a:ea typeface="Aptos"/>
                <a:cs typeface="Segoe UI Emoji"/>
              </a:rPr>
              <a:t>Group Discussion:</a:t>
            </a:r>
          </a:p>
          <a:p>
            <a:pPr algn="just">
              <a:lnSpc>
                <a:spcPct val="150000"/>
              </a:lnSpc>
              <a:buSzPct val="100000"/>
              <a:tabLst>
                <a:tab pos="457200" algn="l"/>
              </a:tabLst>
            </a:pPr>
            <a:r>
              <a:rPr lang="en-US" sz="2000" kern="100" dirty="0">
                <a:ea typeface="Aptos"/>
                <a:cs typeface="Segoe UI Emoji"/>
              </a:rPr>
              <a:t>"Which skill do you feel you need to develop the most? And why?"</a:t>
            </a:r>
          </a:p>
          <a:p>
            <a:pPr algn="just">
              <a:lnSpc>
                <a:spcPct val="150000"/>
              </a:lnSpc>
              <a:buSzPct val="100000"/>
              <a:tabLst>
                <a:tab pos="457200" algn="l"/>
              </a:tabLst>
            </a:pPr>
            <a:r>
              <a:rPr lang="en-US" sz="2000" kern="100" dirty="0">
                <a:ea typeface="Aptos"/>
                <a:cs typeface="Segoe UI Emoji"/>
              </a:rPr>
              <a:t>Think for 2 minutes</a:t>
            </a:r>
          </a:p>
          <a:p>
            <a:pPr algn="just">
              <a:lnSpc>
                <a:spcPct val="150000"/>
              </a:lnSpc>
              <a:buSzPct val="100000"/>
              <a:tabLst>
                <a:tab pos="457200" algn="l"/>
              </a:tabLst>
            </a:pPr>
            <a:r>
              <a:rPr lang="en-US" sz="2000" kern="100" dirty="0">
                <a:ea typeface="Aptos"/>
                <a:cs typeface="Segoe UI Emoji"/>
              </a:rPr>
              <a:t>Discuss with a partner or in small groups</a:t>
            </a:r>
          </a:p>
          <a:p>
            <a:pPr algn="just">
              <a:lnSpc>
                <a:spcPct val="150000"/>
              </a:lnSpc>
              <a:buSzPct val="100000"/>
              <a:tabLst>
                <a:tab pos="457200" algn="l"/>
              </a:tabLst>
            </a:pPr>
            <a:r>
              <a:rPr lang="en-US" sz="2000" kern="100" dirty="0">
                <a:ea typeface="Aptos"/>
                <a:cs typeface="Segoe UI Emoji"/>
              </a:rPr>
              <a:t>Share briefly with the class</a:t>
            </a:r>
          </a:p>
          <a:p>
            <a:pPr algn="just">
              <a:lnSpc>
                <a:spcPct val="150000"/>
              </a:lnSpc>
              <a:buSzPct val="100000"/>
              <a:tabLst>
                <a:tab pos="457200" algn="l"/>
              </a:tabLst>
            </a:pPr>
            <a:r>
              <a:rPr lang="en-US" sz="2000" kern="100" dirty="0">
                <a:ea typeface="Aptos"/>
                <a:cs typeface="Segoe UI Emoji"/>
              </a:rPr>
              <a:t>Objective: Raise self-awareness and prioritize personal skill development</a:t>
            </a:r>
          </a:p>
        </p:txBody>
      </p:sp>
      <p:sp>
        <p:nvSpPr>
          <p:cNvPr id="3" name="Rectangle 2"/>
          <p:cNvSpPr/>
          <p:nvPr/>
        </p:nvSpPr>
        <p:spPr>
          <a:xfrm>
            <a:off x="6587967" y="2084666"/>
            <a:ext cx="4484914" cy="3910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Low" rtl="1">
              <a:lnSpc>
                <a:spcPct val="150000"/>
              </a:lnSpc>
              <a:buSzPct val="100000"/>
            </a:pPr>
            <a:r>
              <a:rPr lang="ar-EG" sz="2100" kern="100" dirty="0">
                <a:ea typeface="Aptos"/>
              </a:rPr>
              <a:t>مناقشة جماعية:</a:t>
            </a:r>
          </a:p>
          <a:p>
            <a:pPr marL="0" lvl="1" algn="justLow" rtl="1">
              <a:lnSpc>
                <a:spcPct val="150000"/>
              </a:lnSpc>
              <a:buSzPct val="100000"/>
            </a:pPr>
            <a:r>
              <a:rPr lang="ar-EG" sz="2100" kern="100" dirty="0">
                <a:ea typeface="Aptos"/>
              </a:rPr>
              <a:t>"ما أكثر مهارة شعرت أنك بحاجة لتطويرها؟ ولماذا؟"</a:t>
            </a:r>
          </a:p>
          <a:p>
            <a:pPr marL="0" lvl="1" algn="justLow" rtl="1">
              <a:lnSpc>
                <a:spcPct val="150000"/>
              </a:lnSpc>
              <a:buSzPct val="100000"/>
            </a:pPr>
            <a:r>
              <a:rPr lang="ar-EG" sz="2100" kern="100" dirty="0">
                <a:ea typeface="Aptos"/>
              </a:rPr>
              <a:t>فكر لمدة دقيقتين</a:t>
            </a:r>
          </a:p>
          <a:p>
            <a:pPr marL="0" lvl="1" algn="justLow" rtl="1">
              <a:lnSpc>
                <a:spcPct val="150000"/>
              </a:lnSpc>
              <a:buSzPct val="100000"/>
            </a:pPr>
            <a:r>
              <a:rPr lang="ar-EG" sz="2100" kern="100" dirty="0">
                <a:ea typeface="Aptos"/>
              </a:rPr>
              <a:t>ناقش مع زميلك أو في مجموعتك</a:t>
            </a:r>
          </a:p>
          <a:p>
            <a:pPr marL="0" lvl="1" algn="justLow" rtl="1">
              <a:lnSpc>
                <a:spcPct val="150000"/>
              </a:lnSpc>
              <a:buSzPct val="100000"/>
            </a:pPr>
            <a:r>
              <a:rPr lang="ar-EG" sz="2100" kern="100" dirty="0">
                <a:ea typeface="Aptos"/>
              </a:rPr>
              <a:t>شارك إجابتك باختصار أمام الفصل</a:t>
            </a:r>
          </a:p>
          <a:p>
            <a:pPr marL="0" lvl="1" algn="justLow" rtl="1">
              <a:lnSpc>
                <a:spcPct val="150000"/>
              </a:lnSpc>
              <a:buSzPct val="100000"/>
            </a:pPr>
            <a:r>
              <a:rPr lang="ar-EG" sz="2100" kern="100" dirty="0">
                <a:ea typeface="Aptos"/>
              </a:rPr>
              <a:t>الهدف: تعزيز الوعي الذاتي وتحديد الأولويات في تطوير المهارات الشخصية</a:t>
            </a: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2" name="Rectangle 11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8" name="TextBox 17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Collaborative </a:t>
            </a:r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Activity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نشاط تعاوني</a:t>
            </a:r>
          </a:p>
        </p:txBody>
      </p:sp>
    </p:spTree>
    <p:extLst>
      <p:ext uri="{BB962C8B-B14F-4D97-AF65-F5344CB8AC3E}">
        <p14:creationId xmlns:p14="http://schemas.microsoft.com/office/powerpoint/2010/main" val="3235249587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81697" y="2113694"/>
            <a:ext cx="5694877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SzPct val="100000"/>
              <a:tabLst>
                <a:tab pos="457200" algn="l"/>
              </a:tabLst>
            </a:pPr>
            <a:r>
              <a:rPr lang="en-US" sz="2200" kern="100" dirty="0">
                <a:ea typeface="Aptos"/>
                <a:cs typeface="Segoe UI Emoji"/>
              </a:rPr>
              <a:t>Requirements:</a:t>
            </a:r>
          </a:p>
          <a:p>
            <a:pPr algn="just">
              <a:buSzPct val="100000"/>
              <a:tabLst>
                <a:tab pos="457200" algn="l"/>
              </a:tabLst>
            </a:pPr>
            <a:r>
              <a:rPr lang="en-US" sz="2200" kern="100" dirty="0" smtClean="0">
                <a:ea typeface="Aptos"/>
                <a:cs typeface="Segoe UI Emoji"/>
              </a:rPr>
              <a:t>1. Prepare </a:t>
            </a:r>
            <a:r>
              <a:rPr lang="en-US" sz="2200" kern="100" dirty="0">
                <a:ea typeface="Aptos"/>
                <a:cs typeface="Segoe UI Emoji"/>
              </a:rPr>
              <a:t>a 2-minute presentation:</a:t>
            </a:r>
          </a:p>
          <a:p>
            <a:pPr algn="just">
              <a:buSzPct val="100000"/>
              <a:tabLst>
                <a:tab pos="457200" algn="l"/>
              </a:tabLst>
            </a:pPr>
            <a:r>
              <a:rPr lang="en-US" sz="2200" kern="100" dirty="0">
                <a:ea typeface="Aptos"/>
                <a:cs typeface="Segoe UI Emoji"/>
              </a:rPr>
              <a:t>"Self-Introduction"</a:t>
            </a:r>
          </a:p>
          <a:p>
            <a:pPr algn="just">
              <a:buSzPct val="100000"/>
              <a:tabLst>
                <a:tab pos="457200" algn="l"/>
              </a:tabLst>
            </a:pPr>
            <a:r>
              <a:rPr lang="en-US" sz="2200" kern="100" dirty="0">
                <a:ea typeface="Aptos"/>
                <a:cs typeface="Segoe UI Emoji"/>
              </a:rPr>
              <a:t>Talk about yourself: name, major, interests, and aspirations.</a:t>
            </a:r>
          </a:p>
          <a:p>
            <a:pPr algn="just">
              <a:buSzPct val="100000"/>
              <a:tabLst>
                <a:tab pos="457200" algn="l"/>
              </a:tabLst>
            </a:pPr>
            <a:r>
              <a:rPr lang="en-US" sz="2200" kern="100" dirty="0" smtClean="0">
                <a:ea typeface="Aptos"/>
                <a:cs typeface="Segoe UI Emoji"/>
              </a:rPr>
              <a:t>2. Write </a:t>
            </a:r>
            <a:r>
              <a:rPr lang="en-US" sz="2200" kern="100" dirty="0">
                <a:ea typeface="Aptos"/>
                <a:cs typeface="Segoe UI Emoji"/>
              </a:rPr>
              <a:t>an introductory paragraph on a topic of interest:</a:t>
            </a:r>
          </a:p>
          <a:p>
            <a:pPr algn="just">
              <a:buSzPct val="100000"/>
              <a:tabLst>
                <a:tab pos="457200" algn="l"/>
              </a:tabLst>
            </a:pPr>
            <a:r>
              <a:rPr lang="en-US" sz="2200" kern="100" dirty="0">
                <a:ea typeface="Aptos"/>
                <a:cs typeface="Segoe UI Emoji"/>
              </a:rPr>
              <a:t>5–7 sentences using clear and simple academic language.</a:t>
            </a:r>
          </a:p>
          <a:p>
            <a:pPr algn="just">
              <a:buSzPct val="100000"/>
              <a:tabLst>
                <a:tab pos="457200" algn="l"/>
              </a:tabLst>
            </a:pPr>
            <a:r>
              <a:rPr lang="en-US" sz="2200" kern="100" dirty="0" smtClean="0">
                <a:ea typeface="Aptos"/>
                <a:cs typeface="Segoe UI Emoji"/>
              </a:rPr>
              <a:t>3. Some </a:t>
            </a:r>
            <a:r>
              <a:rPr lang="en-US" sz="2200" kern="100" dirty="0">
                <a:ea typeface="Aptos"/>
                <a:cs typeface="Segoe UI Emoji"/>
              </a:rPr>
              <a:t>students will be given the opportunity at the beginning of the next lecture.</a:t>
            </a:r>
          </a:p>
        </p:txBody>
      </p:sp>
      <p:sp>
        <p:nvSpPr>
          <p:cNvPr id="3" name="Rectangle 2"/>
          <p:cNvSpPr/>
          <p:nvPr/>
        </p:nvSpPr>
        <p:spPr>
          <a:xfrm>
            <a:off x="6792687" y="2084666"/>
            <a:ext cx="448491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Low" rtl="1">
              <a:buSzPct val="100000"/>
            </a:pPr>
            <a:r>
              <a:rPr lang="ar-EG" sz="2400" kern="100" dirty="0">
                <a:ea typeface="Aptos"/>
              </a:rPr>
              <a:t>المطلوب:</a:t>
            </a:r>
          </a:p>
          <a:p>
            <a:pPr marL="0" lvl="1" algn="justLow" rtl="1">
              <a:buSzPct val="100000"/>
            </a:pPr>
            <a:r>
              <a:rPr lang="ar-EG" sz="2400" kern="100" dirty="0">
                <a:ea typeface="Aptos"/>
              </a:rPr>
              <a:t>1. تحضير عرض مدته دقيقتان: </a:t>
            </a:r>
          </a:p>
          <a:p>
            <a:pPr marL="0" lvl="1" algn="justLow" rtl="1">
              <a:buSzPct val="100000"/>
            </a:pPr>
            <a:r>
              <a:rPr lang="ar-EG" sz="2400" kern="100" dirty="0">
                <a:ea typeface="Aptos"/>
              </a:rPr>
              <a:t>"مقدمة ذاتية"</a:t>
            </a:r>
          </a:p>
          <a:p>
            <a:pPr marL="0" lvl="1" algn="justLow" rtl="1">
              <a:buSzPct val="100000"/>
            </a:pPr>
            <a:r>
              <a:rPr lang="ar-EG" sz="2400" kern="100" dirty="0">
                <a:ea typeface="Aptos"/>
              </a:rPr>
              <a:t>تحدث عن نفسك: اسمك، تخصصك، اهتماماتك، طموحاتك.</a:t>
            </a:r>
          </a:p>
          <a:p>
            <a:pPr marL="0" lvl="1" algn="justLow" rtl="1">
              <a:buSzPct val="100000"/>
            </a:pPr>
            <a:r>
              <a:rPr lang="ar-EG" sz="2400" kern="100" dirty="0">
                <a:ea typeface="Aptos"/>
              </a:rPr>
              <a:t>2. كتابة فقرة تعريفية عن موضوع تهتم به:</a:t>
            </a:r>
          </a:p>
          <a:p>
            <a:pPr marL="0" lvl="1" algn="justLow" rtl="1">
              <a:buSzPct val="100000"/>
            </a:pPr>
            <a:r>
              <a:rPr lang="ar-EG" sz="2400" kern="100" dirty="0">
                <a:ea typeface="Aptos"/>
              </a:rPr>
              <a:t>بين 5–7 أسطر، استخدم أسلوبًا أكاديميًا بسيطًا وواضحًا.</a:t>
            </a:r>
          </a:p>
          <a:p>
            <a:pPr marL="0" lvl="1" algn="justLow" rtl="1">
              <a:buSzPct val="100000"/>
            </a:pPr>
            <a:r>
              <a:rPr lang="ar-EG" sz="2400" kern="100" dirty="0">
                <a:ea typeface="Aptos"/>
              </a:rPr>
              <a:t>3. سيتم اعطاء الفرصة لبعض الطلاب في بداية المحاضرة القادمة</a:t>
            </a: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97036" y="685247"/>
            <a:ext cx="732753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Next Lecture</a:t>
            </a:r>
          </a:p>
          <a:p>
            <a:r>
              <a:rPr lang="ar-EG" sz="2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المحاضرة القادمة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80289" y="935396"/>
            <a:ext cx="1545775" cy="1166000"/>
            <a:chOff x="880289" y="935396"/>
            <a:chExt cx="1545775" cy="1166000"/>
          </a:xfrm>
        </p:grpSpPr>
        <p:sp>
          <p:nvSpPr>
            <p:cNvPr id="13" name="Rectangle 12"/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880289" y="1089488"/>
              <a:ext cx="1545775" cy="804564"/>
              <a:chOff x="880289" y="1048544"/>
              <a:chExt cx="1545775" cy="804564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E60CDC8-0D61-E7A2-E68E-EA312F894101}"/>
                  </a:ext>
                </a:extLst>
              </p:cNvPr>
              <p:cNvSpPr txBox="1"/>
              <p:nvPr/>
            </p:nvSpPr>
            <p:spPr>
              <a:xfrm>
                <a:off x="880289" y="1048544"/>
                <a:ext cx="15457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Orientation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E96D580-C02A-6B6E-F9C2-75EEA7614C0E}"/>
                  </a:ext>
                </a:extLst>
              </p:cNvPr>
              <p:cNvSpPr txBox="1"/>
              <p:nvPr/>
            </p:nvSpPr>
            <p:spPr>
              <a:xfrm>
                <a:off x="981698" y="1391443"/>
                <a:ext cx="12860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>
                    <a:solidFill>
                      <a:schemeClr val="bg1"/>
                    </a:solidFill>
                    <a:cs typeface="Times New Roman" panose="02020603050405020304" pitchFamily="18" charset="0"/>
                  </a:rPr>
                  <a:t>Lecture</a:t>
                </a:r>
                <a:endParaRPr lang="en-US" sz="800" b="1" dirty="0">
                  <a:solidFill>
                    <a:schemeClr val="bg1"/>
                  </a:solidFill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7752990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2D9962-DE7B-4B04-88F5-574041A97D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49100919-8a76-4266-be0c-7dc583902cb4"/>
    <ds:schemaRef ds:uri="d13aca44-ef33-4cf4-9980-7f0b00e6eeb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4715</TotalTime>
  <Words>4731</Words>
  <Application>Microsoft Office PowerPoint</Application>
  <PresentationFormat>Widescreen</PresentationFormat>
  <Paragraphs>527</Paragraphs>
  <Slides>45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5" baseType="lpstr">
      <vt:lpstr>Alexandria</vt:lpstr>
      <vt:lpstr>Aptos</vt:lpstr>
      <vt:lpstr>Arial</vt:lpstr>
      <vt:lpstr>Calibri</vt:lpstr>
      <vt:lpstr>Calibri Light</vt:lpstr>
      <vt:lpstr>Roboto Light</vt:lpstr>
      <vt:lpstr>Segoe UI Emoji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780</cp:revision>
  <dcterms:created xsi:type="dcterms:W3CDTF">2023-04-29T09:08:00Z</dcterms:created>
  <dcterms:modified xsi:type="dcterms:W3CDTF">2025-05-27T23:04:23Z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