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7"/>
  </p:notesMasterIdLst>
  <p:sldIdLst>
    <p:sldId id="498" r:id="rId6"/>
    <p:sldId id="1028" r:id="rId7"/>
    <p:sldId id="953" r:id="rId8"/>
    <p:sldId id="1060" r:id="rId9"/>
    <p:sldId id="1061" r:id="rId10"/>
    <p:sldId id="1063" r:id="rId11"/>
    <p:sldId id="1066" r:id="rId12"/>
    <p:sldId id="1062" r:id="rId13"/>
    <p:sldId id="1065" r:id="rId14"/>
    <p:sldId id="1064" r:id="rId15"/>
    <p:sldId id="1067" r:id="rId16"/>
    <p:sldId id="1068" r:id="rId17"/>
    <p:sldId id="1070" r:id="rId18"/>
    <p:sldId id="1069" r:id="rId19"/>
    <p:sldId id="1084" r:id="rId20"/>
    <p:sldId id="1086" r:id="rId21"/>
    <p:sldId id="1071" r:id="rId22"/>
    <p:sldId id="1072" r:id="rId23"/>
    <p:sldId id="1073" r:id="rId24"/>
    <p:sldId id="1075" r:id="rId25"/>
    <p:sldId id="1074" r:id="rId26"/>
    <p:sldId id="1077" r:id="rId27"/>
    <p:sldId id="1076" r:id="rId28"/>
    <p:sldId id="1079" r:id="rId29"/>
    <p:sldId id="1078" r:id="rId30"/>
    <p:sldId id="1080" r:id="rId31"/>
    <p:sldId id="1081" r:id="rId32"/>
    <p:sldId id="1082" r:id="rId33"/>
    <p:sldId id="1083" r:id="rId34"/>
    <p:sldId id="1085" r:id="rId35"/>
    <p:sldId id="1087" r:id="rId36"/>
    <p:sldId id="1088" r:id="rId37"/>
    <p:sldId id="1089" r:id="rId38"/>
    <p:sldId id="1094" r:id="rId39"/>
    <p:sldId id="1095" r:id="rId40"/>
    <p:sldId id="1096" r:id="rId41"/>
    <p:sldId id="1097" r:id="rId42"/>
    <p:sldId id="1098" r:id="rId43"/>
    <p:sldId id="1099" r:id="rId44"/>
    <p:sldId id="1092" r:id="rId45"/>
    <p:sldId id="483" r:id="rId4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EBFF"/>
    <a:srgbClr val="00AEEF"/>
    <a:srgbClr val="33CC33"/>
    <a:srgbClr val="0094C6"/>
    <a:srgbClr val="00CC99"/>
    <a:srgbClr val="CC00CC"/>
    <a:srgbClr val="173F5F"/>
    <a:srgbClr val="20639B"/>
    <a:srgbClr val="2D847B"/>
    <a:srgbClr val="F4CD3E"/>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62" d="100"/>
          <a:sy n="62" d="100"/>
        </p:scale>
        <p:origin x="-12" y="248"/>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3" Type="http://schemas.openxmlformats.org/officeDocument/2006/relationships/image" Target="../media/image16.png"/><Relationship Id="rId7" Type="http://schemas.openxmlformats.org/officeDocument/2006/relationships/image" Target="../media/image23.svg"/><Relationship Id="rId12" Type="http://schemas.openxmlformats.org/officeDocument/2006/relationships/image" Target="../media/image13.png"/><Relationship Id="rId2" Type="http://schemas.openxmlformats.org/officeDocument/2006/relationships/image" Target="../media/image15.png"/><Relationship Id="rId16" Type="http://schemas.openxmlformats.org/officeDocument/2006/relationships/image" Target="../media/image19.png"/><Relationship Id="rId1" Type="http://schemas.openxmlformats.org/officeDocument/2006/relationships/slideLayout" Target="../slideLayouts/slideLayout1.xml"/><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18.png"/><Relationship Id="rId9" Type="http://schemas.openxmlformats.org/officeDocument/2006/relationships/image" Target="../media/image25.svg"/><Relationship Id="rId1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3" Type="http://schemas.openxmlformats.org/officeDocument/2006/relationships/image" Target="../media/image27.png"/><Relationship Id="rId7" Type="http://schemas.openxmlformats.org/officeDocument/2006/relationships/image" Target="../media/image52.svg"/><Relationship Id="rId12" Type="http://schemas.openxmlformats.org/officeDocument/2006/relationships/image" Target="../media/image13.png"/><Relationship Id="rId2" Type="http://schemas.openxmlformats.org/officeDocument/2006/relationships/image" Target="../media/image15.png"/><Relationship Id="rId16" Type="http://schemas.openxmlformats.org/officeDocument/2006/relationships/image" Target="../media/image30.png"/><Relationship Id="rId1" Type="http://schemas.openxmlformats.org/officeDocument/2006/relationships/slideLayout" Target="../slideLayouts/slideLayout1.xml"/><Relationship Id="rId11" Type="http://schemas.openxmlformats.org/officeDocument/2006/relationships/image" Target="../media/image56.svg"/><Relationship Id="rId15" Type="http://schemas.openxmlformats.org/officeDocument/2006/relationships/image" Target="../media/image29.png"/><Relationship Id="rId9" Type="http://schemas.openxmlformats.org/officeDocument/2006/relationships/image" Target="../media/image54.svg"/><Relationship Id="rId1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99.svg"/><Relationship Id="rId3" Type="http://schemas.openxmlformats.org/officeDocument/2006/relationships/image" Target="../media/image50.png"/><Relationship Id="rId7" Type="http://schemas.openxmlformats.org/officeDocument/2006/relationships/image" Target="../media/image98.sv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97.svg"/><Relationship Id="rId5" Type="http://schemas.openxmlformats.org/officeDocument/2006/relationships/image" Target="../media/image96.svg"/><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13" Type="http://schemas.openxmlformats.org/officeDocument/2006/relationships/image" Target="../media/image109.svg"/><Relationship Id="rId18" Type="http://schemas.openxmlformats.org/officeDocument/2006/relationships/image" Target="../media/image53.png"/><Relationship Id="rId21" Type="http://schemas.openxmlformats.org/officeDocument/2006/relationships/image" Target="../media/image56.png"/><Relationship Id="rId7" Type="http://schemas.openxmlformats.org/officeDocument/2006/relationships/image" Target="../media/image103.svg"/><Relationship Id="rId17" Type="http://schemas.openxmlformats.org/officeDocument/2006/relationships/image" Target="../media/image52.png"/><Relationship Id="rId2" Type="http://schemas.openxmlformats.org/officeDocument/2006/relationships/image" Target="../media/image15.png"/><Relationship Id="rId16" Type="http://schemas.openxmlformats.org/officeDocument/2006/relationships/image" Target="../media/image13.png"/><Relationship Id="rId20" Type="http://schemas.openxmlformats.org/officeDocument/2006/relationships/image" Target="../media/image55.png"/><Relationship Id="rId1" Type="http://schemas.openxmlformats.org/officeDocument/2006/relationships/slideLayout" Target="../slideLayouts/slideLayout1.xml"/><Relationship Id="rId11" Type="http://schemas.openxmlformats.org/officeDocument/2006/relationships/image" Target="../media/image107.svg"/><Relationship Id="rId15" Type="http://schemas.openxmlformats.org/officeDocument/2006/relationships/image" Target="../media/image111.svg"/><Relationship Id="rId5" Type="http://schemas.openxmlformats.org/officeDocument/2006/relationships/image" Target="../media/image101.svg"/><Relationship Id="rId19" Type="http://schemas.openxmlformats.org/officeDocument/2006/relationships/image" Target="../media/image54.png"/><Relationship Id="rId9" Type="http://schemas.openxmlformats.org/officeDocument/2006/relationships/image" Target="../media/image105.svg"/><Relationship Id="rId22"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3" Type="http://schemas.openxmlformats.org/officeDocument/2006/relationships/image" Target="../media/image64.png"/><Relationship Id="rId7" Type="http://schemas.openxmlformats.org/officeDocument/2006/relationships/image" Target="../media/image126.svg"/><Relationship Id="rId12" Type="http://schemas.openxmlformats.org/officeDocument/2006/relationships/image" Target="../media/image13.png"/><Relationship Id="rId2" Type="http://schemas.openxmlformats.org/officeDocument/2006/relationships/image" Target="../media/image15.png"/><Relationship Id="rId16" Type="http://schemas.openxmlformats.org/officeDocument/2006/relationships/image" Target="../media/image52.png"/><Relationship Id="rId1" Type="http://schemas.openxmlformats.org/officeDocument/2006/relationships/slideLayout" Target="../slideLayouts/slideLayout1.xml"/><Relationship Id="rId11" Type="http://schemas.openxmlformats.org/officeDocument/2006/relationships/image" Target="../media/image101.svg"/><Relationship Id="rId5" Type="http://schemas.openxmlformats.org/officeDocument/2006/relationships/image" Target="../media/image124.svg"/><Relationship Id="rId15" Type="http://schemas.openxmlformats.org/officeDocument/2006/relationships/image" Target="../media/image66.png"/><Relationship Id="rId9" Type="http://schemas.openxmlformats.org/officeDocument/2006/relationships/image" Target="../media/image128.svg"/><Relationship Id="rId14" Type="http://schemas.openxmlformats.org/officeDocument/2006/relationships/image" Target="../media/image65.png"/></Relationships>
</file>

<file path=ppt/slides/_rels/slide3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30.xml"/><Relationship Id="rId5" Type="http://schemas.openxmlformats.org/officeDocument/2006/relationships/image" Target="../media/image71.png"/><Relationship Id="rId4" Type="http://schemas.openxmlformats.org/officeDocument/2006/relationships/image" Target="../media/image1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5</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90779"/>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الخامسة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المدارس والجامعات المنتجة وريادة الأعمال التربوية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5</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46658" y="1129631"/>
              <a:ext cx="1238226" cy="523220"/>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المدرسة المنتجة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1938" y="2285717"/>
            <a:ext cx="1972156" cy="675249"/>
            <a:chOff x="9601938" y="1934037"/>
            <a:chExt cx="1972156"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01938" y="2099244"/>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فوائدها</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51523" y="2854489"/>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الجامعات المنتجة</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33610" y="3781382"/>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متطلباتها</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44323" y="4585745"/>
              <a:ext cx="139552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ريادة الأعمال التربوية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23143" y="5438977"/>
              <a:ext cx="141946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توظيف ريادة الأعمال</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الجامعات المنتجة، وخصائصها، ومصادرها</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متطلبات نجاح الجامعة المنتجة، ومبررات التحول لها</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49499" y="3807533"/>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ريادة الأعمال التربوية وأهدافها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دور المؤسسات التعليمية في تعزيز الريادة،  والتحديات التي تواجهها</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email">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الخامس</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المدارس والجامعات المنتجة وريادة الأعمال التربوية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المدرسة المنتجة وأهدافها وفلسفتها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فوائد المدرسة المنتجة وخطواتها</a:t>
            </a:r>
            <a:endParaRPr lang="en-US" dirty="0"/>
          </a:p>
        </p:txBody>
      </p:sp>
    </p:spTree>
    <p:extLst>
      <p:ext uri="{BB962C8B-B14F-4D97-AF65-F5344CB8AC3E}">
        <p14:creationId xmlns:p14="http://schemas.microsoft.com/office/powerpoint/2010/main" val="408183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907064" y="1716315"/>
            <a:ext cx="10864486" cy="4451860"/>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في ظل التحديات الاقتصادية المتسارعة، لم يعد ممكنًا أن تعتمد المؤسسات التعليمية اعتمادًا كليًا على التمويل الحكومي أو المصادر التقليدية للدعم. وأصبحت المدارس والجامعات مطالبة بإعادة تعريف دورها لتكون مؤسسات فاعلة ومنتجة تسهم في استدامتها المالية وتعزيز أثرها المجتمعي.</a:t>
            </a:r>
            <a:endParaRPr lang="ar-SA"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يقوم </a:t>
            </a:r>
            <a:r>
              <a:rPr lang="ar-EG" sz="1600" b="1" kern="1200" dirty="0">
                <a:solidFill>
                  <a:schemeClr val="tx1"/>
                </a:solidFill>
                <a:latin typeface="Alexandria" pitchFamily="2" charset="-78"/>
                <a:ea typeface="+mn-ea"/>
                <a:cs typeface="Alexandria" pitchFamily="2" charset="-78"/>
              </a:rPr>
              <a:t>مفهوم المدارس والجامعات المنتجة </a:t>
            </a:r>
            <a:r>
              <a:rPr lang="ar-EG" sz="1600" kern="1200" dirty="0">
                <a:solidFill>
                  <a:schemeClr val="tx1"/>
                </a:solidFill>
                <a:latin typeface="Alexandria" pitchFamily="2" charset="-78"/>
                <a:ea typeface="+mn-ea"/>
                <a:cs typeface="Alexandria" pitchFamily="2" charset="-78"/>
              </a:rPr>
              <a:t>على تحويل المؤسسة التعليمية إلى بيئة ابتكارية تستثمر طاقات طلابها وكوادرها في مشروعات تعليمية وبحثية وخدمية ذات قيمة اقتصادية واجتماعية. </a:t>
            </a:r>
            <a:endParaRPr lang="ar-SA"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وهنا تبرز </a:t>
            </a:r>
            <a:r>
              <a:rPr lang="ar-EG" sz="1600" b="1" kern="1200" dirty="0">
                <a:solidFill>
                  <a:schemeClr val="tx1"/>
                </a:solidFill>
                <a:latin typeface="Alexandria" pitchFamily="2" charset="-78"/>
                <a:ea typeface="+mn-ea"/>
                <a:cs typeface="Alexandria" pitchFamily="2" charset="-78"/>
              </a:rPr>
              <a:t>ريادة الأعمال التربوية </a:t>
            </a:r>
            <a:r>
              <a:rPr lang="ar-EG" sz="1600" kern="1200" dirty="0">
                <a:solidFill>
                  <a:schemeClr val="tx1"/>
                </a:solidFill>
                <a:latin typeface="Alexandria" pitchFamily="2" charset="-78"/>
                <a:ea typeface="+mn-ea"/>
                <a:cs typeface="Alexandria" pitchFamily="2" charset="-78"/>
              </a:rPr>
              <a:t>كمدخل يعزز ثقافة المبادرة والابتكار، ويربط التعليم باحتياجات المجتمع وسوق العمل.إن التحول من النموذج التقليدي إلى النموذج المنتج أصبح ضرورة تفرضها طبيعة العصر، ويتطلب رؤية واضحة وقيادة واعية وثقافة مؤسسية داعمة. وفي هذه المحاضرة سنستعرض المفاهيم الأساسية وآليات التطبيق وأبرز النماذج العملية في هذا المجال.</a:t>
            </a:r>
          </a:p>
        </p:txBody>
      </p:sp>
    </p:spTree>
    <p:extLst>
      <p:ext uri="{BB962C8B-B14F-4D97-AF65-F5344CB8AC3E}">
        <p14:creationId xmlns:p14="http://schemas.microsoft.com/office/powerpoint/2010/main" val="74249209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 name="Image 0" descr="preencoded.png">
            <a:extLst>
              <a:ext uri="{FF2B5EF4-FFF2-40B4-BE49-F238E27FC236}">
                <a16:creationId xmlns:a16="http://schemas.microsoft.com/office/drawing/2014/main" id="{91BB4FB3-138F-60F5-F3EE-7BAD43CA53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26608" y="1730559"/>
            <a:ext cx="3745160" cy="4725143"/>
          </a:xfrm>
          <a:prstGeom prst="rect">
            <a:avLst/>
          </a:prstGeom>
        </p:spPr>
      </p:pic>
      <p:sp>
        <p:nvSpPr>
          <p:cNvPr id="10" name="Text 0">
            <a:extLst>
              <a:ext uri="{FF2B5EF4-FFF2-40B4-BE49-F238E27FC236}">
                <a16:creationId xmlns:a16="http://schemas.microsoft.com/office/drawing/2014/main" id="{3FF8D341-D068-60DB-AFA3-F9576081ABB5}"/>
              </a:ext>
            </a:extLst>
          </p:cNvPr>
          <p:cNvSpPr/>
          <p:nvPr/>
        </p:nvSpPr>
        <p:spPr>
          <a:xfrm>
            <a:off x="2830711" y="2797969"/>
            <a:ext cx="4157365" cy="519608"/>
          </a:xfrm>
          <a:prstGeom prst="rect">
            <a:avLst/>
          </a:prstGeom>
          <a:noFill/>
          <a:ln/>
        </p:spPr>
        <p:txBody>
          <a:bodyPr wrap="none" lIns="0" tIns="0" rIns="0" bIns="0" rtlCol="0" anchor="t"/>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المدرسة المنتجة</a:t>
            </a:r>
            <a:endParaRPr lang="en-US" sz="2400" dirty="0">
              <a:solidFill>
                <a:srgbClr val="00B0F0"/>
              </a:solidFill>
              <a:latin typeface="Alexandria" pitchFamily="2" charset="-78"/>
              <a:cs typeface="Alexandria" pitchFamily="2" charset="-78"/>
            </a:endParaRPr>
          </a:p>
        </p:txBody>
      </p:sp>
      <p:sp>
        <p:nvSpPr>
          <p:cNvPr id="11" name="Text 1">
            <a:extLst>
              <a:ext uri="{FF2B5EF4-FFF2-40B4-BE49-F238E27FC236}">
                <a16:creationId xmlns:a16="http://schemas.microsoft.com/office/drawing/2014/main" id="{FF798A24-F589-CFA0-C419-E3661E149C40}"/>
              </a:ext>
            </a:extLst>
          </p:cNvPr>
          <p:cNvSpPr/>
          <p:nvPr/>
        </p:nvSpPr>
        <p:spPr>
          <a:xfrm>
            <a:off x="1079460" y="3514501"/>
            <a:ext cx="6356152" cy="1714577"/>
          </a:xfrm>
          <a:prstGeom prst="rect">
            <a:avLst/>
          </a:prstGeom>
          <a:noFill/>
          <a:ln/>
        </p:spPr>
        <p:txBody>
          <a:bodyPr wrap="square" lIns="0" tIns="0" rIns="0" bIns="0" rtlCol="0" anchor="t"/>
          <a:lstStyle/>
          <a:p>
            <a:pPr algn="ctr" rtl="1">
              <a:lnSpc>
                <a:spcPct val="200000"/>
              </a:lnSpc>
            </a:pPr>
            <a:r>
              <a:rPr lang="en-US" sz="1800" dirty="0">
                <a:solidFill>
                  <a:srgbClr val="384653"/>
                </a:solidFill>
                <a:latin typeface="Alexandria" pitchFamily="2" charset="-78"/>
                <a:ea typeface="Montserrat" pitchFamily="34" charset="-122"/>
                <a:cs typeface="Alexandria" pitchFamily="2" charset="-78"/>
              </a:rPr>
              <a:t>مؤسسة تعليمية تربط بين التعلم والعمل، وتهيئ الطالب لاكتساب مهارات الإنتاج والاعتماد على الذات، بما يسهم في تنمية المجتمع.</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93904495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pic>
        <p:nvPicPr>
          <p:cNvPr id="28" name="Image 7" descr="preencoded.png">
            <a:extLst>
              <a:ext uri="{FF2B5EF4-FFF2-40B4-BE49-F238E27FC236}">
                <a16:creationId xmlns:a16="http://schemas.microsoft.com/office/drawing/2014/main" id="{606A59E1-D1E8-45C2-D16E-2243D278E2D0}"/>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5733775" y="4604196"/>
            <a:ext cx="213221" cy="213221"/>
          </a:xfrm>
          <a:prstGeom prst="rect">
            <a:avLst/>
          </a:prstGeom>
        </p:spPr>
      </p:pic>
      <p:pic>
        <p:nvPicPr>
          <p:cNvPr id="21" name="Image 5" descr="preencoded.png">
            <a:extLst>
              <a:ext uri="{FF2B5EF4-FFF2-40B4-BE49-F238E27FC236}">
                <a16:creationId xmlns:a16="http://schemas.microsoft.com/office/drawing/2014/main" id="{AF2F541B-8E5B-017B-6B52-FD2F00825F7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11276830" y="4604196"/>
            <a:ext cx="213221" cy="213221"/>
          </a:xfrm>
          <a:prstGeom prst="rect">
            <a:avLst/>
          </a:prstGeom>
        </p:spPr>
      </p:pic>
      <p:pic>
        <p:nvPicPr>
          <p:cNvPr id="10" name="Image 1" descr="preencoded.png">
            <a:extLst>
              <a:ext uri="{FF2B5EF4-FFF2-40B4-BE49-F238E27FC236}">
                <a16:creationId xmlns:a16="http://schemas.microsoft.com/office/drawing/2014/main" id="{3C393246-8CB1-7326-0DBE-88F8A9C614AA}"/>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1276830" y="2878584"/>
            <a:ext cx="213221" cy="213221"/>
          </a:xfrm>
          <a:prstGeom prst="rect">
            <a:avLst/>
          </a:prstGeom>
        </p:spPr>
      </p:pic>
      <p:pic>
        <p:nvPicPr>
          <p:cNvPr id="15" name="Image 3" descr="preencoded.png">
            <a:extLst>
              <a:ext uri="{FF2B5EF4-FFF2-40B4-BE49-F238E27FC236}">
                <a16:creationId xmlns:a16="http://schemas.microsoft.com/office/drawing/2014/main" id="{53CD25A5-EAFD-96A6-4D89-3FE8A69CD9F3}"/>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5733775" y="2878584"/>
            <a:ext cx="213221" cy="213221"/>
          </a:xfrm>
          <a:prstGeom prst="rect">
            <a:avLst/>
          </a:prstGeom>
        </p:spPr>
      </p:pic>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498471D-C4CB-4790-67FC-E7E4EDFC64D3}"/>
              </a:ext>
            </a:extLst>
          </p:cNvPr>
          <p:cNvSpPr/>
          <p:nvPr/>
        </p:nvSpPr>
        <p:spPr>
          <a:xfrm>
            <a:off x="7320462" y="716394"/>
            <a:ext cx="4157365" cy="519608"/>
          </a:xfrm>
          <a:prstGeom prst="rect">
            <a:avLst/>
          </a:prstGeom>
          <a:noFill/>
          <a:ln/>
        </p:spPr>
        <p:txBody>
          <a:bodyPr wrap="none" lIns="0" tIns="0" rIns="0" bIns="0" rtlCol="0" anchor="t"/>
          <a:lstStyle/>
          <a:p>
            <a:pPr algn="r" rtl="1">
              <a:lnSpc>
                <a:spcPts val="4083"/>
              </a:lnSpc>
            </a:pPr>
            <a:r>
              <a:rPr lang="ar-SA" sz="2800" b="1">
                <a:solidFill>
                  <a:srgbClr val="00B0F0"/>
                </a:solidFill>
                <a:latin typeface="Alexandria" pitchFamily="2" charset="-78"/>
                <a:ea typeface="Barlow Bold" pitchFamily="34" charset="-122"/>
                <a:cs typeface="Alexandria" pitchFamily="2" charset="-78"/>
              </a:rPr>
              <a:t>جوهر المدرسة المنتجة:</a:t>
            </a:r>
            <a:endParaRPr lang="ar-SA" sz="280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5B78AB53-2AB0-9AA2-E8AA-50597DBC8FE1}"/>
              </a:ext>
            </a:extLst>
          </p:cNvPr>
          <p:cNvSpPr/>
          <p:nvPr/>
        </p:nvSpPr>
        <p:spPr>
          <a:xfrm>
            <a:off x="1020785" y="1767955"/>
            <a:ext cx="10763845" cy="780429"/>
          </a:xfrm>
          <a:prstGeom prst="rect">
            <a:avLst/>
          </a:prstGeom>
          <a:noFill/>
          <a:ln/>
        </p:spPr>
        <p:txBody>
          <a:bodyPr wrap="square" lIns="0" tIns="0" rIns="0" bIns="0" rtlCol="0" anchor="t"/>
          <a:lstStyle/>
          <a:p>
            <a:pPr algn="r" rtl="1">
              <a:lnSpc>
                <a:spcPct val="150000"/>
              </a:lnSpc>
            </a:pPr>
            <a:r>
              <a:rPr lang="ar-SA" sz="1600">
                <a:solidFill>
                  <a:srgbClr val="384653"/>
                </a:solidFill>
                <a:latin typeface="Alexandria" pitchFamily="2" charset="-78"/>
                <a:ea typeface="Montserrat" pitchFamily="34" charset="-122"/>
                <a:cs typeface="Alexandria" pitchFamily="2" charset="-78"/>
              </a:rPr>
              <a:t>تقوم المدرسة المنتجة على فكرة أساسية تربط بين التعليم والتطبيق العملي، لتخرج عن النموذج التقليدي الذي يعتمد على التلقين والحفظ، وتحول الطالب من متلقٍ سلبي للمعرفة إلى مشارك فاعل في إنتاجها.</a:t>
            </a:r>
            <a:endParaRPr lang="ar-SA" sz="1600">
              <a:latin typeface="Alexandria" pitchFamily="2" charset="-78"/>
              <a:cs typeface="Alexandria" pitchFamily="2" charset="-78"/>
            </a:endParaRPr>
          </a:p>
        </p:txBody>
      </p:sp>
      <p:sp>
        <p:nvSpPr>
          <p:cNvPr id="8" name="Shape 2">
            <a:extLst>
              <a:ext uri="{FF2B5EF4-FFF2-40B4-BE49-F238E27FC236}">
                <a16:creationId xmlns:a16="http://schemas.microsoft.com/office/drawing/2014/main" id="{C0E54D5C-868F-7E47-959C-2CBF9D34ACBB}"/>
              </a:ext>
            </a:extLst>
          </p:cNvPr>
          <p:cNvSpPr/>
          <p:nvPr/>
        </p:nvSpPr>
        <p:spPr>
          <a:xfrm>
            <a:off x="6399534" y="2584003"/>
            <a:ext cx="5385098" cy="1567657"/>
          </a:xfrm>
          <a:prstGeom prst="roundRect">
            <a:avLst>
              <a:gd name="adj" fmla="val 15116"/>
            </a:avLst>
          </a:prstGeom>
          <a:solidFill>
            <a:srgbClr val="D4E9F7"/>
          </a:solidFill>
          <a:ln w="7620">
            <a:solidFill>
              <a:srgbClr val="BACFDD"/>
            </a:solidFill>
            <a:prstDash val="solid"/>
          </a:ln>
        </p:spPr>
      </p:sp>
      <p:pic>
        <p:nvPicPr>
          <p:cNvPr id="9" name="Image 0" descr="preencoded.png">
            <a:extLst>
              <a:ext uri="{FF2B5EF4-FFF2-40B4-BE49-F238E27FC236}">
                <a16:creationId xmlns:a16="http://schemas.microsoft.com/office/drawing/2014/main" id="{A90E5FFE-FF93-449B-9AAA-4BF5607AD85E}"/>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1146456" y="2748310"/>
            <a:ext cx="473869" cy="473869"/>
          </a:xfrm>
          <a:prstGeom prst="rect">
            <a:avLst/>
          </a:prstGeom>
        </p:spPr>
      </p:pic>
      <p:sp>
        <p:nvSpPr>
          <p:cNvPr id="11" name="Text 3">
            <a:extLst>
              <a:ext uri="{FF2B5EF4-FFF2-40B4-BE49-F238E27FC236}">
                <a16:creationId xmlns:a16="http://schemas.microsoft.com/office/drawing/2014/main" id="{8C898243-8457-D7C3-3A90-F175384A3505}"/>
              </a:ext>
            </a:extLst>
          </p:cNvPr>
          <p:cNvSpPr/>
          <p:nvPr/>
        </p:nvSpPr>
        <p:spPr>
          <a:xfrm>
            <a:off x="9541692" y="3380134"/>
            <a:ext cx="2078633" cy="259755"/>
          </a:xfrm>
          <a:prstGeom prst="rect">
            <a:avLst/>
          </a:prstGeom>
          <a:noFill/>
          <a:ln/>
        </p:spPr>
        <p:txBody>
          <a:bodyPr wrap="none" lIns="0" tIns="0" rIns="0" bIns="0" rtlCol="0" anchor="t"/>
          <a:lstStyle/>
          <a:p>
            <a:pPr algn="r" rtl="1">
              <a:lnSpc>
                <a:spcPts val="2042"/>
              </a:lnSpc>
            </a:pPr>
            <a:r>
              <a:rPr lang="ar-SA" sz="1600" b="1">
                <a:solidFill>
                  <a:schemeClr val="accent2">
                    <a:lumMod val="75000"/>
                  </a:schemeClr>
                </a:solidFill>
                <a:latin typeface="Alexandria" pitchFamily="2" charset="-78"/>
                <a:ea typeface="Barlow Bold" pitchFamily="34" charset="-122"/>
                <a:cs typeface="Alexandria" pitchFamily="2" charset="-78"/>
              </a:rPr>
              <a:t>التعليم التطبيقي</a:t>
            </a:r>
            <a:endParaRPr lang="ar-SA" sz="160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555A820-A40F-BA70-0143-40AECCB625E6}"/>
              </a:ext>
            </a:extLst>
          </p:cNvPr>
          <p:cNvSpPr/>
          <p:nvPr/>
        </p:nvSpPr>
        <p:spPr>
          <a:xfrm>
            <a:off x="6563839" y="3734643"/>
            <a:ext cx="5056485"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دمج التعليم بالتطبيق العملي من خلال مشروعات حقيقية</a:t>
            </a:r>
            <a:endParaRPr lang="ar-SA">
              <a:latin typeface="Alexandria" pitchFamily="2" charset="-78"/>
              <a:cs typeface="Alexandria" pitchFamily="2" charset="-78"/>
            </a:endParaRPr>
          </a:p>
        </p:txBody>
      </p:sp>
      <p:sp>
        <p:nvSpPr>
          <p:cNvPr id="13" name="Shape 5">
            <a:extLst>
              <a:ext uri="{FF2B5EF4-FFF2-40B4-BE49-F238E27FC236}">
                <a16:creationId xmlns:a16="http://schemas.microsoft.com/office/drawing/2014/main" id="{8225763A-8768-FB7C-265B-975CFE93553E}"/>
              </a:ext>
            </a:extLst>
          </p:cNvPr>
          <p:cNvSpPr/>
          <p:nvPr/>
        </p:nvSpPr>
        <p:spPr>
          <a:xfrm>
            <a:off x="856479" y="2584003"/>
            <a:ext cx="5385098" cy="1567657"/>
          </a:xfrm>
          <a:prstGeom prst="roundRect">
            <a:avLst>
              <a:gd name="adj" fmla="val 15116"/>
            </a:avLst>
          </a:prstGeom>
          <a:solidFill>
            <a:srgbClr val="D4E9F7"/>
          </a:solidFill>
          <a:ln w="7620">
            <a:solidFill>
              <a:srgbClr val="BACFDD"/>
            </a:solidFill>
            <a:prstDash val="solid"/>
          </a:ln>
        </p:spPr>
      </p:sp>
      <p:pic>
        <p:nvPicPr>
          <p:cNvPr id="14" name="Image 2" descr="preencoded.png">
            <a:extLst>
              <a:ext uri="{FF2B5EF4-FFF2-40B4-BE49-F238E27FC236}">
                <a16:creationId xmlns:a16="http://schemas.microsoft.com/office/drawing/2014/main" id="{72710236-D8BA-3664-8E7D-30479926F802}"/>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5603402" y="2748310"/>
            <a:ext cx="473869" cy="473869"/>
          </a:xfrm>
          <a:prstGeom prst="rect">
            <a:avLst/>
          </a:prstGeom>
        </p:spPr>
      </p:pic>
      <p:sp>
        <p:nvSpPr>
          <p:cNvPr id="16" name="Text 6">
            <a:extLst>
              <a:ext uri="{FF2B5EF4-FFF2-40B4-BE49-F238E27FC236}">
                <a16:creationId xmlns:a16="http://schemas.microsoft.com/office/drawing/2014/main" id="{4F7B93AF-0C65-B3D0-BF70-26D8F194561A}"/>
              </a:ext>
            </a:extLst>
          </p:cNvPr>
          <p:cNvSpPr/>
          <p:nvPr/>
        </p:nvSpPr>
        <p:spPr>
          <a:xfrm>
            <a:off x="3998638" y="3380134"/>
            <a:ext cx="2078633" cy="259755"/>
          </a:xfrm>
          <a:prstGeom prst="rect">
            <a:avLst/>
          </a:prstGeom>
          <a:noFill/>
          <a:ln/>
        </p:spPr>
        <p:txBody>
          <a:bodyPr wrap="none" lIns="0" tIns="0" rIns="0" bIns="0" rtlCol="0" anchor="t"/>
          <a:lstStyle/>
          <a:p>
            <a:pPr algn="r" rtl="1">
              <a:lnSpc>
                <a:spcPts val="2042"/>
              </a:lnSpc>
            </a:pPr>
            <a:r>
              <a:rPr lang="ar-SA" sz="1600" b="1">
                <a:solidFill>
                  <a:schemeClr val="accent2">
                    <a:lumMod val="75000"/>
                  </a:schemeClr>
                </a:solidFill>
                <a:latin typeface="Alexandria" pitchFamily="2" charset="-78"/>
                <a:ea typeface="Barlow Bold" pitchFamily="34" charset="-122"/>
                <a:cs typeface="Alexandria" pitchFamily="2" charset="-78"/>
              </a:rPr>
              <a:t>ثقافة الجودة</a:t>
            </a:r>
            <a:endParaRPr lang="ar-SA" sz="160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18614CF6-F200-5C5F-BCBE-30BEC550BF59}"/>
              </a:ext>
            </a:extLst>
          </p:cNvPr>
          <p:cNvSpPr/>
          <p:nvPr/>
        </p:nvSpPr>
        <p:spPr>
          <a:xfrm>
            <a:off x="1020786" y="3734643"/>
            <a:ext cx="5056485"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غرس ثقافة العمل والإتقان والجودة في نفوس الطلاب</a:t>
            </a:r>
            <a:endParaRPr lang="ar-SA">
              <a:latin typeface="Alexandria" pitchFamily="2" charset="-78"/>
              <a:cs typeface="Alexandria" pitchFamily="2" charset="-78"/>
            </a:endParaRPr>
          </a:p>
        </p:txBody>
      </p:sp>
      <p:sp>
        <p:nvSpPr>
          <p:cNvPr id="19" name="Shape 8">
            <a:extLst>
              <a:ext uri="{FF2B5EF4-FFF2-40B4-BE49-F238E27FC236}">
                <a16:creationId xmlns:a16="http://schemas.microsoft.com/office/drawing/2014/main" id="{B27F1E73-1400-1A22-BF48-74DA8128C9C9}"/>
              </a:ext>
            </a:extLst>
          </p:cNvPr>
          <p:cNvSpPr/>
          <p:nvPr/>
        </p:nvSpPr>
        <p:spPr>
          <a:xfrm>
            <a:off x="6399534" y="4309615"/>
            <a:ext cx="5385098" cy="1567657"/>
          </a:xfrm>
          <a:prstGeom prst="roundRect">
            <a:avLst>
              <a:gd name="adj" fmla="val 15116"/>
            </a:avLst>
          </a:prstGeom>
          <a:solidFill>
            <a:srgbClr val="D4E9F7"/>
          </a:solidFill>
          <a:ln w="7620">
            <a:solidFill>
              <a:srgbClr val="BACFDD"/>
            </a:solidFill>
            <a:prstDash val="solid"/>
          </a:ln>
        </p:spPr>
      </p:sp>
      <p:pic>
        <p:nvPicPr>
          <p:cNvPr id="20" name="Image 4" descr="preencoded.png">
            <a:extLst>
              <a:ext uri="{FF2B5EF4-FFF2-40B4-BE49-F238E27FC236}">
                <a16:creationId xmlns:a16="http://schemas.microsoft.com/office/drawing/2014/main" id="{674E05CC-B9D2-C62F-8689-238FB237EC7A}"/>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11146456" y="4473922"/>
            <a:ext cx="473869" cy="473869"/>
          </a:xfrm>
          <a:prstGeom prst="rect">
            <a:avLst/>
          </a:prstGeom>
        </p:spPr>
      </p:pic>
      <p:sp>
        <p:nvSpPr>
          <p:cNvPr id="22" name="Text 9">
            <a:extLst>
              <a:ext uri="{FF2B5EF4-FFF2-40B4-BE49-F238E27FC236}">
                <a16:creationId xmlns:a16="http://schemas.microsoft.com/office/drawing/2014/main" id="{158AAA90-9F27-D0E1-85EC-F998C5E7DFC9}"/>
              </a:ext>
            </a:extLst>
          </p:cNvPr>
          <p:cNvSpPr/>
          <p:nvPr/>
        </p:nvSpPr>
        <p:spPr>
          <a:xfrm>
            <a:off x="9541692" y="5105747"/>
            <a:ext cx="2078633" cy="259755"/>
          </a:xfrm>
          <a:prstGeom prst="rect">
            <a:avLst/>
          </a:prstGeom>
          <a:noFill/>
          <a:ln/>
        </p:spPr>
        <p:txBody>
          <a:bodyPr wrap="none" lIns="0" tIns="0" rIns="0" bIns="0" rtlCol="0" anchor="t"/>
          <a:lstStyle/>
          <a:p>
            <a:pPr algn="r" rtl="1">
              <a:lnSpc>
                <a:spcPts val="2042"/>
              </a:lnSpc>
            </a:pPr>
            <a:r>
              <a:rPr lang="ar-SA" sz="1600" b="1">
                <a:solidFill>
                  <a:schemeClr val="accent2">
                    <a:lumMod val="75000"/>
                  </a:schemeClr>
                </a:solidFill>
                <a:latin typeface="Alexandria" pitchFamily="2" charset="-78"/>
                <a:ea typeface="Barlow Bold" pitchFamily="34" charset="-122"/>
                <a:cs typeface="Alexandria" pitchFamily="2" charset="-78"/>
              </a:rPr>
              <a:t>المشروعات الصغيرة</a:t>
            </a:r>
            <a:endParaRPr lang="ar-SA" sz="1600">
              <a:solidFill>
                <a:schemeClr val="accent2">
                  <a:lumMod val="75000"/>
                </a:schemeClr>
              </a:solidFill>
              <a:latin typeface="Alexandria" pitchFamily="2" charset="-78"/>
              <a:cs typeface="Alexandria" pitchFamily="2" charset="-78"/>
            </a:endParaRPr>
          </a:p>
        </p:txBody>
      </p:sp>
      <p:sp>
        <p:nvSpPr>
          <p:cNvPr id="24" name="Text 10">
            <a:extLst>
              <a:ext uri="{FF2B5EF4-FFF2-40B4-BE49-F238E27FC236}">
                <a16:creationId xmlns:a16="http://schemas.microsoft.com/office/drawing/2014/main" id="{99D9C020-B8DE-6CA4-21BD-05F7041036CC}"/>
              </a:ext>
            </a:extLst>
          </p:cNvPr>
          <p:cNvSpPr/>
          <p:nvPr/>
        </p:nvSpPr>
        <p:spPr>
          <a:xfrm>
            <a:off x="6563839" y="5460255"/>
            <a:ext cx="5056485"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تدريب الطلاب على إدارة وتنفيذ مشروعات إنتاجية صغيرة</a:t>
            </a:r>
            <a:endParaRPr lang="ar-SA">
              <a:latin typeface="Alexandria" pitchFamily="2" charset="-78"/>
              <a:cs typeface="Alexandria" pitchFamily="2" charset="-78"/>
            </a:endParaRPr>
          </a:p>
        </p:txBody>
      </p:sp>
      <p:sp>
        <p:nvSpPr>
          <p:cNvPr id="26" name="Shape 11">
            <a:extLst>
              <a:ext uri="{FF2B5EF4-FFF2-40B4-BE49-F238E27FC236}">
                <a16:creationId xmlns:a16="http://schemas.microsoft.com/office/drawing/2014/main" id="{5F0A6AE8-0AD8-1FFA-9EAE-0D582AD67D83}"/>
              </a:ext>
            </a:extLst>
          </p:cNvPr>
          <p:cNvSpPr/>
          <p:nvPr/>
        </p:nvSpPr>
        <p:spPr>
          <a:xfrm>
            <a:off x="856479" y="4309615"/>
            <a:ext cx="5385098" cy="1567657"/>
          </a:xfrm>
          <a:prstGeom prst="roundRect">
            <a:avLst>
              <a:gd name="adj" fmla="val 15116"/>
            </a:avLst>
          </a:prstGeom>
          <a:solidFill>
            <a:srgbClr val="D4E9F7"/>
          </a:solidFill>
          <a:ln w="7620">
            <a:solidFill>
              <a:srgbClr val="BACFDD"/>
            </a:solidFill>
            <a:prstDash val="solid"/>
          </a:ln>
        </p:spPr>
      </p:sp>
      <p:pic>
        <p:nvPicPr>
          <p:cNvPr id="27" name="Image 6" descr="preencoded.png">
            <a:extLst>
              <a:ext uri="{FF2B5EF4-FFF2-40B4-BE49-F238E27FC236}">
                <a16:creationId xmlns:a16="http://schemas.microsoft.com/office/drawing/2014/main" id="{F22BAF54-4513-3AA0-D0E1-9BA9819C7F77}"/>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5603402" y="4473922"/>
            <a:ext cx="473869" cy="473869"/>
          </a:xfrm>
          <a:prstGeom prst="rect">
            <a:avLst/>
          </a:prstGeom>
        </p:spPr>
      </p:pic>
      <p:sp>
        <p:nvSpPr>
          <p:cNvPr id="29" name="Text 12">
            <a:extLst>
              <a:ext uri="{FF2B5EF4-FFF2-40B4-BE49-F238E27FC236}">
                <a16:creationId xmlns:a16="http://schemas.microsoft.com/office/drawing/2014/main" id="{D63332CF-4ABB-BA47-CE17-B59B8584CEFD}"/>
              </a:ext>
            </a:extLst>
          </p:cNvPr>
          <p:cNvSpPr/>
          <p:nvPr/>
        </p:nvSpPr>
        <p:spPr>
          <a:xfrm>
            <a:off x="3998638" y="5105747"/>
            <a:ext cx="2078633" cy="259755"/>
          </a:xfrm>
          <a:prstGeom prst="rect">
            <a:avLst/>
          </a:prstGeom>
          <a:noFill/>
          <a:ln/>
        </p:spPr>
        <p:txBody>
          <a:bodyPr wrap="none" lIns="0" tIns="0" rIns="0" bIns="0" rtlCol="0" anchor="t"/>
          <a:lstStyle/>
          <a:p>
            <a:pPr algn="r" rtl="1">
              <a:lnSpc>
                <a:spcPts val="2042"/>
              </a:lnSpc>
            </a:pPr>
            <a:r>
              <a:rPr lang="ar-SA" sz="1600" b="1">
                <a:solidFill>
                  <a:schemeClr val="accent2">
                    <a:lumMod val="75000"/>
                  </a:schemeClr>
                </a:solidFill>
                <a:latin typeface="Alexandria" pitchFamily="2" charset="-78"/>
                <a:ea typeface="Barlow Bold" pitchFamily="34" charset="-122"/>
                <a:cs typeface="Alexandria" pitchFamily="2" charset="-78"/>
              </a:rPr>
              <a:t>الشراكة المجتمعية</a:t>
            </a:r>
            <a:endParaRPr lang="ar-SA" sz="1600">
              <a:solidFill>
                <a:schemeClr val="accent2">
                  <a:lumMod val="75000"/>
                </a:schemeClr>
              </a:solidFill>
              <a:latin typeface="Alexandria" pitchFamily="2" charset="-78"/>
              <a:cs typeface="Alexandria" pitchFamily="2" charset="-78"/>
            </a:endParaRPr>
          </a:p>
        </p:txBody>
      </p:sp>
      <p:sp>
        <p:nvSpPr>
          <p:cNvPr id="30" name="Text 13">
            <a:extLst>
              <a:ext uri="{FF2B5EF4-FFF2-40B4-BE49-F238E27FC236}">
                <a16:creationId xmlns:a16="http://schemas.microsoft.com/office/drawing/2014/main" id="{E8F41FF3-39D9-098E-4CEE-76ABFFEDC770}"/>
              </a:ext>
            </a:extLst>
          </p:cNvPr>
          <p:cNvSpPr/>
          <p:nvPr/>
        </p:nvSpPr>
        <p:spPr>
          <a:xfrm>
            <a:off x="1020786" y="5460255"/>
            <a:ext cx="5056485"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ربط المدرسة باحتياجات المجتمع المحلي وخدمته</a:t>
            </a:r>
            <a:endParaRPr lang="ar-SA">
              <a:latin typeface="Alexandria" pitchFamily="2" charset="-78"/>
              <a:cs typeface="Alexandria" pitchFamily="2" charset="-78"/>
            </a:endParaRPr>
          </a:p>
        </p:txBody>
      </p:sp>
    </p:spTree>
    <p:extLst>
      <p:ext uri="{BB962C8B-B14F-4D97-AF65-F5344CB8AC3E}">
        <p14:creationId xmlns:p14="http://schemas.microsoft.com/office/powerpoint/2010/main" val="219929195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74919"/>
            <a:ext cx="4128422" cy="55093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272623" y="1308936"/>
            <a:ext cx="11646753" cy="52586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F20D99F-7A68-8DFF-FFA7-BDDBACF245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72264" y="1701304"/>
            <a:ext cx="3216424" cy="4724201"/>
          </a:xfrm>
          <a:prstGeom prst="rect">
            <a:avLst/>
          </a:prstGeom>
        </p:spPr>
      </p:pic>
      <p:sp>
        <p:nvSpPr>
          <p:cNvPr id="7" name="Text 0">
            <a:extLst>
              <a:ext uri="{FF2B5EF4-FFF2-40B4-BE49-F238E27FC236}">
                <a16:creationId xmlns:a16="http://schemas.microsoft.com/office/drawing/2014/main" id="{800DC097-75C6-2154-528D-E099638C7A91}"/>
              </a:ext>
            </a:extLst>
          </p:cNvPr>
          <p:cNvSpPr/>
          <p:nvPr/>
        </p:nvSpPr>
        <p:spPr>
          <a:xfrm>
            <a:off x="3367532" y="692584"/>
            <a:ext cx="4157365" cy="519608"/>
          </a:xfrm>
          <a:prstGeom prst="rect">
            <a:avLst/>
          </a:prstGeom>
          <a:noFill/>
          <a:ln/>
        </p:spPr>
        <p:txBody>
          <a:bodyPr wrap="none" lIns="0" tIns="0" rIns="0" bIns="0" rtlCol="0" anchor="t"/>
          <a:lstStyle/>
          <a:p>
            <a:pPr algn="r" rtl="1">
              <a:lnSpc>
                <a:spcPts val="4083"/>
              </a:lnSpc>
            </a:pPr>
            <a:r>
              <a:rPr lang="en-US" sz="2800" b="1" dirty="0">
                <a:solidFill>
                  <a:srgbClr val="00B0F0"/>
                </a:solidFill>
                <a:latin typeface="Alexandria" pitchFamily="2" charset="-78"/>
                <a:ea typeface="Barlow Bold" pitchFamily="34" charset="-122"/>
                <a:cs typeface="Alexandria" pitchFamily="2" charset="-78"/>
              </a:rPr>
              <a:t>أهداف المدرسة المنتجة</a:t>
            </a:r>
            <a:endParaRPr lang="en-US" sz="28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5E200B5B-63E4-C11A-A371-63456DD39AC5}"/>
              </a:ext>
            </a:extLst>
          </p:cNvPr>
          <p:cNvSpPr/>
          <p:nvPr/>
        </p:nvSpPr>
        <p:spPr>
          <a:xfrm>
            <a:off x="7940770" y="1772344"/>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01</a:t>
            </a:r>
            <a:endParaRPr lang="en-US" sz="1208" dirty="0">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AD837E96-8050-6A5A-62E3-3089984707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0007" y="1950739"/>
            <a:ext cx="6356152" cy="19050"/>
          </a:xfrm>
          <a:prstGeom prst="rect">
            <a:avLst/>
          </a:prstGeom>
        </p:spPr>
      </p:pic>
      <p:sp>
        <p:nvSpPr>
          <p:cNvPr id="10" name="Text 2">
            <a:extLst>
              <a:ext uri="{FF2B5EF4-FFF2-40B4-BE49-F238E27FC236}">
                <a16:creationId xmlns:a16="http://schemas.microsoft.com/office/drawing/2014/main" id="{5E7FF023-FBEC-1B47-EC3E-DF984A6EA596}"/>
              </a:ext>
            </a:extLst>
          </p:cNvPr>
          <p:cNvSpPr/>
          <p:nvPr/>
        </p:nvSpPr>
        <p:spPr>
          <a:xfrm>
            <a:off x="5457527" y="1701304"/>
            <a:ext cx="2078633"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ريادة الأعمال</a:t>
            </a:r>
            <a:endParaRPr lang="en-US" sz="1600"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07074638-2A1E-A849-3256-0DF2E2282121}"/>
              </a:ext>
            </a:extLst>
          </p:cNvPr>
          <p:cNvSpPr/>
          <p:nvPr/>
        </p:nvSpPr>
        <p:spPr>
          <a:xfrm>
            <a:off x="7830718" y="3006725"/>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02</a:t>
            </a:r>
            <a:endParaRPr lang="en-US" sz="1208"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8852CA0F-41C6-8387-51D7-E1395A636E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0007" y="3185120"/>
            <a:ext cx="6356152" cy="19050"/>
          </a:xfrm>
          <a:prstGeom prst="rect">
            <a:avLst/>
          </a:prstGeom>
        </p:spPr>
      </p:pic>
      <p:sp>
        <p:nvSpPr>
          <p:cNvPr id="14" name="Text 5">
            <a:extLst>
              <a:ext uri="{FF2B5EF4-FFF2-40B4-BE49-F238E27FC236}">
                <a16:creationId xmlns:a16="http://schemas.microsoft.com/office/drawing/2014/main" id="{E3C93A5D-51A1-F191-90FC-E4F57C028F7C}"/>
              </a:ext>
            </a:extLst>
          </p:cNvPr>
          <p:cNvSpPr/>
          <p:nvPr/>
        </p:nvSpPr>
        <p:spPr>
          <a:xfrm>
            <a:off x="5457527" y="3025457"/>
            <a:ext cx="2078633"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المسؤولية المجتمعية</a:t>
            </a:r>
            <a:endParaRPr lang="en-US" sz="1600"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8A0532F6-DAE2-C509-2ED6-04CF6B8F58C2}"/>
              </a:ext>
            </a:extLst>
          </p:cNvPr>
          <p:cNvSpPr/>
          <p:nvPr/>
        </p:nvSpPr>
        <p:spPr>
          <a:xfrm>
            <a:off x="7874726" y="4007988"/>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03</a:t>
            </a:r>
            <a:endParaRPr lang="en-US" sz="1208" dirty="0">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CF9440C8-3A6A-0020-0EBD-8DC5FE8500F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0007" y="4419500"/>
            <a:ext cx="6356152" cy="19050"/>
          </a:xfrm>
          <a:prstGeom prst="rect">
            <a:avLst/>
          </a:prstGeom>
        </p:spPr>
      </p:pic>
      <p:sp>
        <p:nvSpPr>
          <p:cNvPr id="19" name="Text 8">
            <a:extLst>
              <a:ext uri="{FF2B5EF4-FFF2-40B4-BE49-F238E27FC236}">
                <a16:creationId xmlns:a16="http://schemas.microsoft.com/office/drawing/2014/main" id="{A66A4009-85DB-A75B-7A2B-C5E490263B91}"/>
              </a:ext>
            </a:extLst>
          </p:cNvPr>
          <p:cNvSpPr/>
          <p:nvPr/>
        </p:nvSpPr>
        <p:spPr>
          <a:xfrm>
            <a:off x="5509955" y="4012945"/>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الموارد الذاتية</a:t>
            </a:r>
            <a:endParaRPr lang="en-US" sz="1625" dirty="0">
              <a:solidFill>
                <a:schemeClr val="accent2">
                  <a:lumMod val="75000"/>
                </a:schemeClr>
              </a:solidFill>
              <a:latin typeface="Alexandria" pitchFamily="2" charset="-78"/>
              <a:cs typeface="Alexandria" pitchFamily="2" charset="-78"/>
            </a:endParaRPr>
          </a:p>
        </p:txBody>
      </p:sp>
      <p:sp>
        <p:nvSpPr>
          <p:cNvPr id="21" name="Text 10">
            <a:extLst>
              <a:ext uri="{FF2B5EF4-FFF2-40B4-BE49-F238E27FC236}">
                <a16:creationId xmlns:a16="http://schemas.microsoft.com/office/drawing/2014/main" id="{365F86AA-41F4-B1E8-B5BC-DCBAF7351998}"/>
              </a:ext>
            </a:extLst>
          </p:cNvPr>
          <p:cNvSpPr/>
          <p:nvPr/>
        </p:nvSpPr>
        <p:spPr>
          <a:xfrm>
            <a:off x="7755708" y="5351619"/>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04</a:t>
            </a:r>
            <a:endParaRPr lang="en-US" sz="1208" dirty="0">
              <a:latin typeface="Alexandria" pitchFamily="2" charset="-78"/>
              <a:cs typeface="Alexandria" pitchFamily="2" charset="-78"/>
            </a:endParaRPr>
          </a:p>
        </p:txBody>
      </p:sp>
      <p:pic>
        <p:nvPicPr>
          <p:cNvPr id="22" name="Image 4" descr="preencoded.png">
            <a:extLst>
              <a:ext uri="{FF2B5EF4-FFF2-40B4-BE49-F238E27FC236}">
                <a16:creationId xmlns:a16="http://schemas.microsoft.com/office/drawing/2014/main" id="{A1C2A8C6-A8A5-D938-6218-9BC9E380C0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0007" y="5653881"/>
            <a:ext cx="6356152" cy="19050"/>
          </a:xfrm>
          <a:prstGeom prst="rect">
            <a:avLst/>
          </a:prstGeom>
        </p:spPr>
      </p:pic>
      <p:sp>
        <p:nvSpPr>
          <p:cNvPr id="24" name="Text 11">
            <a:extLst>
              <a:ext uri="{FF2B5EF4-FFF2-40B4-BE49-F238E27FC236}">
                <a16:creationId xmlns:a16="http://schemas.microsoft.com/office/drawing/2014/main" id="{108EA411-3361-A557-B2F7-F4313F61ACC6}"/>
              </a:ext>
            </a:extLst>
          </p:cNvPr>
          <p:cNvSpPr/>
          <p:nvPr/>
        </p:nvSpPr>
        <p:spPr>
          <a:xfrm>
            <a:off x="5435280" y="5394394"/>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المنافسة</a:t>
            </a:r>
            <a:endParaRPr lang="en-US" sz="1625" dirty="0">
              <a:solidFill>
                <a:schemeClr val="accent2">
                  <a:lumMod val="75000"/>
                </a:schemeClr>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D30DB63-E54D-8B72-0CD7-AE0F82EC501A}"/>
              </a:ext>
            </a:extLst>
          </p:cNvPr>
          <p:cNvSpPr txBox="1"/>
          <p:nvPr/>
        </p:nvSpPr>
        <p:spPr>
          <a:xfrm>
            <a:off x="466909" y="1941645"/>
            <a:ext cx="7278371" cy="842025"/>
          </a:xfrm>
          <a:prstGeom prst="rect">
            <a:avLst/>
          </a:prstGeom>
          <a:noFill/>
        </p:spPr>
        <p:txBody>
          <a:bodyPr wrap="square" rtlCol="0">
            <a:spAutoFit/>
          </a:bodyPr>
          <a:lstStyle/>
          <a:p>
            <a:pPr marL="0" marR="0" lvl="0" indent="0" algn="r" defTabSz="914400" rtl="1" eaLnBrk="1" fontAlgn="auto" latinLnBrk="0" hangingPunct="1">
              <a:lnSpc>
                <a:spcPts val="1958"/>
              </a:lnSpc>
              <a:spcBef>
                <a:spcPts val="0"/>
              </a:spcBef>
              <a:spcAft>
                <a:spcPts val="0"/>
              </a:spcAft>
              <a:buClr>
                <a:srgbClr val="000000"/>
              </a:buClr>
              <a:buSzTx/>
              <a:buFont typeface="Arial"/>
              <a:buNone/>
              <a:tabLst/>
              <a:defRPr/>
            </a:pPr>
            <a:r>
              <a:rPr kumimoji="0" lang="ar-SA" sz="1400" b="0" i="0" u="none" strike="noStrike" kern="0" cap="none" spc="0" normalizeH="0" baseline="0" noProof="0" dirty="0">
                <a:ln>
                  <a:noFill/>
                </a:ln>
                <a:solidFill>
                  <a:srgbClr val="384653"/>
                </a:solidFill>
                <a:effectLst/>
                <a:uLnTx/>
                <a:uFillTx/>
                <a:latin typeface="Alexandria" pitchFamily="2" charset="-78"/>
                <a:ea typeface="Montserrat" pitchFamily="34" charset="-122"/>
                <a:cs typeface="Alexandria" pitchFamily="2" charset="-78"/>
                <a:sym typeface="Arial"/>
              </a:rPr>
              <a:t>تنمية مهارات ريادة الأعمال والابتكار لدى الطلبة منذ مراحل التعليم المبكرة من خلال التدريب على التخطيط للمشروعات ودراسة الجدوى، وإدارة الوقت، والعمل ضمن فرق إنتاجية، بما يعزز روح المبادرة والاستقلالية.</a:t>
            </a:r>
            <a:endParaRPr kumimoji="0" lang="ar-SA"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 name="TextBox 2">
            <a:extLst>
              <a:ext uri="{FF2B5EF4-FFF2-40B4-BE49-F238E27FC236}">
                <a16:creationId xmlns:a16="http://schemas.microsoft.com/office/drawing/2014/main" id="{0234DF69-A0F8-99BD-0455-8ECAE670794C}"/>
              </a:ext>
            </a:extLst>
          </p:cNvPr>
          <p:cNvSpPr txBox="1"/>
          <p:nvPr/>
        </p:nvSpPr>
        <p:spPr>
          <a:xfrm>
            <a:off x="474501" y="3309557"/>
            <a:ext cx="7206341" cy="523220"/>
          </a:xfrm>
          <a:prstGeom prst="rect">
            <a:avLst/>
          </a:prstGeom>
          <a:noFill/>
        </p:spPr>
        <p:txBody>
          <a:bodyPr wrap="square" rtlCol="0">
            <a:spAutoFit/>
          </a:bodyPr>
          <a:lstStyle/>
          <a:p>
            <a:pPr algn="just" rtl="1"/>
            <a:r>
              <a:rPr lang="ar-SA" dirty="0">
                <a:solidFill>
                  <a:srgbClr val="384653"/>
                </a:solidFill>
                <a:latin typeface="Alexandria" pitchFamily="2" charset="-78"/>
                <a:cs typeface="Alexandria" pitchFamily="2" charset="-78"/>
              </a:rPr>
              <a:t>تعزيز الانتماء والمواطنة الفاعلة وروح الخدمة العامة،من خلال إشراك الطلبة في مشروعات تخدم المجتمع المحلي، وتنمية وعيهم بدورهم في تحقيق التنمية المستدامة</a:t>
            </a:r>
            <a:r>
              <a:rPr lang="ar-SA" dirty="0"/>
              <a:t>.</a:t>
            </a:r>
            <a:endParaRPr lang="en-US" dirty="0"/>
          </a:p>
        </p:txBody>
      </p:sp>
      <p:sp>
        <p:nvSpPr>
          <p:cNvPr id="4" name="TextBox 3">
            <a:extLst>
              <a:ext uri="{FF2B5EF4-FFF2-40B4-BE49-F238E27FC236}">
                <a16:creationId xmlns:a16="http://schemas.microsoft.com/office/drawing/2014/main" id="{353BA0DD-CEB1-4489-C41B-D135DC837D59}"/>
              </a:ext>
            </a:extLst>
          </p:cNvPr>
          <p:cNvSpPr txBox="1"/>
          <p:nvPr/>
        </p:nvSpPr>
        <p:spPr>
          <a:xfrm>
            <a:off x="412100" y="4265476"/>
            <a:ext cx="7176132" cy="738664"/>
          </a:xfrm>
          <a:prstGeom prst="rect">
            <a:avLst/>
          </a:prstGeom>
          <a:noFill/>
        </p:spPr>
        <p:txBody>
          <a:bodyPr wrap="square" rtlCol="0">
            <a:spAutoFit/>
          </a:bodyPr>
          <a:lstStyle>
            <a:defPPr marR="0" lvl="0" algn="l" rtl="0">
              <a:lnSpc>
                <a:spcPct val="100000"/>
              </a:lnSpc>
              <a:spcBef>
                <a:spcPts val="0"/>
              </a:spcBef>
              <a:spcAft>
                <a:spcPts val="0"/>
              </a:spcAft>
            </a:defPPr>
            <a:lvl1pPr algn="just" rtl="1">
              <a:defRPr>
                <a:solidFill>
                  <a:srgbClr val="384653"/>
                </a:solidFill>
                <a:latin typeface="Alexandria" pitchFamily="2" charset="-78"/>
                <a:cs typeface="Alexandria" pitchFamily="2" charset="-78"/>
              </a:defRPr>
            </a:lvl1pPr>
          </a:lstStyle>
          <a:p>
            <a:r>
              <a:rPr lang="ar-SA" dirty="0"/>
              <a:t>الإسهام في دعم الموارد الذاتية للمدرسة وتقليل الاعتماد على التمويل الخارجي،عبر تنفيذ مشروعات إنتاجية وتعليمية مدروسة، وترشيد الإنفاق، وتنمية ثقافة الاستدامة المالية داخل المؤسسة.</a:t>
            </a:r>
            <a:endParaRPr lang="en-US" dirty="0"/>
          </a:p>
        </p:txBody>
      </p:sp>
      <p:sp>
        <p:nvSpPr>
          <p:cNvPr id="27" name="TextBox 26">
            <a:extLst>
              <a:ext uri="{FF2B5EF4-FFF2-40B4-BE49-F238E27FC236}">
                <a16:creationId xmlns:a16="http://schemas.microsoft.com/office/drawing/2014/main" id="{9C1157E0-1EB8-CB97-3923-7D8342C1BF1B}"/>
              </a:ext>
            </a:extLst>
          </p:cNvPr>
          <p:cNvSpPr txBox="1"/>
          <p:nvPr/>
        </p:nvSpPr>
        <p:spPr>
          <a:xfrm>
            <a:off x="466909" y="5787159"/>
            <a:ext cx="7278371" cy="523220"/>
          </a:xfrm>
          <a:prstGeom prst="rect">
            <a:avLst/>
          </a:prstGeom>
          <a:noFill/>
        </p:spPr>
        <p:txBody>
          <a:bodyPr wrap="square" rtlCol="0">
            <a:spAutoFit/>
          </a:bodyPr>
          <a:lstStyle>
            <a:defPPr marR="0" lvl="0" algn="l" rtl="0">
              <a:lnSpc>
                <a:spcPct val="100000"/>
              </a:lnSpc>
              <a:spcBef>
                <a:spcPts val="0"/>
              </a:spcBef>
              <a:spcAft>
                <a:spcPts val="0"/>
              </a:spcAft>
              <a:defRPr/>
            </a:defPPr>
            <a:lvl1pPr algn="just" rtl="1">
              <a:defRPr>
                <a:solidFill>
                  <a:srgbClr val="384653"/>
                </a:solidFill>
                <a:latin typeface="Alexandria" pitchFamily="2" charset="-78"/>
                <a:cs typeface="Alexandria" pitchFamily="2" charset="-78"/>
              </a:defRPr>
            </a:lvl1pPr>
          </a:lstStyle>
          <a:p>
            <a:r>
              <a:rPr lang="ar-SA" dirty="0"/>
              <a:t>إعداد طالب منتج ومبدع قادر على المنافسة في سوق العمل،يمتلك مهارات عملية وحياتية، وثقة بالنفس، وقدرة على التكيف مع متغيرات العصر ومتطلبات الاقتصاد المعرفي.</a:t>
            </a:r>
            <a:endParaRPr lang="en-US" dirty="0"/>
          </a:p>
        </p:txBody>
      </p:sp>
    </p:spTree>
    <p:extLst>
      <p:ext uri="{BB962C8B-B14F-4D97-AF65-F5344CB8AC3E}">
        <p14:creationId xmlns:p14="http://schemas.microsoft.com/office/powerpoint/2010/main" val="157303864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798E5E-F005-2F9D-1063-C8CFF1D91056}"/>
              </a:ext>
            </a:extLst>
          </p:cNvPr>
          <p:cNvSpPr/>
          <p:nvPr/>
        </p:nvSpPr>
        <p:spPr>
          <a:xfrm>
            <a:off x="6903344" y="765576"/>
            <a:ext cx="4460419" cy="519608"/>
          </a:xfrm>
          <a:prstGeom prst="rect">
            <a:avLst/>
          </a:prstGeom>
          <a:noFill/>
          <a:ln/>
        </p:spPr>
        <p:txBody>
          <a:bodyPr wrap="none" lIns="0" tIns="0" rIns="0" bIns="0" rtlCol="0" anchor="t"/>
          <a:lstStyle/>
          <a:p>
            <a:pPr algn="r" rtl="1">
              <a:lnSpc>
                <a:spcPts val="4083"/>
              </a:lnSpc>
            </a:pPr>
            <a:r>
              <a:rPr lang="ar-SA" sz="2800" b="1">
                <a:solidFill>
                  <a:srgbClr val="00B0F0"/>
                </a:solidFill>
                <a:latin typeface="Alexandria" pitchFamily="2" charset="-78"/>
                <a:ea typeface="Barlow Bold" pitchFamily="34" charset="-122"/>
                <a:cs typeface="Alexandria" pitchFamily="2" charset="-78"/>
              </a:rPr>
              <a:t>فلسفة المدرسة المنتجة:</a:t>
            </a:r>
            <a:endParaRPr lang="ar-SA" sz="280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90291CF-385C-D674-692F-DC7380E5A16C}"/>
              </a:ext>
            </a:extLst>
          </p:cNvPr>
          <p:cNvSpPr/>
          <p:nvPr/>
        </p:nvSpPr>
        <p:spPr>
          <a:xfrm>
            <a:off x="1343472" y="1719163"/>
            <a:ext cx="10216604" cy="364530"/>
          </a:xfrm>
          <a:prstGeom prst="rect">
            <a:avLst/>
          </a:prstGeom>
          <a:noFill/>
          <a:ln/>
        </p:spPr>
        <p:txBody>
          <a:bodyPr wrap="none" lIns="0" tIns="0" rIns="0" bIns="0" rtlCol="0" anchor="t"/>
          <a:lstStyle/>
          <a:p>
            <a:pPr algn="r" rtl="1">
              <a:lnSpc>
                <a:spcPts val="1958"/>
              </a:lnSpc>
            </a:pPr>
            <a:endParaRPr lang="ar-SA" sz="1208">
              <a:latin typeface="Alexandria" pitchFamily="2" charset="-78"/>
              <a:cs typeface="Alexandria" pitchFamily="2" charset="-78"/>
            </a:endParaRPr>
          </a:p>
        </p:txBody>
      </p:sp>
      <p:sp>
        <p:nvSpPr>
          <p:cNvPr id="8" name="Text 2">
            <a:extLst>
              <a:ext uri="{FF2B5EF4-FFF2-40B4-BE49-F238E27FC236}">
                <a16:creationId xmlns:a16="http://schemas.microsoft.com/office/drawing/2014/main" id="{F706D847-CB16-BA84-A0A5-227538E23720}"/>
              </a:ext>
            </a:extLst>
          </p:cNvPr>
          <p:cNvSpPr/>
          <p:nvPr/>
        </p:nvSpPr>
        <p:spPr>
          <a:xfrm>
            <a:off x="8008343" y="2742903"/>
            <a:ext cx="2078633" cy="259755"/>
          </a:xfrm>
          <a:prstGeom prst="rect">
            <a:avLst/>
          </a:prstGeom>
          <a:noFill/>
          <a:ln/>
        </p:spPr>
        <p:txBody>
          <a:bodyPr wrap="none" lIns="0" tIns="0" rIns="0" bIns="0" rtlCol="0" anchor="t"/>
          <a:lstStyle/>
          <a:p>
            <a:pPr rtl="1">
              <a:lnSpc>
                <a:spcPts val="2042"/>
              </a:lnSpc>
            </a:pPr>
            <a:r>
              <a:rPr lang="ar-SA" sz="1625" b="1" dirty="0">
                <a:solidFill>
                  <a:schemeClr val="accent2">
                    <a:lumMod val="75000"/>
                  </a:schemeClr>
                </a:solidFill>
                <a:latin typeface="Alexandria" pitchFamily="2" charset="-78"/>
                <a:ea typeface="Barlow Bold" pitchFamily="34" charset="-122"/>
                <a:cs typeface="Alexandria" pitchFamily="2" charset="-78"/>
              </a:rPr>
              <a:t>التمكين</a:t>
            </a:r>
            <a:endParaRPr lang="ar-SA" sz="1625"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F73F1C05-92D2-9364-9B3F-B5F3693D6CAD}"/>
              </a:ext>
            </a:extLst>
          </p:cNvPr>
          <p:cNvSpPr/>
          <p:nvPr/>
        </p:nvSpPr>
        <p:spPr>
          <a:xfrm>
            <a:off x="7674534" y="3262663"/>
            <a:ext cx="2877218" cy="459879"/>
          </a:xfrm>
          <a:prstGeom prst="rect">
            <a:avLst/>
          </a:prstGeom>
          <a:noFill/>
          <a:ln/>
        </p:spPr>
        <p:txBody>
          <a:bodyPr wrap="none" lIns="0" tIns="0" rIns="0" bIns="0" rtlCol="0" anchor="t"/>
          <a:lstStyle/>
          <a:p>
            <a:pPr algn="ctr" rtl="1">
              <a:lnSpc>
                <a:spcPts val="1958"/>
              </a:lnSpc>
            </a:pPr>
            <a:r>
              <a:rPr lang="ar-SA" sz="1600">
                <a:solidFill>
                  <a:srgbClr val="384653"/>
                </a:solidFill>
                <a:latin typeface="Alexandria" pitchFamily="2" charset="-78"/>
                <a:ea typeface="Montserrat" pitchFamily="34" charset="-122"/>
                <a:cs typeface="Alexandria" pitchFamily="2" charset="-78"/>
              </a:rPr>
              <a:t>تمكين المتعلم وتنمية قدراته</a:t>
            </a:r>
          </a:p>
          <a:p>
            <a:pPr algn="ctr" rtl="1">
              <a:lnSpc>
                <a:spcPts val="1958"/>
              </a:lnSpc>
            </a:pPr>
            <a:r>
              <a:rPr lang="ar-SA" sz="1600">
                <a:solidFill>
                  <a:srgbClr val="384653"/>
                </a:solidFill>
                <a:latin typeface="Alexandria" pitchFamily="2" charset="-78"/>
                <a:ea typeface="Montserrat" pitchFamily="34" charset="-122"/>
                <a:cs typeface="Alexandria" pitchFamily="2" charset="-78"/>
              </a:rPr>
              <a:t> ومهاراته العملية</a:t>
            </a:r>
            <a:endParaRPr lang="ar-SA" sz="1600">
              <a:latin typeface="Alexandria" pitchFamily="2" charset="-78"/>
              <a:cs typeface="Alexandria" pitchFamily="2" charset="-78"/>
            </a:endParaRPr>
          </a:p>
        </p:txBody>
      </p:sp>
      <p:sp>
        <p:nvSpPr>
          <p:cNvPr id="12" name="Text 4">
            <a:extLst>
              <a:ext uri="{FF2B5EF4-FFF2-40B4-BE49-F238E27FC236}">
                <a16:creationId xmlns:a16="http://schemas.microsoft.com/office/drawing/2014/main" id="{69B2DB0B-C43A-630D-0EF6-D1B97A85EC7A}"/>
              </a:ext>
            </a:extLst>
          </p:cNvPr>
          <p:cNvSpPr/>
          <p:nvPr/>
        </p:nvSpPr>
        <p:spPr>
          <a:xfrm>
            <a:off x="2104926" y="2742903"/>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العمل الجماعي</a:t>
            </a:r>
            <a:endParaRPr lang="ar-SA" sz="1625">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749EBC04-CAF2-0626-FB2B-5FF9ED636AB6}"/>
              </a:ext>
            </a:extLst>
          </p:cNvPr>
          <p:cNvSpPr/>
          <p:nvPr/>
        </p:nvSpPr>
        <p:spPr>
          <a:xfrm>
            <a:off x="631925" y="3097411"/>
            <a:ext cx="3551634"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تعزيز روح المبادرة والعمل الجماعي</a:t>
            </a:r>
            <a:endParaRPr lang="ar-SA">
              <a:latin typeface="Alexandria" pitchFamily="2" charset="-78"/>
              <a:cs typeface="Alexandria" pitchFamily="2" charset="-78"/>
            </a:endParaRPr>
          </a:p>
        </p:txBody>
      </p:sp>
      <p:sp>
        <p:nvSpPr>
          <p:cNvPr id="16" name="Text 6">
            <a:extLst>
              <a:ext uri="{FF2B5EF4-FFF2-40B4-BE49-F238E27FC236}">
                <a16:creationId xmlns:a16="http://schemas.microsoft.com/office/drawing/2014/main" id="{ABBC0847-361F-91A9-FAFB-1396561EAC44}"/>
              </a:ext>
            </a:extLst>
          </p:cNvPr>
          <p:cNvSpPr/>
          <p:nvPr/>
        </p:nvSpPr>
        <p:spPr>
          <a:xfrm>
            <a:off x="2104926" y="4773712"/>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الشراكة</a:t>
            </a:r>
            <a:endParaRPr lang="ar-SA" sz="1625">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978098C3-BEA7-BFD5-654F-B1D81C21DA68}"/>
              </a:ext>
            </a:extLst>
          </p:cNvPr>
          <p:cNvSpPr/>
          <p:nvPr/>
        </p:nvSpPr>
        <p:spPr>
          <a:xfrm>
            <a:off x="814344" y="5230391"/>
            <a:ext cx="3551634"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تحقيق شراكة فعالة بين المدرسة والمجتمع</a:t>
            </a:r>
            <a:endParaRPr lang="ar-SA">
              <a:latin typeface="Alexandria" pitchFamily="2" charset="-78"/>
              <a:cs typeface="Alexandria" pitchFamily="2" charset="-78"/>
            </a:endParaRPr>
          </a:p>
        </p:txBody>
      </p:sp>
      <p:sp>
        <p:nvSpPr>
          <p:cNvPr id="21" name="Text 8">
            <a:extLst>
              <a:ext uri="{FF2B5EF4-FFF2-40B4-BE49-F238E27FC236}">
                <a16:creationId xmlns:a16="http://schemas.microsoft.com/office/drawing/2014/main" id="{6F9E1184-ED23-DCB6-76D8-9E4CF4D7892C}"/>
              </a:ext>
            </a:extLst>
          </p:cNvPr>
          <p:cNvSpPr/>
          <p:nvPr/>
        </p:nvSpPr>
        <p:spPr>
          <a:xfrm>
            <a:off x="8008343" y="4773712"/>
            <a:ext cx="2078633" cy="259755"/>
          </a:xfrm>
          <a:prstGeom prst="rect">
            <a:avLst/>
          </a:prstGeom>
          <a:noFill/>
          <a:ln/>
        </p:spPr>
        <p:txBody>
          <a:bodyPr wrap="none" lIns="0" tIns="0" rIns="0" bIns="0" rtlCol="0" anchor="t"/>
          <a:lstStyle/>
          <a:p>
            <a:pP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الإنتاج</a:t>
            </a:r>
            <a:endParaRPr lang="ar-SA" sz="1625">
              <a:solidFill>
                <a:schemeClr val="accent2">
                  <a:lumMod val="75000"/>
                </a:schemeClr>
              </a:solidFill>
              <a:latin typeface="Alexandria" pitchFamily="2" charset="-78"/>
              <a:cs typeface="Alexandria" pitchFamily="2" charset="-78"/>
            </a:endParaRPr>
          </a:p>
        </p:txBody>
      </p:sp>
      <p:sp>
        <p:nvSpPr>
          <p:cNvPr id="22" name="Text 9">
            <a:extLst>
              <a:ext uri="{FF2B5EF4-FFF2-40B4-BE49-F238E27FC236}">
                <a16:creationId xmlns:a16="http://schemas.microsoft.com/office/drawing/2014/main" id="{B704BD1C-46A7-090D-D472-4FC611228456}"/>
              </a:ext>
            </a:extLst>
          </p:cNvPr>
          <p:cNvSpPr/>
          <p:nvPr/>
        </p:nvSpPr>
        <p:spPr>
          <a:xfrm>
            <a:off x="8008343" y="5128220"/>
            <a:ext cx="3551733" cy="252710"/>
          </a:xfrm>
          <a:prstGeom prst="rect">
            <a:avLst/>
          </a:prstGeom>
          <a:noFill/>
          <a:ln/>
        </p:spPr>
        <p:txBody>
          <a:bodyPr wrap="none" lIns="0" tIns="0" rIns="0" bIns="0" rtlCol="0" anchor="t"/>
          <a:lstStyle/>
          <a:p>
            <a:pPr rtl="1">
              <a:lnSpc>
                <a:spcPts val="1958"/>
              </a:lnSpc>
            </a:pPr>
            <a:r>
              <a:rPr lang="ar-SA">
                <a:solidFill>
                  <a:srgbClr val="384653"/>
                </a:solidFill>
                <a:latin typeface="Alexandria" pitchFamily="2" charset="-78"/>
                <a:ea typeface="Montserrat" pitchFamily="34" charset="-122"/>
                <a:cs typeface="Alexandria" pitchFamily="2" charset="-78"/>
              </a:rPr>
              <a:t>تحويل الطالب من متلقٍ للمعرفة إلى منتج لها</a:t>
            </a:r>
            <a:endParaRPr lang="ar-SA">
              <a:latin typeface="Alexandria" pitchFamily="2" charset="-78"/>
              <a:cs typeface="Alexandria" pitchFamily="2" charset="-78"/>
            </a:endParaRPr>
          </a:p>
        </p:txBody>
      </p:sp>
      <p:sp>
        <p:nvSpPr>
          <p:cNvPr id="2" name="TextBox 1">
            <a:extLst>
              <a:ext uri="{FF2B5EF4-FFF2-40B4-BE49-F238E27FC236}">
                <a16:creationId xmlns:a16="http://schemas.microsoft.com/office/drawing/2014/main" id="{0EE40BD9-212D-F32D-AFA7-E84ED4093771}"/>
              </a:ext>
            </a:extLst>
          </p:cNvPr>
          <p:cNvSpPr txBox="1"/>
          <p:nvPr/>
        </p:nvSpPr>
        <p:spPr>
          <a:xfrm>
            <a:off x="1487488" y="1678819"/>
            <a:ext cx="10072587" cy="702244"/>
          </a:xfrm>
          <a:prstGeom prst="rect">
            <a:avLst/>
          </a:prstGeom>
          <a:noFill/>
        </p:spPr>
        <p:txBody>
          <a:bodyPr wrap="square" rtlCol="0">
            <a:spAutoFit/>
          </a:bodyPr>
          <a:lstStyle/>
          <a:p>
            <a:pPr algn="just" rtl="1">
              <a:lnSpc>
                <a:spcPct val="150000"/>
              </a:lnSpc>
            </a:pPr>
            <a:r>
              <a:rPr lang="ar-SA">
                <a:latin typeface="Alexandria" pitchFamily="2" charset="-78"/>
                <a:cs typeface="Alexandria" pitchFamily="2" charset="-78"/>
              </a:rPr>
              <a:t>ترتكز فلسفة المدرسة المنتجة على مبادئ أساسية تغير من طبيعة العلاقة بين المدرسة والطالب والمجتمع، وتضع المتعلم في مركز العملية التعليمية بوصفه منتجاً للمعرفة والقيمة.</a:t>
            </a:r>
          </a:p>
        </p:txBody>
      </p:sp>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92172" y="2577988"/>
            <a:ext cx="3261309" cy="3227276"/>
          </a:xfrm>
          <a:prstGeom prst="rect">
            <a:avLst/>
          </a:prstGeom>
        </p:spPr>
      </p:pic>
    </p:spTree>
    <p:extLst>
      <p:ext uri="{BB962C8B-B14F-4D97-AF65-F5344CB8AC3E}">
        <p14:creationId xmlns:p14="http://schemas.microsoft.com/office/powerpoint/2010/main" val="332904398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54982FF-9D3D-5CF3-61BE-AA02F9D2C0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62537" y="1718787"/>
            <a:ext cx="3324081" cy="4748687"/>
          </a:xfrm>
          <a:prstGeom prst="rect">
            <a:avLst/>
          </a:prstGeom>
        </p:spPr>
      </p:pic>
      <p:sp>
        <p:nvSpPr>
          <p:cNvPr id="7" name="Text 0">
            <a:extLst>
              <a:ext uri="{FF2B5EF4-FFF2-40B4-BE49-F238E27FC236}">
                <a16:creationId xmlns:a16="http://schemas.microsoft.com/office/drawing/2014/main" id="{C748914B-1285-7641-2EF1-3720CD6109BE}"/>
              </a:ext>
            </a:extLst>
          </p:cNvPr>
          <p:cNvSpPr/>
          <p:nvPr/>
        </p:nvSpPr>
        <p:spPr>
          <a:xfrm>
            <a:off x="3944888" y="777625"/>
            <a:ext cx="4977110" cy="519608"/>
          </a:xfrm>
          <a:prstGeom prst="rect">
            <a:avLst/>
          </a:prstGeom>
          <a:noFill/>
          <a:ln/>
        </p:spPr>
        <p:txBody>
          <a:bodyPr wrap="none" lIns="0" tIns="0" rIns="0" bIns="0" rtlCol="0" anchor="t"/>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البعد التمويلي للمدرسة المنتجة</a:t>
            </a:r>
            <a:endParaRPr lang="en-US" sz="24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35E3F023-504C-D07F-D618-327E78684C28}"/>
              </a:ext>
            </a:extLst>
          </p:cNvPr>
          <p:cNvSpPr/>
          <p:nvPr/>
        </p:nvSpPr>
        <p:spPr>
          <a:xfrm>
            <a:off x="911424" y="1874043"/>
            <a:ext cx="2664296" cy="1653679"/>
          </a:xfrm>
          <a:prstGeom prst="roundRect">
            <a:avLst>
              <a:gd name="adj" fmla="val 25689"/>
            </a:avLst>
          </a:prstGeom>
          <a:solidFill>
            <a:srgbClr val="75BAE6"/>
          </a:solidFill>
          <a:ln/>
        </p:spPr>
      </p:sp>
      <p:sp>
        <p:nvSpPr>
          <p:cNvPr id="9" name="Text 2">
            <a:extLst>
              <a:ext uri="{FF2B5EF4-FFF2-40B4-BE49-F238E27FC236}">
                <a16:creationId xmlns:a16="http://schemas.microsoft.com/office/drawing/2014/main" id="{D0B8F31B-1AAA-9A48-9578-CA33C1CBD05E}"/>
              </a:ext>
            </a:extLst>
          </p:cNvPr>
          <p:cNvSpPr/>
          <p:nvPr/>
        </p:nvSpPr>
        <p:spPr>
          <a:xfrm>
            <a:off x="1213446" y="203199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التمويل الذاتي</a:t>
            </a:r>
            <a:endParaRPr lang="en-US" sz="1625"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2F4812BD-5B57-D199-111A-041852EBEFE2}"/>
              </a:ext>
            </a:extLst>
          </p:cNvPr>
          <p:cNvSpPr/>
          <p:nvPr/>
        </p:nvSpPr>
        <p:spPr>
          <a:xfrm>
            <a:off x="1069380" y="2449711"/>
            <a:ext cx="2222698" cy="758131"/>
          </a:xfrm>
          <a:prstGeom prst="rect">
            <a:avLst/>
          </a:prstGeom>
          <a:noFill/>
          <a:ln/>
        </p:spPr>
        <p:txBody>
          <a:bodyPr wrap="square" lIns="0" tIns="0" rIns="0" bIns="0" rtlCol="0" anchor="t"/>
          <a:lstStyle/>
          <a:p>
            <a:pPr algn="ctr" rtl="1">
              <a:lnSpc>
                <a:spcPts val="1958"/>
              </a:lnSpc>
            </a:pPr>
            <a:r>
              <a:rPr lang="en-US" dirty="0">
                <a:latin typeface="Alexandria" pitchFamily="2" charset="-78"/>
                <a:ea typeface="Montserrat" pitchFamily="34" charset="-122"/>
                <a:cs typeface="Alexandria" pitchFamily="2" charset="-78"/>
              </a:rPr>
              <a:t>تطبيق مفهوم التمويل الذاتي وتنويع مصادر التمويل من خلال مشروعات مدرسية مبتكرة</a:t>
            </a:r>
            <a:endParaRPr lang="en-US"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E3E09096-05C5-DD09-0BBB-9C8B371786F7}"/>
              </a:ext>
            </a:extLst>
          </p:cNvPr>
          <p:cNvSpPr/>
          <p:nvPr/>
        </p:nvSpPr>
        <p:spPr>
          <a:xfrm>
            <a:off x="5308898" y="203199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من الاستهلاك إلى الإنتاج</a:t>
            </a:r>
            <a:endParaRPr lang="en-US" sz="1625"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3B2FB19-75CD-AF41-57D2-C021F4B7D9A6}"/>
              </a:ext>
            </a:extLst>
          </p:cNvPr>
          <p:cNvSpPr/>
          <p:nvPr/>
        </p:nvSpPr>
        <p:spPr>
          <a:xfrm>
            <a:off x="4223662" y="2469509"/>
            <a:ext cx="3659485" cy="505420"/>
          </a:xfrm>
          <a:prstGeom prst="rect">
            <a:avLst/>
          </a:prstGeom>
          <a:noFill/>
          <a:ln/>
        </p:spPr>
        <p:txBody>
          <a:bodyPr wrap="squar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ترشيد الاستهلاك والتحول من ثقافة الاستهلاك إلى ثقافة الإنتاج والإبداع</a:t>
            </a:r>
            <a:endParaRPr lang="en-US" dirty="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8FD44D93-112D-A159-E13C-31D0225FD7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91399" y="3527723"/>
            <a:ext cx="789881" cy="947837"/>
          </a:xfrm>
          <a:prstGeom prst="rect">
            <a:avLst/>
          </a:prstGeom>
        </p:spPr>
      </p:pic>
      <p:sp>
        <p:nvSpPr>
          <p:cNvPr id="14" name="Text 6">
            <a:extLst>
              <a:ext uri="{FF2B5EF4-FFF2-40B4-BE49-F238E27FC236}">
                <a16:creationId xmlns:a16="http://schemas.microsoft.com/office/drawing/2014/main" id="{4742F2F8-39AE-F0EE-C1F4-ED1B16CBDCB0}"/>
              </a:ext>
            </a:extLst>
          </p:cNvPr>
          <p:cNvSpPr/>
          <p:nvPr/>
        </p:nvSpPr>
        <p:spPr>
          <a:xfrm>
            <a:off x="4354811" y="368567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مشروعات مدرسية</a:t>
            </a:r>
            <a:endParaRPr lang="en-US" sz="1625" dirty="0">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744A24B2-0740-190A-94BF-0737418D0BBD}"/>
              </a:ext>
            </a:extLst>
          </p:cNvPr>
          <p:cNvSpPr/>
          <p:nvPr/>
        </p:nvSpPr>
        <p:spPr>
          <a:xfrm>
            <a:off x="1025128" y="4040187"/>
            <a:ext cx="540831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تنويع مصادر التمويل</a:t>
            </a:r>
            <a:endParaRPr lang="en-US" dirty="0">
              <a:latin typeface="Alexandria" pitchFamily="2" charset="-78"/>
              <a:cs typeface="Alexandria" pitchFamily="2" charset="-78"/>
            </a:endParaRPr>
          </a:p>
        </p:txBody>
      </p:sp>
      <p:pic>
        <p:nvPicPr>
          <p:cNvPr id="16" name="Image 2" descr="preencoded.png">
            <a:extLst>
              <a:ext uri="{FF2B5EF4-FFF2-40B4-BE49-F238E27FC236}">
                <a16:creationId xmlns:a16="http://schemas.microsoft.com/office/drawing/2014/main" id="{E016AD72-FC8F-CF8B-4015-4E53027131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91399" y="4475559"/>
            <a:ext cx="789881" cy="947837"/>
          </a:xfrm>
          <a:prstGeom prst="rect">
            <a:avLst/>
          </a:prstGeom>
        </p:spPr>
      </p:pic>
      <p:sp>
        <p:nvSpPr>
          <p:cNvPr id="17" name="Text 8">
            <a:extLst>
              <a:ext uri="{FF2B5EF4-FFF2-40B4-BE49-F238E27FC236}">
                <a16:creationId xmlns:a16="http://schemas.microsoft.com/office/drawing/2014/main" id="{E62DAAB8-6E70-9258-56CA-31AD7236E67F}"/>
              </a:ext>
            </a:extLst>
          </p:cNvPr>
          <p:cNvSpPr/>
          <p:nvPr/>
        </p:nvSpPr>
        <p:spPr>
          <a:xfrm>
            <a:off x="4354811" y="4633515"/>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تمويل ذاتي</a:t>
            </a:r>
            <a:endParaRPr lang="en-US" sz="1625"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2747A2F5-10AA-4687-7F61-C9A92849C041}"/>
              </a:ext>
            </a:extLst>
          </p:cNvPr>
          <p:cNvSpPr/>
          <p:nvPr/>
        </p:nvSpPr>
        <p:spPr>
          <a:xfrm>
            <a:off x="1025128" y="4988024"/>
            <a:ext cx="540831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تطبيق مفهوم التمويل الذاتي</a:t>
            </a:r>
            <a:endParaRPr lang="en-US" dirty="0">
              <a:latin typeface="Alexandria" pitchFamily="2" charset="-78"/>
              <a:cs typeface="Alexandria" pitchFamily="2" charset="-78"/>
            </a:endParaRPr>
          </a:p>
        </p:txBody>
      </p:sp>
      <p:pic>
        <p:nvPicPr>
          <p:cNvPr id="20" name="Image 3" descr="preencoded.png">
            <a:extLst>
              <a:ext uri="{FF2B5EF4-FFF2-40B4-BE49-F238E27FC236}">
                <a16:creationId xmlns:a16="http://schemas.microsoft.com/office/drawing/2014/main" id="{D1595E09-6C03-C7F1-2165-4B101CF1FC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91399" y="5423396"/>
            <a:ext cx="789881" cy="947837"/>
          </a:xfrm>
          <a:prstGeom prst="rect">
            <a:avLst/>
          </a:prstGeom>
        </p:spPr>
      </p:pic>
      <p:sp>
        <p:nvSpPr>
          <p:cNvPr id="21" name="Text 10">
            <a:extLst>
              <a:ext uri="{FF2B5EF4-FFF2-40B4-BE49-F238E27FC236}">
                <a16:creationId xmlns:a16="http://schemas.microsoft.com/office/drawing/2014/main" id="{32150C32-CDF5-CC9D-BEC3-68C713BE97C5}"/>
              </a:ext>
            </a:extLst>
          </p:cNvPr>
          <p:cNvSpPr/>
          <p:nvPr/>
        </p:nvSpPr>
        <p:spPr>
          <a:xfrm>
            <a:off x="4354811" y="558135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التحول الثقافي</a:t>
            </a:r>
            <a:endParaRPr lang="en-US" sz="1625" dirty="0">
              <a:solidFill>
                <a:schemeClr val="accent2">
                  <a:lumMod val="75000"/>
                </a:schemeClr>
              </a:solidFill>
              <a:latin typeface="Alexandria" pitchFamily="2" charset="-78"/>
              <a:cs typeface="Alexandria" pitchFamily="2" charset="-78"/>
            </a:endParaRPr>
          </a:p>
        </p:txBody>
      </p:sp>
      <p:sp>
        <p:nvSpPr>
          <p:cNvPr id="22" name="Text 11">
            <a:extLst>
              <a:ext uri="{FF2B5EF4-FFF2-40B4-BE49-F238E27FC236}">
                <a16:creationId xmlns:a16="http://schemas.microsoft.com/office/drawing/2014/main" id="{631188BA-69DB-AF53-A0A1-D0A7D43AE2FD}"/>
              </a:ext>
            </a:extLst>
          </p:cNvPr>
          <p:cNvSpPr/>
          <p:nvPr/>
        </p:nvSpPr>
        <p:spPr>
          <a:xfrm>
            <a:off x="1025128" y="5935860"/>
            <a:ext cx="540831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من الاستهلاك إلى الإنتاج</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85808889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0D8E3A8-9184-30DE-EA32-CBC1BF7FE60F}"/>
              </a:ext>
            </a:extLst>
          </p:cNvPr>
          <p:cNvSpPr/>
          <p:nvPr/>
        </p:nvSpPr>
        <p:spPr>
          <a:xfrm>
            <a:off x="4389263" y="1303809"/>
            <a:ext cx="7376319" cy="519608"/>
          </a:xfrm>
          <a:prstGeom prst="rect">
            <a:avLst/>
          </a:prstGeom>
          <a:noFill/>
          <a:ln/>
        </p:spPr>
        <p:txBody>
          <a:bodyPr wrap="none" lIns="0" tIns="0" rIns="0" bIns="0" rtlCol="0" anchor="t"/>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الفرق بين المدرسة التقليدية والمدرسة المنتجة</a:t>
            </a:r>
            <a:endParaRPr lang="en-US"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65EAE339-78C1-85C5-91B1-8EF9B65010B1}"/>
              </a:ext>
            </a:extLst>
          </p:cNvPr>
          <p:cNvSpPr/>
          <p:nvPr/>
        </p:nvSpPr>
        <p:spPr>
          <a:xfrm>
            <a:off x="6380485" y="2139330"/>
            <a:ext cx="5385098" cy="1308695"/>
          </a:xfrm>
          <a:prstGeom prst="roundRect">
            <a:avLst>
              <a:gd name="adj" fmla="val 6987"/>
            </a:avLst>
          </a:prstGeom>
          <a:solidFill>
            <a:srgbClr val="FFFFFF"/>
          </a:solidFill>
          <a:ln w="22860">
            <a:solidFill>
              <a:srgbClr val="2589C9"/>
            </a:solidFill>
            <a:prstDash val="solid"/>
          </a:ln>
        </p:spPr>
      </p:sp>
      <p:sp>
        <p:nvSpPr>
          <p:cNvPr id="8" name="Shape 2">
            <a:extLst>
              <a:ext uri="{FF2B5EF4-FFF2-40B4-BE49-F238E27FC236}">
                <a16:creationId xmlns:a16="http://schemas.microsoft.com/office/drawing/2014/main" id="{A18327B9-0CD1-8633-A3D7-960A78C9F1F2}"/>
              </a:ext>
            </a:extLst>
          </p:cNvPr>
          <p:cNvSpPr/>
          <p:nvPr/>
        </p:nvSpPr>
        <p:spPr>
          <a:xfrm>
            <a:off x="11708432" y="2139330"/>
            <a:ext cx="76200" cy="1308695"/>
          </a:xfrm>
          <a:prstGeom prst="roundRect">
            <a:avLst>
              <a:gd name="adj" fmla="val 310990"/>
            </a:avLst>
          </a:prstGeom>
          <a:solidFill>
            <a:srgbClr val="2589C9"/>
          </a:solidFill>
          <a:ln/>
        </p:spPr>
      </p:sp>
      <p:sp>
        <p:nvSpPr>
          <p:cNvPr id="9" name="Text 3">
            <a:extLst>
              <a:ext uri="{FF2B5EF4-FFF2-40B4-BE49-F238E27FC236}">
                <a16:creationId xmlns:a16="http://schemas.microsoft.com/office/drawing/2014/main" id="{D6D920D6-1EDF-37F9-9B1E-DCF9B802C886}"/>
              </a:ext>
            </a:extLst>
          </p:cNvPr>
          <p:cNvSpPr/>
          <p:nvPr/>
        </p:nvSpPr>
        <p:spPr>
          <a:xfrm>
            <a:off x="9452793" y="2316336"/>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طبيعة التدريس</a:t>
            </a:r>
            <a:endParaRPr lang="en-US" sz="1625"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BE8C5C60-B87B-737D-3694-E0DC64B6CF26}"/>
              </a:ext>
            </a:extLst>
          </p:cNvPr>
          <p:cNvSpPr/>
          <p:nvPr/>
        </p:nvSpPr>
        <p:spPr>
          <a:xfrm>
            <a:off x="6557490" y="2670845"/>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التقليدية:</a:t>
            </a:r>
            <a:r>
              <a:rPr lang="en-US" dirty="0">
                <a:solidFill>
                  <a:srgbClr val="384653"/>
                </a:solidFill>
                <a:latin typeface="Alexandria" pitchFamily="2" charset="-78"/>
                <a:ea typeface="Montserrat" pitchFamily="34" charset="-122"/>
                <a:cs typeface="Alexandria" pitchFamily="2" charset="-78"/>
              </a:rPr>
              <a:t> تلقين وحفظ</a:t>
            </a:r>
            <a:endParaRPr lang="en-US"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B61415D4-9F5C-E04D-5E5A-4BCAAE02C702}"/>
              </a:ext>
            </a:extLst>
          </p:cNvPr>
          <p:cNvSpPr/>
          <p:nvPr/>
        </p:nvSpPr>
        <p:spPr>
          <a:xfrm>
            <a:off x="6557490" y="3018309"/>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المنتجة:</a:t>
            </a:r>
            <a:r>
              <a:rPr lang="en-US" dirty="0">
                <a:solidFill>
                  <a:srgbClr val="384653"/>
                </a:solidFill>
                <a:latin typeface="Alexandria" pitchFamily="2" charset="-78"/>
                <a:ea typeface="Montserrat" pitchFamily="34" charset="-122"/>
                <a:cs typeface="Alexandria" pitchFamily="2" charset="-78"/>
              </a:rPr>
              <a:t> تعلم تطبيقي ومشروعات</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3BD3296D-0608-5E68-26B6-9BCD8866EBCE}"/>
              </a:ext>
            </a:extLst>
          </p:cNvPr>
          <p:cNvSpPr/>
          <p:nvPr/>
        </p:nvSpPr>
        <p:spPr>
          <a:xfrm>
            <a:off x="837430" y="2139330"/>
            <a:ext cx="5385098" cy="1308695"/>
          </a:xfrm>
          <a:prstGeom prst="roundRect">
            <a:avLst>
              <a:gd name="adj" fmla="val 6987"/>
            </a:avLst>
          </a:prstGeom>
          <a:solidFill>
            <a:srgbClr val="FFFFFF"/>
          </a:solidFill>
          <a:ln w="22860">
            <a:solidFill>
              <a:srgbClr val="75BAE6"/>
            </a:solidFill>
            <a:prstDash val="solid"/>
          </a:ln>
        </p:spPr>
      </p:sp>
      <p:sp>
        <p:nvSpPr>
          <p:cNvPr id="13" name="Shape 7">
            <a:extLst>
              <a:ext uri="{FF2B5EF4-FFF2-40B4-BE49-F238E27FC236}">
                <a16:creationId xmlns:a16="http://schemas.microsoft.com/office/drawing/2014/main" id="{7B654999-BF79-5E0F-9CDF-2A7C49236BDB}"/>
              </a:ext>
            </a:extLst>
          </p:cNvPr>
          <p:cNvSpPr/>
          <p:nvPr/>
        </p:nvSpPr>
        <p:spPr>
          <a:xfrm>
            <a:off x="6165378" y="2139330"/>
            <a:ext cx="76200" cy="1308695"/>
          </a:xfrm>
          <a:prstGeom prst="roundRect">
            <a:avLst>
              <a:gd name="adj" fmla="val 310990"/>
            </a:avLst>
          </a:prstGeom>
          <a:solidFill>
            <a:srgbClr val="75BAE6"/>
          </a:solidFill>
          <a:ln/>
        </p:spPr>
      </p:sp>
      <p:sp>
        <p:nvSpPr>
          <p:cNvPr id="14" name="Text 8">
            <a:extLst>
              <a:ext uri="{FF2B5EF4-FFF2-40B4-BE49-F238E27FC236}">
                <a16:creationId xmlns:a16="http://schemas.microsoft.com/office/drawing/2014/main" id="{321147DB-B5E2-03CC-40B3-62A52E728484}"/>
              </a:ext>
            </a:extLst>
          </p:cNvPr>
          <p:cNvSpPr/>
          <p:nvPr/>
        </p:nvSpPr>
        <p:spPr>
          <a:xfrm>
            <a:off x="3909739" y="2316336"/>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دور الطالب</a:t>
            </a:r>
            <a:endParaRPr lang="en-US" sz="1625"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69C0E15C-094D-7CBA-7797-B3B6A2C628EA}"/>
              </a:ext>
            </a:extLst>
          </p:cNvPr>
          <p:cNvSpPr/>
          <p:nvPr/>
        </p:nvSpPr>
        <p:spPr>
          <a:xfrm>
            <a:off x="1014437" y="2670845"/>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التقليدية:</a:t>
            </a:r>
            <a:r>
              <a:rPr lang="en-US" dirty="0">
                <a:solidFill>
                  <a:srgbClr val="384653"/>
                </a:solidFill>
                <a:latin typeface="Alexandria" pitchFamily="2" charset="-78"/>
                <a:ea typeface="Montserrat" pitchFamily="34" charset="-122"/>
                <a:cs typeface="Alexandria" pitchFamily="2" charset="-78"/>
              </a:rPr>
              <a:t> متلقٍ سلبي</a:t>
            </a:r>
            <a:endParaRPr lang="en-US"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F03A5212-42A9-13DF-FF60-5650254169D0}"/>
              </a:ext>
            </a:extLst>
          </p:cNvPr>
          <p:cNvSpPr/>
          <p:nvPr/>
        </p:nvSpPr>
        <p:spPr>
          <a:xfrm>
            <a:off x="1014437" y="3018309"/>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المنتجة:</a:t>
            </a:r>
            <a:r>
              <a:rPr lang="en-US" dirty="0">
                <a:solidFill>
                  <a:srgbClr val="384653"/>
                </a:solidFill>
                <a:latin typeface="Alexandria" pitchFamily="2" charset="-78"/>
                <a:ea typeface="Montserrat" pitchFamily="34" charset="-122"/>
                <a:cs typeface="Alexandria" pitchFamily="2" charset="-78"/>
              </a:rPr>
              <a:t> مشارك ومنتج</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1ECACCB9-964C-40BF-76EC-C85839AC745A}"/>
              </a:ext>
            </a:extLst>
          </p:cNvPr>
          <p:cNvSpPr/>
          <p:nvPr/>
        </p:nvSpPr>
        <p:spPr>
          <a:xfrm>
            <a:off x="6380485" y="3605981"/>
            <a:ext cx="5385098" cy="1308695"/>
          </a:xfrm>
          <a:prstGeom prst="roundRect">
            <a:avLst>
              <a:gd name="adj" fmla="val 6987"/>
            </a:avLst>
          </a:prstGeom>
          <a:solidFill>
            <a:srgbClr val="FFFFFF"/>
          </a:solidFill>
          <a:ln w="22860">
            <a:solidFill>
              <a:srgbClr val="2589C9"/>
            </a:solidFill>
            <a:prstDash val="solid"/>
          </a:ln>
        </p:spPr>
      </p:sp>
      <p:sp>
        <p:nvSpPr>
          <p:cNvPr id="19" name="Shape 12">
            <a:extLst>
              <a:ext uri="{FF2B5EF4-FFF2-40B4-BE49-F238E27FC236}">
                <a16:creationId xmlns:a16="http://schemas.microsoft.com/office/drawing/2014/main" id="{63313618-7B7C-2AEA-B7E3-5260EBB6E53A}"/>
              </a:ext>
            </a:extLst>
          </p:cNvPr>
          <p:cNvSpPr/>
          <p:nvPr/>
        </p:nvSpPr>
        <p:spPr>
          <a:xfrm>
            <a:off x="11708432" y="3605981"/>
            <a:ext cx="76200" cy="1308695"/>
          </a:xfrm>
          <a:prstGeom prst="roundRect">
            <a:avLst>
              <a:gd name="adj" fmla="val 310990"/>
            </a:avLst>
          </a:prstGeom>
          <a:solidFill>
            <a:srgbClr val="2589C9"/>
          </a:solidFill>
          <a:ln/>
        </p:spPr>
      </p:sp>
      <p:sp>
        <p:nvSpPr>
          <p:cNvPr id="20" name="Text 13">
            <a:extLst>
              <a:ext uri="{FF2B5EF4-FFF2-40B4-BE49-F238E27FC236}">
                <a16:creationId xmlns:a16="http://schemas.microsoft.com/office/drawing/2014/main" id="{CFD0B2B2-274B-0124-59F3-831BF4C678D5}"/>
              </a:ext>
            </a:extLst>
          </p:cNvPr>
          <p:cNvSpPr/>
          <p:nvPr/>
        </p:nvSpPr>
        <p:spPr>
          <a:xfrm>
            <a:off x="9452793" y="378298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الثقافة السائدة</a:t>
            </a:r>
            <a:endParaRPr lang="en-US" sz="1625" dirty="0">
              <a:solidFill>
                <a:schemeClr val="accent2">
                  <a:lumMod val="75000"/>
                </a:schemeClr>
              </a:solidFill>
              <a:latin typeface="Alexandria" pitchFamily="2" charset="-78"/>
              <a:cs typeface="Alexandria" pitchFamily="2" charset="-78"/>
            </a:endParaRPr>
          </a:p>
        </p:txBody>
      </p:sp>
      <p:sp>
        <p:nvSpPr>
          <p:cNvPr id="21" name="Text 14">
            <a:extLst>
              <a:ext uri="{FF2B5EF4-FFF2-40B4-BE49-F238E27FC236}">
                <a16:creationId xmlns:a16="http://schemas.microsoft.com/office/drawing/2014/main" id="{E0627577-BF93-0209-A1DA-194963B7D5B7}"/>
              </a:ext>
            </a:extLst>
          </p:cNvPr>
          <p:cNvSpPr/>
          <p:nvPr/>
        </p:nvSpPr>
        <p:spPr>
          <a:xfrm>
            <a:off x="6557490" y="4137496"/>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التقليدية:</a:t>
            </a:r>
            <a:r>
              <a:rPr lang="en-US" dirty="0">
                <a:solidFill>
                  <a:srgbClr val="384653"/>
                </a:solidFill>
                <a:latin typeface="Alexandria" pitchFamily="2" charset="-78"/>
                <a:ea typeface="Montserrat" pitchFamily="34" charset="-122"/>
                <a:cs typeface="Alexandria" pitchFamily="2" charset="-78"/>
              </a:rPr>
              <a:t> الاعتماد على الوظيفة</a:t>
            </a:r>
            <a:endParaRPr lang="en-US"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F8DA5A83-5F2F-7AF7-36D3-8424BD3B1013}"/>
              </a:ext>
            </a:extLst>
          </p:cNvPr>
          <p:cNvSpPr/>
          <p:nvPr/>
        </p:nvSpPr>
        <p:spPr>
          <a:xfrm>
            <a:off x="6557490" y="4484961"/>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المنتجة:</a:t>
            </a:r>
            <a:r>
              <a:rPr lang="en-US" dirty="0">
                <a:solidFill>
                  <a:srgbClr val="384653"/>
                </a:solidFill>
                <a:latin typeface="Alexandria" pitchFamily="2" charset="-78"/>
                <a:ea typeface="Montserrat" pitchFamily="34" charset="-122"/>
                <a:cs typeface="Alexandria" pitchFamily="2" charset="-78"/>
              </a:rPr>
              <a:t> ثقافة العمل وريادة الأعمال</a:t>
            </a:r>
            <a:endParaRPr lang="en-US"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1BDC03DC-11B4-B7AE-4A8B-5AB234399B57}"/>
              </a:ext>
            </a:extLst>
          </p:cNvPr>
          <p:cNvSpPr/>
          <p:nvPr/>
        </p:nvSpPr>
        <p:spPr>
          <a:xfrm>
            <a:off x="837430" y="3605981"/>
            <a:ext cx="5385098" cy="1308695"/>
          </a:xfrm>
          <a:prstGeom prst="roundRect">
            <a:avLst>
              <a:gd name="adj" fmla="val 6987"/>
            </a:avLst>
          </a:prstGeom>
          <a:solidFill>
            <a:srgbClr val="FFFFFF"/>
          </a:solidFill>
          <a:ln w="22860">
            <a:solidFill>
              <a:srgbClr val="75BAE6"/>
            </a:solidFill>
            <a:prstDash val="solid"/>
          </a:ln>
        </p:spPr>
      </p:sp>
      <p:sp>
        <p:nvSpPr>
          <p:cNvPr id="26" name="Shape 17">
            <a:extLst>
              <a:ext uri="{FF2B5EF4-FFF2-40B4-BE49-F238E27FC236}">
                <a16:creationId xmlns:a16="http://schemas.microsoft.com/office/drawing/2014/main" id="{5222C2FD-6A93-28A3-9737-8A3865155A2B}"/>
              </a:ext>
            </a:extLst>
          </p:cNvPr>
          <p:cNvSpPr/>
          <p:nvPr/>
        </p:nvSpPr>
        <p:spPr>
          <a:xfrm>
            <a:off x="6165378" y="3605981"/>
            <a:ext cx="76200" cy="1308695"/>
          </a:xfrm>
          <a:prstGeom prst="roundRect">
            <a:avLst>
              <a:gd name="adj" fmla="val 310990"/>
            </a:avLst>
          </a:prstGeom>
          <a:solidFill>
            <a:srgbClr val="75BAE6"/>
          </a:solidFill>
          <a:ln/>
        </p:spPr>
      </p:sp>
      <p:sp>
        <p:nvSpPr>
          <p:cNvPr id="27" name="Text 18">
            <a:extLst>
              <a:ext uri="{FF2B5EF4-FFF2-40B4-BE49-F238E27FC236}">
                <a16:creationId xmlns:a16="http://schemas.microsoft.com/office/drawing/2014/main" id="{FBB37E87-9CD1-B3C2-8E4B-C7DF2C51F57F}"/>
              </a:ext>
            </a:extLst>
          </p:cNvPr>
          <p:cNvSpPr/>
          <p:nvPr/>
        </p:nvSpPr>
        <p:spPr>
          <a:xfrm>
            <a:off x="3909739" y="378298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المناهج</a:t>
            </a:r>
            <a:endParaRPr lang="en-US" sz="1625" dirty="0">
              <a:solidFill>
                <a:schemeClr val="accent2">
                  <a:lumMod val="75000"/>
                </a:schemeClr>
              </a:solidFill>
              <a:latin typeface="Alexandria" pitchFamily="2" charset="-78"/>
              <a:cs typeface="Alexandria" pitchFamily="2" charset="-78"/>
            </a:endParaRPr>
          </a:p>
        </p:txBody>
      </p:sp>
      <p:sp>
        <p:nvSpPr>
          <p:cNvPr id="28" name="Text 19">
            <a:extLst>
              <a:ext uri="{FF2B5EF4-FFF2-40B4-BE49-F238E27FC236}">
                <a16:creationId xmlns:a16="http://schemas.microsoft.com/office/drawing/2014/main" id="{9DFA6B40-4871-1AA4-CB69-C3A32494FD69}"/>
              </a:ext>
            </a:extLst>
          </p:cNvPr>
          <p:cNvSpPr/>
          <p:nvPr/>
        </p:nvSpPr>
        <p:spPr>
          <a:xfrm>
            <a:off x="1014437" y="4137496"/>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التقليدية:</a:t>
            </a:r>
            <a:r>
              <a:rPr lang="en-US" dirty="0">
                <a:solidFill>
                  <a:srgbClr val="384653"/>
                </a:solidFill>
                <a:latin typeface="Alexandria" pitchFamily="2" charset="-78"/>
                <a:ea typeface="Montserrat" pitchFamily="34" charset="-122"/>
                <a:cs typeface="Alexandria" pitchFamily="2" charset="-78"/>
              </a:rPr>
              <a:t> نظرية غالبًا</a:t>
            </a:r>
            <a:endParaRPr lang="en-US" dirty="0">
              <a:latin typeface="Alexandria" pitchFamily="2" charset="-78"/>
              <a:cs typeface="Alexandria" pitchFamily="2" charset="-78"/>
            </a:endParaRPr>
          </a:p>
        </p:txBody>
      </p:sp>
      <p:sp>
        <p:nvSpPr>
          <p:cNvPr id="29" name="Text 20">
            <a:extLst>
              <a:ext uri="{FF2B5EF4-FFF2-40B4-BE49-F238E27FC236}">
                <a16:creationId xmlns:a16="http://schemas.microsoft.com/office/drawing/2014/main" id="{A578BB8A-26BF-FC8A-4B72-0CE5F714C03B}"/>
              </a:ext>
            </a:extLst>
          </p:cNvPr>
          <p:cNvSpPr/>
          <p:nvPr/>
        </p:nvSpPr>
        <p:spPr>
          <a:xfrm>
            <a:off x="1014437" y="4484961"/>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المنتجة:</a:t>
            </a:r>
            <a:r>
              <a:rPr lang="en-US" dirty="0">
                <a:solidFill>
                  <a:srgbClr val="384653"/>
                </a:solidFill>
                <a:latin typeface="Alexandria" pitchFamily="2" charset="-78"/>
                <a:ea typeface="Montserrat" pitchFamily="34" charset="-122"/>
                <a:cs typeface="Alexandria" pitchFamily="2" charset="-78"/>
              </a:rPr>
              <a:t> مرتبطة بالحياة وسوق العمل</a:t>
            </a:r>
            <a:endParaRPr lang="en-US" dirty="0">
              <a:latin typeface="Alexandria" pitchFamily="2" charset="-78"/>
              <a:cs typeface="Alexandria" pitchFamily="2" charset="-78"/>
            </a:endParaRPr>
          </a:p>
        </p:txBody>
      </p:sp>
      <p:sp>
        <p:nvSpPr>
          <p:cNvPr id="30" name="Shape 21">
            <a:extLst>
              <a:ext uri="{FF2B5EF4-FFF2-40B4-BE49-F238E27FC236}">
                <a16:creationId xmlns:a16="http://schemas.microsoft.com/office/drawing/2014/main" id="{F540ECA0-3004-B177-12B8-FC6C26BDC140}"/>
              </a:ext>
            </a:extLst>
          </p:cNvPr>
          <p:cNvSpPr/>
          <p:nvPr/>
        </p:nvSpPr>
        <p:spPr>
          <a:xfrm>
            <a:off x="6380485" y="5072633"/>
            <a:ext cx="5385098" cy="1308695"/>
          </a:xfrm>
          <a:prstGeom prst="roundRect">
            <a:avLst>
              <a:gd name="adj" fmla="val 6987"/>
            </a:avLst>
          </a:prstGeom>
          <a:solidFill>
            <a:srgbClr val="FFFFFF"/>
          </a:solidFill>
          <a:ln w="22860">
            <a:solidFill>
              <a:srgbClr val="2589C9"/>
            </a:solidFill>
            <a:prstDash val="solid"/>
          </a:ln>
        </p:spPr>
      </p:sp>
      <p:sp>
        <p:nvSpPr>
          <p:cNvPr id="31" name="Shape 22">
            <a:extLst>
              <a:ext uri="{FF2B5EF4-FFF2-40B4-BE49-F238E27FC236}">
                <a16:creationId xmlns:a16="http://schemas.microsoft.com/office/drawing/2014/main" id="{B8F1CFA8-4497-A80C-9C78-A1C0A3AB6010}"/>
              </a:ext>
            </a:extLst>
          </p:cNvPr>
          <p:cNvSpPr/>
          <p:nvPr/>
        </p:nvSpPr>
        <p:spPr>
          <a:xfrm>
            <a:off x="11708432" y="5072633"/>
            <a:ext cx="76200" cy="1308695"/>
          </a:xfrm>
          <a:prstGeom prst="roundRect">
            <a:avLst>
              <a:gd name="adj" fmla="val 310990"/>
            </a:avLst>
          </a:prstGeom>
          <a:solidFill>
            <a:srgbClr val="2589C9"/>
          </a:solidFill>
          <a:ln/>
        </p:spPr>
      </p:sp>
      <p:sp>
        <p:nvSpPr>
          <p:cNvPr id="32" name="Text 23">
            <a:extLst>
              <a:ext uri="{FF2B5EF4-FFF2-40B4-BE49-F238E27FC236}">
                <a16:creationId xmlns:a16="http://schemas.microsoft.com/office/drawing/2014/main" id="{D8886B8C-E261-B1A2-0D8C-14DAB8316B4D}"/>
              </a:ext>
            </a:extLst>
          </p:cNvPr>
          <p:cNvSpPr/>
          <p:nvPr/>
        </p:nvSpPr>
        <p:spPr>
          <a:xfrm>
            <a:off x="9452793" y="524963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التمويل</a:t>
            </a:r>
            <a:endParaRPr lang="en-US" sz="1625" dirty="0">
              <a:solidFill>
                <a:schemeClr val="accent2">
                  <a:lumMod val="75000"/>
                </a:schemeClr>
              </a:solidFill>
              <a:latin typeface="Alexandria" pitchFamily="2" charset="-78"/>
              <a:cs typeface="Alexandria" pitchFamily="2" charset="-78"/>
            </a:endParaRPr>
          </a:p>
        </p:txBody>
      </p:sp>
      <p:sp>
        <p:nvSpPr>
          <p:cNvPr id="33" name="Text 24">
            <a:extLst>
              <a:ext uri="{FF2B5EF4-FFF2-40B4-BE49-F238E27FC236}">
                <a16:creationId xmlns:a16="http://schemas.microsoft.com/office/drawing/2014/main" id="{769BCBA9-6DE0-DD45-B872-F498749903D9}"/>
              </a:ext>
            </a:extLst>
          </p:cNvPr>
          <p:cNvSpPr/>
          <p:nvPr/>
        </p:nvSpPr>
        <p:spPr>
          <a:xfrm>
            <a:off x="6557490" y="5604148"/>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التقليدية:</a:t>
            </a:r>
            <a:r>
              <a:rPr lang="en-US" dirty="0">
                <a:solidFill>
                  <a:srgbClr val="384653"/>
                </a:solidFill>
                <a:latin typeface="Alexandria" pitchFamily="2" charset="-78"/>
                <a:ea typeface="Montserrat" pitchFamily="34" charset="-122"/>
                <a:cs typeface="Alexandria" pitchFamily="2" charset="-78"/>
              </a:rPr>
              <a:t> حكومي بالكامل</a:t>
            </a:r>
            <a:endParaRPr lang="en-US" dirty="0">
              <a:latin typeface="Alexandria" pitchFamily="2" charset="-78"/>
              <a:cs typeface="Alexandria" pitchFamily="2" charset="-78"/>
            </a:endParaRPr>
          </a:p>
        </p:txBody>
      </p:sp>
      <p:sp>
        <p:nvSpPr>
          <p:cNvPr id="34" name="Text 25">
            <a:extLst>
              <a:ext uri="{FF2B5EF4-FFF2-40B4-BE49-F238E27FC236}">
                <a16:creationId xmlns:a16="http://schemas.microsoft.com/office/drawing/2014/main" id="{95CE304D-EDE7-4F18-D9B0-59506C4F588B}"/>
              </a:ext>
            </a:extLst>
          </p:cNvPr>
          <p:cNvSpPr/>
          <p:nvPr/>
        </p:nvSpPr>
        <p:spPr>
          <a:xfrm>
            <a:off x="6557490" y="5951611"/>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المنتجة:</a:t>
            </a:r>
            <a:r>
              <a:rPr lang="en-US" dirty="0">
                <a:solidFill>
                  <a:srgbClr val="384653"/>
                </a:solidFill>
                <a:latin typeface="Alexandria" pitchFamily="2" charset="-78"/>
                <a:ea typeface="Montserrat" pitchFamily="34" charset="-122"/>
                <a:cs typeface="Alexandria" pitchFamily="2" charset="-78"/>
              </a:rPr>
              <a:t> تمويل ذاتي جزئي</a:t>
            </a:r>
            <a:endParaRPr lang="en-US" dirty="0">
              <a:latin typeface="Alexandria" pitchFamily="2" charset="-78"/>
              <a:cs typeface="Alexandria" pitchFamily="2" charset="-78"/>
            </a:endParaRPr>
          </a:p>
        </p:txBody>
      </p:sp>
      <p:sp>
        <p:nvSpPr>
          <p:cNvPr id="35" name="Shape 26">
            <a:extLst>
              <a:ext uri="{FF2B5EF4-FFF2-40B4-BE49-F238E27FC236}">
                <a16:creationId xmlns:a16="http://schemas.microsoft.com/office/drawing/2014/main" id="{E1FB560E-8EAD-D87C-2376-68D7E9AAB352}"/>
              </a:ext>
            </a:extLst>
          </p:cNvPr>
          <p:cNvSpPr/>
          <p:nvPr/>
        </p:nvSpPr>
        <p:spPr>
          <a:xfrm>
            <a:off x="837430" y="5072633"/>
            <a:ext cx="5385098" cy="1308695"/>
          </a:xfrm>
          <a:prstGeom prst="roundRect">
            <a:avLst>
              <a:gd name="adj" fmla="val 6987"/>
            </a:avLst>
          </a:prstGeom>
          <a:solidFill>
            <a:srgbClr val="FFFFFF"/>
          </a:solidFill>
          <a:ln w="22860">
            <a:solidFill>
              <a:srgbClr val="75BAE6"/>
            </a:solidFill>
            <a:prstDash val="solid"/>
          </a:ln>
        </p:spPr>
      </p:sp>
      <p:sp>
        <p:nvSpPr>
          <p:cNvPr id="36" name="Shape 27">
            <a:extLst>
              <a:ext uri="{FF2B5EF4-FFF2-40B4-BE49-F238E27FC236}">
                <a16:creationId xmlns:a16="http://schemas.microsoft.com/office/drawing/2014/main" id="{47511EE0-3CFA-A69E-40D0-E1184C474B15}"/>
              </a:ext>
            </a:extLst>
          </p:cNvPr>
          <p:cNvSpPr/>
          <p:nvPr/>
        </p:nvSpPr>
        <p:spPr>
          <a:xfrm>
            <a:off x="6165378" y="5072633"/>
            <a:ext cx="76200" cy="1308695"/>
          </a:xfrm>
          <a:prstGeom prst="roundRect">
            <a:avLst>
              <a:gd name="adj" fmla="val 310990"/>
            </a:avLst>
          </a:prstGeom>
          <a:solidFill>
            <a:srgbClr val="75BAE6"/>
          </a:solidFill>
          <a:ln/>
        </p:spPr>
      </p:sp>
      <p:sp>
        <p:nvSpPr>
          <p:cNvPr id="37" name="Text 28">
            <a:extLst>
              <a:ext uri="{FF2B5EF4-FFF2-40B4-BE49-F238E27FC236}">
                <a16:creationId xmlns:a16="http://schemas.microsoft.com/office/drawing/2014/main" id="{A4E2DFF7-FFBA-4570-9104-29C54AE1729B}"/>
              </a:ext>
            </a:extLst>
          </p:cNvPr>
          <p:cNvSpPr/>
          <p:nvPr/>
        </p:nvSpPr>
        <p:spPr>
          <a:xfrm>
            <a:off x="3909739" y="524963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العلاقة بالمجتمع</a:t>
            </a:r>
            <a:endParaRPr lang="en-US" sz="1625" dirty="0">
              <a:solidFill>
                <a:schemeClr val="accent2">
                  <a:lumMod val="75000"/>
                </a:schemeClr>
              </a:solidFill>
              <a:latin typeface="Alexandria" pitchFamily="2" charset="-78"/>
              <a:cs typeface="Alexandria" pitchFamily="2" charset="-78"/>
            </a:endParaRPr>
          </a:p>
        </p:txBody>
      </p:sp>
      <p:sp>
        <p:nvSpPr>
          <p:cNvPr id="38" name="Text 29">
            <a:extLst>
              <a:ext uri="{FF2B5EF4-FFF2-40B4-BE49-F238E27FC236}">
                <a16:creationId xmlns:a16="http://schemas.microsoft.com/office/drawing/2014/main" id="{5CF964A2-679F-0FA7-FC50-94F392957F65}"/>
              </a:ext>
            </a:extLst>
          </p:cNvPr>
          <p:cNvSpPr/>
          <p:nvPr/>
        </p:nvSpPr>
        <p:spPr>
          <a:xfrm>
            <a:off x="1014437" y="5604148"/>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التقليدية:</a:t>
            </a:r>
            <a:r>
              <a:rPr lang="en-US" dirty="0">
                <a:solidFill>
                  <a:srgbClr val="384653"/>
                </a:solidFill>
                <a:latin typeface="Alexandria" pitchFamily="2" charset="-78"/>
                <a:ea typeface="Montserrat" pitchFamily="34" charset="-122"/>
                <a:cs typeface="Alexandria" pitchFamily="2" charset="-78"/>
              </a:rPr>
              <a:t> محدودة</a:t>
            </a:r>
            <a:endParaRPr lang="en-US" dirty="0">
              <a:latin typeface="Alexandria" pitchFamily="2" charset="-78"/>
              <a:cs typeface="Alexandria" pitchFamily="2" charset="-78"/>
            </a:endParaRPr>
          </a:p>
        </p:txBody>
      </p:sp>
      <p:sp>
        <p:nvSpPr>
          <p:cNvPr id="39" name="Text 30">
            <a:extLst>
              <a:ext uri="{FF2B5EF4-FFF2-40B4-BE49-F238E27FC236}">
                <a16:creationId xmlns:a16="http://schemas.microsoft.com/office/drawing/2014/main" id="{5CBF7155-713E-66CF-7665-02478710C267}"/>
              </a:ext>
            </a:extLst>
          </p:cNvPr>
          <p:cNvSpPr/>
          <p:nvPr/>
        </p:nvSpPr>
        <p:spPr>
          <a:xfrm>
            <a:off x="1014437" y="5951611"/>
            <a:ext cx="4973935" cy="252710"/>
          </a:xfrm>
          <a:prstGeom prst="rect">
            <a:avLst/>
          </a:prstGeom>
          <a:noFill/>
          <a:ln/>
        </p:spPr>
        <p:txBody>
          <a:bodyPr wrap="none" lIns="0" tIns="0" rIns="0" bIns="0" rtlCol="0" anchor="t"/>
          <a:lstStyle/>
          <a:p>
            <a:pPr algn="r" rtl="1">
              <a:lnSpc>
                <a:spcPts val="1958"/>
              </a:lnSpc>
            </a:pPr>
            <a:r>
              <a:rPr lang="en-US" b="1" dirty="0">
                <a:solidFill>
                  <a:srgbClr val="384653"/>
                </a:solidFill>
                <a:latin typeface="Alexandria" pitchFamily="2" charset="-78"/>
                <a:ea typeface="Montserrat" pitchFamily="34" charset="-122"/>
                <a:cs typeface="Alexandria" pitchFamily="2" charset="-78"/>
              </a:rPr>
              <a:t>المنتجة:</a:t>
            </a:r>
            <a:r>
              <a:rPr lang="en-US" dirty="0">
                <a:solidFill>
                  <a:srgbClr val="384653"/>
                </a:solidFill>
                <a:latin typeface="Alexandria" pitchFamily="2" charset="-78"/>
                <a:ea typeface="Montserrat" pitchFamily="34" charset="-122"/>
                <a:cs typeface="Alexandria" pitchFamily="2" charset="-78"/>
              </a:rPr>
              <a:t> شراكة فاعلة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75045187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155869"/>
            <a:ext cx="111512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BD50C30-1C5D-CD27-8A18-3F06EF7BE921}"/>
              </a:ext>
            </a:extLst>
          </p:cNvPr>
          <p:cNvSpPr/>
          <p:nvPr/>
        </p:nvSpPr>
        <p:spPr>
          <a:xfrm>
            <a:off x="7106147" y="1233661"/>
            <a:ext cx="4157365" cy="519608"/>
          </a:xfrm>
          <a:prstGeom prst="rect">
            <a:avLst/>
          </a:prstGeom>
          <a:noFill/>
          <a:ln/>
        </p:spPr>
        <p:txBody>
          <a:bodyPr wrap="none" lIns="0" tIns="0" rIns="0" bIns="0" rtlCol="0" anchor="t"/>
          <a:lstStyle/>
          <a:p>
            <a:pPr algn="r" rtl="1">
              <a:lnSpc>
                <a:spcPts val="4083"/>
              </a:lnSpc>
            </a:pPr>
            <a:r>
              <a:rPr lang="ar-SA" sz="2400" b="1" dirty="0">
                <a:solidFill>
                  <a:srgbClr val="00B0F0"/>
                </a:solidFill>
                <a:latin typeface="Alexandria" pitchFamily="2" charset="-78"/>
                <a:ea typeface="Barlow Bold" pitchFamily="34" charset="-122"/>
                <a:cs typeface="Alexandria" pitchFamily="2" charset="-78"/>
              </a:rPr>
              <a:t>أهمية المدرسة المنتجة:</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EF823C3-8CD0-0E81-FAD5-4D17C234AA75}"/>
              </a:ext>
            </a:extLst>
          </p:cNvPr>
          <p:cNvSpPr/>
          <p:nvPr/>
        </p:nvSpPr>
        <p:spPr>
          <a:xfrm>
            <a:off x="983433" y="1684942"/>
            <a:ext cx="10444892" cy="609911"/>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تسهم المدرسة المنتجة في تحقيق نقلة نوعية في مسار التعليم، من خلال إعداد جيل متكامل يجمع بين المعرفة النظرية والمهارات العملية، ويشكل عامل تغيير إيجابي في المجتمع.</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8BE0AF99-D3B0-D4E8-5994-DEF5E1C90756}"/>
              </a:ext>
            </a:extLst>
          </p:cNvPr>
          <p:cNvSpPr/>
          <p:nvPr/>
        </p:nvSpPr>
        <p:spPr>
          <a:xfrm>
            <a:off x="8671521" y="2553866"/>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المهارات العملية</a:t>
            </a:r>
            <a:endParaRPr lang="en-US" sz="1625"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ACF9E393-13DA-7BCD-80A6-3E4480DA156F}"/>
              </a:ext>
            </a:extLst>
          </p:cNvPr>
          <p:cNvSpPr/>
          <p:nvPr/>
        </p:nvSpPr>
        <p:spPr>
          <a:xfrm>
            <a:off x="6015578" y="2893192"/>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تنمية المهارات العملية والحياتية لدى الطلبة وربطها بالواقع</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B6446F29-776D-D076-0172-E851A963C3D3}"/>
              </a:ext>
            </a:extLst>
          </p:cNvPr>
          <p:cNvSpPr/>
          <p:nvPr/>
        </p:nvSpPr>
        <p:spPr>
          <a:xfrm>
            <a:off x="3108723" y="2553866"/>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حل المشكلات</a:t>
            </a:r>
            <a:endParaRPr lang="en-US" sz="1625"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BC6838BF-F8DC-3889-9AEC-040733C0DE3C}"/>
              </a:ext>
            </a:extLst>
          </p:cNvPr>
          <p:cNvSpPr/>
          <p:nvPr/>
        </p:nvSpPr>
        <p:spPr>
          <a:xfrm>
            <a:off x="335360" y="2908374"/>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تعزيز القدرة على حل المشكلات واتخاذ القرار بثقة</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0F981EFB-2025-2986-2948-A980572024AF}"/>
              </a:ext>
            </a:extLst>
          </p:cNvPr>
          <p:cNvSpPr/>
          <p:nvPr/>
        </p:nvSpPr>
        <p:spPr>
          <a:xfrm>
            <a:off x="8671521" y="3531270"/>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الثقة بالنفس</a:t>
            </a:r>
            <a:endParaRPr lang="en-US" sz="1625"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FF5BF8AE-10D6-4752-9675-A50D10BB1E77}"/>
              </a:ext>
            </a:extLst>
          </p:cNvPr>
          <p:cNvSpPr/>
          <p:nvPr/>
        </p:nvSpPr>
        <p:spPr>
          <a:xfrm>
            <a:off x="5898159" y="3885778"/>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بناء الثقة بالنفس وروح المبادرة والإبداع</a:t>
            </a:r>
            <a:endParaRPr lang="en-US"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3B4CFD89-096B-387D-9CD7-E73B57B68F27}"/>
              </a:ext>
            </a:extLst>
          </p:cNvPr>
          <p:cNvSpPr/>
          <p:nvPr/>
        </p:nvSpPr>
        <p:spPr>
          <a:xfrm>
            <a:off x="3108723" y="3531270"/>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الشراكة المجتمعية</a:t>
            </a:r>
            <a:endParaRPr lang="en-US" sz="1625"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1DAEE2BD-6B02-2F88-621E-CA96067F6916}"/>
              </a:ext>
            </a:extLst>
          </p:cNvPr>
          <p:cNvSpPr/>
          <p:nvPr/>
        </p:nvSpPr>
        <p:spPr>
          <a:xfrm>
            <a:off x="335360" y="3885778"/>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تعزيز الشراكة بين المدرسة وأولياء الأمور والمجتمع</a:t>
            </a:r>
            <a:endParaRPr lang="en-US"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8576B9FF-DA7A-C42F-DC15-1D2481939D73}"/>
              </a:ext>
            </a:extLst>
          </p:cNvPr>
          <p:cNvSpPr/>
          <p:nvPr/>
        </p:nvSpPr>
        <p:spPr>
          <a:xfrm>
            <a:off x="8671521" y="4508673"/>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الانتماء</a:t>
            </a:r>
            <a:endParaRPr lang="en-US" sz="1625"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BB4C2F1A-A78B-3182-A275-7E178B2E1FD2}"/>
              </a:ext>
            </a:extLst>
          </p:cNvPr>
          <p:cNvSpPr/>
          <p:nvPr/>
        </p:nvSpPr>
        <p:spPr>
          <a:xfrm>
            <a:off x="5898159" y="4863182"/>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ترسيخ قيم الانتماء والمواطنة المسؤولة</a:t>
            </a:r>
            <a:endParaRPr lang="en-US" dirty="0">
              <a:latin typeface="Alexandria" pitchFamily="2" charset="-78"/>
              <a:cs typeface="Alexandria" pitchFamily="2" charset="-78"/>
            </a:endParaRPr>
          </a:p>
        </p:txBody>
      </p:sp>
      <p:sp>
        <p:nvSpPr>
          <p:cNvPr id="27" name="Text 12">
            <a:extLst>
              <a:ext uri="{FF2B5EF4-FFF2-40B4-BE49-F238E27FC236}">
                <a16:creationId xmlns:a16="http://schemas.microsoft.com/office/drawing/2014/main" id="{59B335B2-867F-C543-91FB-3386446C465B}"/>
              </a:ext>
            </a:extLst>
          </p:cNvPr>
          <p:cNvSpPr/>
          <p:nvPr/>
        </p:nvSpPr>
        <p:spPr>
          <a:xfrm>
            <a:off x="3108723" y="4508673"/>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العمل الجماعي</a:t>
            </a:r>
            <a:endParaRPr lang="en-US" sz="1625" dirty="0">
              <a:solidFill>
                <a:schemeClr val="accent2">
                  <a:lumMod val="75000"/>
                </a:schemeClr>
              </a:solidFill>
              <a:latin typeface="Alexandria" pitchFamily="2" charset="-78"/>
              <a:cs typeface="Alexandria" pitchFamily="2" charset="-78"/>
            </a:endParaRPr>
          </a:p>
        </p:txBody>
      </p:sp>
      <p:sp>
        <p:nvSpPr>
          <p:cNvPr id="28" name="Text 13">
            <a:extLst>
              <a:ext uri="{FF2B5EF4-FFF2-40B4-BE49-F238E27FC236}">
                <a16:creationId xmlns:a16="http://schemas.microsoft.com/office/drawing/2014/main" id="{F8A8DAE7-4954-DD00-14A6-B2E18DB5B57F}"/>
              </a:ext>
            </a:extLst>
          </p:cNvPr>
          <p:cNvSpPr/>
          <p:nvPr/>
        </p:nvSpPr>
        <p:spPr>
          <a:xfrm>
            <a:off x="335360" y="4863182"/>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دعم العدالة والمساواة والعمل بروح الفريق</a:t>
            </a:r>
            <a:endParaRPr lang="en-US" dirty="0">
              <a:latin typeface="Alexandria" pitchFamily="2" charset="-78"/>
              <a:cs typeface="Alexandria" pitchFamily="2" charset="-78"/>
            </a:endParaRPr>
          </a:p>
        </p:txBody>
      </p:sp>
      <p:sp>
        <p:nvSpPr>
          <p:cNvPr id="30" name="Text 14">
            <a:extLst>
              <a:ext uri="{FF2B5EF4-FFF2-40B4-BE49-F238E27FC236}">
                <a16:creationId xmlns:a16="http://schemas.microsoft.com/office/drawing/2014/main" id="{83F6484D-517B-D395-D0C0-D85BD4627108}"/>
              </a:ext>
            </a:extLst>
          </p:cNvPr>
          <p:cNvSpPr/>
          <p:nvPr/>
        </p:nvSpPr>
        <p:spPr>
          <a:xfrm>
            <a:off x="8671521" y="548607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التوازن</a:t>
            </a:r>
            <a:endParaRPr lang="en-US" sz="1625" dirty="0">
              <a:solidFill>
                <a:schemeClr val="accent2">
                  <a:lumMod val="75000"/>
                </a:schemeClr>
              </a:solidFill>
              <a:latin typeface="Alexandria" pitchFamily="2" charset="-78"/>
              <a:cs typeface="Alexandria" pitchFamily="2" charset="-78"/>
            </a:endParaRPr>
          </a:p>
        </p:txBody>
      </p:sp>
      <p:sp>
        <p:nvSpPr>
          <p:cNvPr id="31" name="Text 15">
            <a:extLst>
              <a:ext uri="{FF2B5EF4-FFF2-40B4-BE49-F238E27FC236}">
                <a16:creationId xmlns:a16="http://schemas.microsoft.com/office/drawing/2014/main" id="{EEB34CDB-9BE9-6D96-C15B-48DC4EE84A6F}"/>
              </a:ext>
            </a:extLst>
          </p:cNvPr>
          <p:cNvSpPr/>
          <p:nvPr/>
        </p:nvSpPr>
        <p:spPr>
          <a:xfrm>
            <a:off x="5898159" y="5840586"/>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تحقيق التوازن بين الجوانب الأكاديمية والأنشطة المختلفة</a:t>
            </a:r>
            <a:endParaRPr lang="en-US" dirty="0">
              <a:latin typeface="Alexandria" pitchFamily="2" charset="-78"/>
              <a:cs typeface="Alexandria" pitchFamily="2" charset="-78"/>
            </a:endParaRPr>
          </a:p>
        </p:txBody>
      </p:sp>
      <p:sp>
        <p:nvSpPr>
          <p:cNvPr id="33" name="Text 16">
            <a:extLst>
              <a:ext uri="{FF2B5EF4-FFF2-40B4-BE49-F238E27FC236}">
                <a16:creationId xmlns:a16="http://schemas.microsoft.com/office/drawing/2014/main" id="{9B8F67D9-0801-BA4F-E99D-5C1FDE0F92F2}"/>
              </a:ext>
            </a:extLst>
          </p:cNvPr>
          <p:cNvSpPr/>
          <p:nvPr/>
        </p:nvSpPr>
        <p:spPr>
          <a:xfrm>
            <a:off x="3108723" y="548607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المنافسة</a:t>
            </a:r>
            <a:endParaRPr lang="en-US" sz="1625" dirty="0">
              <a:solidFill>
                <a:schemeClr val="accent2">
                  <a:lumMod val="75000"/>
                </a:schemeClr>
              </a:solidFill>
              <a:latin typeface="Alexandria" pitchFamily="2" charset="-78"/>
              <a:cs typeface="Alexandria" pitchFamily="2" charset="-78"/>
            </a:endParaRPr>
          </a:p>
        </p:txBody>
      </p:sp>
      <p:sp>
        <p:nvSpPr>
          <p:cNvPr id="34" name="Text 17">
            <a:extLst>
              <a:ext uri="{FF2B5EF4-FFF2-40B4-BE49-F238E27FC236}">
                <a16:creationId xmlns:a16="http://schemas.microsoft.com/office/drawing/2014/main" id="{17E53796-9BF6-20BB-1A93-EFCBB6C2C5FC}"/>
              </a:ext>
            </a:extLst>
          </p:cNvPr>
          <p:cNvSpPr/>
          <p:nvPr/>
        </p:nvSpPr>
        <p:spPr>
          <a:xfrm>
            <a:off x="335360" y="5840586"/>
            <a:ext cx="4851995"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إعداد جيل قادر على الاندماج والمنافسة في المجتمع</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22610056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pic>
        <p:nvPicPr>
          <p:cNvPr id="15" name="Image 4" descr="preencoded.png">
            <a:extLst>
              <a:ext uri="{FF2B5EF4-FFF2-40B4-BE49-F238E27FC236}">
                <a16:creationId xmlns:a16="http://schemas.microsoft.com/office/drawing/2014/main" id="{A50B7411-B9B8-9500-06A2-7B3543442C83}"/>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7795220" y="2365325"/>
            <a:ext cx="213221" cy="213221"/>
          </a:xfrm>
          <a:prstGeom prst="rect">
            <a:avLst/>
          </a:prstGeom>
        </p:spPr>
      </p:pic>
      <p:pic>
        <p:nvPicPr>
          <p:cNvPr id="10" name="Image 2" descr="preencoded.png">
            <a:extLst>
              <a:ext uri="{FF2B5EF4-FFF2-40B4-BE49-F238E27FC236}">
                <a16:creationId xmlns:a16="http://schemas.microsoft.com/office/drawing/2014/main" id="{7902E0CE-1F41-1DE0-B292-44350A1DC13F}"/>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11052275" y="2293317"/>
            <a:ext cx="213221" cy="213221"/>
          </a:xfrm>
          <a:prstGeom prst="rect">
            <a:avLst/>
          </a:prstGeom>
        </p:spPr>
      </p:pic>
      <p:pic>
        <p:nvPicPr>
          <p:cNvPr id="21" name="Image 6" descr="preencoded.png">
            <a:extLst>
              <a:ext uri="{FF2B5EF4-FFF2-40B4-BE49-F238E27FC236}">
                <a16:creationId xmlns:a16="http://schemas.microsoft.com/office/drawing/2014/main" id="{8614026C-6161-0521-08C9-2BA2549DB2AA}"/>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11052275" y="4180781"/>
            <a:ext cx="213221" cy="213221"/>
          </a:xfrm>
          <a:prstGeom prst="rect">
            <a:avLst/>
          </a:prstGeom>
        </p:spPr>
      </p:pic>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155869"/>
            <a:ext cx="111512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2F37977-42EA-F2F5-64A5-59EB103D4052}"/>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38918" y="1366636"/>
            <a:ext cx="3369936" cy="5086699"/>
          </a:xfrm>
          <a:prstGeom prst="rect">
            <a:avLst/>
          </a:prstGeom>
        </p:spPr>
      </p:pic>
      <p:sp>
        <p:nvSpPr>
          <p:cNvPr id="7" name="Text 0">
            <a:extLst>
              <a:ext uri="{FF2B5EF4-FFF2-40B4-BE49-F238E27FC236}">
                <a16:creationId xmlns:a16="http://schemas.microsoft.com/office/drawing/2014/main" id="{64C829B8-8C2F-E2F3-1335-DED02FB4CAEA}"/>
              </a:ext>
            </a:extLst>
          </p:cNvPr>
          <p:cNvSpPr/>
          <p:nvPr/>
        </p:nvSpPr>
        <p:spPr>
          <a:xfrm>
            <a:off x="6745883" y="1404044"/>
            <a:ext cx="4814193" cy="519608"/>
          </a:xfrm>
          <a:prstGeom prst="rect">
            <a:avLst/>
          </a:prstGeom>
          <a:noFill/>
          <a:ln/>
        </p:spPr>
        <p:txBody>
          <a:bodyPr wrap="none" lIns="0" tIns="0" rIns="0" bIns="0" rtlCol="0" anchor="t"/>
          <a:lstStyle/>
          <a:p>
            <a:pPr algn="r" rtl="1">
              <a:lnSpc>
                <a:spcPts val="4083"/>
              </a:lnSpc>
            </a:pPr>
            <a:r>
              <a:rPr lang="ar-SA" sz="2400" b="1">
                <a:solidFill>
                  <a:srgbClr val="00B0F0"/>
                </a:solidFill>
                <a:latin typeface="Alexandria" pitchFamily="2" charset="-78"/>
                <a:ea typeface="Barlow Bold" pitchFamily="34" charset="-122"/>
                <a:cs typeface="Alexandria" pitchFamily="2" charset="-78"/>
              </a:rPr>
              <a:t>فوائد المدرسة المنتجة للطلاب:</a:t>
            </a:r>
            <a:endParaRPr lang="ar-SA" sz="240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C1DE7E4A-7B11-F5E9-79BA-1CE42100355B}"/>
              </a:ext>
            </a:extLst>
          </p:cNvPr>
          <p:cNvSpPr/>
          <p:nvPr/>
        </p:nvSpPr>
        <p:spPr>
          <a:xfrm>
            <a:off x="8425499" y="2087959"/>
            <a:ext cx="3134578" cy="1640285"/>
          </a:xfrm>
          <a:prstGeom prst="roundRect">
            <a:avLst>
              <a:gd name="adj" fmla="val 15116"/>
            </a:avLst>
          </a:prstGeom>
          <a:solidFill>
            <a:srgbClr val="D4E9F7"/>
          </a:solidFill>
          <a:ln w="7620">
            <a:solidFill>
              <a:srgbClr val="BACFDD"/>
            </a:solidFill>
            <a:prstDash val="solid"/>
          </a:ln>
        </p:spPr>
      </p:sp>
      <p:pic>
        <p:nvPicPr>
          <p:cNvPr id="9" name="Image 1" descr="preencoded.png">
            <a:extLst>
              <a:ext uri="{FF2B5EF4-FFF2-40B4-BE49-F238E27FC236}">
                <a16:creationId xmlns:a16="http://schemas.microsoft.com/office/drawing/2014/main" id="{D8B4E161-9A22-34C8-F166-8AFDED74DA86}"/>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0921901" y="2163043"/>
            <a:ext cx="473869" cy="473869"/>
          </a:xfrm>
          <a:prstGeom prst="rect">
            <a:avLst/>
          </a:prstGeom>
        </p:spPr>
      </p:pic>
      <p:sp>
        <p:nvSpPr>
          <p:cNvPr id="11" name="Text 2">
            <a:extLst>
              <a:ext uri="{FF2B5EF4-FFF2-40B4-BE49-F238E27FC236}">
                <a16:creationId xmlns:a16="http://schemas.microsoft.com/office/drawing/2014/main" id="{39CADD9D-C950-C4AD-2986-F41833FDB7DF}"/>
              </a:ext>
            </a:extLst>
          </p:cNvPr>
          <p:cNvSpPr/>
          <p:nvPr/>
        </p:nvSpPr>
        <p:spPr>
          <a:xfrm>
            <a:off x="8458912" y="2365522"/>
            <a:ext cx="2078633" cy="259755"/>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Barlow Bold" pitchFamily="34" charset="-122"/>
                <a:cs typeface="Alexandria" pitchFamily="2" charset="-78"/>
              </a:rPr>
              <a:t>مهارات عملية</a:t>
            </a:r>
            <a:endParaRPr lang="ar-SA" sz="1625" dirty="0">
              <a:solidFill>
                <a:schemeClr val="accent2">
                  <a:lumMod val="75000"/>
                </a:schemeClr>
              </a:solidFill>
              <a:latin typeface="Alexandria" pitchFamily="2" charset="-78"/>
              <a:cs typeface="Alexandria" pitchFamily="2" charset="-78"/>
            </a:endParaRPr>
          </a:p>
        </p:txBody>
      </p:sp>
      <p:sp>
        <p:nvSpPr>
          <p:cNvPr id="12" name="Text 3">
            <a:extLst>
              <a:ext uri="{FF2B5EF4-FFF2-40B4-BE49-F238E27FC236}">
                <a16:creationId xmlns:a16="http://schemas.microsoft.com/office/drawing/2014/main" id="{1921A193-9A3E-C037-61FA-7CD2E2E12C12}"/>
              </a:ext>
            </a:extLst>
          </p:cNvPr>
          <p:cNvSpPr/>
          <p:nvPr/>
        </p:nvSpPr>
        <p:spPr>
          <a:xfrm>
            <a:off x="8492949" y="2668390"/>
            <a:ext cx="3035158" cy="1006173"/>
          </a:xfrm>
          <a:prstGeom prst="rect">
            <a:avLst/>
          </a:prstGeom>
          <a:noFill/>
          <a:ln/>
        </p:spPr>
        <p:txBody>
          <a:bodyPr wrap="square" lIns="0" tIns="0" rIns="0" bIns="0" rtlCol="0" anchor="t">
            <a:spAutoFit/>
          </a:bodyPr>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اكتساب مهارات عملية وتطبيقية مرتبطة بالحياة الواقعية، بما يسهم في تأهيلهم لسوق العمل وتنمية قدرتهم على حل المشكلات.</a:t>
            </a:r>
            <a:endParaRPr lang="ar-SA" dirty="0">
              <a:latin typeface="Alexandria" pitchFamily="2" charset="-78"/>
              <a:cs typeface="Alexandria" pitchFamily="2" charset="-78"/>
            </a:endParaRPr>
          </a:p>
        </p:txBody>
      </p:sp>
      <p:sp>
        <p:nvSpPr>
          <p:cNvPr id="13" name="Shape 4">
            <a:extLst>
              <a:ext uri="{FF2B5EF4-FFF2-40B4-BE49-F238E27FC236}">
                <a16:creationId xmlns:a16="http://schemas.microsoft.com/office/drawing/2014/main" id="{B706BA8C-E77E-C2BE-4244-1E61999C9770}"/>
              </a:ext>
            </a:extLst>
          </p:cNvPr>
          <p:cNvSpPr/>
          <p:nvPr/>
        </p:nvSpPr>
        <p:spPr>
          <a:xfrm>
            <a:off x="4933086" y="2066133"/>
            <a:ext cx="3369936" cy="1662112"/>
          </a:xfrm>
          <a:prstGeom prst="roundRect">
            <a:avLst>
              <a:gd name="adj" fmla="val 15116"/>
            </a:avLst>
          </a:prstGeom>
          <a:solidFill>
            <a:srgbClr val="D4E9F7"/>
          </a:solidFill>
          <a:ln w="7620">
            <a:solidFill>
              <a:srgbClr val="BACFDD"/>
            </a:solidFill>
            <a:prstDash val="solid"/>
          </a:ln>
        </p:spPr>
      </p:sp>
      <p:pic>
        <p:nvPicPr>
          <p:cNvPr id="14" name="Image 3" descr="preencoded.png">
            <a:extLst>
              <a:ext uri="{FF2B5EF4-FFF2-40B4-BE49-F238E27FC236}">
                <a16:creationId xmlns:a16="http://schemas.microsoft.com/office/drawing/2014/main" id="{49FDE9E9-D073-74D0-051C-0C1ACBF96A89}"/>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7664847" y="2235051"/>
            <a:ext cx="473869" cy="473869"/>
          </a:xfrm>
          <a:prstGeom prst="rect">
            <a:avLst/>
          </a:prstGeom>
        </p:spPr>
      </p:pic>
      <p:sp>
        <p:nvSpPr>
          <p:cNvPr id="16" name="Text 5">
            <a:extLst>
              <a:ext uri="{FF2B5EF4-FFF2-40B4-BE49-F238E27FC236}">
                <a16:creationId xmlns:a16="http://schemas.microsoft.com/office/drawing/2014/main" id="{B23997BA-682E-DF3D-1C62-A4C741AC1C04}"/>
              </a:ext>
            </a:extLst>
          </p:cNvPr>
          <p:cNvSpPr/>
          <p:nvPr/>
        </p:nvSpPr>
        <p:spPr>
          <a:xfrm>
            <a:off x="5209602" y="2235644"/>
            <a:ext cx="2078633" cy="259755"/>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Barlow Bold" pitchFamily="34" charset="-122"/>
                <a:cs typeface="Alexandria" pitchFamily="2" charset="-78"/>
              </a:rPr>
              <a:t>الاعتماد الذاتي</a:t>
            </a:r>
            <a:endParaRPr lang="ar-SA" sz="1625" dirty="0">
              <a:solidFill>
                <a:schemeClr val="accent2">
                  <a:lumMod val="75000"/>
                </a:schemeClr>
              </a:solidFill>
              <a:latin typeface="Alexandria" pitchFamily="2" charset="-78"/>
              <a:cs typeface="Alexandria" pitchFamily="2" charset="-78"/>
            </a:endParaRPr>
          </a:p>
        </p:txBody>
      </p:sp>
      <p:sp>
        <p:nvSpPr>
          <p:cNvPr id="19" name="Shape 7">
            <a:extLst>
              <a:ext uri="{FF2B5EF4-FFF2-40B4-BE49-F238E27FC236}">
                <a16:creationId xmlns:a16="http://schemas.microsoft.com/office/drawing/2014/main" id="{6DCB3E0A-C44E-2A5E-6E09-BFCE8473BC7D}"/>
              </a:ext>
            </a:extLst>
          </p:cNvPr>
          <p:cNvSpPr/>
          <p:nvPr/>
        </p:nvSpPr>
        <p:spPr>
          <a:xfrm>
            <a:off x="5203924" y="3886200"/>
            <a:ext cx="6356152" cy="1567657"/>
          </a:xfrm>
          <a:prstGeom prst="roundRect">
            <a:avLst>
              <a:gd name="adj" fmla="val 15116"/>
            </a:avLst>
          </a:prstGeom>
          <a:solidFill>
            <a:srgbClr val="D4E9F7"/>
          </a:solidFill>
          <a:ln w="7620">
            <a:solidFill>
              <a:srgbClr val="BACFDD"/>
            </a:solidFill>
            <a:prstDash val="solid"/>
          </a:ln>
        </p:spPr>
      </p:sp>
      <p:pic>
        <p:nvPicPr>
          <p:cNvPr id="20" name="Image 5" descr="preencoded.png">
            <a:extLst>
              <a:ext uri="{FF2B5EF4-FFF2-40B4-BE49-F238E27FC236}">
                <a16:creationId xmlns:a16="http://schemas.microsoft.com/office/drawing/2014/main" id="{7814B36E-176E-01E4-A013-BC1071B65C2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0921901" y="4050507"/>
            <a:ext cx="473869" cy="473869"/>
          </a:xfrm>
          <a:prstGeom prst="rect">
            <a:avLst/>
          </a:prstGeom>
        </p:spPr>
      </p:pic>
      <p:sp>
        <p:nvSpPr>
          <p:cNvPr id="22" name="Text 8">
            <a:extLst>
              <a:ext uri="{FF2B5EF4-FFF2-40B4-BE49-F238E27FC236}">
                <a16:creationId xmlns:a16="http://schemas.microsoft.com/office/drawing/2014/main" id="{99496594-E1E9-B0C1-96D7-B735EAAA5F48}"/>
              </a:ext>
            </a:extLst>
          </p:cNvPr>
          <p:cNvSpPr/>
          <p:nvPr/>
        </p:nvSpPr>
        <p:spPr>
          <a:xfrm>
            <a:off x="8526107" y="4318723"/>
            <a:ext cx="2078633" cy="259755"/>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Barlow Bold" pitchFamily="34" charset="-122"/>
                <a:cs typeface="Alexandria" pitchFamily="2" charset="-78"/>
              </a:rPr>
              <a:t>عقلية ريادية</a:t>
            </a:r>
            <a:endParaRPr lang="ar-SA" sz="1625" dirty="0">
              <a:solidFill>
                <a:schemeClr val="accent2">
                  <a:lumMod val="75000"/>
                </a:schemeClr>
              </a:solidFill>
              <a:latin typeface="Alexandria" pitchFamily="2" charset="-78"/>
              <a:cs typeface="Alexandria" pitchFamily="2" charset="-78"/>
            </a:endParaRPr>
          </a:p>
        </p:txBody>
      </p:sp>
      <p:sp>
        <p:nvSpPr>
          <p:cNvPr id="24" name="Text 9">
            <a:extLst>
              <a:ext uri="{FF2B5EF4-FFF2-40B4-BE49-F238E27FC236}">
                <a16:creationId xmlns:a16="http://schemas.microsoft.com/office/drawing/2014/main" id="{41AFDF0C-2420-0F0E-FC70-9D15DDDDA194}"/>
              </a:ext>
            </a:extLst>
          </p:cNvPr>
          <p:cNvSpPr/>
          <p:nvPr/>
        </p:nvSpPr>
        <p:spPr>
          <a:xfrm>
            <a:off x="5407174" y="4826525"/>
            <a:ext cx="5949652" cy="493212"/>
          </a:xfrm>
          <a:prstGeom prst="rect">
            <a:avLst/>
          </a:prstGeom>
          <a:noFill/>
          <a:ln/>
        </p:spPr>
        <p:txBody>
          <a:bodyPr wrap="square" lIns="0" tIns="0" rIns="0" bIns="0" rtlCol="0" anchor="t">
            <a:spAutoFit/>
          </a:bodyPr>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بناء عقلية ريادية مبتكرة تشجع الطلاب على المبادرة والإبداع، وتحفزهم على تحويل الأفكار إلى مشروعات منتجة تخدم المجتمع.</a:t>
            </a:r>
            <a:endParaRPr lang="ar-SA" dirty="0">
              <a:latin typeface="Alexandria" pitchFamily="2" charset="-78"/>
              <a:cs typeface="Alexandria" pitchFamily="2" charset="-78"/>
            </a:endParaRPr>
          </a:p>
        </p:txBody>
      </p:sp>
      <p:sp>
        <p:nvSpPr>
          <p:cNvPr id="26" name="Text 3">
            <a:extLst>
              <a:ext uri="{FF2B5EF4-FFF2-40B4-BE49-F238E27FC236}">
                <a16:creationId xmlns:a16="http://schemas.microsoft.com/office/drawing/2014/main" id="{5F5EEDDB-607F-2D98-3D9F-07C7634F548A}"/>
              </a:ext>
            </a:extLst>
          </p:cNvPr>
          <p:cNvSpPr/>
          <p:nvPr/>
        </p:nvSpPr>
        <p:spPr>
          <a:xfrm>
            <a:off x="5015880" y="2674353"/>
            <a:ext cx="3207234" cy="1006173"/>
          </a:xfrm>
          <a:prstGeom prst="rect">
            <a:avLst/>
          </a:prstGeom>
          <a:noFill/>
          <a:ln/>
        </p:spPr>
        <p:txBody>
          <a:bodyPr wrap="square" lIns="0" tIns="0" rIns="0" bIns="0" rtlCol="0" anchor="t">
            <a:spAutoFit/>
          </a:bodyPr>
          <a:lstStyle/>
          <a:p>
            <a:pPr algn="just" rtl="1">
              <a:lnSpc>
                <a:spcPts val="1958"/>
              </a:lnSpc>
            </a:pPr>
            <a:r>
              <a:rPr lang="ar-SA" dirty="0">
                <a:solidFill>
                  <a:srgbClr val="384653"/>
                </a:solidFill>
                <a:latin typeface="Alexandria" pitchFamily="2" charset="-78"/>
                <a:ea typeface="Montserrat" pitchFamily="34" charset="-122"/>
                <a:cs typeface="Alexandria" pitchFamily="2" charset="-78"/>
              </a:rPr>
              <a:t>تنمية قدرة الطالب على الاعتماد على ذاته في التعلم والعمل، وتعزيز ثقته بقدراته على الإنتاج واتخاذ القرار وتحمل المسؤولية.</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875472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07368" y="1155869"/>
            <a:ext cx="11507570"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D4B36EB-C22B-3D12-3A82-7C865D9C9324}"/>
              </a:ext>
            </a:extLst>
          </p:cNvPr>
          <p:cNvSpPr/>
          <p:nvPr/>
        </p:nvSpPr>
        <p:spPr>
          <a:xfrm>
            <a:off x="6581676" y="1432992"/>
            <a:ext cx="4978400" cy="519608"/>
          </a:xfrm>
          <a:prstGeom prst="rect">
            <a:avLst/>
          </a:prstGeom>
          <a:noFill/>
          <a:ln/>
        </p:spPr>
        <p:txBody>
          <a:bodyPr wrap="none" lIns="0" tIns="0" rIns="0" bIns="0" rtlCol="0" anchor="t"/>
          <a:lstStyle/>
          <a:p>
            <a:pPr algn="r" rtl="1">
              <a:lnSpc>
                <a:spcPts val="4083"/>
              </a:lnSpc>
            </a:pPr>
            <a:r>
              <a:rPr lang="ar-SA" sz="2400" b="1">
                <a:solidFill>
                  <a:srgbClr val="00B0F0"/>
                </a:solidFill>
                <a:latin typeface="Alexandria" pitchFamily="2" charset="-78"/>
                <a:ea typeface="Barlow Bold" pitchFamily="34" charset="-122"/>
                <a:cs typeface="Alexandria" pitchFamily="2" charset="-78"/>
              </a:rPr>
              <a:t>فوائد المدرسة المنتجة للمجتمع:</a:t>
            </a:r>
            <a:endParaRPr lang="ar-SA" sz="240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7F17D08-752D-DC59-687D-89162435A5D9}"/>
              </a:ext>
            </a:extLst>
          </p:cNvPr>
          <p:cNvSpPr/>
          <p:nvPr/>
        </p:nvSpPr>
        <p:spPr>
          <a:xfrm>
            <a:off x="8245277" y="2861841"/>
            <a:ext cx="2078633" cy="259755"/>
          </a:xfrm>
          <a:prstGeom prst="rect">
            <a:avLst/>
          </a:prstGeom>
          <a:noFill/>
          <a:ln/>
        </p:spPr>
        <p:txBody>
          <a:bodyPr wrap="none" lIns="0" tIns="0" rIns="0" bIns="0" rtlCol="0" anchor="t"/>
          <a:lstStyle/>
          <a:p>
            <a:pP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التنمية المجتمعية</a:t>
            </a:r>
            <a:endParaRPr lang="ar-SA" sz="1625">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3FB9074A-143E-C0E0-2F8A-16766C5D37D4}"/>
              </a:ext>
            </a:extLst>
          </p:cNvPr>
          <p:cNvSpPr/>
          <p:nvPr/>
        </p:nvSpPr>
        <p:spPr>
          <a:xfrm>
            <a:off x="8245278" y="3216350"/>
            <a:ext cx="3182948" cy="1006173"/>
          </a:xfrm>
          <a:prstGeom prst="rect">
            <a:avLst/>
          </a:prstGeom>
          <a:noFill/>
          <a:ln/>
        </p:spPr>
        <p:txBody>
          <a:bodyPr wrap="square" lIns="0" tIns="0" rIns="0" bIns="0" rtlCol="0" anchor="t">
            <a:spAutoFit/>
          </a:bodyPr>
          <a:lstStyle/>
          <a:p>
            <a:pPr algn="ctr" rtl="1">
              <a:lnSpc>
                <a:spcPts val="1958"/>
              </a:lnSpc>
            </a:pPr>
            <a:r>
              <a:rPr lang="ar-SA" dirty="0">
                <a:solidFill>
                  <a:srgbClr val="384653"/>
                </a:solidFill>
                <a:latin typeface="Alexandria" pitchFamily="2" charset="-78"/>
                <a:ea typeface="Montserrat" pitchFamily="34" charset="-122"/>
                <a:cs typeface="Alexandria" pitchFamily="2" charset="-78"/>
              </a:rPr>
              <a:t>دعم التنمية المحلية من خلال تنفيذ مشروعات مدرسية تخدم المجتمع، والمساهمة في معالجة بعض احتياجات البيئة المحلية وتنمية مواردها.</a:t>
            </a:r>
            <a:endParaRPr lang="ar-SA" dirty="0">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E8DC8294-3040-B6EB-7EBC-6B5D982E8B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83559" y="2268513"/>
            <a:ext cx="3824783" cy="3824783"/>
          </a:xfrm>
          <a:prstGeom prst="rect">
            <a:avLst/>
          </a:prstGeom>
        </p:spPr>
      </p:pic>
      <p:sp>
        <p:nvSpPr>
          <p:cNvPr id="11" name="Text 3">
            <a:extLst>
              <a:ext uri="{FF2B5EF4-FFF2-40B4-BE49-F238E27FC236}">
                <a16:creationId xmlns:a16="http://schemas.microsoft.com/office/drawing/2014/main" id="{B70A48FB-07EF-FEF8-EED0-4B69EEC7F3B2}"/>
              </a:ext>
            </a:extLst>
          </p:cNvPr>
          <p:cNvSpPr/>
          <p:nvPr/>
        </p:nvSpPr>
        <p:spPr>
          <a:xfrm>
            <a:off x="1867992" y="2861841"/>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الشراكة</a:t>
            </a:r>
            <a:endParaRPr lang="ar-SA" sz="1625">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98BC0AA2-69BD-52B4-4907-2B0FAB381D4C}"/>
              </a:ext>
            </a:extLst>
          </p:cNvPr>
          <p:cNvSpPr/>
          <p:nvPr/>
        </p:nvSpPr>
        <p:spPr>
          <a:xfrm>
            <a:off x="763774" y="3216350"/>
            <a:ext cx="3155754" cy="1006173"/>
          </a:xfrm>
          <a:prstGeom prst="rect">
            <a:avLst/>
          </a:prstGeom>
          <a:noFill/>
          <a:ln/>
        </p:spPr>
        <p:txBody>
          <a:bodyPr wrap="square" lIns="0" tIns="0" rIns="0" bIns="0" rtlCol="0" anchor="t">
            <a:spAutoFit/>
          </a:bodyPr>
          <a:lstStyle/>
          <a:p>
            <a:pPr algn="ctr" rtl="1">
              <a:lnSpc>
                <a:spcPts val="1958"/>
              </a:lnSpc>
            </a:pPr>
            <a:r>
              <a:rPr lang="ar-SA" dirty="0">
                <a:solidFill>
                  <a:srgbClr val="384653"/>
                </a:solidFill>
                <a:latin typeface="Alexandria" pitchFamily="2" charset="-78"/>
                <a:ea typeface="Montserrat" pitchFamily="34" charset="-122"/>
                <a:cs typeface="Alexandria" pitchFamily="2" charset="-78"/>
              </a:rPr>
              <a:t>بناء شراكات فاعلة بين المدرسة ومؤسسات المجتمع المحلي، بما يعزز التعاون وتبادل الخبرات والموارد لتحقيق التنمية المشتركة.</a:t>
            </a:r>
            <a:endParaRPr lang="ar-SA"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3A2B86D3-7003-0944-4E92-4C1C3AA8CE8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64444" y="2268513"/>
            <a:ext cx="3824783" cy="3824783"/>
          </a:xfrm>
          <a:prstGeom prst="rect">
            <a:avLst/>
          </a:prstGeom>
        </p:spPr>
      </p:pic>
      <p:sp>
        <p:nvSpPr>
          <p:cNvPr id="15" name="Text 5">
            <a:extLst>
              <a:ext uri="{FF2B5EF4-FFF2-40B4-BE49-F238E27FC236}">
                <a16:creationId xmlns:a16="http://schemas.microsoft.com/office/drawing/2014/main" id="{AC31375E-82B1-EE3D-561C-D40D1979921D}"/>
              </a:ext>
            </a:extLst>
          </p:cNvPr>
          <p:cNvSpPr/>
          <p:nvPr/>
        </p:nvSpPr>
        <p:spPr>
          <a:xfrm>
            <a:off x="1867992" y="4892651"/>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فرص عمل</a:t>
            </a:r>
            <a:endParaRPr lang="ar-SA" sz="1625">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D8AD9561-CC8D-1814-A467-BEA280A19E48}"/>
              </a:ext>
            </a:extLst>
          </p:cNvPr>
          <p:cNvSpPr/>
          <p:nvPr/>
        </p:nvSpPr>
        <p:spPr>
          <a:xfrm>
            <a:off x="539516" y="5451844"/>
            <a:ext cx="3967943" cy="749692"/>
          </a:xfrm>
          <a:prstGeom prst="rect">
            <a:avLst/>
          </a:prstGeom>
          <a:noFill/>
          <a:ln/>
        </p:spPr>
        <p:txBody>
          <a:bodyPr wrap="square" lIns="0" tIns="0" rIns="0" bIns="0" rtlCol="0" anchor="t">
            <a:spAutoFit/>
          </a:bodyPr>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الإسهام في خلق فرص عمل ومشروعات صغيرة، وتنمية مهارات الشباب بما يساعدهم على الاندماج في سوق العمل وتحسين المستوى الاقتصادي.</a:t>
            </a:r>
            <a:endParaRPr lang="ar-SA" dirty="0">
              <a:latin typeface="Alexandria" pitchFamily="2" charset="-78"/>
              <a:cs typeface="Alexandria" pitchFamily="2" charset="-78"/>
            </a:endParaRPr>
          </a:p>
        </p:txBody>
      </p:sp>
      <p:pic>
        <p:nvPicPr>
          <p:cNvPr id="17" name="Image 4" descr="preencoded.png">
            <a:extLst>
              <a:ext uri="{FF2B5EF4-FFF2-40B4-BE49-F238E27FC236}">
                <a16:creationId xmlns:a16="http://schemas.microsoft.com/office/drawing/2014/main" id="{1D8FF26B-0ECE-E5E8-8093-86BEE0D73E7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54470" y="2309215"/>
            <a:ext cx="3824783" cy="3824783"/>
          </a:xfrm>
          <a:prstGeom prst="rect">
            <a:avLst/>
          </a:prstGeom>
        </p:spPr>
      </p:pic>
      <p:sp>
        <p:nvSpPr>
          <p:cNvPr id="20" name="Text 7">
            <a:extLst>
              <a:ext uri="{FF2B5EF4-FFF2-40B4-BE49-F238E27FC236}">
                <a16:creationId xmlns:a16="http://schemas.microsoft.com/office/drawing/2014/main" id="{3407BCF3-1D53-5D33-37F0-B4AA309F6760}"/>
              </a:ext>
            </a:extLst>
          </p:cNvPr>
          <p:cNvSpPr/>
          <p:nvPr/>
        </p:nvSpPr>
        <p:spPr>
          <a:xfrm>
            <a:off x="8245277" y="4892651"/>
            <a:ext cx="2078633" cy="259755"/>
          </a:xfrm>
          <a:prstGeom prst="rect">
            <a:avLst/>
          </a:prstGeom>
          <a:noFill/>
          <a:ln/>
        </p:spPr>
        <p:txBody>
          <a:bodyPr wrap="none" lIns="0" tIns="0" rIns="0" bIns="0" rtlCol="0" anchor="t"/>
          <a:lstStyle/>
          <a:p>
            <a:pP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ثقافة الجودة</a:t>
            </a:r>
            <a:endParaRPr lang="ar-SA" sz="1625">
              <a:solidFill>
                <a:schemeClr val="accent2">
                  <a:lumMod val="75000"/>
                </a:schemeClr>
              </a:solidFill>
              <a:latin typeface="Alexandria" pitchFamily="2" charset="-78"/>
              <a:cs typeface="Alexandria" pitchFamily="2" charset="-78"/>
            </a:endParaRPr>
          </a:p>
        </p:txBody>
      </p:sp>
      <p:sp>
        <p:nvSpPr>
          <p:cNvPr id="21" name="Text 8">
            <a:extLst>
              <a:ext uri="{FF2B5EF4-FFF2-40B4-BE49-F238E27FC236}">
                <a16:creationId xmlns:a16="http://schemas.microsoft.com/office/drawing/2014/main" id="{536FEAA8-51B1-A613-68DF-5B97C7262D2C}"/>
              </a:ext>
            </a:extLst>
          </p:cNvPr>
          <p:cNvSpPr/>
          <p:nvPr/>
        </p:nvSpPr>
        <p:spPr>
          <a:xfrm>
            <a:off x="7646212" y="5425008"/>
            <a:ext cx="3824783" cy="749692"/>
          </a:xfrm>
          <a:prstGeom prst="rect">
            <a:avLst/>
          </a:prstGeom>
          <a:noFill/>
          <a:ln/>
        </p:spPr>
        <p:txBody>
          <a:bodyPr wrap="square" lIns="0" tIns="0" rIns="0" bIns="0" rtlCol="0" anchor="t">
            <a:spAutoFit/>
          </a:bodyPr>
          <a:lstStyle/>
          <a:p>
            <a:pPr algn="ctr" rtl="1">
              <a:lnSpc>
                <a:spcPts val="1958"/>
              </a:lnSpc>
            </a:pPr>
            <a:r>
              <a:rPr lang="ar-SA" dirty="0">
                <a:solidFill>
                  <a:srgbClr val="384653"/>
                </a:solidFill>
                <a:latin typeface="Alexandria" pitchFamily="2" charset="-78"/>
                <a:ea typeface="Montserrat" pitchFamily="34" charset="-122"/>
                <a:cs typeface="Alexandria" pitchFamily="2" charset="-78"/>
              </a:rPr>
              <a:t>نشر ثقافة العمل والإتقان والجودة بين أفراد المجتمع، وتعزيز قيمة الإنتاج والاعتماد على العمل كوسيلة لتحقيق التنمية والتقدم.</a:t>
            </a:r>
            <a:endParaRPr lang="ar-SA" dirty="0">
              <a:latin typeface="Alexandria" pitchFamily="2" charset="-78"/>
              <a:cs typeface="Alexandria" pitchFamily="2" charset="-78"/>
            </a:endParaRPr>
          </a:p>
        </p:txBody>
      </p:sp>
      <p:pic>
        <p:nvPicPr>
          <p:cNvPr id="22" name="Image 6" descr="preencoded.png">
            <a:extLst>
              <a:ext uri="{FF2B5EF4-FFF2-40B4-BE49-F238E27FC236}">
                <a16:creationId xmlns:a16="http://schemas.microsoft.com/office/drawing/2014/main" id="{6417187D-67EF-9CD3-5DFE-A6B2D6D0261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74001" y="2309718"/>
            <a:ext cx="3824783" cy="3824783"/>
          </a:xfrm>
          <a:prstGeom prst="rect">
            <a:avLst/>
          </a:prstGeom>
        </p:spPr>
      </p:pic>
    </p:spTree>
    <p:extLst>
      <p:ext uri="{BB962C8B-B14F-4D97-AF65-F5344CB8AC3E}">
        <p14:creationId xmlns:p14="http://schemas.microsoft.com/office/powerpoint/2010/main" val="388965597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396837"/>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7F2AB17-8A06-225B-F3A8-B3C698DA1332}"/>
              </a:ext>
            </a:extLst>
          </p:cNvPr>
          <p:cNvSpPr/>
          <p:nvPr/>
        </p:nvSpPr>
        <p:spPr>
          <a:xfrm>
            <a:off x="2956918" y="515015"/>
            <a:ext cx="5210770" cy="503733"/>
          </a:xfrm>
          <a:prstGeom prst="rect">
            <a:avLst/>
          </a:prstGeom>
          <a:noFill/>
          <a:ln/>
        </p:spPr>
        <p:txBody>
          <a:bodyPr wrap="none" lIns="0" tIns="0" rIns="0" bIns="0" rtlCol="0" anchor="t"/>
          <a:lstStyle/>
          <a:p>
            <a:pPr algn="r" rtl="1">
              <a:lnSpc>
                <a:spcPts val="3958"/>
              </a:lnSpc>
            </a:pPr>
            <a:r>
              <a:rPr lang="ar-SA" sz="2400" b="1" dirty="0">
                <a:solidFill>
                  <a:srgbClr val="00B0F0"/>
                </a:solidFill>
                <a:latin typeface="Alexandria" pitchFamily="2" charset="-78"/>
                <a:ea typeface="Barlow Bold" pitchFamily="34" charset="-122"/>
                <a:cs typeface="Alexandria" pitchFamily="2" charset="-78"/>
              </a:rPr>
              <a:t>خطوات البدء في المدرسة المنتجة: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5A178B40-8835-1106-2701-338CAA26F55F}"/>
              </a:ext>
            </a:extLst>
          </p:cNvPr>
          <p:cNvSpPr/>
          <p:nvPr/>
        </p:nvSpPr>
        <p:spPr>
          <a:xfrm>
            <a:off x="11273136" y="1566590"/>
            <a:ext cx="153094" cy="689173"/>
          </a:xfrm>
          <a:prstGeom prst="roundRect">
            <a:avLst>
              <a:gd name="adj" fmla="val 150065"/>
            </a:avLst>
          </a:prstGeom>
          <a:solidFill>
            <a:srgbClr val="D4E9F7"/>
          </a:solidFill>
          <a:ln w="7620">
            <a:solidFill>
              <a:srgbClr val="BACFDD"/>
            </a:solidFill>
            <a:prstDash val="solid"/>
          </a:ln>
        </p:spPr>
      </p:sp>
      <p:sp>
        <p:nvSpPr>
          <p:cNvPr id="8" name="Shape 2">
            <a:extLst>
              <a:ext uri="{FF2B5EF4-FFF2-40B4-BE49-F238E27FC236}">
                <a16:creationId xmlns:a16="http://schemas.microsoft.com/office/drawing/2014/main" id="{7EF35D62-B40C-88CE-C016-278946F7E132}"/>
              </a:ext>
            </a:extLst>
          </p:cNvPr>
          <p:cNvSpPr/>
          <p:nvPr/>
        </p:nvSpPr>
        <p:spPr>
          <a:xfrm>
            <a:off x="11119942" y="1466080"/>
            <a:ext cx="459482" cy="459482"/>
          </a:xfrm>
          <a:prstGeom prst="roundRect">
            <a:avLst>
              <a:gd name="adj" fmla="val 82920"/>
            </a:avLst>
          </a:prstGeom>
          <a:solidFill>
            <a:srgbClr val="D4E9F7"/>
          </a:solidFill>
          <a:ln w="7620">
            <a:solidFill>
              <a:srgbClr val="BACFDD"/>
            </a:solidFill>
            <a:prstDash val="solid"/>
          </a:ln>
        </p:spPr>
      </p:sp>
      <p:sp>
        <p:nvSpPr>
          <p:cNvPr id="10" name="Text 3">
            <a:extLst>
              <a:ext uri="{FF2B5EF4-FFF2-40B4-BE49-F238E27FC236}">
                <a16:creationId xmlns:a16="http://schemas.microsoft.com/office/drawing/2014/main" id="{760AABCE-B6E4-61BA-2868-AE5694C8E217}"/>
              </a:ext>
            </a:extLst>
          </p:cNvPr>
          <p:cNvSpPr/>
          <p:nvPr/>
        </p:nvSpPr>
        <p:spPr>
          <a:xfrm>
            <a:off x="8956278" y="1489992"/>
            <a:ext cx="2015232" cy="251818"/>
          </a:xfrm>
          <a:prstGeom prst="rect">
            <a:avLst/>
          </a:prstGeom>
          <a:noFill/>
          <a:ln/>
        </p:spPr>
        <p:txBody>
          <a:bodyPr wrap="none" lIns="0" tIns="0" rIns="0" bIns="0" rtlCol="0" anchor="t"/>
          <a:lstStyle/>
          <a:p>
            <a:pPr algn="r" rtl="1">
              <a:lnSpc>
                <a:spcPts val="1958"/>
              </a:lnSpc>
            </a:pPr>
            <a:r>
              <a:rPr lang="en-US" sz="1600" b="1" dirty="0">
                <a:solidFill>
                  <a:schemeClr val="accent2">
                    <a:lumMod val="75000"/>
                  </a:schemeClr>
                </a:solidFill>
                <a:latin typeface="Alexandria" pitchFamily="2" charset="-78"/>
                <a:ea typeface="Barlow Bold" pitchFamily="34" charset="-122"/>
                <a:cs typeface="Alexandria" pitchFamily="2" charset="-78"/>
              </a:rPr>
              <a:t>التخطيط</a:t>
            </a:r>
            <a:endParaRPr lang="en-US" sz="1600"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8A9A06F6-F499-FD8B-761C-1D718AACFE5C}"/>
              </a:ext>
            </a:extLst>
          </p:cNvPr>
          <p:cNvSpPr/>
          <p:nvPr/>
        </p:nvSpPr>
        <p:spPr>
          <a:xfrm>
            <a:off x="977368" y="1856705"/>
            <a:ext cx="9994142" cy="470770"/>
          </a:xfrm>
          <a:prstGeom prst="rect">
            <a:avLst/>
          </a:prstGeom>
          <a:noFill/>
          <a:ln/>
        </p:spPr>
        <p:txBody>
          <a:bodyPr wrap="square" lIns="0" tIns="0" rIns="0" bIns="0" rtlCol="0" anchor="t">
            <a:spAutoFit/>
          </a:bodyPr>
          <a:lstStyle/>
          <a:p>
            <a:pPr algn="r" rtl="1">
              <a:lnSpc>
                <a:spcPts val="1875"/>
              </a:lnSpc>
            </a:pPr>
            <a:r>
              <a:rPr lang="ar-SA" dirty="0">
                <a:solidFill>
                  <a:srgbClr val="384653"/>
                </a:solidFill>
                <a:latin typeface="Alexandria" pitchFamily="2" charset="-78"/>
                <a:ea typeface="Montserrat" pitchFamily="34" charset="-122"/>
                <a:cs typeface="Alexandria" pitchFamily="2" charset="-78"/>
              </a:rPr>
              <a:t>وضع خطة استراتيجية واضحة تشمل تحديد الأهداف التعليمية والإنتاجية، وتحديد نوع المشروعات المناسبة لقدرات المدرسة واحتياجات المجتمع.</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9B920ED5-5DE7-5BD8-788E-84A627B904F0}"/>
              </a:ext>
            </a:extLst>
          </p:cNvPr>
          <p:cNvSpPr/>
          <p:nvPr/>
        </p:nvSpPr>
        <p:spPr>
          <a:xfrm>
            <a:off x="11043445" y="2633985"/>
            <a:ext cx="153094" cy="689173"/>
          </a:xfrm>
          <a:prstGeom prst="roundRect">
            <a:avLst>
              <a:gd name="adj" fmla="val 150065"/>
            </a:avLst>
          </a:prstGeom>
          <a:solidFill>
            <a:srgbClr val="D4E9F7"/>
          </a:solidFill>
          <a:ln w="7620">
            <a:solidFill>
              <a:srgbClr val="BACFDD"/>
            </a:solidFill>
            <a:prstDash val="solid"/>
          </a:ln>
        </p:spPr>
      </p:sp>
      <p:sp>
        <p:nvSpPr>
          <p:cNvPr id="13" name="Shape 6">
            <a:extLst>
              <a:ext uri="{FF2B5EF4-FFF2-40B4-BE49-F238E27FC236}">
                <a16:creationId xmlns:a16="http://schemas.microsoft.com/office/drawing/2014/main" id="{E41C2FA1-4D70-30A8-1C88-A98400BF4CA9}"/>
              </a:ext>
            </a:extLst>
          </p:cNvPr>
          <p:cNvSpPr/>
          <p:nvPr/>
        </p:nvSpPr>
        <p:spPr>
          <a:xfrm>
            <a:off x="10890250" y="2533476"/>
            <a:ext cx="459482" cy="459482"/>
          </a:xfrm>
          <a:prstGeom prst="roundRect">
            <a:avLst>
              <a:gd name="adj" fmla="val 82920"/>
            </a:avLst>
          </a:prstGeom>
          <a:solidFill>
            <a:srgbClr val="D4E9F7"/>
          </a:solidFill>
          <a:ln w="7620">
            <a:solidFill>
              <a:srgbClr val="BACFDD"/>
            </a:solidFill>
            <a:prstDash val="solid"/>
          </a:ln>
        </p:spPr>
      </p:sp>
      <p:sp>
        <p:nvSpPr>
          <p:cNvPr id="15" name="Text 7">
            <a:extLst>
              <a:ext uri="{FF2B5EF4-FFF2-40B4-BE49-F238E27FC236}">
                <a16:creationId xmlns:a16="http://schemas.microsoft.com/office/drawing/2014/main" id="{F1FB81D1-CEFB-0D13-34B6-7F6AEEE3E20A}"/>
              </a:ext>
            </a:extLst>
          </p:cNvPr>
          <p:cNvSpPr/>
          <p:nvPr/>
        </p:nvSpPr>
        <p:spPr>
          <a:xfrm>
            <a:off x="8726587" y="2557388"/>
            <a:ext cx="2015232" cy="251818"/>
          </a:xfrm>
          <a:prstGeom prst="rect">
            <a:avLst/>
          </a:prstGeom>
          <a:noFill/>
          <a:ln/>
        </p:spPr>
        <p:txBody>
          <a:bodyPr wrap="none" lIns="0" tIns="0" rIns="0" bIns="0" rtlCol="0" anchor="t"/>
          <a:lstStyle/>
          <a:p>
            <a:pPr algn="r" rtl="1">
              <a:lnSpc>
                <a:spcPts val="1958"/>
              </a:lnSpc>
            </a:pPr>
            <a:r>
              <a:rPr lang="en-US" sz="1600" b="1" dirty="0">
                <a:solidFill>
                  <a:schemeClr val="accent2">
                    <a:lumMod val="75000"/>
                  </a:schemeClr>
                </a:solidFill>
                <a:latin typeface="Alexandria" pitchFamily="2" charset="-78"/>
                <a:ea typeface="Barlow Bold" pitchFamily="34" charset="-122"/>
                <a:cs typeface="Alexandria" pitchFamily="2" charset="-78"/>
              </a:rPr>
              <a:t>المصادر</a:t>
            </a:r>
            <a:endParaRPr lang="en-US" sz="1600"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C7DEB811-409C-B6FB-C9D8-428527CFB06D}"/>
              </a:ext>
            </a:extLst>
          </p:cNvPr>
          <p:cNvSpPr/>
          <p:nvPr/>
        </p:nvSpPr>
        <p:spPr>
          <a:xfrm>
            <a:off x="995461" y="2826197"/>
            <a:ext cx="9746359" cy="470770"/>
          </a:xfrm>
          <a:prstGeom prst="rect">
            <a:avLst/>
          </a:prstGeom>
          <a:noFill/>
          <a:ln/>
        </p:spPr>
        <p:txBody>
          <a:bodyPr wrap="square" lIns="0" tIns="0" rIns="0" bIns="0" rtlCol="0" anchor="t">
            <a:spAutoFit/>
          </a:bodyPr>
          <a:lstStyle/>
          <a:p>
            <a:pPr algn="r" rtl="1">
              <a:lnSpc>
                <a:spcPts val="1875"/>
              </a:lnSpc>
            </a:pPr>
            <a:r>
              <a:rPr lang="ar-SA" dirty="0">
                <a:solidFill>
                  <a:srgbClr val="384653"/>
                </a:solidFill>
                <a:latin typeface="Alexandria" pitchFamily="2" charset="-78"/>
                <a:ea typeface="Montserrat" pitchFamily="34" charset="-122"/>
                <a:cs typeface="Alexandria" pitchFamily="2" charset="-78"/>
              </a:rPr>
              <a:t>تحديد مصادر التمويل والدعم، وبناء شراكات مع مؤسسات المجتمع المحلي والقطاع الخاص لتوفير الإمكانات اللازمة لتنفيذ المشروعات.</a:t>
            </a:r>
            <a:endParaRPr lang="en-US"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4872B134-4217-3BCB-3F72-2A35A9671AAC}"/>
              </a:ext>
            </a:extLst>
          </p:cNvPr>
          <p:cNvSpPr/>
          <p:nvPr/>
        </p:nvSpPr>
        <p:spPr>
          <a:xfrm>
            <a:off x="10813654" y="3701380"/>
            <a:ext cx="153094" cy="689173"/>
          </a:xfrm>
          <a:prstGeom prst="roundRect">
            <a:avLst>
              <a:gd name="adj" fmla="val 150065"/>
            </a:avLst>
          </a:prstGeom>
          <a:solidFill>
            <a:srgbClr val="D4E9F7"/>
          </a:solidFill>
          <a:ln w="7620">
            <a:solidFill>
              <a:srgbClr val="BACFDD"/>
            </a:solidFill>
            <a:prstDash val="solid"/>
          </a:ln>
        </p:spPr>
      </p:sp>
      <p:sp>
        <p:nvSpPr>
          <p:cNvPr id="19" name="Shape 10">
            <a:extLst>
              <a:ext uri="{FF2B5EF4-FFF2-40B4-BE49-F238E27FC236}">
                <a16:creationId xmlns:a16="http://schemas.microsoft.com/office/drawing/2014/main" id="{51E89B66-00BB-F359-096E-AA1FC0065F74}"/>
              </a:ext>
            </a:extLst>
          </p:cNvPr>
          <p:cNvSpPr/>
          <p:nvPr/>
        </p:nvSpPr>
        <p:spPr>
          <a:xfrm>
            <a:off x="10660459" y="3600871"/>
            <a:ext cx="459482" cy="459482"/>
          </a:xfrm>
          <a:prstGeom prst="roundRect">
            <a:avLst>
              <a:gd name="adj" fmla="val 82920"/>
            </a:avLst>
          </a:prstGeom>
          <a:solidFill>
            <a:srgbClr val="D4E9F7"/>
          </a:solidFill>
          <a:ln w="7620">
            <a:solidFill>
              <a:srgbClr val="BACFDD"/>
            </a:solidFill>
            <a:prstDash val="solid"/>
          </a:ln>
        </p:spPr>
      </p:sp>
      <p:sp>
        <p:nvSpPr>
          <p:cNvPr id="21" name="Text 11">
            <a:extLst>
              <a:ext uri="{FF2B5EF4-FFF2-40B4-BE49-F238E27FC236}">
                <a16:creationId xmlns:a16="http://schemas.microsoft.com/office/drawing/2014/main" id="{DE22DE92-E024-7977-52F3-CDA36AB5DEEA}"/>
              </a:ext>
            </a:extLst>
          </p:cNvPr>
          <p:cNvSpPr/>
          <p:nvPr/>
        </p:nvSpPr>
        <p:spPr>
          <a:xfrm>
            <a:off x="8496796" y="3624783"/>
            <a:ext cx="2015232" cy="251818"/>
          </a:xfrm>
          <a:prstGeom prst="rect">
            <a:avLst/>
          </a:prstGeom>
          <a:noFill/>
          <a:ln/>
        </p:spPr>
        <p:txBody>
          <a:bodyPr wrap="none" lIns="0" tIns="0" rIns="0" bIns="0" rtlCol="0" anchor="t"/>
          <a:lstStyle/>
          <a:p>
            <a:pPr algn="r" rtl="1">
              <a:lnSpc>
                <a:spcPts val="1958"/>
              </a:lnSpc>
            </a:pPr>
            <a:r>
              <a:rPr lang="en-US" sz="1600" b="1" dirty="0">
                <a:solidFill>
                  <a:schemeClr val="accent2">
                    <a:lumMod val="75000"/>
                  </a:schemeClr>
                </a:solidFill>
                <a:latin typeface="Alexandria" pitchFamily="2" charset="-78"/>
                <a:ea typeface="Barlow Bold" pitchFamily="34" charset="-122"/>
                <a:cs typeface="Alexandria" pitchFamily="2" charset="-78"/>
              </a:rPr>
              <a:t>التدريب</a:t>
            </a:r>
            <a:endParaRPr lang="en-US" sz="1600"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0BC3F6F6-2B7F-4A71-A0D6-63E734FA687B}"/>
              </a:ext>
            </a:extLst>
          </p:cNvPr>
          <p:cNvSpPr/>
          <p:nvPr/>
        </p:nvSpPr>
        <p:spPr>
          <a:xfrm>
            <a:off x="977368" y="3965600"/>
            <a:ext cx="9534661" cy="227113"/>
          </a:xfrm>
          <a:prstGeom prst="rect">
            <a:avLst/>
          </a:prstGeom>
          <a:noFill/>
          <a:ln/>
        </p:spPr>
        <p:txBody>
          <a:bodyPr wrap="none" lIns="0" tIns="0" rIns="0" bIns="0" rtlCol="0" anchor="t">
            <a:spAutoFit/>
          </a:bodyPr>
          <a:lstStyle/>
          <a:p>
            <a:pPr algn="r" rtl="1">
              <a:lnSpc>
                <a:spcPts val="1875"/>
              </a:lnSpc>
            </a:pPr>
            <a:r>
              <a:rPr lang="ar-SA" dirty="0">
                <a:solidFill>
                  <a:srgbClr val="384653"/>
                </a:solidFill>
                <a:latin typeface="Alexandria" pitchFamily="2" charset="-78"/>
                <a:ea typeface="Montserrat" pitchFamily="34" charset="-122"/>
                <a:cs typeface="Alexandria" pitchFamily="2" charset="-78"/>
              </a:rPr>
              <a:t>تدريب المعلمين والطلاب على المهارات المهنية وريادة الأعمال، وتنمية قدراتهم على التخطيط للمشروعات وإدارتها بكفاءة.</a:t>
            </a:r>
            <a:endParaRPr lang="en-US" dirty="0">
              <a:latin typeface="Alexandria" pitchFamily="2" charset="-78"/>
              <a:cs typeface="Alexandria" pitchFamily="2" charset="-78"/>
            </a:endParaRPr>
          </a:p>
        </p:txBody>
      </p:sp>
      <p:sp>
        <p:nvSpPr>
          <p:cNvPr id="24" name="Shape 13">
            <a:extLst>
              <a:ext uri="{FF2B5EF4-FFF2-40B4-BE49-F238E27FC236}">
                <a16:creationId xmlns:a16="http://schemas.microsoft.com/office/drawing/2014/main" id="{E85C3339-2ED9-8F51-91FB-8C2015CDE194}"/>
              </a:ext>
            </a:extLst>
          </p:cNvPr>
          <p:cNvSpPr/>
          <p:nvPr/>
        </p:nvSpPr>
        <p:spPr>
          <a:xfrm>
            <a:off x="10583962" y="4768776"/>
            <a:ext cx="153094" cy="689173"/>
          </a:xfrm>
          <a:prstGeom prst="roundRect">
            <a:avLst>
              <a:gd name="adj" fmla="val 150065"/>
            </a:avLst>
          </a:prstGeom>
          <a:solidFill>
            <a:srgbClr val="D4E9F7"/>
          </a:solidFill>
          <a:ln w="7620">
            <a:solidFill>
              <a:srgbClr val="BACFDD"/>
            </a:solidFill>
            <a:prstDash val="solid"/>
          </a:ln>
        </p:spPr>
      </p:sp>
      <p:sp>
        <p:nvSpPr>
          <p:cNvPr id="26" name="Shape 14">
            <a:extLst>
              <a:ext uri="{FF2B5EF4-FFF2-40B4-BE49-F238E27FC236}">
                <a16:creationId xmlns:a16="http://schemas.microsoft.com/office/drawing/2014/main" id="{02D686C8-D07A-C905-541E-DDC2F8A0BC7A}"/>
              </a:ext>
            </a:extLst>
          </p:cNvPr>
          <p:cNvSpPr/>
          <p:nvPr/>
        </p:nvSpPr>
        <p:spPr>
          <a:xfrm>
            <a:off x="10430768" y="4668267"/>
            <a:ext cx="459482" cy="459482"/>
          </a:xfrm>
          <a:prstGeom prst="roundRect">
            <a:avLst>
              <a:gd name="adj" fmla="val 82920"/>
            </a:avLst>
          </a:prstGeom>
          <a:solidFill>
            <a:srgbClr val="D4E9F7"/>
          </a:solidFill>
          <a:ln w="7620">
            <a:solidFill>
              <a:srgbClr val="BACFDD"/>
            </a:solidFill>
            <a:prstDash val="solid"/>
          </a:ln>
        </p:spPr>
      </p:sp>
      <p:sp>
        <p:nvSpPr>
          <p:cNvPr id="28" name="Text 15">
            <a:extLst>
              <a:ext uri="{FF2B5EF4-FFF2-40B4-BE49-F238E27FC236}">
                <a16:creationId xmlns:a16="http://schemas.microsoft.com/office/drawing/2014/main" id="{F63FC8B2-5581-3E1A-3C37-5FEFF74002F4}"/>
              </a:ext>
            </a:extLst>
          </p:cNvPr>
          <p:cNvSpPr/>
          <p:nvPr/>
        </p:nvSpPr>
        <p:spPr>
          <a:xfrm>
            <a:off x="8267105" y="4692179"/>
            <a:ext cx="2015232" cy="251818"/>
          </a:xfrm>
          <a:prstGeom prst="rect">
            <a:avLst/>
          </a:prstGeom>
          <a:noFill/>
          <a:ln/>
        </p:spPr>
        <p:txBody>
          <a:bodyPr wrap="none" lIns="0" tIns="0" rIns="0" bIns="0" rtlCol="0" anchor="t"/>
          <a:lstStyle/>
          <a:p>
            <a:pPr algn="r" rtl="1">
              <a:lnSpc>
                <a:spcPts val="1958"/>
              </a:lnSpc>
            </a:pPr>
            <a:r>
              <a:rPr lang="en-US" sz="1600" b="1" dirty="0">
                <a:solidFill>
                  <a:schemeClr val="accent2">
                    <a:lumMod val="75000"/>
                  </a:schemeClr>
                </a:solidFill>
                <a:latin typeface="Alexandria" pitchFamily="2" charset="-78"/>
                <a:ea typeface="Barlow Bold" pitchFamily="34" charset="-122"/>
                <a:cs typeface="Alexandria" pitchFamily="2" charset="-78"/>
              </a:rPr>
              <a:t>التطبيق</a:t>
            </a:r>
            <a:endParaRPr lang="en-US" sz="1600" dirty="0">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FEE5337F-7797-2F90-DDF1-10D40684A821}"/>
              </a:ext>
            </a:extLst>
          </p:cNvPr>
          <p:cNvSpPr/>
          <p:nvPr/>
        </p:nvSpPr>
        <p:spPr>
          <a:xfrm>
            <a:off x="1199456" y="5032995"/>
            <a:ext cx="9082881" cy="470770"/>
          </a:xfrm>
          <a:prstGeom prst="rect">
            <a:avLst/>
          </a:prstGeom>
          <a:noFill/>
          <a:ln/>
        </p:spPr>
        <p:txBody>
          <a:bodyPr wrap="square" lIns="0" tIns="0" rIns="0" bIns="0" rtlCol="0" anchor="t">
            <a:spAutoFit/>
          </a:bodyPr>
          <a:lstStyle/>
          <a:p>
            <a:pPr algn="r" rtl="1">
              <a:lnSpc>
                <a:spcPts val="1875"/>
              </a:lnSpc>
            </a:pPr>
            <a:r>
              <a:rPr lang="ar-SA" dirty="0">
                <a:solidFill>
                  <a:srgbClr val="384653"/>
                </a:solidFill>
                <a:latin typeface="Alexandria" pitchFamily="2" charset="-78"/>
                <a:ea typeface="Montserrat" pitchFamily="34" charset="-122"/>
                <a:cs typeface="Alexandria" pitchFamily="2" charset="-78"/>
              </a:rPr>
              <a:t>البدء بتنفيذ مشروعات إنتاجية صغيرة داخل المدرسة بشكل تدريجي، مع إشراك الطلاب في جميع مراحل العمل والتعلم بالممارسة.</a:t>
            </a:r>
            <a:endParaRPr lang="en-US" dirty="0">
              <a:latin typeface="Alexandria" pitchFamily="2" charset="-78"/>
              <a:cs typeface="Alexandria" pitchFamily="2" charset="-78"/>
            </a:endParaRPr>
          </a:p>
        </p:txBody>
      </p:sp>
      <p:sp>
        <p:nvSpPr>
          <p:cNvPr id="30" name="Shape 17">
            <a:extLst>
              <a:ext uri="{FF2B5EF4-FFF2-40B4-BE49-F238E27FC236}">
                <a16:creationId xmlns:a16="http://schemas.microsoft.com/office/drawing/2014/main" id="{3DE0E5D2-4D60-503B-393B-1E01C0054183}"/>
              </a:ext>
            </a:extLst>
          </p:cNvPr>
          <p:cNvSpPr/>
          <p:nvPr/>
        </p:nvSpPr>
        <p:spPr>
          <a:xfrm>
            <a:off x="10813654" y="5836171"/>
            <a:ext cx="153094" cy="689173"/>
          </a:xfrm>
          <a:prstGeom prst="roundRect">
            <a:avLst>
              <a:gd name="adj" fmla="val 150065"/>
            </a:avLst>
          </a:prstGeom>
          <a:solidFill>
            <a:srgbClr val="D4E9F7"/>
          </a:solidFill>
          <a:ln w="7620">
            <a:solidFill>
              <a:srgbClr val="BACFDD"/>
            </a:solidFill>
            <a:prstDash val="solid"/>
          </a:ln>
        </p:spPr>
      </p:sp>
      <p:sp>
        <p:nvSpPr>
          <p:cNvPr id="31" name="Shape 18">
            <a:extLst>
              <a:ext uri="{FF2B5EF4-FFF2-40B4-BE49-F238E27FC236}">
                <a16:creationId xmlns:a16="http://schemas.microsoft.com/office/drawing/2014/main" id="{08103DCB-6FC2-8378-4E88-BEED595D801A}"/>
              </a:ext>
            </a:extLst>
          </p:cNvPr>
          <p:cNvSpPr/>
          <p:nvPr/>
        </p:nvSpPr>
        <p:spPr>
          <a:xfrm>
            <a:off x="10660459" y="5735662"/>
            <a:ext cx="459482" cy="459482"/>
          </a:xfrm>
          <a:prstGeom prst="roundRect">
            <a:avLst>
              <a:gd name="adj" fmla="val 82920"/>
            </a:avLst>
          </a:prstGeom>
          <a:solidFill>
            <a:srgbClr val="D4E9F7"/>
          </a:solidFill>
          <a:ln w="7620">
            <a:solidFill>
              <a:srgbClr val="BACFDD"/>
            </a:solidFill>
            <a:prstDash val="solid"/>
          </a:ln>
        </p:spPr>
      </p:sp>
      <p:sp>
        <p:nvSpPr>
          <p:cNvPr id="33" name="Text 19">
            <a:extLst>
              <a:ext uri="{FF2B5EF4-FFF2-40B4-BE49-F238E27FC236}">
                <a16:creationId xmlns:a16="http://schemas.microsoft.com/office/drawing/2014/main" id="{48014F0F-84EC-E8DE-F3C3-22D800B86AB7}"/>
              </a:ext>
            </a:extLst>
          </p:cNvPr>
          <p:cNvSpPr/>
          <p:nvPr/>
        </p:nvSpPr>
        <p:spPr>
          <a:xfrm>
            <a:off x="8496796" y="5759574"/>
            <a:ext cx="2015232" cy="251818"/>
          </a:xfrm>
          <a:prstGeom prst="rect">
            <a:avLst/>
          </a:prstGeom>
          <a:noFill/>
          <a:ln/>
        </p:spPr>
        <p:txBody>
          <a:bodyPr wrap="none" lIns="0" tIns="0" rIns="0" bIns="0" rtlCol="0" anchor="t"/>
          <a:lstStyle/>
          <a:p>
            <a:pPr algn="r" rtl="1">
              <a:lnSpc>
                <a:spcPts val="1958"/>
              </a:lnSpc>
            </a:pPr>
            <a:r>
              <a:rPr lang="en-US" sz="1600" b="1" dirty="0">
                <a:solidFill>
                  <a:schemeClr val="accent2">
                    <a:lumMod val="75000"/>
                  </a:schemeClr>
                </a:solidFill>
                <a:latin typeface="Alexandria" pitchFamily="2" charset="-78"/>
                <a:ea typeface="Barlow Bold" pitchFamily="34" charset="-122"/>
                <a:cs typeface="Alexandria" pitchFamily="2" charset="-78"/>
              </a:rPr>
              <a:t>التقييم</a:t>
            </a:r>
            <a:endParaRPr lang="en-US" sz="1600" dirty="0">
              <a:solidFill>
                <a:schemeClr val="accent2">
                  <a:lumMod val="75000"/>
                </a:schemeClr>
              </a:solidFill>
              <a:latin typeface="Alexandria" pitchFamily="2" charset="-78"/>
              <a:cs typeface="Alexandria" pitchFamily="2" charset="-78"/>
            </a:endParaRPr>
          </a:p>
        </p:txBody>
      </p:sp>
      <p:sp>
        <p:nvSpPr>
          <p:cNvPr id="34" name="Text 20">
            <a:extLst>
              <a:ext uri="{FF2B5EF4-FFF2-40B4-BE49-F238E27FC236}">
                <a16:creationId xmlns:a16="http://schemas.microsoft.com/office/drawing/2014/main" id="{C7E5E214-0FAF-F8EE-91BB-49DBAF6CE423}"/>
              </a:ext>
            </a:extLst>
          </p:cNvPr>
          <p:cNvSpPr/>
          <p:nvPr/>
        </p:nvSpPr>
        <p:spPr>
          <a:xfrm>
            <a:off x="1769251" y="6100391"/>
            <a:ext cx="8742778" cy="227113"/>
          </a:xfrm>
          <a:prstGeom prst="rect">
            <a:avLst/>
          </a:prstGeom>
          <a:noFill/>
          <a:ln/>
        </p:spPr>
        <p:txBody>
          <a:bodyPr wrap="none" lIns="0" tIns="0" rIns="0" bIns="0" rtlCol="0" anchor="t">
            <a:spAutoFit/>
          </a:bodyPr>
          <a:lstStyle/>
          <a:p>
            <a:pPr algn="r" rtl="1">
              <a:lnSpc>
                <a:spcPts val="1875"/>
              </a:lnSpc>
            </a:pPr>
            <a:r>
              <a:rPr lang="ar-SA" dirty="0">
                <a:solidFill>
                  <a:srgbClr val="384653"/>
                </a:solidFill>
                <a:latin typeface="Alexandria" pitchFamily="2" charset="-78"/>
                <a:ea typeface="Montserrat" pitchFamily="34" charset="-122"/>
                <a:cs typeface="Alexandria" pitchFamily="2" charset="-78"/>
              </a:rPr>
              <a:t>المتابعة والتقييم المستمر لنتائج المشروعات، والعمل على تطويرها وتحسين أدائها بما يحقق الاستدامة والنجاح.</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02186285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3543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36712"/>
            <a:ext cx="4128422" cy="58475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053357"/>
            <a:ext cx="11435562" cy="5543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0BEFE0D-1543-A7E9-7331-284F6ADE899A}"/>
              </a:ext>
            </a:extLst>
          </p:cNvPr>
          <p:cNvSpPr/>
          <p:nvPr/>
        </p:nvSpPr>
        <p:spPr>
          <a:xfrm>
            <a:off x="2248348" y="497879"/>
            <a:ext cx="6814370" cy="291307"/>
          </a:xfrm>
          <a:prstGeom prst="rect">
            <a:avLst/>
          </a:prstGeom>
          <a:noFill/>
          <a:ln/>
        </p:spPr>
        <p:txBody>
          <a:bodyPr wrap="none" lIns="0" tIns="0" rIns="0" bIns="0" rtlCol="0" anchor="t"/>
          <a:lstStyle/>
          <a:p>
            <a:pPr algn="r" rtl="1">
              <a:lnSpc>
                <a:spcPts val="2292"/>
              </a:lnSpc>
            </a:pPr>
            <a:r>
              <a:rPr lang="ar-SA" sz="1800" b="1" dirty="0">
                <a:solidFill>
                  <a:srgbClr val="00B0F0"/>
                </a:solidFill>
                <a:latin typeface="Alexandria" pitchFamily="2" charset="-78"/>
                <a:ea typeface="Barlow Bold" pitchFamily="34" charset="-122"/>
                <a:cs typeface="Alexandria" pitchFamily="2" charset="-78"/>
              </a:rPr>
              <a:t>مقترحات لتفعيل المدارس المنتجة:  أساس بناء المستقبل:</a:t>
            </a:r>
            <a:endParaRPr lang="ar-SA" sz="18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772EA03E-8BD1-583C-8974-EFF931AAA618}"/>
              </a:ext>
            </a:extLst>
          </p:cNvPr>
          <p:cNvSpPr/>
          <p:nvPr/>
        </p:nvSpPr>
        <p:spPr>
          <a:xfrm>
            <a:off x="600583" y="1072760"/>
            <a:ext cx="10990834" cy="522772"/>
          </a:xfrm>
          <a:prstGeom prst="rect">
            <a:avLst/>
          </a:prstGeom>
          <a:noFill/>
          <a:ln/>
        </p:spPr>
        <p:txBody>
          <a:bodyPr wrap="square" lIns="0" tIns="0" rIns="0" bIns="0" rtlCol="0" anchor="t">
            <a:spAutoFit/>
          </a:bodyPr>
          <a:lstStyle/>
          <a:p>
            <a:pPr algn="r" rtl="1">
              <a:lnSpc>
                <a:spcPct val="150000"/>
              </a:lnSpc>
            </a:pPr>
            <a:r>
              <a:rPr lang="en-US" sz="1200" dirty="0">
                <a:solidFill>
                  <a:srgbClr val="384653"/>
                </a:solidFill>
                <a:latin typeface="Alexandria" pitchFamily="2" charset="-78"/>
                <a:ea typeface="Montserrat" pitchFamily="34" charset="-122"/>
                <a:cs typeface="Alexandria" pitchFamily="2" charset="-78"/>
              </a:rPr>
              <a:t>لتفعيل نموذج المدرسة المنتجة وتحقيق أهدافه التربوية والتنموية، يمكن اعتماد مجموعة من الإجراءات العملية التي تبدأ من المراحل التعليمية المبكرة، لغرس ثقافة الإنتاج والابتكار لدى الأجيال القادمة.</a:t>
            </a:r>
            <a:endParaRPr lang="en-US" sz="12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EFE28381-F2B9-EB28-0F26-DD112C633581}"/>
              </a:ext>
            </a:extLst>
          </p:cNvPr>
          <p:cNvSpPr/>
          <p:nvPr/>
        </p:nvSpPr>
        <p:spPr>
          <a:xfrm>
            <a:off x="11221171" y="1953072"/>
            <a:ext cx="249039" cy="249039"/>
          </a:xfrm>
          <a:prstGeom prst="roundRect">
            <a:avLst>
              <a:gd name="adj" fmla="val 66689"/>
            </a:avLst>
          </a:prstGeom>
          <a:solidFill>
            <a:srgbClr val="D4E9F7"/>
          </a:solidFill>
          <a:ln w="7620">
            <a:solidFill>
              <a:srgbClr val="BACFDD"/>
            </a:solidFill>
            <a:prstDash val="solid"/>
          </a:ln>
        </p:spPr>
      </p:sp>
      <p:sp>
        <p:nvSpPr>
          <p:cNvPr id="9" name="Text 3">
            <a:extLst>
              <a:ext uri="{FF2B5EF4-FFF2-40B4-BE49-F238E27FC236}">
                <a16:creationId xmlns:a16="http://schemas.microsoft.com/office/drawing/2014/main" id="{357C882E-57BD-18B6-64DB-B88A961F0CA5}"/>
              </a:ext>
            </a:extLst>
          </p:cNvPr>
          <p:cNvSpPr/>
          <p:nvPr/>
        </p:nvSpPr>
        <p:spPr>
          <a:xfrm>
            <a:off x="11258329" y="1968351"/>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1</a:t>
            </a:r>
            <a:endParaRPr lang="en-US" sz="1375"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DEA537ED-4A65-3532-3FFF-6007FEBE514E}"/>
              </a:ext>
            </a:extLst>
          </p:cNvPr>
          <p:cNvSpPr/>
          <p:nvPr/>
        </p:nvSpPr>
        <p:spPr>
          <a:xfrm>
            <a:off x="9593343" y="1765844"/>
            <a:ext cx="1560116"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دعم الأفكار الإنتاجية الطلابية</a:t>
            </a:r>
            <a:endParaRPr lang="en-US" sz="1200"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EB55E4A9-3714-E402-14D4-A7D222286EA1}"/>
              </a:ext>
            </a:extLst>
          </p:cNvPr>
          <p:cNvSpPr/>
          <p:nvPr/>
        </p:nvSpPr>
        <p:spPr>
          <a:xfrm>
            <a:off x="2207693" y="2038891"/>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تشجيع ودعم أفكار الطلاب الإبداعية التي يمكن تحويلها إلى مشاريع إنتاجية صغيرة، وتوفير الموارد اللازمة لذلك.</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9F5B7959-A823-A0CB-082E-45787ECC3E20}"/>
              </a:ext>
            </a:extLst>
          </p:cNvPr>
          <p:cNvSpPr/>
          <p:nvPr/>
        </p:nvSpPr>
        <p:spPr>
          <a:xfrm>
            <a:off x="11221171" y="2525465"/>
            <a:ext cx="249039" cy="249039"/>
          </a:xfrm>
          <a:prstGeom prst="roundRect">
            <a:avLst>
              <a:gd name="adj" fmla="val 66689"/>
            </a:avLst>
          </a:prstGeom>
          <a:solidFill>
            <a:srgbClr val="D4E9F7"/>
          </a:solidFill>
          <a:ln w="7620">
            <a:solidFill>
              <a:srgbClr val="BACFDD"/>
            </a:solidFill>
            <a:prstDash val="solid"/>
          </a:ln>
        </p:spPr>
      </p:sp>
      <p:sp>
        <p:nvSpPr>
          <p:cNvPr id="13" name="Text 7">
            <a:extLst>
              <a:ext uri="{FF2B5EF4-FFF2-40B4-BE49-F238E27FC236}">
                <a16:creationId xmlns:a16="http://schemas.microsoft.com/office/drawing/2014/main" id="{56871A23-6787-7D9D-C8CD-E618AA1D6ECA}"/>
              </a:ext>
            </a:extLst>
          </p:cNvPr>
          <p:cNvSpPr/>
          <p:nvPr/>
        </p:nvSpPr>
        <p:spPr>
          <a:xfrm>
            <a:off x="11258329" y="2540744"/>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2</a:t>
            </a:r>
            <a:endParaRPr lang="en-US" sz="1375"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C1E248F0-35C3-0F9C-F1D4-497FF1FE0218}"/>
              </a:ext>
            </a:extLst>
          </p:cNvPr>
          <p:cNvSpPr/>
          <p:nvPr/>
        </p:nvSpPr>
        <p:spPr>
          <a:xfrm>
            <a:off x="9686753" y="2464966"/>
            <a:ext cx="1456829"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تطوير المناهج التعليمية</a:t>
            </a:r>
            <a:endParaRPr lang="en-US" sz="1200"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38BCAB60-3FC2-A098-1CCE-52DB8138F898}"/>
              </a:ext>
            </a:extLst>
          </p:cNvPr>
          <p:cNvSpPr/>
          <p:nvPr/>
        </p:nvSpPr>
        <p:spPr>
          <a:xfrm>
            <a:off x="2297693" y="2675857"/>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إعادة تصميم المناهج لتشمل مواد ومشاريع عملية تتوافق مع متطلبات المدرسة المنتجة، وتركز على التطبيق العملي.</a:t>
            </a:r>
            <a:endParaRPr lang="en-US"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DB1ECEA0-3147-5B59-8EB6-21FB8D236F91}"/>
              </a:ext>
            </a:extLst>
          </p:cNvPr>
          <p:cNvSpPr/>
          <p:nvPr/>
        </p:nvSpPr>
        <p:spPr>
          <a:xfrm>
            <a:off x="11221171" y="3097858"/>
            <a:ext cx="249039" cy="249039"/>
          </a:xfrm>
          <a:prstGeom prst="roundRect">
            <a:avLst>
              <a:gd name="adj" fmla="val 66689"/>
            </a:avLst>
          </a:prstGeom>
          <a:solidFill>
            <a:srgbClr val="D4E9F7"/>
          </a:solidFill>
          <a:ln w="7620">
            <a:solidFill>
              <a:srgbClr val="BACFDD"/>
            </a:solidFill>
            <a:prstDash val="solid"/>
          </a:ln>
        </p:spPr>
      </p:sp>
      <p:sp>
        <p:nvSpPr>
          <p:cNvPr id="17" name="Text 11">
            <a:extLst>
              <a:ext uri="{FF2B5EF4-FFF2-40B4-BE49-F238E27FC236}">
                <a16:creationId xmlns:a16="http://schemas.microsoft.com/office/drawing/2014/main" id="{D2319D19-BAF2-DBF1-88B7-4755BC4237A1}"/>
              </a:ext>
            </a:extLst>
          </p:cNvPr>
          <p:cNvSpPr/>
          <p:nvPr/>
        </p:nvSpPr>
        <p:spPr>
          <a:xfrm>
            <a:off x="11258329" y="3113137"/>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3</a:t>
            </a:r>
            <a:endParaRPr lang="en-US" sz="1375" dirty="0">
              <a:latin typeface="Alexandria" pitchFamily="2" charset="-78"/>
              <a:cs typeface="Alexandria" pitchFamily="2" charset="-78"/>
            </a:endParaRPr>
          </a:p>
        </p:txBody>
      </p:sp>
      <p:sp>
        <p:nvSpPr>
          <p:cNvPr id="19" name="Text 12">
            <a:extLst>
              <a:ext uri="{FF2B5EF4-FFF2-40B4-BE49-F238E27FC236}">
                <a16:creationId xmlns:a16="http://schemas.microsoft.com/office/drawing/2014/main" id="{57287786-0DAC-859E-F3D6-10D6293AB2F0}"/>
              </a:ext>
            </a:extLst>
          </p:cNvPr>
          <p:cNvSpPr/>
          <p:nvPr/>
        </p:nvSpPr>
        <p:spPr>
          <a:xfrm>
            <a:off x="9536664" y="3068565"/>
            <a:ext cx="1589683"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توفير المساحات والتجهيزات</a:t>
            </a:r>
            <a:endParaRPr lang="en-US" sz="1200"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AB5BD72F-AE40-2EB9-618B-7774C47B5D7A}"/>
              </a:ext>
            </a:extLst>
          </p:cNvPr>
          <p:cNvSpPr/>
          <p:nvPr/>
        </p:nvSpPr>
        <p:spPr>
          <a:xfrm>
            <a:off x="2279576" y="3289001"/>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تجهيز ورش عمل ومعامل متخصصة ومساحات للابتكار تسمح للطلاب بتنفيذ مشاريعهم الإنتاجية.</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BAD70E99-57F8-C121-8281-0CC9BC826DAE}"/>
              </a:ext>
            </a:extLst>
          </p:cNvPr>
          <p:cNvSpPr/>
          <p:nvPr/>
        </p:nvSpPr>
        <p:spPr>
          <a:xfrm>
            <a:off x="11221171" y="3670251"/>
            <a:ext cx="249039" cy="249039"/>
          </a:xfrm>
          <a:prstGeom prst="roundRect">
            <a:avLst>
              <a:gd name="adj" fmla="val 66689"/>
            </a:avLst>
          </a:prstGeom>
          <a:solidFill>
            <a:srgbClr val="D4E9F7"/>
          </a:solidFill>
          <a:ln w="7620">
            <a:solidFill>
              <a:srgbClr val="BACFDD"/>
            </a:solidFill>
            <a:prstDash val="solid"/>
          </a:ln>
        </p:spPr>
      </p:sp>
      <p:sp>
        <p:nvSpPr>
          <p:cNvPr id="22" name="Text 15">
            <a:extLst>
              <a:ext uri="{FF2B5EF4-FFF2-40B4-BE49-F238E27FC236}">
                <a16:creationId xmlns:a16="http://schemas.microsoft.com/office/drawing/2014/main" id="{98210314-6A0E-83DC-DA74-9745AEA812F3}"/>
              </a:ext>
            </a:extLst>
          </p:cNvPr>
          <p:cNvSpPr/>
          <p:nvPr/>
        </p:nvSpPr>
        <p:spPr>
          <a:xfrm>
            <a:off x="11258329" y="3685530"/>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4</a:t>
            </a:r>
            <a:endParaRPr lang="en-US" sz="1375" dirty="0">
              <a:latin typeface="Alexandria" pitchFamily="2" charset="-78"/>
              <a:cs typeface="Alexandria" pitchFamily="2" charset="-78"/>
            </a:endParaRPr>
          </a:p>
        </p:txBody>
      </p:sp>
      <p:sp>
        <p:nvSpPr>
          <p:cNvPr id="24" name="Text 16">
            <a:extLst>
              <a:ext uri="{FF2B5EF4-FFF2-40B4-BE49-F238E27FC236}">
                <a16:creationId xmlns:a16="http://schemas.microsoft.com/office/drawing/2014/main" id="{954C5A56-2104-C108-62E7-8836639CAFEA}"/>
              </a:ext>
            </a:extLst>
          </p:cNvPr>
          <p:cNvSpPr/>
          <p:nvPr/>
        </p:nvSpPr>
        <p:spPr>
          <a:xfrm>
            <a:off x="9696630" y="3667897"/>
            <a:ext cx="1456829"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تدريب على إدارة المشاريع</a:t>
            </a:r>
            <a:endParaRPr lang="en-US" sz="1200"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6867BD50-8A51-E45E-7628-979B3DF8161F}"/>
              </a:ext>
            </a:extLst>
          </p:cNvPr>
          <p:cNvSpPr/>
          <p:nvPr/>
        </p:nvSpPr>
        <p:spPr>
          <a:xfrm>
            <a:off x="2297692" y="3926448"/>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تدريب الطلاب على أساسيات إدارة المشاريع الصغيرة، من التخطيط والتنفيذ إلى التسويق وتقييم الأداء.</a:t>
            </a:r>
            <a:endParaRPr lang="en-US" dirty="0">
              <a:latin typeface="Alexandria" pitchFamily="2" charset="-78"/>
              <a:cs typeface="Alexandria" pitchFamily="2" charset="-78"/>
            </a:endParaRPr>
          </a:p>
        </p:txBody>
      </p:sp>
      <p:sp>
        <p:nvSpPr>
          <p:cNvPr id="27" name="Shape 18">
            <a:extLst>
              <a:ext uri="{FF2B5EF4-FFF2-40B4-BE49-F238E27FC236}">
                <a16:creationId xmlns:a16="http://schemas.microsoft.com/office/drawing/2014/main" id="{DF3CC6D8-D8B0-2A7C-79AF-6D3A17369575}"/>
              </a:ext>
            </a:extLst>
          </p:cNvPr>
          <p:cNvSpPr/>
          <p:nvPr/>
        </p:nvSpPr>
        <p:spPr>
          <a:xfrm>
            <a:off x="11221171" y="4242644"/>
            <a:ext cx="249039" cy="249039"/>
          </a:xfrm>
          <a:prstGeom prst="roundRect">
            <a:avLst>
              <a:gd name="adj" fmla="val 66689"/>
            </a:avLst>
          </a:prstGeom>
          <a:solidFill>
            <a:srgbClr val="D4E9F7"/>
          </a:solidFill>
          <a:ln w="7620">
            <a:solidFill>
              <a:srgbClr val="BACFDD"/>
            </a:solidFill>
            <a:prstDash val="solid"/>
          </a:ln>
        </p:spPr>
      </p:sp>
      <p:sp>
        <p:nvSpPr>
          <p:cNvPr id="28" name="Text 19">
            <a:extLst>
              <a:ext uri="{FF2B5EF4-FFF2-40B4-BE49-F238E27FC236}">
                <a16:creationId xmlns:a16="http://schemas.microsoft.com/office/drawing/2014/main" id="{5C3F3FA3-E3A5-AD94-1BF1-6E073B93F7AB}"/>
              </a:ext>
            </a:extLst>
          </p:cNvPr>
          <p:cNvSpPr/>
          <p:nvPr/>
        </p:nvSpPr>
        <p:spPr>
          <a:xfrm>
            <a:off x="11258329" y="4257923"/>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5</a:t>
            </a:r>
            <a:endParaRPr lang="en-US" sz="1375" dirty="0">
              <a:latin typeface="Alexandria" pitchFamily="2" charset="-78"/>
              <a:cs typeface="Alexandria" pitchFamily="2" charset="-78"/>
            </a:endParaRPr>
          </a:p>
        </p:txBody>
      </p:sp>
      <p:sp>
        <p:nvSpPr>
          <p:cNvPr id="29" name="Text 20">
            <a:extLst>
              <a:ext uri="{FF2B5EF4-FFF2-40B4-BE49-F238E27FC236}">
                <a16:creationId xmlns:a16="http://schemas.microsoft.com/office/drawing/2014/main" id="{A588CF5D-CD51-ECB0-33FA-8276267D9E9F}"/>
              </a:ext>
            </a:extLst>
          </p:cNvPr>
          <p:cNvSpPr/>
          <p:nvPr/>
        </p:nvSpPr>
        <p:spPr>
          <a:xfrm>
            <a:off x="9641269" y="4240142"/>
            <a:ext cx="1520428"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حملات توعوية لأولياء الأمور</a:t>
            </a:r>
            <a:endParaRPr lang="en-US" sz="1200" dirty="0">
              <a:solidFill>
                <a:schemeClr val="accent2">
                  <a:lumMod val="75000"/>
                </a:schemeClr>
              </a:solidFill>
              <a:latin typeface="Alexandria" pitchFamily="2" charset="-78"/>
              <a:cs typeface="Alexandria" pitchFamily="2" charset="-78"/>
            </a:endParaRPr>
          </a:p>
        </p:txBody>
      </p:sp>
      <p:sp>
        <p:nvSpPr>
          <p:cNvPr id="30" name="Text 21">
            <a:extLst>
              <a:ext uri="{FF2B5EF4-FFF2-40B4-BE49-F238E27FC236}">
                <a16:creationId xmlns:a16="http://schemas.microsoft.com/office/drawing/2014/main" id="{E1DC5B64-CDE8-7D42-6488-8EBA429BCB03}"/>
              </a:ext>
            </a:extLst>
          </p:cNvPr>
          <p:cNvSpPr/>
          <p:nvPr/>
        </p:nvSpPr>
        <p:spPr>
          <a:xfrm>
            <a:off x="2279576" y="4483763"/>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توعية أولياء الأمور بأهمية المدرسة المنتجة ودورها في بناء شخصية الطالب وتنمية مهاراته الحياتية والمهنية.</a:t>
            </a:r>
            <a:endParaRPr lang="en-US" dirty="0">
              <a:latin typeface="Alexandria" pitchFamily="2" charset="-78"/>
              <a:cs typeface="Alexandria" pitchFamily="2" charset="-78"/>
            </a:endParaRPr>
          </a:p>
        </p:txBody>
      </p:sp>
      <p:sp>
        <p:nvSpPr>
          <p:cNvPr id="31" name="Shape 22">
            <a:extLst>
              <a:ext uri="{FF2B5EF4-FFF2-40B4-BE49-F238E27FC236}">
                <a16:creationId xmlns:a16="http://schemas.microsoft.com/office/drawing/2014/main" id="{BE2327E2-F299-F975-50A4-A31DFD58A26F}"/>
              </a:ext>
            </a:extLst>
          </p:cNvPr>
          <p:cNvSpPr/>
          <p:nvPr/>
        </p:nvSpPr>
        <p:spPr>
          <a:xfrm>
            <a:off x="11221171" y="4815037"/>
            <a:ext cx="249039" cy="249039"/>
          </a:xfrm>
          <a:prstGeom prst="roundRect">
            <a:avLst>
              <a:gd name="adj" fmla="val 66689"/>
            </a:avLst>
          </a:prstGeom>
          <a:solidFill>
            <a:srgbClr val="D4E9F7"/>
          </a:solidFill>
          <a:ln w="7620">
            <a:solidFill>
              <a:srgbClr val="BACFDD"/>
            </a:solidFill>
            <a:prstDash val="solid"/>
          </a:ln>
        </p:spPr>
      </p:sp>
      <p:sp>
        <p:nvSpPr>
          <p:cNvPr id="32" name="Text 23">
            <a:extLst>
              <a:ext uri="{FF2B5EF4-FFF2-40B4-BE49-F238E27FC236}">
                <a16:creationId xmlns:a16="http://schemas.microsoft.com/office/drawing/2014/main" id="{5A623770-7FBB-BD8A-3B8C-3055BE1189B2}"/>
              </a:ext>
            </a:extLst>
          </p:cNvPr>
          <p:cNvSpPr/>
          <p:nvPr/>
        </p:nvSpPr>
        <p:spPr>
          <a:xfrm>
            <a:off x="11258329" y="4830316"/>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6</a:t>
            </a:r>
            <a:endParaRPr lang="en-US" sz="1375" dirty="0">
              <a:latin typeface="Alexandria" pitchFamily="2" charset="-78"/>
              <a:cs typeface="Alexandria" pitchFamily="2" charset="-78"/>
            </a:endParaRPr>
          </a:p>
        </p:txBody>
      </p:sp>
      <p:sp>
        <p:nvSpPr>
          <p:cNvPr id="33" name="Text 24">
            <a:extLst>
              <a:ext uri="{FF2B5EF4-FFF2-40B4-BE49-F238E27FC236}">
                <a16:creationId xmlns:a16="http://schemas.microsoft.com/office/drawing/2014/main" id="{FF038AA5-A3D8-0DF0-0C1D-D5F1F153BDE9}"/>
              </a:ext>
            </a:extLst>
          </p:cNvPr>
          <p:cNvSpPr/>
          <p:nvPr/>
        </p:nvSpPr>
        <p:spPr>
          <a:xfrm>
            <a:off x="9686753" y="4853037"/>
            <a:ext cx="1456829"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تشكيل لجان متابعة</a:t>
            </a:r>
            <a:endParaRPr lang="en-US" sz="1200" dirty="0">
              <a:solidFill>
                <a:schemeClr val="accent2">
                  <a:lumMod val="75000"/>
                </a:schemeClr>
              </a:solidFill>
              <a:latin typeface="Alexandria" pitchFamily="2" charset="-78"/>
              <a:cs typeface="Alexandria" pitchFamily="2" charset="-78"/>
            </a:endParaRPr>
          </a:p>
        </p:txBody>
      </p:sp>
      <p:sp>
        <p:nvSpPr>
          <p:cNvPr id="34" name="Text 25">
            <a:extLst>
              <a:ext uri="{FF2B5EF4-FFF2-40B4-BE49-F238E27FC236}">
                <a16:creationId xmlns:a16="http://schemas.microsoft.com/office/drawing/2014/main" id="{4030D8FC-6FBB-D1A0-9289-E4EA3671EDBE}"/>
              </a:ext>
            </a:extLst>
          </p:cNvPr>
          <p:cNvSpPr/>
          <p:nvPr/>
        </p:nvSpPr>
        <p:spPr>
          <a:xfrm>
            <a:off x="2279576" y="5081638"/>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إنشاء لجان متخصصة لمتابعة وتنظيم المشاريع الإنتاجية الطلابية، وتقديم الدعم والإرشاد اللازم.</a:t>
            </a:r>
            <a:endParaRPr lang="en-US" dirty="0">
              <a:latin typeface="Alexandria" pitchFamily="2" charset="-78"/>
              <a:cs typeface="Alexandria" pitchFamily="2" charset="-78"/>
            </a:endParaRPr>
          </a:p>
        </p:txBody>
      </p:sp>
      <p:sp>
        <p:nvSpPr>
          <p:cNvPr id="35" name="Shape 26">
            <a:extLst>
              <a:ext uri="{FF2B5EF4-FFF2-40B4-BE49-F238E27FC236}">
                <a16:creationId xmlns:a16="http://schemas.microsoft.com/office/drawing/2014/main" id="{D7591550-CC11-7327-9F2B-49F279ADBAB0}"/>
              </a:ext>
            </a:extLst>
          </p:cNvPr>
          <p:cNvSpPr/>
          <p:nvPr/>
        </p:nvSpPr>
        <p:spPr>
          <a:xfrm>
            <a:off x="11221171" y="5469458"/>
            <a:ext cx="249039" cy="249039"/>
          </a:xfrm>
          <a:prstGeom prst="roundRect">
            <a:avLst>
              <a:gd name="adj" fmla="val 66689"/>
            </a:avLst>
          </a:prstGeom>
          <a:solidFill>
            <a:srgbClr val="D4E9F7"/>
          </a:solidFill>
          <a:ln w="7620">
            <a:solidFill>
              <a:srgbClr val="BACFDD"/>
            </a:solidFill>
            <a:prstDash val="solid"/>
          </a:ln>
        </p:spPr>
      </p:sp>
      <p:sp>
        <p:nvSpPr>
          <p:cNvPr id="36" name="Text 27">
            <a:extLst>
              <a:ext uri="{FF2B5EF4-FFF2-40B4-BE49-F238E27FC236}">
                <a16:creationId xmlns:a16="http://schemas.microsoft.com/office/drawing/2014/main" id="{0374E543-B858-C35E-A371-3F6FA8446DF2}"/>
              </a:ext>
            </a:extLst>
          </p:cNvPr>
          <p:cNvSpPr/>
          <p:nvPr/>
        </p:nvSpPr>
        <p:spPr>
          <a:xfrm>
            <a:off x="11270652" y="5500766"/>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7</a:t>
            </a:r>
            <a:endParaRPr lang="en-US" sz="1375" dirty="0">
              <a:latin typeface="Alexandria" pitchFamily="2" charset="-78"/>
              <a:cs typeface="Alexandria" pitchFamily="2" charset="-78"/>
            </a:endParaRPr>
          </a:p>
        </p:txBody>
      </p:sp>
      <p:sp>
        <p:nvSpPr>
          <p:cNvPr id="37" name="Text 28">
            <a:extLst>
              <a:ext uri="{FF2B5EF4-FFF2-40B4-BE49-F238E27FC236}">
                <a16:creationId xmlns:a16="http://schemas.microsoft.com/office/drawing/2014/main" id="{89020BF4-FEC9-3F22-A6C2-F3910B2F40F1}"/>
              </a:ext>
            </a:extLst>
          </p:cNvPr>
          <p:cNvSpPr/>
          <p:nvPr/>
        </p:nvSpPr>
        <p:spPr>
          <a:xfrm>
            <a:off x="9696629" y="5484132"/>
            <a:ext cx="1456829"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دورات تدريبية متخصصة</a:t>
            </a:r>
            <a:endParaRPr lang="en-US" sz="1200" dirty="0">
              <a:solidFill>
                <a:schemeClr val="accent2">
                  <a:lumMod val="75000"/>
                </a:schemeClr>
              </a:solidFill>
              <a:latin typeface="Alexandria" pitchFamily="2" charset="-78"/>
              <a:cs typeface="Alexandria" pitchFamily="2" charset="-78"/>
            </a:endParaRPr>
          </a:p>
        </p:txBody>
      </p:sp>
      <p:sp>
        <p:nvSpPr>
          <p:cNvPr id="38" name="Text 29">
            <a:extLst>
              <a:ext uri="{FF2B5EF4-FFF2-40B4-BE49-F238E27FC236}">
                <a16:creationId xmlns:a16="http://schemas.microsoft.com/office/drawing/2014/main" id="{D7644A0B-D638-0BB6-B7E2-B8412B4E8B09}"/>
              </a:ext>
            </a:extLst>
          </p:cNvPr>
          <p:cNvSpPr/>
          <p:nvPr/>
        </p:nvSpPr>
        <p:spPr>
          <a:xfrm>
            <a:off x="2279576" y="5727303"/>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تنظيم دورات تدريبية للطلاب والمعلمين في مجالات الإنتاج وريادة الأعمال، بالتعاون مع جهات متخصصة.</a:t>
            </a:r>
            <a:endParaRPr lang="en-US" dirty="0">
              <a:latin typeface="Alexandria" pitchFamily="2" charset="-78"/>
              <a:cs typeface="Alexandria" pitchFamily="2" charset="-78"/>
            </a:endParaRPr>
          </a:p>
        </p:txBody>
      </p:sp>
      <p:sp>
        <p:nvSpPr>
          <p:cNvPr id="39" name="Shape 30">
            <a:extLst>
              <a:ext uri="{FF2B5EF4-FFF2-40B4-BE49-F238E27FC236}">
                <a16:creationId xmlns:a16="http://schemas.microsoft.com/office/drawing/2014/main" id="{6EB78F28-9241-CB52-4517-433E745E2BF2}"/>
              </a:ext>
            </a:extLst>
          </p:cNvPr>
          <p:cNvSpPr/>
          <p:nvPr/>
        </p:nvSpPr>
        <p:spPr>
          <a:xfrm>
            <a:off x="11221171" y="5959823"/>
            <a:ext cx="249039" cy="249039"/>
          </a:xfrm>
          <a:prstGeom prst="roundRect">
            <a:avLst>
              <a:gd name="adj" fmla="val 66689"/>
            </a:avLst>
          </a:prstGeom>
          <a:solidFill>
            <a:srgbClr val="D4E9F7"/>
          </a:solidFill>
          <a:ln w="7620">
            <a:solidFill>
              <a:srgbClr val="BACFDD"/>
            </a:solidFill>
            <a:prstDash val="solid"/>
          </a:ln>
        </p:spPr>
      </p:sp>
      <p:sp>
        <p:nvSpPr>
          <p:cNvPr id="40" name="Text 31">
            <a:extLst>
              <a:ext uri="{FF2B5EF4-FFF2-40B4-BE49-F238E27FC236}">
                <a16:creationId xmlns:a16="http://schemas.microsoft.com/office/drawing/2014/main" id="{B24F0A4A-CF84-E352-A6DE-DD4CDA9C9AD6}"/>
              </a:ext>
            </a:extLst>
          </p:cNvPr>
          <p:cNvSpPr/>
          <p:nvPr/>
        </p:nvSpPr>
        <p:spPr>
          <a:xfrm>
            <a:off x="11258329" y="5975102"/>
            <a:ext cx="174724" cy="218480"/>
          </a:xfrm>
          <a:prstGeom prst="rect">
            <a:avLst/>
          </a:prstGeom>
          <a:noFill/>
          <a:ln/>
        </p:spPr>
        <p:txBody>
          <a:bodyPr wrap="none" lIns="0" tIns="0" rIns="0" bIns="0" rtlCol="0" anchor="t"/>
          <a:lstStyle/>
          <a:p>
            <a:pPr algn="ctr" rtl="1">
              <a:lnSpc>
                <a:spcPts val="1375"/>
              </a:lnSpc>
            </a:pPr>
            <a:r>
              <a:rPr lang="en-US" sz="1375" b="1" dirty="0">
                <a:solidFill>
                  <a:srgbClr val="384653"/>
                </a:solidFill>
                <a:latin typeface="Alexandria" pitchFamily="2" charset="-78"/>
                <a:ea typeface="Barlow Bold" pitchFamily="34" charset="-122"/>
                <a:cs typeface="Alexandria" pitchFamily="2" charset="-78"/>
              </a:rPr>
              <a:t>8</a:t>
            </a:r>
            <a:endParaRPr lang="en-US" sz="1375" dirty="0">
              <a:latin typeface="Alexandria" pitchFamily="2" charset="-78"/>
              <a:cs typeface="Alexandria" pitchFamily="2" charset="-78"/>
            </a:endParaRPr>
          </a:p>
        </p:txBody>
      </p:sp>
      <p:sp>
        <p:nvSpPr>
          <p:cNvPr id="41" name="Text 32">
            <a:extLst>
              <a:ext uri="{FF2B5EF4-FFF2-40B4-BE49-F238E27FC236}">
                <a16:creationId xmlns:a16="http://schemas.microsoft.com/office/drawing/2014/main" id="{AD7180F4-6B26-684F-EC34-F7CEBD2885F4}"/>
              </a:ext>
            </a:extLst>
          </p:cNvPr>
          <p:cNvSpPr/>
          <p:nvPr/>
        </p:nvSpPr>
        <p:spPr>
          <a:xfrm>
            <a:off x="9477952" y="6102548"/>
            <a:ext cx="1675507" cy="182067"/>
          </a:xfrm>
          <a:prstGeom prst="rect">
            <a:avLst/>
          </a:prstGeom>
          <a:noFill/>
          <a:ln/>
        </p:spPr>
        <p:txBody>
          <a:bodyPr wrap="none" lIns="0" tIns="0" rIns="0" bIns="0" rtlCol="0" anchor="t"/>
          <a:lstStyle/>
          <a:p>
            <a:pPr algn="r" rtl="1">
              <a:lnSpc>
                <a:spcPts val="1417"/>
              </a:lnSpc>
            </a:pPr>
            <a:r>
              <a:rPr lang="en-US" sz="1200" b="1" dirty="0">
                <a:solidFill>
                  <a:schemeClr val="accent2">
                    <a:lumMod val="75000"/>
                  </a:schemeClr>
                </a:solidFill>
                <a:latin typeface="Alexandria" pitchFamily="2" charset="-78"/>
                <a:ea typeface="Barlow Bold" pitchFamily="34" charset="-122"/>
                <a:cs typeface="Alexandria" pitchFamily="2" charset="-78"/>
              </a:rPr>
              <a:t>الاستفادة من التجارب الناجحة</a:t>
            </a:r>
            <a:endParaRPr lang="en-US" sz="1200" dirty="0">
              <a:solidFill>
                <a:schemeClr val="accent2">
                  <a:lumMod val="75000"/>
                </a:schemeClr>
              </a:solidFill>
              <a:latin typeface="Alexandria" pitchFamily="2" charset="-78"/>
              <a:cs typeface="Alexandria" pitchFamily="2" charset="-78"/>
            </a:endParaRPr>
          </a:p>
        </p:txBody>
      </p:sp>
      <p:sp>
        <p:nvSpPr>
          <p:cNvPr id="42" name="Text 33">
            <a:extLst>
              <a:ext uri="{FF2B5EF4-FFF2-40B4-BE49-F238E27FC236}">
                <a16:creationId xmlns:a16="http://schemas.microsoft.com/office/drawing/2014/main" id="{805C8477-801B-0607-7FBC-BE6F728048BD}"/>
              </a:ext>
            </a:extLst>
          </p:cNvPr>
          <p:cNvSpPr/>
          <p:nvPr/>
        </p:nvSpPr>
        <p:spPr>
          <a:xfrm>
            <a:off x="2289454" y="6353083"/>
            <a:ext cx="8864005" cy="150614"/>
          </a:xfrm>
          <a:prstGeom prst="rect">
            <a:avLst/>
          </a:prstGeom>
          <a:noFill/>
          <a:ln/>
        </p:spPr>
        <p:txBody>
          <a:bodyPr wrap="none" lIns="0" tIns="0" rIns="0" bIns="0" rtlCol="0" anchor="t"/>
          <a:lstStyle/>
          <a:p>
            <a:pPr algn="r" rtl="1">
              <a:lnSpc>
                <a:spcPts val="1167"/>
              </a:lnSpc>
            </a:pPr>
            <a:r>
              <a:rPr lang="en-US" dirty="0">
                <a:solidFill>
                  <a:srgbClr val="384653"/>
                </a:solidFill>
                <a:latin typeface="Alexandria" pitchFamily="2" charset="-78"/>
                <a:ea typeface="Montserrat" pitchFamily="34" charset="-122"/>
                <a:cs typeface="Alexandria" pitchFamily="2" charset="-78"/>
              </a:rPr>
              <a:t>الاطلاع على أفضل الممارسات والتجارب الناجحة للمدارس المنتجة على الصعيدين المحلي والدولي، وتطبيق ما يتناسب منها.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21014869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180431" y="1155869"/>
            <a:ext cx="11734507"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04CF5DB3-E606-7DBD-D912-7AAE640500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72264" y="1293195"/>
            <a:ext cx="3240360" cy="5166830"/>
          </a:xfrm>
          <a:prstGeom prst="rect">
            <a:avLst/>
          </a:prstGeom>
        </p:spPr>
      </p:pic>
      <p:sp>
        <p:nvSpPr>
          <p:cNvPr id="7" name="Text 0">
            <a:extLst>
              <a:ext uri="{FF2B5EF4-FFF2-40B4-BE49-F238E27FC236}">
                <a16:creationId xmlns:a16="http://schemas.microsoft.com/office/drawing/2014/main" id="{C18FD626-09F4-7316-7D03-DE649C00E8A0}"/>
              </a:ext>
            </a:extLst>
          </p:cNvPr>
          <p:cNvSpPr/>
          <p:nvPr/>
        </p:nvSpPr>
        <p:spPr>
          <a:xfrm>
            <a:off x="2155307" y="1585184"/>
            <a:ext cx="5670848" cy="415727"/>
          </a:xfrm>
          <a:prstGeom prst="rect">
            <a:avLst/>
          </a:prstGeom>
          <a:noFill/>
          <a:ln/>
        </p:spPr>
        <p:txBody>
          <a:bodyPr wrap="none" lIns="0" tIns="0" rIns="0" bIns="0" rtlCol="0" anchor="t"/>
          <a:lstStyle/>
          <a:p>
            <a:pPr algn="r" rtl="1">
              <a:lnSpc>
                <a:spcPts val="3250"/>
              </a:lnSpc>
            </a:pPr>
            <a:r>
              <a:rPr lang="en-US" sz="2583" b="1" dirty="0">
                <a:solidFill>
                  <a:srgbClr val="00B0F0"/>
                </a:solidFill>
                <a:latin typeface="Alexandria" pitchFamily="2" charset="-78"/>
                <a:ea typeface="Barlow Bold" pitchFamily="34" charset="-122"/>
                <a:cs typeface="Alexandria" pitchFamily="2" charset="-78"/>
              </a:rPr>
              <a:t>مقترحات إضافية لتعزيز دور المدرسة المنتجة</a:t>
            </a:r>
            <a:endParaRPr lang="en-US" sz="2583"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0569DF6-A1EC-DEDF-8C5E-249BC2DABF37}"/>
              </a:ext>
            </a:extLst>
          </p:cNvPr>
          <p:cNvSpPr/>
          <p:nvPr/>
        </p:nvSpPr>
        <p:spPr>
          <a:xfrm>
            <a:off x="327806" y="2550869"/>
            <a:ext cx="3702211" cy="3383747"/>
          </a:xfrm>
          <a:prstGeom prst="rect">
            <a:avLst/>
          </a:prstGeom>
          <a:noFill/>
          <a:ln/>
        </p:spPr>
        <p:txBody>
          <a:bodyPr wrap="square" lIns="0" tIns="0" rIns="0" bIns="0" rtlCol="0" anchor="t">
            <a:spAutoFit/>
          </a:bodyPr>
          <a:lstStyle/>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cs typeface="Alexandria" pitchFamily="2" charset="-78"/>
              </a:rPr>
              <a:t>تشجيع المعلمين على اكتشاف مواهب الطلبة وتنميتها وتوجيهها نحو الإنتاج.</a:t>
            </a:r>
          </a:p>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cs typeface="Alexandria" pitchFamily="2" charset="-78"/>
              </a:rPr>
              <a:t>إشراك مؤسسات المجتمع المحلي والشركات في دعم أنشطة المدرسة ومشاريع الطلاب.</a:t>
            </a:r>
          </a:p>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cs typeface="Alexandria" pitchFamily="2" charset="-78"/>
              </a:rPr>
              <a:t>توظيف التقنيات الحديثة والأدوات الرقمية في تنفيذ المشاريع التعليمية والإنتاجية.</a:t>
            </a:r>
          </a:p>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cs typeface="Alexandria" pitchFamily="2" charset="-78"/>
              </a:rPr>
              <a:t>تعزيز التعلم القائم على التطبيق والعمل الجماعي لحل المشكلات وابتكار الحلول.</a:t>
            </a:r>
          </a:p>
        </p:txBody>
      </p:sp>
      <p:sp>
        <p:nvSpPr>
          <p:cNvPr id="9" name="Text 2">
            <a:extLst>
              <a:ext uri="{FF2B5EF4-FFF2-40B4-BE49-F238E27FC236}">
                <a16:creationId xmlns:a16="http://schemas.microsoft.com/office/drawing/2014/main" id="{7E2A0E65-058C-A76E-304E-DB6BC53CD2A1}"/>
              </a:ext>
            </a:extLst>
          </p:cNvPr>
          <p:cNvSpPr/>
          <p:nvPr/>
        </p:nvSpPr>
        <p:spPr>
          <a:xfrm>
            <a:off x="4352793" y="2493525"/>
            <a:ext cx="4022840" cy="3383747"/>
          </a:xfrm>
          <a:prstGeom prst="rect">
            <a:avLst/>
          </a:prstGeom>
          <a:noFill/>
          <a:ln/>
        </p:spPr>
        <p:txBody>
          <a:bodyPr wrap="square" lIns="0" tIns="0" rIns="0" bIns="0" rtlCol="0" anchor="t">
            <a:spAutoFit/>
          </a:bodyPr>
          <a:lstStyle/>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ea typeface="Montserrat" pitchFamily="34" charset="-122"/>
                <a:cs typeface="Alexandria" pitchFamily="2" charset="-78"/>
              </a:rPr>
              <a:t>تشجيع الطلبة على المشاركة الفعالة في المشروعات الإنتاجية كجزء من المناهج الدراسية.</a:t>
            </a:r>
            <a:endParaRPr lang="en-US"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ea typeface="Montserrat" pitchFamily="34" charset="-122"/>
                <a:cs typeface="Alexandria" pitchFamily="2" charset="-78"/>
              </a:rPr>
              <a:t>تنويع مصادر التمويل الذاتي للمدرسة من خلال بيع المنتجات أو تقديم الخدمات المجتمعية.</a:t>
            </a:r>
            <a:endParaRPr lang="en-US"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ea typeface="Montserrat" pitchFamily="34" charset="-122"/>
                <a:cs typeface="Alexandria" pitchFamily="2" charset="-78"/>
              </a:rPr>
              <a:t>تنظيم أنشطة ومسابقات دورية تدعم الإبداع والابتكار في المجالات الإنتاجية المختلفة.</a:t>
            </a:r>
            <a:endParaRPr lang="en-US"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dirty="0">
                <a:solidFill>
                  <a:srgbClr val="384653"/>
                </a:solidFill>
                <a:latin typeface="Alexandria" pitchFamily="2" charset="-78"/>
                <a:ea typeface="Montserrat" pitchFamily="34" charset="-122"/>
                <a:cs typeface="Alexandria" pitchFamily="2" charset="-78"/>
              </a:rPr>
              <a:t>بناء نظام متابعة وتقويم مستمر لأداء المشروعات التعليمية والإنتاجية وقياس الأثر.</a:t>
            </a:r>
            <a:endParaRPr lang="en-US"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D6C60DDC-C261-66FA-C89C-03CD7CD9EA5F}"/>
              </a:ext>
            </a:extLst>
          </p:cNvPr>
          <p:cNvCxnSpPr/>
          <p:nvPr/>
        </p:nvCxnSpPr>
        <p:spPr>
          <a:xfrm>
            <a:off x="4295800" y="2828969"/>
            <a:ext cx="0" cy="2664296"/>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697633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4" y="1155869"/>
            <a:ext cx="11363554"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8FB267A-2017-95D0-6E58-AE96413866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7277" y="1331010"/>
            <a:ext cx="3575720" cy="5108171"/>
          </a:xfrm>
          <a:prstGeom prst="rect">
            <a:avLst/>
          </a:prstGeom>
        </p:spPr>
      </p:pic>
      <p:sp>
        <p:nvSpPr>
          <p:cNvPr id="7" name="Text 0">
            <a:extLst>
              <a:ext uri="{FF2B5EF4-FFF2-40B4-BE49-F238E27FC236}">
                <a16:creationId xmlns:a16="http://schemas.microsoft.com/office/drawing/2014/main" id="{3462E314-5248-6B13-214F-B88876BF9100}"/>
              </a:ext>
            </a:extLst>
          </p:cNvPr>
          <p:cNvSpPr/>
          <p:nvPr/>
        </p:nvSpPr>
        <p:spPr>
          <a:xfrm>
            <a:off x="4663950" y="2285504"/>
            <a:ext cx="6896126" cy="639440"/>
          </a:xfrm>
          <a:prstGeom prst="rect">
            <a:avLst/>
          </a:prstGeom>
          <a:noFill/>
          <a:ln/>
        </p:spPr>
        <p:txBody>
          <a:bodyPr wrap="square" lIns="0" tIns="0" rIns="0" bIns="0" rtlCol="0" anchor="t"/>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الجامعات المنتجة: </a:t>
            </a:r>
            <a:r>
              <a:rPr lang="ar-SA" sz="2400" b="1" dirty="0">
                <a:solidFill>
                  <a:srgbClr val="00B0F0"/>
                </a:solidFill>
                <a:latin typeface="Alexandria" pitchFamily="2" charset="-78"/>
                <a:ea typeface="Barlow Bold" pitchFamily="34" charset="-122"/>
                <a:cs typeface="Alexandria" pitchFamily="2" charset="-78"/>
              </a:rPr>
              <a:t> </a:t>
            </a:r>
            <a:r>
              <a:rPr lang="en-US" sz="2400" b="1" dirty="0" err="1">
                <a:solidFill>
                  <a:srgbClr val="00B0F0"/>
                </a:solidFill>
                <a:latin typeface="Alexandria" pitchFamily="2" charset="-78"/>
                <a:ea typeface="Barlow Bold" pitchFamily="34" charset="-122"/>
                <a:cs typeface="Alexandria" pitchFamily="2" charset="-78"/>
              </a:rPr>
              <a:t>رؤية</a:t>
            </a:r>
            <a:r>
              <a:rPr lang="en-US" sz="2400" b="1" dirty="0">
                <a:solidFill>
                  <a:srgbClr val="00B0F0"/>
                </a:solidFill>
                <a:latin typeface="Alexandria" pitchFamily="2" charset="-78"/>
                <a:ea typeface="Barlow Bold" pitchFamily="34" charset="-122"/>
                <a:cs typeface="Alexandria" pitchFamily="2" charset="-78"/>
              </a:rPr>
              <a:t> لمستقبل التعليم</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FB810A9F-7FDE-5C83-A6C0-573FCC48B650}"/>
              </a:ext>
            </a:extLst>
          </p:cNvPr>
          <p:cNvSpPr/>
          <p:nvPr/>
        </p:nvSpPr>
        <p:spPr>
          <a:xfrm>
            <a:off x="5015880" y="3244886"/>
            <a:ext cx="6356152" cy="1408250"/>
          </a:xfrm>
          <a:prstGeom prst="rect">
            <a:avLst/>
          </a:prstGeom>
          <a:noFill/>
          <a:ln/>
        </p:spPr>
        <p:txBody>
          <a:bodyPr wrap="square" lIns="0" tIns="0" rIns="0" bIns="0" rtlCol="0" anchor="t"/>
          <a:lstStyle/>
          <a:p>
            <a:pPr algn="just" rtl="1">
              <a:lnSpc>
                <a:spcPct val="150000"/>
              </a:lnSpc>
            </a:pPr>
            <a:r>
              <a:rPr lang="en-US" dirty="0">
                <a:solidFill>
                  <a:srgbClr val="384653"/>
                </a:solidFill>
                <a:latin typeface="Alexandria" pitchFamily="2" charset="-78"/>
                <a:ea typeface="Montserrat" pitchFamily="34" charset="-122"/>
                <a:cs typeface="Alexandria" pitchFamily="2" charset="-78"/>
              </a:rPr>
              <a:t>تُعد الجامعات المنتجة نموذجًا حديثًا يسعى إلى تجاوز الدور التقليدي للمؤسسات التعليمية، لتحقيق الاستدامة المالية وتعزيز الأثر التنموي في المجتمع. ترتكز هذه الرؤية على استثمار الموارد البشرية والمادية بكفاءة عالية، مما يضمن جودة التعليم والبحث العلمي، إلى جانب توليد عوائد تدعم استمرارية الجامعة وتطورها.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90818933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399371" y="333880"/>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640879" y="880099"/>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179844" y="959280"/>
            <a:ext cx="11363554"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61837" y="-21103"/>
            <a:ext cx="2305141" cy="1076343"/>
          </a:xfrm>
          <a:prstGeom prst="rect">
            <a:avLst/>
          </a:prstGeom>
        </p:spPr>
      </p:pic>
      <p:sp>
        <p:nvSpPr>
          <p:cNvPr id="7" name="Text 1">
            <a:extLst>
              <a:ext uri="{FF2B5EF4-FFF2-40B4-BE49-F238E27FC236}">
                <a16:creationId xmlns:a16="http://schemas.microsoft.com/office/drawing/2014/main" id="{50BF81D6-8CAE-1399-BC47-6B694C3274E2}"/>
              </a:ext>
            </a:extLst>
          </p:cNvPr>
          <p:cNvSpPr/>
          <p:nvPr/>
        </p:nvSpPr>
        <p:spPr>
          <a:xfrm>
            <a:off x="1145928" y="959280"/>
            <a:ext cx="9948539" cy="780124"/>
          </a:xfrm>
          <a:prstGeom prst="rect">
            <a:avLst/>
          </a:prstGeom>
          <a:noFill/>
          <a:ln/>
        </p:spPr>
        <p:txBody>
          <a:bodyPr wrap="square" lIns="0" tIns="0" rIns="0" bIns="0" rtlCol="0" anchor="t"/>
          <a:lstStyle/>
          <a:p>
            <a:pPr algn="r" rtl="1">
              <a:lnSpc>
                <a:spcPts val="5625"/>
              </a:lnSpc>
            </a:pPr>
            <a:r>
              <a:rPr lang="ar-SA" sz="1600" b="1">
                <a:solidFill>
                  <a:srgbClr val="00B0F0"/>
                </a:solidFill>
                <a:latin typeface="Alexandria" pitchFamily="2" charset="-78"/>
                <a:ea typeface="Barlow Bold" pitchFamily="34" charset="-122"/>
                <a:cs typeface="Alexandria" pitchFamily="2" charset="-78"/>
              </a:rPr>
              <a:t>تسعى الجامعات المنتجة إلى رفع الكفاءة الأكاديمية والمالية من خلال استثمار الموارد بفعالية:</a:t>
            </a:r>
            <a:endParaRPr lang="ar-SA" sz="1600">
              <a:solidFill>
                <a:srgbClr val="00B0F0"/>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D1FB9A2F-68B2-50A0-0030-793D445C8C80}"/>
              </a:ext>
            </a:extLst>
          </p:cNvPr>
          <p:cNvSpPr/>
          <p:nvPr/>
        </p:nvSpPr>
        <p:spPr>
          <a:xfrm>
            <a:off x="563239" y="1787043"/>
            <a:ext cx="10734842" cy="926567"/>
          </a:xfrm>
          <a:prstGeom prst="rect">
            <a:avLst/>
          </a:prstGeom>
          <a:noFill/>
          <a:ln/>
        </p:spPr>
        <p:txBody>
          <a:bodyPr wrap="square" lIns="0" tIns="0" rIns="0" bIns="0" rtlCol="0" anchor="t"/>
          <a:lstStyle/>
          <a:p>
            <a:pPr algn="ctr" rtl="1">
              <a:lnSpc>
                <a:spcPct val="150000"/>
              </a:lnSpc>
            </a:pPr>
            <a:r>
              <a:rPr lang="ar-SA">
                <a:solidFill>
                  <a:srgbClr val="384653"/>
                </a:solidFill>
                <a:latin typeface="Alexandria" pitchFamily="2" charset="-78"/>
                <a:ea typeface="Montserrat" pitchFamily="34" charset="-122"/>
                <a:cs typeface="Alexandria" pitchFamily="2" charset="-78"/>
              </a:rPr>
              <a:t>تهدف الجامعات المنتجة إلى تحقيق توازن دقيق بين رسالتها التعليمية النبيلة ومتطلبات الاستدامة الاقتصادية. من خلال دمج الأنشطة الأكاديمية مع المبادرات الإنتاجية، تسعى هذه الجامعات إلى خلق بيئة تعليمية وبحثية مزدهرة تسهم في خدمة المجتمع وتحقيق الاكتفاء الذاتي.</a:t>
            </a:r>
            <a:endParaRPr lang="ar-SA">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037C07D0-22E1-7331-3405-97FDADEEF1F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98758" y="3943131"/>
            <a:ext cx="38100" cy="1621234"/>
          </a:xfrm>
          <a:prstGeom prst="rect">
            <a:avLst/>
          </a:prstGeom>
        </p:spPr>
      </p:pic>
      <p:sp>
        <p:nvSpPr>
          <p:cNvPr id="10" name="Text 3">
            <a:extLst>
              <a:ext uri="{FF2B5EF4-FFF2-40B4-BE49-F238E27FC236}">
                <a16:creationId xmlns:a16="http://schemas.microsoft.com/office/drawing/2014/main" id="{34F1D578-8AA6-B8C5-3AD6-0CC83FE0E5FC}"/>
              </a:ext>
            </a:extLst>
          </p:cNvPr>
          <p:cNvSpPr/>
          <p:nvPr/>
        </p:nvSpPr>
        <p:spPr>
          <a:xfrm>
            <a:off x="8302004" y="3212934"/>
            <a:ext cx="2494458" cy="311745"/>
          </a:xfrm>
          <a:prstGeom prst="rect">
            <a:avLst/>
          </a:prstGeom>
          <a:noFill/>
          <a:ln/>
        </p:spPr>
        <p:txBody>
          <a:bodyPr wrap="none" lIns="0" tIns="0" rIns="0" bIns="0" rtlCol="0" anchor="t"/>
          <a:lstStyle/>
          <a:p>
            <a:pPr algn="r" rtl="1">
              <a:lnSpc>
                <a:spcPts val="2417"/>
              </a:lnSpc>
            </a:pPr>
            <a:r>
              <a:rPr lang="ar-SA" sz="1958" b="1">
                <a:solidFill>
                  <a:schemeClr val="accent2">
                    <a:lumMod val="75000"/>
                  </a:schemeClr>
                </a:solidFill>
                <a:latin typeface="Alexandria" pitchFamily="2" charset="-78"/>
                <a:ea typeface="Barlow Bold" pitchFamily="34" charset="-122"/>
                <a:cs typeface="Alexandria" pitchFamily="2" charset="-78"/>
              </a:rPr>
              <a:t>آليات التطبيق الرئيسية</a:t>
            </a:r>
            <a:endParaRPr lang="ar-SA" sz="1958">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D6DED479-B05B-945D-09F7-5353C4C75553}"/>
              </a:ext>
            </a:extLst>
          </p:cNvPr>
          <p:cNvSpPr/>
          <p:nvPr/>
        </p:nvSpPr>
        <p:spPr>
          <a:xfrm>
            <a:off x="5925170" y="3760329"/>
            <a:ext cx="5169297" cy="1841173"/>
          </a:xfrm>
          <a:prstGeom prst="rect">
            <a:avLst/>
          </a:prstGeom>
          <a:noFill/>
          <a:ln/>
        </p:spPr>
        <p:txBody>
          <a:bodyPr wrap="square" lIns="0" tIns="0" rIns="0" bIns="0" rtlCol="0" anchor="t"/>
          <a:lstStyle/>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ترشيد الإنفاق وتحسين إدارة الموارد بشكل مستمر.</a:t>
            </a:r>
            <a:endParaRPr lang="ar-SA">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استثمار المباني والتجهيزات الجامعية بأقصى كفاءة ممكنة.</a:t>
            </a:r>
            <a:endParaRPr lang="ar-SA">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تطبيق مفاهيم إدارية حديثة مثل إدارة الجودة الشاملة والحوكمة.</a:t>
            </a:r>
            <a:endParaRPr lang="ar-SA">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تطوير الأداء الإداري ورفع الكفاءة المؤسسية للجامعة.</a:t>
            </a:r>
            <a:endParaRPr lang="ar-SA">
              <a:latin typeface="Alexandria" pitchFamily="2" charset="-78"/>
              <a:cs typeface="Alexandria" pitchFamily="2" charset="-78"/>
            </a:endParaRPr>
          </a:p>
        </p:txBody>
      </p:sp>
      <p:sp>
        <p:nvSpPr>
          <p:cNvPr id="13" name="Text 5">
            <a:extLst>
              <a:ext uri="{FF2B5EF4-FFF2-40B4-BE49-F238E27FC236}">
                <a16:creationId xmlns:a16="http://schemas.microsoft.com/office/drawing/2014/main" id="{347F50D7-B105-214D-CFCD-7F5A3D12D12B}"/>
              </a:ext>
            </a:extLst>
          </p:cNvPr>
          <p:cNvSpPr/>
          <p:nvPr/>
        </p:nvSpPr>
        <p:spPr>
          <a:xfrm>
            <a:off x="2535137" y="3104757"/>
            <a:ext cx="2791123" cy="311745"/>
          </a:xfrm>
          <a:prstGeom prst="rect">
            <a:avLst/>
          </a:prstGeom>
          <a:noFill/>
          <a:ln/>
        </p:spPr>
        <p:txBody>
          <a:bodyPr wrap="none" lIns="0" tIns="0" rIns="0" bIns="0" rtlCol="0" anchor="t"/>
          <a:lstStyle/>
          <a:p>
            <a:pPr algn="r" rtl="1">
              <a:lnSpc>
                <a:spcPts val="2417"/>
              </a:lnSpc>
            </a:pPr>
            <a:r>
              <a:rPr lang="ar-SA" sz="1958" b="1">
                <a:solidFill>
                  <a:schemeClr val="accent2">
                    <a:lumMod val="75000"/>
                  </a:schemeClr>
                </a:solidFill>
                <a:latin typeface="Alexandria" pitchFamily="2" charset="-78"/>
                <a:ea typeface="Barlow Bold" pitchFamily="34" charset="-122"/>
                <a:cs typeface="Alexandria" pitchFamily="2" charset="-78"/>
              </a:rPr>
              <a:t>النتائج المتوقعة من هذا النهج</a:t>
            </a:r>
            <a:endParaRPr lang="ar-SA" sz="1958">
              <a:solidFill>
                <a:schemeClr val="accent2">
                  <a:lumMod val="75000"/>
                </a:schemeClr>
              </a:solidFill>
              <a:latin typeface="Alexandria" pitchFamily="2" charset="-78"/>
              <a:cs typeface="Alexandria" pitchFamily="2" charset="-78"/>
            </a:endParaRPr>
          </a:p>
        </p:txBody>
      </p:sp>
      <p:sp>
        <p:nvSpPr>
          <p:cNvPr id="14" name="Text 6">
            <a:extLst>
              <a:ext uri="{FF2B5EF4-FFF2-40B4-BE49-F238E27FC236}">
                <a16:creationId xmlns:a16="http://schemas.microsoft.com/office/drawing/2014/main" id="{1E3D62D4-74F9-7E36-DC12-4CAFC45E17F0}"/>
              </a:ext>
            </a:extLst>
          </p:cNvPr>
          <p:cNvSpPr/>
          <p:nvPr/>
        </p:nvSpPr>
        <p:spPr>
          <a:xfrm>
            <a:off x="297072" y="3731855"/>
            <a:ext cx="5169297" cy="868660"/>
          </a:xfrm>
          <a:prstGeom prst="rect">
            <a:avLst/>
          </a:prstGeom>
          <a:noFill/>
          <a:ln/>
        </p:spPr>
        <p:txBody>
          <a:bodyPr wrap="square" lIns="0" tIns="0" rIns="0" bIns="0" rtlCol="0" anchor="t"/>
          <a:lstStyle/>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تحسين الوضع الاقتصادي والمالي للجامعة بشكل ملحوظ.</a:t>
            </a:r>
            <a:endParaRPr lang="ar-SA">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دعم الاستدامة المالية على المدى الطويل.</a:t>
            </a:r>
            <a:endParaRPr lang="ar-SA">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ar-SA">
                <a:solidFill>
                  <a:srgbClr val="384653"/>
                </a:solidFill>
                <a:latin typeface="Alexandria" pitchFamily="2" charset="-78"/>
                <a:ea typeface="Montserrat" pitchFamily="34" charset="-122"/>
                <a:cs typeface="Alexandria" pitchFamily="2" charset="-78"/>
              </a:rPr>
              <a:t>تعزيز دور الجامعة التنموي كشريك فعال في المجتمع.</a:t>
            </a:r>
            <a:endParaRPr lang="ar-SA">
              <a:latin typeface="Alexandria" pitchFamily="2" charset="-78"/>
              <a:cs typeface="Alexandria" pitchFamily="2" charset="-78"/>
            </a:endParaRPr>
          </a:p>
        </p:txBody>
      </p:sp>
      <p:sp>
        <p:nvSpPr>
          <p:cNvPr id="15" name="Text 0">
            <a:extLst>
              <a:ext uri="{FF2B5EF4-FFF2-40B4-BE49-F238E27FC236}">
                <a16:creationId xmlns:a16="http://schemas.microsoft.com/office/drawing/2014/main" id="{38B1DDAB-4296-532E-1135-CBB963969CA0}"/>
              </a:ext>
            </a:extLst>
          </p:cNvPr>
          <p:cNvSpPr/>
          <p:nvPr/>
        </p:nvSpPr>
        <p:spPr>
          <a:xfrm>
            <a:off x="2431383" y="379599"/>
            <a:ext cx="5472608" cy="639440"/>
          </a:xfrm>
          <a:prstGeom prst="rect">
            <a:avLst/>
          </a:prstGeom>
          <a:noFill/>
          <a:ln/>
        </p:spPr>
        <p:txBody>
          <a:bodyPr wrap="square" lIns="0" tIns="0" rIns="0" bIns="0" rtlCol="0" anchor="t"/>
          <a:lstStyle/>
          <a:p>
            <a:pPr algn="ctr" rtl="1">
              <a:lnSpc>
                <a:spcPts val="4083"/>
              </a:lnSpc>
            </a:pPr>
            <a:r>
              <a:rPr lang="ar-SA" sz="2400" b="1" dirty="0">
                <a:solidFill>
                  <a:srgbClr val="00B0F0"/>
                </a:solidFill>
                <a:latin typeface="Alexandria" pitchFamily="2" charset="-78"/>
                <a:ea typeface="Barlow Bold" pitchFamily="34" charset="-122"/>
                <a:cs typeface="Alexandria" pitchFamily="2" charset="-78"/>
              </a:rPr>
              <a:t>الفكرة العامة للجامعات المنتجة</a:t>
            </a:r>
            <a:endParaRPr lang="ar-SA"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412188497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8220"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61C9D58-CBF9-7425-9DE7-5CC6379F8A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008" y="1284967"/>
            <a:ext cx="3710846" cy="5183286"/>
          </a:xfrm>
          <a:prstGeom prst="rect">
            <a:avLst/>
          </a:prstGeom>
        </p:spPr>
      </p:pic>
      <p:sp>
        <p:nvSpPr>
          <p:cNvPr id="7" name="Text 0">
            <a:extLst>
              <a:ext uri="{FF2B5EF4-FFF2-40B4-BE49-F238E27FC236}">
                <a16:creationId xmlns:a16="http://schemas.microsoft.com/office/drawing/2014/main" id="{B296A612-7053-6C8A-671B-D195FFB5BEC9}"/>
              </a:ext>
            </a:extLst>
          </p:cNvPr>
          <p:cNvSpPr/>
          <p:nvPr/>
        </p:nvSpPr>
        <p:spPr>
          <a:xfrm>
            <a:off x="5547320" y="1810842"/>
            <a:ext cx="6012756" cy="519608"/>
          </a:xfrm>
          <a:prstGeom prst="rect">
            <a:avLst/>
          </a:prstGeom>
          <a:noFill/>
          <a:ln/>
        </p:spPr>
        <p:txBody>
          <a:bodyPr wrap="none" lIns="0" tIns="0" rIns="0" bIns="0" rtlCol="0" anchor="t"/>
          <a:lstStyle/>
          <a:p>
            <a:pPr algn="r" rtl="1">
              <a:lnSpc>
                <a:spcPts val="4083"/>
              </a:lnSpc>
            </a:pPr>
            <a:r>
              <a:rPr lang="ar-SA" sz="2800" b="1" dirty="0">
                <a:solidFill>
                  <a:srgbClr val="00B0F0"/>
                </a:solidFill>
                <a:latin typeface="Alexandria" pitchFamily="2" charset="-78"/>
                <a:ea typeface="Barlow Bold" pitchFamily="34" charset="-122"/>
                <a:cs typeface="Alexandria" pitchFamily="2" charset="-78"/>
              </a:rPr>
              <a:t>مفهوم الجامعة المنتجة:</a:t>
            </a:r>
            <a:endParaRPr lang="ar-SA" sz="28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5D47F8E6-CEF7-CC4E-E403-892AF9CEC8C3}"/>
              </a:ext>
            </a:extLst>
          </p:cNvPr>
          <p:cNvSpPr/>
          <p:nvPr/>
        </p:nvSpPr>
        <p:spPr>
          <a:xfrm>
            <a:off x="4430791" y="2389500"/>
            <a:ext cx="6952277" cy="1113532"/>
          </a:xfrm>
          <a:prstGeom prst="rect">
            <a:avLst/>
          </a:prstGeom>
          <a:noFill/>
          <a:ln/>
        </p:spPr>
        <p:txBody>
          <a:bodyPr wrap="square" lIns="0" tIns="0" rIns="0" bIns="0" rtlCol="0" anchor="t"/>
          <a:lstStyle/>
          <a:p>
            <a:pPr algn="just" rtl="1">
              <a:lnSpc>
                <a:spcPct val="150000"/>
              </a:lnSpc>
            </a:pPr>
            <a:r>
              <a:rPr lang="ar-SA" sz="1600">
                <a:solidFill>
                  <a:srgbClr val="384653"/>
                </a:solidFill>
                <a:latin typeface="Alexandria" pitchFamily="2" charset="-78"/>
                <a:ea typeface="Montserrat" pitchFamily="34" charset="-122"/>
                <a:cs typeface="Alexandria" pitchFamily="2" charset="-78"/>
              </a:rPr>
              <a:t>تتعدد تعريفات الجامعة المنتجة، إلا أنها جميعًا تشير إلى نموذج يجمع بين الأصالة الأكاديمية والفاعلية الاقتصادية:</a:t>
            </a:r>
            <a:endParaRPr lang="ar-SA" sz="1600">
              <a:latin typeface="Alexandria" pitchFamily="2" charset="-78"/>
              <a:cs typeface="Alexandria" pitchFamily="2" charset="-78"/>
            </a:endParaRPr>
          </a:p>
        </p:txBody>
      </p:sp>
      <p:sp>
        <p:nvSpPr>
          <p:cNvPr id="9" name="Text 2">
            <a:extLst>
              <a:ext uri="{FF2B5EF4-FFF2-40B4-BE49-F238E27FC236}">
                <a16:creationId xmlns:a16="http://schemas.microsoft.com/office/drawing/2014/main" id="{4BBF6A2E-6794-3F15-74AC-34287D1D39AF}"/>
              </a:ext>
            </a:extLst>
          </p:cNvPr>
          <p:cNvSpPr/>
          <p:nvPr/>
        </p:nvSpPr>
        <p:spPr>
          <a:xfrm>
            <a:off x="4818906" y="3802688"/>
            <a:ext cx="6482778" cy="1113532"/>
          </a:xfrm>
          <a:prstGeom prst="rect">
            <a:avLst/>
          </a:prstGeom>
          <a:noFill/>
          <a:ln/>
        </p:spPr>
        <p:txBody>
          <a:bodyPr wrap="square" lIns="0" tIns="0" rIns="0" bIns="0" rtlCol="0" anchor="t"/>
          <a:lstStyle/>
          <a:p>
            <a:pPr algn="just" rtl="1">
              <a:lnSpc>
                <a:spcPct val="150000"/>
              </a:lnSpc>
            </a:pPr>
            <a:r>
              <a:rPr lang="ar-SA" b="1">
                <a:solidFill>
                  <a:schemeClr val="accent2">
                    <a:lumMod val="75000"/>
                  </a:schemeClr>
                </a:solidFill>
                <a:latin typeface="Alexandria" pitchFamily="2" charset="-78"/>
                <a:ea typeface="Montserrat" pitchFamily="34" charset="-122"/>
                <a:cs typeface="Alexandria" pitchFamily="2" charset="-78"/>
              </a:rPr>
              <a:t>الجامعة المنتجة هي: </a:t>
            </a:r>
            <a:r>
              <a:rPr lang="ar-SA">
                <a:solidFill>
                  <a:srgbClr val="384653"/>
                </a:solidFill>
                <a:latin typeface="Alexandria" pitchFamily="2" charset="-78"/>
                <a:ea typeface="Montserrat" pitchFamily="34" charset="-122"/>
                <a:cs typeface="Alexandria" pitchFamily="2" charset="-78"/>
              </a:rPr>
              <a:t>مؤسسة تعليمية تؤدي وظائفها الأساسية (التعليم، البحث العلمي، خدمة المجتمع) مع قدرتها على توليد موارد ذاتية من خلال أنشطة إنتاجية واستشارية وبحثية، دون الإخلال برسالتها الأكاديمية أو المساس بجودة مخرجاتها.</a:t>
            </a:r>
            <a:endParaRPr lang="ar-SA">
              <a:latin typeface="Alexandria" pitchFamily="2" charset="-78"/>
              <a:cs typeface="Alexandria" pitchFamily="2" charset="-78"/>
            </a:endParaRPr>
          </a:p>
        </p:txBody>
      </p:sp>
      <p:sp>
        <p:nvSpPr>
          <p:cNvPr id="10" name="Shape 3">
            <a:extLst>
              <a:ext uri="{FF2B5EF4-FFF2-40B4-BE49-F238E27FC236}">
                <a16:creationId xmlns:a16="http://schemas.microsoft.com/office/drawing/2014/main" id="{BD1FEA40-04A3-690F-2FFF-FC2848174D5C}"/>
              </a:ext>
            </a:extLst>
          </p:cNvPr>
          <p:cNvSpPr/>
          <p:nvPr/>
        </p:nvSpPr>
        <p:spPr>
          <a:xfrm>
            <a:off x="11392882" y="3801263"/>
            <a:ext cx="19050" cy="1113532"/>
          </a:xfrm>
          <a:prstGeom prst="rect">
            <a:avLst/>
          </a:prstGeom>
          <a:solidFill>
            <a:srgbClr val="75BAE6"/>
          </a:solidFill>
          <a:ln/>
        </p:spPr>
      </p:sp>
      <p:sp>
        <p:nvSpPr>
          <p:cNvPr id="11" name="Text 4">
            <a:extLst>
              <a:ext uri="{FF2B5EF4-FFF2-40B4-BE49-F238E27FC236}">
                <a16:creationId xmlns:a16="http://schemas.microsoft.com/office/drawing/2014/main" id="{731B280F-F945-8B78-0685-9AA0D0530582}"/>
              </a:ext>
            </a:extLst>
          </p:cNvPr>
          <p:cNvSpPr/>
          <p:nvPr/>
        </p:nvSpPr>
        <p:spPr>
          <a:xfrm>
            <a:off x="4528642" y="5331211"/>
            <a:ext cx="6432643" cy="980169"/>
          </a:xfrm>
          <a:prstGeom prst="rect">
            <a:avLst/>
          </a:prstGeom>
          <a:noFill/>
          <a:ln/>
        </p:spPr>
        <p:txBody>
          <a:bodyPr wrap="square" lIns="0" tIns="0" rIns="0" bIns="0" rtlCol="0" anchor="t"/>
          <a:lstStyle/>
          <a:p>
            <a:pPr algn="ctr" rtl="1">
              <a:lnSpc>
                <a:spcPct val="150000"/>
              </a:lnSpc>
            </a:pPr>
            <a:r>
              <a:rPr lang="ar-SA" b="1">
                <a:solidFill>
                  <a:srgbClr val="384653"/>
                </a:solidFill>
                <a:latin typeface="Alexandria" pitchFamily="2" charset="-78"/>
                <a:ea typeface="Montserrat" pitchFamily="34" charset="-122"/>
                <a:cs typeface="Alexandria" pitchFamily="2" charset="-78"/>
              </a:rPr>
              <a:t>هذا التعريف يؤكد على أن الإنتاجية لا تتعارض مع الدور الجوهري للجامعة، بل تكمله وتدعمه، مما يعزز من قدرتها على تحقيق أهدافها في بيئة تنافسية متغيرة.</a:t>
            </a:r>
            <a:endParaRPr lang="ar-SA" b="1">
              <a:latin typeface="Alexandria" pitchFamily="2" charset="-78"/>
              <a:cs typeface="Alexandria" pitchFamily="2" charset="-78"/>
            </a:endParaRPr>
          </a:p>
        </p:txBody>
      </p:sp>
    </p:spTree>
    <p:extLst>
      <p:ext uri="{BB962C8B-B14F-4D97-AF65-F5344CB8AC3E}">
        <p14:creationId xmlns:p14="http://schemas.microsoft.com/office/powerpoint/2010/main" val="26680185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AB9DFD9-B615-BBAB-3803-7AAEBFA2B6B3}"/>
              </a:ext>
            </a:extLst>
          </p:cNvPr>
          <p:cNvSpPr/>
          <p:nvPr/>
        </p:nvSpPr>
        <p:spPr>
          <a:xfrm>
            <a:off x="7101283" y="1192808"/>
            <a:ext cx="4467324" cy="415727"/>
          </a:xfrm>
          <a:prstGeom prst="rect">
            <a:avLst/>
          </a:prstGeom>
          <a:noFill/>
          <a:ln/>
        </p:spPr>
        <p:txBody>
          <a:bodyPr wrap="none" lIns="0" tIns="0" rIns="0" bIns="0" rtlCol="0" anchor="t"/>
          <a:lstStyle/>
          <a:p>
            <a:pPr algn="r" rtl="1">
              <a:lnSpc>
                <a:spcPts val="3250"/>
              </a:lnSpc>
            </a:pPr>
            <a:r>
              <a:rPr lang="ar-SA" sz="2400" b="1" dirty="0">
                <a:solidFill>
                  <a:srgbClr val="00B0F0"/>
                </a:solidFill>
                <a:latin typeface="Alexandria" pitchFamily="2" charset="-78"/>
                <a:ea typeface="Barlow Bold" pitchFamily="34" charset="-122"/>
                <a:cs typeface="Alexandria" pitchFamily="2" charset="-78"/>
              </a:rPr>
              <a:t>مجالات الإنتاج والابتكار في الجامعة:</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C16ABE54-9E11-8A55-A1C7-F8F5B2C79721}"/>
              </a:ext>
            </a:extLst>
          </p:cNvPr>
          <p:cNvSpPr/>
          <p:nvPr/>
        </p:nvSpPr>
        <p:spPr>
          <a:xfrm>
            <a:off x="631924" y="1733064"/>
            <a:ext cx="10928152"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تتنوع مجالات الإنتاج التي يمكن للجامعات المنتجة أن تستثمر فيها، مما يفتح آفاقًا جديدة لتوليد الموارد وتعزيز الأثر المجتمعي:</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2E01CC4C-EE50-4BE0-760E-9305B4075E20}"/>
              </a:ext>
            </a:extLst>
          </p:cNvPr>
          <p:cNvSpPr/>
          <p:nvPr/>
        </p:nvSpPr>
        <p:spPr>
          <a:xfrm>
            <a:off x="9489975" y="302617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البحوث التطبيقية</a:t>
            </a:r>
            <a:endParaRPr lang="en-US" sz="1625"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42DC2D4E-E0FC-08E2-9DA0-F44E8C8309FD}"/>
              </a:ext>
            </a:extLst>
          </p:cNvPr>
          <p:cNvSpPr/>
          <p:nvPr/>
        </p:nvSpPr>
        <p:spPr>
          <a:xfrm>
            <a:off x="8057553" y="3380680"/>
            <a:ext cx="3511054" cy="505420"/>
          </a:xfrm>
          <a:prstGeom prst="rect">
            <a:avLst/>
          </a:prstGeom>
          <a:noFill/>
          <a:ln/>
        </p:spPr>
        <p:txBody>
          <a:bodyPr wrap="squar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تحويل المخرجات البحثية إلى حلول عملية لمشكلات الصناعة والمجتمع.</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6F023B42-D9AF-2FA2-8465-B072005BFF31}"/>
              </a:ext>
            </a:extLst>
          </p:cNvPr>
          <p:cNvSpPr/>
          <p:nvPr/>
        </p:nvSpPr>
        <p:spPr>
          <a:xfrm>
            <a:off x="5781475" y="302617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الاستشارات العلمية</a:t>
            </a:r>
            <a:endParaRPr lang="en-US" sz="1625"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07EC5B3D-CF1B-FB2F-8F77-97E3D13BE0EF}"/>
              </a:ext>
            </a:extLst>
          </p:cNvPr>
          <p:cNvSpPr/>
          <p:nvPr/>
        </p:nvSpPr>
        <p:spPr>
          <a:xfrm>
            <a:off x="4349054" y="3380680"/>
            <a:ext cx="3511054" cy="505420"/>
          </a:xfrm>
          <a:prstGeom prst="rect">
            <a:avLst/>
          </a:prstGeom>
          <a:noFill/>
          <a:ln/>
        </p:spPr>
        <p:txBody>
          <a:bodyPr wrap="squar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تقديم الخبرات الأكاديمية للقطاعين العام والخاص في مختلف التخصصات.</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7C2F5BE0-3181-771B-D673-728F8A5395DB}"/>
              </a:ext>
            </a:extLst>
          </p:cNvPr>
          <p:cNvSpPr/>
          <p:nvPr/>
        </p:nvSpPr>
        <p:spPr>
          <a:xfrm>
            <a:off x="2072975" y="302617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الدورات التدريبية</a:t>
            </a:r>
            <a:endParaRPr lang="en-US" sz="1625"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1AD9D130-DD93-CDAA-A0D1-F7F640BD0665}"/>
              </a:ext>
            </a:extLst>
          </p:cNvPr>
          <p:cNvSpPr/>
          <p:nvPr/>
        </p:nvSpPr>
        <p:spPr>
          <a:xfrm>
            <a:off x="640455" y="3380680"/>
            <a:ext cx="3511153" cy="505420"/>
          </a:xfrm>
          <a:prstGeom prst="rect">
            <a:avLst/>
          </a:prstGeom>
          <a:noFill/>
          <a:ln/>
        </p:spPr>
        <p:txBody>
          <a:bodyPr wrap="squar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توفير برامج تدريبية متخصصة لتلبية احتياجات سوق العمل والتعليم المستمر.</a:t>
            </a:r>
            <a:endParaRPr lang="en-US"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9A5EF469-F7BB-BE02-CFDD-C5216B91DDE7}"/>
              </a:ext>
            </a:extLst>
          </p:cNvPr>
          <p:cNvSpPr/>
          <p:nvPr/>
        </p:nvSpPr>
        <p:spPr>
          <a:xfrm>
            <a:off x="5781475" y="487332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شراكات الأعمال</a:t>
            </a:r>
            <a:endParaRPr lang="en-US" sz="1625"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B3ABC39E-4F1E-2238-A433-FA46CC3423FF}"/>
              </a:ext>
            </a:extLst>
          </p:cNvPr>
          <p:cNvSpPr/>
          <p:nvPr/>
        </p:nvSpPr>
        <p:spPr>
          <a:xfrm>
            <a:off x="4349054" y="5227836"/>
            <a:ext cx="3511054" cy="505420"/>
          </a:xfrm>
          <a:prstGeom prst="rect">
            <a:avLst/>
          </a:prstGeom>
          <a:noFill/>
          <a:ln/>
        </p:spPr>
        <p:txBody>
          <a:bodyPr wrap="squar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بناء علاقات استراتيجية مع الشركات لدعم الابتكار وتطوير المنتجات.</a:t>
            </a:r>
            <a:endParaRPr lang="en-US"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89886E10-ABDB-619D-7AC9-E1A6F0F4DAF5}"/>
              </a:ext>
            </a:extLst>
          </p:cNvPr>
          <p:cNvSpPr/>
          <p:nvPr/>
        </p:nvSpPr>
        <p:spPr>
          <a:xfrm>
            <a:off x="2072975" y="487332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حاضنات الأعمال والابتكار</a:t>
            </a:r>
            <a:endParaRPr lang="en-US" sz="1625"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13C6DF03-5470-53C8-4FF2-43E7994C4508}"/>
              </a:ext>
            </a:extLst>
          </p:cNvPr>
          <p:cNvSpPr/>
          <p:nvPr/>
        </p:nvSpPr>
        <p:spPr>
          <a:xfrm>
            <a:off x="640455" y="5227836"/>
            <a:ext cx="3511153" cy="505420"/>
          </a:xfrm>
          <a:prstGeom prst="rect">
            <a:avLst/>
          </a:prstGeom>
          <a:noFill/>
          <a:ln/>
        </p:spPr>
        <p:txBody>
          <a:bodyPr wrap="squar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دعم رواد الأعمال والمشاريع الناشئة من خلال توفير البيئة والموارد اللازمة.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23602303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67608" y="371957"/>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119336" y="1024568"/>
            <a:ext cx="11953328" cy="5716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12394"/>
            <a:ext cx="2305141" cy="1076343"/>
          </a:xfrm>
          <a:prstGeom prst="rect">
            <a:avLst/>
          </a:prstGeom>
        </p:spPr>
      </p:pic>
      <p:sp>
        <p:nvSpPr>
          <p:cNvPr id="6" name="Text 0">
            <a:extLst>
              <a:ext uri="{FF2B5EF4-FFF2-40B4-BE49-F238E27FC236}">
                <a16:creationId xmlns:a16="http://schemas.microsoft.com/office/drawing/2014/main" id="{8B41543C-2F91-FE42-A94E-ECAB832CDA28}"/>
              </a:ext>
            </a:extLst>
          </p:cNvPr>
          <p:cNvSpPr/>
          <p:nvPr/>
        </p:nvSpPr>
        <p:spPr>
          <a:xfrm>
            <a:off x="3791744" y="493181"/>
            <a:ext cx="4067953" cy="463848"/>
          </a:xfrm>
          <a:prstGeom prst="rect">
            <a:avLst/>
          </a:prstGeom>
          <a:noFill/>
          <a:ln/>
        </p:spPr>
        <p:txBody>
          <a:bodyPr wrap="none" lIns="0" tIns="0" rIns="0" bIns="0" rtlCol="0" anchor="t"/>
          <a:lstStyle/>
          <a:p>
            <a:pPr algn="r" rtl="1">
              <a:lnSpc>
                <a:spcPts val="3625"/>
              </a:lnSpc>
            </a:pPr>
            <a:r>
              <a:rPr lang="ar-SA" sz="2400" b="1">
                <a:solidFill>
                  <a:srgbClr val="00B0F0"/>
                </a:solidFill>
                <a:latin typeface="Alexandria" pitchFamily="2" charset="-78"/>
                <a:ea typeface="Barlow Bold" pitchFamily="34" charset="-122"/>
                <a:cs typeface="Alexandria" pitchFamily="2" charset="-78"/>
              </a:rPr>
              <a:t>خصائص الجامعة المنتجة:</a:t>
            </a:r>
            <a:endParaRPr lang="ar-SA" sz="240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DDA0C68E-1182-8145-80A0-65194A7110F3}"/>
              </a:ext>
            </a:extLst>
          </p:cNvPr>
          <p:cNvSpPr/>
          <p:nvPr/>
        </p:nvSpPr>
        <p:spPr>
          <a:xfrm>
            <a:off x="479377" y="1024567"/>
            <a:ext cx="11216480" cy="609911"/>
          </a:xfrm>
          <a:prstGeom prst="rect">
            <a:avLst/>
          </a:prstGeom>
          <a:noFill/>
          <a:ln/>
        </p:spPr>
        <p:txBody>
          <a:bodyPr wrap="square" lIns="0" tIns="0" rIns="0" bIns="0" rtlCol="0" anchor="t">
            <a:spAutoFit/>
          </a:bodyPr>
          <a:lstStyle/>
          <a:p>
            <a:pPr algn="r" rtl="1">
              <a:lnSpc>
                <a:spcPct val="150000"/>
              </a:lnSpc>
            </a:pPr>
            <a:r>
              <a:rPr lang="ar-SA">
                <a:solidFill>
                  <a:srgbClr val="384653"/>
                </a:solidFill>
                <a:latin typeface="Alexandria" pitchFamily="2" charset="-78"/>
                <a:ea typeface="Montserrat" pitchFamily="34" charset="-122"/>
                <a:cs typeface="Alexandria" pitchFamily="2" charset="-78"/>
              </a:rPr>
              <a:t>تتميز الجامعة المنتجة بمجموعة من الخصائص التي تميزها عن النموذج التقليدي للجامعات، وتبرز دورها كمؤسسة تعليمية فاعلة تسهم في التنمية الاقتصادية والاجتماعية وتعزز الابتكار والمعرفة.</a:t>
            </a:r>
            <a:endParaRPr lang="ar-SA">
              <a:latin typeface="Alexandria" pitchFamily="2" charset="-78"/>
              <a:cs typeface="Alexandria" pitchFamily="2" charset="-78"/>
            </a:endParaRPr>
          </a:p>
        </p:txBody>
      </p:sp>
      <p:sp>
        <p:nvSpPr>
          <p:cNvPr id="8" name="Shape 2">
            <a:extLst>
              <a:ext uri="{FF2B5EF4-FFF2-40B4-BE49-F238E27FC236}">
                <a16:creationId xmlns:a16="http://schemas.microsoft.com/office/drawing/2014/main" id="{853544ED-9037-DC43-58EE-65CB5413FEFD}"/>
              </a:ext>
            </a:extLst>
          </p:cNvPr>
          <p:cNvSpPr/>
          <p:nvPr/>
        </p:nvSpPr>
        <p:spPr>
          <a:xfrm>
            <a:off x="11310839" y="1707430"/>
            <a:ext cx="317203" cy="317203"/>
          </a:xfrm>
          <a:prstGeom prst="roundRect">
            <a:avLst>
              <a:gd name="adj" fmla="val 66681"/>
            </a:avLst>
          </a:prstGeom>
          <a:solidFill>
            <a:srgbClr val="D4E9F7"/>
          </a:solidFill>
          <a:ln w="7620">
            <a:solidFill>
              <a:srgbClr val="BACFDD"/>
            </a:solidFill>
            <a:prstDash val="solid"/>
          </a:ln>
        </p:spPr>
      </p:sp>
      <p:sp>
        <p:nvSpPr>
          <p:cNvPr id="10" name="Text 3">
            <a:extLst>
              <a:ext uri="{FF2B5EF4-FFF2-40B4-BE49-F238E27FC236}">
                <a16:creationId xmlns:a16="http://schemas.microsoft.com/office/drawing/2014/main" id="{661F6718-E733-D26D-72FB-37959E36E59C}"/>
              </a:ext>
            </a:extLst>
          </p:cNvPr>
          <p:cNvSpPr/>
          <p:nvPr/>
        </p:nvSpPr>
        <p:spPr>
          <a:xfrm>
            <a:off x="9329737" y="1755849"/>
            <a:ext cx="1855292" cy="231874"/>
          </a:xfrm>
          <a:prstGeom prst="rect">
            <a:avLst/>
          </a:prstGeom>
          <a:noFill/>
          <a:ln/>
        </p:spPr>
        <p:txBody>
          <a:bodyPr wrap="none" lIns="0" tIns="0" rIns="0" bIns="0" rtlCol="0" anchor="t"/>
          <a:lstStyle/>
          <a:p>
            <a:pPr algn="r" rtl="1">
              <a:lnSpc>
                <a:spcPts val="1792"/>
              </a:lnSpc>
            </a:pPr>
            <a:r>
              <a:rPr lang="ar-SA" sz="1458" b="1">
                <a:solidFill>
                  <a:schemeClr val="accent2">
                    <a:lumMod val="75000"/>
                  </a:schemeClr>
                </a:solidFill>
                <a:latin typeface="Alexandria" pitchFamily="2" charset="-78"/>
                <a:ea typeface="Barlow Bold" pitchFamily="34" charset="-122"/>
                <a:cs typeface="Alexandria" pitchFamily="2" charset="-78"/>
              </a:rPr>
              <a:t>تنويع مصادر الدخل</a:t>
            </a:r>
            <a:endParaRPr lang="ar-SA" sz="1458">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5B191635-659D-1FC4-B71A-066A1AED7607}"/>
              </a:ext>
            </a:extLst>
          </p:cNvPr>
          <p:cNvSpPr/>
          <p:nvPr/>
        </p:nvSpPr>
        <p:spPr>
          <a:xfrm>
            <a:off x="479375" y="2044298"/>
            <a:ext cx="10822183" cy="425886"/>
          </a:xfrm>
          <a:prstGeom prst="rect">
            <a:avLst/>
          </a:prstGeom>
          <a:noFill/>
          <a:ln/>
        </p:spPr>
        <p:txBody>
          <a:bodyPr wrap="square" lIns="0" tIns="0" rIns="0" bIns="0" rtlCol="0" anchor="t">
            <a:spAutoFit/>
          </a:bodyPr>
          <a:lstStyle/>
          <a:p>
            <a:pPr algn="r" rtl="1">
              <a:lnSpc>
                <a:spcPts val="1667"/>
              </a:lnSpc>
            </a:pPr>
            <a:r>
              <a:rPr lang="ar-SA" dirty="0">
                <a:solidFill>
                  <a:srgbClr val="384653"/>
                </a:solidFill>
                <a:latin typeface="Alexandria" pitchFamily="2" charset="-78"/>
                <a:ea typeface="Montserrat" pitchFamily="34" charset="-122"/>
                <a:cs typeface="Alexandria" pitchFamily="2" charset="-78"/>
              </a:rPr>
              <a:t>تقليل الاعتماد على التمويل الحكومي من خلال تنويع مصادر الدخل مثل الاستشارات العلمية، والبرامج التدريبية، والشراكات مع المؤسسات الإنتاجية.</a:t>
            </a:r>
            <a:endParaRPr lang="ar-SA"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7AD9DCFF-3DA5-B718-7DF2-8F95D5021DEC}"/>
              </a:ext>
            </a:extLst>
          </p:cNvPr>
          <p:cNvSpPr/>
          <p:nvPr/>
        </p:nvSpPr>
        <p:spPr>
          <a:xfrm>
            <a:off x="11310839" y="2528366"/>
            <a:ext cx="317203" cy="317203"/>
          </a:xfrm>
          <a:prstGeom prst="roundRect">
            <a:avLst>
              <a:gd name="adj" fmla="val 66681"/>
            </a:avLst>
          </a:prstGeom>
          <a:solidFill>
            <a:srgbClr val="D4E9F7"/>
          </a:solidFill>
          <a:ln w="7620">
            <a:solidFill>
              <a:srgbClr val="BACFDD"/>
            </a:solidFill>
            <a:prstDash val="solid"/>
          </a:ln>
        </p:spPr>
      </p:sp>
      <p:sp>
        <p:nvSpPr>
          <p:cNvPr id="14" name="Text 6">
            <a:extLst>
              <a:ext uri="{FF2B5EF4-FFF2-40B4-BE49-F238E27FC236}">
                <a16:creationId xmlns:a16="http://schemas.microsoft.com/office/drawing/2014/main" id="{45072B22-B5F8-3AD7-028F-8AC1DB77A3EE}"/>
              </a:ext>
            </a:extLst>
          </p:cNvPr>
          <p:cNvSpPr/>
          <p:nvPr/>
        </p:nvSpPr>
        <p:spPr>
          <a:xfrm>
            <a:off x="9263261" y="2576785"/>
            <a:ext cx="1921768" cy="231874"/>
          </a:xfrm>
          <a:prstGeom prst="rect">
            <a:avLst/>
          </a:prstGeom>
          <a:noFill/>
          <a:ln/>
        </p:spPr>
        <p:txBody>
          <a:bodyPr wrap="none" lIns="0" tIns="0" rIns="0" bIns="0" rtlCol="0" anchor="t"/>
          <a:lstStyle/>
          <a:p>
            <a:pPr algn="r" rtl="1">
              <a:lnSpc>
                <a:spcPts val="1792"/>
              </a:lnSpc>
            </a:pPr>
            <a:r>
              <a:rPr lang="ar-SA" sz="1458" b="1">
                <a:solidFill>
                  <a:schemeClr val="accent2">
                    <a:lumMod val="75000"/>
                  </a:schemeClr>
                </a:solidFill>
                <a:latin typeface="Alexandria" pitchFamily="2" charset="-78"/>
                <a:ea typeface="Barlow Bold" pitchFamily="34" charset="-122"/>
                <a:cs typeface="Alexandria" pitchFamily="2" charset="-78"/>
              </a:rPr>
              <a:t>التكامل بين التعليم والإنتاج</a:t>
            </a:r>
            <a:endParaRPr lang="ar-SA" sz="1458">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3DC3C433-8E04-AC97-9787-3F08D278FA56}"/>
              </a:ext>
            </a:extLst>
          </p:cNvPr>
          <p:cNvSpPr/>
          <p:nvPr/>
        </p:nvSpPr>
        <p:spPr>
          <a:xfrm>
            <a:off x="563960" y="2884164"/>
            <a:ext cx="10621069" cy="213419"/>
          </a:xfrm>
          <a:prstGeom prst="rect">
            <a:avLst/>
          </a:prstGeom>
          <a:noFill/>
          <a:ln/>
        </p:spPr>
        <p:txBody>
          <a:bodyPr wrap="none" lIns="0" tIns="0" rIns="0" bIns="0" rtlCol="0" anchor="t"/>
          <a:lstStyle/>
          <a:p>
            <a:pPr algn="r" rtl="1">
              <a:lnSpc>
                <a:spcPts val="1667"/>
              </a:lnSpc>
            </a:pPr>
            <a:r>
              <a:rPr lang="ar-SA" dirty="0">
                <a:solidFill>
                  <a:srgbClr val="384653"/>
                </a:solidFill>
                <a:latin typeface="Alexandria" pitchFamily="2" charset="-78"/>
                <a:ea typeface="Montserrat" pitchFamily="34" charset="-122"/>
                <a:cs typeface="Alexandria" pitchFamily="2" charset="-78"/>
              </a:rPr>
              <a:t>ربط العملية التعليمية بالأنشطة الإنتاجية والتطبيقات العملية، بما يسهم في تنمية مهارات الطلبة وتأهيلهم لسوق العمل.</a:t>
            </a:r>
            <a:endParaRPr lang="ar-SA" dirty="0">
              <a:latin typeface="Alexandria" pitchFamily="2" charset="-78"/>
              <a:cs typeface="Alexandria" pitchFamily="2" charset="-78"/>
            </a:endParaRPr>
          </a:p>
        </p:txBody>
      </p:sp>
      <p:sp>
        <p:nvSpPr>
          <p:cNvPr id="16" name="Shape 8">
            <a:extLst>
              <a:ext uri="{FF2B5EF4-FFF2-40B4-BE49-F238E27FC236}">
                <a16:creationId xmlns:a16="http://schemas.microsoft.com/office/drawing/2014/main" id="{7190B6A2-38C7-6BBB-3C9D-EFEAF4CF6109}"/>
              </a:ext>
            </a:extLst>
          </p:cNvPr>
          <p:cNvSpPr/>
          <p:nvPr/>
        </p:nvSpPr>
        <p:spPr>
          <a:xfrm>
            <a:off x="11310839" y="3349302"/>
            <a:ext cx="317203" cy="317203"/>
          </a:xfrm>
          <a:prstGeom prst="roundRect">
            <a:avLst>
              <a:gd name="adj" fmla="val 66681"/>
            </a:avLst>
          </a:prstGeom>
          <a:solidFill>
            <a:srgbClr val="D4E9F7"/>
          </a:solidFill>
          <a:ln w="7620">
            <a:solidFill>
              <a:srgbClr val="BACFDD"/>
            </a:solidFill>
            <a:prstDash val="solid"/>
          </a:ln>
        </p:spPr>
      </p:sp>
      <p:sp>
        <p:nvSpPr>
          <p:cNvPr id="19" name="Text 9">
            <a:extLst>
              <a:ext uri="{FF2B5EF4-FFF2-40B4-BE49-F238E27FC236}">
                <a16:creationId xmlns:a16="http://schemas.microsoft.com/office/drawing/2014/main" id="{E72780B3-5E8F-FCE8-4480-EC1228F35C78}"/>
              </a:ext>
            </a:extLst>
          </p:cNvPr>
          <p:cNvSpPr/>
          <p:nvPr/>
        </p:nvSpPr>
        <p:spPr>
          <a:xfrm>
            <a:off x="8982869" y="3397721"/>
            <a:ext cx="2202160" cy="231874"/>
          </a:xfrm>
          <a:prstGeom prst="rect">
            <a:avLst/>
          </a:prstGeom>
          <a:noFill/>
          <a:ln/>
        </p:spPr>
        <p:txBody>
          <a:bodyPr wrap="none" lIns="0" tIns="0" rIns="0" bIns="0" rtlCol="0" anchor="t"/>
          <a:lstStyle/>
          <a:p>
            <a:pPr algn="r" rtl="1">
              <a:lnSpc>
                <a:spcPts val="1792"/>
              </a:lnSpc>
            </a:pPr>
            <a:r>
              <a:rPr lang="ar-SA" sz="1458" b="1">
                <a:solidFill>
                  <a:schemeClr val="accent2">
                    <a:lumMod val="75000"/>
                  </a:schemeClr>
                </a:solidFill>
                <a:latin typeface="Alexandria" pitchFamily="2" charset="-78"/>
                <a:ea typeface="Barlow Bold" pitchFamily="34" charset="-122"/>
                <a:cs typeface="Alexandria" pitchFamily="2" charset="-78"/>
              </a:rPr>
              <a:t>تسويق المعرفة والبحث العلمي</a:t>
            </a:r>
            <a:endParaRPr lang="ar-SA" sz="1458">
              <a:solidFill>
                <a:schemeClr val="accent2">
                  <a:lumMod val="75000"/>
                </a:schemeClr>
              </a:solidFill>
              <a:latin typeface="Alexandria" pitchFamily="2" charset="-78"/>
              <a:cs typeface="Alexandria" pitchFamily="2" charset="-78"/>
            </a:endParaRPr>
          </a:p>
        </p:txBody>
      </p:sp>
      <p:sp>
        <p:nvSpPr>
          <p:cNvPr id="20" name="Text 10">
            <a:extLst>
              <a:ext uri="{FF2B5EF4-FFF2-40B4-BE49-F238E27FC236}">
                <a16:creationId xmlns:a16="http://schemas.microsoft.com/office/drawing/2014/main" id="{E9511200-5621-ED25-DEFD-0D443AA4B772}"/>
              </a:ext>
            </a:extLst>
          </p:cNvPr>
          <p:cNvSpPr/>
          <p:nvPr/>
        </p:nvSpPr>
        <p:spPr>
          <a:xfrm>
            <a:off x="563960" y="3705100"/>
            <a:ext cx="10621069" cy="213419"/>
          </a:xfrm>
          <a:prstGeom prst="rect">
            <a:avLst/>
          </a:prstGeom>
          <a:noFill/>
          <a:ln/>
        </p:spPr>
        <p:txBody>
          <a:bodyPr wrap="none" lIns="0" tIns="0" rIns="0" bIns="0" rtlCol="0" anchor="t"/>
          <a:lstStyle/>
          <a:p>
            <a:pPr algn="r" rtl="1">
              <a:lnSpc>
                <a:spcPts val="1667"/>
              </a:lnSpc>
            </a:pPr>
            <a:r>
              <a:rPr lang="ar-SA" dirty="0">
                <a:solidFill>
                  <a:srgbClr val="384653"/>
                </a:solidFill>
                <a:latin typeface="Alexandria" pitchFamily="2" charset="-78"/>
                <a:ea typeface="Montserrat" pitchFamily="34" charset="-122"/>
                <a:cs typeface="Alexandria" pitchFamily="2" charset="-78"/>
              </a:rPr>
              <a:t>تحويل مخرجات البحث العلمي والابتكارات إلى منتجات وخدمات قابلة للتطبيق، بما يسهم في خدمة المجتمع وتعزيز الاقتصاد المعرفي.</a:t>
            </a:r>
            <a:endParaRPr lang="ar-SA" dirty="0">
              <a:latin typeface="Alexandria" pitchFamily="2" charset="-78"/>
              <a:cs typeface="Alexandria" pitchFamily="2" charset="-78"/>
            </a:endParaRPr>
          </a:p>
        </p:txBody>
      </p:sp>
      <p:sp>
        <p:nvSpPr>
          <p:cNvPr id="21" name="Shape 11">
            <a:extLst>
              <a:ext uri="{FF2B5EF4-FFF2-40B4-BE49-F238E27FC236}">
                <a16:creationId xmlns:a16="http://schemas.microsoft.com/office/drawing/2014/main" id="{36249692-D7CF-AABF-7140-C8F82141BC65}"/>
              </a:ext>
            </a:extLst>
          </p:cNvPr>
          <p:cNvSpPr/>
          <p:nvPr/>
        </p:nvSpPr>
        <p:spPr>
          <a:xfrm>
            <a:off x="11310839" y="4170237"/>
            <a:ext cx="317203" cy="317203"/>
          </a:xfrm>
          <a:prstGeom prst="roundRect">
            <a:avLst>
              <a:gd name="adj" fmla="val 66681"/>
            </a:avLst>
          </a:prstGeom>
          <a:solidFill>
            <a:srgbClr val="D4E9F7"/>
          </a:solidFill>
          <a:ln w="7620">
            <a:solidFill>
              <a:srgbClr val="BACFDD"/>
            </a:solidFill>
            <a:prstDash val="solid"/>
          </a:ln>
        </p:spPr>
      </p:sp>
      <p:sp>
        <p:nvSpPr>
          <p:cNvPr id="24" name="Text 12">
            <a:extLst>
              <a:ext uri="{FF2B5EF4-FFF2-40B4-BE49-F238E27FC236}">
                <a16:creationId xmlns:a16="http://schemas.microsoft.com/office/drawing/2014/main" id="{F133D886-60B5-7FEE-D18D-E989753BFB76}"/>
              </a:ext>
            </a:extLst>
          </p:cNvPr>
          <p:cNvSpPr/>
          <p:nvPr/>
        </p:nvSpPr>
        <p:spPr>
          <a:xfrm>
            <a:off x="9128224" y="4218657"/>
            <a:ext cx="2056805" cy="231874"/>
          </a:xfrm>
          <a:prstGeom prst="rect">
            <a:avLst/>
          </a:prstGeom>
          <a:noFill/>
          <a:ln/>
        </p:spPr>
        <p:txBody>
          <a:bodyPr wrap="none" lIns="0" tIns="0" rIns="0" bIns="0" rtlCol="0" anchor="t"/>
          <a:lstStyle/>
          <a:p>
            <a:pPr algn="r" rtl="1">
              <a:lnSpc>
                <a:spcPts val="1792"/>
              </a:lnSpc>
            </a:pPr>
            <a:r>
              <a:rPr lang="ar-SA" sz="1458" b="1">
                <a:solidFill>
                  <a:schemeClr val="accent2">
                    <a:lumMod val="75000"/>
                  </a:schemeClr>
                </a:solidFill>
                <a:latin typeface="Alexandria" pitchFamily="2" charset="-78"/>
                <a:ea typeface="Barlow Bold" pitchFamily="34" charset="-122"/>
                <a:cs typeface="Alexandria" pitchFamily="2" charset="-78"/>
              </a:rPr>
              <a:t>تشجيع الابتكار وريادة الأعمال</a:t>
            </a:r>
            <a:endParaRPr lang="ar-SA" sz="1458">
              <a:solidFill>
                <a:schemeClr val="accent2">
                  <a:lumMod val="75000"/>
                </a:schemeClr>
              </a:solidFill>
              <a:latin typeface="Alexandria" pitchFamily="2" charset="-78"/>
              <a:cs typeface="Alexandria" pitchFamily="2" charset="-78"/>
            </a:endParaRPr>
          </a:p>
        </p:txBody>
      </p:sp>
      <p:sp>
        <p:nvSpPr>
          <p:cNvPr id="26" name="Text 13">
            <a:extLst>
              <a:ext uri="{FF2B5EF4-FFF2-40B4-BE49-F238E27FC236}">
                <a16:creationId xmlns:a16="http://schemas.microsoft.com/office/drawing/2014/main" id="{9BE9CCDE-EC73-80BC-C701-716BDEE1A096}"/>
              </a:ext>
            </a:extLst>
          </p:cNvPr>
          <p:cNvSpPr/>
          <p:nvPr/>
        </p:nvSpPr>
        <p:spPr>
          <a:xfrm>
            <a:off x="563960" y="4526037"/>
            <a:ext cx="10621069" cy="213419"/>
          </a:xfrm>
          <a:prstGeom prst="rect">
            <a:avLst/>
          </a:prstGeom>
          <a:noFill/>
          <a:ln/>
        </p:spPr>
        <p:txBody>
          <a:bodyPr wrap="none" lIns="0" tIns="0" rIns="0" bIns="0" rtlCol="0" anchor="t"/>
          <a:lstStyle/>
          <a:p>
            <a:pPr algn="r" rtl="1">
              <a:lnSpc>
                <a:spcPts val="1667"/>
              </a:lnSpc>
            </a:pPr>
            <a:r>
              <a:rPr lang="ar-SA" dirty="0">
                <a:solidFill>
                  <a:srgbClr val="384653"/>
                </a:solidFill>
                <a:latin typeface="Alexandria" pitchFamily="2" charset="-78"/>
                <a:ea typeface="Montserrat" pitchFamily="34" charset="-122"/>
                <a:cs typeface="Alexandria" pitchFamily="2" charset="-78"/>
              </a:rPr>
              <a:t>توفير بيئة جامعية داعمة للإبداع والمبادرات الريادية، وتشجيع الطلبة والباحثين على تطوير المشروعات الناشئة.</a:t>
            </a:r>
            <a:endParaRPr lang="ar-SA" dirty="0">
              <a:latin typeface="Alexandria" pitchFamily="2" charset="-78"/>
              <a:cs typeface="Alexandria" pitchFamily="2" charset="-78"/>
            </a:endParaRPr>
          </a:p>
        </p:txBody>
      </p:sp>
      <p:sp>
        <p:nvSpPr>
          <p:cNvPr id="27" name="Shape 14">
            <a:extLst>
              <a:ext uri="{FF2B5EF4-FFF2-40B4-BE49-F238E27FC236}">
                <a16:creationId xmlns:a16="http://schemas.microsoft.com/office/drawing/2014/main" id="{C665CFF7-8677-7C27-F071-34AB448BF7A7}"/>
              </a:ext>
            </a:extLst>
          </p:cNvPr>
          <p:cNvSpPr/>
          <p:nvPr/>
        </p:nvSpPr>
        <p:spPr>
          <a:xfrm>
            <a:off x="11310839" y="4991174"/>
            <a:ext cx="317203" cy="317203"/>
          </a:xfrm>
          <a:prstGeom prst="roundRect">
            <a:avLst>
              <a:gd name="adj" fmla="val 66681"/>
            </a:avLst>
          </a:prstGeom>
          <a:solidFill>
            <a:srgbClr val="D4E9F7"/>
          </a:solidFill>
          <a:ln w="7620">
            <a:solidFill>
              <a:srgbClr val="BACFDD"/>
            </a:solidFill>
            <a:prstDash val="solid"/>
          </a:ln>
        </p:spPr>
      </p:sp>
      <p:sp>
        <p:nvSpPr>
          <p:cNvPr id="29" name="Text 15">
            <a:extLst>
              <a:ext uri="{FF2B5EF4-FFF2-40B4-BE49-F238E27FC236}">
                <a16:creationId xmlns:a16="http://schemas.microsoft.com/office/drawing/2014/main" id="{D28EEB67-8FA5-B738-EA8D-3AADA39E0E6C}"/>
              </a:ext>
            </a:extLst>
          </p:cNvPr>
          <p:cNvSpPr/>
          <p:nvPr/>
        </p:nvSpPr>
        <p:spPr>
          <a:xfrm>
            <a:off x="9204524" y="5039593"/>
            <a:ext cx="1980506" cy="231874"/>
          </a:xfrm>
          <a:prstGeom prst="rect">
            <a:avLst/>
          </a:prstGeom>
          <a:noFill/>
          <a:ln/>
        </p:spPr>
        <p:txBody>
          <a:bodyPr wrap="none" lIns="0" tIns="0" rIns="0" bIns="0" rtlCol="0" anchor="t"/>
          <a:lstStyle/>
          <a:p>
            <a:pPr algn="r" rtl="1">
              <a:lnSpc>
                <a:spcPts val="1792"/>
              </a:lnSpc>
            </a:pPr>
            <a:r>
              <a:rPr lang="ar-SA" sz="1458" b="1">
                <a:solidFill>
                  <a:schemeClr val="accent2">
                    <a:lumMod val="75000"/>
                  </a:schemeClr>
                </a:solidFill>
                <a:latin typeface="Alexandria" pitchFamily="2" charset="-78"/>
                <a:ea typeface="Barlow Bold" pitchFamily="34" charset="-122"/>
                <a:cs typeface="Alexandria" pitchFamily="2" charset="-78"/>
              </a:rPr>
              <a:t>تحقيق الاكتفاء الذاتي المالي</a:t>
            </a:r>
            <a:endParaRPr lang="ar-SA" sz="1458">
              <a:solidFill>
                <a:schemeClr val="accent2">
                  <a:lumMod val="75000"/>
                </a:schemeClr>
              </a:solidFill>
              <a:latin typeface="Alexandria" pitchFamily="2" charset="-78"/>
              <a:cs typeface="Alexandria" pitchFamily="2" charset="-78"/>
            </a:endParaRPr>
          </a:p>
        </p:txBody>
      </p:sp>
      <p:sp>
        <p:nvSpPr>
          <p:cNvPr id="30" name="Text 16">
            <a:extLst>
              <a:ext uri="{FF2B5EF4-FFF2-40B4-BE49-F238E27FC236}">
                <a16:creationId xmlns:a16="http://schemas.microsoft.com/office/drawing/2014/main" id="{C9C26D1B-8EF8-F155-62C7-1B6F35E6EB92}"/>
              </a:ext>
            </a:extLst>
          </p:cNvPr>
          <p:cNvSpPr/>
          <p:nvPr/>
        </p:nvSpPr>
        <p:spPr>
          <a:xfrm>
            <a:off x="563960" y="5346973"/>
            <a:ext cx="10621069" cy="213419"/>
          </a:xfrm>
          <a:prstGeom prst="rect">
            <a:avLst/>
          </a:prstGeom>
          <a:noFill/>
          <a:ln/>
        </p:spPr>
        <p:txBody>
          <a:bodyPr wrap="none" lIns="0" tIns="0" rIns="0" bIns="0" rtlCol="0" anchor="t"/>
          <a:lstStyle/>
          <a:p>
            <a:pPr algn="r" rtl="1">
              <a:lnSpc>
                <a:spcPts val="1667"/>
              </a:lnSpc>
            </a:pPr>
            <a:r>
              <a:rPr lang="ar-SA" dirty="0">
                <a:solidFill>
                  <a:srgbClr val="384653"/>
                </a:solidFill>
                <a:latin typeface="Alexandria" pitchFamily="2" charset="-78"/>
                <a:ea typeface="Montserrat" pitchFamily="34" charset="-122"/>
                <a:cs typeface="Alexandria" pitchFamily="2" charset="-78"/>
              </a:rPr>
              <a:t>السعي إلى تحقيق قدر من الاستقلال المالي عبر استثمار موارد الجامعة وإقامة مشروعات تعليمية وإنتاجية مستدامة.</a:t>
            </a:r>
            <a:endParaRPr lang="ar-SA" dirty="0">
              <a:latin typeface="Alexandria" pitchFamily="2" charset="-78"/>
              <a:cs typeface="Alexandria" pitchFamily="2" charset="-78"/>
            </a:endParaRPr>
          </a:p>
        </p:txBody>
      </p:sp>
      <p:sp>
        <p:nvSpPr>
          <p:cNvPr id="31" name="Shape 17">
            <a:extLst>
              <a:ext uri="{FF2B5EF4-FFF2-40B4-BE49-F238E27FC236}">
                <a16:creationId xmlns:a16="http://schemas.microsoft.com/office/drawing/2014/main" id="{8162E11F-D1FE-4BE3-A552-F001D36C4B50}"/>
              </a:ext>
            </a:extLst>
          </p:cNvPr>
          <p:cNvSpPr/>
          <p:nvPr/>
        </p:nvSpPr>
        <p:spPr>
          <a:xfrm>
            <a:off x="11310839" y="5812110"/>
            <a:ext cx="317203" cy="317203"/>
          </a:xfrm>
          <a:prstGeom prst="roundRect">
            <a:avLst>
              <a:gd name="adj" fmla="val 66681"/>
            </a:avLst>
          </a:prstGeom>
          <a:solidFill>
            <a:srgbClr val="D4E9F7"/>
          </a:solidFill>
          <a:ln w="7620">
            <a:solidFill>
              <a:srgbClr val="BACFDD"/>
            </a:solidFill>
            <a:prstDash val="solid"/>
          </a:ln>
        </p:spPr>
      </p:sp>
      <p:sp>
        <p:nvSpPr>
          <p:cNvPr id="33" name="Text 18">
            <a:extLst>
              <a:ext uri="{FF2B5EF4-FFF2-40B4-BE49-F238E27FC236}">
                <a16:creationId xmlns:a16="http://schemas.microsoft.com/office/drawing/2014/main" id="{E03D8536-10B0-A3B6-38AB-F47A09C5A510}"/>
              </a:ext>
            </a:extLst>
          </p:cNvPr>
          <p:cNvSpPr/>
          <p:nvPr/>
        </p:nvSpPr>
        <p:spPr>
          <a:xfrm>
            <a:off x="9329737" y="5860529"/>
            <a:ext cx="1855292" cy="231874"/>
          </a:xfrm>
          <a:prstGeom prst="rect">
            <a:avLst/>
          </a:prstGeom>
          <a:noFill/>
          <a:ln/>
        </p:spPr>
        <p:txBody>
          <a:bodyPr wrap="none" lIns="0" tIns="0" rIns="0" bIns="0" rtlCol="0" anchor="t"/>
          <a:lstStyle/>
          <a:p>
            <a:pPr algn="r" rtl="1">
              <a:lnSpc>
                <a:spcPts val="1792"/>
              </a:lnSpc>
            </a:pPr>
            <a:r>
              <a:rPr lang="ar-SA" sz="1458" b="1">
                <a:solidFill>
                  <a:schemeClr val="accent2">
                    <a:lumMod val="75000"/>
                  </a:schemeClr>
                </a:solidFill>
                <a:latin typeface="Alexandria" pitchFamily="2" charset="-78"/>
                <a:ea typeface="Barlow Bold" pitchFamily="34" charset="-122"/>
                <a:cs typeface="Alexandria" pitchFamily="2" charset="-78"/>
              </a:rPr>
              <a:t>مواءمة البرامج الأكاديمية</a:t>
            </a:r>
            <a:endParaRPr lang="ar-SA" sz="1458">
              <a:solidFill>
                <a:schemeClr val="accent2">
                  <a:lumMod val="75000"/>
                </a:schemeClr>
              </a:solidFill>
              <a:latin typeface="Alexandria" pitchFamily="2" charset="-78"/>
              <a:cs typeface="Alexandria" pitchFamily="2" charset="-78"/>
            </a:endParaRPr>
          </a:p>
        </p:txBody>
      </p:sp>
      <p:sp>
        <p:nvSpPr>
          <p:cNvPr id="34" name="Text 19">
            <a:extLst>
              <a:ext uri="{FF2B5EF4-FFF2-40B4-BE49-F238E27FC236}">
                <a16:creationId xmlns:a16="http://schemas.microsoft.com/office/drawing/2014/main" id="{642DD9E5-2F3D-C76D-6335-B8A56BCEC5BE}"/>
              </a:ext>
            </a:extLst>
          </p:cNvPr>
          <p:cNvSpPr/>
          <p:nvPr/>
        </p:nvSpPr>
        <p:spPr>
          <a:xfrm>
            <a:off x="563961" y="6137582"/>
            <a:ext cx="10629858" cy="425886"/>
          </a:xfrm>
          <a:prstGeom prst="rect">
            <a:avLst/>
          </a:prstGeom>
          <a:noFill/>
          <a:ln/>
        </p:spPr>
        <p:txBody>
          <a:bodyPr wrap="square" lIns="0" tIns="0" rIns="0" bIns="0" rtlCol="0" anchor="t">
            <a:spAutoFit/>
          </a:bodyPr>
          <a:lstStyle/>
          <a:p>
            <a:pPr algn="r" rtl="1">
              <a:lnSpc>
                <a:spcPts val="1667"/>
              </a:lnSpc>
            </a:pPr>
            <a:r>
              <a:rPr lang="ar-SA" dirty="0">
                <a:solidFill>
                  <a:srgbClr val="384653"/>
                </a:solidFill>
                <a:latin typeface="Alexandria" pitchFamily="2" charset="-78"/>
                <a:ea typeface="Montserrat" pitchFamily="34" charset="-122"/>
                <a:cs typeface="Alexandria" pitchFamily="2" charset="-78"/>
              </a:rPr>
              <a:t>تطوير البرامج الأكاديمية بما يتوافق مع متطلبات التنمية واحتياجات سوق العمل، بما يضمن إعداد خريجين مؤهلين وقادرين على المنافسة.</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337652831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25B1D1A-C13B-3AE5-FDE0-5053771EEC4A}"/>
              </a:ext>
            </a:extLst>
          </p:cNvPr>
          <p:cNvSpPr/>
          <p:nvPr/>
        </p:nvSpPr>
        <p:spPr>
          <a:xfrm>
            <a:off x="7749779" y="1687017"/>
            <a:ext cx="3810298" cy="415727"/>
          </a:xfrm>
          <a:prstGeom prst="rect">
            <a:avLst/>
          </a:prstGeom>
          <a:noFill/>
          <a:ln/>
        </p:spPr>
        <p:txBody>
          <a:bodyPr wrap="none" lIns="0" tIns="0" rIns="0" bIns="0" rtlCol="0" anchor="t"/>
          <a:lstStyle/>
          <a:p>
            <a:pPr algn="r" rtl="1">
              <a:lnSpc>
                <a:spcPts val="3250"/>
              </a:lnSpc>
            </a:pPr>
            <a:r>
              <a:rPr lang="ar-SA" sz="2583" b="1">
                <a:solidFill>
                  <a:srgbClr val="00B0F0"/>
                </a:solidFill>
                <a:latin typeface="Alexandria" pitchFamily="2" charset="-78"/>
                <a:ea typeface="Barlow Bold" pitchFamily="34" charset="-122"/>
                <a:cs typeface="Alexandria" pitchFamily="2" charset="-78"/>
              </a:rPr>
              <a:t>مصادر تمويل الجامعة المنتجة:</a:t>
            </a:r>
            <a:endParaRPr lang="ar-SA" sz="2583">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7AD17FE-8A9D-4B19-6267-C9D94280DA77}"/>
              </a:ext>
            </a:extLst>
          </p:cNvPr>
          <p:cNvSpPr/>
          <p:nvPr/>
        </p:nvSpPr>
        <p:spPr>
          <a:xfrm>
            <a:off x="631924" y="2270201"/>
            <a:ext cx="10928152"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لتحقيق الاستدامة المالية، تعتمد الجامعات المنتجة على مجموعة متنوعة من مصادر التمويل، تتجاوز الدعم الحكومي التقليدي:</a:t>
            </a:r>
            <a:endParaRPr lang="ar-SA">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F44CE491-5E08-4B94-6613-60CBE84D4BE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24989" y="2690368"/>
            <a:ext cx="1647490" cy="8933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1" descr="preencoded.png">
            <a:extLst>
              <a:ext uri="{FF2B5EF4-FFF2-40B4-BE49-F238E27FC236}">
                <a16:creationId xmlns:a16="http://schemas.microsoft.com/office/drawing/2014/main" id="{841BD6B9-E7CC-D7C4-907E-4CCF6290C03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39493" y="2690368"/>
            <a:ext cx="1647490" cy="8933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 2" descr="preencoded.png">
            <a:extLst>
              <a:ext uri="{FF2B5EF4-FFF2-40B4-BE49-F238E27FC236}">
                <a16:creationId xmlns:a16="http://schemas.microsoft.com/office/drawing/2014/main" id="{7699C17A-A45E-BA47-3F03-1D1C3F4036B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13643" y="2656421"/>
            <a:ext cx="1647490" cy="8933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Image 3" descr="preencoded.png">
            <a:extLst>
              <a:ext uri="{FF2B5EF4-FFF2-40B4-BE49-F238E27FC236}">
                <a16:creationId xmlns:a16="http://schemas.microsoft.com/office/drawing/2014/main" id="{DE18BE20-4C81-E1F4-4B13-745046E95E8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87792" y="2663681"/>
            <a:ext cx="1647490" cy="8933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2" name="Image 4" descr="preencoded.png">
            <a:extLst>
              <a:ext uri="{FF2B5EF4-FFF2-40B4-BE49-F238E27FC236}">
                <a16:creationId xmlns:a16="http://schemas.microsoft.com/office/drawing/2014/main" id="{7A474D20-EF3F-52F5-1D98-9DA14F88156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544272" y="2654803"/>
            <a:ext cx="1647490" cy="8933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Text 2">
            <a:extLst>
              <a:ext uri="{FF2B5EF4-FFF2-40B4-BE49-F238E27FC236}">
                <a16:creationId xmlns:a16="http://schemas.microsoft.com/office/drawing/2014/main" id="{E00AE579-C2A4-8256-EDF4-1A707FC4E756}"/>
              </a:ext>
            </a:extLst>
          </p:cNvPr>
          <p:cNvSpPr/>
          <p:nvPr/>
        </p:nvSpPr>
        <p:spPr>
          <a:xfrm>
            <a:off x="631924" y="3686373"/>
            <a:ext cx="10928152" cy="2625008"/>
          </a:xfrm>
          <a:prstGeom prst="rect">
            <a:avLst/>
          </a:prstGeom>
          <a:noFill/>
          <a:ln/>
        </p:spPr>
        <p:txBody>
          <a:bodyPr wrap="square" lIns="0" tIns="0" rIns="0" bIns="0" rtlCol="0" anchor="t"/>
          <a:lstStyle/>
          <a:p>
            <a:pPr marL="285739" indent="-285739" algn="r" rtl="1">
              <a:lnSpc>
                <a:spcPct val="250000"/>
              </a:lnSpc>
              <a:buSzPct val="100000"/>
              <a:buChar char="•"/>
            </a:pPr>
            <a:r>
              <a:rPr lang="ar-SA" b="1">
                <a:solidFill>
                  <a:schemeClr val="accent2">
                    <a:lumMod val="75000"/>
                  </a:schemeClr>
                </a:solidFill>
                <a:latin typeface="Alexandria" pitchFamily="2" charset="-78"/>
                <a:ea typeface="Montserrat" pitchFamily="34" charset="-122"/>
                <a:cs typeface="Alexandria" pitchFamily="2" charset="-78"/>
              </a:rPr>
              <a:t>برامج التعليم المستمر والدورات المتخصصة:</a:t>
            </a:r>
            <a:r>
              <a:rPr lang="ar-SA">
                <a:solidFill>
                  <a:schemeClr val="accent2">
                    <a:lumMod val="75000"/>
                  </a:schemeClr>
                </a:solidFill>
                <a:latin typeface="Alexandria" pitchFamily="2" charset="-78"/>
                <a:ea typeface="Montserrat" pitchFamily="34" charset="-122"/>
                <a:cs typeface="Alexandria" pitchFamily="2" charset="-78"/>
              </a:rPr>
              <a:t> </a:t>
            </a:r>
            <a:r>
              <a:rPr lang="ar-SA">
                <a:solidFill>
                  <a:srgbClr val="384653"/>
                </a:solidFill>
                <a:latin typeface="Alexandria" pitchFamily="2" charset="-78"/>
                <a:ea typeface="Montserrat" pitchFamily="34" charset="-122"/>
                <a:cs typeface="Alexandria" pitchFamily="2" charset="-78"/>
              </a:rPr>
              <a:t>توفير برامج تعليمية مرنة وموجهة لاحتياجات سوق العمل، بعائد مادي.</a:t>
            </a:r>
            <a:endParaRPr lang="ar-SA">
              <a:latin typeface="Alexandria" pitchFamily="2" charset="-78"/>
              <a:cs typeface="Alexandria" pitchFamily="2" charset="-78"/>
            </a:endParaRPr>
          </a:p>
          <a:p>
            <a:pPr marL="285739" indent="-285739" algn="r" rtl="1">
              <a:lnSpc>
                <a:spcPct val="250000"/>
              </a:lnSpc>
              <a:buSzPct val="100000"/>
              <a:buChar char="•"/>
            </a:pPr>
            <a:r>
              <a:rPr lang="ar-SA" b="1">
                <a:solidFill>
                  <a:schemeClr val="accent2">
                    <a:lumMod val="75000"/>
                  </a:schemeClr>
                </a:solidFill>
                <a:latin typeface="Alexandria" pitchFamily="2" charset="-78"/>
                <a:ea typeface="Montserrat" pitchFamily="34" charset="-122"/>
                <a:cs typeface="Alexandria" pitchFamily="2" charset="-78"/>
              </a:rPr>
              <a:t>مراكز البحوث والاستشارات:</a:t>
            </a:r>
            <a:r>
              <a:rPr lang="ar-SA">
                <a:solidFill>
                  <a:schemeClr val="accent2">
                    <a:lumMod val="75000"/>
                  </a:schemeClr>
                </a:solidFill>
                <a:latin typeface="Alexandria" pitchFamily="2" charset="-78"/>
                <a:ea typeface="Montserrat" pitchFamily="34" charset="-122"/>
                <a:cs typeface="Alexandria" pitchFamily="2" charset="-78"/>
              </a:rPr>
              <a:t>  </a:t>
            </a:r>
            <a:r>
              <a:rPr lang="ar-SA">
                <a:solidFill>
                  <a:srgbClr val="384653"/>
                </a:solidFill>
                <a:latin typeface="Alexandria" pitchFamily="2" charset="-78"/>
                <a:ea typeface="Montserrat" pitchFamily="34" charset="-122"/>
                <a:cs typeface="Alexandria" pitchFamily="2" charset="-78"/>
              </a:rPr>
              <a:t>تقديم خدمات بحثية واستشارية للجهات الخارجية مقابل رسوم.</a:t>
            </a:r>
            <a:endParaRPr lang="ar-SA">
              <a:latin typeface="Alexandria" pitchFamily="2" charset="-78"/>
              <a:cs typeface="Alexandria" pitchFamily="2" charset="-78"/>
            </a:endParaRPr>
          </a:p>
          <a:p>
            <a:pPr marL="285739" indent="-285739" algn="r" rtl="1">
              <a:lnSpc>
                <a:spcPct val="250000"/>
              </a:lnSpc>
              <a:buSzPct val="100000"/>
              <a:buChar char="•"/>
            </a:pPr>
            <a:r>
              <a:rPr lang="ar-SA" b="1">
                <a:solidFill>
                  <a:schemeClr val="accent2">
                    <a:lumMod val="75000"/>
                  </a:schemeClr>
                </a:solidFill>
                <a:latin typeface="Alexandria" pitchFamily="2" charset="-78"/>
                <a:ea typeface="Montserrat" pitchFamily="34" charset="-122"/>
                <a:cs typeface="Alexandria" pitchFamily="2" charset="-78"/>
              </a:rPr>
              <a:t>الشراكات الصناعية:</a:t>
            </a:r>
            <a:r>
              <a:rPr lang="ar-SA">
                <a:solidFill>
                  <a:schemeClr val="accent2">
                    <a:lumMod val="75000"/>
                  </a:schemeClr>
                </a:solidFill>
                <a:latin typeface="Alexandria" pitchFamily="2" charset="-78"/>
                <a:ea typeface="Montserrat" pitchFamily="34" charset="-122"/>
                <a:cs typeface="Alexandria" pitchFamily="2" charset="-78"/>
              </a:rPr>
              <a:t>  </a:t>
            </a:r>
            <a:r>
              <a:rPr lang="ar-SA">
                <a:solidFill>
                  <a:srgbClr val="384653"/>
                </a:solidFill>
                <a:latin typeface="Alexandria" pitchFamily="2" charset="-78"/>
                <a:ea typeface="Montserrat" pitchFamily="34" charset="-122"/>
                <a:cs typeface="Alexandria" pitchFamily="2" charset="-78"/>
              </a:rPr>
              <a:t>التعاون مع الشركات لتمويل البحوث التطبيقية وتطوير المنتجات.</a:t>
            </a:r>
            <a:endParaRPr lang="ar-SA">
              <a:latin typeface="Alexandria" pitchFamily="2" charset="-78"/>
              <a:cs typeface="Alexandria" pitchFamily="2" charset="-78"/>
            </a:endParaRPr>
          </a:p>
          <a:p>
            <a:pPr marL="285739" indent="-285739" algn="r" rtl="1">
              <a:lnSpc>
                <a:spcPct val="250000"/>
              </a:lnSpc>
              <a:buSzPct val="100000"/>
              <a:buChar char="•"/>
            </a:pPr>
            <a:r>
              <a:rPr lang="ar-SA" b="1">
                <a:solidFill>
                  <a:schemeClr val="accent2">
                    <a:lumMod val="75000"/>
                  </a:schemeClr>
                </a:solidFill>
                <a:latin typeface="Alexandria" pitchFamily="2" charset="-78"/>
                <a:ea typeface="Montserrat" pitchFamily="34" charset="-122"/>
                <a:cs typeface="Alexandria" pitchFamily="2" charset="-78"/>
              </a:rPr>
              <a:t>براءات الاختراع وتسويق الابتكارات:</a:t>
            </a:r>
            <a:r>
              <a:rPr lang="ar-SA">
                <a:solidFill>
                  <a:schemeClr val="accent2">
                    <a:lumMod val="75000"/>
                  </a:schemeClr>
                </a:solidFill>
                <a:latin typeface="Alexandria" pitchFamily="2" charset="-78"/>
                <a:ea typeface="Montserrat" pitchFamily="34" charset="-122"/>
                <a:cs typeface="Alexandria" pitchFamily="2" charset="-78"/>
              </a:rPr>
              <a:t>  </a:t>
            </a:r>
            <a:r>
              <a:rPr lang="ar-SA">
                <a:solidFill>
                  <a:srgbClr val="384653"/>
                </a:solidFill>
                <a:latin typeface="Alexandria" pitchFamily="2" charset="-78"/>
                <a:ea typeface="Montserrat" pitchFamily="34" charset="-122"/>
                <a:cs typeface="Alexandria" pitchFamily="2" charset="-78"/>
              </a:rPr>
              <a:t>استثمار الملكية الفكرية للجامعة وتحويلها إلى عوائد مالية.</a:t>
            </a:r>
            <a:endParaRPr lang="ar-SA">
              <a:latin typeface="Alexandria" pitchFamily="2" charset="-78"/>
              <a:cs typeface="Alexandria" pitchFamily="2" charset="-78"/>
            </a:endParaRPr>
          </a:p>
          <a:p>
            <a:pPr marL="285739" indent="-285739" algn="r" rtl="1">
              <a:lnSpc>
                <a:spcPct val="250000"/>
              </a:lnSpc>
              <a:buSzPct val="100000"/>
              <a:buChar char="•"/>
            </a:pPr>
            <a:r>
              <a:rPr lang="ar-SA" b="1">
                <a:solidFill>
                  <a:schemeClr val="accent2">
                    <a:lumMod val="75000"/>
                  </a:schemeClr>
                </a:solidFill>
                <a:latin typeface="Alexandria" pitchFamily="2" charset="-78"/>
                <a:ea typeface="Montserrat" pitchFamily="34" charset="-122"/>
                <a:cs typeface="Alexandria" pitchFamily="2" charset="-78"/>
              </a:rPr>
              <a:t>الوقف الجامعي والاستثمارات:</a:t>
            </a:r>
            <a:r>
              <a:rPr lang="ar-SA">
                <a:solidFill>
                  <a:schemeClr val="accent2">
                    <a:lumMod val="75000"/>
                  </a:schemeClr>
                </a:solidFill>
                <a:latin typeface="Alexandria" pitchFamily="2" charset="-78"/>
                <a:ea typeface="Montserrat" pitchFamily="34" charset="-122"/>
                <a:cs typeface="Alexandria" pitchFamily="2" charset="-78"/>
              </a:rPr>
              <a:t>  </a:t>
            </a:r>
            <a:r>
              <a:rPr lang="ar-SA">
                <a:solidFill>
                  <a:srgbClr val="384653"/>
                </a:solidFill>
                <a:latin typeface="Alexandria" pitchFamily="2" charset="-78"/>
                <a:ea typeface="Montserrat" pitchFamily="34" charset="-122"/>
                <a:cs typeface="Alexandria" pitchFamily="2" charset="-78"/>
              </a:rPr>
              <a:t>إنشاء صناديق وقفية واستثمار أموالها لتوفير دخل ثابت للجامعة.</a:t>
            </a:r>
            <a:endParaRPr lang="ar-SA">
              <a:latin typeface="Alexandria" pitchFamily="2" charset="-78"/>
              <a:cs typeface="Alexandria" pitchFamily="2" charset="-78"/>
            </a:endParaRPr>
          </a:p>
        </p:txBody>
      </p:sp>
    </p:spTree>
    <p:extLst>
      <p:ext uri="{BB962C8B-B14F-4D97-AF65-F5344CB8AC3E}">
        <p14:creationId xmlns:p14="http://schemas.microsoft.com/office/powerpoint/2010/main" val="302423686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7A15F05-F9FF-9824-5730-7F2ABBFC55F0}"/>
              </a:ext>
            </a:extLst>
          </p:cNvPr>
          <p:cNvSpPr/>
          <p:nvPr/>
        </p:nvSpPr>
        <p:spPr>
          <a:xfrm>
            <a:off x="6636147" y="1372096"/>
            <a:ext cx="4923929" cy="519608"/>
          </a:xfrm>
          <a:prstGeom prst="rect">
            <a:avLst/>
          </a:prstGeom>
          <a:noFill/>
          <a:ln/>
        </p:spPr>
        <p:txBody>
          <a:bodyPr wrap="none" lIns="0" tIns="0" rIns="0" bIns="0" rtlCol="0" anchor="t"/>
          <a:lstStyle/>
          <a:p>
            <a:pPr algn="r" rtl="1">
              <a:lnSpc>
                <a:spcPts val="4083"/>
              </a:lnSpc>
            </a:pPr>
            <a:r>
              <a:rPr lang="ar-SA" sz="2800" b="1">
                <a:solidFill>
                  <a:srgbClr val="00B0F0"/>
                </a:solidFill>
                <a:latin typeface="Alexandria" pitchFamily="2" charset="-78"/>
                <a:ea typeface="Barlow Bold" pitchFamily="34" charset="-122"/>
                <a:cs typeface="Alexandria" pitchFamily="2" charset="-78"/>
              </a:rPr>
              <a:t>متطلبات نجاح الجامعة المنتجة:</a:t>
            </a:r>
            <a:endParaRPr lang="ar-SA" sz="280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FD84802-68F2-98B3-501C-95844A8F6976}"/>
              </a:ext>
            </a:extLst>
          </p:cNvPr>
          <p:cNvSpPr/>
          <p:nvPr/>
        </p:nvSpPr>
        <p:spPr>
          <a:xfrm>
            <a:off x="631924" y="1957385"/>
            <a:ext cx="10928152" cy="505420"/>
          </a:xfrm>
          <a:prstGeom prst="rect">
            <a:avLst/>
          </a:prstGeom>
          <a:noFill/>
          <a:ln/>
        </p:spPr>
        <p:txBody>
          <a:bodyPr wrap="square" lIns="0" tIns="0" rIns="0" bIns="0" rtlCol="0" anchor="t"/>
          <a:lstStyle/>
          <a:p>
            <a:pPr algn="r" rtl="1">
              <a:lnSpc>
                <a:spcPct val="150000"/>
              </a:lnSpc>
            </a:pPr>
            <a:r>
              <a:rPr lang="ar-SA">
                <a:solidFill>
                  <a:srgbClr val="384653"/>
                </a:solidFill>
                <a:latin typeface="Alexandria" pitchFamily="2" charset="-78"/>
                <a:ea typeface="Montserrat" pitchFamily="34" charset="-122"/>
                <a:cs typeface="Alexandria" pitchFamily="2" charset="-78"/>
              </a:rPr>
              <a:t>إن نجاح الجامعة المنتجة ليس بالأمر الهين، بل يتطلب توافر بيئة متكاملة تدعم الابتكار والإنتاجية مع الحفاظ على الجودة الأكاديمية. تتجسد هذه المتطلبات في محاور أساسية تضمن تحقيق رسالة الجامعة التعليمية والتنموية.</a:t>
            </a:r>
            <a:endParaRPr lang="ar-SA">
              <a:latin typeface="Alexandria" pitchFamily="2" charset="-78"/>
              <a:cs typeface="Alexandria" pitchFamily="2" charset="-78"/>
            </a:endParaRPr>
          </a:p>
        </p:txBody>
      </p:sp>
      <p:sp>
        <p:nvSpPr>
          <p:cNvPr id="8" name="Text 2">
            <a:extLst>
              <a:ext uri="{FF2B5EF4-FFF2-40B4-BE49-F238E27FC236}">
                <a16:creationId xmlns:a16="http://schemas.microsoft.com/office/drawing/2014/main" id="{CB730468-802A-FF73-BCD9-E3B25702BB9E}"/>
              </a:ext>
            </a:extLst>
          </p:cNvPr>
          <p:cNvSpPr/>
          <p:nvPr/>
        </p:nvSpPr>
        <p:spPr>
          <a:xfrm>
            <a:off x="11402119" y="2890738"/>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01</a:t>
            </a:r>
            <a:endParaRPr lang="ar-SA" sz="1208">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D1340DCF-9A0D-F317-545D-7F511A2823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22729" y="3140174"/>
            <a:ext cx="3537347" cy="19050"/>
          </a:xfrm>
          <a:prstGeom prst="rect">
            <a:avLst/>
          </a:prstGeom>
        </p:spPr>
      </p:pic>
      <p:sp>
        <p:nvSpPr>
          <p:cNvPr id="10" name="Text 3">
            <a:extLst>
              <a:ext uri="{FF2B5EF4-FFF2-40B4-BE49-F238E27FC236}">
                <a16:creationId xmlns:a16="http://schemas.microsoft.com/office/drawing/2014/main" id="{19F3A056-E266-2C88-78FD-999304F4094C}"/>
              </a:ext>
            </a:extLst>
          </p:cNvPr>
          <p:cNvSpPr/>
          <p:nvPr/>
        </p:nvSpPr>
        <p:spPr>
          <a:xfrm>
            <a:off x="9481444" y="3257253"/>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كوادر مؤهلة</a:t>
            </a:r>
            <a:endParaRPr lang="ar-SA" sz="1625">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FD0AD0AE-F3E5-BE0D-E0BC-F8B4569B7E2C}"/>
              </a:ext>
            </a:extLst>
          </p:cNvPr>
          <p:cNvSpPr/>
          <p:nvPr/>
        </p:nvSpPr>
        <p:spPr>
          <a:xfrm>
            <a:off x="8022729" y="3611761"/>
            <a:ext cx="3537347" cy="505420"/>
          </a:xfrm>
          <a:prstGeom prst="rect">
            <a:avLst/>
          </a:prstGeom>
          <a:noFill/>
          <a:ln/>
        </p:spPr>
        <p:txBody>
          <a:bodyPr wrap="squar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توفير كوادر أكاديمية وإدارية ذات كفاءة علمية ومهنية عالية، قادرة على الابتكار وتطوير العملية التعليمية والبحثية.</a:t>
            </a:r>
            <a:endParaRPr lang="ar-SA">
              <a:latin typeface="Alexandria" pitchFamily="2" charset="-78"/>
              <a:cs typeface="Alexandria" pitchFamily="2" charset="-78"/>
            </a:endParaRPr>
          </a:p>
        </p:txBody>
      </p:sp>
      <p:sp>
        <p:nvSpPr>
          <p:cNvPr id="12" name="Text 5">
            <a:extLst>
              <a:ext uri="{FF2B5EF4-FFF2-40B4-BE49-F238E27FC236}">
                <a16:creationId xmlns:a16="http://schemas.microsoft.com/office/drawing/2014/main" id="{101F9187-8742-D24F-4F57-3505D57CEAB7}"/>
              </a:ext>
            </a:extLst>
          </p:cNvPr>
          <p:cNvSpPr/>
          <p:nvPr/>
        </p:nvSpPr>
        <p:spPr>
          <a:xfrm>
            <a:off x="7706817" y="2890738"/>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02</a:t>
            </a:r>
            <a:endParaRPr lang="ar-SA" sz="1208">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4DF4E458-CDEE-7AE7-3CA7-7836F050BB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27327" y="3140174"/>
            <a:ext cx="3537446" cy="19050"/>
          </a:xfrm>
          <a:prstGeom prst="rect">
            <a:avLst/>
          </a:prstGeom>
        </p:spPr>
      </p:pic>
      <p:sp>
        <p:nvSpPr>
          <p:cNvPr id="14" name="Text 6">
            <a:extLst>
              <a:ext uri="{FF2B5EF4-FFF2-40B4-BE49-F238E27FC236}">
                <a16:creationId xmlns:a16="http://schemas.microsoft.com/office/drawing/2014/main" id="{C2A94F26-D0C3-6BC6-5FCD-EEE773563CC3}"/>
              </a:ext>
            </a:extLst>
          </p:cNvPr>
          <p:cNvSpPr/>
          <p:nvPr/>
        </p:nvSpPr>
        <p:spPr>
          <a:xfrm>
            <a:off x="5786140" y="3257253"/>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برامج تعليمية مرنة</a:t>
            </a:r>
            <a:endParaRPr lang="ar-SA" sz="1625">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A289F903-D63C-46B6-06B8-6D2B647F369B}"/>
              </a:ext>
            </a:extLst>
          </p:cNvPr>
          <p:cNvSpPr/>
          <p:nvPr/>
        </p:nvSpPr>
        <p:spPr>
          <a:xfrm>
            <a:off x="4327327" y="3611761"/>
            <a:ext cx="3537446" cy="505420"/>
          </a:xfrm>
          <a:prstGeom prst="rect">
            <a:avLst/>
          </a:prstGeom>
          <a:noFill/>
          <a:ln/>
        </p:spPr>
        <p:txBody>
          <a:bodyPr wrap="squar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تطوير برامج تعليمية حديثة تواكب التطورات العلمية والتكنولوجية، وتلبي احتياجات سوق العمل ومتطلبات التنمية.</a:t>
            </a:r>
            <a:endParaRPr lang="ar-SA">
              <a:latin typeface="Alexandria" pitchFamily="2" charset="-78"/>
              <a:cs typeface="Alexandria" pitchFamily="2" charset="-78"/>
            </a:endParaRPr>
          </a:p>
        </p:txBody>
      </p:sp>
      <p:sp>
        <p:nvSpPr>
          <p:cNvPr id="16" name="Text 8">
            <a:extLst>
              <a:ext uri="{FF2B5EF4-FFF2-40B4-BE49-F238E27FC236}">
                <a16:creationId xmlns:a16="http://schemas.microsoft.com/office/drawing/2014/main" id="{EAF8AEAB-AF29-5CD5-3996-0842287D69CC}"/>
              </a:ext>
            </a:extLst>
          </p:cNvPr>
          <p:cNvSpPr/>
          <p:nvPr/>
        </p:nvSpPr>
        <p:spPr>
          <a:xfrm>
            <a:off x="4011414" y="2890738"/>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03</a:t>
            </a:r>
            <a:endParaRPr lang="ar-SA" sz="1208">
              <a:latin typeface="Alexandria" pitchFamily="2" charset="-78"/>
              <a:cs typeface="Alexandria" pitchFamily="2" charset="-78"/>
            </a:endParaRPr>
          </a:p>
        </p:txBody>
      </p:sp>
      <p:pic>
        <p:nvPicPr>
          <p:cNvPr id="17" name="Image 2" descr="preencoded.png">
            <a:extLst>
              <a:ext uri="{FF2B5EF4-FFF2-40B4-BE49-F238E27FC236}">
                <a16:creationId xmlns:a16="http://schemas.microsoft.com/office/drawing/2014/main" id="{C5E5D0E4-441B-F397-D4DE-B1DED7E8C5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2023" y="3140174"/>
            <a:ext cx="3537347" cy="19050"/>
          </a:xfrm>
          <a:prstGeom prst="rect">
            <a:avLst/>
          </a:prstGeom>
        </p:spPr>
      </p:pic>
      <p:sp>
        <p:nvSpPr>
          <p:cNvPr id="19" name="Text 9">
            <a:extLst>
              <a:ext uri="{FF2B5EF4-FFF2-40B4-BE49-F238E27FC236}">
                <a16:creationId xmlns:a16="http://schemas.microsoft.com/office/drawing/2014/main" id="{5A9F266B-ABDA-219F-C2C8-C19D403306F8}"/>
              </a:ext>
            </a:extLst>
          </p:cNvPr>
          <p:cNvSpPr/>
          <p:nvPr/>
        </p:nvSpPr>
        <p:spPr>
          <a:xfrm>
            <a:off x="2090738" y="3257253"/>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تنويع التمويل</a:t>
            </a:r>
            <a:endParaRPr lang="ar-SA" sz="1625">
              <a:solidFill>
                <a:schemeClr val="accent2">
                  <a:lumMod val="75000"/>
                </a:schemeClr>
              </a:solidFill>
              <a:latin typeface="Alexandria" pitchFamily="2" charset="-78"/>
              <a:cs typeface="Alexandria" pitchFamily="2" charset="-78"/>
            </a:endParaRPr>
          </a:p>
        </p:txBody>
      </p:sp>
      <p:sp>
        <p:nvSpPr>
          <p:cNvPr id="20" name="Text 10">
            <a:extLst>
              <a:ext uri="{FF2B5EF4-FFF2-40B4-BE49-F238E27FC236}">
                <a16:creationId xmlns:a16="http://schemas.microsoft.com/office/drawing/2014/main" id="{203B661A-AA5D-CBF9-7F7F-48C33C294E2C}"/>
              </a:ext>
            </a:extLst>
          </p:cNvPr>
          <p:cNvSpPr/>
          <p:nvPr/>
        </p:nvSpPr>
        <p:spPr>
          <a:xfrm>
            <a:off x="632023" y="3611761"/>
            <a:ext cx="3537347" cy="505420"/>
          </a:xfrm>
          <a:prstGeom prst="rect">
            <a:avLst/>
          </a:prstGeom>
          <a:noFill/>
          <a:ln/>
        </p:spPr>
        <p:txBody>
          <a:bodyPr wrap="squar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عدم الاعتماد الكلي على التمويل الحكومي، والسعي إلى تنويع مصادر التمويل من خلال المشروعات الإنتاجية والاستشارات والشراكات.</a:t>
            </a:r>
            <a:endParaRPr lang="ar-SA">
              <a:latin typeface="Alexandria" pitchFamily="2" charset="-78"/>
              <a:cs typeface="Alexandria" pitchFamily="2" charset="-78"/>
            </a:endParaRPr>
          </a:p>
        </p:txBody>
      </p:sp>
      <p:sp>
        <p:nvSpPr>
          <p:cNvPr id="21" name="Text 11">
            <a:extLst>
              <a:ext uri="{FF2B5EF4-FFF2-40B4-BE49-F238E27FC236}">
                <a16:creationId xmlns:a16="http://schemas.microsoft.com/office/drawing/2014/main" id="{69AE6F79-2AAE-FF3E-389F-37A800BFA7FF}"/>
              </a:ext>
            </a:extLst>
          </p:cNvPr>
          <p:cNvSpPr/>
          <p:nvPr/>
        </p:nvSpPr>
        <p:spPr>
          <a:xfrm>
            <a:off x="11402119" y="4393605"/>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04</a:t>
            </a:r>
            <a:endParaRPr lang="ar-SA" sz="1208">
              <a:latin typeface="Alexandria" pitchFamily="2" charset="-78"/>
              <a:cs typeface="Alexandria" pitchFamily="2" charset="-78"/>
            </a:endParaRPr>
          </a:p>
        </p:txBody>
      </p:sp>
      <p:pic>
        <p:nvPicPr>
          <p:cNvPr id="22" name="Image 3" descr="preencoded.png">
            <a:extLst>
              <a:ext uri="{FF2B5EF4-FFF2-40B4-BE49-F238E27FC236}">
                <a16:creationId xmlns:a16="http://schemas.microsoft.com/office/drawing/2014/main" id="{9A4299C5-8766-DC31-E0E2-E653FDB58E9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75078" y="4627265"/>
            <a:ext cx="5384998" cy="19050"/>
          </a:xfrm>
          <a:prstGeom prst="rect">
            <a:avLst/>
          </a:prstGeom>
        </p:spPr>
      </p:pic>
      <p:sp>
        <p:nvSpPr>
          <p:cNvPr id="24" name="Text 12">
            <a:extLst>
              <a:ext uri="{FF2B5EF4-FFF2-40B4-BE49-F238E27FC236}">
                <a16:creationId xmlns:a16="http://schemas.microsoft.com/office/drawing/2014/main" id="{7FD10EA5-E8AA-3567-645A-C90782136964}"/>
              </a:ext>
            </a:extLst>
          </p:cNvPr>
          <p:cNvSpPr/>
          <p:nvPr/>
        </p:nvSpPr>
        <p:spPr>
          <a:xfrm>
            <a:off x="9481444" y="4760119"/>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شراكات مجتمعية</a:t>
            </a:r>
            <a:endParaRPr lang="ar-SA" sz="1625">
              <a:solidFill>
                <a:schemeClr val="accent2">
                  <a:lumMod val="75000"/>
                </a:schemeClr>
              </a:solidFill>
              <a:latin typeface="Alexandria" pitchFamily="2" charset="-78"/>
              <a:cs typeface="Alexandria" pitchFamily="2" charset="-78"/>
            </a:endParaRPr>
          </a:p>
        </p:txBody>
      </p:sp>
      <p:sp>
        <p:nvSpPr>
          <p:cNvPr id="26" name="Text 13">
            <a:extLst>
              <a:ext uri="{FF2B5EF4-FFF2-40B4-BE49-F238E27FC236}">
                <a16:creationId xmlns:a16="http://schemas.microsoft.com/office/drawing/2014/main" id="{1CFC3142-E2E2-1AB5-6148-594A4EC0015F}"/>
              </a:ext>
            </a:extLst>
          </p:cNvPr>
          <p:cNvSpPr/>
          <p:nvPr/>
        </p:nvSpPr>
        <p:spPr>
          <a:xfrm>
            <a:off x="6960096" y="5114628"/>
            <a:ext cx="4599980" cy="749692"/>
          </a:xfrm>
          <a:prstGeom prst="rect">
            <a:avLst/>
          </a:prstGeom>
          <a:noFill/>
          <a:ln/>
        </p:spPr>
        <p:txBody>
          <a:bodyPr wrap="square" lIns="0" tIns="0" rIns="0" bIns="0" rtlCol="0" anchor="t">
            <a:spAutoFit/>
          </a:bodyPr>
          <a:lstStyle/>
          <a:p>
            <a:pPr algn="r" rtl="1">
              <a:lnSpc>
                <a:spcPts val="1958"/>
              </a:lnSpc>
            </a:pPr>
            <a:r>
              <a:rPr lang="ar-SA">
                <a:solidFill>
                  <a:srgbClr val="384653"/>
                </a:solidFill>
                <a:latin typeface="Alexandria" pitchFamily="2" charset="-78"/>
                <a:ea typeface="Montserrat" pitchFamily="34" charset="-122"/>
                <a:cs typeface="Alexandria" pitchFamily="2" charset="-78"/>
              </a:rPr>
              <a:t>تعزيز التعاون مع مؤسسات المجتمع والقطاعين العام والخاص، بما يدعم البحث العلمي ويسهم في تطبيق نتائجه عمليًا.</a:t>
            </a:r>
            <a:endParaRPr lang="ar-SA">
              <a:latin typeface="Alexandria" pitchFamily="2" charset="-78"/>
              <a:cs typeface="Alexandria" pitchFamily="2" charset="-78"/>
            </a:endParaRPr>
          </a:p>
        </p:txBody>
      </p:sp>
      <p:sp>
        <p:nvSpPr>
          <p:cNvPr id="27" name="Text 14">
            <a:extLst>
              <a:ext uri="{FF2B5EF4-FFF2-40B4-BE49-F238E27FC236}">
                <a16:creationId xmlns:a16="http://schemas.microsoft.com/office/drawing/2014/main" id="{7AF0D3EC-510E-F2FD-6725-56640FD2ED04}"/>
              </a:ext>
            </a:extLst>
          </p:cNvPr>
          <p:cNvSpPr/>
          <p:nvPr/>
        </p:nvSpPr>
        <p:spPr>
          <a:xfrm>
            <a:off x="5859165" y="4393605"/>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05</a:t>
            </a:r>
            <a:endParaRPr lang="ar-SA" sz="1208">
              <a:latin typeface="Alexandria" pitchFamily="2" charset="-78"/>
              <a:cs typeface="Alexandria" pitchFamily="2" charset="-78"/>
            </a:endParaRPr>
          </a:p>
        </p:txBody>
      </p:sp>
      <p:pic>
        <p:nvPicPr>
          <p:cNvPr id="28" name="Image 4" descr="preencoded.png">
            <a:extLst>
              <a:ext uri="{FF2B5EF4-FFF2-40B4-BE49-F238E27FC236}">
                <a16:creationId xmlns:a16="http://schemas.microsoft.com/office/drawing/2014/main" id="{88AFBFE5-0195-5EC3-8569-5DA74BE17A8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2024" y="4627265"/>
            <a:ext cx="5385098" cy="19050"/>
          </a:xfrm>
          <a:prstGeom prst="rect">
            <a:avLst/>
          </a:prstGeom>
        </p:spPr>
      </p:pic>
      <p:sp>
        <p:nvSpPr>
          <p:cNvPr id="29" name="Text 15">
            <a:extLst>
              <a:ext uri="{FF2B5EF4-FFF2-40B4-BE49-F238E27FC236}">
                <a16:creationId xmlns:a16="http://schemas.microsoft.com/office/drawing/2014/main" id="{51FD5A8A-0BD3-BE7F-13C0-DD10F1963EAB}"/>
              </a:ext>
            </a:extLst>
          </p:cNvPr>
          <p:cNvSpPr/>
          <p:nvPr/>
        </p:nvSpPr>
        <p:spPr>
          <a:xfrm>
            <a:off x="3938489" y="4760119"/>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توظيف البحث العلمي</a:t>
            </a:r>
            <a:endParaRPr lang="ar-SA" sz="1625">
              <a:solidFill>
                <a:schemeClr val="accent2">
                  <a:lumMod val="75000"/>
                </a:schemeClr>
              </a:solidFill>
              <a:latin typeface="Alexandria" pitchFamily="2" charset="-78"/>
              <a:cs typeface="Alexandria" pitchFamily="2" charset="-78"/>
            </a:endParaRPr>
          </a:p>
        </p:txBody>
      </p:sp>
      <p:sp>
        <p:nvSpPr>
          <p:cNvPr id="30" name="Text 16">
            <a:extLst>
              <a:ext uri="{FF2B5EF4-FFF2-40B4-BE49-F238E27FC236}">
                <a16:creationId xmlns:a16="http://schemas.microsoft.com/office/drawing/2014/main" id="{A21F0410-8FE5-0891-442A-F1C6B05061FF}"/>
              </a:ext>
            </a:extLst>
          </p:cNvPr>
          <p:cNvSpPr/>
          <p:nvPr/>
        </p:nvSpPr>
        <p:spPr>
          <a:xfrm>
            <a:off x="631924" y="5252643"/>
            <a:ext cx="5385198" cy="749692"/>
          </a:xfrm>
          <a:prstGeom prst="rect">
            <a:avLst/>
          </a:prstGeom>
          <a:noFill/>
          <a:ln/>
        </p:spPr>
        <p:txBody>
          <a:bodyPr wrap="square" lIns="0" tIns="0" rIns="0" bIns="0" rtlCol="0" anchor="t">
            <a:spAutoFit/>
          </a:bodyPr>
          <a:lstStyle/>
          <a:p>
            <a:pPr algn="r" rtl="1">
              <a:lnSpc>
                <a:spcPts val="1958"/>
              </a:lnSpc>
            </a:pPr>
            <a:r>
              <a:rPr lang="ar-SA">
                <a:solidFill>
                  <a:srgbClr val="384653"/>
                </a:solidFill>
                <a:latin typeface="Alexandria" pitchFamily="2" charset="-78"/>
                <a:ea typeface="Montserrat" pitchFamily="34" charset="-122"/>
                <a:cs typeface="Alexandria" pitchFamily="2" charset="-78"/>
              </a:rPr>
              <a:t>توجيه البحث العلمي والابتكار لخدمة قضايا التنمية الاقتصادية والاجتماعية، وتحويل مخرجاته إلى تطبيقات عملية تسهم في تطوير المجتمع.</a:t>
            </a:r>
            <a:endParaRPr lang="ar-SA">
              <a:latin typeface="Alexandria" pitchFamily="2" charset="-78"/>
              <a:cs typeface="Alexandria" pitchFamily="2" charset="-78"/>
            </a:endParaRPr>
          </a:p>
        </p:txBody>
      </p:sp>
    </p:spTree>
    <p:extLst>
      <p:ext uri="{BB962C8B-B14F-4D97-AF65-F5344CB8AC3E}">
        <p14:creationId xmlns:p14="http://schemas.microsoft.com/office/powerpoint/2010/main" val="339033574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8219"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EF8D197-D5B4-9479-0929-83B9795F8EAE}"/>
              </a:ext>
            </a:extLst>
          </p:cNvPr>
          <p:cNvSpPr/>
          <p:nvPr/>
        </p:nvSpPr>
        <p:spPr>
          <a:xfrm>
            <a:off x="6167438" y="1721935"/>
            <a:ext cx="5176044" cy="415727"/>
          </a:xfrm>
          <a:prstGeom prst="rect">
            <a:avLst/>
          </a:prstGeom>
          <a:noFill/>
          <a:ln/>
        </p:spPr>
        <p:txBody>
          <a:bodyPr wrap="none" lIns="0" tIns="0" rIns="0" bIns="0" rtlCol="0" anchor="t"/>
          <a:lstStyle/>
          <a:p>
            <a:pPr algn="r" rtl="1">
              <a:lnSpc>
                <a:spcPts val="3250"/>
              </a:lnSpc>
            </a:pPr>
            <a:r>
              <a:rPr lang="ar-SA" sz="2000" b="1" dirty="0">
                <a:solidFill>
                  <a:schemeClr val="accent2">
                    <a:lumMod val="75000"/>
                  </a:schemeClr>
                </a:solidFill>
                <a:latin typeface="Alexandria" pitchFamily="2" charset="-78"/>
                <a:ea typeface="Barlow Bold" pitchFamily="34" charset="-122"/>
                <a:cs typeface="Alexandria" pitchFamily="2" charset="-78"/>
              </a:rPr>
              <a:t>متطلبات البنية التحتية للجامعة المنتجة:</a:t>
            </a:r>
            <a:endParaRPr lang="ar-SA" sz="2000" dirty="0">
              <a:solidFill>
                <a:schemeClr val="accent2">
                  <a:lumMod val="75000"/>
                </a:schemeClr>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5B55A188-110C-C971-1DB6-A3C392E2492E}"/>
              </a:ext>
            </a:extLst>
          </p:cNvPr>
          <p:cNvSpPr/>
          <p:nvPr/>
        </p:nvSpPr>
        <p:spPr>
          <a:xfrm>
            <a:off x="839416" y="2597765"/>
            <a:ext cx="10648652" cy="493212"/>
          </a:xfrm>
          <a:prstGeom prst="rect">
            <a:avLst/>
          </a:prstGeom>
          <a:noFill/>
          <a:ln/>
        </p:spPr>
        <p:txBody>
          <a:bodyPr wrap="square" lIns="0" tIns="0" rIns="0" bIns="0" rtlCol="0" anchor="t">
            <a:spAutoFit/>
          </a:bodyPr>
          <a:lstStyle/>
          <a:p>
            <a:pPr algn="r" rtl="1">
              <a:lnSpc>
                <a:spcPts val="1958"/>
              </a:lnSpc>
            </a:pPr>
            <a:r>
              <a:rPr lang="ar-SA">
                <a:solidFill>
                  <a:srgbClr val="384653"/>
                </a:solidFill>
                <a:latin typeface="Alexandria" pitchFamily="2" charset="-78"/>
                <a:ea typeface="Montserrat" pitchFamily="34" charset="-122"/>
                <a:cs typeface="Alexandria" pitchFamily="2" charset="-78"/>
              </a:rPr>
              <a:t>لتحقيق الأهداف الإنتاجية، يجب أن تمتلك الجامعة بنية تحتية قوية تدعم البحث التطبيقي والتعليم الحديث والتواصل الفعال مع المجتمع والصناعة.</a:t>
            </a:r>
            <a:endParaRPr lang="ar-SA">
              <a:latin typeface="Alexandria" pitchFamily="2" charset="-78"/>
              <a:cs typeface="Alexandria" pitchFamily="2" charset="-78"/>
            </a:endParaRPr>
          </a:p>
        </p:txBody>
      </p:sp>
      <p:sp>
        <p:nvSpPr>
          <p:cNvPr id="8" name="Text 2">
            <a:extLst>
              <a:ext uri="{FF2B5EF4-FFF2-40B4-BE49-F238E27FC236}">
                <a16:creationId xmlns:a16="http://schemas.microsoft.com/office/drawing/2014/main" id="{5BF98DF9-FEBD-3AA5-FD89-AA053F45B5B4}"/>
              </a:ext>
            </a:extLst>
          </p:cNvPr>
          <p:cNvSpPr/>
          <p:nvPr/>
        </p:nvSpPr>
        <p:spPr>
          <a:xfrm>
            <a:off x="631924" y="3311128"/>
            <a:ext cx="5271393" cy="2710160"/>
          </a:xfrm>
          <a:prstGeom prst="rect">
            <a:avLst/>
          </a:prstGeom>
          <a:noFill/>
          <a:ln/>
        </p:spPr>
        <p:txBody>
          <a:bodyPr wrap="square" lIns="0" tIns="0" rIns="0" bIns="0" rtlCol="0" anchor="t"/>
          <a:lstStyle/>
          <a:p>
            <a:pPr marL="285739" indent="-285739" algn="r" rtl="1">
              <a:lnSpc>
                <a:spcPct val="200000"/>
              </a:lnSpc>
              <a:buSzPct val="100000"/>
              <a:buChar char="•"/>
            </a:pPr>
            <a:r>
              <a:rPr lang="ar-SA" dirty="0">
                <a:solidFill>
                  <a:srgbClr val="384653"/>
                </a:solidFill>
                <a:latin typeface="Alexandria" pitchFamily="2" charset="-78"/>
                <a:ea typeface="Montserrat" pitchFamily="34" charset="-122"/>
                <a:cs typeface="Alexandria" pitchFamily="2" charset="-78"/>
              </a:rPr>
              <a:t>تطوير المختبرات والمعامل لدعم البحوث التطبيقية والابتكار.</a:t>
            </a:r>
            <a:endParaRPr lang="ar-SA" dirty="0">
              <a:latin typeface="Alexandria" pitchFamily="2" charset="-78"/>
              <a:cs typeface="Alexandria" pitchFamily="2" charset="-78"/>
            </a:endParaRPr>
          </a:p>
          <a:p>
            <a:pPr marL="285739" indent="-285739" algn="r" rtl="1">
              <a:lnSpc>
                <a:spcPct val="200000"/>
              </a:lnSpc>
              <a:buSzPct val="100000"/>
              <a:buChar char="•"/>
            </a:pPr>
            <a:r>
              <a:rPr lang="ar-SA" dirty="0">
                <a:solidFill>
                  <a:srgbClr val="384653"/>
                </a:solidFill>
                <a:latin typeface="Alexandria" pitchFamily="2" charset="-78"/>
                <a:ea typeface="Montserrat" pitchFamily="34" charset="-122"/>
                <a:cs typeface="Alexandria" pitchFamily="2" charset="-78"/>
              </a:rPr>
              <a:t>استخدام التقنيات الحديثة في التعليم والتدريب لتعزيز الكفاءة.</a:t>
            </a:r>
            <a:endParaRPr lang="ar-SA" dirty="0">
              <a:latin typeface="Alexandria" pitchFamily="2" charset="-78"/>
              <a:cs typeface="Alexandria" pitchFamily="2" charset="-78"/>
            </a:endParaRPr>
          </a:p>
          <a:p>
            <a:pPr marL="285739" indent="-285739" algn="r" rtl="1">
              <a:lnSpc>
                <a:spcPct val="200000"/>
              </a:lnSpc>
              <a:buSzPct val="100000"/>
              <a:buChar char="•"/>
            </a:pPr>
            <a:r>
              <a:rPr lang="ar-SA" dirty="0">
                <a:solidFill>
                  <a:srgbClr val="384653"/>
                </a:solidFill>
                <a:latin typeface="Alexandria" pitchFamily="2" charset="-78"/>
                <a:ea typeface="Montserrat" pitchFamily="34" charset="-122"/>
                <a:cs typeface="Alexandria" pitchFamily="2" charset="-78"/>
              </a:rPr>
              <a:t>تعزيز التواصل بين الجامعة وقطاعات الإنتاج والخدمات.</a:t>
            </a:r>
            <a:endParaRPr lang="ar-SA" dirty="0">
              <a:latin typeface="Alexandria" pitchFamily="2" charset="-78"/>
              <a:cs typeface="Alexandria" pitchFamily="2" charset="-78"/>
            </a:endParaRPr>
          </a:p>
          <a:p>
            <a:pPr marL="285739" indent="-285739" algn="r" rtl="1">
              <a:lnSpc>
                <a:spcPct val="200000"/>
              </a:lnSpc>
              <a:buSzPct val="100000"/>
              <a:buChar char="•"/>
            </a:pPr>
            <a:r>
              <a:rPr lang="ar-SA" dirty="0">
                <a:solidFill>
                  <a:srgbClr val="384653"/>
                </a:solidFill>
                <a:latin typeface="Alexandria" pitchFamily="2" charset="-78"/>
                <a:ea typeface="Montserrat" pitchFamily="34" charset="-122"/>
                <a:cs typeface="Alexandria" pitchFamily="2" charset="-78"/>
              </a:rPr>
              <a:t>تطوير البرامج التعليمية بما يتوافق مع احتياجات سوق العمل المتجددة.</a:t>
            </a:r>
            <a:endParaRPr lang="ar-SA" dirty="0">
              <a:latin typeface="Alexandria" pitchFamily="2" charset="-78"/>
              <a:cs typeface="Alexandria" pitchFamily="2" charset="-78"/>
            </a:endParaRPr>
          </a:p>
          <a:p>
            <a:pPr marL="285739" indent="-285739" algn="r" rtl="1">
              <a:lnSpc>
                <a:spcPct val="200000"/>
              </a:lnSpc>
              <a:buSzPct val="100000"/>
              <a:buChar char="•"/>
            </a:pPr>
            <a:r>
              <a:rPr lang="ar-SA" dirty="0">
                <a:solidFill>
                  <a:srgbClr val="384653"/>
                </a:solidFill>
                <a:latin typeface="Alexandria" pitchFamily="2" charset="-78"/>
                <a:ea typeface="Montserrat" pitchFamily="34" charset="-122"/>
                <a:cs typeface="Alexandria" pitchFamily="2" charset="-78"/>
              </a:rPr>
              <a:t>تهيئة بيئة جامعية تشجع الإبداع والبحث العلمي الحر.</a:t>
            </a:r>
            <a:endParaRPr lang="ar-SA"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C5BE9363-2D5F-7A88-0535-FBAA1D6B978F}"/>
              </a:ext>
            </a:extLst>
          </p:cNvPr>
          <p:cNvSpPr/>
          <p:nvPr/>
        </p:nvSpPr>
        <p:spPr>
          <a:xfrm>
            <a:off x="6295033" y="3311128"/>
            <a:ext cx="5271393" cy="3214216"/>
          </a:xfrm>
          <a:prstGeom prst="rect">
            <a:avLst/>
          </a:prstGeom>
          <a:noFill/>
          <a:ln/>
        </p:spPr>
        <p:txBody>
          <a:bodyPr wrap="square" lIns="0" tIns="0" rIns="0" bIns="0" rtlCol="0" anchor="t"/>
          <a:lstStyle/>
          <a:p>
            <a:pPr marL="285739" indent="-285739" algn="r" rtl="1">
              <a:lnSpc>
                <a:spcPct val="150000"/>
              </a:lnSpc>
              <a:buSzPct val="100000"/>
              <a:buChar char="•"/>
            </a:pPr>
            <a:r>
              <a:rPr lang="ar-SA" dirty="0">
                <a:solidFill>
                  <a:srgbClr val="384653"/>
                </a:solidFill>
                <a:latin typeface="Alexandria" pitchFamily="2" charset="-78"/>
                <a:ea typeface="Montserrat" pitchFamily="34" charset="-122"/>
                <a:cs typeface="Alexandria" pitchFamily="2" charset="-78"/>
              </a:rPr>
              <a:t>دعم الأنشطة البحثية التطبيقية المرتبطة بقضايا المجتمع الحيوية.</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384653"/>
                </a:solidFill>
                <a:latin typeface="Alexandria" pitchFamily="2" charset="-78"/>
                <a:ea typeface="Montserrat" pitchFamily="34" charset="-122"/>
                <a:cs typeface="Alexandria" pitchFamily="2" charset="-78"/>
              </a:rPr>
              <a:t>توفير حاضنات أعمال ومراكز للابتكار وريادة الأعمال لدعم الشباب.</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384653"/>
                </a:solidFill>
                <a:latin typeface="Alexandria" pitchFamily="2" charset="-78"/>
                <a:ea typeface="Montserrat" pitchFamily="34" charset="-122"/>
                <a:cs typeface="Alexandria" pitchFamily="2" charset="-78"/>
              </a:rPr>
              <a:t>تعزيز التعاون العلمي مع الجامعات والمراكز البحثية محليًا ودوليًا.</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384653"/>
                </a:solidFill>
                <a:latin typeface="Alexandria" pitchFamily="2" charset="-78"/>
                <a:ea typeface="Montserrat" pitchFamily="34" charset="-122"/>
                <a:cs typeface="Alexandria" pitchFamily="2" charset="-78"/>
              </a:rPr>
              <a:t>تسويق مخرجات البحث العلمي وتوظيفها في التنمية الاقتصادية.</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384653"/>
                </a:solidFill>
                <a:latin typeface="Alexandria" pitchFamily="2" charset="-78"/>
                <a:ea typeface="Montserrat" pitchFamily="34" charset="-122"/>
                <a:cs typeface="Alexandria" pitchFamily="2" charset="-78"/>
              </a:rPr>
              <a:t>تحفيز أعضاء هيئة التدريس والباحثين على الابتكار والإنتاج العلمي المتميز.</a:t>
            </a:r>
            <a:endParaRPr lang="ar-SA"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CA1D3D96-0CC2-A2FC-BC7D-CEE393B76B80}"/>
              </a:ext>
            </a:extLst>
          </p:cNvPr>
          <p:cNvCxnSpPr/>
          <p:nvPr/>
        </p:nvCxnSpPr>
        <p:spPr>
          <a:xfrm>
            <a:off x="6167438" y="3311128"/>
            <a:ext cx="0" cy="271016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878413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288AC61-6A91-B930-BCB5-C0E443D15435}"/>
              </a:ext>
            </a:extLst>
          </p:cNvPr>
          <p:cNvSpPr/>
          <p:nvPr/>
        </p:nvSpPr>
        <p:spPr>
          <a:xfrm>
            <a:off x="8234164" y="1371599"/>
            <a:ext cx="3325912" cy="415727"/>
          </a:xfrm>
          <a:prstGeom prst="rect">
            <a:avLst/>
          </a:prstGeom>
          <a:noFill/>
          <a:ln/>
        </p:spPr>
        <p:txBody>
          <a:bodyPr wrap="none" lIns="0" tIns="0" rIns="0" bIns="0" rtlCol="0" anchor="t"/>
          <a:lstStyle/>
          <a:p>
            <a:pPr algn="r" rtl="1">
              <a:lnSpc>
                <a:spcPts val="3250"/>
              </a:lnSpc>
            </a:pPr>
            <a:r>
              <a:rPr lang="ar-SA" sz="2000" b="1">
                <a:solidFill>
                  <a:schemeClr val="accent2">
                    <a:lumMod val="75000"/>
                  </a:schemeClr>
                </a:solidFill>
                <a:latin typeface="Alexandria" pitchFamily="2" charset="-78"/>
                <a:cs typeface="Alexandria" pitchFamily="2" charset="-78"/>
              </a:rPr>
              <a:t>متطلبات الموارد المالية:</a:t>
            </a:r>
          </a:p>
        </p:txBody>
      </p:sp>
      <p:sp>
        <p:nvSpPr>
          <p:cNvPr id="7" name="Text 1">
            <a:extLst>
              <a:ext uri="{FF2B5EF4-FFF2-40B4-BE49-F238E27FC236}">
                <a16:creationId xmlns:a16="http://schemas.microsoft.com/office/drawing/2014/main" id="{A9E49289-0A40-E45A-663E-27EF03DED681}"/>
              </a:ext>
            </a:extLst>
          </p:cNvPr>
          <p:cNvSpPr/>
          <p:nvPr/>
        </p:nvSpPr>
        <p:spPr>
          <a:xfrm>
            <a:off x="555650" y="1829415"/>
            <a:ext cx="11080700" cy="493212"/>
          </a:xfrm>
          <a:prstGeom prst="rect">
            <a:avLst/>
          </a:prstGeom>
          <a:noFill/>
          <a:ln/>
        </p:spPr>
        <p:txBody>
          <a:bodyPr wrap="square" lIns="0" tIns="0" rIns="0" bIns="0" rtlCol="0" anchor="t">
            <a:spAutoFit/>
          </a:bodyPr>
          <a:lstStyle/>
          <a:p>
            <a:pPr algn="r" rtl="1">
              <a:lnSpc>
                <a:spcPts val="1958"/>
              </a:lnSpc>
            </a:pPr>
            <a:r>
              <a:rPr lang="ar-SA">
                <a:solidFill>
                  <a:srgbClr val="384653"/>
                </a:solidFill>
                <a:latin typeface="Alexandria" pitchFamily="2" charset="-78"/>
                <a:ea typeface="Montserrat" pitchFamily="34" charset="-122"/>
                <a:cs typeface="Alexandria" pitchFamily="2" charset="-78"/>
              </a:rPr>
              <a:t>تعتمد الجامعات المنتجة على استراتيجيات مالية مبتكرة لتنويع مصادر دخلها وضمان استدامتها، مما يقلل من الاعتماد على التمويل التقليدي ويفتح آفاقًا جديدة للنمو.</a:t>
            </a:r>
            <a:endParaRPr lang="ar-SA">
              <a:latin typeface="Alexandria" pitchFamily="2" charset="-78"/>
              <a:cs typeface="Alexandria" pitchFamily="2" charset="-78"/>
            </a:endParaRPr>
          </a:p>
        </p:txBody>
      </p:sp>
      <p:sp>
        <p:nvSpPr>
          <p:cNvPr id="8" name="Shape 2">
            <a:extLst>
              <a:ext uri="{FF2B5EF4-FFF2-40B4-BE49-F238E27FC236}">
                <a16:creationId xmlns:a16="http://schemas.microsoft.com/office/drawing/2014/main" id="{0EE9AF66-709C-516A-2767-621BD9E61A9A}"/>
              </a:ext>
            </a:extLst>
          </p:cNvPr>
          <p:cNvSpPr/>
          <p:nvPr/>
        </p:nvSpPr>
        <p:spPr>
          <a:xfrm>
            <a:off x="6174979" y="2533649"/>
            <a:ext cx="5385098" cy="961232"/>
          </a:xfrm>
          <a:prstGeom prst="roundRect">
            <a:avLst>
              <a:gd name="adj" fmla="val 9513"/>
            </a:avLst>
          </a:prstGeom>
          <a:solidFill>
            <a:srgbClr val="B3EBFF"/>
          </a:solidFill>
          <a:ln w="22860">
            <a:solidFill>
              <a:srgbClr val="BACFDD"/>
            </a:solidFill>
            <a:prstDash val="solid"/>
          </a:ln>
        </p:spPr>
      </p:sp>
      <p:pic>
        <p:nvPicPr>
          <p:cNvPr id="9" name="Image 0" descr="preencoded.png">
            <a:extLst>
              <a:ext uri="{FF2B5EF4-FFF2-40B4-BE49-F238E27FC236}">
                <a16:creationId xmlns:a16="http://schemas.microsoft.com/office/drawing/2014/main" id="{55969E57-EDE2-AB76-5B0E-DE8009D79C9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02926" y="2533649"/>
            <a:ext cx="76200" cy="961232"/>
          </a:xfrm>
          <a:prstGeom prst="rect">
            <a:avLst/>
          </a:prstGeom>
        </p:spPr>
      </p:pic>
      <p:sp>
        <p:nvSpPr>
          <p:cNvPr id="10" name="Text 3">
            <a:extLst>
              <a:ext uri="{FF2B5EF4-FFF2-40B4-BE49-F238E27FC236}">
                <a16:creationId xmlns:a16="http://schemas.microsoft.com/office/drawing/2014/main" id="{7D25FAF9-A75A-0ADC-CB0A-889D85D26B3B}"/>
              </a:ext>
            </a:extLst>
          </p:cNvPr>
          <p:cNvSpPr/>
          <p:nvPr/>
        </p:nvSpPr>
        <p:spPr>
          <a:xfrm>
            <a:off x="9247287" y="2648712"/>
            <a:ext cx="2078633" cy="259755"/>
          </a:xfrm>
          <a:prstGeom prst="rect">
            <a:avLst/>
          </a:prstGeom>
          <a:noFill/>
          <a:ln/>
        </p:spPr>
        <p:txBody>
          <a:bodyPr wrap="none" lIns="0" tIns="0" rIns="0" bIns="0" rtlCol="0" anchor="t"/>
          <a:lstStyle/>
          <a:p>
            <a:pPr algn="r" rtl="1">
              <a:lnSpc>
                <a:spcPts val="2042"/>
              </a:lnSpc>
            </a:pPr>
            <a:r>
              <a:rPr lang="ar-SA" sz="1625" b="1">
                <a:solidFill>
                  <a:srgbClr val="384653"/>
                </a:solidFill>
                <a:latin typeface="Alexandria" pitchFamily="2" charset="-78"/>
                <a:ea typeface="Barlow Bold" pitchFamily="34" charset="-122"/>
                <a:cs typeface="Alexandria" pitchFamily="2" charset="-78"/>
              </a:rPr>
              <a:t>استثمار المرافق الجامعية</a:t>
            </a:r>
            <a:endParaRPr lang="ar-SA" sz="1625">
              <a:latin typeface="Alexandria" pitchFamily="2" charset="-78"/>
              <a:cs typeface="Alexandria" pitchFamily="2" charset="-78"/>
            </a:endParaRPr>
          </a:p>
        </p:txBody>
      </p:sp>
      <p:sp>
        <p:nvSpPr>
          <p:cNvPr id="11" name="Text 4">
            <a:extLst>
              <a:ext uri="{FF2B5EF4-FFF2-40B4-BE49-F238E27FC236}">
                <a16:creationId xmlns:a16="http://schemas.microsoft.com/office/drawing/2014/main" id="{7E43F63C-E0D7-23B5-C689-2E3B9A23AE75}"/>
              </a:ext>
            </a:extLst>
          </p:cNvPr>
          <p:cNvSpPr/>
          <p:nvPr/>
        </p:nvSpPr>
        <p:spPr>
          <a:xfrm>
            <a:off x="6224208" y="2965747"/>
            <a:ext cx="5169990" cy="487121"/>
          </a:xfrm>
          <a:prstGeom prst="rect">
            <a:avLst/>
          </a:prstGeom>
          <a:noFill/>
          <a:ln/>
        </p:spPr>
        <p:txBody>
          <a:bodyPr wrap="square" lIns="0" tIns="0" rIns="0" bIns="0" rtlCol="0" anchor="t">
            <a:spAutoFit/>
          </a:bodyPr>
          <a:lstStyle/>
          <a:p>
            <a:pPr algn="r" rtl="1">
              <a:lnSpc>
                <a:spcPts val="1958"/>
              </a:lnSpc>
            </a:pPr>
            <a:r>
              <a:rPr lang="ar-SA" sz="1208">
                <a:solidFill>
                  <a:srgbClr val="384653"/>
                </a:solidFill>
                <a:latin typeface="Alexandria" pitchFamily="2" charset="-78"/>
                <a:ea typeface="Montserrat" pitchFamily="34" charset="-122"/>
                <a:cs typeface="Alexandria" pitchFamily="2" charset="-78"/>
              </a:rPr>
              <a:t>استغلال القاعات والمعامل والمرافق الجامعية في تقديم الدورات التدريبية والفعاليات والمؤتمرات والأنشطة العلمية المختلفة.</a:t>
            </a:r>
            <a:endParaRPr lang="ar-SA" sz="1208">
              <a:latin typeface="Alexandria" pitchFamily="2" charset="-78"/>
              <a:cs typeface="Alexandria" pitchFamily="2" charset="-78"/>
            </a:endParaRPr>
          </a:p>
        </p:txBody>
      </p:sp>
      <p:sp>
        <p:nvSpPr>
          <p:cNvPr id="12" name="Shape 5">
            <a:extLst>
              <a:ext uri="{FF2B5EF4-FFF2-40B4-BE49-F238E27FC236}">
                <a16:creationId xmlns:a16="http://schemas.microsoft.com/office/drawing/2014/main" id="{296F6B3B-BCB5-DE80-DF7A-98AC151D93F6}"/>
              </a:ext>
            </a:extLst>
          </p:cNvPr>
          <p:cNvSpPr/>
          <p:nvPr/>
        </p:nvSpPr>
        <p:spPr>
          <a:xfrm>
            <a:off x="631924" y="2533649"/>
            <a:ext cx="5385098" cy="961232"/>
          </a:xfrm>
          <a:prstGeom prst="roundRect">
            <a:avLst>
              <a:gd name="adj" fmla="val 9513"/>
            </a:avLst>
          </a:prstGeom>
          <a:solidFill>
            <a:srgbClr val="B3EBFF"/>
          </a:solidFill>
          <a:ln w="22860">
            <a:solidFill>
              <a:srgbClr val="BACFDD"/>
            </a:solidFill>
            <a:prstDash val="solid"/>
          </a:ln>
        </p:spPr>
      </p:sp>
      <p:pic>
        <p:nvPicPr>
          <p:cNvPr id="13" name="Image 1" descr="preencoded.png">
            <a:extLst>
              <a:ext uri="{FF2B5EF4-FFF2-40B4-BE49-F238E27FC236}">
                <a16:creationId xmlns:a16="http://schemas.microsoft.com/office/drawing/2014/main" id="{E77ED8D8-CD73-48A5-8163-3C8C016B37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9872" y="2533649"/>
            <a:ext cx="76200" cy="961232"/>
          </a:xfrm>
          <a:prstGeom prst="rect">
            <a:avLst/>
          </a:prstGeom>
        </p:spPr>
      </p:pic>
      <p:sp>
        <p:nvSpPr>
          <p:cNvPr id="14" name="Text 6">
            <a:extLst>
              <a:ext uri="{FF2B5EF4-FFF2-40B4-BE49-F238E27FC236}">
                <a16:creationId xmlns:a16="http://schemas.microsoft.com/office/drawing/2014/main" id="{612362D7-A5B2-EE6E-2ED0-8D3B558AFF12}"/>
              </a:ext>
            </a:extLst>
          </p:cNvPr>
          <p:cNvSpPr/>
          <p:nvPr/>
        </p:nvSpPr>
        <p:spPr>
          <a:xfrm>
            <a:off x="3639611" y="2619668"/>
            <a:ext cx="2147689" cy="259755"/>
          </a:xfrm>
          <a:prstGeom prst="rect">
            <a:avLst/>
          </a:prstGeom>
          <a:noFill/>
          <a:ln/>
        </p:spPr>
        <p:txBody>
          <a:bodyPr wrap="none" lIns="0" tIns="0" rIns="0" bIns="0" rtlCol="0" anchor="t"/>
          <a:lstStyle/>
          <a:p>
            <a:pPr algn="r" rtl="1">
              <a:lnSpc>
                <a:spcPts val="2042"/>
              </a:lnSpc>
            </a:pPr>
            <a:r>
              <a:rPr lang="ar-SA" sz="1625" b="1">
                <a:solidFill>
                  <a:srgbClr val="384653"/>
                </a:solidFill>
                <a:latin typeface="Alexandria" pitchFamily="2" charset="-78"/>
                <a:ea typeface="Barlow Bold" pitchFamily="34" charset="-122"/>
                <a:cs typeface="Alexandria" pitchFamily="2" charset="-78"/>
              </a:rPr>
              <a:t>عقد الشراكات الاستراتيجية</a:t>
            </a:r>
            <a:endParaRPr lang="ar-SA" sz="1625">
              <a:latin typeface="Alexandria" pitchFamily="2" charset="-78"/>
              <a:cs typeface="Alexandria" pitchFamily="2" charset="-78"/>
            </a:endParaRPr>
          </a:p>
        </p:txBody>
      </p:sp>
      <p:sp>
        <p:nvSpPr>
          <p:cNvPr id="15" name="Text 7">
            <a:extLst>
              <a:ext uri="{FF2B5EF4-FFF2-40B4-BE49-F238E27FC236}">
                <a16:creationId xmlns:a16="http://schemas.microsoft.com/office/drawing/2014/main" id="{57D28D67-B63F-59E6-42A2-A4FE61E3543D}"/>
              </a:ext>
            </a:extLst>
          </p:cNvPr>
          <p:cNvSpPr/>
          <p:nvPr/>
        </p:nvSpPr>
        <p:spPr>
          <a:xfrm>
            <a:off x="712086" y="2941879"/>
            <a:ext cx="5150943" cy="487121"/>
          </a:xfrm>
          <a:prstGeom prst="rect">
            <a:avLst/>
          </a:prstGeom>
          <a:noFill/>
          <a:ln/>
        </p:spPr>
        <p:txBody>
          <a:bodyPr wrap="square" lIns="0" tIns="0" rIns="0" bIns="0" rtlCol="0" anchor="t">
            <a:spAutoFit/>
          </a:bodyPr>
          <a:lstStyle/>
          <a:p>
            <a:pPr algn="r" rtl="1">
              <a:lnSpc>
                <a:spcPts val="1958"/>
              </a:lnSpc>
            </a:pPr>
            <a:r>
              <a:rPr lang="ar-SA" sz="1208">
                <a:solidFill>
                  <a:srgbClr val="384653"/>
                </a:solidFill>
                <a:latin typeface="Alexandria" pitchFamily="2" charset="-78"/>
                <a:ea typeface="Montserrat" pitchFamily="34" charset="-122"/>
                <a:cs typeface="Alexandria" pitchFamily="2" charset="-78"/>
              </a:rPr>
              <a:t>بناء شراكات مع مؤسسات القطاعين العام والخاص لدعم المشروعات المشتركة وتمويل البرامج البحثية والتنموية.</a:t>
            </a:r>
            <a:endParaRPr lang="ar-SA" sz="1208">
              <a:latin typeface="Alexandria" pitchFamily="2" charset="-78"/>
              <a:cs typeface="Alexandria" pitchFamily="2" charset="-78"/>
            </a:endParaRPr>
          </a:p>
        </p:txBody>
      </p:sp>
      <p:sp>
        <p:nvSpPr>
          <p:cNvPr id="16" name="Shape 8">
            <a:extLst>
              <a:ext uri="{FF2B5EF4-FFF2-40B4-BE49-F238E27FC236}">
                <a16:creationId xmlns:a16="http://schemas.microsoft.com/office/drawing/2014/main" id="{C4C463E1-9571-C179-4F8E-B3F09D707395}"/>
              </a:ext>
            </a:extLst>
          </p:cNvPr>
          <p:cNvSpPr/>
          <p:nvPr/>
        </p:nvSpPr>
        <p:spPr>
          <a:xfrm>
            <a:off x="6174979" y="3652836"/>
            <a:ext cx="5385098" cy="961232"/>
          </a:xfrm>
          <a:prstGeom prst="roundRect">
            <a:avLst>
              <a:gd name="adj" fmla="val 9513"/>
            </a:avLst>
          </a:prstGeom>
          <a:solidFill>
            <a:srgbClr val="B3EBFF"/>
          </a:solidFill>
          <a:ln w="22860">
            <a:solidFill>
              <a:srgbClr val="BACFDD"/>
            </a:solidFill>
            <a:prstDash val="solid"/>
          </a:ln>
        </p:spPr>
      </p:sp>
      <p:pic>
        <p:nvPicPr>
          <p:cNvPr id="17" name="Image 2" descr="preencoded.png">
            <a:extLst>
              <a:ext uri="{FF2B5EF4-FFF2-40B4-BE49-F238E27FC236}">
                <a16:creationId xmlns:a16="http://schemas.microsoft.com/office/drawing/2014/main" id="{B4306922-8214-E405-04BF-094474588E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02926" y="3652836"/>
            <a:ext cx="76200" cy="961232"/>
          </a:xfrm>
          <a:prstGeom prst="rect">
            <a:avLst/>
          </a:prstGeom>
        </p:spPr>
      </p:pic>
      <p:sp>
        <p:nvSpPr>
          <p:cNvPr id="19" name="Text 9">
            <a:extLst>
              <a:ext uri="{FF2B5EF4-FFF2-40B4-BE49-F238E27FC236}">
                <a16:creationId xmlns:a16="http://schemas.microsoft.com/office/drawing/2014/main" id="{F54E60BF-7E8E-684B-05AB-9D5B1B200990}"/>
              </a:ext>
            </a:extLst>
          </p:cNvPr>
          <p:cNvSpPr/>
          <p:nvPr/>
        </p:nvSpPr>
        <p:spPr>
          <a:xfrm>
            <a:off x="9052561" y="3769245"/>
            <a:ext cx="2327176" cy="259755"/>
          </a:xfrm>
          <a:prstGeom prst="rect">
            <a:avLst/>
          </a:prstGeom>
          <a:noFill/>
          <a:ln/>
        </p:spPr>
        <p:txBody>
          <a:bodyPr wrap="none" lIns="0" tIns="0" rIns="0" bIns="0" rtlCol="0" anchor="t"/>
          <a:lstStyle/>
          <a:p>
            <a:pPr algn="r" rtl="1">
              <a:lnSpc>
                <a:spcPts val="2042"/>
              </a:lnSpc>
            </a:pPr>
            <a:r>
              <a:rPr lang="ar-SA" sz="1625" b="1">
                <a:solidFill>
                  <a:srgbClr val="384653"/>
                </a:solidFill>
                <a:latin typeface="Alexandria" pitchFamily="2" charset="-78"/>
                <a:ea typeface="Barlow Bold" pitchFamily="34" charset="-122"/>
                <a:cs typeface="Alexandria" pitchFamily="2" charset="-78"/>
              </a:rPr>
              <a:t>تقديم الاستشارات والخدمات</a:t>
            </a:r>
            <a:endParaRPr lang="ar-SA" sz="1625">
              <a:latin typeface="Alexandria" pitchFamily="2" charset="-78"/>
              <a:cs typeface="Alexandria" pitchFamily="2" charset="-78"/>
            </a:endParaRPr>
          </a:p>
        </p:txBody>
      </p:sp>
      <p:sp>
        <p:nvSpPr>
          <p:cNvPr id="20" name="Text 10">
            <a:extLst>
              <a:ext uri="{FF2B5EF4-FFF2-40B4-BE49-F238E27FC236}">
                <a16:creationId xmlns:a16="http://schemas.microsoft.com/office/drawing/2014/main" id="{1DE26BF2-ABBC-9E9C-64C0-4DFD0F9040C0}"/>
              </a:ext>
            </a:extLst>
          </p:cNvPr>
          <p:cNvSpPr/>
          <p:nvPr/>
        </p:nvSpPr>
        <p:spPr>
          <a:xfrm>
            <a:off x="6268774" y="4107896"/>
            <a:ext cx="5112842" cy="487121"/>
          </a:xfrm>
          <a:prstGeom prst="rect">
            <a:avLst/>
          </a:prstGeom>
          <a:noFill/>
          <a:ln/>
        </p:spPr>
        <p:txBody>
          <a:bodyPr wrap="square" lIns="0" tIns="0" rIns="0" bIns="0" rtlCol="0" anchor="t">
            <a:spAutoFit/>
          </a:bodyPr>
          <a:lstStyle/>
          <a:p>
            <a:pPr algn="r" rtl="1">
              <a:lnSpc>
                <a:spcPts val="1958"/>
              </a:lnSpc>
            </a:pPr>
            <a:r>
              <a:rPr lang="ar-SA" sz="1208">
                <a:solidFill>
                  <a:srgbClr val="384653"/>
                </a:solidFill>
                <a:latin typeface="Alexandria" pitchFamily="2" charset="-78"/>
                <a:ea typeface="Montserrat" pitchFamily="34" charset="-122"/>
                <a:cs typeface="Alexandria" pitchFamily="2" charset="-78"/>
              </a:rPr>
              <a:t>الاستفادة من خبرات أعضاء هيئة التدريس لتقديم الاستشارات والخدمات العلمية والفنية للجهات الحكومية والخاصة.</a:t>
            </a:r>
            <a:endParaRPr lang="ar-SA" sz="1208">
              <a:latin typeface="Alexandria" pitchFamily="2" charset="-78"/>
              <a:cs typeface="Alexandria" pitchFamily="2" charset="-78"/>
            </a:endParaRPr>
          </a:p>
        </p:txBody>
      </p:sp>
      <p:sp>
        <p:nvSpPr>
          <p:cNvPr id="21" name="Shape 11">
            <a:extLst>
              <a:ext uri="{FF2B5EF4-FFF2-40B4-BE49-F238E27FC236}">
                <a16:creationId xmlns:a16="http://schemas.microsoft.com/office/drawing/2014/main" id="{7037E708-8942-FC8B-8BF2-9057FDC862B7}"/>
              </a:ext>
            </a:extLst>
          </p:cNvPr>
          <p:cNvSpPr/>
          <p:nvPr/>
        </p:nvSpPr>
        <p:spPr>
          <a:xfrm>
            <a:off x="631924" y="3652836"/>
            <a:ext cx="5385098" cy="961232"/>
          </a:xfrm>
          <a:prstGeom prst="roundRect">
            <a:avLst>
              <a:gd name="adj" fmla="val 9513"/>
            </a:avLst>
          </a:prstGeom>
          <a:solidFill>
            <a:srgbClr val="B3EBFF"/>
          </a:solidFill>
          <a:ln w="22860">
            <a:solidFill>
              <a:srgbClr val="BACFDD"/>
            </a:solidFill>
            <a:prstDash val="solid"/>
          </a:ln>
        </p:spPr>
      </p:sp>
      <p:pic>
        <p:nvPicPr>
          <p:cNvPr id="22" name="Image 3" descr="preencoded.png">
            <a:extLst>
              <a:ext uri="{FF2B5EF4-FFF2-40B4-BE49-F238E27FC236}">
                <a16:creationId xmlns:a16="http://schemas.microsoft.com/office/drawing/2014/main" id="{4902472A-E28B-91B1-860E-F500DE2862E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9872" y="3652836"/>
            <a:ext cx="76200" cy="961232"/>
          </a:xfrm>
          <a:prstGeom prst="rect">
            <a:avLst/>
          </a:prstGeom>
        </p:spPr>
      </p:pic>
      <p:sp>
        <p:nvSpPr>
          <p:cNvPr id="24" name="Text 12">
            <a:extLst>
              <a:ext uri="{FF2B5EF4-FFF2-40B4-BE49-F238E27FC236}">
                <a16:creationId xmlns:a16="http://schemas.microsoft.com/office/drawing/2014/main" id="{63D1FBE3-1B11-9DCE-28F4-AB21C4403405}"/>
              </a:ext>
            </a:extLst>
          </p:cNvPr>
          <p:cNvSpPr/>
          <p:nvPr/>
        </p:nvSpPr>
        <p:spPr>
          <a:xfrm>
            <a:off x="3760534" y="3771868"/>
            <a:ext cx="2078633" cy="259755"/>
          </a:xfrm>
          <a:prstGeom prst="rect">
            <a:avLst/>
          </a:prstGeom>
          <a:noFill/>
          <a:ln/>
        </p:spPr>
        <p:txBody>
          <a:bodyPr wrap="none" lIns="0" tIns="0" rIns="0" bIns="0" rtlCol="0" anchor="t"/>
          <a:lstStyle/>
          <a:p>
            <a:pPr algn="r" rtl="1">
              <a:lnSpc>
                <a:spcPts val="2042"/>
              </a:lnSpc>
            </a:pPr>
            <a:r>
              <a:rPr lang="ar-SA" sz="1625" b="1">
                <a:solidFill>
                  <a:srgbClr val="384653"/>
                </a:solidFill>
                <a:latin typeface="Alexandria" pitchFamily="2" charset="-78"/>
                <a:ea typeface="Barlow Bold" pitchFamily="34" charset="-122"/>
                <a:cs typeface="Alexandria" pitchFamily="2" charset="-78"/>
              </a:rPr>
              <a:t>إنشاء مراكز بحثية وإنتاجية</a:t>
            </a:r>
            <a:endParaRPr lang="ar-SA" sz="1625">
              <a:latin typeface="Alexandria" pitchFamily="2" charset="-78"/>
              <a:cs typeface="Alexandria" pitchFamily="2" charset="-78"/>
            </a:endParaRPr>
          </a:p>
        </p:txBody>
      </p:sp>
      <p:sp>
        <p:nvSpPr>
          <p:cNvPr id="26" name="Text 13">
            <a:extLst>
              <a:ext uri="{FF2B5EF4-FFF2-40B4-BE49-F238E27FC236}">
                <a16:creationId xmlns:a16="http://schemas.microsoft.com/office/drawing/2014/main" id="{19D2575E-7DF9-DAED-715E-679A84FF56B0}"/>
              </a:ext>
            </a:extLst>
          </p:cNvPr>
          <p:cNvSpPr/>
          <p:nvPr/>
        </p:nvSpPr>
        <p:spPr>
          <a:xfrm>
            <a:off x="750086" y="4084103"/>
            <a:ext cx="5150943" cy="487121"/>
          </a:xfrm>
          <a:prstGeom prst="rect">
            <a:avLst/>
          </a:prstGeom>
          <a:noFill/>
          <a:ln/>
        </p:spPr>
        <p:txBody>
          <a:bodyPr wrap="square" lIns="0" tIns="0" rIns="0" bIns="0" rtlCol="0" anchor="t">
            <a:spAutoFit/>
          </a:bodyPr>
          <a:lstStyle/>
          <a:p>
            <a:pPr algn="r" rtl="1">
              <a:lnSpc>
                <a:spcPts val="1958"/>
              </a:lnSpc>
            </a:pPr>
            <a:r>
              <a:rPr lang="ar-SA" sz="1208">
                <a:solidFill>
                  <a:srgbClr val="384653"/>
                </a:solidFill>
                <a:latin typeface="Alexandria" pitchFamily="2" charset="-78"/>
                <a:ea typeface="Montserrat" pitchFamily="34" charset="-122"/>
                <a:cs typeface="Alexandria" pitchFamily="2" charset="-78"/>
              </a:rPr>
              <a:t>إنشاء مراكز متخصصة في البحث والتطوير تعمل على تقديم حلول علمية مبتكرة وتوليد موارد مالية من خلال مشروعاتها.</a:t>
            </a:r>
            <a:endParaRPr lang="ar-SA" sz="1208">
              <a:latin typeface="Alexandria" pitchFamily="2" charset="-78"/>
              <a:cs typeface="Alexandria" pitchFamily="2" charset="-78"/>
            </a:endParaRPr>
          </a:p>
        </p:txBody>
      </p:sp>
      <p:sp>
        <p:nvSpPr>
          <p:cNvPr id="27" name="Shape 14">
            <a:extLst>
              <a:ext uri="{FF2B5EF4-FFF2-40B4-BE49-F238E27FC236}">
                <a16:creationId xmlns:a16="http://schemas.microsoft.com/office/drawing/2014/main" id="{CAEF27E1-0225-1812-E80C-690982053DA0}"/>
              </a:ext>
            </a:extLst>
          </p:cNvPr>
          <p:cNvSpPr/>
          <p:nvPr/>
        </p:nvSpPr>
        <p:spPr>
          <a:xfrm>
            <a:off x="6174979" y="4772024"/>
            <a:ext cx="5385098" cy="961232"/>
          </a:xfrm>
          <a:prstGeom prst="roundRect">
            <a:avLst>
              <a:gd name="adj" fmla="val 9513"/>
            </a:avLst>
          </a:prstGeom>
          <a:solidFill>
            <a:srgbClr val="B3EBFF"/>
          </a:solidFill>
          <a:ln w="22860">
            <a:solidFill>
              <a:srgbClr val="BACFDD"/>
            </a:solidFill>
            <a:prstDash val="solid"/>
          </a:ln>
        </p:spPr>
      </p:sp>
      <p:pic>
        <p:nvPicPr>
          <p:cNvPr id="28" name="Image 4" descr="preencoded.png">
            <a:extLst>
              <a:ext uri="{FF2B5EF4-FFF2-40B4-BE49-F238E27FC236}">
                <a16:creationId xmlns:a16="http://schemas.microsoft.com/office/drawing/2014/main" id="{7241BC2B-F320-BA71-7525-F59473FE460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02926" y="4772024"/>
            <a:ext cx="76200" cy="961232"/>
          </a:xfrm>
          <a:prstGeom prst="rect">
            <a:avLst/>
          </a:prstGeom>
        </p:spPr>
      </p:pic>
      <p:sp>
        <p:nvSpPr>
          <p:cNvPr id="29" name="Text 15">
            <a:extLst>
              <a:ext uri="{FF2B5EF4-FFF2-40B4-BE49-F238E27FC236}">
                <a16:creationId xmlns:a16="http://schemas.microsoft.com/office/drawing/2014/main" id="{E3C7F953-329B-6DB5-710C-4D70700BE2B2}"/>
              </a:ext>
            </a:extLst>
          </p:cNvPr>
          <p:cNvSpPr/>
          <p:nvPr/>
        </p:nvSpPr>
        <p:spPr>
          <a:xfrm>
            <a:off x="9257275" y="4871368"/>
            <a:ext cx="2078633" cy="259755"/>
          </a:xfrm>
          <a:prstGeom prst="rect">
            <a:avLst/>
          </a:prstGeom>
          <a:noFill/>
          <a:ln/>
        </p:spPr>
        <p:txBody>
          <a:bodyPr wrap="none" lIns="0" tIns="0" rIns="0" bIns="0" rtlCol="0" anchor="t"/>
          <a:lstStyle/>
          <a:p>
            <a:pPr algn="r" rtl="1">
              <a:lnSpc>
                <a:spcPts val="2042"/>
              </a:lnSpc>
            </a:pPr>
            <a:r>
              <a:rPr lang="ar-SA" sz="1625" b="1">
                <a:solidFill>
                  <a:srgbClr val="384653"/>
                </a:solidFill>
                <a:latin typeface="Alexandria" pitchFamily="2" charset="-78"/>
                <a:ea typeface="Barlow Bold" pitchFamily="34" charset="-122"/>
                <a:cs typeface="Alexandria" pitchFamily="2" charset="-78"/>
              </a:rPr>
              <a:t>تسويق نتائج البحوث</a:t>
            </a:r>
            <a:endParaRPr lang="ar-SA" sz="1625">
              <a:latin typeface="Alexandria" pitchFamily="2" charset="-78"/>
              <a:cs typeface="Alexandria" pitchFamily="2" charset="-78"/>
            </a:endParaRPr>
          </a:p>
        </p:txBody>
      </p:sp>
      <p:sp>
        <p:nvSpPr>
          <p:cNvPr id="30" name="Text 16">
            <a:extLst>
              <a:ext uri="{FF2B5EF4-FFF2-40B4-BE49-F238E27FC236}">
                <a16:creationId xmlns:a16="http://schemas.microsoft.com/office/drawing/2014/main" id="{5062F6F8-1C5B-41E0-7993-735FDD048B5C}"/>
              </a:ext>
            </a:extLst>
          </p:cNvPr>
          <p:cNvSpPr/>
          <p:nvPr/>
        </p:nvSpPr>
        <p:spPr>
          <a:xfrm>
            <a:off x="6224208" y="5191307"/>
            <a:ext cx="5112841" cy="487121"/>
          </a:xfrm>
          <a:prstGeom prst="rect">
            <a:avLst/>
          </a:prstGeom>
          <a:noFill/>
          <a:ln/>
        </p:spPr>
        <p:txBody>
          <a:bodyPr wrap="square" lIns="0" tIns="0" rIns="0" bIns="0" rtlCol="0" anchor="t">
            <a:spAutoFit/>
          </a:bodyPr>
          <a:lstStyle/>
          <a:p>
            <a:pPr algn="r" rtl="1">
              <a:lnSpc>
                <a:spcPts val="1958"/>
              </a:lnSpc>
            </a:pPr>
            <a:r>
              <a:rPr lang="ar-SA" sz="1208">
                <a:solidFill>
                  <a:srgbClr val="384653"/>
                </a:solidFill>
                <a:latin typeface="Alexandria" pitchFamily="2" charset="-78"/>
                <a:ea typeface="Montserrat" pitchFamily="34" charset="-122"/>
                <a:cs typeface="Alexandria" pitchFamily="2" charset="-78"/>
              </a:rPr>
              <a:t>تحويل الابتكارات والبحوث العلمية إلى منتجات أو خدمات قابلة للتطبيق والتسويق بما يدعم الاقتصاد المعرفي.</a:t>
            </a:r>
            <a:endParaRPr lang="ar-SA" sz="1208">
              <a:latin typeface="Alexandria" pitchFamily="2" charset="-78"/>
              <a:cs typeface="Alexandria" pitchFamily="2" charset="-78"/>
            </a:endParaRPr>
          </a:p>
        </p:txBody>
      </p:sp>
      <p:sp>
        <p:nvSpPr>
          <p:cNvPr id="31" name="Shape 17">
            <a:extLst>
              <a:ext uri="{FF2B5EF4-FFF2-40B4-BE49-F238E27FC236}">
                <a16:creationId xmlns:a16="http://schemas.microsoft.com/office/drawing/2014/main" id="{A01A1EA6-1C3C-F209-331C-2ECACEA973C6}"/>
              </a:ext>
            </a:extLst>
          </p:cNvPr>
          <p:cNvSpPr/>
          <p:nvPr/>
        </p:nvSpPr>
        <p:spPr>
          <a:xfrm>
            <a:off x="631924" y="4772024"/>
            <a:ext cx="5385098" cy="961232"/>
          </a:xfrm>
          <a:prstGeom prst="roundRect">
            <a:avLst>
              <a:gd name="adj" fmla="val 9513"/>
            </a:avLst>
          </a:prstGeom>
          <a:solidFill>
            <a:srgbClr val="B3EBFF"/>
          </a:solidFill>
          <a:ln w="22860">
            <a:solidFill>
              <a:srgbClr val="BACFDD"/>
            </a:solidFill>
            <a:prstDash val="solid"/>
          </a:ln>
        </p:spPr>
      </p:sp>
      <p:pic>
        <p:nvPicPr>
          <p:cNvPr id="32" name="Image 5" descr="preencoded.png">
            <a:extLst>
              <a:ext uri="{FF2B5EF4-FFF2-40B4-BE49-F238E27FC236}">
                <a16:creationId xmlns:a16="http://schemas.microsoft.com/office/drawing/2014/main" id="{CA6B9758-CB1F-799F-8D49-F33F3821F7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9872" y="4772024"/>
            <a:ext cx="76200" cy="961232"/>
          </a:xfrm>
          <a:prstGeom prst="rect">
            <a:avLst/>
          </a:prstGeom>
        </p:spPr>
      </p:pic>
      <p:sp>
        <p:nvSpPr>
          <p:cNvPr id="33" name="Text 18">
            <a:extLst>
              <a:ext uri="{FF2B5EF4-FFF2-40B4-BE49-F238E27FC236}">
                <a16:creationId xmlns:a16="http://schemas.microsoft.com/office/drawing/2014/main" id="{0287C8BB-919D-BCF1-C658-917CB42C8F97}"/>
              </a:ext>
            </a:extLst>
          </p:cNvPr>
          <p:cNvSpPr/>
          <p:nvPr/>
        </p:nvSpPr>
        <p:spPr>
          <a:xfrm>
            <a:off x="3704233" y="4875000"/>
            <a:ext cx="2078633" cy="259755"/>
          </a:xfrm>
          <a:prstGeom prst="rect">
            <a:avLst/>
          </a:prstGeom>
          <a:noFill/>
          <a:ln/>
        </p:spPr>
        <p:txBody>
          <a:bodyPr wrap="none" lIns="0" tIns="0" rIns="0" bIns="0" rtlCol="0" anchor="t"/>
          <a:lstStyle/>
          <a:p>
            <a:pPr algn="r" rtl="1">
              <a:lnSpc>
                <a:spcPts val="2042"/>
              </a:lnSpc>
            </a:pPr>
            <a:r>
              <a:rPr lang="ar-SA" sz="1625" b="1">
                <a:solidFill>
                  <a:srgbClr val="384653"/>
                </a:solidFill>
                <a:latin typeface="Alexandria" pitchFamily="2" charset="-78"/>
                <a:ea typeface="Barlow Bold" pitchFamily="34" charset="-122"/>
                <a:cs typeface="Alexandria" pitchFamily="2" charset="-78"/>
              </a:rPr>
              <a:t>إنشاء مشروعات إنتاجية</a:t>
            </a:r>
            <a:endParaRPr lang="ar-SA" sz="1625">
              <a:latin typeface="Alexandria" pitchFamily="2" charset="-78"/>
              <a:cs typeface="Alexandria" pitchFamily="2" charset="-78"/>
            </a:endParaRPr>
          </a:p>
        </p:txBody>
      </p:sp>
      <p:sp>
        <p:nvSpPr>
          <p:cNvPr id="34" name="Text 19">
            <a:extLst>
              <a:ext uri="{FF2B5EF4-FFF2-40B4-BE49-F238E27FC236}">
                <a16:creationId xmlns:a16="http://schemas.microsoft.com/office/drawing/2014/main" id="{6414CD33-3664-50D0-EA64-15F8C827DB5D}"/>
              </a:ext>
            </a:extLst>
          </p:cNvPr>
          <p:cNvSpPr/>
          <p:nvPr/>
        </p:nvSpPr>
        <p:spPr>
          <a:xfrm>
            <a:off x="687480" y="5203290"/>
            <a:ext cx="5175549" cy="487121"/>
          </a:xfrm>
          <a:prstGeom prst="rect">
            <a:avLst/>
          </a:prstGeom>
          <a:noFill/>
          <a:ln/>
        </p:spPr>
        <p:txBody>
          <a:bodyPr wrap="square" lIns="0" tIns="0" rIns="0" bIns="0" rtlCol="0" anchor="t">
            <a:spAutoFit/>
          </a:bodyPr>
          <a:lstStyle/>
          <a:p>
            <a:pPr algn="r" rtl="1">
              <a:lnSpc>
                <a:spcPts val="1958"/>
              </a:lnSpc>
            </a:pPr>
            <a:r>
              <a:rPr lang="ar-SA" sz="1208">
                <a:solidFill>
                  <a:srgbClr val="384653"/>
                </a:solidFill>
                <a:latin typeface="Alexandria" pitchFamily="2" charset="-78"/>
                <a:ea typeface="Montserrat" pitchFamily="34" charset="-122"/>
                <a:cs typeface="Alexandria" pitchFamily="2" charset="-78"/>
              </a:rPr>
              <a:t>إقامة مشروعات إنتاجية وخدمية داخل الجامعة تسهم في دعم المجتمع الجامعي وتوفير مصادر دخل إضافية.</a:t>
            </a:r>
            <a:endParaRPr lang="ar-SA" sz="1208">
              <a:latin typeface="Alexandria" pitchFamily="2" charset="-78"/>
              <a:cs typeface="Alexandria" pitchFamily="2" charset="-78"/>
            </a:endParaRPr>
          </a:p>
        </p:txBody>
      </p:sp>
    </p:spTree>
    <p:extLst>
      <p:ext uri="{BB962C8B-B14F-4D97-AF65-F5344CB8AC3E}">
        <p14:creationId xmlns:p14="http://schemas.microsoft.com/office/powerpoint/2010/main" val="156477813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5A0B23E-26AA-1A40-D833-B77C659E6E03}"/>
              </a:ext>
            </a:extLst>
          </p:cNvPr>
          <p:cNvSpPr/>
          <p:nvPr/>
        </p:nvSpPr>
        <p:spPr>
          <a:xfrm>
            <a:off x="8093571" y="1547251"/>
            <a:ext cx="3466505" cy="415727"/>
          </a:xfrm>
          <a:prstGeom prst="rect">
            <a:avLst/>
          </a:prstGeom>
          <a:noFill/>
          <a:ln/>
        </p:spPr>
        <p:txBody>
          <a:bodyPr wrap="none" lIns="0" tIns="0" rIns="0" bIns="0" rtlCol="0" anchor="t"/>
          <a:lstStyle/>
          <a:p>
            <a:pPr algn="r" rtl="1">
              <a:lnSpc>
                <a:spcPts val="3250"/>
              </a:lnSpc>
            </a:pPr>
            <a:r>
              <a:rPr lang="ar-SA" sz="2583" b="1">
                <a:solidFill>
                  <a:srgbClr val="00B0F0"/>
                </a:solidFill>
                <a:latin typeface="Alexandria" pitchFamily="2" charset="-78"/>
                <a:ea typeface="Barlow Bold" pitchFamily="34" charset="-122"/>
                <a:cs typeface="Alexandria" pitchFamily="2" charset="-78"/>
              </a:rPr>
              <a:t>تنويع مصادر الدخل :</a:t>
            </a:r>
            <a:endParaRPr lang="ar-SA" sz="2583">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696FD47-52EE-A2FC-AA11-426ABE65B8ED}"/>
              </a:ext>
            </a:extLst>
          </p:cNvPr>
          <p:cNvSpPr/>
          <p:nvPr/>
        </p:nvSpPr>
        <p:spPr>
          <a:xfrm>
            <a:off x="776659" y="2057731"/>
            <a:ext cx="10804482" cy="609911"/>
          </a:xfrm>
          <a:prstGeom prst="rect">
            <a:avLst/>
          </a:prstGeom>
          <a:noFill/>
          <a:ln/>
        </p:spPr>
        <p:txBody>
          <a:bodyPr wrap="square" lIns="0" tIns="0" rIns="0" bIns="0" rtlCol="0" anchor="t">
            <a:spAutoFit/>
          </a:bodyPr>
          <a:lstStyle/>
          <a:p>
            <a:pPr algn="r" rtl="1">
              <a:lnSpc>
                <a:spcPct val="150000"/>
              </a:lnSpc>
            </a:pPr>
            <a:r>
              <a:rPr lang="ar-SA">
                <a:solidFill>
                  <a:srgbClr val="384653"/>
                </a:solidFill>
                <a:latin typeface="Alexandria" pitchFamily="2" charset="-78"/>
                <a:ea typeface="Montserrat" pitchFamily="34" charset="-122"/>
                <a:cs typeface="Alexandria" pitchFamily="2" charset="-78"/>
              </a:rPr>
              <a:t>لتحقيق أعلى درجات الاستقلال المالي، تسعى الجامعات المنتجة إلى البحث المستمر عن فرص جديدة لتعزيز مواردها المالية، وتنويع مصادر الدخل بما يدعم استدامتها ويعزز قدرتها على تطوير برامجها التعليمية والبحثية.</a:t>
            </a:r>
            <a:endParaRPr lang="ar-SA">
              <a:latin typeface="Alexandria" pitchFamily="2" charset="-78"/>
              <a:cs typeface="Alexandria" pitchFamily="2" charset="-78"/>
            </a:endParaRPr>
          </a:p>
        </p:txBody>
      </p:sp>
      <p:sp>
        <p:nvSpPr>
          <p:cNvPr id="9" name="Shape 3">
            <a:extLst>
              <a:ext uri="{FF2B5EF4-FFF2-40B4-BE49-F238E27FC236}">
                <a16:creationId xmlns:a16="http://schemas.microsoft.com/office/drawing/2014/main" id="{19037484-60AA-A720-DF94-01044548AA83}"/>
              </a:ext>
            </a:extLst>
          </p:cNvPr>
          <p:cNvSpPr/>
          <p:nvPr/>
        </p:nvSpPr>
        <p:spPr>
          <a:xfrm>
            <a:off x="8824913" y="3206849"/>
            <a:ext cx="2728813" cy="2103898"/>
          </a:xfrm>
          <a:prstGeom prst="roundRect">
            <a:avLst>
              <a:gd name="adj" fmla="val 20154"/>
            </a:avLst>
          </a:prstGeom>
          <a:solidFill>
            <a:srgbClr val="D4E9F7"/>
          </a:solidFill>
          <a:ln>
            <a:solidFill>
              <a:schemeClr val="accent2"/>
            </a:solidFill>
          </a:ln>
        </p:spPr>
      </p:sp>
      <p:sp>
        <p:nvSpPr>
          <p:cNvPr id="10" name="Text 4">
            <a:extLst>
              <a:ext uri="{FF2B5EF4-FFF2-40B4-BE49-F238E27FC236}">
                <a16:creationId xmlns:a16="http://schemas.microsoft.com/office/drawing/2014/main" id="{49477C6E-19DA-E22E-7347-7F9C4E4905DD}"/>
              </a:ext>
            </a:extLst>
          </p:cNvPr>
          <p:cNvSpPr/>
          <p:nvPr/>
        </p:nvSpPr>
        <p:spPr>
          <a:xfrm>
            <a:off x="9317137" y="3364806"/>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استثمار الأراضي</a:t>
            </a:r>
            <a:endParaRPr lang="ar-SA" sz="1625">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C5BCF104-125F-F0E3-FDC8-783290D02E56}"/>
              </a:ext>
            </a:extLst>
          </p:cNvPr>
          <p:cNvSpPr/>
          <p:nvPr/>
        </p:nvSpPr>
        <p:spPr>
          <a:xfrm>
            <a:off x="8997641" y="3958191"/>
            <a:ext cx="2412901" cy="1077838"/>
          </a:xfrm>
          <a:prstGeom prst="rect">
            <a:avLst/>
          </a:prstGeom>
          <a:noFill/>
          <a:ln/>
        </p:spPr>
        <p:txBody>
          <a:bodyPr wrap="square" lIns="0" tIns="0" rIns="0" bIns="0" rtlCol="0" anchor="t"/>
          <a:lstStyle/>
          <a:p>
            <a:pPr algn="ctr" rtl="1">
              <a:lnSpc>
                <a:spcPts val="1958"/>
              </a:lnSpc>
            </a:pPr>
            <a:r>
              <a:rPr lang="ar-SA" sz="1208" dirty="0">
                <a:solidFill>
                  <a:srgbClr val="384653"/>
                </a:solidFill>
                <a:latin typeface="Alexandria" pitchFamily="2" charset="-78"/>
                <a:ea typeface="Montserrat" pitchFamily="34" charset="-122"/>
                <a:cs typeface="Alexandria" pitchFamily="2" charset="-78"/>
              </a:rPr>
              <a:t>استثمار الأراضي والممتلكات التابعة للجامعة في مشروعات تنموية أو عقارية تسهم في تحقيق عائد مالي مستدام.</a:t>
            </a:r>
            <a:endParaRPr lang="ar-SA" sz="1208"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9DD21806-E03B-74D7-25AE-4EAFE69AE614}"/>
              </a:ext>
            </a:extLst>
          </p:cNvPr>
          <p:cNvSpPr/>
          <p:nvPr/>
        </p:nvSpPr>
        <p:spPr>
          <a:xfrm>
            <a:off x="6096000" y="3206848"/>
            <a:ext cx="2728913" cy="2103899"/>
          </a:xfrm>
          <a:prstGeom prst="rect">
            <a:avLst/>
          </a:prstGeom>
          <a:solidFill>
            <a:srgbClr val="D4E9F7"/>
          </a:solidFill>
          <a:ln>
            <a:solidFill>
              <a:schemeClr val="accent2"/>
            </a:solidFill>
          </a:ln>
        </p:spPr>
      </p:sp>
      <p:sp>
        <p:nvSpPr>
          <p:cNvPr id="13" name="Shape 7">
            <a:extLst>
              <a:ext uri="{FF2B5EF4-FFF2-40B4-BE49-F238E27FC236}">
                <a16:creationId xmlns:a16="http://schemas.microsoft.com/office/drawing/2014/main" id="{2BC743DA-0602-EF64-8CFC-4CF2EE14AF61}"/>
              </a:ext>
            </a:extLst>
          </p:cNvPr>
          <p:cNvSpPr/>
          <p:nvPr/>
        </p:nvSpPr>
        <p:spPr>
          <a:xfrm>
            <a:off x="6096000" y="3206849"/>
            <a:ext cx="19050" cy="1175842"/>
          </a:xfrm>
          <a:prstGeom prst="roundRect">
            <a:avLst>
              <a:gd name="adj" fmla="val 1243960"/>
            </a:avLst>
          </a:prstGeom>
          <a:solidFill>
            <a:srgbClr val="BACFDD"/>
          </a:solidFill>
          <a:ln/>
        </p:spPr>
      </p:sp>
      <p:sp>
        <p:nvSpPr>
          <p:cNvPr id="14" name="Text 8">
            <a:extLst>
              <a:ext uri="{FF2B5EF4-FFF2-40B4-BE49-F238E27FC236}">
                <a16:creationId xmlns:a16="http://schemas.microsoft.com/office/drawing/2014/main" id="{F2E3572F-3C78-31F6-9439-A6310D8B6294}"/>
              </a:ext>
            </a:extLst>
          </p:cNvPr>
          <p:cNvSpPr/>
          <p:nvPr/>
        </p:nvSpPr>
        <p:spPr>
          <a:xfrm>
            <a:off x="6588324" y="3364806"/>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عيادات ومراكز خدمية</a:t>
            </a:r>
            <a:endParaRPr lang="ar-SA" sz="1625">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77E9A861-500A-8632-E4DC-554999E9F024}"/>
              </a:ext>
            </a:extLst>
          </p:cNvPr>
          <p:cNvSpPr/>
          <p:nvPr/>
        </p:nvSpPr>
        <p:spPr>
          <a:xfrm>
            <a:off x="6221632" y="3940525"/>
            <a:ext cx="2413000" cy="1077838"/>
          </a:xfrm>
          <a:prstGeom prst="rect">
            <a:avLst/>
          </a:prstGeom>
          <a:noFill/>
          <a:ln/>
        </p:spPr>
        <p:txBody>
          <a:bodyPr wrap="square" lIns="0" tIns="0" rIns="0" bIns="0" rtlCol="0" anchor="t"/>
          <a:lstStyle/>
          <a:p>
            <a:pPr algn="ctr" rtl="1">
              <a:lnSpc>
                <a:spcPts val="1958"/>
              </a:lnSpc>
            </a:pPr>
            <a:r>
              <a:rPr lang="ar-SA" sz="1208" dirty="0">
                <a:solidFill>
                  <a:srgbClr val="384653"/>
                </a:solidFill>
                <a:latin typeface="Alexandria" pitchFamily="2" charset="-78"/>
                <a:ea typeface="Montserrat" pitchFamily="34" charset="-122"/>
                <a:cs typeface="Alexandria" pitchFamily="2" charset="-78"/>
              </a:rPr>
              <a:t>إنشاء عيادات طبية أو مراكز تدريب واستشارات تقدم خدمات مدفوعة الأجر للمجتمع، مستفيدة من خبرات الكوادر الأكاديمية.</a:t>
            </a:r>
            <a:endParaRPr lang="ar-SA" sz="120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57E5D909-A0FD-38E1-504C-0243FB3258EA}"/>
              </a:ext>
            </a:extLst>
          </p:cNvPr>
          <p:cNvSpPr/>
          <p:nvPr/>
        </p:nvSpPr>
        <p:spPr>
          <a:xfrm>
            <a:off x="3367187" y="3206849"/>
            <a:ext cx="2728813" cy="2103898"/>
          </a:xfrm>
          <a:prstGeom prst="rect">
            <a:avLst/>
          </a:prstGeom>
          <a:solidFill>
            <a:srgbClr val="D4E9F7"/>
          </a:solidFill>
          <a:ln>
            <a:solidFill>
              <a:schemeClr val="accent2"/>
            </a:solidFill>
          </a:ln>
        </p:spPr>
        <p:txBody>
          <a:bodyPr/>
          <a:lstStyle/>
          <a:p>
            <a:endParaRPr lang="ar-SA"/>
          </a:p>
        </p:txBody>
      </p:sp>
      <p:sp>
        <p:nvSpPr>
          <p:cNvPr id="17" name="Shape 11">
            <a:extLst>
              <a:ext uri="{FF2B5EF4-FFF2-40B4-BE49-F238E27FC236}">
                <a16:creationId xmlns:a16="http://schemas.microsoft.com/office/drawing/2014/main" id="{032F1B82-3411-E7A3-FD08-021A380F08B0}"/>
              </a:ext>
            </a:extLst>
          </p:cNvPr>
          <p:cNvSpPr/>
          <p:nvPr/>
        </p:nvSpPr>
        <p:spPr>
          <a:xfrm>
            <a:off x="3367187" y="3206849"/>
            <a:ext cx="19050" cy="1175842"/>
          </a:xfrm>
          <a:prstGeom prst="roundRect">
            <a:avLst>
              <a:gd name="adj" fmla="val 1243960"/>
            </a:avLst>
          </a:prstGeom>
          <a:solidFill>
            <a:srgbClr val="BACFDD"/>
          </a:solidFill>
          <a:ln/>
        </p:spPr>
      </p:sp>
      <p:sp>
        <p:nvSpPr>
          <p:cNvPr id="19" name="Text 12">
            <a:extLst>
              <a:ext uri="{FF2B5EF4-FFF2-40B4-BE49-F238E27FC236}">
                <a16:creationId xmlns:a16="http://schemas.microsoft.com/office/drawing/2014/main" id="{587AB455-FCE4-A9E7-CB0E-97995CA54F3D}"/>
              </a:ext>
            </a:extLst>
          </p:cNvPr>
          <p:cNvSpPr/>
          <p:nvPr/>
        </p:nvSpPr>
        <p:spPr>
          <a:xfrm>
            <a:off x="3859411" y="3364806"/>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برامج التمويل والمنح</a:t>
            </a:r>
            <a:endParaRPr lang="ar-SA" sz="1625">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93423B92-72ED-35BE-6412-9184FC2B80A7}"/>
              </a:ext>
            </a:extLst>
          </p:cNvPr>
          <p:cNvSpPr/>
          <p:nvPr/>
        </p:nvSpPr>
        <p:spPr>
          <a:xfrm>
            <a:off x="3525142" y="3939817"/>
            <a:ext cx="2412901" cy="1175842"/>
          </a:xfrm>
          <a:prstGeom prst="rect">
            <a:avLst/>
          </a:prstGeom>
          <a:noFill/>
          <a:ln/>
        </p:spPr>
        <p:txBody>
          <a:bodyPr wrap="square" lIns="0" tIns="0" rIns="0" bIns="0" rtlCol="0" anchor="t"/>
          <a:lstStyle/>
          <a:p>
            <a:pPr algn="ctr" rtl="1">
              <a:lnSpc>
                <a:spcPts val="1958"/>
              </a:lnSpc>
            </a:pPr>
            <a:r>
              <a:rPr lang="ar-SA" sz="1208" dirty="0">
                <a:solidFill>
                  <a:srgbClr val="384653"/>
                </a:solidFill>
                <a:latin typeface="Alexandria" pitchFamily="2" charset="-78"/>
                <a:ea typeface="Montserrat" pitchFamily="34" charset="-122"/>
                <a:cs typeface="Alexandria" pitchFamily="2" charset="-78"/>
              </a:rPr>
              <a:t>الاستفادة من برامج التمويل والمنح البحثية المحلية والدولية لدعم المشروعات البحثية والتطويرية داخل الجامعة.</a:t>
            </a:r>
            <a:endParaRPr lang="ar-SA" sz="1208"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D2034A83-2F06-83A2-F6F7-ABD0AD1255F1}"/>
              </a:ext>
            </a:extLst>
          </p:cNvPr>
          <p:cNvSpPr/>
          <p:nvPr/>
        </p:nvSpPr>
        <p:spPr>
          <a:xfrm>
            <a:off x="638274" y="3206848"/>
            <a:ext cx="2728913" cy="2103897"/>
          </a:xfrm>
          <a:prstGeom prst="rect">
            <a:avLst/>
          </a:prstGeom>
          <a:solidFill>
            <a:srgbClr val="D4E9F7"/>
          </a:solidFill>
          <a:ln>
            <a:solidFill>
              <a:schemeClr val="accent2"/>
            </a:solidFill>
          </a:ln>
        </p:spPr>
        <p:txBody>
          <a:bodyPr/>
          <a:lstStyle/>
          <a:p>
            <a:endParaRPr lang="ar-SA"/>
          </a:p>
        </p:txBody>
      </p:sp>
      <p:sp>
        <p:nvSpPr>
          <p:cNvPr id="22" name="Shape 15">
            <a:extLst>
              <a:ext uri="{FF2B5EF4-FFF2-40B4-BE49-F238E27FC236}">
                <a16:creationId xmlns:a16="http://schemas.microsoft.com/office/drawing/2014/main" id="{7C5A436E-2676-C094-ACA3-C3E6D72FAC1B}"/>
              </a:ext>
            </a:extLst>
          </p:cNvPr>
          <p:cNvSpPr/>
          <p:nvPr/>
        </p:nvSpPr>
        <p:spPr>
          <a:xfrm>
            <a:off x="638274" y="3206849"/>
            <a:ext cx="19050" cy="1175842"/>
          </a:xfrm>
          <a:prstGeom prst="roundRect">
            <a:avLst>
              <a:gd name="adj" fmla="val 1243960"/>
            </a:avLst>
          </a:prstGeom>
          <a:solidFill>
            <a:srgbClr val="BACFDD"/>
          </a:solidFill>
          <a:ln/>
        </p:spPr>
      </p:sp>
      <p:sp>
        <p:nvSpPr>
          <p:cNvPr id="24" name="Text 16">
            <a:extLst>
              <a:ext uri="{FF2B5EF4-FFF2-40B4-BE49-F238E27FC236}">
                <a16:creationId xmlns:a16="http://schemas.microsoft.com/office/drawing/2014/main" id="{EF8673CF-5B53-6EEF-E4AA-83F8A902E7C4}"/>
              </a:ext>
            </a:extLst>
          </p:cNvPr>
          <p:cNvSpPr/>
          <p:nvPr/>
        </p:nvSpPr>
        <p:spPr>
          <a:xfrm>
            <a:off x="1130598" y="3364806"/>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دعم التعليم المستمر</a:t>
            </a:r>
            <a:endParaRPr lang="ar-SA" sz="1625">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02BDADC3-8839-A155-5C46-901C0DBB2354}"/>
              </a:ext>
            </a:extLst>
          </p:cNvPr>
          <p:cNvSpPr/>
          <p:nvPr/>
        </p:nvSpPr>
        <p:spPr>
          <a:xfrm>
            <a:off x="776659" y="3957483"/>
            <a:ext cx="2413000" cy="1175842"/>
          </a:xfrm>
          <a:prstGeom prst="rect">
            <a:avLst/>
          </a:prstGeom>
          <a:noFill/>
          <a:ln/>
        </p:spPr>
        <p:txBody>
          <a:bodyPr wrap="square" lIns="0" tIns="0" rIns="0" bIns="0" rtlCol="0" anchor="t"/>
          <a:lstStyle/>
          <a:p>
            <a:pPr algn="ctr" rtl="1">
              <a:lnSpc>
                <a:spcPts val="1958"/>
              </a:lnSpc>
            </a:pPr>
            <a:r>
              <a:rPr lang="ar-SA" sz="1208" dirty="0">
                <a:solidFill>
                  <a:srgbClr val="384653"/>
                </a:solidFill>
                <a:latin typeface="Alexandria" pitchFamily="2" charset="-78"/>
                <a:ea typeface="Montserrat" pitchFamily="34" charset="-122"/>
                <a:cs typeface="Alexandria" pitchFamily="2" charset="-78"/>
              </a:rPr>
              <a:t>تعزيز برامج التعليم المستمر والتدريب المهني لتطوير مهارات الأفراد وتحقيق إيرادات إضافية تدعم أنشطة الجامعة.</a:t>
            </a:r>
            <a:endParaRPr lang="ar-SA" sz="1208" dirty="0">
              <a:latin typeface="Alexandria" pitchFamily="2" charset="-78"/>
              <a:cs typeface="Alexandria" pitchFamily="2" charset="-78"/>
            </a:endParaRPr>
          </a:p>
        </p:txBody>
      </p:sp>
      <p:sp>
        <p:nvSpPr>
          <p:cNvPr id="27" name="Text 18">
            <a:extLst>
              <a:ext uri="{FF2B5EF4-FFF2-40B4-BE49-F238E27FC236}">
                <a16:creationId xmlns:a16="http://schemas.microsoft.com/office/drawing/2014/main" id="{DD52EB11-C0BB-62A5-1A26-30B492D6CEB1}"/>
              </a:ext>
            </a:extLst>
          </p:cNvPr>
          <p:cNvSpPr/>
          <p:nvPr/>
        </p:nvSpPr>
        <p:spPr>
          <a:xfrm>
            <a:off x="1055440" y="5818169"/>
            <a:ext cx="10504636" cy="493212"/>
          </a:xfrm>
          <a:prstGeom prst="rect">
            <a:avLst/>
          </a:prstGeom>
          <a:noFill/>
          <a:ln/>
        </p:spPr>
        <p:txBody>
          <a:bodyPr wrap="square" lIns="0" tIns="0" rIns="0" bIns="0" rtlCol="0" anchor="t">
            <a:spAutoFit/>
          </a:bodyPr>
          <a:lstStyle/>
          <a:p>
            <a:pPr algn="ctr" rtl="1">
              <a:lnSpc>
                <a:spcPts val="1958"/>
              </a:lnSpc>
            </a:pPr>
            <a:r>
              <a:rPr lang="ar-SA">
                <a:solidFill>
                  <a:srgbClr val="384653"/>
                </a:solidFill>
                <a:latin typeface="Alexandria" pitchFamily="2" charset="-78"/>
                <a:ea typeface="Montserrat" pitchFamily="34" charset="-122"/>
                <a:cs typeface="Alexandria" pitchFamily="2" charset="-78"/>
              </a:rPr>
              <a:t>تُعد هذه المصادر حجر الزاوية في بناء نموذج جامعة منتجة مستدامة، قادرة على الابتكار والتطور، ومواصلة رسالتها التعليمية والبحثية بفعالية.</a:t>
            </a:r>
            <a:endParaRPr lang="ar-SA">
              <a:latin typeface="Alexandria" pitchFamily="2" charset="-78"/>
              <a:cs typeface="Alexandria" pitchFamily="2" charset="-78"/>
            </a:endParaRPr>
          </a:p>
        </p:txBody>
      </p:sp>
    </p:spTree>
    <p:extLst>
      <p:ext uri="{BB962C8B-B14F-4D97-AF65-F5344CB8AC3E}">
        <p14:creationId xmlns:p14="http://schemas.microsoft.com/office/powerpoint/2010/main" val="83619526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CFAC68D4-4707-714D-91E7-56CAEB5AA7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4884" y="1231457"/>
            <a:ext cx="3703214" cy="5290305"/>
          </a:xfrm>
          <a:prstGeom prst="rect">
            <a:avLst/>
          </a:prstGeom>
        </p:spPr>
      </p:pic>
      <p:sp>
        <p:nvSpPr>
          <p:cNvPr id="7" name="Text 0">
            <a:extLst>
              <a:ext uri="{FF2B5EF4-FFF2-40B4-BE49-F238E27FC236}">
                <a16:creationId xmlns:a16="http://schemas.microsoft.com/office/drawing/2014/main" id="{5B63061F-206A-F289-DF79-C362292C6FAE}"/>
              </a:ext>
            </a:extLst>
          </p:cNvPr>
          <p:cNvSpPr/>
          <p:nvPr/>
        </p:nvSpPr>
        <p:spPr>
          <a:xfrm>
            <a:off x="4727848" y="2276872"/>
            <a:ext cx="6688212" cy="1039218"/>
          </a:xfrm>
          <a:prstGeom prst="rect">
            <a:avLst/>
          </a:prstGeom>
          <a:noFill/>
          <a:ln/>
        </p:spPr>
        <p:txBody>
          <a:bodyPr wrap="square" lIns="0" tIns="0" rIns="0" bIns="0" rtlCol="0" anchor="t"/>
          <a:lstStyle/>
          <a:p>
            <a:pPr algn="ctr" rtl="1">
              <a:lnSpc>
                <a:spcPts val="4083"/>
              </a:lnSpc>
            </a:pPr>
            <a:r>
              <a:rPr lang="en-US" sz="2400" b="1" dirty="0">
                <a:solidFill>
                  <a:srgbClr val="00B0F0"/>
                </a:solidFill>
                <a:latin typeface="Alexandria" pitchFamily="2" charset="-78"/>
                <a:ea typeface="Barlow Bold" pitchFamily="34" charset="-122"/>
                <a:cs typeface="Alexandria" pitchFamily="2" charset="-78"/>
              </a:rPr>
              <a:t>مبررات التحول من الجامعة التقليدية إلى الجامعة المنتجة</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CD143E6-2ABE-FBCA-314F-0F9EB2CD77E6}"/>
              </a:ext>
            </a:extLst>
          </p:cNvPr>
          <p:cNvSpPr/>
          <p:nvPr/>
        </p:nvSpPr>
        <p:spPr>
          <a:xfrm>
            <a:off x="5203924" y="3687961"/>
            <a:ext cx="6356152" cy="2189311"/>
          </a:xfrm>
          <a:prstGeom prst="rect">
            <a:avLst/>
          </a:prstGeom>
          <a:noFill/>
          <a:ln/>
        </p:spPr>
        <p:txBody>
          <a:bodyPr wrap="square" lIns="0" tIns="0" rIns="0" bIns="0" rtlCol="0" anchor="t"/>
          <a:lstStyle/>
          <a:p>
            <a:pPr algn="ctr" rtl="1">
              <a:lnSpc>
                <a:spcPct val="200000"/>
              </a:lnSpc>
            </a:pPr>
            <a:r>
              <a:rPr lang="en-US" sz="1600" dirty="0">
                <a:solidFill>
                  <a:srgbClr val="384653"/>
                </a:solidFill>
                <a:latin typeface="Alexandria" pitchFamily="2" charset="-78"/>
                <a:ea typeface="Montserrat" pitchFamily="34" charset="-122"/>
                <a:cs typeface="Alexandria" pitchFamily="2" charset="-78"/>
              </a:rPr>
              <a:t>يشهد العالم تحولات متسارعة في مجالات المعرفة والتكنولوجيا والاقتصاد، مما فرض على الجامعات تطوير أدوارها والانتقال من النموذج التقليدي إلى نموذج </a:t>
            </a:r>
            <a:r>
              <a:rPr lang="en-US" sz="1600" b="1" dirty="0">
                <a:solidFill>
                  <a:srgbClr val="384653"/>
                </a:solidFill>
                <a:latin typeface="Alexandria" pitchFamily="2" charset="-78"/>
                <a:ea typeface="Montserrat" pitchFamily="34" charset="-122"/>
                <a:cs typeface="Alexandria" pitchFamily="2" charset="-78"/>
              </a:rPr>
              <a:t>الجامعة المنتجة</a:t>
            </a:r>
            <a:r>
              <a:rPr lang="en-US" sz="1600" dirty="0">
                <a:solidFill>
                  <a:srgbClr val="384653"/>
                </a:solidFill>
                <a:latin typeface="Alexandria" pitchFamily="2" charset="-78"/>
                <a:ea typeface="Montserrat" pitchFamily="34" charset="-122"/>
                <a:cs typeface="Alexandria" pitchFamily="2" charset="-78"/>
              </a:rPr>
              <a:t> القادر على دعم التنمية والابتكار المستدام.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1631869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522AA9F-AF71-3F69-EB1B-CCEF06B64A09}"/>
              </a:ext>
            </a:extLst>
          </p:cNvPr>
          <p:cNvSpPr/>
          <p:nvPr/>
        </p:nvSpPr>
        <p:spPr>
          <a:xfrm>
            <a:off x="6995716" y="1300856"/>
            <a:ext cx="4564360" cy="415727"/>
          </a:xfrm>
          <a:prstGeom prst="rect">
            <a:avLst/>
          </a:prstGeom>
          <a:noFill/>
          <a:ln/>
        </p:spPr>
        <p:txBody>
          <a:bodyPr wrap="none" lIns="0" tIns="0" rIns="0" bIns="0" rtlCol="0" anchor="t"/>
          <a:lstStyle/>
          <a:p>
            <a:pPr algn="r" rtl="1">
              <a:lnSpc>
                <a:spcPts val="3250"/>
              </a:lnSpc>
            </a:pPr>
            <a:r>
              <a:rPr lang="ar-SA" sz="2000" b="1" dirty="0">
                <a:solidFill>
                  <a:srgbClr val="00B0F0"/>
                </a:solidFill>
                <a:latin typeface="Alexandria" pitchFamily="2" charset="-78"/>
                <a:ea typeface="Barlow Bold" pitchFamily="34" charset="-122"/>
                <a:cs typeface="Alexandria" pitchFamily="2" charset="-78"/>
              </a:rPr>
              <a:t>لماذا التحول؟ دعائم الجامعة المنتجة:</a:t>
            </a:r>
            <a:endParaRPr lang="ar-SA" sz="20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5E36A07D-FB35-4709-426D-C3BD5BD2A1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41026" y="2013446"/>
            <a:ext cx="38100" cy="1150739"/>
          </a:xfrm>
          <a:prstGeom prst="rect">
            <a:avLst/>
          </a:prstGeom>
        </p:spPr>
      </p:pic>
      <p:sp>
        <p:nvSpPr>
          <p:cNvPr id="8" name="Text 1">
            <a:extLst>
              <a:ext uri="{FF2B5EF4-FFF2-40B4-BE49-F238E27FC236}">
                <a16:creationId xmlns:a16="http://schemas.microsoft.com/office/drawing/2014/main" id="{E6023343-D644-E49C-5B44-F451BDBE8E5E}"/>
              </a:ext>
            </a:extLst>
          </p:cNvPr>
          <p:cNvSpPr/>
          <p:nvPr/>
        </p:nvSpPr>
        <p:spPr>
          <a:xfrm>
            <a:off x="7265143" y="2075129"/>
            <a:ext cx="4447481" cy="259755"/>
          </a:xfrm>
          <a:prstGeom prst="rect">
            <a:avLst/>
          </a:prstGeom>
          <a:noFill/>
          <a:ln/>
        </p:spPr>
        <p:txBody>
          <a:bodyPr wrap="none" lIns="0" tIns="0" rIns="0" bIns="0" rtlCol="0" anchor="t"/>
          <a:lstStyle/>
          <a:p>
            <a:pPr algn="r" rtl="1">
              <a:lnSpc>
                <a:spcPts val="2042"/>
              </a:lnSpc>
            </a:pPr>
            <a:r>
              <a:rPr lang="en-US" b="1" dirty="0">
                <a:solidFill>
                  <a:schemeClr val="accent2">
                    <a:lumMod val="75000"/>
                  </a:schemeClr>
                </a:solidFill>
                <a:latin typeface="Alexandria" pitchFamily="2" charset="-78"/>
                <a:ea typeface="Barlow Bold" pitchFamily="34" charset="-122"/>
                <a:cs typeface="Alexandria" pitchFamily="2" charset="-78"/>
              </a:rPr>
              <a:t>تسارع التطور العلمي والتكنولوجي وظهور اقتصاد المعرفة</a:t>
            </a:r>
            <a:endParaRPr lang="en-US"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1C096D7A-1BA9-DDF7-A479-00361AF3CC5A}"/>
              </a:ext>
            </a:extLst>
          </p:cNvPr>
          <p:cNvSpPr/>
          <p:nvPr/>
        </p:nvSpPr>
        <p:spPr>
          <a:xfrm>
            <a:off x="6194722" y="2387004"/>
            <a:ext cx="5169297" cy="758131"/>
          </a:xfrm>
          <a:prstGeom prst="rect">
            <a:avLst/>
          </a:prstGeom>
          <a:noFill/>
          <a:ln/>
        </p:spPr>
        <p:txBody>
          <a:bodyPr wrap="square" lIns="0" tIns="0" rIns="0" bIns="0" rtlCol="0" anchor="t"/>
          <a:lstStyle/>
          <a:p>
            <a:pPr algn="ctr" rtl="1">
              <a:lnSpc>
                <a:spcPts val="1958"/>
              </a:lnSpc>
            </a:pPr>
            <a:r>
              <a:rPr lang="en-US" sz="1200" dirty="0">
                <a:solidFill>
                  <a:srgbClr val="384653"/>
                </a:solidFill>
                <a:latin typeface="Alexandria" pitchFamily="2" charset="-78"/>
                <a:ea typeface="Montserrat" pitchFamily="34" charset="-122"/>
                <a:cs typeface="Alexandria" pitchFamily="2" charset="-78"/>
              </a:rPr>
              <a:t>تفرض الوتيرة المتسارعة للتطورات العلمية والتكنولوجية ضرورة مواكبة الجامعات لها، والانتقال من تلقين المعرفة إلى إنتاجها وتطبيقها، بما يتماشى مع متطلبات اقتصاد المعرفة العالمي.</a:t>
            </a:r>
            <a:endParaRPr lang="en-US" sz="1200"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BCF64128-F3C7-FCD4-EB4A-6F923E76FB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8228" y="2013446"/>
            <a:ext cx="38100" cy="1150739"/>
          </a:xfrm>
          <a:prstGeom prst="rect">
            <a:avLst/>
          </a:prstGeom>
        </p:spPr>
      </p:pic>
      <p:sp>
        <p:nvSpPr>
          <p:cNvPr id="11" name="Text 3">
            <a:extLst>
              <a:ext uri="{FF2B5EF4-FFF2-40B4-BE49-F238E27FC236}">
                <a16:creationId xmlns:a16="http://schemas.microsoft.com/office/drawing/2014/main" id="{6345D44E-775A-7E78-B849-19A2191C1960}"/>
              </a:ext>
            </a:extLst>
          </p:cNvPr>
          <p:cNvSpPr/>
          <p:nvPr/>
        </p:nvSpPr>
        <p:spPr>
          <a:xfrm>
            <a:off x="1513674" y="2032495"/>
            <a:ext cx="3392587" cy="259755"/>
          </a:xfrm>
          <a:prstGeom prst="rect">
            <a:avLst/>
          </a:prstGeom>
          <a:noFill/>
          <a:ln/>
        </p:spPr>
        <p:txBody>
          <a:bodyPr wrap="none" lIns="0" tIns="0" rIns="0" bIns="0" rtlCol="0" anchor="t"/>
          <a:lstStyle/>
          <a:p>
            <a:pPr algn="r" rtl="1">
              <a:lnSpc>
                <a:spcPts val="2042"/>
              </a:lnSpc>
            </a:pPr>
            <a:r>
              <a:rPr lang="en-US" b="1" dirty="0">
                <a:solidFill>
                  <a:schemeClr val="accent2">
                    <a:lumMod val="75000"/>
                  </a:schemeClr>
                </a:solidFill>
                <a:latin typeface="Alexandria" pitchFamily="2" charset="-78"/>
                <a:ea typeface="Barlow Bold" pitchFamily="34" charset="-122"/>
                <a:cs typeface="Alexandria" pitchFamily="2" charset="-78"/>
              </a:rPr>
              <a:t>زيادة المنافسة بين الجامعات محليًا وعالميًا</a:t>
            </a:r>
            <a:endParaRPr lang="en-US"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CC4ABEF7-BE70-AE87-6290-7D5E5D0A6CDD}"/>
              </a:ext>
            </a:extLst>
          </p:cNvPr>
          <p:cNvSpPr/>
          <p:nvPr/>
        </p:nvSpPr>
        <p:spPr>
          <a:xfrm>
            <a:off x="479376" y="2387004"/>
            <a:ext cx="4871133" cy="758131"/>
          </a:xfrm>
          <a:prstGeom prst="rect">
            <a:avLst/>
          </a:prstGeom>
          <a:noFill/>
          <a:ln/>
        </p:spPr>
        <p:txBody>
          <a:bodyPr wrap="square" lIns="0" tIns="0" rIns="0" bIns="0" rtlCol="0" anchor="t"/>
          <a:lstStyle/>
          <a:p>
            <a:pPr algn="ctr" rtl="1">
              <a:lnSpc>
                <a:spcPts val="1958"/>
              </a:lnSpc>
            </a:pPr>
            <a:r>
              <a:rPr lang="en-US" sz="1200" dirty="0">
                <a:solidFill>
                  <a:srgbClr val="384653"/>
                </a:solidFill>
                <a:latin typeface="Alexandria" pitchFamily="2" charset="-78"/>
                <a:ea typeface="Montserrat" pitchFamily="34" charset="-122"/>
                <a:cs typeface="Alexandria" pitchFamily="2" charset="-78"/>
              </a:rPr>
              <a:t>تتزايد حدة المنافسة بين المؤسسات التعليمية على مستوى العالم، مما يستدعي من الجامعات التميز وتقديم قيمة مضافة من خلال الابتكار والإنتاجية لضمان مكانتها وريادتها.</a:t>
            </a:r>
            <a:endParaRPr lang="en-US" sz="1200"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5232F347-890A-29AE-4BD2-43C97C3FC1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41026" y="3441998"/>
            <a:ext cx="38100" cy="1150739"/>
          </a:xfrm>
          <a:prstGeom prst="rect">
            <a:avLst/>
          </a:prstGeom>
        </p:spPr>
      </p:pic>
      <p:sp>
        <p:nvSpPr>
          <p:cNvPr id="14" name="Text 5">
            <a:extLst>
              <a:ext uri="{FF2B5EF4-FFF2-40B4-BE49-F238E27FC236}">
                <a16:creationId xmlns:a16="http://schemas.microsoft.com/office/drawing/2014/main" id="{957F2493-673B-F00B-E234-7F16C123E446}"/>
              </a:ext>
            </a:extLst>
          </p:cNvPr>
          <p:cNvSpPr/>
          <p:nvPr/>
        </p:nvSpPr>
        <p:spPr>
          <a:xfrm>
            <a:off x="7353695" y="3508424"/>
            <a:ext cx="4270375" cy="259755"/>
          </a:xfrm>
          <a:prstGeom prst="rect">
            <a:avLst/>
          </a:prstGeom>
          <a:noFill/>
          <a:ln/>
        </p:spPr>
        <p:txBody>
          <a:bodyPr wrap="none" lIns="0" tIns="0" rIns="0" bIns="0" rtlCol="0" anchor="t"/>
          <a:lstStyle/>
          <a:p>
            <a:pPr algn="r" rtl="1">
              <a:lnSpc>
                <a:spcPts val="2042"/>
              </a:lnSpc>
            </a:pPr>
            <a:r>
              <a:rPr lang="en-US" b="1" dirty="0">
                <a:solidFill>
                  <a:schemeClr val="accent2">
                    <a:lumMod val="75000"/>
                  </a:schemeClr>
                </a:solidFill>
                <a:latin typeface="Alexandria" pitchFamily="2" charset="-78"/>
                <a:ea typeface="Barlow Bold" pitchFamily="34" charset="-122"/>
                <a:cs typeface="Alexandria" pitchFamily="2" charset="-78"/>
              </a:rPr>
              <a:t>الحاجة إلى ربط التعليم بسوق العمل ومتطلبات التنمية</a:t>
            </a:r>
            <a:endParaRPr lang="en-US"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24DAA5E0-F21C-8094-8147-27546AD23C87}"/>
              </a:ext>
            </a:extLst>
          </p:cNvPr>
          <p:cNvSpPr/>
          <p:nvPr/>
        </p:nvSpPr>
        <p:spPr>
          <a:xfrm>
            <a:off x="6326785" y="3842412"/>
            <a:ext cx="5169297" cy="758131"/>
          </a:xfrm>
          <a:prstGeom prst="rect">
            <a:avLst/>
          </a:prstGeom>
          <a:noFill/>
          <a:ln/>
        </p:spPr>
        <p:txBody>
          <a:bodyPr wrap="square" lIns="0" tIns="0" rIns="0" bIns="0" rtlCol="0" anchor="t"/>
          <a:lstStyle/>
          <a:p>
            <a:pPr algn="ctr" rtl="1">
              <a:lnSpc>
                <a:spcPts val="1958"/>
              </a:lnSpc>
            </a:pPr>
            <a:r>
              <a:rPr lang="en-US" sz="1200" dirty="0">
                <a:solidFill>
                  <a:srgbClr val="384653"/>
                </a:solidFill>
                <a:latin typeface="Alexandria" pitchFamily="2" charset="-78"/>
                <a:ea typeface="Montserrat" pitchFamily="34" charset="-122"/>
                <a:cs typeface="Alexandria" pitchFamily="2" charset="-78"/>
              </a:rPr>
              <a:t>لم يعد التعليم الجامعي مجرد تحصيل أكاديمي، بل يجب أن يكون مرتبطًا بشكل وثيق باحتياجات سوق العمل المتغيرة ومتطلبات التنمية المستدامة، لإعداد خريجين مؤهلين وفاعلين.</a:t>
            </a:r>
            <a:endParaRPr lang="en-US" sz="1200"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FAECEB6A-8AC9-2EAD-CE51-F4FF642215B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8228" y="3441998"/>
            <a:ext cx="38100" cy="1150739"/>
          </a:xfrm>
          <a:prstGeom prst="rect">
            <a:avLst/>
          </a:prstGeom>
        </p:spPr>
      </p:pic>
      <p:sp>
        <p:nvSpPr>
          <p:cNvPr id="17" name="Text 7">
            <a:extLst>
              <a:ext uri="{FF2B5EF4-FFF2-40B4-BE49-F238E27FC236}">
                <a16:creationId xmlns:a16="http://schemas.microsoft.com/office/drawing/2014/main" id="{D3FC86D0-8922-C7F9-F741-F44F5BC5967D}"/>
              </a:ext>
            </a:extLst>
          </p:cNvPr>
          <p:cNvSpPr/>
          <p:nvPr/>
        </p:nvSpPr>
        <p:spPr>
          <a:xfrm>
            <a:off x="1487749" y="3468911"/>
            <a:ext cx="3583384" cy="259755"/>
          </a:xfrm>
          <a:prstGeom prst="rect">
            <a:avLst/>
          </a:prstGeom>
          <a:noFill/>
          <a:ln/>
        </p:spPr>
        <p:txBody>
          <a:bodyPr wrap="none" lIns="0" tIns="0" rIns="0" bIns="0" rtlCol="0" anchor="t"/>
          <a:lstStyle/>
          <a:p>
            <a:pPr algn="r" rtl="1">
              <a:lnSpc>
                <a:spcPts val="2042"/>
              </a:lnSpc>
            </a:pPr>
            <a:r>
              <a:rPr lang="en-US" b="1" dirty="0">
                <a:solidFill>
                  <a:schemeClr val="accent2">
                    <a:lumMod val="75000"/>
                  </a:schemeClr>
                </a:solidFill>
                <a:latin typeface="Alexandria" pitchFamily="2" charset="-78"/>
                <a:ea typeface="Barlow Bold" pitchFamily="34" charset="-122"/>
                <a:cs typeface="Alexandria" pitchFamily="2" charset="-78"/>
              </a:rPr>
              <a:t>تزايد الضغوط المالية على الجامعات الحكومية</a:t>
            </a:r>
            <a:endParaRPr lang="en-US"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4890BC4C-1750-98D7-E7E8-8F1DBDB054FB}"/>
              </a:ext>
            </a:extLst>
          </p:cNvPr>
          <p:cNvSpPr/>
          <p:nvPr/>
        </p:nvSpPr>
        <p:spPr>
          <a:xfrm>
            <a:off x="479376" y="3870850"/>
            <a:ext cx="5067505" cy="505420"/>
          </a:xfrm>
          <a:prstGeom prst="rect">
            <a:avLst/>
          </a:prstGeom>
          <a:noFill/>
          <a:ln/>
        </p:spPr>
        <p:txBody>
          <a:bodyPr wrap="square" lIns="0" tIns="0" rIns="0" bIns="0" rtlCol="0" anchor="t"/>
          <a:lstStyle/>
          <a:p>
            <a:pPr algn="ctr" rtl="1">
              <a:lnSpc>
                <a:spcPts val="1958"/>
              </a:lnSpc>
            </a:pPr>
            <a:r>
              <a:rPr lang="en-US" sz="1200" dirty="0">
                <a:solidFill>
                  <a:srgbClr val="384653"/>
                </a:solidFill>
                <a:latin typeface="Alexandria" pitchFamily="2" charset="-78"/>
                <a:ea typeface="Montserrat" pitchFamily="34" charset="-122"/>
                <a:cs typeface="Alexandria" pitchFamily="2" charset="-78"/>
              </a:rPr>
              <a:t>تواجه الجامعات الحكومية ضغوطًا مالية متزايدة، مما يحتم عليها البحث عن نماذج جديدة لتعزيز استقلالها المالي وتقليل الاعتماد على الميزانيات الحكومية.</a:t>
            </a:r>
            <a:endParaRPr lang="en-US" sz="1200" dirty="0">
              <a:latin typeface="Alexandria" pitchFamily="2" charset="-78"/>
              <a:cs typeface="Alexandria" pitchFamily="2" charset="-78"/>
            </a:endParaRPr>
          </a:p>
        </p:txBody>
      </p:sp>
      <p:pic>
        <p:nvPicPr>
          <p:cNvPr id="20" name="Image 4" descr="preencoded.png">
            <a:extLst>
              <a:ext uri="{FF2B5EF4-FFF2-40B4-BE49-F238E27FC236}">
                <a16:creationId xmlns:a16="http://schemas.microsoft.com/office/drawing/2014/main" id="{C715709E-C93C-6325-39AD-A2F75AF0F8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41026" y="4870549"/>
            <a:ext cx="38100" cy="1150739"/>
          </a:xfrm>
          <a:prstGeom prst="rect">
            <a:avLst/>
          </a:prstGeom>
        </p:spPr>
      </p:pic>
      <p:sp>
        <p:nvSpPr>
          <p:cNvPr id="21" name="Text 9">
            <a:extLst>
              <a:ext uri="{FF2B5EF4-FFF2-40B4-BE49-F238E27FC236}">
                <a16:creationId xmlns:a16="http://schemas.microsoft.com/office/drawing/2014/main" id="{E5B2A00B-6E61-C233-EB58-E167E5385256}"/>
              </a:ext>
            </a:extLst>
          </p:cNvPr>
          <p:cNvSpPr/>
          <p:nvPr/>
        </p:nvSpPr>
        <p:spPr>
          <a:xfrm>
            <a:off x="7283991" y="5003402"/>
            <a:ext cx="4412953" cy="259755"/>
          </a:xfrm>
          <a:prstGeom prst="rect">
            <a:avLst/>
          </a:prstGeom>
          <a:noFill/>
          <a:ln/>
        </p:spPr>
        <p:txBody>
          <a:bodyPr wrap="none" lIns="0" tIns="0" rIns="0" bIns="0" rtlCol="0" anchor="t"/>
          <a:lstStyle/>
          <a:p>
            <a:pPr algn="r" rtl="1">
              <a:lnSpc>
                <a:spcPts val="2042"/>
              </a:lnSpc>
            </a:pPr>
            <a:r>
              <a:rPr lang="en-US" b="1" dirty="0">
                <a:solidFill>
                  <a:schemeClr val="accent2">
                    <a:lumMod val="75000"/>
                  </a:schemeClr>
                </a:solidFill>
                <a:latin typeface="Alexandria" pitchFamily="2" charset="-78"/>
                <a:ea typeface="Barlow Bold" pitchFamily="34" charset="-122"/>
                <a:cs typeface="Alexandria" pitchFamily="2" charset="-78"/>
              </a:rPr>
              <a:t>الحاجة إلى تنويع مصادر التمويل وتعزيز الاستدامة المالية</a:t>
            </a:r>
            <a:endParaRPr lang="en-US"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9CDB5F55-E730-108B-30E0-D8154BF1E5EE}"/>
              </a:ext>
            </a:extLst>
          </p:cNvPr>
          <p:cNvSpPr/>
          <p:nvPr/>
        </p:nvSpPr>
        <p:spPr>
          <a:xfrm>
            <a:off x="6293755" y="5341683"/>
            <a:ext cx="5169297" cy="758131"/>
          </a:xfrm>
          <a:prstGeom prst="rect">
            <a:avLst/>
          </a:prstGeom>
          <a:noFill/>
          <a:ln/>
        </p:spPr>
        <p:txBody>
          <a:bodyPr wrap="square" lIns="0" tIns="0" rIns="0" bIns="0" rtlCol="0" anchor="t"/>
          <a:lstStyle/>
          <a:p>
            <a:pPr algn="ctr" rtl="1">
              <a:lnSpc>
                <a:spcPts val="1958"/>
              </a:lnSpc>
            </a:pPr>
            <a:r>
              <a:rPr lang="en-US" sz="1200" dirty="0">
                <a:solidFill>
                  <a:srgbClr val="384653"/>
                </a:solidFill>
                <a:latin typeface="Alexandria" pitchFamily="2" charset="-78"/>
                <a:ea typeface="Montserrat" pitchFamily="34" charset="-122"/>
                <a:cs typeface="Alexandria" pitchFamily="2" charset="-78"/>
              </a:rPr>
              <a:t>يتطلب تحقيق الاستدامة المالية للجامعات تنويع مصادر الدخل، وعدم الاقتصار على التمويل الحكومي، بل من خلال المشاريع الإنتاجية والشراكات الصناعية وخدمات المجتمع.</a:t>
            </a:r>
            <a:endParaRPr lang="en-US" sz="1200" dirty="0">
              <a:latin typeface="Alexandria" pitchFamily="2" charset="-78"/>
              <a:cs typeface="Alexandria" pitchFamily="2" charset="-78"/>
            </a:endParaRPr>
          </a:p>
        </p:txBody>
      </p:sp>
      <p:pic>
        <p:nvPicPr>
          <p:cNvPr id="24" name="Image 5" descr="preencoded.png">
            <a:extLst>
              <a:ext uri="{FF2B5EF4-FFF2-40B4-BE49-F238E27FC236}">
                <a16:creationId xmlns:a16="http://schemas.microsoft.com/office/drawing/2014/main" id="{DA1B9E51-7642-8C1E-1922-19B3760664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8228" y="4870549"/>
            <a:ext cx="38100" cy="1150739"/>
          </a:xfrm>
          <a:prstGeom prst="rect">
            <a:avLst/>
          </a:prstGeom>
        </p:spPr>
      </p:pic>
      <p:sp>
        <p:nvSpPr>
          <p:cNvPr id="26" name="Text 11">
            <a:extLst>
              <a:ext uri="{FF2B5EF4-FFF2-40B4-BE49-F238E27FC236}">
                <a16:creationId xmlns:a16="http://schemas.microsoft.com/office/drawing/2014/main" id="{C6098494-2B5C-DB0A-20AA-49E254B89C6A}"/>
              </a:ext>
            </a:extLst>
          </p:cNvPr>
          <p:cNvSpPr/>
          <p:nvPr/>
        </p:nvSpPr>
        <p:spPr>
          <a:xfrm>
            <a:off x="517476" y="4843945"/>
            <a:ext cx="5101006" cy="236731"/>
          </a:xfrm>
          <a:prstGeom prst="rect">
            <a:avLst/>
          </a:prstGeom>
          <a:noFill/>
          <a:ln/>
        </p:spPr>
        <p:txBody>
          <a:bodyPr wrap="square" lIns="0" tIns="0" rIns="0" bIns="0" rtlCol="0" anchor="t">
            <a:spAutoFit/>
          </a:bodyPr>
          <a:lstStyle/>
          <a:p>
            <a:pPr algn="ctr" rtl="1">
              <a:lnSpc>
                <a:spcPts val="2042"/>
              </a:lnSpc>
            </a:pPr>
            <a:r>
              <a:rPr lang="en-US" b="1" dirty="0">
                <a:solidFill>
                  <a:schemeClr val="accent2">
                    <a:lumMod val="75000"/>
                  </a:schemeClr>
                </a:solidFill>
                <a:latin typeface="Alexandria" pitchFamily="2" charset="-78"/>
                <a:ea typeface="Barlow Bold" pitchFamily="34" charset="-122"/>
                <a:cs typeface="Alexandria" pitchFamily="2" charset="-78"/>
              </a:rPr>
              <a:t>تعزيز دور الجامعة في خدمة المجتمع والتنمية الاقتصادية</a:t>
            </a:r>
            <a:endParaRPr lang="en-US" dirty="0">
              <a:solidFill>
                <a:schemeClr val="accent2">
                  <a:lumMod val="75000"/>
                </a:schemeClr>
              </a:solidFill>
              <a:latin typeface="Alexandria" pitchFamily="2" charset="-78"/>
              <a:cs typeface="Alexandria" pitchFamily="2" charset="-78"/>
            </a:endParaRPr>
          </a:p>
        </p:txBody>
      </p:sp>
      <p:sp>
        <p:nvSpPr>
          <p:cNvPr id="27" name="Text 12">
            <a:extLst>
              <a:ext uri="{FF2B5EF4-FFF2-40B4-BE49-F238E27FC236}">
                <a16:creationId xmlns:a16="http://schemas.microsoft.com/office/drawing/2014/main" id="{B7DF27FC-A364-DA4F-093A-46F3EFABE882}"/>
              </a:ext>
            </a:extLst>
          </p:cNvPr>
          <p:cNvSpPr/>
          <p:nvPr/>
        </p:nvSpPr>
        <p:spPr>
          <a:xfrm>
            <a:off x="479376" y="5468039"/>
            <a:ext cx="5169297" cy="505420"/>
          </a:xfrm>
          <a:prstGeom prst="rect">
            <a:avLst/>
          </a:prstGeom>
          <a:noFill/>
          <a:ln/>
        </p:spPr>
        <p:txBody>
          <a:bodyPr wrap="square" lIns="0" tIns="0" rIns="0" bIns="0" rtlCol="0" anchor="t"/>
          <a:lstStyle/>
          <a:p>
            <a:pPr algn="ctr" rtl="1">
              <a:lnSpc>
                <a:spcPts val="1958"/>
              </a:lnSpc>
            </a:pPr>
            <a:r>
              <a:rPr lang="en-US" sz="1200" dirty="0">
                <a:solidFill>
                  <a:srgbClr val="384653"/>
                </a:solidFill>
                <a:latin typeface="Alexandria" pitchFamily="2" charset="-78"/>
                <a:ea typeface="Montserrat" pitchFamily="34" charset="-122"/>
                <a:cs typeface="Alexandria" pitchFamily="2" charset="-78"/>
              </a:rPr>
              <a:t>يجب أن تكون الجامعة شريكًا فاعلاً في خدمة المجتمع والمساهمة في التنمية الاقتصادية، من خلال حل المشكلات، وتقديم الاستشارات، وتوليد فرص عمل جديدة.</a:t>
            </a:r>
            <a:endParaRPr lang="en-US" sz="1200" dirty="0">
              <a:latin typeface="Alexandria" pitchFamily="2" charset="-78"/>
              <a:cs typeface="Alexandria" pitchFamily="2" charset="-78"/>
            </a:endParaRPr>
          </a:p>
        </p:txBody>
      </p:sp>
    </p:spTree>
    <p:extLst>
      <p:ext uri="{BB962C8B-B14F-4D97-AF65-F5344CB8AC3E}">
        <p14:creationId xmlns:p14="http://schemas.microsoft.com/office/powerpoint/2010/main" val="6317675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3EB6388-C540-3E93-EDE7-B5C02EA01B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6929" y="1302022"/>
            <a:ext cx="3359696" cy="5151314"/>
          </a:xfrm>
          <a:prstGeom prst="rect">
            <a:avLst/>
          </a:prstGeom>
        </p:spPr>
      </p:pic>
      <p:sp>
        <p:nvSpPr>
          <p:cNvPr id="7" name="Text 0">
            <a:extLst>
              <a:ext uri="{FF2B5EF4-FFF2-40B4-BE49-F238E27FC236}">
                <a16:creationId xmlns:a16="http://schemas.microsoft.com/office/drawing/2014/main" id="{7AB4C59A-6AD4-6175-A2D6-4DD2A3DAF417}"/>
              </a:ext>
            </a:extLst>
          </p:cNvPr>
          <p:cNvSpPr/>
          <p:nvPr/>
        </p:nvSpPr>
        <p:spPr>
          <a:xfrm>
            <a:off x="5663953" y="2723555"/>
            <a:ext cx="5896124" cy="489421"/>
          </a:xfrm>
          <a:prstGeom prst="rect">
            <a:avLst/>
          </a:prstGeom>
          <a:noFill/>
          <a:ln/>
        </p:spPr>
        <p:txBody>
          <a:bodyPr wrap="none" lIns="0" tIns="0" rIns="0" bIns="0" rtlCol="0" anchor="t"/>
          <a:lstStyle/>
          <a:p>
            <a:pPr algn="r" rtl="1">
              <a:lnSpc>
                <a:spcPts val="3250"/>
              </a:lnSpc>
            </a:pPr>
            <a:r>
              <a:rPr lang="ar-SA" sz="2583" b="1" dirty="0">
                <a:solidFill>
                  <a:srgbClr val="00B0F0"/>
                </a:solidFill>
                <a:latin typeface="Alexandria" pitchFamily="2" charset="-78"/>
                <a:ea typeface="Barlow Bold" pitchFamily="34" charset="-122"/>
                <a:cs typeface="Alexandria" pitchFamily="2" charset="-78"/>
              </a:rPr>
              <a:t>الجامعة المنتجة:  رؤية عالمية للتميز</a:t>
            </a:r>
            <a:endParaRPr lang="ar-SA" sz="2583"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6EE60C1-A8D1-B205-D55A-4A237E0D3921}"/>
              </a:ext>
            </a:extLst>
          </p:cNvPr>
          <p:cNvSpPr/>
          <p:nvPr/>
        </p:nvSpPr>
        <p:spPr>
          <a:xfrm>
            <a:off x="4943872" y="3409579"/>
            <a:ext cx="6356152" cy="1404446"/>
          </a:xfrm>
          <a:prstGeom prst="rect">
            <a:avLst/>
          </a:prstGeom>
          <a:noFill/>
          <a:ln/>
        </p:spPr>
        <p:txBody>
          <a:bodyPr wrap="square" lIns="0" tIns="0" rIns="0" bIns="0" rtlCol="0" anchor="t"/>
          <a:lstStyle/>
          <a:p>
            <a:pPr algn="ctr" rtl="1">
              <a:lnSpc>
                <a:spcPct val="200000"/>
              </a:lnSpc>
            </a:pPr>
            <a:r>
              <a:rPr lang="en-US" sz="1208" dirty="0">
                <a:solidFill>
                  <a:srgbClr val="384653"/>
                </a:solidFill>
                <a:latin typeface="Alexandria" pitchFamily="2" charset="-78"/>
                <a:ea typeface="Montserrat" pitchFamily="34" charset="-122"/>
                <a:cs typeface="Alexandria" pitchFamily="2" charset="-78"/>
              </a:rPr>
              <a:t>نجحت العديد من الدول في تطبيق نموذج </a:t>
            </a:r>
            <a:r>
              <a:rPr lang="en-US" sz="1208" b="1" dirty="0">
                <a:solidFill>
                  <a:srgbClr val="384653"/>
                </a:solidFill>
                <a:latin typeface="Alexandria" pitchFamily="2" charset="-78"/>
                <a:ea typeface="Montserrat" pitchFamily="34" charset="-122"/>
                <a:cs typeface="Alexandria" pitchFamily="2" charset="-78"/>
              </a:rPr>
              <a:t>الجامعة المنتجة</a:t>
            </a:r>
            <a:r>
              <a:rPr lang="en-US" sz="1208" dirty="0">
                <a:solidFill>
                  <a:srgbClr val="384653"/>
                </a:solidFill>
                <a:latin typeface="Alexandria" pitchFamily="2" charset="-78"/>
                <a:ea typeface="Montserrat" pitchFamily="34" charset="-122"/>
                <a:cs typeface="Alexandria" pitchFamily="2" charset="-78"/>
              </a:rPr>
              <a:t> من خلال تطوير أدوار الجامعات في التعليم والبحث وخدمة المجتمع. هذا النموذج لا يقتصر على الإنتاج الاقتصادي، بل يشمل أيضًا إنتاج المعرفة، والابتكار، وتخريج كوادر قادرة على قيادة المستقبل.</a:t>
            </a:r>
            <a:endParaRPr lang="en-US" sz="1208" dirty="0">
              <a:latin typeface="Alexandria" pitchFamily="2" charset="-78"/>
              <a:cs typeface="Alexandria" pitchFamily="2" charset="-78"/>
            </a:endParaRPr>
          </a:p>
        </p:txBody>
      </p:sp>
    </p:spTree>
    <p:extLst>
      <p:ext uri="{BB962C8B-B14F-4D97-AF65-F5344CB8AC3E}">
        <p14:creationId xmlns:p14="http://schemas.microsoft.com/office/powerpoint/2010/main" val="164000241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11624" y="452020"/>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058453"/>
            <a:ext cx="11435562" cy="5538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1B61107-2CC3-0DAA-F0C2-4A50D1272F93}"/>
              </a:ext>
            </a:extLst>
          </p:cNvPr>
          <p:cNvSpPr/>
          <p:nvPr/>
        </p:nvSpPr>
        <p:spPr>
          <a:xfrm>
            <a:off x="3431704" y="615133"/>
            <a:ext cx="4128422" cy="307281"/>
          </a:xfrm>
          <a:prstGeom prst="rect">
            <a:avLst/>
          </a:prstGeom>
          <a:noFill/>
          <a:ln/>
        </p:spPr>
        <p:txBody>
          <a:bodyPr wrap="none" lIns="0" tIns="0" rIns="0" bIns="0" rtlCol="0" anchor="t"/>
          <a:lstStyle/>
          <a:p>
            <a:pPr algn="r" rtl="1">
              <a:lnSpc>
                <a:spcPts val="2417"/>
              </a:lnSpc>
            </a:pPr>
            <a:r>
              <a:rPr lang="ar-SA" sz="1917" b="1" dirty="0">
                <a:solidFill>
                  <a:srgbClr val="00B0F0"/>
                </a:solidFill>
                <a:latin typeface="Alexandria" pitchFamily="2" charset="-78"/>
                <a:ea typeface="Barlow Bold" pitchFamily="34" charset="-122"/>
                <a:cs typeface="Alexandria" pitchFamily="2" charset="-78"/>
              </a:rPr>
              <a:t>ملامح أساسية للجامعات المنتجة:</a:t>
            </a:r>
            <a:endParaRPr lang="ar-SA" sz="1917"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8A4FDB8E-B940-7275-F4DB-73431FB983BC}"/>
              </a:ext>
            </a:extLst>
          </p:cNvPr>
          <p:cNvSpPr/>
          <p:nvPr/>
        </p:nvSpPr>
        <p:spPr>
          <a:xfrm>
            <a:off x="1442689" y="1158155"/>
            <a:ext cx="9693870" cy="700683"/>
          </a:xfrm>
          <a:prstGeom prst="roundRect">
            <a:avLst>
              <a:gd name="adj" fmla="val 25001"/>
            </a:avLst>
          </a:prstGeom>
          <a:solidFill>
            <a:srgbClr val="FFFFFF"/>
          </a:solidFill>
          <a:ln w="15240">
            <a:solidFill>
              <a:srgbClr val="BACFDD"/>
            </a:solidFill>
            <a:prstDash val="solid"/>
          </a:ln>
        </p:spPr>
      </p:sp>
      <p:sp>
        <p:nvSpPr>
          <p:cNvPr id="8" name="Shape 2">
            <a:extLst>
              <a:ext uri="{FF2B5EF4-FFF2-40B4-BE49-F238E27FC236}">
                <a16:creationId xmlns:a16="http://schemas.microsoft.com/office/drawing/2014/main" id="{9A00CECB-FA8D-EDDA-2B8D-86D68E7F108E}"/>
              </a:ext>
            </a:extLst>
          </p:cNvPr>
          <p:cNvSpPr/>
          <p:nvPr/>
        </p:nvSpPr>
        <p:spPr>
          <a:xfrm>
            <a:off x="10653612" y="1172227"/>
            <a:ext cx="467122" cy="675283"/>
          </a:xfrm>
          <a:prstGeom prst="roundRect">
            <a:avLst>
              <a:gd name="adj" fmla="val 34239"/>
            </a:avLst>
          </a:prstGeom>
          <a:solidFill>
            <a:srgbClr val="D4E9F7"/>
          </a:solidFill>
          <a:ln/>
        </p:spPr>
      </p:sp>
      <p:sp>
        <p:nvSpPr>
          <p:cNvPr id="9" name="Text 3">
            <a:extLst>
              <a:ext uri="{FF2B5EF4-FFF2-40B4-BE49-F238E27FC236}">
                <a16:creationId xmlns:a16="http://schemas.microsoft.com/office/drawing/2014/main" id="{EA74A6C1-8B21-565D-F575-F8D98D7171A7}"/>
              </a:ext>
            </a:extLst>
          </p:cNvPr>
          <p:cNvSpPr/>
          <p:nvPr/>
        </p:nvSpPr>
        <p:spPr>
          <a:xfrm>
            <a:off x="10781801" y="1474540"/>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1</a:t>
            </a:r>
            <a:endParaRPr lang="en-US" sz="1375"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D03007EB-9663-FD98-DF57-2EBE7848F965}"/>
              </a:ext>
            </a:extLst>
          </p:cNvPr>
          <p:cNvSpPr/>
          <p:nvPr/>
        </p:nvSpPr>
        <p:spPr>
          <a:xfrm>
            <a:off x="9033817" y="1230089"/>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مواءمة التخصصات</a:t>
            </a:r>
            <a:endParaRPr lang="en-US" sz="1208"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22DEBFCD-90A4-2593-BE9F-75B415A6330D}"/>
              </a:ext>
            </a:extLst>
          </p:cNvPr>
          <p:cNvSpPr/>
          <p:nvPr/>
        </p:nvSpPr>
        <p:spPr>
          <a:xfrm>
            <a:off x="1572169" y="1473968"/>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تطوير برامج أكاديمية تتناسب مع احتياجات سوق العمل المتغيرة ومتطلبات التنمية المستدامة للمجتمع.</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49D9D47A-8E14-9E61-0EF2-98C3D46058D0}"/>
              </a:ext>
            </a:extLst>
          </p:cNvPr>
          <p:cNvSpPr/>
          <p:nvPr/>
        </p:nvSpPr>
        <p:spPr>
          <a:xfrm>
            <a:off x="1442689" y="1887612"/>
            <a:ext cx="9693870" cy="700683"/>
          </a:xfrm>
          <a:prstGeom prst="roundRect">
            <a:avLst>
              <a:gd name="adj" fmla="val 25001"/>
            </a:avLst>
          </a:prstGeom>
          <a:solidFill>
            <a:srgbClr val="FFFFFF"/>
          </a:solidFill>
          <a:ln w="15240">
            <a:solidFill>
              <a:srgbClr val="BACFDD"/>
            </a:solidFill>
            <a:prstDash val="solid"/>
          </a:ln>
        </p:spPr>
      </p:sp>
      <p:sp>
        <p:nvSpPr>
          <p:cNvPr id="13" name="Shape 7">
            <a:extLst>
              <a:ext uri="{FF2B5EF4-FFF2-40B4-BE49-F238E27FC236}">
                <a16:creationId xmlns:a16="http://schemas.microsoft.com/office/drawing/2014/main" id="{4953060E-4067-C43C-CFD2-CA13CE62641C}"/>
              </a:ext>
            </a:extLst>
          </p:cNvPr>
          <p:cNvSpPr/>
          <p:nvPr/>
        </p:nvSpPr>
        <p:spPr>
          <a:xfrm>
            <a:off x="10656737" y="1900312"/>
            <a:ext cx="467122" cy="675283"/>
          </a:xfrm>
          <a:prstGeom prst="roundRect">
            <a:avLst>
              <a:gd name="adj" fmla="val 34239"/>
            </a:avLst>
          </a:prstGeom>
          <a:solidFill>
            <a:srgbClr val="D4E9F7"/>
          </a:solidFill>
          <a:ln/>
        </p:spPr>
      </p:sp>
      <p:sp>
        <p:nvSpPr>
          <p:cNvPr id="14" name="Text 8">
            <a:extLst>
              <a:ext uri="{FF2B5EF4-FFF2-40B4-BE49-F238E27FC236}">
                <a16:creationId xmlns:a16="http://schemas.microsoft.com/office/drawing/2014/main" id="{32D70E4E-9E43-9C3D-8541-7D5BE9F3E4E5}"/>
              </a:ext>
            </a:extLst>
          </p:cNvPr>
          <p:cNvSpPr/>
          <p:nvPr/>
        </p:nvSpPr>
        <p:spPr>
          <a:xfrm>
            <a:off x="10799613" y="2128515"/>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2</a:t>
            </a:r>
            <a:endParaRPr lang="en-US" sz="1375"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C955C316-F105-5C78-D91D-F0B4482D7235}"/>
              </a:ext>
            </a:extLst>
          </p:cNvPr>
          <p:cNvSpPr/>
          <p:nvPr/>
        </p:nvSpPr>
        <p:spPr>
          <a:xfrm>
            <a:off x="9033817" y="2017092"/>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إعداد شامل للطلاب</a:t>
            </a:r>
            <a:endParaRPr lang="en-US" sz="1208"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D562F500-C07B-D350-AFD2-382073418F3E}"/>
              </a:ext>
            </a:extLst>
          </p:cNvPr>
          <p:cNvSpPr/>
          <p:nvPr/>
        </p:nvSpPr>
        <p:spPr>
          <a:xfrm>
            <a:off x="1572169" y="2260972"/>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تزويد الطلاب بالمعارف النظرية والمهارات العملية والشخصية اللازمة لسوق العمل وريادة الأعمال.</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07E13B53-778D-C9A2-EC2D-A2F62B95EF79}"/>
              </a:ext>
            </a:extLst>
          </p:cNvPr>
          <p:cNvSpPr/>
          <p:nvPr/>
        </p:nvSpPr>
        <p:spPr>
          <a:xfrm>
            <a:off x="1442689" y="2674615"/>
            <a:ext cx="9693870" cy="700683"/>
          </a:xfrm>
          <a:prstGeom prst="roundRect">
            <a:avLst>
              <a:gd name="adj" fmla="val 25001"/>
            </a:avLst>
          </a:prstGeom>
          <a:solidFill>
            <a:srgbClr val="FFFFFF"/>
          </a:solidFill>
          <a:ln w="15240">
            <a:solidFill>
              <a:srgbClr val="BACFDD"/>
            </a:solidFill>
            <a:prstDash val="solid"/>
          </a:ln>
        </p:spPr>
      </p:sp>
      <p:sp>
        <p:nvSpPr>
          <p:cNvPr id="19" name="Shape 12">
            <a:extLst>
              <a:ext uri="{FF2B5EF4-FFF2-40B4-BE49-F238E27FC236}">
                <a16:creationId xmlns:a16="http://schemas.microsoft.com/office/drawing/2014/main" id="{2F75A3B6-CFBD-1011-1A69-A7088096342F}"/>
              </a:ext>
            </a:extLst>
          </p:cNvPr>
          <p:cNvSpPr/>
          <p:nvPr/>
        </p:nvSpPr>
        <p:spPr>
          <a:xfrm>
            <a:off x="10656737" y="2687315"/>
            <a:ext cx="467122" cy="675283"/>
          </a:xfrm>
          <a:prstGeom prst="roundRect">
            <a:avLst>
              <a:gd name="adj" fmla="val 34239"/>
            </a:avLst>
          </a:prstGeom>
          <a:solidFill>
            <a:srgbClr val="D4E9F7"/>
          </a:solidFill>
          <a:ln/>
        </p:spPr>
      </p:sp>
      <p:sp>
        <p:nvSpPr>
          <p:cNvPr id="20" name="Text 13">
            <a:extLst>
              <a:ext uri="{FF2B5EF4-FFF2-40B4-BE49-F238E27FC236}">
                <a16:creationId xmlns:a16="http://schemas.microsoft.com/office/drawing/2014/main" id="{249B6294-EF73-7B74-9BF8-E6F8ECC3F805}"/>
              </a:ext>
            </a:extLst>
          </p:cNvPr>
          <p:cNvSpPr/>
          <p:nvPr/>
        </p:nvSpPr>
        <p:spPr>
          <a:xfrm>
            <a:off x="10799613" y="2915517"/>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3</a:t>
            </a:r>
            <a:endParaRPr lang="en-US" sz="1375" dirty="0">
              <a:latin typeface="Alexandria" pitchFamily="2" charset="-78"/>
              <a:cs typeface="Alexandria" pitchFamily="2" charset="-78"/>
            </a:endParaRPr>
          </a:p>
        </p:txBody>
      </p:sp>
      <p:sp>
        <p:nvSpPr>
          <p:cNvPr id="21" name="Text 14">
            <a:extLst>
              <a:ext uri="{FF2B5EF4-FFF2-40B4-BE49-F238E27FC236}">
                <a16:creationId xmlns:a16="http://schemas.microsoft.com/office/drawing/2014/main" id="{9B632DF6-B7DE-EAFF-51EB-38CB8CBBF5C3}"/>
              </a:ext>
            </a:extLst>
          </p:cNvPr>
          <p:cNvSpPr/>
          <p:nvPr/>
        </p:nvSpPr>
        <p:spPr>
          <a:xfrm>
            <a:off x="9033817" y="2804095"/>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تعزيز ثقافة الابتكار</a:t>
            </a:r>
            <a:endParaRPr lang="en-US" sz="1208"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37505707-B6B9-059D-D4CB-898DC9A253CE}"/>
              </a:ext>
            </a:extLst>
          </p:cNvPr>
          <p:cNvSpPr/>
          <p:nvPr/>
        </p:nvSpPr>
        <p:spPr>
          <a:xfrm>
            <a:off x="1572169" y="3047975"/>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غرس روح التعلم الذاتي، والابتكار، وريادة الأعمال بين الطلاب وأعضاء هيئة التدريس.</a:t>
            </a:r>
            <a:endParaRPr lang="en-US"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045DF939-7337-49F2-4A8D-248E9A237F4B}"/>
              </a:ext>
            </a:extLst>
          </p:cNvPr>
          <p:cNvSpPr/>
          <p:nvPr/>
        </p:nvSpPr>
        <p:spPr>
          <a:xfrm>
            <a:off x="1442689" y="3461617"/>
            <a:ext cx="9693870" cy="700683"/>
          </a:xfrm>
          <a:prstGeom prst="roundRect">
            <a:avLst>
              <a:gd name="adj" fmla="val 25001"/>
            </a:avLst>
          </a:prstGeom>
          <a:solidFill>
            <a:srgbClr val="FFFFFF"/>
          </a:solidFill>
          <a:ln w="15240">
            <a:solidFill>
              <a:srgbClr val="BACFDD"/>
            </a:solidFill>
            <a:prstDash val="solid"/>
          </a:ln>
        </p:spPr>
      </p:sp>
      <p:sp>
        <p:nvSpPr>
          <p:cNvPr id="26" name="Shape 17">
            <a:extLst>
              <a:ext uri="{FF2B5EF4-FFF2-40B4-BE49-F238E27FC236}">
                <a16:creationId xmlns:a16="http://schemas.microsoft.com/office/drawing/2014/main" id="{DC868767-EB9B-4FC3-2143-D322D3E2DC22}"/>
              </a:ext>
            </a:extLst>
          </p:cNvPr>
          <p:cNvSpPr/>
          <p:nvPr/>
        </p:nvSpPr>
        <p:spPr>
          <a:xfrm>
            <a:off x="10656737" y="3474317"/>
            <a:ext cx="467122" cy="675283"/>
          </a:xfrm>
          <a:prstGeom prst="roundRect">
            <a:avLst>
              <a:gd name="adj" fmla="val 34239"/>
            </a:avLst>
          </a:prstGeom>
          <a:solidFill>
            <a:srgbClr val="D4E9F7"/>
          </a:solidFill>
          <a:ln/>
        </p:spPr>
      </p:sp>
      <p:sp>
        <p:nvSpPr>
          <p:cNvPr id="27" name="Text 18">
            <a:extLst>
              <a:ext uri="{FF2B5EF4-FFF2-40B4-BE49-F238E27FC236}">
                <a16:creationId xmlns:a16="http://schemas.microsoft.com/office/drawing/2014/main" id="{948B6156-6688-BDE0-40B5-ACB9A9812A46}"/>
              </a:ext>
            </a:extLst>
          </p:cNvPr>
          <p:cNvSpPr/>
          <p:nvPr/>
        </p:nvSpPr>
        <p:spPr>
          <a:xfrm>
            <a:off x="10799613" y="3702520"/>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4</a:t>
            </a:r>
            <a:endParaRPr lang="en-US" sz="1375" dirty="0">
              <a:latin typeface="Alexandria" pitchFamily="2" charset="-78"/>
              <a:cs typeface="Alexandria" pitchFamily="2" charset="-78"/>
            </a:endParaRPr>
          </a:p>
        </p:txBody>
      </p:sp>
      <p:sp>
        <p:nvSpPr>
          <p:cNvPr id="28" name="Text 19">
            <a:extLst>
              <a:ext uri="{FF2B5EF4-FFF2-40B4-BE49-F238E27FC236}">
                <a16:creationId xmlns:a16="http://schemas.microsoft.com/office/drawing/2014/main" id="{F9F34C4B-7293-7162-DB88-E56DA1D54E4E}"/>
              </a:ext>
            </a:extLst>
          </p:cNvPr>
          <p:cNvSpPr/>
          <p:nvPr/>
        </p:nvSpPr>
        <p:spPr>
          <a:xfrm>
            <a:off x="9033817" y="3591098"/>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تطبيق المعرفة</a:t>
            </a:r>
            <a:endParaRPr lang="en-US" sz="1208" dirty="0">
              <a:solidFill>
                <a:schemeClr val="accent2">
                  <a:lumMod val="75000"/>
                </a:schemeClr>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E68146FB-4974-CF0E-A651-DDECC2C005A4}"/>
              </a:ext>
            </a:extLst>
          </p:cNvPr>
          <p:cNvSpPr/>
          <p:nvPr/>
        </p:nvSpPr>
        <p:spPr>
          <a:xfrm>
            <a:off x="1572169" y="3834978"/>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تحويل المخرجات البحثية والمعرفة النظرية إلى تطبيقات عملية وحلول واقعية لمشكلات المجتمع والصناعة.</a:t>
            </a:r>
            <a:endParaRPr lang="en-US" dirty="0">
              <a:latin typeface="Alexandria" pitchFamily="2" charset="-78"/>
              <a:cs typeface="Alexandria" pitchFamily="2" charset="-78"/>
            </a:endParaRPr>
          </a:p>
        </p:txBody>
      </p:sp>
      <p:sp>
        <p:nvSpPr>
          <p:cNvPr id="30" name="Shape 21">
            <a:extLst>
              <a:ext uri="{FF2B5EF4-FFF2-40B4-BE49-F238E27FC236}">
                <a16:creationId xmlns:a16="http://schemas.microsoft.com/office/drawing/2014/main" id="{5589EDF0-696F-1D24-7BF5-AEA310605E41}"/>
              </a:ext>
            </a:extLst>
          </p:cNvPr>
          <p:cNvSpPr/>
          <p:nvPr/>
        </p:nvSpPr>
        <p:spPr>
          <a:xfrm>
            <a:off x="1442689" y="4248621"/>
            <a:ext cx="9693870" cy="700683"/>
          </a:xfrm>
          <a:prstGeom prst="roundRect">
            <a:avLst>
              <a:gd name="adj" fmla="val 25001"/>
            </a:avLst>
          </a:prstGeom>
          <a:solidFill>
            <a:srgbClr val="FFFFFF"/>
          </a:solidFill>
          <a:ln w="15240">
            <a:solidFill>
              <a:srgbClr val="BACFDD"/>
            </a:solidFill>
            <a:prstDash val="solid"/>
          </a:ln>
        </p:spPr>
      </p:sp>
      <p:sp>
        <p:nvSpPr>
          <p:cNvPr id="31" name="Shape 22">
            <a:extLst>
              <a:ext uri="{FF2B5EF4-FFF2-40B4-BE49-F238E27FC236}">
                <a16:creationId xmlns:a16="http://schemas.microsoft.com/office/drawing/2014/main" id="{35102144-0590-1F90-D81B-3B65C0688601}"/>
              </a:ext>
            </a:extLst>
          </p:cNvPr>
          <p:cNvSpPr/>
          <p:nvPr/>
        </p:nvSpPr>
        <p:spPr>
          <a:xfrm>
            <a:off x="10656737" y="4261321"/>
            <a:ext cx="467122" cy="675283"/>
          </a:xfrm>
          <a:prstGeom prst="roundRect">
            <a:avLst>
              <a:gd name="adj" fmla="val 34239"/>
            </a:avLst>
          </a:prstGeom>
          <a:solidFill>
            <a:srgbClr val="D4E9F7"/>
          </a:solidFill>
          <a:ln/>
        </p:spPr>
      </p:sp>
      <p:sp>
        <p:nvSpPr>
          <p:cNvPr id="32" name="Text 23">
            <a:extLst>
              <a:ext uri="{FF2B5EF4-FFF2-40B4-BE49-F238E27FC236}">
                <a16:creationId xmlns:a16="http://schemas.microsoft.com/office/drawing/2014/main" id="{32AA77A5-71E4-AACD-6678-F60B499A2116}"/>
              </a:ext>
            </a:extLst>
          </p:cNvPr>
          <p:cNvSpPr/>
          <p:nvPr/>
        </p:nvSpPr>
        <p:spPr>
          <a:xfrm>
            <a:off x="10799613" y="4489524"/>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5</a:t>
            </a:r>
            <a:endParaRPr lang="en-US" sz="1375" dirty="0">
              <a:latin typeface="Alexandria" pitchFamily="2" charset="-78"/>
              <a:cs typeface="Alexandria" pitchFamily="2" charset="-78"/>
            </a:endParaRPr>
          </a:p>
        </p:txBody>
      </p:sp>
      <p:sp>
        <p:nvSpPr>
          <p:cNvPr id="33" name="Text 24">
            <a:extLst>
              <a:ext uri="{FF2B5EF4-FFF2-40B4-BE49-F238E27FC236}">
                <a16:creationId xmlns:a16="http://schemas.microsoft.com/office/drawing/2014/main" id="{6DA77DFC-3D85-74D7-84D0-E2C5204AB0E8}"/>
              </a:ext>
            </a:extLst>
          </p:cNvPr>
          <p:cNvSpPr/>
          <p:nvPr/>
        </p:nvSpPr>
        <p:spPr>
          <a:xfrm>
            <a:off x="9033817" y="4378102"/>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شراكات استراتيجية</a:t>
            </a:r>
            <a:endParaRPr lang="en-US" sz="1208" dirty="0">
              <a:solidFill>
                <a:schemeClr val="accent2">
                  <a:lumMod val="75000"/>
                </a:schemeClr>
              </a:solidFill>
              <a:latin typeface="Alexandria" pitchFamily="2" charset="-78"/>
              <a:cs typeface="Alexandria" pitchFamily="2" charset="-78"/>
            </a:endParaRPr>
          </a:p>
        </p:txBody>
      </p:sp>
      <p:sp>
        <p:nvSpPr>
          <p:cNvPr id="34" name="Text 25">
            <a:extLst>
              <a:ext uri="{FF2B5EF4-FFF2-40B4-BE49-F238E27FC236}">
                <a16:creationId xmlns:a16="http://schemas.microsoft.com/office/drawing/2014/main" id="{DCD9FB73-CAB6-84C7-DF08-AC809A22181F}"/>
              </a:ext>
            </a:extLst>
          </p:cNvPr>
          <p:cNvSpPr/>
          <p:nvPr/>
        </p:nvSpPr>
        <p:spPr>
          <a:xfrm>
            <a:off x="1572169" y="4621981"/>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بناء علاقات قوية وشراكات فعالة مع القطاعات الصناعية والحكومية والمجتمعية لتبادل الخبرات والموارد.</a:t>
            </a:r>
            <a:endParaRPr lang="en-US" dirty="0">
              <a:latin typeface="Alexandria" pitchFamily="2" charset="-78"/>
              <a:cs typeface="Alexandria" pitchFamily="2" charset="-78"/>
            </a:endParaRPr>
          </a:p>
        </p:txBody>
      </p:sp>
      <p:sp>
        <p:nvSpPr>
          <p:cNvPr id="35" name="Shape 26">
            <a:extLst>
              <a:ext uri="{FF2B5EF4-FFF2-40B4-BE49-F238E27FC236}">
                <a16:creationId xmlns:a16="http://schemas.microsoft.com/office/drawing/2014/main" id="{47319800-6C49-2D20-C4A7-82C8F8B1368F}"/>
              </a:ext>
            </a:extLst>
          </p:cNvPr>
          <p:cNvSpPr/>
          <p:nvPr/>
        </p:nvSpPr>
        <p:spPr>
          <a:xfrm>
            <a:off x="1442689" y="5035624"/>
            <a:ext cx="9693870" cy="700683"/>
          </a:xfrm>
          <a:prstGeom prst="roundRect">
            <a:avLst>
              <a:gd name="adj" fmla="val 25001"/>
            </a:avLst>
          </a:prstGeom>
          <a:solidFill>
            <a:srgbClr val="FFFFFF"/>
          </a:solidFill>
          <a:ln w="15240">
            <a:solidFill>
              <a:srgbClr val="BACFDD"/>
            </a:solidFill>
            <a:prstDash val="solid"/>
          </a:ln>
        </p:spPr>
      </p:sp>
      <p:sp>
        <p:nvSpPr>
          <p:cNvPr id="36" name="Shape 27">
            <a:extLst>
              <a:ext uri="{FF2B5EF4-FFF2-40B4-BE49-F238E27FC236}">
                <a16:creationId xmlns:a16="http://schemas.microsoft.com/office/drawing/2014/main" id="{3D6EADE5-E6D7-E4D6-3E41-010EF6863444}"/>
              </a:ext>
            </a:extLst>
          </p:cNvPr>
          <p:cNvSpPr/>
          <p:nvPr/>
        </p:nvSpPr>
        <p:spPr>
          <a:xfrm>
            <a:off x="10656737" y="5048324"/>
            <a:ext cx="467122" cy="675283"/>
          </a:xfrm>
          <a:prstGeom prst="roundRect">
            <a:avLst>
              <a:gd name="adj" fmla="val 34239"/>
            </a:avLst>
          </a:prstGeom>
          <a:solidFill>
            <a:srgbClr val="D4E9F7"/>
          </a:solidFill>
          <a:ln/>
        </p:spPr>
      </p:sp>
      <p:sp>
        <p:nvSpPr>
          <p:cNvPr id="37" name="Text 28">
            <a:extLst>
              <a:ext uri="{FF2B5EF4-FFF2-40B4-BE49-F238E27FC236}">
                <a16:creationId xmlns:a16="http://schemas.microsoft.com/office/drawing/2014/main" id="{FF398D27-AC72-959C-5893-2F8BCF9C779C}"/>
              </a:ext>
            </a:extLst>
          </p:cNvPr>
          <p:cNvSpPr/>
          <p:nvPr/>
        </p:nvSpPr>
        <p:spPr>
          <a:xfrm>
            <a:off x="10799613" y="5276527"/>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6</a:t>
            </a:r>
            <a:endParaRPr lang="en-US" sz="1375" dirty="0">
              <a:latin typeface="Alexandria" pitchFamily="2" charset="-78"/>
              <a:cs typeface="Alexandria" pitchFamily="2" charset="-78"/>
            </a:endParaRPr>
          </a:p>
        </p:txBody>
      </p:sp>
      <p:sp>
        <p:nvSpPr>
          <p:cNvPr id="38" name="Text 29">
            <a:extLst>
              <a:ext uri="{FF2B5EF4-FFF2-40B4-BE49-F238E27FC236}">
                <a16:creationId xmlns:a16="http://schemas.microsoft.com/office/drawing/2014/main" id="{24EEA59D-3CE1-CCEB-D2B5-08E8D3F00A9E}"/>
              </a:ext>
            </a:extLst>
          </p:cNvPr>
          <p:cNvSpPr/>
          <p:nvPr/>
        </p:nvSpPr>
        <p:spPr>
          <a:xfrm>
            <a:off x="9033817" y="5165105"/>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بحث علمي موجه</a:t>
            </a:r>
            <a:endParaRPr lang="en-US" sz="1208" dirty="0">
              <a:solidFill>
                <a:schemeClr val="accent2">
                  <a:lumMod val="75000"/>
                </a:schemeClr>
              </a:solidFill>
              <a:latin typeface="Alexandria" pitchFamily="2" charset="-78"/>
              <a:cs typeface="Alexandria" pitchFamily="2" charset="-78"/>
            </a:endParaRPr>
          </a:p>
        </p:txBody>
      </p:sp>
      <p:sp>
        <p:nvSpPr>
          <p:cNvPr id="39" name="Text 30">
            <a:extLst>
              <a:ext uri="{FF2B5EF4-FFF2-40B4-BE49-F238E27FC236}">
                <a16:creationId xmlns:a16="http://schemas.microsoft.com/office/drawing/2014/main" id="{6C4336E9-2524-AEEA-C1E5-458E7E669261}"/>
              </a:ext>
            </a:extLst>
          </p:cNvPr>
          <p:cNvSpPr/>
          <p:nvPr/>
        </p:nvSpPr>
        <p:spPr>
          <a:xfrm>
            <a:off x="1572169" y="5408984"/>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استخدام البحث العلمي كأداة رئيسية لحل المشكلات المجتمعية وتقديم حلول مبتكرة للتحديات المختلفة.</a:t>
            </a:r>
            <a:endParaRPr lang="en-US" dirty="0">
              <a:latin typeface="Alexandria" pitchFamily="2" charset="-78"/>
              <a:cs typeface="Alexandria" pitchFamily="2" charset="-78"/>
            </a:endParaRPr>
          </a:p>
        </p:txBody>
      </p:sp>
      <p:sp>
        <p:nvSpPr>
          <p:cNvPr id="40" name="Shape 31">
            <a:extLst>
              <a:ext uri="{FF2B5EF4-FFF2-40B4-BE49-F238E27FC236}">
                <a16:creationId xmlns:a16="http://schemas.microsoft.com/office/drawing/2014/main" id="{2FBEA35A-BB7C-0EE4-53F5-0712CB7B8391}"/>
              </a:ext>
            </a:extLst>
          </p:cNvPr>
          <p:cNvSpPr/>
          <p:nvPr/>
        </p:nvSpPr>
        <p:spPr>
          <a:xfrm>
            <a:off x="1442689" y="5822627"/>
            <a:ext cx="9693870" cy="700683"/>
          </a:xfrm>
          <a:prstGeom prst="roundRect">
            <a:avLst>
              <a:gd name="adj" fmla="val 25001"/>
            </a:avLst>
          </a:prstGeom>
          <a:solidFill>
            <a:srgbClr val="FFFFFF"/>
          </a:solidFill>
          <a:ln w="15240">
            <a:solidFill>
              <a:srgbClr val="BACFDD"/>
            </a:solidFill>
            <a:prstDash val="solid"/>
          </a:ln>
        </p:spPr>
      </p:sp>
      <p:sp>
        <p:nvSpPr>
          <p:cNvPr id="41" name="Shape 32">
            <a:extLst>
              <a:ext uri="{FF2B5EF4-FFF2-40B4-BE49-F238E27FC236}">
                <a16:creationId xmlns:a16="http://schemas.microsoft.com/office/drawing/2014/main" id="{94D41FC7-5495-6E91-5BFF-596A19415430}"/>
              </a:ext>
            </a:extLst>
          </p:cNvPr>
          <p:cNvSpPr/>
          <p:nvPr/>
        </p:nvSpPr>
        <p:spPr>
          <a:xfrm>
            <a:off x="10656737" y="5835327"/>
            <a:ext cx="467122" cy="675283"/>
          </a:xfrm>
          <a:prstGeom prst="roundRect">
            <a:avLst>
              <a:gd name="adj" fmla="val 34239"/>
            </a:avLst>
          </a:prstGeom>
          <a:solidFill>
            <a:srgbClr val="D4E9F7"/>
          </a:solidFill>
          <a:ln/>
        </p:spPr>
      </p:sp>
      <p:sp>
        <p:nvSpPr>
          <p:cNvPr id="42" name="Text 33">
            <a:extLst>
              <a:ext uri="{FF2B5EF4-FFF2-40B4-BE49-F238E27FC236}">
                <a16:creationId xmlns:a16="http://schemas.microsoft.com/office/drawing/2014/main" id="{C9A83285-3396-0077-10A7-BF2F0C0E168F}"/>
              </a:ext>
            </a:extLst>
          </p:cNvPr>
          <p:cNvSpPr/>
          <p:nvPr/>
        </p:nvSpPr>
        <p:spPr>
          <a:xfrm>
            <a:off x="10799613" y="6063530"/>
            <a:ext cx="175121" cy="218877"/>
          </a:xfrm>
          <a:prstGeom prst="rect">
            <a:avLst/>
          </a:prstGeom>
          <a:noFill/>
          <a:ln/>
        </p:spPr>
        <p:txBody>
          <a:bodyPr wrap="none" lIns="0" tIns="0" rIns="0" bIns="0" rtlCol="0" anchor="t"/>
          <a:lstStyle/>
          <a:p>
            <a:pPr algn="r" rtl="1">
              <a:lnSpc>
                <a:spcPts val="1375"/>
              </a:lnSpc>
            </a:pPr>
            <a:r>
              <a:rPr lang="en-US" sz="1375" b="1" dirty="0">
                <a:solidFill>
                  <a:srgbClr val="384653"/>
                </a:solidFill>
                <a:latin typeface="Alexandria" pitchFamily="2" charset="-78"/>
                <a:ea typeface="Barlow Bold" pitchFamily="34" charset="-122"/>
                <a:cs typeface="Alexandria" pitchFamily="2" charset="-78"/>
              </a:rPr>
              <a:t>7</a:t>
            </a:r>
            <a:endParaRPr lang="en-US" sz="1375" dirty="0">
              <a:latin typeface="Alexandria" pitchFamily="2" charset="-78"/>
              <a:cs typeface="Alexandria" pitchFamily="2" charset="-78"/>
            </a:endParaRPr>
          </a:p>
        </p:txBody>
      </p:sp>
      <p:sp>
        <p:nvSpPr>
          <p:cNvPr id="43" name="Text 34">
            <a:extLst>
              <a:ext uri="{FF2B5EF4-FFF2-40B4-BE49-F238E27FC236}">
                <a16:creationId xmlns:a16="http://schemas.microsoft.com/office/drawing/2014/main" id="{AE7087AD-8794-9318-E28D-D8409C2DB782}"/>
              </a:ext>
            </a:extLst>
          </p:cNvPr>
          <p:cNvSpPr/>
          <p:nvPr/>
        </p:nvSpPr>
        <p:spPr>
          <a:xfrm>
            <a:off x="9033817" y="5952107"/>
            <a:ext cx="1536601" cy="192088"/>
          </a:xfrm>
          <a:prstGeom prst="rect">
            <a:avLst/>
          </a:prstGeom>
          <a:noFill/>
          <a:ln/>
        </p:spPr>
        <p:txBody>
          <a:bodyPr wrap="none" lIns="0" tIns="0" rIns="0" bIns="0" rtlCol="0" anchor="t"/>
          <a:lstStyle/>
          <a:p>
            <a:pPr algn="r" rtl="1">
              <a:lnSpc>
                <a:spcPts val="1500"/>
              </a:lnSpc>
            </a:pPr>
            <a:r>
              <a:rPr lang="en-US" sz="1208" b="1" dirty="0">
                <a:solidFill>
                  <a:schemeClr val="accent2">
                    <a:lumMod val="75000"/>
                  </a:schemeClr>
                </a:solidFill>
                <a:latin typeface="Alexandria" pitchFamily="2" charset="-78"/>
                <a:ea typeface="Barlow Bold" pitchFamily="34" charset="-122"/>
                <a:cs typeface="Alexandria" pitchFamily="2" charset="-78"/>
              </a:rPr>
              <a:t>برامج مجتمعية</a:t>
            </a:r>
            <a:endParaRPr lang="en-US" sz="1208" dirty="0">
              <a:solidFill>
                <a:schemeClr val="accent2">
                  <a:lumMod val="75000"/>
                </a:schemeClr>
              </a:solidFill>
              <a:latin typeface="Alexandria" pitchFamily="2" charset="-78"/>
              <a:cs typeface="Alexandria" pitchFamily="2" charset="-78"/>
            </a:endParaRPr>
          </a:p>
        </p:txBody>
      </p:sp>
      <p:sp>
        <p:nvSpPr>
          <p:cNvPr id="44" name="Text 35">
            <a:extLst>
              <a:ext uri="{FF2B5EF4-FFF2-40B4-BE49-F238E27FC236}">
                <a16:creationId xmlns:a16="http://schemas.microsoft.com/office/drawing/2014/main" id="{7F4315F8-5167-0204-00E7-BE07F1ADAD94}"/>
              </a:ext>
            </a:extLst>
          </p:cNvPr>
          <p:cNvSpPr/>
          <p:nvPr/>
        </p:nvSpPr>
        <p:spPr>
          <a:xfrm>
            <a:off x="1572169" y="6195988"/>
            <a:ext cx="8998248" cy="162421"/>
          </a:xfrm>
          <a:prstGeom prst="rect">
            <a:avLst/>
          </a:prstGeom>
          <a:noFill/>
          <a:ln/>
        </p:spPr>
        <p:txBody>
          <a:bodyPr wrap="none" lIns="0" tIns="0" rIns="0" bIns="0" rtlCol="0" anchor="t"/>
          <a:lstStyle/>
          <a:p>
            <a:pPr algn="r" rtl="1">
              <a:lnSpc>
                <a:spcPts val="1250"/>
              </a:lnSpc>
            </a:pPr>
            <a:r>
              <a:rPr lang="en-US" dirty="0">
                <a:solidFill>
                  <a:srgbClr val="384653"/>
                </a:solidFill>
                <a:latin typeface="Alexandria" pitchFamily="2" charset="-78"/>
                <a:ea typeface="Montserrat" pitchFamily="34" charset="-122"/>
                <a:cs typeface="Alexandria" pitchFamily="2" charset="-78"/>
              </a:rPr>
              <a:t>تقديم برامج تعليمية وتدريبية مستمرة للمجتمع، بما في ذلك ورش العمل والدورات القصيرة لرفع الكفاءات.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5525589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11624" y="217124"/>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00" y="-51503"/>
            <a:ext cx="2305141" cy="1076343"/>
          </a:xfrm>
          <a:prstGeom prst="rect">
            <a:avLst/>
          </a:prstGeom>
        </p:spPr>
      </p:pic>
      <p:sp>
        <p:nvSpPr>
          <p:cNvPr id="6" name="Text 0">
            <a:extLst>
              <a:ext uri="{FF2B5EF4-FFF2-40B4-BE49-F238E27FC236}">
                <a16:creationId xmlns:a16="http://schemas.microsoft.com/office/drawing/2014/main" id="{F7EC2D3E-BF17-D33E-B009-3233723EF4C9}"/>
              </a:ext>
            </a:extLst>
          </p:cNvPr>
          <p:cNvSpPr/>
          <p:nvPr/>
        </p:nvSpPr>
        <p:spPr>
          <a:xfrm>
            <a:off x="4934533" y="423183"/>
            <a:ext cx="3013472" cy="332681"/>
          </a:xfrm>
          <a:prstGeom prst="rect">
            <a:avLst/>
          </a:prstGeom>
          <a:noFill/>
          <a:ln/>
        </p:spPr>
        <p:txBody>
          <a:bodyPr wrap="none" lIns="0" tIns="0" rIns="0" bIns="0" rtlCol="0" anchor="t"/>
          <a:lstStyle/>
          <a:p>
            <a:pPr algn="r" rtl="1">
              <a:lnSpc>
                <a:spcPts val="2583"/>
              </a:lnSpc>
            </a:pPr>
            <a:r>
              <a:rPr lang="en-US" sz="2083" b="1" dirty="0">
                <a:solidFill>
                  <a:srgbClr val="00B0F0"/>
                </a:solidFill>
                <a:latin typeface="Alexandria" pitchFamily="2" charset="-78"/>
                <a:ea typeface="Barlow Bold" pitchFamily="34" charset="-122"/>
                <a:cs typeface="Alexandria" pitchFamily="2" charset="-78"/>
              </a:rPr>
              <a:t>ركائز التحول نحو جامعة منتجة</a:t>
            </a:r>
            <a:endParaRPr lang="en-US" sz="2083"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FAB0E695-3CB4-7FA3-53E2-4DA1C971F7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3161" y="969626"/>
            <a:ext cx="10494467" cy="5130899"/>
          </a:xfrm>
          <a:prstGeom prst="rect">
            <a:avLst/>
          </a:prstGeom>
        </p:spPr>
      </p:pic>
      <p:pic>
        <p:nvPicPr>
          <p:cNvPr id="8" name="Image 1" descr="preencoded.png">
            <a:extLst>
              <a:ext uri="{FF2B5EF4-FFF2-40B4-BE49-F238E27FC236}">
                <a16:creationId xmlns:a16="http://schemas.microsoft.com/office/drawing/2014/main" id="{F9AA4D9B-4077-9E4C-5880-B9E0957DF93A}"/>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7457077" y="3719683"/>
            <a:ext cx="327643" cy="327643"/>
          </a:xfrm>
          <a:prstGeom prst="rect">
            <a:avLst/>
          </a:prstGeom>
        </p:spPr>
      </p:pic>
      <p:sp>
        <p:nvSpPr>
          <p:cNvPr id="9" name="Text 1">
            <a:extLst>
              <a:ext uri="{FF2B5EF4-FFF2-40B4-BE49-F238E27FC236}">
                <a16:creationId xmlns:a16="http://schemas.microsoft.com/office/drawing/2014/main" id="{09F84953-61B5-B704-AB41-A2E03D1BC5D3}"/>
              </a:ext>
            </a:extLst>
          </p:cNvPr>
          <p:cNvSpPr/>
          <p:nvPr/>
        </p:nvSpPr>
        <p:spPr>
          <a:xfrm>
            <a:off x="8830166" y="1394112"/>
            <a:ext cx="2264513" cy="306913"/>
          </a:xfrm>
          <a:prstGeom prst="rect">
            <a:avLst/>
          </a:prstGeom>
          <a:noFill/>
          <a:ln/>
        </p:spPr>
        <p:txBody>
          <a:bodyPr wrap="none" lIns="0" tIns="0" rIns="0" bIns="0" rtlCol="0" anchor="t"/>
          <a:lstStyle/>
          <a:p>
            <a:pPr algn="ctr" rtl="1">
              <a:lnSpc>
                <a:spcPts val="2375"/>
              </a:lnSpc>
            </a:pPr>
            <a:r>
              <a:rPr lang="en-US" sz="1917" b="1" dirty="0">
                <a:solidFill>
                  <a:schemeClr val="accent2">
                    <a:lumMod val="75000"/>
                  </a:schemeClr>
                </a:solidFill>
                <a:latin typeface="Alexandria" pitchFamily="2" charset="-78"/>
                <a:ea typeface="Barlow Bold" pitchFamily="34" charset="-122"/>
                <a:cs typeface="Alexandria" pitchFamily="2" charset="-78"/>
              </a:rPr>
              <a:t>تطوير السياسات</a:t>
            </a:r>
            <a:endParaRPr lang="en-US" sz="1917"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74C207DB-F13A-69B5-336C-F1A079915214}"/>
              </a:ext>
            </a:extLst>
          </p:cNvPr>
          <p:cNvSpPr/>
          <p:nvPr/>
        </p:nvSpPr>
        <p:spPr>
          <a:xfrm>
            <a:off x="8472264" y="1783948"/>
            <a:ext cx="3024336" cy="1644874"/>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تحديث الأطر التشريعية واللوائح التنظيمية بما يدعم التحول نحو نموذج الجامعة المنتجة، ويعزز المرونة في إدارة البرامج التعليمية والبحثية.</a:t>
            </a:r>
            <a:endParaRPr lang="en-US" sz="1458" dirty="0">
              <a:latin typeface="Alexandria" pitchFamily="2" charset="-78"/>
              <a:cs typeface="Alexandria" pitchFamily="2" charset="-78"/>
            </a:endParaRPr>
          </a:p>
        </p:txBody>
      </p:sp>
      <p:pic>
        <p:nvPicPr>
          <p:cNvPr id="11" name="Image 2" descr="preencoded.png">
            <a:extLst>
              <a:ext uri="{FF2B5EF4-FFF2-40B4-BE49-F238E27FC236}">
                <a16:creationId xmlns:a16="http://schemas.microsoft.com/office/drawing/2014/main" id="{D24A9A3D-C133-8C3F-9E7B-9480C257EA6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6441269" y="3719683"/>
            <a:ext cx="327644" cy="327643"/>
          </a:xfrm>
          <a:prstGeom prst="rect">
            <a:avLst/>
          </a:prstGeom>
        </p:spPr>
      </p:pic>
      <p:sp>
        <p:nvSpPr>
          <p:cNvPr id="12" name="Text 3">
            <a:extLst>
              <a:ext uri="{FF2B5EF4-FFF2-40B4-BE49-F238E27FC236}">
                <a16:creationId xmlns:a16="http://schemas.microsoft.com/office/drawing/2014/main" id="{79844DAB-44D7-4404-3323-EB622AA9F9B3}"/>
              </a:ext>
            </a:extLst>
          </p:cNvPr>
          <p:cNvSpPr/>
          <p:nvPr/>
        </p:nvSpPr>
        <p:spPr>
          <a:xfrm>
            <a:off x="1106011" y="1394112"/>
            <a:ext cx="2264513" cy="306913"/>
          </a:xfrm>
          <a:prstGeom prst="rect">
            <a:avLst/>
          </a:prstGeom>
          <a:noFill/>
          <a:ln/>
        </p:spPr>
        <p:txBody>
          <a:bodyPr wrap="none" lIns="0" tIns="0" rIns="0" bIns="0" rtlCol="0" anchor="t"/>
          <a:lstStyle/>
          <a:p>
            <a:pPr algn="r" rtl="1">
              <a:lnSpc>
                <a:spcPts val="2375"/>
              </a:lnSpc>
            </a:pPr>
            <a:r>
              <a:rPr lang="en-US" sz="1917" b="1" dirty="0">
                <a:solidFill>
                  <a:schemeClr val="accent2">
                    <a:lumMod val="75000"/>
                  </a:schemeClr>
                </a:solidFill>
                <a:latin typeface="Alexandria" pitchFamily="2" charset="-78"/>
                <a:ea typeface="Barlow Bold" pitchFamily="34" charset="-122"/>
                <a:cs typeface="Alexandria" pitchFamily="2" charset="-78"/>
              </a:rPr>
              <a:t>الشراكات المجتمعية</a:t>
            </a:r>
            <a:endParaRPr lang="en-US" sz="1917"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090A8A36-3FD1-2E4D-D2E9-EB08A915F0C0}"/>
              </a:ext>
            </a:extLst>
          </p:cNvPr>
          <p:cNvSpPr/>
          <p:nvPr/>
        </p:nvSpPr>
        <p:spPr>
          <a:xfrm>
            <a:off x="637779" y="1783948"/>
            <a:ext cx="2732745" cy="1644874"/>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تعزيز التعاون مع مؤسسات المجتمع والقطاعين العام والخاص، بما يسهم في توظيف المعرفة الجامعية لخدمة التنمية المحلية.</a:t>
            </a:r>
            <a:endParaRPr lang="en-US" sz="1458" dirty="0">
              <a:latin typeface="Alexandria" pitchFamily="2" charset="-78"/>
              <a:cs typeface="Alexandria" pitchFamily="2" charset="-78"/>
            </a:endParaRPr>
          </a:p>
        </p:txBody>
      </p:sp>
      <p:pic>
        <p:nvPicPr>
          <p:cNvPr id="14" name="Image 3" descr="preencoded.png">
            <a:extLst>
              <a:ext uri="{FF2B5EF4-FFF2-40B4-BE49-F238E27FC236}">
                <a16:creationId xmlns:a16="http://schemas.microsoft.com/office/drawing/2014/main" id="{5D564519-9CB5-36EC-78FE-3172FAB322E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5425461" y="3719683"/>
            <a:ext cx="327643" cy="327643"/>
          </a:xfrm>
          <a:prstGeom prst="rect">
            <a:avLst/>
          </a:prstGeom>
        </p:spPr>
      </p:pic>
      <p:sp>
        <p:nvSpPr>
          <p:cNvPr id="15" name="Text 5">
            <a:extLst>
              <a:ext uri="{FF2B5EF4-FFF2-40B4-BE49-F238E27FC236}">
                <a16:creationId xmlns:a16="http://schemas.microsoft.com/office/drawing/2014/main" id="{9CA6709B-FA7C-C82E-F483-7C8F0D5B3DCD}"/>
              </a:ext>
            </a:extLst>
          </p:cNvPr>
          <p:cNvSpPr/>
          <p:nvPr/>
        </p:nvSpPr>
        <p:spPr>
          <a:xfrm>
            <a:off x="8830166" y="4093323"/>
            <a:ext cx="2264513" cy="306913"/>
          </a:xfrm>
          <a:prstGeom prst="rect">
            <a:avLst/>
          </a:prstGeom>
          <a:noFill/>
          <a:ln/>
        </p:spPr>
        <p:txBody>
          <a:bodyPr wrap="none" lIns="0" tIns="0" rIns="0" bIns="0" rtlCol="0" anchor="t"/>
          <a:lstStyle/>
          <a:p>
            <a:pPr algn="ctr" rtl="1">
              <a:lnSpc>
                <a:spcPts val="2375"/>
              </a:lnSpc>
            </a:pPr>
            <a:r>
              <a:rPr lang="en-US" sz="1917" b="1" dirty="0">
                <a:solidFill>
                  <a:schemeClr val="accent2">
                    <a:lumMod val="75000"/>
                  </a:schemeClr>
                </a:solidFill>
                <a:latin typeface="Alexandria" pitchFamily="2" charset="-78"/>
                <a:ea typeface="Barlow Bold" pitchFamily="34" charset="-122"/>
                <a:cs typeface="Alexandria" pitchFamily="2" charset="-78"/>
              </a:rPr>
              <a:t>دعم الابتكار</a:t>
            </a:r>
            <a:endParaRPr lang="en-US" sz="1917"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A1BD4E27-17EF-4712-C040-CAC5BB0120DD}"/>
              </a:ext>
            </a:extLst>
          </p:cNvPr>
          <p:cNvSpPr/>
          <p:nvPr/>
        </p:nvSpPr>
        <p:spPr>
          <a:xfrm>
            <a:off x="8565155" y="4400846"/>
            <a:ext cx="2773684" cy="1644874"/>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تمكين البحث العلمي وريادة الأعمال داخل الحرم الجامعي، وتشجيع الطلبة والباحثين على تطوير أفكار ومشروعات مبتكرة تخدم المجتمع.</a:t>
            </a:r>
            <a:endParaRPr lang="en-US" sz="1458" dirty="0">
              <a:latin typeface="Alexandria" pitchFamily="2" charset="-78"/>
              <a:cs typeface="Alexandria" pitchFamily="2" charset="-78"/>
            </a:endParaRPr>
          </a:p>
        </p:txBody>
      </p:sp>
      <p:pic>
        <p:nvPicPr>
          <p:cNvPr id="17" name="Image 4" descr="preencoded.png">
            <a:extLst>
              <a:ext uri="{FF2B5EF4-FFF2-40B4-BE49-F238E27FC236}">
                <a16:creationId xmlns:a16="http://schemas.microsoft.com/office/drawing/2014/main" id="{AC773F01-A04C-D81B-C692-CB80F5B8213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4399289" y="3719683"/>
            <a:ext cx="327643" cy="327643"/>
          </a:xfrm>
          <a:prstGeom prst="rect">
            <a:avLst/>
          </a:prstGeom>
        </p:spPr>
      </p:pic>
      <p:sp>
        <p:nvSpPr>
          <p:cNvPr id="19" name="Text 7">
            <a:extLst>
              <a:ext uri="{FF2B5EF4-FFF2-40B4-BE49-F238E27FC236}">
                <a16:creationId xmlns:a16="http://schemas.microsoft.com/office/drawing/2014/main" id="{430D6857-F4AD-5D0A-5468-B9D3A06232BA}"/>
              </a:ext>
            </a:extLst>
          </p:cNvPr>
          <p:cNvSpPr/>
          <p:nvPr/>
        </p:nvSpPr>
        <p:spPr>
          <a:xfrm>
            <a:off x="1116539" y="4093323"/>
            <a:ext cx="2264513" cy="306913"/>
          </a:xfrm>
          <a:prstGeom prst="rect">
            <a:avLst/>
          </a:prstGeom>
          <a:noFill/>
          <a:ln/>
        </p:spPr>
        <p:txBody>
          <a:bodyPr wrap="none" lIns="0" tIns="0" rIns="0" bIns="0" rtlCol="0" anchor="t"/>
          <a:lstStyle/>
          <a:p>
            <a:pPr algn="ctr" rtl="1">
              <a:lnSpc>
                <a:spcPts val="2375"/>
              </a:lnSpc>
            </a:pPr>
            <a:r>
              <a:rPr lang="en-US" sz="1917" b="1" dirty="0">
                <a:solidFill>
                  <a:schemeClr val="accent2">
                    <a:lumMod val="75000"/>
                  </a:schemeClr>
                </a:solidFill>
                <a:latin typeface="Alexandria" pitchFamily="2" charset="-78"/>
                <a:ea typeface="Barlow Bold" pitchFamily="34" charset="-122"/>
                <a:cs typeface="Alexandria" pitchFamily="2" charset="-78"/>
              </a:rPr>
              <a:t>تنويع التمويل</a:t>
            </a:r>
            <a:endParaRPr lang="en-US" sz="1917" dirty="0">
              <a:solidFill>
                <a:schemeClr val="accent2">
                  <a:lumMod val="75000"/>
                </a:schemeClr>
              </a:solidFill>
              <a:latin typeface="Alexandria" pitchFamily="2" charset="-78"/>
              <a:cs typeface="Alexandria" pitchFamily="2" charset="-78"/>
            </a:endParaRPr>
          </a:p>
        </p:txBody>
      </p:sp>
      <p:sp>
        <p:nvSpPr>
          <p:cNvPr id="20" name="Text 8">
            <a:extLst>
              <a:ext uri="{FF2B5EF4-FFF2-40B4-BE49-F238E27FC236}">
                <a16:creationId xmlns:a16="http://schemas.microsoft.com/office/drawing/2014/main" id="{02153E3B-B2F4-C331-6A77-E599CD93528F}"/>
              </a:ext>
            </a:extLst>
          </p:cNvPr>
          <p:cNvSpPr/>
          <p:nvPr/>
        </p:nvSpPr>
        <p:spPr>
          <a:xfrm>
            <a:off x="479377" y="4483158"/>
            <a:ext cx="2901676" cy="1308307"/>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الاعتماد على مصادر تمويل متنوعة مثل الاستشارات العلمية، والشراكات مع القطاع الخاص، والمشروعات الإنتاجية لتعزيز الاستدامة المالية.</a:t>
            </a:r>
            <a:endParaRPr lang="en-US" sz="1458"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F2B543F0-8E31-EB05-4B72-C9A7AC9311AE}"/>
              </a:ext>
            </a:extLst>
          </p:cNvPr>
          <p:cNvSpPr/>
          <p:nvPr/>
        </p:nvSpPr>
        <p:spPr>
          <a:xfrm>
            <a:off x="339595" y="6233339"/>
            <a:ext cx="10755084" cy="522772"/>
          </a:xfrm>
          <a:prstGeom prst="rect">
            <a:avLst/>
          </a:prstGeom>
          <a:noFill/>
          <a:ln/>
        </p:spPr>
        <p:txBody>
          <a:bodyPr wrap="square" lIns="0" tIns="0" rIns="0" bIns="0" rtlCol="0" anchor="t">
            <a:spAutoFit/>
          </a:bodyPr>
          <a:lstStyle/>
          <a:p>
            <a:pPr algn="just" rtl="1">
              <a:lnSpc>
                <a:spcPct val="150000"/>
              </a:lnSpc>
            </a:pPr>
            <a:r>
              <a:rPr lang="en-US" sz="1200" dirty="0">
                <a:solidFill>
                  <a:srgbClr val="384653"/>
                </a:solidFill>
                <a:latin typeface="Alexandria" pitchFamily="2" charset="-78"/>
                <a:ea typeface="Montserrat" pitchFamily="34" charset="-122"/>
                <a:cs typeface="Alexandria" pitchFamily="2" charset="-78"/>
              </a:rPr>
              <a:t>يتطلب هذا التحول الشامل التزامًا قويًا من جميع الأطراف المعنية، بما في ذلك الحكومات، إدارات الجامعات، أعضاء هيئة التدريس، والطلاب، لتحقيق أهداف التنمية الشاملة. وبذلك تصبح الجامعة مؤسسة تعليمية </a:t>
            </a:r>
            <a:r>
              <a:rPr lang="en-US" sz="1200" b="1" dirty="0">
                <a:solidFill>
                  <a:srgbClr val="384653"/>
                </a:solidFill>
                <a:latin typeface="Alexandria" pitchFamily="2" charset="-78"/>
                <a:ea typeface="Montserrat" pitchFamily="34" charset="-122"/>
                <a:cs typeface="Alexandria" pitchFamily="2" charset="-78"/>
              </a:rPr>
              <a:t>منتجة للمعرفة والقيمة الاقتصادية والاجتماعية</a:t>
            </a:r>
            <a:r>
              <a:rPr lang="en-US" sz="1200" dirty="0">
                <a:solidFill>
                  <a:srgbClr val="384653"/>
                </a:solidFill>
                <a:latin typeface="Alexandria" pitchFamily="2" charset="-78"/>
                <a:ea typeface="Montserrat" pitchFamily="34" charset="-122"/>
                <a:cs typeface="Alexandria" pitchFamily="2" charset="-78"/>
              </a:rPr>
              <a:t> في آن واحد، وتساهم بفاعلية في بناء مجتمع مزدهر.</a:t>
            </a:r>
            <a:endParaRPr lang="en-US" sz="1200" dirty="0">
              <a:latin typeface="Alexandria" pitchFamily="2" charset="-78"/>
              <a:cs typeface="Alexandria" pitchFamily="2" charset="-78"/>
            </a:endParaRPr>
          </a:p>
        </p:txBody>
      </p:sp>
    </p:spTree>
    <p:extLst>
      <p:ext uri="{BB962C8B-B14F-4D97-AF65-F5344CB8AC3E}">
        <p14:creationId xmlns:p14="http://schemas.microsoft.com/office/powerpoint/2010/main" val="195100074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pic>
        <p:nvPicPr>
          <p:cNvPr id="28" name="Image 7" descr="preencoded.png">
            <a:extLst>
              <a:ext uri="{FF2B5EF4-FFF2-40B4-BE49-F238E27FC236}">
                <a16:creationId xmlns:a16="http://schemas.microsoft.com/office/drawing/2014/main" id="{4FA8FC47-8D83-B159-6FF3-2E2B63C4F8E0}"/>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2737693" y="2148979"/>
            <a:ext cx="213221" cy="213221"/>
          </a:xfrm>
          <a:prstGeom prst="rect">
            <a:avLst/>
          </a:prstGeom>
        </p:spPr>
      </p:pic>
      <p:pic>
        <p:nvPicPr>
          <p:cNvPr id="21" name="Image 5" descr="preencoded.png">
            <a:extLst>
              <a:ext uri="{FF2B5EF4-FFF2-40B4-BE49-F238E27FC236}">
                <a16:creationId xmlns:a16="http://schemas.microsoft.com/office/drawing/2014/main" id="{05A113C0-7E8C-ACCC-B290-1E7B8971892A}"/>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5509220" y="2148980"/>
            <a:ext cx="213221" cy="213221"/>
          </a:xfrm>
          <a:prstGeom prst="rect">
            <a:avLst/>
          </a:prstGeom>
        </p:spPr>
      </p:pic>
      <p:pic>
        <p:nvPicPr>
          <p:cNvPr id="38" name="Image 11" descr="preencoded.png">
            <a:extLst>
              <a:ext uri="{FF2B5EF4-FFF2-40B4-BE49-F238E27FC236}">
                <a16:creationId xmlns:a16="http://schemas.microsoft.com/office/drawing/2014/main" id="{D4B1864E-35E0-E0C4-3F6A-68E5DFC15D1E}"/>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5509220" y="4639767"/>
            <a:ext cx="213221" cy="213221"/>
          </a:xfrm>
          <a:prstGeom prst="rect">
            <a:avLst/>
          </a:prstGeom>
        </p:spPr>
      </p:pic>
      <p:pic>
        <p:nvPicPr>
          <p:cNvPr id="33" name="Image 9" descr="preencoded.png">
            <a:extLst>
              <a:ext uri="{FF2B5EF4-FFF2-40B4-BE49-F238E27FC236}">
                <a16:creationId xmlns:a16="http://schemas.microsoft.com/office/drawing/2014/main" id="{9F8664C9-8040-7AC1-B5C8-85AD61095CC5}"/>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11052275" y="4639767"/>
            <a:ext cx="213221" cy="213221"/>
          </a:xfrm>
          <a:prstGeom prst="rect">
            <a:avLst/>
          </a:prstGeom>
        </p:spPr>
      </p:pic>
      <p:pic>
        <p:nvPicPr>
          <p:cNvPr id="15" name="Image 3" descr="preencoded.png">
            <a:extLst>
              <a:ext uri="{FF2B5EF4-FFF2-40B4-BE49-F238E27FC236}">
                <a16:creationId xmlns:a16="http://schemas.microsoft.com/office/drawing/2014/main" id="{29DEDDD6-3140-B26E-881E-EB3E2980FD70}"/>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8280797" y="2148980"/>
            <a:ext cx="213221" cy="213221"/>
          </a:xfrm>
          <a:prstGeom prst="rect">
            <a:avLst/>
          </a:prstGeom>
        </p:spPr>
      </p:pic>
      <p:pic>
        <p:nvPicPr>
          <p:cNvPr id="10" name="Image 1" descr="preencoded.png">
            <a:extLst>
              <a:ext uri="{FF2B5EF4-FFF2-40B4-BE49-F238E27FC236}">
                <a16:creationId xmlns:a16="http://schemas.microsoft.com/office/drawing/2014/main" id="{18F7D4BB-16B5-9E3F-3559-061D396B6B16}"/>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1052275" y="2148980"/>
            <a:ext cx="213221" cy="213221"/>
          </a:xfrm>
          <a:prstGeom prst="rect">
            <a:avLst/>
          </a:prstGeom>
        </p:spPr>
      </p:pic>
      <p:sp>
        <p:nvSpPr>
          <p:cNvPr id="18" name="Rectangle 17">
            <a:extLst>
              <a:ext uri="{FF2B5EF4-FFF2-40B4-BE49-F238E27FC236}">
                <a16:creationId xmlns:a16="http://schemas.microsoft.com/office/drawing/2014/main" id="{EADAC73F-D5CC-ECC6-B97C-535E1001746D}"/>
              </a:ext>
            </a:extLst>
          </p:cNvPr>
          <p:cNvSpPr/>
          <p:nvPr/>
        </p:nvSpPr>
        <p:spPr>
          <a:xfrm flipV="1">
            <a:off x="2715897" y="322030"/>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16">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4940DAF-C5B8-D2BA-261D-9ACECA481CFD}"/>
              </a:ext>
            </a:extLst>
          </p:cNvPr>
          <p:cNvSpPr/>
          <p:nvPr/>
        </p:nvSpPr>
        <p:spPr>
          <a:xfrm>
            <a:off x="2810911" y="476599"/>
            <a:ext cx="7761783" cy="415727"/>
          </a:xfrm>
          <a:prstGeom prst="rect">
            <a:avLst/>
          </a:prstGeom>
          <a:noFill/>
          <a:ln/>
        </p:spPr>
        <p:txBody>
          <a:bodyPr wrap="none" lIns="0" tIns="0" rIns="0" bIns="0" rtlCol="0" anchor="t"/>
          <a:lstStyle/>
          <a:p>
            <a:pPr algn="r" rtl="1">
              <a:lnSpc>
                <a:spcPts val="3250"/>
              </a:lnSpc>
            </a:pPr>
            <a:r>
              <a:rPr lang="ar-SA" sz="2400" b="1" dirty="0">
                <a:solidFill>
                  <a:srgbClr val="00B0F0"/>
                </a:solidFill>
                <a:latin typeface="Alexandria" pitchFamily="2" charset="-78"/>
                <a:ea typeface="Barlow Bold" pitchFamily="34" charset="-122"/>
                <a:cs typeface="Alexandria" pitchFamily="2" charset="-78"/>
              </a:rPr>
              <a:t>مقترحات لتفعيل الجامعة المنتجة:  ركيزة التنمية</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D098CFD3-1107-AC35-AC97-00A7D6E55DEA}"/>
              </a:ext>
            </a:extLst>
          </p:cNvPr>
          <p:cNvSpPr/>
          <p:nvPr/>
        </p:nvSpPr>
        <p:spPr>
          <a:xfrm>
            <a:off x="631924" y="1263378"/>
            <a:ext cx="10999590" cy="493212"/>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لتعزيز دور الجامعة المنتجة وتحقيق أهدافها التنموية والاقتصادية، يجب تبني سياسات وإجراءات مبتكرة ومتكاملة تدفع بالجامعة لتكون محركًا رئيسيًا للابتكار والتنمية.</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83F9E58F-6518-4AC2-6A42-0F0FFE767A65}"/>
              </a:ext>
            </a:extLst>
          </p:cNvPr>
          <p:cNvSpPr/>
          <p:nvPr/>
        </p:nvSpPr>
        <p:spPr>
          <a:xfrm>
            <a:off x="8946555" y="1854398"/>
            <a:ext cx="2613521" cy="2332832"/>
          </a:xfrm>
          <a:prstGeom prst="roundRect">
            <a:avLst>
              <a:gd name="adj" fmla="val 10158"/>
            </a:avLst>
          </a:prstGeom>
          <a:solidFill>
            <a:srgbClr val="D4E9F7"/>
          </a:solidFill>
          <a:ln w="7620">
            <a:solidFill>
              <a:srgbClr val="BACFDD"/>
            </a:solidFill>
            <a:prstDash val="solid"/>
          </a:ln>
        </p:spPr>
      </p:sp>
      <p:pic>
        <p:nvPicPr>
          <p:cNvPr id="9" name="Image 0" descr="preencoded.png">
            <a:extLst>
              <a:ext uri="{FF2B5EF4-FFF2-40B4-BE49-F238E27FC236}">
                <a16:creationId xmlns:a16="http://schemas.microsoft.com/office/drawing/2014/main" id="{568206F1-8C3E-95E1-7A2B-26601EF15FB7}"/>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0921901" y="2018706"/>
            <a:ext cx="473869" cy="473869"/>
          </a:xfrm>
          <a:prstGeom prst="rect">
            <a:avLst/>
          </a:prstGeom>
        </p:spPr>
      </p:pic>
      <p:sp>
        <p:nvSpPr>
          <p:cNvPr id="11" name="Text 3">
            <a:extLst>
              <a:ext uri="{FF2B5EF4-FFF2-40B4-BE49-F238E27FC236}">
                <a16:creationId xmlns:a16="http://schemas.microsoft.com/office/drawing/2014/main" id="{F7798464-FBF0-C78C-E572-CA261229B2ED}"/>
              </a:ext>
            </a:extLst>
          </p:cNvPr>
          <p:cNvSpPr/>
          <p:nvPr/>
        </p:nvSpPr>
        <p:spPr>
          <a:xfrm>
            <a:off x="9317137" y="2650530"/>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تطوير المناهج</a:t>
            </a:r>
            <a:endParaRPr lang="en-US" sz="1625"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13752E11-48EB-3BC2-BD64-CD0877B1A6F0}"/>
              </a:ext>
            </a:extLst>
          </p:cNvPr>
          <p:cNvSpPr/>
          <p:nvPr/>
        </p:nvSpPr>
        <p:spPr>
          <a:xfrm>
            <a:off x="9110861" y="3005039"/>
            <a:ext cx="2284908" cy="758131"/>
          </a:xfrm>
          <a:prstGeom prst="rect">
            <a:avLst/>
          </a:prstGeom>
          <a:noFill/>
          <a:ln/>
        </p:spPr>
        <p:txBody>
          <a:bodyPr wrap="square" lIns="0" tIns="0" rIns="0" bIns="0" rtlCol="0" anchor="t"/>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مواءمة المناهج مع احتياجات السوق والمجتمع، وتقديم برامج مرنة ومتجددة.</a:t>
            </a:r>
            <a:endParaRPr lang="en-US"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4B7C7B4F-1DA6-5235-E60A-F7955184F631}"/>
              </a:ext>
            </a:extLst>
          </p:cNvPr>
          <p:cNvSpPr/>
          <p:nvPr/>
        </p:nvSpPr>
        <p:spPr>
          <a:xfrm>
            <a:off x="6174978" y="1854398"/>
            <a:ext cx="2613620" cy="2332832"/>
          </a:xfrm>
          <a:prstGeom prst="roundRect">
            <a:avLst>
              <a:gd name="adj" fmla="val 10158"/>
            </a:avLst>
          </a:prstGeom>
          <a:solidFill>
            <a:srgbClr val="D4E9F7"/>
          </a:solidFill>
          <a:ln w="7620">
            <a:solidFill>
              <a:srgbClr val="BACFDD"/>
            </a:solidFill>
            <a:prstDash val="solid"/>
          </a:ln>
        </p:spPr>
      </p:sp>
      <p:pic>
        <p:nvPicPr>
          <p:cNvPr id="14" name="Image 2" descr="preencoded.png">
            <a:extLst>
              <a:ext uri="{FF2B5EF4-FFF2-40B4-BE49-F238E27FC236}">
                <a16:creationId xmlns:a16="http://schemas.microsoft.com/office/drawing/2014/main" id="{5BBF641B-2C29-C585-89DD-9E0D32DF9C14}"/>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8150424" y="2018706"/>
            <a:ext cx="473869" cy="473869"/>
          </a:xfrm>
          <a:prstGeom prst="rect">
            <a:avLst/>
          </a:prstGeom>
        </p:spPr>
      </p:pic>
      <p:sp>
        <p:nvSpPr>
          <p:cNvPr id="16" name="Text 6">
            <a:extLst>
              <a:ext uri="{FF2B5EF4-FFF2-40B4-BE49-F238E27FC236}">
                <a16:creationId xmlns:a16="http://schemas.microsoft.com/office/drawing/2014/main" id="{D6A5ED73-7BE0-2005-6826-7574F023A5AA}"/>
              </a:ext>
            </a:extLst>
          </p:cNvPr>
          <p:cNvSpPr/>
          <p:nvPr/>
        </p:nvSpPr>
        <p:spPr>
          <a:xfrm>
            <a:off x="6545659" y="2650530"/>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تعزيز التعلم التطبيقي</a:t>
            </a:r>
            <a:endParaRPr lang="en-US" sz="1625"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C7FB5E36-879D-8AD7-6AC2-29D9A7F3F833}"/>
              </a:ext>
            </a:extLst>
          </p:cNvPr>
          <p:cNvSpPr/>
          <p:nvPr/>
        </p:nvSpPr>
        <p:spPr>
          <a:xfrm>
            <a:off x="6339284" y="3005039"/>
            <a:ext cx="2285008" cy="758131"/>
          </a:xfrm>
          <a:prstGeom prst="rect">
            <a:avLst/>
          </a:prstGeom>
          <a:noFill/>
          <a:ln/>
        </p:spPr>
        <p:txBody>
          <a:bodyPr wrap="square" lIns="0" tIns="0" rIns="0" bIns="0" rtlCol="0" anchor="t"/>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التركيز على البحث العلمي التطبيقي المرتبط بمشكلات واقعية وذات تأثير مباشر.</a:t>
            </a:r>
            <a:endParaRPr lang="en-US" dirty="0">
              <a:latin typeface="Alexandria" pitchFamily="2" charset="-78"/>
              <a:cs typeface="Alexandria" pitchFamily="2" charset="-78"/>
            </a:endParaRPr>
          </a:p>
        </p:txBody>
      </p:sp>
      <p:sp>
        <p:nvSpPr>
          <p:cNvPr id="19" name="Shape 8">
            <a:extLst>
              <a:ext uri="{FF2B5EF4-FFF2-40B4-BE49-F238E27FC236}">
                <a16:creationId xmlns:a16="http://schemas.microsoft.com/office/drawing/2014/main" id="{64E2A01C-691D-6872-7D5A-6803AD30DB6A}"/>
              </a:ext>
            </a:extLst>
          </p:cNvPr>
          <p:cNvSpPr/>
          <p:nvPr/>
        </p:nvSpPr>
        <p:spPr>
          <a:xfrm>
            <a:off x="3403501" y="1854398"/>
            <a:ext cx="2613521" cy="2332832"/>
          </a:xfrm>
          <a:prstGeom prst="roundRect">
            <a:avLst>
              <a:gd name="adj" fmla="val 10158"/>
            </a:avLst>
          </a:prstGeom>
          <a:solidFill>
            <a:srgbClr val="D4E9F7"/>
          </a:solidFill>
          <a:ln w="7620">
            <a:solidFill>
              <a:srgbClr val="BACFDD"/>
            </a:solidFill>
            <a:prstDash val="solid"/>
          </a:ln>
        </p:spPr>
      </p:sp>
      <p:pic>
        <p:nvPicPr>
          <p:cNvPr id="20" name="Image 4" descr="preencoded.png">
            <a:extLst>
              <a:ext uri="{FF2B5EF4-FFF2-40B4-BE49-F238E27FC236}">
                <a16:creationId xmlns:a16="http://schemas.microsoft.com/office/drawing/2014/main" id="{9C700764-C3AA-289A-B9F9-F69DAA00C98A}"/>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5378847" y="2018706"/>
            <a:ext cx="473869" cy="473869"/>
          </a:xfrm>
          <a:prstGeom prst="rect">
            <a:avLst/>
          </a:prstGeom>
        </p:spPr>
      </p:pic>
      <p:sp>
        <p:nvSpPr>
          <p:cNvPr id="22" name="Text 9">
            <a:extLst>
              <a:ext uri="{FF2B5EF4-FFF2-40B4-BE49-F238E27FC236}">
                <a16:creationId xmlns:a16="http://schemas.microsoft.com/office/drawing/2014/main" id="{DAADD053-5025-CA40-0EA8-F4514191EE3E}"/>
              </a:ext>
            </a:extLst>
          </p:cNvPr>
          <p:cNvSpPr/>
          <p:nvPr/>
        </p:nvSpPr>
        <p:spPr>
          <a:xfrm>
            <a:off x="3567807" y="2650531"/>
            <a:ext cx="2284908" cy="519509"/>
          </a:xfrm>
          <a:prstGeom prst="rect">
            <a:avLst/>
          </a:prstGeom>
          <a:noFill/>
          <a:ln/>
        </p:spPr>
        <p:txBody>
          <a:bodyPr wrap="squar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تشجيع الابتكار وريادة الأعمال</a:t>
            </a:r>
            <a:endParaRPr lang="en-US" sz="1625" dirty="0">
              <a:solidFill>
                <a:schemeClr val="accent2">
                  <a:lumMod val="75000"/>
                </a:schemeClr>
              </a:solidFill>
              <a:latin typeface="Alexandria" pitchFamily="2" charset="-78"/>
              <a:cs typeface="Alexandria" pitchFamily="2" charset="-78"/>
            </a:endParaRPr>
          </a:p>
        </p:txBody>
      </p:sp>
      <p:sp>
        <p:nvSpPr>
          <p:cNvPr id="24" name="Text 10">
            <a:extLst>
              <a:ext uri="{FF2B5EF4-FFF2-40B4-BE49-F238E27FC236}">
                <a16:creationId xmlns:a16="http://schemas.microsoft.com/office/drawing/2014/main" id="{A415110E-FF43-1130-EB74-2A8C262CDB0B}"/>
              </a:ext>
            </a:extLst>
          </p:cNvPr>
          <p:cNvSpPr/>
          <p:nvPr/>
        </p:nvSpPr>
        <p:spPr>
          <a:xfrm>
            <a:off x="3567807" y="3264794"/>
            <a:ext cx="2284908" cy="758131"/>
          </a:xfrm>
          <a:prstGeom prst="rect">
            <a:avLst/>
          </a:prstGeom>
          <a:noFill/>
          <a:ln/>
        </p:spPr>
        <p:txBody>
          <a:bodyPr wrap="square" lIns="0" tIns="0" rIns="0" bIns="0" rtlCol="0" anchor="t"/>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توفير حاضنات أعمال ومراكز دعم للمبتكرين ورواد الأعمال من الطلاب والباحثين.</a:t>
            </a:r>
            <a:endParaRPr lang="en-US" dirty="0">
              <a:latin typeface="Alexandria" pitchFamily="2" charset="-78"/>
              <a:cs typeface="Alexandria" pitchFamily="2" charset="-78"/>
            </a:endParaRPr>
          </a:p>
        </p:txBody>
      </p:sp>
      <p:sp>
        <p:nvSpPr>
          <p:cNvPr id="26" name="Shape 11">
            <a:extLst>
              <a:ext uri="{FF2B5EF4-FFF2-40B4-BE49-F238E27FC236}">
                <a16:creationId xmlns:a16="http://schemas.microsoft.com/office/drawing/2014/main" id="{931B2A1B-AA46-87EA-1045-B83B77E32C30}"/>
              </a:ext>
            </a:extLst>
          </p:cNvPr>
          <p:cNvSpPr/>
          <p:nvPr/>
        </p:nvSpPr>
        <p:spPr>
          <a:xfrm>
            <a:off x="631924" y="1854398"/>
            <a:ext cx="2613620" cy="2332832"/>
          </a:xfrm>
          <a:prstGeom prst="roundRect">
            <a:avLst>
              <a:gd name="adj" fmla="val 10158"/>
            </a:avLst>
          </a:prstGeom>
          <a:solidFill>
            <a:srgbClr val="D4E9F7"/>
          </a:solidFill>
          <a:ln w="7620">
            <a:solidFill>
              <a:srgbClr val="BACFDD"/>
            </a:solidFill>
            <a:prstDash val="solid"/>
          </a:ln>
        </p:spPr>
      </p:sp>
      <p:pic>
        <p:nvPicPr>
          <p:cNvPr id="27" name="Image 6" descr="preencoded.png">
            <a:extLst>
              <a:ext uri="{FF2B5EF4-FFF2-40B4-BE49-F238E27FC236}">
                <a16:creationId xmlns:a16="http://schemas.microsoft.com/office/drawing/2014/main" id="{AFF12C9D-4A7E-6411-518C-2852EB52D209}"/>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2607370" y="2018706"/>
            <a:ext cx="473869" cy="473869"/>
          </a:xfrm>
          <a:prstGeom prst="rect">
            <a:avLst/>
          </a:prstGeom>
        </p:spPr>
      </p:pic>
      <p:sp>
        <p:nvSpPr>
          <p:cNvPr id="29" name="Text 12">
            <a:extLst>
              <a:ext uri="{FF2B5EF4-FFF2-40B4-BE49-F238E27FC236}">
                <a16:creationId xmlns:a16="http://schemas.microsoft.com/office/drawing/2014/main" id="{3669C004-19F3-8D78-B1A0-2F9746D5E511}"/>
              </a:ext>
            </a:extLst>
          </p:cNvPr>
          <p:cNvSpPr/>
          <p:nvPr/>
        </p:nvSpPr>
        <p:spPr>
          <a:xfrm>
            <a:off x="1002606" y="2650530"/>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بناء شراكات استراتيجية</a:t>
            </a:r>
            <a:endParaRPr lang="en-US" sz="1625" dirty="0">
              <a:solidFill>
                <a:schemeClr val="accent2">
                  <a:lumMod val="75000"/>
                </a:schemeClr>
              </a:solidFill>
              <a:latin typeface="Alexandria" pitchFamily="2" charset="-78"/>
              <a:cs typeface="Alexandria" pitchFamily="2" charset="-78"/>
            </a:endParaRPr>
          </a:p>
        </p:txBody>
      </p:sp>
      <p:sp>
        <p:nvSpPr>
          <p:cNvPr id="30" name="Text 13">
            <a:extLst>
              <a:ext uri="{FF2B5EF4-FFF2-40B4-BE49-F238E27FC236}">
                <a16:creationId xmlns:a16="http://schemas.microsoft.com/office/drawing/2014/main" id="{57619B0D-FD76-BE61-CA18-8C52C7C57729}"/>
              </a:ext>
            </a:extLst>
          </p:cNvPr>
          <p:cNvSpPr/>
          <p:nvPr/>
        </p:nvSpPr>
        <p:spPr>
          <a:xfrm>
            <a:off x="796231" y="3005039"/>
            <a:ext cx="2285008" cy="758131"/>
          </a:xfrm>
          <a:prstGeom prst="rect">
            <a:avLst/>
          </a:prstGeom>
          <a:noFill/>
          <a:ln/>
        </p:spPr>
        <p:txBody>
          <a:bodyPr wrap="square" lIns="0" tIns="0" rIns="0" bIns="0" rtlCol="0" anchor="t"/>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إقامة علاقات قوية مع القطاعين العام والخاص لتبادل المعرفة والتمويل المشترك للمشاريع.</a:t>
            </a:r>
            <a:endParaRPr lang="en-US" dirty="0">
              <a:latin typeface="Alexandria" pitchFamily="2" charset="-78"/>
              <a:cs typeface="Alexandria" pitchFamily="2" charset="-78"/>
            </a:endParaRPr>
          </a:p>
        </p:txBody>
      </p:sp>
      <p:sp>
        <p:nvSpPr>
          <p:cNvPr id="31" name="Shape 14">
            <a:extLst>
              <a:ext uri="{FF2B5EF4-FFF2-40B4-BE49-F238E27FC236}">
                <a16:creationId xmlns:a16="http://schemas.microsoft.com/office/drawing/2014/main" id="{0A2768C6-2AFC-9BD8-52F3-A8B652190AE2}"/>
              </a:ext>
            </a:extLst>
          </p:cNvPr>
          <p:cNvSpPr/>
          <p:nvPr/>
        </p:nvSpPr>
        <p:spPr>
          <a:xfrm>
            <a:off x="6174979" y="4345186"/>
            <a:ext cx="5385098" cy="1820367"/>
          </a:xfrm>
          <a:prstGeom prst="roundRect">
            <a:avLst>
              <a:gd name="adj" fmla="val 13018"/>
            </a:avLst>
          </a:prstGeom>
          <a:solidFill>
            <a:srgbClr val="D4E9F7"/>
          </a:solidFill>
          <a:ln w="7620">
            <a:solidFill>
              <a:srgbClr val="BACFDD"/>
            </a:solidFill>
            <a:prstDash val="solid"/>
          </a:ln>
        </p:spPr>
      </p:sp>
      <p:pic>
        <p:nvPicPr>
          <p:cNvPr id="32" name="Image 8" descr="preencoded.png">
            <a:extLst>
              <a:ext uri="{FF2B5EF4-FFF2-40B4-BE49-F238E27FC236}">
                <a16:creationId xmlns:a16="http://schemas.microsoft.com/office/drawing/2014/main" id="{ECF2977F-07CF-4196-1621-F40AF6864E20}"/>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0921901" y="4509493"/>
            <a:ext cx="473869" cy="473869"/>
          </a:xfrm>
          <a:prstGeom prst="rect">
            <a:avLst/>
          </a:prstGeom>
        </p:spPr>
      </p:pic>
      <p:sp>
        <p:nvSpPr>
          <p:cNvPr id="34" name="Text 15">
            <a:extLst>
              <a:ext uri="{FF2B5EF4-FFF2-40B4-BE49-F238E27FC236}">
                <a16:creationId xmlns:a16="http://schemas.microsoft.com/office/drawing/2014/main" id="{FCCBC674-DEDF-0A4A-7C0D-6096864C68FB}"/>
              </a:ext>
            </a:extLst>
          </p:cNvPr>
          <p:cNvSpPr/>
          <p:nvPr/>
        </p:nvSpPr>
        <p:spPr>
          <a:xfrm>
            <a:off x="9317137" y="5141318"/>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دعم المشروعات البحثية</a:t>
            </a:r>
            <a:endParaRPr lang="en-US" sz="1625" dirty="0">
              <a:solidFill>
                <a:schemeClr val="accent2">
                  <a:lumMod val="75000"/>
                </a:schemeClr>
              </a:solidFill>
              <a:latin typeface="Alexandria" pitchFamily="2" charset="-78"/>
              <a:cs typeface="Alexandria" pitchFamily="2" charset="-78"/>
            </a:endParaRPr>
          </a:p>
        </p:txBody>
      </p:sp>
      <p:sp>
        <p:nvSpPr>
          <p:cNvPr id="35" name="Text 16">
            <a:extLst>
              <a:ext uri="{FF2B5EF4-FFF2-40B4-BE49-F238E27FC236}">
                <a16:creationId xmlns:a16="http://schemas.microsoft.com/office/drawing/2014/main" id="{120515B5-CC52-8B5B-2F5D-3DF9CA33731B}"/>
              </a:ext>
            </a:extLst>
          </p:cNvPr>
          <p:cNvSpPr/>
          <p:nvPr/>
        </p:nvSpPr>
        <p:spPr>
          <a:xfrm>
            <a:off x="6339284" y="5495826"/>
            <a:ext cx="5056485" cy="505420"/>
          </a:xfrm>
          <a:prstGeom prst="rect">
            <a:avLst/>
          </a:prstGeom>
          <a:noFill/>
          <a:ln/>
        </p:spPr>
        <p:txBody>
          <a:bodyPr wrap="square" lIns="0" tIns="0" rIns="0" bIns="0" rtlCol="0" anchor="t"/>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توجيه الدعم للمشاريع البحثية التي تسهم في التنمية الاقتصادية والاجتماعية المستدامة.</a:t>
            </a:r>
            <a:endParaRPr lang="en-US" dirty="0">
              <a:latin typeface="Alexandria" pitchFamily="2" charset="-78"/>
              <a:cs typeface="Alexandria" pitchFamily="2" charset="-78"/>
            </a:endParaRPr>
          </a:p>
        </p:txBody>
      </p:sp>
      <p:sp>
        <p:nvSpPr>
          <p:cNvPr id="36" name="Shape 17">
            <a:extLst>
              <a:ext uri="{FF2B5EF4-FFF2-40B4-BE49-F238E27FC236}">
                <a16:creationId xmlns:a16="http://schemas.microsoft.com/office/drawing/2014/main" id="{5664FF0A-4E06-469B-D371-D5949783538A}"/>
              </a:ext>
            </a:extLst>
          </p:cNvPr>
          <p:cNvSpPr/>
          <p:nvPr/>
        </p:nvSpPr>
        <p:spPr>
          <a:xfrm>
            <a:off x="631924" y="4345186"/>
            <a:ext cx="5385098" cy="1820367"/>
          </a:xfrm>
          <a:prstGeom prst="roundRect">
            <a:avLst>
              <a:gd name="adj" fmla="val 13018"/>
            </a:avLst>
          </a:prstGeom>
          <a:solidFill>
            <a:srgbClr val="D4E9F7"/>
          </a:solidFill>
          <a:ln w="7620">
            <a:solidFill>
              <a:srgbClr val="BACFDD"/>
            </a:solidFill>
            <a:prstDash val="solid"/>
          </a:ln>
        </p:spPr>
      </p:sp>
      <p:pic>
        <p:nvPicPr>
          <p:cNvPr id="37" name="Image 10" descr="preencoded.png">
            <a:extLst>
              <a:ext uri="{FF2B5EF4-FFF2-40B4-BE49-F238E27FC236}">
                <a16:creationId xmlns:a16="http://schemas.microsoft.com/office/drawing/2014/main" id="{3496C257-AB56-CB74-7D5D-E1E60D572E02}"/>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5378847" y="4509493"/>
            <a:ext cx="473869" cy="473869"/>
          </a:xfrm>
          <a:prstGeom prst="rect">
            <a:avLst/>
          </a:prstGeom>
        </p:spPr>
      </p:pic>
      <p:sp>
        <p:nvSpPr>
          <p:cNvPr id="39" name="Text 18">
            <a:extLst>
              <a:ext uri="{FF2B5EF4-FFF2-40B4-BE49-F238E27FC236}">
                <a16:creationId xmlns:a16="http://schemas.microsoft.com/office/drawing/2014/main" id="{21D216E4-CAE8-926B-9AED-58777C94E0D1}"/>
              </a:ext>
            </a:extLst>
          </p:cNvPr>
          <p:cNvSpPr/>
          <p:nvPr/>
        </p:nvSpPr>
        <p:spPr>
          <a:xfrm>
            <a:off x="3774083" y="5141318"/>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بيئة داعمة للإبداع</a:t>
            </a:r>
            <a:endParaRPr lang="en-US" sz="1625" dirty="0">
              <a:solidFill>
                <a:schemeClr val="accent2">
                  <a:lumMod val="75000"/>
                </a:schemeClr>
              </a:solidFill>
              <a:latin typeface="Alexandria" pitchFamily="2" charset="-78"/>
              <a:cs typeface="Alexandria" pitchFamily="2" charset="-78"/>
            </a:endParaRPr>
          </a:p>
        </p:txBody>
      </p:sp>
      <p:sp>
        <p:nvSpPr>
          <p:cNvPr id="40" name="Text 19">
            <a:extLst>
              <a:ext uri="{FF2B5EF4-FFF2-40B4-BE49-F238E27FC236}">
                <a16:creationId xmlns:a16="http://schemas.microsoft.com/office/drawing/2014/main" id="{DFA13D11-E298-5B3C-09A9-670BEB04BCC5}"/>
              </a:ext>
            </a:extLst>
          </p:cNvPr>
          <p:cNvSpPr/>
          <p:nvPr/>
        </p:nvSpPr>
        <p:spPr>
          <a:xfrm>
            <a:off x="796231" y="5495826"/>
            <a:ext cx="5056485" cy="493212"/>
          </a:xfrm>
          <a:prstGeom prst="rect">
            <a:avLst/>
          </a:prstGeom>
          <a:noFill/>
          <a:ln/>
        </p:spPr>
        <p:txBody>
          <a:bodyPr wrap="square" lIns="0" tIns="0" rIns="0" bIns="0" rtlCol="0" anchor="t">
            <a:spAutoFit/>
          </a:bodyPr>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خلق بيئة جامعية تحفز على الإبداع، التجريب، وتقبل المخاطر الفكرية والتطبيقية.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82062835"/>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7931" y="360261"/>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076540"/>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7EB6966-CBD5-3AE1-87C8-57C24BCA8B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7550" y="1430975"/>
            <a:ext cx="3503712" cy="5005303"/>
          </a:xfrm>
          <a:prstGeom prst="rect">
            <a:avLst/>
          </a:prstGeom>
        </p:spPr>
      </p:pic>
      <p:sp>
        <p:nvSpPr>
          <p:cNvPr id="7" name="Text 0">
            <a:extLst>
              <a:ext uri="{FF2B5EF4-FFF2-40B4-BE49-F238E27FC236}">
                <a16:creationId xmlns:a16="http://schemas.microsoft.com/office/drawing/2014/main" id="{0339B0BE-6C2E-7E6B-71A7-8AAFF7A3C045}"/>
              </a:ext>
            </a:extLst>
          </p:cNvPr>
          <p:cNvSpPr/>
          <p:nvPr/>
        </p:nvSpPr>
        <p:spPr>
          <a:xfrm>
            <a:off x="2205130" y="421722"/>
            <a:ext cx="4157365" cy="519608"/>
          </a:xfrm>
          <a:prstGeom prst="rect">
            <a:avLst/>
          </a:prstGeom>
          <a:noFill/>
          <a:ln/>
        </p:spPr>
        <p:txBody>
          <a:bodyPr wrap="none" lIns="0" tIns="0" rIns="0" bIns="0" rtlCol="0" anchor="t"/>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ريادة الأعمال التربوية</a:t>
            </a:r>
            <a:endParaRPr lang="en-US" sz="2400" dirty="0">
              <a:solidFill>
                <a:srgbClr val="00B0F0"/>
              </a:solidFill>
              <a:latin typeface="Alexandria" pitchFamily="2" charset="-78"/>
              <a:cs typeface="Alexandria" pitchFamily="2" charset="-78"/>
            </a:endParaRPr>
          </a:p>
        </p:txBody>
      </p:sp>
      <p:sp>
        <p:nvSpPr>
          <p:cNvPr id="9" name="Text 0">
            <a:extLst>
              <a:ext uri="{FF2B5EF4-FFF2-40B4-BE49-F238E27FC236}">
                <a16:creationId xmlns:a16="http://schemas.microsoft.com/office/drawing/2014/main" id="{CEEC1EA3-E914-7A4A-203B-2D8D9D4B24F2}"/>
              </a:ext>
            </a:extLst>
          </p:cNvPr>
          <p:cNvSpPr/>
          <p:nvPr/>
        </p:nvSpPr>
        <p:spPr>
          <a:xfrm>
            <a:off x="7207158" y="1238719"/>
            <a:ext cx="4407594" cy="519608"/>
          </a:xfrm>
          <a:prstGeom prst="rect">
            <a:avLst/>
          </a:prstGeom>
          <a:noFill/>
          <a:ln/>
        </p:spPr>
        <p:txBody>
          <a:bodyPr wrap="none" lIns="0" tIns="0" rIns="0" bIns="0" rtlCol="0" anchor="t"/>
          <a:lstStyle/>
          <a:p>
            <a:pPr algn="r" rtl="1">
              <a:lnSpc>
                <a:spcPts val="4083"/>
              </a:lnSpc>
            </a:pPr>
            <a:r>
              <a:rPr lang="en-US" sz="1600" b="1" dirty="0">
                <a:solidFill>
                  <a:schemeClr val="accent2">
                    <a:lumMod val="75000"/>
                  </a:schemeClr>
                </a:solidFill>
                <a:latin typeface="Alexandria" pitchFamily="2" charset="-78"/>
                <a:ea typeface="Barlow Bold" pitchFamily="34" charset="-122"/>
                <a:cs typeface="Alexandria" pitchFamily="2" charset="-78"/>
              </a:rPr>
              <a:t>مفهوم ريادة الأعمال التربوية</a:t>
            </a:r>
            <a:endParaRPr lang="en-US" sz="1600" dirty="0">
              <a:solidFill>
                <a:schemeClr val="accent2">
                  <a:lumMod val="75000"/>
                </a:schemeClr>
              </a:solidFill>
              <a:latin typeface="Alexandria" pitchFamily="2" charset="-78"/>
              <a:cs typeface="Alexandria" pitchFamily="2" charset="-78"/>
            </a:endParaRPr>
          </a:p>
        </p:txBody>
      </p:sp>
      <p:sp>
        <p:nvSpPr>
          <p:cNvPr id="10" name="Text 1">
            <a:extLst>
              <a:ext uri="{FF2B5EF4-FFF2-40B4-BE49-F238E27FC236}">
                <a16:creationId xmlns:a16="http://schemas.microsoft.com/office/drawing/2014/main" id="{7BC78892-89CA-0911-7B1A-9430E6BF1404}"/>
              </a:ext>
            </a:extLst>
          </p:cNvPr>
          <p:cNvSpPr/>
          <p:nvPr/>
        </p:nvSpPr>
        <p:spPr>
          <a:xfrm>
            <a:off x="4268709" y="1822265"/>
            <a:ext cx="7228876" cy="933076"/>
          </a:xfrm>
          <a:prstGeom prst="rect">
            <a:avLst/>
          </a:prstGeom>
          <a:noFill/>
          <a:ln/>
        </p:spPr>
        <p:txBody>
          <a:bodyPr wrap="square" lIns="0" tIns="0" rIns="0" bIns="0" rtlCol="0" anchor="t">
            <a:spAutoFit/>
          </a:bodyPr>
          <a:lstStyle/>
          <a:p>
            <a:pPr algn="just" rtl="1">
              <a:lnSpc>
                <a:spcPct val="150000"/>
              </a:lnSpc>
            </a:pPr>
            <a:r>
              <a:rPr lang="en-US" dirty="0" err="1">
                <a:solidFill>
                  <a:srgbClr val="384653"/>
                </a:solidFill>
                <a:latin typeface="Alexandria" pitchFamily="2" charset="-78"/>
                <a:ea typeface="Montserrat" pitchFamily="34" charset="-122"/>
                <a:cs typeface="Alexandria" pitchFamily="2" charset="-78"/>
              </a:rPr>
              <a:t>تمثل</a:t>
            </a:r>
            <a:r>
              <a:rPr lang="en-US" dirty="0">
                <a:solidFill>
                  <a:srgbClr val="384653"/>
                </a:solidFill>
                <a:latin typeface="Alexandria" pitchFamily="2" charset="-78"/>
                <a:ea typeface="Montserrat" pitchFamily="34" charset="-122"/>
                <a:cs typeface="Alexandria" pitchFamily="2" charset="-78"/>
              </a:rPr>
              <a:t> نقلة نوعية في مفهوم التعليم، حيث تتجاوز المؤسسات التعليمية دورها التقليدي لتصبح بيئات حاضنة للإبداع والابتكار. هذا المفهوم يركز على تنمية مهارات الريادة والإبداع لدى المتعلمين، وإعدادهم لمواجهة تحديات المستقبل بثقة ومهارة.</a:t>
            </a:r>
            <a:endParaRPr lang="en-US" dirty="0">
              <a:latin typeface="Alexandria" pitchFamily="2" charset="-78"/>
              <a:cs typeface="Alexandria" pitchFamily="2" charset="-78"/>
            </a:endParaRPr>
          </a:p>
        </p:txBody>
      </p:sp>
      <p:sp>
        <p:nvSpPr>
          <p:cNvPr id="11" name="Text 2">
            <a:extLst>
              <a:ext uri="{FF2B5EF4-FFF2-40B4-BE49-F238E27FC236}">
                <a16:creationId xmlns:a16="http://schemas.microsoft.com/office/drawing/2014/main" id="{FB9D4833-9244-E662-010B-5006878350AE}"/>
              </a:ext>
            </a:extLst>
          </p:cNvPr>
          <p:cNvSpPr/>
          <p:nvPr/>
        </p:nvSpPr>
        <p:spPr>
          <a:xfrm>
            <a:off x="4283813" y="3209251"/>
            <a:ext cx="7264174" cy="1256241"/>
          </a:xfrm>
          <a:prstGeom prst="rect">
            <a:avLst/>
          </a:prstGeom>
          <a:noFill/>
          <a:ln/>
        </p:spPr>
        <p:txBody>
          <a:bodyPr wrap="square" lIns="0" tIns="0" rIns="0" bIns="0" rtlCol="0" anchor="t">
            <a:spAutoFit/>
          </a:bodyPr>
          <a:lstStyle/>
          <a:p>
            <a:pPr algn="just" rtl="1">
              <a:lnSpc>
                <a:spcPct val="150000"/>
              </a:lnSpc>
            </a:pPr>
            <a:r>
              <a:rPr lang="en-US" dirty="0">
                <a:solidFill>
                  <a:srgbClr val="384653"/>
                </a:solidFill>
                <a:latin typeface="Alexandria" pitchFamily="2" charset="-78"/>
                <a:ea typeface="Montserrat" pitchFamily="34" charset="-122"/>
                <a:cs typeface="Alexandria" pitchFamily="2" charset="-78"/>
              </a:rPr>
              <a:t>تهدف </a:t>
            </a:r>
            <a:r>
              <a:rPr lang="en-US" b="1" dirty="0">
                <a:solidFill>
                  <a:srgbClr val="384653"/>
                </a:solidFill>
                <a:latin typeface="Alexandria" pitchFamily="2" charset="-78"/>
                <a:ea typeface="Montserrat" pitchFamily="34" charset="-122"/>
                <a:cs typeface="Alexandria" pitchFamily="2" charset="-78"/>
              </a:rPr>
              <a:t>ريادة الأعمال التربوية </a:t>
            </a:r>
            <a:r>
              <a:rPr lang="en-US" dirty="0">
                <a:solidFill>
                  <a:srgbClr val="384653"/>
                </a:solidFill>
                <a:latin typeface="Alexandria" pitchFamily="2" charset="-78"/>
                <a:ea typeface="Montserrat" pitchFamily="34" charset="-122"/>
                <a:cs typeface="Alexandria" pitchFamily="2" charset="-78"/>
              </a:rPr>
              <a:t>إلى خلق جيل من المتعلمين القادرين على اقتناص الفرص، وإيجاد حلول مبتكرة للمشكلات، وتحويل الأفكار إلى مشروعات قابلة للتطبيق. هذا يختلف جذرياً عن التعليم التقليدي الذي يركز على الحفظ والتلقين، ليصبح التعليم تجربة حية تفاعلية تُمكّن المتعلم من بناء معرفته بنفسه.</a:t>
            </a:r>
            <a:endParaRPr lang="en-US"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17DA9253-55AE-1BB5-DD0E-A7E6EDE3724D}"/>
              </a:ext>
            </a:extLst>
          </p:cNvPr>
          <p:cNvGrpSpPr/>
          <p:nvPr/>
        </p:nvGrpSpPr>
        <p:grpSpPr>
          <a:xfrm>
            <a:off x="4409156" y="4374541"/>
            <a:ext cx="4542088" cy="1942803"/>
            <a:chOff x="7247341" y="2757582"/>
            <a:chExt cx="4367411" cy="1942803"/>
          </a:xfrm>
        </p:grpSpPr>
        <p:sp>
          <p:nvSpPr>
            <p:cNvPr id="12" name="Shape 3">
              <a:extLst>
                <a:ext uri="{FF2B5EF4-FFF2-40B4-BE49-F238E27FC236}">
                  <a16:creationId xmlns:a16="http://schemas.microsoft.com/office/drawing/2014/main" id="{77EDA467-881E-1DAB-FE27-43354AF7C4B8}"/>
                </a:ext>
              </a:extLst>
            </p:cNvPr>
            <p:cNvSpPr/>
            <p:nvPr/>
          </p:nvSpPr>
          <p:spPr>
            <a:xfrm>
              <a:off x="7247341" y="2757582"/>
              <a:ext cx="4367411" cy="1942803"/>
            </a:xfrm>
            <a:prstGeom prst="roundRect">
              <a:avLst>
                <a:gd name="adj" fmla="val 19516"/>
              </a:avLst>
            </a:prstGeom>
            <a:solidFill>
              <a:srgbClr val="75BAE6"/>
            </a:solidFill>
            <a:ln/>
          </p:spPr>
        </p:sp>
        <p:sp>
          <p:nvSpPr>
            <p:cNvPr id="13" name="Text 4">
              <a:extLst>
                <a:ext uri="{FF2B5EF4-FFF2-40B4-BE49-F238E27FC236}">
                  <a16:creationId xmlns:a16="http://schemas.microsoft.com/office/drawing/2014/main" id="{328647E4-8EE7-C04C-B5DB-D0DEB40100A0}"/>
                </a:ext>
              </a:extLst>
            </p:cNvPr>
            <p:cNvSpPr/>
            <p:nvPr/>
          </p:nvSpPr>
          <p:spPr>
            <a:xfrm>
              <a:off x="9292586" y="3126861"/>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الفرق الأساسي</a:t>
              </a:r>
              <a:endParaRPr lang="en-US" sz="1625"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776B8D5A-A765-7A24-09D1-C93A3E7E5D1A}"/>
                </a:ext>
              </a:extLst>
            </p:cNvPr>
            <p:cNvSpPr/>
            <p:nvPr/>
          </p:nvSpPr>
          <p:spPr>
            <a:xfrm>
              <a:off x="7405297" y="3450554"/>
              <a:ext cx="4051498" cy="798424"/>
            </a:xfrm>
            <a:prstGeom prst="rect">
              <a:avLst/>
            </a:prstGeom>
            <a:noFill/>
            <a:ln/>
          </p:spPr>
          <p:txBody>
            <a:bodyPr wrap="square" lIns="0" tIns="0" rIns="0" bIns="0" rtlCol="0" anchor="t">
              <a:spAutoFit/>
            </a:bodyPr>
            <a:lstStyle/>
            <a:p>
              <a:pPr algn="r" rtl="1">
                <a:lnSpc>
                  <a:spcPct val="200000"/>
                </a:lnSpc>
              </a:pPr>
              <a:r>
                <a:rPr lang="en-US" b="1" dirty="0">
                  <a:latin typeface="Alexandria" pitchFamily="2" charset="-78"/>
                  <a:ea typeface="Montserrat" pitchFamily="34" charset="-122"/>
                  <a:cs typeface="Alexandria" pitchFamily="2" charset="-78"/>
                </a:rPr>
                <a:t>التعليم التقليدي </a:t>
              </a:r>
              <a:r>
                <a:rPr lang="en-US" dirty="0">
                  <a:latin typeface="Alexandria" pitchFamily="2" charset="-78"/>
                  <a:ea typeface="Montserrat" pitchFamily="34" charset="-122"/>
                  <a:cs typeface="Alexandria" pitchFamily="2" charset="-78"/>
                </a:rPr>
                <a:t>يركز على المحتوى والمعرفة، بينما </a:t>
              </a:r>
              <a:r>
                <a:rPr lang="en-US" b="1" dirty="0">
                  <a:solidFill>
                    <a:schemeClr val="tx1"/>
                  </a:solidFill>
                  <a:latin typeface="Alexandria" pitchFamily="2" charset="-78"/>
                  <a:ea typeface="Montserrat" pitchFamily="34" charset="-122"/>
                  <a:cs typeface="Alexandria" pitchFamily="2" charset="-78"/>
                </a:rPr>
                <a:t>التعليم الريادي </a:t>
              </a:r>
              <a:r>
                <a:rPr lang="en-US" dirty="0">
                  <a:latin typeface="Alexandria" pitchFamily="2" charset="-78"/>
                  <a:ea typeface="Montserrat" pitchFamily="34" charset="-122"/>
                  <a:cs typeface="Alexandria" pitchFamily="2" charset="-78"/>
                </a:rPr>
                <a:t>يركز على المهارات والتطبيق والابتكار.</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223244285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B72F1FF-1F43-C54F-151E-CEEA158EFC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581866" y="1484784"/>
            <a:ext cx="3130827" cy="4826597"/>
          </a:xfrm>
          <a:prstGeom prst="rect">
            <a:avLst/>
          </a:prstGeom>
        </p:spPr>
      </p:pic>
      <p:sp>
        <p:nvSpPr>
          <p:cNvPr id="7" name="Text 0">
            <a:extLst>
              <a:ext uri="{FF2B5EF4-FFF2-40B4-BE49-F238E27FC236}">
                <a16:creationId xmlns:a16="http://schemas.microsoft.com/office/drawing/2014/main" id="{0F307E10-A949-8B05-9FA4-BE047DCCDD92}"/>
              </a:ext>
            </a:extLst>
          </p:cNvPr>
          <p:cNvSpPr/>
          <p:nvPr/>
        </p:nvSpPr>
        <p:spPr>
          <a:xfrm>
            <a:off x="2373137" y="1235389"/>
            <a:ext cx="5761193" cy="470385"/>
          </a:xfrm>
          <a:prstGeom prst="rect">
            <a:avLst/>
          </a:prstGeom>
          <a:noFill/>
          <a:ln/>
        </p:spPr>
        <p:txBody>
          <a:bodyPr wrap="none" lIns="0" tIns="0" rIns="0" bIns="0" rtlCol="0" anchor="t">
            <a:spAutoFit/>
          </a:bodyPr>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التعليم التقليدي مقابل التعليم الريادي</a:t>
            </a:r>
            <a:endParaRPr lang="en-US" sz="2400" dirty="0">
              <a:solidFill>
                <a:srgbClr val="00B0F0"/>
              </a:solidFill>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B7257953-99FA-67CB-4EDD-C19503F98E16}"/>
              </a:ext>
            </a:extLst>
          </p:cNvPr>
          <p:cNvGrpSpPr/>
          <p:nvPr/>
        </p:nvGrpSpPr>
        <p:grpSpPr>
          <a:xfrm>
            <a:off x="1657562" y="1983705"/>
            <a:ext cx="6356152" cy="2167732"/>
            <a:chOff x="631924" y="2019944"/>
            <a:chExt cx="6356152" cy="2167732"/>
          </a:xfrm>
        </p:grpSpPr>
        <p:sp>
          <p:nvSpPr>
            <p:cNvPr id="8" name="Shape 1">
              <a:extLst>
                <a:ext uri="{FF2B5EF4-FFF2-40B4-BE49-F238E27FC236}">
                  <a16:creationId xmlns:a16="http://schemas.microsoft.com/office/drawing/2014/main" id="{A57538F4-AD3F-C813-2023-C4804F81A250}"/>
                </a:ext>
              </a:extLst>
            </p:cNvPr>
            <p:cNvSpPr/>
            <p:nvPr/>
          </p:nvSpPr>
          <p:spPr>
            <a:xfrm>
              <a:off x="631924" y="2019944"/>
              <a:ext cx="6356152" cy="2167732"/>
            </a:xfrm>
            <a:prstGeom prst="roundRect">
              <a:avLst>
                <a:gd name="adj" fmla="val 10932"/>
              </a:avLst>
            </a:prstGeom>
            <a:solidFill>
              <a:srgbClr val="D4E9F7"/>
            </a:solidFill>
            <a:ln w="7620">
              <a:solidFill>
                <a:srgbClr val="BACFDD"/>
              </a:solidFill>
              <a:prstDash val="solid"/>
            </a:ln>
          </p:spPr>
          <p:txBody>
            <a:bodyPr>
              <a:spAutoFit/>
            </a:bodyPr>
            <a:lstStyle/>
            <a:p>
              <a:endParaRPr lang="en-US"/>
            </a:p>
          </p:txBody>
        </p:sp>
        <p:sp>
          <p:nvSpPr>
            <p:cNvPr id="9" name="Text 2">
              <a:extLst>
                <a:ext uri="{FF2B5EF4-FFF2-40B4-BE49-F238E27FC236}">
                  <a16:creationId xmlns:a16="http://schemas.microsoft.com/office/drawing/2014/main" id="{3A5C7278-CD68-8C01-70F9-BD1BEF83961D}"/>
                </a:ext>
              </a:extLst>
            </p:cNvPr>
            <p:cNvSpPr/>
            <p:nvPr/>
          </p:nvSpPr>
          <p:spPr>
            <a:xfrm>
              <a:off x="5155043" y="2184250"/>
              <a:ext cx="1668727"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التعليم التقليدي</a:t>
              </a:r>
              <a:endParaRPr lang="en-US" sz="1625"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E487E83E-9D57-9EAE-9CBA-2F0B71F51EDE}"/>
                </a:ext>
              </a:extLst>
            </p:cNvPr>
            <p:cNvSpPr/>
            <p:nvPr/>
          </p:nvSpPr>
          <p:spPr>
            <a:xfrm>
              <a:off x="796231" y="2538760"/>
              <a:ext cx="6027539" cy="1579407"/>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التركيز على الحفظ والتلقين</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الاعتماد على المعلم كمصدر وحيد للمعرفة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التقييم من خلال الامتحانات التقليدية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التعلم منفصل عن الواقع العملي</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الطالب متلقٍ سلبي للمعلومة</a:t>
              </a:r>
              <a:endParaRPr lang="en-US"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3C22ACEF-512D-0019-4005-5AF471333F15}"/>
              </a:ext>
            </a:extLst>
          </p:cNvPr>
          <p:cNvGrpSpPr/>
          <p:nvPr/>
        </p:nvGrpSpPr>
        <p:grpSpPr>
          <a:xfrm>
            <a:off x="1657562" y="4284662"/>
            <a:ext cx="6356152" cy="2167732"/>
            <a:chOff x="631924" y="4345632"/>
            <a:chExt cx="6356152" cy="2167732"/>
          </a:xfrm>
        </p:grpSpPr>
        <p:sp>
          <p:nvSpPr>
            <p:cNvPr id="11" name="Shape 4">
              <a:extLst>
                <a:ext uri="{FF2B5EF4-FFF2-40B4-BE49-F238E27FC236}">
                  <a16:creationId xmlns:a16="http://schemas.microsoft.com/office/drawing/2014/main" id="{349D207D-4159-CBCB-66C4-089749205DFA}"/>
                </a:ext>
              </a:extLst>
            </p:cNvPr>
            <p:cNvSpPr/>
            <p:nvPr/>
          </p:nvSpPr>
          <p:spPr>
            <a:xfrm>
              <a:off x="631924" y="4345632"/>
              <a:ext cx="6356152" cy="2167732"/>
            </a:xfrm>
            <a:prstGeom prst="roundRect">
              <a:avLst>
                <a:gd name="adj" fmla="val 10932"/>
              </a:avLst>
            </a:prstGeom>
            <a:solidFill>
              <a:srgbClr val="D4E9F7"/>
            </a:solidFill>
            <a:ln w="7620">
              <a:solidFill>
                <a:srgbClr val="BACFDD"/>
              </a:solidFill>
              <a:prstDash val="solid"/>
            </a:ln>
          </p:spPr>
          <p:txBody>
            <a:bodyPr>
              <a:spAutoFit/>
            </a:bodyPr>
            <a:lstStyle/>
            <a:p>
              <a:endParaRPr lang="en-US"/>
            </a:p>
          </p:txBody>
        </p:sp>
        <p:sp>
          <p:nvSpPr>
            <p:cNvPr id="12" name="Text 5">
              <a:extLst>
                <a:ext uri="{FF2B5EF4-FFF2-40B4-BE49-F238E27FC236}">
                  <a16:creationId xmlns:a16="http://schemas.microsoft.com/office/drawing/2014/main" id="{896A9FB3-4D5B-B4E5-4BCF-767E4260E6FF}"/>
                </a:ext>
              </a:extLst>
            </p:cNvPr>
            <p:cNvSpPr/>
            <p:nvPr/>
          </p:nvSpPr>
          <p:spPr>
            <a:xfrm>
              <a:off x="5340992" y="4509939"/>
              <a:ext cx="1482778"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التعليم الريادي</a:t>
              </a:r>
              <a:endParaRPr lang="en-US" sz="1625"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0C0EABC6-5484-43AE-290D-0F1AEAF231A2}"/>
                </a:ext>
              </a:extLst>
            </p:cNvPr>
            <p:cNvSpPr/>
            <p:nvPr/>
          </p:nvSpPr>
          <p:spPr>
            <a:xfrm>
              <a:off x="796231" y="4864447"/>
              <a:ext cx="6027539" cy="1579407"/>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التركيز على الفهم والإبداع</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المعلم كمرشد و facilitator</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التقييم من خلال المشاريع والتطبيق</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التعلم مرتبط بواقع الحياة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الطالب مشارك فعال ومبادر</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52300524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3674131"/>
            <a:ext cx="4128422" cy="3167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5B0E0B4-7D2E-1E79-94F7-B300549E28DA}"/>
              </a:ext>
            </a:extLst>
          </p:cNvPr>
          <p:cNvSpPr/>
          <p:nvPr/>
        </p:nvSpPr>
        <p:spPr>
          <a:xfrm>
            <a:off x="6624429" y="1525389"/>
            <a:ext cx="4935647" cy="483081"/>
          </a:xfrm>
          <a:prstGeom prst="rect">
            <a:avLst/>
          </a:prstGeom>
          <a:noFill/>
          <a:ln/>
        </p:spPr>
        <p:txBody>
          <a:bodyPr wrap="none" lIns="0" tIns="0" rIns="0" bIns="0" rtlCol="0" anchor="t">
            <a:spAutoFit/>
          </a:bodyPr>
          <a:lstStyle/>
          <a:p>
            <a:pPr algn="r" rtl="1">
              <a:lnSpc>
                <a:spcPts val="4083"/>
              </a:lnSpc>
            </a:pPr>
            <a:r>
              <a:rPr lang="ar-SA" sz="2800" b="1" dirty="0">
                <a:solidFill>
                  <a:srgbClr val="00B0F0"/>
                </a:solidFill>
                <a:latin typeface="Alexandria" pitchFamily="2" charset="-78"/>
                <a:ea typeface="Barlow Bold" pitchFamily="34" charset="-122"/>
                <a:cs typeface="Alexandria" pitchFamily="2" charset="-78"/>
              </a:rPr>
              <a:t>أهداف ريادة الأعمال التربوية:</a:t>
            </a:r>
            <a:endParaRPr lang="ar-SA" sz="28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8CC98925-64E9-F5C9-B58E-6961A6E778B0}"/>
              </a:ext>
            </a:extLst>
          </p:cNvPr>
          <p:cNvSpPr/>
          <p:nvPr/>
        </p:nvSpPr>
        <p:spPr>
          <a:xfrm>
            <a:off x="3159858" y="2245191"/>
            <a:ext cx="8332409" cy="236731"/>
          </a:xfrm>
          <a:prstGeom prst="rect">
            <a:avLst/>
          </a:prstGeom>
          <a:noFill/>
          <a:ln/>
        </p:spPr>
        <p:txBody>
          <a:bodyPr wrap="non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تسعى ريادة الأعمال التربوية إلى تحقيق مجموعة من الأهداف الاستراتيجية التي تخدم الفرد والمجتمع معاً:</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C6E8D52B-D046-DA90-B2A6-BA832626D96A}"/>
              </a:ext>
            </a:extLst>
          </p:cNvPr>
          <p:cNvSpPr/>
          <p:nvPr/>
        </p:nvSpPr>
        <p:spPr>
          <a:xfrm>
            <a:off x="8292328" y="2791321"/>
            <a:ext cx="2675412"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تنمية روح المبادرة والابتكار</a:t>
            </a:r>
            <a:endParaRPr lang="en-US" sz="1625"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1C8D5FE-7398-D998-164D-206B467BFE7C}"/>
              </a:ext>
            </a:extLst>
          </p:cNvPr>
          <p:cNvSpPr/>
          <p:nvPr/>
        </p:nvSpPr>
        <p:spPr>
          <a:xfrm>
            <a:off x="8049022" y="3145830"/>
            <a:ext cx="2918718" cy="1006173"/>
          </a:xfrm>
          <a:prstGeom prst="rect">
            <a:avLst/>
          </a:prstGeom>
          <a:noFill/>
          <a:ln/>
        </p:spPr>
        <p:txBody>
          <a:bodyPr wrap="square" lIns="0" tIns="0" rIns="0" bIns="0" rtlCol="0" anchor="t">
            <a:spAutoFit/>
          </a:bodyPr>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غرس ثقافة الابتكار والإبداع في نفوس الطلبة، وتشجيعهم على التفكير خارج الصندوق وإيجاد حلول مبتكرة للمشكلات.</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16AF42A0-91BC-FB19-37FE-7362C966BEE2}"/>
              </a:ext>
            </a:extLst>
          </p:cNvPr>
          <p:cNvSpPr/>
          <p:nvPr/>
        </p:nvSpPr>
        <p:spPr>
          <a:xfrm>
            <a:off x="4323233" y="2952764"/>
            <a:ext cx="3050515"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إعداد المتعلمين لسوق العمل</a:t>
            </a:r>
            <a:endParaRPr lang="en-US" sz="1625"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19293035-CA2D-BF61-C3A6-393E2E138BE8}"/>
              </a:ext>
            </a:extLst>
          </p:cNvPr>
          <p:cNvSpPr/>
          <p:nvPr/>
        </p:nvSpPr>
        <p:spPr>
          <a:xfrm>
            <a:off x="4480160" y="3346147"/>
            <a:ext cx="2918718" cy="1006173"/>
          </a:xfrm>
          <a:prstGeom prst="rect">
            <a:avLst/>
          </a:prstGeom>
          <a:noFill/>
          <a:ln/>
        </p:spPr>
        <p:txBody>
          <a:bodyPr wrap="square" lIns="0" tIns="0" rIns="0" bIns="0" rtlCol="0" anchor="t">
            <a:spAutoFit/>
          </a:bodyPr>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تطوير المهارات اللازمة لمواجهة متطلبات سوق العمل المتطور، بما في ذلك مهارات التواصل والعمل الجماعي والقيادة.</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3CA04CB8-56C2-CC2F-9391-5177D6A9D5FF}"/>
              </a:ext>
            </a:extLst>
          </p:cNvPr>
          <p:cNvSpPr/>
          <p:nvPr/>
        </p:nvSpPr>
        <p:spPr>
          <a:xfrm>
            <a:off x="1577445" y="2791321"/>
            <a:ext cx="1973297"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تعزيز التفكير النقدي</a:t>
            </a:r>
            <a:endParaRPr lang="en-US" sz="1625"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012494EE-337D-707A-1539-89D40105531B}"/>
              </a:ext>
            </a:extLst>
          </p:cNvPr>
          <p:cNvSpPr/>
          <p:nvPr/>
        </p:nvSpPr>
        <p:spPr>
          <a:xfrm>
            <a:off x="631924" y="3145830"/>
            <a:ext cx="2918818" cy="933076"/>
          </a:xfrm>
          <a:prstGeom prst="rect">
            <a:avLst/>
          </a:prstGeom>
          <a:noFill/>
          <a:ln/>
        </p:spPr>
        <p:txBody>
          <a:bodyPr wrap="square" lIns="0" tIns="0" rIns="0" bIns="0" rtlCol="0" anchor="t">
            <a:spAutoFit/>
          </a:bodyPr>
          <a:lstStyle/>
          <a:p>
            <a:pPr algn="ctr" rtl="1">
              <a:lnSpc>
                <a:spcPct val="150000"/>
              </a:lnSpc>
            </a:pPr>
            <a:r>
              <a:rPr lang="en-US" dirty="0">
                <a:solidFill>
                  <a:srgbClr val="384653"/>
                </a:solidFill>
                <a:latin typeface="Alexandria" pitchFamily="2" charset="-78"/>
                <a:ea typeface="Montserrat" pitchFamily="34" charset="-122"/>
                <a:cs typeface="Alexandria" pitchFamily="2" charset="-78"/>
              </a:rPr>
              <a:t>تنمية قدرة المتعلمين على التفكير النقدي وتحليل المشكلات من زوايا متعددة، وإيجاد حلول فعالة ومبتكرة.</a:t>
            </a:r>
            <a:endParaRPr lang="en-US"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4294D2AB-DC0B-5F1D-B3E5-738991872A37}"/>
              </a:ext>
            </a:extLst>
          </p:cNvPr>
          <p:cNvSpPr/>
          <p:nvPr/>
        </p:nvSpPr>
        <p:spPr>
          <a:xfrm>
            <a:off x="5760609" y="4964273"/>
            <a:ext cx="1638269"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دعم الاستقلالية</a:t>
            </a:r>
            <a:endParaRPr lang="en-US" sz="1625"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E88BE75-AB19-6128-8C16-2F39871E5AF5}"/>
              </a:ext>
            </a:extLst>
          </p:cNvPr>
          <p:cNvSpPr/>
          <p:nvPr/>
        </p:nvSpPr>
        <p:spPr>
          <a:xfrm>
            <a:off x="4900203" y="5425855"/>
            <a:ext cx="2918718" cy="1006173"/>
          </a:xfrm>
          <a:prstGeom prst="rect">
            <a:avLst/>
          </a:prstGeom>
          <a:noFill/>
          <a:ln/>
        </p:spPr>
        <p:txBody>
          <a:bodyPr wrap="square" lIns="0" tIns="0" rIns="0" bIns="0" rtlCol="0" anchor="t">
            <a:spAutoFit/>
          </a:bodyPr>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بناء شخصية مستقلة قادرة على اتخاذ القرارات وتحمل المسؤولية، والاعتماد على الذات في مواجهة التحديات.</a:t>
            </a:r>
            <a:endParaRPr lang="en-US"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A0C412C2-1475-D03B-DD3C-FB95E03355BD}"/>
              </a:ext>
            </a:extLst>
          </p:cNvPr>
          <p:cNvSpPr/>
          <p:nvPr/>
        </p:nvSpPr>
        <p:spPr>
          <a:xfrm>
            <a:off x="1629031" y="5008933"/>
            <a:ext cx="1913985"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التنمية المستدامة</a:t>
            </a:r>
            <a:endParaRPr lang="en-US" sz="1625"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D3D6D800-6AEC-69CB-F149-97567C37BD75}"/>
              </a:ext>
            </a:extLst>
          </p:cNvPr>
          <p:cNvSpPr/>
          <p:nvPr/>
        </p:nvSpPr>
        <p:spPr>
          <a:xfrm>
            <a:off x="714861" y="5420047"/>
            <a:ext cx="2918818" cy="1006173"/>
          </a:xfrm>
          <a:prstGeom prst="rect">
            <a:avLst/>
          </a:prstGeom>
          <a:noFill/>
          <a:ln/>
        </p:spPr>
        <p:txBody>
          <a:bodyPr wrap="square" lIns="0" tIns="0" rIns="0" bIns="0" rtlCol="0" anchor="t">
            <a:spAutoFit/>
          </a:bodyPr>
          <a:lstStyle/>
          <a:p>
            <a:pPr algn="ctr" rtl="1">
              <a:lnSpc>
                <a:spcPts val="1958"/>
              </a:lnSpc>
            </a:pPr>
            <a:r>
              <a:rPr lang="en-US" dirty="0">
                <a:solidFill>
                  <a:srgbClr val="384653"/>
                </a:solidFill>
                <a:latin typeface="Alexandria" pitchFamily="2" charset="-78"/>
                <a:ea typeface="Montserrat" pitchFamily="34" charset="-122"/>
                <a:cs typeface="Alexandria" pitchFamily="2" charset="-78"/>
              </a:rPr>
              <a:t>الإسهام في تحقيق التنمية الاقتصادية والاجتماعية من خلال إعداد جيل قادر على خلق فرص عمل وإثراء الاقتصاد الوطني.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16458881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67608" y="329001"/>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098CB26F-FCD0-1AC2-499A-1F53AD297F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03930" y="1313798"/>
            <a:ext cx="3241104" cy="5117270"/>
          </a:xfrm>
          <a:prstGeom prst="rect">
            <a:avLst/>
          </a:prstGeom>
        </p:spPr>
      </p:pic>
      <p:sp>
        <p:nvSpPr>
          <p:cNvPr id="7" name="Text 0">
            <a:extLst>
              <a:ext uri="{FF2B5EF4-FFF2-40B4-BE49-F238E27FC236}">
                <a16:creationId xmlns:a16="http://schemas.microsoft.com/office/drawing/2014/main" id="{0066FD41-32AB-5F57-E5BC-A2DC8CC74DB7}"/>
              </a:ext>
            </a:extLst>
          </p:cNvPr>
          <p:cNvSpPr/>
          <p:nvPr/>
        </p:nvSpPr>
        <p:spPr>
          <a:xfrm>
            <a:off x="2485572" y="464094"/>
            <a:ext cx="5932713" cy="470385"/>
          </a:xfrm>
          <a:prstGeom prst="rect">
            <a:avLst/>
          </a:prstGeom>
          <a:noFill/>
          <a:ln/>
        </p:spPr>
        <p:txBody>
          <a:bodyPr wrap="none" lIns="0" tIns="0" rIns="0" bIns="0" rtlCol="0" anchor="t">
            <a:spAutoFit/>
          </a:bodyPr>
          <a:lstStyle/>
          <a:p>
            <a:pPr algn="r" rtl="1">
              <a:lnSpc>
                <a:spcPts val="4083"/>
              </a:lnSpc>
            </a:pPr>
            <a:r>
              <a:rPr lang="en-US" sz="2400" b="1" dirty="0">
                <a:solidFill>
                  <a:srgbClr val="00B0F0"/>
                </a:solidFill>
                <a:latin typeface="Alexandria" pitchFamily="2" charset="-78"/>
                <a:ea typeface="Barlow Bold" pitchFamily="34" charset="-122"/>
                <a:cs typeface="Alexandria" pitchFamily="2" charset="-78"/>
              </a:rPr>
              <a:t>المدارس المنتجة: من التعليم إلى الإنتاج</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25CA6B2B-8EF8-50DF-7BFC-3878569BAA0C}"/>
              </a:ext>
            </a:extLst>
          </p:cNvPr>
          <p:cNvSpPr/>
          <p:nvPr/>
        </p:nvSpPr>
        <p:spPr>
          <a:xfrm>
            <a:off x="767408" y="1318607"/>
            <a:ext cx="7487050" cy="933076"/>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تمثل المدارس المنتجة نموذجاً حديثاً يحول المؤسسة التعليمية من مجرد مكان للدراسة إلى بيئة إنتاجية مبتكرة. هذا التحول يدمج بين الجانب الأكاديمي والجانب العملي، مما يخلق تجربة تعليمية شاملة ومتكاملة.</a:t>
            </a:r>
            <a:endParaRPr lang="en-US" dirty="0">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5E35C672-1B67-A35B-587F-F7F8CCB1528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34311" y="2412131"/>
            <a:ext cx="789881" cy="947837"/>
          </a:xfrm>
          <a:prstGeom prst="rect">
            <a:avLst/>
          </a:prstGeom>
        </p:spPr>
      </p:pic>
      <p:sp>
        <p:nvSpPr>
          <p:cNvPr id="10" name="Text 2">
            <a:extLst>
              <a:ext uri="{FF2B5EF4-FFF2-40B4-BE49-F238E27FC236}">
                <a16:creationId xmlns:a16="http://schemas.microsoft.com/office/drawing/2014/main" id="{5941BAAF-7465-29AF-8889-AD5C7E99D213}"/>
              </a:ext>
            </a:extLst>
          </p:cNvPr>
          <p:cNvSpPr/>
          <p:nvPr/>
        </p:nvSpPr>
        <p:spPr>
          <a:xfrm>
            <a:off x="4913037" y="2549751"/>
            <a:ext cx="1835439"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المدرسة التقليدية</a:t>
            </a:r>
            <a:endParaRPr lang="en-US" sz="1625"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EBA05A56-8096-A748-C707-BDB820DBF974}"/>
              </a:ext>
            </a:extLst>
          </p:cNvPr>
          <p:cNvSpPr/>
          <p:nvPr/>
        </p:nvSpPr>
        <p:spPr>
          <a:xfrm>
            <a:off x="4807162" y="2843943"/>
            <a:ext cx="2031005" cy="236731"/>
          </a:xfrm>
          <a:prstGeom prst="rect">
            <a:avLst/>
          </a:prstGeom>
          <a:noFill/>
          <a:ln/>
        </p:spPr>
        <p:txBody>
          <a:bodyPr wrap="non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مركز للتعليم النظري فقط</a:t>
            </a:r>
            <a:endParaRPr lang="en-US" dirty="0">
              <a:latin typeface="Alexandria" pitchFamily="2" charset="-78"/>
              <a:cs typeface="Alexandria" pitchFamily="2" charset="-78"/>
            </a:endParaRPr>
          </a:p>
        </p:txBody>
      </p:sp>
      <p:pic>
        <p:nvPicPr>
          <p:cNvPr id="12" name="Image 2" descr="preencoded.png">
            <a:extLst>
              <a:ext uri="{FF2B5EF4-FFF2-40B4-BE49-F238E27FC236}">
                <a16:creationId xmlns:a16="http://schemas.microsoft.com/office/drawing/2014/main" id="{CB9CBDEF-0D1D-E2F1-DDF2-3EFB2AA7BB3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34311" y="3359968"/>
            <a:ext cx="789881" cy="947837"/>
          </a:xfrm>
          <a:prstGeom prst="rect">
            <a:avLst/>
          </a:prstGeom>
        </p:spPr>
      </p:pic>
      <p:sp>
        <p:nvSpPr>
          <p:cNvPr id="13" name="Text 4">
            <a:extLst>
              <a:ext uri="{FF2B5EF4-FFF2-40B4-BE49-F238E27FC236}">
                <a16:creationId xmlns:a16="http://schemas.microsoft.com/office/drawing/2014/main" id="{99993D71-75FB-D826-7E27-BECCA2721939}"/>
              </a:ext>
            </a:extLst>
          </p:cNvPr>
          <p:cNvSpPr/>
          <p:nvPr/>
        </p:nvSpPr>
        <p:spPr>
          <a:xfrm>
            <a:off x="5822664" y="3483929"/>
            <a:ext cx="774251"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التحويل</a:t>
            </a:r>
            <a:endParaRPr lang="en-US" sz="1625"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47F6A8E9-646E-01ED-6B55-F3AB5B69BA38}"/>
              </a:ext>
            </a:extLst>
          </p:cNvPr>
          <p:cNvSpPr/>
          <p:nvPr/>
        </p:nvSpPr>
        <p:spPr>
          <a:xfrm>
            <a:off x="4849133" y="3714022"/>
            <a:ext cx="1966885" cy="236731"/>
          </a:xfrm>
          <a:prstGeom prst="rect">
            <a:avLst/>
          </a:prstGeom>
          <a:noFill/>
          <a:ln/>
        </p:spPr>
        <p:txBody>
          <a:bodyPr wrap="non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دمج المشروعات العملية</a:t>
            </a:r>
            <a:endParaRPr lang="en-US" dirty="0">
              <a:latin typeface="Alexandria" pitchFamily="2" charset="-78"/>
              <a:cs typeface="Alexandria" pitchFamily="2" charset="-78"/>
            </a:endParaRPr>
          </a:p>
        </p:txBody>
      </p:sp>
      <p:pic>
        <p:nvPicPr>
          <p:cNvPr id="15" name="Image 3" descr="preencoded.png">
            <a:extLst>
              <a:ext uri="{FF2B5EF4-FFF2-40B4-BE49-F238E27FC236}">
                <a16:creationId xmlns:a16="http://schemas.microsoft.com/office/drawing/2014/main" id="{0D405E94-BD78-64D1-386A-E489D590B4B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34311" y="4307805"/>
            <a:ext cx="789881" cy="947837"/>
          </a:xfrm>
          <a:prstGeom prst="rect">
            <a:avLst/>
          </a:prstGeom>
        </p:spPr>
      </p:pic>
      <p:sp>
        <p:nvSpPr>
          <p:cNvPr id="16" name="Text 6">
            <a:extLst>
              <a:ext uri="{FF2B5EF4-FFF2-40B4-BE49-F238E27FC236}">
                <a16:creationId xmlns:a16="http://schemas.microsoft.com/office/drawing/2014/main" id="{D02F68EE-6862-3F49-D58C-D8D3C3C3E8F9}"/>
              </a:ext>
            </a:extLst>
          </p:cNvPr>
          <p:cNvSpPr/>
          <p:nvPr/>
        </p:nvSpPr>
        <p:spPr>
          <a:xfrm>
            <a:off x="5043759" y="4465736"/>
            <a:ext cx="1710405"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المدرسة المنتجة</a:t>
            </a:r>
            <a:endParaRPr lang="en-US" sz="1625"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C2041C75-83B2-B483-3D7C-A506FAFF2259}"/>
              </a:ext>
            </a:extLst>
          </p:cNvPr>
          <p:cNvSpPr/>
          <p:nvPr/>
        </p:nvSpPr>
        <p:spPr>
          <a:xfrm>
            <a:off x="5224103" y="4773437"/>
            <a:ext cx="1466748" cy="236731"/>
          </a:xfrm>
          <a:prstGeom prst="rect">
            <a:avLst/>
          </a:prstGeom>
          <a:noFill/>
          <a:ln/>
        </p:spPr>
        <p:txBody>
          <a:bodyPr wrap="non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بيئة إنتاجية مبتكرة</a:t>
            </a:r>
            <a:endParaRPr lang="en-US"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5F564FCA-84E0-B6E3-BEE4-500FD8599857}"/>
              </a:ext>
            </a:extLst>
          </p:cNvPr>
          <p:cNvSpPr/>
          <p:nvPr/>
        </p:nvSpPr>
        <p:spPr>
          <a:xfrm>
            <a:off x="1909064" y="5317080"/>
            <a:ext cx="1603003"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المزايا الأساسية</a:t>
            </a:r>
            <a:endParaRPr lang="en-US" sz="1625"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E4732234-F4AF-0FCE-7298-96EF509D4881}"/>
              </a:ext>
            </a:extLst>
          </p:cNvPr>
          <p:cNvSpPr/>
          <p:nvPr/>
        </p:nvSpPr>
        <p:spPr>
          <a:xfrm>
            <a:off x="504204" y="5713223"/>
            <a:ext cx="3693970" cy="60991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تدريب الطلبة على إدارة المشروعات الصغيرة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تنمية مهارات العمل والإنتاج</a:t>
            </a:r>
            <a:endParaRPr lang="en-US" dirty="0">
              <a:latin typeface="Alexandria" pitchFamily="2" charset="-78"/>
              <a:cs typeface="Alexandria" pitchFamily="2" charset="-78"/>
            </a:endParaRPr>
          </a:p>
        </p:txBody>
      </p:sp>
      <p:sp>
        <p:nvSpPr>
          <p:cNvPr id="21" name="Text 10">
            <a:extLst>
              <a:ext uri="{FF2B5EF4-FFF2-40B4-BE49-F238E27FC236}">
                <a16:creationId xmlns:a16="http://schemas.microsoft.com/office/drawing/2014/main" id="{CC829423-53F1-9C13-29FA-462BACE3EDDF}"/>
              </a:ext>
            </a:extLst>
          </p:cNvPr>
          <p:cNvSpPr/>
          <p:nvPr/>
        </p:nvSpPr>
        <p:spPr>
          <a:xfrm>
            <a:off x="5347501" y="5429974"/>
            <a:ext cx="1639873"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الفوائد للمدرسة</a:t>
            </a:r>
            <a:endParaRPr lang="en-US" sz="1625" dirty="0">
              <a:solidFill>
                <a:schemeClr val="accent2">
                  <a:lumMod val="75000"/>
                </a:schemeClr>
              </a:solidFill>
              <a:latin typeface="Alexandria" pitchFamily="2" charset="-78"/>
              <a:cs typeface="Alexandria" pitchFamily="2" charset="-78"/>
            </a:endParaRPr>
          </a:p>
        </p:txBody>
      </p:sp>
      <p:sp>
        <p:nvSpPr>
          <p:cNvPr id="22" name="Text 11">
            <a:extLst>
              <a:ext uri="{FF2B5EF4-FFF2-40B4-BE49-F238E27FC236}">
                <a16:creationId xmlns:a16="http://schemas.microsoft.com/office/drawing/2014/main" id="{23EBCF9E-3332-F9D4-317B-1DCEAE884A2C}"/>
              </a:ext>
            </a:extLst>
          </p:cNvPr>
          <p:cNvSpPr/>
          <p:nvPr/>
        </p:nvSpPr>
        <p:spPr>
          <a:xfrm>
            <a:off x="4227992" y="5720862"/>
            <a:ext cx="2985393" cy="60991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دعم الموارد الذاتية للمدرسة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384653"/>
                </a:solidFill>
                <a:latin typeface="Alexandria" pitchFamily="2" charset="-78"/>
                <a:ea typeface="Montserrat" pitchFamily="34" charset="-122"/>
                <a:cs typeface="Alexandria" pitchFamily="2" charset="-78"/>
              </a:rPr>
              <a:t>تعزيز الاستدامة المالية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78430614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F47E82E-80E9-BF47-4C51-627974047D71}"/>
              </a:ext>
            </a:extLst>
          </p:cNvPr>
          <p:cNvSpPr/>
          <p:nvPr/>
        </p:nvSpPr>
        <p:spPr>
          <a:xfrm>
            <a:off x="5322791" y="1503065"/>
            <a:ext cx="6237285" cy="470385"/>
          </a:xfrm>
          <a:prstGeom prst="rect">
            <a:avLst/>
          </a:prstGeom>
          <a:noFill/>
          <a:ln/>
        </p:spPr>
        <p:txBody>
          <a:bodyPr wrap="none" lIns="0" tIns="0" rIns="0" bIns="0" rtlCol="0" anchor="t">
            <a:spAutoFit/>
          </a:bodyPr>
          <a:lstStyle/>
          <a:p>
            <a:pPr algn="r" rtl="1">
              <a:lnSpc>
                <a:spcPts val="4083"/>
              </a:lnSpc>
            </a:pPr>
            <a:r>
              <a:rPr lang="ar-SA" sz="2400" b="1" dirty="0">
                <a:solidFill>
                  <a:srgbClr val="00B0F0"/>
                </a:solidFill>
                <a:latin typeface="Alexandria" pitchFamily="2" charset="-78"/>
                <a:ea typeface="Barlow Bold" pitchFamily="34" charset="-122"/>
                <a:cs typeface="Alexandria" pitchFamily="2" charset="-78"/>
              </a:rPr>
              <a:t>دور المؤسسات التعليمية في تعزيز الريادة:</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BECBF7B4-73A1-D054-3547-D97B7561C19D}"/>
              </a:ext>
            </a:extLst>
          </p:cNvPr>
          <p:cNvSpPr/>
          <p:nvPr/>
        </p:nvSpPr>
        <p:spPr>
          <a:xfrm>
            <a:off x="1741497" y="2202280"/>
            <a:ext cx="9837629" cy="236731"/>
          </a:xfrm>
          <a:prstGeom prst="rect">
            <a:avLst/>
          </a:prstGeom>
          <a:noFill/>
          <a:ln/>
        </p:spPr>
        <p:txBody>
          <a:bodyPr wrap="non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تتحمل المؤسسات التعليمية مسؤولية كبيرة في بناء ثقافة ريادة الأعمال، ويتطلب ذلك اتخاذ خطوات عملية ومتعددة الأبعاد:</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E55F9CB5-E0C7-C356-4899-3EEF204E9520}"/>
              </a:ext>
            </a:extLst>
          </p:cNvPr>
          <p:cNvSpPr/>
          <p:nvPr/>
        </p:nvSpPr>
        <p:spPr>
          <a:xfrm>
            <a:off x="6174979" y="2768997"/>
            <a:ext cx="5385098" cy="1213942"/>
          </a:xfrm>
          <a:prstGeom prst="roundRect">
            <a:avLst>
              <a:gd name="adj" fmla="val 7532"/>
            </a:avLst>
          </a:prstGeom>
          <a:solidFill>
            <a:srgbClr val="FFFFFF"/>
          </a:solidFill>
          <a:ln w="22860">
            <a:solidFill>
              <a:srgbClr val="75BAE6"/>
            </a:solidFill>
            <a:prstDash val="solid"/>
          </a:ln>
        </p:spPr>
        <p:txBody>
          <a:bodyPr>
            <a:spAutoFit/>
          </a:bodyPr>
          <a:lstStyle/>
          <a:p>
            <a:endParaRPr lang="en-US"/>
          </a:p>
        </p:txBody>
      </p:sp>
      <p:sp>
        <p:nvSpPr>
          <p:cNvPr id="9" name="Shape 3">
            <a:extLst>
              <a:ext uri="{FF2B5EF4-FFF2-40B4-BE49-F238E27FC236}">
                <a16:creationId xmlns:a16="http://schemas.microsoft.com/office/drawing/2014/main" id="{D2455BA8-4E82-D724-1D27-BD982050B4B9}"/>
              </a:ext>
            </a:extLst>
          </p:cNvPr>
          <p:cNvSpPr/>
          <p:nvPr/>
        </p:nvSpPr>
        <p:spPr>
          <a:xfrm>
            <a:off x="11502926" y="2768997"/>
            <a:ext cx="76200" cy="1213942"/>
          </a:xfrm>
          <a:prstGeom prst="roundRect">
            <a:avLst>
              <a:gd name="adj" fmla="val 310990"/>
            </a:avLst>
          </a:prstGeom>
          <a:solidFill>
            <a:srgbClr val="75BAE6"/>
          </a:solidFill>
          <a:ln/>
        </p:spPr>
        <p:txBody>
          <a:bodyPr>
            <a:spAutoFit/>
          </a:bodyPr>
          <a:lstStyle/>
          <a:p>
            <a:endParaRPr lang="en-US"/>
          </a:p>
        </p:txBody>
      </p:sp>
      <p:sp>
        <p:nvSpPr>
          <p:cNvPr id="10" name="Text 4">
            <a:extLst>
              <a:ext uri="{FF2B5EF4-FFF2-40B4-BE49-F238E27FC236}">
                <a16:creationId xmlns:a16="http://schemas.microsoft.com/office/drawing/2014/main" id="{9A37405E-8975-87A8-58C1-7DB0216F3BBA}"/>
              </a:ext>
            </a:extLst>
          </p:cNvPr>
          <p:cNvSpPr/>
          <p:nvPr/>
        </p:nvSpPr>
        <p:spPr>
          <a:xfrm>
            <a:off x="9373659" y="2830379"/>
            <a:ext cx="1439497"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تطوير المناهج</a:t>
            </a:r>
            <a:endParaRPr lang="en-US" sz="1625"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5B359C35-F6FA-296B-8E3F-E8A927D0B2A3}"/>
              </a:ext>
            </a:extLst>
          </p:cNvPr>
          <p:cNvSpPr/>
          <p:nvPr/>
        </p:nvSpPr>
        <p:spPr>
          <a:xfrm>
            <a:off x="6213079" y="3197007"/>
            <a:ext cx="5126754" cy="749692"/>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إعادة تصميم المناهج الدراسية لتضمين مهارات ريادة الأعمال والإبداع والابتكار، مع دمجها في جميع المراحل التعليمية بشكل منهجي.</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C69C65B4-1359-5202-9E7E-72B6D587965E}"/>
              </a:ext>
            </a:extLst>
          </p:cNvPr>
          <p:cNvSpPr/>
          <p:nvPr/>
        </p:nvSpPr>
        <p:spPr>
          <a:xfrm>
            <a:off x="631924" y="2768997"/>
            <a:ext cx="5385098" cy="1213942"/>
          </a:xfrm>
          <a:prstGeom prst="roundRect">
            <a:avLst>
              <a:gd name="adj" fmla="val 7532"/>
            </a:avLst>
          </a:prstGeom>
          <a:solidFill>
            <a:srgbClr val="FFFFFF"/>
          </a:solidFill>
          <a:ln w="22860">
            <a:solidFill>
              <a:srgbClr val="2589C9"/>
            </a:solidFill>
            <a:prstDash val="solid"/>
          </a:ln>
        </p:spPr>
        <p:txBody>
          <a:bodyPr>
            <a:spAutoFit/>
          </a:bodyPr>
          <a:lstStyle/>
          <a:p>
            <a:endParaRPr lang="en-US"/>
          </a:p>
        </p:txBody>
      </p:sp>
      <p:sp>
        <p:nvSpPr>
          <p:cNvPr id="13" name="Shape 7">
            <a:extLst>
              <a:ext uri="{FF2B5EF4-FFF2-40B4-BE49-F238E27FC236}">
                <a16:creationId xmlns:a16="http://schemas.microsoft.com/office/drawing/2014/main" id="{CCA6BD6C-BEF6-879C-E5D8-A5B8AEA9CFA9}"/>
              </a:ext>
            </a:extLst>
          </p:cNvPr>
          <p:cNvSpPr/>
          <p:nvPr/>
        </p:nvSpPr>
        <p:spPr>
          <a:xfrm>
            <a:off x="5959872" y="2768997"/>
            <a:ext cx="76200" cy="1213942"/>
          </a:xfrm>
          <a:prstGeom prst="roundRect">
            <a:avLst>
              <a:gd name="adj" fmla="val 310990"/>
            </a:avLst>
          </a:prstGeom>
          <a:solidFill>
            <a:srgbClr val="2589C9"/>
          </a:solidFill>
          <a:ln/>
        </p:spPr>
        <p:txBody>
          <a:bodyPr>
            <a:spAutoFit/>
          </a:bodyPr>
          <a:lstStyle/>
          <a:p>
            <a:endParaRPr lang="en-US"/>
          </a:p>
        </p:txBody>
      </p:sp>
      <p:sp>
        <p:nvSpPr>
          <p:cNvPr id="14" name="Text 8">
            <a:extLst>
              <a:ext uri="{FF2B5EF4-FFF2-40B4-BE49-F238E27FC236}">
                <a16:creationId xmlns:a16="http://schemas.microsoft.com/office/drawing/2014/main" id="{B0AE1080-3826-AAB4-673A-12B3393428D9}"/>
              </a:ext>
            </a:extLst>
          </p:cNvPr>
          <p:cNvSpPr/>
          <p:nvPr/>
        </p:nvSpPr>
        <p:spPr>
          <a:xfrm>
            <a:off x="4102116" y="2927868"/>
            <a:ext cx="1585370"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البرامج التدريبية</a:t>
            </a:r>
            <a:endParaRPr lang="en-US" sz="1625"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0E45ABE1-6272-4580-46B5-8BCF2A399AFF}"/>
              </a:ext>
            </a:extLst>
          </p:cNvPr>
          <p:cNvSpPr/>
          <p:nvPr/>
        </p:nvSpPr>
        <p:spPr>
          <a:xfrm>
            <a:off x="808931" y="3300512"/>
            <a:ext cx="497393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توفير برامج تدريبية متخصصة في الابتكار وإدارة المشروعات والتفكير الريادي، باستخدام أساليب تعلم تفاعلية وعملية.</a:t>
            </a:r>
            <a:endParaRPr lang="en-US"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4746F6A0-D141-1647-AAE1-7795E0CC8E0D}"/>
              </a:ext>
            </a:extLst>
          </p:cNvPr>
          <p:cNvSpPr/>
          <p:nvPr/>
        </p:nvSpPr>
        <p:spPr>
          <a:xfrm>
            <a:off x="6174979" y="4140894"/>
            <a:ext cx="5385098" cy="1213942"/>
          </a:xfrm>
          <a:prstGeom prst="roundRect">
            <a:avLst>
              <a:gd name="adj" fmla="val 7532"/>
            </a:avLst>
          </a:prstGeom>
          <a:solidFill>
            <a:srgbClr val="FFFFFF"/>
          </a:solidFill>
          <a:ln w="22860">
            <a:solidFill>
              <a:srgbClr val="063E5F"/>
            </a:solidFill>
            <a:prstDash val="solid"/>
          </a:ln>
        </p:spPr>
        <p:txBody>
          <a:bodyPr>
            <a:spAutoFit/>
          </a:bodyPr>
          <a:lstStyle/>
          <a:p>
            <a:endParaRPr lang="en-US"/>
          </a:p>
        </p:txBody>
      </p:sp>
      <p:sp>
        <p:nvSpPr>
          <p:cNvPr id="17" name="Shape 11">
            <a:extLst>
              <a:ext uri="{FF2B5EF4-FFF2-40B4-BE49-F238E27FC236}">
                <a16:creationId xmlns:a16="http://schemas.microsoft.com/office/drawing/2014/main" id="{B53BCEE3-3CC9-CF86-2413-7D8B43CDEAE1}"/>
              </a:ext>
            </a:extLst>
          </p:cNvPr>
          <p:cNvSpPr/>
          <p:nvPr/>
        </p:nvSpPr>
        <p:spPr>
          <a:xfrm>
            <a:off x="11502926" y="4140894"/>
            <a:ext cx="76200" cy="1213942"/>
          </a:xfrm>
          <a:prstGeom prst="roundRect">
            <a:avLst>
              <a:gd name="adj" fmla="val 310990"/>
            </a:avLst>
          </a:prstGeom>
          <a:solidFill>
            <a:srgbClr val="063E5F"/>
          </a:solidFill>
          <a:ln/>
        </p:spPr>
        <p:txBody>
          <a:bodyPr>
            <a:spAutoFit/>
          </a:bodyPr>
          <a:lstStyle/>
          <a:p>
            <a:endParaRPr lang="en-US"/>
          </a:p>
        </p:txBody>
      </p:sp>
      <p:sp>
        <p:nvSpPr>
          <p:cNvPr id="19" name="Text 12">
            <a:extLst>
              <a:ext uri="{FF2B5EF4-FFF2-40B4-BE49-F238E27FC236}">
                <a16:creationId xmlns:a16="http://schemas.microsoft.com/office/drawing/2014/main" id="{9818DDE8-7149-15CB-D7D2-8639EC07CCDB}"/>
              </a:ext>
            </a:extLst>
          </p:cNvPr>
          <p:cNvSpPr/>
          <p:nvPr/>
        </p:nvSpPr>
        <p:spPr>
          <a:xfrm>
            <a:off x="9511862" y="4312925"/>
            <a:ext cx="1324080"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بناء الشراكات</a:t>
            </a:r>
            <a:endParaRPr lang="en-US" sz="1625"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41854B76-7E18-9ACA-0042-C47297C43645}"/>
              </a:ext>
            </a:extLst>
          </p:cNvPr>
          <p:cNvSpPr/>
          <p:nvPr/>
        </p:nvSpPr>
        <p:spPr>
          <a:xfrm>
            <a:off x="6351984" y="4672409"/>
            <a:ext cx="497393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إنشاء شبكات من الشراكات مع مؤسسات المجتمع والقطاع الخاص لتبادل الخبرات وفتح فرص التدريب والتطبيق العملي.</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BC7F75B9-9EE0-D353-91CF-6CCA69D0922C}"/>
              </a:ext>
            </a:extLst>
          </p:cNvPr>
          <p:cNvSpPr/>
          <p:nvPr/>
        </p:nvSpPr>
        <p:spPr>
          <a:xfrm>
            <a:off x="631924" y="4140894"/>
            <a:ext cx="5385098" cy="1213942"/>
          </a:xfrm>
          <a:prstGeom prst="roundRect">
            <a:avLst>
              <a:gd name="adj" fmla="val 7532"/>
            </a:avLst>
          </a:prstGeom>
          <a:solidFill>
            <a:srgbClr val="FFFFFF"/>
          </a:solidFill>
          <a:ln w="22860">
            <a:solidFill>
              <a:srgbClr val="75BAE6"/>
            </a:solidFill>
            <a:prstDash val="solid"/>
          </a:ln>
        </p:spPr>
        <p:txBody>
          <a:bodyPr>
            <a:spAutoFit/>
          </a:bodyPr>
          <a:lstStyle/>
          <a:p>
            <a:endParaRPr lang="en-US"/>
          </a:p>
        </p:txBody>
      </p:sp>
      <p:sp>
        <p:nvSpPr>
          <p:cNvPr id="22" name="Shape 15">
            <a:extLst>
              <a:ext uri="{FF2B5EF4-FFF2-40B4-BE49-F238E27FC236}">
                <a16:creationId xmlns:a16="http://schemas.microsoft.com/office/drawing/2014/main" id="{A8F9F25D-1A35-C52D-A322-889A0EE84FC8}"/>
              </a:ext>
            </a:extLst>
          </p:cNvPr>
          <p:cNvSpPr/>
          <p:nvPr/>
        </p:nvSpPr>
        <p:spPr>
          <a:xfrm>
            <a:off x="5959872" y="4140894"/>
            <a:ext cx="76200" cy="1213942"/>
          </a:xfrm>
          <a:prstGeom prst="roundRect">
            <a:avLst>
              <a:gd name="adj" fmla="val 310990"/>
            </a:avLst>
          </a:prstGeom>
          <a:solidFill>
            <a:srgbClr val="75BAE6"/>
          </a:solidFill>
          <a:ln/>
        </p:spPr>
        <p:txBody>
          <a:bodyPr>
            <a:spAutoFit/>
          </a:bodyPr>
          <a:lstStyle/>
          <a:p>
            <a:endParaRPr lang="en-US"/>
          </a:p>
        </p:txBody>
      </p:sp>
      <p:sp>
        <p:nvSpPr>
          <p:cNvPr id="24" name="Text 16">
            <a:extLst>
              <a:ext uri="{FF2B5EF4-FFF2-40B4-BE49-F238E27FC236}">
                <a16:creationId xmlns:a16="http://schemas.microsoft.com/office/drawing/2014/main" id="{7EA67F4E-EC8A-312B-134D-DCE67E0A50D7}"/>
              </a:ext>
            </a:extLst>
          </p:cNvPr>
          <p:cNvSpPr/>
          <p:nvPr/>
        </p:nvSpPr>
        <p:spPr>
          <a:xfrm>
            <a:off x="3854345" y="4274332"/>
            <a:ext cx="1769715"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الأنشطة الطلابية</a:t>
            </a:r>
            <a:endParaRPr lang="en-US" sz="1625"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2E8F65A2-FA0C-5FBE-38E1-BEA276BC2A9C}"/>
              </a:ext>
            </a:extLst>
          </p:cNvPr>
          <p:cNvSpPr/>
          <p:nvPr/>
        </p:nvSpPr>
        <p:spPr>
          <a:xfrm>
            <a:off x="808931" y="4672409"/>
            <a:ext cx="497393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دعم الأنشطة الطلابية الريادية والمبادرات الابتكارية من خلال تمويلها وتوفير الإشراف والمساندة الفنية اللازمة.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3995728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pic>
        <p:nvPicPr>
          <p:cNvPr id="28" name="Image 7" descr="preencoded.png">
            <a:extLst>
              <a:ext uri="{FF2B5EF4-FFF2-40B4-BE49-F238E27FC236}">
                <a16:creationId xmlns:a16="http://schemas.microsoft.com/office/drawing/2014/main" id="{337138BE-405F-4F86-3F1D-AA07A96E1C6E}"/>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5589759" y="4855542"/>
            <a:ext cx="213221" cy="213221"/>
          </a:xfrm>
          <a:prstGeom prst="rect">
            <a:avLst/>
          </a:prstGeom>
        </p:spPr>
      </p:pic>
      <p:pic>
        <p:nvPicPr>
          <p:cNvPr id="15" name="Image 3" descr="preencoded.png">
            <a:extLst>
              <a:ext uri="{FF2B5EF4-FFF2-40B4-BE49-F238E27FC236}">
                <a16:creationId xmlns:a16="http://schemas.microsoft.com/office/drawing/2014/main" id="{082491C2-877F-17DE-1C80-6CDE4EF60155}"/>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5589759" y="2877220"/>
            <a:ext cx="213221" cy="213221"/>
          </a:xfrm>
          <a:prstGeom prst="rect">
            <a:avLst/>
          </a:prstGeom>
        </p:spPr>
      </p:pic>
      <p:pic>
        <p:nvPicPr>
          <p:cNvPr id="10" name="Image 1" descr="preencoded.png">
            <a:extLst>
              <a:ext uri="{FF2B5EF4-FFF2-40B4-BE49-F238E27FC236}">
                <a16:creationId xmlns:a16="http://schemas.microsoft.com/office/drawing/2014/main" id="{CDE69A2D-78D4-AB29-53AF-7B5662368F67}"/>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1132814" y="2877220"/>
            <a:ext cx="213221" cy="213221"/>
          </a:xfrm>
          <a:prstGeom prst="rect">
            <a:avLst/>
          </a:prstGeom>
        </p:spPr>
      </p:pic>
      <p:pic>
        <p:nvPicPr>
          <p:cNvPr id="21" name="Image 5" descr="preencoded.png">
            <a:extLst>
              <a:ext uri="{FF2B5EF4-FFF2-40B4-BE49-F238E27FC236}">
                <a16:creationId xmlns:a16="http://schemas.microsoft.com/office/drawing/2014/main" id="{FB879BD8-FA06-0F87-09EA-C40CF887C760}"/>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11132814" y="4855542"/>
            <a:ext cx="213221" cy="213221"/>
          </a:xfrm>
          <a:prstGeom prst="rect">
            <a:avLst/>
          </a:prstGeom>
        </p:spPr>
      </p:pic>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434D685-F233-A613-F521-23D3BDEE3951}"/>
              </a:ext>
            </a:extLst>
          </p:cNvPr>
          <p:cNvSpPr/>
          <p:nvPr/>
        </p:nvSpPr>
        <p:spPr>
          <a:xfrm>
            <a:off x="5478672" y="1316707"/>
            <a:ext cx="6161943" cy="470385"/>
          </a:xfrm>
          <a:prstGeom prst="rect">
            <a:avLst/>
          </a:prstGeom>
          <a:noFill/>
          <a:ln/>
        </p:spPr>
        <p:txBody>
          <a:bodyPr wrap="none" lIns="0" tIns="0" rIns="0" bIns="0" rtlCol="0" anchor="t">
            <a:spAutoFit/>
          </a:bodyPr>
          <a:lstStyle/>
          <a:p>
            <a:pPr algn="r" rtl="1">
              <a:lnSpc>
                <a:spcPts val="4083"/>
              </a:lnSpc>
            </a:pPr>
            <a:r>
              <a:rPr lang="ar-SA" sz="2400" b="1" dirty="0">
                <a:solidFill>
                  <a:srgbClr val="00B0F0"/>
                </a:solidFill>
                <a:latin typeface="Alexandria" pitchFamily="2" charset="-78"/>
                <a:ea typeface="Barlow Bold" pitchFamily="34" charset="-122"/>
                <a:cs typeface="Alexandria" pitchFamily="2" charset="-78"/>
              </a:rPr>
              <a:t>التحديات التي تواجه ريادة الأعمال التربوية:</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108C3FF5-3B71-0F3D-0AAD-951F4E32A639}"/>
              </a:ext>
            </a:extLst>
          </p:cNvPr>
          <p:cNvSpPr/>
          <p:nvPr/>
        </p:nvSpPr>
        <p:spPr>
          <a:xfrm>
            <a:off x="2744320" y="2005112"/>
            <a:ext cx="8601715" cy="236731"/>
          </a:xfrm>
          <a:prstGeom prst="rect">
            <a:avLst/>
          </a:prstGeom>
          <a:noFill/>
          <a:ln/>
        </p:spPr>
        <p:txBody>
          <a:bodyPr wrap="none" lIns="0" tIns="0" rIns="0" bIns="0" rtlCol="0" anchor="t">
            <a:spAutoFit/>
          </a:bodyPr>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رغم أهمية ريادة الأعمال التربوية، إلا أن هناك تحديات جوهرية تواجه تطبيقها الفعال في المؤسسات التعليمية:</a:t>
            </a:r>
            <a:endParaRPr lang="ar-SA"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2C02E241-FAFB-0297-46DA-6F5E24FE4C82}"/>
              </a:ext>
            </a:extLst>
          </p:cNvPr>
          <p:cNvSpPr/>
          <p:nvPr/>
        </p:nvSpPr>
        <p:spPr>
          <a:xfrm>
            <a:off x="6255518" y="2582639"/>
            <a:ext cx="5385098" cy="1820367"/>
          </a:xfrm>
          <a:prstGeom prst="roundRect">
            <a:avLst>
              <a:gd name="adj" fmla="val 13018"/>
            </a:avLst>
          </a:prstGeom>
          <a:solidFill>
            <a:srgbClr val="D4E9F7"/>
          </a:solidFill>
          <a:ln w="7620">
            <a:solidFill>
              <a:srgbClr val="BACFDD"/>
            </a:solidFill>
            <a:prstDash val="solid"/>
          </a:ln>
        </p:spPr>
        <p:txBody>
          <a:bodyPr>
            <a:spAutoFit/>
          </a:bodyPr>
          <a:lstStyle/>
          <a:p>
            <a:endParaRPr lang="en-US"/>
          </a:p>
        </p:txBody>
      </p:sp>
      <p:pic>
        <p:nvPicPr>
          <p:cNvPr id="9" name="Image 0" descr="preencoded.png">
            <a:extLst>
              <a:ext uri="{FF2B5EF4-FFF2-40B4-BE49-F238E27FC236}">
                <a16:creationId xmlns:a16="http://schemas.microsoft.com/office/drawing/2014/main" id="{37FB29AE-68D7-B004-2E4A-1CA18E12E133}"/>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1002440" y="2746946"/>
            <a:ext cx="473869" cy="473869"/>
          </a:xfrm>
          <a:prstGeom prst="rect">
            <a:avLst/>
          </a:prstGeom>
        </p:spPr>
      </p:pic>
      <p:sp>
        <p:nvSpPr>
          <p:cNvPr id="11" name="Text 3">
            <a:extLst>
              <a:ext uri="{FF2B5EF4-FFF2-40B4-BE49-F238E27FC236}">
                <a16:creationId xmlns:a16="http://schemas.microsoft.com/office/drawing/2014/main" id="{25E887DC-6FB0-15CB-2346-23D3555BC238}"/>
              </a:ext>
            </a:extLst>
          </p:cNvPr>
          <p:cNvSpPr/>
          <p:nvPr/>
        </p:nvSpPr>
        <p:spPr>
          <a:xfrm>
            <a:off x="9278591" y="3378770"/>
            <a:ext cx="2197718"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ضعف الثقافة الريادية</a:t>
            </a:r>
            <a:endParaRPr lang="en-US" sz="1625"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F70B3E47-29EE-7E5C-B3DF-F34D09CFACE9}"/>
              </a:ext>
            </a:extLst>
          </p:cNvPr>
          <p:cNvSpPr/>
          <p:nvPr/>
        </p:nvSpPr>
        <p:spPr>
          <a:xfrm>
            <a:off x="6419823" y="3733279"/>
            <a:ext cx="505648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قلة الوعي بأهمية الريادة في بعض المؤسسات، وغياب المناخ المؤسسي الداعم للمبادرات الابتكارية.</a:t>
            </a:r>
            <a:endParaRPr lang="en-US"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CA3DE5CA-7E20-9820-CF58-370D9AAABC76}"/>
              </a:ext>
            </a:extLst>
          </p:cNvPr>
          <p:cNvSpPr/>
          <p:nvPr/>
        </p:nvSpPr>
        <p:spPr>
          <a:xfrm>
            <a:off x="712463" y="2582639"/>
            <a:ext cx="5385098" cy="1820367"/>
          </a:xfrm>
          <a:prstGeom prst="roundRect">
            <a:avLst>
              <a:gd name="adj" fmla="val 13018"/>
            </a:avLst>
          </a:prstGeom>
          <a:solidFill>
            <a:srgbClr val="D4E9F7"/>
          </a:solidFill>
          <a:ln w="7620">
            <a:solidFill>
              <a:srgbClr val="BACFDD"/>
            </a:solidFill>
            <a:prstDash val="solid"/>
          </a:ln>
        </p:spPr>
        <p:txBody>
          <a:bodyPr>
            <a:spAutoFit/>
          </a:bodyPr>
          <a:lstStyle/>
          <a:p>
            <a:endParaRPr lang="en-US"/>
          </a:p>
        </p:txBody>
      </p:sp>
      <p:pic>
        <p:nvPicPr>
          <p:cNvPr id="14" name="Image 2" descr="preencoded.png">
            <a:extLst>
              <a:ext uri="{FF2B5EF4-FFF2-40B4-BE49-F238E27FC236}">
                <a16:creationId xmlns:a16="http://schemas.microsoft.com/office/drawing/2014/main" id="{F8FF191B-EF95-5874-8540-9A29759475EE}"/>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5459386" y="2746946"/>
            <a:ext cx="473869" cy="473869"/>
          </a:xfrm>
          <a:prstGeom prst="rect">
            <a:avLst/>
          </a:prstGeom>
        </p:spPr>
      </p:pic>
      <p:sp>
        <p:nvSpPr>
          <p:cNvPr id="16" name="Text 6">
            <a:extLst>
              <a:ext uri="{FF2B5EF4-FFF2-40B4-BE49-F238E27FC236}">
                <a16:creationId xmlns:a16="http://schemas.microsoft.com/office/drawing/2014/main" id="{CE2663D0-1D66-EC58-35E5-84B8CAE872DC}"/>
              </a:ext>
            </a:extLst>
          </p:cNvPr>
          <p:cNvSpPr/>
          <p:nvPr/>
        </p:nvSpPr>
        <p:spPr>
          <a:xfrm>
            <a:off x="4161936" y="3378770"/>
            <a:ext cx="1771319"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محدودية التمويل</a:t>
            </a:r>
            <a:endParaRPr lang="en-US" sz="1625"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F6EC6325-6D3E-7DE6-3FE4-E1D563A43DA2}"/>
              </a:ext>
            </a:extLst>
          </p:cNvPr>
          <p:cNvSpPr/>
          <p:nvPr/>
        </p:nvSpPr>
        <p:spPr>
          <a:xfrm>
            <a:off x="876770" y="3733279"/>
            <a:ext cx="505648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ضعف الدعم المالي والمؤسسي اللازم لتنفيذ البرامج الريادية ودعم المشروعات الطلابية.</a:t>
            </a:r>
            <a:endParaRPr lang="en-US" dirty="0">
              <a:latin typeface="Alexandria" pitchFamily="2" charset="-78"/>
              <a:cs typeface="Alexandria" pitchFamily="2" charset="-78"/>
            </a:endParaRPr>
          </a:p>
        </p:txBody>
      </p:sp>
      <p:sp>
        <p:nvSpPr>
          <p:cNvPr id="19" name="Shape 8">
            <a:extLst>
              <a:ext uri="{FF2B5EF4-FFF2-40B4-BE49-F238E27FC236}">
                <a16:creationId xmlns:a16="http://schemas.microsoft.com/office/drawing/2014/main" id="{0C14364B-A9C0-7453-DEA2-CCEEB4243301}"/>
              </a:ext>
            </a:extLst>
          </p:cNvPr>
          <p:cNvSpPr/>
          <p:nvPr/>
        </p:nvSpPr>
        <p:spPr>
          <a:xfrm>
            <a:off x="6255518" y="4560961"/>
            <a:ext cx="5385098" cy="1820367"/>
          </a:xfrm>
          <a:prstGeom prst="roundRect">
            <a:avLst>
              <a:gd name="adj" fmla="val 13018"/>
            </a:avLst>
          </a:prstGeom>
          <a:solidFill>
            <a:srgbClr val="D4E9F7"/>
          </a:solidFill>
          <a:ln w="7620">
            <a:solidFill>
              <a:srgbClr val="BACFDD"/>
            </a:solidFill>
            <a:prstDash val="solid"/>
          </a:ln>
        </p:spPr>
        <p:txBody>
          <a:bodyPr>
            <a:spAutoFit/>
          </a:bodyPr>
          <a:lstStyle/>
          <a:p>
            <a:endParaRPr lang="en-US"/>
          </a:p>
        </p:txBody>
      </p:sp>
      <p:pic>
        <p:nvPicPr>
          <p:cNvPr id="20" name="Image 4" descr="preencoded.png">
            <a:extLst>
              <a:ext uri="{FF2B5EF4-FFF2-40B4-BE49-F238E27FC236}">
                <a16:creationId xmlns:a16="http://schemas.microsoft.com/office/drawing/2014/main" id="{D68823E5-1DF0-C8DE-7147-E29C662A118C}"/>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11002440" y="4725268"/>
            <a:ext cx="473869" cy="473869"/>
          </a:xfrm>
          <a:prstGeom prst="rect">
            <a:avLst/>
          </a:prstGeom>
        </p:spPr>
      </p:pic>
      <p:sp>
        <p:nvSpPr>
          <p:cNvPr id="22" name="Text 9">
            <a:extLst>
              <a:ext uri="{FF2B5EF4-FFF2-40B4-BE49-F238E27FC236}">
                <a16:creationId xmlns:a16="http://schemas.microsoft.com/office/drawing/2014/main" id="{CDF19354-EBDB-DFB4-F1F3-74E30899B370}"/>
              </a:ext>
            </a:extLst>
          </p:cNvPr>
          <p:cNvSpPr/>
          <p:nvPr/>
        </p:nvSpPr>
        <p:spPr>
          <a:xfrm>
            <a:off x="8630978" y="5357093"/>
            <a:ext cx="2845331"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ضعف الربط مع سوق العمل</a:t>
            </a:r>
            <a:endParaRPr lang="en-US" sz="1625" dirty="0">
              <a:solidFill>
                <a:schemeClr val="accent2">
                  <a:lumMod val="75000"/>
                </a:schemeClr>
              </a:solidFill>
              <a:latin typeface="Alexandria" pitchFamily="2" charset="-78"/>
              <a:cs typeface="Alexandria" pitchFamily="2" charset="-78"/>
            </a:endParaRPr>
          </a:p>
        </p:txBody>
      </p:sp>
      <p:sp>
        <p:nvSpPr>
          <p:cNvPr id="24" name="Text 10">
            <a:extLst>
              <a:ext uri="{FF2B5EF4-FFF2-40B4-BE49-F238E27FC236}">
                <a16:creationId xmlns:a16="http://schemas.microsoft.com/office/drawing/2014/main" id="{3A184861-701F-346F-6CC4-3E1253FF2CA7}"/>
              </a:ext>
            </a:extLst>
          </p:cNvPr>
          <p:cNvSpPr/>
          <p:nvPr/>
        </p:nvSpPr>
        <p:spPr>
          <a:xfrm>
            <a:off x="6419823" y="5711601"/>
            <a:ext cx="505648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الفجوة بين مخرجات التعليم ومتطلبات سوق العمل، مما يحد من فرص التطبيق العملي.</a:t>
            </a:r>
            <a:endParaRPr lang="en-US" dirty="0">
              <a:latin typeface="Alexandria" pitchFamily="2" charset="-78"/>
              <a:cs typeface="Alexandria" pitchFamily="2" charset="-78"/>
            </a:endParaRPr>
          </a:p>
        </p:txBody>
      </p:sp>
      <p:sp>
        <p:nvSpPr>
          <p:cNvPr id="26" name="Shape 11">
            <a:extLst>
              <a:ext uri="{FF2B5EF4-FFF2-40B4-BE49-F238E27FC236}">
                <a16:creationId xmlns:a16="http://schemas.microsoft.com/office/drawing/2014/main" id="{452E3D82-BC19-419B-7B71-2553DC6BF2AC}"/>
              </a:ext>
            </a:extLst>
          </p:cNvPr>
          <p:cNvSpPr/>
          <p:nvPr/>
        </p:nvSpPr>
        <p:spPr>
          <a:xfrm>
            <a:off x="712463" y="4560961"/>
            <a:ext cx="5385098" cy="1820367"/>
          </a:xfrm>
          <a:prstGeom prst="roundRect">
            <a:avLst>
              <a:gd name="adj" fmla="val 13018"/>
            </a:avLst>
          </a:prstGeom>
          <a:solidFill>
            <a:srgbClr val="D4E9F7"/>
          </a:solidFill>
          <a:ln w="7620">
            <a:solidFill>
              <a:srgbClr val="BACFDD"/>
            </a:solidFill>
            <a:prstDash val="solid"/>
          </a:ln>
        </p:spPr>
        <p:txBody>
          <a:bodyPr>
            <a:spAutoFit/>
          </a:bodyPr>
          <a:lstStyle/>
          <a:p>
            <a:endParaRPr lang="en-US"/>
          </a:p>
        </p:txBody>
      </p:sp>
      <p:pic>
        <p:nvPicPr>
          <p:cNvPr id="27" name="Image 6" descr="preencoded.png">
            <a:extLst>
              <a:ext uri="{FF2B5EF4-FFF2-40B4-BE49-F238E27FC236}">
                <a16:creationId xmlns:a16="http://schemas.microsoft.com/office/drawing/2014/main" id="{4486ABEA-EE99-ABEB-4301-AB5E11CFA85C}"/>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5459386" y="4725268"/>
            <a:ext cx="473869" cy="473869"/>
          </a:xfrm>
          <a:prstGeom prst="rect">
            <a:avLst/>
          </a:prstGeom>
        </p:spPr>
      </p:pic>
      <p:sp>
        <p:nvSpPr>
          <p:cNvPr id="29" name="Text 12">
            <a:extLst>
              <a:ext uri="{FF2B5EF4-FFF2-40B4-BE49-F238E27FC236}">
                <a16:creationId xmlns:a16="http://schemas.microsoft.com/office/drawing/2014/main" id="{AA799E7A-60D2-06AB-913D-D592170B2637}"/>
              </a:ext>
            </a:extLst>
          </p:cNvPr>
          <p:cNvSpPr/>
          <p:nvPr/>
        </p:nvSpPr>
        <p:spPr>
          <a:xfrm>
            <a:off x="3935913" y="5357093"/>
            <a:ext cx="1997342" cy="243849"/>
          </a:xfrm>
          <a:prstGeom prst="rect">
            <a:avLst/>
          </a:prstGeom>
          <a:noFill/>
          <a:ln/>
        </p:spPr>
        <p:txBody>
          <a:bodyPr wrap="non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حاجة تطوير المناهج</a:t>
            </a:r>
            <a:endParaRPr lang="en-US" sz="1625" dirty="0">
              <a:solidFill>
                <a:schemeClr val="accent2">
                  <a:lumMod val="75000"/>
                </a:schemeClr>
              </a:solidFill>
              <a:latin typeface="Alexandria" pitchFamily="2" charset="-78"/>
              <a:cs typeface="Alexandria" pitchFamily="2" charset="-78"/>
            </a:endParaRPr>
          </a:p>
        </p:txBody>
      </p:sp>
      <p:sp>
        <p:nvSpPr>
          <p:cNvPr id="30" name="Text 13">
            <a:extLst>
              <a:ext uri="{FF2B5EF4-FFF2-40B4-BE49-F238E27FC236}">
                <a16:creationId xmlns:a16="http://schemas.microsoft.com/office/drawing/2014/main" id="{863CA18B-FA9A-8327-BFED-EF092FB848BB}"/>
              </a:ext>
            </a:extLst>
          </p:cNvPr>
          <p:cNvSpPr/>
          <p:nvPr/>
        </p:nvSpPr>
        <p:spPr>
          <a:xfrm>
            <a:off x="876770" y="5711601"/>
            <a:ext cx="5056485" cy="505420"/>
          </a:xfrm>
          <a:prstGeom prst="rect">
            <a:avLst/>
          </a:prstGeom>
          <a:noFill/>
          <a:ln/>
        </p:spPr>
        <p:txBody>
          <a:bodyPr wrap="square" lIns="0" tIns="0" rIns="0" bIns="0" rtlCol="0" anchor="t">
            <a:spAutoFit/>
          </a:bodyPr>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ضرورة إعادة النظر في المناهج وأساليب التدريس لتكون أكثر تماشياً مع متطلبات الريادة والابتكار.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7778167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32912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11742"/>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771DF77-4F55-70BB-0100-326AB358B2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70370" y="1286765"/>
            <a:ext cx="3517231" cy="5024616"/>
          </a:xfrm>
          <a:prstGeom prst="rect">
            <a:avLst/>
          </a:prstGeom>
        </p:spPr>
      </p:pic>
      <p:sp>
        <p:nvSpPr>
          <p:cNvPr id="7" name="Text 0">
            <a:extLst>
              <a:ext uri="{FF2B5EF4-FFF2-40B4-BE49-F238E27FC236}">
                <a16:creationId xmlns:a16="http://schemas.microsoft.com/office/drawing/2014/main" id="{FAA9EE43-FB37-1CE1-9B7E-63B5731BA9A7}"/>
              </a:ext>
            </a:extLst>
          </p:cNvPr>
          <p:cNvSpPr/>
          <p:nvPr/>
        </p:nvSpPr>
        <p:spPr>
          <a:xfrm>
            <a:off x="2754970" y="476480"/>
            <a:ext cx="4347344" cy="422295"/>
          </a:xfrm>
          <a:prstGeom prst="rect">
            <a:avLst/>
          </a:prstGeom>
          <a:noFill/>
          <a:ln/>
        </p:spPr>
        <p:txBody>
          <a:bodyPr wrap="none" lIns="0" tIns="0" rIns="0" bIns="0" rtlCol="0" anchor="t">
            <a:spAutoFit/>
          </a:bodyPr>
          <a:lstStyle/>
          <a:p>
            <a:pPr algn="r" rtl="1">
              <a:lnSpc>
                <a:spcPts val="3583"/>
              </a:lnSpc>
            </a:pPr>
            <a:r>
              <a:rPr lang="en-US" sz="2400" b="1" dirty="0">
                <a:solidFill>
                  <a:srgbClr val="00B0F0"/>
                </a:solidFill>
                <a:latin typeface="Alexandria" pitchFamily="2" charset="-78"/>
                <a:ea typeface="Barlow Bold" pitchFamily="34" charset="-122"/>
                <a:cs typeface="Alexandria" pitchFamily="2" charset="-78"/>
              </a:rPr>
              <a:t>الخطوة التالية نحو المستقبل</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CDF8069-C475-27F9-A829-3F6AEB209103}"/>
              </a:ext>
            </a:extLst>
          </p:cNvPr>
          <p:cNvSpPr/>
          <p:nvPr/>
        </p:nvSpPr>
        <p:spPr>
          <a:xfrm>
            <a:off x="669118" y="1229851"/>
            <a:ext cx="7232294" cy="609911"/>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"التعليم الريادي ليس رفاهية، بل ضرورة لبناء جيل قادر على مواجهة تحديات المستقبل بثقة وإبداع."</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5B153F8A-44ED-D68C-51A9-FE007A826DC1}"/>
              </a:ext>
            </a:extLst>
          </p:cNvPr>
          <p:cNvSpPr/>
          <p:nvPr/>
        </p:nvSpPr>
        <p:spPr>
          <a:xfrm>
            <a:off x="7953702" y="1168326"/>
            <a:ext cx="19050" cy="481608"/>
          </a:xfrm>
          <a:prstGeom prst="rect">
            <a:avLst/>
          </a:prstGeom>
          <a:solidFill>
            <a:srgbClr val="75BAE6"/>
          </a:solidFill>
          <a:ln/>
        </p:spPr>
        <p:txBody>
          <a:bodyPr>
            <a:spAutoFit/>
          </a:bodyPr>
          <a:lstStyle/>
          <a:p>
            <a:endParaRPr lang="en-US"/>
          </a:p>
        </p:txBody>
      </p:sp>
      <p:pic>
        <p:nvPicPr>
          <p:cNvPr id="10" name="Image 1" descr="preencoded.png">
            <a:extLst>
              <a:ext uri="{FF2B5EF4-FFF2-40B4-BE49-F238E27FC236}">
                <a16:creationId xmlns:a16="http://schemas.microsoft.com/office/drawing/2014/main" id="{CE1B8304-33D5-9F31-D30B-D298106CED5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8293" y="1936276"/>
            <a:ext cx="415727" cy="952500"/>
          </a:xfrm>
          <a:prstGeom prst="rect">
            <a:avLst/>
          </a:prstGeom>
        </p:spPr>
      </p:pic>
      <p:sp>
        <p:nvSpPr>
          <p:cNvPr id="11" name="Text 3">
            <a:extLst>
              <a:ext uri="{FF2B5EF4-FFF2-40B4-BE49-F238E27FC236}">
                <a16:creationId xmlns:a16="http://schemas.microsoft.com/office/drawing/2014/main" id="{851904E3-6A77-88C8-E4F3-49088DC50FFB}"/>
              </a:ext>
            </a:extLst>
          </p:cNvPr>
          <p:cNvSpPr/>
          <p:nvPr/>
        </p:nvSpPr>
        <p:spPr>
          <a:xfrm>
            <a:off x="5842548" y="1918362"/>
            <a:ext cx="1784142"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Barlow Bold" pitchFamily="34" charset="-122"/>
                <a:cs typeface="Alexandria" pitchFamily="2" charset="-78"/>
              </a:rPr>
              <a:t>البدء بالصورة الكبيرة</a:t>
            </a:r>
            <a:endParaRPr lang="en-US" sz="1417"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5A80203-95BD-64A5-0A28-B570BDD81973}"/>
              </a:ext>
            </a:extLst>
          </p:cNvPr>
          <p:cNvSpPr/>
          <p:nvPr/>
        </p:nvSpPr>
        <p:spPr>
          <a:xfrm>
            <a:off x="504399" y="2119421"/>
            <a:ext cx="7060719" cy="286745"/>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تطوير رؤية استراتيجية شاملة لريادة الأعمال التربوية تشمل جميع المستويات التعليمية.</a:t>
            </a:r>
            <a:endParaRPr lang="en-US"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F584812D-48DF-AA55-DE66-EE8ED16BA5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06169" y="2748689"/>
            <a:ext cx="415727" cy="952500"/>
          </a:xfrm>
          <a:prstGeom prst="rect">
            <a:avLst/>
          </a:prstGeom>
        </p:spPr>
      </p:pic>
      <p:sp>
        <p:nvSpPr>
          <p:cNvPr id="14" name="Text 5">
            <a:extLst>
              <a:ext uri="{FF2B5EF4-FFF2-40B4-BE49-F238E27FC236}">
                <a16:creationId xmlns:a16="http://schemas.microsoft.com/office/drawing/2014/main" id="{76787739-F4C1-BC90-745D-50AB822B22D0}"/>
              </a:ext>
            </a:extLst>
          </p:cNvPr>
          <p:cNvSpPr/>
          <p:nvPr/>
        </p:nvSpPr>
        <p:spPr>
          <a:xfrm>
            <a:off x="5786522" y="2762974"/>
            <a:ext cx="1519647"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Barlow Bold" pitchFamily="34" charset="-122"/>
                <a:cs typeface="Alexandria" pitchFamily="2" charset="-78"/>
              </a:rPr>
              <a:t>بناء البنية التحتية</a:t>
            </a:r>
            <a:endParaRPr lang="en-US" sz="1417"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55FEEDCB-208D-47E4-638B-D9779040F784}"/>
              </a:ext>
            </a:extLst>
          </p:cNvPr>
          <p:cNvSpPr/>
          <p:nvPr/>
        </p:nvSpPr>
        <p:spPr>
          <a:xfrm>
            <a:off x="449657" y="3014702"/>
            <a:ext cx="6845375" cy="286745"/>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إنشاء حاضنات الأعمال ومراكز الابتكار في المؤسسات التعليمية، وتوفير الموارد اللازمة.</a:t>
            </a:r>
            <a:endParaRPr lang="en-US"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66A8CC1A-AA99-1BDC-0B0A-629F8F459F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36044" y="3549485"/>
            <a:ext cx="415727" cy="952500"/>
          </a:xfrm>
          <a:prstGeom prst="rect">
            <a:avLst/>
          </a:prstGeom>
        </p:spPr>
      </p:pic>
      <p:sp>
        <p:nvSpPr>
          <p:cNvPr id="17" name="Text 7">
            <a:extLst>
              <a:ext uri="{FF2B5EF4-FFF2-40B4-BE49-F238E27FC236}">
                <a16:creationId xmlns:a16="http://schemas.microsoft.com/office/drawing/2014/main" id="{7F32D343-BCB0-1292-C1DA-8F7081377614}"/>
              </a:ext>
            </a:extLst>
          </p:cNvPr>
          <p:cNvSpPr/>
          <p:nvPr/>
        </p:nvSpPr>
        <p:spPr>
          <a:xfrm>
            <a:off x="5134465" y="3598109"/>
            <a:ext cx="1691168"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Barlow Bold" pitchFamily="34" charset="-122"/>
                <a:cs typeface="Alexandria" pitchFamily="2" charset="-78"/>
              </a:rPr>
              <a:t>الشراكة المجتمعية</a:t>
            </a:r>
            <a:endParaRPr lang="en-US" sz="1417"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8F8856E2-097A-799B-DEF2-E284767CBF8F}"/>
              </a:ext>
            </a:extLst>
          </p:cNvPr>
          <p:cNvSpPr/>
          <p:nvPr/>
        </p:nvSpPr>
        <p:spPr>
          <a:xfrm>
            <a:off x="449657" y="3770082"/>
            <a:ext cx="6305762" cy="609911"/>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تعزيز التعاون مع القطاع الخاص والمجتمع لخلق فرص التطبيق العملي والتدريب الميداني.</a:t>
            </a:r>
            <a:endParaRPr lang="en-US" dirty="0">
              <a:latin typeface="Alexandria" pitchFamily="2" charset="-78"/>
              <a:cs typeface="Alexandria" pitchFamily="2" charset="-78"/>
            </a:endParaRPr>
          </a:p>
        </p:txBody>
      </p:sp>
      <p:pic>
        <p:nvPicPr>
          <p:cNvPr id="20" name="Image 4" descr="preencoded.png">
            <a:extLst>
              <a:ext uri="{FF2B5EF4-FFF2-40B4-BE49-F238E27FC236}">
                <a16:creationId xmlns:a16="http://schemas.microsoft.com/office/drawing/2014/main" id="{EAE80E13-0AF5-6FA1-F84E-E1720A1367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47555" y="4551966"/>
            <a:ext cx="415727" cy="952500"/>
          </a:xfrm>
          <a:prstGeom prst="rect">
            <a:avLst/>
          </a:prstGeom>
        </p:spPr>
      </p:pic>
      <p:sp>
        <p:nvSpPr>
          <p:cNvPr id="21" name="Text 9">
            <a:extLst>
              <a:ext uri="{FF2B5EF4-FFF2-40B4-BE49-F238E27FC236}">
                <a16:creationId xmlns:a16="http://schemas.microsoft.com/office/drawing/2014/main" id="{EBC7A73A-A060-B322-C5ED-60700B4C2F99}"/>
              </a:ext>
            </a:extLst>
          </p:cNvPr>
          <p:cNvSpPr/>
          <p:nvPr/>
        </p:nvSpPr>
        <p:spPr>
          <a:xfrm>
            <a:off x="4826938" y="4613948"/>
            <a:ext cx="1687962"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Barlow Bold" pitchFamily="34" charset="-122"/>
                <a:cs typeface="Alexandria" pitchFamily="2" charset="-78"/>
              </a:rPr>
              <a:t>الاستدامة والتطوير</a:t>
            </a:r>
            <a:endParaRPr lang="en-US" sz="1417"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FB459227-6468-9EE2-39DE-5D0C515CB2DC}"/>
              </a:ext>
            </a:extLst>
          </p:cNvPr>
          <p:cNvSpPr/>
          <p:nvPr/>
        </p:nvSpPr>
        <p:spPr>
          <a:xfrm>
            <a:off x="449657" y="4854729"/>
            <a:ext cx="6065243" cy="609911"/>
          </a:xfrm>
          <a:prstGeom prst="rect">
            <a:avLst/>
          </a:prstGeom>
          <a:noFill/>
          <a:ln/>
        </p:spPr>
        <p:txBody>
          <a:bodyPr wrap="square" lIns="0" tIns="0" rIns="0" bIns="0" rtlCol="0" anchor="t">
            <a:spAutoFit/>
          </a:bodyPr>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ضمان استمرارية البرامج وتطويرها بناءً على التقييم المستمر والتعلم من التجارب الناجحة.</a:t>
            </a:r>
            <a:endParaRPr lang="en-US" dirty="0">
              <a:latin typeface="Alexandria" pitchFamily="2" charset="-78"/>
              <a:cs typeface="Alexandria" pitchFamily="2" charset="-78"/>
            </a:endParaRPr>
          </a:p>
        </p:txBody>
      </p:sp>
      <p:sp>
        <p:nvSpPr>
          <p:cNvPr id="24" name="Text 11">
            <a:extLst>
              <a:ext uri="{FF2B5EF4-FFF2-40B4-BE49-F238E27FC236}">
                <a16:creationId xmlns:a16="http://schemas.microsoft.com/office/drawing/2014/main" id="{3FD8E523-C5EC-EAEC-FB53-D48673F6ABE2}"/>
              </a:ext>
            </a:extLst>
          </p:cNvPr>
          <p:cNvSpPr/>
          <p:nvPr/>
        </p:nvSpPr>
        <p:spPr>
          <a:xfrm>
            <a:off x="504399" y="5809620"/>
            <a:ext cx="8645079" cy="609911"/>
          </a:xfrm>
          <a:prstGeom prst="rect">
            <a:avLst/>
          </a:prstGeom>
          <a:noFill/>
          <a:ln/>
        </p:spPr>
        <p:txBody>
          <a:bodyPr wrap="square" lIns="0" tIns="0" rIns="0" bIns="0" rtlCol="0" anchor="t">
            <a:spAutoFit/>
          </a:bodyPr>
          <a:lstStyle/>
          <a:p>
            <a:pPr algn="ctr" rtl="1">
              <a:lnSpc>
                <a:spcPct val="150000"/>
              </a:lnSpc>
            </a:pPr>
            <a:r>
              <a:rPr lang="en-US" b="1" dirty="0">
                <a:solidFill>
                  <a:srgbClr val="384653"/>
                </a:solidFill>
                <a:latin typeface="Alexandria" pitchFamily="2" charset="-78"/>
                <a:ea typeface="Montserrat" pitchFamily="34" charset="-122"/>
                <a:cs typeface="Alexandria" pitchFamily="2" charset="-78"/>
              </a:rPr>
              <a:t>إن الاستثمار في ريادة الأعمال التربوية هو استثمار في مستقبل الأجيال، وبناء لقاعدة اقتصادية واجتماعية قوية تساهم في تحقيق التنمية المستدامة.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77410150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435562"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6C6DB33-4BE9-59EF-326B-6482857497F0}"/>
              </a:ext>
            </a:extLst>
          </p:cNvPr>
          <p:cNvSpPr txBox="1"/>
          <p:nvPr/>
        </p:nvSpPr>
        <p:spPr>
          <a:xfrm>
            <a:off x="731404" y="1844824"/>
            <a:ext cx="10729192" cy="4310924"/>
          </a:xfrm>
          <a:prstGeom prst="rect">
            <a:avLst/>
          </a:prstGeom>
          <a:noFill/>
        </p:spPr>
        <p:txBody>
          <a:bodyPr wrap="square" rtlCol="0">
            <a:spAutoFit/>
          </a:bodyPr>
          <a:lstStyle/>
          <a:p>
            <a:pPr algn="ctr" rtl="1">
              <a:lnSpc>
                <a:spcPct val="250000"/>
              </a:lnSpc>
            </a:pPr>
            <a:r>
              <a:rPr lang="ar-SA" dirty="0">
                <a:latin typeface="Alexandria" pitchFamily="2" charset="-78"/>
                <a:cs typeface="Alexandria" pitchFamily="2" charset="-78"/>
              </a:rPr>
              <a:t>في ختام هذه المحاضرة، تناولنا مفهوم المدارس والجامعات المنتجة باعتبارها نماذج تعليمية حديثة تهدف إلى ربط التعليم بالإنتاج، وتعزيز دور المؤسسات التعليمية في دعم التنمية الاقتصادية والاجتماعية. وقد تم التطرق إلى مفهوم المدرسة المنتجة وفلسفتها وأهميتها وأهدافها، إضافة إلى بيان الفروق بينها وبين المدرسة التقليدية، واستعراض أنواع المشروعات التي يمكن تنفيذها داخل المدرسة المنتجة.كما تم التعرف على مفهوم الجامعة المنتجة وخصائصها ومتطلبات نجاحها، وأبرز مصادر تمويلها وسبل تنويع مواردها المالية، إضافة إلى عرض بعض النماذج والتجارب في الجامعات المنتجة.وتطرقت المحاضرة كذلك إلى دور ريادة الأعمال التربوية في دعم هذا التوجه، من خلال تنمية روح المبادرة والابتكار لدى الطلبة، وتعزيز مهارات العمل والإنتاج، وربط التعليم بمتطلبات سوق العمل.وأخيرًا، تم عرض مجموعة من المقترحات والتوصيات لتفعيل المدارس والجامعات المنتجة، بما يسهم في تطوير المؤسسات التعليمية وتحقيق الاستفادة القصوى من إمكاناتها البشرية والمادية، وإعداد جيل قادر على الإبداع والإنتاج والمشاركة الفاعلة في تنمية المجتمع.</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4E954C4-36A7-E275-6206-EB1ED8E7E9EF}"/>
              </a:ext>
            </a:extLst>
          </p:cNvPr>
          <p:cNvSpPr txBox="1"/>
          <p:nvPr/>
        </p:nvSpPr>
        <p:spPr>
          <a:xfrm>
            <a:off x="4973021" y="1234034"/>
            <a:ext cx="2448272" cy="523220"/>
          </a:xfrm>
          <a:prstGeom prst="rect">
            <a:avLst/>
          </a:prstGeom>
          <a:noFill/>
        </p:spPr>
        <p:txBody>
          <a:bodyPr wrap="square" rtlCol="0">
            <a:spAutoFit/>
          </a:bodyPr>
          <a:lstStyle/>
          <a:p>
            <a:pPr algn="ctr" rtl="1"/>
            <a:r>
              <a:rPr lang="ar-SA" sz="2800" b="1" dirty="0">
                <a:solidFill>
                  <a:srgbClr val="00B0F0"/>
                </a:solidFill>
                <a:latin typeface="Alexandria" pitchFamily="2" charset="-78"/>
                <a:cs typeface="Alexandria" pitchFamily="2" charset="-78"/>
              </a:rPr>
              <a:t>خاتمة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8448171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0C5A0AB4-5E19-4D83-8409-59CEDDE018F8}">
  <ds:schemaRefs>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0D95DC5D-0557-4AEF-8E22-41BD51E77F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40975</TotalTime>
  <Words>3999</Words>
  <Application>Microsoft Office PowerPoint</Application>
  <PresentationFormat>Widescreen</PresentationFormat>
  <Paragraphs>431</Paragraphs>
  <Slides>41</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41</vt:i4>
      </vt:variant>
    </vt:vector>
  </HeadingPairs>
  <TitlesOfParts>
    <vt:vector size="54" baseType="lpstr">
      <vt:lpstr>Alexandria</vt:lpstr>
      <vt:lpstr>Arial</vt:lpstr>
      <vt:lpstr>Barlow Bold</vt:lpstr>
      <vt:lpstr>Barlow Light</vt:lpstr>
      <vt:lpstr>Calibri</vt:lpstr>
      <vt:lpstr>Calibri Light</vt:lpstr>
      <vt:lpstr>Century Gothic</vt:lpstr>
      <vt:lpstr>Montserrat</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451</cp:revision>
  <dcterms:created xsi:type="dcterms:W3CDTF">2023-04-29T09:08:23Z</dcterms:created>
  <dcterms:modified xsi:type="dcterms:W3CDTF">2026-03-06T22:29:23Z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