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 id="2147483666" r:id="rId5"/>
  </p:sldMasterIdLst>
  <p:notesMasterIdLst>
    <p:notesMasterId r:id="rId56"/>
  </p:notesMasterIdLst>
  <p:sldIdLst>
    <p:sldId id="480" r:id="rId6"/>
    <p:sldId id="271" r:id="rId7"/>
    <p:sldId id="536" r:id="rId8"/>
    <p:sldId id="535" r:id="rId9"/>
    <p:sldId id="534" r:id="rId10"/>
    <p:sldId id="533" r:id="rId11"/>
    <p:sldId id="532" r:id="rId12"/>
    <p:sldId id="531" r:id="rId13"/>
    <p:sldId id="530" r:id="rId14"/>
    <p:sldId id="529" r:id="rId15"/>
    <p:sldId id="528" r:id="rId16"/>
    <p:sldId id="527" r:id="rId17"/>
    <p:sldId id="526" r:id="rId18"/>
    <p:sldId id="525" r:id="rId19"/>
    <p:sldId id="524" r:id="rId20"/>
    <p:sldId id="523" r:id="rId21"/>
    <p:sldId id="522" r:id="rId22"/>
    <p:sldId id="521" r:id="rId23"/>
    <p:sldId id="520" r:id="rId24"/>
    <p:sldId id="519" r:id="rId25"/>
    <p:sldId id="518" r:id="rId26"/>
    <p:sldId id="517" r:id="rId27"/>
    <p:sldId id="516" r:id="rId28"/>
    <p:sldId id="515" r:id="rId29"/>
    <p:sldId id="514" r:id="rId30"/>
    <p:sldId id="513" r:id="rId31"/>
    <p:sldId id="512" r:id="rId32"/>
    <p:sldId id="511" r:id="rId33"/>
    <p:sldId id="510" r:id="rId34"/>
    <p:sldId id="509" r:id="rId35"/>
    <p:sldId id="508" r:id="rId36"/>
    <p:sldId id="507" r:id="rId37"/>
    <p:sldId id="506" r:id="rId38"/>
    <p:sldId id="505" r:id="rId39"/>
    <p:sldId id="504" r:id="rId40"/>
    <p:sldId id="501" r:id="rId41"/>
    <p:sldId id="494" r:id="rId42"/>
    <p:sldId id="500" r:id="rId43"/>
    <p:sldId id="499" r:id="rId44"/>
    <p:sldId id="498" r:id="rId45"/>
    <p:sldId id="497" r:id="rId46"/>
    <p:sldId id="541" r:id="rId47"/>
    <p:sldId id="537" r:id="rId48"/>
    <p:sldId id="538" r:id="rId49"/>
    <p:sldId id="540" r:id="rId50"/>
    <p:sldId id="503" r:id="rId51"/>
    <p:sldId id="542" r:id="rId52"/>
    <p:sldId id="543" r:id="rId53"/>
    <p:sldId id="544" r:id="rId54"/>
    <p:sldId id="349"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271"/>
            <p14:sldId id="536"/>
            <p14:sldId id="535"/>
            <p14:sldId id="534"/>
            <p14:sldId id="533"/>
            <p14:sldId id="532"/>
            <p14:sldId id="531"/>
            <p14:sldId id="530"/>
            <p14:sldId id="529"/>
            <p14:sldId id="528"/>
            <p14:sldId id="527"/>
            <p14:sldId id="526"/>
            <p14:sldId id="525"/>
            <p14:sldId id="524"/>
            <p14:sldId id="523"/>
            <p14:sldId id="522"/>
            <p14:sldId id="521"/>
            <p14:sldId id="520"/>
            <p14:sldId id="519"/>
            <p14:sldId id="518"/>
            <p14:sldId id="517"/>
            <p14:sldId id="516"/>
            <p14:sldId id="515"/>
            <p14:sldId id="514"/>
            <p14:sldId id="513"/>
            <p14:sldId id="512"/>
            <p14:sldId id="511"/>
            <p14:sldId id="510"/>
            <p14:sldId id="509"/>
            <p14:sldId id="508"/>
            <p14:sldId id="507"/>
            <p14:sldId id="506"/>
            <p14:sldId id="505"/>
            <p14:sldId id="504"/>
            <p14:sldId id="501"/>
            <p14:sldId id="494"/>
            <p14:sldId id="500"/>
            <p14:sldId id="499"/>
            <p14:sldId id="498"/>
            <p14:sldId id="497"/>
            <p14:sldId id="541"/>
            <p14:sldId id="537"/>
            <p14:sldId id="538"/>
            <p14:sldId id="540"/>
          </p14:sldIdLst>
        </p14:section>
        <p14:section name="Untitled Section" id="{2F6AD2C2-46A9-4BC4-94FF-3A698A8E8EFB}">
          <p14:sldIdLst>
            <p14:sldId id="503"/>
            <p14:sldId id="542"/>
            <p14:sldId id="543"/>
            <p14:sldId id="544"/>
            <p14:sldId id="349"/>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77" d="100"/>
          <a:sy n="77" d="100"/>
        </p:scale>
        <p:origin x="883" y="6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viewProps" Target="viewProps.xml"/><Relationship Id="rId5" Type="http://schemas.openxmlformats.org/officeDocument/2006/relationships/slideMaster" Target="slideMasters/slideMaster2.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notesMaster" Target="notesMasters/notesMaster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theme" Target="theme/theme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presProps" Target="presProps.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12/3/2025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a:extLst>
            <a:ext uri="{FF2B5EF4-FFF2-40B4-BE49-F238E27FC236}">
              <a16:creationId xmlns:a16="http://schemas.microsoft.com/office/drawing/2014/main" id="{276F0C59-AF0C-C3E2-E528-0D347851B692}"/>
            </a:ext>
          </a:extLst>
        </p:cNvPr>
        <p:cNvGrpSpPr/>
        <p:nvPr/>
      </p:nvGrpSpPr>
      <p:grpSpPr>
        <a:xfrm>
          <a:off x="0" y="0"/>
          <a:ext cx="0" cy="0"/>
          <a:chOff x="0" y="0"/>
          <a:chExt cx="0" cy="0"/>
        </a:xfrm>
      </p:grpSpPr>
      <p:sp>
        <p:nvSpPr>
          <p:cNvPr id="8380" name="Google Shape;8380;g5e2a05bcb3_1_17548:notes">
            <a:extLst>
              <a:ext uri="{FF2B5EF4-FFF2-40B4-BE49-F238E27FC236}">
                <a16:creationId xmlns:a16="http://schemas.microsoft.com/office/drawing/2014/main" id="{38F34A95-F2DB-F78F-9111-AAA3857045A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a:extLst>
              <a:ext uri="{FF2B5EF4-FFF2-40B4-BE49-F238E27FC236}">
                <a16:creationId xmlns:a16="http://schemas.microsoft.com/office/drawing/2014/main" id="{AA555D53-E289-175E-D5DB-0E5DF0C7A33B}"/>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046936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761379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832995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2826242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0635832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037391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539404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120471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1714716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129369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2965029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980396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573151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852977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547042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5420577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7282833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613045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7975391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9837235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324847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24387456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71922833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6195965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8953005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58320129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78580100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08358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26266988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1355548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78575493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US" dirty="0"/>
          </a:p>
        </p:txBody>
      </p:sp>
    </p:spTree>
    <p:extLst>
      <p:ext uri="{BB962C8B-B14F-4D97-AF65-F5344CB8AC3E}">
        <p14:creationId xmlns:p14="http://schemas.microsoft.com/office/powerpoint/2010/main" val="403837220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62442480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69959565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7275765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83630660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69839402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5363715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8499282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a:extLst>
            <a:ext uri="{FF2B5EF4-FFF2-40B4-BE49-F238E27FC236}">
              <a16:creationId xmlns:a16="http://schemas.microsoft.com/office/drawing/2014/main" id="{24494F3D-181F-8630-2086-3A5BE1880D00}"/>
            </a:ext>
          </a:extLst>
        </p:cNvPr>
        <p:cNvGrpSpPr/>
        <p:nvPr/>
      </p:nvGrpSpPr>
      <p:grpSpPr>
        <a:xfrm>
          <a:off x="0" y="0"/>
          <a:ext cx="0" cy="0"/>
          <a:chOff x="0" y="0"/>
          <a:chExt cx="0" cy="0"/>
        </a:xfrm>
      </p:grpSpPr>
      <p:sp>
        <p:nvSpPr>
          <p:cNvPr id="8380" name="Google Shape;8380;g5e2a05bcb3_1_17548:notes">
            <a:extLst>
              <a:ext uri="{FF2B5EF4-FFF2-40B4-BE49-F238E27FC236}">
                <a16:creationId xmlns:a16="http://schemas.microsoft.com/office/drawing/2014/main" id="{18140C81-967B-0F39-B509-2BCD2FB96BD8}"/>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a:extLst>
              <a:ext uri="{FF2B5EF4-FFF2-40B4-BE49-F238E27FC236}">
                <a16:creationId xmlns:a16="http://schemas.microsoft.com/office/drawing/2014/main" id="{FDB4EBAB-ABD3-771D-9457-71820AC7BA7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2587520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a:extLst>
            <a:ext uri="{FF2B5EF4-FFF2-40B4-BE49-F238E27FC236}">
              <a16:creationId xmlns:a16="http://schemas.microsoft.com/office/drawing/2014/main" id="{572D5561-A451-E18B-34B7-804A0A850AB2}"/>
            </a:ext>
          </a:extLst>
        </p:cNvPr>
        <p:cNvGrpSpPr/>
        <p:nvPr/>
      </p:nvGrpSpPr>
      <p:grpSpPr>
        <a:xfrm>
          <a:off x="0" y="0"/>
          <a:ext cx="0" cy="0"/>
          <a:chOff x="0" y="0"/>
          <a:chExt cx="0" cy="0"/>
        </a:xfrm>
      </p:grpSpPr>
      <p:sp>
        <p:nvSpPr>
          <p:cNvPr id="8380" name="Google Shape;8380;g5e2a05bcb3_1_17548:notes">
            <a:extLst>
              <a:ext uri="{FF2B5EF4-FFF2-40B4-BE49-F238E27FC236}">
                <a16:creationId xmlns:a16="http://schemas.microsoft.com/office/drawing/2014/main" id="{C3A37BA2-F039-5B24-90E5-B03DF3AD47F6}"/>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a:extLst>
              <a:ext uri="{FF2B5EF4-FFF2-40B4-BE49-F238E27FC236}">
                <a16:creationId xmlns:a16="http://schemas.microsoft.com/office/drawing/2014/main" id="{6DA9FEAA-859B-A46F-E71D-8254B5E20EF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1510652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a:extLst>
            <a:ext uri="{FF2B5EF4-FFF2-40B4-BE49-F238E27FC236}">
              <a16:creationId xmlns:a16="http://schemas.microsoft.com/office/drawing/2014/main" id="{3F10BEFA-E84B-73F2-9861-8EEF8E0C5658}"/>
            </a:ext>
          </a:extLst>
        </p:cNvPr>
        <p:cNvGrpSpPr/>
        <p:nvPr/>
      </p:nvGrpSpPr>
      <p:grpSpPr>
        <a:xfrm>
          <a:off x="0" y="0"/>
          <a:ext cx="0" cy="0"/>
          <a:chOff x="0" y="0"/>
          <a:chExt cx="0" cy="0"/>
        </a:xfrm>
      </p:grpSpPr>
      <p:sp>
        <p:nvSpPr>
          <p:cNvPr id="8380" name="Google Shape;8380;g5e2a05bcb3_1_17548:notes">
            <a:extLst>
              <a:ext uri="{FF2B5EF4-FFF2-40B4-BE49-F238E27FC236}">
                <a16:creationId xmlns:a16="http://schemas.microsoft.com/office/drawing/2014/main" id="{95C683E5-EAB5-9F70-E7B8-EB226CA3105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a:extLst>
              <a:ext uri="{FF2B5EF4-FFF2-40B4-BE49-F238E27FC236}">
                <a16:creationId xmlns:a16="http://schemas.microsoft.com/office/drawing/2014/main" id="{9AEED6C2-9B4D-F314-2408-709B929248AA}"/>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67027643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a:extLst>
            <a:ext uri="{FF2B5EF4-FFF2-40B4-BE49-F238E27FC236}">
              <a16:creationId xmlns:a16="http://schemas.microsoft.com/office/drawing/2014/main" id="{7F3DAC27-5611-13AC-445A-0F109B8A2103}"/>
            </a:ext>
          </a:extLst>
        </p:cNvPr>
        <p:cNvGrpSpPr/>
        <p:nvPr/>
      </p:nvGrpSpPr>
      <p:grpSpPr>
        <a:xfrm>
          <a:off x="0" y="0"/>
          <a:ext cx="0" cy="0"/>
          <a:chOff x="0" y="0"/>
          <a:chExt cx="0" cy="0"/>
        </a:xfrm>
      </p:grpSpPr>
      <p:sp>
        <p:nvSpPr>
          <p:cNvPr id="8380" name="Google Shape;8380;g5e2a05bcb3_1_17548:notes">
            <a:extLst>
              <a:ext uri="{FF2B5EF4-FFF2-40B4-BE49-F238E27FC236}">
                <a16:creationId xmlns:a16="http://schemas.microsoft.com/office/drawing/2014/main" id="{FCB183F3-FA40-A085-0824-B3AEE02818C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a:extLst>
              <a:ext uri="{FF2B5EF4-FFF2-40B4-BE49-F238E27FC236}">
                <a16:creationId xmlns:a16="http://schemas.microsoft.com/office/drawing/2014/main" id="{7587A049-4733-0015-FA81-3EFE3E672562}"/>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81673422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7337645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a:extLst>
            <a:ext uri="{FF2B5EF4-FFF2-40B4-BE49-F238E27FC236}">
              <a16:creationId xmlns:a16="http://schemas.microsoft.com/office/drawing/2014/main" id="{95BB9AA2-30F5-C688-EEA3-6A0AF5EFAB6A}"/>
            </a:ext>
          </a:extLst>
        </p:cNvPr>
        <p:cNvGrpSpPr/>
        <p:nvPr/>
      </p:nvGrpSpPr>
      <p:grpSpPr>
        <a:xfrm>
          <a:off x="0" y="0"/>
          <a:ext cx="0" cy="0"/>
          <a:chOff x="0" y="0"/>
          <a:chExt cx="0" cy="0"/>
        </a:xfrm>
      </p:grpSpPr>
      <p:sp>
        <p:nvSpPr>
          <p:cNvPr id="8380" name="Google Shape;8380;g5e2a05bcb3_1_17548:notes">
            <a:extLst>
              <a:ext uri="{FF2B5EF4-FFF2-40B4-BE49-F238E27FC236}">
                <a16:creationId xmlns:a16="http://schemas.microsoft.com/office/drawing/2014/main" id="{5A0BD817-752B-4281-2969-791A1922C01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a:extLst>
              <a:ext uri="{FF2B5EF4-FFF2-40B4-BE49-F238E27FC236}">
                <a16:creationId xmlns:a16="http://schemas.microsoft.com/office/drawing/2014/main" id="{CC617372-9F1B-568A-172D-863A86F8B0F4}"/>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3348798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a:extLst>
            <a:ext uri="{FF2B5EF4-FFF2-40B4-BE49-F238E27FC236}">
              <a16:creationId xmlns:a16="http://schemas.microsoft.com/office/drawing/2014/main" id="{9A29160B-8277-2346-3509-318C3705734C}"/>
            </a:ext>
          </a:extLst>
        </p:cNvPr>
        <p:cNvGrpSpPr/>
        <p:nvPr/>
      </p:nvGrpSpPr>
      <p:grpSpPr>
        <a:xfrm>
          <a:off x="0" y="0"/>
          <a:ext cx="0" cy="0"/>
          <a:chOff x="0" y="0"/>
          <a:chExt cx="0" cy="0"/>
        </a:xfrm>
      </p:grpSpPr>
      <p:sp>
        <p:nvSpPr>
          <p:cNvPr id="8380" name="Google Shape;8380;g5e2a05bcb3_1_17548:notes">
            <a:extLst>
              <a:ext uri="{FF2B5EF4-FFF2-40B4-BE49-F238E27FC236}">
                <a16:creationId xmlns:a16="http://schemas.microsoft.com/office/drawing/2014/main" id="{BA69DEAA-BBBF-6236-486E-3947F91558B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a:extLst>
              <a:ext uri="{FF2B5EF4-FFF2-40B4-BE49-F238E27FC236}">
                <a16:creationId xmlns:a16="http://schemas.microsoft.com/office/drawing/2014/main" id="{3DB0F427-C17E-9692-05E1-EDBF9A0D4C1F}"/>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3346324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a:extLst>
            <a:ext uri="{FF2B5EF4-FFF2-40B4-BE49-F238E27FC236}">
              <a16:creationId xmlns:a16="http://schemas.microsoft.com/office/drawing/2014/main" id="{766B8D82-21C9-6A86-E5A5-8C2EE4188458}"/>
            </a:ext>
          </a:extLst>
        </p:cNvPr>
        <p:cNvGrpSpPr/>
        <p:nvPr/>
      </p:nvGrpSpPr>
      <p:grpSpPr>
        <a:xfrm>
          <a:off x="0" y="0"/>
          <a:ext cx="0" cy="0"/>
          <a:chOff x="0" y="0"/>
          <a:chExt cx="0" cy="0"/>
        </a:xfrm>
      </p:grpSpPr>
      <p:sp>
        <p:nvSpPr>
          <p:cNvPr id="8380" name="Google Shape;8380;g5e2a05bcb3_1_17548:notes">
            <a:extLst>
              <a:ext uri="{FF2B5EF4-FFF2-40B4-BE49-F238E27FC236}">
                <a16:creationId xmlns:a16="http://schemas.microsoft.com/office/drawing/2014/main" id="{4CB1CB61-D438-6635-B3C3-4C8585BBD158}"/>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a:extLst>
              <a:ext uri="{FF2B5EF4-FFF2-40B4-BE49-F238E27FC236}">
                <a16:creationId xmlns:a16="http://schemas.microsoft.com/office/drawing/2014/main" id="{3B9AE5EF-83E7-E5B6-8A56-7B9E87454DD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973550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874578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952540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358974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5741957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9553510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3345544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601702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75171476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44672792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271395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4752447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246768654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372634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894312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4039721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17" Type="http://schemas.openxmlformats.org/officeDocument/2006/relationships/image" Target="../media/image1.png"/><Relationship Id="rId2" Type="http://schemas.openxmlformats.org/officeDocument/2006/relationships/slideLayout" Target="../slideLayouts/slideLayout15.xml"/><Relationship Id="rId16" Type="http://schemas.openxmlformats.org/officeDocument/2006/relationships/theme" Target="../theme/theme2.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slideLayout" Target="../slideLayouts/slideLayout2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12/3/2025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5"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12/3/2025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176505536"/>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 id="2147483679" r:id="rId13"/>
    <p:sldLayoutId id="2147483680" r:id="rId14"/>
    <p:sldLayoutId id="2147483681"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7.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28.png"/></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6.xml"/><Relationship Id="rId1" Type="http://schemas.openxmlformats.org/officeDocument/2006/relationships/slideLayout" Target="../slideLayouts/slideLayout7.xml"/><Relationship Id="rId5" Type="http://schemas.openxmlformats.org/officeDocument/2006/relationships/image" Target="../media/image35.png"/><Relationship Id="rId4" Type="http://schemas.openxmlformats.org/officeDocument/2006/relationships/image" Target="../media/image34.png"/></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37.png"/></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38.png"/></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39.png"/></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40.png"/></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9.xml"/><Relationship Id="rId1" Type="http://schemas.openxmlformats.org/officeDocument/2006/relationships/slideLayout" Target="../slideLayouts/slideLayout7.xml"/><Relationship Id="rId4" Type="http://schemas.openxmlformats.org/officeDocument/2006/relationships/image" Target="../media/image41.png"/></Relationships>
</file>

<file path=ppt/slides/_rels/slide4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jpeg"/><Relationship Id="rId1" Type="http://schemas.openxmlformats.org/officeDocument/2006/relationships/slideLayout" Target="../slideLayouts/slideLayout13.xml"/><Relationship Id="rId5" Type="http://schemas.openxmlformats.org/officeDocument/2006/relationships/image" Target="../media/image45.png"/><Relationship Id="rId4" Type="http://schemas.openxmlformats.org/officeDocument/2006/relationships/image" Target="../media/image4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337633" y="3983218"/>
            <a:ext cx="5216525" cy="954107"/>
          </a:xfrm>
          <a:prstGeom prst="rect">
            <a:avLst/>
          </a:prstGeom>
          <a:noFill/>
        </p:spPr>
        <p:txBody>
          <a:bodyPr wrap="square" rtlCol="0">
            <a:spAutoFit/>
          </a:bodyPr>
          <a:lstStyle/>
          <a:p>
            <a:r>
              <a:rPr lang="en-US" sz="2800" b="1" dirty="0">
                <a:latin typeface="Alexandria" charset="0"/>
                <a:cs typeface="Alexandria" charset="0"/>
              </a:rPr>
              <a:t>Prepared by </a:t>
            </a:r>
          </a:p>
          <a:p>
            <a:r>
              <a:rPr lang="en-US" sz="2800" b="1" dirty="0">
                <a:latin typeface="Alexandria" charset="0"/>
                <a:cs typeface="Alexandria" charset="0"/>
              </a:rPr>
              <a:t>Dr. Hoda Metwally</a:t>
            </a:r>
          </a:p>
        </p:txBody>
      </p:sp>
      <p:sp>
        <p:nvSpPr>
          <p:cNvPr id="31" name="TextBox 30"/>
          <p:cNvSpPr txBox="1"/>
          <p:nvPr/>
        </p:nvSpPr>
        <p:spPr>
          <a:xfrm>
            <a:off x="673669" y="2424037"/>
            <a:ext cx="3284745" cy="1446550"/>
          </a:xfrm>
          <a:prstGeom prst="rect">
            <a:avLst/>
          </a:prstGeom>
          <a:noFill/>
        </p:spPr>
        <p:txBody>
          <a:bodyPr wrap="none" rtlCol="0">
            <a:spAutoFit/>
          </a:bodyPr>
          <a:lstStyle/>
          <a:p>
            <a:r>
              <a:rPr lang="en-US" sz="4400" b="1" dirty="0">
                <a:solidFill>
                  <a:srgbClr val="00B0F0"/>
                </a:solidFill>
                <a:latin typeface="Alexandria" charset="0"/>
                <a:cs typeface="Alexandria" charset="0"/>
              </a:rPr>
              <a:t>Project cost </a:t>
            </a:r>
          </a:p>
          <a:p>
            <a:r>
              <a:rPr lang="en-US" sz="4400" b="1" dirty="0">
                <a:solidFill>
                  <a:srgbClr val="00B0F0"/>
                </a:solidFill>
                <a:latin typeface="Alexandria" charset="0"/>
                <a:cs typeface="Alexandria" charset="0"/>
              </a:rPr>
              <a:t>management</a:t>
            </a:r>
          </a:p>
        </p:txBody>
      </p:sp>
      <p:sp>
        <p:nvSpPr>
          <p:cNvPr id="34" name="Rectangle: Rounded Corners 33"/>
          <p:cNvSpPr/>
          <p:nvPr/>
        </p:nvSpPr>
        <p:spPr>
          <a:xfrm>
            <a:off x="337633" y="592938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10</a:t>
            </a:r>
          </a:p>
        </p:txBody>
      </p:sp>
      <p:sp>
        <p:nvSpPr>
          <p:cNvPr id="46" name="TextBox 45"/>
          <p:cNvSpPr txBox="1"/>
          <p:nvPr/>
        </p:nvSpPr>
        <p:spPr>
          <a:xfrm>
            <a:off x="329269" y="5104240"/>
            <a:ext cx="1146468" cy="400110"/>
          </a:xfrm>
          <a:prstGeom prst="rect">
            <a:avLst/>
          </a:prstGeom>
          <a:noFill/>
        </p:spPr>
        <p:txBody>
          <a:bodyPr wrap="none" rtlCol="0">
            <a:spAutoFit/>
          </a:bodyPr>
          <a:lstStyle/>
          <a:p>
            <a:r>
              <a:rPr lang="en-US" sz="2000" dirty="0">
                <a:latin typeface="Alexandria" charset="0"/>
                <a:cs typeface="Alexandria" charset="0"/>
              </a:rPr>
              <a:t>PMG 227</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00B0F0"/>
              </a:solidFill>
              <a:effectLst/>
              <a:uLnTx/>
              <a:uFillTx/>
              <a:latin typeface="Calibri"/>
              <a:ea typeface="Roboto Light" panose="02000000000000000000" pitchFamily="2" charset="0"/>
              <a:cs typeface="+mn-cs"/>
            </a:endParaRPr>
          </a:p>
        </p:txBody>
      </p:sp>
      <p:sp>
        <p:nvSpPr>
          <p:cNvPr id="6" name="Rectangle 5"/>
          <p:cNvSpPr/>
          <p:nvPr/>
        </p:nvSpPr>
        <p:spPr>
          <a:xfrm>
            <a:off x="2626178" y="500900"/>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2" name="TextBox 41"/>
          <p:cNvSpPr txBox="1"/>
          <p:nvPr/>
        </p:nvSpPr>
        <p:spPr>
          <a:xfrm>
            <a:off x="6184928" y="1607061"/>
            <a:ext cx="3167794"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4472C4">
                    <a:lumMod val="75000"/>
                  </a:srgbClr>
                </a:solidFill>
                <a:effectLst/>
                <a:uLnTx/>
                <a:uFillTx/>
                <a:latin typeface="Alexandria" charset="0"/>
                <a:ea typeface="+mn-ea"/>
                <a:cs typeface="Alexandria" charset="0"/>
              </a:rPr>
              <a:t>Lecture 10</a:t>
            </a:r>
          </a:p>
        </p:txBody>
      </p:sp>
      <p:sp>
        <p:nvSpPr>
          <p:cNvPr id="2" name="TextBox 1"/>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F5C0F8DF-5175-7056-D702-0089694F90AA}"/>
              </a:ext>
            </a:extLst>
          </p:cNvPr>
          <p:cNvSpPr txBox="1"/>
          <p:nvPr/>
        </p:nvSpPr>
        <p:spPr>
          <a:xfrm>
            <a:off x="1132460" y="2080261"/>
            <a:ext cx="8339531" cy="144655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00B0F0"/>
                </a:solidFill>
                <a:effectLst/>
                <a:uLnTx/>
                <a:uFillTx/>
                <a:latin typeface="Alexandria" charset="0"/>
                <a:ea typeface="+mn-ea"/>
                <a:cs typeface="Alexandria" charset="0"/>
              </a:rPr>
              <a:t>Project Cost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00B0F0"/>
                </a:solidFill>
                <a:effectLst/>
                <a:uLnTx/>
                <a:uFillTx/>
                <a:latin typeface="Alexandria" charset="0"/>
                <a:ea typeface="+mn-ea"/>
                <a:cs typeface="Alexandria" charset="0"/>
              </a:rPr>
              <a:t>Management</a:t>
            </a:r>
          </a:p>
        </p:txBody>
      </p:sp>
      <p:sp>
        <p:nvSpPr>
          <p:cNvPr id="10" name="TextBox 9">
            <a:extLst>
              <a:ext uri="{FF2B5EF4-FFF2-40B4-BE49-F238E27FC236}">
                <a16:creationId xmlns:a16="http://schemas.microsoft.com/office/drawing/2014/main" id="{BC69BB15-40EF-F1FD-1B93-3E09FD9A94CC}"/>
              </a:ext>
            </a:extLst>
          </p:cNvPr>
          <p:cNvSpPr txBox="1"/>
          <p:nvPr/>
        </p:nvSpPr>
        <p:spPr>
          <a:xfrm>
            <a:off x="1023730" y="3167390"/>
            <a:ext cx="5565913" cy="2677656"/>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lang="en-US" sz="2800" b="1" dirty="0">
              <a:solidFill>
                <a:prstClr val="black"/>
              </a:solidFill>
              <a:latin typeface="Times New Roman" panose="02020603050405020304" pitchFamily="18" charset="0"/>
              <a:cs typeface="Times New Roman" panose="02020603050405020304"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lang="en-US" sz="2800" b="1" noProof="0" dirty="0">
              <a:solidFill>
                <a:prstClr val="black"/>
              </a:solidFill>
              <a:latin typeface="Times New Roman" panose="02020603050405020304" pitchFamily="18" charset="0"/>
              <a:cs typeface="Times New Roman" panose="02020603050405020304"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Recent trends in Project Cost Management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382">
          <a:extLst>
            <a:ext uri="{FF2B5EF4-FFF2-40B4-BE49-F238E27FC236}">
              <a16:creationId xmlns:a16="http://schemas.microsoft.com/office/drawing/2014/main" id="{11E1D749-B307-D382-B0A4-FDF469A273E5}"/>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687F0EB2-2549-A5A1-32B5-692FECD4931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sp>
        <p:nvSpPr>
          <p:cNvPr id="3" name="TextBox 2">
            <a:extLst>
              <a:ext uri="{FF2B5EF4-FFF2-40B4-BE49-F238E27FC236}">
                <a16:creationId xmlns:a16="http://schemas.microsoft.com/office/drawing/2014/main" id="{AFF0B45F-7432-6DF1-9AFB-D98750DCB419}"/>
              </a:ext>
            </a:extLst>
          </p:cNvPr>
          <p:cNvSpPr txBox="1"/>
          <p:nvPr/>
        </p:nvSpPr>
        <p:spPr>
          <a:xfrm>
            <a:off x="2633133" y="3081867"/>
            <a:ext cx="8319265" cy="1938992"/>
          </a:xfrm>
          <a:prstGeom prst="rect">
            <a:avLst/>
          </a:prstGeom>
          <a:noFill/>
        </p:spPr>
        <p:txBody>
          <a:bodyPr wrap="none" rtlCol="0">
            <a:spAutoFit/>
          </a:bodyPr>
          <a:lstStyle/>
          <a:p>
            <a:pPr algn="ctr"/>
            <a:r>
              <a:rPr lang="en-US" sz="4000" dirty="0"/>
              <a:t>Recent Project Cost Management </a:t>
            </a:r>
            <a:r>
              <a:rPr kumimoji="0" lang="en-US" sz="4000" b="0" i="0" u="none" strike="noStrike" kern="1200" cap="none" spc="0" normalizeH="0" baseline="0" noProof="0" dirty="0">
                <a:ln>
                  <a:noFill/>
                </a:ln>
                <a:solidFill>
                  <a:prstClr val="black"/>
                </a:solidFill>
                <a:effectLst/>
                <a:uLnTx/>
                <a:uFillTx/>
                <a:latin typeface="Calibri"/>
                <a:ea typeface="+mn-ea"/>
                <a:cs typeface="+mn-cs"/>
              </a:rPr>
              <a:t>Tools</a:t>
            </a:r>
          </a:p>
          <a:p>
            <a:pPr algn="ctr"/>
            <a:endParaRPr lang="en-US" sz="4000" dirty="0">
              <a:solidFill>
                <a:prstClr val="black"/>
              </a:solidFill>
              <a:latin typeface="Calibri"/>
            </a:endParaRPr>
          </a:p>
          <a:p>
            <a:pPr algn="ctr"/>
            <a:r>
              <a:rPr kumimoji="0" lang="en-US" sz="4000" b="0" i="0" u="none" strike="noStrike" kern="1200" cap="none" spc="0" normalizeH="0" baseline="0" noProof="0" dirty="0">
                <a:ln>
                  <a:noFill/>
                </a:ln>
                <a:solidFill>
                  <a:prstClr val="black"/>
                </a:solidFill>
                <a:effectLst/>
                <a:uLnTx/>
                <a:uFillTx/>
                <a:latin typeface="Calibri"/>
                <a:ea typeface="+mn-ea"/>
                <a:cs typeface="+mn-cs"/>
              </a:rPr>
              <a:t>Lean Six Sigma </a:t>
            </a:r>
            <a:endParaRPr lang="en-US" sz="4000" dirty="0"/>
          </a:p>
        </p:txBody>
      </p:sp>
    </p:spTree>
    <p:extLst>
      <p:ext uri="{BB962C8B-B14F-4D97-AF65-F5344CB8AC3E}">
        <p14:creationId xmlns:p14="http://schemas.microsoft.com/office/powerpoint/2010/main" val="7220759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4" name="Picture 3">
            <a:extLst>
              <a:ext uri="{FF2B5EF4-FFF2-40B4-BE49-F238E27FC236}">
                <a16:creationId xmlns:a16="http://schemas.microsoft.com/office/drawing/2014/main" id="{62DAD0A4-7B8E-F54B-EB71-0836C6751BD8}"/>
              </a:ext>
            </a:extLst>
          </p:cNvPr>
          <p:cNvPicPr>
            <a:picLocks noChangeAspect="1"/>
          </p:cNvPicPr>
          <p:nvPr/>
        </p:nvPicPr>
        <p:blipFill rotWithShape="1">
          <a:blip r:embed="rId4"/>
          <a:srcRect t="4829"/>
          <a:stretch/>
        </p:blipFill>
        <p:spPr>
          <a:xfrm>
            <a:off x="1656730" y="1182756"/>
            <a:ext cx="8878539" cy="4732615"/>
          </a:xfrm>
          <a:prstGeom prst="rect">
            <a:avLst/>
          </a:prstGeom>
        </p:spPr>
      </p:pic>
    </p:spTree>
    <p:extLst>
      <p:ext uri="{BB962C8B-B14F-4D97-AF65-F5344CB8AC3E}">
        <p14:creationId xmlns:p14="http://schemas.microsoft.com/office/powerpoint/2010/main" val="5079803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4" name="Picture 3">
            <a:extLst>
              <a:ext uri="{FF2B5EF4-FFF2-40B4-BE49-F238E27FC236}">
                <a16:creationId xmlns:a16="http://schemas.microsoft.com/office/drawing/2014/main" id="{6F723900-C857-FF9C-7EAA-D0F454F4EA01}"/>
              </a:ext>
            </a:extLst>
          </p:cNvPr>
          <p:cNvPicPr>
            <a:picLocks noChangeAspect="1"/>
          </p:cNvPicPr>
          <p:nvPr/>
        </p:nvPicPr>
        <p:blipFill>
          <a:blip r:embed="rId4"/>
          <a:stretch>
            <a:fillRect/>
          </a:stretch>
        </p:blipFill>
        <p:spPr>
          <a:xfrm>
            <a:off x="1337598" y="937865"/>
            <a:ext cx="9516803" cy="4982270"/>
          </a:xfrm>
          <a:prstGeom prst="rect">
            <a:avLst/>
          </a:prstGeom>
        </p:spPr>
      </p:pic>
    </p:spTree>
    <p:extLst>
      <p:ext uri="{BB962C8B-B14F-4D97-AF65-F5344CB8AC3E}">
        <p14:creationId xmlns:p14="http://schemas.microsoft.com/office/powerpoint/2010/main" val="33653756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DF4A891E-2B57-968E-334A-5D0B9912BE7A}"/>
              </a:ext>
            </a:extLst>
          </p:cNvPr>
          <p:cNvPicPr>
            <a:picLocks noChangeAspect="1"/>
          </p:cNvPicPr>
          <p:nvPr/>
        </p:nvPicPr>
        <p:blipFill rotWithShape="1">
          <a:blip r:embed="rId4"/>
          <a:srcRect r="12139"/>
          <a:stretch/>
        </p:blipFill>
        <p:spPr>
          <a:xfrm>
            <a:off x="381000" y="400049"/>
            <a:ext cx="7419975" cy="3257551"/>
          </a:xfrm>
          <a:prstGeom prst="rect">
            <a:avLst/>
          </a:prstGeom>
        </p:spPr>
      </p:pic>
      <p:pic>
        <p:nvPicPr>
          <p:cNvPr id="4" name="Picture 3">
            <a:extLst>
              <a:ext uri="{FF2B5EF4-FFF2-40B4-BE49-F238E27FC236}">
                <a16:creationId xmlns:a16="http://schemas.microsoft.com/office/drawing/2014/main" id="{83B1C933-ECDE-8662-5B68-E68F2F066990}"/>
              </a:ext>
            </a:extLst>
          </p:cNvPr>
          <p:cNvPicPr>
            <a:picLocks noChangeAspect="1"/>
          </p:cNvPicPr>
          <p:nvPr/>
        </p:nvPicPr>
        <p:blipFill>
          <a:blip r:embed="rId5"/>
          <a:stretch>
            <a:fillRect/>
          </a:stretch>
        </p:blipFill>
        <p:spPr>
          <a:xfrm>
            <a:off x="3326985" y="3428999"/>
            <a:ext cx="8664990" cy="3028951"/>
          </a:xfrm>
          <a:prstGeom prst="rect">
            <a:avLst/>
          </a:prstGeom>
        </p:spPr>
      </p:pic>
    </p:spTree>
    <p:extLst>
      <p:ext uri="{BB962C8B-B14F-4D97-AF65-F5344CB8AC3E}">
        <p14:creationId xmlns:p14="http://schemas.microsoft.com/office/powerpoint/2010/main" val="27486697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345A0D58-F02E-194B-B096-A9F7FB2C323F}"/>
              </a:ext>
            </a:extLst>
          </p:cNvPr>
          <p:cNvPicPr>
            <a:picLocks noChangeAspect="1"/>
          </p:cNvPicPr>
          <p:nvPr/>
        </p:nvPicPr>
        <p:blipFill rotWithShape="1">
          <a:blip r:embed="rId4"/>
          <a:srcRect t="1076" r="3842"/>
          <a:stretch/>
        </p:blipFill>
        <p:spPr>
          <a:xfrm>
            <a:off x="1244919" y="1143000"/>
            <a:ext cx="9578794" cy="4486274"/>
          </a:xfrm>
          <a:prstGeom prst="rect">
            <a:avLst/>
          </a:prstGeom>
        </p:spPr>
      </p:pic>
    </p:spTree>
    <p:extLst>
      <p:ext uri="{BB962C8B-B14F-4D97-AF65-F5344CB8AC3E}">
        <p14:creationId xmlns:p14="http://schemas.microsoft.com/office/powerpoint/2010/main" val="15280275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9E0BB0FF-5E76-C7BF-045D-1C3ED895BF31}"/>
              </a:ext>
            </a:extLst>
          </p:cNvPr>
          <p:cNvPicPr>
            <a:picLocks noChangeAspect="1"/>
          </p:cNvPicPr>
          <p:nvPr/>
        </p:nvPicPr>
        <p:blipFill>
          <a:blip r:embed="rId4"/>
          <a:stretch>
            <a:fillRect/>
          </a:stretch>
        </p:blipFill>
        <p:spPr>
          <a:xfrm>
            <a:off x="1791851" y="1072692"/>
            <a:ext cx="8608298" cy="4712616"/>
          </a:xfrm>
          <a:prstGeom prst="rect">
            <a:avLst/>
          </a:prstGeom>
        </p:spPr>
      </p:pic>
    </p:spTree>
    <p:extLst>
      <p:ext uri="{BB962C8B-B14F-4D97-AF65-F5344CB8AC3E}">
        <p14:creationId xmlns:p14="http://schemas.microsoft.com/office/powerpoint/2010/main" val="17626255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BE0E431E-CEC6-3916-0523-D8EA7190F1E7}"/>
              </a:ext>
            </a:extLst>
          </p:cNvPr>
          <p:cNvPicPr>
            <a:picLocks noChangeAspect="1"/>
          </p:cNvPicPr>
          <p:nvPr/>
        </p:nvPicPr>
        <p:blipFill>
          <a:blip r:embed="rId4"/>
          <a:stretch>
            <a:fillRect/>
          </a:stretch>
        </p:blipFill>
        <p:spPr>
          <a:xfrm>
            <a:off x="381000" y="725229"/>
            <a:ext cx="8239436" cy="2517103"/>
          </a:xfrm>
          <a:prstGeom prst="rect">
            <a:avLst/>
          </a:prstGeom>
        </p:spPr>
      </p:pic>
      <p:pic>
        <p:nvPicPr>
          <p:cNvPr id="4" name="Picture 3">
            <a:extLst>
              <a:ext uri="{FF2B5EF4-FFF2-40B4-BE49-F238E27FC236}">
                <a16:creationId xmlns:a16="http://schemas.microsoft.com/office/drawing/2014/main" id="{C24F3B19-7817-278C-6100-C0136140792F}"/>
              </a:ext>
            </a:extLst>
          </p:cNvPr>
          <p:cNvPicPr>
            <a:picLocks noChangeAspect="1"/>
          </p:cNvPicPr>
          <p:nvPr/>
        </p:nvPicPr>
        <p:blipFill>
          <a:blip r:embed="rId5"/>
          <a:stretch>
            <a:fillRect/>
          </a:stretch>
        </p:blipFill>
        <p:spPr>
          <a:xfrm>
            <a:off x="2870366" y="3318531"/>
            <a:ext cx="8492958" cy="3006036"/>
          </a:xfrm>
          <a:prstGeom prst="rect">
            <a:avLst/>
          </a:prstGeom>
        </p:spPr>
      </p:pic>
    </p:spTree>
    <p:extLst>
      <p:ext uri="{BB962C8B-B14F-4D97-AF65-F5344CB8AC3E}">
        <p14:creationId xmlns:p14="http://schemas.microsoft.com/office/powerpoint/2010/main" val="14886064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DD3735A7-D8C4-B4D1-CE2D-23F475545876}"/>
              </a:ext>
            </a:extLst>
          </p:cNvPr>
          <p:cNvPicPr>
            <a:picLocks noChangeAspect="1"/>
          </p:cNvPicPr>
          <p:nvPr/>
        </p:nvPicPr>
        <p:blipFill>
          <a:blip r:embed="rId4"/>
          <a:stretch>
            <a:fillRect/>
          </a:stretch>
        </p:blipFill>
        <p:spPr>
          <a:xfrm>
            <a:off x="1863102" y="1124674"/>
            <a:ext cx="8465795" cy="4608652"/>
          </a:xfrm>
          <a:prstGeom prst="rect">
            <a:avLst/>
          </a:prstGeom>
        </p:spPr>
      </p:pic>
    </p:spTree>
    <p:extLst>
      <p:ext uri="{BB962C8B-B14F-4D97-AF65-F5344CB8AC3E}">
        <p14:creationId xmlns:p14="http://schemas.microsoft.com/office/powerpoint/2010/main" val="8422812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4BB06E3B-E4FD-CA5A-214B-7A2D955D7C63}"/>
              </a:ext>
            </a:extLst>
          </p:cNvPr>
          <p:cNvPicPr>
            <a:picLocks noChangeAspect="1"/>
          </p:cNvPicPr>
          <p:nvPr/>
        </p:nvPicPr>
        <p:blipFill>
          <a:blip r:embed="rId4"/>
          <a:stretch>
            <a:fillRect/>
          </a:stretch>
        </p:blipFill>
        <p:spPr>
          <a:xfrm>
            <a:off x="457992" y="400049"/>
            <a:ext cx="5160966" cy="857251"/>
          </a:xfrm>
          <a:prstGeom prst="rect">
            <a:avLst/>
          </a:prstGeom>
        </p:spPr>
      </p:pic>
      <p:pic>
        <p:nvPicPr>
          <p:cNvPr id="4" name="Picture 3">
            <a:extLst>
              <a:ext uri="{FF2B5EF4-FFF2-40B4-BE49-F238E27FC236}">
                <a16:creationId xmlns:a16="http://schemas.microsoft.com/office/drawing/2014/main" id="{31AC9592-A127-4087-BD56-5F3C77573972}"/>
              </a:ext>
            </a:extLst>
          </p:cNvPr>
          <p:cNvPicPr>
            <a:picLocks noChangeAspect="1"/>
          </p:cNvPicPr>
          <p:nvPr/>
        </p:nvPicPr>
        <p:blipFill>
          <a:blip r:embed="rId5"/>
          <a:stretch>
            <a:fillRect/>
          </a:stretch>
        </p:blipFill>
        <p:spPr>
          <a:xfrm>
            <a:off x="1908374" y="1257300"/>
            <a:ext cx="8375251" cy="5143466"/>
          </a:xfrm>
          <a:prstGeom prst="rect">
            <a:avLst/>
          </a:prstGeom>
        </p:spPr>
      </p:pic>
    </p:spTree>
    <p:extLst>
      <p:ext uri="{BB962C8B-B14F-4D97-AF65-F5344CB8AC3E}">
        <p14:creationId xmlns:p14="http://schemas.microsoft.com/office/powerpoint/2010/main" val="5754444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71051952-6362-31A3-EC28-256738C58A29}"/>
              </a:ext>
            </a:extLst>
          </p:cNvPr>
          <p:cNvPicPr>
            <a:picLocks noChangeAspect="1"/>
          </p:cNvPicPr>
          <p:nvPr/>
        </p:nvPicPr>
        <p:blipFill>
          <a:blip r:embed="rId4"/>
          <a:stretch>
            <a:fillRect/>
          </a:stretch>
        </p:blipFill>
        <p:spPr>
          <a:xfrm>
            <a:off x="186184" y="496152"/>
            <a:ext cx="4462659" cy="3261643"/>
          </a:xfrm>
          <a:prstGeom prst="rect">
            <a:avLst/>
          </a:prstGeom>
        </p:spPr>
      </p:pic>
      <p:pic>
        <p:nvPicPr>
          <p:cNvPr id="4" name="Picture 3">
            <a:extLst>
              <a:ext uri="{FF2B5EF4-FFF2-40B4-BE49-F238E27FC236}">
                <a16:creationId xmlns:a16="http://schemas.microsoft.com/office/drawing/2014/main" id="{33DE78FB-C54F-BF48-0EE0-B45008662900}"/>
              </a:ext>
            </a:extLst>
          </p:cNvPr>
          <p:cNvPicPr>
            <a:picLocks noChangeAspect="1"/>
          </p:cNvPicPr>
          <p:nvPr/>
        </p:nvPicPr>
        <p:blipFill>
          <a:blip r:embed="rId5"/>
          <a:stretch>
            <a:fillRect/>
          </a:stretch>
        </p:blipFill>
        <p:spPr>
          <a:xfrm>
            <a:off x="5054735" y="1311067"/>
            <a:ext cx="6863179" cy="4961771"/>
          </a:xfrm>
          <a:prstGeom prst="rect">
            <a:avLst/>
          </a:prstGeom>
        </p:spPr>
      </p:pic>
    </p:spTree>
    <p:extLst>
      <p:ext uri="{BB962C8B-B14F-4D97-AF65-F5344CB8AC3E}">
        <p14:creationId xmlns:p14="http://schemas.microsoft.com/office/powerpoint/2010/main" val="31704700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9FBA9D33-374D-8500-F7A1-F1BECD06329B}"/>
              </a:ext>
            </a:extLst>
          </p:cNvPr>
          <p:cNvPicPr>
            <a:picLocks noChangeAspect="1"/>
          </p:cNvPicPr>
          <p:nvPr/>
        </p:nvPicPr>
        <p:blipFill>
          <a:blip r:embed="rId4"/>
          <a:stretch>
            <a:fillRect/>
          </a:stretch>
        </p:blipFill>
        <p:spPr>
          <a:xfrm>
            <a:off x="289056" y="682514"/>
            <a:ext cx="11613887" cy="5492972"/>
          </a:xfrm>
          <a:prstGeom prst="rect">
            <a:avLst/>
          </a:prstGeom>
        </p:spPr>
      </p:pic>
    </p:spTree>
    <p:extLst>
      <p:ext uri="{BB962C8B-B14F-4D97-AF65-F5344CB8AC3E}">
        <p14:creationId xmlns:p14="http://schemas.microsoft.com/office/powerpoint/2010/main" val="32650786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343E131B-9C65-304B-90BC-AC5BD9BCDCB7}"/>
              </a:ext>
            </a:extLst>
          </p:cNvPr>
          <p:cNvPicPr>
            <a:picLocks noChangeAspect="1"/>
          </p:cNvPicPr>
          <p:nvPr/>
        </p:nvPicPr>
        <p:blipFill>
          <a:blip r:embed="rId4"/>
          <a:stretch>
            <a:fillRect/>
          </a:stretch>
        </p:blipFill>
        <p:spPr>
          <a:xfrm>
            <a:off x="1047750" y="490871"/>
            <a:ext cx="7591425" cy="5876257"/>
          </a:xfrm>
          <a:prstGeom prst="rect">
            <a:avLst/>
          </a:prstGeom>
        </p:spPr>
      </p:pic>
    </p:spTree>
    <p:extLst>
      <p:ext uri="{BB962C8B-B14F-4D97-AF65-F5344CB8AC3E}">
        <p14:creationId xmlns:p14="http://schemas.microsoft.com/office/powerpoint/2010/main" val="27454241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8CB2AEA8-0162-F7DE-BB2E-13F48B8311F1}"/>
              </a:ext>
            </a:extLst>
          </p:cNvPr>
          <p:cNvPicPr>
            <a:picLocks noChangeAspect="1"/>
          </p:cNvPicPr>
          <p:nvPr/>
        </p:nvPicPr>
        <p:blipFill>
          <a:blip r:embed="rId4"/>
          <a:stretch>
            <a:fillRect/>
          </a:stretch>
        </p:blipFill>
        <p:spPr>
          <a:xfrm>
            <a:off x="381001" y="1160556"/>
            <a:ext cx="11610974" cy="5306918"/>
          </a:xfrm>
          <a:prstGeom prst="rect">
            <a:avLst/>
          </a:prstGeom>
        </p:spPr>
      </p:pic>
    </p:spTree>
    <p:extLst>
      <p:ext uri="{BB962C8B-B14F-4D97-AF65-F5344CB8AC3E}">
        <p14:creationId xmlns:p14="http://schemas.microsoft.com/office/powerpoint/2010/main" val="35207178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120A79AE-C607-199B-8899-486A2FC9EE4A}"/>
              </a:ext>
            </a:extLst>
          </p:cNvPr>
          <p:cNvPicPr>
            <a:picLocks noChangeAspect="1"/>
          </p:cNvPicPr>
          <p:nvPr/>
        </p:nvPicPr>
        <p:blipFill>
          <a:blip r:embed="rId4"/>
          <a:stretch>
            <a:fillRect/>
          </a:stretch>
        </p:blipFill>
        <p:spPr>
          <a:xfrm>
            <a:off x="1958173" y="1028700"/>
            <a:ext cx="8275654" cy="4994364"/>
          </a:xfrm>
          <a:prstGeom prst="rect">
            <a:avLst/>
          </a:prstGeom>
        </p:spPr>
      </p:pic>
    </p:spTree>
    <p:extLst>
      <p:ext uri="{BB962C8B-B14F-4D97-AF65-F5344CB8AC3E}">
        <p14:creationId xmlns:p14="http://schemas.microsoft.com/office/powerpoint/2010/main" val="213222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5BF3D602-31FB-0878-0E5B-339BEEA96D5C}"/>
              </a:ext>
            </a:extLst>
          </p:cNvPr>
          <p:cNvPicPr>
            <a:picLocks noChangeAspect="1"/>
          </p:cNvPicPr>
          <p:nvPr/>
        </p:nvPicPr>
        <p:blipFill>
          <a:blip r:embed="rId4"/>
          <a:stretch>
            <a:fillRect/>
          </a:stretch>
        </p:blipFill>
        <p:spPr>
          <a:xfrm>
            <a:off x="1691070" y="1794694"/>
            <a:ext cx="8809859" cy="3268612"/>
          </a:xfrm>
          <a:prstGeom prst="rect">
            <a:avLst/>
          </a:prstGeom>
        </p:spPr>
      </p:pic>
    </p:spTree>
    <p:extLst>
      <p:ext uri="{BB962C8B-B14F-4D97-AF65-F5344CB8AC3E}">
        <p14:creationId xmlns:p14="http://schemas.microsoft.com/office/powerpoint/2010/main" val="34175759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89FE86B4-3E25-71E1-4881-E95416EE684D}"/>
              </a:ext>
            </a:extLst>
          </p:cNvPr>
          <p:cNvPicPr>
            <a:picLocks noChangeAspect="1"/>
          </p:cNvPicPr>
          <p:nvPr/>
        </p:nvPicPr>
        <p:blipFill>
          <a:blip r:embed="rId4"/>
          <a:stretch>
            <a:fillRect/>
          </a:stretch>
        </p:blipFill>
        <p:spPr>
          <a:xfrm>
            <a:off x="1786141" y="1351032"/>
            <a:ext cx="8619718" cy="4155936"/>
          </a:xfrm>
          <a:prstGeom prst="rect">
            <a:avLst/>
          </a:prstGeom>
        </p:spPr>
      </p:pic>
    </p:spTree>
    <p:extLst>
      <p:ext uri="{BB962C8B-B14F-4D97-AF65-F5344CB8AC3E}">
        <p14:creationId xmlns:p14="http://schemas.microsoft.com/office/powerpoint/2010/main" val="7603542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A8E9887E-4D47-67C7-AC87-951979690CDC}"/>
              </a:ext>
            </a:extLst>
          </p:cNvPr>
          <p:cNvPicPr>
            <a:picLocks noChangeAspect="1"/>
          </p:cNvPicPr>
          <p:nvPr/>
        </p:nvPicPr>
        <p:blipFill>
          <a:blip r:embed="rId4"/>
          <a:stretch>
            <a:fillRect/>
          </a:stretch>
        </p:blipFill>
        <p:spPr>
          <a:xfrm>
            <a:off x="1989863" y="1423467"/>
            <a:ext cx="8212273" cy="4011066"/>
          </a:xfrm>
          <a:prstGeom prst="rect">
            <a:avLst/>
          </a:prstGeom>
        </p:spPr>
      </p:pic>
    </p:spTree>
    <p:extLst>
      <p:ext uri="{BB962C8B-B14F-4D97-AF65-F5344CB8AC3E}">
        <p14:creationId xmlns:p14="http://schemas.microsoft.com/office/powerpoint/2010/main" val="18615629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4" name="Picture 3">
            <a:extLst>
              <a:ext uri="{FF2B5EF4-FFF2-40B4-BE49-F238E27FC236}">
                <a16:creationId xmlns:a16="http://schemas.microsoft.com/office/drawing/2014/main" id="{EA8B7D33-8F57-0176-9D38-1DAEDE865695}"/>
              </a:ext>
            </a:extLst>
          </p:cNvPr>
          <p:cNvPicPr>
            <a:picLocks noChangeAspect="1"/>
          </p:cNvPicPr>
          <p:nvPr/>
        </p:nvPicPr>
        <p:blipFill>
          <a:blip r:embed="rId4"/>
          <a:stretch>
            <a:fillRect/>
          </a:stretch>
        </p:blipFill>
        <p:spPr>
          <a:xfrm>
            <a:off x="2099705" y="847364"/>
            <a:ext cx="7992590" cy="5163271"/>
          </a:xfrm>
          <a:prstGeom prst="rect">
            <a:avLst/>
          </a:prstGeom>
        </p:spPr>
      </p:pic>
    </p:spTree>
    <p:extLst>
      <p:ext uri="{BB962C8B-B14F-4D97-AF65-F5344CB8AC3E}">
        <p14:creationId xmlns:p14="http://schemas.microsoft.com/office/powerpoint/2010/main" val="7784313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4472D939-8BB7-A3C6-7D0A-46BBF073F5A9}"/>
              </a:ext>
            </a:extLst>
          </p:cNvPr>
          <p:cNvPicPr>
            <a:picLocks noChangeAspect="1"/>
          </p:cNvPicPr>
          <p:nvPr/>
        </p:nvPicPr>
        <p:blipFill>
          <a:blip r:embed="rId4"/>
          <a:stretch>
            <a:fillRect/>
          </a:stretch>
        </p:blipFill>
        <p:spPr>
          <a:xfrm>
            <a:off x="1255544" y="927021"/>
            <a:ext cx="8388823" cy="5401524"/>
          </a:xfrm>
          <a:prstGeom prst="rect">
            <a:avLst/>
          </a:prstGeom>
        </p:spPr>
      </p:pic>
    </p:spTree>
    <p:extLst>
      <p:ext uri="{BB962C8B-B14F-4D97-AF65-F5344CB8AC3E}">
        <p14:creationId xmlns:p14="http://schemas.microsoft.com/office/powerpoint/2010/main" val="17938651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C96E020D-BAB8-D25E-9F76-73E341A1ECD6}"/>
              </a:ext>
            </a:extLst>
          </p:cNvPr>
          <p:cNvPicPr>
            <a:picLocks noChangeAspect="1"/>
          </p:cNvPicPr>
          <p:nvPr/>
        </p:nvPicPr>
        <p:blipFill>
          <a:blip r:embed="rId4"/>
          <a:stretch>
            <a:fillRect/>
          </a:stretch>
        </p:blipFill>
        <p:spPr>
          <a:xfrm>
            <a:off x="2014374" y="2197501"/>
            <a:ext cx="8163252" cy="2462997"/>
          </a:xfrm>
          <a:prstGeom prst="rect">
            <a:avLst/>
          </a:prstGeom>
        </p:spPr>
      </p:pic>
    </p:spTree>
    <p:extLst>
      <p:ext uri="{BB962C8B-B14F-4D97-AF65-F5344CB8AC3E}">
        <p14:creationId xmlns:p14="http://schemas.microsoft.com/office/powerpoint/2010/main" val="8603237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E483AC84-C989-4DC5-C65B-72FF99ABB7F5}"/>
              </a:ext>
            </a:extLst>
          </p:cNvPr>
          <p:cNvPicPr>
            <a:picLocks noChangeAspect="1"/>
          </p:cNvPicPr>
          <p:nvPr/>
        </p:nvPicPr>
        <p:blipFill>
          <a:blip r:embed="rId4"/>
          <a:stretch>
            <a:fillRect/>
          </a:stretch>
        </p:blipFill>
        <p:spPr>
          <a:xfrm>
            <a:off x="1815889" y="1088171"/>
            <a:ext cx="7407282" cy="5297883"/>
          </a:xfrm>
          <a:prstGeom prst="rect">
            <a:avLst/>
          </a:prstGeom>
        </p:spPr>
      </p:pic>
    </p:spTree>
    <p:extLst>
      <p:ext uri="{BB962C8B-B14F-4D97-AF65-F5344CB8AC3E}">
        <p14:creationId xmlns:p14="http://schemas.microsoft.com/office/powerpoint/2010/main" val="15312336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28BA63DD-2036-6FDD-006A-D8C0E9BA5785}"/>
              </a:ext>
            </a:extLst>
          </p:cNvPr>
          <p:cNvPicPr>
            <a:picLocks noChangeAspect="1"/>
          </p:cNvPicPr>
          <p:nvPr/>
        </p:nvPicPr>
        <p:blipFill>
          <a:blip r:embed="rId4"/>
          <a:stretch>
            <a:fillRect/>
          </a:stretch>
        </p:blipFill>
        <p:spPr>
          <a:xfrm>
            <a:off x="1509881" y="761877"/>
            <a:ext cx="7760881" cy="5870957"/>
          </a:xfrm>
          <a:prstGeom prst="rect">
            <a:avLst/>
          </a:prstGeom>
        </p:spPr>
      </p:pic>
    </p:spTree>
    <p:extLst>
      <p:ext uri="{BB962C8B-B14F-4D97-AF65-F5344CB8AC3E}">
        <p14:creationId xmlns:p14="http://schemas.microsoft.com/office/powerpoint/2010/main" val="36800001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2EF0B28E-7D47-7220-F0A7-1630A8E220E0}"/>
              </a:ext>
            </a:extLst>
          </p:cNvPr>
          <p:cNvPicPr>
            <a:picLocks noChangeAspect="1"/>
          </p:cNvPicPr>
          <p:nvPr/>
        </p:nvPicPr>
        <p:blipFill>
          <a:blip r:embed="rId4"/>
          <a:srcRect b="24551"/>
          <a:stretch>
            <a:fillRect/>
          </a:stretch>
        </p:blipFill>
        <p:spPr>
          <a:xfrm>
            <a:off x="1926483" y="1181098"/>
            <a:ext cx="8339034" cy="3082789"/>
          </a:xfrm>
          <a:prstGeom prst="rect">
            <a:avLst/>
          </a:prstGeom>
        </p:spPr>
      </p:pic>
    </p:spTree>
    <p:extLst>
      <p:ext uri="{BB962C8B-B14F-4D97-AF65-F5344CB8AC3E}">
        <p14:creationId xmlns:p14="http://schemas.microsoft.com/office/powerpoint/2010/main" val="20668484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4" name="Picture 3">
            <a:extLst>
              <a:ext uri="{FF2B5EF4-FFF2-40B4-BE49-F238E27FC236}">
                <a16:creationId xmlns:a16="http://schemas.microsoft.com/office/drawing/2014/main" id="{19CBBECD-B566-5620-96D2-AF96C19B8E4B}"/>
              </a:ext>
            </a:extLst>
          </p:cNvPr>
          <p:cNvPicPr>
            <a:picLocks noChangeAspect="1"/>
          </p:cNvPicPr>
          <p:nvPr/>
        </p:nvPicPr>
        <p:blipFill>
          <a:blip r:embed="rId4"/>
          <a:stretch>
            <a:fillRect/>
          </a:stretch>
        </p:blipFill>
        <p:spPr>
          <a:xfrm>
            <a:off x="2395021" y="828312"/>
            <a:ext cx="7401958" cy="5201376"/>
          </a:xfrm>
          <a:prstGeom prst="rect">
            <a:avLst/>
          </a:prstGeom>
        </p:spPr>
      </p:pic>
    </p:spTree>
    <p:extLst>
      <p:ext uri="{BB962C8B-B14F-4D97-AF65-F5344CB8AC3E}">
        <p14:creationId xmlns:p14="http://schemas.microsoft.com/office/powerpoint/2010/main" val="37865032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E7068C61-1B87-52BD-C5A8-93D81FDA8DA1}"/>
              </a:ext>
            </a:extLst>
          </p:cNvPr>
          <p:cNvPicPr>
            <a:picLocks noChangeAspect="1"/>
          </p:cNvPicPr>
          <p:nvPr/>
        </p:nvPicPr>
        <p:blipFill>
          <a:blip r:embed="rId4"/>
          <a:stretch>
            <a:fillRect/>
          </a:stretch>
        </p:blipFill>
        <p:spPr>
          <a:xfrm>
            <a:off x="95070" y="203200"/>
            <a:ext cx="7986452" cy="3023878"/>
          </a:xfrm>
          <a:prstGeom prst="rect">
            <a:avLst/>
          </a:prstGeom>
        </p:spPr>
      </p:pic>
      <p:pic>
        <p:nvPicPr>
          <p:cNvPr id="4" name="Picture 3">
            <a:extLst>
              <a:ext uri="{FF2B5EF4-FFF2-40B4-BE49-F238E27FC236}">
                <a16:creationId xmlns:a16="http://schemas.microsoft.com/office/drawing/2014/main" id="{A6FBB6A2-AC36-400F-4B3C-6BBC90C59C03}"/>
              </a:ext>
            </a:extLst>
          </p:cNvPr>
          <p:cNvPicPr>
            <a:picLocks noChangeAspect="1"/>
          </p:cNvPicPr>
          <p:nvPr/>
        </p:nvPicPr>
        <p:blipFill>
          <a:blip r:embed="rId5"/>
          <a:stretch>
            <a:fillRect/>
          </a:stretch>
        </p:blipFill>
        <p:spPr>
          <a:xfrm>
            <a:off x="7508749" y="3198394"/>
            <a:ext cx="4518109" cy="3259557"/>
          </a:xfrm>
          <a:prstGeom prst="rect">
            <a:avLst/>
          </a:prstGeom>
        </p:spPr>
      </p:pic>
    </p:spTree>
    <p:extLst>
      <p:ext uri="{BB962C8B-B14F-4D97-AF65-F5344CB8AC3E}">
        <p14:creationId xmlns:p14="http://schemas.microsoft.com/office/powerpoint/2010/main" val="33237361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DE612778-A013-64FA-9E4F-C9A1A2FA2A63}"/>
              </a:ext>
            </a:extLst>
          </p:cNvPr>
          <p:cNvPicPr>
            <a:picLocks noChangeAspect="1"/>
          </p:cNvPicPr>
          <p:nvPr/>
        </p:nvPicPr>
        <p:blipFill>
          <a:blip r:embed="rId4"/>
          <a:stretch>
            <a:fillRect/>
          </a:stretch>
        </p:blipFill>
        <p:spPr>
          <a:xfrm>
            <a:off x="2166787" y="1017823"/>
            <a:ext cx="7858425" cy="4822354"/>
          </a:xfrm>
          <a:prstGeom prst="rect">
            <a:avLst/>
          </a:prstGeom>
        </p:spPr>
      </p:pic>
    </p:spTree>
    <p:extLst>
      <p:ext uri="{BB962C8B-B14F-4D97-AF65-F5344CB8AC3E}">
        <p14:creationId xmlns:p14="http://schemas.microsoft.com/office/powerpoint/2010/main" val="356824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405C1BE6-8DE5-9561-EEBE-43C1258FCC0A}"/>
              </a:ext>
            </a:extLst>
          </p:cNvPr>
          <p:cNvPicPr>
            <a:picLocks noChangeAspect="1"/>
          </p:cNvPicPr>
          <p:nvPr/>
        </p:nvPicPr>
        <p:blipFill>
          <a:blip r:embed="rId4"/>
          <a:stretch>
            <a:fillRect/>
          </a:stretch>
        </p:blipFill>
        <p:spPr>
          <a:xfrm>
            <a:off x="1986940" y="2054233"/>
            <a:ext cx="8218120" cy="2749534"/>
          </a:xfrm>
          <a:prstGeom prst="rect">
            <a:avLst/>
          </a:prstGeom>
        </p:spPr>
      </p:pic>
    </p:spTree>
    <p:extLst>
      <p:ext uri="{BB962C8B-B14F-4D97-AF65-F5344CB8AC3E}">
        <p14:creationId xmlns:p14="http://schemas.microsoft.com/office/powerpoint/2010/main" val="12047934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4" name="Picture 3">
            <a:extLst>
              <a:ext uri="{FF2B5EF4-FFF2-40B4-BE49-F238E27FC236}">
                <a16:creationId xmlns:a16="http://schemas.microsoft.com/office/drawing/2014/main" id="{AFD0A400-857B-A253-FC5D-1E153E89AEE6}"/>
              </a:ext>
            </a:extLst>
          </p:cNvPr>
          <p:cNvPicPr>
            <a:picLocks noChangeAspect="1"/>
          </p:cNvPicPr>
          <p:nvPr/>
        </p:nvPicPr>
        <p:blipFill>
          <a:blip r:embed="rId4"/>
          <a:stretch>
            <a:fillRect/>
          </a:stretch>
        </p:blipFill>
        <p:spPr>
          <a:xfrm>
            <a:off x="2182029" y="1090981"/>
            <a:ext cx="7827942" cy="4676037"/>
          </a:xfrm>
          <a:prstGeom prst="rect">
            <a:avLst/>
          </a:prstGeom>
        </p:spPr>
      </p:pic>
    </p:spTree>
    <p:extLst>
      <p:ext uri="{BB962C8B-B14F-4D97-AF65-F5344CB8AC3E}">
        <p14:creationId xmlns:p14="http://schemas.microsoft.com/office/powerpoint/2010/main" val="37597649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5D32EF52-186D-821E-A850-7C93A23D3FFF}"/>
              </a:ext>
            </a:extLst>
          </p:cNvPr>
          <p:cNvPicPr>
            <a:picLocks noChangeAspect="1"/>
          </p:cNvPicPr>
          <p:nvPr/>
        </p:nvPicPr>
        <p:blipFill>
          <a:blip r:embed="rId4"/>
          <a:stretch>
            <a:fillRect/>
          </a:stretch>
        </p:blipFill>
        <p:spPr>
          <a:xfrm>
            <a:off x="2127160" y="1776046"/>
            <a:ext cx="7937680" cy="3286029"/>
          </a:xfrm>
          <a:prstGeom prst="rect">
            <a:avLst/>
          </a:prstGeom>
        </p:spPr>
      </p:pic>
    </p:spTree>
    <p:extLst>
      <p:ext uri="{BB962C8B-B14F-4D97-AF65-F5344CB8AC3E}">
        <p14:creationId xmlns:p14="http://schemas.microsoft.com/office/powerpoint/2010/main" val="31185662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7F580D74-01D3-401D-880D-CED334AEFE71}"/>
              </a:ext>
            </a:extLst>
          </p:cNvPr>
          <p:cNvPicPr>
            <a:picLocks noChangeAspect="1"/>
          </p:cNvPicPr>
          <p:nvPr/>
        </p:nvPicPr>
        <p:blipFill>
          <a:blip r:embed="rId4"/>
          <a:stretch>
            <a:fillRect/>
          </a:stretch>
        </p:blipFill>
        <p:spPr>
          <a:xfrm>
            <a:off x="334780" y="874554"/>
            <a:ext cx="11522439" cy="5108891"/>
          </a:xfrm>
          <a:prstGeom prst="rect">
            <a:avLst/>
          </a:prstGeom>
        </p:spPr>
      </p:pic>
    </p:spTree>
    <p:extLst>
      <p:ext uri="{BB962C8B-B14F-4D97-AF65-F5344CB8AC3E}">
        <p14:creationId xmlns:p14="http://schemas.microsoft.com/office/powerpoint/2010/main" val="465528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sp>
        <p:nvSpPr>
          <p:cNvPr id="4" name="TextBox 3">
            <a:extLst>
              <a:ext uri="{FF2B5EF4-FFF2-40B4-BE49-F238E27FC236}">
                <a16:creationId xmlns:a16="http://schemas.microsoft.com/office/drawing/2014/main" id="{2C2467BA-8FA3-24B1-8F8E-987199C943BD}"/>
              </a:ext>
            </a:extLst>
          </p:cNvPr>
          <p:cNvSpPr txBox="1"/>
          <p:nvPr/>
        </p:nvSpPr>
        <p:spPr>
          <a:xfrm>
            <a:off x="695739" y="526773"/>
            <a:ext cx="10734261" cy="489364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prstClr val="black"/>
                </a:solidFill>
                <a:effectLst/>
                <a:uLnTx/>
                <a:uFillTx/>
                <a:latin typeface="Calibri" panose="020F0502020204030204"/>
                <a:ea typeface="+mn-ea"/>
                <a:cs typeface="+mn-cs"/>
              </a:rPr>
              <a:t>Summary: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          Six sigma </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is deﬁned as a business process that allows companies to improve their bottom line by designing and monitoring everyday business activities in ways that minimize waste and resources while increasing customer satisfaction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Six sigma could also be described as an improvement program for reducing variation, which focuses on continuous improvements.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Improvement projects are driven in a wide range of areas and at different levels of</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complexity, in order to reduce variation. The main purpose of reducing variation on 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product or a service is to satisfy customers. The goal of six sigma is that only 3.4 of</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a million customers should be unsatisﬁed. The major components for a successful six sigma implementation are management involvement , organization, infrastructure, training and statistical tools. There are improvement methodologies in six sigma for already existing processes and  for new processes. </a:t>
            </a:r>
          </a:p>
        </p:txBody>
      </p:sp>
    </p:spTree>
    <p:extLst>
      <p:ext uri="{BB962C8B-B14F-4D97-AF65-F5344CB8AC3E}">
        <p14:creationId xmlns:p14="http://schemas.microsoft.com/office/powerpoint/2010/main" val="40004550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sp>
        <p:nvSpPr>
          <p:cNvPr id="4" name="TextBox 3">
            <a:extLst>
              <a:ext uri="{FF2B5EF4-FFF2-40B4-BE49-F238E27FC236}">
                <a16:creationId xmlns:a16="http://schemas.microsoft.com/office/drawing/2014/main" id="{984FFA5A-B6E0-1BBC-FCA1-051B37E2622B}"/>
              </a:ext>
            </a:extLst>
          </p:cNvPr>
          <p:cNvSpPr txBox="1"/>
          <p:nvPr/>
        </p:nvSpPr>
        <p:spPr>
          <a:xfrm>
            <a:off x="3048828" y="551289"/>
            <a:ext cx="6097656" cy="575542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The methodology used to improve an existing process can be divided into </a:t>
            </a: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ﬁve phases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Tx/>
              <a:buAutoNum type="arabicParenBoth"/>
              <a:tabLst/>
              <a:defRPr/>
            </a:pP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Deﬁne: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Deﬁne which process or product that needs improvement. Deﬁne the most suitable team members to work with the improvement. Deﬁne the customers of the process, their needs and requirements, and create a map of the process that should be improved.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(2) </a:t>
            </a: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Measure: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Identify the key factors that have the most inﬂuence on the process, and decide upon how to measure them.</a:t>
            </a:r>
          </a:p>
        </p:txBody>
      </p:sp>
    </p:spTree>
    <p:extLst>
      <p:ext uri="{BB962C8B-B14F-4D97-AF65-F5344CB8AC3E}">
        <p14:creationId xmlns:p14="http://schemas.microsoft.com/office/powerpoint/2010/main" val="154419765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sp>
        <p:nvSpPr>
          <p:cNvPr id="4" name="TextBox 3">
            <a:extLst>
              <a:ext uri="{FF2B5EF4-FFF2-40B4-BE49-F238E27FC236}">
                <a16:creationId xmlns:a16="http://schemas.microsoft.com/office/drawing/2014/main" id="{4EC464C6-651E-5CE6-EC06-8F441F626FC7}"/>
              </a:ext>
            </a:extLst>
          </p:cNvPr>
          <p:cNvSpPr txBox="1"/>
          <p:nvPr/>
        </p:nvSpPr>
        <p:spPr>
          <a:xfrm>
            <a:off x="3048828" y="797511"/>
            <a:ext cx="6097656" cy="526297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(3) </a:t>
            </a: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Analyze:</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Analyze the factors that need improvements.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(4) </a:t>
            </a: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Improve</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Design and implement the most effective solution. Cost-beneﬁt analyses should be used to identify the best solution.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(5) </a:t>
            </a: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Control</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Verify if the implementation was successful and ensure that the improvement sustains over time.</a:t>
            </a:r>
          </a:p>
        </p:txBody>
      </p:sp>
    </p:spTree>
    <p:extLst>
      <p:ext uri="{BB962C8B-B14F-4D97-AF65-F5344CB8AC3E}">
        <p14:creationId xmlns:p14="http://schemas.microsoft.com/office/powerpoint/2010/main" val="27813141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sp>
        <p:nvSpPr>
          <p:cNvPr id="4" name="TextBox 3">
            <a:extLst>
              <a:ext uri="{FF2B5EF4-FFF2-40B4-BE49-F238E27FC236}">
                <a16:creationId xmlns:a16="http://schemas.microsoft.com/office/drawing/2014/main" id="{E09F6E9B-E219-2098-3CB1-2A52E3DB5D5B}"/>
              </a:ext>
            </a:extLst>
          </p:cNvPr>
          <p:cNvSpPr txBox="1"/>
          <p:nvPr/>
        </p:nvSpPr>
        <p:spPr>
          <a:xfrm>
            <a:off x="1053547" y="437321"/>
            <a:ext cx="10316817" cy="5508880"/>
          </a:xfrm>
          <a:prstGeom prst="rect">
            <a:avLst/>
          </a:prstGeom>
          <a:noFill/>
        </p:spPr>
        <p:txBody>
          <a:bodyPr wrap="square">
            <a:spAutoFit/>
          </a:bodyPr>
          <a:lstStyle/>
          <a:p>
            <a:pPr marL="0" marR="0" lvl="0" indent="0" algn="ctr" defTabSz="914400" rtl="0" eaLnBrk="1" fontAlgn="auto" latinLnBrk="0" hangingPunct="1">
              <a:lnSpc>
                <a:spcPct val="115000"/>
              </a:lnSpc>
              <a:spcBef>
                <a:spcPts val="0"/>
              </a:spcBef>
              <a:spcAft>
                <a:spcPts val="1000"/>
              </a:spcAft>
              <a:buClrTx/>
              <a:buSzTx/>
              <a:buFontTx/>
              <a:buNone/>
              <a:tabLst/>
              <a:defRPr/>
            </a:pPr>
            <a:r>
              <a:rPr kumimoji="0" lang="en-US" sz="2400" b="1" i="0" u="sng" strike="noStrike" kern="1200" cap="none" spc="0" normalizeH="0" baseline="0" noProof="0" dirty="0">
                <a:ln>
                  <a:noFill/>
                </a:ln>
                <a:solidFill>
                  <a:srgbClr val="ED7D31">
                    <a:lumMod val="75000"/>
                  </a:srgbClr>
                </a:solidFill>
                <a:effectLst/>
                <a:uLnTx/>
                <a:uFillTx/>
                <a:latin typeface="Calibri" panose="020F0502020204030204" pitchFamily="34" charset="0"/>
                <a:ea typeface="Times New Roman" panose="02020603050405020304" pitchFamily="18" charset="0"/>
                <a:cs typeface="Arial" panose="020B0604020202020204" pitchFamily="34" charset="0"/>
              </a:rPr>
              <a:t>Lean Six Sigma Integration</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1" i="0" u="sng"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Now  we will show each applicable lean tool in six sigma project phase:</a:t>
            </a: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endParaRPr>
          </a:p>
          <a:p>
            <a:pPr marL="0" marR="0" lvl="0" indent="0" algn="ctr" defTabSz="914400" rtl="0" eaLnBrk="1" fontAlgn="auto" latinLnBrk="0" hangingPunct="1">
              <a:lnSpc>
                <a:spcPct val="115000"/>
              </a:lnSpc>
              <a:spcBef>
                <a:spcPts val="0"/>
              </a:spcBef>
              <a:spcAft>
                <a:spcPts val="1000"/>
              </a:spcAft>
              <a:buClrTx/>
              <a:buSzTx/>
              <a:buFontTx/>
              <a:buNone/>
              <a:tabLst/>
              <a:defRPr/>
            </a:pPr>
            <a:r>
              <a:rPr kumimoji="0" lang="en-US" sz="2400" b="1" i="1" u="sng"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Define phase: (In </a:t>
            </a:r>
            <a:r>
              <a:rPr kumimoji="0" lang="en-US" sz="2400" b="1" i="0" u="sng" strike="noStrike" kern="1200" cap="none" spc="0" normalizeH="0" baseline="0" noProof="0" dirty="0">
                <a:ln>
                  <a:noFill/>
                </a:ln>
                <a:solidFill>
                  <a:srgbClr val="ED7D31">
                    <a:lumMod val="75000"/>
                  </a:srgbClr>
                </a:solidFill>
                <a:effectLst/>
                <a:uLnTx/>
                <a:uFillTx/>
                <a:latin typeface="Calibri" panose="020F0502020204030204" pitchFamily="34" charset="0"/>
                <a:ea typeface="Times New Roman" panose="02020603050405020304" pitchFamily="18" charset="0"/>
                <a:cs typeface="Arial" panose="020B0604020202020204" pitchFamily="34" charset="0"/>
              </a:rPr>
              <a:t>Lean Six Sigma Integration)</a:t>
            </a:r>
            <a:endParaRPr kumimoji="0" lang="en-US" sz="2400" b="0" i="0" u="sng"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endParaRP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-Introduce lean, Value Stream Map, Financial analysis : identify waste &amp; quantify it financially. Understand the </a:t>
            </a:r>
            <a:r>
              <a:rPr kumimoji="0" lang="en-US" sz="2400" b="1"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Voice Of Customer</a:t>
            </a: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 &amp; prepare for the </a:t>
            </a:r>
            <a:r>
              <a:rPr kumimoji="0" lang="en-US" sz="2400" b="1"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Value Stream Map</a:t>
            </a: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 </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-Introduce process baseline performance including </a:t>
            </a:r>
            <a:r>
              <a:rPr kumimoji="0" lang="en-US" sz="2400" b="1"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Value Stream Map</a:t>
            </a:r>
            <a:r>
              <a:rPr lang="en-US" sz="2400" dirty="0">
                <a:solidFill>
                  <a:prstClr val="black"/>
                </a:solidFill>
                <a:latin typeface="Calibri" panose="020F0502020204030204" pitchFamily="34" charset="0"/>
                <a:ea typeface="Times New Roman" panose="02020603050405020304" pitchFamily="18" charset="0"/>
                <a:cs typeface="Arial" panose="020B0604020202020204" pitchFamily="34" charset="0"/>
              </a:rPr>
              <a:t> </a:t>
            </a: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VSM metrics, inventory :lead times, cycle time.</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-Value added &amp; non value added activities &amp; downtime.</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-Identify the LSS suitable tools approach to the selected project; determine if the focus is on the product flow or variability.</a:t>
            </a:r>
          </a:p>
        </p:txBody>
      </p:sp>
    </p:spTree>
    <p:extLst>
      <p:ext uri="{BB962C8B-B14F-4D97-AF65-F5344CB8AC3E}">
        <p14:creationId xmlns:p14="http://schemas.microsoft.com/office/powerpoint/2010/main" val="314073362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sp>
        <p:nvSpPr>
          <p:cNvPr id="4" name="TextBox 3">
            <a:extLst>
              <a:ext uri="{FF2B5EF4-FFF2-40B4-BE49-F238E27FC236}">
                <a16:creationId xmlns:a16="http://schemas.microsoft.com/office/drawing/2014/main" id="{F941ABDA-251F-1DAB-F81E-3C4327B12F0F}"/>
              </a:ext>
            </a:extLst>
          </p:cNvPr>
          <p:cNvSpPr txBox="1"/>
          <p:nvPr/>
        </p:nvSpPr>
        <p:spPr>
          <a:xfrm>
            <a:off x="457200" y="327991"/>
            <a:ext cx="10972800" cy="6190092"/>
          </a:xfrm>
          <a:prstGeom prst="rect">
            <a:avLst/>
          </a:prstGeom>
          <a:noFill/>
        </p:spPr>
        <p:txBody>
          <a:bodyPr wrap="square">
            <a:spAutoFit/>
          </a:bodyPr>
          <a:lstStyle/>
          <a:p>
            <a:pPr marL="0" marR="0" lvl="0" indent="0" algn="ctr" defTabSz="914400" rtl="0" eaLnBrk="1" fontAlgn="auto" latinLnBrk="0" hangingPunct="1">
              <a:lnSpc>
                <a:spcPct val="115000"/>
              </a:lnSpc>
              <a:spcBef>
                <a:spcPts val="0"/>
              </a:spcBef>
              <a:spcAft>
                <a:spcPts val="1000"/>
              </a:spcAft>
              <a:buClrTx/>
              <a:buSzTx/>
              <a:buFontTx/>
              <a:buNone/>
              <a:tabLst/>
              <a:defRPr/>
            </a:pPr>
            <a:r>
              <a:rPr kumimoji="0" lang="en-US" sz="2400" b="1" i="1" u="sng"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2-Measure</a:t>
            </a: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 </a:t>
            </a:r>
            <a:r>
              <a:rPr kumimoji="0" lang="en-US" sz="2400" b="1" i="1" u="sng"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(In </a:t>
            </a:r>
            <a:r>
              <a:rPr kumimoji="0" lang="en-US" sz="2400" b="1" i="0" u="sng" strike="noStrike" kern="1200" cap="none" spc="0" normalizeH="0" baseline="0" noProof="0" dirty="0">
                <a:ln>
                  <a:noFill/>
                </a:ln>
                <a:solidFill>
                  <a:srgbClr val="ED7D31">
                    <a:lumMod val="75000"/>
                  </a:srgbClr>
                </a:solidFill>
                <a:effectLst/>
                <a:uLnTx/>
                <a:uFillTx/>
                <a:latin typeface="Calibri" panose="020F0502020204030204" pitchFamily="34" charset="0"/>
                <a:ea typeface="Times New Roman" panose="02020603050405020304" pitchFamily="18" charset="0"/>
                <a:cs typeface="Arial" panose="020B0604020202020204" pitchFamily="34" charset="0"/>
              </a:rPr>
              <a:t>Lean Six Sigma Integration)</a:t>
            </a: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endParaRP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-Measure the baseline performance of the current process using the lean metrics</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-Present the data graphically.</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-Map the current state value stream, </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-Measure process capability (defects per million opportunities -&amp; process sigma level ) </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-Identify waste &amp; quantify it financially.(identify &amp; quantify cost of variation &amp; defects) </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-Use value stream metrics which include inventory , lead times, cycle time value added &amp; non value added activities &amp; downtime.</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-Use a cause &amp; effect diagram to brainstorm potential variables or inputs that affect process output.</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-Use a Kaizen event approach &amp; identify any quick improvement actions that don't need further analysis (just do it items)</a:t>
            </a:r>
          </a:p>
        </p:txBody>
      </p:sp>
    </p:spTree>
    <p:extLst>
      <p:ext uri="{BB962C8B-B14F-4D97-AF65-F5344CB8AC3E}">
        <p14:creationId xmlns:p14="http://schemas.microsoft.com/office/powerpoint/2010/main" val="20230182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sp>
        <p:nvSpPr>
          <p:cNvPr id="4" name="TextBox 3">
            <a:extLst>
              <a:ext uri="{FF2B5EF4-FFF2-40B4-BE49-F238E27FC236}">
                <a16:creationId xmlns:a16="http://schemas.microsoft.com/office/drawing/2014/main" id="{68509AD0-C1B2-B11D-8728-0F788486D044}"/>
              </a:ext>
            </a:extLst>
          </p:cNvPr>
          <p:cNvSpPr txBox="1"/>
          <p:nvPr/>
        </p:nvSpPr>
        <p:spPr>
          <a:xfrm>
            <a:off x="1013791" y="715617"/>
            <a:ext cx="10744201" cy="5893601"/>
          </a:xfrm>
          <a:prstGeom prst="rect">
            <a:avLst/>
          </a:prstGeom>
          <a:noFill/>
        </p:spPr>
        <p:txBody>
          <a:bodyPr wrap="square">
            <a:spAutoFit/>
          </a:bodyPr>
          <a:lstStyle/>
          <a:p>
            <a:pPr marL="0" marR="0" lvl="0" indent="0" algn="ctr" defTabSz="914400" rtl="0" eaLnBrk="1" fontAlgn="auto" latinLnBrk="0" hangingPunct="1">
              <a:lnSpc>
                <a:spcPct val="115000"/>
              </a:lnSpc>
              <a:spcBef>
                <a:spcPts val="0"/>
              </a:spcBef>
              <a:spcAft>
                <a:spcPts val="1000"/>
              </a:spcAft>
              <a:buClrTx/>
              <a:buSzTx/>
              <a:buFontTx/>
              <a:buNone/>
              <a:tabLst/>
              <a:defRPr/>
            </a:pPr>
            <a:r>
              <a:rPr kumimoji="0" lang="en-US" sz="2400" b="1" i="0" u="sng"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3-Analyze</a:t>
            </a:r>
            <a:r>
              <a:rPr lang="en-US" sz="2400" b="1" u="sng" dirty="0">
                <a:solidFill>
                  <a:prstClr val="black"/>
                </a:solidFill>
                <a:latin typeface="Calibri" panose="020F0502020204030204" pitchFamily="34" charset="0"/>
                <a:ea typeface="Times New Roman" panose="02020603050405020304" pitchFamily="18" charset="0"/>
                <a:cs typeface="Arial" panose="020B0604020202020204" pitchFamily="34" charset="0"/>
              </a:rPr>
              <a:t> </a:t>
            </a:r>
            <a:r>
              <a:rPr kumimoji="0" lang="en-US" sz="2400" b="1" i="0" u="sng"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a:t>
            </a:r>
            <a:r>
              <a:rPr kumimoji="0" lang="en-US" sz="2400" b="1" i="1" u="sng"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In </a:t>
            </a:r>
            <a:r>
              <a:rPr kumimoji="0" lang="en-US" sz="2400" b="1" i="0" u="sng" strike="noStrike" kern="1200" cap="none" spc="0" normalizeH="0" baseline="0" noProof="0" dirty="0">
                <a:ln>
                  <a:noFill/>
                </a:ln>
                <a:solidFill>
                  <a:srgbClr val="ED7D31">
                    <a:lumMod val="75000"/>
                  </a:srgbClr>
                </a:solidFill>
                <a:effectLst/>
                <a:uLnTx/>
                <a:uFillTx/>
                <a:latin typeface="Calibri" panose="020F0502020204030204" pitchFamily="34" charset="0"/>
                <a:ea typeface="Times New Roman" panose="02020603050405020304" pitchFamily="18" charset="0"/>
                <a:cs typeface="Arial" panose="020B0604020202020204" pitchFamily="34" charset="0"/>
              </a:rPr>
              <a:t>Lean Six Sigma Integration)</a:t>
            </a:r>
            <a:endParaRPr kumimoji="0" lang="en-US" sz="2400" b="1" i="0" u="sng"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endParaRPr>
          </a:p>
          <a:p>
            <a:pPr marL="22860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-Implement  the quick hits that don't require further analysis.</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-Use graphical tools to investigate the reasons for variation </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-Analyze current state VSM :</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.Ex: Analyze unnecessary steps &amp; ways to minimize waste within &amp; between steps </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 analyze flow of products &amp; information , lead times, cycle time, rework &amp; downtime .</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 Create a lean future VSM to implement the next phase.</a:t>
            </a:r>
          </a:p>
          <a:p>
            <a:pPr marL="0" marR="0" lvl="0" indent="0" algn="ctr" defTabSz="914400" rtl="0" eaLnBrk="1" fontAlgn="auto" latinLnBrk="0" hangingPunct="1">
              <a:lnSpc>
                <a:spcPct val="115000"/>
              </a:lnSpc>
              <a:spcBef>
                <a:spcPts val="0"/>
              </a:spcBef>
              <a:spcAft>
                <a:spcPts val="1000"/>
              </a:spcAft>
              <a:buClrTx/>
              <a:buSzTx/>
              <a:buFontTx/>
              <a:buNone/>
              <a:tabLst/>
              <a:defRPr/>
            </a:pPr>
            <a:r>
              <a:rPr kumimoji="0" lang="en-US" sz="2400" b="1" i="0" u="sng"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4-Improve </a:t>
            </a:r>
            <a:r>
              <a:rPr kumimoji="0" lang="en-US" sz="2400" b="1" i="1" u="sng"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(In </a:t>
            </a:r>
            <a:r>
              <a:rPr kumimoji="0" lang="en-US" sz="2400" b="1" i="0" u="sng" strike="noStrike" kern="1200" cap="none" spc="0" normalizeH="0" baseline="0" noProof="0" dirty="0">
                <a:ln>
                  <a:noFill/>
                </a:ln>
                <a:solidFill>
                  <a:srgbClr val="ED7D31">
                    <a:lumMod val="75000"/>
                  </a:srgbClr>
                </a:solidFill>
                <a:effectLst/>
                <a:uLnTx/>
                <a:uFillTx/>
                <a:latin typeface="Calibri" panose="020F0502020204030204" pitchFamily="34" charset="0"/>
                <a:ea typeface="Times New Roman" panose="02020603050405020304" pitchFamily="18" charset="0"/>
                <a:cs typeface="Arial" panose="020B0604020202020204" pitchFamily="34" charset="0"/>
              </a:rPr>
              <a:t>Lean Six Sigma Integration)</a:t>
            </a: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endParaRP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 Optimize &amp; standardize the process , eliminate unnecessary steps or at least minimize waste within it, develop standard operating procedures &amp; best practices </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 -Build an improvement implementation action plan</a:t>
            </a:r>
          </a:p>
        </p:txBody>
      </p:sp>
    </p:spTree>
    <p:extLst>
      <p:ext uri="{BB962C8B-B14F-4D97-AF65-F5344CB8AC3E}">
        <p14:creationId xmlns:p14="http://schemas.microsoft.com/office/powerpoint/2010/main" val="6369246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sp>
        <p:nvSpPr>
          <p:cNvPr id="4" name="TextBox 3">
            <a:extLst>
              <a:ext uri="{FF2B5EF4-FFF2-40B4-BE49-F238E27FC236}">
                <a16:creationId xmlns:a16="http://schemas.microsoft.com/office/drawing/2014/main" id="{A759B93D-6996-96B6-7D35-FAD428FF6810}"/>
              </a:ext>
            </a:extLst>
          </p:cNvPr>
          <p:cNvSpPr txBox="1"/>
          <p:nvPr/>
        </p:nvSpPr>
        <p:spPr>
          <a:xfrm>
            <a:off x="834886" y="477078"/>
            <a:ext cx="10595113" cy="5084149"/>
          </a:xfrm>
          <a:prstGeom prst="rect">
            <a:avLst/>
          </a:prstGeom>
          <a:noFill/>
        </p:spPr>
        <p:txBody>
          <a:bodyPr wrap="square">
            <a:spAutoFit/>
          </a:bodyPr>
          <a:lstStyle/>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-Use a Kaizen event to implement improvements:</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 Ex: improve time &amp; use 5s approach, use  mistake-proofing techniques and use visual workplace approach.</a:t>
            </a:r>
          </a:p>
          <a:p>
            <a:pPr marL="0" marR="0" lvl="0" indent="0" algn="ctr" defTabSz="914400" rtl="0" eaLnBrk="1" fontAlgn="auto" latinLnBrk="0" hangingPunct="1">
              <a:lnSpc>
                <a:spcPct val="115000"/>
              </a:lnSpc>
              <a:spcBef>
                <a:spcPts val="0"/>
              </a:spcBef>
              <a:spcAft>
                <a:spcPts val="1000"/>
              </a:spcAft>
              <a:buClrTx/>
              <a:buSzTx/>
              <a:buFontTx/>
              <a:buNone/>
              <a:tabLst/>
              <a:defRPr/>
            </a:pPr>
            <a:r>
              <a:rPr kumimoji="0" lang="en-US" sz="2400" b="1" i="0" u="sng"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5-Control</a:t>
            </a:r>
            <a:r>
              <a:rPr kumimoji="0" lang="en-US" sz="2400" b="1" i="1" u="sng"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(In </a:t>
            </a:r>
            <a:r>
              <a:rPr kumimoji="0" lang="en-US" sz="2400" b="1" i="0" u="sng" strike="noStrike" kern="1200" cap="none" spc="0" normalizeH="0" baseline="0" noProof="0" dirty="0">
                <a:ln>
                  <a:noFill/>
                </a:ln>
                <a:solidFill>
                  <a:srgbClr val="ED7D31">
                    <a:lumMod val="75000"/>
                  </a:srgbClr>
                </a:solidFill>
                <a:effectLst/>
                <a:uLnTx/>
                <a:uFillTx/>
                <a:latin typeface="Calibri" panose="020F0502020204030204" pitchFamily="34" charset="0"/>
                <a:ea typeface="Times New Roman" panose="02020603050405020304" pitchFamily="18" charset="0"/>
                <a:cs typeface="Arial" panose="020B0604020202020204" pitchFamily="34" charset="0"/>
              </a:rPr>
              <a:t>Lean Six Sigma Integration)</a:t>
            </a: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endParaRP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-Update sigma level.</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-Design a control plan using the mistake –proofing approach; design and implement corrective actions , design an audit plan.</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-Reconfirm the financial analysis  by conducting cost benefit analysis </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-Hand over responsibilities , train process owner on using the control plan and monitor continuously . </a:t>
            </a:r>
            <a:r>
              <a:rPr kumimoji="0" lang="en-US" sz="2400" b="1" i="0" u="sng"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 </a:t>
            </a: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28638573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4" name="Picture 3">
            <a:extLst>
              <a:ext uri="{FF2B5EF4-FFF2-40B4-BE49-F238E27FC236}">
                <a16:creationId xmlns:a16="http://schemas.microsoft.com/office/drawing/2014/main" id="{238D704F-5365-B54F-3978-F4EC67F931AD}"/>
              </a:ext>
            </a:extLst>
          </p:cNvPr>
          <p:cNvPicPr>
            <a:picLocks noChangeAspect="1"/>
          </p:cNvPicPr>
          <p:nvPr/>
        </p:nvPicPr>
        <p:blipFill>
          <a:blip r:embed="rId4"/>
          <a:stretch>
            <a:fillRect/>
          </a:stretch>
        </p:blipFill>
        <p:spPr>
          <a:xfrm>
            <a:off x="3119022" y="942628"/>
            <a:ext cx="5953956" cy="4972744"/>
          </a:xfrm>
          <a:prstGeom prst="rect">
            <a:avLst/>
          </a:prstGeom>
        </p:spPr>
      </p:pic>
    </p:spTree>
    <p:extLst>
      <p:ext uri="{BB962C8B-B14F-4D97-AF65-F5344CB8AC3E}">
        <p14:creationId xmlns:p14="http://schemas.microsoft.com/office/powerpoint/2010/main" val="21281614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sp>
        <p:nvSpPr>
          <p:cNvPr id="4" name="TextBox 3">
            <a:extLst>
              <a:ext uri="{FF2B5EF4-FFF2-40B4-BE49-F238E27FC236}">
                <a16:creationId xmlns:a16="http://schemas.microsoft.com/office/drawing/2014/main" id="{0E3FF362-E34C-F7F6-A7C0-FEC0542A37F2}"/>
              </a:ext>
            </a:extLst>
          </p:cNvPr>
          <p:cNvSpPr txBox="1"/>
          <p:nvPr/>
        </p:nvSpPr>
        <p:spPr>
          <a:xfrm>
            <a:off x="1252330" y="243513"/>
            <a:ext cx="7894154" cy="600164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b="1" dirty="0">
              <a:solidFill>
                <a:prstClr val="black"/>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b="1" dirty="0">
              <a:solidFill>
                <a:prstClr val="black"/>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Critical Success factors of Lean Six Sigma:</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1-Management support &amp; commitment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2- Company Financial Capability.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3- Culture change by using facts to show need for using LSS.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4-Clear definition of strategy &amp; goal of the project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5- Frequent information sharing, communication &amp; assessment on Lean &amp; Six Sigma results.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6-Using six sigma as the infrastructure for applying lean tools.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7- Staff involvement , rewards &amp; recognition.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8- Effective training &amp; program improvement efforts.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Tree>
    <p:extLst>
      <p:ext uri="{BB962C8B-B14F-4D97-AF65-F5344CB8AC3E}">
        <p14:creationId xmlns:p14="http://schemas.microsoft.com/office/powerpoint/2010/main" val="48850641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8382">
          <a:extLst>
            <a:ext uri="{FF2B5EF4-FFF2-40B4-BE49-F238E27FC236}">
              <a16:creationId xmlns:a16="http://schemas.microsoft.com/office/drawing/2014/main" id="{EB35EA08-6B5C-5939-9F17-0902AF5B590C}"/>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89142BA2-58FE-A902-A403-A6CFD7C1454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sp>
        <p:nvSpPr>
          <p:cNvPr id="4" name="TextBox 3">
            <a:extLst>
              <a:ext uri="{FF2B5EF4-FFF2-40B4-BE49-F238E27FC236}">
                <a16:creationId xmlns:a16="http://schemas.microsoft.com/office/drawing/2014/main" id="{D8C9B1F6-6F41-13E7-A32F-63CFE5019941}"/>
              </a:ext>
            </a:extLst>
          </p:cNvPr>
          <p:cNvSpPr txBox="1"/>
          <p:nvPr/>
        </p:nvSpPr>
        <p:spPr>
          <a:xfrm>
            <a:off x="863599" y="203200"/>
            <a:ext cx="9999133" cy="563231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Recent </a:t>
            </a:r>
            <a:r>
              <a:rPr lang="en-US" sz="2400" b="1" dirty="0">
                <a:solidFill>
                  <a:prstClr val="black"/>
                </a:solidFill>
                <a:latin typeface="Calibri" panose="020F0502020204030204"/>
              </a:rPr>
              <a:t>t</a:t>
            </a: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rends in Project Cost Management Tools: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i="0" u="none" strike="noStrike" kern="1200" cap="none" spc="0" normalizeH="0" baseline="0" noProof="0" dirty="0">
                <a:ln>
                  <a:noFill/>
                </a:ln>
                <a:solidFill>
                  <a:prstClr val="black"/>
                </a:solidFill>
                <a:effectLst/>
                <a:uLnTx/>
                <a:uFillTx/>
                <a:latin typeface="Calibri" panose="020F0502020204030204"/>
                <a:ea typeface="+mn-ea"/>
                <a:cs typeface="+mn-cs"/>
              </a:rPr>
              <a:t>1. AI-Powered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i="0" u="none" strike="noStrike" kern="1200" cap="none" spc="0" normalizeH="0" baseline="0" noProof="0" dirty="0">
                <a:ln>
                  <a:noFill/>
                </a:ln>
                <a:solidFill>
                  <a:prstClr val="black"/>
                </a:solidFill>
                <a:effectLst/>
                <a:uLnTx/>
                <a:uFillTx/>
                <a:latin typeface="Calibri" panose="020F0502020204030204"/>
                <a:ea typeface="+mn-ea"/>
                <a:cs typeface="+mn-cs"/>
              </a:rPr>
              <a:t>• 	Many tools now leverage artificial intelligence to automate cost estimation, forecasting, and variance analysis.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i="0" u="none" strike="noStrike" kern="1200" cap="none" spc="0" normalizeH="0" baseline="0" noProof="0" dirty="0">
                <a:ln>
                  <a:noFill/>
                </a:ln>
                <a:solidFill>
                  <a:prstClr val="black"/>
                </a:solidFill>
                <a:effectLst/>
                <a:uLnTx/>
                <a:uFillTx/>
                <a:latin typeface="Calibri" panose="020F0502020204030204"/>
                <a:ea typeface="+mn-ea"/>
                <a:cs typeface="+mn-cs"/>
              </a:rPr>
              <a:t>• 	AI reduces manual errors and provides predictive insights into budget overruns.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i="0" u="none" strike="noStrike" kern="1200" cap="none" spc="0" normalizeH="0" baseline="0" noProof="0" dirty="0">
                <a:ln>
                  <a:noFill/>
                </a:ln>
                <a:solidFill>
                  <a:prstClr val="black"/>
                </a:solidFill>
                <a:effectLst/>
                <a:uLnTx/>
                <a:uFillTx/>
                <a:latin typeface="Calibri" panose="020F0502020204030204"/>
                <a:ea typeface="+mn-ea"/>
                <a:cs typeface="+mn-cs"/>
              </a:rPr>
              <a:t>2. Real-Time Visibility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i="0" u="none" strike="noStrike" kern="1200" cap="none" spc="0" normalizeH="0" baseline="0" noProof="0" dirty="0">
                <a:ln>
                  <a:noFill/>
                </a:ln>
                <a:solidFill>
                  <a:prstClr val="black"/>
                </a:solidFill>
                <a:effectLst/>
                <a:uLnTx/>
                <a:uFillTx/>
                <a:latin typeface="Calibri" panose="020F0502020204030204"/>
                <a:ea typeface="+mn-ea"/>
                <a:cs typeface="+mn-cs"/>
              </a:rPr>
              <a:t>• 	Modern platforms integrate financial data with project progress, offering live dashboards that track costs against milestones.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i="0" u="none" strike="noStrike" kern="1200" cap="none" spc="0" normalizeH="0" baseline="0" noProof="0" dirty="0">
                <a:ln>
                  <a:noFill/>
                </a:ln>
                <a:solidFill>
                  <a:prstClr val="black"/>
                </a:solidFill>
                <a:effectLst/>
                <a:uLnTx/>
                <a:uFillTx/>
                <a:latin typeface="Calibri" panose="020F0502020204030204"/>
                <a:ea typeface="+mn-ea"/>
                <a:cs typeface="+mn-cs"/>
              </a:rPr>
              <a:t>• 	This enables managers to make immediate adjustments rather than waiting for end-of-month reports.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i="0" u="none" strike="noStrike" kern="1200" cap="none" spc="0" normalizeH="0" baseline="0" noProof="0" dirty="0">
                <a:ln>
                  <a:noFill/>
                </a:ln>
                <a:solidFill>
                  <a:prstClr val="black"/>
                </a:solidFill>
                <a:effectLst/>
                <a:uLnTx/>
                <a:uFillTx/>
                <a:latin typeface="Calibri" panose="020F0502020204030204"/>
                <a:ea typeface="+mn-ea"/>
                <a:cs typeface="+mn-cs"/>
              </a:rPr>
              <a:t>3. Integration Across Systems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i="0" u="none" strike="noStrike" kern="1200" cap="none" spc="0" normalizeH="0" baseline="0" noProof="0" dirty="0">
                <a:ln>
                  <a:noFill/>
                </a:ln>
                <a:solidFill>
                  <a:prstClr val="black"/>
                </a:solidFill>
                <a:effectLst/>
                <a:uLnTx/>
                <a:uFillTx/>
                <a:latin typeface="Calibri" panose="020F0502020204030204"/>
                <a:ea typeface="+mn-ea"/>
                <a:cs typeface="+mn-cs"/>
              </a:rPr>
              <a:t>• 	Cost management tools are increasingly connected with and project scheduling software, ensuring data flow.</a:t>
            </a:r>
          </a:p>
        </p:txBody>
      </p:sp>
    </p:spTree>
    <p:extLst>
      <p:ext uri="{BB962C8B-B14F-4D97-AF65-F5344CB8AC3E}">
        <p14:creationId xmlns:p14="http://schemas.microsoft.com/office/powerpoint/2010/main" val="128885803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8382">
          <a:extLst>
            <a:ext uri="{FF2B5EF4-FFF2-40B4-BE49-F238E27FC236}">
              <a16:creationId xmlns:a16="http://schemas.microsoft.com/office/drawing/2014/main" id="{89D1E29F-FFEE-3D14-9A1D-4F981F08E8AE}"/>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3AD8F257-A887-950E-821A-9BEEA4C6B4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sp>
        <p:nvSpPr>
          <p:cNvPr id="4" name="TextBox 3">
            <a:extLst>
              <a:ext uri="{FF2B5EF4-FFF2-40B4-BE49-F238E27FC236}">
                <a16:creationId xmlns:a16="http://schemas.microsoft.com/office/drawing/2014/main" id="{40820449-1E07-4D3E-B9F5-35359A3A100E}"/>
              </a:ext>
            </a:extLst>
          </p:cNvPr>
          <p:cNvSpPr txBox="1"/>
          <p:nvPr/>
        </p:nvSpPr>
        <p:spPr>
          <a:xfrm>
            <a:off x="812800" y="1003851"/>
            <a:ext cx="10456333" cy="378565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2400" i="0" u="none" strike="noStrike" kern="1200" cap="none" spc="0" normalizeH="0" baseline="0" noProof="0" dirty="0">
                <a:ln>
                  <a:noFill/>
                </a:ln>
                <a:solidFill>
                  <a:prstClr val="black"/>
                </a:solidFill>
                <a:effectLst/>
                <a:uLnTx/>
                <a:uFillTx/>
                <a:latin typeface="Calibri" panose="020F0502020204030204"/>
                <a:ea typeface="+mn-ea"/>
                <a:cs typeface="+mn-cs"/>
              </a:rPr>
              <a:t>This reduces duplication and enhances accuracy in reporting.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i="0" u="none" strike="noStrike" kern="1200" cap="none" spc="0" normalizeH="0" baseline="0" noProof="0" dirty="0">
                <a:ln>
                  <a:noFill/>
                </a:ln>
                <a:solidFill>
                  <a:prstClr val="black"/>
                </a:solidFill>
                <a:effectLst/>
                <a:uLnTx/>
                <a:uFillTx/>
                <a:latin typeface="Calibri" panose="020F0502020204030204"/>
                <a:ea typeface="+mn-ea"/>
                <a:cs typeface="+mn-cs"/>
              </a:rPr>
              <a:t>4. Cloud-Based Collaboration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i="0" u="none" strike="noStrike" kern="1200" cap="none" spc="0" normalizeH="0" baseline="0" noProof="0" dirty="0">
                <a:ln>
                  <a:noFill/>
                </a:ln>
                <a:solidFill>
                  <a:prstClr val="black"/>
                </a:solidFill>
                <a:effectLst/>
                <a:uLnTx/>
                <a:uFillTx/>
                <a:latin typeface="Calibri" panose="020F0502020204030204"/>
                <a:ea typeface="+mn-ea"/>
                <a:cs typeface="+mn-cs"/>
              </a:rPr>
              <a:t>• 	Cloud-native solutions allow distributed teams to access cost data securely from anywhere.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i="0" u="none" strike="noStrike" kern="1200" cap="none" spc="0" normalizeH="0" baseline="0" noProof="0" dirty="0">
                <a:ln>
                  <a:noFill/>
                </a:ln>
                <a:solidFill>
                  <a:prstClr val="black"/>
                </a:solidFill>
                <a:effectLst/>
                <a:uLnTx/>
                <a:uFillTx/>
                <a:latin typeface="Calibri" panose="020F0502020204030204"/>
                <a:ea typeface="+mn-ea"/>
                <a:cs typeface="+mn-cs"/>
              </a:rPr>
              <a:t>• 	This supports hybrid and remote work environments while maintaining transparency.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i="0" u="none" strike="noStrike" kern="1200" cap="none" spc="0" normalizeH="0" baseline="0" noProof="0" dirty="0">
                <a:ln>
                  <a:noFill/>
                </a:ln>
                <a:solidFill>
                  <a:prstClr val="black"/>
                </a:solidFill>
                <a:effectLst/>
                <a:uLnTx/>
                <a:uFillTx/>
                <a:latin typeface="Calibri" panose="020F0502020204030204"/>
                <a:ea typeface="+mn-ea"/>
                <a:cs typeface="+mn-cs"/>
              </a:rPr>
              <a:t>5. Sustainability and ESG Tracking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i="0" u="none" strike="noStrike" kern="1200" cap="none" spc="0" normalizeH="0" baseline="0" noProof="0" dirty="0">
                <a:ln>
                  <a:noFill/>
                </a:ln>
                <a:solidFill>
                  <a:prstClr val="black"/>
                </a:solidFill>
                <a:effectLst/>
                <a:uLnTx/>
                <a:uFillTx/>
                <a:latin typeface="Calibri" panose="020F0502020204030204"/>
                <a:ea typeface="+mn-ea"/>
                <a:cs typeface="+mn-cs"/>
              </a:rPr>
              <a:t>• 	Tools now incorporate environmental and social cost metrics, aligning projects with sustainability goals.</a:t>
            </a:r>
          </a:p>
        </p:txBody>
      </p:sp>
    </p:spTree>
    <p:extLst>
      <p:ext uri="{BB962C8B-B14F-4D97-AF65-F5344CB8AC3E}">
        <p14:creationId xmlns:p14="http://schemas.microsoft.com/office/powerpoint/2010/main" val="25009294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8382">
          <a:extLst>
            <a:ext uri="{FF2B5EF4-FFF2-40B4-BE49-F238E27FC236}">
              <a16:creationId xmlns:a16="http://schemas.microsoft.com/office/drawing/2014/main" id="{C9EA9B72-7FAB-9794-7CB8-A3F9795C3B87}"/>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E88EBAA7-0E97-C9CA-899B-C11D42E19CE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sp>
        <p:nvSpPr>
          <p:cNvPr id="4" name="TextBox 3">
            <a:extLst>
              <a:ext uri="{FF2B5EF4-FFF2-40B4-BE49-F238E27FC236}">
                <a16:creationId xmlns:a16="http://schemas.microsoft.com/office/drawing/2014/main" id="{B4943FD6-2D76-19AF-BF38-FCD34A2360E5}"/>
              </a:ext>
            </a:extLst>
          </p:cNvPr>
          <p:cNvSpPr txBox="1"/>
          <p:nvPr/>
        </p:nvSpPr>
        <p:spPr>
          <a:xfrm>
            <a:off x="1252329" y="243513"/>
            <a:ext cx="9521687" cy="489364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i="0" u="none" strike="noStrike" kern="1200" cap="none" spc="0" normalizeH="0" baseline="0" noProof="0" dirty="0">
                <a:ln>
                  <a:noFill/>
                </a:ln>
                <a:solidFill>
                  <a:prstClr val="black"/>
                </a:solidFill>
                <a:effectLst/>
                <a:uLnTx/>
                <a:uFillTx/>
                <a:latin typeface="Calibri" panose="020F0502020204030204"/>
                <a:ea typeface="+mn-ea"/>
                <a:cs typeface="+mn-cs"/>
              </a:rPr>
              <a:t>This trend reflects growing corporate responsibility and regulatory compliance needs.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i="0" u="none" strike="noStrike" kern="1200" cap="none" spc="0" normalizeH="0" baseline="0" noProof="0" dirty="0">
                <a:ln>
                  <a:noFill/>
                </a:ln>
                <a:solidFill>
                  <a:prstClr val="black"/>
                </a:solidFill>
                <a:effectLst/>
                <a:uLnTx/>
                <a:uFillTx/>
                <a:latin typeface="Calibri" panose="020F0502020204030204"/>
                <a:ea typeface="+mn-ea"/>
                <a:cs typeface="+mn-cs"/>
              </a:rPr>
              <a:t>6. Scenario Planning &amp; Risk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i="0" u="none" strike="noStrike" kern="1200" cap="none" spc="0" normalizeH="0" baseline="0" noProof="0" dirty="0">
                <a:ln>
                  <a:noFill/>
                </a:ln>
                <a:solidFill>
                  <a:prstClr val="black"/>
                </a:solidFill>
                <a:effectLst/>
                <a:uLnTx/>
                <a:uFillTx/>
                <a:latin typeface="Calibri" panose="020F0502020204030204"/>
                <a:ea typeface="+mn-ea"/>
                <a:cs typeface="+mn-cs"/>
              </a:rPr>
              <a:t>• 	Advanced platforms offer scenario modeling to test financial outcomes under different assumptions.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i="0" u="none" strike="noStrike" kern="1200" cap="none" spc="0" normalizeH="0" baseline="0" noProof="0" dirty="0">
                <a:ln>
                  <a:noFill/>
                </a:ln>
                <a:solidFill>
                  <a:prstClr val="black"/>
                </a:solidFill>
                <a:effectLst/>
                <a:uLnTx/>
                <a:uFillTx/>
                <a:latin typeface="Calibri" panose="020F0502020204030204"/>
                <a:ea typeface="+mn-ea"/>
                <a:cs typeface="+mn-cs"/>
              </a:rPr>
              <a:t>• 	Risk-adjusted budgeting helps organizations prepare for uncertainties.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i="0" u="none" strike="noStrike" kern="1200" cap="none" spc="0" normalizeH="0" baseline="0" noProof="0" dirty="0">
                <a:ln>
                  <a:noFill/>
                </a:ln>
                <a:solidFill>
                  <a:prstClr val="black"/>
                </a:solidFill>
                <a:effectLst/>
                <a:uLnTx/>
                <a:uFillTx/>
                <a:latin typeface="Calibri" panose="020F0502020204030204"/>
                <a:ea typeface="+mn-ea"/>
                <a:cs typeface="+mn-cs"/>
              </a:rPr>
              <a:t>7. User-Centric Design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i="0" u="none" strike="noStrike" kern="1200" cap="none" spc="0" normalizeH="0" baseline="0" noProof="0" dirty="0">
                <a:ln>
                  <a:noFill/>
                </a:ln>
                <a:solidFill>
                  <a:prstClr val="black"/>
                </a:solidFill>
                <a:effectLst/>
                <a:uLnTx/>
                <a:uFillTx/>
                <a:latin typeface="Calibri" panose="020F0502020204030204"/>
                <a:ea typeface="+mn-ea"/>
                <a:cs typeface="+mn-cs"/>
              </a:rPr>
              <a:t>• 	Interfaces are becoming more intuitive, with AI-driven recommendations and simplified reporting for non-financial stakeholders.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i="0" u="none" strike="noStrike" kern="1200" cap="none" spc="0" normalizeH="0" baseline="0" noProof="0" dirty="0">
                <a:ln>
                  <a:noFill/>
                </a:ln>
                <a:solidFill>
                  <a:prstClr val="black"/>
                </a:solidFill>
                <a:effectLst/>
                <a:uLnTx/>
                <a:uFillTx/>
                <a:latin typeface="Calibri" panose="020F0502020204030204"/>
                <a:ea typeface="+mn-ea"/>
                <a:cs typeface="+mn-cs"/>
              </a:rPr>
              <a:t>• 	This democratizes access to cost insights across teams.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9035785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8382">
          <a:extLst>
            <a:ext uri="{FF2B5EF4-FFF2-40B4-BE49-F238E27FC236}">
              <a16:creationId xmlns:a16="http://schemas.microsoft.com/office/drawing/2014/main" id="{B07E240F-CB64-CD6A-84D3-5D1A141E1736}"/>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CD916AF0-BA70-74E1-2453-93683AA1F69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sp>
        <p:nvSpPr>
          <p:cNvPr id="4" name="TextBox 3">
            <a:extLst>
              <a:ext uri="{FF2B5EF4-FFF2-40B4-BE49-F238E27FC236}">
                <a16:creationId xmlns:a16="http://schemas.microsoft.com/office/drawing/2014/main" id="{7FD31276-D85A-9D52-B5CC-7128BD87E924}"/>
              </a:ext>
            </a:extLst>
          </p:cNvPr>
          <p:cNvSpPr txBox="1"/>
          <p:nvPr/>
        </p:nvSpPr>
        <p:spPr>
          <a:xfrm>
            <a:off x="1252330" y="243513"/>
            <a:ext cx="7894154" cy="156966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b="1" dirty="0">
              <a:solidFill>
                <a:prstClr val="black"/>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5" name="TextBox 4">
            <a:extLst>
              <a:ext uri="{FF2B5EF4-FFF2-40B4-BE49-F238E27FC236}">
                <a16:creationId xmlns:a16="http://schemas.microsoft.com/office/drawing/2014/main" id="{064D16BD-07B6-F728-5057-5EDAE099967A}"/>
              </a:ext>
            </a:extLst>
          </p:cNvPr>
          <p:cNvSpPr txBox="1"/>
          <p:nvPr/>
        </p:nvSpPr>
        <p:spPr>
          <a:xfrm>
            <a:off x="1249846" y="2551837"/>
            <a:ext cx="7894154" cy="2677656"/>
          </a:xfrm>
          <a:prstGeom prst="rect">
            <a:avLst/>
          </a:prstGeom>
          <a:noFill/>
        </p:spPr>
        <p:txBody>
          <a:bodyPr wrap="square">
            <a:spAutoFit/>
          </a:bodyPr>
          <a:lstStyle/>
          <a:p>
            <a:r>
              <a:rPr lang="en-US" dirty="0"/>
              <a:t>	</a:t>
            </a:r>
            <a:r>
              <a:rPr lang="en-US" sz="2800" dirty="0"/>
              <a:t>They shift cost management from reactive tracking to proactive strategy, enabling organizations to anticipate issues before they escalate.</a:t>
            </a:r>
          </a:p>
          <a:p>
            <a:r>
              <a:rPr lang="en-US" sz="2800" dirty="0"/>
              <a:t>• 	They also align financial management with broader organizational goals like sustainability and digital transformation.</a:t>
            </a:r>
          </a:p>
        </p:txBody>
      </p:sp>
    </p:spTree>
    <p:extLst>
      <p:ext uri="{BB962C8B-B14F-4D97-AF65-F5344CB8AC3E}">
        <p14:creationId xmlns:p14="http://schemas.microsoft.com/office/powerpoint/2010/main" val="110503184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sp>
        <p:nvSpPr>
          <p:cNvPr id="5" name="TextBox 4">
            <a:extLst>
              <a:ext uri="{FF2B5EF4-FFF2-40B4-BE49-F238E27FC236}">
                <a16:creationId xmlns:a16="http://schemas.microsoft.com/office/drawing/2014/main" id="{653A8DC3-3284-F5F0-0312-BE4405CD98E7}"/>
              </a:ext>
            </a:extLst>
          </p:cNvPr>
          <p:cNvSpPr txBox="1"/>
          <p:nvPr/>
        </p:nvSpPr>
        <p:spPr>
          <a:xfrm>
            <a:off x="1540565" y="1152939"/>
            <a:ext cx="8984973" cy="4401205"/>
          </a:xfrm>
          <a:prstGeom prst="rect">
            <a:avLst/>
          </a:prstGeom>
          <a:noFill/>
        </p:spPr>
        <p:txBody>
          <a:bodyPr wrap="square">
            <a:spAutoFit/>
          </a:bodyPr>
          <a:lstStyle/>
          <a:p>
            <a:r>
              <a:rPr lang="en-US" sz="2800" b="1" dirty="0">
                <a:solidFill>
                  <a:srgbClr val="C00000"/>
                </a:solidFill>
              </a:rPr>
              <a:t>What Is Sustainable Project Cost Management?</a:t>
            </a:r>
          </a:p>
          <a:p>
            <a:endParaRPr lang="en-US" sz="2800" b="1" dirty="0">
              <a:solidFill>
                <a:srgbClr val="C00000"/>
              </a:solidFill>
            </a:endParaRPr>
          </a:p>
          <a:p>
            <a:r>
              <a:rPr lang="en-US" sz="2800" dirty="0"/>
              <a:t>• 	Definition: Sustainable cost management balances traditional financial control with environmental and social responsibility. It means considering not just the immediate project budget, but also long-term impacts such as resource efficiency, carbon footprint, and community well-being.</a:t>
            </a:r>
          </a:p>
          <a:p>
            <a:r>
              <a:rPr lang="en-US" sz="2800" dirty="0"/>
              <a:t>• 	Goal: Optimize costs while reducing waste, conserving energy, and ensuring ethical practices across the project lifecycle.</a:t>
            </a:r>
          </a:p>
        </p:txBody>
      </p:sp>
    </p:spTree>
    <p:extLst>
      <p:ext uri="{BB962C8B-B14F-4D97-AF65-F5344CB8AC3E}">
        <p14:creationId xmlns:p14="http://schemas.microsoft.com/office/powerpoint/2010/main" val="162302029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8382">
          <a:extLst>
            <a:ext uri="{FF2B5EF4-FFF2-40B4-BE49-F238E27FC236}">
              <a16:creationId xmlns:a16="http://schemas.microsoft.com/office/drawing/2014/main" id="{6AB263EC-DF56-2E10-2C5D-1B1A77BE136B}"/>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F3BA986F-02AF-EEF7-AF1E-9A5C6C45FF3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sp>
        <p:nvSpPr>
          <p:cNvPr id="4" name="TextBox 3">
            <a:extLst>
              <a:ext uri="{FF2B5EF4-FFF2-40B4-BE49-F238E27FC236}">
                <a16:creationId xmlns:a16="http://schemas.microsoft.com/office/drawing/2014/main" id="{C9B0EED5-4640-B994-7EA8-A73401551F70}"/>
              </a:ext>
            </a:extLst>
          </p:cNvPr>
          <p:cNvSpPr txBox="1"/>
          <p:nvPr/>
        </p:nvSpPr>
        <p:spPr>
          <a:xfrm>
            <a:off x="487016" y="616226"/>
            <a:ext cx="11111949" cy="4401205"/>
          </a:xfrm>
          <a:prstGeom prst="rect">
            <a:avLst/>
          </a:prstGeom>
          <a:noFill/>
        </p:spPr>
        <p:txBody>
          <a:bodyPr wrap="square">
            <a:spAutoFit/>
          </a:bodyPr>
          <a:lstStyle/>
          <a:p>
            <a:r>
              <a:rPr lang="en-US" sz="2800" dirty="0"/>
              <a:t>Key Principles</a:t>
            </a:r>
          </a:p>
          <a:p>
            <a:r>
              <a:rPr lang="en-US" sz="2800" dirty="0"/>
              <a:t>• 	Triple Bottom Line: Costs are evaluated not only in terms of profit but also people (social impact) and planet (environmental impact).</a:t>
            </a:r>
          </a:p>
          <a:p>
            <a:r>
              <a:rPr lang="en-US" sz="2800" dirty="0"/>
              <a:t>• 	Lifecycle Costing: Instead of focusing only on upfront expenses, managers assess total costs over the project’s life, including maintenance, disposal, and sustainability compliance.</a:t>
            </a:r>
          </a:p>
          <a:p>
            <a:r>
              <a:rPr lang="en-US" sz="2800" dirty="0"/>
              <a:t>• 	Resource Efficiency: Prioritize renewable energy, recyclable materials, and efficient logistics to reduce both costs and environmental harm.</a:t>
            </a:r>
          </a:p>
          <a:p>
            <a:r>
              <a:rPr lang="en-US" sz="2800" dirty="0"/>
              <a:t>• 	Risk Management: Sustainable practices reduce risks tied to regulatory changes, reputational damage, and resource scarcity.</a:t>
            </a:r>
          </a:p>
        </p:txBody>
      </p:sp>
    </p:spTree>
    <p:extLst>
      <p:ext uri="{BB962C8B-B14F-4D97-AF65-F5344CB8AC3E}">
        <p14:creationId xmlns:p14="http://schemas.microsoft.com/office/powerpoint/2010/main" val="157529655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8382">
          <a:extLst>
            <a:ext uri="{FF2B5EF4-FFF2-40B4-BE49-F238E27FC236}">
              <a16:creationId xmlns:a16="http://schemas.microsoft.com/office/drawing/2014/main" id="{48364959-514C-CE0B-2731-6CABBC68C7E2}"/>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FF5C01EF-7C05-EE94-601A-BD5635967D6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sp>
        <p:nvSpPr>
          <p:cNvPr id="4" name="TextBox 3">
            <a:extLst>
              <a:ext uri="{FF2B5EF4-FFF2-40B4-BE49-F238E27FC236}">
                <a16:creationId xmlns:a16="http://schemas.microsoft.com/office/drawing/2014/main" id="{2219D466-0EDF-446D-E71C-AFECB5DEA1C6}"/>
              </a:ext>
            </a:extLst>
          </p:cNvPr>
          <p:cNvSpPr txBox="1"/>
          <p:nvPr/>
        </p:nvSpPr>
        <p:spPr>
          <a:xfrm>
            <a:off x="1242391" y="576470"/>
            <a:ext cx="7901609" cy="4401205"/>
          </a:xfrm>
          <a:prstGeom prst="rect">
            <a:avLst/>
          </a:prstGeom>
          <a:noFill/>
        </p:spPr>
        <p:txBody>
          <a:bodyPr wrap="square">
            <a:spAutoFit/>
          </a:bodyPr>
          <a:lstStyle/>
          <a:p>
            <a:r>
              <a:rPr lang="en-US" sz="2800" dirty="0"/>
              <a:t>Benefits of Integrating Sustainability</a:t>
            </a:r>
          </a:p>
          <a:p>
            <a:r>
              <a:rPr lang="en-US" sz="2800" dirty="0"/>
              <a:t>• 	Financial Savings: Energy-efficient designs and reduced waste lower long-term costs.</a:t>
            </a:r>
          </a:p>
          <a:p>
            <a:r>
              <a:rPr lang="en-US" sz="2800" dirty="0"/>
              <a:t>• 	Competitive Advantage: Companies that embed sustainability attract investors and clients. 	Resilience: Projects become more adaptable to future environmental regulations and market shifts.</a:t>
            </a:r>
          </a:p>
          <a:p>
            <a:r>
              <a:rPr lang="en-US" sz="2800" dirty="0"/>
              <a:t>• 	Stakeholder Trust: Transparent sustainability reporting builds credibility with communities and regulators</a:t>
            </a:r>
            <a:r>
              <a:rPr lang="en-US" dirty="0"/>
              <a:t>.</a:t>
            </a:r>
          </a:p>
        </p:txBody>
      </p:sp>
    </p:spTree>
    <p:extLst>
      <p:ext uri="{BB962C8B-B14F-4D97-AF65-F5344CB8AC3E}">
        <p14:creationId xmlns:p14="http://schemas.microsoft.com/office/powerpoint/2010/main" val="351798604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8382">
          <a:extLst>
            <a:ext uri="{FF2B5EF4-FFF2-40B4-BE49-F238E27FC236}">
              <a16:creationId xmlns:a16="http://schemas.microsoft.com/office/drawing/2014/main" id="{BC18FE7F-014D-3890-6A48-10873A3EB758}"/>
            </a:ext>
          </a:extLst>
        </p:cNvPr>
        <p:cNvGrpSpPr/>
        <p:nvPr/>
      </p:nvGrpSpPr>
      <p:grpSpPr>
        <a:xfrm>
          <a:off x="0" y="0"/>
          <a:ext cx="0" cy="0"/>
          <a:chOff x="0" y="0"/>
          <a:chExt cx="0" cy="0"/>
        </a:xfrm>
      </p:grpSpPr>
      <p:pic>
        <p:nvPicPr>
          <p:cNvPr id="2" name="Graphic 21">
            <a:extLst>
              <a:ext uri="{FF2B5EF4-FFF2-40B4-BE49-F238E27FC236}">
                <a16:creationId xmlns:a16="http://schemas.microsoft.com/office/drawing/2014/main" id="{1E8BC14B-1C96-3E45-06CF-CB81DB31F69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sp>
        <p:nvSpPr>
          <p:cNvPr id="4" name="TextBox 3">
            <a:extLst>
              <a:ext uri="{FF2B5EF4-FFF2-40B4-BE49-F238E27FC236}">
                <a16:creationId xmlns:a16="http://schemas.microsoft.com/office/drawing/2014/main" id="{AC55AE77-955C-B65D-8F52-C416540C58AA}"/>
              </a:ext>
            </a:extLst>
          </p:cNvPr>
          <p:cNvSpPr txBox="1"/>
          <p:nvPr/>
        </p:nvSpPr>
        <p:spPr>
          <a:xfrm>
            <a:off x="186184" y="203200"/>
            <a:ext cx="11523216" cy="6555641"/>
          </a:xfrm>
          <a:prstGeom prst="rect">
            <a:avLst/>
          </a:prstGeom>
          <a:noFill/>
        </p:spPr>
        <p:txBody>
          <a:bodyPr wrap="square">
            <a:spAutoFit/>
          </a:bodyPr>
          <a:lstStyle/>
          <a:p>
            <a:pPr marR="0" lvl="0" indent="0" fontAlgn="auto">
              <a:lnSpc>
                <a:spcPct val="100000"/>
              </a:lnSpc>
              <a:spcBef>
                <a:spcPts val="0"/>
              </a:spcBef>
              <a:spcAft>
                <a:spcPts val="0"/>
              </a:spcAft>
              <a:buClrTx/>
              <a:buSzTx/>
              <a:buFontTx/>
              <a:buNone/>
              <a:tabLst/>
              <a:defRPr/>
            </a:pPr>
            <a:r>
              <a:rPr lang="en-US" sz="2800" dirty="0"/>
              <a:t>Implementation Strategies</a:t>
            </a:r>
          </a:p>
          <a:p>
            <a:pPr marR="0" lvl="0" indent="0" fontAlgn="auto">
              <a:lnSpc>
                <a:spcPct val="100000"/>
              </a:lnSpc>
              <a:spcBef>
                <a:spcPts val="0"/>
              </a:spcBef>
              <a:spcAft>
                <a:spcPts val="0"/>
              </a:spcAft>
              <a:buClrTx/>
              <a:buSzTx/>
              <a:buFontTx/>
              <a:buNone/>
              <a:tabLst/>
              <a:defRPr/>
            </a:pPr>
            <a:r>
              <a:rPr lang="en-US" sz="2800" dirty="0"/>
              <a:t>• 	Green Procurement: Select suppliers with sustainable practices.</a:t>
            </a:r>
          </a:p>
          <a:p>
            <a:pPr marR="0" lvl="0" indent="0" fontAlgn="auto">
              <a:lnSpc>
                <a:spcPct val="100000"/>
              </a:lnSpc>
              <a:spcBef>
                <a:spcPts val="0"/>
              </a:spcBef>
              <a:spcAft>
                <a:spcPts val="0"/>
              </a:spcAft>
              <a:buClrTx/>
              <a:buSzTx/>
              <a:buFontTx/>
              <a:buNone/>
              <a:tabLst/>
              <a:defRPr/>
            </a:pPr>
            <a:r>
              <a:rPr lang="en-US" sz="2800" dirty="0"/>
              <a:t>• 	Technology Tools: Use project management software that tracks carbon emissions and resource use.</a:t>
            </a:r>
          </a:p>
          <a:p>
            <a:pPr marR="0" lvl="0" indent="0" fontAlgn="auto">
              <a:lnSpc>
                <a:spcPct val="100000"/>
              </a:lnSpc>
              <a:spcBef>
                <a:spcPts val="0"/>
              </a:spcBef>
              <a:spcAft>
                <a:spcPts val="0"/>
              </a:spcAft>
              <a:buClrTx/>
              <a:buSzTx/>
              <a:buFontTx/>
              <a:buNone/>
              <a:tabLst/>
              <a:defRPr/>
            </a:pPr>
            <a:r>
              <a:rPr lang="en-US" sz="2800" dirty="0"/>
              <a:t>• 	Leadership Commitment: Executives must champion sustainability goals to align cost management with corporate strategy.</a:t>
            </a:r>
          </a:p>
          <a:p>
            <a:pPr marR="0" lvl="0" indent="0" fontAlgn="auto">
              <a:lnSpc>
                <a:spcPct val="100000"/>
              </a:lnSpc>
              <a:spcBef>
                <a:spcPts val="0"/>
              </a:spcBef>
              <a:spcAft>
                <a:spcPts val="0"/>
              </a:spcAft>
              <a:buClrTx/>
              <a:buSzTx/>
              <a:buFontTx/>
              <a:buNone/>
              <a:tabLst/>
              <a:defRPr/>
            </a:pPr>
            <a:r>
              <a:rPr lang="en-US" sz="2800" dirty="0"/>
              <a:t>• 	Certification &amp; Standards: Frameworks like Global Reporting Initiative (GRI) help embed sustainability into project processes.</a:t>
            </a:r>
          </a:p>
          <a:p>
            <a:pPr marR="0" lvl="0" indent="0" fontAlgn="auto">
              <a:lnSpc>
                <a:spcPct val="100000"/>
              </a:lnSpc>
              <a:spcBef>
                <a:spcPts val="0"/>
              </a:spcBef>
              <a:spcAft>
                <a:spcPts val="0"/>
              </a:spcAft>
              <a:buClrTx/>
              <a:buSzTx/>
              <a:buFontTx/>
              <a:buNone/>
              <a:tabLst/>
              <a:defRPr/>
            </a:pPr>
            <a:r>
              <a:rPr lang="en-US" sz="2800" dirty="0"/>
              <a:t> Challenges</a:t>
            </a:r>
          </a:p>
          <a:p>
            <a:pPr marR="0" lvl="0" indent="0" fontAlgn="auto">
              <a:lnSpc>
                <a:spcPct val="100000"/>
              </a:lnSpc>
              <a:spcBef>
                <a:spcPts val="0"/>
              </a:spcBef>
              <a:spcAft>
                <a:spcPts val="0"/>
              </a:spcAft>
              <a:buClrTx/>
              <a:buSzTx/>
              <a:buFontTx/>
              <a:buNone/>
              <a:tabLst/>
              <a:defRPr/>
            </a:pPr>
            <a:r>
              <a:rPr lang="en-US" sz="2800" dirty="0"/>
              <a:t>• 	Initial Costs: Sustainable materials or technologies may be more expensive upfront.</a:t>
            </a:r>
          </a:p>
          <a:p>
            <a:pPr marR="0" lvl="0" indent="0" fontAlgn="auto">
              <a:lnSpc>
                <a:spcPct val="100000"/>
              </a:lnSpc>
              <a:spcBef>
                <a:spcPts val="0"/>
              </a:spcBef>
              <a:spcAft>
                <a:spcPts val="0"/>
              </a:spcAft>
              <a:buClrTx/>
              <a:buSzTx/>
              <a:buFontTx/>
              <a:buNone/>
              <a:tabLst/>
              <a:defRPr/>
            </a:pPr>
            <a:r>
              <a:rPr lang="en-US" sz="2800" dirty="0"/>
              <a:t>• 	Mindset Shift: Teams must move beyond short-term cost savings to long-term value creation.</a:t>
            </a:r>
          </a:p>
          <a:p>
            <a:pPr marR="0" lvl="0" indent="0" fontAlgn="auto">
              <a:lnSpc>
                <a:spcPct val="100000"/>
              </a:lnSpc>
              <a:spcBef>
                <a:spcPts val="0"/>
              </a:spcBef>
              <a:spcAft>
                <a:spcPts val="0"/>
              </a:spcAft>
              <a:buClrTx/>
              <a:buSzTx/>
              <a:buFontTx/>
              <a:buNone/>
              <a:tabLst/>
              <a:defRPr/>
            </a:pPr>
            <a:r>
              <a:rPr lang="en-US" sz="2800" dirty="0"/>
              <a:t>• 	Measurement: Quantifying social and environmental benefits can be complex.</a:t>
            </a:r>
          </a:p>
        </p:txBody>
      </p:sp>
    </p:spTree>
    <p:extLst>
      <p:ext uri="{BB962C8B-B14F-4D97-AF65-F5344CB8AC3E}">
        <p14:creationId xmlns:p14="http://schemas.microsoft.com/office/powerpoint/2010/main" val="74084915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168965" y="3571836"/>
            <a:ext cx="5061432" cy="2308324"/>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a:p>
            <a:r>
              <a:rPr lang="en-US" sz="4800" b="1" dirty="0">
                <a:solidFill>
                  <a:schemeClr val="bg1"/>
                </a:solidFill>
                <a:latin typeface="Alexandria" charset="0"/>
                <a:cs typeface="Alexandria" charset="0"/>
              </a:rPr>
              <a:t> </a:t>
            </a:r>
          </a:p>
          <a:p>
            <a:r>
              <a:rPr lang="en-US" sz="4800" b="1" dirty="0">
                <a:solidFill>
                  <a:schemeClr val="bg1"/>
                </a:solidFill>
                <a:latin typeface="Alexandria" charset="0"/>
                <a:cs typeface="Alexandria" charset="0"/>
              </a:rPr>
              <a:t>Dr. Hoda Metwally</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d9ff3f8230e0902c5df3252404e1caa8">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4f9f8ed74031b467de3098f1cd811136"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CC9A911-23AF-4D6B-960B-1A780C58D828}">
  <ds:schemaRefs>
    <ds:schemaRef ds:uri="http://schemas.microsoft.com/office/infopath/2007/PartnerControls"/>
    <ds:schemaRef ds:uri="http://schemas.microsoft.com/office/2006/documentManagement/types"/>
    <ds:schemaRef ds:uri="http://www.w3.org/XML/1998/namespace"/>
    <ds:schemaRef ds:uri="http://schemas.microsoft.com/office/2006/metadata/properties"/>
    <ds:schemaRef ds:uri="aca13214-df29-4e3c-a050-857c0bf7bd8e"/>
    <ds:schemaRef ds:uri="http://schemas.openxmlformats.org/package/2006/metadata/core-properties"/>
    <ds:schemaRef ds:uri="http://purl.org/dc/elements/1.1/"/>
    <ds:schemaRef ds:uri="688354b5-287c-4cda-825e-1d7935aea40e"/>
    <ds:schemaRef ds:uri="http://purl.org/dc/dcmitype/"/>
    <ds:schemaRef ds:uri="http://purl.org/dc/terms/"/>
  </ds:schemaRefs>
</ds:datastoreItem>
</file>

<file path=customXml/itemProps2.xml><?xml version="1.0" encoding="utf-8"?>
<ds:datastoreItem xmlns:ds="http://schemas.openxmlformats.org/officeDocument/2006/customXml" ds:itemID="{4DB78E77-64F4-410A-B442-9CA99BA31700}"/>
</file>

<file path=customXml/itemProps3.xml><?xml version="1.0" encoding="utf-8"?>
<ds:datastoreItem xmlns:ds="http://schemas.openxmlformats.org/officeDocument/2006/customXml" ds:itemID="{B6922925-B650-4EA1-A7DB-D7297A7637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1006</TotalTime>
  <Words>1530</Words>
  <Application>Microsoft Office PowerPoint</Application>
  <PresentationFormat>Widescreen</PresentationFormat>
  <Paragraphs>143</Paragraphs>
  <Slides>50</Slides>
  <Notes>48</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50</vt:i4>
      </vt:variant>
    </vt:vector>
  </HeadingPairs>
  <TitlesOfParts>
    <vt:vector size="57" baseType="lpstr">
      <vt:lpstr>Alexandria</vt:lpstr>
      <vt:lpstr>Arial</vt:lpstr>
      <vt:lpstr>Calibri</vt:lpstr>
      <vt:lpstr>Calibri Light</vt:lpstr>
      <vt:lpstr>Times New Roman</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hodametwally</cp:lastModifiedBy>
  <cp:revision>71</cp:revision>
  <dcterms:created xsi:type="dcterms:W3CDTF">2023-04-29T09:08:00Z</dcterms:created>
  <dcterms:modified xsi:type="dcterms:W3CDTF">2025-12-03T21:24:08Z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