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400" r:id="rId3"/>
    <p:sldId id="364" r:id="rId4"/>
    <p:sldId id="490" r:id="rId5"/>
    <p:sldId id="475" r:id="rId6"/>
    <p:sldId id="476" r:id="rId7"/>
    <p:sldId id="477" r:id="rId8"/>
    <p:sldId id="479" r:id="rId9"/>
    <p:sldId id="478" r:id="rId10"/>
    <p:sldId id="480" r:id="rId11"/>
    <p:sldId id="481" r:id="rId12"/>
    <p:sldId id="492" r:id="rId13"/>
    <p:sldId id="483" r:id="rId14"/>
    <p:sldId id="486" r:id="rId15"/>
    <p:sldId id="487" r:id="rId16"/>
    <p:sldId id="488" r:id="rId17"/>
    <p:sldId id="489" r:id="rId18"/>
    <p:sldId id="454" r:id="rId19"/>
    <p:sldId id="484" r:id="rId20"/>
    <p:sldId id="440" r:id="rId21"/>
    <p:sldId id="441" r:id="rId22"/>
    <p:sldId id="455" r:id="rId23"/>
    <p:sldId id="442" r:id="rId24"/>
    <p:sldId id="443" r:id="rId25"/>
    <p:sldId id="444" r:id="rId26"/>
    <p:sldId id="445" r:id="rId27"/>
    <p:sldId id="446" r:id="rId28"/>
    <p:sldId id="447" r:id="rId29"/>
    <p:sldId id="448" r:id="rId30"/>
    <p:sldId id="449" r:id="rId31"/>
    <p:sldId id="450" r:id="rId32"/>
    <p:sldId id="451" r:id="rId33"/>
    <p:sldId id="456" r:id="rId34"/>
    <p:sldId id="493" r:id="rId35"/>
    <p:sldId id="452" r:id="rId36"/>
    <p:sldId id="457" r:id="rId37"/>
    <p:sldId id="453" r:id="rId38"/>
    <p:sldId id="422" r:id="rId39"/>
    <p:sldId id="458" r:id="rId40"/>
    <p:sldId id="494" r:id="rId41"/>
    <p:sldId id="459" r:id="rId42"/>
    <p:sldId id="485" r:id="rId43"/>
    <p:sldId id="41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825" autoAdjust="0"/>
    <p:restoredTop sz="87989" autoAdjust="0"/>
  </p:normalViewPr>
  <p:slideViewPr>
    <p:cSldViewPr snapToGrid="0">
      <p:cViewPr varScale="1">
        <p:scale>
          <a:sx n="59" d="100"/>
          <a:sy n="59" d="100"/>
        </p:scale>
        <p:origin x="35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fld id="{6D67F358-84A9-4AE2-B425-62F1BE809B06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en-US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fld id="{3198DA59-4DC9-4273-A831-555205F6A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287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7689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915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808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577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002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9704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0841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675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657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98DA59-4DC9-4273-A831-555205F6A3B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650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>
            <a:off x="0" y="4262362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30350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Operating Systems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Alaa  Mohamed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5- Part2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4412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Memory Management Part-2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04367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85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Memory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32572" y="1358297"/>
            <a:ext cx="96662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/>
              <a:t>Objectives: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Translation Lookaside Buffer (TLB) in Paging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Inverted Page Table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Demand Paging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Page Replacement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eaLnBrk="1" hangingPunct="1"/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260289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8562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Memory Management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62952" y="1427555"/>
            <a:ext cx="1017560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/>
              <a:t>Topics To Be Covered: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Define virtual memory and describe its benefits.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Illustrate how pages are loaded into memory using demand paging.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en-US" sz="2800" dirty="0"/>
              <a:t>Apply the FIFO, optimal, and  LRU page-replacement algorithms.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eaLnBrk="1" hangingPunct="1"/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001349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2463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From the previous Lecture- Paging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6278604F-F2E8-4C83-0E0F-D47391D08A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6925" y="1047750"/>
            <a:ext cx="805815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9552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5037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Translation Lookaside Buffer (TLB) in Paging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198000A3-67E9-3293-DE0E-2F611B1A4AC6}"/>
              </a:ext>
            </a:extLst>
          </p:cNvPr>
          <p:cNvSpPr txBox="1">
            <a:spLocks noChangeArrowheads="1"/>
          </p:cNvSpPr>
          <p:nvPr/>
        </p:nvSpPr>
        <p:spPr>
          <a:xfrm>
            <a:off x="1447799" y="1479663"/>
            <a:ext cx="9533101" cy="4572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Each virtual memory reference (translation from logical to physical address) can cause two physical memory accesses</a:t>
            </a:r>
          </a:p>
          <a:p>
            <a:pPr lvl="1"/>
            <a:r>
              <a:rPr lang="en-US" altLang="en-US" dirty="0"/>
              <a:t>The first is to fetch the page table</a:t>
            </a:r>
          </a:p>
          <a:p>
            <a:pPr lvl="1"/>
            <a:r>
              <a:rPr lang="en-US" altLang="en-US" dirty="0"/>
              <a:t>The second is  to fetch the data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Two memory Access cause a delay.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To overcome this delay problem a high-speed special cache is set up for page table entries</a:t>
            </a:r>
          </a:p>
          <a:p>
            <a:pPr lvl="1"/>
            <a:r>
              <a:rPr lang="en-US" altLang="en-US" dirty="0"/>
              <a:t>called the TLB - Translation Lookaside Buffer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TLB a</a:t>
            </a:r>
            <a:r>
              <a:rPr lang="en-US" altLang="en-US" sz="2400" dirty="0"/>
              <a:t>cts the same way as main memory cache. Contains those entries that have been recently accessed.</a:t>
            </a:r>
          </a:p>
          <a:p>
            <a:pPr lv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44679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50376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Translation Lookaside Buffer (TLB) in Paging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2FBD737F-D70D-2781-97E0-F202777EFEA5}"/>
              </a:ext>
            </a:extLst>
          </p:cNvPr>
          <p:cNvSpPr txBox="1">
            <a:spLocks noChangeArrowheads="1"/>
          </p:cNvSpPr>
          <p:nvPr/>
        </p:nvSpPr>
        <p:spPr>
          <a:xfrm>
            <a:off x="1447799" y="1524000"/>
            <a:ext cx="9902229" cy="4572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Given a virtual address, processor examines the TLB</a:t>
            </a:r>
          </a:p>
          <a:p>
            <a:endParaRPr lang="en-US" altLang="en-US" dirty="0"/>
          </a:p>
          <a:p>
            <a:r>
              <a:rPr lang="en-US" altLang="en-US" dirty="0"/>
              <a:t>If page table entry is present (a hit), the frame number is retrieved, and the real address is formed</a:t>
            </a:r>
          </a:p>
          <a:p>
            <a:endParaRPr lang="en-US" altLang="en-US" dirty="0"/>
          </a:p>
          <a:p>
            <a:r>
              <a:rPr lang="en-US" altLang="en-US" dirty="0"/>
              <a:t>If page table entry is not found in the TLB (a miss), the page number is used to index the process page table</a:t>
            </a:r>
          </a:p>
        </p:txBody>
      </p:sp>
    </p:spTree>
    <p:extLst>
      <p:ext uri="{BB962C8B-B14F-4D97-AF65-F5344CB8AC3E}">
        <p14:creationId xmlns:p14="http://schemas.microsoft.com/office/powerpoint/2010/main" val="33174130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50376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Translation Lookaside Buffer (TLB) in Paging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0D1DD95C-BC3B-08FB-CCB2-520F01372170}"/>
              </a:ext>
            </a:extLst>
          </p:cNvPr>
          <p:cNvSpPr txBox="1">
            <a:spLocks noChangeArrowheads="1"/>
          </p:cNvSpPr>
          <p:nvPr/>
        </p:nvSpPr>
        <p:spPr>
          <a:xfrm>
            <a:off x="1447800" y="1524000"/>
            <a:ext cx="9993086" cy="4572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First checks if page is already in main memory </a:t>
            </a:r>
          </a:p>
          <a:p>
            <a:pPr lvl="1"/>
            <a:r>
              <a:rPr lang="en-US" altLang="en-US" dirty="0"/>
              <a:t>if not in main memory a page fault is issued</a:t>
            </a:r>
          </a:p>
          <a:p>
            <a:pPr marL="457200" lvl="1" indent="0">
              <a:buNone/>
            </a:pPr>
            <a:endParaRPr lang="en-US" altLang="en-US" dirty="0"/>
          </a:p>
          <a:p>
            <a:r>
              <a:rPr lang="en-US" altLang="en-US" dirty="0"/>
              <a:t>The TLB is updated to include the new page entry</a:t>
            </a:r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05983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405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BD2E24DC-75A0-3DCA-EC4B-84FE809793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1418" y="516351"/>
            <a:ext cx="8696325" cy="608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406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8605" y="409568"/>
            <a:ext cx="84748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Translation Lookaside Buffer  (TLB) in Paging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988DA95F-BE8D-3854-B038-AD9A379E19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67255" y="1304239"/>
            <a:ext cx="6289979" cy="5135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9149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995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Inverted Page Table in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Paging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BDBF3B4-365F-9FF4-FC81-9B04A4BA92D8}"/>
              </a:ext>
            </a:extLst>
          </p:cNvPr>
          <p:cNvSpPr txBox="1">
            <a:spLocks noChangeArrowheads="1"/>
          </p:cNvSpPr>
          <p:nvPr/>
        </p:nvSpPr>
        <p:spPr>
          <a:xfrm>
            <a:off x="1252909" y="1557707"/>
            <a:ext cx="10218057" cy="47926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Rather than each process having a page table and keeping track of all possible logical pages, track all physical pages</a:t>
            </a:r>
          </a:p>
          <a:p>
            <a:r>
              <a:rPr lang="en-US" altLang="en-US" dirty="0"/>
              <a:t>One entry for each real page of memory</a:t>
            </a:r>
          </a:p>
          <a:p>
            <a:r>
              <a:rPr lang="en-US" altLang="en-US" dirty="0"/>
              <a:t>Entry consists of the virtual address of the page stored in that real memory location, with information about the process that owns that page</a:t>
            </a:r>
          </a:p>
          <a:p>
            <a:r>
              <a:rPr lang="en-US" altLang="en-US" dirty="0"/>
              <a:t>Decreases memory needed to store each page table, but increases time needed to search the table when a page reference occurs</a:t>
            </a:r>
          </a:p>
        </p:txBody>
      </p:sp>
    </p:spTree>
    <p:extLst>
      <p:ext uri="{BB962C8B-B14F-4D97-AF65-F5344CB8AC3E}">
        <p14:creationId xmlns:p14="http://schemas.microsoft.com/office/powerpoint/2010/main" val="42163521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49950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Inverted Page Table in 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Paging 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6">
            <a:extLst>
              <a:ext uri="{FF2B5EF4-FFF2-40B4-BE49-F238E27FC236}">
                <a16:creationId xmlns:a16="http://schemas.microsoft.com/office/drawing/2014/main" id="{64D3F6BC-A914-484B-5B5F-DAF273E21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050" y="1558531"/>
            <a:ext cx="6057900" cy="418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7429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172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Page Size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1E95C992-A301-B858-BD22-AEDA8114D2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0788" y="215194"/>
            <a:ext cx="9353550" cy="573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554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172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Page Size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42EB494-D931-A1C0-9CCA-5241848965C1}"/>
              </a:ext>
            </a:extLst>
          </p:cNvPr>
          <p:cNvSpPr txBox="1">
            <a:spLocks/>
          </p:cNvSpPr>
          <p:nvPr/>
        </p:nvSpPr>
        <p:spPr>
          <a:xfrm>
            <a:off x="1874165" y="1610200"/>
            <a:ext cx="8978892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US" dirty="0"/>
              <a:t>Smaller page size, less amount of internal fragmentation</a:t>
            </a:r>
          </a:p>
          <a:p>
            <a:pPr>
              <a:spcAft>
                <a:spcPts val="1200"/>
              </a:spcAft>
            </a:pPr>
            <a:r>
              <a:rPr lang="en-US" dirty="0"/>
              <a:t>But Smaller page size, more pages required per process</a:t>
            </a:r>
          </a:p>
          <a:p>
            <a:pPr lvl="1">
              <a:spcAft>
                <a:spcPts val="1200"/>
              </a:spcAft>
            </a:pPr>
            <a:r>
              <a:rPr lang="en-US" dirty="0"/>
              <a:t>More pages per process means larger page tables</a:t>
            </a:r>
          </a:p>
          <a:p>
            <a:pPr>
              <a:spcAft>
                <a:spcPts val="1200"/>
              </a:spcAft>
            </a:pPr>
            <a:r>
              <a:rPr lang="en-US" dirty="0"/>
              <a:t>Larger page tables means large portion of page tables in virtual memory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8540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6818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Hierarchical Page Tables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C53B5477-DB50-3641-CA50-28552295ED10}"/>
              </a:ext>
            </a:extLst>
          </p:cNvPr>
          <p:cNvSpPr txBox="1">
            <a:spLocks noChangeArrowheads="1"/>
          </p:cNvSpPr>
          <p:nvPr/>
        </p:nvSpPr>
        <p:spPr>
          <a:xfrm>
            <a:off x="1436688" y="1831410"/>
            <a:ext cx="9165998" cy="44831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Break up the logical address space into multiple page tables</a:t>
            </a:r>
          </a:p>
          <a:p>
            <a:endParaRPr lang="en-US" altLang="en-US" dirty="0"/>
          </a:p>
          <a:p>
            <a:r>
              <a:rPr lang="en-US" altLang="en-US" dirty="0"/>
              <a:t>A simple technique is a two-level page table</a:t>
            </a:r>
          </a:p>
          <a:p>
            <a:endParaRPr lang="en-US" altLang="en-US" dirty="0"/>
          </a:p>
          <a:p>
            <a:r>
              <a:rPr lang="en-US" altLang="en-US" dirty="0"/>
              <a:t>We then page the page table</a:t>
            </a:r>
          </a:p>
        </p:txBody>
      </p:sp>
    </p:spTree>
    <p:extLst>
      <p:ext uri="{BB962C8B-B14F-4D97-AF65-F5344CB8AC3E}">
        <p14:creationId xmlns:p14="http://schemas.microsoft.com/office/powerpoint/2010/main" val="14768968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6818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Hierarchical Page Tables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4" descr="8">
            <a:extLst>
              <a:ext uri="{FF2B5EF4-FFF2-40B4-BE49-F238E27FC236}">
                <a16:creationId xmlns:a16="http://schemas.microsoft.com/office/drawing/2014/main" id="{804F9913-DB97-E097-7D0B-3982B5614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903" y="1374267"/>
            <a:ext cx="4248150" cy="449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37191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2465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92517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Two-level Paging Scheme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35">
            <a:extLst>
              <a:ext uri="{FF2B5EF4-FFF2-40B4-BE49-F238E27FC236}">
                <a16:creationId xmlns:a16="http://schemas.microsoft.com/office/drawing/2014/main" id="{4AD1E59F-1125-FC98-3125-C9169BB3E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425" y="2153690"/>
            <a:ext cx="7558272" cy="3186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41961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6325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Three-level Paging Scheme</a:t>
            </a:r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 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84C66BEA-54AC-902E-7B0B-6BA4D0AA8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014" y="2015581"/>
            <a:ext cx="5241925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>
            <a:extLst>
              <a:ext uri="{FF2B5EF4-FFF2-40B4-BE49-F238E27FC236}">
                <a16:creationId xmlns:a16="http://schemas.microsoft.com/office/drawing/2014/main" id="{D879171B-A70A-F114-16E4-B1AF42EA1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314" y="3852318"/>
            <a:ext cx="5486400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91068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9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Virtual Memory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39E40A2-4615-00C6-1142-B00E66BAAAC6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317892"/>
            <a:ext cx="10091277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Code needs to be in memory to execute, but entire program rarely used</a:t>
            </a:r>
          </a:p>
          <a:p>
            <a:pPr lvl="1"/>
            <a:r>
              <a:rPr lang="en-US" altLang="en-US" dirty="0"/>
              <a:t>Error code, unusual routines, large data structures</a:t>
            </a:r>
          </a:p>
          <a:p>
            <a:pPr marL="457200" lvl="1" indent="0">
              <a:buNone/>
            </a:pPr>
            <a:endParaRPr lang="en-US" altLang="en-US" dirty="0"/>
          </a:p>
          <a:p>
            <a:r>
              <a:rPr lang="en-US" altLang="en-US" dirty="0"/>
              <a:t>Entire program code not needed at same time</a:t>
            </a:r>
          </a:p>
          <a:p>
            <a:pPr lv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97718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9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Virtual Memory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39E40A2-4615-00C6-1142-B00E66BAAAC6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317892"/>
            <a:ext cx="10091277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en-US" dirty="0"/>
          </a:p>
          <a:p>
            <a:r>
              <a:rPr lang="en-US" altLang="en-US" dirty="0"/>
              <a:t>Consider ability to execute partially-loaded program</a:t>
            </a:r>
          </a:p>
          <a:p>
            <a:pPr lvl="1"/>
            <a:r>
              <a:rPr lang="en-US" altLang="en-US" dirty="0"/>
              <a:t>Program no longer constrained by limits of physical memory</a:t>
            </a:r>
          </a:p>
          <a:p>
            <a:pPr lvl="1"/>
            <a:r>
              <a:rPr lang="en-US" altLang="en-US" dirty="0"/>
              <a:t>Each program takes less memory while running -&gt; more programs run at the same time</a:t>
            </a:r>
          </a:p>
          <a:p>
            <a:pPr lvl="2"/>
            <a:r>
              <a:rPr lang="en-US" altLang="en-US" dirty="0"/>
              <a:t>Increased CPU utilization and throughput with no increase in response time or turnaround time</a:t>
            </a:r>
          </a:p>
          <a:p>
            <a:pPr lvl="1"/>
            <a:r>
              <a:rPr lang="en-US" altLang="en-US" dirty="0"/>
              <a:t>Less I/O needed to load or swap programs into memory -&gt; each user program runs faster</a:t>
            </a:r>
          </a:p>
          <a:p>
            <a:pPr lvl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720233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9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Virtual Memory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1324" y="236724"/>
            <a:ext cx="136608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5- Part2</a:t>
            </a:r>
          </a:p>
          <a:p>
            <a:pPr algn="ctr"/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6CCB213-F13C-559D-82EB-4593BC8EEB69}"/>
              </a:ext>
            </a:extLst>
          </p:cNvPr>
          <p:cNvSpPr txBox="1">
            <a:spLocks noChangeArrowheads="1"/>
          </p:cNvSpPr>
          <p:nvPr/>
        </p:nvSpPr>
        <p:spPr>
          <a:xfrm>
            <a:off x="1981200" y="1457084"/>
            <a:ext cx="8947752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>
                <a:solidFill>
                  <a:srgbClr val="3366FF"/>
                </a:solidFill>
              </a:rPr>
              <a:t>Virtual memory</a:t>
            </a:r>
            <a:r>
              <a:rPr lang="en-US" sz="2400" dirty="0">
                <a:solidFill>
                  <a:srgbClr val="3366FF"/>
                </a:solidFill>
              </a:rPr>
              <a:t> </a:t>
            </a:r>
            <a:r>
              <a:rPr lang="en-US" sz="2400" dirty="0"/>
              <a:t>– separation of user logical memory from physical memory.</a:t>
            </a:r>
          </a:p>
          <a:p>
            <a:pPr lvl="1"/>
            <a:r>
              <a:rPr lang="en-US" dirty="0"/>
              <a:t>Only part of the program needs to be in memory for execution</a:t>
            </a:r>
          </a:p>
          <a:p>
            <a:pPr lvl="1"/>
            <a:r>
              <a:rPr lang="en-US" dirty="0"/>
              <a:t>Logical address space can therefore be much larger than physical address space</a:t>
            </a:r>
          </a:p>
          <a:p>
            <a:pPr lvl="1"/>
            <a:r>
              <a:rPr lang="en-US" dirty="0"/>
              <a:t>Allows address spaces to be shared by several processes</a:t>
            </a:r>
          </a:p>
          <a:p>
            <a:pPr lvl="1"/>
            <a:r>
              <a:rPr lang="en-US" dirty="0"/>
              <a:t>Allows for more efficient process creation</a:t>
            </a:r>
            <a:br>
              <a:rPr lang="en-US" dirty="0"/>
            </a:br>
            <a:endParaRPr lang="en-US" dirty="0"/>
          </a:p>
          <a:p>
            <a:r>
              <a:rPr lang="en-US" sz="2400" dirty="0"/>
              <a:t>Virtual memory can be implemented via: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Demand paging </a:t>
            </a:r>
          </a:p>
          <a:p>
            <a:pPr lvl="1"/>
            <a:r>
              <a:rPr lang="en-US" dirty="0"/>
              <a:t>Demand segmentation</a:t>
            </a:r>
          </a:p>
        </p:txBody>
      </p:sp>
    </p:spTree>
    <p:extLst>
      <p:ext uri="{BB962C8B-B14F-4D97-AF65-F5344CB8AC3E}">
        <p14:creationId xmlns:p14="http://schemas.microsoft.com/office/powerpoint/2010/main" val="18590289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04004"/>
            <a:ext cx="66431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Virtual Memory That is Larger Than Physical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Memory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1921A96D-9D5F-6E71-ABEC-CC978ECF5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43433" y="1620388"/>
            <a:ext cx="5262562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809205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6882" y="409251"/>
            <a:ext cx="34351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Shared pages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15CFC237-C42B-DD28-81F7-183720E816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0336" y="1341723"/>
            <a:ext cx="5557569" cy="460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0782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596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Demand Paging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0E23D6A-EFE6-181E-1209-51F9F0E421DA}"/>
              </a:ext>
            </a:extLst>
          </p:cNvPr>
          <p:cNvSpPr txBox="1">
            <a:spLocks noChangeArrowheads="1"/>
          </p:cNvSpPr>
          <p:nvPr/>
        </p:nvSpPr>
        <p:spPr>
          <a:xfrm>
            <a:off x="1914306" y="1267963"/>
            <a:ext cx="9636301" cy="57880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The </a:t>
            </a:r>
            <a:r>
              <a:rPr lang="en-US" sz="1800" dirty="0">
                <a:solidFill>
                  <a:srgbClr val="0000CC"/>
                </a:solidFill>
              </a:rPr>
              <a:t>core enabling idea</a:t>
            </a:r>
            <a:r>
              <a:rPr lang="en-US" sz="1800" dirty="0"/>
              <a:t> of virtual memory systems: </a:t>
            </a:r>
          </a:p>
          <a:p>
            <a:pPr lvl="1"/>
            <a:r>
              <a:rPr lang="en-US" sz="1800" dirty="0"/>
              <a:t>A page is brought into memory only when needed</a:t>
            </a:r>
          </a:p>
          <a:p>
            <a:pPr lvl="1"/>
            <a:endParaRPr lang="en-US" sz="1800" dirty="0"/>
          </a:p>
          <a:p>
            <a:r>
              <a:rPr lang="en-US" sz="1800" dirty="0"/>
              <a:t>Why?</a:t>
            </a:r>
          </a:p>
          <a:p>
            <a:pPr lvl="1"/>
            <a:r>
              <a:rPr lang="en-US" sz="1800" dirty="0"/>
              <a:t>Less I/O needed</a:t>
            </a:r>
          </a:p>
          <a:p>
            <a:pPr lvl="1"/>
            <a:r>
              <a:rPr lang="en-US" sz="1800" dirty="0"/>
              <a:t>Faster response, because we load only first few pages</a:t>
            </a:r>
          </a:p>
          <a:p>
            <a:pPr lvl="1"/>
            <a:r>
              <a:rPr lang="en-US" sz="1800" dirty="0"/>
              <a:t>Less memory needed  for each process </a:t>
            </a:r>
            <a:r>
              <a:rPr lang="en-US" sz="1800" dirty="0">
                <a:sym typeface="Wingdings" pitchFamily="2" charset="2"/>
              </a:rPr>
              <a:t></a:t>
            </a:r>
            <a:endParaRPr lang="en-US" sz="1800" dirty="0"/>
          </a:p>
          <a:p>
            <a:pPr lvl="1"/>
            <a:r>
              <a:rPr lang="en-US" sz="1800" dirty="0"/>
              <a:t>More processes can be admitted to the system</a:t>
            </a:r>
          </a:p>
          <a:p>
            <a:endParaRPr lang="en-US" sz="1800" dirty="0"/>
          </a:p>
          <a:p>
            <a:r>
              <a:rPr lang="en-US" sz="1800" dirty="0"/>
              <a:t>How?</a:t>
            </a:r>
          </a:p>
          <a:p>
            <a:pPr lvl="1"/>
            <a:r>
              <a:rPr lang="en-US" sz="1800" dirty="0"/>
              <a:t>Process generates logical (virtual) addresses which are </a:t>
            </a:r>
            <a:r>
              <a:rPr lang="en-US" sz="1800" dirty="0">
                <a:solidFill>
                  <a:srgbClr val="0000CC"/>
                </a:solidFill>
              </a:rPr>
              <a:t>mapped</a:t>
            </a:r>
            <a:r>
              <a:rPr lang="en-US" sz="1800" dirty="0"/>
              <a:t> to physical addresses using a </a:t>
            </a:r>
            <a:r>
              <a:rPr lang="en-US" sz="1800" dirty="0">
                <a:solidFill>
                  <a:srgbClr val="0000CC"/>
                </a:solidFill>
              </a:rPr>
              <a:t>page table</a:t>
            </a:r>
            <a:r>
              <a:rPr lang="en-US" sz="1800" dirty="0"/>
              <a:t> </a:t>
            </a:r>
          </a:p>
          <a:p>
            <a:pPr lvl="1"/>
            <a:r>
              <a:rPr lang="en-US" sz="1800" dirty="0"/>
              <a:t>If the requested page is not in memory, kernel brings it from hard disk  by making a page fault.</a:t>
            </a:r>
          </a:p>
          <a:p>
            <a:endParaRPr lang="en-US" sz="1800" b="1" dirty="0">
              <a:solidFill>
                <a:srgbClr val="3366FF"/>
              </a:solidFill>
              <a:sym typeface="Symbol" pitchFamily="18" charset="2"/>
            </a:endParaRP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0972170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6882" y="409251"/>
            <a:ext cx="47550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Transfer of a Paged Memory to 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Contiguous Disk Space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9" name="Picture 5">
            <a:extLst>
              <a:ext uri="{FF2B5EF4-FFF2-40B4-BE49-F238E27FC236}">
                <a16:creationId xmlns:a16="http://schemas.microsoft.com/office/drawing/2014/main" id="{58BCC41B-B5BB-BF89-5F82-E8907DB6D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95171" y="1400891"/>
            <a:ext cx="5227638" cy="476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776068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361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Valid-Invalid Bit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6B9C63BE-0669-EF48-C536-FBC0438A68B2}"/>
              </a:ext>
            </a:extLst>
          </p:cNvPr>
          <p:cNvSpPr txBox="1">
            <a:spLocks noChangeArrowheads="1"/>
          </p:cNvSpPr>
          <p:nvPr/>
        </p:nvSpPr>
        <p:spPr>
          <a:xfrm>
            <a:off x="1873151" y="1610200"/>
            <a:ext cx="5227637" cy="53324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Each page table entry has a valid–invalid bit:</a:t>
            </a:r>
          </a:p>
          <a:p>
            <a:pPr lvl="1"/>
            <a:r>
              <a:rPr lang="en-US" sz="2000" b="1" dirty="0">
                <a:solidFill>
                  <a:srgbClr val="FF0000"/>
                </a:solidFill>
              </a:rPr>
              <a:t>v</a:t>
            </a:r>
            <a:r>
              <a:rPr lang="en-US" sz="2000" dirty="0"/>
              <a:t> </a:t>
            </a:r>
            <a:r>
              <a:rPr lang="en-US" sz="2000" dirty="0">
                <a:sym typeface="Symbol" pitchFamily="18" charset="2"/>
              </a:rPr>
              <a:t> in-memory,</a:t>
            </a:r>
            <a:r>
              <a:rPr lang="en-US" sz="2000" dirty="0">
                <a:solidFill>
                  <a:srgbClr val="FF0000"/>
                </a:solidFill>
                <a:sym typeface="Symbol" pitchFamily="18" charset="2"/>
              </a:rPr>
              <a:t> </a:t>
            </a:r>
          </a:p>
          <a:p>
            <a:pPr lvl="1"/>
            <a:r>
              <a:rPr lang="en-US" sz="2000" b="1" dirty="0" err="1">
                <a:solidFill>
                  <a:srgbClr val="FF0000"/>
                </a:solidFill>
                <a:sym typeface="Symbol" pitchFamily="18" charset="2"/>
              </a:rPr>
              <a:t>i</a:t>
            </a:r>
            <a:r>
              <a:rPr lang="en-US" sz="2000" dirty="0">
                <a:sym typeface="Symbol" pitchFamily="18" charset="2"/>
              </a:rPr>
              <a:t>  not-in-memory</a:t>
            </a:r>
          </a:p>
          <a:p>
            <a:pPr lvl="1"/>
            <a:r>
              <a:rPr lang="en-US" sz="2000" dirty="0">
                <a:sym typeface="Symbol" pitchFamily="18" charset="2"/>
              </a:rPr>
              <a:t>Initially, it is set to</a:t>
            </a:r>
            <a:r>
              <a:rPr lang="en-US" sz="2000" b="1" dirty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sym typeface="Symbol" pitchFamily="18" charset="2"/>
              </a:rPr>
              <a:t>i</a:t>
            </a:r>
            <a:r>
              <a:rPr lang="en-US" sz="2000" b="1" dirty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000" dirty="0">
                <a:sym typeface="Symbol" pitchFamily="18" charset="2"/>
              </a:rPr>
              <a:t>for all entries</a:t>
            </a:r>
          </a:p>
          <a:p>
            <a:r>
              <a:rPr lang="en-US" sz="2000" dirty="0">
                <a:sym typeface="Symbol" pitchFamily="18" charset="2"/>
              </a:rPr>
              <a:t>During address translation, if valid–invalid bit  is</a:t>
            </a:r>
            <a:r>
              <a:rPr lang="en-US" sz="2000" b="1" dirty="0">
                <a:solidFill>
                  <a:srgbClr val="FF0000"/>
                </a:solidFill>
                <a:sym typeface="Symbol" pitchFamily="18" charset="2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sym typeface="Symbol" pitchFamily="18" charset="2"/>
              </a:rPr>
              <a:t>i</a:t>
            </a:r>
            <a:r>
              <a:rPr lang="en-US" sz="2000" b="1" dirty="0">
                <a:solidFill>
                  <a:srgbClr val="FF0000"/>
                </a:solidFill>
                <a:sym typeface="Symbol" pitchFamily="18" charset="2"/>
              </a:rPr>
              <a:t>,</a:t>
            </a:r>
            <a:r>
              <a:rPr lang="en-US" sz="2000" dirty="0">
                <a:sym typeface="Symbol" pitchFamily="18" charset="2"/>
              </a:rPr>
              <a:t> then it could be:</a:t>
            </a:r>
          </a:p>
          <a:p>
            <a:pPr lvl="1"/>
            <a:r>
              <a:rPr lang="en-US" sz="2000" dirty="0"/>
              <a:t>Illegal reference (outside process’ address space) </a:t>
            </a:r>
            <a:r>
              <a:rPr lang="en-US" sz="2000" dirty="0">
                <a:sym typeface="Symbol" pitchFamily="18" charset="2"/>
              </a:rPr>
              <a:t> </a:t>
            </a:r>
            <a:br>
              <a:rPr lang="en-US" sz="2000" dirty="0">
                <a:sym typeface="Symbol" pitchFamily="18" charset="2"/>
              </a:rPr>
            </a:br>
            <a:r>
              <a:rPr lang="en-US" sz="2000" dirty="0">
                <a:sym typeface="Symbol" pitchFamily="18" charset="2"/>
              </a:rPr>
              <a:t>abort process</a:t>
            </a:r>
          </a:p>
          <a:p>
            <a:pPr lvl="1"/>
            <a:r>
              <a:rPr lang="en-US" sz="2000" dirty="0">
                <a:sym typeface="Symbol" pitchFamily="18" charset="2"/>
              </a:rPr>
              <a:t>Legal reference but not in memory  </a:t>
            </a:r>
            <a:r>
              <a:rPr lang="en-US" sz="2000" b="1" dirty="0">
                <a:solidFill>
                  <a:srgbClr val="CC3300"/>
                </a:solidFill>
                <a:sym typeface="Symbol" pitchFamily="18" charset="2"/>
              </a:rPr>
              <a:t>page fault</a:t>
            </a:r>
            <a:r>
              <a:rPr lang="en-US" sz="2000" b="1" dirty="0">
                <a:sym typeface="Symbol" pitchFamily="18" charset="2"/>
              </a:rPr>
              <a:t> </a:t>
            </a:r>
            <a:br>
              <a:rPr lang="en-US" sz="2000" b="1" dirty="0">
                <a:sym typeface="Symbol" pitchFamily="18" charset="2"/>
              </a:rPr>
            </a:br>
            <a:r>
              <a:rPr lang="en-US" sz="2000" dirty="0">
                <a:sym typeface="Symbol" pitchFamily="18" charset="2"/>
              </a:rPr>
              <a:t>(bring the page from disk)</a:t>
            </a:r>
          </a:p>
        </p:txBody>
      </p:sp>
      <p:grpSp>
        <p:nvGrpSpPr>
          <p:cNvPr id="11" name="Group 4">
            <a:extLst>
              <a:ext uri="{FF2B5EF4-FFF2-40B4-BE49-F238E27FC236}">
                <a16:creationId xmlns:a16="http://schemas.microsoft.com/office/drawing/2014/main" id="{F9D337C8-840B-F1FD-6689-D976F14E48D9}"/>
              </a:ext>
            </a:extLst>
          </p:cNvPr>
          <p:cNvGrpSpPr>
            <a:grpSpLocks/>
          </p:cNvGrpSpPr>
          <p:nvPr/>
        </p:nvGrpSpPr>
        <p:grpSpPr bwMode="auto">
          <a:xfrm>
            <a:off x="7289701" y="2070575"/>
            <a:ext cx="2878137" cy="3276600"/>
            <a:chOff x="1828" y="1601"/>
            <a:chExt cx="1813" cy="2064"/>
          </a:xfrm>
        </p:grpSpPr>
        <p:sp>
          <p:nvSpPr>
            <p:cNvPr id="12" name="Rectangle 5">
              <a:extLst>
                <a:ext uri="{FF2B5EF4-FFF2-40B4-BE49-F238E27FC236}">
                  <a16:creationId xmlns:a16="http://schemas.microsoft.com/office/drawing/2014/main" id="{EEAEEF71-C20E-9418-2412-AD8BE59C04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9" y="1806"/>
              <a:ext cx="1183" cy="1680"/>
            </a:xfrm>
            <a:prstGeom prst="rect">
              <a:avLst/>
            </a:prstGeom>
            <a:solidFill>
              <a:schemeClr val="bg1"/>
            </a:solidFill>
            <a:ln w="57150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Line 6">
              <a:extLst>
                <a:ext uri="{FF2B5EF4-FFF2-40B4-BE49-F238E27FC236}">
                  <a16:creationId xmlns:a16="http://schemas.microsoft.com/office/drawing/2014/main" id="{B3ED55A3-6E45-F58F-5685-AF2D69A6F6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8" y="1985"/>
              <a:ext cx="1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Line 7">
              <a:extLst>
                <a:ext uri="{FF2B5EF4-FFF2-40B4-BE49-F238E27FC236}">
                  <a16:creationId xmlns:a16="http://schemas.microsoft.com/office/drawing/2014/main" id="{C440E4C8-BE31-A677-31A9-155A17012D7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8" y="2177"/>
              <a:ext cx="1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Line 8">
              <a:extLst>
                <a:ext uri="{FF2B5EF4-FFF2-40B4-BE49-F238E27FC236}">
                  <a16:creationId xmlns:a16="http://schemas.microsoft.com/office/drawing/2014/main" id="{6B0D88BB-00B9-84FA-E9C4-B73AEFB5F3C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8" y="2369"/>
              <a:ext cx="1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Line 9">
              <a:extLst>
                <a:ext uri="{FF2B5EF4-FFF2-40B4-BE49-F238E27FC236}">
                  <a16:creationId xmlns:a16="http://schemas.microsoft.com/office/drawing/2014/main" id="{4E47AB42-1557-C4E4-1E25-836026896CF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8" y="2561"/>
              <a:ext cx="1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Line 10">
              <a:extLst>
                <a:ext uri="{FF2B5EF4-FFF2-40B4-BE49-F238E27FC236}">
                  <a16:creationId xmlns:a16="http://schemas.microsoft.com/office/drawing/2014/main" id="{6FC8B215-4974-F825-4948-140E5C432E2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8" y="2753"/>
              <a:ext cx="1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Line 11">
              <a:extLst>
                <a:ext uri="{FF2B5EF4-FFF2-40B4-BE49-F238E27FC236}">
                  <a16:creationId xmlns:a16="http://schemas.microsoft.com/office/drawing/2014/main" id="{73D2F495-CF86-C100-FC18-258716C8AA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8" y="3104"/>
              <a:ext cx="1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Line 12">
              <a:extLst>
                <a:ext uri="{FF2B5EF4-FFF2-40B4-BE49-F238E27FC236}">
                  <a16:creationId xmlns:a16="http://schemas.microsoft.com/office/drawing/2014/main" id="{6F70BB76-2475-A6A1-B417-80B1430AF4A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28" y="3281"/>
              <a:ext cx="1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Line 13">
              <a:extLst>
                <a:ext uri="{FF2B5EF4-FFF2-40B4-BE49-F238E27FC236}">
                  <a16:creationId xmlns:a16="http://schemas.microsoft.com/office/drawing/2014/main" id="{ACB15035-8FB8-D63B-D1FB-16053890E3C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40" y="1601"/>
              <a:ext cx="0" cy="18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Text Box 14">
              <a:extLst>
                <a:ext uri="{FF2B5EF4-FFF2-40B4-BE49-F238E27FC236}">
                  <a16:creationId xmlns:a16="http://schemas.microsoft.com/office/drawing/2014/main" id="{A0F85662-1CFE-900B-3773-9296F13793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9" y="1775"/>
              <a:ext cx="19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>
                  <a:solidFill>
                    <a:srgbClr val="FF0000"/>
                  </a:solidFill>
                  <a:latin typeface="Helvetica" pitchFamily="34" charset="0"/>
                </a:rPr>
                <a:t>v</a:t>
              </a:r>
            </a:p>
          </p:txBody>
        </p:sp>
        <p:sp>
          <p:nvSpPr>
            <p:cNvPr id="22" name="Text Box 15">
              <a:extLst>
                <a:ext uri="{FF2B5EF4-FFF2-40B4-BE49-F238E27FC236}">
                  <a16:creationId xmlns:a16="http://schemas.microsoft.com/office/drawing/2014/main" id="{EB02A49D-8651-26F0-D451-EE1CF83BED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90" y="1964"/>
              <a:ext cx="19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>
                  <a:solidFill>
                    <a:srgbClr val="FF0000"/>
                  </a:solidFill>
                  <a:latin typeface="Helvetica" pitchFamily="34" charset="0"/>
                </a:rPr>
                <a:t>v</a:t>
              </a:r>
            </a:p>
          </p:txBody>
        </p:sp>
        <p:sp>
          <p:nvSpPr>
            <p:cNvPr id="23" name="Text Box 16">
              <a:extLst>
                <a:ext uri="{FF2B5EF4-FFF2-40B4-BE49-F238E27FC236}">
                  <a16:creationId xmlns:a16="http://schemas.microsoft.com/office/drawing/2014/main" id="{DB9109A9-C093-DE9F-F03A-3C0190738F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9" y="2153"/>
              <a:ext cx="19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>
                  <a:solidFill>
                    <a:srgbClr val="FF0000"/>
                  </a:solidFill>
                  <a:latin typeface="Helvetica" pitchFamily="34" charset="0"/>
                </a:rPr>
                <a:t>v</a:t>
              </a:r>
            </a:p>
          </p:txBody>
        </p:sp>
        <p:sp>
          <p:nvSpPr>
            <p:cNvPr id="24" name="Text Box 17">
              <a:extLst>
                <a:ext uri="{FF2B5EF4-FFF2-40B4-BE49-F238E27FC236}">
                  <a16:creationId xmlns:a16="http://schemas.microsoft.com/office/drawing/2014/main" id="{2CCA90F8-0191-31F8-5B70-DFB18992BB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90" y="2360"/>
              <a:ext cx="19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>
                  <a:solidFill>
                    <a:srgbClr val="FF0000"/>
                  </a:solidFill>
                  <a:latin typeface="Helvetica" pitchFamily="34" charset="0"/>
                </a:rPr>
                <a:t>v</a:t>
              </a:r>
            </a:p>
          </p:txBody>
        </p:sp>
        <p:sp>
          <p:nvSpPr>
            <p:cNvPr id="25" name="Text Box 18">
              <a:extLst>
                <a:ext uri="{FF2B5EF4-FFF2-40B4-BE49-F238E27FC236}">
                  <a16:creationId xmlns:a16="http://schemas.microsoft.com/office/drawing/2014/main" id="{E7B888B5-4DEF-AD2A-B4B3-80961D70D4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08" y="2561"/>
              <a:ext cx="15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>
                  <a:solidFill>
                    <a:srgbClr val="FF0000"/>
                  </a:solidFill>
                  <a:latin typeface="Helvetica" pitchFamily="34" charset="0"/>
                </a:rPr>
                <a:t>i</a:t>
              </a:r>
            </a:p>
          </p:txBody>
        </p:sp>
        <p:sp>
          <p:nvSpPr>
            <p:cNvPr id="26" name="Text Box 19">
              <a:extLst>
                <a:ext uri="{FF2B5EF4-FFF2-40B4-BE49-F238E27FC236}">
                  <a16:creationId xmlns:a16="http://schemas.microsoft.com/office/drawing/2014/main" id="{1692FFB0-8A10-D565-8ADF-5EAD0F70ED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08" y="3089"/>
              <a:ext cx="15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>
                  <a:solidFill>
                    <a:srgbClr val="FF0000"/>
                  </a:solidFill>
                  <a:latin typeface="Helvetica" pitchFamily="34" charset="0"/>
                </a:rPr>
                <a:t>i</a:t>
              </a:r>
            </a:p>
          </p:txBody>
        </p:sp>
        <p:sp>
          <p:nvSpPr>
            <p:cNvPr id="27" name="Text Box 20">
              <a:extLst>
                <a:ext uri="{FF2B5EF4-FFF2-40B4-BE49-F238E27FC236}">
                  <a16:creationId xmlns:a16="http://schemas.microsoft.com/office/drawing/2014/main" id="{F152AD70-73B5-AF8B-DD68-9692E28B34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08" y="3281"/>
              <a:ext cx="15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b="1">
                  <a:solidFill>
                    <a:srgbClr val="FF0000"/>
                  </a:solidFill>
                  <a:latin typeface="Helvetica" pitchFamily="34" charset="0"/>
                </a:rPr>
                <a:t>i</a:t>
              </a:r>
            </a:p>
          </p:txBody>
        </p:sp>
        <p:sp>
          <p:nvSpPr>
            <p:cNvPr id="28" name="Text Box 21">
              <a:extLst>
                <a:ext uri="{FF2B5EF4-FFF2-40B4-BE49-F238E27FC236}">
                  <a16:creationId xmlns:a16="http://schemas.microsoft.com/office/drawing/2014/main" id="{CE633BAC-C395-00B1-FEB7-8CE11B969B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44" y="2801"/>
              <a:ext cx="30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….</a:t>
              </a:r>
            </a:p>
          </p:txBody>
        </p:sp>
        <p:sp>
          <p:nvSpPr>
            <p:cNvPr id="29" name="Text Box 22">
              <a:extLst>
                <a:ext uri="{FF2B5EF4-FFF2-40B4-BE49-F238E27FC236}">
                  <a16:creationId xmlns:a16="http://schemas.microsoft.com/office/drawing/2014/main" id="{16B6BF6F-8A67-28AC-8023-2C40637490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45" y="1601"/>
              <a:ext cx="545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b="1">
                  <a:latin typeface="Helvetica" pitchFamily="34" charset="0"/>
                </a:rPr>
                <a:t>Frame #</a:t>
              </a:r>
            </a:p>
          </p:txBody>
        </p:sp>
        <p:sp>
          <p:nvSpPr>
            <p:cNvPr id="30" name="Text Box 23">
              <a:extLst>
                <a:ext uri="{FF2B5EF4-FFF2-40B4-BE49-F238E27FC236}">
                  <a16:creationId xmlns:a16="http://schemas.microsoft.com/office/drawing/2014/main" id="{A1D1A0C8-5D29-4FCF-B2E3-06F67608EE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18" y="1601"/>
              <a:ext cx="92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b="1">
                  <a:latin typeface="Helvetica" pitchFamily="34" charset="0"/>
                </a:rPr>
                <a:t>valid-invalid bit</a:t>
              </a:r>
            </a:p>
          </p:txBody>
        </p:sp>
        <p:sp>
          <p:nvSpPr>
            <p:cNvPr id="31" name="Text Box 24">
              <a:extLst>
                <a:ext uri="{FF2B5EF4-FFF2-40B4-BE49-F238E27FC236}">
                  <a16:creationId xmlns:a16="http://schemas.microsoft.com/office/drawing/2014/main" id="{1238ED12-084E-AF99-39D1-7CFCF3DAD1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60" y="3473"/>
              <a:ext cx="667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b="1">
                  <a:latin typeface="Helvetica" pitchFamily="34" charset="0"/>
                </a:rPr>
                <a:t>page table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77382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5191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Page Table When Some Pages Are Not in Main Memory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18EF0706-5EE3-C215-EAE1-7AAF720DD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7139" y="1470138"/>
            <a:ext cx="4743450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826458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677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Page Fault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E0103863-99EE-4E9E-86DE-39E90672064B}"/>
              </a:ext>
            </a:extLst>
          </p:cNvPr>
          <p:cNvSpPr txBox="1">
            <a:spLocks noChangeArrowheads="1"/>
          </p:cNvSpPr>
          <p:nvPr/>
        </p:nvSpPr>
        <p:spPr>
          <a:xfrm>
            <a:off x="2206703" y="1267962"/>
            <a:ext cx="8350796" cy="468128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If there is a reference to a page, first reference to that page will trap to operating system:</a:t>
            </a:r>
          </a:p>
          <a:p>
            <a:pPr lvl="1"/>
            <a:r>
              <a:rPr lang="en-US" sz="2000" b="1" dirty="0">
                <a:solidFill>
                  <a:srgbClr val="3366FF"/>
                </a:solidFill>
                <a:sym typeface="Symbol" pitchFamily="18" charset="2"/>
              </a:rPr>
              <a:t>page fault</a:t>
            </a:r>
          </a:p>
          <a:p>
            <a:pPr>
              <a:buFont typeface="Monotype Sorts" charset="2"/>
              <a:buAutoNum type="arabicPeriod"/>
            </a:pPr>
            <a:r>
              <a:rPr lang="en-US" sz="2400" dirty="0">
                <a:sym typeface="Symbol" pitchFamily="18" charset="2"/>
              </a:rPr>
              <a:t>Operating system looks at another table to decide:</a:t>
            </a:r>
          </a:p>
          <a:p>
            <a:pPr marL="800100" lvl="1" indent="-342900"/>
            <a:r>
              <a:rPr lang="en-US" dirty="0"/>
              <a:t>Invalid reference </a:t>
            </a:r>
            <a:r>
              <a:rPr lang="en-US" dirty="0">
                <a:sym typeface="Symbol" pitchFamily="18" charset="2"/>
              </a:rPr>
              <a:t> abort</a:t>
            </a:r>
          </a:p>
          <a:p>
            <a:pPr marL="800100" lvl="1" indent="-342900"/>
            <a:r>
              <a:rPr lang="en-US" dirty="0">
                <a:sym typeface="Symbol" pitchFamily="18" charset="2"/>
              </a:rPr>
              <a:t>Just not in memory</a:t>
            </a:r>
          </a:p>
          <a:p>
            <a:pPr>
              <a:buFont typeface="Monotype Sorts" charset="2"/>
              <a:buAutoNum type="arabicPeriod"/>
            </a:pPr>
            <a:r>
              <a:rPr lang="en-US" sz="2400" dirty="0">
                <a:sym typeface="Symbol" pitchFamily="18" charset="2"/>
              </a:rPr>
              <a:t>Get empty frame</a:t>
            </a:r>
          </a:p>
          <a:p>
            <a:pPr>
              <a:buFont typeface="Monotype Sorts" charset="2"/>
              <a:buAutoNum type="arabicPeriod"/>
            </a:pPr>
            <a:r>
              <a:rPr lang="en-US" sz="2400" dirty="0">
                <a:sym typeface="Symbol" pitchFamily="18" charset="2"/>
              </a:rPr>
              <a:t>Swap page into frame</a:t>
            </a:r>
          </a:p>
          <a:p>
            <a:pPr>
              <a:buFont typeface="Monotype Sorts" charset="2"/>
              <a:buAutoNum type="arabicPeriod"/>
            </a:pPr>
            <a:r>
              <a:rPr lang="en-US" sz="2400" dirty="0">
                <a:sym typeface="Symbol" pitchFamily="18" charset="2"/>
              </a:rPr>
              <a:t>Reset tables</a:t>
            </a:r>
          </a:p>
          <a:p>
            <a:pPr>
              <a:buFont typeface="Monotype Sorts" charset="2"/>
              <a:buAutoNum type="arabicPeriod"/>
            </a:pPr>
            <a:r>
              <a:rPr lang="en-US" sz="2400" dirty="0">
                <a:sym typeface="Symbol" pitchFamily="18" charset="2"/>
              </a:rPr>
              <a:t>Set validation bit = </a:t>
            </a:r>
            <a:r>
              <a:rPr lang="en-US" sz="2400" b="1" dirty="0">
                <a:solidFill>
                  <a:srgbClr val="FF0000"/>
                </a:solidFill>
                <a:sym typeface="Symbol" pitchFamily="18" charset="2"/>
              </a:rPr>
              <a:t>v</a:t>
            </a:r>
            <a:endParaRPr lang="en-US" sz="2400" dirty="0">
              <a:sym typeface="Symbol" pitchFamily="18" charset="2"/>
            </a:endParaRPr>
          </a:p>
          <a:p>
            <a:pPr>
              <a:buFont typeface="Monotype Sorts" charset="2"/>
              <a:buAutoNum type="arabicPeriod"/>
            </a:pPr>
            <a:r>
              <a:rPr lang="en-US" sz="2400" dirty="0">
                <a:sym typeface="Symbol" pitchFamily="18" charset="2"/>
              </a:rPr>
              <a:t>Restart the instruction that caused the page fault</a:t>
            </a:r>
          </a:p>
        </p:txBody>
      </p:sp>
    </p:spTree>
    <p:extLst>
      <p:ext uri="{BB962C8B-B14F-4D97-AF65-F5344CB8AC3E}">
        <p14:creationId xmlns:p14="http://schemas.microsoft.com/office/powerpoint/2010/main" val="20875442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30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Steps in Handling a Page Fault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9" name="Picture 5">
            <a:extLst>
              <a:ext uri="{FF2B5EF4-FFF2-40B4-BE49-F238E27FC236}">
                <a16:creationId xmlns:a16="http://schemas.microsoft.com/office/drawing/2014/main" id="{F9DA67A2-0BD7-7F5E-17CE-DC7F4C322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50377" y="1267963"/>
            <a:ext cx="6156325" cy="463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713055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929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What happens if there is no free frame?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1D7B69A-09A5-E3DB-F9C4-5444CD535DF0}"/>
              </a:ext>
            </a:extLst>
          </p:cNvPr>
          <p:cNvSpPr txBox="1">
            <a:spLocks noChangeArrowheads="1"/>
          </p:cNvSpPr>
          <p:nvPr/>
        </p:nvSpPr>
        <p:spPr>
          <a:xfrm>
            <a:off x="1580574" y="1556781"/>
            <a:ext cx="8411114" cy="45116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Page replacement – is used to find some page in memory, but not really in use,  then swap it out</a:t>
            </a:r>
          </a:p>
          <a:p>
            <a:endParaRPr lang="en-US" sz="2400" dirty="0"/>
          </a:p>
          <a:p>
            <a:pPr lvl="1"/>
            <a:r>
              <a:rPr lang="en-US" dirty="0"/>
              <a:t>algorithm</a:t>
            </a:r>
          </a:p>
          <a:p>
            <a:pPr lvl="1"/>
            <a:r>
              <a:rPr lang="en-US" dirty="0"/>
              <a:t>The key performance issue of using page replacement algorithm is to minimize number of page faults.</a:t>
            </a:r>
          </a:p>
        </p:txBody>
      </p:sp>
    </p:spTree>
    <p:extLst>
      <p:ext uri="{BB962C8B-B14F-4D97-AF65-F5344CB8AC3E}">
        <p14:creationId xmlns:p14="http://schemas.microsoft.com/office/powerpoint/2010/main" val="39336180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942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Basic Page Replacement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B6AF9AF-930C-1373-13C2-2ECC9B834649}"/>
              </a:ext>
            </a:extLst>
          </p:cNvPr>
          <p:cNvSpPr txBox="1">
            <a:spLocks noChangeArrowheads="1"/>
          </p:cNvSpPr>
          <p:nvPr/>
        </p:nvSpPr>
        <p:spPr>
          <a:xfrm>
            <a:off x="2181678" y="1550872"/>
            <a:ext cx="7810010" cy="4457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0" indent="-381000">
              <a:buFont typeface="Monotype Sorts" charset="2"/>
              <a:buAutoNum type="arabicPeriod"/>
            </a:pPr>
            <a:r>
              <a:rPr lang="en-US" sz="2400" dirty="0"/>
              <a:t>Find the location of the desired page on disk</a:t>
            </a:r>
            <a:br>
              <a:rPr lang="en-US" sz="2400" dirty="0"/>
            </a:br>
            <a:endParaRPr lang="en-US" sz="2400" dirty="0"/>
          </a:p>
          <a:p>
            <a:pPr marL="381000" indent="-381000">
              <a:buFont typeface="Monotype Sorts" charset="2"/>
              <a:buAutoNum type="arabicPeriod"/>
            </a:pPr>
            <a:r>
              <a:rPr lang="en-US" sz="2400" dirty="0"/>
              <a:t>Find a free frame:</a:t>
            </a:r>
            <a:br>
              <a:rPr lang="en-US" sz="2400" dirty="0"/>
            </a:br>
            <a:r>
              <a:rPr lang="en-US" sz="2400" dirty="0"/>
              <a:t>   -  If there is a free frame, use it</a:t>
            </a:r>
            <a:br>
              <a:rPr lang="en-US" sz="2400" dirty="0"/>
            </a:br>
            <a:r>
              <a:rPr lang="en-US" sz="2400" dirty="0"/>
              <a:t>   -  If there is no free frame, use a page replacement 	algorithm to select a </a:t>
            </a:r>
            <a:r>
              <a:rPr lang="en-US" sz="2400" b="1" dirty="0">
                <a:solidFill>
                  <a:srgbClr val="3366FF"/>
                </a:solidFill>
              </a:rPr>
              <a:t>victim</a:t>
            </a:r>
            <a:r>
              <a:rPr lang="en-US" sz="2400" dirty="0">
                <a:solidFill>
                  <a:srgbClr val="3366FF"/>
                </a:solidFill>
              </a:rPr>
              <a:t> </a:t>
            </a:r>
            <a:r>
              <a:rPr lang="en-US" sz="2400" dirty="0"/>
              <a:t>frame</a:t>
            </a:r>
            <a:br>
              <a:rPr lang="en-US" sz="2400" dirty="0"/>
            </a:br>
            <a:endParaRPr lang="en-US" sz="2400" dirty="0"/>
          </a:p>
          <a:p>
            <a:pPr marL="381000" indent="-381000">
              <a:buFont typeface="Monotype Sorts" charset="2"/>
              <a:buAutoNum type="arabicPeriod"/>
            </a:pPr>
            <a:r>
              <a:rPr lang="en-US" sz="2400" dirty="0"/>
              <a:t>Bring  the desired page into the (newly) free frame; update the page and frame tables</a:t>
            </a:r>
            <a:br>
              <a:rPr lang="en-US" sz="2400" dirty="0"/>
            </a:br>
            <a:endParaRPr lang="en-US" sz="2400" dirty="0"/>
          </a:p>
          <a:p>
            <a:pPr marL="381000" indent="-381000">
              <a:buFont typeface="Monotype Sorts" charset="2"/>
              <a:buAutoNum type="arabicPeriod"/>
            </a:pPr>
            <a:r>
              <a:rPr lang="en-US" sz="2400" dirty="0"/>
              <a:t>Restart the process</a:t>
            </a:r>
          </a:p>
        </p:txBody>
      </p:sp>
    </p:spTree>
    <p:extLst>
      <p:ext uri="{BB962C8B-B14F-4D97-AF65-F5344CB8AC3E}">
        <p14:creationId xmlns:p14="http://schemas.microsoft.com/office/powerpoint/2010/main" val="12872238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72149" y="565538"/>
            <a:ext cx="28702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Page Replacement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9" name="Picture 5">
            <a:extLst>
              <a:ext uri="{FF2B5EF4-FFF2-40B4-BE49-F238E27FC236}">
                <a16:creationId xmlns:a16="http://schemas.microsoft.com/office/drawing/2014/main" id="{BB0FB0DD-3B2F-E691-8B20-C27FA387F4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47073" y="1267963"/>
            <a:ext cx="5222755" cy="3849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3">
            <a:extLst>
              <a:ext uri="{FF2B5EF4-FFF2-40B4-BE49-F238E27FC236}">
                <a16:creationId xmlns:a16="http://schemas.microsoft.com/office/drawing/2014/main" id="{21203B9A-E126-ECDC-04D4-8AAFED7BDE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4376" y="5266981"/>
            <a:ext cx="87995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1313" indent="-341313">
              <a:spcBef>
                <a:spcPct val="30000"/>
              </a:spcBef>
              <a:buClr>
                <a:schemeClr val="tx1"/>
              </a:buClr>
              <a:buFont typeface="Wingdings" pitchFamily="2" charset="2"/>
              <a:buChar char="q"/>
            </a:pPr>
            <a:r>
              <a:rPr lang="en-US" b="1" dirty="0">
                <a:solidFill>
                  <a:srgbClr val="FF0000"/>
                </a:solidFill>
                <a:latin typeface="Arial Rounded MT Bold" pitchFamily="34" charset="0"/>
              </a:rPr>
              <a:t>How do we choose the victim page? What would be the goal of this selection algorithm?</a:t>
            </a:r>
          </a:p>
        </p:txBody>
      </p:sp>
    </p:spTree>
    <p:extLst>
      <p:ext uri="{BB962C8B-B14F-4D97-AF65-F5344CB8AC3E}">
        <p14:creationId xmlns:p14="http://schemas.microsoft.com/office/powerpoint/2010/main" val="35318953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413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Page Replacement Algorithms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144826D9-2F96-9B71-2722-359038151B0C}"/>
              </a:ext>
            </a:extLst>
          </p:cNvPr>
          <p:cNvSpPr txBox="1">
            <a:spLocks noChangeArrowheads="1"/>
          </p:cNvSpPr>
          <p:nvPr/>
        </p:nvSpPr>
        <p:spPr>
          <a:xfrm>
            <a:off x="1384568" y="1846924"/>
            <a:ext cx="11035888" cy="5219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3146425" algn="ctr"/>
              </a:tabLst>
            </a:pPr>
            <a:r>
              <a:rPr lang="en-US" sz="2400" dirty="0"/>
              <a:t>Want lowest page-fault rate</a:t>
            </a:r>
          </a:p>
          <a:p>
            <a:pPr>
              <a:tabLst>
                <a:tab pos="3146425" algn="ctr"/>
              </a:tabLst>
            </a:pPr>
            <a:r>
              <a:rPr lang="en-US" sz="2400" dirty="0"/>
              <a:t>Evaluate algorithm by running it on a particular string of memory references (reference string) and computing the number of page faults on that string</a:t>
            </a:r>
          </a:p>
          <a:p>
            <a:pPr>
              <a:tabLst>
                <a:tab pos="3146425" algn="ctr"/>
              </a:tabLst>
            </a:pPr>
            <a:r>
              <a:rPr lang="en-US" sz="2400" dirty="0"/>
              <a:t>In all our examples, the reference string is </a:t>
            </a:r>
          </a:p>
          <a:p>
            <a:pPr>
              <a:buFont typeface="Monotype Sorts" charset="2"/>
              <a:buNone/>
              <a:tabLst>
                <a:tab pos="3146425" algn="ctr"/>
              </a:tabLst>
            </a:pPr>
            <a:r>
              <a:rPr lang="en-US" sz="2400" dirty="0"/>
              <a:t>	                  </a:t>
            </a:r>
            <a:r>
              <a:rPr lang="en-US" sz="2400" b="1" dirty="0">
                <a:solidFill>
                  <a:srgbClr val="FF0000"/>
                </a:solidFill>
              </a:rPr>
              <a:t>1, 2, 3, 4, 1, 2, 5, 1, 2, 3, 4, 5</a:t>
            </a:r>
          </a:p>
          <a:p>
            <a:pPr>
              <a:buFont typeface="Monotype Sorts" charset="2"/>
              <a:buNone/>
              <a:tabLst>
                <a:tab pos="3146425" algn="ctr"/>
              </a:tabLst>
            </a:pP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214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0165" y="409251"/>
            <a:ext cx="420942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Graph of Page Faults Versus</a:t>
            </a:r>
          </a:p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The Number of Frames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1" name="Picture 5">
            <a:extLst>
              <a:ext uri="{FF2B5EF4-FFF2-40B4-BE49-F238E27FC236}">
                <a16:creationId xmlns:a16="http://schemas.microsoft.com/office/drawing/2014/main" id="{B0FEE858-8647-961A-B121-03712CDFE9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165" y="1757675"/>
            <a:ext cx="6045200" cy="355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8154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71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First-In-First-Out (FIFO)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68" name="Rectangle 3">
            <a:extLst>
              <a:ext uri="{FF2B5EF4-FFF2-40B4-BE49-F238E27FC236}">
                <a16:creationId xmlns:a16="http://schemas.microsoft.com/office/drawing/2014/main" id="{51C874FC-9F5F-ADF5-4011-5DFEF5751A13}"/>
              </a:ext>
            </a:extLst>
          </p:cNvPr>
          <p:cNvSpPr txBox="1">
            <a:spLocks noChangeArrowheads="1"/>
          </p:cNvSpPr>
          <p:nvPr/>
        </p:nvSpPr>
        <p:spPr>
          <a:xfrm>
            <a:off x="1634778" y="1267963"/>
            <a:ext cx="9533101" cy="5762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>
              <a:sym typeface="Symbol" pitchFamily="18" charset="2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C3D9DE4-1A2E-CF43-F9FA-919C9D676BD0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386370"/>
            <a:ext cx="10296358" cy="48355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It Replaces page that has been in memory the longest (oldest page).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Thus, it focuses on the length of time a page has been in memory  rather than on how much the page is being use.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FIFO’s main asset is that it is simple to implement.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Its behavior is not particularly well suited to the behavior of most programs. Few programs use it.</a:t>
            </a:r>
          </a:p>
          <a:p>
            <a:pPr>
              <a:buFont typeface="Monotype Sorts" pitchFamily="-84" charset="2"/>
              <a:buNone/>
              <a:defRPr/>
            </a:pPr>
            <a:endParaRPr lang="en-US" altLang="en-US" dirty="0"/>
          </a:p>
          <a:p>
            <a:pPr>
              <a:buFont typeface="Monotype Sorts" pitchFamily="-84" charset="2"/>
              <a:buNone/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0375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71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First-In-First-Out (FIFO)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grpSp>
        <p:nvGrpSpPr>
          <p:cNvPr id="39" name="مجموعة 38">
            <a:extLst>
              <a:ext uri="{FF2B5EF4-FFF2-40B4-BE49-F238E27FC236}">
                <a16:creationId xmlns:a16="http://schemas.microsoft.com/office/drawing/2014/main" id="{86D5B604-53BF-A0DD-FB60-223E83927ACA}"/>
              </a:ext>
            </a:extLst>
          </p:cNvPr>
          <p:cNvGrpSpPr/>
          <p:nvPr/>
        </p:nvGrpSpPr>
        <p:grpSpPr>
          <a:xfrm>
            <a:off x="4153402" y="2101069"/>
            <a:ext cx="2958562" cy="3111011"/>
            <a:chOff x="4503060" y="2182131"/>
            <a:chExt cx="3238500" cy="3552825"/>
          </a:xfrm>
        </p:grpSpPr>
        <p:sp>
          <p:nvSpPr>
            <p:cNvPr id="11" name="Rectangle 4">
              <a:extLst>
                <a:ext uri="{FF2B5EF4-FFF2-40B4-BE49-F238E27FC236}">
                  <a16:creationId xmlns:a16="http://schemas.microsoft.com/office/drawing/2014/main" id="{91404065-E08F-71E4-3F94-2735AC577D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2160" y="2182131"/>
              <a:ext cx="381000" cy="457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latin typeface="Helvetica" pitchFamily="34" charset="0"/>
                </a:rPr>
                <a:t>1</a:t>
              </a:r>
            </a:p>
          </p:txBody>
        </p:sp>
        <p:sp>
          <p:nvSpPr>
            <p:cNvPr id="12" name="Rectangle 5">
              <a:extLst>
                <a:ext uri="{FF2B5EF4-FFF2-40B4-BE49-F238E27FC236}">
                  <a16:creationId xmlns:a16="http://schemas.microsoft.com/office/drawing/2014/main" id="{D9A7939A-66E6-DC63-9475-00E941C2E7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2160" y="2639331"/>
              <a:ext cx="381000" cy="457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latin typeface="Helvetica" pitchFamily="34" charset="0"/>
                </a:rPr>
                <a:t>2</a:t>
              </a:r>
            </a:p>
          </p:txBody>
        </p:sp>
        <p:sp>
          <p:nvSpPr>
            <p:cNvPr id="13" name="Rectangle 6">
              <a:extLst>
                <a:ext uri="{FF2B5EF4-FFF2-40B4-BE49-F238E27FC236}">
                  <a16:creationId xmlns:a16="http://schemas.microsoft.com/office/drawing/2014/main" id="{C3AC09B4-B469-11AA-3E58-778FF6F071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2160" y="3096531"/>
              <a:ext cx="381000" cy="457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latin typeface="Helvetica" pitchFamily="34" charset="0"/>
                </a:rPr>
                <a:t>3</a:t>
              </a:r>
            </a:p>
          </p:txBody>
        </p:sp>
        <p:sp>
          <p:nvSpPr>
            <p:cNvPr id="14" name="Text Box 7">
              <a:extLst>
                <a:ext uri="{FF2B5EF4-FFF2-40B4-BE49-F238E27FC236}">
                  <a16:creationId xmlns:a16="http://schemas.microsoft.com/office/drawing/2014/main" id="{F373DBEE-2584-AAD0-BD6D-D19E8F9189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34810" y="2215469"/>
              <a:ext cx="31115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1</a:t>
              </a:r>
            </a:p>
          </p:txBody>
        </p:sp>
        <p:sp>
          <p:nvSpPr>
            <p:cNvPr id="15" name="Text Box 8">
              <a:extLst>
                <a:ext uri="{FF2B5EF4-FFF2-40B4-BE49-F238E27FC236}">
                  <a16:creationId xmlns:a16="http://schemas.microsoft.com/office/drawing/2014/main" id="{27060952-38F9-C624-49AD-446B549CB7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34810" y="2658381"/>
              <a:ext cx="3111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2</a:t>
              </a:r>
            </a:p>
          </p:txBody>
        </p:sp>
        <p:sp>
          <p:nvSpPr>
            <p:cNvPr id="16" name="Text Box 9">
              <a:extLst>
                <a:ext uri="{FF2B5EF4-FFF2-40B4-BE49-F238E27FC236}">
                  <a16:creationId xmlns:a16="http://schemas.microsoft.com/office/drawing/2014/main" id="{E87DF841-B996-451E-4A4E-E64233CB23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34810" y="3134631"/>
              <a:ext cx="3111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3</a:t>
              </a:r>
            </a:p>
          </p:txBody>
        </p:sp>
        <p:sp>
          <p:nvSpPr>
            <p:cNvPr id="17" name="Text Box 10">
              <a:extLst>
                <a:ext uri="{FF2B5EF4-FFF2-40B4-BE49-F238E27FC236}">
                  <a16:creationId xmlns:a16="http://schemas.microsoft.com/office/drawing/2014/main" id="{45FFB77C-26F6-5908-77F6-3B7200B685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9360" y="2253569"/>
              <a:ext cx="31115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4</a:t>
              </a:r>
            </a:p>
          </p:txBody>
        </p:sp>
        <p:sp>
          <p:nvSpPr>
            <p:cNvPr id="18" name="Text Box 11">
              <a:extLst>
                <a:ext uri="{FF2B5EF4-FFF2-40B4-BE49-F238E27FC236}">
                  <a16:creationId xmlns:a16="http://schemas.microsoft.com/office/drawing/2014/main" id="{55B881E9-4167-B092-43F4-7CF116C216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9360" y="2696481"/>
              <a:ext cx="3111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1</a:t>
              </a:r>
            </a:p>
          </p:txBody>
        </p:sp>
        <p:sp>
          <p:nvSpPr>
            <p:cNvPr id="19" name="Text Box 12">
              <a:extLst>
                <a:ext uri="{FF2B5EF4-FFF2-40B4-BE49-F238E27FC236}">
                  <a16:creationId xmlns:a16="http://schemas.microsoft.com/office/drawing/2014/main" id="{06ABBB47-8E81-93F9-D33E-5714EC592A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9360" y="3172731"/>
              <a:ext cx="3111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2</a:t>
              </a:r>
            </a:p>
          </p:txBody>
        </p:sp>
        <p:sp>
          <p:nvSpPr>
            <p:cNvPr id="20" name="Text Box 13">
              <a:extLst>
                <a:ext uri="{FF2B5EF4-FFF2-40B4-BE49-F238E27FC236}">
                  <a16:creationId xmlns:a16="http://schemas.microsoft.com/office/drawing/2014/main" id="{E54F7ABA-156D-5708-8124-0C250C65A3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60360" y="2253569"/>
              <a:ext cx="31115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5</a:t>
              </a:r>
            </a:p>
          </p:txBody>
        </p:sp>
        <p:sp>
          <p:nvSpPr>
            <p:cNvPr id="21" name="Text Box 14">
              <a:extLst>
                <a:ext uri="{FF2B5EF4-FFF2-40B4-BE49-F238E27FC236}">
                  <a16:creationId xmlns:a16="http://schemas.microsoft.com/office/drawing/2014/main" id="{2FB0A852-F00D-4224-64B6-928C3CECA7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60360" y="2696481"/>
              <a:ext cx="3111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3</a:t>
              </a:r>
            </a:p>
          </p:txBody>
        </p:sp>
        <p:sp>
          <p:nvSpPr>
            <p:cNvPr id="22" name="Text Box 15">
              <a:extLst>
                <a:ext uri="{FF2B5EF4-FFF2-40B4-BE49-F238E27FC236}">
                  <a16:creationId xmlns:a16="http://schemas.microsoft.com/office/drawing/2014/main" id="{2B1510AE-D0EC-CDC1-3B2D-BE11E175DB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60360" y="3172731"/>
              <a:ext cx="3111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4</a:t>
              </a:r>
            </a:p>
          </p:txBody>
        </p:sp>
        <p:sp>
          <p:nvSpPr>
            <p:cNvPr id="23" name="Text Box 16">
              <a:extLst>
                <a:ext uri="{FF2B5EF4-FFF2-40B4-BE49-F238E27FC236}">
                  <a16:creationId xmlns:a16="http://schemas.microsoft.com/office/drawing/2014/main" id="{7BD6F747-EC07-8036-875C-49E2D482D0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17560" y="2696481"/>
              <a:ext cx="14922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9 page faults</a:t>
              </a:r>
            </a:p>
          </p:txBody>
        </p:sp>
        <p:sp>
          <p:nvSpPr>
            <p:cNvPr id="24" name="Rectangle 17">
              <a:extLst>
                <a:ext uri="{FF2B5EF4-FFF2-40B4-BE49-F238E27FC236}">
                  <a16:creationId xmlns:a16="http://schemas.microsoft.com/office/drawing/2014/main" id="{C1F1C066-0AF5-71FB-07E4-2F1A10AD54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0410" y="3906156"/>
              <a:ext cx="381000" cy="457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latin typeface="Helvetica" pitchFamily="34" charset="0"/>
                </a:rPr>
                <a:t>1</a:t>
              </a:r>
            </a:p>
          </p:txBody>
        </p:sp>
        <p:sp>
          <p:nvSpPr>
            <p:cNvPr id="25" name="Rectangle 18">
              <a:extLst>
                <a:ext uri="{FF2B5EF4-FFF2-40B4-BE49-F238E27FC236}">
                  <a16:creationId xmlns:a16="http://schemas.microsoft.com/office/drawing/2014/main" id="{47E490E6-3164-DD6C-A441-EDEEE4D289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0410" y="4363356"/>
              <a:ext cx="381000" cy="457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latin typeface="Helvetica" pitchFamily="34" charset="0"/>
                </a:rPr>
                <a:t>2</a:t>
              </a:r>
            </a:p>
          </p:txBody>
        </p:sp>
        <p:sp>
          <p:nvSpPr>
            <p:cNvPr id="26" name="Rectangle 19">
              <a:extLst>
                <a:ext uri="{FF2B5EF4-FFF2-40B4-BE49-F238E27FC236}">
                  <a16:creationId xmlns:a16="http://schemas.microsoft.com/office/drawing/2014/main" id="{27F83785-D9BE-CC2F-5347-34BDE74D33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0410" y="4820556"/>
              <a:ext cx="381000" cy="457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latin typeface="Helvetica" pitchFamily="34" charset="0"/>
                </a:rPr>
                <a:t>3</a:t>
              </a:r>
            </a:p>
          </p:txBody>
        </p:sp>
        <p:sp>
          <p:nvSpPr>
            <p:cNvPr id="27" name="Text Box 20">
              <a:extLst>
                <a:ext uri="{FF2B5EF4-FFF2-40B4-BE49-F238E27FC236}">
                  <a16:creationId xmlns:a16="http://schemas.microsoft.com/office/drawing/2014/main" id="{4A29AB9E-8CC1-8A1C-A49C-1B48EA5E91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3060" y="3939494"/>
              <a:ext cx="31115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1</a:t>
              </a:r>
            </a:p>
          </p:txBody>
        </p:sp>
        <p:sp>
          <p:nvSpPr>
            <p:cNvPr id="28" name="Text Box 21">
              <a:extLst>
                <a:ext uri="{FF2B5EF4-FFF2-40B4-BE49-F238E27FC236}">
                  <a16:creationId xmlns:a16="http://schemas.microsoft.com/office/drawing/2014/main" id="{B1BD5501-C066-721E-29CE-57B0082BBB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3060" y="4382406"/>
              <a:ext cx="3111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2</a:t>
              </a:r>
            </a:p>
          </p:txBody>
        </p:sp>
        <p:sp>
          <p:nvSpPr>
            <p:cNvPr id="29" name="Text Box 22">
              <a:extLst>
                <a:ext uri="{FF2B5EF4-FFF2-40B4-BE49-F238E27FC236}">
                  <a16:creationId xmlns:a16="http://schemas.microsoft.com/office/drawing/2014/main" id="{36B1BBDF-3DF5-28B9-C4A6-BC86A690EC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3060" y="4858656"/>
              <a:ext cx="3111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3</a:t>
              </a:r>
            </a:p>
          </p:txBody>
        </p:sp>
        <p:sp>
          <p:nvSpPr>
            <p:cNvPr id="30" name="Text Box 23">
              <a:extLst>
                <a:ext uri="{FF2B5EF4-FFF2-40B4-BE49-F238E27FC236}">
                  <a16:creationId xmlns:a16="http://schemas.microsoft.com/office/drawing/2014/main" id="{6325E4F3-933A-0198-334A-0FC1326AEC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7610" y="3977594"/>
              <a:ext cx="31115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5</a:t>
              </a:r>
            </a:p>
          </p:txBody>
        </p:sp>
        <p:sp>
          <p:nvSpPr>
            <p:cNvPr id="31" name="Text Box 24">
              <a:extLst>
                <a:ext uri="{FF2B5EF4-FFF2-40B4-BE49-F238E27FC236}">
                  <a16:creationId xmlns:a16="http://schemas.microsoft.com/office/drawing/2014/main" id="{8CE159B6-706F-E7EB-F303-52E12CD286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7610" y="4420506"/>
              <a:ext cx="3111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1</a:t>
              </a:r>
            </a:p>
          </p:txBody>
        </p:sp>
        <p:sp>
          <p:nvSpPr>
            <p:cNvPr id="32" name="Text Box 25">
              <a:extLst>
                <a:ext uri="{FF2B5EF4-FFF2-40B4-BE49-F238E27FC236}">
                  <a16:creationId xmlns:a16="http://schemas.microsoft.com/office/drawing/2014/main" id="{FFB00C2A-2809-DABF-DDDD-37EBA9B95E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7610" y="4896756"/>
              <a:ext cx="3111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2</a:t>
              </a:r>
            </a:p>
          </p:txBody>
        </p:sp>
        <p:sp>
          <p:nvSpPr>
            <p:cNvPr id="33" name="Text Box 26">
              <a:extLst>
                <a:ext uri="{FF2B5EF4-FFF2-40B4-BE49-F238E27FC236}">
                  <a16:creationId xmlns:a16="http://schemas.microsoft.com/office/drawing/2014/main" id="{26F3EB8B-C1E6-8D71-F8C1-E4E6BAC5FE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8610" y="3977594"/>
              <a:ext cx="31115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4</a:t>
              </a:r>
            </a:p>
          </p:txBody>
        </p:sp>
        <p:sp>
          <p:nvSpPr>
            <p:cNvPr id="34" name="Text Box 28">
              <a:extLst>
                <a:ext uri="{FF2B5EF4-FFF2-40B4-BE49-F238E27FC236}">
                  <a16:creationId xmlns:a16="http://schemas.microsoft.com/office/drawing/2014/main" id="{FEA90AF4-9042-0790-0FF4-8EFCCACD91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8610" y="4439556"/>
              <a:ext cx="3111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5</a:t>
              </a:r>
            </a:p>
          </p:txBody>
        </p:sp>
        <p:sp>
          <p:nvSpPr>
            <p:cNvPr id="35" name="Text Box 29">
              <a:extLst>
                <a:ext uri="{FF2B5EF4-FFF2-40B4-BE49-F238E27FC236}">
                  <a16:creationId xmlns:a16="http://schemas.microsoft.com/office/drawing/2014/main" id="{852AD312-BFD0-6A00-840D-2214195AE9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22310" y="4420506"/>
              <a:ext cx="16192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dirty="0">
                  <a:latin typeface="Helvetica" pitchFamily="34" charset="0"/>
                </a:rPr>
                <a:t>10 page faults</a:t>
              </a:r>
            </a:p>
          </p:txBody>
        </p:sp>
        <p:sp>
          <p:nvSpPr>
            <p:cNvPr id="36" name="Rectangle 30">
              <a:extLst>
                <a:ext uri="{FF2B5EF4-FFF2-40B4-BE49-F238E27FC236}">
                  <a16:creationId xmlns:a16="http://schemas.microsoft.com/office/drawing/2014/main" id="{A5EC2EC2-6802-19E6-3F65-F86643DE7C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0410" y="5277756"/>
              <a:ext cx="381000" cy="457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latin typeface="Helvetica" pitchFamily="34" charset="0"/>
                </a:rPr>
                <a:t>4</a:t>
              </a:r>
            </a:p>
          </p:txBody>
        </p:sp>
        <p:sp>
          <p:nvSpPr>
            <p:cNvPr id="37" name="Text Box 31">
              <a:extLst>
                <a:ext uri="{FF2B5EF4-FFF2-40B4-BE49-F238E27FC236}">
                  <a16:creationId xmlns:a16="http://schemas.microsoft.com/office/drawing/2014/main" id="{104244DA-4429-964F-3A5D-B40E139304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9410" y="5353956"/>
              <a:ext cx="3111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4</a:t>
              </a:r>
            </a:p>
          </p:txBody>
        </p:sp>
        <p:sp>
          <p:nvSpPr>
            <p:cNvPr id="38" name="Text Box 32">
              <a:extLst>
                <a:ext uri="{FF2B5EF4-FFF2-40B4-BE49-F238E27FC236}">
                  <a16:creationId xmlns:a16="http://schemas.microsoft.com/office/drawing/2014/main" id="{ECC6A786-4815-EA6D-0032-2A1A6CD912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7610" y="5353956"/>
              <a:ext cx="31115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>
                  <a:latin typeface="Helvetica" pitchFamily="34" charset="0"/>
                </a:rPr>
                <a:t>3</a:t>
              </a:r>
            </a:p>
          </p:txBody>
        </p:sp>
      </p:grpSp>
      <p:sp>
        <p:nvSpPr>
          <p:cNvPr id="68" name="Rectangle 3">
            <a:extLst>
              <a:ext uri="{FF2B5EF4-FFF2-40B4-BE49-F238E27FC236}">
                <a16:creationId xmlns:a16="http://schemas.microsoft.com/office/drawing/2014/main" id="{51C874FC-9F5F-ADF5-4011-5DFEF5751A13}"/>
              </a:ext>
            </a:extLst>
          </p:cNvPr>
          <p:cNvSpPr txBox="1">
            <a:spLocks noChangeArrowheads="1"/>
          </p:cNvSpPr>
          <p:nvPr/>
        </p:nvSpPr>
        <p:spPr>
          <a:xfrm>
            <a:off x="1634778" y="1267963"/>
            <a:ext cx="9533101" cy="5762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Reference string: 1, 2, 3, 4, 1, 2, 5, 1, 2, 3, 4, 5</a:t>
            </a:r>
          </a:p>
          <a:p>
            <a:r>
              <a:rPr lang="en-US" sz="2000" dirty="0"/>
              <a:t>3 frames (3 pages can be in memory at a time per process)</a:t>
            </a:r>
          </a:p>
          <a:p>
            <a:pPr>
              <a:buFont typeface="Monotype Sorts" charset="2"/>
              <a:buNone/>
            </a:pPr>
            <a:endParaRPr lang="en-US" sz="2000" dirty="0"/>
          </a:p>
          <a:p>
            <a:pPr>
              <a:buFont typeface="Monotype Sorts" charset="2"/>
              <a:buNone/>
            </a:pPr>
            <a:endParaRPr lang="en-US" sz="2000" dirty="0"/>
          </a:p>
          <a:p>
            <a:pPr>
              <a:buFont typeface="Monotype Sorts" charset="2"/>
              <a:buNone/>
            </a:pPr>
            <a:br>
              <a:rPr lang="en-US" sz="2000" dirty="0"/>
            </a:br>
            <a:endParaRPr lang="en-US" sz="2000" dirty="0"/>
          </a:p>
          <a:p>
            <a:pPr>
              <a:buFont typeface="Monotype Sorts" charset="2"/>
              <a:buNone/>
            </a:pPr>
            <a:endParaRPr lang="en-US" sz="2000" dirty="0"/>
          </a:p>
          <a:p>
            <a:r>
              <a:rPr lang="en-US" sz="2000" dirty="0"/>
              <a:t>4 frames</a:t>
            </a: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br>
              <a:rPr lang="en-US" sz="2000" dirty="0"/>
            </a:br>
            <a:r>
              <a:rPr lang="en-US" sz="2000" dirty="0"/>
              <a:t>More frames are supposed to result in fewer page faults! </a:t>
            </a:r>
          </a:p>
          <a:p>
            <a:pPr lvl="1"/>
            <a:r>
              <a:rPr lang="en-US" sz="2000" dirty="0" err="1"/>
              <a:t>Belady’s</a:t>
            </a:r>
            <a:r>
              <a:rPr lang="en-US" sz="2000" dirty="0"/>
              <a:t> Anomaly: more frames </a:t>
            </a:r>
            <a:r>
              <a:rPr lang="en-US" sz="2000" dirty="0">
                <a:sym typeface="Symbol" pitchFamily="18" charset="2"/>
              </a:rPr>
              <a:t> more page faults</a:t>
            </a:r>
          </a:p>
        </p:txBody>
      </p:sp>
    </p:spTree>
    <p:extLst>
      <p:ext uri="{BB962C8B-B14F-4D97-AF65-F5344CB8AC3E}">
        <p14:creationId xmlns:p14="http://schemas.microsoft.com/office/powerpoint/2010/main" val="9307092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71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First-In-First-Out (FIFO)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040D1D28-DBA8-E4C0-5BBE-707D12A813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395" y="1948851"/>
            <a:ext cx="7045209" cy="2244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مربع نص 40">
            <a:extLst>
              <a:ext uri="{FF2B5EF4-FFF2-40B4-BE49-F238E27FC236}">
                <a16:creationId xmlns:a16="http://schemas.microsoft.com/office/drawing/2014/main" id="{BCEA2639-7239-E053-FF89-6F8BEB0F72CF}"/>
              </a:ext>
            </a:extLst>
          </p:cNvPr>
          <p:cNvSpPr txBox="1"/>
          <p:nvPr/>
        </p:nvSpPr>
        <p:spPr>
          <a:xfrm>
            <a:off x="651740" y="4596157"/>
            <a:ext cx="62266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0" lang="en-US" altLang="en-US" dirty="0"/>
              <a:t>15 page faults</a:t>
            </a:r>
          </a:p>
        </p:txBody>
      </p:sp>
    </p:spTree>
    <p:extLst>
      <p:ext uri="{BB962C8B-B14F-4D97-AF65-F5344CB8AC3E}">
        <p14:creationId xmlns:p14="http://schemas.microsoft.com/office/powerpoint/2010/main" val="30682672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719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First-In-First-Out (FIFO) Algorithm</a:t>
            </a:r>
          </a:p>
          <a:p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C33FECD-695C-F123-0FA7-DFCF806A24B2}"/>
              </a:ext>
            </a:extLst>
          </p:cNvPr>
          <p:cNvSpPr txBox="1">
            <a:spLocks/>
          </p:cNvSpPr>
          <p:nvPr/>
        </p:nvSpPr>
        <p:spPr>
          <a:xfrm>
            <a:off x="1775279" y="1846924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1313" indent="-341313">
              <a:spcBef>
                <a:spcPct val="30000"/>
              </a:spcBef>
              <a:buClr>
                <a:schemeClr val="tx1"/>
              </a:buClr>
              <a:buFont typeface="Wingdings" pitchFamily="2" charset="2"/>
              <a:buChar char="q"/>
            </a:pPr>
            <a:r>
              <a:rPr lang="en-US" sz="1800" dirty="0">
                <a:latin typeface="Arial Rounded MT Bold" pitchFamily="34" charset="0"/>
              </a:rPr>
              <a:t>Advantages </a:t>
            </a:r>
          </a:p>
          <a:p>
            <a:pPr marL="857250" lvl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v"/>
            </a:pPr>
            <a:r>
              <a:rPr lang="en-US" sz="2000" dirty="0">
                <a:latin typeface="Arial Rounded MT Bold" pitchFamily="34" charset="0"/>
              </a:rPr>
              <a:t>Easy to understand and implement</a:t>
            </a:r>
          </a:p>
          <a:p>
            <a:pPr marL="857250" lvl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v"/>
            </a:pPr>
            <a:endParaRPr lang="en-US" sz="2000" dirty="0">
              <a:latin typeface="Arial Rounded MT Bold" pitchFamily="34" charset="0"/>
            </a:endParaRPr>
          </a:p>
          <a:p>
            <a:pPr marL="341313" indent="-341313">
              <a:spcBef>
                <a:spcPct val="30000"/>
              </a:spcBef>
              <a:buClr>
                <a:schemeClr val="tx1"/>
              </a:buClr>
              <a:buFont typeface="Wingdings" pitchFamily="2" charset="2"/>
              <a:buChar char="q"/>
            </a:pPr>
            <a:r>
              <a:rPr lang="en-US" sz="1800" dirty="0">
                <a:latin typeface="Arial Rounded MT Bold" pitchFamily="34" charset="0"/>
              </a:rPr>
              <a:t>Disadvantages</a:t>
            </a:r>
          </a:p>
          <a:p>
            <a:pPr marL="857250" lvl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v"/>
            </a:pPr>
            <a:r>
              <a:rPr lang="en-US" sz="2000" dirty="0">
                <a:latin typeface="Arial Rounded MT Bold" pitchFamily="34" charset="0"/>
              </a:rPr>
              <a:t>Performance may not always be good:</a:t>
            </a:r>
          </a:p>
          <a:p>
            <a:pPr marL="1200150" lvl="2">
              <a:spcBef>
                <a:spcPct val="20000"/>
              </a:spcBef>
              <a:buFontTx/>
              <a:buChar char="•"/>
            </a:pPr>
            <a:r>
              <a:rPr lang="en-US" sz="1800" dirty="0">
                <a:latin typeface="Arial Rounded MT Bold" pitchFamily="34" charset="0"/>
              </a:rPr>
              <a:t>It suffers from </a:t>
            </a:r>
            <a:r>
              <a:rPr lang="en-US" sz="1800" dirty="0" err="1">
                <a:solidFill>
                  <a:srgbClr val="CC3300"/>
                </a:solidFill>
                <a:latin typeface="Arial Rounded MT Bold" pitchFamily="34" charset="0"/>
              </a:rPr>
              <a:t>Belady’s</a:t>
            </a:r>
            <a:r>
              <a:rPr lang="en-US" sz="1800" dirty="0">
                <a:solidFill>
                  <a:srgbClr val="CC3300"/>
                </a:solidFill>
                <a:latin typeface="Arial Rounded MT Bold" pitchFamily="34" charset="0"/>
              </a:rPr>
              <a:t> anomaly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70175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6490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Optimal Page Replacement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208858E-2A31-D0CF-C588-C044388D4DD3}"/>
              </a:ext>
            </a:extLst>
          </p:cNvPr>
          <p:cNvSpPr txBox="1">
            <a:spLocks noChangeArrowheads="1"/>
          </p:cNvSpPr>
          <p:nvPr/>
        </p:nvSpPr>
        <p:spPr>
          <a:xfrm>
            <a:off x="1882951" y="1351769"/>
            <a:ext cx="8524875" cy="50514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z="1800" dirty="0"/>
              <a:t>An optimal page replacement algorithm has the lowest page-fault rate of all algorithms and will never suffer from </a:t>
            </a:r>
            <a:r>
              <a:rPr lang="en-US" altLang="en-US" sz="1800" dirty="0" err="1"/>
              <a:t>Belady’s</a:t>
            </a:r>
            <a:r>
              <a:rPr lang="en-US" altLang="en-US" sz="1800" dirty="0"/>
              <a:t> anomaly.</a:t>
            </a:r>
          </a:p>
          <a:p>
            <a:pPr>
              <a:defRPr/>
            </a:pPr>
            <a:r>
              <a:rPr lang="en-US" sz="1800" dirty="0"/>
              <a:t>It replace page that </a:t>
            </a:r>
            <a:r>
              <a:rPr lang="en-US" sz="1800" b="1" u="sng" dirty="0"/>
              <a:t>will not </a:t>
            </a:r>
            <a:r>
              <a:rPr lang="en-US" sz="1800" dirty="0"/>
              <a:t>be used for longest period of time</a:t>
            </a:r>
          </a:p>
          <a:p>
            <a:pPr>
              <a:tabLst>
                <a:tab pos="1890713" algn="l"/>
              </a:tabLst>
            </a:pPr>
            <a:r>
              <a:rPr lang="en-US" sz="1800" dirty="0"/>
              <a:t>4-frame example:  1,     2,     3,    4,         1,    2,     </a:t>
            </a:r>
            <a:r>
              <a:rPr lang="en-US" sz="1800" dirty="0">
                <a:solidFill>
                  <a:srgbClr val="CC3300"/>
                </a:solidFill>
              </a:rPr>
              <a:t>5</a:t>
            </a:r>
            <a:r>
              <a:rPr lang="en-US" sz="1800" dirty="0"/>
              <a:t>,    1,    2,    3,     </a:t>
            </a:r>
            <a:r>
              <a:rPr lang="en-US" sz="1800" dirty="0">
                <a:solidFill>
                  <a:srgbClr val="CC3300"/>
                </a:solidFill>
              </a:rPr>
              <a:t>4</a:t>
            </a:r>
            <a:r>
              <a:rPr lang="en-US" sz="1800" dirty="0"/>
              <a:t>,  5</a:t>
            </a: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endParaRPr lang="en-US" sz="1800" dirty="0"/>
          </a:p>
          <a:p>
            <a:pPr>
              <a:tabLst>
                <a:tab pos="1890713" algn="l"/>
              </a:tabLst>
            </a:pPr>
            <a:endParaRPr lang="en-US" sz="1800" dirty="0"/>
          </a:p>
          <a:p>
            <a:pPr>
              <a:tabLst>
                <a:tab pos="1890713" algn="l"/>
              </a:tabLst>
            </a:pPr>
            <a:endParaRPr lang="en-US" sz="1800" dirty="0"/>
          </a:p>
          <a:p>
            <a:pPr>
              <a:tabLst>
                <a:tab pos="1890713" algn="l"/>
              </a:tabLst>
            </a:pPr>
            <a:endParaRPr lang="en-US" sz="1800" dirty="0"/>
          </a:p>
          <a:p>
            <a:pPr>
              <a:tabLst>
                <a:tab pos="1890713" algn="l"/>
              </a:tabLst>
            </a:pPr>
            <a:r>
              <a:rPr lang="en-US" sz="1800" dirty="0"/>
              <a:t>6 page faults</a:t>
            </a:r>
          </a:p>
          <a:p>
            <a:pPr>
              <a:tabLst>
                <a:tab pos="1890713" algn="l"/>
              </a:tabLst>
            </a:pPr>
            <a:r>
              <a:rPr lang="en-US" sz="1800" dirty="0"/>
              <a:t>Used for comparing algorithms</a:t>
            </a:r>
          </a:p>
        </p:txBody>
      </p:sp>
      <p:grpSp>
        <p:nvGrpSpPr>
          <p:cNvPr id="11" name="Group 34">
            <a:extLst>
              <a:ext uri="{FF2B5EF4-FFF2-40B4-BE49-F238E27FC236}">
                <a16:creationId xmlns:a16="http://schemas.microsoft.com/office/drawing/2014/main" id="{193C492D-0842-A5DA-68F0-68A5C81821BB}"/>
              </a:ext>
            </a:extLst>
          </p:cNvPr>
          <p:cNvGrpSpPr>
            <a:grpSpLocks/>
          </p:cNvGrpSpPr>
          <p:nvPr/>
        </p:nvGrpSpPr>
        <p:grpSpPr bwMode="auto">
          <a:xfrm>
            <a:off x="3835093" y="2951968"/>
            <a:ext cx="4889500" cy="1851025"/>
            <a:chOff x="3436938" y="2817813"/>
            <a:chExt cx="4889500" cy="1851025"/>
          </a:xfrm>
        </p:grpSpPr>
        <p:grpSp>
          <p:nvGrpSpPr>
            <p:cNvPr id="12" name="Group 34">
              <a:extLst>
                <a:ext uri="{FF2B5EF4-FFF2-40B4-BE49-F238E27FC236}">
                  <a16:creationId xmlns:a16="http://schemas.microsoft.com/office/drawing/2014/main" id="{D82AA3D8-B54A-1394-2533-885D405E093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94263" y="2832100"/>
              <a:ext cx="381000" cy="1828800"/>
              <a:chOff x="2271" y="1823"/>
              <a:chExt cx="240" cy="1152"/>
            </a:xfrm>
          </p:grpSpPr>
          <p:sp>
            <p:nvSpPr>
              <p:cNvPr id="38" name="Rectangle 17">
                <a:extLst>
                  <a:ext uri="{FF2B5EF4-FFF2-40B4-BE49-F238E27FC236}">
                    <a16:creationId xmlns:a16="http://schemas.microsoft.com/office/drawing/2014/main" id="{D280616A-206F-D48F-4336-586493B394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1" y="1823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1</a:t>
                </a:r>
              </a:p>
            </p:txBody>
          </p:sp>
          <p:sp>
            <p:nvSpPr>
              <p:cNvPr id="39" name="Rectangle 18">
                <a:extLst>
                  <a:ext uri="{FF2B5EF4-FFF2-40B4-BE49-F238E27FC236}">
                    <a16:creationId xmlns:a16="http://schemas.microsoft.com/office/drawing/2014/main" id="{D2F7C01F-D959-B2FE-6BEE-677FAB028B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1" y="2111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2</a:t>
                </a:r>
              </a:p>
            </p:txBody>
          </p:sp>
          <p:sp>
            <p:nvSpPr>
              <p:cNvPr id="40" name="Rectangle 19">
                <a:extLst>
                  <a:ext uri="{FF2B5EF4-FFF2-40B4-BE49-F238E27FC236}">
                    <a16:creationId xmlns:a16="http://schemas.microsoft.com/office/drawing/2014/main" id="{C3279D7F-C8BD-B3F1-AFA9-5568B85B21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1" y="2399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3</a:t>
                </a:r>
              </a:p>
            </p:txBody>
          </p:sp>
          <p:sp>
            <p:nvSpPr>
              <p:cNvPr id="41" name="Rectangle 20">
                <a:extLst>
                  <a:ext uri="{FF2B5EF4-FFF2-40B4-BE49-F238E27FC236}">
                    <a16:creationId xmlns:a16="http://schemas.microsoft.com/office/drawing/2014/main" id="{90A10B7A-7F1E-F243-A233-EF64F30552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1" y="2687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4</a:t>
                </a:r>
              </a:p>
            </p:txBody>
          </p:sp>
        </p:grpSp>
        <p:grpSp>
          <p:nvGrpSpPr>
            <p:cNvPr id="13" name="Group 55">
              <a:extLst>
                <a:ext uri="{FF2B5EF4-FFF2-40B4-BE49-F238E27FC236}">
                  <a16:creationId xmlns:a16="http://schemas.microsoft.com/office/drawing/2014/main" id="{30D9340F-28FE-1528-464D-894AB26739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16650" y="2840038"/>
              <a:ext cx="381000" cy="1828800"/>
              <a:chOff x="3586" y="1789"/>
              <a:chExt cx="240" cy="1152"/>
            </a:xfrm>
          </p:grpSpPr>
          <p:sp>
            <p:nvSpPr>
              <p:cNvPr id="34" name="Rectangle 21">
                <a:extLst>
                  <a:ext uri="{FF2B5EF4-FFF2-40B4-BE49-F238E27FC236}">
                    <a16:creationId xmlns:a16="http://schemas.microsoft.com/office/drawing/2014/main" id="{633D6A44-7C4C-7E53-1408-88C44FD5E1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6" y="1789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dirty="0">
                    <a:latin typeface="Helvetica" pitchFamily="34" charset="0"/>
                  </a:rPr>
                  <a:t>1</a:t>
                </a:r>
              </a:p>
            </p:txBody>
          </p:sp>
          <p:sp>
            <p:nvSpPr>
              <p:cNvPr id="35" name="Rectangle 22">
                <a:extLst>
                  <a:ext uri="{FF2B5EF4-FFF2-40B4-BE49-F238E27FC236}">
                    <a16:creationId xmlns:a16="http://schemas.microsoft.com/office/drawing/2014/main" id="{1EC7AFA6-A544-7167-0DDF-003AA3B0BD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6" y="2077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2</a:t>
                </a:r>
              </a:p>
            </p:txBody>
          </p:sp>
          <p:sp>
            <p:nvSpPr>
              <p:cNvPr id="36" name="Rectangle 23">
                <a:extLst>
                  <a:ext uri="{FF2B5EF4-FFF2-40B4-BE49-F238E27FC236}">
                    <a16:creationId xmlns:a16="http://schemas.microsoft.com/office/drawing/2014/main" id="{A536EA35-CBEE-FD48-416A-CF96CA02E0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6" y="2365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3</a:t>
                </a:r>
              </a:p>
            </p:txBody>
          </p:sp>
          <p:sp>
            <p:nvSpPr>
              <p:cNvPr id="37" name="Rectangle 24">
                <a:extLst>
                  <a:ext uri="{FF2B5EF4-FFF2-40B4-BE49-F238E27FC236}">
                    <a16:creationId xmlns:a16="http://schemas.microsoft.com/office/drawing/2014/main" id="{A8D94575-5732-4E78-5FC4-58F7DECF4A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86" y="2653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u="sng">
                    <a:solidFill>
                      <a:srgbClr val="CC3300"/>
                    </a:solidFill>
                    <a:latin typeface="Helvetica" pitchFamily="34" charset="0"/>
                  </a:rPr>
                  <a:t>5</a:t>
                </a:r>
              </a:p>
            </p:txBody>
          </p:sp>
        </p:grpSp>
        <p:grpSp>
          <p:nvGrpSpPr>
            <p:cNvPr id="14" name="Group 54">
              <a:extLst>
                <a:ext uri="{FF2B5EF4-FFF2-40B4-BE49-F238E27FC236}">
                  <a16:creationId xmlns:a16="http://schemas.microsoft.com/office/drawing/2014/main" id="{E4A05C24-DA29-6D92-E309-E4B799F4713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945438" y="2819400"/>
              <a:ext cx="381000" cy="1828800"/>
              <a:chOff x="3913" y="1776"/>
              <a:chExt cx="240" cy="1152"/>
            </a:xfrm>
          </p:grpSpPr>
          <p:sp>
            <p:nvSpPr>
              <p:cNvPr id="30" name="Rectangle 25">
                <a:extLst>
                  <a:ext uri="{FF2B5EF4-FFF2-40B4-BE49-F238E27FC236}">
                    <a16:creationId xmlns:a16="http://schemas.microsoft.com/office/drawing/2014/main" id="{CFA44B5B-85BC-E261-0BA8-DEF49DCBF8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3" y="1776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u="sng">
                    <a:solidFill>
                      <a:srgbClr val="CC3300"/>
                    </a:solidFill>
                    <a:latin typeface="Helvetica" pitchFamily="34" charset="0"/>
                  </a:rPr>
                  <a:t>4</a:t>
                </a:r>
              </a:p>
            </p:txBody>
          </p:sp>
          <p:sp>
            <p:nvSpPr>
              <p:cNvPr id="31" name="Rectangle 26">
                <a:extLst>
                  <a:ext uri="{FF2B5EF4-FFF2-40B4-BE49-F238E27FC236}">
                    <a16:creationId xmlns:a16="http://schemas.microsoft.com/office/drawing/2014/main" id="{723908DC-2AE0-F56C-6AFD-37FA0A063F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3" y="2064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2</a:t>
                </a:r>
              </a:p>
            </p:txBody>
          </p:sp>
          <p:sp>
            <p:nvSpPr>
              <p:cNvPr id="32" name="Rectangle 27">
                <a:extLst>
                  <a:ext uri="{FF2B5EF4-FFF2-40B4-BE49-F238E27FC236}">
                    <a16:creationId xmlns:a16="http://schemas.microsoft.com/office/drawing/2014/main" id="{739E0C1A-F19D-AA46-8D9D-F06E5793D0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3" y="2352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3</a:t>
                </a:r>
              </a:p>
            </p:txBody>
          </p:sp>
          <p:sp>
            <p:nvSpPr>
              <p:cNvPr id="33" name="Rectangle 28">
                <a:extLst>
                  <a:ext uri="{FF2B5EF4-FFF2-40B4-BE49-F238E27FC236}">
                    <a16:creationId xmlns:a16="http://schemas.microsoft.com/office/drawing/2014/main" id="{2D1DAB5B-020B-C3B1-6339-7908911F87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3" y="2640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5</a:t>
                </a:r>
              </a:p>
            </p:txBody>
          </p:sp>
        </p:grpSp>
        <p:grpSp>
          <p:nvGrpSpPr>
            <p:cNvPr id="15" name="Group 40">
              <a:extLst>
                <a:ext uri="{FF2B5EF4-FFF2-40B4-BE49-F238E27FC236}">
                  <a16:creationId xmlns:a16="http://schemas.microsoft.com/office/drawing/2014/main" id="{B8C92F4E-497E-8473-37C9-49442262E0C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36938" y="2830513"/>
              <a:ext cx="381000" cy="1828800"/>
              <a:chOff x="2271" y="1823"/>
              <a:chExt cx="240" cy="1152"/>
            </a:xfrm>
          </p:grpSpPr>
          <p:sp>
            <p:nvSpPr>
              <p:cNvPr id="26" name="Rectangle 41">
                <a:extLst>
                  <a:ext uri="{FF2B5EF4-FFF2-40B4-BE49-F238E27FC236}">
                    <a16:creationId xmlns:a16="http://schemas.microsoft.com/office/drawing/2014/main" id="{E498E4BA-0159-2609-9E59-CC52D7F853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1" y="1823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1</a:t>
                </a:r>
              </a:p>
            </p:txBody>
          </p:sp>
          <p:sp>
            <p:nvSpPr>
              <p:cNvPr id="27" name="Rectangle 42">
                <a:extLst>
                  <a:ext uri="{FF2B5EF4-FFF2-40B4-BE49-F238E27FC236}">
                    <a16:creationId xmlns:a16="http://schemas.microsoft.com/office/drawing/2014/main" id="{45256EA6-FE03-7DC6-E4C5-D5C0FA3AAD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1" y="2111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latin typeface="Helvetica" pitchFamily="34" charset="0"/>
                </a:endParaRPr>
              </a:p>
            </p:txBody>
          </p:sp>
          <p:sp>
            <p:nvSpPr>
              <p:cNvPr id="28" name="Rectangle 43">
                <a:extLst>
                  <a:ext uri="{FF2B5EF4-FFF2-40B4-BE49-F238E27FC236}">
                    <a16:creationId xmlns:a16="http://schemas.microsoft.com/office/drawing/2014/main" id="{D98A1467-79A4-98D3-E0CE-7A20D5AAF9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1" y="2399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latin typeface="Helvetica" pitchFamily="34" charset="0"/>
                </a:endParaRPr>
              </a:p>
            </p:txBody>
          </p:sp>
          <p:sp>
            <p:nvSpPr>
              <p:cNvPr id="29" name="Rectangle 44">
                <a:extLst>
                  <a:ext uri="{FF2B5EF4-FFF2-40B4-BE49-F238E27FC236}">
                    <a16:creationId xmlns:a16="http://schemas.microsoft.com/office/drawing/2014/main" id="{07605F3C-29E5-08D2-77B7-E8D16C7C2B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1" y="2687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latin typeface="Helvetica" pitchFamily="34" charset="0"/>
                </a:endParaRPr>
              </a:p>
            </p:txBody>
          </p:sp>
        </p:grpSp>
        <p:grpSp>
          <p:nvGrpSpPr>
            <p:cNvPr id="16" name="Group 57">
              <a:extLst>
                <a:ext uri="{FF2B5EF4-FFF2-40B4-BE49-F238E27FC236}">
                  <a16:creationId xmlns:a16="http://schemas.microsoft.com/office/drawing/2014/main" id="{FFE2ED25-A2DB-3873-D854-4486D4783DD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21125" y="2838450"/>
              <a:ext cx="381000" cy="1828800"/>
              <a:chOff x="2620" y="1788"/>
              <a:chExt cx="240" cy="1152"/>
            </a:xfrm>
          </p:grpSpPr>
          <p:sp>
            <p:nvSpPr>
              <p:cNvPr id="22" name="Rectangle 45">
                <a:extLst>
                  <a:ext uri="{FF2B5EF4-FFF2-40B4-BE49-F238E27FC236}">
                    <a16:creationId xmlns:a16="http://schemas.microsoft.com/office/drawing/2014/main" id="{76D03520-DDCC-271F-0FA4-53EE560D46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0" y="1788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1</a:t>
                </a:r>
              </a:p>
            </p:txBody>
          </p:sp>
          <p:sp>
            <p:nvSpPr>
              <p:cNvPr id="23" name="Rectangle 46">
                <a:extLst>
                  <a:ext uri="{FF2B5EF4-FFF2-40B4-BE49-F238E27FC236}">
                    <a16:creationId xmlns:a16="http://schemas.microsoft.com/office/drawing/2014/main" id="{57E13EEF-47C1-62BE-78D6-E37015949D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0" y="2076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2</a:t>
                </a:r>
              </a:p>
            </p:txBody>
          </p:sp>
          <p:sp>
            <p:nvSpPr>
              <p:cNvPr id="24" name="Rectangle 47">
                <a:extLst>
                  <a:ext uri="{FF2B5EF4-FFF2-40B4-BE49-F238E27FC236}">
                    <a16:creationId xmlns:a16="http://schemas.microsoft.com/office/drawing/2014/main" id="{6FFF3016-5589-112E-E8DC-B1B5BE2F09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0" y="2364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latin typeface="Helvetica" pitchFamily="34" charset="0"/>
                </a:endParaRPr>
              </a:p>
            </p:txBody>
          </p:sp>
          <p:sp>
            <p:nvSpPr>
              <p:cNvPr id="25" name="Rectangle 48">
                <a:extLst>
                  <a:ext uri="{FF2B5EF4-FFF2-40B4-BE49-F238E27FC236}">
                    <a16:creationId xmlns:a16="http://schemas.microsoft.com/office/drawing/2014/main" id="{20C156EC-1499-4874-13A8-E66C8BDE02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0" y="2652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en-US">
                  <a:solidFill>
                    <a:srgbClr val="CC3300"/>
                  </a:solidFill>
                  <a:latin typeface="Helvetica" pitchFamily="34" charset="0"/>
                </a:endParaRPr>
              </a:p>
            </p:txBody>
          </p:sp>
        </p:grpSp>
        <p:grpSp>
          <p:nvGrpSpPr>
            <p:cNvPr id="17" name="Group 56">
              <a:extLst>
                <a:ext uri="{FF2B5EF4-FFF2-40B4-BE49-F238E27FC236}">
                  <a16:creationId xmlns:a16="http://schemas.microsoft.com/office/drawing/2014/main" id="{B388A470-6A98-C42C-E979-3EA48906CA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11663" y="2817813"/>
              <a:ext cx="381000" cy="1828800"/>
              <a:chOff x="2947" y="1775"/>
              <a:chExt cx="240" cy="1152"/>
            </a:xfrm>
          </p:grpSpPr>
          <p:sp>
            <p:nvSpPr>
              <p:cNvPr id="18" name="Rectangle 49">
                <a:extLst>
                  <a:ext uri="{FF2B5EF4-FFF2-40B4-BE49-F238E27FC236}">
                    <a16:creationId xmlns:a16="http://schemas.microsoft.com/office/drawing/2014/main" id="{F3D5F21C-C8FB-8224-4F7F-09E8C6BE42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47" y="1775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1</a:t>
                </a:r>
              </a:p>
            </p:txBody>
          </p:sp>
          <p:sp>
            <p:nvSpPr>
              <p:cNvPr id="19" name="Rectangle 50">
                <a:extLst>
                  <a:ext uri="{FF2B5EF4-FFF2-40B4-BE49-F238E27FC236}">
                    <a16:creationId xmlns:a16="http://schemas.microsoft.com/office/drawing/2014/main" id="{F733D6FA-DF09-222F-D34E-C8CE4F75EA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47" y="2063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2</a:t>
                </a:r>
              </a:p>
            </p:txBody>
          </p:sp>
          <p:sp>
            <p:nvSpPr>
              <p:cNvPr id="20" name="Rectangle 51">
                <a:extLst>
                  <a:ext uri="{FF2B5EF4-FFF2-40B4-BE49-F238E27FC236}">
                    <a16:creationId xmlns:a16="http://schemas.microsoft.com/office/drawing/2014/main" id="{9FCA1826-08A6-6F5B-B552-412E91D530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47" y="2351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3</a:t>
                </a:r>
              </a:p>
            </p:txBody>
          </p:sp>
          <p:sp>
            <p:nvSpPr>
              <p:cNvPr id="21" name="Rectangle 52">
                <a:extLst>
                  <a:ext uri="{FF2B5EF4-FFF2-40B4-BE49-F238E27FC236}">
                    <a16:creationId xmlns:a16="http://schemas.microsoft.com/office/drawing/2014/main" id="{80DBAA51-6217-8E20-F9D9-A1B5E4D11E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47" y="2639"/>
                <a:ext cx="240" cy="28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Helvetica" pitchFamily="34" charset="0"/>
                  </a:rPr>
                  <a:t> 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81402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110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Optimal Page Replacement Algorithm</a:t>
            </a:r>
          </a:p>
          <a:p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1325" y="236724"/>
            <a:ext cx="13660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873C750C-497B-97B2-818F-128E18A96C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797" y="1709262"/>
            <a:ext cx="7149715" cy="2404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مربع نص 12">
            <a:extLst>
              <a:ext uri="{FF2B5EF4-FFF2-40B4-BE49-F238E27FC236}">
                <a16:creationId xmlns:a16="http://schemas.microsoft.com/office/drawing/2014/main" id="{D47F77D4-20EB-FF09-10BD-306A27B2A078}"/>
              </a:ext>
            </a:extLst>
          </p:cNvPr>
          <p:cNvSpPr txBox="1"/>
          <p:nvPr/>
        </p:nvSpPr>
        <p:spPr>
          <a:xfrm>
            <a:off x="556052" y="4406519"/>
            <a:ext cx="62266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dirty="0"/>
              <a:t>9</a:t>
            </a:r>
            <a:r>
              <a:rPr kumimoji="0" lang="en-US" altLang="en-US" dirty="0"/>
              <a:t> page faults</a:t>
            </a:r>
          </a:p>
        </p:txBody>
      </p:sp>
    </p:spTree>
    <p:extLst>
      <p:ext uri="{BB962C8B-B14F-4D97-AF65-F5344CB8AC3E}">
        <p14:creationId xmlns:p14="http://schemas.microsoft.com/office/powerpoint/2010/main" val="29954958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6490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Optimal Page Replacement Algorithm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42" name="Rectangle 3">
            <a:extLst>
              <a:ext uri="{FF2B5EF4-FFF2-40B4-BE49-F238E27FC236}">
                <a16:creationId xmlns:a16="http://schemas.microsoft.com/office/drawing/2014/main" id="{2B825C4A-3655-B1EA-CDBF-FE7D1B08BE70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386370"/>
            <a:ext cx="10296358" cy="48355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Optimal Algorithm is difficult to implement, because it requires future knowledge of the reference string.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As a result, optimal algorithms is used mainly for comparison purposes.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For instance, it may be useful to know that, although a new page-replacement algorithm is not optimal, it is within 12.3 % of optimal at worst and withing 4.7% on average</a:t>
            </a:r>
          </a:p>
          <a:p>
            <a:pPr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537094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4985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Least Recently Used (LRU) Algorithm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9F2133E6-02F1-6047-440B-FFC45F2DCC01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386370"/>
            <a:ext cx="10926500" cy="48355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Use past knowledge rather than future</a:t>
            </a:r>
          </a:p>
          <a:p>
            <a:pPr>
              <a:defRPr/>
            </a:pPr>
            <a:r>
              <a:rPr lang="en-US" altLang="en-US" dirty="0"/>
              <a:t>Replace page that has not been used in the most amount of time</a:t>
            </a:r>
          </a:p>
          <a:p>
            <a:pPr>
              <a:defRPr/>
            </a:pPr>
            <a:r>
              <a:rPr lang="en-US" altLang="en-US" dirty="0"/>
              <a:t>Associate time of last use with each page</a:t>
            </a:r>
          </a:p>
          <a:p>
            <a:pPr>
              <a:buFont typeface="Monotype Sorts" pitchFamily="-84" charset="2"/>
              <a:buNone/>
              <a:defRPr/>
            </a:pPr>
            <a:endParaRPr lang="en-US" altLang="en-US" dirty="0"/>
          </a:p>
          <a:p>
            <a:pPr>
              <a:buFont typeface="Monotype Sorts" pitchFamily="-84" charset="2"/>
              <a:buNone/>
              <a:defRPr/>
            </a:pPr>
            <a:endParaRPr lang="en-US" altLang="en-US" dirty="0"/>
          </a:p>
          <a:p>
            <a:pPr marL="0" indent="0">
              <a:buNone/>
              <a:defRPr/>
            </a:pPr>
            <a:endParaRPr lang="en-US" altLang="en-US" dirty="0"/>
          </a:p>
          <a:p>
            <a:pPr marL="0" indent="0">
              <a:buNone/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12 faults – better than FIFO but worse than OPT</a:t>
            </a:r>
          </a:p>
          <a:p>
            <a:pPr>
              <a:defRPr/>
            </a:pPr>
            <a:r>
              <a:rPr lang="en-US" altLang="en-US" dirty="0"/>
              <a:t>Generally good algorithm and frequently used</a:t>
            </a:r>
          </a:p>
          <a:p>
            <a:pPr>
              <a:buFont typeface="Monotype Sorts" pitchFamily="-84" charset="2"/>
              <a:buNone/>
              <a:defRPr/>
            </a:pPr>
            <a:endParaRPr lang="en-US" altLang="en-US" dirty="0"/>
          </a:p>
        </p:txBody>
      </p:sp>
      <p:pic>
        <p:nvPicPr>
          <p:cNvPr id="12" name="Picture 4" descr="9">
            <a:extLst>
              <a:ext uri="{FF2B5EF4-FFF2-40B4-BE49-F238E27FC236}">
                <a16:creationId xmlns:a16="http://schemas.microsoft.com/office/drawing/2014/main" id="{8F9B4C63-EFD3-B909-7C7B-DD146647B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25" y="2878163"/>
            <a:ext cx="6785440" cy="1852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4992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4985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Least Recently Used (LRU) Algorithm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746B96B-C854-ECAE-1E4E-20DCEA3E7175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267963"/>
            <a:ext cx="10296358" cy="4876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9F2133E6-02F1-6047-440B-FFC45F2DCC01}"/>
              </a:ext>
            </a:extLst>
          </p:cNvPr>
          <p:cNvSpPr txBox="1">
            <a:spLocks noChangeArrowheads="1"/>
          </p:cNvSpPr>
          <p:nvPr/>
        </p:nvSpPr>
        <p:spPr>
          <a:xfrm>
            <a:off x="1634501" y="1386370"/>
            <a:ext cx="10926500" cy="48355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/>
              <a:t>Use past knowledge rather than future</a:t>
            </a:r>
          </a:p>
          <a:p>
            <a:pPr>
              <a:defRPr/>
            </a:pPr>
            <a:r>
              <a:rPr lang="en-US" altLang="en-US" dirty="0"/>
              <a:t>Replace page that has not been used in the most amount of time</a:t>
            </a:r>
          </a:p>
          <a:p>
            <a:pPr>
              <a:defRPr/>
            </a:pPr>
            <a:r>
              <a:rPr lang="en-US" altLang="en-US" dirty="0"/>
              <a:t>Associate time of last use with each page</a:t>
            </a:r>
          </a:p>
          <a:p>
            <a:pPr>
              <a:buFont typeface="Monotype Sorts" pitchFamily="-84" charset="2"/>
              <a:buNone/>
              <a:defRPr/>
            </a:pPr>
            <a:endParaRPr lang="en-US" altLang="en-US" dirty="0"/>
          </a:p>
          <a:p>
            <a:pPr>
              <a:buFont typeface="Monotype Sorts" pitchFamily="-84" charset="2"/>
              <a:buNone/>
              <a:defRPr/>
            </a:pPr>
            <a:endParaRPr lang="en-US" altLang="en-US" dirty="0"/>
          </a:p>
          <a:p>
            <a:pPr marL="0" indent="0">
              <a:buNone/>
              <a:defRPr/>
            </a:pPr>
            <a:endParaRPr lang="en-US" altLang="en-US" dirty="0"/>
          </a:p>
          <a:p>
            <a:pPr marL="0" indent="0">
              <a:buNone/>
              <a:defRPr/>
            </a:pPr>
            <a:endParaRPr lang="en-US" altLang="en-US" dirty="0"/>
          </a:p>
          <a:p>
            <a:pPr>
              <a:defRPr/>
            </a:pPr>
            <a:r>
              <a:rPr lang="en-US" altLang="en-US" dirty="0"/>
              <a:t>12 faults – better than FIFO but worse than OPT</a:t>
            </a:r>
          </a:p>
          <a:p>
            <a:pPr>
              <a:defRPr/>
            </a:pPr>
            <a:r>
              <a:rPr lang="en-US" altLang="en-US" dirty="0"/>
              <a:t>Generally good algorithm and frequently used</a:t>
            </a:r>
          </a:p>
          <a:p>
            <a:pPr>
              <a:buFont typeface="Monotype Sorts" pitchFamily="-84" charset="2"/>
              <a:buNone/>
              <a:defRPr/>
            </a:pPr>
            <a:endParaRPr lang="en-US" altLang="en-US" dirty="0"/>
          </a:p>
        </p:txBody>
      </p:sp>
      <p:pic>
        <p:nvPicPr>
          <p:cNvPr id="12" name="Picture 4" descr="9">
            <a:extLst>
              <a:ext uri="{FF2B5EF4-FFF2-40B4-BE49-F238E27FC236}">
                <a16:creationId xmlns:a16="http://schemas.microsoft.com/office/drawing/2014/main" id="{8F9B4C63-EFD3-B909-7C7B-DD146647B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25" y="2878163"/>
            <a:ext cx="6785440" cy="1852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41915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175" y="236724"/>
            <a:ext cx="15263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05-part2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7A607F-5850-F9EB-ED22-FD2709DD3589}"/>
              </a:ext>
            </a:extLst>
          </p:cNvPr>
          <p:cNvSpPr txBox="1">
            <a:spLocks noChangeArrowheads="1"/>
          </p:cNvSpPr>
          <p:nvPr/>
        </p:nvSpPr>
        <p:spPr>
          <a:xfrm>
            <a:off x="67197" y="1778846"/>
            <a:ext cx="11143438" cy="46581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en-US" altLang="en-US" sz="2800" dirty="0"/>
          </a:p>
          <a:p>
            <a:pPr marL="457200" lvl="1" indent="0">
              <a:buNone/>
            </a:pPr>
            <a:endParaRPr lang="en-US" altLang="en-US" sz="2800" dirty="0"/>
          </a:p>
          <a:p>
            <a:endParaRPr lang="en-US" altLang="en-US" b="1" dirty="0">
              <a:solidFill>
                <a:srgbClr val="3366FF"/>
              </a:solidFill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DDEF8B05-40BD-6AC2-E3CE-5B69E25266F2}"/>
              </a:ext>
            </a:extLst>
          </p:cNvPr>
          <p:cNvSpPr txBox="1">
            <a:spLocks noChangeArrowheads="1"/>
          </p:cNvSpPr>
          <p:nvPr/>
        </p:nvSpPr>
        <p:spPr>
          <a:xfrm>
            <a:off x="3992880" y="3231619"/>
            <a:ext cx="4671060" cy="10962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en-US" sz="4000" b="1" dirty="0"/>
              <a:t>End of </a:t>
            </a:r>
            <a:r>
              <a:rPr lang="en-US" altLang="en-US" sz="4000" b="1"/>
              <a:t>Module 5-Part2</a:t>
            </a:r>
            <a:endParaRPr lang="en-US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414734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12428</TotalTime>
  <Words>1696</Words>
  <Application>Microsoft Office PowerPoint</Application>
  <PresentationFormat>شاشة عريضة</PresentationFormat>
  <Paragraphs>366</Paragraphs>
  <Slides>43</Slides>
  <Notes>10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43</vt:i4>
      </vt:variant>
    </vt:vector>
  </HeadingPairs>
  <TitlesOfParts>
    <vt:vector size="52" baseType="lpstr">
      <vt:lpstr>Arial</vt:lpstr>
      <vt:lpstr>Arial Rounded MT Bold</vt:lpstr>
      <vt:lpstr>Calibri</vt:lpstr>
      <vt:lpstr>Calibri Light</vt:lpstr>
      <vt:lpstr>Helvetica</vt:lpstr>
      <vt:lpstr>Monotype Sorts</vt:lpstr>
      <vt:lpstr>Tajawal Medium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Alaa Amin</cp:lastModifiedBy>
  <cp:revision>102</cp:revision>
  <dcterms:created xsi:type="dcterms:W3CDTF">2021-08-03T13:03:26Z</dcterms:created>
  <dcterms:modified xsi:type="dcterms:W3CDTF">2023-03-06T22:17:22Z</dcterms:modified>
</cp:coreProperties>
</file>