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8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541" r:id="rId2"/>
    <p:sldId id="542" r:id="rId3"/>
    <p:sldId id="313" r:id="rId4"/>
    <p:sldId id="484" r:id="rId5"/>
    <p:sldId id="501" r:id="rId6"/>
    <p:sldId id="507" r:id="rId7"/>
    <p:sldId id="508" r:id="rId8"/>
    <p:sldId id="509" r:id="rId9"/>
    <p:sldId id="561" r:id="rId10"/>
    <p:sldId id="563" r:id="rId11"/>
    <p:sldId id="513" r:id="rId12"/>
    <p:sldId id="514" r:id="rId13"/>
    <p:sldId id="515" r:id="rId14"/>
    <p:sldId id="565" r:id="rId15"/>
    <p:sldId id="516" r:id="rId16"/>
    <p:sldId id="518" r:id="rId17"/>
    <p:sldId id="519" r:id="rId18"/>
    <p:sldId id="520" r:id="rId19"/>
    <p:sldId id="521" r:id="rId20"/>
    <p:sldId id="522" r:id="rId21"/>
    <p:sldId id="524" r:id="rId22"/>
    <p:sldId id="527" r:id="rId23"/>
    <p:sldId id="530" r:id="rId24"/>
    <p:sldId id="531" r:id="rId25"/>
    <p:sldId id="533" r:id="rId26"/>
    <p:sldId id="544" r:id="rId27"/>
    <p:sldId id="545" r:id="rId28"/>
    <p:sldId id="546" r:id="rId29"/>
    <p:sldId id="547" r:id="rId30"/>
    <p:sldId id="548" r:id="rId31"/>
    <p:sldId id="549" r:id="rId32"/>
    <p:sldId id="550" r:id="rId33"/>
    <p:sldId id="551" r:id="rId34"/>
    <p:sldId id="552" r:id="rId35"/>
    <p:sldId id="553" r:id="rId36"/>
    <p:sldId id="557" r:id="rId37"/>
    <p:sldId id="558" r:id="rId38"/>
    <p:sldId id="559" r:id="rId39"/>
    <p:sldId id="539" r:id="rId40"/>
    <p:sldId id="555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41"/>
            <p14:sldId id="542"/>
            <p14:sldId id="313"/>
            <p14:sldId id="484"/>
            <p14:sldId id="501"/>
            <p14:sldId id="507"/>
            <p14:sldId id="508"/>
            <p14:sldId id="509"/>
            <p14:sldId id="561"/>
            <p14:sldId id="563"/>
            <p14:sldId id="513"/>
            <p14:sldId id="514"/>
            <p14:sldId id="515"/>
            <p14:sldId id="565"/>
            <p14:sldId id="516"/>
            <p14:sldId id="518"/>
            <p14:sldId id="519"/>
            <p14:sldId id="520"/>
            <p14:sldId id="521"/>
            <p14:sldId id="522"/>
            <p14:sldId id="524"/>
            <p14:sldId id="527"/>
            <p14:sldId id="530"/>
            <p14:sldId id="531"/>
            <p14:sldId id="533"/>
            <p14:sldId id="544"/>
            <p14:sldId id="545"/>
            <p14:sldId id="546"/>
            <p14:sldId id="547"/>
            <p14:sldId id="548"/>
            <p14:sldId id="549"/>
            <p14:sldId id="550"/>
            <p14:sldId id="551"/>
            <p14:sldId id="552"/>
            <p14:sldId id="553"/>
            <p14:sldId id="557"/>
            <p14:sldId id="558"/>
            <p14:sldId id="559"/>
            <p14:sldId id="539"/>
            <p14:sldId id="55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50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customXml" Target="../customXml/item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6/28/2025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3373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2502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612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.png"/><Relationship Id="rId4" Type="http://schemas.openxmlformats.org/officeDocument/2006/relationships/image" Target="../media/image1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720725"/>
            <a:ext cx="7435986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01565" y="2292170"/>
            <a:ext cx="527644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Procurement and </a:t>
            </a:r>
          </a:p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8" y="5843657"/>
            <a:ext cx="2126549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4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649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PMG 433</a:t>
            </a:r>
            <a:endParaRPr lang="en-US" sz="2800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-320675"/>
            <a:ext cx="6778919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7186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102586" y="-43544"/>
            <a:ext cx="7679373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3886270" y="3701923"/>
            <a:ext cx="820314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project-planning chain and project-delivery chain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3975384" y="4267811"/>
            <a:ext cx="212061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4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3975384" y="4964172"/>
            <a:ext cx="1649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PMG 433</a:t>
            </a:r>
            <a:endParaRPr lang="en-US" sz="28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1548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0" y="219629"/>
            <a:ext cx="4829133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595521" y="4485016"/>
            <a:ext cx="5573486" cy="2616200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135662" y="635028"/>
            <a:ext cx="41138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2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150824" y="1799094"/>
            <a:ext cx="893731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Define the requirements of initial planning, including the role that managing scope plays in this.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Identify characteristics of the planning process and approaches to planning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Understand the impact that the choice of structure will have on the achievement of project objectives.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Provide a framework for the project manager to guide understanding of some of the human resource issues that they will face.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Identify the elements of a control system appropriate to a particular project.</a:t>
            </a:r>
          </a:p>
          <a:p>
            <a:pPr lvl="0" algn="just"/>
            <a:endParaRPr lang="en-US" sz="26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05840"/>
            <a:ext cx="3541246" cy="525805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08000" y="1248322"/>
            <a:ext cx="11226800" cy="50155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</a:t>
            </a:r>
            <a:r>
              <a:rPr kumimoji="0" lang="en-GB" altLang="en-US" sz="27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traditional purchasing department</a:t>
            </a: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is concerned with the relationship with first-tier suppliers, those who supply the project organisation directly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Materials management</a:t>
            </a: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is concerned with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Physical goods and the logistic aspects of flow between first-tier suppliers through the project organisation to the first-tier customers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product breakdown structure provides the bill of materials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Supply chain management</a:t>
            </a: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is concerned </a:t>
            </a:r>
            <a:r>
              <a:rPr kumimoji="0" lang="en-US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</a:t>
            </a:r>
            <a:r>
              <a:rPr kumimoji="0" lang="en-GB" altLang="en-US" sz="27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ith</a:t>
            </a: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project strategy and operations from primary industry to end-user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85572" y="174784"/>
            <a:ext cx="67248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9288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76961"/>
            <a:ext cx="3510766" cy="527204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06400" y="1353523"/>
            <a:ext cx="11257280" cy="514839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How important is the supply chain to the success of the project?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Depends on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Value of bought-in products and services relative to the total value of the project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criticality of the items being purchased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timing of the work being purchased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impact of the quality of work purchased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If an organisation uses the same supplier over a period of time, suppliers usually rate highly on all four counts. 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Considerable time must be invested in developing relationships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When a large organisation is being supplied by small ones, direct investment, knowledge sharing, training may be on offer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44524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39966" y="356087"/>
            <a:ext cx="9432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supply chain (Continued)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8752840" y="6445241"/>
            <a:ext cx="2743200" cy="365125"/>
          </a:xfrm>
        </p:spPr>
        <p:txBody>
          <a:bodyPr/>
          <a:lstStyle/>
          <a:p>
            <a:fld id="{F7542ADD-394E-41F3-B704-951748884AE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1749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0060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29920" y="1543346"/>
            <a:ext cx="10723880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‘Even the longest journey begins with a single step.’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project may begin in different ways</a:t>
            </a:r>
          </a:p>
          <a:p>
            <a:pPr marL="514350" marR="0" lvl="1" indent="-24765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Inspiration</a:t>
            </a:r>
          </a:p>
          <a:p>
            <a:pPr marL="514350" marR="0" lvl="1" indent="-24765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Response to need</a:t>
            </a:r>
          </a:p>
          <a:p>
            <a:pPr marL="514350" marR="0" lvl="1" indent="-24765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Exploration of an issue</a:t>
            </a:r>
          </a:p>
          <a:p>
            <a:pPr marL="514350" marR="0" lvl="1" indent="-24765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necessary part of a larger program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65985" y="289780"/>
            <a:ext cx="25715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Initial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5960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78222"/>
            <a:ext cx="3520926" cy="509210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68960" y="1320800"/>
            <a:ext cx="11104880" cy="50068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93688" marR="0" lvl="0" indent="-293688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From personal projects 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 new product development (NPD)</a:t>
            </a:r>
          </a:p>
          <a:p>
            <a:pPr marL="293688" marR="0" lvl="0" indent="-293688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Dissertations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– in the early stages there is chaos</a:t>
            </a:r>
          </a:p>
          <a:p>
            <a:pPr marL="612775" marR="0" lvl="1" indent="-317500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Many different ideas may be available</a:t>
            </a:r>
          </a:p>
          <a:p>
            <a:pPr marL="612775" marR="0" lvl="1" indent="-317500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These have to be filtered according to interest, feasibility and sufficient theoretical underpinning</a:t>
            </a:r>
          </a:p>
          <a:p>
            <a:pPr marL="612775" marR="0" lvl="1" indent="-317500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Rare to end up exactly as originally envisaged</a:t>
            </a:r>
          </a:p>
          <a:p>
            <a:pPr marL="293688" marR="0" lvl="0" indent="-293688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Commercial NPDs 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are similar, it is rarely a linear activity</a:t>
            </a:r>
          </a:p>
          <a:p>
            <a:pPr marL="612775" marR="0" lvl="1" indent="-317500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Many different possibilities may be available</a:t>
            </a:r>
          </a:p>
          <a:p>
            <a:pPr marL="612775" marR="0" lvl="1" indent="-317500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These need to be screened with respect to the market, financial criteria, strategic and technical implications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56191" y="356087"/>
            <a:ext cx="31390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Models of planning</a:t>
            </a: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6838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480919" y="1340322"/>
            <a:ext cx="3518041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99440" y="1543346"/>
            <a:ext cx="10871199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4163" marR="0" lvl="0" indent="-284163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pipeline </a:t>
            </a:r>
          </a:p>
          <a:p>
            <a:pPr marL="541338" marR="0" lvl="1" indent="-2555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Products at various stages of development</a:t>
            </a:r>
          </a:p>
          <a:p>
            <a:pPr marL="284163" marR="0" lvl="0" indent="-284163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creative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processes of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concept development</a:t>
            </a:r>
          </a:p>
          <a:p>
            <a:pPr marL="541338" marR="0" lvl="1" indent="-2555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Allow time and space for individuals to carry out exploration</a:t>
            </a:r>
          </a:p>
          <a:p>
            <a:pPr marL="541338" marR="0" lvl="1" indent="-2555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Protect ownership of ideas</a:t>
            </a:r>
          </a:p>
          <a:p>
            <a:pPr marL="541338" marR="0" lvl="1" indent="-2555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Encourage rapid prototyping</a:t>
            </a:r>
          </a:p>
          <a:p>
            <a:pPr marL="541338" marR="0" lvl="1" indent="-2555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Senior people to act as project champions</a:t>
            </a:r>
          </a:p>
          <a:p>
            <a:pPr marL="541338" marR="0" lvl="1" indent="-2555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Have rapid development processes ready to take ideas to fruition</a:t>
            </a:r>
          </a:p>
          <a:p>
            <a:pPr marL="541338" marR="0" lvl="1" indent="-2555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Clear criteria as to what will be supported and what will not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53462" y="356087"/>
            <a:ext cx="50882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Models of planning (Continued)</a:t>
            </a:r>
            <a:endParaRPr lang="en-US" sz="27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9896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5140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11201" y="1543345"/>
            <a:ext cx="10642600" cy="47205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Costs of the planning process</a:t>
            </a:r>
          </a:p>
          <a:p>
            <a:pPr marR="0" lvl="0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Labour (time)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Associated expenses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Planning tools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Cost of preparing formal written plan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Opportunity costs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07360" y="326063"/>
            <a:ext cx="682273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26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2289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4124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11201" y="1543345"/>
            <a:ext cx="10728960" cy="47205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Benefits of the planning process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Avoids costs of chaos of unplanned activity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Provides a basis for evaluation (or filtering)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Identifies problems in advance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Output of planning 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Plans help decision making and guides future activities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Plans should change as circumstances change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Planning is a means to an end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Planning facilitates a beneficial insight into what may happen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43244" y="306599"/>
            <a:ext cx="53991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26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11494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940555" y="858183"/>
            <a:ext cx="3071014" cy="54981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77520" y="1115558"/>
            <a:ext cx="10876279" cy="531346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approach and uncertainty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Product and/or process uncertainty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Planning needs to take into account such variables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Approaches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Claim we know everything</a:t>
            </a: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Often repeated projects</a:t>
            </a: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Beware optimism bias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Acknowledge we know nothing</a:t>
            </a: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Wishful thinking</a:t>
            </a: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Set up milestones and hope we meet them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Both, the nearer the point in time, the more we know</a:t>
            </a: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Rolling wave planning</a:t>
            </a: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High-level schedule of activities, detail added as project progresses</a:t>
            </a: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50 percent rule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167962" y="641152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41385" y="141686"/>
            <a:ext cx="53991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712200" y="6429018"/>
            <a:ext cx="2743200" cy="365125"/>
          </a:xfrm>
        </p:spPr>
        <p:txBody>
          <a:bodyPr/>
          <a:lstStyle/>
          <a:p>
            <a:fld id="{F7542ADD-394E-41F3-B704-951748884AEE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74882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13779"/>
            <a:ext cx="3541246" cy="535654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61975" y="1220365"/>
            <a:ext cx="11468050" cy="51359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Do plans provide information or just data?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Data are the numbers on the page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Information is the part that can be usefully applied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Noise clutters the analysis process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PM needs to collect data and add-value by creating information 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process of project planning – inputs, outputs and the process itself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‘What’ happens – the tactical plan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‘How’ it happens – the operational plan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Many cycles and reviews until ‘final’ plan produced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Verify overview before further effort committed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13825" y="633482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40160" y="326063"/>
            <a:ext cx="53991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6650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9204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48641" y="1543345"/>
            <a:ext cx="11033760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Planning accuracy or precision? 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74638" marR="0" lvl="0" indent="-27463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‘Quick and dirty’ approach (accurate)</a:t>
            </a:r>
          </a:p>
          <a:p>
            <a:pPr marL="274638" marR="0" lvl="0" indent="-27463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Months of painstaking planning approach (precise)</a:t>
            </a:r>
          </a:p>
          <a:p>
            <a:pPr marL="274638" marR="0" lvl="0" indent="-27463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First assess the overview </a:t>
            </a:r>
          </a:p>
          <a:p>
            <a:pPr marL="488950" marR="0" lvl="1" indent="-204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Has basic criteria (financial, technical) been satisfied?</a:t>
            </a:r>
          </a:p>
          <a:p>
            <a:pPr marL="488950" marR="0" lvl="1" indent="-204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Are fundamental flaws revealed?</a:t>
            </a:r>
          </a:p>
          <a:p>
            <a:pPr marL="274638" marR="0" lvl="0" indent="-27463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Followed by detailed planning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29488" y="246770"/>
            <a:ext cx="53991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0270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5140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7280" y="1543345"/>
            <a:ext cx="11056400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Managing the planning process</a:t>
            </a:r>
          </a:p>
          <a:p>
            <a:pPr marL="274638" marR="0" lvl="0" indent="-27463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Traceability</a:t>
            </a:r>
          </a:p>
          <a:p>
            <a:pPr marL="274638" marR="0" lvl="0" indent="-27463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Systematic approach</a:t>
            </a:r>
          </a:p>
          <a:p>
            <a:pPr marL="488950" marR="0" lvl="1" indent="-204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Manageable chunk and logical sequence</a:t>
            </a:r>
          </a:p>
          <a:p>
            <a:pPr marL="488950" marR="0" lvl="1" indent="-204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Estimate time and resources</a:t>
            </a:r>
          </a:p>
          <a:p>
            <a:pPr marL="488950" marR="0" lvl="1" indent="-204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Provides logic for decisions, framework for assessment, shows effects on other systems, enables filtering of frivolous ideas and activities</a:t>
            </a:r>
          </a:p>
          <a:p>
            <a:pPr marL="488950" marR="0" lvl="1" indent="-204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Essential for revision/refinement process</a:t>
            </a:r>
          </a:p>
          <a:p>
            <a:pPr marL="488950" marR="0" lvl="1" indent="-204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Allows lessons to be learnt        -Facilitates communication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96415" y="347239"/>
            <a:ext cx="53991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5766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06798"/>
            <a:ext cx="3581886" cy="53635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29920" y="1271922"/>
            <a:ext cx="11064239" cy="50556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PID (project initiation document)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output of the planning process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project brief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team management structure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Job descriptions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project approach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project quality plan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project plan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business case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risk log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controls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communication plan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85440" y="268774"/>
            <a:ext cx="679604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2986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05841"/>
            <a:ext cx="3612366" cy="535051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48640" y="1318018"/>
            <a:ext cx="11023600" cy="50383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4163" marR="0" lvl="0" indent="-284163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Formalisation</a:t>
            </a:r>
          </a:p>
          <a:p>
            <a:pPr marL="284163" marR="0" lvl="0" indent="-284163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What level of formalisation is required?</a:t>
            </a:r>
          </a:p>
          <a:p>
            <a:pPr marL="284163" marR="0" lvl="0" indent="-284163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complexity</a:t>
            </a:r>
          </a:p>
          <a:p>
            <a:pPr marL="284163" marR="0" lvl="0" indent="-284163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Custom and practice</a:t>
            </a:r>
          </a:p>
          <a:p>
            <a:pPr marL="284163" marR="0" lvl="0" indent="-284163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Who is the proposal for</a:t>
            </a:r>
          </a:p>
          <a:p>
            <a:pPr marL="550863" marR="0" lvl="1" indent="-265113" algn="l" defTabSz="914400" rtl="0" eaLnBrk="1" fontAlgn="auto" latinLnBrk="0" hangingPunct="1">
              <a:lnSpc>
                <a:spcPct val="8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Internal/external customers</a:t>
            </a:r>
          </a:p>
          <a:p>
            <a:pPr marL="550863" marR="0" lvl="1" indent="-265113" algn="l" defTabSz="914400" rtl="0" eaLnBrk="1" fontAlgn="auto" latinLnBrk="0" hangingPunct="1">
              <a:lnSpc>
                <a:spcPct val="8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range of people</a:t>
            </a:r>
          </a:p>
          <a:p>
            <a:pPr marL="284163" marR="0" lvl="0" indent="-284163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Why is the proposal required</a:t>
            </a:r>
          </a:p>
          <a:p>
            <a:pPr marL="550863" marR="0" lvl="1" indent="-265113" algn="l" defTabSz="914400" rtl="0" eaLnBrk="1" fontAlgn="auto" latinLnBrk="0" hangingPunct="1">
              <a:lnSpc>
                <a:spcPct val="8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Competitive bid</a:t>
            </a:r>
          </a:p>
          <a:p>
            <a:pPr marL="550863" marR="0" lvl="1" indent="-265113" algn="l" defTabSz="914400" rtl="0" eaLnBrk="1" fontAlgn="auto" latinLnBrk="0" hangingPunct="1">
              <a:lnSpc>
                <a:spcPct val="8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First examination</a:t>
            </a:r>
          </a:p>
          <a:p>
            <a:pPr marL="550863" marR="0" lvl="1" indent="-265113" algn="l" defTabSz="914400" rtl="0" eaLnBrk="1" fontAlgn="auto" latinLnBrk="0" hangingPunct="1">
              <a:lnSpc>
                <a:spcPct val="8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Organisational policy</a:t>
            </a:r>
          </a:p>
          <a:p>
            <a:pPr marL="284163" marR="0" lvl="0" indent="-284163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Opportunity to sell to potential customers</a:t>
            </a:r>
          </a:p>
          <a:p>
            <a:pPr marL="284163" marR="0" lvl="0" indent="-284163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Executive summary, main body of report, appendices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74785" y="639887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22347" y="240040"/>
            <a:ext cx="637402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8951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4128422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68960" y="1340322"/>
            <a:ext cx="11311865" cy="51519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Divide project into phases/stages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Determine the nature and objectives of each phase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Gates between phases give opportunity to review progress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Lay down criteria for passing to the next phase in advance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Failure at a gate</a:t>
            </a:r>
          </a:p>
          <a:p>
            <a:pPr marL="550863" marR="0" lvl="1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Wind up activities</a:t>
            </a:r>
          </a:p>
          <a:p>
            <a:pPr marL="550863" marR="0" lvl="1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Maximise potential benefit while minimising risk or expenditure</a:t>
            </a:r>
          </a:p>
          <a:p>
            <a:pPr marL="550863" marR="0" lvl="1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Take on a joint partner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‘Fuzzy gates’</a:t>
            </a:r>
          </a:p>
          <a:p>
            <a:pPr marL="550863" marR="0" lvl="1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allowed to continue until proper review can be conducted</a:t>
            </a:r>
          </a:p>
          <a:p>
            <a:pPr marL="550863" marR="0" lvl="1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Gates don’t slow project down</a:t>
            </a:r>
          </a:p>
          <a:p>
            <a:pPr marL="550863" marR="0" lvl="1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Can be confusion over which activities can continue/be stopped at the gate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42603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88148" y="58022"/>
            <a:ext cx="6679969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project landscapes: stages and gates,</a:t>
            </a:r>
          </a:p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activities and stages, and maps </a:t>
            </a:r>
            <a:endParaRPr lang="en-US" sz="26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7582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62161" y="1391122"/>
            <a:ext cx="3507919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73867" y="1543346"/>
            <a:ext cx="10739013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buClr>
                <a:srgbClr val="000000"/>
              </a:buClr>
            </a:pPr>
            <a:endParaRPr lang="en-US" sz="2600" kern="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90338" y="124322"/>
            <a:ext cx="683392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7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project landscapes: stages and gates, </a:t>
            </a:r>
          </a:p>
          <a:p>
            <a:pPr lvl="0" algn="ctr"/>
            <a:r>
              <a:rPr lang="en-US" altLang="en-US" sz="27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activities and stages, and maps (Continued)</a:t>
            </a:r>
            <a:endParaRPr lang="en-US" sz="27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18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CF1E46C-D490-4006-9071-B2FEB54F3B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3867" y="1595120"/>
            <a:ext cx="10667893" cy="4501668"/>
          </a:xfrm>
          <a:prstGeom prst="rect">
            <a:avLst/>
          </a:prstGeom>
        </p:spPr>
      </p:pic>
      <p:sp>
        <p:nvSpPr>
          <p:cNvPr id="10" name="Text Box 4">
            <a:extLst>
              <a:ext uri="{FF2B5EF4-FFF2-40B4-BE49-F238E27FC236}">
                <a16:creationId xmlns:a16="http://schemas.microsoft.com/office/drawing/2014/main" id="{FE810F9B-98B4-4D2B-8898-E4534CACA5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51564" y="6263897"/>
            <a:ext cx="79914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b="1" dirty="0">
                <a:latin typeface="Arial" panose="020B0604020202020204" pitchFamily="34" charset="0"/>
              </a:rPr>
              <a:t>Conventional approach to new product development</a:t>
            </a:r>
          </a:p>
        </p:txBody>
      </p:sp>
    </p:spTree>
    <p:extLst>
      <p:ext uri="{BB962C8B-B14F-4D97-AF65-F5344CB8AC3E}">
        <p14:creationId xmlns:p14="http://schemas.microsoft.com/office/powerpoint/2010/main" val="23367099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955554" y="1080766"/>
            <a:ext cx="3073886" cy="52298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58800" y="1393452"/>
            <a:ext cx="10982959" cy="49742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Concurrent engineering/fast track projects</a:t>
            </a:r>
          </a:p>
          <a:p>
            <a:pPr marL="266700" marR="0" lvl="0" indent="-266700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Importance of time and reduced costs to market</a:t>
            </a:r>
          </a:p>
          <a:p>
            <a:pPr marL="266700" marR="0" lvl="0" indent="-266700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Overlap activities/run activities in parallel</a:t>
            </a:r>
          </a:p>
          <a:p>
            <a:pPr marL="266700" marR="0" lvl="0" indent="-266700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Requires co-operation in planning and high levels of communication</a:t>
            </a:r>
          </a:p>
          <a:p>
            <a:pPr marL="266700" marR="0" lvl="0" indent="-266700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Benefits</a:t>
            </a:r>
          </a:p>
          <a:p>
            <a:pPr marL="550863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Reduced project time</a:t>
            </a:r>
          </a:p>
          <a:p>
            <a:pPr marL="550863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Reduced rework</a:t>
            </a:r>
          </a:p>
          <a:p>
            <a:pPr marL="550863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Reduced project costs</a:t>
            </a:r>
          </a:p>
          <a:p>
            <a:pPr marL="266700" marR="0" lvl="0" indent="-266700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Disadvantages</a:t>
            </a:r>
          </a:p>
          <a:p>
            <a:pPr marL="550863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Increased overheads</a:t>
            </a:r>
          </a:p>
          <a:p>
            <a:pPr marL="550863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Costs of co-location</a:t>
            </a:r>
          </a:p>
          <a:p>
            <a:pPr marL="550863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Cultural resistance</a:t>
            </a:r>
          </a:p>
          <a:p>
            <a:pPr marL="550863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Inappropriate application at times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49319" y="79526"/>
            <a:ext cx="6354625" cy="892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6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project landscapes: stages and gates, </a:t>
            </a:r>
          </a:p>
          <a:p>
            <a:pPr lvl="0" algn="ctr"/>
            <a:r>
              <a:rPr lang="en-US" altLang="en-US" sz="26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activities and stages, and maps (Continued)</a:t>
            </a:r>
            <a:endParaRPr lang="en-US" sz="26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0546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78220"/>
            <a:ext cx="4128422" cy="509210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60387" y="1401243"/>
            <a:ext cx="11271225" cy="50921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57175" marR="0" lvl="0" indent="-257175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Activity maps</a:t>
            </a:r>
          </a:p>
          <a:p>
            <a:pPr marL="257175" marR="0" lvl="0" indent="-2571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An overview of what the project will look like</a:t>
            </a:r>
          </a:p>
          <a:p>
            <a:pPr marL="257175" marR="0" lvl="0" indent="-2571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One graphical technique</a:t>
            </a:r>
          </a:p>
          <a:p>
            <a:pPr marL="550863" marR="0" lvl="1" indent="-2921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Four fields mapping (FFM)/Deployment flow chart (DFC)</a:t>
            </a:r>
          </a:p>
          <a:p>
            <a:pPr marL="550863" marR="0" lvl="1" indent="-2921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Relates four information fields</a:t>
            </a:r>
          </a:p>
          <a:p>
            <a:pPr marL="842963" marR="0" lvl="2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team members</a:t>
            </a:r>
          </a:p>
          <a:p>
            <a:pPr marL="842963" marR="0" lvl="2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logical phases of an activity</a:t>
            </a:r>
          </a:p>
          <a:p>
            <a:pPr marL="842963" marR="0" lvl="2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Tasks to be performed including decisions made</a:t>
            </a:r>
          </a:p>
          <a:p>
            <a:pPr marL="842963" marR="0" lvl="2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standards that apply for each task</a:t>
            </a:r>
          </a:p>
          <a:p>
            <a:pPr marL="1171575" marR="0" lvl="3" indent="-31115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Controls are specified </a:t>
            </a:r>
          </a:p>
          <a:p>
            <a:pPr marL="1171575" marR="0" lvl="3" indent="-31115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Information is shared</a:t>
            </a:r>
          </a:p>
          <a:p>
            <a:pPr marL="550863" marR="0" lvl="1" indent="-2921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Entry and exit criteria specified</a:t>
            </a:r>
          </a:p>
          <a:p>
            <a:pPr marL="550863" marR="0" lvl="1" indent="-2921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No phase can be completed until all errors have been corrected and the cause identified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493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51997" y="110619"/>
            <a:ext cx="683392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7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project landscapes: stages and gates, </a:t>
            </a:r>
          </a:p>
          <a:p>
            <a:pPr lvl="0" algn="ctr"/>
            <a:r>
              <a:rPr lang="en-US" altLang="en-US" sz="27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activities and stages, and maps (Continued)</a:t>
            </a:r>
            <a:endParaRPr lang="en-US" sz="27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5539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359204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74914" y="1419529"/>
            <a:ext cx="11131006" cy="47492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Planning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–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the production of plans add value</a:t>
            </a:r>
          </a:p>
          <a:p>
            <a:pPr marL="628650" marR="0" lvl="1" indent="-34131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it is not an end in itself</a:t>
            </a:r>
          </a:p>
          <a:p>
            <a:pPr marL="628650" marR="0" lvl="1" indent="-34131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planner 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has the opportunity of analysing the project system</a:t>
            </a:r>
          </a:p>
          <a:p>
            <a:pPr marL="628650" marR="0" lvl="1" indent="-34131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Revealing opportunities for improvement </a:t>
            </a:r>
          </a:p>
          <a:p>
            <a:pPr marL="628650" marR="0" lvl="1" indent="-34131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Revealing possible problem preventions</a:t>
            </a:r>
          </a:p>
          <a:p>
            <a:pPr marL="628650" marR="0" lvl="1" indent="-34131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Sets out the basis on how the project will proceed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Benefits are realised when they are communicated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57161" y="268359"/>
            <a:ext cx="27221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 of a project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20505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1" y="1534160"/>
            <a:ext cx="11271224" cy="47297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How long will it take to complete the project?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How precise do you need to be?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How long did it take last time?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What could cause significant delay?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What other tasks might get in the way?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Estimates are guesses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Beware treating these numbers in a scientific way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Estimation continues through the project lifecycle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nearer the completion, the more certainty about time, resources and costs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92086" y="200413"/>
            <a:ext cx="40078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Constructing a time plan</a:t>
            </a:r>
            <a:endParaRPr lang="en-US" sz="26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997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355140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473200"/>
            <a:ext cx="11196320" cy="479069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Gathering together individuals and making them a cohesive whole is a fundamental role of the project manager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Possible problems….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mix of personalities that will ensure the group dynamics are right is   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 project issue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How this project team fits in with the structure of the organisation is        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strategic issue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Forming the team across multiple organisations (e.g. joint ventures) and/or multiple geographic locations (virtual teams) are extra challenges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26771" y="332493"/>
            <a:ext cx="40078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Constructing a time plan</a:t>
            </a:r>
            <a:endParaRPr lang="en-US" sz="26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3090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44880"/>
            <a:ext cx="3551406" cy="532544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198880"/>
            <a:ext cx="11064240" cy="50714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just" defTabSz="914400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Large organisations are traditionally structured in functional disciplines or ‘silos’ </a:t>
            </a:r>
          </a:p>
          <a:p>
            <a:pPr marL="620713" marR="0" lvl="1" indent="-331788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Grouping all specialisms together is efficient</a:t>
            </a:r>
          </a:p>
          <a:p>
            <a:pPr marL="620713" marR="0" lvl="1" indent="-331788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function of the silos is focused and clear</a:t>
            </a:r>
          </a:p>
          <a:p>
            <a:pPr marL="620713" marR="0" lvl="1" indent="-331788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Career paths are defined</a:t>
            </a:r>
          </a:p>
          <a:p>
            <a:pPr marL="620713" marR="0" lvl="1" indent="-331788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Administration systems are geared to this way of working</a:t>
            </a:r>
          </a:p>
          <a:p>
            <a:pPr marL="620713" marR="0" lvl="1" indent="-331788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Can be detrimental </a:t>
            </a:r>
          </a:p>
          <a:p>
            <a:pPr marL="835025" marR="0" lvl="2" indent="-212725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To creativity of individuals</a:t>
            </a:r>
          </a:p>
          <a:p>
            <a:pPr marL="835025" marR="0" lvl="2" indent="-212725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To responsiveness to changing market needs</a:t>
            </a:r>
          </a:p>
          <a:p>
            <a:pPr marL="835025" marR="0" lvl="2" indent="-212725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Managers may build empires, creating work for themselves regardless of adding value</a:t>
            </a:r>
          </a:p>
          <a:p>
            <a:pPr marL="835025" marR="0" lvl="2" indent="-212725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Departmental head count appears to be the measure of status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Large organisation traditionally ordered in a hierarchical pyramid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103749" y="79526"/>
            <a:ext cx="145033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altLang="en-US" sz="36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Teams</a:t>
            </a:r>
            <a:endParaRPr lang="en-US" sz="3600" b="1" dirty="0">
              <a:solidFill>
                <a:srgbClr val="00B0F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5637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917989" y="1155870"/>
            <a:ext cx="4128422" cy="512359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75920" y="1320800"/>
            <a:ext cx="11389360" cy="494309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93688" marR="0" lvl="0" indent="-29368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De-layering attempts to minimise the number of layers in an organisation</a:t>
            </a: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Simplifies decision making and communication</a:t>
            </a: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Removes a considerable overhead</a:t>
            </a: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293688" marR="0" lvl="0" indent="-29368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Alternative structures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:</a:t>
            </a: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Product group</a:t>
            </a: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Customer type</a:t>
            </a: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Geographical area</a:t>
            </a: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Functions</a:t>
            </a: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Mixture depending on nature of business and integration of supply chain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20872" y="144699"/>
            <a:ext cx="377449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altLang="en-US" sz="3600" b="1" dirty="0">
                <a:solidFill>
                  <a:srgbClr val="00B4F8"/>
                </a:solidFill>
              </a:rPr>
              <a:t>Teams (Continued)</a:t>
            </a:r>
            <a:endParaRPr lang="en-US" sz="36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5568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4128422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1175" y="1241892"/>
            <a:ext cx="11494745" cy="51144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role of teams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One single function will rarely provide the customer’s entire needs</a:t>
            </a:r>
          </a:p>
          <a:p>
            <a:pPr marL="620713" marR="0" lvl="1" indent="-331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‘Cross-functional’ activity is required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Where a project involves more than one function, the project manager should define organisational forms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nature of the work organisation is important</a:t>
            </a:r>
          </a:p>
          <a:p>
            <a:pPr marL="620713" marR="0" lvl="1" indent="-331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Defines </a:t>
            </a: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responsibility</a:t>
            </a: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and </a:t>
            </a: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authority</a:t>
            </a:r>
          </a:p>
          <a:p>
            <a:pPr marL="620713" marR="0" lvl="1" indent="-331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Outlines </a:t>
            </a: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reporting</a:t>
            </a: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arrangements</a:t>
            </a:r>
          </a:p>
          <a:p>
            <a:pPr marL="620713" marR="0" lvl="1" indent="-331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Determines the management </a:t>
            </a: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overhead</a:t>
            </a:r>
          </a:p>
          <a:p>
            <a:pPr marL="620713" marR="0" lvl="1" indent="-331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Sets the structure behind the organisational </a:t>
            </a: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culture</a:t>
            </a:r>
          </a:p>
          <a:p>
            <a:pPr marL="620713" marR="0" lvl="1" indent="-331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Determines one group of </a:t>
            </a: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stakeholders</a:t>
            </a: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in project activities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32507" y="326063"/>
            <a:ext cx="353090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altLang="en-US" sz="32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Teams (Continued)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6652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10600" y="1066801"/>
            <a:ext cx="3400969" cy="518183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36880" y="1263584"/>
            <a:ext cx="11267440" cy="50927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role of teams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Many organisations use ‘dotted-line’ responsibility</a:t>
            </a:r>
          </a:p>
          <a:p>
            <a:pPr marL="568325" marR="0" lvl="1" indent="-2794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individual has responsibility to one functional manager with a </a:t>
            </a: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dotted-line responsibility</a:t>
            </a: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to a second, signalling a link to their goals.</a:t>
            </a:r>
          </a:p>
          <a:p>
            <a:pPr marL="568325" marR="0" lvl="1" indent="-2794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It encourages/enforces communication and integration between departments</a:t>
            </a:r>
          </a:p>
          <a:p>
            <a:pPr marL="568325" marR="0" lvl="1" indent="-2794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It allows specialists/specialist departments to be involved but does not allow them to hold responsibility, have power or empire-build</a:t>
            </a:r>
          </a:p>
          <a:p>
            <a:pPr marL="568325" marR="0" lvl="1" indent="-2794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 ensure integration</a:t>
            </a:r>
          </a:p>
          <a:p>
            <a:pPr marL="773113" marR="0" lvl="2" indent="-203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Additional administrative procedures are needed</a:t>
            </a:r>
          </a:p>
          <a:p>
            <a:pPr marL="773113" marR="0" lvl="2" indent="-203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There are often interminable meetings </a:t>
            </a:r>
          </a:p>
          <a:p>
            <a:pPr marL="773113" marR="0" lvl="2" indent="-203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There are mountains of bureaucracy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81344" y="241880"/>
            <a:ext cx="33722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altLang="en-US" sz="3200" b="1" dirty="0">
                <a:solidFill>
                  <a:srgbClr val="00B4F8"/>
                </a:solidFill>
              </a:rPr>
              <a:t>Teams (Continued)</a:t>
            </a:r>
            <a:endParaRPr lang="en-US" sz="32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87758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826980"/>
            <a:ext cx="4128422" cy="544334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241891"/>
            <a:ext cx="11186160" cy="50507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Teams have various stages of development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Collection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Entrenchment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Resolution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Synergy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Decline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Break-up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PM can identify the stage at which the team is operating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PM can ensure the decline stage is held back for as long as possible</a:t>
            </a:r>
          </a:p>
          <a:p>
            <a:pPr marL="533400" marR="0" lvl="1" indent="-2444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Take development backwards by changing team composition</a:t>
            </a:r>
          </a:p>
          <a:p>
            <a:pPr marL="533400" marR="0" lvl="1" indent="-2444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Add a new challenge by expanding the range or scope of tasks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32508" y="303760"/>
            <a:ext cx="35309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altLang="en-US" sz="32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Teams (Continued)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15186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4128422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75920" y="1241891"/>
            <a:ext cx="11440160" cy="49353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Personality and roles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project manager can benefit from understanding the ways in which individuals behave in group situations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Designing the team</a:t>
            </a:r>
            <a:endParaRPr kumimoji="0" lang="ar-EG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573088" marR="0" lvl="1" indent="-28416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Eligibility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– qualifications and experience </a:t>
            </a:r>
          </a:p>
          <a:p>
            <a:pPr marL="573088" marR="0" lvl="1" indent="-28416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Suitability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– how the individuals in the team fit together</a:t>
            </a:r>
          </a:p>
          <a:p>
            <a:pPr marL="573088" marR="0" lvl="1" indent="-28416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Balance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– portfolio of characteristics relative to the task to be undertaken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02306" y="232682"/>
            <a:ext cx="32047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0" lang="en-GB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4F8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Managing people</a:t>
            </a:r>
            <a:endParaRPr lang="en-US" sz="32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330172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24560"/>
            <a:ext cx="4128422" cy="534576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96239" y="1219588"/>
            <a:ext cx="11484585" cy="50443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07975" marR="0" lvl="0" indent="-307975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project runs late, is over budget, does not deliver to requirements</a:t>
            </a: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Question: How did this happen?</a:t>
            </a: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Answer: Very gradually</a:t>
            </a:r>
          </a:p>
          <a:p>
            <a:pPr marL="307975" marR="0" lvl="0" indent="-307975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Need system in place to </a:t>
            </a: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detect occurrences </a:t>
            </a: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offer opportunity to instigate corrective activities</a:t>
            </a:r>
          </a:p>
          <a:p>
            <a:pPr marL="307975" marR="0" lvl="0" indent="-307975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Caveat</a:t>
            </a: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If there has been poor planning, there may be considerable confusion</a:t>
            </a: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Projects are rarely static</a:t>
            </a: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Controlling by conformance to plan that may not be relevant is unlikely to be beneficial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09470" y="244845"/>
            <a:ext cx="36182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concept of control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75101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76960"/>
            <a:ext cx="4128422" cy="51933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289284"/>
            <a:ext cx="11054080" cy="49746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07975" marR="0" lvl="0" indent="-3079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Control activity predominantly during execution phase</a:t>
            </a:r>
          </a:p>
          <a:p>
            <a:pPr marL="307975" marR="0" lvl="0" indent="-3079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Needs careful consideration during planning phase</a:t>
            </a:r>
          </a:p>
          <a:p>
            <a:pPr marL="307975" marR="0" lvl="0" indent="-3079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control system:</a:t>
            </a:r>
          </a:p>
          <a:p>
            <a:pPr marL="307975" marR="0" lvl="0" indent="-3079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Based on easy and simple measures that reflect the objectives of the project</a:t>
            </a:r>
          </a:p>
          <a:p>
            <a:pPr marL="307975" marR="0" lvl="0" indent="-3079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Basic requirements are </a:t>
            </a:r>
          </a:p>
          <a:p>
            <a:pPr marL="685800" marR="0" lvl="1" indent="-330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Defining </a:t>
            </a:r>
            <a:r>
              <a:rPr kumimoji="0" lang="en-GB" altLang="en-US" sz="26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system characteristics</a:t>
            </a: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of importance</a:t>
            </a:r>
          </a:p>
          <a:p>
            <a:pPr marL="685800" marR="0" lvl="1" indent="-330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Defining </a:t>
            </a:r>
            <a:r>
              <a:rPr kumimoji="0" lang="en-GB" altLang="en-US" sz="26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limits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 their variation</a:t>
            </a:r>
          </a:p>
          <a:p>
            <a:pPr marL="685800" marR="0" lvl="1" indent="-330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Measurement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of those characteristics</a:t>
            </a:r>
          </a:p>
          <a:p>
            <a:pPr marL="685800" marR="0" lvl="1" indent="-330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Making progress </a:t>
            </a:r>
            <a:r>
              <a:rPr kumimoji="0" lang="en-GB" altLang="en-US" sz="26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visible</a:t>
            </a:r>
          </a:p>
          <a:p>
            <a:pPr marL="685800" marR="0" lvl="1" indent="-330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Feedback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of performance to the team</a:t>
            </a:r>
          </a:p>
          <a:p>
            <a:pPr marL="685800" marR="0" lvl="1" indent="-330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Instituting </a:t>
            </a:r>
            <a:r>
              <a:rPr kumimoji="0" lang="en-GB" altLang="en-US" sz="26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corrective action</a:t>
            </a: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where required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12257" y="326063"/>
            <a:ext cx="55674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concept of control (Continued)</a:t>
            </a: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17881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05070"/>
            <a:ext cx="4128422" cy="51652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75920" y="1320513"/>
            <a:ext cx="11504905" cy="29184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output of a process 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Monitor to determine characteristics of the output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Interpret data 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Feedback to make changes to the process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Acceptable deviations from desired performance defines corrective action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287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63634" y="289579"/>
            <a:ext cx="55674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concept of control (Continued)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32</a:t>
            </a:fld>
            <a:endParaRPr lang="en-US"/>
          </a:p>
        </p:txBody>
      </p:sp>
      <p:pic>
        <p:nvPicPr>
          <p:cNvPr id="9" name="Picture 7" descr="M13NF001">
            <a:extLst>
              <a:ext uri="{FF2B5EF4-FFF2-40B4-BE49-F238E27FC236}">
                <a16:creationId xmlns:a16="http://schemas.microsoft.com/office/drawing/2014/main" id="{23B879D7-E9D7-4577-99B4-5E808150B8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921" y="4238932"/>
            <a:ext cx="11419840" cy="202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 Box 21">
            <a:extLst>
              <a:ext uri="{FF2B5EF4-FFF2-40B4-BE49-F238E27FC236}">
                <a16:creationId xmlns:a16="http://schemas.microsoft.com/office/drawing/2014/main" id="{CE452850-ED76-439A-8D2D-4204F4187E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6183" y="6306998"/>
            <a:ext cx="85344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 b="1" dirty="0">
                <a:latin typeface="Arial" panose="020B0604020202020204" pitchFamily="34" charset="0"/>
              </a:rPr>
              <a:t>Basic model of control</a:t>
            </a:r>
            <a:endParaRPr lang="en-GB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4025641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7172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16560" y="1599306"/>
            <a:ext cx="11186160" cy="45474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25513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Defining system characteristics of importance</a:t>
            </a:r>
          </a:p>
          <a:p>
            <a:pPr marL="228600" marR="0" lvl="0" indent="-228600" algn="l" defTabSz="925513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228600" indent="-228600" defTabSz="9255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Typically: time, cost, quality </a:t>
            </a:r>
          </a:p>
          <a:p>
            <a:pPr marL="228600" indent="-228600" defTabSz="9255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Dependent on project strategy and available resources</a:t>
            </a:r>
          </a:p>
          <a:p>
            <a:pPr marL="228600" indent="-228600" defTabSz="9255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One constraint could be sacrificed rather than compromise the other two?</a:t>
            </a:r>
          </a:p>
          <a:p>
            <a:pPr marL="228600" indent="-228600" defTabSz="9255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Other issues of strategic importance Examples</a:t>
            </a:r>
          </a:p>
          <a:p>
            <a:pPr marL="685800" lvl="1" indent="-228600" defTabSz="9255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Legal, ethical, environmental, etc.</a:t>
            </a:r>
          </a:p>
          <a:p>
            <a:pPr marL="685800" lvl="1" indent="-228600" defTabSz="9255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Other concerns possible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12257" y="311470"/>
            <a:ext cx="55674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concept of control (Continued)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62651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4128422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75920" y="1318017"/>
            <a:ext cx="11504905" cy="49458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Defining limits to their variation</a:t>
            </a:r>
          </a:p>
          <a:p>
            <a:pPr marL="228600" indent="-228600">
              <a:lnSpc>
                <a:spcPct val="95000"/>
              </a:lnSpc>
              <a:spcBef>
                <a:spcPct val="15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Performance will vary across people and activities </a:t>
            </a:r>
          </a:p>
          <a:p>
            <a:pPr marL="228600" indent="-228600">
              <a:lnSpc>
                <a:spcPct val="95000"/>
              </a:lnSpc>
              <a:spcBef>
                <a:spcPct val="15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When does a deviation become a problem?</a:t>
            </a:r>
          </a:p>
          <a:p>
            <a:pPr marL="228600" indent="-228600">
              <a:lnSpc>
                <a:spcPct val="95000"/>
              </a:lnSpc>
              <a:spcBef>
                <a:spcPct val="15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Examples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</a:p>
          <a:p>
            <a:pPr marL="434975" lvl="1" indent="-250825">
              <a:lnSpc>
                <a:spcPct val="95000"/>
              </a:lnSpc>
              <a:spcBef>
                <a:spcPct val="15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Health and safety – zero tolerance</a:t>
            </a:r>
          </a:p>
          <a:p>
            <a:pPr marL="434975" lvl="1" indent="-250825">
              <a:lnSpc>
                <a:spcPct val="95000"/>
              </a:lnSpc>
              <a:spcBef>
                <a:spcPct val="15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For some organisations, 1% on cost acceptable whilst one day’s delay is unacceptable</a:t>
            </a:r>
          </a:p>
          <a:p>
            <a:pPr marL="228600" indent="-228600">
              <a:lnSpc>
                <a:spcPct val="95000"/>
              </a:lnSpc>
              <a:spcBef>
                <a:spcPct val="15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Always some variation expected</a:t>
            </a:r>
          </a:p>
          <a:p>
            <a:pPr marL="228600" indent="-228600">
              <a:lnSpc>
                <a:spcPct val="95000"/>
              </a:lnSpc>
              <a:spcBef>
                <a:spcPct val="15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Should expect positive and negative</a:t>
            </a:r>
          </a:p>
          <a:p>
            <a:pPr marL="228600" indent="-228600">
              <a:lnSpc>
                <a:spcPct val="95000"/>
              </a:lnSpc>
              <a:spcBef>
                <a:spcPct val="15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 theory: the positive’s benefits should cancel the negatives</a:t>
            </a:r>
          </a:p>
          <a:p>
            <a:pPr marL="228600" indent="-228600">
              <a:lnSpc>
                <a:spcPct val="95000"/>
              </a:lnSpc>
              <a:spcBef>
                <a:spcPct val="15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 reality: the former are difficult to harness, the latter accumulate</a:t>
            </a:r>
          </a:p>
          <a:p>
            <a:pPr marL="228600" indent="-228600">
              <a:lnSpc>
                <a:spcPct val="95000"/>
              </a:lnSpc>
              <a:spcBef>
                <a:spcPct val="15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Negatives should trigger further monitoring to ensure keeping on track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62696" y="223670"/>
            <a:ext cx="55674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concept of control (Continued)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08817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883920"/>
            <a:ext cx="4128422" cy="597408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1175" y="1115229"/>
            <a:ext cx="11504905" cy="552456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Measurement of characteristics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When to measure?</a:t>
            </a:r>
          </a:p>
          <a:p>
            <a:pPr marL="573088" marR="0" lvl="1" indent="-274638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Balance: too late to take action vs permanently harassing people to find out progress </a:t>
            </a:r>
          </a:p>
          <a:p>
            <a:pPr marL="573088" marR="0" lvl="1" indent="-274638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Need to satisfy control process vs project team’s work/report ratio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How often to measure?</a:t>
            </a:r>
          </a:p>
          <a:p>
            <a:pPr marL="573088" marR="0" lvl="1" indent="-274638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Continuously sense activity, assess feedback, take action </a:t>
            </a:r>
          </a:p>
          <a:p>
            <a:pPr marL="573088" marR="0" lvl="1" indent="-274638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Control failures</a:t>
            </a:r>
          </a:p>
          <a:p>
            <a:pPr marL="847725" marR="0" lvl="2" indent="-273050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time delay in receiving information </a:t>
            </a:r>
          </a:p>
          <a:p>
            <a:pPr marL="847725" marR="0" lvl="2" indent="-273050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time delay in implementing reaction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When do key characteristics take place?</a:t>
            </a:r>
          </a:p>
          <a:p>
            <a:pPr marL="573088" marR="0" lvl="1" indent="-274638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Input: designs, labour, materials</a:t>
            </a:r>
          </a:p>
          <a:p>
            <a:pPr marL="573088" marR="0" lvl="1" indent="-274638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 process: work methods, checks </a:t>
            </a:r>
          </a:p>
          <a:p>
            <a:pPr marL="573088" marR="0" lvl="1" indent="-274638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Output: number of defects, customer/user sign-off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19662" y="136525"/>
            <a:ext cx="55674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concept of control (Continued)</a:t>
            </a:r>
          </a:p>
        </p:txBody>
      </p:sp>
    </p:spTree>
    <p:extLst>
      <p:ext uri="{BB962C8B-B14F-4D97-AF65-F5344CB8AC3E}">
        <p14:creationId xmlns:p14="http://schemas.microsoft.com/office/powerpoint/2010/main" val="22425799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78A050-B029-38A5-E3C6-CA1B86DDB6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05C83D2-9563-DF15-2157-F22174CE7D6A}"/>
              </a:ext>
            </a:extLst>
          </p:cNvPr>
          <p:cNvSpPr/>
          <p:nvPr/>
        </p:nvSpPr>
        <p:spPr>
          <a:xfrm>
            <a:off x="8508514" y="1026160"/>
            <a:ext cx="4128422" cy="52441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A54F60E-04E0-BC5F-EE2B-A4A831F49F02}"/>
              </a:ext>
            </a:extLst>
          </p:cNvPr>
          <p:cNvSpPr/>
          <p:nvPr/>
        </p:nvSpPr>
        <p:spPr>
          <a:xfrm>
            <a:off x="436880" y="1289284"/>
            <a:ext cx="11338560" cy="49523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Making progress visible and feedback of performance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principle if visible signs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lights on indicate a problem 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display of quantity of output relative to target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Instituting corrective action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What to do about the deviation?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‘You can only manage the future, what has happened is history’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‘Whilst knowing where you are is important, what you do next will make the difference’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3B42397-28BD-0448-7505-ED7107AACF2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FEFB19C-4156-346F-0EB2-5F78AE69A18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5E4F156-8CEB-F608-0037-6304EBC60303}"/>
              </a:ext>
            </a:extLst>
          </p:cNvPr>
          <p:cNvSpPr/>
          <p:nvPr/>
        </p:nvSpPr>
        <p:spPr>
          <a:xfrm>
            <a:off x="3435194" y="283668"/>
            <a:ext cx="55674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concept of control (Continued)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574530-354E-D4E5-FF4B-E38971493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15848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D6FC19-78BA-6C82-5BAC-A9CCDD94E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8C7EB1E-0249-E64D-5E2C-3DA69383D79B}"/>
              </a:ext>
            </a:extLst>
          </p:cNvPr>
          <p:cNvSpPr/>
          <p:nvPr/>
        </p:nvSpPr>
        <p:spPr>
          <a:xfrm>
            <a:off x="8508514" y="1155870"/>
            <a:ext cx="360220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7540ED0-4533-E2EC-C5AA-BCEA4FDB9923}"/>
              </a:ext>
            </a:extLst>
          </p:cNvPr>
          <p:cNvSpPr/>
          <p:nvPr/>
        </p:nvSpPr>
        <p:spPr>
          <a:xfrm>
            <a:off x="311175" y="1448516"/>
            <a:ext cx="11569649" cy="490783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Instituting corrective action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 single event is the product of many linked smaller events</a:t>
            </a:r>
          </a:p>
          <a:p>
            <a:pPr marL="606425" marR="0" lvl="1" indent="-31908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All smaller events should </a:t>
            </a:r>
          </a:p>
          <a:p>
            <a:pPr marL="892175" marR="0" lvl="2" indent="-27463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have progress monitored </a:t>
            </a:r>
          </a:p>
          <a:p>
            <a:pPr marL="892175" marR="0" lvl="2" indent="-27463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appropriate action taken to keep them on track</a:t>
            </a:r>
          </a:p>
          <a:p>
            <a:pPr marL="606425" marR="0" lvl="1" indent="-31908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system for overall control can be viewed as a system of smaller systems of control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Feedforward</a:t>
            </a:r>
          </a:p>
          <a:p>
            <a:pPr marL="606425" marR="0" lvl="1" indent="-31908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Look for problems or situations that </a:t>
            </a: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will/may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be faced</a:t>
            </a:r>
          </a:p>
          <a:p>
            <a:pPr marL="606425" marR="0" lvl="1" indent="-31908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Make changes to protect the project outcomes</a:t>
            </a:r>
          </a:p>
          <a:p>
            <a:pPr marL="606425" marR="0" lvl="1" indent="-31908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Risk management</a:t>
            </a:r>
          </a:p>
          <a:p>
            <a:pPr marL="892175" marR="0" lvl="2" indent="-27463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should be performed at the start of the project</a:t>
            </a:r>
          </a:p>
          <a:p>
            <a:pPr marL="892175" marR="0" lvl="2" indent="-27463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and be on-going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7C1E04-9E37-971A-1D55-70F6FAECD4E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0A4B0F8-B6B2-3A94-9D25-EF2330E5FEA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6DD89E4-F7FD-6D90-7E74-E7BC3DCBE4BC}"/>
              </a:ext>
            </a:extLst>
          </p:cNvPr>
          <p:cNvSpPr/>
          <p:nvPr/>
        </p:nvSpPr>
        <p:spPr>
          <a:xfrm>
            <a:off x="3834856" y="194952"/>
            <a:ext cx="55674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concept of control (Continued)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BEAC43-1154-1C41-E749-394CB41E32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925158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15BF6C-790E-109D-B172-D08BCE61A8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118412A6-C342-F6A5-48F1-5492B08FB651}"/>
              </a:ext>
            </a:extLst>
          </p:cNvPr>
          <p:cNvSpPr/>
          <p:nvPr/>
        </p:nvSpPr>
        <p:spPr>
          <a:xfrm>
            <a:off x="8508514" y="1076138"/>
            <a:ext cx="4128422" cy="519418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E032745-B335-199A-8550-8026FB82D38B}"/>
              </a:ext>
            </a:extLst>
          </p:cNvPr>
          <p:cNvSpPr/>
          <p:nvPr/>
        </p:nvSpPr>
        <p:spPr>
          <a:xfrm>
            <a:off x="609599" y="1363737"/>
            <a:ext cx="11271225" cy="481354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Configuration control</a:t>
            </a:r>
            <a:endParaRPr kumimoji="0" lang="en-GB" altLang="en-US" sz="25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Change happens</a:t>
            </a: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…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It costs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Technology, requirements, markets, people change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Change control systems need to be established early 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Not to constrain change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But to recognise it, accommodate it, plan for it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Need to ensure that everyone is working on the latest (current) version of the designs and specifications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Fundamental even in smallest project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Can be undertaken centrally by project office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3AF3780-7D2E-75FF-79A9-455C5A6CDF9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6A32522-64B0-A71A-D7D2-3852BA5180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F1BF04F-CB77-1BB4-115B-1118CBFA0C3B}"/>
              </a:ext>
            </a:extLst>
          </p:cNvPr>
          <p:cNvSpPr/>
          <p:nvPr/>
        </p:nvSpPr>
        <p:spPr>
          <a:xfrm>
            <a:off x="3697140" y="265674"/>
            <a:ext cx="55674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concept of control (Continued)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4A82B4-5674-F89E-6AAF-2CDB509B2D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896338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-298197" y="304800"/>
            <a:ext cx="4473957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294743" y="4639735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982937" y="933965"/>
            <a:ext cx="5493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Summary of Learning Objectives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2907277" y="1940889"/>
            <a:ext cx="858423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Define the requirements of initial planning, including the role that managing scope plays in this.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Identify characteristics of the planning process and approaches to planning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Understand the impact that the choice of structure will have on the achievement of project objectives.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Provide a framework for the project manager to guide understanding of some of the human resource issues that they will face.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Identify the elements of a control system appropriate to a particular project.</a:t>
            </a:r>
          </a:p>
          <a:p>
            <a:pPr lvl="0" algn="just"/>
            <a:endParaRPr lang="en-US" sz="26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65133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70275"/>
            <a:ext cx="3541246" cy="527873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65760" y="1513840"/>
            <a:ext cx="11328400" cy="46098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7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Morris, P. W., &amp; Pinto, J. K. (Eds.). (2007). The Wiley guide to project technology, supply chain, and procurement management (Vol. 4). John Wiley &amp; Sons.</a:t>
            </a:r>
          </a:p>
          <a:p>
            <a:pPr lvl="0" algn="just">
              <a:defRPr/>
            </a:pPr>
            <a:endParaRPr lang="en-US" sz="2700" dirty="0">
              <a:solidFill>
                <a:prstClr val="black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7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Schwalbe, K. (2015). Information technology project management. Cengage Learning.</a:t>
            </a:r>
          </a:p>
          <a:p>
            <a:pPr lvl="0" algn="just">
              <a:defRPr/>
            </a:pPr>
            <a:endParaRPr lang="en-US" sz="2700" dirty="0">
              <a:solidFill>
                <a:prstClr val="black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7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Council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endParaRPr lang="en-US" sz="2700" dirty="0">
              <a:solidFill>
                <a:prstClr val="black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791628" y="316549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18090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661989" y="3066171"/>
            <a:ext cx="3801492" cy="201756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2AAAE54-0B3E-4A51-8879-6073BCA9F77C}"/>
</file>

<file path=customXml/itemProps2.xml><?xml version="1.0" encoding="utf-8"?>
<ds:datastoreItem xmlns:ds="http://schemas.openxmlformats.org/officeDocument/2006/customXml" ds:itemID="{21348F62-4247-4A9F-9602-F7992829B22E}"/>
</file>

<file path=customXml/itemProps3.xml><?xml version="1.0" encoding="utf-8"?>
<ds:datastoreItem xmlns:ds="http://schemas.openxmlformats.org/officeDocument/2006/customXml" ds:itemID="{2ECBA65C-E957-4DE1-89C9-2EE8F7700FB3}"/>
</file>

<file path=docProps/app.xml><?xml version="1.0" encoding="utf-8"?>
<Properties xmlns="http://schemas.openxmlformats.org/officeDocument/2006/extended-properties" xmlns:vt="http://schemas.openxmlformats.org/officeDocument/2006/docPropsVTypes">
  <TotalTime>3874</TotalTime>
  <Words>2901</Words>
  <Application>Microsoft Office PowerPoint</Application>
  <PresentationFormat>Widescreen</PresentationFormat>
  <Paragraphs>474</Paragraphs>
  <Slides>41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7" baseType="lpstr">
      <vt:lpstr>Arial</vt:lpstr>
      <vt:lpstr>Calibri</vt:lpstr>
      <vt:lpstr>Calibri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Tarek Mohamed</cp:lastModifiedBy>
  <cp:revision>132</cp:revision>
  <dcterms:created xsi:type="dcterms:W3CDTF">2023-04-29T09:08:23Z</dcterms:created>
  <dcterms:modified xsi:type="dcterms:W3CDTF">2025-06-28T11:07:32Z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