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tags/tag1.xml" ContentType="application/vnd.openxmlformats-officedocument.presentationml.tags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9"/>
  </p:notesMasterIdLst>
  <p:sldIdLst>
    <p:sldId id="480" r:id="rId5"/>
    <p:sldId id="303" r:id="rId6"/>
    <p:sldId id="850" r:id="rId7"/>
    <p:sldId id="510" r:id="rId8"/>
    <p:sldId id="812" r:id="rId9"/>
    <p:sldId id="851" r:id="rId10"/>
    <p:sldId id="708" r:id="rId11"/>
    <p:sldId id="852" r:id="rId12"/>
    <p:sldId id="853" r:id="rId13"/>
    <p:sldId id="854" r:id="rId14"/>
    <p:sldId id="855" r:id="rId15"/>
    <p:sldId id="856" r:id="rId16"/>
    <p:sldId id="857" r:id="rId17"/>
    <p:sldId id="858" r:id="rId18"/>
    <p:sldId id="859" r:id="rId19"/>
    <p:sldId id="860" r:id="rId20"/>
    <p:sldId id="861" r:id="rId21"/>
    <p:sldId id="862" r:id="rId22"/>
    <p:sldId id="863" r:id="rId23"/>
    <p:sldId id="864" r:id="rId24"/>
    <p:sldId id="865" r:id="rId25"/>
    <p:sldId id="866" r:id="rId26"/>
    <p:sldId id="710" r:id="rId27"/>
    <p:sldId id="868" r:id="rId28"/>
    <p:sldId id="869" r:id="rId29"/>
    <p:sldId id="870" r:id="rId30"/>
    <p:sldId id="871" r:id="rId31"/>
    <p:sldId id="872" r:id="rId32"/>
    <p:sldId id="873" r:id="rId33"/>
    <p:sldId id="874" r:id="rId34"/>
    <p:sldId id="875" r:id="rId35"/>
    <p:sldId id="876" r:id="rId36"/>
    <p:sldId id="877" r:id="rId37"/>
    <p:sldId id="809" r:id="rId38"/>
    <p:sldId id="878" r:id="rId39"/>
    <p:sldId id="880" r:id="rId40"/>
    <p:sldId id="897" r:id="rId41"/>
    <p:sldId id="881" r:id="rId42"/>
    <p:sldId id="883" r:id="rId43"/>
    <p:sldId id="884" r:id="rId44"/>
    <p:sldId id="885" r:id="rId45"/>
    <p:sldId id="886" r:id="rId46"/>
    <p:sldId id="887" r:id="rId47"/>
    <p:sldId id="888" r:id="rId48"/>
    <p:sldId id="889" r:id="rId49"/>
    <p:sldId id="890" r:id="rId50"/>
    <p:sldId id="891" r:id="rId51"/>
    <p:sldId id="892" r:id="rId52"/>
    <p:sldId id="893" r:id="rId53"/>
    <p:sldId id="894" r:id="rId54"/>
    <p:sldId id="895" r:id="rId55"/>
    <p:sldId id="896" r:id="rId56"/>
    <p:sldId id="605" r:id="rId57"/>
    <p:sldId id="349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850"/>
            <p14:sldId id="510"/>
            <p14:sldId id="812"/>
            <p14:sldId id="851"/>
            <p14:sldId id="708"/>
            <p14:sldId id="852"/>
            <p14:sldId id="853"/>
            <p14:sldId id="854"/>
            <p14:sldId id="855"/>
            <p14:sldId id="856"/>
            <p14:sldId id="857"/>
            <p14:sldId id="858"/>
            <p14:sldId id="859"/>
            <p14:sldId id="860"/>
            <p14:sldId id="861"/>
            <p14:sldId id="862"/>
            <p14:sldId id="863"/>
            <p14:sldId id="864"/>
            <p14:sldId id="865"/>
            <p14:sldId id="866"/>
            <p14:sldId id="710"/>
            <p14:sldId id="868"/>
            <p14:sldId id="869"/>
            <p14:sldId id="870"/>
            <p14:sldId id="871"/>
            <p14:sldId id="872"/>
            <p14:sldId id="873"/>
            <p14:sldId id="874"/>
            <p14:sldId id="875"/>
            <p14:sldId id="876"/>
            <p14:sldId id="877"/>
            <p14:sldId id="809"/>
            <p14:sldId id="878"/>
            <p14:sldId id="880"/>
            <p14:sldId id="897"/>
            <p14:sldId id="881"/>
            <p14:sldId id="883"/>
            <p14:sldId id="884"/>
            <p14:sldId id="885"/>
            <p14:sldId id="886"/>
            <p14:sldId id="887"/>
            <p14:sldId id="888"/>
            <p14:sldId id="889"/>
            <p14:sldId id="890"/>
            <p14:sldId id="891"/>
            <p14:sldId id="892"/>
            <p14:sldId id="893"/>
            <p14:sldId id="894"/>
            <p14:sldId id="895"/>
            <p14:sldId id="896"/>
            <p14:sldId id="6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EB"/>
    <a:srgbClr val="F2FBFC"/>
    <a:srgbClr val="FFFFCC"/>
    <a:srgbClr val="9751CB"/>
    <a:srgbClr val="F371CE"/>
    <a:srgbClr val="FF3399"/>
    <a:srgbClr val="FF00FF"/>
    <a:srgbClr val="DAA600"/>
    <a:srgbClr val="8A3CC4"/>
    <a:srgbClr val="EEF7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94061" autoAdjust="0"/>
  </p:normalViewPr>
  <p:slideViewPr>
    <p:cSldViewPr snapToGrid="0">
      <p:cViewPr varScale="1">
        <p:scale>
          <a:sx n="77" d="100"/>
          <a:sy n="77" d="100"/>
        </p:scale>
        <p:origin x="90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51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viewProps" Target="view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5CFB9F-2A93-44FC-A683-03F1E4938D2B}" type="doc">
      <dgm:prSet loTypeId="urn:microsoft.com/office/officeart/2005/8/layout/orgChart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47D81B82-C8CB-45DF-89B8-D396E4DA874C}">
      <dgm:prSet phldrT="[Text]" custT="1"/>
      <dgm:spPr>
        <a:solidFill>
          <a:srgbClr val="CC99FF"/>
        </a:solidFill>
      </dgm:spPr>
      <dgm:t>
        <a:bodyPr/>
        <a:lstStyle/>
        <a:p>
          <a:pPr>
            <a:spcAft>
              <a:spcPts val="0"/>
            </a:spcAft>
          </a:pPr>
          <a:r>
            <a:rPr lang="en-US" sz="2200" b="1" dirty="0">
              <a:solidFill>
                <a:schemeClr val="tx1"/>
              </a:solidFill>
              <a:latin typeface="Alexandria"/>
            </a:rPr>
            <a:t>1.Market (Sales Comparison) Approach</a:t>
          </a:r>
        </a:p>
      </dgm:t>
    </dgm:pt>
    <dgm:pt modelId="{8BC2ED8C-7E86-4BFB-973D-4CB4425E9722}" type="parTrans" cxnId="{54B2B3CD-993C-4CC8-BC20-7E7C25F4EF9E}">
      <dgm:prSet/>
      <dgm:spPr/>
      <dgm:t>
        <a:bodyPr/>
        <a:lstStyle/>
        <a:p>
          <a:endParaRPr lang="en-US"/>
        </a:p>
      </dgm:t>
    </dgm:pt>
    <dgm:pt modelId="{3F7C76EB-9CDA-446C-AAC8-A92595D0210F}" type="sibTrans" cxnId="{54B2B3CD-993C-4CC8-BC20-7E7C25F4EF9E}">
      <dgm:prSet/>
      <dgm:spPr/>
      <dgm:t>
        <a:bodyPr/>
        <a:lstStyle/>
        <a:p>
          <a:endParaRPr lang="en-US"/>
        </a:p>
      </dgm:t>
    </dgm:pt>
    <dgm:pt modelId="{E42F95AB-2265-4D7C-9018-8263A1E8B6B4}">
      <dgm:prSet phldrT="[Text]" custT="1"/>
      <dgm:spPr>
        <a:solidFill>
          <a:srgbClr val="66FFFF"/>
        </a:solidFill>
        <a:ln>
          <a:solidFill>
            <a:srgbClr val="00B0F0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en-US" sz="2200" b="1" dirty="0">
              <a:solidFill>
                <a:schemeClr val="tx1"/>
              </a:solidFill>
              <a:latin typeface="Alexandria"/>
            </a:rPr>
            <a:t>2. Income Approach</a:t>
          </a:r>
        </a:p>
      </dgm:t>
    </dgm:pt>
    <dgm:pt modelId="{C3D9CB3A-22EE-4699-A4B3-9B4668825BC6}" type="parTrans" cxnId="{8192B7FF-6C41-4A93-A7FC-7A9314897F4F}">
      <dgm:prSet/>
      <dgm:spPr/>
      <dgm:t>
        <a:bodyPr/>
        <a:lstStyle/>
        <a:p>
          <a:endParaRPr lang="en-US"/>
        </a:p>
      </dgm:t>
    </dgm:pt>
    <dgm:pt modelId="{44A490FD-967A-419A-8B46-398891A0A335}" type="sibTrans" cxnId="{8192B7FF-6C41-4A93-A7FC-7A9314897F4F}">
      <dgm:prSet/>
      <dgm:spPr/>
      <dgm:t>
        <a:bodyPr/>
        <a:lstStyle/>
        <a:p>
          <a:endParaRPr lang="en-US"/>
        </a:p>
      </dgm:t>
    </dgm:pt>
    <dgm:pt modelId="{03A6B4A1-9708-4DC4-B99A-F802948CA9A7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2200" b="1" i="0" dirty="0">
              <a:solidFill>
                <a:schemeClr val="tx1"/>
              </a:solidFill>
            </a:rPr>
            <a:t>3. Cost Approach</a:t>
          </a:r>
          <a:endParaRPr lang="en-US" sz="2200" b="1" dirty="0">
            <a:solidFill>
              <a:schemeClr val="tx1"/>
            </a:solidFill>
            <a:latin typeface="Alexandria"/>
          </a:endParaRPr>
        </a:p>
      </dgm:t>
    </dgm:pt>
    <dgm:pt modelId="{410A4D59-D838-42D2-9A1A-28F8FD9CE27A}" type="parTrans" cxnId="{2C33FCB5-BB21-4004-A5CF-7D9720474D22}">
      <dgm:prSet/>
      <dgm:spPr/>
      <dgm:t>
        <a:bodyPr/>
        <a:lstStyle/>
        <a:p>
          <a:endParaRPr lang="en-US"/>
        </a:p>
      </dgm:t>
    </dgm:pt>
    <dgm:pt modelId="{04957F26-F073-4215-9DCA-5FD14CABFDC0}" type="sibTrans" cxnId="{2C33FCB5-BB21-4004-A5CF-7D9720474D22}">
      <dgm:prSet/>
      <dgm:spPr/>
      <dgm:t>
        <a:bodyPr/>
        <a:lstStyle/>
        <a:p>
          <a:endParaRPr lang="en-US"/>
        </a:p>
      </dgm:t>
    </dgm:pt>
    <dgm:pt modelId="{F0BDE8FF-C464-4407-9C0D-67DD799182F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kumimoji="0" lang="en-US" sz="2400" b="1" i="0" u="none" strike="noStrike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Valuation Approaches</a:t>
          </a:r>
          <a:endParaRPr lang="en-US" sz="2400" b="1" dirty="0">
            <a:solidFill>
              <a:schemeClr val="tx1"/>
            </a:solidFill>
            <a:latin typeface="Alexandria"/>
          </a:endParaRPr>
        </a:p>
      </dgm:t>
    </dgm:pt>
    <dgm:pt modelId="{B79A2208-D60A-480D-985E-58372044B721}" type="sibTrans" cxnId="{5E74A5D1-85B4-42A6-856C-B356F1DE0705}">
      <dgm:prSet/>
      <dgm:spPr/>
      <dgm:t>
        <a:bodyPr/>
        <a:lstStyle/>
        <a:p>
          <a:endParaRPr lang="en-US"/>
        </a:p>
      </dgm:t>
    </dgm:pt>
    <dgm:pt modelId="{EB2029D5-0464-40D7-9161-1C3C908F1E04}" type="parTrans" cxnId="{5E74A5D1-85B4-42A6-856C-B356F1DE0705}">
      <dgm:prSet/>
      <dgm:spPr/>
      <dgm:t>
        <a:bodyPr/>
        <a:lstStyle/>
        <a:p>
          <a:endParaRPr lang="en-US"/>
        </a:p>
      </dgm:t>
    </dgm:pt>
    <dgm:pt modelId="{3D27FFDE-CF88-4914-B720-D4472395A3A1}" type="pres">
      <dgm:prSet presAssocID="{D35CFB9F-2A93-44FC-A683-03F1E4938D2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262EEB0-A7D1-4A3B-B82D-4508FBDF559B}" type="pres">
      <dgm:prSet presAssocID="{F0BDE8FF-C464-4407-9C0D-67DD799182F9}" presName="hierRoot1" presStyleCnt="0">
        <dgm:presLayoutVars>
          <dgm:hierBranch val="init"/>
        </dgm:presLayoutVars>
      </dgm:prSet>
      <dgm:spPr/>
    </dgm:pt>
    <dgm:pt modelId="{4E0F7B19-7894-4676-9617-1B82D6E52B82}" type="pres">
      <dgm:prSet presAssocID="{F0BDE8FF-C464-4407-9C0D-67DD799182F9}" presName="rootComposite1" presStyleCnt="0"/>
      <dgm:spPr/>
    </dgm:pt>
    <dgm:pt modelId="{10F302F2-1B36-44A6-9673-49B86B5B32A9}" type="pres">
      <dgm:prSet presAssocID="{F0BDE8FF-C464-4407-9C0D-67DD799182F9}" presName="rootText1" presStyleLbl="node0" presStyleIdx="0" presStyleCnt="1" custScaleX="133735" custScaleY="39190" custLinFactNeighborY="2006">
        <dgm:presLayoutVars>
          <dgm:chPref val="3"/>
        </dgm:presLayoutVars>
      </dgm:prSet>
      <dgm:spPr/>
    </dgm:pt>
    <dgm:pt modelId="{0523BA43-30B0-48FD-8C8B-4D2C59045EFE}" type="pres">
      <dgm:prSet presAssocID="{F0BDE8FF-C464-4407-9C0D-67DD799182F9}" presName="rootConnector1" presStyleLbl="node1" presStyleIdx="0" presStyleCnt="0"/>
      <dgm:spPr/>
    </dgm:pt>
    <dgm:pt modelId="{938522C4-AD99-4552-AFA7-BDA73FEA72D4}" type="pres">
      <dgm:prSet presAssocID="{F0BDE8FF-C464-4407-9C0D-67DD799182F9}" presName="hierChild2" presStyleCnt="0"/>
      <dgm:spPr/>
    </dgm:pt>
    <dgm:pt modelId="{204C9901-B5BA-44E7-A5F2-6E1A94EE6B45}" type="pres">
      <dgm:prSet presAssocID="{8BC2ED8C-7E86-4BFB-973D-4CB4425E9722}" presName="Name37" presStyleLbl="parChTrans1D2" presStyleIdx="0" presStyleCnt="3"/>
      <dgm:spPr/>
    </dgm:pt>
    <dgm:pt modelId="{E4C5E52A-322C-4028-91F3-EA3855075F98}" type="pres">
      <dgm:prSet presAssocID="{47D81B82-C8CB-45DF-89B8-D396E4DA874C}" presName="hierRoot2" presStyleCnt="0">
        <dgm:presLayoutVars>
          <dgm:hierBranch val="init"/>
        </dgm:presLayoutVars>
      </dgm:prSet>
      <dgm:spPr/>
    </dgm:pt>
    <dgm:pt modelId="{D6F2B9BC-707E-4F14-A90F-3BD38E9A5E3A}" type="pres">
      <dgm:prSet presAssocID="{47D81B82-C8CB-45DF-89B8-D396E4DA874C}" presName="rootComposite" presStyleCnt="0"/>
      <dgm:spPr/>
    </dgm:pt>
    <dgm:pt modelId="{97694678-A37C-46CC-A8CA-783C42A8AE40}" type="pres">
      <dgm:prSet presAssocID="{47D81B82-C8CB-45DF-89B8-D396E4DA874C}" presName="rootText" presStyleLbl="node2" presStyleIdx="0" presStyleCnt="3" custScaleY="49664" custLinFactNeighborX="-50" custLinFactNeighborY="39766">
        <dgm:presLayoutVars>
          <dgm:chPref val="3"/>
        </dgm:presLayoutVars>
      </dgm:prSet>
      <dgm:spPr/>
    </dgm:pt>
    <dgm:pt modelId="{11789827-FE15-4D14-A60A-A4E30D96CBF7}" type="pres">
      <dgm:prSet presAssocID="{47D81B82-C8CB-45DF-89B8-D396E4DA874C}" presName="rootConnector" presStyleLbl="node2" presStyleIdx="0" presStyleCnt="3"/>
      <dgm:spPr/>
    </dgm:pt>
    <dgm:pt modelId="{D9F16875-2AAB-478E-B884-768DAC74E840}" type="pres">
      <dgm:prSet presAssocID="{47D81B82-C8CB-45DF-89B8-D396E4DA874C}" presName="hierChild4" presStyleCnt="0"/>
      <dgm:spPr/>
    </dgm:pt>
    <dgm:pt modelId="{649A3590-4302-4B23-AD67-A2ABC118DC55}" type="pres">
      <dgm:prSet presAssocID="{47D81B82-C8CB-45DF-89B8-D396E4DA874C}" presName="hierChild5" presStyleCnt="0"/>
      <dgm:spPr/>
    </dgm:pt>
    <dgm:pt modelId="{82AB8946-F30F-4D86-89FA-2340C7DB56B7}" type="pres">
      <dgm:prSet presAssocID="{C3D9CB3A-22EE-4699-A4B3-9B4668825BC6}" presName="Name37" presStyleLbl="parChTrans1D2" presStyleIdx="1" presStyleCnt="3"/>
      <dgm:spPr/>
    </dgm:pt>
    <dgm:pt modelId="{373E8C4C-D5C5-43E9-8887-7E570D28B4FF}" type="pres">
      <dgm:prSet presAssocID="{E42F95AB-2265-4D7C-9018-8263A1E8B6B4}" presName="hierRoot2" presStyleCnt="0">
        <dgm:presLayoutVars>
          <dgm:hierBranch val="init"/>
        </dgm:presLayoutVars>
      </dgm:prSet>
      <dgm:spPr/>
    </dgm:pt>
    <dgm:pt modelId="{C89FF354-6B9D-49D8-BE7E-9687E057932C}" type="pres">
      <dgm:prSet presAssocID="{E42F95AB-2265-4D7C-9018-8263A1E8B6B4}" presName="rootComposite" presStyleCnt="0"/>
      <dgm:spPr/>
    </dgm:pt>
    <dgm:pt modelId="{9564A198-A897-487B-9FC3-7E19F171EFC8}" type="pres">
      <dgm:prSet presAssocID="{E42F95AB-2265-4D7C-9018-8263A1E8B6B4}" presName="rootText" presStyleLbl="node2" presStyleIdx="1" presStyleCnt="3" custScaleY="47911" custLinFactNeighborX="-671" custLinFactNeighborY="39766">
        <dgm:presLayoutVars>
          <dgm:chPref val="3"/>
        </dgm:presLayoutVars>
      </dgm:prSet>
      <dgm:spPr/>
    </dgm:pt>
    <dgm:pt modelId="{E60E1E5B-C601-4BFC-9CD5-9B7F4B0F44AE}" type="pres">
      <dgm:prSet presAssocID="{E42F95AB-2265-4D7C-9018-8263A1E8B6B4}" presName="rootConnector" presStyleLbl="node2" presStyleIdx="1" presStyleCnt="3"/>
      <dgm:spPr/>
    </dgm:pt>
    <dgm:pt modelId="{5C1EC25C-CDAD-4831-B8FA-B637901DE827}" type="pres">
      <dgm:prSet presAssocID="{E42F95AB-2265-4D7C-9018-8263A1E8B6B4}" presName="hierChild4" presStyleCnt="0"/>
      <dgm:spPr/>
    </dgm:pt>
    <dgm:pt modelId="{F76FBC89-16DE-479C-873C-48D46EF98FE0}" type="pres">
      <dgm:prSet presAssocID="{E42F95AB-2265-4D7C-9018-8263A1E8B6B4}" presName="hierChild5" presStyleCnt="0"/>
      <dgm:spPr/>
    </dgm:pt>
    <dgm:pt modelId="{3BD1A2A0-3C4E-468C-A94E-F8ABF69CA440}" type="pres">
      <dgm:prSet presAssocID="{410A4D59-D838-42D2-9A1A-28F8FD9CE27A}" presName="Name37" presStyleLbl="parChTrans1D2" presStyleIdx="2" presStyleCnt="3"/>
      <dgm:spPr/>
    </dgm:pt>
    <dgm:pt modelId="{ECAE72A0-F9FB-401D-A6F8-120FE8693997}" type="pres">
      <dgm:prSet presAssocID="{03A6B4A1-9708-4DC4-B99A-F802948CA9A7}" presName="hierRoot2" presStyleCnt="0">
        <dgm:presLayoutVars>
          <dgm:hierBranch val="init"/>
        </dgm:presLayoutVars>
      </dgm:prSet>
      <dgm:spPr/>
    </dgm:pt>
    <dgm:pt modelId="{FE6677C7-F97E-4BA5-88B8-E59D7C474596}" type="pres">
      <dgm:prSet presAssocID="{03A6B4A1-9708-4DC4-B99A-F802948CA9A7}" presName="rootComposite" presStyleCnt="0"/>
      <dgm:spPr/>
    </dgm:pt>
    <dgm:pt modelId="{29DF606C-C783-4F55-8476-F1AFA9D54F74}" type="pres">
      <dgm:prSet presAssocID="{03A6B4A1-9708-4DC4-B99A-F802948CA9A7}" presName="rootText" presStyleLbl="node2" presStyleIdx="2" presStyleCnt="3" custScaleY="53137" custLinFactNeighborX="-269" custLinFactNeighborY="39348">
        <dgm:presLayoutVars>
          <dgm:chPref val="3"/>
        </dgm:presLayoutVars>
      </dgm:prSet>
      <dgm:spPr/>
    </dgm:pt>
    <dgm:pt modelId="{7AF40933-DD90-4119-9A4D-69FFDA3A868F}" type="pres">
      <dgm:prSet presAssocID="{03A6B4A1-9708-4DC4-B99A-F802948CA9A7}" presName="rootConnector" presStyleLbl="node2" presStyleIdx="2" presStyleCnt="3"/>
      <dgm:spPr/>
    </dgm:pt>
    <dgm:pt modelId="{E8961244-A44C-4202-94DC-FFEC5FA96778}" type="pres">
      <dgm:prSet presAssocID="{03A6B4A1-9708-4DC4-B99A-F802948CA9A7}" presName="hierChild4" presStyleCnt="0"/>
      <dgm:spPr/>
    </dgm:pt>
    <dgm:pt modelId="{F5E7F20D-0B09-4231-941C-8109FC8E04A8}" type="pres">
      <dgm:prSet presAssocID="{03A6B4A1-9708-4DC4-B99A-F802948CA9A7}" presName="hierChild5" presStyleCnt="0"/>
      <dgm:spPr/>
    </dgm:pt>
    <dgm:pt modelId="{7A49EA95-1C12-4BA4-A500-4DDC65D563CA}" type="pres">
      <dgm:prSet presAssocID="{F0BDE8FF-C464-4407-9C0D-67DD799182F9}" presName="hierChild3" presStyleCnt="0"/>
      <dgm:spPr/>
    </dgm:pt>
  </dgm:ptLst>
  <dgm:cxnLst>
    <dgm:cxn modelId="{7B4F3208-6CA9-489C-BD6B-5714117618D1}" type="presOf" srcId="{E42F95AB-2265-4D7C-9018-8263A1E8B6B4}" destId="{E60E1E5B-C601-4BFC-9CD5-9B7F4B0F44AE}" srcOrd="1" destOrd="0" presId="urn:microsoft.com/office/officeart/2005/8/layout/orgChart1"/>
    <dgm:cxn modelId="{0A00CD0C-C281-44E0-871D-47EFD2D8047A}" type="presOf" srcId="{8BC2ED8C-7E86-4BFB-973D-4CB4425E9722}" destId="{204C9901-B5BA-44E7-A5F2-6E1A94EE6B45}" srcOrd="0" destOrd="0" presId="urn:microsoft.com/office/officeart/2005/8/layout/orgChart1"/>
    <dgm:cxn modelId="{B96FC728-EEBE-4AE9-9A9C-ABA34D920BB0}" type="presOf" srcId="{47D81B82-C8CB-45DF-89B8-D396E4DA874C}" destId="{97694678-A37C-46CC-A8CA-783C42A8AE40}" srcOrd="0" destOrd="0" presId="urn:microsoft.com/office/officeart/2005/8/layout/orgChart1"/>
    <dgm:cxn modelId="{723CC42F-07A6-4424-BDF3-BD9453583BD3}" type="presOf" srcId="{D35CFB9F-2A93-44FC-A683-03F1E4938D2B}" destId="{3D27FFDE-CF88-4914-B720-D4472395A3A1}" srcOrd="0" destOrd="0" presId="urn:microsoft.com/office/officeart/2005/8/layout/orgChart1"/>
    <dgm:cxn modelId="{7AD5F160-0DA9-4C07-BFDD-80416554A395}" type="presOf" srcId="{47D81B82-C8CB-45DF-89B8-D396E4DA874C}" destId="{11789827-FE15-4D14-A60A-A4E30D96CBF7}" srcOrd="1" destOrd="0" presId="urn:microsoft.com/office/officeart/2005/8/layout/orgChart1"/>
    <dgm:cxn modelId="{80603D67-F163-456B-B886-5C12E1C8BAD1}" type="presOf" srcId="{F0BDE8FF-C464-4407-9C0D-67DD799182F9}" destId="{10F302F2-1B36-44A6-9673-49B86B5B32A9}" srcOrd="0" destOrd="0" presId="urn:microsoft.com/office/officeart/2005/8/layout/orgChart1"/>
    <dgm:cxn modelId="{20E8B757-3F47-4939-9EE6-AD6F86A2A625}" type="presOf" srcId="{E42F95AB-2265-4D7C-9018-8263A1E8B6B4}" destId="{9564A198-A897-487B-9FC3-7E19F171EFC8}" srcOrd="0" destOrd="0" presId="urn:microsoft.com/office/officeart/2005/8/layout/orgChart1"/>
    <dgm:cxn modelId="{29D2DF9A-6DF7-4933-AA49-BD4439C56B96}" type="presOf" srcId="{03A6B4A1-9708-4DC4-B99A-F802948CA9A7}" destId="{29DF606C-C783-4F55-8476-F1AFA9D54F74}" srcOrd="0" destOrd="0" presId="urn:microsoft.com/office/officeart/2005/8/layout/orgChart1"/>
    <dgm:cxn modelId="{2C33FCB5-BB21-4004-A5CF-7D9720474D22}" srcId="{F0BDE8FF-C464-4407-9C0D-67DD799182F9}" destId="{03A6B4A1-9708-4DC4-B99A-F802948CA9A7}" srcOrd="2" destOrd="0" parTransId="{410A4D59-D838-42D2-9A1A-28F8FD9CE27A}" sibTransId="{04957F26-F073-4215-9DCA-5FD14CABFDC0}"/>
    <dgm:cxn modelId="{98BCE4C9-D54F-4F5A-8FC6-6F57C23B0E36}" type="presOf" srcId="{C3D9CB3A-22EE-4699-A4B3-9B4668825BC6}" destId="{82AB8946-F30F-4D86-89FA-2340C7DB56B7}" srcOrd="0" destOrd="0" presId="urn:microsoft.com/office/officeart/2005/8/layout/orgChart1"/>
    <dgm:cxn modelId="{54B2B3CD-993C-4CC8-BC20-7E7C25F4EF9E}" srcId="{F0BDE8FF-C464-4407-9C0D-67DD799182F9}" destId="{47D81B82-C8CB-45DF-89B8-D396E4DA874C}" srcOrd="0" destOrd="0" parTransId="{8BC2ED8C-7E86-4BFB-973D-4CB4425E9722}" sibTransId="{3F7C76EB-9CDA-446C-AAC8-A92595D0210F}"/>
    <dgm:cxn modelId="{5E74A5D1-85B4-42A6-856C-B356F1DE0705}" srcId="{D35CFB9F-2A93-44FC-A683-03F1E4938D2B}" destId="{F0BDE8FF-C464-4407-9C0D-67DD799182F9}" srcOrd="0" destOrd="0" parTransId="{EB2029D5-0464-40D7-9161-1C3C908F1E04}" sibTransId="{B79A2208-D60A-480D-985E-58372044B721}"/>
    <dgm:cxn modelId="{33B87CDD-65EC-4803-943E-4A9581575DBD}" type="presOf" srcId="{410A4D59-D838-42D2-9A1A-28F8FD9CE27A}" destId="{3BD1A2A0-3C4E-468C-A94E-F8ABF69CA440}" srcOrd="0" destOrd="0" presId="urn:microsoft.com/office/officeart/2005/8/layout/orgChart1"/>
    <dgm:cxn modelId="{A83F32E6-F58C-4902-8B13-D42A578BE9D6}" type="presOf" srcId="{F0BDE8FF-C464-4407-9C0D-67DD799182F9}" destId="{0523BA43-30B0-48FD-8C8B-4D2C59045EFE}" srcOrd="1" destOrd="0" presId="urn:microsoft.com/office/officeart/2005/8/layout/orgChart1"/>
    <dgm:cxn modelId="{2272E7E9-44F9-481F-841D-A6FE46B5F886}" type="presOf" srcId="{03A6B4A1-9708-4DC4-B99A-F802948CA9A7}" destId="{7AF40933-DD90-4119-9A4D-69FFDA3A868F}" srcOrd="1" destOrd="0" presId="urn:microsoft.com/office/officeart/2005/8/layout/orgChart1"/>
    <dgm:cxn modelId="{8192B7FF-6C41-4A93-A7FC-7A9314897F4F}" srcId="{F0BDE8FF-C464-4407-9C0D-67DD799182F9}" destId="{E42F95AB-2265-4D7C-9018-8263A1E8B6B4}" srcOrd="1" destOrd="0" parTransId="{C3D9CB3A-22EE-4699-A4B3-9B4668825BC6}" sibTransId="{44A490FD-967A-419A-8B46-398891A0A335}"/>
    <dgm:cxn modelId="{32E0BF11-E9D7-4853-8848-2CAE5CD5F51A}" type="presParOf" srcId="{3D27FFDE-CF88-4914-B720-D4472395A3A1}" destId="{4262EEB0-A7D1-4A3B-B82D-4508FBDF559B}" srcOrd="0" destOrd="0" presId="urn:microsoft.com/office/officeart/2005/8/layout/orgChart1"/>
    <dgm:cxn modelId="{A1A0F667-3C5E-4598-AC24-9031C902767C}" type="presParOf" srcId="{4262EEB0-A7D1-4A3B-B82D-4508FBDF559B}" destId="{4E0F7B19-7894-4676-9617-1B82D6E52B82}" srcOrd="0" destOrd="0" presId="urn:microsoft.com/office/officeart/2005/8/layout/orgChart1"/>
    <dgm:cxn modelId="{461A7D15-D735-4A75-811A-76A978311A56}" type="presParOf" srcId="{4E0F7B19-7894-4676-9617-1B82D6E52B82}" destId="{10F302F2-1B36-44A6-9673-49B86B5B32A9}" srcOrd="0" destOrd="0" presId="urn:microsoft.com/office/officeart/2005/8/layout/orgChart1"/>
    <dgm:cxn modelId="{36681E7D-7E0E-4AA7-AE23-1A846C22E97F}" type="presParOf" srcId="{4E0F7B19-7894-4676-9617-1B82D6E52B82}" destId="{0523BA43-30B0-48FD-8C8B-4D2C59045EFE}" srcOrd="1" destOrd="0" presId="urn:microsoft.com/office/officeart/2005/8/layout/orgChart1"/>
    <dgm:cxn modelId="{7D075EA3-AF23-4439-BC81-A1A798396FF6}" type="presParOf" srcId="{4262EEB0-A7D1-4A3B-B82D-4508FBDF559B}" destId="{938522C4-AD99-4552-AFA7-BDA73FEA72D4}" srcOrd="1" destOrd="0" presId="urn:microsoft.com/office/officeart/2005/8/layout/orgChart1"/>
    <dgm:cxn modelId="{0033A767-0E15-4668-8896-7274B4E33BC8}" type="presParOf" srcId="{938522C4-AD99-4552-AFA7-BDA73FEA72D4}" destId="{204C9901-B5BA-44E7-A5F2-6E1A94EE6B45}" srcOrd="0" destOrd="0" presId="urn:microsoft.com/office/officeart/2005/8/layout/orgChart1"/>
    <dgm:cxn modelId="{80B57FC6-0F32-45FC-A929-3745B74FC2E3}" type="presParOf" srcId="{938522C4-AD99-4552-AFA7-BDA73FEA72D4}" destId="{E4C5E52A-322C-4028-91F3-EA3855075F98}" srcOrd="1" destOrd="0" presId="urn:microsoft.com/office/officeart/2005/8/layout/orgChart1"/>
    <dgm:cxn modelId="{553730E0-C95C-4412-AA36-A305F72DA1D9}" type="presParOf" srcId="{E4C5E52A-322C-4028-91F3-EA3855075F98}" destId="{D6F2B9BC-707E-4F14-A90F-3BD38E9A5E3A}" srcOrd="0" destOrd="0" presId="urn:microsoft.com/office/officeart/2005/8/layout/orgChart1"/>
    <dgm:cxn modelId="{84DD8A52-F9FC-4242-9E52-D82DFA13524A}" type="presParOf" srcId="{D6F2B9BC-707E-4F14-A90F-3BD38E9A5E3A}" destId="{97694678-A37C-46CC-A8CA-783C42A8AE40}" srcOrd="0" destOrd="0" presId="urn:microsoft.com/office/officeart/2005/8/layout/orgChart1"/>
    <dgm:cxn modelId="{D44AA8F0-0945-4A6E-9968-14E4A6A090A4}" type="presParOf" srcId="{D6F2B9BC-707E-4F14-A90F-3BD38E9A5E3A}" destId="{11789827-FE15-4D14-A60A-A4E30D96CBF7}" srcOrd="1" destOrd="0" presId="urn:microsoft.com/office/officeart/2005/8/layout/orgChart1"/>
    <dgm:cxn modelId="{8DA4D8A4-6BBB-4C91-A63F-6969386F01B4}" type="presParOf" srcId="{E4C5E52A-322C-4028-91F3-EA3855075F98}" destId="{D9F16875-2AAB-478E-B884-768DAC74E840}" srcOrd="1" destOrd="0" presId="urn:microsoft.com/office/officeart/2005/8/layout/orgChart1"/>
    <dgm:cxn modelId="{F40C6BC4-1EBC-49BB-A775-0741FC153A19}" type="presParOf" srcId="{E4C5E52A-322C-4028-91F3-EA3855075F98}" destId="{649A3590-4302-4B23-AD67-A2ABC118DC55}" srcOrd="2" destOrd="0" presId="urn:microsoft.com/office/officeart/2005/8/layout/orgChart1"/>
    <dgm:cxn modelId="{A1A6A3EC-C205-4503-AEA9-FE27E23CF540}" type="presParOf" srcId="{938522C4-AD99-4552-AFA7-BDA73FEA72D4}" destId="{82AB8946-F30F-4D86-89FA-2340C7DB56B7}" srcOrd="2" destOrd="0" presId="urn:microsoft.com/office/officeart/2005/8/layout/orgChart1"/>
    <dgm:cxn modelId="{C31795DA-30F0-40B6-8E58-DED3337E498A}" type="presParOf" srcId="{938522C4-AD99-4552-AFA7-BDA73FEA72D4}" destId="{373E8C4C-D5C5-43E9-8887-7E570D28B4FF}" srcOrd="3" destOrd="0" presId="urn:microsoft.com/office/officeart/2005/8/layout/orgChart1"/>
    <dgm:cxn modelId="{DB594CE7-0B2A-4DA3-913B-0E58C9A3FDFC}" type="presParOf" srcId="{373E8C4C-D5C5-43E9-8887-7E570D28B4FF}" destId="{C89FF354-6B9D-49D8-BE7E-9687E057932C}" srcOrd="0" destOrd="0" presId="urn:microsoft.com/office/officeart/2005/8/layout/orgChart1"/>
    <dgm:cxn modelId="{6684DB71-D665-4FDD-ADCE-614BC11CB6AE}" type="presParOf" srcId="{C89FF354-6B9D-49D8-BE7E-9687E057932C}" destId="{9564A198-A897-487B-9FC3-7E19F171EFC8}" srcOrd="0" destOrd="0" presId="urn:microsoft.com/office/officeart/2005/8/layout/orgChart1"/>
    <dgm:cxn modelId="{3A63913C-9DDF-4FFB-9AB0-635E2C3F8931}" type="presParOf" srcId="{C89FF354-6B9D-49D8-BE7E-9687E057932C}" destId="{E60E1E5B-C601-4BFC-9CD5-9B7F4B0F44AE}" srcOrd="1" destOrd="0" presId="urn:microsoft.com/office/officeart/2005/8/layout/orgChart1"/>
    <dgm:cxn modelId="{CF6F6C29-308C-4237-9EFC-932499CD28E9}" type="presParOf" srcId="{373E8C4C-D5C5-43E9-8887-7E570D28B4FF}" destId="{5C1EC25C-CDAD-4831-B8FA-B637901DE827}" srcOrd="1" destOrd="0" presId="urn:microsoft.com/office/officeart/2005/8/layout/orgChart1"/>
    <dgm:cxn modelId="{94A71DA7-2939-4517-8415-64B5CD606BC3}" type="presParOf" srcId="{373E8C4C-D5C5-43E9-8887-7E570D28B4FF}" destId="{F76FBC89-16DE-479C-873C-48D46EF98FE0}" srcOrd="2" destOrd="0" presId="urn:microsoft.com/office/officeart/2005/8/layout/orgChart1"/>
    <dgm:cxn modelId="{42046530-39D8-4758-A38C-1B73C481A174}" type="presParOf" srcId="{938522C4-AD99-4552-AFA7-BDA73FEA72D4}" destId="{3BD1A2A0-3C4E-468C-A94E-F8ABF69CA440}" srcOrd="4" destOrd="0" presId="urn:microsoft.com/office/officeart/2005/8/layout/orgChart1"/>
    <dgm:cxn modelId="{506B3E00-47C6-4C5D-A917-E33F137E3122}" type="presParOf" srcId="{938522C4-AD99-4552-AFA7-BDA73FEA72D4}" destId="{ECAE72A0-F9FB-401D-A6F8-120FE8693997}" srcOrd="5" destOrd="0" presId="urn:microsoft.com/office/officeart/2005/8/layout/orgChart1"/>
    <dgm:cxn modelId="{669D1669-0CA0-4644-98EB-B2FF37C2065B}" type="presParOf" srcId="{ECAE72A0-F9FB-401D-A6F8-120FE8693997}" destId="{FE6677C7-F97E-4BA5-88B8-E59D7C474596}" srcOrd="0" destOrd="0" presId="urn:microsoft.com/office/officeart/2005/8/layout/orgChart1"/>
    <dgm:cxn modelId="{93FA9F01-BD23-45CF-A662-C424A6D44C43}" type="presParOf" srcId="{FE6677C7-F97E-4BA5-88B8-E59D7C474596}" destId="{29DF606C-C783-4F55-8476-F1AFA9D54F74}" srcOrd="0" destOrd="0" presId="urn:microsoft.com/office/officeart/2005/8/layout/orgChart1"/>
    <dgm:cxn modelId="{D56B1091-1BCB-4FE6-90C0-17CE5010BF01}" type="presParOf" srcId="{FE6677C7-F97E-4BA5-88B8-E59D7C474596}" destId="{7AF40933-DD90-4119-9A4D-69FFDA3A868F}" srcOrd="1" destOrd="0" presId="urn:microsoft.com/office/officeart/2005/8/layout/orgChart1"/>
    <dgm:cxn modelId="{2AE4293B-6B76-4BB8-B3AD-6F40D9E2EF79}" type="presParOf" srcId="{ECAE72A0-F9FB-401D-A6F8-120FE8693997}" destId="{E8961244-A44C-4202-94DC-FFEC5FA96778}" srcOrd="1" destOrd="0" presId="urn:microsoft.com/office/officeart/2005/8/layout/orgChart1"/>
    <dgm:cxn modelId="{788BFE3B-348A-4B9C-8231-F0CF46B975A4}" type="presParOf" srcId="{ECAE72A0-F9FB-401D-A6F8-120FE8693997}" destId="{F5E7F20D-0B09-4231-941C-8109FC8E04A8}" srcOrd="2" destOrd="0" presId="urn:microsoft.com/office/officeart/2005/8/layout/orgChart1"/>
    <dgm:cxn modelId="{E19B74E9-9EA7-4DC0-B151-0DABB1D31B7D}" type="presParOf" srcId="{4262EEB0-A7D1-4A3B-B82D-4508FBDF559B}" destId="{7A49EA95-1C12-4BA4-A500-4DDC65D563C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D1A2A0-3C4E-468C-A94E-F8ABF69CA440}">
      <dsp:nvSpPr>
        <dsp:cNvPr id="0" name=""/>
        <dsp:cNvSpPr/>
      </dsp:nvSpPr>
      <dsp:spPr>
        <a:xfrm>
          <a:off x="6005784" y="2170370"/>
          <a:ext cx="4239690" cy="13931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24393"/>
              </a:lnTo>
              <a:lnTo>
                <a:pt x="4239690" y="1024393"/>
              </a:lnTo>
              <a:lnTo>
                <a:pt x="4239690" y="139311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AB8946-F30F-4D86-89FA-2340C7DB56B7}">
      <dsp:nvSpPr>
        <dsp:cNvPr id="0" name=""/>
        <dsp:cNvSpPr/>
      </dsp:nvSpPr>
      <dsp:spPr>
        <a:xfrm>
          <a:off x="5936501" y="2170370"/>
          <a:ext cx="91440" cy="1400459"/>
        </a:xfrm>
        <a:custGeom>
          <a:avLst/>
          <a:gdLst/>
          <a:ahLst/>
          <a:cxnLst/>
          <a:rect l="0" t="0" r="0" b="0"/>
          <a:pathLst>
            <a:path>
              <a:moveTo>
                <a:pt x="69283" y="0"/>
              </a:moveTo>
              <a:lnTo>
                <a:pt x="69283" y="1031732"/>
              </a:lnTo>
              <a:lnTo>
                <a:pt x="45720" y="1031732"/>
              </a:lnTo>
              <a:lnTo>
                <a:pt x="45720" y="140045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C9901-B5BA-44E7-A5F2-6E1A94EE6B45}">
      <dsp:nvSpPr>
        <dsp:cNvPr id="0" name=""/>
        <dsp:cNvSpPr/>
      </dsp:nvSpPr>
      <dsp:spPr>
        <a:xfrm>
          <a:off x="1755841" y="2170370"/>
          <a:ext cx="4249942" cy="1400459"/>
        </a:xfrm>
        <a:custGeom>
          <a:avLst/>
          <a:gdLst/>
          <a:ahLst/>
          <a:cxnLst/>
          <a:rect l="0" t="0" r="0" b="0"/>
          <a:pathLst>
            <a:path>
              <a:moveTo>
                <a:pt x="4249942" y="0"/>
              </a:moveTo>
              <a:lnTo>
                <a:pt x="4249942" y="1031732"/>
              </a:lnTo>
              <a:lnTo>
                <a:pt x="0" y="1031732"/>
              </a:lnTo>
              <a:lnTo>
                <a:pt x="0" y="1400459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302F2-1B36-44A6-9673-49B86B5B32A9}">
      <dsp:nvSpPr>
        <dsp:cNvPr id="0" name=""/>
        <dsp:cNvSpPr/>
      </dsp:nvSpPr>
      <dsp:spPr>
        <a:xfrm>
          <a:off x="3657609" y="1482256"/>
          <a:ext cx="4696349" cy="688114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rPr>
            <a:t>Valuation Approaches</a:t>
          </a:r>
          <a:endParaRPr lang="en-US" sz="2400" b="1" kern="1200" dirty="0">
            <a:solidFill>
              <a:schemeClr val="tx1"/>
            </a:solidFill>
            <a:latin typeface="Alexandria"/>
          </a:endParaRPr>
        </a:p>
      </dsp:txBody>
      <dsp:txXfrm>
        <a:off x="3657609" y="1482256"/>
        <a:ext cx="4696349" cy="688114"/>
      </dsp:txXfrm>
    </dsp:sp>
    <dsp:sp modelId="{97694678-A37C-46CC-A8CA-783C42A8AE40}">
      <dsp:nvSpPr>
        <dsp:cNvPr id="0" name=""/>
        <dsp:cNvSpPr/>
      </dsp:nvSpPr>
      <dsp:spPr>
        <a:xfrm>
          <a:off x="0" y="3570830"/>
          <a:ext cx="3511683" cy="872021"/>
        </a:xfrm>
        <a:prstGeom prst="rect">
          <a:avLst/>
        </a:prstGeom>
        <a:solidFill>
          <a:srgbClr val="CC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200" b="1" kern="1200" dirty="0">
              <a:solidFill>
                <a:schemeClr val="tx1"/>
              </a:solidFill>
              <a:latin typeface="Alexandria"/>
            </a:rPr>
            <a:t>1.Market (Sales Comparison) Approach</a:t>
          </a:r>
        </a:p>
      </dsp:txBody>
      <dsp:txXfrm>
        <a:off x="0" y="3570830"/>
        <a:ext cx="3511683" cy="872021"/>
      </dsp:txXfrm>
    </dsp:sp>
    <dsp:sp modelId="{9564A198-A897-487B-9FC3-7E19F171EFC8}">
      <dsp:nvSpPr>
        <dsp:cNvPr id="0" name=""/>
        <dsp:cNvSpPr/>
      </dsp:nvSpPr>
      <dsp:spPr>
        <a:xfrm>
          <a:off x="4226379" y="3570830"/>
          <a:ext cx="3511683" cy="841241"/>
        </a:xfrm>
        <a:prstGeom prst="rect">
          <a:avLst/>
        </a:prstGeom>
        <a:solidFill>
          <a:srgbClr val="66FFFF"/>
        </a:solidFill>
        <a:ln w="12700" cap="flat" cmpd="sng" algn="ctr">
          <a:solidFill>
            <a:srgbClr val="00B0F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200" b="1" kern="1200" dirty="0">
              <a:solidFill>
                <a:schemeClr val="tx1"/>
              </a:solidFill>
              <a:latin typeface="Alexandria"/>
            </a:rPr>
            <a:t>2. Income Approach</a:t>
          </a:r>
        </a:p>
      </dsp:txBody>
      <dsp:txXfrm>
        <a:off x="4226379" y="3570830"/>
        <a:ext cx="3511683" cy="841241"/>
      </dsp:txXfrm>
    </dsp:sp>
    <dsp:sp modelId="{29DF606C-C783-4F55-8476-F1AFA9D54F74}">
      <dsp:nvSpPr>
        <dsp:cNvPr id="0" name=""/>
        <dsp:cNvSpPr/>
      </dsp:nvSpPr>
      <dsp:spPr>
        <a:xfrm>
          <a:off x="8489633" y="3563490"/>
          <a:ext cx="3511683" cy="933001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0" kern="1200" dirty="0">
              <a:solidFill>
                <a:schemeClr val="tx1"/>
              </a:solidFill>
            </a:rPr>
            <a:t>3. Cost Approach</a:t>
          </a:r>
          <a:endParaRPr lang="en-US" sz="2200" b="1" kern="1200" dirty="0">
            <a:solidFill>
              <a:schemeClr val="tx1"/>
            </a:solidFill>
            <a:latin typeface="Alexandria"/>
          </a:endParaRPr>
        </a:p>
      </dsp:txBody>
      <dsp:txXfrm>
        <a:off x="8489633" y="3563490"/>
        <a:ext cx="3511683" cy="9330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40556E-C0B0-BF0E-2F3A-0674CD17E3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41A05D-2BED-99FA-02C0-8E03D8864E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F8DC9C-8061-5FA7-BEBD-334ACB9C8A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A5C36E-BA38-2772-F99B-C9A4C7FE53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78165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4CF5B-FC9A-4389-E7B2-C3FAB05B2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9668E6-B99F-B6EF-8A19-3C353EC617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B3FE4B-1577-56B3-975C-2BB7EF45AC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4B04EB-83AB-3E05-C92D-D12895C98A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639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33CDD2-43C9-13B5-3444-F305709CDC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D8FA1C-5580-3065-1BB8-F6F9608C77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9D19CF-881D-EDAF-FF2C-8A12F1633C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8151E2-DE5E-8828-851D-8D3B88553B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84637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30FF91-68ED-43ED-5FD5-8CD01F5C1C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AD5B02-2F7A-7CB3-47C4-DE8AFDA228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A334C9-C604-095F-AC42-A4999F4863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76A1C9-E59B-7C63-86C2-EAC02E0930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55719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BEEF45-44B9-5707-648E-44415C3D9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A9373B-54D7-0425-CBE1-878AA36159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A711D6-4E99-1B32-C7D1-E190E710CC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875755-1C2F-5B5A-E489-7E35B665D9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51597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0EBDEC-D0AE-4BBC-C845-E376747F65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6793D4-3987-67D9-96BE-86D9596FEB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EBB006-D67A-0467-F45A-08BC72A490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49F3B4-FB9F-F7C2-8763-8CD93E00D8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6093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33079C-810C-22B8-CE73-6CE2E87233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413494-51A8-2A8D-9801-209BAA3CED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CFB7E3-A542-77A1-042A-6F50B019DD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D01075-F4A6-13AF-4F9A-C76A07A37D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92291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E59F6D-3348-4485-4F69-C7DE99132D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E00E41-C06A-6DD9-40B8-3013C4F4EE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21311D-8DF7-DCCD-C933-E95A57529C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38B948-D3CE-DB83-E7C2-DE9E4F2F53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82145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0B0435-06F1-D8CC-413F-EAA10E7062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540B87-E750-7310-ACFC-724A8A7EE0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1C61A0-F335-B78E-5CEE-40395ADE96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569D91-F7DA-70FB-3BFB-F46F3AB1A3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93037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DBB89-7D04-758C-BDBE-6301A52CDC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DC595B-F9C5-0FF7-29F3-6DCD4D85BF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BF9CE1-CE0C-4FF8-684D-A649D61A49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61BF9A-8EED-6438-A6A1-1DC8F56C04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67506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2B8C4E-B4A1-7791-E8A5-08FBD02916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200B1E-B9F9-50B4-50F3-A8629731B2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816F45-D434-FF4B-AB70-9811D35F83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8F2B2E-725D-2EEA-1B4D-9A63D2FED9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0291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71D71B-49BE-4CF7-F03A-5AF8377C76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055FE9-C1CC-E031-CE94-BB405A72BA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EF1480-9BD8-2DEC-0E6E-6E4CB9C6D9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640808-790D-C3D0-C0AC-22B0DC4243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55036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033260-CADF-489D-52CC-FA22C3C1B3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F18596-7589-B392-8C21-C2E0B038E7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9DE6BD-6874-FFF5-67A2-09FBCE66ED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5CA900-359D-987B-3B5E-AB9884DF68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50858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C9ADF4-A4CE-E8F0-3C0A-7EE6910F75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CA6FC2-078C-F1A5-51F2-883B9435E1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764FA9-DB2D-3555-0B2C-9D5171D6F7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212252-E58C-2232-9023-9C11D9884F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77820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4F7D3-BBAE-07E3-D2AC-7F8C04234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108B03-9814-ED46-65F0-ACDA5A2DC8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482CBB-7F90-63CE-DCE2-09E5FA1FDC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287217-4E41-DC46-5DB3-E02112A41C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67451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A629B4-2F1B-CDD9-BA1B-D0407EA511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70D952-4188-14D0-D4CA-6021970BEF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9669FD-68ED-87E2-E3FD-93D695F4CE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259B86-CAE4-7147-862A-85E044F7EB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23239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542EA6-96A5-9144-CB15-3B332FE58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A56C7D-0A03-BD11-F608-3EFB0AA1B2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D25899-1AEC-C27A-46F5-BB05D0D288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173321-891B-58C3-941D-9A21BAF70A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09820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C9E6DF-4F04-F3FB-760F-C4B72C0860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9E723C-821F-CA60-E619-53105B195F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89CBEF-7E3A-981B-B751-164D36DB0B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BE6AE1-C1E3-B46D-55AE-338ACDD59D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94701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AD3CBC-772D-D554-F48F-D2608FB5EF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362F86-BBA2-DE9F-556A-4969C3F60A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68E8A3-B920-ECA0-AB9C-6D234152FC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DF9B15-11ED-4853-FC22-22590D695C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44256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C1B34A-4B16-2BAD-193E-F62DBB254B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23F955-6574-B06B-ABCA-F7BC19F7E0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241CD7-1F2A-9BA1-B28D-0C76E86618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0349DB-AADB-2E53-0AB6-5705B6BC10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66515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8296EB-E870-4941-50C8-23076788A7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A34173-DC85-F2D0-3CF4-2A6AC579A3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F0B49D-9805-89F9-2062-79D5F380F4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B9947C-711D-1356-C080-4B5E4C1528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31401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E3F61-903A-F268-39C3-0768BA9223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DF5F5B-0826-BA82-DD05-E53AA85255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1EF143-FA15-BA2F-206A-D6D43E5329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C7F634-7604-155F-A0B3-FC32F7239D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771211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757744-FBE8-79BB-E83C-507ED091C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13E89E-44AD-8F6B-6EE0-232511C19C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056265-EB0C-BB91-A977-2ED6987487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BA510C-CA64-5C7C-50D5-F8EC6F0741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2088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9F449B-F2D1-FB60-6074-AC2A9968D3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D1FFE2-770F-EB7F-55A4-F9BC467EE4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FAA3C6-52AC-60E9-D626-E381B2825B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6401B1-3A38-B014-D610-DF0BF4DB81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409916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978576-B263-C0CA-70CA-BFE498547A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101A21-EC12-5334-3D73-9D72EA98B5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EB8B7E-E599-6E59-CE08-C029488F68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A7845A-B904-042A-1BA8-F234E49BDC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777137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941CF-D242-7137-6FA5-08416CD262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A65D69-156F-36C8-BE61-C92A429AB8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D8D13F-7CD5-D2C7-DC49-018009A053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B960BB-F47B-FAA4-B693-BB335A1E93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92864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3D274F-8AE2-6507-DB83-39E12082F4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22C221-CA54-1F06-43C8-0C988C1F3A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C13F64-BEF6-4C84-9A63-57A889DD6D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D17A3B-8093-9B47-4FF3-B5CB14159E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130554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6C62FC-FC0E-42DE-7679-5EBEBFB366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BEAB5E-2104-D003-58A1-3B46471322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E7F61F-15C7-2428-A8A0-B7E783593C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4EC268-0EC7-6A11-27C5-1903C6010A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659326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B622AA-433A-1067-586C-8466FC21C1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887649-FE6C-8409-B3D6-90FBFC160C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9C2C3E-D5C4-2855-70D8-1FCAF89846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8E3E47-D2FA-8CE6-452E-03E3856E94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731121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A5A317-1D98-06A3-5F2E-916A5C5246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CE9CDE-4FD6-3CBD-FA01-36B77F9D98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07B204-226A-7EDD-50C6-9E94DB7A08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CAD9C7-AF59-5CDF-7002-1159DC2B14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586207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596933-5B67-54EA-57E8-E65924387C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2E18D9-D2F1-CF18-058B-05A133E0F6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100604-5E98-6B32-E2A5-12A046557E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0FB1C9-4714-FE64-D9ED-78E1A25359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195339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DD9E2-46AB-670F-3300-00C8CEBA62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1056DE-DD8C-2959-0C8D-FF2AC4CDB2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FD0EEA-BAF9-AE5A-E406-EA14767361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C08FA9-39E8-FB44-A78A-3A04E6CACF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610828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7106B8-5BB0-A8AF-F8FE-9F1FEF0891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054AFD-1148-27F0-6F1D-0F9CBF8AEB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D629BD-5E18-1849-653C-7A39EB6949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D6D287-6B41-BB0F-47FE-E215777724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713355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5E7B5-562C-FC30-65E9-0C61906C5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73E4C9-9C64-3C16-6D8B-B724CC584F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E8DD56-EE03-DB24-52D6-712C593257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E6BFBE-1957-243C-ABE1-2259DC0EB7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846844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5E7B5-562C-FC30-65E9-0C61906C5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73E4C9-9C64-3C16-6D8B-B724CC584F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E8DD56-EE03-DB24-52D6-712C593257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E6BFBE-1957-243C-ABE1-2259DC0EB7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908463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6348B2-B7A4-B14C-73D2-8430B2DBBA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52EADF-B872-FFDA-6E92-9B76EEA404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09AB47-9F23-3754-6DC6-ECF91A5D7C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8A3BB8-3997-A5A6-3D13-FD82775A50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521944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68F032-A7F7-5F2E-6CD7-A21F5091DA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58BEE7-CDA4-AE43-F949-DD1CAF40D2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01E655-3449-8E99-40C3-84EA4F2EE1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B93A8B-018F-65AD-5CBE-6D86A8AA4A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447548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473FB-0744-8E5B-B91D-29D33C1BCC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2EEA2B-8ED8-2AB4-63E6-A1A75F705F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CC067B-597F-EFED-8C51-B51EE64B1D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DA9A1E-E93D-5744-971F-948F98B880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010386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BC653E-2FBC-E238-54CA-06E585F46C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125D65-B618-F805-1CEA-A0845CE55E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9384FB-9DF4-BD8C-E451-8ADDB7FB7B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7ED09F-C7CB-017B-FF50-50518A5014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599333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696F63-DDEC-130D-0A32-84C40417D5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61DED7-2D60-22CE-0BB8-58DF0A420D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F238FF-AEEF-B579-8461-AABD8DCE3A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52206D-DC76-4625-1DCD-4D53DE40EE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381939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473FB-0744-8E5B-B91D-29D33C1BCC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2EEA2B-8ED8-2AB4-63E6-A1A75F705F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CC067B-597F-EFED-8C51-B51EE64B1D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DA9A1E-E93D-5744-971F-948F98B880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768897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473FB-0744-8E5B-B91D-29D33C1BCC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2EEA2B-8ED8-2AB4-63E6-A1A75F705F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CC067B-597F-EFED-8C51-B51EE64B1D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DA9A1E-E93D-5744-971F-948F98B880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046589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473FB-0744-8E5B-B91D-29D33C1BCC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2EEA2B-8ED8-2AB4-63E6-A1A75F705F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CC067B-597F-EFED-8C51-B51EE64B1D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DA9A1E-E93D-5744-971F-948F98B880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524882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473FB-0744-8E5B-B91D-29D33C1BCC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2EEA2B-8ED8-2AB4-63E6-A1A75F705F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CC067B-597F-EFED-8C51-B51EE64B1D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DA9A1E-E93D-5744-971F-948F98B880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794308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473FB-0744-8E5B-B91D-29D33C1BCC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2EEA2B-8ED8-2AB4-63E6-A1A75F705F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CC067B-597F-EFED-8C51-B51EE64B1D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DA9A1E-E93D-5744-971F-948F98B880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436925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473FB-0744-8E5B-B91D-29D33C1BCC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2EEA2B-8ED8-2AB4-63E6-A1A75F705F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CC067B-597F-EFED-8C51-B51EE64B1D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DA9A1E-E93D-5744-971F-948F98B880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276617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473FB-0744-8E5B-B91D-29D33C1BCC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2EEA2B-8ED8-2AB4-63E6-A1A75F705F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CC067B-597F-EFED-8C51-B51EE64B1D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DA9A1E-E93D-5744-971F-948F98B880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3143919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473FB-0744-8E5B-B91D-29D33C1BCC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2EEA2B-8ED8-2AB4-63E6-A1A75F705F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CC067B-597F-EFED-8C51-B51EE64B1D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DA9A1E-E93D-5744-971F-948F98B880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4555463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473FB-0744-8E5B-B91D-29D33C1BCC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2EEA2B-8ED8-2AB4-63E6-A1A75F705F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CC067B-597F-EFED-8C51-B51EE64B1D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DA9A1E-E93D-5744-971F-948F98B880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443832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473FB-0744-8E5B-B91D-29D33C1BCC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2EEA2B-8ED8-2AB4-63E6-A1A75F705F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CC067B-597F-EFED-8C51-B51EE64B1D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DA9A1E-E93D-5744-971F-948F98B880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1635337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76CA8-FAD6-6E3A-10C3-A35D09FB8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7C19D4-A6C1-4F25-37FC-E6260FFDC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C2905A-C352-B75F-68F4-A927D943E5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2FDC2-5F39-3994-16B8-37438E013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4584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Weam </a:t>
            </a:r>
            <a:r>
              <a:rPr lang="en-US" sz="2000" dirty="0" err="1">
                <a:latin typeface="Alexandria" charset="0"/>
                <a:cs typeface="Alexandria" charset="0"/>
              </a:rPr>
              <a:t>Nasan</a:t>
            </a:r>
            <a:r>
              <a:rPr lang="en-US" sz="2000" dirty="0"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437209" y="585942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0FC711E-7A3A-8B73-7ECC-D8ADAB9B5EF0}"/>
              </a:ext>
            </a:extLst>
          </p:cNvPr>
          <p:cNvSpPr txBox="1"/>
          <p:nvPr/>
        </p:nvSpPr>
        <p:spPr>
          <a:xfrm>
            <a:off x="1105449" y="5135771"/>
            <a:ext cx="23509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REA625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Real Estate Valuation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888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Real Estate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Weam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Nasan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Agha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7079E99-A954-D9D9-5FD8-D7A0F6333C70}"/>
              </a:ext>
            </a:extLst>
          </p:cNvPr>
          <p:cNvSpPr txBox="1"/>
          <p:nvPr/>
        </p:nvSpPr>
        <p:spPr>
          <a:xfrm>
            <a:off x="6870366" y="4740109"/>
            <a:ext cx="23509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REA625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Real Estate Valuation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39BBE1-FC32-81A0-FCF4-37BADAF92A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B063F832-F235-77D7-1D00-73E6D1CFD57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C09C088-4868-6AB9-51C3-B74636D0770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8BE4765-672C-C180-8CAB-925DD8718551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EE4279E-E5C0-B2F9-7477-A45A07AF3660}"/>
              </a:ext>
            </a:extLst>
          </p:cNvPr>
          <p:cNvSpPr txBox="1"/>
          <p:nvPr/>
        </p:nvSpPr>
        <p:spPr>
          <a:xfrm>
            <a:off x="4630698" y="734217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Recap - Lecture 5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D6525BB-EEDF-54BA-2571-12C1DC0A9C2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4AAE3B5-B380-AC7F-8643-DD19B45FAC9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BF6310-DDB1-4ED7-491D-F231ABD8F27D}"/>
              </a:ext>
            </a:extLst>
          </p:cNvPr>
          <p:cNvSpPr txBox="1"/>
          <p:nvPr/>
        </p:nvSpPr>
        <p:spPr>
          <a:xfrm>
            <a:off x="4262946" y="1180686"/>
            <a:ext cx="6315829" cy="531674"/>
          </a:xfrm>
          <a:prstGeom prst="horizontalScroll">
            <a:avLst/>
          </a:prstGeom>
          <a:solidFill>
            <a:srgbClr val="FDE9FC"/>
          </a:solidFill>
          <a:ln w="381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Professional Framework of the Valuation Process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59EF4D8-914E-DA12-FBB3-A4833C823753}"/>
              </a:ext>
            </a:extLst>
          </p:cNvPr>
          <p:cNvSpPr txBox="1"/>
          <p:nvPr/>
        </p:nvSpPr>
        <p:spPr>
          <a:xfrm>
            <a:off x="4303921" y="1819493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The Definition of the Professional Framework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CACDFF-4779-B358-9A88-A26581E9E8E7}"/>
              </a:ext>
            </a:extLst>
          </p:cNvPr>
          <p:cNvSpPr txBox="1"/>
          <p:nvPr/>
        </p:nvSpPr>
        <p:spPr>
          <a:xfrm>
            <a:off x="4731083" y="2211096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Fundamental Principles of the Professional Framework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E8B8A2D-0294-B26E-842E-AD194377BD04}"/>
              </a:ext>
            </a:extLst>
          </p:cNvPr>
          <p:cNvSpPr txBox="1"/>
          <p:nvPr/>
        </p:nvSpPr>
        <p:spPr>
          <a:xfrm>
            <a:off x="5267004" y="3297790"/>
            <a:ext cx="4472247" cy="531674"/>
          </a:xfrm>
          <a:prstGeom prst="horizontalScroll">
            <a:avLst/>
          </a:prstGeom>
          <a:solidFill>
            <a:schemeClr val="bg2"/>
          </a:solidFill>
          <a:ln w="38100"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Valuation Process Lifecycle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037BF07-E16F-43EB-E25D-125949970C0D}"/>
              </a:ext>
            </a:extLst>
          </p:cNvPr>
          <p:cNvSpPr txBox="1"/>
          <p:nvPr/>
        </p:nvSpPr>
        <p:spPr>
          <a:xfrm>
            <a:off x="2487522" y="3885978"/>
            <a:ext cx="6516913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1. Receiving Instructions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980A26-97E1-F7EF-3AB2-7FE18A911425}"/>
              </a:ext>
            </a:extLst>
          </p:cNvPr>
          <p:cNvSpPr txBox="1"/>
          <p:nvPr/>
        </p:nvSpPr>
        <p:spPr>
          <a:xfrm>
            <a:off x="3062720" y="4293377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2.Ethics and Conflict of Interest Check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7A57E5F-AC71-F258-B356-BFBC923852DE}"/>
              </a:ext>
            </a:extLst>
          </p:cNvPr>
          <p:cNvSpPr txBox="1"/>
          <p:nvPr/>
        </p:nvSpPr>
        <p:spPr>
          <a:xfrm>
            <a:off x="3911672" y="4763701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3.Preparation the Scope of Work/Letter of Engagement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28CD6F-F23F-A58B-C5D9-4E838B83BCE4}"/>
              </a:ext>
            </a:extLst>
          </p:cNvPr>
          <p:cNvSpPr txBox="1"/>
          <p:nvPr/>
        </p:nvSpPr>
        <p:spPr>
          <a:xfrm>
            <a:off x="4782423" y="5199595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tabLst>
                <a:tab pos="4973638" algn="l"/>
              </a:tabLs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4. Inspection and Investigation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C35E1E-4850-45AD-8941-5882E8ADD83F}"/>
              </a:ext>
            </a:extLst>
          </p:cNvPr>
          <p:cNvSpPr txBox="1"/>
          <p:nvPr/>
        </p:nvSpPr>
        <p:spPr>
          <a:xfrm>
            <a:off x="5267004" y="5612343"/>
            <a:ext cx="6652279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5. Data Collection and Market Analysis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E91DF8C-BBBE-2D9C-AC97-7F483D46B687}"/>
              </a:ext>
            </a:extLst>
          </p:cNvPr>
          <p:cNvSpPr txBox="1"/>
          <p:nvPr/>
        </p:nvSpPr>
        <p:spPr>
          <a:xfrm>
            <a:off x="5169009" y="2696154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Professional Competence and Ethics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AF26504-9D42-17F3-4784-B43639180CA8}"/>
              </a:ext>
            </a:extLst>
          </p:cNvPr>
          <p:cNvSpPr txBox="1"/>
          <p:nvPr/>
        </p:nvSpPr>
        <p:spPr>
          <a:xfrm>
            <a:off x="5550493" y="6067270"/>
            <a:ext cx="6652279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6.Application of Valuation Approaches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261CC58-BA6F-2C70-6D00-034A03149F6D}"/>
              </a:ext>
            </a:extLst>
          </p:cNvPr>
          <p:cNvSpPr txBox="1"/>
          <p:nvPr/>
        </p:nvSpPr>
        <p:spPr>
          <a:xfrm>
            <a:off x="5517875" y="6506155"/>
            <a:ext cx="6652279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7. Preparation and Review of the Final Report</a:t>
            </a:r>
          </a:p>
        </p:txBody>
      </p:sp>
    </p:spTree>
    <p:extLst>
      <p:ext uri="{BB962C8B-B14F-4D97-AF65-F5344CB8AC3E}">
        <p14:creationId xmlns:p14="http://schemas.microsoft.com/office/powerpoint/2010/main" val="3280896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3" grpId="0" animBg="1"/>
      <p:bldP spid="4" grpId="0" animBg="1"/>
      <p:bldP spid="18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26919-9D7A-E7D7-6964-FC3873565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FF33C9A-9533-F4D3-539E-ED4060D1309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A96C968-A7CF-77FA-CED0-DCE3EB7000A4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4AEF2750-4DD9-7D55-600B-62B8879E547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7F5BC37-AE8C-DE99-9E55-F78A78C63B18}"/>
              </a:ext>
            </a:extLst>
          </p:cNvPr>
          <p:cNvSpPr txBox="1"/>
          <p:nvPr/>
        </p:nvSpPr>
        <p:spPr>
          <a:xfrm>
            <a:off x="4886444" y="1099072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BC18A48-84EC-D2C4-EB4F-A0B024BA6A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CB1DE47-FD98-768D-5DAB-A968D87DF3EB}"/>
              </a:ext>
            </a:extLst>
          </p:cNvPr>
          <p:cNvSpPr txBox="1"/>
          <p:nvPr/>
        </p:nvSpPr>
        <p:spPr>
          <a:xfrm>
            <a:off x="4597868" y="1786036"/>
            <a:ext cx="8417320" cy="9186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b="1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Main Valuation Approaches</a:t>
            </a:r>
            <a:endParaRPr lang="ar-SY" sz="2000" b="1" i="1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000" b="1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Factors Influencing the Selection of the Valuation Approach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000" b="1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Combining between Valuation Approaches</a:t>
            </a:r>
            <a:endParaRPr lang="ar-SY" sz="2000" b="1" i="1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000" b="1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Market (Sales Comparison) Approach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GB" sz="2000" b="1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Definition According to the Three International Standards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GB" sz="2000" b="1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Fundamental Economic Principles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GB" sz="2000" b="1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Steps in Applying the Sales Comparison Approach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GB" sz="2000" b="1" i="1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Limitations and Challenges in the Market Approach</a:t>
            </a: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en-GB" sz="2000" b="1" i="1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en-GB" sz="2000" b="1" i="1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en-US" sz="2000" b="1" i="1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en-US" sz="2000" b="1" i="1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endParaRPr lang="en-US" sz="2000" b="1" i="1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457200" algn="l"/>
              </a:tabLst>
            </a:pPr>
            <a:endParaRPr lang="en-US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A4B395A-9EC1-7DF2-9E50-A443D829EED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91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F26F5-7043-189D-9170-2E5399F22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3D33BF4-B2D3-85DB-7070-E37E4BF40EF2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42566C-1001-46E0-7024-FCF5BCC3C2B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CCC98E9-9AA9-26BA-995D-668BDD0014D8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AFA7F34D-43C0-6964-DCC5-FD6EBE6EFD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0532263"/>
              </p:ext>
            </p:extLst>
          </p:nvPr>
        </p:nvGraphicFramePr>
        <p:xfrm>
          <a:off x="197051" y="-13236"/>
          <a:ext cx="12011569" cy="5252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3026718A-33FC-988B-BD02-F4483B2637D1}"/>
              </a:ext>
            </a:extLst>
          </p:cNvPr>
          <p:cNvGrpSpPr/>
          <p:nvPr/>
        </p:nvGrpSpPr>
        <p:grpSpPr>
          <a:xfrm>
            <a:off x="576627" y="4638382"/>
            <a:ext cx="2689875" cy="2109380"/>
            <a:chOff x="4092132" y="2238473"/>
            <a:chExt cx="4519218" cy="1403634"/>
          </a:xfrm>
          <a:solidFill>
            <a:srgbClr val="FFE1FF"/>
          </a:solidFill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F420928-4DB0-156A-8C75-3408B768425B}"/>
                </a:ext>
              </a:extLst>
            </p:cNvPr>
            <p:cNvSpPr/>
            <p:nvPr/>
          </p:nvSpPr>
          <p:spPr>
            <a:xfrm>
              <a:off x="4092132" y="2238473"/>
              <a:ext cx="4118536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82CD04F-38C4-8C88-5BF4-42D50C9F6777}"/>
                </a:ext>
              </a:extLst>
            </p:cNvPr>
            <p:cNvSpPr txBox="1"/>
            <p:nvPr/>
          </p:nvSpPr>
          <p:spPr>
            <a:xfrm>
              <a:off x="4492814" y="2354101"/>
              <a:ext cx="4118536" cy="128800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This approach </a:t>
              </a:r>
              <a:r>
                <a:rPr lang="en-US" sz="2000" dirty="0">
                  <a:solidFill>
                    <a:schemeClr val="tx1"/>
                  </a:solidFill>
                  <a:latin typeface="Alexandria"/>
                </a:rPr>
                <a:t>is based on </a:t>
              </a: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comparing the subject property with similar properties </a:t>
              </a:r>
              <a:r>
                <a:rPr lang="en-US" sz="2000" dirty="0">
                  <a:solidFill>
                    <a:schemeClr val="tx1"/>
                  </a:solidFill>
                  <a:latin typeface="Alexandria"/>
                </a:rPr>
                <a:t>that </a:t>
              </a: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have been sold in the market.</a:t>
              </a:r>
              <a:endParaRPr lang="en-US" sz="2400" b="1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076E58-878D-B13E-B18E-154E3AEB36E5}"/>
              </a:ext>
            </a:extLst>
          </p:cNvPr>
          <p:cNvGrpSpPr/>
          <p:nvPr/>
        </p:nvGrpSpPr>
        <p:grpSpPr>
          <a:xfrm>
            <a:off x="4719215" y="4638382"/>
            <a:ext cx="2689875" cy="2109380"/>
            <a:chOff x="4092132" y="2238473"/>
            <a:chExt cx="4519218" cy="1403634"/>
          </a:xfrm>
          <a:solidFill>
            <a:srgbClr val="EBFFFF"/>
          </a:solidFill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2ABBC24-BC54-455B-6CCC-1E294D1A7CDB}"/>
                </a:ext>
              </a:extLst>
            </p:cNvPr>
            <p:cNvSpPr/>
            <p:nvPr/>
          </p:nvSpPr>
          <p:spPr>
            <a:xfrm>
              <a:off x="4092132" y="2238473"/>
              <a:ext cx="4118536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DC099C6-E12E-F0B5-EEAC-E0044AD0B763}"/>
                </a:ext>
              </a:extLst>
            </p:cNvPr>
            <p:cNvSpPr txBox="1"/>
            <p:nvPr/>
          </p:nvSpPr>
          <p:spPr>
            <a:xfrm>
              <a:off x="4492814" y="2354101"/>
              <a:ext cx="4118536" cy="128800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This approach </a:t>
              </a:r>
              <a:r>
                <a:rPr lang="en-US" sz="2000" dirty="0">
                  <a:solidFill>
                    <a:schemeClr val="tx1"/>
                  </a:solidFill>
                  <a:latin typeface="Alexandria"/>
                </a:rPr>
                <a:t>converts </a:t>
              </a: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expected future cash flows </a:t>
              </a:r>
              <a:r>
                <a:rPr lang="en-US" sz="2000" dirty="0">
                  <a:solidFill>
                    <a:schemeClr val="tx1"/>
                  </a:solidFill>
                  <a:latin typeface="Alexandria"/>
                </a:rPr>
                <a:t>into a</a:t>
              </a: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 present value </a:t>
              </a:r>
              <a:r>
                <a:rPr lang="en-US" sz="2000" dirty="0">
                  <a:solidFill>
                    <a:schemeClr val="tx1"/>
                  </a:solidFill>
                  <a:latin typeface="Alexandria"/>
                </a:rPr>
                <a:t>through</a:t>
              </a: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 capitalization or discounting techniques.</a:t>
              </a:r>
              <a:endParaRPr lang="en-US" sz="2400" kern="1200" dirty="0">
                <a:solidFill>
                  <a:schemeClr val="tx1"/>
                </a:solidFill>
                <a:latin typeface="Alexandria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914DB0B-3E7E-8D3A-26BD-353710FB4326}"/>
              </a:ext>
            </a:extLst>
          </p:cNvPr>
          <p:cNvGrpSpPr/>
          <p:nvPr/>
        </p:nvGrpSpPr>
        <p:grpSpPr>
          <a:xfrm>
            <a:off x="9321694" y="4725265"/>
            <a:ext cx="2689875" cy="2109380"/>
            <a:chOff x="4092132" y="2238473"/>
            <a:chExt cx="4519218" cy="1403634"/>
          </a:xfrm>
          <a:solidFill>
            <a:srgbClr val="ADF9B6"/>
          </a:solidFill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9A98C60-4123-F50A-B5A3-1E2B832F2709}"/>
                </a:ext>
              </a:extLst>
            </p:cNvPr>
            <p:cNvSpPr/>
            <p:nvPr/>
          </p:nvSpPr>
          <p:spPr>
            <a:xfrm>
              <a:off x="4092132" y="2238473"/>
              <a:ext cx="4118536" cy="593623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E49CC1ED-D120-C23C-BCEF-6D8BAC995587}"/>
                </a:ext>
              </a:extLst>
            </p:cNvPr>
            <p:cNvSpPr txBox="1"/>
            <p:nvPr/>
          </p:nvSpPr>
          <p:spPr>
            <a:xfrm>
              <a:off x="4492814" y="2354101"/>
              <a:ext cx="4118536" cy="128800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</a:pP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This approach </a:t>
              </a:r>
              <a:r>
                <a:rPr lang="en-US" sz="2000" dirty="0">
                  <a:solidFill>
                    <a:schemeClr val="tx1"/>
                  </a:solidFill>
                  <a:latin typeface="Alexandria"/>
                </a:rPr>
                <a:t>is based </a:t>
              </a:r>
              <a:r>
                <a:rPr lang="en-US" sz="2000" b="1" dirty="0">
                  <a:solidFill>
                    <a:schemeClr val="tx1"/>
                  </a:solidFill>
                  <a:latin typeface="Alexandria"/>
                </a:rPr>
                <a:t>on estimating the cost of constructing a comparable asset, less depreciation.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23105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7E630D-F592-B1DB-B716-16852C8EBF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469B0DB-B593-7976-FDA8-59A8F11A050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98C16E7-A5F6-AB91-3CE7-0D11BCFF0A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C94464A-0439-FD02-4932-11143AE96ED6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400C36-053C-E941-BE34-3A15B3A547F9}"/>
              </a:ext>
            </a:extLst>
          </p:cNvPr>
          <p:cNvSpPr txBox="1"/>
          <p:nvPr/>
        </p:nvSpPr>
        <p:spPr>
          <a:xfrm>
            <a:off x="371959" y="2461193"/>
            <a:ext cx="11344760" cy="2560258"/>
          </a:xfrm>
          <a:prstGeom prst="flowChartPredefinedProcess">
            <a:avLst/>
          </a:prstGeom>
          <a:solidFill>
            <a:srgbClr val="FFFFCC"/>
          </a:solidFill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marL="0" marR="0" lvl="0" indent="0" algn="ctr" defTabSz="8890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“The selection of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valuation approach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is not an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9751CB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arbitrary decision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; rather, it is a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3399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professional judgment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based on a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systematic analysis of a set of interrelated factors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2223240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1BC4F2-49C9-4846-677D-3695CEB95B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F7DE2FC-627C-AAE5-565D-BDB2ED66180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0B527DA-00D5-6051-15A8-0839227F0A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86F5D56-DD45-8928-E6A2-73E8B4F7F26C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965C457-2D42-95B8-1031-95DC9FA47D70}"/>
              </a:ext>
            </a:extLst>
          </p:cNvPr>
          <p:cNvSpPr txBox="1"/>
          <p:nvPr/>
        </p:nvSpPr>
        <p:spPr>
          <a:xfrm>
            <a:off x="756049" y="1155869"/>
            <a:ext cx="79230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Factors Influencing the Selection of the Valuation Approach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842F091-58BC-C67F-4C5C-C2936A60F345}"/>
              </a:ext>
            </a:extLst>
          </p:cNvPr>
          <p:cNvGrpSpPr/>
          <p:nvPr/>
        </p:nvGrpSpPr>
        <p:grpSpPr>
          <a:xfrm>
            <a:off x="180430" y="1703009"/>
            <a:ext cx="6081221" cy="625685"/>
            <a:chOff x="6119" y="2434156"/>
            <a:chExt cx="2003227" cy="618012"/>
          </a:xfrm>
          <a:solidFill>
            <a:srgbClr val="FF0000"/>
          </a:solidFill>
        </p:grpSpPr>
        <p:sp>
          <p:nvSpPr>
            <p:cNvPr id="11" name="Rectangle 8">
              <a:extLst>
                <a:ext uri="{FF2B5EF4-FFF2-40B4-BE49-F238E27FC236}">
                  <a16:creationId xmlns:a16="http://schemas.microsoft.com/office/drawing/2014/main" id="{C2D19306-6973-1CBA-2C82-30F0DBDC360D}"/>
                </a:ext>
              </a:extLst>
            </p:cNvPr>
            <p:cNvSpPr/>
            <p:nvPr/>
          </p:nvSpPr>
          <p:spPr>
            <a:xfrm>
              <a:off x="6119" y="2567410"/>
              <a:ext cx="2003227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3E6EC87-04DD-C757-79C2-8E35B9663464}"/>
                </a:ext>
              </a:extLst>
            </p:cNvPr>
            <p:cNvSpPr txBox="1"/>
            <p:nvPr/>
          </p:nvSpPr>
          <p:spPr>
            <a:xfrm>
              <a:off x="6119" y="2434156"/>
              <a:ext cx="2003227" cy="525154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1: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Nature and Characteristics of the Property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4BA2381-BBDA-DBA7-32C8-216CC04ED1AA}"/>
              </a:ext>
            </a:extLst>
          </p:cNvPr>
          <p:cNvGrpSpPr/>
          <p:nvPr/>
        </p:nvGrpSpPr>
        <p:grpSpPr>
          <a:xfrm>
            <a:off x="1019520" y="2401058"/>
            <a:ext cx="5475333" cy="625685"/>
            <a:chOff x="6119" y="2434156"/>
            <a:chExt cx="2552678" cy="618012"/>
          </a:xfrm>
          <a:solidFill>
            <a:srgbClr val="FF0000"/>
          </a:solidFill>
        </p:grpSpPr>
        <p:sp>
          <p:nvSpPr>
            <p:cNvPr id="14" name="Rectangle 8">
              <a:extLst>
                <a:ext uri="{FF2B5EF4-FFF2-40B4-BE49-F238E27FC236}">
                  <a16:creationId xmlns:a16="http://schemas.microsoft.com/office/drawing/2014/main" id="{6F1F6A57-DE3A-1DA1-F310-9734BFAFA872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AD8AB4E-BB65-F301-2AC3-6CD4B52EE252}"/>
                </a:ext>
              </a:extLst>
            </p:cNvPr>
            <p:cNvSpPr txBox="1"/>
            <p:nvPr/>
          </p:nvSpPr>
          <p:spPr>
            <a:xfrm>
              <a:off x="6119" y="2434156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2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: Data Availability and Quality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C784827-E9BC-B675-AA74-B25A0638CBAD}"/>
              </a:ext>
            </a:extLst>
          </p:cNvPr>
          <p:cNvGrpSpPr/>
          <p:nvPr/>
        </p:nvGrpSpPr>
        <p:grpSpPr>
          <a:xfrm>
            <a:off x="1979883" y="3095416"/>
            <a:ext cx="5475333" cy="625685"/>
            <a:chOff x="6119" y="2434156"/>
            <a:chExt cx="2552678" cy="618012"/>
          </a:xfrm>
          <a:solidFill>
            <a:srgbClr val="FF0000"/>
          </a:solidFill>
        </p:grpSpPr>
        <p:sp>
          <p:nvSpPr>
            <p:cNvPr id="18" name="Rectangle 8">
              <a:extLst>
                <a:ext uri="{FF2B5EF4-FFF2-40B4-BE49-F238E27FC236}">
                  <a16:creationId xmlns:a16="http://schemas.microsoft.com/office/drawing/2014/main" id="{73E22841-C931-EAC2-E4CF-0C407C3C304F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1B03379-5A8D-45D1-791F-09B172447A69}"/>
                </a:ext>
              </a:extLst>
            </p:cNvPr>
            <p:cNvSpPr txBox="1"/>
            <p:nvPr/>
          </p:nvSpPr>
          <p:spPr>
            <a:xfrm>
              <a:off x="6119" y="2434156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3: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Purpose of Valuation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4BFB06EB-C49A-C190-4DAA-A363E6F719F6}"/>
              </a:ext>
            </a:extLst>
          </p:cNvPr>
          <p:cNvGrpSpPr/>
          <p:nvPr/>
        </p:nvGrpSpPr>
        <p:grpSpPr>
          <a:xfrm>
            <a:off x="3203718" y="3909020"/>
            <a:ext cx="5475333" cy="625685"/>
            <a:chOff x="6119" y="2434156"/>
            <a:chExt cx="2552678" cy="618012"/>
          </a:xfrm>
          <a:solidFill>
            <a:srgbClr val="FF0000"/>
          </a:solidFill>
        </p:grpSpPr>
        <p:sp>
          <p:nvSpPr>
            <p:cNvPr id="21" name="Rectangle 8">
              <a:extLst>
                <a:ext uri="{FF2B5EF4-FFF2-40B4-BE49-F238E27FC236}">
                  <a16:creationId xmlns:a16="http://schemas.microsoft.com/office/drawing/2014/main" id="{189DCAF5-792E-4028-6BB4-854EB682C27E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E343D8E-0187-E936-12EC-7D24D66AEEEF}"/>
                </a:ext>
              </a:extLst>
            </p:cNvPr>
            <p:cNvSpPr txBox="1"/>
            <p:nvPr/>
          </p:nvSpPr>
          <p:spPr>
            <a:xfrm>
              <a:off x="6119" y="2434156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4: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 Real Estate Market Conditions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82BE14-9C40-7A4E-943B-A12019A09AD7}"/>
              </a:ext>
            </a:extLst>
          </p:cNvPr>
          <p:cNvGrpSpPr/>
          <p:nvPr/>
        </p:nvGrpSpPr>
        <p:grpSpPr>
          <a:xfrm>
            <a:off x="4532872" y="4722624"/>
            <a:ext cx="5475333" cy="625685"/>
            <a:chOff x="6119" y="2434156"/>
            <a:chExt cx="2552678" cy="618012"/>
          </a:xfrm>
          <a:solidFill>
            <a:srgbClr val="FF0000"/>
          </a:solidFill>
        </p:grpSpPr>
        <p:sp>
          <p:nvSpPr>
            <p:cNvPr id="24" name="Rectangle 8">
              <a:extLst>
                <a:ext uri="{FF2B5EF4-FFF2-40B4-BE49-F238E27FC236}">
                  <a16:creationId xmlns:a16="http://schemas.microsoft.com/office/drawing/2014/main" id="{455C6D54-7F86-D0F6-E76C-2C2AD37FB864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B05D049C-1FC6-7D80-EF72-A7F2E20BE2A7}"/>
                </a:ext>
              </a:extLst>
            </p:cNvPr>
            <p:cNvSpPr txBox="1"/>
            <p:nvPr/>
          </p:nvSpPr>
          <p:spPr>
            <a:xfrm>
              <a:off x="6119" y="2434156"/>
              <a:ext cx="2552678" cy="525155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5: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Legal and Regulatory Framework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FC41F031-ADB2-FFDC-EF74-B3728A1521C6}"/>
              </a:ext>
            </a:extLst>
          </p:cNvPr>
          <p:cNvGrpSpPr/>
          <p:nvPr/>
        </p:nvGrpSpPr>
        <p:grpSpPr>
          <a:xfrm>
            <a:off x="5655764" y="5417680"/>
            <a:ext cx="5475333" cy="625685"/>
            <a:chOff x="6119" y="2434156"/>
            <a:chExt cx="2552678" cy="618012"/>
          </a:xfrm>
          <a:solidFill>
            <a:srgbClr val="FF0000"/>
          </a:solidFill>
        </p:grpSpPr>
        <p:sp>
          <p:nvSpPr>
            <p:cNvPr id="27" name="Rectangle 8">
              <a:extLst>
                <a:ext uri="{FF2B5EF4-FFF2-40B4-BE49-F238E27FC236}">
                  <a16:creationId xmlns:a16="http://schemas.microsoft.com/office/drawing/2014/main" id="{1395B535-3283-A7E0-4BD6-02FB1C93AA18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2BDC89B-FE21-C389-4D58-5A306D01AC57}"/>
                </a:ext>
              </a:extLst>
            </p:cNvPr>
            <p:cNvSpPr txBox="1"/>
            <p:nvPr/>
          </p:nvSpPr>
          <p:spPr>
            <a:xfrm>
              <a:off x="6119" y="2434156"/>
              <a:ext cx="2552678" cy="525154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6: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Valuer’s Qualifications and Experience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F225101B-2D56-C8D2-BC7E-F3C47D861508}"/>
              </a:ext>
            </a:extLst>
          </p:cNvPr>
          <p:cNvGrpSpPr/>
          <p:nvPr/>
        </p:nvGrpSpPr>
        <p:grpSpPr>
          <a:xfrm>
            <a:off x="6716667" y="6171199"/>
            <a:ext cx="5475333" cy="625685"/>
            <a:chOff x="6119" y="2434156"/>
            <a:chExt cx="2552678" cy="618012"/>
          </a:xfrm>
          <a:solidFill>
            <a:srgbClr val="FF0000"/>
          </a:solidFill>
        </p:grpSpPr>
        <p:sp>
          <p:nvSpPr>
            <p:cNvPr id="30" name="Rectangle 8">
              <a:extLst>
                <a:ext uri="{FF2B5EF4-FFF2-40B4-BE49-F238E27FC236}">
                  <a16:creationId xmlns:a16="http://schemas.microsoft.com/office/drawing/2014/main" id="{9A1372CF-DC42-B5A8-3E9D-42FD0E607CEC}"/>
                </a:ext>
              </a:extLst>
            </p:cNvPr>
            <p:cNvSpPr/>
            <p:nvPr/>
          </p:nvSpPr>
          <p:spPr>
            <a:xfrm>
              <a:off x="6119" y="2567410"/>
              <a:ext cx="2552678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91423E27-5B1A-7552-5723-50A0BD730D9B}"/>
                </a:ext>
              </a:extLst>
            </p:cNvPr>
            <p:cNvSpPr txBox="1"/>
            <p:nvPr/>
          </p:nvSpPr>
          <p:spPr>
            <a:xfrm>
              <a:off x="6119" y="2434156"/>
              <a:ext cx="2552678" cy="525154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7: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Sustainability and ESG Considerations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23282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99AE47-BFD7-F6BD-038F-3CCB74268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02E426D-AB1C-8D65-BCA5-9343F2EFDA3E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E34B208-DB63-7D46-7DA4-B8F88643DA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5C42E65-18A2-4600-CB38-2F56E730EBC7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96C60E2-DDE9-B4C1-C7DC-01EF4A272B76}"/>
              </a:ext>
            </a:extLst>
          </p:cNvPr>
          <p:cNvSpPr txBox="1"/>
          <p:nvPr/>
        </p:nvSpPr>
        <p:spPr>
          <a:xfrm>
            <a:off x="756049" y="1155869"/>
            <a:ext cx="79230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Factors Influencing the Selection of the Valuation Approach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2106967-2A6E-D246-06D5-B53959777FFA}"/>
              </a:ext>
            </a:extLst>
          </p:cNvPr>
          <p:cNvGrpSpPr/>
          <p:nvPr/>
        </p:nvGrpSpPr>
        <p:grpSpPr>
          <a:xfrm>
            <a:off x="180431" y="1703009"/>
            <a:ext cx="5708924" cy="625685"/>
            <a:chOff x="6119" y="2434156"/>
            <a:chExt cx="2003227" cy="618012"/>
          </a:xfrm>
          <a:solidFill>
            <a:srgbClr val="FF0000"/>
          </a:solidFill>
        </p:grpSpPr>
        <p:sp>
          <p:nvSpPr>
            <p:cNvPr id="11" name="Rectangle 8">
              <a:extLst>
                <a:ext uri="{FF2B5EF4-FFF2-40B4-BE49-F238E27FC236}">
                  <a16:creationId xmlns:a16="http://schemas.microsoft.com/office/drawing/2014/main" id="{EDC213CA-5801-2310-EA88-391F97ACF1DB}"/>
                </a:ext>
              </a:extLst>
            </p:cNvPr>
            <p:cNvSpPr/>
            <p:nvPr/>
          </p:nvSpPr>
          <p:spPr>
            <a:xfrm>
              <a:off x="6119" y="2567410"/>
              <a:ext cx="2003227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49269DF-AC0A-F5BE-E6B3-4F753028A1B1}"/>
                </a:ext>
              </a:extLst>
            </p:cNvPr>
            <p:cNvSpPr txBox="1"/>
            <p:nvPr/>
          </p:nvSpPr>
          <p:spPr>
            <a:xfrm>
              <a:off x="6119" y="2434156"/>
              <a:ext cx="2003227" cy="525154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1: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Nature and Characteristics of the Property</a:t>
              </a:r>
            </a:p>
          </p:txBody>
        </p:sp>
      </p:grp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3ECB7599-A79A-F4B7-23AC-04D6F2972469}"/>
              </a:ext>
            </a:extLst>
          </p:cNvPr>
          <p:cNvSpPr/>
          <p:nvPr/>
        </p:nvSpPr>
        <p:spPr>
          <a:xfrm>
            <a:off x="659059" y="2328694"/>
            <a:ext cx="11287176" cy="980245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The nature of the subject property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is considered the most influential factor in selecting the appropriate valuation approach. This nature includes several dimensions:</a:t>
            </a:r>
            <a:endParaRPr kumimoji="0" lang="en-US" sz="200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4" name="Star: 10 Points 3">
            <a:extLst>
              <a:ext uri="{FF2B5EF4-FFF2-40B4-BE49-F238E27FC236}">
                <a16:creationId xmlns:a16="http://schemas.microsoft.com/office/drawing/2014/main" id="{AF5A68B5-9290-F60C-C42A-FEBBB9EF73A0}"/>
              </a:ext>
            </a:extLst>
          </p:cNvPr>
          <p:cNvSpPr/>
          <p:nvPr/>
        </p:nvSpPr>
        <p:spPr>
          <a:xfrm>
            <a:off x="2061274" y="3549062"/>
            <a:ext cx="7656162" cy="672040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lexandria"/>
              </a:rPr>
              <a:t>A) Functional Use of the Property</a:t>
            </a:r>
          </a:p>
        </p:txBody>
      </p:sp>
      <p:sp>
        <p:nvSpPr>
          <p:cNvPr id="7" name="Star: 10 Points 6">
            <a:extLst>
              <a:ext uri="{FF2B5EF4-FFF2-40B4-BE49-F238E27FC236}">
                <a16:creationId xmlns:a16="http://schemas.microsoft.com/office/drawing/2014/main" id="{87AFCB20-2B62-2F66-BE53-8BFBC7CB6376}"/>
              </a:ext>
            </a:extLst>
          </p:cNvPr>
          <p:cNvSpPr/>
          <p:nvPr/>
        </p:nvSpPr>
        <p:spPr>
          <a:xfrm>
            <a:off x="2061274" y="4461225"/>
            <a:ext cx="7656162" cy="672040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lexandria"/>
              </a:rPr>
              <a:t>B) Degree of </a:t>
            </a:r>
            <a:r>
              <a:rPr lang="en-US" sz="2000" b="1" dirty="0" err="1">
                <a:solidFill>
                  <a:srgbClr val="002060"/>
                </a:solidFill>
                <a:latin typeface="Alexandria"/>
              </a:rPr>
              <a:t>Specialisation</a:t>
            </a:r>
            <a:endParaRPr lang="en-US" sz="2000" b="1" dirty="0">
              <a:solidFill>
                <a:srgbClr val="002060"/>
              </a:solidFill>
              <a:latin typeface="Alexandria"/>
            </a:endParaRPr>
          </a:p>
        </p:txBody>
      </p:sp>
      <p:sp>
        <p:nvSpPr>
          <p:cNvPr id="8" name="Star: 10 Points 7">
            <a:extLst>
              <a:ext uri="{FF2B5EF4-FFF2-40B4-BE49-F238E27FC236}">
                <a16:creationId xmlns:a16="http://schemas.microsoft.com/office/drawing/2014/main" id="{A745A7A8-AAE5-8B23-2C79-36727D903D1C}"/>
              </a:ext>
            </a:extLst>
          </p:cNvPr>
          <p:cNvSpPr/>
          <p:nvPr/>
        </p:nvSpPr>
        <p:spPr>
          <a:xfrm>
            <a:off x="2267919" y="5514764"/>
            <a:ext cx="7656162" cy="672040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lexandria"/>
              </a:rPr>
              <a:t>C) Building Age and Property Condition</a:t>
            </a:r>
          </a:p>
        </p:txBody>
      </p:sp>
    </p:spTree>
    <p:extLst>
      <p:ext uri="{BB962C8B-B14F-4D97-AF65-F5344CB8AC3E}">
        <p14:creationId xmlns:p14="http://schemas.microsoft.com/office/powerpoint/2010/main" val="2919630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CF518C-44DB-B16F-9CB8-AA84E5BF35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343684E-A34E-5AB2-9656-F2FBE980B6E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A4C45C1-7E5E-708C-C81F-7C670C401B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C4C25A6-4FA9-43DD-A7C6-FDA997E4D764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3DA51C9-42EE-0A98-ED61-3AF66CB78D0A}"/>
              </a:ext>
            </a:extLst>
          </p:cNvPr>
          <p:cNvSpPr txBox="1"/>
          <p:nvPr/>
        </p:nvSpPr>
        <p:spPr>
          <a:xfrm>
            <a:off x="756049" y="1155869"/>
            <a:ext cx="79230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Factors Influencing the Selection of the Valuation Approach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E97A535-A909-2304-E7B3-851EA0157E8A}"/>
              </a:ext>
            </a:extLst>
          </p:cNvPr>
          <p:cNvGrpSpPr/>
          <p:nvPr/>
        </p:nvGrpSpPr>
        <p:grpSpPr>
          <a:xfrm>
            <a:off x="180431" y="1610021"/>
            <a:ext cx="5708924" cy="625685"/>
            <a:chOff x="6119" y="2434156"/>
            <a:chExt cx="2003227" cy="618012"/>
          </a:xfrm>
          <a:solidFill>
            <a:srgbClr val="FF0000"/>
          </a:solidFill>
        </p:grpSpPr>
        <p:sp>
          <p:nvSpPr>
            <p:cNvPr id="11" name="Rectangle 8">
              <a:extLst>
                <a:ext uri="{FF2B5EF4-FFF2-40B4-BE49-F238E27FC236}">
                  <a16:creationId xmlns:a16="http://schemas.microsoft.com/office/drawing/2014/main" id="{C7E7FD84-BA37-9CEC-CC77-EAA28D10EAB5}"/>
                </a:ext>
              </a:extLst>
            </p:cNvPr>
            <p:cNvSpPr/>
            <p:nvPr/>
          </p:nvSpPr>
          <p:spPr>
            <a:xfrm>
              <a:off x="6119" y="2567410"/>
              <a:ext cx="2003227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9C69960-C440-B731-C55C-1D25CFCCEF33}"/>
                </a:ext>
              </a:extLst>
            </p:cNvPr>
            <p:cNvSpPr txBox="1"/>
            <p:nvPr/>
          </p:nvSpPr>
          <p:spPr>
            <a:xfrm>
              <a:off x="6119" y="2434156"/>
              <a:ext cx="2003227" cy="525154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1: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Nature and Characteristics of the Property</a:t>
              </a:r>
            </a:p>
          </p:txBody>
        </p:sp>
      </p:grpSp>
      <p:sp>
        <p:nvSpPr>
          <p:cNvPr id="4" name="Star: 10 Points 3">
            <a:extLst>
              <a:ext uri="{FF2B5EF4-FFF2-40B4-BE49-F238E27FC236}">
                <a16:creationId xmlns:a16="http://schemas.microsoft.com/office/drawing/2014/main" id="{281D43DE-DF52-CD62-5474-BA704202D2B0}"/>
              </a:ext>
            </a:extLst>
          </p:cNvPr>
          <p:cNvSpPr/>
          <p:nvPr/>
        </p:nvSpPr>
        <p:spPr>
          <a:xfrm>
            <a:off x="6096000" y="1650062"/>
            <a:ext cx="6096000" cy="584621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lexandria"/>
              </a:rPr>
              <a:t>A) Functional Use of the Property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2075D958-DF46-8A87-E93A-D090F19681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2425300"/>
              </p:ext>
            </p:extLst>
          </p:nvPr>
        </p:nvGraphicFramePr>
        <p:xfrm>
          <a:off x="226925" y="2297989"/>
          <a:ext cx="11831139" cy="4461488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3864628">
                  <a:extLst>
                    <a:ext uri="{9D8B030D-6E8A-4147-A177-3AD203B41FA5}">
                      <a16:colId xmlns:a16="http://schemas.microsoft.com/office/drawing/2014/main" val="852015108"/>
                    </a:ext>
                  </a:extLst>
                </a:gridCol>
                <a:gridCol w="3921071">
                  <a:extLst>
                    <a:ext uri="{9D8B030D-6E8A-4147-A177-3AD203B41FA5}">
                      <a16:colId xmlns:a16="http://schemas.microsoft.com/office/drawing/2014/main" val="3278922310"/>
                    </a:ext>
                  </a:extLst>
                </a:gridCol>
                <a:gridCol w="4045440">
                  <a:extLst>
                    <a:ext uri="{9D8B030D-6E8A-4147-A177-3AD203B41FA5}">
                      <a16:colId xmlns:a16="http://schemas.microsoft.com/office/drawing/2014/main" val="3161305887"/>
                    </a:ext>
                  </a:extLst>
                </a:gridCol>
              </a:tblGrid>
              <a:tr h="34128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Property Type</a:t>
                      </a:r>
                    </a:p>
                  </a:txBody>
                  <a:tcPr marL="85320" marR="85320" marT="42660" marB="426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Most Appropriate Approach</a:t>
                      </a:r>
                    </a:p>
                  </a:txBody>
                  <a:tcPr marL="85320" marR="85320" marT="42660" marB="42660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Reason</a:t>
                      </a:r>
                    </a:p>
                  </a:txBody>
                  <a:tcPr marL="85320" marR="85320" marT="42660" marB="42660" anchor="ctr"/>
                </a:tc>
                <a:extLst>
                  <a:ext uri="{0D108BD9-81ED-4DB2-BD59-A6C34878D82A}">
                    <a16:rowId xmlns:a16="http://schemas.microsoft.com/office/drawing/2014/main" val="1201851034"/>
                  </a:ext>
                </a:extLst>
              </a:tr>
              <a:tr h="5972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Residential (apartments, villas)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Market Approach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Availability of comparable sales transactions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9195442"/>
                  </a:ext>
                </a:extLst>
              </a:tr>
              <a:tr h="5972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Leased commercial (offices, retail units)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Income Approach (</a:t>
                      </a:r>
                      <a:r>
                        <a:rPr lang="en-US" sz="1800" dirty="0" err="1">
                          <a:latin typeface="Alexandria"/>
                        </a:rPr>
                        <a:t>Capitalisation</a:t>
                      </a:r>
                      <a:r>
                        <a:rPr lang="en-US" sz="1800" dirty="0">
                          <a:latin typeface="Alexandria"/>
                        </a:rPr>
                        <a:t>)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Value is directly linked to income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1501317"/>
                  </a:ext>
                </a:extLst>
              </a:tr>
              <a:tr h="34128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Hotels and resorts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DCF + Market Approach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Operational complexity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1174014"/>
                  </a:ext>
                </a:extLst>
              </a:tr>
              <a:tr h="5972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Industrial properties and warehouses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Cost Approach+ Market</a:t>
                      </a:r>
                      <a:r>
                        <a:rPr lang="ar-SY" sz="1800" dirty="0">
                          <a:latin typeface="Alexandria"/>
                        </a:rPr>
                        <a:t> </a:t>
                      </a:r>
                      <a:r>
                        <a:rPr lang="en-US" sz="1800" dirty="0">
                          <a:latin typeface="Alexandria"/>
                        </a:rPr>
                        <a:t>Approach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 err="1">
                          <a:latin typeface="Alexandria"/>
                        </a:rPr>
                        <a:t>Specialised</a:t>
                      </a:r>
                      <a:r>
                        <a:rPr lang="en-US" sz="1800" dirty="0">
                          <a:latin typeface="Alexandria"/>
                        </a:rPr>
                        <a:t> construction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2949915"/>
                  </a:ext>
                </a:extLst>
              </a:tr>
              <a:tr h="34128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Agricultural property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Market</a:t>
                      </a:r>
                      <a:r>
                        <a:rPr lang="ar-SY" sz="1800" dirty="0">
                          <a:latin typeface="Alexandria"/>
                        </a:rPr>
                        <a:t> </a:t>
                      </a:r>
                      <a:r>
                        <a:rPr lang="en-US" sz="1800" dirty="0">
                          <a:latin typeface="Alexandria"/>
                        </a:rPr>
                        <a:t>Approach + Income Approach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Crop prices and productivity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918428"/>
                  </a:ext>
                </a:extLst>
              </a:tr>
              <a:tr h="5972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Development land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Residual + Market Approach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Value depends on development potential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0194456"/>
                  </a:ext>
                </a:extLst>
              </a:tr>
              <a:tr h="5972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Specialised properties (hospital, school)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Cost (DRC) Approach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Lack of comparable market evidence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2619263"/>
                  </a:ext>
                </a:extLst>
              </a:tr>
              <a:tr h="34128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Heritage and historical properties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Cost Approach + Special considerations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Unique and irreplaceable</a:t>
                      </a:r>
                    </a:p>
                  </a:txBody>
                  <a:tcPr marL="85320" marR="85320" marT="42660" marB="4266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54811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1297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7F2288-38C8-B654-8315-6D06E11AEC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0FA950E-1B3B-C56A-AD94-1561A2B19FA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324B55E-9E30-F02F-81FD-9CA5A643EF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7F73A03-E982-0CAD-801D-CBBB7B71717A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F372EA3-580C-A170-7339-277CC3B63CD4}"/>
              </a:ext>
            </a:extLst>
          </p:cNvPr>
          <p:cNvSpPr txBox="1"/>
          <p:nvPr/>
        </p:nvSpPr>
        <p:spPr>
          <a:xfrm>
            <a:off x="756049" y="1155869"/>
            <a:ext cx="79230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Factors Influencing the Selection of the Valuation Approach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F0E763A-F8A9-A771-EE5C-058BC23939B8}"/>
              </a:ext>
            </a:extLst>
          </p:cNvPr>
          <p:cNvGrpSpPr/>
          <p:nvPr/>
        </p:nvGrpSpPr>
        <p:grpSpPr>
          <a:xfrm>
            <a:off x="180431" y="1610021"/>
            <a:ext cx="5708924" cy="625685"/>
            <a:chOff x="6119" y="2434156"/>
            <a:chExt cx="2003227" cy="618012"/>
          </a:xfrm>
          <a:solidFill>
            <a:srgbClr val="FF0000"/>
          </a:solidFill>
        </p:grpSpPr>
        <p:sp>
          <p:nvSpPr>
            <p:cNvPr id="11" name="Rectangle 8">
              <a:extLst>
                <a:ext uri="{FF2B5EF4-FFF2-40B4-BE49-F238E27FC236}">
                  <a16:creationId xmlns:a16="http://schemas.microsoft.com/office/drawing/2014/main" id="{B1225C96-434F-1AA7-A24C-7BE6FF3BEA76}"/>
                </a:ext>
              </a:extLst>
            </p:cNvPr>
            <p:cNvSpPr/>
            <p:nvPr/>
          </p:nvSpPr>
          <p:spPr>
            <a:xfrm>
              <a:off x="6119" y="2567410"/>
              <a:ext cx="2003227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256D27D-7634-6CFD-A0FD-F4D4FDD2AF31}"/>
                </a:ext>
              </a:extLst>
            </p:cNvPr>
            <p:cNvSpPr txBox="1"/>
            <p:nvPr/>
          </p:nvSpPr>
          <p:spPr>
            <a:xfrm>
              <a:off x="6119" y="2434156"/>
              <a:ext cx="2003227" cy="525154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1: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Nature and Characteristics of the Property</a:t>
              </a:r>
            </a:p>
          </p:txBody>
        </p:sp>
      </p:grpSp>
      <p:sp>
        <p:nvSpPr>
          <p:cNvPr id="4" name="Star: 10 Points 3">
            <a:extLst>
              <a:ext uri="{FF2B5EF4-FFF2-40B4-BE49-F238E27FC236}">
                <a16:creationId xmlns:a16="http://schemas.microsoft.com/office/drawing/2014/main" id="{DE5F44C0-3FCE-A9A0-831B-161692278092}"/>
              </a:ext>
            </a:extLst>
          </p:cNvPr>
          <p:cNvSpPr/>
          <p:nvPr/>
        </p:nvSpPr>
        <p:spPr>
          <a:xfrm>
            <a:off x="6096000" y="1650062"/>
            <a:ext cx="6096000" cy="584621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b="1" dirty="0">
                <a:solidFill>
                  <a:srgbClr val="002060"/>
                </a:solidFill>
                <a:latin typeface="Alexandria"/>
              </a:rPr>
              <a:t>B) Degree of </a:t>
            </a:r>
            <a:r>
              <a:rPr lang="en-US" sz="2000" b="1" dirty="0" err="1">
                <a:solidFill>
                  <a:srgbClr val="002060"/>
                </a:solidFill>
                <a:latin typeface="Alexandria"/>
              </a:rPr>
              <a:t>Specialisation</a:t>
            </a:r>
            <a:endParaRPr lang="en-US" sz="2000" b="1" dirty="0">
              <a:solidFill>
                <a:srgbClr val="002060"/>
              </a:solidFill>
              <a:latin typeface="Alexandri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D4A439-217C-2467-AFE8-65D3D51363E7}"/>
              </a:ext>
            </a:extLst>
          </p:cNvPr>
          <p:cNvSpPr txBox="1"/>
          <p:nvPr/>
        </p:nvSpPr>
        <p:spPr>
          <a:xfrm>
            <a:off x="511444" y="2836705"/>
            <a:ext cx="1038386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Scale of </a:t>
            </a:r>
            <a:r>
              <a:rPr lang="en-US" sz="2000" b="1" dirty="0" err="1">
                <a:latin typeface="Alexandria"/>
              </a:rPr>
              <a:t>Specialisation</a:t>
            </a:r>
            <a:r>
              <a:rPr lang="en-US" sz="2000" b="1" dirty="0">
                <a:latin typeface="Alexandria"/>
              </a:rPr>
              <a:t> and Its Impact on Method Selection</a:t>
            </a:r>
          </a:p>
          <a:p>
            <a:pPr algn="ctr"/>
            <a:endParaRPr lang="en-US" sz="2000" dirty="0">
              <a:latin typeface="Alexandria"/>
            </a:endParaRPr>
          </a:p>
          <a:p>
            <a:pPr algn="ctr"/>
            <a:r>
              <a:rPr lang="en-US" sz="2000" b="1" u="sng" dirty="0">
                <a:solidFill>
                  <a:srgbClr val="0070C0"/>
                </a:solidFill>
                <a:latin typeface="Alexandria"/>
              </a:rPr>
              <a:t>Non-</a:t>
            </a:r>
            <a:r>
              <a:rPr lang="en-US" sz="2000" b="1" u="sng" dirty="0" err="1">
                <a:solidFill>
                  <a:srgbClr val="0070C0"/>
                </a:solidFill>
                <a:latin typeface="Alexandria"/>
              </a:rPr>
              <a:t>specialised</a:t>
            </a:r>
            <a:r>
              <a:rPr lang="en-US" sz="2000" dirty="0">
                <a:latin typeface="Alexandria"/>
              </a:rPr>
              <a:t>  ◄──────────────────────────►  </a:t>
            </a:r>
            <a:r>
              <a:rPr lang="en-US" sz="2000" b="1" u="sng" dirty="0">
                <a:solidFill>
                  <a:srgbClr val="0070C0"/>
                </a:solidFill>
                <a:latin typeface="Alexandria"/>
              </a:rPr>
              <a:t>Highly </a:t>
            </a:r>
            <a:r>
              <a:rPr lang="en-US" sz="2000" b="1" u="sng" dirty="0" err="1">
                <a:solidFill>
                  <a:srgbClr val="0070C0"/>
                </a:solidFill>
                <a:latin typeface="Alexandria"/>
              </a:rPr>
              <a:t>specialised</a:t>
            </a:r>
            <a:endParaRPr lang="en-US" sz="2000" b="1" u="sng" dirty="0">
              <a:solidFill>
                <a:srgbClr val="0070C0"/>
              </a:solidFill>
              <a:latin typeface="Alexandria"/>
            </a:endParaRPr>
          </a:p>
          <a:p>
            <a:pPr algn="ctr"/>
            <a:r>
              <a:rPr lang="en-US" sz="2000" b="1" dirty="0">
                <a:latin typeface="Alexandria"/>
              </a:rPr>
              <a:t>(Residential apartments)                                                                (Power plant)</a:t>
            </a:r>
          </a:p>
          <a:p>
            <a:pPr algn="ctr"/>
            <a:endParaRPr lang="en-US" sz="2000" dirty="0">
              <a:latin typeface="Alexandria"/>
            </a:endParaRPr>
          </a:p>
          <a:p>
            <a:pPr algn="ctr"/>
            <a:r>
              <a:rPr lang="en-US" sz="2000" dirty="0">
                <a:latin typeface="Alexandria"/>
              </a:rPr>
              <a:t>        │                                                                                                      │</a:t>
            </a:r>
          </a:p>
          <a:p>
            <a:pPr algn="ctr"/>
            <a:r>
              <a:rPr lang="en-US" sz="2000" dirty="0">
                <a:latin typeface="Alexandria"/>
              </a:rPr>
              <a:t>        ▼                                                                                                    ▼</a:t>
            </a:r>
          </a:p>
          <a:p>
            <a:pPr algn="ctr"/>
            <a:r>
              <a:rPr lang="en-US" sz="2000" b="1" dirty="0">
                <a:latin typeface="Alexandria"/>
              </a:rPr>
              <a:t>   </a:t>
            </a:r>
            <a:r>
              <a:rPr lang="en-US" sz="2000" b="1" dirty="0">
                <a:solidFill>
                  <a:srgbClr val="FF3399"/>
                </a:solidFill>
                <a:latin typeface="Alexandria"/>
              </a:rPr>
              <a:t>Market Approach                                                                     Cost Approach</a:t>
            </a:r>
          </a:p>
          <a:p>
            <a:pPr algn="ctr"/>
            <a:r>
              <a:rPr lang="en-US" sz="2000" b="1" dirty="0">
                <a:solidFill>
                  <a:srgbClr val="9751CB"/>
                </a:solidFill>
                <a:latin typeface="Alexandria"/>
              </a:rPr>
              <a:t>              Best                                                                                   (DRC) Most Suitable</a:t>
            </a:r>
            <a:endParaRPr lang="en-US" b="1" dirty="0">
              <a:solidFill>
                <a:srgbClr val="9751CB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217561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B206FF-0C24-351B-D6CE-BA3B4AC06C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5B5A25C-31CE-A712-1234-BBD9CE1BA4E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5D5CE39-CE43-D938-C80F-D2F2E1EC4F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4F8BDD3-C0A0-7C95-FA9B-FBB651717797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5ADF86-9BB3-BA99-B800-2D7EB92DE5CE}"/>
              </a:ext>
            </a:extLst>
          </p:cNvPr>
          <p:cNvSpPr txBox="1"/>
          <p:nvPr/>
        </p:nvSpPr>
        <p:spPr>
          <a:xfrm>
            <a:off x="756049" y="1155869"/>
            <a:ext cx="79230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Factors Influencing the Selection of the Valuation Approach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D224CFD-5ABE-FF05-9448-F223EA500AED}"/>
              </a:ext>
            </a:extLst>
          </p:cNvPr>
          <p:cNvGrpSpPr/>
          <p:nvPr/>
        </p:nvGrpSpPr>
        <p:grpSpPr>
          <a:xfrm>
            <a:off x="180431" y="1610021"/>
            <a:ext cx="5708924" cy="625685"/>
            <a:chOff x="6119" y="2434156"/>
            <a:chExt cx="2003227" cy="618012"/>
          </a:xfrm>
          <a:solidFill>
            <a:srgbClr val="FF0000"/>
          </a:solidFill>
        </p:grpSpPr>
        <p:sp>
          <p:nvSpPr>
            <p:cNvPr id="11" name="Rectangle 8">
              <a:extLst>
                <a:ext uri="{FF2B5EF4-FFF2-40B4-BE49-F238E27FC236}">
                  <a16:creationId xmlns:a16="http://schemas.microsoft.com/office/drawing/2014/main" id="{B2755439-3DA1-3AE1-95DD-93D40018F701}"/>
                </a:ext>
              </a:extLst>
            </p:cNvPr>
            <p:cNvSpPr/>
            <p:nvPr/>
          </p:nvSpPr>
          <p:spPr>
            <a:xfrm>
              <a:off x="6119" y="2567410"/>
              <a:ext cx="2003227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54D3765-00C3-55EE-A761-A8EB73F3CA8F}"/>
                </a:ext>
              </a:extLst>
            </p:cNvPr>
            <p:cNvSpPr txBox="1"/>
            <p:nvPr/>
          </p:nvSpPr>
          <p:spPr>
            <a:xfrm>
              <a:off x="6119" y="2434156"/>
              <a:ext cx="2003227" cy="525154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1: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Nature and Characteristics of the Property</a:t>
              </a:r>
            </a:p>
          </p:txBody>
        </p:sp>
      </p:grpSp>
      <p:sp>
        <p:nvSpPr>
          <p:cNvPr id="4" name="Star: 10 Points 3">
            <a:extLst>
              <a:ext uri="{FF2B5EF4-FFF2-40B4-BE49-F238E27FC236}">
                <a16:creationId xmlns:a16="http://schemas.microsoft.com/office/drawing/2014/main" id="{E4EA93F4-6880-117E-EB0F-5840825C057E}"/>
              </a:ext>
            </a:extLst>
          </p:cNvPr>
          <p:cNvSpPr/>
          <p:nvPr/>
        </p:nvSpPr>
        <p:spPr>
          <a:xfrm>
            <a:off x="6096000" y="1650062"/>
            <a:ext cx="6096000" cy="584621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b="1" dirty="0">
                <a:solidFill>
                  <a:srgbClr val="002060"/>
                </a:solidFill>
                <a:latin typeface="Alexandria"/>
              </a:rPr>
              <a:t>C) Building Age and Property Condition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70AC65-4010-1F34-F07C-E6694E7C22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626840"/>
              </p:ext>
            </p:extLst>
          </p:nvPr>
        </p:nvGraphicFramePr>
        <p:xfrm>
          <a:off x="1024179" y="2440866"/>
          <a:ext cx="10515600" cy="4262154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736492509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127549598"/>
                    </a:ext>
                  </a:extLst>
                </a:gridCol>
              </a:tblGrid>
              <a:tr h="46955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Property Condition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Impact on Method Selection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5794987"/>
                  </a:ext>
                </a:extLst>
              </a:tr>
              <a:tr h="83075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New (0–5 years)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Cost is close to market value → </a:t>
                      </a:r>
                      <a:r>
                        <a:rPr lang="en-US" sz="2000" b="1" dirty="0">
                          <a:latin typeface="Alexandria"/>
                        </a:rPr>
                        <a:t>Cost approach </a:t>
                      </a:r>
                      <a:r>
                        <a:rPr lang="en-US" sz="2000" dirty="0">
                          <a:latin typeface="Alexandria"/>
                        </a:rPr>
                        <a:t>may be applicable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285088"/>
                  </a:ext>
                </a:extLst>
              </a:tr>
              <a:tr h="83075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Relatively new (5–15 years)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and income approaches </a:t>
                      </a:r>
                      <a:r>
                        <a:rPr lang="en-US" sz="2000" dirty="0">
                          <a:latin typeface="Alexandria"/>
                        </a:rPr>
                        <a:t>are most suitable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414127"/>
                  </a:ext>
                </a:extLst>
              </a:tr>
              <a:tr h="83075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Old (more than 30 years)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Cost approach </a:t>
                      </a:r>
                      <a:r>
                        <a:rPr lang="en-US" sz="2000" dirty="0">
                          <a:latin typeface="Alexandria"/>
                        </a:rPr>
                        <a:t>may produce low values due to depreciation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8460392"/>
                  </a:ext>
                </a:extLst>
              </a:tr>
              <a:tr h="83075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Requires renovation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Renovation costs must be added to the </a:t>
                      </a:r>
                      <a:r>
                        <a:rPr lang="en-US" sz="2000" b="1" dirty="0">
                          <a:latin typeface="Alexandria"/>
                        </a:rPr>
                        <a:t>cost approach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7420862"/>
                  </a:ext>
                </a:extLst>
              </a:tr>
              <a:tr h="46955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Dilapidated or derelict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Land value becomes the primary basis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02181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123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F19A5-5C93-B11A-C5AB-4DFC95F80B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5B4A4B3-6EFE-0882-6EAA-3D19247E3C91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1497825-D8CC-087A-301F-C8D36021F7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A985C71-A0EE-F29A-BC7D-94C4DE80C010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2516D70-34F8-EDEC-117A-AC5223794C7D}"/>
              </a:ext>
            </a:extLst>
          </p:cNvPr>
          <p:cNvSpPr txBox="1"/>
          <p:nvPr/>
        </p:nvSpPr>
        <p:spPr>
          <a:xfrm>
            <a:off x="756049" y="1155869"/>
            <a:ext cx="79230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Factors Influencing the Selection of the Valuation Approach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FE1A7B8-BA07-59B2-009C-3B11C432EE5E}"/>
              </a:ext>
            </a:extLst>
          </p:cNvPr>
          <p:cNvGrpSpPr/>
          <p:nvPr/>
        </p:nvGrpSpPr>
        <p:grpSpPr>
          <a:xfrm>
            <a:off x="180431" y="1703009"/>
            <a:ext cx="5708924" cy="625685"/>
            <a:chOff x="6119" y="2434156"/>
            <a:chExt cx="2003227" cy="618012"/>
          </a:xfrm>
          <a:solidFill>
            <a:srgbClr val="FF0000"/>
          </a:solidFill>
        </p:grpSpPr>
        <p:sp>
          <p:nvSpPr>
            <p:cNvPr id="11" name="Rectangle 8">
              <a:extLst>
                <a:ext uri="{FF2B5EF4-FFF2-40B4-BE49-F238E27FC236}">
                  <a16:creationId xmlns:a16="http://schemas.microsoft.com/office/drawing/2014/main" id="{0E060B67-2C45-C720-E2CF-003DC7F04C4B}"/>
                </a:ext>
              </a:extLst>
            </p:cNvPr>
            <p:cNvSpPr/>
            <p:nvPr/>
          </p:nvSpPr>
          <p:spPr>
            <a:xfrm>
              <a:off x="6119" y="2567410"/>
              <a:ext cx="2003227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AE0E0C5-8F6B-ED18-B28F-7D20B5FC7054}"/>
                </a:ext>
              </a:extLst>
            </p:cNvPr>
            <p:cNvSpPr txBox="1"/>
            <p:nvPr/>
          </p:nvSpPr>
          <p:spPr>
            <a:xfrm>
              <a:off x="6119" y="2434156"/>
              <a:ext cx="2003227" cy="525154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2: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Data Availability and Quality</a:t>
              </a:r>
            </a:p>
          </p:txBody>
        </p:sp>
      </p:grp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DA637302-CEDE-8D20-1638-EBC5C387162F}"/>
              </a:ext>
            </a:extLst>
          </p:cNvPr>
          <p:cNvSpPr/>
          <p:nvPr/>
        </p:nvSpPr>
        <p:spPr>
          <a:xfrm>
            <a:off x="659059" y="2328694"/>
            <a:ext cx="11287176" cy="980245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This factor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is one of the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most influential practical considerations,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because the theoretically preferred approach may not be applicable if the required data are unavailable.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4" name="Star: 10 Points 3">
            <a:extLst>
              <a:ext uri="{FF2B5EF4-FFF2-40B4-BE49-F238E27FC236}">
                <a16:creationId xmlns:a16="http://schemas.microsoft.com/office/drawing/2014/main" id="{25E1B040-60F1-76A4-B8AD-1101E9CCF89F}"/>
              </a:ext>
            </a:extLst>
          </p:cNvPr>
          <p:cNvSpPr/>
          <p:nvPr/>
        </p:nvSpPr>
        <p:spPr>
          <a:xfrm>
            <a:off x="2061274" y="3549062"/>
            <a:ext cx="7656162" cy="672040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b="1" dirty="0">
                <a:solidFill>
                  <a:srgbClr val="002060"/>
                </a:solidFill>
                <a:latin typeface="Alexandria"/>
              </a:rPr>
              <a:t>A) Data Required for Each Approach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7" name="Star: 10 Points 6">
            <a:extLst>
              <a:ext uri="{FF2B5EF4-FFF2-40B4-BE49-F238E27FC236}">
                <a16:creationId xmlns:a16="http://schemas.microsoft.com/office/drawing/2014/main" id="{0814BB24-F3CD-D0DF-1C68-11EC9EBAA943}"/>
              </a:ext>
            </a:extLst>
          </p:cNvPr>
          <p:cNvSpPr/>
          <p:nvPr/>
        </p:nvSpPr>
        <p:spPr>
          <a:xfrm>
            <a:off x="2061274" y="4461225"/>
            <a:ext cx="7656162" cy="672040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b="1" dirty="0">
                <a:solidFill>
                  <a:srgbClr val="002060"/>
                </a:solidFill>
                <a:latin typeface="Alexandria"/>
              </a:rPr>
              <a:t>B) Impact of Data Quality on Method Selection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2734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9FCE7C-B7D3-2071-5894-0279C1733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70377D5-DEC8-8B55-64A0-9BA371F9E532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9CC5E16-BD6F-007D-BCE5-12FC0B3F18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4946EE0-8468-0B9B-3923-10146756A8C1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ED11FD7-7C5F-353D-25BD-F05F97706946}"/>
              </a:ext>
            </a:extLst>
          </p:cNvPr>
          <p:cNvSpPr txBox="1"/>
          <p:nvPr/>
        </p:nvSpPr>
        <p:spPr>
          <a:xfrm>
            <a:off x="756049" y="1155869"/>
            <a:ext cx="79230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Factors Influencing the Selection of the Valuation Approach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A079A6F-FBE6-B5A3-8A08-47FB2FCB8756}"/>
              </a:ext>
            </a:extLst>
          </p:cNvPr>
          <p:cNvGrpSpPr/>
          <p:nvPr/>
        </p:nvGrpSpPr>
        <p:grpSpPr>
          <a:xfrm>
            <a:off x="180431" y="1610021"/>
            <a:ext cx="5708924" cy="625685"/>
            <a:chOff x="6119" y="2434156"/>
            <a:chExt cx="2003227" cy="618012"/>
          </a:xfrm>
          <a:solidFill>
            <a:srgbClr val="FF0000"/>
          </a:solidFill>
        </p:grpSpPr>
        <p:sp>
          <p:nvSpPr>
            <p:cNvPr id="11" name="Rectangle 8">
              <a:extLst>
                <a:ext uri="{FF2B5EF4-FFF2-40B4-BE49-F238E27FC236}">
                  <a16:creationId xmlns:a16="http://schemas.microsoft.com/office/drawing/2014/main" id="{26467D17-AB99-74E0-5615-157F5A293AFD}"/>
                </a:ext>
              </a:extLst>
            </p:cNvPr>
            <p:cNvSpPr/>
            <p:nvPr/>
          </p:nvSpPr>
          <p:spPr>
            <a:xfrm>
              <a:off x="6119" y="2567410"/>
              <a:ext cx="2003227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99E82EE-2A48-EA35-24CB-0C86BDECAADF}"/>
                </a:ext>
              </a:extLst>
            </p:cNvPr>
            <p:cNvSpPr txBox="1"/>
            <p:nvPr/>
          </p:nvSpPr>
          <p:spPr>
            <a:xfrm>
              <a:off x="6119" y="2434156"/>
              <a:ext cx="2003227" cy="525154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2: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Data Availability and Quality</a:t>
              </a:r>
            </a:p>
          </p:txBody>
        </p:sp>
      </p:grpSp>
      <p:sp>
        <p:nvSpPr>
          <p:cNvPr id="4" name="Star: 10 Points 3">
            <a:extLst>
              <a:ext uri="{FF2B5EF4-FFF2-40B4-BE49-F238E27FC236}">
                <a16:creationId xmlns:a16="http://schemas.microsoft.com/office/drawing/2014/main" id="{E4131B9C-6C2A-A564-6D9D-D6DB6595DFED}"/>
              </a:ext>
            </a:extLst>
          </p:cNvPr>
          <p:cNvSpPr/>
          <p:nvPr/>
        </p:nvSpPr>
        <p:spPr>
          <a:xfrm>
            <a:off x="6096000" y="1650062"/>
            <a:ext cx="6096000" cy="584621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lexandria"/>
              </a:rPr>
              <a:t>A) Data Required for Each Approach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7DC518EC-9524-8BA4-17D6-190ED964F4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3916183"/>
              </p:ext>
            </p:extLst>
          </p:nvPr>
        </p:nvGraphicFramePr>
        <p:xfrm>
          <a:off x="838200" y="2595847"/>
          <a:ext cx="10515600" cy="3429168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1830982705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112308418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912499398"/>
                    </a:ext>
                  </a:extLst>
                </a:gridCol>
              </a:tblGrid>
              <a:tr h="57152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Approach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Income Approach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Cost Approach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7595442"/>
                  </a:ext>
                </a:extLst>
              </a:tr>
              <a:tr h="57152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Recent sales evidence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Market rents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Recent construction costs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5824453"/>
                  </a:ext>
                </a:extLst>
              </a:tr>
              <a:tr h="57152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Price per m²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Occupancy rates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Construction material prices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099383"/>
                  </a:ext>
                </a:extLst>
              </a:tr>
              <a:tr h="57152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Comparable property attributes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Operating expenses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Professional fees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4338590"/>
                  </a:ext>
                </a:extLst>
              </a:tr>
              <a:tr h="57152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Transaction details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 err="1">
                          <a:latin typeface="Alexandria"/>
                        </a:rPr>
                        <a:t>Capitalisation</a:t>
                      </a:r>
                      <a:r>
                        <a:rPr lang="en-US" sz="2000" dirty="0">
                          <a:latin typeface="Alexandria"/>
                        </a:rPr>
                        <a:t> rates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Land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1123590"/>
                  </a:ext>
                </a:extLst>
              </a:tr>
              <a:tr h="57152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Market conditions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Future income forecasts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Depreciation rates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65276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4130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DA0BF7-C8A2-7487-D632-034E9E09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770A96D-767F-4E6E-FE5B-79060B7EF791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1937C65-121D-0292-D5DC-9E7F8C4438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9B4807C-FEF1-4D82-BFB7-F73E16EFCFF5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93E3F9E-1FCD-EDEA-5B43-46E0E5858FBB}"/>
              </a:ext>
            </a:extLst>
          </p:cNvPr>
          <p:cNvSpPr txBox="1"/>
          <p:nvPr/>
        </p:nvSpPr>
        <p:spPr>
          <a:xfrm>
            <a:off x="756049" y="1155869"/>
            <a:ext cx="79230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Factors Influencing the Selection of the Valuation Approach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6F2651F-B5A9-57F8-263B-7DE3B65CCE87}"/>
              </a:ext>
            </a:extLst>
          </p:cNvPr>
          <p:cNvGrpSpPr/>
          <p:nvPr/>
        </p:nvGrpSpPr>
        <p:grpSpPr>
          <a:xfrm>
            <a:off x="180431" y="1610021"/>
            <a:ext cx="4748030" cy="625685"/>
            <a:chOff x="6119" y="2434156"/>
            <a:chExt cx="1883156" cy="618012"/>
          </a:xfrm>
          <a:solidFill>
            <a:srgbClr val="FF0000"/>
          </a:solidFill>
        </p:grpSpPr>
        <p:sp>
          <p:nvSpPr>
            <p:cNvPr id="11" name="Rectangle 8">
              <a:extLst>
                <a:ext uri="{FF2B5EF4-FFF2-40B4-BE49-F238E27FC236}">
                  <a16:creationId xmlns:a16="http://schemas.microsoft.com/office/drawing/2014/main" id="{7E94707F-BA0F-3EE6-70E1-6B6EDF013D37}"/>
                </a:ext>
              </a:extLst>
            </p:cNvPr>
            <p:cNvSpPr/>
            <p:nvPr/>
          </p:nvSpPr>
          <p:spPr>
            <a:xfrm>
              <a:off x="6119" y="2567410"/>
              <a:ext cx="1883156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95A515C-AFFC-165C-3ACD-F8A1E105AF91}"/>
                </a:ext>
              </a:extLst>
            </p:cNvPr>
            <p:cNvSpPr txBox="1"/>
            <p:nvPr/>
          </p:nvSpPr>
          <p:spPr>
            <a:xfrm>
              <a:off x="6119" y="2434156"/>
              <a:ext cx="1883156" cy="525154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2: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Data Availability and Quality</a:t>
              </a:r>
            </a:p>
          </p:txBody>
        </p:sp>
      </p:grpSp>
      <p:sp>
        <p:nvSpPr>
          <p:cNvPr id="4" name="Star: 10 Points 3">
            <a:extLst>
              <a:ext uri="{FF2B5EF4-FFF2-40B4-BE49-F238E27FC236}">
                <a16:creationId xmlns:a16="http://schemas.microsoft.com/office/drawing/2014/main" id="{68EA7B4B-9B96-4BF4-EEED-A4667CEB2158}"/>
              </a:ext>
            </a:extLst>
          </p:cNvPr>
          <p:cNvSpPr/>
          <p:nvPr/>
        </p:nvSpPr>
        <p:spPr>
          <a:xfrm>
            <a:off x="5114441" y="1650062"/>
            <a:ext cx="7077560" cy="584621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b="1" dirty="0">
                <a:solidFill>
                  <a:srgbClr val="002060"/>
                </a:solidFill>
                <a:latin typeface="Alexandria"/>
              </a:rPr>
              <a:t>B) Impact of Data Quality on Method Selection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D645205-7F48-6BFB-0C0F-915F6DF880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003951"/>
              </p:ext>
            </p:extLst>
          </p:nvPr>
        </p:nvGraphicFramePr>
        <p:xfrm>
          <a:off x="180430" y="2502273"/>
          <a:ext cx="11691272" cy="3327176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5845636">
                  <a:extLst>
                    <a:ext uri="{9D8B030D-6E8A-4147-A177-3AD203B41FA5}">
                      <a16:colId xmlns:a16="http://schemas.microsoft.com/office/drawing/2014/main" val="575750886"/>
                    </a:ext>
                  </a:extLst>
                </a:gridCol>
                <a:gridCol w="5845636">
                  <a:extLst>
                    <a:ext uri="{9D8B030D-6E8A-4147-A177-3AD203B41FA5}">
                      <a16:colId xmlns:a16="http://schemas.microsoft.com/office/drawing/2014/main" val="3675486474"/>
                    </a:ext>
                  </a:extLst>
                </a:gridCol>
              </a:tblGrid>
              <a:tr h="44422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Data Quality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Decision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58022166"/>
                  </a:ext>
                </a:extLst>
              </a:tr>
              <a:tr h="52511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Abundant and reliable data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High confidence in the approach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4151401"/>
                  </a:ext>
                </a:extLst>
              </a:tr>
              <a:tr h="78594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Adequate but limited data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Apply the approach while documenting limitations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2159024"/>
                  </a:ext>
                </a:extLst>
              </a:tr>
              <a:tr h="78594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Scarce or outdated data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Use an alternative approach or combine approaches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0746736"/>
                  </a:ext>
                </a:extLst>
              </a:tr>
              <a:tr h="78594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No data available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Exclude the approach and document the justification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95380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4224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3E3313-F35B-C9C9-2EC6-897D74D861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B3FE2B7-C209-DE98-B90D-A766371B935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4645DEC-1F8F-61B7-67B9-9990300494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918E592-2CAF-5613-777F-824852E6F00A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8544B1-D72B-AB50-AC3E-90393384FC60}"/>
              </a:ext>
            </a:extLst>
          </p:cNvPr>
          <p:cNvSpPr txBox="1"/>
          <p:nvPr/>
        </p:nvSpPr>
        <p:spPr>
          <a:xfrm>
            <a:off x="756049" y="1155869"/>
            <a:ext cx="79230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Factors Influencing the Selection of the Valuation Approach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C34DD83-188E-46BD-6F6C-99C813AB371A}"/>
              </a:ext>
            </a:extLst>
          </p:cNvPr>
          <p:cNvGrpSpPr/>
          <p:nvPr/>
        </p:nvGrpSpPr>
        <p:grpSpPr>
          <a:xfrm>
            <a:off x="180431" y="1532167"/>
            <a:ext cx="5708924" cy="625685"/>
            <a:chOff x="6119" y="2434156"/>
            <a:chExt cx="2003227" cy="618012"/>
          </a:xfrm>
          <a:solidFill>
            <a:srgbClr val="FF0000"/>
          </a:solidFill>
        </p:grpSpPr>
        <p:sp>
          <p:nvSpPr>
            <p:cNvPr id="11" name="Rectangle 8">
              <a:extLst>
                <a:ext uri="{FF2B5EF4-FFF2-40B4-BE49-F238E27FC236}">
                  <a16:creationId xmlns:a16="http://schemas.microsoft.com/office/drawing/2014/main" id="{22390622-6D67-9AAF-6FD8-D4CE326817F9}"/>
                </a:ext>
              </a:extLst>
            </p:cNvPr>
            <p:cNvSpPr/>
            <p:nvPr/>
          </p:nvSpPr>
          <p:spPr>
            <a:xfrm>
              <a:off x="6119" y="2567410"/>
              <a:ext cx="2003227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7577702-83A1-725C-0A01-0477FFA86372}"/>
                </a:ext>
              </a:extLst>
            </p:cNvPr>
            <p:cNvSpPr txBox="1"/>
            <p:nvPr/>
          </p:nvSpPr>
          <p:spPr>
            <a:xfrm>
              <a:off x="6119" y="2434156"/>
              <a:ext cx="2003227" cy="525154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3: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Purpose of Valuation</a:t>
              </a:r>
            </a:p>
          </p:txBody>
        </p:sp>
      </p:grp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D6B48B6A-988E-82A8-E370-B4EC294FB785}"/>
              </a:ext>
            </a:extLst>
          </p:cNvPr>
          <p:cNvSpPr/>
          <p:nvPr/>
        </p:nvSpPr>
        <p:spPr>
          <a:xfrm>
            <a:off x="122881" y="2075096"/>
            <a:ext cx="11946235" cy="665533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The purpose of valuation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often determines the required or preferred valuation approach by the client or regulatory body.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37B5AA0-8AB3-1058-B809-2986F6B7AA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5560128"/>
              </p:ext>
            </p:extLst>
          </p:nvPr>
        </p:nvGraphicFramePr>
        <p:xfrm>
          <a:off x="838198" y="2816571"/>
          <a:ext cx="10515600" cy="4023360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3337454379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563018635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6603168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Valuation Purpose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Preferred Approach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Justification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555857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Sale and purchase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Market Approach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Directly reflects market price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35945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Mortgage lending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Market + Income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Bank and lender requirements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84351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Investment and portfolio valuation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DCF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Reflects future returns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96394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Financial reporting (IFRS)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Fair Value = Market / Income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International accounting standards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4695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Insurance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Replacement Cost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Basis for compensation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5355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Expropriation and compensation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Market + Income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Fair compensation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4254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Litigation and disputes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Combination of three approaches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Strengthens legal evidence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4012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Property taxation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Market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Market value as tax base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67355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Inheritance and estate valuation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Market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Fair market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32409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Partnerships and mergers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>
                          <a:latin typeface="Alexandria"/>
                        </a:rPr>
                        <a:t>DCF + Market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Complex transactions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58321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270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1F51B8-702A-A097-4844-0C76E322D6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D47CBB9-8C10-ED91-FB2D-6047D03CCF61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77E680A-2FA8-2AC9-334A-379CE7E85D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01AB4ED-98E3-E1B3-1DA6-33DC23901A97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11FD2FD-2AFB-D846-7C83-2E943BD73F34}"/>
              </a:ext>
            </a:extLst>
          </p:cNvPr>
          <p:cNvSpPr txBox="1"/>
          <p:nvPr/>
        </p:nvSpPr>
        <p:spPr>
          <a:xfrm>
            <a:off x="756049" y="1155869"/>
            <a:ext cx="79230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Factors Influencing the Selection of the Valuation Approach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8FD13D9-6ECB-0F4E-1453-30F1705FB14F}"/>
              </a:ext>
            </a:extLst>
          </p:cNvPr>
          <p:cNvGrpSpPr/>
          <p:nvPr/>
        </p:nvGrpSpPr>
        <p:grpSpPr>
          <a:xfrm>
            <a:off x="180431" y="1532167"/>
            <a:ext cx="5708924" cy="625685"/>
            <a:chOff x="6119" y="2434156"/>
            <a:chExt cx="2003227" cy="618012"/>
          </a:xfrm>
          <a:solidFill>
            <a:srgbClr val="FF0000"/>
          </a:solidFill>
        </p:grpSpPr>
        <p:sp>
          <p:nvSpPr>
            <p:cNvPr id="11" name="Rectangle 8">
              <a:extLst>
                <a:ext uri="{FF2B5EF4-FFF2-40B4-BE49-F238E27FC236}">
                  <a16:creationId xmlns:a16="http://schemas.microsoft.com/office/drawing/2014/main" id="{39565632-10FD-5C04-CC3D-8339AA8D59FA}"/>
                </a:ext>
              </a:extLst>
            </p:cNvPr>
            <p:cNvSpPr/>
            <p:nvPr/>
          </p:nvSpPr>
          <p:spPr>
            <a:xfrm>
              <a:off x="6119" y="2567410"/>
              <a:ext cx="2003227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DA027E9-BA38-BA2B-E549-C6A66B818A24}"/>
                </a:ext>
              </a:extLst>
            </p:cNvPr>
            <p:cNvSpPr txBox="1"/>
            <p:nvPr/>
          </p:nvSpPr>
          <p:spPr>
            <a:xfrm>
              <a:off x="6119" y="2434156"/>
              <a:ext cx="2003227" cy="525154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4: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Real Estate Market Conditions</a:t>
              </a:r>
            </a:p>
          </p:txBody>
        </p:sp>
      </p:grp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1D5A3036-68F2-ACFD-8559-9B5368DEEED7}"/>
              </a:ext>
            </a:extLst>
          </p:cNvPr>
          <p:cNvSpPr/>
          <p:nvPr/>
        </p:nvSpPr>
        <p:spPr>
          <a:xfrm>
            <a:off x="122881" y="2075096"/>
            <a:ext cx="11946235" cy="665533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The condition of the real estate market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has a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 direct impact on the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applicability of each valuation approach.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6C66B57-C794-E69F-42A7-BDBA789813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2952295"/>
              </p:ext>
            </p:extLst>
          </p:nvPr>
        </p:nvGraphicFramePr>
        <p:xfrm>
          <a:off x="838200" y="2873016"/>
          <a:ext cx="10515600" cy="3667266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80735659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757427997"/>
                    </a:ext>
                  </a:extLst>
                </a:gridCol>
              </a:tblGrid>
              <a:tr h="61121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/>
                        <a:t>Market Condition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/>
                        <a:t>Impact on Method Selection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6966650"/>
                  </a:ext>
                </a:extLst>
              </a:tr>
              <a:tr h="61121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Active and growing market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/>
                        <a:t>Market Approach is the most reliable</a:t>
                      </a:r>
                      <a:endParaRPr lang="en-US" sz="200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5708198"/>
                  </a:ext>
                </a:extLst>
              </a:tr>
              <a:tr h="61121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Stagnant market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Income Approach or Cost Approach is preferred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0140644"/>
                  </a:ext>
                </a:extLst>
              </a:tr>
              <a:tr h="61121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Market in crisis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Cost Approach for minimum value with caution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855746"/>
                  </a:ext>
                </a:extLst>
              </a:tr>
              <a:tr h="61121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/>
                        <a:t>Emerging market</a:t>
                      </a:r>
                      <a:endParaRPr lang="en-US" sz="200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Cost Approach with regional comparisons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8591388"/>
                  </a:ext>
                </a:extLst>
              </a:tr>
              <a:tr h="61121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/>
                        <a:t>Mature and transparent market</a:t>
                      </a:r>
                      <a:endParaRPr lang="en-US" sz="200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All valuation approaches can be applied reliably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9425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8467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80EBAA-748F-BBB6-3041-07197AAD5C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D536BB4-CE7A-7F46-80C0-0D2029E287E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CDE16C0-65FA-1D5B-3435-F2F18370CD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5954DD4-78D3-3DE2-C2AA-68E82E1E8BB8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D0422B3-F54F-2A6D-6B60-6871983F2FD0}"/>
              </a:ext>
            </a:extLst>
          </p:cNvPr>
          <p:cNvSpPr txBox="1"/>
          <p:nvPr/>
        </p:nvSpPr>
        <p:spPr>
          <a:xfrm>
            <a:off x="756049" y="1155869"/>
            <a:ext cx="79230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Factors Influencing the Selection of the Valuation Approach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30D0243-8F11-9307-CF29-B4F4943724BA}"/>
              </a:ext>
            </a:extLst>
          </p:cNvPr>
          <p:cNvGrpSpPr/>
          <p:nvPr/>
        </p:nvGrpSpPr>
        <p:grpSpPr>
          <a:xfrm>
            <a:off x="180431" y="1532167"/>
            <a:ext cx="5708924" cy="625685"/>
            <a:chOff x="6119" y="2434156"/>
            <a:chExt cx="2003227" cy="618012"/>
          </a:xfrm>
          <a:solidFill>
            <a:srgbClr val="FF0000"/>
          </a:solidFill>
        </p:grpSpPr>
        <p:sp>
          <p:nvSpPr>
            <p:cNvPr id="11" name="Rectangle 8">
              <a:extLst>
                <a:ext uri="{FF2B5EF4-FFF2-40B4-BE49-F238E27FC236}">
                  <a16:creationId xmlns:a16="http://schemas.microsoft.com/office/drawing/2014/main" id="{2455A734-D000-3A6B-1270-2DB15767C964}"/>
                </a:ext>
              </a:extLst>
            </p:cNvPr>
            <p:cNvSpPr/>
            <p:nvPr/>
          </p:nvSpPr>
          <p:spPr>
            <a:xfrm>
              <a:off x="6119" y="2567410"/>
              <a:ext cx="2003227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64BA612-6807-B61A-5F11-3E0C4ED78C59}"/>
                </a:ext>
              </a:extLst>
            </p:cNvPr>
            <p:cNvSpPr txBox="1"/>
            <p:nvPr/>
          </p:nvSpPr>
          <p:spPr>
            <a:xfrm>
              <a:off x="6119" y="2434156"/>
              <a:ext cx="2003227" cy="525154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5: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Legal and Regulatory Framework</a:t>
              </a:r>
            </a:p>
          </p:txBody>
        </p:sp>
      </p:grp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725D5116-57F5-DD04-5D97-B81B078B75C1}"/>
              </a:ext>
            </a:extLst>
          </p:cNvPr>
          <p:cNvSpPr/>
          <p:nvPr/>
        </p:nvSpPr>
        <p:spPr>
          <a:xfrm>
            <a:off x="122881" y="2075096"/>
            <a:ext cx="11946235" cy="665533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The legal framework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in many countries imposes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specific requirements regarding valuation approaches.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01AFB84-087B-0642-9B11-FD674A1B10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552922"/>
              </p:ext>
            </p:extLst>
          </p:nvPr>
        </p:nvGraphicFramePr>
        <p:xfrm>
          <a:off x="838200" y="2904013"/>
          <a:ext cx="10515600" cy="300084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612020289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690526866"/>
                    </a:ext>
                  </a:extLst>
                </a:gridCol>
              </a:tblGrid>
              <a:tr h="60016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Legal Framework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Impact on Method Selection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542297"/>
                  </a:ext>
                </a:extLst>
              </a:tr>
              <a:tr h="60016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Mortgage finance regulations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Banks often require market or income approach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862005"/>
                  </a:ext>
                </a:extLst>
              </a:tr>
              <a:tr h="60016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Accounting </a:t>
                      </a:r>
                      <a:r>
                        <a:rPr lang="en-US" sz="2000" b="0" dirty="0">
                          <a:latin typeface="Alexandria"/>
                        </a:rPr>
                        <a:t>standards (IFRS 13)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Fair value prioritizes market prices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7731532"/>
                  </a:ext>
                </a:extLst>
              </a:tr>
              <a:tr h="60016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Expropriation laws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Compensation based on market comparison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6120156"/>
                  </a:ext>
                </a:extLst>
              </a:tr>
              <a:tr h="60016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Tax legislation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May legally specify valuation method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3532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259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4F6F2B-9D31-EF99-F88B-3328A1A29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50E2374-B090-50A4-9D1D-B6F34F579AE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A3091FA-1A17-42B1-8ADB-D7D95C8C03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67B097C-CDD4-F3A1-4548-17A26C0EE9C6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4349490-51D1-46AF-6F7E-C88D0DC21632}"/>
              </a:ext>
            </a:extLst>
          </p:cNvPr>
          <p:cNvSpPr txBox="1"/>
          <p:nvPr/>
        </p:nvSpPr>
        <p:spPr>
          <a:xfrm>
            <a:off x="756049" y="1155869"/>
            <a:ext cx="79230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Factors Influencing the Selection of the Valuation Approach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082C3301-30AB-C67E-82C4-076B2FBBAF1D}"/>
              </a:ext>
            </a:extLst>
          </p:cNvPr>
          <p:cNvGrpSpPr/>
          <p:nvPr/>
        </p:nvGrpSpPr>
        <p:grpSpPr>
          <a:xfrm>
            <a:off x="180431" y="1532167"/>
            <a:ext cx="5708924" cy="625685"/>
            <a:chOff x="6119" y="2434156"/>
            <a:chExt cx="2003227" cy="618012"/>
          </a:xfrm>
          <a:solidFill>
            <a:srgbClr val="FF0000"/>
          </a:solidFill>
        </p:grpSpPr>
        <p:sp>
          <p:nvSpPr>
            <p:cNvPr id="11" name="Rectangle 8">
              <a:extLst>
                <a:ext uri="{FF2B5EF4-FFF2-40B4-BE49-F238E27FC236}">
                  <a16:creationId xmlns:a16="http://schemas.microsoft.com/office/drawing/2014/main" id="{9B19F7E5-C393-A8A1-508F-B17DE17C5BBD}"/>
                </a:ext>
              </a:extLst>
            </p:cNvPr>
            <p:cNvSpPr/>
            <p:nvPr/>
          </p:nvSpPr>
          <p:spPr>
            <a:xfrm>
              <a:off x="6119" y="2567410"/>
              <a:ext cx="2003227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B66256B-84A8-57B4-A48A-F39DE9E8B7C0}"/>
                </a:ext>
              </a:extLst>
            </p:cNvPr>
            <p:cNvSpPr txBox="1"/>
            <p:nvPr/>
          </p:nvSpPr>
          <p:spPr>
            <a:xfrm>
              <a:off x="6119" y="2434156"/>
              <a:ext cx="2003227" cy="525154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6: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Valuer’s Qualifications and Experience</a:t>
              </a:r>
            </a:p>
          </p:txBody>
        </p:sp>
      </p:grp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57A3FC4D-E0F5-4EC4-B4E9-422BB399A50E}"/>
              </a:ext>
            </a:extLst>
          </p:cNvPr>
          <p:cNvSpPr/>
          <p:nvPr/>
        </p:nvSpPr>
        <p:spPr>
          <a:xfrm>
            <a:off x="122881" y="2075096"/>
            <a:ext cx="11946235" cy="665533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The professional level and experience of the valuer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influence the ability to apply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different valuation approaches.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676B7F6-E77A-2004-519B-189E19F1E3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6647010"/>
              </p:ext>
            </p:extLst>
          </p:nvPr>
        </p:nvGraphicFramePr>
        <p:xfrm>
          <a:off x="390685" y="2983068"/>
          <a:ext cx="10997340" cy="3621546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4850970">
                  <a:extLst>
                    <a:ext uri="{9D8B030D-6E8A-4147-A177-3AD203B41FA5}">
                      <a16:colId xmlns:a16="http://schemas.microsoft.com/office/drawing/2014/main" val="1570755774"/>
                    </a:ext>
                  </a:extLst>
                </a:gridCol>
                <a:gridCol w="6146370">
                  <a:extLst>
                    <a:ext uri="{9D8B030D-6E8A-4147-A177-3AD203B41FA5}">
                      <a16:colId xmlns:a16="http://schemas.microsoft.com/office/drawing/2014/main" val="3206296792"/>
                    </a:ext>
                  </a:extLst>
                </a:gridCol>
              </a:tblGrid>
              <a:tr h="62983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Valuer Level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Typical Capability in Applying Valuation Approaches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69489014"/>
                  </a:ext>
                </a:extLst>
              </a:tr>
              <a:tr h="62983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Junior Valuer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Prefers simple </a:t>
                      </a:r>
                      <a:r>
                        <a:rPr lang="en-US" sz="2000" b="1" dirty="0">
                          <a:latin typeface="Alexandria"/>
                        </a:rPr>
                        <a:t>Market Approach (sales comparison)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8765260"/>
                  </a:ext>
                </a:extLst>
              </a:tr>
              <a:tr h="62983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Intermediate Valuer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Can apply </a:t>
                      </a:r>
                      <a:r>
                        <a:rPr lang="en-US" sz="2000" b="1" dirty="0">
                          <a:latin typeface="Alexandria"/>
                        </a:rPr>
                        <a:t>Market Approach and Income Approach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6418041"/>
                  </a:ext>
                </a:extLst>
              </a:tr>
              <a:tr h="62983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Experienced Valuer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Applies and </a:t>
                      </a:r>
                      <a:r>
                        <a:rPr lang="en-US" sz="2000" b="1" dirty="0">
                          <a:latin typeface="Alexandria"/>
                        </a:rPr>
                        <a:t>reconciles all valuation approaches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9597109"/>
                  </a:ext>
                </a:extLst>
              </a:tr>
              <a:tr h="110221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Specialised Valuer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Uses </a:t>
                      </a:r>
                      <a:r>
                        <a:rPr lang="en-US" sz="2000" b="1" dirty="0">
                          <a:latin typeface="Alexandria"/>
                        </a:rPr>
                        <a:t>advanced models</a:t>
                      </a:r>
                      <a:r>
                        <a:rPr lang="en-US" sz="2000" dirty="0">
                          <a:latin typeface="Alexandria"/>
                        </a:rPr>
                        <a:t> such as </a:t>
                      </a:r>
                      <a:r>
                        <a:rPr lang="en-US" sz="2000" b="1" dirty="0">
                          <a:latin typeface="Alexandria"/>
                        </a:rPr>
                        <a:t>DCF</a:t>
                      </a:r>
                      <a:r>
                        <a:rPr lang="en-US" sz="2000" dirty="0">
                          <a:latin typeface="Alexandria"/>
                        </a:rPr>
                        <a:t> and </a:t>
                      </a:r>
                      <a:r>
                        <a:rPr lang="en-US" sz="2000" b="1" dirty="0">
                          <a:latin typeface="Alexandria"/>
                        </a:rPr>
                        <a:t>statistical analysis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5169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4733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9ECB94-91C5-746B-EA5F-E72FA6F34F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0D70806-9678-A217-C1AE-A354F07EFEB1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58C41B8-581D-CED5-579F-9678404025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975D8B2-FF92-C9CF-8FDA-2D860E9E53E1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AD2573A-22B3-0B94-4042-307E2957719E}"/>
              </a:ext>
            </a:extLst>
          </p:cNvPr>
          <p:cNvSpPr txBox="1"/>
          <p:nvPr/>
        </p:nvSpPr>
        <p:spPr>
          <a:xfrm>
            <a:off x="756049" y="1155869"/>
            <a:ext cx="79230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Factors Influencing the Selection of the Valuation Approach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C8430312-24FF-4DA2-EEA5-A38A0E639356}"/>
              </a:ext>
            </a:extLst>
          </p:cNvPr>
          <p:cNvGrpSpPr/>
          <p:nvPr/>
        </p:nvGrpSpPr>
        <p:grpSpPr>
          <a:xfrm>
            <a:off x="180431" y="1532167"/>
            <a:ext cx="5708924" cy="625685"/>
            <a:chOff x="6119" y="2434156"/>
            <a:chExt cx="2003227" cy="618012"/>
          </a:xfrm>
          <a:solidFill>
            <a:srgbClr val="FF0000"/>
          </a:solidFill>
        </p:grpSpPr>
        <p:sp>
          <p:nvSpPr>
            <p:cNvPr id="11" name="Rectangle 8">
              <a:extLst>
                <a:ext uri="{FF2B5EF4-FFF2-40B4-BE49-F238E27FC236}">
                  <a16:creationId xmlns:a16="http://schemas.microsoft.com/office/drawing/2014/main" id="{D81FB636-2B60-E763-9D77-8A36035AA1E3}"/>
                </a:ext>
              </a:extLst>
            </p:cNvPr>
            <p:cNvSpPr/>
            <p:nvPr/>
          </p:nvSpPr>
          <p:spPr>
            <a:xfrm>
              <a:off x="6119" y="2567410"/>
              <a:ext cx="2003227" cy="484758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B463117-2F3D-C4F9-F600-23B545ADEDD8}"/>
                </a:ext>
              </a:extLst>
            </p:cNvPr>
            <p:cNvSpPr txBox="1"/>
            <p:nvPr/>
          </p:nvSpPr>
          <p:spPr>
            <a:xfrm>
              <a:off x="6119" y="2434156"/>
              <a:ext cx="2003227" cy="525154"/>
            </a:xfrm>
            <a:prstGeom prst="horizontalScroll">
              <a:avLst/>
            </a:prstGeom>
            <a:solidFill>
              <a:srgbClr val="FFFFCC"/>
            </a:solidFill>
            <a:ln>
              <a:solidFill>
                <a:schemeClr val="accent2">
                  <a:lumMod val="7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algn="ctr">
                <a:defRPr sz="2000" b="1">
                  <a:solidFill>
                    <a:srgbClr val="C00000"/>
                  </a:solidFill>
                  <a:latin typeface="Alexandria"/>
                </a:defRPr>
              </a:lvl1pPr>
              <a:lvl2pPr>
                <a:defRPr>
                  <a:solidFill>
                    <a:schemeClr val="tx1"/>
                  </a:solidFill>
                </a:defRPr>
              </a:lvl2pPr>
              <a:lvl3pPr>
                <a:defRPr>
                  <a:solidFill>
                    <a:schemeClr val="tx1"/>
                  </a:solidFill>
                </a:defRPr>
              </a:lvl3pPr>
              <a:lvl4pPr>
                <a:defRPr>
                  <a:solidFill>
                    <a:schemeClr val="tx1"/>
                  </a:solidFill>
                </a:defRPr>
              </a:lvl4pPr>
              <a:lvl5pPr>
                <a:defRPr>
                  <a:solidFill>
                    <a:schemeClr val="tx1"/>
                  </a:solidFill>
                </a:defRPr>
              </a:lvl5pPr>
              <a:lvl6pPr>
                <a:defRPr>
                  <a:solidFill>
                    <a:schemeClr val="tx1"/>
                  </a:solidFill>
                </a:defRPr>
              </a:lvl6pPr>
              <a:lvl7pPr>
                <a:defRPr>
                  <a:solidFill>
                    <a:schemeClr val="tx1"/>
                  </a:solidFill>
                </a:defRPr>
              </a:lvl7pPr>
              <a:lvl8pPr>
                <a:defRPr>
                  <a:solidFill>
                    <a:schemeClr val="tx1"/>
                  </a:solidFill>
                </a:defRPr>
              </a:lvl8pPr>
              <a:lvl9pPr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Factor 7: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lexandria"/>
                  <a:ea typeface="+mn-ea"/>
                  <a:cs typeface="+mn-cs"/>
                </a:rPr>
                <a:t>Sustainability and ESG Considerations</a:t>
              </a:r>
            </a:p>
          </p:txBody>
        </p:sp>
      </p:grp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5BF69397-1090-BC04-8BA6-6477AEF40EE5}"/>
              </a:ext>
            </a:extLst>
          </p:cNvPr>
          <p:cNvSpPr/>
          <p:nvPr/>
        </p:nvSpPr>
        <p:spPr>
          <a:xfrm>
            <a:off x="122881" y="2075096"/>
            <a:ext cx="11946235" cy="665533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defRPr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The International Valuation Standards 2024 introduced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the impact of Environmental, Social, and Governance (ESG) factors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as an emerging influence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on valuation approach selection.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DDB42D8-C8E1-2FAA-610F-6148476A14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2705652"/>
              </p:ext>
            </p:extLst>
          </p:nvPr>
        </p:nvGraphicFramePr>
        <p:xfrm>
          <a:off x="151657" y="2872242"/>
          <a:ext cx="11888685" cy="3778283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3322187">
                  <a:extLst>
                    <a:ext uri="{9D8B030D-6E8A-4147-A177-3AD203B41FA5}">
                      <a16:colId xmlns:a16="http://schemas.microsoft.com/office/drawing/2014/main" val="896239102"/>
                    </a:ext>
                  </a:extLst>
                </a:gridCol>
                <a:gridCol w="8566498">
                  <a:extLst>
                    <a:ext uri="{9D8B030D-6E8A-4147-A177-3AD203B41FA5}">
                      <a16:colId xmlns:a16="http://schemas.microsoft.com/office/drawing/2014/main" val="541918637"/>
                    </a:ext>
                  </a:extLst>
                </a:gridCol>
              </a:tblGrid>
              <a:tr h="6304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ESG Factor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Impact on Valuation Approach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10115534"/>
                  </a:ext>
                </a:extLst>
              </a:tr>
              <a:tr h="111536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Energy efficiency certification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Adjustment in market comparison and reduced operating costs in income approach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230202"/>
                  </a:ext>
                </a:extLst>
              </a:tr>
              <a:tr h="6304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Location in climate-risk area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Adjustment of discount rate in DCF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5575047"/>
                  </a:ext>
                </a:extLst>
              </a:tr>
              <a:tr h="6304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Environmental upgrade obligations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Additional future costs in cost approach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4468389"/>
                  </a:ext>
                </a:extLst>
              </a:tr>
              <a:tr h="6304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Building governance and management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Impact on occupancy rate in income approach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42992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3856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5A92C6-B467-9507-24F2-5CE388A882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0FF9A14-B585-E0E0-3A44-F4CF4118CD8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499BDC2-0A3B-C7A3-6461-14F3D00938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0877B18-C3BD-2CFB-8B42-8FDE661B6B27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398C630-CAEA-ADDE-2AB9-2F24BD1E48CB}"/>
              </a:ext>
            </a:extLst>
          </p:cNvPr>
          <p:cNvSpPr txBox="1"/>
          <p:nvPr/>
        </p:nvSpPr>
        <p:spPr>
          <a:xfrm>
            <a:off x="756049" y="1155869"/>
            <a:ext cx="79230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Factors Influencing the Selection of the Valuation Approach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24D0C74-670B-876D-6310-F5E3104318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907783"/>
              </p:ext>
            </p:extLst>
          </p:nvPr>
        </p:nvGraphicFramePr>
        <p:xfrm>
          <a:off x="211618" y="1956088"/>
          <a:ext cx="11768763" cy="4208797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2640260">
                  <a:extLst>
                    <a:ext uri="{9D8B030D-6E8A-4147-A177-3AD203B41FA5}">
                      <a16:colId xmlns:a16="http://schemas.microsoft.com/office/drawing/2014/main" val="200740736"/>
                    </a:ext>
                  </a:extLst>
                </a:gridCol>
                <a:gridCol w="7098223">
                  <a:extLst>
                    <a:ext uri="{9D8B030D-6E8A-4147-A177-3AD203B41FA5}">
                      <a16:colId xmlns:a16="http://schemas.microsoft.com/office/drawing/2014/main" val="1169884610"/>
                    </a:ext>
                  </a:extLst>
                </a:gridCol>
                <a:gridCol w="2030280">
                  <a:extLst>
                    <a:ext uri="{9D8B030D-6E8A-4147-A177-3AD203B41FA5}">
                      <a16:colId xmlns:a16="http://schemas.microsoft.com/office/drawing/2014/main" val="3485376497"/>
                    </a:ext>
                  </a:extLst>
                </a:gridCol>
              </a:tblGrid>
              <a:tr h="39448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Factor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Diagnostic Questions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Impact on Selection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429470891"/>
                  </a:ext>
                </a:extLst>
              </a:tr>
              <a:tr h="62429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Nature of the property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What is the use? What is the degree of </a:t>
                      </a:r>
                      <a:r>
                        <a:rPr lang="en-US" sz="1800" dirty="0" err="1">
                          <a:latin typeface="Alexandria"/>
                        </a:rPr>
                        <a:t>specialisation</a:t>
                      </a:r>
                      <a:r>
                        <a:rPr lang="en-US" sz="1800" dirty="0">
                          <a:latin typeface="Alexandria"/>
                        </a:rPr>
                        <a:t>?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Very high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1347209"/>
                  </a:ext>
                </a:extLst>
              </a:tr>
              <a:tr h="44283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Data availability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Are comparable sales available? Are rental data documented?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Very high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8698770"/>
                  </a:ext>
                </a:extLst>
              </a:tr>
              <a:tr h="42580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>
                          <a:latin typeface="Alexandria"/>
                        </a:rPr>
                        <a:t>Purpose of valuation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For sale, financing, litigation, or insurance?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High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2540653"/>
                  </a:ext>
                </a:extLst>
              </a:tr>
              <a:tr h="51096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>
                          <a:latin typeface="Alexandria"/>
                        </a:rPr>
                        <a:t>Market conditions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Is the market active or stagnant? Transparent or opaque?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High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743110"/>
                  </a:ext>
                </a:extLst>
              </a:tr>
              <a:tr h="51096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Legal framework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Are there legal requirements for a specific method?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Medium–High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3828935"/>
                  </a:ext>
                </a:extLst>
              </a:tr>
              <a:tr h="3869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Time constraints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How much time is available for the valuation?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Medium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3327308"/>
                  </a:ext>
                </a:extLst>
              </a:tr>
              <a:tr h="52562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Valuer’s expertise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Does the valuer have the necessary competence?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Medium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7745691"/>
                  </a:ext>
                </a:extLst>
              </a:tr>
              <a:tr h="38692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ESG considerations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Do sustainability factors materially affect value?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Increasing</a:t>
                      </a:r>
                    </a:p>
                  </a:txBody>
                  <a:tcPr marL="72522" marR="72522" marT="36261" marB="36261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3520455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387C7BD9-1032-0227-1274-BA40A95F1A9D}"/>
              </a:ext>
            </a:extLst>
          </p:cNvPr>
          <p:cNvSpPr txBox="1"/>
          <p:nvPr/>
        </p:nvSpPr>
        <p:spPr>
          <a:xfrm>
            <a:off x="3839705" y="1586756"/>
            <a:ext cx="60985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1800" b="1" dirty="0">
                <a:latin typeface="Alexandria"/>
              </a:rPr>
              <a:t>Comprehensive Summary Table of Selection Factors</a:t>
            </a:r>
          </a:p>
        </p:txBody>
      </p:sp>
    </p:spTree>
    <p:extLst>
      <p:ext uri="{BB962C8B-B14F-4D97-AF65-F5344CB8AC3E}">
        <p14:creationId xmlns:p14="http://schemas.microsoft.com/office/powerpoint/2010/main" val="1251503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E79782-5B7F-1BD3-1080-EE656FD016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F4D8AAF-3118-9D94-1B1D-DA10B08AD7C3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75BD44-4218-84DE-060F-84D5FBFEE7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F79F100-F914-64E0-2548-AC57B690B068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AD7275-1526-C1E7-A05B-B40E3D9750CC}"/>
              </a:ext>
            </a:extLst>
          </p:cNvPr>
          <p:cNvSpPr txBox="1"/>
          <p:nvPr/>
        </p:nvSpPr>
        <p:spPr>
          <a:xfrm>
            <a:off x="2944678" y="2198663"/>
            <a:ext cx="8974559" cy="2460674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b="1" dirty="0"/>
              <a:t>✅ Answer: Yes, and in many cases, it is recommended.</a:t>
            </a:r>
          </a:p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/>
              </a:rPr>
              <a:t>The International Valuation Standards Council (IVS) state in IVS 105 – Valuation Approaches and Methods that valuers should consider using multiple valuation approaches and methods </a:t>
            </a:r>
            <a:r>
              <a:rPr lang="en-US" sz="2000" b="1" dirty="0">
                <a:latin typeface="Alexandria"/>
              </a:rPr>
              <a:t>when the data available for a single approach are insufficient, or when an alternative approach enhances the reliability of the valuation conclusion.</a:t>
            </a:r>
          </a:p>
        </p:txBody>
      </p:sp>
      <p:sp>
        <p:nvSpPr>
          <p:cNvPr id="7" name="Star: 10 Points 6">
            <a:extLst>
              <a:ext uri="{FF2B5EF4-FFF2-40B4-BE49-F238E27FC236}">
                <a16:creationId xmlns:a16="http://schemas.microsoft.com/office/drawing/2014/main" id="{134C7750-3B82-4404-BB66-AA856BACFE9C}"/>
              </a:ext>
            </a:extLst>
          </p:cNvPr>
          <p:cNvSpPr/>
          <p:nvPr/>
        </p:nvSpPr>
        <p:spPr>
          <a:xfrm>
            <a:off x="0" y="2510034"/>
            <a:ext cx="2944678" cy="1837932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Alexandria"/>
              </a:rPr>
              <a:t>Can More Than One Valuation Approach Be Combined?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5B634A9-818E-4565-AFF0-C8C4B5D66013}"/>
              </a:ext>
            </a:extLst>
          </p:cNvPr>
          <p:cNvSpPr txBox="1"/>
          <p:nvPr/>
        </p:nvSpPr>
        <p:spPr>
          <a:xfrm>
            <a:off x="756049" y="1155869"/>
            <a:ext cx="79230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Combining between Valuation Approaches</a:t>
            </a:r>
          </a:p>
        </p:txBody>
      </p:sp>
    </p:spTree>
    <p:extLst>
      <p:ext uri="{BB962C8B-B14F-4D97-AF65-F5344CB8AC3E}">
        <p14:creationId xmlns:p14="http://schemas.microsoft.com/office/powerpoint/2010/main" val="3479277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4E0204-7435-8DC4-6DB4-2CAF19C9EC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1EE1688-C917-0629-C459-59C1256BB986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A09E1F4-158F-6E89-B698-E127158460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94A8FE7-1BE1-6AF2-6242-ECD7DE1978FF}"/>
              </a:ext>
            </a:extLst>
          </p:cNvPr>
          <p:cNvSpPr txBox="1"/>
          <p:nvPr/>
        </p:nvSpPr>
        <p:spPr>
          <a:xfrm>
            <a:off x="4274251" y="524820"/>
            <a:ext cx="4940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The Main Valuation Approaches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4B0AF4-BA93-53EA-A639-DD3B98C82CAD}"/>
              </a:ext>
            </a:extLst>
          </p:cNvPr>
          <p:cNvSpPr txBox="1"/>
          <p:nvPr/>
        </p:nvSpPr>
        <p:spPr>
          <a:xfrm>
            <a:off x="3261265" y="1630568"/>
            <a:ext cx="60985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Justification for Combining Valuation Approaches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4F97874-1190-2EF4-17D8-11A9D2F389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2339587"/>
              </p:ext>
            </p:extLst>
          </p:nvPr>
        </p:nvGraphicFramePr>
        <p:xfrm>
          <a:off x="450096" y="2086740"/>
          <a:ext cx="11291808" cy="4330826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3797085">
                  <a:extLst>
                    <a:ext uri="{9D8B030D-6E8A-4147-A177-3AD203B41FA5}">
                      <a16:colId xmlns:a16="http://schemas.microsoft.com/office/drawing/2014/main" val="3302872045"/>
                    </a:ext>
                  </a:extLst>
                </a:gridCol>
                <a:gridCol w="7494723">
                  <a:extLst>
                    <a:ext uri="{9D8B030D-6E8A-4147-A177-3AD203B41FA5}">
                      <a16:colId xmlns:a16="http://schemas.microsoft.com/office/drawing/2014/main" val="1316872349"/>
                    </a:ext>
                  </a:extLst>
                </a:gridCol>
              </a:tblGrid>
              <a:tr h="45040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Reason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Explanation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34430679"/>
                  </a:ext>
                </a:extLst>
              </a:tr>
              <a:tr h="79687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Cross-Validation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Each valuation approach provides a check on the results obtained from the other approaches.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0758973"/>
                  </a:ext>
                </a:extLst>
              </a:tr>
              <a:tr h="114333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Enhanced Reliability</a:t>
                      </a:r>
                      <a:endParaRPr lang="en-US" sz="200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When the results of different approaches converge, the confidence in the final value conclusion increases.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4483334"/>
                  </a:ext>
                </a:extLst>
              </a:tr>
              <a:tr h="79687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Compensating Weaknesses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Each approach helps to offset the limitations or weaknesses of the others.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8473107"/>
                  </a:ext>
                </a:extLst>
              </a:tr>
              <a:tr h="114333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Meeting Client or Regulatory Requirements</a:t>
                      </a:r>
                      <a:endParaRPr lang="en-US" sz="200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Some clients, lenders, or regulatory bodies require the application of more than one valuation approach.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413819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F888166C-A79E-69A4-9427-4E387B14A89D}"/>
              </a:ext>
            </a:extLst>
          </p:cNvPr>
          <p:cNvSpPr txBox="1"/>
          <p:nvPr/>
        </p:nvSpPr>
        <p:spPr>
          <a:xfrm>
            <a:off x="756049" y="1155869"/>
            <a:ext cx="792300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Combining between Valuation Approaches</a:t>
            </a:r>
          </a:p>
        </p:txBody>
      </p:sp>
    </p:spTree>
    <p:extLst>
      <p:ext uri="{BB962C8B-B14F-4D97-AF65-F5344CB8AC3E}">
        <p14:creationId xmlns:p14="http://schemas.microsoft.com/office/powerpoint/2010/main" val="4068568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9235FB-B6E2-3C9B-2415-6EF1459C59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49C7428-B500-19AD-C3D1-123BA7688416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AD6183-7EE5-419E-0A9C-3BEF9A2FA7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6C0711-0187-E44E-9B15-1EA100B52EAE}"/>
              </a:ext>
            </a:extLst>
          </p:cNvPr>
          <p:cNvSpPr txBox="1"/>
          <p:nvPr/>
        </p:nvSpPr>
        <p:spPr>
          <a:xfrm>
            <a:off x="3739808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79F83-9248-079A-0365-DD87857B6732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Definition According to the Three International Standards</a:t>
            </a:r>
          </a:p>
        </p:txBody>
      </p:sp>
      <p:sp>
        <p:nvSpPr>
          <p:cNvPr id="14" name="Rectangle: Top Corners Rounded 13">
            <a:extLst>
              <a:ext uri="{FF2B5EF4-FFF2-40B4-BE49-F238E27FC236}">
                <a16:creationId xmlns:a16="http://schemas.microsoft.com/office/drawing/2014/main" id="{0A2FE5B6-B085-4166-E23B-245187FC1AD9}"/>
              </a:ext>
            </a:extLst>
          </p:cNvPr>
          <p:cNvSpPr/>
          <p:nvPr/>
        </p:nvSpPr>
        <p:spPr>
          <a:xfrm>
            <a:off x="2247255" y="1645859"/>
            <a:ext cx="9795966" cy="980245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Low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srgbClr val="C00000"/>
                </a:solidFill>
                <a:latin typeface="Alexandria"/>
              </a:rPr>
              <a:t>“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The sales comparison method relies on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comparing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 the subject property with other similar transactions that have occurred in the market.”</a:t>
            </a:r>
            <a:endParaRPr kumimoji="0" lang="en-US" sz="200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C61077F-A19E-EF21-DBEB-1E4C91B98FE2}"/>
              </a:ext>
            </a:extLst>
          </p:cNvPr>
          <p:cNvSpPr txBox="1"/>
          <p:nvPr/>
        </p:nvSpPr>
        <p:spPr>
          <a:xfrm>
            <a:off x="2626179" y="3464774"/>
            <a:ext cx="6478293" cy="460126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/>
              </a:rPr>
              <a:t>Full documentation of comparable transactions</a:t>
            </a:r>
          </a:p>
        </p:txBody>
      </p:sp>
      <p:sp>
        <p:nvSpPr>
          <p:cNvPr id="16" name="Star: 10 Points 15">
            <a:extLst>
              <a:ext uri="{FF2B5EF4-FFF2-40B4-BE49-F238E27FC236}">
                <a16:creationId xmlns:a16="http://schemas.microsoft.com/office/drawing/2014/main" id="{A5643C7C-F890-3100-0155-1F27BEC90546}"/>
              </a:ext>
            </a:extLst>
          </p:cNvPr>
          <p:cNvSpPr/>
          <p:nvPr/>
        </p:nvSpPr>
        <p:spPr>
          <a:xfrm>
            <a:off x="148779" y="1637302"/>
            <a:ext cx="2066823" cy="98024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Alexandria"/>
              </a:rPr>
              <a:t>RICS Red Book 2023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ED2067-49E5-F06E-8E2E-5EC944BE2D0F}"/>
              </a:ext>
            </a:extLst>
          </p:cNvPr>
          <p:cNvSpPr txBox="1"/>
          <p:nvPr/>
        </p:nvSpPr>
        <p:spPr>
          <a:xfrm>
            <a:off x="2626179" y="4096285"/>
            <a:ext cx="6478293" cy="460126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/>
              </a:rPr>
              <a:t>Transparency in valuation adjustments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3FE5EC-E7CB-B036-C8A2-F08B22752030}"/>
              </a:ext>
            </a:extLst>
          </p:cNvPr>
          <p:cNvSpPr txBox="1"/>
          <p:nvPr/>
        </p:nvSpPr>
        <p:spPr>
          <a:xfrm>
            <a:off x="3585274" y="2761715"/>
            <a:ext cx="5021451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Mandatory RICS requirements: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E5BBC6B7-5355-010B-41CC-1F1E5BBE1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Transparency in valuation adjustments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C04099-EAE0-09A1-68FD-6F1AD5AF3815}"/>
              </a:ext>
            </a:extLst>
          </p:cNvPr>
          <p:cNvSpPr txBox="1"/>
          <p:nvPr/>
        </p:nvSpPr>
        <p:spPr>
          <a:xfrm>
            <a:off x="2626178" y="4809974"/>
            <a:ext cx="6478293" cy="460126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/>
              </a:rPr>
              <a:t>Professional justification for each adjustment</a:t>
            </a:r>
          </a:p>
        </p:txBody>
      </p:sp>
    </p:spTree>
    <p:extLst>
      <p:ext uri="{BB962C8B-B14F-4D97-AF65-F5344CB8AC3E}">
        <p14:creationId xmlns:p14="http://schemas.microsoft.com/office/powerpoint/2010/main" val="3238742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9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C4E59A-3255-0E1F-2A65-F62546EFBA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A691A0B-C4C4-3A5A-A14D-57BFFF807AB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314D997-D90A-A656-973F-B04BB6CBFD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8983D0F-B1CF-A93D-7B71-E11DB2115DBD}"/>
              </a:ext>
            </a:extLst>
          </p:cNvPr>
          <p:cNvSpPr txBox="1"/>
          <p:nvPr/>
        </p:nvSpPr>
        <p:spPr>
          <a:xfrm>
            <a:off x="3739808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2AF16E-2B0A-5881-F334-801DDE6C0B7E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Definition According to the Three International Standards</a:t>
            </a:r>
          </a:p>
        </p:txBody>
      </p:sp>
      <p:sp>
        <p:nvSpPr>
          <p:cNvPr id="14" name="Rectangle: Top Corners Rounded 13">
            <a:extLst>
              <a:ext uri="{FF2B5EF4-FFF2-40B4-BE49-F238E27FC236}">
                <a16:creationId xmlns:a16="http://schemas.microsoft.com/office/drawing/2014/main" id="{C2D3A388-D87F-5914-A650-DEFF11E833A1}"/>
              </a:ext>
            </a:extLst>
          </p:cNvPr>
          <p:cNvSpPr/>
          <p:nvPr/>
        </p:nvSpPr>
        <p:spPr>
          <a:xfrm>
            <a:off x="2247255" y="1645859"/>
            <a:ext cx="9795966" cy="980245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“A direct valuation method based on the observation of actual market evidence.”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542C5D1-501E-50F9-F800-52688DBA8D88}"/>
              </a:ext>
            </a:extLst>
          </p:cNvPr>
          <p:cNvSpPr txBox="1"/>
          <p:nvPr/>
        </p:nvSpPr>
        <p:spPr>
          <a:xfrm>
            <a:off x="2626179" y="3464774"/>
            <a:ext cx="6478293" cy="460126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Emphasis on market transparency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Star: 10 Points 15">
            <a:extLst>
              <a:ext uri="{FF2B5EF4-FFF2-40B4-BE49-F238E27FC236}">
                <a16:creationId xmlns:a16="http://schemas.microsoft.com/office/drawing/2014/main" id="{74544CC6-5465-6E3D-88F0-053B4878047D}"/>
              </a:ext>
            </a:extLst>
          </p:cNvPr>
          <p:cNvSpPr/>
          <p:nvPr/>
        </p:nvSpPr>
        <p:spPr>
          <a:xfrm>
            <a:off x="148779" y="1637302"/>
            <a:ext cx="2066823" cy="98024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b="1" dirty="0">
                <a:solidFill>
                  <a:srgbClr val="C00000"/>
                </a:solidFill>
                <a:latin typeface="Alexandria"/>
              </a:rPr>
              <a:t>EVS 2020 – TEGOVA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0FFACB6-77F5-2253-4B43-BD2FA94363BE}"/>
              </a:ext>
            </a:extLst>
          </p:cNvPr>
          <p:cNvSpPr txBox="1"/>
          <p:nvPr/>
        </p:nvSpPr>
        <p:spPr>
          <a:xfrm>
            <a:off x="2626179" y="4096285"/>
            <a:ext cx="6478293" cy="460126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European valuation database standards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B06917-16DF-B4AC-6D5F-B680CC60508B}"/>
              </a:ext>
            </a:extLst>
          </p:cNvPr>
          <p:cNvSpPr txBox="1"/>
          <p:nvPr/>
        </p:nvSpPr>
        <p:spPr>
          <a:xfrm>
            <a:off x="3585274" y="2761715"/>
            <a:ext cx="5021451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Key characteristics of EVS: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C9607896-A386-5D46-BD4B-A72660B9C3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Transparency in valuation adjustments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A3397AA-19C3-070E-40F0-FCFD601D992F}"/>
              </a:ext>
            </a:extLst>
          </p:cNvPr>
          <p:cNvSpPr txBox="1"/>
          <p:nvPr/>
        </p:nvSpPr>
        <p:spPr>
          <a:xfrm>
            <a:off x="2626178" y="4809974"/>
            <a:ext cx="6478293" cy="460126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Alignment with European Union regulatory requirements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496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9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010E19-8623-99FA-1D24-98FA785A3D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B66809E-5DFF-C707-6C1C-1419DDE9E52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CC9DC3E-10B6-37B7-28D6-B8ECF819EB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00288B5-79CE-1EA4-40C7-3D79BFEA94E1}"/>
              </a:ext>
            </a:extLst>
          </p:cNvPr>
          <p:cNvSpPr txBox="1"/>
          <p:nvPr/>
        </p:nvSpPr>
        <p:spPr>
          <a:xfrm>
            <a:off x="3739808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FE1D59-5236-E589-2D23-B9151DF74A95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Definition According to the Three International Standards</a:t>
            </a:r>
          </a:p>
        </p:txBody>
      </p:sp>
      <p:sp>
        <p:nvSpPr>
          <p:cNvPr id="14" name="Rectangle: Top Corners Rounded 13">
            <a:extLst>
              <a:ext uri="{FF2B5EF4-FFF2-40B4-BE49-F238E27FC236}">
                <a16:creationId xmlns:a16="http://schemas.microsoft.com/office/drawing/2014/main" id="{09177603-3BB1-1E11-838C-A8EE6BC9EE79}"/>
              </a:ext>
            </a:extLst>
          </p:cNvPr>
          <p:cNvSpPr/>
          <p:nvPr/>
        </p:nvSpPr>
        <p:spPr>
          <a:xfrm>
            <a:off x="2247255" y="1645859"/>
            <a:ext cx="9795966" cy="980245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“A valuation approach that uses information derived from market transactions involving identical or comparable assets.”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4DC3B7C-03AD-AACD-170E-AF91BA8AEDE0}"/>
              </a:ext>
            </a:extLst>
          </p:cNvPr>
          <p:cNvSpPr txBox="1"/>
          <p:nvPr/>
        </p:nvSpPr>
        <p:spPr>
          <a:xfrm>
            <a:off x="2626179" y="3464774"/>
            <a:ext cx="6478293" cy="460126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Principle of Equilibrium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6" name="Star: 10 Points 15">
            <a:extLst>
              <a:ext uri="{FF2B5EF4-FFF2-40B4-BE49-F238E27FC236}">
                <a16:creationId xmlns:a16="http://schemas.microsoft.com/office/drawing/2014/main" id="{EA01FA36-C205-DE8C-DBDD-BEEC084E940C}"/>
              </a:ext>
            </a:extLst>
          </p:cNvPr>
          <p:cNvSpPr/>
          <p:nvPr/>
        </p:nvSpPr>
        <p:spPr>
          <a:xfrm>
            <a:off x="148779" y="1637302"/>
            <a:ext cx="2066823" cy="98024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b="1" dirty="0">
                <a:solidFill>
                  <a:srgbClr val="C00000"/>
                </a:solidFill>
                <a:latin typeface="Alexandria"/>
              </a:rPr>
              <a:t>IVS 2024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F9CBAD9-7A05-9C29-3FED-C9FD71B78006}"/>
              </a:ext>
            </a:extLst>
          </p:cNvPr>
          <p:cNvSpPr txBox="1"/>
          <p:nvPr/>
        </p:nvSpPr>
        <p:spPr>
          <a:xfrm>
            <a:off x="2626179" y="4096285"/>
            <a:ext cx="6478293" cy="460126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Principle of Substitution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D1DD96-F9BC-8238-F948-40A9B18335E2}"/>
              </a:ext>
            </a:extLst>
          </p:cNvPr>
          <p:cNvSpPr txBox="1"/>
          <p:nvPr/>
        </p:nvSpPr>
        <p:spPr>
          <a:xfrm>
            <a:off x="3585274" y="2761715"/>
            <a:ext cx="5021451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Core principles in IVS include: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FDB098B1-AA6D-E49B-DB41-34270A58D2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Transparency in valuation adjustments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1116D37-E147-7F85-4E2D-15F7855895B2}"/>
              </a:ext>
            </a:extLst>
          </p:cNvPr>
          <p:cNvSpPr txBox="1"/>
          <p:nvPr/>
        </p:nvSpPr>
        <p:spPr>
          <a:xfrm>
            <a:off x="2626178" y="4809974"/>
            <a:ext cx="6478293" cy="460126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Principle 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of Anticipation of Future Benefits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" name="Scroll: Horizontal 2">
            <a:extLst>
              <a:ext uri="{FF2B5EF4-FFF2-40B4-BE49-F238E27FC236}">
                <a16:creationId xmlns:a16="http://schemas.microsoft.com/office/drawing/2014/main" id="{ADB460AE-2B29-6787-939F-689827ADC276}"/>
              </a:ext>
            </a:extLst>
          </p:cNvPr>
          <p:cNvSpPr/>
          <p:nvPr/>
        </p:nvSpPr>
        <p:spPr>
          <a:xfrm>
            <a:off x="359230" y="5471335"/>
            <a:ext cx="11527969" cy="861846"/>
          </a:xfrm>
          <a:prstGeom prst="horizontalScroll">
            <a:avLst/>
          </a:prstGeom>
          <a:solidFill>
            <a:srgbClr val="FFFFEB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These principles work interdependently to explain how the market value of real estate is formed.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6512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9" grpId="0" animBg="1"/>
      <p:bldP spid="11" grpId="0" animBg="1"/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4FF624-0BA3-0E5F-77FE-370262D49A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D768CDA-00B0-6A0D-60C4-0B7AAFCC18E0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60875B9-4325-B709-E22D-0DCE376378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ECC6B8E-73DB-2E9E-807F-CDA8BC41B8B7}"/>
              </a:ext>
            </a:extLst>
          </p:cNvPr>
          <p:cNvSpPr txBox="1"/>
          <p:nvPr/>
        </p:nvSpPr>
        <p:spPr>
          <a:xfrm>
            <a:off x="3739808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5A0E2AB-2309-850F-57A2-4666FBD29B60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Fundamental Economic Principles in IVS 105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/First: Principle of Price Equilibrium/</a:t>
            </a:r>
          </a:p>
        </p:txBody>
      </p:sp>
      <p:sp>
        <p:nvSpPr>
          <p:cNvPr id="14" name="Rectangle: Top Corners Rounded 13">
            <a:extLst>
              <a:ext uri="{FF2B5EF4-FFF2-40B4-BE49-F238E27FC236}">
                <a16:creationId xmlns:a16="http://schemas.microsoft.com/office/drawing/2014/main" id="{54A018D8-08E4-1681-67BB-9C5DEA756ACC}"/>
              </a:ext>
            </a:extLst>
          </p:cNvPr>
          <p:cNvSpPr/>
          <p:nvPr/>
        </p:nvSpPr>
        <p:spPr>
          <a:xfrm>
            <a:off x="359230" y="1645859"/>
            <a:ext cx="11683991" cy="790209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This principle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states that the real estate market continuously seeks a balance between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supply and demand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, and that market prices reflect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this balance at a specific point in time.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0F62D36B-10F0-AB26-2F63-6BCF9D216D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Transparency in valuation adjustments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: Top Corners Rounded 6">
            <a:extLst>
              <a:ext uri="{FF2B5EF4-FFF2-40B4-BE49-F238E27FC236}">
                <a16:creationId xmlns:a16="http://schemas.microsoft.com/office/drawing/2014/main" id="{E2830572-7D36-DAD6-D829-70936A7E6FA7}"/>
              </a:ext>
            </a:extLst>
          </p:cNvPr>
          <p:cNvSpPr/>
          <p:nvPr/>
        </p:nvSpPr>
        <p:spPr>
          <a:xfrm>
            <a:off x="359229" y="2588872"/>
            <a:ext cx="11683991" cy="790209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</a:rPr>
              <a:t>When supply equals demand,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the price stabilizes at what is known as the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equilibrium price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, representing the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most probable market value of the property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under normal market conditions.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1090329-E81B-EB5A-3287-1515920C7B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105023"/>
              </p:ext>
            </p:extLst>
          </p:nvPr>
        </p:nvGraphicFramePr>
        <p:xfrm>
          <a:off x="838200" y="4019604"/>
          <a:ext cx="10515600" cy="216422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823122540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392564176"/>
                    </a:ext>
                  </a:extLst>
                </a:gridCol>
              </a:tblGrid>
              <a:tr h="5410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Market Condition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Impact on Prices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97557183"/>
                  </a:ext>
                </a:extLst>
              </a:tr>
              <a:tr h="5410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Demand exceeds supply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Prices increase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7051264"/>
                  </a:ext>
                </a:extLst>
              </a:tr>
              <a:tr h="5410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Supply exceeds demand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Prices decrease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4513053"/>
                  </a:ext>
                </a:extLst>
              </a:tr>
              <a:tr h="5410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Supply equals demand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Prices stabilize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6759743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72DB5CDB-E4C3-F6F3-CB37-F45B9CE18D9B}"/>
              </a:ext>
            </a:extLst>
          </p:cNvPr>
          <p:cNvSpPr txBox="1"/>
          <p:nvPr/>
        </p:nvSpPr>
        <p:spPr>
          <a:xfrm>
            <a:off x="3151933" y="3581027"/>
            <a:ext cx="60985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Market Equilibrium Mechanism</a:t>
            </a:r>
          </a:p>
        </p:txBody>
      </p:sp>
    </p:spTree>
    <p:extLst>
      <p:ext uri="{BB962C8B-B14F-4D97-AF65-F5344CB8AC3E}">
        <p14:creationId xmlns:p14="http://schemas.microsoft.com/office/powerpoint/2010/main" val="1904720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7" grpId="0" animBg="1"/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204BF7-A2E3-FC0C-78DC-86AB5A3419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FC412A7-F042-C49F-143F-E446CFBF9A4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FE8059F-065F-6681-3928-39E9A9AB2B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B2834E1-8722-340E-CCC8-5C93E3FDA8DC}"/>
              </a:ext>
            </a:extLst>
          </p:cNvPr>
          <p:cNvSpPr txBox="1"/>
          <p:nvPr/>
        </p:nvSpPr>
        <p:spPr>
          <a:xfrm>
            <a:off x="3739808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7E48C4-36DB-3D10-A9E7-EB3D17A7FC92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Fundamental Economic Principles in IVS 105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/First: Principle of Price Equilibrium/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70369993-4078-148B-4003-3B33B4692A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Transparency in valuation adjustments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: Top Corners Rounded 6">
            <a:extLst>
              <a:ext uri="{FF2B5EF4-FFF2-40B4-BE49-F238E27FC236}">
                <a16:creationId xmlns:a16="http://schemas.microsoft.com/office/drawing/2014/main" id="{AF057CC0-E53B-A61C-BF46-19A912839039}"/>
              </a:ext>
            </a:extLst>
          </p:cNvPr>
          <p:cNvSpPr/>
          <p:nvPr/>
        </p:nvSpPr>
        <p:spPr>
          <a:xfrm>
            <a:off x="359230" y="2067233"/>
            <a:ext cx="11683991" cy="2054614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0000"/>
              </a:lnSpc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Suppose a new residential development introduces 500 housing units into an area with limited demand. The increase in supply will likely result in:</a:t>
            </a:r>
          </a:p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Increased market supply</a:t>
            </a:r>
          </a:p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Price decline or stabilization</a:t>
            </a:r>
          </a:p>
          <a:p>
            <a:pPr marL="342900" lvl="0" indent="-342900">
              <a:lnSpc>
                <a:spcPct val="12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Movement of the market toward a new equilibrium point</a:t>
            </a:r>
            <a:endParaRPr kumimoji="0" lang="en-US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A29DDD-47E1-03B6-D0AE-E3CBEA14CC17}"/>
              </a:ext>
            </a:extLst>
          </p:cNvPr>
          <p:cNvSpPr txBox="1"/>
          <p:nvPr/>
        </p:nvSpPr>
        <p:spPr>
          <a:xfrm>
            <a:off x="3585274" y="1505026"/>
            <a:ext cx="5021451" cy="531674"/>
          </a:xfrm>
          <a:prstGeom prst="horizontalScroll">
            <a:avLst/>
          </a:prstGeom>
          <a:solidFill>
            <a:srgbClr val="FFFFEB"/>
          </a:solidFill>
          <a:ln>
            <a:solidFill>
              <a:srgbClr val="9751CB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9751CB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Practical Example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613520-2698-19E1-A7D5-09F554BAE07A}"/>
              </a:ext>
            </a:extLst>
          </p:cNvPr>
          <p:cNvSpPr txBox="1"/>
          <p:nvPr/>
        </p:nvSpPr>
        <p:spPr>
          <a:xfrm>
            <a:off x="359231" y="4336465"/>
            <a:ext cx="11683990" cy="707886"/>
          </a:xfrm>
          <a:prstGeom prst="rect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000" dirty="0">
                <a:latin typeface="Alexandria"/>
              </a:rPr>
              <a:t>When valuing a property in this area, the </a:t>
            </a:r>
            <a:r>
              <a:rPr lang="en-US" sz="2000" b="1" dirty="0">
                <a:latin typeface="Alexandria"/>
              </a:rPr>
              <a:t>valuer must consider this change in market equilibrium</a:t>
            </a:r>
            <a:r>
              <a:rPr lang="en-US" sz="2000" dirty="0">
                <a:latin typeface="Alexandria"/>
              </a:rPr>
              <a:t> when selecting comparables and determining value.</a:t>
            </a:r>
          </a:p>
        </p:txBody>
      </p:sp>
      <p:sp>
        <p:nvSpPr>
          <p:cNvPr id="11" name="Scroll: Horizontal 10">
            <a:extLst>
              <a:ext uri="{FF2B5EF4-FFF2-40B4-BE49-F238E27FC236}">
                <a16:creationId xmlns:a16="http://schemas.microsoft.com/office/drawing/2014/main" id="{BF061573-C8B8-22ED-EE4C-E7D9106E6D9B}"/>
              </a:ext>
            </a:extLst>
          </p:cNvPr>
          <p:cNvSpPr/>
          <p:nvPr/>
        </p:nvSpPr>
        <p:spPr>
          <a:xfrm>
            <a:off x="437240" y="5352974"/>
            <a:ext cx="11527969" cy="861846"/>
          </a:xfrm>
          <a:prstGeom prst="horizontalScroll">
            <a:avLst/>
          </a:prstGeom>
          <a:solidFill>
            <a:srgbClr val="FFFFCC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latin typeface="Alexandria"/>
              </a:rPr>
              <a:t>This principle forms the </a:t>
            </a:r>
            <a:r>
              <a:rPr lang="en-US" sz="2000" b="1" dirty="0">
                <a:latin typeface="Alexandria"/>
              </a:rPr>
              <a:t>theoretical foundation of the Market Approach</a:t>
            </a:r>
            <a:r>
              <a:rPr lang="en-US" sz="2000" dirty="0">
                <a:latin typeface="Alexandria"/>
              </a:rPr>
              <a:t>, since </a:t>
            </a:r>
            <a:r>
              <a:rPr lang="en-US" sz="2000" b="1" dirty="0">
                <a:latin typeface="Alexandria"/>
              </a:rPr>
              <a:t>actual sales transactions represent the point at which supply and demand intersect in the market</a:t>
            </a:r>
            <a:r>
              <a:rPr lang="en-US" sz="2000" dirty="0">
                <a:latin typeface="Alexandri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8567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9" grpId="0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A526BE-E061-7A47-9C13-30052E45EA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52E6B2A-B5C8-CD3B-A805-5E733C38B68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4584157-90E3-8B32-B2B2-4F323FD471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66404C-43D8-BB51-6F08-626F686A84A0}"/>
              </a:ext>
            </a:extLst>
          </p:cNvPr>
          <p:cNvSpPr txBox="1"/>
          <p:nvPr/>
        </p:nvSpPr>
        <p:spPr>
          <a:xfrm>
            <a:off x="3739808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DB415E-BB70-EF7A-5411-6B360302EBC0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Fundamental Economic Principles in IVS 105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/Second: Principle of Substitution/</a:t>
            </a:r>
          </a:p>
        </p:txBody>
      </p:sp>
      <p:sp>
        <p:nvSpPr>
          <p:cNvPr id="14" name="Rectangle: Top Corners Rounded 13">
            <a:extLst>
              <a:ext uri="{FF2B5EF4-FFF2-40B4-BE49-F238E27FC236}">
                <a16:creationId xmlns:a16="http://schemas.microsoft.com/office/drawing/2014/main" id="{AE3E1A3B-F97F-E9B1-049A-86AF445F495B}"/>
              </a:ext>
            </a:extLst>
          </p:cNvPr>
          <p:cNvSpPr/>
          <p:nvPr/>
        </p:nvSpPr>
        <p:spPr>
          <a:xfrm>
            <a:off x="359230" y="1645859"/>
            <a:ext cx="11683991" cy="790209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The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Principle of Substitution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states that a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rational buyer will not pay more for a property than the cost of acquiring an equivalent substitute property that provides the same utility under similar conditions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.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9686B9C0-82AA-0C6E-50CE-B992A0A44C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Transparency in valuation adjustments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: Top Corners Rounded 6">
            <a:extLst>
              <a:ext uri="{FF2B5EF4-FFF2-40B4-BE49-F238E27FC236}">
                <a16:creationId xmlns:a16="http://schemas.microsoft.com/office/drawing/2014/main" id="{334BA83C-66F1-2A36-C40D-7B4F6485ED39}"/>
              </a:ext>
            </a:extLst>
          </p:cNvPr>
          <p:cNvSpPr/>
          <p:nvPr/>
        </p:nvSpPr>
        <p:spPr>
          <a:xfrm>
            <a:off x="359229" y="2588872"/>
            <a:ext cx="11683991" cy="790209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The presence of comparable alternatives in the market therefore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establishes the upper limit of price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that a buyer is willing to pay.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53CB7B-F4F1-B971-1786-ED9068727D76}"/>
              </a:ext>
            </a:extLst>
          </p:cNvPr>
          <p:cNvSpPr txBox="1"/>
          <p:nvPr/>
        </p:nvSpPr>
        <p:spPr>
          <a:xfrm>
            <a:off x="3151933" y="3581027"/>
            <a:ext cx="60985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Key Elements of the Principle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6A6B0EF-B1B1-D044-4A97-2EDBEC9930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5556325"/>
              </p:ext>
            </p:extLst>
          </p:nvPr>
        </p:nvGraphicFramePr>
        <p:xfrm>
          <a:off x="943424" y="3981137"/>
          <a:ext cx="10515600" cy="2286000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3659573">
                  <a:extLst>
                    <a:ext uri="{9D8B030D-6E8A-4147-A177-3AD203B41FA5}">
                      <a16:colId xmlns:a16="http://schemas.microsoft.com/office/drawing/2014/main" val="3500981839"/>
                    </a:ext>
                  </a:extLst>
                </a:gridCol>
                <a:gridCol w="6856027">
                  <a:extLst>
                    <a:ext uri="{9D8B030D-6E8A-4147-A177-3AD203B41FA5}">
                      <a16:colId xmlns:a16="http://schemas.microsoft.com/office/drawing/2014/main" val="14614288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Element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Explanation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760070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Rational buyer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Seeks the best value for the price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94595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Acceptable substitute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 similar property in terms of location, use, and characteristics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18537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Maximum price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Will not exceed the price of the substitute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842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Market conditions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Comparisons must occur under similar time and market conditions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61293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254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7" grpId="0" animBg="1"/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85C20-7C64-B3E6-5793-F033019E2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AFDEA49-F4EC-13E6-E9D6-5847B0239E1A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776384E-295D-4C06-1E96-7DE6DB7E71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F14C3C4-0128-3A61-EE60-C74DBD13A948}"/>
              </a:ext>
            </a:extLst>
          </p:cNvPr>
          <p:cNvSpPr txBox="1"/>
          <p:nvPr/>
        </p:nvSpPr>
        <p:spPr>
          <a:xfrm>
            <a:off x="3739808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4E8AC6-8D57-4497-6EA9-C41B0638F4A8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Fundamental Economic Principles in IVS 105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/Second: Principle of Substitution/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C18F253A-5BCD-1B6B-1CC4-DF97CAF2AC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Transparency in valuation adjustments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: Top Corners Rounded 6">
            <a:extLst>
              <a:ext uri="{FF2B5EF4-FFF2-40B4-BE49-F238E27FC236}">
                <a16:creationId xmlns:a16="http://schemas.microsoft.com/office/drawing/2014/main" id="{BC88E3A5-0E7A-0BF6-F30A-A49ECCB3227F}"/>
              </a:ext>
            </a:extLst>
          </p:cNvPr>
          <p:cNvSpPr/>
          <p:nvPr/>
        </p:nvSpPr>
        <p:spPr>
          <a:xfrm>
            <a:off x="359230" y="2067233"/>
            <a:ext cx="11683991" cy="430887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0000"/>
              </a:lnSpc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Suppose there are two similar apartments in the same neighborhood: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29B766-C6AE-3356-2B39-E5BF640BC7E9}"/>
              </a:ext>
            </a:extLst>
          </p:cNvPr>
          <p:cNvSpPr txBox="1"/>
          <p:nvPr/>
        </p:nvSpPr>
        <p:spPr>
          <a:xfrm>
            <a:off x="3585274" y="1505026"/>
            <a:ext cx="5021451" cy="531674"/>
          </a:xfrm>
          <a:prstGeom prst="horizontalScroll">
            <a:avLst/>
          </a:prstGeom>
          <a:solidFill>
            <a:srgbClr val="FFFFEB"/>
          </a:solidFill>
          <a:ln>
            <a:solidFill>
              <a:srgbClr val="9751CB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9751CB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Practical Example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A900215-AEED-A775-4025-88B98C4D2569}"/>
              </a:ext>
            </a:extLst>
          </p:cNvPr>
          <p:cNvSpPr txBox="1"/>
          <p:nvPr/>
        </p:nvSpPr>
        <p:spPr>
          <a:xfrm>
            <a:off x="359230" y="4359881"/>
            <a:ext cx="11683990" cy="1631216"/>
          </a:xfrm>
          <a:prstGeom prst="rect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000" dirty="0"/>
              <a:t>In this situation, the buyer will most likely choose </a:t>
            </a:r>
            <a:r>
              <a:rPr lang="en-US" sz="2000" b="1" dirty="0"/>
              <a:t>Apartment A</a:t>
            </a:r>
            <a:r>
              <a:rPr lang="en-US" sz="2000" dirty="0"/>
              <a:t>, because it provides the </a:t>
            </a:r>
            <a:r>
              <a:rPr lang="en-US" sz="2000" b="1" dirty="0"/>
              <a:t>same utility at a lower price</a:t>
            </a:r>
            <a:r>
              <a:rPr lang="en-US" sz="2000" dirty="0"/>
              <a:t>.</a:t>
            </a:r>
          </a:p>
          <a:p>
            <a:pPr>
              <a:buNone/>
            </a:pPr>
            <a:r>
              <a:rPr lang="en-US" sz="2000" dirty="0"/>
              <a:t>As a result, the owner of </a:t>
            </a:r>
            <a:r>
              <a:rPr lang="en-US" sz="2000" b="1" dirty="0"/>
              <a:t>Apartment B</a:t>
            </a:r>
            <a:r>
              <a:rPr lang="en-US" sz="2000" dirty="0"/>
              <a:t> must either: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000" dirty="0"/>
              <a:t>Reduce the price, or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000" dirty="0"/>
              <a:t>Justify the higher price (for example, better location or superior finishing).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57AA347A-64D8-1772-E8BA-19E6FCB366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0229431"/>
              </p:ext>
            </p:extLst>
          </p:nvPr>
        </p:nvGraphicFramePr>
        <p:xfrm>
          <a:off x="2174927" y="2797007"/>
          <a:ext cx="6431798" cy="118872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3215899">
                  <a:extLst>
                    <a:ext uri="{9D8B030D-6E8A-4147-A177-3AD203B41FA5}">
                      <a16:colId xmlns:a16="http://schemas.microsoft.com/office/drawing/2014/main" val="126521770"/>
                    </a:ext>
                  </a:extLst>
                </a:gridCol>
                <a:gridCol w="3215899">
                  <a:extLst>
                    <a:ext uri="{9D8B030D-6E8A-4147-A177-3AD203B41FA5}">
                      <a16:colId xmlns:a16="http://schemas.microsoft.com/office/drawing/2014/main" val="163492045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Apartment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Price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905054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Apartment 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500,000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731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Apartment B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550,000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78528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3640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5ABDD-E680-4594-57AE-661A2F1578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13ED2CA-CB17-23D4-F938-74744837EB5E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D665C45-2207-A381-485C-2A7F90A656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6E9C464-2011-9F69-662F-000F4B567E62}"/>
              </a:ext>
            </a:extLst>
          </p:cNvPr>
          <p:cNvSpPr txBox="1"/>
          <p:nvPr/>
        </p:nvSpPr>
        <p:spPr>
          <a:xfrm>
            <a:off x="3739808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47B99E-379F-2C91-9BEB-DC59ABC3C1D1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Fundamental Economic Principles in IVS 105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/Second: Principle of Substitution/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316E27E2-B44D-474A-8D59-F6E290EF57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Transparency in valuation adjustments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Scroll: Horizontal 10">
            <a:extLst>
              <a:ext uri="{FF2B5EF4-FFF2-40B4-BE49-F238E27FC236}">
                <a16:creationId xmlns:a16="http://schemas.microsoft.com/office/drawing/2014/main" id="{F3079829-C999-8EB6-EDCA-8DFEE1937ACD}"/>
              </a:ext>
            </a:extLst>
          </p:cNvPr>
          <p:cNvSpPr/>
          <p:nvPr/>
        </p:nvSpPr>
        <p:spPr>
          <a:xfrm>
            <a:off x="359230" y="1529606"/>
            <a:ext cx="11527969" cy="3509459"/>
          </a:xfrm>
          <a:prstGeom prst="horizontalScroll">
            <a:avLst/>
          </a:prstGeom>
          <a:solidFill>
            <a:srgbClr val="FFFFEB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Principle of Substitution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forms the main theoretical basis for:</a:t>
            </a: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Market (Sales Comparison) Approach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Cost Approach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both cases, the valuer determines value by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comparing the subject property with similar alternatives available in the market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5688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2F750B-FDEF-002A-F1F1-025057CB25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B7ABA3D-E1E9-8850-CEE3-7B5120C13169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45E7DA0-1ABF-BF5A-AC1D-49AE2EAF1C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D9CA9BE-C0F0-9F7F-C885-2A7FA9DD0FD5}"/>
              </a:ext>
            </a:extLst>
          </p:cNvPr>
          <p:cNvSpPr txBox="1"/>
          <p:nvPr/>
        </p:nvSpPr>
        <p:spPr>
          <a:xfrm>
            <a:off x="3739808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2BF1FA-0D46-9DC7-7846-B53FBA9DE891}"/>
              </a:ext>
            </a:extLst>
          </p:cNvPr>
          <p:cNvSpPr txBox="1"/>
          <p:nvPr/>
        </p:nvSpPr>
        <p:spPr>
          <a:xfrm>
            <a:off x="359229" y="1098719"/>
            <a:ext cx="1219199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Fundamental Economic Principles in IVS 105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/Third: Principle of Anticipation of Future Benefits/</a:t>
            </a:r>
          </a:p>
        </p:txBody>
      </p:sp>
      <p:sp>
        <p:nvSpPr>
          <p:cNvPr id="14" name="Rectangle: Top Corners Rounded 13">
            <a:extLst>
              <a:ext uri="{FF2B5EF4-FFF2-40B4-BE49-F238E27FC236}">
                <a16:creationId xmlns:a16="http://schemas.microsoft.com/office/drawing/2014/main" id="{0D65317B-68EE-30D7-298E-B35E922F07FD}"/>
              </a:ext>
            </a:extLst>
          </p:cNvPr>
          <p:cNvSpPr/>
          <p:nvPr/>
        </p:nvSpPr>
        <p:spPr>
          <a:xfrm>
            <a:off x="359230" y="1645859"/>
            <a:ext cx="11683991" cy="790209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This principle states that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the current value of a property depends on the economic benefits that investors expect to receive in the future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.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ADD17163-EEED-BAB7-E568-792E13434C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Transparency in valuation adjustments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: Top Corners Rounded 6">
            <a:extLst>
              <a:ext uri="{FF2B5EF4-FFF2-40B4-BE49-F238E27FC236}">
                <a16:creationId xmlns:a16="http://schemas.microsoft.com/office/drawing/2014/main" id="{6E493305-CBFA-B12F-C627-DDCF4780125C}"/>
              </a:ext>
            </a:extLst>
          </p:cNvPr>
          <p:cNvSpPr/>
          <p:nvPr/>
        </p:nvSpPr>
        <p:spPr>
          <a:xfrm>
            <a:off x="359229" y="2588872"/>
            <a:ext cx="11683991" cy="790209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Therefore, investors purchase a property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not only for its current condition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, but also for the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future cash flows it is expected to generate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1823308-D17C-35B2-0CD4-BAFDDBE2D65C}"/>
              </a:ext>
            </a:extLst>
          </p:cNvPr>
          <p:cNvSpPr txBox="1"/>
          <p:nvPr/>
        </p:nvSpPr>
        <p:spPr>
          <a:xfrm>
            <a:off x="3151933" y="3581027"/>
            <a:ext cx="609858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Key Elements of the Principle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449E48B-C8C4-7DC7-5C5B-A8975D04D0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6710313"/>
              </p:ext>
            </p:extLst>
          </p:nvPr>
        </p:nvGraphicFramePr>
        <p:xfrm>
          <a:off x="1197428" y="3981136"/>
          <a:ext cx="10515600" cy="2352045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4260743">
                  <a:extLst>
                    <a:ext uri="{9D8B030D-6E8A-4147-A177-3AD203B41FA5}">
                      <a16:colId xmlns:a16="http://schemas.microsoft.com/office/drawing/2014/main" val="417839567"/>
                    </a:ext>
                  </a:extLst>
                </a:gridCol>
                <a:gridCol w="6254857">
                  <a:extLst>
                    <a:ext uri="{9D8B030D-6E8A-4147-A177-3AD203B41FA5}">
                      <a16:colId xmlns:a16="http://schemas.microsoft.com/office/drawing/2014/main" val="2479108288"/>
                    </a:ext>
                  </a:extLst>
                </a:gridCol>
              </a:tblGrid>
              <a:tr h="47040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Element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Explanation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4369239"/>
                  </a:ext>
                </a:extLst>
              </a:tr>
              <a:tr h="47040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Cash flows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Expected rents or returns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729770"/>
                  </a:ext>
                </a:extLst>
              </a:tr>
              <a:tr h="47040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Time value of money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Money today is more valuable than money in the future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144869"/>
                  </a:ext>
                </a:extLst>
              </a:tr>
              <a:tr h="47040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Risk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Higher risk leads to lower present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7460776"/>
                  </a:ext>
                </a:extLst>
              </a:tr>
              <a:tr h="47040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Expectations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Forecast of the property’s future performance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92801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203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7" grpId="0" animBg="1"/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F0DCA6-3FD4-20BC-4AD1-75487815DE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A16ABAC-507A-DC6B-1E0E-049CAA75E54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86DA07C-6C68-4362-1DF5-B19240BCE9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C6FEC14-D9AD-EA5F-10E7-42A2A3F4C3C1}"/>
              </a:ext>
            </a:extLst>
          </p:cNvPr>
          <p:cNvSpPr txBox="1"/>
          <p:nvPr/>
        </p:nvSpPr>
        <p:spPr>
          <a:xfrm>
            <a:off x="3739808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7761BE-2CAA-89D8-ED33-2654688A1CDA}"/>
              </a:ext>
            </a:extLst>
          </p:cNvPr>
          <p:cNvSpPr txBox="1"/>
          <p:nvPr/>
        </p:nvSpPr>
        <p:spPr>
          <a:xfrm>
            <a:off x="359229" y="1098719"/>
            <a:ext cx="1219199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Fundamental Economic Principles in IVS 105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/Third: Principle of Anticipation of Future Benefits/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67109AC3-BB8F-CF6C-AA8C-775AE80AB1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Transparency in valuation adjustments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: Top Corners Rounded 6">
            <a:extLst>
              <a:ext uri="{FF2B5EF4-FFF2-40B4-BE49-F238E27FC236}">
                <a16:creationId xmlns:a16="http://schemas.microsoft.com/office/drawing/2014/main" id="{1F84EEE9-D5DE-2918-A3AF-C37BD1676D87}"/>
              </a:ext>
            </a:extLst>
          </p:cNvPr>
          <p:cNvSpPr/>
          <p:nvPr/>
        </p:nvSpPr>
        <p:spPr>
          <a:xfrm>
            <a:off x="281218" y="2036700"/>
            <a:ext cx="11683991" cy="1631216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Assume an office building generates: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Net annual rental income = 200,000</a:t>
            </a:r>
            <a:endParaRPr lang="en-US" sz="2000" dirty="0">
              <a:solidFill>
                <a:schemeClr val="tx1"/>
              </a:solidFill>
              <a:latin typeface="Alexandria"/>
            </a:endParaRPr>
          </a:p>
          <a:p>
            <a:pPr>
              <a:lnSpc>
                <a:spcPct val="120000"/>
              </a:lnSpc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An investor estimates the building’s value based on the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expected future income stream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, meaning that the property is purchased because of the anticipated future returns.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0946B7-EEF5-C61F-839D-ED7193B22F2E}"/>
              </a:ext>
            </a:extLst>
          </p:cNvPr>
          <p:cNvSpPr txBox="1"/>
          <p:nvPr/>
        </p:nvSpPr>
        <p:spPr>
          <a:xfrm>
            <a:off x="3585274" y="1505026"/>
            <a:ext cx="5021451" cy="531674"/>
          </a:xfrm>
          <a:prstGeom prst="horizontalScroll">
            <a:avLst/>
          </a:prstGeom>
          <a:solidFill>
            <a:srgbClr val="FFFFEB"/>
          </a:solidFill>
          <a:ln>
            <a:solidFill>
              <a:srgbClr val="9751CB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9751CB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Practical Example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33B8D4-DF57-95C1-43CC-BC3CC860EC66}"/>
              </a:ext>
            </a:extLst>
          </p:cNvPr>
          <p:cNvSpPr txBox="1"/>
          <p:nvPr/>
        </p:nvSpPr>
        <p:spPr>
          <a:xfrm>
            <a:off x="359229" y="3821067"/>
            <a:ext cx="11683990" cy="707886"/>
          </a:xfrm>
          <a:prstGeom prst="rect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sz="2000" dirty="0">
                <a:solidFill>
                  <a:prstClr val="black"/>
                </a:solidFill>
                <a:latin typeface="Alexandria"/>
              </a:rPr>
              <a:t>Therefore:</a:t>
            </a:r>
          </a:p>
          <a:p>
            <a:pPr lvl="0" algn="ctr"/>
            <a:r>
              <a:rPr lang="en-US" sz="2000" b="1" dirty="0">
                <a:solidFill>
                  <a:prstClr val="black"/>
                </a:solidFill>
                <a:latin typeface="Alexandria"/>
              </a:rPr>
              <a:t>Current value of the property = Present value of expected future cash flows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8" name="Scroll: Horizontal 7">
            <a:extLst>
              <a:ext uri="{FF2B5EF4-FFF2-40B4-BE49-F238E27FC236}">
                <a16:creationId xmlns:a16="http://schemas.microsoft.com/office/drawing/2014/main" id="{42E74001-7D5B-69ED-4145-B4563F2F3D5B}"/>
              </a:ext>
            </a:extLst>
          </p:cNvPr>
          <p:cNvSpPr/>
          <p:nvPr/>
        </p:nvSpPr>
        <p:spPr>
          <a:xfrm>
            <a:off x="437240" y="4373906"/>
            <a:ext cx="11527969" cy="2770749"/>
          </a:xfrm>
          <a:prstGeom prst="horizontalScroll">
            <a:avLst/>
          </a:prstGeom>
          <a:solidFill>
            <a:srgbClr val="FFFFCC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b="1" u="sng" dirty="0">
                <a:latin typeface="Alexandria"/>
              </a:rPr>
              <a:t>This is the theoretical foundation for income-based valuation methods which is commonly used for income-producing properties, </a:t>
            </a:r>
            <a:r>
              <a:rPr lang="en-US" sz="2000" dirty="0">
                <a:latin typeface="Alexandria"/>
              </a:rPr>
              <a:t>including: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Office towers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Shopping </a:t>
            </a:r>
            <a:r>
              <a:rPr lang="en-US" sz="2000" dirty="0" err="1">
                <a:latin typeface="Alexandria"/>
              </a:rPr>
              <a:t>centres</a:t>
            </a:r>
            <a:endParaRPr lang="en-US" sz="2000" dirty="0">
              <a:latin typeface="Alexandria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Hotels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Residential rental complexes</a:t>
            </a:r>
          </a:p>
        </p:txBody>
      </p:sp>
    </p:spTree>
    <p:extLst>
      <p:ext uri="{BB962C8B-B14F-4D97-AF65-F5344CB8AC3E}">
        <p14:creationId xmlns:p14="http://schemas.microsoft.com/office/powerpoint/2010/main" val="1606557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9" grpId="0" animBg="1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356EEE-A029-350F-BE35-030B1EBC09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6D528BF-395B-D8B3-2D6D-774275C79F67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AA99BD2-8913-CB23-25BF-484E529EE9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6F98E0-EAEF-8803-FB90-67CC1A77B9BB}"/>
              </a:ext>
            </a:extLst>
          </p:cNvPr>
          <p:cNvSpPr txBox="1"/>
          <p:nvPr/>
        </p:nvSpPr>
        <p:spPr>
          <a:xfrm>
            <a:off x="3739808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C2D0D5-C1D0-A884-55B9-62350A193991}"/>
              </a:ext>
            </a:extLst>
          </p:cNvPr>
          <p:cNvSpPr txBox="1"/>
          <p:nvPr/>
        </p:nvSpPr>
        <p:spPr>
          <a:xfrm>
            <a:off x="359229" y="1098719"/>
            <a:ext cx="1219199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Fundamental Economic Principles in IVS 105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AC0B2E34-E837-0241-4E1E-54D583EA81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Transparency in valuation adjustments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AD7A20-8A22-AAC4-454C-D4BE8E5230DF}"/>
              </a:ext>
            </a:extLst>
          </p:cNvPr>
          <p:cNvSpPr txBox="1"/>
          <p:nvPr/>
        </p:nvSpPr>
        <p:spPr>
          <a:xfrm>
            <a:off x="180431" y="1505026"/>
            <a:ext cx="11505291" cy="940653"/>
          </a:xfrm>
          <a:prstGeom prst="horizontalScroll">
            <a:avLst/>
          </a:prstGeom>
          <a:solidFill>
            <a:srgbClr val="FFFFEB"/>
          </a:solidFill>
          <a:ln>
            <a:solidFill>
              <a:srgbClr val="9751CB"/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algn="l">
              <a:buNone/>
            </a:pPr>
            <a:r>
              <a:rPr lang="en-US" dirty="0">
                <a:solidFill>
                  <a:schemeClr val="tx1"/>
                </a:solidFill>
              </a:rPr>
              <a:t>These principles do not operate independently; rather, they complement each other in explaining the market value of real estate.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3C7F163-EB32-93C2-B0E7-A28DC3762B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124307"/>
              </p:ext>
            </p:extLst>
          </p:nvPr>
        </p:nvGraphicFramePr>
        <p:xfrm>
          <a:off x="838200" y="2628324"/>
          <a:ext cx="10515600" cy="2489508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4632702">
                  <a:extLst>
                    <a:ext uri="{9D8B030D-6E8A-4147-A177-3AD203B41FA5}">
                      <a16:colId xmlns:a16="http://schemas.microsoft.com/office/drawing/2014/main" val="1199999365"/>
                    </a:ext>
                  </a:extLst>
                </a:gridCol>
                <a:gridCol w="5882898">
                  <a:extLst>
                    <a:ext uri="{9D8B030D-6E8A-4147-A177-3AD203B41FA5}">
                      <a16:colId xmlns:a16="http://schemas.microsoft.com/office/drawing/2014/main" val="2608633510"/>
                    </a:ext>
                  </a:extLst>
                </a:gridCol>
              </a:tblGrid>
              <a:tr h="62237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Principle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Role in Valuation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7174041"/>
                  </a:ext>
                </a:extLst>
              </a:tr>
              <a:tr h="62237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Price Equilibrium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Defines the general market framework and price level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3366843"/>
                  </a:ext>
                </a:extLst>
              </a:tr>
              <a:tr h="62237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Substitution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Establishes the upper price limit based on alternatives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7579367"/>
                  </a:ext>
                </a:extLst>
              </a:tr>
              <a:tr h="62237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Anticipation of Benefits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Determines the investment value of the property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55254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7076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7223E9-DAD3-157B-C217-7A6B46B1CC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D94C2CB-6CE7-33E6-E866-326D715A94A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5FFBF00-ECD0-D73D-DA1E-185F428198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3B0D387-8771-CFCF-39F1-1DE4C6D72A53}"/>
              </a:ext>
            </a:extLst>
          </p:cNvPr>
          <p:cNvSpPr txBox="1"/>
          <p:nvPr/>
        </p:nvSpPr>
        <p:spPr>
          <a:xfrm>
            <a:off x="3739808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7AC060-B7D7-0EC6-6B24-8548145D83C0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Conditions for Applying the Market Approach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C65E13D-0D49-313F-A1AC-A42031E101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6956426"/>
              </p:ext>
            </p:extLst>
          </p:nvPr>
        </p:nvGraphicFramePr>
        <p:xfrm>
          <a:off x="180430" y="1645860"/>
          <a:ext cx="11799760" cy="4771706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818851">
                  <a:extLst>
                    <a:ext uri="{9D8B030D-6E8A-4147-A177-3AD203B41FA5}">
                      <a16:colId xmlns:a16="http://schemas.microsoft.com/office/drawing/2014/main" val="3409440707"/>
                    </a:ext>
                  </a:extLst>
                </a:gridCol>
                <a:gridCol w="3285641">
                  <a:extLst>
                    <a:ext uri="{9D8B030D-6E8A-4147-A177-3AD203B41FA5}">
                      <a16:colId xmlns:a16="http://schemas.microsoft.com/office/drawing/2014/main" val="163843511"/>
                    </a:ext>
                  </a:extLst>
                </a:gridCol>
                <a:gridCol w="3456122">
                  <a:extLst>
                    <a:ext uri="{9D8B030D-6E8A-4147-A177-3AD203B41FA5}">
                      <a16:colId xmlns:a16="http://schemas.microsoft.com/office/drawing/2014/main" val="3501166978"/>
                    </a:ext>
                  </a:extLst>
                </a:gridCol>
                <a:gridCol w="3239146">
                  <a:extLst>
                    <a:ext uri="{9D8B030D-6E8A-4147-A177-3AD203B41FA5}">
                      <a16:colId xmlns:a16="http://schemas.microsoft.com/office/drawing/2014/main" val="278310994"/>
                    </a:ext>
                  </a:extLst>
                </a:gridCol>
              </a:tblGrid>
              <a:tr h="53941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Condition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IVS 2024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RICS 2023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EVS 2020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48940186"/>
                  </a:ext>
                </a:extLst>
              </a:tr>
              <a:tr h="136927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Active market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Sufficient market transactions must exist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Minimum of </a:t>
                      </a:r>
                      <a:r>
                        <a:rPr lang="en-US" sz="2000" b="1" dirty="0">
                          <a:latin typeface="Alexandria"/>
                        </a:rPr>
                        <a:t>3–5 comparables</a:t>
                      </a:r>
                      <a:endParaRPr lang="en-US" sz="2000" dirty="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Transparent market with documented transactions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201562"/>
                  </a:ext>
                </a:extLst>
              </a:tr>
              <a:tr h="95434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Comparability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Identical or comparable assets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Similarity in key characteristics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Direct comparability between properties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7527317"/>
                  </a:ext>
                </a:extLst>
              </a:tr>
              <a:tr h="95434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latin typeface="Alexandria"/>
                        </a:rPr>
                        <a:t>Recency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Relatively recent transactions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Usually within </a:t>
                      </a:r>
                      <a:r>
                        <a:rPr lang="en-US" sz="2000" b="1">
                          <a:latin typeface="Alexandria"/>
                        </a:rPr>
                        <a:t>6–12 months</a:t>
                      </a:r>
                      <a:endParaRPr lang="en-US" sz="2000">
                        <a:latin typeface="Alexandri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Reflect current market conditions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0278246"/>
                  </a:ext>
                </a:extLst>
              </a:tr>
              <a:tr h="95434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Reliability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Verifiable data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>
                          <a:latin typeface="Alexandria"/>
                        </a:rPr>
                        <a:t>Reliable and independent sources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dirty="0" err="1">
                          <a:latin typeface="Alexandria"/>
                        </a:rPr>
                        <a:t>Recognised</a:t>
                      </a:r>
                      <a:r>
                        <a:rPr lang="en-US" sz="2000" dirty="0">
                          <a:latin typeface="Alexandria"/>
                        </a:rPr>
                        <a:t> valuation databases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6095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6927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57B3A9-7E22-50C6-388B-9746D6F177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86D23FC-A166-3B62-C083-F9FA9A1AAD5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254A445-58C1-C97B-02BF-61D51B9B85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8DE9653-DBBC-49D7-F753-63DC6ADD099F}"/>
              </a:ext>
            </a:extLst>
          </p:cNvPr>
          <p:cNvSpPr txBox="1"/>
          <p:nvPr/>
        </p:nvSpPr>
        <p:spPr>
          <a:xfrm>
            <a:off x="3739808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88A4F4-D231-00EC-B1BB-0562C8A0284B}"/>
              </a:ext>
            </a:extLst>
          </p:cNvPr>
          <p:cNvSpPr txBox="1"/>
          <p:nvPr/>
        </p:nvSpPr>
        <p:spPr>
          <a:xfrm>
            <a:off x="359230" y="1098719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942166-9E01-7FC4-D0C3-B4B9A7B8E90B}"/>
              </a:ext>
            </a:extLst>
          </p:cNvPr>
          <p:cNvSpPr txBox="1"/>
          <p:nvPr/>
        </p:nvSpPr>
        <p:spPr>
          <a:xfrm>
            <a:off x="403181" y="1873760"/>
            <a:ext cx="7725131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1. Collection and Documentation of Comparable Transaction Data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AC57974-42D4-7F5B-01EF-0A60A438956C}"/>
              </a:ext>
            </a:extLst>
          </p:cNvPr>
          <p:cNvSpPr txBox="1"/>
          <p:nvPr/>
        </p:nvSpPr>
        <p:spPr>
          <a:xfrm>
            <a:off x="1002141" y="2543295"/>
            <a:ext cx="8536881" cy="531675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2. Data Verification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3772525-9ABE-9396-2FFA-FED350EB7F1F}"/>
              </a:ext>
            </a:extLst>
          </p:cNvPr>
          <p:cNvSpPr txBox="1"/>
          <p:nvPr/>
        </p:nvSpPr>
        <p:spPr>
          <a:xfrm>
            <a:off x="2485573" y="3264160"/>
            <a:ext cx="8536880" cy="531675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3. Selection of the Unit of Comparison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5FDBF3-EEDA-1CB2-C0E8-6B50F90791AD}"/>
              </a:ext>
            </a:extLst>
          </p:cNvPr>
          <p:cNvSpPr txBox="1"/>
          <p:nvPr/>
        </p:nvSpPr>
        <p:spPr>
          <a:xfrm>
            <a:off x="3213013" y="4027029"/>
            <a:ext cx="8426214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tx1"/>
                </a:solidFill>
              </a:rPr>
              <a:t>4.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Adjustments in the Sales Comparison Approach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5D12784-E61D-1FF5-418C-296B448B6828}"/>
              </a:ext>
            </a:extLst>
          </p:cNvPr>
          <p:cNvSpPr txBox="1"/>
          <p:nvPr/>
        </p:nvSpPr>
        <p:spPr>
          <a:xfrm>
            <a:off x="4339525" y="4902857"/>
            <a:ext cx="7815914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tx1"/>
                </a:solidFill>
              </a:rPr>
              <a:t>5.Documentation and Preparation of the Valuation Report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9025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5" grpId="0" animBg="1"/>
      <p:bldP spid="18" grpId="0" animBg="1"/>
      <p:bldP spid="1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187F7-4EA8-3FCF-7F4D-E329E01E0A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6AD7F7A-9F25-70DD-D109-97B228C7C27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FCC8A42-7FCA-4AA8-8750-71CAC7C8E7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F4C6D5B-7CCD-3642-2B8B-43F3BDF4F3F0}"/>
              </a:ext>
            </a:extLst>
          </p:cNvPr>
          <p:cNvSpPr txBox="1"/>
          <p:nvPr/>
        </p:nvSpPr>
        <p:spPr>
          <a:xfrm>
            <a:off x="3739810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35B8B11-2892-C004-57C4-B0E0DD45CE50}"/>
              </a:ext>
            </a:extLst>
          </p:cNvPr>
          <p:cNvSpPr txBox="1"/>
          <p:nvPr/>
        </p:nvSpPr>
        <p:spPr>
          <a:xfrm>
            <a:off x="526560" y="1416026"/>
            <a:ext cx="7641047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1. Collection and Documentation of Comparable Transaction Data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88E76750-C092-5B8C-8387-8129BE503E1B}"/>
              </a:ext>
            </a:extLst>
          </p:cNvPr>
          <p:cNvSpPr/>
          <p:nvPr/>
        </p:nvSpPr>
        <p:spPr>
          <a:xfrm>
            <a:off x="526560" y="2078757"/>
            <a:ext cx="11287176" cy="1874840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The valuer collects recent sales transaction data from multiple sources, such as: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Property registration records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Real estate market databases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Real estate brokers and agents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Relevant government authorities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4A076E-5E58-64DD-8CCB-E60B8D3890B2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F55D445-1F4A-FA45-C196-83348CD77A1E}"/>
              </a:ext>
            </a:extLst>
          </p:cNvPr>
          <p:cNvSpPr txBox="1"/>
          <p:nvPr/>
        </p:nvSpPr>
        <p:spPr>
          <a:xfrm>
            <a:off x="526560" y="4129367"/>
            <a:ext cx="7641047" cy="531675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lexandria"/>
                <a:ea typeface="+mn-ea"/>
                <a:cs typeface="+mn-cs"/>
              </a:rPr>
              <a:t>2. Data Verification</a:t>
            </a:r>
          </a:p>
        </p:txBody>
      </p:sp>
      <p:sp>
        <p:nvSpPr>
          <p:cNvPr id="14" name="Rectangle: Top Corners Rounded 13">
            <a:extLst>
              <a:ext uri="{FF2B5EF4-FFF2-40B4-BE49-F238E27FC236}">
                <a16:creationId xmlns:a16="http://schemas.microsoft.com/office/drawing/2014/main" id="{DE9270B2-778F-E5E3-25A2-761FF0B345FA}"/>
              </a:ext>
            </a:extLst>
          </p:cNvPr>
          <p:cNvSpPr/>
          <p:nvPr/>
        </p:nvSpPr>
        <p:spPr>
          <a:xfrm>
            <a:off x="452412" y="4836812"/>
            <a:ext cx="11287176" cy="1580754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The valuer must confirm that the transactions: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Occurred between willing and knowledgeable parties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Took place in an open and competitive market</a:t>
            </a:r>
          </a:p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Do not include exceptional circumstances, such as forced sales</a:t>
            </a:r>
          </a:p>
        </p:txBody>
      </p:sp>
    </p:spTree>
    <p:extLst>
      <p:ext uri="{BB962C8B-B14F-4D97-AF65-F5344CB8AC3E}">
        <p14:creationId xmlns:p14="http://schemas.microsoft.com/office/powerpoint/2010/main" val="3221173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 animBg="1"/>
      <p:bldP spid="13" grpId="0" animBg="1"/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187F7-4EA8-3FCF-7F4D-E329E01E0A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6AD7F7A-9F25-70DD-D109-97B228C7C27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FCC8A42-7FCA-4AA8-8750-71CAC7C8E7F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F4C6D5B-7CCD-3642-2B8B-43F3BDF4F3F0}"/>
              </a:ext>
            </a:extLst>
          </p:cNvPr>
          <p:cNvSpPr txBox="1"/>
          <p:nvPr/>
        </p:nvSpPr>
        <p:spPr>
          <a:xfrm>
            <a:off x="3739810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35B8B11-2892-C004-57C4-B0E0DD45CE50}"/>
              </a:ext>
            </a:extLst>
          </p:cNvPr>
          <p:cNvSpPr txBox="1"/>
          <p:nvPr/>
        </p:nvSpPr>
        <p:spPr>
          <a:xfrm>
            <a:off x="526560" y="1416026"/>
            <a:ext cx="7641047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3. Selection of the Unit of Comparison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88E76750-C092-5B8C-8387-8129BE503E1B}"/>
              </a:ext>
            </a:extLst>
          </p:cNvPr>
          <p:cNvSpPr/>
          <p:nvPr/>
        </p:nvSpPr>
        <p:spPr>
          <a:xfrm>
            <a:off x="526560" y="2078757"/>
            <a:ext cx="11287176" cy="471208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The comparison unit varies depending on the property type.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4A076E-5E58-64DD-8CCB-E60B8D3890B2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43846CF-573A-AEEC-8AC7-9258662210E1}"/>
              </a:ext>
            </a:extLst>
          </p:cNvPr>
          <p:cNvGraphicFramePr>
            <a:graphicFrameLocks noGrp="1"/>
          </p:cNvGraphicFramePr>
          <p:nvPr/>
        </p:nvGraphicFramePr>
        <p:xfrm>
          <a:off x="1798983" y="2898639"/>
          <a:ext cx="8361016" cy="30189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0508">
                  <a:extLst>
                    <a:ext uri="{9D8B030D-6E8A-4147-A177-3AD203B41FA5}">
                      <a16:colId xmlns:a16="http://schemas.microsoft.com/office/drawing/2014/main" val="3805496143"/>
                    </a:ext>
                  </a:extLst>
                </a:gridCol>
                <a:gridCol w="4180508">
                  <a:extLst>
                    <a:ext uri="{9D8B030D-6E8A-4147-A177-3AD203B41FA5}">
                      <a16:colId xmlns:a16="http://schemas.microsoft.com/office/drawing/2014/main" val="728447238"/>
                    </a:ext>
                  </a:extLst>
                </a:gridCol>
              </a:tblGrid>
              <a:tr h="43127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Property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Comparison Unit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5186250"/>
                  </a:ext>
                </a:extLst>
              </a:tr>
              <a:tr h="43127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Apartments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Price per m2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6343734"/>
                  </a:ext>
                </a:extLst>
              </a:tr>
              <a:tr h="43127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Residential Land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Price per m2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0467185"/>
                  </a:ext>
                </a:extLst>
              </a:tr>
              <a:tr h="43127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Commercial Properties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Price per m2 Rental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7879147"/>
                  </a:ext>
                </a:extLst>
              </a:tr>
              <a:tr h="43127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Industrial Properties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Price per m2 Building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2246534"/>
                  </a:ext>
                </a:extLst>
              </a:tr>
              <a:tr h="43127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Hotels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Price per Room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9150399"/>
                  </a:ext>
                </a:extLst>
              </a:tr>
              <a:tr h="43127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Agricultural Land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lexandria"/>
                        </a:rPr>
                        <a:t>Price per Hectare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495812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41879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302"/>
    </mc:Choice>
    <mc:Fallback xmlns="">
      <p:transition spd="slow" advTm="463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 animBg="1"/>
    </p:bldLst>
  </p:timing>
  <p:extLst>
    <p:ext uri="{3A86A75C-4F4B-4683-9AE1-C65F6400EC91}">
      <p14:laserTraceLst xmlns:p14="http://schemas.microsoft.com/office/powerpoint/2010/main">
        <p14:tracePtLst>
          <p14:tracePt t="11708" x="4667250" y="6330950"/>
          <p14:tracePt t="12165" x="3422650" y="6430963"/>
          <p14:tracePt t="12206" x="3471863" y="6138863"/>
          <p14:tracePt t="12250" x="3556000" y="5603875"/>
          <p14:tracePt t="12293" x="3629025" y="5200650"/>
          <p14:tracePt t="12337" x="3678238" y="4835525"/>
          <p14:tracePt t="12338" x="3678238" y="4787900"/>
          <p14:tracePt t="12382" x="3714750" y="4373563"/>
          <p14:tracePt t="12422" x="3751263" y="3886200"/>
          <p14:tracePt t="12468" x="3800475" y="3484563"/>
          <p14:tracePt t="12509" x="3811588" y="3300413"/>
          <p14:tracePt t="12554" x="3860800" y="3106738"/>
          <p14:tracePt t="12594" x="3921125" y="2971800"/>
          <p14:tracePt t="12638" x="4019550" y="2838450"/>
          <p14:tracePt t="12677" x="4056063" y="2776538"/>
          <p14:tracePt t="12724" x="4068763" y="2740025"/>
          <p14:tracePt t="12766" x="4129088" y="2728913"/>
          <p14:tracePt t="12811" x="4360863" y="2789238"/>
          <p14:tracePt t="12851" x="4408488" y="2825750"/>
          <p14:tracePt t="12892" x="4481513" y="2960688"/>
          <p14:tracePt t="12933" x="4676775" y="3240088"/>
          <p14:tracePt t="12977" x="4725988" y="3289300"/>
          <p14:tracePt t="13171" x="4738688" y="3289300"/>
          <p14:tracePt t="13213" x="4848225" y="3349625"/>
          <p14:tracePt t="13258" x="4895850" y="3409950"/>
          <p14:tracePt t="13299" x="4895850" y="3422650"/>
          <p14:tracePt t="13675" x="5018088" y="3422650"/>
          <p14:tracePt t="13716" x="5260975" y="3409950"/>
          <p14:tracePt t="13762" x="5578475" y="3386138"/>
          <p14:tracePt t="13809" x="5857875" y="3386138"/>
          <p14:tracePt t="13852" x="6115050" y="3386138"/>
          <p14:tracePt t="13894" x="6650038" y="3386138"/>
          <p14:tracePt t="13940" x="7088188" y="3386138"/>
          <p14:tracePt t="13980" x="7124700" y="3386138"/>
          <p14:tracePt t="14026" x="7173913" y="3386138"/>
          <p14:tracePt t="14069" x="7332663" y="3386138"/>
          <p14:tracePt t="14113" x="8062913" y="3386138"/>
          <p14:tracePt t="14156" x="8307388" y="3386138"/>
          <p14:tracePt t="16186" x="8232775" y="3398838"/>
          <p14:tracePt t="16233" x="8075613" y="3448050"/>
          <p14:tracePt t="16279" x="7893050" y="3508375"/>
          <p14:tracePt t="16281" x="7843838" y="3521075"/>
          <p14:tracePt t="16331" x="7392988" y="3630613"/>
          <p14:tracePt t="16374" x="6942138" y="3714750"/>
          <p14:tracePt t="16419" x="6430963" y="3787775"/>
          <p14:tracePt t="16465" x="6211888" y="3836988"/>
          <p14:tracePt t="16509" x="6003925" y="3886200"/>
          <p14:tracePt t="16554" x="5773738" y="3922713"/>
          <p14:tracePt t="16596" x="5711825" y="3922713"/>
          <p14:tracePt t="16642" x="5456238" y="3922713"/>
          <p14:tracePt t="16685" x="5346700" y="3922713"/>
          <p14:tracePt t="16689" x="5334000" y="3922713"/>
          <p14:tracePt t="16734" x="5260975" y="3922713"/>
          <p14:tracePt t="16788" x="5114925" y="3922713"/>
          <p14:tracePt t="19863" x="5224463" y="3922713"/>
          <p14:tracePt t="19911" x="5711825" y="3886200"/>
          <p14:tracePt t="19914" x="5834063" y="3886200"/>
          <p14:tracePt t="19969" x="6334125" y="3824288"/>
          <p14:tracePt t="20019" x="6454775" y="3813175"/>
          <p14:tracePt t="20075" x="6516688" y="3787775"/>
          <p14:tracePt t="20125" x="6858000" y="3787775"/>
          <p14:tracePt t="20178" x="7624763" y="3787775"/>
          <p14:tracePt t="20230" x="7648575" y="3787775"/>
          <p14:tracePt t="20418" x="7747000" y="3836988"/>
          <p14:tracePt t="20473" x="8062913" y="3959225"/>
          <p14:tracePt t="20531" x="8075613" y="3959225"/>
          <p14:tracePt t="20726" x="8086725" y="3959225"/>
          <p14:tracePt t="20783" x="8099425" y="3933825"/>
          <p14:tracePt t="22155" x="8050213" y="3933825"/>
          <p14:tracePt t="22209" x="8026400" y="3946525"/>
          <p14:tracePt t="22262" x="7893050" y="3959225"/>
          <p14:tracePt t="22313" x="7612063" y="3995738"/>
          <p14:tracePt t="22314" x="7551738" y="4006850"/>
          <p14:tracePt t="22368" x="7270750" y="4056063"/>
          <p14:tracePt t="22370" x="7246938" y="4056063"/>
          <p14:tracePt t="22421" x="7100888" y="4056063"/>
          <p14:tracePt t="22478" x="7004050" y="4056063"/>
          <p14:tracePt t="22531" x="6735763" y="4056063"/>
          <p14:tracePt t="22585" x="6600825" y="4056063"/>
          <p14:tracePt t="22635" x="6589713" y="4081463"/>
          <p14:tracePt t="22690" x="6491288" y="4081463"/>
          <p14:tracePt t="22843" x="6357938" y="4105275"/>
          <p14:tracePt t="22898" x="5894388" y="4178300"/>
          <p14:tracePt t="22951" x="5870575" y="4178300"/>
          <p14:tracePt t="23194" x="5797550" y="4178300"/>
          <p14:tracePt t="23246" x="5784850" y="4178300"/>
          <p14:tracePt t="24403" x="5919788" y="4178300"/>
          <p14:tracePt t="24455" x="6102350" y="4141788"/>
          <p14:tracePt t="24457" x="6126163" y="4141788"/>
          <p14:tracePt t="24514" x="6224588" y="4141788"/>
          <p14:tracePt t="24617" x="6381750" y="4141788"/>
          <p14:tracePt t="24673" x="6821488" y="4117975"/>
          <p14:tracePt t="24737" x="7051675" y="4117975"/>
          <p14:tracePt t="24738" x="7100888" y="4117975"/>
          <p14:tracePt t="24799" x="7270750" y="4117975"/>
          <p14:tracePt t="24902" x="7319963" y="4092575"/>
          <p14:tracePt t="24955" x="7624763" y="4043363"/>
          <p14:tracePt t="25012" x="8062913" y="4019550"/>
          <p14:tracePt t="25067" x="8135938" y="4019550"/>
          <p14:tracePt t="25215" x="8270875" y="4081463"/>
          <p14:tracePt t="25267" x="8281988" y="4129088"/>
          <p14:tracePt t="25521" x="8343900" y="4202113"/>
          <p14:tracePt t="25573" x="8416925" y="4287838"/>
          <p14:tracePt t="27162" x="8404225" y="4287838"/>
          <p14:tracePt t="27217" x="7904163" y="4324350"/>
          <p14:tracePt t="27271" x="7356475" y="4421188"/>
          <p14:tracePt t="27325" x="6954838" y="4470400"/>
          <p14:tracePt t="27386" x="6381750" y="4506913"/>
          <p14:tracePt t="27441" x="5980113" y="4506913"/>
          <p14:tracePt t="27442" x="5943600" y="4506913"/>
          <p14:tracePt t="27499" x="5700713" y="4506913"/>
          <p14:tracePt t="30788" x="5711825" y="4506913"/>
          <p14:tracePt t="30843" x="6224588" y="4506913"/>
          <p14:tracePt t="30899" x="6662738" y="4506913"/>
          <p14:tracePt t="30954" x="7064375" y="4506913"/>
          <p14:tracePt t="31010" x="7564438" y="4506913"/>
          <p14:tracePt t="31066" x="7916863" y="4506913"/>
          <p14:tracePt t="31126" x="8050213" y="4506913"/>
          <p14:tracePt t="31180" x="8380413" y="4506913"/>
          <p14:tracePt t="31242" x="8842375" y="4506913"/>
          <p14:tracePt t="31301" x="9013825" y="4506913"/>
          <p14:tracePt t="33434" x="8842375" y="4579938"/>
          <p14:tracePt t="33489" x="8696325" y="4640263"/>
          <p14:tracePt t="33547" x="8647113" y="4640263"/>
          <p14:tracePt t="33602" x="8331200" y="4762500"/>
          <p14:tracePt t="33661" x="8039100" y="4811713"/>
          <p14:tracePt t="33721" x="7197725" y="4835525"/>
          <p14:tracePt t="33780" x="6491288" y="4872038"/>
          <p14:tracePt t="33839" x="6297613" y="4884738"/>
          <p14:tracePt t="33951" x="5992813" y="4957763"/>
          <p14:tracePt t="33955" x="5883275" y="4981575"/>
          <p14:tracePt t="34012" x="5591175" y="5030788"/>
          <p14:tracePt t="34069" x="5565775" y="5030788"/>
          <p14:tracePt t="34973" x="5894388" y="5018088"/>
          <p14:tracePt t="35030" x="6115050" y="4981575"/>
          <p14:tracePt t="35033" x="6138863" y="4970463"/>
          <p14:tracePt t="35093" x="6235700" y="4957763"/>
          <p14:tracePt t="35154" x="6334125" y="4957763"/>
          <p14:tracePt t="35482" x="6772275" y="4957763"/>
          <p14:tracePt t="35539" x="8039100" y="4957763"/>
          <p14:tracePt t="35599" x="8112125" y="4957763"/>
          <p14:tracePt t="36992" x="7977188" y="5006975"/>
          <p14:tracePt t="37050" x="7721600" y="5103813"/>
          <p14:tracePt t="37111" x="7027863" y="5176838"/>
          <p14:tracePt t="37200" x="6735763" y="5200650"/>
          <p14:tracePt t="37279" x="6564313" y="5200650"/>
          <p14:tracePt t="37334" x="6126163" y="5200650"/>
          <p14:tracePt t="37395" x="5627688" y="5200650"/>
          <p14:tracePt t="37458" x="5468938" y="5226050"/>
          <p14:tracePt t="37904" x="5456238" y="5262563"/>
          <p14:tracePt t="37906" x="5456238" y="5273675"/>
          <p14:tracePt t="37964" x="5456238" y="5335588"/>
          <p14:tracePt t="38862" x="6637338" y="5322888"/>
          <p14:tracePt t="38920" x="7783513" y="5249863"/>
          <p14:tracePt t="38922" x="7880350" y="5249863"/>
          <p14:tracePt t="38983" x="7966075" y="5249863"/>
          <p14:tracePt t="39315" x="8039100" y="5249863"/>
          <p14:tracePt t="39543" x="8075613" y="5249863"/>
          <p14:tracePt t="41982" x="8148638" y="5311775"/>
          <p14:tracePt t="42041" x="8221663" y="5408613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8F6397-873B-0D50-D484-AB457A9281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34F9371-AA73-F611-89A7-38F1ED7805EB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33FC9DF-82FB-5210-8A67-4109708B2F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8E24D87-CBDF-2E6E-17C9-C9EFA19E14CB}"/>
              </a:ext>
            </a:extLst>
          </p:cNvPr>
          <p:cNvSpPr txBox="1"/>
          <p:nvPr/>
        </p:nvSpPr>
        <p:spPr>
          <a:xfrm>
            <a:off x="3739810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CFCA61-4B3D-6DD4-03DB-2ABD1957F4B7}"/>
              </a:ext>
            </a:extLst>
          </p:cNvPr>
          <p:cNvSpPr txBox="1"/>
          <p:nvPr/>
        </p:nvSpPr>
        <p:spPr>
          <a:xfrm>
            <a:off x="526560" y="1416026"/>
            <a:ext cx="7641047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4.Adjustments in the Sales Comparison Approach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47F843CA-7EB6-6A0F-3C70-4B8EBF1A8ECE}"/>
              </a:ext>
            </a:extLst>
          </p:cNvPr>
          <p:cNvSpPr/>
          <p:nvPr/>
        </p:nvSpPr>
        <p:spPr>
          <a:xfrm>
            <a:off x="526560" y="2078757"/>
            <a:ext cx="11287176" cy="834924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"/>
              </a:rPr>
              <a:t>Adjustments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are made to account for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differences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between the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comparable property and the subject property </a:t>
            </a:r>
            <a:r>
              <a:rPr lang="en-US" sz="2000" dirty="0">
                <a:solidFill>
                  <a:prstClr val="black"/>
                </a:solidFill>
                <a:latin typeface="Alexandria"/>
              </a:rPr>
              <a:t>to improve the accuracy of the comparison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473A59-869B-07FE-9A7C-C33E8825BF02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sp>
        <p:nvSpPr>
          <p:cNvPr id="7" name="Rectangle: Top Corners Rounded 6">
            <a:extLst>
              <a:ext uri="{FF2B5EF4-FFF2-40B4-BE49-F238E27FC236}">
                <a16:creationId xmlns:a16="http://schemas.microsoft.com/office/drawing/2014/main" id="{BB7B6094-8AEE-D47D-96B1-0D307DE390FC}"/>
              </a:ext>
            </a:extLst>
          </p:cNvPr>
          <p:cNvSpPr/>
          <p:nvPr/>
        </p:nvSpPr>
        <p:spPr>
          <a:xfrm>
            <a:off x="526560" y="3108095"/>
            <a:ext cx="11287176" cy="834924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Adjustments are usually applied to the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price of the comparable property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, either by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addition (+)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or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deduction (–)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.</a:t>
            </a:r>
          </a:p>
        </p:txBody>
      </p:sp>
      <p:sp>
        <p:nvSpPr>
          <p:cNvPr id="8" name="Rectangle: Top Corners Rounded 7">
            <a:extLst>
              <a:ext uri="{FF2B5EF4-FFF2-40B4-BE49-F238E27FC236}">
                <a16:creationId xmlns:a16="http://schemas.microsoft.com/office/drawing/2014/main" id="{F264C20D-B664-A9BE-368D-0F261B534ED6}"/>
              </a:ext>
            </a:extLst>
          </p:cNvPr>
          <p:cNvSpPr/>
          <p:nvPr/>
        </p:nvSpPr>
        <p:spPr>
          <a:xfrm>
            <a:off x="526560" y="4226476"/>
            <a:ext cx="11287176" cy="834924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Adjustments are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always applied to the comparable property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, not the subject property, in order to make the comparable more similar to the property being valued.</a:t>
            </a:r>
          </a:p>
        </p:txBody>
      </p:sp>
    </p:spTree>
    <p:extLst>
      <p:ext uri="{BB962C8B-B14F-4D97-AF65-F5344CB8AC3E}">
        <p14:creationId xmlns:p14="http://schemas.microsoft.com/office/powerpoint/2010/main" val="2287422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 animBg="1"/>
      <p:bldP spid="7" grpId="0" animBg="1"/>
      <p:bldP spid="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7EB15D-9C2A-FC36-1692-8E08EC8C34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DE4E02B-4FE9-B3F6-342A-E57FD96157A4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34B4B5B-64A8-3073-D31F-460F799FDC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3EC4B6A-4140-8D90-4358-245061EC5855}"/>
              </a:ext>
            </a:extLst>
          </p:cNvPr>
          <p:cNvSpPr txBox="1"/>
          <p:nvPr/>
        </p:nvSpPr>
        <p:spPr>
          <a:xfrm>
            <a:off x="3739810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42091D-0BB8-4337-CFE6-C5E71C5E1AD0}"/>
              </a:ext>
            </a:extLst>
          </p:cNvPr>
          <p:cNvSpPr txBox="1"/>
          <p:nvPr/>
        </p:nvSpPr>
        <p:spPr>
          <a:xfrm>
            <a:off x="6622560" y="955891"/>
            <a:ext cx="5569440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4.Adjustments in the Sales Comparison Approach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28305C-680A-82AC-D3F5-FFCB8FCABD2E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220C8BB-BA48-DE8A-0DCC-C577F5FD33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1917152"/>
              </p:ext>
            </p:extLst>
          </p:nvPr>
        </p:nvGraphicFramePr>
        <p:xfrm>
          <a:off x="180431" y="1472035"/>
          <a:ext cx="11861751" cy="5378536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462389">
                  <a:extLst>
                    <a:ext uri="{9D8B030D-6E8A-4147-A177-3AD203B41FA5}">
                      <a16:colId xmlns:a16="http://schemas.microsoft.com/office/drawing/2014/main" val="3593276465"/>
                    </a:ext>
                  </a:extLst>
                </a:gridCol>
                <a:gridCol w="4649492">
                  <a:extLst>
                    <a:ext uri="{9D8B030D-6E8A-4147-A177-3AD203B41FA5}">
                      <a16:colId xmlns:a16="http://schemas.microsoft.com/office/drawing/2014/main" val="1530823709"/>
                    </a:ext>
                  </a:extLst>
                </a:gridCol>
                <a:gridCol w="5749870">
                  <a:extLst>
                    <a:ext uri="{9D8B030D-6E8A-4147-A177-3AD203B41FA5}">
                      <a16:colId xmlns:a16="http://schemas.microsoft.com/office/drawing/2014/main" val="2702448133"/>
                    </a:ext>
                  </a:extLst>
                </a:gridCol>
              </a:tblGrid>
              <a:tr h="2117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Adjustment Element</a:t>
                      </a:r>
                    </a:p>
                  </a:txBody>
                  <a:tcPr marL="52426" marR="52426" marT="26213" marB="2621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Explanation</a:t>
                      </a:r>
                    </a:p>
                  </a:txBody>
                  <a:tcPr marL="52426" marR="52426" marT="26213" marB="26213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Short Example</a:t>
                      </a:r>
                    </a:p>
                  </a:txBody>
                  <a:tcPr marL="52426" marR="52426" marT="26213" marB="26213" anchor="ctr"/>
                </a:tc>
                <a:extLst>
                  <a:ext uri="{0D108BD9-81ED-4DB2-BD59-A6C34878D82A}">
                    <a16:rowId xmlns:a16="http://schemas.microsoft.com/office/drawing/2014/main" val="1052160105"/>
                  </a:ext>
                </a:extLst>
              </a:tr>
              <a:tr h="54968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Location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Differences in location within the same area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Apartment on a main street sold for 500,000 while the subject property is on a side street → deduct 5% from the comparable price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3225064"/>
                  </a:ext>
                </a:extLst>
              </a:tr>
              <a:tr h="69730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Time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Price changes between the sale date and valuation date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Property sold one year ago for 400,000 and prices increased by 10% → adjusted price = 440,000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7142632"/>
                  </a:ext>
                </a:extLst>
              </a:tr>
              <a:tr h="5424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Size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Difference in building or land area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Apartment of 150 m² sold for 600,000 while the subject apartment is 120 m² → price adjusted downward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9419244"/>
                  </a:ext>
                </a:extLst>
              </a:tr>
              <a:tr h="53031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Physical condition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Difference in age or maintenance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New building vs. a 15-year-old building → deduct depreciation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5404252"/>
                  </a:ext>
                </a:extLst>
              </a:tr>
              <a:tr h="58017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Amenities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Presence of additional facilities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One apartment has a parking space and the other does not → deduct for example 10,000 from the comparable price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1406116"/>
                  </a:ext>
                </a:extLst>
              </a:tr>
              <a:tr h="80051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Financing terms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>
                          <a:latin typeface="Alexandria"/>
                        </a:rPr>
                        <a:t>Non-market financing conditions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Interest-free financing may increase the apparent price → adjustment required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2306214"/>
                  </a:ext>
                </a:extLst>
              </a:tr>
              <a:tr h="60074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b="1" dirty="0">
                          <a:latin typeface="Alexandria"/>
                        </a:rPr>
                        <a:t>Incentives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Discounts or additional benefits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800" dirty="0">
                          <a:latin typeface="Alexandria"/>
                        </a:rPr>
                        <a:t>Developer offered a 20,000 discount or free furniture → subtract its value from the price</a:t>
                      </a:r>
                    </a:p>
                  </a:txBody>
                  <a:tcPr marL="52426" marR="52426" marT="26213" marB="2621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10061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6622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C122B3-E1C4-85A5-9F5A-ED27390E9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2DDC304-5A51-635D-21DF-1EAEC299DE0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9DE6C6-49BB-A2C4-5F28-E875120EF7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62DAAE-99BE-DADC-EFA7-4DCE8D87B120}"/>
              </a:ext>
            </a:extLst>
          </p:cNvPr>
          <p:cNvSpPr txBox="1"/>
          <p:nvPr/>
        </p:nvSpPr>
        <p:spPr>
          <a:xfrm>
            <a:off x="3739810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BCF6D2-3277-7728-4430-8F237B470CB0}"/>
              </a:ext>
            </a:extLst>
          </p:cNvPr>
          <p:cNvSpPr txBox="1"/>
          <p:nvPr/>
        </p:nvSpPr>
        <p:spPr>
          <a:xfrm>
            <a:off x="526561" y="1416026"/>
            <a:ext cx="5967230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4.Adjustments in the Sales Comparison Approach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776691A8-EEA7-44D4-A922-821788385ED0}"/>
              </a:ext>
            </a:extLst>
          </p:cNvPr>
          <p:cNvSpPr/>
          <p:nvPr/>
        </p:nvSpPr>
        <p:spPr>
          <a:xfrm>
            <a:off x="526560" y="2078757"/>
            <a:ext cx="11287176" cy="834924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According to international standards such as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International Valuation Standards 2024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and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RICS Red Book Global Standards 2023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, adjustments should be applied in a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specific order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to improve comparison accuracy.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C67A15-54F6-CA06-2039-8CBED69FC111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sp>
        <p:nvSpPr>
          <p:cNvPr id="4" name="Star: 10 Points 3">
            <a:extLst>
              <a:ext uri="{FF2B5EF4-FFF2-40B4-BE49-F238E27FC236}">
                <a16:creationId xmlns:a16="http://schemas.microsoft.com/office/drawing/2014/main" id="{EBE9E1B5-BFAE-E85B-32A3-E7EF42E6C5E4}"/>
              </a:ext>
            </a:extLst>
          </p:cNvPr>
          <p:cNvSpPr/>
          <p:nvPr/>
        </p:nvSpPr>
        <p:spPr>
          <a:xfrm>
            <a:off x="6744511" y="1396748"/>
            <a:ext cx="4249211" cy="48759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Alexandria"/>
              </a:rPr>
              <a:t>Hierarchy of Adjustments</a:t>
            </a:r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C08F30C4-5043-D7DB-B18A-6C288E513090}"/>
              </a:ext>
            </a:extLst>
          </p:cNvPr>
          <p:cNvSpPr/>
          <p:nvPr/>
        </p:nvSpPr>
        <p:spPr>
          <a:xfrm>
            <a:off x="1817567" y="3429000"/>
            <a:ext cx="5301320" cy="455308"/>
          </a:xfrm>
          <a:prstGeom prst="round2SameRect">
            <a:avLst/>
          </a:prstGeom>
          <a:solidFill>
            <a:srgbClr val="FFFFEB"/>
          </a:solidFill>
          <a:ln>
            <a:solidFill>
              <a:srgbClr val="DA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1️⃣ Transactional Adjustments</a:t>
            </a:r>
          </a:p>
        </p:txBody>
      </p:sp>
      <p:sp>
        <p:nvSpPr>
          <p:cNvPr id="11" name="Rectangle: Top Corners Rounded 10">
            <a:extLst>
              <a:ext uri="{FF2B5EF4-FFF2-40B4-BE49-F238E27FC236}">
                <a16:creationId xmlns:a16="http://schemas.microsoft.com/office/drawing/2014/main" id="{BF90A582-ACBB-95B5-3635-470BA9CCAB53}"/>
              </a:ext>
            </a:extLst>
          </p:cNvPr>
          <p:cNvSpPr/>
          <p:nvPr/>
        </p:nvSpPr>
        <p:spPr>
          <a:xfrm>
            <a:off x="4436479" y="4222598"/>
            <a:ext cx="5301320" cy="455308"/>
          </a:xfrm>
          <a:prstGeom prst="round2SameRect">
            <a:avLst/>
          </a:prstGeom>
          <a:solidFill>
            <a:srgbClr val="FFFFEB"/>
          </a:solidFill>
          <a:ln>
            <a:solidFill>
              <a:srgbClr val="DA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2️⃣ Market Adjustments</a:t>
            </a:r>
          </a:p>
        </p:txBody>
      </p:sp>
      <p:sp>
        <p:nvSpPr>
          <p:cNvPr id="13" name="Rectangle: Top Corners Rounded 12">
            <a:extLst>
              <a:ext uri="{FF2B5EF4-FFF2-40B4-BE49-F238E27FC236}">
                <a16:creationId xmlns:a16="http://schemas.microsoft.com/office/drawing/2014/main" id="{25F86A25-B3B3-9E1B-63BE-295CE680B009}"/>
              </a:ext>
            </a:extLst>
          </p:cNvPr>
          <p:cNvSpPr/>
          <p:nvPr/>
        </p:nvSpPr>
        <p:spPr>
          <a:xfrm>
            <a:off x="6096778" y="5112059"/>
            <a:ext cx="5301320" cy="455308"/>
          </a:xfrm>
          <a:prstGeom prst="round2SameRect">
            <a:avLst/>
          </a:prstGeom>
          <a:solidFill>
            <a:srgbClr val="FFFFEB"/>
          </a:solidFill>
          <a:ln>
            <a:solidFill>
              <a:srgbClr val="DA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3️⃣ Property Adjustments</a:t>
            </a:r>
          </a:p>
        </p:txBody>
      </p:sp>
    </p:spTree>
    <p:extLst>
      <p:ext uri="{BB962C8B-B14F-4D97-AF65-F5344CB8AC3E}">
        <p14:creationId xmlns:p14="http://schemas.microsoft.com/office/powerpoint/2010/main" val="2828451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9" grpId="0" animBg="1"/>
      <p:bldP spid="11" grpId="0" animBg="1"/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A0B415-C9FF-6ABF-C181-D1CAB9CBB6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9E75432-8951-D7DE-8F39-3748FF0E73AF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20A33A7-B79D-D437-CD31-F3DBCE4E98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630B923-9FED-1765-9FFA-CBBB854BC3F2}"/>
              </a:ext>
            </a:extLst>
          </p:cNvPr>
          <p:cNvSpPr txBox="1"/>
          <p:nvPr/>
        </p:nvSpPr>
        <p:spPr>
          <a:xfrm>
            <a:off x="3739810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AC6C786-5FE9-48E9-EBF5-E0D8DA8E9797}"/>
              </a:ext>
            </a:extLst>
          </p:cNvPr>
          <p:cNvSpPr txBox="1"/>
          <p:nvPr/>
        </p:nvSpPr>
        <p:spPr>
          <a:xfrm>
            <a:off x="526561" y="1416026"/>
            <a:ext cx="5967230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4.Adjustments in the Sales Comparison Approach</a:t>
            </a: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28AECD73-9CA2-0A30-8D24-ADC103E7328F}"/>
              </a:ext>
            </a:extLst>
          </p:cNvPr>
          <p:cNvSpPr/>
          <p:nvPr/>
        </p:nvSpPr>
        <p:spPr>
          <a:xfrm>
            <a:off x="996087" y="2877172"/>
            <a:ext cx="10329498" cy="451571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000" dirty="0">
                <a:solidFill>
                  <a:prstClr val="black"/>
                </a:solidFill>
                <a:latin typeface="Alexandria"/>
              </a:rPr>
              <a:t>These adjustments relate to the conditions of the sale transaction itself.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A49EC5-3018-826C-2B01-85C6BAD7D95A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sp>
        <p:nvSpPr>
          <p:cNvPr id="4" name="Star: 10 Points 3">
            <a:extLst>
              <a:ext uri="{FF2B5EF4-FFF2-40B4-BE49-F238E27FC236}">
                <a16:creationId xmlns:a16="http://schemas.microsoft.com/office/drawing/2014/main" id="{82D38EAF-DCC8-5760-B303-97DBD9F747E4}"/>
              </a:ext>
            </a:extLst>
          </p:cNvPr>
          <p:cNvSpPr/>
          <p:nvPr/>
        </p:nvSpPr>
        <p:spPr>
          <a:xfrm>
            <a:off x="6744511" y="1396748"/>
            <a:ext cx="4249211" cy="48759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Hierarchy of Adjustments</a:t>
            </a:r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950022EA-A3CD-4F9F-AD53-8DFCADECDC67}"/>
              </a:ext>
            </a:extLst>
          </p:cNvPr>
          <p:cNvSpPr/>
          <p:nvPr/>
        </p:nvSpPr>
        <p:spPr>
          <a:xfrm>
            <a:off x="859516" y="2184782"/>
            <a:ext cx="5301320" cy="455308"/>
          </a:xfrm>
          <a:prstGeom prst="round2SameRect">
            <a:avLst/>
          </a:prstGeom>
          <a:solidFill>
            <a:srgbClr val="FFFFEB"/>
          </a:solidFill>
          <a:ln>
            <a:solidFill>
              <a:srgbClr val="DA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1️⃣ Transactional Adjustments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7B6C463-E536-40F1-862D-AC48BBBAAC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795977"/>
              </p:ext>
            </p:extLst>
          </p:nvPr>
        </p:nvGraphicFramePr>
        <p:xfrm>
          <a:off x="374729" y="3529258"/>
          <a:ext cx="11691271" cy="320040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3183081">
                  <a:extLst>
                    <a:ext uri="{9D8B030D-6E8A-4147-A177-3AD203B41FA5}">
                      <a16:colId xmlns:a16="http://schemas.microsoft.com/office/drawing/2014/main" val="3903892236"/>
                    </a:ext>
                  </a:extLst>
                </a:gridCol>
                <a:gridCol w="4611100">
                  <a:extLst>
                    <a:ext uri="{9D8B030D-6E8A-4147-A177-3AD203B41FA5}">
                      <a16:colId xmlns:a16="http://schemas.microsoft.com/office/drawing/2014/main" val="31748613"/>
                    </a:ext>
                  </a:extLst>
                </a:gridCol>
                <a:gridCol w="3897090">
                  <a:extLst>
                    <a:ext uri="{9D8B030D-6E8A-4147-A177-3AD203B41FA5}">
                      <a16:colId xmlns:a16="http://schemas.microsoft.com/office/drawing/2014/main" val="148307461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Element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Description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>
                          <a:latin typeface="Alexandria"/>
                        </a:rPr>
                        <a:t>Short Example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51079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Property rights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Type of ownership transferred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Freehold sale vs. a 20-year usufruct right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3474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Financing terms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Special or non-market financing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Interest-free instalment sale may increase price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9010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Conditions of sale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Normal or distressed sale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Bankruptcy sale usually below market value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32038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Expenditures after sale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>
                          <a:latin typeface="Alexandria"/>
                        </a:rPr>
                        <a:t>Financial obligations after purchase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>
                          <a:latin typeface="Alexandria"/>
                        </a:rPr>
                        <a:t>Buyer must spend 15,000 on repairs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13774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2559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3F3C99-A366-CE52-119E-8B7733038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173CA60-D8BA-30F3-30FB-19F217851538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9A372DA-BD92-620B-F14F-FE8B5BCECC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5402DB2-B649-6222-26CF-0C901BA2622A}"/>
              </a:ext>
            </a:extLst>
          </p:cNvPr>
          <p:cNvSpPr txBox="1"/>
          <p:nvPr/>
        </p:nvSpPr>
        <p:spPr>
          <a:xfrm>
            <a:off x="3739810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03E10B7-4F59-B606-74BC-72E4BEBB8A35}"/>
              </a:ext>
            </a:extLst>
          </p:cNvPr>
          <p:cNvSpPr txBox="1"/>
          <p:nvPr/>
        </p:nvSpPr>
        <p:spPr>
          <a:xfrm>
            <a:off x="526561" y="1416026"/>
            <a:ext cx="5967230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4.Adjustments in the Sales Comparison Approach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3E34C8-D7CD-479F-E2F8-71A84475BA4B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sp>
        <p:nvSpPr>
          <p:cNvPr id="4" name="Star: 10 Points 3">
            <a:extLst>
              <a:ext uri="{FF2B5EF4-FFF2-40B4-BE49-F238E27FC236}">
                <a16:creationId xmlns:a16="http://schemas.microsoft.com/office/drawing/2014/main" id="{BF3E0DC0-3110-D517-FFAC-517198CE99FA}"/>
              </a:ext>
            </a:extLst>
          </p:cNvPr>
          <p:cNvSpPr/>
          <p:nvPr/>
        </p:nvSpPr>
        <p:spPr>
          <a:xfrm>
            <a:off x="6744511" y="1396748"/>
            <a:ext cx="4249211" cy="48759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Hierarchy of Adjustments</a:t>
            </a:r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DD55529A-5D8C-088B-6630-0A056D2FEBBB}"/>
              </a:ext>
            </a:extLst>
          </p:cNvPr>
          <p:cNvSpPr/>
          <p:nvPr/>
        </p:nvSpPr>
        <p:spPr>
          <a:xfrm>
            <a:off x="859516" y="2184782"/>
            <a:ext cx="5301320" cy="455308"/>
          </a:xfrm>
          <a:prstGeom prst="round2SameRect">
            <a:avLst/>
          </a:prstGeom>
          <a:solidFill>
            <a:srgbClr val="FFFFEB"/>
          </a:solidFill>
          <a:ln>
            <a:solidFill>
              <a:srgbClr val="DA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000" b="1">
                <a:solidFill>
                  <a:prstClr val="black"/>
                </a:solidFill>
                <a:latin typeface="Alexandria"/>
              </a:rPr>
              <a:t>2️⃣ Market Adjustments</a:t>
            </a:r>
            <a:endParaRPr lang="en-US" sz="2000" b="1" dirty="0">
              <a:solidFill>
                <a:prstClr val="black"/>
              </a:solidFill>
              <a:latin typeface="Alexandria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F0E64D9-7E91-ABCB-8E23-0E246EF12F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4290309"/>
              </p:ext>
            </p:extLst>
          </p:nvPr>
        </p:nvGraphicFramePr>
        <p:xfrm>
          <a:off x="748747" y="2780191"/>
          <a:ext cx="10515600" cy="1048512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3559516596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302019909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2453233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dirty="0">
                          <a:effectLst/>
                          <a:latin typeface="Alexandria"/>
                        </a:rPr>
                        <a:t>Element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dirty="0">
                          <a:effectLst/>
                          <a:latin typeface="Alexandria"/>
                        </a:rPr>
                        <a:t>Description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>
                          <a:effectLst/>
                          <a:latin typeface="Alexandria"/>
                        </a:rPr>
                        <a:t>Short Example</a:t>
                      </a:r>
                      <a:endParaRPr lang="en-GB" sz="20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160465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Time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Change in prices since the transaction date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rgbClr val="FF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Property sold 6 months ago and prices increased by 5% → add 5%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rgbClr val="FF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9777552"/>
                  </a:ext>
                </a:extLst>
              </a:tr>
            </a:tbl>
          </a:graphicData>
        </a:graphic>
      </p:graphicFrame>
      <p:sp>
        <p:nvSpPr>
          <p:cNvPr id="11" name="Rectangle: Top Corners Rounded 10">
            <a:extLst>
              <a:ext uri="{FF2B5EF4-FFF2-40B4-BE49-F238E27FC236}">
                <a16:creationId xmlns:a16="http://schemas.microsoft.com/office/drawing/2014/main" id="{9D9C77D1-BE9C-EED8-B4E5-8652C1E6B70E}"/>
              </a:ext>
            </a:extLst>
          </p:cNvPr>
          <p:cNvSpPr/>
          <p:nvPr/>
        </p:nvSpPr>
        <p:spPr>
          <a:xfrm>
            <a:off x="859516" y="3999337"/>
            <a:ext cx="5301320" cy="455308"/>
          </a:xfrm>
          <a:prstGeom prst="round2SameRect">
            <a:avLst/>
          </a:prstGeom>
          <a:solidFill>
            <a:srgbClr val="FFFFEB"/>
          </a:solidFill>
          <a:ln>
            <a:solidFill>
              <a:srgbClr val="DA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lexandria"/>
              </a:rPr>
              <a:t>3️⃣ Property Adjustments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F7056D9-E5D3-A80F-2ED4-2864346FAF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1754843"/>
              </p:ext>
            </p:extLst>
          </p:nvPr>
        </p:nvGraphicFramePr>
        <p:xfrm>
          <a:off x="859516" y="4535226"/>
          <a:ext cx="11246346" cy="2243250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3279533">
                  <a:extLst>
                    <a:ext uri="{9D8B030D-6E8A-4147-A177-3AD203B41FA5}">
                      <a16:colId xmlns:a16="http://schemas.microsoft.com/office/drawing/2014/main" val="2115004957"/>
                    </a:ext>
                  </a:extLst>
                </a:gridCol>
                <a:gridCol w="3563777">
                  <a:extLst>
                    <a:ext uri="{9D8B030D-6E8A-4147-A177-3AD203B41FA5}">
                      <a16:colId xmlns:a16="http://schemas.microsoft.com/office/drawing/2014/main" val="2059817915"/>
                    </a:ext>
                  </a:extLst>
                </a:gridCol>
                <a:gridCol w="4403036">
                  <a:extLst>
                    <a:ext uri="{9D8B030D-6E8A-4147-A177-3AD203B41FA5}">
                      <a16:colId xmlns:a16="http://schemas.microsoft.com/office/drawing/2014/main" val="3426916926"/>
                    </a:ext>
                  </a:extLst>
                </a:gridCol>
              </a:tblGrid>
              <a:tr h="37387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dirty="0">
                          <a:effectLst/>
                          <a:latin typeface="Alexandria"/>
                        </a:rPr>
                        <a:t>Element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dirty="0">
                          <a:effectLst/>
                          <a:latin typeface="Alexandria"/>
                        </a:rPr>
                        <a:t>Details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>
                          <a:effectLst/>
                          <a:latin typeface="Alexandria"/>
                        </a:rPr>
                        <a:t>Short Example</a:t>
                      </a:r>
                      <a:endParaRPr lang="en-GB" sz="20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15948819"/>
                  </a:ext>
                </a:extLst>
              </a:tr>
              <a:tr h="37387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Location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Neighborhood or street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rgbClr val="FF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Main street vs. internal street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rgbClr val="FF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5619653"/>
                  </a:ext>
                </a:extLst>
              </a:tr>
              <a:tr h="37387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Alexandria"/>
                        </a:rPr>
                        <a:t>Physical characteristics</a:t>
                      </a:r>
                      <a:endParaRPr lang="en-GB" sz="20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Size and design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rgbClr val="FF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140 m² vs. 120 m²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rgbClr val="FF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3449086"/>
                  </a:ext>
                </a:extLst>
              </a:tr>
              <a:tr h="37387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Economic characteristics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Income and rent levels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rgbClr val="FF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Building with higher rental income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rgbClr val="FF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3470980"/>
                  </a:ext>
                </a:extLst>
              </a:tr>
              <a:tr h="37387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Use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Residential vs. commercial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rgbClr val="FF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Residential land vs. commercial land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rgbClr val="FF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2532700"/>
                  </a:ext>
                </a:extLst>
              </a:tr>
              <a:tr h="37387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Non-real estate components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Furniture or equipment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rgbClr val="FF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Hotel including furniture and fixtures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solidFill>
                      <a:srgbClr val="FF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81967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9405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C122B3-E1C4-85A5-9F5A-ED27390E9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2DDC304-5A51-635D-21DF-1EAEC299DE0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9DE6C6-49BB-A2C4-5F28-E875120EF7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62DAAE-99BE-DADC-EFA7-4DCE8D87B120}"/>
              </a:ext>
            </a:extLst>
          </p:cNvPr>
          <p:cNvSpPr txBox="1"/>
          <p:nvPr/>
        </p:nvSpPr>
        <p:spPr>
          <a:xfrm>
            <a:off x="3739810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BCF6D2-3277-7728-4430-8F237B470CB0}"/>
              </a:ext>
            </a:extLst>
          </p:cNvPr>
          <p:cNvSpPr txBox="1"/>
          <p:nvPr/>
        </p:nvSpPr>
        <p:spPr>
          <a:xfrm>
            <a:off x="526561" y="1416026"/>
            <a:ext cx="5967230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4.Adjustments in the Sales Comparison Approach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C67A15-54F6-CA06-2039-8CBED69FC111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sp>
        <p:nvSpPr>
          <p:cNvPr id="4" name="Star: 10 Points 3">
            <a:extLst>
              <a:ext uri="{FF2B5EF4-FFF2-40B4-BE49-F238E27FC236}">
                <a16:creationId xmlns:a16="http://schemas.microsoft.com/office/drawing/2014/main" id="{EBE9E1B5-BFAE-E85B-32A3-E7EF42E6C5E4}"/>
              </a:ext>
            </a:extLst>
          </p:cNvPr>
          <p:cNvSpPr/>
          <p:nvPr/>
        </p:nvSpPr>
        <p:spPr>
          <a:xfrm>
            <a:off x="6744511" y="1396748"/>
            <a:ext cx="4249211" cy="48759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b="1" dirty="0">
                <a:solidFill>
                  <a:srgbClr val="C00000"/>
                </a:solidFill>
                <a:latin typeface="Alexandria"/>
              </a:rPr>
              <a:t>Methods of Adjustment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C08F30C4-5043-D7DB-B18A-6C288E513090}"/>
              </a:ext>
            </a:extLst>
          </p:cNvPr>
          <p:cNvSpPr/>
          <p:nvPr/>
        </p:nvSpPr>
        <p:spPr>
          <a:xfrm>
            <a:off x="526561" y="2053453"/>
            <a:ext cx="5301320" cy="455308"/>
          </a:xfrm>
          <a:prstGeom prst="round2SameRect">
            <a:avLst/>
          </a:prstGeom>
          <a:solidFill>
            <a:srgbClr val="FFFFEB"/>
          </a:solidFill>
          <a:ln>
            <a:solidFill>
              <a:srgbClr val="DA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1️⃣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Quantitative Adjustments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7" name="Rectangle: Folded Corner 6">
            <a:extLst>
              <a:ext uri="{FF2B5EF4-FFF2-40B4-BE49-F238E27FC236}">
                <a16:creationId xmlns:a16="http://schemas.microsoft.com/office/drawing/2014/main" id="{66AB0064-4AF0-4777-B40A-EB53DBD3CAD1}"/>
              </a:ext>
            </a:extLst>
          </p:cNvPr>
          <p:cNvSpPr/>
          <p:nvPr/>
        </p:nvSpPr>
        <p:spPr>
          <a:xfrm>
            <a:off x="180431" y="3630998"/>
            <a:ext cx="1839521" cy="1304258"/>
          </a:xfrm>
          <a:prstGeom prst="foldedCorner">
            <a:avLst/>
          </a:prstGeom>
          <a:solidFill>
            <a:srgbClr val="F2FBF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US" sz="2000" b="1" kern="0" dirty="0">
                <a:solidFill>
                  <a:schemeClr val="tx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A) Absolute Value Adjustment</a:t>
            </a:r>
            <a:endParaRPr lang="en-GB" sz="1400" kern="100" dirty="0">
              <a:solidFill>
                <a:schemeClr val="tx1"/>
              </a:solidFill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FBE5213-A762-2301-2E86-2D8F1066BE98}"/>
              </a:ext>
            </a:extLst>
          </p:cNvPr>
          <p:cNvSpPr txBox="1"/>
          <p:nvPr/>
        </p:nvSpPr>
        <p:spPr>
          <a:xfrm>
            <a:off x="2227153" y="3858298"/>
            <a:ext cx="7944894" cy="8803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Formula:</a:t>
            </a:r>
            <a:endParaRPr lang="en-GB" sz="2000" b="1" kern="100" dirty="0">
              <a:effectLst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Adjusted Price = Comparable Price ± Adjustment Amount</a:t>
            </a:r>
            <a:endParaRPr lang="en-GB" sz="2000" b="1" kern="100" dirty="0">
              <a:effectLst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5969DAA-F0F4-48A7-515C-010A779F3C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3218456"/>
              </p:ext>
            </p:extLst>
          </p:nvPr>
        </p:nvGraphicFramePr>
        <p:xfrm>
          <a:off x="838200" y="5027373"/>
          <a:ext cx="10515600" cy="1744980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13530487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56965351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dirty="0">
                          <a:effectLst/>
                          <a:latin typeface="Alexandria"/>
                        </a:rPr>
                        <a:t>Item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>
                          <a:effectLst/>
                          <a:latin typeface="Alexandria"/>
                        </a:rPr>
                        <a:t>Value</a:t>
                      </a:r>
                      <a:endParaRPr lang="en-GB" sz="20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264289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Comparable property price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500,000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33896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Alexandria"/>
                        </a:rPr>
                        <a:t>Parking space addition</a:t>
                      </a:r>
                      <a:endParaRPr lang="en-GB" sz="20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+15,000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639830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Alexandria"/>
                        </a:rPr>
                        <a:t>Maintenance cost</a:t>
                      </a:r>
                      <a:endParaRPr lang="en-GB" sz="20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–10,000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606936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Alexandria"/>
                        </a:rPr>
                        <a:t>Adjusted price</a:t>
                      </a:r>
                      <a:endParaRPr lang="en-GB" sz="20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505,000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80244349"/>
                  </a:ext>
                </a:extLst>
              </a:tr>
            </a:tbl>
          </a:graphicData>
        </a:graphic>
      </p:graphicFrame>
      <p:sp>
        <p:nvSpPr>
          <p:cNvPr id="16" name="Rectangle: Folded Corner 15">
            <a:extLst>
              <a:ext uri="{FF2B5EF4-FFF2-40B4-BE49-F238E27FC236}">
                <a16:creationId xmlns:a16="http://schemas.microsoft.com/office/drawing/2014/main" id="{637E81D0-63AE-8ECA-E8F6-AAA4BB074531}"/>
              </a:ext>
            </a:extLst>
          </p:cNvPr>
          <p:cNvSpPr/>
          <p:nvPr/>
        </p:nvSpPr>
        <p:spPr>
          <a:xfrm>
            <a:off x="838200" y="3133815"/>
            <a:ext cx="3786272" cy="411964"/>
          </a:xfrm>
          <a:prstGeom prst="foldedCorner">
            <a:avLst/>
          </a:prstGeom>
          <a:solidFill>
            <a:srgbClr val="FFFFC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000" b="1" kern="0" dirty="0">
                <a:solidFill>
                  <a:schemeClr val="tx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A) Absolute Value Adjustment</a:t>
            </a:r>
            <a:endParaRPr lang="en-GB" sz="1400" kern="100" dirty="0">
              <a:solidFill>
                <a:schemeClr val="tx1"/>
              </a:solidFill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: Folded Corner 16">
            <a:extLst>
              <a:ext uri="{FF2B5EF4-FFF2-40B4-BE49-F238E27FC236}">
                <a16:creationId xmlns:a16="http://schemas.microsoft.com/office/drawing/2014/main" id="{92A91F76-E719-BC0E-E59A-069C74A258FA}"/>
              </a:ext>
            </a:extLst>
          </p:cNvPr>
          <p:cNvSpPr/>
          <p:nvPr/>
        </p:nvSpPr>
        <p:spPr>
          <a:xfrm>
            <a:off x="7856076" y="3128787"/>
            <a:ext cx="3786272" cy="411964"/>
          </a:xfrm>
          <a:prstGeom prst="foldedCorner">
            <a:avLst/>
          </a:prstGeom>
          <a:solidFill>
            <a:srgbClr val="FFFFC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2000" b="1" kern="0" dirty="0">
                <a:solidFill>
                  <a:schemeClr val="tx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B) Percentage Adjustment</a:t>
            </a:r>
            <a:endParaRPr lang="en-GB" sz="1400" kern="100" dirty="0">
              <a:solidFill>
                <a:schemeClr val="tx1"/>
              </a:solidFill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: Top Corners Rounded 17">
            <a:extLst>
              <a:ext uri="{FF2B5EF4-FFF2-40B4-BE49-F238E27FC236}">
                <a16:creationId xmlns:a16="http://schemas.microsoft.com/office/drawing/2014/main" id="{5847DC9F-9482-1222-FCF9-FD1D678AFA46}"/>
              </a:ext>
            </a:extLst>
          </p:cNvPr>
          <p:cNvSpPr/>
          <p:nvPr/>
        </p:nvSpPr>
        <p:spPr>
          <a:xfrm>
            <a:off x="6651566" y="2030523"/>
            <a:ext cx="5301320" cy="455308"/>
          </a:xfrm>
          <a:prstGeom prst="round2SameRect">
            <a:avLst/>
          </a:prstGeom>
          <a:solidFill>
            <a:srgbClr val="FFFFEB"/>
          </a:solidFill>
          <a:ln>
            <a:solidFill>
              <a:srgbClr val="DA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1️⃣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Qualitative Adjustments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9" name="Rectangle: Top Corners Rounded 18">
            <a:extLst>
              <a:ext uri="{FF2B5EF4-FFF2-40B4-BE49-F238E27FC236}">
                <a16:creationId xmlns:a16="http://schemas.microsoft.com/office/drawing/2014/main" id="{73B7AD03-760A-4DD4-3372-FE1C92E4BCE0}"/>
              </a:ext>
            </a:extLst>
          </p:cNvPr>
          <p:cNvSpPr/>
          <p:nvPr/>
        </p:nvSpPr>
        <p:spPr>
          <a:xfrm>
            <a:off x="4485277" y="2632011"/>
            <a:ext cx="3428647" cy="455308"/>
          </a:xfrm>
          <a:prstGeom prst="round2SameRect">
            <a:avLst/>
          </a:prstGeom>
          <a:solidFill>
            <a:srgbClr val="F2FBF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1️⃣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Quantitative Adjustments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662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7" grpId="0" animBg="1"/>
      <p:bldP spid="14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C122B3-E1C4-85A5-9F5A-ED27390E9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2DDC304-5A51-635D-21DF-1EAEC299DE0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9DE6C6-49BB-A2C4-5F28-E875120EF7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62DAAE-99BE-DADC-EFA7-4DCE8D87B120}"/>
              </a:ext>
            </a:extLst>
          </p:cNvPr>
          <p:cNvSpPr txBox="1"/>
          <p:nvPr/>
        </p:nvSpPr>
        <p:spPr>
          <a:xfrm>
            <a:off x="3739810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BCF6D2-3277-7728-4430-8F237B470CB0}"/>
              </a:ext>
            </a:extLst>
          </p:cNvPr>
          <p:cNvSpPr txBox="1"/>
          <p:nvPr/>
        </p:nvSpPr>
        <p:spPr>
          <a:xfrm>
            <a:off x="526561" y="1416026"/>
            <a:ext cx="5967230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4.Adjustments in the Sales Comparison Approach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C67A15-54F6-CA06-2039-8CBED69FC111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sp>
        <p:nvSpPr>
          <p:cNvPr id="4" name="Star: 10 Points 3">
            <a:extLst>
              <a:ext uri="{FF2B5EF4-FFF2-40B4-BE49-F238E27FC236}">
                <a16:creationId xmlns:a16="http://schemas.microsoft.com/office/drawing/2014/main" id="{EBE9E1B5-BFAE-E85B-32A3-E7EF42E6C5E4}"/>
              </a:ext>
            </a:extLst>
          </p:cNvPr>
          <p:cNvSpPr/>
          <p:nvPr/>
        </p:nvSpPr>
        <p:spPr>
          <a:xfrm>
            <a:off x="6744511" y="1396748"/>
            <a:ext cx="4249211" cy="48759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Methods of Adjustment</a:t>
            </a:r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C08F30C4-5043-D7DB-B18A-6C288E513090}"/>
              </a:ext>
            </a:extLst>
          </p:cNvPr>
          <p:cNvSpPr/>
          <p:nvPr/>
        </p:nvSpPr>
        <p:spPr>
          <a:xfrm>
            <a:off x="526561" y="2053453"/>
            <a:ext cx="5301320" cy="455308"/>
          </a:xfrm>
          <a:prstGeom prst="round2SameRect">
            <a:avLst/>
          </a:prstGeom>
          <a:solidFill>
            <a:srgbClr val="FFFFEB"/>
          </a:solidFill>
          <a:ln>
            <a:solidFill>
              <a:srgbClr val="DA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1️⃣ Quantitative Adjustments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FBE5213-A762-2301-2E86-2D8F1066BE98}"/>
              </a:ext>
            </a:extLst>
          </p:cNvPr>
          <p:cNvSpPr txBox="1"/>
          <p:nvPr/>
        </p:nvSpPr>
        <p:spPr>
          <a:xfrm>
            <a:off x="1263058" y="3215194"/>
            <a:ext cx="10216637" cy="8803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Formula: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Adjusted Price = Comparable Price × (1 ± Adjustment Percentage)</a:t>
            </a:r>
          </a:p>
        </p:txBody>
      </p:sp>
      <p:sp>
        <p:nvSpPr>
          <p:cNvPr id="17" name="Rectangle: Folded Corner 16">
            <a:extLst>
              <a:ext uri="{FF2B5EF4-FFF2-40B4-BE49-F238E27FC236}">
                <a16:creationId xmlns:a16="http://schemas.microsoft.com/office/drawing/2014/main" id="{92A91F76-E719-BC0E-E59A-069C74A258FA}"/>
              </a:ext>
            </a:extLst>
          </p:cNvPr>
          <p:cNvSpPr/>
          <p:nvPr/>
        </p:nvSpPr>
        <p:spPr>
          <a:xfrm>
            <a:off x="733043" y="2678629"/>
            <a:ext cx="3786272" cy="411964"/>
          </a:xfrm>
          <a:prstGeom prst="foldedCorner">
            <a:avLst/>
          </a:prstGeom>
          <a:solidFill>
            <a:srgbClr val="F2FBF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B) Percentage Adjustment</a:t>
            </a:r>
            <a:endParaRPr kumimoji="0" lang="en-GB" sz="14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40C4E982-9980-392E-2007-FDDB23D67B5A}"/>
              </a:ext>
            </a:extLst>
          </p:cNvPr>
          <p:cNvSpPr/>
          <p:nvPr/>
        </p:nvSpPr>
        <p:spPr>
          <a:xfrm>
            <a:off x="490355" y="4350348"/>
            <a:ext cx="11287176" cy="1137449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GB" sz="2000" b="1" dirty="0">
                <a:solidFill>
                  <a:schemeClr val="tx1"/>
                </a:solidFill>
                <a:latin typeface="Alexandria"/>
              </a:rPr>
              <a:t>Example:</a:t>
            </a:r>
          </a:p>
          <a:p>
            <a:pPr>
              <a:buNone/>
            </a:pPr>
            <a:r>
              <a:rPr lang="en-GB" sz="2000" dirty="0">
                <a:solidFill>
                  <a:schemeClr val="tx1"/>
                </a:solidFill>
                <a:latin typeface="Alexandria"/>
              </a:rPr>
              <a:t>Property sold for 400,000</a:t>
            </a:r>
          </a:p>
          <a:p>
            <a:pPr>
              <a:buNone/>
            </a:pPr>
            <a:r>
              <a:rPr lang="en-GB" sz="2000" dirty="0">
                <a:solidFill>
                  <a:schemeClr val="tx1"/>
                </a:solidFill>
                <a:latin typeface="Alexandria"/>
              </a:rPr>
              <a:t>Location is 5% superior to the subject property.</a:t>
            </a:r>
          </a:p>
          <a:p>
            <a:pPr>
              <a:buNone/>
            </a:pPr>
            <a:endParaRPr lang="en-GB" sz="2000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13" name="Rectangle: Top Corners Rounded 12">
            <a:extLst>
              <a:ext uri="{FF2B5EF4-FFF2-40B4-BE49-F238E27FC236}">
                <a16:creationId xmlns:a16="http://schemas.microsoft.com/office/drawing/2014/main" id="{67687BEB-7BE1-0BC3-D108-F2A3210935C2}"/>
              </a:ext>
            </a:extLst>
          </p:cNvPr>
          <p:cNvSpPr/>
          <p:nvPr/>
        </p:nvSpPr>
        <p:spPr>
          <a:xfrm>
            <a:off x="494792" y="5645641"/>
            <a:ext cx="11287176" cy="852570"/>
          </a:xfrm>
          <a:prstGeom prst="round2Same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GB" sz="2000" b="1" dirty="0">
                <a:solidFill>
                  <a:schemeClr val="tx1"/>
                </a:solidFill>
                <a:latin typeface="Alexandria"/>
              </a:rPr>
              <a:t>Adjusted price:</a:t>
            </a:r>
          </a:p>
          <a:p>
            <a:pPr algn="ctr">
              <a:buNone/>
            </a:pPr>
            <a:r>
              <a:rPr lang="en-GB" sz="2000" dirty="0">
                <a:solidFill>
                  <a:schemeClr val="tx1"/>
                </a:solidFill>
                <a:latin typeface="Alexandria"/>
              </a:rPr>
              <a:t>400,000 × 1.05 = 420,000</a:t>
            </a:r>
          </a:p>
        </p:txBody>
      </p:sp>
    </p:spTree>
    <p:extLst>
      <p:ext uri="{BB962C8B-B14F-4D97-AF65-F5344CB8AC3E}">
        <p14:creationId xmlns:p14="http://schemas.microsoft.com/office/powerpoint/2010/main" val="3794523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4" grpId="0" animBg="1"/>
      <p:bldP spid="17" grpId="0" animBg="1"/>
      <p:bldP spid="3" grpId="0" animBg="1"/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C122B3-E1C4-85A5-9F5A-ED27390E9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2DDC304-5A51-635D-21DF-1EAEC299DE0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9DE6C6-49BB-A2C4-5F28-E875120EF7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62DAAE-99BE-DADC-EFA7-4DCE8D87B120}"/>
              </a:ext>
            </a:extLst>
          </p:cNvPr>
          <p:cNvSpPr txBox="1"/>
          <p:nvPr/>
        </p:nvSpPr>
        <p:spPr>
          <a:xfrm>
            <a:off x="3739810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BCF6D2-3277-7728-4430-8F237B470CB0}"/>
              </a:ext>
            </a:extLst>
          </p:cNvPr>
          <p:cNvSpPr txBox="1"/>
          <p:nvPr/>
        </p:nvSpPr>
        <p:spPr>
          <a:xfrm>
            <a:off x="526561" y="1416026"/>
            <a:ext cx="5967230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4.Adjustments in the Sales Comparison Approach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C67A15-54F6-CA06-2039-8CBED69FC111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sp>
        <p:nvSpPr>
          <p:cNvPr id="4" name="Star: 10 Points 3">
            <a:extLst>
              <a:ext uri="{FF2B5EF4-FFF2-40B4-BE49-F238E27FC236}">
                <a16:creationId xmlns:a16="http://schemas.microsoft.com/office/drawing/2014/main" id="{EBE9E1B5-BFAE-E85B-32A3-E7EF42E6C5E4}"/>
              </a:ext>
            </a:extLst>
          </p:cNvPr>
          <p:cNvSpPr/>
          <p:nvPr/>
        </p:nvSpPr>
        <p:spPr>
          <a:xfrm>
            <a:off x="6744511" y="1396748"/>
            <a:ext cx="4249211" cy="48759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Methods of Adjustment</a:t>
            </a:r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C08F30C4-5043-D7DB-B18A-6C288E513090}"/>
              </a:ext>
            </a:extLst>
          </p:cNvPr>
          <p:cNvSpPr/>
          <p:nvPr/>
        </p:nvSpPr>
        <p:spPr>
          <a:xfrm>
            <a:off x="526561" y="2053453"/>
            <a:ext cx="5301320" cy="455308"/>
          </a:xfrm>
          <a:prstGeom prst="round2SameRect">
            <a:avLst/>
          </a:prstGeom>
          <a:solidFill>
            <a:srgbClr val="FFFFEB"/>
          </a:solidFill>
          <a:ln>
            <a:solidFill>
              <a:srgbClr val="DA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1️⃣ </a:t>
            </a:r>
            <a:r>
              <a:rPr lang="en-US" sz="2000" b="1" dirty="0">
                <a:solidFill>
                  <a:prstClr val="black"/>
                </a:solidFill>
                <a:latin typeface="Alexandria"/>
              </a:rPr>
              <a:t>Qualitative 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Adjustments</a:t>
            </a:r>
          </a:p>
        </p:txBody>
      </p:sp>
      <p:sp>
        <p:nvSpPr>
          <p:cNvPr id="17" name="Rectangle: Folded Corner 16">
            <a:extLst>
              <a:ext uri="{FF2B5EF4-FFF2-40B4-BE49-F238E27FC236}">
                <a16:creationId xmlns:a16="http://schemas.microsoft.com/office/drawing/2014/main" id="{92A91F76-E719-BC0E-E59A-069C74A258FA}"/>
              </a:ext>
            </a:extLst>
          </p:cNvPr>
          <p:cNvSpPr/>
          <p:nvPr/>
        </p:nvSpPr>
        <p:spPr>
          <a:xfrm>
            <a:off x="676820" y="2590776"/>
            <a:ext cx="8192296" cy="411964"/>
          </a:xfrm>
          <a:prstGeom prst="foldedCorner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solidFill>
                  <a:prstClr val="black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Used when </a:t>
            </a:r>
            <a:r>
              <a:rPr lang="en-GB" sz="2000" b="1" kern="0" dirty="0">
                <a:solidFill>
                  <a:prstClr val="black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differences cannot be precisely </a:t>
            </a:r>
            <a:r>
              <a:rPr lang="en-GB" sz="2000" kern="0" dirty="0">
                <a:solidFill>
                  <a:prstClr val="black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measured</a:t>
            </a:r>
            <a:r>
              <a:rPr lang="en-GB" sz="2000" b="1" kern="0" dirty="0">
                <a:solidFill>
                  <a:prstClr val="black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 numerically.</a:t>
            </a:r>
            <a:endParaRPr kumimoji="0" lang="en-GB" sz="14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2A5D718-718A-840F-FE1A-0C40601312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763466"/>
              </p:ext>
            </p:extLst>
          </p:nvPr>
        </p:nvGraphicFramePr>
        <p:xfrm>
          <a:off x="838200" y="3103807"/>
          <a:ext cx="10515600" cy="1895856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3881662512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77643082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97337392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Alexandria"/>
                        </a:rPr>
                        <a:t>Symbol</a:t>
                      </a:r>
                      <a:endParaRPr lang="en-GB" sz="18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Alexandria"/>
                        </a:rPr>
                        <a:t>Meaning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Alexandria"/>
                        </a:rPr>
                        <a:t>Example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490197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  <a:latin typeface="Alexandria"/>
                        </a:rPr>
                        <a:t>++</a:t>
                      </a:r>
                      <a:endParaRPr lang="en-GB" sz="18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Much superior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Highly prime location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383093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+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  <a:latin typeface="Alexandria"/>
                        </a:rPr>
                        <a:t>Superior</a:t>
                      </a:r>
                      <a:endParaRPr lang="en-GB" sz="18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Better finishing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037330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=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Similar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  <a:latin typeface="Alexandria"/>
                        </a:rPr>
                        <a:t>Same specifications</a:t>
                      </a:r>
                      <a:endParaRPr lang="en-GB" sz="18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568351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–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Inferior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  <a:latin typeface="Alexandria"/>
                        </a:rPr>
                        <a:t>Older building</a:t>
                      </a:r>
                      <a:endParaRPr lang="en-GB" sz="18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141933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--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Much inferior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  <a:latin typeface="Alexandria"/>
                        </a:rPr>
                        <a:t>Poor location</a:t>
                      </a:r>
                      <a:endParaRPr lang="en-GB" sz="18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2507663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FC32D91-C7BD-D68F-073F-D0C118E6D6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1797782"/>
              </p:ext>
            </p:extLst>
          </p:nvPr>
        </p:nvGraphicFramePr>
        <p:xfrm>
          <a:off x="1590261" y="5745163"/>
          <a:ext cx="9763539" cy="947928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3254513">
                  <a:extLst>
                    <a:ext uri="{9D8B030D-6E8A-4147-A177-3AD203B41FA5}">
                      <a16:colId xmlns:a16="http://schemas.microsoft.com/office/drawing/2014/main" val="58189638"/>
                    </a:ext>
                  </a:extLst>
                </a:gridCol>
                <a:gridCol w="3254513">
                  <a:extLst>
                    <a:ext uri="{9D8B030D-6E8A-4147-A177-3AD203B41FA5}">
                      <a16:colId xmlns:a16="http://schemas.microsoft.com/office/drawing/2014/main" val="1977160820"/>
                    </a:ext>
                  </a:extLst>
                </a:gridCol>
                <a:gridCol w="3254513">
                  <a:extLst>
                    <a:ext uri="{9D8B030D-6E8A-4147-A177-3AD203B41FA5}">
                      <a16:colId xmlns:a16="http://schemas.microsoft.com/office/drawing/2014/main" val="182634253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Alexandria"/>
                        </a:rPr>
                        <a:t>Property</a:t>
                      </a:r>
                      <a:endParaRPr lang="en-GB" sz="18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Alexandria"/>
                        </a:rPr>
                        <a:t>Location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Alexandria"/>
                        </a:rPr>
                        <a:t>Result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973520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  <a:latin typeface="Alexandria"/>
                        </a:rPr>
                        <a:t>Comparable property</a:t>
                      </a:r>
                      <a:endParaRPr lang="en-GB" sz="18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Main street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+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625081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Subject property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  <a:latin typeface="Alexandria"/>
                        </a:rPr>
                        <a:t>Internal street</a:t>
                      </a:r>
                      <a:endParaRPr lang="en-GB" sz="18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  <a:latin typeface="Alexandria"/>
                        </a:rPr>
                        <a:t>Lower value</a:t>
                      </a:r>
                      <a:endParaRPr lang="en-GB" sz="18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22994071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64CFE0EF-9B65-F4E9-4F2D-C06191C3FF4C}"/>
              </a:ext>
            </a:extLst>
          </p:cNvPr>
          <p:cNvSpPr/>
          <p:nvPr/>
        </p:nvSpPr>
        <p:spPr>
          <a:xfrm>
            <a:off x="133285" y="5917575"/>
            <a:ext cx="1409830" cy="652464"/>
          </a:xfrm>
          <a:prstGeom prst="ellipse">
            <a:avLst/>
          </a:prstGeom>
          <a:solidFill>
            <a:srgbClr val="F2FBF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Alexandria"/>
              </a:rPr>
              <a:t>Example</a:t>
            </a:r>
            <a:endParaRPr lang="en-GB" dirty="0">
              <a:solidFill>
                <a:schemeClr val="tx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227539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7" grpId="0" animBg="1"/>
      <p:bldP spid="1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C122B3-E1C4-85A5-9F5A-ED27390E9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2DDC304-5A51-635D-21DF-1EAEC299DE0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9DE6C6-49BB-A2C4-5F28-E875120EF7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62DAAE-99BE-DADC-EFA7-4DCE8D87B120}"/>
              </a:ext>
            </a:extLst>
          </p:cNvPr>
          <p:cNvSpPr txBox="1"/>
          <p:nvPr/>
        </p:nvSpPr>
        <p:spPr>
          <a:xfrm>
            <a:off x="3739810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BCF6D2-3277-7728-4430-8F237B470CB0}"/>
              </a:ext>
            </a:extLst>
          </p:cNvPr>
          <p:cNvSpPr txBox="1"/>
          <p:nvPr/>
        </p:nvSpPr>
        <p:spPr>
          <a:xfrm>
            <a:off x="526561" y="1416026"/>
            <a:ext cx="5967230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4.Adjustments in the Sales Comparison Approach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C67A15-54F6-CA06-2039-8CBED69FC111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sp>
        <p:nvSpPr>
          <p:cNvPr id="4" name="Star: 10 Points 3">
            <a:extLst>
              <a:ext uri="{FF2B5EF4-FFF2-40B4-BE49-F238E27FC236}">
                <a16:creationId xmlns:a16="http://schemas.microsoft.com/office/drawing/2014/main" id="{EBE9E1B5-BFAE-E85B-32A3-E7EF42E6C5E4}"/>
              </a:ext>
            </a:extLst>
          </p:cNvPr>
          <p:cNvSpPr/>
          <p:nvPr/>
        </p:nvSpPr>
        <p:spPr>
          <a:xfrm>
            <a:off x="6744511" y="1396748"/>
            <a:ext cx="5301320" cy="48759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b="1" dirty="0">
                <a:solidFill>
                  <a:srgbClr val="C00000"/>
                </a:solidFill>
                <a:latin typeface="Alexandria"/>
              </a:rPr>
              <a:t>Advanced Analytical Techniques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C08F30C4-5043-D7DB-B18A-6C288E513090}"/>
              </a:ext>
            </a:extLst>
          </p:cNvPr>
          <p:cNvSpPr/>
          <p:nvPr/>
        </p:nvSpPr>
        <p:spPr>
          <a:xfrm>
            <a:off x="526561" y="2053453"/>
            <a:ext cx="5301320" cy="455308"/>
          </a:xfrm>
          <a:prstGeom prst="round2SameRect">
            <a:avLst/>
          </a:prstGeom>
          <a:solidFill>
            <a:srgbClr val="FFFFEB"/>
          </a:solidFill>
          <a:ln>
            <a:solidFill>
              <a:srgbClr val="DA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b="1" dirty="0">
                <a:solidFill>
                  <a:prstClr val="black"/>
                </a:solidFill>
                <a:latin typeface="Alexandria"/>
              </a:rPr>
              <a:t>1️⃣ Multiple Regression Analysis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FBE5213-A762-2301-2E86-2D8F1066BE98}"/>
              </a:ext>
            </a:extLst>
          </p:cNvPr>
          <p:cNvSpPr txBox="1"/>
          <p:nvPr/>
        </p:nvSpPr>
        <p:spPr>
          <a:xfrm>
            <a:off x="447261" y="3304952"/>
            <a:ext cx="11505625" cy="169251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This technique is used when a large amount of market transaction data is available, allowing the valuer to estimate the impact of different variables on price.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Equation: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Price = β₀ + β₁ (Area) + β₂ (Number of Bedrooms) + β₃ (Location)</a:t>
            </a:r>
          </a:p>
        </p:txBody>
      </p:sp>
      <p:sp>
        <p:nvSpPr>
          <p:cNvPr id="18" name="Rectangle: Top Corners Rounded 17">
            <a:extLst>
              <a:ext uri="{FF2B5EF4-FFF2-40B4-BE49-F238E27FC236}">
                <a16:creationId xmlns:a16="http://schemas.microsoft.com/office/drawing/2014/main" id="{5847DC9F-9482-1222-FCF9-FD1D678AFA46}"/>
              </a:ext>
            </a:extLst>
          </p:cNvPr>
          <p:cNvSpPr/>
          <p:nvPr/>
        </p:nvSpPr>
        <p:spPr>
          <a:xfrm>
            <a:off x="6651566" y="2030523"/>
            <a:ext cx="5301320" cy="455308"/>
          </a:xfrm>
          <a:prstGeom prst="round2SameRect">
            <a:avLst/>
          </a:prstGeom>
          <a:solidFill>
            <a:srgbClr val="FFFFEB"/>
          </a:solidFill>
          <a:ln>
            <a:solidFill>
              <a:srgbClr val="DA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b="1" dirty="0">
                <a:solidFill>
                  <a:prstClr val="black"/>
                </a:solidFill>
                <a:latin typeface="Alexandria"/>
              </a:rPr>
              <a:t>2️⃣ Grid Analysis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9" name="Rectangle: Top Corners Rounded 18">
            <a:extLst>
              <a:ext uri="{FF2B5EF4-FFF2-40B4-BE49-F238E27FC236}">
                <a16:creationId xmlns:a16="http://schemas.microsoft.com/office/drawing/2014/main" id="{73B7AD03-760A-4DD4-3372-FE1C92E4BCE0}"/>
              </a:ext>
            </a:extLst>
          </p:cNvPr>
          <p:cNvSpPr/>
          <p:nvPr/>
        </p:nvSpPr>
        <p:spPr>
          <a:xfrm>
            <a:off x="4316312" y="2632011"/>
            <a:ext cx="4072314" cy="455308"/>
          </a:xfrm>
          <a:prstGeom prst="round2SameRect">
            <a:avLst/>
          </a:prstGeom>
          <a:solidFill>
            <a:srgbClr val="F2FBF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b="1" dirty="0">
                <a:solidFill>
                  <a:prstClr val="black"/>
                </a:solidFill>
                <a:latin typeface="Alexandria"/>
              </a:rPr>
              <a:t>1️⃣ Multiple Regression Analysis</a:t>
            </a:r>
          </a:p>
        </p:txBody>
      </p:sp>
    </p:spTree>
    <p:extLst>
      <p:ext uri="{BB962C8B-B14F-4D97-AF65-F5344CB8AC3E}">
        <p14:creationId xmlns:p14="http://schemas.microsoft.com/office/powerpoint/2010/main" val="2463530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4" grpId="0" animBg="1"/>
      <p:bldP spid="18" grpId="0" animBg="1"/>
      <p:bldP spid="1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C122B3-E1C4-85A5-9F5A-ED27390E9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2DDC304-5A51-635D-21DF-1EAEC299DE0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9DE6C6-49BB-A2C4-5F28-E875120EF7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62DAAE-99BE-DADC-EFA7-4DCE8D87B120}"/>
              </a:ext>
            </a:extLst>
          </p:cNvPr>
          <p:cNvSpPr txBox="1"/>
          <p:nvPr/>
        </p:nvSpPr>
        <p:spPr>
          <a:xfrm>
            <a:off x="3739810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BCF6D2-3277-7728-4430-8F237B470CB0}"/>
              </a:ext>
            </a:extLst>
          </p:cNvPr>
          <p:cNvSpPr txBox="1"/>
          <p:nvPr/>
        </p:nvSpPr>
        <p:spPr>
          <a:xfrm>
            <a:off x="526561" y="1416026"/>
            <a:ext cx="5967230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4.Adjustments in the Sales Comparison Approach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C67A15-54F6-CA06-2039-8CBED69FC111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sp>
        <p:nvSpPr>
          <p:cNvPr id="4" name="Star: 10 Points 3">
            <a:extLst>
              <a:ext uri="{FF2B5EF4-FFF2-40B4-BE49-F238E27FC236}">
                <a16:creationId xmlns:a16="http://schemas.microsoft.com/office/drawing/2014/main" id="{EBE9E1B5-BFAE-E85B-32A3-E7EF42E6C5E4}"/>
              </a:ext>
            </a:extLst>
          </p:cNvPr>
          <p:cNvSpPr/>
          <p:nvPr/>
        </p:nvSpPr>
        <p:spPr>
          <a:xfrm>
            <a:off x="6744511" y="1396748"/>
            <a:ext cx="5301320" cy="48759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Advanced Analytical Techniques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FBE5213-A762-2301-2E86-2D8F1066BE98}"/>
              </a:ext>
            </a:extLst>
          </p:cNvPr>
          <p:cNvSpPr txBox="1"/>
          <p:nvPr/>
        </p:nvSpPr>
        <p:spPr>
          <a:xfrm>
            <a:off x="1665330" y="2685386"/>
            <a:ext cx="10346239" cy="219521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</a:pPr>
            <a:r>
              <a:rPr lang="en-US" sz="2000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If the analysis indicates that:</a:t>
            </a:r>
            <a:endParaRPr lang="en-GB" sz="2000" kern="100" dirty="0">
              <a:effectLst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Each </a:t>
            </a:r>
            <a:r>
              <a:rPr lang="en-US" sz="2000" b="1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square meter increases price by 1,500 SAR</a:t>
            </a:r>
            <a:endParaRPr lang="en-GB" sz="2000" kern="100" dirty="0">
              <a:effectLst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Each </a:t>
            </a:r>
            <a:r>
              <a:rPr lang="en-US" sz="2000" b="1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additional bedroom adds 12,000 SAR</a:t>
            </a:r>
            <a:endParaRPr lang="en-GB" sz="2000" kern="100" dirty="0">
              <a:effectLst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</a:pPr>
            <a:r>
              <a:rPr lang="en-US" sz="2000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For an apartment with:</a:t>
            </a:r>
            <a:endParaRPr lang="en-GB" sz="2000" kern="100" dirty="0">
              <a:effectLst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b="1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120 m²</a:t>
            </a:r>
            <a:endParaRPr lang="en-GB" sz="2000" kern="100" dirty="0">
              <a:effectLst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b="1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3 bedrooms</a:t>
            </a:r>
            <a:endParaRPr lang="en-GB" sz="2000" kern="100" dirty="0">
              <a:effectLst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: Top Corners Rounded 18">
            <a:extLst>
              <a:ext uri="{FF2B5EF4-FFF2-40B4-BE49-F238E27FC236}">
                <a16:creationId xmlns:a16="http://schemas.microsoft.com/office/drawing/2014/main" id="{73B7AD03-760A-4DD4-3372-FE1C92E4BCE0}"/>
              </a:ext>
            </a:extLst>
          </p:cNvPr>
          <p:cNvSpPr/>
          <p:nvPr/>
        </p:nvSpPr>
        <p:spPr>
          <a:xfrm>
            <a:off x="590022" y="2074710"/>
            <a:ext cx="4072314" cy="455308"/>
          </a:xfrm>
          <a:prstGeom prst="round2SameRect">
            <a:avLst/>
          </a:prstGeom>
          <a:solidFill>
            <a:srgbClr val="F2FBF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1️⃣ Multiple Regression Analysis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F94478AF-22E0-2B72-3F78-01F32CB45E95}"/>
              </a:ext>
            </a:extLst>
          </p:cNvPr>
          <p:cNvSpPr/>
          <p:nvPr/>
        </p:nvSpPr>
        <p:spPr>
          <a:xfrm>
            <a:off x="180431" y="3308889"/>
            <a:ext cx="1409830" cy="652464"/>
          </a:xfrm>
          <a:prstGeom prst="ellipse">
            <a:avLst/>
          </a:prstGeom>
          <a:solidFill>
            <a:srgbClr val="F2FBF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Alexandria"/>
              </a:rPr>
              <a:t>Example</a:t>
            </a:r>
            <a:endParaRPr lang="en-GB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9049DB-6490-5786-F209-26B6623AB3F2}"/>
              </a:ext>
            </a:extLst>
          </p:cNvPr>
          <p:cNvSpPr txBox="1"/>
          <p:nvPr/>
        </p:nvSpPr>
        <p:spPr>
          <a:xfrm>
            <a:off x="327579" y="5035970"/>
            <a:ext cx="11683990" cy="1487330"/>
          </a:xfrm>
          <a:prstGeom prst="rect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sz="2000" kern="0" dirty="0"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approximate value would be:</a:t>
            </a:r>
            <a:endParaRPr lang="en-GB" sz="2000" kern="100" dirty="0"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</a:pPr>
            <a:r>
              <a:rPr lang="en-US" sz="2000" kern="0" dirty="0"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Area contribution: 120 × 1,500 = </a:t>
            </a:r>
            <a:r>
              <a:rPr lang="en-US" sz="2000" b="1" kern="0" dirty="0"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180,000</a:t>
            </a:r>
            <a:br>
              <a:rPr lang="en-US" sz="2000" kern="0" dirty="0"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000" kern="0" dirty="0"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Bedrooms contribution: 3 × 12,000 = </a:t>
            </a:r>
            <a:r>
              <a:rPr lang="en-US" sz="2000" b="1" kern="0" dirty="0"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36,000</a:t>
            </a:r>
            <a:br>
              <a:rPr lang="en-US" sz="2000" kern="0" dirty="0"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US" sz="2000" kern="0" dirty="0"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Estimated value ≈ </a:t>
            </a:r>
            <a:r>
              <a:rPr lang="en-US" sz="2000" b="1" kern="0" dirty="0"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216,000</a:t>
            </a:r>
            <a:endParaRPr lang="en-GB" sz="2000" kern="100" dirty="0"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6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19" grpId="0" animBg="1"/>
      <p:bldP spid="3" grpId="0" animBg="1"/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C122B3-E1C4-85A5-9F5A-ED27390E9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2DDC304-5A51-635D-21DF-1EAEC299DE0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9DE6C6-49BB-A2C4-5F28-E875120EF7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62DAAE-99BE-DADC-EFA7-4DCE8D87B120}"/>
              </a:ext>
            </a:extLst>
          </p:cNvPr>
          <p:cNvSpPr txBox="1"/>
          <p:nvPr/>
        </p:nvSpPr>
        <p:spPr>
          <a:xfrm>
            <a:off x="3739810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BCF6D2-3277-7728-4430-8F237B470CB0}"/>
              </a:ext>
            </a:extLst>
          </p:cNvPr>
          <p:cNvSpPr txBox="1"/>
          <p:nvPr/>
        </p:nvSpPr>
        <p:spPr>
          <a:xfrm>
            <a:off x="526561" y="1416026"/>
            <a:ext cx="5967230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4.Adjustments in the Sales Comparison Approach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C67A15-54F6-CA06-2039-8CBED69FC111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sp>
        <p:nvSpPr>
          <p:cNvPr id="4" name="Star: 10 Points 3">
            <a:extLst>
              <a:ext uri="{FF2B5EF4-FFF2-40B4-BE49-F238E27FC236}">
                <a16:creationId xmlns:a16="http://schemas.microsoft.com/office/drawing/2014/main" id="{EBE9E1B5-BFAE-E85B-32A3-E7EF42E6C5E4}"/>
              </a:ext>
            </a:extLst>
          </p:cNvPr>
          <p:cNvSpPr/>
          <p:nvPr/>
        </p:nvSpPr>
        <p:spPr>
          <a:xfrm>
            <a:off x="6744511" y="1396748"/>
            <a:ext cx="5301320" cy="487595"/>
          </a:xfrm>
          <a:prstGeom prst="star10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b="1" dirty="0">
                <a:solidFill>
                  <a:srgbClr val="C00000"/>
                </a:solidFill>
                <a:latin typeface="Alexandria"/>
              </a:rPr>
              <a:t>Advanced Analytical Techniques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FBE5213-A762-2301-2E86-2D8F1066BE98}"/>
              </a:ext>
            </a:extLst>
          </p:cNvPr>
          <p:cNvSpPr txBox="1"/>
          <p:nvPr/>
        </p:nvSpPr>
        <p:spPr>
          <a:xfrm>
            <a:off x="374729" y="2781694"/>
            <a:ext cx="11505625" cy="123687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Grid analysis is a </a:t>
            </a:r>
            <a:r>
              <a:rPr lang="en-US" sz="2000" b="1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structured table</a:t>
            </a:r>
            <a:r>
              <a:rPr lang="en-US" sz="2000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 used to apply all adjustments to comparable properties.</a:t>
            </a:r>
            <a:endParaRPr lang="en-GB" sz="2000" kern="100" dirty="0">
              <a:effectLst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This method requires </a:t>
            </a:r>
            <a:r>
              <a:rPr lang="en-US" sz="2000" b="1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several comparable properties</a:t>
            </a:r>
            <a:r>
              <a:rPr lang="en-US" sz="2000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 (at least </a:t>
            </a:r>
            <a:r>
              <a:rPr lang="en-US" sz="2000" b="1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3–5 according to the RICS Red Book Global Standards 2023</a:t>
            </a:r>
            <a:r>
              <a:rPr lang="en-US" sz="2000" kern="0" dirty="0">
                <a:effectLst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) to ensure reliability and accuracy in deriving the final value.</a:t>
            </a:r>
            <a:endParaRPr lang="en-GB" sz="2000" kern="100" dirty="0">
              <a:effectLst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: Top Corners Rounded 18">
            <a:extLst>
              <a:ext uri="{FF2B5EF4-FFF2-40B4-BE49-F238E27FC236}">
                <a16:creationId xmlns:a16="http://schemas.microsoft.com/office/drawing/2014/main" id="{73B7AD03-760A-4DD4-3372-FE1C92E4BCE0}"/>
              </a:ext>
            </a:extLst>
          </p:cNvPr>
          <p:cNvSpPr/>
          <p:nvPr/>
        </p:nvSpPr>
        <p:spPr>
          <a:xfrm>
            <a:off x="4163916" y="2039506"/>
            <a:ext cx="4072314" cy="455308"/>
          </a:xfrm>
          <a:prstGeom prst="round2SameRect">
            <a:avLst/>
          </a:prstGeom>
          <a:solidFill>
            <a:srgbClr val="F2FBF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b="1" dirty="0">
                <a:solidFill>
                  <a:prstClr val="black"/>
                </a:solidFill>
                <a:latin typeface="Alexandria"/>
              </a:rPr>
              <a:t>2️⃣ Grid Analysis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CD2299D-881E-4B38-4F46-F36F0E6FF67A}"/>
              </a:ext>
            </a:extLst>
          </p:cNvPr>
          <p:cNvSpPr/>
          <p:nvPr/>
        </p:nvSpPr>
        <p:spPr>
          <a:xfrm>
            <a:off x="0" y="4768896"/>
            <a:ext cx="1409830" cy="652464"/>
          </a:xfrm>
          <a:prstGeom prst="ellipse">
            <a:avLst/>
          </a:prstGeom>
          <a:solidFill>
            <a:srgbClr val="F2FBF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Alexandria"/>
              </a:rPr>
              <a:t>Example</a:t>
            </a:r>
            <a:endParaRPr lang="en-GB" dirty="0">
              <a:solidFill>
                <a:schemeClr val="tx1"/>
              </a:solidFill>
              <a:latin typeface="Alexandri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0D43E8-6F05-FB2F-6C85-02F1911942D6}"/>
              </a:ext>
            </a:extLst>
          </p:cNvPr>
          <p:cNvSpPr txBox="1"/>
          <p:nvPr/>
        </p:nvSpPr>
        <p:spPr>
          <a:xfrm>
            <a:off x="3081894" y="6204366"/>
            <a:ext cx="6028212" cy="426399"/>
          </a:xfrm>
          <a:prstGeom prst="rect">
            <a:avLst/>
          </a:prstGeom>
          <a:solidFill>
            <a:srgbClr val="FFFFEB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US" sz="2000" b="1" kern="0" dirty="0"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Average Value ≈ 497,000</a:t>
            </a:r>
            <a:endParaRPr lang="en-GB" sz="2000" kern="100" dirty="0"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C069D31-F0F0-DA72-7AE1-1551556D6A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1214361"/>
              </p:ext>
            </p:extLst>
          </p:nvPr>
        </p:nvGraphicFramePr>
        <p:xfrm>
          <a:off x="1530231" y="4463176"/>
          <a:ext cx="10515600" cy="1263904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2103120">
                  <a:extLst>
                    <a:ext uri="{9D8B030D-6E8A-4147-A177-3AD203B41FA5}">
                      <a16:colId xmlns:a16="http://schemas.microsoft.com/office/drawing/2014/main" val="117786783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623613102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1906327076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867077100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34684453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effectLst/>
                          <a:latin typeface="Alexandria"/>
                        </a:rPr>
                        <a:t>Property</a:t>
                      </a:r>
                      <a:endParaRPr lang="en-GB" sz="18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Alexandria"/>
                        </a:rPr>
                        <a:t>Price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Alexandria"/>
                        </a:rPr>
                        <a:t>Location Adjustment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Alexandria"/>
                        </a:rPr>
                        <a:t>Size Adjustment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>
                          <a:effectLst/>
                          <a:latin typeface="Alexandria"/>
                        </a:rPr>
                        <a:t>Adjusted Price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827051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Comparable 1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  <a:latin typeface="Alexandria"/>
                        </a:rPr>
                        <a:t>480,000</a:t>
                      </a:r>
                      <a:endParaRPr lang="en-GB" sz="18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  <a:latin typeface="Alexandria"/>
                        </a:rPr>
                        <a:t>-3%</a:t>
                      </a:r>
                      <a:endParaRPr lang="en-GB" sz="18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+1%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470,000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8448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Comparable 2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500,000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  <a:latin typeface="Alexandria"/>
                        </a:rPr>
                        <a:t>0%</a:t>
                      </a:r>
                      <a:endParaRPr lang="en-GB" sz="18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  <a:latin typeface="Alexandria"/>
                        </a:rPr>
                        <a:t>-2%</a:t>
                      </a:r>
                      <a:endParaRPr lang="en-GB" sz="18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490,000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922952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Comparable 3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520,000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>
                          <a:effectLst/>
                          <a:latin typeface="Alexandria"/>
                        </a:rPr>
                        <a:t>+2%</a:t>
                      </a:r>
                      <a:endParaRPr lang="en-GB" sz="18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  <a:latin typeface="Alexandria"/>
                        </a:rPr>
                        <a:t>0%</a:t>
                      </a:r>
                      <a:endParaRPr lang="en-GB" sz="18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dirty="0">
                          <a:effectLst/>
                          <a:latin typeface="Alexandria"/>
                        </a:rPr>
                        <a:t>530,000</a:t>
                      </a:r>
                      <a:endParaRPr lang="en-GB" sz="18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202590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7389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19" grpId="0" animBg="1"/>
      <p:bldP spid="7" grpId="0" animBg="1"/>
      <p:bldP spid="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C122B3-E1C4-85A5-9F5A-ED27390E9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2DDC304-5A51-635D-21DF-1EAEC299DE0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9DE6C6-49BB-A2C4-5F28-E875120EF7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62DAAE-99BE-DADC-EFA7-4DCE8D87B120}"/>
              </a:ext>
            </a:extLst>
          </p:cNvPr>
          <p:cNvSpPr txBox="1"/>
          <p:nvPr/>
        </p:nvSpPr>
        <p:spPr>
          <a:xfrm>
            <a:off x="3739810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BCF6D2-3277-7728-4430-8F237B470CB0}"/>
              </a:ext>
            </a:extLst>
          </p:cNvPr>
          <p:cNvSpPr txBox="1"/>
          <p:nvPr/>
        </p:nvSpPr>
        <p:spPr>
          <a:xfrm>
            <a:off x="526561" y="1416026"/>
            <a:ext cx="5967230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4.Adjustments in the Sales Comparison Approach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C67A15-54F6-CA06-2039-8CBED69FC111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FBE5213-A762-2301-2E86-2D8F1066BE98}"/>
              </a:ext>
            </a:extLst>
          </p:cNvPr>
          <p:cNvSpPr txBox="1"/>
          <p:nvPr/>
        </p:nvSpPr>
        <p:spPr>
          <a:xfrm>
            <a:off x="343187" y="2513836"/>
            <a:ext cx="11505625" cy="42550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Valuers use 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market indicators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to understand 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price trends and adjust valuation data.</a:t>
            </a:r>
            <a:endParaRPr kumimoji="0" lang="en-GB" sz="20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: Top Corners Rounded 18">
            <a:extLst>
              <a:ext uri="{FF2B5EF4-FFF2-40B4-BE49-F238E27FC236}">
                <a16:creationId xmlns:a16="http://schemas.microsoft.com/office/drawing/2014/main" id="{73B7AD03-760A-4DD4-3372-FE1C92E4BCE0}"/>
              </a:ext>
            </a:extLst>
          </p:cNvPr>
          <p:cNvSpPr/>
          <p:nvPr/>
        </p:nvSpPr>
        <p:spPr>
          <a:xfrm>
            <a:off x="3885515" y="2003114"/>
            <a:ext cx="5805032" cy="455308"/>
          </a:xfrm>
          <a:prstGeom prst="round2SameRect">
            <a:avLst/>
          </a:prstGeom>
          <a:solidFill>
            <a:srgbClr val="FFFFEB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b="1" kern="1800" dirty="0">
                <a:solidFill>
                  <a:srgbClr val="C00000"/>
                </a:solidFill>
                <a:latin typeface="Alexandria"/>
                <a:ea typeface="Times New Roman" panose="02020603050405020304" pitchFamily="18" charset="0"/>
              </a:rPr>
              <a:t>Market Analysis and Real Estate Indicators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5CEA7B6-067D-A956-3F16-35ADCF912C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3745415"/>
              </p:ext>
            </p:extLst>
          </p:nvPr>
        </p:nvGraphicFramePr>
        <p:xfrm>
          <a:off x="343187" y="3228544"/>
          <a:ext cx="11653341" cy="2485627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3314412">
                  <a:extLst>
                    <a:ext uri="{9D8B030D-6E8A-4147-A177-3AD203B41FA5}">
                      <a16:colId xmlns:a16="http://schemas.microsoft.com/office/drawing/2014/main" val="2865995551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453700645"/>
                    </a:ext>
                  </a:extLst>
                </a:gridCol>
                <a:gridCol w="4224129">
                  <a:extLst>
                    <a:ext uri="{9D8B030D-6E8A-4147-A177-3AD203B41FA5}">
                      <a16:colId xmlns:a16="http://schemas.microsoft.com/office/drawing/2014/main" val="950246107"/>
                    </a:ext>
                  </a:extLst>
                </a:gridCol>
              </a:tblGrid>
              <a:tr h="4670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dirty="0">
                          <a:effectLst/>
                          <a:latin typeface="Alexandria"/>
                        </a:rPr>
                        <a:t>Indicator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dirty="0">
                          <a:effectLst/>
                          <a:latin typeface="Alexandria"/>
                        </a:rPr>
                        <a:t>Use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>
                          <a:effectLst/>
                          <a:latin typeface="Alexandria"/>
                        </a:rPr>
                        <a:t>Example</a:t>
                      </a:r>
                      <a:endParaRPr lang="en-GB" sz="20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67853557"/>
                  </a:ext>
                </a:extLst>
              </a:tr>
              <a:tr h="61760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Alexandria"/>
                        </a:rPr>
                        <a:t>Housing Price Index</a:t>
                      </a:r>
                      <a:endParaRPr lang="en-GB" sz="20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Time adjustment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Prices increased by </a:t>
                      </a:r>
                      <a:r>
                        <a:rPr lang="en-US" sz="2000" b="1" kern="0" dirty="0">
                          <a:effectLst/>
                          <a:latin typeface="Alexandria"/>
                        </a:rPr>
                        <a:t>8% during the year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91134780"/>
                  </a:ext>
                </a:extLst>
              </a:tr>
              <a:tr h="4670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Alexandria"/>
                        </a:rPr>
                        <a:t>Investment yield rate</a:t>
                      </a:r>
                      <a:endParaRPr lang="en-GB" sz="20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Determining capitalization rate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Alexandria"/>
                        </a:rPr>
                        <a:t>Market yield </a:t>
                      </a:r>
                      <a:r>
                        <a:rPr lang="en-US" sz="2000" b="1" kern="0">
                          <a:effectLst/>
                          <a:latin typeface="Alexandria"/>
                        </a:rPr>
                        <a:t>7%</a:t>
                      </a:r>
                      <a:endParaRPr lang="en-GB" sz="20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33211195"/>
                  </a:ext>
                </a:extLst>
              </a:tr>
              <a:tr h="4670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Alexandria"/>
                        </a:rPr>
                        <a:t>Vacancy rate</a:t>
                      </a:r>
                      <a:endParaRPr lang="en-GB" sz="20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Alexandria"/>
                        </a:rPr>
                        <a:t>Adjusting income projections</a:t>
                      </a:r>
                      <a:endParaRPr lang="en-GB" sz="20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dirty="0">
                          <a:effectLst/>
                          <a:latin typeface="Alexandria"/>
                        </a:rPr>
                        <a:t>10% vacancy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27272091"/>
                  </a:ext>
                </a:extLst>
              </a:tr>
              <a:tr h="4670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Alexandria"/>
                        </a:rPr>
                        <a:t>Construction Cost Index</a:t>
                      </a:r>
                      <a:endParaRPr lang="en-GB" sz="20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Estimating replacement cost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Construction costs increased </a:t>
                      </a:r>
                      <a:r>
                        <a:rPr lang="en-US" sz="2000" b="1" kern="0" dirty="0">
                          <a:effectLst/>
                          <a:latin typeface="Alexandria"/>
                        </a:rPr>
                        <a:t>12%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092773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7511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C122B3-E1C4-85A5-9F5A-ED27390E9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2DDC304-5A51-635D-21DF-1EAEC299DE0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9DE6C6-49BB-A2C4-5F28-E875120EF7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62DAAE-99BE-DADC-EFA7-4DCE8D87B120}"/>
              </a:ext>
            </a:extLst>
          </p:cNvPr>
          <p:cNvSpPr txBox="1"/>
          <p:nvPr/>
        </p:nvSpPr>
        <p:spPr>
          <a:xfrm>
            <a:off x="3739810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BCF6D2-3277-7728-4430-8F237B470CB0}"/>
              </a:ext>
            </a:extLst>
          </p:cNvPr>
          <p:cNvSpPr txBox="1"/>
          <p:nvPr/>
        </p:nvSpPr>
        <p:spPr>
          <a:xfrm>
            <a:off x="526560" y="1416026"/>
            <a:ext cx="7265717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5.Documentation and Preparation of the Valuation Report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C67A15-54F6-CA06-2039-8CBED69FC111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FBE5213-A762-2301-2E86-2D8F1066BE98}"/>
              </a:ext>
            </a:extLst>
          </p:cNvPr>
          <p:cNvSpPr txBox="1"/>
          <p:nvPr/>
        </p:nvSpPr>
        <p:spPr>
          <a:xfrm>
            <a:off x="374729" y="2048026"/>
            <a:ext cx="11505625" cy="42550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International standards require full documentation of the valuation process.</a:t>
            </a:r>
            <a:endParaRPr kumimoji="0" lang="en-GB" sz="20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964F97-EFFE-FEEF-7F44-48CCF1033C0F}"/>
              </a:ext>
            </a:extLst>
          </p:cNvPr>
          <p:cNvSpPr txBox="1"/>
          <p:nvPr/>
        </p:nvSpPr>
        <p:spPr>
          <a:xfrm>
            <a:off x="2626179" y="3464774"/>
            <a:ext cx="6478293" cy="460126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GB" sz="2000" dirty="0">
                <a:latin typeface="Alexandria"/>
              </a:rPr>
              <a:t>Identification of all comparable properties</a:t>
            </a:r>
            <a:endParaRPr lang="en-US" sz="2000" dirty="0">
              <a:latin typeface="Alexandri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2031C5-EFC3-CCFF-C736-013543319CD9}"/>
              </a:ext>
            </a:extLst>
          </p:cNvPr>
          <p:cNvSpPr txBox="1"/>
          <p:nvPr/>
        </p:nvSpPr>
        <p:spPr>
          <a:xfrm>
            <a:off x="2626179" y="4096285"/>
            <a:ext cx="6478293" cy="460126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/>
              </a:rPr>
              <a:t>Sources of data used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F583C8-0DB3-166C-22FF-5F3A91D69B4C}"/>
              </a:ext>
            </a:extLst>
          </p:cNvPr>
          <p:cNvSpPr txBox="1"/>
          <p:nvPr/>
        </p:nvSpPr>
        <p:spPr>
          <a:xfrm>
            <a:off x="3585274" y="2761715"/>
            <a:ext cx="5021451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Requirements of IVS 103 – Reporting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EF3DAE-8EE1-B2A5-2C1C-A751504BB0D8}"/>
              </a:ext>
            </a:extLst>
          </p:cNvPr>
          <p:cNvSpPr txBox="1"/>
          <p:nvPr/>
        </p:nvSpPr>
        <p:spPr>
          <a:xfrm>
            <a:off x="2626178" y="4809974"/>
            <a:ext cx="6478293" cy="400110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/>
              </a:rPr>
              <a:t>Explanation of the applied adjustments</a:t>
            </a:r>
            <a:endParaRPr lang="en-GB" sz="2000" dirty="0">
              <a:latin typeface="Alexandria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EFEE2C-4835-1E35-D703-3249A9E0D6FE}"/>
              </a:ext>
            </a:extLst>
          </p:cNvPr>
          <p:cNvSpPr txBox="1"/>
          <p:nvPr/>
        </p:nvSpPr>
        <p:spPr>
          <a:xfrm>
            <a:off x="2709004" y="5473645"/>
            <a:ext cx="6478293" cy="400110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/>
              </a:rPr>
              <a:t>Description of how the final value was derived</a:t>
            </a:r>
            <a:endParaRPr lang="en-GB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00601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4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C122B3-E1C4-85A5-9F5A-ED27390E9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2DDC304-5A51-635D-21DF-1EAEC299DE0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9DE6C6-49BB-A2C4-5F28-E875120EF7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62DAAE-99BE-DADC-EFA7-4DCE8D87B120}"/>
              </a:ext>
            </a:extLst>
          </p:cNvPr>
          <p:cNvSpPr txBox="1"/>
          <p:nvPr/>
        </p:nvSpPr>
        <p:spPr>
          <a:xfrm>
            <a:off x="3739810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BCF6D2-3277-7728-4430-8F237B470CB0}"/>
              </a:ext>
            </a:extLst>
          </p:cNvPr>
          <p:cNvSpPr txBox="1"/>
          <p:nvPr/>
        </p:nvSpPr>
        <p:spPr>
          <a:xfrm>
            <a:off x="526560" y="1416026"/>
            <a:ext cx="7265717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5.Documentation and Preparation of the Valuation Report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C67A15-54F6-CA06-2039-8CBED69FC111}"/>
              </a:ext>
            </a:extLst>
          </p:cNvPr>
          <p:cNvSpPr txBox="1"/>
          <p:nvPr/>
        </p:nvSpPr>
        <p:spPr>
          <a:xfrm>
            <a:off x="374729" y="940425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Steps in Applying the Sales Comparison Approach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FBE5213-A762-2301-2E86-2D8F1066BE98}"/>
              </a:ext>
            </a:extLst>
          </p:cNvPr>
          <p:cNvSpPr txBox="1"/>
          <p:nvPr/>
        </p:nvSpPr>
        <p:spPr>
          <a:xfrm>
            <a:off x="374729" y="2040435"/>
            <a:ext cx="11505625" cy="42550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International standards require full documentation of the valuation process.</a:t>
            </a:r>
            <a:endParaRPr kumimoji="0" lang="en-GB" sz="20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964F97-EFFE-FEEF-7F44-48CCF1033C0F}"/>
              </a:ext>
            </a:extLst>
          </p:cNvPr>
          <p:cNvSpPr txBox="1"/>
          <p:nvPr/>
        </p:nvSpPr>
        <p:spPr>
          <a:xfrm>
            <a:off x="2626179" y="3464774"/>
            <a:ext cx="6939643" cy="460126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A complete </a:t>
            </a:r>
            <a:r>
              <a:rPr lang="en-GB" sz="2000" dirty="0" err="1">
                <a:solidFill>
                  <a:prstClr val="black"/>
                </a:solidFill>
                <a:latin typeface="Alexandria"/>
              </a:rPr>
              <a:t>comparables</a:t>
            </a:r>
            <a:r>
              <a:rPr lang="en-GB" sz="2000" dirty="0">
                <a:solidFill>
                  <a:prstClr val="black"/>
                </a:solidFill>
                <a:latin typeface="Alexandria"/>
              </a:rPr>
              <a:t> table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2031C5-EFC3-CCFF-C736-013543319CD9}"/>
              </a:ext>
            </a:extLst>
          </p:cNvPr>
          <p:cNvSpPr txBox="1"/>
          <p:nvPr/>
        </p:nvSpPr>
        <p:spPr>
          <a:xfrm>
            <a:off x="2626179" y="4096285"/>
            <a:ext cx="6939643" cy="460126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A map showing the location of comparable properties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F583C8-0DB3-166C-22FF-5F3A91D69B4C}"/>
              </a:ext>
            </a:extLst>
          </p:cNvPr>
          <p:cNvSpPr txBox="1"/>
          <p:nvPr/>
        </p:nvSpPr>
        <p:spPr>
          <a:xfrm>
            <a:off x="3585274" y="2761715"/>
            <a:ext cx="5021451" cy="531674"/>
          </a:xfrm>
          <a:prstGeom prst="horizontalScroll">
            <a:avLst/>
          </a:prstGeom>
          <a:solidFill>
            <a:srgbClr val="FFFFCC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2000" b="1">
                <a:solidFill>
                  <a:srgbClr val="C00000"/>
                </a:solidFill>
                <a:latin typeface="Alexandria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Requirements of the RICS Red Book 2023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EF3DAE-8EE1-B2A5-2C1C-A751504BB0D8}"/>
              </a:ext>
            </a:extLst>
          </p:cNvPr>
          <p:cNvSpPr txBox="1"/>
          <p:nvPr/>
        </p:nvSpPr>
        <p:spPr>
          <a:xfrm>
            <a:off x="2626178" y="4809974"/>
            <a:ext cx="6939643" cy="400110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Analysis of adjustments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EFEE2C-4835-1E35-D703-3249A9E0D6FE}"/>
              </a:ext>
            </a:extLst>
          </p:cNvPr>
          <p:cNvSpPr txBox="1"/>
          <p:nvPr/>
        </p:nvSpPr>
        <p:spPr>
          <a:xfrm>
            <a:off x="2657720" y="5463647"/>
            <a:ext cx="6908102" cy="400110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Justification for excluding certain </a:t>
            </a:r>
            <a:r>
              <a:rPr lang="en-US" sz="2000" dirty="0" err="1">
                <a:solidFill>
                  <a:prstClr val="black"/>
                </a:solidFill>
                <a:latin typeface="Alexandria"/>
              </a:rPr>
              <a:t>comparables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C08BE0-D5E3-1C19-B51B-83ABD43D073D}"/>
              </a:ext>
            </a:extLst>
          </p:cNvPr>
          <p:cNvSpPr txBox="1"/>
          <p:nvPr/>
        </p:nvSpPr>
        <p:spPr>
          <a:xfrm>
            <a:off x="2686040" y="6068883"/>
            <a:ext cx="6879781" cy="400110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Discussion of the confidence level in the results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9468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4" grpId="0" animBg="1"/>
      <p:bldP spid="7" grpId="0" animBg="1"/>
      <p:bldP spid="8" grpId="0" animBg="1"/>
      <p:bldP spid="9" grpId="0" animBg="1"/>
      <p:bldP spid="11" grpId="0" animBg="1"/>
      <p:bldP spid="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C122B3-E1C4-85A5-9F5A-ED27390E9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2DDC304-5A51-635D-21DF-1EAEC299DE0D}"/>
              </a:ext>
            </a:extLst>
          </p:cNvPr>
          <p:cNvSpPr/>
          <p:nvPr/>
        </p:nvSpPr>
        <p:spPr>
          <a:xfrm flipV="1">
            <a:off x="2626179" y="440434"/>
            <a:ext cx="9565822" cy="604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9DE6C6-49BB-A2C4-5F28-E875120EF7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62DAAE-99BE-DADC-EFA7-4DCE8D87B120}"/>
              </a:ext>
            </a:extLst>
          </p:cNvPr>
          <p:cNvSpPr txBox="1"/>
          <p:nvPr/>
        </p:nvSpPr>
        <p:spPr>
          <a:xfrm>
            <a:off x="3739810" y="524820"/>
            <a:ext cx="600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1.Market (Sales Comparison) Approach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C67A15-54F6-CA06-2039-8CBED69FC111}"/>
              </a:ext>
            </a:extLst>
          </p:cNvPr>
          <p:cNvSpPr txBox="1"/>
          <p:nvPr/>
        </p:nvSpPr>
        <p:spPr>
          <a:xfrm>
            <a:off x="480391" y="1074541"/>
            <a:ext cx="995328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Limitations and Challenges in the Market Approach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D37EBEFB-E1B7-F1B4-63CD-9736987FD6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2035848"/>
              </p:ext>
            </p:extLst>
          </p:nvPr>
        </p:nvGraphicFramePr>
        <p:xfrm>
          <a:off x="480391" y="1747160"/>
          <a:ext cx="10515600" cy="2944110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660873184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759302674"/>
                    </a:ext>
                  </a:extLst>
                </a:gridCol>
              </a:tblGrid>
              <a:tr h="5888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dirty="0">
                          <a:effectLst/>
                          <a:latin typeface="Alexandria"/>
                        </a:rPr>
                        <a:t>Challenge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>
                          <a:effectLst/>
                          <a:latin typeface="Alexandria"/>
                        </a:rPr>
                        <a:t>Solution</a:t>
                      </a:r>
                      <a:endParaRPr lang="en-GB" sz="20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2415542"/>
                  </a:ext>
                </a:extLst>
              </a:tr>
              <a:tr h="5888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Lack of data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Use longer historical time periods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207789392"/>
                  </a:ext>
                </a:extLst>
              </a:tr>
              <a:tr h="5888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Unique property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Apply the income or cost approach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292637123"/>
                  </a:ext>
                </a:extLst>
              </a:tr>
              <a:tr h="5888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Alexandria"/>
                        </a:rPr>
                        <a:t>Immature markets</a:t>
                      </a:r>
                      <a:endParaRPr lang="en-GB" sz="20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Expand the range of comparable properties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56105037"/>
                  </a:ext>
                </a:extLst>
              </a:tr>
              <a:tr h="5888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>
                          <a:effectLst/>
                          <a:latin typeface="Alexandria"/>
                        </a:rPr>
                        <a:t>Conflicting data</a:t>
                      </a:r>
                      <a:endParaRPr lang="en-GB" sz="2000" kern="10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0" dirty="0">
                          <a:effectLst/>
                          <a:latin typeface="Alexandria"/>
                        </a:rPr>
                        <a:t>Select the most reliable data sources</a:t>
                      </a:r>
                      <a:endParaRPr lang="en-GB" sz="2000" kern="100" dirty="0">
                        <a:effectLst/>
                        <a:latin typeface="Alexandria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194582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5318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D3993-4716-D7BD-C5D2-F7CC84EA5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B2C1642-ADED-89D4-5A7E-C86EB2ACE92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0BE5B7E7-903A-55E0-23D8-34196454F6F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B28B6BD5-A596-6D5E-D5C3-69C13A010D98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C4FA722-F84C-FD91-E5EE-1A60EB22C2E3}"/>
              </a:ext>
            </a:extLst>
          </p:cNvPr>
          <p:cNvSpPr txBox="1"/>
          <p:nvPr/>
        </p:nvSpPr>
        <p:spPr>
          <a:xfrm>
            <a:off x="4630698" y="734217"/>
            <a:ext cx="466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Summary: Quick Review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2DD139CB-1443-D651-501D-81F6258CEC1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C38A4B0-EA66-5226-89D2-D33C6FF76C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D5C03B-6361-C4AD-CB19-61B2CDD3D67A}"/>
              </a:ext>
            </a:extLst>
          </p:cNvPr>
          <p:cNvSpPr txBox="1"/>
          <p:nvPr/>
        </p:nvSpPr>
        <p:spPr>
          <a:xfrm>
            <a:off x="4262946" y="1180686"/>
            <a:ext cx="6315829" cy="531674"/>
          </a:xfrm>
          <a:prstGeom prst="horizontalScroll">
            <a:avLst/>
          </a:prstGeom>
          <a:solidFill>
            <a:srgbClr val="FDE9FC"/>
          </a:solidFill>
          <a:ln w="38100"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Main Valuation Approaches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3E474D7-CB90-20A8-FB99-0CC6213A3FCE}"/>
              </a:ext>
            </a:extLst>
          </p:cNvPr>
          <p:cNvSpPr txBox="1"/>
          <p:nvPr/>
        </p:nvSpPr>
        <p:spPr>
          <a:xfrm>
            <a:off x="4101329" y="1949061"/>
            <a:ext cx="6738453" cy="369332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Factors Influencing the Selection of the Valuation Approach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2DB9B2-E970-E6C4-160C-F48223B31B74}"/>
              </a:ext>
            </a:extLst>
          </p:cNvPr>
          <p:cNvSpPr txBox="1"/>
          <p:nvPr/>
        </p:nvSpPr>
        <p:spPr>
          <a:xfrm>
            <a:off x="5248136" y="2510067"/>
            <a:ext cx="6738453" cy="437043"/>
          </a:xfrm>
          <a:prstGeom prst="rect">
            <a:avLst/>
          </a:prstGeom>
          <a:solidFill>
            <a:schemeClr val="bg1"/>
          </a:solidFill>
          <a:ln>
            <a:solidFill>
              <a:srgbClr val="FF66FF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Combining between Valuation Approaches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E970F0B-749A-1DBD-9C8D-D71E07CDDD5E}"/>
              </a:ext>
            </a:extLst>
          </p:cNvPr>
          <p:cNvSpPr txBox="1"/>
          <p:nvPr/>
        </p:nvSpPr>
        <p:spPr>
          <a:xfrm>
            <a:off x="4291033" y="3322370"/>
            <a:ext cx="6274856" cy="531674"/>
          </a:xfrm>
          <a:prstGeom prst="horizontalScroll">
            <a:avLst/>
          </a:prstGeom>
          <a:solidFill>
            <a:schemeClr val="bg2"/>
          </a:solidFill>
          <a:ln w="38100"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b="1" dirty="0">
                <a:solidFill>
                  <a:prstClr val="black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Market (Sales Comparison) Approach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A8A2B54-BF42-81FB-9F5D-AA855C5ACD7A}"/>
              </a:ext>
            </a:extLst>
          </p:cNvPr>
          <p:cNvSpPr txBox="1"/>
          <p:nvPr/>
        </p:nvSpPr>
        <p:spPr>
          <a:xfrm>
            <a:off x="2007417" y="4124702"/>
            <a:ext cx="8177165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The Definition According to the Three International Standards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B773528-F4A5-5CD1-7DC9-6B1327D34B82}"/>
              </a:ext>
            </a:extLst>
          </p:cNvPr>
          <p:cNvSpPr txBox="1"/>
          <p:nvPr/>
        </p:nvSpPr>
        <p:spPr>
          <a:xfrm>
            <a:off x="3406761" y="4760105"/>
            <a:ext cx="6098582" cy="437043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</a:pP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Fundamental Economic Principles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28D5B41-B26A-61E5-2A9C-1DC6620B45C2}"/>
              </a:ext>
            </a:extLst>
          </p:cNvPr>
          <p:cNvSpPr txBox="1"/>
          <p:nvPr/>
        </p:nvSpPr>
        <p:spPr>
          <a:xfrm>
            <a:off x="4480193" y="5545836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Steps in Applying the Sales Comparison Approach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27CE7D-5239-3E08-08E9-2853287A5B14}"/>
              </a:ext>
            </a:extLst>
          </p:cNvPr>
          <p:cNvSpPr txBox="1"/>
          <p:nvPr/>
        </p:nvSpPr>
        <p:spPr>
          <a:xfrm>
            <a:off x="5757237" y="6274553"/>
            <a:ext cx="6098582" cy="369332"/>
          </a:xfrm>
          <a:prstGeom prst="rect">
            <a:avLst/>
          </a:prstGeom>
          <a:solidFill>
            <a:schemeClr val="bg1"/>
          </a:solidFill>
          <a:ln>
            <a:solidFill>
              <a:srgbClr val="777777"/>
            </a:solidFill>
          </a:ln>
        </p:spPr>
        <p:txBody>
          <a:bodyPr wrap="square">
            <a:sp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tabLst>
                <a:tab pos="4973638" algn="l"/>
              </a:tabLst>
              <a:defRPr/>
            </a:pPr>
            <a:r>
              <a:rPr lang="en-GB" sz="2000" dirty="0">
                <a:solidFill>
                  <a:prstClr val="black"/>
                </a:solidFill>
                <a:latin typeface="Alexandria"/>
              </a:rPr>
              <a:t>Limitations and Challenges in the Market Approach</a:t>
            </a:r>
          </a:p>
        </p:txBody>
      </p:sp>
    </p:spTree>
    <p:extLst>
      <p:ext uri="{BB962C8B-B14F-4D97-AF65-F5344CB8AC3E}">
        <p14:creationId xmlns:p14="http://schemas.microsoft.com/office/powerpoint/2010/main" val="53930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.8|2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14169</TotalTime>
  <Words>4445</Words>
  <Application>Microsoft Office PowerPoint</Application>
  <PresentationFormat>Widescreen</PresentationFormat>
  <Paragraphs>831</Paragraphs>
  <Slides>54</Slides>
  <Notes>53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1" baseType="lpstr">
      <vt:lpstr>Alexandria</vt:lpstr>
      <vt:lpstr>Arial</vt:lpstr>
      <vt:lpstr>Calibri</vt:lpstr>
      <vt:lpstr>Calibri Light</vt:lpstr>
      <vt:lpstr>Symbol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</cp:lastModifiedBy>
  <cp:revision>78</cp:revision>
  <dcterms:created xsi:type="dcterms:W3CDTF">2023-04-29T09:08:00Z</dcterms:created>
  <dcterms:modified xsi:type="dcterms:W3CDTF">2026-03-12T15:54:51Z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