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494" r:id="rId6"/>
    <p:sldId id="257" r:id="rId7"/>
    <p:sldId id="258" r:id="rId8"/>
    <p:sldId id="495" r:id="rId9"/>
    <p:sldId id="496" r:id="rId10"/>
    <p:sldId id="327" r:id="rId11"/>
    <p:sldId id="318" r:id="rId12"/>
    <p:sldId id="261" r:id="rId13"/>
    <p:sldId id="264" r:id="rId14"/>
    <p:sldId id="262" r:id="rId15"/>
    <p:sldId id="263" r:id="rId16"/>
    <p:sldId id="268" r:id="rId17"/>
    <p:sldId id="269" r:id="rId18"/>
    <p:sldId id="497" r:id="rId19"/>
    <p:sldId id="270" r:id="rId20"/>
    <p:sldId id="271" r:id="rId21"/>
    <p:sldId id="273" r:id="rId22"/>
    <p:sldId id="276" r:id="rId23"/>
    <p:sldId id="278" r:id="rId24"/>
    <p:sldId id="280" r:id="rId25"/>
    <p:sldId id="498" r:id="rId26"/>
    <p:sldId id="499" r:id="rId27"/>
    <p:sldId id="500" r:id="rId28"/>
    <p:sldId id="307" r:id="rId29"/>
    <p:sldId id="281" r:id="rId30"/>
    <p:sldId id="308" r:id="rId31"/>
    <p:sldId id="309" r:id="rId32"/>
    <p:sldId id="323" r:id="rId33"/>
    <p:sldId id="293" r:id="rId34"/>
    <p:sldId id="295" r:id="rId35"/>
    <p:sldId id="296" r:id="rId36"/>
    <p:sldId id="314" r:id="rId37"/>
    <p:sldId id="315" r:id="rId38"/>
    <p:sldId id="265" r:id="rId39"/>
    <p:sldId id="320" r:id="rId40"/>
    <p:sldId id="321" r:id="rId41"/>
    <p:sldId id="32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57"/>
            <p14:sldId id="258"/>
            <p14:sldId id="495"/>
            <p14:sldId id="496"/>
            <p14:sldId id="327"/>
            <p14:sldId id="318"/>
            <p14:sldId id="261"/>
            <p14:sldId id="264"/>
            <p14:sldId id="262"/>
            <p14:sldId id="263"/>
            <p14:sldId id="268"/>
            <p14:sldId id="269"/>
            <p14:sldId id="497"/>
            <p14:sldId id="270"/>
            <p14:sldId id="271"/>
            <p14:sldId id="273"/>
            <p14:sldId id="276"/>
            <p14:sldId id="278"/>
            <p14:sldId id="280"/>
            <p14:sldId id="498"/>
            <p14:sldId id="499"/>
            <p14:sldId id="500"/>
            <p14:sldId id="307"/>
            <p14:sldId id="281"/>
            <p14:sldId id="308"/>
            <p14:sldId id="309"/>
            <p14:sldId id="323"/>
            <p14:sldId id="293"/>
            <p14:sldId id="295"/>
            <p14:sldId id="296"/>
            <p14:sldId id="314"/>
            <p14:sldId id="315"/>
            <p14:sldId id="265"/>
            <p14:sldId id="320"/>
            <p14:sldId id="321"/>
            <p14:sldId id="3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D39F9AD-476E-475B-991E-54AFE4AAA539}" type="slidenum">
              <a:rPr lang="en-US" smtClean="0">
                <a:latin typeface="Times New Roman" pitchFamily="18" charset="0"/>
              </a:rPr>
              <a:pPr/>
              <a:t>3</a:t>
            </a:fld>
            <a:endParaRPr lang="en-US" dirty="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601535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9D692BF-6A79-45A9-9480-EB9DBFEB6A6B}" type="slidenum">
              <a:rPr lang="en-US" smtClean="0">
                <a:latin typeface="Times New Roman" pitchFamily="18" charset="0"/>
              </a:rPr>
              <a:pPr/>
              <a:t>4</a:t>
            </a:fld>
            <a:endParaRPr lang="en-US" dirty="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807090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4090D-9639-6114-13D7-4A4A4D200E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5157A-CB93-5297-E416-A82A55019E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255614-2E82-850D-D452-97BA8EA4CF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51FB8B-9DDA-4859-DE2B-EB9ED77A47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18630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820F0730-F90E-4A0C-A53B-2774A5E7C8DB}" type="slidenum">
              <a:rPr lang="en-US" smtClean="0">
                <a:latin typeface="Times New Roman" pitchFamily="18" charset="0"/>
              </a:rPr>
              <a:pPr/>
              <a:t>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1586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7116866-26C8-4175-88E7-10D0DEE83391}" type="slidenum">
              <a:rPr lang="en-US" smtClean="0">
                <a:latin typeface="Times New Roman" pitchFamily="18" charset="0"/>
              </a:rPr>
              <a:pPr/>
              <a:t>9</a:t>
            </a:fld>
            <a:endParaRPr lang="en-US" dirty="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9591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A63E545-8A03-4F00-84C0-7C91730C24F9}" type="slidenum">
              <a:rPr lang="en-US" smtClean="0">
                <a:latin typeface="Times New Roman" pitchFamily="18" charset="0"/>
              </a:rPr>
              <a:pPr/>
              <a:t>10</a:t>
            </a:fld>
            <a:endParaRPr lang="en-US" dirty="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990741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0E2FBFB-38E8-464F-BFA0-BD35DA85E78F}" type="slidenum">
              <a:rPr lang="en-US" smtClean="0">
                <a:latin typeface="Times New Roman" pitchFamily="18" charset="0"/>
              </a:rPr>
              <a:pPr/>
              <a:t>11</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31412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105C05F-7E14-43CF-A197-84493D86A6FD}" type="slidenum">
              <a:rPr lang="en-US" smtClean="0">
                <a:latin typeface="Times New Roman" pitchFamily="18" charset="0"/>
              </a:rPr>
              <a:pPr/>
              <a:t>12</a:t>
            </a:fld>
            <a:endParaRPr lang="en-US" dirty="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71833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0EBD022-6C75-4929-B960-FAE3CE44ACAD}" type="slidenum">
              <a:rPr lang="en-US" smtClean="0">
                <a:latin typeface="Times New Roman" pitchFamily="18" charset="0"/>
              </a:rPr>
              <a:pPr/>
              <a:t>13</a:t>
            </a:fld>
            <a:endParaRPr lang="en-US" dirty="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6423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444C413-C2CF-405E-82DD-A1FE121E7329}" type="slidenum">
              <a:rPr lang="en-US" smtClean="0">
                <a:latin typeface="Times New Roman" pitchFamily="18" charset="0"/>
              </a:rPr>
              <a:pPr/>
              <a:t>14</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3927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DA109E1E-BB7E-4525-92E5-3F59B2C58A40}" type="slidenum">
              <a:rPr lang="en-US" smtClean="0">
                <a:latin typeface="Times New Roman" pitchFamily="18" charset="0"/>
              </a:rPr>
              <a:pPr/>
              <a:t>16</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948428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063A648F-1096-4E89-AC10-AC64CB0A3CE0}" type="slidenum">
              <a:rPr lang="en-US" smtClean="0">
                <a:latin typeface="Times New Roman" pitchFamily="18" charset="0"/>
              </a:rPr>
              <a:pPr/>
              <a:t>17</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529039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68CE1A30-657D-4B0A-BD90-410FBD514D70}" type="slidenum">
              <a:rPr lang="en-US" smtClean="0">
                <a:latin typeface="Times New Roman" pitchFamily="18" charset="0"/>
              </a:rPr>
              <a:pPr/>
              <a:t>18</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24116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92A30BE-5307-4C3F-8C94-F8ECE0C02531}" type="slidenum">
              <a:rPr lang="en-US" smtClean="0">
                <a:latin typeface="Times New Roman" pitchFamily="18" charset="0"/>
              </a:rPr>
              <a:pPr/>
              <a:t>19</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690394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C1715028-1F15-4567-AFF9-8A0C59378C70}" type="slidenum">
              <a:rPr lang="en-US" smtClean="0">
                <a:latin typeface="Times New Roman" pitchFamily="18" charset="0"/>
              </a:rPr>
              <a:pPr/>
              <a:t>20</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82017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2BFF1193-7AA2-4623-B924-5222C10B502F}" type="slidenum">
              <a:rPr lang="en-US" smtClean="0">
                <a:latin typeface="Times New Roman" pitchFamily="18" charset="0"/>
              </a:rPr>
              <a:pPr/>
              <a:t>21</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496434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5A14556-78FE-4EA2-9B55-A0C8C167F7F5}" type="slidenum">
              <a:rPr lang="en-US" smtClean="0">
                <a:latin typeface="Times New Roman" pitchFamily="18" charset="0"/>
              </a:rPr>
              <a:pPr/>
              <a:t>25</a:t>
            </a:fld>
            <a:endParaRPr lang="en-US" dirty="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793166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13EE093-0608-444E-B34B-7A5A92D98F3E}" type="slidenum">
              <a:rPr lang="en-US" smtClean="0">
                <a:latin typeface="Times New Roman" pitchFamily="18" charset="0"/>
              </a:rPr>
              <a:pPr/>
              <a:t>26</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73841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EBBF672E-94CA-4DCA-8378-1365069F58FD}" type="slidenum">
              <a:rPr lang="en-US" smtClean="0">
                <a:latin typeface="Times New Roman" pitchFamily="18" charset="0"/>
              </a:rPr>
              <a:pPr/>
              <a:t>27</a:t>
            </a:fld>
            <a:endParaRPr lang="en-US" dirty="0">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429400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47518311-0845-48F7-B6DE-E534ED9FA5BF}" type="slidenum">
              <a:rPr lang="en-US" smtClean="0">
                <a:latin typeface="Times New Roman" pitchFamily="18" charset="0"/>
              </a:rPr>
              <a:pPr/>
              <a:t>28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39198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3DBE5AD9-39E9-4F1D-B812-54D0CD7EF5AC}" type="slidenum">
              <a:rPr lang="en-US" smtClean="0">
                <a:latin typeface="Times New Roman" pitchFamily="18" charset="0"/>
              </a:rPr>
              <a:pPr/>
              <a:t>29</a:t>
            </a:fld>
            <a:endParaRPr lang="en-US" dirty="0">
              <a:latin typeface="Times New Roman"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975567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4A128B52-4161-4646-A0C3-7FCE0B6BB786}" type="slidenum">
              <a:rPr lang="en-US" smtClean="0">
                <a:latin typeface="Times New Roman" pitchFamily="18" charset="0"/>
              </a:rPr>
              <a:pPr/>
              <a:t>30</a:t>
            </a:fld>
            <a:endParaRPr lang="en-US" dirty="0">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4268004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49342BC4-3A3B-4CA1-A96D-0BD9B2942FE6}" type="slidenum">
              <a:rPr lang="en-US" smtClean="0">
                <a:latin typeface="Times New Roman" pitchFamily="18" charset="0"/>
              </a:rPr>
              <a:pPr/>
              <a:t>31</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916310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ADD1A912-A3C0-46E1-8F32-DDBA0131BC87}" type="slidenum">
              <a:rPr lang="en-US" smtClean="0">
                <a:latin typeface="Times New Roman" pitchFamily="18" charset="0"/>
              </a:rPr>
              <a:pPr/>
              <a:t>32</a:t>
            </a:fld>
            <a:endParaRPr lang="en-US" dirty="0">
              <a:latin typeface="Times New Roman"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2645419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33</a:t>
            </a:fld>
            <a:endParaRPr lang="en-US" dirty="0"/>
          </a:p>
        </p:txBody>
      </p:sp>
    </p:spTree>
    <p:extLst>
      <p:ext uri="{BB962C8B-B14F-4D97-AF65-F5344CB8AC3E}">
        <p14:creationId xmlns:p14="http://schemas.microsoft.com/office/powerpoint/2010/main" val="1268017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34</a:t>
            </a:fld>
            <a:endParaRPr lang="en-US" dirty="0"/>
          </a:p>
        </p:txBody>
      </p:sp>
    </p:spTree>
    <p:extLst>
      <p:ext uri="{BB962C8B-B14F-4D97-AF65-F5344CB8AC3E}">
        <p14:creationId xmlns:p14="http://schemas.microsoft.com/office/powerpoint/2010/main" val="4107532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D261FD7-6FBF-481C-85C4-26CD944808CC}" type="slidenum">
              <a:rPr lang="en-US" smtClean="0">
                <a:latin typeface="Times New Roman" pitchFamily="18" charset="0"/>
              </a:rPr>
              <a:pPr/>
              <a:t>35</a:t>
            </a:fld>
            <a:endParaRPr lang="en-US" dirty="0">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625280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36</a:t>
            </a:fld>
            <a:endParaRPr lang="en-US" dirty="0"/>
          </a:p>
        </p:txBody>
      </p:sp>
    </p:spTree>
    <p:extLst>
      <p:ext uri="{BB962C8B-B14F-4D97-AF65-F5344CB8AC3E}">
        <p14:creationId xmlns:p14="http://schemas.microsoft.com/office/powerpoint/2010/main" val="3619117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37</a:t>
            </a:fld>
            <a:endParaRPr lang="en-US" dirty="0"/>
          </a:p>
        </p:txBody>
      </p:sp>
    </p:spTree>
    <p:extLst>
      <p:ext uri="{BB962C8B-B14F-4D97-AF65-F5344CB8AC3E}">
        <p14:creationId xmlns:p14="http://schemas.microsoft.com/office/powerpoint/2010/main" val="3941369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38</a:t>
            </a:fld>
            <a:endParaRPr lang="en-US" dirty="0"/>
          </a:p>
        </p:txBody>
      </p:sp>
    </p:spTree>
    <p:extLst>
      <p:ext uri="{BB962C8B-B14F-4D97-AF65-F5344CB8AC3E}">
        <p14:creationId xmlns:p14="http://schemas.microsoft.com/office/powerpoint/2010/main" val="387589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AC3A65-4043-1443-BFA3-989953D0AC23}" type="datetime1">
              <a:rPr lang="en-US" smtClean="0"/>
              <a:t>9/23/2026</a:t>
            </a:fld>
            <a:endParaRPr lang="en-US" dirty="0"/>
          </a:p>
        </p:txBody>
      </p:sp>
      <p:sp>
        <p:nvSpPr>
          <p:cNvPr id="4" name="Footer Placeholder 3"/>
          <p:cNvSpPr>
            <a:spLocks noGrp="1"/>
          </p:cNvSpPr>
          <p:nvPr>
            <p:ph type="ftr" sz="quarter" idx="11"/>
          </p:nvPr>
        </p:nvSpPr>
        <p:spPr/>
        <p:txBody>
          <a:bodyPr/>
          <a:lstStyle/>
          <a:p>
            <a:r>
              <a:rPr kumimoji="0" lang="en-US" dirty="0"/>
              <a:t>Instructor Slides</a:t>
            </a:r>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8" name="TextBox 7"/>
          <p:cNvSpPr txBox="1"/>
          <p:nvPr userDrawn="1"/>
        </p:nvSpPr>
        <p:spPr>
          <a:xfrm>
            <a:off x="11176000" y="6232244"/>
            <a:ext cx="791411"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smtClean="0">
                <a:solidFill>
                  <a:schemeClr val="tx2"/>
                </a:solidFill>
              </a:rPr>
              <a:pPr/>
              <a:t>‹#›</a:t>
            </a:fld>
            <a:endParaRPr lang="en-US" sz="1400" dirty="0">
              <a:solidFill>
                <a:schemeClr val="tx2"/>
              </a:solidFill>
            </a:endParaRPr>
          </a:p>
        </p:txBody>
      </p:sp>
    </p:spTree>
    <p:extLst>
      <p:ext uri="{BB962C8B-B14F-4D97-AF65-F5344CB8AC3E}">
        <p14:creationId xmlns:p14="http://schemas.microsoft.com/office/powerpoint/2010/main" val="13190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Al-</a:t>
            </a:r>
            <a:r>
              <a:rPr lang="en-US" sz="2400" dirty="0" err="1">
                <a:latin typeface="Times New Roman" panose="02020603050405020304" pitchFamily="18" charset="0"/>
                <a:cs typeface="Times New Roman" panose="02020603050405020304" pitchFamily="18" charset="0"/>
              </a:rPr>
              <a:t>Qershi</a:t>
            </a:r>
            <a:endParaRPr lang="en-US" sz="2400"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3E0D1FC-8DD8-3A2D-9612-9747085D7253}"/>
              </a:ext>
            </a:extLst>
          </p:cNvPr>
          <p:cNvSpPr txBox="1"/>
          <p:nvPr/>
        </p:nvSpPr>
        <p:spPr>
          <a:xfrm>
            <a:off x="1264415" y="2176806"/>
            <a:ext cx="4072076"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7677"/>
    </mc:Choice>
    <mc:Fallback xmlns="">
      <p:transition spd="slow" advTm="15767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16E4CC76-2D0D-6204-3FBC-B0856D8E8836}"/>
              </a:ext>
            </a:extLst>
          </p:cNvPr>
          <p:cNvSpPr txBox="1"/>
          <p:nvPr/>
        </p:nvSpPr>
        <p:spPr>
          <a:xfrm>
            <a:off x="6930248" y="4130088"/>
            <a:ext cx="3458831" cy="923330"/>
          </a:xfrm>
          <a:prstGeom prst="rect">
            <a:avLst/>
          </a:prstGeom>
          <a:noFill/>
        </p:spPr>
        <p:txBody>
          <a:bodyPr wrap="none" rtlCol="0">
            <a:spAutoFit/>
          </a:bodyPr>
          <a:lstStyle/>
          <a:p>
            <a:pPr algn="ctr"/>
            <a:r>
              <a:rPr lang="en-US" sz="5400" b="1" dirty="0">
                <a:solidFill>
                  <a:schemeClr val="accent1"/>
                </a:solidFill>
                <a:effectLst>
                  <a:outerShdw blurRad="38100" dist="38100" dir="2700000" algn="tl">
                    <a:srgbClr val="000000">
                      <a:alpha val="43137"/>
                    </a:srgbClr>
                  </a:outerShdw>
                </a:effectLst>
              </a:rPr>
              <a:t>Forecasting</a:t>
            </a:r>
            <a:endParaRPr lang="en-US" sz="16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70847"/>
    </mc:Choice>
    <mc:Fallback xmlns="">
      <p:transition spd="slow" advTm="708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44406" y="671594"/>
            <a:ext cx="10972800" cy="4572000"/>
          </a:xfrm>
        </p:spPr>
        <p:txBody>
          <a:bodyPr>
            <a:normAutofit/>
          </a:bodyPr>
          <a:lstStyle/>
          <a:p>
            <a:pPr algn="just" eaLnBrk="1" hangingPunct="1">
              <a:lnSpc>
                <a:spcPct val="150000"/>
              </a:lnSpc>
            </a:pPr>
            <a:r>
              <a:rPr lang="en-US" b="1" dirty="0">
                <a:latin typeface="Times New Roman" panose="02020603050405020304" pitchFamily="18" charset="0"/>
                <a:cs typeface="Times New Roman" panose="02020603050405020304" pitchFamily="18" charset="0"/>
              </a:rPr>
              <a:t>Forecast</a:t>
            </a:r>
            <a:r>
              <a:rPr lang="en-US" dirty="0">
                <a:latin typeface="Times New Roman" panose="02020603050405020304" pitchFamily="18" charset="0"/>
                <a:cs typeface="Times New Roman" panose="02020603050405020304" pitchFamily="18" charset="0"/>
              </a:rPr>
              <a:t> – a statement about the future value of a variable of interest</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We make forecasts about such things as weather, demand, and resource availability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Forecasts are important to making informed decisions</a:t>
            </a:r>
          </a:p>
          <a:p>
            <a:pPr lvl="1" algn="just" eaLnBrk="1" hangingPunct="1">
              <a:lnSpc>
                <a:spcPct val="150000"/>
              </a:lnSpc>
            </a:pPr>
            <a:r>
              <a:rPr lang="en-US" sz="2800" kern="0" dirty="0">
                <a:solidFill>
                  <a:srgbClr val="000000"/>
                </a:solidFill>
                <a:effectLst/>
                <a:latin typeface="Times New Roman" panose="02020603050405020304" pitchFamily="18" charset="0"/>
                <a:ea typeface="Arial Unicode MS"/>
              </a:rPr>
              <a:t>The shorter the forecast period, the more accurately the forecasts tend to track what happens</a:t>
            </a:r>
            <a:endParaRPr lang="en-US" sz="4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F799911-590B-43A1-5909-3054898A7197}"/>
              </a:ext>
            </a:extLst>
          </p:cNvPr>
          <p:cNvPicPr>
            <a:picLocks noChangeAspect="1"/>
          </p:cNvPicPr>
          <p:nvPr/>
        </p:nvPicPr>
        <p:blipFill>
          <a:blip r:embed="rId3"/>
          <a:stretch>
            <a:fillRect/>
          </a:stretch>
        </p:blipFill>
        <p:spPr>
          <a:xfrm>
            <a:off x="344406" y="4680488"/>
            <a:ext cx="11682279" cy="217751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65927"/>
    </mc:Choice>
    <mc:Fallback xmlns="">
      <p:transition spd="slow" advTm="1659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152400"/>
            <a:ext cx="11763214"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Important Aspects of Forecasts</a:t>
            </a:r>
          </a:p>
        </p:txBody>
      </p:sp>
      <p:sp>
        <p:nvSpPr>
          <p:cNvPr id="18435" name="Rectangle 3"/>
          <p:cNvSpPr>
            <a:spLocks noGrp="1" noChangeArrowheads="1"/>
          </p:cNvSpPr>
          <p:nvPr>
            <p:ph idx="1"/>
          </p:nvPr>
        </p:nvSpPr>
        <p:spPr/>
        <p:txBody>
          <a:bodyPr>
            <a:normAutofit/>
          </a:bodyPr>
          <a:lstStyle/>
          <a:p>
            <a:pPr marL="514350" indent="-514350" eaLnBrk="1" hangingPunct="1">
              <a:lnSpc>
                <a:spcPct val="150000"/>
              </a:lnSpc>
              <a:buFont typeface="+mj-lt"/>
              <a:buAutoNum type="arabicPeriod"/>
            </a:pPr>
            <a:r>
              <a:rPr lang="en-US" dirty="0">
                <a:latin typeface="Times New Roman" panose="02020603050405020304" pitchFamily="18" charset="0"/>
                <a:cs typeface="Times New Roman" panose="02020603050405020304" pitchFamily="18" charset="0"/>
              </a:rPr>
              <a:t>Expected </a:t>
            </a:r>
            <a:r>
              <a:rPr lang="en-US" u="sng" dirty="0">
                <a:latin typeface="Times New Roman" panose="02020603050405020304" pitchFamily="18" charset="0"/>
                <a:cs typeface="Times New Roman" panose="02020603050405020304" pitchFamily="18" charset="0"/>
              </a:rPr>
              <a:t>level</a:t>
            </a:r>
            <a:r>
              <a:rPr lang="en-US" dirty="0">
                <a:latin typeface="Times New Roman" panose="02020603050405020304" pitchFamily="18" charset="0"/>
                <a:cs typeface="Times New Roman" panose="02020603050405020304" pitchFamily="18" charset="0"/>
              </a:rPr>
              <a:t> of demand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level of demand may be a function of some </a:t>
            </a:r>
            <a:r>
              <a:rPr lang="en-US" sz="2800" u="sng" dirty="0">
                <a:latin typeface="Times New Roman" panose="02020603050405020304" pitchFamily="18" charset="0"/>
                <a:cs typeface="Times New Roman" panose="02020603050405020304" pitchFamily="18" charset="0"/>
              </a:rPr>
              <a:t>structural variation</a:t>
            </a:r>
            <a:r>
              <a:rPr lang="en-US" sz="2800" dirty="0">
                <a:latin typeface="Times New Roman" panose="02020603050405020304" pitchFamily="18" charset="0"/>
                <a:cs typeface="Times New Roman" panose="02020603050405020304" pitchFamily="18" charset="0"/>
              </a:rPr>
              <a:t> such as trend or seasonal variation</a:t>
            </a:r>
          </a:p>
          <a:p>
            <a:pPr marL="0" indent="0" eaLnBrk="1" hangingPunct="1">
              <a:lnSpc>
                <a:spcPct val="150000"/>
              </a:lnSpc>
              <a:buNone/>
            </a:pPr>
            <a:r>
              <a:rPr lang="en-US" dirty="0">
                <a:latin typeface="Times New Roman" panose="02020603050405020304" pitchFamily="18" charset="0"/>
                <a:cs typeface="Times New Roman" panose="02020603050405020304" pitchFamily="18" charset="0"/>
              </a:rPr>
              <a:t>2. Accuracy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Related to the potential size of forecast error</a:t>
            </a:r>
          </a:p>
        </p:txBody>
      </p:sp>
      <p:pic>
        <p:nvPicPr>
          <p:cNvPr id="2" name="Picture 1">
            <a:extLst>
              <a:ext uri="{FF2B5EF4-FFF2-40B4-BE49-F238E27FC236}">
                <a16:creationId xmlns:a16="http://schemas.microsoft.com/office/drawing/2014/main" id="{F830B9DB-7CF6-B5FB-06F6-ABEA3C6B0CC5}"/>
              </a:ext>
            </a:extLst>
          </p:cNvPr>
          <p:cNvPicPr>
            <a:picLocks noChangeAspect="1"/>
          </p:cNvPicPr>
          <p:nvPr/>
        </p:nvPicPr>
        <p:blipFill>
          <a:blip r:embed="rId3"/>
          <a:stretch>
            <a:fillRect/>
          </a:stretch>
        </p:blipFill>
        <p:spPr>
          <a:xfrm>
            <a:off x="8473053" y="4562475"/>
            <a:ext cx="3429000" cy="214312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92882"/>
    </mc:Choice>
    <mc:Fallback xmlns="">
      <p:transition spd="slow" advTm="19288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1FD83-0C8B-6B5C-CDA8-886DF33E74F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486D717-F642-31A9-2D51-2F6C86E3D0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BE3E8-FDA0-0167-D280-E50CA6DD9BB3}"/>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9FB556A-FC73-0B31-27D5-D0177E11127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pic>
        <p:nvPicPr>
          <p:cNvPr id="6" name="Graphic 21">
            <a:extLst>
              <a:ext uri="{FF2B5EF4-FFF2-40B4-BE49-F238E27FC236}">
                <a16:creationId xmlns:a16="http://schemas.microsoft.com/office/drawing/2014/main" id="{F87740A0-0B41-14BC-5A1F-219846FFE6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C083793-CD7B-395B-2D2A-9FEC8E58FBB5}"/>
              </a:ext>
            </a:extLst>
          </p:cNvPr>
          <p:cNvSpPr txBox="1"/>
          <p:nvPr/>
        </p:nvSpPr>
        <p:spPr>
          <a:xfrm>
            <a:off x="5667449" y="3429000"/>
            <a:ext cx="5608941" cy="1569660"/>
          </a:xfrm>
          <a:prstGeom prst="rect">
            <a:avLst/>
          </a:prstGeom>
          <a:noFill/>
        </p:spPr>
        <p:txBody>
          <a:bodyPr wrap="squar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8742129"/>
      </p:ext>
    </p:extLst>
  </p:cSld>
  <p:clrMapOvr>
    <a:masterClrMapping/>
  </p:clrMapOvr>
  <mc:AlternateContent xmlns:mc="http://schemas.openxmlformats.org/markup-compatibility/2006" xmlns:p14="http://schemas.microsoft.com/office/powerpoint/2010/main">
    <mc:Choice Requires="p14">
      <p:transition spd="slow" p14:dur="2000" advTm="1297"/>
    </mc:Choice>
    <mc:Fallback xmlns="">
      <p:transition spd="slow" advTm="12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34A77-6544-6499-A4D6-4C8060ACC7B4}"/>
              </a:ext>
            </a:extLst>
          </p:cNvPr>
          <p:cNvSpPr txBox="1"/>
          <p:nvPr/>
        </p:nvSpPr>
        <p:spPr>
          <a:xfrm>
            <a:off x="883403" y="557939"/>
            <a:ext cx="10476855" cy="2600199"/>
          </a:xfrm>
          <a:prstGeom prst="rect">
            <a:avLst/>
          </a:prstGeom>
          <a:noFill/>
        </p:spPr>
        <p:txBody>
          <a:bodyPr wrap="square" rtlCol="0">
            <a:spAutoFit/>
          </a:bodyPr>
          <a:lstStyle/>
          <a:p>
            <a:pPr algn="ctr">
              <a:lnSpc>
                <a:spcPct val="150000"/>
              </a:lnSpc>
            </a:pPr>
            <a:r>
              <a:rPr lang="en-US" sz="28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business is a decision-making tool used by many businesses to help in budgeting, planning, and estimating future growth. In the simplest terms, forecasting is the attempt to predict future outcomes based on past events and management insight.</a:t>
            </a:r>
            <a:endPar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7BFC8FB-A453-9069-62E2-F19737D94771}"/>
              </a:ext>
            </a:extLst>
          </p:cNvPr>
          <p:cNvPicPr>
            <a:picLocks noChangeAspect="1"/>
          </p:cNvPicPr>
          <p:nvPr/>
        </p:nvPicPr>
        <p:blipFill>
          <a:blip r:embed="rId2"/>
          <a:stretch>
            <a:fillRect/>
          </a:stretch>
        </p:blipFill>
        <p:spPr>
          <a:xfrm>
            <a:off x="681923" y="3158138"/>
            <a:ext cx="10476855" cy="3477222"/>
          </a:xfrm>
          <a:prstGeom prst="rect">
            <a:avLst/>
          </a:prstGeom>
          <a:ln>
            <a:noFill/>
          </a:ln>
          <a:effectLst>
            <a:softEdge rad="112500"/>
          </a:effectLst>
        </p:spPr>
      </p:pic>
    </p:spTree>
    <p:extLst>
      <p:ext uri="{BB962C8B-B14F-4D97-AF65-F5344CB8AC3E}">
        <p14:creationId xmlns:p14="http://schemas.microsoft.com/office/powerpoint/2010/main" val="3270502919"/>
      </p:ext>
    </p:extLst>
  </p:cSld>
  <p:clrMapOvr>
    <a:masterClrMapping/>
  </p:clrMapOvr>
  <mc:AlternateContent xmlns:mc="http://schemas.openxmlformats.org/markup-compatibility/2006" xmlns:p14="http://schemas.microsoft.com/office/powerpoint/2010/main">
    <mc:Choice Requires="p14">
      <p:transition spd="slow" p14:dur="2000" advTm="211663"/>
    </mc:Choice>
    <mc:Fallback xmlns="">
      <p:transition spd="slow" advTm="21166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EC8BD1-6C76-4ED8-B9B5-2AC0F2E834C7}"/>
              </a:ext>
            </a:extLst>
          </p:cNvPr>
          <p:cNvSpPr/>
          <p:nvPr/>
        </p:nvSpPr>
        <p:spPr>
          <a:xfrm>
            <a:off x="147234" y="1403379"/>
            <a:ext cx="11608230" cy="5302221"/>
          </a:xfrm>
          <a:prstGeom prst="rect">
            <a:avLst/>
          </a:prstGeom>
        </p:spPr>
        <p:txBody>
          <a:bodyPr wrap="square">
            <a:spAutoFit/>
          </a:bodyPr>
          <a:lstStyle/>
          <a:p>
            <a:pPr marL="468630" indent="-285750">
              <a:lnSpc>
                <a:spcPct val="150000"/>
              </a:lnSpc>
              <a:spcBef>
                <a:spcPts val="61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Accounting.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 product/process cost estimates, profit projections, cash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3096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Finance.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Equipment/equipment replacement needs, timing and number of funding/borrowing needs.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63345" indent="-285750" algn="just">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Human</a:t>
            </a:r>
            <a:r>
              <a:rPr lang="en-US" sz="2200" b="1" spc="-13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resources.</a:t>
            </a:r>
            <a:r>
              <a:rPr lang="en-US" sz="2200" b="1" spc="-13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Hiring</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activities,</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including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recruitment,</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interviewing,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and</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training;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layoff planning, including outplacement</a:t>
            </a:r>
            <a:r>
              <a:rPr lang="en-US" sz="2200" spc="2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counseling.</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Marketing.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Pricing and promotion, e-business strategies, global competition strategies.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MIS.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New/revised information systems, internet 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2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Operations.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Schedules, capacity planning, work assignments and workloads, inventory planning, make-or-buy decisions, outsourcing, project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Product/service</a:t>
            </a:r>
            <a:r>
              <a:rPr lang="en-US" sz="2200" b="1" spc="-4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b="1" spc="-4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Revision</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current</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features,</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or</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A08C9881-58AF-4011-A573-838C49F4A7FE}"/>
              </a:ext>
            </a:extLst>
          </p:cNvPr>
          <p:cNvSpPr>
            <a:spLocks noGrp="1" noChangeArrowheads="1"/>
          </p:cNvSpPr>
          <p:nvPr>
            <p:ph type="title"/>
          </p:nvPr>
        </p:nvSpPr>
        <p:spPr>
          <a:xfrm>
            <a:off x="743919" y="152400"/>
            <a:ext cx="1041486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in Business Organizations</a:t>
            </a:r>
          </a:p>
        </p:txBody>
      </p:sp>
    </p:spTree>
    <p:extLst>
      <p:ext uri="{BB962C8B-B14F-4D97-AF65-F5344CB8AC3E}">
        <p14:creationId xmlns:p14="http://schemas.microsoft.com/office/powerpoint/2010/main" val="1942733021"/>
      </p:ext>
    </p:extLst>
  </p:cSld>
  <p:clrMapOvr>
    <a:masterClrMapping/>
  </p:clrMapOvr>
  <mc:AlternateContent xmlns:mc="http://schemas.openxmlformats.org/markup-compatibility/2006" xmlns:p14="http://schemas.microsoft.com/office/powerpoint/2010/main">
    <mc:Choice Requires="p14">
      <p:transition spd="slow" p14:dur="2000" advTm="230005"/>
    </mc:Choice>
    <mc:Fallback xmlns="">
      <p:transition spd="slow" advTm="23000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264763" y="1024261"/>
            <a:ext cx="10515600" cy="4351338"/>
          </a:xfrm>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Plan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long-range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Types of products and services to offer</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and equipment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location</a:t>
            </a:r>
          </a:p>
          <a:p>
            <a:pPr eaLnBrk="1" hangingPunct="1">
              <a:lnSpc>
                <a:spcPct val="100000"/>
              </a:lnSpc>
            </a:pPr>
            <a:r>
              <a:rPr lang="en-US" sz="2400" b="1" dirty="0">
                <a:latin typeface="Times New Roman" panose="02020603050405020304" pitchFamily="18" charset="0"/>
                <a:cs typeface="Times New Roman" panose="02020603050405020304" pitchFamily="18" charset="0"/>
              </a:rPr>
              <a:t>Plan the use of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short- and medium-range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Inventory management</a:t>
            </a:r>
          </a:p>
          <a:p>
            <a:pPr lvl="2" eaLnBrk="1" hangingPunct="1">
              <a:lnSpc>
                <a:spcPct val="100000"/>
              </a:lnSpc>
            </a:pPr>
            <a:r>
              <a:rPr lang="en-US" sz="2400" dirty="0">
                <a:latin typeface="Times New Roman" panose="02020603050405020304" pitchFamily="18" charset="0"/>
                <a:cs typeface="Times New Roman" panose="02020603050405020304" pitchFamily="18" charset="0"/>
              </a:rPr>
              <a:t>Workforce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Purchasing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Production</a:t>
            </a:r>
          </a:p>
          <a:p>
            <a:pPr lvl="2" eaLnBrk="1" hangingPunct="1">
              <a:lnSpc>
                <a:spcPct val="100000"/>
              </a:lnSpc>
            </a:pPr>
            <a:r>
              <a:rPr lang="en-US" sz="2400" dirty="0">
                <a:latin typeface="Times New Roman" panose="02020603050405020304" pitchFamily="18" charset="0"/>
                <a:cs typeface="Times New Roman" panose="02020603050405020304" pitchFamily="18" charset="0"/>
              </a:rPr>
              <a:t>Budgeting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Scheduling</a:t>
            </a:r>
          </a:p>
          <a:p>
            <a:pPr lvl="2" eaLnBrk="1" hangingPunct="1">
              <a:lnSpc>
                <a:spcPct val="100000"/>
              </a:lnSpc>
            </a:pPr>
            <a:endParaRPr lang="en-US" sz="2400" dirty="0">
              <a:latin typeface="Times New Roman" panose="02020603050405020304" pitchFamily="18" charset="0"/>
              <a:cs typeface="Times New Roman" panose="02020603050405020304" pitchFamily="18" charset="0"/>
            </a:endParaRPr>
          </a:p>
        </p:txBody>
      </p:sp>
      <p:sp>
        <p:nvSpPr>
          <p:cNvPr id="9218" name="Rectangle 2"/>
          <p:cNvSpPr>
            <a:spLocks noGrp="1" noChangeArrowheads="1"/>
          </p:cNvSpPr>
          <p:nvPr>
            <p:ph type="title"/>
          </p:nvPr>
        </p:nvSpPr>
        <p:spPr>
          <a:xfrm>
            <a:off x="838200" y="-184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Uses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8</a:t>
            </a:fld>
            <a:endParaRPr lang="en-US" sz="1400" dirty="0">
              <a:solidFill>
                <a:schemeClr val="tx2"/>
              </a:solidFill>
            </a:endParaRPr>
          </a:p>
        </p:txBody>
      </p:sp>
      <p:pic>
        <p:nvPicPr>
          <p:cNvPr id="2" name="Picture 1">
            <a:extLst>
              <a:ext uri="{FF2B5EF4-FFF2-40B4-BE49-F238E27FC236}">
                <a16:creationId xmlns:a16="http://schemas.microsoft.com/office/drawing/2014/main" id="{B87CDE08-8102-BE6A-6375-5CFDFE4E1929}"/>
              </a:ext>
            </a:extLst>
          </p:cNvPr>
          <p:cNvPicPr>
            <a:picLocks noChangeAspect="1"/>
          </p:cNvPicPr>
          <p:nvPr/>
        </p:nvPicPr>
        <p:blipFill>
          <a:blip r:embed="rId3"/>
          <a:stretch>
            <a:fillRect/>
          </a:stretch>
        </p:blipFill>
        <p:spPr>
          <a:xfrm>
            <a:off x="7356958" y="4293352"/>
            <a:ext cx="4108105" cy="23108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4="http://schemas.microsoft.com/office/powerpoint/2010/main">
    <mc:Choice Requires="p14">
      <p:transition spd="slow" p14:dur="2000" advTm="114759"/>
    </mc:Choice>
    <mc:Fallback xmlns="">
      <p:transition spd="slow" advTm="11475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04247" y="1690688"/>
            <a:ext cx="11420959" cy="4351338"/>
          </a:xfrm>
        </p:spPr>
        <p:txBody>
          <a:bodyPr>
            <a:normAutofit fontScale="92500" lnSpcReduction="10000"/>
          </a:bodyPr>
          <a:lstStyle/>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Techniques assume some underlying causal system that existed in the past will persist into the future</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are not perfect</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for groups of items are more accurate than those for individual items</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 accuracy decreases as the forecasting horizon increases</a:t>
            </a:r>
          </a:p>
          <a:p>
            <a:pPr marL="533400" indent="-533400">
              <a:lnSpc>
                <a:spcPct val="150000"/>
              </a:lnSpc>
              <a:buFontTx/>
              <a:buAutoNum type="arabicPeriod"/>
            </a:pPr>
            <a:r>
              <a:rPr lang="en-US" sz="2600" kern="100" dirty="0">
                <a:solidFill>
                  <a:srgbClr val="000000"/>
                </a:solidFill>
                <a:effectLst/>
                <a:latin typeface="Times New Roman" panose="02020603050405020304" pitchFamily="18" charset="0"/>
                <a:ea typeface="Arial Unicode MS"/>
                <a:cs typeface="Times New Roman" panose="02020603050405020304" pitchFamily="18" charset="0"/>
              </a:rPr>
              <a:t>When choosing a forecasting technique, a critical trade-off that must be considered is that between cost and accuracy</a:t>
            </a:r>
            <a:endParaRPr lang="en-US" sz="2600" kern="100" dirty="0">
              <a:effectLst/>
              <a:latin typeface="Times New Roman" panose="02020603050405020304" pitchFamily="18" charset="0"/>
              <a:ea typeface="Arial Unicode MS"/>
              <a:cs typeface="Times New Roman" panose="02020603050405020304" pitchFamily="18" charset="0"/>
            </a:endParaRPr>
          </a:p>
          <a:p>
            <a:pPr marL="533400" indent="-533400">
              <a:lnSpc>
                <a:spcPct val="150000"/>
              </a:lnSpc>
              <a:buFontTx/>
              <a:buAutoNum type="arabicPeriod"/>
            </a:pPr>
            <a:endParaRPr lang="en-US" sz="2600" dirty="0">
              <a:latin typeface="Times New Roman" panose="02020603050405020304" pitchFamily="18" charset="0"/>
              <a:cs typeface="Times New Roman" panose="02020603050405020304" pitchFamily="18" charset="0"/>
            </a:endParaRPr>
          </a:p>
        </p:txBody>
      </p:sp>
      <p:sp>
        <p:nvSpPr>
          <p:cNvPr id="19458" name="Rectangle 2"/>
          <p:cNvSpPr>
            <a:spLocks noGrp="1" noChangeArrowheads="1"/>
          </p:cNvSpPr>
          <p:nvPr>
            <p:ph type="title"/>
          </p:nvPr>
        </p:nvSpPr>
        <p:spPr>
          <a:xfrm>
            <a:off x="366794" y="365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Features Common to All Forecasts</a:t>
            </a:r>
          </a:p>
        </p:txBody>
      </p:sp>
      <p:pic>
        <p:nvPicPr>
          <p:cNvPr id="2" name="Picture 1">
            <a:extLst>
              <a:ext uri="{FF2B5EF4-FFF2-40B4-BE49-F238E27FC236}">
                <a16:creationId xmlns:a16="http://schemas.microsoft.com/office/drawing/2014/main" id="{3122B376-4262-2645-06D3-0B0BA2F19066}"/>
              </a:ext>
            </a:extLst>
          </p:cNvPr>
          <p:cNvPicPr>
            <a:picLocks noChangeAspect="1"/>
          </p:cNvPicPr>
          <p:nvPr/>
        </p:nvPicPr>
        <p:blipFill>
          <a:blip r:embed="rId3"/>
          <a:stretch>
            <a:fillRect/>
          </a:stretch>
        </p:blipFill>
        <p:spPr>
          <a:xfrm>
            <a:off x="9762480" y="10818"/>
            <a:ext cx="2239827" cy="1679870"/>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93608"/>
    </mc:Choice>
    <mc:Fallback xmlns="">
      <p:transition spd="slow" advTm="1936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Are Not Perfect</a:t>
            </a:r>
          </a:p>
        </p:txBody>
      </p:sp>
      <p:sp>
        <p:nvSpPr>
          <p:cNvPr id="22531" name="Rectangle 3"/>
          <p:cNvSpPr>
            <a:spLocks noGrp="1" noChangeArrowheads="1"/>
          </p:cNvSpPr>
          <p:nvPr>
            <p:ph idx="1"/>
          </p:nvPr>
        </p:nvSpPr>
        <p:spPr>
          <a:xfrm>
            <a:off x="406401" y="1524000"/>
            <a:ext cx="8846088" cy="1905000"/>
          </a:xfrm>
        </p:spPr>
        <p:txBody>
          <a:bodyPr>
            <a:noAutofit/>
          </a:bodyPr>
          <a:lstStyle/>
          <a:p>
            <a:pPr marL="640080" lvl="2">
              <a:lnSpc>
                <a:spcPct val="150000"/>
              </a:lnSpc>
              <a:spcBef>
                <a:spcPts val="600"/>
              </a:spcBef>
            </a:pPr>
            <a:r>
              <a:rPr lang="en-US" sz="2400" b="1" dirty="0">
                <a:latin typeface="Times New Roman" panose="02020603050405020304" pitchFamily="18" charset="0"/>
                <a:cs typeface="Times New Roman" panose="02020603050405020304" pitchFamily="18" charset="0"/>
              </a:rPr>
              <a:t>Random variation </a:t>
            </a:r>
            <a:r>
              <a:rPr lang="en-US" sz="2400" dirty="0">
                <a:latin typeface="Times New Roman" panose="02020603050405020304" pitchFamily="18" charset="0"/>
                <a:cs typeface="Times New Roman" panose="02020603050405020304" pitchFamily="18" charset="0"/>
              </a:rPr>
              <a:t>is always present, there will always be some residual error, even if all other factors have been accounted for.</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Lack of Data </a:t>
            </a:r>
            <a:r>
              <a:rPr lang="en-US" sz="2400" b="0" i="0" dirty="0">
                <a:effectLst/>
                <a:latin typeface="Times New Roman" panose="02020603050405020304" pitchFamily="18" charset="0"/>
                <a:cs typeface="Times New Roman" panose="02020603050405020304" pitchFamily="18" charset="0"/>
              </a:rPr>
              <a:t>– Without enough data to draw from, making accurate predictions is impossible. Businesses must collect as much data as possible and leverage this knowledge to create reliable forecasts. </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Poor Quality Data </a:t>
            </a:r>
            <a:r>
              <a:rPr lang="en-US" sz="2400" b="0" i="0" dirty="0">
                <a:effectLst/>
                <a:latin typeface="Times New Roman" panose="02020603050405020304" pitchFamily="18" charset="0"/>
                <a:cs typeface="Times New Roman" panose="02020603050405020304" pitchFamily="18" charset="0"/>
              </a:rPr>
              <a:t>– Even if businesses have access to plenty of data, it won't do them any good if the quality is poor.</a:t>
            </a:r>
            <a:endParaRPr lang="en-US" sz="24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D31052-09C9-AB36-3208-33D20BBCCCC8}"/>
              </a:ext>
            </a:extLst>
          </p:cNvPr>
          <p:cNvPicPr>
            <a:picLocks noChangeAspect="1"/>
          </p:cNvPicPr>
          <p:nvPr/>
        </p:nvPicPr>
        <p:blipFill>
          <a:blip r:embed="rId3"/>
          <a:stretch>
            <a:fillRect/>
          </a:stretch>
        </p:blipFill>
        <p:spPr>
          <a:xfrm rot="2984137">
            <a:off x="8843387" y="2795921"/>
            <a:ext cx="3638893" cy="2193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4="http://schemas.microsoft.com/office/powerpoint/2010/main">
    <mc:Choice Requires="p14">
      <p:transition spd="slow" p14:dur="2000" advTm="142508"/>
    </mc:Choice>
    <mc:Fallback xmlns="">
      <p:transition spd="slow" advTm="1425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387457" y="2045777"/>
            <a:ext cx="8710048" cy="4627132"/>
          </a:xfrm>
        </p:spPr>
        <p:txBody>
          <a:bodyPr>
            <a:normAutofit/>
          </a:bodyPr>
          <a:lstStyle/>
          <a:p>
            <a:pPr marL="533400" indent="-533400">
              <a:buNone/>
            </a:pPr>
            <a:r>
              <a:rPr lang="en-US" dirty="0">
                <a:latin typeface="Times New Roman" panose="02020603050405020304" pitchFamily="18" charset="0"/>
                <a:cs typeface="Times New Roman" panose="02020603050405020304" pitchFamily="18" charset="0"/>
              </a:rPr>
              <a:t>The forecast</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timely</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accurate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reliable</a:t>
            </a:r>
          </a:p>
          <a:p>
            <a:pPr marL="533400" indent="-533400"/>
            <a:r>
              <a:rPr lang="en-US" dirty="0">
                <a:latin typeface="Times New Roman" panose="02020603050405020304" pitchFamily="18" charset="0"/>
                <a:cs typeface="Times New Roman" panose="02020603050405020304" pitchFamily="18" charset="0"/>
              </a:rPr>
              <a:t>Should be expressed in </a:t>
            </a:r>
            <a:r>
              <a:rPr lang="en-US" i="1" dirty="0">
                <a:latin typeface="Times New Roman" panose="02020603050405020304" pitchFamily="18" charset="0"/>
                <a:cs typeface="Times New Roman" panose="02020603050405020304" pitchFamily="18" charset="0"/>
              </a:rPr>
              <a:t>meaningful units</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in writing</a:t>
            </a:r>
          </a:p>
          <a:p>
            <a:pPr marL="533400" indent="-533400"/>
            <a:r>
              <a:rPr lang="en-US" dirty="0">
                <a:latin typeface="Times New Roman" panose="02020603050405020304" pitchFamily="18" charset="0"/>
                <a:cs typeface="Times New Roman" panose="02020603050405020304" pitchFamily="18" charset="0"/>
              </a:rPr>
              <a:t>Technique should be </a:t>
            </a:r>
            <a:r>
              <a:rPr lang="en-US" i="1" dirty="0">
                <a:latin typeface="Times New Roman" panose="02020603050405020304" pitchFamily="18" charset="0"/>
                <a:cs typeface="Times New Roman" panose="02020603050405020304" pitchFamily="18" charset="0"/>
              </a:rPr>
              <a:t>simple to understand and use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cost-effective</a:t>
            </a:r>
          </a:p>
        </p:txBody>
      </p:sp>
      <p:sp>
        <p:nvSpPr>
          <p:cNvPr id="2048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Elements of a Good Forecast</a:t>
            </a:r>
          </a:p>
        </p:txBody>
      </p:sp>
      <p:pic>
        <p:nvPicPr>
          <p:cNvPr id="3" name="Picture 2">
            <a:extLst>
              <a:ext uri="{FF2B5EF4-FFF2-40B4-BE49-F238E27FC236}">
                <a16:creationId xmlns:a16="http://schemas.microsoft.com/office/drawing/2014/main" id="{852FC4EC-43B1-D04E-B3EE-EA4342D9F0B3}"/>
              </a:ext>
            </a:extLst>
          </p:cNvPr>
          <p:cNvPicPr>
            <a:picLocks noChangeAspect="1"/>
          </p:cNvPicPr>
          <p:nvPr/>
        </p:nvPicPr>
        <p:blipFill>
          <a:blip r:embed="rId3"/>
          <a:stretch>
            <a:fillRect/>
          </a:stretch>
        </p:blipFill>
        <p:spPr>
          <a:xfrm>
            <a:off x="7513365" y="2217630"/>
            <a:ext cx="4678635" cy="3029973"/>
          </a:xfrm>
          <a:prstGeom prst="ellipse">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66420"/>
    </mc:Choice>
    <mc:Fallback xmlns="">
      <p:transition spd="slow" advTm="1664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p:txBody>
          <a:bodyPr/>
          <a:lstStyle/>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Determine the purpose of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Establish a time horizon</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Obtain, clean, and analyze appropriate data</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Select a forecasting technique</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Make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Monitor the forecast errors</a:t>
            </a:r>
          </a:p>
        </p:txBody>
      </p:sp>
      <p:sp>
        <p:nvSpPr>
          <p:cNvPr id="2150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Steps in the Forecasting Process</a:t>
            </a:r>
          </a:p>
        </p:txBody>
      </p:sp>
      <p:pic>
        <p:nvPicPr>
          <p:cNvPr id="3" name="Picture 2">
            <a:extLst>
              <a:ext uri="{FF2B5EF4-FFF2-40B4-BE49-F238E27FC236}">
                <a16:creationId xmlns:a16="http://schemas.microsoft.com/office/drawing/2014/main" id="{8A7BB570-E794-F6ED-47C9-11AF254AEBCD}"/>
              </a:ext>
            </a:extLst>
          </p:cNvPr>
          <p:cNvPicPr>
            <a:picLocks noChangeAspect="1"/>
          </p:cNvPicPr>
          <p:nvPr/>
        </p:nvPicPr>
        <p:blipFill>
          <a:blip r:embed="rId3"/>
          <a:stretch>
            <a:fillRect/>
          </a:stretch>
        </p:blipFill>
        <p:spPr>
          <a:xfrm>
            <a:off x="6369042" y="4108128"/>
            <a:ext cx="5398157" cy="206883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52419"/>
    </mc:Choice>
    <mc:Fallback xmlns="">
      <p:transition spd="slow" advTm="1524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8"/>
          <p:cNvSpPr>
            <a:spLocks noGrp="1" noChangeArrowheads="1"/>
          </p:cNvSpPr>
          <p:nvPr>
            <p:ph idx="1"/>
          </p:nvPr>
        </p:nvSpPr>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Qualitative forecasting</a:t>
            </a:r>
          </a:p>
          <a:p>
            <a:pPr lvl="1" eaLnBrk="1" hangingPunct="1">
              <a:lnSpc>
                <a:spcPct val="100000"/>
              </a:lnSpc>
            </a:pPr>
            <a:r>
              <a:rPr lang="en-US" dirty="0">
                <a:latin typeface="Times New Roman" panose="02020603050405020304" pitchFamily="18" charset="0"/>
                <a:cs typeface="Times New Roman" panose="02020603050405020304" pitchFamily="18" charset="0"/>
              </a:rPr>
              <a:t>Qualitative techniques permit the inclusion of </a:t>
            </a:r>
            <a:r>
              <a:rPr lang="en-US" i="1" dirty="0">
                <a:latin typeface="Times New Roman" panose="02020603050405020304" pitchFamily="18" charset="0"/>
                <a:cs typeface="Times New Roman" panose="02020603050405020304" pitchFamily="18" charset="0"/>
              </a:rPr>
              <a:t>soft</a:t>
            </a:r>
            <a:r>
              <a:rPr lang="en-US" dirty="0">
                <a:latin typeface="Times New Roman" panose="02020603050405020304" pitchFamily="18" charset="0"/>
                <a:cs typeface="Times New Roman" panose="02020603050405020304" pitchFamily="18" charset="0"/>
              </a:rPr>
              <a:t> information such as: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Human factors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Personal opinions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Hunches</a:t>
            </a:r>
          </a:p>
          <a:p>
            <a:pPr lvl="1" eaLnBrk="1" hangingPunct="1">
              <a:lnSpc>
                <a:spcPct val="100000"/>
              </a:lnSpc>
            </a:pPr>
            <a:r>
              <a:rPr lang="en-US" dirty="0">
                <a:latin typeface="Times New Roman" panose="02020603050405020304" pitchFamily="18" charset="0"/>
                <a:cs typeface="Times New Roman" panose="02020603050405020304" pitchFamily="18" charset="0"/>
              </a:rPr>
              <a:t>These factors are difficult, or impossible, to quantify</a:t>
            </a:r>
          </a:p>
          <a:p>
            <a:pPr eaLnBrk="1" hangingPunct="1">
              <a:lnSpc>
                <a:spcPct val="100000"/>
              </a:lnSpc>
            </a:pPr>
            <a:r>
              <a:rPr lang="en-US" sz="2400" b="1" dirty="0">
                <a:latin typeface="Times New Roman" panose="02020603050405020304" pitchFamily="18" charset="0"/>
                <a:cs typeface="Times New Roman" panose="02020603050405020304" pitchFamily="18" charset="0"/>
              </a:rPr>
              <a:t>Quantitative forecasting</a:t>
            </a:r>
          </a:p>
          <a:p>
            <a:pPr lvl="1">
              <a:lnSpc>
                <a:spcPct val="100000"/>
              </a:lnSpc>
            </a:pPr>
            <a:r>
              <a:rPr lang="en-US" dirty="0">
                <a:latin typeface="Times New Roman" panose="02020603050405020304" pitchFamily="18" charset="0"/>
                <a:cs typeface="Times New Roman" panose="02020603050405020304" pitchFamily="18" charset="0"/>
              </a:rPr>
              <a:t>These techniques rely on </a:t>
            </a:r>
            <a:r>
              <a:rPr lang="en-US" i="1" dirty="0">
                <a:latin typeface="Times New Roman" panose="02020603050405020304" pitchFamily="18" charset="0"/>
                <a:cs typeface="Times New Roman" panose="02020603050405020304" pitchFamily="18" charset="0"/>
              </a:rPr>
              <a:t>hard</a:t>
            </a:r>
            <a:r>
              <a:rPr lang="en-US" dirty="0">
                <a:latin typeface="Times New Roman" panose="02020603050405020304" pitchFamily="18" charset="0"/>
                <a:cs typeface="Times New Roman" panose="02020603050405020304" pitchFamily="18" charset="0"/>
              </a:rPr>
              <a:t> data</a:t>
            </a:r>
          </a:p>
          <a:p>
            <a:pPr lvl="1" eaLnBrk="1" hangingPunct="1">
              <a:lnSpc>
                <a:spcPct val="100000"/>
              </a:lnSpc>
            </a:pPr>
            <a:r>
              <a:rPr lang="en-US" dirty="0">
                <a:latin typeface="Times New Roman" panose="02020603050405020304" pitchFamily="18" charset="0"/>
                <a:cs typeface="Times New Roman" panose="02020603050405020304" pitchFamily="18" charset="0"/>
              </a:rPr>
              <a:t>Quantitative techniques involve either the projection of historical data or the development of associative methods that attempt to use </a:t>
            </a:r>
            <a:r>
              <a:rPr lang="en-US" i="1" dirty="0">
                <a:latin typeface="Times New Roman" panose="02020603050405020304" pitchFamily="18" charset="0"/>
                <a:cs typeface="Times New Roman" panose="02020603050405020304" pitchFamily="18" charset="0"/>
              </a:rPr>
              <a:t>causal variables</a:t>
            </a:r>
            <a:r>
              <a:rPr lang="en-US" dirty="0">
                <a:latin typeface="Times New Roman" panose="02020603050405020304" pitchFamily="18" charset="0"/>
                <a:cs typeface="Times New Roman" panose="02020603050405020304" pitchFamily="18" charset="0"/>
              </a:rPr>
              <a:t> to make a forecast</a:t>
            </a:r>
          </a:p>
        </p:txBody>
      </p:sp>
      <p:sp>
        <p:nvSpPr>
          <p:cNvPr id="2560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Approaches</a:t>
            </a:r>
          </a:p>
        </p:txBody>
      </p:sp>
    </p:spTree>
  </p:cSld>
  <p:clrMapOvr>
    <a:masterClrMapping/>
  </p:clrMapOvr>
  <mc:AlternateContent xmlns:mc="http://schemas.openxmlformats.org/markup-compatibility/2006" xmlns:p14="http://schemas.microsoft.com/office/powerpoint/2010/main">
    <mc:Choice Requires="p14">
      <p:transition spd="slow" p14:dur="2000" advTm="155862"/>
    </mc:Choice>
    <mc:Fallback xmlns="">
      <p:transition spd="slow" advTm="1558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a:t>
            </a:r>
          </a:p>
        </p:txBody>
      </p:sp>
      <p:sp>
        <p:nvSpPr>
          <p:cNvPr id="26627" name="Rectangle 3"/>
          <p:cNvSpPr>
            <a:spLocks noGrp="1" noChangeArrowheads="1"/>
          </p:cNvSpPr>
          <p:nvPr>
            <p:ph idx="1"/>
          </p:nvPr>
        </p:nvSpPr>
        <p:spPr/>
        <p:txBody>
          <a:bodyPr>
            <a:normAutofit lnSpcReduction="10000"/>
          </a:bodyPr>
          <a:lstStyle/>
          <a:p>
            <a:pPr marL="0" indent="0" algn="just" eaLnBrk="1" hangingPunct="1">
              <a:lnSpc>
                <a:spcPct val="100000"/>
              </a:lnSpc>
              <a:buNone/>
            </a:pPr>
            <a:r>
              <a:rPr lang="en-US" b="0" dirty="0">
                <a:latin typeface="Times New Roman" panose="02020603050405020304" pitchFamily="18" charset="0"/>
                <a:cs typeface="Times New Roman" panose="02020603050405020304" pitchFamily="18" charset="0"/>
              </a:rPr>
              <a:t>Forecasts that use subjective inputs such as opinions from consumer surveys, sales staff, managers, executives, and experts</a:t>
            </a: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Executive opinions</a:t>
            </a:r>
          </a:p>
          <a:p>
            <a:pPr lvl="2" algn="just">
              <a:lnSpc>
                <a:spcPct val="100000"/>
              </a:lnSpc>
            </a:pPr>
            <a:r>
              <a:rPr lang="en-US" sz="2800" dirty="0">
                <a:latin typeface="Times New Roman" panose="02020603050405020304" pitchFamily="18" charset="0"/>
                <a:cs typeface="Times New Roman" panose="02020603050405020304" pitchFamily="18" charset="0"/>
              </a:rPr>
              <a:t>A small group of upper-level managers may meet and collectively develop a forecast</a:t>
            </a:r>
          </a:p>
          <a:p>
            <a:pPr marL="914400" lvl="2" indent="0" algn="just">
              <a:lnSpc>
                <a:spcPct val="100000"/>
              </a:lnSpc>
              <a:buNone/>
            </a:pPr>
            <a:endParaRPr lang="en-US" sz="2800" dirty="0">
              <a:latin typeface="Times New Roman" panose="02020603050405020304" pitchFamily="18" charset="0"/>
              <a:cs typeface="Times New Roman" panose="02020603050405020304" pitchFamily="18" charset="0"/>
            </a:endParaRP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Salesforce opinions</a:t>
            </a:r>
          </a:p>
          <a:p>
            <a:pPr lvl="2" algn="just">
              <a:lnSpc>
                <a:spcPct val="100000"/>
              </a:lnSpc>
            </a:pPr>
            <a:r>
              <a:rPr lang="en-US" sz="2800" dirty="0">
                <a:latin typeface="Times New Roman" panose="02020603050405020304" pitchFamily="18" charset="0"/>
                <a:cs typeface="Times New Roman" panose="02020603050405020304" pitchFamily="18" charset="0"/>
              </a:rPr>
              <a:t>Members of the sales or customer service staff can be good sources of information due to their direct contact with customers and may be aware of plans customers may be considering for the future</a:t>
            </a:r>
          </a:p>
        </p:txBody>
      </p:sp>
    </p:spTree>
  </p:cSld>
  <p:clrMapOvr>
    <a:masterClrMapping/>
  </p:clrMapOvr>
  <mc:AlternateContent xmlns:mc="http://schemas.openxmlformats.org/markup-compatibility/2006" xmlns:p14="http://schemas.microsoft.com/office/powerpoint/2010/main">
    <mc:Choice Requires="p14">
      <p:transition spd="slow" p14:dur="2000" advTm="137971"/>
    </mc:Choice>
    <mc:Fallback xmlns="">
      <p:transition spd="slow" advTm="1379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4C5C5C-1DBE-DF47-8FAA-6F3C75698D64}"/>
              </a:ext>
            </a:extLst>
          </p:cNvPr>
          <p:cNvSpPr txBox="1"/>
          <p:nvPr/>
        </p:nvSpPr>
        <p:spPr>
          <a:xfrm>
            <a:off x="368086" y="1599742"/>
            <a:ext cx="11596606" cy="4401205"/>
          </a:xfrm>
          <a:prstGeom prst="rect">
            <a:avLst/>
          </a:prstGeom>
          <a:noFill/>
        </p:spPr>
        <p:txBody>
          <a:bodyPr wrap="square">
            <a:spAutoFit/>
          </a:bodyPr>
          <a:lstStyle/>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Consumer surveys</a:t>
            </a:r>
          </a:p>
          <a:p>
            <a:pPr lvl="2" algn="just"/>
            <a:r>
              <a:rPr lang="en-US" sz="2800" dirty="0">
                <a:latin typeface="Times New Roman" panose="02020603050405020304" pitchFamily="18" charset="0"/>
                <a:cs typeface="Times New Roman" panose="02020603050405020304" pitchFamily="18" charset="0"/>
              </a:rPr>
              <a:t>Since consumers ultimately determine demand, it makes sense to solicit input from them</a:t>
            </a:r>
          </a:p>
          <a:p>
            <a:pPr lvl="2" algn="just"/>
            <a:r>
              <a:rPr lang="en-US" sz="2800" dirty="0">
                <a:latin typeface="Times New Roman" panose="02020603050405020304" pitchFamily="18" charset="0"/>
                <a:cs typeface="Times New Roman" panose="02020603050405020304" pitchFamily="18" charset="0"/>
              </a:rPr>
              <a:t>Consumer surveys typically represent a </a:t>
            </a:r>
            <a:r>
              <a:rPr lang="en-US" sz="2800" i="1" dirty="0">
                <a:latin typeface="Times New Roman" panose="02020603050405020304" pitchFamily="18" charset="0"/>
                <a:cs typeface="Times New Roman" panose="02020603050405020304" pitchFamily="18" charset="0"/>
              </a:rPr>
              <a:t>sample</a:t>
            </a:r>
            <a:r>
              <a:rPr lang="en-US" sz="2800" dirty="0">
                <a:latin typeface="Times New Roman" panose="02020603050405020304" pitchFamily="18" charset="0"/>
                <a:cs typeface="Times New Roman" panose="02020603050405020304" pitchFamily="18" charset="0"/>
              </a:rPr>
              <a:t> of consumer opinions</a:t>
            </a:r>
          </a:p>
          <a:p>
            <a:pPr lvl="2" algn="just"/>
            <a:endParaRPr lang="en-US" sz="2800" dirty="0">
              <a:latin typeface="Times New Roman" panose="02020603050405020304" pitchFamily="18" charset="0"/>
              <a:cs typeface="Times New Roman" panose="02020603050405020304" pitchFamily="18" charset="0"/>
            </a:endParaRPr>
          </a:p>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 approaches</a:t>
            </a:r>
          </a:p>
          <a:p>
            <a:pPr lvl="2" algn="just"/>
            <a:r>
              <a:rPr lang="en-US" sz="2800" dirty="0">
                <a:latin typeface="Times New Roman" panose="02020603050405020304" pitchFamily="18" charset="0"/>
                <a:cs typeface="Times New Roman" panose="02020603050405020304" pitchFamily="18" charset="0"/>
              </a:rPr>
              <a:t>Managers may solicit 0pinions from other managers or staff people or outside experts to help with developing a forecast. </a:t>
            </a:r>
          </a:p>
          <a:p>
            <a:pPr lvl="2" algn="just"/>
            <a:r>
              <a:rPr lang="en-US" sz="2800" dirty="0">
                <a:latin typeface="Times New Roman" panose="02020603050405020304" pitchFamily="18" charset="0"/>
                <a:cs typeface="Times New Roman" panose="02020603050405020304" pitchFamily="18" charset="0"/>
              </a:rPr>
              <a:t>The Delphi method is an iterative process intended to achieve a consensus</a:t>
            </a:r>
          </a:p>
        </p:txBody>
      </p:sp>
      <p:sp>
        <p:nvSpPr>
          <p:cNvPr id="4" name="Rectangle 2">
            <a:extLst>
              <a:ext uri="{FF2B5EF4-FFF2-40B4-BE49-F238E27FC236}">
                <a16:creationId xmlns:a16="http://schemas.microsoft.com/office/drawing/2014/main" id="{AB9773BE-0D06-8456-56A1-790D95E0DB6A}"/>
              </a:ext>
            </a:extLst>
          </p:cNvPr>
          <p:cNvSpPr txBox="1">
            <a:spLocks noChangeArrowheads="1"/>
          </p:cNvSpPr>
          <p:nvPr/>
        </p:nvSpPr>
        <p:spPr>
          <a:xfrm>
            <a:off x="1673817" y="461450"/>
            <a:ext cx="8229600" cy="1219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 cont.</a:t>
            </a:r>
          </a:p>
        </p:txBody>
      </p:sp>
    </p:spTree>
    <p:extLst>
      <p:ext uri="{BB962C8B-B14F-4D97-AF65-F5344CB8AC3E}">
        <p14:creationId xmlns:p14="http://schemas.microsoft.com/office/powerpoint/2010/main" val="3533086293"/>
      </p:ext>
    </p:extLst>
  </p:cSld>
  <p:clrMapOvr>
    <a:masterClrMapping/>
  </p:clrMapOvr>
  <mc:AlternateContent xmlns:mc="http://schemas.openxmlformats.org/markup-compatibility/2006" xmlns:p14="http://schemas.microsoft.com/office/powerpoint/2010/main">
    <mc:Choice Requires="p14">
      <p:transition spd="slow" p14:dur="2000" advTm="148052"/>
    </mc:Choice>
    <mc:Fallback xmlns="">
      <p:transition spd="slow" advTm="1480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Forecasts</a:t>
            </a:r>
          </a:p>
        </p:txBody>
      </p:sp>
      <p:sp>
        <p:nvSpPr>
          <p:cNvPr id="27651" name="Rectangle 3"/>
          <p:cNvSpPr>
            <a:spLocks noGrp="1" noChangeArrowheads="1"/>
          </p:cNvSpPr>
          <p:nvPr>
            <p:ph idx="1"/>
          </p:nvPr>
        </p:nvSpPr>
        <p:spPr>
          <a:xfrm>
            <a:off x="406400" y="1143000"/>
            <a:ext cx="10972800" cy="4572000"/>
          </a:xfrm>
        </p:spPr>
        <p:txBody>
          <a:bodyPr>
            <a:normAutofit/>
          </a:bodyPr>
          <a:lstStyle/>
          <a:p>
            <a:pPr marL="0" indent="0" eaLnBrk="1" hangingPunct="1">
              <a:lnSpc>
                <a:spcPct val="150000"/>
              </a:lnSpc>
              <a:buNone/>
            </a:pPr>
            <a:r>
              <a:rPr lang="en-US" b="0" dirty="0">
                <a:latin typeface="Times New Roman" panose="02020603050405020304" pitchFamily="18" charset="0"/>
                <a:cs typeface="Times New Roman" panose="02020603050405020304" pitchFamily="18" charset="0"/>
              </a:rPr>
              <a:t>Forecasts that project patterns identified in recent time-series observations</a:t>
            </a:r>
          </a:p>
          <a:p>
            <a:pPr lvl="1" eaLnBrk="1" hangingPunct="1">
              <a:lnSpc>
                <a:spcPct val="150000"/>
              </a:lnSpc>
            </a:pPr>
            <a:r>
              <a:rPr lang="en-US" sz="2800" b="1" dirty="0">
                <a:latin typeface="Times New Roman" panose="02020603050405020304" pitchFamily="18" charset="0"/>
                <a:cs typeface="Times New Roman" panose="02020603050405020304" pitchFamily="18" charset="0"/>
              </a:rPr>
              <a:t>Time-series</a:t>
            </a:r>
            <a:r>
              <a:rPr lang="en-US" sz="2800" dirty="0">
                <a:latin typeface="Times New Roman" panose="02020603050405020304" pitchFamily="18" charset="0"/>
                <a:cs typeface="Times New Roman" panose="02020603050405020304" pitchFamily="18" charset="0"/>
              </a:rPr>
              <a:t> – a time-ordered sequence of observations taken at regular time intervals</a:t>
            </a:r>
          </a:p>
          <a:p>
            <a:pPr eaLnBrk="1" hangingPunct="1">
              <a:lnSpc>
                <a:spcPct val="150000"/>
              </a:lnSpc>
            </a:pPr>
            <a:r>
              <a:rPr lang="en-US" b="0" dirty="0">
                <a:latin typeface="Times New Roman" panose="02020603050405020304" pitchFamily="18" charset="0"/>
                <a:cs typeface="Times New Roman" panose="02020603050405020304" pitchFamily="18" charset="0"/>
              </a:rPr>
              <a:t>Assume that future values of the time-series can be estimated from past values of the time-series</a:t>
            </a:r>
          </a:p>
        </p:txBody>
      </p:sp>
      <p:pic>
        <p:nvPicPr>
          <p:cNvPr id="4" name="Picture 3">
            <a:extLst>
              <a:ext uri="{FF2B5EF4-FFF2-40B4-BE49-F238E27FC236}">
                <a16:creationId xmlns:a16="http://schemas.microsoft.com/office/drawing/2014/main" id="{7E1EC55E-63EF-4C75-7EAD-988031F95F74}"/>
              </a:ext>
            </a:extLst>
          </p:cNvPr>
          <p:cNvPicPr>
            <a:picLocks noChangeAspect="1"/>
          </p:cNvPicPr>
          <p:nvPr/>
        </p:nvPicPr>
        <p:blipFill>
          <a:blip r:embed="rId3"/>
          <a:stretch>
            <a:fillRect/>
          </a:stretch>
        </p:blipFill>
        <p:spPr>
          <a:xfrm>
            <a:off x="5892800" y="4070565"/>
            <a:ext cx="5223058" cy="278743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20406"/>
    </mc:Choice>
    <mc:Fallback xmlns="">
      <p:transition spd="slow" advTm="12040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583573"/>
            <a:ext cx="10515600" cy="4351338"/>
          </a:xfrm>
        </p:spPr>
        <p:txBody>
          <a:bodyPr>
            <a:noAutofit/>
          </a:bodyPr>
          <a:lstStyle/>
          <a:p>
            <a:pPr marL="0" indent="0" algn="just" eaLnBrk="1" hangingPunct="1">
              <a:lnSpc>
                <a:spcPct val="150000"/>
              </a:lnSpc>
              <a:buNone/>
            </a:pPr>
            <a:r>
              <a:rPr lang="en-US" sz="2400" b="0" i="0" dirty="0">
                <a:solidFill>
                  <a:srgbClr val="1F1F1F"/>
                </a:solidFill>
                <a:effectLst/>
                <a:latin typeface="Times New Roman" panose="02020603050405020304" pitchFamily="18" charset="0"/>
                <a:cs typeface="Times New Roman" panose="02020603050405020304" pitchFamily="18" charset="0"/>
              </a:rPr>
              <a:t>Time series data is </a:t>
            </a:r>
            <a:r>
              <a:rPr lang="en-US" sz="2400" b="0" i="0" dirty="0">
                <a:solidFill>
                  <a:srgbClr val="040C28"/>
                </a:solidFill>
                <a:effectLst/>
                <a:latin typeface="Times New Roman" panose="02020603050405020304" pitchFamily="18" charset="0"/>
                <a:cs typeface="Times New Roman" panose="02020603050405020304" pitchFamily="18" charset="0"/>
              </a:rPr>
              <a:t>a collection of observations (behavior) for a single subject (entity) at different time intervals</a:t>
            </a:r>
            <a:r>
              <a:rPr lang="en-US" sz="2400" b="0" i="0" dirty="0">
                <a:solidFill>
                  <a:srgbClr val="1F1F1F"/>
                </a:solidFill>
                <a:effectLst/>
                <a:latin typeface="Times New Roman" panose="02020603050405020304" pitchFamily="18" charset="0"/>
                <a:cs typeface="Times New Roman" panose="02020603050405020304" pitchFamily="18" charset="0"/>
              </a:rPr>
              <a:t> (generally equally spaced as in the case of metrics, or unequally spaced as in the case of events).</a:t>
            </a:r>
            <a:endParaRPr lang="en-US" sz="2400" b="0" dirty="0">
              <a:latin typeface="Times New Roman" panose="02020603050405020304" pitchFamily="18" charset="0"/>
              <a:cs typeface="Times New Roman" panose="02020603050405020304" pitchFamily="18" charset="0"/>
            </a:endParaRP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Trend</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Seasonality</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Cycles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Irregular variations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Random variation</a:t>
            </a:r>
          </a:p>
        </p:txBody>
      </p:sp>
      <p:sp>
        <p:nvSpPr>
          <p:cNvPr id="2867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Behaviors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17</a:t>
            </a:fld>
            <a:endParaRPr lang="en-US" sz="1400" dirty="0">
              <a:solidFill>
                <a:schemeClr val="tx2"/>
              </a:solidFill>
            </a:endParaRPr>
          </a:p>
        </p:txBody>
      </p:sp>
      <p:pic>
        <p:nvPicPr>
          <p:cNvPr id="2" name="Picture 1">
            <a:extLst>
              <a:ext uri="{FF2B5EF4-FFF2-40B4-BE49-F238E27FC236}">
                <a16:creationId xmlns:a16="http://schemas.microsoft.com/office/drawing/2014/main" id="{B0F764E7-A95C-6EB7-1B9E-A75C26167D56}"/>
              </a:ext>
            </a:extLst>
          </p:cNvPr>
          <p:cNvPicPr>
            <a:picLocks noChangeAspect="1"/>
          </p:cNvPicPr>
          <p:nvPr/>
        </p:nvPicPr>
        <p:blipFill>
          <a:blip r:embed="rId3"/>
          <a:stretch>
            <a:fillRect/>
          </a:stretch>
        </p:blipFill>
        <p:spPr>
          <a:xfrm>
            <a:off x="4138049" y="3568484"/>
            <a:ext cx="7818324" cy="311102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50621"/>
    </mc:Choice>
    <mc:Fallback xmlns="">
      <p:transition spd="slow" advTm="15062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667718" y="1500160"/>
            <a:ext cx="10686081" cy="4351338"/>
          </a:xfrm>
        </p:spPr>
        <p:txBody>
          <a:bodyPr>
            <a:noAutofit/>
          </a:bodyPr>
          <a:lstStyle/>
          <a:p>
            <a:pPr algn="just" eaLnBrk="1" hangingPunct="1">
              <a:lnSpc>
                <a:spcPct val="150000"/>
              </a:lnSpc>
            </a:pPr>
            <a:r>
              <a:rPr lang="en-US" sz="2600" b="1" dirty="0">
                <a:latin typeface="Times New Roman" panose="02020603050405020304" pitchFamily="18" charset="0"/>
                <a:cs typeface="Times New Roman" panose="02020603050405020304" pitchFamily="18" charset="0"/>
              </a:rPr>
              <a:t>Trend</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A long-term upward or downward movement in data</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Population shifts</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Changing income</a:t>
            </a:r>
          </a:p>
          <a:p>
            <a:pPr algn="just" eaLnBrk="1" hangingPunct="1">
              <a:lnSpc>
                <a:spcPct val="150000"/>
              </a:lnSpc>
            </a:pPr>
            <a:r>
              <a:rPr lang="en-US" sz="2600" b="1" dirty="0">
                <a:latin typeface="Times New Roman" panose="02020603050405020304" pitchFamily="18" charset="0"/>
                <a:cs typeface="Times New Roman" panose="02020603050405020304" pitchFamily="18" charset="0"/>
              </a:rPr>
              <a:t>Seasonality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Short-term, regular variations related to the calendar or time of day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Restaurants, service call centers, and theaters all experience seasonal demand</a:t>
            </a:r>
          </a:p>
          <a:p>
            <a:pPr lvl="1" algn="just" eaLnBrk="1" hangingPunct="1">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2969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Trends and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5565"/>
    </mc:Choice>
    <mc:Fallback xmlns="">
      <p:transition spd="slow" advTm="1355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838200" y="1690688"/>
            <a:ext cx="10515600" cy="4351338"/>
          </a:xfrm>
        </p:spPr>
        <p:txBody>
          <a:bodyPr>
            <a:noAutofit/>
          </a:bodyPr>
          <a:lstStyle/>
          <a:p>
            <a:pPr algn="just" eaLnBrk="1" hangingPunct="1"/>
            <a:r>
              <a:rPr lang="en-US" b="1" dirty="0">
                <a:latin typeface="Times New Roman" panose="02020603050405020304" pitchFamily="18" charset="0"/>
                <a:cs typeface="Times New Roman" panose="02020603050405020304" pitchFamily="18" charset="0"/>
              </a:rPr>
              <a:t>Cycle</a:t>
            </a:r>
          </a:p>
          <a:p>
            <a:pPr lvl="1" algn="just" eaLnBrk="1" hangingPunct="1"/>
            <a:r>
              <a:rPr lang="en-US" sz="2800" dirty="0">
                <a:latin typeface="Times New Roman" panose="02020603050405020304" pitchFamily="18" charset="0"/>
                <a:cs typeface="Times New Roman" panose="02020603050405020304" pitchFamily="18" charset="0"/>
              </a:rPr>
              <a:t>Wavelike variations lasting more than one year</a:t>
            </a:r>
          </a:p>
          <a:p>
            <a:pPr lvl="2" algn="just" eaLnBrk="1" hangingPunct="1"/>
            <a:r>
              <a:rPr lang="en-US" sz="2800" dirty="0">
                <a:latin typeface="Times New Roman" panose="02020603050405020304" pitchFamily="18" charset="0"/>
                <a:cs typeface="Times New Roman" panose="02020603050405020304" pitchFamily="18" charset="0"/>
              </a:rPr>
              <a:t>These are often related to a variety of economic, political, or even agricultural conditions</a:t>
            </a:r>
          </a:p>
          <a:p>
            <a:pPr algn="just"/>
            <a:r>
              <a:rPr lang="en-US" b="1" dirty="0">
                <a:latin typeface="Times New Roman" panose="02020603050405020304" pitchFamily="18" charset="0"/>
                <a:cs typeface="Times New Roman" panose="02020603050405020304" pitchFamily="18" charset="0"/>
              </a:rPr>
              <a:t>Irregular variation</a:t>
            </a:r>
          </a:p>
          <a:p>
            <a:pPr lvl="1" algn="just"/>
            <a:r>
              <a:rPr lang="en-US" sz="2800" dirty="0">
                <a:latin typeface="Times New Roman" panose="02020603050405020304" pitchFamily="18" charset="0"/>
                <a:cs typeface="Times New Roman" panose="02020603050405020304" pitchFamily="18" charset="0"/>
              </a:rPr>
              <a:t>Due to unusual circumstances that do not reflect typical behavior</a:t>
            </a:r>
          </a:p>
          <a:p>
            <a:pPr lvl="2" algn="just"/>
            <a:r>
              <a:rPr lang="en-US" sz="2800" dirty="0">
                <a:latin typeface="Times New Roman" panose="02020603050405020304" pitchFamily="18" charset="0"/>
                <a:cs typeface="Times New Roman" panose="02020603050405020304" pitchFamily="18" charset="0"/>
              </a:rPr>
              <a:t>Labor strike</a:t>
            </a:r>
          </a:p>
          <a:p>
            <a:pPr lvl="2" algn="just"/>
            <a:r>
              <a:rPr lang="en-US" sz="2800" dirty="0">
                <a:latin typeface="Times New Roman" panose="02020603050405020304" pitchFamily="18" charset="0"/>
                <a:cs typeface="Times New Roman" panose="02020603050405020304" pitchFamily="18" charset="0"/>
              </a:rPr>
              <a:t>Weather event</a:t>
            </a:r>
          </a:p>
          <a:p>
            <a:pPr algn="just" eaLnBrk="1" hangingPunct="1"/>
            <a:r>
              <a:rPr lang="en-US" b="1" dirty="0">
                <a:latin typeface="Times New Roman" panose="02020603050405020304" pitchFamily="18" charset="0"/>
                <a:cs typeface="Times New Roman" panose="02020603050405020304" pitchFamily="18" charset="0"/>
              </a:rPr>
              <a:t>Random Variation</a:t>
            </a:r>
          </a:p>
          <a:p>
            <a:pPr lvl="1" algn="just" eaLnBrk="1" hangingPunct="1"/>
            <a:r>
              <a:rPr lang="en-US" sz="2800" dirty="0">
                <a:latin typeface="Times New Roman" panose="02020603050405020304" pitchFamily="18" charset="0"/>
                <a:cs typeface="Times New Roman" panose="02020603050405020304" pitchFamily="18" charset="0"/>
              </a:rPr>
              <a:t>Residual variation that remains after all other behaviors have been accounted for</a:t>
            </a:r>
          </a:p>
          <a:p>
            <a:pPr lvl="1" algn="just" eaLnBrk="1" hangingPunct="1"/>
            <a:endParaRPr lang="en-US" sz="2800" dirty="0">
              <a:latin typeface="Times New Roman" panose="02020603050405020304" pitchFamily="18" charset="0"/>
              <a:cs typeface="Times New Roman" panose="02020603050405020304" pitchFamily="18" charset="0"/>
            </a:endParaRPr>
          </a:p>
        </p:txBody>
      </p:sp>
      <p:sp>
        <p:nvSpPr>
          <p:cNvPr id="3072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Cycles and Variations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19</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98053"/>
    </mc:Choice>
    <mc:Fallback xmlns="">
      <p:transition spd="slow" advTm="9805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481739" y="1777719"/>
            <a:ext cx="10515600" cy="4351338"/>
          </a:xfrm>
        </p:spPr>
        <p:txBody>
          <a:bodyPr>
            <a:normAutofit/>
          </a:bodyPr>
          <a:lstStyle/>
          <a:p>
            <a:pPr eaLnBrk="1" hangingPunct="1"/>
            <a:r>
              <a:rPr lang="en-US" b="1" dirty="0">
                <a:latin typeface="Times New Roman" panose="02020603050405020304" pitchFamily="18" charset="0"/>
                <a:cs typeface="Times New Roman" panose="02020603050405020304" pitchFamily="18" charset="0"/>
              </a:rPr>
              <a:t>Naïve forecast</a:t>
            </a:r>
          </a:p>
          <a:p>
            <a:pPr lvl="1" eaLnBrk="1" hangingPunct="1"/>
            <a:r>
              <a:rPr lang="en-US" sz="2800" dirty="0">
                <a:latin typeface="Times New Roman" panose="02020603050405020304" pitchFamily="18" charset="0"/>
                <a:cs typeface="Times New Roman" panose="02020603050405020304" pitchFamily="18" charset="0"/>
              </a:rPr>
              <a:t>Uses a single previous value of a time series as the basis for a forecast</a:t>
            </a:r>
          </a:p>
          <a:p>
            <a:pPr lvl="2" eaLnBrk="1" hangingPunct="1"/>
            <a:r>
              <a:rPr lang="en-US" sz="2800" dirty="0">
                <a:latin typeface="Times New Roman" panose="02020603050405020304" pitchFamily="18" charset="0"/>
                <a:cs typeface="Times New Roman" panose="02020603050405020304" pitchFamily="18" charset="0"/>
              </a:rPr>
              <a:t>The forecast for a time is equal to the previous time period’s value</a:t>
            </a:r>
          </a:p>
          <a:p>
            <a:pPr lvl="1" eaLnBrk="1" hangingPunct="1"/>
            <a:r>
              <a:rPr lang="en-US" sz="2800" dirty="0">
                <a:latin typeface="Times New Roman" panose="02020603050405020304" pitchFamily="18" charset="0"/>
                <a:cs typeface="Times New Roman" panose="02020603050405020304" pitchFamily="18" charset="0"/>
              </a:rPr>
              <a:t>Can be used with</a:t>
            </a:r>
          </a:p>
          <a:p>
            <a:pPr lvl="2" eaLnBrk="1" hangingPunct="1"/>
            <a:r>
              <a:rPr lang="en-US" sz="2800" dirty="0">
                <a:latin typeface="Times New Roman" panose="02020603050405020304" pitchFamily="18" charset="0"/>
                <a:cs typeface="Times New Roman" panose="02020603050405020304" pitchFamily="18" charset="0"/>
              </a:rPr>
              <a:t>A stable time series</a:t>
            </a:r>
          </a:p>
          <a:p>
            <a:pPr lvl="2" eaLnBrk="1" hangingPunct="1"/>
            <a:r>
              <a:rPr lang="en-US" sz="2800" dirty="0">
                <a:latin typeface="Times New Roman" panose="02020603050405020304" pitchFamily="18" charset="0"/>
                <a:cs typeface="Times New Roman" panose="02020603050405020304" pitchFamily="18" charset="0"/>
              </a:rPr>
              <a:t>Seasonal variations</a:t>
            </a:r>
          </a:p>
          <a:p>
            <a:pPr lvl="2" eaLnBrk="1" hangingPunct="1"/>
            <a:r>
              <a:rPr lang="en-US" sz="2800" dirty="0">
                <a:latin typeface="Times New Roman" panose="02020603050405020304" pitchFamily="18" charset="0"/>
                <a:cs typeface="Times New Roman" panose="02020603050405020304" pitchFamily="18" charset="0"/>
              </a:rPr>
              <a:t>Trend</a:t>
            </a:r>
          </a:p>
          <a:p>
            <a:pPr lvl="1" eaLnBrk="1" hangingPunct="1"/>
            <a:endParaRPr lang="en-US" sz="2800" dirty="0">
              <a:latin typeface="Times New Roman" panose="02020603050405020304" pitchFamily="18" charset="0"/>
              <a:cs typeface="Times New Roman" panose="02020603050405020304" pitchFamily="18" charset="0"/>
            </a:endParaRPr>
          </a:p>
        </p:txBody>
      </p:sp>
      <p:sp>
        <p:nvSpPr>
          <p:cNvPr id="31746"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Naïve Forecast</a:t>
            </a:r>
            <a:endParaRPr lang="en-US" sz="6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20</a:t>
            </a:fld>
            <a:endParaRPr lang="en-US" sz="1400" dirty="0">
              <a:solidFill>
                <a:schemeClr val="tx2"/>
              </a:solidFill>
            </a:endParaRPr>
          </a:p>
        </p:txBody>
      </p:sp>
      <p:pic>
        <p:nvPicPr>
          <p:cNvPr id="2" name="Picture 1">
            <a:extLst>
              <a:ext uri="{FF2B5EF4-FFF2-40B4-BE49-F238E27FC236}">
                <a16:creationId xmlns:a16="http://schemas.microsoft.com/office/drawing/2014/main" id="{B6CBFD95-767C-CC9D-EF5E-8EC137EF0AC2}"/>
              </a:ext>
            </a:extLst>
          </p:cNvPr>
          <p:cNvPicPr>
            <a:picLocks noChangeAspect="1"/>
          </p:cNvPicPr>
          <p:nvPr/>
        </p:nvPicPr>
        <p:blipFill>
          <a:blip r:embed="rId3"/>
          <a:stretch>
            <a:fillRect/>
          </a:stretch>
        </p:blipFill>
        <p:spPr>
          <a:xfrm>
            <a:off x="7455169" y="3953388"/>
            <a:ext cx="4255092" cy="2618518"/>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2531"/>
    </mc:Choice>
    <mc:Fallback xmlns="">
      <p:transition spd="slow" advTm="825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33953" y="1825625"/>
            <a:ext cx="11422249" cy="4351338"/>
          </a:xfrm>
        </p:spPr>
        <p:txBody>
          <a:bodyPr>
            <a:normAutofit fontScale="92500" lnSpcReduction="10000"/>
          </a:bodyPr>
          <a:lstStyle/>
          <a:p>
            <a:pPr marL="0" indent="0" algn="just" eaLnBrk="1" hangingPunct="1">
              <a:lnSpc>
                <a:spcPct val="150000"/>
              </a:lnSpc>
              <a:buNone/>
            </a:pPr>
            <a:r>
              <a:rPr lang="en-US" b="0" dirty="0">
                <a:latin typeface="Times New Roman" panose="02020603050405020304" pitchFamily="18" charset="0"/>
                <a:cs typeface="Times New Roman" panose="02020603050405020304" pitchFamily="18" charset="0"/>
              </a:rPr>
              <a:t>These techniques work best when a series tends to vary about an average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Averaging techniques smooth variations in the data</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They can handle step changes or gradual changes in the level of a series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Techniques</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Weighted 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Exponential smoothing</a:t>
            </a:r>
          </a:p>
        </p:txBody>
      </p:sp>
      <p:sp>
        <p:nvSpPr>
          <p:cNvPr id="32770"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Averaging</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21</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0760"/>
    </mc:Choice>
    <mc:Fallback xmlns="">
      <p:transition spd="slow" advTm="1307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88A495-7255-EAFE-12C1-52930CA255F1}"/>
              </a:ext>
            </a:extLst>
          </p:cNvPr>
          <p:cNvSpPr txBox="1"/>
          <p:nvPr/>
        </p:nvSpPr>
        <p:spPr>
          <a:xfrm>
            <a:off x="728420" y="698280"/>
            <a:ext cx="11065790" cy="5909310"/>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averaging technique?</a:t>
            </a:r>
          </a:p>
          <a:p>
            <a:pPr algn="l"/>
            <a:endParaRPr lang="en-US" dirty="0">
              <a:solidFill>
                <a:srgbClr val="1F1F1F"/>
              </a:solidFill>
              <a:latin typeface="Times New Roman" panose="02020603050405020304" pitchFamily="18" charset="0"/>
              <a:cs typeface="Times New Roman" panose="02020603050405020304" pitchFamily="18" charset="0"/>
            </a:endParaRP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The objectives of various averaging methods are twofold:</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 (1) </a:t>
            </a:r>
            <a:r>
              <a:rPr lang="en-US" sz="2800" b="0" i="0" dirty="0">
                <a:solidFill>
                  <a:srgbClr val="040C28"/>
                </a:solidFill>
                <a:effectLst/>
                <a:latin typeface="Times New Roman" panose="02020603050405020304" pitchFamily="18" charset="0"/>
                <a:cs typeface="Times New Roman" panose="02020603050405020304" pitchFamily="18" charset="0"/>
              </a:rPr>
              <a:t>to define the average properties for the multiphase system and correlate the experimental data</a:t>
            </a:r>
            <a:r>
              <a:rPr lang="en-US" sz="2800" b="0" i="0" dirty="0">
                <a:solidFill>
                  <a:srgbClr val="1F1F1F"/>
                </a:solidFill>
                <a:effectLst/>
                <a:latin typeface="Times New Roman" panose="02020603050405020304" pitchFamily="18" charset="0"/>
                <a:cs typeface="Times New Roman" panose="02020603050405020304" pitchFamily="18" charset="0"/>
              </a:rPr>
              <a:t> </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(2) to obtain solvable governing equations that can be used to predict the macroscopic properties of the multiphase system.</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705679"/>
      </p:ext>
    </p:extLst>
  </p:cSld>
  <p:clrMapOvr>
    <a:masterClrMapping/>
  </p:clrMapOvr>
  <mc:AlternateContent xmlns:mc="http://schemas.openxmlformats.org/markup-compatibility/2006" xmlns:p14="http://schemas.microsoft.com/office/powerpoint/2010/main">
    <mc:Choice Requires="p14">
      <p:transition spd="slow" p14:dur="2000" advTm="76521"/>
    </mc:Choice>
    <mc:Fallback xmlns="">
      <p:transition spd="slow" advTm="7652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9CC19-68D6-1378-65D9-36424BDD7D1C}"/>
              </a:ext>
            </a:extLst>
          </p:cNvPr>
          <p:cNvSpPr txBox="1"/>
          <p:nvPr/>
        </p:nvSpPr>
        <p:spPr>
          <a:xfrm>
            <a:off x="632847" y="464949"/>
            <a:ext cx="10926305" cy="6247864"/>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averaging strategy?</a:t>
            </a: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Averaging is </a:t>
            </a:r>
            <a:r>
              <a:rPr lang="en-US" sz="3200" b="0" i="0" dirty="0">
                <a:solidFill>
                  <a:srgbClr val="040C28"/>
                </a:solidFill>
                <a:effectLst/>
                <a:latin typeface="Times New Roman" panose="02020603050405020304" pitchFamily="18" charset="0"/>
                <a:cs typeface="Times New Roman" panose="02020603050405020304" pitchFamily="18" charset="0"/>
              </a:rPr>
              <a:t>a </a:t>
            </a:r>
            <a:r>
              <a:rPr lang="en-US" sz="3200" b="0" i="0" u="sng" dirty="0">
                <a:solidFill>
                  <a:srgbClr val="040C28"/>
                </a:solidFill>
                <a:effectLst/>
                <a:latin typeface="Times New Roman" panose="02020603050405020304" pitchFamily="18" charset="0"/>
                <a:cs typeface="Times New Roman" panose="02020603050405020304" pitchFamily="18" charset="0"/>
              </a:rPr>
              <a:t>set of trading strategies </a:t>
            </a:r>
            <a:r>
              <a:rPr lang="en-US" sz="3200" b="0" i="0" dirty="0">
                <a:solidFill>
                  <a:srgbClr val="040C28"/>
                </a:solidFill>
                <a:effectLst/>
                <a:latin typeface="Times New Roman" panose="02020603050405020304" pitchFamily="18" charset="0"/>
                <a:cs typeface="Times New Roman" panose="02020603050405020304" pitchFamily="18" charset="0"/>
              </a:rPr>
              <a:t>that involve </a:t>
            </a:r>
            <a:r>
              <a:rPr lang="en-US" sz="3200" b="0" i="0" u="sng" dirty="0">
                <a:solidFill>
                  <a:srgbClr val="040C28"/>
                </a:solidFill>
                <a:effectLst/>
                <a:latin typeface="Times New Roman" panose="02020603050405020304" pitchFamily="18" charset="0"/>
                <a:cs typeface="Times New Roman" panose="02020603050405020304" pitchFamily="18" charset="0"/>
              </a:rPr>
              <a:t>adjusting</a:t>
            </a:r>
            <a:r>
              <a:rPr lang="en-US" sz="3200" b="0" i="0" dirty="0">
                <a:solidFill>
                  <a:srgbClr val="040C28"/>
                </a:solidFill>
                <a:effectLst/>
                <a:latin typeface="Times New Roman" panose="02020603050405020304" pitchFamily="18" charset="0"/>
                <a:cs typeface="Times New Roman" panose="02020603050405020304" pitchFamily="18" charset="0"/>
              </a:rPr>
              <a:t> the </a:t>
            </a:r>
            <a:r>
              <a:rPr lang="en-US" sz="3200" b="0" i="0" u="sng" dirty="0">
                <a:solidFill>
                  <a:srgbClr val="040C28"/>
                </a:solidFill>
                <a:effectLst/>
                <a:latin typeface="Times New Roman" panose="02020603050405020304" pitchFamily="18" charset="0"/>
                <a:cs typeface="Times New Roman" panose="02020603050405020304" pitchFamily="18" charset="0"/>
              </a:rPr>
              <a:t>average price </a:t>
            </a:r>
            <a:r>
              <a:rPr lang="en-US" sz="3200" b="0" i="0" dirty="0">
                <a:solidFill>
                  <a:srgbClr val="040C28"/>
                </a:solidFill>
                <a:effectLst/>
                <a:latin typeface="Times New Roman" panose="02020603050405020304" pitchFamily="18" charset="0"/>
                <a:cs typeface="Times New Roman" panose="02020603050405020304" pitchFamily="18" charset="0"/>
              </a:rPr>
              <a:t>of the shares held by buying or selling more shares when the market fluctuates</a:t>
            </a:r>
            <a:r>
              <a:rPr lang="en-US" sz="3200" b="0" i="0" dirty="0">
                <a:solidFill>
                  <a:srgbClr val="1F1F1F"/>
                </a:solidFill>
                <a:effectLst/>
                <a:latin typeface="Times New Roman" panose="02020603050405020304" pitchFamily="18" charset="0"/>
                <a:cs typeface="Times New Roman" panose="02020603050405020304" pitchFamily="18" charset="0"/>
              </a:rPr>
              <a:t>.</a:t>
            </a: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 Averaging can be used in different market scenarios and with different objectives.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841521"/>
      </p:ext>
    </p:extLst>
  </p:cSld>
  <p:clrMapOvr>
    <a:masterClrMapping/>
  </p:clrMapOvr>
  <mc:AlternateContent xmlns:mc="http://schemas.openxmlformats.org/markup-compatibility/2006" xmlns:p14="http://schemas.microsoft.com/office/powerpoint/2010/main">
    <mc:Choice Requires="p14">
      <p:transition spd="slow" p14:dur="2000" advTm="90515"/>
    </mc:Choice>
    <mc:Fallback xmlns="">
      <p:transition spd="slow" advTm="905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24FBFF-1D0D-84FE-E5EF-1510255BD0A1}"/>
              </a:ext>
            </a:extLst>
          </p:cNvPr>
          <p:cNvSpPr txBox="1"/>
          <p:nvPr/>
        </p:nvSpPr>
        <p:spPr>
          <a:xfrm>
            <a:off x="402956" y="557939"/>
            <a:ext cx="11143281" cy="4370427"/>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advantage of averaging?</a:t>
            </a:r>
          </a:p>
          <a:p>
            <a:pPr algn="just">
              <a:lnSpc>
                <a:spcPct val="150000"/>
              </a:lnSpc>
            </a:pPr>
            <a:endParaRPr lang="en-US" sz="1400" b="0" i="0" dirty="0">
              <a:solidFill>
                <a:srgbClr val="1F1F1F"/>
              </a:solidFill>
              <a:effectLst/>
              <a:latin typeface="Times New Roman" panose="02020603050405020304" pitchFamily="18" charset="0"/>
              <a:cs typeface="Times New Roman" panose="02020603050405020304" pitchFamily="18" charset="0"/>
            </a:endParaRPr>
          </a:p>
          <a:p>
            <a:pPr algn="just">
              <a:lnSpc>
                <a:spcPct val="150000"/>
              </a:lnSpc>
            </a:pPr>
            <a:r>
              <a:rPr lang="en-US" sz="3200" b="0" i="0" dirty="0">
                <a:solidFill>
                  <a:srgbClr val="1F1F1F"/>
                </a:solidFill>
                <a:effectLst/>
                <a:latin typeface="Times New Roman" panose="02020603050405020304" pitchFamily="18" charset="0"/>
                <a:cs typeface="Times New Roman" panose="02020603050405020304" pitchFamily="18" charset="0"/>
              </a:rPr>
              <a:t>Measuring a value several times and then calculating its average value </a:t>
            </a:r>
            <a:r>
              <a:rPr lang="en-US" sz="3200" b="0" i="0" dirty="0">
                <a:solidFill>
                  <a:srgbClr val="040C28"/>
                </a:solidFill>
                <a:effectLst/>
                <a:latin typeface="Times New Roman" panose="02020603050405020304" pitchFamily="18" charset="0"/>
                <a:cs typeface="Times New Roman" panose="02020603050405020304" pitchFamily="18" charset="0"/>
              </a:rPr>
              <a:t>reduces the error in the measured value</a:t>
            </a:r>
            <a:r>
              <a:rPr lang="en-US" sz="3200" b="0" i="0" dirty="0">
                <a:solidFill>
                  <a:srgbClr val="1F1F1F"/>
                </a:solidFill>
                <a:effectLst/>
                <a:latin typeface="Times New Roman" panose="02020603050405020304" pitchFamily="18" charset="0"/>
                <a:cs typeface="Times New Roman" panose="02020603050405020304" pitchFamily="18" charset="0"/>
              </a:rPr>
              <a:t>. If we take the average of averages, it will further reduce the error and thus we will be closer to the true value.</a:t>
            </a:r>
          </a:p>
          <a:p>
            <a:endParaRPr lang="en-US" dirty="0">
              <a:latin typeface="Times New Roman" panose="02020603050405020304" pitchFamily="18" charset="0"/>
              <a:cs typeface="Times New Roman" panose="02020603050405020304" pitchFamily="18" charset="0"/>
            </a:endParaRPr>
          </a:p>
        </p:txBody>
      </p:sp>
      <p:pic>
        <p:nvPicPr>
          <p:cNvPr id="2050" name="Picture 2" descr="Advantages and Disadvantages of Value Averaging">
            <a:extLst>
              <a:ext uri="{FF2B5EF4-FFF2-40B4-BE49-F238E27FC236}">
                <a16:creationId xmlns:a16="http://schemas.microsoft.com/office/drawing/2014/main" id="{C02E191C-7DCC-D7EF-371B-EAE58EF90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7458" y="3998563"/>
            <a:ext cx="5168299" cy="2859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385488"/>
      </p:ext>
    </p:extLst>
  </p:cSld>
  <p:clrMapOvr>
    <a:masterClrMapping/>
  </p:clrMapOvr>
  <mc:AlternateContent xmlns:mc="http://schemas.openxmlformats.org/markup-compatibility/2006" xmlns:p14="http://schemas.microsoft.com/office/powerpoint/2010/main">
    <mc:Choice Requires="p14">
      <p:transition spd="slow" p14:dur="2000" advTm="55220"/>
    </mc:Choice>
    <mc:Fallback xmlns="">
      <p:transition spd="slow" advTm="552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3"/>
          <p:cNvSpPr>
            <a:spLocks noGrp="1" noChangeArrowheads="1"/>
          </p:cNvSpPr>
          <p:nvPr>
            <p:ph idx="1"/>
          </p:nvPr>
        </p:nvSpPr>
        <p:spPr>
          <a:xfrm>
            <a:off x="838200" y="1371600"/>
            <a:ext cx="10515600" cy="4351338"/>
          </a:xfrm>
        </p:spPr>
        <p:txBody>
          <a:bodyPr/>
          <a:lstStyle/>
          <a:p>
            <a:pPr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A moving average is </a:t>
            </a:r>
            <a:r>
              <a:rPr lang="en-US" b="0" i="0" dirty="0">
                <a:solidFill>
                  <a:srgbClr val="040C28"/>
                </a:solidFill>
                <a:effectLst/>
                <a:latin typeface="Times New Roman" panose="02020603050405020304" pitchFamily="18" charset="0"/>
                <a:cs typeface="Times New Roman" panose="02020603050405020304" pitchFamily="18" charset="0"/>
              </a:rPr>
              <a:t>a technical indicator that investors and traders use to determine the trend direction of securities</a:t>
            </a:r>
            <a:r>
              <a:rPr lang="en-US" b="0" i="0" dirty="0">
                <a:solidFill>
                  <a:srgbClr val="1F1F1F"/>
                </a:solidFill>
                <a:effectLst/>
                <a:latin typeface="Times New Roman" panose="02020603050405020304" pitchFamily="18" charset="0"/>
                <a:cs typeface="Times New Roman" panose="02020603050405020304" pitchFamily="18" charset="0"/>
              </a:rPr>
              <a:t>.</a:t>
            </a:r>
            <a:endParaRPr lang="en-US" b="0" dirty="0">
              <a:latin typeface="Times New Roman" panose="02020603050405020304" pitchFamily="18" charset="0"/>
              <a:cs typeface="Times New Roman" panose="02020603050405020304" pitchFamily="18" charset="0"/>
            </a:endParaRPr>
          </a:p>
          <a:p>
            <a:pPr eaLnBrk="1" hangingPunct="1">
              <a:lnSpc>
                <a:spcPct val="150000"/>
              </a:lnSpc>
            </a:pPr>
            <a:r>
              <a:rPr lang="en-US" b="0" dirty="0">
                <a:latin typeface="Times New Roman" panose="02020603050405020304" pitchFamily="18" charset="0"/>
                <a:cs typeface="Times New Roman" panose="02020603050405020304" pitchFamily="18" charset="0"/>
              </a:rPr>
              <a:t>Technique that averages several of the most recent actual values in generating a forecast</a:t>
            </a:r>
          </a:p>
        </p:txBody>
      </p:sp>
      <p:sp>
        <p:nvSpPr>
          <p:cNvPr id="2052"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25</a:t>
            </a:fld>
            <a:endParaRPr lang="en-US" sz="1400" dirty="0">
              <a:solidFill>
                <a:schemeClr val="tx2"/>
              </a:solidFill>
            </a:endParaRPr>
          </a:p>
        </p:txBody>
      </p:sp>
      <p:pic>
        <p:nvPicPr>
          <p:cNvPr id="2" name="Picture 1">
            <a:extLst>
              <a:ext uri="{FF2B5EF4-FFF2-40B4-BE49-F238E27FC236}">
                <a16:creationId xmlns:a16="http://schemas.microsoft.com/office/drawing/2014/main" id="{CBF8C665-776C-75CA-076F-893D4B07F084}"/>
              </a:ext>
            </a:extLst>
          </p:cNvPr>
          <p:cNvPicPr>
            <a:picLocks noChangeAspect="1"/>
          </p:cNvPicPr>
          <p:nvPr/>
        </p:nvPicPr>
        <p:blipFill>
          <a:blip r:embed="rId3"/>
          <a:stretch>
            <a:fillRect/>
          </a:stretch>
        </p:blipFill>
        <p:spPr>
          <a:xfrm>
            <a:off x="4650137" y="3640259"/>
            <a:ext cx="7051083" cy="319087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3586"/>
    </mc:Choice>
    <mc:Fallback xmlns="">
      <p:transition spd="slow" advTm="835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838200" y="1880906"/>
            <a:ext cx="10971508" cy="4351338"/>
          </a:xfrm>
        </p:spPr>
        <p:txBody>
          <a:bodyPr>
            <a:noAutofit/>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As new data become available, the forecast is updated by adding the newest value and dropping the oldest and then re-computing the average</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number of data points included in the average determines the model’s sensitivity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Fewer data points used—more responsive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More data points used—less responsive</a:t>
            </a:r>
          </a:p>
        </p:txBody>
      </p:sp>
      <p:sp>
        <p:nvSpPr>
          <p:cNvPr id="337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Moving Average (cont.)</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26</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63266"/>
    </mc:Choice>
    <mc:Fallback xmlns="">
      <p:transition spd="slow" advTm="632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3"/>
          <p:cNvSpPr>
            <a:spLocks noGrp="1" noChangeArrowheads="1"/>
          </p:cNvSpPr>
          <p:nvPr>
            <p:ph idx="1"/>
          </p:nvPr>
        </p:nvSpPr>
        <p:spPr>
          <a:xfrm>
            <a:off x="838200" y="1562927"/>
            <a:ext cx="10515600" cy="4351338"/>
          </a:xfrm>
        </p:spPr>
        <p:txBody>
          <a:bodyPr>
            <a:normAutofit/>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The most recent values in a time series are given more weight in computing a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choice of weights, </a:t>
            </a:r>
            <a:r>
              <a:rPr lang="en-US" sz="2800" i="1" dirty="0">
                <a:latin typeface="Times New Roman" panose="02020603050405020304" pitchFamily="18" charset="0"/>
                <a:cs typeface="Times New Roman" panose="02020603050405020304" pitchFamily="18" charset="0"/>
              </a:rPr>
              <a:t>w</a:t>
            </a:r>
            <a:r>
              <a:rPr lang="en-US" sz="2800" dirty="0">
                <a:latin typeface="Times New Roman" panose="02020603050405020304" pitchFamily="18" charset="0"/>
                <a:cs typeface="Times New Roman" panose="02020603050405020304" pitchFamily="18" charset="0"/>
              </a:rPr>
              <a:t>, is somewhat arbitrary and involves some trial and error</a:t>
            </a:r>
          </a:p>
        </p:txBody>
      </p:sp>
      <p:sp>
        <p:nvSpPr>
          <p:cNvPr id="307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Weighted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27</a:t>
            </a:fld>
            <a:endParaRPr lang="en-US" sz="1400" dirty="0">
              <a:solidFill>
                <a:schemeClr val="tx2"/>
              </a:solidFill>
            </a:endParaRPr>
          </a:p>
        </p:txBody>
      </p:sp>
      <p:pic>
        <p:nvPicPr>
          <p:cNvPr id="4" name="Picture 3">
            <a:extLst>
              <a:ext uri="{FF2B5EF4-FFF2-40B4-BE49-F238E27FC236}">
                <a16:creationId xmlns:a16="http://schemas.microsoft.com/office/drawing/2014/main" id="{28AA8C73-0DDA-1F47-D83A-C0D601610C79}"/>
              </a:ext>
            </a:extLst>
          </p:cNvPr>
          <p:cNvPicPr>
            <a:picLocks noChangeAspect="1"/>
          </p:cNvPicPr>
          <p:nvPr/>
        </p:nvPicPr>
        <p:blipFill>
          <a:blip r:embed="rId3"/>
          <a:stretch>
            <a:fillRect/>
          </a:stretch>
        </p:blipFill>
        <p:spPr>
          <a:xfrm>
            <a:off x="5238428" y="3833512"/>
            <a:ext cx="6245817" cy="2919413"/>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4586"/>
    </mc:Choice>
    <mc:Fallback xmlns="">
      <p:transition spd="slow" advTm="8458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3"/>
          <p:cNvSpPr>
            <a:spLocks noGrp="1" noChangeArrowheads="1"/>
          </p:cNvSpPr>
          <p:nvPr>
            <p:ph idx="1"/>
          </p:nvPr>
        </p:nvSpPr>
        <p:spPr/>
        <p:txBody>
          <a:bodyPr>
            <a:normAutofit/>
          </a:bodyPr>
          <a:lstStyle/>
          <a:p>
            <a:pPr algn="just"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Exponential smoothing is </a:t>
            </a:r>
            <a:r>
              <a:rPr lang="en-US" b="0" i="0" dirty="0">
                <a:solidFill>
                  <a:srgbClr val="040C28"/>
                </a:solidFill>
                <a:effectLst/>
                <a:latin typeface="Times New Roman" panose="02020603050405020304" pitchFamily="18" charset="0"/>
                <a:cs typeface="Times New Roman" panose="02020603050405020304" pitchFamily="18" charset="0"/>
              </a:rPr>
              <a:t>a time series forecasting method that uses an exponentially weighted average of past observations to predict future values</a:t>
            </a:r>
            <a:r>
              <a:rPr lang="en-US" b="0" i="0" dirty="0">
                <a:solidFill>
                  <a:srgbClr val="1F1F1F"/>
                </a:solidFill>
                <a:effectLst/>
                <a:latin typeface="Times New Roman" panose="02020603050405020304" pitchFamily="18" charset="0"/>
                <a:cs typeface="Times New Roman" panose="02020603050405020304" pitchFamily="18" charset="0"/>
              </a:rPr>
              <a:t>. </a:t>
            </a:r>
          </a:p>
          <a:p>
            <a:pPr algn="just" eaLnBrk="1" hangingPunct="1">
              <a:lnSpc>
                <a:spcPct val="150000"/>
              </a:lnSpc>
            </a:pPr>
            <a:r>
              <a:rPr lang="en-US" b="0" dirty="0">
                <a:latin typeface="Times New Roman" panose="02020603050405020304" pitchFamily="18" charset="0"/>
                <a:cs typeface="Times New Roman" panose="02020603050405020304" pitchFamily="18" charset="0"/>
              </a:rPr>
              <a:t>A weighted averaging method that is based on the previous forecast plus a percentage of the forecast error</a:t>
            </a:r>
          </a:p>
        </p:txBody>
      </p:sp>
      <p:sp>
        <p:nvSpPr>
          <p:cNvPr id="4100" name="Rectangle 2"/>
          <p:cNvSpPr>
            <a:spLocks noGrp="1" noChangeArrowheads="1"/>
          </p:cNvSpPr>
          <p:nvPr>
            <p:ph type="title"/>
          </p:nvPr>
        </p:nvSpPr>
        <p:spPr>
          <a:xfrm>
            <a:off x="1981200" y="446868"/>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Exponential Smoothing</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74437"/>
    </mc:Choice>
    <mc:Fallback xmlns="">
      <p:transition spd="slow" advTm="744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63471" y="1484952"/>
            <a:ext cx="11375756" cy="4351338"/>
          </a:xfrm>
        </p:spPr>
        <p:txBody>
          <a:bodyPr>
            <a:noAutofit/>
          </a:bodyPr>
          <a:lstStyle/>
          <a:p>
            <a:pPr marL="0"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Seasonality – regularly repeating movements in series values that can be tied to recurring events</a:t>
            </a:r>
          </a:p>
          <a:p>
            <a:pPr lvl="1" algn="just">
              <a:lnSpc>
                <a:spcPct val="100000"/>
              </a:lnSpc>
            </a:pPr>
            <a:r>
              <a:rPr lang="en-US" sz="2600" dirty="0">
                <a:latin typeface="Times New Roman" panose="02020603050405020304" pitchFamily="18" charset="0"/>
                <a:cs typeface="Times New Roman" panose="02020603050405020304" pitchFamily="18" charset="0"/>
              </a:rPr>
              <a:t>E</a:t>
            </a:r>
            <a:r>
              <a:rPr lang="en-US" sz="2600" b="0" dirty="0">
                <a:latin typeface="Times New Roman" panose="02020603050405020304" pitchFamily="18" charset="0"/>
                <a:cs typeface="Times New Roman" panose="02020603050405020304" pitchFamily="18" charset="0"/>
              </a:rPr>
              <a:t>xpressed in terms of the amount that actual values deviate from the average value of a series</a:t>
            </a:r>
          </a:p>
          <a:p>
            <a:pPr lvl="1" algn="just">
              <a:lnSpc>
                <a:spcPct val="100000"/>
              </a:lnSpc>
            </a:pPr>
            <a:r>
              <a:rPr lang="en-US" sz="2600" b="0" dirty="0">
                <a:latin typeface="Times New Roman" panose="02020603050405020304" pitchFamily="18" charset="0"/>
                <a:cs typeface="Times New Roman" panose="02020603050405020304" pitchFamily="18" charset="0"/>
              </a:rPr>
              <a:t>Models of seasonality</a:t>
            </a:r>
          </a:p>
          <a:p>
            <a:pPr lvl="2" algn="just">
              <a:lnSpc>
                <a:spcPct val="100000"/>
              </a:lnSpc>
            </a:pPr>
            <a:r>
              <a:rPr lang="en-US" sz="2600" dirty="0">
                <a:latin typeface="Times New Roman" panose="02020603050405020304" pitchFamily="18" charset="0"/>
                <a:cs typeface="Times New Roman" panose="02020603050405020304" pitchFamily="18" charset="0"/>
              </a:rPr>
              <a:t>Additive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quantity that gets added to or subtracted from the time-series average to incorporate seasonality</a:t>
            </a:r>
          </a:p>
          <a:p>
            <a:pPr lvl="2" algn="just">
              <a:lnSpc>
                <a:spcPct val="100000"/>
              </a:lnSpc>
            </a:pPr>
            <a:r>
              <a:rPr lang="en-US" sz="2600" dirty="0">
                <a:latin typeface="Times New Roman" panose="02020603050405020304" pitchFamily="18" charset="0"/>
                <a:cs typeface="Times New Roman" panose="02020603050405020304" pitchFamily="18" charset="0"/>
              </a:rPr>
              <a:t>Multiplicative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percentage of the average (or trend) amount which is then used to multiply the value of a series to incorporate seasonality</a:t>
            </a:r>
          </a:p>
        </p:txBody>
      </p:sp>
      <p:sp>
        <p:nvSpPr>
          <p:cNvPr id="15362" name="Rectangle 2"/>
          <p:cNvSpPr>
            <a:spLocks noGrp="1" noChangeArrowheads="1"/>
          </p:cNvSpPr>
          <p:nvPr>
            <p:ph type="title"/>
          </p:nvPr>
        </p:nvSpPr>
        <p:spPr>
          <a:xfrm>
            <a:off x="838200" y="194643"/>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Techniques for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29</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1402"/>
    </mc:Choice>
    <mc:Fallback xmlns="">
      <p:transition spd="slow" advTm="13140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294468" y="1371600"/>
            <a:ext cx="11059332" cy="4351338"/>
          </a:xfrm>
        </p:spPr>
        <p:txBody>
          <a:bodyPr>
            <a:noAutofit/>
          </a:bodyPr>
          <a:lstStyle/>
          <a:p>
            <a:pPr marL="457200" lvl="1"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The seasonal percentage used in the multiplicative seasonally adjusted forecasting model</a:t>
            </a:r>
          </a:p>
          <a:p>
            <a:pPr algn="just" eaLnBrk="1" hangingPunct="1">
              <a:lnSpc>
                <a:spcPct val="100000"/>
              </a:lnSpc>
            </a:pPr>
            <a:r>
              <a:rPr lang="en-US" sz="2600" dirty="0">
                <a:latin typeface="Times New Roman" panose="02020603050405020304" pitchFamily="18" charset="0"/>
                <a:cs typeface="Times New Roman" panose="02020603050405020304" pitchFamily="18" charset="0"/>
              </a:rPr>
              <a:t>Using seasonal relatives</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deseasonalize</a:t>
            </a:r>
            <a:r>
              <a:rPr lang="en-US" sz="2600" dirty="0">
                <a:latin typeface="Times New Roman" panose="02020603050405020304" pitchFamily="18" charset="0"/>
                <a:cs typeface="Times New Roman" panose="02020603050405020304" pitchFamily="18" charset="0"/>
              </a:rPr>
              <a:t> data</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Done to get a clearer picture of the nonseasonal (e.g., trend) components of the data series</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Divide each data point by its seasonal relative</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incorporate seasonality</a:t>
            </a:r>
            <a:r>
              <a:rPr lang="en-US" sz="2600" dirty="0">
                <a:latin typeface="Times New Roman" panose="02020603050405020304" pitchFamily="18" charset="0"/>
                <a:cs typeface="Times New Roman" panose="02020603050405020304" pitchFamily="18" charset="0"/>
              </a:rPr>
              <a:t> in a forecast</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Obtain trend estimates for desired periods using a trend equation</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Add seasonality by multiplying these trend estimates by the corresponding seasonal relative</a:t>
            </a:r>
          </a:p>
        </p:txBody>
      </p:sp>
      <p:sp>
        <p:nvSpPr>
          <p:cNvPr id="38914"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Seasonal Relatives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30</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71712"/>
    </mc:Choice>
    <mc:Fallback xmlns="">
      <p:transition spd="slow" advTm="7171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Associative techniques are based on the development of an equation that summarizes the effects of predictor variables</a:t>
            </a:r>
          </a:p>
          <a:p>
            <a:pPr lvl="1" algn="just">
              <a:lnSpc>
                <a:spcPct val="150000"/>
              </a:lnSpc>
            </a:pPr>
            <a:r>
              <a:rPr lang="en-US" sz="2800" b="1" dirty="0">
                <a:latin typeface="Times New Roman" panose="02020603050405020304" pitchFamily="18" charset="0"/>
                <a:cs typeface="Times New Roman" panose="02020603050405020304" pitchFamily="18" charset="0"/>
              </a:rPr>
              <a:t>Predictor variables</a:t>
            </a:r>
            <a:r>
              <a:rPr lang="en-US" sz="2800" dirty="0">
                <a:latin typeface="Times New Roman" panose="02020603050405020304" pitchFamily="18" charset="0"/>
                <a:cs typeface="Times New Roman" panose="02020603050405020304" pitchFamily="18" charset="0"/>
              </a:rPr>
              <a:t> – variables that can be used to predict values of the variable of interest</a:t>
            </a:r>
          </a:p>
          <a:p>
            <a:pPr lvl="2" algn="just">
              <a:lnSpc>
                <a:spcPct val="150000"/>
              </a:lnSpc>
            </a:pPr>
            <a:r>
              <a:rPr lang="en-US" sz="2800" b="0" dirty="0">
                <a:latin typeface="Times New Roman" panose="02020603050405020304" pitchFamily="18" charset="0"/>
                <a:cs typeface="Times New Roman" panose="02020603050405020304" pitchFamily="18" charset="0"/>
              </a:rPr>
              <a:t>Home values may be related to such factors as home and property size, location, number of bedrooms, and number of bathrooms</a:t>
            </a:r>
          </a:p>
        </p:txBody>
      </p:sp>
      <p:sp>
        <p:nvSpPr>
          <p:cNvPr id="409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Associative Forecasting Techniques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31</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05125"/>
    </mc:Choice>
    <mc:Fallback xmlns="">
      <p:transition spd="slow" advTm="10512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p:txBody>
          <a:bodyPr>
            <a:normAutofit/>
          </a:bodyPr>
          <a:lstStyle/>
          <a:p>
            <a:pPr algn="just" eaLnBrk="1" hangingPunct="1">
              <a:lnSpc>
                <a:spcPct val="150000"/>
              </a:lnSpc>
            </a:pPr>
            <a:r>
              <a:rPr lang="en-US" dirty="0">
                <a:latin typeface="Times New Roman" panose="02020603050405020304" pitchFamily="18" charset="0"/>
                <a:cs typeface="Times New Roman" panose="02020603050405020304" pitchFamily="18" charset="0"/>
              </a:rPr>
              <a:t>Regression</a:t>
            </a:r>
            <a:r>
              <a:rPr lang="en-US" b="0" dirty="0">
                <a:latin typeface="Times New Roman" panose="02020603050405020304" pitchFamily="18" charset="0"/>
                <a:cs typeface="Times New Roman" panose="02020603050405020304" pitchFamily="18" charset="0"/>
              </a:rPr>
              <a:t> – a technique for fitting a line to a set of data points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Simple linear regression – the simplest form of regression that involves a linear relationship between two variables</a:t>
            </a:r>
          </a:p>
          <a:p>
            <a:pPr lvl="2" algn="just" eaLnBrk="1" hangingPunct="1">
              <a:lnSpc>
                <a:spcPct val="150000"/>
              </a:lnSpc>
            </a:pPr>
            <a:r>
              <a:rPr lang="en-US" sz="2800" dirty="0">
                <a:latin typeface="Times New Roman" panose="02020603050405020304" pitchFamily="18" charset="0"/>
                <a:cs typeface="Times New Roman" panose="02020603050405020304" pitchFamily="18" charset="0"/>
              </a:rPr>
              <a:t>The object of simple linear regression is to obtain an equation of a straight line that minimizes the sum of squared vertical deviations from the line (i.e., the </a:t>
            </a:r>
            <a:r>
              <a:rPr lang="en-US" sz="2800" i="1" dirty="0">
                <a:latin typeface="Times New Roman" panose="02020603050405020304" pitchFamily="18" charset="0"/>
                <a:cs typeface="Times New Roman" panose="02020603050405020304" pitchFamily="18" charset="0"/>
              </a:rPr>
              <a:t>least squares criterion</a:t>
            </a:r>
            <a:r>
              <a:rPr lang="en-US" sz="2800" dirty="0">
                <a:latin typeface="Times New Roman" panose="02020603050405020304" pitchFamily="18" charset="0"/>
                <a:cs typeface="Times New Roman" panose="02020603050405020304" pitchFamily="18" charset="0"/>
              </a:rPr>
              <a:t>)</a:t>
            </a:r>
          </a:p>
        </p:txBody>
      </p:sp>
      <p:sp>
        <p:nvSpPr>
          <p:cNvPr id="4198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32</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5542"/>
    </mc:Choice>
    <mc:Fallback xmlns="">
      <p:transition spd="slow" advTm="4554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40352" y="317979"/>
            <a:ext cx="10511295"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 Assumptions</a:t>
            </a:r>
          </a:p>
        </p:txBody>
      </p:sp>
      <p:sp>
        <p:nvSpPr>
          <p:cNvPr id="17411" name="Rectangle 3"/>
          <p:cNvSpPr>
            <a:spLocks noGrp="1" noChangeArrowheads="1"/>
          </p:cNvSpPr>
          <p:nvPr>
            <p:ph idx="1"/>
          </p:nvPr>
        </p:nvSpPr>
        <p:spPr>
          <a:xfrm>
            <a:off x="609599" y="1537179"/>
            <a:ext cx="10972800" cy="4572000"/>
          </a:xfrm>
        </p:spPr>
        <p:txBody>
          <a:bodyPr>
            <a:normAutofit/>
          </a:bodyPr>
          <a:lstStyle/>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Variations around the line are random</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Deviations around the average value (the line) should be normally distributed</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Predictions are made only within the range of observed values</a:t>
            </a:r>
          </a:p>
        </p:txBody>
      </p:sp>
      <p:pic>
        <p:nvPicPr>
          <p:cNvPr id="3" name="Picture 2">
            <a:extLst>
              <a:ext uri="{FF2B5EF4-FFF2-40B4-BE49-F238E27FC236}">
                <a16:creationId xmlns:a16="http://schemas.microsoft.com/office/drawing/2014/main" id="{CEA1C4BC-BD18-4F34-A66E-E07DD4EDA287}"/>
              </a:ext>
            </a:extLst>
          </p:cNvPr>
          <p:cNvPicPr>
            <a:picLocks noChangeAspect="1"/>
          </p:cNvPicPr>
          <p:nvPr/>
        </p:nvPicPr>
        <p:blipFill>
          <a:blip r:embed="rId3"/>
          <a:stretch>
            <a:fillRect/>
          </a:stretch>
        </p:blipFill>
        <p:spPr>
          <a:xfrm>
            <a:off x="5176434" y="3823178"/>
            <a:ext cx="6175213" cy="303482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09501"/>
    </mc:Choice>
    <mc:Fallback xmlns="">
      <p:transition spd="slow" advTm="1095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p:txBody>
          <a:bodyPr>
            <a:normAutofit/>
          </a:bodyPr>
          <a:lstStyle/>
          <a:p>
            <a:pPr algn="just" eaLnBrk="1" hangingPunct="1">
              <a:lnSpc>
                <a:spcPct val="100000"/>
              </a:lnSpc>
            </a:pPr>
            <a:r>
              <a:rPr lang="en-US" b="0" dirty="0">
                <a:latin typeface="Times New Roman" panose="02020603050405020304" pitchFamily="18" charset="0"/>
                <a:cs typeface="Times New Roman" panose="02020603050405020304" pitchFamily="18" charset="0"/>
              </a:rPr>
              <a:t>Always plot the line to verify that a linear relationship is appropriate</a:t>
            </a:r>
          </a:p>
          <a:p>
            <a:pPr algn="just" eaLnBrk="1" hangingPunct="1">
              <a:lnSpc>
                <a:spcPct val="100000"/>
              </a:lnSpc>
            </a:pPr>
            <a:r>
              <a:rPr lang="en-US" b="0" dirty="0">
                <a:latin typeface="Times New Roman" panose="02020603050405020304" pitchFamily="18" charset="0"/>
                <a:cs typeface="Times New Roman" panose="02020603050405020304" pitchFamily="18" charset="0"/>
              </a:rPr>
              <a:t>The data may be time-dependent</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If they are</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analysis of time series</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time as an independent variable in a multiple regression analysis</a:t>
            </a:r>
          </a:p>
          <a:p>
            <a:pPr algn="just" eaLnBrk="1" hangingPunct="1">
              <a:lnSpc>
                <a:spcPct val="100000"/>
              </a:lnSpc>
            </a:pPr>
            <a:r>
              <a:rPr lang="en-US" b="0" dirty="0">
                <a:latin typeface="Times New Roman" panose="02020603050405020304" pitchFamily="18" charset="0"/>
                <a:cs typeface="Times New Roman" panose="02020603050405020304" pitchFamily="18" charset="0"/>
              </a:rPr>
              <a:t>A small correlation may indicate that other variables are important</a:t>
            </a:r>
          </a:p>
        </p:txBody>
      </p:sp>
      <p:sp>
        <p:nvSpPr>
          <p:cNvPr id="1843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Issues to Consider:</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34</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23165"/>
    </mc:Choice>
    <mc:Fallback xmlns="">
      <p:transition spd="slow" advTm="1231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Accuracy and Control</a:t>
            </a:r>
          </a:p>
        </p:txBody>
      </p:sp>
      <p:sp>
        <p:nvSpPr>
          <p:cNvPr id="23555" name="Rectangle 3"/>
          <p:cNvSpPr>
            <a:spLocks noGrp="1" noChangeArrowheads="1"/>
          </p:cNvSpPr>
          <p:nvPr>
            <p:ph idx="1"/>
          </p:nvPr>
        </p:nvSpPr>
        <p:spPr/>
        <p:txBody>
          <a:bodyPr>
            <a:noAutofit/>
          </a:bodyPr>
          <a:lstStyle/>
          <a:p>
            <a:pPr>
              <a:lnSpc>
                <a:spcPct val="150000"/>
              </a:lnSpc>
            </a:pPr>
            <a:r>
              <a:rPr lang="en-US" b="0" dirty="0">
                <a:latin typeface="Times New Roman" panose="02020603050405020304" pitchFamily="18" charset="0"/>
                <a:cs typeface="Times New Roman" panose="02020603050405020304" pitchFamily="18" charset="0"/>
              </a:rPr>
              <a:t>Allowances should be made for forecast errors</a:t>
            </a:r>
          </a:p>
          <a:p>
            <a:pPr lvl="1">
              <a:lnSpc>
                <a:spcPct val="150000"/>
              </a:lnSpc>
            </a:pPr>
            <a:r>
              <a:rPr lang="en-US" sz="2800" dirty="0">
                <a:latin typeface="Times New Roman" panose="02020603050405020304" pitchFamily="18" charset="0"/>
                <a:cs typeface="Times New Roman" panose="02020603050405020304" pitchFamily="18" charset="0"/>
              </a:rPr>
              <a:t>It is important to provide an indication of the extent to which the forecast might deviate from the value of the variable that happens</a:t>
            </a:r>
          </a:p>
          <a:p>
            <a:pPr eaLnBrk="1" hangingPunct="1">
              <a:lnSpc>
                <a:spcPct val="150000"/>
              </a:lnSpc>
            </a:pPr>
            <a:r>
              <a:rPr lang="en-US" b="0" dirty="0">
                <a:latin typeface="Times New Roman" panose="02020603050405020304" pitchFamily="18" charset="0"/>
                <a:cs typeface="Times New Roman" panose="02020603050405020304" pitchFamily="18" charset="0"/>
              </a:rPr>
              <a:t>Forecast errors should be monitored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Error = Actual –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If errors fall beyond acceptable bounds, corrective action may be necessary</a:t>
            </a:r>
          </a:p>
          <a:p>
            <a:pPr lvl="2">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35</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69117"/>
    </mc:Choice>
    <mc:Fallback xmlns="">
      <p:transition spd="slow" advTm="16911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90780" y="1594294"/>
            <a:ext cx="10863020" cy="4351338"/>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Tracking forecast errors and analyzing them can provide useful insight into whether forecasts are performing satisfactorily</a:t>
            </a:r>
          </a:p>
          <a:p>
            <a:pPr eaLnBrk="1" hangingPunct="1">
              <a:lnSpc>
                <a:spcPct val="150000"/>
              </a:lnSpc>
            </a:pPr>
            <a:r>
              <a:rPr lang="en-US" sz="2400" dirty="0">
                <a:latin typeface="Times New Roman" panose="02020603050405020304" pitchFamily="18" charset="0"/>
                <a:cs typeface="Times New Roman" panose="02020603050405020304" pitchFamily="18" charset="0"/>
              </a:rPr>
              <a:t>Sources of forecast errors:</a:t>
            </a:r>
          </a:p>
          <a:p>
            <a:pPr lvl="1" eaLnBrk="1" hangingPunct="1">
              <a:lnSpc>
                <a:spcPct val="150000"/>
              </a:lnSpc>
            </a:pPr>
            <a:r>
              <a:rPr lang="en-US" dirty="0">
                <a:latin typeface="Times New Roman" panose="02020603050405020304" pitchFamily="18" charset="0"/>
                <a:cs typeface="Times New Roman" panose="02020603050405020304" pitchFamily="18" charset="0"/>
              </a:rPr>
              <a:t>The model may be inadequate due to</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error of an important variable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a change or shift in the variable the model cannot handle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the appearance of a new variable</a:t>
            </a:r>
          </a:p>
          <a:p>
            <a:pPr lvl="1" eaLnBrk="1" hangingPunct="1">
              <a:lnSpc>
                <a:spcPct val="150000"/>
              </a:lnSpc>
            </a:pPr>
            <a:r>
              <a:rPr lang="en-US" dirty="0">
                <a:latin typeface="Times New Roman" panose="02020603050405020304" pitchFamily="18" charset="0"/>
                <a:cs typeface="Times New Roman" panose="02020603050405020304" pitchFamily="18" charset="0"/>
              </a:rPr>
              <a:t>Random variation</a:t>
            </a:r>
          </a:p>
        </p:txBody>
      </p:sp>
      <p:sp>
        <p:nvSpPr>
          <p:cNvPr id="16386" name="Rectangle 2"/>
          <p:cNvSpPr>
            <a:spLocks noGrp="1" noChangeArrowheads="1"/>
          </p:cNvSpPr>
          <p:nvPr>
            <p:ph type="title"/>
          </p:nvPr>
        </p:nvSpPr>
        <p:spPr>
          <a:xfrm>
            <a:off x="838200" y="14814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Monitoring the Forecast</a:t>
            </a:r>
          </a:p>
        </p:txBody>
      </p:sp>
    </p:spTree>
  </p:cSld>
  <p:clrMapOvr>
    <a:masterClrMapping/>
  </p:clrMapOvr>
  <mc:AlternateContent xmlns:mc="http://schemas.openxmlformats.org/markup-compatibility/2006" xmlns:p14="http://schemas.microsoft.com/office/powerpoint/2010/main">
    <mc:Choice Requires="p14">
      <p:transition spd="slow" p14:dur="2000" advTm="282872"/>
    </mc:Choice>
    <mc:Fallback xmlns="">
      <p:transition spd="slow" advTm="2828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142887" y="493363"/>
            <a:ext cx="935667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a Forecasting Technique</a:t>
            </a:r>
          </a:p>
        </p:txBody>
      </p:sp>
      <p:sp>
        <p:nvSpPr>
          <p:cNvPr id="17411" name="Rectangle 3"/>
          <p:cNvSpPr>
            <a:spLocks noGrp="1" noChangeArrowheads="1"/>
          </p:cNvSpPr>
          <p:nvPr>
            <p:ph idx="1"/>
          </p:nvPr>
        </p:nvSpPr>
        <p:spPr>
          <a:xfrm>
            <a:off x="609600" y="1712563"/>
            <a:ext cx="10972800" cy="4572000"/>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Factors to consider</a:t>
            </a:r>
          </a:p>
          <a:p>
            <a:pPr lvl="1" eaLnBrk="1" hangingPunct="1">
              <a:lnSpc>
                <a:spcPct val="100000"/>
              </a:lnSpc>
            </a:pPr>
            <a:r>
              <a:rPr lang="en-US" sz="2800" dirty="0">
                <a:latin typeface="Times New Roman" panose="02020603050405020304" pitchFamily="18" charset="0"/>
                <a:cs typeface="Times New Roman" panose="02020603050405020304" pitchFamily="18" charset="0"/>
              </a:rPr>
              <a:t>Cost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Accuracy</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historical data</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forecasting software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Time needed to gather and analyze data and prepare a forecast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Forecast horizon</a:t>
            </a:r>
          </a:p>
        </p:txBody>
      </p:sp>
    </p:spTree>
  </p:cSld>
  <p:clrMapOvr>
    <a:masterClrMapping/>
  </p:clrMapOvr>
  <mc:AlternateContent xmlns:mc="http://schemas.openxmlformats.org/markup-compatibility/2006" xmlns:p14="http://schemas.microsoft.com/office/powerpoint/2010/main">
    <mc:Choice Requires="p14">
      <p:transition spd="slow" p14:dur="2000" advTm="188299"/>
    </mc:Choice>
    <mc:Fallback xmlns="">
      <p:transition spd="slow" advTm="1882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Content Placeholder 2"/>
          <p:cNvSpPr>
            <a:spLocks noGrp="1"/>
          </p:cNvSpPr>
          <p:nvPr>
            <p:ph idx="1"/>
          </p:nvPr>
        </p:nvSpPr>
        <p:spPr>
          <a:xfrm>
            <a:off x="392351" y="1785904"/>
            <a:ext cx="11391255" cy="4351338"/>
          </a:xfrm>
        </p:spPr>
        <p:txBody>
          <a:bodyPr>
            <a:noAutofit/>
          </a:bodyPr>
          <a:lstStyle/>
          <a:p>
            <a:pPr eaLnBrk="1" hangingPunct="1">
              <a:lnSpc>
                <a:spcPct val="100000"/>
              </a:lnSpc>
            </a:pPr>
            <a:r>
              <a:rPr lang="en-US" sz="2600" dirty="0">
                <a:latin typeface="Times New Roman" panose="02020603050405020304" pitchFamily="18" charset="0"/>
                <a:cs typeface="Times New Roman" panose="02020603050405020304" pitchFamily="18" charset="0"/>
              </a:rPr>
              <a:t>The better forecasts are, the more able organizations will be to take advantage of future opportunities and reduce potential risks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A worthwhile strategy is to work to improve short-term forecasts</a:t>
            </a:r>
          </a:p>
          <a:p>
            <a:pPr lvl="2" eaLnBrk="1" hangingPunct="1">
              <a:lnSpc>
                <a:spcPct val="100000"/>
              </a:lnSpc>
            </a:pPr>
            <a:r>
              <a:rPr lang="en-US" sz="2600" dirty="0">
                <a:latin typeface="Times New Roman" panose="02020603050405020304" pitchFamily="18" charset="0"/>
                <a:cs typeface="Times New Roman" panose="02020603050405020304" pitchFamily="18" charset="0"/>
              </a:rPr>
              <a:t>Accurate up-to-date information can have a significant effect on forecast accuracy:</a:t>
            </a:r>
          </a:p>
          <a:p>
            <a:pPr lvl="3" eaLnBrk="1" hangingPunct="1">
              <a:lnSpc>
                <a:spcPct val="100000"/>
              </a:lnSpc>
            </a:pPr>
            <a:r>
              <a:rPr lang="en-US" sz="2600" dirty="0">
                <a:latin typeface="Times New Roman" panose="02020603050405020304" pitchFamily="18" charset="0"/>
                <a:cs typeface="Times New Roman" panose="02020603050405020304" pitchFamily="18" charset="0"/>
              </a:rPr>
              <a:t>Prices</a:t>
            </a:r>
          </a:p>
          <a:p>
            <a:pPr lvl="3" eaLnBrk="1" hangingPunct="1">
              <a:lnSpc>
                <a:spcPct val="100000"/>
              </a:lnSpc>
            </a:pPr>
            <a:r>
              <a:rPr lang="en-US" sz="2600" dirty="0">
                <a:latin typeface="Times New Roman" panose="02020603050405020304" pitchFamily="18" charset="0"/>
                <a:cs typeface="Times New Roman" panose="02020603050405020304" pitchFamily="18" charset="0"/>
              </a:rPr>
              <a:t>Demand</a:t>
            </a:r>
          </a:p>
          <a:p>
            <a:pPr lvl="3" eaLnBrk="1" hangingPunct="1">
              <a:lnSpc>
                <a:spcPct val="100000"/>
              </a:lnSpc>
            </a:pPr>
            <a:r>
              <a:rPr lang="en-US" sz="2600" dirty="0">
                <a:latin typeface="Times New Roman" panose="02020603050405020304" pitchFamily="18" charset="0"/>
                <a:cs typeface="Times New Roman" panose="02020603050405020304" pitchFamily="18" charset="0"/>
              </a:rPr>
              <a:t>Other important variables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Reduce the time horizon forecasts must cover</a:t>
            </a:r>
          </a:p>
          <a:p>
            <a:pPr lvl="1" eaLnBrk="1" hangingPunct="1">
              <a:lnSpc>
                <a:spcPct val="100000"/>
              </a:lnSpc>
            </a:pPr>
            <a:r>
              <a:rPr lang="en-US" sz="2600" dirty="0">
                <a:latin typeface="Times New Roman" panose="02020603050405020304" pitchFamily="18" charset="0"/>
                <a:cs typeface="Times New Roman" panose="02020603050405020304" pitchFamily="18" charset="0"/>
              </a:rPr>
              <a:t>Sharing forecasts or demand data through the supply chain can improve forecast quality</a:t>
            </a:r>
          </a:p>
        </p:txBody>
      </p:sp>
      <p:sp>
        <p:nvSpPr>
          <p:cNvPr id="19459" name="Title 1"/>
          <p:cNvSpPr>
            <a:spLocks noGrp="1"/>
          </p:cNvSpPr>
          <p:nvPr>
            <p:ph type="title"/>
          </p:nvPr>
        </p:nvSpPr>
        <p:spPr>
          <a:xfrm>
            <a:off x="1973179" y="471703"/>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9682"/>
    </mc:Choice>
    <mc:Fallback xmlns="">
      <p:transition spd="slow" advTm="11968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20116"/>
    </mc:Choice>
    <mc:Fallback xmlns="">
      <p:transition spd="slow" advTm="12011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63A95C-C5AF-4D42-93E6-452E18C63E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A4CFA2-0878-46A2-97A0-0B7E03228F8E}">
  <ds:schemaRefs>
    <ds:schemaRef ds:uri="http://schemas.microsoft.com/office/2006/metadata/properties"/>
    <ds:schemaRef ds:uri="http://schemas.microsoft.com/office/2006/documentManagement/types"/>
    <ds:schemaRef ds:uri="http://purl.org/dc/elements/1.1/"/>
    <ds:schemaRef ds:uri="http://schemas.microsoft.com/office/infopath/2007/PartnerControls"/>
    <ds:schemaRef ds:uri="49100919-8a76-4266-be0c-7dc583902cb4"/>
    <ds:schemaRef ds:uri="http://www.w3.org/XML/1998/namespace"/>
    <ds:schemaRef ds:uri="http://purl.org/dc/dcmitype/"/>
    <ds:schemaRef ds:uri="http://purl.org/dc/terms/"/>
    <ds:schemaRef ds:uri="http://schemas.openxmlformats.org/package/2006/metadata/core-properties"/>
    <ds:schemaRef ds:uri="d13aca44-ef33-4cf4-9980-7f0b00e6eeb9"/>
  </ds:schemaRefs>
</ds:datastoreItem>
</file>

<file path=customXml/itemProps3.xml><?xml version="1.0" encoding="utf-8"?>
<ds:datastoreItem xmlns:ds="http://schemas.openxmlformats.org/officeDocument/2006/customXml" ds:itemID="{DC2AA65B-1EA4-466A-9E44-A27B7EB900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2821</TotalTime>
  <Words>1990</Words>
  <Application>Microsoft Office PowerPoint</Application>
  <PresentationFormat>Widescreen</PresentationFormat>
  <Paragraphs>279</Paragraphs>
  <Slides>39</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Times New Roman</vt:lpstr>
      <vt:lpstr>Office Theme</vt:lpstr>
      <vt:lpstr>PowerPoint Presentation</vt:lpstr>
      <vt:lpstr>PowerPoint Presentation</vt:lpstr>
      <vt:lpstr>PowerPoint Presentation</vt:lpstr>
      <vt:lpstr>Two Important Aspects of Forecasts</vt:lpstr>
      <vt:lpstr>PowerPoint Presentation</vt:lpstr>
      <vt:lpstr>PowerPoint Presentation</vt:lpstr>
      <vt:lpstr>Forecasts in Business Organizations</vt:lpstr>
      <vt:lpstr>Forecast Uses</vt:lpstr>
      <vt:lpstr>Features Common to All Forecasts</vt:lpstr>
      <vt:lpstr>Forecasts Are Not Perfect</vt:lpstr>
      <vt:lpstr>Elements of a Good Forecast</vt:lpstr>
      <vt:lpstr>Steps in the Forecasting Process</vt:lpstr>
      <vt:lpstr>Forecasting Approaches</vt:lpstr>
      <vt:lpstr>Qualitative Forecasts</vt:lpstr>
      <vt:lpstr>PowerPoint Presentation</vt:lpstr>
      <vt:lpstr>Time-Series Forecasts</vt:lpstr>
      <vt:lpstr>Time-Series Behaviors</vt:lpstr>
      <vt:lpstr>Trends and Seasonality</vt:lpstr>
      <vt:lpstr>Cycles and Variations</vt:lpstr>
      <vt:lpstr>Time-Series Forecasting - Naïve Forecast</vt:lpstr>
      <vt:lpstr>Time-Series Forecasting - Averaging</vt:lpstr>
      <vt:lpstr>PowerPoint Presentation</vt:lpstr>
      <vt:lpstr>PowerPoint Presentation</vt:lpstr>
      <vt:lpstr>PowerPoint Presentation</vt:lpstr>
      <vt:lpstr>1. Moving Average</vt:lpstr>
      <vt:lpstr>Moving Average (cont.)</vt:lpstr>
      <vt:lpstr>2. Weighted Moving Average</vt:lpstr>
      <vt:lpstr>3. Exponential Smoothing</vt:lpstr>
      <vt:lpstr>Techniques for Seasonality</vt:lpstr>
      <vt:lpstr>Seasonal Relatives</vt:lpstr>
      <vt:lpstr>Associative Forecasting Techniques</vt:lpstr>
      <vt:lpstr>Simple Linear Regression</vt:lpstr>
      <vt:lpstr>Simple Linear Regression Assumptions</vt:lpstr>
      <vt:lpstr>Issues to Consider:</vt:lpstr>
      <vt:lpstr>Forecast Accuracy and Control</vt:lpstr>
      <vt:lpstr>Monitoring the Forecast</vt:lpstr>
      <vt:lpstr>Choosing a Forecasting Technique</vt:lpstr>
      <vt:lpstr>Operations Strategy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abdallah.abdo</cp:lastModifiedBy>
  <cp:revision>32</cp:revision>
  <dcterms:created xsi:type="dcterms:W3CDTF">2023-04-29T09:08:23Z</dcterms:created>
  <dcterms:modified xsi:type="dcterms:W3CDTF">2026-09-23T15:36:10Z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