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3.xml" ContentType="application/vnd.openxmlformats-officedocument.theme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76" r:id="rId1"/>
    <p:sldMasterId id="2147483988" r:id="rId2"/>
    <p:sldMasterId id="2147484003" r:id="rId3"/>
    <p:sldMasterId id="2147484022" r:id="rId4"/>
  </p:sldMasterIdLst>
  <p:notesMasterIdLst>
    <p:notesMasterId r:id="rId25"/>
  </p:notesMasterIdLst>
  <p:handoutMasterIdLst>
    <p:handoutMasterId r:id="rId26"/>
  </p:handoutMasterIdLst>
  <p:sldIdLst>
    <p:sldId id="480" r:id="rId5"/>
    <p:sldId id="481" r:id="rId6"/>
    <p:sldId id="313" r:id="rId7"/>
    <p:sldId id="256" r:id="rId8"/>
    <p:sldId id="482" r:id="rId9"/>
    <p:sldId id="483" r:id="rId10"/>
    <p:sldId id="484" r:id="rId11"/>
    <p:sldId id="485" r:id="rId12"/>
    <p:sldId id="486" r:id="rId13"/>
    <p:sldId id="487" r:id="rId14"/>
    <p:sldId id="488" r:id="rId15"/>
    <p:sldId id="337" r:id="rId16"/>
    <p:sldId id="489" r:id="rId17"/>
    <p:sldId id="490" r:id="rId18"/>
    <p:sldId id="491" r:id="rId19"/>
    <p:sldId id="492" r:id="rId20"/>
    <p:sldId id="493" r:id="rId21"/>
    <p:sldId id="309" r:id="rId22"/>
    <p:sldId id="494" r:id="rId23"/>
    <p:sldId id="349" r:id="rId24"/>
  </p:sldIdLst>
  <p:sldSz cx="9144000" cy="6858000" type="screen4x3"/>
  <p:notesSz cx="68580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D390"/>
    <a:srgbClr val="000000"/>
    <a:srgbClr val="F35B1B"/>
    <a:srgbClr val="FDE3BA"/>
    <a:srgbClr val="CCFFFF"/>
    <a:srgbClr val="FFFF00"/>
    <a:srgbClr val="0000CC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581" autoAdjust="0"/>
  </p:normalViewPr>
  <p:slideViewPr>
    <p:cSldViewPr>
      <p:cViewPr varScale="1">
        <p:scale>
          <a:sx n="113" d="100"/>
          <a:sy n="113" d="100"/>
        </p:scale>
        <p:origin x="912" y="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6" d="100"/>
          <a:sy n="76" d="100"/>
        </p:scale>
        <p:origin x="-2112" y="-96"/>
      </p:cViewPr>
      <p:guideLst>
        <p:guide orient="horz" pos="2928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69850" y="-12700"/>
            <a:ext cx="6242050" cy="5191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 anchor="ctr">
            <a:spAutoFit/>
          </a:bodyPr>
          <a:lstStyle/>
          <a:p>
            <a:pPr eaLnBrk="0" hangingPunct="0">
              <a:defRPr/>
            </a:pPr>
            <a:r>
              <a:rPr lang="en-US" sz="1400" cap="small" dirty="0">
                <a:latin typeface="Times New Roman" pitchFamily="18" charset="0"/>
              </a:rPr>
              <a:t>Essentials of Entrepreneurship and Small Business Management  ●  6e</a:t>
            </a:r>
            <a:br>
              <a:rPr lang="en-US" sz="1400" dirty="0">
                <a:latin typeface="Times New Roman" pitchFamily="18" charset="0"/>
              </a:rPr>
            </a:br>
            <a:r>
              <a:rPr lang="en-US" sz="1400" dirty="0">
                <a:latin typeface="Times New Roman" pitchFamily="18" charset="0"/>
              </a:rPr>
              <a:t>Chapter 4: Conducting a Feasibility Analysis and Crafting a Winning Business Plan </a:t>
            </a:r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6397625" y="8896350"/>
            <a:ext cx="390525" cy="3063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 anchor="ctr">
            <a:spAutoFit/>
          </a:bodyPr>
          <a:lstStyle/>
          <a:p>
            <a:pPr algn="r" eaLnBrk="0" hangingPunct="0">
              <a:defRPr/>
            </a:pPr>
            <a:fld id="{4563C5B9-B9D2-410E-A170-CFEE76E6A3DC}" type="slidenum">
              <a:rPr lang="en-US" sz="1400">
                <a:latin typeface="Times New Roman" pitchFamily="18" charset="0"/>
              </a:rPr>
              <a:pPr algn="r" eaLnBrk="0" hangingPunct="0">
                <a:defRPr/>
              </a:pPr>
              <a:t>‹#›</a:t>
            </a:fld>
            <a:endParaRPr lang="en-US" sz="1400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416425"/>
            <a:ext cx="5029200" cy="41830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notes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6083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08075" y="698500"/>
            <a:ext cx="4641850" cy="348297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9850" y="93663"/>
            <a:ext cx="2217738" cy="3063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 anchor="ctr">
            <a:spAutoFit/>
          </a:bodyPr>
          <a:lstStyle/>
          <a:p>
            <a:pPr eaLnBrk="0" hangingPunct="0">
              <a:defRPr/>
            </a:pPr>
            <a:r>
              <a:rPr lang="en-US" sz="1400" dirty="0">
                <a:latin typeface="Times New Roman" pitchFamily="18" charset="0"/>
              </a:rPr>
              <a:t>Chapter 1: Entrepreneurship</a:t>
            </a: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6397625" y="8896350"/>
            <a:ext cx="390525" cy="3063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 anchor="ctr">
            <a:spAutoFit/>
          </a:bodyPr>
          <a:lstStyle/>
          <a:p>
            <a:pPr algn="r" eaLnBrk="0" hangingPunct="0">
              <a:defRPr/>
            </a:pPr>
            <a:fld id="{2152CDBA-D465-4F20-864B-CEBEBF324096}" type="slidenum">
              <a:rPr lang="en-US" sz="1400">
                <a:latin typeface="Times New Roman" pitchFamily="18" charset="0"/>
              </a:rPr>
              <a:pPr algn="r" eaLnBrk="0" hangingPunct="0">
                <a:defRPr/>
              </a:pPr>
              <a:t>‹#›</a:t>
            </a:fld>
            <a:endParaRPr lang="en-US" sz="1400" dirty="0">
              <a:latin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>
            <a:extLst>
              <a:ext uri="{FF2B5EF4-FFF2-40B4-BE49-F238E27FC236}">
                <a16:creationId xmlns:a16="http://schemas.microsoft.com/office/drawing/2014/main" id="{F968AD07-5093-9885-E773-B5ABEC49917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Notes Placeholder 2">
            <a:extLst>
              <a:ext uri="{FF2B5EF4-FFF2-40B4-BE49-F238E27FC236}">
                <a16:creationId xmlns:a16="http://schemas.microsoft.com/office/drawing/2014/main" id="{1D33DC56-3BF6-22CB-1A98-D427E33003A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6B110A-4E85-DA88-2AB8-DF09BC14583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D5E73A3-A28C-4703-A92B-37FECDCE3A4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>
            <a:extLst>
              <a:ext uri="{FF2B5EF4-FFF2-40B4-BE49-F238E27FC236}">
                <a16:creationId xmlns:a16="http://schemas.microsoft.com/office/drawing/2014/main" id="{BEAB644D-0FF4-4ACE-0D2A-B08DE637818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Notes Placeholder 2">
            <a:extLst>
              <a:ext uri="{FF2B5EF4-FFF2-40B4-BE49-F238E27FC236}">
                <a16:creationId xmlns:a16="http://schemas.microsoft.com/office/drawing/2014/main" id="{C92CDEDC-25BA-89B7-7F7A-FA41D13735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06669B-538D-23A7-68E4-E7767D829D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EAACFCE-1C7F-4828-9DD3-013AD28B328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  <a:sym typeface="Arial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698500"/>
            <a:ext cx="4641850" cy="3482975"/>
          </a:xfrm>
          <a:ln cap="flat"/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698500"/>
            <a:ext cx="4641850" cy="3482975"/>
          </a:xfrm>
          <a:ln cap="flat"/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96319" y="802299"/>
            <a:ext cx="5618515" cy="2541431"/>
          </a:xfrm>
        </p:spPr>
        <p:txBody>
          <a:bodyPr bIns="0"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96319" y="3531205"/>
            <a:ext cx="5618515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600" b="0" cap="all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396319" y="329308"/>
            <a:ext cx="3086292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4703" y="798973"/>
            <a:ext cx="802005" cy="503578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396319" y="3528542"/>
            <a:ext cx="561851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Text Box 16">
            <a:extLst>
              <a:ext uri="{FF2B5EF4-FFF2-40B4-BE49-F238E27FC236}">
                <a16:creationId xmlns:a16="http://schemas.microsoft.com/office/drawing/2014/main" id="{C0AFA70F-DCE8-1912-8A48-400EAC18E25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419475" y="6583363"/>
            <a:ext cx="2287588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1000">
                <a:latin typeface="Arial" pitchFamily="34" charset="0"/>
              </a:rPr>
              <a:t>Copyright </a:t>
            </a:r>
            <a:r>
              <a:rPr lang="en-US" sz="1200">
                <a:latin typeface="Arial" pitchFamily="34" charset="0"/>
              </a:rPr>
              <a:t>©</a:t>
            </a:r>
            <a:r>
              <a:rPr lang="en-US" sz="1000">
                <a:latin typeface="Arial" pitchFamily="34" charset="0"/>
              </a:rPr>
              <a:t> 2011 Pearson Education</a:t>
            </a:r>
          </a:p>
        </p:txBody>
      </p:sp>
    </p:spTree>
    <p:extLst>
      <p:ext uri="{BB962C8B-B14F-4D97-AF65-F5344CB8AC3E}">
        <p14:creationId xmlns:p14="http://schemas.microsoft.com/office/powerpoint/2010/main" val="1716031803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DF080-5E8C-48AD-84E5-6C08B304C14E}" type="datetimeFigureOut">
              <a:rPr lang="en-US" smtClean="0"/>
              <a:t>10/5/2024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Ch. 4: Feasibility Analysis &amp; Business Plan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4 - </a:t>
            </a:r>
            <a:fld id="{67620945-F421-4EFF-BE50-4D1F8A2B0A5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8446317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1756130"/>
            <a:ext cx="5617002" cy="1887950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2" y="3806196"/>
            <a:ext cx="5617002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Ch. 4: Feasibility Analysis &amp; Business Plan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4 - </a:t>
            </a:r>
            <a:fld id="{935D1F35-C220-40CE-AF3D-2690AA2BE26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43491" y="3804985"/>
            <a:ext cx="561700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574326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804890"/>
            <a:ext cx="6571343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3490" y="2013936"/>
            <a:ext cx="3125871" cy="34375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89182" y="2013936"/>
            <a:ext cx="3125652" cy="34375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Ch. 4: Feasibility Analysis &amp; Business Plan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4 - </a:t>
            </a:r>
            <a:fld id="{1A7AF517-A97A-425D-863D-123C217433A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31215700"/>
      </p:ext>
    </p:extLst>
  </p:cSld>
  <p:clrMapOvr>
    <a:masterClrMapping/>
  </p:clrMapOvr>
  <p:hf hd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Straight Connector 35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804164"/>
            <a:ext cx="6571344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1" y="2019550"/>
            <a:ext cx="3125766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3491" y="2824270"/>
            <a:ext cx="3125766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9182" y="2023004"/>
            <a:ext cx="31256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89182" y="2821491"/>
            <a:ext cx="31256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10/5/2024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Ch. 4: Feasibility Analysis &amp; Business Plan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4 - </a:t>
            </a:r>
            <a:fld id="{8B426BBB-DAE7-4395-90A3-9DEF35010D7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5246069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" name="Straight Connector 31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10/5/2024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Ch. 4: Feasibility Analysis &amp; Business Plan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4 - </a:t>
            </a:r>
            <a:fld id="{2309141C-F644-4D0B-A123-15CDFE404CA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3373241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10/5/2024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Ch. 4: Feasibility Analysis &amp; Business Plan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4 - </a:t>
            </a:r>
            <a:fld id="{4DA7FDF7-DEC8-4B14-87C1-2C27926295E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0370492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9042" y="798973"/>
            <a:ext cx="2425950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86656" y="798974"/>
            <a:ext cx="3828178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9042" y="3205492"/>
            <a:ext cx="2427369" cy="2248181"/>
          </a:xfrm>
        </p:spPr>
        <p:txBody>
          <a:bodyPr>
            <a:normAutofit/>
          </a:bodyPr>
          <a:lstStyle>
            <a:lvl1pPr marL="0" indent="0" algn="l"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DF080-5E8C-48AD-84E5-6C08B304C14E}" type="datetimeFigureOut">
              <a:rPr lang="en-US" smtClean="0"/>
              <a:t>10/5/2024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Ch. 4: Feasibility Analysis &amp; Business Plan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4 - </a:t>
            </a:r>
            <a:fld id="{E27DD023-9DE9-42DC-8A4D-18C056AB4A1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1748" y="3205491"/>
            <a:ext cx="242327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27493361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4996501" y="482171"/>
            <a:ext cx="3511387" cy="5149101"/>
            <a:chOff x="6852919" y="583365"/>
            <a:chExt cx="4681849" cy="5181928"/>
          </a:xfrm>
        </p:grpSpPr>
        <p:sp>
          <p:nvSpPr>
            <p:cNvPr id="14" name="Rectangle 13"/>
            <p:cNvSpPr/>
            <p:nvPr/>
          </p:nvSpPr>
          <p:spPr>
            <a:xfrm>
              <a:off x="6852919" y="583365"/>
              <a:ext cx="4681849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14"/>
            <p:cNvSpPr/>
            <p:nvPr/>
          </p:nvSpPr>
          <p:spPr>
            <a:xfrm>
              <a:off x="7273787" y="915806"/>
              <a:ext cx="3844017" cy="4507918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148" y="1129513"/>
            <a:ext cx="3244935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40128" y="1122543"/>
            <a:ext cx="2234998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3492" y="3145992"/>
            <a:ext cx="3240286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36664" y="5469857"/>
            <a:ext cx="3252420" cy="320123"/>
          </a:xfrm>
        </p:spPr>
        <p:txBody>
          <a:bodyPr/>
          <a:lstStyle>
            <a:lvl1pPr algn="l">
              <a:defRPr/>
            </a:lvl1pPr>
          </a:lstStyle>
          <a:p>
            <a:fld id="{B61BEF0D-F0BB-DE4B-95CE-6DB70DBA9567}" type="datetimeFigureOut">
              <a:rPr lang="en-US" smtClean="0"/>
              <a:pPr/>
              <a:t>10/5/2024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37530" y="318641"/>
            <a:ext cx="3251553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4 - </a:t>
            </a:r>
            <a:fld id="{1A7AF517-A97A-425D-863D-123C217433A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1281" y="3143605"/>
            <a:ext cx="324201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2035396"/>
      </p:ext>
    </p:extLst>
  </p:cSld>
  <p:clrMapOvr>
    <a:masterClrMapping/>
  </p:clrMapOvr>
  <p:hf hd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DF080-5E8C-48AD-84E5-6C08B304C14E}" type="datetimeFigureOut">
              <a:rPr lang="en-US" smtClean="0"/>
              <a:t>10/5/2024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Ch. 4: Feasibility Analysis &amp; Business Plan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4 - </a:t>
            </a:r>
            <a:fld id="{18704099-C675-4A99-B85D-D49675A3C31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6383390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18028" y="798974"/>
            <a:ext cx="1103027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3491" y="798974"/>
            <a:ext cx="5301095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Ch. 4: Feasibility Analysis &amp; Business Plan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4 - </a:t>
            </a:r>
            <a:fld id="{9AD5EEB4-39CE-4A65-9139-D10AC225140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6918028" y="798974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9553102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5D22432-AEB7-7324-911A-9BD85F70201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BDE696-85A1-4109-85A0-62023CB74190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1C6CE1F-AB6A-10A3-2A03-B441DEE4A19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17943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C1AE37E-2B04-E722-1661-ABD29E34EB2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8FC1BE-F1FC-4DA9-95AF-170134704ED0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B068283-7F6F-D670-B091-646C06E2957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84808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EC20BB6-3A7A-E086-4890-A5E19BAE81D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967AAF-748C-435F-BC19-2DBF28ADAFFE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DF350CF-4B51-33C5-CE74-680BE296CAE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21404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68EF65F-8C90-D154-33DD-3C45E888852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2AC3DD-C556-4A95-8ECA-61CB56BA7B51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7900BE8-0736-749F-B125-0B47D1414D8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5467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E24BC600-7DC3-B930-71FF-44A124DEB60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C81379-1168-4787-8FD6-1573E598AAD4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8CA01C8C-C0DD-F626-6896-B99DFAAC18D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4956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650E671-C29C-5047-AF6F-1D2853A71B4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165749-A688-4A34-92C2-43C78B2A5E6C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8C46C7AE-2C37-71A2-6402-4004347E943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534508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2D76D26D-5F59-ECFA-F877-5BFA2A9E648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8986A2-F014-4784-B367-F750093DF541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35479BBC-4285-31BD-2F1C-47859DCC8F6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962960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6A547B-91DC-0295-192B-6F6595D75A4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1F43BB-5230-455C-A52F-D84BEC12EED4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D43AB4C-6461-F80D-D484-108B15919D3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8520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B44C783-4420-B52B-4FC1-3B68BD1E673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C94AA7-4338-493A-8BA8-F096FBE1EB99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DF4B2C9-8C91-E883-53C4-D0C7C6EB0BB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6014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B6B1FFD-6071-3984-F48D-2BD14FD1D9E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6A147C-2007-445E-9BB9-06ADB48C9BAB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3C4C6C3-E20D-D3C6-5891-FCB55918F56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76737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25CCBD9-6D48-DE10-4D8E-30925DFA71D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48255B-40D3-4B49-9DCC-09E3B4208470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30082E2-6CCC-D20E-88F3-AA126DDD2AC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649439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>
            <a:noAutofit/>
          </a:bodyPr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49733222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7" name="Shape 57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" name="Shape 58">
            <a:extLst>
              <a:ext uri="{FF2B5EF4-FFF2-40B4-BE49-F238E27FC236}">
                <a16:creationId xmlns:a16="http://schemas.microsoft.com/office/drawing/2014/main" id="{6E858465-6DD3-57EB-99F8-F4650B12E99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0" y="0"/>
            <a:ext cx="0" cy="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9CDE08-4877-461A-B694-DD1D8B6A5B86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92713130"/>
      </p:ext>
    </p:extLst>
  </p:cSld>
  <p:clrMapOvr>
    <a:masterClrMapping/>
  </p:clrMapOvr>
  <p:transition spd="med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2744850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9DB32F-E247-C012-18E3-A5D825370C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587E73-124A-46FA-8A52-4497E637D9BB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9410D8-394F-4898-8E89-AA8FA0BF93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A27D4D-D220-E48B-1E00-55514A1CB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68DF96-873D-4E85-A8C7-3A1182634D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390466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C0E949-769D-3071-A227-7656BE9AD8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0EFCA5-7066-4ECE-AC67-9B5427B338BE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BD3152-44AC-85A6-D7AF-2FE7B32511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194429-94E2-79B5-3966-5395C7DAF3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3A42C1-D115-44CD-8BBA-88585D8EAF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886765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A34079-94DC-C73B-D03C-DF6FEB0F56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108B8C-CBF7-474D-8FFA-A8B84E15B405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A40E61-7EE5-1F89-BB51-E09FFBD77E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C64B04-234A-F37E-7782-918DBB7166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DFE91E-7557-48C1-9EE3-43764BD125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27206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874FDA0-B9FC-763D-7E6C-B41280AA2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62F475-B74D-4367-9D0C-3FEB9C48E3B4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43598EA-31B0-88EA-6B93-9CB71F6086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5B1473A-9B29-E22D-DD1E-3143AB97A7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9E44B3-689E-48D7-ADC1-B765FC6462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831836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CC72EB02-57CF-F923-7E5D-B85EDA2E64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E5D26F-8F1C-48BC-B313-9963B9EAD9A7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90D33282-15F3-2B55-2A18-30D95E681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0EE8DFFD-873B-B50B-28DE-3267EABF6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00FBA0-79EA-4A76-B55D-EC6EAF7E02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457394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398CAE0E-8929-7028-75FC-3DCA8FD88C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846294-9BCA-42B4-A3F9-4208BCAFACBE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B2E8D99-70BE-9A9D-D4DD-5F352B7595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55046B0A-177A-111E-846E-7A8FC7978A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4EF12C-B6C5-4E31-A4F8-412FDA41450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893518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C38398BE-221B-CE85-3BCB-48644DE0B2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D819AC-F2FE-4197-AEB4-1D842C23423C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D5112C6E-09ED-A1DF-CDC9-6042A48E45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9E2A4FF-6332-CC65-6AE8-E59C02004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203295-747D-4571-860A-048CF66068F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60041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EC28B9C-EDBF-FB7B-75EF-B60446AC8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D7AE20-0284-4552-9312-AEC33D2F479C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5150714-2F3E-75F0-9611-0ECA41F3A5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18D30DA-D558-D3F0-4F49-5A5C318109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4907B2-554C-4804-889E-1C8AEDD498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432585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5C2B521-16A8-F908-EEC7-90E61A3070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FA855B-4B74-43D5-AC44-7FB4E6681A15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A273983-4D65-44CC-E643-9D8A2E8BC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84ED809-65B0-977A-0155-07D0B6BE34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B8A21-E615-4E9B-A55C-FCCB80188E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175826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4A8992-D0B4-5D44-74CF-7B727AF925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B5CB35-8598-49BF-9153-7792374E7D4F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601E00-BEF8-3BE1-8FF8-BD430FA15C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950F83-86CF-E721-5272-4111AE593B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B0F9E7-7D5B-43D9-83C8-F7AE0FD038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289213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51EE3-0201-4143-B414-9039501847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5B4CDF-3744-40BF-938B-1C5D415821C3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059815-3467-7A7D-2A60-020FEA1C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F0AA8B-0619-196F-43CD-965A441E21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921690-A547-4457-BE51-33BD487D25D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157461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rtlCol="0">
            <a:noAutofit/>
          </a:bodyPr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97611786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7305674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22051026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845820" y="1123950"/>
            <a:ext cx="745236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189210003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5119629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426692113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5316694" y="508821"/>
            <a:ext cx="2776385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 rtlCol="0">
            <a:normAutofit/>
          </a:bodyPr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366904849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589487" y="-3"/>
            <a:ext cx="6554513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Autofit/>
          </a:bodyPr>
          <a:lstStyle>
            <a:lvl1pPr marL="0" indent="0">
              <a:buNone/>
              <a:defRPr sz="900"/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288214226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4572000" y="933450"/>
            <a:ext cx="3721610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385522882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9A8D63-23A8-C1C6-9CF1-C53B9346D0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E63F65-8261-4AE4-B3A2-80D0D641FE3D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F82A6E-DDA2-78F5-EAC5-33EE9B5F0C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255753-800E-A3F6-F261-3EE66D23FF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5122C4-3579-435B-8DC8-99D1C6C766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714587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A8F4BA-9DC1-F57F-F1E5-BB8EE11DFC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4856CC-955B-4048-A086-A628BF50D7A9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0D9A51-8B65-A1CA-2802-FF2AEF880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F61CB0-A9DF-631C-9BA7-6430A8626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1D033A-0B7B-4E2C-B512-CEF9B5E14A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80384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FA52E8-65D5-6853-C511-79E1FF9FD6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2A4B63-E9C8-4FCF-B94A-F412AEE6DCA6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4767BF-3B32-24B6-022D-B963B4CFD3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9EA0EB-04F8-9388-70F0-4470707CC5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D1A58-3672-4BB2-9A68-106EE908DC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956955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596F036-680F-4429-0959-C88EF9FB2F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E1A385-64B9-4348-BCF3-D588BF9F8329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7C59F9B-9899-3654-4591-75E183BB0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A843EAC-3A0D-C721-61BB-E710A75E1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03B146-2CBE-45CE-81F6-E45D9CDCF54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13782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580B9CC6-D848-1F58-357F-F70C5E7BCC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794843-249D-47DC-AE3A-B1AAECB06211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D9123F39-161C-0531-4693-6C90871C8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5920682A-C2EB-2FEB-0A95-5213E2B275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FE4F5C-0470-46AE-9444-9A50335BA6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956043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419E07A9-EBA6-9A6D-C2E9-A3885A7C26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832CFF-B725-42E7-8338-F6250354A9E6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5161AFF-31B3-33DB-F111-AECEE3A7D1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C767AF71-71D8-3A6B-E46C-A640417090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8F43FB-C654-4538-8F06-683F27859A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772384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32B97C85-64BD-BFDB-D9CC-5E094F0980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F2EDFA-4E6D-4FAB-AB46-5FF0BEAF341F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6F201436-E444-8F14-BE77-DA3A1E62F7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9D2AD20-3506-1A90-54DB-0447038CA6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E0425-1388-4BBA-8E8E-1AA18D0658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618072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B21C7CF-DBCA-F499-0840-98EDFDDC79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CFCEB2-C3F8-40BE-B123-728D375A3B97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A127967-C65C-7978-1CCB-D78131174D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35F7932-1176-BA2D-2CE3-47CEF3D48A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FC49DB-0582-4A9C-B2CB-A7CA2FD509D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839196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733FF14-9F8B-714C-0B7B-DA1BC303AA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A00559-0AB9-4975-BB00-6DDAF5749A06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A8E487A-D004-2203-C06E-55FA2A4B4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9419112-BFC9-C970-EA9F-E9BCA4AF8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EBB69-F357-46D7-A6FF-9F70F29BC96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92984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E55145-DE04-0943-19B4-C9B3408399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F533ED-6263-49B8-B190-81F3FC9C24FC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19E30D-E9EA-BBAD-22C3-4FCE8603D2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7B1E99-3F62-E47F-53C0-BD9B15C00C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809B05-DA15-47AF-A1C0-99C075FC67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554126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933AA7-53AD-B9E2-BEAA-D27B9E51E7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A383F1-39EF-4454-BD15-3F3E332E9911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74186-F8B8-2FBE-09A7-8399C62576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07BC1D-15D0-0D04-FC2D-D7F2F10D0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28C590-A97A-4AF6-8245-E5847C0899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506821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rtlCol="0">
            <a:noAutofit/>
          </a:bodyPr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75237814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7305674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123258398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845820" y="1123950"/>
            <a:ext cx="745236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954654441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5119629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2993993411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5316694" y="508821"/>
            <a:ext cx="2776385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 rtlCol="0">
            <a:normAutofit/>
          </a:bodyPr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2410711620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589487" y="-3"/>
            <a:ext cx="6554513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Autofit/>
          </a:bodyPr>
          <a:lstStyle>
            <a:lvl1pPr marL="0" indent="0">
              <a:buNone/>
              <a:defRPr sz="900"/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2399870430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4572000" y="933450"/>
            <a:ext cx="3721610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30849184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18" Type="http://schemas.openxmlformats.org/officeDocument/2006/relationships/slideLayout" Target="../slideLayouts/slideLayout4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17" Type="http://schemas.openxmlformats.org/officeDocument/2006/relationships/slideLayout" Target="../slideLayouts/slideLayout42.xml"/><Relationship Id="rId2" Type="http://schemas.openxmlformats.org/officeDocument/2006/relationships/slideLayout" Target="../slideLayouts/slideLayout27.xml"/><Relationship Id="rId16" Type="http://schemas.openxmlformats.org/officeDocument/2006/relationships/slideLayout" Target="../slideLayouts/slideLayout41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35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slideLayout" Target="../slideLayouts/slideLayout39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1.xml"/><Relationship Id="rId13" Type="http://schemas.openxmlformats.org/officeDocument/2006/relationships/slideLayout" Target="../slideLayouts/slideLayout56.xml"/><Relationship Id="rId18" Type="http://schemas.openxmlformats.org/officeDocument/2006/relationships/slideLayout" Target="../slideLayouts/slideLayout61.xml"/><Relationship Id="rId3" Type="http://schemas.openxmlformats.org/officeDocument/2006/relationships/slideLayout" Target="../slideLayouts/slideLayout46.xml"/><Relationship Id="rId7" Type="http://schemas.openxmlformats.org/officeDocument/2006/relationships/slideLayout" Target="../slideLayouts/slideLayout50.xml"/><Relationship Id="rId12" Type="http://schemas.openxmlformats.org/officeDocument/2006/relationships/slideLayout" Target="../slideLayouts/slideLayout55.xml"/><Relationship Id="rId17" Type="http://schemas.openxmlformats.org/officeDocument/2006/relationships/slideLayout" Target="../slideLayouts/slideLayout60.xml"/><Relationship Id="rId2" Type="http://schemas.openxmlformats.org/officeDocument/2006/relationships/slideLayout" Target="../slideLayouts/slideLayout45.xml"/><Relationship Id="rId16" Type="http://schemas.openxmlformats.org/officeDocument/2006/relationships/slideLayout" Target="../slideLayouts/slideLayout59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44.xml"/><Relationship Id="rId6" Type="http://schemas.openxmlformats.org/officeDocument/2006/relationships/slideLayout" Target="../slideLayouts/slideLayout49.xml"/><Relationship Id="rId11" Type="http://schemas.openxmlformats.org/officeDocument/2006/relationships/slideLayout" Target="../slideLayouts/slideLayout54.xml"/><Relationship Id="rId5" Type="http://schemas.openxmlformats.org/officeDocument/2006/relationships/slideLayout" Target="../slideLayouts/slideLayout48.xml"/><Relationship Id="rId15" Type="http://schemas.openxmlformats.org/officeDocument/2006/relationships/slideLayout" Target="../slideLayouts/slideLayout58.xml"/><Relationship Id="rId10" Type="http://schemas.openxmlformats.org/officeDocument/2006/relationships/slideLayout" Target="../slideLayouts/slideLayout53.xml"/><Relationship Id="rId19" Type="http://schemas.openxmlformats.org/officeDocument/2006/relationships/theme" Target="../theme/theme4.xml"/><Relationship Id="rId4" Type="http://schemas.openxmlformats.org/officeDocument/2006/relationships/slideLayout" Target="../slideLayouts/slideLayout47.xml"/><Relationship Id="rId9" Type="http://schemas.openxmlformats.org/officeDocument/2006/relationships/slideLayout" Target="../slideLayouts/slideLayout52.xml"/><Relationship Id="rId14" Type="http://schemas.openxmlformats.org/officeDocument/2006/relationships/slideLayout" Target="../slideLayouts/slideLayout5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015734"/>
            <a:ext cx="9144000" cy="407952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t="1538" r="12500" b="-1538"/>
          <a:stretch/>
        </p:blipFill>
        <p:spPr>
          <a:xfrm>
            <a:off x="-1" y="6095253"/>
            <a:ext cx="9144001" cy="774727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0" y="6101127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43491" y="804520"/>
            <a:ext cx="6571343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1" y="2015733"/>
            <a:ext cx="6571343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46542" y="330370"/>
            <a:ext cx="2368292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43491" y="329308"/>
            <a:ext cx="4034004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/>
              <a:t>Ch. 4: Feasibility Analysis &amp; Business Plan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7725" y="798973"/>
            <a:ext cx="795746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r>
              <a:rPr lang="en-US"/>
              <a:t>4 - </a:t>
            </a:r>
            <a:fld id="{1A7AF517-A97A-425D-863D-123C217433A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3357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7" r:id="rId1"/>
    <p:sldLayoutId id="2147483978" r:id="rId2"/>
    <p:sldLayoutId id="2147483979" r:id="rId3"/>
    <p:sldLayoutId id="2147483980" r:id="rId4"/>
    <p:sldLayoutId id="2147483981" r:id="rId5"/>
    <p:sldLayoutId id="2147483982" r:id="rId6"/>
    <p:sldLayoutId id="2147483983" r:id="rId7"/>
    <p:sldLayoutId id="2147483984" r:id="rId8"/>
    <p:sldLayoutId id="2147483985" r:id="rId9"/>
    <p:sldLayoutId id="2147483986" r:id="rId10"/>
    <p:sldLayoutId id="2147483987" r:id="rId11"/>
  </p:sldLayoutIdLst>
  <p:transition spd="med">
    <p:fade/>
  </p:transition>
  <p:hf hd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6858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1">
          <a:gsLst>
            <a:gs pos="0">
              <a:srgbClr val="FCFDFE"/>
            </a:gs>
            <a:gs pos="74001">
              <a:srgbClr val="E0F1F2"/>
            </a:gs>
            <a:gs pos="83000">
              <a:srgbClr val="E0F1F2"/>
            </a:gs>
            <a:gs pos="100000">
              <a:srgbClr val="EBF6F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D37481F5-1439-4F9E-EFEE-D8608B34781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C3BEE3E4-420C-98EB-B6A1-82425D6879C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76804" name="Rectangle 4">
            <a:extLst>
              <a:ext uri="{FF2B5EF4-FFF2-40B4-BE49-F238E27FC236}">
                <a16:creationId xmlns:a16="http://schemas.microsoft.com/office/drawing/2014/main" id="{7D382E25-F269-51BC-FD11-C6DA16E25B9B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Tx/>
              <a:buChar char="•"/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8CB2177-61CE-4D27-81C6-6524BF429A23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76805" name="Rectangle 5">
            <a:extLst>
              <a:ext uri="{FF2B5EF4-FFF2-40B4-BE49-F238E27FC236}">
                <a16:creationId xmlns:a16="http://schemas.microsoft.com/office/drawing/2014/main" id="{CE6832BB-7790-AAB4-9243-9004380BA32A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spcBef>
                <a:spcPct val="20000"/>
              </a:spcBef>
              <a:buFontTx/>
              <a:buChar char="•"/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00292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9" r:id="rId1"/>
    <p:sldLayoutId id="2147483990" r:id="rId2"/>
    <p:sldLayoutId id="2147483991" r:id="rId3"/>
    <p:sldLayoutId id="2147483992" r:id="rId4"/>
    <p:sldLayoutId id="2147483993" r:id="rId5"/>
    <p:sldLayoutId id="2147483994" r:id="rId6"/>
    <p:sldLayoutId id="2147483995" r:id="rId7"/>
    <p:sldLayoutId id="2147483996" r:id="rId8"/>
    <p:sldLayoutId id="2147483997" r:id="rId9"/>
    <p:sldLayoutId id="2147483998" r:id="rId10"/>
    <p:sldLayoutId id="2147483999" r:id="rId11"/>
    <p:sldLayoutId id="2147484000" r:id="rId12"/>
    <p:sldLayoutId id="2147484001" r:id="rId13"/>
    <p:sldLayoutId id="2147484002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0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Placeholder 1">
            <a:extLst>
              <a:ext uri="{FF2B5EF4-FFF2-40B4-BE49-F238E27FC236}">
                <a16:creationId xmlns:a16="http://schemas.microsoft.com/office/drawing/2014/main" id="{28BC65F3-3746-0815-4F0B-0033E4D57E0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9219" name="Text Placeholder 2">
            <a:extLst>
              <a:ext uri="{FF2B5EF4-FFF2-40B4-BE49-F238E27FC236}">
                <a16:creationId xmlns:a16="http://schemas.microsoft.com/office/drawing/2014/main" id="{5B58C98C-6343-27E8-2B9C-DBDD4E08C96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B9BA38-9DFF-11B6-DF8A-3E991F7F34B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B3641E1-EC38-4233-B592-EAA71AE3AC56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C307AC-72FF-5061-A315-CC5391C21E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DCB65F-5981-4CC0-F1CE-D41128C880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A5149DA-5AC6-4102-80B7-DF5D9197C3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825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04" r:id="rId1"/>
    <p:sldLayoutId id="2147484005" r:id="rId2"/>
    <p:sldLayoutId id="2147484006" r:id="rId3"/>
    <p:sldLayoutId id="2147484007" r:id="rId4"/>
    <p:sldLayoutId id="2147484008" r:id="rId5"/>
    <p:sldLayoutId id="2147484009" r:id="rId6"/>
    <p:sldLayoutId id="2147484010" r:id="rId7"/>
    <p:sldLayoutId id="2147484011" r:id="rId8"/>
    <p:sldLayoutId id="2147484012" r:id="rId9"/>
    <p:sldLayoutId id="2147484013" r:id="rId10"/>
    <p:sldLayoutId id="2147484014" r:id="rId11"/>
    <p:sldLayoutId id="2147484015" r:id="rId12"/>
    <p:sldLayoutId id="2147484016" r:id="rId13"/>
    <p:sldLayoutId id="2147484017" r:id="rId14"/>
    <p:sldLayoutId id="2147484018" r:id="rId15"/>
    <p:sldLayoutId id="2147484019" r:id="rId16"/>
    <p:sldLayoutId id="2147484020" r:id="rId17"/>
    <p:sldLayoutId id="2147484021" r:id="rId18"/>
  </p:sldLayoutIdLst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0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Placeholder 1">
            <a:extLst>
              <a:ext uri="{FF2B5EF4-FFF2-40B4-BE49-F238E27FC236}">
                <a16:creationId xmlns:a16="http://schemas.microsoft.com/office/drawing/2014/main" id="{8B8F469D-186A-DF9C-49B5-4E17325EC98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43" name="Text Placeholder 2">
            <a:extLst>
              <a:ext uri="{FF2B5EF4-FFF2-40B4-BE49-F238E27FC236}">
                <a16:creationId xmlns:a16="http://schemas.microsoft.com/office/drawing/2014/main" id="{0968EC78-5F8C-A4F6-75BB-424F494C621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BCFBDE-B22F-FB02-C285-840FE73708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CDB41634-A93A-47C7-A0AC-3CCEA0E88DD7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29B049-A73F-CFDE-FCC0-BAC4985D1B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F3D63F-8C4F-A6D6-92B2-2B2359B2D7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5A7BD24-57AE-46AD-AB40-54A0B24BBD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7054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3" r:id="rId1"/>
    <p:sldLayoutId id="2147484024" r:id="rId2"/>
    <p:sldLayoutId id="2147484025" r:id="rId3"/>
    <p:sldLayoutId id="2147484026" r:id="rId4"/>
    <p:sldLayoutId id="2147484027" r:id="rId5"/>
    <p:sldLayoutId id="2147484028" r:id="rId6"/>
    <p:sldLayoutId id="2147484029" r:id="rId7"/>
    <p:sldLayoutId id="2147484030" r:id="rId8"/>
    <p:sldLayoutId id="2147484031" r:id="rId9"/>
    <p:sldLayoutId id="2147484032" r:id="rId10"/>
    <p:sldLayoutId id="2147484033" r:id="rId11"/>
    <p:sldLayoutId id="2147484034" r:id="rId12"/>
    <p:sldLayoutId id="2147484035" r:id="rId13"/>
    <p:sldLayoutId id="2147484036" r:id="rId14"/>
    <p:sldLayoutId id="2147484037" r:id="rId15"/>
    <p:sldLayoutId id="2147484038" r:id="rId16"/>
    <p:sldLayoutId id="2147484039" r:id="rId17"/>
    <p:sldLayoutId id="2147484040" r:id="rId18"/>
  </p:sldLayoutIdLst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25D53FB0-3F31-55B1-4B8E-A1F383B485D6}"/>
              </a:ext>
            </a:extLst>
          </p:cNvPr>
          <p:cNvSpPr/>
          <p:nvPr/>
        </p:nvSpPr>
        <p:spPr>
          <a:xfrm>
            <a:off x="4540250" y="317500"/>
            <a:ext cx="5837238" cy="568325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963" name="TextBox 30">
            <a:extLst>
              <a:ext uri="{FF2B5EF4-FFF2-40B4-BE49-F238E27FC236}">
                <a16:creationId xmlns:a16="http://schemas.microsoft.com/office/drawing/2014/main" id="{E939C581-9B01-2D49-BBEE-B1989C9E25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8763" y="2565400"/>
            <a:ext cx="3381375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0" i="0" u="none" strike="noStrike" kern="1200" cap="none" spc="0" normalizeH="0" baseline="0" noProof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Tajawal Medium"/>
                <a:ea typeface="+mn-ea"/>
                <a:cs typeface="Arial" panose="020B0604020202020204" pitchFamily="34" charset="0"/>
              </a:rPr>
              <a:t>Entrepreneurship &amp; Innovation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0" i="0" u="none" strike="noStrike" kern="1200" cap="none" spc="0" normalizeH="0" baseline="0" noProof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Tajawal Medium"/>
                <a:ea typeface="Tajawal Medium"/>
                <a:cs typeface="Tajawal Medium"/>
              </a:rPr>
              <a:t>Prepared by Dr. Amany Ramadan 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B96346AC-BF83-0925-B6F8-AA3811519536}"/>
              </a:ext>
            </a:extLst>
          </p:cNvPr>
          <p:cNvSpPr/>
          <p:nvPr/>
        </p:nvSpPr>
        <p:spPr>
          <a:xfrm>
            <a:off x="-404813" y="5240338"/>
            <a:ext cx="2636838" cy="396875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3</a:t>
            </a:r>
          </a:p>
        </p:txBody>
      </p:sp>
      <p:sp>
        <p:nvSpPr>
          <p:cNvPr id="40965" name="TextBox 45">
            <a:extLst>
              <a:ext uri="{FF2B5EF4-FFF2-40B4-BE49-F238E27FC236}">
                <a16:creationId xmlns:a16="http://schemas.microsoft.com/office/drawing/2014/main" id="{71C4FD81-966D-69CD-0192-80B055E9FF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6050" y="4435475"/>
            <a:ext cx="3632200" cy="969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0" i="0" u="none" strike="noStrike" kern="1200" cap="none" spc="0" normalizeH="0" baseline="0" noProof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Tajawal Medium"/>
                <a:ea typeface="+mn-ea"/>
                <a:cs typeface="Arial" panose="020B0604020202020204" pitchFamily="34" charset="0"/>
              </a:rPr>
              <a:t>ENT 611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0" i="0" u="none" strike="noStrike" kern="1200" cap="none" spc="0" normalizeH="0" baseline="0" noProof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Tajawal Medium"/>
                <a:ea typeface="+mn-ea"/>
                <a:cs typeface="Arial" panose="020B0604020202020204" pitchFamily="34" charset="0"/>
              </a:rPr>
              <a:t>Entrepreneurship &amp; Innovation</a:t>
            </a:r>
            <a:r>
              <a:rPr kumimoji="0" lang="en-US" altLang="en-US" sz="21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jawal Medium"/>
                <a:ea typeface="Tajawal Medium"/>
                <a:cs typeface="Tajawal Medium"/>
              </a:rPr>
              <a:t> </a:t>
            </a:r>
            <a:endParaRPr kumimoji="0" lang="en-US" altLang="en-US" sz="2100" b="0" i="0" u="none" strike="noStrike" kern="1200" cap="none" spc="0" normalizeH="0" baseline="0" noProof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/>
              <a:ea typeface="Tajawal Medium"/>
              <a:cs typeface="Tajawal Medium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5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</a:t>
            </a:r>
          </a:p>
        </p:txBody>
      </p:sp>
      <p:pic>
        <p:nvPicPr>
          <p:cNvPr id="40966" name="Graphic 21">
            <a:extLst>
              <a:ext uri="{FF2B5EF4-FFF2-40B4-BE49-F238E27FC236}">
                <a16:creationId xmlns:a16="http://schemas.microsoft.com/office/drawing/2014/main" id="{5F9EA257-7294-99C6-C277-E1D128A3AD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46050" y="1058863"/>
            <a:ext cx="2216150" cy="103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D1F3586-F6C5-E3A5-D7D7-282D0590572E}"/>
              </a:ext>
            </a:extLst>
          </p:cNvPr>
          <p:cNvSpPr/>
          <p:nvPr/>
        </p:nvSpPr>
        <p:spPr>
          <a:xfrm>
            <a:off x="4591645" y="2368154"/>
            <a:ext cx="3703010" cy="2789634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  <a:sym typeface="Arial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9607EC6-F21C-95F7-7A22-57A2B09EF10C}"/>
              </a:ext>
            </a:extLst>
          </p:cNvPr>
          <p:cNvSpPr/>
          <p:nvPr/>
        </p:nvSpPr>
        <p:spPr>
          <a:xfrm>
            <a:off x="845821" y="1700213"/>
            <a:ext cx="3706535" cy="2789634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  <a:sym typeface="Arial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93CC16FC-440B-5D0B-C0D3-DD8A49D1C0E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/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DBBC652-A425-0E23-69EF-492867E03195}"/>
              </a:ext>
            </a:extLst>
          </p:cNvPr>
          <p:cNvSpPr/>
          <p:nvPr/>
        </p:nvSpPr>
        <p:spPr>
          <a:xfrm>
            <a:off x="3713163" y="1695450"/>
            <a:ext cx="838200" cy="72231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25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  <a:sym typeface="Arial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49F122D-815A-8203-5079-04F3AAE12EFA}"/>
              </a:ext>
            </a:extLst>
          </p:cNvPr>
          <p:cNvSpPr/>
          <p:nvPr/>
        </p:nvSpPr>
        <p:spPr>
          <a:xfrm>
            <a:off x="1970088" y="1233488"/>
            <a:ext cx="7969250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58379" name="TextBox 40">
            <a:extLst>
              <a:ext uri="{FF2B5EF4-FFF2-40B4-BE49-F238E27FC236}">
                <a16:creationId xmlns:a16="http://schemas.microsoft.com/office/drawing/2014/main" id="{0947CAC7-D08D-30FB-4C13-99249D9E61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1038" y="1338818"/>
            <a:ext cx="339189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1800" dirty="0">
                <a:solidFill>
                  <a:srgbClr val="FF9518"/>
                </a:solidFill>
                <a:cs typeface="Tajawal Medium" panose="00000600000000000000" charset="-78"/>
                <a:sym typeface="Arial"/>
              </a:rPr>
              <a:t> Feasibility Analysis and Crafting a </a:t>
            </a:r>
            <a:br>
              <a:rPr lang="en-US" altLang="en-US" sz="1800" dirty="0">
                <a:solidFill>
                  <a:srgbClr val="FF9518"/>
                </a:solidFill>
                <a:cs typeface="Tajawal Medium" panose="00000600000000000000" charset="-78"/>
                <a:sym typeface="Arial"/>
              </a:rPr>
            </a:br>
            <a:r>
              <a:rPr lang="en-US" altLang="en-US" sz="1800" dirty="0">
                <a:solidFill>
                  <a:srgbClr val="FF9518"/>
                </a:solidFill>
                <a:cs typeface="Tajawal Medium" panose="00000600000000000000" charset="-78"/>
                <a:sym typeface="Arial"/>
              </a:rPr>
              <a:t>Winning Business Plan</a:t>
            </a:r>
            <a:endParaRPr kumimoji="0" lang="en-US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jawal Medium" panose="00000600000000000000" charset="-78"/>
              <a:sym typeface="Arial"/>
            </a:endParaRPr>
          </a:p>
        </p:txBody>
      </p:sp>
      <p:sp>
        <p:nvSpPr>
          <p:cNvPr id="58380" name="TextBox 41">
            <a:extLst>
              <a:ext uri="{FF2B5EF4-FFF2-40B4-BE49-F238E27FC236}">
                <a16:creationId xmlns:a16="http://schemas.microsoft.com/office/drawing/2014/main" id="{82672D51-F9B5-8613-19F3-B4AB63C3BF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03650" y="1711325"/>
            <a:ext cx="687388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E4DD023-95EE-A95C-EB15-08827809767B}"/>
              </a:ext>
            </a:extLst>
          </p:cNvPr>
          <p:cNvSpPr txBox="1"/>
          <p:nvPr/>
        </p:nvSpPr>
        <p:spPr>
          <a:xfrm>
            <a:off x="3792538" y="1873250"/>
            <a:ext cx="706437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3</a:t>
            </a:r>
            <a:endParaRPr kumimoji="0" lang="en-US" sz="105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7CE12F4-8DE4-F878-B25E-A314AD51928E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58383" name="Graphic 21">
            <a:extLst>
              <a:ext uri="{FF2B5EF4-FFF2-40B4-BE49-F238E27FC236}">
                <a16:creationId xmlns:a16="http://schemas.microsoft.com/office/drawing/2014/main" id="{E2F3C91E-A7B6-AC70-1E53-2BB8BDA178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07950" y="201613"/>
            <a:ext cx="1728788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27C713D-D4D5-E713-941A-79E57AEE4EB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/>
          <a:srcRect l="13924" r="13924"/>
          <a:stretch/>
        </p:blipFill>
        <p:spPr>
          <a:xfrm>
            <a:off x="2106" y="857250"/>
            <a:ext cx="4160764" cy="4180116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158832C-44A4-09B3-F545-2D3BD06BBCEF}"/>
              </a:ext>
            </a:extLst>
          </p:cNvPr>
          <p:cNvSpPr/>
          <p:nvPr/>
        </p:nvSpPr>
        <p:spPr>
          <a:xfrm rot="5400000">
            <a:off x="-3175" y="860425"/>
            <a:ext cx="1349375" cy="1343025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F5B93262-1E9B-3998-20F3-DE39E60F4CF9}"/>
              </a:ext>
            </a:extLst>
          </p:cNvPr>
          <p:cNvSpPr/>
          <p:nvPr/>
        </p:nvSpPr>
        <p:spPr>
          <a:xfrm rot="16200000" flipV="1">
            <a:off x="-480218" y="3931444"/>
            <a:ext cx="4179887" cy="1857375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59397" name="TextBox 24">
            <a:extLst>
              <a:ext uri="{FF2B5EF4-FFF2-40B4-BE49-F238E27FC236}">
                <a16:creationId xmlns:a16="http://schemas.microsoft.com/office/drawing/2014/main" id="{15C7261F-6010-0DD6-A035-690E4822D8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52825" y="1854200"/>
            <a:ext cx="5094464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Conducting a Feasibility Analysis </a:t>
            </a:r>
            <a:r>
              <a:rPr lang="en-US" sz="3600" b="1" kern="0" dirty="0">
                <a:solidFill>
                  <a:prstClr val="black"/>
                </a:solidFill>
                <a:latin typeface="Arial"/>
                <a:cs typeface="Arial"/>
                <a:sym typeface="Arial"/>
              </a:rPr>
              <a:t>and Crafting a </a:t>
            </a:r>
            <a:br>
              <a:rPr lang="en-US" sz="3600" b="1" kern="0" dirty="0">
                <a:solidFill>
                  <a:prstClr val="black"/>
                </a:solidFill>
                <a:latin typeface="Arial"/>
                <a:cs typeface="Arial"/>
                <a:sym typeface="Arial"/>
              </a:rPr>
            </a:br>
            <a:r>
              <a:rPr lang="en-US" sz="3600" b="1" kern="0" dirty="0">
                <a:solidFill>
                  <a:prstClr val="black"/>
                </a:solidFill>
                <a:latin typeface="Arial"/>
                <a:cs typeface="Arial"/>
                <a:sym typeface="Arial"/>
              </a:rPr>
              <a:t>Winning Business Plan</a:t>
            </a:r>
            <a:endParaRPr lang="en-US" altLang="en-US" sz="3600" b="1" kern="0" dirty="0">
              <a:solidFill>
                <a:prstClr val="black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41CA031-555A-0385-283D-4DE54A41FB11}"/>
              </a:ext>
            </a:extLst>
          </p:cNvPr>
          <p:cNvSpPr/>
          <p:nvPr/>
        </p:nvSpPr>
        <p:spPr>
          <a:xfrm>
            <a:off x="2363788" y="1295400"/>
            <a:ext cx="4886325" cy="333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F6E8F37-91CF-9718-98FE-178D268D7A2E}"/>
              </a:ext>
            </a:extLst>
          </p:cNvPr>
          <p:cNvSpPr/>
          <p:nvPr/>
        </p:nvSpPr>
        <p:spPr>
          <a:xfrm>
            <a:off x="2540000" y="1858963"/>
            <a:ext cx="892175" cy="74136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  <a:sym typeface="Arial"/>
            </a:endParaRPr>
          </a:p>
        </p:txBody>
      </p:sp>
      <p:sp>
        <p:nvSpPr>
          <p:cNvPr id="59400" name="TextBox 32">
            <a:extLst>
              <a:ext uri="{FF2B5EF4-FFF2-40B4-BE49-F238E27FC236}">
                <a16:creationId xmlns:a16="http://schemas.microsoft.com/office/drawing/2014/main" id="{DE72DED8-96C2-E6F3-57F0-B9ED78E3A8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78100" y="1854200"/>
            <a:ext cx="817563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/>
              </a:rPr>
              <a:t>Chapter</a:t>
            </a:r>
            <a:endParaRPr kumimoji="0" lang="en-US" altLang="en-US" sz="21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59401" name="TextBox 33">
            <a:extLst>
              <a:ext uri="{FF2B5EF4-FFF2-40B4-BE49-F238E27FC236}">
                <a16:creationId xmlns:a16="http://schemas.microsoft.com/office/drawing/2014/main" id="{52E1EBDE-DEFE-3A2A-C6B9-6823272278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98750" y="2057400"/>
            <a:ext cx="614363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/>
              </a:rPr>
              <a:t>3</a:t>
            </a:r>
            <a:endParaRPr kumimoji="0" lang="en-US" altLang="en-US" sz="9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3C5C010-CB61-37A8-811D-085AA76B8CB1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59403" name="Graphic 21">
            <a:extLst>
              <a:ext uri="{FF2B5EF4-FFF2-40B4-BE49-F238E27FC236}">
                <a16:creationId xmlns:a16="http://schemas.microsoft.com/office/drawing/2014/main" id="{4601F5E7-97E8-5356-A0C7-7EC6F701B0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7337425" y="901700"/>
            <a:ext cx="1728788" cy="80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1000125" y="1985963"/>
            <a:ext cx="7008813" cy="32162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Entrepreneurship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Lecture 3: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Conducting a Feasibility Analysis and Crafting a </a:t>
            </a:r>
            <a:b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</a:b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Winning Business Plan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1000125" y="1985963"/>
            <a:ext cx="7008813" cy="32162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28600" marR="0" lvl="0" indent="-22860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228600" marR="0" lvl="0" indent="-22860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endParaRPr lang="en-US" sz="2000" dirty="0">
              <a:solidFill>
                <a:prstClr val="black"/>
              </a:solidFill>
              <a:latin typeface="Gill Sans MT" panose="020B0502020104020203"/>
            </a:endParaRPr>
          </a:p>
          <a:p>
            <a:pPr marR="0" lvl="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tabLst/>
              <a:defRPr/>
            </a:pPr>
            <a:r>
              <a:rPr kumimoji="0" lang="en-US" sz="3200" b="0" i="0" u="none" strike="noStrike" kern="1200" cap="all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Gill Sans MT" panose="020B0502020104020203"/>
                <a:ea typeface="+mj-ea"/>
                <a:cs typeface="+mj-cs"/>
              </a:rPr>
              <a:t>Feasibility Analysis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228600" marR="0" lvl="0" indent="-22860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Entrepreneurs do not lack creative ideas, but …</a:t>
            </a:r>
          </a:p>
          <a:p>
            <a:pPr marL="228600" marR="0" lvl="0" indent="-22860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Is a particular idea a viable foundation for creating a successful business? </a:t>
            </a:r>
          </a:p>
          <a:p>
            <a:pPr marL="228600" marR="0" lvl="0" indent="-22860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Feasibility study addresses the question: “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Should we proceed with this business idea?”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23656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1000125" y="1985963"/>
            <a:ext cx="7008813" cy="32162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28600" marR="0" lvl="0" indent="-22860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228600" marR="0" lvl="0" indent="-22860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r>
              <a:rPr kumimoji="0" lang="en-US" sz="3200" b="0" i="0" u="none" strike="noStrike" kern="1200" cap="all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Feasibility Analysis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228600" marR="0" lvl="0" indent="-228600" algn="just" defTabSz="6858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feasibility analysis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 </a:t>
            </a:r>
            <a:r>
              <a:rPr kumimoji="0" lang="en-US" sz="20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is the process of determining if the idea is a viable foundation for creating a successful business.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If the idea meets the necessary criteria, the entrepreneur’s next step is to build a solid business plan for capitalizing on the idea. </a:t>
            </a:r>
            <a:endParaRPr kumimoji="0" lang="fr-FR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14724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457201" y="1985963"/>
            <a:ext cx="7551738" cy="40719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28600" marR="0" lvl="0" indent="-22860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228600" marR="0" lvl="0" indent="-22860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r>
              <a:rPr kumimoji="0" lang="en-US" sz="2400" b="0" i="0" u="none" strike="noStrike" kern="1200" cap="all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Feasibility Analysis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228600" marR="0" lvl="0" indent="-22860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Wingdings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A feasibility study:</a:t>
            </a:r>
          </a:p>
          <a:p>
            <a:pPr marL="228600" marR="0" lvl="0" indent="-22860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Is</a:t>
            </a:r>
            <a:r>
              <a:rPr kumimoji="0" lang="en-US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not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the same as a business plan. </a:t>
            </a:r>
          </a:p>
          <a:p>
            <a:pPr marL="228600" marR="0" lvl="0" indent="-22860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Serves as a filter, screening out ideas that lack the potential for building a successful business </a:t>
            </a:r>
            <a:r>
              <a:rPr kumimoji="0" lang="en-US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before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an entrepreneur commits the necessary resources to building a business plan.  </a:t>
            </a:r>
          </a:p>
          <a:p>
            <a:pPr marL="228600" marR="0" lvl="0" indent="-22860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Is an investigative tool.</a:t>
            </a:r>
          </a:p>
          <a:p>
            <a:pPr marR="0" lvl="0" algn="just" defTabSz="6858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71E42"/>
              </a:buClr>
              <a:buSzPct val="100000"/>
              <a:tabLst/>
              <a:defRPr/>
            </a:pPr>
            <a:endParaRPr kumimoji="0" lang="en-GB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46477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457201" y="1985963"/>
            <a:ext cx="7551738" cy="40719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28600" marR="0" lvl="0" indent="-22860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228600" marR="0" lvl="0" indent="-22860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r>
              <a:rPr kumimoji="0" lang="en-US" sz="2400" b="0" i="0" u="none" strike="noStrike" kern="1200" cap="all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Business Plan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228600" marR="0" lvl="0" indent="-228600" algn="just" defTabSz="6858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A business plan </a:t>
            </a:r>
            <a:r>
              <a:rPr kumimoji="0" lang="en-US" sz="2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is a planning tool for transforming an idea into reality.</a:t>
            </a:r>
          </a:p>
          <a:p>
            <a:pPr marL="228600" marR="0" lvl="0" indent="-228600" algn="just" defTabSz="6858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It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builds on the foundation of the feasibility study but </a:t>
            </a:r>
            <a:r>
              <a:rPr kumimoji="0" lang="en-US" sz="2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provides a more comprehensive analysis than a feasibility study.</a:t>
            </a:r>
          </a:p>
          <a:p>
            <a:pPr marL="0" marR="0" lvl="0" indent="0" algn="just" defTabSz="6858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endParaRPr kumimoji="0" lang="en-GB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3122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457201" y="1985963"/>
            <a:ext cx="7551738" cy="40719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28600" marR="0" lvl="0" indent="-22860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228600" marR="0" lvl="0" indent="-22860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0" marR="0" lvl="0" indent="0" algn="just" defTabSz="6858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endParaRPr kumimoji="0" lang="en-GB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902896C-2311-851D-BBBD-606CDDC6E5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345" y="1676401"/>
            <a:ext cx="7061399" cy="4995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9000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457201" y="1985963"/>
            <a:ext cx="7551738" cy="40719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endParaRPr kumimoji="0" lang="en-US" sz="2400" b="0" i="0" u="none" strike="noStrike" kern="1200" cap="all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Gill Sans MT" panose="020B0502020104020203"/>
              <a:ea typeface="+mj-ea"/>
              <a:cs typeface="+mj-cs"/>
            </a:endParaRPr>
          </a:p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endParaRPr kumimoji="0" lang="en-US" sz="2400" b="0" i="0" u="none" strike="noStrike" kern="1200" cap="all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Gill Sans MT" panose="020B0502020104020203"/>
              <a:ea typeface="+mj-ea"/>
              <a:cs typeface="+mj-cs"/>
            </a:endParaRPr>
          </a:p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r>
              <a:rPr kumimoji="0" lang="en-US" sz="2400" b="0" i="0" u="none" strike="noStrike" kern="1200" cap="all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Gill Sans MT" panose="020B0502020104020203"/>
                <a:ea typeface="+mj-ea"/>
                <a:cs typeface="+mj-cs"/>
              </a:rPr>
              <a:t>Industry and Market Feasibility Analysis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609600" marR="0" lvl="0" indent="-609600" algn="l" defTabSz="6858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Wingdings" pitchFamily="2" charset="2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Two areas of focus:</a:t>
            </a:r>
          </a:p>
          <a:p>
            <a:pPr marL="609600" marR="0" lvl="0" indent="-609600" algn="l" defTabSz="6858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71E42"/>
              </a:buClr>
              <a:buSzTx/>
              <a:buFont typeface="Wingdings" pitchFamily="2" charset="2"/>
              <a:buAutoNum type="arabicPeriod"/>
              <a:tabLst/>
              <a:defRPr/>
            </a:pPr>
            <a:r>
              <a:rPr kumimoji="0" lang="en-US" sz="30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Determining how attractive an industry is overall </a:t>
            </a: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as a “home” for a new business.</a:t>
            </a:r>
          </a:p>
          <a:p>
            <a:pPr marL="609600" marR="0" lvl="0" indent="-609600" algn="l" defTabSz="6858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71E42"/>
              </a:buClr>
              <a:buSzTx/>
              <a:buFont typeface="Wingdings" pitchFamily="2" charset="2"/>
              <a:buAutoNum type="arabicPeriod"/>
              <a:tabLst/>
              <a:defRPr/>
            </a:pPr>
            <a:r>
              <a:rPr kumimoji="0" lang="en-US" sz="30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Identifying possible niches a small business can occupy profitably</a:t>
            </a: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.  </a:t>
            </a:r>
          </a:p>
          <a:p>
            <a:pPr marL="0" marR="0" lvl="0" indent="0" algn="just" defTabSz="6858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endParaRPr kumimoji="0" lang="en-GB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959377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134938" y="1752602"/>
            <a:ext cx="8237539" cy="42719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endParaRPr kumimoji="0" lang="en-US" sz="2400" b="0" i="0" u="none" strike="noStrike" kern="1200" cap="all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endParaRPr kumimoji="0" lang="en-US" b="0" i="0" u="none" strike="noStrike" kern="1200" cap="all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r>
              <a:rPr lang="en-US" cap="all" dirty="0">
                <a:solidFill>
                  <a:srgbClr val="FFC000"/>
                </a:solidFill>
                <a:latin typeface="Gill Sans MT" panose="020B0502020104020203"/>
              </a:rPr>
              <a:t>Five Forces Model</a:t>
            </a:r>
          </a:p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Wingdings" pitchFamily="2" charset="2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Five forces interact with one another to determine the setting in which companies compete and, hence, the attractiveness of the industry:</a:t>
            </a:r>
          </a:p>
          <a:p>
            <a:pPr marL="795338" marR="0" lvl="1" indent="-450850" algn="l" defTabSz="6858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FFFF00"/>
              </a:buClr>
              <a:buSzTx/>
              <a:buFont typeface="Wingdings" pitchFamily="2" charset="2"/>
              <a:buAutoNum type="arabicPeriod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Rivalry among companies in the industry</a:t>
            </a:r>
          </a:p>
          <a:p>
            <a:pPr marL="795338" marR="0" lvl="1" indent="-450850" algn="l" defTabSz="6858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FFFF00"/>
              </a:buClr>
              <a:buSzTx/>
              <a:buFont typeface="Wingdings" pitchFamily="2" charset="2"/>
              <a:buAutoNum type="arabicPeriod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Bargaining power of suppliers</a:t>
            </a:r>
          </a:p>
          <a:p>
            <a:pPr marL="795338" marR="0" lvl="1" indent="-450850" algn="l" defTabSz="6858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FFFF00"/>
              </a:buClr>
              <a:buSzTx/>
              <a:buFont typeface="Wingdings" pitchFamily="2" charset="2"/>
              <a:buAutoNum type="arabicPeriod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Bargaining power of buyers</a:t>
            </a:r>
          </a:p>
          <a:p>
            <a:pPr marL="795338" marR="0" lvl="1" indent="-450850" algn="l" defTabSz="6858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FFFF00"/>
              </a:buClr>
              <a:buSzTx/>
              <a:buFont typeface="Wingdings" pitchFamily="2" charset="2"/>
              <a:buAutoNum type="arabicPeriod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Threat of new entrants</a:t>
            </a:r>
          </a:p>
          <a:p>
            <a:pPr marL="795338" marR="0" lvl="1" indent="-450850" algn="l" defTabSz="6858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FFFF00"/>
              </a:buClr>
              <a:buSzTx/>
              <a:buFont typeface="Wingdings" pitchFamily="2" charset="2"/>
              <a:buAutoNum type="arabicPeriod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Threat of substitute products or services</a:t>
            </a:r>
          </a:p>
          <a:p>
            <a:pPr marL="0" marR="0" lvl="0" indent="0" algn="just" defTabSz="6858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endParaRPr kumimoji="0" lang="en-GB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490602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96662" y="162720"/>
            <a:ext cx="6211887" cy="563562"/>
          </a:xfrm>
        </p:spPr>
        <p:txBody>
          <a:bodyPr lIns="88900" tIns="46038" rIns="88900" bIns="46038">
            <a:normAutofit fontScale="90000"/>
          </a:bodyPr>
          <a:lstStyle/>
          <a:p>
            <a:pPr eaLnBrk="1" hangingPunct="1">
              <a:defRPr/>
            </a:pPr>
            <a:r>
              <a:rPr lang="en-US" sz="4000" dirty="0">
                <a:solidFill>
                  <a:srgbClr val="FFC000"/>
                </a:solidFill>
              </a:rPr>
              <a:t>Five Forces Model</a:t>
            </a:r>
          </a:p>
        </p:txBody>
      </p:sp>
      <p:sp>
        <p:nvSpPr>
          <p:cNvPr id="10245" name="Text Box 3"/>
          <p:cNvSpPr txBox="1">
            <a:spLocks noChangeArrowheads="1"/>
          </p:cNvSpPr>
          <p:nvPr/>
        </p:nvSpPr>
        <p:spPr bwMode="auto">
          <a:xfrm>
            <a:off x="3505200" y="2705100"/>
            <a:ext cx="1981200" cy="1939925"/>
          </a:xfrm>
          <a:prstGeom prst="rect">
            <a:avLst/>
          </a:prstGeom>
          <a:solidFill>
            <a:schemeClr val="tx1"/>
          </a:solidFill>
          <a:ln w="19050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000" b="1">
                <a:solidFill>
                  <a:srgbClr val="0000CC"/>
                </a:solidFill>
                <a:latin typeface="Arial" pitchFamily="34" charset="0"/>
              </a:rPr>
              <a:t>Industry Competitors</a:t>
            </a:r>
          </a:p>
          <a:p>
            <a:pPr algn="ctr" eaLnBrk="0" hangingPunct="0">
              <a:spcBef>
                <a:spcPct val="50000"/>
              </a:spcBef>
            </a:pPr>
            <a:endParaRPr lang="en-US" sz="2000" b="1">
              <a:solidFill>
                <a:srgbClr val="0000CC"/>
              </a:solidFill>
              <a:latin typeface="Arial" pitchFamily="34" charset="0"/>
            </a:endParaRPr>
          </a:p>
          <a:p>
            <a:pPr algn="ctr" eaLnBrk="0" hangingPunct="0">
              <a:spcBef>
                <a:spcPct val="50000"/>
              </a:spcBef>
            </a:pPr>
            <a:r>
              <a:rPr lang="en-US" sz="2000" b="1">
                <a:solidFill>
                  <a:srgbClr val="0000CC"/>
                </a:solidFill>
                <a:latin typeface="Arial" pitchFamily="34" charset="0"/>
              </a:rPr>
              <a:t>Rivalry among existing firms</a:t>
            </a:r>
          </a:p>
        </p:txBody>
      </p:sp>
      <p:sp>
        <p:nvSpPr>
          <p:cNvPr id="10246" name="AutoShape 4"/>
          <p:cNvSpPr>
            <a:spLocks noChangeArrowheads="1"/>
          </p:cNvSpPr>
          <p:nvPr/>
        </p:nvSpPr>
        <p:spPr bwMode="auto">
          <a:xfrm>
            <a:off x="4114800" y="3586163"/>
            <a:ext cx="990600" cy="223837"/>
          </a:xfrm>
          <a:prstGeom prst="curvedUpArrow">
            <a:avLst>
              <a:gd name="adj1" fmla="val 88511"/>
              <a:gd name="adj2" fmla="val 177022"/>
              <a:gd name="adj3" fmla="val 33333"/>
            </a:avLst>
          </a:prstGeom>
          <a:solidFill>
            <a:schemeClr val="bg2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ar-EG"/>
          </a:p>
        </p:txBody>
      </p:sp>
      <p:sp>
        <p:nvSpPr>
          <p:cNvPr id="10247" name="Text Box 5"/>
          <p:cNvSpPr txBox="1">
            <a:spLocks noChangeArrowheads="1"/>
          </p:cNvSpPr>
          <p:nvPr/>
        </p:nvSpPr>
        <p:spPr bwMode="auto">
          <a:xfrm>
            <a:off x="7315200" y="3513138"/>
            <a:ext cx="1295400" cy="415925"/>
          </a:xfrm>
          <a:prstGeom prst="rect">
            <a:avLst/>
          </a:prstGeom>
          <a:solidFill>
            <a:schemeClr val="tx1"/>
          </a:solidFill>
          <a:ln w="19050" algn="ctr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000" b="1">
                <a:solidFill>
                  <a:srgbClr val="0000CC"/>
                </a:solidFill>
                <a:latin typeface="Arial" pitchFamily="34" charset="0"/>
              </a:rPr>
              <a:t>Buyers</a:t>
            </a:r>
          </a:p>
        </p:txBody>
      </p:sp>
      <p:sp>
        <p:nvSpPr>
          <p:cNvPr id="152583" name="Text Box 7"/>
          <p:cNvSpPr txBox="1">
            <a:spLocks noChangeArrowheads="1"/>
          </p:cNvSpPr>
          <p:nvPr/>
        </p:nvSpPr>
        <p:spPr bwMode="auto">
          <a:xfrm>
            <a:off x="5638800" y="2971800"/>
            <a:ext cx="2127250" cy="641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en-US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Bargaining Power</a:t>
            </a:r>
            <a:br>
              <a:rPr lang="en-US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</a:br>
            <a:r>
              <a:rPr lang="en-US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of Buyers</a:t>
            </a:r>
          </a:p>
        </p:txBody>
      </p:sp>
      <p:sp>
        <p:nvSpPr>
          <p:cNvPr id="10249" name="Text Box 8"/>
          <p:cNvSpPr txBox="1">
            <a:spLocks noChangeArrowheads="1"/>
          </p:cNvSpPr>
          <p:nvPr/>
        </p:nvSpPr>
        <p:spPr bwMode="auto">
          <a:xfrm>
            <a:off x="533400" y="3505200"/>
            <a:ext cx="1447800" cy="415925"/>
          </a:xfrm>
          <a:prstGeom prst="rect">
            <a:avLst/>
          </a:prstGeom>
          <a:solidFill>
            <a:schemeClr val="tx1"/>
          </a:solidFill>
          <a:ln w="19050" algn="ctr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000" b="1">
                <a:solidFill>
                  <a:srgbClr val="0000CC"/>
                </a:solidFill>
                <a:latin typeface="Tahoma" pitchFamily="34" charset="0"/>
              </a:rPr>
              <a:t>Suppliers</a:t>
            </a:r>
          </a:p>
        </p:txBody>
      </p:sp>
      <p:sp>
        <p:nvSpPr>
          <p:cNvPr id="152585" name="Text Box 9"/>
          <p:cNvSpPr txBox="1">
            <a:spLocks noChangeArrowheads="1"/>
          </p:cNvSpPr>
          <p:nvPr/>
        </p:nvSpPr>
        <p:spPr bwMode="auto">
          <a:xfrm>
            <a:off x="1295400" y="2590800"/>
            <a:ext cx="2127250" cy="641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en-US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Bargaining Power</a:t>
            </a:r>
            <a:br>
              <a:rPr lang="en-US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</a:br>
            <a:r>
              <a:rPr lang="en-US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of Suppliers</a:t>
            </a:r>
          </a:p>
        </p:txBody>
      </p:sp>
      <p:sp>
        <p:nvSpPr>
          <p:cNvPr id="10251" name="Text Box 11"/>
          <p:cNvSpPr txBox="1">
            <a:spLocks noChangeArrowheads="1"/>
          </p:cNvSpPr>
          <p:nvPr/>
        </p:nvSpPr>
        <p:spPr bwMode="auto">
          <a:xfrm>
            <a:off x="3581400" y="5908675"/>
            <a:ext cx="1905000" cy="415925"/>
          </a:xfrm>
          <a:prstGeom prst="rect">
            <a:avLst/>
          </a:prstGeom>
          <a:solidFill>
            <a:schemeClr val="tx1"/>
          </a:solidFill>
          <a:ln w="19050" algn="ctr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000" b="1">
                <a:solidFill>
                  <a:srgbClr val="0000CC"/>
                </a:solidFill>
                <a:latin typeface="Arial" pitchFamily="34" charset="0"/>
              </a:rPr>
              <a:t>Substitutes</a:t>
            </a:r>
          </a:p>
        </p:txBody>
      </p:sp>
      <p:sp>
        <p:nvSpPr>
          <p:cNvPr id="10252" name="Text Box 12"/>
          <p:cNvSpPr txBox="1">
            <a:spLocks noChangeArrowheads="1"/>
          </p:cNvSpPr>
          <p:nvPr/>
        </p:nvSpPr>
        <p:spPr bwMode="auto">
          <a:xfrm>
            <a:off x="3581400" y="1157288"/>
            <a:ext cx="1905000" cy="720725"/>
          </a:xfrm>
          <a:prstGeom prst="rect">
            <a:avLst/>
          </a:prstGeom>
          <a:solidFill>
            <a:schemeClr val="tx1"/>
          </a:solidFill>
          <a:ln w="19050" algn="ctr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000" b="1" dirty="0">
                <a:solidFill>
                  <a:srgbClr val="0000CC"/>
                </a:solidFill>
                <a:latin typeface="Arial" pitchFamily="34" charset="0"/>
              </a:rPr>
              <a:t>Potential</a:t>
            </a:r>
            <a:br>
              <a:rPr lang="en-US" sz="2000" b="1" dirty="0">
                <a:solidFill>
                  <a:srgbClr val="0000CC"/>
                </a:solidFill>
                <a:latin typeface="Arial" pitchFamily="34" charset="0"/>
              </a:rPr>
            </a:br>
            <a:r>
              <a:rPr lang="en-US" sz="2000" b="1" dirty="0">
                <a:solidFill>
                  <a:srgbClr val="0000CC"/>
                </a:solidFill>
                <a:latin typeface="Arial" pitchFamily="34" charset="0"/>
              </a:rPr>
              <a:t>Entrants</a:t>
            </a:r>
          </a:p>
        </p:txBody>
      </p:sp>
      <p:sp>
        <p:nvSpPr>
          <p:cNvPr id="152589" name="Text Box 13"/>
          <p:cNvSpPr txBox="1">
            <a:spLocks noChangeArrowheads="1"/>
          </p:cNvSpPr>
          <p:nvPr/>
        </p:nvSpPr>
        <p:spPr bwMode="auto">
          <a:xfrm>
            <a:off x="4700588" y="1905000"/>
            <a:ext cx="1644650" cy="641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en-US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Threat of</a:t>
            </a:r>
            <a:br>
              <a:rPr lang="en-US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</a:br>
            <a:r>
              <a:rPr lang="en-US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New Entrants</a:t>
            </a:r>
          </a:p>
        </p:txBody>
      </p:sp>
      <p:sp>
        <p:nvSpPr>
          <p:cNvPr id="152590" name="Text Box 14"/>
          <p:cNvSpPr txBox="1">
            <a:spLocks noChangeArrowheads="1"/>
          </p:cNvSpPr>
          <p:nvPr/>
        </p:nvSpPr>
        <p:spPr bwMode="auto">
          <a:xfrm>
            <a:off x="1752600" y="5181600"/>
            <a:ext cx="2667000" cy="641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US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Threat of Substitute</a:t>
            </a:r>
            <a:br>
              <a:rPr lang="en-US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</a:br>
            <a:r>
              <a:rPr lang="en-US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Products or Services</a:t>
            </a:r>
          </a:p>
        </p:txBody>
      </p:sp>
      <p:sp>
        <p:nvSpPr>
          <p:cNvPr id="10255" name="Line 15"/>
          <p:cNvSpPr>
            <a:spLocks noChangeShapeType="1"/>
          </p:cNvSpPr>
          <p:nvPr/>
        </p:nvSpPr>
        <p:spPr bwMode="auto">
          <a:xfrm>
            <a:off x="4572000" y="1844675"/>
            <a:ext cx="1588" cy="7461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ar-EG"/>
          </a:p>
        </p:txBody>
      </p:sp>
      <p:sp>
        <p:nvSpPr>
          <p:cNvPr id="10256" name="Line 6"/>
          <p:cNvSpPr>
            <a:spLocks noChangeShapeType="1"/>
          </p:cNvSpPr>
          <p:nvPr/>
        </p:nvSpPr>
        <p:spPr bwMode="auto">
          <a:xfrm flipH="1" flipV="1">
            <a:off x="5546725" y="3733800"/>
            <a:ext cx="1768475" cy="158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ar-EG"/>
          </a:p>
        </p:txBody>
      </p:sp>
      <p:sp>
        <p:nvSpPr>
          <p:cNvPr id="10257" name="Line 17"/>
          <p:cNvSpPr>
            <a:spLocks noChangeShapeType="1"/>
          </p:cNvSpPr>
          <p:nvPr/>
        </p:nvSpPr>
        <p:spPr bwMode="auto">
          <a:xfrm>
            <a:off x="1981200" y="3733800"/>
            <a:ext cx="14478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ar-EG"/>
          </a:p>
        </p:txBody>
      </p:sp>
      <p:sp>
        <p:nvSpPr>
          <p:cNvPr id="10258" name="Line 16"/>
          <p:cNvSpPr>
            <a:spLocks noChangeShapeType="1"/>
          </p:cNvSpPr>
          <p:nvPr/>
        </p:nvSpPr>
        <p:spPr bwMode="auto">
          <a:xfrm flipV="1">
            <a:off x="4572000" y="4724400"/>
            <a:ext cx="0" cy="1219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ar-EG"/>
          </a:p>
        </p:txBody>
      </p:sp>
    </p:spTree>
  </p:cSld>
  <p:clrMapOvr>
    <a:masterClrMapping/>
  </p:clrMapOvr>
  <p:transition spd="med" advTm="11619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134938" y="1752602"/>
            <a:ext cx="8237539" cy="42719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endParaRPr kumimoji="0" lang="en-US" sz="2400" b="0" i="0" u="none" strike="noStrike" kern="1200" cap="all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endParaRPr lang="en-US" sz="2900" cap="all" dirty="0">
              <a:solidFill>
                <a:srgbClr val="FFC000"/>
              </a:solidFill>
              <a:latin typeface="Gill Sans MT" panose="020B0502020104020203"/>
              <a:ea typeface="+mj-ea"/>
              <a:cs typeface="+mj-cs"/>
            </a:endParaRPr>
          </a:p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r>
              <a:rPr lang="en-US" sz="2900" cap="all" dirty="0">
                <a:solidFill>
                  <a:srgbClr val="FFC000"/>
                </a:solidFill>
                <a:latin typeface="Gill Sans MT" panose="020B0502020104020203"/>
                <a:ea typeface="+mj-ea"/>
                <a:cs typeface="+mj-cs"/>
              </a:rPr>
              <a:t>Rivalry Among Companies</a:t>
            </a:r>
          </a:p>
          <a:p>
            <a:pPr marL="350838" marR="0" lvl="0" indent="-350838" algn="l" defTabSz="6858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Strongest of the five forces</a:t>
            </a:r>
          </a:p>
          <a:p>
            <a:pPr marL="350838" marR="0" lvl="0" indent="-350838" algn="l" defTabSz="6858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Industry is more attractive when:</a:t>
            </a:r>
          </a:p>
          <a:p>
            <a:pPr marL="912813" marR="0" lvl="1" indent="-338138" algn="l" defTabSz="6858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BC658E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Number of competitors is large, or, at the other extreme, quite small.</a:t>
            </a:r>
          </a:p>
          <a:p>
            <a:pPr marL="912813" marR="0" lvl="1" indent="-338138" algn="l" defTabSz="6858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BC658E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Competitors are not similar in size or capacity.</a:t>
            </a:r>
          </a:p>
          <a:p>
            <a:pPr marL="912813" marR="0" lvl="1" indent="-338138" algn="l" defTabSz="6858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BC658E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Industry is growing fast.</a:t>
            </a:r>
          </a:p>
          <a:p>
            <a:pPr marL="912813" marR="0" lvl="1" indent="-338138" algn="l" defTabSz="6858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BC658E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Opportunity to sell a differentiated product or service exists.</a:t>
            </a:r>
          </a:p>
          <a:p>
            <a:pPr marL="0" marR="0" lvl="0" indent="0" algn="just" defTabSz="6858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endParaRPr kumimoji="0" lang="en-GB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25872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134938" y="1752602"/>
            <a:ext cx="8237539" cy="42719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endParaRPr kumimoji="0" lang="en-US" sz="2400" b="0" i="0" u="none" strike="noStrike" kern="1200" cap="all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endParaRPr kumimoji="0" lang="en-US" sz="2900" b="0" i="0" u="none" strike="noStrike" kern="1200" cap="all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Gill Sans MT" panose="020B0502020104020203"/>
              <a:ea typeface="+mj-ea"/>
              <a:cs typeface="+mj-cs"/>
            </a:endParaRPr>
          </a:p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r>
              <a:rPr kumimoji="0" lang="en-US" sz="2900" b="0" i="0" u="none" strike="noStrike" kern="1200" cap="all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Gill Sans MT" panose="020B0502020104020203"/>
                <a:ea typeface="+mj-ea"/>
                <a:cs typeface="+mj-cs"/>
              </a:rPr>
              <a:t>Bargaining Power of Suppliers</a:t>
            </a:r>
            <a:endParaRPr kumimoji="0" lang="en-US" sz="1800" b="0" i="0" u="none" strike="noStrike" kern="1200" cap="all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350838" marR="0" lvl="0" indent="-350838" algn="l" defTabSz="6858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0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The greater the leverage of suppliers, the less attractive the industry.</a:t>
            </a:r>
          </a:p>
          <a:p>
            <a:pPr marL="350838" marR="0" lvl="0" indent="-350838" algn="l" defTabSz="6858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Industry is more attractive when:</a:t>
            </a:r>
          </a:p>
          <a:p>
            <a:pPr marL="1031875" marR="0" lvl="1" indent="-338138" algn="l" defTabSz="6858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BC658E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Many suppliers sell a commodity product.</a:t>
            </a:r>
          </a:p>
          <a:p>
            <a:pPr marL="1031875" marR="0" lvl="1" indent="-338138" algn="l" defTabSz="6858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BC658E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Substitutes are available.</a:t>
            </a:r>
          </a:p>
          <a:p>
            <a:pPr marL="1031875" marR="0" lvl="1" indent="-338138" algn="l" defTabSz="6858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BC658E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Switching costs are low.</a:t>
            </a:r>
          </a:p>
          <a:p>
            <a:pPr marL="0" marR="0" lvl="0" indent="0" algn="just" defTabSz="6858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endParaRPr kumimoji="0" lang="en-GB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443541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134938" y="1752602"/>
            <a:ext cx="8237539" cy="42719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endParaRPr kumimoji="0" lang="en-US" sz="2400" b="0" i="0" u="none" strike="noStrike" kern="1200" cap="all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Gill Sans MT" panose="020B0502020104020203"/>
              <a:ea typeface="+mj-ea"/>
              <a:cs typeface="+mj-cs"/>
            </a:endParaRPr>
          </a:p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endParaRPr lang="en-US" sz="2400" cap="all" dirty="0">
              <a:solidFill>
                <a:srgbClr val="FFC000"/>
              </a:solidFill>
              <a:latin typeface="Gill Sans MT" panose="020B0502020104020203"/>
              <a:ea typeface="+mj-ea"/>
              <a:cs typeface="+mj-cs"/>
            </a:endParaRPr>
          </a:p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r>
              <a:rPr kumimoji="0" lang="en-US" sz="2400" b="0" i="0" u="none" strike="noStrike" kern="1200" cap="all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Gill Sans MT" panose="020B0502020104020203"/>
                <a:ea typeface="+mj-ea"/>
                <a:cs typeface="+mj-cs"/>
              </a:rPr>
              <a:t>Bargaining Power of Buyers</a:t>
            </a:r>
            <a:endParaRPr kumimoji="0" lang="en-US" sz="1400" b="0" i="0" u="none" strike="noStrike" kern="1200" cap="all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350838" marR="0" lvl="0" indent="-350838" algn="l" defTabSz="6858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Buyers’ influence is high when number of customers is small and cost of switching to a competitor’s product is low. </a:t>
            </a:r>
          </a:p>
          <a:p>
            <a:pPr marL="350838" marR="0" lvl="0" indent="-350838" algn="l" defTabSz="6858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Industry is more attractive when:</a:t>
            </a:r>
          </a:p>
          <a:p>
            <a:pPr marL="1031875" marR="0" lvl="1" indent="-338138" algn="l" defTabSz="6858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BC658E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Customers’ switching costs are high.</a:t>
            </a:r>
          </a:p>
          <a:p>
            <a:pPr marL="1031875" marR="0" lvl="1" indent="-338138" algn="l" defTabSz="6858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BC658E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Number of buyers is large.</a:t>
            </a:r>
          </a:p>
          <a:p>
            <a:pPr marL="1031875" marR="0" lvl="1" indent="-338138" algn="l" defTabSz="6858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BC658E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Customers want differentiated products.</a:t>
            </a:r>
          </a:p>
          <a:p>
            <a:pPr marL="1031875" marR="0" lvl="1" indent="-338138" algn="l" defTabSz="6858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BC658E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Customers find it difficult to collect information for comparing suppliers.</a:t>
            </a:r>
          </a:p>
          <a:p>
            <a:pPr marL="0" marR="0" lvl="0" indent="0" algn="just" defTabSz="6858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endParaRPr kumimoji="0" lang="en-GB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04760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453230" y="1651526"/>
            <a:ext cx="8237539" cy="42719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endParaRPr kumimoji="0" lang="en-US" sz="2400" b="0" i="0" u="none" strike="noStrike" kern="1200" cap="all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r>
              <a:rPr kumimoji="0" lang="en-US" sz="2000" b="0" i="0" u="none" strike="noStrike" kern="1200" cap="all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Threat of New Entrants</a:t>
            </a: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50838" marR="0" lvl="0" indent="-350838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The larger the pool of potential new entrants, the less attractive an industry is.</a:t>
            </a:r>
          </a:p>
          <a:p>
            <a:pPr marL="350838" marR="0" lvl="0" indent="-350838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Industry is more attractive to new entrants when:</a:t>
            </a:r>
          </a:p>
          <a:p>
            <a:pPr marL="1031875" marR="0" lvl="1" indent="-338138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C658E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Advantages of economies of scale are absent.</a:t>
            </a:r>
          </a:p>
          <a:p>
            <a:pPr marL="1031875" marR="0" lvl="1" indent="-338138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C658E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Capital requirements to enter are low</a:t>
            </a:r>
          </a:p>
          <a:p>
            <a:pPr marL="1031875" marR="0" lvl="1" indent="-338138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C658E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Buyers are not loyal to existing brands</a:t>
            </a:r>
          </a:p>
          <a:p>
            <a:pPr marL="1031875" marR="0" lvl="1" indent="-338138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C658E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Government does not restrict the entrance of new companies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80341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453230" y="1651526"/>
            <a:ext cx="8237539" cy="42719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endParaRPr kumimoji="0" lang="en-US" sz="2400" b="0" i="0" u="none" strike="noStrike" kern="1200" cap="all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r>
              <a:rPr kumimoji="0" lang="en-US" sz="2000" b="0" i="0" u="none" strike="noStrike" kern="1200" cap="all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Threat of Substitutes</a:t>
            </a:r>
          </a:p>
          <a:p>
            <a:pPr marL="350838" marR="0" lvl="0" indent="-350838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Substitute products or services can turn an industry on its head.</a:t>
            </a:r>
          </a:p>
          <a:p>
            <a:pPr marL="350838" marR="0" lvl="0" indent="-350838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Industry is more attractive to new entrants when</a:t>
            </a: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:</a:t>
            </a:r>
          </a:p>
          <a:p>
            <a:pPr marL="1031875" marR="0" lvl="1" indent="-338138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C658E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Quality substitutes are not readily available.</a:t>
            </a:r>
          </a:p>
          <a:p>
            <a:pPr marL="1031875" marR="0" lvl="1" indent="-338138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C658E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Prices of substitute products are not significantly lower than those of the industry’s products.</a:t>
            </a:r>
          </a:p>
          <a:p>
            <a:pPr marL="1031875" marR="0" lvl="1" indent="-338138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C658E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Buyers’ switching costs are high.</a:t>
            </a:r>
          </a:p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858000" y="5842262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20336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676400" y="457200"/>
            <a:ext cx="6042025" cy="690563"/>
          </a:xfrm>
        </p:spPr>
        <p:txBody>
          <a:bodyPr lIns="88900" tIns="46038" rIns="88900" bIns="46038"/>
          <a:lstStyle/>
          <a:p>
            <a:pPr eaLnBrk="1" hangingPunct="1">
              <a:defRPr/>
            </a:pPr>
            <a:r>
              <a:rPr lang="en-US" dirty="0"/>
              <a:t>Five Forces Matrix</a:t>
            </a:r>
          </a:p>
        </p:txBody>
      </p:sp>
      <p:pic>
        <p:nvPicPr>
          <p:cNvPr id="21509" name="Picture 6"/>
          <p:cNvPicPr>
            <a:picLocks noChangeAspect="1" noChangeArrowheads="1"/>
          </p:cNvPicPr>
          <p:nvPr/>
        </p:nvPicPr>
        <p:blipFill>
          <a:blip r:embed="rId3"/>
          <a:srcRect l="2344" t="23958" r="34375" b="29167"/>
          <a:stretch>
            <a:fillRect/>
          </a:stretch>
        </p:blipFill>
        <p:spPr bwMode="auto">
          <a:xfrm>
            <a:off x="228600" y="1249363"/>
            <a:ext cx="8702675" cy="4833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44716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453230" y="1651526"/>
            <a:ext cx="8237539" cy="42719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R="0" lvl="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tabLst/>
              <a:defRPr/>
            </a:pPr>
            <a:r>
              <a:rPr kumimoji="0" lang="en-US" sz="3200" b="0" i="0" u="none" strike="noStrike" kern="1200" cap="all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Gill Sans MT" panose="020B0502020104020203"/>
                <a:ea typeface="+mj-ea"/>
                <a:cs typeface="+mj-cs"/>
              </a:rPr>
              <a:t>Business Prototyping</a:t>
            </a:r>
          </a:p>
          <a:p>
            <a:pPr marL="350838" marR="0" lvl="0" indent="-350838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Entrepreneurs test their business models on a small scale before committing serious resources to launch a business that might not work. </a:t>
            </a:r>
          </a:p>
          <a:p>
            <a:pPr marL="350838" marR="0" lvl="0" indent="-350838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Recognizes that a business idea is a hypothesis that needs to be tested before taking it full scale. </a:t>
            </a:r>
          </a:p>
          <a:p>
            <a:pPr marL="350838" marR="0" lvl="0" indent="-350838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endParaRPr kumimoji="0" lang="en-US" sz="3200" b="0" i="0" u="none" strike="noStrike" kern="1200" cap="all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Gill Sans MT" panose="020B0502020104020203"/>
              <a:ea typeface="+mj-ea"/>
              <a:cs typeface="+mj-cs"/>
            </a:endParaRPr>
          </a:p>
          <a:p>
            <a:pPr marL="350838" marR="0" lvl="0" indent="-350838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87003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6" name="Picture 8">
            <a:extLst>
              <a:ext uri="{FF2B5EF4-FFF2-40B4-BE49-F238E27FC236}">
                <a16:creationId xmlns:a16="http://schemas.microsoft.com/office/drawing/2014/main" id="{DDAB3FA2-D2B7-892C-F737-A2AAB4FD61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62013"/>
            <a:ext cx="9144000" cy="513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13BDED5B-B364-4F4C-7E06-DC8F107BD8D8}"/>
              </a:ext>
            </a:extLst>
          </p:cNvPr>
          <p:cNvSpPr/>
          <p:nvPr/>
        </p:nvSpPr>
        <p:spPr>
          <a:xfrm flipH="1">
            <a:off x="4884738" y="3222625"/>
            <a:ext cx="4259262" cy="2778125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8FB9BD5-6252-6188-9F9C-480B8E977F26}"/>
              </a:ext>
            </a:extLst>
          </p:cNvPr>
          <p:cNvSpPr txBox="1"/>
          <p:nvPr/>
        </p:nvSpPr>
        <p:spPr>
          <a:xfrm>
            <a:off x="436563" y="5137150"/>
            <a:ext cx="3394075" cy="715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/>
              </a:rPr>
              <a:t>Thank You</a:t>
            </a:r>
          </a:p>
        </p:txBody>
      </p:sp>
      <p:pic>
        <p:nvPicPr>
          <p:cNvPr id="108549" name="Graphic 12">
            <a:extLst>
              <a:ext uri="{FF2B5EF4-FFF2-40B4-BE49-F238E27FC236}">
                <a16:creationId xmlns:a16="http://schemas.microsoft.com/office/drawing/2014/main" id="{98BB8028-0D60-63DC-FF1A-32465F263D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1850" y="5483225"/>
            <a:ext cx="1709738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8ECF2002-EE79-975F-06C8-FC5FDB347D8E}"/>
              </a:ext>
            </a:extLst>
          </p:cNvPr>
          <p:cNvSpPr/>
          <p:nvPr/>
        </p:nvSpPr>
        <p:spPr>
          <a:xfrm rot="16200000" flipV="1">
            <a:off x="-1543843" y="4158456"/>
            <a:ext cx="2851150" cy="823913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pic>
        <p:nvPicPr>
          <p:cNvPr id="108551" name="Graphic 21">
            <a:extLst>
              <a:ext uri="{FF2B5EF4-FFF2-40B4-BE49-F238E27FC236}">
                <a16:creationId xmlns:a16="http://schemas.microsoft.com/office/drawing/2014/main" id="{8A09CDF5-57C6-1825-3CEF-6CCA4AAC0D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7069138" y="1009650"/>
            <a:ext cx="1935162" cy="903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8552" name="Graphic 22">
            <a:extLst>
              <a:ext uri="{FF2B5EF4-FFF2-40B4-BE49-F238E27FC236}">
                <a16:creationId xmlns:a16="http://schemas.microsoft.com/office/drawing/2014/main" id="{ED44FB79-8111-E393-5638-A9539D967B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25" y="1263650"/>
            <a:ext cx="2068513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rgbClr val="FFCC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rgbClr val="FFCC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2108</TotalTime>
  <Pages>10</Pages>
  <Words>752</Words>
  <Application>Microsoft Office PowerPoint</Application>
  <PresentationFormat>On-screen Show (4:3)</PresentationFormat>
  <Paragraphs>141</Paragraphs>
  <Slides>20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20</vt:i4>
      </vt:variant>
    </vt:vector>
  </HeadingPairs>
  <TitlesOfParts>
    <vt:vector size="32" baseType="lpstr">
      <vt:lpstr>Arial</vt:lpstr>
      <vt:lpstr>Calibri</vt:lpstr>
      <vt:lpstr>Calibri Light</vt:lpstr>
      <vt:lpstr>Gill Sans MT</vt:lpstr>
      <vt:lpstr>Tahoma</vt:lpstr>
      <vt:lpstr>Tajawal Medium</vt:lpstr>
      <vt:lpstr>Times New Roman</vt:lpstr>
      <vt:lpstr>Wingdings</vt:lpstr>
      <vt:lpstr>Gallery</vt:lpstr>
      <vt:lpstr>Custom Design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Five Forces Model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Five Forces Matrix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1:The Foundations of Entrepreneurship</dc:title>
  <dc:creator>Norman M. Scarborough</dc:creator>
  <dc:description>Esentials, 2/e.</dc:description>
  <cp:lastModifiedBy>Amany Ramadan</cp:lastModifiedBy>
  <cp:revision>152</cp:revision>
  <cp:lastPrinted>1995-03-21T17:16:20Z</cp:lastPrinted>
  <dcterms:created xsi:type="dcterms:W3CDTF">1997-06-02T08:31:06Z</dcterms:created>
  <dcterms:modified xsi:type="dcterms:W3CDTF">2024-10-04T23:57:42Z</dcterms:modified>
</cp:coreProperties>
</file>