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12" r:id="rId5"/>
    <p:sldId id="506" r:id="rId6"/>
    <p:sldId id="505" r:id="rId7"/>
    <p:sldId id="552" r:id="rId8"/>
    <p:sldId id="553" r:id="rId9"/>
    <p:sldId id="556" r:id="rId10"/>
    <p:sldId id="588" r:id="rId11"/>
    <p:sldId id="584" r:id="rId12"/>
    <p:sldId id="586" r:id="rId13"/>
    <p:sldId id="580" r:id="rId14"/>
    <p:sldId id="554" r:id="rId15"/>
    <p:sldId id="555" r:id="rId16"/>
    <p:sldId id="560" r:id="rId17"/>
    <p:sldId id="558" r:id="rId18"/>
    <p:sldId id="564" r:id="rId19"/>
    <p:sldId id="557" r:id="rId20"/>
    <p:sldId id="561" r:id="rId21"/>
    <p:sldId id="566" r:id="rId22"/>
    <p:sldId id="563" r:id="rId23"/>
    <p:sldId id="565" r:id="rId24"/>
    <p:sldId id="559" r:id="rId25"/>
    <p:sldId id="568" r:id="rId26"/>
    <p:sldId id="567" r:id="rId27"/>
    <p:sldId id="571" r:id="rId28"/>
    <p:sldId id="569" r:id="rId29"/>
    <p:sldId id="570" r:id="rId30"/>
    <p:sldId id="562" r:id="rId31"/>
    <p:sldId id="575" r:id="rId32"/>
    <p:sldId id="578" r:id="rId33"/>
    <p:sldId id="577" r:id="rId34"/>
    <p:sldId id="576" r:id="rId35"/>
    <p:sldId id="574" r:id="rId36"/>
    <p:sldId id="573" r:id="rId37"/>
    <p:sldId id="590" r:id="rId38"/>
    <p:sldId id="591" r:id="rId39"/>
    <p:sldId id="582" r:id="rId40"/>
    <p:sldId id="579" r:id="rId41"/>
    <p:sldId id="572" r:id="rId42"/>
    <p:sldId id="587" r:id="rId43"/>
    <p:sldId id="589" r:id="rId44"/>
    <p:sldId id="51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2"/>
            <p14:sldId id="506"/>
            <p14:sldId id="505"/>
            <p14:sldId id="552"/>
            <p14:sldId id="553"/>
            <p14:sldId id="556"/>
            <p14:sldId id="588"/>
            <p14:sldId id="584"/>
            <p14:sldId id="586"/>
            <p14:sldId id="580"/>
            <p14:sldId id="554"/>
            <p14:sldId id="555"/>
            <p14:sldId id="560"/>
            <p14:sldId id="558"/>
            <p14:sldId id="564"/>
            <p14:sldId id="557"/>
            <p14:sldId id="561"/>
            <p14:sldId id="566"/>
            <p14:sldId id="563"/>
            <p14:sldId id="565"/>
            <p14:sldId id="559"/>
            <p14:sldId id="568"/>
            <p14:sldId id="567"/>
            <p14:sldId id="571"/>
            <p14:sldId id="569"/>
            <p14:sldId id="570"/>
            <p14:sldId id="562"/>
            <p14:sldId id="575"/>
            <p14:sldId id="578"/>
            <p14:sldId id="577"/>
            <p14:sldId id="576"/>
            <p14:sldId id="574"/>
            <p14:sldId id="573"/>
            <p14:sldId id="590"/>
            <p14:sldId id="591"/>
            <p14:sldId id="582"/>
            <p14:sldId id="579"/>
            <p14:sldId id="572"/>
            <p14:sldId id="587"/>
            <p14:sldId id="589"/>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80"/>
    <p:restoredTop sz="93768" autoAdjust="0"/>
  </p:normalViewPr>
  <p:slideViewPr>
    <p:cSldViewPr snapToGrid="0">
      <p:cViewPr varScale="1">
        <p:scale>
          <a:sx n="115" d="100"/>
          <a:sy n="115" d="100"/>
        </p:scale>
        <p:origin x="280"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ABF941-C094-E74C-8C3D-EC02B05BA539}"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4C71F1B9-511B-254A-89C5-7AD8175FB0B4}">
      <dgm:prSet phldrT="[Text]" custT="1"/>
      <dgm:spPr/>
      <dgm:t>
        <a:bodyPr/>
        <a:lstStyle/>
        <a:p>
          <a:pPr>
            <a:lnSpc>
              <a:spcPct val="200000"/>
            </a:lnSpc>
          </a:pPr>
          <a:r>
            <a:rPr lang="ar-SA" sz="1400" b="1" dirty="0">
              <a:latin typeface="Alexandria" pitchFamily="2" charset="-78"/>
              <a:cs typeface="Alexandria" pitchFamily="2" charset="-78"/>
            </a:rPr>
            <a:t>١- بتقييم التهديد الناتج عن الخطر ومدى جدية الموقف</a:t>
          </a:r>
          <a:endParaRPr lang="en-US" sz="1400" b="1" dirty="0">
            <a:latin typeface="Alexandria" pitchFamily="2" charset="-78"/>
            <a:cs typeface="Alexandria" pitchFamily="2" charset="-78"/>
          </a:endParaRPr>
        </a:p>
      </dgm:t>
    </dgm:pt>
    <dgm:pt modelId="{45560D6E-6683-A340-B635-AF1046931302}" type="parTrans" cxnId="{40000986-FA69-9141-AD96-992AEC9A718F}">
      <dgm:prSet/>
      <dgm:spPr/>
      <dgm:t>
        <a:bodyPr/>
        <a:lstStyle/>
        <a:p>
          <a:pPr>
            <a:lnSpc>
              <a:spcPct val="200000"/>
            </a:lnSpc>
          </a:pPr>
          <a:endParaRPr lang="en-US" sz="1400">
            <a:latin typeface="Alexandria" pitchFamily="2" charset="-78"/>
            <a:cs typeface="Alexandria" pitchFamily="2" charset="-78"/>
          </a:endParaRPr>
        </a:p>
      </dgm:t>
    </dgm:pt>
    <dgm:pt modelId="{56B415A2-8907-5B40-BC5F-57CA2CD2A278}" type="sibTrans" cxnId="{40000986-FA69-9141-AD96-992AEC9A718F}">
      <dgm:prSet/>
      <dgm:spPr/>
      <dgm:t>
        <a:bodyPr/>
        <a:lstStyle/>
        <a:p>
          <a:pPr>
            <a:lnSpc>
              <a:spcPct val="200000"/>
            </a:lnSpc>
          </a:pPr>
          <a:endParaRPr lang="en-US" sz="1400">
            <a:latin typeface="Alexandria" pitchFamily="2" charset="-78"/>
            <a:cs typeface="Alexandria" pitchFamily="2" charset="-78"/>
          </a:endParaRPr>
        </a:p>
      </dgm:t>
    </dgm:pt>
    <dgm:pt modelId="{FE3726D9-D269-D647-B8B7-730EA7FBBB9C}">
      <dgm:prSet phldrT="[Text]" custT="1"/>
      <dgm:spPr/>
      <dgm:t>
        <a:bodyPr/>
        <a:lstStyle/>
        <a:p>
          <a:pPr rtl="1">
            <a:lnSpc>
              <a:spcPct val="200000"/>
            </a:lnSpc>
          </a:pPr>
          <a:r>
            <a:rPr lang="ar-SA" sz="1400" dirty="0">
              <a:latin typeface="Alexandria" pitchFamily="2" charset="-78"/>
              <a:cs typeface="Alexandria" pitchFamily="2" charset="-78"/>
            </a:rPr>
            <a:t>إدراك شدة الخطر الذي يتعرض له الأفراد</a:t>
          </a:r>
          <a:endParaRPr lang="en-US" sz="1400" dirty="0">
            <a:latin typeface="Alexandria" pitchFamily="2" charset="-78"/>
            <a:cs typeface="Alexandria" pitchFamily="2" charset="-78"/>
          </a:endParaRPr>
        </a:p>
      </dgm:t>
    </dgm:pt>
    <dgm:pt modelId="{761CB31D-4ED3-5D4E-B399-28E3B76EF17E}" type="parTrans" cxnId="{C7C761C7-11DE-8D46-BFEF-41B00CD6D26C}">
      <dgm:prSet/>
      <dgm:spPr/>
      <dgm:t>
        <a:bodyPr/>
        <a:lstStyle/>
        <a:p>
          <a:pPr>
            <a:lnSpc>
              <a:spcPct val="200000"/>
            </a:lnSpc>
          </a:pPr>
          <a:endParaRPr lang="en-US" sz="1400">
            <a:latin typeface="Alexandria" pitchFamily="2" charset="-78"/>
            <a:cs typeface="Alexandria" pitchFamily="2" charset="-78"/>
          </a:endParaRPr>
        </a:p>
      </dgm:t>
    </dgm:pt>
    <dgm:pt modelId="{04ABD674-34F6-1647-8DA8-E83227E8B41B}" type="sibTrans" cxnId="{C7C761C7-11DE-8D46-BFEF-41B00CD6D26C}">
      <dgm:prSet/>
      <dgm:spPr/>
      <dgm:t>
        <a:bodyPr/>
        <a:lstStyle/>
        <a:p>
          <a:pPr>
            <a:lnSpc>
              <a:spcPct val="200000"/>
            </a:lnSpc>
          </a:pPr>
          <a:endParaRPr lang="en-US" sz="1400">
            <a:latin typeface="Alexandria" pitchFamily="2" charset="-78"/>
            <a:cs typeface="Alexandria" pitchFamily="2" charset="-78"/>
          </a:endParaRPr>
        </a:p>
      </dgm:t>
    </dgm:pt>
    <dgm:pt modelId="{D7DEA905-87E1-AD49-8166-9A976396026B}">
      <dgm:prSet phldrT="[Text]" custT="1"/>
      <dgm:spPr/>
      <dgm:t>
        <a:bodyPr/>
        <a:lstStyle/>
        <a:p>
          <a:pPr rtl="1">
            <a:lnSpc>
              <a:spcPct val="200000"/>
            </a:lnSpc>
          </a:pPr>
          <a:r>
            <a:rPr lang="ar-SA" sz="1400" dirty="0">
              <a:latin typeface="Alexandria" pitchFamily="2" charset="-78"/>
              <a:cs typeface="Alexandria" pitchFamily="2" charset="-78"/>
            </a:rPr>
            <a:t>إدراك احتمال التعرض للخطر</a:t>
          </a:r>
          <a:endParaRPr lang="en-US" sz="1400" dirty="0">
            <a:latin typeface="Alexandria" pitchFamily="2" charset="-78"/>
            <a:cs typeface="Alexandria" pitchFamily="2" charset="-78"/>
          </a:endParaRPr>
        </a:p>
      </dgm:t>
    </dgm:pt>
    <dgm:pt modelId="{5FE0CB8C-7C6A-D94A-8128-813186BFF2A3}" type="parTrans" cxnId="{733030E7-36F7-4241-ACCF-F5E93D30F53E}">
      <dgm:prSet/>
      <dgm:spPr/>
      <dgm:t>
        <a:bodyPr/>
        <a:lstStyle/>
        <a:p>
          <a:pPr>
            <a:lnSpc>
              <a:spcPct val="200000"/>
            </a:lnSpc>
          </a:pPr>
          <a:endParaRPr lang="en-US" sz="1400">
            <a:latin typeface="Alexandria" pitchFamily="2" charset="-78"/>
            <a:cs typeface="Alexandria" pitchFamily="2" charset="-78"/>
          </a:endParaRPr>
        </a:p>
      </dgm:t>
    </dgm:pt>
    <dgm:pt modelId="{E4C2AB02-653E-6248-9E0C-16D40443E007}" type="sibTrans" cxnId="{733030E7-36F7-4241-ACCF-F5E93D30F53E}">
      <dgm:prSet/>
      <dgm:spPr/>
      <dgm:t>
        <a:bodyPr/>
        <a:lstStyle/>
        <a:p>
          <a:pPr>
            <a:lnSpc>
              <a:spcPct val="200000"/>
            </a:lnSpc>
          </a:pPr>
          <a:endParaRPr lang="en-US" sz="1400">
            <a:latin typeface="Alexandria" pitchFamily="2" charset="-78"/>
            <a:cs typeface="Alexandria" pitchFamily="2" charset="-78"/>
          </a:endParaRPr>
        </a:p>
      </dgm:t>
    </dgm:pt>
    <dgm:pt modelId="{AB357C32-AEA4-1445-B29E-792A57ECBE26}">
      <dgm:prSet phldrT="[Text]" custT="1"/>
      <dgm:spPr/>
      <dgm:t>
        <a:bodyPr/>
        <a:lstStyle/>
        <a:p>
          <a:pPr>
            <a:lnSpc>
              <a:spcPct val="200000"/>
            </a:lnSpc>
          </a:pPr>
          <a:r>
            <a:rPr lang="ar-SA" sz="1400" b="1" dirty="0">
              <a:latin typeface="Alexandria" pitchFamily="2" charset="-78"/>
              <a:cs typeface="Alexandria" pitchFamily="2" charset="-78"/>
            </a:rPr>
            <a:t>٢- تقييم الاستجابة، وهي تصف توقع الفرد لفعالية المقترحات لإزالة المخاطر وإدراكه كفاءته الذاتية للقيام بالسلوك بنجاح </a:t>
          </a:r>
          <a:endParaRPr lang="en-US" sz="1400" b="1" dirty="0">
            <a:latin typeface="Alexandria" pitchFamily="2" charset="-78"/>
            <a:cs typeface="Alexandria" pitchFamily="2" charset="-78"/>
          </a:endParaRPr>
        </a:p>
      </dgm:t>
    </dgm:pt>
    <dgm:pt modelId="{D8A9F8AE-94E4-0042-857F-0708527CBEA9}" type="parTrans" cxnId="{F197F483-8B82-074C-A659-92418F3288EF}">
      <dgm:prSet/>
      <dgm:spPr/>
      <dgm:t>
        <a:bodyPr/>
        <a:lstStyle/>
        <a:p>
          <a:pPr>
            <a:lnSpc>
              <a:spcPct val="200000"/>
            </a:lnSpc>
          </a:pPr>
          <a:endParaRPr lang="en-US" sz="1400">
            <a:latin typeface="Alexandria" pitchFamily="2" charset="-78"/>
            <a:cs typeface="Alexandria" pitchFamily="2" charset="-78"/>
          </a:endParaRPr>
        </a:p>
      </dgm:t>
    </dgm:pt>
    <dgm:pt modelId="{4CDE5CF9-8355-764C-BEF5-D3AFBCEC347A}" type="sibTrans" cxnId="{F197F483-8B82-074C-A659-92418F3288EF}">
      <dgm:prSet/>
      <dgm:spPr/>
      <dgm:t>
        <a:bodyPr/>
        <a:lstStyle/>
        <a:p>
          <a:pPr>
            <a:lnSpc>
              <a:spcPct val="200000"/>
            </a:lnSpc>
          </a:pPr>
          <a:endParaRPr lang="en-US" sz="1400">
            <a:latin typeface="Alexandria" pitchFamily="2" charset="-78"/>
            <a:cs typeface="Alexandria" pitchFamily="2" charset="-78"/>
          </a:endParaRPr>
        </a:p>
      </dgm:t>
    </dgm:pt>
    <dgm:pt modelId="{DDA85512-0224-2D49-979C-97A531688683}">
      <dgm:prSet phldrT="[Text]" custT="1"/>
      <dgm:spPr/>
      <dgm:t>
        <a:bodyPr/>
        <a:lstStyle/>
        <a:p>
          <a:pPr rtl="1">
            <a:lnSpc>
              <a:spcPct val="200000"/>
            </a:lnSpc>
          </a:pPr>
          <a:r>
            <a:rPr lang="ar-SA" sz="1400" dirty="0">
              <a:latin typeface="Alexandria" pitchFamily="2" charset="-78"/>
              <a:cs typeface="Alexandria" pitchFamily="2" charset="-78"/>
            </a:rPr>
            <a:t>إدراك فعالية السلوك المقترح</a:t>
          </a:r>
          <a:endParaRPr lang="en-US" sz="1400" dirty="0">
            <a:latin typeface="Alexandria" pitchFamily="2" charset="-78"/>
            <a:cs typeface="Alexandria" pitchFamily="2" charset="-78"/>
          </a:endParaRPr>
        </a:p>
      </dgm:t>
    </dgm:pt>
    <dgm:pt modelId="{FA12BA61-434E-FC4A-A087-35A1BC992BB8}" type="parTrans" cxnId="{D62E2206-E3C2-A243-9280-07997D44B4D6}">
      <dgm:prSet/>
      <dgm:spPr/>
      <dgm:t>
        <a:bodyPr/>
        <a:lstStyle/>
        <a:p>
          <a:pPr>
            <a:lnSpc>
              <a:spcPct val="200000"/>
            </a:lnSpc>
          </a:pPr>
          <a:endParaRPr lang="en-US" sz="1400">
            <a:latin typeface="Alexandria" pitchFamily="2" charset="-78"/>
            <a:cs typeface="Alexandria" pitchFamily="2" charset="-78"/>
          </a:endParaRPr>
        </a:p>
      </dgm:t>
    </dgm:pt>
    <dgm:pt modelId="{4340D155-376E-3845-B5FB-0D58C97FA030}" type="sibTrans" cxnId="{D62E2206-E3C2-A243-9280-07997D44B4D6}">
      <dgm:prSet/>
      <dgm:spPr/>
      <dgm:t>
        <a:bodyPr/>
        <a:lstStyle/>
        <a:p>
          <a:pPr>
            <a:lnSpc>
              <a:spcPct val="200000"/>
            </a:lnSpc>
          </a:pPr>
          <a:endParaRPr lang="en-US" sz="1400">
            <a:latin typeface="Alexandria" pitchFamily="2" charset="-78"/>
            <a:cs typeface="Alexandria" pitchFamily="2" charset="-78"/>
          </a:endParaRPr>
        </a:p>
      </dgm:t>
    </dgm:pt>
    <dgm:pt modelId="{4841A88E-47D3-2142-8EC2-0A74CAEA7877}">
      <dgm:prSet phldrT="[Text]" custT="1"/>
      <dgm:spPr/>
      <dgm:t>
        <a:bodyPr/>
        <a:lstStyle/>
        <a:p>
          <a:pPr rtl="1">
            <a:lnSpc>
              <a:spcPct val="200000"/>
            </a:lnSpc>
          </a:pPr>
          <a:r>
            <a:rPr lang="ar-SA" sz="1400" dirty="0">
              <a:latin typeface="Alexandria" pitchFamily="2" charset="-78"/>
              <a:cs typeface="Alexandria" pitchFamily="2" charset="-78"/>
            </a:rPr>
            <a:t>إدراك القدرة الذاتية على تغيير السلوك</a:t>
          </a:r>
          <a:endParaRPr lang="en-US" sz="1400" dirty="0">
            <a:latin typeface="Alexandria" pitchFamily="2" charset="-78"/>
            <a:cs typeface="Alexandria" pitchFamily="2" charset="-78"/>
          </a:endParaRPr>
        </a:p>
      </dgm:t>
    </dgm:pt>
    <dgm:pt modelId="{46C174DD-498E-8F43-A7BC-7811B196CA0A}" type="parTrans" cxnId="{9A0F060F-48AE-3248-866B-EC1F5045094F}">
      <dgm:prSet/>
      <dgm:spPr/>
      <dgm:t>
        <a:bodyPr/>
        <a:lstStyle/>
        <a:p>
          <a:pPr>
            <a:lnSpc>
              <a:spcPct val="200000"/>
            </a:lnSpc>
          </a:pPr>
          <a:endParaRPr lang="en-US" sz="1400">
            <a:latin typeface="Alexandria" pitchFamily="2" charset="-78"/>
            <a:cs typeface="Alexandria" pitchFamily="2" charset="-78"/>
          </a:endParaRPr>
        </a:p>
      </dgm:t>
    </dgm:pt>
    <dgm:pt modelId="{D6FA45A2-6CA5-3544-B1BC-77F837C42207}" type="sibTrans" cxnId="{9A0F060F-48AE-3248-866B-EC1F5045094F}">
      <dgm:prSet/>
      <dgm:spPr/>
      <dgm:t>
        <a:bodyPr/>
        <a:lstStyle/>
        <a:p>
          <a:pPr>
            <a:lnSpc>
              <a:spcPct val="200000"/>
            </a:lnSpc>
          </a:pPr>
          <a:endParaRPr lang="en-US" sz="1400">
            <a:latin typeface="Alexandria" pitchFamily="2" charset="-78"/>
            <a:cs typeface="Alexandria" pitchFamily="2" charset="-78"/>
          </a:endParaRPr>
        </a:p>
      </dgm:t>
    </dgm:pt>
    <dgm:pt modelId="{163DC9FA-2163-4142-8530-CF717DB8A85F}" type="pres">
      <dgm:prSet presAssocID="{BCABF941-C094-E74C-8C3D-EC02B05BA539}" presName="Name0" presStyleCnt="0">
        <dgm:presLayoutVars>
          <dgm:dir/>
          <dgm:animLvl val="lvl"/>
          <dgm:resizeHandles/>
        </dgm:presLayoutVars>
      </dgm:prSet>
      <dgm:spPr/>
    </dgm:pt>
    <dgm:pt modelId="{C88918EE-6329-2447-BED9-65775F6AF137}" type="pres">
      <dgm:prSet presAssocID="{4C71F1B9-511B-254A-89C5-7AD8175FB0B4}" presName="linNode" presStyleCnt="0"/>
      <dgm:spPr/>
    </dgm:pt>
    <dgm:pt modelId="{1AE1399D-E6B0-F644-BB6B-EEC9136EE273}" type="pres">
      <dgm:prSet presAssocID="{4C71F1B9-511B-254A-89C5-7AD8175FB0B4}" presName="parentShp" presStyleLbl="node1" presStyleIdx="0" presStyleCnt="2">
        <dgm:presLayoutVars>
          <dgm:bulletEnabled val="1"/>
        </dgm:presLayoutVars>
      </dgm:prSet>
      <dgm:spPr/>
    </dgm:pt>
    <dgm:pt modelId="{A76D5265-498D-8243-8577-46A832D17273}" type="pres">
      <dgm:prSet presAssocID="{4C71F1B9-511B-254A-89C5-7AD8175FB0B4}" presName="childShp" presStyleLbl="bgAccFollowNode1" presStyleIdx="0" presStyleCnt="2">
        <dgm:presLayoutVars>
          <dgm:bulletEnabled val="1"/>
        </dgm:presLayoutVars>
      </dgm:prSet>
      <dgm:spPr/>
    </dgm:pt>
    <dgm:pt modelId="{7AC4238D-E672-7B43-8778-A0DBAD00DCA5}" type="pres">
      <dgm:prSet presAssocID="{56B415A2-8907-5B40-BC5F-57CA2CD2A278}" presName="spacing" presStyleCnt="0"/>
      <dgm:spPr/>
    </dgm:pt>
    <dgm:pt modelId="{796A9EDB-49C5-1B44-AFD0-9486BC0D2F1D}" type="pres">
      <dgm:prSet presAssocID="{AB357C32-AEA4-1445-B29E-792A57ECBE26}" presName="linNode" presStyleCnt="0"/>
      <dgm:spPr/>
    </dgm:pt>
    <dgm:pt modelId="{1BB4AB5B-6619-8944-93C0-701026BF8B62}" type="pres">
      <dgm:prSet presAssocID="{AB357C32-AEA4-1445-B29E-792A57ECBE26}" presName="parentShp" presStyleLbl="node1" presStyleIdx="1" presStyleCnt="2">
        <dgm:presLayoutVars>
          <dgm:bulletEnabled val="1"/>
        </dgm:presLayoutVars>
      </dgm:prSet>
      <dgm:spPr/>
    </dgm:pt>
    <dgm:pt modelId="{1A107351-8796-3943-8517-8FA647027A0C}" type="pres">
      <dgm:prSet presAssocID="{AB357C32-AEA4-1445-B29E-792A57ECBE26}" presName="childShp" presStyleLbl="bgAccFollowNode1" presStyleIdx="1" presStyleCnt="2">
        <dgm:presLayoutVars>
          <dgm:bulletEnabled val="1"/>
        </dgm:presLayoutVars>
      </dgm:prSet>
      <dgm:spPr/>
    </dgm:pt>
  </dgm:ptLst>
  <dgm:cxnLst>
    <dgm:cxn modelId="{D62E2206-E3C2-A243-9280-07997D44B4D6}" srcId="{AB357C32-AEA4-1445-B29E-792A57ECBE26}" destId="{DDA85512-0224-2D49-979C-97A531688683}" srcOrd="0" destOrd="0" parTransId="{FA12BA61-434E-FC4A-A087-35A1BC992BB8}" sibTransId="{4340D155-376E-3845-B5FB-0D58C97FA030}"/>
    <dgm:cxn modelId="{ADC08006-6377-CB46-BD37-EC16C9DB8F6C}" type="presOf" srcId="{FE3726D9-D269-D647-B8B7-730EA7FBBB9C}" destId="{A76D5265-498D-8243-8577-46A832D17273}" srcOrd="0" destOrd="0" presId="urn:microsoft.com/office/officeart/2005/8/layout/vList6"/>
    <dgm:cxn modelId="{9A0F060F-48AE-3248-866B-EC1F5045094F}" srcId="{AB357C32-AEA4-1445-B29E-792A57ECBE26}" destId="{4841A88E-47D3-2142-8EC2-0A74CAEA7877}" srcOrd="1" destOrd="0" parTransId="{46C174DD-498E-8F43-A7BC-7811B196CA0A}" sibTransId="{D6FA45A2-6CA5-3544-B1BC-77F837C42207}"/>
    <dgm:cxn modelId="{E3091C11-B19E-8F44-9BAB-3B10C83338F2}" type="presOf" srcId="{D7DEA905-87E1-AD49-8166-9A976396026B}" destId="{A76D5265-498D-8243-8577-46A832D17273}" srcOrd="0" destOrd="1" presId="urn:microsoft.com/office/officeart/2005/8/layout/vList6"/>
    <dgm:cxn modelId="{92119138-7E0E-BC44-BAF2-5AC8F264C6B7}" type="presOf" srcId="{BCABF941-C094-E74C-8C3D-EC02B05BA539}" destId="{163DC9FA-2163-4142-8530-CF717DB8A85F}" srcOrd="0" destOrd="0" presId="urn:microsoft.com/office/officeart/2005/8/layout/vList6"/>
    <dgm:cxn modelId="{F6193452-D8D5-A148-93F0-4CACCB99BF72}" type="presOf" srcId="{4841A88E-47D3-2142-8EC2-0A74CAEA7877}" destId="{1A107351-8796-3943-8517-8FA647027A0C}" srcOrd="0" destOrd="1" presId="urn:microsoft.com/office/officeart/2005/8/layout/vList6"/>
    <dgm:cxn modelId="{D99DD668-D82E-5548-B981-214502C281BD}" type="presOf" srcId="{4C71F1B9-511B-254A-89C5-7AD8175FB0B4}" destId="{1AE1399D-E6B0-F644-BB6B-EEC9136EE273}" srcOrd="0" destOrd="0" presId="urn:microsoft.com/office/officeart/2005/8/layout/vList6"/>
    <dgm:cxn modelId="{F197F483-8B82-074C-A659-92418F3288EF}" srcId="{BCABF941-C094-E74C-8C3D-EC02B05BA539}" destId="{AB357C32-AEA4-1445-B29E-792A57ECBE26}" srcOrd="1" destOrd="0" parTransId="{D8A9F8AE-94E4-0042-857F-0708527CBEA9}" sibTransId="{4CDE5CF9-8355-764C-BEF5-D3AFBCEC347A}"/>
    <dgm:cxn modelId="{40000986-FA69-9141-AD96-992AEC9A718F}" srcId="{BCABF941-C094-E74C-8C3D-EC02B05BA539}" destId="{4C71F1B9-511B-254A-89C5-7AD8175FB0B4}" srcOrd="0" destOrd="0" parTransId="{45560D6E-6683-A340-B635-AF1046931302}" sibTransId="{56B415A2-8907-5B40-BC5F-57CA2CD2A278}"/>
    <dgm:cxn modelId="{C7C761C7-11DE-8D46-BFEF-41B00CD6D26C}" srcId="{4C71F1B9-511B-254A-89C5-7AD8175FB0B4}" destId="{FE3726D9-D269-D647-B8B7-730EA7FBBB9C}" srcOrd="0" destOrd="0" parTransId="{761CB31D-4ED3-5D4E-B399-28E3B76EF17E}" sibTransId="{04ABD674-34F6-1647-8DA8-E83227E8B41B}"/>
    <dgm:cxn modelId="{63F76FE2-D640-DD41-A968-EA4DD60E5B32}" type="presOf" srcId="{DDA85512-0224-2D49-979C-97A531688683}" destId="{1A107351-8796-3943-8517-8FA647027A0C}" srcOrd="0" destOrd="0" presId="urn:microsoft.com/office/officeart/2005/8/layout/vList6"/>
    <dgm:cxn modelId="{733030E7-36F7-4241-ACCF-F5E93D30F53E}" srcId="{4C71F1B9-511B-254A-89C5-7AD8175FB0B4}" destId="{D7DEA905-87E1-AD49-8166-9A976396026B}" srcOrd="1" destOrd="0" parTransId="{5FE0CB8C-7C6A-D94A-8128-813186BFF2A3}" sibTransId="{E4C2AB02-653E-6248-9E0C-16D40443E007}"/>
    <dgm:cxn modelId="{C1E110FE-C758-9445-89BA-2F1704FD3EFB}" type="presOf" srcId="{AB357C32-AEA4-1445-B29E-792A57ECBE26}" destId="{1BB4AB5B-6619-8944-93C0-701026BF8B62}" srcOrd="0" destOrd="0" presId="urn:microsoft.com/office/officeart/2005/8/layout/vList6"/>
    <dgm:cxn modelId="{CA37ABCE-116C-6E47-8085-2A1E4E85E4A5}" type="presParOf" srcId="{163DC9FA-2163-4142-8530-CF717DB8A85F}" destId="{C88918EE-6329-2447-BED9-65775F6AF137}" srcOrd="0" destOrd="0" presId="urn:microsoft.com/office/officeart/2005/8/layout/vList6"/>
    <dgm:cxn modelId="{3B4454D3-109E-0E4D-9B93-0B8E18407C72}" type="presParOf" srcId="{C88918EE-6329-2447-BED9-65775F6AF137}" destId="{1AE1399D-E6B0-F644-BB6B-EEC9136EE273}" srcOrd="0" destOrd="0" presId="urn:microsoft.com/office/officeart/2005/8/layout/vList6"/>
    <dgm:cxn modelId="{08199DF5-5F01-D245-99ED-87E85A1284D7}" type="presParOf" srcId="{C88918EE-6329-2447-BED9-65775F6AF137}" destId="{A76D5265-498D-8243-8577-46A832D17273}" srcOrd="1" destOrd="0" presId="urn:microsoft.com/office/officeart/2005/8/layout/vList6"/>
    <dgm:cxn modelId="{65E86DF6-B2ED-CF4D-A99B-D35130D1352E}" type="presParOf" srcId="{163DC9FA-2163-4142-8530-CF717DB8A85F}" destId="{7AC4238D-E672-7B43-8778-A0DBAD00DCA5}" srcOrd="1" destOrd="0" presId="urn:microsoft.com/office/officeart/2005/8/layout/vList6"/>
    <dgm:cxn modelId="{77F50710-BBE2-DD4E-886D-29E5CED90BFE}" type="presParOf" srcId="{163DC9FA-2163-4142-8530-CF717DB8A85F}" destId="{796A9EDB-49C5-1B44-AFD0-9486BC0D2F1D}" srcOrd="2" destOrd="0" presId="urn:microsoft.com/office/officeart/2005/8/layout/vList6"/>
    <dgm:cxn modelId="{28323703-ED3F-2748-A1EB-B8E3FC31D608}" type="presParOf" srcId="{796A9EDB-49C5-1B44-AFD0-9486BC0D2F1D}" destId="{1BB4AB5B-6619-8944-93C0-701026BF8B62}" srcOrd="0" destOrd="0" presId="urn:microsoft.com/office/officeart/2005/8/layout/vList6"/>
    <dgm:cxn modelId="{E744076D-99F0-4B40-8108-8E4E348972F7}" type="presParOf" srcId="{796A9EDB-49C5-1B44-AFD0-9486BC0D2F1D}" destId="{1A107351-8796-3943-8517-8FA647027A0C}"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6D5265-498D-8243-8577-46A832D17273}">
      <dsp:nvSpPr>
        <dsp:cNvPr id="0" name=""/>
        <dsp:cNvSpPr/>
      </dsp:nvSpPr>
      <dsp:spPr>
        <a:xfrm>
          <a:off x="3062748" y="531"/>
          <a:ext cx="4594122" cy="207155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شدة الخطر الذي يتعرض له الأفراد</a:t>
          </a:r>
          <a:endParaRPr lang="en-US" sz="1400" kern="1200" dirty="0">
            <a:latin typeface="Alexandria" pitchFamily="2" charset="-78"/>
            <a:cs typeface="Alexandria" pitchFamily="2" charset="-78"/>
          </a:endParaRPr>
        </a:p>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احتمال التعرض للخطر</a:t>
          </a:r>
          <a:endParaRPr lang="en-US" sz="1400" kern="1200" dirty="0">
            <a:latin typeface="Alexandria" pitchFamily="2" charset="-78"/>
            <a:cs typeface="Alexandria" pitchFamily="2" charset="-78"/>
          </a:endParaRPr>
        </a:p>
      </dsp:txBody>
      <dsp:txXfrm>
        <a:off x="3062748" y="259476"/>
        <a:ext cx="3817287" cy="1553669"/>
      </dsp:txXfrm>
    </dsp:sp>
    <dsp:sp modelId="{1AE1399D-E6B0-F644-BB6B-EEC9136EE273}">
      <dsp:nvSpPr>
        <dsp:cNvPr id="0" name=""/>
        <dsp:cNvSpPr/>
      </dsp:nvSpPr>
      <dsp:spPr>
        <a:xfrm>
          <a:off x="0" y="531"/>
          <a:ext cx="3062748" cy="20715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200000"/>
            </a:lnSpc>
            <a:spcBef>
              <a:spcPct val="0"/>
            </a:spcBef>
            <a:spcAft>
              <a:spcPct val="35000"/>
            </a:spcAft>
            <a:buNone/>
          </a:pPr>
          <a:r>
            <a:rPr lang="ar-SA" sz="1400" b="1" kern="1200" dirty="0">
              <a:latin typeface="Alexandria" pitchFamily="2" charset="-78"/>
              <a:cs typeface="Alexandria" pitchFamily="2" charset="-78"/>
            </a:rPr>
            <a:t>١- بتقييم التهديد الناتج عن الخطر ومدى جدية الموقف</a:t>
          </a:r>
          <a:endParaRPr lang="en-US" sz="1400" b="1" kern="1200" dirty="0">
            <a:latin typeface="Alexandria" pitchFamily="2" charset="-78"/>
            <a:cs typeface="Alexandria" pitchFamily="2" charset="-78"/>
          </a:endParaRPr>
        </a:p>
      </dsp:txBody>
      <dsp:txXfrm>
        <a:off x="101125" y="101656"/>
        <a:ext cx="2860498" cy="1869309"/>
      </dsp:txXfrm>
    </dsp:sp>
    <dsp:sp modelId="{1A107351-8796-3943-8517-8FA647027A0C}">
      <dsp:nvSpPr>
        <dsp:cNvPr id="0" name=""/>
        <dsp:cNvSpPr/>
      </dsp:nvSpPr>
      <dsp:spPr>
        <a:xfrm>
          <a:off x="3062748" y="2279246"/>
          <a:ext cx="4594122" cy="207155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فعالية السلوك المقترح</a:t>
          </a:r>
          <a:endParaRPr lang="en-US" sz="1400" kern="1200" dirty="0">
            <a:latin typeface="Alexandria" pitchFamily="2" charset="-78"/>
            <a:cs typeface="Alexandria" pitchFamily="2" charset="-78"/>
          </a:endParaRPr>
        </a:p>
        <a:p>
          <a:pPr marL="114300" lvl="1" indent="-114300" algn="r" defTabSz="622300" rtl="1">
            <a:lnSpc>
              <a:spcPct val="200000"/>
            </a:lnSpc>
            <a:spcBef>
              <a:spcPct val="0"/>
            </a:spcBef>
            <a:spcAft>
              <a:spcPct val="15000"/>
            </a:spcAft>
            <a:buChar char="•"/>
          </a:pPr>
          <a:r>
            <a:rPr lang="ar-SA" sz="1400" kern="1200" dirty="0">
              <a:latin typeface="Alexandria" pitchFamily="2" charset="-78"/>
              <a:cs typeface="Alexandria" pitchFamily="2" charset="-78"/>
            </a:rPr>
            <a:t>إدراك القدرة الذاتية على تغيير السلوك</a:t>
          </a:r>
          <a:endParaRPr lang="en-US" sz="1400" kern="1200" dirty="0">
            <a:latin typeface="Alexandria" pitchFamily="2" charset="-78"/>
            <a:cs typeface="Alexandria" pitchFamily="2" charset="-78"/>
          </a:endParaRPr>
        </a:p>
      </dsp:txBody>
      <dsp:txXfrm>
        <a:off x="3062748" y="2538191"/>
        <a:ext cx="3817287" cy="1553669"/>
      </dsp:txXfrm>
    </dsp:sp>
    <dsp:sp modelId="{1BB4AB5B-6619-8944-93C0-701026BF8B62}">
      <dsp:nvSpPr>
        <dsp:cNvPr id="0" name=""/>
        <dsp:cNvSpPr/>
      </dsp:nvSpPr>
      <dsp:spPr>
        <a:xfrm>
          <a:off x="0" y="2279246"/>
          <a:ext cx="3062748" cy="20715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26670" rIns="53340" bIns="26670" numCol="1" spcCol="1270" anchor="ctr" anchorCtr="0">
          <a:noAutofit/>
        </a:bodyPr>
        <a:lstStyle/>
        <a:p>
          <a:pPr marL="0" lvl="0" indent="0" algn="ctr" defTabSz="622300">
            <a:lnSpc>
              <a:spcPct val="200000"/>
            </a:lnSpc>
            <a:spcBef>
              <a:spcPct val="0"/>
            </a:spcBef>
            <a:spcAft>
              <a:spcPct val="35000"/>
            </a:spcAft>
            <a:buNone/>
          </a:pPr>
          <a:r>
            <a:rPr lang="ar-SA" sz="1400" b="1" kern="1200" dirty="0">
              <a:latin typeface="Alexandria" pitchFamily="2" charset="-78"/>
              <a:cs typeface="Alexandria" pitchFamily="2" charset="-78"/>
            </a:rPr>
            <a:t>٢- تقييم الاستجابة، وهي تصف توقع الفرد لفعالية المقترحات لإزالة المخاطر وإدراكه كفاءته الذاتية للقيام بالسلوك بنجاح </a:t>
          </a:r>
          <a:endParaRPr lang="en-US" sz="1400" b="1" kern="1200" dirty="0">
            <a:latin typeface="Alexandria" pitchFamily="2" charset="-78"/>
            <a:cs typeface="Alexandria" pitchFamily="2" charset="-78"/>
          </a:endParaRPr>
        </a:p>
      </dsp:txBody>
      <dsp:txXfrm>
        <a:off x="101125" y="2380371"/>
        <a:ext cx="2860498" cy="1869309"/>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848868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التاسعة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a:t>
            </a:r>
            <a:r>
              <a:rPr lang="en-US" b="1" dirty="0" err="1">
                <a:latin typeface="Alexandria" pitchFamily="2" charset="-78"/>
                <a:cs typeface="Alexandria" pitchFamily="2" charset="-78"/>
              </a:rPr>
              <a:t>ا</a:t>
            </a:r>
            <a:r>
              <a:rPr lang="ar-SA" b="1" dirty="0">
                <a:latin typeface="Alexandria" pitchFamily="2" charset="-78"/>
                <a:cs typeface="Alexandria" pitchFamily="2" charset="-78"/>
              </a:rPr>
              <a:t>لمحاضرة السابقة:</a:t>
            </a:r>
            <a:endParaRPr lang="en-US" b="1" dirty="0">
              <a:latin typeface="Alexandria" pitchFamily="2" charset="-78"/>
              <a:cs typeface="Alexandria" pitchFamily="2" charset="-78"/>
            </a:endParaRPr>
          </a:p>
        </p:txBody>
      </p:sp>
      <p:sp>
        <p:nvSpPr>
          <p:cNvPr id="18" name="Rectangle 17"/>
          <p:cNvSpPr/>
          <p:nvPr/>
        </p:nvSpPr>
        <p:spPr>
          <a:xfrm>
            <a:off x="5692422" y="3778601"/>
            <a:ext cx="2490103"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769427" y="4034785"/>
            <a:ext cx="234778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الثامنة</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484357"/>
            <a:ext cx="4458977" cy="666208"/>
          </a:xfrm>
          <a:prstGeom prst="rect">
            <a:avLst/>
          </a:prstGeom>
          <a:noFill/>
        </p:spPr>
        <p:txBody>
          <a:bodyPr wrap="square" rtlCol="0">
            <a:spAutoFit/>
          </a:bodyPr>
          <a:lstStyle/>
          <a:p>
            <a:pPr algn="r" rtl="1"/>
            <a:r>
              <a:rPr lang="ar-SA" sz="1600" b="1" dirty="0">
                <a:latin typeface="Alexandria" pitchFamily="2" charset="-78"/>
                <a:cs typeface="Alexandria" pitchFamily="2" charset="-78"/>
              </a:rPr>
              <a:t>نظرية السلوك المخطط:</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80970C8-1D68-4A47-8FAE-34536FE0E6E2}"/>
              </a:ext>
            </a:extLst>
          </p:cNvPr>
          <p:cNvSpPr txBox="1"/>
          <p:nvPr/>
        </p:nvSpPr>
        <p:spPr>
          <a:xfrm>
            <a:off x="43245" y="2481941"/>
            <a:ext cx="5548314" cy="1118832"/>
          </a:xfrm>
          <a:prstGeom prst="rect">
            <a:avLst/>
          </a:prstGeom>
          <a:noFill/>
        </p:spPr>
        <p:txBody>
          <a:bodyPr wrap="none" rtlCol="0">
            <a:spAutoFit/>
          </a:bodyPr>
          <a:lstStyle/>
          <a:p>
            <a:pPr marL="285750" indent="-285750" algn="r" rtl="1">
              <a:lnSpc>
                <a:spcPct val="200000"/>
              </a:lnSpc>
              <a:buFont typeface="Wingdings" pitchFamily="2" charset="2"/>
              <a:buChar char="v"/>
            </a:pPr>
            <a:r>
              <a:rPr lang="ar-EG" dirty="0">
                <a:latin typeface="Alexandria" pitchFamily="2" charset="-78"/>
                <a:cs typeface="Alexandria" pitchFamily="2" charset="-78"/>
              </a:rPr>
              <a:t>فهم كيفية تشكيل سلوكيات الجمهور والتأثير عليها.</a:t>
            </a:r>
          </a:p>
          <a:p>
            <a:pPr marL="285750" indent="-285750" algn="r" rtl="1">
              <a:lnSpc>
                <a:spcPct val="200000"/>
              </a:lnSpc>
              <a:buFont typeface="Wingdings" pitchFamily="2" charset="2"/>
              <a:buChar char="v"/>
            </a:pPr>
            <a:r>
              <a:rPr lang="ar-EG" dirty="0">
                <a:latin typeface="Alexandria" pitchFamily="2" charset="-78"/>
                <a:cs typeface="Alexandria" pitchFamily="2" charset="-78"/>
              </a:rPr>
              <a:t>تصميم رسائل وحملات اتصالية فعالة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85045039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a:t>
            </a:r>
            <a:endParaRPr lang="en-US" b="1" dirty="0">
              <a:latin typeface="Alexandria" pitchFamily="2" charset="-78"/>
              <a:cs typeface="Alexandria" pitchFamily="2" charset="-78"/>
            </a:endParaRPr>
          </a:p>
        </p:txBody>
      </p:sp>
      <p:sp>
        <p:nvSpPr>
          <p:cNvPr id="18" name="Rectangle 17"/>
          <p:cNvSpPr/>
          <p:nvPr/>
        </p:nvSpPr>
        <p:spPr>
          <a:xfrm>
            <a:off x="6014358" y="3725344"/>
            <a:ext cx="2770414"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058907" y="3969468"/>
            <a:ext cx="2301322"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التاسعة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955313" y="1264224"/>
            <a:ext cx="4458977"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نظرية دافع الحماية:</a:t>
            </a: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60F532-41AC-1245-8E6E-8E799C430DC1}"/>
              </a:ext>
            </a:extLst>
          </p:cNvPr>
          <p:cNvSpPr txBox="1"/>
          <p:nvPr/>
        </p:nvSpPr>
        <p:spPr>
          <a:xfrm>
            <a:off x="-54849" y="2241376"/>
            <a:ext cx="6101414" cy="2174378"/>
          </a:xfrm>
          <a:prstGeom prst="rect">
            <a:avLst/>
          </a:prstGeom>
          <a:noFill/>
        </p:spPr>
        <p:txBody>
          <a:bodyPr wrap="none" rtlCol="0">
            <a:spAutoFit/>
          </a:bodyPr>
          <a:lstStyle/>
          <a:p>
            <a:pPr marL="285750" indent="-285750" algn="r" rtl="1">
              <a:lnSpc>
                <a:spcPct val="200000"/>
              </a:lnSpc>
              <a:buFont typeface="Wingdings" pitchFamily="2" charset="2"/>
              <a:buChar char="q"/>
            </a:pPr>
            <a:r>
              <a:rPr lang="ar-SA" sz="1800" dirty="0">
                <a:effectLst/>
                <a:latin typeface="Alexandria" pitchFamily="2" charset="-78"/>
                <a:ea typeface="Times New Roman" panose="02020603050405020304" pitchFamily="18" charset="0"/>
                <a:cs typeface="Alexandria" pitchFamily="2" charset="-78"/>
              </a:rPr>
              <a:t>العلاقات العامة وإقناع الجمهور بتبني سلوكيات وقائية.</a:t>
            </a:r>
          </a:p>
          <a:p>
            <a:pPr marL="285750" indent="-285750" algn="r" rtl="1">
              <a:lnSpc>
                <a:spcPct val="200000"/>
              </a:lnSpc>
              <a:buFont typeface="Wingdings" pitchFamily="2" charset="2"/>
              <a:buChar char="q"/>
            </a:pPr>
            <a:r>
              <a:rPr lang="ar-EG" dirty="0">
                <a:latin typeface="Alexandria" pitchFamily="2" charset="-78"/>
                <a:cs typeface="Alexandria" pitchFamily="2" charset="-78"/>
              </a:rPr>
              <a:t>توظيف نظرية دافع الحماية في تصميم حملات التوعية،</a:t>
            </a:r>
          </a:p>
          <a:p>
            <a:pPr algn="r" rtl="1">
              <a:lnSpc>
                <a:spcPct val="200000"/>
              </a:lnSpc>
            </a:pPr>
            <a:r>
              <a:rPr lang="ar-EG" dirty="0">
                <a:latin typeface="Alexandria" pitchFamily="2" charset="-78"/>
                <a:cs typeface="Alexandria" pitchFamily="2" charset="-78"/>
              </a:rPr>
              <a:t> التثقيف، والتغيير السلوكي</a:t>
            </a:r>
            <a:endParaRPr lang="en-EG" sz="1800" dirty="0">
              <a:effectLst/>
              <a:latin typeface="Alexandria" pitchFamily="2" charset="-78"/>
              <a:ea typeface="Times New Roman" panose="02020603050405020304" pitchFamily="18" charset="0"/>
              <a:cs typeface="Alexandria" pitchFamily="2" charset="-78"/>
            </a:endParaRPr>
          </a:p>
          <a:p>
            <a:pPr algn="r" rtl="1">
              <a:lnSpc>
                <a:spcPct val="200000"/>
              </a:lnSpc>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61513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497859"/>
            <a:ext cx="10515600" cy="1325563"/>
          </a:xfrm>
        </p:spPr>
        <p:txBody>
          <a:bodyPr>
            <a:normAutofit/>
          </a:bodyPr>
          <a:lstStyle/>
          <a:p>
            <a:pPr algn="r"/>
            <a:r>
              <a:rPr lang="ar-EG" sz="2400" b="1" dirty="0">
                <a:solidFill>
                  <a:srgbClr val="00AEEF"/>
                </a:solidFill>
                <a:latin typeface="Alexandria" pitchFamily="2" charset="-78"/>
                <a:cs typeface="Alexandria" pitchFamily="2" charset="-78"/>
              </a:rPr>
              <a:t>ما أهمية السلوكيات الوقائية؟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19432" y="1605173"/>
            <a:ext cx="10884310" cy="4689776"/>
          </a:xfrm>
        </p:spPr>
        <p:txBody>
          <a:bodyPr>
            <a:normAutofit/>
          </a:bodyPr>
          <a:lstStyle/>
          <a:p>
            <a:pPr algn="r" rtl="1">
              <a:lnSpc>
                <a:spcPct val="200000"/>
              </a:lnSpc>
            </a:pPr>
            <a:r>
              <a:rPr lang="ar-EG" sz="1600" b="1" dirty="0">
                <a:latin typeface="Alexandria" pitchFamily="2" charset="-78"/>
                <a:cs typeface="Alexandria" pitchFamily="2" charset="-78"/>
              </a:rPr>
              <a:t>السلوكيات الوقائية:</a:t>
            </a:r>
            <a:r>
              <a:rPr lang="ar-EG" sz="1600" dirty="0">
                <a:latin typeface="Alexandria" pitchFamily="2" charset="-78"/>
                <a:cs typeface="Alexandria" pitchFamily="2" charset="-78"/>
              </a:rPr>
              <a:t> هي الإجراءات التي يتخذها الأفراد لتقليل تعرضهم لمخاطر محتملة أو تقليل الآثار السلبية لهذه المخاطر.</a:t>
            </a:r>
          </a:p>
          <a:p>
            <a:pPr marL="0" indent="0" algn="r" rtl="1">
              <a:lnSpc>
                <a:spcPct val="200000"/>
              </a:lnSpc>
              <a:buNone/>
            </a:pPr>
            <a:r>
              <a:rPr lang="ar-EG" sz="1600" b="1" dirty="0">
                <a:latin typeface="Alexandria" pitchFamily="2" charset="-78"/>
                <a:cs typeface="Alexandria" pitchFamily="2" charset="-78"/>
              </a:rPr>
              <a:t>أهميته:</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الصحة العامة:</a:t>
            </a:r>
            <a:r>
              <a:rPr lang="ar-EG" sz="1600" dirty="0">
                <a:latin typeface="Alexandria" pitchFamily="2" charset="-78"/>
                <a:cs typeface="Alexandria" pitchFamily="2" charset="-78"/>
              </a:rPr>
              <a:t> الوقاية من الأمراض (التطعيم، النظافة، الفحوصات).</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السلامة:</a:t>
            </a:r>
            <a:r>
              <a:rPr lang="ar-EG" sz="1600" dirty="0">
                <a:latin typeface="Alexandria" pitchFamily="2" charset="-78"/>
                <a:cs typeface="Alexandria" pitchFamily="2" charset="-78"/>
              </a:rPr>
              <a:t> حماية النفس والآخرين (ربط حزام الأمان، قواعد البناء).</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البيئة:</a:t>
            </a:r>
            <a:r>
              <a:rPr lang="ar-EG" sz="1600" dirty="0">
                <a:latin typeface="Alexandria" pitchFamily="2" charset="-78"/>
                <a:cs typeface="Alexandria" pitchFamily="2" charset="-78"/>
              </a:rPr>
              <a:t> تقليل الأضرار البيئية (إعادة التدوير، ترشيد الاستهلاك).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الأمن:</a:t>
            </a:r>
            <a:r>
              <a:rPr lang="ar-EG" sz="1600" dirty="0">
                <a:latin typeface="Alexandria" pitchFamily="2" charset="-78"/>
                <a:cs typeface="Alexandria" pitchFamily="2" charset="-78"/>
              </a:rPr>
              <a:t> الحماية من الجرائم أو التهديدات الرقمية (كلمات المرور القوية، عدم فتح روابط مشبوهة).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2736634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algn="r" rtl="1">
              <a:lnSpc>
                <a:spcPct val="200000"/>
              </a:lnSpc>
            </a:pPr>
            <a:r>
              <a:rPr lang="ar-EG" sz="1600" b="1" dirty="0">
                <a:latin typeface="Alexandria" pitchFamily="2" charset="-78"/>
                <a:cs typeface="Alexandria" pitchFamily="2" charset="-78"/>
              </a:rPr>
              <a:t>التحدي:</a:t>
            </a:r>
            <a:r>
              <a:rPr lang="ar-EG" sz="1600" dirty="0">
                <a:latin typeface="Alexandria" pitchFamily="2" charset="-78"/>
                <a:cs typeface="Alexandria" pitchFamily="2" charset="-78"/>
              </a:rPr>
              <a:t> غالبًا ما يتردد الأفراد في تبني السلوكيات الوقائية رغم معرفتهم بالمخاطر.</a:t>
            </a:r>
            <a:endParaRPr lang="ar-EG" sz="1600" b="1"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مثال:</a:t>
            </a:r>
          </a:p>
          <a:p>
            <a:pPr algn="r" rtl="1">
              <a:lnSpc>
                <a:spcPct val="200000"/>
              </a:lnSpc>
              <a:buFont typeface="Wingdings" pitchFamily="2" charset="2"/>
              <a:buChar char="ü"/>
            </a:pPr>
            <a:r>
              <a:rPr lang="ar-EG" sz="1600" dirty="0">
                <a:latin typeface="Alexandria" pitchFamily="2" charset="-78"/>
                <a:cs typeface="Alexandria" pitchFamily="2" charset="-78"/>
              </a:rPr>
              <a:t>معرفة أضرار التدخين، لكن الاستمرار فيه.</a:t>
            </a:r>
          </a:p>
          <a:p>
            <a:pPr algn="r" rtl="1">
              <a:lnSpc>
                <a:spcPct val="200000"/>
              </a:lnSpc>
              <a:buFont typeface="Wingdings" pitchFamily="2" charset="2"/>
              <a:buChar char="ü"/>
            </a:pPr>
            <a:r>
              <a:rPr lang="ar-EG" sz="1600" dirty="0">
                <a:latin typeface="Alexandria" pitchFamily="2" charset="-78"/>
                <a:cs typeface="Alexandria" pitchFamily="2" charset="-78"/>
              </a:rPr>
              <a:t>معرفة أهمية ربط حزام الأمان، لكن إهماله.</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buFont typeface="Wingdings" pitchFamily="2" charset="2"/>
              <a:buChar char="ü"/>
            </a:pPr>
            <a:r>
              <a:rPr lang="ar-EG" sz="1600" b="1" dirty="0">
                <a:latin typeface="Alexandria" pitchFamily="2" charset="-78"/>
                <a:cs typeface="Alexandria" pitchFamily="2" charset="-78"/>
              </a:rPr>
              <a:t>دور العلاقات العامة:</a:t>
            </a:r>
            <a:r>
              <a:rPr lang="ar-EG" sz="1600" dirty="0">
                <a:latin typeface="Alexandria" pitchFamily="2" charset="-78"/>
                <a:cs typeface="Alexandria" pitchFamily="2" charset="-78"/>
              </a:rPr>
              <a:t> سد الفجوة بين المعرفة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63589282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العلاقات العامة قوة للتغيير السلوكي تعمل على:</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lnSpcReduction="10000"/>
          </a:bodyPr>
          <a:lstStyle/>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تجاوز الصورة النمطية:</a:t>
            </a:r>
            <a:r>
              <a:rPr lang="ar-EG" sz="1600" dirty="0">
                <a:latin typeface="Alexandria" pitchFamily="2" charset="-78"/>
                <a:cs typeface="Alexandria" pitchFamily="2" charset="-78"/>
              </a:rPr>
              <a:t> العلاقات العامة ليست فقط لإدارة السمعة أو العلاقات الإعلامية.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العمود الفقري للتغيير الاجتماعي:</a:t>
            </a:r>
            <a:r>
              <a:rPr lang="ar-EG" sz="1600" dirty="0">
                <a:latin typeface="Alexandria" pitchFamily="2" charset="-78"/>
                <a:cs typeface="Alexandria" pitchFamily="2" charset="-78"/>
              </a:rPr>
              <a:t> تلعب دوراً حاسماً في إحداث تغييرات إيجابية ومستدامة في سلوكيات الأفراد والمجتمعات.</a:t>
            </a:r>
          </a:p>
          <a:p>
            <a:pPr marL="0" indent="0" algn="r" rtl="1">
              <a:lnSpc>
                <a:spcPct val="200000"/>
              </a:lnSpc>
              <a:buNone/>
            </a:pPr>
            <a:r>
              <a:rPr lang="ar-EG" sz="1600" b="1" dirty="0">
                <a:latin typeface="Alexandria" pitchFamily="2" charset="-78"/>
                <a:cs typeface="Alexandria" pitchFamily="2" charset="-78"/>
              </a:rPr>
              <a:t>من خلال:</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زيادة الوعي:</a:t>
            </a:r>
            <a:r>
              <a:rPr lang="ar-EG" sz="1600" dirty="0">
                <a:latin typeface="Alexandria" pitchFamily="2" charset="-78"/>
                <a:cs typeface="Alexandria" pitchFamily="2" charset="-78"/>
              </a:rPr>
              <a:t> إبلاغ الجمهور بالمخاطر والفوائد.</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تشكيل المواقف:</a:t>
            </a:r>
            <a:r>
              <a:rPr lang="ar-EG" sz="1600" dirty="0">
                <a:latin typeface="Alexandria" pitchFamily="2" charset="-78"/>
                <a:cs typeface="Alexandria" pitchFamily="2" charset="-78"/>
              </a:rPr>
              <a:t> تغيير كيفية نظر الناس إلى سلوك معين أو تهديد ما.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المعايير الاجتماعية:</a:t>
            </a:r>
            <a:r>
              <a:rPr lang="ar-EG" sz="1600" dirty="0">
                <a:latin typeface="Alexandria" pitchFamily="2" charset="-78"/>
                <a:cs typeface="Alexandria" pitchFamily="2" charset="-78"/>
              </a:rPr>
              <a:t> جعل السلوك الوقائي مقبولاً أو مرغوباً اجتماعياً.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تمكين الأفراد:</a:t>
            </a:r>
            <a:r>
              <a:rPr lang="ar-EG" sz="1600" dirty="0">
                <a:latin typeface="Alexandria" pitchFamily="2" charset="-78"/>
                <a:cs typeface="Alexandria" pitchFamily="2" charset="-78"/>
              </a:rPr>
              <a:t> تزويدهم بالمعرفة والمهارات اللازمة للقيام بالسلوك.</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25370765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83458" y="2052684"/>
            <a:ext cx="11516442" cy="4124279"/>
          </a:xfrm>
        </p:spPr>
        <p:txBody>
          <a:bodyPr>
            <a:normAutofit/>
          </a:bodyPr>
          <a:lstStyle/>
          <a:p>
            <a:pPr algn="just" rtl="1">
              <a:lnSpc>
                <a:spcPct val="200000"/>
              </a:lnSpc>
            </a:pPr>
            <a:r>
              <a:rPr lang="ar-SA" sz="1600" dirty="0">
                <a:effectLst/>
                <a:latin typeface="Alexandria" pitchFamily="2" charset="-78"/>
                <a:ea typeface="Arial" panose="020B0604020202020204" pitchFamily="34" charset="0"/>
                <a:cs typeface="Alexandria" pitchFamily="2" charset="-78"/>
              </a:rPr>
              <a:t>يعد استخدام </a:t>
            </a:r>
            <a:r>
              <a:rPr lang="ar-SA" sz="1600" dirty="0" err="1">
                <a:effectLst/>
                <a:latin typeface="Alexandria" pitchFamily="2" charset="-78"/>
                <a:ea typeface="Arial" panose="020B0604020202020204" pitchFamily="34" charset="0"/>
                <a:cs typeface="Alexandria" pitchFamily="2" charset="-78"/>
              </a:rPr>
              <a:t>استمالات</a:t>
            </a:r>
            <a:r>
              <a:rPr lang="ar-SA" sz="1600" dirty="0">
                <a:effectLst/>
                <a:latin typeface="Alexandria" pitchFamily="2" charset="-78"/>
                <a:ea typeface="Arial" panose="020B0604020202020204" pitchFamily="34" charset="0"/>
                <a:cs typeface="Alexandria" pitchFamily="2" charset="-78"/>
              </a:rPr>
              <a:t> التخويف في المحتوى الاتصالي، والتي تركز على العواقب التي تؤثر سلبًا على الانسان، والناتجة عن بعض السلوكيات، إستراتيجية اتصالية شائعة تُستخدم لرفع الوعي بالسلوكيات غير المرغوب فيها وتغييرها. </a:t>
            </a:r>
          </a:p>
          <a:p>
            <a:pPr algn="just" rtl="1">
              <a:lnSpc>
                <a:spcPct val="200000"/>
              </a:lnSpc>
            </a:pPr>
            <a:r>
              <a:rPr lang="ar-SA" sz="1600" dirty="0">
                <a:effectLst/>
                <a:latin typeface="Alexandria" pitchFamily="2" charset="-78"/>
                <a:ea typeface="Arial" panose="020B0604020202020204" pitchFamily="34" charset="0"/>
                <a:cs typeface="Alexandria" pitchFamily="2" charset="-78"/>
              </a:rPr>
              <a:t>تصاعد الجدل بين الباحثين حول استخدام هذه الإستراتيجيات، ففي الوقت الذي أكدت فيه عدد من النظريات والدراسات أن استخدام هذه الإستراتيجيات قد ينتج عنها </a:t>
            </a:r>
            <a:r>
              <a:rPr lang="ar-SA" sz="1600" b="1" dirty="0">
                <a:effectLst/>
                <a:latin typeface="Alexandria" pitchFamily="2" charset="-78"/>
                <a:ea typeface="Arial" panose="020B0604020202020204" pitchFamily="34" charset="0"/>
                <a:cs typeface="Alexandria" pitchFamily="2" charset="-78"/>
              </a:rPr>
              <a:t>تحفيز الأفراد للقيام بسلوك </a:t>
            </a:r>
            <a:r>
              <a:rPr lang="ar-SA" sz="1600" dirty="0">
                <a:effectLst/>
                <a:latin typeface="Alexandria" pitchFamily="2" charset="-78"/>
                <a:ea typeface="Arial" panose="020B0604020202020204" pitchFamily="34" charset="0"/>
                <a:cs typeface="Alexandria" pitchFamily="2" charset="-78"/>
              </a:rPr>
              <a:t>ما يحدده العائد المتوقع وكفاءة الفرد في القيام بالسلوك، نجد بعض الدراسات أكدت على أن استخدامها قد لا يحقق الهدف منها، حيث أشارت بعض الدراسات إلى أن الفرد في حالة تهديده وتخويفه مع عدم اقتناعه بالسلوك المطلوب اتباعه أو قدرته على القيام به سوف </a:t>
            </a:r>
            <a:r>
              <a:rPr lang="ar-SA" sz="1600" b="1" dirty="0">
                <a:effectLst/>
                <a:latin typeface="Alexandria" pitchFamily="2" charset="-78"/>
                <a:ea typeface="Arial" panose="020B0604020202020204" pitchFamily="34" charset="0"/>
                <a:cs typeface="Alexandria" pitchFamily="2" charset="-78"/>
              </a:rPr>
              <a:t>يتجاهل الرسالة أو يقوم بسلوك مضاد .</a:t>
            </a:r>
            <a:endParaRPr lang="en-EG" sz="1600" b="1" dirty="0">
              <a:effectLst/>
              <a:latin typeface="Alexandria" pitchFamily="2" charset="-78"/>
              <a:ea typeface="Arial" panose="020B0604020202020204" pitchFamily="34" charset="0"/>
              <a:cs typeface="Alexandria" pitchFamily="2" charset="-78"/>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
        <p:nvSpPr>
          <p:cNvPr id="5" name="Title 1">
            <a:extLst>
              <a:ext uri="{FF2B5EF4-FFF2-40B4-BE49-F238E27FC236}">
                <a16:creationId xmlns:a16="http://schemas.microsoft.com/office/drawing/2014/main" id="{2BB2FE07-C451-CE65-BBD2-03BC7FE57032}"/>
              </a:ext>
            </a:extLst>
          </p:cNvPr>
          <p:cNvSpPr>
            <a:spLocks noGrp="1"/>
          </p:cNvSpPr>
          <p:nvPr>
            <p:ph type="title"/>
          </p:nvPr>
        </p:nvSpPr>
        <p:spPr>
          <a:xfrm>
            <a:off x="838200" y="976341"/>
            <a:ext cx="10515600" cy="1309503"/>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تغيير السلوك باستخدام </a:t>
            </a:r>
            <a:r>
              <a:rPr lang="ar-SA" sz="2400" b="1" dirty="0" err="1">
                <a:solidFill>
                  <a:srgbClr val="00AEEF"/>
                </a:solidFill>
                <a:latin typeface="Alexandria" pitchFamily="2" charset="-78"/>
                <a:cs typeface="Alexandria" pitchFamily="2" charset="-78"/>
              </a:rPr>
              <a:t>استمالات</a:t>
            </a:r>
            <a:r>
              <a:rPr lang="ar-SA" sz="2400" b="1" dirty="0">
                <a:solidFill>
                  <a:srgbClr val="00AEEF"/>
                </a:solidFill>
                <a:latin typeface="Alexandria" pitchFamily="2" charset="-78"/>
                <a:cs typeface="Alexandria" pitchFamily="2" charset="-78"/>
              </a:rPr>
              <a:t> الخوف</a:t>
            </a:r>
            <a:endParaRPr lang="en-EG"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224628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27703" y="1532907"/>
            <a:ext cx="11356257" cy="4778473"/>
          </a:xfrm>
        </p:spPr>
        <p:txBody>
          <a:bodyPr>
            <a:normAutofit/>
          </a:bodyPr>
          <a:lstStyle/>
          <a:p>
            <a:pPr marL="0" indent="0" algn="r" rtl="1">
              <a:lnSpc>
                <a:spcPct val="200000"/>
              </a:lnSpc>
              <a:buNone/>
            </a:pPr>
            <a:r>
              <a:rPr lang="ar-EG" sz="1600" b="1" dirty="0">
                <a:latin typeface="Alexandria" pitchFamily="2" charset="-78"/>
                <a:cs typeface="Alexandria" pitchFamily="2" charset="-78"/>
              </a:rPr>
              <a:t>ما هي استمالات الخوف</a:t>
            </a:r>
            <a:r>
              <a:rPr lang="en-US"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هي رسائل اتصالية تُصمم خصيصاً لإثارة مشاعر القلق أو الخوف لدى الجمهور المستهدف.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الهدف الأساسي:</a:t>
            </a:r>
            <a:r>
              <a:rPr lang="ar-EG" sz="1600" dirty="0">
                <a:latin typeface="Alexandria" pitchFamily="2" charset="-78"/>
                <a:cs typeface="Alexandria" pitchFamily="2" charset="-78"/>
              </a:rPr>
              <a:t> تحفيز الأفراد لتبني سلوكيات وقائية معينة أو التوقف عن سلوكيات ضارة، وذلك عن طريق إبراز النتائج السلبية المحتملة لعدم تبني السلوك المرغوب.</a:t>
            </a:r>
          </a:p>
          <a:p>
            <a:pPr marL="0" indent="0" algn="r" rtl="1">
              <a:lnSpc>
                <a:spcPct val="200000"/>
              </a:lnSpc>
              <a:buNone/>
            </a:pPr>
            <a:r>
              <a:rPr lang="ar-EG" sz="1600" b="1" dirty="0">
                <a:latin typeface="Alexandria" pitchFamily="2" charset="-78"/>
                <a:cs typeface="Alexandria" pitchFamily="2" charset="-78"/>
              </a:rPr>
              <a:t>مكوناتها الرئيسية:</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وصف التهديد:</a:t>
            </a:r>
            <a:r>
              <a:rPr lang="ar-EG" sz="1600" dirty="0">
                <a:latin typeface="Alexandria" pitchFamily="2" charset="-78"/>
                <a:cs typeface="Alexandria" pitchFamily="2" charset="-78"/>
              </a:rPr>
              <a:t> تُوضح الرسالة طبيعة الخطر وشدته (مثل: مخاطر التدخين على الصحة، حوادث السير).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قابلية التعرض:</a:t>
            </a:r>
            <a:r>
              <a:rPr lang="ar-EG" sz="1600" dirty="0">
                <a:latin typeface="Alexandria" pitchFamily="2" charset="-78"/>
                <a:cs typeface="Alexandria" pitchFamily="2" charset="-78"/>
              </a:rPr>
              <a:t> تُشير إلى أن الجمهور المستهدف نفسه مُعرض لهذا الخطر.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التطبيق:</a:t>
            </a:r>
            <a:r>
              <a:rPr lang="ar-EG" sz="1600" dirty="0">
                <a:latin typeface="Alexandria" pitchFamily="2" charset="-78"/>
                <a:cs typeface="Alexandria" pitchFamily="2" charset="-78"/>
              </a:rPr>
              <a:t> تُستخدم على نطاق واسع في حملات الصحة العامة، السلامة المرورية، حماية البيئة، والأمن السيبراني</a:t>
            </a:r>
          </a:p>
          <a:p>
            <a:pPr algn="r" rtl="1">
              <a:lnSpc>
                <a:spcPct val="200000"/>
              </a:lnSpc>
              <a:buFont typeface="Arial" panose="020B0604020202020204" pitchFamily="34" charset="0"/>
              <a:buChar char="•"/>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3402904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39213" y="943896"/>
            <a:ext cx="11560687" cy="5788859"/>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فعالية استمالات الخوف:</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ليست كل استمالات الخوف فعالة:</a:t>
            </a:r>
            <a:r>
              <a:rPr lang="ar-EG" sz="1600" dirty="0">
                <a:latin typeface="Alexandria" pitchFamily="2" charset="-78"/>
                <a:cs typeface="Alexandria" pitchFamily="2" charset="-78"/>
              </a:rPr>
              <a:t> الإفراط في الخوف دون تقديم حلول يُمكن أن يُؤدي إلى نتائج عكسية.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الإنكار والتجنب:</a:t>
            </a:r>
            <a:r>
              <a:rPr lang="ar-EG" sz="1600" dirty="0">
                <a:latin typeface="Alexandria" pitchFamily="2" charset="-78"/>
                <a:cs typeface="Alexandria" pitchFamily="2" charset="-78"/>
              </a:rPr>
              <a:t> الخوف المفرط قد يدفع الجمهور إلى إنكار التهديد أو تجاهل الرسالة تماماً، أو حتى الشعور بالشلل وعدم القدرة على التصرف.</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المفتاح للفعالية: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الموازنة بين التهديد والحل:</a:t>
            </a:r>
            <a:r>
              <a:rPr lang="ar-EG" sz="1600" dirty="0">
                <a:latin typeface="Alexandria" pitchFamily="2" charset="-78"/>
                <a:cs typeface="Alexandria" pitchFamily="2" charset="-78"/>
              </a:rPr>
              <a:t> يجب أن تُتبع رسالة التهديد القوية دائماً بـ "حل" واضح وفعال للسلوك الوقائي.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الثقة بالقدرة (الفاعلية الذاتية):</a:t>
            </a:r>
            <a:r>
              <a:rPr lang="ar-EG" sz="1600" dirty="0">
                <a:latin typeface="Alexandria" pitchFamily="2" charset="-78"/>
                <a:cs typeface="Alexandria" pitchFamily="2" charset="-78"/>
              </a:rPr>
              <a:t> يجب أن تُقنع الرسالة الجمهور بأنهم قادرون على تنفيذ السلوك الوقائي بنجاح.</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تقليل الحواجز المتصورة:</a:t>
            </a:r>
            <a:r>
              <a:rPr lang="ar-EG" sz="1600" dirty="0">
                <a:latin typeface="Alexandria" pitchFamily="2" charset="-78"/>
                <a:cs typeface="Alexandria" pitchFamily="2" charset="-78"/>
              </a:rPr>
              <a:t> التعامل مع أي عقبات مُتصورة (مثل الوقت، الجهد، المال) قد تمنع السلوك.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المصداقية:</a:t>
            </a:r>
            <a:r>
              <a:rPr lang="ar-EG" sz="1600" dirty="0">
                <a:latin typeface="Alexandria" pitchFamily="2" charset="-78"/>
                <a:cs typeface="Alexandria" pitchFamily="2" charset="-78"/>
              </a:rPr>
              <a:t> يجب أن يأتي مصدر الرسالة من جهة موثوقة وذات مصداقية لضمان تقبل الجمهور للرسالة.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85229490"/>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387822"/>
            <a:ext cx="10515600" cy="4789141"/>
          </a:xfrm>
        </p:spPr>
        <p:txBody>
          <a:bodyPr>
            <a:normAutofit/>
          </a:bodyPr>
          <a:lstStyle/>
          <a:p>
            <a:pPr marL="0" indent="0" algn="ctr"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نظريات تتناول التأثير على السلوك من خلال اثارة الخوف لدى الأفراد.</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هناك العديد من النظريات والنماذج المرتبطة بالخوف وتأثيره في السلوك، تُقدم هذه النظريات أبعادًا مختلفة لكيفية معالجة الأفراد للتهديدات وكيف يُمكن أن يُؤثر الخوف على استجاباتهم السلوكية.</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١- نظرية دافع الحماية</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٢- نموذج عمليات الخوف</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٣- نموذج المسار المزدوج</a:t>
            </a:r>
          </a:p>
          <a:p>
            <a:pPr marL="0" indent="0" algn="r" defTabSz="914400" rtl="1" eaLnBrk="1" latinLnBrk="0" hangingPunct="1">
              <a:lnSpc>
                <a:spcPct val="200000"/>
              </a:lnSpc>
              <a:spcBef>
                <a:spcPts val="1000"/>
              </a:spcBef>
              <a:buNone/>
            </a:pPr>
            <a:r>
              <a:rPr lang="ar-EG" sz="1600" b="1" dirty="0">
                <a:solidFill>
                  <a:srgbClr val="00AEEF"/>
                </a:solidFill>
                <a:latin typeface="Alexandria" pitchFamily="2" charset="-78"/>
                <a:cs typeface="Alexandria" pitchFamily="2" charset="-78"/>
              </a:rPr>
              <a:t>٤- نظرية الإقناع</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09736340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825910"/>
            <a:ext cx="10515600" cy="864778"/>
          </a:xfrm>
        </p:spPr>
        <p:txBody>
          <a:bodyPr>
            <a:normAutofit/>
          </a:bodyPr>
          <a:lstStyle/>
          <a:p>
            <a:pPr algn="r" rtl="1"/>
            <a:r>
              <a:rPr lang="ar-EG" sz="2400" b="1" dirty="0">
                <a:solidFill>
                  <a:srgbClr val="00AEEF"/>
                </a:solidFill>
                <a:latin typeface="Alexandria" pitchFamily="2" charset="-78"/>
                <a:cs typeface="Alexandria" pitchFamily="2" charset="-78"/>
              </a:rPr>
              <a:t>١- نظرية دافع الحماية (</a:t>
            </a:r>
            <a:r>
              <a:rPr lang="en-US" sz="2400" b="1" dirty="0">
                <a:solidFill>
                  <a:srgbClr val="00AEEF"/>
                </a:solidFill>
                <a:latin typeface="Alexandria" pitchFamily="2" charset="-78"/>
                <a:cs typeface="Alexandria" pitchFamily="2" charset="-78"/>
              </a:rPr>
              <a:t>Protection Motivation Theory – PMT</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548580"/>
            <a:ext cx="11719469" cy="5229893"/>
          </a:xfrm>
        </p:spPr>
        <p:txBody>
          <a:bodyPr>
            <a:normAutofit/>
          </a:bodyPr>
          <a:lstStyle/>
          <a:p>
            <a:pPr algn="r" rtl="1">
              <a:lnSpc>
                <a:spcPct val="200000"/>
              </a:lnSpc>
            </a:pPr>
            <a:r>
              <a:rPr lang="ar-EG" sz="1600" dirty="0">
                <a:latin typeface="Alexandria" pitchFamily="2" charset="-78"/>
                <a:cs typeface="Alexandria" pitchFamily="2" charset="-78"/>
              </a:rPr>
              <a:t>طُوِّرت لأول مرة في عام 1975 بواسطة رونالد روجرز</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في سياق بحوث الخوف والإقناع. </a:t>
            </a:r>
          </a:p>
          <a:p>
            <a:pPr algn="r" rtl="1">
              <a:lnSpc>
                <a:spcPct val="200000"/>
              </a:lnSpc>
            </a:pPr>
            <a:r>
              <a:rPr lang="ar-SA" sz="1800" dirty="0">
                <a:effectLst/>
                <a:latin typeface="Alexandria" pitchFamily="2" charset="-78"/>
                <a:ea typeface="Cambria" panose="02040503050406030204" pitchFamily="18" charset="0"/>
                <a:cs typeface="Alexandria" pitchFamily="2" charset="-78"/>
              </a:rPr>
              <a:t>وهي تفترِض أن </a:t>
            </a:r>
            <a:r>
              <a:rPr lang="ar-SA" sz="1800" b="1" dirty="0">
                <a:effectLst/>
                <a:latin typeface="Alexandria" pitchFamily="2" charset="-78"/>
                <a:ea typeface="Cambria" panose="02040503050406030204" pitchFamily="18" charset="0"/>
                <a:cs typeface="Alexandria" pitchFamily="2" charset="-78"/>
              </a:rPr>
              <a:t>سلوك الإنسان </a:t>
            </a:r>
            <a:r>
              <a:rPr lang="ar-SA" sz="1800" dirty="0">
                <a:effectLst/>
                <a:latin typeface="Alexandria" pitchFamily="2" charset="-78"/>
                <a:ea typeface="Cambria" panose="02040503050406030204" pitchFamily="18" charset="0"/>
                <a:cs typeface="Alexandria" pitchFamily="2" charset="-78"/>
              </a:rPr>
              <a:t>يتأثر بدوافع الخوف والخطر الذي يتعرض له ورغبته في تعديل سلوكه للتكيف مع الخطر المحتمَل، </a:t>
            </a:r>
          </a:p>
          <a:p>
            <a:pPr algn="r" rtl="1">
              <a:lnSpc>
                <a:spcPct val="200000"/>
              </a:lnSpc>
            </a:pPr>
            <a:r>
              <a:rPr lang="ar-SA" sz="1800" dirty="0">
                <a:effectLst/>
                <a:latin typeface="Alexandria" pitchFamily="2" charset="-78"/>
                <a:ea typeface="Cambria" panose="02040503050406030204" pitchFamily="18" charset="0"/>
                <a:cs typeface="Alexandria" pitchFamily="2" charset="-78"/>
              </a:rPr>
              <a:t>فهي تفترض أن الأفراد يسعَون إلى حماية أنفسهم من خطر صحي محيط بهم بناءً على </a:t>
            </a:r>
            <a:r>
              <a:rPr lang="ar-SA" sz="1800" b="1" u="sng" dirty="0">
                <a:effectLst/>
                <a:latin typeface="Alexandria" pitchFamily="2" charset="-78"/>
                <a:ea typeface="Cambria" panose="02040503050406030204" pitchFamily="18" charset="0"/>
                <a:cs typeface="Alexandria" pitchFamily="2" charset="-78"/>
              </a:rPr>
              <a:t>أربعة عوامل</a:t>
            </a:r>
            <a:r>
              <a:rPr lang="ar-SA" sz="1800" dirty="0">
                <a:effectLst/>
                <a:latin typeface="Alexandria" pitchFamily="2" charset="-78"/>
                <a:ea typeface="Cambria" panose="02040503050406030204" pitchFamily="18" charset="0"/>
                <a:cs typeface="Alexandria" pitchFamily="2" charset="-78"/>
              </a:rPr>
              <a:t>؛ وهي إدراكهم لشدة الخطر الذي يتعرضون له، وإدراكهم لاحتمال تعرضهم للخطر، وإدراكهم لفعالية السلوك المقترح، وإدراكهم لقدراتهم الذاتية على تغيير سلوكهم. هذه العوامل تم تقسيمها إلى </a:t>
            </a:r>
            <a:r>
              <a:rPr lang="ar-SA" sz="1800" b="1" u="sng" dirty="0">
                <a:effectLst/>
                <a:latin typeface="Alexandria" pitchFamily="2" charset="-78"/>
                <a:ea typeface="Cambria" panose="02040503050406030204" pitchFamily="18" charset="0"/>
                <a:cs typeface="Alexandria" pitchFamily="2" charset="-78"/>
              </a:rPr>
              <a:t>مجموعتين</a:t>
            </a:r>
            <a:r>
              <a:rPr lang="ar-SA" sz="1800" dirty="0">
                <a:effectLst/>
                <a:latin typeface="Alexandria" pitchFamily="2" charset="-78"/>
                <a:ea typeface="Cambria" panose="02040503050406030204" pitchFamily="18" charset="0"/>
                <a:cs typeface="Alexandria" pitchFamily="2" charset="-78"/>
              </a:rPr>
              <a:t>: مجموعة تتعلق بتقييم التهديد الناتج عن الخطر ومدى جدية الموقف، ومجموعة أخرى تتعلق بتقييم الاستجابة، وهي تصف توقع الفرد لفعالية المقترحات لإزالة المخاطر وإدراكه كفاءته الذاتية للقيام بالسلوك بنجاح</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8232275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725230"/>
            <a:ext cx="10515600" cy="807130"/>
          </a:xfrm>
        </p:spPr>
        <p:txBody>
          <a:bodyPr>
            <a:normAutofit/>
          </a:bodyPr>
          <a:lstStyle/>
          <a:p>
            <a:pPr algn="r" defTabSz="914400" rtl="1" eaLnBrk="1" latinLnBrk="0" hangingPunct="1">
              <a:lnSpc>
                <a:spcPct val="90000"/>
              </a:lnSpc>
              <a:spcBef>
                <a:spcPct val="0"/>
              </a:spcBef>
              <a:buNone/>
            </a:pPr>
            <a:r>
              <a:rPr lang="ar-SA" sz="1600" b="1" dirty="0">
                <a:effectLst/>
                <a:latin typeface="Alexandria" pitchFamily="2" charset="-78"/>
                <a:ea typeface="Cambria" panose="02040503050406030204" pitchFamily="18" charset="0"/>
                <a:cs typeface="Alexandria" pitchFamily="2" charset="-78"/>
              </a:rPr>
              <a:t>المكونات الرئيسية للنظرية : </a:t>
            </a:r>
            <a:endParaRPr lang="en-EG" sz="1600" b="1" dirty="0"/>
          </a:p>
        </p:txBody>
      </p:sp>
      <p:graphicFrame>
        <p:nvGraphicFramePr>
          <p:cNvPr id="5" name="Content Placeholder 4">
            <a:extLst>
              <a:ext uri="{FF2B5EF4-FFF2-40B4-BE49-F238E27FC236}">
                <a16:creationId xmlns:a16="http://schemas.microsoft.com/office/drawing/2014/main" id="{51058A3C-82E3-3183-CD6F-A5A71466F991}"/>
              </a:ext>
            </a:extLst>
          </p:cNvPr>
          <p:cNvGraphicFramePr>
            <a:graphicFrameLocks noGrp="1"/>
          </p:cNvGraphicFramePr>
          <p:nvPr>
            <p:ph idx="1"/>
            <p:extLst>
              <p:ext uri="{D42A27DB-BD31-4B8C-83A1-F6EECF244321}">
                <p14:modId xmlns:p14="http://schemas.microsoft.com/office/powerpoint/2010/main" val="2185125627"/>
              </p:ext>
            </p:extLst>
          </p:nvPr>
        </p:nvGraphicFramePr>
        <p:xfrm>
          <a:off x="838200" y="1825625"/>
          <a:ext cx="765687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rame 5">
            <a:extLst>
              <a:ext uri="{FF2B5EF4-FFF2-40B4-BE49-F238E27FC236}">
                <a16:creationId xmlns:a16="http://schemas.microsoft.com/office/drawing/2014/main" id="{E66F8EF5-52B6-4525-BEE2-55F8A9BAF3A1}"/>
              </a:ext>
            </a:extLst>
          </p:cNvPr>
          <p:cNvSpPr/>
          <p:nvPr/>
        </p:nvSpPr>
        <p:spPr>
          <a:xfrm>
            <a:off x="9468465" y="2168013"/>
            <a:ext cx="1297858" cy="3539613"/>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EG">
              <a:solidFill>
                <a:schemeClr val="tx1"/>
              </a:solidFill>
            </a:endParaRPr>
          </a:p>
        </p:txBody>
      </p:sp>
      <p:sp>
        <p:nvSpPr>
          <p:cNvPr id="7" name="TextBox 6">
            <a:extLst>
              <a:ext uri="{FF2B5EF4-FFF2-40B4-BE49-F238E27FC236}">
                <a16:creationId xmlns:a16="http://schemas.microsoft.com/office/drawing/2014/main" id="{00E67737-5D7F-FF7C-553C-2FFC45A83179}"/>
              </a:ext>
            </a:extLst>
          </p:cNvPr>
          <p:cNvSpPr txBox="1"/>
          <p:nvPr/>
        </p:nvSpPr>
        <p:spPr>
          <a:xfrm rot="16200000">
            <a:off x="8744014" y="3692238"/>
            <a:ext cx="2743200" cy="461665"/>
          </a:xfrm>
          <a:prstGeom prst="rect">
            <a:avLst/>
          </a:prstGeom>
          <a:noFill/>
        </p:spPr>
        <p:txBody>
          <a:bodyPr wrap="square" rtlCol="0">
            <a:spAutoFit/>
          </a:bodyPr>
          <a:lstStyle/>
          <a:p>
            <a:pPr algn="ctr"/>
            <a:r>
              <a:rPr lang="ar-SA" sz="2400" b="1" dirty="0">
                <a:latin typeface="Alexandria" pitchFamily="2" charset="-78"/>
                <a:cs typeface="Alexandria" pitchFamily="2" charset="-78"/>
              </a:rPr>
              <a:t>السلوك</a:t>
            </a:r>
            <a:endParaRPr lang="en-EG" sz="2400" b="1" dirty="0">
              <a:latin typeface="Alexandria" pitchFamily="2" charset="-78"/>
              <a:cs typeface="Alexandria" pitchFamily="2" charset="-78"/>
            </a:endParaRPr>
          </a:p>
        </p:txBody>
      </p:sp>
    </p:spTree>
    <p:extLst>
      <p:ext uri="{BB962C8B-B14F-4D97-AF65-F5344CB8AC3E}">
        <p14:creationId xmlns:p14="http://schemas.microsoft.com/office/powerpoint/2010/main" val="1296820127"/>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39213" y="914400"/>
            <a:ext cx="11672356" cy="5262563"/>
          </a:xfrm>
        </p:spPr>
        <p:txBody>
          <a:bodyPr>
            <a:noAutofit/>
          </a:bodyPr>
          <a:lstStyle/>
          <a:p>
            <a:pPr marL="0" indent="0" algn="r" rtl="1">
              <a:lnSpc>
                <a:spcPct val="200000"/>
              </a:lnSpc>
              <a:buNone/>
            </a:pPr>
            <a:r>
              <a:rPr lang="ar-EG" sz="1600" b="1" dirty="0">
                <a:latin typeface="Alexandria" pitchFamily="2" charset="-78"/>
                <a:cs typeface="Alexandria" pitchFamily="2" charset="-78"/>
              </a:rPr>
              <a:t>أولاً: تقييم التهديد </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وهو تقييم الفرد لمدى خطورة التهديد الذي يُواجهه.</a:t>
            </a:r>
          </a:p>
          <a:p>
            <a:pPr marL="0" indent="0" algn="r" rtl="1">
              <a:lnSpc>
                <a:spcPct val="200000"/>
              </a:lnSpc>
              <a:buNone/>
            </a:pPr>
            <a:r>
              <a:rPr lang="ar-EG" sz="1600" b="1" dirty="0">
                <a:latin typeface="Alexandria" pitchFamily="2" charset="-78"/>
                <a:cs typeface="Alexandria" pitchFamily="2" charset="-78"/>
              </a:rPr>
              <a:t>يتكون من عنصرين:</a:t>
            </a:r>
            <a:endParaRPr lang="ar-EG" sz="1600" dirty="0">
              <a:latin typeface="Alexandria" pitchFamily="2" charset="-78"/>
              <a:cs typeface="Alexandria" pitchFamily="2" charset="-78"/>
            </a:endParaRPr>
          </a:p>
          <a:p>
            <a:pPr marL="742950" lvl="1" indent="-285750" algn="r" rtl="1">
              <a:lnSpc>
                <a:spcPct val="200000"/>
              </a:lnSpc>
            </a:pPr>
            <a:r>
              <a:rPr lang="ar-SA" sz="1600" b="1" dirty="0">
                <a:solidFill>
                  <a:srgbClr val="00AEEF"/>
                </a:solidFill>
                <a:latin typeface="Alexandria" pitchFamily="2" charset="-78"/>
                <a:cs typeface="Alexandria" pitchFamily="2" charset="-78"/>
              </a:rPr>
              <a:t>إدراك شدة الخطر الذي يتعرض له الأفراد ،</a:t>
            </a:r>
            <a:r>
              <a:rPr lang="ar-SA" sz="1600" dirty="0">
                <a:latin typeface="Alexandria" pitchFamily="2" charset="-78"/>
                <a:cs typeface="Alexandria" pitchFamily="2" charset="-78"/>
              </a:rPr>
              <a:t>أي</a:t>
            </a:r>
            <a:r>
              <a:rPr lang="ar-SA" sz="1600" dirty="0">
                <a:solidFill>
                  <a:srgbClr val="00AEEF"/>
                </a:solidFill>
                <a:latin typeface="Alexandria" pitchFamily="2" charset="-78"/>
                <a:cs typeface="Alexandria" pitchFamily="2" charset="-78"/>
              </a:rPr>
              <a:t> </a:t>
            </a:r>
            <a:r>
              <a:rPr lang="ar-EG" sz="1600" dirty="0">
                <a:latin typeface="Alexandria" pitchFamily="2" charset="-78"/>
                <a:cs typeface="Alexandria" pitchFamily="2" charset="-78"/>
              </a:rPr>
              <a:t>مدى خطورة عواقب عدم اتخاذ السلوك الوقائي.</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"عدم ربط حزام الأمان يُزيد من خطر الوفاة أو الإصابة الخطيرة في حادث."</a:t>
            </a:r>
          </a:p>
          <a:p>
            <a:pPr marL="742950" lvl="1" indent="-285750" algn="r" rtl="1">
              <a:lnSpc>
                <a:spcPct val="200000"/>
              </a:lnSpc>
            </a:pPr>
            <a:r>
              <a:rPr lang="ar-SA" sz="1600" b="1" dirty="0">
                <a:solidFill>
                  <a:srgbClr val="00AEEF"/>
                </a:solidFill>
                <a:latin typeface="Alexandria" pitchFamily="2" charset="-78"/>
                <a:cs typeface="Alexandria" pitchFamily="2" charset="-78"/>
              </a:rPr>
              <a:t>إدراك احتمال التعرض للخطر ، </a:t>
            </a:r>
            <a:r>
              <a:rPr lang="ar-SA" sz="1600" b="1" dirty="0">
                <a:latin typeface="Alexandria" pitchFamily="2" charset="-78"/>
                <a:cs typeface="Alexandria" pitchFamily="2" charset="-78"/>
              </a:rPr>
              <a:t>أي</a:t>
            </a:r>
            <a:r>
              <a:rPr lang="ar-SA" sz="1600" b="1" dirty="0">
                <a:solidFill>
                  <a:srgbClr val="00AEEF"/>
                </a:solidFill>
                <a:latin typeface="Alexandria" pitchFamily="2" charset="-78"/>
                <a:cs typeface="Alexandria" pitchFamily="2" charset="-78"/>
              </a:rPr>
              <a:t> </a:t>
            </a:r>
            <a:r>
              <a:rPr lang="ar-EG" sz="1600" dirty="0">
                <a:latin typeface="Alexandria" pitchFamily="2" charset="-78"/>
                <a:cs typeface="Alexandria" pitchFamily="2" charset="-78"/>
              </a:rPr>
              <a:t>مدى احتمالية أن يُصيب التهديد الفرد نفسه.</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أيضاً عُرضة لحادث سير إذا لم أربط حزام الأمان."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الخلاصة:</a:t>
            </a:r>
            <a:r>
              <a:rPr lang="ar-EG" sz="1600" dirty="0">
                <a:latin typeface="Alexandria" pitchFamily="2" charset="-78"/>
                <a:cs typeface="Alexandria" pitchFamily="2" charset="-78"/>
              </a:rPr>
              <a:t> كلما كان التهديد يُنظر إليه على أنه شديد وقابل للحدوث للشخص نفسه، زاد دافع الحماية المبدئي.</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9157488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98207" y="1138572"/>
            <a:ext cx="11385754" cy="5440027"/>
          </a:xfrm>
        </p:spPr>
        <p:txBody>
          <a:bodyPr>
            <a:normAutofit/>
          </a:bodyPr>
          <a:lstStyle/>
          <a:p>
            <a:pPr marL="0" indent="0" algn="r" rtl="1">
              <a:lnSpc>
                <a:spcPct val="200000"/>
              </a:lnSpc>
              <a:buNone/>
            </a:pPr>
            <a:r>
              <a:rPr lang="ar-EG" sz="1600" b="1" dirty="0">
                <a:latin typeface="Alexandria" pitchFamily="2" charset="-78"/>
                <a:cs typeface="Alexandria" pitchFamily="2" charset="-78"/>
              </a:rPr>
              <a:t>ثانيا: تقييم ا</a:t>
            </a:r>
            <a:r>
              <a:rPr lang="ar-SA" sz="1600" b="1" dirty="0">
                <a:latin typeface="Alexandria" pitchFamily="2" charset="-78"/>
                <a:cs typeface="Alexandria" pitchFamily="2" charset="-78"/>
              </a:rPr>
              <a:t>لاستجابة</a:t>
            </a:r>
            <a:endParaRPr lang="en-US"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وهو تقييم الفرد لمدى قدرته على الاستجابة للتهديد والتعامل معه بفعالية.</a:t>
            </a:r>
          </a:p>
          <a:p>
            <a:pPr marL="0" indent="0" algn="r" rtl="1">
              <a:lnSpc>
                <a:spcPct val="200000"/>
              </a:lnSpc>
              <a:buNone/>
            </a:pPr>
            <a:r>
              <a:rPr lang="ar-EG" sz="1600" b="1" dirty="0">
                <a:latin typeface="Alexandria" pitchFamily="2" charset="-78"/>
                <a:cs typeface="Alexandria" pitchFamily="2" charset="-78"/>
              </a:rPr>
              <a:t>يتكون من عنصرين:</a:t>
            </a:r>
            <a:endParaRPr lang="ar-EG" sz="1600" dirty="0">
              <a:latin typeface="Alexandria" pitchFamily="2" charset="-78"/>
              <a:cs typeface="Alexandria" pitchFamily="2" charset="-78"/>
            </a:endParaRPr>
          </a:p>
          <a:p>
            <a:pPr marL="742950" lvl="1" indent="-285750" algn="r" rtl="1">
              <a:lnSpc>
                <a:spcPct val="200000"/>
              </a:lnSpc>
            </a:pPr>
            <a:r>
              <a:rPr lang="ar-SA" sz="1600" b="1" dirty="0">
                <a:solidFill>
                  <a:srgbClr val="00AEEF"/>
                </a:solidFill>
                <a:latin typeface="Alexandria" pitchFamily="2" charset="-78"/>
                <a:cs typeface="Alexandria" pitchFamily="2" charset="-78"/>
              </a:rPr>
              <a:t>إدراك فعالية السلوك المقترح </a:t>
            </a:r>
            <a:r>
              <a:rPr lang="ar-SA" sz="1600" dirty="0">
                <a:latin typeface="Alexandria" pitchFamily="2" charset="-78"/>
                <a:cs typeface="Alexandria" pitchFamily="2" charset="-78"/>
              </a:rPr>
              <a:t>، أي </a:t>
            </a:r>
            <a:r>
              <a:rPr lang="ar-EG" sz="1600" dirty="0">
                <a:latin typeface="Alexandria" pitchFamily="2" charset="-78"/>
                <a:cs typeface="Alexandria" pitchFamily="2" charset="-78"/>
              </a:rPr>
              <a:t>مدى فعالية السلوك الوقائي المُقترح في تقليل التهديد أو عواقبه.</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"الإقلاع عن التدخين يُقلل بشكل كبير من خطر الإصابة بسرطان الرئة."</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يُقلل بشكل كبير من خطر الوفاة في حادث."</a:t>
            </a:r>
          </a:p>
          <a:p>
            <a:pPr marL="742950" lvl="1" indent="-285750" algn="r" rtl="1">
              <a:lnSpc>
                <a:spcPct val="200000"/>
              </a:lnSpc>
            </a:pPr>
            <a:r>
              <a:rPr lang="ar-SA" sz="1600" b="1" dirty="0">
                <a:solidFill>
                  <a:srgbClr val="00AEEF"/>
                </a:solidFill>
                <a:latin typeface="Alexandria" pitchFamily="2" charset="-78"/>
                <a:cs typeface="Alexandria" pitchFamily="2" charset="-78"/>
              </a:rPr>
              <a:t>إدراك القدرة الذاتية على تغيير السلوك</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أي </a:t>
            </a:r>
            <a:r>
              <a:rPr lang="ar-EG" sz="1600" dirty="0">
                <a:latin typeface="Alexandria" pitchFamily="2" charset="-78"/>
                <a:cs typeface="Alexandria" pitchFamily="2" charset="-78"/>
              </a:rPr>
              <a:t>ثقة الفرد بقدرته على تنفيذ السلوك الوقائي بنجاح.</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قادر على الإقلاع عن التدخين."</a:t>
            </a:r>
          </a:p>
          <a:p>
            <a:pPr marL="1143000" lvl="2" indent="-22860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"أنا قادر على تذكر ربط حزام الأمان في كل مرة أقود فيها."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58710369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09076"/>
            <a:ext cx="10515600" cy="5469523"/>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البعض أضاف عنصر ثالث لابد وضعه في الاعتبار وهو :</a:t>
            </a:r>
          </a:p>
          <a:p>
            <a:pPr algn="r" rtl="1">
              <a:lnSpc>
                <a:spcPct val="200000"/>
              </a:lnSpc>
            </a:pPr>
            <a:r>
              <a:rPr lang="ar-EG" sz="1600" b="1" dirty="0">
                <a:solidFill>
                  <a:srgbClr val="00AEEF"/>
                </a:solidFill>
                <a:latin typeface="Alexandria" pitchFamily="2" charset="-78"/>
                <a:cs typeface="Alexandria" pitchFamily="2" charset="-78"/>
              </a:rPr>
              <a:t>تكاليف الاستجابة المتصورة : </a:t>
            </a:r>
            <a:r>
              <a:rPr lang="ar-EG" sz="1600" dirty="0">
                <a:latin typeface="Alexandria" pitchFamily="2" charset="-78"/>
                <a:cs typeface="Alexandria" pitchFamily="2" charset="-78"/>
              </a:rPr>
              <a:t>العوائق أو التكاليف المرتبطة بأداء السلوك الوقائي (مثل الجهد، الوقت، المال، الإزعاج). كلما زادت التكاليف، قل دافع الحماية.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"الإقلاع عن التدخين يُسبب أعراض انسحاب صعبة."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"قد يُنسيني الزحام ربط حزام الأمان."</a:t>
            </a:r>
          </a:p>
          <a:p>
            <a:pPr algn="r" rtl="1">
              <a:lnSpc>
                <a:spcPct val="200000"/>
              </a:lnSpc>
            </a:pPr>
            <a:r>
              <a:rPr lang="ar-EG" sz="1600" b="1" dirty="0">
                <a:latin typeface="Alexandria" pitchFamily="2" charset="-78"/>
                <a:cs typeface="Alexandria" pitchFamily="2" charset="-78"/>
              </a:rPr>
              <a:t>الخلاصة:</a:t>
            </a:r>
            <a:r>
              <a:rPr lang="ar-EG" sz="1600" dirty="0">
                <a:latin typeface="Alexandria" pitchFamily="2" charset="-78"/>
                <a:cs typeface="Alexandria" pitchFamily="2" charset="-78"/>
              </a:rPr>
              <a:t> كلما كان يُنظر إلى السلوك الوقائي على أنه فعال وسهل التنفيذ، وكانت تكاليفه منخفضة، زاد دافع الحماية.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4555719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12955" y="1401097"/>
            <a:ext cx="11238271" cy="4775866"/>
          </a:xfrm>
        </p:spPr>
        <p:txBody>
          <a:bodyPr>
            <a:normAutofit fontScale="92500" lnSpcReduction="100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effectLst/>
                <a:latin typeface="Alexandria" pitchFamily="2" charset="-78"/>
                <a:ea typeface="Cambria" panose="02040503050406030204" pitchFamily="18" charset="0"/>
                <a:cs typeface="Alexandria" pitchFamily="2" charset="-78"/>
              </a:rPr>
              <a:t>أمثلة: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تم تطبيق النظرية في دراسة هامة ل (Ling,Kothe&amp;Mullan,2019) للتعرف على نوايا تلقي مصل الانفلونزا الموسمية في الولايات المتحدة، وتوصلت الى تأثير متغيرين للنظرية في نية المبحوثين لتلقي التطعيم، وهما ادراك الفوائد المتوقعة منه وخطورة عدم تلقيه.</a:t>
            </a: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أيضا نجد دراسة (</a:t>
            </a:r>
            <a:r>
              <a:rPr lang="ar-SA" sz="1600" dirty="0" err="1">
                <a:effectLst/>
                <a:latin typeface="Alexandria" pitchFamily="2" charset="-78"/>
                <a:ea typeface="Cambria" panose="02040503050406030204" pitchFamily="18" charset="0"/>
                <a:cs typeface="Alexandria" pitchFamily="2" charset="-78"/>
              </a:rPr>
              <a:t>Bashirian,et</a:t>
            </a:r>
            <a:r>
              <a:rPr lang="ar-SA" sz="1600" dirty="0">
                <a:effectLst/>
                <a:latin typeface="Alexandria" pitchFamily="2" charset="-78"/>
                <a:ea typeface="Cambria" panose="02040503050406030204" pitchFamily="18" charset="0"/>
                <a:cs typeface="Alexandria" pitchFamily="2" charset="-78"/>
              </a:rPr>
              <a:t> </a:t>
            </a:r>
            <a:r>
              <a:rPr lang="ar-SA" sz="1600" dirty="0" err="1">
                <a:effectLst/>
                <a:latin typeface="Alexandria" pitchFamily="2" charset="-78"/>
                <a:ea typeface="Cambria" panose="02040503050406030204" pitchFamily="18" charset="0"/>
                <a:cs typeface="Alexandria" pitchFamily="2" charset="-78"/>
              </a:rPr>
              <a:t>al</a:t>
            </a:r>
            <a:r>
              <a:rPr lang="ar-SA" sz="1600" dirty="0">
                <a:effectLst/>
                <a:latin typeface="Alexandria" pitchFamily="2" charset="-78"/>
                <a:ea typeface="Cambria" panose="02040503050406030204" pitchFamily="18" charset="0"/>
                <a:cs typeface="Alexandria" pitchFamily="2" charset="-78"/>
              </a:rPr>
              <a:t>, 2019) والتي اعتمدت على النظرية في التعرف على اتجاهات السيدات الايرانيات حول الكشف المبكر عن أورام </a:t>
            </a:r>
            <a:r>
              <a:rPr lang="ar-SA" sz="1600" dirty="0" err="1">
                <a:effectLst/>
                <a:latin typeface="Alexandria" pitchFamily="2" charset="-78"/>
                <a:ea typeface="Cambria" panose="02040503050406030204" pitchFamily="18" charset="0"/>
                <a:cs typeface="Alexandria" pitchFamily="2" charset="-78"/>
              </a:rPr>
              <a:t>الثدى</a:t>
            </a:r>
            <a:r>
              <a:rPr lang="ar-SA" sz="1600" dirty="0">
                <a:effectLst/>
                <a:latin typeface="Alexandria" pitchFamily="2" charset="-78"/>
                <a:ea typeface="Cambria" panose="02040503050406030204" pitchFamily="18" charset="0"/>
                <a:cs typeface="Alexandria" pitchFamily="2" charset="-78"/>
              </a:rPr>
              <a:t> ، وتوصلت الى وجود علاقة قوية بين تقييم العينة لحجم الخطر وشعورهم بالخوف خاصة في حالة وجود تاريخ عائلي للمرض ونواياهم </a:t>
            </a:r>
            <a:r>
              <a:rPr lang="ar-SA" sz="1600" dirty="0" err="1">
                <a:effectLst/>
                <a:latin typeface="Alexandria" pitchFamily="2" charset="-78"/>
                <a:ea typeface="Cambria" panose="02040503050406030204" pitchFamily="18" charset="0"/>
                <a:cs typeface="Alexandria" pitchFamily="2" charset="-78"/>
              </a:rPr>
              <a:t>لاجراء</a:t>
            </a:r>
            <a:r>
              <a:rPr lang="ar-SA" sz="1600" dirty="0">
                <a:effectLst/>
                <a:latin typeface="Alexandria" pitchFamily="2" charset="-78"/>
                <a:ea typeface="Cambria" panose="02040503050406030204" pitchFamily="18" charset="0"/>
                <a:cs typeface="Alexandria" pitchFamily="2" charset="-78"/>
              </a:rPr>
              <a:t> الكشف المبكر و أن هناك علاقة ايجابية بين السلوك الخاص باتخاذ اجراءات الكشف المبكر ودرجة المخالطة للمرضى أو العمل مع مقدمي الخدمة ، وأن انخفاض نسبة اجراء الكشف المبكر تعود الى عوامل ترتبط بالقدرات الذاتية مثل نقص الوقت المتاح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1165340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871238"/>
            <a:ext cx="10515600" cy="878288"/>
          </a:xfrm>
        </p:spPr>
        <p:txBody>
          <a:bodyPr>
            <a:normAutofit/>
          </a:bodyPr>
          <a:lstStyle/>
          <a:p>
            <a:pPr algn="r" rtl="1"/>
            <a:r>
              <a:rPr lang="ar-EG" sz="2400" b="1" dirty="0">
                <a:solidFill>
                  <a:srgbClr val="00AEEF"/>
                </a:solidFill>
                <a:latin typeface="Alexandria" pitchFamily="2" charset="-78"/>
                <a:cs typeface="Alexandria" pitchFamily="2" charset="-78"/>
              </a:rPr>
              <a:t>تطبيق نظرية دافع الحماية في تصميم حملات العلاقات العامة: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895192"/>
            <a:ext cx="11719469" cy="4620984"/>
          </a:xfrm>
        </p:spPr>
        <p:txBody>
          <a:bodyPr>
            <a:no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تُوفر </a:t>
            </a:r>
            <a:r>
              <a:rPr lang="ar-SA" sz="1600" dirty="0">
                <a:latin typeface="Alexandria" pitchFamily="2" charset="-78"/>
                <a:cs typeface="Alexandria" pitchFamily="2" charset="-78"/>
              </a:rPr>
              <a:t>النظرية </a:t>
            </a:r>
            <a:r>
              <a:rPr lang="ar-EG" sz="1600" dirty="0">
                <a:latin typeface="Alexandria" pitchFamily="2" charset="-78"/>
                <a:cs typeface="Alexandria" pitchFamily="2" charset="-78"/>
              </a:rPr>
              <a:t>خارطة طريق لتصميم رسائل اتصالية تُحفز السلوكيات الوقائية.</a:t>
            </a:r>
          </a:p>
          <a:p>
            <a:pPr marL="0" indent="0" algn="r" rtl="1">
              <a:lnSpc>
                <a:spcPct val="200000"/>
              </a:lnSpc>
              <a:buNone/>
            </a:pPr>
            <a:r>
              <a:rPr lang="ar-EG" sz="1600" b="1" dirty="0">
                <a:solidFill>
                  <a:srgbClr val="00AEEF"/>
                </a:solidFill>
                <a:latin typeface="Alexandria" pitchFamily="2" charset="-78"/>
                <a:cs typeface="Alexandria" pitchFamily="2" charset="-78"/>
              </a:rPr>
              <a:t>الخطوة 1: تحديد التهديد والسلوك الوقائي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التهديد:</a:t>
            </a:r>
            <a:r>
              <a:rPr lang="ar-EG" sz="1600" dirty="0">
                <a:latin typeface="Alexandria" pitchFamily="2" charset="-78"/>
                <a:cs typeface="Alexandria" pitchFamily="2" charset="-78"/>
              </a:rPr>
              <a:t> ما هو الخطر الذي نُريد من الجمهور حماية أنفسهم منه؟ (مثال: حوادث الطرق، الأمراض القلبية، الاختراق السيبراني).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تحديد السلوك الوقائي:</a:t>
            </a:r>
            <a:r>
              <a:rPr lang="ar-EG" sz="1600" dirty="0">
                <a:latin typeface="Alexandria" pitchFamily="2" charset="-78"/>
                <a:cs typeface="Alexandria" pitchFamily="2" charset="-78"/>
              </a:rPr>
              <a:t> ما هو الإجراء المحدد الذي نُريد أن يتخذه الجمهور لمواجهة هذا التهديد؟ (مثال: ربط حزام الأمان، ممارسة الرياضة، استخدام كلمات مرور قوية).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825657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555980"/>
            <a:ext cx="11719469" cy="4620984"/>
          </a:xfrm>
        </p:spPr>
        <p:txBody>
          <a:bodyPr>
            <a:no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البحث المعمق حول طبيعة التهديد ومدى انتشاره وتأثيره.</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التحليل الدقيق للسلوك المستهدف للتأكد من أنه محدد وقابل للتطبيق.</a:t>
            </a:r>
          </a:p>
          <a:p>
            <a:pPr marL="742950" lvl="1" indent="-285750" algn="r" rtl="1">
              <a:lnSpc>
                <a:spcPct val="200000"/>
              </a:lnSpc>
              <a:buFont typeface="Arial" panose="020B0604020202020204" pitchFamily="34" charset="0"/>
              <a:buChar char="•"/>
            </a:pPr>
            <a:r>
              <a:rPr lang="ar-EG" sz="1600" dirty="0">
                <a:latin typeface="Alexandria" pitchFamily="2" charset="-78"/>
                <a:cs typeface="Alexandria" pitchFamily="2" charset="-78"/>
              </a:rPr>
              <a:t>فهم الجمهور المستهدف الحالي ومدى إدراكه للتهديد والسلوك.</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1478631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648929" y="1155869"/>
            <a:ext cx="10987547" cy="5021094"/>
          </a:xfrm>
        </p:spPr>
        <p:txBody>
          <a:bodyPr>
            <a:normAutofit lnSpcReduction="10000"/>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2: صياغة رسائل التهديد </a:t>
            </a:r>
          </a:p>
          <a:p>
            <a:pPr algn="r" rtl="1">
              <a:lnSpc>
                <a:spcPct val="200000"/>
              </a:lnSpc>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جعل الجمهور يُدرك أن التهديد خطير ومن الممكن أن يُصيبه شخصياً.</a:t>
            </a:r>
          </a:p>
          <a:p>
            <a:pPr marL="0" indent="0" algn="r" rtl="1">
              <a:lnSpc>
                <a:spcPct val="200000"/>
              </a:lnSpc>
              <a:buNone/>
            </a:pPr>
            <a:r>
              <a:rPr lang="ar-EG" sz="1600" b="1" dirty="0">
                <a:latin typeface="Alexandria" pitchFamily="2" charset="-78"/>
                <a:cs typeface="Alexandria" pitchFamily="2" charset="-78"/>
              </a:rPr>
              <a:t>كيفية الصياغة: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إبراز الشدة :</a:t>
            </a:r>
          </a:p>
          <a:p>
            <a:pPr lvl="1" algn="r" rtl="1">
              <a:lnSpc>
                <a:spcPct val="200000"/>
              </a:lnSpc>
              <a:buFont typeface="Wingdings" pitchFamily="2" charset="2"/>
              <a:buChar char="Ø"/>
            </a:pPr>
            <a:r>
              <a:rPr lang="ar-EG" sz="1600" dirty="0">
                <a:latin typeface="Alexandria" pitchFamily="2" charset="-78"/>
                <a:cs typeface="Alexandria" pitchFamily="2" charset="-78"/>
              </a:rPr>
              <a:t>استخدام إحصائيات صادمة عن العواقب (الوفيات، الإصابات، الخسائر).</a:t>
            </a:r>
          </a:p>
          <a:p>
            <a:pPr lvl="1" algn="r" rtl="1">
              <a:lnSpc>
                <a:spcPct val="200000"/>
              </a:lnSpc>
              <a:buFont typeface="Wingdings" pitchFamily="2" charset="2"/>
              <a:buChar char="Ø"/>
            </a:pPr>
            <a:r>
              <a:rPr lang="ar-EG" sz="1600" dirty="0">
                <a:latin typeface="Alexandria" pitchFamily="2" charset="-78"/>
                <a:cs typeface="Alexandria" pitchFamily="2" charset="-78"/>
              </a:rPr>
              <a:t>عرض قصص شخصية مؤثرة لضحايا التهديد.</a:t>
            </a:r>
          </a:p>
          <a:p>
            <a:pPr lvl="1" algn="r" rtl="1">
              <a:lnSpc>
                <a:spcPct val="200000"/>
              </a:lnSpc>
              <a:buFont typeface="Wingdings" pitchFamily="2" charset="2"/>
              <a:buChar char="Ø"/>
            </a:pPr>
            <a:r>
              <a:rPr lang="ar-EG" sz="1600" dirty="0">
                <a:latin typeface="Alexandria" pitchFamily="2" charset="-78"/>
                <a:cs typeface="Alexandria" pitchFamily="2" charset="-78"/>
              </a:rPr>
              <a:t>استخدام صور ومقاطع فيديو قوية تُوضح النتائج السلبية.</a:t>
            </a:r>
          </a:p>
          <a:p>
            <a:pPr marL="914400" lvl="2" indent="0" algn="r" rtl="1">
              <a:lnSpc>
                <a:spcPct val="200000"/>
              </a:lnSpc>
              <a:buNone/>
            </a:pPr>
            <a:endParaRPr lang="ar-EG" sz="1600" b="1"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"أكثر من 1.3 مليون شخص يموتون سنوياً بسبب حوادث المرور."</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2841381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504335"/>
            <a:ext cx="10515600" cy="4672628"/>
          </a:xfrm>
        </p:spPr>
        <p:txBody>
          <a:bodyPr>
            <a:normAutofit/>
          </a:bodyPr>
          <a:lstStyle/>
          <a:p>
            <a:pPr marL="0" indent="0" algn="r" rtl="1">
              <a:lnSpc>
                <a:spcPct val="200000"/>
              </a:lnSpc>
              <a:buNone/>
            </a:pPr>
            <a:r>
              <a:rPr lang="ar-EG" sz="1600" b="1" dirty="0">
                <a:latin typeface="Alexandria" pitchFamily="2" charset="-78"/>
                <a:cs typeface="Alexandria" pitchFamily="2" charset="-78"/>
              </a:rPr>
              <a:t>زيادة قابلية التعرض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lvl="1" algn="r" rtl="1">
              <a:lnSpc>
                <a:spcPct val="200000"/>
              </a:lnSpc>
              <a:buFont typeface="Wingdings" pitchFamily="2" charset="2"/>
              <a:buChar char="Ø"/>
            </a:pPr>
            <a:r>
              <a:rPr lang="ar-EG" sz="1600" dirty="0">
                <a:latin typeface="Alexandria" pitchFamily="2" charset="-78"/>
                <a:cs typeface="Alexandria" pitchFamily="2" charset="-78"/>
              </a:rPr>
              <a:t>ربط التهديد بالسلوكيات اليومية للجمهور.</a:t>
            </a:r>
          </a:p>
          <a:p>
            <a:pPr lvl="1" algn="r" rtl="1">
              <a:lnSpc>
                <a:spcPct val="200000"/>
              </a:lnSpc>
              <a:buFont typeface="Wingdings" pitchFamily="2" charset="2"/>
              <a:buChar char="Ø"/>
            </a:pPr>
            <a:r>
              <a:rPr lang="ar-EG" sz="1600" dirty="0">
                <a:latin typeface="Alexandria" pitchFamily="2" charset="-78"/>
                <a:cs typeface="Alexandria" pitchFamily="2" charset="-78"/>
              </a:rPr>
              <a:t>توضيح أن "أي شخص" يمكن أن يكون ضحية، وليس فقط الآخرين.</a:t>
            </a:r>
          </a:p>
          <a:p>
            <a:pPr marL="742950" lvl="1" indent="-285750" algn="r" rtl="1">
              <a:lnSpc>
                <a:spcPct val="200000"/>
              </a:lnSpc>
              <a:buFont typeface="Arial" panose="020B0604020202020204" pitchFamily="34" charset="0"/>
              <a:buChar char="•"/>
            </a:pPr>
            <a:endParaRPr lang="ar-EG" sz="1600" b="1"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"في كل رحلة لا تربط فيها حزام الأمان، تُعرض نفسك للخطر المباشر."</a:t>
            </a:r>
          </a:p>
          <a:p>
            <a:pPr algn="r" rtl="1">
              <a:lnSpc>
                <a:spcPct val="200000"/>
              </a:lnSpc>
            </a:pPr>
            <a:r>
              <a:rPr lang="ar-EG" sz="1600" b="1" dirty="0">
                <a:latin typeface="Alexandria" pitchFamily="2" charset="-78"/>
                <a:cs typeface="Alexandria" pitchFamily="2" charset="-78"/>
              </a:rPr>
              <a:t>التحدي:</a:t>
            </a:r>
            <a:r>
              <a:rPr lang="ar-EG" sz="1600" dirty="0">
                <a:latin typeface="Alexandria" pitchFamily="2" charset="-78"/>
                <a:cs typeface="Alexandria" pitchFamily="2" charset="-78"/>
              </a:rPr>
              <a:t> يجب أن تكون الرسالة قوية بما يكفي لإثارة الخوف، لكن ليس لدرجة تُسبب الإنكار أو الشلل.</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75184511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575187" y="1314080"/>
            <a:ext cx="11046542" cy="5173082"/>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3: صياغة رسائل تركز على فعالية السلوك</a:t>
            </a:r>
          </a:p>
          <a:p>
            <a:pPr algn="r" rtl="1">
              <a:lnSpc>
                <a:spcPct val="200000"/>
              </a:lnSpc>
            </a:pPr>
            <a:r>
              <a:rPr lang="ar-EG" sz="1600" b="1" dirty="0">
                <a:latin typeface="Alexandria" pitchFamily="2" charset="-78"/>
                <a:cs typeface="Alexandria" pitchFamily="2" charset="-78"/>
              </a:rPr>
              <a:t>الهدف:</a:t>
            </a:r>
            <a:r>
              <a:rPr lang="ar-EG" sz="1600" dirty="0">
                <a:latin typeface="Alexandria" pitchFamily="2" charset="-78"/>
                <a:cs typeface="Alexandria" pitchFamily="2" charset="-78"/>
              </a:rPr>
              <a:t> إقناع الجمهور بأن السلوك الوقائي فعال وأنهم قادرون على القيام به.</a:t>
            </a:r>
          </a:p>
          <a:p>
            <a:pPr marL="0" indent="0" algn="r" rtl="1">
              <a:lnSpc>
                <a:spcPct val="200000"/>
              </a:lnSpc>
              <a:buNone/>
            </a:pPr>
            <a:r>
              <a:rPr lang="ar-EG" sz="1600" b="1" dirty="0">
                <a:latin typeface="Alexandria" pitchFamily="2" charset="-78"/>
                <a:cs typeface="Alexandria" pitchFamily="2" charset="-78"/>
              </a:rPr>
              <a:t>كيفية الصياغة:</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فاعلية الاستجابة </a:t>
            </a:r>
          </a:p>
          <a:p>
            <a:pPr lvl="1" algn="r" rtl="1">
              <a:lnSpc>
                <a:spcPct val="200000"/>
              </a:lnSpc>
              <a:buFont typeface="Wingdings" pitchFamily="2" charset="2"/>
              <a:buChar char="ü"/>
            </a:pPr>
            <a:r>
              <a:rPr lang="ar-EG" sz="1600" dirty="0">
                <a:latin typeface="Alexandria" pitchFamily="2" charset="-78"/>
                <a:cs typeface="Alexandria" pitchFamily="2" charset="-78"/>
              </a:rPr>
              <a:t>شرح بوضوح كيف يُقلل السلوك الوقائي من التهديد.</a:t>
            </a:r>
          </a:p>
          <a:p>
            <a:pPr lvl="1" algn="r" rtl="1">
              <a:lnSpc>
                <a:spcPct val="200000"/>
              </a:lnSpc>
              <a:buFont typeface="Wingdings" pitchFamily="2" charset="2"/>
              <a:buChar char="ü"/>
            </a:pPr>
            <a:r>
              <a:rPr lang="ar-EG" sz="1600" dirty="0">
                <a:latin typeface="Alexandria" pitchFamily="2" charset="-78"/>
                <a:cs typeface="Alexandria" pitchFamily="2" charset="-78"/>
              </a:rPr>
              <a:t>تقديم أدلة علمية أو إحصائية على فعالية السلوك.</a:t>
            </a:r>
          </a:p>
          <a:p>
            <a:pPr lvl="1" algn="r" rtl="1">
              <a:lnSpc>
                <a:spcPct val="200000"/>
              </a:lnSpc>
              <a:buFont typeface="Wingdings" pitchFamily="2" charset="2"/>
              <a:buChar char="ü"/>
            </a:pPr>
            <a:r>
              <a:rPr lang="ar-EG" sz="1600" dirty="0">
                <a:latin typeface="Alexandria" pitchFamily="2" charset="-78"/>
                <a:cs typeface="Alexandria" pitchFamily="2" charset="-78"/>
              </a:rPr>
              <a:t>تسليط الضوء على قصص نجاح لأشخاص تبنوا السلوك وحققوا نتائج إيجابية.</a:t>
            </a:r>
          </a:p>
          <a:p>
            <a:pPr marL="914400" lvl="2" indent="0" algn="r" rtl="1">
              <a:lnSpc>
                <a:spcPct val="200000"/>
              </a:lnSpc>
              <a:buNone/>
            </a:pPr>
            <a:endParaRPr lang="ar-EG" sz="1600" b="1" dirty="0">
              <a:latin typeface="Alexandria" pitchFamily="2" charset="-78"/>
              <a:cs typeface="Alexandria" pitchFamily="2" charset="-78"/>
            </a:endParaRPr>
          </a:p>
          <a:p>
            <a:pPr marL="914400" lvl="2"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يُقلل من خطر الوفاة بنسبة 50% في حوادث التصادم."</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7922597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679511"/>
            <a:ext cx="10901516" cy="6007524"/>
          </a:xfrm>
        </p:spPr>
        <p:txBody>
          <a:bodyPr>
            <a:normAutofit lnSpcReduction="10000"/>
          </a:bodyPr>
          <a:lstStyle/>
          <a:p>
            <a:pPr algn="r" rtl="1">
              <a:lnSpc>
                <a:spcPct val="200000"/>
              </a:lnSpc>
            </a:pPr>
            <a:r>
              <a:rPr lang="ar-EG" sz="1600" b="1" dirty="0">
                <a:latin typeface="Alexandria" pitchFamily="2" charset="-78"/>
                <a:cs typeface="Alexandria" pitchFamily="2" charset="-78"/>
              </a:rPr>
              <a:t>تعزيز الفاعلية الذاتية :</a:t>
            </a:r>
          </a:p>
          <a:p>
            <a:pPr algn="r" rtl="1">
              <a:lnSpc>
                <a:spcPct val="200000"/>
              </a:lnSpc>
              <a:buFont typeface="Wingdings" pitchFamily="2" charset="2"/>
              <a:buChar char="Ø"/>
            </a:pPr>
            <a:r>
              <a:rPr lang="ar-EG" sz="1600" dirty="0">
                <a:latin typeface="Alexandria" pitchFamily="2" charset="-78"/>
                <a:cs typeface="Alexandria" pitchFamily="2" charset="-78"/>
              </a:rPr>
              <a:t>تبسيط السلوك وتجزئته إلى خطوات سهلة التنفيذ.</a:t>
            </a:r>
          </a:p>
          <a:p>
            <a:pPr algn="r" rtl="1">
              <a:lnSpc>
                <a:spcPct val="200000"/>
              </a:lnSpc>
              <a:buFont typeface="Wingdings" pitchFamily="2" charset="2"/>
              <a:buChar char="Ø"/>
            </a:pPr>
            <a:r>
              <a:rPr lang="ar-EG" sz="1600" dirty="0">
                <a:latin typeface="Alexandria" pitchFamily="2" charset="-78"/>
                <a:cs typeface="Alexandria" pitchFamily="2" charset="-78"/>
              </a:rPr>
              <a:t>تقديم إرشادات عملية وتدريبات (إذا أمكن).</a:t>
            </a:r>
          </a:p>
          <a:p>
            <a:pPr algn="r" rtl="1">
              <a:lnSpc>
                <a:spcPct val="200000"/>
              </a:lnSpc>
              <a:buFont typeface="Wingdings" pitchFamily="2" charset="2"/>
              <a:buChar char="Ø"/>
            </a:pPr>
            <a:r>
              <a:rPr lang="ar-EG" sz="1600" dirty="0">
                <a:latin typeface="Alexandria" pitchFamily="2" charset="-78"/>
                <a:cs typeface="Alexandria" pitchFamily="2" charset="-78"/>
              </a:rPr>
              <a:t>تقديم شهادات من أشخاص عاديين نجحوا في تبني السلوك.</a:t>
            </a:r>
          </a:p>
          <a:p>
            <a:pPr algn="r" rtl="1">
              <a:lnSpc>
                <a:spcPct val="200000"/>
              </a:lnSpc>
              <a:buFont typeface="Wingdings" pitchFamily="2" charset="2"/>
              <a:buChar char="Ø"/>
            </a:pPr>
            <a:r>
              <a:rPr lang="ar-EG" sz="1600" dirty="0">
                <a:latin typeface="Alexandria" pitchFamily="2" charset="-78"/>
                <a:cs typeface="Alexandria" pitchFamily="2" charset="-78"/>
              </a:rPr>
              <a:t>استخدام لغة مُشجعة وإيجابية.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"يمكنك البدء بربط حزام الأمان في كل مرة تقود فيها، إنها عادة سهلة."</a:t>
            </a:r>
          </a:p>
          <a:p>
            <a:pPr algn="r" rtl="1">
              <a:lnSpc>
                <a:spcPct val="200000"/>
              </a:lnSpc>
            </a:pPr>
            <a:r>
              <a:rPr lang="ar-EG" sz="1600" b="1" dirty="0">
                <a:latin typeface="Alexandria" pitchFamily="2" charset="-78"/>
                <a:cs typeface="Alexandria" pitchFamily="2" charset="-78"/>
              </a:rPr>
              <a:t>تقليل تكاليف الاستجابة المتصورة :</a:t>
            </a:r>
          </a:p>
          <a:p>
            <a:pPr algn="r" rtl="1">
              <a:lnSpc>
                <a:spcPct val="200000"/>
              </a:lnSpc>
              <a:buFont typeface="Wingdings" pitchFamily="2" charset="2"/>
              <a:buChar char="Ø"/>
            </a:pPr>
            <a:r>
              <a:rPr lang="ar-EG" sz="1600" dirty="0">
                <a:latin typeface="Alexandria" pitchFamily="2" charset="-78"/>
                <a:cs typeface="Alexandria" pitchFamily="2" charset="-78"/>
              </a:rPr>
              <a:t>التعامل مع أي عوائق مُتصورة (الوقت، الجهد، المال).</a:t>
            </a:r>
          </a:p>
          <a:p>
            <a:pPr algn="r" rtl="1">
              <a:lnSpc>
                <a:spcPct val="200000"/>
              </a:lnSpc>
              <a:buFont typeface="Wingdings" pitchFamily="2" charset="2"/>
              <a:buChar char="Ø"/>
            </a:pPr>
            <a:r>
              <a:rPr lang="ar-EG" sz="1600" dirty="0">
                <a:latin typeface="Alexandria" pitchFamily="2" charset="-78"/>
                <a:cs typeface="Alexandria" pitchFamily="2" charset="-78"/>
              </a:rPr>
              <a:t>تقديم حلول لتقليل هذه التكاليف.</a:t>
            </a:r>
          </a:p>
          <a:p>
            <a:pPr marL="0" indent="0" algn="r" rtl="1">
              <a:lnSpc>
                <a:spcPct val="200000"/>
              </a:lnSpc>
              <a:buNone/>
            </a:pPr>
            <a:r>
              <a:rPr lang="ar-EG" sz="1600" b="1" dirty="0">
                <a:latin typeface="Alexandria" pitchFamily="2" charset="-78"/>
                <a:cs typeface="Alexandria" pitchFamily="2" charset="-78"/>
              </a:rPr>
              <a:t>مثال:</a:t>
            </a:r>
            <a:r>
              <a:rPr lang="ar-EG" sz="1600" dirty="0">
                <a:latin typeface="Alexandria" pitchFamily="2" charset="-78"/>
                <a:cs typeface="Alexandria" pitchFamily="2" charset="-78"/>
              </a:rPr>
              <a:t> "ربط حزام الأمان يستغرق ثوانٍ معدودة."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71345985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68710" y="1155868"/>
            <a:ext cx="11297264" cy="5422731"/>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الخطوة 4: دمج العناصر في الرسالة</a:t>
            </a:r>
            <a:endParaRPr lang="ar-EG" sz="1600" dirty="0">
              <a:solidFill>
                <a:srgbClr val="00AEEF"/>
              </a:solidFill>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التوازن أمر حاسم:</a:t>
            </a:r>
            <a:r>
              <a:rPr lang="ar-EG" sz="1600" dirty="0">
                <a:latin typeface="Alexandria" pitchFamily="2" charset="-78"/>
                <a:cs typeface="Alexandria" pitchFamily="2" charset="-78"/>
              </a:rPr>
              <a:t> يجب أن تتضمن الرسالة كلاً من التهديد وفعالية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التسلسل المنطقي:</a:t>
            </a:r>
            <a:endParaRPr lang="ar-EG" sz="1600" dirty="0">
              <a:latin typeface="Alexandria" pitchFamily="2" charset="-78"/>
              <a:cs typeface="Alexandria" pitchFamily="2" charset="-78"/>
            </a:endParaRPr>
          </a:p>
          <a:p>
            <a:pPr lvl="1" algn="r" rtl="1">
              <a:lnSpc>
                <a:spcPct val="200000"/>
              </a:lnSpc>
              <a:buFont typeface="Wingdings" pitchFamily="2" charset="2"/>
              <a:buChar char="Ø"/>
            </a:pPr>
            <a:r>
              <a:rPr lang="ar-EG" sz="1600" b="1" dirty="0">
                <a:latin typeface="Alexandria" pitchFamily="2" charset="-78"/>
                <a:cs typeface="Alexandria" pitchFamily="2" charset="-78"/>
              </a:rPr>
              <a:t>تقديم التهديد بوضوح وقوة:</a:t>
            </a:r>
            <a:r>
              <a:rPr lang="ar-EG" sz="1600" dirty="0">
                <a:latin typeface="Alexandria" pitchFamily="2" charset="-78"/>
                <a:cs typeface="Alexandria" pitchFamily="2" charset="-78"/>
              </a:rPr>
              <a:t> أي جعل الجمهور يشعر بالخطر وأنه مُعرض له.</a:t>
            </a:r>
          </a:p>
          <a:p>
            <a:pPr lvl="1" algn="r" rtl="1">
              <a:lnSpc>
                <a:spcPct val="200000"/>
              </a:lnSpc>
              <a:buFont typeface="Wingdings" pitchFamily="2" charset="2"/>
              <a:buChar char="Ø"/>
            </a:pPr>
            <a:r>
              <a:rPr lang="ar-EG" sz="1600" b="1" dirty="0">
                <a:latin typeface="Alexandria" pitchFamily="2" charset="-78"/>
                <a:cs typeface="Alexandria" pitchFamily="2" charset="-78"/>
              </a:rPr>
              <a:t>تقديم الحل (السلوك الوقائي):</a:t>
            </a:r>
            <a:r>
              <a:rPr lang="ar-EG" sz="1600" dirty="0">
                <a:latin typeface="Alexandria" pitchFamily="2" charset="-78"/>
                <a:cs typeface="Alexandria" pitchFamily="2" charset="-78"/>
              </a:rPr>
              <a:t> اشرح بوضوح كيف يُمكن لهذا السلوك أن يُقلل من التهديد.</a:t>
            </a:r>
          </a:p>
          <a:p>
            <a:pPr lvl="1" algn="r" rtl="1">
              <a:lnSpc>
                <a:spcPct val="200000"/>
              </a:lnSpc>
              <a:buFont typeface="Wingdings" pitchFamily="2" charset="2"/>
              <a:buChar char="Ø"/>
            </a:pPr>
            <a:r>
              <a:rPr lang="ar-EG" sz="1600" b="1" dirty="0">
                <a:latin typeface="Alexandria" pitchFamily="2" charset="-78"/>
                <a:cs typeface="Alexandria" pitchFamily="2" charset="-78"/>
              </a:rPr>
              <a:t>تعزيز الثقة بالقدرة على التنفيذ:</a:t>
            </a:r>
            <a:r>
              <a:rPr lang="ar-EG" sz="1600" dirty="0">
                <a:latin typeface="Alexandria" pitchFamily="2" charset="-78"/>
                <a:cs typeface="Alexandria" pitchFamily="2" charset="-78"/>
              </a:rPr>
              <a:t> جعل الجمهور يُشعر بأنه قادر على تبني السلوك.</a:t>
            </a:r>
          </a:p>
          <a:p>
            <a:pPr lvl="1" algn="r" rtl="1">
              <a:lnSpc>
                <a:spcPct val="200000"/>
              </a:lnSpc>
              <a:buFont typeface="Wingdings" pitchFamily="2" charset="2"/>
              <a:buChar char="Ø"/>
            </a:pPr>
            <a:r>
              <a:rPr lang="ar-EG" sz="1600" b="1" dirty="0">
                <a:latin typeface="Alexandria" pitchFamily="2" charset="-78"/>
                <a:cs typeface="Alexandria" pitchFamily="2" charset="-78"/>
              </a:rPr>
              <a:t>التقليل من العقبات المتصورة:</a:t>
            </a:r>
            <a:r>
              <a:rPr lang="ar-EG" sz="1600" dirty="0">
                <a:latin typeface="Alexandria" pitchFamily="2" charset="-78"/>
                <a:cs typeface="Alexandria" pitchFamily="2" charset="-78"/>
              </a:rPr>
              <a:t> التعامل مع أي صعوبات يُمكن أن يتوقعها الجمهور.</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الرسالة الفعالة:</a:t>
            </a:r>
            <a:r>
              <a:rPr lang="ar-EG" sz="1600" dirty="0">
                <a:latin typeface="Alexandria" pitchFamily="2" charset="-78"/>
                <a:cs typeface="Alexandria" pitchFamily="2" charset="-78"/>
              </a:rPr>
              <a:t> تُثير القلق الكافي، ثم تُقدم حلاً واضحاً وممكناً ومُقنعاً.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68302746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679509"/>
            <a:ext cx="10515600" cy="1011179"/>
          </a:xfrm>
        </p:spPr>
        <p:txBody>
          <a:bodyPr>
            <a:normAutofit fontScale="90000"/>
          </a:bodyPr>
          <a:lstStyle/>
          <a:p>
            <a:pPr algn="r" rtl="1"/>
            <a:br>
              <a:rPr lang="ar-EG" sz="2400" b="1" dirty="0">
                <a:solidFill>
                  <a:srgbClr val="00AEEF"/>
                </a:solidFill>
                <a:latin typeface="Alexandria" pitchFamily="2" charset="-78"/>
                <a:cs typeface="Alexandria" pitchFamily="2" charset="-78"/>
              </a:rPr>
            </a:br>
            <a:r>
              <a:rPr lang="ar-EG" sz="2400" b="1" dirty="0">
                <a:solidFill>
                  <a:srgbClr val="00AEEF"/>
                </a:solidFill>
                <a:latin typeface="Alexandria" pitchFamily="2" charset="-78"/>
                <a:cs typeface="Alexandria" pitchFamily="2" charset="-78"/>
              </a:rPr>
              <a:t>دور العلاقات العامة في توظيف </a:t>
            </a:r>
            <a:r>
              <a:rPr lang="ar-SA" sz="2400" b="1" dirty="0">
                <a:solidFill>
                  <a:srgbClr val="00AEEF"/>
                </a:solidFill>
                <a:latin typeface="Alexandria" pitchFamily="2" charset="-78"/>
                <a:cs typeface="Alexandria" pitchFamily="2" charset="-78"/>
              </a:rPr>
              <a:t>النظرية:</a:t>
            </a:r>
            <a:br>
              <a:rPr lang="en-US" sz="2400" dirty="0">
                <a:solidFill>
                  <a:srgbClr val="00AEEF"/>
                </a:solidFill>
                <a:latin typeface="Alexandria" pitchFamily="2" charset="-78"/>
                <a:cs typeface="Alexandria" pitchFamily="2" charset="-78"/>
              </a:rPr>
            </a:br>
            <a:r>
              <a:rPr lang="ar-EG" sz="2400" dirty="0">
                <a:solidFill>
                  <a:srgbClr val="00AEEF"/>
                </a:solidFill>
                <a:latin typeface="Alexandria" pitchFamily="2" charset="-78"/>
                <a:cs typeface="Alexandria" pitchFamily="2" charset="-78"/>
              </a:rPr>
              <a:t>.</a:t>
            </a:r>
            <a:br>
              <a:rPr lang="ar-EG" sz="2400" dirty="0">
                <a:solidFill>
                  <a:srgbClr val="00AEEF"/>
                </a:solidFill>
                <a:latin typeface="Alexandria" pitchFamily="2" charset="-78"/>
                <a:cs typeface="Alexandria" pitchFamily="2" charset="-78"/>
              </a:rPr>
            </a:b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288759"/>
            <a:ext cx="11719469" cy="4753267"/>
          </a:xfrm>
        </p:spPr>
        <p:txBody>
          <a:bodyPr>
            <a:normAutofit fontScale="92500" lnSpcReduction="10000"/>
          </a:bodyPr>
          <a:lstStyle/>
          <a:p>
            <a:pPr marL="0" indent="0" algn="r" defTabSz="914400" rtl="1" eaLnBrk="1" latinLnBrk="0" hangingPunct="1">
              <a:lnSpc>
                <a:spcPct val="200000"/>
              </a:lnSpc>
              <a:spcBef>
                <a:spcPts val="1000"/>
              </a:spcBef>
              <a:buNone/>
            </a:pPr>
            <a:r>
              <a:rPr lang="ar-EG" sz="1600" dirty="0">
                <a:solidFill>
                  <a:srgbClr val="00AEEF"/>
                </a:solidFill>
                <a:latin typeface="Alexandria" pitchFamily="2" charset="-78"/>
                <a:cs typeface="Alexandria" pitchFamily="2" charset="-78"/>
              </a:rPr>
              <a:t>العلاقات العامة هي الجسر الذي يُوصل النظرية إلى التطبيق العملي الفعال.</a:t>
            </a:r>
          </a:p>
          <a:p>
            <a:pPr marL="0" indent="0" algn="r" rtl="1">
              <a:lnSpc>
                <a:spcPct val="200000"/>
              </a:lnSpc>
              <a:buNone/>
            </a:pPr>
            <a:r>
              <a:rPr lang="ar-EG" sz="1600" b="1" dirty="0">
                <a:solidFill>
                  <a:srgbClr val="00AEEF"/>
                </a:solidFill>
                <a:latin typeface="Alexandria" pitchFamily="2" charset="-78"/>
                <a:cs typeface="Alexandria" pitchFamily="2" charset="-78"/>
              </a:rPr>
              <a:t>1.</a:t>
            </a:r>
            <a:r>
              <a:rPr lang="ar-EG" sz="1600" b="1" dirty="0">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البحث وتحليل الجمهور</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الفهم العميق للجمهور المستهدف أمر حيوي لتطبيق </a:t>
            </a:r>
            <a:r>
              <a:rPr lang="ar-SA" sz="1600" dirty="0">
                <a:latin typeface="Alexandria" pitchFamily="2" charset="-78"/>
                <a:cs typeface="Alexandria" pitchFamily="2" charset="-78"/>
              </a:rPr>
              <a:t>النظرية.</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التعرف على المعتقدات الحالية:</a:t>
            </a:r>
            <a:r>
              <a:rPr lang="ar-EG" sz="1600" dirty="0">
                <a:latin typeface="Alexandria" pitchFamily="2" charset="-78"/>
                <a:cs typeface="Alexandria" pitchFamily="2" charset="-78"/>
              </a:rPr>
              <a:t> ما هي معتقداتهم حول شدة التهديد؟ قابليتهم للتعرض؟ فاعلية السلوك الوقائي؟ قدرتهم على القيام به؟</a:t>
            </a:r>
          </a:p>
          <a:p>
            <a:pPr marL="742950" lvl="1" indent="-285750" algn="r" rtl="1">
              <a:lnSpc>
                <a:spcPct val="200000"/>
              </a:lnSpc>
            </a:pPr>
            <a:r>
              <a:rPr lang="ar-EG" sz="1600" b="1" dirty="0">
                <a:latin typeface="Alexandria" pitchFamily="2" charset="-78"/>
                <a:cs typeface="Alexandria" pitchFamily="2" charset="-78"/>
              </a:rPr>
              <a:t>تحديد الحواجز </a:t>
            </a:r>
            <a:r>
              <a:rPr lang="ar-EG" sz="1600" dirty="0">
                <a:latin typeface="Alexandria" pitchFamily="2" charset="-78"/>
                <a:cs typeface="Alexandria" pitchFamily="2" charset="-78"/>
              </a:rPr>
              <a:t>(التكاليف المتصورة): ما هي الأسباب التي تمنعهم من تبني السلوك حالياً؟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التقسيم </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تقسيم الجمهور إلى شرائح بناءً على هذه المعتقدات لتصميم رسائل مُخصصة.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الاستبيانات، مجموعات النقاش المركزة، المقابلات المتعمقة، تحليل البيانات.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8921241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457200" y="1155869"/>
            <a:ext cx="11442700" cy="502109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2. صياغة الرسائل المقنعة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ترجمة مكونات </a:t>
            </a:r>
            <a:r>
              <a:rPr lang="ar-SA" sz="1600" dirty="0">
                <a:latin typeface="Alexandria" pitchFamily="2" charset="-78"/>
                <a:cs typeface="Alexandria" pitchFamily="2" charset="-78"/>
              </a:rPr>
              <a:t>النظرية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إلى رسائل اتصالية فعالة.</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لغة مؤثرة:</a:t>
            </a:r>
            <a:r>
              <a:rPr lang="ar-EG" sz="1600" dirty="0">
                <a:latin typeface="Alexandria" pitchFamily="2" charset="-78"/>
                <a:cs typeface="Alexandria" pitchFamily="2" charset="-78"/>
              </a:rPr>
              <a:t> استخدام لغة تُثير المشاعر (الخوف، التعاطف) ولكن أيضاً تُقدم الأمل والحل.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القصص الشخصية:</a:t>
            </a:r>
            <a:r>
              <a:rPr lang="ar-EG" sz="1600" dirty="0">
                <a:latin typeface="Alexandria" pitchFamily="2" charset="-78"/>
                <a:cs typeface="Alexandria" pitchFamily="2" charset="-78"/>
              </a:rPr>
              <a:t> دمج شهادات واقعية لضحايا التهديد وناجحين في تبني السلوك الوقائي.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المرئيات القوية:</a:t>
            </a:r>
            <a:r>
              <a:rPr lang="ar-EG" sz="1600" dirty="0">
                <a:latin typeface="Alexandria" pitchFamily="2" charset="-78"/>
                <a:cs typeface="Alexandria" pitchFamily="2" charset="-78"/>
              </a:rPr>
              <a:t> استخدام الصور، الرسوم البيانية، ومقاطع الفيديو التي تُعزز رسائل التهديد والكفاءة.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دعوات العمل الواضحة</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توضيح الخطوات المحددة التي يجب على الجمهور اتخاذها.</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614463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201588"/>
            <a:ext cx="10515600" cy="5377012"/>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3. اختيار القنوات المناسبة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a:t>
            </a:r>
            <a:r>
              <a:rPr lang="ar-EG" sz="1600" b="1" dirty="0">
                <a:latin typeface="Alexandria" pitchFamily="2" charset="-78"/>
                <a:cs typeface="Alexandria" pitchFamily="2" charset="-78"/>
              </a:rPr>
              <a:t> </a:t>
            </a:r>
            <a:r>
              <a:rPr lang="ar-EG" sz="1600" dirty="0">
                <a:latin typeface="Alexandria" pitchFamily="2" charset="-78"/>
                <a:cs typeface="Alexandria" pitchFamily="2" charset="-78"/>
              </a:rPr>
              <a:t>تحديد الوسائل الأكثر فعالية للوصول إلى الجمهور المستهدف برسائل </a:t>
            </a:r>
            <a:r>
              <a:rPr lang="ar-SA" sz="1600" dirty="0">
                <a:latin typeface="Alexandria" pitchFamily="2" charset="-78"/>
                <a:cs typeface="Alexandria" pitchFamily="2" charset="-78"/>
              </a:rPr>
              <a:t>النظرية.</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القنوات التقليدية:</a:t>
            </a:r>
            <a:r>
              <a:rPr lang="ar-EG" sz="1600" dirty="0">
                <a:latin typeface="Alexandria" pitchFamily="2" charset="-78"/>
                <a:cs typeface="Alexandria" pitchFamily="2" charset="-78"/>
              </a:rPr>
              <a:t> التلفزيون، الراديو، الصحف (للوصول الواسع).</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الرقمية:</a:t>
            </a:r>
            <a:r>
              <a:rPr lang="ar-EG" sz="1600" dirty="0">
                <a:latin typeface="Alexandria" pitchFamily="2" charset="-78"/>
                <a:cs typeface="Alexandria" pitchFamily="2" charset="-78"/>
              </a:rPr>
              <a:t> وسائل التواصل الاجتماعي (للتفاعل، الاستهداف الدقيق، المحتوى المرئي).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التوعية المجتمعية:</a:t>
            </a:r>
            <a:r>
              <a:rPr lang="ar-EG" sz="1600" dirty="0">
                <a:latin typeface="Alexandria" pitchFamily="2" charset="-78"/>
                <a:cs typeface="Alexandria" pitchFamily="2" charset="-78"/>
              </a:rPr>
              <a:t> ورش العمل، المدارس، أماكن العبادة (للتفاعل المباشر وإزالة الحواجز).</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الشراكات:</a:t>
            </a:r>
            <a:r>
              <a:rPr lang="ar-EG" sz="1600" dirty="0">
                <a:latin typeface="Alexandria" pitchFamily="2" charset="-78"/>
                <a:cs typeface="Alexandria" pitchFamily="2" charset="-78"/>
              </a:rPr>
              <a:t> التعاون مع المؤثرين، المنظمات غير الربحية، الجهات الحكومية لزيادة الوصول والمصداقية.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التكرار:</a:t>
            </a:r>
            <a:r>
              <a:rPr lang="ar-EG" sz="1600" dirty="0">
                <a:latin typeface="Alexandria" pitchFamily="2" charset="-78"/>
                <a:cs typeface="Alexandria" pitchFamily="2" charset="-78"/>
              </a:rPr>
              <a:t> ضمان تكرار الرسالة عبر قنوات متعددة لترسيخها.</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04690991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55869"/>
            <a:ext cx="10515600" cy="5021094"/>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4. بناء المصداقية</a:t>
            </a:r>
            <a:endParaRPr lang="ar-EG"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أي مصداقية مصدر الرسالة (المنظمة أو المتحدث) تُعزز بشكل كبير فعالية رسائل النظرية</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خبراء موثوقون:</a:t>
            </a:r>
            <a:r>
              <a:rPr lang="ar-EG" sz="1600" dirty="0">
                <a:latin typeface="Alexandria" pitchFamily="2" charset="-78"/>
                <a:cs typeface="Alexandria" pitchFamily="2" charset="-78"/>
              </a:rPr>
              <a:t> الاستعانة بالأطباء، العلماء، ضباط الأمن، أو خبراء البيئة.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منظمات ذات سمعة جيدة:</a:t>
            </a:r>
            <a:r>
              <a:rPr lang="ar-EG" sz="1600" dirty="0">
                <a:latin typeface="Alexandria" pitchFamily="2" charset="-78"/>
                <a:cs typeface="Alexandria" pitchFamily="2" charset="-78"/>
              </a:rPr>
              <a:t> الشراكة مع جهات معروفة بالتزامها ونزاهتها.</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الشفافية:</a:t>
            </a:r>
            <a:r>
              <a:rPr lang="ar-EG" sz="1600" dirty="0">
                <a:latin typeface="Alexandria" pitchFamily="2" charset="-78"/>
                <a:cs typeface="Alexandria" pitchFamily="2" charset="-78"/>
              </a:rPr>
              <a:t> تقديم بيانات وحقائق شفافة ومدعومة بالأبحاث.</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الاتساق:</a:t>
            </a:r>
            <a:r>
              <a:rPr lang="ar-EG" sz="1600" dirty="0">
                <a:latin typeface="Alexandria" pitchFamily="2" charset="-78"/>
                <a:cs typeface="Alexandria" pitchFamily="2" charset="-78"/>
              </a:rPr>
              <a:t> ضمان اتساق الرسائل عبر جميع القنوات والمواد.</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الابتعاد عن تضارب المصالح:</a:t>
            </a:r>
            <a:r>
              <a:rPr lang="ar-EG" sz="1600" dirty="0">
                <a:latin typeface="Alexandria" pitchFamily="2" charset="-78"/>
                <a:cs typeface="Alexandria" pitchFamily="2" charset="-78"/>
              </a:rPr>
              <a:t> تجنب أي شبهة بأن الحملة تُقدم فقط لمصالح تجارية بحتة.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87242506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825910"/>
            <a:ext cx="10515600" cy="5752689"/>
          </a:xfrm>
        </p:spPr>
        <p:txBody>
          <a:bodyPr>
            <a:normAutofit fontScale="85000" lnSpcReduction="20000"/>
          </a:bodyPr>
          <a:lstStyle/>
          <a:p>
            <a:pPr marL="0" indent="0" algn="r" rtl="1">
              <a:lnSpc>
                <a:spcPct val="200000"/>
              </a:lnSpc>
              <a:buNone/>
            </a:pPr>
            <a:r>
              <a:rPr lang="ar-EG" sz="1900" b="1" dirty="0">
                <a:solidFill>
                  <a:srgbClr val="00AEEF"/>
                </a:solidFill>
                <a:latin typeface="Alexandria" pitchFamily="2" charset="-78"/>
                <a:cs typeface="Alexandria" pitchFamily="2" charset="-78"/>
              </a:rPr>
              <a:t>5. القياس والتقييم</a:t>
            </a:r>
          </a:p>
          <a:p>
            <a:pPr marL="0" indent="0" algn="r" rtl="1">
              <a:lnSpc>
                <a:spcPct val="200000"/>
              </a:lnSpc>
              <a:buNone/>
            </a:pPr>
            <a:r>
              <a:rPr lang="ar-EG" sz="1600" dirty="0">
                <a:latin typeface="Alexandria" pitchFamily="2" charset="-78"/>
                <a:cs typeface="Alexandria" pitchFamily="2" charset="-78"/>
              </a:rPr>
              <a:t>أي تقييم مدى فعالية الحملة في التأثير على مكونات </a:t>
            </a:r>
            <a:r>
              <a:rPr lang="ar-SA" sz="1600" dirty="0">
                <a:latin typeface="Alexandria" pitchFamily="2" charset="-78"/>
                <a:cs typeface="Alexandria" pitchFamily="2" charset="-78"/>
              </a:rPr>
              <a:t>النظرية </a:t>
            </a:r>
            <a:r>
              <a:rPr lang="ar-EG" sz="1600" dirty="0">
                <a:latin typeface="Alexandria" pitchFamily="2" charset="-78"/>
                <a:cs typeface="Alexandria" pitchFamily="2" charset="-78"/>
              </a:rPr>
              <a:t>وبالتالي على السلوك.</a:t>
            </a:r>
          </a:p>
          <a:p>
            <a:pPr marL="0" indent="0" algn="r" rtl="1">
              <a:lnSpc>
                <a:spcPct val="200000"/>
              </a:lnSpc>
              <a:buNone/>
            </a:pPr>
            <a:r>
              <a:rPr lang="ar-EG" sz="1600" b="1" dirty="0">
                <a:latin typeface="Alexandria" pitchFamily="2" charset="-78"/>
                <a:cs typeface="Alexandria" pitchFamily="2" charset="-78"/>
              </a:rPr>
              <a:t>التطبيق:</a:t>
            </a:r>
            <a:endParaRPr lang="ar-EG"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قبل وبعد الحملة:</a:t>
            </a:r>
            <a:r>
              <a:rPr lang="ar-EG" sz="1600" dirty="0">
                <a:latin typeface="Alexandria" pitchFamily="2" charset="-78"/>
                <a:cs typeface="Alexandria" pitchFamily="2" charset="-78"/>
              </a:rPr>
              <a:t> قياس معتقدات الجمهور حول التهديد والكفاءة قبل وبعد الحملة.</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مؤشرات الأداء الرئيسية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الوعي بالتهديد والسلوك.</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تغيير المواقف تجاه السلوك الوقائي.</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النية السلوكية.</a:t>
            </a:r>
          </a:p>
          <a:p>
            <a:pPr marL="1143000" lvl="2" indent="-228600" algn="r" rtl="1">
              <a:lnSpc>
                <a:spcPct val="200000"/>
              </a:lnSpc>
              <a:buFont typeface="Arial" panose="020B0604020202020204" pitchFamily="34" charset="0"/>
              <a:buChar char="•"/>
            </a:pPr>
            <a:r>
              <a:rPr lang="ar-EG" sz="1600" dirty="0">
                <a:latin typeface="Alexandria" pitchFamily="2" charset="-78"/>
                <a:cs typeface="Alexandria" pitchFamily="2" charset="-78"/>
              </a:rPr>
              <a:t>القياس المباشر للسلوك (مثال: عدد الأشخاص الذين تطعموا، نسبة مستخدمي حزام الأمان).</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الأدوات:</a:t>
            </a:r>
            <a:r>
              <a:rPr lang="ar-EG" sz="1600" dirty="0">
                <a:latin typeface="Alexandria" pitchFamily="2" charset="-78"/>
                <a:cs typeface="Alexandria" pitchFamily="2" charset="-78"/>
              </a:rPr>
              <a:t> الاستبيانات، مجموعات النقاش المركزة، تحليل البيانات الإحصائية (مبيعات، مشاركات)، تحليل وسائل التواصل الاجتماعي.</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التكيف:</a:t>
            </a:r>
            <a:r>
              <a:rPr lang="ar-EG" sz="1600" dirty="0">
                <a:latin typeface="Alexandria" pitchFamily="2" charset="-78"/>
                <a:cs typeface="Alexandria" pitchFamily="2" charset="-78"/>
              </a:rPr>
              <a:t> استخدام نتائج التقييم لتحسين الحملات المستقبلية.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00631270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dirty="0">
                <a:solidFill>
                  <a:srgbClr val="00AEEF"/>
                </a:solidFill>
                <a:latin typeface="Alexandria" pitchFamily="2" charset="-78"/>
                <a:cs typeface="Alexandria" pitchFamily="2" charset="-78"/>
              </a:rPr>
              <a:t>استراتيجيات الاتصال المبنية على النظرية:</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690688"/>
            <a:ext cx="10515600" cy="4486275"/>
          </a:xfrm>
        </p:spPr>
        <p:txBody>
          <a:bodyPr>
            <a:normAutofit/>
          </a:bodyPr>
          <a:lstStyle/>
          <a:p>
            <a:pPr marL="0" indent="0" algn="r" rtl="1">
              <a:lnSpc>
                <a:spcPct val="200000"/>
              </a:lnSpc>
              <a:buNone/>
            </a:pPr>
            <a:r>
              <a:rPr lang="ar-EG" sz="1600" b="1" dirty="0">
                <a:solidFill>
                  <a:srgbClr val="00AEEF"/>
                </a:solidFill>
                <a:latin typeface="Alexandria" pitchFamily="2" charset="-78"/>
                <a:cs typeface="Alexandria" pitchFamily="2" charset="-78"/>
              </a:rPr>
              <a:t>استمالات الخوف </a:t>
            </a:r>
            <a:r>
              <a:rPr lang="ar-SA" sz="1600" b="1" dirty="0">
                <a:solidFill>
                  <a:srgbClr val="00AEEF"/>
                </a:solidFill>
                <a:latin typeface="Alexandria" pitchFamily="2" charset="-78"/>
                <a:cs typeface="Alexandria" pitchFamily="2" charset="-78"/>
              </a:rPr>
              <a:t>:</a:t>
            </a:r>
            <a:endParaRPr lang="en-US" sz="1600" dirty="0">
              <a:solidFill>
                <a:srgbClr val="00AEEF"/>
              </a:solidFill>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هي رسائل اتصالية تُثير الخوف لدى الجمهور من خلال إبراز النتائج السلبية المحتملة إذا لم يتم تبني سلوك معين.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الغرض:</a:t>
            </a:r>
            <a:r>
              <a:rPr lang="ar-EG" sz="1600" dirty="0">
                <a:latin typeface="Alexandria" pitchFamily="2" charset="-78"/>
                <a:cs typeface="Alexandria" pitchFamily="2" charset="-78"/>
              </a:rPr>
              <a:t> تحفيز دافع الحماية عن طريق زيادة إدراك شدة التهديد وقابلية التعرض له.</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العلاقة بـالنظرية: </a:t>
            </a:r>
            <a:r>
              <a:rPr lang="ar-EG" sz="1600" dirty="0">
                <a:latin typeface="Alexandria" pitchFamily="2" charset="-78"/>
                <a:cs typeface="Alexandria" pitchFamily="2" charset="-78"/>
              </a:rPr>
              <a:t>تُعد رسائل الخوف أداة مباشرة لتفعيل مكون "تقييم التهديد" في النظرية.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426442732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353961" y="915874"/>
            <a:ext cx="10999839" cy="5261089"/>
          </a:xfrm>
        </p:spPr>
        <p:txBody>
          <a:bodyPr>
            <a:normAutofit/>
          </a:bodyPr>
          <a:lstStyle/>
          <a:p>
            <a:pPr marL="0" indent="0" algn="r" rtl="1">
              <a:lnSpc>
                <a:spcPct val="200000"/>
              </a:lnSpc>
              <a:buNone/>
            </a:pPr>
            <a:r>
              <a:rPr lang="ar-EG" sz="1600" b="1" dirty="0">
                <a:latin typeface="Alexandria" pitchFamily="2" charset="-78"/>
                <a:cs typeface="Alexandria" pitchFamily="2" charset="-78"/>
              </a:rPr>
              <a:t>تحديات استخدام رسائل الخوف:</a:t>
            </a:r>
            <a:endParaRPr lang="ar-EG" sz="1600" dirty="0">
              <a:latin typeface="Alexandria" pitchFamily="2" charset="-78"/>
              <a:cs typeface="Alexandria" pitchFamily="2" charset="-78"/>
            </a:endParaRPr>
          </a:p>
          <a:p>
            <a:pPr algn="r" rtl="1">
              <a:lnSpc>
                <a:spcPct val="200000"/>
              </a:lnSpc>
              <a:buFont typeface="Wingdings" pitchFamily="2" charset="2"/>
              <a:buChar char="§"/>
            </a:pPr>
            <a:r>
              <a:rPr lang="ar-EG" sz="1600" b="1" dirty="0">
                <a:latin typeface="Alexandria" pitchFamily="2" charset="-78"/>
                <a:cs typeface="Alexandria" pitchFamily="2" charset="-78"/>
              </a:rPr>
              <a:t>الإنكار والتجنب:</a:t>
            </a:r>
            <a:r>
              <a:rPr lang="ar-EG" sz="1600" dirty="0">
                <a:latin typeface="Alexandria" pitchFamily="2" charset="-78"/>
                <a:cs typeface="Alexandria" pitchFamily="2" charset="-78"/>
              </a:rPr>
              <a:t> قد يُصبح الخوف مفرطًا، مما يدفع الجمهور إلى إنكار التهديد أو تجنب الرسالة تمامًا بدلاً من اتخاذ إجراء.</a:t>
            </a:r>
          </a:p>
          <a:p>
            <a:pPr algn="r" rtl="1">
              <a:lnSpc>
                <a:spcPct val="200000"/>
              </a:lnSpc>
              <a:buFont typeface="Wingdings" pitchFamily="2" charset="2"/>
              <a:buChar char="§"/>
            </a:pPr>
            <a:r>
              <a:rPr lang="ar-EG" sz="1600" b="1" dirty="0">
                <a:latin typeface="Alexandria" pitchFamily="2" charset="-78"/>
                <a:cs typeface="Alexandria" pitchFamily="2" charset="-78"/>
              </a:rPr>
              <a:t>الشلل السلوكي:</a:t>
            </a:r>
            <a:r>
              <a:rPr lang="ar-EG" sz="1600" dirty="0">
                <a:latin typeface="Alexandria" pitchFamily="2" charset="-78"/>
                <a:cs typeface="Alexandria" pitchFamily="2" charset="-78"/>
              </a:rPr>
              <a:t> قد يُؤدي الخوف الشديد إلى شعور الجمهور بالعجز، مما يُعيق اتخاذ أي إجراء.</a:t>
            </a:r>
          </a:p>
          <a:p>
            <a:pPr algn="r" rtl="1">
              <a:lnSpc>
                <a:spcPct val="200000"/>
              </a:lnSpc>
              <a:buFont typeface="Wingdings" pitchFamily="2" charset="2"/>
              <a:buChar char="§"/>
            </a:pPr>
            <a:r>
              <a:rPr lang="ar-EG" sz="1600" b="1" dirty="0">
                <a:latin typeface="Alexandria" pitchFamily="2" charset="-78"/>
                <a:cs typeface="Alexandria" pitchFamily="2" charset="-78"/>
              </a:rPr>
              <a:t>الخوف من المصدر:</a:t>
            </a:r>
            <a:r>
              <a:rPr lang="ar-EG" sz="1600" dirty="0">
                <a:latin typeface="Alexandria" pitchFamily="2" charset="-78"/>
                <a:cs typeface="Alexandria" pitchFamily="2" charset="-78"/>
              </a:rPr>
              <a:t> قد يُربط الجمهور المشاعر السلبية بالمنظمة التي تُصدر الرسالة.</a:t>
            </a:r>
          </a:p>
          <a:p>
            <a:pPr algn="r" rtl="1">
              <a:lnSpc>
                <a:spcPct val="200000"/>
              </a:lnSpc>
              <a:buFont typeface="Wingdings" pitchFamily="2" charset="2"/>
              <a:buChar char="§"/>
            </a:pPr>
            <a:r>
              <a:rPr lang="ar-EG" sz="1600" b="1" dirty="0">
                <a:latin typeface="Alexandria" pitchFamily="2" charset="-78"/>
                <a:cs typeface="Alexandria" pitchFamily="2" charset="-78"/>
              </a:rPr>
              <a:t>التأثير قصير المدى:</a:t>
            </a:r>
            <a:r>
              <a:rPr lang="ar-EG" sz="1600" dirty="0">
                <a:latin typeface="Alexandria" pitchFamily="2" charset="-78"/>
                <a:cs typeface="Alexandria" pitchFamily="2" charset="-78"/>
              </a:rPr>
              <a:t> قد يكون تأثير الخوف مؤقتًا ما لم يُتبع بحلول قوية وممكنة.</a:t>
            </a:r>
          </a:p>
          <a:p>
            <a:pPr algn="r" rtl="1">
              <a:lnSpc>
                <a:spcPct val="200000"/>
              </a:lnSpc>
              <a:buFont typeface="Wingdings" pitchFamily="2" charset="2"/>
              <a:buChar char="§"/>
            </a:pPr>
            <a:r>
              <a:rPr lang="ar-EG" sz="1600" b="1" dirty="0">
                <a:latin typeface="Alexandria" pitchFamily="2" charset="-78"/>
                <a:cs typeface="Alexandria" pitchFamily="2" charset="-78"/>
              </a:rPr>
              <a:t>الاستهلاك والإرهاق:</a:t>
            </a:r>
            <a:r>
              <a:rPr lang="ar-EG" sz="1600" dirty="0">
                <a:latin typeface="Alexandria" pitchFamily="2" charset="-78"/>
                <a:cs typeface="Alexandria" pitchFamily="2" charset="-78"/>
              </a:rPr>
              <a:t> كثرة التعرض لرسائل الخوف قد تُفقدها فعاليتها بمرور الوقت.</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935278358"/>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961593"/>
            <a:ext cx="10515600" cy="5215370"/>
          </a:xfrm>
        </p:spPr>
        <p:txBody>
          <a:bodyPr>
            <a:normAutofit fontScale="92500"/>
          </a:bodyPr>
          <a:lstStyle/>
          <a:p>
            <a:pPr marL="0" indent="0" algn="r" rtl="1">
              <a:lnSpc>
                <a:spcPct val="200000"/>
              </a:lnSpc>
              <a:buNone/>
            </a:pPr>
            <a:r>
              <a:rPr lang="ar-EG" sz="1600" b="1" dirty="0">
                <a:latin typeface="Alexandria" pitchFamily="2" charset="-78"/>
                <a:cs typeface="Alexandria" pitchFamily="2" charset="-78"/>
              </a:rPr>
              <a:t>أفضل الممارسات لرسائل الخوف الفعالة:</a:t>
            </a: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1. التوازن بين الخوف والحل:</a:t>
            </a:r>
            <a:r>
              <a:rPr lang="ar-EG" sz="1600" dirty="0">
                <a:latin typeface="Alexandria" pitchFamily="2" charset="-78"/>
                <a:cs typeface="Alexandria" pitchFamily="2" charset="-78"/>
              </a:rPr>
              <a:t> يجب دائمًا أن تُتبع رسالة التهديد القوية برسالة قوية بنفس القدر عن الحل (السلوك الوقائي) وكفاءته.</a:t>
            </a:r>
          </a:p>
          <a:p>
            <a:pPr marL="0" indent="0" algn="r" rtl="1">
              <a:lnSpc>
                <a:spcPct val="200000"/>
              </a:lnSpc>
              <a:buNone/>
            </a:pPr>
            <a:r>
              <a:rPr lang="ar-EG" sz="1600" b="1" dirty="0">
                <a:latin typeface="Alexandria" pitchFamily="2" charset="-78"/>
                <a:cs typeface="Alexandria" pitchFamily="2" charset="-78"/>
              </a:rPr>
              <a:t>2. تقديم حلول واضحة ومُمكنة:</a:t>
            </a:r>
            <a:r>
              <a:rPr lang="ar-EG" sz="1600" dirty="0">
                <a:latin typeface="Alexandria" pitchFamily="2" charset="-78"/>
                <a:cs typeface="Alexandria" pitchFamily="2" charset="-78"/>
              </a:rPr>
              <a:t> يجب أن يُشعر الجمهور بأنه قادر على أداء السلوك الوقائي (فاعلية ذاتية عالية).</a:t>
            </a:r>
          </a:p>
          <a:p>
            <a:pPr marL="0" indent="0" algn="r" rtl="1">
              <a:lnSpc>
                <a:spcPct val="200000"/>
              </a:lnSpc>
              <a:buNone/>
            </a:pPr>
            <a:r>
              <a:rPr lang="ar-EG" sz="1600" b="1" dirty="0">
                <a:latin typeface="Alexandria" pitchFamily="2" charset="-78"/>
                <a:cs typeface="Alexandria" pitchFamily="2" charset="-78"/>
              </a:rPr>
              <a:t>3. تحديد الجمهور:</a:t>
            </a:r>
            <a:r>
              <a:rPr lang="ar-EG" sz="1600" dirty="0">
                <a:latin typeface="Alexandria" pitchFamily="2" charset="-78"/>
                <a:cs typeface="Alexandria" pitchFamily="2" charset="-78"/>
              </a:rPr>
              <a:t> بعض الجماهير أكثر استجابة للخوف من غيرها، وبعضها قد يحتاج إلى جرعة أقل من الخوف أو حلول أبسط.</a:t>
            </a:r>
          </a:p>
          <a:p>
            <a:pPr marL="0" indent="0" algn="r" rtl="1">
              <a:lnSpc>
                <a:spcPct val="200000"/>
              </a:lnSpc>
              <a:buNone/>
            </a:pPr>
            <a:r>
              <a:rPr lang="ar-EG" sz="1600" b="1" dirty="0">
                <a:latin typeface="Alexandria" pitchFamily="2" charset="-78"/>
                <a:cs typeface="Alexandria" pitchFamily="2" charset="-78"/>
              </a:rPr>
              <a:t>4. المصداقية والخبرة:</a:t>
            </a:r>
            <a:r>
              <a:rPr lang="ar-EG" sz="1600" dirty="0">
                <a:latin typeface="Alexandria" pitchFamily="2" charset="-78"/>
                <a:cs typeface="Alexandria" pitchFamily="2" charset="-78"/>
              </a:rPr>
              <a:t> يجب أن يأتي مصدر رسالة الخوف من جهة موثوقة وذات خبرة.</a:t>
            </a:r>
          </a:p>
          <a:p>
            <a:pPr marL="0" indent="0" algn="r" rtl="1">
              <a:lnSpc>
                <a:spcPct val="200000"/>
              </a:lnSpc>
              <a:buNone/>
            </a:pPr>
            <a:r>
              <a:rPr lang="ar-EG" sz="1600" b="1" dirty="0">
                <a:latin typeface="Alexandria" pitchFamily="2" charset="-78"/>
                <a:cs typeface="Alexandria" pitchFamily="2" charset="-78"/>
              </a:rPr>
              <a:t>5. استخدام أدلة دامغة:</a:t>
            </a:r>
            <a:r>
              <a:rPr lang="ar-EG" sz="1600" dirty="0">
                <a:latin typeface="Alexandria" pitchFamily="2" charset="-78"/>
                <a:cs typeface="Alexandria" pitchFamily="2" charset="-78"/>
              </a:rPr>
              <a:t> الحقائق، الإحصائيات، والقصص الواقعية تُعزز مصداقية التهديد.</a:t>
            </a:r>
          </a:p>
          <a:p>
            <a:pPr marL="0" indent="0" algn="r" rtl="1">
              <a:lnSpc>
                <a:spcPct val="200000"/>
              </a:lnSpc>
              <a:buNone/>
            </a:pPr>
            <a:r>
              <a:rPr lang="ar-EG" sz="1600" b="1" dirty="0">
                <a:latin typeface="Alexandria" pitchFamily="2" charset="-78"/>
                <a:cs typeface="Alexandria" pitchFamily="2" charset="-78"/>
              </a:rPr>
              <a:t>6. التركيز على المكافآت الإيجابية:</a:t>
            </a:r>
            <a:r>
              <a:rPr lang="ar-EG" sz="1600" dirty="0">
                <a:latin typeface="Alexandria" pitchFamily="2" charset="-78"/>
                <a:cs typeface="Alexandria" pitchFamily="2" charset="-78"/>
              </a:rPr>
              <a:t> بجانب تجنب السلبية، يمكن إبراز الفوائد الإيجابية لتبني السلوك الوقائي.</a:t>
            </a:r>
          </a:p>
          <a:p>
            <a:pPr marL="0" indent="0" algn="r" rtl="1">
              <a:lnSpc>
                <a:spcPct val="200000"/>
              </a:lnSpc>
              <a:buNone/>
            </a:pPr>
            <a:r>
              <a:rPr lang="ar-EG" sz="1600" b="1" dirty="0">
                <a:latin typeface="Alexandria" pitchFamily="2" charset="-78"/>
                <a:cs typeface="Alexandria" pitchFamily="2" charset="-78"/>
              </a:rPr>
              <a:t>7. الاختبار المسبق:</a:t>
            </a:r>
            <a:r>
              <a:rPr lang="ar-EG" sz="1600" dirty="0">
                <a:latin typeface="Alexandria" pitchFamily="2" charset="-78"/>
                <a:cs typeface="Alexandria" pitchFamily="2" charset="-78"/>
              </a:rPr>
              <a:t> يجب اختبار رسائل الخوف على عينات من الجمهور قبل إطلاق الحملة على نطاق واسع.</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5501862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أمثلة وتطبيقات حقيقية لحملات مبنية على </a:t>
            </a:r>
            <a:r>
              <a:rPr lang="ar-SA" sz="2400" b="1" dirty="0">
                <a:solidFill>
                  <a:srgbClr val="00AEEF"/>
                </a:solidFill>
                <a:latin typeface="Alexandria" pitchFamily="2" charset="-78"/>
                <a:cs typeface="Alexandria" pitchFamily="2" charset="-78"/>
              </a:rPr>
              <a:t>النظرية: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41468"/>
            <a:ext cx="11719469" cy="5137132"/>
          </a:xfrm>
        </p:spPr>
        <p:txBody>
          <a:bodyPr>
            <a:normAutofit fontScale="85000" lnSpcReduction="20000"/>
          </a:bodyPr>
          <a:lstStyle/>
          <a:p>
            <a:pPr marL="0" indent="0" algn="r" rtl="1">
              <a:lnSpc>
                <a:spcPct val="200000"/>
              </a:lnSpc>
              <a:buNone/>
            </a:pPr>
            <a:r>
              <a:rPr lang="ar-EG" sz="1600" b="1" dirty="0">
                <a:latin typeface="Alexandria" pitchFamily="2" charset="-78"/>
                <a:cs typeface="Alexandria" pitchFamily="2" charset="-78"/>
              </a:rPr>
              <a:t>1. حملات مكافحة التدخين</a:t>
            </a:r>
            <a:endParaRPr lang="ar-EG" sz="1600" dirty="0">
              <a:latin typeface="Alexandria" pitchFamily="2" charset="-78"/>
              <a:cs typeface="Alexandria" pitchFamily="2" charset="-78"/>
            </a:endParaRP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التهديد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الشدة:</a:t>
            </a:r>
            <a:r>
              <a:rPr lang="ar-EG" sz="1600" dirty="0">
                <a:latin typeface="Alexandria" pitchFamily="2" charset="-78"/>
                <a:cs typeface="Alexandria" pitchFamily="2" charset="-78"/>
              </a:rPr>
              <a:t> صور صادمة لآثار التدخين على الرئة والأسنان، إحصائيات الوفيات بسرطان الرئة وأمراض القلب. (مثال: "التدخين يقتل").</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القابلية للتعرض:</a:t>
            </a:r>
            <a:r>
              <a:rPr lang="ar-EG" sz="1600" dirty="0">
                <a:latin typeface="Alexandria" pitchFamily="2" charset="-78"/>
                <a:cs typeface="Alexandria" pitchFamily="2" charset="-78"/>
              </a:rPr>
              <a:t> رسائل تُشير إلى أن "كل سيجارة تُقربك من المرض"، أو "إذا كنت تدخن، فأنت عُرضة للخطر الآن".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الاستجابة </a:t>
            </a:r>
            <a:r>
              <a:rPr lang="ar-SA" sz="1600" b="1" dirty="0">
                <a:latin typeface="Alexandria" pitchFamily="2" charset="-78"/>
                <a:cs typeface="Alexandria" pitchFamily="2" charset="-78"/>
              </a:rPr>
              <a:t>:</a:t>
            </a:r>
            <a:endParaRPr lang="en-US" sz="1600" dirty="0">
              <a:latin typeface="Alexandria" pitchFamily="2" charset="-78"/>
              <a:cs typeface="Alexandria" pitchFamily="2" charset="-78"/>
            </a:endParaRP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فاعلية الاستجابة:</a:t>
            </a:r>
            <a:r>
              <a:rPr lang="ar-EG" sz="1600" dirty="0">
                <a:latin typeface="Alexandria" pitchFamily="2" charset="-78"/>
                <a:cs typeface="Alexandria" pitchFamily="2" charset="-78"/>
              </a:rPr>
              <a:t> إحصائيات تُظهر أن الإقلاع عن التدخين يُحسن الصحة بشكل كبير بعد فترة وجيزة. (مثال: "قلع التدخين يُقلل خطر الإصابة بالسرطان بنسبة 50%").</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الفاعلية الذاتية:</a:t>
            </a:r>
            <a:r>
              <a:rPr lang="ar-EG" sz="1600" dirty="0">
                <a:latin typeface="Alexandria" pitchFamily="2" charset="-78"/>
                <a:cs typeface="Alexandria" pitchFamily="2" charset="-78"/>
              </a:rPr>
              <a:t> توفير خطوط مساعدة للإقلاع، تطبيقات للمساعدة، شهادات من أفراد نجحوا في الإقلاع، نصائح للتعامل مع أعراض الانسحاب. (مثال: "يمكنك الإقلاع، نحن نساعدك").</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تكاليف الاستجابة:</a:t>
            </a:r>
            <a:r>
              <a:rPr lang="ar-EG" sz="1600" dirty="0">
                <a:latin typeface="Alexandria" pitchFamily="2" charset="-78"/>
                <a:cs typeface="Alexandria" pitchFamily="2" charset="-78"/>
              </a:rPr>
              <a:t> التركيز على توفر الدعم المجاني.</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النتيجة:</a:t>
            </a:r>
            <a:r>
              <a:rPr lang="ar-EG" sz="1600" dirty="0">
                <a:latin typeface="Alexandria" pitchFamily="2" charset="-78"/>
                <a:cs typeface="Alexandria" pitchFamily="2" charset="-78"/>
              </a:rPr>
              <a:t> أدت هذه الحملات إلى انخفاض كبير في معدلات التدخين في العديد من البلدان.</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1269401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٢- نموذج المسار المزدوج </a:t>
            </a:r>
            <a:r>
              <a:rPr lang="en-US" sz="2400" b="1" dirty="0">
                <a:solidFill>
                  <a:srgbClr val="00AEEF"/>
                </a:solidFill>
                <a:latin typeface="Alexandria" pitchFamily="2" charset="-78"/>
                <a:cs typeface="Alexandria" pitchFamily="2" charset="-78"/>
              </a:rPr>
              <a:t> (Dual-Process Model)</a:t>
            </a:r>
            <a:r>
              <a:rPr lang="ar-SA" sz="2400" b="1" dirty="0">
                <a:solidFill>
                  <a:srgbClr val="00AEEF"/>
                </a:solidFill>
                <a:latin typeface="Alexandria" pitchFamily="2" charset="-78"/>
                <a:cs typeface="Alexandria" pitchFamily="2" charset="-78"/>
              </a:rPr>
              <a:t>: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algn="r" rtl="1">
              <a:lnSpc>
                <a:spcPct val="200000"/>
              </a:lnSpc>
            </a:pPr>
            <a:r>
              <a:rPr lang="ar-EG" sz="1600" dirty="0">
                <a:latin typeface="Alexandria" pitchFamily="2" charset="-78"/>
                <a:cs typeface="Alexandria" pitchFamily="2" charset="-78"/>
              </a:rPr>
              <a:t>تُركز على أن الأفراد يُمكن أن يستجيبوا للتهديدات عبر مسارين: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مسار الخطر</a:t>
            </a:r>
            <a:r>
              <a:rPr lang="ar-SA" sz="1600" b="1" dirty="0">
                <a:latin typeface="Alexandria" pitchFamily="2" charset="-78"/>
                <a:cs typeface="Alexandria" pitchFamily="2" charset="-78"/>
              </a:rPr>
              <a:t>: </a:t>
            </a:r>
            <a:r>
              <a:rPr lang="ar-EG" sz="1600" dirty="0">
                <a:latin typeface="Alexandria" pitchFamily="2" charset="-78"/>
                <a:cs typeface="Alexandria" pitchFamily="2" charset="-78"/>
              </a:rPr>
              <a:t>حيث يُقيّم الأفراد التهديد والسلوكيات الوقائية بشكل منطقي، مما يُؤدي إلى تبني السلوك.</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مسار الخوف : </a:t>
            </a:r>
            <a:r>
              <a:rPr lang="ar-EG" sz="1600" dirty="0">
                <a:latin typeface="Alexandria" pitchFamily="2" charset="-78"/>
                <a:cs typeface="Alexandria" pitchFamily="2" charset="-78"/>
              </a:rPr>
              <a:t>حيث تُسيطر المشاعر السلبية، مما يُؤدي إلى استجابات دفاعية غير مفيدة.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3626840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EG" sz="2400" b="1" dirty="0">
                <a:solidFill>
                  <a:srgbClr val="00AEEF"/>
                </a:solidFill>
                <a:latin typeface="Alexandria" pitchFamily="2" charset="-78"/>
                <a:cs typeface="Alexandria" pitchFamily="2" charset="-78"/>
              </a:rPr>
              <a:t>٣- نموذج التقييم المزدوج </a:t>
            </a:r>
            <a:r>
              <a:rPr lang="en-US" sz="2400" b="1" dirty="0">
                <a:solidFill>
                  <a:srgbClr val="00AEEF"/>
                </a:solidFill>
                <a:latin typeface="Alexandria" pitchFamily="2" charset="-78"/>
                <a:cs typeface="Alexandria" pitchFamily="2" charset="-78"/>
              </a:rPr>
              <a:t>Elaboration Likelihood Model – ELM)</a:t>
            </a:r>
            <a:r>
              <a:rPr lang="ar-SA" sz="2400" b="1" dirty="0">
                <a:solidFill>
                  <a:srgbClr val="00AEEF"/>
                </a:solidFill>
                <a:latin typeface="Alexandria" pitchFamily="2" charset="-78"/>
                <a:cs typeface="Alexandria" pitchFamily="2" charset="-78"/>
              </a:rPr>
              <a:t>)</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41468"/>
            <a:ext cx="11561296" cy="5051407"/>
          </a:xfrm>
        </p:spPr>
        <p:txBody>
          <a:bodyPr>
            <a:normAutofit/>
          </a:bodyPr>
          <a:lstStyle/>
          <a:p>
            <a:pPr algn="r" rtl="1">
              <a:lnSpc>
                <a:spcPct val="200000"/>
              </a:lnSpc>
            </a:pPr>
            <a:r>
              <a:rPr lang="ar-EG" sz="1600" dirty="0">
                <a:latin typeface="Alexandria" pitchFamily="2" charset="-78"/>
                <a:cs typeface="Alexandria" pitchFamily="2" charset="-78"/>
              </a:rPr>
              <a:t>من أهم النماذج و</a:t>
            </a:r>
            <a:r>
              <a:rPr lang="ar-EG" sz="1600" b="1" dirty="0">
                <a:latin typeface="Alexandria" pitchFamily="2" charset="-78"/>
                <a:cs typeface="Alexandria" pitchFamily="2" charset="-78"/>
              </a:rPr>
              <a:t>النظريات المستخدمة في الاقناع.</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على الرغم من أنها ليست مُركزة بشكل حصري على الخوف، إلا أن تُقدم إطارًا لفهم كيفية معالجة الرسائل المقنعة بشكل عام، بما في ذلك رسائل الخوف. </a:t>
            </a:r>
          </a:p>
          <a:p>
            <a:pPr algn="r" rtl="1">
              <a:lnSpc>
                <a:spcPct val="200000"/>
              </a:lnSpc>
              <a:buFont typeface="Arial" panose="020B0604020202020204" pitchFamily="34" charset="0"/>
              <a:buChar char="•"/>
            </a:pPr>
            <a:r>
              <a:rPr lang="ar-EG" sz="1600" dirty="0">
                <a:latin typeface="Alexandria" pitchFamily="2" charset="-78"/>
                <a:cs typeface="Alexandria" pitchFamily="2" charset="-78"/>
              </a:rPr>
              <a:t>ويقترح النموذج مسارين للإقناع:</a:t>
            </a:r>
          </a:p>
          <a:p>
            <a:pPr marL="742950" lvl="1" indent="-285750" algn="r" rtl="1">
              <a:lnSpc>
                <a:spcPct val="200000"/>
              </a:lnSpc>
            </a:pPr>
            <a:r>
              <a:rPr lang="ar-EG" sz="1600" b="1" dirty="0">
                <a:latin typeface="Alexandria" pitchFamily="2" charset="-78"/>
                <a:cs typeface="Alexandria" pitchFamily="2" charset="-78"/>
              </a:rPr>
              <a:t>المسار المركزي</a:t>
            </a:r>
            <a:r>
              <a:rPr lang="ar-EG" sz="1600" dirty="0">
                <a:latin typeface="Alexandria" pitchFamily="2" charset="-78"/>
                <a:cs typeface="Alexandria" pitchFamily="2" charset="-78"/>
              </a:rPr>
              <a:t>: عبر التفكير والتحليل عندما يكون هناك دافع وقدرة على التفكير النقدي </a:t>
            </a:r>
          </a:p>
          <a:p>
            <a:pPr marL="742950" lvl="1" indent="-285750" algn="r" rtl="1">
              <a:lnSpc>
                <a:spcPct val="200000"/>
              </a:lnSpc>
              <a:buFont typeface="Arial" panose="020B0604020202020204" pitchFamily="34" charset="0"/>
              <a:buChar char="•"/>
            </a:pPr>
            <a:r>
              <a:rPr lang="ar-EG" sz="1600" b="1" dirty="0">
                <a:latin typeface="Alexandria" pitchFamily="2" charset="-78"/>
                <a:cs typeface="Alexandria" pitchFamily="2" charset="-78"/>
              </a:rPr>
              <a:t>المسار الطرفي</a:t>
            </a:r>
            <a:r>
              <a:rPr lang="ar-EG" sz="1600" dirty="0">
                <a:latin typeface="Alexandria" pitchFamily="2" charset="-78"/>
                <a:cs typeface="Alexandria" pitchFamily="2" charset="-78"/>
              </a:rPr>
              <a:t>: عبر المشاعر، الشكل، الموسيقى، أو التأثيرات الجانبية.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811230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p:txBody>
          <a:bodyPr>
            <a:normAutofit/>
          </a:bodyPr>
          <a:lstStyle/>
          <a:p>
            <a:pPr algn="r" rtl="1"/>
            <a:r>
              <a:rPr lang="ar-SA" sz="2400" b="1" dirty="0">
                <a:solidFill>
                  <a:srgbClr val="00AEEF"/>
                </a:solidFill>
                <a:latin typeface="Alexandria" pitchFamily="2" charset="-78"/>
                <a:cs typeface="Alexandria" pitchFamily="2" charset="-78"/>
              </a:rPr>
              <a:t>٤-</a:t>
            </a:r>
            <a:r>
              <a:rPr lang="ar-EG" sz="2400" b="1" dirty="0">
                <a:solidFill>
                  <a:srgbClr val="00AEEF"/>
                </a:solidFill>
                <a:latin typeface="Alexandria" pitchFamily="2" charset="-78"/>
                <a:cs typeface="Alexandria" pitchFamily="2" charset="-78"/>
              </a:rPr>
              <a:t> نموذج عمليات الخوف (</a:t>
            </a:r>
            <a:r>
              <a:rPr lang="en-US" sz="2400" b="1" dirty="0">
                <a:solidFill>
                  <a:srgbClr val="00AEEF"/>
                </a:solidFill>
                <a:latin typeface="Alexandria" pitchFamily="2" charset="-78"/>
                <a:cs typeface="Alexandria" pitchFamily="2" charset="-78"/>
              </a:rPr>
              <a:t>(Fear Appeal Process Mode</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180431" y="1487186"/>
            <a:ext cx="11719469" cy="5091413"/>
          </a:xfrm>
        </p:spPr>
        <p:txBody>
          <a:bodyPr>
            <a:normAutofit/>
          </a:bodyPr>
          <a:lstStyle/>
          <a:p>
            <a:pPr algn="r" rtl="1">
              <a:lnSpc>
                <a:spcPct val="200000"/>
              </a:lnSpc>
            </a:pPr>
            <a:r>
              <a:rPr lang="ar-EG" sz="1600" dirty="0">
                <a:latin typeface="Alexandria" pitchFamily="2" charset="-78"/>
                <a:cs typeface="Alexandria" pitchFamily="2" charset="-78"/>
              </a:rPr>
              <a:t>أو ما يُعرف بـ </a:t>
            </a:r>
            <a:r>
              <a:rPr lang="ar-EG" sz="1600" b="1" dirty="0">
                <a:latin typeface="Alexandria" pitchFamily="2" charset="-78"/>
                <a:cs typeface="Alexandria" pitchFamily="2" charset="-78"/>
              </a:rPr>
              <a:t>نموذج الاستدلال على الخوف </a:t>
            </a:r>
            <a:r>
              <a:rPr lang="ar-EG" sz="1600" dirty="0">
                <a:latin typeface="Alexandria" pitchFamily="2" charset="-78"/>
                <a:cs typeface="Alexandria" pitchFamily="2" charset="-78"/>
              </a:rPr>
              <a:t>هو أحد نماذج الإقناع التي تُستخدم في الاتصال الصحي والإعلام لتغيير السلوك من خلال </a:t>
            </a:r>
            <a:r>
              <a:rPr lang="ar-EG" sz="1600" b="1" dirty="0">
                <a:latin typeface="Alexandria" pitchFamily="2" charset="-78"/>
                <a:cs typeface="Alexandria" pitchFamily="2" charset="-78"/>
              </a:rPr>
              <a:t>إثارة مشاعر الخوف</a:t>
            </a:r>
            <a:r>
              <a:rPr lang="ar-EG" sz="1600" dirty="0">
                <a:latin typeface="Alexandria" pitchFamily="2" charset="-78"/>
                <a:cs typeface="Alexandria" pitchFamily="2" charset="-78"/>
              </a:rPr>
              <a:t> لدى المتلقي من خطر معين، مع تقديم حل أو سلوك وقائي لتقليل هذا الخطر.</a:t>
            </a:r>
          </a:p>
          <a:p>
            <a:pPr algn="r" rtl="1">
              <a:lnSpc>
                <a:spcPct val="200000"/>
              </a:lnSpc>
            </a:pPr>
            <a:r>
              <a:rPr lang="ar-EG" sz="1600" dirty="0">
                <a:latin typeface="Alexandria" pitchFamily="2" charset="-78"/>
                <a:cs typeface="Alexandria" pitchFamily="2" charset="-78"/>
              </a:rPr>
              <a:t>يُشير هذا النموذج إلى أن الفرد يتفاعل مع رسائل الخوف بطريقتين:</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التحكم في الخطر</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اذا شعر بأن التهديد حقيقي ، </a:t>
            </a:r>
            <a:r>
              <a:rPr lang="ar-EG" sz="1600" dirty="0">
                <a:latin typeface="Alexandria" pitchFamily="2" charset="-78"/>
                <a:cs typeface="Alexandria" pitchFamily="2" charset="-78"/>
              </a:rPr>
              <a:t>فيركز على تحليل التهديد (الشدة والقابلية للتعرض) وإيجاد سبل لمواجهته. هذه العملية تُؤدي إلى السلوكيات التكيفية (الوقائية).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الدفاع عن النفس</a:t>
            </a:r>
            <a:r>
              <a:rPr lang="en-US" sz="1600" b="1" dirty="0">
                <a:latin typeface="Alexandria" pitchFamily="2" charset="-78"/>
                <a:cs typeface="Alexandria" pitchFamily="2" charset="-78"/>
              </a:rPr>
              <a:t>:</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هي عملية عاطفية تُركز على تقليل المشاعر السلبية الناتجة عن الخوف نفسه، بدلاً من التعامل مع التهديد الحقيقي. هذه العملية قد تُؤدي إلى سلوكيات غير تكيّفية (مثل الإنكار، التجاهل، التجنب).</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3353271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24D7442-8E3D-28CB-FD4B-73CF2C1AB2C8}"/>
              </a:ext>
            </a:extLst>
          </p:cNvPr>
          <p:cNvSpPr>
            <a:spLocks noGrp="1"/>
          </p:cNvSpPr>
          <p:nvPr>
            <p:ph type="title"/>
          </p:nvPr>
        </p:nvSpPr>
        <p:spPr>
          <a:xfrm>
            <a:off x="838200" y="512606"/>
            <a:ext cx="10515600" cy="1325563"/>
          </a:xfrm>
        </p:spPr>
        <p:txBody>
          <a:bodyPr>
            <a:normAutofit/>
          </a:bodyPr>
          <a:lstStyle/>
          <a:p>
            <a:pPr algn="r" rtl="1"/>
            <a:r>
              <a:rPr lang="ar-SA" sz="2400" b="1" dirty="0">
                <a:solidFill>
                  <a:srgbClr val="00AEEF"/>
                </a:solidFill>
                <a:latin typeface="Alexandria" pitchFamily="2" charset="-78"/>
                <a:cs typeface="Alexandria" pitchFamily="2" charset="-78"/>
              </a:rPr>
              <a:t>أمثلة تطبيقية: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0" indent="0" algn="r" defTabSz="914400" rtl="1" eaLnBrk="1" latinLnBrk="0" hangingPunct="1">
              <a:lnSpc>
                <a:spcPct val="90000"/>
              </a:lnSpc>
              <a:spcBef>
                <a:spcPts val="1000"/>
              </a:spcBef>
              <a:buNone/>
            </a:pPr>
            <a:r>
              <a:rPr lang="ar-SA" sz="1600" b="1" dirty="0">
                <a:latin typeface="Alexandria" pitchFamily="2" charset="-78"/>
                <a:cs typeface="Alexandria" pitchFamily="2" charset="-78"/>
              </a:rPr>
              <a:t>دراسة بعنوان:</a:t>
            </a: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algn="r" rtl="1"/>
            <a:r>
              <a:rPr lang="ar-EG" sz="1600" b="1" i="0" dirty="0">
                <a:solidFill>
                  <a:srgbClr val="414141"/>
                </a:solidFill>
                <a:effectLst/>
                <a:latin typeface="Alexandria" pitchFamily="2" charset="-78"/>
                <a:cs typeface="Alexandria" pitchFamily="2" charset="-78"/>
              </a:rPr>
              <a:t>دور شبکات التواصل الاجتماعي في نشر ثقافة الخوف أثناء المخاطر وتمثلاتها لدى عينة من الجمهور المصري</a:t>
            </a: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90000"/>
              </a:lnSpc>
              <a:spcBef>
                <a:spcPts val="1000"/>
              </a:spcBef>
              <a:buFont typeface="Arial" panose="020B0604020202020204" pitchFamily="34" charset="0"/>
              <a:buChar char="•"/>
            </a:pPr>
            <a:endParaRPr lang="ar-SA" sz="1600" dirty="0">
              <a:latin typeface="Alexandria" pitchFamily="2" charset="-78"/>
              <a:cs typeface="Alexandria" pitchFamily="2" charset="-78"/>
            </a:endParaRPr>
          </a:p>
          <a:p>
            <a:pPr marL="228600" indent="-228600" algn="r" defTabSz="914400" rtl="1" eaLnBrk="1" latinLnBrk="0" hangingPunct="1">
              <a:lnSpc>
                <a:spcPct val="90000"/>
              </a:lnSpc>
              <a:spcBef>
                <a:spcPts val="1000"/>
              </a:spcBef>
              <a:buFont typeface="Arial" panose="020B0604020202020204" pitchFamily="34" charset="0"/>
              <a:buChar char="•"/>
            </a:pPr>
            <a:r>
              <a:rPr lang="en-US" sz="1600" dirty="0">
                <a:latin typeface="Alexandria" pitchFamily="2" charset="-78"/>
                <a:cs typeface="Alexandria" pitchFamily="2" charset="-78"/>
              </a:rPr>
              <a:t>https://</a:t>
            </a:r>
            <a:r>
              <a:rPr lang="en-US" sz="1600" dirty="0" err="1">
                <a:latin typeface="Alexandria" pitchFamily="2" charset="-78"/>
                <a:cs typeface="Alexandria" pitchFamily="2" charset="-78"/>
              </a:rPr>
              <a:t>joa.journals.ekb.eg</a:t>
            </a:r>
            <a:r>
              <a:rPr lang="en-US" sz="1600" dirty="0">
                <a:latin typeface="Alexandria" pitchFamily="2" charset="-78"/>
                <a:cs typeface="Alexandria" pitchFamily="2" charset="-78"/>
              </a:rPr>
              <a:t>/article_147636.html</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94218197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247307"/>
            <a:ext cx="10515600" cy="4929656"/>
          </a:xfrm>
        </p:spPr>
        <p:txBody>
          <a:bodyPr>
            <a:normAutofit/>
          </a:bodyPr>
          <a:lstStyle/>
          <a:p>
            <a:pPr marL="228600" indent="-228600" algn="just" defTabSz="914400" rtl="1" eaLnBrk="1" latinLnBrk="0" hangingPunct="1">
              <a:lnSpc>
                <a:spcPct val="200000"/>
              </a:lnSpc>
              <a:spcBef>
                <a:spcPts val="1000"/>
              </a:spcBef>
              <a:buFont typeface="Arial" panose="020B0604020202020204" pitchFamily="34" charset="0"/>
              <a:buChar char="•"/>
            </a:pPr>
            <a:r>
              <a:rPr lang="ar-SA" sz="1600" dirty="0">
                <a:effectLst/>
                <a:latin typeface="Alexandria" pitchFamily="2" charset="-78"/>
                <a:ea typeface="Cambria" panose="02040503050406030204" pitchFamily="18" charset="0"/>
                <a:cs typeface="Alexandria" pitchFamily="2" charset="-78"/>
              </a:rPr>
              <a:t>انتشر منذ أواخر التسعينيات ما يُطلق عليه «</a:t>
            </a:r>
            <a:r>
              <a:rPr lang="ar-SA" sz="1600" b="1" dirty="0">
                <a:effectLst/>
                <a:latin typeface="Alexandria" pitchFamily="2" charset="-78"/>
                <a:ea typeface="Cambria" panose="02040503050406030204" pitchFamily="18" charset="0"/>
                <a:cs typeface="Alexandria" pitchFamily="2" charset="-78"/>
              </a:rPr>
              <a:t>ثقافة الخوف</a:t>
            </a:r>
            <a:r>
              <a:rPr lang="ar-SA" sz="1600" dirty="0">
                <a:effectLst/>
                <a:latin typeface="Alexandria" pitchFamily="2" charset="-78"/>
                <a:ea typeface="Cambria" panose="02040503050406030204" pitchFamily="18" charset="0"/>
                <a:cs typeface="Alexandria" pitchFamily="2" charset="-78"/>
              </a:rPr>
              <a:t>» وذلك كرد فعل لقيام المجتمع من خلال أنظمته الاتصالية المتعددة بترويج مناخ من الخوف ناتج عن تزايد المخاطر العامة المحيطة بالأفراد في مجتمعاتهم المحلية والعالم الخارجي، مثل انتشار الأمراض المستعصية، واختفاء الأطفال، والتلوث البيئي، وتزايد معدلات الجريمة، وأسلحة الدمار الشامل، وغير ذلك من المخاطر، إضافة إلى ظهور مخاوف يومية لدى عددٍ كبيرٍ من الأشخاص مرتبطة بالأنظمة الغذائية وتربية الأطفال ونمط المعيشة.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53488963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123828"/>
            <a:ext cx="10515600" cy="5053136"/>
          </a:xfrm>
        </p:spPr>
        <p:txBody>
          <a:bodyPr>
            <a:normAutofit fontScale="92500" lnSpcReduction="20000"/>
          </a:bodyPr>
          <a:lstStyle/>
          <a:p>
            <a:pPr algn="r" rtl="1">
              <a:lnSpc>
                <a:spcPct val="200000"/>
              </a:lnSpc>
            </a:pPr>
            <a:r>
              <a:rPr lang="ar-SA" sz="1600" b="1" dirty="0">
                <a:effectLst/>
                <a:latin typeface="Alexandria" pitchFamily="2" charset="-78"/>
                <a:ea typeface="Arial" panose="020B0604020202020204" pitchFamily="34" charset="0"/>
                <a:cs typeface="Alexandria" pitchFamily="2" charset="-78"/>
              </a:rPr>
              <a:t>هدف الدراسة </a:t>
            </a:r>
            <a:r>
              <a:rPr lang="ar-SA" sz="1600" dirty="0">
                <a:effectLst/>
                <a:latin typeface="Alexandria" pitchFamily="2" charset="-78"/>
                <a:ea typeface="Arial" panose="020B0604020202020204" pitchFamily="34" charset="0"/>
                <a:cs typeface="Alexandria" pitchFamily="2" charset="-78"/>
              </a:rPr>
              <a:t>التعرف على مدى استخدام شبكة الفيسبوك </a:t>
            </a:r>
            <a:r>
              <a:rPr lang="ar-SA" sz="1600" dirty="0" err="1">
                <a:effectLst/>
                <a:latin typeface="Alexandria" pitchFamily="2" charset="-78"/>
                <a:ea typeface="Arial" panose="020B0604020202020204" pitchFamily="34" charset="0"/>
                <a:cs typeface="Alexandria" pitchFamily="2" charset="-78"/>
              </a:rPr>
              <a:t>لاستمالات</a:t>
            </a:r>
            <a:r>
              <a:rPr lang="ar-SA" sz="1600" dirty="0">
                <a:effectLst/>
                <a:latin typeface="Alexandria" pitchFamily="2" charset="-78"/>
                <a:ea typeface="Arial" panose="020B0604020202020204" pitchFamily="34" charset="0"/>
                <a:cs typeface="Alexandria" pitchFamily="2" charset="-78"/>
              </a:rPr>
              <a:t> الخوف وقت انتشار جائحة </a:t>
            </a:r>
            <a:r>
              <a:rPr lang="ar-SA" sz="1600" dirty="0" err="1">
                <a:effectLst/>
                <a:latin typeface="Alexandria" pitchFamily="2" charset="-78"/>
                <a:ea typeface="Arial" panose="020B0604020202020204" pitchFamily="34" charset="0"/>
                <a:cs typeface="Alexandria" pitchFamily="2" charset="-78"/>
              </a:rPr>
              <a:t>الكورونا</a:t>
            </a:r>
            <a:r>
              <a:rPr lang="ar-SA" sz="1600" dirty="0">
                <a:effectLst/>
                <a:latin typeface="Alexandria" pitchFamily="2" charset="-78"/>
                <a:ea typeface="Arial" panose="020B0604020202020204" pitchFamily="34" charset="0"/>
                <a:cs typeface="Alexandria" pitchFamily="2" charset="-78"/>
              </a:rPr>
              <a:t>، ودورها في تعميم خطاب الخوف من خلال نشر قصص ومصطلحات تضفي على التهديدات أبعادًا جديدة. كما تقدم الدراسة تفسيرات لأنماط التغير في السلوك وقت انتشار خطر فيروس </a:t>
            </a:r>
            <a:r>
              <a:rPr lang="ar-SA" sz="1600" dirty="0" err="1">
                <a:effectLst/>
                <a:latin typeface="Alexandria" pitchFamily="2" charset="-78"/>
                <a:ea typeface="Arial" panose="020B0604020202020204" pitchFamily="34" charset="0"/>
                <a:cs typeface="Alexandria" pitchFamily="2" charset="-78"/>
              </a:rPr>
              <a:t>الكورونا</a:t>
            </a:r>
            <a:r>
              <a:rPr lang="ar-SA" sz="1600" dirty="0">
                <a:effectLst/>
                <a:latin typeface="Alexandria" pitchFamily="2" charset="-78"/>
                <a:ea typeface="Arial" panose="020B0604020202020204" pitchFamily="34" charset="0"/>
                <a:cs typeface="Alexandria" pitchFamily="2" charset="-78"/>
              </a:rPr>
              <a:t> في ظل نظرية دافع الحماية، والتي بناءً عليها يتحدد سلوك الفرد وفقًا لتقييمه لشدة الخطر واحتمال تعرضه له ومعتقداته حول فعالية السلوكيات المطروحة لتجنب الخطر وقدرته على القيام بها.</a:t>
            </a:r>
          </a:p>
          <a:p>
            <a:pPr algn="r" rtl="1">
              <a:lnSpc>
                <a:spcPct val="200000"/>
              </a:lnSpc>
            </a:pPr>
            <a:endParaRPr lang="ar-SA" sz="1600" dirty="0">
              <a:latin typeface="Alexandria" pitchFamily="2" charset="-78"/>
              <a:ea typeface="Arial" panose="020B0604020202020204" pitchFamily="34" charset="0"/>
              <a:cs typeface="Alexandria" pitchFamily="2" charset="-78"/>
            </a:endParaRPr>
          </a:p>
          <a:p>
            <a:pPr algn="r" rtl="1">
              <a:lnSpc>
                <a:spcPct val="200000"/>
              </a:lnSpc>
            </a:pPr>
            <a:r>
              <a:rPr lang="ar-SA" sz="1600" dirty="0">
                <a:effectLst/>
                <a:latin typeface="Alexandria" pitchFamily="2" charset="-78"/>
                <a:ea typeface="Cambria" panose="02040503050406030204" pitchFamily="18" charset="0"/>
                <a:cs typeface="Alexandria" pitchFamily="2" charset="-78"/>
              </a:rPr>
              <a:t>تعتمد هذه الدراسة على </a:t>
            </a:r>
            <a:r>
              <a:rPr lang="ar-SA" sz="1600" b="1" dirty="0">
                <a:effectLst/>
                <a:latin typeface="Alexandria" pitchFamily="2" charset="-78"/>
                <a:ea typeface="Cambria" panose="02040503050406030204" pitchFamily="18" charset="0"/>
                <a:cs typeface="Alexandria" pitchFamily="2" charset="-78"/>
              </a:rPr>
              <a:t>نظرية دافع الحماية</a:t>
            </a:r>
          </a:p>
          <a:p>
            <a:pPr algn="r" rtl="1">
              <a:lnSpc>
                <a:spcPct val="200000"/>
              </a:lnSpc>
            </a:pPr>
            <a:r>
              <a:rPr lang="ar-SA" sz="1600" dirty="0">
                <a:effectLst/>
                <a:latin typeface="Alexandria" pitchFamily="2" charset="-78"/>
                <a:ea typeface="Cambria" panose="02040503050406030204" pitchFamily="18" charset="0"/>
                <a:cs typeface="Alexandria" pitchFamily="2" charset="-78"/>
              </a:rPr>
              <a:t>لتفسير العلاقة بين إثارة شبكات التواصل الاجتماعي -وتحديدًا شبكة الفيسبوك- للمخاوف المتعلقة بالجائحة واستجابة الأفراد للسلوكيات المقترحة، والتي تم تداولها كإجراءات وقائية، حيث تركز النظرية على أن الفرد الذي يتعرض للرسائل الاتصالية التي تثير مخاوفه يقوم بتقييم كل المواقف التي يمكن أن تتسبب في احتمالية إصابته (السلوكيات السلبية)، وأيضًا تقييم فعالية السلوكيات التي يمكن أن يقوم بها لحمايته من الخطر المدرك (سلوكيات احترازية)،</a:t>
            </a:r>
            <a:endParaRPr lang="en-EG" sz="1600" dirty="0">
              <a:effectLst/>
              <a:latin typeface="Alexandria" pitchFamily="2" charset="-78"/>
              <a:ea typeface="Arial" panose="020B0604020202020204" pitchFamily="34" charset="0"/>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370953645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1417319"/>
            <a:ext cx="10515600" cy="4759644"/>
          </a:xfrm>
        </p:spPr>
        <p:txBody>
          <a:bodyPr>
            <a:normAutofit lnSpcReduction="10000"/>
          </a:bodyPr>
          <a:lstStyle/>
          <a:p>
            <a:pPr algn="r" rtl="1">
              <a:lnSpc>
                <a:spcPct val="200000"/>
              </a:lnSpc>
            </a:pPr>
            <a:r>
              <a:rPr lang="ar-SA" sz="1600" b="1" dirty="0">
                <a:effectLst/>
                <a:latin typeface="Alexandria" pitchFamily="2" charset="-78"/>
                <a:ea typeface="Arial" panose="020B0604020202020204" pitchFamily="34" charset="0"/>
                <a:cs typeface="Alexandria" pitchFamily="2" charset="-78"/>
              </a:rPr>
              <a:t>الفرض الرئيسي للدراسة : </a:t>
            </a:r>
          </a:p>
          <a:p>
            <a:pPr algn="r" rtl="1">
              <a:lnSpc>
                <a:spcPct val="200000"/>
              </a:lnSpc>
            </a:pPr>
            <a:r>
              <a:rPr lang="ar-SA" sz="1600" dirty="0">
                <a:effectLst/>
                <a:latin typeface="Alexandria" pitchFamily="2" charset="-78"/>
                <a:ea typeface="Arial" panose="020B0604020202020204" pitchFamily="34" charset="0"/>
                <a:cs typeface="Alexandria" pitchFamily="2" charset="-78"/>
              </a:rPr>
              <a:t>توجد علاقة دالة إحصائيًّا بين التعرض للأخبار والقصص المرتبطة بالفيروس على شبكة الفيسبوك والمخاوف المرتبطة بالمرض. </a:t>
            </a:r>
            <a:endParaRPr lang="en-EG" sz="1600" dirty="0">
              <a:effectLst/>
              <a:latin typeface="Alexandria" pitchFamily="2" charset="-78"/>
              <a:ea typeface="Arial" panose="020B0604020202020204" pitchFamily="34" charset="0"/>
              <a:cs typeface="Alexandria" pitchFamily="2" charset="-78"/>
            </a:endParaRPr>
          </a:p>
          <a:p>
            <a:pPr algn="r" rtl="1">
              <a:lnSpc>
                <a:spcPct val="200000"/>
              </a:lnSpc>
            </a:pPr>
            <a:r>
              <a:rPr lang="ar-SA" sz="1600" dirty="0">
                <a:latin typeface="Alexandria" pitchFamily="2" charset="-78"/>
                <a:cs typeface="Alexandria" pitchFamily="2" charset="-78"/>
              </a:rPr>
              <a:t> </a:t>
            </a:r>
            <a:r>
              <a:rPr lang="ar-SA" sz="1600" b="1" dirty="0">
                <a:effectLst/>
                <a:latin typeface="Alexandria" pitchFamily="2" charset="-78"/>
                <a:ea typeface="Arial" panose="020B0604020202020204" pitchFamily="34" charset="0"/>
                <a:cs typeface="Alexandria" pitchFamily="2" charset="-78"/>
              </a:rPr>
              <a:t>عينة الدراسة: </a:t>
            </a:r>
            <a:r>
              <a:rPr lang="ar-SA" sz="1600" dirty="0">
                <a:effectLst/>
                <a:latin typeface="Alexandria" pitchFamily="2" charset="-78"/>
                <a:ea typeface="Cambria" panose="02040503050406030204" pitchFamily="18" charset="0"/>
                <a:cs typeface="Alexandria" pitchFamily="2" charset="-78"/>
              </a:rPr>
              <a:t>حجمها ٣٠٠ مبحوث من الذين لديهم حسابات على شبكة الفيسبوك، و</a:t>
            </a:r>
            <a:r>
              <a:rPr lang="ar-SA" sz="1600" dirty="0">
                <a:effectLst/>
                <a:latin typeface="Alexandria" pitchFamily="2" charset="-78"/>
                <a:ea typeface="Arial" panose="020B0604020202020204" pitchFamily="34" charset="0"/>
                <a:cs typeface="Alexandria" pitchFamily="2" charset="-78"/>
              </a:rPr>
              <a:t> ٣ مجموعات نقاش مركزة كأداة كيفية للإجابة عن تساؤلات الدراسة ومناقشتها.</a:t>
            </a:r>
            <a:endParaRPr lang="en-EG" sz="1600" dirty="0">
              <a:effectLst/>
              <a:latin typeface="Alexandria" pitchFamily="2" charset="-78"/>
              <a:ea typeface="Arial" panose="020B0604020202020204" pitchFamily="34" charset="0"/>
              <a:cs typeface="Alexandria" pitchFamily="2" charset="-78"/>
            </a:endParaRPr>
          </a:p>
          <a:p>
            <a:pPr algn="r" rtl="1">
              <a:lnSpc>
                <a:spcPct val="200000"/>
              </a:lnSpc>
            </a:pPr>
            <a:r>
              <a:rPr lang="ar-SA" sz="1600" b="1" dirty="0">
                <a:latin typeface="Alexandria" pitchFamily="2" charset="-78"/>
                <a:cs typeface="Alexandria" pitchFamily="2" charset="-78"/>
              </a:rPr>
              <a:t>أهم النتائج:</a:t>
            </a:r>
          </a:p>
          <a:p>
            <a:pPr marL="0" indent="0" algn="r" rtl="1">
              <a:lnSpc>
                <a:spcPct val="200000"/>
              </a:lnSpc>
              <a:buNone/>
            </a:pPr>
            <a:r>
              <a:rPr lang="ar-SA" sz="1600" dirty="0">
                <a:effectLst/>
                <a:latin typeface="Alexandria" pitchFamily="2" charset="-78"/>
                <a:ea typeface="Cambria" panose="02040503050406030204" pitchFamily="18" charset="0"/>
                <a:cs typeface="Alexandria" pitchFamily="2" charset="-78"/>
              </a:rPr>
              <a:t>وجود علاقة بين درجة مخاوف الفرد، والتي تمثل أعراضها في الشعور بالقلق، والتهديد، واضطراب النوم بدرجة قوية، والتأكد أن الاصابة بالمرض حتمية، وبين </a:t>
            </a:r>
            <a:r>
              <a:rPr lang="ar-SA" sz="1600" b="1" dirty="0">
                <a:effectLst/>
                <a:latin typeface="Alexandria" pitchFamily="2" charset="-78"/>
                <a:ea typeface="Cambria" panose="02040503050406030204" pitchFamily="18" charset="0"/>
                <a:cs typeface="Alexandria" pitchFamily="2" charset="-78"/>
              </a:rPr>
              <a:t>سعيه للبحث عن مزيد من المعلومات حول المرض والسلوكيات المطلوب اتباعها للوقاية.</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230395681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B09F8666-76A5-53A9-043B-E986697E885C}"/>
              </a:ext>
            </a:extLst>
          </p:cNvPr>
          <p:cNvSpPr>
            <a:spLocks noGrp="1"/>
          </p:cNvSpPr>
          <p:nvPr>
            <p:ph idx="1"/>
          </p:nvPr>
        </p:nvSpPr>
        <p:spPr>
          <a:xfrm>
            <a:off x="838200" y="887850"/>
            <a:ext cx="10515600" cy="5844903"/>
          </a:xfrm>
        </p:spPr>
        <p:txBody>
          <a:bodyPr>
            <a:normAutofit/>
          </a:bodyPr>
          <a:lstStyle/>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ملخص المحاضرة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ما أهمية السلوكيات الوقائية؟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تغيير السلوك باستخدام </a:t>
            </a:r>
            <a:r>
              <a:rPr lang="ar-SA" sz="1600" dirty="0" err="1">
                <a:latin typeface="Alexandria" pitchFamily="2" charset="-78"/>
                <a:cs typeface="Alexandria" pitchFamily="2" charset="-78"/>
              </a:rPr>
              <a:t>استمالات</a:t>
            </a:r>
            <a:r>
              <a:rPr lang="ar-SA" sz="1600" dirty="0">
                <a:latin typeface="Alexandria" pitchFamily="2" charset="-78"/>
                <a:cs typeface="Alexandria" pitchFamily="2" charset="-78"/>
              </a:rPr>
              <a:t> الخوف </a:t>
            </a:r>
          </a:p>
          <a:p>
            <a:pPr algn="r" rtl="1">
              <a:lnSpc>
                <a:spcPct val="200000"/>
              </a:lnSpc>
            </a:pPr>
            <a:r>
              <a:rPr lang="ar-EG" sz="1600" dirty="0">
                <a:latin typeface="Alexandria" pitchFamily="2" charset="-78"/>
                <a:cs typeface="Alexandria" pitchFamily="2" charset="-78"/>
              </a:rPr>
              <a:t>فعالية استمالات الخوف:</a:t>
            </a:r>
          </a:p>
          <a:p>
            <a:pPr algn="r" rtl="1">
              <a:lnSpc>
                <a:spcPct val="200000"/>
              </a:lnSpc>
            </a:pPr>
            <a:r>
              <a:rPr lang="ar-SA" sz="1600" dirty="0">
                <a:latin typeface="Alexandria" pitchFamily="2" charset="-78"/>
                <a:cs typeface="Alexandria" pitchFamily="2" charset="-78"/>
              </a:rPr>
              <a:t>نظريات تتناول التأثير على السلوك من خلال اثارة الخوف لدى الأفراد:</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١- نظرية دافع الحماية</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٢- نموذج عمليات الخوف</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٣- نموذج المسار المزدوج</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٤- نظرية الإقناع</a:t>
            </a:r>
          </a:p>
          <a:p>
            <a:pPr algn="r" rtl="1">
              <a:lnSpc>
                <a:spcPct val="200000"/>
              </a:lnSpc>
            </a:pPr>
            <a:endParaRPr lang="ar-SA"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56820213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1EEBF52B-B342-4177-85AD-3FAE145337F4}"/>
</file>

<file path=docProps/app.xml><?xml version="1.0" encoding="utf-8"?>
<Properties xmlns="http://schemas.openxmlformats.org/officeDocument/2006/extended-properties" xmlns:vt="http://schemas.openxmlformats.org/officeDocument/2006/docPropsVTypes">
  <TotalTime>3978</TotalTime>
  <Words>3402</Words>
  <Application>Microsoft Macintosh PowerPoint</Application>
  <PresentationFormat>Widescreen</PresentationFormat>
  <Paragraphs>268</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ما أهمية السلوكيات الوقائية؟</vt:lpstr>
      <vt:lpstr>PowerPoint Presentation</vt:lpstr>
      <vt:lpstr>العلاقات العامة قوة للتغيير السلوكي تعمل على:</vt:lpstr>
      <vt:lpstr>تغيير السلوك باستخدام استمالات الخوف</vt:lpstr>
      <vt:lpstr>PowerPoint Presentation</vt:lpstr>
      <vt:lpstr>PowerPoint Presentation</vt:lpstr>
      <vt:lpstr>PowerPoint Presentation</vt:lpstr>
      <vt:lpstr>١- نظرية دافع الحماية (Protection Motivation Theory – PMT)</vt:lpstr>
      <vt:lpstr>المكونات الرئيسية للنظرية : </vt:lpstr>
      <vt:lpstr>PowerPoint Presentation</vt:lpstr>
      <vt:lpstr>PowerPoint Presentation</vt:lpstr>
      <vt:lpstr>PowerPoint Presentation</vt:lpstr>
      <vt:lpstr>PowerPoint Presentation</vt:lpstr>
      <vt:lpstr>تطبيق نظرية دافع الحماية في تصميم حملات العلاقات العامة:</vt:lpstr>
      <vt:lpstr>PowerPoint Presentation</vt:lpstr>
      <vt:lpstr>PowerPoint Presentation</vt:lpstr>
      <vt:lpstr>PowerPoint Presentation</vt:lpstr>
      <vt:lpstr>PowerPoint Presentation</vt:lpstr>
      <vt:lpstr>PowerPoint Presentation</vt:lpstr>
      <vt:lpstr>PowerPoint Presentation</vt:lpstr>
      <vt:lpstr> دور العلاقات العامة في توظيف النظرية: . </vt:lpstr>
      <vt:lpstr>PowerPoint Presentation</vt:lpstr>
      <vt:lpstr>PowerPoint Presentation</vt:lpstr>
      <vt:lpstr>PowerPoint Presentation</vt:lpstr>
      <vt:lpstr>PowerPoint Presentation</vt:lpstr>
      <vt:lpstr>استراتيجيات الاتصال المبنية على النظرية:</vt:lpstr>
      <vt:lpstr>PowerPoint Presentation</vt:lpstr>
      <vt:lpstr>PowerPoint Presentation</vt:lpstr>
      <vt:lpstr>أمثلة وتطبيقات حقيقية لحملات مبنية على النظرية:</vt:lpstr>
      <vt:lpstr>٢- نموذج المسار المزدوج  (Dual-Process Model): </vt:lpstr>
      <vt:lpstr>٣- نموذج التقييم المزدوج Elaboration Likelihood Model – ELM))</vt:lpstr>
      <vt:lpstr>٤- نموذج عمليات الخوف ((Fear Appeal Process Mode</vt:lpstr>
      <vt:lpstr>أمثلة تطبيقية:</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91</cp:revision>
  <dcterms:created xsi:type="dcterms:W3CDTF">2023-04-29T09:08:00Z</dcterms:created>
  <dcterms:modified xsi:type="dcterms:W3CDTF">2026-03-05T17:08:06Z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