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48"/>
  </p:notesMasterIdLst>
  <p:sldIdLst>
    <p:sldId id="256" r:id="rId5"/>
    <p:sldId id="257" r:id="rId6"/>
    <p:sldId id="258" r:id="rId7"/>
    <p:sldId id="259" r:id="rId8"/>
    <p:sldId id="260" r:id="rId9"/>
    <p:sldId id="261" r:id="rId10"/>
    <p:sldId id="262" r:id="rId11"/>
    <p:sldId id="263"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350" r:id="rId46"/>
    <p:sldId id="349" r:id="rId47"/>
  </p:sldIdLst>
  <p:sldSz cx="18288000" cy="10287000"/>
  <p:notesSz cx="6858000" cy="9144000"/>
  <p:embeddedFontLst>
    <p:embeddedFont>
      <p:font typeface="Alexandria" panose="020B0604020202020204" charset="-78"/>
      <p:regular r:id="rId49"/>
    </p:embeddedFont>
    <p:embeddedFont>
      <p:font typeface="Alexandria Bold" panose="020B0604020202020204" charset="-78"/>
      <p:regular r:id="rId50"/>
    </p:embeddedFont>
    <p:embeddedFont>
      <p:font typeface="Calibri (MS)" panose="020B0604020202020204" charset="0"/>
      <p:regular r:id="rId51"/>
    </p:embeddedFont>
    <p:embeddedFont>
      <p:font typeface="Calibri (MS) Bold" panose="020B0604020202020204" charset="0"/>
      <p:regular r:id="rId52"/>
    </p:embeddedFont>
    <p:embeddedFont>
      <p:font typeface="Calibri (MS) Light" panose="020B0604020202020204" charset="0"/>
      <p:regular r:id="rId5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8F7DE75-5BFF-EF49-6A77-372FFCC135C0}" v="3" dt="2025-06-25T06:06:49.240"/>
    <p1510:client id="{2C33CC76-1173-270E-1230-E033160429E7}" v="3" dt="2025-06-25T06:18:43.48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font" Target="fonts/font2.fntdata"/><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5.fntdata"/><Relationship Id="rId58" Type="http://schemas.microsoft.com/office/2016/11/relationships/changesInfo" Target="changesInfos/changesInfo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font" Target="fonts/font3.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1.fntdata"/><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4.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kaya Salah" userId="S::rokayasalah@midocean.edu.km::53f80253-e05d-4a43-ad88-9dc1f2ec9710" providerId="AD" clId="Web-{08F7DE75-5BFF-EF49-6A77-372FFCC135C0}"/>
    <pc:docChg chg="addSld delSld modSld">
      <pc:chgData name="Rokaya Salah" userId="S::rokayasalah@midocean.edu.km::53f80253-e05d-4a43-ad88-9dc1f2ec9710" providerId="AD" clId="Web-{08F7DE75-5BFF-EF49-6A77-372FFCC135C0}" dt="2025-06-25T06:06:49.240" v="2"/>
      <pc:docMkLst>
        <pc:docMk/>
      </pc:docMkLst>
      <pc:sldChg chg="modSp add">
        <pc:chgData name="Rokaya Salah" userId="S::rokayasalah@midocean.edu.km::53f80253-e05d-4a43-ad88-9dc1f2ec9710" providerId="AD" clId="Web-{08F7DE75-5BFF-EF49-6A77-372FFCC135C0}" dt="2025-06-25T06:06:40.005" v="1" actId="1076"/>
        <pc:sldMkLst>
          <pc:docMk/>
          <pc:sldMk cId="2269687913" sldId="349"/>
        </pc:sldMkLst>
        <pc:picChg chg="mod">
          <ac:chgData name="Rokaya Salah" userId="S::rokayasalah@midocean.edu.km::53f80253-e05d-4a43-ad88-9dc1f2ec9710" providerId="AD" clId="Web-{08F7DE75-5BFF-EF49-6A77-372FFCC135C0}" dt="2025-06-25T06:06:40.005" v="1" actId="1076"/>
          <ac:picMkLst>
            <pc:docMk/>
            <pc:sldMk cId="2269687913" sldId="349"/>
            <ac:picMk id="9" creationId="{3FB79B4A-7A34-1C02-CD1B-89115FC428CA}"/>
          </ac:picMkLst>
        </pc:picChg>
      </pc:sldChg>
      <pc:sldChg chg="del">
        <pc:chgData name="Rokaya Salah" userId="S::rokayasalah@midocean.edu.km::53f80253-e05d-4a43-ad88-9dc1f2ec9710" providerId="AD" clId="Web-{08F7DE75-5BFF-EF49-6A77-372FFCC135C0}" dt="2025-06-25T06:06:49.240" v="2"/>
        <pc:sldMkLst>
          <pc:docMk/>
          <pc:sldMk cId="0" sldId="351"/>
        </pc:sldMkLst>
      </pc:sldChg>
      <pc:sldMasterChg chg="addSldLayout">
        <pc:chgData name="Rokaya Salah" userId="S::rokayasalah@midocean.edu.km::53f80253-e05d-4a43-ad88-9dc1f2ec9710" providerId="AD" clId="Web-{08F7DE75-5BFF-EF49-6A77-372FFCC135C0}" dt="2025-06-25T06:06:30.739" v="0"/>
        <pc:sldMasterMkLst>
          <pc:docMk/>
          <pc:sldMasterMk cId="0" sldId="2147483648"/>
        </pc:sldMasterMkLst>
        <pc:sldLayoutChg chg="add">
          <pc:chgData name="Rokaya Salah" userId="S::rokayasalah@midocean.edu.km::53f80253-e05d-4a43-ad88-9dc1f2ec9710" providerId="AD" clId="Web-{08F7DE75-5BFF-EF49-6A77-372FFCC135C0}" dt="2025-06-25T06:06:30.739" v="0"/>
          <pc:sldLayoutMkLst>
            <pc:docMk/>
            <pc:sldMasterMk cId="0" sldId="2147483648"/>
            <pc:sldLayoutMk cId="775292738" sldId="2147483660"/>
          </pc:sldLayoutMkLst>
        </pc:sldLayoutChg>
      </pc:sldMasterChg>
    </pc:docChg>
  </pc:docChgLst>
  <pc:docChgLst>
    <pc:chgData name="Dr. Amer Alanazi" userId="S::ameralanazi@midocean.edu.km::44ebadff-1644-4f54-bfd8-149888bc916a" providerId="AD" clId="Web-{2C33CC76-1173-270E-1230-E033160429E7}"/>
    <pc:docChg chg="modSld">
      <pc:chgData name="Dr. Amer Alanazi" userId="S::ameralanazi@midocean.edu.km::44ebadff-1644-4f54-bfd8-149888bc916a" providerId="AD" clId="Web-{2C33CC76-1173-270E-1230-E033160429E7}" dt="2025-06-25T06:18:40.876" v="1"/>
      <pc:docMkLst>
        <pc:docMk/>
      </pc:docMkLst>
      <pc:sldChg chg="addSp delSp">
        <pc:chgData name="Dr. Amer Alanazi" userId="S::ameralanazi@midocean.edu.km::44ebadff-1644-4f54-bfd8-149888bc916a" providerId="AD" clId="Web-{2C33CC76-1173-270E-1230-E033160429E7}" dt="2025-06-25T06:18:40.876" v="1"/>
        <pc:sldMkLst>
          <pc:docMk/>
          <pc:sldMk cId="2269687913" sldId="349"/>
        </pc:sldMkLst>
        <pc:picChg chg="add del">
          <ac:chgData name="Dr. Amer Alanazi" userId="S::ameralanazi@midocean.edu.km::44ebadff-1644-4f54-bfd8-149888bc916a" providerId="AD" clId="Web-{2C33CC76-1173-270E-1230-E033160429E7}" dt="2025-06-25T06:18:40.876" v="1"/>
          <ac:picMkLst>
            <pc:docMk/>
            <pc:sldMk cId="2269687913" sldId="349"/>
            <ac:picMk id="9" creationId="{3FB79B4A-7A34-1C02-CD1B-89115FC428C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24.06.2025</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2</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5178974" y="-5"/>
            <a:ext cx="13109027" cy="10287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800"/>
            </a:lvl1pPr>
          </a:lstStyle>
          <a:p>
            <a:endParaRPr lang="id-ID"/>
          </a:p>
        </p:txBody>
      </p:sp>
    </p:spTree>
    <p:extLst>
      <p:ext uri="{BB962C8B-B14F-4D97-AF65-F5344CB8AC3E}">
        <p14:creationId xmlns:p14="http://schemas.microsoft.com/office/powerpoint/2010/main" val="775292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6/24/2025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0.jpeg"/><Relationship Id="rId4" Type="http://schemas.openxmlformats.org/officeDocument/2006/relationships/image" Target="../media/image9.sv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1.jpeg"/><Relationship Id="rId4" Type="http://schemas.openxmlformats.org/officeDocument/2006/relationships/image" Target="../media/image9.sv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1.jpeg"/><Relationship Id="rId4" Type="http://schemas.openxmlformats.org/officeDocument/2006/relationships/image" Target="../media/image9.sv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2.jpeg"/><Relationship Id="rId4" Type="http://schemas.openxmlformats.org/officeDocument/2006/relationships/image" Target="../media/image9.sv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3.jpeg"/><Relationship Id="rId4" Type="http://schemas.openxmlformats.org/officeDocument/2006/relationships/image" Target="../media/image9.sv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4.jpeg"/><Relationship Id="rId4" Type="http://schemas.openxmlformats.org/officeDocument/2006/relationships/image" Target="../media/image9.sv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3.jpeg"/><Relationship Id="rId4" Type="http://schemas.openxmlformats.org/officeDocument/2006/relationships/image" Target="../media/image9.sv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5.jpeg"/><Relationship Id="rId4" Type="http://schemas.openxmlformats.org/officeDocument/2006/relationships/image" Target="../media/image9.sv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17.svg"/></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17.svg"/></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17.svg"/></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4.jpeg"/><Relationship Id="rId4" Type="http://schemas.openxmlformats.org/officeDocument/2006/relationships/image" Target="../media/image19.svg"/></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17.svg"/></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20.jpeg"/><Relationship Id="rId4" Type="http://schemas.openxmlformats.org/officeDocument/2006/relationships/image" Target="../media/image19.sv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21.jpeg"/><Relationship Id="rId4" Type="http://schemas.openxmlformats.org/officeDocument/2006/relationships/image" Target="../media/image19.svg"/></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1.jpeg"/><Relationship Id="rId4" Type="http://schemas.openxmlformats.org/officeDocument/2006/relationships/image" Target="../media/image19.svg"/></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17.sv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2.xml"/><Relationship Id="rId5" Type="http://schemas.openxmlformats.org/officeDocument/2006/relationships/image" Target="../media/image26.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GB"/>
          </a:p>
        </p:txBody>
      </p:sp>
      <p:grpSp>
        <p:nvGrpSpPr>
          <p:cNvPr id="3" name="Group 3"/>
          <p:cNvGrpSpPr/>
          <p:nvPr/>
        </p:nvGrpSpPr>
        <p:grpSpPr>
          <a:xfrm>
            <a:off x="9081644" y="292814"/>
            <a:ext cx="8188300" cy="9870742"/>
            <a:chOff x="0" y="0"/>
            <a:chExt cx="10917734" cy="13160990"/>
          </a:xfrm>
        </p:grpSpPr>
        <p:sp>
          <p:nvSpPr>
            <p:cNvPr id="4" name="Freeform 4"/>
            <p:cNvSpPr/>
            <p:nvPr/>
          </p:nvSpPr>
          <p:spPr>
            <a:xfrm>
              <a:off x="0" y="0"/>
              <a:ext cx="10917682" cy="13161011"/>
            </a:xfrm>
            <a:custGeom>
              <a:avLst/>
              <a:gdLst/>
              <a:ahLst/>
              <a:cxnLst/>
              <a:rect l="l" t="t" r="r" b="b"/>
              <a:pathLst>
                <a:path w="10917682" h="13161011">
                  <a:moveTo>
                    <a:pt x="0" y="6580505"/>
                  </a:moveTo>
                  <a:cubicBezTo>
                    <a:pt x="0" y="2946146"/>
                    <a:pt x="2443988" y="0"/>
                    <a:pt x="5458841" y="0"/>
                  </a:cubicBezTo>
                  <a:cubicBezTo>
                    <a:pt x="8473694" y="0"/>
                    <a:pt x="10917682" y="2946146"/>
                    <a:pt x="10917682" y="6580505"/>
                  </a:cubicBezTo>
                  <a:cubicBezTo>
                    <a:pt x="10917682" y="10214865"/>
                    <a:pt x="8473694" y="13161011"/>
                    <a:pt x="5458841" y="13161011"/>
                  </a:cubicBezTo>
                  <a:cubicBezTo>
                    <a:pt x="2443988" y="13161011"/>
                    <a:pt x="0" y="10214864"/>
                    <a:pt x="0" y="6580505"/>
                  </a:cubicBezTo>
                  <a:close/>
                </a:path>
              </a:pathLst>
            </a:custGeom>
            <a:solidFill>
              <a:srgbClr val="00B0F0"/>
            </a:solidFill>
          </p:spPr>
          <p:txBody>
            <a:bodyPr/>
            <a:lstStyle/>
            <a:p>
              <a:endParaRPr lang="en-GB"/>
            </a:p>
          </p:txBody>
        </p:sp>
      </p:grpSp>
      <p:sp>
        <p:nvSpPr>
          <p:cNvPr id="5" name="TextBox 5"/>
          <p:cNvSpPr txBox="1"/>
          <p:nvPr/>
        </p:nvSpPr>
        <p:spPr>
          <a:xfrm>
            <a:off x="1236345" y="5765482"/>
            <a:ext cx="7641907" cy="461665"/>
          </a:xfrm>
          <a:prstGeom prst="rect">
            <a:avLst/>
          </a:prstGeom>
        </p:spPr>
        <p:txBody>
          <a:bodyPr lIns="0" tIns="0" rIns="0" bIns="0" rtlCol="0" anchor="t">
            <a:spAutoFit/>
          </a:bodyPr>
          <a:lstStyle/>
          <a:p>
            <a:pPr algn="l">
              <a:lnSpc>
                <a:spcPts val="3600"/>
              </a:lnSpc>
            </a:pPr>
            <a:r>
              <a:rPr lang="en-US" sz="3000">
                <a:solidFill>
                  <a:srgbClr val="000000"/>
                </a:solidFill>
                <a:latin typeface="Alexandria"/>
                <a:ea typeface="Alexandria"/>
                <a:cs typeface="Alexandria"/>
                <a:sym typeface="Alexandria"/>
              </a:rPr>
              <a:t>Prepared by Dr. Amer</a:t>
            </a:r>
          </a:p>
        </p:txBody>
      </p:sp>
      <p:sp>
        <p:nvSpPr>
          <p:cNvPr id="6" name="TextBox 6"/>
          <p:cNvSpPr txBox="1"/>
          <p:nvPr/>
        </p:nvSpPr>
        <p:spPr>
          <a:xfrm>
            <a:off x="1101944" y="3098455"/>
            <a:ext cx="8005420" cy="2026196"/>
          </a:xfrm>
          <a:prstGeom prst="rect">
            <a:avLst/>
          </a:prstGeom>
        </p:spPr>
        <p:txBody>
          <a:bodyPr lIns="0" tIns="0" rIns="0" bIns="0" rtlCol="0" anchor="t">
            <a:spAutoFit/>
          </a:bodyPr>
          <a:lstStyle/>
          <a:p>
            <a:pPr algn="l">
              <a:lnSpc>
                <a:spcPts val="7920"/>
              </a:lnSpc>
            </a:pPr>
            <a:r>
              <a:rPr lang="en-US" sz="6600" b="1">
                <a:solidFill>
                  <a:srgbClr val="00B0F0"/>
                </a:solidFill>
                <a:latin typeface="Alexandria Bold"/>
                <a:ea typeface="Alexandria Bold"/>
                <a:cs typeface="Alexandria Bold"/>
                <a:sym typeface="Alexandria Bold"/>
              </a:rPr>
              <a:t>Employment Relations</a:t>
            </a:r>
          </a:p>
        </p:txBody>
      </p:sp>
      <p:grpSp>
        <p:nvGrpSpPr>
          <p:cNvPr id="7" name="Group 7"/>
          <p:cNvGrpSpPr/>
          <p:nvPr/>
        </p:nvGrpSpPr>
        <p:grpSpPr>
          <a:xfrm>
            <a:off x="398670" y="8904188"/>
            <a:ext cx="5274912" cy="793750"/>
            <a:chOff x="0" y="0"/>
            <a:chExt cx="7033216" cy="1058334"/>
          </a:xfrm>
        </p:grpSpPr>
        <p:sp>
          <p:nvSpPr>
            <p:cNvPr id="8" name="Freeform 8"/>
            <p:cNvSpPr/>
            <p:nvPr/>
          </p:nvSpPr>
          <p:spPr>
            <a:xfrm>
              <a:off x="0" y="0"/>
              <a:ext cx="7033260" cy="1058291"/>
            </a:xfrm>
            <a:custGeom>
              <a:avLst/>
              <a:gdLst/>
              <a:ahLst/>
              <a:cxnLst/>
              <a:rect l="l" t="t" r="r" b="b"/>
              <a:pathLst>
                <a:path w="7033260" h="1058291">
                  <a:moveTo>
                    <a:pt x="0" y="176403"/>
                  </a:moveTo>
                  <a:cubicBezTo>
                    <a:pt x="0" y="78994"/>
                    <a:pt x="78994" y="0"/>
                    <a:pt x="176403" y="0"/>
                  </a:cubicBezTo>
                  <a:lnTo>
                    <a:pt x="6856857" y="0"/>
                  </a:lnTo>
                  <a:cubicBezTo>
                    <a:pt x="6954265" y="0"/>
                    <a:pt x="7033260" y="78994"/>
                    <a:pt x="7033260" y="176403"/>
                  </a:cubicBezTo>
                  <a:lnTo>
                    <a:pt x="7033260" y="881888"/>
                  </a:lnTo>
                  <a:cubicBezTo>
                    <a:pt x="7033260" y="979297"/>
                    <a:pt x="6954265" y="1058291"/>
                    <a:pt x="6856857" y="1058291"/>
                  </a:cubicBezTo>
                  <a:lnTo>
                    <a:pt x="176403" y="1058291"/>
                  </a:lnTo>
                  <a:cubicBezTo>
                    <a:pt x="78994" y="1058291"/>
                    <a:pt x="0" y="979297"/>
                    <a:pt x="0" y="881888"/>
                  </a:cubicBezTo>
                  <a:close/>
                </a:path>
              </a:pathLst>
            </a:custGeom>
            <a:solidFill>
              <a:srgbClr val="00B0F0"/>
            </a:solidFill>
          </p:spPr>
          <p:txBody>
            <a:bodyPr/>
            <a:lstStyle/>
            <a:p>
              <a:endParaRPr lang="en-GB"/>
            </a:p>
          </p:txBody>
        </p:sp>
        <p:sp>
          <p:nvSpPr>
            <p:cNvPr id="9" name="TextBox 9"/>
            <p:cNvSpPr txBox="1"/>
            <p:nvPr/>
          </p:nvSpPr>
          <p:spPr>
            <a:xfrm>
              <a:off x="0" y="0"/>
              <a:ext cx="7033216" cy="1058334"/>
            </a:xfrm>
            <a:prstGeom prst="rect">
              <a:avLst/>
            </a:prstGeom>
          </p:spPr>
          <p:txBody>
            <a:bodyPr lIns="50800" tIns="50800" rIns="50800" bIns="50800" rtlCol="0" anchor="ctr"/>
            <a:lstStyle/>
            <a:p>
              <a:pPr algn="ctr">
                <a:lnSpc>
                  <a:spcPts val="5040"/>
                </a:lnSpc>
              </a:pPr>
              <a:r>
                <a:rPr lang="en-US" sz="4200" b="1">
                  <a:solidFill>
                    <a:srgbClr val="FFFFFF"/>
                  </a:solidFill>
                  <a:latin typeface="Alexandria Bold"/>
                  <a:ea typeface="Alexandria Bold"/>
                  <a:cs typeface="Alexandria Bold"/>
                  <a:sym typeface="Alexandria Bold"/>
                </a:rPr>
                <a:t>Lecture (3)</a:t>
              </a:r>
            </a:p>
          </p:txBody>
        </p:sp>
      </p:grpSp>
      <p:sp>
        <p:nvSpPr>
          <p:cNvPr id="10" name="TextBox 10"/>
          <p:cNvSpPr txBox="1"/>
          <p:nvPr/>
        </p:nvSpPr>
        <p:spPr>
          <a:xfrm>
            <a:off x="585344" y="7616355"/>
            <a:ext cx="2556331" cy="1333113"/>
          </a:xfrm>
          <a:prstGeom prst="rect">
            <a:avLst/>
          </a:prstGeom>
        </p:spPr>
        <p:txBody>
          <a:bodyPr lIns="0" tIns="0" rIns="0" bIns="0" rtlCol="0" anchor="t">
            <a:spAutoFit/>
          </a:bodyPr>
          <a:lstStyle/>
          <a:p>
            <a:pPr algn="l">
              <a:lnSpc>
                <a:spcPts val="5759"/>
              </a:lnSpc>
            </a:pPr>
            <a:r>
              <a:rPr lang="en-US" sz="4800">
                <a:solidFill>
                  <a:srgbClr val="000000"/>
                </a:solidFill>
                <a:latin typeface="Calibri (MS)"/>
                <a:ea typeface="Calibri (MS)"/>
                <a:cs typeface="Calibri (MS)"/>
                <a:sym typeface="Calibri (MS)"/>
              </a:rPr>
              <a:t>HRM 624 </a:t>
            </a:r>
          </a:p>
          <a:p>
            <a:pPr algn="l">
              <a:lnSpc>
                <a:spcPts val="3600"/>
              </a:lnSpc>
            </a:pPr>
            <a:r>
              <a:rPr lang="en-US" sz="3000">
                <a:solidFill>
                  <a:srgbClr val="000000"/>
                </a:solidFill>
                <a:latin typeface="Alexandria"/>
                <a:ea typeface="Alexandria"/>
                <a:cs typeface="Alexandria"/>
                <a:sym typeface="Alexandria"/>
              </a:rPr>
              <a:t>3rd Lecture</a:t>
            </a:r>
          </a:p>
        </p:txBody>
      </p:sp>
      <p:grpSp>
        <p:nvGrpSpPr>
          <p:cNvPr id="11" name="Group 11"/>
          <p:cNvGrpSpPr/>
          <p:nvPr/>
        </p:nvGrpSpPr>
        <p:grpSpPr>
          <a:xfrm>
            <a:off x="9532986" y="540972"/>
            <a:ext cx="7285614" cy="9205056"/>
            <a:chOff x="0" y="0"/>
            <a:chExt cx="9714152" cy="12273408"/>
          </a:xfrm>
        </p:grpSpPr>
        <p:sp>
          <p:nvSpPr>
            <p:cNvPr id="12" name="Freeform 12"/>
            <p:cNvSpPr/>
            <p:nvPr/>
          </p:nvSpPr>
          <p:spPr>
            <a:xfrm>
              <a:off x="12700" y="12700"/>
              <a:ext cx="9688703" cy="12248007"/>
            </a:xfrm>
            <a:custGeom>
              <a:avLst/>
              <a:gdLst/>
              <a:ahLst/>
              <a:cxnLst/>
              <a:rect l="l" t="t" r="r" b="b"/>
              <a:pathLst>
                <a:path w="9688703" h="12248007">
                  <a:moveTo>
                    <a:pt x="0" y="6124067"/>
                  </a:moveTo>
                  <a:cubicBezTo>
                    <a:pt x="0" y="2741803"/>
                    <a:pt x="2168906" y="0"/>
                    <a:pt x="4844415" y="0"/>
                  </a:cubicBezTo>
                  <a:cubicBezTo>
                    <a:pt x="7519925" y="0"/>
                    <a:pt x="9688703" y="2741803"/>
                    <a:pt x="9688703" y="6124067"/>
                  </a:cubicBezTo>
                  <a:cubicBezTo>
                    <a:pt x="9688703" y="9506331"/>
                    <a:pt x="7519797" y="12248007"/>
                    <a:pt x="4844415" y="12248007"/>
                  </a:cubicBezTo>
                  <a:cubicBezTo>
                    <a:pt x="2169033" y="12248007"/>
                    <a:pt x="0" y="9506204"/>
                    <a:pt x="0" y="6124067"/>
                  </a:cubicBezTo>
                  <a:close/>
                </a:path>
              </a:pathLst>
            </a:custGeom>
            <a:blipFill>
              <a:blip r:embed="rId4"/>
              <a:stretch>
                <a:fillRect l="-52502" t="-103" r="-52503" b="-103"/>
              </a:stretch>
            </a:blipFill>
          </p:spPr>
          <p:txBody>
            <a:bodyPr/>
            <a:lstStyle/>
            <a:p>
              <a:endParaRPr lang="en-GB"/>
            </a:p>
          </p:txBody>
        </p:sp>
        <p:sp>
          <p:nvSpPr>
            <p:cNvPr id="13" name="Freeform 13"/>
            <p:cNvSpPr/>
            <p:nvPr/>
          </p:nvSpPr>
          <p:spPr>
            <a:xfrm>
              <a:off x="0" y="0"/>
              <a:ext cx="9714103" cy="12273534"/>
            </a:xfrm>
            <a:custGeom>
              <a:avLst/>
              <a:gdLst/>
              <a:ahLst/>
              <a:cxnLst/>
              <a:rect l="l" t="t" r="r" b="b"/>
              <a:pathLst>
                <a:path w="9714103" h="12273534">
                  <a:moveTo>
                    <a:pt x="0" y="6136767"/>
                  </a:moveTo>
                  <a:cubicBezTo>
                    <a:pt x="0" y="2750439"/>
                    <a:pt x="2171954" y="0"/>
                    <a:pt x="4857115" y="0"/>
                  </a:cubicBezTo>
                  <a:lnTo>
                    <a:pt x="4857115" y="12700"/>
                  </a:lnTo>
                  <a:lnTo>
                    <a:pt x="4857115" y="0"/>
                  </a:lnTo>
                  <a:cubicBezTo>
                    <a:pt x="7542149" y="0"/>
                    <a:pt x="9714103" y="2750439"/>
                    <a:pt x="9714103" y="6136767"/>
                  </a:cubicBezTo>
                  <a:lnTo>
                    <a:pt x="9701403" y="6136767"/>
                  </a:lnTo>
                  <a:lnTo>
                    <a:pt x="9714103" y="6136767"/>
                  </a:lnTo>
                  <a:cubicBezTo>
                    <a:pt x="9714103" y="9523095"/>
                    <a:pt x="7542149" y="12273534"/>
                    <a:pt x="4856988" y="12273534"/>
                  </a:cubicBezTo>
                  <a:lnTo>
                    <a:pt x="4856988" y="12260834"/>
                  </a:lnTo>
                  <a:lnTo>
                    <a:pt x="4856988" y="12273534"/>
                  </a:lnTo>
                  <a:cubicBezTo>
                    <a:pt x="2171954" y="12273407"/>
                    <a:pt x="0" y="9522968"/>
                    <a:pt x="0" y="6136767"/>
                  </a:cubicBezTo>
                  <a:lnTo>
                    <a:pt x="12700" y="6136767"/>
                  </a:lnTo>
                  <a:lnTo>
                    <a:pt x="25400" y="6136767"/>
                  </a:lnTo>
                  <a:lnTo>
                    <a:pt x="12700" y="6136767"/>
                  </a:lnTo>
                  <a:lnTo>
                    <a:pt x="0" y="6136767"/>
                  </a:lnTo>
                  <a:moveTo>
                    <a:pt x="25400" y="6136767"/>
                  </a:moveTo>
                  <a:cubicBezTo>
                    <a:pt x="25400" y="6143752"/>
                    <a:pt x="19685" y="6149467"/>
                    <a:pt x="12700" y="6149467"/>
                  </a:cubicBezTo>
                  <a:cubicBezTo>
                    <a:pt x="5715" y="6149467"/>
                    <a:pt x="0" y="6143752"/>
                    <a:pt x="0" y="6136767"/>
                  </a:cubicBezTo>
                  <a:cubicBezTo>
                    <a:pt x="0" y="6129782"/>
                    <a:pt x="5715" y="6124067"/>
                    <a:pt x="12700" y="6124067"/>
                  </a:cubicBezTo>
                  <a:cubicBezTo>
                    <a:pt x="19685" y="6124067"/>
                    <a:pt x="25400" y="6129782"/>
                    <a:pt x="25400" y="6136767"/>
                  </a:cubicBezTo>
                  <a:cubicBezTo>
                    <a:pt x="25400" y="9514840"/>
                    <a:pt x="2191258" y="12248007"/>
                    <a:pt x="4857115" y="12248007"/>
                  </a:cubicBezTo>
                  <a:cubicBezTo>
                    <a:pt x="7522973" y="12248007"/>
                    <a:pt x="9688703" y="9514840"/>
                    <a:pt x="9688703" y="6136767"/>
                  </a:cubicBezTo>
                  <a:cubicBezTo>
                    <a:pt x="9688703" y="2758694"/>
                    <a:pt x="7522972" y="25400"/>
                    <a:pt x="4857115" y="25400"/>
                  </a:cubicBezTo>
                  <a:lnTo>
                    <a:pt x="4857115" y="12700"/>
                  </a:lnTo>
                  <a:lnTo>
                    <a:pt x="4857115" y="25400"/>
                  </a:lnTo>
                  <a:cubicBezTo>
                    <a:pt x="2191258" y="25400"/>
                    <a:pt x="25400" y="2758567"/>
                    <a:pt x="25400" y="6136767"/>
                  </a:cubicBezTo>
                  <a:close/>
                </a:path>
              </a:pathLst>
            </a:custGeom>
            <a:solidFill>
              <a:srgbClr val="172C51"/>
            </a:solidFill>
          </p:spPr>
          <p:txBody>
            <a:bodyPr/>
            <a:lstStyle/>
            <a:p>
              <a:endParaRPr lang="en-GB"/>
            </a:p>
          </p:txBody>
        </p:sp>
      </p:grpSp>
      <p:grpSp>
        <p:nvGrpSpPr>
          <p:cNvPr id="14" name="Group 14"/>
          <p:cNvGrpSpPr>
            <a:grpSpLocks noChangeAspect="1"/>
          </p:cNvGrpSpPr>
          <p:nvPr/>
        </p:nvGrpSpPr>
        <p:grpSpPr>
          <a:xfrm>
            <a:off x="291926" y="404480"/>
            <a:ext cx="4431982" cy="2069433"/>
            <a:chOff x="0" y="0"/>
            <a:chExt cx="5909310" cy="2759244"/>
          </a:xfrm>
        </p:grpSpPr>
        <p:sp>
          <p:nvSpPr>
            <p:cNvPr id="15" name="Freeform 15"/>
            <p:cNvSpPr/>
            <p:nvPr/>
          </p:nvSpPr>
          <p:spPr>
            <a:xfrm>
              <a:off x="0" y="0"/>
              <a:ext cx="5909310" cy="2759202"/>
            </a:xfrm>
            <a:custGeom>
              <a:avLst/>
              <a:gdLst/>
              <a:ahLst/>
              <a:cxnLst/>
              <a:rect l="l" t="t" r="r" b="b"/>
              <a:pathLst>
                <a:path w="5909310" h="2759202">
                  <a:moveTo>
                    <a:pt x="0" y="0"/>
                  </a:moveTo>
                  <a:lnTo>
                    <a:pt x="5909310" y="0"/>
                  </a:lnTo>
                  <a:lnTo>
                    <a:pt x="5909310" y="2759202"/>
                  </a:lnTo>
                  <a:lnTo>
                    <a:pt x="0" y="2759202"/>
                  </a:lnTo>
                  <a:lnTo>
                    <a:pt x="0" y="0"/>
                  </a:lnTo>
                  <a:close/>
                </a:path>
              </a:pathLst>
            </a:custGeom>
            <a:blipFill>
              <a:blip r:embed="rId5"/>
              <a:stretch>
                <a:fillRect t="-59703" b="-54463"/>
              </a:stretch>
            </a:blipFill>
          </p:spPr>
          <p:txBody>
            <a:bodyPr/>
            <a:lstStyle/>
            <a:p>
              <a:endParaRPr lang="en-GB"/>
            </a:p>
          </p:txBody>
        </p:sp>
      </p:grpSp>
    </p:spTree>
  </p:cSld>
  <p:clrMapOvr>
    <a:masterClrMapping/>
  </p:clrMapOvr>
  <mc:AlternateContent xmlns:mc="http://schemas.openxmlformats.org/markup-compatibility/2006" xmlns:p14="http://schemas.microsoft.com/office/powerpoint/2010/main">
    <mc:Choice Requires="p14">
      <p:transition spd="slow" p14:dur="2000" advTm="16163"/>
    </mc:Choice>
    <mc:Fallback xmlns="">
      <p:transition spd="slow" advTm="16163"/>
    </mc:Fallback>
  </mc:AlternateContent>
  <p:timing>
    <p:tnLst>
      <p:par>
        <p:cTn id="1" dur="indefinite" restart="never" nodeType="tmRoot">
          <p:childTnLst>
            <p:cmd cmd="playFrom(0.0)">
              <p:cBhvr>
                <p:cTn id="2"/>
                <p:tgtEl>
                  <p:sldTgt/>
                </p:tgtEl>
              </p:cBhvr>
            </p:cmd>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GB"/>
          </a:p>
        </p:txBody>
      </p:sp>
      <p:grpSp>
        <p:nvGrpSpPr>
          <p:cNvPr id="3" name="Group 3"/>
          <p:cNvGrpSpPr>
            <a:grpSpLocks noChangeAspect="1"/>
          </p:cNvGrpSpPr>
          <p:nvPr/>
        </p:nvGrpSpPr>
        <p:grpSpPr>
          <a:xfrm>
            <a:off x="-89988" y="-87087"/>
            <a:ext cx="18995628" cy="10580916"/>
            <a:chOff x="0" y="0"/>
            <a:chExt cx="25327504" cy="14107888"/>
          </a:xfrm>
        </p:grpSpPr>
        <p:sp>
          <p:nvSpPr>
            <p:cNvPr id="4" name="Freeform 4"/>
            <p:cNvSpPr/>
            <p:nvPr/>
          </p:nvSpPr>
          <p:spPr>
            <a:xfrm>
              <a:off x="0" y="0"/>
              <a:ext cx="25327483" cy="14107922"/>
            </a:xfrm>
            <a:custGeom>
              <a:avLst/>
              <a:gdLst/>
              <a:ahLst/>
              <a:cxnLst/>
              <a:rect l="l" t="t" r="r" b="b"/>
              <a:pathLst>
                <a:path w="25327483" h="14107922">
                  <a:moveTo>
                    <a:pt x="0" y="0"/>
                  </a:moveTo>
                  <a:lnTo>
                    <a:pt x="25327483" y="0"/>
                  </a:lnTo>
                  <a:lnTo>
                    <a:pt x="25327483" y="14107922"/>
                  </a:lnTo>
                  <a:lnTo>
                    <a:pt x="0" y="14107922"/>
                  </a:lnTo>
                  <a:lnTo>
                    <a:pt x="0" y="0"/>
                  </a:lnTo>
                  <a:close/>
                </a:path>
              </a:pathLst>
            </a:custGeom>
            <a:blipFill>
              <a:blip r:embed="rId4"/>
              <a:stretch>
                <a:fillRect t="-39763" b="-39763"/>
              </a:stretch>
            </a:blipFill>
          </p:spPr>
          <p:txBody>
            <a:bodyPr/>
            <a:lstStyle/>
            <a:p>
              <a:endParaRPr lang="en-GB"/>
            </a:p>
          </p:txBody>
        </p:sp>
      </p:grpSp>
      <p:grpSp>
        <p:nvGrpSpPr>
          <p:cNvPr id="5" name="Group 5"/>
          <p:cNvGrpSpPr/>
          <p:nvPr/>
        </p:nvGrpSpPr>
        <p:grpSpPr>
          <a:xfrm>
            <a:off x="19050" y="-65316"/>
            <a:ext cx="18287998" cy="8724680"/>
            <a:chOff x="0" y="0"/>
            <a:chExt cx="24383998" cy="11632906"/>
          </a:xfrm>
        </p:grpSpPr>
        <p:sp>
          <p:nvSpPr>
            <p:cNvPr id="6" name="Freeform 6"/>
            <p:cNvSpPr/>
            <p:nvPr/>
          </p:nvSpPr>
          <p:spPr>
            <a:xfrm>
              <a:off x="0" y="0"/>
              <a:ext cx="24384000" cy="11632946"/>
            </a:xfrm>
            <a:custGeom>
              <a:avLst/>
              <a:gdLst/>
              <a:ahLst/>
              <a:cxnLst/>
              <a:rect l="l" t="t" r="r" b="b"/>
              <a:pathLst>
                <a:path w="24384000" h="11632946">
                  <a:moveTo>
                    <a:pt x="0" y="11632946"/>
                  </a:moveTo>
                  <a:lnTo>
                    <a:pt x="20635595" y="11632946"/>
                  </a:lnTo>
                  <a:cubicBezTo>
                    <a:pt x="22705695" y="11632946"/>
                    <a:pt x="24384000" y="9954768"/>
                    <a:pt x="24384000" y="7884541"/>
                  </a:cubicBezTo>
                  <a:lnTo>
                    <a:pt x="24384000" y="0"/>
                  </a:lnTo>
                  <a:lnTo>
                    <a:pt x="0" y="0"/>
                  </a:lnTo>
                  <a:close/>
                </a:path>
              </a:pathLst>
            </a:custGeom>
            <a:solidFill>
              <a:srgbClr val="FFFFFF"/>
            </a:solidFill>
          </p:spPr>
          <p:txBody>
            <a:bodyPr/>
            <a:lstStyle/>
            <a:p>
              <a:endParaRPr lang="en-GB"/>
            </a:p>
          </p:txBody>
        </p:sp>
      </p:grpSp>
      <p:grpSp>
        <p:nvGrpSpPr>
          <p:cNvPr id="7" name="Group 7"/>
          <p:cNvGrpSpPr>
            <a:grpSpLocks noChangeAspect="1"/>
          </p:cNvGrpSpPr>
          <p:nvPr/>
        </p:nvGrpSpPr>
        <p:grpSpPr>
          <a:xfrm>
            <a:off x="0" y="-65313"/>
            <a:ext cx="12989496" cy="7951197"/>
            <a:chOff x="0" y="0"/>
            <a:chExt cx="17319328" cy="10601596"/>
          </a:xfrm>
        </p:grpSpPr>
        <p:sp>
          <p:nvSpPr>
            <p:cNvPr id="8" name="Freeform 8"/>
            <p:cNvSpPr/>
            <p:nvPr/>
          </p:nvSpPr>
          <p:spPr>
            <a:xfrm>
              <a:off x="0" y="0"/>
              <a:ext cx="17319371" cy="10601579"/>
            </a:xfrm>
            <a:custGeom>
              <a:avLst/>
              <a:gdLst/>
              <a:ahLst/>
              <a:cxnLst/>
              <a:rect l="l" t="t" r="r" b="b"/>
              <a:pathLst>
                <a:path w="17319371" h="10601579">
                  <a:moveTo>
                    <a:pt x="0" y="0"/>
                  </a:moveTo>
                  <a:lnTo>
                    <a:pt x="17319371" y="0"/>
                  </a:lnTo>
                  <a:lnTo>
                    <a:pt x="17319371" y="10601579"/>
                  </a:lnTo>
                  <a:lnTo>
                    <a:pt x="0" y="10601579"/>
                  </a:lnTo>
                  <a:lnTo>
                    <a:pt x="0" y="0"/>
                  </a:lnTo>
                  <a:close/>
                </a:path>
              </a:pathLst>
            </a:custGeom>
            <a:blipFill>
              <a:blip r:embed="rId5"/>
              <a:stretch>
                <a:fillRect l="-4556" r="-4570"/>
              </a:stretch>
            </a:blipFill>
          </p:spPr>
          <p:txBody>
            <a:bodyPr/>
            <a:lstStyle/>
            <a:p>
              <a:endParaRPr lang="en-GB"/>
            </a:p>
          </p:txBody>
        </p:sp>
      </p:grpSp>
      <p:sp>
        <p:nvSpPr>
          <p:cNvPr id="9" name="TextBox 9"/>
          <p:cNvSpPr txBox="1"/>
          <p:nvPr/>
        </p:nvSpPr>
        <p:spPr>
          <a:xfrm>
            <a:off x="9553287" y="4214760"/>
            <a:ext cx="8578882" cy="1654299"/>
          </a:xfrm>
          <a:prstGeom prst="rect">
            <a:avLst/>
          </a:prstGeom>
        </p:spPr>
        <p:txBody>
          <a:bodyPr wrap="square" lIns="0" tIns="0" rIns="0" bIns="0" rtlCol="0" anchor="t">
            <a:spAutoFit/>
          </a:bodyPr>
          <a:lstStyle/>
          <a:p>
            <a:pPr algn="l">
              <a:lnSpc>
                <a:spcPts val="7920"/>
              </a:lnSpc>
            </a:pPr>
            <a:r>
              <a:rPr lang="en-US" sz="5500" b="1">
                <a:solidFill>
                  <a:srgbClr val="00B0F0"/>
                </a:solidFill>
                <a:latin typeface="Alexandria Bold"/>
                <a:ea typeface="Alexandria Bold"/>
                <a:cs typeface="Alexandria Bold"/>
                <a:sym typeface="Alexandria Bold"/>
              </a:rPr>
              <a:t>Employment Relations</a:t>
            </a:r>
          </a:p>
          <a:p>
            <a:pPr algn="l">
              <a:lnSpc>
                <a:spcPts val="5040"/>
              </a:lnSpc>
            </a:pPr>
            <a:r>
              <a:rPr lang="en-US" sz="4200">
                <a:solidFill>
                  <a:srgbClr val="000000"/>
                </a:solidFill>
                <a:latin typeface="Calibri (MS)"/>
                <a:ea typeface="Calibri (MS)"/>
                <a:cs typeface="Calibri (MS)"/>
                <a:sym typeface="Calibri (MS)"/>
              </a:rPr>
              <a:t>Understanding employment relations</a:t>
            </a:r>
          </a:p>
        </p:txBody>
      </p:sp>
      <p:grpSp>
        <p:nvGrpSpPr>
          <p:cNvPr id="10" name="Group 10"/>
          <p:cNvGrpSpPr/>
          <p:nvPr/>
        </p:nvGrpSpPr>
        <p:grpSpPr>
          <a:xfrm>
            <a:off x="9567582" y="6338865"/>
            <a:ext cx="5293962" cy="812800"/>
            <a:chOff x="0" y="0"/>
            <a:chExt cx="7058616" cy="1083734"/>
          </a:xfrm>
        </p:grpSpPr>
        <p:sp>
          <p:nvSpPr>
            <p:cNvPr id="11" name="Freeform 11"/>
            <p:cNvSpPr/>
            <p:nvPr/>
          </p:nvSpPr>
          <p:spPr>
            <a:xfrm>
              <a:off x="12700" y="12700"/>
              <a:ext cx="7033260" cy="1058291"/>
            </a:xfrm>
            <a:custGeom>
              <a:avLst/>
              <a:gdLst/>
              <a:ahLst/>
              <a:cxnLst/>
              <a:rect l="l" t="t" r="r" b="b"/>
              <a:pathLst>
                <a:path w="7033260" h="1058291">
                  <a:moveTo>
                    <a:pt x="0" y="176403"/>
                  </a:moveTo>
                  <a:cubicBezTo>
                    <a:pt x="0" y="78994"/>
                    <a:pt x="80518" y="0"/>
                    <a:pt x="179959" y="0"/>
                  </a:cubicBezTo>
                  <a:lnTo>
                    <a:pt x="6853301" y="0"/>
                  </a:lnTo>
                  <a:cubicBezTo>
                    <a:pt x="6952742" y="0"/>
                    <a:pt x="7033260" y="78994"/>
                    <a:pt x="7033260" y="176403"/>
                  </a:cubicBezTo>
                  <a:lnTo>
                    <a:pt x="7033260" y="881888"/>
                  </a:lnTo>
                  <a:cubicBezTo>
                    <a:pt x="7033260" y="979297"/>
                    <a:pt x="6952742" y="1058291"/>
                    <a:pt x="6853301" y="1058291"/>
                  </a:cubicBezTo>
                  <a:lnTo>
                    <a:pt x="179959" y="1058291"/>
                  </a:lnTo>
                  <a:cubicBezTo>
                    <a:pt x="80518" y="1058291"/>
                    <a:pt x="0" y="979297"/>
                    <a:pt x="0" y="881888"/>
                  </a:cubicBezTo>
                  <a:close/>
                </a:path>
              </a:pathLst>
            </a:custGeom>
            <a:solidFill>
              <a:srgbClr val="FFFFFF"/>
            </a:solidFill>
          </p:spPr>
          <p:txBody>
            <a:bodyPr/>
            <a:lstStyle/>
            <a:p>
              <a:endParaRPr lang="en-GB"/>
            </a:p>
          </p:txBody>
        </p:sp>
        <p:sp>
          <p:nvSpPr>
            <p:cNvPr id="12" name="Freeform 12"/>
            <p:cNvSpPr/>
            <p:nvPr/>
          </p:nvSpPr>
          <p:spPr>
            <a:xfrm>
              <a:off x="0" y="0"/>
              <a:ext cx="7058660" cy="1083691"/>
            </a:xfrm>
            <a:custGeom>
              <a:avLst/>
              <a:gdLst/>
              <a:ahLst/>
              <a:cxnLst/>
              <a:rect l="l" t="t" r="r" b="b"/>
              <a:pathLst>
                <a:path w="7058660" h="1083691">
                  <a:moveTo>
                    <a:pt x="0" y="189103"/>
                  </a:moveTo>
                  <a:cubicBezTo>
                    <a:pt x="0" y="84455"/>
                    <a:pt x="86487" y="0"/>
                    <a:pt x="192659" y="0"/>
                  </a:cubicBezTo>
                  <a:lnTo>
                    <a:pt x="6866001" y="0"/>
                  </a:lnTo>
                  <a:lnTo>
                    <a:pt x="6866001" y="12700"/>
                  </a:lnTo>
                  <a:lnTo>
                    <a:pt x="6866001" y="0"/>
                  </a:lnTo>
                  <a:cubicBezTo>
                    <a:pt x="6972173" y="0"/>
                    <a:pt x="7058660" y="84455"/>
                    <a:pt x="7058660" y="189103"/>
                  </a:cubicBezTo>
                  <a:lnTo>
                    <a:pt x="7045960" y="189103"/>
                  </a:lnTo>
                  <a:lnTo>
                    <a:pt x="7058660" y="189103"/>
                  </a:lnTo>
                  <a:lnTo>
                    <a:pt x="7058660" y="894588"/>
                  </a:lnTo>
                  <a:lnTo>
                    <a:pt x="7045960" y="894588"/>
                  </a:lnTo>
                  <a:lnTo>
                    <a:pt x="7058660" y="894588"/>
                  </a:lnTo>
                  <a:cubicBezTo>
                    <a:pt x="7058660" y="999236"/>
                    <a:pt x="6972173" y="1083691"/>
                    <a:pt x="6866001" y="1083691"/>
                  </a:cubicBezTo>
                  <a:lnTo>
                    <a:pt x="6866001" y="1070991"/>
                  </a:lnTo>
                  <a:lnTo>
                    <a:pt x="6866001" y="1083691"/>
                  </a:lnTo>
                  <a:lnTo>
                    <a:pt x="192659" y="1083691"/>
                  </a:lnTo>
                  <a:lnTo>
                    <a:pt x="192659" y="1070991"/>
                  </a:lnTo>
                  <a:lnTo>
                    <a:pt x="192659" y="1083691"/>
                  </a:lnTo>
                  <a:cubicBezTo>
                    <a:pt x="86487" y="1083691"/>
                    <a:pt x="0" y="999363"/>
                    <a:pt x="0" y="894588"/>
                  </a:cubicBezTo>
                  <a:lnTo>
                    <a:pt x="0" y="189103"/>
                  </a:lnTo>
                  <a:lnTo>
                    <a:pt x="12700" y="189103"/>
                  </a:lnTo>
                  <a:lnTo>
                    <a:pt x="0" y="189103"/>
                  </a:lnTo>
                  <a:moveTo>
                    <a:pt x="25400" y="189103"/>
                  </a:moveTo>
                  <a:lnTo>
                    <a:pt x="25400" y="894588"/>
                  </a:lnTo>
                  <a:lnTo>
                    <a:pt x="12700" y="894588"/>
                  </a:lnTo>
                  <a:lnTo>
                    <a:pt x="25400" y="894588"/>
                  </a:lnTo>
                  <a:cubicBezTo>
                    <a:pt x="25400" y="984758"/>
                    <a:pt x="100076" y="1058291"/>
                    <a:pt x="192659" y="1058291"/>
                  </a:cubicBezTo>
                  <a:lnTo>
                    <a:pt x="6866001" y="1058291"/>
                  </a:lnTo>
                  <a:cubicBezTo>
                    <a:pt x="6958584" y="1058291"/>
                    <a:pt x="7033260" y="984758"/>
                    <a:pt x="7033260" y="894588"/>
                  </a:cubicBezTo>
                  <a:lnTo>
                    <a:pt x="7033260" y="189103"/>
                  </a:lnTo>
                  <a:cubicBezTo>
                    <a:pt x="7033260" y="98933"/>
                    <a:pt x="6958584" y="25400"/>
                    <a:pt x="6866001" y="25400"/>
                  </a:cubicBezTo>
                  <a:lnTo>
                    <a:pt x="192659" y="25400"/>
                  </a:lnTo>
                  <a:lnTo>
                    <a:pt x="192659" y="12700"/>
                  </a:lnTo>
                  <a:lnTo>
                    <a:pt x="192659" y="25400"/>
                  </a:lnTo>
                  <a:cubicBezTo>
                    <a:pt x="100076" y="25400"/>
                    <a:pt x="25400" y="98933"/>
                    <a:pt x="25400" y="189103"/>
                  </a:cubicBezTo>
                  <a:close/>
                </a:path>
              </a:pathLst>
            </a:custGeom>
            <a:solidFill>
              <a:srgbClr val="8E5A6D"/>
            </a:solidFill>
          </p:spPr>
          <p:txBody>
            <a:bodyPr/>
            <a:lstStyle/>
            <a:p>
              <a:endParaRPr lang="en-GB"/>
            </a:p>
          </p:txBody>
        </p:sp>
        <p:sp>
          <p:nvSpPr>
            <p:cNvPr id="13" name="TextBox 13"/>
            <p:cNvSpPr txBox="1"/>
            <p:nvPr/>
          </p:nvSpPr>
          <p:spPr>
            <a:xfrm>
              <a:off x="0" y="0"/>
              <a:ext cx="7058616" cy="1083734"/>
            </a:xfrm>
            <a:prstGeom prst="rect">
              <a:avLst/>
            </a:prstGeom>
          </p:spPr>
          <p:txBody>
            <a:bodyPr lIns="50800" tIns="50800" rIns="50800" bIns="50800" rtlCol="0" anchor="ctr"/>
            <a:lstStyle/>
            <a:p>
              <a:pPr algn="ctr">
                <a:lnSpc>
                  <a:spcPts val="5040"/>
                </a:lnSpc>
              </a:pPr>
              <a:r>
                <a:rPr lang="en-US" sz="4200" b="1">
                  <a:solidFill>
                    <a:srgbClr val="000000"/>
                  </a:solidFill>
                  <a:latin typeface="Alexandria Bold"/>
                  <a:ea typeface="Alexandria Bold"/>
                  <a:cs typeface="Alexandria Bold"/>
                  <a:sym typeface="Alexandria Bold"/>
                </a:rPr>
                <a:t>Lecture (3)</a:t>
              </a:r>
            </a:p>
          </p:txBody>
        </p:sp>
      </p:grpSp>
      <p:sp>
        <p:nvSpPr>
          <p:cNvPr id="14" name="TextBox 14"/>
          <p:cNvSpPr txBox="1"/>
          <p:nvPr/>
        </p:nvSpPr>
        <p:spPr>
          <a:xfrm>
            <a:off x="9646776" y="7182873"/>
            <a:ext cx="7612524" cy="981021"/>
          </a:xfrm>
          <a:prstGeom prst="rect">
            <a:avLst/>
          </a:prstGeom>
        </p:spPr>
        <p:txBody>
          <a:bodyPr lIns="0" tIns="0" rIns="0" bIns="0" rtlCol="0" anchor="t">
            <a:spAutoFit/>
          </a:bodyPr>
          <a:lstStyle/>
          <a:p>
            <a:pPr algn="l">
              <a:lnSpc>
                <a:spcPts val="3600"/>
              </a:lnSpc>
            </a:pPr>
            <a:r>
              <a:rPr lang="en-US" sz="3000">
                <a:solidFill>
                  <a:srgbClr val="000000"/>
                </a:solidFill>
                <a:latin typeface="Calibri (MS)"/>
                <a:ea typeface="Calibri (MS)"/>
                <a:cs typeface="Calibri (MS)"/>
                <a:sym typeface="Calibri (MS)"/>
              </a:rPr>
              <a:t>HRM 624 </a:t>
            </a:r>
          </a:p>
          <a:p>
            <a:pPr algn="l">
              <a:lnSpc>
                <a:spcPts val="3600"/>
              </a:lnSpc>
            </a:pPr>
            <a:r>
              <a:rPr lang="en-US" sz="3000">
                <a:solidFill>
                  <a:srgbClr val="000000"/>
                </a:solidFill>
                <a:latin typeface="Alexandria"/>
                <a:ea typeface="Alexandria"/>
                <a:cs typeface="Alexandria"/>
                <a:sym typeface="Alexandria"/>
              </a:rPr>
              <a:t>2nd Lecture</a:t>
            </a:r>
          </a:p>
        </p:txBody>
      </p:sp>
      <p:sp>
        <p:nvSpPr>
          <p:cNvPr id="15" name="TextBox 15"/>
          <p:cNvSpPr txBox="1"/>
          <p:nvPr/>
        </p:nvSpPr>
        <p:spPr>
          <a:xfrm>
            <a:off x="780218" y="9327028"/>
            <a:ext cx="7146814" cy="641201"/>
          </a:xfrm>
          <a:prstGeom prst="rect">
            <a:avLst/>
          </a:prstGeom>
        </p:spPr>
        <p:txBody>
          <a:bodyPr lIns="0" tIns="0" rIns="0" bIns="0" rtlCol="0" anchor="t">
            <a:spAutoFit/>
          </a:bodyPr>
          <a:lstStyle/>
          <a:p>
            <a:pPr algn="l">
              <a:lnSpc>
                <a:spcPts val="5040"/>
              </a:lnSpc>
            </a:pPr>
            <a:r>
              <a:rPr lang="en-US" sz="4200" b="1">
                <a:solidFill>
                  <a:srgbClr val="00B0F0"/>
                </a:solidFill>
                <a:latin typeface="Alexandria Bold"/>
                <a:ea typeface="Alexandria Bold"/>
                <a:cs typeface="Alexandria Bold"/>
                <a:sym typeface="Alexandria Bold"/>
              </a:rPr>
              <a:t>Dr. Amer</a:t>
            </a:r>
          </a:p>
        </p:txBody>
      </p:sp>
      <p:sp>
        <p:nvSpPr>
          <p:cNvPr id="16" name="TextBox 16"/>
          <p:cNvSpPr txBox="1"/>
          <p:nvPr/>
        </p:nvSpPr>
        <p:spPr>
          <a:xfrm>
            <a:off x="780218" y="8792169"/>
            <a:ext cx="7146814" cy="599122"/>
          </a:xfrm>
          <a:prstGeom prst="rect">
            <a:avLst/>
          </a:prstGeom>
        </p:spPr>
        <p:txBody>
          <a:bodyPr lIns="0" tIns="0" rIns="0" bIns="0" rtlCol="0" anchor="t">
            <a:spAutoFit/>
          </a:bodyPr>
          <a:lstStyle/>
          <a:p>
            <a:pPr algn="l">
              <a:lnSpc>
                <a:spcPts val="4320"/>
              </a:lnSpc>
            </a:pPr>
            <a:r>
              <a:rPr lang="en-US" sz="3600">
                <a:solidFill>
                  <a:srgbClr val="00B0F0"/>
                </a:solidFill>
                <a:latin typeface="Alexandria"/>
                <a:ea typeface="Alexandria"/>
                <a:cs typeface="Alexandria"/>
                <a:sym typeface="Alexandria"/>
              </a:rPr>
              <a:t>Prepared by</a:t>
            </a:r>
          </a:p>
        </p:txBody>
      </p:sp>
      <p:grpSp>
        <p:nvGrpSpPr>
          <p:cNvPr id="18" name="Group 18"/>
          <p:cNvGrpSpPr>
            <a:grpSpLocks noChangeAspect="1"/>
          </p:cNvGrpSpPr>
          <p:nvPr/>
        </p:nvGrpSpPr>
        <p:grpSpPr>
          <a:xfrm>
            <a:off x="14674498" y="89684"/>
            <a:ext cx="3457712" cy="1614514"/>
            <a:chOff x="0" y="0"/>
            <a:chExt cx="4610282" cy="2152686"/>
          </a:xfrm>
        </p:grpSpPr>
        <p:sp>
          <p:nvSpPr>
            <p:cNvPr id="19" name="Freeform 19"/>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6"/>
              <a:stretch>
                <a:fillRect t="-59703" r="-1" b="-54464"/>
              </a:stretch>
            </a:blipFill>
          </p:spPr>
          <p:txBody>
            <a:bodyPr/>
            <a:lstStyle/>
            <a:p>
              <a:endParaRPr lang="en-GB"/>
            </a:p>
          </p:txBody>
        </p:sp>
      </p:grpSp>
    </p:spTree>
  </p:cSld>
  <p:clrMapOvr>
    <a:masterClrMapping/>
  </p:clrMapOvr>
  <p:transition advTm="154596">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5443" y="79466"/>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2286000" y="1683544"/>
            <a:ext cx="13716000" cy="3581400"/>
            <a:chOff x="0" y="0"/>
            <a:chExt cx="18288000" cy="4775200"/>
          </a:xfrm>
        </p:grpSpPr>
        <p:sp>
          <p:nvSpPr>
            <p:cNvPr id="4" name="Freeform 4"/>
            <p:cNvSpPr/>
            <p:nvPr/>
          </p:nvSpPr>
          <p:spPr>
            <a:xfrm>
              <a:off x="0" y="0"/>
              <a:ext cx="18288000" cy="4775200"/>
            </a:xfrm>
            <a:custGeom>
              <a:avLst/>
              <a:gdLst/>
              <a:ahLst/>
              <a:cxnLst/>
              <a:rect l="l" t="t" r="r" b="b"/>
              <a:pathLst>
                <a:path w="18288000" h="4775200">
                  <a:moveTo>
                    <a:pt x="0" y="0"/>
                  </a:moveTo>
                  <a:lnTo>
                    <a:pt x="18288000" y="0"/>
                  </a:lnTo>
                  <a:lnTo>
                    <a:pt x="18288000" y="4775200"/>
                  </a:lnTo>
                  <a:lnTo>
                    <a:pt x="0" y="4775200"/>
                  </a:lnTo>
                  <a:close/>
                </a:path>
              </a:pathLst>
            </a:custGeom>
            <a:solidFill>
              <a:srgbClr val="000000">
                <a:alpha val="0"/>
              </a:srgbClr>
            </a:solidFill>
          </p:spPr>
          <p:txBody>
            <a:bodyPr/>
            <a:lstStyle/>
            <a:p>
              <a:endParaRPr lang="en-GB"/>
            </a:p>
          </p:txBody>
        </p:sp>
        <p:sp>
          <p:nvSpPr>
            <p:cNvPr id="5" name="TextBox 5"/>
            <p:cNvSpPr txBox="1"/>
            <p:nvPr/>
          </p:nvSpPr>
          <p:spPr>
            <a:xfrm>
              <a:off x="0" y="-85725"/>
              <a:ext cx="18288000" cy="4860925"/>
            </a:xfrm>
            <a:prstGeom prst="rect">
              <a:avLst/>
            </a:prstGeom>
          </p:spPr>
          <p:txBody>
            <a:bodyPr lIns="0" tIns="0" rIns="0" bIns="0" rtlCol="0" anchor="b"/>
            <a:lstStyle/>
            <a:p>
              <a:pPr algn="ctr">
                <a:lnSpc>
                  <a:spcPts val="9720"/>
                </a:lnSpc>
              </a:pPr>
              <a:r>
                <a:rPr lang="en-US" sz="9000">
                  <a:solidFill>
                    <a:srgbClr val="000000"/>
                  </a:solidFill>
                  <a:latin typeface="Calibri (MS) Light"/>
                  <a:ea typeface="Calibri (MS) Light"/>
                  <a:cs typeface="Calibri (MS) Light"/>
                  <a:sym typeface="Calibri (MS) Light"/>
                </a:rPr>
                <a:t>Define employment relations</a:t>
              </a:r>
            </a:p>
          </p:txBody>
        </p:sp>
      </p:grpSp>
      <p:pic>
        <p:nvPicPr>
          <p:cNvPr id="6" name="Graphic 21">
            <a:extLst>
              <a:ext uri="{FF2B5EF4-FFF2-40B4-BE49-F238E27FC236}">
                <a16:creationId xmlns:a16="http://schemas.microsoft.com/office/drawing/2014/main" id="{16344318-5B43-84F6-299E-32EF7EAD6A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12158"/>
    </mc:Choice>
    <mc:Fallback xmlns="">
      <p:transition spd="slow" advTm="412158"/>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858739" y="1028700"/>
            <a:ext cx="17429261" cy="1697628"/>
            <a:chOff x="0" y="0"/>
            <a:chExt cx="22037040" cy="2146430"/>
          </a:xfrm>
        </p:grpSpPr>
        <p:sp>
          <p:nvSpPr>
            <p:cNvPr id="4" name="Freeform 4"/>
            <p:cNvSpPr/>
            <p:nvPr/>
          </p:nvSpPr>
          <p:spPr>
            <a:xfrm>
              <a:off x="0" y="0"/>
              <a:ext cx="22037039" cy="2146430"/>
            </a:xfrm>
            <a:custGeom>
              <a:avLst/>
              <a:gdLst/>
              <a:ahLst/>
              <a:cxnLst/>
              <a:rect l="l" t="t" r="r" b="b"/>
              <a:pathLst>
                <a:path w="22037039" h="2146430">
                  <a:moveTo>
                    <a:pt x="0" y="0"/>
                  </a:moveTo>
                  <a:lnTo>
                    <a:pt x="22037039" y="0"/>
                  </a:lnTo>
                  <a:lnTo>
                    <a:pt x="22037039" y="2146430"/>
                  </a:lnTo>
                  <a:lnTo>
                    <a:pt x="0" y="2146430"/>
                  </a:lnTo>
                  <a:close/>
                </a:path>
              </a:pathLst>
            </a:custGeom>
            <a:solidFill>
              <a:srgbClr val="000000">
                <a:alpha val="0"/>
              </a:srgbClr>
            </a:solidFill>
          </p:spPr>
          <p:txBody>
            <a:bodyPr/>
            <a:lstStyle/>
            <a:p>
              <a:endParaRPr lang="en-GB"/>
            </a:p>
          </p:txBody>
        </p:sp>
        <p:sp>
          <p:nvSpPr>
            <p:cNvPr id="5" name="TextBox 5"/>
            <p:cNvSpPr txBox="1"/>
            <p:nvPr/>
          </p:nvSpPr>
          <p:spPr>
            <a:xfrm>
              <a:off x="0" y="-66675"/>
              <a:ext cx="22037040" cy="2213105"/>
            </a:xfrm>
            <a:prstGeom prst="rect">
              <a:avLst/>
            </a:prstGeom>
          </p:spPr>
          <p:txBody>
            <a:bodyPr lIns="0" tIns="0" rIns="0" bIns="0" rtlCol="0" anchor="b"/>
            <a:lstStyle/>
            <a:p>
              <a:pPr algn="l">
                <a:lnSpc>
                  <a:spcPts val="7873"/>
                </a:lnSpc>
              </a:pPr>
              <a:r>
                <a:rPr lang="en-US" sz="7290" b="1">
                  <a:solidFill>
                    <a:srgbClr val="000000"/>
                  </a:solidFill>
                  <a:latin typeface="Calibri (MS) Bold"/>
                  <a:ea typeface="Calibri (MS) Bold"/>
                  <a:cs typeface="Calibri (MS) Bold"/>
                  <a:sym typeface="Calibri (MS) Bold"/>
                </a:rPr>
                <a:t>Define Employment Relations</a:t>
              </a:r>
            </a:p>
          </p:txBody>
        </p:sp>
      </p:grpSp>
      <p:sp>
        <p:nvSpPr>
          <p:cNvPr id="6" name="Freeform 6"/>
          <p:cNvSpPr/>
          <p:nvPr/>
        </p:nvSpPr>
        <p:spPr>
          <a:xfrm>
            <a:off x="825402" y="2488979"/>
            <a:ext cx="16525875" cy="94107"/>
          </a:xfrm>
          <a:custGeom>
            <a:avLst/>
            <a:gdLst/>
            <a:ahLst/>
            <a:cxnLst/>
            <a:rect l="l" t="t" r="r" b="b"/>
            <a:pathLst>
              <a:path w="16525875" h="94107">
                <a:moveTo>
                  <a:pt x="0" y="0"/>
                </a:moveTo>
                <a:lnTo>
                  <a:pt x="16525875" y="0"/>
                </a:lnTo>
                <a:lnTo>
                  <a:pt x="16525875" y="94107"/>
                </a:lnTo>
                <a:lnTo>
                  <a:pt x="0" y="9410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 name="TextBox 7"/>
          <p:cNvSpPr txBox="1"/>
          <p:nvPr/>
        </p:nvSpPr>
        <p:spPr>
          <a:xfrm>
            <a:off x="950180" y="3124119"/>
            <a:ext cx="9887448" cy="6115893"/>
          </a:xfrm>
          <a:prstGeom prst="rect">
            <a:avLst/>
          </a:prstGeom>
        </p:spPr>
        <p:txBody>
          <a:bodyPr lIns="0" tIns="0" rIns="0" bIns="0" rtlCol="0" anchor="t">
            <a:spAutoFit/>
          </a:bodyPr>
          <a:lstStyle/>
          <a:p>
            <a:pPr algn="l">
              <a:lnSpc>
                <a:spcPts val="5184"/>
              </a:lnSpc>
            </a:pPr>
            <a:r>
              <a:rPr lang="en-US" sz="4800">
                <a:solidFill>
                  <a:srgbClr val="000000"/>
                </a:solidFill>
                <a:latin typeface="Calibri (MS)"/>
                <a:ea typeface="Calibri (MS)"/>
                <a:cs typeface="Calibri (MS)"/>
                <a:sym typeface="Calibri (MS)"/>
              </a:rPr>
              <a:t>Employment Relations Employment Relations (ER) covers a broad range of topics relating to the world of work. ER is concerned about the </a:t>
            </a:r>
            <a:r>
              <a:rPr lang="en-US" sz="4800" err="1">
                <a:solidFill>
                  <a:srgbClr val="000000"/>
                </a:solidFill>
                <a:latin typeface="Calibri (MS)"/>
                <a:ea typeface="Calibri (MS)"/>
                <a:cs typeface="Calibri (MS)"/>
                <a:sym typeface="Calibri (MS)"/>
              </a:rPr>
              <a:t>behaviour</a:t>
            </a:r>
            <a:r>
              <a:rPr lang="en-US" sz="4800">
                <a:solidFill>
                  <a:srgbClr val="000000"/>
                </a:solidFill>
                <a:latin typeface="Calibri (MS)"/>
                <a:ea typeface="Calibri (MS)"/>
                <a:cs typeface="Calibri (MS)"/>
                <a:sym typeface="Calibri (MS)"/>
              </a:rPr>
              <a:t> and interaction of people in the workplace and is primarily associated with the relationship between employers and their employees(Slade, 2002).</a:t>
            </a:r>
          </a:p>
        </p:txBody>
      </p:sp>
      <p:grpSp>
        <p:nvGrpSpPr>
          <p:cNvPr id="8" name="Group 8"/>
          <p:cNvGrpSpPr>
            <a:grpSpLocks noChangeAspect="1"/>
          </p:cNvGrpSpPr>
          <p:nvPr/>
        </p:nvGrpSpPr>
        <p:grpSpPr>
          <a:xfrm>
            <a:off x="11513487" y="3140964"/>
            <a:ext cx="5911596" cy="6144768"/>
            <a:chOff x="0" y="0"/>
            <a:chExt cx="7882128" cy="8193024"/>
          </a:xfrm>
        </p:grpSpPr>
        <p:sp>
          <p:nvSpPr>
            <p:cNvPr id="9" name="Freeform 9" descr="Colourful carved figures of humans"/>
            <p:cNvSpPr/>
            <p:nvPr/>
          </p:nvSpPr>
          <p:spPr>
            <a:xfrm>
              <a:off x="0" y="0"/>
              <a:ext cx="7882128" cy="8193024"/>
            </a:xfrm>
            <a:custGeom>
              <a:avLst/>
              <a:gdLst/>
              <a:ahLst/>
              <a:cxnLst/>
              <a:rect l="l" t="t" r="r" b="b"/>
              <a:pathLst>
                <a:path w="7882128" h="8193024">
                  <a:moveTo>
                    <a:pt x="0" y="0"/>
                  </a:moveTo>
                  <a:lnTo>
                    <a:pt x="7882128" y="0"/>
                  </a:lnTo>
                  <a:lnTo>
                    <a:pt x="7882128" y="8193024"/>
                  </a:lnTo>
                  <a:lnTo>
                    <a:pt x="0" y="8193024"/>
                  </a:lnTo>
                  <a:lnTo>
                    <a:pt x="0" y="0"/>
                  </a:lnTo>
                  <a:close/>
                </a:path>
              </a:pathLst>
            </a:custGeom>
            <a:blipFill>
              <a:blip r:embed="rId5"/>
              <a:stretch>
                <a:fillRect l="-23304" r="-22604" b="-2"/>
              </a:stretch>
            </a:blipFill>
          </p:spPr>
          <p:txBody>
            <a:bodyPr/>
            <a:lstStyle/>
            <a:p>
              <a:endParaRPr lang="en-GB"/>
            </a:p>
          </p:txBody>
        </p:sp>
      </p:grpSp>
      <p:pic>
        <p:nvPicPr>
          <p:cNvPr id="10" name="Graphic 21">
            <a:extLst>
              <a:ext uri="{FF2B5EF4-FFF2-40B4-BE49-F238E27FC236}">
                <a16:creationId xmlns:a16="http://schemas.microsoft.com/office/drawing/2014/main" id="{8AE22F75-F573-0A2C-3283-6B37AB774C55}"/>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57773"/>
    </mc:Choice>
    <mc:Fallback xmlns="">
      <p:transition spd="slow" advTm="65777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2286000" y="1683544"/>
            <a:ext cx="13716000" cy="3581400"/>
            <a:chOff x="0" y="0"/>
            <a:chExt cx="18288000" cy="4775200"/>
          </a:xfrm>
        </p:grpSpPr>
        <p:sp>
          <p:nvSpPr>
            <p:cNvPr id="4" name="Freeform 4"/>
            <p:cNvSpPr/>
            <p:nvPr/>
          </p:nvSpPr>
          <p:spPr>
            <a:xfrm>
              <a:off x="0" y="0"/>
              <a:ext cx="18288000" cy="4775200"/>
            </a:xfrm>
            <a:custGeom>
              <a:avLst/>
              <a:gdLst/>
              <a:ahLst/>
              <a:cxnLst/>
              <a:rect l="l" t="t" r="r" b="b"/>
              <a:pathLst>
                <a:path w="18288000" h="4775200">
                  <a:moveTo>
                    <a:pt x="0" y="0"/>
                  </a:moveTo>
                  <a:lnTo>
                    <a:pt x="18288000" y="0"/>
                  </a:lnTo>
                  <a:lnTo>
                    <a:pt x="18288000" y="4775200"/>
                  </a:lnTo>
                  <a:lnTo>
                    <a:pt x="0" y="4775200"/>
                  </a:lnTo>
                  <a:close/>
                </a:path>
              </a:pathLst>
            </a:custGeom>
            <a:solidFill>
              <a:srgbClr val="000000">
                <a:alpha val="0"/>
              </a:srgbClr>
            </a:solidFill>
          </p:spPr>
          <p:txBody>
            <a:bodyPr/>
            <a:lstStyle/>
            <a:p>
              <a:endParaRPr lang="en-GB"/>
            </a:p>
          </p:txBody>
        </p:sp>
        <p:sp>
          <p:nvSpPr>
            <p:cNvPr id="5" name="TextBox 5"/>
            <p:cNvSpPr txBox="1"/>
            <p:nvPr/>
          </p:nvSpPr>
          <p:spPr>
            <a:xfrm>
              <a:off x="0" y="-85725"/>
              <a:ext cx="18288000" cy="4860925"/>
            </a:xfrm>
            <a:prstGeom prst="rect">
              <a:avLst/>
            </a:prstGeom>
          </p:spPr>
          <p:txBody>
            <a:bodyPr lIns="0" tIns="0" rIns="0" bIns="0" rtlCol="0" anchor="b"/>
            <a:lstStyle/>
            <a:p>
              <a:pPr algn="ctr">
                <a:lnSpc>
                  <a:spcPts val="9720"/>
                </a:lnSpc>
              </a:pPr>
              <a:r>
                <a:rPr lang="en-US" sz="9000" b="1">
                  <a:solidFill>
                    <a:srgbClr val="000000"/>
                  </a:solidFill>
                  <a:latin typeface="Calibri (MS) Bold"/>
                  <a:ea typeface="Calibri (MS) Bold"/>
                  <a:cs typeface="Calibri (MS) Bold"/>
                  <a:sym typeface="Calibri (MS) Bold"/>
                </a:rPr>
                <a:t>ER, IR and HRM are they the same?</a:t>
              </a:r>
            </a:p>
          </p:txBody>
        </p:sp>
      </p:grpSp>
      <p:pic>
        <p:nvPicPr>
          <p:cNvPr id="6" name="Graphic 21">
            <a:extLst>
              <a:ext uri="{FF2B5EF4-FFF2-40B4-BE49-F238E27FC236}">
                <a16:creationId xmlns:a16="http://schemas.microsoft.com/office/drawing/2014/main" id="{1DA030C7-179F-3893-7C02-D736A81737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7004"/>
    </mc:Choice>
    <mc:Fallback xmlns="">
      <p:transition spd="slow" advTm="8700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790160" y="1350220"/>
            <a:ext cx="16527780" cy="1461146"/>
            <a:chOff x="0" y="0"/>
            <a:chExt cx="22037040" cy="1948194"/>
          </a:xfrm>
        </p:grpSpPr>
        <p:sp>
          <p:nvSpPr>
            <p:cNvPr id="4" name="Freeform 4"/>
            <p:cNvSpPr/>
            <p:nvPr/>
          </p:nvSpPr>
          <p:spPr>
            <a:xfrm>
              <a:off x="0" y="0"/>
              <a:ext cx="22037039" cy="1948194"/>
            </a:xfrm>
            <a:custGeom>
              <a:avLst/>
              <a:gdLst/>
              <a:ahLst/>
              <a:cxnLst/>
              <a:rect l="l" t="t" r="r" b="b"/>
              <a:pathLst>
                <a:path w="22037039" h="1948194">
                  <a:moveTo>
                    <a:pt x="0" y="0"/>
                  </a:moveTo>
                  <a:lnTo>
                    <a:pt x="22037039" y="0"/>
                  </a:lnTo>
                  <a:lnTo>
                    <a:pt x="22037039" y="1948194"/>
                  </a:lnTo>
                  <a:lnTo>
                    <a:pt x="0" y="1948194"/>
                  </a:lnTo>
                  <a:close/>
                </a:path>
              </a:pathLst>
            </a:custGeom>
            <a:solidFill>
              <a:srgbClr val="000000">
                <a:alpha val="0"/>
              </a:srgbClr>
            </a:solidFill>
          </p:spPr>
          <p:txBody>
            <a:bodyPr/>
            <a:lstStyle/>
            <a:p>
              <a:endParaRPr lang="en-GB"/>
            </a:p>
          </p:txBody>
        </p:sp>
        <p:sp>
          <p:nvSpPr>
            <p:cNvPr id="5" name="TextBox 5"/>
            <p:cNvSpPr txBox="1"/>
            <p:nvPr/>
          </p:nvSpPr>
          <p:spPr>
            <a:xfrm>
              <a:off x="0" y="-66675"/>
              <a:ext cx="22037040" cy="2014869"/>
            </a:xfrm>
            <a:prstGeom prst="rect">
              <a:avLst/>
            </a:prstGeom>
          </p:spPr>
          <p:txBody>
            <a:bodyPr lIns="0" tIns="0" rIns="0" bIns="0" rtlCol="0" anchor="b"/>
            <a:lstStyle/>
            <a:p>
              <a:pPr algn="l">
                <a:lnSpc>
                  <a:spcPts val="7873"/>
                </a:lnSpc>
              </a:pPr>
              <a:r>
                <a:rPr lang="en-US" sz="7290" b="1">
                  <a:solidFill>
                    <a:srgbClr val="000000"/>
                  </a:solidFill>
                  <a:latin typeface="Calibri (MS) Bold"/>
                  <a:ea typeface="Calibri (MS) Bold"/>
                  <a:cs typeface="Calibri (MS) Bold"/>
                  <a:sym typeface="Calibri (MS) Bold"/>
                </a:rPr>
                <a:t>ER, IR and HRM are they the same?</a:t>
              </a:r>
            </a:p>
          </p:txBody>
        </p:sp>
      </p:grpSp>
      <p:sp>
        <p:nvSpPr>
          <p:cNvPr id="6" name="Freeform 6"/>
          <p:cNvSpPr/>
          <p:nvPr/>
        </p:nvSpPr>
        <p:spPr>
          <a:xfrm>
            <a:off x="825402" y="2488979"/>
            <a:ext cx="16525875" cy="94107"/>
          </a:xfrm>
          <a:custGeom>
            <a:avLst/>
            <a:gdLst/>
            <a:ahLst/>
            <a:cxnLst/>
            <a:rect l="l" t="t" r="r" b="b"/>
            <a:pathLst>
              <a:path w="16525875" h="94107">
                <a:moveTo>
                  <a:pt x="0" y="0"/>
                </a:moveTo>
                <a:lnTo>
                  <a:pt x="16525875" y="0"/>
                </a:lnTo>
                <a:lnTo>
                  <a:pt x="16525875" y="94107"/>
                </a:lnTo>
                <a:lnTo>
                  <a:pt x="0" y="9410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 name="TextBox 7"/>
          <p:cNvSpPr txBox="1"/>
          <p:nvPr/>
        </p:nvSpPr>
        <p:spPr>
          <a:xfrm>
            <a:off x="950180" y="3095544"/>
            <a:ext cx="9887448" cy="6144468"/>
          </a:xfrm>
          <a:prstGeom prst="rect">
            <a:avLst/>
          </a:prstGeom>
        </p:spPr>
        <p:txBody>
          <a:bodyPr lIns="0" tIns="0" rIns="0" bIns="0" rtlCol="0" anchor="t">
            <a:spAutoFit/>
          </a:bodyPr>
          <a:lstStyle/>
          <a:p>
            <a:pPr marL="977265" lvl="1" indent="-488632" algn="l">
              <a:lnSpc>
                <a:spcPts val="5832"/>
              </a:lnSpc>
              <a:buFont typeface="Arial"/>
              <a:buChar char="•"/>
            </a:pPr>
            <a:r>
              <a:rPr lang="en-US" sz="5400">
                <a:solidFill>
                  <a:srgbClr val="000000"/>
                </a:solidFill>
                <a:latin typeface="Calibri (MS)"/>
                <a:ea typeface="Calibri (MS)"/>
                <a:cs typeface="Calibri (MS)"/>
                <a:sym typeface="Calibri (MS)"/>
              </a:rPr>
              <a:t>The incorporation of a pluralistic frame of reference and the integration of Industrial Relations and Human Resources Management into some kind of whole creates a discipline called ‘Employment Relations’ (Slade, 2002). </a:t>
            </a:r>
          </a:p>
        </p:txBody>
      </p:sp>
      <p:grpSp>
        <p:nvGrpSpPr>
          <p:cNvPr id="8" name="Group 8"/>
          <p:cNvGrpSpPr>
            <a:grpSpLocks noChangeAspect="1"/>
          </p:cNvGrpSpPr>
          <p:nvPr/>
        </p:nvGrpSpPr>
        <p:grpSpPr>
          <a:xfrm>
            <a:off x="11513487" y="3140964"/>
            <a:ext cx="5911596" cy="6144768"/>
            <a:chOff x="0" y="0"/>
            <a:chExt cx="7882128" cy="8193024"/>
          </a:xfrm>
        </p:grpSpPr>
        <p:sp>
          <p:nvSpPr>
            <p:cNvPr id="9" name="Freeform 9" descr="A group of multi coloured wooden stick figures"/>
            <p:cNvSpPr/>
            <p:nvPr/>
          </p:nvSpPr>
          <p:spPr>
            <a:xfrm>
              <a:off x="0" y="0"/>
              <a:ext cx="7882128" cy="8193024"/>
            </a:xfrm>
            <a:custGeom>
              <a:avLst/>
              <a:gdLst/>
              <a:ahLst/>
              <a:cxnLst/>
              <a:rect l="l" t="t" r="r" b="b"/>
              <a:pathLst>
                <a:path w="7882128" h="8193024">
                  <a:moveTo>
                    <a:pt x="0" y="0"/>
                  </a:moveTo>
                  <a:lnTo>
                    <a:pt x="7882128" y="0"/>
                  </a:lnTo>
                  <a:lnTo>
                    <a:pt x="7882128" y="8193024"/>
                  </a:lnTo>
                  <a:lnTo>
                    <a:pt x="0" y="8193024"/>
                  </a:lnTo>
                  <a:lnTo>
                    <a:pt x="0" y="0"/>
                  </a:lnTo>
                  <a:close/>
                </a:path>
              </a:pathLst>
            </a:custGeom>
            <a:blipFill>
              <a:blip r:embed="rId5"/>
              <a:stretch>
                <a:fillRect l="-18662" r="-31440" b="-125"/>
              </a:stretch>
            </a:blipFill>
          </p:spPr>
          <p:txBody>
            <a:bodyPr/>
            <a:lstStyle/>
            <a:p>
              <a:endParaRPr lang="en-GB"/>
            </a:p>
          </p:txBody>
        </p:sp>
      </p:grpSp>
      <p:pic>
        <p:nvPicPr>
          <p:cNvPr id="11" name="Graphic 21">
            <a:extLst>
              <a:ext uri="{FF2B5EF4-FFF2-40B4-BE49-F238E27FC236}">
                <a16:creationId xmlns:a16="http://schemas.microsoft.com/office/drawing/2014/main" id="{FB83152B-10EB-020A-51B6-CFBB37CCE0FE}"/>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57314"/>
    </mc:Choice>
    <mc:Fallback xmlns="">
      <p:transition spd="slow" advTm="35731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853025" y="1339751"/>
            <a:ext cx="16527780" cy="1488610"/>
            <a:chOff x="0" y="0"/>
            <a:chExt cx="22037040" cy="1984814"/>
          </a:xfrm>
        </p:grpSpPr>
        <p:sp>
          <p:nvSpPr>
            <p:cNvPr id="4" name="Freeform 4"/>
            <p:cNvSpPr/>
            <p:nvPr/>
          </p:nvSpPr>
          <p:spPr>
            <a:xfrm>
              <a:off x="0" y="0"/>
              <a:ext cx="22037039" cy="1984814"/>
            </a:xfrm>
            <a:custGeom>
              <a:avLst/>
              <a:gdLst/>
              <a:ahLst/>
              <a:cxnLst/>
              <a:rect l="l" t="t" r="r" b="b"/>
              <a:pathLst>
                <a:path w="22037039" h="1984814">
                  <a:moveTo>
                    <a:pt x="0" y="0"/>
                  </a:moveTo>
                  <a:lnTo>
                    <a:pt x="22037039" y="0"/>
                  </a:lnTo>
                  <a:lnTo>
                    <a:pt x="22037039" y="1984814"/>
                  </a:lnTo>
                  <a:lnTo>
                    <a:pt x="0" y="1984814"/>
                  </a:lnTo>
                  <a:close/>
                </a:path>
              </a:pathLst>
            </a:custGeom>
            <a:solidFill>
              <a:srgbClr val="000000">
                <a:alpha val="0"/>
              </a:srgbClr>
            </a:solidFill>
          </p:spPr>
          <p:txBody>
            <a:bodyPr/>
            <a:lstStyle/>
            <a:p>
              <a:endParaRPr lang="en-GB"/>
            </a:p>
          </p:txBody>
        </p:sp>
        <p:sp>
          <p:nvSpPr>
            <p:cNvPr id="5" name="TextBox 5"/>
            <p:cNvSpPr txBox="1"/>
            <p:nvPr/>
          </p:nvSpPr>
          <p:spPr>
            <a:xfrm>
              <a:off x="0" y="-66675"/>
              <a:ext cx="22037040" cy="2051489"/>
            </a:xfrm>
            <a:prstGeom prst="rect">
              <a:avLst/>
            </a:prstGeom>
          </p:spPr>
          <p:txBody>
            <a:bodyPr lIns="0" tIns="0" rIns="0" bIns="0" rtlCol="0" anchor="b"/>
            <a:lstStyle/>
            <a:p>
              <a:pPr algn="l">
                <a:lnSpc>
                  <a:spcPts val="7873"/>
                </a:lnSpc>
              </a:pPr>
              <a:r>
                <a:rPr lang="en-US" sz="7290" b="1">
                  <a:solidFill>
                    <a:srgbClr val="000000"/>
                  </a:solidFill>
                  <a:latin typeface="Calibri (MS) Bold"/>
                  <a:ea typeface="Calibri (MS) Bold"/>
                  <a:cs typeface="Calibri (MS) Bold"/>
                  <a:sym typeface="Calibri (MS) Bold"/>
                </a:rPr>
                <a:t>ER, IR and HRM are they the same?</a:t>
              </a:r>
            </a:p>
          </p:txBody>
        </p:sp>
      </p:grpSp>
      <p:sp>
        <p:nvSpPr>
          <p:cNvPr id="6" name="Freeform 6"/>
          <p:cNvSpPr/>
          <p:nvPr/>
        </p:nvSpPr>
        <p:spPr>
          <a:xfrm>
            <a:off x="825402" y="2488979"/>
            <a:ext cx="16525875" cy="94107"/>
          </a:xfrm>
          <a:custGeom>
            <a:avLst/>
            <a:gdLst/>
            <a:ahLst/>
            <a:cxnLst/>
            <a:rect l="l" t="t" r="r" b="b"/>
            <a:pathLst>
              <a:path w="16525875" h="94107">
                <a:moveTo>
                  <a:pt x="0" y="0"/>
                </a:moveTo>
                <a:lnTo>
                  <a:pt x="16525875" y="0"/>
                </a:lnTo>
                <a:lnTo>
                  <a:pt x="16525875" y="94107"/>
                </a:lnTo>
                <a:lnTo>
                  <a:pt x="0" y="9410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 name="TextBox 7"/>
          <p:cNvSpPr txBox="1"/>
          <p:nvPr/>
        </p:nvSpPr>
        <p:spPr>
          <a:xfrm>
            <a:off x="950180" y="3124119"/>
            <a:ext cx="9887448" cy="6115893"/>
          </a:xfrm>
          <a:prstGeom prst="rect">
            <a:avLst/>
          </a:prstGeom>
        </p:spPr>
        <p:txBody>
          <a:bodyPr lIns="0" tIns="0" rIns="0" bIns="0" rtlCol="0" anchor="t">
            <a:spAutoFit/>
          </a:bodyPr>
          <a:lstStyle/>
          <a:p>
            <a:pPr marL="868680" lvl="1" indent="-434340" algn="l">
              <a:lnSpc>
                <a:spcPts val="5184"/>
              </a:lnSpc>
              <a:buFont typeface="Arial"/>
              <a:buChar char="•"/>
            </a:pPr>
            <a:r>
              <a:rPr lang="en-US" sz="4800">
                <a:solidFill>
                  <a:srgbClr val="000000"/>
                </a:solidFill>
                <a:latin typeface="Calibri (MS)"/>
                <a:ea typeface="Calibri (MS)"/>
                <a:cs typeface="Calibri (MS)"/>
                <a:sym typeface="Calibri (MS)"/>
              </a:rPr>
              <a:t>It can be argued that Industrial Relations, Human Resources Management and Employee Relations are each representative of differing ideologies. Industrial Relations might be seen as encompassing a set of ideologies that are pluralist in character, whilst HRM is largely unitarist in nature (Slade, 2002).</a:t>
            </a:r>
          </a:p>
        </p:txBody>
      </p:sp>
      <p:grpSp>
        <p:nvGrpSpPr>
          <p:cNvPr id="8" name="Group 8"/>
          <p:cNvGrpSpPr>
            <a:grpSpLocks noChangeAspect="1"/>
          </p:cNvGrpSpPr>
          <p:nvPr/>
        </p:nvGrpSpPr>
        <p:grpSpPr>
          <a:xfrm>
            <a:off x="11513487" y="3140964"/>
            <a:ext cx="5911596" cy="6144768"/>
            <a:chOff x="0" y="0"/>
            <a:chExt cx="7882128" cy="8193024"/>
          </a:xfrm>
        </p:grpSpPr>
        <p:sp>
          <p:nvSpPr>
            <p:cNvPr id="9" name="Freeform 9" descr="A group of multi coloured wooden stick figures"/>
            <p:cNvSpPr/>
            <p:nvPr/>
          </p:nvSpPr>
          <p:spPr>
            <a:xfrm>
              <a:off x="0" y="0"/>
              <a:ext cx="7882128" cy="8193024"/>
            </a:xfrm>
            <a:custGeom>
              <a:avLst/>
              <a:gdLst/>
              <a:ahLst/>
              <a:cxnLst/>
              <a:rect l="l" t="t" r="r" b="b"/>
              <a:pathLst>
                <a:path w="7882128" h="8193024">
                  <a:moveTo>
                    <a:pt x="0" y="0"/>
                  </a:moveTo>
                  <a:lnTo>
                    <a:pt x="7882128" y="0"/>
                  </a:lnTo>
                  <a:lnTo>
                    <a:pt x="7882128" y="8193024"/>
                  </a:lnTo>
                  <a:lnTo>
                    <a:pt x="0" y="8193024"/>
                  </a:lnTo>
                  <a:lnTo>
                    <a:pt x="0" y="0"/>
                  </a:lnTo>
                  <a:close/>
                </a:path>
              </a:pathLst>
            </a:custGeom>
            <a:blipFill>
              <a:blip r:embed="rId5"/>
              <a:stretch>
                <a:fillRect l="-18662" r="-31440" b="-125"/>
              </a:stretch>
            </a:blipFill>
          </p:spPr>
          <p:txBody>
            <a:bodyPr/>
            <a:lstStyle/>
            <a:p>
              <a:endParaRPr lang="en-GB"/>
            </a:p>
          </p:txBody>
        </p:sp>
      </p:grpSp>
      <p:pic>
        <p:nvPicPr>
          <p:cNvPr id="10" name="Graphic 21">
            <a:extLst>
              <a:ext uri="{FF2B5EF4-FFF2-40B4-BE49-F238E27FC236}">
                <a16:creationId xmlns:a16="http://schemas.microsoft.com/office/drawing/2014/main" id="{4022569E-2C0F-2705-244B-A3D0E6A34F4A}"/>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1700"/>
    </mc:Choice>
    <mc:Fallback xmlns="">
      <p:transition spd="slow" advTm="1017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2286000" y="1822988"/>
            <a:ext cx="13716000" cy="3581400"/>
            <a:chOff x="0" y="0"/>
            <a:chExt cx="18288000" cy="4775200"/>
          </a:xfrm>
        </p:grpSpPr>
        <p:sp>
          <p:nvSpPr>
            <p:cNvPr id="4" name="Freeform 4"/>
            <p:cNvSpPr/>
            <p:nvPr/>
          </p:nvSpPr>
          <p:spPr>
            <a:xfrm>
              <a:off x="0" y="0"/>
              <a:ext cx="18288000" cy="4775200"/>
            </a:xfrm>
            <a:custGeom>
              <a:avLst/>
              <a:gdLst/>
              <a:ahLst/>
              <a:cxnLst/>
              <a:rect l="l" t="t" r="r" b="b"/>
              <a:pathLst>
                <a:path w="18288000" h="4775200">
                  <a:moveTo>
                    <a:pt x="0" y="0"/>
                  </a:moveTo>
                  <a:lnTo>
                    <a:pt x="18288000" y="0"/>
                  </a:lnTo>
                  <a:lnTo>
                    <a:pt x="18288000" y="4775200"/>
                  </a:lnTo>
                  <a:lnTo>
                    <a:pt x="0" y="4775200"/>
                  </a:lnTo>
                  <a:close/>
                </a:path>
              </a:pathLst>
            </a:custGeom>
            <a:solidFill>
              <a:srgbClr val="000000">
                <a:alpha val="0"/>
              </a:srgbClr>
            </a:solidFill>
          </p:spPr>
          <p:txBody>
            <a:bodyPr/>
            <a:lstStyle/>
            <a:p>
              <a:endParaRPr lang="en-GB"/>
            </a:p>
          </p:txBody>
        </p:sp>
        <p:sp>
          <p:nvSpPr>
            <p:cNvPr id="5" name="TextBox 5"/>
            <p:cNvSpPr txBox="1"/>
            <p:nvPr/>
          </p:nvSpPr>
          <p:spPr>
            <a:xfrm>
              <a:off x="0" y="-85725"/>
              <a:ext cx="18288000" cy="4860925"/>
            </a:xfrm>
            <a:prstGeom prst="rect">
              <a:avLst/>
            </a:prstGeom>
          </p:spPr>
          <p:txBody>
            <a:bodyPr lIns="0" tIns="0" rIns="0" bIns="0" rtlCol="0" anchor="b"/>
            <a:lstStyle/>
            <a:p>
              <a:pPr algn="ctr">
                <a:lnSpc>
                  <a:spcPts val="9720"/>
                </a:lnSpc>
              </a:pPr>
              <a:r>
                <a:rPr lang="en-US" sz="9000" b="1">
                  <a:solidFill>
                    <a:srgbClr val="000000"/>
                  </a:solidFill>
                  <a:latin typeface="Calibri (MS) Bold"/>
                  <a:ea typeface="Calibri (MS) Bold"/>
                  <a:cs typeface="Calibri (MS) Bold"/>
                  <a:sym typeface="Calibri (MS) Bold"/>
                </a:rPr>
                <a:t>Industrial relations and HRM</a:t>
              </a:r>
            </a:p>
          </p:txBody>
        </p:sp>
      </p:grpSp>
      <p:pic>
        <p:nvPicPr>
          <p:cNvPr id="6" name="Graphic 21">
            <a:extLst>
              <a:ext uri="{FF2B5EF4-FFF2-40B4-BE49-F238E27FC236}">
                <a16:creationId xmlns:a16="http://schemas.microsoft.com/office/drawing/2014/main" id="{7143AD33-8747-9D5B-E0F4-5F50B909E1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396"/>
    </mc:Choice>
    <mc:Fallback xmlns="">
      <p:transition spd="slow" advTm="1039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858739" y="1659974"/>
            <a:ext cx="16527780" cy="1151392"/>
            <a:chOff x="0" y="0"/>
            <a:chExt cx="22037040" cy="1535190"/>
          </a:xfrm>
        </p:grpSpPr>
        <p:sp>
          <p:nvSpPr>
            <p:cNvPr id="4" name="Freeform 4"/>
            <p:cNvSpPr/>
            <p:nvPr/>
          </p:nvSpPr>
          <p:spPr>
            <a:xfrm>
              <a:off x="0" y="0"/>
              <a:ext cx="22037039" cy="1535190"/>
            </a:xfrm>
            <a:custGeom>
              <a:avLst/>
              <a:gdLst/>
              <a:ahLst/>
              <a:cxnLst/>
              <a:rect l="l" t="t" r="r" b="b"/>
              <a:pathLst>
                <a:path w="22037039" h="1535190">
                  <a:moveTo>
                    <a:pt x="0" y="0"/>
                  </a:moveTo>
                  <a:lnTo>
                    <a:pt x="22037039" y="0"/>
                  </a:lnTo>
                  <a:lnTo>
                    <a:pt x="22037039" y="1535190"/>
                  </a:lnTo>
                  <a:lnTo>
                    <a:pt x="0" y="1535190"/>
                  </a:lnTo>
                  <a:close/>
                </a:path>
              </a:pathLst>
            </a:custGeom>
            <a:solidFill>
              <a:srgbClr val="000000">
                <a:alpha val="0"/>
              </a:srgbClr>
            </a:solidFill>
          </p:spPr>
          <p:txBody>
            <a:bodyPr/>
            <a:lstStyle/>
            <a:p>
              <a:endParaRPr lang="en-GB"/>
            </a:p>
          </p:txBody>
        </p:sp>
        <p:sp>
          <p:nvSpPr>
            <p:cNvPr id="5" name="TextBox 5"/>
            <p:cNvSpPr txBox="1"/>
            <p:nvPr/>
          </p:nvSpPr>
          <p:spPr>
            <a:xfrm>
              <a:off x="0" y="-66675"/>
              <a:ext cx="22037040" cy="1601865"/>
            </a:xfrm>
            <a:prstGeom prst="rect">
              <a:avLst/>
            </a:prstGeom>
          </p:spPr>
          <p:txBody>
            <a:bodyPr lIns="0" tIns="0" rIns="0" bIns="0" rtlCol="0" anchor="b"/>
            <a:lstStyle/>
            <a:p>
              <a:pPr algn="l">
                <a:lnSpc>
                  <a:spcPts val="7873"/>
                </a:lnSpc>
              </a:pPr>
              <a:r>
                <a:rPr lang="en-US" sz="7290" b="1">
                  <a:solidFill>
                    <a:srgbClr val="000000"/>
                  </a:solidFill>
                  <a:latin typeface="Calibri (MS) Bold"/>
                  <a:ea typeface="Calibri (MS) Bold"/>
                  <a:cs typeface="Calibri (MS) Bold"/>
                  <a:sym typeface="Calibri (MS) Bold"/>
                </a:rPr>
                <a:t>Human Resource Management</a:t>
              </a:r>
            </a:p>
          </p:txBody>
        </p:sp>
      </p:grpSp>
      <p:sp>
        <p:nvSpPr>
          <p:cNvPr id="6" name="Freeform 6"/>
          <p:cNvSpPr/>
          <p:nvPr/>
        </p:nvSpPr>
        <p:spPr>
          <a:xfrm>
            <a:off x="825402" y="2488979"/>
            <a:ext cx="16525875" cy="94107"/>
          </a:xfrm>
          <a:custGeom>
            <a:avLst/>
            <a:gdLst/>
            <a:ahLst/>
            <a:cxnLst/>
            <a:rect l="l" t="t" r="r" b="b"/>
            <a:pathLst>
              <a:path w="16525875" h="94107">
                <a:moveTo>
                  <a:pt x="0" y="0"/>
                </a:moveTo>
                <a:lnTo>
                  <a:pt x="16525875" y="0"/>
                </a:lnTo>
                <a:lnTo>
                  <a:pt x="16525875" y="94107"/>
                </a:lnTo>
                <a:lnTo>
                  <a:pt x="0" y="9410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 name="TextBox 7"/>
          <p:cNvSpPr txBox="1"/>
          <p:nvPr/>
        </p:nvSpPr>
        <p:spPr>
          <a:xfrm>
            <a:off x="950180" y="3095544"/>
            <a:ext cx="9887448" cy="6144468"/>
          </a:xfrm>
          <a:prstGeom prst="rect">
            <a:avLst/>
          </a:prstGeom>
        </p:spPr>
        <p:txBody>
          <a:bodyPr lIns="0" tIns="0" rIns="0" bIns="0" rtlCol="0" anchor="t">
            <a:spAutoFit/>
          </a:bodyPr>
          <a:lstStyle/>
          <a:p>
            <a:pPr marL="977265" lvl="1" indent="-488632" algn="l">
              <a:lnSpc>
                <a:spcPts val="5832"/>
              </a:lnSpc>
              <a:buFont typeface="Arial"/>
              <a:buChar char="•"/>
            </a:pPr>
            <a:r>
              <a:rPr lang="en-US" sz="5400">
                <a:solidFill>
                  <a:srgbClr val="000000"/>
                </a:solidFill>
                <a:latin typeface="Calibri (MS)"/>
                <a:ea typeface="Calibri (MS)"/>
                <a:cs typeface="Calibri (MS)"/>
                <a:sym typeface="Calibri (MS)"/>
              </a:rPr>
              <a:t>Human Resource Management (HRM) is defined as the process of designing management systems to ensure that human talent is used effectively and efficiently to accomplish organisational goals.</a:t>
            </a:r>
          </a:p>
        </p:txBody>
      </p:sp>
      <p:grpSp>
        <p:nvGrpSpPr>
          <p:cNvPr id="8" name="Group 8"/>
          <p:cNvGrpSpPr>
            <a:grpSpLocks noChangeAspect="1"/>
          </p:cNvGrpSpPr>
          <p:nvPr/>
        </p:nvGrpSpPr>
        <p:grpSpPr>
          <a:xfrm>
            <a:off x="11513487" y="3140964"/>
            <a:ext cx="5911596" cy="6144768"/>
            <a:chOff x="0" y="0"/>
            <a:chExt cx="7882128" cy="8193024"/>
          </a:xfrm>
        </p:grpSpPr>
        <p:sp>
          <p:nvSpPr>
            <p:cNvPr id="9" name="Freeform 9" descr="Person holding a puzzle piece"/>
            <p:cNvSpPr/>
            <p:nvPr/>
          </p:nvSpPr>
          <p:spPr>
            <a:xfrm>
              <a:off x="0" y="0"/>
              <a:ext cx="7882128" cy="8193024"/>
            </a:xfrm>
            <a:custGeom>
              <a:avLst/>
              <a:gdLst/>
              <a:ahLst/>
              <a:cxnLst/>
              <a:rect l="l" t="t" r="r" b="b"/>
              <a:pathLst>
                <a:path w="7882128" h="8193024">
                  <a:moveTo>
                    <a:pt x="0" y="0"/>
                  </a:moveTo>
                  <a:lnTo>
                    <a:pt x="7882128" y="0"/>
                  </a:lnTo>
                  <a:lnTo>
                    <a:pt x="7882128" y="8193024"/>
                  </a:lnTo>
                  <a:lnTo>
                    <a:pt x="0" y="8193024"/>
                  </a:lnTo>
                  <a:lnTo>
                    <a:pt x="0" y="0"/>
                  </a:lnTo>
                  <a:close/>
                </a:path>
              </a:pathLst>
            </a:custGeom>
            <a:blipFill>
              <a:blip r:embed="rId5"/>
              <a:stretch>
                <a:fillRect l="-26594" r="-27104" b="1"/>
              </a:stretch>
            </a:blipFill>
          </p:spPr>
          <p:txBody>
            <a:bodyPr/>
            <a:lstStyle/>
            <a:p>
              <a:endParaRPr lang="en-GB"/>
            </a:p>
          </p:txBody>
        </p:sp>
      </p:grpSp>
      <p:pic>
        <p:nvPicPr>
          <p:cNvPr id="12" name="Graphic 21">
            <a:extLst>
              <a:ext uri="{FF2B5EF4-FFF2-40B4-BE49-F238E27FC236}">
                <a16:creationId xmlns:a16="http://schemas.microsoft.com/office/drawing/2014/main" id="{4DFB0691-AA62-3D8A-40E6-2E14C3F5A6AD}"/>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67980"/>
    </mc:Choice>
    <mc:Fallback xmlns="">
      <p:transition spd="slow" advTm="26798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970061" y="1672936"/>
            <a:ext cx="16527780" cy="933519"/>
            <a:chOff x="0" y="0"/>
            <a:chExt cx="22037040" cy="1244692"/>
          </a:xfrm>
        </p:grpSpPr>
        <p:sp>
          <p:nvSpPr>
            <p:cNvPr id="4" name="Freeform 4"/>
            <p:cNvSpPr/>
            <p:nvPr/>
          </p:nvSpPr>
          <p:spPr>
            <a:xfrm>
              <a:off x="0" y="0"/>
              <a:ext cx="22037039" cy="1244692"/>
            </a:xfrm>
            <a:custGeom>
              <a:avLst/>
              <a:gdLst/>
              <a:ahLst/>
              <a:cxnLst/>
              <a:rect l="l" t="t" r="r" b="b"/>
              <a:pathLst>
                <a:path w="22037039" h="1244692">
                  <a:moveTo>
                    <a:pt x="0" y="0"/>
                  </a:moveTo>
                  <a:lnTo>
                    <a:pt x="22037039" y="0"/>
                  </a:lnTo>
                  <a:lnTo>
                    <a:pt x="22037039" y="1244692"/>
                  </a:lnTo>
                  <a:lnTo>
                    <a:pt x="0" y="1244692"/>
                  </a:lnTo>
                  <a:close/>
                </a:path>
              </a:pathLst>
            </a:custGeom>
            <a:solidFill>
              <a:srgbClr val="000000">
                <a:alpha val="0"/>
              </a:srgbClr>
            </a:solidFill>
          </p:spPr>
          <p:txBody>
            <a:bodyPr/>
            <a:lstStyle/>
            <a:p>
              <a:endParaRPr lang="en-GB"/>
            </a:p>
          </p:txBody>
        </p:sp>
        <p:sp>
          <p:nvSpPr>
            <p:cNvPr id="5" name="TextBox 5"/>
            <p:cNvSpPr txBox="1"/>
            <p:nvPr/>
          </p:nvSpPr>
          <p:spPr>
            <a:xfrm>
              <a:off x="0" y="-57150"/>
              <a:ext cx="22037040" cy="1301842"/>
            </a:xfrm>
            <a:prstGeom prst="rect">
              <a:avLst/>
            </a:prstGeom>
          </p:spPr>
          <p:txBody>
            <a:bodyPr lIns="0" tIns="0" rIns="0" bIns="0" rtlCol="0" anchor="b"/>
            <a:lstStyle/>
            <a:p>
              <a:pPr algn="l">
                <a:lnSpc>
                  <a:spcPts val="5832"/>
                </a:lnSpc>
              </a:pPr>
              <a:r>
                <a:rPr lang="en-US" sz="5400" b="1">
                  <a:solidFill>
                    <a:srgbClr val="000000"/>
                  </a:solidFill>
                  <a:latin typeface="Calibri (MS) Bold"/>
                  <a:ea typeface="Calibri (MS) Bold"/>
                  <a:cs typeface="Calibri (MS) Bold"/>
                  <a:sym typeface="Calibri (MS) Bold"/>
                </a:rPr>
                <a:t>Human’ represents the dimension of HRM which relates to:</a:t>
              </a:r>
            </a:p>
          </p:txBody>
        </p:sp>
      </p:grpSp>
      <p:sp>
        <p:nvSpPr>
          <p:cNvPr id="6" name="Freeform 6"/>
          <p:cNvSpPr/>
          <p:nvPr/>
        </p:nvSpPr>
        <p:spPr>
          <a:xfrm>
            <a:off x="825402" y="2488979"/>
            <a:ext cx="16525875" cy="94107"/>
          </a:xfrm>
          <a:custGeom>
            <a:avLst/>
            <a:gdLst/>
            <a:ahLst/>
            <a:cxnLst/>
            <a:rect l="l" t="t" r="r" b="b"/>
            <a:pathLst>
              <a:path w="16525875" h="94107">
                <a:moveTo>
                  <a:pt x="0" y="0"/>
                </a:moveTo>
                <a:lnTo>
                  <a:pt x="16525875" y="0"/>
                </a:lnTo>
                <a:lnTo>
                  <a:pt x="16525875" y="94107"/>
                </a:lnTo>
                <a:lnTo>
                  <a:pt x="0" y="9410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 name="TextBox 7"/>
          <p:cNvSpPr txBox="1"/>
          <p:nvPr/>
        </p:nvSpPr>
        <p:spPr>
          <a:xfrm>
            <a:off x="950180" y="3124119"/>
            <a:ext cx="9887448" cy="6115893"/>
          </a:xfrm>
          <a:prstGeom prst="rect">
            <a:avLst/>
          </a:prstGeom>
        </p:spPr>
        <p:txBody>
          <a:bodyPr lIns="0" tIns="0" rIns="0" bIns="0" rtlCol="0" anchor="t">
            <a:spAutoFit/>
          </a:bodyPr>
          <a:lstStyle/>
          <a:p>
            <a:pPr marL="597217" lvl="1" indent="-298609" algn="l">
              <a:lnSpc>
                <a:spcPts val="3564"/>
              </a:lnSpc>
              <a:buFont typeface="Arial"/>
              <a:buChar char="•"/>
            </a:pPr>
            <a:r>
              <a:rPr lang="en-US" sz="3300">
                <a:solidFill>
                  <a:srgbClr val="000000"/>
                </a:solidFill>
                <a:latin typeface="Calibri (MS)"/>
                <a:ea typeface="Calibri (MS)"/>
                <a:cs typeface="Calibri (MS)"/>
                <a:sym typeface="Calibri (MS)"/>
              </a:rPr>
              <a:t>the soft aspects: </a:t>
            </a:r>
          </a:p>
          <a:p>
            <a:pPr marL="597217" lvl="1" indent="-298609" algn="l">
              <a:lnSpc>
                <a:spcPts val="3564"/>
              </a:lnSpc>
            </a:pPr>
            <a:r>
              <a:rPr lang="en-US" sz="3300">
                <a:solidFill>
                  <a:srgbClr val="000000"/>
                </a:solidFill>
                <a:latin typeface="Calibri (MS)"/>
                <a:ea typeface="Calibri (MS)"/>
                <a:cs typeface="Calibri (MS)"/>
                <a:sym typeface="Calibri (MS)"/>
              </a:rPr>
              <a:t>such as the commitment of employees through participation and understanding that the most important assets are the employees.</a:t>
            </a:r>
          </a:p>
          <a:p>
            <a:pPr marL="597217" lvl="1" indent="-298609" algn="l">
              <a:lnSpc>
                <a:spcPts val="3564"/>
              </a:lnSpc>
              <a:buFont typeface="Arial"/>
              <a:buChar char="•"/>
            </a:pPr>
            <a:r>
              <a:rPr lang="en-US" sz="3300">
                <a:solidFill>
                  <a:srgbClr val="000000"/>
                </a:solidFill>
                <a:latin typeface="Calibri (MS)"/>
                <a:ea typeface="Calibri (MS)"/>
                <a:cs typeface="Calibri (MS)"/>
                <a:sym typeface="Calibri (MS)"/>
              </a:rPr>
              <a:t> ‘Resource’ represents the hard aspects, such as the strategy link of HRM and the importance of the efficient utilisation of employees. “Management” represents the role of HRM as part of management. This implies that it is not only an administrative function that carries out the formulated policies, but it is also a managerial function which contributes to the formulation of strategy</a:t>
            </a:r>
          </a:p>
        </p:txBody>
      </p:sp>
      <p:grpSp>
        <p:nvGrpSpPr>
          <p:cNvPr id="8" name="Group 8"/>
          <p:cNvGrpSpPr>
            <a:grpSpLocks noChangeAspect="1"/>
          </p:cNvGrpSpPr>
          <p:nvPr/>
        </p:nvGrpSpPr>
        <p:grpSpPr>
          <a:xfrm>
            <a:off x="11513487" y="3140964"/>
            <a:ext cx="5911596" cy="6144768"/>
            <a:chOff x="0" y="0"/>
            <a:chExt cx="7882128" cy="8193024"/>
          </a:xfrm>
        </p:grpSpPr>
        <p:sp>
          <p:nvSpPr>
            <p:cNvPr id="9" name="Freeform 9" descr="White bulbs with a yellow one standing out"/>
            <p:cNvSpPr/>
            <p:nvPr/>
          </p:nvSpPr>
          <p:spPr>
            <a:xfrm>
              <a:off x="0" y="0"/>
              <a:ext cx="7882128" cy="8193024"/>
            </a:xfrm>
            <a:custGeom>
              <a:avLst/>
              <a:gdLst/>
              <a:ahLst/>
              <a:cxnLst/>
              <a:rect l="l" t="t" r="r" b="b"/>
              <a:pathLst>
                <a:path w="7882128" h="8193024">
                  <a:moveTo>
                    <a:pt x="0" y="0"/>
                  </a:moveTo>
                  <a:lnTo>
                    <a:pt x="7882128" y="0"/>
                  </a:lnTo>
                  <a:lnTo>
                    <a:pt x="7882128" y="8193024"/>
                  </a:lnTo>
                  <a:lnTo>
                    <a:pt x="0" y="8193024"/>
                  </a:lnTo>
                  <a:lnTo>
                    <a:pt x="0" y="0"/>
                  </a:lnTo>
                  <a:close/>
                </a:path>
              </a:pathLst>
            </a:custGeom>
            <a:blipFill>
              <a:blip r:embed="rId5"/>
              <a:stretch>
                <a:fillRect l="-32592" r="-23365" b="-2"/>
              </a:stretch>
            </a:blipFill>
          </p:spPr>
          <p:txBody>
            <a:bodyPr/>
            <a:lstStyle/>
            <a:p>
              <a:endParaRPr lang="en-GB"/>
            </a:p>
          </p:txBody>
        </p:sp>
      </p:grpSp>
      <p:pic>
        <p:nvPicPr>
          <p:cNvPr id="12" name="Graphic 21">
            <a:extLst>
              <a:ext uri="{FF2B5EF4-FFF2-40B4-BE49-F238E27FC236}">
                <a16:creationId xmlns:a16="http://schemas.microsoft.com/office/drawing/2014/main" id="{148E7DD5-9551-8388-B4CE-087A75D3881F}"/>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98566"/>
    </mc:Choice>
    <mc:Fallback xmlns="">
      <p:transition spd="slow" advTm="29856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858739" y="1722668"/>
            <a:ext cx="16527780" cy="786763"/>
            <a:chOff x="0" y="0"/>
            <a:chExt cx="22037040" cy="1049018"/>
          </a:xfrm>
        </p:grpSpPr>
        <p:sp>
          <p:nvSpPr>
            <p:cNvPr id="4" name="Freeform 4"/>
            <p:cNvSpPr/>
            <p:nvPr/>
          </p:nvSpPr>
          <p:spPr>
            <a:xfrm>
              <a:off x="0" y="0"/>
              <a:ext cx="22037039" cy="1049018"/>
            </a:xfrm>
            <a:custGeom>
              <a:avLst/>
              <a:gdLst/>
              <a:ahLst/>
              <a:cxnLst/>
              <a:rect l="l" t="t" r="r" b="b"/>
              <a:pathLst>
                <a:path w="22037039" h="1049018">
                  <a:moveTo>
                    <a:pt x="0" y="0"/>
                  </a:moveTo>
                  <a:lnTo>
                    <a:pt x="22037039" y="0"/>
                  </a:lnTo>
                  <a:lnTo>
                    <a:pt x="22037039" y="1049018"/>
                  </a:lnTo>
                  <a:lnTo>
                    <a:pt x="0" y="1049018"/>
                  </a:lnTo>
                  <a:close/>
                </a:path>
              </a:pathLst>
            </a:custGeom>
            <a:solidFill>
              <a:srgbClr val="000000">
                <a:alpha val="0"/>
              </a:srgbClr>
            </a:solidFill>
          </p:spPr>
          <p:txBody>
            <a:bodyPr/>
            <a:lstStyle/>
            <a:p>
              <a:endParaRPr lang="en-GB"/>
            </a:p>
          </p:txBody>
        </p:sp>
        <p:sp>
          <p:nvSpPr>
            <p:cNvPr id="5" name="TextBox 5"/>
            <p:cNvSpPr txBox="1"/>
            <p:nvPr/>
          </p:nvSpPr>
          <p:spPr>
            <a:xfrm>
              <a:off x="0" y="-57150"/>
              <a:ext cx="22037040" cy="1106168"/>
            </a:xfrm>
            <a:prstGeom prst="rect">
              <a:avLst/>
            </a:prstGeom>
          </p:spPr>
          <p:txBody>
            <a:bodyPr lIns="0" tIns="0" rIns="0" bIns="0" rtlCol="0" anchor="b"/>
            <a:lstStyle/>
            <a:p>
              <a:pPr algn="l">
                <a:lnSpc>
                  <a:spcPts val="5832"/>
                </a:lnSpc>
              </a:pPr>
              <a:r>
                <a:rPr lang="en-US" sz="5400" b="1">
                  <a:solidFill>
                    <a:srgbClr val="000000"/>
                  </a:solidFill>
                  <a:latin typeface="Calibri (MS) Bold"/>
                  <a:ea typeface="Calibri (MS) Bold"/>
                  <a:cs typeface="Calibri (MS) Bold"/>
                  <a:sym typeface="Calibri (MS) Bold"/>
                </a:rPr>
                <a:t>Human’ represents the dimension of HRM which relates to:</a:t>
              </a:r>
            </a:p>
          </p:txBody>
        </p:sp>
      </p:grpSp>
      <p:sp>
        <p:nvSpPr>
          <p:cNvPr id="6" name="Freeform 6"/>
          <p:cNvSpPr/>
          <p:nvPr/>
        </p:nvSpPr>
        <p:spPr>
          <a:xfrm>
            <a:off x="825402" y="2488979"/>
            <a:ext cx="16525875" cy="94107"/>
          </a:xfrm>
          <a:custGeom>
            <a:avLst/>
            <a:gdLst/>
            <a:ahLst/>
            <a:cxnLst/>
            <a:rect l="l" t="t" r="r" b="b"/>
            <a:pathLst>
              <a:path w="16525875" h="94107">
                <a:moveTo>
                  <a:pt x="0" y="0"/>
                </a:moveTo>
                <a:lnTo>
                  <a:pt x="16525875" y="0"/>
                </a:lnTo>
                <a:lnTo>
                  <a:pt x="16525875" y="94107"/>
                </a:lnTo>
                <a:lnTo>
                  <a:pt x="0" y="9410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 name="TextBox 7"/>
          <p:cNvSpPr txBox="1"/>
          <p:nvPr/>
        </p:nvSpPr>
        <p:spPr>
          <a:xfrm>
            <a:off x="950180" y="3124119"/>
            <a:ext cx="9887448" cy="6115893"/>
          </a:xfrm>
          <a:prstGeom prst="rect">
            <a:avLst/>
          </a:prstGeom>
        </p:spPr>
        <p:txBody>
          <a:bodyPr lIns="0" tIns="0" rIns="0" bIns="0" rtlCol="0" anchor="t">
            <a:spAutoFit/>
          </a:bodyPr>
          <a:lstStyle/>
          <a:p>
            <a:pPr marL="868680" lvl="1" indent="-434340" algn="l">
              <a:lnSpc>
                <a:spcPts val="5184"/>
              </a:lnSpc>
              <a:buFont typeface="Arial"/>
              <a:buChar char="•"/>
            </a:pPr>
            <a:r>
              <a:rPr lang="en-US" sz="4800">
                <a:solidFill>
                  <a:srgbClr val="000000"/>
                </a:solidFill>
                <a:latin typeface="Calibri (MS)"/>
                <a:ea typeface="Calibri (MS)"/>
                <a:cs typeface="Calibri (MS)"/>
                <a:sym typeface="Calibri (MS)"/>
              </a:rPr>
              <a:t> ‘Resource’ represents the hard aspects, such as the strategy link of HRM and the importance of the efficient utilisation of employees. </a:t>
            </a:r>
          </a:p>
        </p:txBody>
      </p:sp>
      <p:grpSp>
        <p:nvGrpSpPr>
          <p:cNvPr id="8" name="Group 8"/>
          <p:cNvGrpSpPr>
            <a:grpSpLocks noChangeAspect="1"/>
          </p:cNvGrpSpPr>
          <p:nvPr/>
        </p:nvGrpSpPr>
        <p:grpSpPr>
          <a:xfrm>
            <a:off x="11513487" y="3140964"/>
            <a:ext cx="5911596" cy="6144768"/>
            <a:chOff x="0" y="0"/>
            <a:chExt cx="7882128" cy="8193024"/>
          </a:xfrm>
        </p:grpSpPr>
        <p:sp>
          <p:nvSpPr>
            <p:cNvPr id="9" name="Freeform 9" descr="Light bulb on yellow background with sketched light beams and cord"/>
            <p:cNvSpPr/>
            <p:nvPr/>
          </p:nvSpPr>
          <p:spPr>
            <a:xfrm>
              <a:off x="0" y="0"/>
              <a:ext cx="7882128" cy="8193024"/>
            </a:xfrm>
            <a:custGeom>
              <a:avLst/>
              <a:gdLst/>
              <a:ahLst/>
              <a:cxnLst/>
              <a:rect l="l" t="t" r="r" b="b"/>
              <a:pathLst>
                <a:path w="7882128" h="8193024">
                  <a:moveTo>
                    <a:pt x="0" y="0"/>
                  </a:moveTo>
                  <a:lnTo>
                    <a:pt x="7882128" y="0"/>
                  </a:lnTo>
                  <a:lnTo>
                    <a:pt x="7882128" y="8193024"/>
                  </a:lnTo>
                  <a:lnTo>
                    <a:pt x="0" y="8193024"/>
                  </a:lnTo>
                  <a:lnTo>
                    <a:pt x="0" y="0"/>
                  </a:lnTo>
                  <a:close/>
                </a:path>
              </a:pathLst>
            </a:custGeom>
            <a:blipFill>
              <a:blip r:embed="rId5"/>
              <a:stretch>
                <a:fillRect l="-69015" r="5" b="-35"/>
              </a:stretch>
            </a:blipFill>
          </p:spPr>
          <p:txBody>
            <a:bodyPr/>
            <a:lstStyle/>
            <a:p>
              <a:endParaRPr lang="en-GB"/>
            </a:p>
          </p:txBody>
        </p:sp>
      </p:grpSp>
      <p:pic>
        <p:nvPicPr>
          <p:cNvPr id="12" name="Graphic 21">
            <a:extLst>
              <a:ext uri="{FF2B5EF4-FFF2-40B4-BE49-F238E27FC236}">
                <a16:creationId xmlns:a16="http://schemas.microsoft.com/office/drawing/2014/main" id="{952ED26F-80A6-07CF-FD07-A9CA4B06C066}"/>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7281"/>
    </mc:Choice>
    <mc:Fallback xmlns="">
      <p:transition spd="slow" advTm="3728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868264" y="1350220"/>
            <a:ext cx="16527780" cy="1461146"/>
            <a:chOff x="0" y="0"/>
            <a:chExt cx="22037040" cy="1948194"/>
          </a:xfrm>
        </p:grpSpPr>
        <p:sp>
          <p:nvSpPr>
            <p:cNvPr id="4" name="Freeform 4"/>
            <p:cNvSpPr/>
            <p:nvPr/>
          </p:nvSpPr>
          <p:spPr>
            <a:xfrm>
              <a:off x="0" y="0"/>
              <a:ext cx="22037039" cy="1948194"/>
            </a:xfrm>
            <a:custGeom>
              <a:avLst/>
              <a:gdLst/>
              <a:ahLst/>
              <a:cxnLst/>
              <a:rect l="l" t="t" r="r" b="b"/>
              <a:pathLst>
                <a:path w="22037039" h="1948194">
                  <a:moveTo>
                    <a:pt x="0" y="0"/>
                  </a:moveTo>
                  <a:lnTo>
                    <a:pt x="22037039" y="0"/>
                  </a:lnTo>
                  <a:lnTo>
                    <a:pt x="22037039" y="1948194"/>
                  </a:lnTo>
                  <a:lnTo>
                    <a:pt x="0" y="1948194"/>
                  </a:lnTo>
                  <a:close/>
                </a:path>
              </a:pathLst>
            </a:custGeom>
            <a:solidFill>
              <a:srgbClr val="000000">
                <a:alpha val="0"/>
              </a:srgbClr>
            </a:solidFill>
          </p:spPr>
          <p:txBody>
            <a:bodyPr/>
            <a:lstStyle/>
            <a:p>
              <a:endParaRPr lang="en-GB"/>
            </a:p>
          </p:txBody>
        </p:sp>
        <p:sp>
          <p:nvSpPr>
            <p:cNvPr id="5" name="TextBox 5"/>
            <p:cNvSpPr txBox="1"/>
            <p:nvPr/>
          </p:nvSpPr>
          <p:spPr>
            <a:xfrm>
              <a:off x="0" y="-66675"/>
              <a:ext cx="22037040" cy="2014869"/>
            </a:xfrm>
            <a:prstGeom prst="rect">
              <a:avLst/>
            </a:prstGeom>
          </p:spPr>
          <p:txBody>
            <a:bodyPr lIns="0" tIns="0" rIns="0" bIns="0" rtlCol="0" anchor="b"/>
            <a:lstStyle/>
            <a:p>
              <a:pPr algn="l">
                <a:lnSpc>
                  <a:spcPts val="7873"/>
                </a:lnSpc>
              </a:pPr>
              <a:r>
                <a:rPr lang="en-US" sz="7290" b="1">
                  <a:solidFill>
                    <a:srgbClr val="000000"/>
                  </a:solidFill>
                  <a:latin typeface="Calibri (MS) Bold"/>
                  <a:ea typeface="Calibri (MS) Bold"/>
                  <a:cs typeface="Calibri (MS) Bold"/>
                  <a:sym typeface="Calibri (MS) Bold"/>
                </a:rPr>
                <a:t>Management vs HRM</a:t>
              </a:r>
            </a:p>
          </p:txBody>
        </p:sp>
      </p:grpSp>
      <p:sp>
        <p:nvSpPr>
          <p:cNvPr id="6" name="Freeform 6"/>
          <p:cNvSpPr/>
          <p:nvPr/>
        </p:nvSpPr>
        <p:spPr>
          <a:xfrm>
            <a:off x="825402" y="2488979"/>
            <a:ext cx="16525875" cy="94107"/>
          </a:xfrm>
          <a:custGeom>
            <a:avLst/>
            <a:gdLst/>
            <a:ahLst/>
            <a:cxnLst/>
            <a:rect l="l" t="t" r="r" b="b"/>
            <a:pathLst>
              <a:path w="16525875" h="94107">
                <a:moveTo>
                  <a:pt x="0" y="0"/>
                </a:moveTo>
                <a:lnTo>
                  <a:pt x="16525875" y="0"/>
                </a:lnTo>
                <a:lnTo>
                  <a:pt x="16525875" y="94107"/>
                </a:lnTo>
                <a:lnTo>
                  <a:pt x="0" y="9410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 name="TextBox 7"/>
          <p:cNvSpPr txBox="1"/>
          <p:nvPr/>
        </p:nvSpPr>
        <p:spPr>
          <a:xfrm>
            <a:off x="950180" y="3124119"/>
            <a:ext cx="9887448" cy="6115893"/>
          </a:xfrm>
          <a:prstGeom prst="rect">
            <a:avLst/>
          </a:prstGeom>
        </p:spPr>
        <p:txBody>
          <a:bodyPr lIns="0" tIns="0" rIns="0" bIns="0" rtlCol="0" anchor="t">
            <a:spAutoFit/>
          </a:bodyPr>
          <a:lstStyle/>
          <a:p>
            <a:pPr marL="868680" lvl="1" indent="-434340" algn="l">
              <a:lnSpc>
                <a:spcPts val="5184"/>
              </a:lnSpc>
              <a:buFont typeface="Arial"/>
              <a:buChar char="•"/>
            </a:pPr>
            <a:r>
              <a:rPr lang="en-US" sz="4800">
                <a:solidFill>
                  <a:srgbClr val="000000"/>
                </a:solidFill>
                <a:latin typeface="Calibri (MS)"/>
                <a:ea typeface="Calibri (MS)"/>
                <a:cs typeface="Calibri (MS)"/>
                <a:sym typeface="Calibri (MS)"/>
              </a:rPr>
              <a:t>“Management” represents the role of HRM as part of management. This implies that it is not only an administrative function that carries out the formulated policies, but it is also a managerial function which contributes to the formulation of strategy</a:t>
            </a:r>
          </a:p>
        </p:txBody>
      </p:sp>
      <p:grpSp>
        <p:nvGrpSpPr>
          <p:cNvPr id="8" name="Group 8"/>
          <p:cNvGrpSpPr>
            <a:grpSpLocks noChangeAspect="1"/>
          </p:cNvGrpSpPr>
          <p:nvPr/>
        </p:nvGrpSpPr>
        <p:grpSpPr>
          <a:xfrm>
            <a:off x="11513487" y="3140964"/>
            <a:ext cx="5911596" cy="6144768"/>
            <a:chOff x="0" y="0"/>
            <a:chExt cx="7882128" cy="8193024"/>
          </a:xfrm>
        </p:grpSpPr>
        <p:sp>
          <p:nvSpPr>
            <p:cNvPr id="9" name="Freeform 9" descr="White bulbs with a yellow one standing out"/>
            <p:cNvSpPr/>
            <p:nvPr/>
          </p:nvSpPr>
          <p:spPr>
            <a:xfrm>
              <a:off x="0" y="0"/>
              <a:ext cx="7882128" cy="8193024"/>
            </a:xfrm>
            <a:custGeom>
              <a:avLst/>
              <a:gdLst/>
              <a:ahLst/>
              <a:cxnLst/>
              <a:rect l="l" t="t" r="r" b="b"/>
              <a:pathLst>
                <a:path w="7882128" h="8193024">
                  <a:moveTo>
                    <a:pt x="0" y="0"/>
                  </a:moveTo>
                  <a:lnTo>
                    <a:pt x="7882128" y="0"/>
                  </a:lnTo>
                  <a:lnTo>
                    <a:pt x="7882128" y="8193024"/>
                  </a:lnTo>
                  <a:lnTo>
                    <a:pt x="0" y="8193024"/>
                  </a:lnTo>
                  <a:lnTo>
                    <a:pt x="0" y="0"/>
                  </a:lnTo>
                  <a:close/>
                </a:path>
              </a:pathLst>
            </a:custGeom>
            <a:blipFill>
              <a:blip r:embed="rId5"/>
              <a:stretch>
                <a:fillRect l="-32592" r="-23365" b="-2"/>
              </a:stretch>
            </a:blipFill>
          </p:spPr>
          <p:txBody>
            <a:bodyPr/>
            <a:lstStyle/>
            <a:p>
              <a:endParaRPr lang="en-GB"/>
            </a:p>
          </p:txBody>
        </p:sp>
      </p:grpSp>
      <p:pic>
        <p:nvPicPr>
          <p:cNvPr id="12" name="Graphic 21">
            <a:extLst>
              <a:ext uri="{FF2B5EF4-FFF2-40B4-BE49-F238E27FC236}">
                <a16:creationId xmlns:a16="http://schemas.microsoft.com/office/drawing/2014/main" id="{6AAC1F9F-5ACB-60C5-CA35-754B60871028}"/>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84945"/>
    </mc:Choice>
    <mc:Fallback xmlns="">
      <p:transition spd="slow" advTm="28494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970061" y="876345"/>
            <a:ext cx="16527780" cy="1952016"/>
            <a:chOff x="0" y="0"/>
            <a:chExt cx="22037040" cy="2602688"/>
          </a:xfrm>
        </p:grpSpPr>
        <p:sp>
          <p:nvSpPr>
            <p:cNvPr id="4" name="Freeform 4"/>
            <p:cNvSpPr/>
            <p:nvPr/>
          </p:nvSpPr>
          <p:spPr>
            <a:xfrm>
              <a:off x="0" y="0"/>
              <a:ext cx="22037039" cy="2602688"/>
            </a:xfrm>
            <a:custGeom>
              <a:avLst/>
              <a:gdLst/>
              <a:ahLst/>
              <a:cxnLst/>
              <a:rect l="l" t="t" r="r" b="b"/>
              <a:pathLst>
                <a:path w="22037039" h="2602688">
                  <a:moveTo>
                    <a:pt x="0" y="0"/>
                  </a:moveTo>
                  <a:lnTo>
                    <a:pt x="22037039" y="0"/>
                  </a:lnTo>
                  <a:lnTo>
                    <a:pt x="22037039" y="2602688"/>
                  </a:lnTo>
                  <a:lnTo>
                    <a:pt x="0" y="2602688"/>
                  </a:lnTo>
                  <a:close/>
                </a:path>
              </a:pathLst>
            </a:custGeom>
            <a:solidFill>
              <a:srgbClr val="000000">
                <a:alpha val="0"/>
              </a:srgbClr>
            </a:solidFill>
          </p:spPr>
          <p:txBody>
            <a:bodyPr/>
            <a:lstStyle/>
            <a:p>
              <a:endParaRPr lang="en-GB"/>
            </a:p>
          </p:txBody>
        </p:sp>
        <p:sp>
          <p:nvSpPr>
            <p:cNvPr id="5" name="TextBox 5"/>
            <p:cNvSpPr txBox="1"/>
            <p:nvPr/>
          </p:nvSpPr>
          <p:spPr>
            <a:xfrm>
              <a:off x="0" y="-66675"/>
              <a:ext cx="22037040" cy="2669363"/>
            </a:xfrm>
            <a:prstGeom prst="rect">
              <a:avLst/>
            </a:prstGeom>
          </p:spPr>
          <p:txBody>
            <a:bodyPr lIns="0" tIns="0" rIns="0" bIns="0" rtlCol="0" anchor="b"/>
            <a:lstStyle/>
            <a:p>
              <a:pPr algn="l">
                <a:lnSpc>
                  <a:spcPts val="7873"/>
                </a:lnSpc>
              </a:pPr>
              <a:r>
                <a:rPr lang="en-US" sz="7290" b="1">
                  <a:solidFill>
                    <a:srgbClr val="000000"/>
                  </a:solidFill>
                  <a:latin typeface="Calibri (MS) Bold"/>
                  <a:ea typeface="Calibri (MS) Bold"/>
                  <a:cs typeface="Calibri (MS) Bold"/>
                  <a:sym typeface="Calibri (MS) Bold"/>
                </a:rPr>
                <a:t>Human resources management view</a:t>
              </a:r>
            </a:p>
          </p:txBody>
        </p:sp>
      </p:grpSp>
      <p:sp>
        <p:nvSpPr>
          <p:cNvPr id="6" name="Freeform 6"/>
          <p:cNvSpPr/>
          <p:nvPr/>
        </p:nvSpPr>
        <p:spPr>
          <a:xfrm>
            <a:off x="825402" y="2488979"/>
            <a:ext cx="16525875" cy="94107"/>
          </a:xfrm>
          <a:custGeom>
            <a:avLst/>
            <a:gdLst/>
            <a:ahLst/>
            <a:cxnLst/>
            <a:rect l="l" t="t" r="r" b="b"/>
            <a:pathLst>
              <a:path w="16525875" h="94107">
                <a:moveTo>
                  <a:pt x="0" y="0"/>
                </a:moveTo>
                <a:lnTo>
                  <a:pt x="16525875" y="0"/>
                </a:lnTo>
                <a:lnTo>
                  <a:pt x="16525875" y="94107"/>
                </a:lnTo>
                <a:lnTo>
                  <a:pt x="0" y="9410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 name="TextBox 7"/>
          <p:cNvSpPr txBox="1"/>
          <p:nvPr/>
        </p:nvSpPr>
        <p:spPr>
          <a:xfrm>
            <a:off x="950180" y="3124119"/>
            <a:ext cx="9887448" cy="6115893"/>
          </a:xfrm>
          <a:prstGeom prst="rect">
            <a:avLst/>
          </a:prstGeom>
        </p:spPr>
        <p:txBody>
          <a:bodyPr lIns="0" tIns="0" rIns="0" bIns="0" rtlCol="0" anchor="t">
            <a:spAutoFit/>
          </a:bodyPr>
          <a:lstStyle/>
          <a:p>
            <a:pPr marL="597217" lvl="1" indent="-298609" algn="l">
              <a:lnSpc>
                <a:spcPts val="3564"/>
              </a:lnSpc>
              <a:buFont typeface="Arial"/>
              <a:buChar char="•"/>
            </a:pPr>
            <a:r>
              <a:rPr lang="en-US" sz="3300">
                <a:solidFill>
                  <a:srgbClr val="000000"/>
                </a:solidFill>
                <a:latin typeface="Calibri (MS)"/>
                <a:ea typeface="Calibri (MS)"/>
                <a:cs typeface="Calibri (MS)"/>
                <a:sym typeface="Calibri (MS)"/>
              </a:rPr>
              <a:t>HRM sees people as a resource. A resource is viewed (in a business sense) as something that must be obtained as cheaply as possible, used sparingly, developed and exploited as much as possible. As indicated by Kleiman (2000) in this view, HRM is concerned with efficiency and achieving results. Performance management is crucial and tightly controlled employee activities are seen to be the best way for this to be achieved.</a:t>
            </a:r>
          </a:p>
        </p:txBody>
      </p:sp>
      <p:grpSp>
        <p:nvGrpSpPr>
          <p:cNvPr id="8" name="Group 8"/>
          <p:cNvGrpSpPr>
            <a:grpSpLocks noChangeAspect="1"/>
          </p:cNvGrpSpPr>
          <p:nvPr/>
        </p:nvGrpSpPr>
        <p:grpSpPr>
          <a:xfrm>
            <a:off x="11513487" y="3140964"/>
            <a:ext cx="5911596" cy="6144768"/>
            <a:chOff x="0" y="0"/>
            <a:chExt cx="7882128" cy="8193024"/>
          </a:xfrm>
        </p:grpSpPr>
        <p:sp>
          <p:nvSpPr>
            <p:cNvPr id="9" name="Freeform 9" descr="Graph on document with pen"/>
            <p:cNvSpPr/>
            <p:nvPr/>
          </p:nvSpPr>
          <p:spPr>
            <a:xfrm>
              <a:off x="0" y="0"/>
              <a:ext cx="7882128" cy="8193024"/>
            </a:xfrm>
            <a:custGeom>
              <a:avLst/>
              <a:gdLst/>
              <a:ahLst/>
              <a:cxnLst/>
              <a:rect l="l" t="t" r="r" b="b"/>
              <a:pathLst>
                <a:path w="7882128" h="8193024">
                  <a:moveTo>
                    <a:pt x="0" y="0"/>
                  </a:moveTo>
                  <a:lnTo>
                    <a:pt x="7882128" y="0"/>
                  </a:lnTo>
                  <a:lnTo>
                    <a:pt x="7882128" y="8193024"/>
                  </a:lnTo>
                  <a:lnTo>
                    <a:pt x="0" y="8193024"/>
                  </a:lnTo>
                  <a:lnTo>
                    <a:pt x="0" y="0"/>
                  </a:lnTo>
                  <a:close/>
                </a:path>
              </a:pathLst>
            </a:custGeom>
            <a:blipFill>
              <a:blip r:embed="rId5"/>
              <a:stretch>
                <a:fillRect l="-38471" r="-17486" b="-2"/>
              </a:stretch>
            </a:blipFill>
          </p:spPr>
          <p:txBody>
            <a:bodyPr/>
            <a:lstStyle/>
            <a:p>
              <a:endParaRPr lang="en-GB"/>
            </a:p>
          </p:txBody>
        </p:sp>
      </p:grpSp>
      <p:pic>
        <p:nvPicPr>
          <p:cNvPr id="12" name="Graphic 21">
            <a:extLst>
              <a:ext uri="{FF2B5EF4-FFF2-40B4-BE49-F238E27FC236}">
                <a16:creationId xmlns:a16="http://schemas.microsoft.com/office/drawing/2014/main" id="{2FAAFDC5-0550-AFCE-6EDA-B641B78D8EC8}"/>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4475"/>
    </mc:Choice>
    <mc:Fallback xmlns="">
      <p:transition spd="slow" advTm="10447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2286000" y="1683544"/>
            <a:ext cx="13716000" cy="3581400"/>
            <a:chOff x="0" y="0"/>
            <a:chExt cx="18288000" cy="4775200"/>
          </a:xfrm>
        </p:grpSpPr>
        <p:sp>
          <p:nvSpPr>
            <p:cNvPr id="4" name="Freeform 4"/>
            <p:cNvSpPr/>
            <p:nvPr/>
          </p:nvSpPr>
          <p:spPr>
            <a:xfrm>
              <a:off x="0" y="0"/>
              <a:ext cx="18288000" cy="4775200"/>
            </a:xfrm>
            <a:custGeom>
              <a:avLst/>
              <a:gdLst/>
              <a:ahLst/>
              <a:cxnLst/>
              <a:rect l="l" t="t" r="r" b="b"/>
              <a:pathLst>
                <a:path w="18288000" h="4775200">
                  <a:moveTo>
                    <a:pt x="0" y="0"/>
                  </a:moveTo>
                  <a:lnTo>
                    <a:pt x="18288000" y="0"/>
                  </a:lnTo>
                  <a:lnTo>
                    <a:pt x="18288000" y="4775200"/>
                  </a:lnTo>
                  <a:lnTo>
                    <a:pt x="0" y="4775200"/>
                  </a:lnTo>
                  <a:close/>
                </a:path>
              </a:pathLst>
            </a:custGeom>
            <a:solidFill>
              <a:srgbClr val="000000">
                <a:alpha val="0"/>
              </a:srgbClr>
            </a:solidFill>
          </p:spPr>
          <p:txBody>
            <a:bodyPr/>
            <a:lstStyle/>
            <a:p>
              <a:endParaRPr lang="en-GB"/>
            </a:p>
          </p:txBody>
        </p:sp>
        <p:sp>
          <p:nvSpPr>
            <p:cNvPr id="5" name="TextBox 5"/>
            <p:cNvSpPr txBox="1"/>
            <p:nvPr/>
          </p:nvSpPr>
          <p:spPr>
            <a:xfrm>
              <a:off x="0" y="-85725"/>
              <a:ext cx="18288000" cy="4860925"/>
            </a:xfrm>
            <a:prstGeom prst="rect">
              <a:avLst/>
            </a:prstGeom>
          </p:spPr>
          <p:txBody>
            <a:bodyPr lIns="0" tIns="0" rIns="0" bIns="0" rtlCol="0" anchor="b"/>
            <a:lstStyle/>
            <a:p>
              <a:pPr algn="ctr">
                <a:lnSpc>
                  <a:spcPts val="9720"/>
                </a:lnSpc>
              </a:pPr>
              <a:r>
                <a:rPr lang="en-US" sz="9000" b="1">
                  <a:solidFill>
                    <a:srgbClr val="000000"/>
                  </a:solidFill>
                  <a:latin typeface="Calibri (MS) Bold"/>
                  <a:ea typeface="Calibri (MS) Bold"/>
                  <a:cs typeface="Calibri (MS) Bold"/>
                  <a:sym typeface="Calibri (MS) Bold"/>
                </a:rPr>
                <a:t>Soft vs. hard HRM</a:t>
              </a:r>
            </a:p>
          </p:txBody>
        </p:sp>
      </p:grpSp>
      <p:pic>
        <p:nvPicPr>
          <p:cNvPr id="8" name="Graphic 21">
            <a:extLst>
              <a:ext uri="{FF2B5EF4-FFF2-40B4-BE49-F238E27FC236}">
                <a16:creationId xmlns:a16="http://schemas.microsoft.com/office/drawing/2014/main" id="{8A7DD06F-1E87-E119-54B7-BE1CA46D3FA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3997"/>
    </mc:Choice>
    <mc:Fallback xmlns="">
      <p:transition spd="slow" advTm="5399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1728216"/>
            <a:ext cx="15773400" cy="807814"/>
            <a:chOff x="0" y="0"/>
            <a:chExt cx="21031200" cy="1077086"/>
          </a:xfrm>
        </p:grpSpPr>
        <p:sp>
          <p:nvSpPr>
            <p:cNvPr id="4" name="Freeform 4"/>
            <p:cNvSpPr/>
            <p:nvPr/>
          </p:nvSpPr>
          <p:spPr>
            <a:xfrm>
              <a:off x="0" y="0"/>
              <a:ext cx="21031200" cy="1077086"/>
            </a:xfrm>
            <a:custGeom>
              <a:avLst/>
              <a:gdLst/>
              <a:ahLst/>
              <a:cxnLst/>
              <a:rect l="l" t="t" r="r" b="b"/>
              <a:pathLst>
                <a:path w="21031200" h="1077086">
                  <a:moveTo>
                    <a:pt x="0" y="0"/>
                  </a:moveTo>
                  <a:lnTo>
                    <a:pt x="21031200" y="0"/>
                  </a:lnTo>
                  <a:lnTo>
                    <a:pt x="21031200" y="1077086"/>
                  </a:lnTo>
                  <a:lnTo>
                    <a:pt x="0" y="107708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1143761"/>
            </a:xfrm>
            <a:prstGeom prst="rect">
              <a:avLst/>
            </a:prstGeom>
          </p:spPr>
          <p:txBody>
            <a:bodyPr lIns="0" tIns="0" rIns="0" bIns="0" rtlCol="0" anchor="ctr"/>
            <a:lstStyle/>
            <a:p>
              <a:pPr algn="ctr">
                <a:lnSpc>
                  <a:spcPts val="7581"/>
                </a:lnSpc>
              </a:pPr>
              <a:r>
                <a:rPr lang="en-US" sz="7020" b="1">
                  <a:solidFill>
                    <a:srgbClr val="000000"/>
                  </a:solidFill>
                  <a:latin typeface="Calibri (MS) Bold"/>
                  <a:ea typeface="Calibri (MS) Bold"/>
                  <a:cs typeface="Calibri (MS) Bold"/>
                  <a:sym typeface="Calibri (MS) Bold"/>
                </a:rPr>
                <a:t>Soft HRM</a:t>
              </a:r>
            </a:p>
          </p:txBody>
        </p:sp>
      </p:grpSp>
      <p:grpSp>
        <p:nvGrpSpPr>
          <p:cNvPr id="6" name="Group 6"/>
          <p:cNvGrpSpPr/>
          <p:nvPr/>
        </p:nvGrpSpPr>
        <p:grpSpPr>
          <a:xfrm>
            <a:off x="1247775" y="2786432"/>
            <a:ext cx="15792450" cy="6442350"/>
            <a:chOff x="0" y="0"/>
            <a:chExt cx="21056600" cy="8589800"/>
          </a:xfrm>
        </p:grpSpPr>
        <p:sp>
          <p:nvSpPr>
            <p:cNvPr id="7" name="Freeform 7"/>
            <p:cNvSpPr/>
            <p:nvPr/>
          </p:nvSpPr>
          <p:spPr>
            <a:xfrm>
              <a:off x="12700" y="12700"/>
              <a:ext cx="21031200" cy="8564499"/>
            </a:xfrm>
            <a:custGeom>
              <a:avLst/>
              <a:gdLst/>
              <a:ahLst/>
              <a:cxnLst/>
              <a:rect l="l" t="t" r="r" b="b"/>
              <a:pathLst>
                <a:path w="21031200" h="8564499">
                  <a:moveTo>
                    <a:pt x="0" y="1427480"/>
                  </a:moveTo>
                  <a:cubicBezTo>
                    <a:pt x="0" y="639064"/>
                    <a:pt x="640207" y="0"/>
                    <a:pt x="1429893" y="0"/>
                  </a:cubicBezTo>
                  <a:lnTo>
                    <a:pt x="19601307" y="0"/>
                  </a:lnTo>
                  <a:cubicBezTo>
                    <a:pt x="20390993" y="0"/>
                    <a:pt x="21031200" y="639064"/>
                    <a:pt x="21031200" y="1427480"/>
                  </a:cubicBezTo>
                  <a:lnTo>
                    <a:pt x="21031200" y="7137019"/>
                  </a:lnTo>
                  <a:cubicBezTo>
                    <a:pt x="21031200" y="7925308"/>
                    <a:pt x="20390993" y="8564499"/>
                    <a:pt x="19601307" y="8564499"/>
                  </a:cubicBezTo>
                  <a:lnTo>
                    <a:pt x="1429893" y="8564499"/>
                  </a:lnTo>
                  <a:cubicBezTo>
                    <a:pt x="640207" y="8564372"/>
                    <a:pt x="0" y="7925308"/>
                    <a:pt x="0" y="7137019"/>
                  </a:cubicBezTo>
                  <a:close/>
                </a:path>
              </a:pathLst>
            </a:custGeom>
            <a:solidFill>
              <a:srgbClr val="5B9BD5"/>
            </a:solidFill>
          </p:spPr>
          <p:txBody>
            <a:bodyPr/>
            <a:lstStyle/>
            <a:p>
              <a:endParaRPr lang="en-GB"/>
            </a:p>
          </p:txBody>
        </p:sp>
        <p:sp>
          <p:nvSpPr>
            <p:cNvPr id="8" name="Freeform 8"/>
            <p:cNvSpPr/>
            <p:nvPr/>
          </p:nvSpPr>
          <p:spPr>
            <a:xfrm>
              <a:off x="0" y="0"/>
              <a:ext cx="21056600" cy="8589899"/>
            </a:xfrm>
            <a:custGeom>
              <a:avLst/>
              <a:gdLst/>
              <a:ahLst/>
              <a:cxnLst/>
              <a:rect l="l" t="t" r="r" b="b"/>
              <a:pathLst>
                <a:path w="21056600" h="8589899">
                  <a:moveTo>
                    <a:pt x="0" y="1440180"/>
                  </a:moveTo>
                  <a:cubicBezTo>
                    <a:pt x="0" y="644779"/>
                    <a:pt x="645922" y="0"/>
                    <a:pt x="1442593" y="0"/>
                  </a:cubicBezTo>
                  <a:lnTo>
                    <a:pt x="19614007" y="0"/>
                  </a:lnTo>
                  <a:lnTo>
                    <a:pt x="19614007" y="12700"/>
                  </a:lnTo>
                  <a:lnTo>
                    <a:pt x="19614007" y="0"/>
                  </a:lnTo>
                  <a:cubicBezTo>
                    <a:pt x="20410678" y="0"/>
                    <a:pt x="21056600" y="644779"/>
                    <a:pt x="21056600" y="1440180"/>
                  </a:cubicBezTo>
                  <a:lnTo>
                    <a:pt x="21043900" y="1440180"/>
                  </a:lnTo>
                  <a:lnTo>
                    <a:pt x="21056600" y="1440180"/>
                  </a:lnTo>
                  <a:lnTo>
                    <a:pt x="21056600" y="7149719"/>
                  </a:lnTo>
                  <a:lnTo>
                    <a:pt x="21043900" y="7149719"/>
                  </a:lnTo>
                  <a:lnTo>
                    <a:pt x="21056600" y="7149719"/>
                  </a:lnTo>
                  <a:cubicBezTo>
                    <a:pt x="21056600" y="7945120"/>
                    <a:pt x="20410678" y="8589899"/>
                    <a:pt x="19614007" y="8589899"/>
                  </a:cubicBezTo>
                  <a:lnTo>
                    <a:pt x="19614007" y="8577199"/>
                  </a:lnTo>
                  <a:lnTo>
                    <a:pt x="19614007" y="8589899"/>
                  </a:lnTo>
                  <a:lnTo>
                    <a:pt x="1442593" y="8589899"/>
                  </a:lnTo>
                  <a:lnTo>
                    <a:pt x="1442593" y="8577199"/>
                  </a:lnTo>
                  <a:lnTo>
                    <a:pt x="1442593" y="8589899"/>
                  </a:lnTo>
                  <a:cubicBezTo>
                    <a:pt x="645922" y="8589772"/>
                    <a:pt x="0" y="7944993"/>
                    <a:pt x="0" y="7149719"/>
                  </a:cubicBezTo>
                  <a:lnTo>
                    <a:pt x="0" y="1440180"/>
                  </a:lnTo>
                  <a:lnTo>
                    <a:pt x="12700" y="1440180"/>
                  </a:lnTo>
                  <a:lnTo>
                    <a:pt x="0" y="1440180"/>
                  </a:lnTo>
                  <a:moveTo>
                    <a:pt x="25400" y="1440180"/>
                  </a:moveTo>
                  <a:lnTo>
                    <a:pt x="25400" y="7149719"/>
                  </a:lnTo>
                  <a:lnTo>
                    <a:pt x="12700" y="7149719"/>
                  </a:lnTo>
                  <a:lnTo>
                    <a:pt x="25400" y="7149719"/>
                  </a:lnTo>
                  <a:cubicBezTo>
                    <a:pt x="25400" y="7931023"/>
                    <a:pt x="659892" y="8564499"/>
                    <a:pt x="1442593" y="8564499"/>
                  </a:cubicBezTo>
                  <a:lnTo>
                    <a:pt x="19614007" y="8564499"/>
                  </a:lnTo>
                  <a:cubicBezTo>
                    <a:pt x="20396708" y="8564499"/>
                    <a:pt x="21031200" y="7931023"/>
                    <a:pt x="21031200" y="7149719"/>
                  </a:cubicBezTo>
                  <a:lnTo>
                    <a:pt x="21031200" y="1440180"/>
                  </a:lnTo>
                  <a:cubicBezTo>
                    <a:pt x="21031200" y="658876"/>
                    <a:pt x="20396708" y="25400"/>
                    <a:pt x="19614007" y="25400"/>
                  </a:cubicBezTo>
                  <a:lnTo>
                    <a:pt x="1442593" y="25400"/>
                  </a:lnTo>
                  <a:lnTo>
                    <a:pt x="1442593" y="12700"/>
                  </a:lnTo>
                  <a:lnTo>
                    <a:pt x="1442593" y="25400"/>
                  </a:lnTo>
                  <a:cubicBezTo>
                    <a:pt x="659892" y="25400"/>
                    <a:pt x="25400" y="658876"/>
                    <a:pt x="25400" y="1440180"/>
                  </a:cubicBezTo>
                  <a:close/>
                </a:path>
              </a:pathLst>
            </a:custGeom>
            <a:solidFill>
              <a:srgbClr val="FFFFFF"/>
            </a:solidFill>
          </p:spPr>
          <p:txBody>
            <a:bodyPr/>
            <a:lstStyle/>
            <a:p>
              <a:endParaRPr lang="en-GB"/>
            </a:p>
          </p:txBody>
        </p:sp>
      </p:grpSp>
      <p:grpSp>
        <p:nvGrpSpPr>
          <p:cNvPr id="9" name="Group 9"/>
          <p:cNvGrpSpPr/>
          <p:nvPr/>
        </p:nvGrpSpPr>
        <p:grpSpPr>
          <a:xfrm>
            <a:off x="1561335" y="3099992"/>
            <a:ext cx="15165330" cy="5815230"/>
            <a:chOff x="0" y="0"/>
            <a:chExt cx="20220440" cy="7753640"/>
          </a:xfrm>
        </p:grpSpPr>
        <p:sp>
          <p:nvSpPr>
            <p:cNvPr id="10" name="Freeform 10"/>
            <p:cNvSpPr/>
            <p:nvPr/>
          </p:nvSpPr>
          <p:spPr>
            <a:xfrm>
              <a:off x="0" y="0"/>
              <a:ext cx="20220440" cy="7753640"/>
            </a:xfrm>
            <a:custGeom>
              <a:avLst/>
              <a:gdLst/>
              <a:ahLst/>
              <a:cxnLst/>
              <a:rect l="l" t="t" r="r" b="b"/>
              <a:pathLst>
                <a:path w="20220440" h="7753640">
                  <a:moveTo>
                    <a:pt x="0" y="0"/>
                  </a:moveTo>
                  <a:lnTo>
                    <a:pt x="20220440" y="0"/>
                  </a:lnTo>
                  <a:lnTo>
                    <a:pt x="20220440" y="7753640"/>
                  </a:lnTo>
                  <a:lnTo>
                    <a:pt x="0" y="7753640"/>
                  </a:lnTo>
                  <a:close/>
                </a:path>
              </a:pathLst>
            </a:custGeom>
            <a:solidFill>
              <a:srgbClr val="000000">
                <a:alpha val="0"/>
              </a:srgbClr>
            </a:solidFill>
          </p:spPr>
          <p:txBody>
            <a:bodyPr/>
            <a:lstStyle/>
            <a:p>
              <a:endParaRPr lang="en-GB"/>
            </a:p>
          </p:txBody>
        </p:sp>
        <p:sp>
          <p:nvSpPr>
            <p:cNvPr id="11" name="TextBox 11"/>
            <p:cNvSpPr txBox="1"/>
            <p:nvPr/>
          </p:nvSpPr>
          <p:spPr>
            <a:xfrm>
              <a:off x="0" y="-85725"/>
              <a:ext cx="20220440" cy="7839365"/>
            </a:xfrm>
            <a:prstGeom prst="rect">
              <a:avLst/>
            </a:prstGeom>
          </p:spPr>
          <p:txBody>
            <a:bodyPr lIns="0" tIns="0" rIns="0" bIns="0" rtlCol="0" anchor="ctr"/>
            <a:lstStyle/>
            <a:p>
              <a:pPr algn="l">
                <a:lnSpc>
                  <a:spcPts val="9720"/>
                </a:lnSpc>
              </a:pPr>
              <a:r>
                <a:rPr lang="en-US" sz="9000">
                  <a:solidFill>
                    <a:srgbClr val="FFFFFF"/>
                  </a:solidFill>
                  <a:latin typeface="Calibri (MS)"/>
                  <a:ea typeface="Calibri (MS)"/>
                  <a:cs typeface="Calibri (MS)"/>
                  <a:sym typeface="Calibri (MS)"/>
                </a:rPr>
                <a:t>Soft (HRM) focuses on people and is associated with the ‘human’ side of Human Resource Management.</a:t>
              </a:r>
            </a:p>
          </p:txBody>
        </p:sp>
      </p:grpSp>
      <p:pic>
        <p:nvPicPr>
          <p:cNvPr id="14" name="Graphic 21">
            <a:extLst>
              <a:ext uri="{FF2B5EF4-FFF2-40B4-BE49-F238E27FC236}">
                <a16:creationId xmlns:a16="http://schemas.microsoft.com/office/drawing/2014/main" id="{AFAA899B-CDCE-7741-4929-7389C61BE0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616"/>
    </mc:Choice>
    <mc:Fallback xmlns="">
      <p:transition spd="slow" advTm="3261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1728216"/>
            <a:ext cx="15773400" cy="807814"/>
            <a:chOff x="0" y="0"/>
            <a:chExt cx="21031200" cy="1077086"/>
          </a:xfrm>
        </p:grpSpPr>
        <p:sp>
          <p:nvSpPr>
            <p:cNvPr id="4" name="Freeform 4"/>
            <p:cNvSpPr/>
            <p:nvPr/>
          </p:nvSpPr>
          <p:spPr>
            <a:xfrm>
              <a:off x="0" y="0"/>
              <a:ext cx="21031200" cy="1077086"/>
            </a:xfrm>
            <a:custGeom>
              <a:avLst/>
              <a:gdLst/>
              <a:ahLst/>
              <a:cxnLst/>
              <a:rect l="l" t="t" r="r" b="b"/>
              <a:pathLst>
                <a:path w="21031200" h="1077086">
                  <a:moveTo>
                    <a:pt x="0" y="0"/>
                  </a:moveTo>
                  <a:lnTo>
                    <a:pt x="21031200" y="0"/>
                  </a:lnTo>
                  <a:lnTo>
                    <a:pt x="21031200" y="1077086"/>
                  </a:lnTo>
                  <a:lnTo>
                    <a:pt x="0" y="107708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1143761"/>
            </a:xfrm>
            <a:prstGeom prst="rect">
              <a:avLst/>
            </a:prstGeom>
          </p:spPr>
          <p:txBody>
            <a:bodyPr lIns="0" tIns="0" rIns="0" bIns="0" rtlCol="0" anchor="ctr"/>
            <a:lstStyle/>
            <a:p>
              <a:pPr algn="ctr">
                <a:lnSpc>
                  <a:spcPts val="7581"/>
                </a:lnSpc>
              </a:pPr>
              <a:r>
                <a:rPr lang="en-US" sz="7020" b="1">
                  <a:solidFill>
                    <a:srgbClr val="000000"/>
                  </a:solidFill>
                  <a:latin typeface="Calibri (MS) Bold"/>
                  <a:ea typeface="Calibri (MS) Bold"/>
                  <a:cs typeface="Calibri (MS) Bold"/>
                  <a:sym typeface="Calibri (MS) Bold"/>
                </a:rPr>
                <a:t>Hard HRM</a:t>
              </a:r>
            </a:p>
          </p:txBody>
        </p:sp>
      </p:grpSp>
      <p:grpSp>
        <p:nvGrpSpPr>
          <p:cNvPr id="6" name="Group 6"/>
          <p:cNvGrpSpPr/>
          <p:nvPr/>
        </p:nvGrpSpPr>
        <p:grpSpPr>
          <a:xfrm>
            <a:off x="1247775" y="2839960"/>
            <a:ext cx="15792450" cy="6335294"/>
            <a:chOff x="0" y="0"/>
            <a:chExt cx="21056600" cy="8447058"/>
          </a:xfrm>
        </p:grpSpPr>
        <p:sp>
          <p:nvSpPr>
            <p:cNvPr id="7" name="Freeform 7"/>
            <p:cNvSpPr/>
            <p:nvPr/>
          </p:nvSpPr>
          <p:spPr>
            <a:xfrm>
              <a:off x="12700" y="12700"/>
              <a:ext cx="21031200" cy="8421624"/>
            </a:xfrm>
            <a:custGeom>
              <a:avLst/>
              <a:gdLst/>
              <a:ahLst/>
              <a:cxnLst/>
              <a:rect l="l" t="t" r="r" b="b"/>
              <a:pathLst>
                <a:path w="21031200" h="8421624">
                  <a:moveTo>
                    <a:pt x="0" y="1403604"/>
                  </a:moveTo>
                  <a:cubicBezTo>
                    <a:pt x="0" y="628396"/>
                    <a:pt x="629539" y="0"/>
                    <a:pt x="1406144" y="0"/>
                  </a:cubicBezTo>
                  <a:lnTo>
                    <a:pt x="19625056" y="0"/>
                  </a:lnTo>
                  <a:cubicBezTo>
                    <a:pt x="20401662" y="0"/>
                    <a:pt x="21031200" y="628396"/>
                    <a:pt x="21031200" y="1403604"/>
                  </a:cubicBezTo>
                  <a:lnTo>
                    <a:pt x="21031200" y="7018020"/>
                  </a:lnTo>
                  <a:cubicBezTo>
                    <a:pt x="21031200" y="7793227"/>
                    <a:pt x="20401662" y="8421624"/>
                    <a:pt x="19625056" y="8421624"/>
                  </a:cubicBezTo>
                  <a:lnTo>
                    <a:pt x="1406144" y="8421624"/>
                  </a:lnTo>
                  <a:cubicBezTo>
                    <a:pt x="629539" y="8421624"/>
                    <a:pt x="0" y="7793228"/>
                    <a:pt x="0" y="7018020"/>
                  </a:cubicBezTo>
                  <a:close/>
                </a:path>
              </a:pathLst>
            </a:custGeom>
            <a:solidFill>
              <a:srgbClr val="5B9BD5"/>
            </a:solidFill>
          </p:spPr>
          <p:txBody>
            <a:bodyPr/>
            <a:lstStyle/>
            <a:p>
              <a:endParaRPr lang="en-GB"/>
            </a:p>
          </p:txBody>
        </p:sp>
        <p:sp>
          <p:nvSpPr>
            <p:cNvPr id="8" name="Freeform 8"/>
            <p:cNvSpPr/>
            <p:nvPr/>
          </p:nvSpPr>
          <p:spPr>
            <a:xfrm>
              <a:off x="0" y="0"/>
              <a:ext cx="21056600" cy="8447024"/>
            </a:xfrm>
            <a:custGeom>
              <a:avLst/>
              <a:gdLst/>
              <a:ahLst/>
              <a:cxnLst/>
              <a:rect l="l" t="t" r="r" b="b"/>
              <a:pathLst>
                <a:path w="21056600" h="8447024">
                  <a:moveTo>
                    <a:pt x="0" y="1416304"/>
                  </a:moveTo>
                  <a:cubicBezTo>
                    <a:pt x="0" y="634111"/>
                    <a:pt x="635254" y="0"/>
                    <a:pt x="1418844" y="0"/>
                  </a:cubicBezTo>
                  <a:lnTo>
                    <a:pt x="19637756" y="0"/>
                  </a:lnTo>
                  <a:lnTo>
                    <a:pt x="19637756" y="12700"/>
                  </a:lnTo>
                  <a:lnTo>
                    <a:pt x="19637756" y="0"/>
                  </a:lnTo>
                  <a:cubicBezTo>
                    <a:pt x="20421346" y="0"/>
                    <a:pt x="21056600" y="634111"/>
                    <a:pt x="21056600" y="1416304"/>
                  </a:cubicBezTo>
                  <a:lnTo>
                    <a:pt x="21043900" y="1416304"/>
                  </a:lnTo>
                  <a:lnTo>
                    <a:pt x="21056600" y="1416304"/>
                  </a:lnTo>
                  <a:lnTo>
                    <a:pt x="21056600" y="7030720"/>
                  </a:lnTo>
                  <a:lnTo>
                    <a:pt x="21043900" y="7030720"/>
                  </a:lnTo>
                  <a:lnTo>
                    <a:pt x="21056600" y="7030720"/>
                  </a:lnTo>
                  <a:cubicBezTo>
                    <a:pt x="21056600" y="7812913"/>
                    <a:pt x="20421346" y="8447024"/>
                    <a:pt x="19637756" y="8447024"/>
                  </a:cubicBezTo>
                  <a:lnTo>
                    <a:pt x="19637756" y="8434324"/>
                  </a:lnTo>
                  <a:lnTo>
                    <a:pt x="19637756" y="8447024"/>
                  </a:lnTo>
                  <a:lnTo>
                    <a:pt x="1418844" y="8447024"/>
                  </a:lnTo>
                  <a:lnTo>
                    <a:pt x="1418844" y="8434324"/>
                  </a:lnTo>
                  <a:lnTo>
                    <a:pt x="1418844" y="8447024"/>
                  </a:lnTo>
                  <a:cubicBezTo>
                    <a:pt x="635254" y="8447024"/>
                    <a:pt x="0" y="7812913"/>
                    <a:pt x="0" y="7030720"/>
                  </a:cubicBezTo>
                  <a:lnTo>
                    <a:pt x="0" y="1416304"/>
                  </a:lnTo>
                  <a:lnTo>
                    <a:pt x="12700" y="1416304"/>
                  </a:lnTo>
                  <a:lnTo>
                    <a:pt x="0" y="1416304"/>
                  </a:lnTo>
                  <a:moveTo>
                    <a:pt x="25400" y="1416304"/>
                  </a:moveTo>
                  <a:lnTo>
                    <a:pt x="25400" y="7030720"/>
                  </a:lnTo>
                  <a:lnTo>
                    <a:pt x="12700" y="7030720"/>
                  </a:lnTo>
                  <a:lnTo>
                    <a:pt x="25400" y="7030720"/>
                  </a:lnTo>
                  <a:cubicBezTo>
                    <a:pt x="25400" y="7798943"/>
                    <a:pt x="649224" y="8421624"/>
                    <a:pt x="1418844" y="8421624"/>
                  </a:cubicBezTo>
                  <a:lnTo>
                    <a:pt x="19637756" y="8421624"/>
                  </a:lnTo>
                  <a:cubicBezTo>
                    <a:pt x="20407376" y="8421624"/>
                    <a:pt x="21031200" y="7798815"/>
                    <a:pt x="21031200" y="7030720"/>
                  </a:cubicBezTo>
                  <a:lnTo>
                    <a:pt x="21031200" y="1416304"/>
                  </a:lnTo>
                  <a:cubicBezTo>
                    <a:pt x="21031200" y="648208"/>
                    <a:pt x="20407376" y="25400"/>
                    <a:pt x="19637756" y="25400"/>
                  </a:cubicBezTo>
                  <a:lnTo>
                    <a:pt x="1418844" y="25400"/>
                  </a:lnTo>
                  <a:lnTo>
                    <a:pt x="1418844" y="12700"/>
                  </a:lnTo>
                  <a:lnTo>
                    <a:pt x="1418844" y="25400"/>
                  </a:lnTo>
                  <a:cubicBezTo>
                    <a:pt x="649224" y="25400"/>
                    <a:pt x="25400" y="648208"/>
                    <a:pt x="25400" y="1416304"/>
                  </a:cubicBezTo>
                  <a:close/>
                </a:path>
              </a:pathLst>
            </a:custGeom>
            <a:solidFill>
              <a:srgbClr val="FFFFFF"/>
            </a:solidFill>
          </p:spPr>
          <p:txBody>
            <a:bodyPr/>
            <a:lstStyle/>
            <a:p>
              <a:endParaRPr lang="en-GB"/>
            </a:p>
          </p:txBody>
        </p:sp>
      </p:grpSp>
      <p:grpSp>
        <p:nvGrpSpPr>
          <p:cNvPr id="9" name="Group 9"/>
          <p:cNvGrpSpPr/>
          <p:nvPr/>
        </p:nvGrpSpPr>
        <p:grpSpPr>
          <a:xfrm>
            <a:off x="1556109" y="3148294"/>
            <a:ext cx="15175782" cy="5718625"/>
            <a:chOff x="0" y="0"/>
            <a:chExt cx="20234376" cy="7624834"/>
          </a:xfrm>
        </p:grpSpPr>
        <p:sp>
          <p:nvSpPr>
            <p:cNvPr id="10" name="Freeform 10"/>
            <p:cNvSpPr/>
            <p:nvPr/>
          </p:nvSpPr>
          <p:spPr>
            <a:xfrm>
              <a:off x="0" y="0"/>
              <a:ext cx="20234376" cy="7624834"/>
            </a:xfrm>
            <a:custGeom>
              <a:avLst/>
              <a:gdLst/>
              <a:ahLst/>
              <a:cxnLst/>
              <a:rect l="l" t="t" r="r" b="b"/>
              <a:pathLst>
                <a:path w="20234376" h="7624834">
                  <a:moveTo>
                    <a:pt x="0" y="0"/>
                  </a:moveTo>
                  <a:lnTo>
                    <a:pt x="20234376" y="0"/>
                  </a:lnTo>
                  <a:lnTo>
                    <a:pt x="20234376" y="7624834"/>
                  </a:lnTo>
                  <a:lnTo>
                    <a:pt x="0" y="7624834"/>
                  </a:lnTo>
                  <a:close/>
                </a:path>
              </a:pathLst>
            </a:custGeom>
            <a:solidFill>
              <a:srgbClr val="000000">
                <a:alpha val="0"/>
              </a:srgbClr>
            </a:solidFill>
          </p:spPr>
          <p:txBody>
            <a:bodyPr/>
            <a:lstStyle/>
            <a:p>
              <a:endParaRPr lang="en-GB"/>
            </a:p>
          </p:txBody>
        </p:sp>
        <p:sp>
          <p:nvSpPr>
            <p:cNvPr id="11" name="TextBox 11"/>
            <p:cNvSpPr txBox="1"/>
            <p:nvPr/>
          </p:nvSpPr>
          <p:spPr>
            <a:xfrm>
              <a:off x="0" y="-76200"/>
              <a:ext cx="20234376" cy="7701034"/>
            </a:xfrm>
            <a:prstGeom prst="rect">
              <a:avLst/>
            </a:prstGeom>
          </p:spPr>
          <p:txBody>
            <a:bodyPr lIns="0" tIns="0" rIns="0" bIns="0" rtlCol="0" anchor="ctr"/>
            <a:lstStyle/>
            <a:p>
              <a:pPr algn="l">
                <a:lnSpc>
                  <a:spcPts val="9558"/>
                </a:lnSpc>
              </a:pPr>
              <a:r>
                <a:rPr lang="en-US" sz="8850">
                  <a:solidFill>
                    <a:srgbClr val="FFFFFF"/>
                  </a:solidFill>
                  <a:latin typeface="Calibri (MS)"/>
                  <a:ea typeface="Calibri (MS)"/>
                  <a:cs typeface="Calibri (MS)"/>
                  <a:sym typeface="Calibri (MS)"/>
                </a:rPr>
                <a:t>Hard HRM sees people as a resource and is associated with the ‘resource’ side of Human Resource Management.</a:t>
              </a:r>
            </a:p>
          </p:txBody>
        </p:sp>
      </p:grpSp>
      <p:pic>
        <p:nvPicPr>
          <p:cNvPr id="14" name="Graphic 21">
            <a:extLst>
              <a:ext uri="{FF2B5EF4-FFF2-40B4-BE49-F238E27FC236}">
                <a16:creationId xmlns:a16="http://schemas.microsoft.com/office/drawing/2014/main" id="{BF32C505-5AF4-6CCE-9B6C-7C48EA9278A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0347"/>
    </mc:Choice>
    <mc:Fallback xmlns="">
      <p:transition spd="slow" advTm="40347"/>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sp>
        <p:nvSpPr>
          <p:cNvPr id="3" name="Freeform 3"/>
          <p:cNvSpPr/>
          <p:nvPr/>
        </p:nvSpPr>
        <p:spPr>
          <a:xfrm>
            <a:off x="6" y="1824896"/>
            <a:ext cx="1097282" cy="1010190"/>
          </a:xfrm>
          <a:custGeom>
            <a:avLst/>
            <a:gdLst/>
            <a:ahLst/>
            <a:cxnLst/>
            <a:rect l="l" t="t" r="r" b="b"/>
            <a:pathLst>
              <a:path w="1097282" h="1010190">
                <a:moveTo>
                  <a:pt x="0" y="0"/>
                </a:moveTo>
                <a:lnTo>
                  <a:pt x="1097282" y="0"/>
                </a:lnTo>
                <a:lnTo>
                  <a:pt x="1097282" y="1010190"/>
                </a:lnTo>
                <a:lnTo>
                  <a:pt x="0" y="101019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4" name="Group 4"/>
          <p:cNvGrpSpPr/>
          <p:nvPr/>
        </p:nvGrpSpPr>
        <p:grpSpPr>
          <a:xfrm>
            <a:off x="960118" y="920931"/>
            <a:ext cx="16361231" cy="2841174"/>
            <a:chOff x="0" y="0"/>
            <a:chExt cx="21814974" cy="3788232"/>
          </a:xfrm>
        </p:grpSpPr>
        <p:sp>
          <p:nvSpPr>
            <p:cNvPr id="5" name="Freeform 5"/>
            <p:cNvSpPr/>
            <p:nvPr/>
          </p:nvSpPr>
          <p:spPr>
            <a:xfrm>
              <a:off x="0" y="0"/>
              <a:ext cx="21814917" cy="3788283"/>
            </a:xfrm>
            <a:custGeom>
              <a:avLst/>
              <a:gdLst/>
              <a:ahLst/>
              <a:cxnLst/>
              <a:rect l="l" t="t" r="r" b="b"/>
              <a:pathLst>
                <a:path w="21814917" h="3788283">
                  <a:moveTo>
                    <a:pt x="0" y="0"/>
                  </a:moveTo>
                  <a:lnTo>
                    <a:pt x="21814917" y="0"/>
                  </a:lnTo>
                  <a:lnTo>
                    <a:pt x="21814917" y="3788283"/>
                  </a:lnTo>
                  <a:lnTo>
                    <a:pt x="0" y="3788283"/>
                  </a:lnTo>
                  <a:close/>
                </a:path>
              </a:pathLst>
            </a:custGeom>
            <a:solidFill>
              <a:srgbClr val="FFFFFF"/>
            </a:solidFill>
          </p:spPr>
          <p:txBody>
            <a:bodyPr/>
            <a:lstStyle/>
            <a:p>
              <a:endParaRPr lang="en-GB"/>
            </a:p>
          </p:txBody>
        </p:sp>
      </p:grpSp>
      <p:grpSp>
        <p:nvGrpSpPr>
          <p:cNvPr id="6" name="Group 6"/>
          <p:cNvGrpSpPr/>
          <p:nvPr/>
        </p:nvGrpSpPr>
        <p:grpSpPr>
          <a:xfrm>
            <a:off x="1565446" y="2650731"/>
            <a:ext cx="14914074" cy="895834"/>
            <a:chOff x="0" y="0"/>
            <a:chExt cx="19885432" cy="1194446"/>
          </a:xfrm>
        </p:grpSpPr>
        <p:sp>
          <p:nvSpPr>
            <p:cNvPr id="7" name="Freeform 7"/>
            <p:cNvSpPr/>
            <p:nvPr/>
          </p:nvSpPr>
          <p:spPr>
            <a:xfrm>
              <a:off x="0" y="0"/>
              <a:ext cx="19885433" cy="1194446"/>
            </a:xfrm>
            <a:custGeom>
              <a:avLst/>
              <a:gdLst/>
              <a:ahLst/>
              <a:cxnLst/>
              <a:rect l="l" t="t" r="r" b="b"/>
              <a:pathLst>
                <a:path w="19885433" h="1194446">
                  <a:moveTo>
                    <a:pt x="0" y="0"/>
                  </a:moveTo>
                  <a:lnTo>
                    <a:pt x="19885433" y="0"/>
                  </a:lnTo>
                  <a:lnTo>
                    <a:pt x="19885433" y="1194446"/>
                  </a:lnTo>
                  <a:lnTo>
                    <a:pt x="0" y="1194446"/>
                  </a:lnTo>
                  <a:close/>
                </a:path>
              </a:pathLst>
            </a:custGeom>
            <a:solidFill>
              <a:srgbClr val="000000">
                <a:alpha val="0"/>
              </a:srgbClr>
            </a:solidFill>
          </p:spPr>
          <p:txBody>
            <a:bodyPr/>
            <a:lstStyle/>
            <a:p>
              <a:endParaRPr lang="en-GB"/>
            </a:p>
          </p:txBody>
        </p:sp>
        <p:sp>
          <p:nvSpPr>
            <p:cNvPr id="8" name="TextBox 8"/>
            <p:cNvSpPr txBox="1"/>
            <p:nvPr/>
          </p:nvSpPr>
          <p:spPr>
            <a:xfrm>
              <a:off x="0" y="-57150"/>
              <a:ext cx="19885432" cy="1251596"/>
            </a:xfrm>
            <a:prstGeom prst="rect">
              <a:avLst/>
            </a:prstGeom>
          </p:spPr>
          <p:txBody>
            <a:bodyPr lIns="0" tIns="0" rIns="0" bIns="0" rtlCol="0" anchor="ctr"/>
            <a:lstStyle/>
            <a:p>
              <a:pPr algn="l">
                <a:lnSpc>
                  <a:spcPts val="6998"/>
                </a:lnSpc>
              </a:pPr>
              <a:r>
                <a:rPr lang="en-US" sz="6480" b="1">
                  <a:solidFill>
                    <a:srgbClr val="000000"/>
                  </a:solidFill>
                  <a:latin typeface="Calibri (MS) Bold"/>
                  <a:ea typeface="Calibri (MS) Bold"/>
                  <a:cs typeface="Calibri (MS) Bold"/>
                  <a:sym typeface="Calibri (MS) Bold"/>
                </a:rPr>
                <a:t>Historical developments in HRM</a:t>
              </a:r>
            </a:p>
          </p:txBody>
        </p:sp>
      </p:grpSp>
      <p:grpSp>
        <p:nvGrpSpPr>
          <p:cNvPr id="9" name="Group 9"/>
          <p:cNvGrpSpPr/>
          <p:nvPr/>
        </p:nvGrpSpPr>
        <p:grpSpPr>
          <a:xfrm>
            <a:off x="1567542" y="4526283"/>
            <a:ext cx="14911978" cy="4686987"/>
            <a:chOff x="0" y="0"/>
            <a:chExt cx="19882638" cy="6249316"/>
          </a:xfrm>
        </p:grpSpPr>
        <p:sp>
          <p:nvSpPr>
            <p:cNvPr id="10" name="Freeform 10"/>
            <p:cNvSpPr/>
            <p:nvPr/>
          </p:nvSpPr>
          <p:spPr>
            <a:xfrm>
              <a:off x="0" y="0"/>
              <a:ext cx="19882638" cy="6249316"/>
            </a:xfrm>
            <a:custGeom>
              <a:avLst/>
              <a:gdLst/>
              <a:ahLst/>
              <a:cxnLst/>
              <a:rect l="l" t="t" r="r" b="b"/>
              <a:pathLst>
                <a:path w="19882638" h="6249316">
                  <a:moveTo>
                    <a:pt x="0" y="0"/>
                  </a:moveTo>
                  <a:lnTo>
                    <a:pt x="19882638" y="0"/>
                  </a:lnTo>
                  <a:lnTo>
                    <a:pt x="19882638" y="6249316"/>
                  </a:lnTo>
                  <a:lnTo>
                    <a:pt x="0" y="6249316"/>
                  </a:lnTo>
                  <a:close/>
                </a:path>
              </a:pathLst>
            </a:custGeom>
            <a:solidFill>
              <a:srgbClr val="000000">
                <a:alpha val="0"/>
              </a:srgbClr>
            </a:solidFill>
          </p:spPr>
          <p:txBody>
            <a:bodyPr/>
            <a:lstStyle/>
            <a:p>
              <a:endParaRPr lang="en-GB"/>
            </a:p>
          </p:txBody>
        </p:sp>
        <p:sp>
          <p:nvSpPr>
            <p:cNvPr id="11" name="TextBox 11"/>
            <p:cNvSpPr txBox="1"/>
            <p:nvPr/>
          </p:nvSpPr>
          <p:spPr>
            <a:xfrm>
              <a:off x="0" y="-19050"/>
              <a:ext cx="19882638" cy="6268366"/>
            </a:xfrm>
            <a:prstGeom prst="rect">
              <a:avLst/>
            </a:prstGeom>
          </p:spPr>
          <p:txBody>
            <a:bodyPr lIns="0" tIns="0" rIns="0" bIns="0" rtlCol="0" anchor="ctr"/>
            <a:lstStyle/>
            <a:p>
              <a:pPr marL="651510" lvl="1" indent="-325755" algn="l">
                <a:lnSpc>
                  <a:spcPts val="3888"/>
                </a:lnSpc>
                <a:buFont typeface="Arial"/>
                <a:buChar char="•"/>
              </a:pPr>
              <a:r>
                <a:rPr lang="en-US" sz="3600">
                  <a:solidFill>
                    <a:srgbClr val="000000"/>
                  </a:solidFill>
                  <a:latin typeface="Calibri (MS)"/>
                  <a:ea typeface="Calibri (MS)"/>
                  <a:cs typeface="Calibri (MS)"/>
                  <a:sym typeface="Calibri (MS)"/>
                </a:rPr>
                <a:t>The first was the Industrial Welfare movement in the 1880s-1940, which led to a shift in the way that managers viewed and treated employees.</a:t>
              </a:r>
            </a:p>
            <a:p>
              <a:pPr marL="651510" lvl="1" indent="-325755" algn="l">
                <a:lnSpc>
                  <a:spcPts val="3888"/>
                </a:lnSpc>
                <a:buFont typeface="Arial"/>
                <a:buChar char="•"/>
              </a:pPr>
              <a:r>
                <a:rPr lang="en-US" sz="3600">
                  <a:solidFill>
                    <a:srgbClr val="000000"/>
                  </a:solidFill>
                  <a:latin typeface="Calibri (MS)"/>
                  <a:ea typeface="Calibri (MS)"/>
                  <a:cs typeface="Calibri (MS)"/>
                  <a:sym typeface="Calibri (MS)"/>
                </a:rPr>
                <a:t> Employees were not just seen as a ‘resource’, (hard HRM) to enhance the productivity and profitability of the organisation, but more as ‘humans’ (soft HRM) where their rights and feelings were considered (Storey, 1995).</a:t>
              </a:r>
            </a:p>
          </p:txBody>
        </p:sp>
      </p:grpSp>
      <p:sp>
        <p:nvSpPr>
          <p:cNvPr id="12" name="AutoShape 12"/>
          <p:cNvSpPr/>
          <p:nvPr/>
        </p:nvSpPr>
        <p:spPr>
          <a:xfrm rot="10781417">
            <a:off x="1214322" y="9708919"/>
            <a:ext cx="15859357" cy="0"/>
          </a:xfrm>
          <a:prstGeom prst="line">
            <a:avLst/>
          </a:prstGeom>
          <a:ln w="47625" cap="rnd">
            <a:solidFill>
              <a:srgbClr val="FFC000"/>
            </a:solidFill>
            <a:prstDash val="solid"/>
            <a:headEnd type="none" w="sm" len="sm"/>
            <a:tailEnd type="none" w="sm" len="sm"/>
          </a:ln>
        </p:spPr>
        <p:txBody>
          <a:bodyPr/>
          <a:lstStyle/>
          <a:p>
            <a:endParaRPr lang="en-GB"/>
          </a:p>
        </p:txBody>
      </p:sp>
      <p:pic>
        <p:nvPicPr>
          <p:cNvPr id="15" name="Graphic 21">
            <a:extLst>
              <a:ext uri="{FF2B5EF4-FFF2-40B4-BE49-F238E27FC236}">
                <a16:creationId xmlns:a16="http://schemas.microsoft.com/office/drawing/2014/main" id="{E095DB6D-2456-C024-F64C-B6AD8EF7BB1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8774"/>
    </mc:Choice>
    <mc:Fallback xmlns="">
      <p:transition spd="slow" advTm="14877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sp>
        <p:nvSpPr>
          <p:cNvPr id="3" name="Freeform 3"/>
          <p:cNvSpPr/>
          <p:nvPr/>
        </p:nvSpPr>
        <p:spPr>
          <a:xfrm>
            <a:off x="6" y="1824896"/>
            <a:ext cx="1097282" cy="1010190"/>
          </a:xfrm>
          <a:custGeom>
            <a:avLst/>
            <a:gdLst/>
            <a:ahLst/>
            <a:cxnLst/>
            <a:rect l="l" t="t" r="r" b="b"/>
            <a:pathLst>
              <a:path w="1097282" h="1010190">
                <a:moveTo>
                  <a:pt x="0" y="0"/>
                </a:moveTo>
                <a:lnTo>
                  <a:pt x="1097282" y="0"/>
                </a:lnTo>
                <a:lnTo>
                  <a:pt x="1097282" y="1010190"/>
                </a:lnTo>
                <a:lnTo>
                  <a:pt x="0" y="101019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4" name="Group 4"/>
          <p:cNvGrpSpPr/>
          <p:nvPr/>
        </p:nvGrpSpPr>
        <p:grpSpPr>
          <a:xfrm>
            <a:off x="960118" y="920931"/>
            <a:ext cx="16361231" cy="2841174"/>
            <a:chOff x="0" y="0"/>
            <a:chExt cx="21814974" cy="3788232"/>
          </a:xfrm>
        </p:grpSpPr>
        <p:sp>
          <p:nvSpPr>
            <p:cNvPr id="5" name="Freeform 5"/>
            <p:cNvSpPr/>
            <p:nvPr/>
          </p:nvSpPr>
          <p:spPr>
            <a:xfrm>
              <a:off x="0" y="0"/>
              <a:ext cx="21814917" cy="3788283"/>
            </a:xfrm>
            <a:custGeom>
              <a:avLst/>
              <a:gdLst/>
              <a:ahLst/>
              <a:cxnLst/>
              <a:rect l="l" t="t" r="r" b="b"/>
              <a:pathLst>
                <a:path w="21814917" h="3788283">
                  <a:moveTo>
                    <a:pt x="0" y="0"/>
                  </a:moveTo>
                  <a:lnTo>
                    <a:pt x="21814917" y="0"/>
                  </a:lnTo>
                  <a:lnTo>
                    <a:pt x="21814917" y="3788283"/>
                  </a:lnTo>
                  <a:lnTo>
                    <a:pt x="0" y="3788283"/>
                  </a:lnTo>
                  <a:close/>
                </a:path>
              </a:pathLst>
            </a:custGeom>
            <a:solidFill>
              <a:srgbClr val="FFFFFF"/>
            </a:solidFill>
          </p:spPr>
          <p:txBody>
            <a:bodyPr/>
            <a:lstStyle/>
            <a:p>
              <a:endParaRPr lang="en-GB"/>
            </a:p>
          </p:txBody>
        </p:sp>
      </p:grpSp>
      <p:grpSp>
        <p:nvGrpSpPr>
          <p:cNvPr id="6" name="Group 6"/>
          <p:cNvGrpSpPr/>
          <p:nvPr/>
        </p:nvGrpSpPr>
        <p:grpSpPr>
          <a:xfrm>
            <a:off x="1565446" y="2536374"/>
            <a:ext cx="14914074" cy="1010192"/>
            <a:chOff x="0" y="0"/>
            <a:chExt cx="19885432" cy="1346922"/>
          </a:xfrm>
        </p:grpSpPr>
        <p:sp>
          <p:nvSpPr>
            <p:cNvPr id="7" name="Freeform 7"/>
            <p:cNvSpPr/>
            <p:nvPr/>
          </p:nvSpPr>
          <p:spPr>
            <a:xfrm>
              <a:off x="0" y="0"/>
              <a:ext cx="19885433" cy="1346922"/>
            </a:xfrm>
            <a:custGeom>
              <a:avLst/>
              <a:gdLst/>
              <a:ahLst/>
              <a:cxnLst/>
              <a:rect l="l" t="t" r="r" b="b"/>
              <a:pathLst>
                <a:path w="19885433" h="1346922">
                  <a:moveTo>
                    <a:pt x="0" y="0"/>
                  </a:moveTo>
                  <a:lnTo>
                    <a:pt x="19885433" y="0"/>
                  </a:lnTo>
                  <a:lnTo>
                    <a:pt x="19885433" y="1346922"/>
                  </a:lnTo>
                  <a:lnTo>
                    <a:pt x="0" y="1346922"/>
                  </a:lnTo>
                  <a:close/>
                </a:path>
              </a:pathLst>
            </a:custGeom>
            <a:solidFill>
              <a:srgbClr val="000000">
                <a:alpha val="0"/>
              </a:srgbClr>
            </a:solidFill>
          </p:spPr>
          <p:txBody>
            <a:bodyPr/>
            <a:lstStyle/>
            <a:p>
              <a:endParaRPr lang="en-GB"/>
            </a:p>
          </p:txBody>
        </p:sp>
        <p:sp>
          <p:nvSpPr>
            <p:cNvPr id="8" name="TextBox 8"/>
            <p:cNvSpPr txBox="1"/>
            <p:nvPr/>
          </p:nvSpPr>
          <p:spPr>
            <a:xfrm>
              <a:off x="0" y="-57150"/>
              <a:ext cx="19885432" cy="1404072"/>
            </a:xfrm>
            <a:prstGeom prst="rect">
              <a:avLst/>
            </a:prstGeom>
          </p:spPr>
          <p:txBody>
            <a:bodyPr lIns="0" tIns="0" rIns="0" bIns="0" rtlCol="0" anchor="ctr"/>
            <a:lstStyle/>
            <a:p>
              <a:pPr algn="ctr">
                <a:lnSpc>
                  <a:spcPts val="6998"/>
                </a:lnSpc>
              </a:pPr>
              <a:r>
                <a:rPr lang="en-US" sz="6480" b="1">
                  <a:solidFill>
                    <a:srgbClr val="000000"/>
                  </a:solidFill>
                  <a:latin typeface="Calibri (MS) Bold"/>
                  <a:ea typeface="Calibri (MS) Bold"/>
                  <a:cs typeface="Calibri (MS) Bold"/>
                  <a:sym typeface="Calibri (MS) Bold"/>
                </a:rPr>
                <a:t>Conclusion</a:t>
              </a:r>
            </a:p>
          </p:txBody>
        </p:sp>
      </p:grpSp>
      <p:grpSp>
        <p:nvGrpSpPr>
          <p:cNvPr id="9" name="Group 9"/>
          <p:cNvGrpSpPr/>
          <p:nvPr/>
        </p:nvGrpSpPr>
        <p:grpSpPr>
          <a:xfrm>
            <a:off x="1567542" y="4526283"/>
            <a:ext cx="14911978" cy="4686987"/>
            <a:chOff x="0" y="0"/>
            <a:chExt cx="19882638" cy="6249316"/>
          </a:xfrm>
        </p:grpSpPr>
        <p:sp>
          <p:nvSpPr>
            <p:cNvPr id="10" name="Freeform 10"/>
            <p:cNvSpPr/>
            <p:nvPr/>
          </p:nvSpPr>
          <p:spPr>
            <a:xfrm>
              <a:off x="0" y="0"/>
              <a:ext cx="19882638" cy="6249316"/>
            </a:xfrm>
            <a:custGeom>
              <a:avLst/>
              <a:gdLst/>
              <a:ahLst/>
              <a:cxnLst/>
              <a:rect l="l" t="t" r="r" b="b"/>
              <a:pathLst>
                <a:path w="19882638" h="6249316">
                  <a:moveTo>
                    <a:pt x="0" y="0"/>
                  </a:moveTo>
                  <a:lnTo>
                    <a:pt x="19882638" y="0"/>
                  </a:lnTo>
                  <a:lnTo>
                    <a:pt x="19882638" y="6249316"/>
                  </a:lnTo>
                  <a:lnTo>
                    <a:pt x="0" y="6249316"/>
                  </a:lnTo>
                  <a:close/>
                </a:path>
              </a:pathLst>
            </a:custGeom>
            <a:solidFill>
              <a:srgbClr val="000000">
                <a:alpha val="0"/>
              </a:srgbClr>
            </a:solidFill>
          </p:spPr>
          <p:txBody>
            <a:bodyPr/>
            <a:lstStyle/>
            <a:p>
              <a:endParaRPr lang="en-GB"/>
            </a:p>
          </p:txBody>
        </p:sp>
        <p:sp>
          <p:nvSpPr>
            <p:cNvPr id="11" name="TextBox 11"/>
            <p:cNvSpPr txBox="1"/>
            <p:nvPr/>
          </p:nvSpPr>
          <p:spPr>
            <a:xfrm>
              <a:off x="0" y="-19050"/>
              <a:ext cx="19882638" cy="6268366"/>
            </a:xfrm>
            <a:prstGeom prst="rect">
              <a:avLst/>
            </a:prstGeom>
          </p:spPr>
          <p:txBody>
            <a:bodyPr lIns="0" tIns="0" rIns="0" bIns="0" rtlCol="0" anchor="ctr"/>
            <a:lstStyle/>
            <a:p>
              <a:pPr marL="651510" lvl="1" indent="-325755" algn="l">
                <a:lnSpc>
                  <a:spcPts val="3888"/>
                </a:lnSpc>
                <a:buFont typeface="Arial"/>
                <a:buChar char="•"/>
              </a:pPr>
              <a:r>
                <a:rPr lang="en-US" sz="3600">
                  <a:solidFill>
                    <a:srgbClr val="000000"/>
                  </a:solidFill>
                  <a:latin typeface="Calibri (MS)"/>
                  <a:ea typeface="Calibri (MS)"/>
                  <a:cs typeface="Calibri (MS)"/>
                  <a:sym typeface="Calibri (MS)"/>
                </a:rPr>
                <a:t>Soft vs hard HRM</a:t>
              </a:r>
            </a:p>
          </p:txBody>
        </p:sp>
      </p:grpSp>
      <p:sp>
        <p:nvSpPr>
          <p:cNvPr id="12" name="AutoShape 12"/>
          <p:cNvSpPr/>
          <p:nvPr/>
        </p:nvSpPr>
        <p:spPr>
          <a:xfrm rot="10781417">
            <a:off x="1214322" y="9708919"/>
            <a:ext cx="15859357" cy="0"/>
          </a:xfrm>
          <a:prstGeom prst="line">
            <a:avLst/>
          </a:prstGeom>
          <a:ln w="47625" cap="rnd">
            <a:solidFill>
              <a:srgbClr val="FFC000"/>
            </a:solidFill>
            <a:prstDash val="solid"/>
            <a:headEnd type="none" w="sm" len="sm"/>
            <a:tailEnd type="none" w="sm" len="sm"/>
          </a:ln>
        </p:spPr>
        <p:txBody>
          <a:bodyPr/>
          <a:lstStyle/>
          <a:p>
            <a:endParaRPr lang="en-GB"/>
          </a:p>
        </p:txBody>
      </p:sp>
      <p:pic>
        <p:nvPicPr>
          <p:cNvPr id="15" name="Graphic 21">
            <a:extLst>
              <a:ext uri="{FF2B5EF4-FFF2-40B4-BE49-F238E27FC236}">
                <a16:creationId xmlns:a16="http://schemas.microsoft.com/office/drawing/2014/main" id="{243843DA-2515-BD33-2EE7-E02D8878A11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03565"/>
    </mc:Choice>
    <mc:Fallback xmlns="">
      <p:transition spd="slow" advTm="40356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sp>
        <p:nvSpPr>
          <p:cNvPr id="3" name="Freeform 3"/>
          <p:cNvSpPr/>
          <p:nvPr/>
        </p:nvSpPr>
        <p:spPr>
          <a:xfrm>
            <a:off x="6" y="1824896"/>
            <a:ext cx="1097282" cy="1010190"/>
          </a:xfrm>
          <a:custGeom>
            <a:avLst/>
            <a:gdLst/>
            <a:ahLst/>
            <a:cxnLst/>
            <a:rect l="l" t="t" r="r" b="b"/>
            <a:pathLst>
              <a:path w="1097282" h="1010190">
                <a:moveTo>
                  <a:pt x="0" y="0"/>
                </a:moveTo>
                <a:lnTo>
                  <a:pt x="1097282" y="0"/>
                </a:lnTo>
                <a:lnTo>
                  <a:pt x="1097282" y="1010190"/>
                </a:lnTo>
                <a:lnTo>
                  <a:pt x="0" y="101019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4" name="Group 4"/>
          <p:cNvGrpSpPr/>
          <p:nvPr/>
        </p:nvGrpSpPr>
        <p:grpSpPr>
          <a:xfrm>
            <a:off x="960118" y="920931"/>
            <a:ext cx="16361231" cy="2841174"/>
            <a:chOff x="0" y="0"/>
            <a:chExt cx="21814974" cy="3788232"/>
          </a:xfrm>
        </p:grpSpPr>
        <p:sp>
          <p:nvSpPr>
            <p:cNvPr id="5" name="Freeform 5"/>
            <p:cNvSpPr/>
            <p:nvPr/>
          </p:nvSpPr>
          <p:spPr>
            <a:xfrm>
              <a:off x="0" y="0"/>
              <a:ext cx="21814917" cy="3788283"/>
            </a:xfrm>
            <a:custGeom>
              <a:avLst/>
              <a:gdLst/>
              <a:ahLst/>
              <a:cxnLst/>
              <a:rect l="l" t="t" r="r" b="b"/>
              <a:pathLst>
                <a:path w="21814917" h="3788283">
                  <a:moveTo>
                    <a:pt x="0" y="0"/>
                  </a:moveTo>
                  <a:lnTo>
                    <a:pt x="21814917" y="0"/>
                  </a:lnTo>
                  <a:lnTo>
                    <a:pt x="21814917" y="3788283"/>
                  </a:lnTo>
                  <a:lnTo>
                    <a:pt x="0" y="3788283"/>
                  </a:lnTo>
                  <a:close/>
                </a:path>
              </a:pathLst>
            </a:custGeom>
            <a:solidFill>
              <a:srgbClr val="FFFFFF"/>
            </a:solidFill>
          </p:spPr>
          <p:txBody>
            <a:bodyPr/>
            <a:lstStyle/>
            <a:p>
              <a:endParaRPr lang="en-GB"/>
            </a:p>
          </p:txBody>
        </p:sp>
      </p:grpSp>
      <p:grpSp>
        <p:nvGrpSpPr>
          <p:cNvPr id="6" name="Group 6"/>
          <p:cNvGrpSpPr/>
          <p:nvPr/>
        </p:nvGrpSpPr>
        <p:grpSpPr>
          <a:xfrm>
            <a:off x="1565446" y="2536374"/>
            <a:ext cx="15259515" cy="1010192"/>
            <a:chOff x="0" y="0"/>
            <a:chExt cx="20346020" cy="1346922"/>
          </a:xfrm>
        </p:grpSpPr>
        <p:sp>
          <p:nvSpPr>
            <p:cNvPr id="7" name="Freeform 7"/>
            <p:cNvSpPr/>
            <p:nvPr/>
          </p:nvSpPr>
          <p:spPr>
            <a:xfrm>
              <a:off x="0" y="0"/>
              <a:ext cx="20346020" cy="1346922"/>
            </a:xfrm>
            <a:custGeom>
              <a:avLst/>
              <a:gdLst/>
              <a:ahLst/>
              <a:cxnLst/>
              <a:rect l="l" t="t" r="r" b="b"/>
              <a:pathLst>
                <a:path w="20346020" h="1346922">
                  <a:moveTo>
                    <a:pt x="0" y="0"/>
                  </a:moveTo>
                  <a:lnTo>
                    <a:pt x="20346020" y="0"/>
                  </a:lnTo>
                  <a:lnTo>
                    <a:pt x="20346020" y="1346922"/>
                  </a:lnTo>
                  <a:lnTo>
                    <a:pt x="0" y="1346922"/>
                  </a:lnTo>
                  <a:close/>
                </a:path>
              </a:pathLst>
            </a:custGeom>
            <a:solidFill>
              <a:srgbClr val="000000">
                <a:alpha val="0"/>
              </a:srgbClr>
            </a:solidFill>
          </p:spPr>
          <p:txBody>
            <a:bodyPr/>
            <a:lstStyle/>
            <a:p>
              <a:endParaRPr lang="en-GB"/>
            </a:p>
          </p:txBody>
        </p:sp>
        <p:sp>
          <p:nvSpPr>
            <p:cNvPr id="8" name="TextBox 8"/>
            <p:cNvSpPr txBox="1"/>
            <p:nvPr/>
          </p:nvSpPr>
          <p:spPr>
            <a:xfrm>
              <a:off x="0" y="-57150"/>
              <a:ext cx="20346020" cy="1404072"/>
            </a:xfrm>
            <a:prstGeom prst="rect">
              <a:avLst/>
            </a:prstGeom>
          </p:spPr>
          <p:txBody>
            <a:bodyPr lIns="0" tIns="0" rIns="0" bIns="0" rtlCol="0" anchor="ctr"/>
            <a:lstStyle/>
            <a:p>
              <a:pPr algn="l">
                <a:lnSpc>
                  <a:spcPts val="6998"/>
                </a:lnSpc>
              </a:pPr>
              <a:r>
                <a:rPr lang="en-US" sz="6480" b="1">
                  <a:solidFill>
                    <a:srgbClr val="000000"/>
                  </a:solidFill>
                  <a:latin typeface="Calibri (MS) Bold"/>
                  <a:ea typeface="Calibri (MS) Bold"/>
                  <a:cs typeface="Calibri (MS) Bold"/>
                  <a:sym typeface="Calibri (MS) Bold"/>
                </a:rPr>
                <a:t>Historical developments in HRM</a:t>
              </a:r>
            </a:p>
          </p:txBody>
        </p:sp>
      </p:grpSp>
      <p:sp>
        <p:nvSpPr>
          <p:cNvPr id="9" name="AutoShape 9"/>
          <p:cNvSpPr/>
          <p:nvPr/>
        </p:nvSpPr>
        <p:spPr>
          <a:xfrm rot="10781417">
            <a:off x="1214322" y="9708919"/>
            <a:ext cx="15859357" cy="0"/>
          </a:xfrm>
          <a:prstGeom prst="line">
            <a:avLst/>
          </a:prstGeom>
          <a:ln w="47625" cap="rnd">
            <a:solidFill>
              <a:srgbClr val="FFC000"/>
            </a:solidFill>
            <a:prstDash val="solid"/>
            <a:headEnd type="none" w="sm" len="sm"/>
            <a:tailEnd type="none" w="sm" len="sm"/>
          </a:ln>
        </p:spPr>
        <p:txBody>
          <a:bodyPr/>
          <a:lstStyle/>
          <a:p>
            <a:endParaRPr lang="en-GB"/>
          </a:p>
        </p:txBody>
      </p:sp>
      <p:grpSp>
        <p:nvGrpSpPr>
          <p:cNvPr id="10" name="Group 10"/>
          <p:cNvGrpSpPr/>
          <p:nvPr/>
        </p:nvGrpSpPr>
        <p:grpSpPr>
          <a:xfrm>
            <a:off x="1548814" y="4517672"/>
            <a:ext cx="6518242" cy="4146037"/>
            <a:chOff x="0" y="0"/>
            <a:chExt cx="8690990" cy="5528050"/>
          </a:xfrm>
        </p:grpSpPr>
        <p:sp>
          <p:nvSpPr>
            <p:cNvPr id="11" name="Freeform 11"/>
            <p:cNvSpPr/>
            <p:nvPr/>
          </p:nvSpPr>
          <p:spPr>
            <a:xfrm>
              <a:off x="12700" y="12700"/>
              <a:ext cx="8665591" cy="5502656"/>
            </a:xfrm>
            <a:custGeom>
              <a:avLst/>
              <a:gdLst/>
              <a:ahLst/>
              <a:cxnLst/>
              <a:rect l="l" t="t" r="r" b="b"/>
              <a:pathLst>
                <a:path w="8665591" h="5502656">
                  <a:moveTo>
                    <a:pt x="0" y="550291"/>
                  </a:moveTo>
                  <a:cubicBezTo>
                    <a:pt x="0" y="246380"/>
                    <a:pt x="246761" y="0"/>
                    <a:pt x="551180" y="0"/>
                  </a:cubicBezTo>
                  <a:lnTo>
                    <a:pt x="8114411" y="0"/>
                  </a:lnTo>
                  <a:cubicBezTo>
                    <a:pt x="8418830" y="0"/>
                    <a:pt x="8665591" y="246380"/>
                    <a:pt x="8665591" y="550291"/>
                  </a:cubicBezTo>
                  <a:lnTo>
                    <a:pt x="8665591" y="4952365"/>
                  </a:lnTo>
                  <a:cubicBezTo>
                    <a:pt x="8665591" y="5256276"/>
                    <a:pt x="8418830" y="5502656"/>
                    <a:pt x="8114411" y="5502656"/>
                  </a:cubicBezTo>
                  <a:lnTo>
                    <a:pt x="551180" y="5502656"/>
                  </a:lnTo>
                  <a:cubicBezTo>
                    <a:pt x="246761" y="5502656"/>
                    <a:pt x="0" y="5256276"/>
                    <a:pt x="0" y="4952365"/>
                  </a:cubicBezTo>
                  <a:close/>
                </a:path>
              </a:pathLst>
            </a:custGeom>
            <a:solidFill>
              <a:srgbClr val="4472C4"/>
            </a:solidFill>
          </p:spPr>
          <p:txBody>
            <a:bodyPr/>
            <a:lstStyle/>
            <a:p>
              <a:endParaRPr lang="en-GB"/>
            </a:p>
          </p:txBody>
        </p:sp>
        <p:sp>
          <p:nvSpPr>
            <p:cNvPr id="12" name="Freeform 12"/>
            <p:cNvSpPr/>
            <p:nvPr/>
          </p:nvSpPr>
          <p:spPr>
            <a:xfrm>
              <a:off x="0" y="0"/>
              <a:ext cx="8690991" cy="5528056"/>
            </a:xfrm>
            <a:custGeom>
              <a:avLst/>
              <a:gdLst/>
              <a:ahLst/>
              <a:cxnLst/>
              <a:rect l="l" t="t" r="r" b="b"/>
              <a:pathLst>
                <a:path w="8690991" h="5528056">
                  <a:moveTo>
                    <a:pt x="0" y="562991"/>
                  </a:moveTo>
                  <a:cubicBezTo>
                    <a:pt x="0" y="251968"/>
                    <a:pt x="252476" y="0"/>
                    <a:pt x="563880" y="0"/>
                  </a:cubicBezTo>
                  <a:lnTo>
                    <a:pt x="8127111" y="0"/>
                  </a:lnTo>
                  <a:lnTo>
                    <a:pt x="8127111" y="12700"/>
                  </a:lnTo>
                  <a:lnTo>
                    <a:pt x="8127111" y="0"/>
                  </a:lnTo>
                  <a:cubicBezTo>
                    <a:pt x="8438515" y="0"/>
                    <a:pt x="8690991" y="251968"/>
                    <a:pt x="8690991" y="562991"/>
                  </a:cubicBezTo>
                  <a:lnTo>
                    <a:pt x="8678291" y="562991"/>
                  </a:lnTo>
                  <a:lnTo>
                    <a:pt x="8690991" y="562991"/>
                  </a:lnTo>
                  <a:lnTo>
                    <a:pt x="8690991" y="4965065"/>
                  </a:lnTo>
                  <a:lnTo>
                    <a:pt x="8678291" y="4965065"/>
                  </a:lnTo>
                  <a:lnTo>
                    <a:pt x="8690991" y="4965065"/>
                  </a:lnTo>
                  <a:cubicBezTo>
                    <a:pt x="8690991" y="5275961"/>
                    <a:pt x="8438515" y="5528056"/>
                    <a:pt x="8127111" y="5528056"/>
                  </a:cubicBezTo>
                  <a:lnTo>
                    <a:pt x="8127111" y="5515356"/>
                  </a:lnTo>
                  <a:lnTo>
                    <a:pt x="8127111" y="5528056"/>
                  </a:lnTo>
                  <a:lnTo>
                    <a:pt x="563880" y="5528056"/>
                  </a:lnTo>
                  <a:lnTo>
                    <a:pt x="563880" y="5515356"/>
                  </a:lnTo>
                  <a:lnTo>
                    <a:pt x="563880" y="5528056"/>
                  </a:lnTo>
                  <a:cubicBezTo>
                    <a:pt x="252476" y="5528056"/>
                    <a:pt x="0" y="5275961"/>
                    <a:pt x="0" y="4965065"/>
                  </a:cubicBezTo>
                  <a:lnTo>
                    <a:pt x="0" y="562991"/>
                  </a:lnTo>
                  <a:lnTo>
                    <a:pt x="12700" y="562991"/>
                  </a:lnTo>
                  <a:lnTo>
                    <a:pt x="0" y="562991"/>
                  </a:lnTo>
                  <a:moveTo>
                    <a:pt x="25400" y="562991"/>
                  </a:moveTo>
                  <a:lnTo>
                    <a:pt x="25400" y="4965065"/>
                  </a:lnTo>
                  <a:lnTo>
                    <a:pt x="12700" y="4965065"/>
                  </a:lnTo>
                  <a:lnTo>
                    <a:pt x="25400" y="4965065"/>
                  </a:lnTo>
                  <a:cubicBezTo>
                    <a:pt x="25400" y="5261991"/>
                    <a:pt x="266446" y="5502656"/>
                    <a:pt x="563880" y="5502656"/>
                  </a:cubicBezTo>
                  <a:lnTo>
                    <a:pt x="8127111" y="5502656"/>
                  </a:lnTo>
                  <a:cubicBezTo>
                    <a:pt x="8424545" y="5502656"/>
                    <a:pt x="8665591" y="5261991"/>
                    <a:pt x="8665591" y="4965065"/>
                  </a:cubicBezTo>
                  <a:lnTo>
                    <a:pt x="8665591" y="562991"/>
                  </a:lnTo>
                  <a:cubicBezTo>
                    <a:pt x="8665591" y="266065"/>
                    <a:pt x="8424545" y="25400"/>
                    <a:pt x="8127111" y="25400"/>
                  </a:cubicBezTo>
                  <a:lnTo>
                    <a:pt x="563880" y="25400"/>
                  </a:lnTo>
                  <a:lnTo>
                    <a:pt x="563880" y="12700"/>
                  </a:lnTo>
                  <a:lnTo>
                    <a:pt x="563880" y="25400"/>
                  </a:lnTo>
                  <a:cubicBezTo>
                    <a:pt x="266446" y="25400"/>
                    <a:pt x="25400" y="266065"/>
                    <a:pt x="25400" y="562991"/>
                  </a:cubicBezTo>
                  <a:close/>
                </a:path>
              </a:pathLst>
            </a:custGeom>
            <a:solidFill>
              <a:srgbClr val="FFFFFF"/>
            </a:solidFill>
          </p:spPr>
          <p:txBody>
            <a:bodyPr/>
            <a:lstStyle/>
            <a:p>
              <a:endParaRPr lang="en-GB"/>
            </a:p>
          </p:txBody>
        </p:sp>
      </p:grpSp>
      <p:grpSp>
        <p:nvGrpSpPr>
          <p:cNvPr id="13" name="Group 13"/>
          <p:cNvGrpSpPr/>
          <p:nvPr/>
        </p:nvGrpSpPr>
        <p:grpSpPr>
          <a:xfrm>
            <a:off x="2270948" y="5203698"/>
            <a:ext cx="6518242" cy="4146038"/>
            <a:chOff x="0" y="0"/>
            <a:chExt cx="8690990" cy="5528050"/>
          </a:xfrm>
        </p:grpSpPr>
        <p:sp>
          <p:nvSpPr>
            <p:cNvPr id="14" name="Freeform 14"/>
            <p:cNvSpPr/>
            <p:nvPr/>
          </p:nvSpPr>
          <p:spPr>
            <a:xfrm>
              <a:off x="12700" y="12700"/>
              <a:ext cx="8665591" cy="5502656"/>
            </a:xfrm>
            <a:custGeom>
              <a:avLst/>
              <a:gdLst/>
              <a:ahLst/>
              <a:cxnLst/>
              <a:rect l="l" t="t" r="r" b="b"/>
              <a:pathLst>
                <a:path w="8665591" h="5502656">
                  <a:moveTo>
                    <a:pt x="0" y="550291"/>
                  </a:moveTo>
                  <a:cubicBezTo>
                    <a:pt x="0" y="246380"/>
                    <a:pt x="246761" y="0"/>
                    <a:pt x="551180" y="0"/>
                  </a:cubicBezTo>
                  <a:lnTo>
                    <a:pt x="8114411" y="0"/>
                  </a:lnTo>
                  <a:cubicBezTo>
                    <a:pt x="8418830" y="0"/>
                    <a:pt x="8665591" y="246380"/>
                    <a:pt x="8665591" y="550291"/>
                  </a:cubicBezTo>
                  <a:lnTo>
                    <a:pt x="8665591" y="4952365"/>
                  </a:lnTo>
                  <a:cubicBezTo>
                    <a:pt x="8665591" y="5256276"/>
                    <a:pt x="8418830" y="5502656"/>
                    <a:pt x="8114411" y="5502656"/>
                  </a:cubicBezTo>
                  <a:lnTo>
                    <a:pt x="551180" y="5502656"/>
                  </a:lnTo>
                  <a:cubicBezTo>
                    <a:pt x="246761" y="5502656"/>
                    <a:pt x="0" y="5256276"/>
                    <a:pt x="0" y="4952365"/>
                  </a:cubicBezTo>
                  <a:close/>
                </a:path>
              </a:pathLst>
            </a:custGeom>
            <a:solidFill>
              <a:srgbClr val="FFFFFF">
                <a:alpha val="80784"/>
              </a:srgbClr>
            </a:solidFill>
          </p:spPr>
          <p:txBody>
            <a:bodyPr/>
            <a:lstStyle/>
            <a:p>
              <a:endParaRPr lang="en-GB"/>
            </a:p>
          </p:txBody>
        </p:sp>
        <p:sp>
          <p:nvSpPr>
            <p:cNvPr id="15" name="Freeform 15"/>
            <p:cNvSpPr/>
            <p:nvPr/>
          </p:nvSpPr>
          <p:spPr>
            <a:xfrm>
              <a:off x="0" y="0"/>
              <a:ext cx="8690991" cy="5528056"/>
            </a:xfrm>
            <a:custGeom>
              <a:avLst/>
              <a:gdLst/>
              <a:ahLst/>
              <a:cxnLst/>
              <a:rect l="l" t="t" r="r" b="b"/>
              <a:pathLst>
                <a:path w="8690991" h="5528056">
                  <a:moveTo>
                    <a:pt x="0" y="562991"/>
                  </a:moveTo>
                  <a:cubicBezTo>
                    <a:pt x="0" y="251968"/>
                    <a:pt x="252476" y="0"/>
                    <a:pt x="563880" y="0"/>
                  </a:cubicBezTo>
                  <a:lnTo>
                    <a:pt x="8127111" y="0"/>
                  </a:lnTo>
                  <a:lnTo>
                    <a:pt x="8127111" y="12700"/>
                  </a:lnTo>
                  <a:lnTo>
                    <a:pt x="8127111" y="0"/>
                  </a:lnTo>
                  <a:cubicBezTo>
                    <a:pt x="8438515" y="0"/>
                    <a:pt x="8690991" y="251968"/>
                    <a:pt x="8690991" y="562991"/>
                  </a:cubicBezTo>
                  <a:lnTo>
                    <a:pt x="8678291" y="562991"/>
                  </a:lnTo>
                  <a:lnTo>
                    <a:pt x="8690991" y="562991"/>
                  </a:lnTo>
                  <a:lnTo>
                    <a:pt x="8690991" y="4965065"/>
                  </a:lnTo>
                  <a:lnTo>
                    <a:pt x="8678291" y="4965065"/>
                  </a:lnTo>
                  <a:lnTo>
                    <a:pt x="8690991" y="4965065"/>
                  </a:lnTo>
                  <a:cubicBezTo>
                    <a:pt x="8690991" y="5275961"/>
                    <a:pt x="8438515" y="5528056"/>
                    <a:pt x="8127111" y="5528056"/>
                  </a:cubicBezTo>
                  <a:lnTo>
                    <a:pt x="8127111" y="5515356"/>
                  </a:lnTo>
                  <a:lnTo>
                    <a:pt x="8127111" y="5528056"/>
                  </a:lnTo>
                  <a:lnTo>
                    <a:pt x="563880" y="5528056"/>
                  </a:lnTo>
                  <a:lnTo>
                    <a:pt x="563880" y="5515356"/>
                  </a:lnTo>
                  <a:lnTo>
                    <a:pt x="563880" y="5528056"/>
                  </a:lnTo>
                  <a:cubicBezTo>
                    <a:pt x="252476" y="5528056"/>
                    <a:pt x="0" y="5275961"/>
                    <a:pt x="0" y="4965065"/>
                  </a:cubicBezTo>
                  <a:lnTo>
                    <a:pt x="0" y="562991"/>
                  </a:lnTo>
                  <a:lnTo>
                    <a:pt x="12700" y="562991"/>
                  </a:lnTo>
                  <a:lnTo>
                    <a:pt x="0" y="562991"/>
                  </a:lnTo>
                  <a:moveTo>
                    <a:pt x="25400" y="562991"/>
                  </a:moveTo>
                  <a:lnTo>
                    <a:pt x="25400" y="4965065"/>
                  </a:lnTo>
                  <a:lnTo>
                    <a:pt x="12700" y="4965065"/>
                  </a:lnTo>
                  <a:lnTo>
                    <a:pt x="25400" y="4965065"/>
                  </a:lnTo>
                  <a:cubicBezTo>
                    <a:pt x="25400" y="5261991"/>
                    <a:pt x="266446" y="5502656"/>
                    <a:pt x="563880" y="5502656"/>
                  </a:cubicBezTo>
                  <a:lnTo>
                    <a:pt x="8127111" y="5502656"/>
                  </a:lnTo>
                  <a:cubicBezTo>
                    <a:pt x="8424545" y="5502656"/>
                    <a:pt x="8665591" y="5261991"/>
                    <a:pt x="8665591" y="4965065"/>
                  </a:cubicBezTo>
                  <a:lnTo>
                    <a:pt x="8665591" y="562991"/>
                  </a:lnTo>
                  <a:cubicBezTo>
                    <a:pt x="8665591" y="266065"/>
                    <a:pt x="8424545" y="25400"/>
                    <a:pt x="8127111" y="25400"/>
                  </a:cubicBezTo>
                  <a:lnTo>
                    <a:pt x="563880" y="25400"/>
                  </a:lnTo>
                  <a:lnTo>
                    <a:pt x="563880" y="12700"/>
                  </a:lnTo>
                  <a:lnTo>
                    <a:pt x="563880" y="25400"/>
                  </a:lnTo>
                  <a:cubicBezTo>
                    <a:pt x="266446" y="25400"/>
                    <a:pt x="25400" y="266065"/>
                    <a:pt x="25400" y="562991"/>
                  </a:cubicBezTo>
                  <a:close/>
                </a:path>
              </a:pathLst>
            </a:custGeom>
            <a:solidFill>
              <a:srgbClr val="4472C4"/>
            </a:solidFill>
          </p:spPr>
          <p:txBody>
            <a:bodyPr/>
            <a:lstStyle/>
            <a:p>
              <a:endParaRPr lang="en-GB"/>
            </a:p>
          </p:txBody>
        </p:sp>
      </p:grpSp>
      <p:grpSp>
        <p:nvGrpSpPr>
          <p:cNvPr id="16" name="Group 16"/>
          <p:cNvGrpSpPr/>
          <p:nvPr/>
        </p:nvGrpSpPr>
        <p:grpSpPr>
          <a:xfrm>
            <a:off x="2391824" y="5324574"/>
            <a:ext cx="6276490" cy="3904286"/>
            <a:chOff x="0" y="0"/>
            <a:chExt cx="8368654" cy="5205714"/>
          </a:xfrm>
        </p:grpSpPr>
        <p:sp>
          <p:nvSpPr>
            <p:cNvPr id="17" name="Freeform 17"/>
            <p:cNvSpPr/>
            <p:nvPr/>
          </p:nvSpPr>
          <p:spPr>
            <a:xfrm>
              <a:off x="0" y="0"/>
              <a:ext cx="8368654" cy="5205714"/>
            </a:xfrm>
            <a:custGeom>
              <a:avLst/>
              <a:gdLst/>
              <a:ahLst/>
              <a:cxnLst/>
              <a:rect l="l" t="t" r="r" b="b"/>
              <a:pathLst>
                <a:path w="8368654" h="5205714">
                  <a:moveTo>
                    <a:pt x="0" y="0"/>
                  </a:moveTo>
                  <a:lnTo>
                    <a:pt x="8368654" y="0"/>
                  </a:lnTo>
                  <a:lnTo>
                    <a:pt x="8368654" y="5205714"/>
                  </a:lnTo>
                  <a:lnTo>
                    <a:pt x="0" y="5205714"/>
                  </a:lnTo>
                  <a:close/>
                </a:path>
              </a:pathLst>
            </a:custGeom>
            <a:solidFill>
              <a:srgbClr val="000000">
                <a:alpha val="0"/>
              </a:srgbClr>
            </a:solidFill>
          </p:spPr>
          <p:txBody>
            <a:bodyPr/>
            <a:lstStyle/>
            <a:p>
              <a:endParaRPr lang="en-GB"/>
            </a:p>
          </p:txBody>
        </p:sp>
        <p:sp>
          <p:nvSpPr>
            <p:cNvPr id="18" name="TextBox 18"/>
            <p:cNvSpPr txBox="1"/>
            <p:nvPr/>
          </p:nvSpPr>
          <p:spPr>
            <a:xfrm>
              <a:off x="0" y="-38100"/>
              <a:ext cx="8368654" cy="5243814"/>
            </a:xfrm>
            <a:prstGeom prst="rect">
              <a:avLst/>
            </a:prstGeom>
          </p:spPr>
          <p:txBody>
            <a:bodyPr lIns="0" tIns="0" rIns="0" bIns="0" rtlCol="0" anchor="ctr"/>
            <a:lstStyle/>
            <a:p>
              <a:pPr algn="ctr">
                <a:lnSpc>
                  <a:spcPts val="4212"/>
                </a:lnSpc>
              </a:pPr>
              <a:r>
                <a:rPr lang="en-US" sz="3900">
                  <a:solidFill>
                    <a:srgbClr val="000000"/>
                  </a:solidFill>
                  <a:latin typeface="Calibri (MS)"/>
                  <a:ea typeface="Calibri (MS)"/>
                  <a:cs typeface="Calibri (MS)"/>
                  <a:sym typeface="Calibri (MS)"/>
                </a:rPr>
                <a:t>Another important influence was Frederick Taylor (1911) who outlined management methods for gaining greater productivity from low level production workers. </a:t>
              </a:r>
            </a:p>
          </p:txBody>
        </p:sp>
      </p:grpSp>
      <p:grpSp>
        <p:nvGrpSpPr>
          <p:cNvPr id="19" name="Group 19"/>
          <p:cNvGrpSpPr/>
          <p:nvPr/>
        </p:nvGrpSpPr>
        <p:grpSpPr>
          <a:xfrm>
            <a:off x="9492273" y="4517672"/>
            <a:ext cx="6518242" cy="4146037"/>
            <a:chOff x="0" y="0"/>
            <a:chExt cx="8690990" cy="5528050"/>
          </a:xfrm>
        </p:grpSpPr>
        <p:sp>
          <p:nvSpPr>
            <p:cNvPr id="20" name="Freeform 20"/>
            <p:cNvSpPr/>
            <p:nvPr/>
          </p:nvSpPr>
          <p:spPr>
            <a:xfrm>
              <a:off x="12700" y="12700"/>
              <a:ext cx="8665591" cy="5502656"/>
            </a:xfrm>
            <a:custGeom>
              <a:avLst/>
              <a:gdLst/>
              <a:ahLst/>
              <a:cxnLst/>
              <a:rect l="l" t="t" r="r" b="b"/>
              <a:pathLst>
                <a:path w="8665591" h="5502656">
                  <a:moveTo>
                    <a:pt x="0" y="550291"/>
                  </a:moveTo>
                  <a:cubicBezTo>
                    <a:pt x="0" y="246380"/>
                    <a:pt x="246761" y="0"/>
                    <a:pt x="551180" y="0"/>
                  </a:cubicBezTo>
                  <a:lnTo>
                    <a:pt x="8114411" y="0"/>
                  </a:lnTo>
                  <a:cubicBezTo>
                    <a:pt x="8418830" y="0"/>
                    <a:pt x="8665591" y="246380"/>
                    <a:pt x="8665591" y="550291"/>
                  </a:cubicBezTo>
                  <a:lnTo>
                    <a:pt x="8665591" y="4952365"/>
                  </a:lnTo>
                  <a:cubicBezTo>
                    <a:pt x="8665591" y="5256276"/>
                    <a:pt x="8418830" y="5502656"/>
                    <a:pt x="8114411" y="5502656"/>
                  </a:cubicBezTo>
                  <a:lnTo>
                    <a:pt x="551180" y="5502656"/>
                  </a:lnTo>
                  <a:cubicBezTo>
                    <a:pt x="246761" y="5502656"/>
                    <a:pt x="0" y="5256276"/>
                    <a:pt x="0" y="4952365"/>
                  </a:cubicBezTo>
                  <a:close/>
                </a:path>
              </a:pathLst>
            </a:custGeom>
            <a:solidFill>
              <a:srgbClr val="4472C4"/>
            </a:solidFill>
          </p:spPr>
          <p:txBody>
            <a:bodyPr/>
            <a:lstStyle/>
            <a:p>
              <a:endParaRPr lang="en-GB"/>
            </a:p>
          </p:txBody>
        </p:sp>
        <p:sp>
          <p:nvSpPr>
            <p:cNvPr id="21" name="Freeform 21"/>
            <p:cNvSpPr/>
            <p:nvPr/>
          </p:nvSpPr>
          <p:spPr>
            <a:xfrm>
              <a:off x="0" y="0"/>
              <a:ext cx="8690991" cy="5528056"/>
            </a:xfrm>
            <a:custGeom>
              <a:avLst/>
              <a:gdLst/>
              <a:ahLst/>
              <a:cxnLst/>
              <a:rect l="l" t="t" r="r" b="b"/>
              <a:pathLst>
                <a:path w="8690991" h="5528056">
                  <a:moveTo>
                    <a:pt x="0" y="562991"/>
                  </a:moveTo>
                  <a:cubicBezTo>
                    <a:pt x="0" y="251968"/>
                    <a:pt x="252476" y="0"/>
                    <a:pt x="563880" y="0"/>
                  </a:cubicBezTo>
                  <a:lnTo>
                    <a:pt x="8127111" y="0"/>
                  </a:lnTo>
                  <a:lnTo>
                    <a:pt x="8127111" y="12700"/>
                  </a:lnTo>
                  <a:lnTo>
                    <a:pt x="8127111" y="0"/>
                  </a:lnTo>
                  <a:cubicBezTo>
                    <a:pt x="8438515" y="0"/>
                    <a:pt x="8690991" y="251968"/>
                    <a:pt x="8690991" y="562991"/>
                  </a:cubicBezTo>
                  <a:lnTo>
                    <a:pt x="8678291" y="562991"/>
                  </a:lnTo>
                  <a:lnTo>
                    <a:pt x="8690991" y="562991"/>
                  </a:lnTo>
                  <a:lnTo>
                    <a:pt x="8690991" y="4965065"/>
                  </a:lnTo>
                  <a:lnTo>
                    <a:pt x="8678291" y="4965065"/>
                  </a:lnTo>
                  <a:lnTo>
                    <a:pt x="8690991" y="4965065"/>
                  </a:lnTo>
                  <a:cubicBezTo>
                    <a:pt x="8690991" y="5275961"/>
                    <a:pt x="8438515" y="5528056"/>
                    <a:pt x="8127111" y="5528056"/>
                  </a:cubicBezTo>
                  <a:lnTo>
                    <a:pt x="8127111" y="5515356"/>
                  </a:lnTo>
                  <a:lnTo>
                    <a:pt x="8127111" y="5528056"/>
                  </a:lnTo>
                  <a:lnTo>
                    <a:pt x="563880" y="5528056"/>
                  </a:lnTo>
                  <a:lnTo>
                    <a:pt x="563880" y="5515356"/>
                  </a:lnTo>
                  <a:lnTo>
                    <a:pt x="563880" y="5528056"/>
                  </a:lnTo>
                  <a:cubicBezTo>
                    <a:pt x="252476" y="5528056"/>
                    <a:pt x="0" y="5275961"/>
                    <a:pt x="0" y="4965065"/>
                  </a:cubicBezTo>
                  <a:lnTo>
                    <a:pt x="0" y="562991"/>
                  </a:lnTo>
                  <a:lnTo>
                    <a:pt x="12700" y="562991"/>
                  </a:lnTo>
                  <a:lnTo>
                    <a:pt x="0" y="562991"/>
                  </a:lnTo>
                  <a:moveTo>
                    <a:pt x="25400" y="562991"/>
                  </a:moveTo>
                  <a:lnTo>
                    <a:pt x="25400" y="4965065"/>
                  </a:lnTo>
                  <a:lnTo>
                    <a:pt x="12700" y="4965065"/>
                  </a:lnTo>
                  <a:lnTo>
                    <a:pt x="25400" y="4965065"/>
                  </a:lnTo>
                  <a:cubicBezTo>
                    <a:pt x="25400" y="5261991"/>
                    <a:pt x="266446" y="5502656"/>
                    <a:pt x="563880" y="5502656"/>
                  </a:cubicBezTo>
                  <a:lnTo>
                    <a:pt x="8127111" y="5502656"/>
                  </a:lnTo>
                  <a:cubicBezTo>
                    <a:pt x="8424545" y="5502656"/>
                    <a:pt x="8665591" y="5261991"/>
                    <a:pt x="8665591" y="4965065"/>
                  </a:cubicBezTo>
                  <a:lnTo>
                    <a:pt x="8665591" y="562991"/>
                  </a:lnTo>
                  <a:cubicBezTo>
                    <a:pt x="8665591" y="266065"/>
                    <a:pt x="8424545" y="25400"/>
                    <a:pt x="8127111" y="25400"/>
                  </a:cubicBezTo>
                  <a:lnTo>
                    <a:pt x="563880" y="25400"/>
                  </a:lnTo>
                  <a:lnTo>
                    <a:pt x="563880" y="12700"/>
                  </a:lnTo>
                  <a:lnTo>
                    <a:pt x="563880" y="25400"/>
                  </a:lnTo>
                  <a:cubicBezTo>
                    <a:pt x="266446" y="25400"/>
                    <a:pt x="25400" y="266065"/>
                    <a:pt x="25400" y="562991"/>
                  </a:cubicBezTo>
                  <a:close/>
                </a:path>
              </a:pathLst>
            </a:custGeom>
            <a:solidFill>
              <a:srgbClr val="FFFFFF"/>
            </a:solidFill>
          </p:spPr>
          <p:txBody>
            <a:bodyPr/>
            <a:lstStyle/>
            <a:p>
              <a:endParaRPr lang="en-GB"/>
            </a:p>
          </p:txBody>
        </p:sp>
      </p:grpSp>
      <p:grpSp>
        <p:nvGrpSpPr>
          <p:cNvPr id="22" name="Group 22"/>
          <p:cNvGrpSpPr/>
          <p:nvPr/>
        </p:nvGrpSpPr>
        <p:grpSpPr>
          <a:xfrm>
            <a:off x="10214406" y="5203698"/>
            <a:ext cx="6518243" cy="4146038"/>
            <a:chOff x="0" y="0"/>
            <a:chExt cx="8690990" cy="5528050"/>
          </a:xfrm>
        </p:grpSpPr>
        <p:sp>
          <p:nvSpPr>
            <p:cNvPr id="23" name="Freeform 23"/>
            <p:cNvSpPr/>
            <p:nvPr/>
          </p:nvSpPr>
          <p:spPr>
            <a:xfrm>
              <a:off x="12700" y="12700"/>
              <a:ext cx="8665591" cy="5502656"/>
            </a:xfrm>
            <a:custGeom>
              <a:avLst/>
              <a:gdLst/>
              <a:ahLst/>
              <a:cxnLst/>
              <a:rect l="l" t="t" r="r" b="b"/>
              <a:pathLst>
                <a:path w="8665591" h="5502656">
                  <a:moveTo>
                    <a:pt x="0" y="550291"/>
                  </a:moveTo>
                  <a:cubicBezTo>
                    <a:pt x="0" y="246380"/>
                    <a:pt x="246761" y="0"/>
                    <a:pt x="551180" y="0"/>
                  </a:cubicBezTo>
                  <a:lnTo>
                    <a:pt x="8114411" y="0"/>
                  </a:lnTo>
                  <a:cubicBezTo>
                    <a:pt x="8418830" y="0"/>
                    <a:pt x="8665591" y="246380"/>
                    <a:pt x="8665591" y="550291"/>
                  </a:cubicBezTo>
                  <a:lnTo>
                    <a:pt x="8665591" y="4952365"/>
                  </a:lnTo>
                  <a:cubicBezTo>
                    <a:pt x="8665591" y="5256276"/>
                    <a:pt x="8418830" y="5502656"/>
                    <a:pt x="8114411" y="5502656"/>
                  </a:cubicBezTo>
                  <a:lnTo>
                    <a:pt x="551180" y="5502656"/>
                  </a:lnTo>
                  <a:cubicBezTo>
                    <a:pt x="246761" y="5502656"/>
                    <a:pt x="0" y="5256276"/>
                    <a:pt x="0" y="4952365"/>
                  </a:cubicBezTo>
                  <a:close/>
                </a:path>
              </a:pathLst>
            </a:custGeom>
            <a:solidFill>
              <a:srgbClr val="FFFFFF">
                <a:alpha val="80784"/>
              </a:srgbClr>
            </a:solidFill>
          </p:spPr>
          <p:txBody>
            <a:bodyPr/>
            <a:lstStyle/>
            <a:p>
              <a:endParaRPr lang="en-GB"/>
            </a:p>
          </p:txBody>
        </p:sp>
        <p:sp>
          <p:nvSpPr>
            <p:cNvPr id="24" name="Freeform 24"/>
            <p:cNvSpPr/>
            <p:nvPr/>
          </p:nvSpPr>
          <p:spPr>
            <a:xfrm>
              <a:off x="0" y="0"/>
              <a:ext cx="8690991" cy="5528056"/>
            </a:xfrm>
            <a:custGeom>
              <a:avLst/>
              <a:gdLst/>
              <a:ahLst/>
              <a:cxnLst/>
              <a:rect l="l" t="t" r="r" b="b"/>
              <a:pathLst>
                <a:path w="8690991" h="5528056">
                  <a:moveTo>
                    <a:pt x="0" y="562991"/>
                  </a:moveTo>
                  <a:cubicBezTo>
                    <a:pt x="0" y="251968"/>
                    <a:pt x="252476" y="0"/>
                    <a:pt x="563880" y="0"/>
                  </a:cubicBezTo>
                  <a:lnTo>
                    <a:pt x="8127111" y="0"/>
                  </a:lnTo>
                  <a:lnTo>
                    <a:pt x="8127111" y="12700"/>
                  </a:lnTo>
                  <a:lnTo>
                    <a:pt x="8127111" y="0"/>
                  </a:lnTo>
                  <a:cubicBezTo>
                    <a:pt x="8438515" y="0"/>
                    <a:pt x="8690991" y="251968"/>
                    <a:pt x="8690991" y="562991"/>
                  </a:cubicBezTo>
                  <a:lnTo>
                    <a:pt x="8678291" y="562991"/>
                  </a:lnTo>
                  <a:lnTo>
                    <a:pt x="8690991" y="562991"/>
                  </a:lnTo>
                  <a:lnTo>
                    <a:pt x="8690991" y="4965065"/>
                  </a:lnTo>
                  <a:lnTo>
                    <a:pt x="8678291" y="4965065"/>
                  </a:lnTo>
                  <a:lnTo>
                    <a:pt x="8690991" y="4965065"/>
                  </a:lnTo>
                  <a:cubicBezTo>
                    <a:pt x="8690991" y="5275961"/>
                    <a:pt x="8438515" y="5528056"/>
                    <a:pt x="8127111" y="5528056"/>
                  </a:cubicBezTo>
                  <a:lnTo>
                    <a:pt x="8127111" y="5515356"/>
                  </a:lnTo>
                  <a:lnTo>
                    <a:pt x="8127111" y="5528056"/>
                  </a:lnTo>
                  <a:lnTo>
                    <a:pt x="563880" y="5528056"/>
                  </a:lnTo>
                  <a:lnTo>
                    <a:pt x="563880" y="5515356"/>
                  </a:lnTo>
                  <a:lnTo>
                    <a:pt x="563880" y="5528056"/>
                  </a:lnTo>
                  <a:cubicBezTo>
                    <a:pt x="252476" y="5528056"/>
                    <a:pt x="0" y="5275961"/>
                    <a:pt x="0" y="4965065"/>
                  </a:cubicBezTo>
                  <a:lnTo>
                    <a:pt x="0" y="562991"/>
                  </a:lnTo>
                  <a:lnTo>
                    <a:pt x="12700" y="562991"/>
                  </a:lnTo>
                  <a:lnTo>
                    <a:pt x="0" y="562991"/>
                  </a:lnTo>
                  <a:moveTo>
                    <a:pt x="25400" y="562991"/>
                  </a:moveTo>
                  <a:lnTo>
                    <a:pt x="25400" y="4965065"/>
                  </a:lnTo>
                  <a:lnTo>
                    <a:pt x="12700" y="4965065"/>
                  </a:lnTo>
                  <a:lnTo>
                    <a:pt x="25400" y="4965065"/>
                  </a:lnTo>
                  <a:cubicBezTo>
                    <a:pt x="25400" y="5261991"/>
                    <a:pt x="266446" y="5502656"/>
                    <a:pt x="563880" y="5502656"/>
                  </a:cubicBezTo>
                  <a:lnTo>
                    <a:pt x="8127111" y="5502656"/>
                  </a:lnTo>
                  <a:cubicBezTo>
                    <a:pt x="8424545" y="5502656"/>
                    <a:pt x="8665591" y="5261991"/>
                    <a:pt x="8665591" y="4965065"/>
                  </a:cubicBezTo>
                  <a:lnTo>
                    <a:pt x="8665591" y="562991"/>
                  </a:lnTo>
                  <a:cubicBezTo>
                    <a:pt x="8665591" y="266065"/>
                    <a:pt x="8424545" y="25400"/>
                    <a:pt x="8127111" y="25400"/>
                  </a:cubicBezTo>
                  <a:lnTo>
                    <a:pt x="563880" y="25400"/>
                  </a:lnTo>
                  <a:lnTo>
                    <a:pt x="563880" y="12700"/>
                  </a:lnTo>
                  <a:lnTo>
                    <a:pt x="563880" y="25400"/>
                  </a:lnTo>
                  <a:cubicBezTo>
                    <a:pt x="266446" y="25400"/>
                    <a:pt x="25400" y="266065"/>
                    <a:pt x="25400" y="562991"/>
                  </a:cubicBezTo>
                  <a:close/>
                </a:path>
              </a:pathLst>
            </a:custGeom>
            <a:solidFill>
              <a:srgbClr val="4472C4"/>
            </a:solidFill>
          </p:spPr>
          <p:txBody>
            <a:bodyPr/>
            <a:lstStyle/>
            <a:p>
              <a:endParaRPr lang="en-GB"/>
            </a:p>
          </p:txBody>
        </p:sp>
      </p:grpSp>
      <p:grpSp>
        <p:nvGrpSpPr>
          <p:cNvPr id="25" name="Group 25"/>
          <p:cNvGrpSpPr/>
          <p:nvPr/>
        </p:nvGrpSpPr>
        <p:grpSpPr>
          <a:xfrm>
            <a:off x="10335282" y="5324574"/>
            <a:ext cx="6276490" cy="3904286"/>
            <a:chOff x="0" y="0"/>
            <a:chExt cx="8368654" cy="5205714"/>
          </a:xfrm>
        </p:grpSpPr>
        <p:sp>
          <p:nvSpPr>
            <p:cNvPr id="26" name="Freeform 26"/>
            <p:cNvSpPr/>
            <p:nvPr/>
          </p:nvSpPr>
          <p:spPr>
            <a:xfrm>
              <a:off x="0" y="0"/>
              <a:ext cx="8368654" cy="5205714"/>
            </a:xfrm>
            <a:custGeom>
              <a:avLst/>
              <a:gdLst/>
              <a:ahLst/>
              <a:cxnLst/>
              <a:rect l="l" t="t" r="r" b="b"/>
              <a:pathLst>
                <a:path w="8368654" h="5205714">
                  <a:moveTo>
                    <a:pt x="0" y="0"/>
                  </a:moveTo>
                  <a:lnTo>
                    <a:pt x="8368654" y="0"/>
                  </a:lnTo>
                  <a:lnTo>
                    <a:pt x="8368654" y="5205714"/>
                  </a:lnTo>
                  <a:lnTo>
                    <a:pt x="0" y="5205714"/>
                  </a:lnTo>
                  <a:close/>
                </a:path>
              </a:pathLst>
            </a:custGeom>
            <a:solidFill>
              <a:srgbClr val="000000">
                <a:alpha val="0"/>
              </a:srgbClr>
            </a:solidFill>
          </p:spPr>
          <p:txBody>
            <a:bodyPr/>
            <a:lstStyle/>
            <a:p>
              <a:endParaRPr lang="en-GB"/>
            </a:p>
          </p:txBody>
        </p:sp>
        <p:sp>
          <p:nvSpPr>
            <p:cNvPr id="27" name="TextBox 27"/>
            <p:cNvSpPr txBox="1"/>
            <p:nvPr/>
          </p:nvSpPr>
          <p:spPr>
            <a:xfrm>
              <a:off x="0" y="-38100"/>
              <a:ext cx="8368654" cy="5243814"/>
            </a:xfrm>
            <a:prstGeom prst="rect">
              <a:avLst/>
            </a:prstGeom>
          </p:spPr>
          <p:txBody>
            <a:bodyPr lIns="0" tIns="0" rIns="0" bIns="0" rtlCol="0" anchor="ctr"/>
            <a:lstStyle/>
            <a:p>
              <a:pPr algn="ctr">
                <a:lnSpc>
                  <a:spcPts val="4212"/>
                </a:lnSpc>
              </a:pPr>
              <a:r>
                <a:rPr lang="en-US" sz="3900">
                  <a:solidFill>
                    <a:srgbClr val="000000"/>
                  </a:solidFill>
                  <a:latin typeface="Calibri (MS)"/>
                  <a:ea typeface="Calibri (MS)"/>
                  <a:cs typeface="Calibri (MS)"/>
                  <a:sym typeface="Calibri (MS)"/>
                </a:rPr>
                <a:t>Taylor’s pioneering research involved incentive systems that rewarded employees for their performance.</a:t>
              </a:r>
            </a:p>
          </p:txBody>
        </p:sp>
      </p:grpSp>
      <p:pic>
        <p:nvPicPr>
          <p:cNvPr id="30" name="Graphic 21">
            <a:extLst>
              <a:ext uri="{FF2B5EF4-FFF2-40B4-BE49-F238E27FC236}">
                <a16:creationId xmlns:a16="http://schemas.microsoft.com/office/drawing/2014/main" id="{646ACF6E-5FBD-57BC-84EE-10D09DA7493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04037"/>
    </mc:Choice>
    <mc:Fallback xmlns="">
      <p:transition spd="slow" advTm="20403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960120" y="2637697"/>
            <a:ext cx="6552903" cy="1461146"/>
            <a:chOff x="0" y="0"/>
            <a:chExt cx="8737204" cy="1948194"/>
          </a:xfrm>
        </p:grpSpPr>
        <p:sp>
          <p:nvSpPr>
            <p:cNvPr id="4" name="Freeform 4"/>
            <p:cNvSpPr/>
            <p:nvPr/>
          </p:nvSpPr>
          <p:spPr>
            <a:xfrm>
              <a:off x="0" y="0"/>
              <a:ext cx="8737204" cy="1948194"/>
            </a:xfrm>
            <a:custGeom>
              <a:avLst/>
              <a:gdLst/>
              <a:ahLst/>
              <a:cxnLst/>
              <a:rect l="l" t="t" r="r" b="b"/>
              <a:pathLst>
                <a:path w="8737204" h="1948194">
                  <a:moveTo>
                    <a:pt x="0" y="0"/>
                  </a:moveTo>
                  <a:lnTo>
                    <a:pt x="8737204" y="0"/>
                  </a:lnTo>
                  <a:lnTo>
                    <a:pt x="8737204" y="1948194"/>
                  </a:lnTo>
                  <a:lnTo>
                    <a:pt x="0" y="1948194"/>
                  </a:lnTo>
                  <a:close/>
                </a:path>
              </a:pathLst>
            </a:custGeom>
            <a:solidFill>
              <a:srgbClr val="000000">
                <a:alpha val="0"/>
              </a:srgbClr>
            </a:solidFill>
          </p:spPr>
          <p:txBody>
            <a:bodyPr/>
            <a:lstStyle/>
            <a:p>
              <a:endParaRPr lang="en-GB"/>
            </a:p>
          </p:txBody>
        </p:sp>
        <p:sp>
          <p:nvSpPr>
            <p:cNvPr id="5" name="TextBox 5"/>
            <p:cNvSpPr txBox="1"/>
            <p:nvPr/>
          </p:nvSpPr>
          <p:spPr>
            <a:xfrm>
              <a:off x="0" y="-66675"/>
              <a:ext cx="8737204" cy="2014869"/>
            </a:xfrm>
            <a:prstGeom prst="rect">
              <a:avLst/>
            </a:prstGeom>
          </p:spPr>
          <p:txBody>
            <a:bodyPr lIns="0" tIns="0" rIns="0" bIns="0" rtlCol="0" anchor="b"/>
            <a:lstStyle/>
            <a:p>
              <a:pPr algn="l">
                <a:lnSpc>
                  <a:spcPts val="7873"/>
                </a:lnSpc>
              </a:pPr>
              <a:r>
                <a:rPr lang="en-US" sz="7290" b="1">
                  <a:solidFill>
                    <a:srgbClr val="000000"/>
                  </a:solidFill>
                  <a:latin typeface="Calibri (MS) Bold"/>
                  <a:ea typeface="Calibri (MS) Bold"/>
                  <a:cs typeface="Calibri (MS) Bold"/>
                  <a:sym typeface="Calibri (MS) Bold"/>
                </a:rPr>
                <a:t>Conclusion</a:t>
              </a:r>
            </a:p>
          </p:txBody>
        </p:sp>
      </p:grpSp>
      <p:sp>
        <p:nvSpPr>
          <p:cNvPr id="6" name="Freeform 6"/>
          <p:cNvSpPr/>
          <p:nvPr/>
        </p:nvSpPr>
        <p:spPr>
          <a:xfrm>
            <a:off x="926782" y="3847154"/>
            <a:ext cx="5278755" cy="94107"/>
          </a:xfrm>
          <a:custGeom>
            <a:avLst/>
            <a:gdLst/>
            <a:ahLst/>
            <a:cxnLst/>
            <a:rect l="l" t="t" r="r" b="b"/>
            <a:pathLst>
              <a:path w="5278755" h="94107">
                <a:moveTo>
                  <a:pt x="0" y="0"/>
                </a:moveTo>
                <a:lnTo>
                  <a:pt x="5278756" y="0"/>
                </a:lnTo>
                <a:lnTo>
                  <a:pt x="5278756" y="94106"/>
                </a:lnTo>
                <a:lnTo>
                  <a:pt x="0" y="9410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 name="TextBox 7"/>
          <p:cNvSpPr txBox="1"/>
          <p:nvPr/>
        </p:nvSpPr>
        <p:spPr>
          <a:xfrm>
            <a:off x="1051560" y="4326493"/>
            <a:ext cx="6182503" cy="4918137"/>
          </a:xfrm>
          <a:prstGeom prst="rect">
            <a:avLst/>
          </a:prstGeom>
        </p:spPr>
        <p:txBody>
          <a:bodyPr lIns="0" tIns="0" rIns="0" bIns="0" rtlCol="0" anchor="t">
            <a:spAutoFit/>
          </a:bodyPr>
          <a:lstStyle/>
          <a:p>
            <a:pPr marL="868680" lvl="1" indent="-434340" algn="l">
              <a:lnSpc>
                <a:spcPts val="5184"/>
              </a:lnSpc>
              <a:buFont typeface="Arial"/>
              <a:buChar char="•"/>
            </a:pPr>
            <a:r>
              <a:rPr lang="en-US" sz="4800">
                <a:solidFill>
                  <a:srgbClr val="000000"/>
                </a:solidFill>
                <a:latin typeface="Calibri (MS)"/>
                <a:ea typeface="Calibri (MS)"/>
                <a:cs typeface="Calibri (MS)"/>
                <a:sym typeface="Calibri (MS)"/>
              </a:rPr>
              <a:t>Incentive system is where employees are rewarded employees for their performance.</a:t>
            </a:r>
          </a:p>
        </p:txBody>
      </p:sp>
      <p:grpSp>
        <p:nvGrpSpPr>
          <p:cNvPr id="8" name="Group 8"/>
          <p:cNvGrpSpPr>
            <a:grpSpLocks noChangeAspect="1"/>
          </p:cNvGrpSpPr>
          <p:nvPr/>
        </p:nvGrpSpPr>
        <p:grpSpPr>
          <a:xfrm>
            <a:off x="7967553" y="2881899"/>
            <a:ext cx="10318162" cy="7405100"/>
            <a:chOff x="0" y="0"/>
            <a:chExt cx="13757550" cy="9873466"/>
          </a:xfrm>
        </p:grpSpPr>
        <p:sp>
          <p:nvSpPr>
            <p:cNvPr id="9" name="Freeform 9" descr="Light bulb on yellow background with sketched light beams and cord"/>
            <p:cNvSpPr/>
            <p:nvPr/>
          </p:nvSpPr>
          <p:spPr>
            <a:xfrm>
              <a:off x="0" y="0"/>
              <a:ext cx="13757529" cy="9873488"/>
            </a:xfrm>
            <a:custGeom>
              <a:avLst/>
              <a:gdLst/>
              <a:ahLst/>
              <a:cxnLst/>
              <a:rect l="l" t="t" r="r" b="b"/>
              <a:pathLst>
                <a:path w="13757529" h="9873488">
                  <a:moveTo>
                    <a:pt x="0" y="0"/>
                  </a:moveTo>
                  <a:lnTo>
                    <a:pt x="13757529" y="0"/>
                  </a:lnTo>
                  <a:lnTo>
                    <a:pt x="13757529" y="9873488"/>
                  </a:lnTo>
                  <a:lnTo>
                    <a:pt x="0" y="9873488"/>
                  </a:lnTo>
                  <a:lnTo>
                    <a:pt x="0" y="0"/>
                  </a:lnTo>
                  <a:close/>
                </a:path>
              </a:pathLst>
            </a:custGeom>
            <a:blipFill>
              <a:blip r:embed="rId5"/>
              <a:stretch>
                <a:fillRect l="-62111" b="-38971"/>
              </a:stretch>
            </a:blipFill>
          </p:spPr>
          <p:txBody>
            <a:bodyPr/>
            <a:lstStyle/>
            <a:p>
              <a:endParaRPr lang="en-GB"/>
            </a:p>
          </p:txBody>
        </p:sp>
      </p:grpSp>
      <p:pic>
        <p:nvPicPr>
          <p:cNvPr id="12" name="Graphic 21">
            <a:extLst>
              <a:ext uri="{FF2B5EF4-FFF2-40B4-BE49-F238E27FC236}">
                <a16:creationId xmlns:a16="http://schemas.microsoft.com/office/drawing/2014/main" id="{C9DA9373-2F01-9745-BF00-382DD5AAB64E}"/>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0489"/>
    </mc:Choice>
    <mc:Fallback xmlns="">
      <p:transition spd="slow" advTm="9048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sp>
        <p:nvSpPr>
          <p:cNvPr id="3" name="Freeform 3"/>
          <p:cNvSpPr/>
          <p:nvPr/>
        </p:nvSpPr>
        <p:spPr>
          <a:xfrm>
            <a:off x="6" y="1824896"/>
            <a:ext cx="1097282" cy="1010190"/>
          </a:xfrm>
          <a:custGeom>
            <a:avLst/>
            <a:gdLst/>
            <a:ahLst/>
            <a:cxnLst/>
            <a:rect l="l" t="t" r="r" b="b"/>
            <a:pathLst>
              <a:path w="1097282" h="1010190">
                <a:moveTo>
                  <a:pt x="0" y="0"/>
                </a:moveTo>
                <a:lnTo>
                  <a:pt x="1097282" y="0"/>
                </a:lnTo>
                <a:lnTo>
                  <a:pt x="1097282" y="1010190"/>
                </a:lnTo>
                <a:lnTo>
                  <a:pt x="0" y="101019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4" name="Group 4"/>
          <p:cNvGrpSpPr/>
          <p:nvPr/>
        </p:nvGrpSpPr>
        <p:grpSpPr>
          <a:xfrm>
            <a:off x="960118" y="920931"/>
            <a:ext cx="16361231" cy="2841174"/>
            <a:chOff x="0" y="0"/>
            <a:chExt cx="21814974" cy="3788232"/>
          </a:xfrm>
        </p:grpSpPr>
        <p:sp>
          <p:nvSpPr>
            <p:cNvPr id="5" name="Freeform 5"/>
            <p:cNvSpPr/>
            <p:nvPr/>
          </p:nvSpPr>
          <p:spPr>
            <a:xfrm>
              <a:off x="0" y="0"/>
              <a:ext cx="21814917" cy="3788283"/>
            </a:xfrm>
            <a:custGeom>
              <a:avLst/>
              <a:gdLst/>
              <a:ahLst/>
              <a:cxnLst/>
              <a:rect l="l" t="t" r="r" b="b"/>
              <a:pathLst>
                <a:path w="21814917" h="3788283">
                  <a:moveTo>
                    <a:pt x="0" y="0"/>
                  </a:moveTo>
                  <a:lnTo>
                    <a:pt x="21814917" y="0"/>
                  </a:lnTo>
                  <a:lnTo>
                    <a:pt x="21814917" y="3788283"/>
                  </a:lnTo>
                  <a:lnTo>
                    <a:pt x="0" y="3788283"/>
                  </a:lnTo>
                  <a:close/>
                </a:path>
              </a:pathLst>
            </a:custGeom>
            <a:solidFill>
              <a:srgbClr val="FFFFFF"/>
            </a:solidFill>
          </p:spPr>
          <p:txBody>
            <a:bodyPr/>
            <a:lstStyle/>
            <a:p>
              <a:endParaRPr lang="en-GB"/>
            </a:p>
          </p:txBody>
        </p:sp>
      </p:grpSp>
      <p:grpSp>
        <p:nvGrpSpPr>
          <p:cNvPr id="6" name="Group 6"/>
          <p:cNvGrpSpPr/>
          <p:nvPr/>
        </p:nvGrpSpPr>
        <p:grpSpPr>
          <a:xfrm>
            <a:off x="1565446" y="2388741"/>
            <a:ext cx="14914074" cy="1157826"/>
            <a:chOff x="0" y="0"/>
            <a:chExt cx="19885432" cy="1543768"/>
          </a:xfrm>
        </p:grpSpPr>
        <p:sp>
          <p:nvSpPr>
            <p:cNvPr id="7" name="Freeform 7"/>
            <p:cNvSpPr/>
            <p:nvPr/>
          </p:nvSpPr>
          <p:spPr>
            <a:xfrm>
              <a:off x="0" y="0"/>
              <a:ext cx="19885433" cy="1543768"/>
            </a:xfrm>
            <a:custGeom>
              <a:avLst/>
              <a:gdLst/>
              <a:ahLst/>
              <a:cxnLst/>
              <a:rect l="l" t="t" r="r" b="b"/>
              <a:pathLst>
                <a:path w="19885433" h="1543768">
                  <a:moveTo>
                    <a:pt x="0" y="0"/>
                  </a:moveTo>
                  <a:lnTo>
                    <a:pt x="19885433" y="0"/>
                  </a:lnTo>
                  <a:lnTo>
                    <a:pt x="19885433" y="1543768"/>
                  </a:lnTo>
                  <a:lnTo>
                    <a:pt x="0" y="1543768"/>
                  </a:lnTo>
                  <a:close/>
                </a:path>
              </a:pathLst>
            </a:custGeom>
            <a:solidFill>
              <a:srgbClr val="000000">
                <a:alpha val="0"/>
              </a:srgbClr>
            </a:solidFill>
          </p:spPr>
          <p:txBody>
            <a:bodyPr/>
            <a:lstStyle/>
            <a:p>
              <a:endParaRPr lang="en-GB"/>
            </a:p>
          </p:txBody>
        </p:sp>
        <p:sp>
          <p:nvSpPr>
            <p:cNvPr id="8" name="TextBox 8"/>
            <p:cNvSpPr txBox="1"/>
            <p:nvPr/>
          </p:nvSpPr>
          <p:spPr>
            <a:xfrm>
              <a:off x="0" y="-57150"/>
              <a:ext cx="19885432" cy="1600918"/>
            </a:xfrm>
            <a:prstGeom prst="rect">
              <a:avLst/>
            </a:prstGeom>
          </p:spPr>
          <p:txBody>
            <a:bodyPr lIns="0" tIns="0" rIns="0" bIns="0" rtlCol="0" anchor="ctr"/>
            <a:lstStyle/>
            <a:p>
              <a:pPr algn="l">
                <a:lnSpc>
                  <a:spcPts val="7776"/>
                </a:lnSpc>
              </a:pPr>
              <a:r>
                <a:rPr lang="en-US" sz="7200" b="1">
                  <a:solidFill>
                    <a:srgbClr val="000000"/>
                  </a:solidFill>
                  <a:latin typeface="Calibri (MS) Bold"/>
                  <a:ea typeface="Calibri (MS) Bold"/>
                  <a:cs typeface="Calibri (MS) Bold"/>
                  <a:sym typeface="Calibri (MS) Bold"/>
                </a:rPr>
                <a:t>Historical developments in HRM</a:t>
              </a:r>
            </a:p>
          </p:txBody>
        </p:sp>
      </p:grpSp>
      <p:grpSp>
        <p:nvGrpSpPr>
          <p:cNvPr id="9" name="Group 9"/>
          <p:cNvGrpSpPr/>
          <p:nvPr/>
        </p:nvGrpSpPr>
        <p:grpSpPr>
          <a:xfrm>
            <a:off x="1567542" y="4526283"/>
            <a:ext cx="14911978" cy="4686987"/>
            <a:chOff x="0" y="0"/>
            <a:chExt cx="19882638" cy="6249316"/>
          </a:xfrm>
        </p:grpSpPr>
        <p:sp>
          <p:nvSpPr>
            <p:cNvPr id="10" name="Freeform 10"/>
            <p:cNvSpPr/>
            <p:nvPr/>
          </p:nvSpPr>
          <p:spPr>
            <a:xfrm>
              <a:off x="0" y="0"/>
              <a:ext cx="19882638" cy="6249316"/>
            </a:xfrm>
            <a:custGeom>
              <a:avLst/>
              <a:gdLst/>
              <a:ahLst/>
              <a:cxnLst/>
              <a:rect l="l" t="t" r="r" b="b"/>
              <a:pathLst>
                <a:path w="19882638" h="6249316">
                  <a:moveTo>
                    <a:pt x="0" y="0"/>
                  </a:moveTo>
                  <a:lnTo>
                    <a:pt x="19882638" y="0"/>
                  </a:lnTo>
                  <a:lnTo>
                    <a:pt x="19882638" y="6249316"/>
                  </a:lnTo>
                  <a:lnTo>
                    <a:pt x="0" y="6249316"/>
                  </a:lnTo>
                  <a:close/>
                </a:path>
              </a:pathLst>
            </a:custGeom>
            <a:solidFill>
              <a:srgbClr val="000000">
                <a:alpha val="0"/>
              </a:srgbClr>
            </a:solidFill>
          </p:spPr>
          <p:txBody>
            <a:bodyPr/>
            <a:lstStyle/>
            <a:p>
              <a:endParaRPr lang="en-GB"/>
            </a:p>
          </p:txBody>
        </p:sp>
        <p:sp>
          <p:nvSpPr>
            <p:cNvPr id="11" name="TextBox 11"/>
            <p:cNvSpPr txBox="1"/>
            <p:nvPr/>
          </p:nvSpPr>
          <p:spPr>
            <a:xfrm>
              <a:off x="0" y="-28575"/>
              <a:ext cx="19882638" cy="6277891"/>
            </a:xfrm>
            <a:prstGeom prst="rect">
              <a:avLst/>
            </a:prstGeom>
          </p:spPr>
          <p:txBody>
            <a:bodyPr lIns="0" tIns="0" rIns="0" bIns="0" rtlCol="0" anchor="ctr"/>
            <a:lstStyle/>
            <a:p>
              <a:pPr marL="542925" lvl="1" indent="-271462" algn="l">
                <a:lnSpc>
                  <a:spcPts val="3240"/>
                </a:lnSpc>
                <a:buFont typeface="Arial"/>
                <a:buChar char="•"/>
              </a:pPr>
              <a:r>
                <a:rPr lang="en-US" sz="3000">
                  <a:solidFill>
                    <a:srgbClr val="000000"/>
                  </a:solidFill>
                  <a:latin typeface="Calibri (MS)"/>
                  <a:ea typeface="Calibri (MS)"/>
                  <a:cs typeface="Calibri (MS)"/>
                  <a:sym typeface="Calibri (MS)"/>
                </a:rPr>
                <a:t>Elton Mayo’s Hawthorne Studies is another pioneering milestone which has influenced the development of Human Resource Management. </a:t>
              </a:r>
            </a:p>
            <a:p>
              <a:pPr marL="542925" lvl="1" indent="-271462" algn="l">
                <a:lnSpc>
                  <a:spcPts val="3240"/>
                </a:lnSpc>
                <a:buFont typeface="Arial"/>
                <a:buChar char="•"/>
              </a:pPr>
              <a:r>
                <a:rPr lang="en-US" sz="3000">
                  <a:solidFill>
                    <a:srgbClr val="000000"/>
                  </a:solidFill>
                  <a:latin typeface="Calibri (MS)"/>
                  <a:ea typeface="Calibri (MS)"/>
                  <a:cs typeface="Calibri (MS)"/>
                  <a:sym typeface="Calibri (MS)"/>
                </a:rPr>
                <a:t>The Hawthorne Studies involved conducting a number of experiments to see how groups of workers reacted in different situations.</a:t>
              </a:r>
            </a:p>
            <a:p>
              <a:pPr marL="542925" lvl="1" indent="-271462" algn="l">
                <a:lnSpc>
                  <a:spcPts val="3240"/>
                </a:lnSpc>
              </a:pPr>
              <a:endParaRPr lang="en-US" sz="3000">
                <a:solidFill>
                  <a:srgbClr val="000000"/>
                </a:solidFill>
                <a:latin typeface="Calibri (MS)"/>
                <a:ea typeface="Calibri (MS)"/>
                <a:cs typeface="Calibri (MS)"/>
                <a:sym typeface="Calibri (MS)"/>
              </a:endParaRPr>
            </a:p>
            <a:p>
              <a:pPr marL="542925" lvl="1" indent="-271462" algn="l">
                <a:lnSpc>
                  <a:spcPts val="3240"/>
                </a:lnSpc>
              </a:pPr>
              <a:endParaRPr lang="en-US" sz="3000">
                <a:solidFill>
                  <a:srgbClr val="000000"/>
                </a:solidFill>
                <a:latin typeface="Calibri (MS)"/>
                <a:ea typeface="Calibri (MS)"/>
                <a:cs typeface="Calibri (MS)"/>
                <a:sym typeface="Calibri (MS)"/>
              </a:endParaRPr>
            </a:p>
            <a:p>
              <a:pPr marL="542925" lvl="1" indent="-271462" algn="l">
                <a:lnSpc>
                  <a:spcPts val="3240"/>
                </a:lnSpc>
              </a:pPr>
              <a:endParaRPr lang="en-US" sz="3000">
                <a:solidFill>
                  <a:srgbClr val="000000"/>
                </a:solidFill>
                <a:latin typeface="Calibri (MS)"/>
                <a:ea typeface="Calibri (MS)"/>
                <a:cs typeface="Calibri (MS)"/>
                <a:sym typeface="Calibri (MS)"/>
              </a:endParaRPr>
            </a:p>
            <a:p>
              <a:pPr marL="542925" lvl="1" indent="-271462" algn="l">
                <a:lnSpc>
                  <a:spcPts val="3240"/>
                </a:lnSpc>
              </a:pPr>
              <a:r>
                <a:rPr lang="en-US" sz="3000">
                  <a:solidFill>
                    <a:srgbClr val="000000"/>
                  </a:solidFill>
                  <a:latin typeface="Calibri (MS)"/>
                  <a:ea typeface="Calibri (MS)"/>
                  <a:cs typeface="Calibri (MS)"/>
                  <a:sym typeface="Calibri (MS)"/>
                </a:rPr>
                <a:t>(Bruce, 2006; Bruce &amp; Nyland, 2011)</a:t>
              </a:r>
            </a:p>
            <a:p>
              <a:pPr marL="542925" lvl="1" indent="-271462" algn="l">
                <a:lnSpc>
                  <a:spcPts val="3240"/>
                </a:lnSpc>
              </a:pPr>
              <a:endParaRPr lang="en-US" sz="3000">
                <a:solidFill>
                  <a:srgbClr val="000000"/>
                </a:solidFill>
                <a:latin typeface="Calibri (MS)"/>
                <a:ea typeface="Calibri (MS)"/>
                <a:cs typeface="Calibri (MS)"/>
                <a:sym typeface="Calibri (MS)"/>
              </a:endParaRPr>
            </a:p>
          </p:txBody>
        </p:sp>
      </p:grpSp>
      <p:sp>
        <p:nvSpPr>
          <p:cNvPr id="12" name="AutoShape 12"/>
          <p:cNvSpPr/>
          <p:nvPr/>
        </p:nvSpPr>
        <p:spPr>
          <a:xfrm rot="10781417">
            <a:off x="1214322" y="9708919"/>
            <a:ext cx="15859357" cy="0"/>
          </a:xfrm>
          <a:prstGeom prst="line">
            <a:avLst/>
          </a:prstGeom>
          <a:ln w="47625" cap="rnd">
            <a:solidFill>
              <a:srgbClr val="FFC000"/>
            </a:solidFill>
            <a:prstDash val="solid"/>
            <a:headEnd type="none" w="sm" len="sm"/>
            <a:tailEnd type="none" w="sm" len="sm"/>
          </a:ln>
        </p:spPr>
        <p:txBody>
          <a:bodyPr/>
          <a:lstStyle/>
          <a:p>
            <a:endParaRPr lang="en-GB"/>
          </a:p>
        </p:txBody>
      </p:sp>
      <p:pic>
        <p:nvPicPr>
          <p:cNvPr id="15" name="Graphic 21">
            <a:extLst>
              <a:ext uri="{FF2B5EF4-FFF2-40B4-BE49-F238E27FC236}">
                <a16:creationId xmlns:a16="http://schemas.microsoft.com/office/drawing/2014/main" id="{DD158B91-27A6-CD9B-FF7D-A3334A45EBB1}"/>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07361"/>
    </mc:Choice>
    <mc:Fallback xmlns="">
      <p:transition spd="slow" advTm="20736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084101" y="2647489"/>
            <a:ext cx="6552903" cy="1461146"/>
            <a:chOff x="0" y="0"/>
            <a:chExt cx="8737204" cy="1948194"/>
          </a:xfrm>
        </p:grpSpPr>
        <p:sp>
          <p:nvSpPr>
            <p:cNvPr id="4" name="Freeform 4"/>
            <p:cNvSpPr/>
            <p:nvPr/>
          </p:nvSpPr>
          <p:spPr>
            <a:xfrm>
              <a:off x="0" y="0"/>
              <a:ext cx="8737204" cy="1948194"/>
            </a:xfrm>
            <a:custGeom>
              <a:avLst/>
              <a:gdLst/>
              <a:ahLst/>
              <a:cxnLst/>
              <a:rect l="l" t="t" r="r" b="b"/>
              <a:pathLst>
                <a:path w="8737204" h="1948194">
                  <a:moveTo>
                    <a:pt x="0" y="0"/>
                  </a:moveTo>
                  <a:lnTo>
                    <a:pt x="8737204" y="0"/>
                  </a:lnTo>
                  <a:lnTo>
                    <a:pt x="8737204" y="1948194"/>
                  </a:lnTo>
                  <a:lnTo>
                    <a:pt x="0" y="1948194"/>
                  </a:lnTo>
                  <a:close/>
                </a:path>
              </a:pathLst>
            </a:custGeom>
            <a:solidFill>
              <a:srgbClr val="000000">
                <a:alpha val="0"/>
              </a:srgbClr>
            </a:solidFill>
          </p:spPr>
          <p:txBody>
            <a:bodyPr/>
            <a:lstStyle/>
            <a:p>
              <a:endParaRPr lang="en-GB"/>
            </a:p>
          </p:txBody>
        </p:sp>
        <p:sp>
          <p:nvSpPr>
            <p:cNvPr id="5" name="TextBox 5"/>
            <p:cNvSpPr txBox="1"/>
            <p:nvPr/>
          </p:nvSpPr>
          <p:spPr>
            <a:xfrm>
              <a:off x="0" y="-66675"/>
              <a:ext cx="8737204" cy="2014869"/>
            </a:xfrm>
            <a:prstGeom prst="rect">
              <a:avLst/>
            </a:prstGeom>
          </p:spPr>
          <p:txBody>
            <a:bodyPr lIns="0" tIns="0" rIns="0" bIns="0" rtlCol="0" anchor="b"/>
            <a:lstStyle/>
            <a:p>
              <a:pPr algn="l">
                <a:lnSpc>
                  <a:spcPts val="7873"/>
                </a:lnSpc>
              </a:pPr>
              <a:r>
                <a:rPr lang="en-US" sz="7290" b="1">
                  <a:solidFill>
                    <a:srgbClr val="000000"/>
                  </a:solidFill>
                  <a:latin typeface="Calibri (MS) Bold"/>
                  <a:ea typeface="Calibri (MS) Bold"/>
                  <a:cs typeface="Calibri (MS) Bold"/>
                  <a:sym typeface="Calibri (MS) Bold"/>
                </a:rPr>
                <a:t>Conclusion</a:t>
              </a:r>
            </a:p>
          </p:txBody>
        </p:sp>
      </p:grpSp>
      <p:sp>
        <p:nvSpPr>
          <p:cNvPr id="6" name="Freeform 6"/>
          <p:cNvSpPr/>
          <p:nvPr/>
        </p:nvSpPr>
        <p:spPr>
          <a:xfrm>
            <a:off x="926782" y="3847154"/>
            <a:ext cx="5278755" cy="94107"/>
          </a:xfrm>
          <a:custGeom>
            <a:avLst/>
            <a:gdLst/>
            <a:ahLst/>
            <a:cxnLst/>
            <a:rect l="l" t="t" r="r" b="b"/>
            <a:pathLst>
              <a:path w="5278755" h="94107">
                <a:moveTo>
                  <a:pt x="0" y="0"/>
                </a:moveTo>
                <a:lnTo>
                  <a:pt x="5278756" y="0"/>
                </a:lnTo>
                <a:lnTo>
                  <a:pt x="5278756" y="94106"/>
                </a:lnTo>
                <a:lnTo>
                  <a:pt x="0" y="9410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 name="TextBox 7"/>
          <p:cNvSpPr txBox="1"/>
          <p:nvPr/>
        </p:nvSpPr>
        <p:spPr>
          <a:xfrm>
            <a:off x="1051560" y="4326493"/>
            <a:ext cx="6182503" cy="4918137"/>
          </a:xfrm>
          <a:prstGeom prst="rect">
            <a:avLst/>
          </a:prstGeom>
        </p:spPr>
        <p:txBody>
          <a:bodyPr lIns="0" tIns="0" rIns="0" bIns="0" rtlCol="0" anchor="t">
            <a:spAutoFit/>
          </a:bodyPr>
          <a:lstStyle/>
          <a:p>
            <a:pPr marL="597217" lvl="1" indent="-298609" algn="l">
              <a:lnSpc>
                <a:spcPts val="3564"/>
              </a:lnSpc>
              <a:buFont typeface="Arial"/>
              <a:buChar char="•"/>
            </a:pPr>
            <a:r>
              <a:rPr lang="en-US" sz="3300">
                <a:solidFill>
                  <a:srgbClr val="000000"/>
                </a:solidFill>
                <a:latin typeface="Calibri (MS)"/>
                <a:ea typeface="Calibri (MS)"/>
                <a:cs typeface="Calibri (MS)"/>
                <a:sym typeface="Calibri (MS)"/>
              </a:rPr>
              <a:t>The Hawthorne Studies were research experiments conducted in the 1920s and 1930s at Western Electric and involved conducting a number of experiments to see how groups of workers reacted in different situations</a:t>
            </a:r>
          </a:p>
        </p:txBody>
      </p:sp>
      <p:grpSp>
        <p:nvGrpSpPr>
          <p:cNvPr id="8" name="Group 8"/>
          <p:cNvGrpSpPr>
            <a:grpSpLocks noChangeAspect="1"/>
          </p:cNvGrpSpPr>
          <p:nvPr/>
        </p:nvGrpSpPr>
        <p:grpSpPr>
          <a:xfrm>
            <a:off x="7967553" y="2861559"/>
            <a:ext cx="10318162" cy="7425441"/>
            <a:chOff x="0" y="0"/>
            <a:chExt cx="13757550" cy="9900588"/>
          </a:xfrm>
        </p:grpSpPr>
        <p:sp>
          <p:nvSpPr>
            <p:cNvPr id="9" name="Freeform 9" descr="Glasses on top of a book"/>
            <p:cNvSpPr/>
            <p:nvPr/>
          </p:nvSpPr>
          <p:spPr>
            <a:xfrm>
              <a:off x="0" y="0"/>
              <a:ext cx="13757529" cy="9900539"/>
            </a:xfrm>
            <a:custGeom>
              <a:avLst/>
              <a:gdLst/>
              <a:ahLst/>
              <a:cxnLst/>
              <a:rect l="l" t="t" r="r" b="b"/>
              <a:pathLst>
                <a:path w="13757529" h="9900539">
                  <a:moveTo>
                    <a:pt x="0" y="0"/>
                  </a:moveTo>
                  <a:lnTo>
                    <a:pt x="13757529" y="0"/>
                  </a:lnTo>
                  <a:lnTo>
                    <a:pt x="13757529" y="9900539"/>
                  </a:lnTo>
                  <a:lnTo>
                    <a:pt x="0" y="9900539"/>
                  </a:lnTo>
                  <a:lnTo>
                    <a:pt x="0" y="0"/>
                  </a:lnTo>
                  <a:close/>
                </a:path>
              </a:pathLst>
            </a:custGeom>
            <a:blipFill>
              <a:blip r:embed="rId5"/>
              <a:stretch>
                <a:fillRect l="-6181" r="-44302" b="-38453"/>
              </a:stretch>
            </a:blipFill>
          </p:spPr>
          <p:txBody>
            <a:bodyPr/>
            <a:lstStyle/>
            <a:p>
              <a:endParaRPr lang="en-GB"/>
            </a:p>
          </p:txBody>
        </p:sp>
      </p:grpSp>
      <p:pic>
        <p:nvPicPr>
          <p:cNvPr id="12" name="Graphic 21">
            <a:extLst>
              <a:ext uri="{FF2B5EF4-FFF2-40B4-BE49-F238E27FC236}">
                <a16:creationId xmlns:a16="http://schemas.microsoft.com/office/drawing/2014/main" id="{4C75D22F-ADA2-AE62-54C3-4AA4EC71ED21}"/>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0032"/>
    </mc:Choice>
    <mc:Fallback xmlns="">
      <p:transition spd="slow" advTm="5003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2286000" y="1683544"/>
            <a:ext cx="13716000" cy="3581400"/>
            <a:chOff x="0" y="0"/>
            <a:chExt cx="18288000" cy="4775200"/>
          </a:xfrm>
        </p:grpSpPr>
        <p:sp>
          <p:nvSpPr>
            <p:cNvPr id="4" name="Freeform 4"/>
            <p:cNvSpPr/>
            <p:nvPr/>
          </p:nvSpPr>
          <p:spPr>
            <a:xfrm>
              <a:off x="0" y="0"/>
              <a:ext cx="18288000" cy="4775200"/>
            </a:xfrm>
            <a:custGeom>
              <a:avLst/>
              <a:gdLst/>
              <a:ahLst/>
              <a:cxnLst/>
              <a:rect l="l" t="t" r="r" b="b"/>
              <a:pathLst>
                <a:path w="18288000" h="4775200">
                  <a:moveTo>
                    <a:pt x="0" y="0"/>
                  </a:moveTo>
                  <a:lnTo>
                    <a:pt x="18288000" y="0"/>
                  </a:lnTo>
                  <a:lnTo>
                    <a:pt x="18288000" y="4775200"/>
                  </a:lnTo>
                  <a:lnTo>
                    <a:pt x="0" y="4775200"/>
                  </a:lnTo>
                  <a:close/>
                </a:path>
              </a:pathLst>
            </a:custGeom>
            <a:solidFill>
              <a:srgbClr val="000000">
                <a:alpha val="0"/>
              </a:srgbClr>
            </a:solidFill>
          </p:spPr>
          <p:txBody>
            <a:bodyPr/>
            <a:lstStyle/>
            <a:p>
              <a:endParaRPr lang="en-GB"/>
            </a:p>
          </p:txBody>
        </p:sp>
        <p:sp>
          <p:nvSpPr>
            <p:cNvPr id="5" name="TextBox 5"/>
            <p:cNvSpPr txBox="1"/>
            <p:nvPr/>
          </p:nvSpPr>
          <p:spPr>
            <a:xfrm>
              <a:off x="0" y="-85725"/>
              <a:ext cx="18288000" cy="4860925"/>
            </a:xfrm>
            <a:prstGeom prst="rect">
              <a:avLst/>
            </a:prstGeom>
          </p:spPr>
          <p:txBody>
            <a:bodyPr lIns="0" tIns="0" rIns="0" bIns="0" rtlCol="0" anchor="b"/>
            <a:lstStyle/>
            <a:p>
              <a:pPr algn="ctr">
                <a:lnSpc>
                  <a:spcPts val="9720"/>
                </a:lnSpc>
              </a:pPr>
              <a:r>
                <a:rPr lang="en-US" sz="9000" b="1">
                  <a:solidFill>
                    <a:srgbClr val="000000"/>
                  </a:solidFill>
                  <a:latin typeface="Calibri (MS) Bold"/>
                  <a:ea typeface="Calibri (MS) Bold"/>
                  <a:cs typeface="Calibri (MS) Bold"/>
                  <a:sym typeface="Calibri (MS) Bold"/>
                </a:rPr>
                <a:t>Employment relations and psychological contract</a:t>
              </a:r>
            </a:p>
          </p:txBody>
        </p:sp>
      </p:grpSp>
      <p:pic>
        <p:nvPicPr>
          <p:cNvPr id="8" name="Graphic 21">
            <a:extLst>
              <a:ext uri="{FF2B5EF4-FFF2-40B4-BE49-F238E27FC236}">
                <a16:creationId xmlns:a16="http://schemas.microsoft.com/office/drawing/2014/main" id="{A9DE5435-5A2E-64E1-4E9D-1154B5161D0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25527"/>
    </mc:Choice>
    <mc:Fallback xmlns="">
      <p:transition spd="slow" advTm="625527"/>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941070" y="1956176"/>
            <a:ext cx="6552903" cy="2096347"/>
            <a:chOff x="0" y="0"/>
            <a:chExt cx="8737204" cy="2795130"/>
          </a:xfrm>
        </p:grpSpPr>
        <p:sp>
          <p:nvSpPr>
            <p:cNvPr id="4" name="Freeform 4"/>
            <p:cNvSpPr/>
            <p:nvPr/>
          </p:nvSpPr>
          <p:spPr>
            <a:xfrm>
              <a:off x="0" y="0"/>
              <a:ext cx="8737204" cy="2795130"/>
            </a:xfrm>
            <a:custGeom>
              <a:avLst/>
              <a:gdLst/>
              <a:ahLst/>
              <a:cxnLst/>
              <a:rect l="l" t="t" r="r" b="b"/>
              <a:pathLst>
                <a:path w="8737204" h="2795130">
                  <a:moveTo>
                    <a:pt x="0" y="0"/>
                  </a:moveTo>
                  <a:lnTo>
                    <a:pt x="8737204" y="0"/>
                  </a:lnTo>
                  <a:lnTo>
                    <a:pt x="8737204" y="2795130"/>
                  </a:lnTo>
                  <a:lnTo>
                    <a:pt x="0" y="2795130"/>
                  </a:lnTo>
                  <a:close/>
                </a:path>
              </a:pathLst>
            </a:custGeom>
            <a:solidFill>
              <a:srgbClr val="000000">
                <a:alpha val="0"/>
              </a:srgbClr>
            </a:solidFill>
          </p:spPr>
          <p:txBody>
            <a:bodyPr/>
            <a:lstStyle/>
            <a:p>
              <a:endParaRPr lang="en-GB"/>
            </a:p>
          </p:txBody>
        </p:sp>
        <p:sp>
          <p:nvSpPr>
            <p:cNvPr id="5" name="TextBox 5"/>
            <p:cNvSpPr txBox="1"/>
            <p:nvPr/>
          </p:nvSpPr>
          <p:spPr>
            <a:xfrm>
              <a:off x="0" y="-66675"/>
              <a:ext cx="8737204" cy="2861805"/>
            </a:xfrm>
            <a:prstGeom prst="rect">
              <a:avLst/>
            </a:prstGeom>
          </p:spPr>
          <p:txBody>
            <a:bodyPr lIns="0" tIns="0" rIns="0" bIns="0" rtlCol="0" anchor="b"/>
            <a:lstStyle/>
            <a:p>
              <a:pPr algn="l">
                <a:lnSpc>
                  <a:spcPts val="6706"/>
                </a:lnSpc>
              </a:pPr>
              <a:r>
                <a:rPr lang="en-US" sz="6209" b="1">
                  <a:solidFill>
                    <a:srgbClr val="000000"/>
                  </a:solidFill>
                  <a:latin typeface="Calibri (MS) Bold"/>
                  <a:ea typeface="Calibri (MS) Bold"/>
                  <a:cs typeface="Calibri (MS) Bold"/>
                  <a:sym typeface="Calibri (MS) Bold"/>
                </a:rPr>
                <a:t>The Employment Relationship</a:t>
              </a:r>
            </a:p>
          </p:txBody>
        </p:sp>
      </p:grpSp>
      <p:sp>
        <p:nvSpPr>
          <p:cNvPr id="6" name="Freeform 6"/>
          <p:cNvSpPr/>
          <p:nvPr/>
        </p:nvSpPr>
        <p:spPr>
          <a:xfrm>
            <a:off x="926782" y="3847154"/>
            <a:ext cx="5278755" cy="94107"/>
          </a:xfrm>
          <a:custGeom>
            <a:avLst/>
            <a:gdLst/>
            <a:ahLst/>
            <a:cxnLst/>
            <a:rect l="l" t="t" r="r" b="b"/>
            <a:pathLst>
              <a:path w="5278755" h="94107">
                <a:moveTo>
                  <a:pt x="0" y="0"/>
                </a:moveTo>
                <a:lnTo>
                  <a:pt x="5278756" y="0"/>
                </a:lnTo>
                <a:lnTo>
                  <a:pt x="5278756" y="94106"/>
                </a:lnTo>
                <a:lnTo>
                  <a:pt x="0" y="9410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 name="TextBox 7"/>
          <p:cNvSpPr txBox="1"/>
          <p:nvPr/>
        </p:nvSpPr>
        <p:spPr>
          <a:xfrm>
            <a:off x="1051560" y="4326493"/>
            <a:ext cx="6182503" cy="4918137"/>
          </a:xfrm>
          <a:prstGeom prst="rect">
            <a:avLst/>
          </a:prstGeom>
        </p:spPr>
        <p:txBody>
          <a:bodyPr lIns="0" tIns="0" rIns="0" bIns="0" rtlCol="0" anchor="t">
            <a:spAutoFit/>
          </a:bodyPr>
          <a:lstStyle/>
          <a:p>
            <a:pPr algn="l">
              <a:lnSpc>
                <a:spcPts val="3564"/>
              </a:lnSpc>
            </a:pPr>
            <a:r>
              <a:rPr lang="en-US" sz="3300">
                <a:solidFill>
                  <a:srgbClr val="000000"/>
                </a:solidFill>
                <a:latin typeface="Calibri (MS)"/>
                <a:ea typeface="Calibri (MS)"/>
                <a:cs typeface="Calibri (MS)"/>
                <a:sym typeface="Calibri (MS)"/>
              </a:rPr>
              <a:t>Lewis, Thornhill and Saunders (2003, p. 6) define the employment relationship as ‘an economic, legal, social, psychological and political relationship in which employees devote their time and expertise to the interests of their employer in return for a range of personal financial and nonfinancial rewards’.</a:t>
            </a:r>
          </a:p>
        </p:txBody>
      </p:sp>
      <p:grpSp>
        <p:nvGrpSpPr>
          <p:cNvPr id="8" name="Group 8"/>
          <p:cNvGrpSpPr>
            <a:grpSpLocks noChangeAspect="1"/>
          </p:cNvGrpSpPr>
          <p:nvPr/>
        </p:nvGrpSpPr>
        <p:grpSpPr>
          <a:xfrm>
            <a:off x="7967553" y="2265450"/>
            <a:ext cx="10318162" cy="8021548"/>
            <a:chOff x="0" y="0"/>
            <a:chExt cx="13757550" cy="10695398"/>
          </a:xfrm>
        </p:grpSpPr>
        <p:sp>
          <p:nvSpPr>
            <p:cNvPr id="9" name="Freeform 9" descr="Puzzle pieces"/>
            <p:cNvSpPr/>
            <p:nvPr/>
          </p:nvSpPr>
          <p:spPr>
            <a:xfrm>
              <a:off x="0" y="0"/>
              <a:ext cx="13757529" cy="10695432"/>
            </a:xfrm>
            <a:custGeom>
              <a:avLst/>
              <a:gdLst/>
              <a:ahLst/>
              <a:cxnLst/>
              <a:rect l="l" t="t" r="r" b="b"/>
              <a:pathLst>
                <a:path w="13757529" h="10695432">
                  <a:moveTo>
                    <a:pt x="0" y="0"/>
                  </a:moveTo>
                  <a:lnTo>
                    <a:pt x="13757529" y="0"/>
                  </a:lnTo>
                  <a:lnTo>
                    <a:pt x="13757529" y="10695432"/>
                  </a:lnTo>
                  <a:lnTo>
                    <a:pt x="0" y="10695432"/>
                  </a:lnTo>
                  <a:lnTo>
                    <a:pt x="0" y="0"/>
                  </a:lnTo>
                  <a:close/>
                </a:path>
              </a:pathLst>
            </a:custGeom>
            <a:blipFill>
              <a:blip r:embed="rId5"/>
              <a:stretch>
                <a:fillRect l="-30671" r="-19251" b="-28061"/>
              </a:stretch>
            </a:blipFill>
          </p:spPr>
          <p:txBody>
            <a:bodyPr/>
            <a:lstStyle/>
            <a:p>
              <a:endParaRPr lang="en-GB"/>
            </a:p>
          </p:txBody>
        </p:sp>
      </p:grpSp>
      <p:pic>
        <p:nvPicPr>
          <p:cNvPr id="12" name="Graphic 21">
            <a:extLst>
              <a:ext uri="{FF2B5EF4-FFF2-40B4-BE49-F238E27FC236}">
                <a16:creationId xmlns:a16="http://schemas.microsoft.com/office/drawing/2014/main" id="{764E9CAD-25DA-AC7F-6578-8742B4A1262F}"/>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3525"/>
    </mc:Choice>
    <mc:Fallback xmlns="">
      <p:transition spd="slow" advTm="10352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960120" y="488054"/>
            <a:ext cx="6552903" cy="2935262"/>
            <a:chOff x="0" y="0"/>
            <a:chExt cx="8737204" cy="3913682"/>
          </a:xfrm>
        </p:grpSpPr>
        <p:sp>
          <p:nvSpPr>
            <p:cNvPr id="4" name="Freeform 4"/>
            <p:cNvSpPr/>
            <p:nvPr/>
          </p:nvSpPr>
          <p:spPr>
            <a:xfrm>
              <a:off x="0" y="0"/>
              <a:ext cx="8737204" cy="3913682"/>
            </a:xfrm>
            <a:custGeom>
              <a:avLst/>
              <a:gdLst/>
              <a:ahLst/>
              <a:cxnLst/>
              <a:rect l="l" t="t" r="r" b="b"/>
              <a:pathLst>
                <a:path w="8737204" h="3913682">
                  <a:moveTo>
                    <a:pt x="0" y="0"/>
                  </a:moveTo>
                  <a:lnTo>
                    <a:pt x="8737204" y="0"/>
                  </a:lnTo>
                  <a:lnTo>
                    <a:pt x="8737204" y="3913682"/>
                  </a:lnTo>
                  <a:lnTo>
                    <a:pt x="0" y="3913682"/>
                  </a:lnTo>
                  <a:close/>
                </a:path>
              </a:pathLst>
            </a:custGeom>
            <a:solidFill>
              <a:srgbClr val="000000">
                <a:alpha val="0"/>
              </a:srgbClr>
            </a:solidFill>
          </p:spPr>
          <p:txBody>
            <a:bodyPr/>
            <a:lstStyle/>
            <a:p>
              <a:endParaRPr lang="en-GB"/>
            </a:p>
          </p:txBody>
        </p:sp>
        <p:sp>
          <p:nvSpPr>
            <p:cNvPr id="5" name="TextBox 5"/>
            <p:cNvSpPr txBox="1"/>
            <p:nvPr/>
          </p:nvSpPr>
          <p:spPr>
            <a:xfrm>
              <a:off x="0" y="-76200"/>
              <a:ext cx="8737204" cy="3989882"/>
            </a:xfrm>
            <a:prstGeom prst="rect">
              <a:avLst/>
            </a:prstGeom>
          </p:spPr>
          <p:txBody>
            <a:bodyPr lIns="0" tIns="0" rIns="0" bIns="0" rtlCol="0" anchor="b"/>
            <a:lstStyle/>
            <a:p>
              <a:pPr algn="l">
                <a:lnSpc>
                  <a:spcPts val="8748"/>
                </a:lnSpc>
              </a:pPr>
              <a:r>
                <a:rPr lang="en-US" sz="8100" b="1">
                  <a:solidFill>
                    <a:srgbClr val="000000"/>
                  </a:solidFill>
                  <a:latin typeface="Calibri (MS) Bold"/>
                  <a:ea typeface="Calibri (MS) Bold"/>
                  <a:cs typeface="Calibri (MS) Bold"/>
                  <a:sym typeface="Calibri (MS) Bold"/>
                </a:rPr>
                <a:t>Conclusion</a:t>
              </a:r>
            </a:p>
          </p:txBody>
        </p:sp>
      </p:grpSp>
      <p:sp>
        <p:nvSpPr>
          <p:cNvPr id="6" name="Freeform 6"/>
          <p:cNvSpPr/>
          <p:nvPr/>
        </p:nvSpPr>
        <p:spPr>
          <a:xfrm>
            <a:off x="926782" y="3847154"/>
            <a:ext cx="5278755" cy="94107"/>
          </a:xfrm>
          <a:custGeom>
            <a:avLst/>
            <a:gdLst/>
            <a:ahLst/>
            <a:cxnLst/>
            <a:rect l="l" t="t" r="r" b="b"/>
            <a:pathLst>
              <a:path w="5278755" h="94107">
                <a:moveTo>
                  <a:pt x="0" y="0"/>
                </a:moveTo>
                <a:lnTo>
                  <a:pt x="5278756" y="0"/>
                </a:lnTo>
                <a:lnTo>
                  <a:pt x="5278756" y="94106"/>
                </a:lnTo>
                <a:lnTo>
                  <a:pt x="0" y="9410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 name="TextBox 7"/>
          <p:cNvSpPr txBox="1"/>
          <p:nvPr/>
        </p:nvSpPr>
        <p:spPr>
          <a:xfrm>
            <a:off x="1051560" y="4326493"/>
            <a:ext cx="6182503" cy="4918137"/>
          </a:xfrm>
          <a:prstGeom prst="rect">
            <a:avLst/>
          </a:prstGeom>
        </p:spPr>
        <p:txBody>
          <a:bodyPr lIns="0" tIns="0" rIns="0" bIns="0" rtlCol="0" anchor="t">
            <a:spAutoFit/>
          </a:bodyPr>
          <a:lstStyle/>
          <a:p>
            <a:pPr marL="868680" lvl="1" indent="-434340" algn="l">
              <a:lnSpc>
                <a:spcPts val="5184"/>
              </a:lnSpc>
              <a:buFont typeface="Arial"/>
              <a:buChar char="•"/>
            </a:pPr>
            <a:r>
              <a:rPr lang="en-US" sz="4800">
                <a:solidFill>
                  <a:srgbClr val="000000"/>
                </a:solidFill>
                <a:latin typeface="Calibri (MS)"/>
                <a:ea typeface="Calibri (MS)"/>
                <a:cs typeface="Calibri (MS)"/>
                <a:sym typeface="Calibri (MS)"/>
              </a:rPr>
              <a:t>Employment Relations is concerned about the behaviour and interaction of people in the workplace</a:t>
            </a:r>
          </a:p>
        </p:txBody>
      </p:sp>
      <p:grpSp>
        <p:nvGrpSpPr>
          <p:cNvPr id="8" name="Group 8"/>
          <p:cNvGrpSpPr>
            <a:grpSpLocks noChangeAspect="1"/>
          </p:cNvGrpSpPr>
          <p:nvPr/>
        </p:nvGrpSpPr>
        <p:grpSpPr>
          <a:xfrm>
            <a:off x="7967553" y="2502477"/>
            <a:ext cx="10318162" cy="7784523"/>
            <a:chOff x="0" y="0"/>
            <a:chExt cx="13757550" cy="10379364"/>
          </a:xfrm>
        </p:grpSpPr>
        <p:sp>
          <p:nvSpPr>
            <p:cNvPr id="9" name="Freeform 9" descr="A group of multi coloured wooden stick figures"/>
            <p:cNvSpPr/>
            <p:nvPr/>
          </p:nvSpPr>
          <p:spPr>
            <a:xfrm>
              <a:off x="0" y="0"/>
              <a:ext cx="13757529" cy="10379329"/>
            </a:xfrm>
            <a:custGeom>
              <a:avLst/>
              <a:gdLst/>
              <a:ahLst/>
              <a:cxnLst/>
              <a:rect l="l" t="t" r="r" b="b"/>
              <a:pathLst>
                <a:path w="13757529" h="10379329">
                  <a:moveTo>
                    <a:pt x="0" y="0"/>
                  </a:moveTo>
                  <a:lnTo>
                    <a:pt x="13757529" y="0"/>
                  </a:lnTo>
                  <a:lnTo>
                    <a:pt x="13757529" y="10379329"/>
                  </a:lnTo>
                  <a:lnTo>
                    <a:pt x="0" y="10379329"/>
                  </a:lnTo>
                  <a:lnTo>
                    <a:pt x="0" y="0"/>
                  </a:lnTo>
                  <a:close/>
                </a:path>
              </a:pathLst>
            </a:custGeom>
            <a:blipFill>
              <a:blip r:embed="rId5"/>
              <a:stretch>
                <a:fillRect l="-11812" r="-32155" b="-32310"/>
              </a:stretch>
            </a:blipFill>
          </p:spPr>
          <p:txBody>
            <a:bodyPr/>
            <a:lstStyle/>
            <a:p>
              <a:endParaRPr lang="en-GB"/>
            </a:p>
          </p:txBody>
        </p:sp>
      </p:grpSp>
      <p:pic>
        <p:nvPicPr>
          <p:cNvPr id="12" name="Graphic 21">
            <a:extLst>
              <a:ext uri="{FF2B5EF4-FFF2-40B4-BE49-F238E27FC236}">
                <a16:creationId xmlns:a16="http://schemas.microsoft.com/office/drawing/2014/main" id="{F0E99915-F80D-C5B1-8018-CB1687A2CD3A}"/>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8419"/>
    </mc:Choice>
    <mc:Fallback xmlns="">
      <p:transition spd="slow" advTm="5841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sp>
        <p:nvSpPr>
          <p:cNvPr id="3" name="Freeform 3"/>
          <p:cNvSpPr/>
          <p:nvPr/>
        </p:nvSpPr>
        <p:spPr>
          <a:xfrm>
            <a:off x="6" y="1824896"/>
            <a:ext cx="1097282" cy="1010190"/>
          </a:xfrm>
          <a:custGeom>
            <a:avLst/>
            <a:gdLst/>
            <a:ahLst/>
            <a:cxnLst/>
            <a:rect l="l" t="t" r="r" b="b"/>
            <a:pathLst>
              <a:path w="1097282" h="1010190">
                <a:moveTo>
                  <a:pt x="0" y="0"/>
                </a:moveTo>
                <a:lnTo>
                  <a:pt x="1097282" y="0"/>
                </a:lnTo>
                <a:lnTo>
                  <a:pt x="1097282" y="1010190"/>
                </a:lnTo>
                <a:lnTo>
                  <a:pt x="0" y="101019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4" name="Group 4"/>
          <p:cNvGrpSpPr/>
          <p:nvPr/>
        </p:nvGrpSpPr>
        <p:grpSpPr>
          <a:xfrm>
            <a:off x="960118" y="920931"/>
            <a:ext cx="16361231" cy="2841174"/>
            <a:chOff x="0" y="0"/>
            <a:chExt cx="21814974" cy="3788232"/>
          </a:xfrm>
        </p:grpSpPr>
        <p:sp>
          <p:nvSpPr>
            <p:cNvPr id="5" name="Freeform 5"/>
            <p:cNvSpPr/>
            <p:nvPr/>
          </p:nvSpPr>
          <p:spPr>
            <a:xfrm>
              <a:off x="0" y="0"/>
              <a:ext cx="21814917" cy="3788283"/>
            </a:xfrm>
            <a:custGeom>
              <a:avLst/>
              <a:gdLst/>
              <a:ahLst/>
              <a:cxnLst/>
              <a:rect l="l" t="t" r="r" b="b"/>
              <a:pathLst>
                <a:path w="21814917" h="3788283">
                  <a:moveTo>
                    <a:pt x="0" y="0"/>
                  </a:moveTo>
                  <a:lnTo>
                    <a:pt x="21814917" y="0"/>
                  </a:lnTo>
                  <a:lnTo>
                    <a:pt x="21814917" y="3788283"/>
                  </a:lnTo>
                  <a:lnTo>
                    <a:pt x="0" y="3788283"/>
                  </a:lnTo>
                  <a:close/>
                </a:path>
              </a:pathLst>
            </a:custGeom>
            <a:solidFill>
              <a:srgbClr val="FFFFFF"/>
            </a:solidFill>
          </p:spPr>
          <p:txBody>
            <a:bodyPr/>
            <a:lstStyle/>
            <a:p>
              <a:endParaRPr lang="en-GB"/>
            </a:p>
          </p:txBody>
        </p:sp>
      </p:grpSp>
      <p:grpSp>
        <p:nvGrpSpPr>
          <p:cNvPr id="6" name="Group 6"/>
          <p:cNvGrpSpPr/>
          <p:nvPr/>
        </p:nvGrpSpPr>
        <p:grpSpPr>
          <a:xfrm>
            <a:off x="1565446" y="2536377"/>
            <a:ext cx="14914074" cy="1010190"/>
            <a:chOff x="0" y="0"/>
            <a:chExt cx="19885432" cy="1346920"/>
          </a:xfrm>
        </p:grpSpPr>
        <p:sp>
          <p:nvSpPr>
            <p:cNvPr id="7" name="Freeform 7"/>
            <p:cNvSpPr/>
            <p:nvPr/>
          </p:nvSpPr>
          <p:spPr>
            <a:xfrm>
              <a:off x="0" y="0"/>
              <a:ext cx="19885433" cy="1346920"/>
            </a:xfrm>
            <a:custGeom>
              <a:avLst/>
              <a:gdLst/>
              <a:ahLst/>
              <a:cxnLst/>
              <a:rect l="l" t="t" r="r" b="b"/>
              <a:pathLst>
                <a:path w="19885433" h="1346920">
                  <a:moveTo>
                    <a:pt x="0" y="0"/>
                  </a:moveTo>
                  <a:lnTo>
                    <a:pt x="19885433" y="0"/>
                  </a:lnTo>
                  <a:lnTo>
                    <a:pt x="19885433" y="1346920"/>
                  </a:lnTo>
                  <a:lnTo>
                    <a:pt x="0" y="1346920"/>
                  </a:lnTo>
                  <a:close/>
                </a:path>
              </a:pathLst>
            </a:custGeom>
            <a:solidFill>
              <a:srgbClr val="000000">
                <a:alpha val="0"/>
              </a:srgbClr>
            </a:solidFill>
          </p:spPr>
          <p:txBody>
            <a:bodyPr/>
            <a:lstStyle/>
            <a:p>
              <a:endParaRPr lang="en-GB"/>
            </a:p>
          </p:txBody>
        </p:sp>
        <p:sp>
          <p:nvSpPr>
            <p:cNvPr id="8" name="TextBox 8"/>
            <p:cNvSpPr txBox="1"/>
            <p:nvPr/>
          </p:nvSpPr>
          <p:spPr>
            <a:xfrm>
              <a:off x="0" y="-57150"/>
              <a:ext cx="19885432" cy="1404070"/>
            </a:xfrm>
            <a:prstGeom prst="rect">
              <a:avLst/>
            </a:prstGeom>
          </p:spPr>
          <p:txBody>
            <a:bodyPr lIns="0" tIns="0" rIns="0" bIns="0" rtlCol="0" anchor="ctr"/>
            <a:lstStyle/>
            <a:p>
              <a:pPr algn="l">
                <a:lnSpc>
                  <a:spcPts val="6998"/>
                </a:lnSpc>
              </a:pPr>
              <a:r>
                <a:rPr lang="en-US" sz="6480" b="1">
                  <a:solidFill>
                    <a:srgbClr val="000000"/>
                  </a:solidFill>
                  <a:latin typeface="Calibri (MS) Bold"/>
                  <a:ea typeface="Calibri (MS) Bold"/>
                  <a:cs typeface="Calibri (MS) Bold"/>
                  <a:sym typeface="Calibri (MS) Bold"/>
                </a:rPr>
                <a:t>The psychological contract</a:t>
              </a:r>
            </a:p>
          </p:txBody>
        </p:sp>
      </p:grpSp>
      <p:grpSp>
        <p:nvGrpSpPr>
          <p:cNvPr id="9" name="Group 9"/>
          <p:cNvGrpSpPr/>
          <p:nvPr/>
        </p:nvGrpSpPr>
        <p:grpSpPr>
          <a:xfrm>
            <a:off x="1567542" y="4526283"/>
            <a:ext cx="14911978" cy="4686987"/>
            <a:chOff x="0" y="0"/>
            <a:chExt cx="19882638" cy="6249316"/>
          </a:xfrm>
        </p:grpSpPr>
        <p:sp>
          <p:nvSpPr>
            <p:cNvPr id="10" name="Freeform 10"/>
            <p:cNvSpPr/>
            <p:nvPr/>
          </p:nvSpPr>
          <p:spPr>
            <a:xfrm>
              <a:off x="0" y="0"/>
              <a:ext cx="19882638" cy="6249316"/>
            </a:xfrm>
            <a:custGeom>
              <a:avLst/>
              <a:gdLst/>
              <a:ahLst/>
              <a:cxnLst/>
              <a:rect l="l" t="t" r="r" b="b"/>
              <a:pathLst>
                <a:path w="19882638" h="6249316">
                  <a:moveTo>
                    <a:pt x="0" y="0"/>
                  </a:moveTo>
                  <a:lnTo>
                    <a:pt x="19882638" y="0"/>
                  </a:lnTo>
                  <a:lnTo>
                    <a:pt x="19882638" y="6249316"/>
                  </a:lnTo>
                  <a:lnTo>
                    <a:pt x="0" y="6249316"/>
                  </a:lnTo>
                  <a:close/>
                </a:path>
              </a:pathLst>
            </a:custGeom>
            <a:solidFill>
              <a:srgbClr val="000000">
                <a:alpha val="0"/>
              </a:srgbClr>
            </a:solidFill>
          </p:spPr>
          <p:txBody>
            <a:bodyPr/>
            <a:lstStyle/>
            <a:p>
              <a:endParaRPr lang="en-GB"/>
            </a:p>
          </p:txBody>
        </p:sp>
        <p:sp>
          <p:nvSpPr>
            <p:cNvPr id="11" name="TextBox 11"/>
            <p:cNvSpPr txBox="1"/>
            <p:nvPr/>
          </p:nvSpPr>
          <p:spPr>
            <a:xfrm>
              <a:off x="0" y="-19050"/>
              <a:ext cx="19882638" cy="6268366"/>
            </a:xfrm>
            <a:prstGeom prst="rect">
              <a:avLst/>
            </a:prstGeom>
          </p:spPr>
          <p:txBody>
            <a:bodyPr lIns="0" tIns="0" rIns="0" bIns="0" rtlCol="0" anchor="ctr"/>
            <a:lstStyle/>
            <a:p>
              <a:pPr marL="651510" lvl="1" indent="-325755" algn="l">
                <a:lnSpc>
                  <a:spcPts val="3888"/>
                </a:lnSpc>
                <a:buFont typeface="Arial"/>
                <a:buChar char="•"/>
              </a:pPr>
              <a:r>
                <a:rPr lang="en-US" sz="3600">
                  <a:solidFill>
                    <a:srgbClr val="000000"/>
                  </a:solidFill>
                  <a:latin typeface="Calibri (MS)"/>
                  <a:ea typeface="Calibri (MS)"/>
                  <a:cs typeface="Calibri (MS)"/>
                  <a:sym typeface="Calibri (MS)"/>
                </a:rPr>
                <a:t>The psychological contract is the expectation that employers and employees have of each other (Noe, 1999) and their working relationship.</a:t>
              </a:r>
            </a:p>
          </p:txBody>
        </p:sp>
      </p:grpSp>
      <p:sp>
        <p:nvSpPr>
          <p:cNvPr id="12" name="AutoShape 12"/>
          <p:cNvSpPr/>
          <p:nvPr/>
        </p:nvSpPr>
        <p:spPr>
          <a:xfrm rot="10781417">
            <a:off x="1214322" y="9708919"/>
            <a:ext cx="15859357" cy="0"/>
          </a:xfrm>
          <a:prstGeom prst="line">
            <a:avLst/>
          </a:prstGeom>
          <a:ln w="47625" cap="rnd">
            <a:solidFill>
              <a:srgbClr val="FFC000"/>
            </a:solidFill>
            <a:prstDash val="solid"/>
            <a:headEnd type="none" w="sm" len="sm"/>
            <a:tailEnd type="none" w="sm" len="sm"/>
          </a:ln>
        </p:spPr>
        <p:txBody>
          <a:bodyPr/>
          <a:lstStyle/>
          <a:p>
            <a:endParaRPr lang="en-GB"/>
          </a:p>
        </p:txBody>
      </p:sp>
      <p:pic>
        <p:nvPicPr>
          <p:cNvPr id="15" name="Graphic 21">
            <a:extLst>
              <a:ext uri="{FF2B5EF4-FFF2-40B4-BE49-F238E27FC236}">
                <a16:creationId xmlns:a16="http://schemas.microsoft.com/office/drawing/2014/main" id="{0AB68466-9BF3-D561-D170-384D51E09A3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31033"/>
    </mc:Choice>
    <mc:Fallback xmlns="">
      <p:transition spd="slow" advTm="53103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2286000" y="1683544"/>
            <a:ext cx="13716000" cy="3581400"/>
            <a:chOff x="0" y="0"/>
            <a:chExt cx="18288000" cy="4775200"/>
          </a:xfrm>
        </p:grpSpPr>
        <p:sp>
          <p:nvSpPr>
            <p:cNvPr id="4" name="Freeform 4"/>
            <p:cNvSpPr/>
            <p:nvPr/>
          </p:nvSpPr>
          <p:spPr>
            <a:xfrm>
              <a:off x="0" y="0"/>
              <a:ext cx="18288000" cy="4775200"/>
            </a:xfrm>
            <a:custGeom>
              <a:avLst/>
              <a:gdLst/>
              <a:ahLst/>
              <a:cxnLst/>
              <a:rect l="l" t="t" r="r" b="b"/>
              <a:pathLst>
                <a:path w="18288000" h="4775200">
                  <a:moveTo>
                    <a:pt x="0" y="0"/>
                  </a:moveTo>
                  <a:lnTo>
                    <a:pt x="18288000" y="0"/>
                  </a:lnTo>
                  <a:lnTo>
                    <a:pt x="18288000" y="4775200"/>
                  </a:lnTo>
                  <a:lnTo>
                    <a:pt x="0" y="4775200"/>
                  </a:lnTo>
                  <a:close/>
                </a:path>
              </a:pathLst>
            </a:custGeom>
            <a:solidFill>
              <a:srgbClr val="000000">
                <a:alpha val="0"/>
              </a:srgbClr>
            </a:solidFill>
          </p:spPr>
          <p:txBody>
            <a:bodyPr/>
            <a:lstStyle/>
            <a:p>
              <a:endParaRPr lang="en-GB"/>
            </a:p>
          </p:txBody>
        </p:sp>
        <p:sp>
          <p:nvSpPr>
            <p:cNvPr id="5" name="TextBox 5"/>
            <p:cNvSpPr txBox="1"/>
            <p:nvPr/>
          </p:nvSpPr>
          <p:spPr>
            <a:xfrm>
              <a:off x="0" y="-85725"/>
              <a:ext cx="18288000" cy="4860925"/>
            </a:xfrm>
            <a:prstGeom prst="rect">
              <a:avLst/>
            </a:prstGeom>
          </p:spPr>
          <p:txBody>
            <a:bodyPr lIns="0" tIns="0" rIns="0" bIns="0" rtlCol="0" anchor="b"/>
            <a:lstStyle/>
            <a:p>
              <a:pPr algn="ctr">
                <a:lnSpc>
                  <a:spcPts val="9720"/>
                </a:lnSpc>
              </a:pPr>
              <a:r>
                <a:rPr lang="en-US" sz="9000" b="1">
                  <a:solidFill>
                    <a:srgbClr val="000000"/>
                  </a:solidFill>
                  <a:latin typeface="Calibri (MS) Bold"/>
                  <a:ea typeface="Calibri (MS) Bold"/>
                  <a:cs typeface="Calibri (MS) Bold"/>
                  <a:sym typeface="Calibri (MS) Bold"/>
                </a:rPr>
                <a:t>Characteristics of the employment relationship</a:t>
              </a:r>
            </a:p>
          </p:txBody>
        </p:sp>
      </p:grpSp>
      <p:pic>
        <p:nvPicPr>
          <p:cNvPr id="8" name="Graphic 21">
            <a:extLst>
              <a:ext uri="{FF2B5EF4-FFF2-40B4-BE49-F238E27FC236}">
                <a16:creationId xmlns:a16="http://schemas.microsoft.com/office/drawing/2014/main" id="{D08C4ED6-432E-F129-D50E-37C8CB3DB8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5243"/>
    </mc:Choice>
    <mc:Fallback xmlns="">
      <p:transition spd="slow" advTm="4524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2286000" y="1683544"/>
            <a:ext cx="13716000" cy="3581400"/>
            <a:chOff x="0" y="0"/>
            <a:chExt cx="18288000" cy="4775200"/>
          </a:xfrm>
        </p:grpSpPr>
        <p:sp>
          <p:nvSpPr>
            <p:cNvPr id="4" name="Freeform 4"/>
            <p:cNvSpPr/>
            <p:nvPr/>
          </p:nvSpPr>
          <p:spPr>
            <a:xfrm>
              <a:off x="0" y="0"/>
              <a:ext cx="18288000" cy="4775200"/>
            </a:xfrm>
            <a:custGeom>
              <a:avLst/>
              <a:gdLst/>
              <a:ahLst/>
              <a:cxnLst/>
              <a:rect l="l" t="t" r="r" b="b"/>
              <a:pathLst>
                <a:path w="18288000" h="4775200">
                  <a:moveTo>
                    <a:pt x="0" y="0"/>
                  </a:moveTo>
                  <a:lnTo>
                    <a:pt x="18288000" y="0"/>
                  </a:lnTo>
                  <a:lnTo>
                    <a:pt x="18288000" y="4775200"/>
                  </a:lnTo>
                  <a:lnTo>
                    <a:pt x="0" y="4775200"/>
                  </a:lnTo>
                  <a:close/>
                </a:path>
              </a:pathLst>
            </a:custGeom>
            <a:solidFill>
              <a:srgbClr val="000000">
                <a:alpha val="0"/>
              </a:srgbClr>
            </a:solidFill>
          </p:spPr>
          <p:txBody>
            <a:bodyPr/>
            <a:lstStyle/>
            <a:p>
              <a:endParaRPr lang="en-GB"/>
            </a:p>
          </p:txBody>
        </p:sp>
        <p:sp>
          <p:nvSpPr>
            <p:cNvPr id="5" name="TextBox 5"/>
            <p:cNvSpPr txBox="1"/>
            <p:nvPr/>
          </p:nvSpPr>
          <p:spPr>
            <a:xfrm>
              <a:off x="0" y="-85725"/>
              <a:ext cx="18288000" cy="4860925"/>
            </a:xfrm>
            <a:prstGeom prst="rect">
              <a:avLst/>
            </a:prstGeom>
          </p:spPr>
          <p:txBody>
            <a:bodyPr lIns="0" tIns="0" rIns="0" bIns="0" rtlCol="0" anchor="b"/>
            <a:lstStyle/>
            <a:p>
              <a:pPr algn="ctr">
                <a:lnSpc>
                  <a:spcPts val="9720"/>
                </a:lnSpc>
              </a:pPr>
              <a:r>
                <a:rPr lang="en-US" sz="9000">
                  <a:solidFill>
                    <a:srgbClr val="000000"/>
                  </a:solidFill>
                  <a:latin typeface="Calibri (MS) Light"/>
                  <a:ea typeface="Calibri (MS) Light"/>
                  <a:cs typeface="Calibri (MS) Light"/>
                  <a:sym typeface="Calibri (MS) Light"/>
                </a:rPr>
                <a:t>Characteristics of the employment relationship</a:t>
              </a:r>
            </a:p>
          </p:txBody>
        </p:sp>
      </p:grpSp>
      <p:sp>
        <p:nvSpPr>
          <p:cNvPr id="6" name="TextBox 6"/>
          <p:cNvSpPr txBox="1"/>
          <p:nvPr/>
        </p:nvSpPr>
        <p:spPr>
          <a:xfrm>
            <a:off x="2377440" y="5429727"/>
            <a:ext cx="13533120" cy="2411253"/>
          </a:xfrm>
          <a:prstGeom prst="rect">
            <a:avLst/>
          </a:prstGeom>
        </p:spPr>
        <p:txBody>
          <a:bodyPr lIns="0" tIns="0" rIns="0" bIns="0" rtlCol="0" anchor="t">
            <a:spAutoFit/>
          </a:bodyPr>
          <a:lstStyle/>
          <a:p>
            <a:pPr algn="ctr">
              <a:lnSpc>
                <a:spcPts val="3888"/>
              </a:lnSpc>
            </a:pPr>
            <a:r>
              <a:rPr lang="en-US" sz="3600">
                <a:solidFill>
                  <a:srgbClr val="000000"/>
                </a:solidFill>
                <a:latin typeface="Calibri (MS)"/>
                <a:ea typeface="Calibri (MS)"/>
                <a:cs typeface="Calibri (MS)"/>
                <a:sym typeface="Calibri (MS)"/>
              </a:rPr>
              <a:t>1ˢᵗ: The Employment Relationship is multifaceted and continuous</a:t>
            </a:r>
          </a:p>
          <a:p>
            <a:pPr algn="ctr">
              <a:lnSpc>
                <a:spcPts val="3888"/>
              </a:lnSpc>
            </a:pPr>
            <a:endParaRPr lang="en-US" sz="3600">
              <a:solidFill>
                <a:srgbClr val="000000"/>
              </a:solidFill>
              <a:latin typeface="Calibri (MS)"/>
              <a:ea typeface="Calibri (MS)"/>
              <a:cs typeface="Calibri (MS)"/>
              <a:sym typeface="Calibri (MS)"/>
            </a:endParaRPr>
          </a:p>
        </p:txBody>
      </p:sp>
      <p:pic>
        <p:nvPicPr>
          <p:cNvPr id="9" name="Graphic 21">
            <a:extLst>
              <a:ext uri="{FF2B5EF4-FFF2-40B4-BE49-F238E27FC236}">
                <a16:creationId xmlns:a16="http://schemas.microsoft.com/office/drawing/2014/main" id="{EDA0238E-A4D8-6B59-3BAB-F98CA28C067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2068"/>
    </mc:Choice>
    <mc:Fallback xmlns="">
      <p:transition spd="slow" advTm="5206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1864464"/>
            <a:ext cx="15773400" cy="1988345"/>
            <a:chOff x="0" y="0"/>
            <a:chExt cx="21031200" cy="2651126"/>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2717801"/>
            </a:xfrm>
            <a:prstGeom prst="rect">
              <a:avLst/>
            </a:prstGeom>
          </p:spPr>
          <p:txBody>
            <a:bodyPr lIns="0" tIns="0" rIns="0" bIns="0" rtlCol="0" anchor="ctr"/>
            <a:lstStyle/>
            <a:p>
              <a:pPr algn="l">
                <a:lnSpc>
                  <a:spcPts val="6415"/>
                </a:lnSpc>
              </a:pPr>
              <a:r>
                <a:rPr lang="en-US" sz="5940">
                  <a:solidFill>
                    <a:srgbClr val="000000"/>
                  </a:solidFill>
                  <a:latin typeface="Calibri (MS) Light"/>
                  <a:ea typeface="Calibri (MS) Light"/>
                  <a:cs typeface="Calibri (MS) Light"/>
                  <a:sym typeface="Calibri (MS) Light"/>
                </a:rPr>
                <a:t>Characteristics of the employment relationship</a:t>
              </a:r>
            </a:p>
            <a:p>
              <a:pPr algn="l">
                <a:lnSpc>
                  <a:spcPts val="6415"/>
                </a:lnSpc>
              </a:pPr>
              <a:endParaRPr lang="en-US" sz="5940">
                <a:solidFill>
                  <a:srgbClr val="000000"/>
                </a:solidFill>
                <a:latin typeface="Calibri (MS) Light"/>
                <a:ea typeface="Calibri (MS) Light"/>
                <a:cs typeface="Calibri (MS) Light"/>
                <a:sym typeface="Calibri (MS) Light"/>
              </a:endParaRPr>
            </a:p>
          </p:txBody>
        </p:sp>
      </p:grpSp>
      <p:sp>
        <p:nvSpPr>
          <p:cNvPr id="6" name="TextBox 6"/>
          <p:cNvSpPr txBox="1"/>
          <p:nvPr/>
        </p:nvSpPr>
        <p:spPr>
          <a:xfrm>
            <a:off x="1348740" y="3860429"/>
            <a:ext cx="15590520" cy="5359296"/>
          </a:xfrm>
          <a:prstGeom prst="rect">
            <a:avLst/>
          </a:prstGeom>
        </p:spPr>
        <p:txBody>
          <a:bodyPr lIns="0" tIns="0" rIns="0" bIns="0" rtlCol="0" anchor="t">
            <a:spAutoFit/>
          </a:bodyPr>
          <a:lstStyle/>
          <a:p>
            <a:pPr algn="l">
              <a:lnSpc>
                <a:spcPts val="4536"/>
              </a:lnSpc>
            </a:pPr>
            <a:r>
              <a:rPr lang="en-US" sz="4200">
                <a:solidFill>
                  <a:srgbClr val="000000"/>
                </a:solidFill>
                <a:latin typeface="Calibri (MS)"/>
                <a:ea typeface="Calibri (MS)"/>
                <a:cs typeface="Calibri (MS)"/>
                <a:sym typeface="Calibri (MS)"/>
              </a:rPr>
              <a:t>1ˢᵗ: The Employment Relationship is multifaceted and continuous:</a:t>
            </a:r>
          </a:p>
          <a:p>
            <a:pPr algn="l">
              <a:lnSpc>
                <a:spcPts val="4536"/>
              </a:lnSpc>
            </a:pPr>
            <a:endParaRPr lang="en-US" sz="4200">
              <a:solidFill>
                <a:srgbClr val="000000"/>
              </a:solidFill>
              <a:latin typeface="Calibri (MS)"/>
              <a:ea typeface="Calibri (MS)"/>
              <a:cs typeface="Calibri (MS)"/>
              <a:sym typeface="Calibri (MS)"/>
            </a:endParaRPr>
          </a:p>
          <a:p>
            <a:pPr algn="l">
              <a:lnSpc>
                <a:spcPts val="4536"/>
              </a:lnSpc>
            </a:pPr>
            <a:r>
              <a:rPr lang="en-US" sz="4200">
                <a:solidFill>
                  <a:srgbClr val="000000"/>
                </a:solidFill>
                <a:latin typeface="Calibri (MS)"/>
                <a:ea typeface="Calibri (MS)"/>
                <a:cs typeface="Calibri (MS)"/>
                <a:sym typeface="Calibri (MS)"/>
              </a:rPr>
              <a:t> The employment relationship is not a simple, straight forward transaction such as buying an apple or a laptop. Instead, the relationship involves people who come from different backgrounds, have different personalities and different needs.</a:t>
            </a:r>
          </a:p>
        </p:txBody>
      </p:sp>
      <p:pic>
        <p:nvPicPr>
          <p:cNvPr id="9" name="Graphic 21">
            <a:extLst>
              <a:ext uri="{FF2B5EF4-FFF2-40B4-BE49-F238E27FC236}">
                <a16:creationId xmlns:a16="http://schemas.microsoft.com/office/drawing/2014/main" id="{876BA755-F132-6CD3-D5CE-E293F0FA2E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3472"/>
    </mc:Choice>
    <mc:Fallback xmlns="">
      <p:transition spd="slow" advTm="14347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2286000" y="1683544"/>
            <a:ext cx="13716000" cy="3581400"/>
            <a:chOff x="0" y="0"/>
            <a:chExt cx="18288000" cy="4775200"/>
          </a:xfrm>
        </p:grpSpPr>
        <p:sp>
          <p:nvSpPr>
            <p:cNvPr id="4" name="Freeform 4"/>
            <p:cNvSpPr/>
            <p:nvPr/>
          </p:nvSpPr>
          <p:spPr>
            <a:xfrm>
              <a:off x="0" y="0"/>
              <a:ext cx="18288000" cy="4775200"/>
            </a:xfrm>
            <a:custGeom>
              <a:avLst/>
              <a:gdLst/>
              <a:ahLst/>
              <a:cxnLst/>
              <a:rect l="l" t="t" r="r" b="b"/>
              <a:pathLst>
                <a:path w="18288000" h="4775200">
                  <a:moveTo>
                    <a:pt x="0" y="0"/>
                  </a:moveTo>
                  <a:lnTo>
                    <a:pt x="18288000" y="0"/>
                  </a:lnTo>
                  <a:lnTo>
                    <a:pt x="18288000" y="4775200"/>
                  </a:lnTo>
                  <a:lnTo>
                    <a:pt x="0" y="4775200"/>
                  </a:lnTo>
                  <a:close/>
                </a:path>
              </a:pathLst>
            </a:custGeom>
            <a:solidFill>
              <a:srgbClr val="000000">
                <a:alpha val="0"/>
              </a:srgbClr>
            </a:solidFill>
          </p:spPr>
          <p:txBody>
            <a:bodyPr/>
            <a:lstStyle/>
            <a:p>
              <a:endParaRPr lang="en-GB"/>
            </a:p>
          </p:txBody>
        </p:sp>
        <p:sp>
          <p:nvSpPr>
            <p:cNvPr id="5" name="TextBox 5"/>
            <p:cNvSpPr txBox="1"/>
            <p:nvPr/>
          </p:nvSpPr>
          <p:spPr>
            <a:xfrm>
              <a:off x="0" y="-85725"/>
              <a:ext cx="18288000" cy="4860925"/>
            </a:xfrm>
            <a:prstGeom prst="rect">
              <a:avLst/>
            </a:prstGeom>
          </p:spPr>
          <p:txBody>
            <a:bodyPr lIns="0" tIns="0" rIns="0" bIns="0" rtlCol="0" anchor="b"/>
            <a:lstStyle/>
            <a:p>
              <a:pPr algn="ctr">
                <a:lnSpc>
                  <a:spcPts val="9720"/>
                </a:lnSpc>
              </a:pPr>
              <a:r>
                <a:rPr lang="en-US" sz="9000">
                  <a:solidFill>
                    <a:srgbClr val="000000"/>
                  </a:solidFill>
                  <a:latin typeface="Calibri (MS) Light"/>
                  <a:ea typeface="Calibri (MS) Light"/>
                  <a:cs typeface="Calibri (MS) Light"/>
                  <a:sym typeface="Calibri (MS) Light"/>
                </a:rPr>
                <a:t>Characteristics of the employment relationship</a:t>
              </a:r>
            </a:p>
          </p:txBody>
        </p:sp>
      </p:grpSp>
      <p:sp>
        <p:nvSpPr>
          <p:cNvPr id="6" name="TextBox 6"/>
          <p:cNvSpPr txBox="1"/>
          <p:nvPr/>
        </p:nvSpPr>
        <p:spPr>
          <a:xfrm>
            <a:off x="2377440" y="5429727"/>
            <a:ext cx="13533120" cy="2411253"/>
          </a:xfrm>
          <a:prstGeom prst="rect">
            <a:avLst/>
          </a:prstGeom>
        </p:spPr>
        <p:txBody>
          <a:bodyPr lIns="0" tIns="0" rIns="0" bIns="0" rtlCol="0" anchor="t">
            <a:spAutoFit/>
          </a:bodyPr>
          <a:lstStyle/>
          <a:p>
            <a:pPr algn="ctr">
              <a:lnSpc>
                <a:spcPts val="3888"/>
              </a:lnSpc>
            </a:pPr>
            <a:r>
              <a:rPr lang="en-US" sz="3600">
                <a:solidFill>
                  <a:srgbClr val="000000"/>
                </a:solidFill>
                <a:latin typeface="Calibri (MS)"/>
                <a:ea typeface="Calibri (MS)"/>
                <a:cs typeface="Calibri (MS)"/>
                <a:sym typeface="Calibri (MS)"/>
              </a:rPr>
              <a:t>2ⁿᵈ: The Employment Relationship is complex.</a:t>
            </a:r>
          </a:p>
        </p:txBody>
      </p:sp>
      <p:pic>
        <p:nvPicPr>
          <p:cNvPr id="9" name="Graphic 21">
            <a:extLst>
              <a:ext uri="{FF2B5EF4-FFF2-40B4-BE49-F238E27FC236}">
                <a16:creationId xmlns:a16="http://schemas.microsoft.com/office/drawing/2014/main" id="{4D46D3D6-B819-0699-F593-6CCE9CF50C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1200"/>
    </mc:Choice>
    <mc:Fallback xmlns="">
      <p:transition spd="slow" advTm="412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1926108"/>
            <a:ext cx="15773400" cy="1988344"/>
            <a:chOff x="0" y="0"/>
            <a:chExt cx="21031200" cy="2651126"/>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2717801"/>
            </a:xfrm>
            <a:prstGeom prst="rect">
              <a:avLst/>
            </a:prstGeom>
          </p:spPr>
          <p:txBody>
            <a:bodyPr lIns="0" tIns="0" rIns="0" bIns="0" rtlCol="0" anchor="ctr"/>
            <a:lstStyle/>
            <a:p>
              <a:pPr algn="l">
                <a:lnSpc>
                  <a:spcPts val="6415"/>
                </a:lnSpc>
              </a:pPr>
              <a:r>
                <a:rPr lang="en-US" sz="5940">
                  <a:solidFill>
                    <a:srgbClr val="000000"/>
                  </a:solidFill>
                  <a:latin typeface="Calibri (MS) Light"/>
                  <a:ea typeface="Calibri (MS) Light"/>
                  <a:cs typeface="Calibri (MS) Light"/>
                  <a:sym typeface="Calibri (MS) Light"/>
                </a:rPr>
                <a:t>Characteristics of the employment relationship</a:t>
              </a:r>
            </a:p>
            <a:p>
              <a:pPr algn="l">
                <a:lnSpc>
                  <a:spcPts val="6415"/>
                </a:lnSpc>
              </a:pPr>
              <a:endParaRPr lang="en-US" sz="5940">
                <a:solidFill>
                  <a:srgbClr val="000000"/>
                </a:solidFill>
                <a:latin typeface="Calibri (MS) Light"/>
                <a:ea typeface="Calibri (MS) Light"/>
                <a:cs typeface="Calibri (MS) Light"/>
                <a:sym typeface="Calibri (MS) Light"/>
              </a:endParaRPr>
            </a:p>
          </p:txBody>
        </p:sp>
      </p:grpSp>
      <p:sp>
        <p:nvSpPr>
          <p:cNvPr id="6" name="TextBox 6"/>
          <p:cNvSpPr txBox="1"/>
          <p:nvPr/>
        </p:nvSpPr>
        <p:spPr>
          <a:xfrm>
            <a:off x="1348740" y="3922073"/>
            <a:ext cx="15590520" cy="5297651"/>
          </a:xfrm>
          <a:prstGeom prst="rect">
            <a:avLst/>
          </a:prstGeom>
        </p:spPr>
        <p:txBody>
          <a:bodyPr lIns="0" tIns="0" rIns="0" bIns="0" rtlCol="0" anchor="t">
            <a:spAutoFit/>
          </a:bodyPr>
          <a:lstStyle/>
          <a:p>
            <a:pPr algn="l">
              <a:lnSpc>
                <a:spcPts val="4536"/>
              </a:lnSpc>
            </a:pPr>
            <a:r>
              <a:rPr lang="en-US" sz="4200">
                <a:solidFill>
                  <a:srgbClr val="000000"/>
                </a:solidFill>
                <a:latin typeface="Calibri (MS)"/>
                <a:ea typeface="Calibri (MS)"/>
                <a:cs typeface="Calibri (MS)"/>
                <a:sym typeface="Calibri (MS)"/>
              </a:rPr>
              <a:t>2ⁿᵈ: The Employment Relationship is complex and involves many dimensions:</a:t>
            </a:r>
          </a:p>
          <a:p>
            <a:pPr algn="l">
              <a:lnSpc>
                <a:spcPts val="4536"/>
              </a:lnSpc>
            </a:pPr>
            <a:endParaRPr lang="en-US" sz="4200">
              <a:solidFill>
                <a:srgbClr val="000000"/>
              </a:solidFill>
              <a:latin typeface="Calibri (MS)"/>
              <a:ea typeface="Calibri (MS)"/>
              <a:cs typeface="Calibri (MS)"/>
              <a:sym typeface="Calibri (MS)"/>
            </a:endParaRPr>
          </a:p>
          <a:p>
            <a:pPr algn="l">
              <a:lnSpc>
                <a:spcPts val="4536"/>
              </a:lnSpc>
            </a:pPr>
            <a:r>
              <a:rPr lang="en-US" sz="4200">
                <a:solidFill>
                  <a:srgbClr val="000000"/>
                </a:solidFill>
                <a:latin typeface="Calibri (MS)"/>
                <a:ea typeface="Calibri (MS)"/>
                <a:cs typeface="Calibri (MS)"/>
                <a:sym typeface="Calibri (MS)"/>
              </a:rPr>
              <a:t> such as Economic (unemployment, wages and availability of labour), Social (values, diversity and equity), Cultural (teamwork, power-distance, work-life balance, ageing workforce), Legal (Workplace health and safety, legislation) and Psychological (Emotions and Personality)</a:t>
            </a:r>
          </a:p>
        </p:txBody>
      </p:sp>
      <p:pic>
        <p:nvPicPr>
          <p:cNvPr id="9" name="Graphic 21">
            <a:extLst>
              <a:ext uri="{FF2B5EF4-FFF2-40B4-BE49-F238E27FC236}">
                <a16:creationId xmlns:a16="http://schemas.microsoft.com/office/drawing/2014/main" id="{8477B2AD-FC66-652F-19EB-0EAE28D3BA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24289"/>
    </mc:Choice>
    <mc:Fallback xmlns="">
      <p:transition spd="slow" advTm="12428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2286000" y="1683544"/>
            <a:ext cx="13716000" cy="3581400"/>
            <a:chOff x="0" y="0"/>
            <a:chExt cx="18288000" cy="4775200"/>
          </a:xfrm>
        </p:grpSpPr>
        <p:sp>
          <p:nvSpPr>
            <p:cNvPr id="4" name="Freeform 4"/>
            <p:cNvSpPr/>
            <p:nvPr/>
          </p:nvSpPr>
          <p:spPr>
            <a:xfrm>
              <a:off x="0" y="0"/>
              <a:ext cx="18288000" cy="4775200"/>
            </a:xfrm>
            <a:custGeom>
              <a:avLst/>
              <a:gdLst/>
              <a:ahLst/>
              <a:cxnLst/>
              <a:rect l="l" t="t" r="r" b="b"/>
              <a:pathLst>
                <a:path w="18288000" h="4775200">
                  <a:moveTo>
                    <a:pt x="0" y="0"/>
                  </a:moveTo>
                  <a:lnTo>
                    <a:pt x="18288000" y="0"/>
                  </a:lnTo>
                  <a:lnTo>
                    <a:pt x="18288000" y="4775200"/>
                  </a:lnTo>
                  <a:lnTo>
                    <a:pt x="0" y="4775200"/>
                  </a:lnTo>
                  <a:close/>
                </a:path>
              </a:pathLst>
            </a:custGeom>
            <a:solidFill>
              <a:srgbClr val="000000">
                <a:alpha val="0"/>
              </a:srgbClr>
            </a:solidFill>
          </p:spPr>
          <p:txBody>
            <a:bodyPr/>
            <a:lstStyle/>
            <a:p>
              <a:endParaRPr lang="en-GB"/>
            </a:p>
          </p:txBody>
        </p:sp>
        <p:sp>
          <p:nvSpPr>
            <p:cNvPr id="5" name="TextBox 5"/>
            <p:cNvSpPr txBox="1"/>
            <p:nvPr/>
          </p:nvSpPr>
          <p:spPr>
            <a:xfrm>
              <a:off x="0" y="-85725"/>
              <a:ext cx="18288000" cy="4860925"/>
            </a:xfrm>
            <a:prstGeom prst="rect">
              <a:avLst/>
            </a:prstGeom>
          </p:spPr>
          <p:txBody>
            <a:bodyPr lIns="0" tIns="0" rIns="0" bIns="0" rtlCol="0" anchor="b"/>
            <a:lstStyle/>
            <a:p>
              <a:pPr algn="ctr">
                <a:lnSpc>
                  <a:spcPts val="9720"/>
                </a:lnSpc>
              </a:pPr>
              <a:r>
                <a:rPr lang="en-US" sz="9000">
                  <a:solidFill>
                    <a:srgbClr val="000000"/>
                  </a:solidFill>
                  <a:latin typeface="Calibri (MS) Light"/>
                  <a:ea typeface="Calibri (MS) Light"/>
                  <a:cs typeface="Calibri (MS) Light"/>
                  <a:sym typeface="Calibri (MS) Light"/>
                </a:rPr>
                <a:t>Characteristics of the employment relationship</a:t>
              </a:r>
            </a:p>
          </p:txBody>
        </p:sp>
      </p:grpSp>
      <p:sp>
        <p:nvSpPr>
          <p:cNvPr id="6" name="TextBox 6"/>
          <p:cNvSpPr txBox="1"/>
          <p:nvPr/>
        </p:nvSpPr>
        <p:spPr>
          <a:xfrm>
            <a:off x="2377440" y="5429727"/>
            <a:ext cx="13533120" cy="2411253"/>
          </a:xfrm>
          <a:prstGeom prst="rect">
            <a:avLst/>
          </a:prstGeom>
        </p:spPr>
        <p:txBody>
          <a:bodyPr lIns="0" tIns="0" rIns="0" bIns="0" rtlCol="0" anchor="t">
            <a:spAutoFit/>
          </a:bodyPr>
          <a:lstStyle/>
          <a:p>
            <a:pPr algn="ctr">
              <a:lnSpc>
                <a:spcPts val="3888"/>
              </a:lnSpc>
            </a:pPr>
            <a:r>
              <a:rPr lang="en-US" sz="3600">
                <a:solidFill>
                  <a:srgbClr val="000000"/>
                </a:solidFill>
                <a:latin typeface="Calibri (MS)"/>
                <a:ea typeface="Calibri (MS)"/>
                <a:cs typeface="Calibri (MS)"/>
                <a:sym typeface="Calibri (MS)"/>
              </a:rPr>
              <a:t>3ʳᵈ:  The Employment Relationship involves mutual responsibilities.</a:t>
            </a:r>
          </a:p>
          <a:p>
            <a:pPr algn="ctr">
              <a:lnSpc>
                <a:spcPts val="3888"/>
              </a:lnSpc>
            </a:pPr>
            <a:endParaRPr lang="en-US" sz="3600">
              <a:solidFill>
                <a:srgbClr val="000000"/>
              </a:solidFill>
              <a:latin typeface="Calibri (MS)"/>
              <a:ea typeface="Calibri (MS)"/>
              <a:cs typeface="Calibri (MS)"/>
              <a:sym typeface="Calibri (MS)"/>
            </a:endParaRPr>
          </a:p>
          <a:p>
            <a:pPr algn="ctr">
              <a:lnSpc>
                <a:spcPts val="3888"/>
              </a:lnSpc>
            </a:pPr>
            <a:endParaRPr lang="en-US" sz="3600">
              <a:solidFill>
                <a:srgbClr val="000000"/>
              </a:solidFill>
              <a:latin typeface="Calibri (MS)"/>
              <a:ea typeface="Calibri (MS)"/>
              <a:cs typeface="Calibri (MS)"/>
              <a:sym typeface="Calibri (MS)"/>
            </a:endParaRPr>
          </a:p>
        </p:txBody>
      </p:sp>
      <p:pic>
        <p:nvPicPr>
          <p:cNvPr id="9" name="Graphic 21">
            <a:extLst>
              <a:ext uri="{FF2B5EF4-FFF2-40B4-BE49-F238E27FC236}">
                <a16:creationId xmlns:a16="http://schemas.microsoft.com/office/drawing/2014/main" id="{1CB9BA29-E569-98EE-B375-9467B417D2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247"/>
    </mc:Choice>
    <mc:Fallback xmlns="">
      <p:transition spd="slow" advTm="19247"/>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1595652"/>
            <a:ext cx="15773400" cy="1988344"/>
            <a:chOff x="0" y="0"/>
            <a:chExt cx="21031200" cy="2651126"/>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2717801"/>
            </a:xfrm>
            <a:prstGeom prst="rect">
              <a:avLst/>
            </a:prstGeom>
          </p:spPr>
          <p:txBody>
            <a:bodyPr lIns="0" tIns="0" rIns="0" bIns="0" rtlCol="0" anchor="ctr"/>
            <a:lstStyle/>
            <a:p>
              <a:pPr algn="l">
                <a:lnSpc>
                  <a:spcPts val="6415"/>
                </a:lnSpc>
              </a:pPr>
              <a:r>
                <a:rPr lang="en-US" sz="5940">
                  <a:solidFill>
                    <a:srgbClr val="000000"/>
                  </a:solidFill>
                  <a:latin typeface="Calibri (MS) Light"/>
                  <a:ea typeface="Calibri (MS) Light"/>
                  <a:cs typeface="Calibri (MS) Light"/>
                  <a:sym typeface="Calibri (MS) Light"/>
                </a:rPr>
                <a:t>Characteristics of the employment relationship</a:t>
              </a:r>
            </a:p>
            <a:p>
              <a:pPr algn="l">
                <a:lnSpc>
                  <a:spcPts val="6415"/>
                </a:lnSpc>
              </a:pPr>
              <a:endParaRPr lang="en-US" sz="5940">
                <a:solidFill>
                  <a:srgbClr val="000000"/>
                </a:solidFill>
                <a:latin typeface="Calibri (MS) Light"/>
                <a:ea typeface="Calibri (MS) Light"/>
                <a:cs typeface="Calibri (MS) Light"/>
                <a:sym typeface="Calibri (MS) Light"/>
              </a:endParaRPr>
            </a:p>
          </p:txBody>
        </p:sp>
      </p:grpSp>
      <p:sp>
        <p:nvSpPr>
          <p:cNvPr id="6" name="TextBox 6"/>
          <p:cNvSpPr txBox="1"/>
          <p:nvPr/>
        </p:nvSpPr>
        <p:spPr>
          <a:xfrm>
            <a:off x="1348740" y="4015931"/>
            <a:ext cx="15590520" cy="5203793"/>
          </a:xfrm>
          <a:prstGeom prst="rect">
            <a:avLst/>
          </a:prstGeom>
        </p:spPr>
        <p:txBody>
          <a:bodyPr lIns="0" tIns="0" rIns="0" bIns="0" rtlCol="0" anchor="t">
            <a:spAutoFit/>
          </a:bodyPr>
          <a:lstStyle/>
          <a:p>
            <a:pPr algn="l">
              <a:lnSpc>
                <a:spcPts val="4082"/>
              </a:lnSpc>
            </a:pPr>
            <a:r>
              <a:rPr lang="en-US" sz="4200">
                <a:solidFill>
                  <a:srgbClr val="000000"/>
                </a:solidFill>
                <a:latin typeface="Calibri (MS)"/>
                <a:ea typeface="Calibri (MS)"/>
                <a:cs typeface="Calibri (MS)"/>
                <a:sym typeface="Calibri (MS)"/>
              </a:rPr>
              <a:t>3ʳᵈ:  The Employment Relationship involves mutual responsibilities.</a:t>
            </a:r>
          </a:p>
          <a:p>
            <a:pPr algn="l">
              <a:lnSpc>
                <a:spcPts val="4082"/>
              </a:lnSpc>
            </a:pPr>
            <a:endParaRPr lang="en-US" sz="4200">
              <a:solidFill>
                <a:srgbClr val="000000"/>
              </a:solidFill>
              <a:latin typeface="Calibri (MS)"/>
              <a:ea typeface="Calibri (MS)"/>
              <a:cs typeface="Calibri (MS)"/>
              <a:sym typeface="Calibri (MS)"/>
            </a:endParaRPr>
          </a:p>
          <a:p>
            <a:pPr algn="l">
              <a:lnSpc>
                <a:spcPts val="4082"/>
              </a:lnSpc>
            </a:pPr>
            <a:r>
              <a:rPr lang="en-US" sz="4200">
                <a:solidFill>
                  <a:srgbClr val="000000"/>
                </a:solidFill>
                <a:latin typeface="Calibri (MS)"/>
                <a:ea typeface="Calibri (MS)"/>
                <a:cs typeface="Calibri (MS)"/>
                <a:sym typeface="Calibri (MS)"/>
              </a:rPr>
              <a:t> It is important that both employees and employer carry out their duties and responsibilities. Employer responsibilities include paying wages or salaries as agreed, providing a safe working environment and reimbursing any expenses incurred. Employee responsibilities include obeying reasonable, lawful and safe instructions, working in a competent manner to take reasonable care and not harm employer’s interests</a:t>
            </a:r>
          </a:p>
        </p:txBody>
      </p:sp>
      <p:pic>
        <p:nvPicPr>
          <p:cNvPr id="9" name="Graphic 21">
            <a:extLst>
              <a:ext uri="{FF2B5EF4-FFF2-40B4-BE49-F238E27FC236}">
                <a16:creationId xmlns:a16="http://schemas.microsoft.com/office/drawing/2014/main" id="{642631D8-D7B2-FB9D-94D7-52C76FC5D5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9128"/>
    </mc:Choice>
    <mc:Fallback xmlns="">
      <p:transition spd="slow" advTm="10912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2286000" y="1683544"/>
            <a:ext cx="13716000" cy="3581400"/>
            <a:chOff x="0" y="0"/>
            <a:chExt cx="18288000" cy="4775200"/>
          </a:xfrm>
        </p:grpSpPr>
        <p:sp>
          <p:nvSpPr>
            <p:cNvPr id="4" name="Freeform 4"/>
            <p:cNvSpPr/>
            <p:nvPr/>
          </p:nvSpPr>
          <p:spPr>
            <a:xfrm>
              <a:off x="0" y="0"/>
              <a:ext cx="18288000" cy="4775200"/>
            </a:xfrm>
            <a:custGeom>
              <a:avLst/>
              <a:gdLst/>
              <a:ahLst/>
              <a:cxnLst/>
              <a:rect l="l" t="t" r="r" b="b"/>
              <a:pathLst>
                <a:path w="18288000" h="4775200">
                  <a:moveTo>
                    <a:pt x="0" y="0"/>
                  </a:moveTo>
                  <a:lnTo>
                    <a:pt x="18288000" y="0"/>
                  </a:lnTo>
                  <a:lnTo>
                    <a:pt x="18288000" y="4775200"/>
                  </a:lnTo>
                  <a:lnTo>
                    <a:pt x="0" y="4775200"/>
                  </a:lnTo>
                  <a:close/>
                </a:path>
              </a:pathLst>
            </a:custGeom>
            <a:solidFill>
              <a:srgbClr val="000000">
                <a:alpha val="0"/>
              </a:srgbClr>
            </a:solidFill>
          </p:spPr>
          <p:txBody>
            <a:bodyPr/>
            <a:lstStyle/>
            <a:p>
              <a:endParaRPr lang="en-GB"/>
            </a:p>
          </p:txBody>
        </p:sp>
        <p:sp>
          <p:nvSpPr>
            <p:cNvPr id="5" name="TextBox 5"/>
            <p:cNvSpPr txBox="1"/>
            <p:nvPr/>
          </p:nvSpPr>
          <p:spPr>
            <a:xfrm>
              <a:off x="0" y="-85725"/>
              <a:ext cx="18288000" cy="4860925"/>
            </a:xfrm>
            <a:prstGeom prst="rect">
              <a:avLst/>
            </a:prstGeom>
          </p:spPr>
          <p:txBody>
            <a:bodyPr lIns="0" tIns="0" rIns="0" bIns="0" rtlCol="0" anchor="b"/>
            <a:lstStyle/>
            <a:p>
              <a:pPr algn="ctr">
                <a:lnSpc>
                  <a:spcPts val="9720"/>
                </a:lnSpc>
              </a:pPr>
              <a:r>
                <a:rPr lang="en-US" sz="9000">
                  <a:solidFill>
                    <a:srgbClr val="000000"/>
                  </a:solidFill>
                  <a:latin typeface="Calibri (MS) Light"/>
                  <a:ea typeface="Calibri (MS) Light"/>
                  <a:cs typeface="Calibri (MS) Light"/>
                  <a:sym typeface="Calibri (MS) Light"/>
                </a:rPr>
                <a:t>Characteristics of the employment relationship</a:t>
              </a:r>
            </a:p>
          </p:txBody>
        </p:sp>
      </p:grpSp>
      <p:sp>
        <p:nvSpPr>
          <p:cNvPr id="6" name="TextBox 6"/>
          <p:cNvSpPr txBox="1"/>
          <p:nvPr/>
        </p:nvSpPr>
        <p:spPr>
          <a:xfrm>
            <a:off x="2377440" y="5429727"/>
            <a:ext cx="13533120" cy="2411253"/>
          </a:xfrm>
          <a:prstGeom prst="rect">
            <a:avLst/>
          </a:prstGeom>
        </p:spPr>
        <p:txBody>
          <a:bodyPr lIns="0" tIns="0" rIns="0" bIns="0" rtlCol="0" anchor="t">
            <a:spAutoFit/>
          </a:bodyPr>
          <a:lstStyle/>
          <a:p>
            <a:pPr algn="ctr">
              <a:lnSpc>
                <a:spcPts val="3888"/>
              </a:lnSpc>
            </a:pPr>
            <a:r>
              <a:rPr lang="en-US" sz="3600">
                <a:solidFill>
                  <a:srgbClr val="000000"/>
                </a:solidFill>
                <a:latin typeface="Calibri (MS)"/>
                <a:ea typeface="Calibri (MS)"/>
                <a:cs typeface="Calibri (MS)"/>
                <a:sym typeface="Calibri (MS)"/>
              </a:rPr>
              <a:t>4ᵗʰ: The Employment Relationship includes tangible and intangible elements.</a:t>
            </a:r>
          </a:p>
          <a:p>
            <a:pPr algn="ctr">
              <a:lnSpc>
                <a:spcPts val="3888"/>
              </a:lnSpc>
            </a:pPr>
            <a:endParaRPr lang="en-US" sz="3600">
              <a:solidFill>
                <a:srgbClr val="000000"/>
              </a:solidFill>
              <a:latin typeface="Calibri (MS)"/>
              <a:ea typeface="Calibri (MS)"/>
              <a:cs typeface="Calibri (MS)"/>
              <a:sym typeface="Calibri (MS)"/>
            </a:endParaRPr>
          </a:p>
        </p:txBody>
      </p:sp>
      <p:pic>
        <p:nvPicPr>
          <p:cNvPr id="9" name="Graphic 21">
            <a:extLst>
              <a:ext uri="{FF2B5EF4-FFF2-40B4-BE49-F238E27FC236}">
                <a16:creationId xmlns:a16="http://schemas.microsoft.com/office/drawing/2014/main" id="{1DB8D2F6-9B16-2711-54A0-F73E3BED955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812"/>
    </mc:Choice>
    <mc:Fallback xmlns="">
      <p:transition spd="slow" advTm="1981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1371600"/>
            <a:ext cx="15773400" cy="3222881"/>
            <a:chOff x="0" y="0"/>
            <a:chExt cx="21031200" cy="4297174"/>
          </a:xfrm>
        </p:grpSpPr>
        <p:sp>
          <p:nvSpPr>
            <p:cNvPr id="4" name="Freeform 4"/>
            <p:cNvSpPr/>
            <p:nvPr/>
          </p:nvSpPr>
          <p:spPr>
            <a:xfrm>
              <a:off x="0" y="0"/>
              <a:ext cx="21031200" cy="4297174"/>
            </a:xfrm>
            <a:custGeom>
              <a:avLst/>
              <a:gdLst/>
              <a:ahLst/>
              <a:cxnLst/>
              <a:rect l="l" t="t" r="r" b="b"/>
              <a:pathLst>
                <a:path w="21031200" h="4297174">
                  <a:moveTo>
                    <a:pt x="0" y="0"/>
                  </a:moveTo>
                  <a:lnTo>
                    <a:pt x="21031200" y="0"/>
                  </a:lnTo>
                  <a:lnTo>
                    <a:pt x="21031200" y="4297174"/>
                  </a:lnTo>
                  <a:lnTo>
                    <a:pt x="0" y="4297174"/>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4363849"/>
            </a:xfrm>
            <a:prstGeom prst="rect">
              <a:avLst/>
            </a:prstGeom>
          </p:spPr>
          <p:txBody>
            <a:bodyPr lIns="0" tIns="0" rIns="0" bIns="0" rtlCol="0" anchor="ctr"/>
            <a:lstStyle/>
            <a:p>
              <a:pPr algn="l">
                <a:lnSpc>
                  <a:spcPts val="7128"/>
                </a:lnSpc>
              </a:pPr>
              <a:r>
                <a:rPr lang="en-US" sz="6600" b="1">
                  <a:solidFill>
                    <a:srgbClr val="000000"/>
                  </a:solidFill>
                  <a:latin typeface="Calibri (MS) Bold"/>
                  <a:ea typeface="Calibri (MS) Bold"/>
                  <a:cs typeface="Calibri (MS) Bold"/>
                  <a:sym typeface="Calibri (MS) Bold"/>
                </a:rPr>
                <a:t>Characteristics of the employment relationship</a:t>
              </a:r>
            </a:p>
            <a:p>
              <a:pPr algn="l">
                <a:lnSpc>
                  <a:spcPts val="7128"/>
                </a:lnSpc>
              </a:pPr>
              <a:endParaRPr lang="en-US" sz="6600" b="1">
                <a:solidFill>
                  <a:srgbClr val="000000"/>
                </a:solidFill>
                <a:latin typeface="Calibri (MS) Bold"/>
                <a:ea typeface="Calibri (MS) Bold"/>
                <a:cs typeface="Calibri (MS) Bold"/>
                <a:sym typeface="Calibri (MS) Bold"/>
              </a:endParaRPr>
            </a:p>
          </p:txBody>
        </p:sp>
      </p:grpSp>
      <p:sp>
        <p:nvSpPr>
          <p:cNvPr id="6" name="TextBox 6"/>
          <p:cNvSpPr txBox="1"/>
          <p:nvPr/>
        </p:nvSpPr>
        <p:spPr>
          <a:xfrm>
            <a:off x="1348740" y="4107008"/>
            <a:ext cx="15590520" cy="5112716"/>
          </a:xfrm>
          <a:prstGeom prst="rect">
            <a:avLst/>
          </a:prstGeom>
        </p:spPr>
        <p:txBody>
          <a:bodyPr lIns="0" tIns="0" rIns="0" bIns="0" rtlCol="0" anchor="t">
            <a:spAutoFit/>
          </a:bodyPr>
          <a:lstStyle/>
          <a:p>
            <a:pPr algn="l">
              <a:lnSpc>
                <a:spcPts val="4536"/>
              </a:lnSpc>
            </a:pPr>
            <a:r>
              <a:rPr lang="en-US" sz="4200">
                <a:solidFill>
                  <a:srgbClr val="000000"/>
                </a:solidFill>
                <a:latin typeface="Calibri (MS)"/>
                <a:ea typeface="Calibri (MS)"/>
                <a:cs typeface="Calibri (MS)"/>
                <a:sym typeface="Calibri (MS)"/>
              </a:rPr>
              <a:t>4ᵗʰ: The Employment Relationship includes tangible and intangible elements.</a:t>
            </a:r>
          </a:p>
          <a:p>
            <a:pPr algn="l">
              <a:lnSpc>
                <a:spcPts val="4536"/>
              </a:lnSpc>
            </a:pPr>
            <a:endParaRPr lang="en-US" sz="4200">
              <a:solidFill>
                <a:srgbClr val="000000"/>
              </a:solidFill>
              <a:latin typeface="Calibri (MS)"/>
              <a:ea typeface="Calibri (MS)"/>
              <a:cs typeface="Calibri (MS)"/>
              <a:sym typeface="Calibri (MS)"/>
            </a:endParaRPr>
          </a:p>
          <a:p>
            <a:pPr algn="l">
              <a:lnSpc>
                <a:spcPts val="4536"/>
              </a:lnSpc>
            </a:pPr>
            <a:r>
              <a:rPr lang="en-US" sz="4200">
                <a:solidFill>
                  <a:srgbClr val="000000"/>
                </a:solidFill>
                <a:latin typeface="Calibri (MS)"/>
                <a:ea typeface="Calibri (MS)"/>
                <a:cs typeface="Calibri (MS)"/>
                <a:sym typeface="Calibri (MS)"/>
              </a:rPr>
              <a:t> The tangible elements may include pay, company car and conditions of employment. The intangible elements may include more motivational aspects such as a sense of satisfaction and self-fullfilment.</a:t>
            </a:r>
          </a:p>
        </p:txBody>
      </p:sp>
      <p:pic>
        <p:nvPicPr>
          <p:cNvPr id="9" name="Graphic 21">
            <a:extLst>
              <a:ext uri="{FF2B5EF4-FFF2-40B4-BE49-F238E27FC236}">
                <a16:creationId xmlns:a16="http://schemas.microsoft.com/office/drawing/2014/main" id="{53E2CA1C-FA94-5FB8-EEAB-26E76A493F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5228"/>
    </mc:Choice>
    <mc:Fallback xmlns="">
      <p:transition spd="slow" advTm="5522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2286000" y="1683544"/>
            <a:ext cx="13716000" cy="3581400"/>
            <a:chOff x="0" y="0"/>
            <a:chExt cx="18288000" cy="4775200"/>
          </a:xfrm>
        </p:grpSpPr>
        <p:sp>
          <p:nvSpPr>
            <p:cNvPr id="4" name="Freeform 4"/>
            <p:cNvSpPr/>
            <p:nvPr/>
          </p:nvSpPr>
          <p:spPr>
            <a:xfrm>
              <a:off x="0" y="0"/>
              <a:ext cx="18288000" cy="4775200"/>
            </a:xfrm>
            <a:custGeom>
              <a:avLst/>
              <a:gdLst/>
              <a:ahLst/>
              <a:cxnLst/>
              <a:rect l="l" t="t" r="r" b="b"/>
              <a:pathLst>
                <a:path w="18288000" h="4775200">
                  <a:moveTo>
                    <a:pt x="0" y="0"/>
                  </a:moveTo>
                  <a:lnTo>
                    <a:pt x="18288000" y="0"/>
                  </a:lnTo>
                  <a:lnTo>
                    <a:pt x="18288000" y="4775200"/>
                  </a:lnTo>
                  <a:lnTo>
                    <a:pt x="0" y="4775200"/>
                  </a:lnTo>
                  <a:close/>
                </a:path>
              </a:pathLst>
            </a:custGeom>
            <a:solidFill>
              <a:srgbClr val="000000">
                <a:alpha val="0"/>
              </a:srgbClr>
            </a:solidFill>
          </p:spPr>
          <p:txBody>
            <a:bodyPr/>
            <a:lstStyle/>
            <a:p>
              <a:endParaRPr lang="en-GB"/>
            </a:p>
          </p:txBody>
        </p:sp>
        <p:sp>
          <p:nvSpPr>
            <p:cNvPr id="5" name="TextBox 5"/>
            <p:cNvSpPr txBox="1"/>
            <p:nvPr/>
          </p:nvSpPr>
          <p:spPr>
            <a:xfrm>
              <a:off x="0" y="-85725"/>
              <a:ext cx="18288000" cy="4860925"/>
            </a:xfrm>
            <a:prstGeom prst="rect">
              <a:avLst/>
            </a:prstGeom>
          </p:spPr>
          <p:txBody>
            <a:bodyPr lIns="0" tIns="0" rIns="0" bIns="0" rtlCol="0" anchor="b"/>
            <a:lstStyle/>
            <a:p>
              <a:pPr algn="ctr">
                <a:lnSpc>
                  <a:spcPts val="9720"/>
                </a:lnSpc>
              </a:pPr>
              <a:r>
                <a:rPr lang="en-US" sz="9000">
                  <a:solidFill>
                    <a:srgbClr val="000000"/>
                  </a:solidFill>
                  <a:latin typeface="Calibri (MS) Light"/>
                  <a:ea typeface="Calibri (MS) Light"/>
                  <a:cs typeface="Calibri (MS) Light"/>
                  <a:sym typeface="Calibri (MS) Light"/>
                </a:rPr>
                <a:t>Characteristics of the employment relationship</a:t>
              </a:r>
            </a:p>
          </p:txBody>
        </p:sp>
      </p:grpSp>
      <p:sp>
        <p:nvSpPr>
          <p:cNvPr id="6" name="TextBox 6"/>
          <p:cNvSpPr txBox="1"/>
          <p:nvPr/>
        </p:nvSpPr>
        <p:spPr>
          <a:xfrm>
            <a:off x="2377440" y="5429727"/>
            <a:ext cx="13533120" cy="2411253"/>
          </a:xfrm>
          <a:prstGeom prst="rect">
            <a:avLst/>
          </a:prstGeom>
        </p:spPr>
        <p:txBody>
          <a:bodyPr lIns="0" tIns="0" rIns="0" bIns="0" rtlCol="0" anchor="t">
            <a:spAutoFit/>
          </a:bodyPr>
          <a:lstStyle/>
          <a:p>
            <a:pPr algn="ctr">
              <a:lnSpc>
                <a:spcPts val="3888"/>
              </a:lnSpc>
            </a:pPr>
            <a:r>
              <a:rPr lang="en-US" sz="3600">
                <a:solidFill>
                  <a:srgbClr val="000000"/>
                </a:solidFill>
                <a:latin typeface="Calibri (MS)"/>
                <a:ea typeface="Calibri (MS)"/>
                <a:cs typeface="Calibri (MS)"/>
                <a:sym typeface="Calibri (MS)"/>
              </a:rPr>
              <a:t>5ᵗʰ: The Employment Relationship is indeterminate and incomplete.</a:t>
            </a:r>
          </a:p>
        </p:txBody>
      </p:sp>
      <p:pic>
        <p:nvPicPr>
          <p:cNvPr id="9" name="Graphic 21">
            <a:extLst>
              <a:ext uri="{FF2B5EF4-FFF2-40B4-BE49-F238E27FC236}">
                <a16:creationId xmlns:a16="http://schemas.microsoft.com/office/drawing/2014/main" id="{C79B134A-7674-70DF-DAC1-C0E23BDC42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2831"/>
    </mc:Choice>
    <mc:Fallback xmlns="">
      <p:transition spd="slow" advTm="2283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165860" y="1559862"/>
            <a:ext cx="15773400" cy="3140584"/>
            <a:chOff x="0" y="0"/>
            <a:chExt cx="21031200" cy="4187446"/>
          </a:xfrm>
        </p:grpSpPr>
        <p:sp>
          <p:nvSpPr>
            <p:cNvPr id="4" name="Freeform 4"/>
            <p:cNvSpPr/>
            <p:nvPr/>
          </p:nvSpPr>
          <p:spPr>
            <a:xfrm>
              <a:off x="0" y="0"/>
              <a:ext cx="21031200" cy="4187446"/>
            </a:xfrm>
            <a:custGeom>
              <a:avLst/>
              <a:gdLst/>
              <a:ahLst/>
              <a:cxnLst/>
              <a:rect l="l" t="t" r="r" b="b"/>
              <a:pathLst>
                <a:path w="21031200" h="4187446">
                  <a:moveTo>
                    <a:pt x="0" y="0"/>
                  </a:moveTo>
                  <a:lnTo>
                    <a:pt x="21031200" y="0"/>
                  </a:lnTo>
                  <a:lnTo>
                    <a:pt x="21031200" y="4187446"/>
                  </a:lnTo>
                  <a:lnTo>
                    <a:pt x="0" y="418744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4254121"/>
            </a:xfrm>
            <a:prstGeom prst="rect">
              <a:avLst/>
            </a:prstGeom>
          </p:spPr>
          <p:txBody>
            <a:bodyPr lIns="0" tIns="0" rIns="0" bIns="0" rtlCol="0" anchor="ctr"/>
            <a:lstStyle/>
            <a:p>
              <a:pPr algn="l">
                <a:lnSpc>
                  <a:spcPts val="7128"/>
                </a:lnSpc>
              </a:pPr>
              <a:r>
                <a:rPr lang="en-US" sz="6600" b="1" dirty="0">
                  <a:solidFill>
                    <a:srgbClr val="000000"/>
                  </a:solidFill>
                  <a:latin typeface="Calibri (MS) Bold"/>
                  <a:ea typeface="Calibri (MS) Bold"/>
                  <a:cs typeface="Calibri (MS) Bold"/>
                  <a:sym typeface="Calibri (MS) Bold"/>
                </a:rPr>
                <a:t>Characteristics of the employment relationship</a:t>
              </a:r>
            </a:p>
            <a:p>
              <a:pPr algn="l">
                <a:lnSpc>
                  <a:spcPts val="7128"/>
                </a:lnSpc>
              </a:pPr>
              <a:endParaRPr lang="en-US" sz="6600" b="1">
                <a:solidFill>
                  <a:srgbClr val="000000"/>
                </a:solidFill>
                <a:latin typeface="Calibri (MS) Bold"/>
                <a:ea typeface="Calibri (MS) Bold"/>
                <a:cs typeface="Calibri (MS) Bold"/>
                <a:sym typeface="Calibri (MS) Bold"/>
              </a:endParaRPr>
            </a:p>
          </p:txBody>
        </p:sp>
      </p:grpSp>
      <p:sp>
        <p:nvSpPr>
          <p:cNvPr id="6" name="TextBox 6"/>
          <p:cNvSpPr txBox="1"/>
          <p:nvPr/>
        </p:nvSpPr>
        <p:spPr>
          <a:xfrm>
            <a:off x="1348740" y="4538522"/>
            <a:ext cx="15590520" cy="4681201"/>
          </a:xfrm>
          <a:prstGeom prst="rect">
            <a:avLst/>
          </a:prstGeom>
        </p:spPr>
        <p:txBody>
          <a:bodyPr lIns="0" tIns="0" rIns="0" bIns="0" rtlCol="0" anchor="t">
            <a:spAutoFit/>
          </a:bodyPr>
          <a:lstStyle/>
          <a:p>
            <a:pPr algn="l">
              <a:lnSpc>
                <a:spcPts val="4536"/>
              </a:lnSpc>
            </a:pPr>
            <a:r>
              <a:rPr lang="en-US" sz="4200">
                <a:solidFill>
                  <a:srgbClr val="000000"/>
                </a:solidFill>
                <a:latin typeface="Calibri (MS)"/>
                <a:ea typeface="Calibri (MS)"/>
                <a:cs typeface="Calibri (MS)"/>
                <a:sym typeface="Calibri (MS)"/>
              </a:rPr>
              <a:t>5ᵗʰ:  The Employment Relationship is indeterminate and incomplete:</a:t>
            </a:r>
          </a:p>
          <a:p>
            <a:pPr algn="l">
              <a:lnSpc>
                <a:spcPts val="4536"/>
              </a:lnSpc>
            </a:pPr>
            <a:endParaRPr lang="en-US" sz="4200">
              <a:solidFill>
                <a:srgbClr val="000000"/>
              </a:solidFill>
              <a:latin typeface="Calibri (MS)"/>
              <a:ea typeface="Calibri (MS)"/>
              <a:cs typeface="Calibri (MS)"/>
              <a:sym typeface="Calibri (MS)"/>
            </a:endParaRPr>
          </a:p>
          <a:p>
            <a:pPr algn="l">
              <a:lnSpc>
                <a:spcPts val="4536"/>
              </a:lnSpc>
            </a:pPr>
            <a:r>
              <a:rPr lang="en-US" sz="4200">
                <a:solidFill>
                  <a:srgbClr val="000000"/>
                </a:solidFill>
                <a:latin typeface="Calibri (MS)"/>
                <a:ea typeface="Calibri (MS)"/>
                <a:cs typeface="Calibri (MS)"/>
                <a:sym typeface="Calibri (MS)"/>
              </a:rPr>
              <a:t> It is difficult to provide a definitive list of all aspects involved in the relationship. Also, as the relationship evolves, new terms and conditions of employment are often generated</a:t>
            </a:r>
          </a:p>
        </p:txBody>
      </p:sp>
      <p:pic>
        <p:nvPicPr>
          <p:cNvPr id="9" name="Graphic 21">
            <a:extLst>
              <a:ext uri="{FF2B5EF4-FFF2-40B4-BE49-F238E27FC236}">
                <a16:creationId xmlns:a16="http://schemas.microsoft.com/office/drawing/2014/main" id="{FF3A17DF-9634-A8E9-9A6A-F0EB4E9C0F3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4908"/>
    </mc:Choice>
    <mc:Fallback xmlns="">
      <p:transition spd="slow" advTm="5490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2286000" y="1683544"/>
            <a:ext cx="13716000" cy="3581400"/>
            <a:chOff x="0" y="0"/>
            <a:chExt cx="18288000" cy="4775200"/>
          </a:xfrm>
        </p:grpSpPr>
        <p:sp>
          <p:nvSpPr>
            <p:cNvPr id="4" name="Freeform 4"/>
            <p:cNvSpPr/>
            <p:nvPr/>
          </p:nvSpPr>
          <p:spPr>
            <a:xfrm>
              <a:off x="0" y="0"/>
              <a:ext cx="18288000" cy="4775200"/>
            </a:xfrm>
            <a:custGeom>
              <a:avLst/>
              <a:gdLst/>
              <a:ahLst/>
              <a:cxnLst/>
              <a:rect l="l" t="t" r="r" b="b"/>
              <a:pathLst>
                <a:path w="18288000" h="4775200">
                  <a:moveTo>
                    <a:pt x="0" y="0"/>
                  </a:moveTo>
                  <a:lnTo>
                    <a:pt x="18288000" y="0"/>
                  </a:lnTo>
                  <a:lnTo>
                    <a:pt x="18288000" y="4775200"/>
                  </a:lnTo>
                  <a:lnTo>
                    <a:pt x="0" y="4775200"/>
                  </a:lnTo>
                  <a:close/>
                </a:path>
              </a:pathLst>
            </a:custGeom>
            <a:solidFill>
              <a:srgbClr val="000000">
                <a:alpha val="0"/>
              </a:srgbClr>
            </a:solidFill>
          </p:spPr>
          <p:txBody>
            <a:bodyPr/>
            <a:lstStyle/>
            <a:p>
              <a:endParaRPr lang="en-GB"/>
            </a:p>
          </p:txBody>
        </p:sp>
        <p:sp>
          <p:nvSpPr>
            <p:cNvPr id="5" name="TextBox 5"/>
            <p:cNvSpPr txBox="1"/>
            <p:nvPr/>
          </p:nvSpPr>
          <p:spPr>
            <a:xfrm>
              <a:off x="0" y="-85725"/>
              <a:ext cx="18288000" cy="4860925"/>
            </a:xfrm>
            <a:prstGeom prst="rect">
              <a:avLst/>
            </a:prstGeom>
          </p:spPr>
          <p:txBody>
            <a:bodyPr lIns="0" tIns="0" rIns="0" bIns="0" rtlCol="0" anchor="b"/>
            <a:lstStyle/>
            <a:p>
              <a:pPr algn="ctr">
                <a:lnSpc>
                  <a:spcPts val="9720"/>
                </a:lnSpc>
              </a:pPr>
              <a:r>
                <a:rPr lang="en-US" sz="9000">
                  <a:solidFill>
                    <a:srgbClr val="000000"/>
                  </a:solidFill>
                  <a:latin typeface="Calibri (MS) Light"/>
                  <a:ea typeface="Calibri (MS) Light"/>
                  <a:cs typeface="Calibri (MS) Light"/>
                  <a:sym typeface="Calibri (MS) Light"/>
                </a:rPr>
                <a:t>Characteristics of the employment relationship</a:t>
              </a:r>
            </a:p>
          </p:txBody>
        </p:sp>
      </p:grpSp>
      <p:sp>
        <p:nvSpPr>
          <p:cNvPr id="6" name="TextBox 6"/>
          <p:cNvSpPr txBox="1"/>
          <p:nvPr/>
        </p:nvSpPr>
        <p:spPr>
          <a:xfrm>
            <a:off x="2377440" y="5429727"/>
            <a:ext cx="13533120" cy="2411253"/>
          </a:xfrm>
          <a:prstGeom prst="rect">
            <a:avLst/>
          </a:prstGeom>
        </p:spPr>
        <p:txBody>
          <a:bodyPr lIns="0" tIns="0" rIns="0" bIns="0" rtlCol="0" anchor="t">
            <a:spAutoFit/>
          </a:bodyPr>
          <a:lstStyle/>
          <a:p>
            <a:pPr algn="ctr">
              <a:lnSpc>
                <a:spcPts val="3888"/>
              </a:lnSpc>
            </a:pPr>
            <a:r>
              <a:rPr lang="en-US" sz="3600">
                <a:solidFill>
                  <a:srgbClr val="000000"/>
                </a:solidFill>
                <a:latin typeface="Calibri (MS)"/>
                <a:ea typeface="Calibri (MS)"/>
                <a:cs typeface="Calibri (MS)"/>
                <a:sym typeface="Calibri (MS)"/>
              </a:rPr>
              <a:t>6ᵗʰ : The Employment Relationship denotes the importance of cooperation and conflict:</a:t>
            </a:r>
          </a:p>
          <a:p>
            <a:pPr algn="ctr">
              <a:lnSpc>
                <a:spcPts val="3888"/>
              </a:lnSpc>
            </a:pPr>
            <a:endParaRPr lang="en-US" sz="3600">
              <a:solidFill>
                <a:srgbClr val="000000"/>
              </a:solidFill>
              <a:latin typeface="Calibri (MS)"/>
              <a:ea typeface="Calibri (MS)"/>
              <a:cs typeface="Calibri (MS)"/>
              <a:sym typeface="Calibri (MS)"/>
            </a:endParaRPr>
          </a:p>
        </p:txBody>
      </p:sp>
      <p:pic>
        <p:nvPicPr>
          <p:cNvPr id="9" name="Graphic 21">
            <a:extLst>
              <a:ext uri="{FF2B5EF4-FFF2-40B4-BE49-F238E27FC236}">
                <a16:creationId xmlns:a16="http://schemas.microsoft.com/office/drawing/2014/main" id="{2573CD0A-2955-E9BC-B8CF-D40D14CC5B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0416"/>
    </mc:Choice>
    <mc:Fallback xmlns="">
      <p:transition spd="slow" advTm="30416"/>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1257300"/>
            <a:ext cx="15773400" cy="3140584"/>
            <a:chOff x="0" y="0"/>
            <a:chExt cx="21031200" cy="4187446"/>
          </a:xfrm>
        </p:grpSpPr>
        <p:sp>
          <p:nvSpPr>
            <p:cNvPr id="4" name="Freeform 4"/>
            <p:cNvSpPr/>
            <p:nvPr/>
          </p:nvSpPr>
          <p:spPr>
            <a:xfrm>
              <a:off x="0" y="0"/>
              <a:ext cx="21031200" cy="4187446"/>
            </a:xfrm>
            <a:custGeom>
              <a:avLst/>
              <a:gdLst/>
              <a:ahLst/>
              <a:cxnLst/>
              <a:rect l="l" t="t" r="r" b="b"/>
              <a:pathLst>
                <a:path w="21031200" h="4187446">
                  <a:moveTo>
                    <a:pt x="0" y="0"/>
                  </a:moveTo>
                  <a:lnTo>
                    <a:pt x="21031200" y="0"/>
                  </a:lnTo>
                  <a:lnTo>
                    <a:pt x="21031200" y="4187446"/>
                  </a:lnTo>
                  <a:lnTo>
                    <a:pt x="0" y="4187446"/>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4254121"/>
            </a:xfrm>
            <a:prstGeom prst="rect">
              <a:avLst/>
            </a:prstGeom>
          </p:spPr>
          <p:txBody>
            <a:bodyPr lIns="0" tIns="0" rIns="0" bIns="0" rtlCol="0" anchor="ctr"/>
            <a:lstStyle/>
            <a:p>
              <a:pPr algn="l">
                <a:lnSpc>
                  <a:spcPts val="7128"/>
                </a:lnSpc>
              </a:pPr>
              <a:r>
                <a:rPr lang="en-US" sz="6600" b="1">
                  <a:solidFill>
                    <a:srgbClr val="000000"/>
                  </a:solidFill>
                  <a:latin typeface="Calibri (MS) Bold"/>
                  <a:ea typeface="Calibri (MS) Bold"/>
                  <a:cs typeface="Calibri (MS) Bold"/>
                  <a:sym typeface="Calibri (MS) Bold"/>
                </a:rPr>
                <a:t>Characteristics of the employment relationship</a:t>
              </a:r>
            </a:p>
            <a:p>
              <a:pPr algn="l">
                <a:lnSpc>
                  <a:spcPts val="7128"/>
                </a:lnSpc>
              </a:pPr>
              <a:endParaRPr lang="en-US" sz="6600" b="1">
                <a:solidFill>
                  <a:srgbClr val="000000"/>
                </a:solidFill>
                <a:latin typeface="Calibri (MS) Bold"/>
                <a:ea typeface="Calibri (MS) Bold"/>
                <a:cs typeface="Calibri (MS) Bold"/>
                <a:sym typeface="Calibri (MS) Bold"/>
              </a:endParaRPr>
            </a:p>
          </p:txBody>
        </p:sp>
      </p:grpSp>
      <p:sp>
        <p:nvSpPr>
          <p:cNvPr id="6" name="TextBox 6"/>
          <p:cNvSpPr txBox="1"/>
          <p:nvPr/>
        </p:nvSpPr>
        <p:spPr>
          <a:xfrm>
            <a:off x="1348740" y="3922073"/>
            <a:ext cx="15590520" cy="5297651"/>
          </a:xfrm>
          <a:prstGeom prst="rect">
            <a:avLst/>
          </a:prstGeom>
        </p:spPr>
        <p:txBody>
          <a:bodyPr lIns="0" tIns="0" rIns="0" bIns="0" rtlCol="0" anchor="t">
            <a:spAutoFit/>
          </a:bodyPr>
          <a:lstStyle/>
          <a:p>
            <a:pPr algn="l">
              <a:lnSpc>
                <a:spcPts val="4536"/>
              </a:lnSpc>
            </a:pPr>
            <a:r>
              <a:rPr lang="en-US" sz="4200">
                <a:solidFill>
                  <a:srgbClr val="000000"/>
                </a:solidFill>
                <a:latin typeface="Calibri (MS)"/>
                <a:ea typeface="Calibri (MS)"/>
                <a:cs typeface="Calibri (MS)"/>
                <a:sym typeface="Calibri (MS)"/>
              </a:rPr>
              <a:t>6ᵗʰ : The Employment Relationship denotes the importance of cooperation and conflict:</a:t>
            </a:r>
          </a:p>
          <a:p>
            <a:pPr algn="l">
              <a:lnSpc>
                <a:spcPts val="4536"/>
              </a:lnSpc>
            </a:pPr>
            <a:endParaRPr lang="en-US" sz="4200">
              <a:solidFill>
                <a:srgbClr val="000000"/>
              </a:solidFill>
              <a:latin typeface="Calibri (MS)"/>
              <a:ea typeface="Calibri (MS)"/>
              <a:cs typeface="Calibri (MS)"/>
              <a:sym typeface="Calibri (MS)"/>
            </a:endParaRPr>
          </a:p>
          <a:p>
            <a:pPr algn="l">
              <a:lnSpc>
                <a:spcPts val="4536"/>
              </a:lnSpc>
            </a:pPr>
            <a:r>
              <a:rPr lang="en-US" sz="4200">
                <a:solidFill>
                  <a:srgbClr val="000000"/>
                </a:solidFill>
                <a:latin typeface="Calibri (MS)"/>
                <a:ea typeface="Calibri (MS)"/>
                <a:cs typeface="Calibri (MS)"/>
                <a:sym typeface="Calibri (MS)"/>
              </a:rPr>
              <a:t> It is important to cooperate and work with people to develop long-term successful relations. However, the acknowledgement of conflict in the relationship may also help to overcome differences and create new and innovative ways of conducting business</a:t>
            </a:r>
          </a:p>
        </p:txBody>
      </p:sp>
      <p:pic>
        <p:nvPicPr>
          <p:cNvPr id="9" name="Graphic 21">
            <a:extLst>
              <a:ext uri="{FF2B5EF4-FFF2-40B4-BE49-F238E27FC236}">
                <a16:creationId xmlns:a16="http://schemas.microsoft.com/office/drawing/2014/main" id="{096A9FC2-72E7-32EC-71DA-C82C059AB7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8340"/>
    </mc:Choice>
    <mc:Fallback xmlns="">
      <p:transition spd="slow" advTm="4834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2286000" y="1683544"/>
            <a:ext cx="13716000" cy="3581400"/>
            <a:chOff x="0" y="0"/>
            <a:chExt cx="18288000" cy="4775200"/>
          </a:xfrm>
        </p:grpSpPr>
        <p:sp>
          <p:nvSpPr>
            <p:cNvPr id="4" name="Freeform 4"/>
            <p:cNvSpPr/>
            <p:nvPr/>
          </p:nvSpPr>
          <p:spPr>
            <a:xfrm>
              <a:off x="0" y="0"/>
              <a:ext cx="18288000" cy="4775200"/>
            </a:xfrm>
            <a:custGeom>
              <a:avLst/>
              <a:gdLst/>
              <a:ahLst/>
              <a:cxnLst/>
              <a:rect l="l" t="t" r="r" b="b"/>
              <a:pathLst>
                <a:path w="18288000" h="4775200">
                  <a:moveTo>
                    <a:pt x="0" y="0"/>
                  </a:moveTo>
                  <a:lnTo>
                    <a:pt x="18288000" y="0"/>
                  </a:lnTo>
                  <a:lnTo>
                    <a:pt x="18288000" y="4775200"/>
                  </a:lnTo>
                  <a:lnTo>
                    <a:pt x="0" y="4775200"/>
                  </a:lnTo>
                  <a:close/>
                </a:path>
              </a:pathLst>
            </a:custGeom>
            <a:solidFill>
              <a:srgbClr val="000000">
                <a:alpha val="0"/>
              </a:srgbClr>
            </a:solidFill>
          </p:spPr>
          <p:txBody>
            <a:bodyPr/>
            <a:lstStyle/>
            <a:p>
              <a:endParaRPr lang="en-GB"/>
            </a:p>
          </p:txBody>
        </p:sp>
        <p:sp>
          <p:nvSpPr>
            <p:cNvPr id="5" name="TextBox 5"/>
            <p:cNvSpPr txBox="1"/>
            <p:nvPr/>
          </p:nvSpPr>
          <p:spPr>
            <a:xfrm>
              <a:off x="0" y="-85725"/>
              <a:ext cx="18288000" cy="4860925"/>
            </a:xfrm>
            <a:prstGeom prst="rect">
              <a:avLst/>
            </a:prstGeom>
          </p:spPr>
          <p:txBody>
            <a:bodyPr lIns="0" tIns="0" rIns="0" bIns="0" rtlCol="0" anchor="b"/>
            <a:lstStyle/>
            <a:p>
              <a:pPr algn="ctr">
                <a:lnSpc>
                  <a:spcPts val="9720"/>
                </a:lnSpc>
              </a:pPr>
              <a:r>
                <a:rPr lang="en-US" sz="9000">
                  <a:solidFill>
                    <a:srgbClr val="000000"/>
                  </a:solidFill>
                  <a:latin typeface="Calibri (MS) Light"/>
                  <a:ea typeface="Calibri (MS) Light"/>
                  <a:cs typeface="Calibri (MS) Light"/>
                  <a:sym typeface="Calibri (MS) Light"/>
                </a:rPr>
                <a:t>Characteristics of the employment relationship</a:t>
              </a:r>
            </a:p>
          </p:txBody>
        </p:sp>
      </p:grpSp>
      <p:sp>
        <p:nvSpPr>
          <p:cNvPr id="6" name="TextBox 6"/>
          <p:cNvSpPr txBox="1"/>
          <p:nvPr/>
        </p:nvSpPr>
        <p:spPr>
          <a:xfrm>
            <a:off x="2377440" y="5429727"/>
            <a:ext cx="13533120" cy="2411253"/>
          </a:xfrm>
          <a:prstGeom prst="rect">
            <a:avLst/>
          </a:prstGeom>
        </p:spPr>
        <p:txBody>
          <a:bodyPr lIns="0" tIns="0" rIns="0" bIns="0" rtlCol="0" anchor="t">
            <a:spAutoFit/>
          </a:bodyPr>
          <a:lstStyle/>
          <a:p>
            <a:pPr algn="ctr">
              <a:lnSpc>
                <a:spcPts val="3888"/>
              </a:lnSpc>
            </a:pPr>
            <a:r>
              <a:rPr lang="en-US" sz="3600">
                <a:solidFill>
                  <a:srgbClr val="000000"/>
                </a:solidFill>
                <a:latin typeface="Calibri (MS)"/>
                <a:ea typeface="Calibri (MS)"/>
                <a:cs typeface="Calibri (MS)"/>
                <a:sym typeface="Calibri (MS)"/>
              </a:rPr>
              <a:t>7ᵗʰ : The Employment Relationship is about balancing power:</a:t>
            </a:r>
          </a:p>
          <a:p>
            <a:pPr algn="ctr">
              <a:lnSpc>
                <a:spcPts val="3888"/>
              </a:lnSpc>
            </a:pPr>
            <a:endParaRPr lang="en-US" sz="3600">
              <a:solidFill>
                <a:srgbClr val="000000"/>
              </a:solidFill>
              <a:latin typeface="Calibri (MS)"/>
              <a:ea typeface="Calibri (MS)"/>
              <a:cs typeface="Calibri (MS)"/>
              <a:sym typeface="Calibri (MS)"/>
            </a:endParaRPr>
          </a:p>
          <a:p>
            <a:pPr algn="ctr">
              <a:lnSpc>
                <a:spcPts val="3888"/>
              </a:lnSpc>
            </a:pPr>
            <a:endParaRPr lang="en-US" sz="3600">
              <a:solidFill>
                <a:srgbClr val="000000"/>
              </a:solidFill>
              <a:latin typeface="Calibri (MS)"/>
              <a:ea typeface="Calibri (MS)"/>
              <a:cs typeface="Calibri (MS)"/>
              <a:sym typeface="Calibri (MS)"/>
            </a:endParaRPr>
          </a:p>
        </p:txBody>
      </p:sp>
      <p:pic>
        <p:nvPicPr>
          <p:cNvPr id="9" name="Graphic 21">
            <a:extLst>
              <a:ext uri="{FF2B5EF4-FFF2-40B4-BE49-F238E27FC236}">
                <a16:creationId xmlns:a16="http://schemas.microsoft.com/office/drawing/2014/main" id="{81A12E5A-2079-B887-CD9E-B997F3A738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5829"/>
    </mc:Choice>
    <mc:Fallback xmlns="">
      <p:transition spd="slow" advTm="25829"/>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257300" y="1521077"/>
            <a:ext cx="16002000" cy="2231659"/>
            <a:chOff x="0" y="0"/>
            <a:chExt cx="21031200" cy="2933038"/>
          </a:xfrm>
        </p:grpSpPr>
        <p:sp>
          <p:nvSpPr>
            <p:cNvPr id="4" name="Freeform 4"/>
            <p:cNvSpPr/>
            <p:nvPr/>
          </p:nvSpPr>
          <p:spPr>
            <a:xfrm>
              <a:off x="0" y="0"/>
              <a:ext cx="21031200" cy="2933038"/>
            </a:xfrm>
            <a:custGeom>
              <a:avLst/>
              <a:gdLst/>
              <a:ahLst/>
              <a:cxnLst/>
              <a:rect l="l" t="t" r="r" b="b"/>
              <a:pathLst>
                <a:path w="21031200" h="2933038">
                  <a:moveTo>
                    <a:pt x="0" y="0"/>
                  </a:moveTo>
                  <a:lnTo>
                    <a:pt x="21031200" y="0"/>
                  </a:lnTo>
                  <a:lnTo>
                    <a:pt x="21031200" y="2933038"/>
                  </a:lnTo>
                  <a:lnTo>
                    <a:pt x="0" y="2933038"/>
                  </a:lnTo>
                  <a:close/>
                </a:path>
              </a:pathLst>
            </a:custGeom>
            <a:solidFill>
              <a:srgbClr val="000000">
                <a:alpha val="0"/>
              </a:srgbClr>
            </a:solidFill>
          </p:spPr>
          <p:txBody>
            <a:bodyPr/>
            <a:lstStyle/>
            <a:p>
              <a:endParaRPr lang="en-GB"/>
            </a:p>
          </p:txBody>
        </p:sp>
        <p:sp>
          <p:nvSpPr>
            <p:cNvPr id="5" name="TextBox 5"/>
            <p:cNvSpPr txBox="1"/>
            <p:nvPr/>
          </p:nvSpPr>
          <p:spPr>
            <a:xfrm>
              <a:off x="0" y="-66675"/>
              <a:ext cx="21031200" cy="2999713"/>
            </a:xfrm>
            <a:prstGeom prst="rect">
              <a:avLst/>
            </a:prstGeom>
          </p:spPr>
          <p:txBody>
            <a:bodyPr lIns="0" tIns="0" rIns="0" bIns="0" rtlCol="0" anchor="ctr"/>
            <a:lstStyle/>
            <a:p>
              <a:pPr algn="l">
                <a:lnSpc>
                  <a:spcPts val="6415"/>
                </a:lnSpc>
              </a:pPr>
              <a:r>
                <a:rPr lang="en-US" sz="5940" b="1">
                  <a:solidFill>
                    <a:srgbClr val="000000"/>
                  </a:solidFill>
                  <a:latin typeface="Calibri (MS) Bold"/>
                  <a:ea typeface="Calibri (MS) Bold"/>
                  <a:cs typeface="Calibri (MS) Bold"/>
                  <a:sym typeface="Calibri (MS) Bold"/>
                </a:rPr>
                <a:t>Characteristics of the employment relationship</a:t>
              </a:r>
            </a:p>
            <a:p>
              <a:pPr algn="l">
                <a:lnSpc>
                  <a:spcPts val="6415"/>
                </a:lnSpc>
              </a:pPr>
              <a:endParaRPr lang="en-US" sz="5940" b="1">
                <a:solidFill>
                  <a:srgbClr val="000000"/>
                </a:solidFill>
                <a:latin typeface="Calibri (MS) Bold"/>
                <a:ea typeface="Calibri (MS) Bold"/>
                <a:cs typeface="Calibri (MS) Bold"/>
                <a:sym typeface="Calibri (MS) Bold"/>
              </a:endParaRPr>
            </a:p>
          </p:txBody>
        </p:sp>
      </p:grpSp>
      <p:sp>
        <p:nvSpPr>
          <p:cNvPr id="6" name="TextBox 6"/>
          <p:cNvSpPr txBox="1"/>
          <p:nvPr/>
        </p:nvSpPr>
        <p:spPr>
          <a:xfrm>
            <a:off x="1348740" y="3845017"/>
            <a:ext cx="15590520" cy="5374707"/>
          </a:xfrm>
          <a:prstGeom prst="rect">
            <a:avLst/>
          </a:prstGeom>
        </p:spPr>
        <p:txBody>
          <a:bodyPr lIns="0" tIns="0" rIns="0" bIns="0" rtlCol="0" anchor="t">
            <a:spAutoFit/>
          </a:bodyPr>
          <a:lstStyle/>
          <a:p>
            <a:pPr algn="l">
              <a:lnSpc>
                <a:spcPts val="4536"/>
              </a:lnSpc>
            </a:pPr>
            <a:r>
              <a:rPr lang="en-US" sz="4200">
                <a:solidFill>
                  <a:srgbClr val="000000"/>
                </a:solidFill>
                <a:latin typeface="Calibri (MS)"/>
                <a:ea typeface="Calibri (MS)"/>
                <a:cs typeface="Calibri (MS)"/>
                <a:sym typeface="Calibri (MS)"/>
              </a:rPr>
              <a:t>7ᵗʰ: The Employment Relationship is about balancing power:</a:t>
            </a:r>
          </a:p>
          <a:p>
            <a:pPr algn="l">
              <a:lnSpc>
                <a:spcPts val="4536"/>
              </a:lnSpc>
            </a:pPr>
            <a:endParaRPr lang="en-US" sz="4200">
              <a:solidFill>
                <a:srgbClr val="000000"/>
              </a:solidFill>
              <a:latin typeface="Calibri (MS)"/>
              <a:ea typeface="Calibri (MS)"/>
              <a:cs typeface="Calibri (MS)"/>
              <a:sym typeface="Calibri (MS)"/>
            </a:endParaRPr>
          </a:p>
          <a:p>
            <a:pPr algn="l">
              <a:lnSpc>
                <a:spcPts val="4536"/>
              </a:lnSpc>
            </a:pPr>
            <a:r>
              <a:rPr lang="en-US" sz="4200">
                <a:solidFill>
                  <a:srgbClr val="000000"/>
                </a:solidFill>
                <a:latin typeface="Calibri (MS)"/>
                <a:ea typeface="Calibri (MS)"/>
                <a:cs typeface="Calibri (MS)"/>
                <a:sym typeface="Calibri (MS)"/>
              </a:rPr>
              <a:t>Power should be balanced between the employee and the employer. The involvement of the state and employee and employer representatives helps to ensure that the balance of power exists in the employment relationship. </a:t>
            </a:r>
          </a:p>
        </p:txBody>
      </p:sp>
      <p:pic>
        <p:nvPicPr>
          <p:cNvPr id="9" name="Graphic 21">
            <a:extLst>
              <a:ext uri="{FF2B5EF4-FFF2-40B4-BE49-F238E27FC236}">
                <a16:creationId xmlns:a16="http://schemas.microsoft.com/office/drawing/2014/main" id="{FF1E9C8F-1FD8-3C21-EC5E-154C299D0F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3232"/>
    </mc:Choice>
    <mc:Fallback xmlns="">
      <p:transition spd="slow" advTm="43232"/>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11824720" y="1470615"/>
            <a:ext cx="6192633" cy="7428464"/>
            <a:chOff x="0" y="0"/>
            <a:chExt cx="8256844" cy="9904618"/>
          </a:xfrm>
        </p:grpSpPr>
        <p:sp>
          <p:nvSpPr>
            <p:cNvPr id="4" name="Freeform 4"/>
            <p:cNvSpPr/>
            <p:nvPr/>
          </p:nvSpPr>
          <p:spPr>
            <a:xfrm>
              <a:off x="0" y="0"/>
              <a:ext cx="8256905" cy="9904603"/>
            </a:xfrm>
            <a:custGeom>
              <a:avLst/>
              <a:gdLst/>
              <a:ahLst/>
              <a:cxnLst/>
              <a:rect l="l" t="t" r="r" b="b"/>
              <a:pathLst>
                <a:path w="8256905" h="9904603">
                  <a:moveTo>
                    <a:pt x="0" y="506984"/>
                  </a:moveTo>
                  <a:cubicBezTo>
                    <a:pt x="0" y="226949"/>
                    <a:pt x="226949" y="0"/>
                    <a:pt x="506984" y="0"/>
                  </a:cubicBezTo>
                  <a:lnTo>
                    <a:pt x="7749921" y="0"/>
                  </a:lnTo>
                  <a:cubicBezTo>
                    <a:pt x="8029956" y="0"/>
                    <a:pt x="8256905" y="226949"/>
                    <a:pt x="8256905" y="506984"/>
                  </a:cubicBezTo>
                  <a:lnTo>
                    <a:pt x="8256905" y="9397619"/>
                  </a:lnTo>
                  <a:cubicBezTo>
                    <a:pt x="8256905" y="9677653"/>
                    <a:pt x="8029956" y="9904602"/>
                    <a:pt x="7749921" y="9904602"/>
                  </a:cubicBezTo>
                  <a:lnTo>
                    <a:pt x="506984" y="9904602"/>
                  </a:lnTo>
                  <a:cubicBezTo>
                    <a:pt x="226949" y="9904603"/>
                    <a:pt x="0" y="9677654"/>
                    <a:pt x="0" y="9397619"/>
                  </a:cubicBezTo>
                  <a:close/>
                </a:path>
              </a:pathLst>
            </a:custGeom>
            <a:solidFill>
              <a:srgbClr val="00B0F0">
                <a:alpha val="38039"/>
              </a:srgbClr>
            </a:solidFill>
          </p:spPr>
          <p:txBody>
            <a:bodyPr/>
            <a:lstStyle/>
            <a:p>
              <a:endParaRPr lang="en-GB"/>
            </a:p>
          </p:txBody>
        </p:sp>
      </p:grpSp>
      <p:grpSp>
        <p:nvGrpSpPr>
          <p:cNvPr id="5" name="Group 5"/>
          <p:cNvGrpSpPr/>
          <p:nvPr/>
        </p:nvGrpSpPr>
        <p:grpSpPr>
          <a:xfrm>
            <a:off x="942333" y="2174222"/>
            <a:ext cx="11800512" cy="6488574"/>
            <a:chOff x="0" y="0"/>
            <a:chExt cx="15734016" cy="8651432"/>
          </a:xfrm>
        </p:grpSpPr>
        <p:sp>
          <p:nvSpPr>
            <p:cNvPr id="6" name="Freeform 6"/>
            <p:cNvSpPr/>
            <p:nvPr/>
          </p:nvSpPr>
          <p:spPr>
            <a:xfrm>
              <a:off x="38100" y="38100"/>
              <a:ext cx="15657703" cy="8575294"/>
            </a:xfrm>
            <a:custGeom>
              <a:avLst/>
              <a:gdLst/>
              <a:ahLst/>
              <a:cxnLst/>
              <a:rect l="l" t="t" r="r" b="b"/>
              <a:pathLst>
                <a:path w="15657703" h="8575294">
                  <a:moveTo>
                    <a:pt x="0" y="526542"/>
                  </a:moveTo>
                  <a:cubicBezTo>
                    <a:pt x="0" y="235712"/>
                    <a:pt x="236728" y="0"/>
                    <a:pt x="528574" y="0"/>
                  </a:cubicBezTo>
                  <a:lnTo>
                    <a:pt x="15129129" y="0"/>
                  </a:lnTo>
                  <a:cubicBezTo>
                    <a:pt x="15421102" y="0"/>
                    <a:pt x="15657703" y="235712"/>
                    <a:pt x="15657703" y="526542"/>
                  </a:cubicBezTo>
                  <a:lnTo>
                    <a:pt x="15657703" y="8048752"/>
                  </a:lnTo>
                  <a:cubicBezTo>
                    <a:pt x="15657703" y="8339582"/>
                    <a:pt x="15420975" y="8575294"/>
                    <a:pt x="15129129" y="8575294"/>
                  </a:cubicBezTo>
                  <a:lnTo>
                    <a:pt x="528574" y="8575294"/>
                  </a:lnTo>
                  <a:cubicBezTo>
                    <a:pt x="236728" y="8575294"/>
                    <a:pt x="0" y="8339455"/>
                    <a:pt x="0" y="8048752"/>
                  </a:cubicBezTo>
                  <a:close/>
                </a:path>
              </a:pathLst>
            </a:custGeom>
            <a:solidFill>
              <a:srgbClr val="FFFFFF"/>
            </a:solidFill>
          </p:spPr>
          <p:txBody>
            <a:bodyPr/>
            <a:lstStyle/>
            <a:p>
              <a:endParaRPr lang="en-GB"/>
            </a:p>
          </p:txBody>
        </p:sp>
        <p:sp>
          <p:nvSpPr>
            <p:cNvPr id="7" name="Freeform 7"/>
            <p:cNvSpPr/>
            <p:nvPr/>
          </p:nvSpPr>
          <p:spPr>
            <a:xfrm>
              <a:off x="0" y="0"/>
              <a:ext cx="15733903" cy="8651494"/>
            </a:xfrm>
            <a:custGeom>
              <a:avLst/>
              <a:gdLst/>
              <a:ahLst/>
              <a:cxnLst/>
              <a:rect l="l" t="t" r="r" b="b"/>
              <a:pathLst>
                <a:path w="15733903" h="8651494">
                  <a:moveTo>
                    <a:pt x="0" y="564642"/>
                  </a:moveTo>
                  <a:cubicBezTo>
                    <a:pt x="0" y="252603"/>
                    <a:pt x="253873" y="0"/>
                    <a:pt x="566674" y="0"/>
                  </a:cubicBezTo>
                  <a:lnTo>
                    <a:pt x="15167229" y="0"/>
                  </a:lnTo>
                  <a:lnTo>
                    <a:pt x="15167229" y="38100"/>
                  </a:lnTo>
                  <a:lnTo>
                    <a:pt x="15167229" y="0"/>
                  </a:lnTo>
                  <a:cubicBezTo>
                    <a:pt x="15480030" y="0"/>
                    <a:pt x="15733903" y="252603"/>
                    <a:pt x="15733903" y="564642"/>
                  </a:cubicBezTo>
                  <a:lnTo>
                    <a:pt x="15695803" y="564642"/>
                  </a:lnTo>
                  <a:lnTo>
                    <a:pt x="15733903" y="564642"/>
                  </a:lnTo>
                  <a:lnTo>
                    <a:pt x="15733903" y="8086852"/>
                  </a:lnTo>
                  <a:lnTo>
                    <a:pt x="15695803" y="8086852"/>
                  </a:lnTo>
                  <a:lnTo>
                    <a:pt x="15733903" y="8086852"/>
                  </a:lnTo>
                  <a:cubicBezTo>
                    <a:pt x="15733903" y="8398764"/>
                    <a:pt x="15480030" y="8651494"/>
                    <a:pt x="15167229" y="8651494"/>
                  </a:cubicBezTo>
                  <a:lnTo>
                    <a:pt x="15167229" y="8613394"/>
                  </a:lnTo>
                  <a:lnTo>
                    <a:pt x="15167229" y="8651494"/>
                  </a:lnTo>
                  <a:lnTo>
                    <a:pt x="566674" y="8651494"/>
                  </a:lnTo>
                  <a:lnTo>
                    <a:pt x="566674" y="8613394"/>
                  </a:lnTo>
                  <a:lnTo>
                    <a:pt x="566674" y="8651494"/>
                  </a:lnTo>
                  <a:cubicBezTo>
                    <a:pt x="253873" y="8651494"/>
                    <a:pt x="0" y="8398764"/>
                    <a:pt x="0" y="8086852"/>
                  </a:cubicBezTo>
                  <a:lnTo>
                    <a:pt x="0" y="564642"/>
                  </a:lnTo>
                  <a:lnTo>
                    <a:pt x="38100" y="564642"/>
                  </a:lnTo>
                  <a:lnTo>
                    <a:pt x="0" y="564642"/>
                  </a:lnTo>
                  <a:moveTo>
                    <a:pt x="76200" y="564642"/>
                  </a:moveTo>
                  <a:lnTo>
                    <a:pt x="76200" y="8086852"/>
                  </a:lnTo>
                  <a:lnTo>
                    <a:pt x="38100" y="8086852"/>
                  </a:lnTo>
                  <a:lnTo>
                    <a:pt x="76200" y="8086852"/>
                  </a:lnTo>
                  <a:cubicBezTo>
                    <a:pt x="76200" y="8356473"/>
                    <a:pt x="295656" y="8575294"/>
                    <a:pt x="566674" y="8575294"/>
                  </a:cubicBezTo>
                  <a:lnTo>
                    <a:pt x="15167229" y="8575294"/>
                  </a:lnTo>
                  <a:cubicBezTo>
                    <a:pt x="15438247" y="8575294"/>
                    <a:pt x="15657703" y="8356473"/>
                    <a:pt x="15657703" y="8086852"/>
                  </a:cubicBezTo>
                  <a:lnTo>
                    <a:pt x="15657703" y="564642"/>
                  </a:lnTo>
                  <a:cubicBezTo>
                    <a:pt x="15657703" y="295021"/>
                    <a:pt x="15438247" y="76200"/>
                    <a:pt x="15167229" y="76200"/>
                  </a:cubicBezTo>
                  <a:lnTo>
                    <a:pt x="566674" y="76200"/>
                  </a:lnTo>
                  <a:lnTo>
                    <a:pt x="566674" y="38100"/>
                  </a:lnTo>
                  <a:lnTo>
                    <a:pt x="566674" y="76200"/>
                  </a:lnTo>
                  <a:cubicBezTo>
                    <a:pt x="295656" y="76200"/>
                    <a:pt x="76200" y="295021"/>
                    <a:pt x="76200" y="564642"/>
                  </a:cubicBezTo>
                  <a:close/>
                </a:path>
              </a:pathLst>
            </a:custGeom>
            <a:solidFill>
              <a:srgbClr val="00B0F0"/>
            </a:solidFill>
          </p:spPr>
          <p:txBody>
            <a:bodyPr/>
            <a:lstStyle/>
            <a:p>
              <a:endParaRPr lang="en-GB"/>
            </a:p>
          </p:txBody>
        </p:sp>
        <p:sp>
          <p:nvSpPr>
            <p:cNvPr id="8" name="TextBox 8"/>
            <p:cNvSpPr txBox="1"/>
            <p:nvPr/>
          </p:nvSpPr>
          <p:spPr>
            <a:xfrm>
              <a:off x="0" y="-57150"/>
              <a:ext cx="15734016" cy="8708582"/>
            </a:xfrm>
            <a:prstGeom prst="rect">
              <a:avLst/>
            </a:prstGeom>
          </p:spPr>
          <p:txBody>
            <a:bodyPr lIns="50800" tIns="50800" rIns="50800" bIns="50800" rtlCol="0" anchor="ctr"/>
            <a:lstStyle/>
            <a:p>
              <a:pPr algn="l">
                <a:lnSpc>
                  <a:spcPts val="3240"/>
                </a:lnSpc>
              </a:pPr>
              <a:r>
                <a:rPr lang="en-US" sz="2700">
                  <a:solidFill>
                    <a:srgbClr val="FFFFFF"/>
                  </a:solidFill>
                  <a:latin typeface="Calibri (MS)"/>
                  <a:ea typeface="Calibri (MS)"/>
                  <a:cs typeface="Calibri (MS)"/>
                  <a:sym typeface="Calibri (MS)"/>
                </a:rPr>
                <a:t>John W. Budd , Labor relations text bok , MC Graw-Hill , 6ᵗʰ edition .</a:t>
              </a:r>
            </a:p>
          </p:txBody>
        </p:sp>
      </p:grpSp>
      <p:sp>
        <p:nvSpPr>
          <p:cNvPr id="9" name="TextBox 9"/>
          <p:cNvSpPr txBox="1"/>
          <p:nvPr/>
        </p:nvSpPr>
        <p:spPr>
          <a:xfrm>
            <a:off x="2605404" y="2134216"/>
            <a:ext cx="12097943" cy="992357"/>
          </a:xfrm>
          <a:prstGeom prst="rect">
            <a:avLst/>
          </a:prstGeom>
        </p:spPr>
        <p:txBody>
          <a:bodyPr lIns="0" tIns="0" rIns="0" bIns="0" rtlCol="0" anchor="t">
            <a:spAutoFit/>
          </a:bodyPr>
          <a:lstStyle/>
          <a:p>
            <a:pPr algn="l">
              <a:lnSpc>
                <a:spcPts val="6480"/>
              </a:lnSpc>
            </a:pPr>
            <a:r>
              <a:rPr lang="en-US" sz="5400" b="1">
                <a:solidFill>
                  <a:srgbClr val="203864"/>
                </a:solidFill>
                <a:latin typeface="Calibri (MS) Bold"/>
                <a:ea typeface="Calibri (MS) Bold"/>
                <a:cs typeface="Calibri (MS) Bold"/>
                <a:sym typeface="Calibri (MS) Bold"/>
              </a:rPr>
              <a:t>List of references</a:t>
            </a:r>
          </a:p>
        </p:txBody>
      </p:sp>
      <p:sp>
        <p:nvSpPr>
          <p:cNvPr id="10" name="TextBox 10"/>
          <p:cNvSpPr txBox="1"/>
          <p:nvPr/>
        </p:nvSpPr>
        <p:spPr>
          <a:xfrm>
            <a:off x="2961783" y="3285232"/>
            <a:ext cx="9040743" cy="2181702"/>
          </a:xfrm>
          <a:prstGeom prst="rect">
            <a:avLst/>
          </a:prstGeom>
        </p:spPr>
        <p:txBody>
          <a:bodyPr lIns="0" tIns="0" rIns="0" bIns="0" rtlCol="0" anchor="t">
            <a:spAutoFit/>
          </a:bodyPr>
          <a:lstStyle/>
          <a:p>
            <a:pPr algn="l">
              <a:lnSpc>
                <a:spcPts val="3240"/>
              </a:lnSpc>
            </a:pPr>
            <a:endParaRPr/>
          </a:p>
          <a:p>
            <a:pPr algn="l">
              <a:lnSpc>
                <a:spcPts val="3240"/>
              </a:lnSpc>
            </a:pPr>
            <a:r>
              <a:rPr lang="en-US" sz="2700">
                <a:solidFill>
                  <a:srgbClr val="000000"/>
                </a:solidFill>
                <a:latin typeface="Calibri (MS)"/>
                <a:ea typeface="Calibri (MS)"/>
                <a:cs typeface="Calibri (MS)"/>
                <a:sym typeface="Calibri (MS)"/>
              </a:rPr>
              <a:t>Textbook: </a:t>
            </a:r>
          </a:p>
          <a:p>
            <a:pPr algn="l">
              <a:lnSpc>
                <a:spcPts val="3240"/>
              </a:lnSpc>
            </a:pPr>
            <a:endParaRPr lang="en-US" sz="2700">
              <a:solidFill>
                <a:srgbClr val="000000"/>
              </a:solidFill>
              <a:latin typeface="Calibri (MS)"/>
              <a:ea typeface="Calibri (MS)"/>
              <a:cs typeface="Calibri (MS)"/>
              <a:sym typeface="Calibri (MS)"/>
            </a:endParaRPr>
          </a:p>
          <a:p>
            <a:pPr algn="l">
              <a:lnSpc>
                <a:spcPts val="3240"/>
              </a:lnSpc>
            </a:pPr>
            <a:r>
              <a:rPr lang="en-US" sz="2700">
                <a:solidFill>
                  <a:srgbClr val="000000"/>
                </a:solidFill>
                <a:latin typeface="Calibri (MS)"/>
                <a:ea typeface="Calibri (MS)"/>
                <a:cs typeface="Calibri (MS)"/>
                <a:sym typeface="Calibri (MS)"/>
              </a:rPr>
              <a:t>John W. Budd , Labor relations textbook , MC Graw-Hill , 6ᵗʰ edition .</a:t>
            </a:r>
          </a:p>
        </p:txBody>
      </p:sp>
      <p:grpSp>
        <p:nvGrpSpPr>
          <p:cNvPr id="11" name="Group 11"/>
          <p:cNvGrpSpPr>
            <a:grpSpLocks noChangeAspect="1"/>
          </p:cNvGrpSpPr>
          <p:nvPr/>
        </p:nvGrpSpPr>
        <p:grpSpPr>
          <a:xfrm>
            <a:off x="12822150" y="1733805"/>
            <a:ext cx="4999089" cy="6773199"/>
            <a:chOff x="0" y="0"/>
            <a:chExt cx="6665452" cy="9030932"/>
          </a:xfrm>
        </p:grpSpPr>
        <p:sp>
          <p:nvSpPr>
            <p:cNvPr id="12" name="Freeform 12" descr="A book cover with text and blue text  Description automatically generated"/>
            <p:cNvSpPr/>
            <p:nvPr/>
          </p:nvSpPr>
          <p:spPr>
            <a:xfrm>
              <a:off x="0" y="0"/>
              <a:ext cx="6665468" cy="9030970"/>
            </a:xfrm>
            <a:custGeom>
              <a:avLst/>
              <a:gdLst/>
              <a:ahLst/>
              <a:cxnLst/>
              <a:rect l="l" t="t" r="r" b="b"/>
              <a:pathLst>
                <a:path w="6665468" h="9030970">
                  <a:moveTo>
                    <a:pt x="0" y="0"/>
                  </a:moveTo>
                  <a:lnTo>
                    <a:pt x="6665468" y="0"/>
                  </a:lnTo>
                  <a:lnTo>
                    <a:pt x="6665468" y="9030970"/>
                  </a:lnTo>
                  <a:lnTo>
                    <a:pt x="0" y="9030970"/>
                  </a:lnTo>
                  <a:lnTo>
                    <a:pt x="0" y="0"/>
                  </a:lnTo>
                  <a:close/>
                </a:path>
              </a:pathLst>
            </a:custGeom>
            <a:blipFill>
              <a:blip r:embed="rId3"/>
              <a:stretch>
                <a:fillRect l="-3658" r="-3658"/>
              </a:stretch>
            </a:blipFill>
          </p:spPr>
          <p:txBody>
            <a:bodyPr/>
            <a:lstStyle/>
            <a:p>
              <a:endParaRPr lang="en-GB"/>
            </a:p>
          </p:txBody>
        </p:sp>
      </p:grpSp>
      <p:pic>
        <p:nvPicPr>
          <p:cNvPr id="15" name="Graphic 21">
            <a:extLst>
              <a:ext uri="{FF2B5EF4-FFF2-40B4-BE49-F238E27FC236}">
                <a16:creationId xmlns:a16="http://schemas.microsoft.com/office/drawing/2014/main" id="{AB614704-7BA2-EA66-2E5C-92A5BF5429A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927"/>
            <a:ext cx="2244678" cy="1048112"/>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2567" y="8318"/>
            <a:ext cx="18288000" cy="10265664"/>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9768968" y="4729654"/>
            <a:ext cx="8519033" cy="555734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pPr algn="ctr"/>
            <a:endParaRPr lang="id-ID" sz="4050"/>
          </a:p>
        </p:txBody>
      </p:sp>
      <p:sp>
        <p:nvSpPr>
          <p:cNvPr id="10" name="TextBox 9">
            <a:extLst>
              <a:ext uri="{FF2B5EF4-FFF2-40B4-BE49-F238E27FC236}">
                <a16:creationId xmlns:a16="http://schemas.microsoft.com/office/drawing/2014/main" id="{2C2209B7-A564-4A7C-687E-49DE198161B1}"/>
              </a:ext>
            </a:extLst>
          </p:cNvPr>
          <p:cNvSpPr txBox="1"/>
          <p:nvPr/>
        </p:nvSpPr>
        <p:spPr>
          <a:xfrm>
            <a:off x="873010" y="8560613"/>
            <a:ext cx="6786848" cy="1384995"/>
          </a:xfrm>
          <a:prstGeom prst="rect">
            <a:avLst/>
          </a:prstGeom>
          <a:noFill/>
        </p:spPr>
        <p:txBody>
          <a:bodyPr wrap="square" rtlCol="0">
            <a:spAutoFit/>
          </a:bodyPr>
          <a:lst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r>
              <a:rPr lang="en-US" sz="8100" b="1">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4364270" y="9253110"/>
            <a:ext cx="3418899" cy="576078"/>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3088416" y="6602121"/>
            <a:ext cx="5702238" cy="1646184"/>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pPr algn="ctr"/>
            <a:endParaRPr lang="id-ID" sz="4050">
              <a:solidFill>
                <a:srgbClr val="669BBC"/>
              </a:solidFill>
            </a:endParaRPr>
          </a:p>
        </p:txBody>
      </p:sp>
      <p:pic>
        <p:nvPicPr>
          <p:cNvPr id="11" name="Picture 10" descr="Midocean 02-03"/>
          <p:cNvPicPr>
            <a:picLocks noChangeAspect="1"/>
          </p:cNvPicPr>
          <p:nvPr/>
        </p:nvPicPr>
        <p:blipFill>
          <a:blip r:embed="rId5"/>
          <a:stretch>
            <a:fillRect/>
          </a:stretch>
        </p:blipFill>
        <p:spPr>
          <a:xfrm>
            <a:off x="414885" y="-1"/>
            <a:ext cx="3350733" cy="2234231"/>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EAB5745-62FE-47E2-9120-A422373C869B}">
  <ds:schemaRefs>
    <ds:schemaRef ds:uri="49100919-8a76-4266-be0c-7dc583902cb4"/>
    <ds:schemaRef ds:uri="d13aca44-ef33-4cf4-9980-7f0b00e6eeb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216918AB-1427-416E-A07E-424153B20025}">
  <ds:schemaRefs>
    <ds:schemaRef ds:uri="http://schemas.microsoft.com/sharepoint/v3/contenttype/forms"/>
  </ds:schemaRefs>
</ds:datastoreItem>
</file>

<file path=customXml/itemProps3.xml><?xml version="1.0" encoding="utf-8"?>
<ds:datastoreItem xmlns:ds="http://schemas.openxmlformats.org/officeDocument/2006/customXml" ds:itemID="{5FDB665D-6858-48C9-83C4-7AAD6E682154}">
  <ds:schemaRefs>
    <ds:schemaRef ds:uri="49100919-8a76-4266-be0c-7dc583902cb4"/>
    <ds:schemaRef ds:uri="d13aca44-ef33-4cf4-9980-7f0b00e6eeb9"/>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Custom</PresentationFormat>
  <Slides>43</Slides>
  <Notes>2</Notes>
  <HiddenSlides>0</HiddenSlide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 3.pptx</dc:title>
  <dc:creator>hp</dc:creator>
  <cp:revision>3</cp:revision>
  <dcterms:created xsi:type="dcterms:W3CDTF">2006-08-16T00:00:00Z</dcterms:created>
  <dcterms:modified xsi:type="dcterms:W3CDTF">2025-06-25T06:18:47Z</dcterms:modified>
  <dc:identifier>DAGq7d6PCx8</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