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2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541" r:id="rId3"/>
    <p:sldId id="542" r:id="rId4"/>
    <p:sldId id="313" r:id="rId5"/>
    <p:sldId id="567" r:id="rId6"/>
    <p:sldId id="569" r:id="rId7"/>
    <p:sldId id="784" r:id="rId8"/>
    <p:sldId id="658" r:id="rId9"/>
    <p:sldId id="785" r:id="rId10"/>
    <p:sldId id="508" r:id="rId11"/>
    <p:sldId id="769" r:id="rId12"/>
    <p:sldId id="771" r:id="rId13"/>
    <p:sldId id="563" r:id="rId14"/>
    <p:sldId id="514" r:id="rId15"/>
    <p:sldId id="660" r:id="rId16"/>
    <p:sldId id="662" r:id="rId17"/>
    <p:sldId id="759" r:id="rId18"/>
    <p:sldId id="761" r:id="rId19"/>
    <p:sldId id="763" r:id="rId20"/>
    <p:sldId id="765" r:id="rId21"/>
    <p:sldId id="767" r:id="rId22"/>
    <p:sldId id="515" r:id="rId23"/>
    <p:sldId id="788" r:id="rId24"/>
    <p:sldId id="789" r:id="rId25"/>
    <p:sldId id="790" r:id="rId26"/>
    <p:sldId id="791" r:id="rId27"/>
    <p:sldId id="757" r:id="rId28"/>
    <p:sldId id="598" r:id="rId29"/>
    <p:sldId id="600" r:id="rId30"/>
    <p:sldId id="792" r:id="rId31"/>
    <p:sldId id="755" r:id="rId32"/>
    <p:sldId id="793" r:id="rId33"/>
    <p:sldId id="516" r:id="rId34"/>
    <p:sldId id="781" r:id="rId35"/>
    <p:sldId id="794" r:id="rId36"/>
    <p:sldId id="518" r:id="rId37"/>
    <p:sldId id="795" r:id="rId38"/>
    <p:sldId id="519" r:id="rId39"/>
    <p:sldId id="585" r:id="rId40"/>
    <p:sldId id="555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567"/>
            <p14:sldId id="569"/>
            <p14:sldId id="784"/>
            <p14:sldId id="658"/>
            <p14:sldId id="785"/>
            <p14:sldId id="508"/>
            <p14:sldId id="769"/>
            <p14:sldId id="771"/>
            <p14:sldId id="563"/>
            <p14:sldId id="514"/>
            <p14:sldId id="660"/>
            <p14:sldId id="662"/>
            <p14:sldId id="759"/>
            <p14:sldId id="761"/>
            <p14:sldId id="763"/>
            <p14:sldId id="765"/>
            <p14:sldId id="767"/>
            <p14:sldId id="515"/>
            <p14:sldId id="788"/>
            <p14:sldId id="789"/>
            <p14:sldId id="790"/>
            <p14:sldId id="791"/>
            <p14:sldId id="757"/>
            <p14:sldId id="598"/>
            <p14:sldId id="600"/>
            <p14:sldId id="792"/>
            <p14:sldId id="755"/>
            <p14:sldId id="793"/>
            <p14:sldId id="516"/>
            <p14:sldId id="781"/>
            <p14:sldId id="794"/>
            <p14:sldId id="518"/>
            <p14:sldId id="795"/>
            <p14:sldId id="519"/>
            <p14:sldId id="585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ED153-BC4B-7E67-9CB3-6A0E8303B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4C1C86-744A-4ED3-52F3-45EB348679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EFCE40-034B-8CE1-9DDF-8D084CCDAC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C8BB04-091C-CC3D-DDFD-ED1B30DDD4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4880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98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7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935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7453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9104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486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128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0549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253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0767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1501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00021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534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146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485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125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862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66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3995422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79125" y="1773411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5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062693"/>
            <a:ext cx="1649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</a:p>
          <a:p>
            <a:pPr lvl="0"/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40023" cy="95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0"/>
            <a:ext cx="6685502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383050" y="3605579"/>
            <a:ext cx="8808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Foundational knowledge of Project Procurement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549110" y="4204868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5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549110" y="486785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398293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639194" flipV="1">
            <a:off x="-1619692" y="3742196"/>
            <a:ext cx="5573486" cy="3078779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572469" y="787785"/>
            <a:ext cx="41138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4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672080" y="2186223"/>
            <a:ext cx="94160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project procurement.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procurement management process.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procurement planning.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procurement documents.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 contract types.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procurement risks.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AI applications in project procurement.</a:t>
            </a:r>
            <a:endParaRPr lang="en-US" sz="29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</a:pPr>
            <a:endParaRPr lang="en-US" sz="3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</a:pPr>
            <a:endParaRPr lang="en-US" sz="3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04754" y="703605"/>
            <a:ext cx="4128422" cy="558317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33680" y="971759"/>
            <a:ext cx="11724640" cy="57497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</a:p>
          <a:p>
            <a:pPr>
              <a:buNone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is the process of acquiring products, services, or resources from external suppliers to complete a project successfully.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ensures that the right goods and services are acquired at the right quality, cost, and time to achieve the project's objectives.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btain the required goods and services for the project.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 the best value for money.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Ensure quality standards are met.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procurement risks.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 resources on time.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Comply with legal, ethical, and contractual requirements.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922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3582" y="149606"/>
            <a:ext cx="6724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Project Procurement?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285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42194" y="989356"/>
            <a:ext cx="4128422" cy="52905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014" y="1232359"/>
            <a:ext cx="11563972" cy="52619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importance of Project Procurement matters: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Reduces project 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Improves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Ensures timely delivery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Provides access to expertise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Manages supplier relationships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Supports project success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4429" y="220957"/>
            <a:ext cx="6724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Project Procurement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93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A8682-F072-A207-3810-6CA520466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22AEAE-520C-3CE4-ED4D-B5D6DA451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1BBAC1-CB2E-9C8E-EA1F-A4396AC8B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799567-6096-3C4E-FA21-3A78A2649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119"/>
            <a:ext cx="12192000" cy="679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572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062E5-C2AF-D201-14EF-784FF9920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A30DAB5-88C0-978D-4AB8-B34871DB2133}"/>
              </a:ext>
            </a:extLst>
          </p:cNvPr>
          <p:cNvSpPr/>
          <p:nvPr/>
        </p:nvSpPr>
        <p:spPr>
          <a:xfrm>
            <a:off x="8742194" y="989356"/>
            <a:ext cx="4128422" cy="52905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2D11D7-779F-02BD-87A9-38920FC8AB91}"/>
              </a:ext>
            </a:extLst>
          </p:cNvPr>
          <p:cNvSpPr/>
          <p:nvPr/>
        </p:nvSpPr>
        <p:spPr>
          <a:xfrm>
            <a:off x="180431" y="1232359"/>
            <a:ext cx="11645809" cy="54891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Procurement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Identify what needs to be purchased and prepare the procurement strategy.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Solicit Suppliers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Request bids, quotations, or proposals from potential vendors.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Evaluate and Select Suppliers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Compare offers based on cost, quality, experience, and capability.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Award and Manage Contracts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Negotiate, sign, and administer contracts while monitoring supplier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performance.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 Procurement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Verify that all contractual obligations have been fulfilled and formally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the contract.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2AD1A1-EAD8-0983-5856-2324EEEB5B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2A1346C-B7C6-10FA-B6F6-6D5251480542}"/>
              </a:ext>
            </a:extLst>
          </p:cNvPr>
          <p:cNvSpPr/>
          <p:nvPr/>
        </p:nvSpPr>
        <p:spPr>
          <a:xfrm>
            <a:off x="2936029" y="270742"/>
            <a:ext cx="6724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Activities in Project Procurement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ED515D-1750-AA31-5517-C25EF4BDA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737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549E7-47DE-776D-24A5-F05F9A337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804E6-AB01-2CE7-A28F-4DA0318482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BB8C8F-66E0-3F08-2086-62B3A1005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DBCBFE-1CE8-8B11-B562-884E02700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028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851530" y="1155869"/>
            <a:ext cx="4128422" cy="534604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04041"/>
            <a:ext cx="11576025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project management standards, procurement includes: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Procurement Management </a:t>
            </a:r>
          </a:p>
          <a:p>
            <a:pPr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 Procurements </a:t>
            </a:r>
          </a:p>
          <a:p>
            <a:pPr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Procurements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07003" y="356087"/>
            <a:ext cx="752597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Management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8C19A-0548-9324-A6E3-B5879815A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181EB4-B817-6426-A9DE-35A34ADDBAD6}"/>
              </a:ext>
            </a:extLst>
          </p:cNvPr>
          <p:cNvSpPr/>
          <p:nvPr/>
        </p:nvSpPr>
        <p:spPr>
          <a:xfrm>
            <a:off x="8508514" y="800239"/>
            <a:ext cx="4128422" cy="54700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1D13B8-16A7-E1F9-BAE4-0AEC538A005E}"/>
              </a:ext>
            </a:extLst>
          </p:cNvPr>
          <p:cNvSpPr/>
          <p:nvPr/>
        </p:nvSpPr>
        <p:spPr>
          <a:xfrm>
            <a:off x="290445" y="1046480"/>
            <a:ext cx="11441496" cy="56749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>
              <a:buNone/>
            </a:pP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Need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Procurement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 Procurement Documents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 Bids/Proposals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Evaluate Suppliers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Award Contract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 Contract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↓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 Procurement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alt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FD080A-E5AE-E180-04E6-E7763F0A69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90445" y="0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F608678-6590-FE19-1C12-B5DCDE23F66F}"/>
              </a:ext>
            </a:extLst>
          </p:cNvPr>
          <p:cNvSpPr/>
          <p:nvPr/>
        </p:nvSpPr>
        <p:spPr>
          <a:xfrm>
            <a:off x="2794000" y="246241"/>
            <a:ext cx="68227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 Life Cycle Flow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0C824-FC04-E4AE-21F8-BBCC818AE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719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1DAB4-A59B-C19D-E604-B767F5267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25AF5D2-98B6-D047-544C-4336D0446520}"/>
              </a:ext>
            </a:extLst>
          </p:cNvPr>
          <p:cNvSpPr/>
          <p:nvPr/>
        </p:nvSpPr>
        <p:spPr>
          <a:xfrm>
            <a:off x="9977708" y="538171"/>
            <a:ext cx="3378686" cy="54700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E920A1-10D6-13D2-8E44-BA2EFE0E08E8}"/>
              </a:ext>
            </a:extLst>
          </p:cNvPr>
          <p:cNvSpPr/>
          <p:nvPr/>
        </p:nvSpPr>
        <p:spPr>
          <a:xfrm>
            <a:off x="182880" y="936764"/>
            <a:ext cx="11633868" cy="56749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alt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CFA5790-7190-9438-3077-DA97CC08A2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90445" y="0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5764A3-C293-E123-897E-A9865A6C8E83}"/>
              </a:ext>
            </a:extLst>
          </p:cNvPr>
          <p:cNvSpPr/>
          <p:nvPr/>
        </p:nvSpPr>
        <p:spPr>
          <a:xfrm>
            <a:off x="2875280" y="6331"/>
            <a:ext cx="682273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 Life Cycle Flow Project: Purchase an MRI Machine for a hospital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2B3A4-491A-3B6C-FCF5-9F41FAB72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A4DE9B5-E0AF-A902-9CD0-520D773F0E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875255"/>
              </p:ext>
            </p:extLst>
          </p:nvPr>
        </p:nvGraphicFramePr>
        <p:xfrm>
          <a:off x="218774" y="984613"/>
          <a:ext cx="11562080" cy="5718877"/>
        </p:xfrm>
        <a:graphic>
          <a:graphicData uri="http://schemas.openxmlformats.org/drawingml/2006/table">
            <a:tbl>
              <a:tblPr/>
              <a:tblGrid>
                <a:gridCol w="2458720">
                  <a:extLst>
                    <a:ext uri="{9D8B030D-6E8A-4147-A177-3AD203B41FA5}">
                      <a16:colId xmlns:a16="http://schemas.microsoft.com/office/drawing/2014/main" val="1010045947"/>
                    </a:ext>
                  </a:extLst>
                </a:gridCol>
                <a:gridCol w="9103360">
                  <a:extLst>
                    <a:ext uri="{9D8B030D-6E8A-4147-A177-3AD203B41FA5}">
                      <a16:colId xmlns:a16="http://schemas.microsoft.com/office/drawing/2014/main" val="2380568140"/>
                    </a:ext>
                  </a:extLst>
                </a:gridCol>
              </a:tblGrid>
              <a:tr h="4579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Stage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6204069"/>
                  </a:ext>
                </a:extLst>
              </a:tr>
              <a:tr h="7091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the Need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hospital requires a new MRI machine to improve diagnostic services.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608558"/>
                  </a:ext>
                </a:extLst>
              </a:tr>
              <a:tr h="7091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Plan Procurement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Define technical specifications, budget, maintenance requirements, and delivery schedule.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210312"/>
                  </a:ext>
                </a:extLst>
              </a:tr>
              <a:tr h="40487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Prepare Documents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Develop the SOW and issue an RFQ or RFP.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3133821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Solicit Quotations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Request quotations from approved medical equipment suppliers.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39286"/>
                  </a:ext>
                </a:extLst>
              </a:tr>
              <a:tr h="7091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Evaluate Offers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Compare image quality, warranty, maintenance support, training, price, and delivery time.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757551"/>
                  </a:ext>
                </a:extLst>
              </a:tr>
              <a:tr h="40487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Award Contract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Select the supplier offering the best value.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586982"/>
                  </a:ext>
                </a:extLst>
              </a:tr>
              <a:tr h="7091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 Contract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Monitor manufacturing, shipping, installation, staff training, and acceptance testing.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696548"/>
                  </a:ext>
                </a:extLst>
              </a:tr>
              <a:tr h="7091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Close Procurement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Confirm successful installation, complete payment, and close the contract.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8786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508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37394" y="964026"/>
            <a:ext cx="4128422" cy="530630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39988"/>
            <a:ext cx="11622300" cy="53063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Make-or-buy analysis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Budget estimation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schedule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strategy 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Management Plan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2011" y="152400"/>
            <a:ext cx="4135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Procurement Planning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658419"/>
            <a:ext cx="4128422" cy="564040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032884"/>
            <a:ext cx="11737249" cy="5578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 of Work (SOW) 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Describes the products, services, or work to performed, including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requirements and deliverables</a:t>
            </a:r>
            <a:r>
              <a:rPr lang="en-US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 for Proposal (RFP)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Invites suppliers to submit detailed technical and commercial proposals for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complex procurements.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 for Quotation (RFQ)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Requests suppliers to provide price quotations for well-defined goods or services.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Invitation to Bid (ITB) 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Invites qualified suppliers to submit competitive bids, usually when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requirements are clearly specified.</a:t>
            </a: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958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1191" y="194575"/>
            <a:ext cx="45347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Procurement Documents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97AAD-B10B-78E3-7BB5-0B6C5898B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6C66FA0-4704-4736-E76A-E739C7F05B35}"/>
              </a:ext>
            </a:extLst>
          </p:cNvPr>
          <p:cNvSpPr/>
          <p:nvPr/>
        </p:nvSpPr>
        <p:spPr>
          <a:xfrm>
            <a:off x="9036834" y="895834"/>
            <a:ext cx="3927326" cy="560602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3B1336-A75E-2B18-7E2A-F0C90451BBA7}"/>
              </a:ext>
            </a:extLst>
          </p:cNvPr>
          <p:cNvSpPr/>
          <p:nvPr/>
        </p:nvSpPr>
        <p:spPr>
          <a:xfrm>
            <a:off x="149951" y="1115449"/>
            <a:ext cx="12090401" cy="5407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Bid/Proposal Evaluation Report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Documents the evaluation process and compares supplier proposals based on predefined criteria.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Purchase Order (PO)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formal document authorizing the purchase of goods or services from a supplier.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Agreement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legally binding document that defines the rights, responsibilities, terms, conditions, and obligations of both buyer and seller.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Change Order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Authorizes approved changes to the scope, cost, schedule, or other contract terms.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F57DE9B-4A84-1705-3A9F-452A38B506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9951" y="0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0A6D6C6-460F-9252-12A6-5296A9A59DA3}"/>
              </a:ext>
            </a:extLst>
          </p:cNvPr>
          <p:cNvSpPr/>
          <p:nvPr/>
        </p:nvSpPr>
        <p:spPr>
          <a:xfrm>
            <a:off x="3828616" y="128479"/>
            <a:ext cx="45347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Documents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37DA35-30F4-97A1-2D4A-05E37CF33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19206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9D858-57FD-3042-3525-B5179D422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3A9731D-DD10-85F6-42EA-EA9CCFDB51D8}"/>
              </a:ext>
            </a:extLst>
          </p:cNvPr>
          <p:cNvSpPr/>
          <p:nvPr/>
        </p:nvSpPr>
        <p:spPr>
          <a:xfrm>
            <a:off x="8508514" y="664302"/>
            <a:ext cx="4128422" cy="5797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33911B-FACD-990A-6F52-7963EDBA5D66}"/>
              </a:ext>
            </a:extLst>
          </p:cNvPr>
          <p:cNvSpPr/>
          <p:nvPr/>
        </p:nvSpPr>
        <p:spPr>
          <a:xfrm>
            <a:off x="289560" y="1122173"/>
            <a:ext cx="11612880" cy="50715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Performance Report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Tracks supplier performance, delivery status, quality, costs, and compliance with the contract.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Closure Report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Confirms that all contractual obligations have been completed and documents lessons learned before formally closing the procurement.</a:t>
            </a:r>
            <a:endParaRPr kumimoji="0" lang="en-US" altLang="en-US" sz="2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33FAE7A-DE65-DE9D-C2EF-5334CCE976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9951" y="0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7095AA8-C58D-E4B4-0BAB-AEB3B186C508}"/>
              </a:ext>
            </a:extLst>
          </p:cNvPr>
          <p:cNvSpPr/>
          <p:nvPr/>
        </p:nvSpPr>
        <p:spPr>
          <a:xfrm>
            <a:off x="3828616" y="79527"/>
            <a:ext cx="45347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Documents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4014FF-1898-A16A-ECD4-8AC1356CF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9037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95D2A-0432-9951-492F-C27D88428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77F7C7F-6230-B5E9-9724-24B955694D33}"/>
              </a:ext>
            </a:extLst>
          </p:cNvPr>
          <p:cNvSpPr/>
          <p:nvPr/>
        </p:nvSpPr>
        <p:spPr>
          <a:xfrm>
            <a:off x="8508514" y="820696"/>
            <a:ext cx="4128422" cy="56410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D3C902-20F4-B1E0-D02C-1D0BDEF0C5ED}"/>
              </a:ext>
            </a:extLst>
          </p:cNvPr>
          <p:cNvSpPr/>
          <p:nvPr/>
        </p:nvSpPr>
        <p:spPr>
          <a:xfrm>
            <a:off x="78831" y="959521"/>
            <a:ext cx="12151360" cy="5793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procurement </a:t>
            </a:r>
            <a:r>
              <a:rPr kumimoji="0" lang="en-US" sz="27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varies by industry, but in every case the company purchases goods, services, or expertise from external suppliers to support a project.</a:t>
            </a:r>
          </a:p>
          <a:p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1: </a:t>
            </a: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Project</a:t>
            </a:r>
          </a:p>
          <a:p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a 20-story office building</a:t>
            </a:r>
          </a:p>
          <a:p>
            <a:endParaRPr lang="en-US" sz="2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Items</a:t>
            </a:r>
            <a:endParaRPr lang="en-US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Cement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Steel reinforcement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Glass façade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Elevators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 conditioning systems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Electrical wiring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Fire protection systems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equipment rental 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Architectural consulting services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88694F-6123-1B31-3E42-43C33A8F78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6368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D75801D-30CB-73B8-73D4-EC139A139194}"/>
              </a:ext>
            </a:extLst>
          </p:cNvPr>
          <p:cNvSpPr/>
          <p:nvPr/>
        </p:nvSpPr>
        <p:spPr>
          <a:xfrm>
            <a:off x="2659215" y="136525"/>
            <a:ext cx="82350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Project Procurements in Companies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8264FE-8BD2-0809-5DB0-D09CBE5EE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2141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7F196-2C4F-106B-3E9E-D99152C27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D19F8C8-9402-EBC4-79CE-E7F7CCB2CF88}"/>
              </a:ext>
            </a:extLst>
          </p:cNvPr>
          <p:cNvSpPr/>
          <p:nvPr/>
        </p:nvSpPr>
        <p:spPr>
          <a:xfrm>
            <a:off x="8508514" y="820696"/>
            <a:ext cx="4128422" cy="56410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8635C1-95BE-D455-A0FB-422D5D34B5A4}"/>
              </a:ext>
            </a:extLst>
          </p:cNvPr>
          <p:cNvSpPr/>
          <p:nvPr/>
        </p:nvSpPr>
        <p:spPr>
          <a:xfrm>
            <a:off x="243839" y="959521"/>
            <a:ext cx="11986351" cy="5664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2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IT Project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 an Enterprise Resource Planning (ERP) system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Items</a:t>
            </a:r>
            <a:endParaRPr lang="en-US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ERP software licenses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hosting services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 software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solutions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consulting services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training services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440D30-AAA5-6217-DBFD-85A997E121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6368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4D0CC5B-4173-1E23-F837-3A764BF0D1EF}"/>
              </a:ext>
            </a:extLst>
          </p:cNvPr>
          <p:cNvSpPr/>
          <p:nvPr/>
        </p:nvSpPr>
        <p:spPr>
          <a:xfrm>
            <a:off x="2650103" y="103852"/>
            <a:ext cx="82350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Project Procurements in Companies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164A95-7504-7E6A-BBEA-6418AC8B3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234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C960D-2671-7BF2-7DAE-D68AB4C16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52C1B72-CC7C-C94D-D2F6-139918D38EFD}"/>
              </a:ext>
            </a:extLst>
          </p:cNvPr>
          <p:cNvSpPr/>
          <p:nvPr/>
        </p:nvSpPr>
        <p:spPr>
          <a:xfrm>
            <a:off x="8508514" y="820696"/>
            <a:ext cx="4128422" cy="56410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B7F9D5-15DF-CFFC-5E4B-3D7C37500099}"/>
              </a:ext>
            </a:extLst>
          </p:cNvPr>
          <p:cNvSpPr/>
          <p:nvPr/>
        </p:nvSpPr>
        <p:spPr>
          <a:xfrm>
            <a:off x="243839" y="959521"/>
            <a:ext cx="11986351" cy="5664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3: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 Project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a new hospital wing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Items</a:t>
            </a:r>
            <a:endParaRPr lang="en-US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CT and MRI scanners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 beds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Ventilators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Laboratory equipment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Medical gases system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Nurse call system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construction services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E02E7C3-2254-50A4-7694-6EE18FED5C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6368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6EDB6BA-73E0-F781-DB68-BF6512F95A8C}"/>
              </a:ext>
            </a:extLst>
          </p:cNvPr>
          <p:cNvSpPr/>
          <p:nvPr/>
        </p:nvSpPr>
        <p:spPr>
          <a:xfrm>
            <a:off x="2607949" y="134630"/>
            <a:ext cx="82350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Project Procurements in Companies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4F434-6A95-CCBD-31D3-D08D30722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8293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0FD6-7B77-7985-0275-C64745B14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911BFA3-34D2-E7CD-207B-59AAA92B0B8F}"/>
              </a:ext>
            </a:extLst>
          </p:cNvPr>
          <p:cNvSpPr/>
          <p:nvPr/>
        </p:nvSpPr>
        <p:spPr>
          <a:xfrm>
            <a:off x="8508514" y="820696"/>
            <a:ext cx="4128422" cy="56410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D70166-22C9-8EF9-0DFC-6BA6856401F7}"/>
              </a:ext>
            </a:extLst>
          </p:cNvPr>
          <p:cNvSpPr/>
          <p:nvPr/>
        </p:nvSpPr>
        <p:spPr>
          <a:xfrm>
            <a:off x="243839" y="959521"/>
            <a:ext cx="11328401" cy="5664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4: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Project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Expand a factory</a:t>
            </a:r>
          </a:p>
          <a:p>
            <a:pPr>
              <a:buNone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Items</a:t>
            </a:r>
          </a:p>
          <a:p>
            <a:pPr>
              <a:buNone/>
            </a:pPr>
            <a:endParaRPr lang="en-US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CNC machines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Industrial robots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Conveyors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Forklifts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Packaging machines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Quality inspection equipment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62C51-00B9-1738-781E-EB61AB4E02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6368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B901B7-4E30-BB75-1555-2F4915C03BDC}"/>
              </a:ext>
            </a:extLst>
          </p:cNvPr>
          <p:cNvSpPr/>
          <p:nvPr/>
        </p:nvSpPr>
        <p:spPr>
          <a:xfrm>
            <a:off x="2598255" y="136525"/>
            <a:ext cx="82350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Project Procurements in Companies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670E0A-FBCA-3627-D57C-55470E728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116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2EABC-0CC2-0657-9140-9A1976405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79BF3BC-D820-2A1E-771E-AAE40A55A706}"/>
              </a:ext>
            </a:extLst>
          </p:cNvPr>
          <p:cNvSpPr/>
          <p:nvPr/>
        </p:nvSpPr>
        <p:spPr>
          <a:xfrm>
            <a:off x="8508514" y="820696"/>
            <a:ext cx="4128422" cy="56410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268E4B-2B59-8072-C4E9-BD2CAB463E38}"/>
              </a:ext>
            </a:extLst>
          </p:cNvPr>
          <p:cNvSpPr/>
          <p:nvPr/>
        </p:nvSpPr>
        <p:spPr>
          <a:xfrm>
            <a:off x="304800" y="983349"/>
            <a:ext cx="11267440" cy="56410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5: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Renewable Energy Project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 a solar power plant</a:t>
            </a:r>
          </a:p>
          <a:p>
            <a:pPr>
              <a:buNone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Items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Solar panels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Inverters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Batteries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systems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Civil construction services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Electrical installation services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5B1243C-A318-4DEA-0E50-5F6972AD5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6368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463146F-096D-8B07-43AB-206248E4304D}"/>
              </a:ext>
            </a:extLst>
          </p:cNvPr>
          <p:cNvSpPr/>
          <p:nvPr/>
        </p:nvSpPr>
        <p:spPr>
          <a:xfrm>
            <a:off x="2598255" y="136525"/>
            <a:ext cx="82350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Project Procurements in Companies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F45FA1-60D4-BAE7-F09B-10FE307E2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60792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573387"/>
            <a:ext cx="4128422" cy="605536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845146"/>
            <a:ext cx="11460480" cy="58940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Steps:</a:t>
            </a:r>
          </a:p>
          <a:p>
            <a:pPr>
              <a:buNone/>
            </a:pP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 solicitation </a:t>
            </a:r>
          </a:p>
          <a:p>
            <a:pPr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Receive proposals </a:t>
            </a:r>
          </a:p>
          <a:p>
            <a:pPr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evaluation </a:t>
            </a:r>
          </a:p>
          <a:p>
            <a:pPr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evaluation</a:t>
            </a: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Negotiation </a:t>
            </a: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Contract award </a:t>
            </a:r>
          </a:p>
          <a:p>
            <a:endPara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35217"/>
            <a:ext cx="2305141" cy="7921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3487" y="93385"/>
            <a:ext cx="449090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Supplier Selection Process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B6976-5422-3182-1B34-F3455E7AC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077CA-281E-8650-DB6F-B503ED577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04F955-F76D-6A53-355C-213B7EB85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83877C-6A7E-A903-525A-846A80F373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465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A4052-CFA6-F114-9288-8E24842E0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82A98-FB63-785B-7B34-345CB01629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2A06A2-7F10-55A6-E982-EBF82018F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DBB06E-0143-989B-385D-15E6FEA21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1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9338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095ED2-DF77-E025-FB3C-79CF0D768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D12BFC-133F-2FFF-C11C-AE1EC1F82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599"/>
            <a:ext cx="12080240" cy="695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081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351F4B-D28C-8823-637E-76F570748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312AF5-36A7-8D6A-01FA-CC9DACB27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231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C3D6C-E643-505E-C86C-494C3CA9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D9E683C-E100-11E3-0F82-272E4F6BFAAD}"/>
              </a:ext>
            </a:extLst>
          </p:cNvPr>
          <p:cNvSpPr/>
          <p:nvPr/>
        </p:nvSpPr>
        <p:spPr>
          <a:xfrm>
            <a:off x="8508514" y="1005841"/>
            <a:ext cx="4128422" cy="55168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6879EF-56CB-9CAB-B9BE-DC234222A0CB}"/>
              </a:ext>
            </a:extLst>
          </p:cNvPr>
          <p:cNvSpPr/>
          <p:nvPr/>
        </p:nvSpPr>
        <p:spPr>
          <a:xfrm>
            <a:off x="180431" y="1229360"/>
            <a:ext cx="11747409" cy="5293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contract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mutually binding agreement that obligates the seller to provide the specified products or services and obligates the buyer to pay for them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Contracts can clarify responsibilities and sharpen focus on key deliverables of a project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Because contracts are legally binding, there is more accountability for delivering the work as stated in the contract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recent trend in outsourcing is the increasing size of contracts</a:t>
            </a:r>
            <a:endParaRPr kumimoji="0" lang="en-US" sz="3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7D669E-A56C-963B-D2B4-6B9B6330CF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2AD65C-E10E-A699-F8C0-D341B14D2C55}"/>
              </a:ext>
            </a:extLst>
          </p:cNvPr>
          <p:cNvSpPr/>
          <p:nvPr/>
        </p:nvSpPr>
        <p:spPr>
          <a:xfrm>
            <a:off x="4483784" y="194271"/>
            <a:ext cx="202651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Contracts</a:t>
            </a:r>
            <a:endParaRPr kumimoji="0" lang="en-US" sz="3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632F75-890F-4A32-9B0F-83D3286B6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4578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82563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Types of Contracts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357037"/>
            <a:ext cx="11310529" cy="5257800"/>
          </a:xfrm>
        </p:spPr>
        <p:txBody>
          <a:bodyPr>
            <a:noAutofit/>
          </a:bodyPr>
          <a:lstStyle/>
          <a:p>
            <a:pPr marL="457200" indent="-457200" algn="just"/>
            <a:r>
              <a:rPr lang="en-US" altLang="en-US" dirty="0"/>
              <a:t>Different types of contracts can be used in different situations</a:t>
            </a:r>
          </a:p>
          <a:p>
            <a:pPr marL="569913" indent="-455613" algn="just"/>
            <a:r>
              <a:rPr lang="en-US" altLang="en-US" b="1" dirty="0">
                <a:solidFill>
                  <a:srgbClr val="00B0F0"/>
                </a:solidFill>
              </a:rPr>
              <a:t>Fixed price </a:t>
            </a:r>
            <a:r>
              <a:rPr lang="en-US" altLang="en-US" dirty="0">
                <a:solidFill>
                  <a:srgbClr val="00B0F0"/>
                </a:solidFill>
              </a:rPr>
              <a:t>or</a:t>
            </a:r>
            <a:r>
              <a:rPr lang="en-US" altLang="en-US" b="1" dirty="0">
                <a:solidFill>
                  <a:srgbClr val="00B0F0"/>
                </a:solidFill>
              </a:rPr>
              <a:t> lump sum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b="1" dirty="0">
                <a:solidFill>
                  <a:srgbClr val="00B0F0"/>
                </a:solidFill>
              </a:rPr>
              <a:t>contracts</a:t>
            </a:r>
            <a:r>
              <a:rPr lang="en-US" altLang="en-US" dirty="0"/>
              <a:t>: involve a fixed total price for a well-defined product or service</a:t>
            </a:r>
          </a:p>
          <a:p>
            <a:pPr marL="569913" indent="-455613" algn="just"/>
            <a:r>
              <a:rPr lang="en-US" altLang="en-US" b="1" dirty="0">
                <a:solidFill>
                  <a:srgbClr val="00B0F0"/>
                </a:solidFill>
              </a:rPr>
              <a:t>Cost reimbursable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b="1" dirty="0">
                <a:solidFill>
                  <a:srgbClr val="00B0F0"/>
                </a:solidFill>
              </a:rPr>
              <a:t>contracts</a:t>
            </a:r>
            <a:r>
              <a:rPr lang="en-US" altLang="en-US" dirty="0"/>
              <a:t>: involve payment to the seller for direct and indirect costs</a:t>
            </a:r>
          </a:p>
          <a:p>
            <a:pPr marL="569913" indent="-455613" algn="just"/>
            <a:r>
              <a:rPr lang="en-US" altLang="en-US" b="1" dirty="0">
                <a:solidFill>
                  <a:srgbClr val="00B0F0"/>
                </a:solidFill>
              </a:rPr>
              <a:t>Time and material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b="1" dirty="0">
                <a:solidFill>
                  <a:srgbClr val="00B0F0"/>
                </a:solidFill>
              </a:rPr>
              <a:t>contracts</a:t>
            </a:r>
            <a:r>
              <a:rPr lang="en-US" altLang="en-US" dirty="0"/>
              <a:t>: hybrid of both fixed price and cost reimbursable contracts, often used by consultants</a:t>
            </a:r>
          </a:p>
          <a:p>
            <a:pPr marL="569913" indent="-455613" algn="just"/>
            <a:r>
              <a:rPr lang="en-US" altLang="en-US" b="1" dirty="0">
                <a:solidFill>
                  <a:srgbClr val="00B0F0"/>
                </a:solidFill>
              </a:rPr>
              <a:t>Unit price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b="1" dirty="0">
                <a:solidFill>
                  <a:srgbClr val="00B0F0"/>
                </a:solidFill>
              </a:rPr>
              <a:t>contracts</a:t>
            </a:r>
            <a:r>
              <a:rPr lang="en-US" altLang="en-US" dirty="0"/>
              <a:t>: require the buyer to pay the seller a predetermined amount per unit of service</a:t>
            </a:r>
          </a:p>
          <a:p>
            <a:pPr marL="457200" indent="-457200" algn="just"/>
            <a:r>
              <a:rPr lang="en-US" altLang="en-US" dirty="0"/>
              <a:t>A single contract can actually include all four of these categories, if it makes sense for that particular procurement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98A9A4-D899-446B-9D13-9E79630474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5B0344A-6C38-C7D3-6BAE-EDB246CFE573}"/>
              </a:ext>
            </a:extLst>
          </p:cNvPr>
          <p:cNvSpPr/>
          <p:nvPr/>
        </p:nvSpPr>
        <p:spPr>
          <a:xfrm>
            <a:off x="11724640" y="1050878"/>
            <a:ext cx="16171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1B98200-50F7-6128-039B-9BEDA0432A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570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71367" y="129223"/>
            <a:ext cx="10515600" cy="86911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Cost Reimbursable Contracts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205778" y="1584960"/>
            <a:ext cx="11376621" cy="4202015"/>
          </a:xfrm>
        </p:spPr>
        <p:txBody>
          <a:bodyPr rtlCol="0">
            <a:normAutofit lnSpcReduction="10000"/>
          </a:bodyPr>
          <a:lstStyle/>
          <a:p>
            <a:pPr marL="457200" indent="-457200" algn="just">
              <a:defRPr/>
            </a:pPr>
            <a:r>
              <a:rPr lang="en-US" b="1" dirty="0">
                <a:solidFill>
                  <a:srgbClr val="00B0F0"/>
                </a:solidFill>
              </a:rPr>
              <a:t>Cost plus incentive fee (CPIF</a:t>
            </a:r>
            <a:r>
              <a:rPr lang="en-US" b="1" dirty="0">
                <a:solidFill>
                  <a:srgbClr val="0070C0"/>
                </a:solidFill>
              </a:rPr>
              <a:t>)</a:t>
            </a:r>
            <a:r>
              <a:rPr lang="en-US" dirty="0">
                <a:solidFill>
                  <a:srgbClr val="0070C0"/>
                </a:solidFill>
              </a:rPr>
              <a:t>: </a:t>
            </a:r>
            <a:r>
              <a:rPr lang="en-US" dirty="0"/>
              <a:t>the buyer pays the supplier for allowable performance costs plus a predetermined fee and an incentive bonus</a:t>
            </a:r>
          </a:p>
          <a:p>
            <a:pPr marL="457200" indent="-457200" algn="just">
              <a:defRPr/>
            </a:pPr>
            <a:endParaRPr lang="en-US" dirty="0"/>
          </a:p>
          <a:p>
            <a:pPr marL="457200" indent="-457200" algn="just">
              <a:defRPr/>
            </a:pPr>
            <a:r>
              <a:rPr lang="en-US" b="1" dirty="0">
                <a:solidFill>
                  <a:srgbClr val="00B0F0"/>
                </a:solidFill>
              </a:rPr>
              <a:t>Cost plus fixed fee (CPFF)</a:t>
            </a:r>
            <a:r>
              <a:rPr lang="en-US" dirty="0">
                <a:solidFill>
                  <a:srgbClr val="00B0F0"/>
                </a:solidFill>
              </a:rPr>
              <a:t>: </a:t>
            </a:r>
            <a:r>
              <a:rPr lang="en-US" dirty="0"/>
              <a:t>the buyer pays the supplier for allowable performance costs plus a fixed fee payment usually based on a percentage of estimated costs</a:t>
            </a:r>
          </a:p>
          <a:p>
            <a:pPr marL="457200" indent="-457200" algn="just">
              <a:defRPr/>
            </a:pPr>
            <a:endParaRPr lang="en-US" dirty="0"/>
          </a:p>
          <a:p>
            <a:pPr marL="457200" indent="-457200" algn="just">
              <a:defRPr/>
            </a:pPr>
            <a:r>
              <a:rPr lang="en-US" b="1" dirty="0">
                <a:solidFill>
                  <a:srgbClr val="00B0F0"/>
                </a:solidFill>
              </a:rPr>
              <a:t>Cost plus percentage of costs (CPPC)</a:t>
            </a:r>
            <a:r>
              <a:rPr lang="en-US" dirty="0">
                <a:solidFill>
                  <a:srgbClr val="00B0F0"/>
                </a:solidFill>
              </a:rPr>
              <a:t>: </a:t>
            </a:r>
            <a:r>
              <a:rPr lang="en-US" dirty="0"/>
              <a:t>the buyer pays the supplier for allowable performance costs plus a predetermined percentage based on total costs</a:t>
            </a:r>
          </a:p>
          <a:p>
            <a:pPr marL="457200" indent="-457200" algn="just"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21B447-DC46-4502-884F-F7626EADBAC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7B4B966-8361-E177-4BEE-86D8FE845D98}"/>
              </a:ext>
            </a:extLst>
          </p:cNvPr>
          <p:cNvSpPr/>
          <p:nvPr/>
        </p:nvSpPr>
        <p:spPr>
          <a:xfrm>
            <a:off x="11686967" y="1050878"/>
            <a:ext cx="165484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2E41B36-AC5A-25EE-1F66-954073A5BB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49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E5E7-6207-F574-4FCB-7375555B1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CF8696-36EF-0DEC-7402-1455C4188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509FF5-876E-F308-D008-97244C0EA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8024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4614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12295-87FB-612B-220D-CDE1784F9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6629C8-ADDB-91FF-FBBA-CA1EC88BE8BC}"/>
              </a:ext>
            </a:extLst>
          </p:cNvPr>
          <p:cNvSpPr/>
          <p:nvPr/>
        </p:nvSpPr>
        <p:spPr>
          <a:xfrm>
            <a:off x="8955554" y="955040"/>
            <a:ext cx="3754606" cy="535559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B349FA-300D-6FD2-67F7-1CB969CC5C8D}"/>
              </a:ext>
            </a:extLst>
          </p:cNvPr>
          <p:cNvSpPr/>
          <p:nvPr/>
        </p:nvSpPr>
        <p:spPr>
          <a:xfrm>
            <a:off x="284480" y="1201585"/>
            <a:ext cx="11541760" cy="51547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6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statement of work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a description of the work required for the procurement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6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 SOW is used as part of a contract to describe only the work required for that particular contract, it is called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contract statement of work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6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SOW is a type of scope statement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6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good SOW gives bidders a better understanding of the buyer’s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2E518B3-B4ED-7C73-9DE6-54F9A01B99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0576795-D301-5DF9-AC9E-1B723EDFFA33}"/>
              </a:ext>
            </a:extLst>
          </p:cNvPr>
          <p:cNvSpPr/>
          <p:nvPr/>
        </p:nvSpPr>
        <p:spPr>
          <a:xfrm>
            <a:off x="3432394" y="165259"/>
            <a:ext cx="61196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Statement of Work (SOW)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808187-F727-D48A-6BA9-114975AD0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1608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4305B-7C15-6A0C-4A51-9EC5C3519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3D4B8E-D940-E37B-798E-263F6E970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A46FE8-3655-1599-8790-884BD557D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056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915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91109"/>
            <a:ext cx="4262606" cy="573000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41893"/>
            <a:ext cx="11767729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well-written Statement of Work should answer the following questions:</a:t>
            </a: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will be done? (Scope)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project being undertaken? (Purpose and objectives)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responsible? (Roles and responsibilities)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will the work be completed? (Schedule)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will success be measured? (Acceptance criteria and success metrics)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much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 it cost? (Budget and payment milestones)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236889"/>
            <a:ext cx="679604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 of Work (SOW)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47E66-3D95-62FD-B281-EBB6225F6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BED2C66-8B9D-9C94-1EAB-C919688466A8}"/>
              </a:ext>
            </a:extLst>
          </p:cNvPr>
          <p:cNvSpPr/>
          <p:nvPr/>
        </p:nvSpPr>
        <p:spPr>
          <a:xfrm>
            <a:off x="8508514" y="979028"/>
            <a:ext cx="4128422" cy="52913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F5C461-4B32-D920-95D1-5E64E619534C}"/>
              </a:ext>
            </a:extLst>
          </p:cNvPr>
          <p:cNvSpPr/>
          <p:nvPr/>
        </p:nvSpPr>
        <p:spPr>
          <a:xfrm>
            <a:off x="355600" y="1241892"/>
            <a:ext cx="11277600" cy="5274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delays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Poor quality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overruns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disputes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shortages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Currency fluctuations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76F5D9-EDFB-DE39-B48D-13328A2633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6DA10C-3E01-D13B-A7AE-A5D2496B4C2E}"/>
              </a:ext>
            </a:extLst>
          </p:cNvPr>
          <p:cNvSpPr/>
          <p:nvPr/>
        </p:nvSpPr>
        <p:spPr>
          <a:xfrm>
            <a:off x="2485572" y="236889"/>
            <a:ext cx="67960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Risks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9D383A-6A8F-9D65-FD99-6A1D0B85F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2620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D72C1-BA81-8FEF-88DC-CF5339E13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5591E-335B-617F-7E34-D9621DC45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D65B7C-714A-6C4C-035C-2F2690249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5077BB-72A1-F578-1011-0D1661DBF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928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605699"/>
            <a:ext cx="4128422" cy="566462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852673"/>
            <a:ext cx="11676289" cy="5868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(AI)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transforming project procurement by automating routine tasks, analyzing large volumes of data, predicting risks, and supporting better decision-making. Below are practical examples that can be used in a Project Management course.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help with: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evaluation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analysis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prediction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Fraud detection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Invoice automation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Spend analysis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performance monitoring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7731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30907" y="136525"/>
            <a:ext cx="637402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in Project Procurement</a:t>
            </a:r>
            <a:endParaRPr lang="en-US" sz="30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5FBD3-5DB2-4DD9-E5C4-7E2F07E89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EFA11-B090-6972-1DAF-22EA06383D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B07BA6-EF35-6E5B-70E8-C60ECBA8A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78571D-3FA3-6F50-73D6-FC9092515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72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984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358"/>
            <a:ext cx="4128422" cy="51869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2" y="1340322"/>
            <a:ext cx="11700394" cy="5124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supports project success.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is essential.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selection affects project risk.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evaluation is critical.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requires continuous monitoring.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is transforming procurement through automation and analytics.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54663" y="272981"/>
            <a:ext cx="1915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1FF66-7042-3557-C9A9-22C5E0B2E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179D476-2A50-2580-9A99-7C6814984C0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398293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579FF375-FEC0-2EA3-DFBA-44E1138A85C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079BAB39-A7DC-3353-FC16-1C41F1C69897}"/>
              </a:ext>
            </a:extLst>
          </p:cNvPr>
          <p:cNvSpPr/>
          <p:nvPr/>
        </p:nvSpPr>
        <p:spPr>
          <a:xfrm rot="15639194" flipV="1">
            <a:off x="-1619692" y="3742196"/>
            <a:ext cx="5573486" cy="3078779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42BBFB-D696-0CB0-E33C-7DD04C2CA2D9}"/>
              </a:ext>
            </a:extLst>
          </p:cNvPr>
          <p:cNvSpPr txBox="1"/>
          <p:nvPr/>
        </p:nvSpPr>
        <p:spPr>
          <a:xfrm>
            <a:off x="3138596" y="848527"/>
            <a:ext cx="645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CFDFD1B-EA1A-BBD3-9501-B07EC2F2BB66}"/>
              </a:ext>
            </a:extLst>
          </p:cNvPr>
          <p:cNvSpPr txBox="1"/>
          <p:nvPr/>
        </p:nvSpPr>
        <p:spPr>
          <a:xfrm>
            <a:off x="2672080" y="2186223"/>
            <a:ext cx="94160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Define project procurement.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Explain the procurement management process.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Understand procurement planning.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procurement documents.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Differentiate contract types.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Explain procurement risks.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Understand AI applications in project procurement.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FD9BE6D-D35F-1661-9E13-D60B128A8880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84A5FBF-D7A4-38AA-3BA8-FF27E8E8316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37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116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10085"/>
            <a:ext cx="4128422" cy="54389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20799"/>
            <a:ext cx="11460480" cy="5211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Baily, P., Farmer, D., Crocker, B., Jessop, D., &amp; Jones, D. (2008). </a:t>
            </a:r>
            <a:r>
              <a:rPr lang="en-US" sz="28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Procurement principles and management</a:t>
            </a: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 Education.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53143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35849" y="1913769"/>
            <a:ext cx="3801492" cy="278972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49EF243-239F-4B58-965A-FFFD107D9972}"/>
</file>

<file path=customXml/itemProps2.xml><?xml version="1.0" encoding="utf-8"?>
<ds:datastoreItem xmlns:ds="http://schemas.openxmlformats.org/officeDocument/2006/customXml" ds:itemID="{9D58582D-03A5-4410-BFB4-A49A6D6EF945}"/>
</file>

<file path=customXml/itemProps3.xml><?xml version="1.0" encoding="utf-8"?>
<ds:datastoreItem xmlns:ds="http://schemas.openxmlformats.org/officeDocument/2006/customXml" ds:itemID="{0C92836A-FB98-4FDB-AE2C-C1297D9F35EA}"/>
</file>

<file path=docProps/app.xml><?xml version="1.0" encoding="utf-8"?>
<Properties xmlns="http://schemas.openxmlformats.org/officeDocument/2006/extended-properties" xmlns:vt="http://schemas.openxmlformats.org/officeDocument/2006/docPropsVTypes">
  <TotalTime>9157</TotalTime>
  <Words>1645</Words>
  <Application>Microsoft Office PowerPoint</Application>
  <PresentationFormat>Widescreen</PresentationFormat>
  <Paragraphs>348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of Contracts</vt:lpstr>
      <vt:lpstr>Cost Reimbursable Contracts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Dr.Tarek Mohamed</cp:lastModifiedBy>
  <cp:revision>217</cp:revision>
  <dcterms:created xsi:type="dcterms:W3CDTF">2023-04-29T09:08:23Z</dcterms:created>
  <dcterms:modified xsi:type="dcterms:W3CDTF">2026-07-02T01:20:45Z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