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notesSlides/notesSlide1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19.xml" ContentType="application/vnd.openxmlformats-officedocument.presentationml.notesSlide+xml"/>
  <Override PartName="/ppt/notesMasters/notesMaster1.xml" ContentType="application/vnd.openxmlformats-officedocument.presentationml.notesMaster+xml"/>
  <Override PartName="/ppt/diagrams/drawing1.xml" ContentType="application/vnd.ms-office.drawingml.diagramDrawing+xml"/>
  <Override PartName="/ppt/theme/theme1.xml" ContentType="application/vnd.openxmlformats-officedocument.theme+xml"/>
  <Override PartName="/ppt/theme/theme4.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19.xml" ContentType="application/vnd.openxmlformats-officedocument.presentationml.tags+xml"/>
  <Override PartName="/ppt/tags/tag7.xml" ContentType="application/vnd.openxmlformats-officedocument.presentationml.tags+xml"/>
  <Override PartName="/ppt/tags/tag30.xml" ContentType="application/vnd.openxmlformats-officedocument.presentationml.tags+xml"/>
  <Override PartName="/ppt/tags/tag23.xml" ContentType="application/vnd.openxmlformats-officedocument.presentationml.tags+xml"/>
  <Override PartName="/ppt/tags/tag31.xml" ContentType="application/vnd.openxmlformats-officedocument.presentationml.tags+xml"/>
  <Override PartName="/ppt/tags/tag26.xml" ContentType="application/vnd.openxmlformats-officedocument.presentationml.tags+xml"/>
  <Override PartName="/ppt/tags/tag32.xml" ContentType="application/vnd.openxmlformats-officedocument.presentationml.tags+xml"/>
  <Override PartName="/ppt/tags/tag22.xml" ContentType="application/vnd.openxmlformats-officedocument.presentationml.tags+xml"/>
  <Override PartName="/ppt/tags/tag18.xml" ContentType="application/vnd.openxmlformats-officedocument.presentationml.tag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33.xml" ContentType="application/vnd.openxmlformats-officedocument.presentationml.tags+xml"/>
  <Override PartName="/ppt/tags/tag27.xml" ContentType="application/vnd.openxmlformats-officedocument.presentationml.tags+xml"/>
  <Override PartName="/ppt/tags/tag34.xml" ContentType="application/vnd.openxmlformats-officedocument.presentationml.tags+xml"/>
  <Override PartName="/ppt/tags/tag24.xml" ContentType="application/vnd.openxmlformats-officedocument.presentationml.tags+xml"/>
  <Override PartName="/ppt/tags/tag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ppt/tags/tag17.xml" ContentType="application/vnd.openxmlformats-officedocument.presentationml.tags+xml"/>
  <Override PartName="/ppt/tags/tag9.xml" ContentType="application/vnd.openxmlformats-officedocument.presentationml.tags+xml"/>
  <Override PartName="/ppt/tags/tag28.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9.xml" ContentType="application/vnd.openxmlformats-officedocument.presentationml.tags+xml"/>
  <Override PartName="/ppt/tags/tag25.xml" ContentType="application/vnd.openxmlformats-officedocument.presentationml.tag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97" r:id="rId2"/>
    <p:sldMasterId id="2147483714" r:id="rId3"/>
  </p:sldMasterIdLst>
  <p:notesMasterIdLst>
    <p:notesMasterId r:id="rId52"/>
  </p:notesMasterIdLst>
  <p:sldIdLst>
    <p:sldId id="498" r:id="rId4"/>
    <p:sldId id="481" r:id="rId5"/>
    <p:sldId id="256" r:id="rId6"/>
    <p:sldId id="500" r:id="rId7"/>
    <p:sldId id="330" r:id="rId8"/>
    <p:sldId id="331" r:id="rId9"/>
    <p:sldId id="463" r:id="rId10"/>
    <p:sldId id="459" r:id="rId11"/>
    <p:sldId id="420" r:id="rId12"/>
    <p:sldId id="430" r:id="rId13"/>
    <p:sldId id="337" r:id="rId14"/>
    <p:sldId id="434" r:id="rId15"/>
    <p:sldId id="427" r:id="rId16"/>
    <p:sldId id="338" r:id="rId17"/>
    <p:sldId id="429" r:id="rId18"/>
    <p:sldId id="471" r:id="rId19"/>
    <p:sldId id="291" r:id="rId20"/>
    <p:sldId id="455" r:id="rId21"/>
    <p:sldId id="456" r:id="rId22"/>
    <p:sldId id="458" r:id="rId23"/>
    <p:sldId id="470" r:id="rId24"/>
    <p:sldId id="364" r:id="rId25"/>
    <p:sldId id="399" r:id="rId26"/>
    <p:sldId id="461" r:id="rId27"/>
    <p:sldId id="339" r:id="rId28"/>
    <p:sldId id="436" r:id="rId29"/>
    <p:sldId id="437" r:id="rId30"/>
    <p:sldId id="435" r:id="rId31"/>
    <p:sldId id="438" r:id="rId32"/>
    <p:sldId id="439" r:id="rId33"/>
    <p:sldId id="440" r:id="rId34"/>
    <p:sldId id="441" r:id="rId35"/>
    <p:sldId id="442" r:id="rId36"/>
    <p:sldId id="443" r:id="rId37"/>
    <p:sldId id="445" r:id="rId38"/>
    <p:sldId id="447" r:id="rId39"/>
    <p:sldId id="449" r:id="rId40"/>
    <p:sldId id="433" r:id="rId41"/>
    <p:sldId id="450" r:id="rId42"/>
    <p:sldId id="451" r:id="rId43"/>
    <p:sldId id="453" r:id="rId44"/>
    <p:sldId id="347" r:id="rId45"/>
    <p:sldId id="297" r:id="rId46"/>
    <p:sldId id="464" r:id="rId47"/>
    <p:sldId id="465" r:id="rId48"/>
    <p:sldId id="466" r:id="rId49"/>
    <p:sldId id="269" r:id="rId50"/>
    <p:sldId id="293" r:id="rId51"/>
  </p:sldIdLst>
  <p:sldSz cx="12192000" cy="6858000"/>
  <p:notesSz cx="6858000" cy="9144000"/>
  <p:embeddedFontLst>
    <p:embeddedFont>
      <p:font typeface="Alexandria" pitchFamily="2" charset="-78"/>
      <p:regular r:id="rId53"/>
      <p:bold r:id="rId54"/>
    </p:embeddedFont>
    <p:embeddedFont>
      <p:font typeface="Georgia" panose="02040502050405020303" pitchFamily="18" charset="0"/>
      <p:regular r:id="rId55"/>
      <p:bold r:id="rId56"/>
      <p:italic r:id="rId57"/>
      <p:boldItalic r:id="rId58"/>
    </p:embeddedFont>
    <p:embeddedFont>
      <p:font typeface="Open Sans" panose="020B0606030504020204" pitchFamily="34" charset="0"/>
      <p:regular r:id="rId59"/>
      <p:bold r:id="rId60"/>
    </p:embeddedFont>
    <p:embeddedFont>
      <p:font typeface="Tajawal Medium" panose="00000600000000000000" charset="-78"/>
      <p:regular r:id="rId61"/>
      <p:bold r:id="rId62"/>
    </p:embeddedFont>
    <p:embeddedFont>
      <p:font typeface="Tw Cen MT" panose="020B0602020104020603" pitchFamily="34" charset="0"/>
      <p:regular r:id="rId63"/>
      <p:bold r:id="rId64"/>
      <p:italic r:id="rId65"/>
      <p:boldItalic r:id="rId66"/>
    </p:embeddedFont>
    <p:embeddedFont>
      <p:font typeface="Tw Cen MT Condensed" panose="020B0606020104020203" pitchFamily="34" charset="0"/>
      <p:regular r:id="rId67"/>
      <p:bold r:id="rId6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91" roundtripDataSignature="AMtx7mgx5kY1Q5fVOU4SuxbmhJ4f9Vuo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99"/>
    <a:srgbClr val="A50021"/>
    <a:srgbClr val="4A206A"/>
    <a:srgbClr val="3A2A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53" autoAdjust="0"/>
    <p:restoredTop sz="94602" autoAdjust="0"/>
  </p:normalViewPr>
  <p:slideViewPr>
    <p:cSldViewPr>
      <p:cViewPr varScale="1">
        <p:scale>
          <a:sx n="56" d="100"/>
          <a:sy n="56" d="100"/>
        </p:scale>
        <p:origin x="1024" y="5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550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font" Target="fonts/font11.fntdata"/><Relationship Id="rId68" Type="http://schemas.openxmlformats.org/officeDocument/2006/relationships/font" Target="fonts/font16.fntdata"/><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font" Target="fonts/font1.fntdata"/><Relationship Id="rId58" Type="http://schemas.openxmlformats.org/officeDocument/2006/relationships/font" Target="fonts/font6.fntdata"/><Relationship Id="rId66" Type="http://schemas.openxmlformats.org/officeDocument/2006/relationships/font" Target="fonts/font14.fntdata"/><Relationship Id="rId5" Type="http://schemas.openxmlformats.org/officeDocument/2006/relationships/slide" Target="slides/slide2.xml"/><Relationship Id="rId61" Type="http://schemas.openxmlformats.org/officeDocument/2006/relationships/font" Target="fonts/font9.fntdata"/><Relationship Id="rId95" Type="http://schemas.openxmlformats.org/officeDocument/2006/relationships/tableStyles" Target="tableStyle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font" Target="fonts/font4.fntdata"/><Relationship Id="rId64" Type="http://schemas.openxmlformats.org/officeDocument/2006/relationships/font" Target="fonts/font12.fntdata"/><Relationship Id="rId8" Type="http://schemas.openxmlformats.org/officeDocument/2006/relationships/slide" Target="slides/slide5.xml"/><Relationship Id="rId51" Type="http://schemas.openxmlformats.org/officeDocument/2006/relationships/slide" Target="slides/slide48.xml"/><Relationship Id="rId93" Type="http://schemas.openxmlformats.org/officeDocument/2006/relationships/viewProps" Target="viewProps.xml"/><Relationship Id="rId98" Type="http://schemas.openxmlformats.org/officeDocument/2006/relationships/customXml" Target="../customXml/item3.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font" Target="fonts/font7.fntdata"/><Relationship Id="rId67" Type="http://schemas.openxmlformats.org/officeDocument/2006/relationships/font" Target="fonts/font15.fntdata"/><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font" Target="fonts/font2.fntdata"/><Relationship Id="rId62" Type="http://schemas.openxmlformats.org/officeDocument/2006/relationships/font" Target="fonts/font10.fntdata"/><Relationship Id="rId91" Type="http://customschemas.google.com/relationships/presentationmetadata" Target="metadata"/><Relationship Id="rId96"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font" Target="fonts/font5.fntdata"/><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notesMaster" Target="notesMasters/notesMaster1.xml"/><Relationship Id="rId60" Type="http://schemas.openxmlformats.org/officeDocument/2006/relationships/font" Target="fonts/font8.fntdata"/><Relationship Id="rId65" Type="http://schemas.openxmlformats.org/officeDocument/2006/relationships/font" Target="fonts/font13.fntdata"/><Relationship Id="rId9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font" Target="fonts/font3.fntdata"/><Relationship Id="rId97" Type="http://schemas.openxmlformats.org/officeDocument/2006/relationships/customXml" Target="../customXml/item2.xml"/><Relationship Id="rId7" Type="http://schemas.openxmlformats.org/officeDocument/2006/relationships/slide" Target="slides/slide4.xml"/><Relationship Id="rId9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71C370-8EBE-47E8-87C1-B7345C54684A}" type="doc">
      <dgm:prSet loTypeId="urn:microsoft.com/office/officeart/2005/8/layout/chart3" loCatId="relationship" qsTypeId="urn:microsoft.com/office/officeart/2005/8/quickstyle/simple4" qsCatId="simple" csTypeId="urn:microsoft.com/office/officeart/2005/8/colors/accent5_2" csCatId="accent5" phldr="1"/>
      <dgm:spPr/>
      <dgm:t>
        <a:bodyPr/>
        <a:lstStyle/>
        <a:p>
          <a:endParaRPr lang="en-GB"/>
        </a:p>
      </dgm:t>
    </dgm:pt>
    <dgm:pt modelId="{45D0C3E9-A510-41BA-B6C8-473C050B8A75}">
      <dgm:prSet custT="1"/>
      <dgm:spPr/>
      <dgm:t>
        <a:bodyPr/>
        <a:lstStyle/>
        <a:p>
          <a:r>
            <a:rPr lang="ar-SA" sz="2000" b="1" i="0" dirty="0">
              <a:solidFill>
                <a:schemeClr val="tx1"/>
              </a:solidFill>
            </a:rPr>
            <a:t>أنواع المقابلة وفقاً لنوع الأسئلة</a:t>
          </a:r>
          <a:endParaRPr lang="en-GB" sz="2000" dirty="0">
            <a:solidFill>
              <a:schemeClr val="tx1"/>
            </a:solidFill>
          </a:endParaRPr>
        </a:p>
      </dgm:t>
    </dgm:pt>
    <dgm:pt modelId="{1DDBE999-78C6-413D-A8B4-7C4CF35BDF63}" type="parTrans" cxnId="{2586326D-FB8D-497D-9804-928DCBA77D6B}">
      <dgm:prSet/>
      <dgm:spPr/>
      <dgm:t>
        <a:bodyPr/>
        <a:lstStyle/>
        <a:p>
          <a:endParaRPr lang="en-GB" sz="2000"/>
        </a:p>
      </dgm:t>
    </dgm:pt>
    <dgm:pt modelId="{E2BED7BD-D316-4151-87B8-3BD5F7F5C318}" type="sibTrans" cxnId="{2586326D-FB8D-497D-9804-928DCBA77D6B}">
      <dgm:prSet/>
      <dgm:spPr/>
      <dgm:t>
        <a:bodyPr/>
        <a:lstStyle/>
        <a:p>
          <a:endParaRPr lang="en-GB" sz="2000"/>
        </a:p>
      </dgm:t>
    </dgm:pt>
    <dgm:pt modelId="{4ED2FBED-6924-4BA3-91B4-45E262A8E8B1}">
      <dgm:prSet custT="1"/>
      <dgm:spPr/>
      <dgm:t>
        <a:bodyPr/>
        <a:lstStyle/>
        <a:p>
          <a:r>
            <a:rPr lang="ar-SA" sz="2000" b="1" i="0" dirty="0"/>
            <a:t>المقابلة المقفلة</a:t>
          </a:r>
          <a:endParaRPr lang="en-GB" sz="2000" b="1" dirty="0"/>
        </a:p>
      </dgm:t>
    </dgm:pt>
    <dgm:pt modelId="{CF6265CF-013C-435C-947C-A388EF0C6DA5}" type="parTrans" cxnId="{AD35EB35-6D69-4543-9DB4-DB488FBE42FF}">
      <dgm:prSet/>
      <dgm:spPr/>
      <dgm:t>
        <a:bodyPr/>
        <a:lstStyle/>
        <a:p>
          <a:endParaRPr lang="en-GB" sz="2000"/>
        </a:p>
      </dgm:t>
    </dgm:pt>
    <dgm:pt modelId="{31498223-43B2-4E72-B0DD-CCCC80053387}" type="sibTrans" cxnId="{AD35EB35-6D69-4543-9DB4-DB488FBE42FF}">
      <dgm:prSet/>
      <dgm:spPr/>
      <dgm:t>
        <a:bodyPr/>
        <a:lstStyle/>
        <a:p>
          <a:endParaRPr lang="en-GB" sz="2000"/>
        </a:p>
      </dgm:t>
    </dgm:pt>
    <dgm:pt modelId="{2F2261DF-04D2-4BDF-A920-0B5B3845B7D5}">
      <dgm:prSet custT="1"/>
      <dgm:spPr/>
      <dgm:t>
        <a:bodyPr/>
        <a:lstStyle/>
        <a:p>
          <a:r>
            <a:rPr lang="ar-SA" sz="2000" b="1" i="0" dirty="0"/>
            <a:t>المقابلة المفتوحة</a:t>
          </a:r>
          <a:endParaRPr lang="en-GB" sz="2000" b="1" dirty="0"/>
        </a:p>
      </dgm:t>
    </dgm:pt>
    <dgm:pt modelId="{D8347043-A194-4A88-9D66-AE97524079F3}" type="parTrans" cxnId="{9422C953-6319-4DA8-B435-8276A6849760}">
      <dgm:prSet/>
      <dgm:spPr/>
      <dgm:t>
        <a:bodyPr/>
        <a:lstStyle/>
        <a:p>
          <a:endParaRPr lang="en-GB" sz="2000"/>
        </a:p>
      </dgm:t>
    </dgm:pt>
    <dgm:pt modelId="{3836111F-1F03-4260-87F4-E917CE8C3A5B}" type="sibTrans" cxnId="{9422C953-6319-4DA8-B435-8276A6849760}">
      <dgm:prSet/>
      <dgm:spPr/>
      <dgm:t>
        <a:bodyPr/>
        <a:lstStyle/>
        <a:p>
          <a:endParaRPr lang="en-GB" sz="2000"/>
        </a:p>
      </dgm:t>
    </dgm:pt>
    <dgm:pt modelId="{C44CD10D-A238-4AE4-905E-8A4666BC9616}">
      <dgm:prSet custT="1"/>
      <dgm:spPr/>
      <dgm:t>
        <a:bodyPr/>
        <a:lstStyle/>
        <a:p>
          <a:r>
            <a:rPr lang="ar-SA" sz="2000" b="1" i="0" dirty="0"/>
            <a:t>المقابلة المختلطة</a:t>
          </a:r>
          <a:endParaRPr lang="en-GB" sz="2000" b="1" dirty="0"/>
        </a:p>
      </dgm:t>
    </dgm:pt>
    <dgm:pt modelId="{76633BAD-8480-455C-9498-05B0F49D5062}" type="parTrans" cxnId="{F190C588-8201-4D20-A822-4FDC54D239F9}">
      <dgm:prSet/>
      <dgm:spPr/>
      <dgm:t>
        <a:bodyPr/>
        <a:lstStyle/>
        <a:p>
          <a:endParaRPr lang="en-GB" sz="2000"/>
        </a:p>
      </dgm:t>
    </dgm:pt>
    <dgm:pt modelId="{16E14647-2E5E-4919-B3A7-807078A4A9DB}" type="sibTrans" cxnId="{F190C588-8201-4D20-A822-4FDC54D239F9}">
      <dgm:prSet/>
      <dgm:spPr/>
      <dgm:t>
        <a:bodyPr/>
        <a:lstStyle/>
        <a:p>
          <a:endParaRPr lang="en-GB" sz="2000"/>
        </a:p>
      </dgm:t>
    </dgm:pt>
    <dgm:pt modelId="{A8553A13-CA5F-4195-8747-5DEC1E78638B}">
      <dgm:prSet custT="1"/>
      <dgm:spPr/>
      <dgm:t>
        <a:bodyPr/>
        <a:lstStyle/>
        <a:p>
          <a:endParaRPr lang="en-GB" sz="2000" dirty="0"/>
        </a:p>
      </dgm:t>
    </dgm:pt>
    <dgm:pt modelId="{76DFA23A-A4C2-41E1-986B-CB89F67611F0}" type="parTrans" cxnId="{62DD6E9D-A9F9-45CC-9FD1-5038797A1B92}">
      <dgm:prSet/>
      <dgm:spPr/>
      <dgm:t>
        <a:bodyPr/>
        <a:lstStyle/>
        <a:p>
          <a:endParaRPr lang="en-GB" sz="2000"/>
        </a:p>
      </dgm:t>
    </dgm:pt>
    <dgm:pt modelId="{FFB29837-4B2F-44BE-81C0-51A8D64C4266}" type="sibTrans" cxnId="{62DD6E9D-A9F9-45CC-9FD1-5038797A1B92}">
      <dgm:prSet/>
      <dgm:spPr/>
      <dgm:t>
        <a:bodyPr/>
        <a:lstStyle/>
        <a:p>
          <a:endParaRPr lang="en-GB" sz="2000"/>
        </a:p>
      </dgm:t>
    </dgm:pt>
    <dgm:pt modelId="{74F7BEB3-42B0-4663-B12F-88A9D6C8BCED}" type="pres">
      <dgm:prSet presAssocID="{3C71C370-8EBE-47E8-87C1-B7345C54684A}" presName="compositeShape" presStyleCnt="0">
        <dgm:presLayoutVars>
          <dgm:chMax val="7"/>
          <dgm:dir/>
          <dgm:resizeHandles val="exact"/>
        </dgm:presLayoutVars>
      </dgm:prSet>
      <dgm:spPr/>
    </dgm:pt>
    <dgm:pt modelId="{A1F8740E-1CEF-4B86-A77F-FB2565CC63BC}" type="pres">
      <dgm:prSet presAssocID="{3C71C370-8EBE-47E8-87C1-B7345C54684A}" presName="wedge1" presStyleLbl="node1" presStyleIdx="0" presStyleCnt="4"/>
      <dgm:spPr/>
    </dgm:pt>
    <dgm:pt modelId="{0F2FF751-397D-4408-87C9-2480E66211C5}" type="pres">
      <dgm:prSet presAssocID="{3C71C370-8EBE-47E8-87C1-B7345C54684A}" presName="wedge1Tx" presStyleLbl="node1" presStyleIdx="0" presStyleCnt="4">
        <dgm:presLayoutVars>
          <dgm:chMax val="0"/>
          <dgm:chPref val="0"/>
          <dgm:bulletEnabled val="1"/>
        </dgm:presLayoutVars>
      </dgm:prSet>
      <dgm:spPr/>
    </dgm:pt>
    <dgm:pt modelId="{D2350E57-E72D-498E-9AFF-149197AF5A8F}" type="pres">
      <dgm:prSet presAssocID="{3C71C370-8EBE-47E8-87C1-B7345C54684A}" presName="wedge2" presStyleLbl="node1" presStyleIdx="1" presStyleCnt="4"/>
      <dgm:spPr/>
    </dgm:pt>
    <dgm:pt modelId="{67C1B79D-49B2-40EF-B77F-9266172D8A57}" type="pres">
      <dgm:prSet presAssocID="{3C71C370-8EBE-47E8-87C1-B7345C54684A}" presName="wedge2Tx" presStyleLbl="node1" presStyleIdx="1" presStyleCnt="4">
        <dgm:presLayoutVars>
          <dgm:chMax val="0"/>
          <dgm:chPref val="0"/>
          <dgm:bulletEnabled val="1"/>
        </dgm:presLayoutVars>
      </dgm:prSet>
      <dgm:spPr/>
    </dgm:pt>
    <dgm:pt modelId="{DA90F61B-C7DC-4C69-9DE2-5EF61A9609C8}" type="pres">
      <dgm:prSet presAssocID="{3C71C370-8EBE-47E8-87C1-B7345C54684A}" presName="wedge3" presStyleLbl="node1" presStyleIdx="2" presStyleCnt="4"/>
      <dgm:spPr/>
    </dgm:pt>
    <dgm:pt modelId="{153A5AB1-27C9-4906-B6B2-3ECD93655348}" type="pres">
      <dgm:prSet presAssocID="{3C71C370-8EBE-47E8-87C1-B7345C54684A}" presName="wedge3Tx" presStyleLbl="node1" presStyleIdx="2" presStyleCnt="4">
        <dgm:presLayoutVars>
          <dgm:chMax val="0"/>
          <dgm:chPref val="0"/>
          <dgm:bulletEnabled val="1"/>
        </dgm:presLayoutVars>
      </dgm:prSet>
      <dgm:spPr/>
    </dgm:pt>
    <dgm:pt modelId="{E7A735BB-F136-4BFB-AB94-2627D8FEAF9D}" type="pres">
      <dgm:prSet presAssocID="{3C71C370-8EBE-47E8-87C1-B7345C54684A}" presName="wedge4" presStyleLbl="node1" presStyleIdx="3" presStyleCnt="4"/>
      <dgm:spPr/>
    </dgm:pt>
    <dgm:pt modelId="{A7132D28-AF3C-45FF-90D9-AE83FE3008F1}" type="pres">
      <dgm:prSet presAssocID="{3C71C370-8EBE-47E8-87C1-B7345C54684A}" presName="wedge4Tx" presStyleLbl="node1" presStyleIdx="3" presStyleCnt="4">
        <dgm:presLayoutVars>
          <dgm:chMax val="0"/>
          <dgm:chPref val="0"/>
          <dgm:bulletEnabled val="1"/>
        </dgm:presLayoutVars>
      </dgm:prSet>
      <dgm:spPr/>
    </dgm:pt>
  </dgm:ptLst>
  <dgm:cxnLst>
    <dgm:cxn modelId="{10510A0A-A944-41BC-8439-FA2B84CBBE5D}" type="presOf" srcId="{3C71C370-8EBE-47E8-87C1-B7345C54684A}" destId="{74F7BEB3-42B0-4663-B12F-88A9D6C8BCED}" srcOrd="0" destOrd="0" presId="urn:microsoft.com/office/officeart/2005/8/layout/chart3"/>
    <dgm:cxn modelId="{6D798A10-72A8-4C61-AF95-6D07D38ADB7E}" type="presOf" srcId="{2F2261DF-04D2-4BDF-A920-0B5B3845B7D5}" destId="{DA90F61B-C7DC-4C69-9DE2-5EF61A9609C8}" srcOrd="0" destOrd="0" presId="urn:microsoft.com/office/officeart/2005/8/layout/chart3"/>
    <dgm:cxn modelId="{AEE6552F-B9B9-4129-A6BE-55445CA76E98}" type="presOf" srcId="{A8553A13-CA5F-4195-8747-5DEC1E78638B}" destId="{E7A735BB-F136-4BFB-AB94-2627D8FEAF9D}" srcOrd="0" destOrd="1" presId="urn:microsoft.com/office/officeart/2005/8/layout/chart3"/>
    <dgm:cxn modelId="{AD35EB35-6D69-4543-9DB4-DB488FBE42FF}" srcId="{3C71C370-8EBE-47E8-87C1-B7345C54684A}" destId="{4ED2FBED-6924-4BA3-91B4-45E262A8E8B1}" srcOrd="1" destOrd="0" parTransId="{CF6265CF-013C-435C-947C-A388EF0C6DA5}" sibTransId="{31498223-43B2-4E72-B0DD-CCCC80053387}"/>
    <dgm:cxn modelId="{2586326D-FB8D-497D-9804-928DCBA77D6B}" srcId="{3C71C370-8EBE-47E8-87C1-B7345C54684A}" destId="{45D0C3E9-A510-41BA-B6C8-473C050B8A75}" srcOrd="0" destOrd="0" parTransId="{1DDBE999-78C6-413D-A8B4-7C4CF35BDF63}" sibTransId="{E2BED7BD-D316-4151-87B8-3BD5F7F5C318}"/>
    <dgm:cxn modelId="{3277B250-D3F6-44F6-AFBB-908B491C5ED5}" type="presOf" srcId="{4ED2FBED-6924-4BA3-91B4-45E262A8E8B1}" destId="{67C1B79D-49B2-40EF-B77F-9266172D8A57}" srcOrd="1" destOrd="0" presId="urn:microsoft.com/office/officeart/2005/8/layout/chart3"/>
    <dgm:cxn modelId="{9422C953-6319-4DA8-B435-8276A6849760}" srcId="{3C71C370-8EBE-47E8-87C1-B7345C54684A}" destId="{2F2261DF-04D2-4BDF-A920-0B5B3845B7D5}" srcOrd="2" destOrd="0" parTransId="{D8347043-A194-4A88-9D66-AE97524079F3}" sibTransId="{3836111F-1F03-4260-87F4-E917CE8C3A5B}"/>
    <dgm:cxn modelId="{1DB7EE83-2E4F-43CB-8AF8-00EFD78CD0A6}" type="presOf" srcId="{4ED2FBED-6924-4BA3-91B4-45E262A8E8B1}" destId="{D2350E57-E72D-498E-9AFF-149197AF5A8F}" srcOrd="0" destOrd="0" presId="urn:microsoft.com/office/officeart/2005/8/layout/chart3"/>
    <dgm:cxn modelId="{CE072188-9580-4E6B-A9F0-26357BDD836E}" type="presOf" srcId="{C44CD10D-A238-4AE4-905E-8A4666BC9616}" destId="{A7132D28-AF3C-45FF-90D9-AE83FE3008F1}" srcOrd="1" destOrd="0" presId="urn:microsoft.com/office/officeart/2005/8/layout/chart3"/>
    <dgm:cxn modelId="{F190C588-8201-4D20-A822-4FDC54D239F9}" srcId="{3C71C370-8EBE-47E8-87C1-B7345C54684A}" destId="{C44CD10D-A238-4AE4-905E-8A4666BC9616}" srcOrd="3" destOrd="0" parTransId="{76633BAD-8480-455C-9498-05B0F49D5062}" sibTransId="{16E14647-2E5E-4919-B3A7-807078A4A9DB}"/>
    <dgm:cxn modelId="{9E64A598-398D-40A7-9322-A342EAAB1B9C}" type="presOf" srcId="{C44CD10D-A238-4AE4-905E-8A4666BC9616}" destId="{E7A735BB-F136-4BFB-AB94-2627D8FEAF9D}" srcOrd="0" destOrd="0" presId="urn:microsoft.com/office/officeart/2005/8/layout/chart3"/>
    <dgm:cxn modelId="{62DD6E9D-A9F9-45CC-9FD1-5038797A1B92}" srcId="{C44CD10D-A238-4AE4-905E-8A4666BC9616}" destId="{A8553A13-CA5F-4195-8747-5DEC1E78638B}" srcOrd="0" destOrd="0" parTransId="{76DFA23A-A4C2-41E1-986B-CB89F67611F0}" sibTransId="{FFB29837-4B2F-44BE-81C0-51A8D64C4266}"/>
    <dgm:cxn modelId="{2B98EDA3-AE45-4164-A34A-2A40D515140C}" type="presOf" srcId="{2F2261DF-04D2-4BDF-A920-0B5B3845B7D5}" destId="{153A5AB1-27C9-4906-B6B2-3ECD93655348}" srcOrd="1" destOrd="0" presId="urn:microsoft.com/office/officeart/2005/8/layout/chart3"/>
    <dgm:cxn modelId="{A91288A7-0D76-4970-AB80-EF4157818095}" type="presOf" srcId="{45D0C3E9-A510-41BA-B6C8-473C050B8A75}" destId="{0F2FF751-397D-4408-87C9-2480E66211C5}" srcOrd="1" destOrd="0" presId="urn:microsoft.com/office/officeart/2005/8/layout/chart3"/>
    <dgm:cxn modelId="{FC0943E8-7F38-49DD-B84A-38419993A473}" type="presOf" srcId="{A8553A13-CA5F-4195-8747-5DEC1E78638B}" destId="{A7132D28-AF3C-45FF-90D9-AE83FE3008F1}" srcOrd="1" destOrd="1" presId="urn:microsoft.com/office/officeart/2005/8/layout/chart3"/>
    <dgm:cxn modelId="{A754C7EC-25FF-4D56-BC2C-CA990C702E97}" type="presOf" srcId="{45D0C3E9-A510-41BA-B6C8-473C050B8A75}" destId="{A1F8740E-1CEF-4B86-A77F-FB2565CC63BC}" srcOrd="0" destOrd="0" presId="urn:microsoft.com/office/officeart/2005/8/layout/chart3"/>
    <dgm:cxn modelId="{A6FF48DF-23F5-4CB1-84AD-E97614CA7695}" type="presParOf" srcId="{74F7BEB3-42B0-4663-B12F-88A9D6C8BCED}" destId="{A1F8740E-1CEF-4B86-A77F-FB2565CC63BC}" srcOrd="0" destOrd="0" presId="urn:microsoft.com/office/officeart/2005/8/layout/chart3"/>
    <dgm:cxn modelId="{54215AA5-270A-4B86-89E4-E0C2EBEA5CFB}" type="presParOf" srcId="{74F7BEB3-42B0-4663-B12F-88A9D6C8BCED}" destId="{0F2FF751-397D-4408-87C9-2480E66211C5}" srcOrd="1" destOrd="0" presId="urn:microsoft.com/office/officeart/2005/8/layout/chart3"/>
    <dgm:cxn modelId="{56D16644-BE06-4A95-92E9-77E2591180D4}" type="presParOf" srcId="{74F7BEB3-42B0-4663-B12F-88A9D6C8BCED}" destId="{D2350E57-E72D-498E-9AFF-149197AF5A8F}" srcOrd="2" destOrd="0" presId="urn:microsoft.com/office/officeart/2005/8/layout/chart3"/>
    <dgm:cxn modelId="{963FAB7E-A0AC-44EF-9382-7BAC9A3B4C47}" type="presParOf" srcId="{74F7BEB3-42B0-4663-B12F-88A9D6C8BCED}" destId="{67C1B79D-49B2-40EF-B77F-9266172D8A57}" srcOrd="3" destOrd="0" presId="urn:microsoft.com/office/officeart/2005/8/layout/chart3"/>
    <dgm:cxn modelId="{465C957C-2B3D-4810-90A9-B911F8623BAE}" type="presParOf" srcId="{74F7BEB3-42B0-4663-B12F-88A9D6C8BCED}" destId="{DA90F61B-C7DC-4C69-9DE2-5EF61A9609C8}" srcOrd="4" destOrd="0" presId="urn:microsoft.com/office/officeart/2005/8/layout/chart3"/>
    <dgm:cxn modelId="{5A216A0D-2496-45FD-AB6F-5A5DC5ADA9A2}" type="presParOf" srcId="{74F7BEB3-42B0-4663-B12F-88A9D6C8BCED}" destId="{153A5AB1-27C9-4906-B6B2-3ECD93655348}" srcOrd="5" destOrd="0" presId="urn:microsoft.com/office/officeart/2005/8/layout/chart3"/>
    <dgm:cxn modelId="{34325F8E-4545-4514-8D94-B7A1E3DA88AD}" type="presParOf" srcId="{74F7BEB3-42B0-4663-B12F-88A9D6C8BCED}" destId="{E7A735BB-F136-4BFB-AB94-2627D8FEAF9D}" srcOrd="6" destOrd="0" presId="urn:microsoft.com/office/officeart/2005/8/layout/chart3"/>
    <dgm:cxn modelId="{59DD3433-99AC-4766-8E49-974B1E411B85}" type="presParOf" srcId="{74F7BEB3-42B0-4663-B12F-88A9D6C8BCED}" destId="{A7132D28-AF3C-45FF-90D9-AE83FE3008F1}" srcOrd="7"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8740E-1CEF-4B86-A77F-FB2565CC63BC}">
      <dsp:nvSpPr>
        <dsp:cNvPr id="0" name=""/>
        <dsp:cNvSpPr/>
      </dsp:nvSpPr>
      <dsp:spPr>
        <a:xfrm>
          <a:off x="335182" y="802622"/>
          <a:ext cx="2881818" cy="2881818"/>
        </a:xfrm>
        <a:prstGeom prst="pie">
          <a:avLst>
            <a:gd name="adj1" fmla="val 16200000"/>
            <a:gd name="adj2" fmla="val 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i="0" kern="1200" dirty="0">
              <a:solidFill>
                <a:schemeClr val="tx1"/>
              </a:solidFill>
            </a:rPr>
            <a:t>أنواع المقابلة وفقاً لنوع الأسئلة</a:t>
          </a:r>
          <a:endParaRPr lang="en-GB" sz="2000" kern="1200" dirty="0">
            <a:solidFill>
              <a:schemeClr val="tx1"/>
            </a:solidFill>
          </a:endParaRPr>
        </a:p>
      </dsp:txBody>
      <dsp:txXfrm>
        <a:off x="1809027" y="1335759"/>
        <a:ext cx="1063528" cy="857684"/>
      </dsp:txXfrm>
    </dsp:sp>
    <dsp:sp modelId="{D2350E57-E72D-498E-9AFF-149197AF5A8F}">
      <dsp:nvSpPr>
        <dsp:cNvPr id="0" name=""/>
        <dsp:cNvSpPr/>
      </dsp:nvSpPr>
      <dsp:spPr>
        <a:xfrm>
          <a:off x="213734" y="924070"/>
          <a:ext cx="2881818" cy="2881818"/>
        </a:xfrm>
        <a:prstGeom prst="pie">
          <a:avLst>
            <a:gd name="adj1" fmla="val 0"/>
            <a:gd name="adj2" fmla="val 540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i="0" kern="1200" dirty="0"/>
            <a:t>المقابلة المقفلة</a:t>
          </a:r>
          <a:endParaRPr lang="en-GB" sz="2000" b="1" kern="1200" dirty="0"/>
        </a:p>
      </dsp:txBody>
      <dsp:txXfrm>
        <a:off x="1706105" y="2416441"/>
        <a:ext cx="1063528" cy="857684"/>
      </dsp:txXfrm>
    </dsp:sp>
    <dsp:sp modelId="{DA90F61B-C7DC-4C69-9DE2-5EF61A9609C8}">
      <dsp:nvSpPr>
        <dsp:cNvPr id="0" name=""/>
        <dsp:cNvSpPr/>
      </dsp:nvSpPr>
      <dsp:spPr>
        <a:xfrm>
          <a:off x="213734" y="924070"/>
          <a:ext cx="2881818" cy="2881818"/>
        </a:xfrm>
        <a:prstGeom prst="pie">
          <a:avLst>
            <a:gd name="adj1" fmla="val 5400000"/>
            <a:gd name="adj2" fmla="val 1080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i="0" kern="1200" dirty="0"/>
            <a:t>المقابلة المفتوحة</a:t>
          </a:r>
          <a:endParaRPr lang="en-GB" sz="2000" b="1" kern="1200" dirty="0"/>
        </a:p>
      </dsp:txBody>
      <dsp:txXfrm>
        <a:off x="539654" y="2416441"/>
        <a:ext cx="1063528" cy="857684"/>
      </dsp:txXfrm>
    </dsp:sp>
    <dsp:sp modelId="{E7A735BB-F136-4BFB-AB94-2627D8FEAF9D}">
      <dsp:nvSpPr>
        <dsp:cNvPr id="0" name=""/>
        <dsp:cNvSpPr/>
      </dsp:nvSpPr>
      <dsp:spPr>
        <a:xfrm>
          <a:off x="213734" y="924070"/>
          <a:ext cx="2881818" cy="2881818"/>
        </a:xfrm>
        <a:prstGeom prst="pie">
          <a:avLst>
            <a:gd name="adj1" fmla="val 10800000"/>
            <a:gd name="adj2" fmla="val 1620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t" anchorCtr="0">
          <a:noAutofit/>
        </a:bodyPr>
        <a:lstStyle/>
        <a:p>
          <a:pPr marL="0" lvl="0" indent="0" algn="l" defTabSz="889000">
            <a:lnSpc>
              <a:spcPct val="90000"/>
            </a:lnSpc>
            <a:spcBef>
              <a:spcPct val="0"/>
            </a:spcBef>
            <a:spcAft>
              <a:spcPct val="35000"/>
            </a:spcAft>
            <a:buNone/>
          </a:pPr>
          <a:r>
            <a:rPr lang="ar-SA" sz="2000" b="1" i="0" kern="1200" dirty="0"/>
            <a:t>المقابلة المختلطة</a:t>
          </a:r>
          <a:endParaRPr lang="en-GB" sz="2000" b="1" kern="1200" dirty="0"/>
        </a:p>
        <a:p>
          <a:pPr marL="228600" lvl="1" indent="-228600" algn="l" defTabSz="889000">
            <a:lnSpc>
              <a:spcPct val="90000"/>
            </a:lnSpc>
            <a:spcBef>
              <a:spcPct val="0"/>
            </a:spcBef>
            <a:spcAft>
              <a:spcPct val="15000"/>
            </a:spcAft>
            <a:buChar char="•"/>
          </a:pPr>
          <a:endParaRPr lang="en-GB" sz="2000" kern="1200" dirty="0"/>
        </a:p>
      </dsp:txBody>
      <dsp:txXfrm>
        <a:off x="539654" y="1455834"/>
        <a:ext cx="1063528" cy="857684"/>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US" sz="1200" smtClean="0">
                <a:solidFill>
                  <a:schemeClr val="dk1"/>
                </a:solidFill>
                <a:ea typeface="Calibri"/>
                <a:sym typeface="Calibri"/>
              </a:rPr>
              <a:pPr algn="r"/>
              <a:t>‹#›</a:t>
            </a:fld>
            <a:endParaRPr lang="en-US" sz="1200" dirty="0">
              <a:solidFill>
                <a:schemeClr val="dk1"/>
              </a:solidFill>
              <a:ea typeface="Calibri"/>
              <a:sym typeface="Calibri"/>
            </a:endParaRPr>
          </a:p>
        </p:txBody>
      </p:sp>
    </p:spTree>
    <p:extLst>
      <p:ext uri="{BB962C8B-B14F-4D97-AF65-F5344CB8AC3E}">
        <p14:creationId xmlns:p14="http://schemas.microsoft.com/office/powerpoint/2010/main" val="279441116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Alexandria" pitchFamily="2" charset="-78"/>
                <a:ea typeface="+mn-ea"/>
                <a:cs typeface="Alexandria" pitchFamily="2" charset="-78"/>
                <a:sym typeface="Arial"/>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endParaRPr>
          </a:p>
        </p:txBody>
      </p:sp>
    </p:spTree>
    <p:extLst>
      <p:ext uri="{BB962C8B-B14F-4D97-AF65-F5344CB8AC3E}">
        <p14:creationId xmlns:p14="http://schemas.microsoft.com/office/powerpoint/2010/main" val="796617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lexandria" pitchFamily="2" charset="-78"/>
              <a:cs typeface="Alexandria" pitchFamily="2" charset="-78"/>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Alexandria" pitchFamily="2" charset="-78"/>
                <a:ea typeface="+mn-ea"/>
                <a:cs typeface="Alexandria" pitchFamily="2" charset="-78"/>
                <a:sym typeface="Arial"/>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10172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8339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11108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61225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4915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38174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109246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834201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146030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80015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661570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54783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760369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280826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52056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374460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008939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9064394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636248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070950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358380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419245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382965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66263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77650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3" name="Google Shape;133;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369592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11" name="Google Shape;21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29_Title Slide">
  <p:cSld name="29_Title Slide">
    <p:spTree>
      <p:nvGrpSpPr>
        <p:cNvPr id="1" name="Shape 19"/>
        <p:cNvGrpSpPr/>
        <p:nvPr/>
      </p:nvGrpSpPr>
      <p:grpSpPr>
        <a:xfrm>
          <a:off x="0" y="0"/>
          <a:ext cx="0" cy="0"/>
          <a:chOff x="0" y="0"/>
          <a:chExt cx="0" cy="0"/>
        </a:xfrm>
      </p:grpSpPr>
      <p:sp>
        <p:nvSpPr>
          <p:cNvPr id="20" name="Google Shape;20;p12"/>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48_Title Slide">
  <p:cSld name="48_Title Slide">
    <p:spTree>
      <p:nvGrpSpPr>
        <p:cNvPr id="1" name="Shape 33"/>
        <p:cNvGrpSpPr/>
        <p:nvPr/>
      </p:nvGrpSpPr>
      <p:grpSpPr>
        <a:xfrm>
          <a:off x="0" y="0"/>
          <a:ext cx="0" cy="0"/>
          <a:chOff x="0" y="0"/>
          <a:chExt cx="0" cy="0"/>
        </a:xfrm>
      </p:grpSpPr>
      <p:sp>
        <p:nvSpPr>
          <p:cNvPr id="34" name="Google Shape;34;p1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Title and Content" type="obj">
  <p:cSld name="OBJECT">
    <p:spTree>
      <p:nvGrpSpPr>
        <p:cNvPr id="1" name="Shape 35"/>
        <p:cNvGrpSpPr/>
        <p:nvPr/>
      </p:nvGrpSpPr>
      <p:grpSpPr>
        <a:xfrm>
          <a:off x="0" y="0"/>
          <a:ext cx="0" cy="0"/>
          <a:chOff x="0" y="0"/>
          <a:chExt cx="0" cy="0"/>
        </a:xfrm>
      </p:grpSpPr>
      <p:sp>
        <p:nvSpPr>
          <p:cNvPr id="36" name="Google Shape;36;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37" name="Google Shape;37;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38" name="Google Shape;3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41"/>
        <p:cNvGrpSpPr/>
        <p:nvPr/>
      </p:nvGrpSpPr>
      <p:grpSpPr>
        <a:xfrm>
          <a:off x="0" y="0"/>
          <a:ext cx="0" cy="0"/>
          <a:chOff x="0" y="0"/>
          <a:chExt cx="0" cy="0"/>
        </a:xfrm>
      </p:grpSpPr>
      <p:sp>
        <p:nvSpPr>
          <p:cNvPr id="42" name="Google Shape;42;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3" name="Google Shape;43;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latin typeface="Alexandria" pitchFamily="2" charset="-78"/>
                <a:cs typeface="Alexandria" pitchFamily="2" charset="-78"/>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dirty="0"/>
          </a:p>
        </p:txBody>
      </p:sp>
      <p:sp>
        <p:nvSpPr>
          <p:cNvPr id="44" name="Google Shape;4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Two Content" type="twoObj">
  <p:cSld name="TWO_OBJECTS">
    <p:spTree>
      <p:nvGrpSpPr>
        <p:cNvPr id="1" name="Shape 47"/>
        <p:cNvGrpSpPr/>
        <p:nvPr/>
      </p:nvGrpSpPr>
      <p:grpSpPr>
        <a:xfrm>
          <a:off x="0" y="0"/>
          <a:ext cx="0" cy="0"/>
          <a:chOff x="0" y="0"/>
          <a:chExt cx="0" cy="0"/>
        </a:xfrm>
      </p:grpSpPr>
      <p:sp>
        <p:nvSpPr>
          <p:cNvPr id="48" name="Google Shape;48;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49" name="Google Shape;49;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0" name="Google Shape;50;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spTree>
      <p:nvGrpSpPr>
        <p:cNvPr id="1" name="Shape 54"/>
        <p:cNvGrpSpPr/>
        <p:nvPr/>
      </p:nvGrpSpPr>
      <p:grpSpPr>
        <a:xfrm>
          <a:off x="0" y="0"/>
          <a:ext cx="0" cy="0"/>
          <a:chOff x="0" y="0"/>
          <a:chExt cx="0" cy="0"/>
        </a:xfrm>
      </p:grpSpPr>
      <p:sp>
        <p:nvSpPr>
          <p:cNvPr id="55" name="Google Shape;55;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56" name="Google Shape;56;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7" name="Google Shape;57;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58" name="Google Shape;58;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dirty="0"/>
          </a:p>
        </p:txBody>
      </p:sp>
      <p:sp>
        <p:nvSpPr>
          <p:cNvPr id="59" name="Google Shape;59;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60" name="Google Shape;60;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8"/>
        <p:cNvGrpSpPr/>
        <p:nvPr/>
      </p:nvGrpSpPr>
      <p:grpSpPr>
        <a:xfrm>
          <a:off x="0" y="0"/>
          <a:ext cx="0" cy="0"/>
          <a:chOff x="0" y="0"/>
          <a:chExt cx="0" cy="0"/>
        </a:xfrm>
      </p:grpSpPr>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74" name="Google Shape;74;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atin typeface="Alexandria" pitchFamily="2" charset="-78"/>
                <a:cs typeface="Alexandria" pitchFamily="2" charset="-78"/>
              </a:defRPr>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dirty="0"/>
          </a:p>
        </p:txBody>
      </p:sp>
      <p:sp>
        <p:nvSpPr>
          <p:cNvPr id="75" name="Google Shape;75;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76" name="Google Shape;76;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9"/>
        <p:cNvGrpSpPr/>
        <p:nvPr/>
      </p:nvGrpSpPr>
      <p:grpSpPr>
        <a:xfrm>
          <a:off x="0" y="0"/>
          <a:ext cx="0" cy="0"/>
          <a:chOff x="0" y="0"/>
          <a:chExt cx="0" cy="0"/>
        </a:xfrm>
      </p:grpSpPr>
      <p:sp>
        <p:nvSpPr>
          <p:cNvPr id="80" name="Google Shape;80;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1" name="Google Shape;81;p25"/>
          <p:cNvSpPr>
            <a:spLocks noGrp="1"/>
          </p:cNvSpPr>
          <p:nvPr>
            <p:ph type="pic" idx="2"/>
          </p:nvPr>
        </p:nvSpPr>
        <p:spPr>
          <a:xfrm>
            <a:off x="5183188" y="987425"/>
            <a:ext cx="6172200" cy="4873625"/>
          </a:xfrm>
          <a:prstGeom prst="rect">
            <a:avLst/>
          </a:prstGeom>
          <a:noFill/>
          <a:ln>
            <a:noFill/>
          </a:ln>
        </p:spPr>
      </p:sp>
      <p:sp>
        <p:nvSpPr>
          <p:cNvPr id="82" name="Google Shape;82;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atin typeface="Alexandria" pitchFamily="2" charset="-78"/>
                <a:cs typeface="Alexandria" pitchFamily="2" charset="-78"/>
              </a:defRPr>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dirty="0"/>
          </a:p>
        </p:txBody>
      </p:sp>
      <p:sp>
        <p:nvSpPr>
          <p:cNvPr id="83" name="Google Shape;83;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86"/>
        <p:cNvGrpSpPr/>
        <p:nvPr/>
      </p:nvGrpSpPr>
      <p:grpSpPr>
        <a:xfrm>
          <a:off x="0" y="0"/>
          <a:ext cx="0" cy="0"/>
          <a:chOff x="0" y="0"/>
          <a:chExt cx="0" cy="0"/>
        </a:xfrm>
      </p:grpSpPr>
      <p:sp>
        <p:nvSpPr>
          <p:cNvPr id="87" name="Google Shape;87;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88" name="Google Shape;88;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89" name="Google Shape;8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atin typeface="Alexandria" pitchFamily="2" charset="-78"/>
                <a:cs typeface="Alexandria" pitchFamily="2" charset="-78"/>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dirty="0"/>
          </a:p>
        </p:txBody>
      </p:sp>
      <p:sp>
        <p:nvSpPr>
          <p:cNvPr id="94" name="Google Shape;94;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atin typeface="Alexandria" pitchFamily="2" charset="-78"/>
                <a:cs typeface="Alexandria" pitchFamily="2" charset="-78"/>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dirty="0"/>
          </a:p>
        </p:txBody>
      </p:sp>
      <p:sp>
        <p:nvSpPr>
          <p:cNvPr id="95" name="Google Shape;9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tx1">
                    <a:lumMod val="85000"/>
                    <a:lumOff val="15000"/>
                  </a:schemeClr>
                </a:solidFill>
                <a:latin typeface="Alexandria" pitchFamily="2" charset="-78"/>
                <a:cs typeface="Alexandria" pitchFamily="2" charset="-78"/>
              </a:defRPr>
            </a:lvl1pPr>
          </a:lstStyle>
          <a:p>
            <a:pPr lvl="0"/>
            <a:r>
              <a:rPr lang="en-US" altLang="ko-KR" dirty="0"/>
              <a:t>BASIC LAYOUT</a:t>
            </a:r>
          </a:p>
        </p:txBody>
      </p:sp>
    </p:spTree>
    <p:extLst>
      <p:ext uri="{BB962C8B-B14F-4D97-AF65-F5344CB8AC3E}">
        <p14:creationId xmlns:p14="http://schemas.microsoft.com/office/powerpoint/2010/main" val="35550662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31_Images &amp; Contents Layout">
    <p:spTree>
      <p:nvGrpSpPr>
        <p:cNvPr id="1" name=""/>
        <p:cNvGrpSpPr/>
        <p:nvPr/>
      </p:nvGrpSpPr>
      <p:grpSpPr>
        <a:xfrm>
          <a:off x="0" y="0"/>
          <a:ext cx="0" cy="0"/>
          <a:chOff x="0" y="0"/>
          <a:chExt cx="0" cy="0"/>
        </a:xfrm>
      </p:grpSpPr>
      <p:sp>
        <p:nvSpPr>
          <p:cNvPr id="22" name="직사각형 21">
            <a:extLst>
              <a:ext uri="{FF2B5EF4-FFF2-40B4-BE49-F238E27FC236}">
                <a16:creationId xmlns:a16="http://schemas.microsoft.com/office/drawing/2014/main" id="{C0AD03F6-15F2-4D54-8634-F2FD4B876D5D}"/>
              </a:ext>
            </a:extLst>
          </p:cNvPr>
          <p:cNvSpPr/>
          <p:nvPr userDrawn="1"/>
        </p:nvSpPr>
        <p:spPr>
          <a:xfrm>
            <a:off x="0" y="1894646"/>
            <a:ext cx="12191999" cy="30687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latin typeface="Alexandria" pitchFamily="2" charset="-78"/>
            </a:endParaRPr>
          </a:p>
        </p:txBody>
      </p:sp>
      <p:sp>
        <p:nvSpPr>
          <p:cNvPr id="35" name="Picture Placeholder 34">
            <a:extLst>
              <a:ext uri="{FF2B5EF4-FFF2-40B4-BE49-F238E27FC236}">
                <a16:creationId xmlns:a16="http://schemas.microsoft.com/office/drawing/2014/main" id="{A60AF8CF-91F6-47AF-9506-4473DAA9AA63}"/>
              </a:ext>
            </a:extLst>
          </p:cNvPr>
          <p:cNvSpPr>
            <a:spLocks noGrp="1"/>
          </p:cNvSpPr>
          <p:nvPr>
            <p:ph type="pic" idx="12" hasCustomPrompt="1"/>
          </p:nvPr>
        </p:nvSpPr>
        <p:spPr>
          <a:xfrm>
            <a:off x="472612" y="504855"/>
            <a:ext cx="6441943" cy="5959540"/>
          </a:xfrm>
          <a:custGeom>
            <a:avLst/>
            <a:gdLst>
              <a:gd name="connsiteX0" fmla="*/ 3930341 w 6441943"/>
              <a:gd name="connsiteY0" fmla="*/ 5551462 h 5959540"/>
              <a:gd name="connsiteX1" fmla="*/ 3930470 w 6441943"/>
              <a:gd name="connsiteY1" fmla="*/ 5553792 h 5959540"/>
              <a:gd name="connsiteX2" fmla="*/ 3930728 w 6441943"/>
              <a:gd name="connsiteY2" fmla="*/ 5581396 h 5959540"/>
              <a:gd name="connsiteX3" fmla="*/ 3101215 w 6441943"/>
              <a:gd name="connsiteY3" fmla="*/ 5522950 h 5959540"/>
              <a:gd name="connsiteX4" fmla="*/ 3096254 w 6441943"/>
              <a:gd name="connsiteY4" fmla="*/ 5540606 h 5959540"/>
              <a:gd name="connsiteX5" fmla="*/ 3100089 w 6441943"/>
              <a:gd name="connsiteY5" fmla="*/ 5529112 h 5959540"/>
              <a:gd name="connsiteX6" fmla="*/ 3179633 w 6441943"/>
              <a:gd name="connsiteY6" fmla="*/ 5436354 h 5959540"/>
              <a:gd name="connsiteX7" fmla="*/ 3179855 w 6441943"/>
              <a:gd name="connsiteY7" fmla="*/ 5457522 h 5959540"/>
              <a:gd name="connsiteX8" fmla="*/ 3179738 w 6441943"/>
              <a:gd name="connsiteY8" fmla="*/ 5446344 h 5959540"/>
              <a:gd name="connsiteX9" fmla="*/ 3798364 w 6441943"/>
              <a:gd name="connsiteY9" fmla="*/ 5116122 h 5959540"/>
              <a:gd name="connsiteX10" fmla="*/ 3835318 w 6441943"/>
              <a:gd name="connsiteY10" fmla="*/ 5181705 h 5959540"/>
              <a:gd name="connsiteX11" fmla="*/ 3838161 w 6441943"/>
              <a:gd name="connsiteY11" fmla="*/ 5187944 h 5959540"/>
              <a:gd name="connsiteX12" fmla="*/ 3772668 w 6441943"/>
              <a:gd name="connsiteY12" fmla="*/ 5021018 h 5959540"/>
              <a:gd name="connsiteX13" fmla="*/ 3772670 w 6441943"/>
              <a:gd name="connsiteY13" fmla="*/ 5021035 h 5959540"/>
              <a:gd name="connsiteX14" fmla="*/ 3772673 w 6441943"/>
              <a:gd name="connsiteY14" fmla="*/ 5021047 h 5959540"/>
              <a:gd name="connsiteX15" fmla="*/ 3772670 w 6441943"/>
              <a:gd name="connsiteY15" fmla="*/ 5021034 h 5959540"/>
              <a:gd name="connsiteX16" fmla="*/ 3761032 w 6441943"/>
              <a:gd name="connsiteY16" fmla="*/ 4843434 h 5959540"/>
              <a:gd name="connsiteX17" fmla="*/ 3760631 w 6441943"/>
              <a:gd name="connsiteY17" fmla="*/ 4854130 h 5959540"/>
              <a:gd name="connsiteX18" fmla="*/ 3761287 w 6441943"/>
              <a:gd name="connsiteY18" fmla="*/ 4871798 h 5959540"/>
              <a:gd name="connsiteX19" fmla="*/ 3384337 w 6441943"/>
              <a:gd name="connsiteY19" fmla="*/ 3767524 h 5959540"/>
              <a:gd name="connsiteX20" fmla="*/ 3346103 w 6441943"/>
              <a:gd name="connsiteY20" fmla="*/ 3782585 h 5959540"/>
              <a:gd name="connsiteX21" fmla="*/ 3160723 w 6441943"/>
              <a:gd name="connsiteY21" fmla="*/ 3891497 h 5959540"/>
              <a:gd name="connsiteX22" fmla="*/ 2789975 w 6441943"/>
              <a:gd name="connsiteY22" fmla="*/ 4375909 h 5959540"/>
              <a:gd name="connsiteX23" fmla="*/ 2780135 w 6441943"/>
              <a:gd name="connsiteY23" fmla="*/ 4386371 h 5959540"/>
              <a:gd name="connsiteX24" fmla="*/ 2777987 w 6441943"/>
              <a:gd name="connsiteY24" fmla="*/ 4376117 h 5959540"/>
              <a:gd name="connsiteX25" fmla="*/ 2780259 w 6441943"/>
              <a:gd name="connsiteY25" fmla="*/ 4386964 h 5959540"/>
              <a:gd name="connsiteX26" fmla="*/ 2813776 w 6441943"/>
              <a:gd name="connsiteY26" fmla="*/ 4528044 h 5959540"/>
              <a:gd name="connsiteX27" fmla="*/ 2780260 w 6441943"/>
              <a:gd name="connsiteY27" fmla="*/ 4386966 h 5959540"/>
              <a:gd name="connsiteX28" fmla="*/ 2780140 w 6441943"/>
              <a:gd name="connsiteY28" fmla="*/ 4386393 h 5959540"/>
              <a:gd name="connsiteX29" fmla="*/ 2780260 w 6441943"/>
              <a:gd name="connsiteY29" fmla="*/ 4386964 h 5959540"/>
              <a:gd name="connsiteX30" fmla="*/ 2827406 w 6441943"/>
              <a:gd name="connsiteY30" fmla="*/ 4585415 h 5959540"/>
              <a:gd name="connsiteX31" fmla="*/ 2980344 w 6441943"/>
              <a:gd name="connsiteY31" fmla="*/ 4916780 h 5959540"/>
              <a:gd name="connsiteX32" fmla="*/ 3179627 w 6441943"/>
              <a:gd name="connsiteY32" fmla="*/ 5435843 h 5959540"/>
              <a:gd name="connsiteX33" fmla="*/ 3179738 w 6441943"/>
              <a:gd name="connsiteY33" fmla="*/ 5446344 h 5959540"/>
              <a:gd name="connsiteX34" fmla="*/ 3179858 w 6441943"/>
              <a:gd name="connsiteY34" fmla="*/ 5457884 h 5959540"/>
              <a:gd name="connsiteX35" fmla="*/ 3177050 w 6441943"/>
              <a:gd name="connsiteY35" fmla="*/ 5492431 h 5959540"/>
              <a:gd name="connsiteX36" fmla="*/ 2859847 w 6441943"/>
              <a:gd name="connsiteY36" fmla="*/ 5869169 h 5959540"/>
              <a:gd name="connsiteX37" fmla="*/ 2850578 w 6441943"/>
              <a:gd name="connsiteY37" fmla="*/ 5871485 h 5959540"/>
              <a:gd name="connsiteX38" fmla="*/ 2723128 w 6441943"/>
              <a:gd name="connsiteY38" fmla="*/ 5887707 h 5959540"/>
              <a:gd name="connsiteX39" fmla="*/ 2723137 w 6441943"/>
              <a:gd name="connsiteY39" fmla="*/ 5887707 h 5959540"/>
              <a:gd name="connsiteX40" fmla="*/ 2730081 w 6441943"/>
              <a:gd name="connsiteY40" fmla="*/ 5887707 h 5959540"/>
              <a:gd name="connsiteX41" fmla="*/ 3527214 w 6441943"/>
              <a:gd name="connsiteY41" fmla="*/ 5883072 h 5959540"/>
              <a:gd name="connsiteX42" fmla="*/ 3860898 w 6441943"/>
              <a:gd name="connsiteY42" fmla="*/ 5593415 h 5959540"/>
              <a:gd name="connsiteX43" fmla="*/ 3861133 w 6441943"/>
              <a:gd name="connsiteY43" fmla="*/ 5581911 h 5959540"/>
              <a:gd name="connsiteX44" fmla="*/ 3861133 w 6441943"/>
              <a:gd name="connsiteY44" fmla="*/ 5581912 h 5959540"/>
              <a:gd name="connsiteX45" fmla="*/ 3861134 w 6441943"/>
              <a:gd name="connsiteY45" fmla="*/ 5581911 h 5959540"/>
              <a:gd name="connsiteX46" fmla="*/ 3738082 w 6441943"/>
              <a:gd name="connsiteY46" fmla="*/ 5153139 h 5959540"/>
              <a:gd name="connsiteX47" fmla="*/ 3732433 w 6441943"/>
              <a:gd name="connsiteY47" fmla="*/ 5140760 h 5959540"/>
              <a:gd name="connsiteX48" fmla="*/ 3732384 w 6441943"/>
              <a:gd name="connsiteY48" fmla="*/ 5140652 h 5959540"/>
              <a:gd name="connsiteX49" fmla="*/ 3731127 w 6441943"/>
              <a:gd name="connsiteY49" fmla="*/ 5137087 h 5959540"/>
              <a:gd name="connsiteX50" fmla="*/ 3731128 w 6441943"/>
              <a:gd name="connsiteY50" fmla="*/ 5137089 h 5959540"/>
              <a:gd name="connsiteX51" fmla="*/ 3721174 w 6441943"/>
              <a:gd name="connsiteY51" fmla="*/ 5108858 h 5959540"/>
              <a:gd name="connsiteX52" fmla="*/ 3720583 w 6441943"/>
              <a:gd name="connsiteY52" fmla="*/ 5106469 h 5959540"/>
              <a:gd name="connsiteX53" fmla="*/ 3720154 w 6441943"/>
              <a:gd name="connsiteY53" fmla="*/ 5104735 h 5959540"/>
              <a:gd name="connsiteX54" fmla="*/ 3720155 w 6441943"/>
              <a:gd name="connsiteY54" fmla="*/ 5104739 h 5959540"/>
              <a:gd name="connsiteX55" fmla="*/ 3708063 w 6441943"/>
              <a:gd name="connsiteY55" fmla="*/ 5055829 h 5959540"/>
              <a:gd name="connsiteX56" fmla="*/ 3696662 w 6441943"/>
              <a:gd name="connsiteY56" fmla="*/ 4979636 h 5959540"/>
              <a:gd name="connsiteX57" fmla="*/ 3691720 w 6441943"/>
              <a:gd name="connsiteY57" fmla="*/ 4897282 h 5959540"/>
              <a:gd name="connsiteX58" fmla="*/ 3691720 w 6441943"/>
              <a:gd name="connsiteY58" fmla="*/ 4897290 h 5959540"/>
              <a:gd name="connsiteX59" fmla="*/ 3691169 w 6441943"/>
              <a:gd name="connsiteY59" fmla="*/ 4888099 h 5959540"/>
              <a:gd name="connsiteX60" fmla="*/ 3690584 w 6441943"/>
              <a:gd name="connsiteY60" fmla="*/ 4878351 h 5959540"/>
              <a:gd name="connsiteX61" fmla="*/ 3693440 w 6441943"/>
              <a:gd name="connsiteY61" fmla="*/ 4750059 h 5959540"/>
              <a:gd name="connsiteX62" fmla="*/ 3693439 w 6441943"/>
              <a:gd name="connsiteY62" fmla="*/ 4750071 h 5959540"/>
              <a:gd name="connsiteX63" fmla="*/ 3693440 w 6441943"/>
              <a:gd name="connsiteY63" fmla="*/ 4750058 h 5959540"/>
              <a:gd name="connsiteX64" fmla="*/ 3693440 w 6441943"/>
              <a:gd name="connsiteY64" fmla="*/ 4750048 h 5959540"/>
              <a:gd name="connsiteX65" fmla="*/ 3740401 w 6441943"/>
              <a:gd name="connsiteY65" fmla="*/ 4404670 h 5959540"/>
              <a:gd name="connsiteX66" fmla="*/ 3740571 w 6441943"/>
              <a:gd name="connsiteY66" fmla="*/ 4404435 h 5959540"/>
              <a:gd name="connsiteX67" fmla="*/ 3706071 w 6441943"/>
              <a:gd name="connsiteY67" fmla="*/ 4362586 h 5959540"/>
              <a:gd name="connsiteX68" fmla="*/ 3422570 w 6441943"/>
              <a:gd name="connsiteY68" fmla="*/ 3821979 h 5959540"/>
              <a:gd name="connsiteX69" fmla="*/ 3384337 w 6441943"/>
              <a:gd name="connsiteY69" fmla="*/ 3767524 h 5959540"/>
              <a:gd name="connsiteX70" fmla="*/ 2542383 w 6441943"/>
              <a:gd name="connsiteY70" fmla="*/ 3241413 h 5959540"/>
              <a:gd name="connsiteX71" fmla="*/ 2512260 w 6441943"/>
              <a:gd name="connsiteY71" fmla="*/ 3280805 h 5959540"/>
              <a:gd name="connsiteX72" fmla="*/ 2712294 w 6441943"/>
              <a:gd name="connsiteY72" fmla="*/ 4403775 h 5959540"/>
              <a:gd name="connsiteX73" fmla="*/ 2720978 w 6441943"/>
              <a:gd name="connsiteY73" fmla="*/ 4440058 h 5959540"/>
              <a:gd name="connsiteX74" fmla="*/ 2776921 w 6441943"/>
              <a:gd name="connsiteY74" fmla="*/ 4371033 h 5959540"/>
              <a:gd name="connsiteX75" fmla="*/ 2735259 w 6441943"/>
              <a:gd name="connsiteY75" fmla="*/ 4172222 h 5959540"/>
              <a:gd name="connsiteX76" fmla="*/ 2581778 w 6441943"/>
              <a:gd name="connsiteY76" fmla="*/ 3271536 h 5959540"/>
              <a:gd name="connsiteX77" fmla="*/ 2542383 w 6441943"/>
              <a:gd name="connsiteY77" fmla="*/ 3241413 h 5959540"/>
              <a:gd name="connsiteX78" fmla="*/ 2168787 w 6441943"/>
              <a:gd name="connsiteY78" fmla="*/ 3080089 h 5959540"/>
              <a:gd name="connsiteX79" fmla="*/ 2101741 w 6441943"/>
              <a:gd name="connsiteY79" fmla="*/ 3124488 h 5959540"/>
              <a:gd name="connsiteX80" fmla="*/ 1992831 w 6441943"/>
              <a:gd name="connsiteY80" fmla="*/ 3386337 h 5959540"/>
              <a:gd name="connsiteX81" fmla="*/ 1819037 w 6441943"/>
              <a:gd name="connsiteY81" fmla="*/ 3520738 h 5959540"/>
              <a:gd name="connsiteX82" fmla="*/ 1814402 w 6441943"/>
              <a:gd name="connsiteY82" fmla="*/ 3652819 h 5959540"/>
              <a:gd name="connsiteX83" fmla="*/ 1888554 w 6441943"/>
              <a:gd name="connsiteY83" fmla="*/ 3669041 h 5959540"/>
              <a:gd name="connsiteX84" fmla="*/ 1939533 w 6441943"/>
              <a:gd name="connsiteY84" fmla="*/ 3722337 h 5959540"/>
              <a:gd name="connsiteX85" fmla="*/ 2009051 w 6441943"/>
              <a:gd name="connsiteY85" fmla="*/ 3710752 h 5959540"/>
              <a:gd name="connsiteX86" fmla="*/ 2108693 w 6441943"/>
              <a:gd name="connsiteY86" fmla="*/ 3622696 h 5959540"/>
              <a:gd name="connsiteX87" fmla="*/ 2166623 w 6441943"/>
              <a:gd name="connsiteY87" fmla="*/ 3564764 h 5959540"/>
              <a:gd name="connsiteX88" fmla="*/ 2217603 w 6441943"/>
              <a:gd name="connsiteY88" fmla="*/ 3476709 h 5959540"/>
              <a:gd name="connsiteX89" fmla="*/ 2419204 w 6441943"/>
              <a:gd name="connsiteY89" fmla="*/ 3326089 h 5959540"/>
              <a:gd name="connsiteX90" fmla="*/ 2210652 w 6441943"/>
              <a:gd name="connsiteY90" fmla="*/ 3112903 h 5959540"/>
              <a:gd name="connsiteX91" fmla="*/ 2168787 w 6441943"/>
              <a:gd name="connsiteY91" fmla="*/ 3080089 h 5959540"/>
              <a:gd name="connsiteX92" fmla="*/ 4736448 w 6441943"/>
              <a:gd name="connsiteY92" fmla="*/ 2146033 h 5959540"/>
              <a:gd name="connsiteX93" fmla="*/ 4759619 w 6441943"/>
              <a:gd name="connsiteY93" fmla="*/ 2155880 h 5959540"/>
              <a:gd name="connsiteX94" fmla="*/ 4766572 w 6441943"/>
              <a:gd name="connsiteY94" fmla="*/ 2255523 h 5959540"/>
              <a:gd name="connsiteX95" fmla="*/ 4422563 w 6441943"/>
              <a:gd name="connsiteY95" fmla="*/ 2763414 h 5959540"/>
              <a:gd name="connsiteX96" fmla="*/ 4399870 w 6441943"/>
              <a:gd name="connsiteY96" fmla="*/ 2748805 h 5959540"/>
              <a:gd name="connsiteX97" fmla="*/ 4361056 w 6441943"/>
              <a:gd name="connsiteY97" fmla="*/ 2693480 h 5959540"/>
              <a:gd name="connsiteX98" fmla="*/ 4298489 w 6441943"/>
              <a:gd name="connsiteY98" fmla="*/ 2605425 h 5959540"/>
              <a:gd name="connsiteX99" fmla="*/ 4236902 w 6441943"/>
              <a:gd name="connsiteY99" fmla="*/ 2622045 h 5959540"/>
              <a:gd name="connsiteX100" fmla="*/ 4205003 w 6441943"/>
              <a:gd name="connsiteY100" fmla="*/ 2639946 h 5959540"/>
              <a:gd name="connsiteX101" fmla="*/ 4213619 w 6441943"/>
              <a:gd name="connsiteY101" fmla="*/ 2615853 h 5959540"/>
              <a:gd name="connsiteX102" fmla="*/ 4233606 w 6441943"/>
              <a:gd name="connsiteY102" fmla="*/ 2591522 h 5959540"/>
              <a:gd name="connsiteX103" fmla="*/ 4678517 w 6441943"/>
              <a:gd name="connsiteY103" fmla="*/ 2167467 h 5959540"/>
              <a:gd name="connsiteX104" fmla="*/ 4736448 w 6441943"/>
              <a:gd name="connsiteY104" fmla="*/ 2146033 h 5959540"/>
              <a:gd name="connsiteX105" fmla="*/ 2679023 w 6441943"/>
              <a:gd name="connsiteY105" fmla="*/ 1316748 h 5959540"/>
              <a:gd name="connsiteX106" fmla="*/ 2660196 w 6441943"/>
              <a:gd name="connsiteY106" fmla="*/ 1335577 h 5959540"/>
              <a:gd name="connsiteX107" fmla="*/ 2599948 w 6441943"/>
              <a:gd name="connsiteY107" fmla="*/ 1592789 h 5959540"/>
              <a:gd name="connsiteX108" fmla="*/ 2727395 w 6441943"/>
              <a:gd name="connsiteY108" fmla="*/ 1942694 h 5959540"/>
              <a:gd name="connsiteX109" fmla="*/ 2796913 w 6441943"/>
              <a:gd name="connsiteY109" fmla="*/ 2220763 h 5959540"/>
              <a:gd name="connsiteX110" fmla="*/ 2831673 w 6441943"/>
              <a:gd name="connsiteY110" fmla="*/ 2255521 h 5959540"/>
              <a:gd name="connsiteX111" fmla="*/ 2866430 w 6441943"/>
              <a:gd name="connsiteY111" fmla="*/ 2223079 h 5959540"/>
              <a:gd name="connsiteX112" fmla="*/ 2787644 w 6441943"/>
              <a:gd name="connsiteY112" fmla="*/ 1905618 h 5959540"/>
              <a:gd name="connsiteX113" fmla="*/ 2669465 w 6441943"/>
              <a:gd name="connsiteY113" fmla="*/ 1588155 h 5959540"/>
              <a:gd name="connsiteX114" fmla="*/ 2725077 w 6441943"/>
              <a:gd name="connsiteY114" fmla="*/ 1363383 h 5959540"/>
              <a:gd name="connsiteX115" fmla="*/ 2706541 w 6441943"/>
              <a:gd name="connsiteY115" fmla="*/ 1317039 h 5959540"/>
              <a:gd name="connsiteX116" fmla="*/ 2679023 w 6441943"/>
              <a:gd name="connsiteY116" fmla="*/ 1316748 h 5959540"/>
              <a:gd name="connsiteX117" fmla="*/ 3661900 w 6441943"/>
              <a:gd name="connsiteY117" fmla="*/ 43514 h 5959540"/>
              <a:gd name="connsiteX118" fmla="*/ 3700637 w 6441943"/>
              <a:gd name="connsiteY118" fmla="*/ 51823 h 5959540"/>
              <a:gd name="connsiteX119" fmla="*/ 3967122 w 6441943"/>
              <a:gd name="connsiteY119" fmla="*/ 290498 h 5959540"/>
              <a:gd name="connsiteX120" fmla="*/ 3955534 w 6441943"/>
              <a:gd name="connsiteY120" fmla="*/ 436486 h 5959540"/>
              <a:gd name="connsiteX121" fmla="*/ 3917409 w 6441943"/>
              <a:gd name="connsiteY121" fmla="*/ 423225 h 5959540"/>
              <a:gd name="connsiteX122" fmla="*/ 3915737 w 6441943"/>
              <a:gd name="connsiteY122" fmla="*/ 421250 h 5959540"/>
              <a:gd name="connsiteX123" fmla="*/ 3559208 w 6441943"/>
              <a:gd name="connsiteY123" fmla="*/ 129965 h 5959540"/>
              <a:gd name="connsiteX124" fmla="*/ 3496142 w 6441943"/>
              <a:gd name="connsiteY124" fmla="*/ 100266 h 5959540"/>
              <a:gd name="connsiteX125" fmla="*/ 3547157 w 6441943"/>
              <a:gd name="connsiteY125" fmla="*/ 71375 h 5959540"/>
              <a:gd name="connsiteX126" fmla="*/ 3661900 w 6441943"/>
              <a:gd name="connsiteY126" fmla="*/ 43514 h 5959540"/>
              <a:gd name="connsiteX127" fmla="*/ 3052075 w 6441943"/>
              <a:gd name="connsiteY127" fmla="*/ 570 h 5959540"/>
              <a:gd name="connsiteX128" fmla="*/ 3058764 w 6441943"/>
              <a:gd name="connsiteY128" fmla="*/ 841 h 5959540"/>
              <a:gd name="connsiteX129" fmla="*/ 3410334 w 6441943"/>
              <a:gd name="connsiteY129" fmla="*/ 59859 h 5959540"/>
              <a:gd name="connsiteX130" fmla="*/ 3496142 w 6441943"/>
              <a:gd name="connsiteY130" fmla="*/ 100266 h 5959540"/>
              <a:gd name="connsiteX131" fmla="*/ 3492399 w 6441943"/>
              <a:gd name="connsiteY131" fmla="*/ 102386 h 5959540"/>
              <a:gd name="connsiteX132" fmla="*/ 3429521 w 6441943"/>
              <a:gd name="connsiteY132" fmla="*/ 149148 h 5959540"/>
              <a:gd name="connsiteX133" fmla="*/ 3290487 w 6441943"/>
              <a:gd name="connsiteY133" fmla="*/ 283548 h 5959540"/>
              <a:gd name="connsiteX134" fmla="*/ 3306706 w 6441943"/>
              <a:gd name="connsiteY134" fmla="*/ 325258 h 5959540"/>
              <a:gd name="connsiteX135" fmla="*/ 3302072 w 6441943"/>
              <a:gd name="connsiteY135" fmla="*/ 366969 h 5959540"/>
              <a:gd name="connsiteX136" fmla="*/ 3248776 w 6441943"/>
              <a:gd name="connsiteY136" fmla="*/ 441121 h 5959540"/>
              <a:gd name="connsiteX137" fmla="*/ 3202431 w 6441943"/>
              <a:gd name="connsiteY137" fmla="*/ 448071 h 5959540"/>
              <a:gd name="connsiteX138" fmla="*/ 3163037 w 6441943"/>
              <a:gd name="connsiteY138" fmla="*/ 420264 h 5959540"/>
              <a:gd name="connsiteX139" fmla="*/ 3112058 w 6441943"/>
              <a:gd name="connsiteY139" fmla="*/ 431852 h 5959540"/>
              <a:gd name="connsiteX140" fmla="*/ 3024002 w 6441943"/>
              <a:gd name="connsiteY140" fmla="*/ 554664 h 5959540"/>
              <a:gd name="connsiteX141" fmla="*/ 2961438 w 6441943"/>
              <a:gd name="connsiteY141" fmla="*/ 594059 h 5959540"/>
              <a:gd name="connsiteX142" fmla="*/ 2609215 w 6441943"/>
              <a:gd name="connsiteY142" fmla="*/ 992625 h 5959540"/>
              <a:gd name="connsiteX143" fmla="*/ 2928997 w 6441943"/>
              <a:gd name="connsiteY143" fmla="*/ 1321673 h 5959540"/>
              <a:gd name="connsiteX144" fmla="*/ 3315975 w 6441943"/>
              <a:gd name="connsiteY144" fmla="*/ 992625 h 5959540"/>
              <a:gd name="connsiteX145" fmla="*/ 3253411 w 6441943"/>
              <a:gd name="connsiteY145" fmla="*/ 749313 h 5959540"/>
              <a:gd name="connsiteX146" fmla="*/ 3248776 w 6441943"/>
              <a:gd name="connsiteY146" fmla="*/ 698333 h 5959540"/>
              <a:gd name="connsiteX147" fmla="*/ 3334513 w 6441943"/>
              <a:gd name="connsiteY147" fmla="*/ 605644 h 5959540"/>
              <a:gd name="connsiteX148" fmla="*/ 3334513 w 6441943"/>
              <a:gd name="connsiteY148" fmla="*/ 559299 h 5959540"/>
              <a:gd name="connsiteX149" fmla="*/ 3304390 w 6441943"/>
              <a:gd name="connsiteY149" fmla="*/ 519907 h 5959540"/>
              <a:gd name="connsiteX150" fmla="*/ 3373907 w 6441943"/>
              <a:gd name="connsiteY150" fmla="*/ 434168 h 5959540"/>
              <a:gd name="connsiteX151" fmla="*/ 3415618 w 6441943"/>
              <a:gd name="connsiteY151" fmla="*/ 415630 h 5959540"/>
              <a:gd name="connsiteX152" fmla="*/ 3457328 w 6441943"/>
              <a:gd name="connsiteY152" fmla="*/ 445755 h 5959540"/>
              <a:gd name="connsiteX153" fmla="*/ 3508307 w 6441943"/>
              <a:gd name="connsiteY153" fmla="*/ 417948 h 5959540"/>
              <a:gd name="connsiteX154" fmla="*/ 3744666 w 6441943"/>
              <a:gd name="connsiteY154" fmla="*/ 271960 h 5959540"/>
              <a:gd name="connsiteX155" fmla="*/ 3902239 w 6441943"/>
              <a:gd name="connsiteY155" fmla="*/ 417948 h 5959540"/>
              <a:gd name="connsiteX156" fmla="*/ 3917409 w 6441943"/>
              <a:gd name="connsiteY156" fmla="*/ 423225 h 5959540"/>
              <a:gd name="connsiteX157" fmla="*/ 3928155 w 6441943"/>
              <a:gd name="connsiteY157" fmla="*/ 435919 h 5959540"/>
              <a:gd name="connsiteX158" fmla="*/ 3932365 w 6441943"/>
              <a:gd name="connsiteY158" fmla="*/ 441118 h 5959540"/>
              <a:gd name="connsiteX159" fmla="*/ 4226656 w 6441943"/>
              <a:gd name="connsiteY159" fmla="*/ 772485 h 5959540"/>
              <a:gd name="connsiteX160" fmla="*/ 4307758 w 6441943"/>
              <a:gd name="connsiteY160" fmla="*/ 1043602 h 5959540"/>
              <a:gd name="connsiteX161" fmla="*/ 4284586 w 6441943"/>
              <a:gd name="connsiteY161" fmla="*/ 1326305 h 5959540"/>
              <a:gd name="connsiteX162" fmla="*/ 4238241 w 6441943"/>
              <a:gd name="connsiteY162" fmla="*/ 1133975 h 5959540"/>
              <a:gd name="connsiteX163" fmla="*/ 4164089 w 6441943"/>
              <a:gd name="connsiteY163" fmla="*/ 1326305 h 5959540"/>
              <a:gd name="connsiteX164" fmla="*/ 4113110 w 6441943"/>
              <a:gd name="connsiteY164" fmla="*/ 1226665 h 5959540"/>
              <a:gd name="connsiteX165" fmla="*/ 4055180 w 6441943"/>
              <a:gd name="connsiteY165" fmla="*/ 1388872 h 5959540"/>
              <a:gd name="connsiteX166" fmla="*/ 4038958 w 6441943"/>
              <a:gd name="connsiteY166" fmla="*/ 1300817 h 5959540"/>
              <a:gd name="connsiteX167" fmla="*/ 3779426 w 6441943"/>
              <a:gd name="connsiteY167" fmla="*/ 1574252 h 5959540"/>
              <a:gd name="connsiteX168" fmla="*/ 3682102 w 6441943"/>
              <a:gd name="connsiteY168" fmla="*/ 1655354 h 5959540"/>
              <a:gd name="connsiteX169" fmla="*/ 3665882 w 6441943"/>
              <a:gd name="connsiteY169" fmla="*/ 1921839 h 5959540"/>
              <a:gd name="connsiteX170" fmla="*/ 3626488 w 6441943"/>
              <a:gd name="connsiteY170" fmla="*/ 1991356 h 5959540"/>
              <a:gd name="connsiteX171" fmla="*/ 3515260 w 6441943"/>
              <a:gd name="connsiteY171" fmla="*/ 2002941 h 5959540"/>
              <a:gd name="connsiteX172" fmla="*/ 3487453 w 6441943"/>
              <a:gd name="connsiteY172" fmla="*/ 2077093 h 5959540"/>
              <a:gd name="connsiteX173" fmla="*/ 3417936 w 6441943"/>
              <a:gd name="connsiteY173" fmla="*/ 2088680 h 5959540"/>
              <a:gd name="connsiteX174" fmla="*/ 3387813 w 6441943"/>
              <a:gd name="connsiteY174" fmla="*/ 2146610 h 5959540"/>
              <a:gd name="connsiteX175" fmla="*/ 3306708 w 6441943"/>
              <a:gd name="connsiteY175" fmla="*/ 2141976 h 5959540"/>
              <a:gd name="connsiteX176" fmla="*/ 3288170 w 6441943"/>
              <a:gd name="connsiteY176" fmla="*/ 2211493 h 5959540"/>
              <a:gd name="connsiteX177" fmla="*/ 3144501 w 6441943"/>
              <a:gd name="connsiteY177" fmla="*/ 2223080 h 5959540"/>
              <a:gd name="connsiteX178" fmla="*/ 3051811 w 6441943"/>
              <a:gd name="connsiteY178" fmla="*/ 2169783 h 5959540"/>
              <a:gd name="connsiteX179" fmla="*/ 2959121 w 6441943"/>
              <a:gd name="connsiteY179" fmla="*/ 2313452 h 5959540"/>
              <a:gd name="connsiteX180" fmla="*/ 3040226 w 6441943"/>
              <a:gd name="connsiteY180" fmla="*/ 2445536 h 5959540"/>
              <a:gd name="connsiteX181" fmla="*/ 3241825 w 6441943"/>
              <a:gd name="connsiteY181" fmla="*/ 2614694 h 5959540"/>
              <a:gd name="connsiteX182" fmla="*/ 3276585 w 6441943"/>
              <a:gd name="connsiteY182" fmla="*/ 2656404 h 5959540"/>
              <a:gd name="connsiteX183" fmla="*/ 3531482 w 6441943"/>
              <a:gd name="connsiteY183" fmla="*/ 2563714 h 5959540"/>
              <a:gd name="connsiteX184" fmla="*/ 3967124 w 6441943"/>
              <a:gd name="connsiteY184" fmla="*/ 2869591 h 5959540"/>
              <a:gd name="connsiteX185" fmla="*/ 4006516 w 6441943"/>
              <a:gd name="connsiteY185" fmla="*/ 2869591 h 5959540"/>
              <a:gd name="connsiteX186" fmla="*/ 4175677 w 6441943"/>
              <a:gd name="connsiteY186" fmla="*/ 2656404 h 5959540"/>
              <a:gd name="connsiteX187" fmla="*/ 4205003 w 6441943"/>
              <a:gd name="connsiteY187" fmla="*/ 2639946 h 5959540"/>
              <a:gd name="connsiteX188" fmla="*/ 4201345 w 6441943"/>
              <a:gd name="connsiteY188" fmla="*/ 2650177 h 5959540"/>
              <a:gd name="connsiteX189" fmla="*/ 4198846 w 6441943"/>
              <a:gd name="connsiteY189" fmla="*/ 2702749 h 5959540"/>
              <a:gd name="connsiteX190" fmla="*/ 4187261 w 6441943"/>
              <a:gd name="connsiteY190" fmla="*/ 2848737 h 5959540"/>
              <a:gd name="connsiteX191" fmla="*/ 4082983 w 6441943"/>
              <a:gd name="connsiteY191" fmla="*/ 2969234 h 5959540"/>
              <a:gd name="connsiteX192" fmla="*/ 4078349 w 6441943"/>
              <a:gd name="connsiteY192" fmla="*/ 3092046 h 5959540"/>
              <a:gd name="connsiteX193" fmla="*/ 4117743 w 6441943"/>
              <a:gd name="connsiteY193" fmla="*/ 3138391 h 5959540"/>
              <a:gd name="connsiteX194" fmla="*/ 4226653 w 6441943"/>
              <a:gd name="connsiteY194" fmla="*/ 3052654 h 5959540"/>
              <a:gd name="connsiteX195" fmla="*/ 4422563 w 6441943"/>
              <a:gd name="connsiteY195" fmla="*/ 2763414 h 5959540"/>
              <a:gd name="connsiteX196" fmla="*/ 4428835 w 6441943"/>
              <a:gd name="connsiteY196" fmla="*/ 2767452 h 5959540"/>
              <a:gd name="connsiteX197" fmla="*/ 4442159 w 6441943"/>
              <a:gd name="connsiteY197" fmla="*/ 2774585 h 5959540"/>
              <a:gd name="connsiteX198" fmla="*/ 4446793 w 6441943"/>
              <a:gd name="connsiteY198" fmla="*/ 2874225 h 5959540"/>
              <a:gd name="connsiteX199" fmla="*/ 4463015 w 6441943"/>
              <a:gd name="connsiteY199" fmla="*/ 2950695 h 5959540"/>
              <a:gd name="connsiteX200" fmla="*/ 4493138 w 6441943"/>
              <a:gd name="connsiteY200" fmla="*/ 3036432 h 5959540"/>
              <a:gd name="connsiteX201" fmla="*/ 4428255 w 6441943"/>
              <a:gd name="connsiteY201" fmla="*/ 3145344 h 5959540"/>
              <a:gd name="connsiteX202" fmla="*/ 4312393 w 6441943"/>
              <a:gd name="connsiteY202" fmla="*/ 3307551 h 5959540"/>
              <a:gd name="connsiteX203" fmla="*/ 4887070 w 6441943"/>
              <a:gd name="connsiteY203" fmla="*/ 3949429 h 5959540"/>
              <a:gd name="connsiteX204" fmla="*/ 4914877 w 6441943"/>
              <a:gd name="connsiteY204" fmla="*/ 4141759 h 5959540"/>
              <a:gd name="connsiteX205" fmla="*/ 4845359 w 6441943"/>
              <a:gd name="connsiteY205" fmla="*/ 4598258 h 5959540"/>
              <a:gd name="connsiteX206" fmla="*/ 5095622 w 6441943"/>
              <a:gd name="connsiteY206" fmla="*/ 4938892 h 5959540"/>
              <a:gd name="connsiteX207" fmla="*/ 5230022 w 6441943"/>
              <a:gd name="connsiteY207" fmla="*/ 4874009 h 5959540"/>
              <a:gd name="connsiteX208" fmla="*/ 5408451 w 6441943"/>
              <a:gd name="connsiteY208" fmla="*/ 4890228 h 5959540"/>
              <a:gd name="connsiteX209" fmla="*/ 5658714 w 6441943"/>
              <a:gd name="connsiteY209" fmla="*/ 4836933 h 5959540"/>
              <a:gd name="connsiteX210" fmla="*/ 5793114 w 6441943"/>
              <a:gd name="connsiteY210" fmla="*/ 4853155 h 5959540"/>
              <a:gd name="connsiteX211" fmla="*/ 5742135 w 6441943"/>
              <a:gd name="connsiteY211" fmla="*/ 4992190 h 5959540"/>
              <a:gd name="connsiteX212" fmla="*/ 5943734 w 6441943"/>
              <a:gd name="connsiteY212" fmla="*/ 4938892 h 5959540"/>
              <a:gd name="connsiteX213" fmla="*/ 6249610 w 6441943"/>
              <a:gd name="connsiteY213" fmla="*/ 4834614 h 5959540"/>
              <a:gd name="connsiteX214" fmla="*/ 6358521 w 6441943"/>
              <a:gd name="connsiteY214" fmla="*/ 4920354 h 5959540"/>
              <a:gd name="connsiteX215" fmla="*/ 6377059 w 6441943"/>
              <a:gd name="connsiteY215" fmla="*/ 4927304 h 5959540"/>
              <a:gd name="connsiteX216" fmla="*/ 6388645 w 6441943"/>
              <a:gd name="connsiteY216" fmla="*/ 4943526 h 5959540"/>
              <a:gd name="connsiteX217" fmla="*/ 6381694 w 6441943"/>
              <a:gd name="connsiteY217" fmla="*/ 4982918 h 5959540"/>
              <a:gd name="connsiteX218" fmla="*/ 6416451 w 6441943"/>
              <a:gd name="connsiteY218" fmla="*/ 5001456 h 5959540"/>
              <a:gd name="connsiteX219" fmla="*/ 6428039 w 6441943"/>
              <a:gd name="connsiteY219" fmla="*/ 5019994 h 5959540"/>
              <a:gd name="connsiteX220" fmla="*/ 6416451 w 6441943"/>
              <a:gd name="connsiteY220" fmla="*/ 5077926 h 5959540"/>
              <a:gd name="connsiteX221" fmla="*/ 6428039 w 6441943"/>
              <a:gd name="connsiteY221" fmla="*/ 5105733 h 5959540"/>
              <a:gd name="connsiteX222" fmla="*/ 6441943 w 6441943"/>
              <a:gd name="connsiteY222" fmla="*/ 5168298 h 5959540"/>
              <a:gd name="connsiteX223" fmla="*/ 6423405 w 6441943"/>
              <a:gd name="connsiteY223" fmla="*/ 5198423 h 5959540"/>
              <a:gd name="connsiteX224" fmla="*/ 6423405 w 6441943"/>
              <a:gd name="connsiteY224" fmla="*/ 5240133 h 5959540"/>
              <a:gd name="connsiteX225" fmla="*/ 6381694 w 6441943"/>
              <a:gd name="connsiteY225" fmla="*/ 5267940 h 5959540"/>
              <a:gd name="connsiteX226" fmla="*/ 6177777 w 6441943"/>
              <a:gd name="connsiteY226" fmla="*/ 5402341 h 5959540"/>
              <a:gd name="connsiteX227" fmla="*/ 5906658 w 6441943"/>
              <a:gd name="connsiteY227" fmla="*/ 5536741 h 5959540"/>
              <a:gd name="connsiteX228" fmla="*/ 5408451 w 6441943"/>
              <a:gd name="connsiteY228" fmla="*/ 5733708 h 5959540"/>
              <a:gd name="connsiteX229" fmla="*/ 5079402 w 6441943"/>
              <a:gd name="connsiteY229" fmla="*/ 5895915 h 5959540"/>
              <a:gd name="connsiteX230" fmla="*/ 4870850 w 6441943"/>
              <a:gd name="connsiteY230" fmla="*/ 5694314 h 5959540"/>
              <a:gd name="connsiteX231" fmla="*/ 4748035 w 6441943"/>
              <a:gd name="connsiteY231" fmla="*/ 5620162 h 5959540"/>
              <a:gd name="connsiteX232" fmla="*/ 4666933 w 6441943"/>
              <a:gd name="connsiteY232" fmla="*/ 5701264 h 5959540"/>
              <a:gd name="connsiteX233" fmla="*/ 4372641 w 6441943"/>
              <a:gd name="connsiteY233" fmla="*/ 5752243 h 5959540"/>
              <a:gd name="connsiteX234" fmla="*/ 4284586 w 6441943"/>
              <a:gd name="connsiteY234" fmla="*/ 5381484 h 5959540"/>
              <a:gd name="connsiteX235" fmla="*/ 3913827 w 6441943"/>
              <a:gd name="connsiteY235" fmla="*/ 4582036 h 5959540"/>
              <a:gd name="connsiteX236" fmla="*/ 3803568 w 6441943"/>
              <a:gd name="connsiteY236" fmla="*/ 4480852 h 5959540"/>
              <a:gd name="connsiteX237" fmla="*/ 3800007 w 6441943"/>
              <a:gd name="connsiteY237" fmla="*/ 4476532 h 5959540"/>
              <a:gd name="connsiteX238" fmla="*/ 3780527 w 6441943"/>
              <a:gd name="connsiteY238" fmla="*/ 4590443 h 5959540"/>
              <a:gd name="connsiteX239" fmla="*/ 3780525 w 6441943"/>
              <a:gd name="connsiteY239" fmla="*/ 4590467 h 5959540"/>
              <a:gd name="connsiteX240" fmla="*/ 3765094 w 6441943"/>
              <a:gd name="connsiteY240" fmla="*/ 4735131 h 5959540"/>
              <a:gd name="connsiteX241" fmla="*/ 3765092 w 6441943"/>
              <a:gd name="connsiteY241" fmla="*/ 4735183 h 5959540"/>
              <a:gd name="connsiteX242" fmla="*/ 3765094 w 6441943"/>
              <a:gd name="connsiteY242" fmla="*/ 4735132 h 5959540"/>
              <a:gd name="connsiteX243" fmla="*/ 3765902 w 6441943"/>
              <a:gd name="connsiteY243" fmla="*/ 4727558 h 5959540"/>
              <a:gd name="connsiteX244" fmla="*/ 3763880 w 6441943"/>
              <a:gd name="connsiteY244" fmla="*/ 4767502 h 5959540"/>
              <a:gd name="connsiteX245" fmla="*/ 3761087 w 6441943"/>
              <a:gd name="connsiteY245" fmla="*/ 4841968 h 5959540"/>
              <a:gd name="connsiteX246" fmla="*/ 3761604 w 6441943"/>
              <a:gd name="connsiteY246" fmla="*/ 4880319 h 5959540"/>
              <a:gd name="connsiteX247" fmla="*/ 3764152 w 6441943"/>
              <a:gd name="connsiteY247" fmla="*/ 4948933 h 5959540"/>
              <a:gd name="connsiteX248" fmla="*/ 3765139 w 6441943"/>
              <a:gd name="connsiteY248" fmla="*/ 4957284 h 5959540"/>
              <a:gd name="connsiteX249" fmla="*/ 3763636 w 6441943"/>
              <a:gd name="connsiteY249" fmla="*/ 4934981 h 5959540"/>
              <a:gd name="connsiteX250" fmla="*/ 3766230 w 6441943"/>
              <a:gd name="connsiteY250" fmla="*/ 4966518 h 5959540"/>
              <a:gd name="connsiteX251" fmla="*/ 3771090 w 6441943"/>
              <a:gd name="connsiteY251" fmla="*/ 5007656 h 5959540"/>
              <a:gd name="connsiteX252" fmla="*/ 3774769 w 6441943"/>
              <a:gd name="connsiteY252" fmla="*/ 5031180 h 5959540"/>
              <a:gd name="connsiteX253" fmla="*/ 3781007 w 6441943"/>
              <a:gd name="connsiteY253" fmla="*/ 5061338 h 5959540"/>
              <a:gd name="connsiteX254" fmla="*/ 3784037 w 6441943"/>
              <a:gd name="connsiteY254" fmla="*/ 5074110 h 5959540"/>
              <a:gd name="connsiteX255" fmla="*/ 3782356 w 6441943"/>
              <a:gd name="connsiteY255" fmla="*/ 5067859 h 5959540"/>
              <a:gd name="connsiteX256" fmla="*/ 3783197 w 6441943"/>
              <a:gd name="connsiteY256" fmla="*/ 5071928 h 5959540"/>
              <a:gd name="connsiteX257" fmla="*/ 3790925 w 6441943"/>
              <a:gd name="connsiteY257" fmla="*/ 5097158 h 5959540"/>
              <a:gd name="connsiteX258" fmla="*/ 3792279 w 6441943"/>
              <a:gd name="connsiteY258" fmla="*/ 5101288 h 5959540"/>
              <a:gd name="connsiteX259" fmla="*/ 3791572 w 6441943"/>
              <a:gd name="connsiteY259" fmla="*/ 5099273 h 5959540"/>
              <a:gd name="connsiteX260" fmla="*/ 3792746 w 6441943"/>
              <a:gd name="connsiteY260" fmla="*/ 5103106 h 5959540"/>
              <a:gd name="connsiteX261" fmla="*/ 3798331 w 6441943"/>
              <a:gd name="connsiteY261" fmla="*/ 5116063 h 5959540"/>
              <a:gd name="connsiteX262" fmla="*/ 3798364 w 6441943"/>
              <a:gd name="connsiteY262" fmla="*/ 5116122 h 5959540"/>
              <a:gd name="connsiteX263" fmla="*/ 3798347 w 6441943"/>
              <a:gd name="connsiteY263" fmla="*/ 5116093 h 5959540"/>
              <a:gd name="connsiteX264" fmla="*/ 3841530 w 6441943"/>
              <a:gd name="connsiteY264" fmla="*/ 5195336 h 5959540"/>
              <a:gd name="connsiteX265" fmla="*/ 3838161 w 6441943"/>
              <a:gd name="connsiteY265" fmla="*/ 5187944 h 5959540"/>
              <a:gd name="connsiteX266" fmla="*/ 3840723 w 6441943"/>
              <a:gd name="connsiteY266" fmla="*/ 5192568 h 5959540"/>
              <a:gd name="connsiteX267" fmla="*/ 3843401 w 6441943"/>
              <a:gd name="connsiteY267" fmla="*/ 5198769 h 5959540"/>
              <a:gd name="connsiteX268" fmla="*/ 3845921 w 6441943"/>
              <a:gd name="connsiteY268" fmla="*/ 5203395 h 5959540"/>
              <a:gd name="connsiteX269" fmla="*/ 3852185 w 6441943"/>
              <a:gd name="connsiteY269" fmla="*/ 5218716 h 5959540"/>
              <a:gd name="connsiteX270" fmla="*/ 3864731 w 6441943"/>
              <a:gd name="connsiteY270" fmla="*/ 5246247 h 5959540"/>
              <a:gd name="connsiteX271" fmla="*/ 3867285 w 6441943"/>
              <a:gd name="connsiteY271" fmla="*/ 5254086 h 5959540"/>
              <a:gd name="connsiteX272" fmla="*/ 3855237 w 6441943"/>
              <a:gd name="connsiteY272" fmla="*/ 5226182 h 5959540"/>
              <a:gd name="connsiteX273" fmla="*/ 3869801 w 6441943"/>
              <a:gd name="connsiteY273" fmla="*/ 5261806 h 5959540"/>
              <a:gd name="connsiteX274" fmla="*/ 3867285 w 6441943"/>
              <a:gd name="connsiteY274" fmla="*/ 5254086 h 5959540"/>
              <a:gd name="connsiteX275" fmla="*/ 3873002 w 6441943"/>
              <a:gd name="connsiteY275" fmla="*/ 5267325 h 5959540"/>
              <a:gd name="connsiteX276" fmla="*/ 3876971 w 6441943"/>
              <a:gd name="connsiteY276" fmla="*/ 5279345 h 5959540"/>
              <a:gd name="connsiteX277" fmla="*/ 3880558 w 6441943"/>
              <a:gd name="connsiteY277" fmla="*/ 5288119 h 5959540"/>
              <a:gd name="connsiteX278" fmla="*/ 3887016 w 6441943"/>
              <a:gd name="connsiteY278" fmla="*/ 5309765 h 5959540"/>
              <a:gd name="connsiteX279" fmla="*/ 3896534 w 6441943"/>
              <a:gd name="connsiteY279" fmla="*/ 5338590 h 5959540"/>
              <a:gd name="connsiteX280" fmla="*/ 3900713 w 6441943"/>
              <a:gd name="connsiteY280" fmla="*/ 5355679 h 5959540"/>
              <a:gd name="connsiteX281" fmla="*/ 3904278 w 6441943"/>
              <a:gd name="connsiteY281" fmla="*/ 5367630 h 5959540"/>
              <a:gd name="connsiteX282" fmla="*/ 3907819 w 6441943"/>
              <a:gd name="connsiteY282" fmla="*/ 5384732 h 5959540"/>
              <a:gd name="connsiteX283" fmla="*/ 3912682 w 6441943"/>
              <a:gd name="connsiteY283" fmla="*/ 5404615 h 5959540"/>
              <a:gd name="connsiteX284" fmla="*/ 3916297 w 6441943"/>
              <a:gd name="connsiteY284" fmla="*/ 5425687 h 5959540"/>
              <a:gd name="connsiteX285" fmla="*/ 3919119 w 6441943"/>
              <a:gd name="connsiteY285" fmla="*/ 5439319 h 5959540"/>
              <a:gd name="connsiteX286" fmla="*/ 3920656 w 6441943"/>
              <a:gd name="connsiteY286" fmla="*/ 5451099 h 5959540"/>
              <a:gd name="connsiteX287" fmla="*/ 3922811 w 6441943"/>
              <a:gd name="connsiteY287" fmla="*/ 5463655 h 5959540"/>
              <a:gd name="connsiteX288" fmla="*/ 3923396 w 6441943"/>
              <a:gd name="connsiteY288" fmla="*/ 5469029 h 5959540"/>
              <a:gd name="connsiteX289" fmla="*/ 3922100 w 6441943"/>
              <a:gd name="connsiteY289" fmla="*/ 5462160 h 5959540"/>
              <a:gd name="connsiteX290" fmla="*/ 3925391 w 6441943"/>
              <a:gd name="connsiteY290" fmla="*/ 5487370 h 5959540"/>
              <a:gd name="connsiteX291" fmla="*/ 3923396 w 6441943"/>
              <a:gd name="connsiteY291" fmla="*/ 5469029 h 5959540"/>
              <a:gd name="connsiteX292" fmla="*/ 3923846 w 6441943"/>
              <a:gd name="connsiteY292" fmla="*/ 5471418 h 5959540"/>
              <a:gd name="connsiteX293" fmla="*/ 3925984 w 6441943"/>
              <a:gd name="connsiteY293" fmla="*/ 5491912 h 5959540"/>
              <a:gd name="connsiteX294" fmla="*/ 3927116 w 6441943"/>
              <a:gd name="connsiteY294" fmla="*/ 5500582 h 5959540"/>
              <a:gd name="connsiteX295" fmla="*/ 3927510 w 6441943"/>
              <a:gd name="connsiteY295" fmla="*/ 5506529 h 5959540"/>
              <a:gd name="connsiteX296" fmla="*/ 3928283 w 6441943"/>
              <a:gd name="connsiteY296" fmla="*/ 5513946 h 5959540"/>
              <a:gd name="connsiteX297" fmla="*/ 3927561 w 6441943"/>
              <a:gd name="connsiteY297" fmla="*/ 5507308 h 5959540"/>
              <a:gd name="connsiteX298" fmla="*/ 3929661 w 6441943"/>
              <a:gd name="connsiteY298" fmla="*/ 5539050 h 5959540"/>
              <a:gd name="connsiteX299" fmla="*/ 3928286 w 6441943"/>
              <a:gd name="connsiteY299" fmla="*/ 5513976 h 5959540"/>
              <a:gd name="connsiteX300" fmla="*/ 3930307 w 6441943"/>
              <a:gd name="connsiteY300" fmla="*/ 5548810 h 5959540"/>
              <a:gd name="connsiteX301" fmla="*/ 3930341 w 6441943"/>
              <a:gd name="connsiteY301" fmla="*/ 5551457 h 5959540"/>
              <a:gd name="connsiteX302" fmla="*/ 3930341 w 6441943"/>
              <a:gd name="connsiteY302" fmla="*/ 5551462 h 5959540"/>
              <a:gd name="connsiteX303" fmla="*/ 3930341 w 6441943"/>
              <a:gd name="connsiteY303" fmla="*/ 5551461 h 5959540"/>
              <a:gd name="connsiteX304" fmla="*/ 3930728 w 6441943"/>
              <a:gd name="connsiteY304" fmla="*/ 5581396 h 5959540"/>
              <a:gd name="connsiteX305" fmla="*/ 3930415 w 6441943"/>
              <a:gd name="connsiteY305" fmla="*/ 5595734 h 5959540"/>
              <a:gd name="connsiteX306" fmla="*/ 3531849 w 6441943"/>
              <a:gd name="connsiteY306" fmla="*/ 5952590 h 5959540"/>
              <a:gd name="connsiteX307" fmla="*/ 3527214 w 6441943"/>
              <a:gd name="connsiteY307" fmla="*/ 5952590 h 5959540"/>
              <a:gd name="connsiteX308" fmla="*/ 2732397 w 6441943"/>
              <a:gd name="connsiteY308" fmla="*/ 5959540 h 5959540"/>
              <a:gd name="connsiteX309" fmla="*/ 2579459 w 6441943"/>
              <a:gd name="connsiteY309" fmla="*/ 5906245 h 5959540"/>
              <a:gd name="connsiteX310" fmla="*/ 2597129 w 6441943"/>
              <a:gd name="connsiteY310" fmla="*/ 5859320 h 5959540"/>
              <a:gd name="connsiteX311" fmla="*/ 2603445 w 6441943"/>
              <a:gd name="connsiteY311" fmla="*/ 5855368 h 5959540"/>
              <a:gd name="connsiteX312" fmla="*/ 2607725 w 6441943"/>
              <a:gd name="connsiteY312" fmla="*/ 5850306 h 5959540"/>
              <a:gd name="connsiteX313" fmla="*/ 2644327 w 6441943"/>
              <a:gd name="connsiteY313" fmla="*/ 5829784 h 5959540"/>
              <a:gd name="connsiteX314" fmla="*/ 2644342 w 6441943"/>
              <a:gd name="connsiteY314" fmla="*/ 5829774 h 5959540"/>
              <a:gd name="connsiteX315" fmla="*/ 2648977 w 6441943"/>
              <a:gd name="connsiteY315" fmla="*/ 5827458 h 5959540"/>
              <a:gd name="connsiteX316" fmla="*/ 2838991 w 6441943"/>
              <a:gd name="connsiteY316" fmla="*/ 5804286 h 5959540"/>
              <a:gd name="connsiteX317" fmla="*/ 2924459 w 6441943"/>
              <a:gd name="connsiteY317" fmla="*/ 5760242 h 5959540"/>
              <a:gd name="connsiteX318" fmla="*/ 2939190 w 6441943"/>
              <a:gd name="connsiteY318" fmla="*/ 5750127 h 5959540"/>
              <a:gd name="connsiteX319" fmla="*/ 2928157 w 6441943"/>
              <a:gd name="connsiteY319" fmla="*/ 5758336 h 5959540"/>
              <a:gd name="connsiteX320" fmla="*/ 2933138 w 6441943"/>
              <a:gd name="connsiteY320" fmla="*/ 5755769 h 5959540"/>
              <a:gd name="connsiteX321" fmla="*/ 2945690 w 6441943"/>
              <a:gd name="connsiteY321" fmla="*/ 5745664 h 5959540"/>
              <a:gd name="connsiteX322" fmla="*/ 2939190 w 6441943"/>
              <a:gd name="connsiteY322" fmla="*/ 5750127 h 5959540"/>
              <a:gd name="connsiteX323" fmla="*/ 2951805 w 6441943"/>
              <a:gd name="connsiteY323" fmla="*/ 5740741 h 5959540"/>
              <a:gd name="connsiteX324" fmla="*/ 2991960 w 6441943"/>
              <a:gd name="connsiteY324" fmla="*/ 5708411 h 5959540"/>
              <a:gd name="connsiteX325" fmla="*/ 2999083 w 6441943"/>
              <a:gd name="connsiteY325" fmla="*/ 5701683 h 5959540"/>
              <a:gd name="connsiteX326" fmla="*/ 2995389 w 6441943"/>
              <a:gd name="connsiteY326" fmla="*/ 5705651 h 5959540"/>
              <a:gd name="connsiteX327" fmla="*/ 3002574 w 6441943"/>
              <a:gd name="connsiteY327" fmla="*/ 5699865 h 5959540"/>
              <a:gd name="connsiteX328" fmla="*/ 3007940 w 6441943"/>
              <a:gd name="connsiteY328" fmla="*/ 5693316 h 5959540"/>
              <a:gd name="connsiteX329" fmla="*/ 2999083 w 6441943"/>
              <a:gd name="connsiteY329" fmla="*/ 5701683 h 5959540"/>
              <a:gd name="connsiteX330" fmla="*/ 3015770 w 6441943"/>
              <a:gd name="connsiteY330" fmla="*/ 5683760 h 5959540"/>
              <a:gd name="connsiteX331" fmla="*/ 3043765 w 6441943"/>
              <a:gd name="connsiteY331" fmla="*/ 5649590 h 5959540"/>
              <a:gd name="connsiteX332" fmla="*/ 3058504 w 6441943"/>
              <a:gd name="connsiteY332" fmla="*/ 5626794 h 5959540"/>
              <a:gd name="connsiteX333" fmla="*/ 3076362 w 6441943"/>
              <a:gd name="connsiteY333" fmla="*/ 5593489 h 5959540"/>
              <a:gd name="connsiteX334" fmla="*/ 3085707 w 6441943"/>
              <a:gd name="connsiteY334" fmla="*/ 5572196 h 5959540"/>
              <a:gd name="connsiteX335" fmla="*/ 3079581 w 6441943"/>
              <a:gd name="connsiteY335" fmla="*/ 5587486 h 5959540"/>
              <a:gd name="connsiteX336" fmla="*/ 3082303 w 6441943"/>
              <a:gd name="connsiteY336" fmla="*/ 5582409 h 5959540"/>
              <a:gd name="connsiteX337" fmla="*/ 3085724 w 6441943"/>
              <a:gd name="connsiteY337" fmla="*/ 5572159 h 5959540"/>
              <a:gd name="connsiteX338" fmla="*/ 3085707 w 6441943"/>
              <a:gd name="connsiteY338" fmla="*/ 5572196 h 5959540"/>
              <a:gd name="connsiteX339" fmla="*/ 3085731 w 6441943"/>
              <a:gd name="connsiteY339" fmla="*/ 5572137 h 5959540"/>
              <a:gd name="connsiteX340" fmla="*/ 3094935 w 6441943"/>
              <a:gd name="connsiteY340" fmla="*/ 5544559 h 5959540"/>
              <a:gd name="connsiteX341" fmla="*/ 3107378 w 6441943"/>
              <a:gd name="connsiteY341" fmla="*/ 5488445 h 5959540"/>
              <a:gd name="connsiteX342" fmla="*/ 3106519 w 6441943"/>
              <a:gd name="connsiteY342" fmla="*/ 5493901 h 5959540"/>
              <a:gd name="connsiteX343" fmla="*/ 3108152 w 6441943"/>
              <a:gd name="connsiteY343" fmla="*/ 5484955 h 5959540"/>
              <a:gd name="connsiteX344" fmla="*/ 3107378 w 6441943"/>
              <a:gd name="connsiteY344" fmla="*/ 5488445 h 5959540"/>
              <a:gd name="connsiteX345" fmla="*/ 3108324 w 6441943"/>
              <a:gd name="connsiteY345" fmla="*/ 5482442 h 5959540"/>
              <a:gd name="connsiteX346" fmla="*/ 3110246 w 6441943"/>
              <a:gd name="connsiteY346" fmla="*/ 5454019 h 5959540"/>
              <a:gd name="connsiteX347" fmla="*/ 3110110 w 6441943"/>
              <a:gd name="connsiteY347" fmla="*/ 5440477 h 5959540"/>
              <a:gd name="connsiteX348" fmla="*/ 3110110 w 6441943"/>
              <a:gd name="connsiteY348" fmla="*/ 5438161 h 5959540"/>
              <a:gd name="connsiteX349" fmla="*/ 3110110 w 6441943"/>
              <a:gd name="connsiteY349" fmla="*/ 5435843 h 5959540"/>
              <a:gd name="connsiteX350" fmla="*/ 2924730 w 6441943"/>
              <a:gd name="connsiteY350" fmla="*/ 4960809 h 5959540"/>
              <a:gd name="connsiteX351" fmla="*/ 2922412 w 6441943"/>
              <a:gd name="connsiteY351" fmla="*/ 4958490 h 5959540"/>
              <a:gd name="connsiteX352" fmla="*/ 2760204 w 6441943"/>
              <a:gd name="connsiteY352" fmla="*/ 4603953 h 5959540"/>
              <a:gd name="connsiteX353" fmla="*/ 2722191 w 6441943"/>
              <a:gd name="connsiteY353" fmla="*/ 4445126 h 5959540"/>
              <a:gd name="connsiteX354" fmla="*/ 2698632 w 6441943"/>
              <a:gd name="connsiteY354" fmla="*/ 4468138 h 5959540"/>
              <a:gd name="connsiteX355" fmla="*/ 2627756 w 6441943"/>
              <a:gd name="connsiteY355" fmla="*/ 4524104 h 5959540"/>
              <a:gd name="connsiteX356" fmla="*/ 2565190 w 6441943"/>
              <a:gd name="connsiteY356" fmla="*/ 4679360 h 5959540"/>
              <a:gd name="connsiteX357" fmla="*/ 2542017 w 6441943"/>
              <a:gd name="connsiteY357" fmla="*/ 4904132 h 5959540"/>
              <a:gd name="connsiteX358" fmla="*/ 2518845 w 6441943"/>
              <a:gd name="connsiteY358" fmla="*/ 5066339 h 5959540"/>
              <a:gd name="connsiteX359" fmla="*/ 2495672 w 6441943"/>
              <a:gd name="connsiteY359" fmla="*/ 5198423 h 5959540"/>
              <a:gd name="connsiteX360" fmla="*/ 2442377 w 6441943"/>
              <a:gd name="connsiteY360" fmla="*/ 5237815 h 5959540"/>
              <a:gd name="connsiteX361" fmla="*/ 2402982 w 6441943"/>
              <a:gd name="connsiteY361" fmla="*/ 5400022 h 5959540"/>
              <a:gd name="connsiteX362" fmla="*/ 2270901 w 6441943"/>
              <a:gd name="connsiteY362" fmla="*/ 5439417 h 5959540"/>
              <a:gd name="connsiteX363" fmla="*/ 2148085 w 6441943"/>
              <a:gd name="connsiteY363" fmla="*/ 5492712 h 5959540"/>
              <a:gd name="connsiteX364" fmla="*/ 1969659 w 6441943"/>
              <a:gd name="connsiteY364" fmla="*/ 5631747 h 5959540"/>
              <a:gd name="connsiteX365" fmla="*/ 1730981 w 6441943"/>
              <a:gd name="connsiteY365" fmla="*/ 5800907 h 5959540"/>
              <a:gd name="connsiteX366" fmla="*/ 827256 w 6441943"/>
              <a:gd name="connsiteY366" fmla="*/ 5893597 h 5959540"/>
              <a:gd name="connsiteX367" fmla="*/ 340634 w 6441943"/>
              <a:gd name="connsiteY367" fmla="*/ 5274893 h 5959540"/>
              <a:gd name="connsiteX368" fmla="*/ 148304 w 6441943"/>
              <a:gd name="connsiteY368" fmla="*/ 5298066 h 5959540"/>
              <a:gd name="connsiteX369" fmla="*/ 62564 w 6441943"/>
              <a:gd name="connsiteY369" fmla="*/ 4850836 h 5959540"/>
              <a:gd name="connsiteX370" fmla="*/ 139035 w 6441943"/>
              <a:gd name="connsiteY370" fmla="*/ 4341042 h 5959540"/>
              <a:gd name="connsiteX371" fmla="*/ 6951 w 6441943"/>
              <a:gd name="connsiteY371" fmla="*/ 4579717 h 5959540"/>
              <a:gd name="connsiteX372" fmla="*/ 122813 w 6441943"/>
              <a:gd name="connsiteY372" fmla="*/ 4109318 h 5959540"/>
              <a:gd name="connsiteX373" fmla="*/ 0 w 6441943"/>
              <a:gd name="connsiteY373" fmla="*/ 4287745 h 5959540"/>
              <a:gd name="connsiteX374" fmla="*/ 76468 w 6441943"/>
              <a:gd name="connsiteY374" fmla="*/ 3738559 h 5959540"/>
              <a:gd name="connsiteX375" fmla="*/ 139035 w 6441943"/>
              <a:gd name="connsiteY375" fmla="*/ 3390972 h 5959540"/>
              <a:gd name="connsiteX376" fmla="*/ 23173 w 6441943"/>
              <a:gd name="connsiteY376" fmla="*/ 3499881 h 5959540"/>
              <a:gd name="connsiteX377" fmla="*/ 308193 w 6441943"/>
              <a:gd name="connsiteY377" fmla="*/ 2811661 h 5959540"/>
              <a:gd name="connsiteX378" fmla="*/ 203918 w 6441943"/>
              <a:gd name="connsiteY378" fmla="*/ 2839468 h 5959540"/>
              <a:gd name="connsiteX379" fmla="*/ 495891 w 6441943"/>
              <a:gd name="connsiteY379" fmla="*/ 2582252 h 5959540"/>
              <a:gd name="connsiteX380" fmla="*/ 780911 w 6441943"/>
              <a:gd name="connsiteY380" fmla="*/ 2102584 h 5959540"/>
              <a:gd name="connsiteX381" fmla="*/ 1035808 w 6441943"/>
              <a:gd name="connsiteY381" fmla="*/ 1646085 h 5959540"/>
              <a:gd name="connsiteX382" fmla="*/ 1622072 w 6441943"/>
              <a:gd name="connsiteY382" fmla="*/ 1235934 h 5959540"/>
              <a:gd name="connsiteX383" fmla="*/ 2039176 w 6441943"/>
              <a:gd name="connsiteY383" fmla="*/ 974084 h 5959540"/>
              <a:gd name="connsiteX384" fmla="*/ 3052075 w 6441943"/>
              <a:gd name="connsiteY384" fmla="*/ 570 h 59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Lst>
            <a:rect l="l" t="t" r="r" b="b"/>
            <a:pathLst>
              <a:path w="6441943" h="5959540">
                <a:moveTo>
                  <a:pt x="3930341" y="5551462"/>
                </a:moveTo>
                <a:lnTo>
                  <a:pt x="3930470" y="5553792"/>
                </a:lnTo>
                <a:cubicBezTo>
                  <a:pt x="3930801" y="5565128"/>
                  <a:pt x="3930811" y="5574426"/>
                  <a:pt x="3930728" y="5581396"/>
                </a:cubicBezTo>
                <a:close/>
                <a:moveTo>
                  <a:pt x="3101215" y="5522950"/>
                </a:moveTo>
                <a:lnTo>
                  <a:pt x="3096254" y="5540606"/>
                </a:lnTo>
                <a:lnTo>
                  <a:pt x="3100089" y="5529112"/>
                </a:lnTo>
                <a:close/>
                <a:moveTo>
                  <a:pt x="3179633" y="5436354"/>
                </a:moveTo>
                <a:lnTo>
                  <a:pt x="3179855" y="5457522"/>
                </a:lnTo>
                <a:lnTo>
                  <a:pt x="3179738" y="5446344"/>
                </a:lnTo>
                <a:close/>
                <a:moveTo>
                  <a:pt x="3798364" y="5116122"/>
                </a:moveTo>
                <a:lnTo>
                  <a:pt x="3835318" y="5181705"/>
                </a:lnTo>
                <a:lnTo>
                  <a:pt x="3838161" y="5187944"/>
                </a:lnTo>
                <a:close/>
                <a:moveTo>
                  <a:pt x="3772668" y="5021018"/>
                </a:moveTo>
                <a:lnTo>
                  <a:pt x="3772670" y="5021035"/>
                </a:lnTo>
                <a:lnTo>
                  <a:pt x="3772673" y="5021047"/>
                </a:lnTo>
                <a:lnTo>
                  <a:pt x="3772670" y="5021034"/>
                </a:lnTo>
                <a:close/>
                <a:moveTo>
                  <a:pt x="3761032" y="4843434"/>
                </a:moveTo>
                <a:lnTo>
                  <a:pt x="3760631" y="4854130"/>
                </a:lnTo>
                <a:lnTo>
                  <a:pt x="3761287" y="4871798"/>
                </a:lnTo>
                <a:close/>
                <a:moveTo>
                  <a:pt x="3384337" y="3767524"/>
                </a:moveTo>
                <a:cubicBezTo>
                  <a:pt x="3365220" y="3769262"/>
                  <a:pt x="3346103" y="3782585"/>
                  <a:pt x="3346103" y="3782585"/>
                </a:cubicBezTo>
                <a:cubicBezTo>
                  <a:pt x="3269632" y="3759413"/>
                  <a:pt x="3160723" y="3891497"/>
                  <a:pt x="3160723" y="3891497"/>
                </a:cubicBezTo>
                <a:cubicBezTo>
                  <a:pt x="2998516" y="4130753"/>
                  <a:pt x="2876227" y="4281745"/>
                  <a:pt x="2789975" y="4375909"/>
                </a:cubicBezTo>
                <a:lnTo>
                  <a:pt x="2780135" y="4386371"/>
                </a:lnTo>
                <a:lnTo>
                  <a:pt x="2777987" y="4376117"/>
                </a:lnTo>
                <a:lnTo>
                  <a:pt x="2780259" y="4386964"/>
                </a:lnTo>
                <a:lnTo>
                  <a:pt x="2813776" y="4528044"/>
                </a:lnTo>
                <a:lnTo>
                  <a:pt x="2780260" y="4386966"/>
                </a:lnTo>
                <a:lnTo>
                  <a:pt x="2780140" y="4386393"/>
                </a:lnTo>
                <a:lnTo>
                  <a:pt x="2780260" y="4386964"/>
                </a:lnTo>
                <a:cubicBezTo>
                  <a:pt x="2795688" y="4456554"/>
                  <a:pt x="2811475" y="4523428"/>
                  <a:pt x="2827406" y="4585415"/>
                </a:cubicBezTo>
                <a:cubicBezTo>
                  <a:pt x="2827406" y="4585415"/>
                  <a:pt x="2887654" y="4784698"/>
                  <a:pt x="2980344" y="4916780"/>
                </a:cubicBezTo>
                <a:cubicBezTo>
                  <a:pt x="2996564" y="4937636"/>
                  <a:pt x="3186578" y="5183264"/>
                  <a:pt x="3179627" y="5435843"/>
                </a:cubicBezTo>
                <a:lnTo>
                  <a:pt x="3179738" y="5446344"/>
                </a:lnTo>
                <a:lnTo>
                  <a:pt x="3179858" y="5457884"/>
                </a:lnTo>
                <a:lnTo>
                  <a:pt x="3177050" y="5492431"/>
                </a:lnTo>
                <a:cubicBezTo>
                  <a:pt x="3165083" y="5587080"/>
                  <a:pt x="3108227" y="5771590"/>
                  <a:pt x="2859847" y="5869169"/>
                </a:cubicBezTo>
                <a:lnTo>
                  <a:pt x="2850578" y="5871485"/>
                </a:lnTo>
                <a:lnTo>
                  <a:pt x="2723128" y="5887707"/>
                </a:lnTo>
                <a:lnTo>
                  <a:pt x="2723137" y="5887707"/>
                </a:lnTo>
                <a:lnTo>
                  <a:pt x="2730081" y="5887707"/>
                </a:lnTo>
                <a:lnTo>
                  <a:pt x="3527214" y="5883072"/>
                </a:lnTo>
                <a:cubicBezTo>
                  <a:pt x="3557337" y="5878438"/>
                  <a:pt x="3860898" y="5834409"/>
                  <a:pt x="3860898" y="5593415"/>
                </a:cubicBezTo>
                <a:lnTo>
                  <a:pt x="3861133" y="5581911"/>
                </a:lnTo>
                <a:lnTo>
                  <a:pt x="3861133" y="5581912"/>
                </a:lnTo>
                <a:lnTo>
                  <a:pt x="3861134" y="5581911"/>
                </a:lnTo>
                <a:cubicBezTo>
                  <a:pt x="3861513" y="5533312"/>
                  <a:pt x="3855683" y="5339677"/>
                  <a:pt x="3738082" y="5153139"/>
                </a:cubicBezTo>
                <a:lnTo>
                  <a:pt x="3732433" y="5140760"/>
                </a:lnTo>
                <a:lnTo>
                  <a:pt x="3732384" y="5140652"/>
                </a:lnTo>
                <a:lnTo>
                  <a:pt x="3731127" y="5137087"/>
                </a:lnTo>
                <a:lnTo>
                  <a:pt x="3731128" y="5137089"/>
                </a:lnTo>
                <a:lnTo>
                  <a:pt x="3721174" y="5108858"/>
                </a:lnTo>
                <a:lnTo>
                  <a:pt x="3720583" y="5106469"/>
                </a:lnTo>
                <a:lnTo>
                  <a:pt x="3720154" y="5104735"/>
                </a:lnTo>
                <a:lnTo>
                  <a:pt x="3720155" y="5104739"/>
                </a:lnTo>
                <a:lnTo>
                  <a:pt x="3708063" y="5055829"/>
                </a:lnTo>
                <a:cubicBezTo>
                  <a:pt x="3703777" y="5034399"/>
                  <a:pt x="3699776" y="5009108"/>
                  <a:pt x="3696662" y="4979636"/>
                </a:cubicBezTo>
                <a:lnTo>
                  <a:pt x="3691720" y="4897282"/>
                </a:lnTo>
                <a:lnTo>
                  <a:pt x="3691720" y="4897290"/>
                </a:lnTo>
                <a:lnTo>
                  <a:pt x="3691169" y="4888099"/>
                </a:lnTo>
                <a:lnTo>
                  <a:pt x="3690584" y="4878351"/>
                </a:lnTo>
                <a:lnTo>
                  <a:pt x="3693440" y="4750059"/>
                </a:lnTo>
                <a:lnTo>
                  <a:pt x="3693439" y="4750071"/>
                </a:lnTo>
                <a:lnTo>
                  <a:pt x="3693440" y="4750058"/>
                </a:lnTo>
                <a:lnTo>
                  <a:pt x="3693440" y="4750048"/>
                </a:lnTo>
                <a:cubicBezTo>
                  <a:pt x="3699125" y="4655077"/>
                  <a:pt x="3713173" y="4540808"/>
                  <a:pt x="3740401" y="4404670"/>
                </a:cubicBezTo>
                <a:lnTo>
                  <a:pt x="3740571" y="4404435"/>
                </a:lnTo>
                <a:lnTo>
                  <a:pt x="3706071" y="4362586"/>
                </a:lnTo>
                <a:cubicBezTo>
                  <a:pt x="3524240" y="4115257"/>
                  <a:pt x="3422570" y="3821979"/>
                  <a:pt x="3422570" y="3821979"/>
                </a:cubicBezTo>
                <a:cubicBezTo>
                  <a:pt x="3422570" y="3775635"/>
                  <a:pt x="3403453" y="3765786"/>
                  <a:pt x="3384337" y="3767524"/>
                </a:cubicBezTo>
                <a:close/>
                <a:moveTo>
                  <a:pt x="2542383" y="3241413"/>
                </a:moveTo>
                <a:cubicBezTo>
                  <a:pt x="2523845" y="3243729"/>
                  <a:pt x="2509942" y="3262267"/>
                  <a:pt x="2512260" y="3280805"/>
                </a:cubicBezTo>
                <a:cubicBezTo>
                  <a:pt x="2512260" y="3288915"/>
                  <a:pt x="2602741" y="3912654"/>
                  <a:pt x="2712294" y="4403775"/>
                </a:cubicBezTo>
                <a:lnTo>
                  <a:pt x="2720978" y="4440058"/>
                </a:lnTo>
                <a:lnTo>
                  <a:pt x="2776921" y="4371033"/>
                </a:lnTo>
                <a:lnTo>
                  <a:pt x="2735259" y="4172222"/>
                </a:lnTo>
                <a:cubicBezTo>
                  <a:pt x="2648253" y="3735131"/>
                  <a:pt x="2581778" y="3278488"/>
                  <a:pt x="2581778" y="3271536"/>
                </a:cubicBezTo>
                <a:cubicBezTo>
                  <a:pt x="2579459" y="3252998"/>
                  <a:pt x="2560921" y="3239095"/>
                  <a:pt x="2542383" y="3241413"/>
                </a:cubicBezTo>
                <a:close/>
                <a:moveTo>
                  <a:pt x="2168787" y="3080089"/>
                </a:moveTo>
                <a:cubicBezTo>
                  <a:pt x="2151815" y="3079410"/>
                  <a:pt x="2129548" y="3089729"/>
                  <a:pt x="2101741" y="3124488"/>
                </a:cubicBezTo>
                <a:cubicBezTo>
                  <a:pt x="2101741" y="3124488"/>
                  <a:pt x="2057714" y="3316820"/>
                  <a:pt x="1992831" y="3386337"/>
                </a:cubicBezTo>
                <a:cubicBezTo>
                  <a:pt x="1992831" y="3386337"/>
                  <a:pt x="1951121" y="3474393"/>
                  <a:pt x="1819037" y="3520738"/>
                </a:cubicBezTo>
                <a:lnTo>
                  <a:pt x="1814402" y="3652819"/>
                </a:lnTo>
                <a:lnTo>
                  <a:pt x="1888554" y="3669041"/>
                </a:lnTo>
                <a:lnTo>
                  <a:pt x="1939533" y="3722337"/>
                </a:lnTo>
                <a:cubicBezTo>
                  <a:pt x="1939533" y="3722337"/>
                  <a:pt x="1981244" y="3757097"/>
                  <a:pt x="2009051" y="3710752"/>
                </a:cubicBezTo>
                <a:cubicBezTo>
                  <a:pt x="2009051" y="3710752"/>
                  <a:pt x="2009051" y="3615743"/>
                  <a:pt x="2108693" y="3622696"/>
                </a:cubicBezTo>
                <a:cubicBezTo>
                  <a:pt x="2108693" y="3622696"/>
                  <a:pt x="2161989" y="3629647"/>
                  <a:pt x="2166623" y="3564764"/>
                </a:cubicBezTo>
                <a:cubicBezTo>
                  <a:pt x="2166623" y="3564764"/>
                  <a:pt x="2159673" y="3523054"/>
                  <a:pt x="2217603" y="3476709"/>
                </a:cubicBezTo>
                <a:lnTo>
                  <a:pt x="2419204" y="3326089"/>
                </a:lnTo>
                <a:cubicBezTo>
                  <a:pt x="2419204" y="3326089"/>
                  <a:pt x="2215287" y="3159247"/>
                  <a:pt x="2210652" y="3112903"/>
                </a:cubicBezTo>
                <a:cubicBezTo>
                  <a:pt x="2210652" y="3112903"/>
                  <a:pt x="2197074" y="3081221"/>
                  <a:pt x="2168787" y="3080089"/>
                </a:cubicBezTo>
                <a:close/>
                <a:moveTo>
                  <a:pt x="4736448" y="2146033"/>
                </a:moveTo>
                <a:cubicBezTo>
                  <a:pt x="4750930" y="2148349"/>
                  <a:pt x="4759619" y="2155880"/>
                  <a:pt x="4759619" y="2155880"/>
                </a:cubicBezTo>
                <a:cubicBezTo>
                  <a:pt x="4824502" y="2197591"/>
                  <a:pt x="4766572" y="2255523"/>
                  <a:pt x="4766572" y="2255523"/>
                </a:cubicBezTo>
                <a:lnTo>
                  <a:pt x="4422563" y="2763414"/>
                </a:lnTo>
                <a:lnTo>
                  <a:pt x="4399870" y="2748805"/>
                </a:lnTo>
                <a:cubicBezTo>
                  <a:pt x="4379015" y="2733453"/>
                  <a:pt x="4358739" y="2713177"/>
                  <a:pt x="4361056" y="2693480"/>
                </a:cubicBezTo>
                <a:cubicBezTo>
                  <a:pt x="4361056" y="2693480"/>
                  <a:pt x="4395814" y="2593840"/>
                  <a:pt x="4298489" y="2605425"/>
                </a:cubicBezTo>
                <a:cubicBezTo>
                  <a:pt x="4298489" y="2605425"/>
                  <a:pt x="4285455" y="2598909"/>
                  <a:pt x="4236902" y="2622045"/>
                </a:cubicBezTo>
                <a:lnTo>
                  <a:pt x="4205003" y="2639946"/>
                </a:lnTo>
                <a:lnTo>
                  <a:pt x="4213619" y="2615853"/>
                </a:lnTo>
                <a:cubicBezTo>
                  <a:pt x="4223178" y="2598474"/>
                  <a:pt x="4233606" y="2591522"/>
                  <a:pt x="4233606" y="2591522"/>
                </a:cubicBezTo>
                <a:lnTo>
                  <a:pt x="4678517" y="2167467"/>
                </a:lnTo>
                <a:cubicBezTo>
                  <a:pt x="4701690" y="2146612"/>
                  <a:pt x="4721965" y="2143716"/>
                  <a:pt x="4736448" y="2146033"/>
                </a:cubicBezTo>
                <a:close/>
                <a:moveTo>
                  <a:pt x="2679023" y="1316748"/>
                </a:moveTo>
                <a:cubicBezTo>
                  <a:pt x="2670623" y="1319935"/>
                  <a:pt x="2663672" y="1326308"/>
                  <a:pt x="2660196" y="1335577"/>
                </a:cubicBezTo>
                <a:cubicBezTo>
                  <a:pt x="2657878" y="1342527"/>
                  <a:pt x="2595313" y="1488515"/>
                  <a:pt x="2599948" y="1592789"/>
                </a:cubicBezTo>
                <a:cubicBezTo>
                  <a:pt x="2599948" y="1599742"/>
                  <a:pt x="2616167" y="1785122"/>
                  <a:pt x="2727395" y="1942694"/>
                </a:cubicBezTo>
                <a:cubicBezTo>
                  <a:pt x="2729714" y="1942694"/>
                  <a:pt x="2801547" y="2063191"/>
                  <a:pt x="2796913" y="2220763"/>
                </a:cubicBezTo>
                <a:cubicBezTo>
                  <a:pt x="2796913" y="2239301"/>
                  <a:pt x="2810816" y="2255521"/>
                  <a:pt x="2831673" y="2255521"/>
                </a:cubicBezTo>
                <a:cubicBezTo>
                  <a:pt x="2850210" y="2255521"/>
                  <a:pt x="2866430" y="2241617"/>
                  <a:pt x="2866430" y="2223079"/>
                </a:cubicBezTo>
                <a:cubicBezTo>
                  <a:pt x="2871064" y="2044653"/>
                  <a:pt x="2792278" y="1912569"/>
                  <a:pt x="2787644" y="1905618"/>
                </a:cubicBezTo>
                <a:cubicBezTo>
                  <a:pt x="2685685" y="1761949"/>
                  <a:pt x="2669465" y="1588155"/>
                  <a:pt x="2669465" y="1588155"/>
                </a:cubicBezTo>
                <a:cubicBezTo>
                  <a:pt x="2667147" y="1500100"/>
                  <a:pt x="2725077" y="1365699"/>
                  <a:pt x="2725077" y="1363383"/>
                </a:cubicBezTo>
                <a:cubicBezTo>
                  <a:pt x="2732030" y="1344845"/>
                  <a:pt x="2725077" y="1323989"/>
                  <a:pt x="2706541" y="1317039"/>
                </a:cubicBezTo>
                <a:cubicBezTo>
                  <a:pt x="2697272" y="1313562"/>
                  <a:pt x="2687424" y="1313562"/>
                  <a:pt x="2679023" y="1316748"/>
                </a:cubicBezTo>
                <a:close/>
                <a:moveTo>
                  <a:pt x="3661900" y="43514"/>
                </a:moveTo>
                <a:cubicBezTo>
                  <a:pt x="3687603" y="44654"/>
                  <a:pt x="3700637" y="51823"/>
                  <a:pt x="3700637" y="51823"/>
                </a:cubicBezTo>
                <a:cubicBezTo>
                  <a:pt x="3916142" y="151464"/>
                  <a:pt x="3967122" y="290498"/>
                  <a:pt x="3967122" y="290498"/>
                </a:cubicBezTo>
                <a:lnTo>
                  <a:pt x="3955534" y="436486"/>
                </a:lnTo>
                <a:lnTo>
                  <a:pt x="3917409" y="423225"/>
                </a:lnTo>
                <a:lnTo>
                  <a:pt x="3915737" y="421250"/>
                </a:lnTo>
                <a:cubicBezTo>
                  <a:pt x="3871963" y="370741"/>
                  <a:pt x="3744044" y="234060"/>
                  <a:pt x="3559208" y="129965"/>
                </a:cubicBezTo>
                <a:lnTo>
                  <a:pt x="3496142" y="100266"/>
                </a:lnTo>
                <a:lnTo>
                  <a:pt x="3547157" y="71375"/>
                </a:lnTo>
                <a:cubicBezTo>
                  <a:pt x="3597828" y="47261"/>
                  <a:pt x="3636198" y="42373"/>
                  <a:pt x="3661900" y="43514"/>
                </a:cubicBezTo>
                <a:close/>
                <a:moveTo>
                  <a:pt x="3052075" y="570"/>
                </a:moveTo>
                <a:cubicBezTo>
                  <a:pt x="3056474" y="660"/>
                  <a:pt x="3058764" y="841"/>
                  <a:pt x="3058764" y="841"/>
                </a:cubicBezTo>
                <a:cubicBezTo>
                  <a:pt x="3186213" y="-4952"/>
                  <a:pt x="3304537" y="19669"/>
                  <a:pt x="3410334" y="59859"/>
                </a:cubicBezTo>
                <a:lnTo>
                  <a:pt x="3496142" y="100266"/>
                </a:lnTo>
                <a:lnTo>
                  <a:pt x="3492399" y="102386"/>
                </a:lnTo>
                <a:cubicBezTo>
                  <a:pt x="3472788" y="115186"/>
                  <a:pt x="3451825" y="130610"/>
                  <a:pt x="3429521" y="149148"/>
                </a:cubicBezTo>
                <a:lnTo>
                  <a:pt x="3290487" y="283548"/>
                </a:lnTo>
                <a:lnTo>
                  <a:pt x="3306706" y="325258"/>
                </a:lnTo>
                <a:lnTo>
                  <a:pt x="3302072" y="366969"/>
                </a:lnTo>
                <a:lnTo>
                  <a:pt x="3248776" y="441121"/>
                </a:lnTo>
                <a:lnTo>
                  <a:pt x="3202431" y="448071"/>
                </a:lnTo>
                <a:lnTo>
                  <a:pt x="3163037" y="420264"/>
                </a:lnTo>
                <a:cubicBezTo>
                  <a:pt x="3163037" y="420264"/>
                  <a:pt x="3135230" y="401726"/>
                  <a:pt x="3112058" y="431852"/>
                </a:cubicBezTo>
                <a:lnTo>
                  <a:pt x="3024002" y="554664"/>
                </a:lnTo>
                <a:cubicBezTo>
                  <a:pt x="3024002" y="554664"/>
                  <a:pt x="3012417" y="589424"/>
                  <a:pt x="2961438" y="594059"/>
                </a:cubicBezTo>
                <a:cubicBezTo>
                  <a:pt x="2961438" y="594059"/>
                  <a:pt x="2595314" y="589424"/>
                  <a:pt x="2609215" y="992625"/>
                </a:cubicBezTo>
                <a:cubicBezTo>
                  <a:pt x="2609215" y="992625"/>
                  <a:pt x="2604583" y="1298501"/>
                  <a:pt x="2928997" y="1321673"/>
                </a:cubicBezTo>
                <a:cubicBezTo>
                  <a:pt x="2928997" y="1321673"/>
                  <a:pt x="3281218" y="1328624"/>
                  <a:pt x="3315975" y="992625"/>
                </a:cubicBezTo>
                <a:cubicBezTo>
                  <a:pt x="3315975" y="992625"/>
                  <a:pt x="3339147" y="846637"/>
                  <a:pt x="3253411" y="749313"/>
                </a:cubicBezTo>
                <a:cubicBezTo>
                  <a:pt x="3253411" y="749313"/>
                  <a:pt x="3225604" y="719190"/>
                  <a:pt x="3248776" y="698333"/>
                </a:cubicBezTo>
                <a:lnTo>
                  <a:pt x="3334513" y="605644"/>
                </a:lnTo>
                <a:cubicBezTo>
                  <a:pt x="3334513" y="605644"/>
                  <a:pt x="3350735" y="594059"/>
                  <a:pt x="3334513" y="559299"/>
                </a:cubicBezTo>
                <a:lnTo>
                  <a:pt x="3304390" y="519907"/>
                </a:lnTo>
                <a:lnTo>
                  <a:pt x="3373907" y="434168"/>
                </a:lnTo>
                <a:lnTo>
                  <a:pt x="3415618" y="415630"/>
                </a:lnTo>
                <a:lnTo>
                  <a:pt x="3457328" y="445755"/>
                </a:lnTo>
                <a:cubicBezTo>
                  <a:pt x="3457328" y="445755"/>
                  <a:pt x="3441106" y="457340"/>
                  <a:pt x="3508307" y="417948"/>
                </a:cubicBezTo>
                <a:lnTo>
                  <a:pt x="3744666" y="271960"/>
                </a:lnTo>
                <a:lnTo>
                  <a:pt x="3902239" y="417948"/>
                </a:lnTo>
                <a:lnTo>
                  <a:pt x="3917409" y="423225"/>
                </a:lnTo>
                <a:lnTo>
                  <a:pt x="3928155" y="435919"/>
                </a:lnTo>
                <a:cubicBezTo>
                  <a:pt x="3930944" y="439308"/>
                  <a:pt x="3932365" y="441118"/>
                  <a:pt x="3932365" y="441118"/>
                </a:cubicBezTo>
                <a:cubicBezTo>
                  <a:pt x="4034323" y="429533"/>
                  <a:pt x="4226656" y="772485"/>
                  <a:pt x="4226656" y="772485"/>
                </a:cubicBezTo>
                <a:cubicBezTo>
                  <a:pt x="4273001" y="839684"/>
                  <a:pt x="4307758" y="1043602"/>
                  <a:pt x="4307758" y="1043602"/>
                </a:cubicBezTo>
                <a:cubicBezTo>
                  <a:pt x="4349469" y="1194224"/>
                  <a:pt x="4284586" y="1326305"/>
                  <a:pt x="4284586" y="1326305"/>
                </a:cubicBezTo>
                <a:cubicBezTo>
                  <a:pt x="4335565" y="1117754"/>
                  <a:pt x="4238241" y="1133975"/>
                  <a:pt x="4238241" y="1133975"/>
                </a:cubicBezTo>
                <a:cubicBezTo>
                  <a:pt x="4240560" y="1215078"/>
                  <a:pt x="4164089" y="1326305"/>
                  <a:pt x="4164089" y="1326305"/>
                </a:cubicBezTo>
                <a:cubicBezTo>
                  <a:pt x="4171042" y="1233616"/>
                  <a:pt x="4113110" y="1226665"/>
                  <a:pt x="4113110" y="1226665"/>
                </a:cubicBezTo>
                <a:cubicBezTo>
                  <a:pt x="4113110" y="1349478"/>
                  <a:pt x="4055180" y="1388872"/>
                  <a:pt x="4055180" y="1388872"/>
                </a:cubicBezTo>
                <a:cubicBezTo>
                  <a:pt x="4085303" y="1323990"/>
                  <a:pt x="4038958" y="1300817"/>
                  <a:pt x="4038958" y="1300817"/>
                </a:cubicBezTo>
                <a:cubicBezTo>
                  <a:pt x="3981028" y="1453755"/>
                  <a:pt x="3779426" y="1574252"/>
                  <a:pt x="3779426" y="1574252"/>
                </a:cubicBezTo>
                <a:cubicBezTo>
                  <a:pt x="3712227" y="1615962"/>
                  <a:pt x="3682102" y="1655354"/>
                  <a:pt x="3682102" y="1655354"/>
                </a:cubicBezTo>
                <a:cubicBezTo>
                  <a:pt x="3647345" y="1713287"/>
                  <a:pt x="3665882" y="1921839"/>
                  <a:pt x="3665882" y="1921839"/>
                </a:cubicBezTo>
                <a:cubicBezTo>
                  <a:pt x="3668199" y="1995991"/>
                  <a:pt x="3626488" y="1991356"/>
                  <a:pt x="3626488" y="1991356"/>
                </a:cubicBezTo>
                <a:lnTo>
                  <a:pt x="3515260" y="2002941"/>
                </a:lnTo>
                <a:cubicBezTo>
                  <a:pt x="3510626" y="2088680"/>
                  <a:pt x="3487453" y="2077093"/>
                  <a:pt x="3487453" y="2077093"/>
                </a:cubicBezTo>
                <a:cubicBezTo>
                  <a:pt x="3429523" y="2060873"/>
                  <a:pt x="3417936" y="2088680"/>
                  <a:pt x="3417936" y="2088680"/>
                </a:cubicBezTo>
                <a:cubicBezTo>
                  <a:pt x="3417936" y="2135025"/>
                  <a:pt x="3387813" y="2146610"/>
                  <a:pt x="3387813" y="2146610"/>
                </a:cubicBezTo>
                <a:cubicBezTo>
                  <a:pt x="3346103" y="2165148"/>
                  <a:pt x="3306708" y="2141976"/>
                  <a:pt x="3306708" y="2141976"/>
                </a:cubicBezTo>
                <a:cubicBezTo>
                  <a:pt x="3295123" y="2172101"/>
                  <a:pt x="3288170" y="2211493"/>
                  <a:pt x="3288170" y="2211493"/>
                </a:cubicBezTo>
                <a:cubicBezTo>
                  <a:pt x="3230240" y="2304183"/>
                  <a:pt x="3144501" y="2223080"/>
                  <a:pt x="3144501" y="2223080"/>
                </a:cubicBezTo>
                <a:cubicBezTo>
                  <a:pt x="3109744" y="2162832"/>
                  <a:pt x="3051811" y="2169783"/>
                  <a:pt x="3051811" y="2169783"/>
                </a:cubicBezTo>
                <a:cubicBezTo>
                  <a:pt x="2942902" y="2190639"/>
                  <a:pt x="2959121" y="2313452"/>
                  <a:pt x="2959121" y="2313452"/>
                </a:cubicBezTo>
                <a:cubicBezTo>
                  <a:pt x="2959121" y="2429314"/>
                  <a:pt x="3040226" y="2445536"/>
                  <a:pt x="3040226" y="2445536"/>
                </a:cubicBezTo>
                <a:lnTo>
                  <a:pt x="3241825" y="2614694"/>
                </a:lnTo>
                <a:lnTo>
                  <a:pt x="3276585" y="2656404"/>
                </a:lnTo>
                <a:cubicBezTo>
                  <a:pt x="3410985" y="2540542"/>
                  <a:pt x="3531482" y="2563714"/>
                  <a:pt x="3531482" y="2563714"/>
                </a:cubicBezTo>
                <a:cubicBezTo>
                  <a:pt x="3867482" y="2596156"/>
                  <a:pt x="3967124" y="2869591"/>
                  <a:pt x="3967124" y="2869591"/>
                </a:cubicBezTo>
                <a:lnTo>
                  <a:pt x="4006516" y="2869591"/>
                </a:lnTo>
                <a:cubicBezTo>
                  <a:pt x="4041276" y="2783854"/>
                  <a:pt x="4175677" y="2656404"/>
                  <a:pt x="4175677" y="2656404"/>
                </a:cubicBezTo>
                <a:lnTo>
                  <a:pt x="4205003" y="2639946"/>
                </a:lnTo>
                <a:lnTo>
                  <a:pt x="4201345" y="2650177"/>
                </a:lnTo>
                <a:cubicBezTo>
                  <a:pt x="4198412" y="2664515"/>
                  <a:pt x="4197108" y="2681894"/>
                  <a:pt x="4198846" y="2702749"/>
                </a:cubicBezTo>
                <a:cubicBezTo>
                  <a:pt x="4198846" y="2702749"/>
                  <a:pt x="4240556" y="2783854"/>
                  <a:pt x="4187261" y="2848737"/>
                </a:cubicBezTo>
                <a:lnTo>
                  <a:pt x="4082983" y="2969234"/>
                </a:lnTo>
                <a:cubicBezTo>
                  <a:pt x="4082983" y="2969234"/>
                  <a:pt x="4036638" y="3031798"/>
                  <a:pt x="4078349" y="3092046"/>
                </a:cubicBezTo>
                <a:lnTo>
                  <a:pt x="4117743" y="3138391"/>
                </a:lnTo>
                <a:cubicBezTo>
                  <a:pt x="4117743" y="3138391"/>
                  <a:pt x="4147866" y="3177786"/>
                  <a:pt x="4226653" y="3052654"/>
                </a:cubicBezTo>
                <a:lnTo>
                  <a:pt x="4422563" y="2763414"/>
                </a:lnTo>
                <a:lnTo>
                  <a:pt x="4428835" y="2767452"/>
                </a:lnTo>
                <a:cubicBezTo>
                  <a:pt x="4436801" y="2771978"/>
                  <a:pt x="4442159" y="2774585"/>
                  <a:pt x="4442159" y="2774585"/>
                </a:cubicBezTo>
                <a:cubicBezTo>
                  <a:pt x="4488504" y="2774585"/>
                  <a:pt x="4446793" y="2874225"/>
                  <a:pt x="4446793" y="2874225"/>
                </a:cubicBezTo>
                <a:cubicBezTo>
                  <a:pt x="4432890" y="2904350"/>
                  <a:pt x="4463015" y="2950695"/>
                  <a:pt x="4463015" y="2950695"/>
                </a:cubicBezTo>
                <a:cubicBezTo>
                  <a:pt x="4527898" y="2978502"/>
                  <a:pt x="4493138" y="3036432"/>
                  <a:pt x="4493138" y="3036432"/>
                </a:cubicBezTo>
                <a:cubicBezTo>
                  <a:pt x="4446793" y="3071192"/>
                  <a:pt x="4428255" y="3145344"/>
                  <a:pt x="4428255" y="3145344"/>
                </a:cubicBezTo>
                <a:cubicBezTo>
                  <a:pt x="4386545" y="3265841"/>
                  <a:pt x="4312393" y="3307551"/>
                  <a:pt x="4312393" y="3307551"/>
                </a:cubicBezTo>
                <a:cubicBezTo>
                  <a:pt x="4578877" y="3516103"/>
                  <a:pt x="4887070" y="3949429"/>
                  <a:pt x="4887070" y="3949429"/>
                </a:cubicBezTo>
                <a:cubicBezTo>
                  <a:pt x="4907926" y="4056020"/>
                  <a:pt x="4914877" y="4141759"/>
                  <a:pt x="4914877" y="4141759"/>
                </a:cubicBezTo>
                <a:cubicBezTo>
                  <a:pt x="4910242" y="4382753"/>
                  <a:pt x="4845359" y="4598258"/>
                  <a:pt x="4845359" y="4598258"/>
                </a:cubicBezTo>
                <a:cubicBezTo>
                  <a:pt x="4898657" y="4776685"/>
                  <a:pt x="5095622" y="4938892"/>
                  <a:pt x="5095622" y="4938892"/>
                </a:cubicBezTo>
                <a:cubicBezTo>
                  <a:pt x="5160505" y="4880959"/>
                  <a:pt x="5230022" y="4874009"/>
                  <a:pt x="5230022" y="4874009"/>
                </a:cubicBezTo>
                <a:cubicBezTo>
                  <a:pt x="5320396" y="4885594"/>
                  <a:pt x="5408451" y="4890228"/>
                  <a:pt x="5408451" y="4890228"/>
                </a:cubicBezTo>
                <a:cubicBezTo>
                  <a:pt x="5554436" y="4899500"/>
                  <a:pt x="5658714" y="4836933"/>
                  <a:pt x="5658714" y="4836933"/>
                </a:cubicBezTo>
                <a:cubicBezTo>
                  <a:pt x="5765307" y="4776685"/>
                  <a:pt x="5793114" y="4853155"/>
                  <a:pt x="5793114" y="4853155"/>
                </a:cubicBezTo>
                <a:cubicBezTo>
                  <a:pt x="5816286" y="4911085"/>
                  <a:pt x="5742135" y="4992190"/>
                  <a:pt x="5742135" y="4992190"/>
                </a:cubicBezTo>
                <a:cubicBezTo>
                  <a:pt x="5832506" y="4989871"/>
                  <a:pt x="5943734" y="4938892"/>
                  <a:pt x="5943734" y="4938892"/>
                </a:cubicBezTo>
                <a:cubicBezTo>
                  <a:pt x="6048011" y="4864740"/>
                  <a:pt x="6249610" y="4834614"/>
                  <a:pt x="6249610" y="4834614"/>
                </a:cubicBezTo>
                <a:cubicBezTo>
                  <a:pt x="6377059" y="4799857"/>
                  <a:pt x="6358521" y="4920354"/>
                  <a:pt x="6358521" y="4920354"/>
                </a:cubicBezTo>
                <a:lnTo>
                  <a:pt x="6377059" y="4927304"/>
                </a:lnTo>
                <a:lnTo>
                  <a:pt x="6388645" y="4943526"/>
                </a:lnTo>
                <a:lnTo>
                  <a:pt x="6381694" y="4982918"/>
                </a:lnTo>
                <a:lnTo>
                  <a:pt x="6416451" y="5001456"/>
                </a:lnTo>
                <a:lnTo>
                  <a:pt x="6428039" y="5019994"/>
                </a:lnTo>
                <a:lnTo>
                  <a:pt x="6416451" y="5077926"/>
                </a:lnTo>
                <a:lnTo>
                  <a:pt x="6428039" y="5105733"/>
                </a:lnTo>
                <a:lnTo>
                  <a:pt x="6441943" y="5168298"/>
                </a:lnTo>
                <a:lnTo>
                  <a:pt x="6423405" y="5198423"/>
                </a:lnTo>
                <a:lnTo>
                  <a:pt x="6423405" y="5240133"/>
                </a:lnTo>
                <a:lnTo>
                  <a:pt x="6381694" y="5267940"/>
                </a:lnTo>
                <a:cubicBezTo>
                  <a:pt x="6316811" y="5291113"/>
                  <a:pt x="6177777" y="5402341"/>
                  <a:pt x="6177777" y="5402341"/>
                </a:cubicBezTo>
                <a:cubicBezTo>
                  <a:pt x="6075818" y="5513568"/>
                  <a:pt x="5906658" y="5536741"/>
                  <a:pt x="5906658" y="5536741"/>
                </a:cubicBezTo>
                <a:cubicBezTo>
                  <a:pt x="5605416" y="5578451"/>
                  <a:pt x="5408451" y="5733708"/>
                  <a:pt x="5408451" y="5733708"/>
                </a:cubicBezTo>
                <a:cubicBezTo>
                  <a:pt x="5223072" y="5937623"/>
                  <a:pt x="5079402" y="5895915"/>
                  <a:pt x="5079402" y="5895915"/>
                </a:cubicBezTo>
                <a:cubicBezTo>
                  <a:pt x="4928780" y="5898231"/>
                  <a:pt x="4870850" y="5694314"/>
                  <a:pt x="4870850" y="5694314"/>
                </a:cubicBezTo>
                <a:cubicBezTo>
                  <a:pt x="4856947" y="5546010"/>
                  <a:pt x="4748035" y="5620162"/>
                  <a:pt x="4748035" y="5620162"/>
                </a:cubicBezTo>
                <a:lnTo>
                  <a:pt x="4666933" y="5701264"/>
                </a:lnTo>
                <a:cubicBezTo>
                  <a:pt x="4534848" y="5851886"/>
                  <a:pt x="4372641" y="5752243"/>
                  <a:pt x="4372641" y="5752243"/>
                </a:cubicBezTo>
                <a:cubicBezTo>
                  <a:pt x="4254463" y="5682726"/>
                  <a:pt x="4284586" y="5381484"/>
                  <a:pt x="4284586" y="5381484"/>
                </a:cubicBezTo>
                <a:cubicBezTo>
                  <a:pt x="4191896" y="4994506"/>
                  <a:pt x="3913827" y="4582036"/>
                  <a:pt x="3913827" y="4582036"/>
                </a:cubicBezTo>
                <a:cubicBezTo>
                  <a:pt x="3875013" y="4552202"/>
                  <a:pt x="3838227" y="4517950"/>
                  <a:pt x="3803568" y="4480852"/>
                </a:cubicBezTo>
                <a:lnTo>
                  <a:pt x="3800007" y="4476532"/>
                </a:lnTo>
                <a:lnTo>
                  <a:pt x="3780527" y="4590443"/>
                </a:lnTo>
                <a:lnTo>
                  <a:pt x="3780525" y="4590467"/>
                </a:lnTo>
                <a:lnTo>
                  <a:pt x="3765094" y="4735131"/>
                </a:lnTo>
                <a:lnTo>
                  <a:pt x="3765092" y="4735183"/>
                </a:lnTo>
                <a:lnTo>
                  <a:pt x="3765094" y="4735132"/>
                </a:lnTo>
                <a:lnTo>
                  <a:pt x="3765902" y="4727558"/>
                </a:lnTo>
                <a:lnTo>
                  <a:pt x="3763880" y="4767502"/>
                </a:lnTo>
                <a:lnTo>
                  <a:pt x="3761087" y="4841968"/>
                </a:lnTo>
                <a:lnTo>
                  <a:pt x="3761604" y="4880319"/>
                </a:lnTo>
                <a:lnTo>
                  <a:pt x="3764152" y="4948933"/>
                </a:lnTo>
                <a:lnTo>
                  <a:pt x="3765139" y="4957284"/>
                </a:lnTo>
                <a:lnTo>
                  <a:pt x="3763636" y="4934981"/>
                </a:lnTo>
                <a:lnTo>
                  <a:pt x="3766230" y="4966518"/>
                </a:lnTo>
                <a:lnTo>
                  <a:pt x="3771090" y="5007656"/>
                </a:lnTo>
                <a:lnTo>
                  <a:pt x="3774769" y="5031180"/>
                </a:lnTo>
                <a:lnTo>
                  <a:pt x="3781007" y="5061338"/>
                </a:lnTo>
                <a:lnTo>
                  <a:pt x="3784037" y="5074110"/>
                </a:lnTo>
                <a:lnTo>
                  <a:pt x="3782356" y="5067859"/>
                </a:lnTo>
                <a:lnTo>
                  <a:pt x="3783197" y="5071928"/>
                </a:lnTo>
                <a:lnTo>
                  <a:pt x="3790925" y="5097158"/>
                </a:lnTo>
                <a:lnTo>
                  <a:pt x="3792279" y="5101288"/>
                </a:lnTo>
                <a:lnTo>
                  <a:pt x="3791572" y="5099273"/>
                </a:lnTo>
                <a:lnTo>
                  <a:pt x="3792746" y="5103106"/>
                </a:lnTo>
                <a:cubicBezTo>
                  <a:pt x="3795435" y="5110379"/>
                  <a:pt x="3797462" y="5114615"/>
                  <a:pt x="3798331" y="5116063"/>
                </a:cubicBezTo>
                <a:lnTo>
                  <a:pt x="3798364" y="5116122"/>
                </a:lnTo>
                <a:lnTo>
                  <a:pt x="3798347" y="5116093"/>
                </a:lnTo>
                <a:lnTo>
                  <a:pt x="3841530" y="5195336"/>
                </a:lnTo>
                <a:lnTo>
                  <a:pt x="3838161" y="5187944"/>
                </a:lnTo>
                <a:lnTo>
                  <a:pt x="3840723" y="5192568"/>
                </a:lnTo>
                <a:lnTo>
                  <a:pt x="3843401" y="5198769"/>
                </a:lnTo>
                <a:lnTo>
                  <a:pt x="3845921" y="5203395"/>
                </a:lnTo>
                <a:lnTo>
                  <a:pt x="3852185" y="5218716"/>
                </a:lnTo>
                <a:lnTo>
                  <a:pt x="3864731" y="5246247"/>
                </a:lnTo>
                <a:lnTo>
                  <a:pt x="3867285" y="5254086"/>
                </a:lnTo>
                <a:lnTo>
                  <a:pt x="3855237" y="5226182"/>
                </a:lnTo>
                <a:lnTo>
                  <a:pt x="3869801" y="5261806"/>
                </a:lnTo>
                <a:lnTo>
                  <a:pt x="3867285" y="5254086"/>
                </a:lnTo>
                <a:lnTo>
                  <a:pt x="3873002" y="5267325"/>
                </a:lnTo>
                <a:lnTo>
                  <a:pt x="3876971" y="5279345"/>
                </a:lnTo>
                <a:lnTo>
                  <a:pt x="3880558" y="5288119"/>
                </a:lnTo>
                <a:lnTo>
                  <a:pt x="3887016" y="5309765"/>
                </a:lnTo>
                <a:lnTo>
                  <a:pt x="3896534" y="5338590"/>
                </a:lnTo>
                <a:lnTo>
                  <a:pt x="3900713" y="5355679"/>
                </a:lnTo>
                <a:lnTo>
                  <a:pt x="3904278" y="5367630"/>
                </a:lnTo>
                <a:lnTo>
                  <a:pt x="3907819" y="5384732"/>
                </a:lnTo>
                <a:lnTo>
                  <a:pt x="3912682" y="5404615"/>
                </a:lnTo>
                <a:lnTo>
                  <a:pt x="3916297" y="5425687"/>
                </a:lnTo>
                <a:lnTo>
                  <a:pt x="3919119" y="5439319"/>
                </a:lnTo>
                <a:lnTo>
                  <a:pt x="3920656" y="5451099"/>
                </a:lnTo>
                <a:lnTo>
                  <a:pt x="3922811" y="5463655"/>
                </a:lnTo>
                <a:lnTo>
                  <a:pt x="3923396" y="5469029"/>
                </a:lnTo>
                <a:lnTo>
                  <a:pt x="3922100" y="5462160"/>
                </a:lnTo>
                <a:lnTo>
                  <a:pt x="3925391" y="5487370"/>
                </a:lnTo>
                <a:lnTo>
                  <a:pt x="3923396" y="5469029"/>
                </a:lnTo>
                <a:lnTo>
                  <a:pt x="3923846" y="5471418"/>
                </a:lnTo>
                <a:lnTo>
                  <a:pt x="3925984" y="5491912"/>
                </a:lnTo>
                <a:lnTo>
                  <a:pt x="3927116" y="5500582"/>
                </a:lnTo>
                <a:lnTo>
                  <a:pt x="3927510" y="5506529"/>
                </a:lnTo>
                <a:lnTo>
                  <a:pt x="3928283" y="5513946"/>
                </a:lnTo>
                <a:lnTo>
                  <a:pt x="3927561" y="5507308"/>
                </a:lnTo>
                <a:lnTo>
                  <a:pt x="3929661" y="5539050"/>
                </a:lnTo>
                <a:lnTo>
                  <a:pt x="3928286" y="5513976"/>
                </a:lnTo>
                <a:lnTo>
                  <a:pt x="3930307" y="5548810"/>
                </a:lnTo>
                <a:lnTo>
                  <a:pt x="3930341" y="5551457"/>
                </a:lnTo>
                <a:lnTo>
                  <a:pt x="3930341" y="5551462"/>
                </a:lnTo>
                <a:lnTo>
                  <a:pt x="3930341" y="5551461"/>
                </a:lnTo>
                <a:lnTo>
                  <a:pt x="3930728" y="5581396"/>
                </a:lnTo>
                <a:cubicBezTo>
                  <a:pt x="3930633" y="5589361"/>
                  <a:pt x="3930415" y="5594286"/>
                  <a:pt x="3930415" y="5595734"/>
                </a:cubicBezTo>
                <a:cubicBezTo>
                  <a:pt x="3930415" y="5841362"/>
                  <a:pt x="3670884" y="5936368"/>
                  <a:pt x="3531849" y="5952590"/>
                </a:cubicBezTo>
                <a:lnTo>
                  <a:pt x="3527214" y="5952590"/>
                </a:lnTo>
                <a:lnTo>
                  <a:pt x="2732397" y="5959540"/>
                </a:lnTo>
                <a:cubicBezTo>
                  <a:pt x="2642026" y="5957224"/>
                  <a:pt x="2588728" y="5947955"/>
                  <a:pt x="2579459" y="5906245"/>
                </a:cubicBezTo>
                <a:cubicBezTo>
                  <a:pt x="2575984" y="5887707"/>
                  <a:pt x="2584095" y="5872066"/>
                  <a:pt x="2597129" y="5859320"/>
                </a:cubicBezTo>
                <a:lnTo>
                  <a:pt x="2603445" y="5855368"/>
                </a:lnTo>
                <a:lnTo>
                  <a:pt x="2607725" y="5850306"/>
                </a:lnTo>
                <a:lnTo>
                  <a:pt x="2644327" y="5829784"/>
                </a:lnTo>
                <a:lnTo>
                  <a:pt x="2644342" y="5829774"/>
                </a:lnTo>
                <a:lnTo>
                  <a:pt x="2648977" y="5827458"/>
                </a:lnTo>
                <a:lnTo>
                  <a:pt x="2838991" y="5804286"/>
                </a:lnTo>
                <a:lnTo>
                  <a:pt x="2924459" y="5760242"/>
                </a:lnTo>
                <a:lnTo>
                  <a:pt x="2939190" y="5750127"/>
                </a:lnTo>
                <a:lnTo>
                  <a:pt x="2928157" y="5758336"/>
                </a:lnTo>
                <a:lnTo>
                  <a:pt x="2933138" y="5755769"/>
                </a:lnTo>
                <a:lnTo>
                  <a:pt x="2945690" y="5745664"/>
                </a:lnTo>
                <a:lnTo>
                  <a:pt x="2939190" y="5750127"/>
                </a:lnTo>
                <a:lnTo>
                  <a:pt x="2951805" y="5740741"/>
                </a:lnTo>
                <a:lnTo>
                  <a:pt x="2991960" y="5708411"/>
                </a:lnTo>
                <a:lnTo>
                  <a:pt x="2999083" y="5701683"/>
                </a:lnTo>
                <a:lnTo>
                  <a:pt x="2995389" y="5705651"/>
                </a:lnTo>
                <a:lnTo>
                  <a:pt x="3002574" y="5699865"/>
                </a:lnTo>
                <a:lnTo>
                  <a:pt x="3007940" y="5693316"/>
                </a:lnTo>
                <a:lnTo>
                  <a:pt x="2999083" y="5701683"/>
                </a:lnTo>
                <a:lnTo>
                  <a:pt x="3015770" y="5683760"/>
                </a:lnTo>
                <a:lnTo>
                  <a:pt x="3043765" y="5649590"/>
                </a:lnTo>
                <a:lnTo>
                  <a:pt x="3058504" y="5626794"/>
                </a:lnTo>
                <a:lnTo>
                  <a:pt x="3076362" y="5593489"/>
                </a:lnTo>
                <a:lnTo>
                  <a:pt x="3085707" y="5572196"/>
                </a:lnTo>
                <a:lnTo>
                  <a:pt x="3079581" y="5587486"/>
                </a:lnTo>
                <a:lnTo>
                  <a:pt x="3082303" y="5582409"/>
                </a:lnTo>
                <a:lnTo>
                  <a:pt x="3085724" y="5572159"/>
                </a:lnTo>
                <a:lnTo>
                  <a:pt x="3085707" y="5572196"/>
                </a:lnTo>
                <a:lnTo>
                  <a:pt x="3085731" y="5572137"/>
                </a:lnTo>
                <a:lnTo>
                  <a:pt x="3094935" y="5544559"/>
                </a:lnTo>
                <a:lnTo>
                  <a:pt x="3107378" y="5488445"/>
                </a:lnTo>
                <a:lnTo>
                  <a:pt x="3106519" y="5493901"/>
                </a:lnTo>
                <a:lnTo>
                  <a:pt x="3108152" y="5484955"/>
                </a:lnTo>
                <a:lnTo>
                  <a:pt x="3107378" y="5488445"/>
                </a:lnTo>
                <a:lnTo>
                  <a:pt x="3108324" y="5482442"/>
                </a:lnTo>
                <a:lnTo>
                  <a:pt x="3110246" y="5454019"/>
                </a:lnTo>
                <a:cubicBezTo>
                  <a:pt x="3110364" y="5446379"/>
                  <a:pt x="3110110" y="5441636"/>
                  <a:pt x="3110110" y="5440477"/>
                </a:cubicBezTo>
                <a:lnTo>
                  <a:pt x="3110110" y="5438161"/>
                </a:lnTo>
                <a:lnTo>
                  <a:pt x="3110110" y="5435843"/>
                </a:lnTo>
                <a:cubicBezTo>
                  <a:pt x="3117060" y="5204118"/>
                  <a:pt x="2927046" y="4963125"/>
                  <a:pt x="2924730" y="4960809"/>
                </a:cubicBezTo>
                <a:lnTo>
                  <a:pt x="2922412" y="4958490"/>
                </a:lnTo>
                <a:cubicBezTo>
                  <a:pt x="2822771" y="4817139"/>
                  <a:pt x="2762523" y="4613222"/>
                  <a:pt x="2760204" y="4603953"/>
                </a:cubicBezTo>
                <a:lnTo>
                  <a:pt x="2722191" y="4445126"/>
                </a:lnTo>
                <a:lnTo>
                  <a:pt x="2698632" y="4468138"/>
                </a:lnTo>
                <a:cubicBezTo>
                  <a:pt x="2650567" y="4512048"/>
                  <a:pt x="2627756" y="4524104"/>
                  <a:pt x="2627756" y="4524104"/>
                </a:cubicBezTo>
                <a:cubicBezTo>
                  <a:pt x="2542017" y="4563498"/>
                  <a:pt x="2565190" y="4679360"/>
                  <a:pt x="2565190" y="4679360"/>
                </a:cubicBezTo>
                <a:cubicBezTo>
                  <a:pt x="2604584" y="4880959"/>
                  <a:pt x="2542017" y="4904132"/>
                  <a:pt x="2542017" y="4904132"/>
                </a:cubicBezTo>
                <a:cubicBezTo>
                  <a:pt x="2465549" y="4943526"/>
                  <a:pt x="2518845" y="5066339"/>
                  <a:pt x="2518845" y="5066339"/>
                </a:cubicBezTo>
                <a:cubicBezTo>
                  <a:pt x="2588362" y="5205376"/>
                  <a:pt x="2495672" y="5198423"/>
                  <a:pt x="2495672" y="5198423"/>
                </a:cubicBezTo>
                <a:lnTo>
                  <a:pt x="2442377" y="5237815"/>
                </a:lnTo>
                <a:lnTo>
                  <a:pt x="2402982" y="5400022"/>
                </a:lnTo>
                <a:lnTo>
                  <a:pt x="2270901" y="5439417"/>
                </a:lnTo>
                <a:lnTo>
                  <a:pt x="2148085" y="5492712"/>
                </a:lnTo>
                <a:cubicBezTo>
                  <a:pt x="2016004" y="5654919"/>
                  <a:pt x="1969659" y="5631747"/>
                  <a:pt x="1969659" y="5631747"/>
                </a:cubicBezTo>
                <a:cubicBezTo>
                  <a:pt x="1916361" y="5715170"/>
                  <a:pt x="1730981" y="5800907"/>
                  <a:pt x="1730981" y="5800907"/>
                </a:cubicBezTo>
                <a:cubicBezTo>
                  <a:pt x="1422789" y="5932989"/>
                  <a:pt x="827256" y="5893597"/>
                  <a:pt x="827256" y="5893597"/>
                </a:cubicBezTo>
                <a:cubicBezTo>
                  <a:pt x="287339" y="5777734"/>
                  <a:pt x="340634" y="5274893"/>
                  <a:pt x="340634" y="5274893"/>
                </a:cubicBezTo>
                <a:lnTo>
                  <a:pt x="148304" y="5298066"/>
                </a:lnTo>
                <a:cubicBezTo>
                  <a:pt x="139035" y="5075608"/>
                  <a:pt x="62564" y="4850836"/>
                  <a:pt x="62564" y="4850836"/>
                </a:cubicBezTo>
                <a:cubicBezTo>
                  <a:pt x="139035" y="4741925"/>
                  <a:pt x="139035" y="4341042"/>
                  <a:pt x="139035" y="4341042"/>
                </a:cubicBezTo>
                <a:cubicBezTo>
                  <a:pt x="46345" y="4371165"/>
                  <a:pt x="6951" y="4579717"/>
                  <a:pt x="6951" y="4579717"/>
                </a:cubicBezTo>
                <a:cubicBezTo>
                  <a:pt x="-9269" y="4440683"/>
                  <a:pt x="122813" y="4109318"/>
                  <a:pt x="122813" y="4109318"/>
                </a:cubicBezTo>
                <a:cubicBezTo>
                  <a:pt x="62564" y="4257622"/>
                  <a:pt x="0" y="4287745"/>
                  <a:pt x="0" y="4287745"/>
                </a:cubicBezTo>
                <a:cubicBezTo>
                  <a:pt x="99641" y="4000406"/>
                  <a:pt x="76468" y="3738559"/>
                  <a:pt x="76468" y="3738559"/>
                </a:cubicBezTo>
                <a:cubicBezTo>
                  <a:pt x="62564" y="3536957"/>
                  <a:pt x="139035" y="3390972"/>
                  <a:pt x="139035" y="3390972"/>
                </a:cubicBezTo>
                <a:cubicBezTo>
                  <a:pt x="92690" y="3400241"/>
                  <a:pt x="23173" y="3499881"/>
                  <a:pt x="23173" y="3499881"/>
                </a:cubicBezTo>
                <a:cubicBezTo>
                  <a:pt x="69518" y="3159247"/>
                  <a:pt x="308193" y="2811661"/>
                  <a:pt x="308193" y="2811661"/>
                </a:cubicBezTo>
                <a:cubicBezTo>
                  <a:pt x="252579" y="2811661"/>
                  <a:pt x="220137" y="2827880"/>
                  <a:pt x="203918" y="2839468"/>
                </a:cubicBezTo>
                <a:lnTo>
                  <a:pt x="495891" y="2582252"/>
                </a:lnTo>
                <a:cubicBezTo>
                  <a:pt x="665048" y="2433949"/>
                  <a:pt x="780911" y="2102584"/>
                  <a:pt x="780911" y="2102584"/>
                </a:cubicBezTo>
                <a:cubicBezTo>
                  <a:pt x="880553" y="1847687"/>
                  <a:pt x="1035808" y="1646085"/>
                  <a:pt x="1035808" y="1646085"/>
                </a:cubicBezTo>
                <a:cubicBezTo>
                  <a:pt x="1290705" y="1305452"/>
                  <a:pt x="1622072" y="1235934"/>
                  <a:pt x="1622072" y="1235934"/>
                </a:cubicBezTo>
                <a:cubicBezTo>
                  <a:pt x="2022954" y="1106168"/>
                  <a:pt x="2039176" y="974084"/>
                  <a:pt x="2039176" y="974084"/>
                </a:cubicBezTo>
                <a:cubicBezTo>
                  <a:pt x="2445418" y="18221"/>
                  <a:pt x="2986079" y="-788"/>
                  <a:pt x="3052075" y="570"/>
                </a:cubicBezTo>
                <a:close/>
              </a:path>
            </a:pathLst>
          </a:custGeom>
          <a:solidFill>
            <a:schemeClr val="bg1">
              <a:lumMod val="95000"/>
            </a:schemeClr>
          </a:solidFill>
        </p:spPr>
        <p:txBody>
          <a:bodyPr wrap="square" anchor="ctr">
            <a:noAutofit/>
          </a:bodyPr>
          <a:lstStyle>
            <a:lvl1pPr marL="0" indent="0" algn="ctr">
              <a:buNone/>
              <a:defRPr sz="1200">
                <a:latin typeface="Alexandria" pitchFamily="2" charset="-78"/>
                <a:cs typeface="Alexandria" pitchFamily="2" charset="-78"/>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9" name="Freeform: Shape 8">
            <a:extLst>
              <a:ext uri="{FF2B5EF4-FFF2-40B4-BE49-F238E27FC236}">
                <a16:creationId xmlns:a16="http://schemas.microsoft.com/office/drawing/2014/main" id="{191D611D-C3B2-4C58-878D-5AC2D7575591}"/>
              </a:ext>
            </a:extLst>
          </p:cNvPr>
          <p:cNvSpPr/>
          <p:nvPr/>
        </p:nvSpPr>
        <p:spPr>
          <a:xfrm>
            <a:off x="2337312" y="3415880"/>
            <a:ext cx="46345" cy="46345"/>
          </a:xfrm>
          <a:custGeom>
            <a:avLst/>
            <a:gdLst>
              <a:gd name="connsiteX0" fmla="*/ 7144 w 19050"/>
              <a:gd name="connsiteY0" fmla="*/ 11906 h 19050"/>
              <a:gd name="connsiteX1" fmla="*/ 11906 w 19050"/>
              <a:gd name="connsiteY1" fmla="*/ 7144 h 19050"/>
              <a:gd name="connsiteX2" fmla="*/ 7144 w 19050"/>
              <a:gd name="connsiteY2" fmla="*/ 11906 h 19050"/>
            </a:gdLst>
            <a:ahLst/>
            <a:cxnLst>
              <a:cxn ang="0">
                <a:pos x="connsiteX0" y="connsiteY0"/>
              </a:cxn>
              <a:cxn ang="0">
                <a:pos x="connsiteX1" y="connsiteY1"/>
              </a:cxn>
              <a:cxn ang="0">
                <a:pos x="connsiteX2" y="connsiteY2"/>
              </a:cxn>
            </a:cxnLst>
            <a:rect l="l" t="t" r="r" b="b"/>
            <a:pathLst>
              <a:path w="19050" h="19050">
                <a:moveTo>
                  <a:pt x="7144" y="11906"/>
                </a:moveTo>
                <a:lnTo>
                  <a:pt x="11906" y="7144"/>
                </a:lnTo>
                <a:cubicBezTo>
                  <a:pt x="9049" y="10001"/>
                  <a:pt x="7144" y="11906"/>
                  <a:pt x="7144" y="11906"/>
                </a:cubicBezTo>
                <a:close/>
              </a:path>
            </a:pathLst>
          </a:custGeom>
          <a:solidFill>
            <a:srgbClr val="A38072"/>
          </a:solidFill>
          <a:ln w="9525" cap="flat">
            <a:noFill/>
            <a:prstDash val="solid"/>
            <a:miter/>
          </a:ln>
        </p:spPr>
        <p:txBody>
          <a:bodyPr rtlCol="0" anchor="ctr"/>
          <a:lstStyle/>
          <a:p>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151251392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tle Slide">
    <p:spTree>
      <p:nvGrpSpPr>
        <p:cNvPr id="1" name=""/>
        <p:cNvGrpSpPr/>
        <p:nvPr/>
      </p:nvGrpSpPr>
      <p:grpSpPr>
        <a:xfrm>
          <a:off x="0" y="0"/>
          <a:ext cx="0" cy="0"/>
          <a:chOff x="0" y="0"/>
          <a:chExt cx="0" cy="0"/>
        </a:xfrm>
      </p:grpSpPr>
      <p:sp>
        <p:nvSpPr>
          <p:cNvPr id="7" name="Title Placeholder 1"/>
          <p:cNvSpPr>
            <a:spLocks noGrp="1"/>
          </p:cNvSpPr>
          <p:nvPr>
            <p:ph type="title"/>
          </p:nvPr>
        </p:nvSpPr>
        <p:spPr>
          <a:xfrm>
            <a:off x="0" y="200177"/>
            <a:ext cx="12192000" cy="775778"/>
          </a:xfrm>
          <a:prstGeom prst="rect">
            <a:avLst/>
          </a:prstGeom>
        </p:spPr>
        <p:txBody>
          <a:bodyPr vert="horz" lIns="91440" tIns="45720" rIns="91440" bIns="45720" rtlCol="0" anchor="ctr">
            <a:normAutofit/>
          </a:bodyPr>
          <a:lstStyle>
            <a:lvl1pPr algn="ctr">
              <a:defRPr sz="3600" b="1">
                <a:solidFill>
                  <a:schemeClr val="tx1">
                    <a:lumMod val="65000"/>
                    <a:lumOff val="35000"/>
                  </a:schemeClr>
                </a:solidFill>
                <a:latin typeface="Alexandria" pitchFamily="2" charset="-78"/>
                <a:cs typeface="Alexandria" pitchFamily="2" charset="-78"/>
              </a:defRPr>
            </a:lvl1pPr>
          </a:lstStyle>
          <a:p>
            <a:r>
              <a:rPr lang="en-US" dirty="0"/>
              <a:t>Click to edit Master title style</a:t>
            </a:r>
          </a:p>
        </p:txBody>
      </p:sp>
      <p:sp>
        <p:nvSpPr>
          <p:cNvPr id="8" name="Rectangle 6">
            <a:extLst>
              <a:ext uri="{FF2B5EF4-FFF2-40B4-BE49-F238E27FC236}">
                <a16:creationId xmlns:a16="http://schemas.microsoft.com/office/drawing/2014/main" id="{55674156-3125-48CE-B7AD-16F5FF6CA05A}"/>
              </a:ext>
            </a:extLst>
          </p:cNvPr>
          <p:cNvSpPr/>
          <p:nvPr userDrawn="1"/>
        </p:nvSpPr>
        <p:spPr>
          <a:xfrm>
            <a:off x="0" y="6597352"/>
            <a:ext cx="12192000" cy="26064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350" dirty="0">
              <a:latin typeface="Alexandria" pitchFamily="2" charset="-78"/>
            </a:endParaRPr>
          </a:p>
        </p:txBody>
      </p:sp>
      <p:sp>
        <p:nvSpPr>
          <p:cNvPr id="10" name="텍스트 개체 틀 2">
            <a:extLst>
              <a:ext uri="{FF2B5EF4-FFF2-40B4-BE49-F238E27FC236}">
                <a16:creationId xmlns:a16="http://schemas.microsoft.com/office/drawing/2014/main" id="{BEA53C6E-B822-48C1-AE43-123E9E431F64}"/>
              </a:ext>
            </a:extLst>
          </p:cNvPr>
          <p:cNvSpPr>
            <a:spLocks noGrp="1"/>
          </p:cNvSpPr>
          <p:nvPr>
            <p:ph type="body" sz="quarter" idx="41" hasCustomPrompt="1"/>
          </p:nvPr>
        </p:nvSpPr>
        <p:spPr>
          <a:xfrm>
            <a:off x="0" y="1005383"/>
            <a:ext cx="12192000" cy="419379"/>
          </a:xfrm>
          <a:prstGeom prst="rect">
            <a:avLst/>
          </a:prstGeom>
        </p:spPr>
        <p:txBody>
          <a:bodyPr anchor="ctr"/>
          <a:lstStyle>
            <a:lvl1pPr marL="0" marR="0" indent="0" algn="ctr" defTabSz="685800" rtl="0" eaLnBrk="1" fontAlgn="auto" latinLnBrk="1" hangingPunct="1">
              <a:lnSpc>
                <a:spcPct val="90000"/>
              </a:lnSpc>
              <a:spcBef>
                <a:spcPts val="750"/>
              </a:spcBef>
              <a:spcAft>
                <a:spcPts val="0"/>
              </a:spcAft>
              <a:buClrTx/>
              <a:buSzTx/>
              <a:buFontTx/>
              <a:buNone/>
              <a:tabLst/>
              <a:defRPr sz="1800" b="0">
                <a:solidFill>
                  <a:schemeClr val="tx1">
                    <a:lumMod val="65000"/>
                    <a:lumOff val="35000"/>
                  </a:schemeClr>
                </a:solidFill>
                <a:latin typeface="Alexandria" pitchFamily="2" charset="-78"/>
                <a:cs typeface="Alexandria" pitchFamily="2" charset="-78"/>
              </a:defRPr>
            </a:lvl1pPr>
          </a:lstStyle>
          <a:p>
            <a:pPr marL="0" marR="0" lvl="0" indent="0" algn="ctr" defTabSz="685800" rtl="0" eaLnBrk="1" fontAlgn="auto" latinLnBrk="1" hangingPunct="1">
              <a:lnSpc>
                <a:spcPct val="90000"/>
              </a:lnSpc>
              <a:spcBef>
                <a:spcPts val="75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191676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1_Agenda Layout">
    <p:spTree>
      <p:nvGrpSpPr>
        <p:cNvPr id="1" name=""/>
        <p:cNvGrpSpPr/>
        <p:nvPr/>
      </p:nvGrpSpPr>
      <p:grpSpPr>
        <a:xfrm>
          <a:off x="0" y="0"/>
          <a:ext cx="0" cy="0"/>
          <a:chOff x="0" y="0"/>
          <a:chExt cx="0" cy="0"/>
        </a:xfrm>
      </p:grpSpPr>
      <p:sp>
        <p:nvSpPr>
          <p:cNvPr id="2" name="Rectangle 1"/>
          <p:cNvSpPr/>
          <p:nvPr userDrawn="1"/>
        </p:nvSpPr>
        <p:spPr>
          <a:xfrm>
            <a:off x="1639911" y="1267846"/>
            <a:ext cx="10024708" cy="513748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grpSp>
        <p:nvGrpSpPr>
          <p:cNvPr id="3" name="Group 2"/>
          <p:cNvGrpSpPr/>
          <p:nvPr userDrawn="1"/>
        </p:nvGrpSpPr>
        <p:grpSpPr>
          <a:xfrm>
            <a:off x="711" y="448675"/>
            <a:ext cx="3118959" cy="6244688"/>
            <a:chOff x="0" y="113767"/>
            <a:chExt cx="2339219" cy="4683516"/>
          </a:xfrm>
        </p:grpSpPr>
        <p:pic>
          <p:nvPicPr>
            <p:cNvPr id="4" name="Picture 3" descr="E:\002-KIMS BUSINESS\007-02-Fullslidesppt-Contents\20161219\02-abs\flower-item0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4" y="113767"/>
              <a:ext cx="940763" cy="9310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E:\002-KIMS BUSINESS\007-02-Fullslidesppt-Contents\20161219\02-abs\flower-item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82424" y="1044781"/>
              <a:ext cx="732759" cy="7070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E:\002-KIMS BUSINESS\007-02-Fullslidesppt-Contents\20161219\02-abs\flower-item0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685" y="158580"/>
              <a:ext cx="1180496" cy="11391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E:\002-KIMS BUSINESS\007-02-Fullslidesppt-Contents\20161219\02-abs\flower-item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2972" y="1510888"/>
              <a:ext cx="499452" cy="4819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E:\002-KIMS BUSINESS\007-02-Fullslidesppt-Contents\20161219\02-abs\flower-item0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82424" y="1992839"/>
              <a:ext cx="369083" cy="3561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91147" y="656354"/>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8936" y="1941171"/>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descr="E:\002-KIMS BUSINESS\007-02-Fullslidesppt-Contents\20161219\02-abs\flower-item02.pn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50000"/>
            <a:stretch/>
          </p:blipFill>
          <p:spPr bwMode="auto">
            <a:xfrm>
              <a:off x="0" y="1086108"/>
              <a:ext cx="324036" cy="64135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0987" y="4155926"/>
              <a:ext cx="648072" cy="64135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20325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1_Agenda Layout">
    <p:spTree>
      <p:nvGrpSpPr>
        <p:cNvPr id="1" name=""/>
        <p:cNvGrpSpPr/>
        <p:nvPr/>
      </p:nvGrpSpPr>
      <p:grpSpPr>
        <a:xfrm>
          <a:off x="0" y="0"/>
          <a:ext cx="0" cy="0"/>
          <a:chOff x="0" y="0"/>
          <a:chExt cx="0" cy="0"/>
        </a:xfrm>
      </p:grpSpPr>
      <p:sp>
        <p:nvSpPr>
          <p:cNvPr id="2" name="Rectangle 1"/>
          <p:cNvSpPr/>
          <p:nvPr userDrawn="1"/>
        </p:nvSpPr>
        <p:spPr>
          <a:xfrm>
            <a:off x="1639911" y="1267846"/>
            <a:ext cx="10024708" cy="513748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grpSp>
        <p:nvGrpSpPr>
          <p:cNvPr id="3" name="Group 2"/>
          <p:cNvGrpSpPr/>
          <p:nvPr userDrawn="1"/>
        </p:nvGrpSpPr>
        <p:grpSpPr>
          <a:xfrm>
            <a:off x="711" y="448675"/>
            <a:ext cx="3118959" cy="6244688"/>
            <a:chOff x="0" y="113767"/>
            <a:chExt cx="2339219" cy="4683516"/>
          </a:xfrm>
        </p:grpSpPr>
        <p:pic>
          <p:nvPicPr>
            <p:cNvPr id="4" name="Picture 3" descr="E:\002-KIMS BUSINESS\007-02-Fullslidesppt-Contents\20161219\02-abs\flower-item0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84" y="113767"/>
              <a:ext cx="940763" cy="9310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E:\002-KIMS BUSINESS\007-02-Fullslidesppt-Contents\20161219\02-abs\flower-item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82424" y="1044781"/>
              <a:ext cx="732759" cy="70708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E:\002-KIMS BUSINESS\007-02-Fullslidesppt-Contents\20161219\02-abs\flower-item0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9685" y="158580"/>
              <a:ext cx="1180496" cy="113913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E:\002-KIMS BUSINESS\007-02-Fullslidesppt-Contents\20161219\02-abs\flower-item0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2972" y="1510888"/>
              <a:ext cx="499452" cy="48195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E:\002-KIMS BUSINESS\007-02-Fullslidesppt-Contents\20161219\02-abs\flower-item0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282424" y="1992839"/>
              <a:ext cx="369083" cy="3561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691147" y="656354"/>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58936" y="1941171"/>
              <a:ext cx="648072" cy="64135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descr="E:\002-KIMS BUSINESS\007-02-Fullslidesppt-Contents\20161219\02-abs\flower-item02.pn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50000"/>
            <a:stretch/>
          </p:blipFill>
          <p:spPr bwMode="auto">
            <a:xfrm>
              <a:off x="0" y="1086108"/>
              <a:ext cx="324036" cy="64135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descr="E:\002-KIMS BUSINESS\007-02-Fullslidesppt-Contents\20161219\02-abs\flower-item02.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0987" y="4155926"/>
              <a:ext cx="648072" cy="64135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253402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Basic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932723"/>
            <a:ext cx="12192000" cy="384043"/>
          </a:xfrm>
          <a:prstGeom prst="rect">
            <a:avLst/>
          </a:prstGeom>
        </p:spPr>
        <p:txBody>
          <a:bodyPr anchor="ctr"/>
          <a:lstStyle>
            <a:lvl1pPr marL="0" indent="0" algn="ctr">
              <a:buNone/>
              <a:defRPr sz="1867" b="0" baseline="0">
                <a:solidFill>
                  <a:schemeClr val="accent1"/>
                </a:solidFill>
                <a:latin typeface="Alexandria" pitchFamily="2" charset="-78"/>
                <a:cs typeface="Alexandria" pitchFamily="2" charset="-78"/>
              </a:defRPr>
            </a:lvl1pPr>
          </a:lstStyle>
          <a:p>
            <a:pPr lvl="0"/>
            <a:r>
              <a:rPr lang="en-US" altLang="ko-KR" dirty="0"/>
              <a:t>Insert the title of your subtitle Here</a:t>
            </a:r>
          </a:p>
        </p:txBody>
      </p:sp>
    </p:spTree>
    <p:extLst>
      <p:ext uri="{BB962C8B-B14F-4D97-AF65-F5344CB8AC3E}">
        <p14:creationId xmlns:p14="http://schemas.microsoft.com/office/powerpoint/2010/main" val="10523599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BASIC LAYOUT</a:t>
            </a:r>
          </a:p>
        </p:txBody>
      </p:sp>
      <p:sp>
        <p:nvSpPr>
          <p:cNvPr id="11" name="Text Placeholder 9"/>
          <p:cNvSpPr>
            <a:spLocks noGrp="1"/>
          </p:cNvSpPr>
          <p:nvPr>
            <p:ph type="body" sz="quarter" idx="11" hasCustomPrompt="1"/>
          </p:nvPr>
        </p:nvSpPr>
        <p:spPr>
          <a:xfrm>
            <a:off x="0" y="932723"/>
            <a:ext cx="12192000" cy="384043"/>
          </a:xfrm>
          <a:prstGeom prst="rect">
            <a:avLst/>
          </a:prstGeom>
        </p:spPr>
        <p:txBody>
          <a:bodyPr anchor="ctr"/>
          <a:lstStyle>
            <a:lvl1pPr marL="0" indent="0" algn="ctr">
              <a:buNone/>
              <a:defRPr sz="1867" b="0" baseline="0">
                <a:solidFill>
                  <a:schemeClr val="accent1"/>
                </a:solidFill>
                <a:latin typeface="Alexandria" pitchFamily="2" charset="-78"/>
                <a:cs typeface="Alexandria" pitchFamily="2" charset="-78"/>
              </a:defRPr>
            </a:lvl1pPr>
          </a:lstStyle>
          <a:p>
            <a:pPr lvl="0"/>
            <a:r>
              <a:rPr lang="en-US" altLang="ko-KR" dirty="0"/>
              <a:t>Insert the title of your subtitle Here</a:t>
            </a:r>
          </a:p>
        </p:txBody>
      </p:sp>
    </p:spTree>
    <p:extLst>
      <p:ext uri="{BB962C8B-B14F-4D97-AF65-F5344CB8AC3E}">
        <p14:creationId xmlns:p14="http://schemas.microsoft.com/office/powerpoint/2010/main" val="1050308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2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4" name="Rectangle 3"/>
          <p:cNvSpPr/>
          <p:nvPr userDrawn="1"/>
        </p:nvSpPr>
        <p:spPr>
          <a:xfrm>
            <a:off x="719403" y="1572287"/>
            <a:ext cx="2784309" cy="30723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14" name="Rectangle 13"/>
          <p:cNvSpPr/>
          <p:nvPr userDrawn="1"/>
        </p:nvSpPr>
        <p:spPr>
          <a:xfrm>
            <a:off x="4501919" y="1572287"/>
            <a:ext cx="2784309" cy="307234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15" name="Rectangle 14"/>
          <p:cNvSpPr/>
          <p:nvPr userDrawn="1"/>
        </p:nvSpPr>
        <p:spPr>
          <a:xfrm>
            <a:off x="8284435" y="1572287"/>
            <a:ext cx="2784309" cy="3072341"/>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Alexandria" pitchFamily="2" charset="-78"/>
                <a:cs typeface="Alexandria" pitchFamily="2" charset="-78"/>
              </a:defRPr>
            </a:lvl1pPr>
          </a:lstStyle>
          <a:p>
            <a:pPr lvl="0"/>
            <a:r>
              <a:rPr lang="en-US" altLang="ko-KR" dirty="0"/>
              <a:t>Insert the title of your subtitle Here</a:t>
            </a:r>
          </a:p>
        </p:txBody>
      </p:sp>
      <p:sp>
        <p:nvSpPr>
          <p:cNvPr id="9" name="Picture Placeholder 2"/>
          <p:cNvSpPr>
            <a:spLocks noGrp="1"/>
          </p:cNvSpPr>
          <p:nvPr>
            <p:ph type="pic" idx="1" hasCustomPrompt="1"/>
          </p:nvPr>
        </p:nvSpPr>
        <p:spPr>
          <a:xfrm>
            <a:off x="868330"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2" name="Picture Placeholder 2"/>
          <p:cNvSpPr>
            <a:spLocks noGrp="1"/>
          </p:cNvSpPr>
          <p:nvPr>
            <p:ph type="pic" idx="12" hasCustomPrompt="1"/>
          </p:nvPr>
        </p:nvSpPr>
        <p:spPr>
          <a:xfrm>
            <a:off x="4647754"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3" name="Picture Placeholder 2"/>
          <p:cNvSpPr>
            <a:spLocks noGrp="1"/>
          </p:cNvSpPr>
          <p:nvPr>
            <p:ph type="pic" idx="13" hasCustomPrompt="1"/>
          </p:nvPr>
        </p:nvSpPr>
        <p:spPr>
          <a:xfrm>
            <a:off x="8427178" y="1700808"/>
            <a:ext cx="2885909" cy="307234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560501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3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Alexandria" pitchFamily="2" charset="-78"/>
                <a:cs typeface="Alexandria" pitchFamily="2" charset="-78"/>
              </a:defRPr>
            </a:lvl1pPr>
          </a:lstStyle>
          <a:p>
            <a:pPr lvl="0"/>
            <a:r>
              <a:rPr lang="en-US" altLang="ko-KR" dirty="0"/>
              <a:t>Insert the title of your subtitle Here</a:t>
            </a:r>
          </a:p>
        </p:txBody>
      </p:sp>
      <p:pic>
        <p:nvPicPr>
          <p:cNvPr id="12291" name="Picture 3" descr="D:\Fullppt\005-PNG이미지\탭.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rot="16200000">
            <a:off x="540593" y="2551692"/>
            <a:ext cx="3429959" cy="422446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D:\Fullppt\005-PNG이미지\핸드폰2.png"/>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3695734" y="2880577"/>
            <a:ext cx="3072341" cy="3720547"/>
          </a:xfrm>
          <a:prstGeom prst="rect">
            <a:avLst/>
          </a:prstGeom>
          <a:noFill/>
          <a:extLst>
            <a:ext uri="{909E8E84-426E-40DD-AFC4-6F175D3DCCD1}">
              <a14:hiddenFill xmlns:a14="http://schemas.microsoft.com/office/drawing/2010/main">
                <a:solidFill>
                  <a:srgbClr val="FFFFFF"/>
                </a:solidFill>
              </a14:hiddenFill>
            </a:ext>
          </a:extLst>
        </p:spPr>
      </p:pic>
      <p:sp>
        <p:nvSpPr>
          <p:cNvPr id="9" name="Picture Placeholder 2"/>
          <p:cNvSpPr>
            <a:spLocks noGrp="1"/>
          </p:cNvSpPr>
          <p:nvPr>
            <p:ph type="pic" idx="1" hasCustomPrompt="1"/>
          </p:nvPr>
        </p:nvSpPr>
        <p:spPr>
          <a:xfrm>
            <a:off x="4463820" y="3043177"/>
            <a:ext cx="1759459" cy="2724577"/>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0" name="Picture Placeholder 2"/>
          <p:cNvSpPr>
            <a:spLocks noGrp="1"/>
          </p:cNvSpPr>
          <p:nvPr>
            <p:ph type="pic" idx="12" hasCustomPrompt="1"/>
          </p:nvPr>
        </p:nvSpPr>
        <p:spPr>
          <a:xfrm>
            <a:off x="564872" y="3429001"/>
            <a:ext cx="3130861" cy="2335995"/>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35231915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4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5"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IMAGES &amp; CONTENTS</a:t>
            </a:r>
          </a:p>
        </p:txBody>
      </p:sp>
      <p:sp>
        <p:nvSpPr>
          <p:cNvPr id="6"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accent1"/>
                </a:solidFill>
                <a:latin typeface="Alexandria" pitchFamily="2" charset="-78"/>
                <a:cs typeface="Alexandria" pitchFamily="2" charset="-78"/>
              </a:defRPr>
            </a:lvl1pPr>
          </a:lstStyle>
          <a:p>
            <a:pPr lvl="0"/>
            <a:r>
              <a:rPr lang="en-US" altLang="ko-KR" dirty="0"/>
              <a:t>Insert the title of your subtitle Here</a:t>
            </a:r>
          </a:p>
        </p:txBody>
      </p:sp>
      <p:pic>
        <p:nvPicPr>
          <p:cNvPr id="8" name="Picture 2" descr="D:\Fullppt\PNG이미지\핸드폰2.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119669" y="1988840"/>
            <a:ext cx="3744416" cy="4534413"/>
          </a:xfrm>
          <a:prstGeom prst="rect">
            <a:avLst/>
          </a:prstGeom>
          <a:noFill/>
          <a:extLst>
            <a:ext uri="{909E8E84-426E-40DD-AFC4-6F175D3DCCD1}">
              <a14:hiddenFill xmlns:a14="http://schemas.microsoft.com/office/drawing/2010/main">
                <a:solidFill>
                  <a:srgbClr val="FFFFFF"/>
                </a:solidFill>
              </a14:hiddenFill>
            </a:ext>
          </a:extLst>
        </p:spPr>
      </p:pic>
      <p:sp>
        <p:nvSpPr>
          <p:cNvPr id="9" name="Picture Placeholder 2"/>
          <p:cNvSpPr>
            <a:spLocks noGrp="1"/>
          </p:cNvSpPr>
          <p:nvPr>
            <p:ph type="pic" idx="1" hasCustomPrompt="1"/>
          </p:nvPr>
        </p:nvSpPr>
        <p:spPr>
          <a:xfrm>
            <a:off x="4049949" y="2173037"/>
            <a:ext cx="2159479" cy="3335731"/>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4005837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5_Basic Layout">
    <p:spTree>
      <p:nvGrpSpPr>
        <p:cNvPr id="1" name=""/>
        <p:cNvGrpSpPr/>
        <p:nvPr/>
      </p:nvGrpSpPr>
      <p:grpSpPr>
        <a:xfrm>
          <a:off x="0" y="0"/>
          <a:ext cx="0" cy="0"/>
          <a:chOff x="0" y="0"/>
          <a:chExt cx="0" cy="0"/>
        </a:xfrm>
      </p:grpSpPr>
      <p:sp>
        <p:nvSpPr>
          <p:cNvPr id="7" name="Picture Placeholder 2"/>
          <p:cNvSpPr>
            <a:spLocks noGrp="1"/>
          </p:cNvSpPr>
          <p:nvPr>
            <p:ph type="pic" idx="1" hasCustomPrompt="1"/>
          </p:nvPr>
        </p:nvSpPr>
        <p:spPr>
          <a:xfrm>
            <a:off x="0" y="0"/>
            <a:ext cx="12192000" cy="6858000"/>
          </a:xfrm>
          <a:prstGeom prst="rect">
            <a:avLst/>
          </a:prstGeom>
          <a:solidFill>
            <a:schemeClr val="bg1">
              <a:lumMod val="95000"/>
            </a:schemeClr>
          </a:solidFill>
        </p:spPr>
        <p:txBody>
          <a:bodyPr lIns="648000" anchor="ctr"/>
          <a:lstStyle>
            <a:lvl1pPr marL="0" indent="0" algn="l">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7149453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6_Basic Layout">
    <p:spTree>
      <p:nvGrpSpPr>
        <p:cNvPr id="1" name=""/>
        <p:cNvGrpSpPr/>
        <p:nvPr/>
      </p:nvGrpSpPr>
      <p:grpSpPr>
        <a:xfrm>
          <a:off x="0" y="0"/>
          <a:ext cx="0" cy="0"/>
          <a:chOff x="0" y="0"/>
          <a:chExt cx="0" cy="0"/>
        </a:xfrm>
      </p:grpSpPr>
      <p:sp>
        <p:nvSpPr>
          <p:cNvPr id="2" name="Rectangle 1"/>
          <p:cNvSpPr/>
          <p:nvPr userDrawn="1"/>
        </p:nvSpPr>
        <p:spPr>
          <a:xfrm>
            <a:off x="-1891"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7" name="Picture Placeholder 2"/>
          <p:cNvSpPr>
            <a:spLocks noGrp="1"/>
          </p:cNvSpPr>
          <p:nvPr>
            <p:ph type="pic" idx="1" hasCustomPrompt="1"/>
          </p:nvPr>
        </p:nvSpPr>
        <p:spPr>
          <a:xfrm>
            <a:off x="0" y="0"/>
            <a:ext cx="6096000" cy="685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1013895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7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7" name="Picture Placeholder 2"/>
          <p:cNvSpPr>
            <a:spLocks noGrp="1"/>
          </p:cNvSpPr>
          <p:nvPr>
            <p:ph type="pic" idx="12" hasCustomPrompt="1"/>
          </p:nvPr>
        </p:nvSpPr>
        <p:spPr>
          <a:xfrm>
            <a:off x="0" y="0"/>
            <a:ext cx="4079776" cy="292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9" name="Picture Placeholder 2"/>
          <p:cNvSpPr>
            <a:spLocks noGrp="1"/>
          </p:cNvSpPr>
          <p:nvPr>
            <p:ph type="pic" idx="14" hasCustomPrompt="1"/>
          </p:nvPr>
        </p:nvSpPr>
        <p:spPr>
          <a:xfrm>
            <a:off x="8112000" y="3930000"/>
            <a:ext cx="4080000" cy="2928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4465502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9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8" name="Picture Placeholder 2"/>
          <p:cNvSpPr>
            <a:spLocks noGrp="1"/>
          </p:cNvSpPr>
          <p:nvPr>
            <p:ph type="pic" idx="12" hasCustomPrompt="1"/>
          </p:nvPr>
        </p:nvSpPr>
        <p:spPr>
          <a:xfrm>
            <a:off x="0" y="2028911"/>
            <a:ext cx="12192000" cy="2800179"/>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3" name="Rectangle 2"/>
          <p:cNvSpPr/>
          <p:nvPr userDrawn="1"/>
        </p:nvSpPr>
        <p:spPr>
          <a:xfrm>
            <a:off x="0" y="4828032"/>
            <a:ext cx="6096000"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dirty="0">
              <a:latin typeface="Alexandria" pitchFamily="2" charset="-78"/>
            </a:endParaRPr>
          </a:p>
        </p:txBody>
      </p:sp>
      <p:sp>
        <p:nvSpPr>
          <p:cNvPr id="9" name="Rectangle 8"/>
          <p:cNvSpPr/>
          <p:nvPr userDrawn="1"/>
        </p:nvSpPr>
        <p:spPr>
          <a:xfrm>
            <a:off x="6096000" y="0"/>
            <a:ext cx="6096000"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dirty="0">
              <a:latin typeface="Alexandria" pitchFamily="2" charset="-78"/>
            </a:endParaRPr>
          </a:p>
        </p:txBody>
      </p:sp>
    </p:spTree>
    <p:extLst>
      <p:ext uri="{BB962C8B-B14F-4D97-AF65-F5344CB8AC3E}">
        <p14:creationId xmlns:p14="http://schemas.microsoft.com/office/powerpoint/2010/main" val="28999702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8_Basic Layout">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bg1">
              <a:alpha val="6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7" name="Picture Placeholder 2"/>
          <p:cNvSpPr>
            <a:spLocks noGrp="1"/>
          </p:cNvSpPr>
          <p:nvPr>
            <p:ph type="pic" idx="12" hasCustomPrompt="1"/>
          </p:nvPr>
        </p:nvSpPr>
        <p:spPr>
          <a:xfrm>
            <a:off x="335360" y="270401"/>
            <a:ext cx="4079776" cy="4128459"/>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8" name="Picture Placeholder 2"/>
          <p:cNvSpPr>
            <a:spLocks noGrp="1"/>
          </p:cNvSpPr>
          <p:nvPr>
            <p:ph type="pic" idx="13" hasCustomPrompt="1"/>
          </p:nvPr>
        </p:nvSpPr>
        <p:spPr>
          <a:xfrm>
            <a:off x="4493079" y="270401"/>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9" name="Picture Placeholder 2"/>
          <p:cNvSpPr>
            <a:spLocks noGrp="1"/>
          </p:cNvSpPr>
          <p:nvPr>
            <p:ph type="pic" idx="14" hasCustomPrompt="1"/>
          </p:nvPr>
        </p:nvSpPr>
        <p:spPr>
          <a:xfrm>
            <a:off x="4493079" y="2382860"/>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0" name="Picture Placeholder 2"/>
          <p:cNvSpPr>
            <a:spLocks noGrp="1"/>
          </p:cNvSpPr>
          <p:nvPr>
            <p:ph type="pic" idx="15" hasCustomPrompt="1"/>
          </p:nvPr>
        </p:nvSpPr>
        <p:spPr>
          <a:xfrm>
            <a:off x="335361" y="4494871"/>
            <a:ext cx="1874127"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
        <p:nvSpPr>
          <p:cNvPr id="11" name="Picture Placeholder 2"/>
          <p:cNvSpPr>
            <a:spLocks noGrp="1"/>
          </p:cNvSpPr>
          <p:nvPr>
            <p:ph type="pic" idx="16" hasCustomPrompt="1"/>
          </p:nvPr>
        </p:nvSpPr>
        <p:spPr>
          <a:xfrm>
            <a:off x="2334757" y="4494871"/>
            <a:ext cx="4032448" cy="2016000"/>
          </a:xfrm>
          <a:prstGeom prst="rect">
            <a:avLst/>
          </a:prstGeom>
          <a:solidFill>
            <a:schemeClr val="bg1">
              <a:lumMod val="95000"/>
            </a:schemeClr>
          </a:solidFill>
        </p:spPr>
        <p:txBody>
          <a:bodyPr anchor="ctr"/>
          <a:lstStyle>
            <a:lvl1pPr marL="0" indent="0" algn="ctr">
              <a:buNone/>
              <a:defRPr sz="1600"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Your Picture Here</a:t>
            </a:r>
            <a:endParaRPr lang="ko-KR" altLang="en-US" dirty="0"/>
          </a:p>
        </p:txBody>
      </p:sp>
    </p:spTree>
    <p:extLst>
      <p:ext uri="{BB962C8B-B14F-4D97-AF65-F5344CB8AC3E}">
        <p14:creationId xmlns:p14="http://schemas.microsoft.com/office/powerpoint/2010/main" val="31903697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shapes sets layout">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8" y="123479"/>
            <a:ext cx="11573197" cy="724247"/>
          </a:xfrm>
          <a:prstGeom prst="rect">
            <a:avLst/>
          </a:prstGeom>
        </p:spPr>
        <p:txBody>
          <a:bodyPr anchor="ctr"/>
          <a:lstStyle>
            <a:lvl1pPr marL="0" indent="0" algn="ctr">
              <a:buNone/>
              <a:defRPr sz="5400" b="0" baseline="0">
                <a:solidFill>
                  <a:schemeClr val="tx1">
                    <a:lumMod val="85000"/>
                    <a:lumOff val="15000"/>
                  </a:schemeClr>
                </a:solidFill>
                <a:latin typeface="Alexandria" pitchFamily="2" charset="-78"/>
                <a:cs typeface="Alexandria" pitchFamily="2" charset="-78"/>
              </a:defRPr>
            </a:lvl1pPr>
          </a:lstStyle>
          <a:p>
            <a:r>
              <a:rPr lang="en-US" altLang="ko-KR" dirty="0"/>
              <a:t>Fully Editable Shapes</a:t>
            </a:r>
          </a:p>
        </p:txBody>
      </p:sp>
    </p:spTree>
    <p:extLst>
      <p:ext uri="{BB962C8B-B14F-4D97-AF65-F5344CB8AC3E}">
        <p14:creationId xmlns:p14="http://schemas.microsoft.com/office/powerpoint/2010/main" val="15847158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icon sets layout">
    <p:spTree>
      <p:nvGrpSpPr>
        <p:cNvPr id="1" name=""/>
        <p:cNvGrpSpPr/>
        <p:nvPr/>
      </p:nvGrpSpPr>
      <p:grpSpPr>
        <a:xfrm>
          <a:off x="0" y="0"/>
          <a:ext cx="0" cy="0"/>
          <a:chOff x="0" y="0"/>
          <a:chExt cx="0" cy="0"/>
        </a:xfrm>
      </p:grpSpPr>
      <p:sp>
        <p:nvSpPr>
          <p:cNvPr id="10" name="Text Placeholder 9"/>
          <p:cNvSpPr>
            <a:spLocks noGrp="1"/>
          </p:cNvSpPr>
          <p:nvPr>
            <p:ph type="body" sz="quarter" idx="10" hasCustomPrompt="1"/>
          </p:nvPr>
        </p:nvSpPr>
        <p:spPr>
          <a:xfrm>
            <a:off x="0" y="164638"/>
            <a:ext cx="12192000" cy="768085"/>
          </a:xfrm>
          <a:prstGeom prst="rect">
            <a:avLst/>
          </a:prstGeom>
        </p:spPr>
        <p:txBody>
          <a:bodyPr anchor="ctr"/>
          <a:lstStyle>
            <a:lvl1pPr marL="0" indent="0" algn="ctr">
              <a:buNone/>
              <a:defRPr sz="4800" b="0" baseline="0">
                <a:solidFill>
                  <a:schemeClr val="accent1"/>
                </a:solidFill>
                <a:latin typeface="Alexandria" pitchFamily="2" charset="-78"/>
                <a:cs typeface="Alexandria" pitchFamily="2" charset="-78"/>
              </a:defRPr>
            </a:lvl1pPr>
          </a:lstStyle>
          <a:p>
            <a:pPr lvl="0"/>
            <a:r>
              <a:rPr lang="en-US" altLang="ko-KR" dirty="0"/>
              <a:t>ICON SETS LAYOUT</a:t>
            </a:r>
          </a:p>
        </p:txBody>
      </p:sp>
      <p:sp>
        <p:nvSpPr>
          <p:cNvPr id="11" name="Rounded Rectangle 10"/>
          <p:cNvSpPr/>
          <p:nvPr userDrawn="1"/>
        </p:nvSpPr>
        <p:spPr>
          <a:xfrm>
            <a:off x="472011" y="1508786"/>
            <a:ext cx="3799787" cy="4865561"/>
          </a:xfrm>
          <a:prstGeom prst="roundRect">
            <a:avLst>
              <a:gd name="adj" fmla="val 396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17" name="Rounded Rectangle 16"/>
          <p:cNvSpPr/>
          <p:nvPr userDrawn="1"/>
        </p:nvSpPr>
        <p:spPr>
          <a:xfrm>
            <a:off x="709243" y="1796667"/>
            <a:ext cx="144693" cy="4320631"/>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solidFill>
                <a:schemeClr val="bg1"/>
              </a:solidFill>
              <a:latin typeface="Alexandria" pitchFamily="2" charset="-78"/>
            </a:endParaRPr>
          </a:p>
        </p:txBody>
      </p:sp>
      <p:sp>
        <p:nvSpPr>
          <p:cNvPr id="18" name="Half Frame 17"/>
          <p:cNvSpPr/>
          <p:nvPr userDrawn="1"/>
        </p:nvSpPr>
        <p:spPr>
          <a:xfrm rot="5400000">
            <a:off x="3456857" y="1650935"/>
            <a:ext cx="669775" cy="669775"/>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solidFill>
                <a:schemeClr val="tx1"/>
              </a:solidFill>
              <a:latin typeface="Alexandria" pitchFamily="2" charset="-78"/>
            </a:endParaRPr>
          </a:p>
        </p:txBody>
      </p:sp>
    </p:spTree>
    <p:extLst>
      <p:ext uri="{BB962C8B-B14F-4D97-AF65-F5344CB8AC3E}">
        <p14:creationId xmlns:p14="http://schemas.microsoft.com/office/powerpoint/2010/main" val="30530047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userDrawn="1">
  <p:cSld name="Agenda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7859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userDrawn="1">
  <p:cSld name="5_Images and Contents Layout">
    <p:spTree>
      <p:nvGrpSpPr>
        <p:cNvPr id="1" name=""/>
        <p:cNvGrpSpPr/>
        <p:nvPr/>
      </p:nvGrpSpPr>
      <p:grpSpPr>
        <a:xfrm>
          <a:off x="0" y="0"/>
          <a:ext cx="0" cy="0"/>
          <a:chOff x="0" y="0"/>
          <a:chExt cx="0" cy="0"/>
        </a:xfrm>
      </p:grpSpPr>
      <p:sp>
        <p:nvSpPr>
          <p:cNvPr id="3" name="Rectangle 2"/>
          <p:cNvSpPr/>
          <p:nvPr userDrawn="1"/>
        </p:nvSpPr>
        <p:spPr>
          <a:xfrm>
            <a:off x="1" y="4060923"/>
            <a:ext cx="12204700" cy="2797076"/>
          </a:xfrm>
          <a:custGeom>
            <a:avLst/>
            <a:gdLst>
              <a:gd name="connsiteX0" fmla="*/ 0 w 9144000"/>
              <a:gd name="connsiteY0" fmla="*/ 0 h 1059582"/>
              <a:gd name="connsiteX1" fmla="*/ 9144000 w 9144000"/>
              <a:gd name="connsiteY1" fmla="*/ 0 h 1059582"/>
              <a:gd name="connsiteX2" fmla="*/ 9144000 w 9144000"/>
              <a:gd name="connsiteY2" fmla="*/ 1059582 h 1059582"/>
              <a:gd name="connsiteX3" fmla="*/ 0 w 9144000"/>
              <a:gd name="connsiteY3" fmla="*/ 1059582 h 1059582"/>
              <a:gd name="connsiteX4" fmla="*/ 0 w 9144000"/>
              <a:gd name="connsiteY4" fmla="*/ 0 h 1059582"/>
              <a:gd name="connsiteX0" fmla="*/ 0 w 9153525"/>
              <a:gd name="connsiteY0" fmla="*/ 1038225 h 2097807"/>
              <a:gd name="connsiteX1" fmla="*/ 9153525 w 9153525"/>
              <a:gd name="connsiteY1" fmla="*/ 0 h 2097807"/>
              <a:gd name="connsiteX2" fmla="*/ 9144000 w 9153525"/>
              <a:gd name="connsiteY2" fmla="*/ 2097807 h 2097807"/>
              <a:gd name="connsiteX3" fmla="*/ 0 w 9153525"/>
              <a:gd name="connsiteY3" fmla="*/ 2097807 h 2097807"/>
              <a:gd name="connsiteX4" fmla="*/ 0 w 9153525"/>
              <a:gd name="connsiteY4" fmla="*/ 1038225 h 2097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3525" h="2097807">
                <a:moveTo>
                  <a:pt x="0" y="1038225"/>
                </a:moveTo>
                <a:lnTo>
                  <a:pt x="9153525" y="0"/>
                </a:lnTo>
                <a:lnTo>
                  <a:pt x="9144000" y="2097807"/>
                </a:lnTo>
                <a:lnTo>
                  <a:pt x="0" y="2097807"/>
                </a:lnTo>
                <a:lnTo>
                  <a:pt x="0" y="103822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67" dirty="0">
              <a:latin typeface="Alexandria" pitchFamily="2" charset="-78"/>
            </a:endParaRPr>
          </a:p>
        </p:txBody>
      </p:sp>
      <p:sp>
        <p:nvSpPr>
          <p:cNvPr id="10" name="Text Placeholder 9"/>
          <p:cNvSpPr>
            <a:spLocks noGrp="1"/>
          </p:cNvSpPr>
          <p:nvPr>
            <p:ph type="body" sz="quarter" idx="10" hasCustomPrompt="1"/>
          </p:nvPr>
        </p:nvSpPr>
        <p:spPr>
          <a:xfrm>
            <a:off x="0" y="242176"/>
            <a:ext cx="12192000" cy="768085"/>
          </a:xfrm>
          <a:prstGeom prst="rect">
            <a:avLst/>
          </a:prstGeom>
        </p:spPr>
        <p:txBody>
          <a:bodyPr anchor="ctr"/>
          <a:lstStyle>
            <a:lvl1pPr marL="0" indent="0" algn="ctr">
              <a:buNone/>
              <a:defRPr sz="4800" b="0" baseline="0">
                <a:solidFill>
                  <a:schemeClr val="bg1"/>
                </a:solidFill>
                <a:latin typeface="Alexandria" pitchFamily="2" charset="-78"/>
                <a:cs typeface="Alexandria" pitchFamily="2" charset="-78"/>
              </a:defRPr>
            </a:lvl1pPr>
          </a:lstStyle>
          <a:p>
            <a:pPr lvl="0"/>
            <a:r>
              <a:rPr lang="en-US" altLang="ko-KR" dirty="0"/>
              <a:t>IMAGES &amp; CONTENTS</a:t>
            </a:r>
          </a:p>
        </p:txBody>
      </p:sp>
      <p:sp>
        <p:nvSpPr>
          <p:cNvPr id="11" name="Text Placeholder 9"/>
          <p:cNvSpPr>
            <a:spLocks noGrp="1"/>
          </p:cNvSpPr>
          <p:nvPr>
            <p:ph type="body" sz="quarter" idx="11" hasCustomPrompt="1"/>
          </p:nvPr>
        </p:nvSpPr>
        <p:spPr>
          <a:xfrm>
            <a:off x="0" y="1010261"/>
            <a:ext cx="12192000" cy="384043"/>
          </a:xfrm>
          <a:prstGeom prst="rect">
            <a:avLst/>
          </a:prstGeom>
        </p:spPr>
        <p:txBody>
          <a:bodyPr anchor="ctr"/>
          <a:lstStyle>
            <a:lvl1pPr marL="0" indent="0" algn="ctr">
              <a:buNone/>
              <a:defRPr sz="1867" b="0" baseline="0">
                <a:solidFill>
                  <a:schemeClr val="bg1"/>
                </a:solidFill>
                <a:latin typeface="Alexandria" pitchFamily="2" charset="-78"/>
                <a:cs typeface="Alexandria" pitchFamily="2" charset="-78"/>
              </a:defRPr>
            </a:lvl1pPr>
          </a:lstStyle>
          <a:p>
            <a:pPr lvl="0"/>
            <a:r>
              <a:rPr lang="en-US" altLang="ko-KR" dirty="0"/>
              <a:t>Insert the title of your subtitle Here</a:t>
            </a:r>
          </a:p>
        </p:txBody>
      </p:sp>
      <p:pic>
        <p:nvPicPr>
          <p:cNvPr id="5" name="Picture 2" descr="D:\KBM-정애\014-Fullppt\PNG이미지\모니터.pn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15414" y="1619125"/>
            <a:ext cx="5088565" cy="4882216"/>
          </a:xfrm>
          <a:prstGeom prst="rect">
            <a:avLst/>
          </a:prstGeom>
          <a:noFill/>
          <a:extLst>
            <a:ext uri="{909E8E84-426E-40DD-AFC4-6F175D3DCCD1}">
              <a14:hiddenFill xmlns:a14="http://schemas.microsoft.com/office/drawing/2010/main">
                <a:solidFill>
                  <a:srgbClr val="FFFFFF"/>
                </a:solidFill>
              </a14:hiddenFill>
            </a:ext>
          </a:extLst>
        </p:spPr>
      </p:pic>
      <p:sp>
        <p:nvSpPr>
          <p:cNvPr id="6" name="Picture Placeholder 2"/>
          <p:cNvSpPr>
            <a:spLocks noGrp="1"/>
          </p:cNvSpPr>
          <p:nvPr>
            <p:ph type="pic" idx="12" hasCustomPrompt="1"/>
          </p:nvPr>
        </p:nvSpPr>
        <p:spPr>
          <a:xfrm>
            <a:off x="1028214" y="1833032"/>
            <a:ext cx="4607380" cy="3098392"/>
          </a:xfrm>
          <a:prstGeom prst="rect">
            <a:avLst/>
          </a:prstGeom>
          <a:solidFill>
            <a:schemeClr val="bg1">
              <a:lumMod val="95000"/>
            </a:schemeClr>
          </a:solidFill>
        </p:spPr>
        <p:txBody>
          <a:bodyPr anchor="ctr"/>
          <a:lstStyle>
            <a:lvl1pPr marL="0" indent="0" algn="ctr">
              <a:buNone/>
              <a:defRPr sz="1600" strike="noStrike" baseline="0">
                <a:solidFill>
                  <a:schemeClr val="tx1">
                    <a:lumMod val="75000"/>
                    <a:lumOff val="25000"/>
                  </a:schemeClr>
                </a:solidFill>
                <a:latin typeface="Alexandria" pitchFamily="2" charset="-78"/>
                <a:cs typeface="Alexandria" pitchFamily="2" charset="-78"/>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ltLang="ko-KR" dirty="0"/>
              <a:t>Insert Your Image</a:t>
            </a:r>
            <a:endParaRPr lang="ko-KR" altLang="en-US" dirty="0"/>
          </a:p>
        </p:txBody>
      </p:sp>
    </p:spTree>
    <p:extLst>
      <p:ext uri="{BB962C8B-B14F-4D97-AF65-F5344CB8AC3E}">
        <p14:creationId xmlns:p14="http://schemas.microsoft.com/office/powerpoint/2010/main" val="5972286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userDrawn="1">
  <p:cSld name="End Slide Layout">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95901" y="848277"/>
            <a:ext cx="6206964" cy="5269023"/>
          </a:xfrm>
          <a:prstGeom prst="rect">
            <a:avLst/>
          </a:prstGeom>
        </p:spPr>
      </p:pic>
      <p:sp>
        <p:nvSpPr>
          <p:cNvPr id="10" name="Text Placeholder 9"/>
          <p:cNvSpPr>
            <a:spLocks noGrp="1"/>
          </p:cNvSpPr>
          <p:nvPr>
            <p:ph type="body" sz="quarter" idx="10" hasCustomPrompt="1"/>
          </p:nvPr>
        </p:nvSpPr>
        <p:spPr>
          <a:xfrm>
            <a:off x="0" y="2948947"/>
            <a:ext cx="12192000" cy="768084"/>
          </a:xfrm>
          <a:prstGeom prst="rect">
            <a:avLst/>
          </a:prstGeom>
        </p:spPr>
        <p:txBody>
          <a:bodyPr anchor="ctr"/>
          <a:lstStyle>
            <a:lvl1pPr marL="0" indent="0" algn="ctr">
              <a:buNone/>
              <a:defRPr sz="4800" b="0" baseline="0">
                <a:solidFill>
                  <a:schemeClr val="bg1"/>
                </a:solidFill>
                <a:latin typeface="Alexandria" pitchFamily="2" charset="-78"/>
                <a:cs typeface="Alexandria" pitchFamily="2" charset="-78"/>
              </a:defRPr>
            </a:lvl1pPr>
          </a:lstStyle>
          <a:p>
            <a:pPr lvl="0"/>
            <a:r>
              <a:rPr lang="en-US" altLang="ko-KR" dirty="0"/>
              <a:t>Thank you</a:t>
            </a:r>
          </a:p>
        </p:txBody>
      </p:sp>
      <p:sp>
        <p:nvSpPr>
          <p:cNvPr id="11" name="Text Placeholder 9"/>
          <p:cNvSpPr>
            <a:spLocks noGrp="1"/>
          </p:cNvSpPr>
          <p:nvPr>
            <p:ph type="body" sz="quarter" idx="11" hasCustomPrompt="1"/>
          </p:nvPr>
        </p:nvSpPr>
        <p:spPr>
          <a:xfrm>
            <a:off x="-197" y="3717032"/>
            <a:ext cx="12192000" cy="384043"/>
          </a:xfrm>
          <a:prstGeom prst="rect">
            <a:avLst/>
          </a:prstGeom>
        </p:spPr>
        <p:txBody>
          <a:bodyPr anchor="ctr"/>
          <a:lstStyle>
            <a:lvl1pPr marL="0" indent="0" algn="ctr">
              <a:buNone/>
              <a:defRPr sz="1867" b="0" baseline="0">
                <a:solidFill>
                  <a:schemeClr val="bg1"/>
                </a:solidFill>
                <a:latin typeface="Alexandria" pitchFamily="2" charset="-78"/>
                <a:cs typeface="Alexandria" pitchFamily="2" charset="-78"/>
              </a:defRPr>
            </a:lvl1pPr>
          </a:lstStyle>
          <a:p>
            <a:pPr lvl="0"/>
            <a:r>
              <a:rPr lang="en-US" altLang="ko-KR" dirty="0"/>
              <a:t>Insert the title of your subtitle Here</a:t>
            </a:r>
          </a:p>
        </p:txBody>
      </p:sp>
    </p:spTree>
    <p:extLst>
      <p:ext uri="{BB962C8B-B14F-4D97-AF65-F5344CB8AC3E}">
        <p14:creationId xmlns:p14="http://schemas.microsoft.com/office/powerpoint/2010/main" val="7046890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86725961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16799216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382361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4349002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8" name="Footer Placeholder 7"/>
          <p:cNvSpPr>
            <a:spLocks noGrp="1"/>
          </p:cNvSpPr>
          <p:nvPr>
            <p:ph type="ftr" sz="quarter" idx="11"/>
          </p:nvPr>
        </p:nvSpPr>
        <p:spPr/>
        <p:txBody>
          <a:bodyPr/>
          <a:lstStyle>
            <a:lvl1pPr>
              <a:defRPr/>
            </a:lvl1pPr>
          </a:lstStyle>
          <a:p>
            <a:endParaRPr lang="en-US" dirty="0"/>
          </a:p>
        </p:txBody>
      </p:sp>
      <p:sp>
        <p:nvSpPr>
          <p:cNvPr id="9" name="Slide Number Placeholder 8"/>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2759368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4" name="Footer Placeholder 3"/>
          <p:cNvSpPr>
            <a:spLocks noGrp="1"/>
          </p:cNvSpPr>
          <p:nvPr>
            <p:ph type="ftr" sz="quarter" idx="11"/>
          </p:nvPr>
        </p:nvSpPr>
        <p:spPr/>
        <p:txBody>
          <a:bodyPr/>
          <a:lstStyle>
            <a:lvl1pPr>
              <a:defRPr/>
            </a:lvl1pPr>
          </a:lstStyle>
          <a:p>
            <a:endParaRPr lang="en-US" dirty="0"/>
          </a:p>
        </p:txBody>
      </p:sp>
      <p:sp>
        <p:nvSpPr>
          <p:cNvPr id="5" name="Slide Number Placeholder 4"/>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5665907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3" name="Footer Placeholder 2"/>
          <p:cNvSpPr>
            <a:spLocks noGrp="1"/>
          </p:cNvSpPr>
          <p:nvPr>
            <p:ph type="ftr" sz="quarter" idx="11"/>
          </p:nvPr>
        </p:nvSpPr>
        <p:spPr/>
        <p:txBody>
          <a:bodyPr/>
          <a:lstStyle>
            <a:lvl1pPr>
              <a:defRPr/>
            </a:lvl1pPr>
          </a:lstStyle>
          <a:p>
            <a:endParaRPr lang="en-US" dirty="0"/>
          </a:p>
        </p:txBody>
      </p:sp>
      <p:sp>
        <p:nvSpPr>
          <p:cNvPr id="4" name="Slide Number Placeholder 3"/>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700000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24840452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6" name="Footer Placeholder 5"/>
          <p:cNvSpPr>
            <a:spLocks noGrp="1"/>
          </p:cNvSpPr>
          <p:nvPr>
            <p:ph type="ftr" sz="quarter" idx="11"/>
          </p:nvPr>
        </p:nvSpPr>
        <p:spPr/>
        <p:txBody>
          <a:bodyPr/>
          <a:lstStyle>
            <a:lvl1pPr>
              <a:defRPr/>
            </a:lvl1pPr>
          </a:lstStyle>
          <a:p>
            <a:endParaRPr lang="en-US" dirty="0"/>
          </a:p>
        </p:txBody>
      </p:sp>
      <p:sp>
        <p:nvSpPr>
          <p:cNvPr id="7" name="Slide Number Placeholder 6"/>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87830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044223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11"/>
          </p:nvPr>
        </p:nvSpPr>
        <p:spPr/>
        <p:txBody>
          <a:bodyPr/>
          <a:lstStyle>
            <a:lvl1pPr>
              <a:defRPr/>
            </a:lvl1pPr>
          </a:lstStyle>
          <a:p>
            <a:endParaRPr lang="en-US" dirty="0"/>
          </a:p>
        </p:txBody>
      </p:sp>
      <p:sp>
        <p:nvSpPr>
          <p:cNvPr id="6" name="Slide Number Placeholder 5"/>
          <p:cNvSpPr>
            <a:spLocks noGrp="1"/>
          </p:cNvSpPr>
          <p:nvPr>
            <p:ph type="sldNum" sz="quarter" idx="12"/>
          </p:nvPr>
        </p:nvSpPr>
        <p:spPr/>
        <p:txBody>
          <a:bodyPr/>
          <a:lstStyle>
            <a:lvl1pPr>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2526328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776121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2850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557899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image" Target="../media/image1.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theme" Target="../theme/theme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slideLayout" Target="../slideLayouts/slideLayout44.xml"/><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slideLayout" Target="../slideLayouts/slideLayout43.xml"/><Relationship Id="rId2" Type="http://schemas.openxmlformats.org/officeDocument/2006/relationships/slideLayout" Target="../slideLayouts/slideLayout33.xml"/><Relationship Id="rId16" Type="http://schemas.openxmlformats.org/officeDocument/2006/relationships/image" Target="../media/image13.png"/><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5" Type="http://schemas.openxmlformats.org/officeDocument/2006/relationships/theme" Target="../theme/theme3.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 Id="rId14"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Shape 9"/>
        <p:cNvGrpSpPr/>
        <p:nvPr/>
      </p:nvGrpSpPr>
      <p:grpSpPr>
        <a:xfrm>
          <a:off x="0" y="0"/>
          <a:ext cx="0" cy="0"/>
          <a:chOff x="0" y="0"/>
          <a:chExt cx="0" cy="0"/>
        </a:xfrm>
      </p:grpSpPr>
      <p:sp>
        <p:nvSpPr>
          <p:cNvPr id="10" name="Google Shape;10;p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dirty="0"/>
          </a:p>
        </p:txBody>
      </p:sp>
      <p:sp>
        <p:nvSpPr>
          <p:cNvPr id="11" name="Google Shape;11;p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dirty="0"/>
          </a:p>
        </p:txBody>
      </p:sp>
      <p:sp>
        <p:nvSpPr>
          <p:cNvPr id="12" name="Google Shape;12;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3" name="Google Shape;13;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US" dirty="0"/>
          </a:p>
        </p:txBody>
      </p:sp>
      <p:sp>
        <p:nvSpPr>
          <p:cNvPr id="14" name="Google Shape;14;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Alexandria" pitchFamily="2" charset="-78"/>
                <a:ea typeface="Alexandria" pitchFamily="2" charset="-78"/>
                <a:cs typeface="Alexandria" pitchFamily="2" charset="-78"/>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fld id="{00000000-1234-1234-1234-123412341234}" type="slidenum">
              <a:rPr lang="en-US" smtClean="0"/>
              <a:pPr/>
              <a:t>‹#›</a:t>
            </a:fld>
            <a:endParaRPr lang="en-US" dirty="0"/>
          </a:p>
        </p:txBody>
      </p:sp>
    </p:spTree>
  </p:cSld>
  <p:clrMap bg1="lt1" tx1="dk1" bg2="dk2" tx2="lt2" accent1="accent1" accent2="accent2" accent3="accent3" accent4="accent4" accent5="accent5" accent6="accent6" hlink="hlink" folHlink="folHlink"/>
  <p:sldLayoutIdLst>
    <p:sldLayoutId id="2147483651" r:id="rId1"/>
    <p:sldLayoutId id="2147483656" r:id="rId2"/>
    <p:sldLayoutId id="2147483657" r:id="rId3"/>
    <p:sldLayoutId id="2147483658" r:id="rId4"/>
    <p:sldLayoutId id="2147483659" r:id="rId5"/>
    <p:sldLayoutId id="2147483660" r:id="rId6"/>
    <p:sldLayoutId id="2147483662" r:id="rId7"/>
    <p:sldLayoutId id="2147483663" r:id="rId8"/>
    <p:sldLayoutId id="2147483664" r:id="rId9"/>
    <p:sldLayoutId id="2147483665" r:id="rId10"/>
    <p:sldLayoutId id="2147483666" r:id="rId11"/>
    <p:sldLayoutId id="2147483683" r:id="rId12"/>
    <p:sldLayoutId id="2147483684" r:id="rId13"/>
    <p:sldLayoutId id="2147483693" r:id="rId14"/>
    <p:sldLayoutId id="2147483696"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871778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Lst>
  <p:txStyles>
    <p:titleStyle>
      <a:lvl1pPr algn="ctr" defTabSz="1219170" rtl="0" eaLnBrk="1" latinLnBrk="1"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1"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1"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1"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1"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ko-KR"/>
      </a:defPPr>
      <a:lvl1pPr marL="0" algn="l" defTabSz="1219170" rtl="0" eaLnBrk="1" latinLnBrk="1" hangingPunct="1">
        <a:defRPr sz="2400" kern="1200">
          <a:solidFill>
            <a:schemeClr val="tx1"/>
          </a:solidFill>
          <a:latin typeface="+mn-lt"/>
          <a:ea typeface="+mn-ea"/>
          <a:cs typeface="+mn-cs"/>
        </a:defRPr>
      </a:lvl1pPr>
      <a:lvl2pPr marL="609585" algn="l" defTabSz="1219170" rtl="0" eaLnBrk="1" latinLnBrk="1" hangingPunct="1">
        <a:defRPr sz="2400" kern="1200">
          <a:solidFill>
            <a:schemeClr val="tx1"/>
          </a:solidFill>
          <a:latin typeface="+mn-lt"/>
          <a:ea typeface="+mn-ea"/>
          <a:cs typeface="+mn-cs"/>
        </a:defRPr>
      </a:lvl2pPr>
      <a:lvl3pPr marL="1219170" algn="l" defTabSz="1219170" rtl="0" eaLnBrk="1" latinLnBrk="1" hangingPunct="1">
        <a:defRPr sz="2400" kern="1200">
          <a:solidFill>
            <a:schemeClr val="tx1"/>
          </a:solidFill>
          <a:latin typeface="+mn-lt"/>
          <a:ea typeface="+mn-ea"/>
          <a:cs typeface="+mn-cs"/>
        </a:defRPr>
      </a:lvl3pPr>
      <a:lvl4pPr marL="1828754" algn="l" defTabSz="1219170" rtl="0" eaLnBrk="1" latinLnBrk="1" hangingPunct="1">
        <a:defRPr sz="2400" kern="1200">
          <a:solidFill>
            <a:schemeClr val="tx1"/>
          </a:solidFill>
          <a:latin typeface="+mn-lt"/>
          <a:ea typeface="+mn-ea"/>
          <a:cs typeface="+mn-cs"/>
        </a:defRPr>
      </a:lvl4pPr>
      <a:lvl5pPr marL="2438339" algn="l" defTabSz="1219170" rtl="0" eaLnBrk="1" latinLnBrk="1" hangingPunct="1">
        <a:defRPr sz="2400" kern="1200">
          <a:solidFill>
            <a:schemeClr val="tx1"/>
          </a:solidFill>
          <a:latin typeface="+mn-lt"/>
          <a:ea typeface="+mn-ea"/>
          <a:cs typeface="+mn-cs"/>
        </a:defRPr>
      </a:lvl5pPr>
      <a:lvl6pPr marL="3047924" algn="l" defTabSz="1219170" rtl="0" eaLnBrk="1" latinLnBrk="1" hangingPunct="1">
        <a:defRPr sz="2400" kern="1200">
          <a:solidFill>
            <a:schemeClr val="tx1"/>
          </a:solidFill>
          <a:latin typeface="+mn-lt"/>
          <a:ea typeface="+mn-ea"/>
          <a:cs typeface="+mn-cs"/>
        </a:defRPr>
      </a:lvl6pPr>
      <a:lvl7pPr marL="3657509" algn="l" defTabSz="1219170" rtl="0" eaLnBrk="1" latinLnBrk="1" hangingPunct="1">
        <a:defRPr sz="2400" kern="1200">
          <a:solidFill>
            <a:schemeClr val="tx1"/>
          </a:solidFill>
          <a:latin typeface="+mn-lt"/>
          <a:ea typeface="+mn-ea"/>
          <a:cs typeface="+mn-cs"/>
        </a:defRPr>
      </a:lvl7pPr>
      <a:lvl8pPr marL="4267093" algn="l" defTabSz="1219170" rtl="0" eaLnBrk="1" latinLnBrk="1" hangingPunct="1">
        <a:defRPr sz="2400" kern="1200">
          <a:solidFill>
            <a:schemeClr val="tx1"/>
          </a:solidFill>
          <a:latin typeface="+mn-lt"/>
          <a:ea typeface="+mn-ea"/>
          <a:cs typeface="+mn-cs"/>
        </a:defRPr>
      </a:lvl8pPr>
      <a:lvl9pPr marL="4876678" algn="l" defTabSz="1219170" rtl="0" eaLnBrk="1" latinLnBrk="1"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pitchFamily="2" charset="-78"/>
                <a:cs typeface="Alexandria" pitchFamily="2" charset="-78"/>
              </a:defRPr>
            </a:lvl1pPr>
          </a:lstStyle>
          <a:p>
            <a:fld id="{7AD86B2E-B702-4422-B277-3A08C7449694}" type="datetimeFigureOut">
              <a:rPr lang="en-US" smtClean="0"/>
              <a:pPr/>
              <a:t>5/22/2024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pitchFamily="2" charset="-78"/>
                <a:cs typeface="Alexandria" pitchFamily="2" charset="-78"/>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pitchFamily="2" charset="-78"/>
                <a:cs typeface="Alexandria"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3585293708"/>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43.xml"/><Relationship Id="rId4" Type="http://schemas.openxmlformats.org/officeDocument/2006/relationships/image" Target="../media/image15.png"/></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1.xml"/><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3.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4.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ags" Target="../tags/tag5.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6.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ags" Target="../tags/tag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7.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18.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ags" Target="../tags/tag9.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ags" Target="../tags/tag10.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ags" Target="../tags/tag11.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ags" Target="../tags/tag1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ags" Target="../tags/tag13.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ags" Target="../tags/tag14.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tags" Target="../tags/tag15.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13.xml"/><Relationship Id="rId1" Type="http://schemas.openxmlformats.org/officeDocument/2006/relationships/tags" Target="../tags/tag16.xml"/><Relationship Id="rId5" Type="http://schemas.openxmlformats.org/officeDocument/2006/relationships/image" Target="../media/image15.png"/><Relationship Id="rId4" Type="http://schemas.openxmlformats.org/officeDocument/2006/relationships/image" Target="../media/image20.svg"/></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tags" Target="../tags/tag17.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tags" Target="../tags/tag18.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19.xml"/><Relationship Id="rId4" Type="http://schemas.openxmlformats.org/officeDocument/2006/relationships/image" Target="../media/image15.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tags" Target="../tags/tag20.xml"/><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xml"/><Relationship Id="rId1" Type="http://schemas.openxmlformats.org/officeDocument/2006/relationships/tags" Target="../tags/tag21.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tags" Target="../tags/tag22.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xml"/><Relationship Id="rId1" Type="http://schemas.openxmlformats.org/officeDocument/2006/relationships/tags" Target="../tags/tag23.xml"/><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xml"/><Relationship Id="rId1" Type="http://schemas.openxmlformats.org/officeDocument/2006/relationships/tags" Target="../tags/tag24.xml"/><Relationship Id="rId4" Type="http://schemas.openxmlformats.org/officeDocument/2006/relationships/image" Target="../media/image15.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xml"/><Relationship Id="rId1" Type="http://schemas.openxmlformats.org/officeDocument/2006/relationships/tags" Target="../tags/tag25.xml"/><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xml"/><Relationship Id="rId1" Type="http://schemas.openxmlformats.org/officeDocument/2006/relationships/tags" Target="../tags/tag26.xml"/><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xml"/><Relationship Id="rId1" Type="http://schemas.openxmlformats.org/officeDocument/2006/relationships/tags" Target="../tags/tag27.xml"/><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xml"/><Relationship Id="rId1" Type="http://schemas.openxmlformats.org/officeDocument/2006/relationships/tags" Target="../tags/tag28.xml"/><Relationship Id="rId4" Type="http://schemas.openxmlformats.org/officeDocument/2006/relationships/image" Target="../media/image1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xml"/><Relationship Id="rId1" Type="http://schemas.openxmlformats.org/officeDocument/2006/relationships/tags" Target="../tags/tag29.xml"/><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xml"/><Relationship Id="rId1" Type="http://schemas.openxmlformats.org/officeDocument/2006/relationships/tags" Target="../tags/tag30.xml"/><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xml"/><Relationship Id="rId1" Type="http://schemas.openxmlformats.org/officeDocument/2006/relationships/tags" Target="../tags/tag31.xml"/><Relationship Id="rId4" Type="http://schemas.openxmlformats.org/officeDocument/2006/relationships/image" Target="../media/image15.png"/></Relationships>
</file>

<file path=ppt/slides/_rels/slide4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33.xml"/><Relationship Id="rId7" Type="http://schemas.openxmlformats.org/officeDocument/2006/relationships/diagramColors" Target="../diagrams/colors1.xml"/><Relationship Id="rId2" Type="http://schemas.openxmlformats.org/officeDocument/2006/relationships/slideLayout" Target="../slideLayouts/slideLayout1.xml"/><Relationship Id="rId1" Type="http://schemas.openxmlformats.org/officeDocument/2006/relationships/tags" Target="../tags/tag3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5.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xml"/><Relationship Id="rId1" Type="http://schemas.openxmlformats.org/officeDocument/2006/relationships/tags" Target="../tags/tag33.xml"/><Relationship Id="rId4" Type="http://schemas.openxmlformats.org/officeDocument/2006/relationships/image" Target="../media/image15.png"/></Relationships>
</file>

<file path=ppt/slides/_rels/slide4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34.xml"/><Relationship Id="rId6" Type="http://schemas.openxmlformats.org/officeDocument/2006/relationships/image" Target="../media/image15.png"/><Relationship Id="rId5" Type="http://schemas.openxmlformats.org/officeDocument/2006/relationships/hyperlink" Target="https://www.azquotes.com/author/6048-Albert_Szent_Gyorgyi" TargetMode="Externa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863985" y="0"/>
            <a:ext cx="6143241" cy="664210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sp>
        <p:nvSpPr>
          <p:cNvPr id="30" name="TextBox 29"/>
          <p:cNvSpPr txBox="1"/>
          <p:nvPr/>
        </p:nvSpPr>
        <p:spPr>
          <a:xfrm>
            <a:off x="329269" y="3910064"/>
            <a:ext cx="4686612"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en-US" sz="2400" b="0" i="0" u="none" strike="noStrike" kern="0" cap="none" spc="0" normalizeH="0" baseline="0" noProof="0" dirty="0">
                <a:ln>
                  <a:noFill/>
                </a:ln>
                <a:solidFill>
                  <a:srgbClr val="2D3956"/>
                </a:solidFill>
                <a:effectLst/>
                <a:uLnTx/>
                <a:uFillTx/>
                <a:latin typeface="Tajawal Medium"/>
                <a:ea typeface="Tajawal Medium"/>
                <a:cs typeface="Tajawal Medium"/>
                <a:sym typeface="Tajawal Medium"/>
              </a:rPr>
              <a:t>Prepared by </a:t>
            </a:r>
            <a:r>
              <a:rPr kumimoji="0" lang="en-US" sz="2400" b="1" i="0" u="none" strike="noStrike" kern="0" cap="none" spc="0" normalizeH="0" baseline="0" noProof="0" dirty="0">
                <a:ln>
                  <a:noFill/>
                </a:ln>
                <a:solidFill>
                  <a:srgbClr val="2D3956"/>
                </a:solidFill>
                <a:effectLst/>
                <a:uLnTx/>
                <a:uFillTx/>
                <a:latin typeface="Tajawal Medium"/>
                <a:ea typeface="Tajawal Medium"/>
                <a:cs typeface="Tajawal Medium"/>
                <a:sym typeface="Tajawal Medium"/>
              </a:rPr>
              <a:t>Dr.Warda Mahmoud Abu Kloub </a:t>
            </a:r>
            <a:endParaRPr kumimoji="0" lang="en-US" sz="24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p:txBody>
      </p:sp>
      <p:sp>
        <p:nvSpPr>
          <p:cNvPr id="31" name="TextBox 30"/>
          <p:cNvSpPr txBox="1"/>
          <p:nvPr/>
        </p:nvSpPr>
        <p:spPr>
          <a:xfrm>
            <a:off x="329268" y="2446076"/>
            <a:ext cx="5190668"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Contemporary Educational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Leadership</a:t>
            </a:r>
          </a:p>
        </p:txBody>
      </p:sp>
      <p:sp>
        <p:nvSpPr>
          <p:cNvPr id="34" name="Rectangle: Rounded Corners 33"/>
          <p:cNvSpPr/>
          <p:nvPr/>
        </p:nvSpPr>
        <p:spPr>
          <a:xfrm>
            <a:off x="1058949" y="597111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Alexandria" pitchFamily="2" charset="-78"/>
                <a:ea typeface="+mn-ea"/>
                <a:cs typeface="Alexandria" pitchFamily="2" charset="-78"/>
                <a:sym typeface="Arial"/>
              </a:rPr>
              <a:t>Lecture 5</a:t>
            </a:r>
          </a:p>
        </p:txBody>
      </p:sp>
      <p:sp>
        <p:nvSpPr>
          <p:cNvPr id="46" name="TextBox 45"/>
          <p:cNvSpPr txBox="1"/>
          <p:nvPr/>
        </p:nvSpPr>
        <p:spPr>
          <a:xfrm>
            <a:off x="2287236" y="5128229"/>
            <a:ext cx="1084208"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ELD711</a:t>
            </a:r>
          </a:p>
        </p:txBody>
      </p:sp>
      <p:sp>
        <p:nvSpPr>
          <p:cNvPr id="14" name="Oval 13"/>
          <p:cNvSpPr/>
          <p:nvPr/>
        </p:nvSpPr>
        <p:spPr>
          <a:xfrm>
            <a:off x="6096000" y="133157"/>
            <a:ext cx="6470051" cy="625569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pic>
        <p:nvPicPr>
          <p:cNvPr id="4"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4774" y="5127"/>
            <a:ext cx="2954655" cy="1379622"/>
          </a:xfrm>
          <a:prstGeom prst="rect">
            <a:avLst/>
          </a:prstGeom>
        </p:spPr>
      </p:pic>
      <p:sp>
        <p:nvSpPr>
          <p:cNvPr id="6" name="TextBox 5">
            <a:extLst>
              <a:ext uri="{FF2B5EF4-FFF2-40B4-BE49-F238E27FC236}">
                <a16:creationId xmlns:a16="http://schemas.microsoft.com/office/drawing/2014/main" id="{FD09AEA3-4AF4-F4CA-3015-45040503F65F}"/>
              </a:ext>
            </a:extLst>
          </p:cNvPr>
          <p:cNvSpPr txBox="1"/>
          <p:nvPr/>
        </p:nvSpPr>
        <p:spPr>
          <a:xfrm>
            <a:off x="0" y="1507277"/>
            <a:ext cx="6096000" cy="492443"/>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SA" sz="2600" b="1" i="0" u="none" strike="noStrike" kern="0" cap="none" spc="0" normalizeH="0" baseline="0" noProof="0" dirty="0">
                <a:ln>
                  <a:noFill/>
                </a:ln>
                <a:solidFill>
                  <a:srgbClr val="44546A"/>
                </a:solidFill>
                <a:effectLst/>
                <a:uLnTx/>
                <a:uFillTx/>
                <a:latin typeface="Alexandria" pitchFamily="2" charset="-78"/>
                <a:cs typeface="Alexandria" pitchFamily="2" charset="-78"/>
                <a:sym typeface="Arial"/>
              </a:rPr>
              <a:t>اتجاهات معاصرة في القيادة التربوية</a:t>
            </a:r>
            <a:endParaRPr kumimoji="0" lang="en-GB" sz="2600" b="1" i="0" u="none" strike="noStrike" kern="0" cap="none" spc="0" normalizeH="0" baseline="0" noProof="0" dirty="0">
              <a:ln>
                <a:noFill/>
              </a:ln>
              <a:solidFill>
                <a:srgbClr val="44546A"/>
              </a:solidFill>
              <a:effectLst/>
              <a:uLnTx/>
              <a:uFillTx/>
              <a:latin typeface="Alexandria" pitchFamily="2" charset="-78"/>
              <a:cs typeface="Alexandria" pitchFamily="2" charset="-78"/>
              <a:sym typeface="Arial"/>
            </a:endParaRPr>
          </a:p>
        </p:txBody>
      </p:sp>
    </p:spTree>
    <p:extLst>
      <p:ext uri="{BB962C8B-B14F-4D97-AF65-F5344CB8AC3E}">
        <p14:creationId xmlns:p14="http://schemas.microsoft.com/office/powerpoint/2010/main" val="1660728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p:cNvSpPr/>
          <p:nvPr/>
        </p:nvSpPr>
        <p:spPr>
          <a:xfrm flipV="1">
            <a:off x="-57811" y="-43542"/>
            <a:ext cx="12307621" cy="6841752"/>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501963" y="2708920"/>
            <a:ext cx="2231701" cy="461665"/>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AE"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البحث العلمي</a:t>
            </a:r>
            <a:endParaRPr kumimoji="0" lang="ar-JO"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endParaRPr>
          </a:p>
        </p:txBody>
      </p:sp>
      <p:sp>
        <p:nvSpPr>
          <p:cNvPr id="10" name="Rectangle: Rounded Corners 9"/>
          <p:cNvSpPr/>
          <p:nvPr/>
        </p:nvSpPr>
        <p:spPr>
          <a:xfrm>
            <a:off x="6281699" y="587096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Lecture </a:t>
            </a:r>
            <a:r>
              <a:rPr kumimoji="0" lang="ar-AE" sz="2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5</a:t>
            </a:r>
            <a:endParaRPr kumimoji="0" lang="en-US" sz="28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endParaRPr>
          </a:p>
        </p:txBody>
      </p:sp>
      <p:pic>
        <p:nvPicPr>
          <p:cNvPr id="6" name="Graphic 21"/>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8" name="Google Shape;126;p2">
            <a:extLst>
              <a:ext uri="{FF2B5EF4-FFF2-40B4-BE49-F238E27FC236}">
                <a16:creationId xmlns:a16="http://schemas.microsoft.com/office/drawing/2014/main" id="{B342DA4D-CC4E-2EBB-6ED0-38D5A370E77E}"/>
              </a:ext>
            </a:extLst>
          </p:cNvPr>
          <p:cNvSpPr txBox="1"/>
          <p:nvPr/>
        </p:nvSpPr>
        <p:spPr>
          <a:xfrm>
            <a:off x="-240704" y="5240005"/>
            <a:ext cx="4318990" cy="461624"/>
          </a:xfrm>
          <a:prstGeom prst="rect">
            <a:avLst/>
          </a:prstGeom>
          <a:noFill/>
          <a:ln>
            <a:noFill/>
          </a:ln>
        </p:spPr>
        <p:txBody>
          <a:bodyPr spcFirstLastPara="1" wrap="square" lIns="91425" tIns="45700" rIns="91425" bIns="45700" anchor="t" anchorCtr="0">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B0F0"/>
                </a:solidFill>
                <a:effectLst/>
                <a:uLnTx/>
                <a:uFillTx/>
                <a:latin typeface="Tajawal Medium"/>
                <a:ea typeface="Tajawal Medium"/>
                <a:cs typeface="Tajawal Medium"/>
                <a:sym typeface="Tajawal Medium"/>
              </a:rPr>
              <a:t>إعداد: د. وردة محمود كلوب</a:t>
            </a:r>
            <a:endParaRPr kumimoji="0" sz="2400" b="0" i="0" u="none" strike="noStrike" kern="0" cap="none" spc="0" normalizeH="0" baseline="0" noProof="0" dirty="0">
              <a:ln>
                <a:noFill/>
              </a:ln>
              <a:solidFill>
                <a:srgbClr val="00B0F0"/>
              </a:solidFill>
              <a:effectLst/>
              <a:uLnTx/>
              <a:uFillTx/>
              <a:latin typeface="Alexandria" pitchFamily="2" charset="-78"/>
              <a:cs typeface="Alexandria" pitchFamily="2" charset="-78"/>
              <a:sym typeface="Arial"/>
            </a:endParaRPr>
          </a:p>
        </p:txBody>
      </p:sp>
      <p:sp>
        <p:nvSpPr>
          <p:cNvPr id="3" name="Freeform: Shape 94">
            <a:extLst>
              <a:ext uri="{FF2B5EF4-FFF2-40B4-BE49-F238E27FC236}">
                <a16:creationId xmlns:a16="http://schemas.microsoft.com/office/drawing/2014/main" id="{DB763A7F-EE47-855C-CA4C-7162A73B9813}"/>
              </a:ext>
            </a:extLst>
          </p:cNvPr>
          <p:cNvSpPr/>
          <p:nvPr/>
        </p:nvSpPr>
        <p:spPr>
          <a:xfrm>
            <a:off x="6228056" y="2211309"/>
            <a:ext cx="5748044" cy="3816424"/>
          </a:xfrm>
          <a:custGeom>
            <a:avLst/>
            <a:gdLst>
              <a:gd name="connsiteX0" fmla="*/ 3877491 w 3952875"/>
              <a:gd name="connsiteY0" fmla="*/ 3295792 h 4095750"/>
              <a:gd name="connsiteX1" fmla="*/ 3034528 w 3952875"/>
              <a:gd name="connsiteY1" fmla="*/ 2520458 h 4095750"/>
              <a:gd name="connsiteX2" fmla="*/ 2997381 w 3952875"/>
              <a:gd name="connsiteY2" fmla="*/ 2485215 h 4095750"/>
              <a:gd name="connsiteX3" fmla="*/ 3021193 w 3952875"/>
              <a:gd name="connsiteY3" fmla="*/ 2444258 h 4095750"/>
              <a:gd name="connsiteX4" fmla="*/ 3215503 w 3952875"/>
              <a:gd name="connsiteY4" fmla="*/ 1302210 h 4095750"/>
              <a:gd name="connsiteX5" fmla="*/ 1768656 w 3952875"/>
              <a:gd name="connsiteY5" fmla="*/ 4905 h 4095750"/>
              <a:gd name="connsiteX6" fmla="*/ 217986 w 3952875"/>
              <a:gd name="connsiteY6" fmla="*/ 810720 h 4095750"/>
              <a:gd name="connsiteX7" fmla="*/ 78921 w 3952875"/>
              <a:gd name="connsiteY7" fmla="*/ 1110757 h 4095750"/>
              <a:gd name="connsiteX8" fmla="*/ 325618 w 3952875"/>
              <a:gd name="connsiteY8" fmla="*/ 2589037 h 4095750"/>
              <a:gd name="connsiteX9" fmla="*/ 1662928 w 3952875"/>
              <a:gd name="connsiteY9" fmla="*/ 3242452 h 4095750"/>
              <a:gd name="connsiteX10" fmla="*/ 2351586 w 3952875"/>
              <a:gd name="connsiteY10" fmla="*/ 3085290 h 4095750"/>
              <a:gd name="connsiteX11" fmla="*/ 2367778 w 3952875"/>
              <a:gd name="connsiteY11" fmla="*/ 3106245 h 4095750"/>
              <a:gd name="connsiteX12" fmla="*/ 3026908 w 3952875"/>
              <a:gd name="connsiteY12" fmla="*/ 4010167 h 4095750"/>
              <a:gd name="connsiteX13" fmla="*/ 3383143 w 3952875"/>
              <a:gd name="connsiteY13" fmla="*/ 4050173 h 4095750"/>
              <a:gd name="connsiteX14" fmla="*/ 3854631 w 3952875"/>
              <a:gd name="connsiteY14" fmla="*/ 3633930 h 4095750"/>
              <a:gd name="connsiteX15" fmla="*/ 3892731 w 3952875"/>
              <a:gd name="connsiteY15" fmla="*/ 3592020 h 4095750"/>
              <a:gd name="connsiteX16" fmla="*/ 3957501 w 3952875"/>
              <a:gd name="connsiteY16" fmla="*/ 3442477 h 4095750"/>
              <a:gd name="connsiteX17" fmla="*/ 3877491 w 3952875"/>
              <a:gd name="connsiteY17" fmla="*/ 3295792 h 4095750"/>
              <a:gd name="connsiteX18" fmla="*/ 1598158 w 3952875"/>
              <a:gd name="connsiteY18" fmla="*/ 3039570 h 4095750"/>
              <a:gd name="connsiteX19" fmla="*/ 194173 w 3952875"/>
              <a:gd name="connsiteY19" fmla="*/ 1613677 h 4095750"/>
              <a:gd name="connsiteX20" fmla="*/ 1625781 w 3952875"/>
              <a:gd name="connsiteY20" fmla="*/ 206835 h 4095750"/>
              <a:gd name="connsiteX21" fmla="*/ 3028813 w 3952875"/>
              <a:gd name="connsiteY21" fmla="*/ 1634632 h 4095750"/>
              <a:gd name="connsiteX22" fmla="*/ 1598158 w 3952875"/>
              <a:gd name="connsiteY22" fmla="*/ 3039570 h 409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952875" h="4095750">
                <a:moveTo>
                  <a:pt x="3877491" y="3295792"/>
                </a:moveTo>
                <a:cubicBezTo>
                  <a:pt x="3595551" y="3038617"/>
                  <a:pt x="3315516" y="2778585"/>
                  <a:pt x="3034528" y="2520458"/>
                </a:cubicBezTo>
                <a:cubicBezTo>
                  <a:pt x="3022146" y="2509027"/>
                  <a:pt x="3009763" y="2496645"/>
                  <a:pt x="2997381" y="2485215"/>
                </a:cubicBezTo>
                <a:cubicBezTo>
                  <a:pt x="3006906" y="2469023"/>
                  <a:pt x="3013574" y="2456640"/>
                  <a:pt x="3021193" y="2444258"/>
                </a:cubicBezTo>
                <a:cubicBezTo>
                  <a:pt x="3227886" y="2088022"/>
                  <a:pt x="3294561" y="1706070"/>
                  <a:pt x="3215503" y="1302210"/>
                </a:cubicBezTo>
                <a:cubicBezTo>
                  <a:pt x="3077391" y="597360"/>
                  <a:pt x="2480174" y="53482"/>
                  <a:pt x="1768656" y="4905"/>
                </a:cubicBezTo>
                <a:cubicBezTo>
                  <a:pt x="1094286" y="-40815"/>
                  <a:pt x="574221" y="233505"/>
                  <a:pt x="217986" y="810720"/>
                </a:cubicBezTo>
                <a:cubicBezTo>
                  <a:pt x="196078" y="846915"/>
                  <a:pt x="104638" y="1035510"/>
                  <a:pt x="78921" y="1110757"/>
                </a:cubicBezTo>
                <a:cubicBezTo>
                  <a:pt x="-76337" y="1647967"/>
                  <a:pt x="-6804" y="2144220"/>
                  <a:pt x="325618" y="2589037"/>
                </a:cubicBezTo>
                <a:cubicBezTo>
                  <a:pt x="657088" y="3031950"/>
                  <a:pt x="1113336" y="3237690"/>
                  <a:pt x="1662928" y="3242452"/>
                </a:cubicBezTo>
                <a:cubicBezTo>
                  <a:pt x="1761036" y="3242452"/>
                  <a:pt x="2142036" y="3175777"/>
                  <a:pt x="2351586" y="3085290"/>
                </a:cubicBezTo>
                <a:cubicBezTo>
                  <a:pt x="2352538" y="3086242"/>
                  <a:pt x="2360158" y="3095767"/>
                  <a:pt x="2367778" y="3106245"/>
                </a:cubicBezTo>
                <a:cubicBezTo>
                  <a:pt x="2587806" y="3407235"/>
                  <a:pt x="2806881" y="3709177"/>
                  <a:pt x="3026908" y="4010167"/>
                </a:cubicBezTo>
                <a:cubicBezTo>
                  <a:pt x="3101203" y="4111133"/>
                  <a:pt x="3289799" y="4132087"/>
                  <a:pt x="3383143" y="4050173"/>
                </a:cubicBezTo>
                <a:cubicBezTo>
                  <a:pt x="3540306" y="3912060"/>
                  <a:pt x="3697468" y="3772995"/>
                  <a:pt x="3854631" y="3633930"/>
                </a:cubicBezTo>
                <a:cubicBezTo>
                  <a:pt x="3868918" y="3621548"/>
                  <a:pt x="3881301" y="3607260"/>
                  <a:pt x="3892731" y="3592020"/>
                </a:cubicBezTo>
                <a:cubicBezTo>
                  <a:pt x="3932736" y="3538680"/>
                  <a:pt x="3952738" y="3503437"/>
                  <a:pt x="3957501" y="3442477"/>
                </a:cubicBezTo>
                <a:cubicBezTo>
                  <a:pt x="3959406" y="3398662"/>
                  <a:pt x="3910828" y="3326273"/>
                  <a:pt x="3877491" y="3295792"/>
                </a:cubicBezTo>
                <a:close/>
                <a:moveTo>
                  <a:pt x="1598158" y="3039570"/>
                </a:moveTo>
                <a:cubicBezTo>
                  <a:pt x="811393" y="3026235"/>
                  <a:pt x="181791" y="2387108"/>
                  <a:pt x="194173" y="1613677"/>
                </a:cubicBezTo>
                <a:cubicBezTo>
                  <a:pt x="206556" y="821197"/>
                  <a:pt x="845683" y="193500"/>
                  <a:pt x="1625781" y="206835"/>
                </a:cubicBezTo>
                <a:cubicBezTo>
                  <a:pt x="2411593" y="220170"/>
                  <a:pt x="3040243" y="860250"/>
                  <a:pt x="3028813" y="1634632"/>
                </a:cubicBezTo>
                <a:cubicBezTo>
                  <a:pt x="3016431" y="2420445"/>
                  <a:pt x="2373493" y="3052905"/>
                  <a:pt x="1598158" y="3039570"/>
                </a:cubicBezTo>
                <a:close/>
              </a:path>
            </a:pathLst>
          </a:custGeom>
          <a:solidFill>
            <a:schemeClr val="bg2"/>
          </a:solidFill>
          <a:ln w="9525" cap="flat">
            <a:noFill/>
            <a:prstDash val="solid"/>
            <a:miter/>
          </a:ln>
        </p:spPr>
        <p:txBody>
          <a:bodyPr rtlCol="0" anchor="ctr"/>
          <a:lstStyle/>
          <a:p>
            <a:endParaRPr lang="en-US"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DC4C8C03-FF67-7E94-AB6E-18394A1AA73E}"/>
              </a:ext>
            </a:extLst>
          </p:cNvPr>
          <p:cNvSpPr txBox="1"/>
          <p:nvPr/>
        </p:nvSpPr>
        <p:spPr>
          <a:xfrm>
            <a:off x="3863752" y="3445845"/>
            <a:ext cx="6395084" cy="523220"/>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en-GB" sz="2800" b="1" i="0" u="none" strike="noStrike" kern="0" cap="none" spc="0" normalizeH="0" baseline="0" noProof="0" dirty="0">
                <a:ln>
                  <a:noFill/>
                </a:ln>
                <a:solidFill>
                  <a:srgbClr val="00B0F0"/>
                </a:solidFill>
                <a:effectLst/>
                <a:uLnTx/>
                <a:uFillTx/>
                <a:latin typeface="Alexandria" pitchFamily="2" charset="-78"/>
                <a:cs typeface="Alexandria" pitchFamily="2" charset="-78"/>
                <a:sym typeface="Arial"/>
              </a:rPr>
              <a:t>Scientific Research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7644790" y="1906528"/>
            <a:ext cx="4128422" cy="428761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sp>
        <p:nvSpPr>
          <p:cNvPr id="25" name="Rectangle: Rounded Corners 24"/>
          <p:cNvSpPr/>
          <p:nvPr/>
        </p:nvSpPr>
        <p:spPr>
          <a:xfrm>
            <a:off x="1060482" y="190652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sp>
        <p:nvSpPr>
          <p:cNvPr id="24" name="TextBox 23"/>
          <p:cNvSpPr txBox="1"/>
          <p:nvPr/>
        </p:nvSpPr>
        <p:spPr>
          <a:xfrm>
            <a:off x="1524697" y="1972843"/>
            <a:ext cx="8417320" cy="4461862"/>
          </a:xfrm>
          <a:prstGeom prst="rect">
            <a:avLst/>
          </a:prstGeom>
          <a:noFill/>
        </p:spPr>
        <p:txBody>
          <a:bodyPr wrap="square" rtlCol="0">
            <a:spAutoFit/>
          </a:bodyPr>
          <a:lstStyle/>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مفهوم البحث العلمي </a:t>
            </a:r>
            <a:endParaRPr kumimoji="0" lang="ar-AE"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lang="ar-AE" altLang="ko-KR" sz="2400" dirty="0">
                <a:latin typeface="Alexandria" pitchFamily="2" charset="-78"/>
                <a:cs typeface="Alexandria" pitchFamily="2" charset="-78"/>
              </a:rPr>
              <a:t>مفهوم </a:t>
            </a: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المنهج العلمي</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مراحل تطور البحث العلمي</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مناهج البحث العلمي</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أبرز العلماء والمفكرين الذين كان لهم دور أساسي في تطور المنهج العلمي </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أنواع الابحاث العلمية</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endParaRPr kumimoji="0" lang="ko-KR" altLang="en-US"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p:txBody>
      </p:sp>
      <p:sp>
        <p:nvSpPr>
          <p:cNvPr id="2" name="TextBox 1"/>
          <p:cNvSpPr txBox="1"/>
          <p:nvPr/>
        </p:nvSpPr>
        <p:spPr>
          <a:xfrm>
            <a:off x="8607914" y="6292631"/>
            <a:ext cx="327291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www.midocean.ae</a:t>
            </a:r>
          </a:p>
        </p:txBody>
      </p:sp>
      <p:pic>
        <p:nvPicPr>
          <p:cNvPr id="5"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73777" y="125684"/>
            <a:ext cx="2305141" cy="1076343"/>
          </a:xfrm>
          <a:prstGeom prst="rect">
            <a:avLst/>
          </a:prstGeom>
        </p:spPr>
      </p:pic>
      <p:sp>
        <p:nvSpPr>
          <p:cNvPr id="4" name="TextBox 3">
            <a:extLst>
              <a:ext uri="{FF2B5EF4-FFF2-40B4-BE49-F238E27FC236}">
                <a16:creationId xmlns:a16="http://schemas.microsoft.com/office/drawing/2014/main" id="{3174733F-1859-3BD7-6F88-F8024AB86CFB}"/>
              </a:ext>
            </a:extLst>
          </p:cNvPr>
          <p:cNvSpPr txBox="1"/>
          <p:nvPr/>
        </p:nvSpPr>
        <p:spPr>
          <a:xfrm>
            <a:off x="4266336" y="410244"/>
            <a:ext cx="3888432"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موضوعات المحاضرة </a:t>
            </a:r>
            <a:r>
              <a:rPr kumimoji="0" lang="ar-AE" sz="20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الخامسة</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ar-JO" sz="24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p:txBody>
      </p:sp>
      <p:sp>
        <p:nvSpPr>
          <p:cNvPr id="7" name="TextBox 6">
            <a:extLst>
              <a:ext uri="{FF2B5EF4-FFF2-40B4-BE49-F238E27FC236}">
                <a16:creationId xmlns:a16="http://schemas.microsoft.com/office/drawing/2014/main" id="{A0B115D2-6A74-9E4E-5D69-6074958DFF6A}"/>
              </a:ext>
            </a:extLst>
          </p:cNvPr>
          <p:cNvSpPr txBox="1"/>
          <p:nvPr/>
        </p:nvSpPr>
        <p:spPr>
          <a:xfrm>
            <a:off x="2418223" y="1106840"/>
            <a:ext cx="751731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AE"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البحث العلمي</a:t>
            </a:r>
            <a:endParaRPr kumimoji="0" lang="ar-JO"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p:cNvSpPr/>
          <p:nvPr/>
        </p:nvSpPr>
        <p:spPr>
          <a:xfrm>
            <a:off x="7644790" y="1906528"/>
            <a:ext cx="4128422" cy="428761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sp>
        <p:nvSpPr>
          <p:cNvPr id="25" name="Rectangle: Rounded Corners 24"/>
          <p:cNvSpPr/>
          <p:nvPr/>
        </p:nvSpPr>
        <p:spPr>
          <a:xfrm>
            <a:off x="1060482" y="1906527"/>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pitchFamily="2" charset="-78"/>
              <a:ea typeface="+mn-ea"/>
              <a:cs typeface="+mn-cs"/>
              <a:sym typeface="Arial"/>
            </a:endParaRPr>
          </a:p>
        </p:txBody>
      </p:sp>
      <p:sp>
        <p:nvSpPr>
          <p:cNvPr id="24" name="TextBox 23"/>
          <p:cNvSpPr txBox="1"/>
          <p:nvPr/>
        </p:nvSpPr>
        <p:spPr>
          <a:xfrm>
            <a:off x="1060482" y="1972843"/>
            <a:ext cx="8881535" cy="3907865"/>
          </a:xfrm>
          <a:prstGeom prst="rect">
            <a:avLst/>
          </a:prstGeom>
          <a:noFill/>
        </p:spPr>
        <p:txBody>
          <a:bodyPr wrap="square" rtlCol="0">
            <a:spAutoFit/>
          </a:bodyPr>
          <a:lstStyle/>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أهمية البحث العلمي</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AE"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خصائص البحث العلمي وعلاقته بالتعليم العالي .</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AE"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خصائص الباحث</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AE"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مراحل البحث العلمي</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AE"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أدوات البحث العلمي(العينات-أساليب جمع البيانات)</a:t>
            </a:r>
          </a:p>
          <a:p>
            <a:pPr marL="342900" marR="0" lvl="0" indent="-342900" algn="just"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مع</a:t>
            </a:r>
            <a:r>
              <a:rPr lang="ar-AE" altLang="ko-KR" sz="2400" dirty="0">
                <a:latin typeface="Alexandria" pitchFamily="2" charset="-78"/>
                <a:cs typeface="Alexandria" pitchFamily="2" charset="-78"/>
              </a:rPr>
              <a:t>و</a:t>
            </a: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قات </a:t>
            </a:r>
            <a:r>
              <a:rPr lang="ar-AE" altLang="ko-KR" sz="2400" dirty="0">
                <a:latin typeface="Alexandria" pitchFamily="2" charset="-78"/>
                <a:cs typeface="Alexandria" pitchFamily="2" charset="-78"/>
              </a:rPr>
              <a:t>وإشكاليات </a:t>
            </a: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البحث العلمي</a:t>
            </a:r>
          </a:p>
          <a:p>
            <a:pPr marL="342900" marR="0" lvl="0" indent="-342900" algn="r" defTabSz="914400" rtl="1" eaLnBrk="1" fontAlgn="auto" latinLnBrk="0" hangingPunct="1">
              <a:lnSpc>
                <a:spcPct val="150000"/>
              </a:lnSpc>
              <a:spcBef>
                <a:spcPts val="0"/>
              </a:spcBef>
              <a:spcAft>
                <a:spcPts val="0"/>
              </a:spcAft>
              <a:buClr>
                <a:srgbClr val="000000"/>
              </a:buClr>
              <a:buSzTx/>
              <a:buFont typeface="Arial" panose="020B0604020202020204" pitchFamily="34" charset="0"/>
              <a:buChar char="•"/>
              <a:tabLst/>
              <a:defRPr/>
            </a:pPr>
            <a:r>
              <a:rPr kumimoji="0" lang="ar-JO" altLang="ko-KR"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 رؤى وأفكار لتطوير البحث العلمي في مؤسسات التعليم العالي</a:t>
            </a:r>
            <a:endParaRPr kumimoji="0" lang="ko-KR" altLang="en-US"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p:txBody>
      </p:sp>
      <p:sp>
        <p:nvSpPr>
          <p:cNvPr id="2" name="TextBox 1"/>
          <p:cNvSpPr txBox="1"/>
          <p:nvPr/>
        </p:nvSpPr>
        <p:spPr>
          <a:xfrm>
            <a:off x="8607914" y="6292631"/>
            <a:ext cx="3272911"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sym typeface="Arial"/>
              </a:rPr>
              <a:t>www.midocean.ae</a:t>
            </a:r>
          </a:p>
        </p:txBody>
      </p:sp>
      <p:pic>
        <p:nvPicPr>
          <p:cNvPr id="5"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73777" y="125684"/>
            <a:ext cx="2305141" cy="1076343"/>
          </a:xfrm>
          <a:prstGeom prst="rect">
            <a:avLst/>
          </a:prstGeom>
        </p:spPr>
      </p:pic>
      <p:sp>
        <p:nvSpPr>
          <p:cNvPr id="4" name="TextBox 3">
            <a:extLst>
              <a:ext uri="{FF2B5EF4-FFF2-40B4-BE49-F238E27FC236}">
                <a16:creationId xmlns:a16="http://schemas.microsoft.com/office/drawing/2014/main" id="{3174733F-1859-3BD7-6F88-F8024AB86CFB}"/>
              </a:ext>
            </a:extLst>
          </p:cNvPr>
          <p:cNvSpPr txBox="1"/>
          <p:nvPr/>
        </p:nvSpPr>
        <p:spPr>
          <a:xfrm>
            <a:off x="4266336" y="410244"/>
            <a:ext cx="3888432"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موضوعات المحاضرة </a:t>
            </a:r>
            <a:r>
              <a:rPr kumimoji="0" lang="ar-AE" sz="20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الخامسة</a:t>
            </a: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ar-JO" sz="2400" b="1"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p:txBody>
      </p:sp>
      <p:sp>
        <p:nvSpPr>
          <p:cNvPr id="7" name="TextBox 6">
            <a:extLst>
              <a:ext uri="{FF2B5EF4-FFF2-40B4-BE49-F238E27FC236}">
                <a16:creationId xmlns:a16="http://schemas.microsoft.com/office/drawing/2014/main" id="{A0B115D2-6A74-9E4E-5D69-6074958DFF6A}"/>
              </a:ext>
            </a:extLst>
          </p:cNvPr>
          <p:cNvSpPr txBox="1"/>
          <p:nvPr/>
        </p:nvSpPr>
        <p:spPr>
          <a:xfrm>
            <a:off x="2418223" y="1106840"/>
            <a:ext cx="751731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AE"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rPr>
              <a:t>البحث العلمي</a:t>
            </a:r>
            <a:endParaRPr kumimoji="0" lang="ar-JO"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sym typeface="Arial"/>
            </a:endParaRPr>
          </a:p>
        </p:txBody>
      </p:sp>
    </p:spTree>
    <p:extLst>
      <p:ext uri="{BB962C8B-B14F-4D97-AF65-F5344CB8AC3E}">
        <p14:creationId xmlns:p14="http://schemas.microsoft.com/office/powerpoint/2010/main" val="173326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071664" y="299155"/>
            <a:ext cx="5616624" cy="523180"/>
          </a:xfrm>
          <a:prstGeom prst="rect">
            <a:avLst/>
          </a:prstGeom>
          <a:noFill/>
          <a:ln>
            <a:noFill/>
          </a:ln>
        </p:spPr>
        <p:txBody>
          <a:bodyPr spcFirstLastPara="1" wrap="square" lIns="91425" tIns="45700" rIns="91425" bIns="45700" anchor="t" anchorCtr="0">
            <a:spAutoFit/>
          </a:bodyPr>
          <a:lstStyle/>
          <a:p>
            <a:pPr lvl="0" algn="ctr"/>
            <a:r>
              <a:rPr lang="ar-JO" sz="2800" b="1" dirty="0">
                <a:solidFill>
                  <a:srgbClr val="00B0F0"/>
                </a:solidFill>
                <a:latin typeface="Alexandria" pitchFamily="2" charset="-78"/>
                <a:cs typeface="Alexandria" pitchFamily="2" charset="-78"/>
                <a:sym typeface="Tajawal Medium"/>
              </a:rPr>
              <a:t> البحث العلمي والتعليم العالي</a:t>
            </a:r>
            <a:endParaRPr sz="2800" b="1" dirty="0">
              <a:solidFill>
                <a:srgbClr val="00B0F0"/>
              </a:solidFill>
              <a:latin typeface="Alexandria" pitchFamily="2" charset="-78"/>
              <a:cs typeface="Alexandria" pitchFamily="2" charset="-78"/>
            </a:endParaRPr>
          </a:p>
        </p:txBody>
      </p:sp>
      <p:sp>
        <p:nvSpPr>
          <p:cNvPr id="3" name="Rectangle 2"/>
          <p:cNvSpPr/>
          <p:nvPr/>
        </p:nvSpPr>
        <p:spPr>
          <a:xfrm>
            <a:off x="623392" y="1172755"/>
            <a:ext cx="10832743" cy="5386090"/>
          </a:xfrm>
          <a:prstGeom prst="rect">
            <a:avLst/>
          </a:prstGeom>
        </p:spPr>
        <p:txBody>
          <a:bodyPr wrap="square">
            <a:spAutoFit/>
          </a:bodyPr>
          <a:lstStyle/>
          <a:p>
            <a:pPr algn="just" rtl="1"/>
            <a:r>
              <a:rPr lang="ar-JO" sz="2400" b="1" dirty="0">
                <a:solidFill>
                  <a:schemeClr val="tx1"/>
                </a:solidFill>
                <a:latin typeface="Alexandria" pitchFamily="2" charset="-78"/>
                <a:cs typeface="Alexandria" pitchFamily="2" charset="-78"/>
              </a:rPr>
              <a:t>مقدمة</a:t>
            </a:r>
          </a:p>
          <a:p>
            <a:pPr algn="just" rtl="1"/>
            <a:endParaRPr lang="ar-JO" sz="2000" dirty="0">
              <a:latin typeface="Alexandria" pitchFamily="2" charset="-78"/>
              <a:ea typeface="Times New Roman" panose="02020603050405020304" pitchFamily="18" charset="0"/>
              <a:cs typeface="Alexandria" pitchFamily="2" charset="-78"/>
            </a:endParaRPr>
          </a:p>
          <a:p>
            <a:pPr algn="just" rtl="1"/>
            <a:r>
              <a:rPr lang="ar-JO" sz="2000" dirty="0">
                <a:latin typeface="Alexandria" pitchFamily="2" charset="-78"/>
                <a:ea typeface="Times New Roman" panose="02020603050405020304" pitchFamily="18" charset="0"/>
                <a:cs typeface="Alexandria" pitchFamily="2" charset="-78"/>
              </a:rPr>
              <a:t>       </a:t>
            </a:r>
            <a:r>
              <a:rPr lang="ar-SA" sz="2000" dirty="0">
                <a:latin typeface="Alexandria" pitchFamily="2" charset="-78"/>
                <a:ea typeface="Times New Roman" panose="02020603050405020304" pitchFamily="18" charset="0"/>
                <a:cs typeface="Alexandria" pitchFamily="2" charset="-78"/>
              </a:rPr>
              <a:t>لقد تبو</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أ البحث العلمي مكان</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ا مميز</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ا في العالم المعاصر </a:t>
            </a:r>
            <a:r>
              <a:rPr lang="ar-JO" sz="2000" dirty="0">
                <a:latin typeface="Alexandria" pitchFamily="2" charset="-78"/>
                <a:ea typeface="Times New Roman" panose="02020603050405020304" pitchFamily="18" charset="0"/>
                <a:cs typeface="Alexandria" pitchFamily="2" charset="-78"/>
              </a:rPr>
              <a:t>ف</a:t>
            </a:r>
            <a:r>
              <a:rPr lang="ar-SA" sz="2000" dirty="0">
                <a:latin typeface="Alexandria" pitchFamily="2" charset="-78"/>
                <a:ea typeface="Times New Roman" panose="02020603050405020304" pitchFamily="18" charset="0"/>
                <a:cs typeface="Alexandria" pitchFamily="2" charset="-78"/>
              </a:rPr>
              <a:t>هو أحد السمات الهامة لهذا العصر وهو عصر التنافسية فيه تتنافس الدول وتتصارع لبلوغ أهدافها الكبرى</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 ولعل</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 أهم مقومات الفوز في هذه المعركة العالمية هو البحث العلمي الذي يقد</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م المخترعات والمبتكرات والنظريات والرؤى والأفكار الإبداعية التي تتمخ</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ض في المحصلة عن تقد</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م المجتمع في </a:t>
            </a:r>
            <a:r>
              <a:rPr lang="ar-JO" sz="2000" dirty="0">
                <a:latin typeface="Alexandria" pitchFamily="2" charset="-78"/>
                <a:ea typeface="Times New Roman" panose="02020603050405020304" pitchFamily="18" charset="0"/>
                <a:cs typeface="Alexandria" pitchFamily="2" charset="-78"/>
              </a:rPr>
              <a:t>أ</a:t>
            </a:r>
            <a:r>
              <a:rPr lang="ar-SA" sz="2000" dirty="0">
                <a:latin typeface="Alexandria" pitchFamily="2" charset="-78"/>
                <a:ea typeface="Times New Roman" panose="02020603050405020304" pitchFamily="18" charset="0"/>
                <a:cs typeface="Alexandria" pitchFamily="2" charset="-78"/>
              </a:rPr>
              <a:t>حد مجالات حياته العامة الاقتصادي</a:t>
            </a:r>
            <a:r>
              <a:rPr lang="ar-JO" sz="2000" dirty="0">
                <a:latin typeface="Alexandria" pitchFamily="2" charset="-78"/>
                <a:ea typeface="Times New Roman" panose="02020603050405020304" pitchFamily="18" charset="0"/>
                <a:cs typeface="Alexandria" pitchFamily="2" charset="-78"/>
              </a:rPr>
              <a:t>ة</a:t>
            </a:r>
            <a:r>
              <a:rPr lang="ar-SA" sz="2000" dirty="0">
                <a:latin typeface="Alexandria" pitchFamily="2" charset="-78"/>
                <a:ea typeface="Times New Roman" panose="02020603050405020304" pitchFamily="18" charset="0"/>
                <a:cs typeface="Alexandria" pitchFamily="2" charset="-78"/>
              </a:rPr>
              <a:t> والسياسي</a:t>
            </a:r>
            <a:r>
              <a:rPr lang="ar-JO" sz="2000" dirty="0">
                <a:latin typeface="Alexandria" pitchFamily="2" charset="-78"/>
                <a:ea typeface="Times New Roman" panose="02020603050405020304" pitchFamily="18" charset="0"/>
                <a:cs typeface="Alexandria" pitchFamily="2" charset="-78"/>
              </a:rPr>
              <a:t>ة</a:t>
            </a:r>
            <a:r>
              <a:rPr lang="ar-SA" sz="2000" dirty="0">
                <a:latin typeface="Alexandria" pitchFamily="2" charset="-78"/>
                <a:ea typeface="Times New Roman" panose="02020603050405020304" pitchFamily="18" charset="0"/>
                <a:cs typeface="Alexandria" pitchFamily="2" charset="-78"/>
              </a:rPr>
              <a:t> والاجتماعية والثقافية أو كلها مجتمعة وإن بمستويات متفاوتة</a:t>
            </a:r>
            <a:r>
              <a:rPr lang="ar-JO" sz="2000" dirty="0">
                <a:latin typeface="Alexandria" pitchFamily="2" charset="-78"/>
                <a:ea typeface="Times New Roman" panose="02020603050405020304" pitchFamily="18" charset="0"/>
                <a:cs typeface="Alexandria" pitchFamily="2" charset="-78"/>
              </a:rPr>
              <a:t> </a:t>
            </a:r>
            <a:r>
              <a:rPr lang="ar-SA" sz="2000" dirty="0">
                <a:latin typeface="Alexandria" pitchFamily="2" charset="-78"/>
                <a:ea typeface="Times New Roman" panose="02020603050405020304" pitchFamily="18" charset="0"/>
                <a:cs typeface="Alexandria" pitchFamily="2" charset="-78"/>
              </a:rPr>
              <a:t>لكي تتمك</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ن الدول والمجتمعات من تحقيق نتائج باهر</a:t>
            </a:r>
            <a:r>
              <a:rPr lang="ar-JO" sz="2000" dirty="0">
                <a:latin typeface="Alexandria" pitchFamily="2" charset="-78"/>
                <a:ea typeface="Times New Roman" panose="02020603050405020304" pitchFamily="18" charset="0"/>
                <a:cs typeface="Alexandria" pitchFamily="2" charset="-78"/>
              </a:rPr>
              <a:t>ة</a:t>
            </a:r>
            <a:r>
              <a:rPr lang="ar-SA" sz="2000" dirty="0">
                <a:latin typeface="Alexandria" pitchFamily="2" charset="-78"/>
                <a:ea typeface="Times New Roman" panose="02020603050405020304" pitchFamily="18" charset="0"/>
                <a:cs typeface="Alexandria" pitchFamily="2" charset="-78"/>
              </a:rPr>
              <a:t> </a:t>
            </a:r>
            <a:r>
              <a:rPr lang="ar-JO" sz="2000" dirty="0">
                <a:latin typeface="Alexandria" pitchFamily="2" charset="-78"/>
                <a:ea typeface="Times New Roman" panose="02020603050405020304" pitchFamily="18" charset="0"/>
                <a:cs typeface="Alexandria" pitchFamily="2" charset="-78"/>
              </a:rPr>
              <a:t>أ</a:t>
            </a:r>
            <a:r>
              <a:rPr lang="ar-SA" sz="2000" dirty="0">
                <a:latin typeface="Alexandria" pitchFamily="2" charset="-78"/>
                <a:ea typeface="Times New Roman" panose="02020603050405020304" pitchFamily="18" charset="0"/>
                <a:cs typeface="Alexandria" pitchFamily="2" charset="-78"/>
              </a:rPr>
              <a:t>و مرضي</a:t>
            </a:r>
            <a:r>
              <a:rPr lang="ar-JO" sz="2000" dirty="0">
                <a:latin typeface="Alexandria" pitchFamily="2" charset="-78"/>
                <a:ea typeface="Times New Roman" panose="02020603050405020304" pitchFamily="18" charset="0"/>
                <a:cs typeface="Alexandria" pitchFamily="2" charset="-78"/>
              </a:rPr>
              <a:t>ة</a:t>
            </a:r>
            <a:r>
              <a:rPr lang="ar-SA" sz="2000" dirty="0">
                <a:latin typeface="Alexandria" pitchFamily="2" charset="-78"/>
                <a:ea typeface="Times New Roman" panose="02020603050405020304" pitchFamily="18" charset="0"/>
                <a:cs typeface="Alexandria" pitchFamily="2" charset="-78"/>
              </a:rPr>
              <a:t> على ال</a:t>
            </a:r>
            <a:r>
              <a:rPr lang="ar-JO" sz="2000" dirty="0">
                <a:latin typeface="Alexandria" pitchFamily="2" charset="-78"/>
                <a:ea typeface="Times New Roman" panose="02020603050405020304" pitchFamily="18" charset="0"/>
                <a:cs typeface="Alexandria" pitchFamily="2" charset="-78"/>
              </a:rPr>
              <a:t>أ</a:t>
            </a:r>
            <a:r>
              <a:rPr lang="ar-SA" sz="2000" dirty="0">
                <a:latin typeface="Alexandria" pitchFamily="2" charset="-78"/>
                <a:ea typeface="Times New Roman" panose="02020603050405020304" pitchFamily="18" charset="0"/>
                <a:cs typeface="Alexandria" pitchFamily="2" charset="-78"/>
              </a:rPr>
              <a:t>قل في عالم التنافسية ف</a:t>
            </a:r>
            <a:r>
              <a:rPr lang="ar-JO" sz="2000" dirty="0">
                <a:latin typeface="Alexandria" pitchFamily="2" charset="-78"/>
                <a:ea typeface="Times New Roman" panose="02020603050405020304" pitchFamily="18" charset="0"/>
                <a:cs typeface="Alexandria" pitchFamily="2" charset="-78"/>
              </a:rPr>
              <a:t>إ</a:t>
            </a:r>
            <a:r>
              <a:rPr lang="ar-SA" sz="2000" dirty="0">
                <a:latin typeface="Alexandria" pitchFamily="2" charset="-78"/>
                <a:ea typeface="Times New Roman" panose="02020603050405020304" pitchFamily="18" charset="0"/>
                <a:cs typeface="Alexandria" pitchFamily="2" charset="-78"/>
              </a:rPr>
              <a:t>نها لا</a:t>
            </a:r>
            <a:r>
              <a:rPr lang="ar-JO" sz="2000" dirty="0">
                <a:latin typeface="Alexandria" pitchFamily="2" charset="-78"/>
                <a:ea typeface="Times New Roman" panose="02020603050405020304" pitchFamily="18" charset="0"/>
                <a:cs typeface="Alexandria" pitchFamily="2" charset="-78"/>
              </a:rPr>
              <a:t> </a:t>
            </a:r>
            <a:r>
              <a:rPr lang="ar-SA" sz="2000" dirty="0">
                <a:latin typeface="Alexandria" pitchFamily="2" charset="-78"/>
                <a:ea typeface="Times New Roman" panose="02020603050405020304" pitchFamily="18" charset="0"/>
                <a:cs typeface="Alexandria" pitchFamily="2" charset="-78"/>
              </a:rPr>
              <a:t>بد</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 </a:t>
            </a:r>
            <a:r>
              <a:rPr lang="ar-JO" sz="2000" dirty="0">
                <a:latin typeface="Alexandria" pitchFamily="2" charset="-78"/>
                <a:ea typeface="Times New Roman" panose="02020603050405020304" pitchFamily="18" charset="0"/>
                <a:cs typeface="Alexandria" pitchFamily="2" charset="-78"/>
              </a:rPr>
              <a:t>أ</a:t>
            </a:r>
            <a:r>
              <a:rPr lang="ar-SA" sz="2000" dirty="0">
                <a:latin typeface="Alexandria" pitchFamily="2" charset="-78"/>
                <a:ea typeface="Times New Roman" panose="02020603050405020304" pitchFamily="18" charset="0"/>
                <a:cs typeface="Alexandria" pitchFamily="2" charset="-78"/>
              </a:rPr>
              <a:t>ن توف</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ر للبحث العلمي مقومات</a:t>
            </a:r>
            <a:r>
              <a:rPr lang="ar-JO" sz="2000" dirty="0">
                <a:latin typeface="Alexandria" pitchFamily="2" charset="-78"/>
                <a:ea typeface="Times New Roman" panose="02020603050405020304" pitchFamily="18" charset="0"/>
                <a:cs typeface="Alexandria" pitchFamily="2" charset="-78"/>
              </a:rPr>
              <a:t>ه</a:t>
            </a:r>
            <a:r>
              <a:rPr lang="ar-SA" sz="2000" dirty="0">
                <a:latin typeface="Alexandria" pitchFamily="2" charset="-78"/>
                <a:ea typeface="Times New Roman" panose="02020603050405020304" pitchFamily="18" charset="0"/>
                <a:cs typeface="Alexandria" pitchFamily="2" charset="-78"/>
              </a:rPr>
              <a:t> الأساسية من تمويل وباحثين ومدربين وبيئة محفزة وسياسة بحثي</a:t>
            </a:r>
            <a:r>
              <a:rPr lang="ar-JO" sz="2000" dirty="0">
                <a:latin typeface="Alexandria" pitchFamily="2" charset="-78"/>
                <a:ea typeface="Times New Roman" panose="02020603050405020304" pitchFamily="18" charset="0"/>
                <a:cs typeface="Alexandria" pitchFamily="2" charset="-78"/>
              </a:rPr>
              <a:t>ة</a:t>
            </a:r>
            <a:r>
              <a:rPr lang="ar-SA" sz="2000" dirty="0">
                <a:latin typeface="Alexandria" pitchFamily="2" charset="-78"/>
                <a:ea typeface="Times New Roman" panose="02020603050405020304" pitchFamily="18" charset="0"/>
                <a:cs typeface="Alexandria" pitchFamily="2" charset="-78"/>
              </a:rPr>
              <a:t> وحرية </a:t>
            </a:r>
            <a:r>
              <a:rPr lang="ar-JO" sz="2000" dirty="0">
                <a:latin typeface="Alexandria" pitchFamily="2" charset="-78"/>
                <a:ea typeface="Times New Roman" panose="02020603050405020304" pitchFamily="18" charset="0"/>
                <a:cs typeface="Alexandria" pitchFamily="2" charset="-78"/>
              </a:rPr>
              <a:t>أ</a:t>
            </a:r>
            <a:r>
              <a:rPr lang="ar-SA" sz="2000" dirty="0">
                <a:latin typeface="Alexandria" pitchFamily="2" charset="-78"/>
                <a:ea typeface="Times New Roman" panose="02020603050405020304" pitchFamily="18" charset="0"/>
                <a:cs typeface="Alexandria" pitchFamily="2" charset="-78"/>
              </a:rPr>
              <a:t>كاديمي</a:t>
            </a:r>
            <a:r>
              <a:rPr lang="ar-JO" sz="2000" dirty="0">
                <a:latin typeface="Alexandria" pitchFamily="2" charset="-78"/>
                <a:ea typeface="Times New Roman" panose="02020603050405020304" pitchFamily="18" charset="0"/>
                <a:cs typeface="Alexandria" pitchFamily="2" charset="-78"/>
              </a:rPr>
              <a:t>ة.</a:t>
            </a:r>
          </a:p>
          <a:p>
            <a:pPr algn="just" rtl="1"/>
            <a:endParaRPr lang="ar-SA" sz="2000" dirty="0">
              <a:latin typeface="Alexandria" pitchFamily="2" charset="-78"/>
              <a:ea typeface="Times New Roman" panose="02020603050405020304" pitchFamily="18" charset="0"/>
              <a:cs typeface="Alexandria" pitchFamily="2" charset="-78"/>
            </a:endParaRPr>
          </a:p>
          <a:p>
            <a:pPr algn="just" rtl="1"/>
            <a:r>
              <a:rPr lang="ar-JO" sz="2000" dirty="0">
                <a:latin typeface="Alexandria" pitchFamily="2" charset="-78"/>
                <a:ea typeface="Times New Roman" panose="02020603050405020304" pitchFamily="18" charset="0"/>
                <a:cs typeface="Alexandria" pitchFamily="2" charset="-78"/>
              </a:rPr>
              <a:t>     </a:t>
            </a:r>
            <a:r>
              <a:rPr lang="ar-SA" sz="2000" dirty="0">
                <a:latin typeface="Alexandria" pitchFamily="2" charset="-78"/>
                <a:ea typeface="Times New Roman" panose="02020603050405020304" pitchFamily="18" charset="0"/>
                <a:cs typeface="Alexandria" pitchFamily="2" charset="-78"/>
              </a:rPr>
              <a:t> إن مؤسسات التعليم العالي هي المؤسسات المؤهلة لاحتضان البحث العلمي وممارسته والوصول إلى غايته المنشودة وذلك لأسباب موضوعية ومعترف بها من قبل الجميع وهي على سبيل المثال وجود الكوادر المؤهلة لإجراء البحث وجود البيئة المناسبة التي تتقبل طرح الأفكار</a:t>
            </a:r>
            <a:r>
              <a:rPr lang="ar-JO" sz="2000" dirty="0">
                <a:latin typeface="Alexandria" pitchFamily="2" charset="-78"/>
                <a:ea typeface="Times New Roman" panose="02020603050405020304" pitchFamily="18" charset="0"/>
                <a:cs typeface="Alexandria" pitchFamily="2" charset="-78"/>
              </a:rPr>
              <a:t>، بالإضافة إلى</a:t>
            </a:r>
            <a:r>
              <a:rPr lang="ar-SA" sz="2000" dirty="0">
                <a:latin typeface="Alexandria" pitchFamily="2" charset="-78"/>
                <a:ea typeface="Times New Roman" panose="02020603050405020304" pitchFamily="18" charset="0"/>
                <a:cs typeface="Alexandria" pitchFamily="2" charset="-78"/>
              </a:rPr>
              <a:t> توف</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ر الخدمات البحثية المتخصصة وبرامج الدراسات العليا التي تدر</a:t>
            </a:r>
            <a:r>
              <a:rPr lang="ar-JO" sz="2000" dirty="0">
                <a:latin typeface="Alexandria" pitchFamily="2" charset="-78"/>
                <a:ea typeface="Times New Roman" panose="02020603050405020304" pitchFamily="18" charset="0"/>
                <a:cs typeface="Alexandria" pitchFamily="2" charset="-78"/>
              </a:rPr>
              <a:t>ّ</a:t>
            </a:r>
            <a:r>
              <a:rPr lang="ar-SA" sz="2000" dirty="0">
                <a:latin typeface="Alexandria" pitchFamily="2" charset="-78"/>
                <a:ea typeface="Times New Roman" panose="02020603050405020304" pitchFamily="18" charset="0"/>
                <a:cs typeface="Alexandria" pitchFamily="2" charset="-78"/>
              </a:rPr>
              <a:t>ب الطلبة على إجراء الأبحاث العلمية لنيل شهاداتهم</a:t>
            </a:r>
            <a:r>
              <a:rPr lang="ar-JO" sz="2000" dirty="0">
                <a:latin typeface="Alexandria" pitchFamily="2" charset="-78"/>
                <a:ea typeface="Times New Roman" panose="02020603050405020304" pitchFamily="18" charset="0"/>
                <a:cs typeface="Alexandria" pitchFamily="2" charset="-78"/>
              </a:rPr>
              <a:t>.</a:t>
            </a:r>
            <a:endParaRPr lang="ar-SA" sz="2000" dirty="0">
              <a:latin typeface="Alexandria" pitchFamily="2" charset="-78"/>
              <a:ea typeface="Times New Roman" panose="02020603050405020304" pitchFamily="18" charset="0"/>
              <a:cs typeface="Alexandria" pitchFamily="2" charset="-78"/>
            </a:endParaRPr>
          </a:p>
          <a:p>
            <a:pPr algn="just" rtl="1"/>
            <a:endParaRPr lang="ar-SA" sz="2000" dirty="0">
              <a:latin typeface="Alexandria" pitchFamily="2" charset="-78"/>
              <a:ea typeface="Times New Roman" panose="02020603050405020304" pitchFamily="18" charset="0"/>
              <a:cs typeface="Alexandria" pitchFamily="2" charset="-78"/>
            </a:endParaRPr>
          </a:p>
        </p:txBody>
      </p:sp>
      <p:pic>
        <p:nvPicPr>
          <p:cNvPr id="4" name="Graphic 21">
            <a:extLst>
              <a:ext uri="{FF2B5EF4-FFF2-40B4-BE49-F238E27FC236}">
                <a16:creationId xmlns:a16="http://schemas.microsoft.com/office/drawing/2014/main" id="{EDC2AE23-8B9D-B1F8-CE2B-00309E20659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4182502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 البحث العلمي والمنهج العلمي</a:t>
            </a:r>
            <a:endParaRPr lang="ar-JO" sz="2400" b="1" dirty="0">
              <a:solidFill>
                <a:srgbClr val="00B0F0"/>
              </a:solidFill>
              <a:latin typeface="Alexandria" pitchFamily="2" charset="-78"/>
              <a:cs typeface="Alexandria" pitchFamily="2" charset="-78"/>
            </a:endParaRPr>
          </a:p>
        </p:txBody>
      </p:sp>
      <p:sp>
        <p:nvSpPr>
          <p:cNvPr id="2" name="Rectangle 1"/>
          <p:cNvSpPr/>
          <p:nvPr/>
        </p:nvSpPr>
        <p:spPr>
          <a:xfrm>
            <a:off x="563806" y="1642116"/>
            <a:ext cx="11292834" cy="4656916"/>
          </a:xfrm>
          <a:prstGeom prst="rect">
            <a:avLst/>
          </a:prstGeom>
        </p:spPr>
        <p:txBody>
          <a:bodyPr wrap="square">
            <a:spAutoFit/>
          </a:bodyPr>
          <a:lstStyle/>
          <a:p>
            <a:pPr algn="just" rtl="1">
              <a:lnSpc>
                <a:spcPct val="150000"/>
              </a:lnSpc>
            </a:pPr>
            <a:r>
              <a:rPr lang="ar-JO" sz="2000" b="1" dirty="0">
                <a:latin typeface="Alexandria" pitchFamily="2" charset="-78"/>
                <a:cs typeface="Alexandria" pitchFamily="2" charset="-78"/>
              </a:rPr>
              <a:t>مفهوم البحث العلمي </a:t>
            </a:r>
          </a:p>
          <a:p>
            <a:pPr algn="just" rtl="1">
              <a:lnSpc>
                <a:spcPct val="150000"/>
              </a:lnSpc>
            </a:pPr>
            <a:r>
              <a:rPr lang="ar-JO" sz="2000" dirty="0">
                <a:latin typeface="Alexandria" pitchFamily="2" charset="-78"/>
                <a:cs typeface="Alexandria" pitchFamily="2" charset="-78"/>
              </a:rPr>
              <a:t> البحث لغةً وفقًا لابن منظور  1955هو:" أن تسأل عن شيء معين وتفتش وتستخبر عن هذا الشيء“.</a:t>
            </a:r>
          </a:p>
          <a:p>
            <a:pPr algn="just" rtl="1">
              <a:lnSpc>
                <a:spcPct val="150000"/>
              </a:lnSpc>
            </a:pPr>
            <a:r>
              <a:rPr lang="ar-JO" sz="2000" dirty="0">
                <a:latin typeface="Alexandria" pitchFamily="2" charset="-78"/>
                <a:cs typeface="Alexandria" pitchFamily="2" charset="-78"/>
              </a:rPr>
              <a:t> أما في الاصطلاح:  فهو حصيلة الجهود المنظمة الهادفة إلى الإجابة عن تساؤل أو مجموعة من التساؤلات المتصلة بموضوع ما من خلال طرائق خاضعة لقواعد وضعية أو هو محاولة لاكتشاف المعرفة والتنقيب عنها وتنميتها وفحصها وتحقيقها بتقص دقيق ونقد عميق.</a:t>
            </a:r>
          </a:p>
          <a:p>
            <a:pPr algn="just" rtl="1">
              <a:lnSpc>
                <a:spcPct val="150000"/>
              </a:lnSpc>
            </a:pPr>
            <a:r>
              <a:rPr lang="ar-JO" sz="2000" dirty="0">
                <a:latin typeface="Alexandria" pitchFamily="2" charset="-78"/>
                <a:cs typeface="Alexandria" pitchFamily="2" charset="-78"/>
              </a:rPr>
              <a:t>  ويعرف البحث العلمي بأنه” هو محاولة لاكتشاف المعرفـة، والتنقيـب عنـها، وتطويرها وفحصها، وتحقيقها بتقص دقيـق ونقـد عميق ، وهو الوسيلة للوصول إلى تطوير المعرفة بطريقة منتظمة وطريقة لإيجاد حلول لمشكلات التغير الاجتمـاعي في مختلف النواحي ، لكي يسير المجتمع في سبيل التقدم ويحقق ما يصبو إليه"</a:t>
            </a:r>
          </a:p>
          <a:p>
            <a:pPr algn="just" rtl="1">
              <a:lnSpc>
                <a:spcPct val="150000"/>
              </a:lnSpc>
            </a:pPr>
            <a:endParaRPr lang="ar-JO" sz="2000" dirty="0">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AFF7866E-CF9F-3CAF-B539-12462652F17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841837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2999656" y="367148"/>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 البحث العلمي والمنهج العلمي</a:t>
            </a:r>
            <a:endParaRPr lang="ar-JO" sz="2400" b="1" dirty="0">
              <a:solidFill>
                <a:srgbClr val="00B0F0"/>
              </a:solidFill>
              <a:latin typeface="Alexandria" pitchFamily="2" charset="-78"/>
              <a:cs typeface="Alexandria" pitchFamily="2" charset="-78"/>
            </a:endParaRPr>
          </a:p>
        </p:txBody>
      </p:sp>
      <p:sp>
        <p:nvSpPr>
          <p:cNvPr id="2" name="Rectangle 1"/>
          <p:cNvSpPr/>
          <p:nvPr/>
        </p:nvSpPr>
        <p:spPr>
          <a:xfrm>
            <a:off x="454820" y="1166062"/>
            <a:ext cx="11521280" cy="5580246"/>
          </a:xfrm>
          <a:prstGeom prst="rect">
            <a:avLst/>
          </a:prstGeom>
        </p:spPr>
        <p:txBody>
          <a:bodyPr wrap="square">
            <a:spAutoFit/>
          </a:bodyPr>
          <a:lstStyle/>
          <a:p>
            <a:pPr algn="just" rtl="1">
              <a:lnSpc>
                <a:spcPct val="150000"/>
              </a:lnSpc>
            </a:pPr>
            <a:r>
              <a:rPr lang="ar-JO" sz="2000" b="1" dirty="0">
                <a:latin typeface="Alexandria" pitchFamily="2" charset="-78"/>
                <a:cs typeface="Alexandria" pitchFamily="2" charset="-78"/>
              </a:rPr>
              <a:t>مفهوم البحث العلمي </a:t>
            </a:r>
          </a:p>
          <a:p>
            <a:pPr algn="just" rtl="1">
              <a:lnSpc>
                <a:spcPct val="150000"/>
              </a:lnSpc>
            </a:pPr>
            <a:r>
              <a:rPr lang="ar-JO" sz="2000" dirty="0">
                <a:latin typeface="Alexandria" pitchFamily="2" charset="-78"/>
                <a:cs typeface="Alexandria" pitchFamily="2" charset="-78"/>
              </a:rPr>
              <a:t> وعرف آرثر كول </a:t>
            </a:r>
            <a:r>
              <a:rPr lang="en-GB" sz="2000" dirty="0">
                <a:latin typeface="Alexandria" pitchFamily="2" charset="-78"/>
                <a:cs typeface="Alexandria" pitchFamily="2" charset="-78"/>
              </a:rPr>
              <a:t>Arthur Cole  </a:t>
            </a:r>
            <a:r>
              <a:rPr lang="ar-JO" sz="2000" dirty="0">
                <a:latin typeface="Alexandria" pitchFamily="2" charset="-78"/>
                <a:cs typeface="Alexandria" pitchFamily="2" charset="-78"/>
              </a:rPr>
              <a:t>البحث العلمي بأنه :" تقرير وافي يقدّمه الباحث العلمي من خلال عمل تعهده وأتمّه، على أن يشمل التقرير كل مراحل الدراسة، منذ أن كانت فكرة حتى صارت نتائج مدونة، ومرتبة، ومؤيدة بالحجج والأسانيد ).</a:t>
            </a:r>
          </a:p>
          <a:p>
            <a:pPr algn="just" rtl="1">
              <a:lnSpc>
                <a:spcPct val="150000"/>
              </a:lnSpc>
            </a:pPr>
            <a:endParaRPr lang="ar-JO" sz="2000" dirty="0">
              <a:latin typeface="Alexandria" pitchFamily="2" charset="-78"/>
              <a:cs typeface="Alexandria" pitchFamily="2" charset="-78"/>
            </a:endParaRPr>
          </a:p>
          <a:p>
            <a:pPr algn="just" rtl="1">
              <a:lnSpc>
                <a:spcPct val="150000"/>
              </a:lnSpc>
            </a:pPr>
            <a:r>
              <a:rPr lang="ar-JO" sz="2000" dirty="0">
                <a:latin typeface="Alexandria" pitchFamily="2" charset="-78"/>
                <a:cs typeface="Alexandria" pitchFamily="2" charset="-78"/>
              </a:rPr>
              <a:t>وهناك تعريف آخر حول البحث العلمي بأنه "محاولة صادقة لاكتشاف الحقيقة بطريقة منهجية وعرضها بعد تقص دقيق، ونقد عميق عرضًا ينمُّ عن ذكاء وفهم، حتى يستطيع الباحث أن يقدّم للمعرفة لبنة جديدة ويسهم في تقدم الإنسانية ".</a:t>
            </a:r>
          </a:p>
          <a:p>
            <a:pPr algn="just" rtl="1">
              <a:lnSpc>
                <a:spcPct val="150000"/>
              </a:lnSpc>
            </a:pPr>
            <a:endParaRPr lang="ar-JO" sz="2000" dirty="0">
              <a:latin typeface="Alexandria" pitchFamily="2" charset="-78"/>
              <a:cs typeface="Alexandria" pitchFamily="2" charset="-78"/>
            </a:endParaRPr>
          </a:p>
          <a:p>
            <a:pPr algn="just" rtl="1">
              <a:lnSpc>
                <a:spcPct val="150000"/>
              </a:lnSpc>
            </a:pPr>
            <a:r>
              <a:rPr lang="ar-JO" sz="2000" dirty="0">
                <a:latin typeface="Alexandria" pitchFamily="2" charset="-78"/>
                <a:cs typeface="Alexandria" pitchFamily="2" charset="-78"/>
              </a:rPr>
              <a:t>ويمكن  تعريف البحث العلمي بأنه بذل الجهود اللازمة لتوفير المعلومات الكافية لحل المشكلات بطريقة علمية وتقديم مجموعة من التوصيات العلمية والعملية والتي تسهم في زيادة الإنتاج المعرفي .</a:t>
            </a:r>
            <a:endParaRPr lang="ar-JO" sz="2000" b="1" dirty="0">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0D472E0D-2165-CDF9-7646-B1CA92A41BA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07009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3" name="Rectangle 2"/>
          <p:cNvSpPr/>
          <p:nvPr/>
        </p:nvSpPr>
        <p:spPr>
          <a:xfrm>
            <a:off x="695400" y="302359"/>
            <a:ext cx="10444984" cy="6555641"/>
          </a:xfrm>
          <a:prstGeom prst="rect">
            <a:avLst/>
          </a:prstGeom>
        </p:spPr>
        <p:txBody>
          <a:bodyPr wrap="square">
            <a:spAutoFit/>
          </a:bodyPr>
          <a:lstStyle/>
          <a:p>
            <a:pPr algn="ctr" rtl="1"/>
            <a:r>
              <a:rPr lang="ar-JO" sz="2400" b="1" dirty="0">
                <a:latin typeface="Alexandria" pitchFamily="2" charset="-78"/>
                <a:ea typeface="Times New Roman" panose="02020603050405020304" pitchFamily="18" charset="0"/>
                <a:cs typeface="Alexandria" pitchFamily="2" charset="-78"/>
              </a:rPr>
              <a:t>مفهوم </a:t>
            </a:r>
            <a:r>
              <a:rPr lang="ar-SA" sz="2400" b="1" dirty="0">
                <a:latin typeface="Alexandria" pitchFamily="2" charset="-78"/>
                <a:ea typeface="Times New Roman" panose="02020603050405020304" pitchFamily="18" charset="0"/>
                <a:cs typeface="Alexandria" pitchFamily="2" charset="-78"/>
              </a:rPr>
              <a:t>المنهج العلمي</a:t>
            </a:r>
            <a:endParaRPr lang="ar-AE" sz="2400" b="1" dirty="0">
              <a:latin typeface="Alexandria" pitchFamily="2" charset="-78"/>
              <a:ea typeface="Times New Roman" panose="02020603050405020304" pitchFamily="18" charset="0"/>
              <a:cs typeface="Alexandria" pitchFamily="2" charset="-78"/>
            </a:endParaRPr>
          </a:p>
          <a:p>
            <a:pPr algn="ctr" rtl="1"/>
            <a:endParaRPr lang="ar-JO" sz="2400" b="1" dirty="0">
              <a:latin typeface="Alexandria" pitchFamily="2" charset="-78"/>
              <a:ea typeface="Times New Roman" panose="02020603050405020304" pitchFamily="18" charset="0"/>
              <a:cs typeface="Alexandria" pitchFamily="2" charset="-78"/>
            </a:endParaRPr>
          </a:p>
          <a:p>
            <a:pPr algn="just" rtl="1"/>
            <a:endParaRPr lang="ar-JO" sz="2400" b="1" dirty="0">
              <a:latin typeface="Alexandria" pitchFamily="2" charset="-78"/>
              <a:ea typeface="Times New Roman" panose="02020603050405020304" pitchFamily="18" charset="0"/>
              <a:cs typeface="Alexandria" pitchFamily="2" charset="-78"/>
            </a:endParaRPr>
          </a:p>
          <a:p>
            <a:pPr algn="just" rtl="1">
              <a:lnSpc>
                <a:spcPct val="150000"/>
              </a:lnSpc>
            </a:pPr>
            <a:r>
              <a:rPr lang="ar-JO" sz="2400" dirty="0">
                <a:latin typeface="Alexandria" pitchFamily="2" charset="-78"/>
                <a:ea typeface="Times New Roman" panose="02020603050405020304" pitchFamily="18" charset="0"/>
                <a:cs typeface="Alexandria" pitchFamily="2" charset="-78"/>
              </a:rPr>
              <a:t>       </a:t>
            </a:r>
            <a:r>
              <a:rPr lang="ar-SA" sz="2400" dirty="0">
                <a:latin typeface="Alexandria" pitchFamily="2" charset="-78"/>
                <a:ea typeface="Times New Roman" panose="02020603050405020304" pitchFamily="18" charset="0"/>
                <a:cs typeface="Alexandria" pitchFamily="2" charset="-78"/>
              </a:rPr>
              <a:t>يعرف المنهج العلمي على أنه : أسلوب علمي منظم يتبعه الباحثون لجمع المعلومات والبيانات التي تخص موضوع علمي معين، ووضع الفرضيات </a:t>
            </a:r>
            <a:r>
              <a:rPr lang="ar-AE" sz="2400" dirty="0">
                <a:latin typeface="Alexandria" pitchFamily="2" charset="-78"/>
                <a:ea typeface="Times New Roman" panose="02020603050405020304" pitchFamily="18" charset="0"/>
                <a:cs typeface="Alexandria" pitchFamily="2" charset="-78"/>
              </a:rPr>
              <a:t>و</a:t>
            </a:r>
            <a:r>
              <a:rPr lang="ar-SA" sz="2400" dirty="0">
                <a:latin typeface="Alexandria" pitchFamily="2" charset="-78"/>
                <a:ea typeface="Times New Roman" panose="02020603050405020304" pitchFamily="18" charset="0"/>
                <a:cs typeface="Alexandria" pitchFamily="2" charset="-78"/>
              </a:rPr>
              <a:t>التساؤلات ومن ثم إيجاد كافة الحلول التي تخص هذا الموضوع، وذلك في النهاية بهدف الوصول إلى مجتمع حضاري يعيش فيه الإنسان.</a:t>
            </a:r>
            <a:endParaRPr lang="ar-JO" sz="2400" dirty="0">
              <a:latin typeface="Alexandria" pitchFamily="2" charset="-78"/>
              <a:ea typeface="Times New Roman" panose="02020603050405020304" pitchFamily="18" charset="0"/>
              <a:cs typeface="Alexandria" pitchFamily="2" charset="-78"/>
            </a:endParaRPr>
          </a:p>
          <a:p>
            <a:pPr algn="just" rtl="1">
              <a:lnSpc>
                <a:spcPct val="150000"/>
              </a:lnSpc>
            </a:pPr>
            <a:endParaRPr lang="ar-SA" sz="2400" dirty="0">
              <a:latin typeface="Alexandria" pitchFamily="2" charset="-78"/>
              <a:ea typeface="Times New Roman" panose="02020603050405020304" pitchFamily="18" charset="0"/>
              <a:cs typeface="Alexandria" pitchFamily="2" charset="-78"/>
            </a:endParaRPr>
          </a:p>
          <a:p>
            <a:pPr algn="just" rtl="1">
              <a:lnSpc>
                <a:spcPct val="150000"/>
              </a:lnSpc>
            </a:pPr>
            <a:r>
              <a:rPr lang="ar-SA" sz="2400" dirty="0">
                <a:latin typeface="Alexandria" pitchFamily="2" charset="-78"/>
                <a:ea typeface="Times New Roman" panose="02020603050405020304" pitchFamily="18" charset="0"/>
                <a:cs typeface="Alexandria" pitchFamily="2" charset="-78"/>
              </a:rPr>
              <a:t>ويعرف أيضا المنهج العلمي على أنه : مجموعة من الطرق التي تعتمد بشكل أساسي على الملاحظة والقياس في اكتشاف الظواهر والمشاكل العلمية للبحث، ويتطل</a:t>
            </a:r>
            <a:r>
              <a:rPr lang="ar-JO" sz="2400" dirty="0">
                <a:latin typeface="Alexandria" pitchFamily="2" charset="-78"/>
                <a:ea typeface="Times New Roman" panose="02020603050405020304" pitchFamily="18" charset="0"/>
                <a:cs typeface="Alexandria" pitchFamily="2" charset="-78"/>
              </a:rPr>
              <a:t>ّ</a:t>
            </a:r>
            <a:r>
              <a:rPr lang="ar-SA" sz="2400" dirty="0">
                <a:latin typeface="Alexandria" pitchFamily="2" charset="-78"/>
                <a:ea typeface="Times New Roman" panose="02020603050405020304" pitchFamily="18" charset="0"/>
                <a:cs typeface="Alexandria" pitchFamily="2" charset="-78"/>
              </a:rPr>
              <a:t>ب المنهج العلمي أدوات بحثية خاصة لوضع النظريات وإثباتها بالأدلة والبراهين، وذلك يعود ل</a:t>
            </a:r>
            <a:r>
              <a:rPr lang="ar-JO" sz="2400" dirty="0">
                <a:latin typeface="Alexandria" pitchFamily="2" charset="-78"/>
                <a:ea typeface="Times New Roman" panose="02020603050405020304" pitchFamily="18" charset="0"/>
                <a:cs typeface="Alexandria" pitchFamily="2" charset="-78"/>
              </a:rPr>
              <a:t>طبيعة ا</a:t>
            </a:r>
            <a:r>
              <a:rPr lang="ar-SA" sz="2400" dirty="0">
                <a:latin typeface="Alexandria" pitchFamily="2" charset="-78"/>
                <a:ea typeface="Times New Roman" panose="02020603050405020304" pitchFamily="18" charset="0"/>
                <a:cs typeface="Alexandria" pitchFamily="2" charset="-78"/>
              </a:rPr>
              <a:t>لظاهرة المدروسة</a:t>
            </a:r>
            <a:r>
              <a:rPr lang="ar-JO" sz="2400" dirty="0">
                <a:latin typeface="Alexandria" pitchFamily="2" charset="-78"/>
                <a:ea typeface="Times New Roman" panose="02020603050405020304" pitchFamily="18" charset="0"/>
                <a:cs typeface="Alexandria" pitchFamily="2" charset="-78"/>
              </a:rPr>
              <a:t>.</a:t>
            </a:r>
            <a:endParaRPr lang="ar-SA" sz="2400" dirty="0">
              <a:latin typeface="Alexandria" pitchFamily="2" charset="-78"/>
              <a:ea typeface="Times New Roman" panose="02020603050405020304" pitchFamily="18" charset="0"/>
              <a:cs typeface="Alexandria" pitchFamily="2" charset="-78"/>
            </a:endParaRPr>
          </a:p>
          <a:p>
            <a:pPr algn="just" rtl="1"/>
            <a:endParaRPr lang="ar-SA" sz="2400" dirty="0">
              <a:latin typeface="Alexandria" pitchFamily="2" charset="-78"/>
              <a:ea typeface="Times New Roman" panose="02020603050405020304" pitchFamily="18" charset="0"/>
              <a:cs typeface="Alexandria" pitchFamily="2" charset="-78"/>
            </a:endParaRPr>
          </a:p>
        </p:txBody>
      </p:sp>
      <p:pic>
        <p:nvPicPr>
          <p:cNvPr id="4" name="Graphic 21">
            <a:extLst>
              <a:ext uri="{FF2B5EF4-FFF2-40B4-BE49-F238E27FC236}">
                <a16:creationId xmlns:a16="http://schemas.microsoft.com/office/drawing/2014/main" id="{83D54990-0028-2EDC-4F0B-B7559577F12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664967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15680" y="440562"/>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شروط البحث العلمي</a:t>
            </a:r>
            <a:endParaRPr lang="ar-JO" sz="2400" b="1" dirty="0">
              <a:solidFill>
                <a:schemeClr val="tx1"/>
              </a:solidFill>
              <a:latin typeface="Alexandria" pitchFamily="2" charset="-78"/>
              <a:cs typeface="Alexandria" pitchFamily="2" charset="-78"/>
            </a:endParaRPr>
          </a:p>
        </p:txBody>
      </p:sp>
      <p:sp>
        <p:nvSpPr>
          <p:cNvPr id="2" name="Rectangle 1"/>
          <p:cNvSpPr/>
          <p:nvPr/>
        </p:nvSpPr>
        <p:spPr>
          <a:xfrm>
            <a:off x="767408" y="1213260"/>
            <a:ext cx="11017224" cy="830997"/>
          </a:xfrm>
          <a:prstGeom prst="rect">
            <a:avLst/>
          </a:prstGeom>
        </p:spPr>
        <p:txBody>
          <a:bodyPr wrap="square">
            <a:spAutoFit/>
          </a:bodyPr>
          <a:lstStyle/>
          <a:p>
            <a:pPr algn="just" rtl="1"/>
            <a:r>
              <a:rPr lang="ar-JO" sz="2400" dirty="0">
                <a:latin typeface="Alexandria" pitchFamily="2" charset="-78"/>
                <a:cs typeface="Alexandria" pitchFamily="2" charset="-78"/>
              </a:rPr>
              <a:t>      </a:t>
            </a:r>
          </a:p>
          <a:p>
            <a:pPr algn="just" rtl="1"/>
            <a:r>
              <a:rPr lang="ar-JO" sz="2400" dirty="0">
                <a:latin typeface="Alexandria" pitchFamily="2" charset="-78"/>
                <a:cs typeface="Alexandria" pitchFamily="2" charset="-78"/>
              </a:rPr>
              <a:t> </a:t>
            </a:r>
          </a:p>
        </p:txBody>
      </p:sp>
      <p:sp>
        <p:nvSpPr>
          <p:cNvPr id="10" name="Rectangle 9"/>
          <p:cNvSpPr/>
          <p:nvPr/>
        </p:nvSpPr>
        <p:spPr>
          <a:xfrm>
            <a:off x="767408" y="1052736"/>
            <a:ext cx="10685842" cy="5580246"/>
          </a:xfrm>
          <a:prstGeom prst="rect">
            <a:avLst/>
          </a:prstGeom>
        </p:spPr>
        <p:txBody>
          <a:bodyPr wrap="square">
            <a:spAutoFit/>
          </a:bodyPr>
          <a:lstStyle/>
          <a:p>
            <a:pPr algn="r">
              <a:lnSpc>
                <a:spcPct val="150000"/>
              </a:lnSpc>
            </a:pPr>
            <a:endParaRPr lang="ar-JO" sz="2000" dirty="0">
              <a:latin typeface="Alexandria" pitchFamily="2" charset="-78"/>
              <a:cs typeface="Alexandria" pitchFamily="2" charset="-78"/>
            </a:endParaRPr>
          </a:p>
          <a:p>
            <a:pPr algn="r">
              <a:lnSpc>
                <a:spcPct val="150000"/>
              </a:lnSpc>
            </a:pPr>
            <a:r>
              <a:rPr lang="ar-JO" sz="2000" dirty="0">
                <a:latin typeface="Alexandria" pitchFamily="2" charset="-78"/>
                <a:cs typeface="Alexandria" pitchFamily="2" charset="-78"/>
              </a:rPr>
              <a:t>من خلال التعريفات المختلفة للبحث العلمي، لا بدّ من الإشارة إلى </a:t>
            </a:r>
            <a:r>
              <a:rPr lang="ar-JO" sz="2000" b="1" dirty="0">
                <a:latin typeface="Alexandria" pitchFamily="2" charset="-78"/>
                <a:cs typeface="Alexandria" pitchFamily="2" charset="-78"/>
              </a:rPr>
              <a:t>جملة شروط محددة </a:t>
            </a:r>
            <a:r>
              <a:rPr lang="ar-JO" sz="2000" dirty="0">
                <a:latin typeface="Alexandria" pitchFamily="2" charset="-78"/>
                <a:cs typeface="Alexandria" pitchFamily="2" charset="-78"/>
              </a:rPr>
              <a:t>يجب أن تتوفر فيه وهي:</a:t>
            </a:r>
          </a:p>
          <a:p>
            <a:pPr algn="r">
              <a:lnSpc>
                <a:spcPct val="150000"/>
              </a:lnSpc>
            </a:pPr>
            <a:r>
              <a:rPr lang="ar-JO" sz="2000" dirty="0">
                <a:latin typeface="Alexandria" pitchFamily="2" charset="-78"/>
                <a:cs typeface="Alexandria" pitchFamily="2" charset="-78"/>
              </a:rPr>
              <a:t> - إحساس الباحث بالمشكلة سواء كان ذلك من واقع خبرته أو من مطالعته للأدبيات والأبحاث والدراسات السابقة.</a:t>
            </a:r>
          </a:p>
          <a:p>
            <a:pPr algn="r">
              <a:lnSpc>
                <a:spcPct val="150000"/>
              </a:lnSpc>
            </a:pPr>
            <a:r>
              <a:rPr lang="ar-JO" sz="2000" dirty="0">
                <a:latin typeface="Alexandria" pitchFamily="2" charset="-78"/>
                <a:cs typeface="Alexandria" pitchFamily="2" charset="-78"/>
              </a:rPr>
              <a:t> - صياغة فرضيات أو أسئلة تغطي أبعاد المشكلة وتشكل الإجابة عنها حلاً لها.</a:t>
            </a:r>
          </a:p>
          <a:p>
            <a:pPr algn="r">
              <a:lnSpc>
                <a:spcPct val="150000"/>
              </a:lnSpc>
            </a:pPr>
            <a:r>
              <a:rPr lang="ar-JO" sz="2000" dirty="0">
                <a:latin typeface="Alexandria" pitchFamily="2" charset="-78"/>
                <a:cs typeface="Alexandria" pitchFamily="2" charset="-78"/>
              </a:rPr>
              <a:t> - تبني منهجية علمية موثوقة.</a:t>
            </a:r>
          </a:p>
          <a:p>
            <a:pPr algn="r">
              <a:lnSpc>
                <a:spcPct val="150000"/>
              </a:lnSpc>
            </a:pPr>
            <a:r>
              <a:rPr lang="ar-JO" sz="2000" dirty="0">
                <a:latin typeface="Alexandria" pitchFamily="2" charset="-78"/>
                <a:cs typeface="Alexandria" pitchFamily="2" charset="-78"/>
              </a:rPr>
              <a:t> - صياغة نتائج الدراسة بأسلوب علمي وبطريقة واضحة ونقدية مستندة إلى مطالعة معمقة للخلفية النظرية للبحث والدراسات السابقة ذات الصلة.</a:t>
            </a:r>
          </a:p>
          <a:p>
            <a:pPr algn="r">
              <a:lnSpc>
                <a:spcPct val="150000"/>
              </a:lnSpc>
            </a:pPr>
            <a:r>
              <a:rPr lang="ar-JO" sz="2000" dirty="0">
                <a:latin typeface="Alexandria" pitchFamily="2" charset="-78"/>
                <a:cs typeface="Alexandria" pitchFamily="2" charset="-78"/>
              </a:rPr>
              <a:t> - تعميم النتائج في ضوء حدود البحث ومحدداته لتمكين الباحثين الآخرين من الإفادة منها والبناء عليها.</a:t>
            </a:r>
          </a:p>
          <a:p>
            <a:pPr algn="r">
              <a:lnSpc>
                <a:spcPct val="150000"/>
              </a:lnSpc>
            </a:pPr>
            <a:endParaRPr lang="en-GB" sz="2000" dirty="0">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BB63AF85-D172-BFAC-79CE-1D534EA961E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996148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143672" y="489595"/>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مراحل تطور البحث العلمي</a:t>
            </a:r>
          </a:p>
        </p:txBody>
      </p:sp>
      <p:sp>
        <p:nvSpPr>
          <p:cNvPr id="4" name="Rectangle 3"/>
          <p:cNvSpPr/>
          <p:nvPr/>
        </p:nvSpPr>
        <p:spPr>
          <a:xfrm>
            <a:off x="575656" y="1428612"/>
            <a:ext cx="11197244" cy="4708981"/>
          </a:xfrm>
          <a:prstGeom prst="rect">
            <a:avLst/>
          </a:prstGeom>
        </p:spPr>
        <p:txBody>
          <a:bodyPr wrap="square">
            <a:spAutoFit/>
          </a:bodyPr>
          <a:lstStyle/>
          <a:p>
            <a:pPr algn="just" rtl="1"/>
            <a:r>
              <a:rPr lang="ar-JO" sz="2000" b="1" dirty="0">
                <a:effectLst/>
                <a:latin typeface="Alexandria" pitchFamily="2" charset="-78"/>
                <a:ea typeface="Times New Roman" panose="02020603050405020304" pitchFamily="18" charset="0"/>
                <a:cs typeface="Alexandria" pitchFamily="2" charset="-78"/>
              </a:rPr>
              <a:t>مراحل تطور المنهج العلمي عبر الزمن :</a:t>
            </a:r>
          </a:p>
          <a:p>
            <a:pPr algn="just" rtl="1"/>
            <a:r>
              <a:rPr lang="ar-JO" sz="2000" dirty="0">
                <a:effectLst/>
                <a:latin typeface="Alexandria" pitchFamily="2" charset="-78"/>
                <a:ea typeface="Times New Roman" panose="02020603050405020304" pitchFamily="18" charset="0"/>
                <a:cs typeface="Alexandria" pitchFamily="2" charset="-78"/>
              </a:rPr>
              <a:t> </a:t>
            </a:r>
          </a:p>
          <a:p>
            <a:pPr algn="just" rtl="1"/>
            <a:r>
              <a:rPr lang="ar-JO" sz="2000" b="1" dirty="0">
                <a:effectLst/>
                <a:latin typeface="Alexandria" pitchFamily="2" charset="-78"/>
                <a:ea typeface="Times New Roman" panose="02020603050405020304" pitchFamily="18" charset="0"/>
                <a:cs typeface="Alexandria" pitchFamily="2" charset="-78"/>
              </a:rPr>
              <a:t>1- تاريخ البحث في العصور القديمة</a:t>
            </a:r>
            <a:r>
              <a:rPr lang="ar-AE" sz="2000" b="1" dirty="0">
                <a:effectLst/>
                <a:latin typeface="Alexandria" pitchFamily="2" charset="-78"/>
                <a:ea typeface="Times New Roman" panose="02020603050405020304" pitchFamily="18" charset="0"/>
                <a:cs typeface="Alexandria" pitchFamily="2" charset="-78"/>
              </a:rPr>
              <a:t>:</a:t>
            </a:r>
            <a:r>
              <a:rPr lang="ar-JO" sz="2000" b="1" dirty="0">
                <a:effectLst/>
                <a:latin typeface="Alexandria" pitchFamily="2" charset="-78"/>
                <a:ea typeface="Times New Roman" panose="02020603050405020304" pitchFamily="18" charset="0"/>
                <a:cs typeface="Alexandria" pitchFamily="2" charset="-78"/>
              </a:rPr>
              <a:t> </a:t>
            </a:r>
            <a:r>
              <a:rPr lang="ar-JO" sz="2000" dirty="0">
                <a:effectLst/>
                <a:latin typeface="Alexandria" pitchFamily="2" charset="-78"/>
                <a:ea typeface="Times New Roman" panose="02020603050405020304" pitchFamily="18" charset="0"/>
                <a:cs typeface="Alexandria" pitchFamily="2" charset="-78"/>
              </a:rPr>
              <a:t>لقد أثبت العلماء قديمًا دورهم في المجالات العلمية المتعددة كالفلك والحساب والفيزياء وغيرها برغم من قلة الإمكانيات، حيث استطاع كل شعب من الشعوب القديمة إيجاد طريقة لحفظ معارفهم، فالمصريون دونوا أفكارهم على ورق البردي، بينما استخدم اليونانيون التأمل للتوصل إلى الحقائق، وكان أرسطو أول من استخدم المنهج العلمي في رحلته البحثية معتمدًا على القياس والاستقراء.</a:t>
            </a:r>
          </a:p>
          <a:p>
            <a:pPr algn="just" rtl="1"/>
            <a:endParaRPr lang="ar-JO" sz="2000" dirty="0">
              <a:effectLst/>
              <a:latin typeface="Alexandria" pitchFamily="2" charset="-78"/>
              <a:ea typeface="Times New Roman" panose="02020603050405020304" pitchFamily="18" charset="0"/>
              <a:cs typeface="Alexandria" pitchFamily="2" charset="-78"/>
            </a:endParaRPr>
          </a:p>
          <a:p>
            <a:pPr algn="just" rtl="1"/>
            <a:r>
              <a:rPr lang="ar-JO" sz="2000" b="1" dirty="0">
                <a:effectLst/>
                <a:latin typeface="Alexandria" pitchFamily="2" charset="-78"/>
                <a:ea typeface="Times New Roman" panose="02020603050405020304" pitchFamily="18" charset="0"/>
                <a:cs typeface="Alexandria" pitchFamily="2" charset="-78"/>
              </a:rPr>
              <a:t>2- تاريخ البحث في العصور الوسطى</a:t>
            </a:r>
            <a:r>
              <a:rPr lang="ar-AE" sz="2000" b="1" dirty="0">
                <a:effectLst/>
                <a:latin typeface="Alexandria" pitchFamily="2" charset="-78"/>
                <a:ea typeface="Times New Roman" panose="02020603050405020304" pitchFamily="18" charset="0"/>
                <a:cs typeface="Alexandria" pitchFamily="2" charset="-78"/>
              </a:rPr>
              <a:t>:</a:t>
            </a:r>
            <a:r>
              <a:rPr lang="ar-JO" sz="2000" b="1" dirty="0">
                <a:effectLst/>
                <a:latin typeface="Alexandria" pitchFamily="2" charset="-78"/>
                <a:ea typeface="Times New Roman" panose="02020603050405020304" pitchFamily="18" charset="0"/>
                <a:cs typeface="Alexandria" pitchFamily="2" charset="-78"/>
              </a:rPr>
              <a:t> </a:t>
            </a:r>
            <a:r>
              <a:rPr lang="ar-JO" sz="2000" dirty="0">
                <a:effectLst/>
                <a:latin typeface="Alexandria" pitchFamily="2" charset="-78"/>
                <a:ea typeface="Times New Roman" panose="02020603050405020304" pitchFamily="18" charset="0"/>
                <a:cs typeface="Alexandria" pitchFamily="2" charset="-78"/>
              </a:rPr>
              <a:t>تمثل العصور الوسطى مرحلة الازدهار في أوروبا، حيث تطورت الكثير من القضايا العلمية متخذة منهجا علميًا مخالفًا لأرسطو حيث اعتمدت على التجربة للوصول إلى هدفها العلمي والمعرفي.</a:t>
            </a:r>
          </a:p>
          <a:p>
            <a:pPr algn="just" rtl="1"/>
            <a:endParaRPr lang="ar-JO" sz="2000" dirty="0">
              <a:effectLst/>
              <a:latin typeface="Alexandria" pitchFamily="2" charset="-78"/>
              <a:ea typeface="Times New Roman" panose="02020603050405020304" pitchFamily="18" charset="0"/>
              <a:cs typeface="Alexandria" pitchFamily="2" charset="-78"/>
            </a:endParaRPr>
          </a:p>
          <a:p>
            <a:pPr algn="just" rtl="1"/>
            <a:r>
              <a:rPr lang="ar-JO" sz="2000" b="1" dirty="0">
                <a:effectLst/>
                <a:latin typeface="Alexandria" pitchFamily="2" charset="-78"/>
                <a:ea typeface="Times New Roman" panose="02020603050405020304" pitchFamily="18" charset="0"/>
                <a:cs typeface="Alexandria" pitchFamily="2" charset="-78"/>
              </a:rPr>
              <a:t>3- تاريخ البحث في العصور الحديثة</a:t>
            </a:r>
            <a:r>
              <a:rPr lang="ar-AE" sz="2000" b="1" dirty="0">
                <a:effectLst/>
                <a:latin typeface="Alexandria" pitchFamily="2" charset="-78"/>
                <a:ea typeface="Times New Roman" panose="02020603050405020304" pitchFamily="18" charset="0"/>
                <a:cs typeface="Alexandria" pitchFamily="2" charset="-78"/>
              </a:rPr>
              <a:t>:</a:t>
            </a:r>
            <a:r>
              <a:rPr lang="ar-JO" sz="2000" b="1" dirty="0">
                <a:latin typeface="Alexandria" pitchFamily="2" charset="-78"/>
                <a:ea typeface="Times New Roman" panose="02020603050405020304" pitchFamily="18" charset="0"/>
                <a:cs typeface="Alexandria" pitchFamily="2" charset="-78"/>
              </a:rPr>
              <a:t> </a:t>
            </a:r>
            <a:r>
              <a:rPr lang="ar-JO" sz="2000" dirty="0">
                <a:latin typeface="Alexandria" pitchFamily="2" charset="-78"/>
                <a:ea typeface="Times New Roman" panose="02020603050405020304" pitchFamily="18" charset="0"/>
                <a:cs typeface="Alexandria" pitchFamily="2" charset="-78"/>
              </a:rPr>
              <a:t>حيث</a:t>
            </a:r>
            <a:r>
              <a:rPr lang="ar-JO" sz="2000" dirty="0">
                <a:effectLst/>
                <a:latin typeface="Alexandria" pitchFamily="2" charset="-78"/>
                <a:ea typeface="Times New Roman" panose="02020603050405020304" pitchFamily="18" charset="0"/>
                <a:cs typeface="Alexandria" pitchFamily="2" charset="-78"/>
              </a:rPr>
              <a:t> تطورت كثيرًا منهجية البحث العلمي حتى وقتنا الحالي، وفي جميع الاختصاصات العلمية، واختلفت في طرق البحث وأدواته، حيث أخذ المنهج العلمي الحديث يعتمد على عينات البحث والتجربة والبرامج الإحصائية.</a:t>
            </a:r>
            <a:endParaRPr lang="en-GB" sz="2000" dirty="0">
              <a:effectLst/>
              <a:latin typeface="Alexandria" pitchFamily="2" charset="-78"/>
              <a:ea typeface="Times New Roman" panose="02020603050405020304" pitchFamily="18" charset="0"/>
              <a:cs typeface="Alexandria" pitchFamily="2" charset="-78"/>
            </a:endParaRPr>
          </a:p>
        </p:txBody>
      </p:sp>
      <p:pic>
        <p:nvPicPr>
          <p:cNvPr id="3" name="Graphic 21">
            <a:extLst>
              <a:ext uri="{FF2B5EF4-FFF2-40B4-BE49-F238E27FC236}">
                <a16:creationId xmlns:a16="http://schemas.microsoft.com/office/drawing/2014/main" id="{5797E79C-4A0C-4CBA-D699-C1EB18780855}"/>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47371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circle(in)">
                                      <p:cBhvr>
                                        <p:cTn id="7" dur="2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 grpId="0"/>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87688" y="1116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مراحل تطور البحث العلمي</a:t>
            </a:r>
          </a:p>
        </p:txBody>
      </p:sp>
      <p:sp>
        <p:nvSpPr>
          <p:cNvPr id="4" name="Rectangle 3"/>
          <p:cNvSpPr/>
          <p:nvPr/>
        </p:nvSpPr>
        <p:spPr>
          <a:xfrm>
            <a:off x="575656" y="1136132"/>
            <a:ext cx="11197244" cy="5324535"/>
          </a:xfrm>
          <a:prstGeom prst="rect">
            <a:avLst/>
          </a:prstGeom>
        </p:spPr>
        <p:txBody>
          <a:bodyPr wrap="square">
            <a:spAutoFit/>
          </a:bodyPr>
          <a:lstStyle/>
          <a:p>
            <a:pPr algn="just" rtl="1"/>
            <a:r>
              <a:rPr lang="ar-JO" sz="2000" dirty="0">
                <a:effectLst/>
                <a:latin typeface="Alexandria" pitchFamily="2" charset="-78"/>
                <a:ea typeface="Times New Roman" panose="02020603050405020304" pitchFamily="18" charset="0"/>
                <a:cs typeface="Alexandria" pitchFamily="2" charset="-78"/>
              </a:rPr>
              <a:t>      ي</a:t>
            </a:r>
            <a:r>
              <a:rPr lang="ar-SA" sz="2000" dirty="0">
                <a:effectLst/>
                <a:latin typeface="Alexandria" pitchFamily="2" charset="-78"/>
                <a:ea typeface="Times New Roman" panose="02020603050405020304" pitchFamily="18" charset="0"/>
                <a:cs typeface="Alexandria" pitchFamily="2" charset="-78"/>
              </a:rPr>
              <a:t>عتبر المنهج العلمي من أهم دعائم العلم وتطوره، </a:t>
            </a:r>
            <a:r>
              <a:rPr lang="ar-JO" sz="2000" dirty="0">
                <a:effectLst/>
                <a:latin typeface="Alexandria" pitchFamily="2" charset="-78"/>
                <a:ea typeface="Times New Roman" panose="02020603050405020304" pitchFamily="18" charset="0"/>
                <a:cs typeface="Alexandria" pitchFamily="2" charset="-78"/>
              </a:rPr>
              <a:t>ولقد </a:t>
            </a:r>
            <a:r>
              <a:rPr lang="ar-SA" sz="2000" dirty="0">
                <a:effectLst/>
                <a:latin typeface="Alexandria" pitchFamily="2" charset="-78"/>
                <a:ea typeface="Times New Roman" panose="02020603050405020304" pitchFamily="18" charset="0"/>
                <a:cs typeface="Alexandria" pitchFamily="2" charset="-78"/>
              </a:rPr>
              <a:t>أخذ المنهج العلمي في البحث بالتطور تدريجي</a:t>
            </a:r>
            <a:r>
              <a:rPr lang="ar-JO" sz="2000" dirty="0">
                <a:effectLst/>
                <a:latin typeface="Alexandria" pitchFamily="2" charset="-78"/>
                <a:ea typeface="Times New Roman" panose="02020603050405020304" pitchFamily="18" charset="0"/>
                <a:cs typeface="Alexandria" pitchFamily="2" charset="-78"/>
              </a:rPr>
              <a:t>ً</a:t>
            </a:r>
            <a:r>
              <a:rPr lang="ar-SA" sz="2000" dirty="0">
                <a:effectLst/>
                <a:latin typeface="Alexandria" pitchFamily="2" charset="-78"/>
                <a:ea typeface="Times New Roman" panose="02020603050405020304" pitchFamily="18" charset="0"/>
                <a:cs typeface="Alexandria" pitchFamily="2" charset="-78"/>
              </a:rPr>
              <a:t>ا حتى وصل إلى ما هو عليه ال</a:t>
            </a:r>
            <a:r>
              <a:rPr lang="ar-JO" sz="2000" dirty="0">
                <a:effectLst/>
                <a:latin typeface="Alexandria" pitchFamily="2" charset="-78"/>
                <a:ea typeface="Times New Roman" panose="02020603050405020304" pitchFamily="18" charset="0"/>
                <a:cs typeface="Alexandria" pitchFamily="2" charset="-78"/>
              </a:rPr>
              <a:t>آ</a:t>
            </a:r>
            <a:r>
              <a:rPr lang="ar-SA" sz="2000" dirty="0">
                <a:effectLst/>
                <a:latin typeface="Alexandria" pitchFamily="2" charset="-78"/>
                <a:ea typeface="Times New Roman" panose="02020603050405020304" pitchFamily="18" charset="0"/>
                <a:cs typeface="Alexandria" pitchFamily="2" charset="-78"/>
              </a:rPr>
              <a:t>ن</a:t>
            </a:r>
            <a:r>
              <a:rPr lang="ar-JO" sz="2000" dirty="0">
                <a:effectLst/>
                <a:latin typeface="Alexandria" pitchFamily="2" charset="-78"/>
                <a:ea typeface="Times New Roman" panose="02020603050405020304" pitchFamily="18" charset="0"/>
                <a:cs typeface="Alexandria" pitchFamily="2" charset="-78"/>
              </a:rPr>
              <a:t>، ويمكن تلخيص هذه ال</a:t>
            </a:r>
            <a:r>
              <a:rPr lang="ar-SA" sz="2000" dirty="0">
                <a:effectLst/>
                <a:latin typeface="Alexandria" pitchFamily="2" charset="-78"/>
                <a:ea typeface="Times New Roman" panose="02020603050405020304" pitchFamily="18" charset="0"/>
                <a:cs typeface="Alexandria" pitchFamily="2" charset="-78"/>
              </a:rPr>
              <a:t>مراحل </a:t>
            </a:r>
            <a:r>
              <a:rPr lang="ar-JO" sz="2000" dirty="0">
                <a:effectLst/>
                <a:latin typeface="Alexandria" pitchFamily="2" charset="-78"/>
                <a:ea typeface="Times New Roman" panose="02020603050405020304" pitchFamily="18" charset="0"/>
                <a:cs typeface="Alexandria" pitchFamily="2" charset="-78"/>
              </a:rPr>
              <a:t>إلى </a:t>
            </a:r>
            <a:r>
              <a:rPr lang="ar-SA" sz="2000" dirty="0">
                <a:effectLst/>
                <a:latin typeface="Alexandria" pitchFamily="2" charset="-78"/>
                <a:ea typeface="Times New Roman" panose="02020603050405020304" pitchFamily="18" charset="0"/>
                <a:cs typeface="Alexandria" pitchFamily="2" charset="-78"/>
              </a:rPr>
              <a:t>أربع مراحل</a:t>
            </a:r>
            <a:r>
              <a:rPr lang="ar-JO" sz="2000" dirty="0">
                <a:effectLst/>
                <a:latin typeface="Alexandria" pitchFamily="2" charset="-78"/>
                <a:ea typeface="Times New Roman" panose="02020603050405020304" pitchFamily="18" charset="0"/>
                <a:cs typeface="Alexandria" pitchFamily="2" charset="-78"/>
              </a:rPr>
              <a:t> وهي</a:t>
            </a:r>
            <a:r>
              <a:rPr lang="ar-SA"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dirty="0">
                <a:effectLst/>
                <a:latin typeface="Alexandria" pitchFamily="2" charset="-78"/>
                <a:ea typeface="Times New Roman" panose="02020603050405020304" pitchFamily="18" charset="0"/>
                <a:cs typeface="Alexandria" pitchFamily="2" charset="-78"/>
              </a:rPr>
              <a:t> </a:t>
            </a:r>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b="1" dirty="0">
                <a:effectLst/>
                <a:latin typeface="Alexandria" pitchFamily="2" charset="-78"/>
                <a:ea typeface="Times New Roman" panose="02020603050405020304" pitchFamily="18" charset="0"/>
                <a:cs typeface="Alexandria" pitchFamily="2" charset="-78"/>
              </a:rPr>
              <a:t>التجربة والخطأ</a:t>
            </a:r>
            <a:r>
              <a:rPr lang="ar-SA" sz="2000" dirty="0">
                <a:effectLst/>
                <a:latin typeface="Alexandria" pitchFamily="2" charset="-78"/>
                <a:ea typeface="Times New Roman" panose="02020603050405020304" pitchFamily="18" charset="0"/>
                <a:cs typeface="Alexandria" pitchFamily="2" charset="-78"/>
              </a:rPr>
              <a:t>: لم يكن للباحث تفسيرات منطقية لكل العلاقات المشاهدة المكونة للعلم فكان يظل يجرب حتى يجد حلاً معقولاً ومقبولاً . وبناءً على ذلك تبلورت بعض المبادئ التي ترقى إلى مرتبة القواعد العامة أو التعميمات.</a:t>
            </a:r>
            <a:endParaRPr lang="ar-JO" sz="2000" dirty="0">
              <a:effectLst/>
              <a:latin typeface="Alexandria" pitchFamily="2" charset="-78"/>
              <a:ea typeface="Times New Roman" panose="02020603050405020304" pitchFamily="18" charset="0"/>
              <a:cs typeface="Alexandria" pitchFamily="2" charset="-78"/>
            </a:endParaRPr>
          </a:p>
          <a:p>
            <a:pPr algn="just" rtl="1"/>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b="1" dirty="0">
                <a:effectLst/>
                <a:latin typeface="Alexandria" pitchFamily="2" charset="-78"/>
                <a:ea typeface="Times New Roman" panose="02020603050405020304" pitchFamily="18" charset="0"/>
                <a:cs typeface="Alexandria" pitchFamily="2" charset="-78"/>
              </a:rPr>
              <a:t>السلطة والتقاليد</a:t>
            </a:r>
            <a:r>
              <a:rPr lang="ar-SA" sz="2000" dirty="0">
                <a:effectLst/>
                <a:latin typeface="Alexandria" pitchFamily="2" charset="-78"/>
                <a:ea typeface="Times New Roman" panose="02020603050405020304" pitchFamily="18" charset="0"/>
                <a:cs typeface="Alexandria" pitchFamily="2" charset="-78"/>
              </a:rPr>
              <a:t>: في هذه المرحلة الثانية استشهد الباحث بأفعال وآراء قادة الماضي وقد تكون بعض الآراء خاطئة ومغلوطة إلا أنها من القوة بحيث تصبح وجهة نظر تقليدية ويغلب هذا الأسلوب في السياسة والاقتصاد والتربية حيث يلجأ الناس إلى التقاليد للبت في موضوع معين.</a:t>
            </a:r>
            <a:endParaRPr lang="ar-JO" sz="2000" dirty="0">
              <a:effectLst/>
              <a:latin typeface="Alexandria" pitchFamily="2" charset="-78"/>
              <a:ea typeface="Times New Roman" panose="02020603050405020304" pitchFamily="18" charset="0"/>
              <a:cs typeface="Alexandria" pitchFamily="2" charset="-78"/>
            </a:endParaRPr>
          </a:p>
          <a:p>
            <a:pPr algn="just" rtl="1"/>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b="1" dirty="0">
                <a:effectLst/>
                <a:latin typeface="Alexandria" pitchFamily="2" charset="-78"/>
                <a:ea typeface="Times New Roman" panose="02020603050405020304" pitchFamily="18" charset="0"/>
                <a:cs typeface="Alexandria" pitchFamily="2" charset="-78"/>
              </a:rPr>
              <a:t>الت</a:t>
            </a:r>
            <a:r>
              <a:rPr lang="ar-AE" sz="2000" b="1" dirty="0">
                <a:effectLst/>
                <a:latin typeface="Alexandria" pitchFamily="2" charset="-78"/>
                <a:ea typeface="Times New Roman" panose="02020603050405020304" pitchFamily="18" charset="0"/>
                <a:cs typeface="Alexandria" pitchFamily="2" charset="-78"/>
              </a:rPr>
              <a:t>ّ</a:t>
            </a:r>
            <a:r>
              <a:rPr lang="ar-SA" sz="2000" b="1" dirty="0">
                <a:effectLst/>
                <a:latin typeface="Alexandria" pitchFamily="2" charset="-78"/>
                <a:ea typeface="Times New Roman" panose="02020603050405020304" pitchFamily="18" charset="0"/>
                <a:cs typeface="Alexandria" pitchFamily="2" charset="-78"/>
              </a:rPr>
              <a:t>كهن والجدل:</a:t>
            </a:r>
            <a:r>
              <a:rPr lang="ar-SA" sz="2000" dirty="0">
                <a:effectLst/>
                <a:latin typeface="Alexandria" pitchFamily="2" charset="-78"/>
                <a:ea typeface="Times New Roman" panose="02020603050405020304" pitchFamily="18" charset="0"/>
                <a:cs typeface="Alexandria" pitchFamily="2" charset="-78"/>
              </a:rPr>
              <a:t> </a:t>
            </a:r>
            <a:r>
              <a:rPr lang="ar-JO" sz="2000" dirty="0">
                <a:effectLst/>
                <a:latin typeface="Alexandria" pitchFamily="2" charset="-78"/>
                <a:ea typeface="Times New Roman" panose="02020603050405020304" pitchFamily="18" charset="0"/>
                <a:cs typeface="Alexandria" pitchFamily="2" charset="-78"/>
              </a:rPr>
              <a:t>وتمثل </a:t>
            </a:r>
            <a:r>
              <a:rPr lang="ar-SA" sz="2000" dirty="0">
                <a:effectLst/>
                <a:latin typeface="Alexandria" pitchFamily="2" charset="-78"/>
                <a:ea typeface="Times New Roman" panose="02020603050405020304" pitchFamily="18" charset="0"/>
                <a:cs typeface="Alexandria" pitchFamily="2" charset="-78"/>
              </a:rPr>
              <a:t>شك الباحث في أسلوب السلطة والتقاليد و</a:t>
            </a:r>
            <a:r>
              <a:rPr lang="ar-JO" sz="2000" dirty="0">
                <a:effectLst/>
                <a:latin typeface="Alexandria" pitchFamily="2" charset="-78"/>
                <a:ea typeface="Times New Roman" panose="02020603050405020304" pitchFamily="18" charset="0"/>
                <a:cs typeface="Alexandria" pitchFamily="2" charset="-78"/>
              </a:rPr>
              <a:t>بحثه</a:t>
            </a:r>
            <a:r>
              <a:rPr lang="ar-SA" sz="2000" dirty="0">
                <a:effectLst/>
                <a:latin typeface="Alexandria" pitchFamily="2" charset="-78"/>
                <a:ea typeface="Times New Roman" panose="02020603050405020304" pitchFamily="18" charset="0"/>
                <a:cs typeface="Alexandria" pitchFamily="2" charset="-78"/>
              </a:rPr>
              <a:t> عن </a:t>
            </a:r>
            <a:r>
              <a:rPr lang="ar-JO" sz="2000" dirty="0">
                <a:effectLst/>
                <a:latin typeface="Alexandria" pitchFamily="2" charset="-78"/>
                <a:ea typeface="Times New Roman" panose="02020603050405020304" pitchFamily="18" charset="0"/>
                <a:cs typeface="Alexandria" pitchFamily="2" charset="-78"/>
              </a:rPr>
              <a:t>ال</a:t>
            </a:r>
            <a:r>
              <a:rPr lang="ar-SA" sz="2000" dirty="0">
                <a:effectLst/>
                <a:latin typeface="Alexandria" pitchFamily="2" charset="-78"/>
                <a:ea typeface="Times New Roman" panose="02020603050405020304" pitchFamily="18" charset="0"/>
                <a:cs typeface="Alexandria" pitchFamily="2" charset="-78"/>
              </a:rPr>
              <a:t>حقائق من خلال المناظرات </a:t>
            </a:r>
            <a:r>
              <a:rPr lang="ar-JO" sz="2000" dirty="0">
                <a:effectLst/>
                <a:latin typeface="Alexandria" pitchFamily="2" charset="-78"/>
                <a:ea typeface="Times New Roman" panose="02020603050405020304" pitchFamily="18" charset="0"/>
                <a:cs typeface="Alexandria" pitchFamily="2" charset="-78"/>
              </a:rPr>
              <a:t>بالإعتماد</a:t>
            </a:r>
            <a:r>
              <a:rPr lang="ar-SA" sz="2000" dirty="0">
                <a:effectLst/>
                <a:latin typeface="Alexandria" pitchFamily="2" charset="-78"/>
                <a:ea typeface="Times New Roman" panose="02020603050405020304" pitchFamily="18" charset="0"/>
                <a:cs typeface="Alexandria" pitchFamily="2" charset="-78"/>
              </a:rPr>
              <a:t> على الجدل والمنطق في بلورة الحقائق.</a:t>
            </a:r>
            <a:endParaRPr lang="ar-JO" sz="2000" dirty="0">
              <a:effectLst/>
              <a:latin typeface="Alexandria" pitchFamily="2" charset="-78"/>
              <a:ea typeface="Times New Roman" panose="02020603050405020304" pitchFamily="18" charset="0"/>
              <a:cs typeface="Alexandria" pitchFamily="2" charset="-78"/>
            </a:endParaRPr>
          </a:p>
          <a:p>
            <a:pPr algn="just" rtl="1"/>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dirty="0">
                <a:effectLst/>
                <a:latin typeface="Alexandria" pitchFamily="2" charset="-78"/>
                <a:ea typeface="Times New Roman" panose="02020603050405020304" pitchFamily="18" charset="0"/>
                <a:cs typeface="Alexandria" pitchFamily="2" charset="-78"/>
              </a:rPr>
              <a:t>ا</a:t>
            </a:r>
            <a:r>
              <a:rPr lang="ar-SA" sz="2000" b="1" dirty="0">
                <a:effectLst/>
                <a:latin typeface="Alexandria" pitchFamily="2" charset="-78"/>
                <a:ea typeface="Times New Roman" panose="02020603050405020304" pitchFamily="18" charset="0"/>
                <a:cs typeface="Alexandria" pitchFamily="2" charset="-78"/>
              </a:rPr>
              <a:t>لطريقة العلمية:</a:t>
            </a:r>
            <a:r>
              <a:rPr lang="ar-SA" sz="2000" dirty="0">
                <a:effectLst/>
                <a:latin typeface="Alexandria" pitchFamily="2" charset="-78"/>
                <a:ea typeface="Times New Roman" panose="02020603050405020304" pitchFamily="18" charset="0"/>
                <a:cs typeface="Alexandria" pitchFamily="2" charset="-78"/>
              </a:rPr>
              <a:t> وهي شائعة الاستخدام في العلوم الطبيعية وتقوم على إجراء التجارب حيث يضع الباحث فرضية ما ويجمع لها البيانات ثم تبدأ عملية التطبيق ثم يصل إلى نتيجة تؤيد الفرضية أو تنفيها ثم يقدم توصياته.</a:t>
            </a:r>
            <a:endParaRPr lang="en-GB" sz="2000" dirty="0">
              <a:effectLst/>
              <a:latin typeface="Alexandria" pitchFamily="2" charset="-78"/>
              <a:ea typeface="Times New Roman" panose="02020603050405020304" pitchFamily="18" charset="0"/>
              <a:cs typeface="Alexandria" pitchFamily="2" charset="-78"/>
            </a:endParaRPr>
          </a:p>
        </p:txBody>
      </p:sp>
      <p:pic>
        <p:nvPicPr>
          <p:cNvPr id="3" name="Graphic 21">
            <a:extLst>
              <a:ext uri="{FF2B5EF4-FFF2-40B4-BE49-F238E27FC236}">
                <a16:creationId xmlns:a16="http://schemas.microsoft.com/office/drawing/2014/main" id="{29E5BC93-0537-6CCB-6EF7-82385B85562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61326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circle(in)">
                                      <p:cBhvr>
                                        <p:cTn id="7" dur="2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131DC85F-64B8-4797-AD1F-C01F43ED855B}"/>
              </a:ext>
            </a:extLst>
          </p:cNvPr>
          <p:cNvPicPr>
            <a:picLocks noChangeAspect="1" noChangeArrowheads="1"/>
          </p:cNvPicPr>
          <p:nvPr/>
        </p:nvPicPr>
        <p:blipFill>
          <a:blip r:embed="rId2">
            <a:duotone>
              <a:schemeClr val="accent5">
                <a:shade val="45000"/>
                <a:satMod val="135000"/>
              </a:schemeClr>
              <a:prstClr val="white"/>
            </a:duotone>
            <a:extLst>
              <a:ext uri="{BEBA8EAE-BF5A-486C-A8C5-ECC9F3942E4B}">
                <a14:imgProps xmlns:a14="http://schemas.microsoft.com/office/drawing/2010/main">
                  <a14:imgLayer r:embed="rId3">
                    <a14:imgEffect>
                      <a14:saturation sat="0"/>
                    </a14:imgEffect>
                  </a14:imgLayer>
                </a14:imgProps>
              </a:ext>
            </a:extLst>
          </a:blip>
          <a:srcRect l="3128" r="3128"/>
          <a:stretch>
            <a:fillRect/>
          </a:stretch>
        </p:blipFill>
        <p:spPr bwMode="auto">
          <a:xfrm>
            <a:off x="5951984" y="1136132"/>
            <a:ext cx="5112568" cy="5699196"/>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1" name="Oval 10">
            <a:extLst>
              <a:ext uri="{FF2B5EF4-FFF2-40B4-BE49-F238E27FC236}">
                <a16:creationId xmlns:a16="http://schemas.microsoft.com/office/drawing/2014/main" id="{41FD0A1A-85E3-48A9-9238-DAF1ED303292}"/>
              </a:ext>
            </a:extLst>
          </p:cNvPr>
          <p:cNvSpPr/>
          <p:nvPr/>
        </p:nvSpPr>
        <p:spPr>
          <a:xfrm>
            <a:off x="504181" y="740472"/>
            <a:ext cx="2207443" cy="1998600"/>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ar-JO" sz="2000" b="1" dirty="0">
                <a:solidFill>
                  <a:srgbClr val="00B0F0"/>
                </a:solidFill>
                <a:latin typeface="Alexandria" pitchFamily="2" charset="-78"/>
                <a:cs typeface="Alexandria" pitchFamily="2" charset="-78"/>
              </a:rPr>
              <a:t>المنهج الإستدلالي</a:t>
            </a:r>
            <a:endParaRPr lang="ko-KR" altLang="en-US" sz="2000" dirty="0">
              <a:solidFill>
                <a:srgbClr val="00B0F0"/>
              </a:solidFill>
              <a:latin typeface="Alexandria" pitchFamily="2" charset="-78"/>
            </a:endParaRPr>
          </a:p>
        </p:txBody>
      </p:sp>
      <p:sp>
        <p:nvSpPr>
          <p:cNvPr id="14" name="Oval 13">
            <a:extLst>
              <a:ext uri="{FF2B5EF4-FFF2-40B4-BE49-F238E27FC236}">
                <a16:creationId xmlns:a16="http://schemas.microsoft.com/office/drawing/2014/main" id="{1F24F889-211B-4FFC-8850-62B5E9D2B80A}"/>
              </a:ext>
            </a:extLst>
          </p:cNvPr>
          <p:cNvSpPr/>
          <p:nvPr/>
        </p:nvSpPr>
        <p:spPr>
          <a:xfrm>
            <a:off x="3386961" y="775918"/>
            <a:ext cx="2212974" cy="1998600"/>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ar-JO" sz="2000" b="1" dirty="0">
                <a:solidFill>
                  <a:srgbClr val="00B0F0"/>
                </a:solidFill>
                <a:latin typeface="Alexandria" pitchFamily="2" charset="-78"/>
                <a:cs typeface="Alexandria" pitchFamily="2" charset="-78"/>
              </a:rPr>
              <a:t>المنهج التجريبي</a:t>
            </a:r>
            <a:endParaRPr lang="ko-KR" altLang="en-US" sz="2000" dirty="0">
              <a:solidFill>
                <a:srgbClr val="00B0F0"/>
              </a:solidFill>
              <a:latin typeface="Alexandria" pitchFamily="2" charset="-78"/>
            </a:endParaRPr>
          </a:p>
        </p:txBody>
      </p:sp>
      <p:sp>
        <p:nvSpPr>
          <p:cNvPr id="15" name="Oval 14">
            <a:extLst>
              <a:ext uri="{FF2B5EF4-FFF2-40B4-BE49-F238E27FC236}">
                <a16:creationId xmlns:a16="http://schemas.microsoft.com/office/drawing/2014/main" id="{F34B6EDE-6311-4567-A17D-BC883EB1CA40}"/>
              </a:ext>
            </a:extLst>
          </p:cNvPr>
          <p:cNvSpPr/>
          <p:nvPr/>
        </p:nvSpPr>
        <p:spPr>
          <a:xfrm>
            <a:off x="420874" y="3985730"/>
            <a:ext cx="2112683" cy="1998600"/>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ar-JO" sz="2000" b="1" dirty="0">
                <a:solidFill>
                  <a:srgbClr val="00B0F0"/>
                </a:solidFill>
                <a:latin typeface="Alexandria" pitchFamily="2" charset="-78"/>
                <a:cs typeface="Alexandria" pitchFamily="2" charset="-78"/>
              </a:rPr>
              <a:t>المنهج التاريخي</a:t>
            </a:r>
            <a:endParaRPr lang="ko-KR" altLang="en-US" sz="2000" dirty="0">
              <a:solidFill>
                <a:srgbClr val="00B0F0"/>
              </a:solidFill>
              <a:latin typeface="Alexandria" pitchFamily="2" charset="-78"/>
            </a:endParaRPr>
          </a:p>
        </p:txBody>
      </p:sp>
      <p:sp>
        <p:nvSpPr>
          <p:cNvPr id="16" name="Oval 15">
            <a:extLst>
              <a:ext uri="{FF2B5EF4-FFF2-40B4-BE49-F238E27FC236}">
                <a16:creationId xmlns:a16="http://schemas.microsoft.com/office/drawing/2014/main" id="{3F50046F-59CC-4A0D-894F-8B2C107AE675}"/>
              </a:ext>
            </a:extLst>
          </p:cNvPr>
          <p:cNvSpPr/>
          <p:nvPr/>
        </p:nvSpPr>
        <p:spPr>
          <a:xfrm>
            <a:off x="3496331" y="3969706"/>
            <a:ext cx="2112683" cy="1998600"/>
          </a:xfrm>
          <a:prstGeom prst="ellipse">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r>
              <a:rPr lang="ar-JO" sz="2000" b="1" dirty="0">
                <a:solidFill>
                  <a:srgbClr val="00B0F0"/>
                </a:solidFill>
                <a:latin typeface="Alexandria" pitchFamily="2" charset="-78"/>
                <a:cs typeface="Alexandria" pitchFamily="2" charset="-78"/>
              </a:rPr>
              <a:t>المنهج الوصفي</a:t>
            </a:r>
            <a:endParaRPr lang="ko-KR" altLang="en-US" sz="2000" dirty="0">
              <a:solidFill>
                <a:srgbClr val="00B0F0"/>
              </a:solidFill>
              <a:latin typeface="Alexandria" pitchFamily="2" charset="-78"/>
            </a:endParaRPr>
          </a:p>
        </p:txBody>
      </p:sp>
      <p:sp>
        <p:nvSpPr>
          <p:cNvPr id="18" name="TextBox 17">
            <a:extLst>
              <a:ext uri="{FF2B5EF4-FFF2-40B4-BE49-F238E27FC236}">
                <a16:creationId xmlns:a16="http://schemas.microsoft.com/office/drawing/2014/main" id="{99AC7492-59B5-4739-9C07-B36DC8580CE1}"/>
              </a:ext>
            </a:extLst>
          </p:cNvPr>
          <p:cNvSpPr txBox="1"/>
          <p:nvPr/>
        </p:nvSpPr>
        <p:spPr>
          <a:xfrm>
            <a:off x="6270759" y="1728382"/>
            <a:ext cx="2841415" cy="707886"/>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chemeClr val="tx1"/>
                </a:solidFill>
                <a:effectLst/>
                <a:uLnTx/>
                <a:uFillTx/>
                <a:latin typeface="Alexandria" pitchFamily="2" charset="-78"/>
                <a:cs typeface="Alexandria" pitchFamily="2" charset="-78"/>
                <a:sym typeface="Tajawal Medium"/>
              </a:rPr>
              <a:t>مناهج </a:t>
            </a:r>
            <a:endParaRPr kumimoji="0" lang="ar-AE" sz="2000" b="1" i="0" u="none" strike="noStrike" kern="0" cap="none" spc="0" normalizeH="0" baseline="0" noProof="0" dirty="0">
              <a:ln>
                <a:noFill/>
              </a:ln>
              <a:solidFill>
                <a:schemeClr val="tx1"/>
              </a:solidFill>
              <a:effectLst/>
              <a:uLnTx/>
              <a:uFillTx/>
              <a:latin typeface="Alexandria" pitchFamily="2" charset="-78"/>
              <a:cs typeface="Alexandria" pitchFamily="2" charset="-78"/>
              <a:sym typeface="Tajawal Medium"/>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chemeClr val="tx1"/>
                </a:solidFill>
                <a:effectLst/>
                <a:uLnTx/>
                <a:uFillTx/>
                <a:latin typeface="Alexandria" pitchFamily="2" charset="-78"/>
                <a:cs typeface="Alexandria" pitchFamily="2" charset="-78"/>
                <a:sym typeface="Tajawal Medium"/>
              </a:rPr>
              <a:t>البحث العلمي</a:t>
            </a:r>
          </a:p>
        </p:txBody>
      </p:sp>
      <p:pic>
        <p:nvPicPr>
          <p:cNvPr id="3" name="Graphic 21">
            <a:extLst>
              <a:ext uri="{FF2B5EF4-FFF2-40B4-BE49-F238E27FC236}">
                <a16:creationId xmlns:a16="http://schemas.microsoft.com/office/drawing/2014/main" id="{48CF2232-3A70-5121-C071-F7E5F32D911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4" name="Picture 2" descr="How to Find a Good Research Topic? | Do Not Editgood research topic">
            <a:extLst>
              <a:ext uri="{FF2B5EF4-FFF2-40B4-BE49-F238E27FC236}">
                <a16:creationId xmlns:a16="http://schemas.microsoft.com/office/drawing/2014/main" id="{1F09D8FF-122E-8120-CBAE-010552958C50}"/>
              </a:ext>
            </a:extLst>
          </p:cNvPr>
          <p:cNvPicPr>
            <a:picLocks noChangeAspect="1" noChangeArrowheads="1"/>
          </p:cNvPicPr>
          <p:nvPr/>
        </p:nvPicPr>
        <p:blipFill>
          <a:blip r:embed="rId5">
            <a:duotone>
              <a:prstClr val="black"/>
              <a:schemeClr val="accent5">
                <a:tint val="45000"/>
                <a:satMod val="400000"/>
              </a:schemeClr>
            </a:duotone>
            <a:extLst>
              <a:ext uri="{BEBA8EAE-BF5A-486C-A8C5-ECC9F3942E4B}">
                <a14:imgProps xmlns:a14="http://schemas.microsoft.com/office/drawing/2010/main">
                  <a14:imgLayer r:embed="rId6">
                    <a14:imgEffect>
                      <a14:saturation sat="300000"/>
                    </a14:imgEffect>
                  </a14:imgLayer>
                </a14:imgProps>
              </a:ext>
              <a:ext uri="{28A0092B-C50C-407E-A947-70E740481C1C}">
                <a14:useLocalDpi xmlns:a14="http://schemas.microsoft.com/office/drawing/2010/main" val="0"/>
              </a:ext>
            </a:extLst>
          </a:blip>
          <a:srcRect/>
          <a:stretch>
            <a:fillRect/>
          </a:stretch>
        </p:blipFill>
        <p:spPr bwMode="auto">
          <a:xfrm>
            <a:off x="7129752" y="4753223"/>
            <a:ext cx="2757032" cy="204498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7" name="TextBox 6">
            <a:extLst>
              <a:ext uri="{FF2B5EF4-FFF2-40B4-BE49-F238E27FC236}">
                <a16:creationId xmlns:a16="http://schemas.microsoft.com/office/drawing/2014/main" id="{57F79B51-C1C1-A72D-C817-FEA992577866}"/>
              </a:ext>
            </a:extLst>
          </p:cNvPr>
          <p:cNvSpPr txBox="1"/>
          <p:nvPr/>
        </p:nvSpPr>
        <p:spPr>
          <a:xfrm>
            <a:off x="243736" y="6117528"/>
            <a:ext cx="2212974" cy="400110"/>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استقراء الماضي </a:t>
            </a:r>
            <a:endParaRPr lang="en-US" dirty="0"/>
          </a:p>
        </p:txBody>
      </p:sp>
      <p:sp>
        <p:nvSpPr>
          <p:cNvPr id="9" name="TextBox 8">
            <a:extLst>
              <a:ext uri="{FF2B5EF4-FFF2-40B4-BE49-F238E27FC236}">
                <a16:creationId xmlns:a16="http://schemas.microsoft.com/office/drawing/2014/main" id="{BCC27D0A-47B4-3746-92E2-227EDFC445A5}"/>
              </a:ext>
            </a:extLst>
          </p:cNvPr>
          <p:cNvSpPr txBox="1"/>
          <p:nvPr/>
        </p:nvSpPr>
        <p:spPr>
          <a:xfrm>
            <a:off x="3663276" y="6117528"/>
            <a:ext cx="2112683" cy="400110"/>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وصف الظواهر </a:t>
            </a:r>
            <a:endParaRPr lang="en-US" dirty="0"/>
          </a:p>
        </p:txBody>
      </p:sp>
      <p:sp>
        <p:nvSpPr>
          <p:cNvPr id="12" name="TextBox 11">
            <a:extLst>
              <a:ext uri="{FF2B5EF4-FFF2-40B4-BE49-F238E27FC236}">
                <a16:creationId xmlns:a16="http://schemas.microsoft.com/office/drawing/2014/main" id="{AFB2A610-896B-A3E1-4A92-D32A60F0F679}"/>
              </a:ext>
            </a:extLst>
          </p:cNvPr>
          <p:cNvSpPr txBox="1"/>
          <p:nvPr/>
        </p:nvSpPr>
        <p:spPr>
          <a:xfrm>
            <a:off x="4064640" y="3028890"/>
            <a:ext cx="1174839" cy="400110"/>
          </a:xfrm>
          <a:prstGeom prst="rect">
            <a:avLst/>
          </a:prstGeom>
          <a:noFill/>
        </p:spPr>
        <p:txBody>
          <a:bodyPr wrap="square">
            <a:spAutoFit/>
          </a:bodyPr>
          <a:lstStyle/>
          <a:p>
            <a:r>
              <a:rPr kumimoji="0" lang="ar-JO"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التجربة</a:t>
            </a:r>
            <a:endParaRPr lang="en-US" dirty="0"/>
          </a:p>
        </p:txBody>
      </p:sp>
      <p:sp>
        <p:nvSpPr>
          <p:cNvPr id="17" name="TextBox 16">
            <a:extLst>
              <a:ext uri="{FF2B5EF4-FFF2-40B4-BE49-F238E27FC236}">
                <a16:creationId xmlns:a16="http://schemas.microsoft.com/office/drawing/2014/main" id="{4332CE5E-9EC2-8CCC-8464-DBFCF454462F}"/>
              </a:ext>
            </a:extLst>
          </p:cNvPr>
          <p:cNvSpPr txBox="1"/>
          <p:nvPr/>
        </p:nvSpPr>
        <p:spPr>
          <a:xfrm>
            <a:off x="-54952" y="2962291"/>
            <a:ext cx="3407087" cy="707886"/>
          </a:xfrm>
          <a:prstGeom prst="rect">
            <a:avLst/>
          </a:prstGeom>
          <a:noFill/>
        </p:spPr>
        <p:txBody>
          <a:bodyPr wrap="square">
            <a:spAutoFit/>
          </a:bodyPr>
          <a:lstStyle/>
          <a:p>
            <a:pPr algn="ctr"/>
            <a:r>
              <a:rPr kumimoji="0" lang="ar-JO"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السير من المبدأ </a:t>
            </a:r>
            <a:endParaRPr kumimoji="0" lang="en-US"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endParaRPr>
          </a:p>
          <a:p>
            <a:pPr algn="ctr"/>
            <a:r>
              <a:rPr kumimoji="0" lang="ar-JO" sz="20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إلى النتيجة </a:t>
            </a:r>
            <a:endParaRPr lang="en-US" dirty="0"/>
          </a:p>
        </p:txBody>
      </p:sp>
    </p:spTree>
    <p:extLst>
      <p:ext uri="{BB962C8B-B14F-4D97-AF65-F5344CB8AC3E}">
        <p14:creationId xmlns:p14="http://schemas.microsoft.com/office/powerpoint/2010/main" val="697315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59866" y="671264"/>
            <a:ext cx="5616624" cy="523180"/>
          </a:xfrm>
          <a:prstGeom prst="rect">
            <a:avLst/>
          </a:prstGeom>
          <a:noFill/>
          <a:ln>
            <a:noFill/>
          </a:ln>
        </p:spPr>
        <p:txBody>
          <a:bodyPr spcFirstLastPara="1" wrap="square" lIns="91425" tIns="45700" rIns="91425" bIns="45700" anchor="t" anchorCtr="0">
            <a:spAutoFit/>
          </a:bodyPr>
          <a:lstStyle/>
          <a:p>
            <a:pPr lvl="0" algn="ctr"/>
            <a:r>
              <a:rPr lang="ar-JO" sz="2800" b="1" dirty="0">
                <a:solidFill>
                  <a:schemeClr val="tx1"/>
                </a:solidFill>
                <a:latin typeface="Alexandria" pitchFamily="2" charset="-78"/>
                <a:cs typeface="Alexandria" pitchFamily="2" charset="-78"/>
                <a:sym typeface="Tajawal Medium"/>
              </a:rPr>
              <a:t>مناهج البحث العلمي</a:t>
            </a:r>
          </a:p>
        </p:txBody>
      </p:sp>
      <p:sp>
        <p:nvSpPr>
          <p:cNvPr id="4" name="Rectangle 3"/>
          <p:cNvSpPr/>
          <p:nvPr/>
        </p:nvSpPr>
        <p:spPr>
          <a:xfrm>
            <a:off x="335360" y="1359089"/>
            <a:ext cx="11377264" cy="5016758"/>
          </a:xfrm>
          <a:prstGeom prst="rect">
            <a:avLst/>
          </a:prstGeom>
        </p:spPr>
        <p:txBody>
          <a:bodyPr wrap="square">
            <a:spAutoFit/>
          </a:bodyPr>
          <a:lstStyle/>
          <a:p>
            <a:pPr algn="just" rtl="1"/>
            <a:endParaRPr lang="ar-JO" sz="2000" b="1" dirty="0">
              <a:latin typeface="Alexandria" pitchFamily="2" charset="-78"/>
              <a:cs typeface="Alexandria" pitchFamily="2" charset="-78"/>
            </a:endParaRPr>
          </a:p>
          <a:p>
            <a:pPr algn="just" rtl="1">
              <a:lnSpc>
                <a:spcPct val="150000"/>
              </a:lnSpc>
            </a:pPr>
            <a:r>
              <a:rPr lang="ar-JO" sz="2000" b="1" dirty="0">
                <a:latin typeface="Alexandria" pitchFamily="2" charset="-78"/>
                <a:cs typeface="Alexandria" pitchFamily="2" charset="-78"/>
              </a:rPr>
              <a:t>المنهج التجريبي : </a:t>
            </a:r>
            <a:r>
              <a:rPr lang="ar-JO" sz="2000" dirty="0">
                <a:latin typeface="Alexandria" pitchFamily="2" charset="-78"/>
                <a:cs typeface="Alexandria" pitchFamily="2" charset="-78"/>
              </a:rPr>
              <a:t>وهو المنهج الذي يقوم على التجربة ويبدأ فيه من جزئيات تنتهي إلى عموميات مع الإرتكاز على التجربة للتثبت من كل خطوة يتم فيها الانتقال من الجزء إلى الكل.</a:t>
            </a:r>
          </a:p>
          <a:p>
            <a:pPr algn="just" rtl="1">
              <a:lnSpc>
                <a:spcPct val="150000"/>
              </a:lnSpc>
            </a:pPr>
            <a:r>
              <a:rPr lang="ar-JO" sz="2000" dirty="0">
                <a:latin typeface="Alexandria" pitchFamily="2" charset="-78"/>
                <a:cs typeface="Alexandria" pitchFamily="2" charset="-78"/>
              </a:rPr>
              <a:t> </a:t>
            </a:r>
            <a:r>
              <a:rPr lang="ar-JO" sz="2000" b="1" dirty="0">
                <a:latin typeface="Alexandria" pitchFamily="2" charset="-78"/>
                <a:cs typeface="Alexandria" pitchFamily="2" charset="-78"/>
              </a:rPr>
              <a:t>المنهج الاستدلالي : </a:t>
            </a:r>
            <a:r>
              <a:rPr lang="ar-JO" sz="2000" dirty="0">
                <a:latin typeface="Alexandria" pitchFamily="2" charset="-78"/>
                <a:cs typeface="Alexandria" pitchFamily="2" charset="-78"/>
              </a:rPr>
              <a:t>ويتم في هذا المنهج السير من المبدأ إلى النتيجة دون حاجة إلى التجربة.</a:t>
            </a:r>
          </a:p>
          <a:p>
            <a:pPr algn="just" rtl="1">
              <a:lnSpc>
                <a:spcPct val="150000"/>
              </a:lnSpc>
            </a:pPr>
            <a:r>
              <a:rPr lang="ar-JO" sz="2000" dirty="0">
                <a:latin typeface="Alexandria" pitchFamily="2" charset="-78"/>
                <a:cs typeface="Alexandria" pitchFamily="2" charset="-78"/>
              </a:rPr>
              <a:t> </a:t>
            </a:r>
            <a:r>
              <a:rPr lang="ar-JO" sz="2000" b="1" dirty="0">
                <a:latin typeface="Alexandria" pitchFamily="2" charset="-78"/>
                <a:cs typeface="Alexandria" pitchFamily="2" charset="-78"/>
              </a:rPr>
              <a:t>المنهج الوصفي : </a:t>
            </a:r>
            <a:r>
              <a:rPr lang="ar-JO" sz="2000" dirty="0">
                <a:latin typeface="Alexandria" pitchFamily="2" charset="-78"/>
                <a:cs typeface="Alexandria" pitchFamily="2" charset="-78"/>
              </a:rPr>
              <a:t>وهو المنهج الذي يقوم على وصف الظواهر وتحليلها بغض النظر عن طبيعتها مستخدمًا البيانات والإحصاءات وصولاً إلى الاستنتاجات.</a:t>
            </a:r>
          </a:p>
          <a:p>
            <a:pPr algn="just" rtl="1">
              <a:lnSpc>
                <a:spcPct val="150000"/>
              </a:lnSpc>
            </a:pPr>
            <a:r>
              <a:rPr lang="ar-JO" sz="2000" dirty="0">
                <a:latin typeface="Alexandria" pitchFamily="2" charset="-78"/>
                <a:cs typeface="Alexandria" pitchFamily="2" charset="-78"/>
              </a:rPr>
              <a:t> </a:t>
            </a:r>
            <a:r>
              <a:rPr lang="ar-JO" sz="2000" b="1" dirty="0">
                <a:latin typeface="Alexandria" pitchFamily="2" charset="-78"/>
                <a:cs typeface="Alexandria" pitchFamily="2" charset="-78"/>
              </a:rPr>
              <a:t>المنهج التاريخي : </a:t>
            </a:r>
            <a:r>
              <a:rPr lang="ar-JO" sz="2000" dirty="0">
                <a:latin typeface="Alexandria" pitchFamily="2" charset="-78"/>
                <a:cs typeface="Alexandria" pitchFamily="2" charset="-78"/>
              </a:rPr>
              <a:t>وهو يعتمد على استقراء الماضي طبقًا لما يخلفه من آثار وبغض النظر عن نوعها.</a:t>
            </a:r>
          </a:p>
          <a:p>
            <a:pPr algn="just" rtl="1"/>
            <a:endParaRPr lang="ar-JO" sz="2000" dirty="0">
              <a:latin typeface="Alexandria" pitchFamily="2" charset="-78"/>
              <a:cs typeface="Alexandria" pitchFamily="2" charset="-78"/>
            </a:endParaRPr>
          </a:p>
          <a:p>
            <a:pPr algn="just" rtl="1"/>
            <a:r>
              <a:rPr lang="ar-JO" sz="2000" dirty="0">
                <a:latin typeface="Alexandria" pitchFamily="2" charset="-78"/>
                <a:cs typeface="Alexandria" pitchFamily="2" charset="-78"/>
              </a:rPr>
              <a:t> والواقع أن العلماء والمختصين يستخدمون مسميات مختلفة بنفس المضامين تقريبًا فبعضهم يسمى المنهج الوصفي  بالمسحي والبعض يسمي المنهج التاريخي بالإستردادي والبعض يسمي المنهج الإستدلالي بالرياضي، بل إن بعض المختصين يجعل لكل علم منهج خاص به وملائم لطبيعته ، فالفلاسفة يجعلون لأنفسهم منهجًا فلسفيًا والمؤرخون والدارسون للتاريخ يجعلون لأنفسهم منهجًا تاريخيًا وهكذا.</a:t>
            </a:r>
          </a:p>
        </p:txBody>
      </p:sp>
      <p:pic>
        <p:nvPicPr>
          <p:cNvPr id="2" name="Graphic 21">
            <a:extLst>
              <a:ext uri="{FF2B5EF4-FFF2-40B4-BE49-F238E27FC236}">
                <a16:creationId xmlns:a16="http://schemas.microsoft.com/office/drawing/2014/main" id="{B7E63DBD-2F1A-F96B-6437-5FAF4D80615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835669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5"/>
                                        </p:tgtEl>
                                        <p:attrNameLst>
                                          <p:attrName>style.visibility</p:attrName>
                                        </p:attrNameLst>
                                      </p:cBhvr>
                                      <p:to>
                                        <p:strVal val="visible"/>
                                      </p:to>
                                    </p:set>
                                    <p:animEffect transition="in" filter="circle(in)">
                                      <p:cBhvr>
                                        <p:cTn id="7" dur="2000"/>
                                        <p:tgtEl>
                                          <p:spTgt spid="1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1415480" y="597960"/>
            <a:ext cx="8136904" cy="769401"/>
          </a:xfrm>
          <a:prstGeom prst="rect">
            <a:avLst/>
          </a:prstGeom>
          <a:noFill/>
          <a:ln>
            <a:noFill/>
          </a:ln>
        </p:spPr>
        <p:txBody>
          <a:bodyPr spcFirstLastPara="1" wrap="square" lIns="91425" tIns="45700" rIns="91425" bIns="45700" anchor="t" anchorCtr="0">
            <a:spAutoFit/>
          </a:bodyPr>
          <a:lstStyle/>
          <a:p>
            <a:pPr lvl="0" algn="ctr"/>
            <a:r>
              <a:rPr lang="ar-JO" sz="2200" b="1" dirty="0">
                <a:solidFill>
                  <a:schemeClr val="tx1"/>
                </a:solidFill>
                <a:latin typeface="Alexandria" pitchFamily="2" charset="-78"/>
                <a:cs typeface="Alexandria" pitchFamily="2" charset="-78"/>
              </a:rPr>
              <a:t>أبرز العلماء والمفكرين الذين كان لهم دور أساسي في تطور المنهج العلمي </a:t>
            </a:r>
          </a:p>
        </p:txBody>
      </p:sp>
      <p:sp>
        <p:nvSpPr>
          <p:cNvPr id="2" name="Rectangle 1"/>
          <p:cNvSpPr/>
          <p:nvPr/>
        </p:nvSpPr>
        <p:spPr>
          <a:xfrm>
            <a:off x="215900" y="1729919"/>
            <a:ext cx="11269252" cy="4708981"/>
          </a:xfrm>
          <a:prstGeom prst="rect">
            <a:avLst/>
          </a:prstGeom>
        </p:spPr>
        <p:txBody>
          <a:bodyPr wrap="square">
            <a:spAutoFit/>
          </a:bodyPr>
          <a:lstStyle/>
          <a:p>
            <a:pPr algn="r" rtl="1">
              <a:spcBef>
                <a:spcPts val="0"/>
              </a:spcBef>
              <a:spcAft>
                <a:spcPts val="0"/>
              </a:spcAft>
            </a:pPr>
            <a:br>
              <a:rPr lang="ar-JO" sz="2000" b="1" dirty="0">
                <a:solidFill>
                  <a:schemeClr val="tx1"/>
                </a:solidFill>
                <a:effectLst/>
                <a:latin typeface="Alexandria" pitchFamily="2" charset="-78"/>
                <a:cs typeface="Alexandria" pitchFamily="2" charset="-78"/>
              </a:rPr>
            </a:br>
            <a:r>
              <a:rPr lang="ar-JO" sz="2000" b="1" i="0" u="none" strike="noStrike" dirty="0">
                <a:solidFill>
                  <a:schemeClr val="tx1"/>
                </a:solidFill>
                <a:effectLst/>
                <a:latin typeface="Alexandria" pitchFamily="2" charset="-78"/>
                <a:cs typeface="Alexandria" pitchFamily="2" charset="-78"/>
              </a:rPr>
              <a:t>  1- أرسطو :</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0" i="0" u="none" strike="noStrike" dirty="0">
                <a:solidFill>
                  <a:schemeClr val="tx1"/>
                </a:solidFill>
                <a:effectLst/>
                <a:latin typeface="Alexandria" pitchFamily="2" charset="-78"/>
                <a:cs typeface="Alexandria" pitchFamily="2" charset="-78"/>
              </a:rPr>
              <a:t>         لقد برز دور أرسطو في تطور المنهج العلمي لما وضعه في كتابه “البرهان” (نحن نفترض أننا لا نمتلك المعرفة العلمية حول شيء ما، وبدلاً من التعرف عليه عَرَضِيًّا كما يفعل السفسطائيون، نعتقد أننا نعرف السبب الذي تستند إليه الحقيقة، حيث الحقيقة وحدها ولا شيء غيرها، لأن الحقيقة لا يمكن أن تكون غير ما هي عليه) . ولم يعتمد أرسطو على الاستقراء فقط في أبحاثه وإنما كان مقتنعًا بالقياس للوصول إلى الحقيقة وأسباب الظواهر.</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1" i="0" u="none" strike="noStrike" dirty="0">
                <a:solidFill>
                  <a:schemeClr val="tx1"/>
                </a:solidFill>
                <a:effectLst/>
                <a:latin typeface="Alexandria" pitchFamily="2" charset="-78"/>
                <a:cs typeface="Alexandria" pitchFamily="2" charset="-78"/>
              </a:rPr>
              <a:t>2- أبيقور :</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0" i="0" u="none" strike="noStrike" dirty="0">
                <a:solidFill>
                  <a:schemeClr val="tx1"/>
                </a:solidFill>
                <a:effectLst/>
                <a:latin typeface="Alexandria" pitchFamily="2" charset="-78"/>
                <a:cs typeface="Alexandria" pitchFamily="2" charset="-78"/>
              </a:rPr>
              <a:t>      برز دور أبيقور في المنهج العلمي من خلال الفيزياء حيث وضع كتابه “القانون”  منافسا منهج أرسطو، </a:t>
            </a:r>
            <a:r>
              <a:rPr lang="ar-JO" sz="2000" dirty="0">
                <a:solidFill>
                  <a:schemeClr val="tx1"/>
                </a:solidFill>
                <a:latin typeface="Alexandria" pitchFamily="2" charset="-78"/>
                <a:cs typeface="Alexandria" pitchFamily="2" charset="-78"/>
              </a:rPr>
              <a:t>و</a:t>
            </a:r>
            <a:r>
              <a:rPr lang="ar-JO" sz="2000" b="0" i="0" u="none" strike="noStrike" dirty="0">
                <a:solidFill>
                  <a:schemeClr val="tx1"/>
                </a:solidFill>
                <a:effectLst/>
                <a:latin typeface="Alexandria" pitchFamily="2" charset="-78"/>
                <a:cs typeface="Alexandria" pitchFamily="2" charset="-78"/>
              </a:rPr>
              <a:t>اعتمد أبيقور على الملاحظة، ومن أهم قواعد المنهج العلمي في المجال الفيزيائي أن المفاهيم الأولى مدركة ولا تحتاج للتوضيح. وأنه يجب أن تكون لدينا مفاهيم بديهية.</a:t>
            </a:r>
          </a:p>
          <a:p>
            <a:pPr algn="r" rtl="1">
              <a:spcBef>
                <a:spcPts val="0"/>
              </a:spcBef>
              <a:spcAft>
                <a:spcPts val="0"/>
              </a:spcAft>
            </a:pPr>
            <a:endParaRPr lang="en-GB" sz="2000" dirty="0">
              <a:solidFill>
                <a:schemeClr val="tx1"/>
              </a:solidFill>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610267D8-D2F1-6304-059F-FA5213E2507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261417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2" name="Rectangle 1"/>
          <p:cNvSpPr/>
          <p:nvPr/>
        </p:nvSpPr>
        <p:spPr>
          <a:xfrm>
            <a:off x="407368" y="1650662"/>
            <a:ext cx="11162332" cy="4093428"/>
          </a:xfrm>
          <a:prstGeom prst="rect">
            <a:avLst/>
          </a:prstGeom>
        </p:spPr>
        <p:txBody>
          <a:bodyPr wrap="square">
            <a:spAutoFit/>
          </a:bodyPr>
          <a:lstStyle/>
          <a:p>
            <a:pPr algn="r" rtl="1">
              <a:spcBef>
                <a:spcPts val="0"/>
              </a:spcBef>
              <a:spcAft>
                <a:spcPts val="0"/>
              </a:spcAft>
            </a:pPr>
            <a:br>
              <a:rPr lang="ar-JO" sz="2000" b="1" dirty="0">
                <a:solidFill>
                  <a:schemeClr val="tx1"/>
                </a:solidFill>
                <a:effectLst/>
                <a:latin typeface="Alexandria" pitchFamily="2" charset="-78"/>
                <a:cs typeface="Alexandria" pitchFamily="2" charset="-78"/>
              </a:rPr>
            </a:br>
            <a:r>
              <a:rPr lang="ar-JO" sz="2000" b="1" i="0" u="none" strike="noStrike" dirty="0">
                <a:solidFill>
                  <a:schemeClr val="tx1"/>
                </a:solidFill>
                <a:effectLst/>
                <a:latin typeface="Alexandria" pitchFamily="2" charset="-78"/>
                <a:cs typeface="Alexandria" pitchFamily="2" charset="-78"/>
              </a:rPr>
              <a:t>  3- البيروني :</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0" i="0" u="none" strike="noStrike" dirty="0">
                <a:solidFill>
                  <a:schemeClr val="tx1"/>
                </a:solidFill>
                <a:effectLst/>
                <a:latin typeface="Alexandria" pitchFamily="2" charset="-78"/>
                <a:cs typeface="Alexandria" pitchFamily="2" charset="-78"/>
              </a:rPr>
              <a:t>       كان المنهج العلمي المتبع عند البيروني قريبًا جداً للمنهج العلمي الحديث، حيث أكّد البيروني على ضرورة التجربة وتكرارها، محاولاً بذلك استبعاد أي خطأ الذي قد ينجم عن الملاحظات البشرية، حيث بُنيت النتائج العلمية التي توصل إليها على أساس التجربة وأخذ قراءات متعددة لها.</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1" i="0" u="none" strike="noStrike" dirty="0">
                <a:solidFill>
                  <a:schemeClr val="tx1"/>
                </a:solidFill>
                <a:effectLst/>
                <a:latin typeface="Alexandria" pitchFamily="2" charset="-78"/>
                <a:cs typeface="Alexandria" pitchFamily="2" charset="-78"/>
              </a:rPr>
              <a:t>4- ابن سينا :</a:t>
            </a:r>
          </a:p>
          <a:p>
            <a:pPr algn="r" rtl="1">
              <a:spcBef>
                <a:spcPts val="0"/>
              </a:spcBef>
              <a:spcAft>
                <a:spcPts val="0"/>
              </a:spcAft>
            </a:pPr>
            <a:endParaRPr lang="ar-JO" sz="2000" b="0" i="0" u="none" strike="noStrike" dirty="0">
              <a:solidFill>
                <a:schemeClr val="tx1"/>
              </a:solidFill>
              <a:effectLst/>
              <a:latin typeface="Alexandria" pitchFamily="2" charset="-78"/>
              <a:cs typeface="Alexandria" pitchFamily="2" charset="-78"/>
            </a:endParaRPr>
          </a:p>
          <a:p>
            <a:pPr algn="r" rtl="1">
              <a:spcBef>
                <a:spcPts val="0"/>
              </a:spcBef>
              <a:spcAft>
                <a:spcPts val="0"/>
              </a:spcAft>
            </a:pPr>
            <a:r>
              <a:rPr lang="ar-JO" sz="2000" b="0" i="0" u="none" strike="noStrike" dirty="0">
                <a:solidFill>
                  <a:schemeClr val="tx1"/>
                </a:solidFill>
                <a:effectLst/>
                <a:latin typeface="Alexandria" pitchFamily="2" charset="-78"/>
                <a:cs typeface="Alexandria" pitchFamily="2" charset="-78"/>
              </a:rPr>
              <a:t>      وضع ابن سينا كتاب “الشفاء” لقد خالف ابن سينا في منهجه العلمي المتبّع في عملية البحث أرسطو ، حيث اعتمد في أبحاثه على أهمية اجراء التجربة للوصول إلى الحقائق، ووضع أيضا كتاب “القانون في الطب” وخالف منهجه أيضاً المنهج العلمي للبيروني حيث اعتمد في بحثه على طرح الاستفسارات والأسئلة قبل القيام بالتجارب العملية.</a:t>
            </a:r>
            <a:endParaRPr lang="en-GB" sz="2000" dirty="0">
              <a:solidFill>
                <a:schemeClr val="tx1"/>
              </a:solidFill>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8A28A7FB-7510-D63C-6623-113A1A5D31AA}"/>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5" name="Google Shape;145;p3">
            <a:extLst>
              <a:ext uri="{FF2B5EF4-FFF2-40B4-BE49-F238E27FC236}">
                <a16:creationId xmlns:a16="http://schemas.microsoft.com/office/drawing/2014/main" id="{49263BD8-C0D1-8285-99AF-DDC174E434D2}"/>
              </a:ext>
            </a:extLst>
          </p:cNvPr>
          <p:cNvSpPr txBox="1"/>
          <p:nvPr/>
        </p:nvSpPr>
        <p:spPr>
          <a:xfrm>
            <a:off x="1415480" y="597960"/>
            <a:ext cx="8136904" cy="769401"/>
          </a:xfrm>
          <a:prstGeom prst="rect">
            <a:avLst/>
          </a:prstGeom>
          <a:noFill/>
          <a:ln>
            <a:noFill/>
          </a:ln>
        </p:spPr>
        <p:txBody>
          <a:bodyPr spcFirstLastPara="1" wrap="square" lIns="91425" tIns="45700" rIns="91425" bIns="45700" anchor="t" anchorCtr="0">
            <a:spAutoFit/>
          </a:bodyPr>
          <a:lstStyle/>
          <a:p>
            <a:pPr lvl="0" algn="ctr"/>
            <a:r>
              <a:rPr lang="ar-JO" sz="2200" b="1" dirty="0">
                <a:solidFill>
                  <a:schemeClr val="tx1"/>
                </a:solidFill>
                <a:latin typeface="Alexandria" pitchFamily="2" charset="-78"/>
                <a:cs typeface="Alexandria" pitchFamily="2" charset="-78"/>
              </a:rPr>
              <a:t>أبرز العلماء والمفكرين الذين كان لهم دور أساسي في تطور المنهج العلمي </a:t>
            </a:r>
          </a:p>
        </p:txBody>
      </p:sp>
    </p:spTree>
    <p:custDataLst>
      <p:tags r:id="rId1"/>
    </p:custDataLst>
    <p:extLst>
      <p:ext uri="{BB962C8B-B14F-4D97-AF65-F5344CB8AC3E}">
        <p14:creationId xmlns:p14="http://schemas.microsoft.com/office/powerpoint/2010/main" val="278056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2711624" y="4046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rPr>
              <a:t>أنواع الابحاث العلمية</a:t>
            </a:r>
          </a:p>
        </p:txBody>
      </p:sp>
      <p:sp>
        <p:nvSpPr>
          <p:cNvPr id="2" name="Rectangle 1"/>
          <p:cNvSpPr/>
          <p:nvPr/>
        </p:nvSpPr>
        <p:spPr>
          <a:xfrm>
            <a:off x="407368" y="834878"/>
            <a:ext cx="11538772" cy="6186309"/>
          </a:xfrm>
          <a:prstGeom prst="rect">
            <a:avLst/>
          </a:prstGeom>
        </p:spPr>
        <p:txBody>
          <a:bodyPr wrap="square">
            <a:spAutoFit/>
          </a:bodyPr>
          <a:lstStyle/>
          <a:p>
            <a:pPr algn="r" rtl="1">
              <a:spcBef>
                <a:spcPts val="0"/>
              </a:spcBef>
              <a:spcAft>
                <a:spcPts val="0"/>
              </a:spcAft>
            </a:pPr>
            <a:br>
              <a:rPr lang="ar-JO" sz="2200" b="0" dirty="0">
                <a:effectLst/>
                <a:latin typeface="Alexandria" pitchFamily="2" charset="-78"/>
                <a:cs typeface="Alexandria" pitchFamily="2" charset="-78"/>
              </a:rPr>
            </a:br>
            <a:r>
              <a:rPr lang="ar-JO" sz="2200" b="0" i="0" u="none" strike="noStrike" dirty="0">
                <a:solidFill>
                  <a:srgbClr val="000000"/>
                </a:solidFill>
                <a:effectLst/>
                <a:latin typeface="Alexandria" pitchFamily="2" charset="-78"/>
                <a:cs typeface="Alexandria" pitchFamily="2" charset="-78"/>
              </a:rPr>
              <a:t>  صنف العلماء الأبحاث إلى نوعين رئيسيين هما:</a:t>
            </a:r>
            <a:endParaRPr lang="ar-JO" sz="2200" b="0" dirty="0">
              <a:effectLst/>
              <a:latin typeface="Alexandria" pitchFamily="2" charset="-78"/>
              <a:cs typeface="Alexandria" pitchFamily="2" charset="-78"/>
            </a:endParaRPr>
          </a:p>
          <a:p>
            <a:pPr algn="r" rtl="1">
              <a:spcBef>
                <a:spcPts val="0"/>
              </a:spcBef>
              <a:spcAft>
                <a:spcPts val="0"/>
              </a:spcAft>
            </a:pPr>
            <a:r>
              <a:rPr lang="ar-JO" sz="2200" b="0" i="0" u="none" strike="noStrike" dirty="0">
                <a:solidFill>
                  <a:srgbClr val="000000"/>
                </a:solidFill>
                <a:effectLst/>
                <a:latin typeface="Alexandria" pitchFamily="2" charset="-78"/>
                <a:cs typeface="Alexandria" pitchFamily="2" charset="-78"/>
              </a:rPr>
              <a:t> البحوث الأساسية.</a:t>
            </a:r>
            <a:endParaRPr lang="ar-JO" sz="2200" b="0" dirty="0">
              <a:effectLst/>
              <a:latin typeface="Alexandria" pitchFamily="2" charset="-78"/>
              <a:cs typeface="Alexandria" pitchFamily="2" charset="-78"/>
            </a:endParaRPr>
          </a:p>
          <a:p>
            <a:pPr algn="r" rtl="1">
              <a:spcBef>
                <a:spcPts val="0"/>
              </a:spcBef>
              <a:spcAft>
                <a:spcPts val="0"/>
              </a:spcAft>
            </a:pPr>
            <a:r>
              <a:rPr lang="ar-JO" sz="2200" b="0" i="0" u="none" strike="noStrike" dirty="0">
                <a:solidFill>
                  <a:srgbClr val="000000"/>
                </a:solidFill>
                <a:effectLst/>
                <a:latin typeface="Alexandria" pitchFamily="2" charset="-78"/>
                <a:cs typeface="Alexandria" pitchFamily="2" charset="-78"/>
              </a:rPr>
              <a:t> البحوث التطبيقية.</a:t>
            </a:r>
            <a:endParaRPr lang="ar-JO" sz="2200" b="0" dirty="0">
              <a:effectLst/>
              <a:latin typeface="Alexandria" pitchFamily="2" charset="-78"/>
              <a:cs typeface="Alexandria" pitchFamily="2" charset="-78"/>
            </a:endParaRPr>
          </a:p>
          <a:p>
            <a:pPr algn="r" rtl="1">
              <a:spcBef>
                <a:spcPts val="0"/>
              </a:spcBef>
              <a:spcAft>
                <a:spcPts val="0"/>
              </a:spcAft>
            </a:pPr>
            <a:br>
              <a:rPr lang="ar-JO" sz="2200" b="0" dirty="0">
                <a:effectLst/>
                <a:latin typeface="Alexandria" pitchFamily="2" charset="-78"/>
                <a:cs typeface="Alexandria" pitchFamily="2" charset="-78"/>
              </a:rPr>
            </a:br>
            <a:r>
              <a:rPr lang="ar-JO" sz="2200" b="0" i="0" u="none" strike="noStrike" dirty="0">
                <a:solidFill>
                  <a:srgbClr val="000000"/>
                </a:solidFill>
                <a:effectLst/>
                <a:latin typeface="Alexandria" pitchFamily="2" charset="-78"/>
                <a:cs typeface="Alexandria" pitchFamily="2" charset="-78"/>
              </a:rPr>
              <a:t> أولاً: </a:t>
            </a:r>
            <a:r>
              <a:rPr lang="ar-JO" sz="2200" b="1" i="0" u="none" strike="noStrike" dirty="0">
                <a:solidFill>
                  <a:srgbClr val="000000"/>
                </a:solidFill>
                <a:effectLst/>
                <a:latin typeface="Alexandria" pitchFamily="2" charset="-78"/>
                <a:cs typeface="Alexandria" pitchFamily="2" charset="-78"/>
              </a:rPr>
              <a:t>البحوث الأساسية(النظرية)</a:t>
            </a:r>
            <a:endParaRPr lang="ar-AE" sz="2200" b="1" i="0" u="none" strike="noStrike" dirty="0">
              <a:solidFill>
                <a:srgbClr val="000000"/>
              </a:solidFill>
              <a:effectLst/>
              <a:latin typeface="Alexandria" pitchFamily="2" charset="-78"/>
              <a:cs typeface="Alexandria" pitchFamily="2" charset="-78"/>
            </a:endParaRPr>
          </a:p>
          <a:p>
            <a:pPr algn="r" rtl="1">
              <a:spcBef>
                <a:spcPts val="0"/>
              </a:spcBef>
              <a:spcAft>
                <a:spcPts val="0"/>
              </a:spcAft>
            </a:pPr>
            <a:endParaRPr lang="ar-JO" sz="2200" b="1" dirty="0">
              <a:effectLst/>
              <a:latin typeface="Alexandria" pitchFamily="2" charset="-78"/>
              <a:cs typeface="Alexandria" pitchFamily="2" charset="-78"/>
            </a:endParaRPr>
          </a:p>
          <a:p>
            <a:pPr algn="r" rtl="1">
              <a:spcBef>
                <a:spcPts val="0"/>
              </a:spcBef>
              <a:spcAft>
                <a:spcPts val="0"/>
              </a:spcAft>
            </a:pPr>
            <a:r>
              <a:rPr lang="ar-JO" sz="2200" b="0" i="0" u="none" strike="noStrike" dirty="0">
                <a:solidFill>
                  <a:srgbClr val="000000"/>
                </a:solidFill>
                <a:effectLst/>
                <a:latin typeface="Alexandria" pitchFamily="2" charset="-78"/>
                <a:cs typeface="Alexandria" pitchFamily="2" charset="-78"/>
              </a:rPr>
              <a:t> تعنى بالبحوث الأساسية بالتعمّق في فهم الظواهر ويتم ذلك من خلال إثراء المعلومات العلمية البحتة وابداع معارف جديدة وإن كانت من نظرية قائمة ومن الجدير بالذكر أن البحوث الأساسية قد تكون حرة أي لذاتها وقد تكون مواجهة أي لأهداف معينة.</a:t>
            </a:r>
            <a:endParaRPr lang="ar-AE" sz="2200" b="0" i="0" u="none" strike="noStrike" dirty="0">
              <a:solidFill>
                <a:srgbClr val="000000"/>
              </a:solidFill>
              <a:effectLst/>
              <a:latin typeface="Alexandria" pitchFamily="2" charset="-78"/>
              <a:cs typeface="Alexandria" pitchFamily="2" charset="-78"/>
            </a:endParaRPr>
          </a:p>
          <a:p>
            <a:pPr algn="r" rtl="1">
              <a:spcBef>
                <a:spcPts val="0"/>
              </a:spcBef>
              <a:spcAft>
                <a:spcPts val="0"/>
              </a:spcAft>
            </a:pPr>
            <a:br>
              <a:rPr lang="ar-JO" sz="2200" b="0" dirty="0">
                <a:effectLst/>
                <a:latin typeface="Alexandria" pitchFamily="2" charset="-78"/>
                <a:cs typeface="Alexandria" pitchFamily="2" charset="-78"/>
              </a:rPr>
            </a:br>
            <a:r>
              <a:rPr lang="ar-JO" sz="2200" b="0" i="0" u="none" strike="noStrike" dirty="0">
                <a:solidFill>
                  <a:srgbClr val="000000"/>
                </a:solidFill>
                <a:effectLst/>
                <a:latin typeface="Alexandria" pitchFamily="2" charset="-78"/>
                <a:cs typeface="Alexandria" pitchFamily="2" charset="-78"/>
              </a:rPr>
              <a:t> ثانيًا: </a:t>
            </a:r>
            <a:r>
              <a:rPr lang="ar-JO" sz="2200" b="1" i="0" u="none" strike="noStrike" dirty="0">
                <a:solidFill>
                  <a:srgbClr val="000000"/>
                </a:solidFill>
                <a:effectLst/>
                <a:latin typeface="Alexandria" pitchFamily="2" charset="-78"/>
                <a:cs typeface="Alexandria" pitchFamily="2" charset="-78"/>
              </a:rPr>
              <a:t>البحوث التطبيقية(الإنمائية- التطويرية)</a:t>
            </a:r>
            <a:endParaRPr lang="ar-AE" sz="2200" b="1" i="0" u="none" strike="noStrike" dirty="0">
              <a:solidFill>
                <a:srgbClr val="000000"/>
              </a:solidFill>
              <a:effectLst/>
              <a:latin typeface="Alexandria" pitchFamily="2" charset="-78"/>
              <a:cs typeface="Alexandria" pitchFamily="2" charset="-78"/>
            </a:endParaRPr>
          </a:p>
          <a:p>
            <a:pPr algn="r" rtl="1">
              <a:spcBef>
                <a:spcPts val="0"/>
              </a:spcBef>
              <a:spcAft>
                <a:spcPts val="0"/>
              </a:spcAft>
            </a:pPr>
            <a:endParaRPr lang="ar-JO" sz="2200" b="1" dirty="0">
              <a:effectLst/>
              <a:latin typeface="Alexandria" pitchFamily="2" charset="-78"/>
              <a:cs typeface="Alexandria" pitchFamily="2" charset="-78"/>
            </a:endParaRPr>
          </a:p>
          <a:p>
            <a:pPr algn="r" rtl="1">
              <a:spcBef>
                <a:spcPts val="0"/>
              </a:spcBef>
              <a:spcAft>
                <a:spcPts val="0"/>
              </a:spcAft>
            </a:pPr>
            <a:r>
              <a:rPr lang="ar-JO" sz="2200" b="0" i="0" u="none" strike="noStrike" dirty="0">
                <a:solidFill>
                  <a:srgbClr val="000000"/>
                </a:solidFill>
                <a:effectLst/>
                <a:latin typeface="Alexandria" pitchFamily="2" charset="-78"/>
                <a:cs typeface="Alexandria" pitchFamily="2" charset="-78"/>
              </a:rPr>
              <a:t> تهدف البحوث التطبيقية إلى تطوير أحد المجالات الاقتصادية أو الاجتماعية أو السياسية أو غيرها وهي من هذا المنظور ترمي إلى الارتقاء بواقع ما وتطويره ومن هنا يسميها البعض المختصين بالبحوث الإنمائية والتطويرية.</a:t>
            </a:r>
            <a:endParaRPr lang="ar-JO" sz="2200" b="0" dirty="0">
              <a:effectLst/>
              <a:latin typeface="Alexandria" pitchFamily="2" charset="-78"/>
              <a:cs typeface="Alexandria" pitchFamily="2" charset="-78"/>
            </a:endParaRPr>
          </a:p>
          <a:p>
            <a:pPr algn="r"/>
            <a:br>
              <a:rPr lang="ar-JO" sz="2200" dirty="0">
                <a:latin typeface="Alexandria" pitchFamily="2" charset="-78"/>
                <a:cs typeface="Alexandria" pitchFamily="2" charset="-78"/>
              </a:rPr>
            </a:br>
            <a:endParaRPr lang="en-GB" sz="2200" dirty="0">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FA3AB0FB-5089-630D-D810-294E82E9DA6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931182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Rectangle 13"/>
          <p:cNvSpPr/>
          <p:nvPr/>
        </p:nvSpPr>
        <p:spPr>
          <a:xfrm>
            <a:off x="1832531" y="2076012"/>
            <a:ext cx="7968000" cy="9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dirty="0">
              <a:latin typeface="Alexandria" pitchFamily="2" charset="-78"/>
            </a:endParaRPr>
          </a:p>
        </p:txBody>
      </p:sp>
      <p:sp>
        <p:nvSpPr>
          <p:cNvPr id="15" name="Rectangle 14"/>
          <p:cNvSpPr/>
          <p:nvPr/>
        </p:nvSpPr>
        <p:spPr>
          <a:xfrm>
            <a:off x="1802229" y="6430073"/>
            <a:ext cx="7968000" cy="96000"/>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121920" tIns="60960" rIns="121920" bIns="60960" numCol="1" spcCol="0" rtlCol="0" fromWordArt="0" anchor="ctr" anchorCtr="0" forceAA="0" compatLnSpc="1">
            <a:prstTxWarp prst="textNoShape">
              <a:avLst/>
            </a:prstTxWarp>
            <a:noAutofit/>
          </a:bodyPr>
          <a:lstStyle/>
          <a:p>
            <a:pPr algn="ctr"/>
            <a:endParaRPr lang="ko-KR" altLang="en-US" sz="1867" dirty="0">
              <a:latin typeface="Alexandria" pitchFamily="2" charset="-78"/>
            </a:endParaRPr>
          </a:p>
        </p:txBody>
      </p:sp>
      <p:sp>
        <p:nvSpPr>
          <p:cNvPr id="16" name="TextBox 15"/>
          <p:cNvSpPr txBox="1"/>
          <p:nvPr/>
        </p:nvSpPr>
        <p:spPr>
          <a:xfrm>
            <a:off x="1199456" y="1265532"/>
            <a:ext cx="3691456" cy="400110"/>
          </a:xfrm>
          <a:prstGeom prst="rect">
            <a:avLst/>
          </a:prstGeom>
          <a:solidFill>
            <a:srgbClr val="00B0F0"/>
          </a:solidFill>
        </p:spPr>
        <p:txBody>
          <a:bodyPr wrap="square" rtlCol="0">
            <a:spAutoFit/>
          </a:bodyPr>
          <a:lstStyle/>
          <a:p>
            <a:pPr algn="ctr"/>
            <a:r>
              <a:rPr lang="ar-SA" sz="2000" b="1" dirty="0">
                <a:effectLst/>
                <a:latin typeface="Alexandria" pitchFamily="2" charset="-78"/>
                <a:ea typeface="Times New Roman" panose="02020603050405020304" pitchFamily="18" charset="0"/>
                <a:cs typeface="Alexandria" pitchFamily="2" charset="-78"/>
              </a:rPr>
              <a:t>البحث العلمي التطبيقي</a:t>
            </a:r>
            <a:endParaRPr lang="ko-KR" altLang="en-US" sz="1867" b="1" dirty="0">
              <a:solidFill>
                <a:schemeClr val="bg1"/>
              </a:solidFill>
              <a:latin typeface="Alexandria" pitchFamily="2" charset="-78"/>
              <a:cs typeface="Alexandria" pitchFamily="2" charset="-78"/>
            </a:endParaRPr>
          </a:p>
        </p:txBody>
      </p:sp>
      <p:sp>
        <p:nvSpPr>
          <p:cNvPr id="17" name="TextBox 16"/>
          <p:cNvSpPr txBox="1"/>
          <p:nvPr/>
        </p:nvSpPr>
        <p:spPr>
          <a:xfrm>
            <a:off x="407368" y="2290609"/>
            <a:ext cx="5544616" cy="2790059"/>
          </a:xfrm>
          <a:prstGeom prst="rect">
            <a:avLst/>
          </a:prstGeom>
          <a:noFill/>
        </p:spPr>
        <p:txBody>
          <a:bodyPr wrap="square" rtlCol="0">
            <a:spAutoFit/>
          </a:bodyPr>
          <a:lstStyle/>
          <a:p>
            <a:pPr algn="just" rtl="1">
              <a:lnSpc>
                <a:spcPct val="115000"/>
              </a:lnSpc>
              <a:spcAft>
                <a:spcPts val="1000"/>
              </a:spcAft>
            </a:pPr>
            <a:r>
              <a:rPr lang="ar-SA" sz="2200" dirty="0">
                <a:effectLst/>
                <a:latin typeface="Alexandria" pitchFamily="2" charset="-78"/>
                <a:ea typeface="Times New Roman" panose="02020603050405020304" pitchFamily="18" charset="0"/>
                <a:cs typeface="Alexandria" pitchFamily="2" charset="-78"/>
              </a:rPr>
              <a:t>بينما يهدف البحث العلمي التطبيقي إلى </a:t>
            </a:r>
            <a:r>
              <a:rPr lang="ar-SA" sz="2200" dirty="0">
                <a:solidFill>
                  <a:srgbClr val="000000"/>
                </a:solidFill>
                <a:effectLst/>
                <a:latin typeface="Alexandria" pitchFamily="2" charset="-78"/>
                <a:ea typeface="Times New Roman" panose="02020603050405020304" pitchFamily="18" charset="0"/>
                <a:cs typeface="Alexandria" pitchFamily="2" charset="-78"/>
              </a:rPr>
              <a:t>استخراج نتائج ظاهرة معينة يمكن تطبيقها ،</a:t>
            </a:r>
            <a:r>
              <a:rPr lang="ar-JO" sz="2200" dirty="0">
                <a:solidFill>
                  <a:srgbClr val="000000"/>
                </a:solidFill>
                <a:effectLst/>
                <a:latin typeface="Alexandria" pitchFamily="2" charset="-78"/>
                <a:ea typeface="Times New Roman" panose="02020603050405020304" pitchFamily="18" charset="0"/>
                <a:cs typeface="Alexandria" pitchFamily="2" charset="-78"/>
              </a:rPr>
              <a:t> </a:t>
            </a:r>
            <a:r>
              <a:rPr lang="ar-SA" sz="2200" dirty="0">
                <a:solidFill>
                  <a:srgbClr val="000000"/>
                </a:solidFill>
                <a:effectLst/>
                <a:latin typeface="Alexandria" pitchFamily="2" charset="-78"/>
                <a:ea typeface="Times New Roman" panose="02020603050405020304" pitchFamily="18" charset="0"/>
                <a:cs typeface="Alexandria" pitchFamily="2" charset="-78"/>
              </a:rPr>
              <a:t>بهدف حل المشكلة المتعلقة بهذه الظاهرة، كما ينطلق من العمل التجريبي، ويطبق هذا النوع من البحوث في عدد كبير من العلوم كالاقتصاد، والعلوم، والكيمياء والفيزياء، وغيرها</a:t>
            </a:r>
            <a:r>
              <a:rPr lang="ar-SA" sz="2200" dirty="0">
                <a:effectLst/>
                <a:latin typeface="Alexandria" pitchFamily="2" charset="-78"/>
                <a:ea typeface="Times New Roman" panose="02020603050405020304" pitchFamily="18" charset="0"/>
                <a:cs typeface="Alexandria" pitchFamily="2" charset="-78"/>
              </a:rPr>
              <a:t> (مروان،2000).</a:t>
            </a:r>
            <a:r>
              <a:rPr lang="ar-SA" sz="2200" dirty="0">
                <a:solidFill>
                  <a:srgbClr val="000000"/>
                </a:solidFill>
                <a:effectLst/>
                <a:latin typeface="Alexandria" pitchFamily="2" charset="-78"/>
                <a:ea typeface="Times New Roman" panose="02020603050405020304" pitchFamily="18" charset="0"/>
                <a:cs typeface="Alexandria" pitchFamily="2" charset="-78"/>
              </a:rPr>
              <a:t> </a:t>
            </a:r>
            <a:endParaRPr lang="en-GB" sz="2200" dirty="0">
              <a:latin typeface="Alexandria" pitchFamily="2" charset="-78"/>
              <a:cs typeface="Alexandria" pitchFamily="2" charset="-78"/>
            </a:endParaRPr>
          </a:p>
        </p:txBody>
      </p:sp>
      <p:sp>
        <p:nvSpPr>
          <p:cNvPr id="18" name="TextBox 17"/>
          <p:cNvSpPr txBox="1"/>
          <p:nvPr/>
        </p:nvSpPr>
        <p:spPr>
          <a:xfrm>
            <a:off x="8251783" y="1277962"/>
            <a:ext cx="3062431" cy="400110"/>
          </a:xfrm>
          <a:prstGeom prst="rect">
            <a:avLst/>
          </a:prstGeom>
          <a:solidFill>
            <a:srgbClr val="00B0F0"/>
          </a:solidFill>
        </p:spPr>
        <p:txBody>
          <a:bodyPr wrap="square" rtlCol="0">
            <a:spAutoFit/>
          </a:bodyPr>
          <a:lstStyle/>
          <a:p>
            <a:pPr algn="ctr"/>
            <a:r>
              <a:rPr lang="ar-SA" sz="2000" b="1" dirty="0">
                <a:effectLst/>
                <a:latin typeface="Alexandria" pitchFamily="2" charset="-78"/>
                <a:ea typeface="Times New Roman" panose="02020603050405020304" pitchFamily="18" charset="0"/>
                <a:cs typeface="Alexandria" pitchFamily="2" charset="-78"/>
              </a:rPr>
              <a:t>البحث العلمي النظري</a:t>
            </a:r>
            <a:endParaRPr lang="ko-KR" altLang="en-US" sz="1867" b="1" dirty="0">
              <a:solidFill>
                <a:schemeClr val="bg1"/>
              </a:solidFill>
              <a:latin typeface="Alexandria" pitchFamily="2" charset="-78"/>
              <a:cs typeface="Alexandria" pitchFamily="2" charset="-78"/>
            </a:endParaRPr>
          </a:p>
        </p:txBody>
      </p:sp>
      <p:sp>
        <p:nvSpPr>
          <p:cNvPr id="19" name="TextBox 18"/>
          <p:cNvSpPr txBox="1"/>
          <p:nvPr/>
        </p:nvSpPr>
        <p:spPr>
          <a:xfrm>
            <a:off x="6240018" y="2220012"/>
            <a:ext cx="5544614" cy="4154984"/>
          </a:xfrm>
          <a:prstGeom prst="rect">
            <a:avLst/>
          </a:prstGeom>
          <a:noFill/>
        </p:spPr>
        <p:txBody>
          <a:bodyPr wrap="square" rtlCol="0">
            <a:spAutoFit/>
          </a:bodyPr>
          <a:lstStyle/>
          <a:p>
            <a:pPr lvl="0" algn="just" rtl="1"/>
            <a:r>
              <a:rPr lang="ar-JO" sz="2200" dirty="0">
                <a:effectLst/>
                <a:latin typeface="Alexandria" pitchFamily="2" charset="-78"/>
                <a:ea typeface="Times New Roman" panose="02020603050405020304" pitchFamily="18" charset="0"/>
                <a:cs typeface="Alexandria" pitchFamily="2" charset="-78"/>
              </a:rPr>
              <a:t>يهدف </a:t>
            </a:r>
            <a:r>
              <a:rPr lang="ar-SA" sz="2200" dirty="0">
                <a:effectLst/>
                <a:latin typeface="Alexandria" pitchFamily="2" charset="-78"/>
                <a:ea typeface="Times New Roman" panose="02020603050405020304" pitchFamily="18" charset="0"/>
                <a:cs typeface="Alexandria" pitchFamily="2" charset="-78"/>
              </a:rPr>
              <a:t>البحث العلمي النظري إلى تطوير المعارف الموجودة في مختلف مجالات العلم، وشرح، وتوضيح المشاكل وتقديم الإجابات عن أسئلة الفرضيات، لذلك يطلق عليه اسم البحث المجرد أو البحث الأساسي، ويعتمد هذا البحث على التأمل والاستدلال، وتطوير المفاهيم البحثية ، ومن خلاله يقوم الباحث بقراءة كافة الدراسات المتعلقة بمجال بحثه، ويتضمن البحث على العديد من الخطوات كاختيار موضوع البحث، ومنهجه، وجمع البيانات من المصادر والمراجع</a:t>
            </a:r>
            <a:r>
              <a:rPr lang="ar-JO" sz="2200" dirty="0">
                <a:effectLst/>
                <a:latin typeface="Alexandria" pitchFamily="2" charset="-78"/>
                <a:ea typeface="Times New Roman" panose="02020603050405020304" pitchFamily="18" charset="0"/>
                <a:cs typeface="Alexandria" pitchFamily="2" charset="-78"/>
              </a:rPr>
              <a:t>.</a:t>
            </a:r>
            <a:endParaRPr lang="en-GB" sz="2200" dirty="0">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8299FE6F-C577-0FD4-0BAA-DE8CB7557661}"/>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5" name="Google Shape;145;p3">
            <a:extLst>
              <a:ext uri="{FF2B5EF4-FFF2-40B4-BE49-F238E27FC236}">
                <a16:creationId xmlns:a16="http://schemas.microsoft.com/office/drawing/2014/main" id="{3685FB72-E7D3-50F1-C1E9-AA4C8B1B378F}"/>
              </a:ext>
            </a:extLst>
          </p:cNvPr>
          <p:cNvSpPr txBox="1"/>
          <p:nvPr/>
        </p:nvSpPr>
        <p:spPr>
          <a:xfrm>
            <a:off x="2711624" y="4046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rPr>
              <a:t>أنواع الابحاث العلمية</a:t>
            </a:r>
          </a:p>
        </p:txBody>
      </p:sp>
    </p:spTree>
    <p:extLst>
      <p:ext uri="{BB962C8B-B14F-4D97-AF65-F5344CB8AC3E}">
        <p14:creationId xmlns:p14="http://schemas.microsoft.com/office/powerpoint/2010/main" val="2892629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72664" y="573288"/>
            <a:ext cx="5616624" cy="523180"/>
          </a:xfrm>
          <a:prstGeom prst="rect">
            <a:avLst/>
          </a:prstGeom>
          <a:noFill/>
          <a:ln>
            <a:noFill/>
          </a:ln>
        </p:spPr>
        <p:txBody>
          <a:bodyPr spcFirstLastPara="1" wrap="square" lIns="91425" tIns="45700" rIns="91425" bIns="45700" anchor="t" anchorCtr="0">
            <a:spAutoFit/>
          </a:bodyPr>
          <a:lstStyle/>
          <a:p>
            <a:pPr lvl="0" algn="ctr"/>
            <a:r>
              <a:rPr lang="ar-JO" sz="2800" b="1" dirty="0">
                <a:solidFill>
                  <a:schemeClr val="tx1"/>
                </a:solidFill>
                <a:latin typeface="Alexandria" pitchFamily="2" charset="-78"/>
                <a:cs typeface="Alexandria" pitchFamily="2" charset="-78"/>
              </a:rPr>
              <a:t>أهمية البحوث العلمية</a:t>
            </a:r>
          </a:p>
        </p:txBody>
      </p:sp>
      <p:sp>
        <p:nvSpPr>
          <p:cNvPr id="2" name="Rectangle 1"/>
          <p:cNvSpPr/>
          <p:nvPr/>
        </p:nvSpPr>
        <p:spPr>
          <a:xfrm>
            <a:off x="85906" y="1096468"/>
            <a:ext cx="11818229" cy="5580246"/>
          </a:xfrm>
          <a:prstGeom prst="rect">
            <a:avLst/>
          </a:prstGeom>
        </p:spPr>
        <p:txBody>
          <a:bodyPr wrap="square">
            <a:spAutoFit/>
          </a:bodyPr>
          <a:lstStyle/>
          <a:p>
            <a:pPr algn="just" rtl="1">
              <a:lnSpc>
                <a:spcPct val="150000"/>
              </a:lnSpc>
            </a:pPr>
            <a:br>
              <a:rPr lang="ar-JO" sz="2000" dirty="0">
                <a:solidFill>
                  <a:schemeClr val="tx1"/>
                </a:solidFill>
                <a:effectLst/>
                <a:latin typeface="Alexandria" pitchFamily="2" charset="-78"/>
                <a:cs typeface="Alexandria" pitchFamily="2" charset="-78"/>
              </a:rPr>
            </a:br>
            <a:r>
              <a:rPr lang="ar-JO" sz="2000" i="0" u="none" strike="noStrike" dirty="0">
                <a:solidFill>
                  <a:schemeClr val="tx1"/>
                </a:solidFill>
                <a:effectLst/>
                <a:latin typeface="Alexandria" pitchFamily="2" charset="-78"/>
                <a:cs typeface="Alexandria" pitchFamily="2" charset="-78"/>
              </a:rPr>
              <a:t>  </a:t>
            </a:r>
            <a:r>
              <a:rPr lang="ar-JO" sz="2000" i="0" dirty="0">
                <a:solidFill>
                  <a:schemeClr val="tx1"/>
                </a:solidFill>
                <a:effectLst/>
                <a:latin typeface="Neo sans arabic"/>
                <a:cs typeface="Alexandria" pitchFamily="2" charset="-78"/>
              </a:rPr>
              <a:t>1- ساهمت كثير من الأبحاث العلمية في دراسة الظواهر الاجتماعية المختلفة.</a:t>
            </a:r>
          </a:p>
          <a:p>
            <a:pPr algn="r" rtl="1">
              <a:lnSpc>
                <a:spcPct val="150000"/>
              </a:lnSpc>
            </a:pPr>
            <a:r>
              <a:rPr lang="ar-JO" sz="2000" i="0" dirty="0">
                <a:solidFill>
                  <a:schemeClr val="tx1"/>
                </a:solidFill>
                <a:effectLst/>
                <a:latin typeface="Neo sans arabic"/>
                <a:cs typeface="Alexandria" pitchFamily="2" charset="-78"/>
              </a:rPr>
              <a:t>2- أضاءت الأبحاث العلمية على كثير من المعتقدات والمفاهيم الخاطئة وصححتها وغيرت في الكثير منها .</a:t>
            </a:r>
          </a:p>
          <a:p>
            <a:pPr algn="r" rtl="1">
              <a:lnSpc>
                <a:spcPct val="150000"/>
              </a:lnSpc>
            </a:pPr>
            <a:r>
              <a:rPr lang="ar-JO" sz="2000" i="0" dirty="0">
                <a:solidFill>
                  <a:schemeClr val="tx1"/>
                </a:solidFill>
                <a:effectLst/>
                <a:latin typeface="Neo sans arabic"/>
                <a:cs typeface="Alexandria" pitchFamily="2" charset="-78"/>
              </a:rPr>
              <a:t>3- تسهم في عملية انفتاح الثقافات والحضارات على بعضها البعض .</a:t>
            </a:r>
          </a:p>
          <a:p>
            <a:pPr algn="r" rtl="1">
              <a:lnSpc>
                <a:spcPct val="150000"/>
              </a:lnSpc>
            </a:pPr>
            <a:r>
              <a:rPr lang="ar-JO" sz="2000" i="0" dirty="0">
                <a:solidFill>
                  <a:schemeClr val="tx1"/>
                </a:solidFill>
                <a:effectLst/>
                <a:latin typeface="Neo sans arabic"/>
                <a:cs typeface="Alexandria" pitchFamily="2" charset="-78"/>
              </a:rPr>
              <a:t>4- تعتبر البحوث العلمية السابقة التي تنتمي إلى تخصص الباحث العلمي من أهم مصادر المعلومات الموثوقة التي يمكنه الاعتماد عليها في دراسته العلمية.</a:t>
            </a:r>
          </a:p>
          <a:p>
            <a:pPr algn="r" rtl="1">
              <a:lnSpc>
                <a:spcPct val="150000"/>
              </a:lnSpc>
            </a:pPr>
            <a:r>
              <a:rPr lang="ar-JO" sz="2000" i="0" dirty="0">
                <a:solidFill>
                  <a:schemeClr val="tx1"/>
                </a:solidFill>
                <a:effectLst/>
                <a:latin typeface="Neo sans arabic"/>
                <a:cs typeface="Alexandria" pitchFamily="2" charset="-78"/>
              </a:rPr>
              <a:t>5- ساهمت الأبحاث العلمية بنشر ثقافات الدول المختلفة والتعريف بها.</a:t>
            </a:r>
          </a:p>
          <a:p>
            <a:pPr algn="r" rtl="1">
              <a:lnSpc>
                <a:spcPct val="150000"/>
              </a:lnSpc>
            </a:pPr>
            <a:r>
              <a:rPr lang="ar-JO" sz="2000" i="0" dirty="0">
                <a:solidFill>
                  <a:schemeClr val="tx1"/>
                </a:solidFill>
                <a:effectLst/>
                <a:latin typeface="Neo sans arabic"/>
                <a:cs typeface="Alexandria" pitchFamily="2" charset="-78"/>
              </a:rPr>
              <a:t>6- تساعد الأبحاث العلمية على التنبؤ بالمستقبل وتقديم الرؤى المهمة والمختلفة له، كما أنها تساعد على توقع الاتجاهات التي من الممكن أن تصل اليها العلوم في المستقبل.</a:t>
            </a:r>
          </a:p>
          <a:p>
            <a:pPr algn="r" rtl="1">
              <a:lnSpc>
                <a:spcPct val="150000"/>
              </a:lnSpc>
            </a:pPr>
            <a:r>
              <a:rPr lang="ar-JO" sz="2000" i="0" dirty="0">
                <a:solidFill>
                  <a:schemeClr val="tx1"/>
                </a:solidFill>
                <a:effectLst/>
                <a:latin typeface="Neo sans arabic"/>
                <a:cs typeface="Alexandria" pitchFamily="2" charset="-78"/>
              </a:rPr>
              <a:t>7- حققت الأبحاث العلمية إنجازات ساهمت في خدمة البشرية ورفاهية الإنسان وتنمية اقتصادات الدول.</a:t>
            </a:r>
          </a:p>
          <a:p>
            <a:pPr>
              <a:lnSpc>
                <a:spcPct val="150000"/>
              </a:lnSpc>
            </a:pPr>
            <a:br>
              <a:rPr lang="ar-JO" sz="2000" dirty="0">
                <a:solidFill>
                  <a:schemeClr val="tx1"/>
                </a:solidFill>
                <a:latin typeface="Alexandria" pitchFamily="2" charset="-78"/>
                <a:cs typeface="Alexandria" pitchFamily="2" charset="-78"/>
              </a:rPr>
            </a:br>
            <a:endParaRPr lang="en-GB" sz="2000" dirty="0">
              <a:solidFill>
                <a:schemeClr val="tx1"/>
              </a:solidFill>
              <a:latin typeface="Alexandria" pitchFamily="2" charset="-78"/>
              <a:cs typeface="Alexandria" pitchFamily="2" charset="-78"/>
            </a:endParaRPr>
          </a:p>
        </p:txBody>
      </p:sp>
      <p:pic>
        <p:nvPicPr>
          <p:cNvPr id="4" name="Graphic 21">
            <a:extLst>
              <a:ext uri="{FF2B5EF4-FFF2-40B4-BE49-F238E27FC236}">
                <a16:creationId xmlns:a16="http://schemas.microsoft.com/office/drawing/2014/main" id="{5013FB55-5890-BC06-DF68-4390CBA8E14A}"/>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322028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26" name="TextBox 25">
            <a:extLst>
              <a:ext uri="{FF2B5EF4-FFF2-40B4-BE49-F238E27FC236}">
                <a16:creationId xmlns:a16="http://schemas.microsoft.com/office/drawing/2014/main" id="{E63D2DC0-1F8F-4462-B89A-BFBC10C25CFD}"/>
              </a:ext>
            </a:extLst>
          </p:cNvPr>
          <p:cNvSpPr txBox="1"/>
          <p:nvPr/>
        </p:nvSpPr>
        <p:spPr>
          <a:xfrm>
            <a:off x="3575720" y="936098"/>
            <a:ext cx="3905250" cy="461665"/>
          </a:xfrm>
          <a:prstGeom prst="rect">
            <a:avLst/>
          </a:prstGeom>
          <a:noFill/>
        </p:spPr>
        <p:txBody>
          <a:bodyPr wrap="square">
            <a:spAutoFit/>
          </a:bodyPr>
          <a:lstStyle/>
          <a:p>
            <a:pPr algn="r" rtl="1"/>
            <a:r>
              <a:rPr lang="ar-JO" sz="2400" b="1" i="0" dirty="0">
                <a:solidFill>
                  <a:schemeClr val="tx1"/>
                </a:solidFill>
                <a:effectLst/>
                <a:latin typeface="Neo sans arabic"/>
                <a:cs typeface="Alexandria" pitchFamily="2" charset="-78"/>
              </a:rPr>
              <a:t>خصائص البحث العلمي</a:t>
            </a:r>
            <a:endParaRPr lang="ar-JO" sz="2400" b="0" i="0" dirty="0">
              <a:solidFill>
                <a:schemeClr val="tx1"/>
              </a:solidFill>
              <a:effectLst/>
              <a:latin typeface="Neo sans arabic"/>
              <a:cs typeface="Alexandria" pitchFamily="2" charset="-78"/>
            </a:endParaRPr>
          </a:p>
        </p:txBody>
      </p:sp>
      <p:grpSp>
        <p:nvGrpSpPr>
          <p:cNvPr id="3" name="Group 30">
            <a:extLst>
              <a:ext uri="{FF2B5EF4-FFF2-40B4-BE49-F238E27FC236}">
                <a16:creationId xmlns:a16="http://schemas.microsoft.com/office/drawing/2014/main" id="{8A8BCF60-D700-3D75-5712-93870E46950F}"/>
              </a:ext>
            </a:extLst>
          </p:cNvPr>
          <p:cNvGrpSpPr/>
          <p:nvPr/>
        </p:nvGrpSpPr>
        <p:grpSpPr>
          <a:xfrm>
            <a:off x="971805" y="1708165"/>
            <a:ext cx="10812827" cy="4465997"/>
            <a:chOff x="128797" y="1687760"/>
            <a:chExt cx="8619667" cy="3578301"/>
          </a:xfrm>
          <a:solidFill>
            <a:srgbClr val="00B0F0"/>
          </a:solidFill>
        </p:grpSpPr>
        <p:grpSp>
          <p:nvGrpSpPr>
            <p:cNvPr id="4" name="Group 12">
              <a:extLst>
                <a:ext uri="{FF2B5EF4-FFF2-40B4-BE49-F238E27FC236}">
                  <a16:creationId xmlns:a16="http://schemas.microsoft.com/office/drawing/2014/main" id="{4938D4EE-DBDC-B04F-F73C-7C9C3A4CE808}"/>
                </a:ext>
              </a:extLst>
            </p:cNvPr>
            <p:cNvGrpSpPr/>
            <p:nvPr/>
          </p:nvGrpSpPr>
          <p:grpSpPr>
            <a:xfrm>
              <a:off x="4562475" y="1714499"/>
              <a:ext cx="1314547" cy="1990727"/>
              <a:chOff x="4562475" y="1714499"/>
              <a:chExt cx="1314547" cy="1990727"/>
            </a:xfrm>
            <a:grpFill/>
          </p:grpSpPr>
          <p:sp>
            <p:nvSpPr>
              <p:cNvPr id="45" name="Freeform 8">
                <a:extLst>
                  <a:ext uri="{FF2B5EF4-FFF2-40B4-BE49-F238E27FC236}">
                    <a16:creationId xmlns:a16="http://schemas.microsoft.com/office/drawing/2014/main" id="{7C3D23F1-4001-E751-BAD2-F89BAD8F4C22}"/>
                  </a:ext>
                </a:extLst>
              </p:cNvPr>
              <p:cNvSpPr/>
              <p:nvPr/>
            </p:nvSpPr>
            <p:spPr>
              <a:xfrm>
                <a:off x="4562475" y="1714499"/>
                <a:ext cx="1304925" cy="1990725"/>
              </a:xfrm>
              <a:custGeom>
                <a:avLst/>
                <a:gdLst>
                  <a:gd name="connsiteX0" fmla="*/ 1295400 w 1304925"/>
                  <a:gd name="connsiteY0" fmla="*/ 0 h 1981200"/>
                  <a:gd name="connsiteX1" fmla="*/ 0 w 1304925"/>
                  <a:gd name="connsiteY1" fmla="*/ 1981200 h 1981200"/>
                  <a:gd name="connsiteX2" fmla="*/ 1304925 w 1304925"/>
                  <a:gd name="connsiteY2" fmla="*/ 342900 h 1981200"/>
                  <a:gd name="connsiteX3" fmla="*/ 1295400 w 1304925"/>
                  <a:gd name="connsiteY3" fmla="*/ 0 h 1981200"/>
                  <a:gd name="connsiteX0" fmla="*/ 1295400 w 1304925"/>
                  <a:gd name="connsiteY0" fmla="*/ 0 h 1981200"/>
                  <a:gd name="connsiteX1" fmla="*/ 0 w 1304925"/>
                  <a:gd name="connsiteY1" fmla="*/ 1981200 h 1981200"/>
                  <a:gd name="connsiteX2" fmla="*/ 1304925 w 1304925"/>
                  <a:gd name="connsiteY2" fmla="*/ 342900 h 1981200"/>
                  <a:gd name="connsiteX3" fmla="*/ 1295400 w 1304925"/>
                  <a:gd name="connsiteY3" fmla="*/ 0 h 1981200"/>
                  <a:gd name="connsiteX0" fmla="*/ 1304925 w 1304925"/>
                  <a:gd name="connsiteY0" fmla="*/ 0 h 1990725"/>
                  <a:gd name="connsiteX1" fmla="*/ 0 w 1304925"/>
                  <a:gd name="connsiteY1" fmla="*/ 1990725 h 1990725"/>
                  <a:gd name="connsiteX2" fmla="*/ 1304925 w 1304925"/>
                  <a:gd name="connsiteY2" fmla="*/ 352425 h 1990725"/>
                  <a:gd name="connsiteX3" fmla="*/ 1304925 w 1304925"/>
                  <a:gd name="connsiteY3" fmla="*/ 0 h 1990725"/>
                  <a:gd name="connsiteX0" fmla="*/ 1304925 w 1304925"/>
                  <a:gd name="connsiteY0" fmla="*/ 0 h 1990725"/>
                  <a:gd name="connsiteX1" fmla="*/ 0 w 1304925"/>
                  <a:gd name="connsiteY1" fmla="*/ 1990725 h 1990725"/>
                  <a:gd name="connsiteX2" fmla="*/ 1304925 w 1304925"/>
                  <a:gd name="connsiteY2" fmla="*/ 358709 h 1990725"/>
                  <a:gd name="connsiteX3" fmla="*/ 1304925 w 1304925"/>
                  <a:gd name="connsiteY3" fmla="*/ 0 h 1990725"/>
                </a:gdLst>
                <a:ahLst/>
                <a:cxnLst>
                  <a:cxn ang="0">
                    <a:pos x="connsiteX0" y="connsiteY0"/>
                  </a:cxn>
                  <a:cxn ang="0">
                    <a:pos x="connsiteX1" y="connsiteY1"/>
                  </a:cxn>
                  <a:cxn ang="0">
                    <a:pos x="connsiteX2" y="connsiteY2"/>
                  </a:cxn>
                  <a:cxn ang="0">
                    <a:pos x="connsiteX3" y="connsiteY3"/>
                  </a:cxn>
                </a:cxnLst>
                <a:rect l="l" t="t" r="r" b="b"/>
                <a:pathLst>
                  <a:path w="1304925" h="1990725">
                    <a:moveTo>
                      <a:pt x="1304925" y="0"/>
                    </a:moveTo>
                    <a:lnTo>
                      <a:pt x="0" y="1990725"/>
                    </a:lnTo>
                    <a:lnTo>
                      <a:pt x="1304925" y="358709"/>
                    </a:lnTo>
                    <a:lnTo>
                      <a:pt x="1304925"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6" name="Freeform 9">
                <a:extLst>
                  <a:ext uri="{FF2B5EF4-FFF2-40B4-BE49-F238E27FC236}">
                    <a16:creationId xmlns:a16="http://schemas.microsoft.com/office/drawing/2014/main" id="{9F111715-357D-7F9E-848C-DCD7FD125D25}"/>
                  </a:ext>
                </a:extLst>
              </p:cNvPr>
              <p:cNvSpPr/>
              <p:nvPr/>
            </p:nvSpPr>
            <p:spPr>
              <a:xfrm>
                <a:off x="4562476" y="2152650"/>
                <a:ext cx="1311338" cy="1543050"/>
              </a:xfrm>
              <a:custGeom>
                <a:avLst/>
                <a:gdLst>
                  <a:gd name="connsiteX0" fmla="*/ 1295400 w 1304925"/>
                  <a:gd name="connsiteY0" fmla="*/ 0 h 1533525"/>
                  <a:gd name="connsiteX1" fmla="*/ 0 w 1304925"/>
                  <a:gd name="connsiteY1" fmla="*/ 1533525 h 1533525"/>
                  <a:gd name="connsiteX2" fmla="*/ 1304925 w 1304925"/>
                  <a:gd name="connsiteY2" fmla="*/ 333375 h 1533525"/>
                  <a:gd name="connsiteX3" fmla="*/ 1295400 w 1304925"/>
                  <a:gd name="connsiteY3" fmla="*/ 0 h 1533525"/>
                  <a:gd name="connsiteX0" fmla="*/ 1304925 w 1304925"/>
                  <a:gd name="connsiteY0" fmla="*/ 0 h 1543050"/>
                  <a:gd name="connsiteX1" fmla="*/ 0 w 1304925"/>
                  <a:gd name="connsiteY1" fmla="*/ 1543050 h 1543050"/>
                  <a:gd name="connsiteX2" fmla="*/ 1304925 w 1304925"/>
                  <a:gd name="connsiteY2" fmla="*/ 342900 h 1543050"/>
                  <a:gd name="connsiteX3" fmla="*/ 1304925 w 1304925"/>
                  <a:gd name="connsiteY3" fmla="*/ 0 h 1543050"/>
                  <a:gd name="connsiteX0" fmla="*/ 1304925 w 1304925"/>
                  <a:gd name="connsiteY0" fmla="*/ 0 h 1543050"/>
                  <a:gd name="connsiteX1" fmla="*/ 0 w 1304925"/>
                  <a:gd name="connsiteY1" fmla="*/ 1543050 h 1543050"/>
                  <a:gd name="connsiteX2" fmla="*/ 1301782 w 1304925"/>
                  <a:gd name="connsiteY2" fmla="*/ 355469 h 1543050"/>
                  <a:gd name="connsiteX3" fmla="*/ 1304925 w 1304925"/>
                  <a:gd name="connsiteY3" fmla="*/ 0 h 1543050"/>
                  <a:gd name="connsiteX0" fmla="*/ 1304925 w 1311299"/>
                  <a:gd name="connsiteY0" fmla="*/ 0 h 1543050"/>
                  <a:gd name="connsiteX1" fmla="*/ 0 w 1311299"/>
                  <a:gd name="connsiteY1" fmla="*/ 1543050 h 1543050"/>
                  <a:gd name="connsiteX2" fmla="*/ 1311209 w 1311299"/>
                  <a:gd name="connsiteY2" fmla="*/ 355469 h 1543050"/>
                  <a:gd name="connsiteX3" fmla="*/ 1304925 w 1311299"/>
                  <a:gd name="connsiteY3" fmla="*/ 0 h 1543050"/>
                  <a:gd name="connsiteX0" fmla="*/ 1307638 w 1311338"/>
                  <a:gd name="connsiteY0" fmla="*/ 0 h 1543050"/>
                  <a:gd name="connsiteX1" fmla="*/ 0 w 1311338"/>
                  <a:gd name="connsiteY1" fmla="*/ 1543050 h 1543050"/>
                  <a:gd name="connsiteX2" fmla="*/ 1311209 w 1311338"/>
                  <a:gd name="connsiteY2" fmla="*/ 355469 h 1543050"/>
                  <a:gd name="connsiteX3" fmla="*/ 1307638 w 1311338"/>
                  <a:gd name="connsiteY3" fmla="*/ 0 h 1543050"/>
                </a:gdLst>
                <a:ahLst/>
                <a:cxnLst>
                  <a:cxn ang="0">
                    <a:pos x="connsiteX0" y="connsiteY0"/>
                  </a:cxn>
                  <a:cxn ang="0">
                    <a:pos x="connsiteX1" y="connsiteY1"/>
                  </a:cxn>
                  <a:cxn ang="0">
                    <a:pos x="connsiteX2" y="connsiteY2"/>
                  </a:cxn>
                  <a:cxn ang="0">
                    <a:pos x="connsiteX3" y="connsiteY3"/>
                  </a:cxn>
                </a:cxnLst>
                <a:rect l="l" t="t" r="r" b="b"/>
                <a:pathLst>
                  <a:path w="1311338" h="1543050">
                    <a:moveTo>
                      <a:pt x="1307638" y="0"/>
                    </a:moveTo>
                    <a:lnTo>
                      <a:pt x="0" y="1543050"/>
                    </a:lnTo>
                    <a:lnTo>
                      <a:pt x="1311209" y="355469"/>
                    </a:lnTo>
                    <a:cubicBezTo>
                      <a:pt x="1312257" y="236979"/>
                      <a:pt x="1306590" y="118490"/>
                      <a:pt x="1307638"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7" name="Freeform 10">
                <a:extLst>
                  <a:ext uri="{FF2B5EF4-FFF2-40B4-BE49-F238E27FC236}">
                    <a16:creationId xmlns:a16="http://schemas.microsoft.com/office/drawing/2014/main" id="{CE481683-1B71-3FEC-C437-5D4D72E69BF3}"/>
                  </a:ext>
                </a:extLst>
              </p:cNvPr>
              <p:cNvSpPr/>
              <p:nvPr/>
            </p:nvSpPr>
            <p:spPr>
              <a:xfrm>
                <a:off x="4562475" y="2581275"/>
                <a:ext cx="1314450" cy="1123950"/>
              </a:xfrm>
              <a:custGeom>
                <a:avLst/>
                <a:gdLst>
                  <a:gd name="connsiteX0" fmla="*/ 1304925 w 1314450"/>
                  <a:gd name="connsiteY0" fmla="*/ 0 h 1123950"/>
                  <a:gd name="connsiteX1" fmla="*/ 0 w 1314450"/>
                  <a:gd name="connsiteY1" fmla="*/ 1123950 h 1123950"/>
                  <a:gd name="connsiteX2" fmla="*/ 1314450 w 1314450"/>
                  <a:gd name="connsiteY2" fmla="*/ 352425 h 1123950"/>
                  <a:gd name="connsiteX3" fmla="*/ 1304925 w 1314450"/>
                  <a:gd name="connsiteY3" fmla="*/ 0 h 1123950"/>
                  <a:gd name="connsiteX0" fmla="*/ 1304925 w 1314450"/>
                  <a:gd name="connsiteY0" fmla="*/ 0 h 1123950"/>
                  <a:gd name="connsiteX1" fmla="*/ 0 w 1314450"/>
                  <a:gd name="connsiteY1" fmla="*/ 1123950 h 1123950"/>
                  <a:gd name="connsiteX2" fmla="*/ 1314450 w 1314450"/>
                  <a:gd name="connsiteY2" fmla="*/ 358709 h 1123950"/>
                  <a:gd name="connsiteX3" fmla="*/ 1304925 w 1314450"/>
                  <a:gd name="connsiteY3" fmla="*/ 0 h 1123950"/>
                </a:gdLst>
                <a:ahLst/>
                <a:cxnLst>
                  <a:cxn ang="0">
                    <a:pos x="connsiteX0" y="connsiteY0"/>
                  </a:cxn>
                  <a:cxn ang="0">
                    <a:pos x="connsiteX1" y="connsiteY1"/>
                  </a:cxn>
                  <a:cxn ang="0">
                    <a:pos x="connsiteX2" y="connsiteY2"/>
                  </a:cxn>
                  <a:cxn ang="0">
                    <a:pos x="connsiteX3" y="connsiteY3"/>
                  </a:cxn>
                </a:cxnLst>
                <a:rect l="l" t="t" r="r" b="b"/>
                <a:pathLst>
                  <a:path w="1314450" h="1123950">
                    <a:moveTo>
                      <a:pt x="1304925" y="0"/>
                    </a:moveTo>
                    <a:lnTo>
                      <a:pt x="0" y="1123950"/>
                    </a:lnTo>
                    <a:lnTo>
                      <a:pt x="1314450" y="358709"/>
                    </a:lnTo>
                    <a:lnTo>
                      <a:pt x="1304925"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8" name="Freeform 11">
                <a:extLst>
                  <a:ext uri="{FF2B5EF4-FFF2-40B4-BE49-F238E27FC236}">
                    <a16:creationId xmlns:a16="http://schemas.microsoft.com/office/drawing/2014/main" id="{EC0BF9FC-1C18-0C4F-45ED-CDE6C600CA51}"/>
                  </a:ext>
                </a:extLst>
              </p:cNvPr>
              <p:cNvSpPr/>
              <p:nvPr/>
            </p:nvSpPr>
            <p:spPr>
              <a:xfrm>
                <a:off x="4562475" y="3013044"/>
                <a:ext cx="1314547" cy="692182"/>
              </a:xfrm>
              <a:custGeom>
                <a:avLst/>
                <a:gdLst>
                  <a:gd name="connsiteX0" fmla="*/ 1314450 w 1323975"/>
                  <a:gd name="connsiteY0" fmla="*/ 0 h 695325"/>
                  <a:gd name="connsiteX1" fmla="*/ 0 w 1323975"/>
                  <a:gd name="connsiteY1" fmla="*/ 695325 h 695325"/>
                  <a:gd name="connsiteX2" fmla="*/ 1323975 w 1323975"/>
                  <a:gd name="connsiteY2" fmla="*/ 3429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7147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048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242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61852 h 695325"/>
                  <a:gd name="connsiteX3" fmla="*/ 1314450 w 1323975"/>
                  <a:gd name="connsiteY3" fmla="*/ 0 h 695325"/>
                  <a:gd name="connsiteX0" fmla="*/ 1314450 w 1323975"/>
                  <a:gd name="connsiteY0" fmla="*/ 0 h 689040"/>
                  <a:gd name="connsiteX1" fmla="*/ 0 w 1323975"/>
                  <a:gd name="connsiteY1" fmla="*/ 689040 h 689040"/>
                  <a:gd name="connsiteX2" fmla="*/ 1323975 w 1323975"/>
                  <a:gd name="connsiteY2" fmla="*/ 355567 h 689040"/>
                  <a:gd name="connsiteX3" fmla="*/ 1314450 w 1323975"/>
                  <a:gd name="connsiteY3" fmla="*/ 0 h 689040"/>
                  <a:gd name="connsiteX0" fmla="*/ 1317592 w 1323975"/>
                  <a:gd name="connsiteY0" fmla="*/ 0 h 685898"/>
                  <a:gd name="connsiteX1" fmla="*/ 0 w 1323975"/>
                  <a:gd name="connsiteY1" fmla="*/ 685898 h 685898"/>
                  <a:gd name="connsiteX2" fmla="*/ 1323975 w 1323975"/>
                  <a:gd name="connsiteY2" fmla="*/ 352425 h 685898"/>
                  <a:gd name="connsiteX3" fmla="*/ 1317592 w 1323975"/>
                  <a:gd name="connsiteY3" fmla="*/ 0 h 685898"/>
                  <a:gd name="connsiteX0" fmla="*/ 1317592 w 1330259"/>
                  <a:gd name="connsiteY0" fmla="*/ 0 h 685898"/>
                  <a:gd name="connsiteX1" fmla="*/ 0 w 1330259"/>
                  <a:gd name="connsiteY1" fmla="*/ 685898 h 685898"/>
                  <a:gd name="connsiteX2" fmla="*/ 1330259 w 1330259"/>
                  <a:gd name="connsiteY2" fmla="*/ 346141 h 685898"/>
                  <a:gd name="connsiteX3" fmla="*/ 1317592 w 1330259"/>
                  <a:gd name="connsiteY3" fmla="*/ 0 h 685898"/>
                  <a:gd name="connsiteX0" fmla="*/ 1323877 w 1330259"/>
                  <a:gd name="connsiteY0" fmla="*/ 0 h 695325"/>
                  <a:gd name="connsiteX1" fmla="*/ 0 w 1330259"/>
                  <a:gd name="connsiteY1" fmla="*/ 695325 h 695325"/>
                  <a:gd name="connsiteX2" fmla="*/ 1330259 w 1330259"/>
                  <a:gd name="connsiteY2" fmla="*/ 355568 h 695325"/>
                  <a:gd name="connsiteX3" fmla="*/ 1323877 w 1330259"/>
                  <a:gd name="connsiteY3" fmla="*/ 0 h 695325"/>
                  <a:gd name="connsiteX0" fmla="*/ 1305023 w 1330259"/>
                  <a:gd name="connsiteY0" fmla="*/ 0 h 692182"/>
                  <a:gd name="connsiteX1" fmla="*/ 0 w 1330259"/>
                  <a:gd name="connsiteY1" fmla="*/ 692182 h 692182"/>
                  <a:gd name="connsiteX2" fmla="*/ 1330259 w 1330259"/>
                  <a:gd name="connsiteY2" fmla="*/ 352425 h 692182"/>
                  <a:gd name="connsiteX3" fmla="*/ 1305023 w 1330259"/>
                  <a:gd name="connsiteY3" fmla="*/ 0 h 692182"/>
                  <a:gd name="connsiteX0" fmla="*/ 1305023 w 1305023"/>
                  <a:gd name="connsiteY0" fmla="*/ 0 h 692182"/>
                  <a:gd name="connsiteX1" fmla="*/ 0 w 1305023"/>
                  <a:gd name="connsiteY1" fmla="*/ 692182 h 692182"/>
                  <a:gd name="connsiteX2" fmla="*/ 1301978 w 1305023"/>
                  <a:gd name="connsiteY2" fmla="*/ 355567 h 692182"/>
                  <a:gd name="connsiteX3" fmla="*/ 1305023 w 1305023"/>
                  <a:gd name="connsiteY3" fmla="*/ 0 h 692182"/>
                  <a:gd name="connsiteX0" fmla="*/ 1305023 w 1314547"/>
                  <a:gd name="connsiteY0" fmla="*/ 0 h 692182"/>
                  <a:gd name="connsiteX1" fmla="*/ 0 w 1314547"/>
                  <a:gd name="connsiteY1" fmla="*/ 692182 h 692182"/>
                  <a:gd name="connsiteX2" fmla="*/ 1314547 w 1314547"/>
                  <a:gd name="connsiteY2" fmla="*/ 355567 h 692182"/>
                  <a:gd name="connsiteX3" fmla="*/ 1305023 w 1314547"/>
                  <a:gd name="connsiteY3" fmla="*/ 0 h 692182"/>
                </a:gdLst>
                <a:ahLst/>
                <a:cxnLst>
                  <a:cxn ang="0">
                    <a:pos x="connsiteX0" y="connsiteY0"/>
                  </a:cxn>
                  <a:cxn ang="0">
                    <a:pos x="connsiteX1" y="connsiteY1"/>
                  </a:cxn>
                  <a:cxn ang="0">
                    <a:pos x="connsiteX2" y="connsiteY2"/>
                  </a:cxn>
                  <a:cxn ang="0">
                    <a:pos x="connsiteX3" y="connsiteY3"/>
                  </a:cxn>
                </a:cxnLst>
                <a:rect l="l" t="t" r="r" b="b"/>
                <a:pathLst>
                  <a:path w="1314547" h="692182">
                    <a:moveTo>
                      <a:pt x="1305023" y="0"/>
                    </a:moveTo>
                    <a:lnTo>
                      <a:pt x="0" y="692182"/>
                    </a:lnTo>
                    <a:lnTo>
                      <a:pt x="1314547" y="355567"/>
                    </a:lnTo>
                    <a:lnTo>
                      <a:pt x="1305023"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grpSp>
        <p:grpSp>
          <p:nvGrpSpPr>
            <p:cNvPr id="5" name="Group 13">
              <a:extLst>
                <a:ext uri="{FF2B5EF4-FFF2-40B4-BE49-F238E27FC236}">
                  <a16:creationId xmlns:a16="http://schemas.microsoft.com/office/drawing/2014/main" id="{A6B1B04C-3FEC-9E4D-BBF2-F96D032D784F}"/>
                </a:ext>
              </a:extLst>
            </p:cNvPr>
            <p:cNvGrpSpPr/>
            <p:nvPr/>
          </p:nvGrpSpPr>
          <p:grpSpPr>
            <a:xfrm rot="10800000">
              <a:off x="3244946" y="3705224"/>
              <a:ext cx="1327054" cy="1560837"/>
              <a:chOff x="4562475" y="2144388"/>
              <a:chExt cx="1327054" cy="1560837"/>
            </a:xfrm>
            <a:grpFill/>
          </p:grpSpPr>
          <p:sp>
            <p:nvSpPr>
              <p:cNvPr id="42" name="Freeform 19">
                <a:extLst>
                  <a:ext uri="{FF2B5EF4-FFF2-40B4-BE49-F238E27FC236}">
                    <a16:creationId xmlns:a16="http://schemas.microsoft.com/office/drawing/2014/main" id="{F170BBD7-9671-1A6C-8E84-F963317137B5}"/>
                  </a:ext>
                </a:extLst>
              </p:cNvPr>
              <p:cNvSpPr/>
              <p:nvPr/>
            </p:nvSpPr>
            <p:spPr>
              <a:xfrm>
                <a:off x="4562475" y="2144388"/>
                <a:ext cx="1316915" cy="1551312"/>
              </a:xfrm>
              <a:custGeom>
                <a:avLst/>
                <a:gdLst>
                  <a:gd name="connsiteX0" fmla="*/ 1295400 w 1304925"/>
                  <a:gd name="connsiteY0" fmla="*/ 0 h 1533525"/>
                  <a:gd name="connsiteX1" fmla="*/ 0 w 1304925"/>
                  <a:gd name="connsiteY1" fmla="*/ 1533525 h 1533525"/>
                  <a:gd name="connsiteX2" fmla="*/ 1304925 w 1304925"/>
                  <a:gd name="connsiteY2" fmla="*/ 333375 h 1533525"/>
                  <a:gd name="connsiteX3" fmla="*/ 1295400 w 1304925"/>
                  <a:gd name="connsiteY3" fmla="*/ 0 h 1533525"/>
                  <a:gd name="connsiteX0" fmla="*/ 1304925 w 1304925"/>
                  <a:gd name="connsiteY0" fmla="*/ 0 h 1543050"/>
                  <a:gd name="connsiteX1" fmla="*/ 0 w 1304925"/>
                  <a:gd name="connsiteY1" fmla="*/ 1543050 h 1543050"/>
                  <a:gd name="connsiteX2" fmla="*/ 1304925 w 1304925"/>
                  <a:gd name="connsiteY2" fmla="*/ 342900 h 1543050"/>
                  <a:gd name="connsiteX3" fmla="*/ 1304925 w 1304925"/>
                  <a:gd name="connsiteY3" fmla="*/ 0 h 1543050"/>
                  <a:gd name="connsiteX0" fmla="*/ 1304925 w 1314161"/>
                  <a:gd name="connsiteY0" fmla="*/ 0 h 1543050"/>
                  <a:gd name="connsiteX1" fmla="*/ 0 w 1314161"/>
                  <a:gd name="connsiteY1" fmla="*/ 1543050 h 1543050"/>
                  <a:gd name="connsiteX2" fmla="*/ 1314161 w 1314161"/>
                  <a:gd name="connsiteY2" fmla="*/ 342900 h 1543050"/>
                  <a:gd name="connsiteX3" fmla="*/ 1304925 w 1314161"/>
                  <a:gd name="connsiteY3" fmla="*/ 0 h 1543050"/>
                  <a:gd name="connsiteX0" fmla="*/ 1304925 w 1314161"/>
                  <a:gd name="connsiteY0" fmla="*/ 0 h 1543050"/>
                  <a:gd name="connsiteX1" fmla="*/ 0 w 1314161"/>
                  <a:gd name="connsiteY1" fmla="*/ 1543050 h 1543050"/>
                  <a:gd name="connsiteX2" fmla="*/ 1314161 w 1314161"/>
                  <a:gd name="connsiteY2" fmla="*/ 342900 h 1543050"/>
                  <a:gd name="connsiteX3" fmla="*/ 1304925 w 1314161"/>
                  <a:gd name="connsiteY3" fmla="*/ 0 h 1543050"/>
                  <a:gd name="connsiteX0" fmla="*/ 1304925 w 1316915"/>
                  <a:gd name="connsiteY0" fmla="*/ 0 h 1543050"/>
                  <a:gd name="connsiteX1" fmla="*/ 0 w 1316915"/>
                  <a:gd name="connsiteY1" fmla="*/ 1543050 h 1543050"/>
                  <a:gd name="connsiteX2" fmla="*/ 1316915 w 1316915"/>
                  <a:gd name="connsiteY2" fmla="*/ 345654 h 1543050"/>
                  <a:gd name="connsiteX3" fmla="*/ 1304925 w 1316915"/>
                  <a:gd name="connsiteY3" fmla="*/ 0 h 1543050"/>
                  <a:gd name="connsiteX0" fmla="*/ 1310433 w 1316915"/>
                  <a:gd name="connsiteY0" fmla="*/ 0 h 1543050"/>
                  <a:gd name="connsiteX1" fmla="*/ 0 w 1316915"/>
                  <a:gd name="connsiteY1" fmla="*/ 1543050 h 1543050"/>
                  <a:gd name="connsiteX2" fmla="*/ 1316915 w 1316915"/>
                  <a:gd name="connsiteY2" fmla="*/ 345654 h 1543050"/>
                  <a:gd name="connsiteX3" fmla="*/ 1310433 w 1316915"/>
                  <a:gd name="connsiteY3" fmla="*/ 0 h 1543050"/>
                  <a:gd name="connsiteX0" fmla="*/ 1310433 w 1316915"/>
                  <a:gd name="connsiteY0" fmla="*/ 0 h 1543050"/>
                  <a:gd name="connsiteX1" fmla="*/ 0 w 1316915"/>
                  <a:gd name="connsiteY1" fmla="*/ 1543050 h 1543050"/>
                  <a:gd name="connsiteX2" fmla="*/ 1316915 w 1316915"/>
                  <a:gd name="connsiteY2" fmla="*/ 353916 h 1543050"/>
                  <a:gd name="connsiteX3" fmla="*/ 1310433 w 1316915"/>
                  <a:gd name="connsiteY3" fmla="*/ 0 h 1543050"/>
                  <a:gd name="connsiteX0" fmla="*/ 1313187 w 1316915"/>
                  <a:gd name="connsiteY0" fmla="*/ 0 h 1551312"/>
                  <a:gd name="connsiteX1" fmla="*/ 0 w 1316915"/>
                  <a:gd name="connsiteY1" fmla="*/ 1551312 h 1551312"/>
                  <a:gd name="connsiteX2" fmla="*/ 1316915 w 1316915"/>
                  <a:gd name="connsiteY2" fmla="*/ 362178 h 1551312"/>
                  <a:gd name="connsiteX3" fmla="*/ 1313187 w 1316915"/>
                  <a:gd name="connsiteY3" fmla="*/ 0 h 1551312"/>
                </a:gdLst>
                <a:ahLst/>
                <a:cxnLst>
                  <a:cxn ang="0">
                    <a:pos x="connsiteX0" y="connsiteY0"/>
                  </a:cxn>
                  <a:cxn ang="0">
                    <a:pos x="connsiteX1" y="connsiteY1"/>
                  </a:cxn>
                  <a:cxn ang="0">
                    <a:pos x="connsiteX2" y="connsiteY2"/>
                  </a:cxn>
                  <a:cxn ang="0">
                    <a:pos x="connsiteX3" y="connsiteY3"/>
                  </a:cxn>
                </a:cxnLst>
                <a:rect l="l" t="t" r="r" b="b"/>
                <a:pathLst>
                  <a:path w="1316915" h="1551312">
                    <a:moveTo>
                      <a:pt x="1313187" y="0"/>
                    </a:moveTo>
                    <a:lnTo>
                      <a:pt x="0" y="1551312"/>
                    </a:lnTo>
                    <a:lnTo>
                      <a:pt x="1316915" y="362178"/>
                    </a:lnTo>
                    <a:cubicBezTo>
                      <a:pt x="1315672" y="241452"/>
                      <a:pt x="1314430" y="120726"/>
                      <a:pt x="1313187"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3" name="Freeform 20">
                <a:extLst>
                  <a:ext uri="{FF2B5EF4-FFF2-40B4-BE49-F238E27FC236}">
                    <a16:creationId xmlns:a16="http://schemas.microsoft.com/office/drawing/2014/main" id="{5C72199D-852A-1CE7-90CD-D4215D3137D3}"/>
                  </a:ext>
                </a:extLst>
              </p:cNvPr>
              <p:cNvSpPr/>
              <p:nvPr/>
            </p:nvSpPr>
            <p:spPr>
              <a:xfrm>
                <a:off x="4562476" y="2580626"/>
                <a:ext cx="1314449" cy="1124599"/>
              </a:xfrm>
              <a:custGeom>
                <a:avLst/>
                <a:gdLst>
                  <a:gd name="connsiteX0" fmla="*/ 1304925 w 1314450"/>
                  <a:gd name="connsiteY0" fmla="*/ 0 h 1123950"/>
                  <a:gd name="connsiteX1" fmla="*/ 0 w 1314450"/>
                  <a:gd name="connsiteY1" fmla="*/ 1123950 h 1123950"/>
                  <a:gd name="connsiteX2" fmla="*/ 1314450 w 1314450"/>
                  <a:gd name="connsiteY2" fmla="*/ 352425 h 1123950"/>
                  <a:gd name="connsiteX3" fmla="*/ 1304925 w 1314450"/>
                  <a:gd name="connsiteY3" fmla="*/ 0 h 1123950"/>
                  <a:gd name="connsiteX0" fmla="*/ 1304925 w 1308292"/>
                  <a:gd name="connsiteY0" fmla="*/ 0 h 1123950"/>
                  <a:gd name="connsiteX1" fmla="*/ 0 w 1308292"/>
                  <a:gd name="connsiteY1" fmla="*/ 1123950 h 1123950"/>
                  <a:gd name="connsiteX2" fmla="*/ 1308292 w 1308292"/>
                  <a:gd name="connsiteY2" fmla="*/ 358582 h 1123950"/>
                  <a:gd name="connsiteX3" fmla="*/ 1304925 w 1308292"/>
                  <a:gd name="connsiteY3" fmla="*/ 0 h 1123950"/>
                  <a:gd name="connsiteX0" fmla="*/ 1298767 w 1308292"/>
                  <a:gd name="connsiteY0" fmla="*/ 0 h 1123950"/>
                  <a:gd name="connsiteX1" fmla="*/ 0 w 1308292"/>
                  <a:gd name="connsiteY1" fmla="*/ 1123950 h 1123950"/>
                  <a:gd name="connsiteX2" fmla="*/ 1308292 w 1308292"/>
                  <a:gd name="connsiteY2" fmla="*/ 358582 h 1123950"/>
                  <a:gd name="connsiteX3" fmla="*/ 1298767 w 1308292"/>
                  <a:gd name="connsiteY3" fmla="*/ 0 h 1123950"/>
                  <a:gd name="connsiteX0" fmla="*/ 1301846 w 1308292"/>
                  <a:gd name="connsiteY0" fmla="*/ 0 h 1127029"/>
                  <a:gd name="connsiteX1" fmla="*/ 0 w 1308292"/>
                  <a:gd name="connsiteY1" fmla="*/ 1127029 h 1127029"/>
                  <a:gd name="connsiteX2" fmla="*/ 1308292 w 1308292"/>
                  <a:gd name="connsiteY2" fmla="*/ 361661 h 1127029"/>
                  <a:gd name="connsiteX3" fmla="*/ 1301846 w 1308292"/>
                  <a:gd name="connsiteY3" fmla="*/ 0 h 1127029"/>
                  <a:gd name="connsiteX0" fmla="*/ 1308004 w 1308365"/>
                  <a:gd name="connsiteY0" fmla="*/ 0 h 1130108"/>
                  <a:gd name="connsiteX1" fmla="*/ 0 w 1308365"/>
                  <a:gd name="connsiteY1" fmla="*/ 1130108 h 1130108"/>
                  <a:gd name="connsiteX2" fmla="*/ 1308292 w 1308365"/>
                  <a:gd name="connsiteY2" fmla="*/ 364740 h 1130108"/>
                  <a:gd name="connsiteX3" fmla="*/ 1308004 w 1308365"/>
                  <a:gd name="connsiteY3" fmla="*/ 0 h 1130108"/>
                  <a:gd name="connsiteX0" fmla="*/ 1308004 w 1314449"/>
                  <a:gd name="connsiteY0" fmla="*/ 0 h 1130108"/>
                  <a:gd name="connsiteX1" fmla="*/ 0 w 1314449"/>
                  <a:gd name="connsiteY1" fmla="*/ 1130108 h 1130108"/>
                  <a:gd name="connsiteX2" fmla="*/ 1314449 w 1314449"/>
                  <a:gd name="connsiteY2" fmla="*/ 361661 h 1130108"/>
                  <a:gd name="connsiteX3" fmla="*/ 1308004 w 1314449"/>
                  <a:gd name="connsiteY3" fmla="*/ 0 h 1130108"/>
                  <a:gd name="connsiteX0" fmla="*/ 1310758 w 1314449"/>
                  <a:gd name="connsiteY0" fmla="*/ 0 h 1121845"/>
                  <a:gd name="connsiteX1" fmla="*/ 0 w 1314449"/>
                  <a:gd name="connsiteY1" fmla="*/ 1121845 h 1121845"/>
                  <a:gd name="connsiteX2" fmla="*/ 1314449 w 1314449"/>
                  <a:gd name="connsiteY2" fmla="*/ 353398 h 1121845"/>
                  <a:gd name="connsiteX3" fmla="*/ 1310758 w 1314449"/>
                  <a:gd name="connsiteY3" fmla="*/ 0 h 1121845"/>
                  <a:gd name="connsiteX0" fmla="*/ 1310758 w 1314449"/>
                  <a:gd name="connsiteY0" fmla="*/ 0 h 1124599"/>
                  <a:gd name="connsiteX1" fmla="*/ 0 w 1314449"/>
                  <a:gd name="connsiteY1" fmla="*/ 1124599 h 1124599"/>
                  <a:gd name="connsiteX2" fmla="*/ 1314449 w 1314449"/>
                  <a:gd name="connsiteY2" fmla="*/ 356152 h 1124599"/>
                  <a:gd name="connsiteX3" fmla="*/ 1310758 w 1314449"/>
                  <a:gd name="connsiteY3" fmla="*/ 0 h 1124599"/>
                </a:gdLst>
                <a:ahLst/>
                <a:cxnLst>
                  <a:cxn ang="0">
                    <a:pos x="connsiteX0" y="connsiteY0"/>
                  </a:cxn>
                  <a:cxn ang="0">
                    <a:pos x="connsiteX1" y="connsiteY1"/>
                  </a:cxn>
                  <a:cxn ang="0">
                    <a:pos x="connsiteX2" y="connsiteY2"/>
                  </a:cxn>
                  <a:cxn ang="0">
                    <a:pos x="connsiteX3" y="connsiteY3"/>
                  </a:cxn>
                </a:cxnLst>
                <a:rect l="l" t="t" r="r" b="b"/>
                <a:pathLst>
                  <a:path w="1314449" h="1124599">
                    <a:moveTo>
                      <a:pt x="1310758" y="0"/>
                    </a:moveTo>
                    <a:lnTo>
                      <a:pt x="0" y="1124599"/>
                    </a:lnTo>
                    <a:lnTo>
                      <a:pt x="1314449" y="356152"/>
                    </a:lnTo>
                    <a:cubicBezTo>
                      <a:pt x="1313327" y="236625"/>
                      <a:pt x="1311880" y="119527"/>
                      <a:pt x="1310758"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4" name="Freeform 21">
                <a:extLst>
                  <a:ext uri="{FF2B5EF4-FFF2-40B4-BE49-F238E27FC236}">
                    <a16:creationId xmlns:a16="http://schemas.microsoft.com/office/drawing/2014/main" id="{50BE7187-794A-5912-FD63-82B0C391A459}"/>
                  </a:ext>
                </a:extLst>
              </p:cNvPr>
              <p:cNvSpPr/>
              <p:nvPr/>
            </p:nvSpPr>
            <p:spPr>
              <a:xfrm>
                <a:off x="4562475" y="3012654"/>
                <a:ext cx="1327054" cy="692571"/>
              </a:xfrm>
              <a:custGeom>
                <a:avLst/>
                <a:gdLst>
                  <a:gd name="connsiteX0" fmla="*/ 1314450 w 1323975"/>
                  <a:gd name="connsiteY0" fmla="*/ 0 h 695325"/>
                  <a:gd name="connsiteX1" fmla="*/ 0 w 1323975"/>
                  <a:gd name="connsiteY1" fmla="*/ 695325 h 695325"/>
                  <a:gd name="connsiteX2" fmla="*/ 1323975 w 1323975"/>
                  <a:gd name="connsiteY2" fmla="*/ 3429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7147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048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242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5504 h 695325"/>
                  <a:gd name="connsiteX3" fmla="*/ 1314450 w 1323975"/>
                  <a:gd name="connsiteY3" fmla="*/ 0 h 695325"/>
                  <a:gd name="connsiteX0" fmla="*/ 1311372 w 1323975"/>
                  <a:gd name="connsiteY0" fmla="*/ 0 h 695325"/>
                  <a:gd name="connsiteX1" fmla="*/ 0 w 1323975"/>
                  <a:gd name="connsiteY1" fmla="*/ 695325 h 695325"/>
                  <a:gd name="connsiteX2" fmla="*/ 1323975 w 1323975"/>
                  <a:gd name="connsiteY2" fmla="*/ 355504 h 695325"/>
                  <a:gd name="connsiteX3" fmla="*/ 1311372 w 1323975"/>
                  <a:gd name="connsiteY3" fmla="*/ 0 h 695325"/>
                  <a:gd name="connsiteX0" fmla="*/ 1311372 w 1327054"/>
                  <a:gd name="connsiteY0" fmla="*/ 0 h 695325"/>
                  <a:gd name="connsiteX1" fmla="*/ 0 w 1327054"/>
                  <a:gd name="connsiteY1" fmla="*/ 695325 h 695325"/>
                  <a:gd name="connsiteX2" fmla="*/ 1327054 w 1327054"/>
                  <a:gd name="connsiteY2" fmla="*/ 358582 h 695325"/>
                  <a:gd name="connsiteX3" fmla="*/ 1311372 w 1327054"/>
                  <a:gd name="connsiteY3" fmla="*/ 0 h 695325"/>
                  <a:gd name="connsiteX0" fmla="*/ 1311372 w 1327054"/>
                  <a:gd name="connsiteY0" fmla="*/ 0 h 692571"/>
                  <a:gd name="connsiteX1" fmla="*/ 0 w 1327054"/>
                  <a:gd name="connsiteY1" fmla="*/ 692571 h 692571"/>
                  <a:gd name="connsiteX2" fmla="*/ 1327054 w 1327054"/>
                  <a:gd name="connsiteY2" fmla="*/ 355828 h 692571"/>
                  <a:gd name="connsiteX3" fmla="*/ 1311372 w 1327054"/>
                  <a:gd name="connsiteY3" fmla="*/ 0 h 692571"/>
                </a:gdLst>
                <a:ahLst/>
                <a:cxnLst>
                  <a:cxn ang="0">
                    <a:pos x="connsiteX0" y="connsiteY0"/>
                  </a:cxn>
                  <a:cxn ang="0">
                    <a:pos x="connsiteX1" y="connsiteY1"/>
                  </a:cxn>
                  <a:cxn ang="0">
                    <a:pos x="connsiteX2" y="connsiteY2"/>
                  </a:cxn>
                  <a:cxn ang="0">
                    <a:pos x="connsiteX3" y="connsiteY3"/>
                  </a:cxn>
                </a:cxnLst>
                <a:rect l="l" t="t" r="r" b="b"/>
                <a:pathLst>
                  <a:path w="1327054" h="692571">
                    <a:moveTo>
                      <a:pt x="1311372" y="0"/>
                    </a:moveTo>
                    <a:lnTo>
                      <a:pt x="0" y="692571"/>
                    </a:lnTo>
                    <a:lnTo>
                      <a:pt x="1327054" y="355828"/>
                    </a:lnTo>
                    <a:lnTo>
                      <a:pt x="1311372"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grpSp>
        <p:sp>
          <p:nvSpPr>
            <p:cNvPr id="7" name="Oval 3">
              <a:extLst>
                <a:ext uri="{FF2B5EF4-FFF2-40B4-BE49-F238E27FC236}">
                  <a16:creationId xmlns:a16="http://schemas.microsoft.com/office/drawing/2014/main" id="{97255CDC-0EB8-B2D4-BD4B-6DDE90BE7F43}"/>
                </a:ext>
              </a:extLst>
            </p:cNvPr>
            <p:cNvSpPr/>
            <p:nvPr/>
          </p:nvSpPr>
          <p:spPr>
            <a:xfrm>
              <a:off x="3377086" y="3058669"/>
              <a:ext cx="2333258" cy="1512168"/>
            </a:xfrm>
            <a:prstGeom prst="ellipse">
              <a:avLst/>
            </a:prstGeom>
            <a:grpFill/>
            <a:ln w="155575">
              <a:solidFill>
                <a:schemeClr val="tx2"/>
              </a:solidFill>
            </a:ln>
            <a:effectLst>
              <a:outerShdw blurRad="1016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33" name="TextBox 32">
              <a:extLst>
                <a:ext uri="{FF2B5EF4-FFF2-40B4-BE49-F238E27FC236}">
                  <a16:creationId xmlns:a16="http://schemas.microsoft.com/office/drawing/2014/main" id="{B72411CF-0179-6C91-FCAF-4437CB5ACFE4}"/>
                </a:ext>
              </a:extLst>
            </p:cNvPr>
            <p:cNvSpPr txBox="1"/>
            <p:nvPr/>
          </p:nvSpPr>
          <p:spPr>
            <a:xfrm>
              <a:off x="6012160" y="1687760"/>
              <a:ext cx="2736304"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الموضوعية</a:t>
              </a:r>
              <a:endParaRPr lang="ko-KR" altLang="en-US" sz="1800" b="1" dirty="0">
                <a:solidFill>
                  <a:schemeClr val="tx1"/>
                </a:solidFill>
                <a:latin typeface="Alexandria" pitchFamily="2" charset="-78"/>
                <a:cs typeface="Alexandria" pitchFamily="2" charset="-78"/>
              </a:endParaRPr>
            </a:p>
          </p:txBody>
        </p:sp>
        <p:sp>
          <p:nvSpPr>
            <p:cNvPr id="34" name="TextBox 33">
              <a:extLst>
                <a:ext uri="{FF2B5EF4-FFF2-40B4-BE49-F238E27FC236}">
                  <a16:creationId xmlns:a16="http://schemas.microsoft.com/office/drawing/2014/main" id="{96789A19-41B4-8E32-8BDE-CC574F762B30}"/>
                </a:ext>
              </a:extLst>
            </p:cNvPr>
            <p:cNvSpPr txBox="1"/>
            <p:nvPr/>
          </p:nvSpPr>
          <p:spPr>
            <a:xfrm>
              <a:off x="6012160" y="2148855"/>
              <a:ext cx="2736304"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الاختبارية والدقة</a:t>
              </a:r>
            </a:p>
          </p:txBody>
        </p:sp>
        <p:sp>
          <p:nvSpPr>
            <p:cNvPr id="35" name="TextBox 34">
              <a:extLst>
                <a:ext uri="{FF2B5EF4-FFF2-40B4-BE49-F238E27FC236}">
                  <a16:creationId xmlns:a16="http://schemas.microsoft.com/office/drawing/2014/main" id="{7D604E73-5DFD-3C27-0E58-154675CE657B}"/>
                </a:ext>
              </a:extLst>
            </p:cNvPr>
            <p:cNvSpPr txBox="1"/>
            <p:nvPr/>
          </p:nvSpPr>
          <p:spPr>
            <a:xfrm>
              <a:off x="6012160" y="2632351"/>
              <a:ext cx="2736304" cy="295921"/>
            </a:xfrm>
            <a:prstGeom prst="rect">
              <a:avLst/>
            </a:prstGeom>
            <a:grpFill/>
            <a:ln>
              <a:solidFill>
                <a:schemeClr val="tx2"/>
              </a:solidFill>
            </a:ln>
          </p:spPr>
          <p:txBody>
            <a:bodyPr wrap="square" rtlCol="0">
              <a:spAutoFit/>
            </a:bodyPr>
            <a:lstStyle/>
            <a:p>
              <a:pPr algn="r"/>
              <a:r>
                <a:rPr lang="ar-SA" sz="1800" b="1" dirty="0">
                  <a:latin typeface="Alexandria" pitchFamily="2" charset="-78"/>
                  <a:ea typeface="Times New Roman"/>
                  <a:cs typeface="Alexandria" pitchFamily="2" charset="-78"/>
                </a:rPr>
                <a:t>اتخاذ منهج واضح وسليم</a:t>
              </a:r>
            </a:p>
          </p:txBody>
        </p:sp>
        <p:sp>
          <p:nvSpPr>
            <p:cNvPr id="37" name="TextBox 36">
              <a:extLst>
                <a:ext uri="{FF2B5EF4-FFF2-40B4-BE49-F238E27FC236}">
                  <a16:creationId xmlns:a16="http://schemas.microsoft.com/office/drawing/2014/main" id="{D0D3FDF9-AE61-613D-87F7-2761E22CBC2D}"/>
                </a:ext>
              </a:extLst>
            </p:cNvPr>
            <p:cNvSpPr txBox="1"/>
            <p:nvPr/>
          </p:nvSpPr>
          <p:spPr>
            <a:xfrm>
              <a:off x="128797" y="4051056"/>
              <a:ext cx="3113151" cy="323843"/>
            </a:xfrm>
            <a:prstGeom prst="rect">
              <a:avLst/>
            </a:prstGeom>
            <a:grpFill/>
            <a:ln>
              <a:solidFill>
                <a:schemeClr val="tx2"/>
              </a:solidFill>
            </a:ln>
          </p:spPr>
          <p:txBody>
            <a:bodyPr wrap="square" rtlCol="0">
              <a:spAutoFit/>
            </a:bodyPr>
            <a:lstStyle/>
            <a:p>
              <a:pPr algn="ctr"/>
              <a:endParaRPr lang="ko-KR" altLang="en-US" sz="1800" b="1" dirty="0">
                <a:solidFill>
                  <a:schemeClr val="bg1"/>
                </a:solidFill>
                <a:latin typeface="Alexandria" pitchFamily="2" charset="-78"/>
                <a:cs typeface="Alexandria" pitchFamily="2" charset="-78"/>
              </a:endParaRPr>
            </a:p>
          </p:txBody>
        </p:sp>
        <p:sp>
          <p:nvSpPr>
            <p:cNvPr id="38" name="TextBox 37">
              <a:extLst>
                <a:ext uri="{FF2B5EF4-FFF2-40B4-BE49-F238E27FC236}">
                  <a16:creationId xmlns:a16="http://schemas.microsoft.com/office/drawing/2014/main" id="{17876ECC-D60A-2610-2FDC-7D17F5B54AB1}"/>
                </a:ext>
              </a:extLst>
            </p:cNvPr>
            <p:cNvSpPr txBox="1"/>
            <p:nvPr/>
          </p:nvSpPr>
          <p:spPr>
            <a:xfrm>
              <a:off x="128797" y="4515990"/>
              <a:ext cx="3113150"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اتباع </a:t>
              </a:r>
              <a:r>
                <a:rPr lang="ar-AE" sz="1800" b="1" i="0" dirty="0">
                  <a:solidFill>
                    <a:schemeClr val="tx1"/>
                  </a:solidFill>
                  <a:effectLst/>
                  <a:latin typeface="Neo sans arabic"/>
                  <a:cs typeface="Alexandria" pitchFamily="2" charset="-78"/>
                </a:rPr>
                <a:t>الأ</a:t>
              </a:r>
              <a:r>
                <a:rPr lang="ar-JO" sz="1800" b="1" i="0" dirty="0">
                  <a:solidFill>
                    <a:schemeClr val="tx1"/>
                  </a:solidFill>
                  <a:effectLst/>
                  <a:latin typeface="Neo sans arabic"/>
                  <a:cs typeface="Alexandria" pitchFamily="2" charset="-78"/>
                </a:rPr>
                <a:t>سلوب </a:t>
              </a:r>
              <a:r>
                <a:rPr lang="ar-AE" sz="1800" b="1" i="0" dirty="0">
                  <a:solidFill>
                    <a:schemeClr val="tx1"/>
                  </a:solidFill>
                  <a:effectLst/>
                  <a:latin typeface="Neo sans arabic"/>
                  <a:cs typeface="Alexandria" pitchFamily="2" charset="-78"/>
                </a:rPr>
                <a:t>ال</a:t>
              </a:r>
              <a:r>
                <a:rPr lang="ar-JO" sz="1800" b="1" i="0" dirty="0">
                  <a:solidFill>
                    <a:schemeClr val="tx1"/>
                  </a:solidFill>
                  <a:effectLst/>
                  <a:latin typeface="Neo sans arabic"/>
                  <a:cs typeface="Alexandria" pitchFamily="2" charset="-78"/>
                </a:rPr>
                <a:t>علمي في الدراسة</a:t>
              </a:r>
            </a:p>
          </p:txBody>
        </p:sp>
        <p:sp>
          <p:nvSpPr>
            <p:cNvPr id="39" name="TextBox 38">
              <a:extLst>
                <a:ext uri="{FF2B5EF4-FFF2-40B4-BE49-F238E27FC236}">
                  <a16:creationId xmlns:a16="http://schemas.microsoft.com/office/drawing/2014/main" id="{2D752FBB-6912-DD36-BDAA-D97178873CFB}"/>
                </a:ext>
              </a:extLst>
            </p:cNvPr>
            <p:cNvSpPr txBox="1"/>
            <p:nvPr/>
          </p:nvSpPr>
          <p:spPr>
            <a:xfrm>
              <a:off x="141933" y="4915555"/>
              <a:ext cx="3113151" cy="295921"/>
            </a:xfrm>
            <a:prstGeom prst="rect">
              <a:avLst/>
            </a:prstGeom>
            <a:grpFill/>
            <a:ln>
              <a:solidFill>
                <a:schemeClr val="tx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1800" b="1" i="0" u="none" strike="noStrike" kern="0" cap="none" spc="0" normalizeH="0" baseline="0" noProof="0" dirty="0">
                  <a:ln>
                    <a:noFill/>
                  </a:ln>
                  <a:solidFill>
                    <a:srgbClr val="000000"/>
                  </a:solidFill>
                  <a:effectLst/>
                  <a:uLnTx/>
                  <a:uFillTx/>
                  <a:latin typeface="Neo sans arabic"/>
                  <a:cs typeface="Alexandria" pitchFamily="2" charset="-78"/>
                  <a:sym typeface="Arial"/>
                </a:rPr>
                <a:t>الالتزام بالقواعد العلمية</a:t>
              </a:r>
            </a:p>
          </p:txBody>
        </p:sp>
      </p:grpSp>
      <p:sp>
        <p:nvSpPr>
          <p:cNvPr id="51" name="TextBox 50">
            <a:extLst>
              <a:ext uri="{FF2B5EF4-FFF2-40B4-BE49-F238E27FC236}">
                <a16:creationId xmlns:a16="http://schemas.microsoft.com/office/drawing/2014/main" id="{581FF1AB-2813-2DF1-54E6-3E30156F8A79}"/>
              </a:ext>
            </a:extLst>
          </p:cNvPr>
          <p:cNvSpPr txBox="1"/>
          <p:nvPr/>
        </p:nvSpPr>
        <p:spPr>
          <a:xfrm>
            <a:off x="1847528" y="4691985"/>
            <a:ext cx="2715932" cy="338554"/>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1600" b="1" i="0" u="none" strike="noStrike" kern="0" cap="none" spc="0" normalizeH="0" baseline="0" noProof="0" dirty="0">
                <a:ln>
                  <a:noFill/>
                </a:ln>
                <a:solidFill>
                  <a:srgbClr val="000000"/>
                </a:solidFill>
                <a:effectLst/>
                <a:uLnTx/>
                <a:uFillTx/>
                <a:latin typeface="Neo sans arabic"/>
                <a:cs typeface="Alexandria" pitchFamily="2" charset="-78"/>
                <a:sym typeface="Arial"/>
              </a:rPr>
              <a:t>ثبات نتائج البحث</a:t>
            </a:r>
          </a:p>
        </p:txBody>
      </p:sp>
      <p:sp>
        <p:nvSpPr>
          <p:cNvPr id="52" name="TextBox 51">
            <a:extLst>
              <a:ext uri="{FF2B5EF4-FFF2-40B4-BE49-F238E27FC236}">
                <a16:creationId xmlns:a16="http://schemas.microsoft.com/office/drawing/2014/main" id="{7C1DAABE-B5CC-6F01-ED8F-9314CA1840C0}"/>
              </a:ext>
            </a:extLst>
          </p:cNvPr>
          <p:cNvSpPr txBox="1"/>
          <p:nvPr/>
        </p:nvSpPr>
        <p:spPr>
          <a:xfrm>
            <a:off x="3695065" y="4177339"/>
            <a:ext cx="3905250" cy="338554"/>
          </a:xfrm>
          <a:prstGeom prst="rect">
            <a:avLst/>
          </a:prstGeom>
          <a:noFill/>
        </p:spPr>
        <p:txBody>
          <a:bodyPr wrap="square">
            <a:spAutoFit/>
          </a:bodyPr>
          <a:lstStyle/>
          <a:p>
            <a:pPr algn="r" rtl="1"/>
            <a:r>
              <a:rPr lang="ar-JO" sz="1600" b="1" i="0" dirty="0">
                <a:solidFill>
                  <a:schemeClr val="tx1"/>
                </a:solidFill>
                <a:effectLst/>
                <a:latin typeface="Neo sans arabic"/>
                <a:cs typeface="Alexandria" pitchFamily="2" charset="-78"/>
              </a:rPr>
              <a:t>خصائص البحث العلمي</a:t>
            </a:r>
            <a:endParaRPr lang="ar-JO" sz="1600" b="0" i="0" dirty="0">
              <a:solidFill>
                <a:schemeClr val="tx1"/>
              </a:solidFill>
              <a:effectLst/>
              <a:latin typeface="Neo sans arabic"/>
              <a:cs typeface="Alexandria" pitchFamily="2" charset="-78"/>
            </a:endParaRPr>
          </a:p>
        </p:txBody>
      </p:sp>
      <p:pic>
        <p:nvPicPr>
          <p:cNvPr id="53" name="Graphic 21">
            <a:extLst>
              <a:ext uri="{FF2B5EF4-FFF2-40B4-BE49-F238E27FC236}">
                <a16:creationId xmlns:a16="http://schemas.microsoft.com/office/drawing/2014/main" id="{BE16D582-D149-BECF-F556-ECFD28D9B52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460217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3" name="TextBox 2">
            <a:extLst>
              <a:ext uri="{FF2B5EF4-FFF2-40B4-BE49-F238E27FC236}">
                <a16:creationId xmlns:a16="http://schemas.microsoft.com/office/drawing/2014/main" id="{314592AC-4E93-09D4-A4E9-66FEC21289B4}"/>
              </a:ext>
            </a:extLst>
          </p:cNvPr>
          <p:cNvSpPr txBox="1"/>
          <p:nvPr/>
        </p:nvSpPr>
        <p:spPr>
          <a:xfrm>
            <a:off x="3923062" y="216153"/>
            <a:ext cx="3905250" cy="461665"/>
          </a:xfrm>
          <a:prstGeom prst="rect">
            <a:avLst/>
          </a:prstGeom>
          <a:noFill/>
        </p:spPr>
        <p:txBody>
          <a:bodyPr wrap="square">
            <a:spAutoFit/>
          </a:bodyPr>
          <a:lstStyle/>
          <a:p>
            <a:pPr algn="r" rtl="1"/>
            <a:r>
              <a:rPr lang="ar-JO" sz="2400" b="1" i="0" dirty="0">
                <a:solidFill>
                  <a:schemeClr val="tx1"/>
                </a:solidFill>
                <a:effectLst/>
                <a:latin typeface="Neo sans arabic"/>
                <a:cs typeface="Alexandria" pitchFamily="2" charset="-78"/>
              </a:rPr>
              <a:t>خصائص البحث العلمي</a:t>
            </a:r>
            <a:endParaRPr lang="ar-JO" sz="2400" b="0" i="0" dirty="0">
              <a:solidFill>
                <a:schemeClr val="tx1"/>
              </a:solidFill>
              <a:effectLst/>
              <a:latin typeface="Neo sans arabic"/>
              <a:cs typeface="Alexandria" pitchFamily="2" charset="-78"/>
            </a:endParaRPr>
          </a:p>
        </p:txBody>
      </p:sp>
      <p:grpSp>
        <p:nvGrpSpPr>
          <p:cNvPr id="4" name="Group 30">
            <a:extLst>
              <a:ext uri="{FF2B5EF4-FFF2-40B4-BE49-F238E27FC236}">
                <a16:creationId xmlns:a16="http://schemas.microsoft.com/office/drawing/2014/main" id="{0F08E497-B3BE-9580-ADC0-97C4BB26C91A}"/>
              </a:ext>
            </a:extLst>
          </p:cNvPr>
          <p:cNvGrpSpPr/>
          <p:nvPr/>
        </p:nvGrpSpPr>
        <p:grpSpPr>
          <a:xfrm>
            <a:off x="407368" y="1605871"/>
            <a:ext cx="11568732" cy="4709718"/>
            <a:chOff x="482482" y="1687760"/>
            <a:chExt cx="8265982" cy="3773578"/>
          </a:xfrm>
          <a:solidFill>
            <a:srgbClr val="00B0F0"/>
          </a:solidFill>
        </p:grpSpPr>
        <p:grpSp>
          <p:nvGrpSpPr>
            <p:cNvPr id="5" name="Group 12">
              <a:extLst>
                <a:ext uri="{FF2B5EF4-FFF2-40B4-BE49-F238E27FC236}">
                  <a16:creationId xmlns:a16="http://schemas.microsoft.com/office/drawing/2014/main" id="{96BF2B5C-E52D-E04E-C2DC-7847196D42E0}"/>
                </a:ext>
              </a:extLst>
            </p:cNvPr>
            <p:cNvGrpSpPr/>
            <p:nvPr/>
          </p:nvGrpSpPr>
          <p:grpSpPr>
            <a:xfrm>
              <a:off x="4562475" y="1714499"/>
              <a:ext cx="1314547" cy="1990727"/>
              <a:chOff x="4562475" y="1714499"/>
              <a:chExt cx="1314547" cy="1990727"/>
            </a:xfrm>
            <a:grpFill/>
          </p:grpSpPr>
          <p:sp>
            <p:nvSpPr>
              <p:cNvPr id="44" name="Freeform 8">
                <a:extLst>
                  <a:ext uri="{FF2B5EF4-FFF2-40B4-BE49-F238E27FC236}">
                    <a16:creationId xmlns:a16="http://schemas.microsoft.com/office/drawing/2014/main" id="{B3C2DD0B-BDD4-68C9-6558-471B35C66677}"/>
                  </a:ext>
                </a:extLst>
              </p:cNvPr>
              <p:cNvSpPr/>
              <p:nvPr/>
            </p:nvSpPr>
            <p:spPr>
              <a:xfrm>
                <a:off x="4562475" y="1714499"/>
                <a:ext cx="1304925" cy="1990725"/>
              </a:xfrm>
              <a:custGeom>
                <a:avLst/>
                <a:gdLst>
                  <a:gd name="connsiteX0" fmla="*/ 1295400 w 1304925"/>
                  <a:gd name="connsiteY0" fmla="*/ 0 h 1981200"/>
                  <a:gd name="connsiteX1" fmla="*/ 0 w 1304925"/>
                  <a:gd name="connsiteY1" fmla="*/ 1981200 h 1981200"/>
                  <a:gd name="connsiteX2" fmla="*/ 1304925 w 1304925"/>
                  <a:gd name="connsiteY2" fmla="*/ 342900 h 1981200"/>
                  <a:gd name="connsiteX3" fmla="*/ 1295400 w 1304925"/>
                  <a:gd name="connsiteY3" fmla="*/ 0 h 1981200"/>
                  <a:gd name="connsiteX0" fmla="*/ 1295400 w 1304925"/>
                  <a:gd name="connsiteY0" fmla="*/ 0 h 1981200"/>
                  <a:gd name="connsiteX1" fmla="*/ 0 w 1304925"/>
                  <a:gd name="connsiteY1" fmla="*/ 1981200 h 1981200"/>
                  <a:gd name="connsiteX2" fmla="*/ 1304925 w 1304925"/>
                  <a:gd name="connsiteY2" fmla="*/ 342900 h 1981200"/>
                  <a:gd name="connsiteX3" fmla="*/ 1295400 w 1304925"/>
                  <a:gd name="connsiteY3" fmla="*/ 0 h 1981200"/>
                  <a:gd name="connsiteX0" fmla="*/ 1304925 w 1304925"/>
                  <a:gd name="connsiteY0" fmla="*/ 0 h 1990725"/>
                  <a:gd name="connsiteX1" fmla="*/ 0 w 1304925"/>
                  <a:gd name="connsiteY1" fmla="*/ 1990725 h 1990725"/>
                  <a:gd name="connsiteX2" fmla="*/ 1304925 w 1304925"/>
                  <a:gd name="connsiteY2" fmla="*/ 352425 h 1990725"/>
                  <a:gd name="connsiteX3" fmla="*/ 1304925 w 1304925"/>
                  <a:gd name="connsiteY3" fmla="*/ 0 h 1990725"/>
                  <a:gd name="connsiteX0" fmla="*/ 1304925 w 1304925"/>
                  <a:gd name="connsiteY0" fmla="*/ 0 h 1990725"/>
                  <a:gd name="connsiteX1" fmla="*/ 0 w 1304925"/>
                  <a:gd name="connsiteY1" fmla="*/ 1990725 h 1990725"/>
                  <a:gd name="connsiteX2" fmla="*/ 1304925 w 1304925"/>
                  <a:gd name="connsiteY2" fmla="*/ 358709 h 1990725"/>
                  <a:gd name="connsiteX3" fmla="*/ 1304925 w 1304925"/>
                  <a:gd name="connsiteY3" fmla="*/ 0 h 1990725"/>
                </a:gdLst>
                <a:ahLst/>
                <a:cxnLst>
                  <a:cxn ang="0">
                    <a:pos x="connsiteX0" y="connsiteY0"/>
                  </a:cxn>
                  <a:cxn ang="0">
                    <a:pos x="connsiteX1" y="connsiteY1"/>
                  </a:cxn>
                  <a:cxn ang="0">
                    <a:pos x="connsiteX2" y="connsiteY2"/>
                  </a:cxn>
                  <a:cxn ang="0">
                    <a:pos x="connsiteX3" y="connsiteY3"/>
                  </a:cxn>
                </a:cxnLst>
                <a:rect l="l" t="t" r="r" b="b"/>
                <a:pathLst>
                  <a:path w="1304925" h="1990725">
                    <a:moveTo>
                      <a:pt x="1304925" y="0"/>
                    </a:moveTo>
                    <a:lnTo>
                      <a:pt x="0" y="1990725"/>
                    </a:lnTo>
                    <a:lnTo>
                      <a:pt x="1304925" y="358709"/>
                    </a:lnTo>
                    <a:lnTo>
                      <a:pt x="1304925"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5" name="Freeform 9">
                <a:extLst>
                  <a:ext uri="{FF2B5EF4-FFF2-40B4-BE49-F238E27FC236}">
                    <a16:creationId xmlns:a16="http://schemas.microsoft.com/office/drawing/2014/main" id="{E42DFB6E-EA83-180E-59E3-DC7EDCCB50D0}"/>
                  </a:ext>
                </a:extLst>
              </p:cNvPr>
              <p:cNvSpPr/>
              <p:nvPr/>
            </p:nvSpPr>
            <p:spPr>
              <a:xfrm>
                <a:off x="4562476" y="2152650"/>
                <a:ext cx="1311338" cy="1543050"/>
              </a:xfrm>
              <a:custGeom>
                <a:avLst/>
                <a:gdLst>
                  <a:gd name="connsiteX0" fmla="*/ 1295400 w 1304925"/>
                  <a:gd name="connsiteY0" fmla="*/ 0 h 1533525"/>
                  <a:gd name="connsiteX1" fmla="*/ 0 w 1304925"/>
                  <a:gd name="connsiteY1" fmla="*/ 1533525 h 1533525"/>
                  <a:gd name="connsiteX2" fmla="*/ 1304925 w 1304925"/>
                  <a:gd name="connsiteY2" fmla="*/ 333375 h 1533525"/>
                  <a:gd name="connsiteX3" fmla="*/ 1295400 w 1304925"/>
                  <a:gd name="connsiteY3" fmla="*/ 0 h 1533525"/>
                  <a:gd name="connsiteX0" fmla="*/ 1304925 w 1304925"/>
                  <a:gd name="connsiteY0" fmla="*/ 0 h 1543050"/>
                  <a:gd name="connsiteX1" fmla="*/ 0 w 1304925"/>
                  <a:gd name="connsiteY1" fmla="*/ 1543050 h 1543050"/>
                  <a:gd name="connsiteX2" fmla="*/ 1304925 w 1304925"/>
                  <a:gd name="connsiteY2" fmla="*/ 342900 h 1543050"/>
                  <a:gd name="connsiteX3" fmla="*/ 1304925 w 1304925"/>
                  <a:gd name="connsiteY3" fmla="*/ 0 h 1543050"/>
                  <a:gd name="connsiteX0" fmla="*/ 1304925 w 1304925"/>
                  <a:gd name="connsiteY0" fmla="*/ 0 h 1543050"/>
                  <a:gd name="connsiteX1" fmla="*/ 0 w 1304925"/>
                  <a:gd name="connsiteY1" fmla="*/ 1543050 h 1543050"/>
                  <a:gd name="connsiteX2" fmla="*/ 1301782 w 1304925"/>
                  <a:gd name="connsiteY2" fmla="*/ 355469 h 1543050"/>
                  <a:gd name="connsiteX3" fmla="*/ 1304925 w 1304925"/>
                  <a:gd name="connsiteY3" fmla="*/ 0 h 1543050"/>
                  <a:gd name="connsiteX0" fmla="*/ 1304925 w 1311299"/>
                  <a:gd name="connsiteY0" fmla="*/ 0 h 1543050"/>
                  <a:gd name="connsiteX1" fmla="*/ 0 w 1311299"/>
                  <a:gd name="connsiteY1" fmla="*/ 1543050 h 1543050"/>
                  <a:gd name="connsiteX2" fmla="*/ 1311209 w 1311299"/>
                  <a:gd name="connsiteY2" fmla="*/ 355469 h 1543050"/>
                  <a:gd name="connsiteX3" fmla="*/ 1304925 w 1311299"/>
                  <a:gd name="connsiteY3" fmla="*/ 0 h 1543050"/>
                  <a:gd name="connsiteX0" fmla="*/ 1307638 w 1311338"/>
                  <a:gd name="connsiteY0" fmla="*/ 0 h 1543050"/>
                  <a:gd name="connsiteX1" fmla="*/ 0 w 1311338"/>
                  <a:gd name="connsiteY1" fmla="*/ 1543050 h 1543050"/>
                  <a:gd name="connsiteX2" fmla="*/ 1311209 w 1311338"/>
                  <a:gd name="connsiteY2" fmla="*/ 355469 h 1543050"/>
                  <a:gd name="connsiteX3" fmla="*/ 1307638 w 1311338"/>
                  <a:gd name="connsiteY3" fmla="*/ 0 h 1543050"/>
                </a:gdLst>
                <a:ahLst/>
                <a:cxnLst>
                  <a:cxn ang="0">
                    <a:pos x="connsiteX0" y="connsiteY0"/>
                  </a:cxn>
                  <a:cxn ang="0">
                    <a:pos x="connsiteX1" y="connsiteY1"/>
                  </a:cxn>
                  <a:cxn ang="0">
                    <a:pos x="connsiteX2" y="connsiteY2"/>
                  </a:cxn>
                  <a:cxn ang="0">
                    <a:pos x="connsiteX3" y="connsiteY3"/>
                  </a:cxn>
                </a:cxnLst>
                <a:rect l="l" t="t" r="r" b="b"/>
                <a:pathLst>
                  <a:path w="1311338" h="1543050">
                    <a:moveTo>
                      <a:pt x="1307638" y="0"/>
                    </a:moveTo>
                    <a:lnTo>
                      <a:pt x="0" y="1543050"/>
                    </a:lnTo>
                    <a:lnTo>
                      <a:pt x="1311209" y="355469"/>
                    </a:lnTo>
                    <a:cubicBezTo>
                      <a:pt x="1312257" y="236979"/>
                      <a:pt x="1306590" y="118490"/>
                      <a:pt x="1307638"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6" name="Freeform 10">
                <a:extLst>
                  <a:ext uri="{FF2B5EF4-FFF2-40B4-BE49-F238E27FC236}">
                    <a16:creationId xmlns:a16="http://schemas.microsoft.com/office/drawing/2014/main" id="{5EB1BE7D-713A-820B-3195-FA7096D95DE0}"/>
                  </a:ext>
                </a:extLst>
              </p:cNvPr>
              <p:cNvSpPr/>
              <p:nvPr/>
            </p:nvSpPr>
            <p:spPr>
              <a:xfrm>
                <a:off x="4562475" y="2581275"/>
                <a:ext cx="1314450" cy="1123950"/>
              </a:xfrm>
              <a:custGeom>
                <a:avLst/>
                <a:gdLst>
                  <a:gd name="connsiteX0" fmla="*/ 1304925 w 1314450"/>
                  <a:gd name="connsiteY0" fmla="*/ 0 h 1123950"/>
                  <a:gd name="connsiteX1" fmla="*/ 0 w 1314450"/>
                  <a:gd name="connsiteY1" fmla="*/ 1123950 h 1123950"/>
                  <a:gd name="connsiteX2" fmla="*/ 1314450 w 1314450"/>
                  <a:gd name="connsiteY2" fmla="*/ 352425 h 1123950"/>
                  <a:gd name="connsiteX3" fmla="*/ 1304925 w 1314450"/>
                  <a:gd name="connsiteY3" fmla="*/ 0 h 1123950"/>
                  <a:gd name="connsiteX0" fmla="*/ 1304925 w 1314450"/>
                  <a:gd name="connsiteY0" fmla="*/ 0 h 1123950"/>
                  <a:gd name="connsiteX1" fmla="*/ 0 w 1314450"/>
                  <a:gd name="connsiteY1" fmla="*/ 1123950 h 1123950"/>
                  <a:gd name="connsiteX2" fmla="*/ 1314450 w 1314450"/>
                  <a:gd name="connsiteY2" fmla="*/ 358709 h 1123950"/>
                  <a:gd name="connsiteX3" fmla="*/ 1304925 w 1314450"/>
                  <a:gd name="connsiteY3" fmla="*/ 0 h 1123950"/>
                </a:gdLst>
                <a:ahLst/>
                <a:cxnLst>
                  <a:cxn ang="0">
                    <a:pos x="connsiteX0" y="connsiteY0"/>
                  </a:cxn>
                  <a:cxn ang="0">
                    <a:pos x="connsiteX1" y="connsiteY1"/>
                  </a:cxn>
                  <a:cxn ang="0">
                    <a:pos x="connsiteX2" y="connsiteY2"/>
                  </a:cxn>
                  <a:cxn ang="0">
                    <a:pos x="connsiteX3" y="connsiteY3"/>
                  </a:cxn>
                </a:cxnLst>
                <a:rect l="l" t="t" r="r" b="b"/>
                <a:pathLst>
                  <a:path w="1314450" h="1123950">
                    <a:moveTo>
                      <a:pt x="1304925" y="0"/>
                    </a:moveTo>
                    <a:lnTo>
                      <a:pt x="0" y="1123950"/>
                    </a:lnTo>
                    <a:lnTo>
                      <a:pt x="1314450" y="358709"/>
                    </a:lnTo>
                    <a:lnTo>
                      <a:pt x="1304925"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7" name="Freeform 11">
                <a:extLst>
                  <a:ext uri="{FF2B5EF4-FFF2-40B4-BE49-F238E27FC236}">
                    <a16:creationId xmlns:a16="http://schemas.microsoft.com/office/drawing/2014/main" id="{F92C33D3-FAAD-4FA7-E44F-100B475D166F}"/>
                  </a:ext>
                </a:extLst>
              </p:cNvPr>
              <p:cNvSpPr/>
              <p:nvPr/>
            </p:nvSpPr>
            <p:spPr>
              <a:xfrm>
                <a:off x="4562475" y="3013044"/>
                <a:ext cx="1314547" cy="692182"/>
              </a:xfrm>
              <a:custGeom>
                <a:avLst/>
                <a:gdLst>
                  <a:gd name="connsiteX0" fmla="*/ 1314450 w 1323975"/>
                  <a:gd name="connsiteY0" fmla="*/ 0 h 695325"/>
                  <a:gd name="connsiteX1" fmla="*/ 0 w 1323975"/>
                  <a:gd name="connsiteY1" fmla="*/ 695325 h 695325"/>
                  <a:gd name="connsiteX2" fmla="*/ 1323975 w 1323975"/>
                  <a:gd name="connsiteY2" fmla="*/ 3429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7147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048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242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61852 h 695325"/>
                  <a:gd name="connsiteX3" fmla="*/ 1314450 w 1323975"/>
                  <a:gd name="connsiteY3" fmla="*/ 0 h 695325"/>
                  <a:gd name="connsiteX0" fmla="*/ 1314450 w 1323975"/>
                  <a:gd name="connsiteY0" fmla="*/ 0 h 689040"/>
                  <a:gd name="connsiteX1" fmla="*/ 0 w 1323975"/>
                  <a:gd name="connsiteY1" fmla="*/ 689040 h 689040"/>
                  <a:gd name="connsiteX2" fmla="*/ 1323975 w 1323975"/>
                  <a:gd name="connsiteY2" fmla="*/ 355567 h 689040"/>
                  <a:gd name="connsiteX3" fmla="*/ 1314450 w 1323975"/>
                  <a:gd name="connsiteY3" fmla="*/ 0 h 689040"/>
                  <a:gd name="connsiteX0" fmla="*/ 1317592 w 1323975"/>
                  <a:gd name="connsiteY0" fmla="*/ 0 h 685898"/>
                  <a:gd name="connsiteX1" fmla="*/ 0 w 1323975"/>
                  <a:gd name="connsiteY1" fmla="*/ 685898 h 685898"/>
                  <a:gd name="connsiteX2" fmla="*/ 1323975 w 1323975"/>
                  <a:gd name="connsiteY2" fmla="*/ 352425 h 685898"/>
                  <a:gd name="connsiteX3" fmla="*/ 1317592 w 1323975"/>
                  <a:gd name="connsiteY3" fmla="*/ 0 h 685898"/>
                  <a:gd name="connsiteX0" fmla="*/ 1317592 w 1330259"/>
                  <a:gd name="connsiteY0" fmla="*/ 0 h 685898"/>
                  <a:gd name="connsiteX1" fmla="*/ 0 w 1330259"/>
                  <a:gd name="connsiteY1" fmla="*/ 685898 h 685898"/>
                  <a:gd name="connsiteX2" fmla="*/ 1330259 w 1330259"/>
                  <a:gd name="connsiteY2" fmla="*/ 346141 h 685898"/>
                  <a:gd name="connsiteX3" fmla="*/ 1317592 w 1330259"/>
                  <a:gd name="connsiteY3" fmla="*/ 0 h 685898"/>
                  <a:gd name="connsiteX0" fmla="*/ 1323877 w 1330259"/>
                  <a:gd name="connsiteY0" fmla="*/ 0 h 695325"/>
                  <a:gd name="connsiteX1" fmla="*/ 0 w 1330259"/>
                  <a:gd name="connsiteY1" fmla="*/ 695325 h 695325"/>
                  <a:gd name="connsiteX2" fmla="*/ 1330259 w 1330259"/>
                  <a:gd name="connsiteY2" fmla="*/ 355568 h 695325"/>
                  <a:gd name="connsiteX3" fmla="*/ 1323877 w 1330259"/>
                  <a:gd name="connsiteY3" fmla="*/ 0 h 695325"/>
                  <a:gd name="connsiteX0" fmla="*/ 1305023 w 1330259"/>
                  <a:gd name="connsiteY0" fmla="*/ 0 h 692182"/>
                  <a:gd name="connsiteX1" fmla="*/ 0 w 1330259"/>
                  <a:gd name="connsiteY1" fmla="*/ 692182 h 692182"/>
                  <a:gd name="connsiteX2" fmla="*/ 1330259 w 1330259"/>
                  <a:gd name="connsiteY2" fmla="*/ 352425 h 692182"/>
                  <a:gd name="connsiteX3" fmla="*/ 1305023 w 1330259"/>
                  <a:gd name="connsiteY3" fmla="*/ 0 h 692182"/>
                  <a:gd name="connsiteX0" fmla="*/ 1305023 w 1305023"/>
                  <a:gd name="connsiteY0" fmla="*/ 0 h 692182"/>
                  <a:gd name="connsiteX1" fmla="*/ 0 w 1305023"/>
                  <a:gd name="connsiteY1" fmla="*/ 692182 h 692182"/>
                  <a:gd name="connsiteX2" fmla="*/ 1301978 w 1305023"/>
                  <a:gd name="connsiteY2" fmla="*/ 355567 h 692182"/>
                  <a:gd name="connsiteX3" fmla="*/ 1305023 w 1305023"/>
                  <a:gd name="connsiteY3" fmla="*/ 0 h 692182"/>
                  <a:gd name="connsiteX0" fmla="*/ 1305023 w 1314547"/>
                  <a:gd name="connsiteY0" fmla="*/ 0 h 692182"/>
                  <a:gd name="connsiteX1" fmla="*/ 0 w 1314547"/>
                  <a:gd name="connsiteY1" fmla="*/ 692182 h 692182"/>
                  <a:gd name="connsiteX2" fmla="*/ 1314547 w 1314547"/>
                  <a:gd name="connsiteY2" fmla="*/ 355567 h 692182"/>
                  <a:gd name="connsiteX3" fmla="*/ 1305023 w 1314547"/>
                  <a:gd name="connsiteY3" fmla="*/ 0 h 692182"/>
                </a:gdLst>
                <a:ahLst/>
                <a:cxnLst>
                  <a:cxn ang="0">
                    <a:pos x="connsiteX0" y="connsiteY0"/>
                  </a:cxn>
                  <a:cxn ang="0">
                    <a:pos x="connsiteX1" y="connsiteY1"/>
                  </a:cxn>
                  <a:cxn ang="0">
                    <a:pos x="connsiteX2" y="connsiteY2"/>
                  </a:cxn>
                  <a:cxn ang="0">
                    <a:pos x="connsiteX3" y="connsiteY3"/>
                  </a:cxn>
                </a:cxnLst>
                <a:rect l="l" t="t" r="r" b="b"/>
                <a:pathLst>
                  <a:path w="1314547" h="692182">
                    <a:moveTo>
                      <a:pt x="1305023" y="0"/>
                    </a:moveTo>
                    <a:lnTo>
                      <a:pt x="0" y="692182"/>
                    </a:lnTo>
                    <a:lnTo>
                      <a:pt x="1314547" y="355567"/>
                    </a:lnTo>
                    <a:lnTo>
                      <a:pt x="1305023"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grpSp>
        <p:grpSp>
          <p:nvGrpSpPr>
            <p:cNvPr id="7" name="Group 13">
              <a:extLst>
                <a:ext uri="{FF2B5EF4-FFF2-40B4-BE49-F238E27FC236}">
                  <a16:creationId xmlns:a16="http://schemas.microsoft.com/office/drawing/2014/main" id="{A47E56E2-C64C-84BE-FA40-C4486E13C670}"/>
                </a:ext>
              </a:extLst>
            </p:cNvPr>
            <p:cNvGrpSpPr/>
            <p:nvPr/>
          </p:nvGrpSpPr>
          <p:grpSpPr>
            <a:xfrm rot="10800000">
              <a:off x="3244946" y="3705224"/>
              <a:ext cx="1327054" cy="1560837"/>
              <a:chOff x="4562475" y="2144388"/>
              <a:chExt cx="1327054" cy="1560837"/>
            </a:xfrm>
            <a:grpFill/>
          </p:grpSpPr>
          <p:sp>
            <p:nvSpPr>
              <p:cNvPr id="41" name="Freeform 19">
                <a:extLst>
                  <a:ext uri="{FF2B5EF4-FFF2-40B4-BE49-F238E27FC236}">
                    <a16:creationId xmlns:a16="http://schemas.microsoft.com/office/drawing/2014/main" id="{7FA47A41-4094-C9BC-031D-8F7C3FB44C46}"/>
                  </a:ext>
                </a:extLst>
              </p:cNvPr>
              <p:cNvSpPr/>
              <p:nvPr/>
            </p:nvSpPr>
            <p:spPr>
              <a:xfrm>
                <a:off x="4562475" y="2144388"/>
                <a:ext cx="1316915" cy="1551312"/>
              </a:xfrm>
              <a:custGeom>
                <a:avLst/>
                <a:gdLst>
                  <a:gd name="connsiteX0" fmla="*/ 1295400 w 1304925"/>
                  <a:gd name="connsiteY0" fmla="*/ 0 h 1533525"/>
                  <a:gd name="connsiteX1" fmla="*/ 0 w 1304925"/>
                  <a:gd name="connsiteY1" fmla="*/ 1533525 h 1533525"/>
                  <a:gd name="connsiteX2" fmla="*/ 1304925 w 1304925"/>
                  <a:gd name="connsiteY2" fmla="*/ 333375 h 1533525"/>
                  <a:gd name="connsiteX3" fmla="*/ 1295400 w 1304925"/>
                  <a:gd name="connsiteY3" fmla="*/ 0 h 1533525"/>
                  <a:gd name="connsiteX0" fmla="*/ 1304925 w 1304925"/>
                  <a:gd name="connsiteY0" fmla="*/ 0 h 1543050"/>
                  <a:gd name="connsiteX1" fmla="*/ 0 w 1304925"/>
                  <a:gd name="connsiteY1" fmla="*/ 1543050 h 1543050"/>
                  <a:gd name="connsiteX2" fmla="*/ 1304925 w 1304925"/>
                  <a:gd name="connsiteY2" fmla="*/ 342900 h 1543050"/>
                  <a:gd name="connsiteX3" fmla="*/ 1304925 w 1304925"/>
                  <a:gd name="connsiteY3" fmla="*/ 0 h 1543050"/>
                  <a:gd name="connsiteX0" fmla="*/ 1304925 w 1314161"/>
                  <a:gd name="connsiteY0" fmla="*/ 0 h 1543050"/>
                  <a:gd name="connsiteX1" fmla="*/ 0 w 1314161"/>
                  <a:gd name="connsiteY1" fmla="*/ 1543050 h 1543050"/>
                  <a:gd name="connsiteX2" fmla="*/ 1314161 w 1314161"/>
                  <a:gd name="connsiteY2" fmla="*/ 342900 h 1543050"/>
                  <a:gd name="connsiteX3" fmla="*/ 1304925 w 1314161"/>
                  <a:gd name="connsiteY3" fmla="*/ 0 h 1543050"/>
                  <a:gd name="connsiteX0" fmla="*/ 1304925 w 1314161"/>
                  <a:gd name="connsiteY0" fmla="*/ 0 h 1543050"/>
                  <a:gd name="connsiteX1" fmla="*/ 0 w 1314161"/>
                  <a:gd name="connsiteY1" fmla="*/ 1543050 h 1543050"/>
                  <a:gd name="connsiteX2" fmla="*/ 1314161 w 1314161"/>
                  <a:gd name="connsiteY2" fmla="*/ 342900 h 1543050"/>
                  <a:gd name="connsiteX3" fmla="*/ 1304925 w 1314161"/>
                  <a:gd name="connsiteY3" fmla="*/ 0 h 1543050"/>
                  <a:gd name="connsiteX0" fmla="*/ 1304925 w 1316915"/>
                  <a:gd name="connsiteY0" fmla="*/ 0 h 1543050"/>
                  <a:gd name="connsiteX1" fmla="*/ 0 w 1316915"/>
                  <a:gd name="connsiteY1" fmla="*/ 1543050 h 1543050"/>
                  <a:gd name="connsiteX2" fmla="*/ 1316915 w 1316915"/>
                  <a:gd name="connsiteY2" fmla="*/ 345654 h 1543050"/>
                  <a:gd name="connsiteX3" fmla="*/ 1304925 w 1316915"/>
                  <a:gd name="connsiteY3" fmla="*/ 0 h 1543050"/>
                  <a:gd name="connsiteX0" fmla="*/ 1310433 w 1316915"/>
                  <a:gd name="connsiteY0" fmla="*/ 0 h 1543050"/>
                  <a:gd name="connsiteX1" fmla="*/ 0 w 1316915"/>
                  <a:gd name="connsiteY1" fmla="*/ 1543050 h 1543050"/>
                  <a:gd name="connsiteX2" fmla="*/ 1316915 w 1316915"/>
                  <a:gd name="connsiteY2" fmla="*/ 345654 h 1543050"/>
                  <a:gd name="connsiteX3" fmla="*/ 1310433 w 1316915"/>
                  <a:gd name="connsiteY3" fmla="*/ 0 h 1543050"/>
                  <a:gd name="connsiteX0" fmla="*/ 1310433 w 1316915"/>
                  <a:gd name="connsiteY0" fmla="*/ 0 h 1543050"/>
                  <a:gd name="connsiteX1" fmla="*/ 0 w 1316915"/>
                  <a:gd name="connsiteY1" fmla="*/ 1543050 h 1543050"/>
                  <a:gd name="connsiteX2" fmla="*/ 1316915 w 1316915"/>
                  <a:gd name="connsiteY2" fmla="*/ 353916 h 1543050"/>
                  <a:gd name="connsiteX3" fmla="*/ 1310433 w 1316915"/>
                  <a:gd name="connsiteY3" fmla="*/ 0 h 1543050"/>
                  <a:gd name="connsiteX0" fmla="*/ 1313187 w 1316915"/>
                  <a:gd name="connsiteY0" fmla="*/ 0 h 1551312"/>
                  <a:gd name="connsiteX1" fmla="*/ 0 w 1316915"/>
                  <a:gd name="connsiteY1" fmla="*/ 1551312 h 1551312"/>
                  <a:gd name="connsiteX2" fmla="*/ 1316915 w 1316915"/>
                  <a:gd name="connsiteY2" fmla="*/ 362178 h 1551312"/>
                  <a:gd name="connsiteX3" fmla="*/ 1313187 w 1316915"/>
                  <a:gd name="connsiteY3" fmla="*/ 0 h 1551312"/>
                </a:gdLst>
                <a:ahLst/>
                <a:cxnLst>
                  <a:cxn ang="0">
                    <a:pos x="connsiteX0" y="connsiteY0"/>
                  </a:cxn>
                  <a:cxn ang="0">
                    <a:pos x="connsiteX1" y="connsiteY1"/>
                  </a:cxn>
                  <a:cxn ang="0">
                    <a:pos x="connsiteX2" y="connsiteY2"/>
                  </a:cxn>
                  <a:cxn ang="0">
                    <a:pos x="connsiteX3" y="connsiteY3"/>
                  </a:cxn>
                </a:cxnLst>
                <a:rect l="l" t="t" r="r" b="b"/>
                <a:pathLst>
                  <a:path w="1316915" h="1551312">
                    <a:moveTo>
                      <a:pt x="1313187" y="0"/>
                    </a:moveTo>
                    <a:lnTo>
                      <a:pt x="0" y="1551312"/>
                    </a:lnTo>
                    <a:lnTo>
                      <a:pt x="1316915" y="362178"/>
                    </a:lnTo>
                    <a:cubicBezTo>
                      <a:pt x="1315672" y="241452"/>
                      <a:pt x="1314430" y="120726"/>
                      <a:pt x="1313187"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2" name="Freeform 20">
                <a:extLst>
                  <a:ext uri="{FF2B5EF4-FFF2-40B4-BE49-F238E27FC236}">
                    <a16:creationId xmlns:a16="http://schemas.microsoft.com/office/drawing/2014/main" id="{DB7CA9C9-7683-8DCA-C81B-FFE4F071E4CB}"/>
                  </a:ext>
                </a:extLst>
              </p:cNvPr>
              <p:cNvSpPr/>
              <p:nvPr/>
            </p:nvSpPr>
            <p:spPr>
              <a:xfrm>
                <a:off x="4562476" y="2580626"/>
                <a:ext cx="1314449" cy="1124599"/>
              </a:xfrm>
              <a:custGeom>
                <a:avLst/>
                <a:gdLst>
                  <a:gd name="connsiteX0" fmla="*/ 1304925 w 1314450"/>
                  <a:gd name="connsiteY0" fmla="*/ 0 h 1123950"/>
                  <a:gd name="connsiteX1" fmla="*/ 0 w 1314450"/>
                  <a:gd name="connsiteY1" fmla="*/ 1123950 h 1123950"/>
                  <a:gd name="connsiteX2" fmla="*/ 1314450 w 1314450"/>
                  <a:gd name="connsiteY2" fmla="*/ 352425 h 1123950"/>
                  <a:gd name="connsiteX3" fmla="*/ 1304925 w 1314450"/>
                  <a:gd name="connsiteY3" fmla="*/ 0 h 1123950"/>
                  <a:gd name="connsiteX0" fmla="*/ 1304925 w 1308292"/>
                  <a:gd name="connsiteY0" fmla="*/ 0 h 1123950"/>
                  <a:gd name="connsiteX1" fmla="*/ 0 w 1308292"/>
                  <a:gd name="connsiteY1" fmla="*/ 1123950 h 1123950"/>
                  <a:gd name="connsiteX2" fmla="*/ 1308292 w 1308292"/>
                  <a:gd name="connsiteY2" fmla="*/ 358582 h 1123950"/>
                  <a:gd name="connsiteX3" fmla="*/ 1304925 w 1308292"/>
                  <a:gd name="connsiteY3" fmla="*/ 0 h 1123950"/>
                  <a:gd name="connsiteX0" fmla="*/ 1298767 w 1308292"/>
                  <a:gd name="connsiteY0" fmla="*/ 0 h 1123950"/>
                  <a:gd name="connsiteX1" fmla="*/ 0 w 1308292"/>
                  <a:gd name="connsiteY1" fmla="*/ 1123950 h 1123950"/>
                  <a:gd name="connsiteX2" fmla="*/ 1308292 w 1308292"/>
                  <a:gd name="connsiteY2" fmla="*/ 358582 h 1123950"/>
                  <a:gd name="connsiteX3" fmla="*/ 1298767 w 1308292"/>
                  <a:gd name="connsiteY3" fmla="*/ 0 h 1123950"/>
                  <a:gd name="connsiteX0" fmla="*/ 1301846 w 1308292"/>
                  <a:gd name="connsiteY0" fmla="*/ 0 h 1127029"/>
                  <a:gd name="connsiteX1" fmla="*/ 0 w 1308292"/>
                  <a:gd name="connsiteY1" fmla="*/ 1127029 h 1127029"/>
                  <a:gd name="connsiteX2" fmla="*/ 1308292 w 1308292"/>
                  <a:gd name="connsiteY2" fmla="*/ 361661 h 1127029"/>
                  <a:gd name="connsiteX3" fmla="*/ 1301846 w 1308292"/>
                  <a:gd name="connsiteY3" fmla="*/ 0 h 1127029"/>
                  <a:gd name="connsiteX0" fmla="*/ 1308004 w 1308365"/>
                  <a:gd name="connsiteY0" fmla="*/ 0 h 1130108"/>
                  <a:gd name="connsiteX1" fmla="*/ 0 w 1308365"/>
                  <a:gd name="connsiteY1" fmla="*/ 1130108 h 1130108"/>
                  <a:gd name="connsiteX2" fmla="*/ 1308292 w 1308365"/>
                  <a:gd name="connsiteY2" fmla="*/ 364740 h 1130108"/>
                  <a:gd name="connsiteX3" fmla="*/ 1308004 w 1308365"/>
                  <a:gd name="connsiteY3" fmla="*/ 0 h 1130108"/>
                  <a:gd name="connsiteX0" fmla="*/ 1308004 w 1314449"/>
                  <a:gd name="connsiteY0" fmla="*/ 0 h 1130108"/>
                  <a:gd name="connsiteX1" fmla="*/ 0 w 1314449"/>
                  <a:gd name="connsiteY1" fmla="*/ 1130108 h 1130108"/>
                  <a:gd name="connsiteX2" fmla="*/ 1314449 w 1314449"/>
                  <a:gd name="connsiteY2" fmla="*/ 361661 h 1130108"/>
                  <a:gd name="connsiteX3" fmla="*/ 1308004 w 1314449"/>
                  <a:gd name="connsiteY3" fmla="*/ 0 h 1130108"/>
                  <a:gd name="connsiteX0" fmla="*/ 1310758 w 1314449"/>
                  <a:gd name="connsiteY0" fmla="*/ 0 h 1121845"/>
                  <a:gd name="connsiteX1" fmla="*/ 0 w 1314449"/>
                  <a:gd name="connsiteY1" fmla="*/ 1121845 h 1121845"/>
                  <a:gd name="connsiteX2" fmla="*/ 1314449 w 1314449"/>
                  <a:gd name="connsiteY2" fmla="*/ 353398 h 1121845"/>
                  <a:gd name="connsiteX3" fmla="*/ 1310758 w 1314449"/>
                  <a:gd name="connsiteY3" fmla="*/ 0 h 1121845"/>
                  <a:gd name="connsiteX0" fmla="*/ 1310758 w 1314449"/>
                  <a:gd name="connsiteY0" fmla="*/ 0 h 1124599"/>
                  <a:gd name="connsiteX1" fmla="*/ 0 w 1314449"/>
                  <a:gd name="connsiteY1" fmla="*/ 1124599 h 1124599"/>
                  <a:gd name="connsiteX2" fmla="*/ 1314449 w 1314449"/>
                  <a:gd name="connsiteY2" fmla="*/ 356152 h 1124599"/>
                  <a:gd name="connsiteX3" fmla="*/ 1310758 w 1314449"/>
                  <a:gd name="connsiteY3" fmla="*/ 0 h 1124599"/>
                </a:gdLst>
                <a:ahLst/>
                <a:cxnLst>
                  <a:cxn ang="0">
                    <a:pos x="connsiteX0" y="connsiteY0"/>
                  </a:cxn>
                  <a:cxn ang="0">
                    <a:pos x="connsiteX1" y="connsiteY1"/>
                  </a:cxn>
                  <a:cxn ang="0">
                    <a:pos x="connsiteX2" y="connsiteY2"/>
                  </a:cxn>
                  <a:cxn ang="0">
                    <a:pos x="connsiteX3" y="connsiteY3"/>
                  </a:cxn>
                </a:cxnLst>
                <a:rect l="l" t="t" r="r" b="b"/>
                <a:pathLst>
                  <a:path w="1314449" h="1124599">
                    <a:moveTo>
                      <a:pt x="1310758" y="0"/>
                    </a:moveTo>
                    <a:lnTo>
                      <a:pt x="0" y="1124599"/>
                    </a:lnTo>
                    <a:lnTo>
                      <a:pt x="1314449" y="356152"/>
                    </a:lnTo>
                    <a:cubicBezTo>
                      <a:pt x="1313327" y="236625"/>
                      <a:pt x="1311880" y="119527"/>
                      <a:pt x="1310758" y="0"/>
                    </a:cubicBez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43" name="Freeform 21">
                <a:extLst>
                  <a:ext uri="{FF2B5EF4-FFF2-40B4-BE49-F238E27FC236}">
                    <a16:creationId xmlns:a16="http://schemas.microsoft.com/office/drawing/2014/main" id="{945FDB9C-5924-486E-D363-258C3BFFFD15}"/>
                  </a:ext>
                </a:extLst>
              </p:cNvPr>
              <p:cNvSpPr/>
              <p:nvPr/>
            </p:nvSpPr>
            <p:spPr>
              <a:xfrm>
                <a:off x="4562475" y="3012654"/>
                <a:ext cx="1327054" cy="692571"/>
              </a:xfrm>
              <a:custGeom>
                <a:avLst/>
                <a:gdLst>
                  <a:gd name="connsiteX0" fmla="*/ 1314450 w 1323975"/>
                  <a:gd name="connsiteY0" fmla="*/ 0 h 695325"/>
                  <a:gd name="connsiteX1" fmla="*/ 0 w 1323975"/>
                  <a:gd name="connsiteY1" fmla="*/ 695325 h 695325"/>
                  <a:gd name="connsiteX2" fmla="*/ 1323975 w 1323975"/>
                  <a:gd name="connsiteY2" fmla="*/ 3429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7147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04800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2425 h 695325"/>
                  <a:gd name="connsiteX3" fmla="*/ 1314450 w 1323975"/>
                  <a:gd name="connsiteY3" fmla="*/ 0 h 695325"/>
                  <a:gd name="connsiteX0" fmla="*/ 1314450 w 1323975"/>
                  <a:gd name="connsiteY0" fmla="*/ 0 h 695325"/>
                  <a:gd name="connsiteX1" fmla="*/ 0 w 1323975"/>
                  <a:gd name="connsiteY1" fmla="*/ 695325 h 695325"/>
                  <a:gd name="connsiteX2" fmla="*/ 1323975 w 1323975"/>
                  <a:gd name="connsiteY2" fmla="*/ 355504 h 695325"/>
                  <a:gd name="connsiteX3" fmla="*/ 1314450 w 1323975"/>
                  <a:gd name="connsiteY3" fmla="*/ 0 h 695325"/>
                  <a:gd name="connsiteX0" fmla="*/ 1311372 w 1323975"/>
                  <a:gd name="connsiteY0" fmla="*/ 0 h 695325"/>
                  <a:gd name="connsiteX1" fmla="*/ 0 w 1323975"/>
                  <a:gd name="connsiteY1" fmla="*/ 695325 h 695325"/>
                  <a:gd name="connsiteX2" fmla="*/ 1323975 w 1323975"/>
                  <a:gd name="connsiteY2" fmla="*/ 355504 h 695325"/>
                  <a:gd name="connsiteX3" fmla="*/ 1311372 w 1323975"/>
                  <a:gd name="connsiteY3" fmla="*/ 0 h 695325"/>
                  <a:gd name="connsiteX0" fmla="*/ 1311372 w 1327054"/>
                  <a:gd name="connsiteY0" fmla="*/ 0 h 695325"/>
                  <a:gd name="connsiteX1" fmla="*/ 0 w 1327054"/>
                  <a:gd name="connsiteY1" fmla="*/ 695325 h 695325"/>
                  <a:gd name="connsiteX2" fmla="*/ 1327054 w 1327054"/>
                  <a:gd name="connsiteY2" fmla="*/ 358582 h 695325"/>
                  <a:gd name="connsiteX3" fmla="*/ 1311372 w 1327054"/>
                  <a:gd name="connsiteY3" fmla="*/ 0 h 695325"/>
                  <a:gd name="connsiteX0" fmla="*/ 1311372 w 1327054"/>
                  <a:gd name="connsiteY0" fmla="*/ 0 h 692571"/>
                  <a:gd name="connsiteX1" fmla="*/ 0 w 1327054"/>
                  <a:gd name="connsiteY1" fmla="*/ 692571 h 692571"/>
                  <a:gd name="connsiteX2" fmla="*/ 1327054 w 1327054"/>
                  <a:gd name="connsiteY2" fmla="*/ 355828 h 692571"/>
                  <a:gd name="connsiteX3" fmla="*/ 1311372 w 1327054"/>
                  <a:gd name="connsiteY3" fmla="*/ 0 h 692571"/>
                </a:gdLst>
                <a:ahLst/>
                <a:cxnLst>
                  <a:cxn ang="0">
                    <a:pos x="connsiteX0" y="connsiteY0"/>
                  </a:cxn>
                  <a:cxn ang="0">
                    <a:pos x="connsiteX1" y="connsiteY1"/>
                  </a:cxn>
                  <a:cxn ang="0">
                    <a:pos x="connsiteX2" y="connsiteY2"/>
                  </a:cxn>
                  <a:cxn ang="0">
                    <a:pos x="connsiteX3" y="connsiteY3"/>
                  </a:cxn>
                </a:cxnLst>
                <a:rect l="l" t="t" r="r" b="b"/>
                <a:pathLst>
                  <a:path w="1327054" h="692571">
                    <a:moveTo>
                      <a:pt x="1311372" y="0"/>
                    </a:moveTo>
                    <a:lnTo>
                      <a:pt x="0" y="692571"/>
                    </a:lnTo>
                    <a:lnTo>
                      <a:pt x="1327054" y="355828"/>
                    </a:lnTo>
                    <a:lnTo>
                      <a:pt x="1311372" y="0"/>
                    </a:lnTo>
                    <a:close/>
                  </a:path>
                </a:pathLst>
              </a:custGeom>
              <a:grpFill/>
              <a:ln>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grpSp>
        <p:sp>
          <p:nvSpPr>
            <p:cNvPr id="34" name="Oval 3">
              <a:extLst>
                <a:ext uri="{FF2B5EF4-FFF2-40B4-BE49-F238E27FC236}">
                  <a16:creationId xmlns:a16="http://schemas.microsoft.com/office/drawing/2014/main" id="{D1E52BFB-AB1C-9022-7D7E-E3747FB6774D}"/>
                </a:ext>
              </a:extLst>
            </p:cNvPr>
            <p:cNvSpPr/>
            <p:nvPr/>
          </p:nvSpPr>
          <p:spPr>
            <a:xfrm>
              <a:off x="3377086" y="3058669"/>
              <a:ext cx="2333258" cy="1512168"/>
            </a:xfrm>
            <a:prstGeom prst="ellipse">
              <a:avLst/>
            </a:prstGeom>
            <a:grpFill/>
            <a:ln w="155575">
              <a:solidFill>
                <a:schemeClr val="tx2"/>
              </a:solidFill>
            </a:ln>
            <a:effectLst>
              <a:outerShdw blurRad="1016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latin typeface="Alexandria" pitchFamily="2" charset="-78"/>
              </a:endParaRPr>
            </a:p>
          </p:txBody>
        </p:sp>
        <p:sp>
          <p:nvSpPr>
            <p:cNvPr id="35" name="TextBox 34">
              <a:extLst>
                <a:ext uri="{FF2B5EF4-FFF2-40B4-BE49-F238E27FC236}">
                  <a16:creationId xmlns:a16="http://schemas.microsoft.com/office/drawing/2014/main" id="{329867F3-3F3D-0B68-424F-86F58A91879D}"/>
                </a:ext>
              </a:extLst>
            </p:cNvPr>
            <p:cNvSpPr txBox="1"/>
            <p:nvPr/>
          </p:nvSpPr>
          <p:spPr>
            <a:xfrm>
              <a:off x="5873813" y="1687760"/>
              <a:ext cx="2874651"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الحرية الفكرية والانفتاح</a:t>
              </a:r>
            </a:p>
          </p:txBody>
        </p:sp>
        <p:sp>
          <p:nvSpPr>
            <p:cNvPr id="36" name="TextBox 35">
              <a:extLst>
                <a:ext uri="{FF2B5EF4-FFF2-40B4-BE49-F238E27FC236}">
                  <a16:creationId xmlns:a16="http://schemas.microsoft.com/office/drawing/2014/main" id="{FC127D0D-42F6-076B-9471-92F05F9DD713}"/>
                </a:ext>
              </a:extLst>
            </p:cNvPr>
            <p:cNvSpPr txBox="1"/>
            <p:nvPr/>
          </p:nvSpPr>
          <p:spPr>
            <a:xfrm>
              <a:off x="5867399" y="2148855"/>
              <a:ext cx="2881065"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التأني والصبر في اعتماد النتائج </a:t>
              </a:r>
            </a:p>
          </p:txBody>
        </p:sp>
        <p:sp>
          <p:nvSpPr>
            <p:cNvPr id="38" name="TextBox 37">
              <a:extLst>
                <a:ext uri="{FF2B5EF4-FFF2-40B4-BE49-F238E27FC236}">
                  <a16:creationId xmlns:a16="http://schemas.microsoft.com/office/drawing/2014/main" id="{33BF6868-8E26-0BBC-C349-81371E83F40D}"/>
                </a:ext>
              </a:extLst>
            </p:cNvPr>
            <p:cNvSpPr txBox="1"/>
            <p:nvPr/>
          </p:nvSpPr>
          <p:spPr>
            <a:xfrm>
              <a:off x="482482" y="4078978"/>
              <a:ext cx="2759466" cy="295921"/>
            </a:xfrm>
            <a:prstGeom prst="rect">
              <a:avLst/>
            </a:prstGeom>
            <a:grpFill/>
            <a:ln>
              <a:solidFill>
                <a:schemeClr val="tx2"/>
              </a:solidFill>
            </a:ln>
          </p:spPr>
          <p:txBody>
            <a:bodyPr wrap="square" rtlCol="0">
              <a:spAutoFit/>
            </a:bodyPr>
            <a:lstStyle/>
            <a:p>
              <a:pPr algn="ctr"/>
              <a:endParaRPr lang="ko-KR" altLang="en-US" sz="1800" b="1" dirty="0">
                <a:solidFill>
                  <a:schemeClr val="bg1"/>
                </a:solidFill>
                <a:latin typeface="Alexandria" pitchFamily="2" charset="-78"/>
                <a:cs typeface="Alexandria" pitchFamily="2" charset="-78"/>
              </a:endParaRPr>
            </a:p>
          </p:txBody>
        </p:sp>
        <p:sp>
          <p:nvSpPr>
            <p:cNvPr id="39" name="TextBox 38">
              <a:extLst>
                <a:ext uri="{FF2B5EF4-FFF2-40B4-BE49-F238E27FC236}">
                  <a16:creationId xmlns:a16="http://schemas.microsoft.com/office/drawing/2014/main" id="{1CF1453E-3398-447A-A93D-C3BFB7105D0D}"/>
                </a:ext>
              </a:extLst>
            </p:cNvPr>
            <p:cNvSpPr txBox="1"/>
            <p:nvPr/>
          </p:nvSpPr>
          <p:spPr>
            <a:xfrm>
              <a:off x="482483" y="4515990"/>
              <a:ext cx="2759465" cy="295921"/>
            </a:xfrm>
            <a:prstGeom prst="rect">
              <a:avLst/>
            </a:prstGeom>
            <a:grpFill/>
            <a:ln>
              <a:solidFill>
                <a:schemeClr val="tx2"/>
              </a:solidFill>
            </a:ln>
          </p:spPr>
          <p:txBody>
            <a:bodyPr wrap="square" rtlCol="0">
              <a:spAutoFit/>
            </a:bodyPr>
            <a:lstStyle/>
            <a:p>
              <a:pPr algn="r"/>
              <a:r>
                <a:rPr lang="ar-JO" sz="1800" b="1" i="0" dirty="0">
                  <a:solidFill>
                    <a:schemeClr val="tx1"/>
                  </a:solidFill>
                  <a:effectLst/>
                  <a:latin typeface="Neo sans arabic"/>
                  <a:cs typeface="Alexandria" pitchFamily="2" charset="-78"/>
                </a:rPr>
                <a:t>الاختيار والتفكير المنظم</a:t>
              </a:r>
            </a:p>
          </p:txBody>
        </p:sp>
        <p:sp>
          <p:nvSpPr>
            <p:cNvPr id="40" name="TextBox 39">
              <a:extLst>
                <a:ext uri="{FF2B5EF4-FFF2-40B4-BE49-F238E27FC236}">
                  <a16:creationId xmlns:a16="http://schemas.microsoft.com/office/drawing/2014/main" id="{FF1B1C18-7D59-9810-2244-C46D0C7FAD31}"/>
                </a:ext>
              </a:extLst>
            </p:cNvPr>
            <p:cNvSpPr txBox="1"/>
            <p:nvPr/>
          </p:nvSpPr>
          <p:spPr>
            <a:xfrm>
              <a:off x="482482" y="4943477"/>
              <a:ext cx="2772602" cy="517861"/>
            </a:xfrm>
            <a:prstGeom prst="rect">
              <a:avLst/>
            </a:prstGeom>
            <a:grpFill/>
            <a:ln>
              <a:solidFill>
                <a:schemeClr val="tx2"/>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1800" b="1" i="0" u="none" strike="noStrike" kern="0" cap="none" spc="0" normalizeH="0" baseline="0" noProof="0" dirty="0">
                  <a:ln>
                    <a:noFill/>
                  </a:ln>
                  <a:solidFill>
                    <a:srgbClr val="000000"/>
                  </a:solidFill>
                  <a:effectLst/>
                  <a:uLnTx/>
                  <a:uFillTx/>
                  <a:latin typeface="Neo sans arabic"/>
                  <a:cs typeface="Alexandria" pitchFamily="2" charset="-78"/>
                  <a:sym typeface="Arial"/>
                </a:rPr>
                <a:t>التعميم والقدرة على توقع وتنبؤ المستقبل</a:t>
              </a:r>
            </a:p>
          </p:txBody>
        </p:sp>
      </p:grpSp>
      <p:sp>
        <p:nvSpPr>
          <p:cNvPr id="49" name="TextBox 48">
            <a:extLst>
              <a:ext uri="{FF2B5EF4-FFF2-40B4-BE49-F238E27FC236}">
                <a16:creationId xmlns:a16="http://schemas.microsoft.com/office/drawing/2014/main" id="{77D0F622-AAC5-4998-75D4-A2873356CD45}"/>
              </a:ext>
            </a:extLst>
          </p:cNvPr>
          <p:cNvSpPr txBox="1"/>
          <p:nvPr/>
        </p:nvSpPr>
        <p:spPr>
          <a:xfrm>
            <a:off x="7966889" y="2779680"/>
            <a:ext cx="4032220" cy="861774"/>
          </a:xfrm>
          <a:prstGeom prst="rect">
            <a:avLst/>
          </a:prstGeom>
          <a:solidFill>
            <a:srgbClr val="00B0F0"/>
          </a:solidFill>
        </p:spPr>
        <p:txBody>
          <a:bodyPr wrap="square">
            <a:spAutoFit/>
          </a:bodyPr>
          <a:lstStyle/>
          <a:p>
            <a:pPr algn="ctr"/>
            <a:r>
              <a:rPr lang="ar-JO" sz="1800" b="1" i="0" dirty="0">
                <a:solidFill>
                  <a:schemeClr val="tx1"/>
                </a:solidFill>
                <a:effectLst/>
                <a:latin typeface="Neo sans arabic"/>
                <a:cs typeface="Alexandria" pitchFamily="2" charset="-78"/>
              </a:rPr>
              <a:t>التراكم المعرفي</a:t>
            </a:r>
            <a:r>
              <a:rPr lang="ar-AE" sz="1800" b="1" i="0" dirty="0">
                <a:solidFill>
                  <a:schemeClr val="tx1"/>
                </a:solidFill>
                <a:effectLst/>
                <a:latin typeface="Neo sans arabic"/>
                <a:cs typeface="Alexandria" pitchFamily="2" charset="-78"/>
              </a:rPr>
              <a:t> واستخدام الحجج والبراهين المقنعة</a:t>
            </a:r>
          </a:p>
          <a:p>
            <a:pPr algn="ctr"/>
            <a:endParaRPr lang="ar-JO" sz="1400" b="1" i="0" dirty="0">
              <a:solidFill>
                <a:schemeClr val="tx1"/>
              </a:solidFill>
              <a:effectLst/>
              <a:latin typeface="Neo sans arabic"/>
              <a:cs typeface="Alexandria" pitchFamily="2" charset="-78"/>
            </a:endParaRPr>
          </a:p>
        </p:txBody>
      </p:sp>
      <p:sp>
        <p:nvSpPr>
          <p:cNvPr id="51" name="TextBox 50">
            <a:extLst>
              <a:ext uri="{FF2B5EF4-FFF2-40B4-BE49-F238E27FC236}">
                <a16:creationId xmlns:a16="http://schemas.microsoft.com/office/drawing/2014/main" id="{32BD9230-483B-7EB7-B52A-82A523C29A6E}"/>
              </a:ext>
            </a:extLst>
          </p:cNvPr>
          <p:cNvSpPr txBox="1"/>
          <p:nvPr/>
        </p:nvSpPr>
        <p:spPr>
          <a:xfrm>
            <a:off x="911424" y="4571963"/>
            <a:ext cx="3248340" cy="369332"/>
          </a:xfrm>
          <a:prstGeom prst="rect">
            <a:avLst/>
          </a:prstGeom>
          <a:noFill/>
        </p:spPr>
        <p:txBody>
          <a:bodyPr wrap="square">
            <a:spAutoFit/>
          </a:bodyPr>
          <a:lstStyle/>
          <a:p>
            <a:pPr algn="r"/>
            <a:r>
              <a:rPr lang="ar-JO" sz="1800" b="1" i="0" dirty="0">
                <a:solidFill>
                  <a:schemeClr val="tx1"/>
                </a:solidFill>
                <a:effectLst/>
                <a:latin typeface="Neo sans arabic"/>
                <a:cs typeface="Alexandria" pitchFamily="2" charset="-78"/>
              </a:rPr>
              <a:t>الوضوح والاختصار</a:t>
            </a:r>
          </a:p>
        </p:txBody>
      </p:sp>
      <p:sp>
        <p:nvSpPr>
          <p:cNvPr id="53" name="TextBox 52">
            <a:extLst>
              <a:ext uri="{FF2B5EF4-FFF2-40B4-BE49-F238E27FC236}">
                <a16:creationId xmlns:a16="http://schemas.microsoft.com/office/drawing/2014/main" id="{87EF914F-A2C8-0A5E-814C-41D972944AA6}"/>
              </a:ext>
            </a:extLst>
          </p:cNvPr>
          <p:cNvSpPr txBox="1"/>
          <p:nvPr/>
        </p:nvSpPr>
        <p:spPr>
          <a:xfrm>
            <a:off x="1356025" y="4030591"/>
            <a:ext cx="6097904" cy="369332"/>
          </a:xfrm>
          <a:prstGeom prst="rect">
            <a:avLst/>
          </a:prstGeom>
          <a:noFill/>
        </p:spPr>
        <p:txBody>
          <a:bodyPr wrap="square">
            <a:spAutoFit/>
          </a:bodyPr>
          <a:lstStyle/>
          <a:p>
            <a:pPr algn="r" rtl="1"/>
            <a:r>
              <a:rPr lang="ar-JO" sz="1800" b="1" i="0" dirty="0">
                <a:solidFill>
                  <a:schemeClr val="tx1"/>
                </a:solidFill>
                <a:effectLst/>
                <a:latin typeface="Neo sans arabic"/>
                <a:cs typeface="Alexandria" pitchFamily="2" charset="-78"/>
              </a:rPr>
              <a:t>خصائص البحث العلمي</a:t>
            </a:r>
            <a:endParaRPr lang="ar-JO" sz="1800" b="0" i="0" dirty="0">
              <a:solidFill>
                <a:schemeClr val="tx1"/>
              </a:solidFill>
              <a:effectLst/>
              <a:latin typeface="Neo sans arabic"/>
              <a:cs typeface="Alexandria" pitchFamily="2" charset="-78"/>
            </a:endParaRPr>
          </a:p>
        </p:txBody>
      </p:sp>
      <p:pic>
        <p:nvPicPr>
          <p:cNvPr id="54" name="Graphic 21">
            <a:extLst>
              <a:ext uri="{FF2B5EF4-FFF2-40B4-BE49-F238E27FC236}">
                <a16:creationId xmlns:a16="http://schemas.microsoft.com/office/drawing/2014/main" id="{42B2C3B6-4699-9394-76D5-30BBB6507AB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852646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103013" y="367148"/>
            <a:ext cx="5616624" cy="461624"/>
          </a:xfrm>
          <a:prstGeom prst="rect">
            <a:avLst/>
          </a:prstGeom>
          <a:noFill/>
          <a:ln>
            <a:noFill/>
          </a:ln>
        </p:spPr>
        <p:txBody>
          <a:bodyPr spcFirstLastPara="1" wrap="square" lIns="91425" tIns="45700" rIns="91425" bIns="45700" anchor="t" anchorCtr="0">
            <a:spAutoFit/>
          </a:bodyPr>
          <a:lstStyle/>
          <a:p>
            <a:pPr lvl="0" algn="ctr"/>
            <a:r>
              <a:rPr lang="ar-AE" sz="2400" b="1" dirty="0">
                <a:solidFill>
                  <a:schemeClr val="tx1"/>
                </a:solidFill>
                <a:latin typeface="Alexandria" pitchFamily="2" charset="-78"/>
                <a:cs typeface="Alexandria" pitchFamily="2" charset="-78"/>
                <a:sym typeface="Tajawal Medium"/>
              </a:rPr>
              <a:t>صفات </a:t>
            </a:r>
            <a:r>
              <a:rPr lang="ar-JO" sz="2400" b="1" dirty="0">
                <a:solidFill>
                  <a:schemeClr val="tx1"/>
                </a:solidFill>
                <a:latin typeface="Alexandria" pitchFamily="2" charset="-78"/>
                <a:cs typeface="Alexandria" pitchFamily="2" charset="-78"/>
                <a:sym typeface="Tajawal Medium"/>
              </a:rPr>
              <a:t>الباحث العلمي</a:t>
            </a:r>
          </a:p>
        </p:txBody>
      </p:sp>
      <p:sp>
        <p:nvSpPr>
          <p:cNvPr id="12" name="TextBox 11">
            <a:extLst>
              <a:ext uri="{FF2B5EF4-FFF2-40B4-BE49-F238E27FC236}">
                <a16:creationId xmlns:a16="http://schemas.microsoft.com/office/drawing/2014/main" id="{1445D778-CF54-4CB4-A00B-2574419F8340}"/>
              </a:ext>
            </a:extLst>
          </p:cNvPr>
          <p:cNvSpPr txBox="1"/>
          <p:nvPr/>
        </p:nvSpPr>
        <p:spPr>
          <a:xfrm>
            <a:off x="260539" y="828772"/>
            <a:ext cx="11330930" cy="6503575"/>
          </a:xfrm>
          <a:prstGeom prst="rect">
            <a:avLst/>
          </a:prstGeom>
          <a:noFill/>
        </p:spPr>
        <p:txBody>
          <a:bodyPr wrap="square">
            <a:spAutoFit/>
          </a:bodyPr>
          <a:lstStyle/>
          <a:p>
            <a:pPr algn="r" rtl="1">
              <a:lnSpc>
                <a:spcPct val="150000"/>
              </a:lnSpc>
              <a:spcBef>
                <a:spcPts val="0"/>
              </a:spcBef>
              <a:spcAft>
                <a:spcPts val="0"/>
              </a:spcAft>
            </a:pPr>
            <a:endParaRPr lang="ar-JO" sz="2000" i="0" u="none" strike="noStrike" dirty="0">
              <a:solidFill>
                <a:srgbClr val="000000"/>
              </a:solidFill>
              <a:effectLst/>
              <a:latin typeface="Alexandria" pitchFamily="2" charset="-78"/>
              <a:cs typeface="Alexandria" pitchFamily="2" charset="-78"/>
            </a:endParaRP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الصبر على العمل المستمر. </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التقصّي والاطلاع العميق .</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التواضع الأمانة والنزاهة الفكرية.</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اليقظـة وقـوة الملاحظـة</a:t>
            </a:r>
            <a:r>
              <a:rPr lang="ar-JO" sz="2000" dirty="0">
                <a:latin typeface="Alexandria" pitchFamily="2" charset="-78"/>
                <a:cs typeface="Alexandria" pitchFamily="2" charset="-78"/>
              </a:rPr>
              <a:t> و</a:t>
            </a:r>
            <a:r>
              <a:rPr lang="ar-JO" sz="2000" i="0" u="none" strike="noStrike" dirty="0">
                <a:solidFill>
                  <a:srgbClr val="000000"/>
                </a:solidFill>
                <a:effectLst/>
                <a:latin typeface="Alexandria" pitchFamily="2" charset="-78"/>
                <a:cs typeface="Alexandria" pitchFamily="2" charset="-78"/>
              </a:rPr>
              <a:t>وضوح التفكير وصفاء الذهن.</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المقدرة على البحث : ( جمع البيانات وترتيبها ثم تحليلها وتفسيرها) هذا يتطلب قراءة واسعة وإطلاعاً على خلفية الموضوع النظرية والإلمام بأساليب البحث العلمي وطرق جمع البيانات وتحليلها وتفسيرها.</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التجرد العلمي والموضوعية التامة: البعد عن التحيز والأهواء الشخصية والعاطفة والعادات والتقاليد والمصالح. </a:t>
            </a:r>
          </a:p>
          <a:p>
            <a:pPr marL="342900" indent="-342900" algn="r" rtl="1">
              <a:lnSpc>
                <a:spcPct val="150000"/>
              </a:lnSpc>
              <a:spcBef>
                <a:spcPts val="0"/>
              </a:spcBef>
              <a:spcAft>
                <a:spcPts val="0"/>
              </a:spcAft>
              <a:buFont typeface="Arial" panose="020B0604020202020204" pitchFamily="34" charset="0"/>
              <a:buChar char="•"/>
            </a:pPr>
            <a:r>
              <a:rPr lang="ar-JO" sz="2000" i="0" u="none" strike="noStrike" dirty="0">
                <a:solidFill>
                  <a:srgbClr val="000000"/>
                </a:solidFill>
                <a:effectLst/>
                <a:latin typeface="Alexandria" pitchFamily="2" charset="-78"/>
                <a:cs typeface="Alexandria" pitchFamily="2" charset="-78"/>
              </a:rPr>
              <a:t>عدم إبداء آرائه الشخصية دون أن يعززها بالحجج والبراهين ذات العلاقة.</a:t>
            </a:r>
          </a:p>
          <a:p>
            <a:pPr algn="r" rtl="1">
              <a:lnSpc>
                <a:spcPct val="150000"/>
              </a:lnSpc>
              <a:spcBef>
                <a:spcPts val="0"/>
              </a:spcBef>
              <a:spcAft>
                <a:spcPts val="0"/>
              </a:spcAft>
            </a:pPr>
            <a:endParaRPr lang="ar-JO" sz="2000" i="0" u="none" strike="noStrike" dirty="0">
              <a:solidFill>
                <a:srgbClr val="000000"/>
              </a:solidFill>
              <a:effectLst/>
              <a:latin typeface="Alexandria" pitchFamily="2" charset="-78"/>
              <a:cs typeface="Alexandria" pitchFamily="2" charset="-78"/>
            </a:endParaRPr>
          </a:p>
          <a:p>
            <a:pPr>
              <a:lnSpc>
                <a:spcPct val="150000"/>
              </a:lnSpc>
            </a:pPr>
            <a:br>
              <a:rPr lang="ar-JO" sz="2000" dirty="0">
                <a:latin typeface="Alexandria" pitchFamily="2" charset="-78"/>
                <a:cs typeface="Alexandria" pitchFamily="2" charset="-78"/>
              </a:rPr>
            </a:br>
            <a:endParaRPr lang="en-GB" sz="2000" dirty="0">
              <a:latin typeface="Alexandria" pitchFamily="2" charset="-78"/>
              <a:cs typeface="Alexandria" pitchFamily="2" charset="-78"/>
            </a:endParaRPr>
          </a:p>
        </p:txBody>
      </p:sp>
      <p:pic>
        <p:nvPicPr>
          <p:cNvPr id="2" name="Graphic 21">
            <a:extLst>
              <a:ext uri="{FF2B5EF4-FFF2-40B4-BE49-F238E27FC236}">
                <a16:creationId xmlns:a16="http://schemas.microsoft.com/office/drawing/2014/main" id="{5FFCB05A-82D0-C8C3-4C6B-75FB754904B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4031904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E3EA2A2-DE5A-4292-AA15-56E18B229C48}"/>
              </a:ext>
            </a:extLst>
          </p:cNvPr>
          <p:cNvSpPr txBox="1">
            <a:spLocks/>
          </p:cNvSpPr>
          <p:nvPr/>
        </p:nvSpPr>
        <p:spPr>
          <a:xfrm>
            <a:off x="2294790" y="811242"/>
            <a:ext cx="6912768" cy="132556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rtl="1">
              <a:lnSpc>
                <a:spcPct val="170000"/>
              </a:lnSpc>
            </a:pPr>
            <a:r>
              <a:rPr lang="ar-JO" sz="2400" b="1" dirty="0">
                <a:latin typeface="Alexandria" pitchFamily="2" charset="-78"/>
                <a:cs typeface="Alexandria" pitchFamily="2" charset="-78"/>
              </a:rPr>
              <a:t>فكّر معي الآن: </a:t>
            </a:r>
            <a:r>
              <a:rPr lang="ar-SA" sz="2400" b="1" dirty="0">
                <a:latin typeface="Alexandria" pitchFamily="2" charset="-78"/>
                <a:ea typeface="Calibri"/>
                <a:cs typeface="Alexandria" pitchFamily="2" charset="-78"/>
              </a:rPr>
              <a:t>ما هي العلاقة بين البحث العلمي والتعليم العالي</a:t>
            </a:r>
            <a:r>
              <a:rPr lang="ar-JO" sz="2400" b="1" dirty="0">
                <a:latin typeface="Alexandria" pitchFamily="2" charset="-78"/>
                <a:ea typeface="Calibri"/>
                <a:cs typeface="Alexandria" pitchFamily="2" charset="-78"/>
              </a:rPr>
              <a:t>؟</a:t>
            </a:r>
            <a:endParaRPr lang="ar-SA" sz="2400" dirty="0">
              <a:latin typeface="Alexandria" pitchFamily="2" charset="-78"/>
              <a:ea typeface="Calibri"/>
              <a:cs typeface="Alexandria" pitchFamily="2" charset="-78"/>
            </a:endParaRPr>
          </a:p>
          <a:p>
            <a:pPr algn="ctr" rtl="1">
              <a:lnSpc>
                <a:spcPct val="170000"/>
              </a:lnSpc>
            </a:pPr>
            <a:br>
              <a:rPr lang="ar-JO" sz="2400" b="1" dirty="0">
                <a:latin typeface="Alexandria" pitchFamily="2" charset="-78"/>
                <a:cs typeface="Alexandria" pitchFamily="2" charset="-78"/>
              </a:rPr>
            </a:br>
            <a:endParaRPr lang="en-GB" sz="2400" u="sng" dirty="0">
              <a:solidFill>
                <a:schemeClr val="bg2"/>
              </a:solidFill>
              <a:latin typeface="Alexandria" pitchFamily="2" charset="-78"/>
              <a:cs typeface="Alexandria" pitchFamily="2" charset="-78"/>
            </a:endParaRPr>
          </a:p>
        </p:txBody>
      </p:sp>
      <p:pic>
        <p:nvPicPr>
          <p:cNvPr id="5" name="Graphic 4" descr="Group brainstorm">
            <a:extLst>
              <a:ext uri="{FF2B5EF4-FFF2-40B4-BE49-F238E27FC236}">
                <a16:creationId xmlns:a16="http://schemas.microsoft.com/office/drawing/2014/main" id="{C754B116-FCB7-48EF-992E-8B112501D6B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82999" y="1029669"/>
            <a:ext cx="1728192" cy="1728192"/>
          </a:xfrm>
          <a:prstGeom prst="rect">
            <a:avLst/>
          </a:prstGeom>
        </p:spPr>
      </p:pic>
      <p:sp>
        <p:nvSpPr>
          <p:cNvPr id="2" name="Rectangle 1"/>
          <p:cNvSpPr/>
          <p:nvPr/>
        </p:nvSpPr>
        <p:spPr>
          <a:xfrm>
            <a:off x="839416" y="2855047"/>
            <a:ext cx="10513168" cy="3123034"/>
          </a:xfrm>
          <a:prstGeom prst="rect">
            <a:avLst/>
          </a:prstGeom>
        </p:spPr>
        <p:txBody>
          <a:bodyPr wrap="square">
            <a:spAutoFit/>
          </a:bodyPr>
          <a:lstStyle/>
          <a:p>
            <a:pPr algn="r">
              <a:lnSpc>
                <a:spcPct val="150000"/>
              </a:lnSpc>
            </a:pPr>
            <a:r>
              <a:rPr lang="ar-JO" sz="2400" dirty="0">
                <a:solidFill>
                  <a:schemeClr val="tx1"/>
                </a:solidFill>
                <a:latin typeface="Alexandria" pitchFamily="2" charset="-78"/>
                <a:cs typeface="Alexandria" pitchFamily="2" charset="-78"/>
              </a:rPr>
              <a:t>إن مؤسسات التعليم العالي هي الأكثر تأهيلاً من بين جميع المؤسسات </a:t>
            </a:r>
          </a:p>
          <a:p>
            <a:pPr algn="r">
              <a:lnSpc>
                <a:spcPct val="150000"/>
              </a:lnSpc>
            </a:pPr>
            <a:r>
              <a:rPr lang="ar-JO" sz="2400" dirty="0">
                <a:solidFill>
                  <a:schemeClr val="tx1"/>
                </a:solidFill>
                <a:latin typeface="Alexandria" pitchFamily="2" charset="-78"/>
                <a:cs typeface="Alexandria" pitchFamily="2" charset="-78"/>
              </a:rPr>
              <a:t>في المجتمع لإجراء البحوث العلمية الرصينة ذات المستوى، وتقوم بدور كبير في إثراء البحث العلمي من خلال ما يأتي:</a:t>
            </a:r>
          </a:p>
          <a:p>
            <a:pPr algn="r">
              <a:lnSpc>
                <a:spcPct val="200000"/>
              </a:lnSpc>
            </a:pPr>
            <a:r>
              <a:rPr lang="ar-JO" sz="2400" dirty="0">
                <a:solidFill>
                  <a:schemeClr val="tx1"/>
                </a:solidFill>
                <a:latin typeface="Alexandria" pitchFamily="2" charset="-78"/>
                <a:cs typeface="Alexandria" pitchFamily="2" charset="-78"/>
              </a:rPr>
              <a:t> </a:t>
            </a:r>
            <a:r>
              <a:rPr lang="ar-AE" sz="2400" dirty="0">
                <a:solidFill>
                  <a:schemeClr val="tx1"/>
                </a:solidFill>
                <a:latin typeface="Alexandria" pitchFamily="2" charset="-78"/>
                <a:cs typeface="Alexandria" pitchFamily="2" charset="-78"/>
              </a:rPr>
              <a:t>- </a:t>
            </a:r>
            <a:r>
              <a:rPr lang="ar-JO" sz="2400" dirty="0">
                <a:solidFill>
                  <a:schemeClr val="tx1"/>
                </a:solidFill>
                <a:latin typeface="Alexandria" pitchFamily="2" charset="-78"/>
                <a:cs typeface="Alexandria" pitchFamily="2" charset="-78"/>
              </a:rPr>
              <a:t>البحوث التي يجريها أعضاء هيئة التدريس</a:t>
            </a:r>
          </a:p>
          <a:p>
            <a:pPr algn="r">
              <a:lnSpc>
                <a:spcPct val="200000"/>
              </a:lnSpc>
            </a:pPr>
            <a:r>
              <a:rPr lang="ar-JO" sz="2400" dirty="0">
                <a:solidFill>
                  <a:schemeClr val="tx1"/>
                </a:solidFill>
                <a:latin typeface="Alexandria" pitchFamily="2" charset="-78"/>
                <a:cs typeface="Alexandria" pitchFamily="2" charset="-78"/>
              </a:rPr>
              <a:t> </a:t>
            </a:r>
            <a:r>
              <a:rPr lang="ar-AE" sz="2400" dirty="0">
                <a:solidFill>
                  <a:schemeClr val="tx1"/>
                </a:solidFill>
                <a:latin typeface="Alexandria" pitchFamily="2" charset="-78"/>
                <a:cs typeface="Alexandria" pitchFamily="2" charset="-78"/>
              </a:rPr>
              <a:t>- </a:t>
            </a:r>
            <a:r>
              <a:rPr lang="ar-JO" sz="2400" dirty="0">
                <a:solidFill>
                  <a:schemeClr val="tx1"/>
                </a:solidFill>
                <a:latin typeface="Alexandria" pitchFamily="2" charset="-78"/>
                <a:cs typeface="Alexandria" pitchFamily="2" charset="-78"/>
              </a:rPr>
              <a:t>البحوث التي يقوم بها طلبة الدراسات العليا</a:t>
            </a:r>
          </a:p>
        </p:txBody>
      </p:sp>
      <p:pic>
        <p:nvPicPr>
          <p:cNvPr id="8" name="Graphic 21">
            <a:extLst>
              <a:ext uri="{FF2B5EF4-FFF2-40B4-BE49-F238E27FC236}">
                <a16:creationId xmlns:a16="http://schemas.microsoft.com/office/drawing/2014/main" id="{29718B1E-0B04-C753-63AC-19045FE61787}"/>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126939268"/>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299356" y="962596"/>
            <a:ext cx="11593288" cy="5679504"/>
          </a:xfrm>
          <a:prstGeom prst="rect">
            <a:avLst/>
          </a:prstGeom>
        </p:spPr>
        <p:txBody>
          <a:bodyPr wrap="square">
            <a:spAutoFit/>
          </a:bodyPr>
          <a:lstStyle/>
          <a:p>
            <a:pPr algn="just" rtl="1">
              <a:lnSpc>
                <a:spcPct val="115000"/>
              </a:lnSpc>
              <a:spcAft>
                <a:spcPts val="1000"/>
              </a:spcAft>
            </a:pPr>
            <a:r>
              <a:rPr lang="ar-SA" sz="1800" b="1" u="sng" dirty="0">
                <a:solidFill>
                  <a:srgbClr val="00B0F0"/>
                </a:solidFill>
                <a:latin typeface="Alexandria" pitchFamily="2" charset="-78"/>
                <a:ea typeface="Calibri"/>
                <a:cs typeface="Alexandria" pitchFamily="2" charset="-78"/>
              </a:rPr>
              <a:t>ما هي العلاقة بين البحث العلمي والتعليم العالي</a:t>
            </a:r>
            <a:r>
              <a:rPr lang="ar-JO" sz="1800" b="1" u="sng" dirty="0">
                <a:solidFill>
                  <a:srgbClr val="00B0F0"/>
                </a:solidFill>
                <a:latin typeface="Alexandria" pitchFamily="2" charset="-78"/>
                <a:ea typeface="Calibri"/>
                <a:cs typeface="Alexandria" pitchFamily="2" charset="-78"/>
              </a:rPr>
              <a:t>؟</a:t>
            </a:r>
            <a:endParaRPr lang="ar-SA" sz="1800" u="sng" dirty="0">
              <a:solidFill>
                <a:srgbClr val="00B0F0"/>
              </a:solidFill>
              <a:latin typeface="Alexandria" pitchFamily="2" charset="-78"/>
              <a:ea typeface="Calibri"/>
              <a:cs typeface="Alexandria" pitchFamily="2" charset="-78"/>
            </a:endParaRPr>
          </a:p>
          <a:p>
            <a:pPr algn="just" rtl="1">
              <a:lnSpc>
                <a:spcPct val="115000"/>
              </a:lnSpc>
              <a:spcAft>
                <a:spcPts val="1000"/>
              </a:spcAft>
            </a:pPr>
            <a:r>
              <a:rPr lang="ar-SA" sz="1800" dirty="0">
                <a:latin typeface="Alexandria" pitchFamily="2" charset="-78"/>
                <a:ea typeface="Calibri"/>
                <a:cs typeface="Alexandria" pitchFamily="2" charset="-78"/>
              </a:rPr>
              <a:t> إن علاقة البحث العلمي بالتعليم العالي </a:t>
            </a:r>
            <a:r>
              <a:rPr lang="ar-SA" sz="1800" b="1" dirty="0">
                <a:latin typeface="Alexandria" pitchFamily="2" charset="-78"/>
                <a:ea typeface="Calibri"/>
                <a:cs typeface="Alexandria" pitchFamily="2" charset="-78"/>
              </a:rPr>
              <a:t>علاقة عضوية </a:t>
            </a:r>
            <a:r>
              <a:rPr lang="ar-SA" sz="1800" dirty="0">
                <a:latin typeface="Alexandria" pitchFamily="2" charset="-78"/>
                <a:ea typeface="Calibri"/>
                <a:cs typeface="Alexandria" pitchFamily="2" charset="-78"/>
              </a:rPr>
              <a:t>إذ لا يتصو</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ر أحد أن تكون هناك مؤسسات التعليم العالي دون أن تكون معنية بالبحث العلمي </a:t>
            </a:r>
            <a:r>
              <a:rPr lang="ar-JO" sz="1800" dirty="0">
                <a:latin typeface="Alexandria" pitchFamily="2" charset="-78"/>
                <a:ea typeface="Calibri"/>
                <a:cs typeface="Alexandria" pitchFamily="2" charset="-78"/>
              </a:rPr>
              <a:t>، </a:t>
            </a:r>
            <a:r>
              <a:rPr lang="ar-SA" sz="1800" dirty="0">
                <a:latin typeface="Alexandria" pitchFamily="2" charset="-78"/>
                <a:ea typeface="Calibri"/>
                <a:cs typeface="Alexandria" pitchFamily="2" charset="-78"/>
              </a:rPr>
              <a:t>وذلك إدراك</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ا منها لأهمية البحث العلمي في إغناء الوظائف الأخرى لمؤسسات التعليم العالي وهي بالتحديد التدريس وخدمة المجتمع وأعضاء هيئة التدريس </a:t>
            </a:r>
            <a:r>
              <a:rPr lang="ar-JO" sz="1800" dirty="0">
                <a:latin typeface="Alexandria" pitchFamily="2" charset="-78"/>
                <a:ea typeface="Calibri"/>
                <a:cs typeface="Alexandria" pitchFamily="2" charset="-78"/>
              </a:rPr>
              <a:t>الذين </a:t>
            </a:r>
            <a:r>
              <a:rPr lang="ar-SA" sz="1800" dirty="0">
                <a:latin typeface="Alexandria" pitchFamily="2" charset="-78"/>
                <a:ea typeface="Calibri"/>
                <a:cs typeface="Alexandria" pitchFamily="2" charset="-78"/>
              </a:rPr>
              <a:t>يقومون بإجراء الدراسات والأبحاث العلمية لتقويم أساليبهم واستراتيجياتهم التدريسية والارتقاء بالعملية التدريسية من جميع جوانبها</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 وفيما يتعلق بخدمة المجتمع فإن مؤسسات التعليم العالي تستشعر مسؤولياتها بحكم </a:t>
            </a:r>
            <a:r>
              <a:rPr lang="ar-JO" sz="1800" dirty="0">
                <a:latin typeface="Alexandria" pitchFamily="2" charset="-78"/>
                <a:ea typeface="Calibri"/>
                <a:cs typeface="Alexandria" pitchFamily="2" charset="-78"/>
              </a:rPr>
              <a:t>أ</a:t>
            </a:r>
            <a:r>
              <a:rPr lang="ar-SA" sz="1800" dirty="0">
                <a:latin typeface="Alexandria" pitchFamily="2" charset="-78"/>
                <a:ea typeface="Calibri"/>
                <a:cs typeface="Alexandria" pitchFamily="2" charset="-78"/>
              </a:rPr>
              <a:t>نها </a:t>
            </a:r>
            <a:r>
              <a:rPr lang="ar-SA" sz="1800" b="1" dirty="0">
                <a:latin typeface="Alexandria" pitchFamily="2" charset="-78"/>
                <a:ea typeface="Calibri"/>
                <a:cs typeface="Alexandria" pitchFamily="2" charset="-78"/>
              </a:rPr>
              <a:t>بيت خبرة </a:t>
            </a:r>
            <a:r>
              <a:rPr lang="ar-SA" sz="1800" dirty="0">
                <a:latin typeface="Alexandria" pitchFamily="2" charset="-78"/>
                <a:ea typeface="Calibri"/>
                <a:cs typeface="Alexandria" pitchFamily="2" charset="-78"/>
              </a:rPr>
              <a:t>فيها الكثير من الطاقات وال</a:t>
            </a:r>
            <a:r>
              <a:rPr lang="ar-JO" sz="1800" dirty="0">
                <a:latin typeface="Alexandria" pitchFamily="2" charset="-78"/>
                <a:ea typeface="Calibri"/>
                <a:cs typeface="Alexandria" pitchFamily="2" charset="-78"/>
              </a:rPr>
              <a:t>إ</a:t>
            </a:r>
            <a:r>
              <a:rPr lang="ar-SA" sz="1800" dirty="0">
                <a:latin typeface="Alexandria" pitchFamily="2" charset="-78"/>
                <a:ea typeface="Calibri"/>
                <a:cs typeface="Alexandria" pitchFamily="2" charset="-78"/>
              </a:rPr>
              <a:t>مكانات التي يمكن ان تقوم ب</a:t>
            </a:r>
            <a:r>
              <a:rPr lang="ar-JO" sz="1800" dirty="0">
                <a:latin typeface="Alexandria" pitchFamily="2" charset="-78"/>
                <a:ea typeface="Calibri"/>
                <a:cs typeface="Alexandria" pitchFamily="2" charset="-78"/>
              </a:rPr>
              <a:t>إ</a:t>
            </a:r>
            <a:r>
              <a:rPr lang="ar-SA" sz="1800" dirty="0">
                <a:latin typeface="Alexandria" pitchFamily="2" charset="-78"/>
                <a:ea typeface="Calibri"/>
                <a:cs typeface="Alexandria" pitchFamily="2" charset="-78"/>
              </a:rPr>
              <a:t>جراء ال</a:t>
            </a:r>
            <a:r>
              <a:rPr lang="ar-JO" sz="1800" dirty="0">
                <a:latin typeface="Alexandria" pitchFamily="2" charset="-78"/>
                <a:ea typeface="Calibri"/>
                <a:cs typeface="Alexandria" pitchFamily="2" charset="-78"/>
              </a:rPr>
              <a:t>أ</a:t>
            </a:r>
            <a:r>
              <a:rPr lang="ar-SA" sz="1800" dirty="0">
                <a:latin typeface="Alexandria" pitchFamily="2" charset="-78"/>
                <a:ea typeface="Calibri"/>
                <a:cs typeface="Alexandria" pitchFamily="2" charset="-78"/>
              </a:rPr>
              <a:t>بحاث العلمي</a:t>
            </a:r>
            <a:r>
              <a:rPr lang="ar-JO" sz="1800" dirty="0">
                <a:latin typeface="Alexandria" pitchFamily="2" charset="-78"/>
                <a:ea typeface="Calibri"/>
                <a:cs typeface="Alexandria" pitchFamily="2" charset="-78"/>
              </a:rPr>
              <a:t>ة</a:t>
            </a:r>
            <a:r>
              <a:rPr lang="ar-SA" sz="1800" dirty="0">
                <a:latin typeface="Alexandria" pitchFamily="2" charset="-78"/>
                <a:ea typeface="Calibri"/>
                <a:cs typeface="Alexandria" pitchFamily="2" charset="-78"/>
              </a:rPr>
              <a:t> التي تعمل عن نهضة المجتمع وتقدمه </a:t>
            </a:r>
            <a:r>
              <a:rPr lang="ar-JO" sz="1800" dirty="0">
                <a:latin typeface="Alexandria" pitchFamily="2" charset="-78"/>
                <a:ea typeface="Calibri"/>
                <a:cs typeface="Alexandria" pitchFamily="2" charset="-78"/>
              </a:rPr>
              <a:t>و</a:t>
            </a:r>
            <a:r>
              <a:rPr lang="ar-SA" sz="1800" dirty="0">
                <a:latin typeface="Alexandria" pitchFamily="2" charset="-78"/>
                <a:ea typeface="Calibri"/>
                <a:cs typeface="Alexandria" pitchFamily="2" charset="-78"/>
              </a:rPr>
              <a:t>تقد</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م مناحي حياة المجتمع الاقتصادي</a:t>
            </a:r>
            <a:r>
              <a:rPr lang="ar-JO" sz="1800" dirty="0">
                <a:latin typeface="Alexandria" pitchFamily="2" charset="-78"/>
                <a:ea typeface="Calibri"/>
                <a:cs typeface="Alexandria" pitchFamily="2" charset="-78"/>
              </a:rPr>
              <a:t>ة</a:t>
            </a:r>
            <a:r>
              <a:rPr lang="ar-SA" sz="1800" dirty="0">
                <a:latin typeface="Alexandria" pitchFamily="2" charset="-78"/>
                <a:ea typeface="Calibri"/>
                <a:cs typeface="Alexandria" pitchFamily="2" charset="-78"/>
              </a:rPr>
              <a:t> والسياسي</a:t>
            </a:r>
            <a:r>
              <a:rPr lang="ar-JO" sz="1800" dirty="0">
                <a:latin typeface="Alexandria" pitchFamily="2" charset="-78"/>
                <a:ea typeface="Calibri"/>
                <a:cs typeface="Alexandria" pitchFamily="2" charset="-78"/>
              </a:rPr>
              <a:t>ة</a:t>
            </a:r>
            <a:r>
              <a:rPr lang="ar-SA" sz="1800" dirty="0">
                <a:latin typeface="Alexandria" pitchFamily="2" charset="-78"/>
                <a:ea typeface="Calibri"/>
                <a:cs typeface="Alexandria" pitchFamily="2" charset="-78"/>
              </a:rPr>
              <a:t> والاجتماعي</a:t>
            </a:r>
            <a:r>
              <a:rPr lang="ar-JO" sz="1800" dirty="0">
                <a:latin typeface="Alexandria" pitchFamily="2" charset="-78"/>
                <a:ea typeface="Calibri"/>
                <a:cs typeface="Alexandria" pitchFamily="2" charset="-78"/>
              </a:rPr>
              <a:t>ة</a:t>
            </a:r>
            <a:r>
              <a:rPr lang="ar-SA" sz="1800" dirty="0">
                <a:latin typeface="Alexandria" pitchFamily="2" charset="-78"/>
                <a:ea typeface="Calibri"/>
                <a:cs typeface="Alexandria" pitchFamily="2" charset="-78"/>
              </a:rPr>
              <a:t> </a:t>
            </a:r>
            <a:r>
              <a:rPr lang="ar-JO" sz="1800" dirty="0">
                <a:latin typeface="Alexandria" pitchFamily="2" charset="-78"/>
                <a:ea typeface="Calibri"/>
                <a:cs typeface="Alexandria" pitchFamily="2" charset="-78"/>
              </a:rPr>
              <a:t>.</a:t>
            </a:r>
          </a:p>
          <a:p>
            <a:pPr algn="just" rtl="1">
              <a:lnSpc>
                <a:spcPct val="115000"/>
              </a:lnSpc>
              <a:spcAft>
                <a:spcPts val="1000"/>
              </a:spcAft>
            </a:pPr>
            <a:r>
              <a:rPr lang="ar-SA" sz="1800" dirty="0">
                <a:latin typeface="Alexandria" pitchFamily="2" charset="-78"/>
                <a:ea typeface="Calibri"/>
                <a:cs typeface="Alexandria" pitchFamily="2" charset="-78"/>
              </a:rPr>
              <a:t>وبالرغم أن </a:t>
            </a:r>
            <a:r>
              <a:rPr lang="ar-JO" sz="1800" dirty="0">
                <a:latin typeface="Alexandria" pitchFamily="2" charset="-78"/>
                <a:ea typeface="Calibri"/>
                <a:cs typeface="Alexandria" pitchFamily="2" charset="-78"/>
              </a:rPr>
              <a:t>هناك بعض </a:t>
            </a:r>
            <a:r>
              <a:rPr lang="ar-SA" sz="1800" dirty="0">
                <a:latin typeface="Alexandria" pitchFamily="2" charset="-78"/>
                <a:ea typeface="Calibri"/>
                <a:cs typeface="Alexandria" pitchFamily="2" charset="-78"/>
              </a:rPr>
              <a:t>المؤسسات تختص بالتدريس وت</a:t>
            </a:r>
            <a:r>
              <a:rPr lang="ar-JO" sz="1800" dirty="0">
                <a:latin typeface="Alexandria" pitchFamily="2" charset="-78"/>
                <a:ea typeface="Calibri"/>
                <a:cs typeface="Alexandria" pitchFamily="2" charset="-78"/>
              </a:rPr>
              <a:t>فوض</a:t>
            </a:r>
            <a:r>
              <a:rPr lang="ar-SA" sz="1800" dirty="0">
                <a:latin typeface="Alexandria" pitchFamily="2" charset="-78"/>
                <a:ea typeface="Calibri"/>
                <a:cs typeface="Alexandria" pitchFamily="2" charset="-78"/>
              </a:rPr>
              <a:t> البحث العلمي لمعاهد ومراكز متخصصة</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 </a:t>
            </a:r>
            <a:r>
              <a:rPr lang="ar-JO" sz="1800" dirty="0">
                <a:latin typeface="Alexandria" pitchFamily="2" charset="-78"/>
                <a:ea typeface="Calibri"/>
                <a:cs typeface="Alexandria" pitchFamily="2" charset="-78"/>
              </a:rPr>
              <a:t>إ</a:t>
            </a:r>
            <a:r>
              <a:rPr lang="ar-SA" sz="1800" dirty="0">
                <a:latin typeface="Alexandria" pitchFamily="2" charset="-78"/>
                <a:ea typeface="Calibri"/>
                <a:cs typeface="Alexandria" pitchFamily="2" charset="-78"/>
              </a:rPr>
              <a:t>لا </a:t>
            </a:r>
            <a:r>
              <a:rPr lang="ar-JO" sz="1800" dirty="0">
                <a:latin typeface="Alexandria" pitchFamily="2" charset="-78"/>
                <a:ea typeface="Calibri"/>
                <a:cs typeface="Alexandria" pitchFamily="2" charset="-78"/>
              </a:rPr>
              <a:t>أ</a:t>
            </a:r>
            <a:r>
              <a:rPr lang="ar-SA" sz="1800" dirty="0">
                <a:latin typeface="Alexandria" pitchFamily="2" charset="-78"/>
                <a:ea typeface="Calibri"/>
                <a:cs typeface="Alexandria" pitchFamily="2" charset="-78"/>
              </a:rPr>
              <a:t>ن ال</a:t>
            </a:r>
            <a:r>
              <a:rPr lang="ar-JO" sz="1800" dirty="0">
                <a:latin typeface="Alexandria" pitchFamily="2" charset="-78"/>
                <a:ea typeface="Calibri"/>
                <a:cs typeface="Alexandria" pitchFamily="2" charset="-78"/>
              </a:rPr>
              <a:t>أ</a:t>
            </a:r>
            <a:r>
              <a:rPr lang="ar-SA" sz="1800" dirty="0">
                <a:latin typeface="Alexandria" pitchFamily="2" charset="-78"/>
                <a:ea typeface="Calibri"/>
                <a:cs typeface="Alexandria" pitchFamily="2" charset="-78"/>
              </a:rPr>
              <a:t>غلبية </a:t>
            </a:r>
            <a:r>
              <a:rPr lang="ar-JO" sz="1800" dirty="0">
                <a:latin typeface="Alexandria" pitchFamily="2" charset="-78"/>
                <a:ea typeface="Calibri"/>
                <a:cs typeface="Alexandria" pitchFamily="2" charset="-78"/>
              </a:rPr>
              <a:t>منها </a:t>
            </a:r>
            <a:r>
              <a:rPr lang="ar-SA" sz="1800" dirty="0">
                <a:latin typeface="Alexandria" pitchFamily="2" charset="-78"/>
                <a:ea typeface="Calibri"/>
                <a:cs typeface="Alexandria" pitchFamily="2" charset="-78"/>
              </a:rPr>
              <a:t>تزاوج في عملها بين التدريس والبحث العلمي الأمر الذي يجعل البحث العلمي ركنا</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 اساسي</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ا من </a:t>
            </a:r>
            <a:r>
              <a:rPr lang="ar-JO" sz="1800" dirty="0">
                <a:latin typeface="Alexandria" pitchFamily="2" charset="-78"/>
                <a:ea typeface="Calibri"/>
                <a:cs typeface="Alexandria" pitchFamily="2" charset="-78"/>
              </a:rPr>
              <a:t>أ</a:t>
            </a:r>
            <a:r>
              <a:rPr lang="ar-SA" sz="1800" dirty="0">
                <a:latin typeface="Alexandria" pitchFamily="2" charset="-78"/>
                <a:ea typeface="Calibri"/>
                <a:cs typeface="Alexandria" pitchFamily="2" charset="-78"/>
              </a:rPr>
              <a:t>ركان مؤسسة التعليم العالي</a:t>
            </a:r>
            <a:r>
              <a:rPr lang="ar-JO" sz="1800" dirty="0">
                <a:latin typeface="Alexandria" pitchFamily="2" charset="-78"/>
                <a:ea typeface="Calibri"/>
                <a:cs typeface="Alexandria" pitchFamily="2" charset="-78"/>
              </a:rPr>
              <a:t>.</a:t>
            </a:r>
            <a:endParaRPr lang="ar-SA" sz="1800" dirty="0">
              <a:latin typeface="Alexandria" pitchFamily="2" charset="-78"/>
              <a:ea typeface="Calibri"/>
              <a:cs typeface="Alexandria" pitchFamily="2" charset="-78"/>
            </a:endParaRPr>
          </a:p>
          <a:p>
            <a:pPr algn="just" rtl="1">
              <a:lnSpc>
                <a:spcPct val="115000"/>
              </a:lnSpc>
              <a:spcAft>
                <a:spcPts val="1000"/>
              </a:spcAft>
            </a:pPr>
            <a:r>
              <a:rPr lang="ar-SA" sz="1800" dirty="0">
                <a:latin typeface="Alexandria" pitchFamily="2" charset="-78"/>
                <a:ea typeface="Calibri"/>
                <a:cs typeface="Alexandria" pitchFamily="2" charset="-78"/>
              </a:rPr>
              <a:t> إن مؤسسات التعليم العالي تقوم بدور كبير في </a:t>
            </a:r>
            <a:r>
              <a:rPr lang="ar-SA" sz="1800" b="1" dirty="0">
                <a:latin typeface="Alexandria" pitchFamily="2" charset="-78"/>
                <a:ea typeface="Calibri"/>
                <a:cs typeface="Alexandria" pitchFamily="2" charset="-78"/>
              </a:rPr>
              <a:t>إثراء البحث العلمي </a:t>
            </a:r>
            <a:r>
              <a:rPr lang="ar-SA" sz="1800" dirty="0">
                <a:latin typeface="Alexandria" pitchFamily="2" charset="-78"/>
                <a:ea typeface="Calibri"/>
                <a:cs typeface="Alexandria" pitchFamily="2" charset="-78"/>
              </a:rPr>
              <a:t>من خلال البحوث التي يجريها أعضاء هيئة التدريس</a:t>
            </a:r>
            <a:r>
              <a:rPr lang="ar-JO" sz="1800" dirty="0">
                <a:latin typeface="Alexandria" pitchFamily="2" charset="-78"/>
                <a:ea typeface="Calibri"/>
                <a:cs typeface="Alexandria" pitchFamily="2" charset="-78"/>
              </a:rPr>
              <a:t>، و</a:t>
            </a:r>
            <a:r>
              <a:rPr lang="ar-SA" sz="1800" dirty="0">
                <a:latin typeface="Alexandria" pitchFamily="2" charset="-78"/>
                <a:ea typeface="Calibri"/>
                <a:cs typeface="Alexandria" pitchFamily="2" charset="-78"/>
              </a:rPr>
              <a:t>البحوث التي يقوم بها طلبة الدراسات العليا</a:t>
            </a:r>
            <a:r>
              <a:rPr lang="ar-JO" sz="1800" dirty="0">
                <a:latin typeface="Alexandria" pitchFamily="2" charset="-78"/>
                <a:ea typeface="Calibri"/>
                <a:cs typeface="Alexandria" pitchFamily="2" charset="-78"/>
              </a:rPr>
              <a:t>، و</a:t>
            </a:r>
            <a:r>
              <a:rPr lang="ar-SA" sz="1800" dirty="0">
                <a:latin typeface="Alexandria" pitchFamily="2" charset="-78"/>
                <a:ea typeface="Calibri"/>
                <a:cs typeface="Alexandria" pitchFamily="2" charset="-78"/>
              </a:rPr>
              <a:t>البحوث التي تطلع بها مراكز الأبحاث </a:t>
            </a:r>
            <a:r>
              <a:rPr lang="ar-JO" sz="1800" dirty="0">
                <a:latin typeface="Alexandria" pitchFamily="2" charset="-78"/>
                <a:ea typeface="Calibri"/>
                <a:cs typeface="Alexandria" pitchFamily="2" charset="-78"/>
              </a:rPr>
              <a:t>بصورة مباشرة أوغير مباشرة .</a:t>
            </a:r>
          </a:p>
          <a:p>
            <a:pPr algn="just" rtl="1">
              <a:lnSpc>
                <a:spcPct val="115000"/>
              </a:lnSpc>
              <a:spcAft>
                <a:spcPts val="1000"/>
              </a:spcAft>
            </a:pPr>
            <a:r>
              <a:rPr lang="ar-JO" sz="1800" dirty="0">
                <a:latin typeface="Alexandria" pitchFamily="2" charset="-78"/>
                <a:ea typeface="Calibri"/>
                <a:cs typeface="Alexandria" pitchFamily="2" charset="-78"/>
              </a:rPr>
              <a:t> </a:t>
            </a:r>
            <a:r>
              <a:rPr lang="ar-SA" sz="1800" dirty="0">
                <a:latin typeface="Alexandria" pitchFamily="2" charset="-78"/>
                <a:ea typeface="Calibri"/>
                <a:cs typeface="Alexandria" pitchFamily="2" charset="-78"/>
              </a:rPr>
              <a:t>ولا</a:t>
            </a:r>
            <a:r>
              <a:rPr lang="ar-JO" sz="1800" dirty="0">
                <a:latin typeface="Alexandria" pitchFamily="2" charset="-78"/>
                <a:ea typeface="Calibri"/>
                <a:cs typeface="Alexandria" pitchFamily="2" charset="-78"/>
              </a:rPr>
              <a:t> </a:t>
            </a:r>
            <a:r>
              <a:rPr lang="ar-SA" sz="1800" dirty="0">
                <a:latin typeface="Alexandria" pitchFamily="2" charset="-78"/>
                <a:ea typeface="Calibri"/>
                <a:cs typeface="Alexandria" pitchFamily="2" charset="-78"/>
              </a:rPr>
              <a:t>بد</a:t>
            </a:r>
            <a:r>
              <a:rPr lang="ar-JO" sz="1800" dirty="0">
                <a:latin typeface="Alexandria" pitchFamily="2" charset="-78"/>
                <a:ea typeface="Calibri"/>
                <a:cs typeface="Alexandria" pitchFamily="2" charset="-78"/>
              </a:rPr>
              <a:t>ّ</a:t>
            </a:r>
            <a:r>
              <a:rPr lang="ar-SA" sz="1800" dirty="0">
                <a:latin typeface="Alexandria" pitchFamily="2" charset="-78"/>
                <a:ea typeface="Calibri"/>
                <a:cs typeface="Alexandria" pitchFamily="2" charset="-78"/>
              </a:rPr>
              <a:t> من الإشارة في هذا السياق إلى أن </a:t>
            </a:r>
            <a:r>
              <a:rPr lang="ar-SA" sz="1800" b="1" dirty="0">
                <a:latin typeface="Alexandria" pitchFamily="2" charset="-78"/>
                <a:ea typeface="Calibri"/>
                <a:cs typeface="Alexandria" pitchFamily="2" charset="-78"/>
              </a:rPr>
              <a:t>مؤسسات التعليم العالي هي الأكثر تأهيلا من بين جميع المؤسسات في إجراء البحوث العلمية </a:t>
            </a:r>
            <a:r>
              <a:rPr lang="ar-SA" sz="1800" dirty="0">
                <a:latin typeface="Alexandria" pitchFamily="2" charset="-78"/>
                <a:ea typeface="Calibri"/>
                <a:cs typeface="Alexandria" pitchFamily="2" charset="-78"/>
              </a:rPr>
              <a:t>الرصينة ذات المستوى</a:t>
            </a:r>
            <a:r>
              <a:rPr lang="ar-JO" sz="1800" dirty="0">
                <a:latin typeface="Alexandria" pitchFamily="2" charset="-78"/>
                <a:ea typeface="Calibri"/>
                <a:cs typeface="Alexandria" pitchFamily="2" charset="-78"/>
              </a:rPr>
              <a:t>.</a:t>
            </a:r>
            <a:endParaRPr lang="ar-SA" sz="1800" dirty="0">
              <a:latin typeface="Alexandria" pitchFamily="2" charset="-78"/>
              <a:ea typeface="Calibri"/>
              <a:cs typeface="Alexandria" pitchFamily="2" charset="-78"/>
            </a:endParaRPr>
          </a:p>
        </p:txBody>
      </p:sp>
      <p:sp>
        <p:nvSpPr>
          <p:cNvPr id="3" name="Title 45">
            <a:extLst>
              <a:ext uri="{FF2B5EF4-FFF2-40B4-BE49-F238E27FC236}">
                <a16:creationId xmlns:a16="http://schemas.microsoft.com/office/drawing/2014/main" id="{520ADB37-6AA3-49D0-A801-70F47DF8226D}"/>
              </a:ext>
            </a:extLst>
          </p:cNvPr>
          <p:cNvSpPr txBox="1">
            <a:spLocks/>
          </p:cNvSpPr>
          <p:nvPr/>
        </p:nvSpPr>
        <p:spPr>
          <a:xfrm>
            <a:off x="2711624" y="24342"/>
            <a:ext cx="6220495" cy="67046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rtl="1">
              <a:lnSpc>
                <a:spcPct val="110000"/>
              </a:lnSpc>
            </a:pPr>
            <a:r>
              <a:rPr lang="ar-JO" altLang="ko-KR" sz="2400" b="1" dirty="0">
                <a:solidFill>
                  <a:schemeClr val="tx1">
                    <a:lumMod val="75000"/>
                    <a:lumOff val="25000"/>
                  </a:schemeClr>
                </a:solidFill>
                <a:effectLst>
                  <a:outerShdw blurRad="38100" dist="38100" dir="2700000" algn="tl">
                    <a:srgbClr val="000000">
                      <a:alpha val="43137"/>
                    </a:srgbClr>
                  </a:outerShdw>
                </a:effectLst>
                <a:latin typeface="Alexandria" pitchFamily="2" charset="-78"/>
                <a:cs typeface="Alexandria" pitchFamily="2" charset="-78"/>
              </a:rPr>
              <a:t> البحث العلمي والتعليم العالي</a:t>
            </a:r>
          </a:p>
        </p:txBody>
      </p:sp>
      <p:pic>
        <p:nvPicPr>
          <p:cNvPr id="6" name="Graphic 21">
            <a:extLst>
              <a:ext uri="{FF2B5EF4-FFF2-40B4-BE49-F238E27FC236}">
                <a16:creationId xmlns:a16="http://schemas.microsoft.com/office/drawing/2014/main" id="{F02B02B9-705B-792F-3694-4DF0A5E9611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6384635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2" name="Rectangle 221">
            <a:extLst>
              <a:ext uri="{FF2B5EF4-FFF2-40B4-BE49-F238E27FC236}">
                <a16:creationId xmlns:a16="http://schemas.microsoft.com/office/drawing/2014/main" id="{F18AC91C-63CE-4116-8CC7-7134378C34A1}"/>
              </a:ext>
            </a:extLst>
          </p:cNvPr>
          <p:cNvSpPr/>
          <p:nvPr/>
        </p:nvSpPr>
        <p:spPr>
          <a:xfrm>
            <a:off x="7824192" y="1929493"/>
            <a:ext cx="4059588" cy="1604067"/>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800" b="1" i="0" dirty="0">
                <a:solidFill>
                  <a:schemeClr val="tx1"/>
                </a:solidFill>
                <a:effectLst/>
                <a:latin typeface="Droid Arabic Kufi"/>
                <a:cs typeface="Alexandria" pitchFamily="2" charset="-78"/>
              </a:rPr>
              <a:t>مراحل</a:t>
            </a:r>
            <a:r>
              <a:rPr lang="ar-AE" sz="2800" b="1" i="0" dirty="0">
                <a:solidFill>
                  <a:schemeClr val="tx1"/>
                </a:solidFill>
                <a:effectLst/>
                <a:latin typeface="Droid Arabic Kufi"/>
                <a:cs typeface="Alexandria" pitchFamily="2" charset="-78"/>
              </a:rPr>
              <a:t> </a:t>
            </a:r>
            <a:r>
              <a:rPr lang="ar-JO" sz="2800" b="1" i="0" dirty="0">
                <a:solidFill>
                  <a:schemeClr val="tx1"/>
                </a:solidFill>
                <a:effectLst/>
                <a:latin typeface="Droid Arabic Kufi"/>
                <a:cs typeface="Alexandria" pitchFamily="2" charset="-78"/>
              </a:rPr>
              <a:t>البحث العلمي الأولية</a:t>
            </a:r>
            <a:endParaRPr lang="ar-JO" sz="2800" b="0" i="0" dirty="0">
              <a:solidFill>
                <a:schemeClr val="tx1"/>
              </a:solidFill>
              <a:effectLst/>
              <a:latin typeface="Droid Arabic Kufi"/>
              <a:cs typeface="Alexandria" pitchFamily="2" charset="-78"/>
            </a:endParaRPr>
          </a:p>
        </p:txBody>
      </p:sp>
      <p:sp>
        <p:nvSpPr>
          <p:cNvPr id="236" name="Rectangle 235">
            <a:extLst>
              <a:ext uri="{FF2B5EF4-FFF2-40B4-BE49-F238E27FC236}">
                <a16:creationId xmlns:a16="http://schemas.microsoft.com/office/drawing/2014/main" id="{080D0043-D789-450A-A212-553FBA55FC72}"/>
              </a:ext>
            </a:extLst>
          </p:cNvPr>
          <p:cNvSpPr/>
          <p:nvPr/>
        </p:nvSpPr>
        <p:spPr>
          <a:xfrm>
            <a:off x="156261" y="3693177"/>
            <a:ext cx="4355563" cy="179759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JO" sz="2800" b="1" i="0" dirty="0">
                <a:solidFill>
                  <a:schemeClr val="tx1"/>
                </a:solidFill>
                <a:effectLst/>
                <a:latin typeface="Droid Arabic Kufi"/>
                <a:cs typeface="Alexandria" pitchFamily="2" charset="-78"/>
              </a:rPr>
              <a:t>مراحل البحث العلمي التنفيذية</a:t>
            </a:r>
            <a:endParaRPr lang="ar-JO" sz="2800" b="0" i="0" dirty="0">
              <a:solidFill>
                <a:schemeClr val="tx1"/>
              </a:solidFill>
              <a:effectLst/>
              <a:latin typeface="Droid Arabic Kufi"/>
              <a:cs typeface="Alexandria" pitchFamily="2" charset="-78"/>
            </a:endParaRPr>
          </a:p>
        </p:txBody>
      </p:sp>
      <p:grpSp>
        <p:nvGrpSpPr>
          <p:cNvPr id="11" name="Group 249">
            <a:extLst>
              <a:ext uri="{FF2B5EF4-FFF2-40B4-BE49-F238E27FC236}">
                <a16:creationId xmlns:a16="http://schemas.microsoft.com/office/drawing/2014/main" id="{4D9A316E-E7F3-43ED-BAC8-D619C738D491}"/>
              </a:ext>
            </a:extLst>
          </p:cNvPr>
          <p:cNvGrpSpPr/>
          <p:nvPr/>
        </p:nvGrpSpPr>
        <p:grpSpPr>
          <a:xfrm>
            <a:off x="4756290" y="2045099"/>
            <a:ext cx="2945408" cy="2896641"/>
            <a:chOff x="1146040" y="1965909"/>
            <a:chExt cx="3150623" cy="3098458"/>
          </a:xfrm>
          <a:noFill/>
        </p:grpSpPr>
        <p:sp>
          <p:nvSpPr>
            <p:cNvPr id="254" name="Arc 31">
              <a:extLst>
                <a:ext uri="{FF2B5EF4-FFF2-40B4-BE49-F238E27FC236}">
                  <a16:creationId xmlns:a16="http://schemas.microsoft.com/office/drawing/2014/main" id="{102496A6-BBED-4B9F-B1A9-5D5EEE7EAE97}"/>
                </a:ext>
              </a:extLst>
            </p:cNvPr>
            <p:cNvSpPr>
              <a:spLocks/>
            </p:cNvSpPr>
            <p:nvPr/>
          </p:nvSpPr>
          <p:spPr bwMode="auto">
            <a:xfrm>
              <a:off x="2883279" y="1965909"/>
              <a:ext cx="1413384" cy="1410632"/>
            </a:xfrm>
            <a:custGeom>
              <a:avLst/>
              <a:gdLst>
                <a:gd name="T0" fmla="*/ 693238 w 19905"/>
                <a:gd name="T1" fmla="*/ 0 h 19873"/>
                <a:gd name="T2" fmla="*/ 1630691 w 19905"/>
                <a:gd name="T3" fmla="*/ 940395 h 19873"/>
                <a:gd name="T4" fmla="*/ 0 w 19905"/>
                <a:gd name="T5" fmla="*/ 1627065 h 19873"/>
                <a:gd name="T6" fmla="*/ 0 60000 65536"/>
                <a:gd name="T7" fmla="*/ 0 60000 65536"/>
                <a:gd name="T8" fmla="*/ 0 60000 65536"/>
                <a:gd name="T9" fmla="*/ 0 w 19905"/>
                <a:gd name="T10" fmla="*/ 0 h 19873"/>
                <a:gd name="T11" fmla="*/ 19905 w 19905"/>
                <a:gd name="T12" fmla="*/ 19873 h 19873"/>
              </a:gdLst>
              <a:ahLst/>
              <a:cxnLst>
                <a:cxn ang="T6">
                  <a:pos x="T0" y="T1"/>
                </a:cxn>
                <a:cxn ang="T7">
                  <a:pos x="T2" y="T3"/>
                </a:cxn>
                <a:cxn ang="T8">
                  <a:pos x="T4" y="T5"/>
                </a:cxn>
              </a:cxnLst>
              <a:rect l="T9" t="T10" r="T11" b="T12"/>
              <a:pathLst>
                <a:path w="19905" h="19873" fill="none" extrusionOk="0">
                  <a:moveTo>
                    <a:pt x="8462" y="-1"/>
                  </a:moveTo>
                  <a:cubicBezTo>
                    <a:pt x="13623" y="2197"/>
                    <a:pt x="17727" y="6316"/>
                    <a:pt x="19905" y="11485"/>
                  </a:cubicBezTo>
                </a:path>
                <a:path w="19905" h="19873" stroke="0" extrusionOk="0">
                  <a:moveTo>
                    <a:pt x="8462" y="-1"/>
                  </a:moveTo>
                  <a:cubicBezTo>
                    <a:pt x="13623" y="2197"/>
                    <a:pt x="17727" y="6316"/>
                    <a:pt x="19905" y="11485"/>
                  </a:cubicBezTo>
                  <a:lnTo>
                    <a:pt x="0" y="19873"/>
                  </a:lnTo>
                  <a:close/>
                </a:path>
              </a:pathLst>
            </a:custGeom>
            <a:solidFill>
              <a:srgbClr val="00B0F0"/>
            </a:solidFill>
            <a:ln w="63500" cap="sq">
              <a:solidFill>
                <a:schemeClr val="accent4"/>
              </a:solidFill>
              <a:prstDash val="solid"/>
              <a:round/>
              <a:headEnd/>
              <a:tailEnd type="triangle" w="med" len="sm"/>
            </a:ln>
          </p:spPr>
          <p:txBody>
            <a:bodyPr wrap="none" anchor="ctr"/>
            <a:lstStyle/>
            <a:p>
              <a:endParaRPr lang="ko-KR" altLang="en-US" sz="1600" dirty="0">
                <a:latin typeface="Alexandria" pitchFamily="2" charset="-78"/>
                <a:cs typeface="Alexandria" pitchFamily="2" charset="-78"/>
              </a:endParaRPr>
            </a:p>
          </p:txBody>
        </p:sp>
        <p:sp>
          <p:nvSpPr>
            <p:cNvPr id="255" name="Arc 31">
              <a:extLst>
                <a:ext uri="{FF2B5EF4-FFF2-40B4-BE49-F238E27FC236}">
                  <a16:creationId xmlns:a16="http://schemas.microsoft.com/office/drawing/2014/main" id="{637A36A2-0EF9-4912-80C1-489F40E11EAC}"/>
                </a:ext>
              </a:extLst>
            </p:cNvPr>
            <p:cNvSpPr>
              <a:spLocks/>
            </p:cNvSpPr>
            <p:nvPr/>
          </p:nvSpPr>
          <p:spPr bwMode="auto">
            <a:xfrm rot="10800000">
              <a:off x="1146040" y="3653735"/>
              <a:ext cx="1413384" cy="1410632"/>
            </a:xfrm>
            <a:custGeom>
              <a:avLst/>
              <a:gdLst>
                <a:gd name="T0" fmla="*/ 693238 w 19905"/>
                <a:gd name="T1" fmla="*/ 0 h 19873"/>
                <a:gd name="T2" fmla="*/ 1630691 w 19905"/>
                <a:gd name="T3" fmla="*/ 940395 h 19873"/>
                <a:gd name="T4" fmla="*/ 0 w 19905"/>
                <a:gd name="T5" fmla="*/ 1627065 h 19873"/>
                <a:gd name="T6" fmla="*/ 0 60000 65536"/>
                <a:gd name="T7" fmla="*/ 0 60000 65536"/>
                <a:gd name="T8" fmla="*/ 0 60000 65536"/>
                <a:gd name="T9" fmla="*/ 0 w 19905"/>
                <a:gd name="T10" fmla="*/ 0 h 19873"/>
                <a:gd name="T11" fmla="*/ 19905 w 19905"/>
                <a:gd name="T12" fmla="*/ 19873 h 19873"/>
              </a:gdLst>
              <a:ahLst/>
              <a:cxnLst>
                <a:cxn ang="T6">
                  <a:pos x="T0" y="T1"/>
                </a:cxn>
                <a:cxn ang="T7">
                  <a:pos x="T2" y="T3"/>
                </a:cxn>
                <a:cxn ang="T8">
                  <a:pos x="T4" y="T5"/>
                </a:cxn>
              </a:cxnLst>
              <a:rect l="T9" t="T10" r="T11" b="T12"/>
              <a:pathLst>
                <a:path w="19905" h="19873" fill="none" extrusionOk="0">
                  <a:moveTo>
                    <a:pt x="8462" y="-1"/>
                  </a:moveTo>
                  <a:cubicBezTo>
                    <a:pt x="13623" y="2197"/>
                    <a:pt x="17727" y="6316"/>
                    <a:pt x="19905" y="11485"/>
                  </a:cubicBezTo>
                </a:path>
                <a:path w="19905" h="19873" stroke="0" extrusionOk="0">
                  <a:moveTo>
                    <a:pt x="8462" y="-1"/>
                  </a:moveTo>
                  <a:cubicBezTo>
                    <a:pt x="13623" y="2197"/>
                    <a:pt x="17727" y="6316"/>
                    <a:pt x="19905" y="11485"/>
                  </a:cubicBezTo>
                  <a:lnTo>
                    <a:pt x="0" y="19873"/>
                  </a:lnTo>
                  <a:close/>
                </a:path>
              </a:pathLst>
            </a:custGeom>
            <a:solidFill>
              <a:srgbClr val="00B0F0"/>
            </a:solidFill>
            <a:ln w="63500" cap="sq">
              <a:solidFill>
                <a:schemeClr val="accent2"/>
              </a:solidFill>
              <a:prstDash val="solid"/>
              <a:round/>
              <a:headEnd/>
              <a:tailEnd type="triangle" w="med" len="sm"/>
            </a:ln>
          </p:spPr>
          <p:txBody>
            <a:bodyPr wrap="none" anchor="ctr"/>
            <a:lstStyle/>
            <a:p>
              <a:endParaRPr lang="ko-KR" altLang="en-US" sz="1600" dirty="0">
                <a:latin typeface="Alexandria" pitchFamily="2" charset="-78"/>
                <a:cs typeface="Alexandria" pitchFamily="2" charset="-78"/>
              </a:endParaRPr>
            </a:p>
          </p:txBody>
        </p:sp>
      </p:grpSp>
      <p:sp>
        <p:nvSpPr>
          <p:cNvPr id="261" name="TextBox 260">
            <a:extLst>
              <a:ext uri="{FF2B5EF4-FFF2-40B4-BE49-F238E27FC236}">
                <a16:creationId xmlns:a16="http://schemas.microsoft.com/office/drawing/2014/main" id="{F7480A3C-6326-4D16-AD07-55F91B86DAB9}"/>
              </a:ext>
            </a:extLst>
          </p:cNvPr>
          <p:cNvSpPr txBox="1"/>
          <p:nvPr/>
        </p:nvSpPr>
        <p:spPr>
          <a:xfrm>
            <a:off x="5199072" y="2601789"/>
            <a:ext cx="2019533" cy="1754326"/>
          </a:xfrm>
          <a:prstGeom prst="rect">
            <a:avLst/>
          </a:prstGeom>
          <a:solidFill>
            <a:srgbClr val="00B0F0"/>
          </a:solidFill>
        </p:spPr>
        <p:txBody>
          <a:bodyPr wrap="square" rtlCol="0" anchor="ctr">
            <a:spAutoFit/>
          </a:bodyPr>
          <a:lstStyle/>
          <a:p>
            <a:pPr algn="ctr"/>
            <a:r>
              <a:rPr lang="ar-JO" sz="3600" dirty="0">
                <a:latin typeface="Alexandria" pitchFamily="2" charset="-78"/>
                <a:cs typeface="Alexandria" pitchFamily="2" charset="-78"/>
              </a:rPr>
              <a:t>مراحل البحث العلمي</a:t>
            </a:r>
            <a:endParaRPr lang="ko-KR" altLang="en-US" sz="3600" b="1" dirty="0">
              <a:solidFill>
                <a:schemeClr val="tx1">
                  <a:lumMod val="75000"/>
                  <a:lumOff val="25000"/>
                </a:schemeClr>
              </a:solidFill>
              <a:latin typeface="Alexandria" pitchFamily="2" charset="-78"/>
              <a:cs typeface="Alexandria" pitchFamily="2" charset="-78"/>
            </a:endParaRPr>
          </a:p>
        </p:txBody>
      </p:sp>
      <p:sp>
        <p:nvSpPr>
          <p:cNvPr id="25" name="TextBox 24">
            <a:extLst>
              <a:ext uri="{FF2B5EF4-FFF2-40B4-BE49-F238E27FC236}">
                <a16:creationId xmlns:a16="http://schemas.microsoft.com/office/drawing/2014/main" id="{AABFDD41-9789-43B7-A3D6-B05DFC35B655}"/>
              </a:ext>
            </a:extLst>
          </p:cNvPr>
          <p:cNvSpPr txBox="1"/>
          <p:nvPr/>
        </p:nvSpPr>
        <p:spPr>
          <a:xfrm>
            <a:off x="2082014" y="659341"/>
            <a:ext cx="7254346" cy="523220"/>
          </a:xfrm>
          <a:prstGeom prst="rect">
            <a:avLst/>
          </a:prstGeom>
          <a:noFill/>
        </p:spPr>
        <p:txBody>
          <a:bodyPr wrap="square">
            <a:spAutoFit/>
          </a:bodyPr>
          <a:lstStyle/>
          <a:p>
            <a:r>
              <a:rPr lang="ar-JO" sz="2800" b="1" dirty="0">
                <a:solidFill>
                  <a:schemeClr val="tx1"/>
                </a:solidFill>
                <a:latin typeface="Alexandria" pitchFamily="2" charset="-78"/>
                <a:cs typeface="Alexandria" pitchFamily="2" charset="-78"/>
              </a:rPr>
              <a:t>ما هي خطوات المنهج العلمي في البحث؟</a:t>
            </a:r>
          </a:p>
        </p:txBody>
      </p:sp>
      <p:pic>
        <p:nvPicPr>
          <p:cNvPr id="3" name="Graphic 21">
            <a:extLst>
              <a:ext uri="{FF2B5EF4-FFF2-40B4-BE49-F238E27FC236}">
                <a16:creationId xmlns:a16="http://schemas.microsoft.com/office/drawing/2014/main" id="{BDB5DA58-77DE-C5E8-483C-AEDD2D6AEBC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987118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2855640" y="516692"/>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مراحل البحث العلمي</a:t>
            </a:r>
          </a:p>
        </p:txBody>
      </p:sp>
      <p:sp>
        <p:nvSpPr>
          <p:cNvPr id="12" name="TextBox 11">
            <a:extLst>
              <a:ext uri="{FF2B5EF4-FFF2-40B4-BE49-F238E27FC236}">
                <a16:creationId xmlns:a16="http://schemas.microsoft.com/office/drawing/2014/main" id="{1445D778-CF54-4CB4-A00B-2574419F8340}"/>
              </a:ext>
            </a:extLst>
          </p:cNvPr>
          <p:cNvSpPr txBox="1"/>
          <p:nvPr/>
        </p:nvSpPr>
        <p:spPr>
          <a:xfrm>
            <a:off x="255911" y="1172689"/>
            <a:ext cx="11680178" cy="6677854"/>
          </a:xfrm>
          <a:prstGeom prst="rect">
            <a:avLst/>
          </a:prstGeom>
          <a:noFill/>
        </p:spPr>
        <p:txBody>
          <a:bodyPr wrap="square">
            <a:spAutoFit/>
          </a:bodyPr>
          <a:lstStyle/>
          <a:p>
            <a:pPr algn="just" rtl="1">
              <a:lnSpc>
                <a:spcPct val="150000"/>
              </a:lnSpc>
            </a:pPr>
            <a:r>
              <a:rPr lang="ar-JO" sz="2400" b="0" i="0" dirty="0">
                <a:solidFill>
                  <a:schemeClr val="tx1"/>
                </a:solidFill>
                <a:effectLst/>
                <a:latin typeface="Droid Arabic Kufi"/>
                <a:cs typeface="Alexandria" pitchFamily="2" charset="-78"/>
              </a:rPr>
              <a:t>       يتطلّب البحث العلمي العديد من الطرق والإجراءات والأساليب المُنظَّمة الهادفة تَجميع المعلومات ذات الصلة، ومن ثم التوصّل للمعرفة على اختلاف صورها، ولا شك في أن البحث العلمي يُعنى بالتنظيم والمنهجية في العمل</a:t>
            </a:r>
            <a:r>
              <a:rPr lang="ar-JO" sz="2400" dirty="0">
                <a:solidFill>
                  <a:schemeClr val="tx1"/>
                </a:solidFill>
                <a:latin typeface="Droid Arabic Kufi"/>
                <a:cs typeface="Alexandria" pitchFamily="2" charset="-78"/>
              </a:rPr>
              <a:t> من خلال العبور في</a:t>
            </a:r>
            <a:r>
              <a:rPr lang="ar-JO" sz="2400" b="0" i="0" dirty="0">
                <a:solidFill>
                  <a:schemeClr val="tx1"/>
                </a:solidFill>
                <a:effectLst/>
                <a:latin typeface="Droid Arabic Kufi"/>
                <a:cs typeface="Alexandria" pitchFamily="2" charset="-78"/>
              </a:rPr>
              <a:t> مجموعة من المراحل، وهو ما تم تأصيله من جانب العلماء، ويُطلق عليها "مراحل البحث العلمي"، ودونها لن يعرف الباحث كيف يبدأ بأسلوب صحيح، وسيصبح سياق البحث عبارة عن سرد عشوائي لا قيمة له. </a:t>
            </a:r>
          </a:p>
          <a:p>
            <a:pPr algn="r" rtl="1">
              <a:lnSpc>
                <a:spcPct val="150000"/>
              </a:lnSpc>
            </a:pPr>
            <a:r>
              <a:rPr lang="ar-JO" sz="2400" b="1" i="0" u="sng" dirty="0">
                <a:solidFill>
                  <a:schemeClr val="tx1"/>
                </a:solidFill>
                <a:effectLst/>
                <a:latin typeface="Droid Arabic Kufi"/>
                <a:cs typeface="Alexandria" pitchFamily="2" charset="-78"/>
              </a:rPr>
              <a:t>مراحل البحث العلمي الأولية:</a:t>
            </a:r>
            <a:endParaRPr lang="ar-JO" sz="2400" b="0" i="0" dirty="0">
              <a:solidFill>
                <a:schemeClr val="tx1"/>
              </a:solidFill>
              <a:effectLst/>
              <a:latin typeface="Droid Arabic Kufi"/>
              <a:cs typeface="Alexandria" pitchFamily="2" charset="-78"/>
            </a:endParaRPr>
          </a:p>
          <a:p>
            <a:pPr algn="r" rtl="1">
              <a:lnSpc>
                <a:spcPct val="150000"/>
              </a:lnSpc>
              <a:buFont typeface="Arial" panose="020B0604020202020204" pitchFamily="34" charset="0"/>
              <a:buChar char="•"/>
            </a:pPr>
            <a:r>
              <a:rPr lang="ar-JO" sz="2400" b="0" i="0" dirty="0">
                <a:solidFill>
                  <a:schemeClr val="tx1"/>
                </a:solidFill>
                <a:effectLst/>
                <a:latin typeface="Droid Arabic Kufi"/>
                <a:cs typeface="Alexandria" pitchFamily="2" charset="-78"/>
              </a:rPr>
              <a:t>تحديد موضوع البحث.</a:t>
            </a:r>
          </a:p>
          <a:p>
            <a:pPr algn="r" rtl="1">
              <a:lnSpc>
                <a:spcPct val="150000"/>
              </a:lnSpc>
              <a:buFont typeface="Arial" panose="020B0604020202020204" pitchFamily="34" charset="0"/>
              <a:buChar char="•"/>
            </a:pPr>
            <a:r>
              <a:rPr lang="ar-JO" sz="2400" b="0" i="0" dirty="0">
                <a:solidFill>
                  <a:schemeClr val="tx1"/>
                </a:solidFill>
                <a:effectLst/>
                <a:latin typeface="Droid Arabic Kufi"/>
                <a:cs typeface="Alexandria" pitchFamily="2" charset="-78"/>
              </a:rPr>
              <a:t>اختيار المصادر والمراجع.</a:t>
            </a:r>
          </a:p>
          <a:p>
            <a:pPr algn="r" rtl="1">
              <a:lnSpc>
                <a:spcPct val="150000"/>
              </a:lnSpc>
              <a:buFont typeface="Arial" panose="020B0604020202020204" pitchFamily="34" charset="0"/>
              <a:buChar char="•"/>
            </a:pPr>
            <a:r>
              <a:rPr lang="ar-JO" sz="2400" b="0" i="0" dirty="0">
                <a:solidFill>
                  <a:schemeClr val="tx1"/>
                </a:solidFill>
                <a:effectLst/>
                <a:latin typeface="Droid Arabic Kufi"/>
                <a:cs typeface="Alexandria" pitchFamily="2" charset="-78"/>
              </a:rPr>
              <a:t>كتابة خطة البحث العلمي (المقترح البحثي).</a:t>
            </a:r>
          </a:p>
          <a:p>
            <a:pPr algn="r">
              <a:lnSpc>
                <a:spcPct val="150000"/>
              </a:lnSpc>
            </a:pPr>
            <a:br>
              <a:rPr lang="ar-JO" sz="2400" dirty="0">
                <a:solidFill>
                  <a:schemeClr val="tx1"/>
                </a:solidFill>
                <a:latin typeface="Alexandria" pitchFamily="2" charset="-78"/>
                <a:cs typeface="Alexandria" pitchFamily="2" charset="-78"/>
              </a:rPr>
            </a:br>
            <a:endParaRPr lang="en-GB" sz="2400" dirty="0">
              <a:solidFill>
                <a:schemeClr val="tx1"/>
              </a:solidFill>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9AB67E6F-ED11-6C44-2969-8CDB7F00E2D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333487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الأولية</a:t>
            </a:r>
            <a:endParaRPr lang="ar-JO" sz="2400" b="1" dirty="0">
              <a:solidFill>
                <a:schemeClr val="tx1"/>
              </a:solidFill>
              <a:latin typeface="Alexandria" pitchFamily="2" charset="-78"/>
              <a:cs typeface="Alexandria" pitchFamily="2" charset="-78"/>
              <a:sym typeface="Tajawal Medium"/>
            </a:endParaRPr>
          </a:p>
        </p:txBody>
      </p:sp>
      <p:sp>
        <p:nvSpPr>
          <p:cNvPr id="12" name="TextBox 11">
            <a:extLst>
              <a:ext uri="{FF2B5EF4-FFF2-40B4-BE49-F238E27FC236}">
                <a16:creationId xmlns:a16="http://schemas.microsoft.com/office/drawing/2014/main" id="{1445D778-CF54-4CB4-A00B-2574419F8340}"/>
              </a:ext>
            </a:extLst>
          </p:cNvPr>
          <p:cNvSpPr txBox="1"/>
          <p:nvPr/>
        </p:nvSpPr>
        <p:spPr>
          <a:xfrm>
            <a:off x="752644" y="1327261"/>
            <a:ext cx="11018316" cy="5385192"/>
          </a:xfrm>
          <a:prstGeom prst="rect">
            <a:avLst/>
          </a:prstGeom>
          <a:noFill/>
        </p:spPr>
        <p:txBody>
          <a:bodyPr wrap="square">
            <a:spAutoFit/>
          </a:bodyPr>
          <a:lstStyle/>
          <a:p>
            <a:pPr algn="just" rtl="1"/>
            <a:endParaRPr lang="ar-AE" sz="2400" b="1" i="0" u="sng" dirty="0">
              <a:solidFill>
                <a:srgbClr val="333333"/>
              </a:solidFill>
              <a:effectLst/>
              <a:latin typeface="Droid Arabic Kufi"/>
              <a:cs typeface="Alexandria" pitchFamily="2" charset="-78"/>
            </a:endParaRPr>
          </a:p>
          <a:p>
            <a:pPr algn="just" rtl="1"/>
            <a:r>
              <a:rPr lang="ar-JO" sz="2400" b="1" i="0" u="sng" dirty="0">
                <a:solidFill>
                  <a:srgbClr val="333333"/>
                </a:solidFill>
                <a:effectLst/>
                <a:latin typeface="Droid Arabic Kufi"/>
                <a:cs typeface="Alexandria" pitchFamily="2" charset="-78"/>
              </a:rPr>
              <a:t>تحديد موضوع البحث</a:t>
            </a:r>
            <a:r>
              <a:rPr lang="ar-JO" sz="2400" b="0" i="0" dirty="0">
                <a:solidFill>
                  <a:srgbClr val="333333"/>
                </a:solidFill>
                <a:effectLst/>
                <a:latin typeface="Droid Arabic Kufi"/>
                <a:cs typeface="Alexandria" pitchFamily="2" charset="-78"/>
              </a:rPr>
              <a:t>:</a:t>
            </a: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تتمثل المرحلة الأولى من مراحل البحث العلمي الأولية في تحديد موضوع البحث، ويخضع ذلك لمجموعة من المقاييس، وتختلف الإجراءات من مرحلة تعليمية لأخرى، ففي مراحل التعليم الأساسي يُسند للطلاب أبحاث بسيطة في مكوناتها، أما بالنسبة للبحث الجامعي؛ فنجد له متطلبات أكثر صعوبة، أما في مراحل الدراسات العليا فتزيد درجات الصعوبة لتبلغ أوجها.</a:t>
            </a:r>
          </a:p>
          <a:p>
            <a:pPr algn="just" rtl="1">
              <a:buFont typeface="Arial" panose="020B0604020202020204" pitchFamily="34" charset="0"/>
              <a:buChar char="•"/>
            </a:pPr>
            <a:endParaRPr lang="ar-JO" sz="2400" b="0" i="0"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من بين الشروط الواجب أخذها في الاعتبار عند اختيار موضوع البحث أن يكون موضوعًا فريدًا في مجمله، أو يتناول تحديثًا وتعديلًا لموضوع سبق تناوله من قبل بشرط إنجازه في الوقت المحدد، وأن تكون تكلفة ذلك في حدود ما هو متوافر مع الباحث.</a:t>
            </a:r>
          </a:p>
          <a:p>
            <a:pPr algn="just" rtl="1"/>
            <a:r>
              <a:rPr lang="ar-JO" sz="2400" b="0" i="0" dirty="0">
                <a:solidFill>
                  <a:srgbClr val="333333"/>
                </a:solidFill>
                <a:effectLst/>
                <a:latin typeface="Droid Arabic Kufi"/>
                <a:cs typeface="Alexandria" pitchFamily="2" charset="-78"/>
              </a:rPr>
              <a:t> </a:t>
            </a:r>
          </a:p>
          <a:p>
            <a:pPr algn="r">
              <a:lnSpc>
                <a:spcPct val="150000"/>
              </a:lnSpc>
            </a:pPr>
            <a:endParaRPr lang="en-GB" sz="2400" dirty="0">
              <a:latin typeface="Alexandria" pitchFamily="2" charset="-78"/>
              <a:cs typeface="Alexandria" pitchFamily="2" charset="-78"/>
            </a:endParaRPr>
          </a:p>
        </p:txBody>
      </p:sp>
    </p:spTree>
    <p:custDataLst>
      <p:tags r:id="rId1"/>
    </p:custDataLst>
    <p:extLst>
      <p:ext uri="{BB962C8B-B14F-4D97-AF65-F5344CB8AC3E}">
        <p14:creationId xmlns:p14="http://schemas.microsoft.com/office/powerpoint/2010/main" val="39281979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479376" y="1327261"/>
            <a:ext cx="11293524" cy="5385192"/>
          </a:xfrm>
          <a:prstGeom prst="rect">
            <a:avLst/>
          </a:prstGeom>
          <a:noFill/>
        </p:spPr>
        <p:txBody>
          <a:bodyPr wrap="square">
            <a:spAutoFit/>
          </a:bodyPr>
          <a:lstStyle/>
          <a:p>
            <a:pPr algn="just" rtl="1"/>
            <a:r>
              <a:rPr lang="ar-JO" sz="2400" b="1" i="0" u="sng" dirty="0">
                <a:solidFill>
                  <a:srgbClr val="333333"/>
                </a:solidFill>
                <a:effectLst/>
                <a:latin typeface="Droid Arabic Kufi"/>
                <a:cs typeface="Alexandria" pitchFamily="2" charset="-78"/>
              </a:rPr>
              <a:t>اختيار المصادر والمراجع:</a:t>
            </a:r>
            <a:endParaRPr lang="ar-AE" sz="2400" b="1" i="0" u="sng"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يعتبر اختيار المصادر والمراجع أو المؤلفات التاريخية، التي يستعين بها الباحث من أبرز مراحل البحث العلمي الأولية، وتُقاس مدى جودة الأبحاث والرسائل العلمية بكمية ونوعية المصادر والمراجع التي يوثقها الباحث؛ فهي دليل على توسعه في الاطلاع، وتدقيقه، وتمحيصه، ومن ثم الإحاطة الشاملة بجوانب الموضوع.</a:t>
            </a:r>
          </a:p>
          <a:p>
            <a:pPr algn="just" rtl="1"/>
            <a:r>
              <a:rPr lang="ar-JO" sz="2400" b="0" i="0" dirty="0">
                <a:solidFill>
                  <a:srgbClr val="333333"/>
                </a:solidFill>
                <a:effectLst/>
                <a:latin typeface="Droid Arabic Kufi"/>
                <a:cs typeface="Alexandria" pitchFamily="2" charset="-78"/>
              </a:rPr>
              <a:t> </a:t>
            </a:r>
          </a:p>
          <a:p>
            <a:pPr algn="just" rtl="1"/>
            <a:r>
              <a:rPr lang="ar-JO" sz="2400" b="1" i="0" u="sng" dirty="0">
                <a:solidFill>
                  <a:srgbClr val="333333"/>
                </a:solidFill>
                <a:effectLst/>
                <a:latin typeface="Droid Arabic Kufi"/>
                <a:cs typeface="Alexandria" pitchFamily="2" charset="-78"/>
              </a:rPr>
              <a:t>كتابة خطة البحث العلمي (المقترح البحثي):</a:t>
            </a:r>
            <a:endParaRPr lang="ar-AE" sz="2400" b="1" i="0" u="sng"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خطة البحث العلمي أو المقترح البحثي من أبرز مراحل البحث العلمي الأولية، وتتمثل الخطة في الهيئة والرسم العام للبحث، وهي مؤشر مُهم على جودة الرسالة، كما أنها المنظم الرئيسي للعمل البحثي، وتقدّم بعد إنجازها إلى لجنة مختصة لتقييمها.</a:t>
            </a:r>
          </a:p>
          <a:p>
            <a:pPr algn="just" rtl="1"/>
            <a:r>
              <a:rPr lang="ar-JO" sz="2400" b="0" i="0" dirty="0">
                <a:solidFill>
                  <a:srgbClr val="333333"/>
                </a:solidFill>
                <a:effectLst/>
                <a:latin typeface="Droid Arabic Kufi"/>
                <a:cs typeface="Alexandria" pitchFamily="2" charset="-78"/>
              </a:rPr>
              <a:t> </a:t>
            </a:r>
          </a:p>
          <a:p>
            <a:pPr algn="r">
              <a:lnSpc>
                <a:spcPct val="150000"/>
              </a:lnSpc>
            </a:pPr>
            <a:endParaRPr lang="en-GB" sz="2400" dirty="0">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69F9394B-5A29-D328-35CF-3DDB56FE6E5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0353CE3B-2BE9-78DF-C14F-E7F4B4B4A1C0}"/>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الأولية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550687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87388" y="1132888"/>
            <a:ext cx="11017224" cy="6041910"/>
          </a:xfrm>
          <a:prstGeom prst="rect">
            <a:avLst/>
          </a:prstGeom>
          <a:noFill/>
        </p:spPr>
        <p:txBody>
          <a:bodyPr wrap="square">
            <a:spAutoFit/>
          </a:bodyPr>
          <a:lstStyle/>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عنوان البحث.</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المستخلص/ الملخص.</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مقدمة البحث.</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حدود البحث (محددات الدراسة).</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مصطلحات البحث العلمي (مفاهيم البحث).</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أهمية البحث (مبررات ودوافع الباحث).</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أهداف البحث (الغاية من البحث).</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أسئلة البحث أو الفرضيات العلمية.</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الإطار النظري للبحث (هيكل البحث، الدراسات السابقة).</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خلاصة البحث (النتائج).</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التوصيات والمقترحات.</a:t>
            </a:r>
          </a:p>
          <a:p>
            <a:pPr algn="just" rtl="1">
              <a:lnSpc>
                <a:spcPct val="150000"/>
              </a:lnSpc>
              <a:buFont typeface="Arial" panose="020B0604020202020204" pitchFamily="34" charset="0"/>
              <a:buChar char="•"/>
            </a:pPr>
            <a:r>
              <a:rPr lang="ar-JO" sz="2000" b="0" i="0" dirty="0">
                <a:solidFill>
                  <a:srgbClr val="333333"/>
                </a:solidFill>
                <a:effectLst/>
                <a:latin typeface="Droid Arabic Kufi"/>
                <a:cs typeface="Alexandria" pitchFamily="2" charset="-78"/>
              </a:rPr>
              <a:t>الخاتمة ومراجع البحث.</a:t>
            </a:r>
          </a:p>
          <a:p>
            <a:pPr algn="r">
              <a:lnSpc>
                <a:spcPct val="150000"/>
              </a:lnSpc>
            </a:pPr>
            <a:endParaRPr lang="en-GB" sz="2000" dirty="0">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A0CDB9F9-2EBD-4555-2D61-79100F7B873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CED4809C-F7B7-D5D7-1F93-30D9A56FCDB3}"/>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1798227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
        <p:nvSpPr>
          <p:cNvPr id="12" name="TextBox 11">
            <a:extLst>
              <a:ext uri="{FF2B5EF4-FFF2-40B4-BE49-F238E27FC236}">
                <a16:creationId xmlns:a16="http://schemas.microsoft.com/office/drawing/2014/main" id="{1445D778-CF54-4CB4-A00B-2574419F8340}"/>
              </a:ext>
            </a:extLst>
          </p:cNvPr>
          <p:cNvSpPr txBox="1"/>
          <p:nvPr/>
        </p:nvSpPr>
        <p:spPr>
          <a:xfrm>
            <a:off x="365320" y="1484784"/>
            <a:ext cx="11610780" cy="4893647"/>
          </a:xfrm>
          <a:prstGeom prst="rect">
            <a:avLst/>
          </a:prstGeom>
          <a:noFill/>
        </p:spPr>
        <p:txBody>
          <a:bodyPr wrap="square">
            <a:spAutoFit/>
          </a:bodyPr>
          <a:lstStyle/>
          <a:p>
            <a:pPr algn="just" rtl="1"/>
            <a:r>
              <a:rPr lang="ar-AE" sz="2400" b="1" u="sng" dirty="0">
                <a:solidFill>
                  <a:srgbClr val="333333"/>
                </a:solidFill>
                <a:latin typeface="Droid Arabic Kufi"/>
                <a:cs typeface="Alexandria" pitchFamily="2" charset="-78"/>
              </a:rPr>
              <a:t>تحديد </a:t>
            </a:r>
            <a:r>
              <a:rPr lang="ar-JO" sz="2400" b="1" i="0" u="sng" dirty="0">
                <a:solidFill>
                  <a:srgbClr val="333333"/>
                </a:solidFill>
                <a:effectLst/>
                <a:latin typeface="Droid Arabic Kufi"/>
                <a:cs typeface="Alexandria" pitchFamily="2" charset="-78"/>
              </a:rPr>
              <a:t>عنوان البحث</a:t>
            </a:r>
            <a:r>
              <a:rPr lang="ar-JO" sz="2400" b="0" i="0" dirty="0">
                <a:solidFill>
                  <a:srgbClr val="333333"/>
                </a:solidFill>
                <a:effectLst/>
                <a:latin typeface="Droid Arabic Kufi"/>
                <a:cs typeface="Alexandria" pitchFamily="2" charset="-78"/>
              </a:rPr>
              <a:t>:</a:t>
            </a:r>
            <a:endParaRPr lang="ar-AE" sz="2400" b="0" i="0"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يأتي عنوان البحث كمرحلة أولى من مراحل البحث العلمي، وينبغي أن يكون مُعبرًا، لما يشمله محتوى البحث أو الرسالة، وأن يكتب بصورة موجزة دون أن يخل ذلك بالمضمون، وكذلك وجب أن يكون العنوان مهمًّا من حيث القيمة العلمية، وأن يشمل متغيرات البحث المحورية.</a:t>
            </a:r>
          </a:p>
          <a:p>
            <a:pPr algn="just" rtl="1"/>
            <a:r>
              <a:rPr lang="ar-JO" sz="2400" b="0" i="0" dirty="0">
                <a:solidFill>
                  <a:srgbClr val="333333"/>
                </a:solidFill>
                <a:effectLst/>
                <a:latin typeface="Droid Arabic Kufi"/>
                <a:cs typeface="Alexandria" pitchFamily="2" charset="-78"/>
              </a:rPr>
              <a:t> </a:t>
            </a:r>
          </a:p>
          <a:p>
            <a:pPr algn="just" rtl="1"/>
            <a:r>
              <a:rPr lang="ar-AE" sz="2400" b="1" i="0" u="sng" dirty="0">
                <a:solidFill>
                  <a:srgbClr val="333333"/>
                </a:solidFill>
                <a:effectLst/>
                <a:latin typeface="Droid Arabic Kufi"/>
                <a:cs typeface="Alexandria" pitchFamily="2" charset="-78"/>
              </a:rPr>
              <a:t>كتابة </a:t>
            </a:r>
            <a:r>
              <a:rPr lang="ar-JO" sz="2400" b="1" i="0" u="sng" dirty="0">
                <a:solidFill>
                  <a:srgbClr val="333333"/>
                </a:solidFill>
                <a:effectLst/>
                <a:latin typeface="Droid Arabic Kufi"/>
                <a:cs typeface="Alexandria" pitchFamily="2" charset="-78"/>
              </a:rPr>
              <a:t>الملخلص</a:t>
            </a:r>
            <a:r>
              <a:rPr lang="ar-JO" sz="2400" b="0" i="0" dirty="0">
                <a:solidFill>
                  <a:srgbClr val="333333"/>
                </a:solidFill>
                <a:effectLst/>
                <a:latin typeface="Droid Arabic Kufi"/>
                <a:cs typeface="Alexandria" pitchFamily="2" charset="-78"/>
              </a:rPr>
              <a:t>:</a:t>
            </a:r>
            <a:endParaRPr lang="ar-AE" sz="2400" b="0" i="0"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وهو جزء مهم في أبحاث الماجستير والدكتوراة خاصة، ويدون باللغتين العربية والإنجليزية، وحجمه بين 200-250 كلمة، ويُكتب على هيئة فقرة، وهو عبارة عن تلخيص عام لما يشمله البحث.</a:t>
            </a:r>
          </a:p>
          <a:p>
            <a:pPr algn="just" rtl="1"/>
            <a:endParaRPr lang="ar-JO" sz="2400" b="0" i="0" dirty="0">
              <a:solidFill>
                <a:srgbClr val="333333"/>
              </a:solidFill>
              <a:effectLst/>
              <a:latin typeface="Droid Arabic Kufi"/>
              <a:cs typeface="Alexandria" pitchFamily="2" charset="-78"/>
            </a:endParaRPr>
          </a:p>
        </p:txBody>
      </p:sp>
      <p:pic>
        <p:nvPicPr>
          <p:cNvPr id="3" name="Graphic 21">
            <a:extLst>
              <a:ext uri="{FF2B5EF4-FFF2-40B4-BE49-F238E27FC236}">
                <a16:creationId xmlns:a16="http://schemas.microsoft.com/office/drawing/2014/main" id="{A14E7321-0C5F-13DE-8D66-6A69E0E1E99D}"/>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6158312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877422" y="1492603"/>
            <a:ext cx="10657184" cy="4893647"/>
          </a:xfrm>
          <a:prstGeom prst="rect">
            <a:avLst/>
          </a:prstGeom>
          <a:noFill/>
        </p:spPr>
        <p:txBody>
          <a:bodyPr wrap="square">
            <a:spAutoFit/>
          </a:bodyPr>
          <a:lstStyle/>
          <a:p>
            <a:pPr algn="just" rtl="1"/>
            <a:r>
              <a:rPr lang="ar-AE" sz="2400" b="1" i="0" u="sng" dirty="0">
                <a:solidFill>
                  <a:srgbClr val="333333"/>
                </a:solidFill>
                <a:effectLst/>
                <a:latin typeface="Droid Arabic Kufi"/>
                <a:cs typeface="Alexandria" pitchFamily="2" charset="-78"/>
              </a:rPr>
              <a:t>كتابة </a:t>
            </a:r>
            <a:r>
              <a:rPr lang="ar-JO" sz="2400" b="1" i="0" u="sng" dirty="0">
                <a:solidFill>
                  <a:srgbClr val="333333"/>
                </a:solidFill>
                <a:effectLst/>
                <a:latin typeface="Droid Arabic Kufi"/>
                <a:cs typeface="Alexandria" pitchFamily="2" charset="-78"/>
              </a:rPr>
              <a:t>مقدمة البحث:</a:t>
            </a:r>
            <a:endParaRPr lang="ar-AE" sz="2400" b="1" i="0" u="sng"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بعد أن ينتهي الباحث من صياغة العنوان تبدأ مرحلة مهمة من مراحل البحث العلمي، وهي كتابة المقدمة، والتي تهيئ القراء لتفهم المحاور العامة للبحث.</a:t>
            </a:r>
          </a:p>
          <a:p>
            <a:pPr algn="just" rtl="1">
              <a:buFont typeface="Arial" panose="020B0604020202020204" pitchFamily="34" charset="0"/>
              <a:buChar char="•"/>
            </a:pPr>
            <a:endParaRPr lang="ar-JO" sz="2400" dirty="0">
              <a:solidFill>
                <a:srgbClr val="333333"/>
              </a:solidFill>
              <a:latin typeface="Droid Arabic Kufi"/>
              <a:cs typeface="Alexandria" pitchFamily="2" charset="-78"/>
            </a:endParaRP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 ومن بين العناصر التي يمكن إدراجها كذلك في المقدمة أو بصورة منفصلة كل من:</a:t>
            </a: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 الأهمية من البحث.</a:t>
            </a: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حدود البحث.</a:t>
            </a: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منهج البحث.</a:t>
            </a:r>
          </a:p>
          <a:p>
            <a:pPr algn="just" rtl="1">
              <a:buFont typeface="Arial" panose="020B0604020202020204" pitchFamily="34" charset="0"/>
              <a:buChar char="•"/>
            </a:pPr>
            <a:r>
              <a:rPr lang="ar-JO" sz="2400" b="0" i="0" dirty="0">
                <a:solidFill>
                  <a:srgbClr val="333333"/>
                </a:solidFill>
                <a:effectLst/>
                <a:latin typeface="Droid Arabic Kufi"/>
                <a:cs typeface="Alexandria" pitchFamily="2" charset="-78"/>
              </a:rPr>
              <a:t>أهداف البحث.</a:t>
            </a:r>
          </a:p>
          <a:p>
            <a:pPr algn="just" rtl="1">
              <a:buFont typeface="Arial" panose="020B0604020202020204" pitchFamily="34" charset="0"/>
              <a:buChar char="•"/>
            </a:pPr>
            <a:endParaRPr lang="ar-JO" sz="2400" b="0" i="0"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p:txBody>
      </p:sp>
      <p:pic>
        <p:nvPicPr>
          <p:cNvPr id="3" name="Graphic 21">
            <a:extLst>
              <a:ext uri="{FF2B5EF4-FFF2-40B4-BE49-F238E27FC236}">
                <a16:creationId xmlns:a16="http://schemas.microsoft.com/office/drawing/2014/main" id="{68973E6F-8791-B5F3-41E5-1FA0EBBFE9FA}"/>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FA49D0B4-BD22-F7AB-5839-5DD40C86D068}"/>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21103214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51384" y="1362652"/>
            <a:ext cx="11245864" cy="5385192"/>
          </a:xfrm>
          <a:prstGeom prst="rect">
            <a:avLst/>
          </a:prstGeom>
          <a:noFill/>
        </p:spPr>
        <p:txBody>
          <a:bodyPr wrap="square">
            <a:spAutoFit/>
          </a:bodyPr>
          <a:lstStyle/>
          <a:p>
            <a:pPr algn="just" rtl="1"/>
            <a:r>
              <a:rPr lang="ar-JO" sz="2400" b="1" i="0" u="sng" dirty="0">
                <a:solidFill>
                  <a:srgbClr val="333333"/>
                </a:solidFill>
                <a:effectLst/>
                <a:latin typeface="Droid Arabic Kufi"/>
                <a:cs typeface="Alexandria" pitchFamily="2" charset="-78"/>
              </a:rPr>
              <a:t>حدود البحث (محددات الدراسة):</a:t>
            </a:r>
            <a:endParaRPr lang="ar-AE" sz="2400" b="1" i="0" u="sng"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حدود البحث عبارة عن قيود يفرضها الباحث على نفسه، ويلتزم بها، في سبيل التركيز والتعمق، . ومن أبرز أنواع حدود البحث العلمي، التي يمكن أن يستخدمها الباحثون كل من: الحدود المكانية، وعينة الدراسة، والحدود الزمانية، والحدود الموضوعية.</a:t>
            </a:r>
          </a:p>
          <a:p>
            <a:pPr algn="just" rtl="1"/>
            <a:endParaRPr lang="ar-JO" sz="2400" dirty="0">
              <a:solidFill>
                <a:srgbClr val="333333"/>
              </a:solidFill>
              <a:latin typeface="Droid Arabic Kufi"/>
              <a:cs typeface="Alexandria" pitchFamily="2" charset="-78"/>
            </a:endParaRPr>
          </a:p>
          <a:p>
            <a:pPr algn="just" rtl="1"/>
            <a:r>
              <a:rPr lang="ar-JO" sz="2400" b="1" i="0" u="sng" dirty="0">
                <a:solidFill>
                  <a:srgbClr val="333333"/>
                </a:solidFill>
                <a:effectLst/>
                <a:latin typeface="Droid Arabic Kufi"/>
                <a:cs typeface="Alexandria" pitchFamily="2" charset="-78"/>
              </a:rPr>
              <a:t>مصطلحات البحث العلمي (مفاهيم البحث):</a:t>
            </a:r>
            <a:endParaRPr lang="ar-AE" sz="2400" b="1" i="0" u="sng" dirty="0">
              <a:solidFill>
                <a:srgbClr val="333333"/>
              </a:solidFill>
              <a:effectLst/>
              <a:latin typeface="Droid Arabic Kufi"/>
              <a:cs typeface="Alexandria" pitchFamily="2" charset="-78"/>
            </a:endParaRPr>
          </a:p>
          <a:p>
            <a:pPr algn="just" rtl="1"/>
            <a:endParaRPr lang="ar-JO" sz="2400" b="0" i="0" dirty="0">
              <a:solidFill>
                <a:srgbClr val="333333"/>
              </a:solidFill>
              <a:effectLst/>
              <a:latin typeface="Droid Arabic Kufi"/>
              <a:cs typeface="Alexandria" pitchFamily="2" charset="-78"/>
            </a:endParaRPr>
          </a:p>
          <a:p>
            <a:pPr algn="just" rtl="1"/>
            <a:r>
              <a:rPr lang="ar-JO" sz="2400" b="0" i="0" dirty="0">
                <a:solidFill>
                  <a:srgbClr val="333333"/>
                </a:solidFill>
                <a:effectLst/>
                <a:latin typeface="Droid Arabic Kufi"/>
                <a:cs typeface="Alexandria" pitchFamily="2" charset="-78"/>
              </a:rPr>
              <a:t>تزداد الحاجة لتعريف مصطلحات البحث العلمي في رسائل الدراسات العليا، والمصطلحات إما مفردة واحدة، أو جمل مركبة، ويطرح فيه الباحث وصف للمصطلح من الجانب اللغوي، والتعريف الإجرائي، لتوضيح ما يقصده الباحث من المصطلح في البحث، وتعريف القراء على توجهات الباحث بكل دقة.</a:t>
            </a:r>
          </a:p>
          <a:p>
            <a:pPr algn="just" rtl="1"/>
            <a:endParaRPr lang="ar-JO" sz="2400" b="0" i="0" dirty="0">
              <a:solidFill>
                <a:srgbClr val="333333"/>
              </a:solidFill>
              <a:effectLst/>
              <a:latin typeface="Droid Arabic Kufi"/>
              <a:cs typeface="Alexandria" pitchFamily="2" charset="-78"/>
            </a:endParaRPr>
          </a:p>
          <a:p>
            <a:pPr algn="r">
              <a:lnSpc>
                <a:spcPct val="150000"/>
              </a:lnSpc>
            </a:pPr>
            <a:endParaRPr lang="en-GB" sz="2400" dirty="0">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D95361A6-BDB4-5F9A-6D8A-4198DB14461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5BF30E66-5277-1BB1-AFE6-BD1682088CBF}"/>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18567253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215900" y="1331425"/>
            <a:ext cx="11589420" cy="5324535"/>
          </a:xfrm>
          <a:prstGeom prst="rect">
            <a:avLst/>
          </a:prstGeom>
          <a:noFill/>
        </p:spPr>
        <p:txBody>
          <a:bodyPr wrap="square">
            <a:spAutoFit/>
          </a:bodyPr>
          <a:lstStyle/>
          <a:p>
            <a:pPr algn="just" rtl="1"/>
            <a:r>
              <a:rPr lang="ar-JO" sz="2000" b="1" i="0" u="sng" dirty="0">
                <a:solidFill>
                  <a:srgbClr val="333333"/>
                </a:solidFill>
                <a:effectLst/>
                <a:latin typeface="Droid Arabic Kufi"/>
                <a:cs typeface="Alexandria" pitchFamily="2" charset="-78"/>
              </a:rPr>
              <a:t>أهمية البحث (مبررات ودوافع الباحث):</a:t>
            </a:r>
            <a:endParaRPr lang="ar-AE" sz="2000" b="1" i="0" u="sng" dirty="0">
              <a:solidFill>
                <a:srgbClr val="333333"/>
              </a:solidFill>
              <a:effectLst/>
              <a:latin typeface="Droid Arabic Kufi"/>
              <a:cs typeface="Alexandria" pitchFamily="2" charset="-78"/>
            </a:endParaRPr>
          </a:p>
          <a:p>
            <a:pPr algn="just" rtl="1"/>
            <a:endParaRPr lang="ar-JO"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تُعد أهمية البحث أو مبررات ودوافع الباحث من بين مراحل البحث العلمي الواجب تضمينها، فما الذي دعا الباحث ليتفاعل مع قضية في نطاق تخصصه؟ أو ما الذي جعله يسوق تلك المشكلة بعينها</a:t>
            </a:r>
            <a:r>
              <a:rPr lang="ar-JO" sz="2000" dirty="0">
                <a:solidFill>
                  <a:srgbClr val="333333"/>
                </a:solidFill>
                <a:latin typeface="Droid Arabic Kufi"/>
                <a:cs typeface="Alexandria" pitchFamily="2" charset="-78"/>
              </a:rPr>
              <a:t> </a:t>
            </a:r>
            <a:r>
              <a:rPr lang="ar-JO" sz="2000" b="0" i="0" dirty="0">
                <a:solidFill>
                  <a:srgbClr val="333333"/>
                </a:solidFill>
                <a:effectLst/>
                <a:latin typeface="Droid Arabic Kufi"/>
                <a:cs typeface="Alexandria" pitchFamily="2" charset="-78"/>
              </a:rPr>
              <a:t>دون غيرها؟ والإجابة عن ذلك تمثل أهمية البحث العلمي.</a:t>
            </a:r>
          </a:p>
          <a:p>
            <a:pPr algn="just" rtl="1"/>
            <a:r>
              <a:rPr lang="ar-JO" sz="2000" b="0" i="0" dirty="0">
                <a:solidFill>
                  <a:srgbClr val="333333"/>
                </a:solidFill>
                <a:effectLst/>
                <a:latin typeface="Droid Arabic Kufi"/>
                <a:cs typeface="Alexandria" pitchFamily="2" charset="-78"/>
              </a:rPr>
              <a:t> </a:t>
            </a:r>
          </a:p>
          <a:p>
            <a:pPr algn="just" rtl="1"/>
            <a:r>
              <a:rPr lang="ar-JO" sz="2000" b="1" i="0" u="sng" dirty="0">
                <a:solidFill>
                  <a:srgbClr val="333333"/>
                </a:solidFill>
                <a:effectLst/>
                <a:latin typeface="Droid Arabic Kufi"/>
                <a:cs typeface="Alexandria" pitchFamily="2" charset="-78"/>
              </a:rPr>
              <a:t>أهداف البحث (الغاية من البحث):</a:t>
            </a:r>
            <a:endParaRPr lang="ar-AE" sz="2000" b="1" i="0" u="sng" dirty="0">
              <a:solidFill>
                <a:srgbClr val="333333"/>
              </a:solidFill>
              <a:effectLst/>
              <a:latin typeface="Droid Arabic Kufi"/>
              <a:cs typeface="Alexandria" pitchFamily="2" charset="-78"/>
            </a:endParaRPr>
          </a:p>
          <a:p>
            <a:pPr algn="just" rtl="1"/>
            <a:endParaRPr lang="ar-JO"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إن تتبع الباحث لهدف أو أكثر من مراحل البحث العلمي الضرورية، والهدف يتمحور فيما يسعى الباحث أن يصل إليه، وينبثق منه أسئلة البحث أو الفرضيات، فهي صورة أخرى للأهداف، ومن المهم أن تظهر الأهداف واضحة بسيطة، ويُمكن مُعايرتها أو قياسها، وللباحث أن يصوغ ما يحلو له من أهداف في إطار الدراسة، وحدود البحث.</a:t>
            </a:r>
          </a:p>
          <a:p>
            <a:pPr algn="just" rtl="1"/>
            <a:endParaRPr lang="ar-JO" sz="2000" dirty="0">
              <a:solidFill>
                <a:srgbClr val="333333"/>
              </a:solidFill>
              <a:latin typeface="Droid Arabic Kufi"/>
              <a:cs typeface="Alexandria" pitchFamily="2" charset="-78"/>
            </a:endParaRPr>
          </a:p>
          <a:p>
            <a:pPr algn="just" rtl="1"/>
            <a:r>
              <a:rPr lang="ar-JO" sz="2000" b="1" i="0" u="sng" dirty="0">
                <a:solidFill>
                  <a:srgbClr val="333333"/>
                </a:solidFill>
                <a:effectLst/>
                <a:latin typeface="Droid Arabic Kufi"/>
                <a:cs typeface="Alexandria" pitchFamily="2" charset="-78"/>
              </a:rPr>
              <a:t>أسئلة البحث أو الفرضيات العلمية:</a:t>
            </a:r>
          </a:p>
          <a:p>
            <a:pPr algn="just" rtl="1"/>
            <a:r>
              <a:rPr lang="ar-JO" sz="2000" b="0" i="0" dirty="0">
                <a:solidFill>
                  <a:srgbClr val="333333"/>
                </a:solidFill>
                <a:effectLst/>
                <a:latin typeface="Droid Arabic Kufi"/>
                <a:cs typeface="Alexandria" pitchFamily="2" charset="-78"/>
              </a:rPr>
              <a:t>تُعتبر أسئلة البحث أو الفرضيات العلمية مرحلة رئيسية مهمة من مراحل البحث العلمي، فهي تخمين يُصاغ كتابيًا، وبناءً على خلفية معرفية لطريقة حل المشكلة، غير أن ذلك يتطلب إثبات ودراسة للسببية، والعلاقات بين المتغيرات، واستخراج القرائن والشواهد.</a:t>
            </a:r>
          </a:p>
        </p:txBody>
      </p:sp>
      <p:pic>
        <p:nvPicPr>
          <p:cNvPr id="3" name="Graphic 21">
            <a:extLst>
              <a:ext uri="{FF2B5EF4-FFF2-40B4-BE49-F238E27FC236}">
                <a16:creationId xmlns:a16="http://schemas.microsoft.com/office/drawing/2014/main" id="{A1B2300F-257D-B3E1-568C-4886E861B3D1}"/>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8C9AB69C-D6CA-4D2B-5E86-E5A54249137F}"/>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29635790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51384" y="1422966"/>
            <a:ext cx="11233248" cy="5118581"/>
          </a:xfrm>
          <a:prstGeom prst="rect">
            <a:avLst/>
          </a:prstGeom>
          <a:noFill/>
        </p:spPr>
        <p:txBody>
          <a:bodyPr wrap="square">
            <a:spAutoFit/>
          </a:bodyPr>
          <a:lstStyle/>
          <a:p>
            <a:pPr algn="just" rtl="1"/>
            <a:r>
              <a:rPr lang="ar-JO" sz="2000" b="1" i="0" u="sng" dirty="0">
                <a:solidFill>
                  <a:srgbClr val="333333"/>
                </a:solidFill>
                <a:effectLst/>
                <a:latin typeface="Droid Arabic Kufi"/>
                <a:cs typeface="Alexandria" pitchFamily="2" charset="-78"/>
              </a:rPr>
              <a:t>الإطار النظري للبحث:</a:t>
            </a:r>
            <a:endParaRPr lang="ar-JO"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يُعد الإطار النظري بمثابة مرحلة جوهرية من مراحل البحث العلمي، ويتضمن مكونين أساسيين:</a:t>
            </a:r>
          </a:p>
          <a:p>
            <a:pPr algn="just" rtl="1"/>
            <a:endParaRPr lang="ar-JO" sz="2000" b="0" i="0"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000" b="1" i="0" u="sng" dirty="0">
                <a:solidFill>
                  <a:srgbClr val="333333"/>
                </a:solidFill>
                <a:effectLst/>
                <a:latin typeface="Droid Arabic Kufi"/>
                <a:cs typeface="Alexandria" pitchFamily="2" charset="-78"/>
              </a:rPr>
              <a:t>هيكل البحث:</a:t>
            </a:r>
            <a:r>
              <a:rPr lang="ar-JO" sz="2000" b="0" i="0" dirty="0">
                <a:solidFill>
                  <a:srgbClr val="333333"/>
                </a:solidFill>
                <a:effectLst/>
                <a:latin typeface="Droid Arabic Kufi"/>
                <a:cs typeface="Alexandria" pitchFamily="2" charset="-78"/>
              </a:rPr>
              <a:t> </a:t>
            </a:r>
            <a:endParaRPr lang="ar-AE" sz="2000" b="0" i="0"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000" b="0" i="0" dirty="0">
                <a:solidFill>
                  <a:srgbClr val="333333"/>
                </a:solidFill>
                <a:effectLst/>
                <a:latin typeface="Droid Arabic Kufi"/>
                <a:cs typeface="Alexandria" pitchFamily="2" charset="-78"/>
              </a:rPr>
              <a:t>ويشمل هيكل البحث أبوابًا وفصولًا عديدة، وذلك هو التقسيم المتفق عليه بين الجميع، أما التطبيق الفعلي فيختلف من بحث لآخر، وعلى حسب حاجة البحث، وشروط جهات الدراسة، وذلك الجزء هو الذي يُظهر مدى جودة باحث عن أخر، فهل يستطيع الباحث أن يقنع المُقيِّمين بطريقة موضوعية أم لا؟ وذلك ينحى بنا إلى جانب مهم وهو أهمية ترابط الأفكار ووفرتها</a:t>
            </a:r>
            <a:r>
              <a:rPr lang="ar-JO" sz="2000" dirty="0">
                <a:solidFill>
                  <a:srgbClr val="333333"/>
                </a:solidFill>
                <a:latin typeface="Droid Arabic Kufi"/>
                <a:cs typeface="Alexandria" pitchFamily="2" charset="-78"/>
              </a:rPr>
              <a:t> </a:t>
            </a:r>
            <a:r>
              <a:rPr lang="ar-JO" sz="2000" b="0" i="0" dirty="0">
                <a:solidFill>
                  <a:srgbClr val="333333"/>
                </a:solidFill>
                <a:effectLst/>
                <a:latin typeface="Droid Arabic Kufi"/>
                <a:cs typeface="Alexandria" pitchFamily="2" charset="-78"/>
              </a:rPr>
              <a:t>وصلتها المباشرة بالموضوع.</a:t>
            </a:r>
          </a:p>
          <a:p>
            <a:pPr algn="just" rtl="1">
              <a:buFont typeface="Arial" panose="020B0604020202020204" pitchFamily="34" charset="0"/>
              <a:buChar char="•"/>
            </a:pPr>
            <a:endParaRPr lang="ar-JO" sz="2000" b="0" i="0"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000" b="1" i="0" u="sng" dirty="0">
                <a:solidFill>
                  <a:srgbClr val="333333"/>
                </a:solidFill>
                <a:effectLst/>
                <a:latin typeface="Droid Arabic Kufi"/>
                <a:cs typeface="Alexandria" pitchFamily="2" charset="-78"/>
              </a:rPr>
              <a:t>الدراسات السابقة:</a:t>
            </a:r>
            <a:endParaRPr lang="ar-AE" sz="2000" b="1" i="0" u="sng" dirty="0">
              <a:solidFill>
                <a:srgbClr val="333333"/>
              </a:solidFill>
              <a:effectLst/>
              <a:latin typeface="Droid Arabic Kufi"/>
              <a:cs typeface="Alexandria" pitchFamily="2" charset="-78"/>
            </a:endParaRPr>
          </a:p>
          <a:p>
            <a:pPr algn="just" rtl="1">
              <a:buFont typeface="Arial" panose="020B0604020202020204" pitchFamily="34" charset="0"/>
              <a:buChar char="•"/>
            </a:pPr>
            <a:r>
              <a:rPr lang="ar-JO" sz="2000" b="1" i="0" u="sng" dirty="0">
                <a:solidFill>
                  <a:srgbClr val="333333"/>
                </a:solidFill>
                <a:effectLst/>
                <a:latin typeface="Droid Arabic Kufi"/>
                <a:cs typeface="Alexandria" pitchFamily="2" charset="-78"/>
              </a:rPr>
              <a:t> </a:t>
            </a:r>
            <a:r>
              <a:rPr lang="ar-JO" sz="2000" b="0" i="0" dirty="0">
                <a:solidFill>
                  <a:srgbClr val="333333"/>
                </a:solidFill>
                <a:effectLst/>
                <a:latin typeface="Droid Arabic Kufi"/>
                <a:cs typeface="Alexandria" pitchFamily="2" charset="-78"/>
              </a:rPr>
              <a:t>ما الفرق بين البحث العلمي الحالي وغيره من المؤلفات أو الموضوعات السابقة التي تطرقت لنفس مشكلة البحث، ومن هنا تنبع أهمية الدراسات السابقة لمعرفة وضع الدراسة الحالية نسبة إلى غيرها .</a:t>
            </a:r>
          </a:p>
          <a:p>
            <a:pPr algn="just" rtl="1">
              <a:buFont typeface="Arial" panose="020B0604020202020204" pitchFamily="34" charset="0"/>
              <a:buChar char="•"/>
            </a:pPr>
            <a:r>
              <a:rPr lang="ar-JO" sz="2000" b="0" i="0" dirty="0">
                <a:solidFill>
                  <a:srgbClr val="333333"/>
                </a:solidFill>
                <a:effectLst/>
                <a:latin typeface="Droid Arabic Kufi"/>
                <a:cs typeface="Alexandria" pitchFamily="2" charset="-78"/>
              </a:rPr>
              <a:t> ووجب على الباحث أن ينتقي أحدث الدراسات، ويقوم بتخليصها، ويعلق على نتائجها.</a:t>
            </a:r>
          </a:p>
          <a:p>
            <a:pPr algn="just" rtl="1"/>
            <a:r>
              <a:rPr lang="ar-JO" sz="2000" b="0" i="0" dirty="0">
                <a:solidFill>
                  <a:srgbClr val="333333"/>
                </a:solidFill>
                <a:effectLst/>
                <a:latin typeface="Droid Arabic Kufi"/>
                <a:cs typeface="Alexandria" pitchFamily="2" charset="-78"/>
              </a:rPr>
              <a:t> </a:t>
            </a:r>
          </a:p>
          <a:p>
            <a:pPr algn="just" rtl="1"/>
            <a:endParaRPr lang="ar-JO" sz="2000" b="0" i="0" dirty="0">
              <a:solidFill>
                <a:srgbClr val="333333"/>
              </a:solidFill>
              <a:effectLst/>
              <a:latin typeface="Droid Arabic Kufi"/>
              <a:cs typeface="Alexandria" pitchFamily="2" charset="-78"/>
            </a:endParaRPr>
          </a:p>
          <a:p>
            <a:pPr algn="r">
              <a:lnSpc>
                <a:spcPct val="150000"/>
              </a:lnSpc>
            </a:pPr>
            <a:endParaRPr lang="en-GB" sz="2000" dirty="0">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1D659F33-FB37-5210-5F92-C13AA59BFBF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Google Shape;145;p3">
            <a:extLst>
              <a:ext uri="{FF2B5EF4-FFF2-40B4-BE49-F238E27FC236}">
                <a16:creationId xmlns:a16="http://schemas.microsoft.com/office/drawing/2014/main" id="{C1DA26B6-CA25-BEFD-84B9-6452251DD535}"/>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spTree>
    <p:custDataLst>
      <p:tags r:id="rId1"/>
    </p:custDataLst>
    <p:extLst>
      <p:ext uri="{BB962C8B-B14F-4D97-AF65-F5344CB8AC3E}">
        <p14:creationId xmlns:p14="http://schemas.microsoft.com/office/powerpoint/2010/main" val="42061459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762884" y="1340768"/>
            <a:ext cx="11017224" cy="5118581"/>
          </a:xfrm>
          <a:prstGeom prst="rect">
            <a:avLst/>
          </a:prstGeom>
          <a:noFill/>
        </p:spPr>
        <p:txBody>
          <a:bodyPr wrap="square">
            <a:spAutoFit/>
          </a:bodyPr>
          <a:lstStyle/>
          <a:p>
            <a:pPr algn="just" rtl="1"/>
            <a:r>
              <a:rPr lang="ar-JO" sz="2000" b="1" i="0" u="sng" dirty="0">
                <a:solidFill>
                  <a:srgbClr val="333333"/>
                </a:solidFill>
                <a:effectLst/>
                <a:latin typeface="Droid Arabic Kufi"/>
                <a:cs typeface="Alexandria" pitchFamily="2" charset="-78"/>
              </a:rPr>
              <a:t>خلاصة البحث (النتائج):</a:t>
            </a:r>
            <a:endParaRPr lang="ar-JO"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جميع إجراءات البحث ينبغي أن تصب في تلك المرحلة من مراحل البحث العلمي، ونتائج البحث بمثابة ملخص لما وصل إليه الباحث، ومن المهم أن تجيب عن أسئلة البحث، والعلاقة بين المتغيرات.</a:t>
            </a:r>
          </a:p>
          <a:p>
            <a:pPr algn="just" rtl="1"/>
            <a:r>
              <a:rPr lang="ar-JO" sz="2000" b="0" i="0" dirty="0">
                <a:solidFill>
                  <a:srgbClr val="333333"/>
                </a:solidFill>
                <a:effectLst/>
                <a:latin typeface="Droid Arabic Kufi"/>
                <a:cs typeface="Alexandria" pitchFamily="2" charset="-78"/>
              </a:rPr>
              <a:t> </a:t>
            </a:r>
          </a:p>
          <a:p>
            <a:pPr algn="just" rtl="1"/>
            <a:r>
              <a:rPr lang="ar-JO" sz="2000" b="1" i="0" u="sng" dirty="0">
                <a:solidFill>
                  <a:srgbClr val="333333"/>
                </a:solidFill>
                <a:effectLst/>
                <a:latin typeface="Droid Arabic Kufi"/>
                <a:cs typeface="Alexandria" pitchFamily="2" charset="-78"/>
              </a:rPr>
              <a:t>التوصيات والمقترحات</a:t>
            </a:r>
            <a:r>
              <a:rPr lang="ar-JO" sz="2000" b="0" i="0" dirty="0">
                <a:solidFill>
                  <a:srgbClr val="333333"/>
                </a:solidFill>
                <a:effectLst/>
                <a:latin typeface="Droid Arabic Kufi"/>
                <a:cs typeface="Alexandria" pitchFamily="2" charset="-78"/>
              </a:rPr>
              <a:t>: </a:t>
            </a:r>
            <a:endParaRPr lang="ar-AE"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توصيات البحث هي أفكار تنبت من تعمق وفهم الباحث للمشكلة، وتتم صياغتها في ظل نتائج البحث، أما المقترحات فهي موضوعات بحثية يرى الباحث أنها مهمة، ويجب أن يتناولها الباحثون في المستقبل.</a:t>
            </a:r>
          </a:p>
          <a:p>
            <a:pPr algn="just" rtl="1"/>
            <a:r>
              <a:rPr lang="ar-JO" sz="2000" b="0" i="0" dirty="0">
                <a:solidFill>
                  <a:srgbClr val="333333"/>
                </a:solidFill>
                <a:effectLst/>
                <a:latin typeface="Droid Arabic Kufi"/>
                <a:cs typeface="Alexandria" pitchFamily="2" charset="-78"/>
              </a:rPr>
              <a:t> </a:t>
            </a:r>
          </a:p>
          <a:p>
            <a:pPr algn="just" rtl="1"/>
            <a:r>
              <a:rPr lang="ar-JO" sz="2000" b="1" i="0" u="sng" dirty="0">
                <a:solidFill>
                  <a:srgbClr val="333333"/>
                </a:solidFill>
                <a:effectLst/>
                <a:latin typeface="Droid Arabic Kufi"/>
                <a:cs typeface="Alexandria" pitchFamily="2" charset="-78"/>
              </a:rPr>
              <a:t>الخاتمة ومراجع البحث:</a:t>
            </a:r>
            <a:r>
              <a:rPr lang="ar-JO" sz="2000" b="0" i="0" dirty="0">
                <a:solidFill>
                  <a:srgbClr val="333333"/>
                </a:solidFill>
                <a:effectLst/>
                <a:latin typeface="Droid Arabic Kufi"/>
                <a:cs typeface="Alexandria" pitchFamily="2" charset="-78"/>
              </a:rPr>
              <a:t> </a:t>
            </a:r>
            <a:endParaRPr lang="ar-AE" sz="2000" b="0" i="0" dirty="0">
              <a:solidFill>
                <a:srgbClr val="333333"/>
              </a:solidFill>
              <a:effectLst/>
              <a:latin typeface="Droid Arabic Kufi"/>
              <a:cs typeface="Alexandria" pitchFamily="2" charset="-78"/>
            </a:endParaRPr>
          </a:p>
          <a:p>
            <a:pPr algn="just" rtl="1"/>
            <a:r>
              <a:rPr lang="ar-JO" sz="2000" b="0" i="0" dirty="0">
                <a:solidFill>
                  <a:srgbClr val="333333"/>
                </a:solidFill>
                <a:effectLst/>
                <a:latin typeface="Droid Arabic Kufi"/>
                <a:cs typeface="Alexandria" pitchFamily="2" charset="-78"/>
              </a:rPr>
              <a:t>في نهاية مراحل البحث العلمي يُدون الباحث خاتمة مختصرة تحمل بين طياتها طبيعة المشكلة العامة للبحث، وما بذله الباحث من وقت وجهد؛ لكي تخرج الدراسة بهيئة إيجابية، وبعد ذلك يُرتب المراجع في قائمة بصفحة منفصلة عن باقي أجزاء البحث.</a:t>
            </a:r>
          </a:p>
          <a:p>
            <a:pPr algn="just" rtl="1"/>
            <a:endParaRPr lang="ar-JO" sz="2000" b="0" i="0" dirty="0">
              <a:solidFill>
                <a:srgbClr val="333333"/>
              </a:solidFill>
              <a:effectLst/>
              <a:latin typeface="Droid Arabic Kufi"/>
              <a:cs typeface="Alexandria" pitchFamily="2" charset="-78"/>
            </a:endParaRPr>
          </a:p>
          <a:p>
            <a:pPr algn="r">
              <a:lnSpc>
                <a:spcPct val="150000"/>
              </a:lnSpc>
            </a:pPr>
            <a:endParaRPr lang="en-GB" sz="2000" dirty="0">
              <a:latin typeface="Alexandria" pitchFamily="2" charset="-78"/>
              <a:cs typeface="Alexandria" pitchFamily="2" charset="-78"/>
            </a:endParaRPr>
          </a:p>
        </p:txBody>
      </p:sp>
      <p:sp>
        <p:nvSpPr>
          <p:cNvPr id="3" name="Google Shape;145;p3">
            <a:extLst>
              <a:ext uri="{FF2B5EF4-FFF2-40B4-BE49-F238E27FC236}">
                <a16:creationId xmlns:a16="http://schemas.microsoft.com/office/drawing/2014/main" id="{C1E32514-84E4-8933-8876-D8F8B2154478}"/>
              </a:ext>
            </a:extLst>
          </p:cNvPr>
          <p:cNvSpPr txBox="1"/>
          <p:nvPr/>
        </p:nvSpPr>
        <p:spPr>
          <a:xfrm>
            <a:off x="3259866" y="67126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مراحل البحث العلمي</a:t>
            </a:r>
            <a:r>
              <a:rPr lang="ar-AE" sz="2400" b="1" dirty="0">
                <a:solidFill>
                  <a:schemeClr val="tx1"/>
                </a:solidFill>
                <a:latin typeface="Alexandria" pitchFamily="2" charset="-78"/>
                <a:cs typeface="Alexandria" pitchFamily="2" charset="-78"/>
                <a:sym typeface="Tajawal Medium"/>
              </a:rPr>
              <a:t> التنفيذية</a:t>
            </a:r>
            <a:endParaRPr lang="ar-JO" sz="2400" b="1" dirty="0">
              <a:solidFill>
                <a:schemeClr val="tx1"/>
              </a:solidFill>
              <a:latin typeface="Alexandria" pitchFamily="2" charset="-78"/>
              <a:cs typeface="Alexandria" pitchFamily="2" charset="-78"/>
              <a:sym typeface="Tajawal Medium"/>
            </a:endParaRPr>
          </a:p>
        </p:txBody>
      </p:sp>
      <p:pic>
        <p:nvPicPr>
          <p:cNvPr id="4" name="Graphic 21">
            <a:extLst>
              <a:ext uri="{FF2B5EF4-FFF2-40B4-BE49-F238E27FC236}">
                <a16:creationId xmlns:a16="http://schemas.microsoft.com/office/drawing/2014/main" id="{E93F1730-A60A-A033-2752-B0BE476EBAC0}"/>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40224804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45" name="Google Shape;145;p3"/>
          <p:cNvSpPr txBox="1"/>
          <p:nvPr/>
        </p:nvSpPr>
        <p:spPr>
          <a:xfrm>
            <a:off x="3287688" y="65944"/>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أدوات البحث العلمي</a:t>
            </a:r>
          </a:p>
        </p:txBody>
      </p:sp>
      <p:sp>
        <p:nvSpPr>
          <p:cNvPr id="12" name="TextBox 11">
            <a:extLst>
              <a:ext uri="{FF2B5EF4-FFF2-40B4-BE49-F238E27FC236}">
                <a16:creationId xmlns:a16="http://schemas.microsoft.com/office/drawing/2014/main" id="{1445D778-CF54-4CB4-A00B-2574419F8340}"/>
              </a:ext>
            </a:extLst>
          </p:cNvPr>
          <p:cNvSpPr txBox="1"/>
          <p:nvPr/>
        </p:nvSpPr>
        <p:spPr>
          <a:xfrm>
            <a:off x="215900" y="1136132"/>
            <a:ext cx="11543630" cy="5324535"/>
          </a:xfrm>
          <a:prstGeom prst="rect">
            <a:avLst/>
          </a:prstGeom>
          <a:noFill/>
        </p:spPr>
        <p:txBody>
          <a:bodyPr wrap="square">
            <a:spAutoFit/>
          </a:bodyPr>
          <a:lstStyle/>
          <a:p>
            <a:pPr algn="r" rtl="1"/>
            <a:r>
              <a:rPr lang="ar-SA" sz="2000" b="1" dirty="0">
                <a:effectLst/>
                <a:latin typeface="Alexandria" pitchFamily="2" charset="-78"/>
                <a:ea typeface="Times New Roman" panose="02020603050405020304" pitchFamily="18" charset="0"/>
                <a:cs typeface="Alexandria" pitchFamily="2" charset="-78"/>
              </a:rPr>
              <a:t>أولاً : العينات</a:t>
            </a:r>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b="1" dirty="0">
                <a:effectLst/>
                <a:latin typeface="Alexandria" pitchFamily="2" charset="-78"/>
                <a:ea typeface="Times New Roman" panose="02020603050405020304" pitchFamily="18" charset="0"/>
                <a:cs typeface="Alexandria" pitchFamily="2" charset="-78"/>
              </a:rPr>
              <a:t> مجتمع البحث</a:t>
            </a:r>
            <a:r>
              <a:rPr lang="ar-SA" sz="2000" dirty="0">
                <a:effectLst/>
                <a:latin typeface="Alexandria" pitchFamily="2" charset="-78"/>
                <a:ea typeface="Times New Roman" panose="02020603050405020304" pitchFamily="18" charset="0"/>
                <a:cs typeface="Alexandria" pitchFamily="2" charset="-78"/>
              </a:rPr>
              <a:t>: يعني جميع مفردات المشكلة التي يدرسها الباحث.</a:t>
            </a:r>
            <a:endParaRPr lang="en-GB" sz="2000" dirty="0">
              <a:effectLst/>
              <a:latin typeface="Alexandria" pitchFamily="2" charset="-78"/>
              <a:ea typeface="Times New Roman" panose="02020603050405020304" pitchFamily="18" charset="0"/>
              <a:cs typeface="Alexandria" pitchFamily="2" charset="-78"/>
            </a:endParaRPr>
          </a:p>
          <a:p>
            <a:pPr algn="just" rtl="1"/>
            <a:r>
              <a:rPr lang="ar-SA" sz="2000" b="1" dirty="0">
                <a:effectLst/>
                <a:latin typeface="Alexandria" pitchFamily="2" charset="-78"/>
                <a:ea typeface="Times New Roman" panose="02020603050405020304" pitchFamily="18" charset="0"/>
                <a:cs typeface="Alexandria" pitchFamily="2" charset="-78"/>
              </a:rPr>
              <a:t>عينة البحث</a:t>
            </a:r>
            <a:r>
              <a:rPr lang="ar-SA" sz="2000" dirty="0">
                <a:effectLst/>
                <a:latin typeface="Alexandria" pitchFamily="2" charset="-78"/>
                <a:ea typeface="Times New Roman" panose="02020603050405020304" pitchFamily="18" charset="0"/>
                <a:cs typeface="Alexandria" pitchFamily="2" charset="-78"/>
              </a:rPr>
              <a:t>: هي الإجابة على تساؤل الباحث : هل سيطبق دراسته على كل الأفراد أم يختار عينة منهم فقط.</a:t>
            </a:r>
            <a:r>
              <a:rPr lang="ar-JO" sz="2000" dirty="0">
                <a:effectLst/>
                <a:latin typeface="Alexandria" pitchFamily="2" charset="-78"/>
                <a:ea typeface="Times New Roman" panose="02020603050405020304" pitchFamily="18" charset="0"/>
                <a:cs typeface="Alexandria" pitchFamily="2" charset="-78"/>
              </a:rPr>
              <a:t> </a:t>
            </a:r>
          </a:p>
          <a:p>
            <a:pPr algn="just" rtl="1"/>
            <a:endParaRPr lang="en-GB" sz="2000" dirty="0">
              <a:effectLst/>
              <a:latin typeface="Alexandria" pitchFamily="2" charset="-78"/>
              <a:ea typeface="Times New Roman" panose="02020603050405020304" pitchFamily="18" charset="0"/>
              <a:cs typeface="Alexandria" pitchFamily="2" charset="-78"/>
            </a:endParaRPr>
          </a:p>
          <a:p>
            <a:pPr algn="r"/>
            <a:r>
              <a:rPr lang="ar-JO" sz="2000" b="1" dirty="0">
                <a:latin typeface="Alexandria" pitchFamily="2" charset="-78"/>
                <a:cs typeface="Alexandria" pitchFamily="2" charset="-78"/>
              </a:rPr>
              <a:t>أنواع أساليب العينة العشوائية:</a:t>
            </a:r>
          </a:p>
          <a:p>
            <a:pPr algn="r"/>
            <a:r>
              <a:rPr lang="ar-JO" sz="2000" b="1" dirty="0">
                <a:latin typeface="Alexandria" pitchFamily="2" charset="-78"/>
                <a:cs typeface="Alexandria" pitchFamily="2" charset="-78"/>
              </a:rPr>
              <a:t>العينة العشوائية البسيطة</a:t>
            </a:r>
            <a:r>
              <a:rPr lang="ar-JO" sz="2000" dirty="0">
                <a:latin typeface="Alexandria" pitchFamily="2" charset="-78"/>
                <a:cs typeface="Alexandria" pitchFamily="2" charset="-78"/>
              </a:rPr>
              <a:t>: يتم اختيار العينة العشوائية البسيطة عند توفر شرطين :أن يكون جميع أفراد المجتمع الأصلي معروفين ، وأن يكون هناك تجانس بين هؤلاء الأفراد. وتتم من خلال القرعة.</a:t>
            </a:r>
          </a:p>
          <a:p>
            <a:pPr algn="r"/>
            <a:r>
              <a:rPr lang="ar-JO" sz="2000" dirty="0">
                <a:latin typeface="Alexandria" pitchFamily="2" charset="-78"/>
                <a:cs typeface="Alexandria" pitchFamily="2" charset="-78"/>
              </a:rPr>
              <a:t> </a:t>
            </a:r>
          </a:p>
          <a:p>
            <a:pPr algn="r"/>
            <a:r>
              <a:rPr lang="ar-JO" sz="2000" b="1" dirty="0">
                <a:latin typeface="Alexandria" pitchFamily="2" charset="-78"/>
                <a:cs typeface="Alexandria" pitchFamily="2" charset="-78"/>
              </a:rPr>
              <a:t>العينة الطبقية: </a:t>
            </a:r>
            <a:r>
              <a:rPr lang="ar-JO" sz="2000" dirty="0">
                <a:latin typeface="Alexandria" pitchFamily="2" charset="-78"/>
                <a:cs typeface="Alexandria" pitchFamily="2" charset="-78"/>
              </a:rPr>
              <a:t>يتم الاختيار وفقاً للشروط التالية : أن يكون جميع أفراد المجتمع معروفين. وأن يكون مجتمع البحث متباين. وأن يتكون مجتمع البحث من عدة طبقات متباينة ( غير متساوية ). وتتم من خلال اختيار عينات ن كل فئة.</a:t>
            </a:r>
          </a:p>
          <a:p>
            <a:pPr algn="r"/>
            <a:r>
              <a:rPr lang="ar-JO" sz="2000" b="1" dirty="0">
                <a:latin typeface="Alexandria" pitchFamily="2" charset="-78"/>
                <a:cs typeface="Alexandria" pitchFamily="2" charset="-78"/>
              </a:rPr>
              <a:t>طريقة العينة المنتظمة: </a:t>
            </a:r>
            <a:r>
              <a:rPr lang="ar-JO" sz="2000" dirty="0">
                <a:latin typeface="Alexandria" pitchFamily="2" charset="-78"/>
                <a:cs typeface="Alexandria" pitchFamily="2" charset="-78"/>
              </a:rPr>
              <a:t>أن يتم اختيار أفراد العينة وفقاً لطريقة منتظمة، مثلاً : إذا كان مجتمع البحث موجوداً في سجل مرقم فيتم الاختيار وفقاً للآتي:</a:t>
            </a:r>
          </a:p>
          <a:p>
            <a:pPr algn="r"/>
            <a:r>
              <a:rPr lang="ar-JO" sz="2000" dirty="0">
                <a:latin typeface="Alexandria" pitchFamily="2" charset="-78"/>
                <a:cs typeface="Alexandria" pitchFamily="2" charset="-78"/>
              </a:rPr>
              <a:t>اختيار أرقام العينة بشكل منتظم : مثل الأرقام 1، 6 ، 12، 18 وفقاً للعدد المطلوب.</a:t>
            </a:r>
          </a:p>
          <a:p>
            <a:pPr algn="r"/>
            <a:r>
              <a:rPr lang="ar-JO" sz="2000" dirty="0">
                <a:latin typeface="Alexandria" pitchFamily="2" charset="-78"/>
                <a:cs typeface="Alexandria" pitchFamily="2" charset="-78"/>
              </a:rPr>
              <a:t>أو قسمة مجتمع العينة مثلاً (300) على عدد العينة المطلوب مثلاً (30) .</a:t>
            </a:r>
          </a:p>
          <a:p>
            <a:pPr algn="just" rtl="1"/>
            <a:endParaRPr lang="en-GB" sz="2000" dirty="0">
              <a:effectLst/>
              <a:latin typeface="Alexandria" pitchFamily="2" charset="-78"/>
              <a:ea typeface="Times New Roman" panose="02020603050405020304" pitchFamily="18" charset="0"/>
              <a:cs typeface="Alexandria" pitchFamily="2" charset="-78"/>
            </a:endParaRPr>
          </a:p>
        </p:txBody>
      </p:sp>
      <p:pic>
        <p:nvPicPr>
          <p:cNvPr id="2" name="Graphic 21">
            <a:extLst>
              <a:ext uri="{FF2B5EF4-FFF2-40B4-BE49-F238E27FC236}">
                <a16:creationId xmlns:a16="http://schemas.microsoft.com/office/drawing/2014/main" id="{CDE44023-2401-AA14-7ED8-F7817588DA8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6314586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81418" y="1340768"/>
            <a:ext cx="11017224" cy="5016758"/>
          </a:xfrm>
          <a:prstGeom prst="rect">
            <a:avLst/>
          </a:prstGeom>
          <a:noFill/>
        </p:spPr>
        <p:txBody>
          <a:bodyPr wrap="square">
            <a:spAutoFit/>
          </a:bodyPr>
          <a:lstStyle/>
          <a:p>
            <a:pPr marL="16510" algn="just" rtl="1"/>
            <a:r>
              <a:rPr lang="ar-SA" sz="2000" b="1" dirty="0">
                <a:effectLst/>
                <a:latin typeface="Alexandria" pitchFamily="2" charset="-78"/>
                <a:ea typeface="Times New Roman" panose="02020603050405020304" pitchFamily="18" charset="0"/>
                <a:cs typeface="Alexandria" pitchFamily="2" charset="-78"/>
              </a:rPr>
              <a:t>أسلوب العينة غير العشوائية</a:t>
            </a:r>
            <a:r>
              <a:rPr lang="ar-JO" sz="2000" b="1" dirty="0">
                <a:effectLst/>
                <a:latin typeface="Alexandria" pitchFamily="2" charset="-78"/>
                <a:ea typeface="Times New Roman" panose="02020603050405020304" pitchFamily="18" charset="0"/>
                <a:cs typeface="Alexandria" pitchFamily="2" charset="-78"/>
              </a:rPr>
              <a:t> </a:t>
            </a:r>
            <a:r>
              <a:rPr lang="ar-AE" sz="2000" b="1" dirty="0">
                <a:effectLst/>
                <a:latin typeface="Alexandria" pitchFamily="2" charset="-78"/>
                <a:ea typeface="Times New Roman" panose="02020603050405020304" pitchFamily="18" charset="0"/>
                <a:cs typeface="Alexandria" pitchFamily="2" charset="-78"/>
              </a:rPr>
              <a:t>:</a:t>
            </a:r>
          </a:p>
          <a:p>
            <a:pPr marL="16510" algn="just" rtl="1"/>
            <a:endParaRPr lang="ar-AE" sz="2000" b="1" dirty="0">
              <a:latin typeface="Alexandria" pitchFamily="2" charset="-78"/>
              <a:ea typeface="Times New Roman" panose="02020603050405020304" pitchFamily="18" charset="0"/>
              <a:cs typeface="Alexandria" pitchFamily="2" charset="-78"/>
            </a:endParaRPr>
          </a:p>
          <a:p>
            <a:pPr marL="16510" algn="just" rtl="1"/>
            <a:r>
              <a:rPr lang="ar-SA" sz="2000" dirty="0">
                <a:effectLst/>
                <a:latin typeface="Alexandria" pitchFamily="2" charset="-78"/>
                <a:ea typeface="Times New Roman" panose="02020603050405020304" pitchFamily="18" charset="0"/>
                <a:cs typeface="Alexandria" pitchFamily="2" charset="-78"/>
              </a:rPr>
              <a:t>يتم اختيار هذا الأسلوب إذا كان أفراد المجتمع يصعب تحديده (غير معروفين) مثل: المتهربين من الضرائب، المنحرفين، المدمنين.</a:t>
            </a:r>
            <a:endParaRPr lang="en-GB" sz="2000" dirty="0">
              <a:effectLst/>
              <a:latin typeface="Alexandria" pitchFamily="2" charset="-78"/>
              <a:ea typeface="Times New Roman" panose="02020603050405020304" pitchFamily="18" charset="0"/>
              <a:cs typeface="Alexandria" pitchFamily="2" charset="-78"/>
            </a:endParaRPr>
          </a:p>
          <a:p>
            <a:pPr marL="16510" algn="just" rtl="1"/>
            <a:r>
              <a:rPr lang="ar-SA" sz="2000" dirty="0">
                <a:effectLst/>
                <a:latin typeface="Alexandria" pitchFamily="2" charset="-78"/>
                <a:ea typeface="Times New Roman" panose="02020603050405020304" pitchFamily="18" charset="0"/>
                <a:cs typeface="Alexandria" pitchFamily="2" charset="-78"/>
              </a:rPr>
              <a:t> </a:t>
            </a:r>
            <a:endParaRPr lang="ar-AE" sz="2000" dirty="0">
              <a:effectLst/>
              <a:latin typeface="Alexandria" pitchFamily="2" charset="-78"/>
              <a:ea typeface="Times New Roman" panose="02020603050405020304" pitchFamily="18" charset="0"/>
              <a:cs typeface="Alexandria" pitchFamily="2" charset="-78"/>
            </a:endParaRPr>
          </a:p>
          <a:p>
            <a:pPr marL="16510" algn="just" rtl="1"/>
            <a:endParaRPr lang="en-GB" sz="2000" dirty="0">
              <a:effectLst/>
              <a:latin typeface="Alexandria" pitchFamily="2" charset="-78"/>
              <a:ea typeface="Times New Roman" panose="02020603050405020304" pitchFamily="18" charset="0"/>
              <a:cs typeface="Alexandria" pitchFamily="2" charset="-78"/>
            </a:endParaRPr>
          </a:p>
          <a:p>
            <a:pPr marL="16510" algn="just" rtl="1"/>
            <a:r>
              <a:rPr lang="ar-SA" sz="2000" b="1" dirty="0">
                <a:effectLst/>
                <a:latin typeface="Alexandria" pitchFamily="2" charset="-78"/>
                <a:ea typeface="Times New Roman" panose="02020603050405020304" pitchFamily="18" charset="0"/>
                <a:cs typeface="Alexandria" pitchFamily="2" charset="-78"/>
              </a:rPr>
              <a:t>أنواع أساليب العينة غير العشوائية:</a:t>
            </a:r>
            <a:endParaRPr lang="ar-AE" sz="2000" b="1" dirty="0">
              <a:effectLst/>
              <a:latin typeface="Alexandria" pitchFamily="2" charset="-78"/>
              <a:ea typeface="Times New Roman" panose="02020603050405020304" pitchFamily="18" charset="0"/>
              <a:cs typeface="Alexandria" pitchFamily="2" charset="-78"/>
            </a:endParaRPr>
          </a:p>
          <a:p>
            <a:pPr marL="16510" algn="just" rtl="1"/>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73710" algn="l"/>
              </a:tabLst>
            </a:pPr>
            <a:r>
              <a:rPr lang="ar-SA" sz="2000" b="1" dirty="0">
                <a:effectLst/>
                <a:latin typeface="Alexandria" pitchFamily="2" charset="-78"/>
                <a:ea typeface="Times New Roman" panose="02020603050405020304" pitchFamily="18" charset="0"/>
                <a:cs typeface="Alexandria" pitchFamily="2" charset="-78"/>
              </a:rPr>
              <a:t>عينة الصدفة</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dirty="0">
                <a:effectLst/>
                <a:latin typeface="Alexandria" pitchFamily="2" charset="-78"/>
                <a:ea typeface="Times New Roman" panose="02020603050405020304" pitchFamily="18" charset="0"/>
                <a:cs typeface="Alexandria" pitchFamily="2" charset="-78"/>
              </a:rPr>
              <a:t>اختيار عدد من الأفراد الذين يقابلهم بالصدفة </a:t>
            </a:r>
            <a:r>
              <a:rPr lang="ar-JO"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73710" algn="l"/>
              </a:tabLst>
            </a:pPr>
            <a:r>
              <a:rPr lang="ar-SA" sz="2000" b="1" dirty="0">
                <a:effectLst/>
                <a:latin typeface="Alexandria" pitchFamily="2" charset="-78"/>
                <a:ea typeface="Times New Roman" panose="02020603050405020304" pitchFamily="18" charset="0"/>
                <a:cs typeface="Alexandria" pitchFamily="2" charset="-78"/>
              </a:rPr>
              <a:t>العينة الحصصية</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dirty="0">
                <a:effectLst/>
                <a:latin typeface="Alexandria" pitchFamily="2" charset="-78"/>
                <a:ea typeface="Times New Roman" panose="02020603050405020304" pitchFamily="18" charset="0"/>
                <a:cs typeface="Alexandria" pitchFamily="2" charset="-78"/>
              </a:rPr>
              <a:t>يتم تقسيم  مجتمع الدراسة  إلى فئات ثم يتم اختيار عدداً من كل فئة بحيث يتناسب مع حجم العينة.</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73710" algn="l"/>
              </a:tabLst>
            </a:pPr>
            <a:r>
              <a:rPr lang="ar-SA" sz="2000" b="1" dirty="0">
                <a:effectLst/>
                <a:latin typeface="Alexandria" pitchFamily="2" charset="-78"/>
                <a:ea typeface="Times New Roman" panose="02020603050405020304" pitchFamily="18" charset="0"/>
                <a:cs typeface="Alexandria" pitchFamily="2" charset="-78"/>
              </a:rPr>
              <a:t>العينة الفرضية أو القصدية</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dirty="0">
                <a:effectLst/>
                <a:latin typeface="Alexandria" pitchFamily="2" charset="-78"/>
                <a:ea typeface="Times New Roman" panose="02020603050405020304" pitchFamily="18" charset="0"/>
                <a:cs typeface="Alexandria" pitchFamily="2" charset="-78"/>
              </a:rPr>
              <a:t>هنا الباحث يحدد حاجته إلى معلومات معينة وهذه المعلومات تكون موجودة لدى أشخاص معينين.</a:t>
            </a:r>
            <a:endParaRPr lang="ar-JO" sz="2000" b="0" i="0" dirty="0">
              <a:solidFill>
                <a:srgbClr val="333333"/>
              </a:solidFill>
              <a:effectLst/>
              <a:latin typeface="Droid Arabic Kufi"/>
              <a:cs typeface="Alexandria" pitchFamily="2" charset="-78"/>
            </a:endParaRPr>
          </a:p>
        </p:txBody>
      </p:sp>
      <p:sp>
        <p:nvSpPr>
          <p:cNvPr id="6" name="Google Shape;145;p3">
            <a:extLst>
              <a:ext uri="{FF2B5EF4-FFF2-40B4-BE49-F238E27FC236}">
                <a16:creationId xmlns:a16="http://schemas.microsoft.com/office/drawing/2014/main" id="{DC93E958-51F1-49DA-9233-067D897710C5}"/>
              </a:ext>
            </a:extLst>
          </p:cNvPr>
          <p:cNvSpPr txBox="1"/>
          <p:nvPr/>
        </p:nvSpPr>
        <p:spPr>
          <a:xfrm>
            <a:off x="3071664" y="306789"/>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chemeClr val="tx1"/>
                </a:solidFill>
                <a:latin typeface="Alexandria" pitchFamily="2" charset="-78"/>
                <a:cs typeface="Alexandria" pitchFamily="2" charset="-78"/>
                <a:sym typeface="Tajawal Medium"/>
              </a:rPr>
              <a:t>أدوات البحث العلمي</a:t>
            </a:r>
          </a:p>
        </p:txBody>
      </p:sp>
      <p:pic>
        <p:nvPicPr>
          <p:cNvPr id="3" name="Graphic 21">
            <a:extLst>
              <a:ext uri="{FF2B5EF4-FFF2-40B4-BE49-F238E27FC236}">
                <a16:creationId xmlns:a16="http://schemas.microsoft.com/office/drawing/2014/main" id="{43B93BC8-DBEF-895E-F223-724C7FDFCFA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2946040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290610" y="638855"/>
            <a:ext cx="11610780" cy="5940088"/>
          </a:xfrm>
          <a:prstGeom prst="rect">
            <a:avLst/>
          </a:prstGeom>
          <a:noFill/>
        </p:spPr>
        <p:txBody>
          <a:bodyPr wrap="square">
            <a:spAutoFit/>
          </a:bodyPr>
          <a:lstStyle/>
          <a:p>
            <a:pPr marL="16510" algn="ctr" rtl="1"/>
            <a:r>
              <a:rPr lang="ar-SA" sz="2000" b="1" dirty="0">
                <a:effectLst/>
                <a:latin typeface="Alexandria" pitchFamily="2" charset="-78"/>
                <a:ea typeface="Times New Roman" panose="02020603050405020304" pitchFamily="18" charset="0"/>
                <a:cs typeface="Alexandria" pitchFamily="2" charset="-78"/>
              </a:rPr>
              <a:t>ثانياً : أساليب جمع البيانات</a:t>
            </a:r>
            <a:endParaRPr lang="ar-AE" sz="2000" b="1" dirty="0">
              <a:effectLst/>
              <a:latin typeface="Alexandria" pitchFamily="2" charset="-78"/>
              <a:ea typeface="Times New Roman" panose="02020603050405020304" pitchFamily="18" charset="0"/>
              <a:cs typeface="Alexandria" pitchFamily="2" charset="-78"/>
            </a:endParaRPr>
          </a:p>
          <a:p>
            <a:pPr marL="16510" algn="ctr" rtl="1"/>
            <a:endParaRPr lang="en-GB" sz="2000" dirty="0">
              <a:effectLst/>
              <a:latin typeface="Alexandria" pitchFamily="2" charset="-78"/>
              <a:ea typeface="Times New Roman" panose="02020603050405020304" pitchFamily="18" charset="0"/>
              <a:cs typeface="Alexandria" pitchFamily="2" charset="-78"/>
            </a:endParaRPr>
          </a:p>
          <a:p>
            <a:pPr marL="16510" algn="just" rtl="1"/>
            <a:r>
              <a:rPr lang="ar-SA" sz="2000" b="1" dirty="0">
                <a:effectLst/>
                <a:latin typeface="Alexandria" pitchFamily="2" charset="-78"/>
                <a:ea typeface="Times New Roman" panose="02020603050405020304" pitchFamily="18" charset="0"/>
                <a:cs typeface="Alexandria" pitchFamily="2" charset="-78"/>
              </a:rPr>
              <a:t>المصادر الأولية:</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73710" algn="l"/>
              </a:tabLst>
            </a:pPr>
            <a:r>
              <a:rPr lang="ar-JO" sz="2000" b="1" dirty="0">
                <a:solidFill>
                  <a:srgbClr val="00B0F0"/>
                </a:solidFill>
                <a:latin typeface="Alexandria" pitchFamily="2" charset="-78"/>
                <a:ea typeface="Times New Roman" panose="02020603050405020304" pitchFamily="18" charset="0"/>
                <a:cs typeface="Alexandria" pitchFamily="2" charset="-78"/>
              </a:rPr>
              <a:t>الاستبانة </a:t>
            </a:r>
            <a:r>
              <a:rPr lang="ar-JO" sz="2000" b="1" dirty="0">
                <a:solidFill>
                  <a:srgbClr val="C00000"/>
                </a:solidFill>
                <a:latin typeface="Alexandria" pitchFamily="2" charset="-78"/>
                <a:ea typeface="Times New Roman" panose="02020603050405020304" pitchFamily="18" charset="0"/>
                <a:cs typeface="Alexandria" pitchFamily="2" charset="-78"/>
              </a:rPr>
              <a:t>: </a:t>
            </a:r>
            <a:r>
              <a:rPr lang="ar-SA" sz="2000" dirty="0">
                <a:effectLst/>
                <a:latin typeface="Alexandria" pitchFamily="2" charset="-78"/>
                <a:ea typeface="Times New Roman" panose="02020603050405020304" pitchFamily="18" charset="0"/>
                <a:cs typeface="Alexandria" pitchFamily="2" charset="-78"/>
              </a:rPr>
              <a:t>أداة لجمع البيانات المتعلقة بموضوع البحث وه</a:t>
            </a:r>
            <a:r>
              <a:rPr lang="ar-JO" sz="2000" dirty="0">
                <a:effectLst/>
                <a:latin typeface="Alexandria" pitchFamily="2" charset="-78"/>
                <a:ea typeface="Times New Roman" panose="02020603050405020304" pitchFamily="18" charset="0"/>
                <a:cs typeface="Alexandria" pitchFamily="2" charset="-78"/>
              </a:rPr>
              <a:t>ي</a:t>
            </a:r>
            <a:r>
              <a:rPr lang="ar-SA" sz="2000" dirty="0">
                <a:effectLst/>
                <a:latin typeface="Alexandria" pitchFamily="2" charset="-78"/>
                <a:ea typeface="Times New Roman" panose="02020603050405020304" pitchFamily="18" charset="0"/>
                <a:cs typeface="Alexandria" pitchFamily="2" charset="-78"/>
              </a:rPr>
              <a:t> عبارة عن استمارة تحوي مجموعة من الأسئلة يوجهها الباحث إلى الأفراد المعنيين في البحث (عينة البحث). </a:t>
            </a:r>
            <a:r>
              <a:rPr lang="ar-JO" sz="2000" dirty="0">
                <a:effectLst/>
                <a:latin typeface="Alexandria" pitchFamily="2" charset="-78"/>
                <a:ea typeface="Times New Roman" panose="02020603050405020304" pitchFamily="18" charset="0"/>
                <a:cs typeface="Alexandria" pitchFamily="2" charset="-78"/>
              </a:rPr>
              <a:t>وهي من </a:t>
            </a:r>
            <a:r>
              <a:rPr lang="ar-SA" sz="2000" dirty="0">
                <a:effectLst/>
                <a:latin typeface="Alexandria" pitchFamily="2" charset="-78"/>
                <a:ea typeface="Times New Roman" panose="02020603050405020304" pitchFamily="18" charset="0"/>
                <a:cs typeface="Alexandria" pitchFamily="2" charset="-78"/>
              </a:rPr>
              <a:t>أكثر الأدوات استخداماً في مجالات العلوم الإنسانية.</a:t>
            </a:r>
            <a:endParaRPr lang="ar-JO"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Symbol" panose="05050102010706020507" pitchFamily="18" charset="2"/>
              <a:buChar char=""/>
              <a:tabLst>
                <a:tab pos="473710" algn="l"/>
              </a:tabLst>
            </a:pPr>
            <a:endParaRPr lang="en-GB" sz="2000" dirty="0">
              <a:effectLst/>
              <a:latin typeface="Alexandria" pitchFamily="2" charset="-78"/>
              <a:ea typeface="Times New Roman" panose="02020603050405020304" pitchFamily="18" charset="0"/>
              <a:cs typeface="Alexandria" pitchFamily="2" charset="-78"/>
            </a:endParaRPr>
          </a:p>
          <a:p>
            <a:pPr marL="473710" algn="just" rtl="1"/>
            <a:r>
              <a:rPr lang="ar-SA" sz="2000" b="1" dirty="0">
                <a:effectLst/>
                <a:latin typeface="Alexandria" pitchFamily="2" charset="-78"/>
                <a:ea typeface="Times New Roman" panose="02020603050405020304" pitchFamily="18" charset="0"/>
                <a:cs typeface="Alexandria" pitchFamily="2" charset="-78"/>
              </a:rPr>
              <a:t>أنواع الاستب</a:t>
            </a:r>
            <a:r>
              <a:rPr lang="ar-JO" sz="2000" b="1" dirty="0">
                <a:effectLst/>
                <a:latin typeface="Alexandria" pitchFamily="2" charset="-78"/>
                <a:ea typeface="Times New Roman" panose="02020603050405020304" pitchFamily="18" charset="0"/>
                <a:cs typeface="Alexandria" pitchFamily="2" charset="-78"/>
              </a:rPr>
              <a:t>انات</a:t>
            </a:r>
            <a:r>
              <a:rPr lang="ar-SA" sz="2000" b="1"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b="1" dirty="0">
                <a:effectLst/>
                <a:latin typeface="Alexandria" pitchFamily="2" charset="-78"/>
                <a:ea typeface="Times New Roman" panose="02020603050405020304" pitchFamily="18" charset="0"/>
                <a:cs typeface="Alexandria" pitchFamily="2" charset="-78"/>
              </a:rPr>
              <a:t>الاستبانة</a:t>
            </a:r>
            <a:r>
              <a:rPr lang="ar-JO" sz="2000" b="1" dirty="0">
                <a:effectLst/>
                <a:latin typeface="Alexandria" pitchFamily="2" charset="-78"/>
                <a:ea typeface="Times New Roman" panose="02020603050405020304" pitchFamily="18" charset="0"/>
                <a:cs typeface="Alexandria" pitchFamily="2" charset="-78"/>
              </a:rPr>
              <a:t> </a:t>
            </a:r>
            <a:r>
              <a:rPr lang="ar-SA" sz="2000" b="1" dirty="0">
                <a:effectLst/>
                <a:latin typeface="Alexandria" pitchFamily="2" charset="-78"/>
                <a:ea typeface="Times New Roman" panose="02020603050405020304" pitchFamily="18" charset="0"/>
                <a:cs typeface="Alexandria" pitchFamily="2" charset="-78"/>
              </a:rPr>
              <a:t> المغلق</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a:t>
            </a:r>
            <a:r>
              <a:rPr lang="ar-SA" sz="2000" dirty="0">
                <a:effectLst/>
                <a:latin typeface="Alexandria" pitchFamily="2" charset="-78"/>
                <a:ea typeface="Times New Roman" panose="02020603050405020304" pitchFamily="18" charset="0"/>
                <a:cs typeface="Alexandria" pitchFamily="2" charset="-78"/>
              </a:rPr>
              <a:t> يطلب من أفراد العينة اختيار الإجابة المناسبة من مجموعة من الأجابات ، وه</a:t>
            </a:r>
            <a:r>
              <a:rPr lang="ar-JO" sz="2000" dirty="0">
                <a:effectLst/>
                <a:latin typeface="Alexandria" pitchFamily="2" charset="-78"/>
                <a:ea typeface="Times New Roman" panose="02020603050405020304" pitchFamily="18" charset="0"/>
                <a:cs typeface="Alexandria" pitchFamily="2" charset="-78"/>
              </a:rPr>
              <a:t>ي</a:t>
            </a:r>
            <a:r>
              <a:rPr lang="ar-SA" sz="2000" dirty="0">
                <a:effectLst/>
                <a:latin typeface="Alexandria" pitchFamily="2" charset="-78"/>
                <a:ea typeface="Times New Roman" panose="02020603050405020304" pitchFamily="18" charset="0"/>
                <a:cs typeface="Alexandria" pitchFamily="2" charset="-78"/>
              </a:rPr>
              <a:t> الاكثر استخداماً.  مثلاً:  (نعم ، لا)،  أوعدة إجابات أي اختيار بديل من عدة بدائل مثلاً (مناسب ، مقبول ، غير مناسب). و من مزايا</a:t>
            </a:r>
            <a:r>
              <a:rPr lang="ar-JO" sz="2000" dirty="0">
                <a:effectLst/>
                <a:latin typeface="Alexandria" pitchFamily="2" charset="-78"/>
                <a:ea typeface="Times New Roman" panose="02020603050405020304" pitchFamily="18" charset="0"/>
                <a:cs typeface="Alexandria" pitchFamily="2" charset="-78"/>
              </a:rPr>
              <a:t>ها </a:t>
            </a:r>
            <a:r>
              <a:rPr lang="ar-SA" sz="2000" dirty="0">
                <a:effectLst/>
                <a:latin typeface="Alexandria" pitchFamily="2" charset="-78"/>
                <a:ea typeface="Times New Roman" panose="02020603050405020304" pitchFamily="18" charset="0"/>
                <a:cs typeface="Alexandria" pitchFamily="2" charset="-78"/>
              </a:rPr>
              <a:t>سهولة تصنيف الإجابات وجدولتها</a:t>
            </a:r>
            <a:r>
              <a:rPr lang="ar-JO" sz="2000" dirty="0">
                <a:latin typeface="Alexandria" pitchFamily="2" charset="-78"/>
                <a:ea typeface="Times New Roman" panose="02020603050405020304" pitchFamily="18" charset="0"/>
                <a:cs typeface="Alexandria" pitchFamily="2" charset="-78"/>
              </a:rPr>
              <a:t>، وتقلي</a:t>
            </a:r>
            <a:r>
              <a:rPr lang="ar-SA" sz="2000" dirty="0">
                <a:effectLst/>
                <a:latin typeface="Alexandria" pitchFamily="2" charset="-78"/>
                <a:ea typeface="Times New Roman" panose="02020603050405020304" pitchFamily="18" charset="0"/>
                <a:cs typeface="Alexandria" pitchFamily="2" charset="-78"/>
              </a:rPr>
              <a:t>ل </a:t>
            </a:r>
            <a:r>
              <a:rPr lang="ar-JO" sz="2000" dirty="0">
                <a:effectLst/>
                <a:latin typeface="Alexandria" pitchFamily="2" charset="-78"/>
                <a:ea typeface="Times New Roman" panose="02020603050405020304" pitchFamily="18" charset="0"/>
                <a:cs typeface="Alexandria" pitchFamily="2" charset="-78"/>
              </a:rPr>
              <a:t>نسبة </a:t>
            </a:r>
            <a:r>
              <a:rPr lang="ar-SA" sz="2000" dirty="0">
                <a:effectLst/>
                <a:latin typeface="Alexandria" pitchFamily="2" charset="-78"/>
                <a:ea typeface="Times New Roman" panose="02020603050405020304" pitchFamily="18" charset="0"/>
                <a:cs typeface="Alexandria" pitchFamily="2" charset="-78"/>
              </a:rPr>
              <a:t>الوقوع في الخطأ عند تفسير المعلومات.</a:t>
            </a:r>
            <a:endParaRPr lang="ar-JO"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b="1" dirty="0">
                <a:effectLst/>
                <a:latin typeface="Alexandria" pitchFamily="2" charset="-78"/>
                <a:ea typeface="Times New Roman" panose="02020603050405020304" pitchFamily="18" charset="0"/>
                <a:cs typeface="Alexandria" pitchFamily="2" charset="-78"/>
              </a:rPr>
              <a:t>الاستبانة المفتوح</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a:t>
            </a:r>
            <a:r>
              <a:rPr lang="ar-SA" sz="2000" dirty="0">
                <a:effectLst/>
                <a:latin typeface="Alexandria" pitchFamily="2" charset="-78"/>
                <a:ea typeface="Times New Roman" panose="02020603050405020304" pitchFamily="18" charset="0"/>
                <a:cs typeface="Alexandria" pitchFamily="2" charset="-78"/>
              </a:rPr>
              <a:t> وه</a:t>
            </a:r>
            <a:r>
              <a:rPr lang="ar-JO" sz="2000" dirty="0">
                <a:effectLst/>
                <a:latin typeface="Alexandria" pitchFamily="2" charset="-78"/>
                <a:ea typeface="Times New Roman" panose="02020603050405020304" pitchFamily="18" charset="0"/>
                <a:cs typeface="Alexandria" pitchFamily="2" charset="-78"/>
              </a:rPr>
              <a:t>ي</a:t>
            </a:r>
            <a:r>
              <a:rPr lang="ar-SA" sz="2000" dirty="0">
                <a:effectLst/>
                <a:latin typeface="Alexandria" pitchFamily="2" charset="-78"/>
                <a:ea typeface="Times New Roman" panose="02020603050405020304" pitchFamily="18" charset="0"/>
                <a:cs typeface="Alexandria" pitchFamily="2" charset="-78"/>
              </a:rPr>
              <a:t> الاستبانة ال</a:t>
            </a:r>
            <a:r>
              <a:rPr lang="ar-JO" sz="2000" dirty="0">
                <a:effectLst/>
                <a:latin typeface="Alexandria" pitchFamily="2" charset="-78"/>
                <a:ea typeface="Times New Roman" panose="02020603050405020304" pitchFamily="18" charset="0"/>
                <a:cs typeface="Alexandria" pitchFamily="2" charset="-78"/>
              </a:rPr>
              <a:t>ت</a:t>
            </a:r>
            <a:r>
              <a:rPr lang="ar-SA" sz="2000" dirty="0">
                <a:effectLst/>
                <a:latin typeface="Alexandria" pitchFamily="2" charset="-78"/>
                <a:ea typeface="Times New Roman" panose="02020603050405020304" pitchFamily="18" charset="0"/>
                <a:cs typeface="Alexandria" pitchFamily="2" charset="-78"/>
              </a:rPr>
              <a:t>ي يترك الحرية لأفراد العينة للتعبيرعن آرائهم فيما يخص موضوع البحث. </a:t>
            </a:r>
            <a:endParaRPr lang="ar-JO"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endParaRPr lang="ar-JO"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b="1" dirty="0">
                <a:effectLst/>
                <a:latin typeface="Alexandria" pitchFamily="2" charset="-78"/>
                <a:ea typeface="Times New Roman" panose="02020603050405020304" pitchFamily="18" charset="0"/>
                <a:cs typeface="Alexandria" pitchFamily="2" charset="-78"/>
              </a:rPr>
              <a:t>الاستبانة المختلط</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 ( المغلق</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 + المفتوح</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 )</a:t>
            </a:r>
            <a:r>
              <a:rPr lang="ar-SA" sz="2000" dirty="0">
                <a:effectLst/>
                <a:latin typeface="Alexandria" pitchFamily="2" charset="-78"/>
                <a:ea typeface="Times New Roman" panose="02020603050405020304" pitchFamily="18" charset="0"/>
                <a:cs typeface="Alexandria" pitchFamily="2" charset="-78"/>
              </a:rPr>
              <a:t>: وه</a:t>
            </a:r>
            <a:r>
              <a:rPr lang="ar-JO" sz="2000" dirty="0">
                <a:effectLst/>
                <a:latin typeface="Alexandria" pitchFamily="2" charset="-78"/>
                <a:ea typeface="Times New Roman" panose="02020603050405020304" pitchFamily="18" charset="0"/>
                <a:cs typeface="Alexandria" pitchFamily="2" charset="-78"/>
              </a:rPr>
              <a:t>ي</a:t>
            </a:r>
            <a:r>
              <a:rPr lang="ar-SA" sz="2000" dirty="0">
                <a:effectLst/>
                <a:latin typeface="Alexandria" pitchFamily="2" charset="-78"/>
                <a:ea typeface="Times New Roman" panose="02020603050405020304" pitchFamily="18" charset="0"/>
                <a:cs typeface="Alexandria" pitchFamily="2" charset="-78"/>
              </a:rPr>
              <a:t> الاستبانة ال</a:t>
            </a:r>
            <a:r>
              <a:rPr lang="ar-JO" sz="2000" dirty="0">
                <a:effectLst/>
                <a:latin typeface="Alexandria" pitchFamily="2" charset="-78"/>
                <a:ea typeface="Times New Roman" panose="02020603050405020304" pitchFamily="18" charset="0"/>
                <a:cs typeface="Alexandria" pitchFamily="2" charset="-78"/>
              </a:rPr>
              <a:t>ت</a:t>
            </a:r>
            <a:r>
              <a:rPr lang="ar-SA" sz="2000" dirty="0">
                <a:effectLst/>
                <a:latin typeface="Alexandria" pitchFamily="2" charset="-78"/>
                <a:ea typeface="Times New Roman" panose="02020603050405020304" pitchFamily="18" charset="0"/>
                <a:cs typeface="Alexandria" pitchFamily="2" charset="-78"/>
              </a:rPr>
              <a:t>ي </a:t>
            </a:r>
            <a:r>
              <a:rPr lang="ar-JO" sz="2000" dirty="0">
                <a:latin typeface="Alexandria" pitchFamily="2" charset="-78"/>
                <a:ea typeface="Times New Roman" panose="02020603050405020304" pitchFamily="18" charset="0"/>
                <a:cs typeface="Alexandria" pitchFamily="2" charset="-78"/>
              </a:rPr>
              <a:t>ت</a:t>
            </a:r>
            <a:r>
              <a:rPr lang="ar-SA" sz="2000" dirty="0">
                <a:effectLst/>
                <a:latin typeface="Alexandria" pitchFamily="2" charset="-78"/>
                <a:ea typeface="Times New Roman" panose="02020603050405020304" pitchFamily="18" charset="0"/>
                <a:cs typeface="Alexandria" pitchFamily="2" charset="-78"/>
              </a:rPr>
              <a:t>شمل النوعين السابقين (الاستبانة المغلق</a:t>
            </a:r>
            <a:r>
              <a:rPr lang="ar-JO" sz="2000" dirty="0">
                <a:effectLst/>
                <a:latin typeface="Alexandria" pitchFamily="2" charset="-78"/>
                <a:ea typeface="Times New Roman" panose="02020603050405020304" pitchFamily="18" charset="0"/>
                <a:cs typeface="Alexandria" pitchFamily="2" charset="-78"/>
              </a:rPr>
              <a:t>ة</a:t>
            </a:r>
            <a:r>
              <a:rPr lang="ar-SA" sz="2000" dirty="0">
                <a:effectLst/>
                <a:latin typeface="Alexandria" pitchFamily="2" charset="-78"/>
                <a:ea typeface="Times New Roman" panose="02020603050405020304" pitchFamily="18" charset="0"/>
                <a:cs typeface="Alexandria" pitchFamily="2" charset="-78"/>
              </a:rPr>
              <a:t> والاستبان</a:t>
            </a:r>
            <a:r>
              <a:rPr lang="ar-JO" sz="2000" dirty="0">
                <a:effectLst/>
                <a:latin typeface="Alexandria" pitchFamily="2" charset="-78"/>
                <a:ea typeface="Times New Roman" panose="02020603050405020304" pitchFamily="18" charset="0"/>
                <a:cs typeface="Alexandria" pitchFamily="2" charset="-78"/>
              </a:rPr>
              <a:t>ة</a:t>
            </a:r>
            <a:r>
              <a:rPr lang="ar-SA" sz="2000" dirty="0">
                <a:effectLst/>
                <a:latin typeface="Alexandria" pitchFamily="2" charset="-78"/>
                <a:ea typeface="Times New Roman" panose="02020603050405020304" pitchFamily="18" charset="0"/>
                <a:cs typeface="Alexandria" pitchFamily="2" charset="-78"/>
              </a:rPr>
              <a:t> المفتوح</a:t>
            </a:r>
            <a:r>
              <a:rPr lang="ar-JO" sz="2000" dirty="0">
                <a:effectLst/>
                <a:latin typeface="Alexandria" pitchFamily="2" charset="-78"/>
                <a:ea typeface="Times New Roman" panose="02020603050405020304" pitchFamily="18" charset="0"/>
                <a:cs typeface="Alexandria" pitchFamily="2" charset="-78"/>
              </a:rPr>
              <a:t>ة</a:t>
            </a:r>
            <a:r>
              <a:rPr lang="ar-SA"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dirty="0">
                <a:effectLst/>
                <a:latin typeface="Alexandria" pitchFamily="2" charset="-78"/>
                <a:ea typeface="Times New Roman" panose="02020603050405020304" pitchFamily="18" charset="0"/>
                <a:cs typeface="Alexandria" pitchFamily="2" charset="-78"/>
              </a:rPr>
              <a:t> </a:t>
            </a:r>
            <a:endParaRPr lang="en-GB" sz="2000" dirty="0">
              <a:effectLst/>
              <a:latin typeface="Alexandria" pitchFamily="2" charset="-78"/>
              <a:ea typeface="Times New Roman" panose="02020603050405020304" pitchFamily="18" charset="0"/>
              <a:cs typeface="Alexandria" pitchFamily="2" charset="-78"/>
            </a:endParaRPr>
          </a:p>
        </p:txBody>
      </p:sp>
      <p:pic>
        <p:nvPicPr>
          <p:cNvPr id="3" name="Graphic 21">
            <a:extLst>
              <a:ext uri="{FF2B5EF4-FFF2-40B4-BE49-F238E27FC236}">
                <a16:creationId xmlns:a16="http://schemas.microsoft.com/office/drawing/2014/main" id="{BF365BD2-C1EF-DAEE-77F0-41DA018AA4CF}"/>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5744039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98538" y="1136132"/>
            <a:ext cx="11017224" cy="5580246"/>
          </a:xfrm>
          <a:prstGeom prst="rect">
            <a:avLst/>
          </a:prstGeom>
          <a:noFill/>
        </p:spPr>
        <p:txBody>
          <a:bodyPr wrap="square">
            <a:spAutoFit/>
          </a:bodyPr>
          <a:lstStyle/>
          <a:p>
            <a:pPr marL="457200" algn="just" rtl="1">
              <a:lnSpc>
                <a:spcPct val="150000"/>
              </a:lnSpc>
            </a:pPr>
            <a:r>
              <a:rPr lang="ar-SA" sz="2000" b="1" dirty="0">
                <a:effectLst/>
                <a:latin typeface="Alexandria" pitchFamily="2" charset="-78"/>
                <a:ea typeface="Times New Roman" panose="02020603050405020304" pitchFamily="18" charset="0"/>
                <a:cs typeface="Alexandria" pitchFamily="2" charset="-78"/>
              </a:rPr>
              <a:t>شروط الاستبانة الجيد</a:t>
            </a:r>
            <a:r>
              <a:rPr lang="ar-JO" sz="2000" b="1" dirty="0">
                <a:effectLst/>
                <a:latin typeface="Alexandria" pitchFamily="2" charset="-78"/>
                <a:ea typeface="Times New Roman" panose="02020603050405020304" pitchFamily="18" charset="0"/>
                <a:cs typeface="Alexandria" pitchFamily="2" charset="-78"/>
              </a:rPr>
              <a:t>ة</a:t>
            </a:r>
            <a:r>
              <a:rPr lang="ar-SA" sz="2000" b="1"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أن لا </a:t>
            </a:r>
            <a:r>
              <a:rPr lang="ar-JO" sz="2000" dirty="0">
                <a:latin typeface="Alexandria" pitchFamily="2" charset="-78"/>
                <a:ea typeface="Times New Roman" panose="02020603050405020304" pitchFamily="18" charset="0"/>
                <a:cs typeface="Alexandria" pitchFamily="2" charset="-78"/>
              </a:rPr>
              <a:t>تك</a:t>
            </a:r>
            <a:r>
              <a:rPr lang="ar-SA" sz="2000" dirty="0">
                <a:effectLst/>
                <a:latin typeface="Alexandria" pitchFamily="2" charset="-78"/>
                <a:ea typeface="Times New Roman" panose="02020603050405020304" pitchFamily="18" charset="0"/>
                <a:cs typeface="Alexandria" pitchFamily="2" charset="-78"/>
              </a:rPr>
              <a:t>ون الاستبانة طويل</a:t>
            </a:r>
            <a:r>
              <a:rPr lang="ar-JO" sz="2000" dirty="0">
                <a:effectLst/>
                <a:latin typeface="Alexandria" pitchFamily="2" charset="-78"/>
                <a:ea typeface="Times New Roman" panose="02020603050405020304" pitchFamily="18" charset="0"/>
                <a:cs typeface="Alexandria" pitchFamily="2" charset="-78"/>
              </a:rPr>
              <a:t>ة.</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عدم وجود أسئلة تحتاج إلى تفكير دقيق أو اختبار للمعلومات </a:t>
            </a:r>
            <a:r>
              <a:rPr lang="ar-JO"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تجنب الأسئلة المحرجة ، مثل إجراء عمليات حسابية </a:t>
            </a:r>
            <a:r>
              <a:rPr lang="ar-JO"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JO" sz="2000" dirty="0">
                <a:latin typeface="Alexandria" pitchFamily="2" charset="-78"/>
                <a:ea typeface="Times New Roman" panose="02020603050405020304" pitchFamily="18" charset="0"/>
                <a:cs typeface="Alexandria" pitchFamily="2" charset="-78"/>
              </a:rPr>
              <a:t>ربط</a:t>
            </a:r>
            <a:r>
              <a:rPr lang="ar-SA" sz="2000" dirty="0">
                <a:effectLst/>
                <a:latin typeface="Alexandria" pitchFamily="2" charset="-78"/>
                <a:ea typeface="Times New Roman" panose="02020603050405020304" pitchFamily="18" charset="0"/>
                <a:cs typeface="Alexandria" pitchFamily="2" charset="-78"/>
              </a:rPr>
              <a:t> كل سؤال في الاستبانة بمشكلة البحث وأهداف</a:t>
            </a:r>
            <a:r>
              <a:rPr lang="ar-JO" sz="2000" dirty="0">
                <a:effectLst/>
                <a:latin typeface="Alexandria" pitchFamily="2" charset="-78"/>
                <a:ea typeface="Times New Roman" panose="02020603050405020304" pitchFamily="18" charset="0"/>
                <a:cs typeface="Alexandria" pitchFamily="2" charset="-78"/>
              </a:rPr>
              <a:t>ه</a:t>
            </a:r>
            <a:r>
              <a:rPr lang="ar-SA"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أن تصاغ أسئلة الاستبانة بعبارات واضحة وبسيطة ودقيقة.</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استخدام العبارات القصيرة في الأسئلة بقدر الإمكان.</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أن يحتوي السؤال الواحد على فكرة واحدة فقط </a:t>
            </a:r>
            <a:r>
              <a:rPr lang="ar-JO"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وجود تعليمات خاصة بكل سؤال توضح محتوى السؤال.</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مراجعة قائمة الاستبانة بعد الطباعة ل</a:t>
            </a:r>
            <a:r>
              <a:rPr lang="ar-JO" sz="2000" dirty="0">
                <a:effectLst/>
                <a:latin typeface="Alexandria" pitchFamily="2" charset="-78"/>
                <a:ea typeface="Times New Roman" panose="02020603050405020304" pitchFamily="18" charset="0"/>
                <a:cs typeface="Alexandria" pitchFamily="2" charset="-78"/>
              </a:rPr>
              <a:t>ل</a:t>
            </a:r>
            <a:r>
              <a:rPr lang="ar-SA" sz="2000" dirty="0">
                <a:effectLst/>
                <a:latin typeface="Alexandria" pitchFamily="2" charset="-78"/>
                <a:ea typeface="Times New Roman" panose="02020603050405020304" pitchFamily="18" charset="0"/>
                <a:cs typeface="Alexandria" pitchFamily="2" charset="-78"/>
              </a:rPr>
              <a:t>تأكد من عدم وجود أخطاء</a:t>
            </a:r>
            <a:r>
              <a:rPr lang="ar-JO" sz="2000" dirty="0">
                <a:effectLst/>
                <a:latin typeface="Alexandria" pitchFamily="2" charset="-78"/>
                <a:ea typeface="Times New Roman" panose="02020603050405020304" pitchFamily="18" charset="0"/>
                <a:cs typeface="Alexandria" pitchFamily="2" charset="-78"/>
              </a:rPr>
              <a:t> </a:t>
            </a:r>
            <a:r>
              <a:rPr lang="ar-SA"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lnSpc>
                <a:spcPct val="150000"/>
              </a:lnSpc>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عرض قائمة الاستبانة على أشخاص لهم خبرة بموضوع البحث للتأكد من ملائمة الاستبانة </a:t>
            </a:r>
            <a:r>
              <a:rPr lang="ar-JO" sz="2000" dirty="0">
                <a:effectLst/>
                <a:latin typeface="Alexandria" pitchFamily="2" charset="-78"/>
                <a:ea typeface="Times New Roman" panose="02020603050405020304" pitchFamily="18" charset="0"/>
                <a:cs typeface="Alexandria" pitchFamily="2" charset="-78"/>
              </a:rPr>
              <a:t>لموضوع البحث </a:t>
            </a:r>
            <a:r>
              <a:rPr lang="ar-SA" sz="2000" dirty="0">
                <a:effectLst/>
                <a:latin typeface="Alexandria" pitchFamily="2" charset="-78"/>
                <a:ea typeface="Times New Roman" panose="02020603050405020304" pitchFamily="18" charset="0"/>
                <a:cs typeface="Alexandria" pitchFamily="2" charset="-78"/>
              </a:rPr>
              <a:t>ووضوح الأسئلة</a:t>
            </a:r>
            <a:r>
              <a:rPr lang="ar-JO" sz="2000" dirty="0">
                <a:effectLst/>
                <a:latin typeface="Alexandria" pitchFamily="2" charset="-78"/>
                <a:ea typeface="Times New Roman" panose="02020603050405020304" pitchFamily="18" charset="0"/>
                <a:cs typeface="Alexandria" pitchFamily="2" charset="-78"/>
              </a:rPr>
              <a:t> فيها </a:t>
            </a:r>
            <a:r>
              <a:rPr lang="ar-SA" sz="2000" dirty="0">
                <a:effectLst/>
                <a:latin typeface="Alexandria" pitchFamily="2" charset="-78"/>
                <a:ea typeface="Times New Roman" panose="02020603050405020304" pitchFamily="18" charset="0"/>
                <a:cs typeface="Alexandria" pitchFamily="2" charset="-78"/>
              </a:rPr>
              <a:t>.</a:t>
            </a:r>
            <a:endParaRPr lang="en-GB" sz="2000" dirty="0">
              <a:latin typeface="Alexandria" pitchFamily="2" charset="-78"/>
              <a:cs typeface="Alexandria" pitchFamily="2" charset="-78"/>
            </a:endParaRPr>
          </a:p>
        </p:txBody>
      </p:sp>
      <p:sp>
        <p:nvSpPr>
          <p:cNvPr id="6" name="Google Shape;145;p3">
            <a:extLst>
              <a:ext uri="{FF2B5EF4-FFF2-40B4-BE49-F238E27FC236}">
                <a16:creationId xmlns:a16="http://schemas.microsoft.com/office/drawing/2014/main" id="{FB50AD34-0B68-444D-B737-0E9C86663F51}"/>
              </a:ext>
            </a:extLst>
          </p:cNvPr>
          <p:cNvSpPr txBox="1"/>
          <p:nvPr/>
        </p:nvSpPr>
        <p:spPr>
          <a:xfrm>
            <a:off x="3287688" y="676392"/>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أدوات البحث العلمي / الاستبانة</a:t>
            </a:r>
          </a:p>
        </p:txBody>
      </p:sp>
      <p:pic>
        <p:nvPicPr>
          <p:cNvPr id="2" name="Graphic 21">
            <a:extLst>
              <a:ext uri="{FF2B5EF4-FFF2-40B4-BE49-F238E27FC236}">
                <a16:creationId xmlns:a16="http://schemas.microsoft.com/office/drawing/2014/main" id="{27ECDD83-4201-7EC2-015C-3E0D92E6968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8597202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59566" y="931316"/>
            <a:ext cx="11017224" cy="5847755"/>
          </a:xfrm>
          <a:prstGeom prst="rect">
            <a:avLst/>
          </a:prstGeom>
          <a:noFill/>
        </p:spPr>
        <p:txBody>
          <a:bodyPr wrap="square">
            <a:spAutoFit/>
          </a:bodyPr>
          <a:lstStyle/>
          <a:p>
            <a:pPr algn="r" rtl="1">
              <a:spcBef>
                <a:spcPts val="0"/>
              </a:spcBef>
              <a:spcAft>
                <a:spcPts val="0"/>
              </a:spcAft>
            </a:pPr>
            <a:r>
              <a:rPr lang="en-GB" sz="2200" b="1" i="0" u="none" strike="noStrike" dirty="0">
                <a:solidFill>
                  <a:srgbClr val="000000"/>
                </a:solidFill>
                <a:effectLst/>
                <a:latin typeface="Alexandria" pitchFamily="2" charset="-78"/>
                <a:cs typeface="Alexandria" pitchFamily="2" charset="-78"/>
              </a:rPr>
              <a:t>	</a:t>
            </a:r>
          </a:p>
          <a:p>
            <a:pPr algn="r" rtl="1">
              <a:spcBef>
                <a:spcPts val="0"/>
              </a:spcBef>
              <a:spcAft>
                <a:spcPts val="0"/>
              </a:spcAft>
            </a:pPr>
            <a:r>
              <a:rPr lang="ar-JO" sz="2200" b="1" i="0" u="none" strike="noStrike" dirty="0">
                <a:solidFill>
                  <a:srgbClr val="000000"/>
                </a:solidFill>
                <a:effectLst/>
                <a:latin typeface="Alexandria" pitchFamily="2" charset="-78"/>
                <a:cs typeface="Alexandria" pitchFamily="2" charset="-78"/>
              </a:rPr>
              <a:t>طرق توزيع الاستبانة:</a:t>
            </a:r>
          </a:p>
          <a:p>
            <a:pPr algn="r" rtl="1">
              <a:spcBef>
                <a:spcPts val="0"/>
              </a:spcBef>
              <a:spcAft>
                <a:spcPts val="0"/>
              </a:spcAft>
            </a:pPr>
            <a:r>
              <a:rPr lang="ar-JO" sz="2200" i="0" u="none" strike="noStrike" dirty="0">
                <a:solidFill>
                  <a:srgbClr val="000000"/>
                </a:solidFill>
                <a:effectLst/>
                <a:latin typeface="Alexandria" pitchFamily="2" charset="-78"/>
                <a:cs typeface="Alexandria" pitchFamily="2" charset="-78"/>
              </a:rPr>
              <a:t>عن طريق البريد.</a:t>
            </a:r>
          </a:p>
          <a:p>
            <a:pPr algn="r" rtl="1">
              <a:spcBef>
                <a:spcPts val="0"/>
              </a:spcBef>
              <a:spcAft>
                <a:spcPts val="0"/>
              </a:spcAft>
            </a:pPr>
            <a:r>
              <a:rPr lang="ar-JO" sz="2200" i="0" u="none" strike="noStrike" dirty="0">
                <a:solidFill>
                  <a:srgbClr val="000000"/>
                </a:solidFill>
                <a:effectLst/>
                <a:latin typeface="Alexandria" pitchFamily="2" charset="-78"/>
                <a:cs typeface="Alexandria" pitchFamily="2" charset="-78"/>
              </a:rPr>
              <a:t>زيارات شخصية.</a:t>
            </a:r>
          </a:p>
          <a:p>
            <a:pPr algn="r" rtl="1">
              <a:spcBef>
                <a:spcPts val="0"/>
              </a:spcBef>
              <a:spcAft>
                <a:spcPts val="0"/>
              </a:spcAft>
            </a:pPr>
            <a:r>
              <a:rPr lang="ar-JO" sz="2200" i="0" u="none" strike="noStrike" dirty="0">
                <a:solidFill>
                  <a:srgbClr val="000000"/>
                </a:solidFill>
                <a:effectLst/>
                <a:latin typeface="Alexandria" pitchFamily="2" charset="-78"/>
                <a:cs typeface="Alexandria" pitchFamily="2" charset="-78"/>
              </a:rPr>
              <a:t>عن طريق الانترنت.</a:t>
            </a:r>
          </a:p>
          <a:p>
            <a:pPr algn="r" rtl="1">
              <a:spcBef>
                <a:spcPts val="0"/>
              </a:spcBef>
              <a:spcAft>
                <a:spcPts val="0"/>
              </a:spcAft>
            </a:pPr>
            <a:endParaRPr lang="ar-JO" sz="2200" b="1" i="0" u="none" strike="noStrike" dirty="0">
              <a:solidFill>
                <a:srgbClr val="000000"/>
              </a:solidFill>
              <a:effectLst/>
              <a:latin typeface="Alexandria" pitchFamily="2" charset="-78"/>
              <a:cs typeface="Alexandria" pitchFamily="2" charset="-78"/>
            </a:endParaRPr>
          </a:p>
          <a:p>
            <a:pPr algn="r" rtl="1">
              <a:spcBef>
                <a:spcPts val="0"/>
              </a:spcBef>
              <a:spcAft>
                <a:spcPts val="0"/>
              </a:spcAft>
            </a:pPr>
            <a:r>
              <a:rPr lang="ar-JO" sz="2200" b="1" i="0" u="none" strike="noStrike" dirty="0">
                <a:solidFill>
                  <a:srgbClr val="000000"/>
                </a:solidFill>
                <a:effectLst/>
                <a:latin typeface="Alexandria" pitchFamily="2" charset="-78"/>
                <a:cs typeface="Alexandria" pitchFamily="2" charset="-78"/>
              </a:rPr>
              <a:t>عيوب الاستبانة:</a:t>
            </a:r>
          </a:p>
          <a:p>
            <a:pPr algn="r" rtl="1">
              <a:spcBef>
                <a:spcPts val="0"/>
              </a:spcBef>
              <a:spcAft>
                <a:spcPts val="0"/>
              </a:spcAft>
            </a:pPr>
            <a:r>
              <a:rPr lang="ar-JO" sz="2200" b="1" i="0" u="none" strike="noStrike" dirty="0">
                <a:solidFill>
                  <a:srgbClr val="000000"/>
                </a:solidFill>
                <a:effectLst/>
                <a:latin typeface="Alexandria" pitchFamily="2" charset="-78"/>
                <a:cs typeface="Alexandria" pitchFamily="2" charset="-78"/>
              </a:rPr>
              <a:t>- </a:t>
            </a:r>
            <a:r>
              <a:rPr lang="ar-JO" sz="2200" i="0" u="none" strike="noStrike" dirty="0">
                <a:solidFill>
                  <a:srgbClr val="000000"/>
                </a:solidFill>
                <a:effectLst/>
                <a:latin typeface="Alexandria" pitchFamily="2" charset="-78"/>
                <a:cs typeface="Alexandria" pitchFamily="2" charset="-78"/>
              </a:rPr>
              <a:t>عدم توفّر مستوى الجدية لدى بعض أفراد العينة فيتم الإجابة بتسرع.</a:t>
            </a:r>
          </a:p>
          <a:p>
            <a:pPr algn="r" rtl="1">
              <a:spcBef>
                <a:spcPts val="0"/>
              </a:spcBef>
              <a:spcAft>
                <a:spcPts val="0"/>
              </a:spcAft>
            </a:pPr>
            <a:r>
              <a:rPr lang="ar-JO" sz="2200" i="0" u="none" strike="noStrike" dirty="0">
                <a:solidFill>
                  <a:srgbClr val="000000"/>
                </a:solidFill>
                <a:effectLst/>
                <a:latin typeface="Alexandria" pitchFamily="2" charset="-78"/>
                <a:cs typeface="Alexandria" pitchFamily="2" charset="-78"/>
              </a:rPr>
              <a:t>- قد يتم تقديم معلومات غير دقيقة أو صحيحة.</a:t>
            </a:r>
          </a:p>
          <a:p>
            <a:pPr marL="342900" indent="-342900" algn="r" rtl="1">
              <a:spcBef>
                <a:spcPts val="0"/>
              </a:spcBef>
              <a:spcAft>
                <a:spcPts val="0"/>
              </a:spcAft>
              <a:buFontTx/>
              <a:buChar char="-"/>
            </a:pPr>
            <a:r>
              <a:rPr lang="ar-JO" sz="2200" i="0" u="none" strike="noStrike" dirty="0">
                <a:solidFill>
                  <a:srgbClr val="000000"/>
                </a:solidFill>
                <a:effectLst/>
                <a:latin typeface="Alexandria" pitchFamily="2" charset="-78"/>
                <a:cs typeface="Alexandria" pitchFamily="2" charset="-78"/>
              </a:rPr>
              <a:t>انخفاض معدل الاستجابة  (قوائم الاستبانة المرجعة) عادة 20% - 25%  وخاصة إذا كانت عن طريق البريد.</a:t>
            </a:r>
          </a:p>
          <a:p>
            <a:pPr marL="342900" indent="-342900" algn="r" rtl="1">
              <a:spcBef>
                <a:spcPts val="0"/>
              </a:spcBef>
              <a:spcAft>
                <a:spcPts val="0"/>
              </a:spcAft>
              <a:buFontTx/>
              <a:buChar char="-"/>
            </a:pPr>
            <a:endParaRPr lang="ar-JO" sz="2200" i="0" u="none" strike="noStrike" dirty="0">
              <a:solidFill>
                <a:srgbClr val="000000"/>
              </a:solidFill>
              <a:effectLst/>
              <a:latin typeface="Alexandria" pitchFamily="2" charset="-78"/>
              <a:cs typeface="Alexandria" pitchFamily="2" charset="-78"/>
            </a:endParaRPr>
          </a:p>
          <a:p>
            <a:pPr algn="r"/>
            <a:r>
              <a:rPr lang="ar-JO" sz="2200" i="0" u="none" strike="noStrike" dirty="0">
                <a:solidFill>
                  <a:srgbClr val="000000"/>
                </a:solidFill>
                <a:effectLst/>
                <a:latin typeface="Alexandria" pitchFamily="2" charset="-78"/>
                <a:cs typeface="Alexandria" pitchFamily="2" charset="-78"/>
              </a:rPr>
              <a:t>ملاحظة: بعد الحصول على قوائم الاستبانات المعبئة من قبل عينة البحث يتم اجراء اختبار عليها للتأكد منها</a:t>
            </a:r>
          </a:p>
          <a:p>
            <a:pPr algn="r"/>
            <a:r>
              <a:rPr lang="ar-JO" sz="2200" i="0" u="none" strike="noStrike" dirty="0">
                <a:solidFill>
                  <a:srgbClr val="000000"/>
                </a:solidFill>
                <a:effectLst/>
                <a:latin typeface="Alexandria" pitchFamily="2" charset="-78"/>
                <a:cs typeface="Alexandria" pitchFamily="2" charset="-78"/>
              </a:rPr>
              <a:t> " ثبات إداة الدراسة" </a:t>
            </a:r>
            <a:r>
              <a:rPr lang="en-GB" sz="2200" b="1" i="0" u="none" strike="noStrike" dirty="0" err="1">
                <a:solidFill>
                  <a:schemeClr val="tx1"/>
                </a:solidFill>
                <a:effectLst/>
                <a:latin typeface="Alexandria" pitchFamily="2" charset="-78"/>
                <a:cs typeface="Alexandria" pitchFamily="2" charset="-78"/>
              </a:rPr>
              <a:t>Cornback</a:t>
            </a:r>
            <a:r>
              <a:rPr lang="en-GB" sz="2200" b="1" i="0" u="none" strike="noStrike" dirty="0">
                <a:solidFill>
                  <a:schemeClr val="tx1"/>
                </a:solidFill>
                <a:effectLst/>
                <a:latin typeface="Alexandria" pitchFamily="2" charset="-78"/>
                <a:cs typeface="Alexandria" pitchFamily="2" charset="-78"/>
              </a:rPr>
              <a:t>  alpha </a:t>
            </a:r>
            <a:r>
              <a:rPr lang="ar-AE" sz="2200" b="1" i="0" u="none" strike="noStrike" dirty="0">
                <a:solidFill>
                  <a:schemeClr val="tx1"/>
                </a:solidFill>
                <a:effectLst/>
                <a:latin typeface="Alexandria" pitchFamily="2" charset="-78"/>
                <a:cs typeface="Alexandria" pitchFamily="2" charset="-78"/>
              </a:rPr>
              <a:t>و</a:t>
            </a:r>
            <a:r>
              <a:rPr lang="ar-JO" sz="2200" i="0" u="none" strike="noStrike" dirty="0">
                <a:solidFill>
                  <a:srgbClr val="000000"/>
                </a:solidFill>
                <a:effectLst/>
                <a:latin typeface="Alexandria" pitchFamily="2" charset="-78"/>
                <a:cs typeface="Alexandria" pitchFamily="2" charset="-78"/>
              </a:rPr>
              <a:t>من أشهر هذه الاختبارات: اختبار "كرونباك الفا"</a:t>
            </a:r>
            <a:endParaRPr lang="en-GB" sz="2200" b="1" i="0" u="none" strike="noStrike" dirty="0">
              <a:solidFill>
                <a:srgbClr val="000000"/>
              </a:solidFill>
              <a:effectLst/>
              <a:latin typeface="Alexandria" pitchFamily="2" charset="-78"/>
              <a:cs typeface="Alexandria" pitchFamily="2" charset="-78"/>
            </a:endParaRPr>
          </a:p>
          <a:p>
            <a:br>
              <a:rPr lang="ar-JO" sz="2200" dirty="0">
                <a:latin typeface="Alexandria" pitchFamily="2" charset="-78"/>
                <a:cs typeface="Alexandria" pitchFamily="2" charset="-78"/>
              </a:rPr>
            </a:br>
            <a:endParaRPr lang="en-GB" sz="2200" dirty="0">
              <a:latin typeface="Alexandria" pitchFamily="2" charset="-78"/>
              <a:cs typeface="Alexandria" pitchFamily="2" charset="-78"/>
            </a:endParaRPr>
          </a:p>
        </p:txBody>
      </p:sp>
      <p:sp>
        <p:nvSpPr>
          <p:cNvPr id="6" name="Google Shape;145;p3">
            <a:extLst>
              <a:ext uri="{FF2B5EF4-FFF2-40B4-BE49-F238E27FC236}">
                <a16:creationId xmlns:a16="http://schemas.microsoft.com/office/drawing/2014/main" id="{64175E76-727E-4BC7-A644-C601C78B5F15}"/>
              </a:ext>
            </a:extLst>
          </p:cNvPr>
          <p:cNvSpPr txBox="1"/>
          <p:nvPr/>
        </p:nvSpPr>
        <p:spPr>
          <a:xfrm>
            <a:off x="3143672" y="367148"/>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أدوات البحث العلمي/ الاستبانة</a:t>
            </a:r>
          </a:p>
        </p:txBody>
      </p:sp>
      <p:pic>
        <p:nvPicPr>
          <p:cNvPr id="2" name="Graphic 21">
            <a:extLst>
              <a:ext uri="{FF2B5EF4-FFF2-40B4-BE49-F238E27FC236}">
                <a16:creationId xmlns:a16="http://schemas.microsoft.com/office/drawing/2014/main" id="{82657007-3161-E055-3B51-E3BC51D8BAE7}"/>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9830950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3575720" y="1136132"/>
            <a:ext cx="8352928" cy="5632311"/>
          </a:xfrm>
          <a:prstGeom prst="rect">
            <a:avLst/>
          </a:prstGeom>
          <a:noFill/>
        </p:spPr>
        <p:txBody>
          <a:bodyPr wrap="square">
            <a:spAutoFit/>
          </a:bodyPr>
          <a:lstStyle/>
          <a:p>
            <a:pPr marL="342900" lvl="0" indent="-342900" algn="just" rtl="1">
              <a:buFont typeface="Symbol" panose="05050102010706020507" pitchFamily="18" charset="2"/>
              <a:buChar char=""/>
              <a:tabLst>
                <a:tab pos="473710" algn="l"/>
              </a:tabLst>
            </a:pPr>
            <a:r>
              <a:rPr lang="ar-SA" sz="2000" b="1" dirty="0">
                <a:solidFill>
                  <a:srgbClr val="00B0F0"/>
                </a:solidFill>
                <a:effectLst/>
                <a:latin typeface="Alexandria" pitchFamily="2" charset="-78"/>
                <a:ea typeface="Times New Roman" panose="02020603050405020304" pitchFamily="18" charset="0"/>
                <a:cs typeface="Alexandria" pitchFamily="2" charset="-78"/>
              </a:rPr>
              <a:t>المقابلة</a:t>
            </a:r>
            <a:r>
              <a:rPr lang="ar-SA" sz="2000" dirty="0">
                <a:effectLst/>
                <a:latin typeface="Alexandria" pitchFamily="2" charset="-78"/>
                <a:ea typeface="Times New Roman" panose="02020603050405020304" pitchFamily="18" charset="0"/>
                <a:cs typeface="Alexandria" pitchFamily="2" charset="-78"/>
              </a:rPr>
              <a:t>: هي عبارة عن مجموعة من الأسئلة أو البنود التي يقوم الباحث بإعدادها مسبقاً ثم بتوجيه هذه الأسئلة إلى الشخص موضوع البحث ومن ثم يسجل الإجابات. </a:t>
            </a:r>
            <a:r>
              <a:rPr lang="ar-SA" sz="2000" b="1" dirty="0">
                <a:effectLst/>
                <a:latin typeface="Alexandria" pitchFamily="2" charset="-78"/>
                <a:ea typeface="Times New Roman" panose="02020603050405020304" pitchFamily="18" charset="0"/>
                <a:cs typeface="Alexandria" pitchFamily="2" charset="-78"/>
              </a:rPr>
              <a:t> </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b="1" dirty="0">
                <a:effectLst/>
                <a:latin typeface="Alexandria" pitchFamily="2" charset="-78"/>
                <a:ea typeface="Times New Roman" panose="02020603050405020304" pitchFamily="18" charset="0"/>
                <a:cs typeface="Alexandria" pitchFamily="2" charset="-78"/>
              </a:rPr>
              <a:t>لماذا نلج</a:t>
            </a:r>
            <a:r>
              <a:rPr lang="ar-JO" sz="2000" b="1" dirty="0">
                <a:effectLst/>
                <a:latin typeface="Alexandria" pitchFamily="2" charset="-78"/>
                <a:ea typeface="Times New Roman" panose="02020603050405020304" pitchFamily="18" charset="0"/>
                <a:cs typeface="Alexandria" pitchFamily="2" charset="-78"/>
              </a:rPr>
              <a:t>أ</a:t>
            </a:r>
            <a:r>
              <a:rPr lang="ar-SA" sz="2000" b="1" dirty="0">
                <a:effectLst/>
                <a:latin typeface="Alexandria" pitchFamily="2" charset="-78"/>
                <a:ea typeface="Times New Roman" panose="02020603050405020304" pitchFamily="18" charset="0"/>
                <a:cs typeface="Alexandria" pitchFamily="2" charset="-78"/>
              </a:rPr>
              <a:t> </a:t>
            </a:r>
            <a:r>
              <a:rPr lang="ar-JO" sz="2000" b="1" dirty="0">
                <a:effectLst/>
                <a:latin typeface="Alexandria" pitchFamily="2" charset="-78"/>
                <a:ea typeface="Times New Roman" panose="02020603050405020304" pitchFamily="18" charset="0"/>
                <a:cs typeface="Alexandria" pitchFamily="2" charset="-78"/>
              </a:rPr>
              <a:t>إلى ا</a:t>
            </a:r>
            <a:r>
              <a:rPr lang="ar-SA" sz="2000" b="1" dirty="0">
                <a:effectLst/>
                <a:latin typeface="Alexandria" pitchFamily="2" charset="-78"/>
                <a:ea typeface="Times New Roman" panose="02020603050405020304" pitchFamily="18" charset="0"/>
                <a:cs typeface="Alexandria" pitchFamily="2" charset="-78"/>
              </a:rPr>
              <a:t>لمقابلة:</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على حسب احتياج البحث</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دراسة انفعالات المفحوصين</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إقامة علاقات ودية معهم للحصول على معلومات دقيقة ومتكاملة.</a:t>
            </a:r>
            <a:endParaRPr lang="en-GB" sz="2000" dirty="0">
              <a:effectLst/>
              <a:latin typeface="Alexandria" pitchFamily="2" charset="-78"/>
              <a:ea typeface="Times New Roman" panose="02020603050405020304" pitchFamily="18" charset="0"/>
              <a:cs typeface="Alexandria" pitchFamily="2" charset="-78"/>
            </a:endParaRPr>
          </a:p>
          <a:p>
            <a:pPr marL="742950" lvl="1" indent="-285750" algn="just" rtl="1">
              <a:buFont typeface="Courier New" panose="02070309020205020404" pitchFamily="49" charset="0"/>
              <a:buChar char="o"/>
              <a:tabLst>
                <a:tab pos="930910" algn="l"/>
              </a:tabLst>
            </a:pPr>
            <a:r>
              <a:rPr lang="ar-SA" sz="2000" dirty="0">
                <a:effectLst/>
                <a:latin typeface="Alexandria" pitchFamily="2" charset="-78"/>
                <a:ea typeface="Times New Roman" panose="02020603050405020304" pitchFamily="18" charset="0"/>
                <a:cs typeface="Alexandria" pitchFamily="2" charset="-78"/>
              </a:rPr>
              <a:t>إجراء مقابلة مع شخصيات ذات مناصب عالية في الدولـة </a:t>
            </a:r>
            <a:r>
              <a:rPr lang="ar-JO" sz="2000" dirty="0">
                <a:effectLst/>
                <a:latin typeface="Alexandria" pitchFamily="2" charset="-78"/>
                <a:ea typeface="Times New Roman" panose="02020603050405020304" pitchFamily="18" charset="0"/>
                <a:cs typeface="Alexandria" pitchFamily="2" charset="-78"/>
              </a:rPr>
              <a:t>.</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dirty="0">
                <a:effectLst/>
                <a:latin typeface="Alexandria" pitchFamily="2" charset="-78"/>
                <a:ea typeface="Times New Roman" panose="02020603050405020304" pitchFamily="18" charset="0"/>
                <a:cs typeface="Alexandria" pitchFamily="2" charset="-78"/>
              </a:rPr>
              <a:t> </a:t>
            </a:r>
            <a:endParaRPr lang="en-GB" sz="2000" dirty="0">
              <a:effectLst/>
              <a:latin typeface="Alexandria" pitchFamily="2" charset="-78"/>
              <a:ea typeface="Times New Roman" panose="02020603050405020304" pitchFamily="18" charset="0"/>
              <a:cs typeface="Alexandria" pitchFamily="2" charset="-78"/>
            </a:endParaRPr>
          </a:p>
          <a:p>
            <a:pPr marL="457200" algn="just" rtl="1"/>
            <a:r>
              <a:rPr lang="ar-SA" sz="2000" b="1" dirty="0">
                <a:effectLst/>
                <a:latin typeface="Alexandria" pitchFamily="2" charset="-78"/>
                <a:ea typeface="Times New Roman" panose="02020603050405020304" pitchFamily="18" charset="0"/>
                <a:cs typeface="Alexandria" pitchFamily="2" charset="-78"/>
              </a:rPr>
              <a:t>أنواع المقابلة وفقاً لهدفها (غرضها):</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Courier New" panose="02070309020205020404" pitchFamily="49" charset="0"/>
              <a:buChar char="o"/>
              <a:tabLst>
                <a:tab pos="914400" algn="l"/>
              </a:tabLst>
            </a:pPr>
            <a:r>
              <a:rPr lang="ar-SA" sz="2000" dirty="0">
                <a:effectLst/>
                <a:latin typeface="Alexandria" pitchFamily="2" charset="-78"/>
                <a:ea typeface="Times New Roman" panose="02020603050405020304" pitchFamily="18" charset="0"/>
                <a:cs typeface="Alexandria" pitchFamily="2" charset="-78"/>
              </a:rPr>
              <a:t>مقابلـة مسحية (</a:t>
            </a:r>
            <a:r>
              <a:rPr lang="en-US" sz="2000" dirty="0">
                <a:effectLst/>
                <a:latin typeface="Alexandria" pitchFamily="2" charset="-78"/>
                <a:ea typeface="Times New Roman" panose="02020603050405020304" pitchFamily="18" charset="0"/>
                <a:cs typeface="Alexandria" pitchFamily="2" charset="-78"/>
              </a:rPr>
              <a:t>Survey</a:t>
            </a:r>
            <a:r>
              <a:rPr lang="ar-SA" sz="2000" dirty="0">
                <a:effectLst/>
                <a:latin typeface="Alexandria" pitchFamily="2" charset="-78"/>
                <a:ea typeface="Times New Roman" panose="02020603050405020304" pitchFamily="18" charset="0"/>
                <a:cs typeface="Alexandria" pitchFamily="2" charset="-78"/>
              </a:rPr>
              <a:t>) : لغرض جمـع المعلومـات ( مثلاً استطلاع رأي المستهلكين ).</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Courier New" panose="02070309020205020404" pitchFamily="49" charset="0"/>
              <a:buChar char="o"/>
              <a:tabLst>
                <a:tab pos="914400" algn="l"/>
              </a:tabLst>
            </a:pPr>
            <a:r>
              <a:rPr lang="ar-SA" sz="2000" dirty="0">
                <a:effectLst/>
                <a:latin typeface="Alexandria" pitchFamily="2" charset="-78"/>
                <a:ea typeface="Times New Roman" panose="02020603050405020304" pitchFamily="18" charset="0"/>
                <a:cs typeface="Alexandria" pitchFamily="2" charset="-78"/>
              </a:rPr>
              <a:t>مقابلة تشخيصية (</a:t>
            </a:r>
            <a:r>
              <a:rPr lang="en-US" sz="2000" dirty="0">
                <a:effectLst/>
                <a:latin typeface="Alexandria" pitchFamily="2" charset="-78"/>
                <a:ea typeface="Times New Roman" panose="02020603050405020304" pitchFamily="18" charset="0"/>
                <a:cs typeface="Alexandria" pitchFamily="2" charset="-78"/>
              </a:rPr>
              <a:t>Diagnostic</a:t>
            </a:r>
            <a:r>
              <a:rPr lang="ar-SA" sz="2000" dirty="0">
                <a:effectLst/>
                <a:latin typeface="Alexandria" pitchFamily="2" charset="-78"/>
                <a:ea typeface="Times New Roman" panose="02020603050405020304" pitchFamily="18" charset="0"/>
                <a:cs typeface="Alexandria" pitchFamily="2" charset="-78"/>
              </a:rPr>
              <a:t>) تشخيص المشكلة : لغرض تفهم </a:t>
            </a:r>
            <a:r>
              <a:rPr lang="ar-JO" sz="2000" dirty="0">
                <a:effectLst/>
                <a:latin typeface="Alexandria" pitchFamily="2" charset="-78"/>
                <a:ea typeface="Times New Roman" panose="02020603050405020304" pitchFamily="18" charset="0"/>
                <a:cs typeface="Alexandria" pitchFamily="2" charset="-78"/>
              </a:rPr>
              <a:t>ال</a:t>
            </a:r>
            <a:r>
              <a:rPr lang="ar-SA" sz="2000" dirty="0">
                <a:effectLst/>
                <a:latin typeface="Alexandria" pitchFamily="2" charset="-78"/>
                <a:ea typeface="Times New Roman" panose="02020603050405020304" pitchFamily="18" charset="0"/>
                <a:cs typeface="Alexandria" pitchFamily="2" charset="-78"/>
              </a:rPr>
              <a:t>مشكلة ، وأسباب حدوثها وأبعادها الحالية ومدى خطورتها ( دراسة أسباب تذمر المستخدمين لنظام معين ) .</a:t>
            </a:r>
            <a:endParaRPr lang="en-GB" sz="2000" dirty="0">
              <a:effectLst/>
              <a:latin typeface="Alexandria" pitchFamily="2" charset="-78"/>
              <a:ea typeface="Times New Roman" panose="02020603050405020304" pitchFamily="18" charset="0"/>
              <a:cs typeface="Alexandria" pitchFamily="2" charset="-78"/>
            </a:endParaRPr>
          </a:p>
          <a:p>
            <a:pPr marL="342900" lvl="0" indent="-342900" algn="just" rtl="1">
              <a:buFont typeface="Courier New" panose="02070309020205020404" pitchFamily="49" charset="0"/>
              <a:buChar char="o"/>
              <a:tabLst>
                <a:tab pos="914400" algn="l"/>
              </a:tabLst>
            </a:pPr>
            <a:r>
              <a:rPr lang="ar-SA" sz="2000" dirty="0">
                <a:effectLst/>
                <a:latin typeface="Alexandria" pitchFamily="2" charset="-78"/>
                <a:ea typeface="Times New Roman" panose="02020603050405020304" pitchFamily="18" charset="0"/>
                <a:cs typeface="Alexandria" pitchFamily="2" charset="-78"/>
              </a:rPr>
              <a:t>المقابلة العلاجية (</a:t>
            </a:r>
            <a:r>
              <a:rPr lang="en-US" sz="2000" dirty="0">
                <a:effectLst/>
                <a:latin typeface="Alexandria" pitchFamily="2" charset="-78"/>
                <a:ea typeface="Times New Roman" panose="02020603050405020304" pitchFamily="18" charset="0"/>
                <a:cs typeface="Alexandria" pitchFamily="2" charset="-78"/>
              </a:rPr>
              <a:t>Therapeutic</a:t>
            </a:r>
            <a:r>
              <a:rPr lang="ar-SA" sz="2000" dirty="0">
                <a:effectLst/>
                <a:latin typeface="Alexandria" pitchFamily="2" charset="-78"/>
                <a:ea typeface="Times New Roman" panose="02020603050405020304" pitchFamily="18" charset="0"/>
                <a:cs typeface="Alexandria" pitchFamily="2" charset="-78"/>
              </a:rPr>
              <a:t>) : لغرض فهم المستجيب لنفسه بشكل أفضل وتهدف إلى القضاء على أسباب المشكلة ( تقديم العون ) </a:t>
            </a:r>
            <a:endParaRPr lang="en-GB" sz="2000" dirty="0">
              <a:effectLst/>
              <a:latin typeface="Alexandria" pitchFamily="2" charset="-78"/>
              <a:ea typeface="Times New Roman" panose="02020603050405020304" pitchFamily="18" charset="0"/>
              <a:cs typeface="Alexandria" pitchFamily="2" charset="-78"/>
            </a:endParaRPr>
          </a:p>
        </p:txBody>
      </p:sp>
      <p:sp>
        <p:nvSpPr>
          <p:cNvPr id="6" name="Google Shape;145;p3">
            <a:extLst>
              <a:ext uri="{FF2B5EF4-FFF2-40B4-BE49-F238E27FC236}">
                <a16:creationId xmlns:a16="http://schemas.microsoft.com/office/drawing/2014/main" id="{6D3A4439-8303-4677-8C8F-54E8615D6F4F}"/>
              </a:ext>
            </a:extLst>
          </p:cNvPr>
          <p:cNvSpPr txBox="1"/>
          <p:nvPr/>
        </p:nvSpPr>
        <p:spPr>
          <a:xfrm>
            <a:off x="3287688" y="59997"/>
            <a:ext cx="5616624" cy="461624"/>
          </a:xfrm>
          <a:prstGeom prst="rect">
            <a:avLst/>
          </a:prstGeom>
          <a:noFill/>
          <a:ln>
            <a:noFill/>
          </a:ln>
        </p:spPr>
        <p:txBody>
          <a:bodyPr spcFirstLastPara="1" wrap="square" lIns="91425" tIns="45700" rIns="91425" bIns="45700" anchor="t" anchorCtr="0">
            <a:spAutoFit/>
          </a:bodyPr>
          <a:lstStyle/>
          <a:p>
            <a:pPr lvl="0" algn="ctr"/>
            <a:r>
              <a:rPr lang="ar-JO" sz="2400" b="1" dirty="0">
                <a:solidFill>
                  <a:srgbClr val="00B0F0"/>
                </a:solidFill>
                <a:latin typeface="Alexandria" pitchFamily="2" charset="-78"/>
                <a:cs typeface="Alexandria" pitchFamily="2" charset="-78"/>
                <a:sym typeface="Tajawal Medium"/>
              </a:rPr>
              <a:t>أدوات البحث العلمي/ المقابلة</a:t>
            </a:r>
          </a:p>
        </p:txBody>
      </p:sp>
      <p:graphicFrame>
        <p:nvGraphicFramePr>
          <p:cNvPr id="7" name="Diagram 6">
            <a:extLst>
              <a:ext uri="{FF2B5EF4-FFF2-40B4-BE49-F238E27FC236}">
                <a16:creationId xmlns:a16="http://schemas.microsoft.com/office/drawing/2014/main" id="{4D33E026-355F-4A3A-9F45-48CC5AE529E0}"/>
              </a:ext>
            </a:extLst>
          </p:cNvPr>
          <p:cNvGraphicFramePr/>
          <p:nvPr>
            <p:extLst>
              <p:ext uri="{D42A27DB-BD31-4B8C-83A1-F6EECF244321}">
                <p14:modId xmlns:p14="http://schemas.microsoft.com/office/powerpoint/2010/main" val="441402955"/>
              </p:ext>
            </p:extLst>
          </p:nvPr>
        </p:nvGraphicFramePr>
        <p:xfrm>
          <a:off x="263352" y="1340768"/>
          <a:ext cx="3430736" cy="4608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Graphic 21">
            <a:extLst>
              <a:ext uri="{FF2B5EF4-FFF2-40B4-BE49-F238E27FC236}">
                <a16:creationId xmlns:a16="http://schemas.microsoft.com/office/drawing/2014/main" id="{22F198DD-2EBE-050D-B5E4-6CA83A4330D4}"/>
              </a:ext>
            </a:extLst>
          </p:cNvPr>
          <p:cNvPicPr>
            <a:picLocks noChangeAspect="1"/>
          </p:cNvPicPr>
          <p:nvPr/>
        </p:nvPicPr>
        <p:blipFill rotWithShape="1">
          <a:blip r:embed="rId9">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27664969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Shape 134"/>
        <p:cNvGrpSpPr/>
        <p:nvPr/>
      </p:nvGrpSpPr>
      <p:grpSpPr>
        <a:xfrm>
          <a:off x="0" y="0"/>
          <a:ext cx="0" cy="0"/>
          <a:chOff x="0" y="0"/>
          <a:chExt cx="0" cy="0"/>
        </a:xfrm>
      </p:grpSpPr>
      <p:sp>
        <p:nvSpPr>
          <p:cNvPr id="12" name="TextBox 11">
            <a:extLst>
              <a:ext uri="{FF2B5EF4-FFF2-40B4-BE49-F238E27FC236}">
                <a16:creationId xmlns:a16="http://schemas.microsoft.com/office/drawing/2014/main" id="{1445D778-CF54-4CB4-A00B-2574419F8340}"/>
              </a:ext>
            </a:extLst>
          </p:cNvPr>
          <p:cNvSpPr txBox="1"/>
          <p:nvPr/>
        </p:nvSpPr>
        <p:spPr>
          <a:xfrm>
            <a:off x="551384" y="1485313"/>
            <a:ext cx="11148965" cy="5016758"/>
          </a:xfrm>
          <a:prstGeom prst="rect">
            <a:avLst/>
          </a:prstGeom>
          <a:noFill/>
        </p:spPr>
        <p:txBody>
          <a:bodyPr wrap="square">
            <a:spAutoFit/>
          </a:bodyPr>
          <a:lstStyle/>
          <a:p>
            <a:pPr algn="r" rtl="1">
              <a:lnSpc>
                <a:spcPct val="150000"/>
              </a:lnSpc>
              <a:spcBef>
                <a:spcPts val="0"/>
              </a:spcBef>
              <a:spcAft>
                <a:spcPts val="0"/>
              </a:spcAft>
            </a:pPr>
            <a:r>
              <a:rPr lang="ar-JO" sz="2000" b="1" i="0" u="none" strike="noStrike" dirty="0">
                <a:solidFill>
                  <a:srgbClr val="000000"/>
                </a:solidFill>
                <a:effectLst/>
                <a:latin typeface="Alexandria" pitchFamily="2" charset="-78"/>
                <a:cs typeface="Alexandria" pitchFamily="2" charset="-78"/>
              </a:rPr>
              <a:t>•</a:t>
            </a:r>
            <a:r>
              <a:rPr lang="ar-JO" sz="2000" b="1" i="0" u="none" strike="noStrike" dirty="0">
                <a:solidFill>
                  <a:srgbClr val="00B0F0"/>
                </a:solidFill>
                <a:effectLst/>
                <a:latin typeface="Alexandria" pitchFamily="2" charset="-78"/>
                <a:cs typeface="Alexandria" pitchFamily="2" charset="-78"/>
              </a:rPr>
              <a:t>الملاحظة</a:t>
            </a:r>
            <a:r>
              <a:rPr lang="ar-JO" sz="2000" b="1" i="0" u="none" strike="noStrike" dirty="0">
                <a:solidFill>
                  <a:srgbClr val="000000"/>
                </a:solidFill>
                <a:effectLst/>
                <a:latin typeface="Alexandria" pitchFamily="2" charset="-78"/>
                <a:cs typeface="Alexandria" pitchFamily="2" charset="-78"/>
              </a:rPr>
              <a:t>: </a:t>
            </a:r>
            <a:r>
              <a:rPr lang="ar-JO" sz="2000" i="0" u="none" strike="noStrike" dirty="0">
                <a:solidFill>
                  <a:srgbClr val="000000"/>
                </a:solidFill>
                <a:effectLst/>
                <a:latin typeface="Alexandria" pitchFamily="2" charset="-78"/>
                <a:cs typeface="Alexandria" pitchFamily="2" charset="-78"/>
              </a:rPr>
              <a:t>سلوك يعتمد على حواس السمع والبصر في التركيز على الظواهر أو الأحداث المختلفة بهدف تفسيرها ومعرفة أسبابها وكيفية الوصول إلى القوانين التي تحكمها.</a:t>
            </a:r>
            <a:endParaRPr lang="ar-AE" sz="2000" i="0" u="none" strike="noStrike" dirty="0">
              <a:solidFill>
                <a:srgbClr val="000000"/>
              </a:solidFill>
              <a:effectLst/>
              <a:latin typeface="Alexandria" pitchFamily="2" charset="-78"/>
              <a:cs typeface="Alexandria" pitchFamily="2" charset="-78"/>
            </a:endParaRPr>
          </a:p>
          <a:p>
            <a:pPr algn="r" rtl="1">
              <a:spcBef>
                <a:spcPts val="0"/>
              </a:spcBef>
              <a:spcAft>
                <a:spcPts val="0"/>
              </a:spcAft>
            </a:pPr>
            <a:endParaRPr lang="ar-JO" sz="2000" i="0" u="none" strike="noStrike" dirty="0">
              <a:solidFill>
                <a:srgbClr val="000000"/>
              </a:solidFill>
              <a:effectLst/>
              <a:latin typeface="Alexandria" pitchFamily="2" charset="-78"/>
              <a:cs typeface="Alexandria" pitchFamily="2" charset="-78"/>
            </a:endParaRPr>
          </a:p>
          <a:p>
            <a:pPr algn="r" rtl="1">
              <a:spcBef>
                <a:spcPts val="0"/>
              </a:spcBef>
              <a:spcAft>
                <a:spcPts val="0"/>
              </a:spcAft>
            </a:pPr>
            <a:endParaRPr lang="ar-JO" sz="2000" b="1" i="0" u="none" strike="noStrike" dirty="0">
              <a:solidFill>
                <a:srgbClr val="000000"/>
              </a:solidFill>
              <a:effectLst/>
              <a:latin typeface="Alexandria" pitchFamily="2" charset="-78"/>
              <a:cs typeface="Alexandria" pitchFamily="2" charset="-78"/>
            </a:endParaRPr>
          </a:p>
          <a:p>
            <a:pPr algn="r" rtl="1">
              <a:spcBef>
                <a:spcPts val="0"/>
              </a:spcBef>
              <a:spcAft>
                <a:spcPts val="0"/>
              </a:spcAft>
            </a:pPr>
            <a:r>
              <a:rPr lang="ar-JO" sz="2000" b="1" i="0" u="none" strike="noStrike" dirty="0">
                <a:solidFill>
                  <a:srgbClr val="000000"/>
                </a:solidFill>
                <a:effectLst/>
                <a:latin typeface="Alexandria" pitchFamily="2" charset="-78"/>
                <a:cs typeface="Alexandria" pitchFamily="2" charset="-78"/>
              </a:rPr>
              <a:t>أنواع الملاحظة وفقاً لدرجة الضبط ( أو الدقة ) إلى قسمين:</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ملاحظة بسيطة: وهي عبارة عن مشاهدة أو استماع الباحث إلى الأحداث والظواهر التي تحدث تلقائياً.</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ملاحظة منظ</a:t>
            </a:r>
            <a:r>
              <a:rPr lang="ar-AE" sz="2000" i="0" u="none" strike="noStrike" dirty="0">
                <a:solidFill>
                  <a:srgbClr val="000000"/>
                </a:solidFill>
                <a:effectLst/>
                <a:latin typeface="Alexandria" pitchFamily="2" charset="-78"/>
                <a:cs typeface="Alexandria" pitchFamily="2" charset="-78"/>
              </a:rPr>
              <a:t>ّ</a:t>
            </a:r>
            <a:r>
              <a:rPr lang="ar-JO" sz="2000" i="0" u="none" strike="noStrike" dirty="0">
                <a:solidFill>
                  <a:srgbClr val="000000"/>
                </a:solidFill>
                <a:effectLst/>
                <a:latin typeface="Alexandria" pitchFamily="2" charset="-78"/>
                <a:cs typeface="Alexandria" pitchFamily="2" charset="-78"/>
              </a:rPr>
              <a:t>مة: تقوم على التخطيط المسبق للمشاهدة ويتم تحديد وقتها ومكانها .</a:t>
            </a:r>
          </a:p>
          <a:p>
            <a:pPr algn="r" rtl="1">
              <a:spcBef>
                <a:spcPts val="0"/>
              </a:spcBef>
              <a:spcAft>
                <a:spcPts val="0"/>
              </a:spcAft>
            </a:pPr>
            <a:endParaRPr lang="ar-JO" sz="2000" b="1" i="0" u="none" strike="noStrike" dirty="0">
              <a:solidFill>
                <a:srgbClr val="000000"/>
              </a:solidFill>
              <a:effectLst/>
              <a:latin typeface="Alexandria" pitchFamily="2" charset="-78"/>
              <a:cs typeface="Alexandria" pitchFamily="2" charset="-78"/>
            </a:endParaRPr>
          </a:p>
          <a:p>
            <a:pPr algn="r" rtl="1">
              <a:spcBef>
                <a:spcPts val="0"/>
              </a:spcBef>
              <a:spcAft>
                <a:spcPts val="0"/>
              </a:spcAft>
            </a:pPr>
            <a:r>
              <a:rPr lang="ar-JO" sz="2000" b="1" i="0" u="none" strike="noStrike" dirty="0">
                <a:solidFill>
                  <a:srgbClr val="000000"/>
                </a:solidFill>
                <a:effectLst/>
                <a:latin typeface="Alexandria" pitchFamily="2" charset="-78"/>
                <a:cs typeface="Alexandria" pitchFamily="2" charset="-78"/>
              </a:rPr>
              <a:t>أنواع الملاحظة وفقاً لدور الباحث:</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الملاحظة غير المشاركة: يقف الملاحظ موقف المتفرج أو المشاهد بالنسبة للظاهرة أو الحدث. </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الملاحظة المشاركة: يقوم الباحث بمشاركة عينة البحث في كافة نشاطاتهم ومشاعرهم.</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مزايا الملاحظة : إعطاء الباحث انطباع جيد وحقيقي.</a:t>
            </a:r>
          </a:p>
          <a:p>
            <a:pPr algn="r" rtl="1">
              <a:spcBef>
                <a:spcPts val="0"/>
              </a:spcBef>
              <a:spcAft>
                <a:spcPts val="0"/>
              </a:spcAft>
            </a:pPr>
            <a:r>
              <a:rPr lang="ar-JO" sz="2000" i="0" u="none" strike="noStrike" dirty="0">
                <a:solidFill>
                  <a:srgbClr val="000000"/>
                </a:solidFill>
                <a:effectLst/>
                <a:latin typeface="Alexandria" pitchFamily="2" charset="-78"/>
                <a:cs typeface="Alexandria" pitchFamily="2" charset="-78"/>
              </a:rPr>
              <a:t>عيوب الملاحظة: احتمال التحيز في البيانات المجمعة، وصعوبة التطبيق لما تحتاجه من مهارة وتدريب</a:t>
            </a:r>
            <a:r>
              <a:rPr lang="ar-JO" sz="2000" dirty="0">
                <a:latin typeface="Alexandria" pitchFamily="2" charset="-78"/>
                <a:cs typeface="Alexandria" pitchFamily="2" charset="-78"/>
              </a:rPr>
              <a:t>.</a:t>
            </a:r>
            <a:endParaRPr lang="ar-JO" sz="2000" i="0" u="none" strike="noStrike" dirty="0">
              <a:solidFill>
                <a:srgbClr val="000000"/>
              </a:solidFill>
              <a:effectLst/>
              <a:latin typeface="Alexandria" pitchFamily="2" charset="-78"/>
              <a:cs typeface="Alexandria" pitchFamily="2" charset="-78"/>
            </a:endParaRPr>
          </a:p>
        </p:txBody>
      </p:sp>
      <p:sp>
        <p:nvSpPr>
          <p:cNvPr id="7" name="TextBox 6">
            <a:extLst>
              <a:ext uri="{FF2B5EF4-FFF2-40B4-BE49-F238E27FC236}">
                <a16:creationId xmlns:a16="http://schemas.microsoft.com/office/drawing/2014/main" id="{6ECAB38F-2D5E-409A-857D-8E3755FECFB6}"/>
              </a:ext>
            </a:extLst>
          </p:cNvPr>
          <p:cNvSpPr txBox="1"/>
          <p:nvPr/>
        </p:nvSpPr>
        <p:spPr>
          <a:xfrm>
            <a:off x="3047144" y="662419"/>
            <a:ext cx="6097712"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kumimoji="0" lang="ar-JO" sz="2400" b="1" i="0" u="none" strike="noStrike" kern="0" cap="none" spc="0" normalizeH="0" baseline="0" noProof="0" dirty="0">
                <a:ln>
                  <a:noFill/>
                </a:ln>
                <a:solidFill>
                  <a:srgbClr val="00B0F0"/>
                </a:solidFill>
                <a:effectLst/>
                <a:uLnTx/>
                <a:uFillTx/>
                <a:latin typeface="Alexandria" pitchFamily="2" charset="-78"/>
                <a:cs typeface="Alexandria" pitchFamily="2" charset="-78"/>
                <a:sym typeface="Tajawal Medium"/>
              </a:rPr>
              <a:t>أدوات البحث العلمي/ الملاحظة</a:t>
            </a:r>
          </a:p>
        </p:txBody>
      </p:sp>
      <p:pic>
        <p:nvPicPr>
          <p:cNvPr id="3" name="Graphic 21">
            <a:extLst>
              <a:ext uri="{FF2B5EF4-FFF2-40B4-BE49-F238E27FC236}">
                <a16:creationId xmlns:a16="http://schemas.microsoft.com/office/drawing/2014/main" id="{DC3AC873-535F-5A83-23D0-B2115F4EC79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15304885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264E5C-B0B5-4DEC-ABDF-0D32BC87D3FB}"/>
              </a:ext>
            </a:extLst>
          </p:cNvPr>
          <p:cNvSpPr txBox="1"/>
          <p:nvPr/>
        </p:nvSpPr>
        <p:spPr>
          <a:xfrm>
            <a:off x="263353" y="981664"/>
            <a:ext cx="11593288" cy="5621219"/>
          </a:xfrm>
          <a:prstGeom prst="rect">
            <a:avLst/>
          </a:prstGeom>
          <a:noFill/>
        </p:spPr>
        <p:txBody>
          <a:bodyPr wrap="square">
            <a:spAutoFit/>
          </a:bodyPr>
          <a:lstStyle/>
          <a:p>
            <a:pPr algn="just" rtl="1">
              <a:lnSpc>
                <a:spcPct val="150000"/>
              </a:lnSpc>
            </a:pPr>
            <a:r>
              <a:rPr lang="ar-JO" sz="2200" dirty="0">
                <a:solidFill>
                  <a:schemeClr val="tx1"/>
                </a:solidFill>
                <a:effectLst/>
                <a:latin typeface="Alexandria" pitchFamily="2" charset="-78"/>
                <a:ea typeface="Times New Roman" panose="02020603050405020304" pitchFamily="18" charset="0"/>
                <a:cs typeface="Alexandria" pitchFamily="2" charset="-78"/>
              </a:rPr>
              <a:t>       </a:t>
            </a:r>
          </a:p>
          <a:p>
            <a:pPr algn="just" rtl="1">
              <a:lnSpc>
                <a:spcPct val="150000"/>
              </a:lnSpc>
            </a:pPr>
            <a:r>
              <a:rPr lang="ar-JO" sz="2200" i="0" dirty="0">
                <a:solidFill>
                  <a:schemeClr val="tx1"/>
                </a:solidFill>
                <a:effectLst/>
                <a:latin typeface="Tajawal"/>
                <a:cs typeface="Alexandria" pitchFamily="2" charset="-78"/>
              </a:rPr>
              <a:t>​​​​​​​</a:t>
            </a: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·الدوريات والكتب والرسائل الجامعية.</a:t>
            </a:r>
            <a:endParaRPr lang="ar-JO" sz="2200" i="0" dirty="0">
              <a:solidFill>
                <a:schemeClr val="tx1"/>
              </a:solidFill>
              <a:effectLst/>
              <a:latin typeface="Tajawal"/>
              <a:cs typeface="Alexandria" pitchFamily="2" charset="-78"/>
            </a:endParaRP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·المطبوعات المرجعية التي تتمثل في الموسوعات، المعاجم اللغوية والقواميس، التراجم والسير والمراجع الإحصائية.</a:t>
            </a:r>
            <a:endParaRPr lang="ar-JO" sz="2200" i="0" dirty="0">
              <a:solidFill>
                <a:schemeClr val="tx1"/>
              </a:solidFill>
              <a:effectLst/>
              <a:latin typeface="Tajawal"/>
              <a:cs typeface="Alexandria" pitchFamily="2" charset="-78"/>
            </a:endParaRP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·مصادر البحث المطبوعة التي تتمثل في التقارير الفنية، براءات الاختراع، المقاييس والكتيبات.</a:t>
            </a:r>
            <a:endParaRPr lang="ar-JO" sz="2200" i="0" dirty="0">
              <a:solidFill>
                <a:schemeClr val="tx1"/>
              </a:solidFill>
              <a:effectLst/>
              <a:latin typeface="Tajawal"/>
              <a:cs typeface="Alexandria" pitchFamily="2" charset="-78"/>
            </a:endParaRP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·المصادر السمعية والبصرية.</a:t>
            </a:r>
            <a:endParaRPr lang="ar-JO" sz="2200" i="0" dirty="0">
              <a:solidFill>
                <a:schemeClr val="tx1"/>
              </a:solidFill>
              <a:effectLst/>
              <a:latin typeface="Tajawal"/>
              <a:cs typeface="Alexandria" pitchFamily="2" charset="-78"/>
            </a:endParaRP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·مصادر المعلومات الإلكترونية التي تتمثل في المعلومات، الدوريات والمراجع المنشورة إلكترونياً.</a:t>
            </a:r>
            <a:endParaRPr lang="ar-JO" sz="2200" i="0" dirty="0">
              <a:solidFill>
                <a:schemeClr val="tx1"/>
              </a:solidFill>
              <a:effectLst/>
              <a:latin typeface="Tajawal"/>
              <a:cs typeface="Alexandria" pitchFamily="2" charset="-78"/>
            </a:endParaRPr>
          </a:p>
          <a:p>
            <a:pPr algn="just" rtl="1">
              <a:lnSpc>
                <a:spcPct val="150000"/>
              </a:lnSpc>
              <a:buFont typeface="+mj-lt"/>
              <a:buAutoNum type="arabicPeriod"/>
            </a:pPr>
            <a:r>
              <a:rPr lang="ar-JO" sz="2200" i="0" dirty="0">
                <a:solidFill>
                  <a:schemeClr val="tx1"/>
                </a:solidFill>
                <a:effectLst/>
                <a:latin typeface="Georgia" panose="02040502050405020303" pitchFamily="18" charset="0"/>
                <a:cs typeface="Alexandria" pitchFamily="2" charset="-78"/>
              </a:rPr>
              <a:t>·الكتب المقدسة.</a:t>
            </a:r>
            <a:endParaRPr lang="ar-JO" sz="2200" i="0" dirty="0">
              <a:solidFill>
                <a:schemeClr val="tx1"/>
              </a:solidFill>
              <a:effectLst/>
              <a:latin typeface="Tajawal"/>
              <a:cs typeface="Alexandria" pitchFamily="2" charset="-78"/>
            </a:endParaRPr>
          </a:p>
          <a:p>
            <a:pPr marL="16510" algn="just" rtl="1">
              <a:lnSpc>
                <a:spcPct val="150000"/>
              </a:lnSpc>
            </a:pPr>
            <a:endParaRPr lang="ar-EG" sz="2200" dirty="0">
              <a:solidFill>
                <a:schemeClr val="tx1"/>
              </a:solidFill>
              <a:latin typeface="Alexandria" pitchFamily="2" charset="-78"/>
              <a:cs typeface="Alexandria" pitchFamily="2" charset="-78"/>
            </a:endParaRPr>
          </a:p>
        </p:txBody>
      </p:sp>
      <p:sp>
        <p:nvSpPr>
          <p:cNvPr id="5" name="TextBox 4">
            <a:extLst>
              <a:ext uri="{FF2B5EF4-FFF2-40B4-BE49-F238E27FC236}">
                <a16:creationId xmlns:a16="http://schemas.microsoft.com/office/drawing/2014/main" id="{166EDFC3-5AD8-49AF-A1C4-FF019CB1582C}"/>
              </a:ext>
            </a:extLst>
          </p:cNvPr>
          <p:cNvSpPr txBox="1"/>
          <p:nvPr/>
        </p:nvSpPr>
        <p:spPr>
          <a:xfrm>
            <a:off x="1486047" y="794688"/>
            <a:ext cx="8086403" cy="424732"/>
          </a:xfrm>
          <a:prstGeom prst="rect">
            <a:avLst/>
          </a:prstGeom>
          <a:noFill/>
        </p:spPr>
        <p:txBody>
          <a:bodyPr wrap="square">
            <a:spAutoFit/>
          </a:bodyPr>
          <a:lstStyle/>
          <a:p>
            <a:pPr marL="0" marR="0" lvl="0" indent="0" algn="ctr" defTabSz="914400" rtl="1" eaLnBrk="1" fontAlgn="auto" latinLnBrk="0" hangingPunct="1">
              <a:lnSpc>
                <a:spcPct val="90000"/>
              </a:lnSpc>
              <a:spcBef>
                <a:spcPts val="1200"/>
              </a:spcBef>
              <a:spcAft>
                <a:spcPts val="200"/>
              </a:spcAft>
              <a:buClr>
                <a:srgbClr val="1CADE4"/>
              </a:buClr>
              <a:buSzPct val="100000"/>
              <a:buFont typeface="Tw Cen MT" panose="020B0602020104020603" pitchFamily="34" charset="0"/>
              <a:buNone/>
              <a:tabLst/>
              <a:defRPr/>
            </a:pPr>
            <a:r>
              <a:rPr kumimoji="0" lang="ar-JO" sz="2400" b="1" i="0" u="none" strike="noStrike" kern="1200" cap="none" spc="0" normalizeH="0" baseline="0" noProof="0" dirty="0">
                <a:ln>
                  <a:noFill/>
                </a:ln>
                <a:solidFill>
                  <a:srgbClr val="00B0F0"/>
                </a:solidFill>
                <a:effectLst/>
                <a:uLnTx/>
                <a:uFillTx/>
                <a:latin typeface="Tw Cen MT Condensed" panose="020B0606020104020203"/>
                <a:ea typeface="+mn-ea"/>
                <a:cs typeface="Alexandria" pitchFamily="2" charset="-78"/>
              </a:rPr>
              <a:t>مصادر البحث العلمي</a:t>
            </a:r>
          </a:p>
        </p:txBody>
      </p:sp>
      <p:pic>
        <p:nvPicPr>
          <p:cNvPr id="6" name="Graphic 21">
            <a:extLst>
              <a:ext uri="{FF2B5EF4-FFF2-40B4-BE49-F238E27FC236}">
                <a16:creationId xmlns:a16="http://schemas.microsoft.com/office/drawing/2014/main" id="{59CAC5FC-EC20-38C1-6240-244446BF2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8286774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a:bodyPr>
          <a:lstStyle/>
          <a:p>
            <a:r>
              <a:rPr lang="ar-JO" sz="2800" b="1" dirty="0">
                <a:solidFill>
                  <a:srgbClr val="00B0F0"/>
                </a:solidFill>
              </a:rPr>
              <a:t>مقومات البحث العلمي</a:t>
            </a:r>
          </a:p>
        </p:txBody>
      </p:sp>
      <p:grpSp>
        <p:nvGrpSpPr>
          <p:cNvPr id="3" name="그룹 44">
            <a:extLst>
              <a:ext uri="{FF2B5EF4-FFF2-40B4-BE49-F238E27FC236}">
                <a16:creationId xmlns:a16="http://schemas.microsoft.com/office/drawing/2014/main" id="{5605E86D-DD48-4EEC-B9A8-146F27AB4E61}"/>
              </a:ext>
            </a:extLst>
          </p:cNvPr>
          <p:cNvGrpSpPr/>
          <p:nvPr/>
        </p:nvGrpSpPr>
        <p:grpSpPr>
          <a:xfrm flipH="1">
            <a:off x="5909631" y="4204758"/>
            <a:ext cx="3710346" cy="2672527"/>
            <a:chOff x="1016436" y="3876641"/>
            <a:chExt cx="3796962" cy="2734917"/>
          </a:xfrm>
        </p:grpSpPr>
        <p:sp>
          <p:nvSpPr>
            <p:cNvPr id="4" name="Freeform 5">
              <a:extLst>
                <a:ext uri="{FF2B5EF4-FFF2-40B4-BE49-F238E27FC236}">
                  <a16:creationId xmlns:a16="http://schemas.microsoft.com/office/drawing/2014/main" id="{D563CD2D-51B6-4579-9B72-7838FC6FE3C2}"/>
                </a:ext>
              </a:extLst>
            </p:cNvPr>
            <p:cNvSpPr/>
            <p:nvPr/>
          </p:nvSpPr>
          <p:spPr>
            <a:xfrm>
              <a:off x="3234596" y="3876641"/>
              <a:ext cx="1578802" cy="2734917"/>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7 w 3523460"/>
                <a:gd name="connsiteY0" fmla="*/ 4528242 h 4528242"/>
                <a:gd name="connsiteX1" fmla="*/ 870139 w 3523460"/>
                <a:gd name="connsiteY1" fmla="*/ 4094960 h 4528242"/>
                <a:gd name="connsiteX2" fmla="*/ 432816 w 3523460"/>
                <a:gd name="connsiteY2" fmla="*/ 2274110 h 4528242"/>
                <a:gd name="connsiteX3" fmla="*/ 75008 w 3523460"/>
                <a:gd name="connsiteY3" fmla="*/ 970096 h 4528242"/>
                <a:gd name="connsiteX4" fmla="*/ 750867 w 3523460"/>
                <a:gd name="connsiteY4" fmla="*/ 2107132 h 4528242"/>
                <a:gd name="connsiteX5" fmla="*/ 838333 w 3523460"/>
                <a:gd name="connsiteY5" fmla="*/ 2035571 h 4528242"/>
                <a:gd name="connsiteX6" fmla="*/ 711112 w 3523460"/>
                <a:gd name="connsiteY6" fmla="*/ 214722 h 4528242"/>
                <a:gd name="connsiteX7" fmla="*/ 1235897 w 3523460"/>
                <a:gd name="connsiteY7" fmla="*/ 1868593 h 4528242"/>
                <a:gd name="connsiteX8" fmla="*/ 1315411 w 3523460"/>
                <a:gd name="connsiteY8" fmla="*/ 1852690 h 4528242"/>
                <a:gd name="connsiteX9" fmla="*/ 1458534 w 3523460"/>
                <a:gd name="connsiteY9" fmla="*/ 37 h 4528242"/>
                <a:gd name="connsiteX10" fmla="*/ 1728878 w 3523460"/>
                <a:gd name="connsiteY10" fmla="*/ 1828836 h 4528242"/>
                <a:gd name="connsiteX11" fmla="*/ 1816344 w 3523460"/>
                <a:gd name="connsiteY11" fmla="*/ 1868594 h 4528242"/>
                <a:gd name="connsiteX12" fmla="*/ 2492205 w 3523460"/>
                <a:gd name="connsiteY12" fmla="*/ 333992 h 4528242"/>
                <a:gd name="connsiteX13" fmla="*/ 2221860 w 3523460"/>
                <a:gd name="connsiteY13" fmla="*/ 2011718 h 4528242"/>
                <a:gd name="connsiteX14" fmla="*/ 2325227 w 3523460"/>
                <a:gd name="connsiteY14" fmla="*/ 2711432 h 4528242"/>
                <a:gd name="connsiteX15" fmla="*/ 2762549 w 3523460"/>
                <a:gd name="connsiteY15" fmla="*/ 2266158 h 4528242"/>
                <a:gd name="connsiteX16" fmla="*/ 3509971 w 3523460"/>
                <a:gd name="connsiteY16" fmla="*/ 2162792 h 4528242"/>
                <a:gd name="connsiteX17" fmla="*/ 2778451 w 3523460"/>
                <a:gd name="connsiteY17" fmla="*/ 2942019 h 4528242"/>
                <a:gd name="connsiteX18" fmla="*/ 2118493 w 3523460"/>
                <a:gd name="connsiteY18" fmla="*/ 4007494 h 4528242"/>
                <a:gd name="connsiteX19" fmla="*/ 2126522 w 3523460"/>
                <a:gd name="connsiteY19" fmla="*/ 4522103 h 4528242"/>
                <a:gd name="connsiteX20" fmla="*/ 948467 w 3523460"/>
                <a:gd name="connsiteY20" fmla="*/ 4528242 h 4528242"/>
                <a:gd name="connsiteX0" fmla="*/ 948467 w 3523460"/>
                <a:gd name="connsiteY0" fmla="*/ 6103601 h 6103601"/>
                <a:gd name="connsiteX1" fmla="*/ 870139 w 3523460"/>
                <a:gd name="connsiteY1" fmla="*/ 4094960 h 6103601"/>
                <a:gd name="connsiteX2" fmla="*/ 432816 w 3523460"/>
                <a:gd name="connsiteY2" fmla="*/ 2274110 h 6103601"/>
                <a:gd name="connsiteX3" fmla="*/ 75008 w 3523460"/>
                <a:gd name="connsiteY3" fmla="*/ 970096 h 6103601"/>
                <a:gd name="connsiteX4" fmla="*/ 750867 w 3523460"/>
                <a:gd name="connsiteY4" fmla="*/ 2107132 h 6103601"/>
                <a:gd name="connsiteX5" fmla="*/ 838333 w 3523460"/>
                <a:gd name="connsiteY5" fmla="*/ 2035571 h 6103601"/>
                <a:gd name="connsiteX6" fmla="*/ 711112 w 3523460"/>
                <a:gd name="connsiteY6" fmla="*/ 214722 h 6103601"/>
                <a:gd name="connsiteX7" fmla="*/ 1235897 w 3523460"/>
                <a:gd name="connsiteY7" fmla="*/ 1868593 h 6103601"/>
                <a:gd name="connsiteX8" fmla="*/ 1315411 w 3523460"/>
                <a:gd name="connsiteY8" fmla="*/ 1852690 h 6103601"/>
                <a:gd name="connsiteX9" fmla="*/ 1458534 w 3523460"/>
                <a:gd name="connsiteY9" fmla="*/ 37 h 6103601"/>
                <a:gd name="connsiteX10" fmla="*/ 1728878 w 3523460"/>
                <a:gd name="connsiteY10" fmla="*/ 1828836 h 6103601"/>
                <a:gd name="connsiteX11" fmla="*/ 1816344 w 3523460"/>
                <a:gd name="connsiteY11" fmla="*/ 1868594 h 6103601"/>
                <a:gd name="connsiteX12" fmla="*/ 2492205 w 3523460"/>
                <a:gd name="connsiteY12" fmla="*/ 333992 h 6103601"/>
                <a:gd name="connsiteX13" fmla="*/ 2221860 w 3523460"/>
                <a:gd name="connsiteY13" fmla="*/ 2011718 h 6103601"/>
                <a:gd name="connsiteX14" fmla="*/ 2325227 w 3523460"/>
                <a:gd name="connsiteY14" fmla="*/ 2711432 h 6103601"/>
                <a:gd name="connsiteX15" fmla="*/ 2762549 w 3523460"/>
                <a:gd name="connsiteY15" fmla="*/ 2266158 h 6103601"/>
                <a:gd name="connsiteX16" fmla="*/ 3509971 w 3523460"/>
                <a:gd name="connsiteY16" fmla="*/ 2162792 h 6103601"/>
                <a:gd name="connsiteX17" fmla="*/ 2778451 w 3523460"/>
                <a:gd name="connsiteY17" fmla="*/ 2942019 h 6103601"/>
                <a:gd name="connsiteX18" fmla="*/ 2118493 w 3523460"/>
                <a:gd name="connsiteY18" fmla="*/ 4007494 h 6103601"/>
                <a:gd name="connsiteX19" fmla="*/ 2126522 w 3523460"/>
                <a:gd name="connsiteY19" fmla="*/ 4522103 h 6103601"/>
                <a:gd name="connsiteX20" fmla="*/ 948467 w 3523460"/>
                <a:gd name="connsiteY20" fmla="*/ 6103601 h 6103601"/>
                <a:gd name="connsiteX0" fmla="*/ 948467 w 3523460"/>
                <a:gd name="connsiteY0" fmla="*/ 6103601 h 6103601"/>
                <a:gd name="connsiteX1" fmla="*/ 870139 w 3523460"/>
                <a:gd name="connsiteY1" fmla="*/ 4094960 h 6103601"/>
                <a:gd name="connsiteX2" fmla="*/ 432816 w 3523460"/>
                <a:gd name="connsiteY2" fmla="*/ 2274110 h 6103601"/>
                <a:gd name="connsiteX3" fmla="*/ 75008 w 3523460"/>
                <a:gd name="connsiteY3" fmla="*/ 970096 h 6103601"/>
                <a:gd name="connsiteX4" fmla="*/ 750867 w 3523460"/>
                <a:gd name="connsiteY4" fmla="*/ 2107132 h 6103601"/>
                <a:gd name="connsiteX5" fmla="*/ 838333 w 3523460"/>
                <a:gd name="connsiteY5" fmla="*/ 2035571 h 6103601"/>
                <a:gd name="connsiteX6" fmla="*/ 711112 w 3523460"/>
                <a:gd name="connsiteY6" fmla="*/ 214722 h 6103601"/>
                <a:gd name="connsiteX7" fmla="*/ 1235897 w 3523460"/>
                <a:gd name="connsiteY7" fmla="*/ 1868593 h 6103601"/>
                <a:gd name="connsiteX8" fmla="*/ 1315411 w 3523460"/>
                <a:gd name="connsiteY8" fmla="*/ 1852690 h 6103601"/>
                <a:gd name="connsiteX9" fmla="*/ 1458534 w 3523460"/>
                <a:gd name="connsiteY9" fmla="*/ 37 h 6103601"/>
                <a:gd name="connsiteX10" fmla="*/ 1728878 w 3523460"/>
                <a:gd name="connsiteY10" fmla="*/ 1828836 h 6103601"/>
                <a:gd name="connsiteX11" fmla="*/ 1816344 w 3523460"/>
                <a:gd name="connsiteY11" fmla="*/ 1868594 h 6103601"/>
                <a:gd name="connsiteX12" fmla="*/ 2492205 w 3523460"/>
                <a:gd name="connsiteY12" fmla="*/ 333992 h 6103601"/>
                <a:gd name="connsiteX13" fmla="*/ 2221860 w 3523460"/>
                <a:gd name="connsiteY13" fmla="*/ 2011718 h 6103601"/>
                <a:gd name="connsiteX14" fmla="*/ 2325227 w 3523460"/>
                <a:gd name="connsiteY14" fmla="*/ 2711432 h 6103601"/>
                <a:gd name="connsiteX15" fmla="*/ 2762549 w 3523460"/>
                <a:gd name="connsiteY15" fmla="*/ 2266158 h 6103601"/>
                <a:gd name="connsiteX16" fmla="*/ 3509971 w 3523460"/>
                <a:gd name="connsiteY16" fmla="*/ 2162792 h 6103601"/>
                <a:gd name="connsiteX17" fmla="*/ 2778451 w 3523460"/>
                <a:gd name="connsiteY17" fmla="*/ 2942019 h 6103601"/>
                <a:gd name="connsiteX18" fmla="*/ 2118493 w 3523460"/>
                <a:gd name="connsiteY18" fmla="*/ 4007494 h 6103601"/>
                <a:gd name="connsiteX19" fmla="*/ 2357064 w 3523460"/>
                <a:gd name="connsiteY19" fmla="*/ 6059037 h 6103601"/>
                <a:gd name="connsiteX20" fmla="*/ 948467 w 3523460"/>
                <a:gd name="connsiteY20" fmla="*/ 6103601 h 610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6103601">
                  <a:moveTo>
                    <a:pt x="948467" y="6103601"/>
                  </a:moveTo>
                  <a:cubicBezTo>
                    <a:pt x="873324" y="5891568"/>
                    <a:pt x="1019530" y="4410362"/>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319958" y="5817847"/>
                    <a:pt x="2357064" y="6059037"/>
                  </a:cubicBezTo>
                  <a:lnTo>
                    <a:pt x="948467" y="610360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5" name="Freeform 6">
              <a:extLst>
                <a:ext uri="{FF2B5EF4-FFF2-40B4-BE49-F238E27FC236}">
                  <a16:creationId xmlns:a16="http://schemas.microsoft.com/office/drawing/2014/main" id="{FEC38BBD-86A0-449C-B9FA-424C543F069C}"/>
                </a:ext>
              </a:extLst>
            </p:cNvPr>
            <p:cNvSpPr/>
            <p:nvPr/>
          </p:nvSpPr>
          <p:spPr>
            <a:xfrm>
              <a:off x="2635903" y="4429817"/>
              <a:ext cx="1578802" cy="2167742"/>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29256 w 3523460"/>
                <a:gd name="connsiteY0" fmla="*/ 4777995 h 4777995"/>
                <a:gd name="connsiteX1" fmla="*/ 870139 w 3523460"/>
                <a:gd name="connsiteY1" fmla="*/ 4094960 h 4777995"/>
                <a:gd name="connsiteX2" fmla="*/ 432816 w 3523460"/>
                <a:gd name="connsiteY2" fmla="*/ 2274110 h 4777995"/>
                <a:gd name="connsiteX3" fmla="*/ 75008 w 3523460"/>
                <a:gd name="connsiteY3" fmla="*/ 970096 h 4777995"/>
                <a:gd name="connsiteX4" fmla="*/ 750867 w 3523460"/>
                <a:gd name="connsiteY4" fmla="*/ 2107132 h 4777995"/>
                <a:gd name="connsiteX5" fmla="*/ 838333 w 3523460"/>
                <a:gd name="connsiteY5" fmla="*/ 2035571 h 4777995"/>
                <a:gd name="connsiteX6" fmla="*/ 711112 w 3523460"/>
                <a:gd name="connsiteY6" fmla="*/ 214722 h 4777995"/>
                <a:gd name="connsiteX7" fmla="*/ 1235897 w 3523460"/>
                <a:gd name="connsiteY7" fmla="*/ 1868593 h 4777995"/>
                <a:gd name="connsiteX8" fmla="*/ 1315411 w 3523460"/>
                <a:gd name="connsiteY8" fmla="*/ 1852690 h 4777995"/>
                <a:gd name="connsiteX9" fmla="*/ 1458534 w 3523460"/>
                <a:gd name="connsiteY9" fmla="*/ 37 h 4777995"/>
                <a:gd name="connsiteX10" fmla="*/ 1728878 w 3523460"/>
                <a:gd name="connsiteY10" fmla="*/ 1828836 h 4777995"/>
                <a:gd name="connsiteX11" fmla="*/ 1816344 w 3523460"/>
                <a:gd name="connsiteY11" fmla="*/ 1868594 h 4777995"/>
                <a:gd name="connsiteX12" fmla="*/ 2492205 w 3523460"/>
                <a:gd name="connsiteY12" fmla="*/ 333992 h 4777995"/>
                <a:gd name="connsiteX13" fmla="*/ 2221860 w 3523460"/>
                <a:gd name="connsiteY13" fmla="*/ 2011718 h 4777995"/>
                <a:gd name="connsiteX14" fmla="*/ 2325227 w 3523460"/>
                <a:gd name="connsiteY14" fmla="*/ 2711432 h 4777995"/>
                <a:gd name="connsiteX15" fmla="*/ 2762549 w 3523460"/>
                <a:gd name="connsiteY15" fmla="*/ 2266158 h 4777995"/>
                <a:gd name="connsiteX16" fmla="*/ 3509971 w 3523460"/>
                <a:gd name="connsiteY16" fmla="*/ 2162792 h 4777995"/>
                <a:gd name="connsiteX17" fmla="*/ 2778451 w 3523460"/>
                <a:gd name="connsiteY17" fmla="*/ 2942019 h 4777995"/>
                <a:gd name="connsiteX18" fmla="*/ 2118493 w 3523460"/>
                <a:gd name="connsiteY18" fmla="*/ 4007494 h 4777995"/>
                <a:gd name="connsiteX19" fmla="*/ 2126522 w 3523460"/>
                <a:gd name="connsiteY19" fmla="*/ 4522103 h 4777995"/>
                <a:gd name="connsiteX20" fmla="*/ 929256 w 3523460"/>
                <a:gd name="connsiteY20" fmla="*/ 4777995 h 4777995"/>
                <a:gd name="connsiteX0" fmla="*/ 929256 w 3523460"/>
                <a:gd name="connsiteY0" fmla="*/ 4777995 h 4829491"/>
                <a:gd name="connsiteX1" fmla="*/ 870139 w 3523460"/>
                <a:gd name="connsiteY1" fmla="*/ 4094960 h 4829491"/>
                <a:gd name="connsiteX2" fmla="*/ 432816 w 3523460"/>
                <a:gd name="connsiteY2" fmla="*/ 2274110 h 4829491"/>
                <a:gd name="connsiteX3" fmla="*/ 75008 w 3523460"/>
                <a:gd name="connsiteY3" fmla="*/ 970096 h 4829491"/>
                <a:gd name="connsiteX4" fmla="*/ 750867 w 3523460"/>
                <a:gd name="connsiteY4" fmla="*/ 2107132 h 4829491"/>
                <a:gd name="connsiteX5" fmla="*/ 838333 w 3523460"/>
                <a:gd name="connsiteY5" fmla="*/ 2035571 h 4829491"/>
                <a:gd name="connsiteX6" fmla="*/ 711112 w 3523460"/>
                <a:gd name="connsiteY6" fmla="*/ 214722 h 4829491"/>
                <a:gd name="connsiteX7" fmla="*/ 1235897 w 3523460"/>
                <a:gd name="connsiteY7" fmla="*/ 1868593 h 4829491"/>
                <a:gd name="connsiteX8" fmla="*/ 1315411 w 3523460"/>
                <a:gd name="connsiteY8" fmla="*/ 1852690 h 4829491"/>
                <a:gd name="connsiteX9" fmla="*/ 1458534 w 3523460"/>
                <a:gd name="connsiteY9" fmla="*/ 37 h 4829491"/>
                <a:gd name="connsiteX10" fmla="*/ 1728878 w 3523460"/>
                <a:gd name="connsiteY10" fmla="*/ 1828836 h 4829491"/>
                <a:gd name="connsiteX11" fmla="*/ 1816344 w 3523460"/>
                <a:gd name="connsiteY11" fmla="*/ 1868594 h 4829491"/>
                <a:gd name="connsiteX12" fmla="*/ 2492205 w 3523460"/>
                <a:gd name="connsiteY12" fmla="*/ 333992 h 4829491"/>
                <a:gd name="connsiteX13" fmla="*/ 2221860 w 3523460"/>
                <a:gd name="connsiteY13" fmla="*/ 2011718 h 4829491"/>
                <a:gd name="connsiteX14" fmla="*/ 2325227 w 3523460"/>
                <a:gd name="connsiteY14" fmla="*/ 2711432 h 4829491"/>
                <a:gd name="connsiteX15" fmla="*/ 2762549 w 3523460"/>
                <a:gd name="connsiteY15" fmla="*/ 2266158 h 4829491"/>
                <a:gd name="connsiteX16" fmla="*/ 3509971 w 3523460"/>
                <a:gd name="connsiteY16" fmla="*/ 2162792 h 4829491"/>
                <a:gd name="connsiteX17" fmla="*/ 2778451 w 3523460"/>
                <a:gd name="connsiteY17" fmla="*/ 2942019 h 4829491"/>
                <a:gd name="connsiteX18" fmla="*/ 2118493 w 3523460"/>
                <a:gd name="connsiteY18" fmla="*/ 4007494 h 4829491"/>
                <a:gd name="connsiteX19" fmla="*/ 2145734 w 3523460"/>
                <a:gd name="connsiteY19" fmla="*/ 4829491 h 4829491"/>
                <a:gd name="connsiteX20" fmla="*/ 929256 w 3523460"/>
                <a:gd name="connsiteY20" fmla="*/ 4777995 h 4829491"/>
                <a:gd name="connsiteX0" fmla="*/ 929256 w 3523460"/>
                <a:gd name="connsiteY0" fmla="*/ 4854841 h 4854841"/>
                <a:gd name="connsiteX1" fmla="*/ 870139 w 3523460"/>
                <a:gd name="connsiteY1" fmla="*/ 4094960 h 4854841"/>
                <a:gd name="connsiteX2" fmla="*/ 432816 w 3523460"/>
                <a:gd name="connsiteY2" fmla="*/ 2274110 h 4854841"/>
                <a:gd name="connsiteX3" fmla="*/ 75008 w 3523460"/>
                <a:gd name="connsiteY3" fmla="*/ 970096 h 4854841"/>
                <a:gd name="connsiteX4" fmla="*/ 750867 w 3523460"/>
                <a:gd name="connsiteY4" fmla="*/ 2107132 h 4854841"/>
                <a:gd name="connsiteX5" fmla="*/ 838333 w 3523460"/>
                <a:gd name="connsiteY5" fmla="*/ 2035571 h 4854841"/>
                <a:gd name="connsiteX6" fmla="*/ 711112 w 3523460"/>
                <a:gd name="connsiteY6" fmla="*/ 214722 h 4854841"/>
                <a:gd name="connsiteX7" fmla="*/ 1235897 w 3523460"/>
                <a:gd name="connsiteY7" fmla="*/ 1868593 h 4854841"/>
                <a:gd name="connsiteX8" fmla="*/ 1315411 w 3523460"/>
                <a:gd name="connsiteY8" fmla="*/ 1852690 h 4854841"/>
                <a:gd name="connsiteX9" fmla="*/ 1458534 w 3523460"/>
                <a:gd name="connsiteY9" fmla="*/ 37 h 4854841"/>
                <a:gd name="connsiteX10" fmla="*/ 1728878 w 3523460"/>
                <a:gd name="connsiteY10" fmla="*/ 1828836 h 4854841"/>
                <a:gd name="connsiteX11" fmla="*/ 1816344 w 3523460"/>
                <a:gd name="connsiteY11" fmla="*/ 1868594 h 4854841"/>
                <a:gd name="connsiteX12" fmla="*/ 2492205 w 3523460"/>
                <a:gd name="connsiteY12" fmla="*/ 333992 h 4854841"/>
                <a:gd name="connsiteX13" fmla="*/ 2221860 w 3523460"/>
                <a:gd name="connsiteY13" fmla="*/ 2011718 h 4854841"/>
                <a:gd name="connsiteX14" fmla="*/ 2325227 w 3523460"/>
                <a:gd name="connsiteY14" fmla="*/ 2711432 h 4854841"/>
                <a:gd name="connsiteX15" fmla="*/ 2762549 w 3523460"/>
                <a:gd name="connsiteY15" fmla="*/ 2266158 h 4854841"/>
                <a:gd name="connsiteX16" fmla="*/ 3509971 w 3523460"/>
                <a:gd name="connsiteY16" fmla="*/ 2162792 h 4854841"/>
                <a:gd name="connsiteX17" fmla="*/ 2778451 w 3523460"/>
                <a:gd name="connsiteY17" fmla="*/ 2942019 h 4854841"/>
                <a:gd name="connsiteX18" fmla="*/ 2118493 w 3523460"/>
                <a:gd name="connsiteY18" fmla="*/ 4007494 h 4854841"/>
                <a:gd name="connsiteX19" fmla="*/ 2145734 w 3523460"/>
                <a:gd name="connsiteY19" fmla="*/ 4829491 h 4854841"/>
                <a:gd name="connsiteX20" fmla="*/ 929256 w 3523460"/>
                <a:gd name="connsiteY20" fmla="*/ 4854841 h 4854841"/>
                <a:gd name="connsiteX0" fmla="*/ 929256 w 3523460"/>
                <a:gd name="connsiteY0" fmla="*/ 4854841 h 4854841"/>
                <a:gd name="connsiteX1" fmla="*/ 870139 w 3523460"/>
                <a:gd name="connsiteY1" fmla="*/ 4094960 h 4854841"/>
                <a:gd name="connsiteX2" fmla="*/ 432816 w 3523460"/>
                <a:gd name="connsiteY2" fmla="*/ 2274110 h 4854841"/>
                <a:gd name="connsiteX3" fmla="*/ 75008 w 3523460"/>
                <a:gd name="connsiteY3" fmla="*/ 970096 h 4854841"/>
                <a:gd name="connsiteX4" fmla="*/ 750867 w 3523460"/>
                <a:gd name="connsiteY4" fmla="*/ 2107132 h 4854841"/>
                <a:gd name="connsiteX5" fmla="*/ 838333 w 3523460"/>
                <a:gd name="connsiteY5" fmla="*/ 2035571 h 4854841"/>
                <a:gd name="connsiteX6" fmla="*/ 711112 w 3523460"/>
                <a:gd name="connsiteY6" fmla="*/ 214722 h 4854841"/>
                <a:gd name="connsiteX7" fmla="*/ 1235897 w 3523460"/>
                <a:gd name="connsiteY7" fmla="*/ 1868593 h 4854841"/>
                <a:gd name="connsiteX8" fmla="*/ 1315411 w 3523460"/>
                <a:gd name="connsiteY8" fmla="*/ 1852690 h 4854841"/>
                <a:gd name="connsiteX9" fmla="*/ 1458534 w 3523460"/>
                <a:gd name="connsiteY9" fmla="*/ 37 h 4854841"/>
                <a:gd name="connsiteX10" fmla="*/ 1728878 w 3523460"/>
                <a:gd name="connsiteY10" fmla="*/ 1828836 h 4854841"/>
                <a:gd name="connsiteX11" fmla="*/ 1816344 w 3523460"/>
                <a:gd name="connsiteY11" fmla="*/ 1868594 h 4854841"/>
                <a:gd name="connsiteX12" fmla="*/ 2492205 w 3523460"/>
                <a:gd name="connsiteY12" fmla="*/ 333992 h 4854841"/>
                <a:gd name="connsiteX13" fmla="*/ 2221860 w 3523460"/>
                <a:gd name="connsiteY13" fmla="*/ 2011718 h 4854841"/>
                <a:gd name="connsiteX14" fmla="*/ 2325227 w 3523460"/>
                <a:gd name="connsiteY14" fmla="*/ 2711432 h 4854841"/>
                <a:gd name="connsiteX15" fmla="*/ 2762549 w 3523460"/>
                <a:gd name="connsiteY15" fmla="*/ 2266158 h 4854841"/>
                <a:gd name="connsiteX16" fmla="*/ 3509971 w 3523460"/>
                <a:gd name="connsiteY16" fmla="*/ 2162792 h 4854841"/>
                <a:gd name="connsiteX17" fmla="*/ 2778451 w 3523460"/>
                <a:gd name="connsiteY17" fmla="*/ 2942019 h 4854841"/>
                <a:gd name="connsiteX18" fmla="*/ 2118493 w 3523460"/>
                <a:gd name="connsiteY18" fmla="*/ 4007494 h 4854841"/>
                <a:gd name="connsiteX19" fmla="*/ 2145735 w 3523460"/>
                <a:gd name="connsiteY19" fmla="*/ 4837820 h 4854841"/>
                <a:gd name="connsiteX20" fmla="*/ 929256 w 3523460"/>
                <a:gd name="connsiteY20" fmla="*/ 4854841 h 4854841"/>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4837820">
                  <a:moveTo>
                    <a:pt x="929257" y="4829855"/>
                  </a:moveTo>
                  <a:cubicBezTo>
                    <a:pt x="937409" y="4667798"/>
                    <a:pt x="977884" y="4352057"/>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097672" y="4371359"/>
                    <a:pt x="2108629" y="4596630"/>
                    <a:pt x="2145735" y="4837820"/>
                  </a:cubicBezTo>
                  <a:lnTo>
                    <a:pt x="929257" y="4829855"/>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6" name="Freeform 7">
              <a:extLst>
                <a:ext uri="{FF2B5EF4-FFF2-40B4-BE49-F238E27FC236}">
                  <a16:creationId xmlns:a16="http://schemas.microsoft.com/office/drawing/2014/main" id="{25783134-436A-4E0E-8D8F-5F239C3EA62A}"/>
                </a:ext>
              </a:extLst>
            </p:cNvPr>
            <p:cNvSpPr/>
            <p:nvPr/>
          </p:nvSpPr>
          <p:spPr>
            <a:xfrm flipH="1">
              <a:off x="1753574" y="4584405"/>
              <a:ext cx="1578802" cy="201881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23479 w 3523460"/>
                <a:gd name="connsiteY0" fmla="*/ 448726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23479 w 3523460"/>
                <a:gd name="connsiteY20" fmla="*/ 4487266 h 4522103"/>
                <a:gd name="connsiteX0" fmla="*/ 923479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23479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4505443">
                  <a:moveTo>
                    <a:pt x="931808" y="4487266"/>
                  </a:moveTo>
                  <a:cubicBezTo>
                    <a:pt x="914969" y="4366857"/>
                    <a:pt x="952895" y="4293750"/>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06001" y="4229757"/>
                    <a:pt x="2081085" y="4264253"/>
                    <a:pt x="2118191" y="4505443"/>
                  </a:cubicBezTo>
                  <a:cubicBezTo>
                    <a:pt x="1725506" y="4488277"/>
                    <a:pt x="1324493" y="4504432"/>
                    <a:pt x="931808" y="4487266"/>
                  </a:cubicBezTo>
                  <a:close/>
                </a:path>
              </a:pathLst>
            </a:cu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7" name="Freeform 9">
              <a:extLst>
                <a:ext uri="{FF2B5EF4-FFF2-40B4-BE49-F238E27FC236}">
                  <a16:creationId xmlns:a16="http://schemas.microsoft.com/office/drawing/2014/main" id="{336E6CD0-2A2A-4D7B-91D5-A5CF9F039EC2}"/>
                </a:ext>
              </a:extLst>
            </p:cNvPr>
            <p:cNvSpPr/>
            <p:nvPr/>
          </p:nvSpPr>
          <p:spPr>
            <a:xfrm flipH="1">
              <a:off x="1016436" y="5118688"/>
              <a:ext cx="1578802" cy="1483571"/>
            </a:xfrm>
            <a:custGeom>
              <a:avLst/>
              <a:gdLst/>
              <a:ahLst/>
              <a:cxnLst/>
              <a:rect l="l" t="t" r="r" b="b"/>
              <a:pathLst>
                <a:path w="1224747" h="1150872">
                  <a:moveTo>
                    <a:pt x="506983" y="13"/>
                  </a:moveTo>
                  <a:cubicBezTo>
                    <a:pt x="402878" y="-2751"/>
                    <a:pt x="456313" y="444994"/>
                    <a:pt x="457234" y="643991"/>
                  </a:cubicBezTo>
                  <a:cubicBezTo>
                    <a:pt x="455852" y="711705"/>
                    <a:pt x="431899" y="670247"/>
                    <a:pt x="429595" y="649519"/>
                  </a:cubicBezTo>
                  <a:cubicBezTo>
                    <a:pt x="402417" y="548638"/>
                    <a:pt x="316278" y="64042"/>
                    <a:pt x="247181" y="74637"/>
                  </a:cubicBezTo>
                  <a:cubicBezTo>
                    <a:pt x="148604" y="87535"/>
                    <a:pt x="249024" y="498428"/>
                    <a:pt x="291403" y="707560"/>
                  </a:cubicBezTo>
                  <a:cubicBezTo>
                    <a:pt x="299694" y="731974"/>
                    <a:pt x="274819" y="759151"/>
                    <a:pt x="261000" y="732434"/>
                  </a:cubicBezTo>
                  <a:cubicBezTo>
                    <a:pt x="216778" y="672551"/>
                    <a:pt x="86417" y="322462"/>
                    <a:pt x="26073" y="337203"/>
                  </a:cubicBezTo>
                  <a:cubicBezTo>
                    <a:pt x="-65135" y="394323"/>
                    <a:pt x="108988" y="639385"/>
                    <a:pt x="150446" y="790475"/>
                  </a:cubicBezTo>
                  <a:cubicBezTo>
                    <a:pt x="154996" y="914832"/>
                    <a:pt x="167867" y="1035860"/>
                    <a:pt x="198006" y="1150872"/>
                  </a:cubicBezTo>
                  <a:lnTo>
                    <a:pt x="894045" y="1150872"/>
                  </a:lnTo>
                  <a:lnTo>
                    <a:pt x="965784" y="1022639"/>
                  </a:lnTo>
                  <a:cubicBezTo>
                    <a:pt x="1036722" y="901951"/>
                    <a:pt x="1135300" y="850359"/>
                    <a:pt x="1220058" y="751781"/>
                  </a:cubicBezTo>
                  <a:cubicBezTo>
                    <a:pt x="1257831" y="702953"/>
                    <a:pt x="1057912" y="659653"/>
                    <a:pt x="960256" y="787711"/>
                  </a:cubicBezTo>
                  <a:cubicBezTo>
                    <a:pt x="898530" y="836540"/>
                    <a:pt x="847859" y="890895"/>
                    <a:pt x="808244" y="942487"/>
                  </a:cubicBezTo>
                  <a:lnTo>
                    <a:pt x="772314" y="699269"/>
                  </a:lnTo>
                  <a:cubicBezTo>
                    <a:pt x="804559" y="511326"/>
                    <a:pt x="966705" y="146497"/>
                    <a:pt x="866285" y="116095"/>
                  </a:cubicBezTo>
                  <a:cubicBezTo>
                    <a:pt x="764023" y="83850"/>
                    <a:pt x="714273" y="477239"/>
                    <a:pt x="631357" y="649519"/>
                  </a:cubicBezTo>
                  <a:cubicBezTo>
                    <a:pt x="613392" y="666102"/>
                    <a:pt x="602797" y="666562"/>
                    <a:pt x="600954" y="635699"/>
                  </a:cubicBezTo>
                  <a:cubicBezTo>
                    <a:pt x="593584" y="535740"/>
                    <a:pt x="588518" y="-2752"/>
                    <a:pt x="506983" y="13"/>
                  </a:cubicBez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grpSp>
      <p:grpSp>
        <p:nvGrpSpPr>
          <p:cNvPr id="8" name="그룹 18">
            <a:extLst>
              <a:ext uri="{FF2B5EF4-FFF2-40B4-BE49-F238E27FC236}">
                <a16:creationId xmlns:a16="http://schemas.microsoft.com/office/drawing/2014/main" id="{FE51F417-9B92-44EC-8C4E-57CBBE1A2BA5}"/>
              </a:ext>
            </a:extLst>
          </p:cNvPr>
          <p:cNvGrpSpPr/>
          <p:nvPr/>
        </p:nvGrpSpPr>
        <p:grpSpPr>
          <a:xfrm>
            <a:off x="2572031" y="4204758"/>
            <a:ext cx="3710346" cy="2672527"/>
            <a:chOff x="1016436" y="3876641"/>
            <a:chExt cx="3796962" cy="2734917"/>
          </a:xfrm>
        </p:grpSpPr>
        <p:sp>
          <p:nvSpPr>
            <p:cNvPr id="9" name="Freeform 5">
              <a:extLst>
                <a:ext uri="{FF2B5EF4-FFF2-40B4-BE49-F238E27FC236}">
                  <a16:creationId xmlns:a16="http://schemas.microsoft.com/office/drawing/2014/main" id="{939AE5AC-AC50-4ACB-8F43-7E7833AD1BFD}"/>
                </a:ext>
              </a:extLst>
            </p:cNvPr>
            <p:cNvSpPr/>
            <p:nvPr/>
          </p:nvSpPr>
          <p:spPr>
            <a:xfrm>
              <a:off x="3234596" y="3876641"/>
              <a:ext cx="1578802" cy="2734917"/>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7 w 3523460"/>
                <a:gd name="connsiteY0" fmla="*/ 4528242 h 4528242"/>
                <a:gd name="connsiteX1" fmla="*/ 870139 w 3523460"/>
                <a:gd name="connsiteY1" fmla="*/ 4094960 h 4528242"/>
                <a:gd name="connsiteX2" fmla="*/ 432816 w 3523460"/>
                <a:gd name="connsiteY2" fmla="*/ 2274110 h 4528242"/>
                <a:gd name="connsiteX3" fmla="*/ 75008 w 3523460"/>
                <a:gd name="connsiteY3" fmla="*/ 970096 h 4528242"/>
                <a:gd name="connsiteX4" fmla="*/ 750867 w 3523460"/>
                <a:gd name="connsiteY4" fmla="*/ 2107132 h 4528242"/>
                <a:gd name="connsiteX5" fmla="*/ 838333 w 3523460"/>
                <a:gd name="connsiteY5" fmla="*/ 2035571 h 4528242"/>
                <a:gd name="connsiteX6" fmla="*/ 711112 w 3523460"/>
                <a:gd name="connsiteY6" fmla="*/ 214722 h 4528242"/>
                <a:gd name="connsiteX7" fmla="*/ 1235897 w 3523460"/>
                <a:gd name="connsiteY7" fmla="*/ 1868593 h 4528242"/>
                <a:gd name="connsiteX8" fmla="*/ 1315411 w 3523460"/>
                <a:gd name="connsiteY8" fmla="*/ 1852690 h 4528242"/>
                <a:gd name="connsiteX9" fmla="*/ 1458534 w 3523460"/>
                <a:gd name="connsiteY9" fmla="*/ 37 h 4528242"/>
                <a:gd name="connsiteX10" fmla="*/ 1728878 w 3523460"/>
                <a:gd name="connsiteY10" fmla="*/ 1828836 h 4528242"/>
                <a:gd name="connsiteX11" fmla="*/ 1816344 w 3523460"/>
                <a:gd name="connsiteY11" fmla="*/ 1868594 h 4528242"/>
                <a:gd name="connsiteX12" fmla="*/ 2492205 w 3523460"/>
                <a:gd name="connsiteY12" fmla="*/ 333992 h 4528242"/>
                <a:gd name="connsiteX13" fmla="*/ 2221860 w 3523460"/>
                <a:gd name="connsiteY13" fmla="*/ 2011718 h 4528242"/>
                <a:gd name="connsiteX14" fmla="*/ 2325227 w 3523460"/>
                <a:gd name="connsiteY14" fmla="*/ 2711432 h 4528242"/>
                <a:gd name="connsiteX15" fmla="*/ 2762549 w 3523460"/>
                <a:gd name="connsiteY15" fmla="*/ 2266158 h 4528242"/>
                <a:gd name="connsiteX16" fmla="*/ 3509971 w 3523460"/>
                <a:gd name="connsiteY16" fmla="*/ 2162792 h 4528242"/>
                <a:gd name="connsiteX17" fmla="*/ 2778451 w 3523460"/>
                <a:gd name="connsiteY17" fmla="*/ 2942019 h 4528242"/>
                <a:gd name="connsiteX18" fmla="*/ 2118493 w 3523460"/>
                <a:gd name="connsiteY18" fmla="*/ 4007494 h 4528242"/>
                <a:gd name="connsiteX19" fmla="*/ 2126522 w 3523460"/>
                <a:gd name="connsiteY19" fmla="*/ 4522103 h 4528242"/>
                <a:gd name="connsiteX20" fmla="*/ 948467 w 3523460"/>
                <a:gd name="connsiteY20" fmla="*/ 4528242 h 4528242"/>
                <a:gd name="connsiteX0" fmla="*/ 948467 w 3523460"/>
                <a:gd name="connsiteY0" fmla="*/ 6103601 h 6103601"/>
                <a:gd name="connsiteX1" fmla="*/ 870139 w 3523460"/>
                <a:gd name="connsiteY1" fmla="*/ 4094960 h 6103601"/>
                <a:gd name="connsiteX2" fmla="*/ 432816 w 3523460"/>
                <a:gd name="connsiteY2" fmla="*/ 2274110 h 6103601"/>
                <a:gd name="connsiteX3" fmla="*/ 75008 w 3523460"/>
                <a:gd name="connsiteY3" fmla="*/ 970096 h 6103601"/>
                <a:gd name="connsiteX4" fmla="*/ 750867 w 3523460"/>
                <a:gd name="connsiteY4" fmla="*/ 2107132 h 6103601"/>
                <a:gd name="connsiteX5" fmla="*/ 838333 w 3523460"/>
                <a:gd name="connsiteY5" fmla="*/ 2035571 h 6103601"/>
                <a:gd name="connsiteX6" fmla="*/ 711112 w 3523460"/>
                <a:gd name="connsiteY6" fmla="*/ 214722 h 6103601"/>
                <a:gd name="connsiteX7" fmla="*/ 1235897 w 3523460"/>
                <a:gd name="connsiteY7" fmla="*/ 1868593 h 6103601"/>
                <a:gd name="connsiteX8" fmla="*/ 1315411 w 3523460"/>
                <a:gd name="connsiteY8" fmla="*/ 1852690 h 6103601"/>
                <a:gd name="connsiteX9" fmla="*/ 1458534 w 3523460"/>
                <a:gd name="connsiteY9" fmla="*/ 37 h 6103601"/>
                <a:gd name="connsiteX10" fmla="*/ 1728878 w 3523460"/>
                <a:gd name="connsiteY10" fmla="*/ 1828836 h 6103601"/>
                <a:gd name="connsiteX11" fmla="*/ 1816344 w 3523460"/>
                <a:gd name="connsiteY11" fmla="*/ 1868594 h 6103601"/>
                <a:gd name="connsiteX12" fmla="*/ 2492205 w 3523460"/>
                <a:gd name="connsiteY12" fmla="*/ 333992 h 6103601"/>
                <a:gd name="connsiteX13" fmla="*/ 2221860 w 3523460"/>
                <a:gd name="connsiteY13" fmla="*/ 2011718 h 6103601"/>
                <a:gd name="connsiteX14" fmla="*/ 2325227 w 3523460"/>
                <a:gd name="connsiteY14" fmla="*/ 2711432 h 6103601"/>
                <a:gd name="connsiteX15" fmla="*/ 2762549 w 3523460"/>
                <a:gd name="connsiteY15" fmla="*/ 2266158 h 6103601"/>
                <a:gd name="connsiteX16" fmla="*/ 3509971 w 3523460"/>
                <a:gd name="connsiteY16" fmla="*/ 2162792 h 6103601"/>
                <a:gd name="connsiteX17" fmla="*/ 2778451 w 3523460"/>
                <a:gd name="connsiteY17" fmla="*/ 2942019 h 6103601"/>
                <a:gd name="connsiteX18" fmla="*/ 2118493 w 3523460"/>
                <a:gd name="connsiteY18" fmla="*/ 4007494 h 6103601"/>
                <a:gd name="connsiteX19" fmla="*/ 2126522 w 3523460"/>
                <a:gd name="connsiteY19" fmla="*/ 4522103 h 6103601"/>
                <a:gd name="connsiteX20" fmla="*/ 948467 w 3523460"/>
                <a:gd name="connsiteY20" fmla="*/ 6103601 h 6103601"/>
                <a:gd name="connsiteX0" fmla="*/ 948467 w 3523460"/>
                <a:gd name="connsiteY0" fmla="*/ 6103601 h 6103601"/>
                <a:gd name="connsiteX1" fmla="*/ 870139 w 3523460"/>
                <a:gd name="connsiteY1" fmla="*/ 4094960 h 6103601"/>
                <a:gd name="connsiteX2" fmla="*/ 432816 w 3523460"/>
                <a:gd name="connsiteY2" fmla="*/ 2274110 h 6103601"/>
                <a:gd name="connsiteX3" fmla="*/ 75008 w 3523460"/>
                <a:gd name="connsiteY3" fmla="*/ 970096 h 6103601"/>
                <a:gd name="connsiteX4" fmla="*/ 750867 w 3523460"/>
                <a:gd name="connsiteY4" fmla="*/ 2107132 h 6103601"/>
                <a:gd name="connsiteX5" fmla="*/ 838333 w 3523460"/>
                <a:gd name="connsiteY5" fmla="*/ 2035571 h 6103601"/>
                <a:gd name="connsiteX6" fmla="*/ 711112 w 3523460"/>
                <a:gd name="connsiteY6" fmla="*/ 214722 h 6103601"/>
                <a:gd name="connsiteX7" fmla="*/ 1235897 w 3523460"/>
                <a:gd name="connsiteY7" fmla="*/ 1868593 h 6103601"/>
                <a:gd name="connsiteX8" fmla="*/ 1315411 w 3523460"/>
                <a:gd name="connsiteY8" fmla="*/ 1852690 h 6103601"/>
                <a:gd name="connsiteX9" fmla="*/ 1458534 w 3523460"/>
                <a:gd name="connsiteY9" fmla="*/ 37 h 6103601"/>
                <a:gd name="connsiteX10" fmla="*/ 1728878 w 3523460"/>
                <a:gd name="connsiteY10" fmla="*/ 1828836 h 6103601"/>
                <a:gd name="connsiteX11" fmla="*/ 1816344 w 3523460"/>
                <a:gd name="connsiteY11" fmla="*/ 1868594 h 6103601"/>
                <a:gd name="connsiteX12" fmla="*/ 2492205 w 3523460"/>
                <a:gd name="connsiteY12" fmla="*/ 333992 h 6103601"/>
                <a:gd name="connsiteX13" fmla="*/ 2221860 w 3523460"/>
                <a:gd name="connsiteY13" fmla="*/ 2011718 h 6103601"/>
                <a:gd name="connsiteX14" fmla="*/ 2325227 w 3523460"/>
                <a:gd name="connsiteY14" fmla="*/ 2711432 h 6103601"/>
                <a:gd name="connsiteX15" fmla="*/ 2762549 w 3523460"/>
                <a:gd name="connsiteY15" fmla="*/ 2266158 h 6103601"/>
                <a:gd name="connsiteX16" fmla="*/ 3509971 w 3523460"/>
                <a:gd name="connsiteY16" fmla="*/ 2162792 h 6103601"/>
                <a:gd name="connsiteX17" fmla="*/ 2778451 w 3523460"/>
                <a:gd name="connsiteY17" fmla="*/ 2942019 h 6103601"/>
                <a:gd name="connsiteX18" fmla="*/ 2118493 w 3523460"/>
                <a:gd name="connsiteY18" fmla="*/ 4007494 h 6103601"/>
                <a:gd name="connsiteX19" fmla="*/ 2357064 w 3523460"/>
                <a:gd name="connsiteY19" fmla="*/ 6059037 h 6103601"/>
                <a:gd name="connsiteX20" fmla="*/ 948467 w 3523460"/>
                <a:gd name="connsiteY20" fmla="*/ 6103601 h 610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6103601">
                  <a:moveTo>
                    <a:pt x="948467" y="6103601"/>
                  </a:moveTo>
                  <a:cubicBezTo>
                    <a:pt x="873324" y="5891568"/>
                    <a:pt x="1019530" y="4410362"/>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319958" y="5817847"/>
                    <a:pt x="2357064" y="6059037"/>
                  </a:cubicBezTo>
                  <a:lnTo>
                    <a:pt x="948467" y="610360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10" name="Freeform 6">
              <a:extLst>
                <a:ext uri="{FF2B5EF4-FFF2-40B4-BE49-F238E27FC236}">
                  <a16:creationId xmlns:a16="http://schemas.microsoft.com/office/drawing/2014/main" id="{24DCAB58-0182-4DAF-AB32-DC1DCA27B66F}"/>
                </a:ext>
              </a:extLst>
            </p:cNvPr>
            <p:cNvSpPr/>
            <p:nvPr/>
          </p:nvSpPr>
          <p:spPr>
            <a:xfrm>
              <a:off x="2635903" y="4429817"/>
              <a:ext cx="1578802" cy="2167742"/>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29256 w 3523460"/>
                <a:gd name="connsiteY0" fmla="*/ 4777995 h 4777995"/>
                <a:gd name="connsiteX1" fmla="*/ 870139 w 3523460"/>
                <a:gd name="connsiteY1" fmla="*/ 4094960 h 4777995"/>
                <a:gd name="connsiteX2" fmla="*/ 432816 w 3523460"/>
                <a:gd name="connsiteY2" fmla="*/ 2274110 h 4777995"/>
                <a:gd name="connsiteX3" fmla="*/ 75008 w 3523460"/>
                <a:gd name="connsiteY3" fmla="*/ 970096 h 4777995"/>
                <a:gd name="connsiteX4" fmla="*/ 750867 w 3523460"/>
                <a:gd name="connsiteY4" fmla="*/ 2107132 h 4777995"/>
                <a:gd name="connsiteX5" fmla="*/ 838333 w 3523460"/>
                <a:gd name="connsiteY5" fmla="*/ 2035571 h 4777995"/>
                <a:gd name="connsiteX6" fmla="*/ 711112 w 3523460"/>
                <a:gd name="connsiteY6" fmla="*/ 214722 h 4777995"/>
                <a:gd name="connsiteX7" fmla="*/ 1235897 w 3523460"/>
                <a:gd name="connsiteY7" fmla="*/ 1868593 h 4777995"/>
                <a:gd name="connsiteX8" fmla="*/ 1315411 w 3523460"/>
                <a:gd name="connsiteY8" fmla="*/ 1852690 h 4777995"/>
                <a:gd name="connsiteX9" fmla="*/ 1458534 w 3523460"/>
                <a:gd name="connsiteY9" fmla="*/ 37 h 4777995"/>
                <a:gd name="connsiteX10" fmla="*/ 1728878 w 3523460"/>
                <a:gd name="connsiteY10" fmla="*/ 1828836 h 4777995"/>
                <a:gd name="connsiteX11" fmla="*/ 1816344 w 3523460"/>
                <a:gd name="connsiteY11" fmla="*/ 1868594 h 4777995"/>
                <a:gd name="connsiteX12" fmla="*/ 2492205 w 3523460"/>
                <a:gd name="connsiteY12" fmla="*/ 333992 h 4777995"/>
                <a:gd name="connsiteX13" fmla="*/ 2221860 w 3523460"/>
                <a:gd name="connsiteY13" fmla="*/ 2011718 h 4777995"/>
                <a:gd name="connsiteX14" fmla="*/ 2325227 w 3523460"/>
                <a:gd name="connsiteY14" fmla="*/ 2711432 h 4777995"/>
                <a:gd name="connsiteX15" fmla="*/ 2762549 w 3523460"/>
                <a:gd name="connsiteY15" fmla="*/ 2266158 h 4777995"/>
                <a:gd name="connsiteX16" fmla="*/ 3509971 w 3523460"/>
                <a:gd name="connsiteY16" fmla="*/ 2162792 h 4777995"/>
                <a:gd name="connsiteX17" fmla="*/ 2778451 w 3523460"/>
                <a:gd name="connsiteY17" fmla="*/ 2942019 h 4777995"/>
                <a:gd name="connsiteX18" fmla="*/ 2118493 w 3523460"/>
                <a:gd name="connsiteY18" fmla="*/ 4007494 h 4777995"/>
                <a:gd name="connsiteX19" fmla="*/ 2126522 w 3523460"/>
                <a:gd name="connsiteY19" fmla="*/ 4522103 h 4777995"/>
                <a:gd name="connsiteX20" fmla="*/ 929256 w 3523460"/>
                <a:gd name="connsiteY20" fmla="*/ 4777995 h 4777995"/>
                <a:gd name="connsiteX0" fmla="*/ 929256 w 3523460"/>
                <a:gd name="connsiteY0" fmla="*/ 4777995 h 4829491"/>
                <a:gd name="connsiteX1" fmla="*/ 870139 w 3523460"/>
                <a:gd name="connsiteY1" fmla="*/ 4094960 h 4829491"/>
                <a:gd name="connsiteX2" fmla="*/ 432816 w 3523460"/>
                <a:gd name="connsiteY2" fmla="*/ 2274110 h 4829491"/>
                <a:gd name="connsiteX3" fmla="*/ 75008 w 3523460"/>
                <a:gd name="connsiteY3" fmla="*/ 970096 h 4829491"/>
                <a:gd name="connsiteX4" fmla="*/ 750867 w 3523460"/>
                <a:gd name="connsiteY4" fmla="*/ 2107132 h 4829491"/>
                <a:gd name="connsiteX5" fmla="*/ 838333 w 3523460"/>
                <a:gd name="connsiteY5" fmla="*/ 2035571 h 4829491"/>
                <a:gd name="connsiteX6" fmla="*/ 711112 w 3523460"/>
                <a:gd name="connsiteY6" fmla="*/ 214722 h 4829491"/>
                <a:gd name="connsiteX7" fmla="*/ 1235897 w 3523460"/>
                <a:gd name="connsiteY7" fmla="*/ 1868593 h 4829491"/>
                <a:gd name="connsiteX8" fmla="*/ 1315411 w 3523460"/>
                <a:gd name="connsiteY8" fmla="*/ 1852690 h 4829491"/>
                <a:gd name="connsiteX9" fmla="*/ 1458534 w 3523460"/>
                <a:gd name="connsiteY9" fmla="*/ 37 h 4829491"/>
                <a:gd name="connsiteX10" fmla="*/ 1728878 w 3523460"/>
                <a:gd name="connsiteY10" fmla="*/ 1828836 h 4829491"/>
                <a:gd name="connsiteX11" fmla="*/ 1816344 w 3523460"/>
                <a:gd name="connsiteY11" fmla="*/ 1868594 h 4829491"/>
                <a:gd name="connsiteX12" fmla="*/ 2492205 w 3523460"/>
                <a:gd name="connsiteY12" fmla="*/ 333992 h 4829491"/>
                <a:gd name="connsiteX13" fmla="*/ 2221860 w 3523460"/>
                <a:gd name="connsiteY13" fmla="*/ 2011718 h 4829491"/>
                <a:gd name="connsiteX14" fmla="*/ 2325227 w 3523460"/>
                <a:gd name="connsiteY14" fmla="*/ 2711432 h 4829491"/>
                <a:gd name="connsiteX15" fmla="*/ 2762549 w 3523460"/>
                <a:gd name="connsiteY15" fmla="*/ 2266158 h 4829491"/>
                <a:gd name="connsiteX16" fmla="*/ 3509971 w 3523460"/>
                <a:gd name="connsiteY16" fmla="*/ 2162792 h 4829491"/>
                <a:gd name="connsiteX17" fmla="*/ 2778451 w 3523460"/>
                <a:gd name="connsiteY17" fmla="*/ 2942019 h 4829491"/>
                <a:gd name="connsiteX18" fmla="*/ 2118493 w 3523460"/>
                <a:gd name="connsiteY18" fmla="*/ 4007494 h 4829491"/>
                <a:gd name="connsiteX19" fmla="*/ 2145734 w 3523460"/>
                <a:gd name="connsiteY19" fmla="*/ 4829491 h 4829491"/>
                <a:gd name="connsiteX20" fmla="*/ 929256 w 3523460"/>
                <a:gd name="connsiteY20" fmla="*/ 4777995 h 4829491"/>
                <a:gd name="connsiteX0" fmla="*/ 929256 w 3523460"/>
                <a:gd name="connsiteY0" fmla="*/ 4854841 h 4854841"/>
                <a:gd name="connsiteX1" fmla="*/ 870139 w 3523460"/>
                <a:gd name="connsiteY1" fmla="*/ 4094960 h 4854841"/>
                <a:gd name="connsiteX2" fmla="*/ 432816 w 3523460"/>
                <a:gd name="connsiteY2" fmla="*/ 2274110 h 4854841"/>
                <a:gd name="connsiteX3" fmla="*/ 75008 w 3523460"/>
                <a:gd name="connsiteY3" fmla="*/ 970096 h 4854841"/>
                <a:gd name="connsiteX4" fmla="*/ 750867 w 3523460"/>
                <a:gd name="connsiteY4" fmla="*/ 2107132 h 4854841"/>
                <a:gd name="connsiteX5" fmla="*/ 838333 w 3523460"/>
                <a:gd name="connsiteY5" fmla="*/ 2035571 h 4854841"/>
                <a:gd name="connsiteX6" fmla="*/ 711112 w 3523460"/>
                <a:gd name="connsiteY6" fmla="*/ 214722 h 4854841"/>
                <a:gd name="connsiteX7" fmla="*/ 1235897 w 3523460"/>
                <a:gd name="connsiteY7" fmla="*/ 1868593 h 4854841"/>
                <a:gd name="connsiteX8" fmla="*/ 1315411 w 3523460"/>
                <a:gd name="connsiteY8" fmla="*/ 1852690 h 4854841"/>
                <a:gd name="connsiteX9" fmla="*/ 1458534 w 3523460"/>
                <a:gd name="connsiteY9" fmla="*/ 37 h 4854841"/>
                <a:gd name="connsiteX10" fmla="*/ 1728878 w 3523460"/>
                <a:gd name="connsiteY10" fmla="*/ 1828836 h 4854841"/>
                <a:gd name="connsiteX11" fmla="*/ 1816344 w 3523460"/>
                <a:gd name="connsiteY11" fmla="*/ 1868594 h 4854841"/>
                <a:gd name="connsiteX12" fmla="*/ 2492205 w 3523460"/>
                <a:gd name="connsiteY12" fmla="*/ 333992 h 4854841"/>
                <a:gd name="connsiteX13" fmla="*/ 2221860 w 3523460"/>
                <a:gd name="connsiteY13" fmla="*/ 2011718 h 4854841"/>
                <a:gd name="connsiteX14" fmla="*/ 2325227 w 3523460"/>
                <a:gd name="connsiteY14" fmla="*/ 2711432 h 4854841"/>
                <a:gd name="connsiteX15" fmla="*/ 2762549 w 3523460"/>
                <a:gd name="connsiteY15" fmla="*/ 2266158 h 4854841"/>
                <a:gd name="connsiteX16" fmla="*/ 3509971 w 3523460"/>
                <a:gd name="connsiteY16" fmla="*/ 2162792 h 4854841"/>
                <a:gd name="connsiteX17" fmla="*/ 2778451 w 3523460"/>
                <a:gd name="connsiteY17" fmla="*/ 2942019 h 4854841"/>
                <a:gd name="connsiteX18" fmla="*/ 2118493 w 3523460"/>
                <a:gd name="connsiteY18" fmla="*/ 4007494 h 4854841"/>
                <a:gd name="connsiteX19" fmla="*/ 2145734 w 3523460"/>
                <a:gd name="connsiteY19" fmla="*/ 4829491 h 4854841"/>
                <a:gd name="connsiteX20" fmla="*/ 929256 w 3523460"/>
                <a:gd name="connsiteY20" fmla="*/ 4854841 h 4854841"/>
                <a:gd name="connsiteX0" fmla="*/ 929256 w 3523460"/>
                <a:gd name="connsiteY0" fmla="*/ 4854841 h 4854841"/>
                <a:gd name="connsiteX1" fmla="*/ 870139 w 3523460"/>
                <a:gd name="connsiteY1" fmla="*/ 4094960 h 4854841"/>
                <a:gd name="connsiteX2" fmla="*/ 432816 w 3523460"/>
                <a:gd name="connsiteY2" fmla="*/ 2274110 h 4854841"/>
                <a:gd name="connsiteX3" fmla="*/ 75008 w 3523460"/>
                <a:gd name="connsiteY3" fmla="*/ 970096 h 4854841"/>
                <a:gd name="connsiteX4" fmla="*/ 750867 w 3523460"/>
                <a:gd name="connsiteY4" fmla="*/ 2107132 h 4854841"/>
                <a:gd name="connsiteX5" fmla="*/ 838333 w 3523460"/>
                <a:gd name="connsiteY5" fmla="*/ 2035571 h 4854841"/>
                <a:gd name="connsiteX6" fmla="*/ 711112 w 3523460"/>
                <a:gd name="connsiteY6" fmla="*/ 214722 h 4854841"/>
                <a:gd name="connsiteX7" fmla="*/ 1235897 w 3523460"/>
                <a:gd name="connsiteY7" fmla="*/ 1868593 h 4854841"/>
                <a:gd name="connsiteX8" fmla="*/ 1315411 w 3523460"/>
                <a:gd name="connsiteY8" fmla="*/ 1852690 h 4854841"/>
                <a:gd name="connsiteX9" fmla="*/ 1458534 w 3523460"/>
                <a:gd name="connsiteY9" fmla="*/ 37 h 4854841"/>
                <a:gd name="connsiteX10" fmla="*/ 1728878 w 3523460"/>
                <a:gd name="connsiteY10" fmla="*/ 1828836 h 4854841"/>
                <a:gd name="connsiteX11" fmla="*/ 1816344 w 3523460"/>
                <a:gd name="connsiteY11" fmla="*/ 1868594 h 4854841"/>
                <a:gd name="connsiteX12" fmla="*/ 2492205 w 3523460"/>
                <a:gd name="connsiteY12" fmla="*/ 333992 h 4854841"/>
                <a:gd name="connsiteX13" fmla="*/ 2221860 w 3523460"/>
                <a:gd name="connsiteY13" fmla="*/ 2011718 h 4854841"/>
                <a:gd name="connsiteX14" fmla="*/ 2325227 w 3523460"/>
                <a:gd name="connsiteY14" fmla="*/ 2711432 h 4854841"/>
                <a:gd name="connsiteX15" fmla="*/ 2762549 w 3523460"/>
                <a:gd name="connsiteY15" fmla="*/ 2266158 h 4854841"/>
                <a:gd name="connsiteX16" fmla="*/ 3509971 w 3523460"/>
                <a:gd name="connsiteY16" fmla="*/ 2162792 h 4854841"/>
                <a:gd name="connsiteX17" fmla="*/ 2778451 w 3523460"/>
                <a:gd name="connsiteY17" fmla="*/ 2942019 h 4854841"/>
                <a:gd name="connsiteX18" fmla="*/ 2118493 w 3523460"/>
                <a:gd name="connsiteY18" fmla="*/ 4007494 h 4854841"/>
                <a:gd name="connsiteX19" fmla="*/ 2145735 w 3523460"/>
                <a:gd name="connsiteY19" fmla="*/ 4837820 h 4854841"/>
                <a:gd name="connsiteX20" fmla="*/ 929256 w 3523460"/>
                <a:gd name="connsiteY20" fmla="*/ 4854841 h 4854841"/>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 name="connsiteX0" fmla="*/ 929257 w 3523460"/>
                <a:gd name="connsiteY0" fmla="*/ 4829855 h 4837820"/>
                <a:gd name="connsiteX1" fmla="*/ 870139 w 3523460"/>
                <a:gd name="connsiteY1" fmla="*/ 4094960 h 4837820"/>
                <a:gd name="connsiteX2" fmla="*/ 432816 w 3523460"/>
                <a:gd name="connsiteY2" fmla="*/ 2274110 h 4837820"/>
                <a:gd name="connsiteX3" fmla="*/ 75008 w 3523460"/>
                <a:gd name="connsiteY3" fmla="*/ 970096 h 4837820"/>
                <a:gd name="connsiteX4" fmla="*/ 750867 w 3523460"/>
                <a:gd name="connsiteY4" fmla="*/ 2107132 h 4837820"/>
                <a:gd name="connsiteX5" fmla="*/ 838333 w 3523460"/>
                <a:gd name="connsiteY5" fmla="*/ 2035571 h 4837820"/>
                <a:gd name="connsiteX6" fmla="*/ 711112 w 3523460"/>
                <a:gd name="connsiteY6" fmla="*/ 214722 h 4837820"/>
                <a:gd name="connsiteX7" fmla="*/ 1235897 w 3523460"/>
                <a:gd name="connsiteY7" fmla="*/ 1868593 h 4837820"/>
                <a:gd name="connsiteX8" fmla="*/ 1315411 w 3523460"/>
                <a:gd name="connsiteY8" fmla="*/ 1852690 h 4837820"/>
                <a:gd name="connsiteX9" fmla="*/ 1458534 w 3523460"/>
                <a:gd name="connsiteY9" fmla="*/ 37 h 4837820"/>
                <a:gd name="connsiteX10" fmla="*/ 1728878 w 3523460"/>
                <a:gd name="connsiteY10" fmla="*/ 1828836 h 4837820"/>
                <a:gd name="connsiteX11" fmla="*/ 1816344 w 3523460"/>
                <a:gd name="connsiteY11" fmla="*/ 1868594 h 4837820"/>
                <a:gd name="connsiteX12" fmla="*/ 2492205 w 3523460"/>
                <a:gd name="connsiteY12" fmla="*/ 333992 h 4837820"/>
                <a:gd name="connsiteX13" fmla="*/ 2221860 w 3523460"/>
                <a:gd name="connsiteY13" fmla="*/ 2011718 h 4837820"/>
                <a:gd name="connsiteX14" fmla="*/ 2325227 w 3523460"/>
                <a:gd name="connsiteY14" fmla="*/ 2711432 h 4837820"/>
                <a:gd name="connsiteX15" fmla="*/ 2762549 w 3523460"/>
                <a:gd name="connsiteY15" fmla="*/ 2266158 h 4837820"/>
                <a:gd name="connsiteX16" fmla="*/ 3509971 w 3523460"/>
                <a:gd name="connsiteY16" fmla="*/ 2162792 h 4837820"/>
                <a:gd name="connsiteX17" fmla="*/ 2778451 w 3523460"/>
                <a:gd name="connsiteY17" fmla="*/ 2942019 h 4837820"/>
                <a:gd name="connsiteX18" fmla="*/ 2118493 w 3523460"/>
                <a:gd name="connsiteY18" fmla="*/ 4007494 h 4837820"/>
                <a:gd name="connsiteX19" fmla="*/ 2145735 w 3523460"/>
                <a:gd name="connsiteY19" fmla="*/ 4837820 h 4837820"/>
                <a:gd name="connsiteX20" fmla="*/ 929257 w 3523460"/>
                <a:gd name="connsiteY20" fmla="*/ 4829855 h 483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4837820">
                  <a:moveTo>
                    <a:pt x="929257" y="4829855"/>
                  </a:moveTo>
                  <a:cubicBezTo>
                    <a:pt x="937409" y="4667798"/>
                    <a:pt x="977884" y="4352057"/>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097672" y="4371359"/>
                    <a:pt x="2108629" y="4596630"/>
                    <a:pt x="2145735" y="4837820"/>
                  </a:cubicBezTo>
                  <a:lnTo>
                    <a:pt x="929257" y="4829855"/>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11" name="Freeform 7">
              <a:extLst>
                <a:ext uri="{FF2B5EF4-FFF2-40B4-BE49-F238E27FC236}">
                  <a16:creationId xmlns:a16="http://schemas.microsoft.com/office/drawing/2014/main" id="{5FBFA6E2-A202-450F-A1CD-86C1C0D89A76}"/>
                </a:ext>
              </a:extLst>
            </p:cNvPr>
            <p:cNvSpPr/>
            <p:nvPr/>
          </p:nvSpPr>
          <p:spPr>
            <a:xfrm flipH="1">
              <a:off x="1753574" y="4584405"/>
              <a:ext cx="1578802" cy="201881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948466 w 3523460"/>
                <a:gd name="connsiteY0" fmla="*/ 447060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948466 w 3523460"/>
                <a:gd name="connsiteY20" fmla="*/ 4470606 h 5980637"/>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48466 w 3523460"/>
                <a:gd name="connsiteY0" fmla="*/ 447060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48466 w 3523460"/>
                <a:gd name="connsiteY20" fmla="*/ 4470606 h 4522103"/>
                <a:gd name="connsiteX0" fmla="*/ 923479 w 3523460"/>
                <a:gd name="connsiteY0" fmla="*/ 4487266 h 4522103"/>
                <a:gd name="connsiteX1" fmla="*/ 870139 w 3523460"/>
                <a:gd name="connsiteY1" fmla="*/ 4094960 h 4522103"/>
                <a:gd name="connsiteX2" fmla="*/ 432816 w 3523460"/>
                <a:gd name="connsiteY2" fmla="*/ 2274110 h 4522103"/>
                <a:gd name="connsiteX3" fmla="*/ 75008 w 3523460"/>
                <a:gd name="connsiteY3" fmla="*/ 970096 h 4522103"/>
                <a:gd name="connsiteX4" fmla="*/ 750867 w 3523460"/>
                <a:gd name="connsiteY4" fmla="*/ 2107132 h 4522103"/>
                <a:gd name="connsiteX5" fmla="*/ 838333 w 3523460"/>
                <a:gd name="connsiteY5" fmla="*/ 2035571 h 4522103"/>
                <a:gd name="connsiteX6" fmla="*/ 711112 w 3523460"/>
                <a:gd name="connsiteY6" fmla="*/ 214722 h 4522103"/>
                <a:gd name="connsiteX7" fmla="*/ 1235897 w 3523460"/>
                <a:gd name="connsiteY7" fmla="*/ 1868593 h 4522103"/>
                <a:gd name="connsiteX8" fmla="*/ 1315411 w 3523460"/>
                <a:gd name="connsiteY8" fmla="*/ 1852690 h 4522103"/>
                <a:gd name="connsiteX9" fmla="*/ 1458534 w 3523460"/>
                <a:gd name="connsiteY9" fmla="*/ 37 h 4522103"/>
                <a:gd name="connsiteX10" fmla="*/ 1728878 w 3523460"/>
                <a:gd name="connsiteY10" fmla="*/ 1828836 h 4522103"/>
                <a:gd name="connsiteX11" fmla="*/ 1816344 w 3523460"/>
                <a:gd name="connsiteY11" fmla="*/ 1868594 h 4522103"/>
                <a:gd name="connsiteX12" fmla="*/ 2492205 w 3523460"/>
                <a:gd name="connsiteY12" fmla="*/ 333992 h 4522103"/>
                <a:gd name="connsiteX13" fmla="*/ 2221860 w 3523460"/>
                <a:gd name="connsiteY13" fmla="*/ 2011718 h 4522103"/>
                <a:gd name="connsiteX14" fmla="*/ 2325227 w 3523460"/>
                <a:gd name="connsiteY14" fmla="*/ 2711432 h 4522103"/>
                <a:gd name="connsiteX15" fmla="*/ 2762549 w 3523460"/>
                <a:gd name="connsiteY15" fmla="*/ 2266158 h 4522103"/>
                <a:gd name="connsiteX16" fmla="*/ 3509971 w 3523460"/>
                <a:gd name="connsiteY16" fmla="*/ 2162792 h 4522103"/>
                <a:gd name="connsiteX17" fmla="*/ 2778451 w 3523460"/>
                <a:gd name="connsiteY17" fmla="*/ 2942019 h 4522103"/>
                <a:gd name="connsiteX18" fmla="*/ 2118493 w 3523460"/>
                <a:gd name="connsiteY18" fmla="*/ 4007494 h 4522103"/>
                <a:gd name="connsiteX19" fmla="*/ 2126522 w 3523460"/>
                <a:gd name="connsiteY19" fmla="*/ 4522103 h 4522103"/>
                <a:gd name="connsiteX20" fmla="*/ 923479 w 3523460"/>
                <a:gd name="connsiteY20" fmla="*/ 4487266 h 4522103"/>
                <a:gd name="connsiteX0" fmla="*/ 923479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23479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 name="connsiteX0" fmla="*/ 931808 w 3523460"/>
                <a:gd name="connsiteY0" fmla="*/ 4487266 h 4505443"/>
                <a:gd name="connsiteX1" fmla="*/ 870139 w 3523460"/>
                <a:gd name="connsiteY1" fmla="*/ 4094960 h 4505443"/>
                <a:gd name="connsiteX2" fmla="*/ 432816 w 3523460"/>
                <a:gd name="connsiteY2" fmla="*/ 2274110 h 4505443"/>
                <a:gd name="connsiteX3" fmla="*/ 75008 w 3523460"/>
                <a:gd name="connsiteY3" fmla="*/ 970096 h 4505443"/>
                <a:gd name="connsiteX4" fmla="*/ 750867 w 3523460"/>
                <a:gd name="connsiteY4" fmla="*/ 2107132 h 4505443"/>
                <a:gd name="connsiteX5" fmla="*/ 838333 w 3523460"/>
                <a:gd name="connsiteY5" fmla="*/ 2035571 h 4505443"/>
                <a:gd name="connsiteX6" fmla="*/ 711112 w 3523460"/>
                <a:gd name="connsiteY6" fmla="*/ 214722 h 4505443"/>
                <a:gd name="connsiteX7" fmla="*/ 1235897 w 3523460"/>
                <a:gd name="connsiteY7" fmla="*/ 1868593 h 4505443"/>
                <a:gd name="connsiteX8" fmla="*/ 1315411 w 3523460"/>
                <a:gd name="connsiteY8" fmla="*/ 1852690 h 4505443"/>
                <a:gd name="connsiteX9" fmla="*/ 1458534 w 3523460"/>
                <a:gd name="connsiteY9" fmla="*/ 37 h 4505443"/>
                <a:gd name="connsiteX10" fmla="*/ 1728878 w 3523460"/>
                <a:gd name="connsiteY10" fmla="*/ 1828836 h 4505443"/>
                <a:gd name="connsiteX11" fmla="*/ 1816344 w 3523460"/>
                <a:gd name="connsiteY11" fmla="*/ 1868594 h 4505443"/>
                <a:gd name="connsiteX12" fmla="*/ 2492205 w 3523460"/>
                <a:gd name="connsiteY12" fmla="*/ 333992 h 4505443"/>
                <a:gd name="connsiteX13" fmla="*/ 2221860 w 3523460"/>
                <a:gd name="connsiteY13" fmla="*/ 2011718 h 4505443"/>
                <a:gd name="connsiteX14" fmla="*/ 2325227 w 3523460"/>
                <a:gd name="connsiteY14" fmla="*/ 2711432 h 4505443"/>
                <a:gd name="connsiteX15" fmla="*/ 2762549 w 3523460"/>
                <a:gd name="connsiteY15" fmla="*/ 2266158 h 4505443"/>
                <a:gd name="connsiteX16" fmla="*/ 3509971 w 3523460"/>
                <a:gd name="connsiteY16" fmla="*/ 2162792 h 4505443"/>
                <a:gd name="connsiteX17" fmla="*/ 2778451 w 3523460"/>
                <a:gd name="connsiteY17" fmla="*/ 2942019 h 4505443"/>
                <a:gd name="connsiteX18" fmla="*/ 2118493 w 3523460"/>
                <a:gd name="connsiteY18" fmla="*/ 4007494 h 4505443"/>
                <a:gd name="connsiteX19" fmla="*/ 2118191 w 3523460"/>
                <a:gd name="connsiteY19" fmla="*/ 4505443 h 4505443"/>
                <a:gd name="connsiteX20" fmla="*/ 931808 w 3523460"/>
                <a:gd name="connsiteY20" fmla="*/ 4487266 h 450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4505443">
                  <a:moveTo>
                    <a:pt x="931808" y="4487266"/>
                  </a:moveTo>
                  <a:cubicBezTo>
                    <a:pt x="914969" y="4366857"/>
                    <a:pt x="952895" y="4293750"/>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06001" y="4229757"/>
                    <a:pt x="2081085" y="4264253"/>
                    <a:pt x="2118191" y="4505443"/>
                  </a:cubicBezTo>
                  <a:cubicBezTo>
                    <a:pt x="1725506" y="4488277"/>
                    <a:pt x="1324493" y="4504432"/>
                    <a:pt x="931808" y="4487266"/>
                  </a:cubicBezTo>
                  <a:close/>
                </a:path>
              </a:pathLst>
            </a:cu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12" name="Freeform 9">
              <a:extLst>
                <a:ext uri="{FF2B5EF4-FFF2-40B4-BE49-F238E27FC236}">
                  <a16:creationId xmlns:a16="http://schemas.microsoft.com/office/drawing/2014/main" id="{5FEBF55C-F838-457D-A3BB-1F2870C72AF9}"/>
                </a:ext>
              </a:extLst>
            </p:cNvPr>
            <p:cNvSpPr/>
            <p:nvPr/>
          </p:nvSpPr>
          <p:spPr>
            <a:xfrm flipH="1">
              <a:off x="1016436" y="5118688"/>
              <a:ext cx="1578802" cy="1483571"/>
            </a:xfrm>
            <a:custGeom>
              <a:avLst/>
              <a:gdLst/>
              <a:ahLst/>
              <a:cxnLst/>
              <a:rect l="l" t="t" r="r" b="b"/>
              <a:pathLst>
                <a:path w="1224747" h="1150872">
                  <a:moveTo>
                    <a:pt x="506983" y="13"/>
                  </a:moveTo>
                  <a:cubicBezTo>
                    <a:pt x="402878" y="-2751"/>
                    <a:pt x="456313" y="444994"/>
                    <a:pt x="457234" y="643991"/>
                  </a:cubicBezTo>
                  <a:cubicBezTo>
                    <a:pt x="455852" y="711705"/>
                    <a:pt x="431899" y="670247"/>
                    <a:pt x="429595" y="649519"/>
                  </a:cubicBezTo>
                  <a:cubicBezTo>
                    <a:pt x="402417" y="548638"/>
                    <a:pt x="316278" y="64042"/>
                    <a:pt x="247181" y="74637"/>
                  </a:cubicBezTo>
                  <a:cubicBezTo>
                    <a:pt x="148604" y="87535"/>
                    <a:pt x="249024" y="498428"/>
                    <a:pt x="291403" y="707560"/>
                  </a:cubicBezTo>
                  <a:cubicBezTo>
                    <a:pt x="299694" y="731974"/>
                    <a:pt x="274819" y="759151"/>
                    <a:pt x="261000" y="732434"/>
                  </a:cubicBezTo>
                  <a:cubicBezTo>
                    <a:pt x="216778" y="672551"/>
                    <a:pt x="86417" y="322462"/>
                    <a:pt x="26073" y="337203"/>
                  </a:cubicBezTo>
                  <a:cubicBezTo>
                    <a:pt x="-65135" y="394323"/>
                    <a:pt x="108988" y="639385"/>
                    <a:pt x="150446" y="790475"/>
                  </a:cubicBezTo>
                  <a:cubicBezTo>
                    <a:pt x="154996" y="914832"/>
                    <a:pt x="167867" y="1035860"/>
                    <a:pt x="198006" y="1150872"/>
                  </a:cubicBezTo>
                  <a:lnTo>
                    <a:pt x="894045" y="1150872"/>
                  </a:lnTo>
                  <a:lnTo>
                    <a:pt x="965784" y="1022639"/>
                  </a:lnTo>
                  <a:cubicBezTo>
                    <a:pt x="1036722" y="901951"/>
                    <a:pt x="1135300" y="850359"/>
                    <a:pt x="1220058" y="751781"/>
                  </a:cubicBezTo>
                  <a:cubicBezTo>
                    <a:pt x="1257831" y="702953"/>
                    <a:pt x="1057912" y="659653"/>
                    <a:pt x="960256" y="787711"/>
                  </a:cubicBezTo>
                  <a:cubicBezTo>
                    <a:pt x="898530" y="836540"/>
                    <a:pt x="847859" y="890895"/>
                    <a:pt x="808244" y="942487"/>
                  </a:cubicBezTo>
                  <a:lnTo>
                    <a:pt x="772314" y="699269"/>
                  </a:lnTo>
                  <a:cubicBezTo>
                    <a:pt x="804559" y="511326"/>
                    <a:pt x="966705" y="146497"/>
                    <a:pt x="866285" y="116095"/>
                  </a:cubicBezTo>
                  <a:cubicBezTo>
                    <a:pt x="764023" y="83850"/>
                    <a:pt x="714273" y="477239"/>
                    <a:pt x="631357" y="649519"/>
                  </a:cubicBezTo>
                  <a:cubicBezTo>
                    <a:pt x="613392" y="666102"/>
                    <a:pt x="602797" y="666562"/>
                    <a:pt x="600954" y="635699"/>
                  </a:cubicBezTo>
                  <a:cubicBezTo>
                    <a:pt x="593584" y="535740"/>
                    <a:pt x="588518" y="-2752"/>
                    <a:pt x="506983" y="13"/>
                  </a:cubicBez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grpSp>
      <p:sp>
        <p:nvSpPr>
          <p:cNvPr id="13" name="Freeform 2">
            <a:extLst>
              <a:ext uri="{FF2B5EF4-FFF2-40B4-BE49-F238E27FC236}">
                <a16:creationId xmlns:a16="http://schemas.microsoft.com/office/drawing/2014/main" id="{24EAF420-F53C-46CE-9EB8-224DFBAED09F}"/>
              </a:ext>
            </a:extLst>
          </p:cNvPr>
          <p:cNvSpPr/>
          <p:nvPr/>
        </p:nvSpPr>
        <p:spPr>
          <a:xfrm>
            <a:off x="5244107" y="3197900"/>
            <a:ext cx="2016176" cy="3675650"/>
          </a:xfrm>
          <a:custGeom>
            <a:avLst/>
            <a:gdLst>
              <a:gd name="connsiteX0" fmla="*/ 811033 w 3490622"/>
              <a:gd name="connsiteY0" fmla="*/ 4778734 h 4778734"/>
              <a:gd name="connsiteX1" fmla="*/ 803081 w 3490622"/>
              <a:gd name="connsiteY1" fmla="*/ 4341412 h 4778734"/>
              <a:gd name="connsiteX2" fmla="*/ 437321 w 3490622"/>
              <a:gd name="connsiteY2" fmla="*/ 2313830 h 4778734"/>
              <a:gd name="connsiteX3" fmla="*/ 0 w 3490622"/>
              <a:gd name="connsiteY3" fmla="*/ 938254 h 4778734"/>
              <a:gd name="connsiteX4" fmla="*/ 747422 w 3490622"/>
              <a:gd name="connsiteY4" fmla="*/ 2019631 h 4778734"/>
              <a:gd name="connsiteX5" fmla="*/ 667909 w 3490622"/>
              <a:gd name="connsiteY5" fmla="*/ 182880 h 4778734"/>
              <a:gd name="connsiteX6" fmla="*/ 1264257 w 3490622"/>
              <a:gd name="connsiteY6" fmla="*/ 1804946 h 4778734"/>
              <a:gd name="connsiteX7" fmla="*/ 1407380 w 3490622"/>
              <a:gd name="connsiteY7" fmla="*/ 0 h 4778734"/>
              <a:gd name="connsiteX8" fmla="*/ 1757238 w 3490622"/>
              <a:gd name="connsiteY8" fmla="*/ 1868557 h 4778734"/>
              <a:gd name="connsiteX9" fmla="*/ 2456953 w 3490622"/>
              <a:gd name="connsiteY9" fmla="*/ 333955 h 4778734"/>
              <a:gd name="connsiteX10" fmla="*/ 2194560 w 3490622"/>
              <a:gd name="connsiteY10" fmla="*/ 2003729 h 4778734"/>
              <a:gd name="connsiteX11" fmla="*/ 2305878 w 3490622"/>
              <a:gd name="connsiteY11" fmla="*/ 2759103 h 4778734"/>
              <a:gd name="connsiteX12" fmla="*/ 2623930 w 3490622"/>
              <a:gd name="connsiteY12" fmla="*/ 2361537 h 4778734"/>
              <a:gd name="connsiteX13" fmla="*/ 3490622 w 3490622"/>
              <a:gd name="connsiteY13" fmla="*/ 2210463 h 4778734"/>
              <a:gd name="connsiteX14" fmla="*/ 2759102 w 3490622"/>
              <a:gd name="connsiteY14" fmla="*/ 2989690 h 4778734"/>
              <a:gd name="connsiteX15" fmla="*/ 2051436 w 3490622"/>
              <a:gd name="connsiteY15" fmla="*/ 4007457 h 4778734"/>
              <a:gd name="connsiteX16" fmla="*/ 2210462 w 3490622"/>
              <a:gd name="connsiteY16" fmla="*/ 4778734 h 4778734"/>
              <a:gd name="connsiteX17" fmla="*/ 811033 w 3490622"/>
              <a:gd name="connsiteY17" fmla="*/ 4778734 h 4778734"/>
              <a:gd name="connsiteX0" fmla="*/ 755374 w 3434963"/>
              <a:gd name="connsiteY0" fmla="*/ 4778734 h 4778734"/>
              <a:gd name="connsiteX1" fmla="*/ 747422 w 3434963"/>
              <a:gd name="connsiteY1" fmla="*/ 4341412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87179 w 3434963"/>
              <a:gd name="connsiteY1" fmla="*/ 426985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1995777 w 3434963"/>
              <a:gd name="connsiteY15" fmla="*/ 4007457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34963"/>
              <a:gd name="connsiteY0" fmla="*/ 4778734 h 4778734"/>
              <a:gd name="connsiteX1" fmla="*/ 795131 w 3434963"/>
              <a:gd name="connsiteY1" fmla="*/ 4142631 h 4778734"/>
              <a:gd name="connsiteX2" fmla="*/ 381662 w 3434963"/>
              <a:gd name="connsiteY2" fmla="*/ 2313830 h 4778734"/>
              <a:gd name="connsiteX3" fmla="*/ 0 w 3434963"/>
              <a:gd name="connsiteY3" fmla="*/ 1017767 h 4778734"/>
              <a:gd name="connsiteX4" fmla="*/ 691763 w 3434963"/>
              <a:gd name="connsiteY4" fmla="*/ 2019631 h 4778734"/>
              <a:gd name="connsiteX5" fmla="*/ 612250 w 3434963"/>
              <a:gd name="connsiteY5" fmla="*/ 182880 h 4778734"/>
              <a:gd name="connsiteX6" fmla="*/ 1208598 w 3434963"/>
              <a:gd name="connsiteY6" fmla="*/ 1804946 h 4778734"/>
              <a:gd name="connsiteX7" fmla="*/ 1351721 w 3434963"/>
              <a:gd name="connsiteY7" fmla="*/ 0 h 4778734"/>
              <a:gd name="connsiteX8" fmla="*/ 1701579 w 3434963"/>
              <a:gd name="connsiteY8" fmla="*/ 1868557 h 4778734"/>
              <a:gd name="connsiteX9" fmla="*/ 2401294 w 3434963"/>
              <a:gd name="connsiteY9" fmla="*/ 333955 h 4778734"/>
              <a:gd name="connsiteX10" fmla="*/ 2138901 w 3434963"/>
              <a:gd name="connsiteY10" fmla="*/ 2003729 h 4778734"/>
              <a:gd name="connsiteX11" fmla="*/ 2250219 w 3434963"/>
              <a:gd name="connsiteY11" fmla="*/ 2759103 h 4778734"/>
              <a:gd name="connsiteX12" fmla="*/ 2568271 w 3434963"/>
              <a:gd name="connsiteY12" fmla="*/ 2361537 h 4778734"/>
              <a:gd name="connsiteX13" fmla="*/ 3434963 w 3434963"/>
              <a:gd name="connsiteY13" fmla="*/ 2210463 h 4778734"/>
              <a:gd name="connsiteX14" fmla="*/ 2703443 w 3434963"/>
              <a:gd name="connsiteY14" fmla="*/ 2989690 h 4778734"/>
              <a:gd name="connsiteX15" fmla="*/ 2043485 w 3434963"/>
              <a:gd name="connsiteY15" fmla="*/ 4055165 h 4778734"/>
              <a:gd name="connsiteX16" fmla="*/ 2154803 w 3434963"/>
              <a:gd name="connsiteY16" fmla="*/ 4778734 h 4778734"/>
              <a:gd name="connsiteX17" fmla="*/ 755374 w 3434963"/>
              <a:gd name="connsiteY17" fmla="*/ 4778734 h 4778734"/>
              <a:gd name="connsiteX0" fmla="*/ 755374 w 3446514"/>
              <a:gd name="connsiteY0" fmla="*/ 4778734 h 4778734"/>
              <a:gd name="connsiteX1" fmla="*/ 795131 w 3446514"/>
              <a:gd name="connsiteY1" fmla="*/ 4142631 h 4778734"/>
              <a:gd name="connsiteX2" fmla="*/ 381662 w 3446514"/>
              <a:gd name="connsiteY2" fmla="*/ 2313830 h 4778734"/>
              <a:gd name="connsiteX3" fmla="*/ 0 w 3446514"/>
              <a:gd name="connsiteY3" fmla="*/ 1017767 h 4778734"/>
              <a:gd name="connsiteX4" fmla="*/ 691763 w 3446514"/>
              <a:gd name="connsiteY4" fmla="*/ 2019631 h 4778734"/>
              <a:gd name="connsiteX5" fmla="*/ 612250 w 3446514"/>
              <a:gd name="connsiteY5" fmla="*/ 182880 h 4778734"/>
              <a:gd name="connsiteX6" fmla="*/ 1208598 w 3446514"/>
              <a:gd name="connsiteY6" fmla="*/ 1804946 h 4778734"/>
              <a:gd name="connsiteX7" fmla="*/ 1351721 w 3446514"/>
              <a:gd name="connsiteY7" fmla="*/ 0 h 4778734"/>
              <a:gd name="connsiteX8" fmla="*/ 1701579 w 3446514"/>
              <a:gd name="connsiteY8" fmla="*/ 1868557 h 4778734"/>
              <a:gd name="connsiteX9" fmla="*/ 2401294 w 3446514"/>
              <a:gd name="connsiteY9" fmla="*/ 333955 h 4778734"/>
              <a:gd name="connsiteX10" fmla="*/ 2138901 w 3446514"/>
              <a:gd name="connsiteY10" fmla="*/ 2003729 h 4778734"/>
              <a:gd name="connsiteX11" fmla="*/ 2250219 w 3446514"/>
              <a:gd name="connsiteY11" fmla="*/ 2759103 h 4778734"/>
              <a:gd name="connsiteX12" fmla="*/ 2568271 w 3446514"/>
              <a:gd name="connsiteY12" fmla="*/ 2361537 h 4778734"/>
              <a:gd name="connsiteX13" fmla="*/ 3434963 w 3446514"/>
              <a:gd name="connsiteY13" fmla="*/ 2210463 h 4778734"/>
              <a:gd name="connsiteX14" fmla="*/ 2703443 w 3446514"/>
              <a:gd name="connsiteY14" fmla="*/ 2989690 h 4778734"/>
              <a:gd name="connsiteX15" fmla="*/ 2043485 w 3446514"/>
              <a:gd name="connsiteY15" fmla="*/ 4055165 h 4778734"/>
              <a:gd name="connsiteX16" fmla="*/ 2154803 w 3446514"/>
              <a:gd name="connsiteY16" fmla="*/ 4778734 h 4778734"/>
              <a:gd name="connsiteX17" fmla="*/ 755374 w 3446514"/>
              <a:gd name="connsiteY17" fmla="*/ 4778734 h 4778734"/>
              <a:gd name="connsiteX0" fmla="*/ 755374 w 3448610"/>
              <a:gd name="connsiteY0" fmla="*/ 4778734 h 4778734"/>
              <a:gd name="connsiteX1" fmla="*/ 795131 w 3448610"/>
              <a:gd name="connsiteY1" fmla="*/ 4142631 h 4778734"/>
              <a:gd name="connsiteX2" fmla="*/ 381662 w 3448610"/>
              <a:gd name="connsiteY2" fmla="*/ 2313830 h 4778734"/>
              <a:gd name="connsiteX3" fmla="*/ 0 w 3448610"/>
              <a:gd name="connsiteY3" fmla="*/ 1017767 h 4778734"/>
              <a:gd name="connsiteX4" fmla="*/ 691763 w 3448610"/>
              <a:gd name="connsiteY4" fmla="*/ 2019631 h 4778734"/>
              <a:gd name="connsiteX5" fmla="*/ 612250 w 3448610"/>
              <a:gd name="connsiteY5" fmla="*/ 182880 h 4778734"/>
              <a:gd name="connsiteX6" fmla="*/ 1208598 w 3448610"/>
              <a:gd name="connsiteY6" fmla="*/ 1804946 h 4778734"/>
              <a:gd name="connsiteX7" fmla="*/ 1351721 w 3448610"/>
              <a:gd name="connsiteY7" fmla="*/ 0 h 4778734"/>
              <a:gd name="connsiteX8" fmla="*/ 1701579 w 3448610"/>
              <a:gd name="connsiteY8" fmla="*/ 1868557 h 4778734"/>
              <a:gd name="connsiteX9" fmla="*/ 2401294 w 3448610"/>
              <a:gd name="connsiteY9" fmla="*/ 333955 h 4778734"/>
              <a:gd name="connsiteX10" fmla="*/ 2138901 w 3448610"/>
              <a:gd name="connsiteY10" fmla="*/ 2003729 h 4778734"/>
              <a:gd name="connsiteX11" fmla="*/ 2250219 w 3448610"/>
              <a:gd name="connsiteY11" fmla="*/ 2759103 h 4778734"/>
              <a:gd name="connsiteX12" fmla="*/ 2687541 w 3448610"/>
              <a:gd name="connsiteY12" fmla="*/ 2313829 h 4778734"/>
              <a:gd name="connsiteX13" fmla="*/ 3434963 w 3448610"/>
              <a:gd name="connsiteY13" fmla="*/ 2210463 h 4778734"/>
              <a:gd name="connsiteX14" fmla="*/ 2703443 w 3448610"/>
              <a:gd name="connsiteY14" fmla="*/ 2989690 h 4778734"/>
              <a:gd name="connsiteX15" fmla="*/ 2043485 w 3448610"/>
              <a:gd name="connsiteY15" fmla="*/ 4055165 h 4778734"/>
              <a:gd name="connsiteX16" fmla="*/ 2154803 w 3448610"/>
              <a:gd name="connsiteY16" fmla="*/ 4778734 h 4778734"/>
              <a:gd name="connsiteX17" fmla="*/ 755374 w 3448610"/>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81662 w 3448452"/>
              <a:gd name="connsiteY2" fmla="*/ 2313830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755374 w 3448452"/>
              <a:gd name="connsiteY0" fmla="*/ 4778734 h 4778734"/>
              <a:gd name="connsiteX1" fmla="*/ 795131 w 3448452"/>
              <a:gd name="connsiteY1" fmla="*/ 4142631 h 4778734"/>
              <a:gd name="connsiteX2" fmla="*/ 357808 w 3448452"/>
              <a:gd name="connsiteY2" fmla="*/ 2321781 h 4778734"/>
              <a:gd name="connsiteX3" fmla="*/ 0 w 3448452"/>
              <a:gd name="connsiteY3" fmla="*/ 1017767 h 4778734"/>
              <a:gd name="connsiteX4" fmla="*/ 691763 w 3448452"/>
              <a:gd name="connsiteY4" fmla="*/ 2019631 h 4778734"/>
              <a:gd name="connsiteX5" fmla="*/ 612250 w 3448452"/>
              <a:gd name="connsiteY5" fmla="*/ 182880 h 4778734"/>
              <a:gd name="connsiteX6" fmla="*/ 1208598 w 3448452"/>
              <a:gd name="connsiteY6" fmla="*/ 1804946 h 4778734"/>
              <a:gd name="connsiteX7" fmla="*/ 1351721 w 3448452"/>
              <a:gd name="connsiteY7" fmla="*/ 0 h 4778734"/>
              <a:gd name="connsiteX8" fmla="*/ 1701579 w 3448452"/>
              <a:gd name="connsiteY8" fmla="*/ 1868557 h 4778734"/>
              <a:gd name="connsiteX9" fmla="*/ 2401294 w 3448452"/>
              <a:gd name="connsiteY9" fmla="*/ 333955 h 4778734"/>
              <a:gd name="connsiteX10" fmla="*/ 2138901 w 3448452"/>
              <a:gd name="connsiteY10" fmla="*/ 2003729 h 4778734"/>
              <a:gd name="connsiteX11" fmla="*/ 2250219 w 3448452"/>
              <a:gd name="connsiteY11" fmla="*/ 2759103 h 4778734"/>
              <a:gd name="connsiteX12" fmla="*/ 2687541 w 3448452"/>
              <a:gd name="connsiteY12" fmla="*/ 2313829 h 4778734"/>
              <a:gd name="connsiteX13" fmla="*/ 3434963 w 3448452"/>
              <a:gd name="connsiteY13" fmla="*/ 2210463 h 4778734"/>
              <a:gd name="connsiteX14" fmla="*/ 2703443 w 3448452"/>
              <a:gd name="connsiteY14" fmla="*/ 2989690 h 4778734"/>
              <a:gd name="connsiteX15" fmla="*/ 2043485 w 3448452"/>
              <a:gd name="connsiteY15" fmla="*/ 4055165 h 4778734"/>
              <a:gd name="connsiteX16" fmla="*/ 2154803 w 3448452"/>
              <a:gd name="connsiteY16" fmla="*/ 4778734 h 4778734"/>
              <a:gd name="connsiteX17" fmla="*/ 755374 w 3448452"/>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687258 w 3523460"/>
              <a:gd name="connsiteY5" fmla="*/ 182880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83606 w 3523460"/>
              <a:gd name="connsiteY6" fmla="*/ 1804946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78734 h 4778734"/>
              <a:gd name="connsiteX1" fmla="*/ 870139 w 3523460"/>
              <a:gd name="connsiteY1" fmla="*/ 4142631 h 4778734"/>
              <a:gd name="connsiteX2" fmla="*/ 432816 w 3523460"/>
              <a:gd name="connsiteY2" fmla="*/ 2321781 h 4778734"/>
              <a:gd name="connsiteX3" fmla="*/ 75008 w 3523460"/>
              <a:gd name="connsiteY3" fmla="*/ 1017767 h 4778734"/>
              <a:gd name="connsiteX4" fmla="*/ 766771 w 3523460"/>
              <a:gd name="connsiteY4" fmla="*/ 2019631 h 4778734"/>
              <a:gd name="connsiteX5" fmla="*/ 711112 w 3523460"/>
              <a:gd name="connsiteY5" fmla="*/ 262393 h 4778734"/>
              <a:gd name="connsiteX6" fmla="*/ 1251801 w 3523460"/>
              <a:gd name="connsiteY6" fmla="*/ 1812897 h 4778734"/>
              <a:gd name="connsiteX7" fmla="*/ 1426729 w 3523460"/>
              <a:gd name="connsiteY7" fmla="*/ 0 h 4778734"/>
              <a:gd name="connsiteX8" fmla="*/ 1776587 w 3523460"/>
              <a:gd name="connsiteY8" fmla="*/ 1868557 h 4778734"/>
              <a:gd name="connsiteX9" fmla="*/ 2476302 w 3523460"/>
              <a:gd name="connsiteY9" fmla="*/ 333955 h 4778734"/>
              <a:gd name="connsiteX10" fmla="*/ 2213909 w 3523460"/>
              <a:gd name="connsiteY10" fmla="*/ 2003729 h 4778734"/>
              <a:gd name="connsiteX11" fmla="*/ 2325227 w 3523460"/>
              <a:gd name="connsiteY11" fmla="*/ 2759103 h 4778734"/>
              <a:gd name="connsiteX12" fmla="*/ 2762549 w 3523460"/>
              <a:gd name="connsiteY12" fmla="*/ 2313829 h 4778734"/>
              <a:gd name="connsiteX13" fmla="*/ 3509971 w 3523460"/>
              <a:gd name="connsiteY13" fmla="*/ 2210463 h 4778734"/>
              <a:gd name="connsiteX14" fmla="*/ 2778451 w 3523460"/>
              <a:gd name="connsiteY14" fmla="*/ 2989690 h 4778734"/>
              <a:gd name="connsiteX15" fmla="*/ 2118493 w 3523460"/>
              <a:gd name="connsiteY15" fmla="*/ 4055165 h 4778734"/>
              <a:gd name="connsiteX16" fmla="*/ 2229811 w 3523460"/>
              <a:gd name="connsiteY16" fmla="*/ 4778734 h 4778734"/>
              <a:gd name="connsiteX17" fmla="*/ 830382 w 3523460"/>
              <a:gd name="connsiteY17" fmla="*/ 4778734 h 4778734"/>
              <a:gd name="connsiteX0" fmla="*/ 830382 w 3523460"/>
              <a:gd name="connsiteY0" fmla="*/ 4731026 h 4731026"/>
              <a:gd name="connsiteX1" fmla="*/ 870139 w 3523460"/>
              <a:gd name="connsiteY1" fmla="*/ 4094923 h 4731026"/>
              <a:gd name="connsiteX2" fmla="*/ 432816 w 3523460"/>
              <a:gd name="connsiteY2" fmla="*/ 2274073 h 4731026"/>
              <a:gd name="connsiteX3" fmla="*/ 75008 w 3523460"/>
              <a:gd name="connsiteY3" fmla="*/ 970059 h 4731026"/>
              <a:gd name="connsiteX4" fmla="*/ 766771 w 3523460"/>
              <a:gd name="connsiteY4" fmla="*/ 1971923 h 4731026"/>
              <a:gd name="connsiteX5" fmla="*/ 711112 w 3523460"/>
              <a:gd name="connsiteY5" fmla="*/ 214685 h 4731026"/>
              <a:gd name="connsiteX6" fmla="*/ 1251801 w 3523460"/>
              <a:gd name="connsiteY6" fmla="*/ 1765189 h 4731026"/>
              <a:gd name="connsiteX7" fmla="*/ 1458534 w 3523460"/>
              <a:gd name="connsiteY7" fmla="*/ 0 h 4731026"/>
              <a:gd name="connsiteX8" fmla="*/ 1776587 w 3523460"/>
              <a:gd name="connsiteY8" fmla="*/ 1820849 h 4731026"/>
              <a:gd name="connsiteX9" fmla="*/ 2476302 w 3523460"/>
              <a:gd name="connsiteY9" fmla="*/ 286247 h 4731026"/>
              <a:gd name="connsiteX10" fmla="*/ 2213909 w 3523460"/>
              <a:gd name="connsiteY10" fmla="*/ 1956021 h 4731026"/>
              <a:gd name="connsiteX11" fmla="*/ 2325227 w 3523460"/>
              <a:gd name="connsiteY11" fmla="*/ 2711395 h 4731026"/>
              <a:gd name="connsiteX12" fmla="*/ 2762549 w 3523460"/>
              <a:gd name="connsiteY12" fmla="*/ 2266121 h 4731026"/>
              <a:gd name="connsiteX13" fmla="*/ 3509971 w 3523460"/>
              <a:gd name="connsiteY13" fmla="*/ 2162755 h 4731026"/>
              <a:gd name="connsiteX14" fmla="*/ 2778451 w 3523460"/>
              <a:gd name="connsiteY14" fmla="*/ 2941982 h 4731026"/>
              <a:gd name="connsiteX15" fmla="*/ 2118493 w 3523460"/>
              <a:gd name="connsiteY15" fmla="*/ 4007457 h 4731026"/>
              <a:gd name="connsiteX16" fmla="*/ 2229811 w 3523460"/>
              <a:gd name="connsiteY16" fmla="*/ 4731026 h 4731026"/>
              <a:gd name="connsiteX17" fmla="*/ 830382 w 3523460"/>
              <a:gd name="connsiteY17" fmla="*/ 4731026 h 473102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76302 w 3523460"/>
              <a:gd name="connsiteY9" fmla="*/ 286597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13909 w 3523460"/>
              <a:gd name="connsiteY10" fmla="*/ 195637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76587 w 3523460"/>
              <a:gd name="connsiteY8" fmla="*/ 1821199 h 4731376"/>
              <a:gd name="connsiteX9" fmla="*/ 2492205 w 3523460"/>
              <a:gd name="connsiteY9" fmla="*/ 334305 h 4731376"/>
              <a:gd name="connsiteX10" fmla="*/ 2221860 w 3523460"/>
              <a:gd name="connsiteY10" fmla="*/ 2012031 h 4731376"/>
              <a:gd name="connsiteX11" fmla="*/ 2325227 w 3523460"/>
              <a:gd name="connsiteY11" fmla="*/ 2711745 h 4731376"/>
              <a:gd name="connsiteX12" fmla="*/ 2762549 w 3523460"/>
              <a:gd name="connsiteY12" fmla="*/ 2266471 h 4731376"/>
              <a:gd name="connsiteX13" fmla="*/ 3509971 w 3523460"/>
              <a:gd name="connsiteY13" fmla="*/ 2163105 h 4731376"/>
              <a:gd name="connsiteX14" fmla="*/ 2778451 w 3523460"/>
              <a:gd name="connsiteY14" fmla="*/ 2942332 h 4731376"/>
              <a:gd name="connsiteX15" fmla="*/ 2118493 w 3523460"/>
              <a:gd name="connsiteY15" fmla="*/ 4007807 h 4731376"/>
              <a:gd name="connsiteX16" fmla="*/ 2229811 w 3523460"/>
              <a:gd name="connsiteY16" fmla="*/ 4731376 h 4731376"/>
              <a:gd name="connsiteX17" fmla="*/ 830382 w 3523460"/>
              <a:gd name="connsiteY17"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776587 w 3523460"/>
              <a:gd name="connsiteY9" fmla="*/ 1821199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673219 w 3523460"/>
              <a:gd name="connsiteY8" fmla="*/ 1757587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51801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275655 w 3523460"/>
              <a:gd name="connsiteY6" fmla="*/ 1765539 h 4731376"/>
              <a:gd name="connsiteX7" fmla="*/ 1458534 w 3523460"/>
              <a:gd name="connsiteY7" fmla="*/ 350 h 4731376"/>
              <a:gd name="connsiteX8" fmla="*/ 1705024 w 3523460"/>
              <a:gd name="connsiteY8" fmla="*/ 1813246 h 4731376"/>
              <a:gd name="connsiteX9" fmla="*/ 1808393 w 3523460"/>
              <a:gd name="connsiteY9" fmla="*/ 1868907 h 4731376"/>
              <a:gd name="connsiteX10" fmla="*/ 2492205 w 3523460"/>
              <a:gd name="connsiteY10" fmla="*/ 334305 h 4731376"/>
              <a:gd name="connsiteX11" fmla="*/ 2221860 w 3523460"/>
              <a:gd name="connsiteY11" fmla="*/ 2012031 h 4731376"/>
              <a:gd name="connsiteX12" fmla="*/ 2325227 w 3523460"/>
              <a:gd name="connsiteY12" fmla="*/ 2711745 h 4731376"/>
              <a:gd name="connsiteX13" fmla="*/ 2762549 w 3523460"/>
              <a:gd name="connsiteY13" fmla="*/ 2266471 h 4731376"/>
              <a:gd name="connsiteX14" fmla="*/ 3509971 w 3523460"/>
              <a:gd name="connsiteY14" fmla="*/ 2163105 h 4731376"/>
              <a:gd name="connsiteX15" fmla="*/ 2778451 w 3523460"/>
              <a:gd name="connsiteY15" fmla="*/ 2942332 h 4731376"/>
              <a:gd name="connsiteX16" fmla="*/ 2118493 w 3523460"/>
              <a:gd name="connsiteY16" fmla="*/ 4007807 h 4731376"/>
              <a:gd name="connsiteX17" fmla="*/ 2229811 w 3523460"/>
              <a:gd name="connsiteY17" fmla="*/ 4731376 h 4731376"/>
              <a:gd name="connsiteX18" fmla="*/ 830382 w 3523460"/>
              <a:gd name="connsiteY18"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48433 w 3523460"/>
              <a:gd name="connsiteY6" fmla="*/ 1717831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08393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92761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376 h 4731376"/>
              <a:gd name="connsiteX1" fmla="*/ 870139 w 3523460"/>
              <a:gd name="connsiteY1" fmla="*/ 4095273 h 4731376"/>
              <a:gd name="connsiteX2" fmla="*/ 432816 w 3523460"/>
              <a:gd name="connsiteY2" fmla="*/ 2274423 h 4731376"/>
              <a:gd name="connsiteX3" fmla="*/ 75008 w 3523460"/>
              <a:gd name="connsiteY3" fmla="*/ 970409 h 4731376"/>
              <a:gd name="connsiteX4" fmla="*/ 766771 w 3523460"/>
              <a:gd name="connsiteY4" fmla="*/ 1972273 h 4731376"/>
              <a:gd name="connsiteX5" fmla="*/ 711112 w 3523460"/>
              <a:gd name="connsiteY5" fmla="*/ 215035 h 4731376"/>
              <a:gd name="connsiteX6" fmla="*/ 1164336 w 3523460"/>
              <a:gd name="connsiteY6" fmla="*/ 1773490 h 4731376"/>
              <a:gd name="connsiteX7" fmla="*/ 1275655 w 3523460"/>
              <a:gd name="connsiteY7" fmla="*/ 1765539 h 4731376"/>
              <a:gd name="connsiteX8" fmla="*/ 1458534 w 3523460"/>
              <a:gd name="connsiteY8" fmla="*/ 350 h 4731376"/>
              <a:gd name="connsiteX9" fmla="*/ 1705024 w 3523460"/>
              <a:gd name="connsiteY9" fmla="*/ 1813246 h 4731376"/>
              <a:gd name="connsiteX10" fmla="*/ 1816344 w 3523460"/>
              <a:gd name="connsiteY10" fmla="*/ 1868907 h 4731376"/>
              <a:gd name="connsiteX11" fmla="*/ 2492205 w 3523460"/>
              <a:gd name="connsiteY11" fmla="*/ 334305 h 4731376"/>
              <a:gd name="connsiteX12" fmla="*/ 2221860 w 3523460"/>
              <a:gd name="connsiteY12" fmla="*/ 2012031 h 4731376"/>
              <a:gd name="connsiteX13" fmla="*/ 2325227 w 3523460"/>
              <a:gd name="connsiteY13" fmla="*/ 2711745 h 4731376"/>
              <a:gd name="connsiteX14" fmla="*/ 2762549 w 3523460"/>
              <a:gd name="connsiteY14" fmla="*/ 2266471 h 4731376"/>
              <a:gd name="connsiteX15" fmla="*/ 3509971 w 3523460"/>
              <a:gd name="connsiteY15" fmla="*/ 2163105 h 4731376"/>
              <a:gd name="connsiteX16" fmla="*/ 2778451 w 3523460"/>
              <a:gd name="connsiteY16" fmla="*/ 2942332 h 4731376"/>
              <a:gd name="connsiteX17" fmla="*/ 2118493 w 3523460"/>
              <a:gd name="connsiteY17" fmla="*/ 4007807 h 4731376"/>
              <a:gd name="connsiteX18" fmla="*/ 2229811 w 3523460"/>
              <a:gd name="connsiteY18" fmla="*/ 4731376 h 4731376"/>
              <a:gd name="connsiteX19" fmla="*/ 830382 w 3523460"/>
              <a:gd name="connsiteY19" fmla="*/ 4731376 h 4731376"/>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66771 w 3523460"/>
              <a:gd name="connsiteY4" fmla="*/ 1972081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838333 w 3523460"/>
              <a:gd name="connsiteY4" fmla="*/ 2003886 h 4731184"/>
              <a:gd name="connsiteX5" fmla="*/ 711112 w 3523460"/>
              <a:gd name="connsiteY5" fmla="*/ 214843 h 4731184"/>
              <a:gd name="connsiteX6" fmla="*/ 1164336 w 3523460"/>
              <a:gd name="connsiteY6" fmla="*/ 1773298 h 4731184"/>
              <a:gd name="connsiteX7" fmla="*/ 1275655 w 3523460"/>
              <a:gd name="connsiteY7" fmla="*/ 1765347 h 4731184"/>
              <a:gd name="connsiteX8" fmla="*/ 1458534 w 3523460"/>
              <a:gd name="connsiteY8" fmla="*/ 158 h 4731184"/>
              <a:gd name="connsiteX9" fmla="*/ 1705024 w 3523460"/>
              <a:gd name="connsiteY9" fmla="*/ 1813054 h 4731184"/>
              <a:gd name="connsiteX10" fmla="*/ 1816344 w 3523460"/>
              <a:gd name="connsiteY10" fmla="*/ 1868715 h 4731184"/>
              <a:gd name="connsiteX11" fmla="*/ 2492205 w 3523460"/>
              <a:gd name="connsiteY11" fmla="*/ 334113 h 4731184"/>
              <a:gd name="connsiteX12" fmla="*/ 2221860 w 3523460"/>
              <a:gd name="connsiteY12" fmla="*/ 2011839 h 4731184"/>
              <a:gd name="connsiteX13" fmla="*/ 2325227 w 3523460"/>
              <a:gd name="connsiteY13" fmla="*/ 2711553 h 4731184"/>
              <a:gd name="connsiteX14" fmla="*/ 2762549 w 3523460"/>
              <a:gd name="connsiteY14" fmla="*/ 2266279 h 4731184"/>
              <a:gd name="connsiteX15" fmla="*/ 3509971 w 3523460"/>
              <a:gd name="connsiteY15" fmla="*/ 2162913 h 4731184"/>
              <a:gd name="connsiteX16" fmla="*/ 2778451 w 3523460"/>
              <a:gd name="connsiteY16" fmla="*/ 2942140 h 4731184"/>
              <a:gd name="connsiteX17" fmla="*/ 2118493 w 3523460"/>
              <a:gd name="connsiteY17" fmla="*/ 4007615 h 4731184"/>
              <a:gd name="connsiteX18" fmla="*/ 2229811 w 3523460"/>
              <a:gd name="connsiteY18" fmla="*/ 4731184 h 4731184"/>
              <a:gd name="connsiteX19" fmla="*/ 830382 w 3523460"/>
              <a:gd name="connsiteY19"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34965 w 3523460"/>
              <a:gd name="connsiteY4" fmla="*/ 2027740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03886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164336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62187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84 h 4731184"/>
              <a:gd name="connsiteX1" fmla="*/ 870139 w 3523460"/>
              <a:gd name="connsiteY1" fmla="*/ 4095081 h 4731184"/>
              <a:gd name="connsiteX2" fmla="*/ 432816 w 3523460"/>
              <a:gd name="connsiteY2" fmla="*/ 2274231 h 4731184"/>
              <a:gd name="connsiteX3" fmla="*/ 75008 w 3523460"/>
              <a:gd name="connsiteY3" fmla="*/ 970217 h 4731184"/>
              <a:gd name="connsiteX4" fmla="*/ 750867 w 3523460"/>
              <a:gd name="connsiteY4" fmla="*/ 2107253 h 4731184"/>
              <a:gd name="connsiteX5" fmla="*/ 838333 w 3523460"/>
              <a:gd name="connsiteY5" fmla="*/ 2035692 h 4731184"/>
              <a:gd name="connsiteX6" fmla="*/ 711112 w 3523460"/>
              <a:gd name="connsiteY6" fmla="*/ 214843 h 4731184"/>
              <a:gd name="connsiteX7" fmla="*/ 1204092 w 3523460"/>
              <a:gd name="connsiteY7" fmla="*/ 1773298 h 4731184"/>
              <a:gd name="connsiteX8" fmla="*/ 1275655 w 3523460"/>
              <a:gd name="connsiteY8" fmla="*/ 1765347 h 4731184"/>
              <a:gd name="connsiteX9" fmla="*/ 1458534 w 3523460"/>
              <a:gd name="connsiteY9" fmla="*/ 158 h 4731184"/>
              <a:gd name="connsiteX10" fmla="*/ 1705024 w 3523460"/>
              <a:gd name="connsiteY10" fmla="*/ 1813054 h 4731184"/>
              <a:gd name="connsiteX11" fmla="*/ 1816344 w 3523460"/>
              <a:gd name="connsiteY11" fmla="*/ 1868715 h 4731184"/>
              <a:gd name="connsiteX12" fmla="*/ 2492205 w 3523460"/>
              <a:gd name="connsiteY12" fmla="*/ 334113 h 4731184"/>
              <a:gd name="connsiteX13" fmla="*/ 2221860 w 3523460"/>
              <a:gd name="connsiteY13" fmla="*/ 2011839 h 4731184"/>
              <a:gd name="connsiteX14" fmla="*/ 2325227 w 3523460"/>
              <a:gd name="connsiteY14" fmla="*/ 2711553 h 4731184"/>
              <a:gd name="connsiteX15" fmla="*/ 2762549 w 3523460"/>
              <a:gd name="connsiteY15" fmla="*/ 2266279 h 4731184"/>
              <a:gd name="connsiteX16" fmla="*/ 3509971 w 3523460"/>
              <a:gd name="connsiteY16" fmla="*/ 2162913 h 4731184"/>
              <a:gd name="connsiteX17" fmla="*/ 2778451 w 3523460"/>
              <a:gd name="connsiteY17" fmla="*/ 2942140 h 4731184"/>
              <a:gd name="connsiteX18" fmla="*/ 2118493 w 3523460"/>
              <a:gd name="connsiteY18" fmla="*/ 4007615 h 4731184"/>
              <a:gd name="connsiteX19" fmla="*/ 2229811 w 3523460"/>
              <a:gd name="connsiteY19" fmla="*/ 4731184 h 4731184"/>
              <a:gd name="connsiteX20" fmla="*/ 830382 w 3523460"/>
              <a:gd name="connsiteY20" fmla="*/ 4731184 h 4731184"/>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04092 w 3523460"/>
              <a:gd name="connsiteY7" fmla="*/ 1773290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6 h 4731176"/>
              <a:gd name="connsiteX1" fmla="*/ 870139 w 3523460"/>
              <a:gd name="connsiteY1" fmla="*/ 4095073 h 4731176"/>
              <a:gd name="connsiteX2" fmla="*/ 432816 w 3523460"/>
              <a:gd name="connsiteY2" fmla="*/ 2274223 h 4731176"/>
              <a:gd name="connsiteX3" fmla="*/ 75008 w 3523460"/>
              <a:gd name="connsiteY3" fmla="*/ 970209 h 4731176"/>
              <a:gd name="connsiteX4" fmla="*/ 750867 w 3523460"/>
              <a:gd name="connsiteY4" fmla="*/ 2107245 h 4731176"/>
              <a:gd name="connsiteX5" fmla="*/ 838333 w 3523460"/>
              <a:gd name="connsiteY5" fmla="*/ 2035684 h 4731176"/>
              <a:gd name="connsiteX6" fmla="*/ 711112 w 3523460"/>
              <a:gd name="connsiteY6" fmla="*/ 214835 h 4731176"/>
              <a:gd name="connsiteX7" fmla="*/ 1235897 w 3523460"/>
              <a:gd name="connsiteY7" fmla="*/ 1868706 h 4731176"/>
              <a:gd name="connsiteX8" fmla="*/ 1339265 w 3523460"/>
              <a:gd name="connsiteY8" fmla="*/ 1828949 h 4731176"/>
              <a:gd name="connsiteX9" fmla="*/ 1458534 w 3523460"/>
              <a:gd name="connsiteY9" fmla="*/ 150 h 4731176"/>
              <a:gd name="connsiteX10" fmla="*/ 1705024 w 3523460"/>
              <a:gd name="connsiteY10" fmla="*/ 1813046 h 4731176"/>
              <a:gd name="connsiteX11" fmla="*/ 1816344 w 3523460"/>
              <a:gd name="connsiteY11" fmla="*/ 1868707 h 4731176"/>
              <a:gd name="connsiteX12" fmla="*/ 2492205 w 3523460"/>
              <a:gd name="connsiteY12" fmla="*/ 334105 h 4731176"/>
              <a:gd name="connsiteX13" fmla="*/ 2221860 w 3523460"/>
              <a:gd name="connsiteY13" fmla="*/ 2011831 h 4731176"/>
              <a:gd name="connsiteX14" fmla="*/ 2325227 w 3523460"/>
              <a:gd name="connsiteY14" fmla="*/ 2711545 h 4731176"/>
              <a:gd name="connsiteX15" fmla="*/ 2762549 w 3523460"/>
              <a:gd name="connsiteY15" fmla="*/ 2266271 h 4731176"/>
              <a:gd name="connsiteX16" fmla="*/ 3509971 w 3523460"/>
              <a:gd name="connsiteY16" fmla="*/ 2162905 h 4731176"/>
              <a:gd name="connsiteX17" fmla="*/ 2778451 w 3523460"/>
              <a:gd name="connsiteY17" fmla="*/ 2942132 h 4731176"/>
              <a:gd name="connsiteX18" fmla="*/ 2118493 w 3523460"/>
              <a:gd name="connsiteY18" fmla="*/ 4007607 h 4731176"/>
              <a:gd name="connsiteX19" fmla="*/ 2229811 w 3523460"/>
              <a:gd name="connsiteY19" fmla="*/ 4731176 h 4731176"/>
              <a:gd name="connsiteX20" fmla="*/ 830382 w 3523460"/>
              <a:gd name="connsiteY20" fmla="*/ 4731176 h 4731176"/>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4 h 4731174"/>
              <a:gd name="connsiteX1" fmla="*/ 870139 w 3523460"/>
              <a:gd name="connsiteY1" fmla="*/ 4095071 h 4731174"/>
              <a:gd name="connsiteX2" fmla="*/ 432816 w 3523460"/>
              <a:gd name="connsiteY2" fmla="*/ 2274221 h 4731174"/>
              <a:gd name="connsiteX3" fmla="*/ 75008 w 3523460"/>
              <a:gd name="connsiteY3" fmla="*/ 970207 h 4731174"/>
              <a:gd name="connsiteX4" fmla="*/ 750867 w 3523460"/>
              <a:gd name="connsiteY4" fmla="*/ 2107243 h 4731174"/>
              <a:gd name="connsiteX5" fmla="*/ 838333 w 3523460"/>
              <a:gd name="connsiteY5" fmla="*/ 2035682 h 4731174"/>
              <a:gd name="connsiteX6" fmla="*/ 711112 w 3523460"/>
              <a:gd name="connsiteY6" fmla="*/ 214833 h 4731174"/>
              <a:gd name="connsiteX7" fmla="*/ 1235897 w 3523460"/>
              <a:gd name="connsiteY7" fmla="*/ 1868704 h 4731174"/>
              <a:gd name="connsiteX8" fmla="*/ 1339265 w 3523460"/>
              <a:gd name="connsiteY8" fmla="*/ 1828947 h 4731174"/>
              <a:gd name="connsiteX9" fmla="*/ 1458534 w 3523460"/>
              <a:gd name="connsiteY9" fmla="*/ 148 h 4731174"/>
              <a:gd name="connsiteX10" fmla="*/ 1705024 w 3523460"/>
              <a:gd name="connsiteY10" fmla="*/ 1813044 h 4731174"/>
              <a:gd name="connsiteX11" fmla="*/ 1816344 w 3523460"/>
              <a:gd name="connsiteY11" fmla="*/ 1868705 h 4731174"/>
              <a:gd name="connsiteX12" fmla="*/ 2492205 w 3523460"/>
              <a:gd name="connsiteY12" fmla="*/ 334103 h 4731174"/>
              <a:gd name="connsiteX13" fmla="*/ 2221860 w 3523460"/>
              <a:gd name="connsiteY13" fmla="*/ 2011829 h 4731174"/>
              <a:gd name="connsiteX14" fmla="*/ 2325227 w 3523460"/>
              <a:gd name="connsiteY14" fmla="*/ 2711543 h 4731174"/>
              <a:gd name="connsiteX15" fmla="*/ 2762549 w 3523460"/>
              <a:gd name="connsiteY15" fmla="*/ 2266269 h 4731174"/>
              <a:gd name="connsiteX16" fmla="*/ 3509971 w 3523460"/>
              <a:gd name="connsiteY16" fmla="*/ 2162903 h 4731174"/>
              <a:gd name="connsiteX17" fmla="*/ 2778451 w 3523460"/>
              <a:gd name="connsiteY17" fmla="*/ 2942130 h 4731174"/>
              <a:gd name="connsiteX18" fmla="*/ 2118493 w 3523460"/>
              <a:gd name="connsiteY18" fmla="*/ 4007605 h 4731174"/>
              <a:gd name="connsiteX19" fmla="*/ 2229811 w 3523460"/>
              <a:gd name="connsiteY19" fmla="*/ 4731174 h 4731174"/>
              <a:gd name="connsiteX20" fmla="*/ 830382 w 3523460"/>
              <a:gd name="connsiteY20" fmla="*/ 4731174 h 4731174"/>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05024 w 3523460"/>
              <a:gd name="connsiteY10" fmla="*/ 1813042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172 h 4731172"/>
              <a:gd name="connsiteX1" fmla="*/ 870139 w 3523460"/>
              <a:gd name="connsiteY1" fmla="*/ 4095069 h 4731172"/>
              <a:gd name="connsiteX2" fmla="*/ 432816 w 3523460"/>
              <a:gd name="connsiteY2" fmla="*/ 2274219 h 4731172"/>
              <a:gd name="connsiteX3" fmla="*/ 75008 w 3523460"/>
              <a:gd name="connsiteY3" fmla="*/ 970205 h 4731172"/>
              <a:gd name="connsiteX4" fmla="*/ 750867 w 3523460"/>
              <a:gd name="connsiteY4" fmla="*/ 2107241 h 4731172"/>
              <a:gd name="connsiteX5" fmla="*/ 838333 w 3523460"/>
              <a:gd name="connsiteY5" fmla="*/ 2035680 h 4731172"/>
              <a:gd name="connsiteX6" fmla="*/ 711112 w 3523460"/>
              <a:gd name="connsiteY6" fmla="*/ 214831 h 4731172"/>
              <a:gd name="connsiteX7" fmla="*/ 1235897 w 3523460"/>
              <a:gd name="connsiteY7" fmla="*/ 1868702 h 4731172"/>
              <a:gd name="connsiteX8" fmla="*/ 1315411 w 3523460"/>
              <a:gd name="connsiteY8" fmla="*/ 1852799 h 4731172"/>
              <a:gd name="connsiteX9" fmla="*/ 1458534 w 3523460"/>
              <a:gd name="connsiteY9" fmla="*/ 146 h 4731172"/>
              <a:gd name="connsiteX10" fmla="*/ 1728878 w 3523460"/>
              <a:gd name="connsiteY10" fmla="*/ 1828945 h 4731172"/>
              <a:gd name="connsiteX11" fmla="*/ 1816344 w 3523460"/>
              <a:gd name="connsiteY11" fmla="*/ 1868703 h 4731172"/>
              <a:gd name="connsiteX12" fmla="*/ 2492205 w 3523460"/>
              <a:gd name="connsiteY12" fmla="*/ 334101 h 4731172"/>
              <a:gd name="connsiteX13" fmla="*/ 2221860 w 3523460"/>
              <a:gd name="connsiteY13" fmla="*/ 2011827 h 4731172"/>
              <a:gd name="connsiteX14" fmla="*/ 2325227 w 3523460"/>
              <a:gd name="connsiteY14" fmla="*/ 2711541 h 4731172"/>
              <a:gd name="connsiteX15" fmla="*/ 2762549 w 3523460"/>
              <a:gd name="connsiteY15" fmla="*/ 2266267 h 4731172"/>
              <a:gd name="connsiteX16" fmla="*/ 3509971 w 3523460"/>
              <a:gd name="connsiteY16" fmla="*/ 2162901 h 4731172"/>
              <a:gd name="connsiteX17" fmla="*/ 2778451 w 3523460"/>
              <a:gd name="connsiteY17" fmla="*/ 2942128 h 4731172"/>
              <a:gd name="connsiteX18" fmla="*/ 2118493 w 3523460"/>
              <a:gd name="connsiteY18" fmla="*/ 4007603 h 4731172"/>
              <a:gd name="connsiteX19" fmla="*/ 2229811 w 3523460"/>
              <a:gd name="connsiteY19" fmla="*/ 4731172 h 4731172"/>
              <a:gd name="connsiteX20" fmla="*/ 830382 w 3523460"/>
              <a:gd name="connsiteY20" fmla="*/ 4731172 h 4731172"/>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830382 w 3523460"/>
              <a:gd name="connsiteY0" fmla="*/ 4731063 h 4731063"/>
              <a:gd name="connsiteX1" fmla="*/ 870139 w 3523460"/>
              <a:gd name="connsiteY1" fmla="*/ 4094960 h 4731063"/>
              <a:gd name="connsiteX2" fmla="*/ 432816 w 3523460"/>
              <a:gd name="connsiteY2" fmla="*/ 2274110 h 4731063"/>
              <a:gd name="connsiteX3" fmla="*/ 75008 w 3523460"/>
              <a:gd name="connsiteY3" fmla="*/ 970096 h 4731063"/>
              <a:gd name="connsiteX4" fmla="*/ 750867 w 3523460"/>
              <a:gd name="connsiteY4" fmla="*/ 2107132 h 4731063"/>
              <a:gd name="connsiteX5" fmla="*/ 838333 w 3523460"/>
              <a:gd name="connsiteY5" fmla="*/ 2035571 h 4731063"/>
              <a:gd name="connsiteX6" fmla="*/ 711112 w 3523460"/>
              <a:gd name="connsiteY6" fmla="*/ 214722 h 4731063"/>
              <a:gd name="connsiteX7" fmla="*/ 1235897 w 3523460"/>
              <a:gd name="connsiteY7" fmla="*/ 1868593 h 4731063"/>
              <a:gd name="connsiteX8" fmla="*/ 1315411 w 3523460"/>
              <a:gd name="connsiteY8" fmla="*/ 1852690 h 4731063"/>
              <a:gd name="connsiteX9" fmla="*/ 1458534 w 3523460"/>
              <a:gd name="connsiteY9" fmla="*/ 37 h 4731063"/>
              <a:gd name="connsiteX10" fmla="*/ 1728878 w 3523460"/>
              <a:gd name="connsiteY10" fmla="*/ 1828836 h 4731063"/>
              <a:gd name="connsiteX11" fmla="*/ 1816344 w 3523460"/>
              <a:gd name="connsiteY11" fmla="*/ 1868594 h 4731063"/>
              <a:gd name="connsiteX12" fmla="*/ 2492205 w 3523460"/>
              <a:gd name="connsiteY12" fmla="*/ 333992 h 4731063"/>
              <a:gd name="connsiteX13" fmla="*/ 2221860 w 3523460"/>
              <a:gd name="connsiteY13" fmla="*/ 2011718 h 4731063"/>
              <a:gd name="connsiteX14" fmla="*/ 2325227 w 3523460"/>
              <a:gd name="connsiteY14" fmla="*/ 2711432 h 4731063"/>
              <a:gd name="connsiteX15" fmla="*/ 2762549 w 3523460"/>
              <a:gd name="connsiteY15" fmla="*/ 2266158 h 4731063"/>
              <a:gd name="connsiteX16" fmla="*/ 3509971 w 3523460"/>
              <a:gd name="connsiteY16" fmla="*/ 2162792 h 4731063"/>
              <a:gd name="connsiteX17" fmla="*/ 2778451 w 3523460"/>
              <a:gd name="connsiteY17" fmla="*/ 2942019 h 4731063"/>
              <a:gd name="connsiteX18" fmla="*/ 2118493 w 3523460"/>
              <a:gd name="connsiteY18" fmla="*/ 4007494 h 4731063"/>
              <a:gd name="connsiteX19" fmla="*/ 2229811 w 3523460"/>
              <a:gd name="connsiteY19" fmla="*/ 4731063 h 4731063"/>
              <a:gd name="connsiteX20" fmla="*/ 830382 w 3523460"/>
              <a:gd name="connsiteY20" fmla="*/ 4731063 h 4731063"/>
              <a:gd name="connsiteX0" fmla="*/ 727477 w 3523460"/>
              <a:gd name="connsiteY0" fmla="*/ 5951236 h 5951236"/>
              <a:gd name="connsiteX1" fmla="*/ 870139 w 3523460"/>
              <a:gd name="connsiteY1" fmla="*/ 4094960 h 5951236"/>
              <a:gd name="connsiteX2" fmla="*/ 432816 w 3523460"/>
              <a:gd name="connsiteY2" fmla="*/ 2274110 h 5951236"/>
              <a:gd name="connsiteX3" fmla="*/ 75008 w 3523460"/>
              <a:gd name="connsiteY3" fmla="*/ 970096 h 5951236"/>
              <a:gd name="connsiteX4" fmla="*/ 750867 w 3523460"/>
              <a:gd name="connsiteY4" fmla="*/ 2107132 h 5951236"/>
              <a:gd name="connsiteX5" fmla="*/ 838333 w 3523460"/>
              <a:gd name="connsiteY5" fmla="*/ 2035571 h 5951236"/>
              <a:gd name="connsiteX6" fmla="*/ 711112 w 3523460"/>
              <a:gd name="connsiteY6" fmla="*/ 214722 h 5951236"/>
              <a:gd name="connsiteX7" fmla="*/ 1235897 w 3523460"/>
              <a:gd name="connsiteY7" fmla="*/ 1868593 h 5951236"/>
              <a:gd name="connsiteX8" fmla="*/ 1315411 w 3523460"/>
              <a:gd name="connsiteY8" fmla="*/ 1852690 h 5951236"/>
              <a:gd name="connsiteX9" fmla="*/ 1458534 w 3523460"/>
              <a:gd name="connsiteY9" fmla="*/ 37 h 5951236"/>
              <a:gd name="connsiteX10" fmla="*/ 1728878 w 3523460"/>
              <a:gd name="connsiteY10" fmla="*/ 1828836 h 5951236"/>
              <a:gd name="connsiteX11" fmla="*/ 1816344 w 3523460"/>
              <a:gd name="connsiteY11" fmla="*/ 1868594 h 5951236"/>
              <a:gd name="connsiteX12" fmla="*/ 2492205 w 3523460"/>
              <a:gd name="connsiteY12" fmla="*/ 333992 h 5951236"/>
              <a:gd name="connsiteX13" fmla="*/ 2221860 w 3523460"/>
              <a:gd name="connsiteY13" fmla="*/ 2011718 h 5951236"/>
              <a:gd name="connsiteX14" fmla="*/ 2325227 w 3523460"/>
              <a:gd name="connsiteY14" fmla="*/ 2711432 h 5951236"/>
              <a:gd name="connsiteX15" fmla="*/ 2762549 w 3523460"/>
              <a:gd name="connsiteY15" fmla="*/ 2266158 h 5951236"/>
              <a:gd name="connsiteX16" fmla="*/ 3509971 w 3523460"/>
              <a:gd name="connsiteY16" fmla="*/ 2162792 h 5951236"/>
              <a:gd name="connsiteX17" fmla="*/ 2778451 w 3523460"/>
              <a:gd name="connsiteY17" fmla="*/ 2942019 h 5951236"/>
              <a:gd name="connsiteX18" fmla="*/ 2118493 w 3523460"/>
              <a:gd name="connsiteY18" fmla="*/ 4007494 h 5951236"/>
              <a:gd name="connsiteX19" fmla="*/ 2229811 w 3523460"/>
              <a:gd name="connsiteY19" fmla="*/ 4731063 h 5951236"/>
              <a:gd name="connsiteX20" fmla="*/ 727477 w 3523460"/>
              <a:gd name="connsiteY20" fmla="*/ 5951236 h 5951236"/>
              <a:gd name="connsiteX0" fmla="*/ 727477 w 3523460"/>
              <a:gd name="connsiteY0" fmla="*/ 5951236 h 5980637"/>
              <a:gd name="connsiteX1" fmla="*/ 870139 w 3523460"/>
              <a:gd name="connsiteY1" fmla="*/ 4094960 h 5980637"/>
              <a:gd name="connsiteX2" fmla="*/ 432816 w 3523460"/>
              <a:gd name="connsiteY2" fmla="*/ 2274110 h 5980637"/>
              <a:gd name="connsiteX3" fmla="*/ 75008 w 3523460"/>
              <a:gd name="connsiteY3" fmla="*/ 970096 h 5980637"/>
              <a:gd name="connsiteX4" fmla="*/ 750867 w 3523460"/>
              <a:gd name="connsiteY4" fmla="*/ 2107132 h 5980637"/>
              <a:gd name="connsiteX5" fmla="*/ 838333 w 3523460"/>
              <a:gd name="connsiteY5" fmla="*/ 2035571 h 5980637"/>
              <a:gd name="connsiteX6" fmla="*/ 711112 w 3523460"/>
              <a:gd name="connsiteY6" fmla="*/ 214722 h 5980637"/>
              <a:gd name="connsiteX7" fmla="*/ 1235897 w 3523460"/>
              <a:gd name="connsiteY7" fmla="*/ 1868593 h 5980637"/>
              <a:gd name="connsiteX8" fmla="*/ 1315411 w 3523460"/>
              <a:gd name="connsiteY8" fmla="*/ 1852690 h 5980637"/>
              <a:gd name="connsiteX9" fmla="*/ 1458534 w 3523460"/>
              <a:gd name="connsiteY9" fmla="*/ 37 h 5980637"/>
              <a:gd name="connsiteX10" fmla="*/ 1728878 w 3523460"/>
              <a:gd name="connsiteY10" fmla="*/ 1828836 h 5980637"/>
              <a:gd name="connsiteX11" fmla="*/ 1816344 w 3523460"/>
              <a:gd name="connsiteY11" fmla="*/ 1868594 h 5980637"/>
              <a:gd name="connsiteX12" fmla="*/ 2492205 w 3523460"/>
              <a:gd name="connsiteY12" fmla="*/ 333992 h 5980637"/>
              <a:gd name="connsiteX13" fmla="*/ 2221860 w 3523460"/>
              <a:gd name="connsiteY13" fmla="*/ 2011718 h 5980637"/>
              <a:gd name="connsiteX14" fmla="*/ 2325227 w 3523460"/>
              <a:gd name="connsiteY14" fmla="*/ 2711432 h 5980637"/>
              <a:gd name="connsiteX15" fmla="*/ 2762549 w 3523460"/>
              <a:gd name="connsiteY15" fmla="*/ 2266158 h 5980637"/>
              <a:gd name="connsiteX16" fmla="*/ 3509971 w 3523460"/>
              <a:gd name="connsiteY16" fmla="*/ 2162792 h 5980637"/>
              <a:gd name="connsiteX17" fmla="*/ 2778451 w 3523460"/>
              <a:gd name="connsiteY17" fmla="*/ 2942019 h 5980637"/>
              <a:gd name="connsiteX18" fmla="*/ 2118493 w 3523460"/>
              <a:gd name="connsiteY18" fmla="*/ 4007494 h 5980637"/>
              <a:gd name="connsiteX19" fmla="*/ 2303315 w 3523460"/>
              <a:gd name="connsiteY19" fmla="*/ 5980637 h 5980637"/>
              <a:gd name="connsiteX20" fmla="*/ 727477 w 3523460"/>
              <a:gd name="connsiteY20" fmla="*/ 5951236 h 5980637"/>
              <a:gd name="connsiteX0" fmla="*/ 727477 w 3523460"/>
              <a:gd name="connsiteY0" fmla="*/ 5951236 h 5953756"/>
              <a:gd name="connsiteX1" fmla="*/ 870139 w 3523460"/>
              <a:gd name="connsiteY1" fmla="*/ 4094960 h 5953756"/>
              <a:gd name="connsiteX2" fmla="*/ 432816 w 3523460"/>
              <a:gd name="connsiteY2" fmla="*/ 2274110 h 5953756"/>
              <a:gd name="connsiteX3" fmla="*/ 75008 w 3523460"/>
              <a:gd name="connsiteY3" fmla="*/ 970096 h 5953756"/>
              <a:gd name="connsiteX4" fmla="*/ 750867 w 3523460"/>
              <a:gd name="connsiteY4" fmla="*/ 2107132 h 5953756"/>
              <a:gd name="connsiteX5" fmla="*/ 838333 w 3523460"/>
              <a:gd name="connsiteY5" fmla="*/ 2035571 h 5953756"/>
              <a:gd name="connsiteX6" fmla="*/ 711112 w 3523460"/>
              <a:gd name="connsiteY6" fmla="*/ 214722 h 5953756"/>
              <a:gd name="connsiteX7" fmla="*/ 1235897 w 3523460"/>
              <a:gd name="connsiteY7" fmla="*/ 1868593 h 5953756"/>
              <a:gd name="connsiteX8" fmla="*/ 1315411 w 3523460"/>
              <a:gd name="connsiteY8" fmla="*/ 1852690 h 5953756"/>
              <a:gd name="connsiteX9" fmla="*/ 1458534 w 3523460"/>
              <a:gd name="connsiteY9" fmla="*/ 37 h 5953756"/>
              <a:gd name="connsiteX10" fmla="*/ 1728878 w 3523460"/>
              <a:gd name="connsiteY10" fmla="*/ 1828836 h 5953756"/>
              <a:gd name="connsiteX11" fmla="*/ 1816344 w 3523460"/>
              <a:gd name="connsiteY11" fmla="*/ 1868594 h 5953756"/>
              <a:gd name="connsiteX12" fmla="*/ 2492205 w 3523460"/>
              <a:gd name="connsiteY12" fmla="*/ 333992 h 5953756"/>
              <a:gd name="connsiteX13" fmla="*/ 2221860 w 3523460"/>
              <a:gd name="connsiteY13" fmla="*/ 2011718 h 5953756"/>
              <a:gd name="connsiteX14" fmla="*/ 2325227 w 3523460"/>
              <a:gd name="connsiteY14" fmla="*/ 2711432 h 5953756"/>
              <a:gd name="connsiteX15" fmla="*/ 2762549 w 3523460"/>
              <a:gd name="connsiteY15" fmla="*/ 2266158 h 5953756"/>
              <a:gd name="connsiteX16" fmla="*/ 3509971 w 3523460"/>
              <a:gd name="connsiteY16" fmla="*/ 2162792 h 5953756"/>
              <a:gd name="connsiteX17" fmla="*/ 2778451 w 3523460"/>
              <a:gd name="connsiteY17" fmla="*/ 2942019 h 5953756"/>
              <a:gd name="connsiteX18" fmla="*/ 2118493 w 3523460"/>
              <a:gd name="connsiteY18" fmla="*/ 4007494 h 5953756"/>
              <a:gd name="connsiteX19" fmla="*/ 2312583 w 3523460"/>
              <a:gd name="connsiteY19" fmla="*/ 5948200 h 5953756"/>
              <a:gd name="connsiteX20" fmla="*/ 727477 w 3523460"/>
              <a:gd name="connsiteY20" fmla="*/ 5951236 h 5953756"/>
              <a:gd name="connsiteX0" fmla="*/ 727477 w 3523460"/>
              <a:gd name="connsiteY0" fmla="*/ 5951236 h 5957469"/>
              <a:gd name="connsiteX1" fmla="*/ 870139 w 3523460"/>
              <a:gd name="connsiteY1" fmla="*/ 4094960 h 5957469"/>
              <a:gd name="connsiteX2" fmla="*/ 432816 w 3523460"/>
              <a:gd name="connsiteY2" fmla="*/ 2274110 h 5957469"/>
              <a:gd name="connsiteX3" fmla="*/ 75008 w 3523460"/>
              <a:gd name="connsiteY3" fmla="*/ 970096 h 5957469"/>
              <a:gd name="connsiteX4" fmla="*/ 750867 w 3523460"/>
              <a:gd name="connsiteY4" fmla="*/ 2107132 h 5957469"/>
              <a:gd name="connsiteX5" fmla="*/ 838333 w 3523460"/>
              <a:gd name="connsiteY5" fmla="*/ 2035571 h 5957469"/>
              <a:gd name="connsiteX6" fmla="*/ 711112 w 3523460"/>
              <a:gd name="connsiteY6" fmla="*/ 214722 h 5957469"/>
              <a:gd name="connsiteX7" fmla="*/ 1235897 w 3523460"/>
              <a:gd name="connsiteY7" fmla="*/ 1868593 h 5957469"/>
              <a:gd name="connsiteX8" fmla="*/ 1315411 w 3523460"/>
              <a:gd name="connsiteY8" fmla="*/ 1852690 h 5957469"/>
              <a:gd name="connsiteX9" fmla="*/ 1458534 w 3523460"/>
              <a:gd name="connsiteY9" fmla="*/ 37 h 5957469"/>
              <a:gd name="connsiteX10" fmla="*/ 1728878 w 3523460"/>
              <a:gd name="connsiteY10" fmla="*/ 1828836 h 5957469"/>
              <a:gd name="connsiteX11" fmla="*/ 1816344 w 3523460"/>
              <a:gd name="connsiteY11" fmla="*/ 1868594 h 5957469"/>
              <a:gd name="connsiteX12" fmla="*/ 2492205 w 3523460"/>
              <a:gd name="connsiteY12" fmla="*/ 333992 h 5957469"/>
              <a:gd name="connsiteX13" fmla="*/ 2221860 w 3523460"/>
              <a:gd name="connsiteY13" fmla="*/ 2011718 h 5957469"/>
              <a:gd name="connsiteX14" fmla="*/ 2325227 w 3523460"/>
              <a:gd name="connsiteY14" fmla="*/ 2711432 h 5957469"/>
              <a:gd name="connsiteX15" fmla="*/ 2762549 w 3523460"/>
              <a:gd name="connsiteY15" fmla="*/ 2266158 h 5957469"/>
              <a:gd name="connsiteX16" fmla="*/ 3509971 w 3523460"/>
              <a:gd name="connsiteY16" fmla="*/ 2162792 h 5957469"/>
              <a:gd name="connsiteX17" fmla="*/ 2778451 w 3523460"/>
              <a:gd name="connsiteY17" fmla="*/ 2942019 h 5957469"/>
              <a:gd name="connsiteX18" fmla="*/ 2118493 w 3523460"/>
              <a:gd name="connsiteY18" fmla="*/ 4007494 h 5957469"/>
              <a:gd name="connsiteX19" fmla="*/ 2317218 w 3523460"/>
              <a:gd name="connsiteY19" fmla="*/ 5957469 h 5957469"/>
              <a:gd name="connsiteX20" fmla="*/ 727477 w 3523460"/>
              <a:gd name="connsiteY20" fmla="*/ 5951236 h 5957469"/>
              <a:gd name="connsiteX0" fmla="*/ 727477 w 3523460"/>
              <a:gd name="connsiteY0" fmla="*/ 5951236 h 5957469"/>
              <a:gd name="connsiteX1" fmla="*/ 870139 w 3523460"/>
              <a:gd name="connsiteY1" fmla="*/ 4094960 h 5957469"/>
              <a:gd name="connsiteX2" fmla="*/ 432816 w 3523460"/>
              <a:gd name="connsiteY2" fmla="*/ 2274110 h 5957469"/>
              <a:gd name="connsiteX3" fmla="*/ 75008 w 3523460"/>
              <a:gd name="connsiteY3" fmla="*/ 970096 h 5957469"/>
              <a:gd name="connsiteX4" fmla="*/ 750867 w 3523460"/>
              <a:gd name="connsiteY4" fmla="*/ 2107132 h 5957469"/>
              <a:gd name="connsiteX5" fmla="*/ 838333 w 3523460"/>
              <a:gd name="connsiteY5" fmla="*/ 2035571 h 5957469"/>
              <a:gd name="connsiteX6" fmla="*/ 711112 w 3523460"/>
              <a:gd name="connsiteY6" fmla="*/ 214722 h 5957469"/>
              <a:gd name="connsiteX7" fmla="*/ 1235897 w 3523460"/>
              <a:gd name="connsiteY7" fmla="*/ 1868593 h 5957469"/>
              <a:gd name="connsiteX8" fmla="*/ 1315411 w 3523460"/>
              <a:gd name="connsiteY8" fmla="*/ 1852690 h 5957469"/>
              <a:gd name="connsiteX9" fmla="*/ 1458534 w 3523460"/>
              <a:gd name="connsiteY9" fmla="*/ 37 h 5957469"/>
              <a:gd name="connsiteX10" fmla="*/ 1728878 w 3523460"/>
              <a:gd name="connsiteY10" fmla="*/ 1828836 h 5957469"/>
              <a:gd name="connsiteX11" fmla="*/ 1816344 w 3523460"/>
              <a:gd name="connsiteY11" fmla="*/ 1868594 h 5957469"/>
              <a:gd name="connsiteX12" fmla="*/ 2492205 w 3523460"/>
              <a:gd name="connsiteY12" fmla="*/ 333992 h 5957469"/>
              <a:gd name="connsiteX13" fmla="*/ 2221860 w 3523460"/>
              <a:gd name="connsiteY13" fmla="*/ 2011718 h 5957469"/>
              <a:gd name="connsiteX14" fmla="*/ 2325227 w 3523460"/>
              <a:gd name="connsiteY14" fmla="*/ 2711432 h 5957469"/>
              <a:gd name="connsiteX15" fmla="*/ 2762549 w 3523460"/>
              <a:gd name="connsiteY15" fmla="*/ 2266158 h 5957469"/>
              <a:gd name="connsiteX16" fmla="*/ 3509971 w 3523460"/>
              <a:gd name="connsiteY16" fmla="*/ 2162792 h 5957469"/>
              <a:gd name="connsiteX17" fmla="*/ 2778451 w 3523460"/>
              <a:gd name="connsiteY17" fmla="*/ 2942019 h 5957469"/>
              <a:gd name="connsiteX18" fmla="*/ 2118493 w 3523460"/>
              <a:gd name="connsiteY18" fmla="*/ 4007494 h 5957469"/>
              <a:gd name="connsiteX19" fmla="*/ 2317218 w 3523460"/>
              <a:gd name="connsiteY19" fmla="*/ 5957469 h 5957469"/>
              <a:gd name="connsiteX20" fmla="*/ 727477 w 3523460"/>
              <a:gd name="connsiteY20" fmla="*/ 5951236 h 5957469"/>
              <a:gd name="connsiteX0" fmla="*/ 727477 w 3523460"/>
              <a:gd name="connsiteY0" fmla="*/ 5951236 h 6423553"/>
              <a:gd name="connsiteX1" fmla="*/ 870139 w 3523460"/>
              <a:gd name="connsiteY1" fmla="*/ 4094960 h 6423553"/>
              <a:gd name="connsiteX2" fmla="*/ 432816 w 3523460"/>
              <a:gd name="connsiteY2" fmla="*/ 2274110 h 6423553"/>
              <a:gd name="connsiteX3" fmla="*/ 75008 w 3523460"/>
              <a:gd name="connsiteY3" fmla="*/ 970096 h 6423553"/>
              <a:gd name="connsiteX4" fmla="*/ 750867 w 3523460"/>
              <a:gd name="connsiteY4" fmla="*/ 2107132 h 6423553"/>
              <a:gd name="connsiteX5" fmla="*/ 838333 w 3523460"/>
              <a:gd name="connsiteY5" fmla="*/ 2035571 h 6423553"/>
              <a:gd name="connsiteX6" fmla="*/ 711112 w 3523460"/>
              <a:gd name="connsiteY6" fmla="*/ 214722 h 6423553"/>
              <a:gd name="connsiteX7" fmla="*/ 1235897 w 3523460"/>
              <a:gd name="connsiteY7" fmla="*/ 1868593 h 6423553"/>
              <a:gd name="connsiteX8" fmla="*/ 1315411 w 3523460"/>
              <a:gd name="connsiteY8" fmla="*/ 1852690 h 6423553"/>
              <a:gd name="connsiteX9" fmla="*/ 1458534 w 3523460"/>
              <a:gd name="connsiteY9" fmla="*/ 37 h 6423553"/>
              <a:gd name="connsiteX10" fmla="*/ 1728878 w 3523460"/>
              <a:gd name="connsiteY10" fmla="*/ 1828836 h 6423553"/>
              <a:gd name="connsiteX11" fmla="*/ 1816344 w 3523460"/>
              <a:gd name="connsiteY11" fmla="*/ 1868594 h 6423553"/>
              <a:gd name="connsiteX12" fmla="*/ 2492205 w 3523460"/>
              <a:gd name="connsiteY12" fmla="*/ 333992 h 6423553"/>
              <a:gd name="connsiteX13" fmla="*/ 2221860 w 3523460"/>
              <a:gd name="connsiteY13" fmla="*/ 2011718 h 6423553"/>
              <a:gd name="connsiteX14" fmla="*/ 2325227 w 3523460"/>
              <a:gd name="connsiteY14" fmla="*/ 2711432 h 6423553"/>
              <a:gd name="connsiteX15" fmla="*/ 2762549 w 3523460"/>
              <a:gd name="connsiteY15" fmla="*/ 2266158 h 6423553"/>
              <a:gd name="connsiteX16" fmla="*/ 3509971 w 3523460"/>
              <a:gd name="connsiteY16" fmla="*/ 2162792 h 6423553"/>
              <a:gd name="connsiteX17" fmla="*/ 2778451 w 3523460"/>
              <a:gd name="connsiteY17" fmla="*/ 2942019 h 6423553"/>
              <a:gd name="connsiteX18" fmla="*/ 2118493 w 3523460"/>
              <a:gd name="connsiteY18" fmla="*/ 4007494 h 6423553"/>
              <a:gd name="connsiteX19" fmla="*/ 2400448 w 3523460"/>
              <a:gd name="connsiteY19" fmla="*/ 6423553 h 6423553"/>
              <a:gd name="connsiteX20" fmla="*/ 727477 w 3523460"/>
              <a:gd name="connsiteY20" fmla="*/ 5951236 h 6423553"/>
              <a:gd name="connsiteX0" fmla="*/ 760768 w 3523460"/>
              <a:gd name="connsiteY0" fmla="*/ 6400675 h 6423553"/>
              <a:gd name="connsiteX1" fmla="*/ 870139 w 3523460"/>
              <a:gd name="connsiteY1" fmla="*/ 4094960 h 6423553"/>
              <a:gd name="connsiteX2" fmla="*/ 432816 w 3523460"/>
              <a:gd name="connsiteY2" fmla="*/ 2274110 h 6423553"/>
              <a:gd name="connsiteX3" fmla="*/ 75008 w 3523460"/>
              <a:gd name="connsiteY3" fmla="*/ 970096 h 6423553"/>
              <a:gd name="connsiteX4" fmla="*/ 750867 w 3523460"/>
              <a:gd name="connsiteY4" fmla="*/ 2107132 h 6423553"/>
              <a:gd name="connsiteX5" fmla="*/ 838333 w 3523460"/>
              <a:gd name="connsiteY5" fmla="*/ 2035571 h 6423553"/>
              <a:gd name="connsiteX6" fmla="*/ 711112 w 3523460"/>
              <a:gd name="connsiteY6" fmla="*/ 214722 h 6423553"/>
              <a:gd name="connsiteX7" fmla="*/ 1235897 w 3523460"/>
              <a:gd name="connsiteY7" fmla="*/ 1868593 h 6423553"/>
              <a:gd name="connsiteX8" fmla="*/ 1315411 w 3523460"/>
              <a:gd name="connsiteY8" fmla="*/ 1852690 h 6423553"/>
              <a:gd name="connsiteX9" fmla="*/ 1458534 w 3523460"/>
              <a:gd name="connsiteY9" fmla="*/ 37 h 6423553"/>
              <a:gd name="connsiteX10" fmla="*/ 1728878 w 3523460"/>
              <a:gd name="connsiteY10" fmla="*/ 1828836 h 6423553"/>
              <a:gd name="connsiteX11" fmla="*/ 1816344 w 3523460"/>
              <a:gd name="connsiteY11" fmla="*/ 1868594 h 6423553"/>
              <a:gd name="connsiteX12" fmla="*/ 2492205 w 3523460"/>
              <a:gd name="connsiteY12" fmla="*/ 333992 h 6423553"/>
              <a:gd name="connsiteX13" fmla="*/ 2221860 w 3523460"/>
              <a:gd name="connsiteY13" fmla="*/ 2011718 h 6423553"/>
              <a:gd name="connsiteX14" fmla="*/ 2325227 w 3523460"/>
              <a:gd name="connsiteY14" fmla="*/ 2711432 h 6423553"/>
              <a:gd name="connsiteX15" fmla="*/ 2762549 w 3523460"/>
              <a:gd name="connsiteY15" fmla="*/ 2266158 h 6423553"/>
              <a:gd name="connsiteX16" fmla="*/ 3509971 w 3523460"/>
              <a:gd name="connsiteY16" fmla="*/ 2162792 h 6423553"/>
              <a:gd name="connsiteX17" fmla="*/ 2778451 w 3523460"/>
              <a:gd name="connsiteY17" fmla="*/ 2942019 h 6423553"/>
              <a:gd name="connsiteX18" fmla="*/ 2118493 w 3523460"/>
              <a:gd name="connsiteY18" fmla="*/ 4007494 h 6423553"/>
              <a:gd name="connsiteX19" fmla="*/ 2400448 w 3523460"/>
              <a:gd name="connsiteY19" fmla="*/ 6423553 h 6423553"/>
              <a:gd name="connsiteX20" fmla="*/ 760768 w 3523460"/>
              <a:gd name="connsiteY20" fmla="*/ 6400675 h 6423553"/>
              <a:gd name="connsiteX0" fmla="*/ 710831 w 3523460"/>
              <a:gd name="connsiteY0" fmla="*/ 6400675 h 6423553"/>
              <a:gd name="connsiteX1" fmla="*/ 870139 w 3523460"/>
              <a:gd name="connsiteY1" fmla="*/ 4094960 h 6423553"/>
              <a:gd name="connsiteX2" fmla="*/ 432816 w 3523460"/>
              <a:gd name="connsiteY2" fmla="*/ 2274110 h 6423553"/>
              <a:gd name="connsiteX3" fmla="*/ 75008 w 3523460"/>
              <a:gd name="connsiteY3" fmla="*/ 970096 h 6423553"/>
              <a:gd name="connsiteX4" fmla="*/ 750867 w 3523460"/>
              <a:gd name="connsiteY4" fmla="*/ 2107132 h 6423553"/>
              <a:gd name="connsiteX5" fmla="*/ 838333 w 3523460"/>
              <a:gd name="connsiteY5" fmla="*/ 2035571 h 6423553"/>
              <a:gd name="connsiteX6" fmla="*/ 711112 w 3523460"/>
              <a:gd name="connsiteY6" fmla="*/ 214722 h 6423553"/>
              <a:gd name="connsiteX7" fmla="*/ 1235897 w 3523460"/>
              <a:gd name="connsiteY7" fmla="*/ 1868593 h 6423553"/>
              <a:gd name="connsiteX8" fmla="*/ 1315411 w 3523460"/>
              <a:gd name="connsiteY8" fmla="*/ 1852690 h 6423553"/>
              <a:gd name="connsiteX9" fmla="*/ 1458534 w 3523460"/>
              <a:gd name="connsiteY9" fmla="*/ 37 h 6423553"/>
              <a:gd name="connsiteX10" fmla="*/ 1728878 w 3523460"/>
              <a:gd name="connsiteY10" fmla="*/ 1828836 h 6423553"/>
              <a:gd name="connsiteX11" fmla="*/ 1816344 w 3523460"/>
              <a:gd name="connsiteY11" fmla="*/ 1868594 h 6423553"/>
              <a:gd name="connsiteX12" fmla="*/ 2492205 w 3523460"/>
              <a:gd name="connsiteY12" fmla="*/ 333992 h 6423553"/>
              <a:gd name="connsiteX13" fmla="*/ 2221860 w 3523460"/>
              <a:gd name="connsiteY13" fmla="*/ 2011718 h 6423553"/>
              <a:gd name="connsiteX14" fmla="*/ 2325227 w 3523460"/>
              <a:gd name="connsiteY14" fmla="*/ 2711432 h 6423553"/>
              <a:gd name="connsiteX15" fmla="*/ 2762549 w 3523460"/>
              <a:gd name="connsiteY15" fmla="*/ 2266158 h 6423553"/>
              <a:gd name="connsiteX16" fmla="*/ 3509971 w 3523460"/>
              <a:gd name="connsiteY16" fmla="*/ 2162792 h 6423553"/>
              <a:gd name="connsiteX17" fmla="*/ 2778451 w 3523460"/>
              <a:gd name="connsiteY17" fmla="*/ 2942019 h 6423553"/>
              <a:gd name="connsiteX18" fmla="*/ 2118493 w 3523460"/>
              <a:gd name="connsiteY18" fmla="*/ 4007494 h 6423553"/>
              <a:gd name="connsiteX19" fmla="*/ 2400448 w 3523460"/>
              <a:gd name="connsiteY19" fmla="*/ 6423553 h 6423553"/>
              <a:gd name="connsiteX20" fmla="*/ 710831 w 3523460"/>
              <a:gd name="connsiteY20" fmla="*/ 6400675 h 642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523460" h="6423553">
                <a:moveTo>
                  <a:pt x="710831" y="6400675"/>
                </a:moveTo>
                <a:cubicBezTo>
                  <a:pt x="724083" y="6188641"/>
                  <a:pt x="864838" y="4410361"/>
                  <a:pt x="870139" y="4094960"/>
                </a:cubicBezTo>
                <a:cubicBezTo>
                  <a:pt x="560039" y="3546320"/>
                  <a:pt x="456669" y="2926117"/>
                  <a:pt x="432816" y="2274110"/>
                </a:cubicBezTo>
                <a:cubicBezTo>
                  <a:pt x="313547" y="1839439"/>
                  <a:pt x="-187386" y="1134423"/>
                  <a:pt x="75008" y="970096"/>
                </a:cubicBezTo>
                <a:cubicBezTo>
                  <a:pt x="248612" y="927688"/>
                  <a:pt x="623646" y="1934854"/>
                  <a:pt x="750867" y="2107132"/>
                </a:cubicBezTo>
                <a:cubicBezTo>
                  <a:pt x="790624" y="2183994"/>
                  <a:pt x="862187" y="2105807"/>
                  <a:pt x="838333" y="2035571"/>
                </a:cubicBezTo>
                <a:cubicBezTo>
                  <a:pt x="716413" y="1433922"/>
                  <a:pt x="427516" y="251827"/>
                  <a:pt x="711112" y="214722"/>
                </a:cubicBezTo>
                <a:cubicBezTo>
                  <a:pt x="909896" y="184242"/>
                  <a:pt x="1157709" y="1578371"/>
                  <a:pt x="1235897" y="1868593"/>
                </a:cubicBezTo>
                <a:cubicBezTo>
                  <a:pt x="1242524" y="1928227"/>
                  <a:pt x="1311436" y="2047497"/>
                  <a:pt x="1315411" y="1852690"/>
                </a:cubicBezTo>
                <a:cubicBezTo>
                  <a:pt x="1312761" y="1280197"/>
                  <a:pt x="1159035" y="-7915"/>
                  <a:pt x="1458534" y="37"/>
                </a:cubicBezTo>
                <a:cubicBezTo>
                  <a:pt x="1693099" y="-7916"/>
                  <a:pt x="1707674" y="1541264"/>
                  <a:pt x="1728878" y="1828836"/>
                </a:cubicBezTo>
                <a:cubicBezTo>
                  <a:pt x="1734180" y="1917625"/>
                  <a:pt x="1764661" y="1916301"/>
                  <a:pt x="1816344" y="1868594"/>
                </a:cubicBezTo>
                <a:cubicBezTo>
                  <a:pt x="2054883" y="1372963"/>
                  <a:pt x="2198007" y="241226"/>
                  <a:pt x="2492205" y="333992"/>
                </a:cubicBezTo>
                <a:cubicBezTo>
                  <a:pt x="2781103" y="421456"/>
                  <a:pt x="2314625" y="1471029"/>
                  <a:pt x="2221860" y="2011718"/>
                </a:cubicBezTo>
                <a:lnTo>
                  <a:pt x="2325227" y="2711432"/>
                </a:lnTo>
                <a:cubicBezTo>
                  <a:pt x="2439196" y="2563007"/>
                  <a:pt x="2584970" y="2406632"/>
                  <a:pt x="2762549" y="2266158"/>
                </a:cubicBezTo>
                <a:cubicBezTo>
                  <a:pt x="3043495" y="1897748"/>
                  <a:pt x="3618639" y="2022319"/>
                  <a:pt x="3509971" y="2162792"/>
                </a:cubicBezTo>
                <a:cubicBezTo>
                  <a:pt x="3266131" y="2446388"/>
                  <a:pt x="2982534" y="2594812"/>
                  <a:pt x="2778451" y="2942019"/>
                </a:cubicBezTo>
                <a:cubicBezTo>
                  <a:pt x="2558465" y="3336933"/>
                  <a:pt x="2370285" y="3707995"/>
                  <a:pt x="2118493" y="4007494"/>
                </a:cubicBezTo>
                <a:cubicBezTo>
                  <a:pt x="2147648" y="4296392"/>
                  <a:pt x="2363342" y="6182363"/>
                  <a:pt x="2400448" y="6423553"/>
                </a:cubicBezTo>
                <a:lnTo>
                  <a:pt x="710831" y="6400675"/>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14" name="Teardrop 13">
            <a:extLst>
              <a:ext uri="{FF2B5EF4-FFF2-40B4-BE49-F238E27FC236}">
                <a16:creationId xmlns:a16="http://schemas.microsoft.com/office/drawing/2014/main" id="{E2E864E8-0102-48FD-85BD-F24EB75FE781}"/>
              </a:ext>
            </a:extLst>
          </p:cNvPr>
          <p:cNvSpPr/>
          <p:nvPr/>
        </p:nvSpPr>
        <p:spPr>
          <a:xfrm rot="8100000">
            <a:off x="5624318" y="1771875"/>
            <a:ext cx="949254" cy="949254"/>
          </a:xfrm>
          <a:prstGeom prst="teardrop">
            <a:avLst>
              <a:gd name="adj" fmla="val 131554"/>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16" name="TextBox 15">
            <a:extLst>
              <a:ext uri="{FF2B5EF4-FFF2-40B4-BE49-F238E27FC236}">
                <a16:creationId xmlns:a16="http://schemas.microsoft.com/office/drawing/2014/main" id="{C0489DE0-863C-486E-BA5B-95D27B12225A}"/>
              </a:ext>
            </a:extLst>
          </p:cNvPr>
          <p:cNvSpPr txBox="1"/>
          <p:nvPr/>
        </p:nvSpPr>
        <p:spPr>
          <a:xfrm>
            <a:off x="8077191" y="4347632"/>
            <a:ext cx="3366039"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 توفير المؤسسة البحثية</a:t>
            </a:r>
          </a:p>
        </p:txBody>
      </p:sp>
      <p:sp>
        <p:nvSpPr>
          <p:cNvPr id="20" name="TextBox 19">
            <a:extLst>
              <a:ext uri="{FF2B5EF4-FFF2-40B4-BE49-F238E27FC236}">
                <a16:creationId xmlns:a16="http://schemas.microsoft.com/office/drawing/2014/main" id="{F7B46B91-3CDF-4738-8A63-58D12EA9D86B}"/>
              </a:ext>
            </a:extLst>
          </p:cNvPr>
          <p:cNvSpPr txBox="1"/>
          <p:nvPr/>
        </p:nvSpPr>
        <p:spPr>
          <a:xfrm>
            <a:off x="8013848" y="2542355"/>
            <a:ext cx="3429381"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توفير الباحثين المؤهلين</a:t>
            </a:r>
          </a:p>
        </p:txBody>
      </p:sp>
      <p:sp>
        <p:nvSpPr>
          <p:cNvPr id="26" name="TextBox 25">
            <a:extLst>
              <a:ext uri="{FF2B5EF4-FFF2-40B4-BE49-F238E27FC236}">
                <a16:creationId xmlns:a16="http://schemas.microsoft.com/office/drawing/2014/main" id="{0A5675E9-D305-432A-8A06-656A732381A7}"/>
              </a:ext>
            </a:extLst>
          </p:cNvPr>
          <p:cNvSpPr txBox="1"/>
          <p:nvPr/>
        </p:nvSpPr>
        <p:spPr>
          <a:xfrm>
            <a:off x="231007" y="2736758"/>
            <a:ext cx="4032668"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 توفير البيئة البحثية المناسبة</a:t>
            </a:r>
          </a:p>
        </p:txBody>
      </p:sp>
      <p:sp>
        <p:nvSpPr>
          <p:cNvPr id="29" name="TextBox 28">
            <a:extLst>
              <a:ext uri="{FF2B5EF4-FFF2-40B4-BE49-F238E27FC236}">
                <a16:creationId xmlns:a16="http://schemas.microsoft.com/office/drawing/2014/main" id="{8B078281-AE2A-4CD2-8DCC-45068AAECDEF}"/>
              </a:ext>
            </a:extLst>
          </p:cNvPr>
          <p:cNvSpPr txBox="1"/>
          <p:nvPr/>
        </p:nvSpPr>
        <p:spPr>
          <a:xfrm>
            <a:off x="3692176" y="1369794"/>
            <a:ext cx="4285417" cy="461665"/>
          </a:xfrm>
          <a:prstGeom prst="rect">
            <a:avLst/>
          </a:prstGeom>
          <a:noFill/>
        </p:spPr>
        <p:txBody>
          <a:bodyPr wrap="square" rtlCol="0">
            <a:spAutoFit/>
          </a:bodyPr>
          <a:lstStyle/>
          <a:p>
            <a:pPr marL="0" marR="0" lvl="0" indent="0" algn="just"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وجود سياسة بحثية رشيدة</a:t>
            </a:r>
          </a:p>
        </p:txBody>
      </p:sp>
      <p:sp>
        <p:nvSpPr>
          <p:cNvPr id="31" name="Teardrop 30">
            <a:extLst>
              <a:ext uri="{FF2B5EF4-FFF2-40B4-BE49-F238E27FC236}">
                <a16:creationId xmlns:a16="http://schemas.microsoft.com/office/drawing/2014/main" id="{830E9FFC-7409-414A-8670-BF88DA686E6E}"/>
              </a:ext>
            </a:extLst>
          </p:cNvPr>
          <p:cNvSpPr/>
          <p:nvPr/>
        </p:nvSpPr>
        <p:spPr>
          <a:xfrm rot="5400000">
            <a:off x="4251959" y="2226777"/>
            <a:ext cx="949254" cy="949254"/>
          </a:xfrm>
          <a:prstGeom prst="teardrop">
            <a:avLst>
              <a:gd name="adj" fmla="val 131554"/>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32" name="Teardrop 31">
            <a:extLst>
              <a:ext uri="{FF2B5EF4-FFF2-40B4-BE49-F238E27FC236}">
                <a16:creationId xmlns:a16="http://schemas.microsoft.com/office/drawing/2014/main" id="{96EB9849-1CA6-46BF-9674-38D7016D42D8}"/>
              </a:ext>
            </a:extLst>
          </p:cNvPr>
          <p:cNvSpPr/>
          <p:nvPr/>
        </p:nvSpPr>
        <p:spPr>
          <a:xfrm rot="16200000" flipH="1">
            <a:off x="7028339" y="2268869"/>
            <a:ext cx="949254" cy="949254"/>
          </a:xfrm>
          <a:prstGeom prst="teardrop">
            <a:avLst>
              <a:gd name="adj" fmla="val 131554"/>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35" name="Teardrop 34">
            <a:extLst>
              <a:ext uri="{FF2B5EF4-FFF2-40B4-BE49-F238E27FC236}">
                <a16:creationId xmlns:a16="http://schemas.microsoft.com/office/drawing/2014/main" id="{52C6FDFE-F410-4186-BE19-8A7AD6666DC0}"/>
              </a:ext>
            </a:extLst>
          </p:cNvPr>
          <p:cNvSpPr/>
          <p:nvPr/>
        </p:nvSpPr>
        <p:spPr>
          <a:xfrm rot="2700000">
            <a:off x="3687779" y="3425235"/>
            <a:ext cx="949254" cy="949254"/>
          </a:xfrm>
          <a:prstGeom prst="teardrop">
            <a:avLst>
              <a:gd name="adj" fmla="val 131554"/>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sp>
        <p:nvSpPr>
          <p:cNvPr id="41" name="TextBox 40">
            <a:extLst>
              <a:ext uri="{FF2B5EF4-FFF2-40B4-BE49-F238E27FC236}">
                <a16:creationId xmlns:a16="http://schemas.microsoft.com/office/drawing/2014/main" id="{3418555A-DEDC-4C4E-8C6C-D9EA1B84B293}"/>
              </a:ext>
            </a:extLst>
          </p:cNvPr>
          <p:cNvSpPr txBox="1"/>
          <p:nvPr/>
        </p:nvSpPr>
        <p:spPr>
          <a:xfrm>
            <a:off x="1011675" y="4204758"/>
            <a:ext cx="2414514" cy="461665"/>
          </a:xfrm>
          <a:prstGeom prst="rect">
            <a:avLst/>
          </a:prstGeom>
          <a:noFill/>
        </p:spPr>
        <p:txBody>
          <a:bodyPr wrap="square">
            <a:spAutoFit/>
          </a:bodyPr>
          <a:lstStyle/>
          <a:p>
            <a:pPr marL="0" marR="0" lvl="0" indent="0" algn="just"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400" b="0" i="0" u="none" strike="noStrike" kern="0" cap="none" spc="0" normalizeH="0" baseline="0" noProof="0" dirty="0">
                <a:ln>
                  <a:noFill/>
                </a:ln>
                <a:solidFill>
                  <a:srgbClr val="000000"/>
                </a:solidFill>
                <a:effectLst/>
                <a:uLnTx/>
                <a:uFillTx/>
                <a:latin typeface="Alexandria" pitchFamily="2" charset="-78"/>
                <a:cs typeface="Alexandria" pitchFamily="2" charset="-78"/>
                <a:sym typeface="Arial"/>
              </a:rPr>
              <a:t> توفير التمويل</a:t>
            </a:r>
          </a:p>
        </p:txBody>
      </p:sp>
      <p:sp>
        <p:nvSpPr>
          <p:cNvPr id="42" name="Teardrop 41">
            <a:extLst>
              <a:ext uri="{FF2B5EF4-FFF2-40B4-BE49-F238E27FC236}">
                <a16:creationId xmlns:a16="http://schemas.microsoft.com/office/drawing/2014/main" id="{423AD03B-E0DB-4BF6-8D64-19C09A7192C5}"/>
              </a:ext>
            </a:extLst>
          </p:cNvPr>
          <p:cNvSpPr/>
          <p:nvPr/>
        </p:nvSpPr>
        <p:spPr>
          <a:xfrm rot="16200000" flipH="1">
            <a:off x="7860148" y="3317799"/>
            <a:ext cx="949254" cy="949254"/>
          </a:xfrm>
          <a:prstGeom prst="teardrop">
            <a:avLst>
              <a:gd name="adj" fmla="val 131554"/>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latin typeface="Alexandria" pitchFamily="2" charset="-78"/>
            </a:endParaRPr>
          </a:p>
        </p:txBody>
      </p:sp>
      <p:pic>
        <p:nvPicPr>
          <p:cNvPr id="17" name="Graphic 21">
            <a:extLst>
              <a:ext uri="{FF2B5EF4-FFF2-40B4-BE49-F238E27FC236}">
                <a16:creationId xmlns:a16="http://schemas.microsoft.com/office/drawing/2014/main" id="{C7FAC81F-9732-11E1-24B2-B364AEBB52A8}"/>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325889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264E5C-B0B5-4DEC-ABDF-0D32BC87D3FB}"/>
              </a:ext>
            </a:extLst>
          </p:cNvPr>
          <p:cNvSpPr txBox="1"/>
          <p:nvPr/>
        </p:nvSpPr>
        <p:spPr>
          <a:xfrm>
            <a:off x="371364" y="188640"/>
            <a:ext cx="11449272" cy="6693499"/>
          </a:xfrm>
          <a:prstGeom prst="rect">
            <a:avLst/>
          </a:prstGeom>
          <a:noFill/>
        </p:spPr>
        <p:txBody>
          <a:bodyPr wrap="square">
            <a:spAutoFit/>
          </a:bodyPr>
          <a:lstStyle/>
          <a:p>
            <a:pPr algn="just" rtl="1">
              <a:lnSpc>
                <a:spcPct val="150000"/>
              </a:lnSpc>
            </a:pPr>
            <a:endParaRPr lang="ar-JO" sz="1800" dirty="0">
              <a:effectLst/>
              <a:latin typeface="Alexandria" pitchFamily="2" charset="-78"/>
              <a:ea typeface="Times New Roman" panose="02020603050405020304" pitchFamily="18" charset="0"/>
              <a:cs typeface="Alexandria" pitchFamily="2" charset="-78"/>
            </a:endParaRPr>
          </a:p>
          <a:p>
            <a:pPr algn="ctr" rtl="1">
              <a:lnSpc>
                <a:spcPct val="150000"/>
              </a:lnSpc>
            </a:pPr>
            <a:r>
              <a:rPr lang="ar-JO" sz="2000" b="1" i="0" dirty="0">
                <a:solidFill>
                  <a:srgbClr val="333333"/>
                </a:solidFill>
                <a:effectLst/>
                <a:latin typeface="Droid Arabic Kufi"/>
                <a:cs typeface="Alexandria" pitchFamily="2" charset="-78"/>
              </a:rPr>
              <a:t>معوقات البحث العلمي واشكالياته</a:t>
            </a:r>
          </a:p>
          <a:p>
            <a:pPr algn="just" rtl="1">
              <a:lnSpc>
                <a:spcPct val="150000"/>
              </a:lnSpc>
            </a:pPr>
            <a:endParaRPr lang="ar-JO" sz="1800" b="1" i="0" dirty="0">
              <a:solidFill>
                <a:srgbClr val="333333"/>
              </a:solidFill>
              <a:effectLst/>
              <a:latin typeface="Droid Arabic Kufi"/>
              <a:cs typeface="Alexandria" pitchFamily="2" charset="-78"/>
            </a:endParaRP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الإفتقار إلى ترسيخ القناعة لدى القيادات السياسية والاقتصادية بالدور الهام للبحث العلمي في التنمية.</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ضعف تمويل البحث العلمي حيث لا يتعدّى معدل الإنفاق عليه سنويا 1% في معظم الدول النامية .</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عدم وجود سياسة علمية وثقافية تقود البحث العلمي .</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عدم ربط البحث العلمي بمؤسسات الإنتاج المختلفة وأهداف التنمية الشاملة.</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ضعف مساهمة القطاع الخاص في تمويل البحث العلمي وذلك بسبب بحثه عن الربح المحقق والمضمون.</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إهمال سياسات البحث العلمي حيث لا تأتي قضية البحث العلمي في صدارة الاهتمامات السياسية السلطة الحاكمة.</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نقص التجهيزات من مختبرات ومعامل ومكتبات وشبكات البحثية وهيئات إدارية فاعلة وغيرها.</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التبعية العلمية فالدول النامية تستورد الفكر والتكنولوجيا والمنتجات ولذلك لا تشعر بالحاجة إلى البحث العلمي ومستلزماته.</a:t>
            </a:r>
          </a:p>
          <a:p>
            <a:pPr marL="342900" indent="-342900" algn="just" rtl="1">
              <a:lnSpc>
                <a:spcPct val="150000"/>
              </a:lnSpc>
              <a:buFont typeface="Arial" panose="020B0604020202020204" pitchFamily="34" charset="0"/>
              <a:buChar char="•"/>
            </a:pPr>
            <a:r>
              <a:rPr lang="ar-JO" sz="1800" b="0" i="0" dirty="0">
                <a:solidFill>
                  <a:srgbClr val="333333"/>
                </a:solidFill>
                <a:effectLst/>
                <a:latin typeface="Droid Arabic Kufi"/>
                <a:cs typeface="Alexandria" pitchFamily="2" charset="-78"/>
              </a:rPr>
              <a:t> احتكار الحكومات للأبحاث : حيث أن البحث العلمي في الدول النامية تحتكره الحكومات ومؤسساتها الرسمية لأن الحكومات فقيرة في دول فقيرة وموازنات البحث فيها هزيلة.</a:t>
            </a:r>
          </a:p>
          <a:p>
            <a:pPr marL="16510" algn="just" rtl="1">
              <a:lnSpc>
                <a:spcPct val="150000"/>
              </a:lnSpc>
            </a:pPr>
            <a:endParaRPr lang="ar-EG" sz="1800" dirty="0">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08B8DF5F-7147-9AB7-9AEF-B9B8E582617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380674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264E5C-B0B5-4DEC-ABDF-0D32BC87D3FB}"/>
              </a:ext>
            </a:extLst>
          </p:cNvPr>
          <p:cNvSpPr txBox="1"/>
          <p:nvPr/>
        </p:nvSpPr>
        <p:spPr>
          <a:xfrm>
            <a:off x="191820" y="215900"/>
            <a:ext cx="11784632" cy="6719147"/>
          </a:xfrm>
          <a:prstGeom prst="rect">
            <a:avLst/>
          </a:prstGeom>
          <a:noFill/>
        </p:spPr>
        <p:txBody>
          <a:bodyPr wrap="square">
            <a:spAutoFit/>
          </a:bodyPr>
          <a:lstStyle/>
          <a:p>
            <a:pPr algn="ctr" rtl="1">
              <a:lnSpc>
                <a:spcPct val="150000"/>
              </a:lnSpc>
              <a:spcBef>
                <a:spcPts val="0"/>
              </a:spcBef>
              <a:spcAft>
                <a:spcPts val="0"/>
              </a:spcAft>
            </a:pPr>
            <a:r>
              <a:rPr lang="ar-JO" sz="1700" dirty="0">
                <a:effectLst/>
                <a:latin typeface="Alexandria" pitchFamily="2" charset="-78"/>
                <a:ea typeface="Times New Roman" panose="02020603050405020304" pitchFamily="18" charset="0"/>
                <a:cs typeface="Alexandria" pitchFamily="2" charset="-78"/>
              </a:rPr>
              <a:t>       </a:t>
            </a:r>
            <a:r>
              <a:rPr lang="ar-JO" sz="1700" b="1" i="0" u="none" strike="noStrike" dirty="0">
                <a:solidFill>
                  <a:srgbClr val="000000"/>
                </a:solidFill>
                <a:effectLst/>
                <a:latin typeface="Alexandria" pitchFamily="2" charset="-78"/>
                <a:cs typeface="Alexandria" pitchFamily="2" charset="-78"/>
              </a:rPr>
              <a:t>رؤى وأفكار لتطوير البحث العلمي في مؤسسات التعليم العالي</a:t>
            </a:r>
          </a:p>
          <a:p>
            <a:pPr algn="just" rtl="1">
              <a:lnSpc>
                <a:spcPct val="150000"/>
              </a:lnSpc>
              <a:spcBef>
                <a:spcPts val="0"/>
              </a:spcBef>
              <a:spcAft>
                <a:spcPts val="0"/>
              </a:spcAft>
            </a:pPr>
            <a:endParaRPr lang="ar-JO" sz="1700" b="1" dirty="0">
              <a:effectLst/>
              <a:latin typeface="Alexandria" pitchFamily="2" charset="-78"/>
              <a:cs typeface="Alexandria" pitchFamily="2" charset="-78"/>
            </a:endParaRP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تحديد أولويات البحث العلمي في ضوء احتياجات التنمية الحقيقية في المجتمع -.</a:t>
            </a:r>
            <a:endParaRPr lang="ar-JO" sz="1700" b="0" dirty="0">
              <a:effectLst/>
              <a:latin typeface="Alexandria" pitchFamily="2" charset="-78"/>
              <a:cs typeface="Alexandria" pitchFamily="2" charset="-78"/>
            </a:endParaRP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تخصيص موازنة معقولة للبحث العلمي بحيث تكون كافية توفير كافة المتطلبات البحث العلمي المتعارف عليها.</a:t>
            </a:r>
            <a:endParaRPr lang="ar-JO" sz="1700" b="0" dirty="0">
              <a:effectLst/>
              <a:latin typeface="Alexandria" pitchFamily="2" charset="-78"/>
              <a:cs typeface="Alexandria" pitchFamily="2" charset="-78"/>
            </a:endParaRPr>
          </a:p>
          <a:p>
            <a:pPr algn="r"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a:t>
            </a:r>
            <a:r>
              <a:rPr lang="ar-AE" sz="1700" b="0" i="0" u="none" strike="noStrike" dirty="0">
                <a:solidFill>
                  <a:srgbClr val="000000"/>
                </a:solidFill>
                <a:effectLst/>
                <a:latin typeface="Alexandria" pitchFamily="2" charset="-78"/>
                <a:cs typeface="Alexandria" pitchFamily="2" charset="-78"/>
              </a:rPr>
              <a:t> </a:t>
            </a:r>
            <a:r>
              <a:rPr lang="ar-JO" sz="1700" b="0" i="0" u="none" strike="noStrike" dirty="0">
                <a:solidFill>
                  <a:srgbClr val="000000"/>
                </a:solidFill>
                <a:effectLst/>
                <a:latin typeface="Alexandria" pitchFamily="2" charset="-78"/>
                <a:cs typeface="Alexandria" pitchFamily="2" charset="-78"/>
              </a:rPr>
              <a:t>إعداد الباحثين ومساعديهم من إجراء الأبحاث العلمية بصورة صحيحة.</a:t>
            </a:r>
            <a:br>
              <a:rPr lang="ar-JO" sz="1700" b="0" dirty="0">
                <a:effectLst/>
                <a:latin typeface="Alexandria" pitchFamily="2" charset="-78"/>
                <a:cs typeface="Alexandria" pitchFamily="2" charset="-78"/>
              </a:rPr>
            </a:br>
            <a:r>
              <a:rPr lang="ar-JO" sz="1700" b="0" i="0" u="none" strike="noStrike" dirty="0">
                <a:solidFill>
                  <a:srgbClr val="000000"/>
                </a:solidFill>
                <a:effectLst/>
                <a:latin typeface="Alexandria" pitchFamily="2" charset="-78"/>
                <a:cs typeface="Alexandria" pitchFamily="2" charset="-78"/>
              </a:rPr>
              <a:t> - اتخاذ الإجراءات المناسبة للحد من هجرة الأدمغة .</a:t>
            </a:r>
            <a:endParaRPr lang="ar-JO" sz="1700" b="0" dirty="0">
              <a:effectLst/>
              <a:latin typeface="Alexandria" pitchFamily="2" charset="-78"/>
              <a:cs typeface="Alexandria" pitchFamily="2" charset="-78"/>
            </a:endParaRP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توفير المناخ الاكاديمي المناسب لإجراء الأبحاث العلمية بحيث يتسم بالحرية والانفتاح الفكري وتقبّل الرأي الآخر .</a:t>
            </a: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تشجيع الباحثين في مؤسسات التعليم العالي على العمل البحثي العلمي الجماعي.</a:t>
            </a: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التعاون بين مؤسسات التعليم العالي ومراكزها البحثية لإنجاز بحوث علمية نوعية ومهمة</a:t>
            </a:r>
            <a:r>
              <a:rPr lang="ar-AE" sz="1700" b="0" i="0" u="none" strike="noStrike" dirty="0">
                <a:solidFill>
                  <a:srgbClr val="000000"/>
                </a:solidFill>
                <a:effectLst/>
                <a:latin typeface="Alexandria" pitchFamily="2" charset="-78"/>
                <a:cs typeface="Alexandria" pitchFamily="2" charset="-78"/>
              </a:rPr>
              <a:t>.</a:t>
            </a:r>
          </a:p>
          <a:p>
            <a:pPr algn="just" rtl="1">
              <a:lnSpc>
                <a:spcPct val="150000"/>
              </a:lnSpc>
              <a:spcBef>
                <a:spcPts val="0"/>
              </a:spcBef>
              <a:spcAft>
                <a:spcPts val="0"/>
              </a:spcAft>
            </a:pPr>
            <a:r>
              <a:rPr lang="ar-AE" sz="1700" dirty="0">
                <a:latin typeface="Alexandria" pitchFamily="2" charset="-78"/>
                <a:cs typeface="Alexandria" pitchFamily="2" charset="-78"/>
              </a:rPr>
              <a:t>- </a:t>
            </a:r>
            <a:r>
              <a:rPr lang="ar-JO" sz="1700" b="0" i="0" u="none" strike="noStrike" dirty="0">
                <a:solidFill>
                  <a:srgbClr val="000000"/>
                </a:solidFill>
                <a:effectLst/>
                <a:latin typeface="Alexandria" pitchFamily="2" charset="-78"/>
                <a:cs typeface="Alexandria" pitchFamily="2" charset="-78"/>
              </a:rPr>
              <a:t> توفير إمكانيات النشر والتحكيم العلميين وكذلك مصادر المعرفة المختلفة من قواعد البيانات والمعلومات.</a:t>
            </a: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تكريس التعاون بين مؤسسات التعليم العالي ومؤسسات الإنتاج لإجراء البحوث العلمية .</a:t>
            </a:r>
            <a:endParaRPr lang="ar-JO" sz="1700" b="0" dirty="0">
              <a:effectLst/>
              <a:latin typeface="Alexandria" pitchFamily="2" charset="-78"/>
              <a:cs typeface="Alexandria" pitchFamily="2" charset="-78"/>
            </a:endParaRPr>
          </a:p>
          <a:p>
            <a:pPr marL="342900" indent="-342900" algn="just" rtl="1">
              <a:lnSpc>
                <a:spcPct val="150000"/>
              </a:lnSpc>
              <a:spcBef>
                <a:spcPts val="0"/>
              </a:spcBef>
              <a:spcAft>
                <a:spcPts val="0"/>
              </a:spcAft>
              <a:buFontTx/>
              <a:buChar char="-"/>
            </a:pPr>
            <a:r>
              <a:rPr lang="ar-JO" sz="1700" b="0" i="0" u="none" strike="noStrike" dirty="0">
                <a:solidFill>
                  <a:srgbClr val="000000"/>
                </a:solidFill>
                <a:effectLst/>
                <a:latin typeface="Alexandria" pitchFamily="2" charset="-78"/>
                <a:cs typeface="Alexandria" pitchFamily="2" charset="-78"/>
              </a:rPr>
              <a:t>تحفيز الإبداع  والابتكار ومراعاة الملكية الفكرية .</a:t>
            </a:r>
          </a:p>
          <a:p>
            <a:pPr marL="342900" indent="-342900" algn="just" rtl="1">
              <a:lnSpc>
                <a:spcPct val="150000"/>
              </a:lnSpc>
              <a:spcBef>
                <a:spcPts val="0"/>
              </a:spcBef>
              <a:spcAft>
                <a:spcPts val="0"/>
              </a:spcAft>
              <a:buFontTx/>
              <a:buChar char="-"/>
            </a:pPr>
            <a:r>
              <a:rPr lang="ar-JO" sz="1700" b="0" i="0" u="none" strike="noStrike" dirty="0">
                <a:solidFill>
                  <a:srgbClr val="000000"/>
                </a:solidFill>
                <a:effectLst/>
                <a:latin typeface="Alexandria" pitchFamily="2" charset="-78"/>
                <a:cs typeface="Alexandria" pitchFamily="2" charset="-78"/>
              </a:rPr>
              <a:t>توفير قيادات كفؤة لمراكز البحث والتطوير في مؤسسات التعليم العالي.</a:t>
            </a: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وضع أسس وضوابط لتسويق نواتج البحث العلمي والإيفاد في مهام علمية إلى الجامعات المرموقة واستضافة باحثين مميزين للمشاركة في إجراء الأبحاث في مؤسسات التعليم العالي.</a:t>
            </a:r>
          </a:p>
          <a:p>
            <a:pPr algn="just" rtl="1">
              <a:lnSpc>
                <a:spcPct val="150000"/>
              </a:lnSpc>
              <a:spcBef>
                <a:spcPts val="0"/>
              </a:spcBef>
              <a:spcAft>
                <a:spcPts val="0"/>
              </a:spcAft>
            </a:pPr>
            <a:r>
              <a:rPr lang="ar-JO" sz="1700" b="0" i="0" u="none" strike="noStrike" dirty="0">
                <a:solidFill>
                  <a:srgbClr val="000000"/>
                </a:solidFill>
                <a:effectLst/>
                <a:latin typeface="Alexandria" pitchFamily="2" charset="-78"/>
                <a:cs typeface="Alexandria" pitchFamily="2" charset="-78"/>
              </a:rPr>
              <a:t> - تحفيز القطاع الخاص للانخراط في المجال البحثي وتوعيته بأهمية البحث العلمي ونتائجه الواعدة.</a:t>
            </a:r>
          </a:p>
          <a:p>
            <a:pPr algn="just" rtl="1">
              <a:lnSpc>
                <a:spcPct val="150000"/>
              </a:lnSpc>
              <a:spcBef>
                <a:spcPts val="0"/>
              </a:spcBef>
              <a:spcAft>
                <a:spcPts val="0"/>
              </a:spcAft>
            </a:pPr>
            <a:endParaRPr lang="ar-EG" sz="1700" dirty="0">
              <a:latin typeface="Alexandria" pitchFamily="2" charset="-78"/>
              <a:cs typeface="Alexandria" pitchFamily="2" charset="-78"/>
            </a:endParaRPr>
          </a:p>
        </p:txBody>
      </p:sp>
      <p:pic>
        <p:nvPicPr>
          <p:cNvPr id="5" name="Graphic 21">
            <a:extLst>
              <a:ext uri="{FF2B5EF4-FFF2-40B4-BE49-F238E27FC236}">
                <a16:creationId xmlns:a16="http://schemas.microsoft.com/office/drawing/2014/main" id="{DB6289D6-CB67-51F9-E103-1F7D96672FE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4056455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66EDFC3-5AD8-49AF-A1C4-FF019CB1582C}"/>
              </a:ext>
            </a:extLst>
          </p:cNvPr>
          <p:cNvSpPr txBox="1"/>
          <p:nvPr/>
        </p:nvSpPr>
        <p:spPr>
          <a:xfrm>
            <a:off x="2567608" y="571224"/>
            <a:ext cx="6094562" cy="535531"/>
          </a:xfrm>
          <a:prstGeom prst="rect">
            <a:avLst/>
          </a:prstGeom>
          <a:noFill/>
        </p:spPr>
        <p:txBody>
          <a:bodyPr wrap="square">
            <a:spAutoFit/>
          </a:bodyPr>
          <a:lstStyle/>
          <a:p>
            <a:pPr marL="0" marR="0" lvl="0" indent="0" algn="ctr" defTabSz="914400" rtl="1" eaLnBrk="1" fontAlgn="auto" latinLnBrk="0" hangingPunct="1">
              <a:lnSpc>
                <a:spcPct val="90000"/>
              </a:lnSpc>
              <a:spcBef>
                <a:spcPts val="1200"/>
              </a:spcBef>
              <a:spcAft>
                <a:spcPts val="200"/>
              </a:spcAft>
              <a:buClr>
                <a:srgbClr val="1CADE4"/>
              </a:buClr>
              <a:buSzPct val="100000"/>
              <a:buFont typeface="Tw Cen MT" panose="020B0602020104020603" pitchFamily="34" charset="0"/>
              <a:buNone/>
              <a:tabLst/>
              <a:defRPr/>
            </a:pPr>
            <a:r>
              <a:rPr kumimoji="0" lang="ar-JO" sz="3200" b="1" i="0" u="none" strike="noStrike" kern="1200" cap="none" spc="0" normalizeH="0" baseline="0" noProof="0" dirty="0">
                <a:ln>
                  <a:noFill/>
                </a:ln>
                <a:solidFill>
                  <a:schemeClr val="tx1"/>
                </a:solidFill>
                <a:effectLst/>
                <a:uLnTx/>
                <a:uFillTx/>
                <a:latin typeface="Tw Cen MT Condensed" panose="020B0606020104020203"/>
                <a:ea typeface="+mn-ea"/>
                <a:cs typeface="Alexandria" pitchFamily="2" charset="-78"/>
              </a:rPr>
              <a:t>خاتمة</a:t>
            </a:r>
            <a:endParaRPr kumimoji="0" lang="en-US" sz="3200" b="0" i="0" u="none" strike="noStrike" kern="1200" cap="none" spc="0" normalizeH="0" baseline="0" noProof="0" dirty="0">
              <a:ln>
                <a:noFill/>
              </a:ln>
              <a:solidFill>
                <a:schemeClr val="tx1"/>
              </a:solidFill>
              <a:effectLst/>
              <a:uLnTx/>
              <a:uFillTx/>
              <a:latin typeface="Tw Cen MT Condensed" panose="020B0606020104020203"/>
              <a:ea typeface="+mn-ea"/>
              <a:cs typeface="Alexandria" pitchFamily="2" charset="-78"/>
            </a:endParaRPr>
          </a:p>
        </p:txBody>
      </p:sp>
      <p:sp>
        <p:nvSpPr>
          <p:cNvPr id="6" name="Hexagon 23">
            <a:extLst>
              <a:ext uri="{FF2B5EF4-FFF2-40B4-BE49-F238E27FC236}">
                <a16:creationId xmlns:a16="http://schemas.microsoft.com/office/drawing/2014/main" id="{09E9575A-39A4-42FE-AA45-7B30DF25815B}"/>
              </a:ext>
            </a:extLst>
          </p:cNvPr>
          <p:cNvSpPr/>
          <p:nvPr/>
        </p:nvSpPr>
        <p:spPr>
          <a:xfrm flipH="1">
            <a:off x="595660" y="3861048"/>
            <a:ext cx="11000680" cy="2104220"/>
          </a:xfrm>
          <a:prstGeom prst="hexagon">
            <a:avLst>
              <a:gd name="adj" fmla="val 38143"/>
              <a:gd name="vf" fmla="val 115470"/>
            </a:avLst>
          </a:prstGeom>
          <a:solidFill>
            <a:srgbClr val="00B0F0"/>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prstTxWarp prst="textNoShape">
              <a:avLst/>
            </a:prstTxWarp>
          </a:bodyPr>
          <a:lstStyle/>
          <a:p>
            <a:pPr algn="ctr"/>
            <a:r>
              <a:rPr lang="ar-JO" sz="2000" i="0" dirty="0">
                <a:solidFill>
                  <a:schemeClr val="tx1"/>
                </a:solidFill>
                <a:effectLst/>
                <a:latin typeface="Droid Arabic Kufi"/>
                <a:cs typeface="Alexandria" pitchFamily="2" charset="-78"/>
              </a:rPr>
              <a:t>إن وصول الطلبة والباحثين إلى مستوى يؤهلهم من كتابة بحوث ودراسات علمية ناجحة، يشكّل حافز كبير لغيرهم من الباحثين العلميين للتعمق في مجالهم العلمي، وقيامهم بدراسات وأبحاث علمية جديدة.</a:t>
            </a:r>
            <a:endParaRPr lang="ko-KR" altLang="en-US" sz="2000" dirty="0">
              <a:solidFill>
                <a:schemeClr val="tx1"/>
              </a:solidFill>
              <a:latin typeface="Alexandria" pitchFamily="2" charset="-78"/>
              <a:cs typeface="Alexandria" pitchFamily="2" charset="-78"/>
            </a:endParaRPr>
          </a:p>
        </p:txBody>
      </p:sp>
      <p:sp>
        <p:nvSpPr>
          <p:cNvPr id="7" name="Hexagon 23">
            <a:extLst>
              <a:ext uri="{FF2B5EF4-FFF2-40B4-BE49-F238E27FC236}">
                <a16:creationId xmlns:a16="http://schemas.microsoft.com/office/drawing/2014/main" id="{DACFC03E-937B-42C4-BA0B-ADE1D8AB86DA}"/>
              </a:ext>
            </a:extLst>
          </p:cNvPr>
          <p:cNvSpPr/>
          <p:nvPr/>
        </p:nvSpPr>
        <p:spPr>
          <a:xfrm flipH="1">
            <a:off x="413593" y="1385720"/>
            <a:ext cx="11182747" cy="2104220"/>
          </a:xfrm>
          <a:prstGeom prst="hexagon">
            <a:avLst>
              <a:gd name="adj" fmla="val 38143"/>
              <a:gd name="vf" fmla="val 115470"/>
            </a:avLst>
          </a:prstGeom>
          <a:solidFill>
            <a:srgbClr val="00B0F0"/>
          </a:solidFill>
          <a:ln>
            <a:noFill/>
          </a:ln>
          <a:effectLst>
            <a:outerShdw blurRad="50800" dist="38100" dir="5400000" algn="t" rotWithShape="0">
              <a:prstClr val="black">
                <a:alpha val="40000"/>
              </a:prstClr>
            </a:outerShdw>
          </a:effectLst>
        </p:spPr>
        <p:txBody>
          <a:bodyPr vert="horz" wrap="square" lIns="91440" tIns="45720" rIns="91440" bIns="45720" numCol="1" anchor="t" anchorCtr="0" compatLnSpc="1">
            <a:prstTxWarp prst="textNoShape">
              <a:avLst/>
            </a:prstTxWarp>
          </a:bodyPr>
          <a:lstStyle/>
          <a:p>
            <a:pPr algn="ctr"/>
            <a:r>
              <a:rPr lang="ar-JO" sz="2000" i="0" dirty="0">
                <a:solidFill>
                  <a:schemeClr val="tx1"/>
                </a:solidFill>
                <a:effectLst/>
                <a:latin typeface="Droid Arabic Kufi"/>
                <a:cs typeface="Alexandria" pitchFamily="2" charset="-78"/>
              </a:rPr>
              <a:t>تسعى الأبحاث العلمية الى اكتشاف الجديد أو إثبات الفرضيات و نفيها، أو إيجاد الحلول للظواهر والمشكلات البحثية،، بما يحقق الفائدة للعلوم والمجتمعات.</a:t>
            </a:r>
            <a:endParaRPr lang="ko-KR" altLang="en-US" sz="2000" dirty="0">
              <a:solidFill>
                <a:schemeClr val="tx1"/>
              </a:solidFill>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E6FC1E39-E175-83B0-765C-496C69FF84E9}"/>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035769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p:cNvSpPr>
            <a:spLocks noGrp="1"/>
          </p:cNvSpPr>
          <p:nvPr>
            <p:ph type="title"/>
          </p:nvPr>
        </p:nvSpPr>
        <p:spPr>
          <a:xfrm>
            <a:off x="-188084" y="597960"/>
            <a:ext cx="12192000" cy="775778"/>
          </a:xfrm>
        </p:spPr>
        <p:txBody>
          <a:bodyPr/>
          <a:lstStyle/>
          <a:p>
            <a:r>
              <a:rPr lang="ar-JO" dirty="0">
                <a:solidFill>
                  <a:schemeClr val="tx1"/>
                </a:solidFill>
              </a:rPr>
              <a:t>ملخص المحاضرة</a:t>
            </a:r>
            <a:endParaRPr lang="en-US" dirty="0">
              <a:solidFill>
                <a:schemeClr val="tx1"/>
              </a:solidFill>
            </a:endParaRPr>
          </a:p>
        </p:txBody>
      </p:sp>
      <p:grpSp>
        <p:nvGrpSpPr>
          <p:cNvPr id="5" name="Group 229">
            <a:extLst>
              <a:ext uri="{FF2B5EF4-FFF2-40B4-BE49-F238E27FC236}">
                <a16:creationId xmlns:a16="http://schemas.microsoft.com/office/drawing/2014/main" id="{C928CBFC-B669-4414-998D-A3913F380242}"/>
              </a:ext>
            </a:extLst>
          </p:cNvPr>
          <p:cNvGrpSpPr/>
          <p:nvPr/>
        </p:nvGrpSpPr>
        <p:grpSpPr>
          <a:xfrm>
            <a:off x="7533118" y="2806965"/>
            <a:ext cx="297839" cy="297839"/>
            <a:chOff x="2411760" y="3708613"/>
            <a:chExt cx="206152" cy="206152"/>
          </a:xfrm>
        </p:grpSpPr>
        <p:sp>
          <p:nvSpPr>
            <p:cNvPr id="231" name="Oval 230">
              <a:extLst>
                <a:ext uri="{FF2B5EF4-FFF2-40B4-BE49-F238E27FC236}">
                  <a16:creationId xmlns:a16="http://schemas.microsoft.com/office/drawing/2014/main" id="{A913918D-9975-4E1C-8344-D0BAA0D1464E}"/>
                </a:ext>
              </a:extLst>
            </p:cNvPr>
            <p:cNvSpPr/>
            <p:nvPr/>
          </p:nvSpPr>
          <p:spPr>
            <a:xfrm>
              <a:off x="2411760" y="3708613"/>
              <a:ext cx="206152" cy="20615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rgbClr val="EF4A4A"/>
                </a:solidFill>
                <a:latin typeface="Alexandria" pitchFamily="2" charset="-78"/>
              </a:endParaRPr>
            </a:p>
          </p:txBody>
        </p:sp>
        <p:sp>
          <p:nvSpPr>
            <p:cNvPr id="232" name="Chevron 32">
              <a:extLst>
                <a:ext uri="{FF2B5EF4-FFF2-40B4-BE49-F238E27FC236}">
                  <a16:creationId xmlns:a16="http://schemas.microsoft.com/office/drawing/2014/main" id="{D5BD8FCA-2618-4132-A9B3-FD21BAD76B00}"/>
                </a:ext>
              </a:extLst>
            </p:cNvPr>
            <p:cNvSpPr/>
            <p:nvPr/>
          </p:nvSpPr>
          <p:spPr>
            <a:xfrm>
              <a:off x="2478836" y="3755880"/>
              <a:ext cx="72000" cy="108000"/>
            </a:xfrm>
            <a:prstGeom prst="chevron">
              <a:avLst>
                <a:gd name="adj" fmla="val 6522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solidFill>
                  <a:srgbClr val="EF4A4A"/>
                </a:solidFill>
                <a:latin typeface="Alexandria" pitchFamily="2" charset="-78"/>
              </a:endParaRPr>
            </a:p>
          </p:txBody>
        </p:sp>
      </p:grpSp>
      <p:sp>
        <p:nvSpPr>
          <p:cNvPr id="234" name="TextBox 233">
            <a:extLst>
              <a:ext uri="{FF2B5EF4-FFF2-40B4-BE49-F238E27FC236}">
                <a16:creationId xmlns:a16="http://schemas.microsoft.com/office/drawing/2014/main" id="{2D0F6112-909D-4475-A81C-120D1833D971}"/>
              </a:ext>
            </a:extLst>
          </p:cNvPr>
          <p:cNvSpPr txBox="1"/>
          <p:nvPr/>
        </p:nvSpPr>
        <p:spPr>
          <a:xfrm>
            <a:off x="1847529" y="2846534"/>
            <a:ext cx="5983428" cy="400110"/>
          </a:xfrm>
          <a:prstGeom prst="rect">
            <a:avLst/>
          </a:prstGeom>
          <a:solidFill>
            <a:srgbClr val="00B0F0"/>
          </a:solidFill>
        </p:spPr>
        <p:txBody>
          <a:bodyPr wrap="square" rtlCol="0" anchor="ctr">
            <a:spAutoFit/>
          </a:bodyPr>
          <a:lstStyle/>
          <a:p>
            <a:pPr algn="ctr" rtl="1"/>
            <a:r>
              <a:rPr lang="ar-JO" altLang="ko-KR" sz="2000" b="1" dirty="0">
                <a:solidFill>
                  <a:schemeClr val="tx1"/>
                </a:solidFill>
                <a:latin typeface="Alexandria" pitchFamily="2" charset="-78"/>
                <a:cs typeface="Alexandria" pitchFamily="2" charset="-78"/>
              </a:rPr>
              <a:t>هو مفتاح التقدم والتطور والنهوض بالمجتمع</a:t>
            </a:r>
            <a:endParaRPr lang="ko-KR" altLang="en-US" sz="2000" b="1" dirty="0">
              <a:solidFill>
                <a:schemeClr val="tx1"/>
              </a:solidFill>
              <a:latin typeface="Alexandria" pitchFamily="2" charset="-78"/>
              <a:cs typeface="Alexandria" pitchFamily="2" charset="-78"/>
            </a:endParaRPr>
          </a:p>
        </p:txBody>
      </p:sp>
      <p:sp>
        <p:nvSpPr>
          <p:cNvPr id="251" name="Oval 250">
            <a:extLst>
              <a:ext uri="{FF2B5EF4-FFF2-40B4-BE49-F238E27FC236}">
                <a16:creationId xmlns:a16="http://schemas.microsoft.com/office/drawing/2014/main" id="{A409EF5D-16F4-429B-994E-C6DEC5DDADDA}"/>
              </a:ext>
            </a:extLst>
          </p:cNvPr>
          <p:cNvSpPr/>
          <p:nvPr/>
        </p:nvSpPr>
        <p:spPr>
          <a:xfrm>
            <a:off x="8268657" y="2461251"/>
            <a:ext cx="2423440" cy="2423440"/>
          </a:xfrm>
          <a:prstGeom prst="ellipse">
            <a:avLst/>
          </a:prstGeom>
          <a:solidFill>
            <a:srgbClr val="00B0F0"/>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ko-KR" altLang="en-US" sz="2700" dirty="0">
              <a:latin typeface="Alexandria" pitchFamily="2" charset="-78"/>
            </a:endParaRPr>
          </a:p>
        </p:txBody>
      </p:sp>
      <p:sp>
        <p:nvSpPr>
          <p:cNvPr id="261" name="TextBox 260">
            <a:extLst>
              <a:ext uri="{FF2B5EF4-FFF2-40B4-BE49-F238E27FC236}">
                <a16:creationId xmlns:a16="http://schemas.microsoft.com/office/drawing/2014/main" id="{F7480A3C-6326-4D16-AD07-55F91B86DAB9}"/>
              </a:ext>
            </a:extLst>
          </p:cNvPr>
          <p:cNvSpPr txBox="1"/>
          <p:nvPr/>
        </p:nvSpPr>
        <p:spPr>
          <a:xfrm>
            <a:off x="8470610" y="2966948"/>
            <a:ext cx="2019533" cy="1200329"/>
          </a:xfrm>
          <a:prstGeom prst="rect">
            <a:avLst/>
          </a:prstGeom>
          <a:noFill/>
        </p:spPr>
        <p:txBody>
          <a:bodyPr wrap="square" rtlCol="0" anchor="ctr">
            <a:spAutoFit/>
          </a:bodyPr>
          <a:lstStyle/>
          <a:p>
            <a:pPr algn="ctr"/>
            <a:r>
              <a:rPr lang="ar-JO" sz="3600" dirty="0">
                <a:solidFill>
                  <a:schemeClr val="tx1"/>
                </a:solidFill>
                <a:latin typeface="Alexandria" pitchFamily="2" charset="-78"/>
                <a:cs typeface="Alexandria" pitchFamily="2" charset="-78"/>
              </a:rPr>
              <a:t>البحث العلمي</a:t>
            </a:r>
            <a:endParaRPr lang="ko-KR" altLang="en-US" sz="3600" b="1" dirty="0">
              <a:solidFill>
                <a:schemeClr val="tx1"/>
              </a:solidFill>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0A4B917D-6E37-F402-AC3C-71E500BE71BA}"/>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6" name="TextBox 5">
            <a:extLst>
              <a:ext uri="{FF2B5EF4-FFF2-40B4-BE49-F238E27FC236}">
                <a16:creationId xmlns:a16="http://schemas.microsoft.com/office/drawing/2014/main" id="{A778B50E-426D-C86F-DA10-7BCBF54DC590}"/>
              </a:ext>
            </a:extLst>
          </p:cNvPr>
          <p:cNvSpPr txBox="1"/>
          <p:nvPr/>
        </p:nvSpPr>
        <p:spPr>
          <a:xfrm>
            <a:off x="1847529" y="4077072"/>
            <a:ext cx="5983427" cy="400110"/>
          </a:xfrm>
          <a:prstGeom prst="rect">
            <a:avLst/>
          </a:prstGeom>
          <a:solidFill>
            <a:srgbClr val="00B0F0"/>
          </a:solidFill>
        </p:spPr>
        <p:txBody>
          <a:bodyPr wrap="square">
            <a:spAutoFit/>
          </a:bodyPr>
          <a:lstStyle/>
          <a:p>
            <a:pPr marL="0" marR="0" lvl="0" indent="0" algn="ctr" defTabSz="914400" rtl="1" eaLnBrk="1" fontAlgn="auto" latinLnBrk="0" hangingPunct="1">
              <a:lnSpc>
                <a:spcPct val="100000"/>
              </a:lnSpc>
              <a:spcBef>
                <a:spcPts val="0"/>
              </a:spcBef>
              <a:spcAft>
                <a:spcPts val="0"/>
              </a:spcAft>
              <a:buClr>
                <a:srgbClr val="000000"/>
              </a:buClr>
              <a:buSzTx/>
              <a:buFont typeface="Arial"/>
              <a:buNone/>
              <a:tabLst/>
              <a:defRPr/>
            </a:pPr>
            <a:r>
              <a:rPr kumimoji="0" lang="ar-JO" sz="2000" b="1" i="0" u="none" strike="noStrike" kern="0" cap="none" spc="0" normalizeH="0" baseline="0" noProof="0" dirty="0">
                <a:ln>
                  <a:noFill/>
                </a:ln>
                <a:solidFill>
                  <a:schemeClr val="tx1"/>
                </a:solidFill>
                <a:effectLst/>
                <a:uLnTx/>
                <a:uFillTx/>
                <a:latin typeface="Alexandria" pitchFamily="2" charset="-78"/>
                <a:cs typeface="Alexandria" pitchFamily="2" charset="-78"/>
                <a:sym typeface="Arial"/>
              </a:rPr>
              <a:t>البحث العلمي وسيلة وليس غاية بحد ذاته</a:t>
            </a:r>
          </a:p>
        </p:txBody>
      </p:sp>
    </p:spTree>
    <p:extLst>
      <p:ext uri="{BB962C8B-B14F-4D97-AF65-F5344CB8AC3E}">
        <p14:creationId xmlns:p14="http://schemas.microsoft.com/office/powerpoint/2010/main" val="14414582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Shape 212"/>
        <p:cNvGrpSpPr/>
        <p:nvPr/>
      </p:nvGrpSpPr>
      <p:grpSpPr>
        <a:xfrm>
          <a:off x="0" y="0"/>
          <a:ext cx="0" cy="0"/>
          <a:chOff x="0" y="0"/>
          <a:chExt cx="0" cy="0"/>
        </a:xfrm>
      </p:grpSpPr>
      <p:sp>
        <p:nvSpPr>
          <p:cNvPr id="214" name="Google Shape;214;p8"/>
          <p:cNvSpPr/>
          <p:nvPr/>
        </p:nvSpPr>
        <p:spPr>
          <a:xfrm flipH="1">
            <a:off x="6512645" y="3153102"/>
            <a:ext cx="5679355" cy="3704899"/>
          </a:xfrm>
          <a:prstGeom prst="rtTriangle">
            <a:avLst/>
          </a:prstGeom>
          <a:solidFill>
            <a:srgbClr val="00B0F0">
              <a:alpha val="76862"/>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216" name="Google Shape;216;p8"/>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12" name="Rectangle 11"/>
          <p:cNvSpPr/>
          <p:nvPr/>
        </p:nvSpPr>
        <p:spPr>
          <a:xfrm>
            <a:off x="7329853" y="2183606"/>
            <a:ext cx="4646247" cy="1938992"/>
          </a:xfrm>
          <a:prstGeom prst="rect">
            <a:avLst/>
          </a:prstGeom>
        </p:spPr>
        <p:txBody>
          <a:bodyPr wrap="square">
            <a:spAutoFit/>
          </a:bodyPr>
          <a:lstStyle/>
          <a:p>
            <a:pPr algn="just" rtl="1"/>
            <a:r>
              <a:rPr lang="ar-JO" sz="2400" dirty="0">
                <a:latin typeface="Alexandria" pitchFamily="2" charset="-78"/>
                <a:cs typeface="Alexandria" pitchFamily="2" charset="-78"/>
              </a:rPr>
              <a:t>"البحث هو رؤية ما رآه الآخرون ، والتفكير فيما لم يفكر فيه أي شخص آخر.</a:t>
            </a:r>
          </a:p>
          <a:p>
            <a:pPr algn="just" rtl="1"/>
            <a:endParaRPr lang="ar-JO" sz="2400" dirty="0">
              <a:latin typeface="Alexandria" pitchFamily="2" charset="-78"/>
              <a:cs typeface="Alexandria" pitchFamily="2" charset="-78"/>
            </a:endParaRPr>
          </a:p>
          <a:p>
            <a:pPr algn="just" rtl="1"/>
            <a:r>
              <a:rPr lang="ar-JO" sz="2400" dirty="0">
                <a:latin typeface="Alexandria" pitchFamily="2" charset="-78"/>
                <a:cs typeface="Alexandria" pitchFamily="2" charset="-78"/>
              </a:rPr>
              <a:t>ألبرت زينت جيورجي</a:t>
            </a:r>
            <a:endParaRPr lang="en-GB" sz="2400" dirty="0">
              <a:latin typeface="Alexandria" pitchFamily="2" charset="-78"/>
              <a:cs typeface="Alexandria" pitchFamily="2" charset="-78"/>
            </a:endParaRPr>
          </a:p>
        </p:txBody>
      </p:sp>
      <p:sp>
        <p:nvSpPr>
          <p:cNvPr id="5" name="Rectangle 4"/>
          <p:cNvSpPr/>
          <p:nvPr/>
        </p:nvSpPr>
        <p:spPr>
          <a:xfrm>
            <a:off x="335328" y="2276872"/>
            <a:ext cx="3744448" cy="2492990"/>
          </a:xfrm>
          <a:prstGeom prst="rect">
            <a:avLst/>
          </a:prstGeom>
        </p:spPr>
        <p:txBody>
          <a:bodyPr wrap="square">
            <a:spAutoFit/>
          </a:bodyPr>
          <a:lstStyle/>
          <a:p>
            <a:pPr algn="l" fontAlgn="base"/>
            <a:r>
              <a:rPr lang="en-GB" sz="2000" dirty="0">
                <a:solidFill>
                  <a:schemeClr val="tx1"/>
                </a:solidFill>
                <a:latin typeface="Alexandria" pitchFamily="2" charset="-78"/>
                <a:cs typeface="Alexandria" pitchFamily="2" charset="-78"/>
              </a:rPr>
              <a:t>“</a:t>
            </a:r>
            <a:r>
              <a:rPr lang="en-GB" sz="2800" b="0" dirty="0">
                <a:solidFill>
                  <a:srgbClr val="333333"/>
                </a:solidFill>
                <a:effectLst/>
                <a:latin typeface="Open Sans"/>
                <a:cs typeface="Alexandria" pitchFamily="2" charset="-78"/>
              </a:rPr>
              <a:t>Research is to see what everybody else has seen, and to think what nobody else has thought.</a:t>
            </a:r>
          </a:p>
          <a:p>
            <a:pPr algn="l" fontAlgn="base"/>
            <a:r>
              <a:rPr lang="en-GB" sz="1600" b="1" i="0" u="sng" dirty="0">
                <a:solidFill>
                  <a:schemeClr val="tx1"/>
                </a:solidFill>
                <a:effectLst/>
                <a:latin typeface="Open Sans"/>
                <a:cs typeface="Alexandria" pitchFamily="2" charset="-78"/>
                <a:hlinkClick r:id="rId5">
                  <a:extLst>
                    <a:ext uri="{A12FA001-AC4F-418D-AE19-62706E023703}">
                      <ahyp:hlinkClr xmlns:ahyp="http://schemas.microsoft.com/office/drawing/2018/hyperlinkcolor" val="tx"/>
                    </a:ext>
                  </a:extLst>
                </a:hlinkClick>
              </a:rPr>
              <a:t>Albert Szent-Gyorgyi</a:t>
            </a:r>
            <a:endParaRPr lang="en-GB" sz="1600" b="0" i="0" u="sng" dirty="0">
              <a:solidFill>
                <a:schemeClr val="tx1"/>
              </a:solidFill>
              <a:effectLst/>
              <a:latin typeface="Open Sans"/>
              <a:cs typeface="Alexandria" pitchFamily="2" charset="-78"/>
            </a:endParaRPr>
          </a:p>
        </p:txBody>
      </p:sp>
      <p:sp>
        <p:nvSpPr>
          <p:cNvPr id="13" name="Oval 12">
            <a:extLst>
              <a:ext uri="{FF2B5EF4-FFF2-40B4-BE49-F238E27FC236}">
                <a16:creationId xmlns:a16="http://schemas.microsoft.com/office/drawing/2014/main" id="{0095527F-9CE4-4FD8-BFBC-9F1A576A022C}"/>
              </a:ext>
            </a:extLst>
          </p:cNvPr>
          <p:cNvSpPr/>
          <p:nvPr/>
        </p:nvSpPr>
        <p:spPr>
          <a:xfrm>
            <a:off x="4362699" y="780503"/>
            <a:ext cx="3225489" cy="1496370"/>
          </a:xfrm>
          <a:prstGeom prst="ellipse">
            <a:avLst/>
          </a:prstGeom>
          <a:ln/>
        </p:spPr>
        <p:style>
          <a:lnRef idx="2">
            <a:schemeClr val="dk1"/>
          </a:lnRef>
          <a:fillRef idx="1">
            <a:schemeClr val="lt1"/>
          </a:fillRef>
          <a:effectRef idx="0">
            <a:schemeClr val="dk1"/>
          </a:effectRef>
          <a:fontRef idx="minor">
            <a:schemeClr val="dk1"/>
          </a:fontRef>
        </p:style>
        <p:txBody>
          <a:bodyPr rtlCol="0" anchor="ctr"/>
          <a:lstStyle/>
          <a:p>
            <a:pPr marL="0" marR="0" lvl="0" indent="0" algn="ctr" rtl="0">
              <a:spcBef>
                <a:spcPts val="0"/>
              </a:spcBef>
              <a:spcAft>
                <a:spcPts val="0"/>
              </a:spcAft>
              <a:buNone/>
            </a:pPr>
            <a:r>
              <a:rPr lang="ar-JO" sz="2000" b="1" dirty="0">
                <a:solidFill>
                  <a:schemeClr val="tx1"/>
                </a:solidFill>
                <a:latin typeface="Alexandria" pitchFamily="2" charset="-78"/>
                <a:cs typeface="Alexandria" pitchFamily="2" charset="-78"/>
                <a:sym typeface="Tajawal Medium"/>
              </a:rPr>
              <a:t>الموضوع القادم</a:t>
            </a:r>
          </a:p>
          <a:p>
            <a:pPr marL="0" marR="0" lvl="0" indent="0" algn="ctr" rtl="0">
              <a:spcBef>
                <a:spcPts val="0"/>
              </a:spcBef>
              <a:spcAft>
                <a:spcPts val="0"/>
              </a:spcAft>
              <a:buNone/>
            </a:pPr>
            <a:r>
              <a:rPr lang="ar-JO" sz="2000" b="1" dirty="0">
                <a:solidFill>
                  <a:schemeClr val="tx1"/>
                </a:solidFill>
                <a:latin typeface="Alexandria" pitchFamily="2" charset="-78"/>
                <a:cs typeface="Alexandria" pitchFamily="2" charset="-78"/>
                <a:sym typeface="Tajawal Medium"/>
              </a:rPr>
              <a:t>إدارة الصراع</a:t>
            </a:r>
          </a:p>
        </p:txBody>
      </p:sp>
      <p:sp>
        <p:nvSpPr>
          <p:cNvPr id="15" name="TextBox 14">
            <a:extLst>
              <a:ext uri="{FF2B5EF4-FFF2-40B4-BE49-F238E27FC236}">
                <a16:creationId xmlns:a16="http://schemas.microsoft.com/office/drawing/2014/main" id="{67E44CA9-1D9D-4792-980D-9E86AA555A0E}"/>
              </a:ext>
            </a:extLst>
          </p:cNvPr>
          <p:cNvSpPr txBox="1"/>
          <p:nvPr/>
        </p:nvSpPr>
        <p:spPr>
          <a:xfrm>
            <a:off x="215900" y="5906461"/>
            <a:ext cx="5463456" cy="646331"/>
          </a:xfrm>
          <a:prstGeom prst="rect">
            <a:avLst/>
          </a:prstGeom>
          <a:noFill/>
        </p:spPr>
        <p:txBody>
          <a:bodyPr wrap="square">
            <a:spAutoFit/>
          </a:bodyPr>
          <a:lstStyle/>
          <a:p>
            <a:pPr marL="0" marR="0" lvl="0" indent="0" algn="ctr" rtl="0">
              <a:spcBef>
                <a:spcPts val="0"/>
              </a:spcBef>
              <a:spcAft>
                <a:spcPts val="0"/>
              </a:spcAft>
              <a:buNone/>
            </a:pPr>
            <a:r>
              <a:rPr lang="ar-JO" sz="1800" dirty="0">
                <a:solidFill>
                  <a:schemeClr val="tx1"/>
                </a:solidFill>
                <a:latin typeface="Alexandria" pitchFamily="2" charset="-78"/>
                <a:cs typeface="Alexandria" pitchFamily="2" charset="-78"/>
                <a:sym typeface="Tajawal Medium"/>
              </a:rPr>
              <a:t>الدكتورة: وردة محمود كلوب</a:t>
            </a:r>
          </a:p>
          <a:p>
            <a:pPr marL="0" marR="0" lvl="0" indent="0" algn="ctr" rtl="0">
              <a:spcBef>
                <a:spcPts val="0"/>
              </a:spcBef>
              <a:spcAft>
                <a:spcPts val="0"/>
              </a:spcAft>
              <a:buNone/>
            </a:pPr>
            <a:r>
              <a:rPr lang="ar-JO" sz="1800" dirty="0">
                <a:solidFill>
                  <a:schemeClr val="tx1"/>
                </a:solidFill>
                <a:latin typeface="Alexandria" pitchFamily="2" charset="-78"/>
                <a:cs typeface="Alexandria" pitchFamily="2" charset="-78"/>
                <a:sym typeface="Tajawal Medium"/>
              </a:rPr>
              <a:t>اتجاهات معاصرة في القيادة التربوية</a:t>
            </a:r>
            <a:endParaRPr lang="ar-JO" sz="1800" dirty="0">
              <a:solidFill>
                <a:schemeClr val="tx1"/>
              </a:solidFill>
              <a:latin typeface="Alexandria" pitchFamily="2" charset="-78"/>
              <a:cs typeface="Alexandria" pitchFamily="2" charset="-78"/>
            </a:endParaRPr>
          </a:p>
        </p:txBody>
      </p:sp>
      <p:pic>
        <p:nvPicPr>
          <p:cNvPr id="3" name="Graphic 21">
            <a:extLst>
              <a:ext uri="{FF2B5EF4-FFF2-40B4-BE49-F238E27FC236}">
                <a16:creationId xmlns:a16="http://schemas.microsoft.com/office/drawing/2014/main" id="{C3919875-9C9D-73F7-20AB-78B91D7499F1}"/>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30961526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56.2"/>
</p:tagLst>
</file>

<file path=ppt/tags/tag2.xml><?xml version="1.0" encoding="utf-8"?>
<p:tagLst xmlns:a="http://schemas.openxmlformats.org/drawingml/2006/main" xmlns:r="http://schemas.openxmlformats.org/officeDocument/2006/relationships" xmlns:p="http://schemas.openxmlformats.org/presentationml/2006/main">
  <p:tag name="TIMING" val="|85.7"/>
</p:tagLst>
</file>

<file path=ppt/tags/tag3.xml><?xml version="1.0" encoding="utf-8"?>
<p:tagLst xmlns:a="http://schemas.openxmlformats.org/drawingml/2006/main" xmlns:r="http://schemas.openxmlformats.org/officeDocument/2006/relationships" xmlns:p="http://schemas.openxmlformats.org/presentationml/2006/main">
  <p:tag name="TIMING" val="|85.7"/>
</p:tagLst>
</file>

<file path=ppt/tags/tag4.xml><?xml version="1.0" encoding="utf-8"?>
<p:tagLst xmlns:a="http://schemas.openxmlformats.org/drawingml/2006/main" xmlns:r="http://schemas.openxmlformats.org/officeDocument/2006/relationships" xmlns:p="http://schemas.openxmlformats.org/presentationml/2006/main">
  <p:tag name="TIMING" val="|156.2"/>
</p:tagLst>
</file>

<file path=ppt/tags/tag5.xml><?xml version="1.0" encoding="utf-8"?>
<p:tagLst xmlns:a="http://schemas.openxmlformats.org/drawingml/2006/main" xmlns:r="http://schemas.openxmlformats.org/officeDocument/2006/relationships" xmlns:p="http://schemas.openxmlformats.org/presentationml/2006/main">
  <p:tag name="TIMING" val="|85.7"/>
</p:tagLst>
</file>

<file path=ppt/tags/tag6.xml><?xml version="1.0" encoding="utf-8"?>
<p:tagLst xmlns:a="http://schemas.openxmlformats.org/drawingml/2006/main" xmlns:r="http://schemas.openxmlformats.org/officeDocument/2006/relationships" xmlns:p="http://schemas.openxmlformats.org/presentationml/2006/main">
  <p:tag name="TIMING" val="|96.2"/>
</p:tagLst>
</file>

<file path=ppt/tags/tag7.xml><?xml version="1.0" encoding="utf-8"?>
<p:tagLst xmlns:a="http://schemas.openxmlformats.org/drawingml/2006/main" xmlns:r="http://schemas.openxmlformats.org/officeDocument/2006/relationships" xmlns:p="http://schemas.openxmlformats.org/presentationml/2006/main">
  <p:tag name="TIMING" val="|106.6"/>
</p:tagLst>
</file>

<file path=ppt/tags/tag8.xml><?xml version="1.0" encoding="utf-8"?>
<p:tagLst xmlns:a="http://schemas.openxmlformats.org/drawingml/2006/main" xmlns:r="http://schemas.openxmlformats.org/officeDocument/2006/relationships" xmlns:p="http://schemas.openxmlformats.org/presentationml/2006/main">
  <p:tag name="TIMING" val="|0.1"/>
</p:tagLst>
</file>

<file path=ppt/tags/tag9.xml><?xml version="1.0" encoding="utf-8"?>
<p:tagLst xmlns:a="http://schemas.openxmlformats.org/drawingml/2006/main" xmlns:r="http://schemas.openxmlformats.org/officeDocument/2006/relationships" xmlns:p="http://schemas.openxmlformats.org/presentationml/2006/main">
  <p:tag name="TIMING" val="|103.5"/>
</p:tagLst>
</file>

<file path=ppt/tags/tag10.xml><?xml version="1.0" encoding="utf-8"?>
<p:tagLst xmlns:a="http://schemas.openxmlformats.org/drawingml/2006/main" xmlns:r="http://schemas.openxmlformats.org/officeDocument/2006/relationships" xmlns:p="http://schemas.openxmlformats.org/presentationml/2006/main">
  <p:tag name="TIMING" val="|103.5"/>
</p:tagLst>
</file>

<file path=ppt/tags/tag11.xml><?xml version="1.0" encoding="utf-8"?>
<p:tagLst xmlns:a="http://schemas.openxmlformats.org/drawingml/2006/main" xmlns:r="http://schemas.openxmlformats.org/officeDocument/2006/relationships" xmlns:p="http://schemas.openxmlformats.org/presentationml/2006/main">
  <p:tag name="TIMING" val="|103.5"/>
</p:tagLst>
</file>

<file path=ppt/tags/tag12.xml><?xml version="1.0" encoding="utf-8"?>
<p:tagLst xmlns:a="http://schemas.openxmlformats.org/drawingml/2006/main" xmlns:r="http://schemas.openxmlformats.org/officeDocument/2006/relationships" xmlns:p="http://schemas.openxmlformats.org/presentationml/2006/main">
  <p:tag name="TIMING" val="|103.5"/>
</p:tagLst>
</file>

<file path=ppt/tags/tag13.xml><?xml version="1.0" encoding="utf-8"?>
<p:tagLst xmlns:a="http://schemas.openxmlformats.org/drawingml/2006/main" xmlns:r="http://schemas.openxmlformats.org/officeDocument/2006/relationships" xmlns:p="http://schemas.openxmlformats.org/presentationml/2006/main">
  <p:tag name="TIMING" val="|103.5"/>
</p:tagLst>
</file>

<file path=ppt/tags/tag14.xml><?xml version="1.0" encoding="utf-8"?>
<p:tagLst xmlns:a="http://schemas.openxmlformats.org/drawingml/2006/main" xmlns:r="http://schemas.openxmlformats.org/officeDocument/2006/relationships" xmlns:p="http://schemas.openxmlformats.org/presentationml/2006/main">
  <p:tag name="TIMING" val="|103.5"/>
</p:tagLst>
</file>

<file path=ppt/tags/tag15.xml><?xml version="1.0" encoding="utf-8"?>
<p:tagLst xmlns:a="http://schemas.openxmlformats.org/drawingml/2006/main" xmlns:r="http://schemas.openxmlformats.org/officeDocument/2006/relationships" xmlns:p="http://schemas.openxmlformats.org/presentationml/2006/main">
  <p:tag name="TIMING" val="|88.1"/>
</p:tagLst>
</file>

<file path=ppt/tags/tag16.xml><?xml version="1.0" encoding="utf-8"?>
<p:tagLst xmlns:a="http://schemas.openxmlformats.org/drawingml/2006/main" xmlns:r="http://schemas.openxmlformats.org/officeDocument/2006/relationships" xmlns:p="http://schemas.openxmlformats.org/presentationml/2006/main">
  <p:tag name="TIMING" val="|1.7|42.9"/>
</p:tagLst>
</file>

<file path=ppt/tags/tag17.xml><?xml version="1.0" encoding="utf-8"?>
<p:tagLst xmlns:a="http://schemas.openxmlformats.org/drawingml/2006/main" xmlns:r="http://schemas.openxmlformats.org/officeDocument/2006/relationships" xmlns:p="http://schemas.openxmlformats.org/presentationml/2006/main">
  <p:tag name="TIMING" val="|88.1"/>
</p:tagLst>
</file>

<file path=ppt/tags/tag18.xml><?xml version="1.0" encoding="utf-8"?>
<p:tagLst xmlns:a="http://schemas.openxmlformats.org/drawingml/2006/main" xmlns:r="http://schemas.openxmlformats.org/officeDocument/2006/relationships" xmlns:p="http://schemas.openxmlformats.org/presentationml/2006/main">
  <p:tag name="TIMING" val="|88.1"/>
</p:tagLst>
</file>

<file path=ppt/tags/tag19.xml><?xml version="1.0" encoding="utf-8"?>
<p:tagLst xmlns:a="http://schemas.openxmlformats.org/drawingml/2006/main" xmlns:r="http://schemas.openxmlformats.org/officeDocument/2006/relationships" xmlns:p="http://schemas.openxmlformats.org/presentationml/2006/main">
  <p:tag name="TIMING" val="|88.1"/>
</p:tagLst>
</file>

<file path=ppt/tags/tag20.xml><?xml version="1.0" encoding="utf-8"?>
<p:tagLst xmlns:a="http://schemas.openxmlformats.org/drawingml/2006/main" xmlns:r="http://schemas.openxmlformats.org/officeDocument/2006/relationships" xmlns:p="http://schemas.openxmlformats.org/presentationml/2006/main">
  <p:tag name="TIMING" val="|88.1"/>
</p:tagLst>
</file>

<file path=ppt/tags/tag21.xml><?xml version="1.0" encoding="utf-8"?>
<p:tagLst xmlns:a="http://schemas.openxmlformats.org/drawingml/2006/main" xmlns:r="http://schemas.openxmlformats.org/officeDocument/2006/relationships" xmlns:p="http://schemas.openxmlformats.org/presentationml/2006/main">
  <p:tag name="TIMING" val="|88.1"/>
</p:tagLst>
</file>

<file path=ppt/tags/tag22.xml><?xml version="1.0" encoding="utf-8"?>
<p:tagLst xmlns:a="http://schemas.openxmlformats.org/drawingml/2006/main" xmlns:r="http://schemas.openxmlformats.org/officeDocument/2006/relationships" xmlns:p="http://schemas.openxmlformats.org/presentationml/2006/main">
  <p:tag name="TIMING" val="|88.1"/>
</p:tagLst>
</file>

<file path=ppt/tags/tag23.xml><?xml version="1.0" encoding="utf-8"?>
<p:tagLst xmlns:a="http://schemas.openxmlformats.org/drawingml/2006/main" xmlns:r="http://schemas.openxmlformats.org/officeDocument/2006/relationships" xmlns:p="http://schemas.openxmlformats.org/presentationml/2006/main">
  <p:tag name="TIMING" val="|88.1"/>
</p:tagLst>
</file>

<file path=ppt/tags/tag24.xml><?xml version="1.0" encoding="utf-8"?>
<p:tagLst xmlns:a="http://schemas.openxmlformats.org/drawingml/2006/main" xmlns:r="http://schemas.openxmlformats.org/officeDocument/2006/relationships" xmlns:p="http://schemas.openxmlformats.org/presentationml/2006/main">
  <p:tag name="TIMING" val="|88.1"/>
</p:tagLst>
</file>

<file path=ppt/tags/tag25.xml><?xml version="1.0" encoding="utf-8"?>
<p:tagLst xmlns:a="http://schemas.openxmlformats.org/drawingml/2006/main" xmlns:r="http://schemas.openxmlformats.org/officeDocument/2006/relationships" xmlns:p="http://schemas.openxmlformats.org/presentationml/2006/main">
  <p:tag name="TIMING" val="|88.1"/>
</p:tagLst>
</file>

<file path=ppt/tags/tag26.xml><?xml version="1.0" encoding="utf-8"?>
<p:tagLst xmlns:a="http://schemas.openxmlformats.org/drawingml/2006/main" xmlns:r="http://schemas.openxmlformats.org/officeDocument/2006/relationships" xmlns:p="http://schemas.openxmlformats.org/presentationml/2006/main">
  <p:tag name="TIMING" val="|88.1"/>
</p:tagLst>
</file>

<file path=ppt/tags/tag27.xml><?xml version="1.0" encoding="utf-8"?>
<p:tagLst xmlns:a="http://schemas.openxmlformats.org/drawingml/2006/main" xmlns:r="http://schemas.openxmlformats.org/officeDocument/2006/relationships" xmlns:p="http://schemas.openxmlformats.org/presentationml/2006/main">
  <p:tag name="TIMING" val="|88.1"/>
</p:tagLst>
</file>

<file path=ppt/tags/tag28.xml><?xml version="1.0" encoding="utf-8"?>
<p:tagLst xmlns:a="http://schemas.openxmlformats.org/drawingml/2006/main" xmlns:r="http://schemas.openxmlformats.org/officeDocument/2006/relationships" xmlns:p="http://schemas.openxmlformats.org/presentationml/2006/main">
  <p:tag name="TIMING" val="|88.1"/>
</p:tagLst>
</file>

<file path=ppt/tags/tag29.xml><?xml version="1.0" encoding="utf-8"?>
<p:tagLst xmlns:a="http://schemas.openxmlformats.org/drawingml/2006/main" xmlns:r="http://schemas.openxmlformats.org/officeDocument/2006/relationships" xmlns:p="http://schemas.openxmlformats.org/presentationml/2006/main">
  <p:tag name="TIMING" val="|88.1"/>
</p:tagLst>
</file>

<file path=ppt/tags/tag30.xml><?xml version="1.0" encoding="utf-8"?>
<p:tagLst xmlns:a="http://schemas.openxmlformats.org/drawingml/2006/main" xmlns:r="http://schemas.openxmlformats.org/officeDocument/2006/relationships" xmlns:p="http://schemas.openxmlformats.org/presentationml/2006/main">
  <p:tag name="TIMING" val="|88.1"/>
</p:tagLst>
</file>

<file path=ppt/tags/tag31.xml><?xml version="1.0" encoding="utf-8"?>
<p:tagLst xmlns:a="http://schemas.openxmlformats.org/drawingml/2006/main" xmlns:r="http://schemas.openxmlformats.org/officeDocument/2006/relationships" xmlns:p="http://schemas.openxmlformats.org/presentationml/2006/main">
  <p:tag name="TIMING" val="|88.1"/>
</p:tagLst>
</file>

<file path=ppt/tags/tag32.xml><?xml version="1.0" encoding="utf-8"?>
<p:tagLst xmlns:a="http://schemas.openxmlformats.org/drawingml/2006/main" xmlns:r="http://schemas.openxmlformats.org/officeDocument/2006/relationships" xmlns:p="http://schemas.openxmlformats.org/presentationml/2006/main">
  <p:tag name="TIMING" val="|88.1"/>
</p:tagLst>
</file>

<file path=ppt/tags/tag33.xml><?xml version="1.0" encoding="utf-8"?>
<p:tagLst xmlns:a="http://schemas.openxmlformats.org/drawingml/2006/main" xmlns:r="http://schemas.openxmlformats.org/officeDocument/2006/relationships" xmlns:p="http://schemas.openxmlformats.org/presentationml/2006/main">
  <p:tag name="TIMING" val="|88.1"/>
</p:tagLst>
</file>

<file path=ppt/tags/tag34.xml><?xml version="1.0" encoding="utf-8"?>
<p:tagLst xmlns:a="http://schemas.openxmlformats.org/drawingml/2006/main" xmlns:r="http://schemas.openxmlformats.org/officeDocument/2006/relationships" xmlns:p="http://schemas.openxmlformats.org/presentationml/2006/main">
  <p:tag name="TIMING" val="|2.4|1.6|1.5"/>
</p:tagLst>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12">
      <a:dk1>
        <a:sysClr val="windowText" lastClr="000000"/>
      </a:dk1>
      <a:lt1>
        <a:sysClr val="window" lastClr="FFFFFF"/>
      </a:lt1>
      <a:dk2>
        <a:srgbClr val="1F497D"/>
      </a:dk2>
      <a:lt2>
        <a:srgbClr val="EEECE1"/>
      </a:lt2>
      <a:accent1>
        <a:srgbClr val="984807"/>
      </a:accent1>
      <a:accent2>
        <a:srgbClr val="E79F05"/>
      </a:accent2>
      <a:accent3>
        <a:srgbClr val="984807"/>
      </a:accent3>
      <a:accent4>
        <a:srgbClr val="E79F05"/>
      </a:accent4>
      <a:accent5>
        <a:srgbClr val="984807"/>
      </a:accent5>
      <a:accent6>
        <a:srgbClr val="E79F05"/>
      </a:accent6>
      <a:hlink>
        <a:srgbClr val="3F3F3F"/>
      </a:hlink>
      <a:folHlink>
        <a:srgbClr val="3F3F3F"/>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67078F6A-FBE4-4742-AB30-060A7A52FAC2}"/>
</file>

<file path=customXml/itemProps2.xml><?xml version="1.0" encoding="utf-8"?>
<ds:datastoreItem xmlns:ds="http://schemas.openxmlformats.org/officeDocument/2006/customXml" ds:itemID="{E65A18B7-8FE3-4670-944D-FD4C23B22302}"/>
</file>

<file path=customXml/itemProps3.xml><?xml version="1.0" encoding="utf-8"?>
<ds:datastoreItem xmlns:ds="http://schemas.openxmlformats.org/officeDocument/2006/customXml" ds:itemID="{FC16F21A-F065-436D-AE66-32EAE429EC9F}"/>
</file>

<file path=docProps/app.xml><?xml version="1.0" encoding="utf-8"?>
<Properties xmlns="http://schemas.openxmlformats.org/officeDocument/2006/extended-properties" xmlns:vt="http://schemas.openxmlformats.org/officeDocument/2006/docPropsVTypes">
  <TotalTime>22523</TotalTime>
  <Words>5063</Words>
  <Application>Microsoft Office PowerPoint</Application>
  <PresentationFormat>Widescreen</PresentationFormat>
  <Paragraphs>430</Paragraphs>
  <Slides>48</Slides>
  <Notes>35</Notes>
  <HiddenSlides>0</HiddenSlides>
  <MMClips>0</MMClips>
  <ScaleCrop>false</ScaleCrop>
  <HeadingPairs>
    <vt:vector size="6" baseType="variant">
      <vt:variant>
        <vt:lpstr>Fonts Used</vt:lpstr>
      </vt:variant>
      <vt:variant>
        <vt:i4>14</vt:i4>
      </vt:variant>
      <vt:variant>
        <vt:lpstr>Theme</vt:lpstr>
      </vt:variant>
      <vt:variant>
        <vt:i4>3</vt:i4>
      </vt:variant>
      <vt:variant>
        <vt:lpstr>Slide Titles</vt:lpstr>
      </vt:variant>
      <vt:variant>
        <vt:i4>48</vt:i4>
      </vt:variant>
    </vt:vector>
  </HeadingPairs>
  <TitlesOfParts>
    <vt:vector size="65" baseType="lpstr">
      <vt:lpstr>Symbol</vt:lpstr>
      <vt:lpstr>Tajawal Medium</vt:lpstr>
      <vt:lpstr>Calibri</vt:lpstr>
      <vt:lpstr>Tajawal</vt:lpstr>
      <vt:lpstr>Open Sans</vt:lpstr>
      <vt:lpstr>Alexandria</vt:lpstr>
      <vt:lpstr>Neo sans arabic</vt:lpstr>
      <vt:lpstr>Calibri Light</vt:lpstr>
      <vt:lpstr>Tw Cen MT</vt:lpstr>
      <vt:lpstr>Droid Arabic Kufi</vt:lpstr>
      <vt:lpstr>Courier New</vt:lpstr>
      <vt:lpstr>Georgia</vt:lpstr>
      <vt:lpstr>Arial</vt:lpstr>
      <vt:lpstr>Tw Cen MT Condensed</vt:lpstr>
      <vt:lpstr>Office Theme</vt:lpstr>
      <vt:lpstr>Contents Slide Master</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ملخص المحاضرة</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dr.WARDA</dc:creator>
  <cp:lastModifiedBy>HP</cp:lastModifiedBy>
  <cp:revision>418</cp:revision>
  <dcterms:created xsi:type="dcterms:W3CDTF">2023-04-29T09:08:23Z</dcterms:created>
  <dcterms:modified xsi:type="dcterms:W3CDTF">2024-05-22T09:35:28Z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