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303" r:id="rId5"/>
    <p:sldId id="313" r:id="rId6"/>
    <p:sldId id="276" r:id="rId7"/>
    <p:sldId id="350" r:id="rId8"/>
    <p:sldId id="358" r:id="rId9"/>
    <p:sldId id="359" r:id="rId10"/>
    <p:sldId id="353" r:id="rId11"/>
    <p:sldId id="357" r:id="rId12"/>
    <p:sldId id="351" r:id="rId13"/>
    <p:sldId id="352" r:id="rId14"/>
    <p:sldId id="354" r:id="rId15"/>
    <p:sldId id="355" r:id="rId16"/>
    <p:sldId id="356" r:id="rId17"/>
    <p:sldId id="360" r:id="rId18"/>
    <p:sldId id="361" r:id="rId19"/>
    <p:sldId id="362" r:id="rId20"/>
    <p:sldId id="364" r:id="rId21"/>
    <p:sldId id="365" r:id="rId22"/>
    <p:sldId id="366" r:id="rId23"/>
    <p:sldId id="367" r:id="rId24"/>
    <p:sldId id="385" r:id="rId25"/>
    <p:sldId id="368" r:id="rId26"/>
    <p:sldId id="369" r:id="rId27"/>
    <p:sldId id="370" r:id="rId28"/>
    <p:sldId id="371" r:id="rId29"/>
    <p:sldId id="372" r:id="rId30"/>
    <p:sldId id="373" r:id="rId31"/>
    <p:sldId id="374" r:id="rId32"/>
    <p:sldId id="375" r:id="rId33"/>
    <p:sldId id="388" r:id="rId34"/>
    <p:sldId id="376" r:id="rId35"/>
    <p:sldId id="389" r:id="rId36"/>
    <p:sldId id="377" r:id="rId37"/>
    <p:sldId id="378" r:id="rId38"/>
    <p:sldId id="379" r:id="rId39"/>
    <p:sldId id="390" r:id="rId40"/>
    <p:sldId id="380" r:id="rId41"/>
    <p:sldId id="381" r:id="rId42"/>
    <p:sldId id="382" r:id="rId43"/>
    <p:sldId id="383" r:id="rId44"/>
    <p:sldId id="384" r:id="rId45"/>
    <p:sldId id="391" r:id="rId46"/>
    <p:sldId id="392" r:id="rId47"/>
    <p:sldId id="393" r:id="rId48"/>
    <p:sldId id="39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350"/>
            <p14:sldId id="358"/>
            <p14:sldId id="359"/>
            <p14:sldId id="353"/>
            <p14:sldId id="357"/>
            <p14:sldId id="351"/>
            <p14:sldId id="352"/>
            <p14:sldId id="354"/>
            <p14:sldId id="355"/>
            <p14:sldId id="356"/>
            <p14:sldId id="360"/>
            <p14:sldId id="361"/>
            <p14:sldId id="362"/>
            <p14:sldId id="364"/>
            <p14:sldId id="365"/>
            <p14:sldId id="366"/>
            <p14:sldId id="367"/>
            <p14:sldId id="385"/>
            <p14:sldId id="368"/>
            <p14:sldId id="369"/>
            <p14:sldId id="370"/>
            <p14:sldId id="371"/>
            <p14:sldId id="372"/>
            <p14:sldId id="373"/>
            <p14:sldId id="374"/>
            <p14:sldId id="375"/>
            <p14:sldId id="388"/>
            <p14:sldId id="376"/>
            <p14:sldId id="389"/>
            <p14:sldId id="377"/>
            <p14:sldId id="378"/>
            <p14:sldId id="379"/>
            <p14:sldId id="390"/>
            <p14:sldId id="380"/>
            <p14:sldId id="381"/>
            <p14:sldId id="382"/>
            <p14:sldId id="383"/>
            <p14:sldId id="384"/>
            <p14:sldId id="391"/>
            <p14:sldId id="392"/>
            <p14:sldId id="393"/>
            <p14:sldId id="3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9EDE"/>
    <a:srgbClr val="00AEEF"/>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116104-A494-4CED-A7EA-FA6A4707A80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44BAE741-4FF9-474C-B080-EA71D09B78F8}">
      <dgm:prSet phldrT="[Text]"/>
      <dgm:spPr/>
      <dgm:t>
        <a:bodyPr/>
        <a:lstStyle/>
        <a:p>
          <a:r>
            <a:rPr lang="ar-EG" b="1" dirty="0"/>
            <a:t>التنوع</a:t>
          </a:r>
          <a:endParaRPr lang="en-US" b="1" dirty="0"/>
        </a:p>
      </dgm:t>
    </dgm:pt>
    <dgm:pt modelId="{18324CEA-3FBB-4ED3-9A03-BE4E57B0E313}" type="parTrans" cxnId="{E150894E-8703-4879-977D-EBA6135FD30D}">
      <dgm:prSet/>
      <dgm:spPr/>
      <dgm:t>
        <a:bodyPr/>
        <a:lstStyle/>
        <a:p>
          <a:endParaRPr lang="en-US"/>
        </a:p>
      </dgm:t>
    </dgm:pt>
    <dgm:pt modelId="{F516EC0B-81CC-4D4C-9926-FF8668BD33C5}" type="sibTrans" cxnId="{E150894E-8703-4879-977D-EBA6135FD30D}">
      <dgm:prSet/>
      <dgm:spPr/>
      <dgm:t>
        <a:bodyPr/>
        <a:lstStyle/>
        <a:p>
          <a:endParaRPr lang="en-US"/>
        </a:p>
      </dgm:t>
    </dgm:pt>
    <dgm:pt modelId="{67DF9DF1-F5A0-41AE-8442-8DA2E3FB5207}">
      <dgm:prSet phldrT="[Text]"/>
      <dgm:spPr/>
      <dgm:t>
        <a:bodyPr/>
        <a:lstStyle/>
        <a:p>
          <a:r>
            <a:rPr lang="ar-EG" b="1" dirty="0"/>
            <a:t>الوضوح</a:t>
          </a:r>
          <a:r>
            <a:rPr lang="ar-EG" dirty="0"/>
            <a:t>	</a:t>
          </a:r>
          <a:endParaRPr lang="en-US" dirty="0"/>
        </a:p>
      </dgm:t>
    </dgm:pt>
    <dgm:pt modelId="{C111D8C7-B216-4890-9E28-809471634B3A}" type="parTrans" cxnId="{3D5AA9B3-783A-4381-9A7D-522FD04F5853}">
      <dgm:prSet/>
      <dgm:spPr/>
      <dgm:t>
        <a:bodyPr/>
        <a:lstStyle/>
        <a:p>
          <a:endParaRPr lang="en-US"/>
        </a:p>
      </dgm:t>
    </dgm:pt>
    <dgm:pt modelId="{A5EF19AE-5916-4781-860C-4291B9990AFF}" type="sibTrans" cxnId="{3D5AA9B3-783A-4381-9A7D-522FD04F5853}">
      <dgm:prSet/>
      <dgm:spPr/>
      <dgm:t>
        <a:bodyPr/>
        <a:lstStyle/>
        <a:p>
          <a:endParaRPr lang="en-US"/>
        </a:p>
      </dgm:t>
    </dgm:pt>
    <dgm:pt modelId="{959BB1AB-F401-4C9B-94D5-4F768E7B5D85}">
      <dgm:prSet phldrT="[Text]"/>
      <dgm:spPr/>
      <dgm:t>
        <a:bodyPr/>
        <a:lstStyle/>
        <a:p>
          <a:r>
            <a:rPr lang="ar-EG" b="1" dirty="0"/>
            <a:t>الإيجاز</a:t>
          </a:r>
          <a:endParaRPr lang="en-US" b="1" dirty="0"/>
        </a:p>
      </dgm:t>
    </dgm:pt>
    <dgm:pt modelId="{8EAAE944-BA05-4665-831A-03C5C81AF805}" type="parTrans" cxnId="{D5EE0B72-AE4C-490C-B948-8D6EB51E4F98}">
      <dgm:prSet/>
      <dgm:spPr/>
      <dgm:t>
        <a:bodyPr/>
        <a:lstStyle/>
        <a:p>
          <a:endParaRPr lang="en-US"/>
        </a:p>
      </dgm:t>
    </dgm:pt>
    <dgm:pt modelId="{7861D3C6-EEE0-4AEE-918C-751A20087883}" type="sibTrans" cxnId="{D5EE0B72-AE4C-490C-B948-8D6EB51E4F98}">
      <dgm:prSet/>
      <dgm:spPr/>
      <dgm:t>
        <a:bodyPr/>
        <a:lstStyle/>
        <a:p>
          <a:endParaRPr lang="en-US"/>
        </a:p>
      </dgm:t>
    </dgm:pt>
    <dgm:pt modelId="{884889D4-8C58-4825-B0BD-419B5B45EA86}">
      <dgm:prSet phldrT="[Text]"/>
      <dgm:spPr/>
      <dgm:t>
        <a:bodyPr/>
        <a:lstStyle/>
        <a:p>
          <a:r>
            <a:rPr lang="ar-EG" b="1" dirty="0"/>
            <a:t>السهولة</a:t>
          </a:r>
          <a:endParaRPr lang="en-US" b="1" dirty="0"/>
        </a:p>
      </dgm:t>
    </dgm:pt>
    <dgm:pt modelId="{A80711BC-0380-4191-A7BF-19BC1C65F8AE}" type="parTrans" cxnId="{4A8F364E-DCBA-4F74-817C-F00803A470E4}">
      <dgm:prSet/>
      <dgm:spPr/>
      <dgm:t>
        <a:bodyPr/>
        <a:lstStyle/>
        <a:p>
          <a:endParaRPr lang="en-US"/>
        </a:p>
      </dgm:t>
    </dgm:pt>
    <dgm:pt modelId="{FBD9FA52-6D71-4E00-B4D4-359A6E1D9FF9}" type="sibTrans" cxnId="{4A8F364E-DCBA-4F74-817C-F00803A470E4}">
      <dgm:prSet/>
      <dgm:spPr/>
      <dgm:t>
        <a:bodyPr/>
        <a:lstStyle/>
        <a:p>
          <a:endParaRPr lang="en-US"/>
        </a:p>
      </dgm:t>
    </dgm:pt>
    <dgm:pt modelId="{10841EB0-A2E5-4AA0-86EA-0BF13F11A71F}">
      <dgm:prSet phldrT="[Text]"/>
      <dgm:spPr/>
      <dgm:t>
        <a:bodyPr/>
        <a:lstStyle/>
        <a:p>
          <a:r>
            <a:rPr lang="ar-EG" b="1" dirty="0"/>
            <a:t>الدقة</a:t>
          </a:r>
          <a:endParaRPr lang="en-US" b="1" dirty="0"/>
        </a:p>
      </dgm:t>
    </dgm:pt>
    <dgm:pt modelId="{0558E863-9565-4475-AC63-65F59AC1C849}" type="parTrans" cxnId="{99B10211-8987-4FE6-BC18-274CDBC9978F}">
      <dgm:prSet/>
      <dgm:spPr/>
      <dgm:t>
        <a:bodyPr/>
        <a:lstStyle/>
        <a:p>
          <a:endParaRPr lang="en-US"/>
        </a:p>
      </dgm:t>
    </dgm:pt>
    <dgm:pt modelId="{22FB8E02-6CA2-41AD-B530-131273573BCF}" type="sibTrans" cxnId="{99B10211-8987-4FE6-BC18-274CDBC9978F}">
      <dgm:prSet/>
      <dgm:spPr/>
      <dgm:t>
        <a:bodyPr/>
        <a:lstStyle/>
        <a:p>
          <a:endParaRPr lang="en-US"/>
        </a:p>
      </dgm:t>
    </dgm:pt>
    <dgm:pt modelId="{AFE5DCA6-943F-4F65-A049-DF1E81D545CF}">
      <dgm:prSet phldrT="[Text]"/>
      <dgm:spPr/>
      <dgm:t>
        <a:bodyPr/>
        <a:lstStyle/>
        <a:p>
          <a:r>
            <a:rPr lang="ar-EG" b="1" dirty="0"/>
            <a:t>الذروة</a:t>
          </a:r>
          <a:endParaRPr lang="en-US" b="1" dirty="0"/>
        </a:p>
      </dgm:t>
    </dgm:pt>
    <dgm:pt modelId="{29B19DAB-8C36-43C2-940F-A9DA6F09205D}" type="parTrans" cxnId="{0EB591B4-910A-4937-B835-82287A32B5A7}">
      <dgm:prSet/>
      <dgm:spPr/>
      <dgm:t>
        <a:bodyPr/>
        <a:lstStyle/>
        <a:p>
          <a:endParaRPr lang="en-US"/>
        </a:p>
      </dgm:t>
    </dgm:pt>
    <dgm:pt modelId="{A4C563AD-7A00-41CB-BF94-54D795ADBD0E}" type="sibTrans" cxnId="{0EB591B4-910A-4937-B835-82287A32B5A7}">
      <dgm:prSet/>
      <dgm:spPr/>
      <dgm:t>
        <a:bodyPr/>
        <a:lstStyle/>
        <a:p>
          <a:endParaRPr lang="en-US"/>
        </a:p>
      </dgm:t>
    </dgm:pt>
    <dgm:pt modelId="{6CD8439F-EECA-44E8-8EE5-6144781C7035}">
      <dgm:prSet phldrT="[Text]"/>
      <dgm:spPr/>
      <dgm:t>
        <a:bodyPr/>
        <a:lstStyle/>
        <a:p>
          <a:r>
            <a:rPr lang="ar-EG" b="1" dirty="0"/>
            <a:t>الألفاظ المستحدثة</a:t>
          </a:r>
          <a:endParaRPr lang="en-US" b="1" dirty="0"/>
        </a:p>
      </dgm:t>
    </dgm:pt>
    <dgm:pt modelId="{095CAE69-DC54-497C-99FB-F6F545B35CFF}" type="parTrans" cxnId="{7A7CEBDE-5242-4596-A778-2EE95B395B80}">
      <dgm:prSet/>
      <dgm:spPr/>
      <dgm:t>
        <a:bodyPr/>
        <a:lstStyle/>
        <a:p>
          <a:endParaRPr lang="en-US"/>
        </a:p>
      </dgm:t>
    </dgm:pt>
    <dgm:pt modelId="{9D30620B-BDEF-48DD-96E2-11D25F80E19D}" type="sibTrans" cxnId="{7A7CEBDE-5242-4596-A778-2EE95B395B80}">
      <dgm:prSet/>
      <dgm:spPr/>
      <dgm:t>
        <a:bodyPr/>
        <a:lstStyle/>
        <a:p>
          <a:endParaRPr lang="en-US"/>
        </a:p>
      </dgm:t>
    </dgm:pt>
    <dgm:pt modelId="{3D36AF5F-2DB6-42E7-BF5B-1E5A6C671ABF}">
      <dgm:prSet phldrT="[Text]"/>
      <dgm:spPr/>
      <dgm:t>
        <a:bodyPr/>
        <a:lstStyle/>
        <a:p>
          <a:r>
            <a:rPr lang="ar-EG" b="1" dirty="0"/>
            <a:t>التشويق</a:t>
          </a:r>
          <a:endParaRPr lang="en-US" b="1" dirty="0"/>
        </a:p>
      </dgm:t>
    </dgm:pt>
    <dgm:pt modelId="{14FA7393-E1C7-4937-A92B-9F57995B3B71}" type="parTrans" cxnId="{ACF4FBC9-BEBF-4548-9447-AE42BA33BB95}">
      <dgm:prSet/>
      <dgm:spPr/>
      <dgm:t>
        <a:bodyPr/>
        <a:lstStyle/>
        <a:p>
          <a:endParaRPr lang="en-US"/>
        </a:p>
      </dgm:t>
    </dgm:pt>
    <dgm:pt modelId="{16C14EF5-CC1A-4820-BC08-1EBA0EA030F0}" type="sibTrans" cxnId="{ACF4FBC9-BEBF-4548-9447-AE42BA33BB95}">
      <dgm:prSet/>
      <dgm:spPr/>
      <dgm:t>
        <a:bodyPr/>
        <a:lstStyle/>
        <a:p>
          <a:endParaRPr lang="en-US"/>
        </a:p>
      </dgm:t>
    </dgm:pt>
    <dgm:pt modelId="{068C44D2-72A2-45EC-8B68-5E262989AB08}">
      <dgm:prSet phldrT="[Text]"/>
      <dgm:spPr/>
      <dgm:t>
        <a:bodyPr/>
        <a:lstStyle/>
        <a:p>
          <a:r>
            <a:rPr lang="ar-EG" b="1" dirty="0"/>
            <a:t>الأرقام</a:t>
          </a:r>
          <a:endParaRPr lang="en-US" b="1" dirty="0"/>
        </a:p>
      </dgm:t>
    </dgm:pt>
    <dgm:pt modelId="{11AB5E74-0D91-4A35-9804-BCC0046A15F3}" type="parTrans" cxnId="{4467A01D-AC97-49DC-9FEE-7572F81373E7}">
      <dgm:prSet/>
      <dgm:spPr/>
      <dgm:t>
        <a:bodyPr/>
        <a:lstStyle/>
        <a:p>
          <a:endParaRPr lang="en-US"/>
        </a:p>
      </dgm:t>
    </dgm:pt>
    <dgm:pt modelId="{210E08A9-FC6E-48C4-800E-74504ACAC77C}" type="sibTrans" cxnId="{4467A01D-AC97-49DC-9FEE-7572F81373E7}">
      <dgm:prSet/>
      <dgm:spPr/>
      <dgm:t>
        <a:bodyPr/>
        <a:lstStyle/>
        <a:p>
          <a:endParaRPr lang="en-US"/>
        </a:p>
      </dgm:t>
    </dgm:pt>
    <dgm:pt modelId="{B998754C-E978-446C-8B50-92E683B6BE2D}">
      <dgm:prSet phldrT="[Text]"/>
      <dgm:spPr/>
      <dgm:t>
        <a:bodyPr/>
        <a:lstStyle/>
        <a:p>
          <a:r>
            <a:rPr lang="ar-EG" b="1" dirty="0"/>
            <a:t>القرب من لغة الواقع</a:t>
          </a:r>
          <a:endParaRPr lang="en-US" b="1" dirty="0"/>
        </a:p>
      </dgm:t>
    </dgm:pt>
    <dgm:pt modelId="{54A5ACCA-5C72-4321-81BA-6705ECD7F7D9}" type="parTrans" cxnId="{E7A05B5A-3A3D-49E2-A244-689223DDDF1E}">
      <dgm:prSet/>
      <dgm:spPr/>
      <dgm:t>
        <a:bodyPr/>
        <a:lstStyle/>
        <a:p>
          <a:endParaRPr lang="en-US"/>
        </a:p>
      </dgm:t>
    </dgm:pt>
    <dgm:pt modelId="{8F3A7FBA-E6B2-4286-8F33-288D5DFB6A35}" type="sibTrans" cxnId="{E7A05B5A-3A3D-49E2-A244-689223DDDF1E}">
      <dgm:prSet/>
      <dgm:spPr/>
      <dgm:t>
        <a:bodyPr/>
        <a:lstStyle/>
        <a:p>
          <a:endParaRPr lang="en-US"/>
        </a:p>
      </dgm:t>
    </dgm:pt>
    <dgm:pt modelId="{25C3CA4D-BAC2-44E3-9F4D-27482824D04E}">
      <dgm:prSet phldrT="[Text]"/>
      <dgm:spPr/>
      <dgm:t>
        <a:bodyPr/>
        <a:lstStyle/>
        <a:p>
          <a:r>
            <a:rPr lang="ar-EG" b="1" dirty="0"/>
            <a:t>المرونة</a:t>
          </a:r>
          <a:endParaRPr lang="en-US" b="1" dirty="0"/>
        </a:p>
      </dgm:t>
    </dgm:pt>
    <dgm:pt modelId="{D21FB79C-6D5B-4CCD-AD25-13F00EB9C2ED}" type="parTrans" cxnId="{598A4D86-C278-4BBB-9303-FAA02AD7F28C}">
      <dgm:prSet/>
      <dgm:spPr/>
      <dgm:t>
        <a:bodyPr/>
        <a:lstStyle/>
        <a:p>
          <a:endParaRPr lang="en-US"/>
        </a:p>
      </dgm:t>
    </dgm:pt>
    <dgm:pt modelId="{C190E145-EF06-42CB-9D4F-BD95B7AAF0EB}" type="sibTrans" cxnId="{598A4D86-C278-4BBB-9303-FAA02AD7F28C}">
      <dgm:prSet/>
      <dgm:spPr/>
      <dgm:t>
        <a:bodyPr/>
        <a:lstStyle/>
        <a:p>
          <a:endParaRPr lang="en-US"/>
        </a:p>
      </dgm:t>
    </dgm:pt>
    <dgm:pt modelId="{43650BC7-DC4B-4D88-9B24-43643FE2B2CA}" type="pres">
      <dgm:prSet presAssocID="{C3116104-A494-4CED-A7EA-FA6A4707A804}" presName="diagram" presStyleCnt="0">
        <dgm:presLayoutVars>
          <dgm:dir/>
          <dgm:resizeHandles val="exact"/>
        </dgm:presLayoutVars>
      </dgm:prSet>
      <dgm:spPr/>
    </dgm:pt>
    <dgm:pt modelId="{E7FF0B62-8549-4E0F-AB94-D642CC6299BF}" type="pres">
      <dgm:prSet presAssocID="{44BAE741-4FF9-474C-B080-EA71D09B78F8}" presName="node" presStyleLbl="node1" presStyleIdx="0" presStyleCnt="11">
        <dgm:presLayoutVars>
          <dgm:bulletEnabled val="1"/>
        </dgm:presLayoutVars>
      </dgm:prSet>
      <dgm:spPr/>
    </dgm:pt>
    <dgm:pt modelId="{16F7A8C7-7A17-414C-9C12-D47FA92A1D58}" type="pres">
      <dgm:prSet presAssocID="{F516EC0B-81CC-4D4C-9926-FF8668BD33C5}" presName="sibTrans" presStyleCnt="0"/>
      <dgm:spPr/>
    </dgm:pt>
    <dgm:pt modelId="{31A6D5C5-61BC-4C95-8EE2-A93B1FA18306}" type="pres">
      <dgm:prSet presAssocID="{67DF9DF1-F5A0-41AE-8442-8DA2E3FB5207}" presName="node" presStyleLbl="node1" presStyleIdx="1" presStyleCnt="11">
        <dgm:presLayoutVars>
          <dgm:bulletEnabled val="1"/>
        </dgm:presLayoutVars>
      </dgm:prSet>
      <dgm:spPr/>
    </dgm:pt>
    <dgm:pt modelId="{DE73EADF-B819-44C8-8E38-2D267DA54685}" type="pres">
      <dgm:prSet presAssocID="{A5EF19AE-5916-4781-860C-4291B9990AFF}" presName="sibTrans" presStyleCnt="0"/>
      <dgm:spPr/>
    </dgm:pt>
    <dgm:pt modelId="{AF67E0A2-DA87-4F76-AE88-DD05B511F201}" type="pres">
      <dgm:prSet presAssocID="{959BB1AB-F401-4C9B-94D5-4F768E7B5D85}" presName="node" presStyleLbl="node1" presStyleIdx="2" presStyleCnt="11">
        <dgm:presLayoutVars>
          <dgm:bulletEnabled val="1"/>
        </dgm:presLayoutVars>
      </dgm:prSet>
      <dgm:spPr/>
    </dgm:pt>
    <dgm:pt modelId="{7222720B-29C2-4F67-BBB4-64DC9ECD2008}" type="pres">
      <dgm:prSet presAssocID="{7861D3C6-EEE0-4AEE-918C-751A20087883}" presName="sibTrans" presStyleCnt="0"/>
      <dgm:spPr/>
    </dgm:pt>
    <dgm:pt modelId="{BCD10E42-F361-45F7-BA36-D822EC3131E5}" type="pres">
      <dgm:prSet presAssocID="{884889D4-8C58-4825-B0BD-419B5B45EA86}" presName="node" presStyleLbl="node1" presStyleIdx="3" presStyleCnt="11">
        <dgm:presLayoutVars>
          <dgm:bulletEnabled val="1"/>
        </dgm:presLayoutVars>
      </dgm:prSet>
      <dgm:spPr/>
    </dgm:pt>
    <dgm:pt modelId="{82DB4A13-1CB0-4387-937D-A6B5FD069BF9}" type="pres">
      <dgm:prSet presAssocID="{FBD9FA52-6D71-4E00-B4D4-359A6E1D9FF9}" presName="sibTrans" presStyleCnt="0"/>
      <dgm:spPr/>
    </dgm:pt>
    <dgm:pt modelId="{0C0A3A21-5B32-4375-A7A4-05689D7871AA}" type="pres">
      <dgm:prSet presAssocID="{10841EB0-A2E5-4AA0-86EA-0BF13F11A71F}" presName="node" presStyleLbl="node1" presStyleIdx="4" presStyleCnt="11">
        <dgm:presLayoutVars>
          <dgm:bulletEnabled val="1"/>
        </dgm:presLayoutVars>
      </dgm:prSet>
      <dgm:spPr/>
    </dgm:pt>
    <dgm:pt modelId="{000C6D4E-E53F-4E33-BE30-2FC604E4AFA4}" type="pres">
      <dgm:prSet presAssocID="{22FB8E02-6CA2-41AD-B530-131273573BCF}" presName="sibTrans" presStyleCnt="0"/>
      <dgm:spPr/>
    </dgm:pt>
    <dgm:pt modelId="{4AC303AD-2DFE-4F5F-A844-5D01B0B007D8}" type="pres">
      <dgm:prSet presAssocID="{AFE5DCA6-943F-4F65-A049-DF1E81D545CF}" presName="node" presStyleLbl="node1" presStyleIdx="5" presStyleCnt="11">
        <dgm:presLayoutVars>
          <dgm:bulletEnabled val="1"/>
        </dgm:presLayoutVars>
      </dgm:prSet>
      <dgm:spPr/>
    </dgm:pt>
    <dgm:pt modelId="{868910B5-70C6-4090-8864-B738C5123F70}" type="pres">
      <dgm:prSet presAssocID="{A4C563AD-7A00-41CB-BF94-54D795ADBD0E}" presName="sibTrans" presStyleCnt="0"/>
      <dgm:spPr/>
    </dgm:pt>
    <dgm:pt modelId="{B855A9E6-B021-48F4-9725-63E7321545CF}" type="pres">
      <dgm:prSet presAssocID="{6CD8439F-EECA-44E8-8EE5-6144781C7035}" presName="node" presStyleLbl="node1" presStyleIdx="6" presStyleCnt="11">
        <dgm:presLayoutVars>
          <dgm:bulletEnabled val="1"/>
        </dgm:presLayoutVars>
      </dgm:prSet>
      <dgm:spPr/>
    </dgm:pt>
    <dgm:pt modelId="{B51F9CC6-8CD3-4B20-948A-AAE94E376F19}" type="pres">
      <dgm:prSet presAssocID="{9D30620B-BDEF-48DD-96E2-11D25F80E19D}" presName="sibTrans" presStyleCnt="0"/>
      <dgm:spPr/>
    </dgm:pt>
    <dgm:pt modelId="{D1807F30-FB54-44A2-80EA-DD88C227F9DC}" type="pres">
      <dgm:prSet presAssocID="{3D36AF5F-2DB6-42E7-BF5B-1E5A6C671ABF}" presName="node" presStyleLbl="node1" presStyleIdx="7" presStyleCnt="11">
        <dgm:presLayoutVars>
          <dgm:bulletEnabled val="1"/>
        </dgm:presLayoutVars>
      </dgm:prSet>
      <dgm:spPr/>
    </dgm:pt>
    <dgm:pt modelId="{F7DE1B4C-65D8-47F1-BB98-E4EE80671BB3}" type="pres">
      <dgm:prSet presAssocID="{16C14EF5-CC1A-4820-BC08-1EBA0EA030F0}" presName="sibTrans" presStyleCnt="0"/>
      <dgm:spPr/>
    </dgm:pt>
    <dgm:pt modelId="{BFF91CBE-9BD5-4071-927C-019BEE04A8AA}" type="pres">
      <dgm:prSet presAssocID="{068C44D2-72A2-45EC-8B68-5E262989AB08}" presName="node" presStyleLbl="node1" presStyleIdx="8" presStyleCnt="11">
        <dgm:presLayoutVars>
          <dgm:bulletEnabled val="1"/>
        </dgm:presLayoutVars>
      </dgm:prSet>
      <dgm:spPr/>
    </dgm:pt>
    <dgm:pt modelId="{6E8AA7C5-A073-45CA-B729-B368F8E7D84C}" type="pres">
      <dgm:prSet presAssocID="{210E08A9-FC6E-48C4-800E-74504ACAC77C}" presName="sibTrans" presStyleCnt="0"/>
      <dgm:spPr/>
    </dgm:pt>
    <dgm:pt modelId="{4A798586-CAFF-4703-B824-F0B28BD06B3E}" type="pres">
      <dgm:prSet presAssocID="{B998754C-E978-446C-8B50-92E683B6BE2D}" presName="node" presStyleLbl="node1" presStyleIdx="9" presStyleCnt="11">
        <dgm:presLayoutVars>
          <dgm:bulletEnabled val="1"/>
        </dgm:presLayoutVars>
      </dgm:prSet>
      <dgm:spPr/>
    </dgm:pt>
    <dgm:pt modelId="{F98E5DCF-FF22-4767-8E3E-DB18DF2B503A}" type="pres">
      <dgm:prSet presAssocID="{8F3A7FBA-E6B2-4286-8F33-288D5DFB6A35}" presName="sibTrans" presStyleCnt="0"/>
      <dgm:spPr/>
    </dgm:pt>
    <dgm:pt modelId="{1F7DF78B-8F6E-45F2-8D75-093C1353F936}" type="pres">
      <dgm:prSet presAssocID="{25C3CA4D-BAC2-44E3-9F4D-27482824D04E}" presName="node" presStyleLbl="node1" presStyleIdx="10" presStyleCnt="11">
        <dgm:presLayoutVars>
          <dgm:bulletEnabled val="1"/>
        </dgm:presLayoutVars>
      </dgm:prSet>
      <dgm:spPr/>
    </dgm:pt>
  </dgm:ptLst>
  <dgm:cxnLst>
    <dgm:cxn modelId="{99B10211-8987-4FE6-BC18-274CDBC9978F}" srcId="{C3116104-A494-4CED-A7EA-FA6A4707A804}" destId="{10841EB0-A2E5-4AA0-86EA-0BF13F11A71F}" srcOrd="4" destOrd="0" parTransId="{0558E863-9565-4475-AC63-65F59AC1C849}" sibTransId="{22FB8E02-6CA2-41AD-B530-131273573BCF}"/>
    <dgm:cxn modelId="{4467A01D-AC97-49DC-9FEE-7572F81373E7}" srcId="{C3116104-A494-4CED-A7EA-FA6A4707A804}" destId="{068C44D2-72A2-45EC-8B68-5E262989AB08}" srcOrd="8" destOrd="0" parTransId="{11AB5E74-0D91-4A35-9804-BCC0046A15F3}" sibTransId="{210E08A9-FC6E-48C4-800E-74504ACAC77C}"/>
    <dgm:cxn modelId="{1CB37327-D106-4146-9453-B6BAAF9DE767}" type="presOf" srcId="{C3116104-A494-4CED-A7EA-FA6A4707A804}" destId="{43650BC7-DC4B-4D88-9B24-43643FE2B2CA}" srcOrd="0" destOrd="0" presId="urn:microsoft.com/office/officeart/2005/8/layout/default"/>
    <dgm:cxn modelId="{9F47A22A-9243-4C4A-8428-1E4B1636F59A}" type="presOf" srcId="{10841EB0-A2E5-4AA0-86EA-0BF13F11A71F}" destId="{0C0A3A21-5B32-4375-A7A4-05689D7871AA}" srcOrd="0" destOrd="0" presId="urn:microsoft.com/office/officeart/2005/8/layout/default"/>
    <dgm:cxn modelId="{1E94202C-89DC-458C-8F11-8A35A1D0A729}" type="presOf" srcId="{959BB1AB-F401-4C9B-94D5-4F768E7B5D85}" destId="{AF67E0A2-DA87-4F76-AE88-DD05B511F201}" srcOrd="0" destOrd="0" presId="urn:microsoft.com/office/officeart/2005/8/layout/default"/>
    <dgm:cxn modelId="{CCC2D73E-58EE-4488-B2A7-E97AFC517F4E}" type="presOf" srcId="{068C44D2-72A2-45EC-8B68-5E262989AB08}" destId="{BFF91CBE-9BD5-4071-927C-019BEE04A8AA}" srcOrd="0" destOrd="0" presId="urn:microsoft.com/office/officeart/2005/8/layout/default"/>
    <dgm:cxn modelId="{4A8F364E-DCBA-4F74-817C-F00803A470E4}" srcId="{C3116104-A494-4CED-A7EA-FA6A4707A804}" destId="{884889D4-8C58-4825-B0BD-419B5B45EA86}" srcOrd="3" destOrd="0" parTransId="{A80711BC-0380-4191-A7BF-19BC1C65F8AE}" sibTransId="{FBD9FA52-6D71-4E00-B4D4-359A6E1D9FF9}"/>
    <dgm:cxn modelId="{E150894E-8703-4879-977D-EBA6135FD30D}" srcId="{C3116104-A494-4CED-A7EA-FA6A4707A804}" destId="{44BAE741-4FF9-474C-B080-EA71D09B78F8}" srcOrd="0" destOrd="0" parTransId="{18324CEA-3FBB-4ED3-9A03-BE4E57B0E313}" sibTransId="{F516EC0B-81CC-4D4C-9926-FF8668BD33C5}"/>
    <dgm:cxn modelId="{D5EE0B72-AE4C-490C-B948-8D6EB51E4F98}" srcId="{C3116104-A494-4CED-A7EA-FA6A4707A804}" destId="{959BB1AB-F401-4C9B-94D5-4F768E7B5D85}" srcOrd="2" destOrd="0" parTransId="{8EAAE944-BA05-4665-831A-03C5C81AF805}" sibTransId="{7861D3C6-EEE0-4AEE-918C-751A20087883}"/>
    <dgm:cxn modelId="{E7A05B5A-3A3D-49E2-A244-689223DDDF1E}" srcId="{C3116104-A494-4CED-A7EA-FA6A4707A804}" destId="{B998754C-E978-446C-8B50-92E683B6BE2D}" srcOrd="9" destOrd="0" parTransId="{54A5ACCA-5C72-4321-81BA-6705ECD7F7D9}" sibTransId="{8F3A7FBA-E6B2-4286-8F33-288D5DFB6A35}"/>
    <dgm:cxn modelId="{598A4D86-C278-4BBB-9303-FAA02AD7F28C}" srcId="{C3116104-A494-4CED-A7EA-FA6A4707A804}" destId="{25C3CA4D-BAC2-44E3-9F4D-27482824D04E}" srcOrd="10" destOrd="0" parTransId="{D21FB79C-6D5B-4CCD-AD25-13F00EB9C2ED}" sibTransId="{C190E145-EF06-42CB-9D4F-BD95B7AAF0EB}"/>
    <dgm:cxn modelId="{0B2EE0A6-B9FC-4415-ABC4-E605D0CC2466}" type="presOf" srcId="{6CD8439F-EECA-44E8-8EE5-6144781C7035}" destId="{B855A9E6-B021-48F4-9725-63E7321545CF}" srcOrd="0" destOrd="0" presId="urn:microsoft.com/office/officeart/2005/8/layout/default"/>
    <dgm:cxn modelId="{953DAAA9-2180-4970-B175-C2DF840826E8}" type="presOf" srcId="{884889D4-8C58-4825-B0BD-419B5B45EA86}" destId="{BCD10E42-F361-45F7-BA36-D822EC3131E5}" srcOrd="0" destOrd="0" presId="urn:microsoft.com/office/officeart/2005/8/layout/default"/>
    <dgm:cxn modelId="{6FA04BAD-E252-4EC7-B05D-7B777FF1E844}" type="presOf" srcId="{25C3CA4D-BAC2-44E3-9F4D-27482824D04E}" destId="{1F7DF78B-8F6E-45F2-8D75-093C1353F936}" srcOrd="0" destOrd="0" presId="urn:microsoft.com/office/officeart/2005/8/layout/default"/>
    <dgm:cxn modelId="{3D5AA9B3-783A-4381-9A7D-522FD04F5853}" srcId="{C3116104-A494-4CED-A7EA-FA6A4707A804}" destId="{67DF9DF1-F5A0-41AE-8442-8DA2E3FB5207}" srcOrd="1" destOrd="0" parTransId="{C111D8C7-B216-4890-9E28-809471634B3A}" sibTransId="{A5EF19AE-5916-4781-860C-4291B9990AFF}"/>
    <dgm:cxn modelId="{0EB591B4-910A-4937-B835-82287A32B5A7}" srcId="{C3116104-A494-4CED-A7EA-FA6A4707A804}" destId="{AFE5DCA6-943F-4F65-A049-DF1E81D545CF}" srcOrd="5" destOrd="0" parTransId="{29B19DAB-8C36-43C2-940F-A9DA6F09205D}" sibTransId="{A4C563AD-7A00-41CB-BF94-54D795ADBD0E}"/>
    <dgm:cxn modelId="{F045A2B8-6D25-41AB-A469-EA3F7B0250E6}" type="presOf" srcId="{3D36AF5F-2DB6-42E7-BF5B-1E5A6C671ABF}" destId="{D1807F30-FB54-44A2-80EA-DD88C227F9DC}" srcOrd="0" destOrd="0" presId="urn:microsoft.com/office/officeart/2005/8/layout/default"/>
    <dgm:cxn modelId="{5BEA40B9-A2D8-4ACC-8625-930DA4873389}" type="presOf" srcId="{67DF9DF1-F5A0-41AE-8442-8DA2E3FB5207}" destId="{31A6D5C5-61BC-4C95-8EE2-A93B1FA18306}" srcOrd="0" destOrd="0" presId="urn:microsoft.com/office/officeart/2005/8/layout/default"/>
    <dgm:cxn modelId="{ACF4FBC9-BEBF-4548-9447-AE42BA33BB95}" srcId="{C3116104-A494-4CED-A7EA-FA6A4707A804}" destId="{3D36AF5F-2DB6-42E7-BF5B-1E5A6C671ABF}" srcOrd="7" destOrd="0" parTransId="{14FA7393-E1C7-4937-A92B-9F57995B3B71}" sibTransId="{16C14EF5-CC1A-4820-BC08-1EBA0EA030F0}"/>
    <dgm:cxn modelId="{FADF42D0-4A59-451D-B56D-D9AAE7CD8446}" type="presOf" srcId="{44BAE741-4FF9-474C-B080-EA71D09B78F8}" destId="{E7FF0B62-8549-4E0F-AB94-D642CC6299BF}" srcOrd="0" destOrd="0" presId="urn:microsoft.com/office/officeart/2005/8/layout/default"/>
    <dgm:cxn modelId="{7A7CEBDE-5242-4596-A778-2EE95B395B80}" srcId="{C3116104-A494-4CED-A7EA-FA6A4707A804}" destId="{6CD8439F-EECA-44E8-8EE5-6144781C7035}" srcOrd="6" destOrd="0" parTransId="{095CAE69-DC54-497C-99FB-F6F545B35CFF}" sibTransId="{9D30620B-BDEF-48DD-96E2-11D25F80E19D}"/>
    <dgm:cxn modelId="{49FDEBE7-09B1-4961-8295-7809195733EC}" type="presOf" srcId="{AFE5DCA6-943F-4F65-A049-DF1E81D545CF}" destId="{4AC303AD-2DFE-4F5F-A844-5D01B0B007D8}" srcOrd="0" destOrd="0" presId="urn:microsoft.com/office/officeart/2005/8/layout/default"/>
    <dgm:cxn modelId="{368820FC-E14A-4C90-8E35-89B5B47D0771}" type="presOf" srcId="{B998754C-E978-446C-8B50-92E683B6BE2D}" destId="{4A798586-CAFF-4703-B824-F0B28BD06B3E}" srcOrd="0" destOrd="0" presId="urn:microsoft.com/office/officeart/2005/8/layout/default"/>
    <dgm:cxn modelId="{CBC21944-F6A5-4D4D-8B6C-98340263D2D4}" type="presParOf" srcId="{43650BC7-DC4B-4D88-9B24-43643FE2B2CA}" destId="{E7FF0B62-8549-4E0F-AB94-D642CC6299BF}" srcOrd="0" destOrd="0" presId="urn:microsoft.com/office/officeart/2005/8/layout/default"/>
    <dgm:cxn modelId="{A5CA5F56-355C-4BF4-A4F7-2DFA30B6D368}" type="presParOf" srcId="{43650BC7-DC4B-4D88-9B24-43643FE2B2CA}" destId="{16F7A8C7-7A17-414C-9C12-D47FA92A1D58}" srcOrd="1" destOrd="0" presId="urn:microsoft.com/office/officeart/2005/8/layout/default"/>
    <dgm:cxn modelId="{AACF72A9-1EF6-425D-B18C-3276B7EE2026}" type="presParOf" srcId="{43650BC7-DC4B-4D88-9B24-43643FE2B2CA}" destId="{31A6D5C5-61BC-4C95-8EE2-A93B1FA18306}" srcOrd="2" destOrd="0" presId="urn:microsoft.com/office/officeart/2005/8/layout/default"/>
    <dgm:cxn modelId="{E135A95E-E62B-48C2-897D-A6B02076FD05}" type="presParOf" srcId="{43650BC7-DC4B-4D88-9B24-43643FE2B2CA}" destId="{DE73EADF-B819-44C8-8E38-2D267DA54685}" srcOrd="3" destOrd="0" presId="urn:microsoft.com/office/officeart/2005/8/layout/default"/>
    <dgm:cxn modelId="{AE086104-03B0-4B33-AEEE-BCBBAA7F9106}" type="presParOf" srcId="{43650BC7-DC4B-4D88-9B24-43643FE2B2CA}" destId="{AF67E0A2-DA87-4F76-AE88-DD05B511F201}" srcOrd="4" destOrd="0" presId="urn:microsoft.com/office/officeart/2005/8/layout/default"/>
    <dgm:cxn modelId="{6316F2EA-6170-41F8-A190-2BE8BB0EC76D}" type="presParOf" srcId="{43650BC7-DC4B-4D88-9B24-43643FE2B2CA}" destId="{7222720B-29C2-4F67-BBB4-64DC9ECD2008}" srcOrd="5" destOrd="0" presId="urn:microsoft.com/office/officeart/2005/8/layout/default"/>
    <dgm:cxn modelId="{9E555F5C-BF33-4100-B81C-4EEA1ACE82E8}" type="presParOf" srcId="{43650BC7-DC4B-4D88-9B24-43643FE2B2CA}" destId="{BCD10E42-F361-45F7-BA36-D822EC3131E5}" srcOrd="6" destOrd="0" presId="urn:microsoft.com/office/officeart/2005/8/layout/default"/>
    <dgm:cxn modelId="{23EA07A4-B346-4BA5-BC35-5754F62E7F06}" type="presParOf" srcId="{43650BC7-DC4B-4D88-9B24-43643FE2B2CA}" destId="{82DB4A13-1CB0-4387-937D-A6B5FD069BF9}" srcOrd="7" destOrd="0" presId="urn:microsoft.com/office/officeart/2005/8/layout/default"/>
    <dgm:cxn modelId="{1B1509EA-C8DB-4A91-9C2C-D7F40159DDE3}" type="presParOf" srcId="{43650BC7-DC4B-4D88-9B24-43643FE2B2CA}" destId="{0C0A3A21-5B32-4375-A7A4-05689D7871AA}" srcOrd="8" destOrd="0" presId="urn:microsoft.com/office/officeart/2005/8/layout/default"/>
    <dgm:cxn modelId="{A4D156AC-0296-4108-842E-8D215C859345}" type="presParOf" srcId="{43650BC7-DC4B-4D88-9B24-43643FE2B2CA}" destId="{000C6D4E-E53F-4E33-BE30-2FC604E4AFA4}" srcOrd="9" destOrd="0" presId="urn:microsoft.com/office/officeart/2005/8/layout/default"/>
    <dgm:cxn modelId="{436F9C51-3CD6-4F48-9BD5-6B67C69142DD}" type="presParOf" srcId="{43650BC7-DC4B-4D88-9B24-43643FE2B2CA}" destId="{4AC303AD-2DFE-4F5F-A844-5D01B0B007D8}" srcOrd="10" destOrd="0" presId="urn:microsoft.com/office/officeart/2005/8/layout/default"/>
    <dgm:cxn modelId="{B208AF59-1FF3-4A98-992C-FFB9E42CCCC0}" type="presParOf" srcId="{43650BC7-DC4B-4D88-9B24-43643FE2B2CA}" destId="{868910B5-70C6-4090-8864-B738C5123F70}" srcOrd="11" destOrd="0" presId="urn:microsoft.com/office/officeart/2005/8/layout/default"/>
    <dgm:cxn modelId="{BF97B3FA-130B-4959-8771-7BBC14673505}" type="presParOf" srcId="{43650BC7-DC4B-4D88-9B24-43643FE2B2CA}" destId="{B855A9E6-B021-48F4-9725-63E7321545CF}" srcOrd="12" destOrd="0" presId="urn:microsoft.com/office/officeart/2005/8/layout/default"/>
    <dgm:cxn modelId="{95BF282F-B8EB-4DAA-A9B5-B6DE7D940648}" type="presParOf" srcId="{43650BC7-DC4B-4D88-9B24-43643FE2B2CA}" destId="{B51F9CC6-8CD3-4B20-948A-AAE94E376F19}" srcOrd="13" destOrd="0" presId="urn:microsoft.com/office/officeart/2005/8/layout/default"/>
    <dgm:cxn modelId="{91E616F4-1292-4CC6-B5C2-A218E4D76416}" type="presParOf" srcId="{43650BC7-DC4B-4D88-9B24-43643FE2B2CA}" destId="{D1807F30-FB54-44A2-80EA-DD88C227F9DC}" srcOrd="14" destOrd="0" presId="urn:microsoft.com/office/officeart/2005/8/layout/default"/>
    <dgm:cxn modelId="{6773F59A-03DF-4C8A-8640-1E105A3D46F3}" type="presParOf" srcId="{43650BC7-DC4B-4D88-9B24-43643FE2B2CA}" destId="{F7DE1B4C-65D8-47F1-BB98-E4EE80671BB3}" srcOrd="15" destOrd="0" presId="urn:microsoft.com/office/officeart/2005/8/layout/default"/>
    <dgm:cxn modelId="{237E741C-67E5-487A-AFA0-258237F59632}" type="presParOf" srcId="{43650BC7-DC4B-4D88-9B24-43643FE2B2CA}" destId="{BFF91CBE-9BD5-4071-927C-019BEE04A8AA}" srcOrd="16" destOrd="0" presId="urn:microsoft.com/office/officeart/2005/8/layout/default"/>
    <dgm:cxn modelId="{2341DC66-F455-4A32-834D-EFE79E34D43B}" type="presParOf" srcId="{43650BC7-DC4B-4D88-9B24-43643FE2B2CA}" destId="{6E8AA7C5-A073-45CA-B729-B368F8E7D84C}" srcOrd="17" destOrd="0" presId="urn:microsoft.com/office/officeart/2005/8/layout/default"/>
    <dgm:cxn modelId="{3985C181-5D84-4162-8394-031EAD684A08}" type="presParOf" srcId="{43650BC7-DC4B-4D88-9B24-43643FE2B2CA}" destId="{4A798586-CAFF-4703-B824-F0B28BD06B3E}" srcOrd="18" destOrd="0" presId="urn:microsoft.com/office/officeart/2005/8/layout/default"/>
    <dgm:cxn modelId="{50EE6E24-A57B-433A-B15A-1DB18E28F3D8}" type="presParOf" srcId="{43650BC7-DC4B-4D88-9B24-43643FE2B2CA}" destId="{F98E5DCF-FF22-4767-8E3E-DB18DF2B503A}" srcOrd="19" destOrd="0" presId="urn:microsoft.com/office/officeart/2005/8/layout/default"/>
    <dgm:cxn modelId="{7A038C18-D2A3-4FBC-9030-C5C0E3D7172F}" type="presParOf" srcId="{43650BC7-DC4B-4D88-9B24-43643FE2B2CA}" destId="{1F7DF78B-8F6E-45F2-8D75-093C1353F936}" srcOrd="2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FF0B62-8549-4E0F-AB94-D642CC6299BF}">
      <dsp:nvSpPr>
        <dsp:cNvPr id="0" name=""/>
        <dsp:cNvSpPr/>
      </dsp:nvSpPr>
      <dsp:spPr>
        <a:xfrm>
          <a:off x="2399" y="165090"/>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التنوع</a:t>
          </a:r>
          <a:endParaRPr lang="en-US" sz="3200" b="1" kern="1200" dirty="0"/>
        </a:p>
      </dsp:txBody>
      <dsp:txXfrm>
        <a:off x="2399" y="165090"/>
        <a:ext cx="1903670" cy="1142202"/>
      </dsp:txXfrm>
    </dsp:sp>
    <dsp:sp modelId="{31A6D5C5-61BC-4C95-8EE2-A93B1FA18306}">
      <dsp:nvSpPr>
        <dsp:cNvPr id="0" name=""/>
        <dsp:cNvSpPr/>
      </dsp:nvSpPr>
      <dsp:spPr>
        <a:xfrm>
          <a:off x="2096437" y="165090"/>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الوضوح</a:t>
          </a:r>
          <a:r>
            <a:rPr lang="ar-EG" sz="3200" kern="1200" dirty="0"/>
            <a:t>	</a:t>
          </a:r>
          <a:endParaRPr lang="en-US" sz="3200" kern="1200" dirty="0"/>
        </a:p>
      </dsp:txBody>
      <dsp:txXfrm>
        <a:off x="2096437" y="165090"/>
        <a:ext cx="1903670" cy="1142202"/>
      </dsp:txXfrm>
    </dsp:sp>
    <dsp:sp modelId="{AF67E0A2-DA87-4F76-AE88-DD05B511F201}">
      <dsp:nvSpPr>
        <dsp:cNvPr id="0" name=""/>
        <dsp:cNvSpPr/>
      </dsp:nvSpPr>
      <dsp:spPr>
        <a:xfrm>
          <a:off x="4190475" y="165090"/>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الإيجاز</a:t>
          </a:r>
          <a:endParaRPr lang="en-US" sz="3200" b="1" kern="1200" dirty="0"/>
        </a:p>
      </dsp:txBody>
      <dsp:txXfrm>
        <a:off x="4190475" y="165090"/>
        <a:ext cx="1903670" cy="1142202"/>
      </dsp:txXfrm>
    </dsp:sp>
    <dsp:sp modelId="{BCD10E42-F361-45F7-BA36-D822EC3131E5}">
      <dsp:nvSpPr>
        <dsp:cNvPr id="0" name=""/>
        <dsp:cNvSpPr/>
      </dsp:nvSpPr>
      <dsp:spPr>
        <a:xfrm>
          <a:off x="6284512" y="165090"/>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السهولة</a:t>
          </a:r>
          <a:endParaRPr lang="en-US" sz="3200" b="1" kern="1200" dirty="0"/>
        </a:p>
      </dsp:txBody>
      <dsp:txXfrm>
        <a:off x="6284512" y="165090"/>
        <a:ext cx="1903670" cy="1142202"/>
      </dsp:txXfrm>
    </dsp:sp>
    <dsp:sp modelId="{0C0A3A21-5B32-4375-A7A4-05689D7871AA}">
      <dsp:nvSpPr>
        <dsp:cNvPr id="0" name=""/>
        <dsp:cNvSpPr/>
      </dsp:nvSpPr>
      <dsp:spPr>
        <a:xfrm>
          <a:off x="2399" y="1497659"/>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الدقة</a:t>
          </a:r>
          <a:endParaRPr lang="en-US" sz="3200" b="1" kern="1200" dirty="0"/>
        </a:p>
      </dsp:txBody>
      <dsp:txXfrm>
        <a:off x="2399" y="1497659"/>
        <a:ext cx="1903670" cy="1142202"/>
      </dsp:txXfrm>
    </dsp:sp>
    <dsp:sp modelId="{4AC303AD-2DFE-4F5F-A844-5D01B0B007D8}">
      <dsp:nvSpPr>
        <dsp:cNvPr id="0" name=""/>
        <dsp:cNvSpPr/>
      </dsp:nvSpPr>
      <dsp:spPr>
        <a:xfrm>
          <a:off x="2096437" y="1497659"/>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الذروة</a:t>
          </a:r>
          <a:endParaRPr lang="en-US" sz="3200" b="1" kern="1200" dirty="0"/>
        </a:p>
      </dsp:txBody>
      <dsp:txXfrm>
        <a:off x="2096437" y="1497659"/>
        <a:ext cx="1903670" cy="1142202"/>
      </dsp:txXfrm>
    </dsp:sp>
    <dsp:sp modelId="{B855A9E6-B021-48F4-9725-63E7321545CF}">
      <dsp:nvSpPr>
        <dsp:cNvPr id="0" name=""/>
        <dsp:cNvSpPr/>
      </dsp:nvSpPr>
      <dsp:spPr>
        <a:xfrm>
          <a:off x="4190475" y="1497659"/>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الألفاظ المستحدثة</a:t>
          </a:r>
          <a:endParaRPr lang="en-US" sz="3200" b="1" kern="1200" dirty="0"/>
        </a:p>
      </dsp:txBody>
      <dsp:txXfrm>
        <a:off x="4190475" y="1497659"/>
        <a:ext cx="1903670" cy="1142202"/>
      </dsp:txXfrm>
    </dsp:sp>
    <dsp:sp modelId="{D1807F30-FB54-44A2-80EA-DD88C227F9DC}">
      <dsp:nvSpPr>
        <dsp:cNvPr id="0" name=""/>
        <dsp:cNvSpPr/>
      </dsp:nvSpPr>
      <dsp:spPr>
        <a:xfrm>
          <a:off x="6284512" y="1497659"/>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التشويق</a:t>
          </a:r>
          <a:endParaRPr lang="en-US" sz="3200" b="1" kern="1200" dirty="0"/>
        </a:p>
      </dsp:txBody>
      <dsp:txXfrm>
        <a:off x="6284512" y="1497659"/>
        <a:ext cx="1903670" cy="1142202"/>
      </dsp:txXfrm>
    </dsp:sp>
    <dsp:sp modelId="{BFF91CBE-9BD5-4071-927C-019BEE04A8AA}">
      <dsp:nvSpPr>
        <dsp:cNvPr id="0" name=""/>
        <dsp:cNvSpPr/>
      </dsp:nvSpPr>
      <dsp:spPr>
        <a:xfrm>
          <a:off x="1049418" y="2830229"/>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الأرقام</a:t>
          </a:r>
          <a:endParaRPr lang="en-US" sz="3200" b="1" kern="1200" dirty="0"/>
        </a:p>
      </dsp:txBody>
      <dsp:txXfrm>
        <a:off x="1049418" y="2830229"/>
        <a:ext cx="1903670" cy="1142202"/>
      </dsp:txXfrm>
    </dsp:sp>
    <dsp:sp modelId="{4A798586-CAFF-4703-B824-F0B28BD06B3E}">
      <dsp:nvSpPr>
        <dsp:cNvPr id="0" name=""/>
        <dsp:cNvSpPr/>
      </dsp:nvSpPr>
      <dsp:spPr>
        <a:xfrm>
          <a:off x="3143456" y="2830229"/>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القرب من لغة الواقع</a:t>
          </a:r>
          <a:endParaRPr lang="en-US" sz="3200" b="1" kern="1200" dirty="0"/>
        </a:p>
      </dsp:txBody>
      <dsp:txXfrm>
        <a:off x="3143456" y="2830229"/>
        <a:ext cx="1903670" cy="1142202"/>
      </dsp:txXfrm>
    </dsp:sp>
    <dsp:sp modelId="{1F7DF78B-8F6E-45F2-8D75-093C1353F936}">
      <dsp:nvSpPr>
        <dsp:cNvPr id="0" name=""/>
        <dsp:cNvSpPr/>
      </dsp:nvSpPr>
      <dsp:spPr>
        <a:xfrm>
          <a:off x="5237493" y="2830229"/>
          <a:ext cx="1903670" cy="114220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kern="1200" dirty="0"/>
            <a:t>المرونة</a:t>
          </a:r>
          <a:endParaRPr lang="en-US" sz="3200" b="1" kern="1200" dirty="0"/>
        </a:p>
      </dsp:txBody>
      <dsp:txXfrm>
        <a:off x="5237493" y="2830229"/>
        <a:ext cx="1903670" cy="11422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77613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الأولى</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marL="285750" indent="-285750" algn="r" rtl="1">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اللغة الإعلامية وتأثيرها في التحرير الإعلامي</a:t>
            </a:r>
          </a:p>
          <a:p>
            <a:pPr marL="285750" indent="-285750" algn="r" rtl="1">
              <a:buFont typeface="Arial" panose="020B0604020202020204" pitchFamily="34" charset="0"/>
              <a:buChar char="•"/>
            </a:pPr>
            <a:endParaRPr lang="ar-EG" sz="3600" dirty="0">
              <a:latin typeface="Simplified Arabic" panose="02020603050405020304" pitchFamily="18" charset="-78"/>
              <a:cs typeface="Simplified Arabic" panose="02020603050405020304" pitchFamily="18" charset="-78"/>
            </a:endParaRPr>
          </a:p>
          <a:p>
            <a:pPr marL="285750" indent="-285750" algn="r" rtl="1">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الفرق بين التحرير الإعلامي والتحرير الأدبي</a:t>
            </a:r>
          </a:p>
          <a:p>
            <a:pPr marL="285750" indent="-285750" algn="r" rtl="1">
              <a:buFont typeface="Arial" panose="020B0604020202020204" pitchFamily="34" charset="0"/>
              <a:buChar char="•"/>
            </a:pPr>
            <a:endParaRPr lang="ar-EG" sz="3600" dirty="0">
              <a:latin typeface="Simplified Arabic" panose="02020603050405020304" pitchFamily="18" charset="-78"/>
              <a:cs typeface="Simplified Arabic" panose="02020603050405020304" pitchFamily="18" charset="-78"/>
            </a:endParaRPr>
          </a:p>
          <a:p>
            <a:pPr marL="285750" indent="-285750" algn="r" rtl="1">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لغة الصحافة الرقمية ومميزاتها</a:t>
            </a:r>
          </a:p>
          <a:p>
            <a:pPr marL="285750" indent="-285750" algn="r" rtl="1">
              <a:buFont typeface="Arial" panose="020B0604020202020204" pitchFamily="34" charset="0"/>
              <a:buChar char="•"/>
            </a:pPr>
            <a:endParaRPr lang="ar-EG" sz="3600" dirty="0">
              <a:latin typeface="Simplified Arabic" panose="02020603050405020304" pitchFamily="18" charset="-78"/>
              <a:cs typeface="Simplified Arabic" panose="02020603050405020304" pitchFamily="18"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346765" y="2500805"/>
            <a:ext cx="8737495" cy="3034805"/>
          </a:xfrm>
          <a:prstGeom prst="rect">
            <a:avLst/>
          </a:prstGeom>
          <a:noFill/>
        </p:spPr>
        <p:txBody>
          <a:bodyPr wrap="square" rtlCol="0">
            <a:spAutoFit/>
          </a:bodyPr>
          <a:lstStyle/>
          <a:p>
            <a:pPr marL="457200" marR="0" lvl="0" indent="-457200" algn="just" defTabSz="914400" rtl="1" eaLnBrk="1" fontAlgn="auto" latinLnBrk="0" hangingPunct="1">
              <a:lnSpc>
                <a:spcPct val="107000"/>
              </a:lnSpc>
              <a:spcBef>
                <a:spcPts val="0"/>
              </a:spcBef>
              <a:spcAft>
                <a:spcPts val="80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تطورت اللغة الإعلامية لتتناسب مع التطورات التكنولوجية في مجال الإعلام.</a:t>
            </a:r>
          </a:p>
          <a:p>
            <a:pPr marL="457200" indent="-457200" algn="just" rtl="1">
              <a:lnSpc>
                <a:spcPct val="107000"/>
              </a:lnSpc>
              <a:spcAft>
                <a:spcPts val="800"/>
              </a:spcAft>
              <a:buFont typeface="Arial" panose="020B0604020202020204" pitchFamily="34" charset="0"/>
              <a:buChar char="•"/>
              <a:defRPr/>
            </a:pP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تتناول المحاضرة دور اللغة الإعلامية في عملية التحرير.</a:t>
            </a:r>
          </a:p>
          <a:p>
            <a:pPr marL="457200" marR="0" lvl="0" indent="-457200" algn="just" defTabSz="914400" rtl="1" eaLnBrk="1" fontAlgn="auto" latinLnBrk="0" hangingPunct="1">
              <a:lnSpc>
                <a:spcPct val="107000"/>
              </a:lnSpc>
              <a:spcBef>
                <a:spcPts val="0"/>
              </a:spcBef>
              <a:spcAft>
                <a:spcPts val="800"/>
              </a:spcAft>
              <a:buClrTx/>
              <a:buSzTx/>
              <a:buFont typeface="Arial" panose="020B0604020202020204" pitchFamily="34" charset="0"/>
              <a:buChar char="•"/>
              <a:tabLst/>
              <a:defRPr/>
            </a:pPr>
            <a:r>
              <a:rPr lang="ar-EG" sz="3200" dirty="0">
                <a:solidFill>
                  <a:prstClr val="black"/>
                </a:solidFill>
                <a:latin typeface="Simplified Arabic" panose="02020603050405020304" pitchFamily="18" charset="-78"/>
                <a:ea typeface="Calibri" panose="020F0502020204030204" pitchFamily="34" charset="0"/>
                <a:cs typeface="Simplified Arabic" panose="02020603050405020304" pitchFamily="18" charset="-78"/>
              </a:rPr>
              <a:t>التعرف على الفرق بين التحرير الإعلامي والتحرير الأدبي.</a:t>
            </a:r>
          </a:p>
          <a:p>
            <a:pPr marL="457200" marR="0" lvl="0" indent="-457200" algn="just" defTabSz="914400" rtl="1"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التعرف على لغة الصحافة الرقمية ومميزاتها.</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Picture 11">
            <a:extLst>
              <a:ext uri="{FF2B5EF4-FFF2-40B4-BE49-F238E27FC236}">
                <a16:creationId xmlns:a16="http://schemas.microsoft.com/office/drawing/2014/main" id="{EBE8C34D-97E1-8D25-1E87-C71C7CCD2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629464"/>
            <a:ext cx="2306113" cy="230611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4C947-7AE2-F4A8-FBEC-5C91485AB3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B5F13B-9D79-FBFB-637F-C5469067CF3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1D2D6B-9036-EF75-F4EC-D295417694BD}"/>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اللغة الإعلامية وتأثيرها في التحرير الإعلامي</a:t>
            </a:r>
          </a:p>
        </p:txBody>
      </p:sp>
      <p:sp>
        <p:nvSpPr>
          <p:cNvPr id="5" name="Rectangle 4">
            <a:extLst>
              <a:ext uri="{FF2B5EF4-FFF2-40B4-BE49-F238E27FC236}">
                <a16:creationId xmlns:a16="http://schemas.microsoft.com/office/drawing/2014/main" id="{4CE85901-6D47-F4D7-3B8C-0F2356966F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4DDDD3-F9E0-CA57-5BF9-C1E3027AE1E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80B107A-FC92-38C5-A558-E37086237EA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D783C64-F2C3-777E-7016-06481F782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CBE3D0-E3A9-9E73-E855-5DAA72DEE863}"/>
              </a:ext>
            </a:extLst>
          </p:cNvPr>
          <p:cNvSpPr txBox="1"/>
          <p:nvPr/>
        </p:nvSpPr>
        <p:spPr>
          <a:xfrm>
            <a:off x="2743200" y="2768569"/>
            <a:ext cx="8312925"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تكون اللغة الإعلامية لأي وسيلة إعلام جماهيرية مشتقة أساساً من لغة المجتمع الذي تصدر فيه، فاللغة العربية تشكل أساس اللغة الإعلامية التي تستخدمها وسائل الإعلام العربية أو الناطقة بالعربية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A98766C-50D1-6A10-A369-20A66E30E0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3647952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FC0BA-8164-569B-244F-14764E693F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AC6B53-609B-F6B8-5D16-0E3E1DFE12D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AA8813-BF41-CDD8-1AB4-7CFCD77B1CB8}"/>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اللغة الإعلامية وتأثيرها في التحرير الإعلامي</a:t>
            </a:r>
          </a:p>
        </p:txBody>
      </p:sp>
      <p:sp>
        <p:nvSpPr>
          <p:cNvPr id="5" name="Rectangle 4">
            <a:extLst>
              <a:ext uri="{FF2B5EF4-FFF2-40B4-BE49-F238E27FC236}">
                <a16:creationId xmlns:a16="http://schemas.microsoft.com/office/drawing/2014/main" id="{1DCC73F9-0513-5A10-397B-8056D71A8D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C398B8-71E8-15F0-1555-F5014A6D337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8C0434A-6CCE-C9EC-8359-CD12F94FCFA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02A531D-1980-A391-A0D4-D2A11EE07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59033B-7B6C-EC17-92AD-6B95EBF3BC45}"/>
              </a:ext>
            </a:extLst>
          </p:cNvPr>
          <p:cNvSpPr txBox="1"/>
          <p:nvPr/>
        </p:nvSpPr>
        <p:spPr>
          <a:xfrm>
            <a:off x="2743200" y="2768569"/>
            <a:ext cx="8312925"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ويقول خبراء الإعلام إن اللغة العربية تشكل النبع الأساسي الذي يحصل منه الإعلاميون على لغتهم الإعلامية، وعلى من يأمل أن يكون إعلامياً ناجحاً في المستقبل أن يتقن اللغة العربية إتقاناً تاماً حتى يمتلك أهم أدوات مهنته.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BEDE9BA-C228-C815-FA05-6EBC1F9AE9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3251415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6EBEB-3639-E2FB-AB48-4F600E3C05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18B77D-CB6B-76BF-8C57-DAF25F88926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BA45AC-0E7F-3DE6-7A83-2DEA24107063}"/>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اللغة الإعلامية وتأثيرها في التحرير الإعلامي</a:t>
            </a:r>
          </a:p>
        </p:txBody>
      </p:sp>
      <p:sp>
        <p:nvSpPr>
          <p:cNvPr id="5" name="Rectangle 4">
            <a:extLst>
              <a:ext uri="{FF2B5EF4-FFF2-40B4-BE49-F238E27FC236}">
                <a16:creationId xmlns:a16="http://schemas.microsoft.com/office/drawing/2014/main" id="{9205D2B3-1184-50FC-C6CB-F9045559FD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C7AB6A-B45D-7189-1EE3-22BB339ACAA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B3B7FD9-6A5E-4AAB-395D-0FE8822AF50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8C6681F-6AED-E115-8B7D-0688CF64F3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86DCE3-0CDA-D117-EF1F-19AC83B32441}"/>
              </a:ext>
            </a:extLst>
          </p:cNvPr>
          <p:cNvSpPr txBox="1"/>
          <p:nvPr/>
        </p:nvSpPr>
        <p:spPr>
          <a:xfrm>
            <a:off x="2799471" y="2684163"/>
            <a:ext cx="8312925"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وأكد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عدد من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خبراء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الإعلام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أن الإعلامي الناجح يجب أن يكون قادرًا على استنباط لغة تتناسب مع مميزات وسيلته التي يعمل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فيها</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سواء كانت</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صحافة مطبوعة أ</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إلكترونية،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أم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إذاعة مسموعة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أو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podcast</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أم تل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فزيون مرئي</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أو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video – reel</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14561BFF-DCBE-D515-FD1D-AC8A9CDE02A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160619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B6DCB-4DF4-89AC-F067-BDAF86C811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7E8ADA-AD49-9784-E278-D058C7CEC3E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583115-3B2B-6B5C-7EEB-5C6AFE3223FD}"/>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تطور اللغة الإعلامية</a:t>
            </a:r>
          </a:p>
        </p:txBody>
      </p:sp>
      <p:sp>
        <p:nvSpPr>
          <p:cNvPr id="5" name="Rectangle 4">
            <a:extLst>
              <a:ext uri="{FF2B5EF4-FFF2-40B4-BE49-F238E27FC236}">
                <a16:creationId xmlns:a16="http://schemas.microsoft.com/office/drawing/2014/main" id="{5F3A7AE7-B99E-4E06-D6D8-2A16EC7337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83AAFF-A95B-1946-55D6-676EAE0A8E9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5838EA5-2E47-9FFE-93F5-61382C8573A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DDE3A54-2389-03AF-F175-FDF389C484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10C54A-FE8E-D284-BD04-6F8D1DE1246A}"/>
              </a:ext>
            </a:extLst>
          </p:cNvPr>
          <p:cNvSpPr txBox="1"/>
          <p:nvPr/>
        </p:nvSpPr>
        <p:spPr>
          <a:xfrm>
            <a:off x="2513151" y="2155184"/>
            <a:ext cx="8708406"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تعتبر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اللغة الإعلامية مادة حية تنمو وتكبر وتذبل فيها فروع وتنمو فروع أخرى كالشجرة، فإن تسارع التطورات واحتدام المنافسة بين الوسائل الإعلامي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ة</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كان له بالغ الأثر في محاولة الوسيلة الإعلامية، مهما كان نوعها، التفرد والتميز من خلال امتلاكها قاموساً لغوياً متطوراً يعطي الوسيلة طابعها وشخصيتها ويضيف إليها عاملاً مهماً من أهم عوامل النجاح.</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E33CBD3-2D22-70A6-7EB8-119A6F7AF9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3002172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AFE49-2807-B50B-BFC1-A03962CB1C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588CEE-2FEA-CCCB-CF75-859860F952A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834777-8C6A-D08D-2D81-B0A7509D35E3}"/>
              </a:ext>
            </a:extLst>
          </p:cNvPr>
          <p:cNvSpPr txBox="1"/>
          <p:nvPr/>
        </p:nvSpPr>
        <p:spPr>
          <a:xfrm>
            <a:off x="2513150" y="1019069"/>
            <a:ext cx="6433902" cy="52322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تطور اللغة الإعلامية</a:t>
            </a:r>
          </a:p>
        </p:txBody>
      </p:sp>
      <p:sp>
        <p:nvSpPr>
          <p:cNvPr id="5" name="Rectangle 4">
            <a:extLst>
              <a:ext uri="{FF2B5EF4-FFF2-40B4-BE49-F238E27FC236}">
                <a16:creationId xmlns:a16="http://schemas.microsoft.com/office/drawing/2014/main" id="{CC4430C3-39AC-3CB8-5456-C5CA848D3E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D97151-91DE-BDE5-81BD-175B73A61CE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068AD46-5EA4-C380-0B2D-095D4748B71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917AFA5-36E0-0C74-83D4-74DD54D69C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BAAE99-7579-E109-1292-5E89BB0A4FEF}"/>
              </a:ext>
            </a:extLst>
          </p:cNvPr>
          <p:cNvSpPr txBox="1"/>
          <p:nvPr/>
        </p:nvSpPr>
        <p:spPr>
          <a:xfrm>
            <a:off x="2672862" y="2565584"/>
            <a:ext cx="8312925"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تشكل اللغة الإعلامية عاملاً مهماً من العوامل التي تأثرت بالتطور التقني للوسائل الإعلامية، فأي تغييرات تصيب الفنون التحريرية لابد أن تنعكس على طبيعة العلاقات داخل المضمون التحريري والعكس صحيح أيض</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142BA2C-4AC1-5F04-C564-F268DDD60E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171348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0B4AE-A606-1CF8-4C0A-3E3A437EE1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362646-9323-2B58-0160-184970C79BA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A9A864-C41B-A812-DAB9-AA9C6E79BF45}"/>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تطور اللغة الإعلامية</a:t>
            </a:r>
          </a:p>
        </p:txBody>
      </p:sp>
      <p:sp>
        <p:nvSpPr>
          <p:cNvPr id="5" name="Rectangle 4">
            <a:extLst>
              <a:ext uri="{FF2B5EF4-FFF2-40B4-BE49-F238E27FC236}">
                <a16:creationId xmlns:a16="http://schemas.microsoft.com/office/drawing/2014/main" id="{BDE3F0D8-E0B2-E2D9-0446-A25D91C3F7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3CD5AE-C0DB-3289-E012-2E74EA7CE65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21A4884-BFDC-14CE-0851-06B95B7A380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DE299B9-BE90-56D0-BD36-B6BD863BAB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FA4B037-F360-AB23-5B3E-2B442A785D60}"/>
              </a:ext>
            </a:extLst>
          </p:cNvPr>
          <p:cNvSpPr txBox="1"/>
          <p:nvPr/>
        </p:nvSpPr>
        <p:spPr>
          <a:xfrm>
            <a:off x="2672861" y="2989386"/>
            <a:ext cx="8312925"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التطورات التقنية وتأثير تطور مميزات وسائل الإعلام تركت أثرها في طبيعة الأسلوب والكتابة والتحرير، كذلك تركت أثرها في الأداة التي يتم عبرها فك الرموز اللغوية وهي اللغة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8DC868FD-B4F6-B7D4-6704-D0F69BE064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4133078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D0BB7-2254-BDA8-2F78-6008F95373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3DB598-9A15-FF56-69CA-16019F54875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047FC7-0EDC-D2F4-40E5-F971A94B3206}"/>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تطور اللغة الإعلامية</a:t>
            </a:r>
          </a:p>
        </p:txBody>
      </p:sp>
      <p:sp>
        <p:nvSpPr>
          <p:cNvPr id="5" name="Rectangle 4">
            <a:extLst>
              <a:ext uri="{FF2B5EF4-FFF2-40B4-BE49-F238E27FC236}">
                <a16:creationId xmlns:a16="http://schemas.microsoft.com/office/drawing/2014/main" id="{F7A01AFC-2C81-DD6F-9BBF-3844DECDD8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B72A84-C36A-142F-6C9E-12915AA076C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E56129E-CF46-BD16-6EE3-324ECB9363F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251A291-C0D0-95AA-1C6E-199AAE4AF1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7B9C460-0F7A-5F83-23AE-F133A3AC4C82}"/>
              </a:ext>
            </a:extLst>
          </p:cNvPr>
          <p:cNvSpPr txBox="1"/>
          <p:nvPr/>
        </p:nvSpPr>
        <p:spPr>
          <a:xfrm>
            <a:off x="2518495" y="2830435"/>
            <a:ext cx="8312925"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فالحركة المستمرة التي تسببها طبيعة العمل الإعلامي داخل المؤسسات الإعلامية، سواء كانت مقروءة أم مسموعة أم مرئية أم رقمية تؤدي إلى تحركات وتغييرات وتعديلات تطرأ على اللغة التي تكتب بها الفنون التحريرية.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D44F70D-4C97-0C9D-27AF-653383923F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651641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21CE0-B28A-9420-FDF0-3F997BFFD9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32BD48-D5E5-360D-6AA0-0EDD97AD4F7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F47F6C-35AC-23FF-79BE-2C1F67132C0F}"/>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تطور اللغة الإعلامية</a:t>
            </a:r>
          </a:p>
        </p:txBody>
      </p:sp>
      <p:sp>
        <p:nvSpPr>
          <p:cNvPr id="5" name="Rectangle 4">
            <a:extLst>
              <a:ext uri="{FF2B5EF4-FFF2-40B4-BE49-F238E27FC236}">
                <a16:creationId xmlns:a16="http://schemas.microsoft.com/office/drawing/2014/main" id="{E6471F75-0C5C-7E40-477B-351B778BED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3E2122-6A3A-E0C4-3590-E22FF023D1E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7220220-245B-0E08-9A6E-8582A3AB868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19A4B74-3FD2-7DBD-78E7-BBB20F37CD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18D46A7-60F7-CFA0-347B-0904FDF37409}"/>
              </a:ext>
            </a:extLst>
          </p:cNvPr>
          <p:cNvSpPr txBox="1"/>
          <p:nvPr/>
        </p:nvSpPr>
        <p:spPr>
          <a:xfrm>
            <a:off x="2513150" y="2702006"/>
            <a:ext cx="8708406"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ورغم أن لغة الصحافة المطبوعة بدأت بداية أدبية بحتة، فكانت اللغة الصحفية هي لغة الأدب وكانت الأخبار الصحفية والمقالات تكتب باستخدام أساليب الجناس والطباق أو على شكل المقامات.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A3CC260-D9F1-1D9D-CBD9-A5D796BBE7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929332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446E4-F389-3B72-2274-1615615F26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BD061F-7E7D-C1AD-B7E1-274C3B1E284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784B24-7DE0-B76D-01CD-B8EE7FAB8AEC}"/>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تطور اللغة الإعلامية</a:t>
            </a:r>
          </a:p>
        </p:txBody>
      </p:sp>
      <p:sp>
        <p:nvSpPr>
          <p:cNvPr id="5" name="Rectangle 4">
            <a:extLst>
              <a:ext uri="{FF2B5EF4-FFF2-40B4-BE49-F238E27FC236}">
                <a16:creationId xmlns:a16="http://schemas.microsoft.com/office/drawing/2014/main" id="{3BD4F234-0186-4820-D5BF-5DBB96BAA8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308BF8-527A-FD92-22AB-130B30F6399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DD949F1-3C01-AA7F-7A67-07A61B7E639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B88E571-10E9-4B8D-8BD5-2FE8A36D7C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76D294A-2429-F339-E64E-BF28FC8760DE}"/>
              </a:ext>
            </a:extLst>
          </p:cNvPr>
          <p:cNvSpPr txBox="1"/>
          <p:nvPr/>
        </p:nvSpPr>
        <p:spPr>
          <a:xfrm>
            <a:off x="2513150" y="2702006"/>
            <a:ext cx="8708406"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إلا أن مثل هذا النوع من الكتابة الأدبية لم يكن مفيداً في الكتابة للصحف وذلك لوجود فروقات كبيرة بين التحرير الأدبي والتحرير الإعلامي من حيث الطريقة والأسلوب والهدف والنتائج المرجوة.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8FE24D1-81C4-2301-B6E7-47A8A076F9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3187843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CA63A-3CE9-E9AF-1E8B-275643857B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96B9F-C53D-EC19-D729-61C7994B55D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3524C8-9D31-E9EE-DE92-9F1225372A90}"/>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التحرير الإعلامي والتحرير الأدبي</a:t>
            </a:r>
          </a:p>
        </p:txBody>
      </p:sp>
      <p:sp>
        <p:nvSpPr>
          <p:cNvPr id="5" name="Rectangle 4">
            <a:extLst>
              <a:ext uri="{FF2B5EF4-FFF2-40B4-BE49-F238E27FC236}">
                <a16:creationId xmlns:a16="http://schemas.microsoft.com/office/drawing/2014/main" id="{20F499A7-F5E4-CC0D-C957-AA483A4E3D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1E6E83-C4C0-80D4-D2B8-B3D914C57E7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3511C11-A0B6-DC3D-4695-70AE6ECE8C6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75C9D31-A742-935B-9D4E-D2E869CDD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603B931-0EB4-16D6-86DB-A3DFF8501CAC}"/>
              </a:ext>
            </a:extLst>
          </p:cNvPr>
          <p:cNvSpPr txBox="1"/>
          <p:nvPr/>
        </p:nvSpPr>
        <p:spPr>
          <a:xfrm>
            <a:off x="2513150" y="2515669"/>
            <a:ext cx="8708406"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هناك حالة من الجدل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بين الإعلاميين حول موقع اللغة الإعلامية من اللغة الأدبية، فيعتقد البعض أن اللغة الإعلامية هي لغة أدبية إنشائية تستخدم في بعض الأحيان أساليب الخطابة، وهناك من يتحدث عن (لغة وسطى) تجمع بين الفصحى والعامية.</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4675F3D-9C0E-BADC-76D8-7CE7089068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1109920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99026E-EF75-F778-2283-3ED007965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748605-3E7D-AA44-C6EE-B628D25CF8B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CA8E24-F08A-EF74-DD1C-6997285D8909}"/>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التحرير الإعلامي والتحرير الأدبي</a:t>
            </a:r>
          </a:p>
        </p:txBody>
      </p:sp>
      <p:sp>
        <p:nvSpPr>
          <p:cNvPr id="5" name="Rectangle 4">
            <a:extLst>
              <a:ext uri="{FF2B5EF4-FFF2-40B4-BE49-F238E27FC236}">
                <a16:creationId xmlns:a16="http://schemas.microsoft.com/office/drawing/2014/main" id="{5448ECDC-50BB-F21B-D2FA-CB2DF02877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3AEF8B-095D-0C59-6E73-7773EE264D5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DD8510A-0BEA-AA00-9569-A578977E569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3902395-2FDF-70B2-E000-ADEEC94D5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604E12B-882E-FF83-77E4-7FE751922844}"/>
              </a:ext>
            </a:extLst>
          </p:cNvPr>
          <p:cNvSpPr txBox="1"/>
          <p:nvPr/>
        </p:nvSpPr>
        <p:spPr>
          <a:xfrm>
            <a:off x="2396603" y="1947567"/>
            <a:ext cx="8920773" cy="482080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وهناك فروقات كبيرة بين التحرير الإعلامي والتحرير الأدبي:</a:t>
            </a:r>
            <a:endParaRPr lang="ar-EG" sz="3200" b="1" u="sng"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u="sng" dirty="0">
                <a:effectLst/>
                <a:latin typeface="Simplified Arabic" panose="02020603050405020304" pitchFamily="18" charset="-78"/>
                <a:ea typeface="Calibri" panose="020F0502020204030204" pitchFamily="34" charset="0"/>
                <a:cs typeface="Simplified Arabic" panose="02020603050405020304" pitchFamily="18" charset="-78"/>
              </a:rPr>
              <a:t>أولًا: التحرير الإعلامي:</a:t>
            </a:r>
            <a:endParaRPr lang="ar-EG" sz="3200" u="sng" dirty="0">
              <a:latin typeface="Simplified Arabic" panose="02020603050405020304" pitchFamily="18" charset="-78"/>
              <a:ea typeface="Calibri" panose="020F0502020204030204" pitchFamily="34" charset="0"/>
              <a:cs typeface="Simplified Arabic" panose="02020603050405020304" pitchFamily="18" charset="-78"/>
            </a:endParaRPr>
          </a:p>
          <a:p>
            <a:pPr marL="514350" marR="0" indent="-514350" algn="just" rtl="1">
              <a:lnSpc>
                <a:spcPct val="107000"/>
              </a:lnSpc>
              <a:spcBef>
                <a:spcPts val="0"/>
              </a:spcBef>
              <a:spcAft>
                <a:spcPts val="800"/>
              </a:spcAft>
              <a:buFont typeface="+mj-lt"/>
              <a:buAutoNum type="arabicPeriod"/>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ملتزم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دائمًا بقيود ومحددات أهمها البساطة والوضوح والدقة وتحقيق انتقال المعلومات إلى المتلقي بأبسط الطرق.</a:t>
            </a:r>
          </a:p>
          <a:p>
            <a:pPr marL="514350" indent="-514350" algn="just" rtl="1">
              <a:lnSpc>
                <a:spcPct val="107000"/>
              </a:lnSpc>
              <a:spcAft>
                <a:spcPts val="800"/>
              </a:spcAft>
              <a:buFont typeface="+mj-lt"/>
              <a:buAutoNum type="arabicPeriod"/>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يعتمد على نقل الوقائع اليومية الجديدة، ويستمد مادته من صميم الواقع، ثم يصيغ هذا الواقع.</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92763D7-A3E8-DC67-12D8-3365EC1C73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077" y="3911913"/>
            <a:ext cx="2010691" cy="2010691"/>
          </a:xfrm>
          <a:prstGeom prst="rect">
            <a:avLst/>
          </a:prstGeom>
        </p:spPr>
      </p:pic>
    </p:spTree>
    <p:extLst>
      <p:ext uri="{BB962C8B-B14F-4D97-AF65-F5344CB8AC3E}">
        <p14:creationId xmlns:p14="http://schemas.microsoft.com/office/powerpoint/2010/main" val="3327318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F884F-54D3-2919-038E-7AC2795CB3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DFB3A0-38A1-95D5-581C-7B233C1E22C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5AE7D2-12E2-FCD2-8DB8-91562629401E}"/>
              </a:ext>
            </a:extLst>
          </p:cNvPr>
          <p:cNvSpPr txBox="1"/>
          <p:nvPr/>
        </p:nvSpPr>
        <p:spPr>
          <a:xfrm>
            <a:off x="2513150" y="1019069"/>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التحرير الإعلامي والتحرير الأدبي</a:t>
            </a:r>
          </a:p>
        </p:txBody>
      </p:sp>
      <p:sp>
        <p:nvSpPr>
          <p:cNvPr id="5" name="Rectangle 4">
            <a:extLst>
              <a:ext uri="{FF2B5EF4-FFF2-40B4-BE49-F238E27FC236}">
                <a16:creationId xmlns:a16="http://schemas.microsoft.com/office/drawing/2014/main" id="{CFF94D12-3FB3-BCC3-5199-63EC9F98D7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F33684-4D8B-2F82-73A8-AEE54D739EB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EECDC2D-5E0C-AF71-F7F7-13BA954C30F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6BACBF9-C14F-8FBD-E38C-BE8EA7E834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D04F032-7368-0E1E-C195-09318D13D52B}"/>
              </a:ext>
            </a:extLst>
          </p:cNvPr>
          <p:cNvSpPr txBox="1"/>
          <p:nvPr/>
        </p:nvSpPr>
        <p:spPr>
          <a:xfrm>
            <a:off x="2513150" y="1943976"/>
            <a:ext cx="8708406"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u="sng" dirty="0">
                <a:latin typeface="Simplified Arabic" panose="02020603050405020304" pitchFamily="18" charset="-78"/>
                <a:ea typeface="Calibri" panose="020F0502020204030204" pitchFamily="34" charset="0"/>
                <a:cs typeface="Simplified Arabic" panose="02020603050405020304" pitchFamily="18" charset="-78"/>
              </a:rPr>
              <a:t>ثانيًا: </a:t>
            </a:r>
            <a:r>
              <a:rPr lang="ar-EG" sz="3200" b="1" u="sng"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الأدبي: </a:t>
            </a:r>
          </a:p>
          <a:p>
            <a:pPr marL="514350" marR="0" indent="-514350" algn="just" rtl="1">
              <a:lnSpc>
                <a:spcPct val="107000"/>
              </a:lnSpc>
              <a:spcBef>
                <a:spcPts val="0"/>
              </a:spcBef>
              <a:spcAft>
                <a:spcPts val="800"/>
              </a:spcAft>
              <a:buFont typeface="+mj-lt"/>
              <a:buAutoNum type="arabicPeriod"/>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يعتمد على ذاتية متحررة من أي قيد تعتمد على الخيال والبلاغة اللفظية.</a:t>
            </a:r>
          </a:p>
          <a:p>
            <a:pPr marL="514350" marR="0" indent="-514350" algn="just" rtl="1">
              <a:lnSpc>
                <a:spcPct val="107000"/>
              </a:lnSpc>
              <a:spcBef>
                <a:spcPts val="0"/>
              </a:spcBef>
              <a:spcAft>
                <a:spcPts val="800"/>
              </a:spcAft>
              <a:buFont typeface="+mj-lt"/>
              <a:buAutoNum type="arabicPeriod"/>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الكتابة الأدبية لا تلتزم بصرامة الواقع، وإنما قد تتأخر وقد تخلط ما هو واقعي بما هو متخيل.</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514350" indent="-514350" algn="just" rtl="1">
              <a:lnSpc>
                <a:spcPct val="107000"/>
              </a:lnSpc>
              <a:spcAft>
                <a:spcPts val="800"/>
              </a:spcAft>
              <a:buFont typeface="+mj-lt"/>
              <a:buAutoNum type="arabicPeriod"/>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الأديب يتجول بين الواقع والخيال والحلم لينسج ما يختلط في أعماقه من أحاسيس وانفعالات وأفكار وقيم.</a:t>
            </a:r>
          </a:p>
        </p:txBody>
      </p:sp>
      <p:pic>
        <p:nvPicPr>
          <p:cNvPr id="4" name="Picture 3">
            <a:extLst>
              <a:ext uri="{FF2B5EF4-FFF2-40B4-BE49-F238E27FC236}">
                <a16:creationId xmlns:a16="http://schemas.microsoft.com/office/drawing/2014/main" id="{93ADBFE8-28FF-74C1-7E41-E8D633E7FE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2525560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8ADB5-10EB-1CCB-AC32-4A4AC67A42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12B41D-184A-6CCC-6ACE-977DFA9997E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4625402-F758-1F9E-F5F2-6612FF3F1919}"/>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لغة الصحافة ومميزاتها </a:t>
            </a:r>
          </a:p>
        </p:txBody>
      </p:sp>
      <p:sp>
        <p:nvSpPr>
          <p:cNvPr id="5" name="Rectangle 4">
            <a:extLst>
              <a:ext uri="{FF2B5EF4-FFF2-40B4-BE49-F238E27FC236}">
                <a16:creationId xmlns:a16="http://schemas.microsoft.com/office/drawing/2014/main" id="{C282DD1D-C677-D87E-38CC-9EB267C82B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68BBF7-C1CC-B501-80E8-16B9DE96C41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2548B6D-3EB7-2FEE-0E5E-66362D1D89E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28A0095-E612-EECF-CCB2-97A3592284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DB33CD-B0A7-AFCB-F3A1-965245BD2561}"/>
              </a:ext>
            </a:extLst>
          </p:cNvPr>
          <p:cNvSpPr txBox="1"/>
          <p:nvPr/>
        </p:nvSpPr>
        <p:spPr>
          <a:xfrm>
            <a:off x="1161422" y="2101396"/>
            <a:ext cx="10027413" cy="49233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تعتبر لغة الصحافة اللغة السريعة المباشرة العادية الواقعية، وهناك 3 مستويات للتعبير اللغوي: </a:t>
            </a:r>
          </a:p>
          <a:p>
            <a:pPr marL="514350" marR="0" indent="-514350" algn="just" rtl="1">
              <a:lnSpc>
                <a:spcPct val="107000"/>
              </a:lnSpc>
              <a:spcBef>
                <a:spcPts val="0"/>
              </a:spcBef>
              <a:spcAft>
                <a:spcPts val="800"/>
              </a:spcAft>
              <a:buFont typeface="+mj-lt"/>
              <a:buAutoNum type="arabicPeriod"/>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التذوقي الفني الجمالي ويستعمل في الأدب والفن</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marR="0" indent="-514350" algn="just" rtl="1">
              <a:lnSpc>
                <a:spcPct val="107000"/>
              </a:lnSpc>
              <a:spcBef>
                <a:spcPts val="0"/>
              </a:spcBef>
              <a:spcAft>
                <a:spcPts val="800"/>
              </a:spcAft>
              <a:buFont typeface="+mj-lt"/>
              <a:buAutoNum type="arabicPeriod"/>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العلمي النظري التجريدي ويستعمل في العلوم</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SY"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14350" marR="0" indent="-514350" algn="just" rtl="1">
              <a:lnSpc>
                <a:spcPct val="107000"/>
              </a:lnSpc>
              <a:spcBef>
                <a:spcPts val="0"/>
              </a:spcBef>
              <a:spcAft>
                <a:spcPts val="800"/>
              </a:spcAft>
              <a:buFont typeface="+mj-lt"/>
              <a:buAutoNum type="arabicPeriod"/>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العملي الاجتماعي العادي ويستخدم في الصحافة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256B7D7B-7859-EE39-42A4-EE25282C6C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spTree>
    <p:extLst>
      <p:ext uri="{BB962C8B-B14F-4D97-AF65-F5344CB8AC3E}">
        <p14:creationId xmlns:p14="http://schemas.microsoft.com/office/powerpoint/2010/main" val="3087957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7E9DD-6CD2-47F6-14BA-98B77857CC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85C51A-D57B-14AE-77E6-C03851F5279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11E09AC-A612-8064-0A91-A49152301A9F}"/>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332712BC-7E23-4A21-FF62-0801767B5A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3FCF9A-3E26-EF7D-291A-7691FAEA1DC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1756DE7-6CE2-F917-3224-844C50BD9DF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0652961-29EA-F30F-B414-CB024AFE0F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342C81E-080F-1CE6-139A-5D775F26C6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868614"/>
            <a:ext cx="2066963" cy="2066963"/>
          </a:xfrm>
          <a:prstGeom prst="rect">
            <a:avLst/>
          </a:prstGeom>
        </p:spPr>
      </p:pic>
      <p:graphicFrame>
        <p:nvGraphicFramePr>
          <p:cNvPr id="8" name="Diagram 7">
            <a:extLst>
              <a:ext uri="{FF2B5EF4-FFF2-40B4-BE49-F238E27FC236}">
                <a16:creationId xmlns:a16="http://schemas.microsoft.com/office/drawing/2014/main" id="{0D5A0A5F-66C2-DC5F-B096-43ADDD610B31}"/>
              </a:ext>
            </a:extLst>
          </p:cNvPr>
          <p:cNvGraphicFramePr/>
          <p:nvPr>
            <p:extLst>
              <p:ext uri="{D42A27DB-BD31-4B8C-83A1-F6EECF244321}">
                <p14:modId xmlns:p14="http://schemas.microsoft.com/office/powerpoint/2010/main" val="2724198612"/>
              </p:ext>
            </p:extLst>
          </p:nvPr>
        </p:nvGraphicFramePr>
        <p:xfrm>
          <a:off x="2829271" y="1841977"/>
          <a:ext cx="8190583" cy="41375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893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D3669-4B9E-0870-507F-34507B9EBA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EC0758-44DA-B6C5-1547-9DB468116CE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56F334-B1CA-76E4-A8AE-B487DF0F2910}"/>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473C79B4-F90C-23B9-EF7B-C1B7BDA896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AB8CED-E944-3069-5836-9BA226B6296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9495BF0-8494-E385-879F-6C357BE10D4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6096E1A-3357-5C42-9E6D-69502DB30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A066A6D-EBCD-51C7-D1D5-A32EF025DFFE}"/>
              </a:ext>
            </a:extLst>
          </p:cNvPr>
          <p:cNvSpPr txBox="1"/>
          <p:nvPr/>
        </p:nvSpPr>
        <p:spPr>
          <a:xfrm>
            <a:off x="2687677" y="2283885"/>
            <a:ext cx="8417500" cy="570310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 – السهولة والبساطة:</a:t>
            </a: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لتحقيق سهولة اللغة الصحفية أن تكون اللغة المستخدمة في نقل الأحداث والوقائع والأفكار قريبة إلى الفهم وبعيدة عن التعمق، وعدم استخدام الألفاظ الصعبة أو العبارات غير المألوفة.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buNone/>
            </a:pPr>
            <a:br>
              <a:rPr lang="ar-EG" sz="3200" b="0" i="0" dirty="0">
                <a:solidFill>
                  <a:srgbClr val="232323"/>
                </a:solidFill>
                <a:effectLst/>
                <a:latin typeface="HelveticaNeueBold"/>
              </a:rPr>
            </a:b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C1D186BA-2D93-96D1-BA00-4A220F4181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3174376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9CBC7-F095-21DC-5787-B03FB9E9FA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B017DD-0B6C-69E3-1A97-14EB8C49661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AA5280-568D-075A-CCC2-80427CDCD65D}"/>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7CF672A1-75FD-5CDA-5AAB-C4CBAA581B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EAB463-C63F-E965-A7F4-7DA49CB8005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28E23A2-4CAB-A42D-3716-FA3718C2CDC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7CD62C3-80F8-9C45-2DC0-862B6729E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98B36D-F05C-F761-EF14-6721351D15B6}"/>
              </a:ext>
            </a:extLst>
          </p:cNvPr>
          <p:cNvSpPr txBox="1"/>
          <p:nvPr/>
        </p:nvSpPr>
        <p:spPr>
          <a:xfrm>
            <a:off x="2627568" y="2312020"/>
            <a:ext cx="8533879" cy="42938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البعد عن المحسنات اللفظية، ما لم يقتض السياق العام للنص غير ذلك.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مراعاة قرب الفاعل من الفعل في بناء الجملة وتراكيبها.</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88BD2B5B-6407-411E-00F1-71F5B38B12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1366499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C6FCE-3410-5EE0-5579-4F33886D7C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A67B21-FD1C-9509-B37B-73EA39DD3DC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F606BD-6DD6-C67A-0EEE-7916484DB097}"/>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86B7A0CF-6072-ADF8-928A-A160BB8B7F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265FCC-00A6-D7BE-9286-F14D273AD5F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638531A-3337-0908-5958-20D5D3F6B9E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68DDECB-E25A-ACD9-BE62-F4C317759D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867506B-820D-CBFC-C218-7B56910265FB}"/>
              </a:ext>
            </a:extLst>
          </p:cNvPr>
          <p:cNvSpPr txBox="1"/>
          <p:nvPr/>
        </p:nvSpPr>
        <p:spPr>
          <a:xfrm>
            <a:off x="2627568" y="2312020"/>
            <a:ext cx="8533879" cy="3664336"/>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عدم تحميل الجملة بالمعلومات أو الأرقام أو البيانات التي تجعل منها جملة طويلة. </a:t>
            </a:r>
          </a:p>
          <a:p>
            <a:pPr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مثال</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أعلن عن جائزة مالية قدرها 4.978.456.328 دولار.</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الأفضل</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أعلن عن جائزة مالية قدرها 5 مليارات دولار.</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206D9FE-8C62-5E95-74CE-09CAA11A8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57442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FA69E-8249-1F27-D1DD-2A07F17F33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BE9C8C-9A0C-AAFE-B8E2-02D28A75606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BACCFE3-4B7B-5E3B-754E-F2D82A479581}"/>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462403DD-3484-CBA3-968B-479C801EA0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41A54C-EBC7-B10D-31D9-AAE62C2539B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EE29B0B-EA6A-6FEE-13FF-20BC3B00FC1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756789A-9DFD-E164-EAEF-5768A8D98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FD897B-BB85-F73A-E5E4-D80630D7D4FC}"/>
              </a:ext>
            </a:extLst>
          </p:cNvPr>
          <p:cNvSpPr txBox="1"/>
          <p:nvPr/>
        </p:nvSpPr>
        <p:spPr>
          <a:xfrm>
            <a:off x="2627568" y="2312020"/>
            <a:ext cx="8533879" cy="3561744"/>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المبني للمعلوم، إلا إذا استوجبت طبيعة الجملة استخدام المبني للمجهول.</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البدء بالفعل عند صياغة الجملة؛ لأن الجملة الفعلية تهتم  بالحدث أكثر من اهتمامها بالمتحدث.</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EAEDEF1D-E3F3-32D3-7442-C60B53FCC0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800242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90BA8-C436-CDAC-E9A8-5580FA996F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0D84CF-A621-A4F5-F612-2C957062F58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146A37-5F46-F2FC-A486-9CF959478BDF}"/>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43F23A66-CBF6-76D4-E718-68D2F7088F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2A9CB4-5BA3-CAD9-7292-257DBCBE586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3FC0199-C007-2C72-FD6F-7961EE1C5FC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6FD872D-19FF-D363-CCBA-E548E85DC4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4CA6194-9D9D-086E-ADAD-2D23FD86C652}"/>
              </a:ext>
            </a:extLst>
          </p:cNvPr>
          <p:cNvSpPr txBox="1"/>
          <p:nvPr/>
        </p:nvSpPr>
        <p:spPr>
          <a:xfrm>
            <a:off x="2613500" y="2155184"/>
            <a:ext cx="8533879" cy="49233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 </a:t>
            </a: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الإيجاز والتركيز:</a:t>
            </a: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يعني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كتابة الملخص المفيد في المحتوى الإعلامي</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ولتحقيق التركيز في بناء الجملة فإن الأمر يتطلب: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البعد عن التعبيرات الإنشائية.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4806DF53-3410-F5C8-FA50-BC67C117D4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3343341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48A09-5460-BB5E-D18E-34E96F5E4B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59EEDA-ABA5-1F11-2246-ADE239852F7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98FF9C-6D76-ED4B-2DF6-CA14D36B3815}"/>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AE51158D-325E-BBA0-6440-283BA2AC99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961477-89E1-AF8C-A777-3D1A83DB4BD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1879A4E-4798-CB24-E247-E4C3DD474C6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083FA7D-8E29-ABEC-F90C-20C4882433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AE7C81-2C1B-8E4A-EA79-5ABBCD5C8DCB}"/>
              </a:ext>
            </a:extLst>
          </p:cNvPr>
          <p:cNvSpPr txBox="1"/>
          <p:nvPr/>
        </p:nvSpPr>
        <p:spPr>
          <a:xfrm>
            <a:off x="2613500" y="2155184"/>
            <a:ext cx="8533879"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دقة العبارة وتماسكها وتجنب التراكم اللفظي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ووصول المعلومة للقارئ بسهولة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دون التفاف أو فوضى لغوية.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قصر الجمل والفقرات، فالصحافة تعتمد على اللغة المضغوطة، أي الإيجاز في التعبير أو الاقتصاد في اللغة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C31FEDA3-56E1-5D05-D1C8-AD29F6820A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3679744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75035-A27F-CB05-B141-317C3F67A0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8B31CD-9F0F-6300-B6F6-225AA604EDC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1FA1BD-AD84-9471-4032-7EB9CE426464}"/>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4C06BE7A-DFFF-B9F9-57B1-EB29B52F09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44276A-E155-164E-45AB-6417F713E4A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4A8CEE4-05F9-E2F9-4602-1E5C7D11F88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642B837-36FC-EE52-EE5F-C628426313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960EBB2-BE1D-835F-C74E-880930411504}"/>
              </a:ext>
            </a:extLst>
          </p:cNvPr>
          <p:cNvSpPr txBox="1"/>
          <p:nvPr/>
        </p:nvSpPr>
        <p:spPr>
          <a:xfrm>
            <a:off x="2613500" y="2155184"/>
            <a:ext cx="8533879" cy="366433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3 - الوضوح: </a:t>
            </a: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لتحقيق وضوح الفكرة فإن الأمر يتطلب: </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البعد عن الرمزية ما لم تقتض الضرورة.</a:t>
            </a:r>
          </a:p>
          <a:p>
            <a:pPr marL="457200" indent="-457200" algn="just" rtl="1">
              <a:lnSpc>
                <a:spcPct val="107000"/>
              </a:lnSpc>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إحداث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التوازن بين</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latin typeface="Simplified Arabic" panose="02020603050405020304" pitchFamily="18" charset="-78"/>
                <a:ea typeface="Calibri" panose="020F0502020204030204" pitchFamily="34" charset="0"/>
                <a:cs typeface="Simplified Arabic" panose="02020603050405020304" pitchFamily="18" charset="-78"/>
              </a:rPr>
              <a:t>الفهم الواعي للفكرة، فمن لا يفهم لا يستطيع أن ي</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فه</a:t>
            </a:r>
            <a:r>
              <a:rPr lang="ar-EG" sz="3200" dirty="0">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latin typeface="Simplified Arabic" panose="02020603050405020304" pitchFamily="18" charset="-78"/>
                <a:ea typeface="Calibri" panose="020F0502020204030204" pitchFamily="34" charset="0"/>
                <a:cs typeface="Simplified Arabic" panose="02020603050405020304" pitchFamily="18" charset="-78"/>
              </a:rPr>
              <a:t>م الآخرين.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الكلمات الدالة على الحدث أو المعنى المقصود.</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C5B60793-01AC-13F2-0943-2E78CD14B5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222839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D3580-FC46-A343-9465-1C319F8741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08F8D3-C9F4-BC9A-09FB-C963FC21B32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4241592-05AB-2B9F-6A1A-3D04BCDD5AB6}"/>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70CF1BCC-BE08-9CCB-7B86-367ABA4108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3C5314-C6C1-C183-7830-E7485258738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7E5CD9F-8522-E605-AF4B-22EB173AC2E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D7C686B-BDAA-CECA-E33D-C91255B287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BB794B3-5B38-6D63-FBCC-25E993106358}"/>
              </a:ext>
            </a:extLst>
          </p:cNvPr>
          <p:cNvSpPr txBox="1"/>
          <p:nvPr/>
        </p:nvSpPr>
        <p:spPr>
          <a:xfrm>
            <a:off x="2613500" y="2155184"/>
            <a:ext cx="8533879"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4 - التنوع: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نقصد به تنوع مستويات الأسلوب، ولإحداث التنوع فإن الأمر يتطلب:</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تغيير العناصر اللغوية وعدم تكرارها في الموضوع الواحد.</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13DF9A4C-B87A-AFF2-FED4-B6BF614AC5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328670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43ABB-7595-8378-6304-9183CF1493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3AEADA-7FC3-2430-3316-0BCB7A960B3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435103-8201-50BB-35AC-F3FD965B79E0}"/>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14FED83C-AACB-6978-3041-A1DE690F8B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BA2587-08D6-056A-0765-0A446DB90B6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63C09B7-2778-D75A-C142-92504F7CA41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263A8BA-46BC-ED72-B6A9-97F422380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0B1C3B-7583-AC03-8030-3859C14CF959}"/>
              </a:ext>
            </a:extLst>
          </p:cNvPr>
          <p:cNvSpPr txBox="1"/>
          <p:nvPr/>
        </p:nvSpPr>
        <p:spPr>
          <a:xfrm>
            <a:off x="2613500" y="2155184"/>
            <a:ext cx="8533879" cy="408868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الانتقال من طريقة إلى أخرى عند عرض الجوانب المختلفة للفكرة أو الموضوع الواحد</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حسب طبيعة الفكرة.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الحذر من الوقوع في الفوضى اللفظية، فالغرض من التنوع ليس مجرد استعراض الألفاظ والعبارات الرنانة، وإنما جذب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695D309A-7E63-0C24-B43F-B52F37A955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2993767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A84F83-97BE-855E-27E5-D472C812E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7F33AD-8344-8E24-473C-119F0F51795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05BB6E-68BB-0A1E-E4E8-EA2B5D117399}"/>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D94B281C-9F3E-2076-CEE4-5C561B1DD2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4E0B8-5965-BA55-3EFE-CC0D49E6FED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7CA0DF3-01A2-14DA-02EF-81E310A554B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161313-16B6-77FD-4E9E-5E4F7B61A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56A75CB-BCC1-45EA-D074-DB66127A0DDC}"/>
              </a:ext>
            </a:extLst>
          </p:cNvPr>
          <p:cNvSpPr txBox="1"/>
          <p:nvPr/>
        </p:nvSpPr>
        <p:spPr>
          <a:xfrm>
            <a:off x="2613500" y="2155184"/>
            <a:ext cx="8533879" cy="366433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5 - </a:t>
            </a: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التشويق</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سمة مهمة وأساسية في اللغة الصحفية بدونها تصبح الصحافة جافة، ولتحقيق هذه السمة ينبغي: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المحافظة على ترابط أجزاء الفكرة الواحدة.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F20770BC-D51C-FA5D-EED8-D4AF857E1D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1981532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6831C-7FA0-21CA-D23D-2C8DA5D60E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228167-B4AD-D6C0-7AEC-FC1ACD79B4E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7C88BB-4937-738C-C139-46D37AFE365E}"/>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EC6DC4CB-3C24-98F0-6090-E5121B2F9D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C14000-07CD-D88C-D0EA-845FE3D906F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D21D96F-5FC6-D5C4-A9C8-AE4AD4EC79D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4D4064E-A77C-AFB1-E803-A6FDBDD8F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7B5744-05F4-FE05-F49A-41BAD55DCA91}"/>
              </a:ext>
            </a:extLst>
          </p:cNvPr>
          <p:cNvSpPr txBox="1"/>
          <p:nvPr/>
        </p:nvSpPr>
        <p:spPr>
          <a:xfrm>
            <a:off x="2613500" y="2155184"/>
            <a:ext cx="8533879"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المحافظة على تلقائية اللغة، بحيث تناسب الجمل المكونة للموضوع في سلاسة ولطف.</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الألفاظ الشائعة والبعد عن المترادفات والجمل الاعتراضية واللغة المتكلفة.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BB1387BB-48BF-5A15-BC31-FAD62C2C3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84544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15590-CD6B-5C0D-554F-CAC54FF95C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F32684-AE5A-CEFC-FDB3-FB52593B8D5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9382F0-7665-7EDC-CCC4-8C9C4E42FF98}"/>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C0175010-44A2-4648-7616-50E879FD8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AC06D9-A788-2120-EADB-59D27DEF530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FA0D32F-2CC8-5000-6789-BE01F5BA4B0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3347FC3-6A05-5C05-5B04-F1ED9D8C4D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10443E2-E53A-E0D3-4871-37261E771526}"/>
              </a:ext>
            </a:extLst>
          </p:cNvPr>
          <p:cNvSpPr txBox="1"/>
          <p:nvPr/>
        </p:nvSpPr>
        <p:spPr>
          <a:xfrm>
            <a:off x="2613500" y="2155184"/>
            <a:ext cx="8533879"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6 - الألفاظ المستحدثة: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تعتبر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سمة تتطلبها طبيعة العمل الصحفي من جراء اتصالها المستمر بوسائل الإعلام الأخرى، ولكثرة استخدامها في الصحف بحيث يشيع استخدامها في وسائل الإعلام الأخرى.</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77586CBE-3EE5-BA36-7EFA-D08B438DDB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4015358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39D5C-A243-5524-D5E2-D2392B872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C9946E-489D-C4A1-BB40-60ED0270B38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B26AC2-5276-91C1-9D80-5AAB21D63865}"/>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CD23965C-4587-A2C8-3B5A-0D1F600354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A9CEDD-9C8B-B2B2-985C-519BF354583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8C926A7-B4BB-8C6E-3659-E760FD26898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764353C-24F3-70B9-E599-5BD91E2BE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31CF0A8-39AF-4CC6-FE46-1BC4F461606B}"/>
              </a:ext>
            </a:extLst>
          </p:cNvPr>
          <p:cNvSpPr txBox="1"/>
          <p:nvPr/>
        </p:nvSpPr>
        <p:spPr>
          <a:xfrm>
            <a:off x="1294228" y="2155184"/>
            <a:ext cx="9853151" cy="439646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مثال: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قرار محفوف بالمخاطر.. هل ترتفع أسعار هواتف آيفون الجديدة؟</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"إنستغرام".. آلية جديدة لكشف "كذب الصغار"</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طال انتظارها.. ميزة جديدة من "واتساب" تعزز الخصوصية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3D363204-EFA3-9A44-CB0B-6F3B203CC1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2929711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91BCF-0A12-C64D-ABE5-3DEA2ABE57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E8B1B4-0BBF-E6C6-D8B1-0D1CCA13D2C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324C32-0323-A1B7-2D79-6976F82C9A34}"/>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4AA2F41C-F079-9292-1A39-4D2825CFA1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2857A9-78C6-4337-0408-9483AC27942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C01689B-407B-25BF-D04F-FB3B57C5C53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777305B-C423-A337-8861-2E20D51945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D34165F-7873-99DB-4FFD-BBE657794A96}"/>
              </a:ext>
            </a:extLst>
          </p:cNvPr>
          <p:cNvSpPr txBox="1"/>
          <p:nvPr/>
        </p:nvSpPr>
        <p:spPr>
          <a:xfrm>
            <a:off x="2599433" y="2155184"/>
            <a:ext cx="8533879" cy="230268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7 - الذروة: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تمثل الخاصية الغالبة في اللغة الصحفية، وهو ما يميز قالب الهرم المقلوب بحيث المهم ذروة الحدث قبل تفاصيله التي تكون أقل أهمية.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86BE387B-4F26-655A-5BA4-5FABADA18B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
        <p:nvSpPr>
          <p:cNvPr id="11" name="Flowchart: Merge 10">
            <a:extLst>
              <a:ext uri="{FF2B5EF4-FFF2-40B4-BE49-F238E27FC236}">
                <a16:creationId xmlns:a16="http://schemas.microsoft.com/office/drawing/2014/main" id="{7F32737A-B86B-A685-1E4F-A7F6B0AD0D30}"/>
              </a:ext>
            </a:extLst>
          </p:cNvPr>
          <p:cNvSpPr/>
          <p:nvPr/>
        </p:nvSpPr>
        <p:spPr>
          <a:xfrm>
            <a:off x="5317589" y="4037428"/>
            <a:ext cx="2703729" cy="1903208"/>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EG" sz="2400" b="1" dirty="0">
              <a:cs typeface="+mj-cs"/>
            </a:endParaRPr>
          </a:p>
          <a:p>
            <a:pPr algn="ctr"/>
            <a:r>
              <a:rPr lang="ar-EG" sz="2400" b="1" dirty="0">
                <a:cs typeface="+mj-cs"/>
              </a:rPr>
              <a:t>قالب الهرم المقلوب</a:t>
            </a:r>
            <a:endParaRPr lang="en-US" sz="2400" b="1" dirty="0">
              <a:cs typeface="+mj-cs"/>
            </a:endParaRPr>
          </a:p>
        </p:txBody>
      </p:sp>
    </p:spTree>
    <p:extLst>
      <p:ext uri="{BB962C8B-B14F-4D97-AF65-F5344CB8AC3E}">
        <p14:creationId xmlns:p14="http://schemas.microsoft.com/office/powerpoint/2010/main" val="2640247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6E621-A7B9-1793-7C4A-9B43E6470F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48A79C-CBFE-E018-CE03-0896B9F2B92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1EF2AA-E96D-B3DD-8DC2-7945E9BC910D}"/>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70697628-F209-DC72-08C5-1CCFDB50D4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B3103E-BF99-27C7-32E3-D6CBA9D74D0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F31A6C3-7010-FAE2-710B-CA92008C7CF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C9A4A17-881F-A64F-BC08-8D8D3AC3E4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45BD394-47A2-375C-3761-FF8F4614DB0C}"/>
              </a:ext>
            </a:extLst>
          </p:cNvPr>
          <p:cNvSpPr txBox="1"/>
          <p:nvPr/>
        </p:nvSpPr>
        <p:spPr>
          <a:xfrm>
            <a:off x="2613500" y="2155184"/>
            <a:ext cx="8533879" cy="5450338"/>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مثال: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مصر.. أزمة صحية مفاجئة لرئيس نادي الزمالك</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أعلن نادي الزمالك المصري، الأحد، أن رئيس مجلس الإدارة حسين لبيب تعرض لوعكة صحية مفاجئة في الساعات القليلة الماضية.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7775A571-8B75-77EE-2851-F2C0719A0A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455857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29C59-5F32-11F1-ADA8-633959BFA5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95E745-E899-26A0-7492-0B37E45E1DA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AE8980-CFA6-05B5-BFAF-06326715712C}"/>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9F75A6C4-2E28-6677-39DB-0DD1498A58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3B0A2F-A1FF-F41E-F5EE-C78277B29F1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02A3495-0D6F-9249-D863-C5C996E559D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1B997C3-E402-25C7-CD2E-6A215F704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E21FCA-A555-A454-ED4F-352DE32107B4}"/>
              </a:ext>
            </a:extLst>
          </p:cNvPr>
          <p:cNvSpPr txBox="1"/>
          <p:nvPr/>
        </p:nvSpPr>
        <p:spPr>
          <a:xfrm>
            <a:off x="2613500" y="2155184"/>
            <a:ext cx="8533879" cy="366433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8 - الدقة :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اللغة الصحفية المستخدمة يجب أن تتوخي الدقة بالأسماء والأماكن والصفات.</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ولتحقيق صحة اللغة ينبغي على المحرر الصحفي مراعاة ما يلي: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0B190F35-5D50-0719-9C37-6A8B385681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1286301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D4EE3-5976-C5C0-693D-8F6BDDE30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D09961-8EAC-D155-0B3D-5FD46718CC5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947648-E07B-7450-63C1-BBAD8824AB94}"/>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9D6E5379-CE9F-5E37-1924-09E4C067D3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F7FCAD-D6F6-7135-A5B6-4637DB09F77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CD0BCA1-522F-5498-C8E0-C9DAB945023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8F0CD78-0047-D554-8E60-A35A107B8E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1896662-6D86-635B-5FA3-90A325CEC6CC}"/>
              </a:ext>
            </a:extLst>
          </p:cNvPr>
          <p:cNvSpPr txBox="1"/>
          <p:nvPr/>
        </p:nvSpPr>
        <p:spPr>
          <a:xfrm>
            <a:off x="2613500" y="2155184"/>
            <a:ext cx="8533879"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الاستغناء عن الكلمات الزائدة، كأدوات التعريف التي لا لزوم لها، وظروف المكان والزمان، وأحرف الإضافة وحروف الربط التي لا ضرورة لها كما يجب الاستغناء عن الجمل الطويلة وكل تكرار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الألفاظ البسيطة الصحيحة الواضحة، ما يعني تفضيل استخدام الكلمات القصيرة المألوفة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 name="Picture 3">
            <a:extLst>
              <a:ext uri="{FF2B5EF4-FFF2-40B4-BE49-F238E27FC236}">
                <a16:creationId xmlns:a16="http://schemas.microsoft.com/office/drawing/2014/main" id="{7E454014-143A-B3C9-6C5F-D4D91A9B74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3865138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0C6E6-20A6-6425-E634-AAB3BFB9A0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BB63E4-B231-3C37-2F09-21EFD97DDE1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3E2F4D-274B-2E2F-CDB0-64A1B17954FA}"/>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C699400B-351C-EF87-6490-A800748DB9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1004AC-E008-7767-9DE4-1BFCB417C47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AD6D78E-2189-4370-AEF2-2C2E0B105BA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4E068F0-E37C-89D0-B6A5-5E11DD31D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D681FB5-3B65-DA7F-DE83-7DCC09B6DDD9}"/>
              </a:ext>
            </a:extLst>
          </p:cNvPr>
          <p:cNvSpPr txBox="1"/>
          <p:nvPr/>
        </p:nvSpPr>
        <p:spPr>
          <a:xfrm>
            <a:off x="2613500" y="2155184"/>
            <a:ext cx="8533879" cy="3664336"/>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ينبغي استخدام الفعل المضارع خاصة في العناوين.</a:t>
            </a:r>
          </a:p>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b="0" i="0" dirty="0">
                <a:solidFill>
                  <a:srgbClr val="000000"/>
                </a:solidFill>
                <a:effectLst/>
                <a:latin typeface="HelveticaNeueBold"/>
              </a:rPr>
              <a:t>يلتقي منتخبا المغرب وجنوب إفريقيا</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تجنُّب استخدام الألفاظ والعبارات التي تحمل معنيين.</a:t>
            </a:r>
          </a:p>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مثل كلمة (عين) يقصد بها العين في وجه الإنسان أو الحسد.</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D25716C-D8FC-B77E-8394-329AD5E57F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313129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12167-EDE6-4E39-E03D-ECFBA0E8F5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6FABF1-FACA-DBB9-9D99-A286B430968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8C2EF4-4F07-6D13-4F79-50E43449EFC8}"/>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FE3CE0D9-2BFF-B57A-8F86-FBCAC61A05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5DF6F8-A0F5-DF65-A9F7-308DD4432D7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E119402-42DE-AAEB-D4E9-5B38A4B0DB0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4477F80-6113-32D3-8D77-50664C7480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E401290-4187-E925-A0E3-7BDD496D4E4B}"/>
              </a:ext>
            </a:extLst>
          </p:cNvPr>
          <p:cNvSpPr txBox="1"/>
          <p:nvPr/>
        </p:nvSpPr>
        <p:spPr>
          <a:xfrm>
            <a:off x="2613500" y="2155184"/>
            <a:ext cx="8533879" cy="3664336"/>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المثنى في مواضعه الصحيحة فمن الخطأ القول سار على أقدامه أو أغمض عينه، فالصح (قدميه – وعينيه).</a:t>
            </a: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مصر والسعودية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توقعان</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ليفربول ومانشتسر سيتي </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يتأهلان </a:t>
            </a: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6EDF83FF-879F-7A47-144E-1E6FFFE207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48797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54B5E-BAEB-C1C7-27A1-A2A8CEBB18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0FBD95-4167-16B4-C4D9-25661E1E4E0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CE42EC-1030-3DCA-A998-14A06F7F572E}"/>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3AE3DC0E-608A-0691-36DF-79BE7AB73D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4F63D6-3AD6-023A-08B7-40882E9ADFC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517074A-C78C-D95F-6E09-C4EE9DA2D87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4CFE031-56D9-9902-4D57-3C34B5C251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BEA5C68-D37A-45D2-450D-4D65D40DC222}"/>
              </a:ext>
            </a:extLst>
          </p:cNvPr>
          <p:cNvSpPr txBox="1"/>
          <p:nvPr/>
        </p:nvSpPr>
        <p:spPr>
          <a:xfrm>
            <a:off x="2669772" y="2304103"/>
            <a:ext cx="8533879" cy="4191276"/>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ألا تزيد الفقرة في الموضوع الصحفي عن 4 جمل فقط</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أن تكون الجملة قصيرة غير طويلة، وافية وتحمل مضموناً يفيد القارئ، ولا يؤذي المعنى، فالجمل الطويلة تثير الملل لدى القارئ، وربما تجعله يفقد المعنى وتدفعه للانصراف عن القراءة.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AACE0A4B-462A-B282-BADE-2CC1E41F16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834" y="3855641"/>
            <a:ext cx="2066963" cy="2066963"/>
          </a:xfrm>
          <a:prstGeom prst="rect">
            <a:avLst/>
          </a:prstGeom>
        </p:spPr>
      </p:pic>
    </p:spTree>
    <p:extLst>
      <p:ext uri="{BB962C8B-B14F-4D97-AF65-F5344CB8AC3E}">
        <p14:creationId xmlns:p14="http://schemas.microsoft.com/office/powerpoint/2010/main" val="260002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A90D2-8046-8727-2CEF-883040AD6E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54AA4B-1CAC-445D-DC24-9D925FE9308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A36171-0261-7962-3762-EA36868E57BB}"/>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C40FF3B7-F004-693E-7686-3532B8E76F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9F646E-6769-3631-439F-E5C5BDAC134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1DFA5F6-3732-0CFC-AD65-DDBE8D58369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78BCCD1-DE59-099C-84D3-7D7F1DA6A9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55F8314-59C1-56F1-1160-1559DD65B711}"/>
              </a:ext>
            </a:extLst>
          </p:cNvPr>
          <p:cNvSpPr txBox="1"/>
          <p:nvPr/>
        </p:nvSpPr>
        <p:spPr>
          <a:xfrm>
            <a:off x="2613500" y="2155184"/>
            <a:ext cx="8533879" cy="398609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تنوع استخدام الأفعال عند الكتابة الإعلامية، فنستخدم قال ثم أضاف وأوضح وبيّن وأشار بدل أن نستخدم فعل واحد فقط منهم</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الألفاظ المعرَّبة التي انضمت إلى ألفاظ اللغة الإعلامية مثل (كمبيوتر، إنترنت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تلفزيون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راديو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ديمقراطية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استراتيجية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دبلوماسية).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17AF4F5B-6E83-AE97-473F-3A81EF5D66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1716496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251C1-E691-F9F5-2987-39E1E9071C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C4F9B3-6E19-8CBD-C2A4-74A15B882F9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27EA42-D5DE-9928-6554-FF1253408489}"/>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6B6D20B7-CA44-5AFB-2E99-BEA21CB25C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291F50-48D6-2CF2-58CE-23B7385644D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EDF17BE-107D-BF15-F08D-4EDEC74EB4E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2B1C3EB-DF5A-C2C5-F2A5-B2878309E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5742A70-CBAD-8CFF-3C5C-3B284BD66099}"/>
              </a:ext>
            </a:extLst>
          </p:cNvPr>
          <p:cNvSpPr txBox="1"/>
          <p:nvPr/>
        </p:nvSpPr>
        <p:spPr>
          <a:xfrm>
            <a:off x="2543162" y="2440830"/>
            <a:ext cx="8533879" cy="282962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استخدام علامات الترقيم، لأنها تقدم خدمات رائعة للنص الصحفي، وأحياناً تغني عن كلمات يمكن أن ترهق الجملة فيمكن الاستغناء عن فعل قال باستخدام (:) وما يأتي بعدها على لسان ما قبلها.</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72C99B85-5B13-A965-1FCB-44FF8F2EE1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270996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F2344-9A8E-0CFB-DEBF-1C49DD00DC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4BE688-0B3F-64C4-0096-1F43FD7AC5D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2A8DEBD-DF7A-1747-7B31-F5E36711F863}"/>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E7F39994-DC60-CF57-E719-ACE2C681FE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AC1EBA-B1D3-9137-A673-5E771C74504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65F8E70-7FAA-AC86-58A2-1A5CF03FA2E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2FDD64-341B-EA5C-3CE8-6D5981715A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6E7A291-9D2B-1B25-B11B-1DC558693524}"/>
              </a:ext>
            </a:extLst>
          </p:cNvPr>
          <p:cNvSpPr txBox="1"/>
          <p:nvPr/>
        </p:nvSpPr>
        <p:spPr>
          <a:xfrm>
            <a:off x="2613500" y="2155184"/>
            <a:ext cx="8533879" cy="482080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إظهار اسم الشخصية وصفته في أول الخبر، ولا مانع بعد ذلك من ذكر جزء من اسم الشخصية.</a:t>
            </a:r>
          </a:p>
          <a:p>
            <a:pPr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مثال</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solidFill>
                  <a:srgbClr val="000000"/>
                </a:solidFill>
                <a:latin typeface="HelveticaNeueBold"/>
                <a:ea typeface="Calibri" panose="020F0502020204030204" pitchFamily="34" charset="0"/>
                <a:cs typeface="Simplified Arabic" panose="02020603050405020304" pitchFamily="18" charset="-78"/>
              </a:rPr>
              <a:t>الرئيس الأمريكي، دونالد ترامب</a:t>
            </a:r>
          </a:p>
          <a:p>
            <a:pPr marR="0" algn="just" rtl="1">
              <a:lnSpc>
                <a:spcPct val="107000"/>
              </a:lnSpc>
              <a:spcBef>
                <a:spcPts val="0"/>
              </a:spcBef>
              <a:spcAft>
                <a:spcPts val="800"/>
              </a:spcAft>
            </a:pPr>
            <a:endParaRPr lang="ar-EG" sz="3200" dirty="0">
              <a:solidFill>
                <a:srgbClr val="000000"/>
              </a:solidFill>
              <a:latin typeface="HelveticaNeueBold"/>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الاستغناء عن حرف العطف (و) بالفاصلة (،) ومعرفة استخدام جميع إشارات الترقيم.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5C2B7942-AB56-1EBB-36C2-10036E3752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1661100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FD850-1A31-425F-B690-6EF7B1D316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4685DE-8415-E933-12F1-EFD00B9DD49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B8A537-94AF-B3E0-DAC0-FD7E930D1275}"/>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0C7CCB3A-2571-BC20-8E4D-24085ABEA7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09598B-E23E-0F7B-35CB-0AC65B37A40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DC545C6-E64B-CA45-27D4-F7BA197C355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873D015-0285-902F-0EEE-3AC53A272D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45FC1EC-1827-651F-8A3E-4871824F052C}"/>
              </a:ext>
            </a:extLst>
          </p:cNvPr>
          <p:cNvSpPr txBox="1"/>
          <p:nvPr/>
        </p:nvSpPr>
        <p:spPr>
          <a:xfrm>
            <a:off x="2613500" y="2155184"/>
            <a:ext cx="8533879"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9 – استخدام الأرقام</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في الكتابة الإعلامية (مقروءة – مسموعة – مرئية) يجب كتابة الأرقام على شكل رقم (1، 2، 3، 4) لأنها تفيد الاختصار والوضوح والجاذبية، وتتيح للقارئ إمكانية التأكد من الرقم لدى وروده.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055EB0A3-5CEE-1B38-A7BD-4E635343C7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603" y="4220308"/>
            <a:ext cx="1702296" cy="1702296"/>
          </a:xfrm>
          <a:prstGeom prst="rect">
            <a:avLst/>
          </a:prstGeom>
        </p:spPr>
      </p:pic>
    </p:spTree>
    <p:extLst>
      <p:ext uri="{BB962C8B-B14F-4D97-AF65-F5344CB8AC3E}">
        <p14:creationId xmlns:p14="http://schemas.microsoft.com/office/powerpoint/2010/main" val="4233772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ED342-42A3-A2C4-DF3F-99D0E74B1E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92B73F-669C-3BD8-28F7-A2B23380F2C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FD01F23-6446-88D3-F572-B066C549E1EA}"/>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BF2842A2-5C04-F2E5-5F89-D5DCA3FDD0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D7CDA9-F1A2-07D4-A27B-1221B5EAB47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600BFBA-FCDF-8D48-7311-73EB07BB484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C86F05A-B7CD-A732-2088-C4C8E264D0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2B1A11A-8FED-B333-EFFC-97C85CFCF159}"/>
              </a:ext>
            </a:extLst>
          </p:cNvPr>
          <p:cNvSpPr txBox="1"/>
          <p:nvPr/>
        </p:nvSpPr>
        <p:spPr>
          <a:xfrm>
            <a:off x="2613500" y="2155184"/>
            <a:ext cx="8533879" cy="439646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مثال: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7 أيام من البرتقال.. ريجيم بنتائج سحرية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مصر تسترد 25 قطعة أثرية من الولايات المتحدة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B86B254D-51C6-E15D-F901-692F472A5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2729132"/>
            <a:ext cx="3238548" cy="3238548"/>
          </a:xfrm>
          <a:prstGeom prst="rect">
            <a:avLst/>
          </a:prstGeom>
        </p:spPr>
      </p:pic>
    </p:spTree>
    <p:extLst>
      <p:ext uri="{BB962C8B-B14F-4D97-AF65-F5344CB8AC3E}">
        <p14:creationId xmlns:p14="http://schemas.microsoft.com/office/powerpoint/2010/main" val="25493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27FF9-EC20-4F28-77CD-726E7F062D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A3909C-1A35-DE71-3655-ACBB0649D76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F9BC9C6-CA62-C018-3A8B-50E5A7971AF7}"/>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36844F80-D510-AE4E-FCEE-D5C00CE3A8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4C464A-E801-02DF-195F-D533EFF5D47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A8EE5B1-F04C-42EF-7DA0-971F9B591E0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178DB4D-C178-9A96-F9C0-1DD548C0B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E5A1496-4487-B05A-8851-C26951153F1E}"/>
              </a:ext>
            </a:extLst>
          </p:cNvPr>
          <p:cNvSpPr txBox="1"/>
          <p:nvPr/>
        </p:nvSpPr>
        <p:spPr>
          <a:xfrm>
            <a:off x="2613500" y="2155184"/>
            <a:ext cx="8533879"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10 – القرب من لغة الواقع: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ويقصد بها الاقتراب الشديد من لغة الحديث الواقعي الحي دون إسفاف أو هبوط إلى العامية، للوصول إلى كل فئات الجمهور.</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FC66A437-A31F-E7A5-B62D-EEDD706B54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1411516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CA210-723C-9C09-6221-23F8C944B4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9C4CF9-20E0-506D-DD3C-379BE3EEDA4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719E59-42E7-0C12-3B82-8ED97E287779}"/>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اللغة الصحفية السليمة</a:t>
            </a:r>
          </a:p>
        </p:txBody>
      </p:sp>
      <p:sp>
        <p:nvSpPr>
          <p:cNvPr id="5" name="Rectangle 4">
            <a:extLst>
              <a:ext uri="{FF2B5EF4-FFF2-40B4-BE49-F238E27FC236}">
                <a16:creationId xmlns:a16="http://schemas.microsoft.com/office/drawing/2014/main" id="{AD5D90A8-070B-8D86-0B9E-D46DE7A37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3A2514-F079-102D-E7D7-637E284077A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4D781DD-7996-3E8F-C6FB-F07C754ABBF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EF19CAA-DD34-A3FF-1EB8-59788C046A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174178-A49A-0333-EDD1-0CB05D8F8927}"/>
              </a:ext>
            </a:extLst>
          </p:cNvPr>
          <p:cNvSpPr txBox="1"/>
          <p:nvPr/>
        </p:nvSpPr>
        <p:spPr>
          <a:xfrm>
            <a:off x="2613500" y="2155184"/>
            <a:ext cx="8533879" cy="419127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11 – المرونة والانسيابية: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ويقصد بها أن تتسم اللغة الصحفية بالمرونة والانسيابية التي تمكّن المحرر من إدخال مصطلحات جديدة ومفيدة على حسب تطور الأحداث.</a:t>
            </a: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B50C0F87-4FD5-6F45-3444-EFF18E629A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Tree>
    <p:extLst>
      <p:ext uri="{BB962C8B-B14F-4D97-AF65-F5344CB8AC3E}">
        <p14:creationId xmlns:p14="http://schemas.microsoft.com/office/powerpoint/2010/main" val="3449082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DBAAA-4B24-2EE6-D5E7-B900A80F58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402CA8-CB8A-9740-2269-CF1E8EE181D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FE4E56-23BD-A6BF-B22A-99D5A434DF8D}"/>
              </a:ext>
            </a:extLst>
          </p:cNvPr>
          <p:cNvSpPr txBox="1"/>
          <p:nvPr/>
        </p:nvSpPr>
        <p:spPr>
          <a:xfrm>
            <a:off x="1975789" y="1077623"/>
            <a:ext cx="6433902" cy="523220"/>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ملخص</a:t>
            </a:r>
          </a:p>
        </p:txBody>
      </p:sp>
      <p:sp>
        <p:nvSpPr>
          <p:cNvPr id="5" name="Rectangle 4">
            <a:extLst>
              <a:ext uri="{FF2B5EF4-FFF2-40B4-BE49-F238E27FC236}">
                <a16:creationId xmlns:a16="http://schemas.microsoft.com/office/drawing/2014/main" id="{E2030F42-9C52-12E5-1DE8-9E60A2B858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823D00-5E80-0382-8BAD-4E3FF4C58F5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985092C-CC85-CA1C-B6E0-A856CDDC3AC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86A057C-E33F-8B3F-E0D5-BF78A14DE6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23EC4CD-CCA6-80E4-61A8-CADA833A0F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9766" y="3855641"/>
            <a:ext cx="2066963" cy="2066963"/>
          </a:xfrm>
          <a:prstGeom prst="rect">
            <a:avLst/>
          </a:prstGeom>
        </p:spPr>
      </p:pic>
      <p:sp>
        <p:nvSpPr>
          <p:cNvPr id="8" name="TextBox 7">
            <a:extLst>
              <a:ext uri="{FF2B5EF4-FFF2-40B4-BE49-F238E27FC236}">
                <a16:creationId xmlns:a16="http://schemas.microsoft.com/office/drawing/2014/main" id="{F674FC93-7D41-2F1B-D59A-5CC306832B1A}"/>
              </a:ext>
            </a:extLst>
          </p:cNvPr>
          <p:cNvSpPr txBox="1"/>
          <p:nvPr/>
        </p:nvSpPr>
        <p:spPr>
          <a:xfrm>
            <a:off x="2599433" y="2032777"/>
            <a:ext cx="8533879" cy="408868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هناك فروق بين التحرير الإعلامي والتحرير الأدبي.</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يوجد 3 مستويات للتعبير اللغوي هي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التذوقي الفني الجمالي</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العلمي النظري التجريدي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و</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المستوى العملي الاجتماعي العادي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تتميز اللغة الصحفية السليمة بالعديد من الخصائص منها (المرونة – الدقة – استخدام الأرقام – التشويق – التنوع).</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07455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35E50C5B-37B7-42FE-B251-4E55AA3EAB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798</TotalTime>
  <Words>1817</Words>
  <Application>Microsoft Office PowerPoint</Application>
  <PresentationFormat>Widescreen</PresentationFormat>
  <Paragraphs>292</Paragraphs>
  <Slides>46</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HelveticaNeueBold</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80</cp:revision>
  <dcterms:created xsi:type="dcterms:W3CDTF">2023-04-29T09:08:00Z</dcterms:created>
  <dcterms:modified xsi:type="dcterms:W3CDTF">2025-05-20T23:28:42Z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