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4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62" r:id="rId3"/>
    <p:sldMasterId id="2147483663" r:id="rId4"/>
    <p:sldMasterId id="2147483664" r:id="rId5"/>
    <p:sldMasterId id="2147483665" r:id="rId6"/>
  </p:sldMasterIdLst>
  <p:notesMasterIdLst>
    <p:notesMasterId r:id="rId54"/>
  </p:notesMasterIdLst>
  <p:sldIdLst>
    <p:sldId id="507" r:id="rId7"/>
    <p:sldId id="271" r:id="rId8"/>
    <p:sldId id="539" r:id="rId9"/>
    <p:sldId id="509" r:id="rId10"/>
    <p:sldId id="540" r:id="rId11"/>
    <p:sldId id="510" r:id="rId12"/>
    <p:sldId id="508" r:id="rId13"/>
    <p:sldId id="530" r:id="rId14"/>
    <p:sldId id="512" r:id="rId15"/>
    <p:sldId id="511" r:id="rId16"/>
    <p:sldId id="513" r:id="rId17"/>
    <p:sldId id="537" r:id="rId18"/>
    <p:sldId id="538" r:id="rId19"/>
    <p:sldId id="532" r:id="rId20"/>
    <p:sldId id="515" r:id="rId21"/>
    <p:sldId id="276" r:id="rId22"/>
    <p:sldId id="516" r:id="rId23"/>
    <p:sldId id="541" r:id="rId24"/>
    <p:sldId id="500" r:id="rId25"/>
    <p:sldId id="518" r:id="rId26"/>
    <p:sldId id="542" r:id="rId27"/>
    <p:sldId id="501" r:id="rId28"/>
    <p:sldId id="533" r:id="rId29"/>
    <p:sldId id="519" r:id="rId30"/>
    <p:sldId id="543" r:id="rId31"/>
    <p:sldId id="544" r:id="rId32"/>
    <p:sldId id="502" r:id="rId33"/>
    <p:sldId id="503" r:id="rId34"/>
    <p:sldId id="506" r:id="rId35"/>
    <p:sldId id="521" r:id="rId36"/>
    <p:sldId id="522" r:id="rId37"/>
    <p:sldId id="535" r:id="rId38"/>
    <p:sldId id="528" r:id="rId39"/>
    <p:sldId id="523" r:id="rId40"/>
    <p:sldId id="545" r:id="rId41"/>
    <p:sldId id="524" r:id="rId42"/>
    <p:sldId id="546" r:id="rId43"/>
    <p:sldId id="548" r:id="rId44"/>
    <p:sldId id="547" r:id="rId45"/>
    <p:sldId id="536" r:id="rId46"/>
    <p:sldId id="549" r:id="rId47"/>
    <p:sldId id="550" r:id="rId48"/>
    <p:sldId id="551" r:id="rId49"/>
    <p:sldId id="552" r:id="rId50"/>
    <p:sldId id="553" r:id="rId51"/>
    <p:sldId id="554" r:id="rId52"/>
    <p:sldId id="349" r:id="rId53"/>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napToGrid="0">
      <p:cViewPr>
        <p:scale>
          <a:sx n="63" d="100"/>
          <a:sy n="63"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customXml" Target="../customXml/item3.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customXml" Target="../customXml/item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customXml" Target="../customXml/item2.xml"/><Relationship Id="rId4" Type="http://schemas.openxmlformats.org/officeDocument/2006/relationships/slideMaster" Target="slideMasters/slideMaster4.xml"/><Relationship Id="rId9"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6/16/2024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6/16/2024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6</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6/16/2024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22</a:t>
            </a:fld>
            <a:endParaRPr lang="en-US" altLang="en-US"/>
          </a:p>
        </p:txBody>
      </p:sp>
    </p:spTree>
    <p:extLst>
      <p:ext uri="{BB962C8B-B14F-4D97-AF65-F5344CB8AC3E}">
        <p14:creationId xmlns:p14="http://schemas.microsoft.com/office/powerpoint/2010/main" val="371915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050" name="Title 1"/>
          <p:cNvSpPr>
            <a:spLocks noGrp="1" noEditPoints="1" noChangeArrowheads="1"/>
          </p:cNvSpPr>
          <p:nvPr>
            <p:ph type="ctrTitle"/>
          </p:nvPr>
        </p:nvSpPr>
        <p:spPr>
          <a:xfrm>
            <a:off x="1524000" y="1122363"/>
            <a:ext cx="9144000" cy="2387600"/>
          </a:xfrm>
        </p:spPr>
        <p:txBody>
          <a:bodyPr anchor="b"/>
          <a:lstStyle>
            <a:lvl1pPr algn="ctr">
              <a:defRPr sz="6000"/>
            </a:lvl1pPr>
          </a:lstStyle>
          <a:p>
            <a:pPr lvl="0"/>
            <a:r>
              <a:rPr lang="en-US" altLang="en-US" noProof="0"/>
              <a:t>Click to edit Master title style</a:t>
            </a:r>
          </a:p>
        </p:txBody>
      </p:sp>
      <p:sp>
        <p:nvSpPr>
          <p:cNvPr id="2051" name="Subtitle 2"/>
          <p:cNvSpPr>
            <a:spLocks noGrp="1" noEditPoints="1" noChangeArrowheads="1"/>
          </p:cNvSpPr>
          <p:nvPr>
            <p:ph type="subTitle" idx="1"/>
          </p:nvPr>
        </p:nvSpPr>
        <p:spPr>
          <a:xfrm>
            <a:off x="1524000" y="3602038"/>
            <a:ext cx="9144000" cy="1655762"/>
          </a:xfrm>
        </p:spPr>
        <p:txBody>
          <a:bodyPr/>
          <a:lstStyle>
            <a:lvl1pPr marL="0" indent="0" algn="ctr">
              <a:buFont typeface="Arial" panose="020B0604020202020204" pitchFamily="34" charset="0"/>
              <a:buNone/>
              <a:defRPr sz="2400"/>
            </a:lvl1pPr>
          </a:lstStyle>
          <a:p>
            <a:pPr lvl="0"/>
            <a:r>
              <a:rPr lang="en-US" altLang="en-US" noProof="0"/>
              <a:t>Click to edit Master subtitle style</a:t>
            </a:r>
          </a:p>
        </p:txBody>
      </p:sp>
      <p:sp>
        <p:nvSpPr>
          <p:cNvPr id="2052" name="Date Placeholder 3"/>
          <p:cNvSpPr>
            <a:spLocks noGrp="1" noEditPoints="1" noChangeArrowheads="1"/>
          </p:cNvSpPr>
          <p:nvPr>
            <p:ph type="dt" sz="half" idx="4294967295"/>
          </p:nvPr>
        </p:nvSpPr>
        <p:spPr/>
        <p:txBody>
          <a:bodyPr/>
          <a:lstStyle>
            <a:lvl1pPr>
              <a:defRPr/>
            </a:lvl1pPr>
          </a:lstStyle>
          <a:p>
            <a:fld id="{3816CA13-29E6-49EC-BC7C-332B9EA0101A}" type="datetime1">
              <a:rPr lang="en-US" altLang="en-US"/>
              <a:pPr/>
              <a:t>6/16/2024</a:t>
            </a:fld>
            <a:endParaRPr lang="en-US" altLang="en-US"/>
          </a:p>
        </p:txBody>
      </p:sp>
      <p:sp>
        <p:nvSpPr>
          <p:cNvPr id="2053" name="Footer Placeholder 4"/>
          <p:cNvSpPr>
            <a:spLocks noGrp="1" noEditPoints="1" noChangeArrowheads="1"/>
          </p:cNvSpPr>
          <p:nvPr>
            <p:ph type="ftr" sz="quarter" idx="4294967295"/>
          </p:nvPr>
        </p:nvSpPr>
        <p:spPr/>
        <p:txBody>
          <a:bodyPr/>
          <a:lstStyle>
            <a:lvl1pPr>
              <a:defRPr/>
            </a:lvl1pPr>
          </a:lstStyle>
          <a:p>
            <a:endParaRPr lang="en-US" altLang="en-US"/>
          </a:p>
        </p:txBody>
      </p:sp>
      <p:sp>
        <p:nvSpPr>
          <p:cNvPr id="2054" name="Slide Number Placeholder 5"/>
          <p:cNvSpPr>
            <a:spLocks noGrp="1" noEditPoints="1" noChangeArrowheads="1"/>
          </p:cNvSpPr>
          <p:nvPr>
            <p:ph type="sldNum" sz="quarter" idx="4294967295"/>
          </p:nvPr>
        </p:nvSpPr>
        <p:spPr/>
        <p:txBody>
          <a:bodyPr/>
          <a:lstStyle>
            <a:lvl1pPr>
              <a:defRPr/>
            </a:lvl1pPr>
          </a:lstStyle>
          <a:p>
            <a:fld id="{E92EB386-E92E-4272-9F20-BC35AF5D7CD8}"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2D2C90E-58B5-4595-A541-E26BD9458943}" type="slidenum">
              <a:rPr lang="en-US" altLang="en-US"/>
              <a:pPr/>
              <a:t>‹#›</a:t>
            </a:fld>
            <a:endParaRPr lang="en-US" altLang="en-US"/>
          </a:p>
        </p:txBody>
      </p:sp>
    </p:spTree>
    <p:extLst>
      <p:ext uri="{BB962C8B-B14F-4D97-AF65-F5344CB8AC3E}">
        <p14:creationId xmlns:p14="http://schemas.microsoft.com/office/powerpoint/2010/main" val="2679158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261CD04-D87C-49AB-B792-F2DC0BC1942F}" type="slidenum">
              <a:rPr lang="en-US" altLang="en-US"/>
              <a:pPr/>
              <a:t>‹#›</a:t>
            </a:fld>
            <a:endParaRPr lang="en-US" altLang="en-US"/>
          </a:p>
        </p:txBody>
      </p:sp>
    </p:spTree>
    <p:extLst>
      <p:ext uri="{BB962C8B-B14F-4D97-AF65-F5344CB8AC3E}">
        <p14:creationId xmlns:p14="http://schemas.microsoft.com/office/powerpoint/2010/main" val="845751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69F0ABC-28DB-471E-B192-E0AAB9A2A238}" type="slidenum">
              <a:rPr lang="en-US" altLang="en-US"/>
              <a:pPr/>
              <a:t>‹#›</a:t>
            </a:fld>
            <a:endParaRPr lang="en-US" altLang="en-US"/>
          </a:p>
        </p:txBody>
      </p:sp>
    </p:spTree>
    <p:extLst>
      <p:ext uri="{BB962C8B-B14F-4D97-AF65-F5344CB8AC3E}">
        <p14:creationId xmlns:p14="http://schemas.microsoft.com/office/powerpoint/2010/main" val="42322731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FD3A8D84-8CEE-4D3C-9920-78EA4F8FFC23}" type="slidenum">
              <a:rPr lang="en-US" altLang="en-US"/>
              <a:pPr/>
              <a:t>‹#›</a:t>
            </a:fld>
            <a:endParaRPr lang="en-US" altLang="en-US"/>
          </a:p>
        </p:txBody>
      </p:sp>
    </p:spTree>
    <p:extLst>
      <p:ext uri="{BB962C8B-B14F-4D97-AF65-F5344CB8AC3E}">
        <p14:creationId xmlns:p14="http://schemas.microsoft.com/office/powerpoint/2010/main" val="1716298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520579AF-19E3-491B-A15B-0760B03EB38E}" type="slidenum">
              <a:rPr lang="en-US" altLang="en-US"/>
              <a:pPr/>
              <a:t>‹#›</a:t>
            </a:fld>
            <a:endParaRPr lang="en-US" altLang="en-US"/>
          </a:p>
        </p:txBody>
      </p:sp>
    </p:spTree>
    <p:extLst>
      <p:ext uri="{BB962C8B-B14F-4D97-AF65-F5344CB8AC3E}">
        <p14:creationId xmlns:p14="http://schemas.microsoft.com/office/powerpoint/2010/main" val="3025280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945793EA-9BEA-4CD4-B7ED-013495D7E0E8}" type="slidenum">
              <a:rPr lang="en-US" altLang="en-US"/>
              <a:pPr/>
              <a:t>‹#›</a:t>
            </a:fld>
            <a:endParaRPr lang="en-US" altLang="en-US"/>
          </a:p>
        </p:txBody>
      </p:sp>
    </p:spTree>
    <p:extLst>
      <p:ext uri="{BB962C8B-B14F-4D97-AF65-F5344CB8AC3E}">
        <p14:creationId xmlns:p14="http://schemas.microsoft.com/office/powerpoint/2010/main" val="1155065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EF25B1D-54C6-462E-971F-5B15D20B61D3}" type="slidenum">
              <a:rPr lang="en-US" altLang="en-US"/>
              <a:pPr/>
              <a:t>‹#›</a:t>
            </a:fld>
            <a:endParaRPr lang="en-US" altLang="en-US"/>
          </a:p>
        </p:txBody>
      </p:sp>
    </p:spTree>
    <p:extLst>
      <p:ext uri="{BB962C8B-B14F-4D97-AF65-F5344CB8AC3E}">
        <p14:creationId xmlns:p14="http://schemas.microsoft.com/office/powerpoint/2010/main" val="15961908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88829A6-4BFD-4D54-BBB9-2F7DA23392F4}" type="slidenum">
              <a:rPr lang="en-US" altLang="en-US"/>
              <a:pPr/>
              <a:t>‹#›</a:t>
            </a:fld>
            <a:endParaRPr lang="en-US" altLang="en-US"/>
          </a:p>
        </p:txBody>
      </p:sp>
    </p:spTree>
    <p:extLst>
      <p:ext uri="{BB962C8B-B14F-4D97-AF65-F5344CB8AC3E}">
        <p14:creationId xmlns:p14="http://schemas.microsoft.com/office/powerpoint/2010/main" val="9033687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9CFF7DB-4E8A-45A7-BD5C-39362EA57004}" type="slidenum">
              <a:rPr lang="en-US" altLang="en-US"/>
              <a:pPr/>
              <a:t>‹#›</a:t>
            </a:fld>
            <a:endParaRPr lang="en-US" altLang="en-US"/>
          </a:p>
        </p:txBody>
      </p:sp>
    </p:spTree>
    <p:extLst>
      <p:ext uri="{BB962C8B-B14F-4D97-AF65-F5344CB8AC3E}">
        <p14:creationId xmlns:p14="http://schemas.microsoft.com/office/powerpoint/2010/main" val="11035119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6/16/2024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DFF1B9-1917-4B64-A948-99958243D044}" type="slidenum">
              <a:rPr lang="en-US" altLang="en-US"/>
              <a:pPr/>
              <a:t>‹#›</a:t>
            </a:fld>
            <a:endParaRPr lang="en-US" altLang="en-US"/>
          </a:p>
        </p:txBody>
      </p:sp>
    </p:spTree>
    <p:extLst>
      <p:ext uri="{BB962C8B-B14F-4D97-AF65-F5344CB8AC3E}">
        <p14:creationId xmlns:p14="http://schemas.microsoft.com/office/powerpoint/2010/main" val="1779382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49168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26280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916888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9319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4415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9669048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87563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753439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966965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51651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6847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EditPoints="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EditPoints="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Date Placeholder 3"/>
          <p:cNvSpPr>
            <a:spLocks noGrp="1" noEditPoints="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00F7D4FD-94C8-4C2E-8BEA-CE17B7D38A3D}" type="datetime1">
              <a:rPr lang="en-US" altLang="en-US"/>
              <a:pPr/>
              <a:t>6/16/2024</a:t>
            </a:fld>
            <a:endParaRPr lang="en-US" altLang="en-US"/>
          </a:p>
        </p:txBody>
      </p:sp>
      <p:sp>
        <p:nvSpPr>
          <p:cNvPr id="1029" name="Footer Placeholder 4"/>
          <p:cNvSpPr>
            <a:spLocks noGrp="1" noEditPoints="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US" altLang="en-US"/>
          </a:p>
        </p:txBody>
      </p:sp>
      <p:sp>
        <p:nvSpPr>
          <p:cNvPr id="1030" name="Slide Number Placeholder 5"/>
          <p:cNvSpPr>
            <a:spLocks noGrp="1" noEditPoints="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BCAE6C7-BE57-43E6-8BAE-344DB94AC88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0.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emf"/><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6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24719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a:t>
            </a:r>
            <a:r>
              <a:rPr lang="ar-SA" altLang="en-US" sz="2800" b="1" dirty="0">
                <a:latin typeface="+mn-lt"/>
                <a:cs typeface="Times New Roman" panose="02020603050405020304" pitchFamily="18" charset="0"/>
                <a:sym typeface="Times New Roman" panose="02020603050405020304" pitchFamily="18" charset="0"/>
              </a:rPr>
              <a:t>2</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441155" y="4051825"/>
            <a:ext cx="3571811" cy="584775"/>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Defining the Project</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426038" y="1347660"/>
            <a:ext cx="7997525" cy="526297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Identify key elements of a project scope statement and understand why a complete scope statement is critical to project success.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Understand why it is important to establish project priorities in terms of cost, time, and performance.</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Demonstrate the importance of a work breakdown structure (WBS) to the management of projects and how it serves as a data base for planning and control.</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Demonstrate how the organization breakdown structure (OBS) establishes accountability to organizational units.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Describe a process breakdown structure (PBS) and when to use it.</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Create responsibility matrices for small projects.</a:t>
            </a:r>
          </a:p>
          <a:p>
            <a:pPr marL="457200" indent="-457200">
              <a:buSzPts val="2800"/>
              <a:buFont typeface="+mj-lt"/>
              <a:buAutoNum type="arabicPeriod"/>
            </a:pPr>
            <a:r>
              <a:rPr lang="en-US" sz="2400" dirty="0">
                <a:solidFill>
                  <a:srgbClr val="000000"/>
                </a:solidFill>
                <a:cs typeface="Times New Roman" panose="02020603050405020304" pitchFamily="18" charset="0"/>
                <a:sym typeface="Arial" panose="020B0604020202020204" pitchFamily="34" charset="0"/>
              </a:rPr>
              <a:t>Create a communication plan for a project.</a:t>
            </a:r>
          </a:p>
        </p:txBody>
      </p:sp>
      <p:sp>
        <p:nvSpPr>
          <p:cNvPr id="14344" name="TextBox 40"/>
          <p:cNvSpPr txBox="1">
            <a:spLocks noChangeArrowheads="1"/>
          </p:cNvSpPr>
          <p:nvPr/>
        </p:nvSpPr>
        <p:spPr bwMode="auto">
          <a:xfrm>
            <a:off x="2484438" y="674082"/>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423564" y="1347660"/>
            <a:ext cx="3581202" cy="506116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617001"/>
            <a:ext cx="9061450" cy="456827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1017588"/>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02</a:t>
            </a:r>
          </a:p>
        </p:txBody>
      </p:sp>
      <p:sp>
        <p:nvSpPr>
          <p:cNvPr id="16391" name="TextBox 47"/>
          <p:cNvSpPr txBox="1">
            <a:spLocks noChangeArrowheads="1"/>
          </p:cNvSpPr>
          <p:nvPr/>
        </p:nvSpPr>
        <p:spPr bwMode="auto">
          <a:xfrm>
            <a:off x="2451100" y="1653722"/>
            <a:ext cx="7471229" cy="4467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1: Defining the Project Scope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2: Establishing Project Priorities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3: Creating the Work Breakdown Structure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4: Integrating the WBS with the Organization</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Step 5: Coding the WBS for the Information System</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Process Breakdown Structure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Responsibility Matrices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Project Communication Plan</a:t>
            </a:r>
            <a:endParaRPr lang="en-US" altLang="en-US" sz="24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291263"/>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0270" y="378189"/>
            <a:ext cx="5810793" cy="549278"/>
          </a:xfrm>
        </p:spPr>
        <p:txBody>
          <a:bodyPr/>
          <a:lstStyle/>
          <a:p>
            <a:r>
              <a:rPr lang="en-US" sz="3600" b="1" dirty="0">
                <a:solidFill>
                  <a:srgbClr val="00B0F0"/>
                </a:solidFill>
                <a:cs typeface="Times New Roman" panose="02020603050405020304" pitchFamily="18" charset="0"/>
                <a:sym typeface="Arial" panose="020B0604020202020204" pitchFamily="34" charset="0"/>
              </a:rPr>
              <a:t>Define the Project Scope</a:t>
            </a:r>
            <a:endParaRPr lang="en-US" sz="2400" b="1" dirty="0"/>
          </a:p>
        </p:txBody>
      </p:sp>
      <p:sp>
        <p:nvSpPr>
          <p:cNvPr id="4" name="Rectangle 27"/>
          <p:cNvSpPr>
            <a:spLocks noChangeArrowheads="1"/>
          </p:cNvSpPr>
          <p:nvPr/>
        </p:nvSpPr>
        <p:spPr bwMode="auto">
          <a:xfrm flipV="1">
            <a:off x="733698" y="286748"/>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84864"/>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9" y="973190"/>
            <a:ext cx="7979228" cy="523364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788621" y="1127159"/>
            <a:ext cx="7625443" cy="4972997"/>
          </a:xfrm>
        </p:spPr>
        <p:txBody>
          <a:bodyPr/>
          <a:lstStyle/>
          <a:p>
            <a:pPr algn="just"/>
            <a:r>
              <a:rPr lang="en-US" dirty="0"/>
              <a:t>Defining the project scope sets the stage for developing a project plan. </a:t>
            </a:r>
          </a:p>
          <a:p>
            <a:pPr algn="just"/>
            <a:r>
              <a:rPr lang="en-US" dirty="0"/>
              <a:t>Project scope is a definition of the end result or mission of your project—a product or service for your client/customer. </a:t>
            </a:r>
          </a:p>
          <a:p>
            <a:pPr algn="just"/>
            <a:r>
              <a:rPr lang="en-US" dirty="0"/>
              <a:t>The primary purpose is to define as clearly as possible the deliverable(s) for the end user and to focus project plans.</a:t>
            </a:r>
          </a:p>
          <a:p>
            <a:pPr algn="just"/>
            <a:r>
              <a:rPr lang="en-US" dirty="0"/>
              <a:t>Research clearly shows that a poorly defined scope or mission is the most frequently mentioned barrier to project success. </a:t>
            </a:r>
          </a:p>
        </p:txBody>
      </p:sp>
      <p:pic>
        <p:nvPicPr>
          <p:cNvPr id="13" name="Picture 12"/>
          <p:cNvPicPr>
            <a:picLocks noChangeAspect="1"/>
          </p:cNvPicPr>
          <p:nvPr/>
        </p:nvPicPr>
        <p:blipFill rotWithShape="1">
          <a:blip r:embed="rId3"/>
          <a:srcRect t="26252" b="24741"/>
          <a:stretch/>
        </p:blipFill>
        <p:spPr>
          <a:xfrm>
            <a:off x="8817428" y="1318751"/>
            <a:ext cx="3219136" cy="4141523"/>
          </a:xfrm>
          <a:prstGeom prst="rect">
            <a:avLst/>
          </a:prstGeom>
          <a:ln>
            <a:noFill/>
          </a:ln>
          <a:effectLst>
            <a:softEdge rad="112500"/>
          </a:effectLst>
        </p:spPr>
      </p:pic>
    </p:spTree>
    <p:extLst>
      <p:ext uri="{BB962C8B-B14F-4D97-AF65-F5344CB8AC3E}">
        <p14:creationId xmlns:p14="http://schemas.microsoft.com/office/powerpoint/2010/main" val="4001197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489821"/>
            <a:ext cx="5853545" cy="770948"/>
          </a:xfrm>
        </p:spPr>
        <p:txBody>
          <a:bodyPr/>
          <a:lstStyle/>
          <a:p>
            <a:r>
              <a:rPr lang="en-US" sz="3600" b="1" dirty="0">
                <a:solidFill>
                  <a:srgbClr val="00B0F0"/>
                </a:solidFill>
              </a:rPr>
              <a:t>Define the Project – cont..</a:t>
            </a:r>
          </a:p>
        </p:txBody>
      </p:sp>
      <p:sp>
        <p:nvSpPr>
          <p:cNvPr id="4" name="Rectangle: Rounded Corners 24"/>
          <p:cNvSpPr>
            <a:spLocks noChangeArrowheads="1"/>
          </p:cNvSpPr>
          <p:nvPr/>
        </p:nvSpPr>
        <p:spPr bwMode="auto">
          <a:xfrm>
            <a:off x="713510" y="1136075"/>
            <a:ext cx="8832272" cy="53201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271442"/>
            <a:ext cx="8541327" cy="5184775"/>
          </a:xfrm>
        </p:spPr>
        <p:txBody>
          <a:bodyPr/>
          <a:lstStyle/>
          <a:p>
            <a:pPr algn="just">
              <a:spcBef>
                <a:spcPts val="1200"/>
              </a:spcBef>
            </a:pPr>
            <a:r>
              <a:rPr lang="en-US" dirty="0"/>
              <a:t>In a study involving more than 1,400 project managers in the United States and Canada, </a:t>
            </a:r>
            <a:r>
              <a:rPr lang="en-US" dirty="0" err="1"/>
              <a:t>Gobeli</a:t>
            </a:r>
            <a:r>
              <a:rPr lang="en-US" dirty="0"/>
              <a:t> and Larson (1990) found that approximately 50 percent of the planning problems relate to unclear definition of scope and goals. </a:t>
            </a:r>
          </a:p>
          <a:p>
            <a:pPr algn="just">
              <a:spcBef>
                <a:spcPts val="1200"/>
              </a:spcBef>
            </a:pPr>
            <a:r>
              <a:rPr lang="en-US" dirty="0"/>
              <a:t>This and other studies suggest a strong correlation between project success and clear scope definition (Ashley et al., 1987; Pinto and </a:t>
            </a:r>
            <a:r>
              <a:rPr lang="en-US" dirty="0" err="1"/>
              <a:t>Slevin</a:t>
            </a:r>
            <a:r>
              <a:rPr lang="en-US" dirty="0"/>
              <a:t>, 1988; Standish Group, 2009). </a:t>
            </a:r>
          </a:p>
          <a:p>
            <a:pPr algn="just">
              <a:spcBef>
                <a:spcPts val="1200"/>
              </a:spcBef>
            </a:pPr>
            <a:r>
              <a:rPr lang="en-US" dirty="0"/>
              <a:t>The scope document directs focus on the project purpose throughout the life of the project for the customer and project participants.</a:t>
            </a:r>
          </a:p>
        </p:txBody>
      </p:sp>
    </p:spTree>
    <p:extLst>
      <p:ext uri="{BB962C8B-B14F-4D97-AF65-F5344CB8AC3E}">
        <p14:creationId xmlns:p14="http://schemas.microsoft.com/office/powerpoint/2010/main" val="18263566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33698" y="36512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27099" y="84864"/>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600892" y="1384663"/>
            <a:ext cx="8243071" cy="47483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7" y="1679900"/>
            <a:ext cx="7431812" cy="4340043"/>
          </a:xfrm>
          <a:ln>
            <a:noFill/>
          </a:ln>
        </p:spPr>
        <p:txBody>
          <a:bodyPr/>
          <a:lstStyle/>
          <a:p>
            <a:pPr algn="just"/>
            <a:r>
              <a:rPr lang="en-US" dirty="0"/>
              <a:t>Your project scope definition is a document that will be published and used by the project owner and project participants for planning and measuring project success.</a:t>
            </a:r>
          </a:p>
          <a:p>
            <a:pPr algn="just"/>
            <a:r>
              <a:rPr lang="en-US" i="1" dirty="0"/>
              <a:t>Scope </a:t>
            </a:r>
            <a:r>
              <a:rPr lang="en-US" dirty="0"/>
              <a:t>describes what you expect to deliver to your customer when the project is complete.</a:t>
            </a:r>
          </a:p>
          <a:p>
            <a:pPr algn="just"/>
            <a:r>
              <a:rPr lang="en-US" dirty="0"/>
              <a:t>Your project scope should define the results to be achieved in specific, tangible, and measurable terms.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812076" y="613715"/>
            <a:ext cx="5853545" cy="77094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600" b="1" dirty="0">
                <a:solidFill>
                  <a:srgbClr val="00B0F0"/>
                </a:solidFill>
              </a:rPr>
              <a:t>Define the Project – cont..</a:t>
            </a: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Placeholder 4"/>
          <p:cNvPicPr preferRelativeResize="0">
            <a:picLocks noGrp="1" noChangeAspect="1" noEditPoints="1" noChangeArrowheads="1"/>
          </p:cNvPicPr>
          <p:nvPr/>
        </p:nvPicPr>
        <p:blipFill>
          <a:blip r:embed="rId2" cstate="print">
            <a:extLst>
              <a:ext uri="{28A0092B-C50C-407E-A947-70E740481C1C}">
                <a14:useLocalDpi xmlns:a14="http://schemas.microsoft.com/office/drawing/2010/main" val="0"/>
              </a:ext>
            </a:extLst>
          </a:blip>
          <a:srcRect l="13924" r="13924"/>
          <a:stretch>
            <a:fillRect/>
          </a:stretch>
        </p:blipFill>
        <p:spPr bwMode="auto">
          <a:xfrm>
            <a:off x="1589" y="0"/>
            <a:ext cx="3251069" cy="5572125"/>
          </a:xfrm>
          <a:prstGeom prst="rect">
            <a:avLst/>
          </a:prstGeom>
          <a:solidFill>
            <a:srgbClr val="D8D8D8">
              <a:alpha val="4960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63" name="Right Triangle 1"/>
          <p:cNvSpPr>
            <a:spLocks noChangeArrowheads="1"/>
          </p:cNvSpPr>
          <p:nvPr/>
        </p:nvSpPr>
        <p:spPr bwMode="auto">
          <a:xfrm rot="5400000">
            <a:off x="-3969" y="3969"/>
            <a:ext cx="1798638" cy="1790700"/>
          </a:xfrm>
          <a:prstGeom prst="rtTriangle">
            <a:avLst/>
          </a:prstGeom>
          <a:solidFill>
            <a:schemeClr val="bg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5364" name="Parallelogram 7"/>
          <p:cNvSpPr>
            <a:spLocks noChangeArrowheads="1"/>
          </p:cNvSpPr>
          <p:nvPr/>
        </p:nvSpPr>
        <p:spPr bwMode="auto">
          <a:xfrm rot="16200000" flipV="1">
            <a:off x="-639763" y="4098926"/>
            <a:ext cx="5572125" cy="2476500"/>
          </a:xfrm>
          <a:prstGeom prst="parallelogram">
            <a:avLst>
              <a:gd name="adj" fmla="val 100469"/>
            </a:avLst>
          </a:prstGeom>
          <a:solidFill>
            <a:srgbClr val="669BBC">
              <a:alpha val="2695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sp>
        <p:nvSpPr>
          <p:cNvPr id="15366" name="Rectangle 27"/>
          <p:cNvSpPr>
            <a:spLocks noChangeArrowheads="1"/>
          </p:cNvSpPr>
          <p:nvPr/>
        </p:nvSpPr>
        <p:spPr bwMode="auto">
          <a:xfrm>
            <a:off x="3004457" y="447177"/>
            <a:ext cx="6923313" cy="12920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5365" name="TextBox 24"/>
          <p:cNvSpPr txBox="1">
            <a:spLocks noChangeArrowheads="1"/>
          </p:cNvSpPr>
          <p:nvPr/>
        </p:nvSpPr>
        <p:spPr bwMode="auto">
          <a:xfrm>
            <a:off x="3491910" y="62865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Understanding the Project </a:t>
            </a:r>
            <a:r>
              <a:rPr lang="en-US" sz="2400" b="1" dirty="0">
                <a:solidFill>
                  <a:srgbClr val="00B0F0"/>
                </a:solidFill>
                <a:cs typeface="Times New Roman" panose="02020603050405020304" pitchFamily="18" charset="0"/>
                <a:sym typeface="Arial" panose="020B0604020202020204" pitchFamily="34" charset="0"/>
              </a:rPr>
              <a:t>- Continued</a:t>
            </a:r>
            <a:r>
              <a:rPr lang="en-US" sz="3200" b="1" dirty="0">
                <a:solidFill>
                  <a:srgbClr val="00B0F0"/>
                </a:solidFill>
                <a:latin typeface="+mn-lt"/>
                <a:cs typeface="Times New Roman" panose="02020603050405020304" pitchFamily="18" charset="0"/>
                <a:sym typeface="Arial" panose="020B0604020202020204" pitchFamily="34" charset="0"/>
              </a:rPr>
              <a:t> </a:t>
            </a:r>
          </a:p>
        </p:txBody>
      </p:sp>
      <p:pic>
        <p:nvPicPr>
          <p:cNvPr id="15372"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Rounded Corners 24"/>
          <p:cNvSpPr>
            <a:spLocks noChangeArrowheads="1"/>
          </p:cNvSpPr>
          <p:nvPr/>
        </p:nvSpPr>
        <p:spPr bwMode="auto">
          <a:xfrm>
            <a:off x="3252659" y="1219974"/>
            <a:ext cx="7498468" cy="22298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4" name="TextBox 30"/>
          <p:cNvSpPr txBox="1">
            <a:spLocks noChangeArrowheads="1"/>
          </p:cNvSpPr>
          <p:nvPr/>
        </p:nvSpPr>
        <p:spPr bwMode="auto">
          <a:xfrm>
            <a:off x="3515181" y="1370197"/>
            <a:ext cx="709740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400" b="1" dirty="0"/>
              <a:t>Employing a Project Scope Checklist</a:t>
            </a:r>
          </a:p>
          <a:p>
            <a:pPr marL="342900" indent="-342900">
              <a:buFont typeface="Arial" panose="020B0604020202020204" pitchFamily="34" charset="0"/>
              <a:buChar char="•"/>
            </a:pPr>
            <a:r>
              <a:rPr lang="en-US" sz="2400" dirty="0"/>
              <a:t>Clearly, project scope is the keystone interlocking all elements of a project plan.  </a:t>
            </a:r>
          </a:p>
          <a:p>
            <a:pPr marL="342900" indent="-342900">
              <a:buFont typeface="Arial" panose="020B0604020202020204" pitchFamily="34" charset="0"/>
              <a:buChar char="•"/>
            </a:pPr>
            <a:r>
              <a:rPr lang="en-US" sz="2400" dirty="0"/>
              <a:t>To ensure that scope definition is complete, you may wish to use the following checklist:</a:t>
            </a:r>
            <a:endParaRPr lang="en-US" sz="2400" dirty="0">
              <a:solidFill>
                <a:srgbClr val="000000"/>
              </a:solidFill>
              <a:latin typeface="+mn-lt"/>
              <a:cs typeface="Times New Roman" panose="02020603050405020304" pitchFamily="18" charset="0"/>
              <a:sym typeface="Arial" panose="020B0604020202020204" pitchFamily="34" charset="0"/>
            </a:endParaRPr>
          </a:p>
        </p:txBody>
      </p:sp>
      <p:pic>
        <p:nvPicPr>
          <p:cNvPr id="2" name="Picture 1"/>
          <p:cNvPicPr>
            <a:picLocks noChangeAspect="1"/>
          </p:cNvPicPr>
          <p:nvPr/>
        </p:nvPicPr>
        <p:blipFill>
          <a:blip r:embed="rId4"/>
          <a:stretch>
            <a:fillRect/>
          </a:stretch>
        </p:blipFill>
        <p:spPr>
          <a:xfrm>
            <a:off x="3920836" y="3623515"/>
            <a:ext cx="4655128" cy="297124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541121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783779" y="1338053"/>
            <a:ext cx="10092039" cy="501247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2" name="Rectangle 1"/>
          <p:cNvSpPr/>
          <p:nvPr/>
        </p:nvSpPr>
        <p:spPr>
          <a:xfrm>
            <a:off x="914407" y="1432922"/>
            <a:ext cx="9587337" cy="4893647"/>
          </a:xfrm>
          <a:prstGeom prst="rect">
            <a:avLst/>
          </a:prstGeom>
        </p:spPr>
        <p:txBody>
          <a:bodyPr wrap="square">
            <a:spAutoFit/>
          </a:bodyPr>
          <a:lstStyle/>
          <a:p>
            <a:pPr marL="342900" indent="-342900">
              <a:buFont typeface="Arial" panose="020B0604020202020204" pitchFamily="34" charset="0"/>
              <a:buChar char="•"/>
            </a:pPr>
            <a:r>
              <a:rPr lang="en-US" sz="2600" dirty="0"/>
              <a:t>The first step of project scope definition is to define the overall objective to meet your customer’s need(s). </a:t>
            </a:r>
          </a:p>
          <a:p>
            <a:pPr marL="342900" indent="-342900">
              <a:buFont typeface="Arial" panose="020B0604020202020204" pitchFamily="34" charset="0"/>
              <a:buChar char="•"/>
            </a:pPr>
            <a:r>
              <a:rPr lang="en-US" sz="2600" dirty="0"/>
              <a:t>For example, as a result of extensive market research a computer software company decides to develop a program that automatically translates verbal sentences in English to Russian. </a:t>
            </a:r>
          </a:p>
          <a:p>
            <a:pPr marL="342900" indent="-342900">
              <a:buFont typeface="Arial" panose="020B0604020202020204" pitchFamily="34" charset="0"/>
              <a:buChar char="•"/>
            </a:pPr>
            <a:r>
              <a:rPr lang="en-US" sz="2600" dirty="0"/>
              <a:t>The project should be completed within three years at a cost not to exceed $1.5 million. </a:t>
            </a:r>
          </a:p>
          <a:p>
            <a:pPr marL="342900" indent="-342900">
              <a:buFont typeface="Arial" panose="020B0604020202020204" pitchFamily="34" charset="0"/>
              <a:buChar char="•"/>
            </a:pPr>
            <a:r>
              <a:rPr lang="en-US" sz="2600" dirty="0"/>
              <a:t>Another example is to design and construct a portable, hazardous-waste thermal treatment system in 13 months at a cost not to exceed $13 million. </a:t>
            </a:r>
          </a:p>
          <a:p>
            <a:pPr marL="342900" indent="-342900">
              <a:buFont typeface="Arial" panose="020B0604020202020204" pitchFamily="34" charset="0"/>
              <a:buChar char="•"/>
            </a:pPr>
            <a:r>
              <a:rPr lang="en-US" sz="2600" dirty="0"/>
              <a:t>The project objective answers the questions of what, when, how much, and at times, where.</a:t>
            </a:r>
          </a:p>
        </p:txBody>
      </p:sp>
      <p:sp>
        <p:nvSpPr>
          <p:cNvPr id="3" name="TextBox 24"/>
          <p:cNvSpPr txBox="1">
            <a:spLocks noChangeArrowheads="1"/>
          </p:cNvSpPr>
          <p:nvPr/>
        </p:nvSpPr>
        <p:spPr bwMode="auto">
          <a:xfrm>
            <a:off x="783779" y="61923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(1) Project Objective</a:t>
            </a:r>
          </a:p>
        </p:txBody>
      </p:sp>
      <p:sp>
        <p:nvSpPr>
          <p:cNvPr id="5" name="Rectangle 27"/>
          <p:cNvSpPr>
            <a:spLocks noChangeArrowheads="1"/>
          </p:cNvSpPr>
          <p:nvPr/>
        </p:nvSpPr>
        <p:spPr bwMode="auto">
          <a:xfrm>
            <a:off x="783779" y="476821"/>
            <a:ext cx="9143991" cy="995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247689" y="117566"/>
            <a:ext cx="2800348" cy="914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86795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41643" y="1564203"/>
            <a:ext cx="9386127" cy="486430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20020" y="1799502"/>
            <a:ext cx="9092016" cy="4629006"/>
          </a:xfrm>
        </p:spPr>
        <p:txBody>
          <a:bodyPr/>
          <a:lstStyle/>
          <a:p>
            <a:r>
              <a:rPr lang="en-US" dirty="0"/>
              <a:t>The next step is to define major deliverables—the expected, measurable outputs over the life of the project. </a:t>
            </a:r>
          </a:p>
          <a:p>
            <a:r>
              <a:rPr lang="en-US" dirty="0"/>
              <a:t>For example, deliverables in the early design phase of a project might be a list of specifications. </a:t>
            </a:r>
          </a:p>
          <a:p>
            <a:r>
              <a:rPr lang="en-US" dirty="0"/>
              <a:t>In the second phase deliverables could be software coding and a technical manual. </a:t>
            </a:r>
          </a:p>
          <a:p>
            <a:r>
              <a:rPr lang="en-US" dirty="0"/>
              <a:t>The next phase could be the prototype.</a:t>
            </a:r>
          </a:p>
          <a:p>
            <a:r>
              <a:rPr lang="en-US" dirty="0"/>
              <a:t>The final phase could be final tests and approved software.</a:t>
            </a:r>
          </a:p>
          <a:p>
            <a:r>
              <a:rPr lang="en-US" dirty="0"/>
              <a:t>Note: Deliverables and requirements are often used interchangeably.</a:t>
            </a:r>
            <a:endParaRPr lang="en-US" altLang="en-US" sz="4000" dirty="0">
              <a:solidFill>
                <a:srgbClr val="000000"/>
              </a:solidFill>
              <a:cs typeface="Times New Roman" panose="02020603050405020304" pitchFamily="18" charset="0"/>
              <a:sym typeface="Arial" panose="020B0604020202020204" pitchFamily="34" charset="0"/>
            </a:endParaRPr>
          </a:p>
        </p:txBody>
      </p:sp>
      <p:sp>
        <p:nvSpPr>
          <p:cNvPr id="4" name="TextBox 24"/>
          <p:cNvSpPr txBox="1">
            <a:spLocks noGrp="1" noChangeArrowheads="1"/>
          </p:cNvSpPr>
          <p:nvPr>
            <p:ph type="title"/>
          </p:nvPr>
        </p:nvSpPr>
        <p:spPr bwMode="auto">
          <a:xfrm>
            <a:off x="541643" y="848247"/>
            <a:ext cx="412179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(2) Deliverables</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5"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4741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72274" y="1446636"/>
            <a:ext cx="9593944" cy="505866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512121"/>
            <a:ext cx="9428018" cy="4771115"/>
          </a:xfrm>
        </p:spPr>
        <p:txBody>
          <a:bodyPr/>
          <a:lstStyle/>
          <a:p>
            <a:r>
              <a:rPr lang="en-US" sz="2600" dirty="0"/>
              <a:t>A milestone is a significant event in a project that occurs at a point in time. </a:t>
            </a:r>
          </a:p>
          <a:p>
            <a:r>
              <a:rPr lang="en-US" sz="2600" dirty="0"/>
              <a:t>The milestone schedule shows only major segments of work; it represents first, rough-cut estimates of time, cost, and resources for the project. </a:t>
            </a:r>
          </a:p>
          <a:p>
            <a:r>
              <a:rPr lang="en-US" sz="2600" dirty="0"/>
              <a:t>The milestone schedule is built using the deliverables as a platform to identify major segments of work and an end date—for example, testing complete and finished by July 1 of the same year. </a:t>
            </a:r>
          </a:p>
          <a:p>
            <a:r>
              <a:rPr lang="en-US" sz="2600" dirty="0"/>
              <a:t>Milestones should be natural, important control points in the project.</a:t>
            </a:r>
          </a:p>
          <a:p>
            <a:r>
              <a:rPr lang="en-US" sz="2600" dirty="0"/>
              <a:t>Milestones should be easy for all project participants to recognize.</a:t>
            </a:r>
          </a:p>
        </p:txBody>
      </p:sp>
      <p:sp>
        <p:nvSpPr>
          <p:cNvPr id="4" name="TextBox 24"/>
          <p:cNvSpPr txBox="1">
            <a:spLocks noGrp="1" noChangeArrowheads="1"/>
          </p:cNvSpPr>
          <p:nvPr>
            <p:ph type="title"/>
          </p:nvPr>
        </p:nvSpPr>
        <p:spPr bwMode="auto">
          <a:xfrm>
            <a:off x="686785" y="809800"/>
            <a:ext cx="5648701"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(3) Milestones</a:t>
            </a:r>
          </a:p>
        </p:txBody>
      </p:sp>
      <p:sp>
        <p:nvSpPr>
          <p:cNvPr id="5"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Nature of projects #2: before you s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2144" y="1446636"/>
            <a:ext cx="1564593" cy="160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14534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72356" y="1580604"/>
            <a:ext cx="9666154" cy="49171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711234"/>
            <a:ext cx="9261764" cy="4648001"/>
          </a:xfrm>
        </p:spPr>
        <p:txBody>
          <a:bodyPr/>
          <a:lstStyle/>
          <a:p>
            <a:r>
              <a:rPr lang="en-US" sz="2400" dirty="0"/>
              <a:t>More frequently than not, a product or service will have technical requirements to ensure proper performance.</a:t>
            </a:r>
          </a:p>
          <a:p>
            <a:r>
              <a:rPr lang="en-US" sz="2400" dirty="0"/>
              <a:t>Technical requirements typically clarify either the deliverables or define the performance specifications.</a:t>
            </a:r>
          </a:p>
          <a:p>
            <a:r>
              <a:rPr lang="en-US" sz="2400" dirty="0"/>
              <a:t>For example, a technical requirement for a personal computer might be the ability to accept 120-volt alternating current or 240-volt direct current without any adapters or user switches. Another well-known example is the ability of 911 emergency systems to identify the caller’s phone number and location of the phone. </a:t>
            </a:r>
          </a:p>
          <a:p>
            <a:r>
              <a:rPr lang="en-US" sz="2400" dirty="0"/>
              <a:t>Examples from information systems projects include speed and capacity of database systems and connectivity with alternative systems. For understanding the importance of key requirements.</a:t>
            </a:r>
          </a:p>
        </p:txBody>
      </p:sp>
      <p:sp>
        <p:nvSpPr>
          <p:cNvPr id="4"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(4) Technical requirements</a:t>
            </a:r>
          </a:p>
        </p:txBody>
      </p:sp>
      <p:sp>
        <p:nvSpPr>
          <p:cNvPr id="5"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7889" y="1543284"/>
            <a:ext cx="1380036" cy="26269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53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6" y="1418993"/>
            <a:ext cx="9721572" cy="52588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99651" y="1548530"/>
            <a:ext cx="9455731" cy="5046235"/>
          </a:xfrm>
        </p:spPr>
        <p:txBody>
          <a:bodyPr/>
          <a:lstStyle/>
          <a:p>
            <a:r>
              <a:rPr lang="en-US" sz="2600" dirty="0"/>
              <a:t>The limits of scope should be defined. Failure to do so can lead to false expectations and to expending resources and time on the wrong problem. </a:t>
            </a:r>
          </a:p>
          <a:p>
            <a:r>
              <a:rPr lang="en-US" sz="2600" dirty="0"/>
              <a:t>Examples of limits are: work on site is allowed only between the hours of 8:00 pm - 5:00 am; system maintenance and repair will be done only up to one month after final inspection; client will be billed for additional training beyond that prescribed in the contract. </a:t>
            </a:r>
          </a:p>
          <a:p>
            <a:r>
              <a:rPr lang="en-US" sz="2600" dirty="0"/>
              <a:t>Exclusions further define the boundary of the project by stating what is not included. </a:t>
            </a:r>
          </a:p>
          <a:p>
            <a:r>
              <a:rPr lang="en-US" sz="2600" dirty="0"/>
              <a:t>Examples include: data will be collected by the client, not the contractor; a house will be built, but no landscaping or security devices added; software will be installed, but no training given.</a:t>
            </a:r>
          </a:p>
          <a:p>
            <a:endParaRPr lang="en-US" sz="2600" dirty="0"/>
          </a:p>
        </p:txBody>
      </p:sp>
      <p:sp>
        <p:nvSpPr>
          <p:cNvPr id="5" name="TextBox 24"/>
          <p:cNvSpPr txBox="1">
            <a:spLocks noChangeArrowheads="1"/>
          </p:cNvSpPr>
          <p:nvPr/>
        </p:nvSpPr>
        <p:spPr bwMode="auto">
          <a:xfrm>
            <a:off x="838200" y="819450"/>
            <a:ext cx="5588726" cy="5355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lgn="l" rtl="0" fontAlgn="base">
              <a:lnSpc>
                <a:spcPct val="90000"/>
              </a:lnSpc>
              <a:spcBef>
                <a:spcPct val="0"/>
              </a:spcBef>
              <a:spcAft>
                <a:spcPct val="0"/>
              </a:spcAft>
              <a:defRPr sz="4400" kern="1200">
                <a:solidFill>
                  <a:schemeClr val="lt1"/>
                </a:solidFill>
                <a:latin typeface="+mn-lt"/>
                <a:ea typeface="+mn-ea"/>
                <a:cs typeface="+mn-cs"/>
              </a:defRPr>
            </a:lvl1pPr>
            <a:lvl2pPr algn="l" rtl="0" fontAlgn="base">
              <a:lnSpc>
                <a:spcPct val="90000"/>
              </a:lnSpc>
              <a:spcBef>
                <a:spcPct val="0"/>
              </a:spcBef>
              <a:spcAft>
                <a:spcPct val="0"/>
              </a:spcAft>
              <a:defRPr sz="4400">
                <a:solidFill>
                  <a:schemeClr val="lt1"/>
                </a:solidFill>
                <a:latin typeface="+mn-lt"/>
                <a:ea typeface="+mn-ea"/>
                <a:cs typeface="+mn-cs"/>
              </a:defRPr>
            </a:lvl2pPr>
            <a:lvl3pPr algn="l" rtl="0" fontAlgn="base">
              <a:lnSpc>
                <a:spcPct val="90000"/>
              </a:lnSpc>
              <a:spcBef>
                <a:spcPct val="0"/>
              </a:spcBef>
              <a:spcAft>
                <a:spcPct val="0"/>
              </a:spcAft>
              <a:defRPr sz="4400">
                <a:solidFill>
                  <a:schemeClr val="lt1"/>
                </a:solidFill>
                <a:latin typeface="+mn-lt"/>
                <a:ea typeface="+mn-ea"/>
                <a:cs typeface="+mn-cs"/>
              </a:defRPr>
            </a:lvl3pPr>
            <a:lvl4pPr algn="l" rtl="0" fontAlgn="base">
              <a:lnSpc>
                <a:spcPct val="90000"/>
              </a:lnSpc>
              <a:spcBef>
                <a:spcPct val="0"/>
              </a:spcBef>
              <a:spcAft>
                <a:spcPct val="0"/>
              </a:spcAft>
              <a:defRPr sz="4400">
                <a:solidFill>
                  <a:schemeClr val="lt1"/>
                </a:solidFill>
                <a:latin typeface="+mn-lt"/>
                <a:ea typeface="+mn-ea"/>
                <a:cs typeface="+mn-cs"/>
              </a:defRPr>
            </a:lvl4pPr>
            <a:lvl5pPr algn="l" rtl="0" fontAlgn="base">
              <a:lnSpc>
                <a:spcPct val="90000"/>
              </a:lnSpc>
              <a:spcBef>
                <a:spcPct val="0"/>
              </a:spcBef>
              <a:spcAft>
                <a:spcPct val="0"/>
              </a:spcAft>
              <a:defRPr sz="4400">
                <a:solidFill>
                  <a:schemeClr val="lt1"/>
                </a:solidFill>
                <a:latin typeface="+mn-lt"/>
                <a:ea typeface="+mn-ea"/>
                <a:cs typeface="+mn-cs"/>
              </a:defRPr>
            </a:lvl5pPr>
            <a:lvl6pPr marL="457200" algn="l" rtl="0" fontAlgn="base">
              <a:lnSpc>
                <a:spcPct val="90000"/>
              </a:lnSpc>
              <a:spcBef>
                <a:spcPct val="0"/>
              </a:spcBef>
              <a:spcAft>
                <a:spcPct val="0"/>
              </a:spcAft>
              <a:defRPr sz="4400">
                <a:solidFill>
                  <a:schemeClr val="lt1"/>
                </a:solidFill>
                <a:latin typeface="+mn-lt"/>
                <a:ea typeface="+mn-ea"/>
                <a:cs typeface="+mn-cs"/>
              </a:defRPr>
            </a:lvl6pPr>
            <a:lvl7pPr marL="914400" algn="l" rtl="0" fontAlgn="base">
              <a:lnSpc>
                <a:spcPct val="90000"/>
              </a:lnSpc>
              <a:spcBef>
                <a:spcPct val="0"/>
              </a:spcBef>
              <a:spcAft>
                <a:spcPct val="0"/>
              </a:spcAft>
              <a:defRPr sz="4400">
                <a:solidFill>
                  <a:schemeClr val="lt1"/>
                </a:solidFill>
                <a:latin typeface="+mn-lt"/>
                <a:ea typeface="+mn-ea"/>
                <a:cs typeface="+mn-cs"/>
              </a:defRPr>
            </a:lvl7pPr>
            <a:lvl8pPr marL="1371600" algn="l" rtl="0" fontAlgn="base">
              <a:lnSpc>
                <a:spcPct val="90000"/>
              </a:lnSpc>
              <a:spcBef>
                <a:spcPct val="0"/>
              </a:spcBef>
              <a:spcAft>
                <a:spcPct val="0"/>
              </a:spcAft>
              <a:defRPr sz="4400">
                <a:solidFill>
                  <a:schemeClr val="lt1"/>
                </a:solidFill>
                <a:latin typeface="+mn-lt"/>
                <a:ea typeface="+mn-ea"/>
                <a:cs typeface="+mn-cs"/>
              </a:defRPr>
            </a:lvl8pPr>
            <a:lvl9pPr marL="1828800" algn="l" rtl="0" fontAlgn="base">
              <a:lnSpc>
                <a:spcPct val="90000"/>
              </a:lnSpc>
              <a:spcBef>
                <a:spcPct val="0"/>
              </a:spcBef>
              <a:spcAft>
                <a:spcPct val="0"/>
              </a:spcAft>
              <a:defRPr sz="4400">
                <a:solidFill>
                  <a:schemeClr val="lt1"/>
                </a:solidFill>
                <a:latin typeface="+mn-lt"/>
                <a:ea typeface="+mn-ea"/>
                <a:cs typeface="+mn-cs"/>
              </a:defRPr>
            </a:lvl9pPr>
          </a:lstStyle>
          <a:p>
            <a:pPr>
              <a:buSzPts val="2800"/>
            </a:pPr>
            <a:r>
              <a:rPr lang="en-US" sz="3200" b="1" dirty="0">
                <a:solidFill>
                  <a:srgbClr val="00B0F0"/>
                </a:solidFill>
                <a:cs typeface="Times New Roman" panose="02020603050405020304" pitchFamily="18" charset="0"/>
                <a:sym typeface="Arial" panose="020B0604020202020204" pitchFamily="34" charset="0"/>
              </a:rPr>
              <a:t>(5) Limits and exclusions</a:t>
            </a:r>
          </a:p>
        </p:txBody>
      </p:sp>
      <p:pic>
        <p:nvPicPr>
          <p:cNvPr id="5124" name="Picture 4" descr="Call for Nature-based Projects 2023 - explorer.land's blo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0421223" y="2181725"/>
            <a:ext cx="1542602" cy="31661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4"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222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44401" y="1556335"/>
            <a:ext cx="9788072"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(6) Reviews with customer</a:t>
            </a:r>
            <a:endParaRPr lang="en-US" sz="3200" dirty="0"/>
          </a:p>
        </p:txBody>
      </p:sp>
      <p:sp>
        <p:nvSpPr>
          <p:cNvPr id="3" name="Content Placeholder 2"/>
          <p:cNvSpPr>
            <a:spLocks noGrp="1"/>
          </p:cNvSpPr>
          <p:nvPr>
            <p:ph idx="1"/>
          </p:nvPr>
        </p:nvSpPr>
        <p:spPr>
          <a:xfrm>
            <a:off x="782781" y="1773910"/>
            <a:ext cx="9594272" cy="4349800"/>
          </a:xfrm>
        </p:spPr>
        <p:txBody>
          <a:bodyPr/>
          <a:lstStyle/>
          <a:p>
            <a:r>
              <a:rPr lang="en-US" dirty="0"/>
              <a:t>Completion of the scope checklist ends with a review with your customer—internal or external. </a:t>
            </a:r>
          </a:p>
          <a:p>
            <a:r>
              <a:rPr lang="en-US" dirty="0"/>
              <a:t>The main concern here is the understanding of and agreement to expectations. </a:t>
            </a:r>
          </a:p>
          <a:p>
            <a:r>
              <a:rPr lang="en-US" dirty="0"/>
              <a:t>Is the customer getting what he or she desires in deliverables? Does the project definition identify key accomplishments, budgets, timing, and performance requirements? Are questions of limits and exclusions covered?</a:t>
            </a:r>
          </a:p>
          <a:p>
            <a:r>
              <a:rPr lang="en-US" dirty="0"/>
              <a:t>Clear communication in all these issues is imperative to avoid claims or misunderstanding.</a:t>
            </a:r>
          </a:p>
        </p:txBody>
      </p:sp>
      <p:sp>
        <p:nvSpPr>
          <p:cNvPr id="4"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Business Fundamentals: What is a Project Management Process? | Nav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1"/>
          <a:stretch/>
        </p:blipFill>
        <p:spPr bwMode="auto">
          <a:xfrm>
            <a:off x="10681855" y="2462177"/>
            <a:ext cx="1366181" cy="23592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7499534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p:cNvSpPr>
            <a:spLocks noChangeArrowheads="1"/>
          </p:cNvSpPr>
          <p:nvPr/>
        </p:nvSpPr>
        <p:spPr bwMode="auto">
          <a:xfrm>
            <a:off x="672273" y="1031968"/>
            <a:ext cx="8887363" cy="49116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Content Placeholder 2"/>
          <p:cNvSpPr>
            <a:spLocks noGrp="1"/>
          </p:cNvSpPr>
          <p:nvPr>
            <p:ph idx="1"/>
          </p:nvPr>
        </p:nvSpPr>
        <p:spPr>
          <a:xfrm>
            <a:off x="838200" y="1281782"/>
            <a:ext cx="8430492" cy="4537128"/>
          </a:xfrm>
        </p:spPr>
        <p:txBody>
          <a:bodyPr/>
          <a:lstStyle/>
          <a:p>
            <a:r>
              <a:rPr lang="en-US" dirty="0"/>
              <a:t>The term </a:t>
            </a:r>
            <a:r>
              <a:rPr lang="en-US" b="1" dirty="0"/>
              <a:t>project charter </a:t>
            </a:r>
            <a:r>
              <a:rPr lang="en-US" dirty="0"/>
              <a:t>has emerged to have a special meaning in the world of project management. </a:t>
            </a:r>
          </a:p>
          <a:p>
            <a:r>
              <a:rPr lang="en-US" dirty="0"/>
              <a:t>A project charter refers to a document that authorizes the project manager to initiate and lead the project. </a:t>
            </a:r>
          </a:p>
          <a:p>
            <a:r>
              <a:rPr lang="en-US" dirty="0"/>
              <a:t>This document is issued by upper management and provides the project manager with written authority to use organizational resources for project activities. </a:t>
            </a:r>
          </a:p>
          <a:p>
            <a:r>
              <a:rPr lang="en-US" dirty="0"/>
              <a:t>Often the charter will include a brief scope description as well as such items as risk limits, business case, spending limits, and even team composition.</a:t>
            </a:r>
          </a:p>
        </p:txBody>
      </p:sp>
      <p:sp>
        <p:nvSpPr>
          <p:cNvPr id="7"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Uncover the Integrative Nature of Project Manag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5563" y="1577264"/>
            <a:ext cx="2347165" cy="329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5737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20021" y="1511952"/>
            <a:ext cx="9521505" cy="464065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99012" y="1645924"/>
            <a:ext cx="9128759" cy="4140922"/>
          </a:xfrm>
        </p:spPr>
        <p:txBody>
          <a:bodyPr/>
          <a:lstStyle/>
          <a:p>
            <a:r>
              <a:rPr lang="en-US" dirty="0"/>
              <a:t>Quality and the ultimate success of a project are traditionally defined as meeting and/ or exceeding the expectations of the customer and/or upper management in terms of cost (budget), time (schedule), and performance (scope) of the project (See Figure under).</a:t>
            </a:r>
          </a:p>
          <a:p>
            <a:r>
              <a:rPr lang="en-US" dirty="0"/>
              <a:t>The interrelationship among these criteria varies. </a:t>
            </a:r>
          </a:p>
          <a:p>
            <a:r>
              <a:rPr lang="en-US" dirty="0"/>
              <a:t>For example, sometimes it is necessary to compromise the performance and scope of the project to get the project done quickly or less expensively. </a:t>
            </a:r>
          </a:p>
        </p:txBody>
      </p:sp>
      <p:sp>
        <p:nvSpPr>
          <p:cNvPr id="4" name="Title 1"/>
          <p:cNvSpPr>
            <a:spLocks noGrp="1"/>
          </p:cNvSpPr>
          <p:nvPr>
            <p:ph type="title"/>
          </p:nvPr>
        </p:nvSpPr>
        <p:spPr>
          <a:xfrm>
            <a:off x="838201" y="796202"/>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Establishing Project Priorities</a:t>
            </a:r>
            <a:endParaRPr lang="en-US" sz="3600" b="1" dirty="0"/>
          </a:p>
        </p:txBody>
      </p:sp>
      <p:sp>
        <p:nvSpPr>
          <p:cNvPr id="5"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Organizzazione e Project Management Corsi di Formazione - Valeoin -  Consulenza e Formazione nelle Ope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1527" y="1511952"/>
            <a:ext cx="1918256" cy="17577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038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58570" y="1301359"/>
            <a:ext cx="8939615" cy="50869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620021" y="645878"/>
            <a:ext cx="6362670"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Establishing Project Priorities – Cont..</a:t>
            </a:r>
          </a:p>
        </p:txBody>
      </p:sp>
      <p:sp>
        <p:nvSpPr>
          <p:cNvPr id="16391" name="TextBox 47"/>
          <p:cNvSpPr txBox="1">
            <a:spLocks noChangeArrowheads="1"/>
          </p:cNvSpPr>
          <p:nvPr/>
        </p:nvSpPr>
        <p:spPr bwMode="auto">
          <a:xfrm>
            <a:off x="867042" y="1525900"/>
            <a:ext cx="869259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Arial" panose="020B0604020202020204" pitchFamily="34" charset="0"/>
              <a:buChar char="•"/>
            </a:pPr>
            <a:r>
              <a:rPr lang="en-US" sz="2800" dirty="0"/>
              <a:t>Often the longer a project takes, the more expensive it becomes. </a:t>
            </a:r>
          </a:p>
          <a:p>
            <a:pPr marL="457200" indent="-457200" algn="just">
              <a:buFont typeface="Arial" panose="020B0604020202020204" pitchFamily="34" charset="0"/>
              <a:buChar char="•"/>
            </a:pPr>
            <a:r>
              <a:rPr lang="en-US" sz="2800" dirty="0"/>
              <a:t>However, a positive correlation between cost and schedule may not always be true. </a:t>
            </a:r>
          </a:p>
          <a:p>
            <a:pPr marL="457200" indent="-457200" algn="just">
              <a:buFont typeface="Arial" panose="020B0604020202020204" pitchFamily="34" charset="0"/>
              <a:buChar char="•"/>
            </a:pPr>
            <a:r>
              <a:rPr lang="en-US" sz="2800" dirty="0"/>
              <a:t>Other times project costs can be reduced by using cheaper, less efficient labor or equipment that extends the duration of the project. </a:t>
            </a:r>
          </a:p>
          <a:p>
            <a:pPr marL="457200" indent="-457200" algn="just">
              <a:buFont typeface="Arial" panose="020B0604020202020204" pitchFamily="34" charset="0"/>
              <a:buChar char="•"/>
            </a:pPr>
            <a:r>
              <a:rPr lang="en-US" sz="2800" dirty="0"/>
              <a:t>Project managers are often forced to expedite or “crash” certain key activities by adding additional labor, thereby raising the original cost of the project.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89326" y="1258152"/>
            <a:ext cx="8820927" cy="540588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4" name="Rectangle 3"/>
          <p:cNvSpPr/>
          <p:nvPr/>
        </p:nvSpPr>
        <p:spPr>
          <a:xfrm>
            <a:off x="630578" y="1456552"/>
            <a:ext cx="8679675" cy="4862870"/>
          </a:xfrm>
          <a:prstGeom prst="rect">
            <a:avLst/>
          </a:prstGeom>
        </p:spPr>
        <p:txBody>
          <a:bodyPr wrap="square">
            <a:spAutoFit/>
          </a:bodyPr>
          <a:lstStyle/>
          <a:p>
            <a:pPr marL="285750" indent="-285750">
              <a:spcBef>
                <a:spcPts val="1200"/>
              </a:spcBef>
              <a:buFont typeface="Arial" panose="020B0604020202020204" pitchFamily="34" charset="0"/>
              <a:buChar char="•"/>
            </a:pPr>
            <a:r>
              <a:rPr lang="en-US" sz="2800" dirty="0"/>
              <a:t>One of the primary jobs of a project manager is to manage the trade-offs among time, cost, and performance. </a:t>
            </a:r>
          </a:p>
          <a:p>
            <a:pPr marL="285750" indent="-285750">
              <a:spcBef>
                <a:spcPts val="1200"/>
              </a:spcBef>
              <a:buFont typeface="Arial" panose="020B0604020202020204" pitchFamily="34" charset="0"/>
              <a:buChar char="•"/>
            </a:pPr>
            <a:r>
              <a:rPr lang="en-US" sz="2800" dirty="0"/>
              <a:t>To do so, project managers must define and understand the nature of the priorities of the project. </a:t>
            </a:r>
          </a:p>
          <a:p>
            <a:pPr marL="285750" indent="-285750">
              <a:spcBef>
                <a:spcPts val="1200"/>
              </a:spcBef>
              <a:buFont typeface="Arial" panose="020B0604020202020204" pitchFamily="34" charset="0"/>
              <a:buChar char="•"/>
            </a:pPr>
            <a:r>
              <a:rPr lang="en-US" sz="2800" dirty="0"/>
              <a:t>They need to have a candid discussion with the project customer and upper management to establish the relative importance of each criterion. </a:t>
            </a:r>
          </a:p>
          <a:p>
            <a:pPr marL="285750" indent="-285750">
              <a:spcBef>
                <a:spcPts val="1200"/>
              </a:spcBef>
              <a:buFont typeface="Arial" panose="020B0604020202020204" pitchFamily="34" charset="0"/>
              <a:buChar char="•"/>
            </a:pPr>
            <a:r>
              <a:rPr lang="en-US" sz="2800" dirty="0"/>
              <a:t>For example, what happens when the customer keeps adding requirements? </a:t>
            </a:r>
            <a:endParaRPr lang="en-US" sz="2800" dirty="0">
              <a:solidFill>
                <a:srgbClr val="000000"/>
              </a:solidFill>
              <a:latin typeface="+mn-lt"/>
              <a:cs typeface="Times New Roman" panose="02020603050405020304" pitchFamily="18" charset="0"/>
              <a:sym typeface="Arial" panose="020B0604020202020204" pitchFamily="34" charset="0"/>
            </a:endParaRPr>
          </a:p>
        </p:txBody>
      </p:sp>
      <p:sp>
        <p:nvSpPr>
          <p:cNvPr id="5" name="Rectangle 4"/>
          <p:cNvSpPr/>
          <p:nvPr/>
        </p:nvSpPr>
        <p:spPr>
          <a:xfrm>
            <a:off x="506859" y="670083"/>
            <a:ext cx="7196270"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Establishing Project Priorities – Cont..</a:t>
            </a:r>
          </a:p>
        </p:txBody>
      </p:sp>
      <p:sp>
        <p:nvSpPr>
          <p:cNvPr id="6"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167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4945" y="1984853"/>
            <a:ext cx="6761667" cy="4248538"/>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2521526" y="803564"/>
            <a:ext cx="5555674" cy="954107"/>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Project management – </a:t>
            </a:r>
          </a:p>
          <a:p>
            <a:pPr algn="ctr"/>
            <a:r>
              <a:rPr lang="en-US" sz="2800" b="1" dirty="0">
                <a:solidFill>
                  <a:srgbClr val="00B0F0"/>
                </a:solidFill>
              </a:rPr>
              <a:t>Trade-offs                                           </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06087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94601" y="1517650"/>
            <a:ext cx="7494588" cy="43703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763056"/>
            <a:ext cx="4014085" cy="584775"/>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3200" b="1" dirty="0">
                <a:solidFill>
                  <a:srgbClr val="00B0F0"/>
                </a:solidFill>
              </a:rPr>
              <a:t>Priority matrix</a:t>
            </a:r>
          </a:p>
        </p:txBody>
      </p:sp>
      <p:sp>
        <p:nvSpPr>
          <p:cNvPr id="16388" name="Rectangle 4"/>
          <p:cNvSpPr>
            <a:spLocks noChangeArrowheads="1"/>
          </p:cNvSpPr>
          <p:nvPr/>
        </p:nvSpPr>
        <p:spPr bwMode="auto">
          <a:xfrm>
            <a:off x="981029" y="565746"/>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91" name="TextBox 47"/>
          <p:cNvSpPr txBox="1">
            <a:spLocks noChangeArrowheads="1"/>
          </p:cNvSpPr>
          <p:nvPr/>
        </p:nvSpPr>
        <p:spPr bwMode="auto">
          <a:xfrm>
            <a:off x="2255806" y="1947600"/>
            <a:ext cx="663881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sz="2800" dirty="0"/>
              <a:t>One technique found in practice that is useful for this purpose is completing a </a:t>
            </a:r>
            <a:r>
              <a:rPr lang="en-US" sz="2800" b="1" dirty="0"/>
              <a:t>priority matrix </a:t>
            </a:r>
            <a:r>
              <a:rPr lang="en-US" sz="2800" dirty="0"/>
              <a:t>for the project to identify which criterion is constrained, which should be enhanced, and which can be accepted:</a:t>
            </a:r>
          </a:p>
          <a:p>
            <a:pPr algn="just">
              <a:lnSpc>
                <a:spcPct val="150000"/>
              </a:lnSpc>
            </a:pPr>
            <a:endParaRPr lang="en-US" sz="2800" dirty="0">
              <a:solidFill>
                <a:srgbClr val="000000"/>
              </a:solidFill>
              <a:latin typeface="+mn-lt"/>
              <a:cs typeface="Times New Roman" panose="02020603050405020304" pitchFamily="18" charset="0"/>
              <a:sym typeface="Arial" panose="020B0604020202020204" pitchFamily="34" charset="0"/>
            </a:endParaRP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p:cNvSpPr>
            <a:spLocks noChangeArrowheads="1"/>
          </p:cNvSpPr>
          <p:nvPr/>
        </p:nvSpPr>
        <p:spPr bwMode="auto">
          <a:xfrm>
            <a:off x="814650" y="1397036"/>
            <a:ext cx="10850880" cy="51727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Rectangle 5"/>
          <p:cNvSpPr/>
          <p:nvPr/>
        </p:nvSpPr>
        <p:spPr>
          <a:xfrm>
            <a:off x="814650" y="1429957"/>
            <a:ext cx="10664439" cy="5139869"/>
          </a:xfrm>
          <a:prstGeom prst="rect">
            <a:avLst/>
          </a:prstGeom>
        </p:spPr>
        <p:txBody>
          <a:bodyPr wrap="square">
            <a:spAutoFit/>
          </a:bodyPr>
          <a:lstStyle/>
          <a:p>
            <a:pPr marL="457200" indent="-457200" algn="just">
              <a:spcBef>
                <a:spcPts val="1200"/>
              </a:spcBef>
              <a:buFont typeface="Arial" panose="020B0604020202020204" pitchFamily="34" charset="0"/>
              <a:buChar char="•"/>
            </a:pPr>
            <a:r>
              <a:rPr lang="en-US" sz="2800" b="1" dirty="0"/>
              <a:t>Constrain. </a:t>
            </a:r>
            <a:r>
              <a:rPr lang="en-US" sz="2800" dirty="0"/>
              <a:t>The original parameter is fixed. The project must meet the completion date, specifications and scope of the project, or budget.</a:t>
            </a:r>
          </a:p>
          <a:p>
            <a:pPr marL="457200" indent="-457200" algn="just">
              <a:spcBef>
                <a:spcPts val="1200"/>
              </a:spcBef>
              <a:buFont typeface="Arial" panose="020B0604020202020204" pitchFamily="34" charset="0"/>
              <a:buChar char="•"/>
            </a:pPr>
            <a:r>
              <a:rPr lang="en-US" sz="2800" b="1" dirty="0"/>
              <a:t>Enhance. </a:t>
            </a:r>
            <a:r>
              <a:rPr lang="en-US" sz="2800" dirty="0"/>
              <a:t>Given the scope of the project, which criterion should be optimized? In the case of time and cost, this usually means taking advantage of opportunities to either reduce costs or shorten the schedule. Conversely, with regard to performance, enhancing means adding value to the project.</a:t>
            </a:r>
          </a:p>
          <a:p>
            <a:pPr marL="457200" indent="-457200" algn="just">
              <a:spcBef>
                <a:spcPts val="1200"/>
              </a:spcBef>
              <a:buFont typeface="Arial" panose="020B0604020202020204" pitchFamily="34" charset="0"/>
              <a:buChar char="•"/>
            </a:pPr>
            <a:r>
              <a:rPr lang="en-US" sz="2800" b="1" dirty="0"/>
              <a:t>Accept. </a:t>
            </a:r>
            <a:r>
              <a:rPr lang="en-US" sz="2800" dirty="0"/>
              <a:t>For which criterion is it tolerable not to meet the original parameters? When trade-offs have to be made, is it permissible for the schedule to slip, to reduce the scope and performance of the project, or to go over budget?</a:t>
            </a:r>
          </a:p>
        </p:txBody>
      </p:sp>
      <p:sp>
        <p:nvSpPr>
          <p:cNvPr id="8" name="Rectangle 7"/>
          <p:cNvSpPr/>
          <p:nvPr/>
        </p:nvSpPr>
        <p:spPr>
          <a:xfrm>
            <a:off x="931816" y="689830"/>
            <a:ext cx="4064382"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en-US" sz="3200" b="1" dirty="0">
                <a:solidFill>
                  <a:srgbClr val="00B0F0"/>
                </a:solidFill>
              </a:rPr>
              <a:t>Priority matrix – Cont..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8297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37856" y="1553966"/>
            <a:ext cx="7800108" cy="4779818"/>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537856" y="803564"/>
            <a:ext cx="78001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Project Priority Matrix                                          </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3102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0277" y="1286854"/>
            <a:ext cx="9656775" cy="542088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75697" y="658666"/>
            <a:ext cx="7786411" cy="523220"/>
          </a:xfrm>
          <a:prstGeom prst="rect">
            <a:avLst/>
          </a:prstGeom>
          <a:ln/>
        </p:spPr>
        <p:style>
          <a:lnRef idx="0">
            <a:schemeClr val="accent3"/>
          </a:lnRef>
          <a:fillRef idx="3">
            <a:schemeClr val="accent3"/>
          </a:fillRef>
          <a:effectRef idx="3">
            <a:schemeClr val="accent3"/>
          </a:effectRef>
          <a:fontRef idx="minor">
            <a:schemeClr val="lt1"/>
          </a:fontRef>
        </p:style>
        <p:txBody>
          <a:bodyPr wrap="square">
            <a:spAutoFit/>
          </a:bodyPr>
          <a:lstStyle/>
          <a:p>
            <a:pPr>
              <a:buSzPts val="2800"/>
            </a:pPr>
            <a:r>
              <a:rPr lang="en-US" sz="2800" b="1" dirty="0">
                <a:solidFill>
                  <a:srgbClr val="00B0F0"/>
                </a:solidFill>
              </a:rPr>
              <a:t>Creating the Work Breakdown Structure (WBS)</a:t>
            </a:r>
            <a:endParaRPr lang="en-US" sz="2800" b="1" dirty="0">
              <a:solidFill>
                <a:srgbClr val="00B0F0"/>
              </a:solidFill>
              <a:cs typeface="Times New Roman" panose="02020603050405020304" pitchFamily="18" charset="0"/>
            </a:endParaRPr>
          </a:p>
        </p:txBody>
      </p:sp>
      <p:sp>
        <p:nvSpPr>
          <p:cNvPr id="16391" name="TextBox 47"/>
          <p:cNvSpPr txBox="1">
            <a:spLocks noChangeArrowheads="1"/>
          </p:cNvSpPr>
          <p:nvPr/>
        </p:nvSpPr>
        <p:spPr bwMode="auto">
          <a:xfrm>
            <a:off x="909636" y="1300712"/>
            <a:ext cx="9134909"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t>Major Groupings Found in a WBS</a:t>
            </a:r>
          </a:p>
          <a:p>
            <a:pPr marL="457200" indent="-457200">
              <a:buFont typeface="Arial" panose="020B0604020202020204" pitchFamily="34" charset="0"/>
              <a:buChar char="•"/>
            </a:pPr>
            <a:r>
              <a:rPr lang="en-US" sz="2800" dirty="0"/>
              <a:t>Once the scope and deliverables have been identified, the work of the project can be successively subdivided into smaller and smaller work elements. </a:t>
            </a:r>
          </a:p>
          <a:p>
            <a:pPr marL="457200" indent="-457200">
              <a:buFont typeface="Arial" panose="020B0604020202020204" pitchFamily="34" charset="0"/>
              <a:buChar char="•"/>
            </a:pPr>
            <a:r>
              <a:rPr lang="en-US" sz="2800" dirty="0"/>
              <a:t>The outcome of this hierarchical process is called the </a:t>
            </a:r>
            <a:r>
              <a:rPr lang="en-US" sz="2800" b="1" dirty="0"/>
              <a:t>work breakdown structure (WBS). </a:t>
            </a:r>
          </a:p>
          <a:p>
            <a:pPr marL="457200" indent="-457200">
              <a:buFont typeface="Arial" panose="020B0604020202020204" pitchFamily="34" charset="0"/>
              <a:buChar char="•"/>
            </a:pPr>
            <a:r>
              <a:rPr lang="en-US" sz="2800" dirty="0"/>
              <a:t>Use of a WBS helps to assure project managers that all products and work elements are identified, to integrate the project with the current organization, and to establish a basis for control.</a:t>
            </a:r>
          </a:p>
          <a:p>
            <a:pPr marL="457200" indent="-457200">
              <a:buFont typeface="Arial" panose="020B0604020202020204" pitchFamily="34" charset="0"/>
              <a:buChar char="•"/>
            </a:pPr>
            <a:r>
              <a:rPr lang="en-US" sz="2800" dirty="0"/>
              <a:t>Basically, the WBS is an outline of the project with different levels of detail.</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349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664861" y="1357744"/>
            <a:ext cx="10529612" cy="526472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buFont typeface="Arial" panose="020B0604020202020204" pitchFamily="34" charset="0"/>
              <a:buChar char="•"/>
            </a:pPr>
            <a:r>
              <a:rPr lang="en-US" sz="2400" dirty="0"/>
              <a:t>Figure below, shows the major groupings commonly used in the field to develop a hierarchical WBS. </a:t>
            </a:r>
          </a:p>
          <a:p>
            <a:pPr marL="342900" indent="-342900">
              <a:buFont typeface="Arial" panose="020B0604020202020204" pitchFamily="34" charset="0"/>
              <a:buChar char="•"/>
            </a:pPr>
            <a:r>
              <a:rPr lang="en-US" sz="2400" dirty="0"/>
              <a:t>The WBS begins with the project as the final deliverable. Major project work deliverables/systems are identified first; then the </a:t>
            </a:r>
            <a:r>
              <a:rPr lang="en-US" sz="2400" dirty="0" err="1"/>
              <a:t>subdeliverables</a:t>
            </a:r>
            <a:r>
              <a:rPr lang="en-US" sz="2400" dirty="0"/>
              <a:t> necessary to accomplish the larger deliverables are defined. </a:t>
            </a:r>
          </a:p>
          <a:p>
            <a:pPr marL="342900" indent="-342900">
              <a:buFont typeface="Arial" panose="020B0604020202020204" pitchFamily="34" charset="0"/>
              <a:buChar char="•"/>
            </a:pPr>
            <a:r>
              <a:rPr lang="en-US" sz="2400" dirty="0"/>
              <a:t>The process is repeated until the </a:t>
            </a:r>
            <a:r>
              <a:rPr lang="en-US" sz="2400" dirty="0" err="1"/>
              <a:t>subdeliverable</a:t>
            </a:r>
            <a:r>
              <a:rPr lang="en-US" sz="2400" dirty="0"/>
              <a:t> detail is small enough to be manageable and where one person can be responsible.</a:t>
            </a:r>
          </a:p>
          <a:p>
            <a:pPr marL="342900" indent="-342900">
              <a:buFont typeface="Arial" panose="020B0604020202020204" pitchFamily="34" charset="0"/>
              <a:buChar char="•"/>
            </a:pPr>
            <a:r>
              <a:rPr lang="en-US" sz="2400" dirty="0"/>
              <a:t>This </a:t>
            </a:r>
            <a:r>
              <a:rPr lang="en-US" sz="2400" dirty="0" err="1"/>
              <a:t>subdeliverable</a:t>
            </a:r>
            <a:r>
              <a:rPr lang="en-US" sz="2400" dirty="0"/>
              <a:t> is further divided into work packages. </a:t>
            </a:r>
          </a:p>
          <a:p>
            <a:pPr marL="342900" indent="-342900">
              <a:buFont typeface="Arial" panose="020B0604020202020204" pitchFamily="34" charset="0"/>
              <a:buChar char="•"/>
            </a:pPr>
            <a:r>
              <a:rPr lang="en-US" sz="2400" dirty="0"/>
              <a:t>Because the lowest </a:t>
            </a:r>
            <a:r>
              <a:rPr lang="en-US" sz="2400" dirty="0" err="1"/>
              <a:t>subdeliverable</a:t>
            </a:r>
            <a:r>
              <a:rPr lang="en-US" sz="2400" dirty="0"/>
              <a:t> usually includes several work packages, the work packages are grouped by type of work—for example, design and testing.</a:t>
            </a:r>
          </a:p>
          <a:p>
            <a:pPr marL="342900" indent="-342900">
              <a:buFont typeface="Arial" panose="020B0604020202020204" pitchFamily="34" charset="0"/>
              <a:buChar char="•"/>
            </a:pPr>
            <a:r>
              <a:rPr lang="en-US" sz="2400" dirty="0"/>
              <a:t>These groupings within a </a:t>
            </a:r>
            <a:r>
              <a:rPr lang="en-US" sz="2400" dirty="0" err="1"/>
              <a:t>subdeliverable</a:t>
            </a:r>
            <a:r>
              <a:rPr lang="en-US" sz="2400" dirty="0"/>
              <a:t> are called cost accounts. </a:t>
            </a:r>
          </a:p>
          <a:p>
            <a:pPr marL="342900" indent="-342900">
              <a:buFont typeface="Arial" panose="020B0604020202020204" pitchFamily="34" charset="0"/>
              <a:buChar char="•"/>
            </a:pPr>
            <a:r>
              <a:rPr lang="en-US" sz="2400" dirty="0"/>
              <a:t>This grouping facilitates a system for monitoring project progress by work, cost, and responsibility.</a:t>
            </a:r>
          </a:p>
        </p:txBody>
      </p:sp>
      <p:sp>
        <p:nvSpPr>
          <p:cNvPr id="3" name="TextBox 2"/>
          <p:cNvSpPr txBox="1">
            <a:spLocks noChangeArrowheads="1"/>
          </p:cNvSpPr>
          <p:nvPr/>
        </p:nvSpPr>
        <p:spPr bwMode="auto">
          <a:xfrm>
            <a:off x="775698" y="700231"/>
            <a:ext cx="5599021" cy="584775"/>
          </a:xfrm>
          <a:prstGeom prst="rect">
            <a:avLst/>
          </a:prstGeom>
          <a:ln/>
        </p:spPr>
        <p:style>
          <a:lnRef idx="1">
            <a:schemeClr val="accent3"/>
          </a:lnRef>
          <a:fillRef idx="3">
            <a:schemeClr val="accent3"/>
          </a:fillRef>
          <a:effectRef idx="2">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rPr>
              <a:t>WBS – Cont..</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095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78712" y="1245295"/>
            <a:ext cx="10113976" cy="487971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64858" y="1388413"/>
            <a:ext cx="991724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algn="just">
              <a:spcBef>
                <a:spcPts val="1200"/>
              </a:spcBef>
              <a:buFont typeface="Arial" panose="020B0604020202020204" pitchFamily="34" charset="0"/>
              <a:buChar char="•"/>
            </a:pPr>
            <a:r>
              <a:rPr lang="en-US" sz="2400" dirty="0"/>
              <a:t>The WBS defines all the elements of the project in a hierarchical framework and establishes their relationships to the project end item(s). </a:t>
            </a:r>
          </a:p>
          <a:p>
            <a:pPr marL="285750" indent="-285750" algn="just">
              <a:spcBef>
                <a:spcPts val="1200"/>
              </a:spcBef>
              <a:buFont typeface="Arial" panose="020B0604020202020204" pitchFamily="34" charset="0"/>
              <a:buChar char="•"/>
            </a:pPr>
            <a:r>
              <a:rPr lang="en-US" sz="2400" dirty="0"/>
              <a:t>Think of the project as a large work package that is successively broken down into smaller work packages; the total project is the summation of all the smaller work packages. This hierarchical structure facilitates evaluation of cost, time, and technical performance at all levels in the organization over the life of the project. </a:t>
            </a:r>
          </a:p>
          <a:p>
            <a:pPr marL="285750" indent="-285750" algn="just">
              <a:spcBef>
                <a:spcPts val="1200"/>
              </a:spcBef>
              <a:buFont typeface="Arial" panose="020B0604020202020204" pitchFamily="34" charset="0"/>
              <a:buChar char="•"/>
            </a:pPr>
            <a:r>
              <a:rPr lang="en-US" sz="2400" dirty="0"/>
              <a:t>The WBS also provides management with information appropriate to each level. For example, top management deals primarily with major deliverables, while first-line supervisors deal with smaller </a:t>
            </a:r>
            <a:r>
              <a:rPr lang="en-US" sz="2400" dirty="0" err="1"/>
              <a:t>subdeliverables</a:t>
            </a:r>
            <a:r>
              <a:rPr lang="en-US" sz="2400" dirty="0"/>
              <a:t> and work packages.</a:t>
            </a:r>
            <a:endParaRPr lang="en-US" sz="2400" dirty="0">
              <a:latin typeface="+mn-lt"/>
            </a:endParaRPr>
          </a:p>
        </p:txBody>
      </p:sp>
      <p:sp>
        <p:nvSpPr>
          <p:cNvPr id="5" name="Rectangle 4"/>
          <p:cNvSpPr/>
          <p:nvPr/>
        </p:nvSpPr>
        <p:spPr>
          <a:xfrm>
            <a:off x="775697" y="701578"/>
            <a:ext cx="6480236" cy="584775"/>
          </a:xfrm>
          <a:prstGeom prst="rect">
            <a:avLst/>
          </a:prstGeom>
        </p:spPr>
        <p:txBody>
          <a:bodyPr wrap="none">
            <a:spAutoFit/>
          </a:bodyPr>
          <a:lstStyle/>
          <a:p>
            <a:pPr algn="just">
              <a:spcBef>
                <a:spcPts val="1200"/>
              </a:spcBef>
            </a:pPr>
            <a:r>
              <a:rPr lang="en-US" sz="3200" b="1" dirty="0">
                <a:solidFill>
                  <a:srgbClr val="00B0F0"/>
                </a:solidFill>
              </a:rPr>
              <a:t>How WBS Helps the Project Manager</a:t>
            </a:r>
            <a:endParaRPr lang="en-US" altLang="en-US" sz="3200" b="1" dirty="0">
              <a:solidFill>
                <a:srgbClr val="00B0F0"/>
              </a:solidFill>
              <a:cs typeface="Times New Roman" panose="02020603050405020304" pitchFamily="18" charset="0"/>
            </a:endParaRP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36772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5782" y="568039"/>
            <a:ext cx="8049491" cy="6151418"/>
          </a:xfrm>
          <a:prstGeom prst="rect">
            <a:avLst/>
          </a:prstGeom>
        </p:spPr>
      </p:pic>
      <p:sp>
        <p:nvSpPr>
          <p:cNvPr id="3" name="TextBox 2"/>
          <p:cNvSpPr txBox="1"/>
          <p:nvPr/>
        </p:nvSpPr>
        <p:spPr>
          <a:xfrm>
            <a:off x="3408218" y="106374"/>
            <a:ext cx="4475018" cy="461665"/>
          </a:xfrm>
          <a:prstGeom prst="rect">
            <a:avLst/>
          </a:prstGeom>
          <a:noFill/>
        </p:spPr>
        <p:txBody>
          <a:bodyPr wrap="square" rtlCol="0">
            <a:spAutoFit/>
          </a:bodyPr>
          <a:lstStyle/>
          <a:p>
            <a:pPr algn="ctr"/>
            <a:r>
              <a:rPr lang="en-US" sz="2400" b="1" dirty="0">
                <a:solidFill>
                  <a:srgbClr val="00B0F0"/>
                </a:solidFill>
              </a:rPr>
              <a:t>Work Breakdown Structure</a:t>
            </a:r>
          </a:p>
        </p:txBody>
      </p:sp>
    </p:spTree>
    <p:extLst>
      <p:ext uri="{BB962C8B-B14F-4D97-AF65-F5344CB8AC3E}">
        <p14:creationId xmlns:p14="http://schemas.microsoft.com/office/powerpoint/2010/main" val="2985713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3358102" y="-1449961"/>
            <a:ext cx="5475796" cy="10367522"/>
          </a:xfrm>
          <a:prstGeom prst="rect">
            <a:avLst/>
          </a:prstGeom>
        </p:spPr>
      </p:pic>
      <p:sp>
        <p:nvSpPr>
          <p:cNvPr id="3" name="TextBox 2"/>
          <p:cNvSpPr txBox="1"/>
          <p:nvPr/>
        </p:nvSpPr>
        <p:spPr>
          <a:xfrm>
            <a:off x="3408218" y="369613"/>
            <a:ext cx="4475018" cy="461665"/>
          </a:xfrm>
          <a:prstGeom prst="rect">
            <a:avLst/>
          </a:prstGeom>
          <a:noFill/>
        </p:spPr>
        <p:txBody>
          <a:bodyPr wrap="square" rtlCol="0">
            <a:spAutoFit/>
          </a:bodyPr>
          <a:lstStyle/>
          <a:p>
            <a:pPr algn="ctr"/>
            <a:r>
              <a:rPr lang="en-US" sz="2400" b="1" dirty="0">
                <a:solidFill>
                  <a:srgbClr val="00B0F0"/>
                </a:solidFill>
              </a:rPr>
              <a:t>Work Breakdown Structure</a:t>
            </a:r>
          </a:p>
        </p:txBody>
      </p:sp>
    </p:spTree>
    <p:extLst>
      <p:ext uri="{BB962C8B-B14F-4D97-AF65-F5344CB8AC3E}">
        <p14:creationId xmlns:p14="http://schemas.microsoft.com/office/powerpoint/2010/main" val="16480413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30271" y="1533088"/>
            <a:ext cx="9217387" cy="4826146"/>
          </a:xfrm>
          <a:prstGeom prst="roundRect">
            <a:avLst>
              <a:gd name="adj" fmla="val 12416"/>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10383" y="842984"/>
            <a:ext cx="3902075" cy="584775"/>
          </a:xfrm>
          <a:prstGeom prst="rect">
            <a:avLst/>
          </a:prstGeom>
          <a:ln/>
        </p:spPr>
        <p:style>
          <a:lnRef idx="0">
            <a:schemeClr val="accent3"/>
          </a:lnRef>
          <a:fillRef idx="3">
            <a:schemeClr val="accent3"/>
          </a:fillRef>
          <a:effectRef idx="3">
            <a:schemeClr val="accent3"/>
          </a:effectRef>
          <a:fontRef idx="minor">
            <a:schemeClr val="lt1"/>
          </a:fontRef>
        </p:style>
        <p:txBody>
          <a:bodyPr>
            <a:spAutoFit/>
          </a:bodyPr>
          <a:lstStyle/>
          <a:p>
            <a:r>
              <a:rPr lang="en-US" sz="3200" b="1" dirty="0">
                <a:solidFill>
                  <a:srgbClr val="00B0F0"/>
                </a:solidFill>
              </a:rPr>
              <a:t>Work Package</a:t>
            </a:r>
          </a:p>
        </p:txBody>
      </p:sp>
      <p:sp>
        <p:nvSpPr>
          <p:cNvPr id="16391" name="TextBox 47"/>
          <p:cNvSpPr txBox="1">
            <a:spLocks noChangeArrowheads="1"/>
          </p:cNvSpPr>
          <p:nvPr/>
        </p:nvSpPr>
        <p:spPr bwMode="auto">
          <a:xfrm>
            <a:off x="851476" y="1694361"/>
            <a:ext cx="874972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The lowest level of the WBS is called a </a:t>
            </a:r>
            <a:r>
              <a:rPr lang="en-US" sz="2800" b="1" dirty="0"/>
              <a:t>work package. </a:t>
            </a:r>
            <a:r>
              <a:rPr lang="en-US" sz="2800" dirty="0"/>
              <a:t>Work packages are short-duration tasks that have a definite start and stop point, consume resources, and represent cost. </a:t>
            </a:r>
          </a:p>
          <a:p>
            <a:pPr marL="457200" indent="-457200">
              <a:buFont typeface="Wingdings" panose="05000000000000000000" pitchFamily="2" charset="2"/>
              <a:buChar char="§"/>
            </a:pPr>
            <a:r>
              <a:rPr lang="en-US" sz="2800" dirty="0"/>
              <a:t>Each work package is a control point.</a:t>
            </a:r>
          </a:p>
          <a:p>
            <a:pPr marL="457200" indent="-457200">
              <a:buFont typeface="Wingdings" panose="05000000000000000000" pitchFamily="2" charset="2"/>
              <a:buChar char="§"/>
            </a:pPr>
            <a:r>
              <a:rPr lang="en-US" sz="2800" dirty="0"/>
              <a:t>A work package manager is responsible for seeing that the package is completed on time, within budget, and according to technical specifications. </a:t>
            </a:r>
          </a:p>
          <a:p>
            <a:pPr marL="457200" indent="-457200">
              <a:buFont typeface="Wingdings" panose="05000000000000000000" pitchFamily="2" charset="2"/>
              <a:buChar char="§"/>
            </a:pPr>
            <a:r>
              <a:rPr lang="en-US" sz="2800" dirty="0"/>
              <a:t>Practice suggests a work package should not exceed 10 workdays or one reporting period. </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23937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95600" y="1801232"/>
            <a:ext cx="8276655" cy="388111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1017588"/>
            <a:ext cx="67500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latin typeface="+mn-lt"/>
                <a:cs typeface="Times New Roman" panose="02020603050405020304" pitchFamily="18" charset="0"/>
              </a:rPr>
              <a:t>Work Package – Cont..</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91" name="TextBox 47"/>
          <p:cNvSpPr txBox="1">
            <a:spLocks noChangeArrowheads="1"/>
          </p:cNvSpPr>
          <p:nvPr/>
        </p:nvSpPr>
        <p:spPr bwMode="auto">
          <a:xfrm>
            <a:off x="2238151" y="1964851"/>
            <a:ext cx="783410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If a work package has a duration exceeding 10 days, check or monitoring points should be established within the duration, say, every three to five days, so progress and problems can be identified before too much time has passed. </a:t>
            </a:r>
          </a:p>
          <a:p>
            <a:pPr marL="457200" indent="-457200">
              <a:buFont typeface="Wingdings" panose="05000000000000000000" pitchFamily="2" charset="2"/>
              <a:buChar char="§"/>
            </a:pPr>
            <a:r>
              <a:rPr lang="en-US" sz="2800" dirty="0"/>
              <a:t>Each work package of the WBS should be as independent of other packages of the project as possible.</a:t>
            </a: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50571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587827" y="1381080"/>
            <a:ext cx="8653156" cy="49466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09501" y="777347"/>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Work Package – Cont..</a:t>
            </a:r>
            <a:endParaRPr lang="en-US" sz="3200" b="1" dirty="0">
              <a:solidFill>
                <a:srgbClr val="00B0F0"/>
              </a:solidFill>
              <a:latin typeface="+mn-lt"/>
              <a:cs typeface="Times New Roman" panose="02020603050405020304" pitchFamily="18" charset="0"/>
            </a:endParaRPr>
          </a:p>
        </p:txBody>
      </p:sp>
      <p:sp>
        <p:nvSpPr>
          <p:cNvPr id="16391" name="TextBox 47"/>
          <p:cNvSpPr txBox="1">
            <a:spLocks noChangeArrowheads="1"/>
          </p:cNvSpPr>
          <p:nvPr/>
        </p:nvSpPr>
        <p:spPr bwMode="auto">
          <a:xfrm>
            <a:off x="692331" y="1488306"/>
            <a:ext cx="854865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2800" b="1" dirty="0"/>
              <a:t>To review, each work package in the WBS;</a:t>
            </a:r>
          </a:p>
          <a:p>
            <a:pPr marL="342900" indent="-342900">
              <a:buFont typeface="+mj-lt"/>
              <a:buAutoNum type="arabicPeriod"/>
            </a:pPr>
            <a:r>
              <a:rPr lang="en-US" sz="2800" dirty="0"/>
              <a:t>Defines work (what).</a:t>
            </a:r>
          </a:p>
          <a:p>
            <a:pPr marL="342900" indent="-342900">
              <a:buFont typeface="+mj-lt"/>
              <a:buAutoNum type="arabicPeriod"/>
            </a:pPr>
            <a:r>
              <a:rPr lang="en-US" sz="2800" dirty="0"/>
              <a:t>Identifies time to complete a work package (how long).</a:t>
            </a:r>
          </a:p>
          <a:p>
            <a:pPr marL="342900" indent="-342900">
              <a:buFont typeface="+mj-lt"/>
              <a:buAutoNum type="arabicPeriod"/>
            </a:pPr>
            <a:r>
              <a:rPr lang="en-US" sz="2800" dirty="0"/>
              <a:t>Identifies a time-phased budget to complete a work package (cost).</a:t>
            </a:r>
          </a:p>
          <a:p>
            <a:pPr marL="342900" indent="-342900">
              <a:buFont typeface="+mj-lt"/>
              <a:buAutoNum type="arabicPeriod"/>
            </a:pPr>
            <a:r>
              <a:rPr lang="en-US" sz="2800" dirty="0"/>
              <a:t>Identifies resources needed to complete a work package (how much).</a:t>
            </a:r>
          </a:p>
          <a:p>
            <a:pPr marL="342900" indent="-342900">
              <a:buFont typeface="+mj-lt"/>
              <a:buAutoNum type="arabicPeriod"/>
            </a:pPr>
            <a:r>
              <a:rPr lang="en-US" sz="2800" dirty="0"/>
              <a:t>Identifies a single person responsible for units of work (who).</a:t>
            </a:r>
          </a:p>
          <a:p>
            <a:pPr marL="342900" indent="-342900">
              <a:buFont typeface="+mj-lt"/>
              <a:buAutoNum type="arabicPeriod"/>
            </a:pPr>
            <a:r>
              <a:rPr lang="en-US" sz="2800" dirty="0"/>
              <a:t>Identifies monitoring points for measuring progress (how well).</a:t>
            </a:r>
            <a:endParaRPr lang="en-US" altLang="en-US" sz="2800" dirty="0">
              <a:solidFill>
                <a:srgbClr val="00000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9032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87826" y="1142810"/>
            <a:ext cx="9803083" cy="523028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06186" y="1274351"/>
            <a:ext cx="9393778"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Wingdings" panose="05000000000000000000" pitchFamily="2" charset="2"/>
              <a:buChar char="§"/>
            </a:pPr>
            <a:r>
              <a:rPr lang="en-US" sz="2400" dirty="0"/>
              <a:t>WBSs are products of group efforts. </a:t>
            </a:r>
          </a:p>
          <a:p>
            <a:pPr marL="342900" indent="-342900">
              <a:buFont typeface="Wingdings" panose="05000000000000000000" pitchFamily="2" charset="2"/>
              <a:buChar char="§"/>
            </a:pPr>
            <a:r>
              <a:rPr lang="en-US" sz="2400" dirty="0"/>
              <a:t>If the project is small, the entire project team may be involved breaking down the project into its components. </a:t>
            </a:r>
          </a:p>
          <a:p>
            <a:pPr marL="342900" indent="-342900">
              <a:buFont typeface="Wingdings" panose="05000000000000000000" pitchFamily="2" charset="2"/>
              <a:buChar char="§"/>
            </a:pPr>
            <a:r>
              <a:rPr lang="en-US" sz="2400" dirty="0"/>
              <a:t>For large, complex projects, the people responsible for the major deliverables are likely to meet to establish the first two levels of deliverables. </a:t>
            </a:r>
          </a:p>
          <a:p>
            <a:pPr marL="342900" indent="-342900">
              <a:buFont typeface="Wingdings" panose="05000000000000000000" pitchFamily="2" charset="2"/>
              <a:buChar char="§"/>
            </a:pPr>
            <a:r>
              <a:rPr lang="en-US" sz="2400" dirty="0"/>
              <a:t>In turn, further detail would be delegated to the people responsible for the specific work. </a:t>
            </a:r>
          </a:p>
          <a:p>
            <a:pPr marL="342900" indent="-342900">
              <a:buFont typeface="Wingdings" panose="05000000000000000000" pitchFamily="2" charset="2"/>
              <a:buChar char="§"/>
            </a:pPr>
            <a:r>
              <a:rPr lang="en-US" sz="2400" dirty="0"/>
              <a:t>Collectively this information would be gathered and integrated into a formal WBS by a project support person. </a:t>
            </a:r>
          </a:p>
          <a:p>
            <a:pPr marL="342900" indent="-342900">
              <a:buFont typeface="Wingdings" panose="05000000000000000000" pitchFamily="2" charset="2"/>
              <a:buChar char="§"/>
            </a:pPr>
            <a:r>
              <a:rPr lang="en-US" sz="2400" dirty="0"/>
              <a:t>The final version would be reviewed by the inner echelon of the project team. Relevant stakeholders (most notably customers) would be consulted to confirm agreement and revise when appropriate.</a:t>
            </a:r>
            <a:endParaRPr lang="en-US" altLang="en-US" sz="2400" dirty="0">
              <a:solidFill>
                <a:srgbClr val="000000"/>
              </a:solidFill>
              <a:latin typeface="+mn-lt"/>
              <a:cs typeface="Times New Roman" panose="02020603050405020304" pitchFamily="18" charset="0"/>
            </a:endParaRPr>
          </a:p>
        </p:txBody>
      </p:sp>
      <p:sp>
        <p:nvSpPr>
          <p:cNvPr id="4" name="TextBox 2"/>
          <p:cNvSpPr txBox="1">
            <a:spLocks noChangeArrowheads="1"/>
          </p:cNvSpPr>
          <p:nvPr/>
        </p:nvSpPr>
        <p:spPr bwMode="auto">
          <a:xfrm>
            <a:off x="587826" y="555673"/>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Creating a WBS – Cont..</a:t>
            </a:r>
            <a:endParaRPr lang="en-US" sz="3200" b="1" dirty="0">
              <a:solidFill>
                <a:srgbClr val="00B0F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7622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1702" y="1144487"/>
            <a:ext cx="8610007" cy="5367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69125" y="1369740"/>
            <a:ext cx="818091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Wingdings" panose="05000000000000000000" pitchFamily="2" charset="2"/>
              <a:buChar char="§"/>
            </a:pPr>
            <a:r>
              <a:rPr lang="en-US" sz="2400" dirty="0"/>
              <a:t>Project teams developing their first WBS frequently forget that the structure should be end-item, output oriented. </a:t>
            </a:r>
          </a:p>
          <a:p>
            <a:pPr marL="342900" indent="-342900">
              <a:buFont typeface="Wingdings" panose="05000000000000000000" pitchFamily="2" charset="2"/>
              <a:buChar char="§"/>
            </a:pPr>
            <a:r>
              <a:rPr lang="en-US" sz="2400" dirty="0"/>
              <a:t>First attempts often result in a WBS that follows the organization structure—design, marketing, production, finance. </a:t>
            </a:r>
          </a:p>
          <a:p>
            <a:pPr marL="342900" indent="-342900">
              <a:buFont typeface="Wingdings" panose="05000000000000000000" pitchFamily="2" charset="2"/>
              <a:buChar char="§"/>
            </a:pPr>
            <a:r>
              <a:rPr lang="en-US" sz="2400" dirty="0"/>
              <a:t>If a WBS follows the organization structure, the focus will be on the organization function and processes rather than the project output or deliverables. </a:t>
            </a:r>
          </a:p>
          <a:p>
            <a:pPr marL="342900" indent="-342900">
              <a:buFont typeface="Wingdings" panose="05000000000000000000" pitchFamily="2" charset="2"/>
              <a:buChar char="§"/>
            </a:pPr>
            <a:r>
              <a:rPr lang="en-US" sz="2400" dirty="0"/>
              <a:t>In addition, a WBS with a process focus will become an accounting tool that records costs by function rather than a tool for “output” management. </a:t>
            </a:r>
          </a:p>
          <a:p>
            <a:pPr marL="342900" indent="-342900">
              <a:buFont typeface="Wingdings" panose="05000000000000000000" pitchFamily="2" charset="2"/>
              <a:buChar char="§"/>
            </a:pPr>
            <a:r>
              <a:rPr lang="en-US" sz="2400" dirty="0"/>
              <a:t>Every effort should be made to develop a WBS that is output</a:t>
            </a:r>
          </a:p>
          <a:p>
            <a:pPr marL="342900" indent="-342900">
              <a:buFont typeface="Wingdings" panose="05000000000000000000" pitchFamily="2" charset="2"/>
              <a:buChar char="§"/>
            </a:pPr>
            <a:r>
              <a:rPr lang="en-US" sz="2400" dirty="0"/>
              <a:t>oriented in order to concentrate on concrete deliverables. </a:t>
            </a:r>
          </a:p>
        </p:txBody>
      </p:sp>
      <p:sp>
        <p:nvSpPr>
          <p:cNvPr id="4" name="Rectangle 3"/>
          <p:cNvSpPr/>
          <p:nvPr/>
        </p:nvSpPr>
        <p:spPr>
          <a:xfrm>
            <a:off x="692331" y="601476"/>
            <a:ext cx="3702167" cy="523220"/>
          </a:xfrm>
          <a:prstGeom prst="rect">
            <a:avLst/>
          </a:prstGeom>
        </p:spPr>
        <p:txBody>
          <a:bodyPr wrap="none">
            <a:spAutoFit/>
          </a:bodyPr>
          <a:lstStyle/>
          <a:p>
            <a:r>
              <a:rPr lang="en-US" sz="2800" b="1" dirty="0">
                <a:solidFill>
                  <a:srgbClr val="00B0F0"/>
                </a:solidFill>
              </a:rPr>
              <a:t>Creating a WBS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328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592577" y="1573979"/>
            <a:ext cx="8357459" cy="490994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4" name="Rectangle 3"/>
          <p:cNvSpPr/>
          <p:nvPr/>
        </p:nvSpPr>
        <p:spPr>
          <a:xfrm>
            <a:off x="620021" y="770357"/>
            <a:ext cx="8852808" cy="584775"/>
          </a:xfrm>
          <a:prstGeom prst="rect">
            <a:avLst/>
          </a:prstGeom>
        </p:spPr>
        <p:txBody>
          <a:bodyPr wrap="none">
            <a:spAutoFit/>
          </a:bodyPr>
          <a:lstStyle/>
          <a:p>
            <a:r>
              <a:rPr lang="en-US" sz="3200" b="1" dirty="0">
                <a:solidFill>
                  <a:srgbClr val="00B0F0"/>
                </a:solidFill>
              </a:rPr>
              <a:t>Step 4: Integrating the WBS with the Organization</a:t>
            </a:r>
          </a:p>
        </p:txBody>
      </p:sp>
      <p:sp>
        <p:nvSpPr>
          <p:cNvPr id="2" name="Rectangle 1"/>
          <p:cNvSpPr/>
          <p:nvPr/>
        </p:nvSpPr>
        <p:spPr>
          <a:xfrm>
            <a:off x="983672" y="1850482"/>
            <a:ext cx="7536873" cy="4247317"/>
          </a:xfrm>
          <a:prstGeom prst="rect">
            <a:avLst/>
          </a:prstGeom>
        </p:spPr>
        <p:txBody>
          <a:bodyPr wrap="square">
            <a:spAutoFit/>
          </a:bodyPr>
          <a:lstStyle/>
          <a:p>
            <a:pPr marL="342900" indent="-342900">
              <a:spcBef>
                <a:spcPts val="1200"/>
              </a:spcBef>
              <a:buFont typeface="Wingdings" panose="05000000000000000000" pitchFamily="2" charset="2"/>
              <a:buChar char="§"/>
            </a:pPr>
            <a:r>
              <a:rPr lang="en-US" sz="2400" dirty="0"/>
              <a:t>The WBS is used to link the organizational units responsible for performing the work.</a:t>
            </a:r>
          </a:p>
          <a:p>
            <a:pPr marL="342900" indent="-342900">
              <a:spcBef>
                <a:spcPts val="1200"/>
              </a:spcBef>
              <a:buFont typeface="Wingdings" panose="05000000000000000000" pitchFamily="2" charset="2"/>
              <a:buChar char="§"/>
            </a:pPr>
            <a:r>
              <a:rPr lang="en-US" sz="2400" dirty="0"/>
              <a:t>In practice, the outcome of this process is the </a:t>
            </a:r>
            <a:r>
              <a:rPr lang="en-US" sz="2400" b="1" dirty="0"/>
              <a:t>organization breakdown structure (OBS). </a:t>
            </a:r>
          </a:p>
          <a:p>
            <a:pPr marL="342900" indent="-342900">
              <a:spcBef>
                <a:spcPts val="1200"/>
              </a:spcBef>
              <a:buFont typeface="Wingdings" panose="05000000000000000000" pitchFamily="2" charset="2"/>
              <a:buChar char="§"/>
            </a:pPr>
            <a:r>
              <a:rPr lang="en-US" sz="2400" dirty="0"/>
              <a:t>The OBS depicts how the firm has organized to discharge work responsibility.</a:t>
            </a:r>
          </a:p>
          <a:p>
            <a:pPr marL="342900" indent="-342900">
              <a:spcBef>
                <a:spcPts val="1200"/>
              </a:spcBef>
              <a:buFont typeface="Wingdings" panose="05000000000000000000" pitchFamily="2" charset="2"/>
              <a:buChar char="§"/>
            </a:pPr>
            <a:r>
              <a:rPr lang="en-US" sz="2400" dirty="0"/>
              <a:t>The purposes of the OBS are to provide a framework to summarize organization unit work performance, identify organization units responsible for work packages, and tie the organizational unit to cost control accounts. </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670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96388" y="1181302"/>
            <a:ext cx="8813868" cy="52749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587830" y="1378579"/>
            <a:ext cx="8542316" cy="4832092"/>
          </a:xfrm>
          <a:prstGeom prst="rect">
            <a:avLst/>
          </a:prstGeom>
        </p:spPr>
        <p:txBody>
          <a:bodyPr wrap="square">
            <a:spAutoFit/>
          </a:bodyPr>
          <a:lstStyle/>
          <a:p>
            <a:pPr marL="457200" indent="-457200">
              <a:buFont typeface="Wingdings" panose="05000000000000000000" pitchFamily="2" charset="2"/>
              <a:buChar char="§"/>
            </a:pPr>
            <a:r>
              <a:rPr lang="en-US" sz="2800" dirty="0"/>
              <a:t>Recall, cost accounts group similar work packages (usually under the purview of a department). </a:t>
            </a:r>
          </a:p>
          <a:p>
            <a:pPr marL="457200" indent="-457200">
              <a:buFont typeface="Wingdings" panose="05000000000000000000" pitchFamily="2" charset="2"/>
              <a:buChar char="§"/>
            </a:pPr>
            <a:r>
              <a:rPr lang="en-US" sz="2800" dirty="0"/>
              <a:t>The OBS defines the organization </a:t>
            </a:r>
            <a:r>
              <a:rPr lang="en-US" sz="2800" dirty="0" err="1"/>
              <a:t>subdeliverables</a:t>
            </a:r>
            <a:r>
              <a:rPr lang="en-US" sz="2800" dirty="0"/>
              <a:t> in a hierarchical pattern in successively smaller and smaller units. </a:t>
            </a:r>
          </a:p>
          <a:p>
            <a:pPr marL="457200" indent="-457200">
              <a:buFont typeface="Wingdings" panose="05000000000000000000" pitchFamily="2" charset="2"/>
              <a:buChar char="§"/>
            </a:pPr>
            <a:r>
              <a:rPr lang="en-US" sz="2800" dirty="0"/>
              <a:t>Frequently, the traditional organization structure can be used. </a:t>
            </a:r>
          </a:p>
          <a:p>
            <a:pPr marL="457200" indent="-457200">
              <a:buFont typeface="Wingdings" panose="05000000000000000000" pitchFamily="2" charset="2"/>
              <a:buChar char="§"/>
            </a:pPr>
            <a:r>
              <a:rPr lang="en-US" sz="2800" dirty="0"/>
              <a:t>Even if the project is completely performed by a team, it is necessary to break down the team structure for assigning responsibility for budgets, time, and technical performance.</a:t>
            </a:r>
            <a:endParaRPr lang="en-US" sz="4000" dirty="0"/>
          </a:p>
        </p:txBody>
      </p:sp>
      <p:sp>
        <p:nvSpPr>
          <p:cNvPr id="4" name="Rectangle 3"/>
          <p:cNvSpPr/>
          <p:nvPr/>
        </p:nvSpPr>
        <p:spPr>
          <a:xfrm>
            <a:off x="692331" y="559914"/>
            <a:ext cx="7554825" cy="523220"/>
          </a:xfrm>
          <a:prstGeom prst="rect">
            <a:avLst/>
          </a:prstGeom>
        </p:spPr>
        <p:txBody>
          <a:bodyPr wrap="none">
            <a:spAutoFit/>
          </a:bodyPr>
          <a:lstStyle/>
          <a:p>
            <a:r>
              <a:rPr lang="en-US" sz="2800" b="1" dirty="0">
                <a:solidFill>
                  <a:srgbClr val="00B0F0"/>
                </a:solidFill>
              </a:rPr>
              <a:t>Integrating the WBS with the Organization – Cont.</a:t>
            </a:r>
          </a:p>
        </p:txBody>
      </p:sp>
      <p:sp>
        <p:nvSpPr>
          <p:cNvPr id="5" name="Rectangle 27"/>
          <p:cNvSpPr>
            <a:spLocks noChangeArrowheads="1"/>
          </p:cNvSpPr>
          <p:nvPr/>
        </p:nvSpPr>
        <p:spPr bwMode="auto">
          <a:xfrm>
            <a:off x="620022" y="431967"/>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4290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0116" y="1381079"/>
            <a:ext cx="9575075" cy="494664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92331" y="1488306"/>
            <a:ext cx="9078686"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Gaining the maximum usefulness of a breakdown structure depends on a coding system.</a:t>
            </a:r>
          </a:p>
          <a:p>
            <a:pPr marL="457200" indent="-457200">
              <a:buFont typeface="Wingdings" panose="05000000000000000000" pitchFamily="2" charset="2"/>
              <a:buChar char="§"/>
            </a:pPr>
            <a:r>
              <a:rPr lang="en-US" sz="2800" dirty="0"/>
              <a:t>The codes are used to define levels and elements in the WBS, organization elements, work packages, and budget and cost information. </a:t>
            </a:r>
          </a:p>
          <a:p>
            <a:pPr marL="457200" indent="-457200">
              <a:buFont typeface="Wingdings" panose="05000000000000000000" pitchFamily="2" charset="2"/>
              <a:buChar char="§"/>
            </a:pPr>
            <a:r>
              <a:rPr lang="en-US" sz="2800" dirty="0"/>
              <a:t>The codes allow reports to be consolidated at any level in the structure. </a:t>
            </a:r>
          </a:p>
          <a:p>
            <a:pPr marL="457200" indent="-457200">
              <a:buFont typeface="Wingdings" panose="05000000000000000000" pitchFamily="2" charset="2"/>
              <a:buChar char="§"/>
            </a:pPr>
            <a:r>
              <a:rPr lang="en-US" sz="2800" dirty="0"/>
              <a:t>The most commonly used scheme in practice is numeric indention. </a:t>
            </a:r>
          </a:p>
          <a:p>
            <a:pPr marL="457200" indent="-457200">
              <a:buFont typeface="Wingdings" panose="05000000000000000000" pitchFamily="2" charset="2"/>
              <a:buChar char="§"/>
            </a:pPr>
            <a:r>
              <a:rPr lang="en-US" sz="2800" dirty="0"/>
              <a:t>A portion of the E-Slim Tablet x-13 Prototype project is presented in Exhibit below.</a:t>
            </a:r>
            <a:endParaRPr lang="en-US" altLang="en-US" sz="2800" dirty="0">
              <a:solidFill>
                <a:srgbClr val="000000"/>
              </a:solidFill>
              <a:latin typeface="+mn-lt"/>
              <a:cs typeface="Times New Roman" panose="02020603050405020304" pitchFamily="18" charset="0"/>
            </a:endParaRPr>
          </a:p>
        </p:txBody>
      </p:sp>
      <p:sp>
        <p:nvSpPr>
          <p:cNvPr id="4" name="Rectangle 3"/>
          <p:cNvSpPr/>
          <p:nvPr/>
        </p:nvSpPr>
        <p:spPr>
          <a:xfrm>
            <a:off x="587826" y="596424"/>
            <a:ext cx="8857105" cy="584775"/>
          </a:xfrm>
          <a:prstGeom prst="rect">
            <a:avLst/>
          </a:prstGeom>
        </p:spPr>
        <p:txBody>
          <a:bodyPr wrap="none">
            <a:spAutoFit/>
          </a:bodyPr>
          <a:lstStyle/>
          <a:p>
            <a:r>
              <a:rPr lang="en-US" sz="3200" b="1" dirty="0">
                <a:solidFill>
                  <a:srgbClr val="00B0F0"/>
                </a:solidFill>
              </a:rPr>
              <a:t>Step 5: Coding the WBS for the Information System</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8722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5400000">
            <a:off x="2831258" y="-2168236"/>
            <a:ext cx="6418648" cy="11222182"/>
          </a:xfrm>
          <a:prstGeom prst="rect">
            <a:avLst/>
          </a:prstGeom>
        </p:spPr>
      </p:pic>
      <p:sp>
        <p:nvSpPr>
          <p:cNvPr id="3" name="Rectangle 2"/>
          <p:cNvSpPr/>
          <p:nvPr/>
        </p:nvSpPr>
        <p:spPr>
          <a:xfrm>
            <a:off x="1820881" y="388606"/>
            <a:ext cx="3554683" cy="707886"/>
          </a:xfrm>
          <a:prstGeom prst="rect">
            <a:avLst/>
          </a:prstGeom>
        </p:spPr>
        <p:txBody>
          <a:bodyPr wrap="square">
            <a:spAutoFit/>
          </a:bodyPr>
          <a:lstStyle/>
          <a:p>
            <a:pPr algn="ctr"/>
            <a:r>
              <a:rPr lang="en-US" sz="2000" b="1" dirty="0">
                <a:solidFill>
                  <a:srgbClr val="00B0F0"/>
                </a:solidFill>
              </a:rPr>
              <a:t>Step 5: Coding the WBS for the Information System</a:t>
            </a:r>
          </a:p>
        </p:txBody>
      </p:sp>
    </p:spTree>
    <p:extLst>
      <p:ext uri="{BB962C8B-B14F-4D97-AF65-F5344CB8AC3E}">
        <p14:creationId xmlns:p14="http://schemas.microsoft.com/office/powerpoint/2010/main" val="14589444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1345848"/>
            <a:ext cx="8326581" cy="493026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69572" y="1572671"/>
            <a:ext cx="8171410" cy="4278094"/>
          </a:xfrm>
          <a:prstGeom prst="rect">
            <a:avLst/>
          </a:prstGeom>
        </p:spPr>
        <p:txBody>
          <a:bodyPr wrap="square">
            <a:spAutoFit/>
          </a:bodyPr>
          <a:lstStyle/>
          <a:p>
            <a:pPr marL="457200" indent="-457200">
              <a:spcBef>
                <a:spcPts val="1200"/>
              </a:spcBef>
              <a:buFont typeface="Wingdings" panose="05000000000000000000" pitchFamily="2" charset="2"/>
              <a:buChar char="§"/>
            </a:pPr>
            <a:r>
              <a:rPr lang="en-US" sz="2800" dirty="0"/>
              <a:t>Note the project identification is 1.0. Each successive indention represents a lower element or work package.</a:t>
            </a:r>
          </a:p>
          <a:p>
            <a:pPr marL="457200" indent="-457200">
              <a:spcBef>
                <a:spcPts val="1200"/>
              </a:spcBef>
              <a:buFont typeface="Wingdings" panose="05000000000000000000" pitchFamily="2" charset="2"/>
              <a:buChar char="§"/>
            </a:pPr>
            <a:r>
              <a:rPr lang="en-US" sz="2800" dirty="0"/>
              <a:t>Ultimately the numeric scheme reaches down to the work package level, and all tasks and elements in the structure have an identification code.</a:t>
            </a:r>
          </a:p>
          <a:p>
            <a:pPr marL="457200" indent="-457200">
              <a:spcBef>
                <a:spcPts val="1200"/>
              </a:spcBef>
              <a:buFont typeface="Wingdings" panose="05000000000000000000" pitchFamily="2" charset="2"/>
              <a:buChar char="§"/>
            </a:pPr>
            <a:r>
              <a:rPr lang="en-US" sz="2800" dirty="0"/>
              <a:t>The “cost account” is the focal point because all budgets, work assignments, time, cost, and technical performance come together at this point.</a:t>
            </a:r>
            <a:endParaRPr lang="en-US" sz="2800" dirty="0">
              <a:solidFill>
                <a:srgbClr val="000000"/>
              </a:solidFill>
              <a:latin typeface="+mn-lt"/>
            </a:endParaRPr>
          </a:p>
        </p:txBody>
      </p:sp>
      <p:sp>
        <p:nvSpPr>
          <p:cNvPr id="4" name="Rectangle 3"/>
          <p:cNvSpPr/>
          <p:nvPr/>
        </p:nvSpPr>
        <p:spPr>
          <a:xfrm>
            <a:off x="1097281" y="665012"/>
            <a:ext cx="4305992" cy="584775"/>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spcBef>
                <a:spcPts val="1200"/>
              </a:spcBef>
            </a:pPr>
            <a:r>
              <a:rPr lang="en-US" sz="3200" b="1" dirty="0">
                <a:solidFill>
                  <a:srgbClr val="00B0F0"/>
                </a:solidFill>
              </a:rPr>
              <a:t>Coding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394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88853" y="208052"/>
            <a:ext cx="6737584" cy="6400566"/>
          </a:xfrm>
          <a:prstGeom prst="rect">
            <a:avLst/>
          </a:prstGeom>
        </p:spPr>
      </p:pic>
      <p:sp>
        <p:nvSpPr>
          <p:cNvPr id="3" name="Rectangle 2"/>
          <p:cNvSpPr/>
          <p:nvPr/>
        </p:nvSpPr>
        <p:spPr>
          <a:xfrm>
            <a:off x="570808" y="2792782"/>
            <a:ext cx="2948246" cy="1723549"/>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spcBef>
                <a:spcPts val="1200"/>
              </a:spcBef>
            </a:pPr>
            <a:r>
              <a:rPr lang="en-US" sz="3200" b="1" dirty="0">
                <a:solidFill>
                  <a:srgbClr val="00B0F0"/>
                </a:solidFill>
              </a:rPr>
              <a:t>Example for Coding </a:t>
            </a:r>
          </a:p>
          <a:p>
            <a:pPr algn="ctr">
              <a:spcBef>
                <a:spcPts val="1200"/>
              </a:spcBef>
            </a:pPr>
            <a:r>
              <a:rPr lang="en-US" sz="3200" b="1" dirty="0">
                <a:solidFill>
                  <a:srgbClr val="00B0F0"/>
                </a:solidFill>
              </a:rPr>
              <a:t>the WBS</a:t>
            </a:r>
          </a:p>
        </p:txBody>
      </p:sp>
    </p:spTree>
    <p:extLst>
      <p:ext uri="{BB962C8B-B14F-4D97-AF65-F5344CB8AC3E}">
        <p14:creationId xmlns:p14="http://schemas.microsoft.com/office/powerpoint/2010/main" val="4725990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1001833" y="1504205"/>
            <a:ext cx="6953448" cy="344662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66799" y="1517762"/>
            <a:ext cx="6914607" cy="3257174"/>
          </a:xfrm>
          <a:prstGeom prst="rect">
            <a:avLst/>
          </a:prstGeom>
        </p:spPr>
        <p:txBody>
          <a:bodyPr wrap="square">
            <a:spAutoFit/>
          </a:bodyPr>
          <a:lstStyle/>
          <a:p>
            <a:pPr marL="342900" indent="-342900">
              <a:lnSpc>
                <a:spcPct val="150000"/>
              </a:lnSpc>
              <a:buFont typeface="Wingdings" panose="05000000000000000000" pitchFamily="2" charset="2"/>
              <a:buChar char="§"/>
            </a:pPr>
            <a:r>
              <a:rPr lang="en-US" sz="2800" dirty="0"/>
              <a:t>Process projects are driven by performance  requirements, not by plans/blueprints.</a:t>
            </a:r>
          </a:p>
          <a:p>
            <a:pPr marL="342900" indent="-342900">
              <a:lnSpc>
                <a:spcPct val="150000"/>
              </a:lnSpc>
              <a:buFont typeface="Wingdings" panose="05000000000000000000" pitchFamily="2" charset="2"/>
              <a:buChar char="§"/>
            </a:pPr>
            <a:r>
              <a:rPr lang="en-US" sz="2800" dirty="0"/>
              <a:t>Some practitioners choose to utilize what we refer to as a </a:t>
            </a:r>
            <a:r>
              <a:rPr lang="en-US" sz="2800" b="1" dirty="0"/>
              <a:t>process breakdown structure (PBS) </a:t>
            </a:r>
            <a:r>
              <a:rPr lang="en-US" sz="2800" dirty="0"/>
              <a:t>instead of the classic WBS.</a:t>
            </a:r>
          </a:p>
        </p:txBody>
      </p:sp>
      <p:sp>
        <p:nvSpPr>
          <p:cNvPr id="4" name="Rectangle 3"/>
          <p:cNvSpPr/>
          <p:nvPr/>
        </p:nvSpPr>
        <p:spPr>
          <a:xfrm>
            <a:off x="1066799" y="785462"/>
            <a:ext cx="6736139" cy="523220"/>
          </a:xfrm>
          <a:prstGeom prst="rect">
            <a:avLst/>
          </a:prstGeom>
        </p:spPr>
        <p:txBody>
          <a:bodyPr wrap="none">
            <a:spAutoFit/>
          </a:bodyPr>
          <a:lstStyle/>
          <a:p>
            <a:r>
              <a:rPr lang="en-US" sz="2800" b="1" dirty="0">
                <a:solidFill>
                  <a:srgbClr val="00B0F0"/>
                </a:solidFill>
                <a:latin typeface="ProximaNovaCond-Regular"/>
              </a:rPr>
              <a:t>Process Breakdown Structure – Cont..</a:t>
            </a:r>
            <a:endParaRPr lang="en-US" sz="2800" b="1" dirty="0">
              <a:solidFill>
                <a:srgbClr val="00B0F0"/>
              </a:solidFill>
            </a:endParaRP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90974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84911" y="810493"/>
            <a:ext cx="11042072" cy="5811975"/>
          </a:xfrm>
          <a:prstGeom prst="rect">
            <a:avLst/>
          </a:prstGeom>
        </p:spPr>
      </p:pic>
      <p:sp>
        <p:nvSpPr>
          <p:cNvPr id="3" name="Rectangle 2"/>
          <p:cNvSpPr/>
          <p:nvPr/>
        </p:nvSpPr>
        <p:spPr>
          <a:xfrm>
            <a:off x="620021" y="225458"/>
            <a:ext cx="6038833" cy="584775"/>
          </a:xfrm>
          <a:prstGeom prst="rect">
            <a:avLst/>
          </a:prstGeom>
        </p:spPr>
        <p:txBody>
          <a:bodyPr wrap="none">
            <a:spAutoFit/>
          </a:bodyPr>
          <a:lstStyle/>
          <a:p>
            <a:r>
              <a:rPr lang="en-US" sz="3200" b="1" dirty="0">
                <a:solidFill>
                  <a:srgbClr val="00B0F0"/>
                </a:solidFill>
                <a:latin typeface="ProximaNovaCond-Regular"/>
              </a:rPr>
              <a:t>Process Breakdown Structure</a:t>
            </a:r>
            <a:endParaRPr lang="en-US" sz="3200" b="1" dirty="0">
              <a:solidFill>
                <a:srgbClr val="00B0F0"/>
              </a:solidFill>
            </a:endParaRPr>
          </a:p>
        </p:txBody>
      </p:sp>
    </p:spTree>
    <p:extLst>
      <p:ext uri="{BB962C8B-B14F-4D97-AF65-F5344CB8AC3E}">
        <p14:creationId xmlns:p14="http://schemas.microsoft.com/office/powerpoint/2010/main" val="32423001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41614" y="1311079"/>
            <a:ext cx="8737913" cy="488190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766305" y="1517434"/>
            <a:ext cx="8460822" cy="4616648"/>
          </a:xfrm>
          <a:prstGeom prst="rect">
            <a:avLst/>
          </a:prstGeom>
        </p:spPr>
        <p:txBody>
          <a:bodyPr wrap="square">
            <a:spAutoFit/>
          </a:bodyPr>
          <a:lstStyle/>
          <a:p>
            <a:pPr marL="342900" indent="-342900">
              <a:spcBef>
                <a:spcPts val="1200"/>
              </a:spcBef>
              <a:buFont typeface="Wingdings" panose="05000000000000000000" pitchFamily="2" charset="2"/>
              <a:buChar char="§"/>
            </a:pPr>
            <a:r>
              <a:rPr lang="en-US" sz="2400" dirty="0"/>
              <a:t>Once the project deliverables and work are clearly identified, following up with an internal communication plan is vital.</a:t>
            </a:r>
          </a:p>
          <a:p>
            <a:pPr marL="342900" indent="-342900">
              <a:spcBef>
                <a:spcPts val="1200"/>
              </a:spcBef>
              <a:buFont typeface="Wingdings" panose="05000000000000000000" pitchFamily="2" charset="2"/>
              <a:buChar char="§"/>
            </a:pPr>
            <a:r>
              <a:rPr lang="en-US" sz="2400" dirty="0"/>
              <a:t>Stories abound of poor communication as a major contributor to project failure. </a:t>
            </a:r>
          </a:p>
          <a:p>
            <a:pPr marL="342900" indent="-342900">
              <a:spcBef>
                <a:spcPts val="1200"/>
              </a:spcBef>
              <a:buFont typeface="Wingdings" panose="05000000000000000000" pitchFamily="2" charset="2"/>
              <a:buChar char="§"/>
            </a:pPr>
            <a:r>
              <a:rPr lang="en-US" sz="2400" dirty="0"/>
              <a:t>Having a robust communications plan can go a long way toward mitigating project problems and can ensure that customers, team members, and other stakeholders have the information to do their jobs.</a:t>
            </a:r>
          </a:p>
          <a:p>
            <a:pPr marL="342900" indent="-342900">
              <a:spcBef>
                <a:spcPts val="1200"/>
              </a:spcBef>
              <a:buFont typeface="Wingdings" panose="05000000000000000000" pitchFamily="2" charset="2"/>
              <a:buChar char="§"/>
            </a:pPr>
            <a:r>
              <a:rPr lang="en-US" sz="2400" dirty="0"/>
              <a:t>The communication plan is usually created by the project manager and/or the project team in the early stage of project planning.</a:t>
            </a:r>
          </a:p>
        </p:txBody>
      </p:sp>
      <p:sp>
        <p:nvSpPr>
          <p:cNvPr id="3" name="Rectangle 2"/>
          <p:cNvSpPr/>
          <p:nvPr/>
        </p:nvSpPr>
        <p:spPr>
          <a:xfrm>
            <a:off x="888802" y="610807"/>
            <a:ext cx="5014514" cy="584775"/>
          </a:xfrm>
          <a:prstGeom prst="rect">
            <a:avLst/>
          </a:prstGeom>
        </p:spPr>
        <p:txBody>
          <a:bodyPr wrap="none">
            <a:spAutoFit/>
          </a:bodyPr>
          <a:lstStyle/>
          <a:p>
            <a:pPr>
              <a:spcBef>
                <a:spcPts val="1200"/>
              </a:spcBef>
            </a:pPr>
            <a:r>
              <a:rPr lang="en-US" sz="3200" b="1" dirty="0">
                <a:solidFill>
                  <a:srgbClr val="00B0F0"/>
                </a:solidFill>
              </a:rPr>
              <a:t>Project Communication Plan</a:t>
            </a:r>
          </a:p>
        </p:txBody>
      </p:sp>
      <p:sp>
        <p:nvSpPr>
          <p:cNvPr id="5" name="Rectangle 27"/>
          <p:cNvSpPr>
            <a:spLocks noChangeArrowheads="1"/>
          </p:cNvSpPr>
          <p:nvPr/>
        </p:nvSpPr>
        <p:spPr bwMode="auto">
          <a:xfrm>
            <a:off x="620021" y="352949"/>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descr="What Is Organisational Strategy &amp; How To Execute Yours - UpRais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10800" y="1419340"/>
            <a:ext cx="1676401" cy="1808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6027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433793" y="804174"/>
            <a:ext cx="10788388" cy="58317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Rectangle 2"/>
          <p:cNvSpPr/>
          <p:nvPr/>
        </p:nvSpPr>
        <p:spPr>
          <a:xfrm>
            <a:off x="771157" y="182480"/>
            <a:ext cx="3777829" cy="523220"/>
          </a:xfrm>
          <a:prstGeom prst="rect">
            <a:avLst/>
          </a:prstGeom>
        </p:spPr>
        <p:txBody>
          <a:bodyPr wrap="none">
            <a:spAutoFit/>
          </a:bodyPr>
          <a:lstStyle/>
          <a:p>
            <a:r>
              <a:rPr lang="en-US" sz="2800" b="1" dirty="0">
                <a:solidFill>
                  <a:srgbClr val="00B0F0"/>
                </a:solidFill>
              </a:rPr>
              <a:t>Communication – Cont..</a:t>
            </a:r>
          </a:p>
        </p:txBody>
      </p:sp>
      <p:sp>
        <p:nvSpPr>
          <p:cNvPr id="2" name="Rectangle 1"/>
          <p:cNvSpPr/>
          <p:nvPr/>
        </p:nvSpPr>
        <p:spPr>
          <a:xfrm>
            <a:off x="651160" y="857218"/>
            <a:ext cx="10321639" cy="5786199"/>
          </a:xfrm>
          <a:prstGeom prst="rect">
            <a:avLst/>
          </a:prstGeom>
        </p:spPr>
        <p:txBody>
          <a:bodyPr wrap="square">
            <a:spAutoFit/>
          </a:bodyPr>
          <a:lstStyle/>
          <a:p>
            <a:pPr>
              <a:spcBef>
                <a:spcPts val="600"/>
              </a:spcBef>
            </a:pPr>
            <a:r>
              <a:rPr lang="en-US" sz="2800" b="1" dirty="0"/>
              <a:t>Project communication plans address the following core questions:</a:t>
            </a:r>
          </a:p>
          <a:p>
            <a:pPr marL="342900" indent="-342900">
              <a:spcBef>
                <a:spcPts val="600"/>
              </a:spcBef>
              <a:buFont typeface="Wingdings" panose="05000000000000000000" pitchFamily="2" charset="2"/>
              <a:buChar char="§"/>
            </a:pPr>
            <a:r>
              <a:rPr lang="en-US" sz="2400" dirty="0">
                <a:solidFill>
                  <a:srgbClr val="000000"/>
                </a:solidFill>
                <a:latin typeface="+mn-lt"/>
              </a:rPr>
              <a:t>What information needs to be collected and when?</a:t>
            </a:r>
          </a:p>
          <a:p>
            <a:pPr marL="342900" indent="-342900">
              <a:spcBef>
                <a:spcPts val="600"/>
              </a:spcBef>
              <a:buFont typeface="Wingdings" panose="05000000000000000000" pitchFamily="2" charset="2"/>
              <a:buChar char="§"/>
            </a:pPr>
            <a:r>
              <a:rPr lang="en-US" sz="2400" dirty="0">
                <a:solidFill>
                  <a:srgbClr val="000000"/>
                </a:solidFill>
                <a:latin typeface="+mn-lt"/>
              </a:rPr>
              <a:t>Who will receive the information?</a:t>
            </a:r>
          </a:p>
          <a:p>
            <a:pPr marL="342900" indent="-342900">
              <a:spcBef>
                <a:spcPts val="600"/>
              </a:spcBef>
              <a:buFont typeface="Wingdings" panose="05000000000000000000" pitchFamily="2" charset="2"/>
              <a:buChar char="§"/>
            </a:pPr>
            <a:r>
              <a:rPr lang="en-US" sz="2400" dirty="0">
                <a:solidFill>
                  <a:srgbClr val="000000"/>
                </a:solidFill>
                <a:latin typeface="+mn-lt"/>
              </a:rPr>
              <a:t>What methods will be used to gather and store information?</a:t>
            </a:r>
          </a:p>
          <a:p>
            <a:pPr marL="342900" indent="-342900">
              <a:spcBef>
                <a:spcPts val="600"/>
              </a:spcBef>
              <a:buFont typeface="Wingdings" panose="05000000000000000000" pitchFamily="2" charset="2"/>
              <a:buChar char="§"/>
            </a:pPr>
            <a:r>
              <a:rPr lang="en-US" sz="2400" dirty="0">
                <a:solidFill>
                  <a:srgbClr val="000000"/>
                </a:solidFill>
                <a:latin typeface="+mn-lt"/>
              </a:rPr>
              <a:t>What are the limits, if any, on who has access to certain kinds of information?</a:t>
            </a:r>
          </a:p>
          <a:p>
            <a:pPr marL="342900" indent="-342900">
              <a:spcBef>
                <a:spcPts val="600"/>
              </a:spcBef>
              <a:buFont typeface="Wingdings" panose="05000000000000000000" pitchFamily="2" charset="2"/>
              <a:buChar char="§"/>
            </a:pPr>
            <a:r>
              <a:rPr lang="en-US" sz="2400" dirty="0">
                <a:solidFill>
                  <a:srgbClr val="000000"/>
                </a:solidFill>
                <a:latin typeface="+mn-lt"/>
              </a:rPr>
              <a:t>When will the information be communicated?</a:t>
            </a:r>
          </a:p>
          <a:p>
            <a:pPr marL="342900" indent="-342900">
              <a:spcBef>
                <a:spcPts val="600"/>
              </a:spcBef>
              <a:buFont typeface="Wingdings" panose="05000000000000000000" pitchFamily="2" charset="2"/>
              <a:buChar char="§"/>
            </a:pPr>
            <a:r>
              <a:rPr lang="en-US" sz="2400" dirty="0">
                <a:solidFill>
                  <a:srgbClr val="000000"/>
                </a:solidFill>
                <a:latin typeface="+mn-lt"/>
              </a:rPr>
              <a:t>How will it be communicated?</a:t>
            </a:r>
          </a:p>
          <a:p>
            <a:pPr marL="342900" indent="-342900">
              <a:spcBef>
                <a:spcPts val="600"/>
              </a:spcBef>
              <a:buFont typeface="Wingdings" panose="05000000000000000000" pitchFamily="2" charset="2"/>
              <a:buChar char="§"/>
            </a:pPr>
            <a:r>
              <a:rPr lang="en-US" sz="2400" b="1" u="sng" dirty="0">
                <a:latin typeface="+mn-lt"/>
              </a:rPr>
              <a:t>Developing a communication plan has relationship with:</a:t>
            </a:r>
          </a:p>
          <a:p>
            <a:pPr>
              <a:spcBef>
                <a:spcPts val="600"/>
              </a:spcBef>
            </a:pPr>
            <a:r>
              <a:rPr lang="en-US" sz="2800" b="1" dirty="0">
                <a:latin typeface="+mn-lt"/>
              </a:rPr>
              <a:t>(1) Stakeholder analysis:</a:t>
            </a:r>
          </a:p>
          <a:p>
            <a:pPr marL="342900" indent="-342900">
              <a:spcBef>
                <a:spcPts val="600"/>
              </a:spcBef>
              <a:buFont typeface="Wingdings" panose="05000000000000000000" pitchFamily="2" charset="2"/>
              <a:buChar char="§"/>
            </a:pPr>
            <a:r>
              <a:rPr lang="en-US" sz="2400" b="1" dirty="0">
                <a:latin typeface="+mn-lt"/>
              </a:rPr>
              <a:t> </a:t>
            </a:r>
            <a:r>
              <a:rPr lang="en-US" sz="2400" dirty="0">
                <a:latin typeface="+mn-lt"/>
              </a:rPr>
              <a:t>Identify the target groups. </a:t>
            </a:r>
          </a:p>
          <a:p>
            <a:pPr marL="342900" indent="-342900">
              <a:spcBef>
                <a:spcPts val="600"/>
              </a:spcBef>
              <a:buFont typeface="Wingdings" panose="05000000000000000000" pitchFamily="2" charset="2"/>
              <a:buChar char="§"/>
            </a:pPr>
            <a:r>
              <a:rPr lang="en-US" sz="2400" dirty="0">
                <a:latin typeface="+mn-lt"/>
              </a:rPr>
              <a:t>Typical groups could be the customer, sponsor, project team, project office, or anyone who needs project information to make decisions and/or contribute to project progress.</a:t>
            </a:r>
          </a:p>
        </p:txBody>
      </p:sp>
    </p:spTree>
    <p:extLst>
      <p:ext uri="{BB962C8B-B14F-4D97-AF65-F5344CB8AC3E}">
        <p14:creationId xmlns:p14="http://schemas.microsoft.com/office/powerpoint/2010/main" val="3696860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58486" y="1211681"/>
            <a:ext cx="9638461" cy="53969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58982" y="1225536"/>
            <a:ext cx="9296400" cy="5509200"/>
          </a:xfrm>
          <a:prstGeom prst="rect">
            <a:avLst/>
          </a:prstGeom>
        </p:spPr>
        <p:txBody>
          <a:bodyPr wrap="square">
            <a:spAutoFit/>
          </a:bodyPr>
          <a:lstStyle/>
          <a:p>
            <a:pPr>
              <a:spcBef>
                <a:spcPts val="1200"/>
              </a:spcBef>
            </a:pPr>
            <a:r>
              <a:rPr lang="en-US" sz="2800" b="1" dirty="0">
                <a:latin typeface="+mn-lt"/>
              </a:rPr>
              <a:t>(2) Information needs:</a:t>
            </a:r>
          </a:p>
          <a:p>
            <a:pPr marL="457200" indent="-457200">
              <a:spcBef>
                <a:spcPts val="1200"/>
              </a:spcBef>
              <a:buFont typeface="Wingdings" panose="05000000000000000000" pitchFamily="2" charset="2"/>
              <a:buChar char="§"/>
            </a:pPr>
            <a:r>
              <a:rPr lang="en-US" sz="2400" dirty="0">
                <a:latin typeface="+mn-lt"/>
              </a:rPr>
              <a:t>What information is pertinent to stakeholders who contribute to the project’s progress? </a:t>
            </a:r>
          </a:p>
          <a:p>
            <a:pPr marL="457200" indent="-457200">
              <a:spcBef>
                <a:spcPts val="1200"/>
              </a:spcBef>
              <a:buFont typeface="Wingdings" panose="05000000000000000000" pitchFamily="2" charset="2"/>
              <a:buChar char="§"/>
            </a:pPr>
            <a:r>
              <a:rPr lang="en-US" sz="2400" dirty="0">
                <a:latin typeface="+mn-lt"/>
              </a:rPr>
              <a:t>The simplest answer to this question can be obtained by asking the different people what information they need and when they need it. </a:t>
            </a:r>
          </a:p>
          <a:p>
            <a:pPr marL="457200" indent="-457200">
              <a:spcBef>
                <a:spcPts val="1200"/>
              </a:spcBef>
              <a:buFont typeface="Wingdings" panose="05000000000000000000" pitchFamily="2" charset="2"/>
              <a:buChar char="§"/>
            </a:pPr>
            <a:r>
              <a:rPr lang="en-US" sz="2400" dirty="0">
                <a:latin typeface="+mn-lt"/>
              </a:rPr>
              <a:t>For example, top management needs to know how the project is progressing, whether it is encountering critical problems, and the extent to which project goals are being realized.</a:t>
            </a:r>
          </a:p>
          <a:p>
            <a:pPr marL="457200" indent="-457200">
              <a:spcBef>
                <a:spcPts val="1200"/>
              </a:spcBef>
              <a:buFont typeface="Wingdings" panose="05000000000000000000" pitchFamily="2" charset="2"/>
              <a:buChar char="§"/>
            </a:pPr>
            <a:r>
              <a:rPr lang="en-US" sz="2400" dirty="0">
                <a:latin typeface="+mn-lt"/>
              </a:rPr>
              <a:t>Frequent information needs found in communication plans are:</a:t>
            </a:r>
          </a:p>
          <a:p>
            <a:pPr marL="457200" indent="-457200">
              <a:spcBef>
                <a:spcPts val="1200"/>
              </a:spcBef>
              <a:buFont typeface="Wingdings" panose="05000000000000000000" pitchFamily="2" charset="2"/>
              <a:buChar char="§"/>
            </a:pPr>
            <a:r>
              <a:rPr lang="en-US" sz="2400" dirty="0">
                <a:latin typeface="+mn-lt"/>
              </a:rPr>
              <a:t>Project status reports, Deliverable issues, Changes in scope, Team status meetings, Gating decisions, Accepted request changes, Action items, Milestone reports.</a:t>
            </a:r>
          </a:p>
        </p:txBody>
      </p:sp>
      <p:sp>
        <p:nvSpPr>
          <p:cNvPr id="3" name="Rectangle 2"/>
          <p:cNvSpPr/>
          <p:nvPr/>
        </p:nvSpPr>
        <p:spPr>
          <a:xfrm>
            <a:off x="1025238" y="702316"/>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237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27760" y="1308666"/>
            <a:ext cx="9472205" cy="45546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72835" y="1471321"/>
            <a:ext cx="9144001" cy="4308872"/>
          </a:xfrm>
          <a:prstGeom prst="rect">
            <a:avLst/>
          </a:prstGeom>
        </p:spPr>
        <p:txBody>
          <a:bodyPr wrap="square">
            <a:spAutoFit/>
          </a:bodyPr>
          <a:lstStyle/>
          <a:p>
            <a:pPr>
              <a:spcBef>
                <a:spcPts val="1200"/>
              </a:spcBef>
            </a:pPr>
            <a:r>
              <a:rPr lang="en-US" sz="2800" b="1" dirty="0">
                <a:latin typeface="+mn-lt"/>
              </a:rPr>
              <a:t>(3) Sources of information: </a:t>
            </a:r>
          </a:p>
          <a:p>
            <a:pPr marL="457200" indent="-457200">
              <a:spcBef>
                <a:spcPts val="1200"/>
              </a:spcBef>
              <a:buFont typeface="Wingdings" panose="05000000000000000000" pitchFamily="2" charset="2"/>
              <a:buChar char="§"/>
            </a:pPr>
            <a:r>
              <a:rPr lang="en-US" sz="2800" dirty="0">
                <a:latin typeface="+mn-lt"/>
              </a:rPr>
              <a:t>When the information needs are identified, the next step is to determine the sources of information. </a:t>
            </a:r>
          </a:p>
          <a:p>
            <a:pPr marL="457200" indent="-457200">
              <a:spcBef>
                <a:spcPts val="1200"/>
              </a:spcBef>
              <a:buFont typeface="Wingdings" panose="05000000000000000000" pitchFamily="2" charset="2"/>
              <a:buChar char="§"/>
            </a:pPr>
            <a:r>
              <a:rPr lang="en-US" sz="2800" dirty="0">
                <a:latin typeface="+mn-lt"/>
              </a:rPr>
              <a:t>That is, where does the information reside? </a:t>
            </a:r>
          </a:p>
          <a:p>
            <a:pPr marL="457200" indent="-457200">
              <a:spcBef>
                <a:spcPts val="1200"/>
              </a:spcBef>
              <a:buFont typeface="Wingdings" panose="05000000000000000000" pitchFamily="2" charset="2"/>
              <a:buChar char="§"/>
            </a:pPr>
            <a:r>
              <a:rPr lang="en-US" sz="2800" dirty="0">
                <a:latin typeface="+mn-lt"/>
              </a:rPr>
              <a:t>How will it be collected? </a:t>
            </a:r>
          </a:p>
          <a:p>
            <a:pPr marL="457200" indent="-457200">
              <a:spcBef>
                <a:spcPts val="1200"/>
              </a:spcBef>
              <a:buFont typeface="Wingdings" panose="05000000000000000000" pitchFamily="2" charset="2"/>
              <a:buChar char="§"/>
            </a:pPr>
            <a:r>
              <a:rPr lang="en-US" sz="2800" dirty="0">
                <a:latin typeface="+mn-lt"/>
              </a:rPr>
              <a:t>For example, information relating to the milestone report, team meetings, and project status meetings would be found in the minutes and reports of various groups.</a:t>
            </a:r>
          </a:p>
        </p:txBody>
      </p:sp>
      <p:sp>
        <p:nvSpPr>
          <p:cNvPr id="3" name="Rectangle 2"/>
          <p:cNvSpPr/>
          <p:nvPr/>
        </p:nvSpPr>
        <p:spPr>
          <a:xfrm>
            <a:off x="771157" y="581057"/>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35709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13906" y="650280"/>
            <a:ext cx="9458353" cy="572245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72838" y="709642"/>
            <a:ext cx="9102436" cy="5663089"/>
          </a:xfrm>
          <a:prstGeom prst="rect">
            <a:avLst/>
          </a:prstGeom>
        </p:spPr>
        <p:txBody>
          <a:bodyPr wrap="square">
            <a:spAutoFit/>
          </a:bodyPr>
          <a:lstStyle/>
          <a:p>
            <a:pPr>
              <a:spcBef>
                <a:spcPts val="1200"/>
              </a:spcBef>
            </a:pPr>
            <a:r>
              <a:rPr lang="en-US" sz="2400" b="1" dirty="0">
                <a:latin typeface="+mn-lt"/>
              </a:rPr>
              <a:t>(4) Dissemination modes:</a:t>
            </a:r>
          </a:p>
          <a:p>
            <a:pPr marL="342900" indent="-342900">
              <a:spcBef>
                <a:spcPts val="1200"/>
              </a:spcBef>
              <a:buFont typeface="Wingdings" panose="05000000000000000000" pitchFamily="2" charset="2"/>
              <a:buChar char="§"/>
            </a:pPr>
            <a:r>
              <a:rPr lang="en-US" sz="2400" dirty="0">
                <a:latin typeface="+mn-lt"/>
              </a:rPr>
              <a:t>In today’s world, traditional status report meetings are being supplemented by e-mail, teleconferencing, SharePoint, and a variety of database sharing programs to circulate information. </a:t>
            </a:r>
          </a:p>
          <a:p>
            <a:pPr marL="342900" indent="-342900">
              <a:spcBef>
                <a:spcPts val="1200"/>
              </a:spcBef>
              <a:buFont typeface="Wingdings" panose="05000000000000000000" pitchFamily="2" charset="2"/>
              <a:buChar char="§"/>
            </a:pPr>
            <a:r>
              <a:rPr lang="en-US" sz="2400" dirty="0">
                <a:latin typeface="+mn-lt"/>
              </a:rPr>
              <a:t>In particular, many companies are using the Web to create a “virtual project office” to store project information. </a:t>
            </a:r>
          </a:p>
          <a:p>
            <a:pPr marL="342900" indent="-342900">
              <a:spcBef>
                <a:spcPts val="1200"/>
              </a:spcBef>
              <a:buFont typeface="Wingdings" panose="05000000000000000000" pitchFamily="2" charset="2"/>
              <a:buChar char="§"/>
            </a:pPr>
            <a:r>
              <a:rPr lang="en-US" sz="2400" dirty="0">
                <a:latin typeface="+mn-lt"/>
              </a:rPr>
              <a:t>Project management software feeds information directly to the website so that different people have immediate access to relevant project information. </a:t>
            </a:r>
          </a:p>
          <a:p>
            <a:pPr marL="342900" indent="-342900">
              <a:spcBef>
                <a:spcPts val="1200"/>
              </a:spcBef>
              <a:buFont typeface="Wingdings" panose="05000000000000000000" pitchFamily="2" charset="2"/>
              <a:buChar char="§"/>
            </a:pPr>
            <a:r>
              <a:rPr lang="en-US" sz="2400" dirty="0">
                <a:latin typeface="+mn-lt"/>
              </a:rPr>
              <a:t>In some cases, appropriate information is routed automatically to key stakeholders. </a:t>
            </a:r>
          </a:p>
          <a:p>
            <a:pPr marL="342900" indent="-342900">
              <a:spcBef>
                <a:spcPts val="1200"/>
              </a:spcBef>
              <a:buFont typeface="Wingdings" panose="05000000000000000000" pitchFamily="2" charset="2"/>
              <a:buChar char="§"/>
            </a:pPr>
            <a:r>
              <a:rPr lang="en-US" sz="2400" dirty="0">
                <a:latin typeface="+mn-lt"/>
              </a:rPr>
              <a:t>Backup paper hardcopy to specific stakeholders is still critical for many project changes and action items.</a:t>
            </a:r>
          </a:p>
        </p:txBody>
      </p:sp>
      <p:sp>
        <p:nvSpPr>
          <p:cNvPr id="3" name="Rectangle 2"/>
          <p:cNvSpPr/>
          <p:nvPr/>
        </p:nvSpPr>
        <p:spPr>
          <a:xfrm>
            <a:off x="771157" y="154769"/>
            <a:ext cx="3777829" cy="523220"/>
          </a:xfrm>
          <a:prstGeom prst="rect">
            <a:avLst/>
          </a:prstGeom>
        </p:spPr>
        <p:txBody>
          <a:bodyPr wrap="none">
            <a:spAutoFit/>
          </a:bodyPr>
          <a:lstStyle/>
          <a:p>
            <a:r>
              <a:rPr lang="en-US" sz="2800" b="1" dirty="0">
                <a:solidFill>
                  <a:srgbClr val="00B0F0"/>
                </a:solidFill>
              </a:rPr>
              <a:t>Communication – Cont..</a:t>
            </a: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0229510" y="84865"/>
            <a:ext cx="1818526"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97048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1094507" y="1031569"/>
            <a:ext cx="8423559" cy="53969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413163" y="1194231"/>
            <a:ext cx="7980219" cy="5016758"/>
          </a:xfrm>
          <a:prstGeom prst="rect">
            <a:avLst/>
          </a:prstGeom>
        </p:spPr>
        <p:txBody>
          <a:bodyPr wrap="square">
            <a:spAutoFit/>
          </a:bodyPr>
          <a:lstStyle/>
          <a:p>
            <a:pPr>
              <a:spcBef>
                <a:spcPts val="1200"/>
              </a:spcBef>
            </a:pPr>
            <a:r>
              <a:rPr lang="en-US" sz="2800" b="1" dirty="0">
                <a:latin typeface="+mn-lt"/>
              </a:rPr>
              <a:t>(5) Responsibility and timing:</a:t>
            </a:r>
          </a:p>
          <a:p>
            <a:pPr marL="457200" indent="-457200">
              <a:spcBef>
                <a:spcPts val="1200"/>
              </a:spcBef>
              <a:buFont typeface="Wingdings" panose="05000000000000000000" pitchFamily="2" charset="2"/>
              <a:buChar char="§"/>
            </a:pPr>
            <a:r>
              <a:rPr lang="en-US" sz="2800" dirty="0">
                <a:latin typeface="+mn-lt"/>
              </a:rPr>
              <a:t>Determine who will send out the information. </a:t>
            </a:r>
          </a:p>
          <a:p>
            <a:pPr marL="457200" indent="-457200">
              <a:spcBef>
                <a:spcPts val="1200"/>
              </a:spcBef>
              <a:buFont typeface="Wingdings" panose="05000000000000000000" pitchFamily="2" charset="2"/>
              <a:buChar char="§"/>
            </a:pPr>
            <a:r>
              <a:rPr lang="en-US" sz="2800" dirty="0">
                <a:latin typeface="+mn-lt"/>
              </a:rPr>
              <a:t>For example, a common practice is to have secretaries of meetings forward the minutes or specific information to the appropriate stakeholders. </a:t>
            </a:r>
          </a:p>
          <a:p>
            <a:pPr marL="457200" indent="-457200">
              <a:spcBef>
                <a:spcPts val="1200"/>
              </a:spcBef>
              <a:buFont typeface="Wingdings" panose="05000000000000000000" pitchFamily="2" charset="2"/>
              <a:buChar char="§"/>
            </a:pPr>
            <a:r>
              <a:rPr lang="en-US" sz="2800" dirty="0">
                <a:latin typeface="+mn-lt"/>
              </a:rPr>
              <a:t>In some cases the responsibility lies with the project manager or project office. </a:t>
            </a:r>
          </a:p>
          <a:p>
            <a:pPr marL="457200" indent="-457200">
              <a:spcBef>
                <a:spcPts val="1200"/>
              </a:spcBef>
              <a:buFont typeface="Wingdings" panose="05000000000000000000" pitchFamily="2" charset="2"/>
              <a:buChar char="§"/>
            </a:pPr>
            <a:r>
              <a:rPr lang="en-US" sz="2800" dirty="0">
                <a:latin typeface="+mn-lt"/>
              </a:rPr>
              <a:t>Timing and frequency of distribution appropriate to the information need to be established.</a:t>
            </a:r>
          </a:p>
        </p:txBody>
      </p:sp>
      <p:sp>
        <p:nvSpPr>
          <p:cNvPr id="3" name="Rectangle 2"/>
          <p:cNvSpPr/>
          <p:nvPr/>
        </p:nvSpPr>
        <p:spPr>
          <a:xfrm>
            <a:off x="1172937" y="473429"/>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39451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92735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1191491" y="1346719"/>
            <a:ext cx="8963891" cy="497095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399308" y="1651521"/>
            <a:ext cx="8631383" cy="4278094"/>
          </a:xfrm>
          <a:prstGeom prst="rect">
            <a:avLst/>
          </a:prstGeom>
        </p:spPr>
        <p:txBody>
          <a:bodyPr wrap="square">
            <a:spAutoFit/>
          </a:bodyPr>
          <a:lstStyle/>
          <a:p>
            <a:pPr marL="457200" indent="-457200">
              <a:spcBef>
                <a:spcPts val="1200"/>
              </a:spcBef>
              <a:buFont typeface="Wingdings" panose="05000000000000000000" pitchFamily="2" charset="2"/>
              <a:buChar char="§"/>
            </a:pPr>
            <a:r>
              <a:rPr lang="en-US" sz="2800" dirty="0">
                <a:latin typeface="+mn-lt"/>
              </a:rPr>
              <a:t>The advantage of establishing a communication plan is that instead of responding to information requests, you are controlling the flow of information. </a:t>
            </a:r>
          </a:p>
          <a:p>
            <a:pPr marL="457200" indent="-457200">
              <a:spcBef>
                <a:spcPts val="1200"/>
              </a:spcBef>
              <a:buFont typeface="Wingdings" panose="05000000000000000000" pitchFamily="2" charset="2"/>
              <a:buChar char="§"/>
            </a:pPr>
            <a:r>
              <a:rPr lang="en-US" sz="2800" dirty="0">
                <a:latin typeface="+mn-lt"/>
              </a:rPr>
              <a:t>This reduces confusion and unnecessary interruptions, and it can provide project managers greater autonomy.</a:t>
            </a:r>
          </a:p>
          <a:p>
            <a:pPr marL="457200" indent="-457200">
              <a:spcBef>
                <a:spcPts val="1200"/>
              </a:spcBef>
              <a:buFont typeface="Wingdings" panose="05000000000000000000" pitchFamily="2" charset="2"/>
              <a:buChar char="§"/>
            </a:pPr>
            <a:r>
              <a:rPr lang="en-US" sz="2800" dirty="0">
                <a:latin typeface="+mn-lt"/>
              </a:rPr>
              <a:t>Why? By reporting on a regular basis how things are going and what is happening, you allow senior management to feel more comfortable about letting the team complete the project without interference.</a:t>
            </a:r>
          </a:p>
        </p:txBody>
      </p:sp>
      <p:sp>
        <p:nvSpPr>
          <p:cNvPr id="3" name="Rectangle 2"/>
          <p:cNvSpPr/>
          <p:nvPr/>
        </p:nvSpPr>
        <p:spPr>
          <a:xfrm>
            <a:off x="1191491" y="615558"/>
            <a:ext cx="3777829" cy="523220"/>
          </a:xfrm>
          <a:prstGeom prst="rect">
            <a:avLst/>
          </a:prstGeom>
        </p:spPr>
        <p:txBody>
          <a:bodyPr wrap="none">
            <a:spAutoFit/>
          </a:bodyPr>
          <a:lstStyle/>
          <a:p>
            <a:r>
              <a:rPr lang="en-US" sz="2800" b="1" dirty="0">
                <a:solidFill>
                  <a:srgbClr val="00B0F0"/>
                </a:solidFill>
              </a:rPr>
              <a:t>Communication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38526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3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3741D2-53A6-4EE3-BE1D-D13F853AFD56}"/>
</file>

<file path=customXml/itemProps2.xml><?xml version="1.0" encoding="utf-8"?>
<ds:datastoreItem xmlns:ds="http://schemas.openxmlformats.org/officeDocument/2006/customXml" ds:itemID="{A29343A8-712A-4537-BFBC-5F6EAC282196}"/>
</file>

<file path=customXml/itemProps3.xml><?xml version="1.0" encoding="utf-8"?>
<ds:datastoreItem xmlns:ds="http://schemas.openxmlformats.org/officeDocument/2006/customXml" ds:itemID="{B2A62CB3-94AE-416A-A1B1-0AB2EAE1BA48}"/>
</file>

<file path=docProps/app.xml><?xml version="1.0" encoding="utf-8"?>
<Properties xmlns="http://schemas.openxmlformats.org/officeDocument/2006/extended-properties" xmlns:vt="http://schemas.openxmlformats.org/officeDocument/2006/docPropsVTypes">
  <Template>Presentation Midocean  White</Template>
  <TotalTime>9201</TotalTime>
  <Words>3582</Words>
  <Application>Microsoft Office PowerPoint</Application>
  <PresentationFormat>Widescreen</PresentationFormat>
  <Paragraphs>233</Paragraphs>
  <Slides>47</Slides>
  <Notes>2</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47</vt:i4>
      </vt:variant>
    </vt:vector>
  </HeadingPairs>
  <TitlesOfParts>
    <vt:vector size="61" baseType="lpstr">
      <vt:lpstr>Alexandria</vt:lpstr>
      <vt:lpstr>Arial</vt:lpstr>
      <vt:lpstr>Calibri</vt:lpstr>
      <vt:lpstr>Calibri Light</vt:lpstr>
      <vt:lpstr>ProximaNovaCond-Regular</vt:lpstr>
      <vt:lpstr>Roboto Light</vt:lpstr>
      <vt:lpstr>Times New Roman</vt:lpstr>
      <vt:lpstr>Wingdings</vt:lpstr>
      <vt:lpstr>Office Theme</vt:lpstr>
      <vt:lpstr>Office Theme</vt:lpstr>
      <vt:lpstr>Office Theme</vt:lpstr>
      <vt:lpstr>Office Theme</vt:lpstr>
      <vt:lpstr>Office Theme</vt:lpstr>
      <vt:lpstr>Office Theme</vt:lpstr>
      <vt:lpstr>PowerPoint Presentation</vt:lpstr>
      <vt:lpstr>PowerPoint Presentation</vt:lpstr>
      <vt:lpstr>PowerPoint Presentation</vt:lpstr>
      <vt:lpstr>Define the Project Scope</vt:lpstr>
      <vt:lpstr>Define the Project – cont..</vt:lpstr>
      <vt:lpstr>PowerPoint Presentation</vt:lpstr>
      <vt:lpstr>PowerPoint Presentation</vt:lpstr>
      <vt:lpstr>PowerPoint Presentation</vt:lpstr>
      <vt:lpstr>(2) Deliverables</vt:lpstr>
      <vt:lpstr>(3) Milestones</vt:lpstr>
      <vt:lpstr>(4) Technical requirements</vt:lpstr>
      <vt:lpstr>PowerPoint Presentation</vt:lpstr>
      <vt:lpstr>(6) Reviews with customer</vt:lpstr>
      <vt:lpstr>PowerPoint Presentation</vt:lpstr>
      <vt:lpstr>Establishing Project Priorities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USR</cp:lastModifiedBy>
  <cp:revision>230</cp:revision>
  <dcterms:created xsi:type="dcterms:W3CDTF">2024-05-18T12:46:21Z</dcterms:created>
  <dcterms:modified xsi:type="dcterms:W3CDTF">2024-06-16T06:05:18Z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