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481" r:id="rId4"/>
    <p:sldId id="593" r:id="rId5"/>
    <p:sldId id="696" r:id="rId6"/>
    <p:sldId id="664" r:id="rId7"/>
    <p:sldId id="705" r:id="rId8"/>
    <p:sldId id="692" r:id="rId9"/>
    <p:sldId id="689" r:id="rId10"/>
    <p:sldId id="725" r:id="rId11"/>
    <p:sldId id="735" r:id="rId12"/>
    <p:sldId id="666" r:id="rId13"/>
    <p:sldId id="710" r:id="rId14"/>
    <p:sldId id="736" r:id="rId15"/>
    <p:sldId id="712" r:id="rId16"/>
    <p:sldId id="738" r:id="rId17"/>
    <p:sldId id="739" r:id="rId18"/>
    <p:sldId id="762" r:id="rId19"/>
    <p:sldId id="761" r:id="rId20"/>
    <p:sldId id="701" r:id="rId21"/>
    <p:sldId id="594" r:id="rId22"/>
    <p:sldId id="740" r:id="rId23"/>
    <p:sldId id="707" r:id="rId24"/>
    <p:sldId id="743" r:id="rId25"/>
    <p:sldId id="745" r:id="rId26"/>
    <p:sldId id="744" r:id="rId27"/>
    <p:sldId id="746" r:id="rId28"/>
    <p:sldId id="747" r:id="rId29"/>
    <p:sldId id="749" r:id="rId30"/>
    <p:sldId id="748" r:id="rId31"/>
    <p:sldId id="750" r:id="rId32"/>
    <p:sldId id="752" r:id="rId33"/>
    <p:sldId id="741" r:id="rId34"/>
    <p:sldId id="753" r:id="rId35"/>
    <p:sldId id="751" r:id="rId36"/>
    <p:sldId id="754" r:id="rId37"/>
    <p:sldId id="755" r:id="rId38"/>
    <p:sldId id="756" r:id="rId39"/>
    <p:sldId id="763" r:id="rId40"/>
    <p:sldId id="757" r:id="rId41"/>
    <p:sldId id="758" r:id="rId42"/>
    <p:sldId id="760" r:id="rId43"/>
    <p:sldId id="759" r:id="rId44"/>
    <p:sldId id="485" r:id="rId45"/>
    <p:sldId id="50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96"/>
            <p14:sldId id="664"/>
            <p14:sldId id="705"/>
            <p14:sldId id="692"/>
            <p14:sldId id="689"/>
            <p14:sldId id="725"/>
            <p14:sldId id="735"/>
            <p14:sldId id="666"/>
            <p14:sldId id="710"/>
            <p14:sldId id="736"/>
            <p14:sldId id="712"/>
            <p14:sldId id="738"/>
            <p14:sldId id="739"/>
            <p14:sldId id="762"/>
            <p14:sldId id="761"/>
            <p14:sldId id="701"/>
            <p14:sldId id="594"/>
            <p14:sldId id="740"/>
            <p14:sldId id="707"/>
            <p14:sldId id="743"/>
            <p14:sldId id="745"/>
            <p14:sldId id="744"/>
            <p14:sldId id="746"/>
            <p14:sldId id="747"/>
            <p14:sldId id="749"/>
            <p14:sldId id="748"/>
            <p14:sldId id="750"/>
            <p14:sldId id="752"/>
            <p14:sldId id="741"/>
            <p14:sldId id="753"/>
            <p14:sldId id="751"/>
            <p14:sldId id="754"/>
            <p14:sldId id="755"/>
            <p14:sldId id="756"/>
            <p14:sldId id="763"/>
            <p14:sldId id="757"/>
            <p14:sldId id="758"/>
            <p14:sldId id="760"/>
            <p14:sldId id="759"/>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E3C1DC"/>
    <a:srgbClr val="81DEFF"/>
    <a:srgbClr val="F8F8F8"/>
    <a:srgbClr val="BDEEDD"/>
    <a:srgbClr val="000000"/>
    <a:srgbClr val="669BBC"/>
    <a:srgbClr val="FAC748"/>
    <a:srgbClr val="EE7EA4"/>
    <a:srgbClr val="C1E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47" autoAdjust="0"/>
    <p:restoredTop sz="94343" autoAdjust="0"/>
  </p:normalViewPr>
  <p:slideViewPr>
    <p:cSldViewPr snapToGrid="0">
      <p:cViewPr varScale="1">
        <p:scale>
          <a:sx n="65" d="100"/>
          <a:sy n="65" d="100"/>
        </p:scale>
        <p:origin x="648" y="78"/>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25T09:26:29.185"/>
    </inkml:context>
    <inkml:brush xml:id="br0">
      <inkml:brushProperty name="width" value="0.05292" units="cm"/>
      <inkml:brushProperty name="height" value="0.05292" units="cm"/>
      <inkml:brushProperty name="color" value="#FF0000"/>
    </inkml:brush>
  </inkml:definitions>
  <inkml:trace contextRef="#ctx0" brushRef="#br0">31254 397 0</inkml:trace>
  <inkml:trace contextRef="#ctx0" brushRef="#br0" timeOffset="1002.3687">29567 6375 0</inkml:trace>
  <inkml:trace contextRef="#ctx0" brushRef="#br0" timeOffset="1006.3098">29518 6375 0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2024-08-08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82418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64879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16821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6550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99037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57880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59223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78653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79068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58659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22800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441929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27901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22083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64926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430809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12295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2496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569979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74791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624134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960891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767950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678064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070028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981395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1369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2024-08-08</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2024-08-08</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5.xml"/><Relationship Id="rId5" Type="http://schemas.openxmlformats.org/officeDocument/2006/relationships/image" Target="../media/image16.jpeg"/><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gif"/></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1.gif"/></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22.jpeg"/><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0.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24.jpeg"/><Relationship Id="rId4" Type="http://schemas.openxmlformats.org/officeDocument/2006/relationships/image" Target="../media/image20.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0.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20.jpg"/></Relationships>
</file>

<file path=ppt/slides/_rels/slide3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27.jp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6.jpg"/><Relationship Id="rId4" Type="http://schemas.openxmlformats.org/officeDocument/2006/relationships/image" Target="../media/image27.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28.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26.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26.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21.gif"/><Relationship Id="rId4" Type="http://schemas.openxmlformats.org/officeDocument/2006/relationships/image" Target="../media/image26.jpg"/></Relationships>
</file>

<file path=ppt/slides/_rels/slide38.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image" Target="../media/image3.png"/><Relationship Id="rId7"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8.jp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gif"/><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26.jpg"/><Relationship Id="rId4" Type="http://schemas.openxmlformats.org/officeDocument/2006/relationships/image" Target="../media/image28.jp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3.jpg"/><Relationship Id="rId4" Type="http://schemas.openxmlformats.org/officeDocument/2006/relationships/image" Target="../media/image26.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0.jpg"/><Relationship Id="rId4" Type="http://schemas.openxmlformats.org/officeDocument/2006/relationships/image" Target="../media/image26.jp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5.xml"/><Relationship Id="rId6" Type="http://schemas.openxmlformats.org/officeDocument/2006/relationships/image" Target="../media/image21.gif"/><Relationship Id="rId5" Type="http://schemas.openxmlformats.org/officeDocument/2006/relationships/image" Target="../media/image20.jpg"/><Relationship Id="rId4" Type="http://schemas.openxmlformats.org/officeDocument/2006/relationships/image" Target="../media/image26.jpg"/></Relationships>
</file>

<file path=ppt/slides/_rels/slide4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45.xml.rels><?xml version="1.0" encoding="UTF-8" standalone="yes"?>
<Relationships xmlns="http://schemas.openxmlformats.org/package/2006/relationships"><Relationship Id="rId3" Type="http://schemas.openxmlformats.org/officeDocument/2006/relationships/hyperlink" Target="http://www.pewresearch.org/" TargetMode="External"/><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6.xml"/><Relationship Id="rId6" Type="http://schemas.openxmlformats.org/officeDocument/2006/relationships/image" Target="../media/image6.png"/><Relationship Id="rId11" Type="http://schemas.openxmlformats.org/officeDocument/2006/relationships/image" Target="../media/image44.emf"/><Relationship Id="rId5" Type="http://schemas.openxmlformats.org/officeDocument/2006/relationships/image" Target="../media/image3.png"/><Relationship Id="rId10" Type="http://schemas.openxmlformats.org/officeDocument/2006/relationships/customXml" Target="../ink/ink2.xml"/><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54895" y="2745639"/>
            <a:ext cx="5009537" cy="1446550"/>
          </a:xfrm>
          <a:prstGeom prst="rect">
            <a:avLst/>
          </a:prstGeom>
          <a:noFill/>
        </p:spPr>
        <p:txBody>
          <a:bodyPr wrap="square" rtlCol="0">
            <a:spAutoFit/>
          </a:bodyPr>
          <a:lstStyle/>
          <a:p>
            <a:pPr algn="ctr"/>
            <a:r>
              <a:rPr lang="ar-SA" sz="3200" b="1" dirty="0" smtClean="0">
                <a:solidFill>
                  <a:srgbClr val="00B0F0"/>
                </a:solidFill>
                <a:latin typeface="Times New Roman" panose="02020603050405020304" pitchFamily="18" charset="0"/>
                <a:cs typeface="Times New Roman" panose="02020603050405020304" pitchFamily="18" charset="0"/>
              </a:rPr>
              <a:t>صحافة المواطن</a:t>
            </a:r>
          </a:p>
          <a:p>
            <a:pPr algn="ctr" rtl="1"/>
            <a:r>
              <a:rPr lang="ar-SA" sz="2800" b="1" dirty="0" smtClean="0">
                <a:solidFill>
                  <a:srgbClr val="00B0F0"/>
                </a:solidFill>
                <a:latin typeface="Times New Roman" panose="02020603050405020304" pitchFamily="18" charset="0"/>
                <a:cs typeface="Times New Roman" panose="02020603050405020304" pitchFamily="18" charset="0"/>
              </a:rPr>
              <a:t>من الكتابة إلى التدوين الصوتي </a:t>
            </a:r>
            <a:r>
              <a:rPr lang="en-US" sz="2800" b="1" dirty="0">
                <a:solidFill>
                  <a:srgbClr val="00B0F0"/>
                </a:solidFill>
                <a:latin typeface="Times New Roman" panose="02020603050405020304" pitchFamily="18" charset="0"/>
                <a:cs typeface="Times New Roman" panose="02020603050405020304" pitchFamily="18" charset="0"/>
              </a:rPr>
              <a:t>Podcast” </a:t>
            </a:r>
            <a:r>
              <a:rPr lang="ar-SA" sz="2800" b="1" dirty="0" smtClean="0">
                <a:solidFill>
                  <a:srgbClr val="00B0F0"/>
                </a:solidFill>
                <a:latin typeface="Times New Roman" panose="02020603050405020304" pitchFamily="18" charset="0"/>
                <a:cs typeface="Times New Roman" panose="02020603050405020304" pitchFamily="18" charset="0"/>
              </a:rPr>
              <a:t>“</a:t>
            </a:r>
            <a:endParaRPr lang="ar-SA"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37744" y="2060215"/>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0" y="1353954"/>
            <a:ext cx="6263950" cy="5228015"/>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0054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589683" y="1457709"/>
            <a:ext cx="5025313" cy="4819226"/>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1600" b="1" dirty="0">
                <a:solidFill>
                  <a:srgbClr val="002060"/>
                </a:solidFill>
                <a:latin typeface="Alexandria ExtraBold" pitchFamily="2" charset="-78"/>
                <a:ea typeface="Calibri" panose="020F0502020204030204" pitchFamily="34" charset="0"/>
                <a:cs typeface="Alexandria ExtraBold" pitchFamily="2" charset="-78"/>
              </a:rPr>
              <a:t>التدوين الصوتي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"البودكاست</a:t>
            </a:r>
            <a:r>
              <a:rPr lang="ar-SA" sz="1600" b="1" dirty="0">
                <a:solidFill>
                  <a:srgbClr val="002060"/>
                </a:solidFill>
                <a:latin typeface="Alexandria ExtraBold" pitchFamily="2" charset="-78"/>
                <a:ea typeface="Calibri" panose="020F0502020204030204" pitchFamily="34" charset="0"/>
                <a:cs typeface="Alexandria ExtraBold" pitchFamily="2" charset="-78"/>
              </a:rPr>
              <a:t>" </a:t>
            </a:r>
            <a:r>
              <a:rPr lang="en-US" sz="1600" b="1" dirty="0">
                <a:solidFill>
                  <a:srgbClr val="002060"/>
                </a:solidFill>
                <a:latin typeface="Alexandria ExtraBold" pitchFamily="2" charset="-78"/>
                <a:ea typeface="Calibri" panose="020F0502020204030204" pitchFamily="34" charset="0"/>
                <a:cs typeface="Alexandria ExtraBold" pitchFamily="2" charset="-78"/>
              </a:rPr>
              <a:t>Podcast</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تعريف البودكاست</a:t>
            </a:r>
          </a:p>
          <a:p>
            <a:pPr marL="973138" indent="-176213"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خصائص البودكاست</a:t>
            </a:r>
          </a:p>
          <a:p>
            <a:pPr marL="973138" indent="-176213"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نشأة التدوين الصوتي" البودكاست"</a:t>
            </a:r>
          </a:p>
          <a:p>
            <a:pPr marL="973138" indent="-176213"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مقدم " البودكاست" وأهم سماته</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أنواع " البودكاست"</a:t>
            </a:r>
          </a:p>
          <a:p>
            <a:pPr marL="973138"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مراحل كتابة محتوى البودكاست </a:t>
            </a:r>
            <a:r>
              <a:rPr lang="en-US" sz="1600" b="1" dirty="0" smtClean="0">
                <a:solidFill>
                  <a:srgbClr val="002060"/>
                </a:solidFill>
                <a:latin typeface="Alexandria ExtraBold" pitchFamily="2" charset="-78"/>
                <a:ea typeface="Calibri" panose="020F0502020204030204" pitchFamily="34" charset="0"/>
                <a:cs typeface="Alexandria ExtraBold" pitchFamily="2" charset="-78"/>
              </a:rPr>
              <a:t>Script</a:t>
            </a:r>
          </a:p>
          <a:p>
            <a:pPr marL="973138"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قوالب كتابة النص </a:t>
            </a:r>
            <a:r>
              <a:rPr lang="en-US" sz="1600" b="1" dirty="0" smtClean="0">
                <a:solidFill>
                  <a:srgbClr val="002060"/>
                </a:solidFill>
                <a:latin typeface="Alexandria ExtraBold" pitchFamily="2" charset="-78"/>
                <a:ea typeface="Calibri" panose="020F0502020204030204" pitchFamily="34" charset="0"/>
                <a:cs typeface="Alexandria ExtraBold" pitchFamily="2" charset="-78"/>
              </a:rPr>
              <a:t>Script</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 </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نموذج تطبيقي لسكريب البودكاست</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689300"/>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196897" y="52006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633409"/>
            <a:ext cx="7521678"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8652297" y="1706561"/>
            <a:ext cx="2297813"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صحافة المواطن</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967316" y="2240737"/>
            <a:ext cx="7194345" cy="3831818"/>
          </a:xfrm>
          <a:prstGeom prst="rect">
            <a:avLst/>
          </a:prstGeom>
          <a:noFill/>
          <a:effectLst>
            <a:reflection stA="45000" endPos="0" dir="5400000" sy="-100000" algn="bl" rotWithShape="0"/>
          </a:effectLst>
        </p:spPr>
        <p:txBody>
          <a:bodyPr wrap="square" rtlCol="0">
            <a:spAutoFit/>
          </a:bodyPr>
          <a:lstStyle/>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صحافة المواطن هي شكل من أشكال الصحافة ، وتعني مُشاركة المواطن في جمع وإنتاج وتوزيع المعلومات والأخبار ؛ مما ساعد في توسيع نطاق التغطية الإعلامية لأي حدث يقع فى مختلف مجالات الحياة، كما أنها تزيد من قدرة الفرد على أن يكون فاعلاً مغيراً فى محيط مجتمعه. </a:t>
            </a:r>
          </a:p>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تتميز صحافة المواطن بما </a:t>
            </a:r>
            <a:r>
              <a:rPr lang="ar-SA" dirty="0" smtClean="0">
                <a:latin typeface="Alexandria SemiBold" pitchFamily="2" charset="-78"/>
                <a:cs typeface="Alexandria SemiBold" pitchFamily="2" charset="-78"/>
              </a:rPr>
              <a:t>يلي: إشراك المواطنين </a:t>
            </a:r>
            <a:r>
              <a:rPr lang="ar-SA" dirty="0">
                <a:latin typeface="Alexandria SemiBold" pitchFamily="2" charset="-78"/>
                <a:cs typeface="Alexandria SemiBold" pitchFamily="2" charset="-78"/>
              </a:rPr>
              <a:t>فى نقل وتحليل الأحداث </a:t>
            </a:r>
            <a:r>
              <a:rPr lang="ar-SA" dirty="0" smtClean="0">
                <a:latin typeface="Alexandria SemiBold" pitchFamily="2" charset="-78"/>
                <a:cs typeface="Alexandria SemiBold" pitchFamily="2" charset="-78"/>
              </a:rPr>
              <a:t>والقضايا، والتفاعلية والسرعة في </a:t>
            </a:r>
            <a:r>
              <a:rPr lang="ar-SA" dirty="0">
                <a:latin typeface="Alexandria SemiBold" pitchFamily="2" charset="-78"/>
                <a:cs typeface="Alexandria SemiBold" pitchFamily="2" charset="-78"/>
              </a:rPr>
              <a:t>نقل المعلومات </a:t>
            </a:r>
            <a:r>
              <a:rPr lang="ar-SA" dirty="0" smtClean="0">
                <a:latin typeface="Alexandria SemiBold" pitchFamily="2" charset="-78"/>
                <a:cs typeface="Alexandria SemiBold" pitchFamily="2" charset="-78"/>
              </a:rPr>
              <a:t>والأحداث، والتنوع والشمول في </a:t>
            </a:r>
            <a:r>
              <a:rPr lang="ar-SA" dirty="0">
                <a:latin typeface="Alexandria SemiBold" pitchFamily="2" charset="-78"/>
                <a:cs typeface="Alexandria SemiBold" pitchFamily="2" charset="-78"/>
              </a:rPr>
              <a:t>وجهات النظر </a:t>
            </a:r>
            <a:r>
              <a:rPr lang="ar-SA" dirty="0" smtClean="0">
                <a:latin typeface="Alexandria SemiBold" pitchFamily="2" charset="-78"/>
                <a:cs typeface="Alexandria SemiBold" pitchFamily="2" charset="-78"/>
              </a:rPr>
              <a:t>، والتحرر </a:t>
            </a:r>
            <a:r>
              <a:rPr lang="ar-SA" dirty="0">
                <a:latin typeface="Alexandria SemiBold" pitchFamily="2" charset="-78"/>
                <a:cs typeface="Alexandria SemiBold" pitchFamily="2" charset="-78"/>
              </a:rPr>
              <a:t>من القيود </a:t>
            </a:r>
            <a:r>
              <a:rPr lang="ar-SA" dirty="0" smtClean="0">
                <a:latin typeface="Alexandria SemiBold" pitchFamily="2" charset="-78"/>
                <a:cs typeface="Alexandria SemiBold" pitchFamily="2" charset="-78"/>
              </a:rPr>
              <a:t>التقليدية</a:t>
            </a:r>
            <a:r>
              <a:rPr lang="ar-SA" dirty="0">
                <a:latin typeface="Alexandria SemiBold" pitchFamily="2" charset="-78"/>
                <a:cs typeface="Alexandria SemiBold" pitchFamily="2" charset="-78"/>
              </a:rPr>
              <a:t>.</a:t>
            </a:r>
          </a:p>
        </p:txBody>
      </p:sp>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3517" t="53785" r="21695"/>
          <a:stretch/>
        </p:blipFill>
        <p:spPr>
          <a:xfrm>
            <a:off x="10881770" y="1853905"/>
            <a:ext cx="1310230" cy="1439280"/>
          </a:xfrm>
          <a:prstGeom prst="rect">
            <a:avLst/>
          </a:prstGeom>
        </p:spPr>
      </p:pic>
      <p:pic>
        <p:nvPicPr>
          <p:cNvPr id="18" name="Picture 17"/>
          <p:cNvPicPr>
            <a:picLocks noChangeAspect="1"/>
          </p:cNvPicPr>
          <p:nvPr/>
        </p:nvPicPr>
        <p:blipFill rotWithShape="1">
          <a:blip r:embed="rId4">
            <a:clrChange>
              <a:clrFrom>
                <a:srgbClr val="F6F5F5"/>
              </a:clrFrom>
              <a:clrTo>
                <a:srgbClr val="F6F5F5">
                  <a:alpha val="0"/>
                </a:srgbClr>
              </a:clrTo>
            </a:clrChange>
            <a:extLst>
              <a:ext uri="{28A0092B-C50C-407E-A947-70E740481C1C}">
                <a14:useLocalDpi xmlns:a14="http://schemas.microsoft.com/office/drawing/2010/main" val="0"/>
              </a:ext>
            </a:extLst>
          </a:blip>
          <a:srcRect l="44856" t="15898" r="10288" b="3590"/>
          <a:stretch/>
        </p:blipFill>
        <p:spPr>
          <a:xfrm flipH="1">
            <a:off x="-598233" y="2862914"/>
            <a:ext cx="4188102" cy="4023605"/>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a:extLst>
              <a:ext uri="{28A0092B-C50C-407E-A947-70E740481C1C}">
                <a14:useLocalDpi xmlns:a14="http://schemas.microsoft.com/office/drawing/2010/main" val="0"/>
              </a:ext>
            </a:extLst>
          </a:blip>
          <a:srcRect r="71331" b="25806"/>
          <a:stretch/>
        </p:blipFill>
        <p:spPr>
          <a:xfrm>
            <a:off x="-192528" y="1586475"/>
            <a:ext cx="2860356" cy="508819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2122528" y="1726429"/>
            <a:ext cx="9071498" cy="4398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41515" y="1162598"/>
            <a:ext cx="3010782"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أشكال صحافة المواطن</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22528" y="124848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122528" y="2080244"/>
            <a:ext cx="9071498" cy="3831818"/>
          </a:xfrm>
          <a:prstGeom prst="rect">
            <a:avLst/>
          </a:prstGeom>
          <a:noFill/>
          <a:effectLst>
            <a:reflection stA="45000" endPos="0" dir="5400000" sy="-100000" algn="bl" rotWithShape="0"/>
          </a:effectLst>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أشكال لصحافة المواطن هي:</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رسائل القراء والتعليقات </a:t>
            </a:r>
            <a:r>
              <a:rPr lang="ar-SA" dirty="0">
                <a:latin typeface="Alexandria SemiBold" pitchFamily="2" charset="-78"/>
                <a:cs typeface="Alexandria SemiBold" pitchFamily="2" charset="-78"/>
              </a:rPr>
              <a:t>: مثل تعليقات المستخدم </a:t>
            </a:r>
            <a:r>
              <a:rPr lang="ar-SA" dirty="0" smtClean="0">
                <a:latin typeface="Alexandria SemiBold" pitchFamily="2" charset="-78"/>
                <a:cs typeface="Alexandria SemiBold" pitchFamily="2" charset="-78"/>
              </a:rPr>
              <a:t>للقصص </a:t>
            </a:r>
            <a:r>
              <a:rPr lang="ar-SA" dirty="0">
                <a:latin typeface="Alexandria SemiBold" pitchFamily="2" charset="-78"/>
                <a:cs typeface="Alexandria SemiBold" pitchFamily="2" charset="-78"/>
              </a:rPr>
              <a:t>الإخبارية والمقالات الصحفية ، أو ارسال رسالة إلى الكاتب الصحفي لتوضيح معلومات محددة. </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المدونات </a:t>
            </a:r>
            <a:r>
              <a:rPr lang="en-US" dirty="0">
                <a:solidFill>
                  <a:srgbClr val="C00000"/>
                </a:solidFill>
                <a:latin typeface="Alexandria SemiBold" pitchFamily="2" charset="-78"/>
                <a:cs typeface="Alexandria SemiBold" pitchFamily="2" charset="-78"/>
              </a:rPr>
              <a:t>Blogs</a:t>
            </a:r>
            <a:r>
              <a:rPr lang="ar-SA" dirty="0">
                <a:latin typeface="Alexandria SemiBold" pitchFamily="2" charset="-78"/>
                <a:cs typeface="Alexandria SemiBold" pitchFamily="2" charset="-78"/>
              </a:rPr>
              <a:t> : يقوم المواطنون بإنشاء مدونات شخصية لنشر </a:t>
            </a:r>
            <a:r>
              <a:rPr lang="ar-SA" dirty="0" smtClean="0">
                <a:latin typeface="Alexandria SemiBold" pitchFamily="2" charset="-78"/>
                <a:cs typeface="Alexandria SemiBold" pitchFamily="2" charset="-78"/>
              </a:rPr>
              <a:t>الآراء </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المنتديات </a:t>
            </a:r>
            <a:r>
              <a:rPr lang="ar-SA" dirty="0">
                <a:solidFill>
                  <a:srgbClr val="C00000"/>
                </a:solidFill>
                <a:latin typeface="Alexandria SemiBold" pitchFamily="2" charset="-78"/>
                <a:cs typeface="Alexandria SemiBold" pitchFamily="2" charset="-78"/>
              </a:rPr>
              <a:t>والمجتمعات </a:t>
            </a:r>
            <a:r>
              <a:rPr lang="ar-SA" dirty="0" smtClean="0">
                <a:solidFill>
                  <a:srgbClr val="C00000"/>
                </a:solidFill>
                <a:latin typeface="Alexandria SemiBold" pitchFamily="2" charset="-78"/>
                <a:cs typeface="Alexandria SemiBold" pitchFamily="2" charset="-78"/>
              </a:rPr>
              <a:t>الإلكترونية</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الشبكات الاجتماعية</a:t>
            </a:r>
            <a:r>
              <a:rPr lang="ar-SA" dirty="0" smtClean="0">
                <a:latin typeface="Alexandria SemiBold" pitchFamily="2" charset="-78"/>
                <a:cs typeface="Alexandria SemiBold" pitchFamily="2" charset="-78"/>
              </a:rPr>
              <a:t>: ومن </a:t>
            </a:r>
            <a:r>
              <a:rPr lang="ar-SA" dirty="0">
                <a:latin typeface="Alexandria SemiBold" pitchFamily="2" charset="-78"/>
                <a:cs typeface="Alexandria SemiBold" pitchFamily="2" charset="-78"/>
              </a:rPr>
              <a:t>أشهرها منصة اكس </a:t>
            </a:r>
            <a:r>
              <a:rPr lang="en-US" dirty="0">
                <a:latin typeface="Alexandria SemiBold" pitchFamily="2" charset="-78"/>
                <a:cs typeface="Alexandria SemiBold" pitchFamily="2" charset="-78"/>
              </a:rPr>
              <a:t>X </a:t>
            </a:r>
            <a:r>
              <a:rPr lang="ar-SA" dirty="0">
                <a:latin typeface="Alexandria SemiBold" pitchFamily="2" charset="-78"/>
                <a:cs typeface="Alexandria SemiBold" pitchFamily="2" charset="-78"/>
              </a:rPr>
              <a:t> وفيسبوك </a:t>
            </a:r>
            <a:r>
              <a:rPr lang="en-US" dirty="0">
                <a:latin typeface="Alexandria SemiBold" pitchFamily="2" charset="-78"/>
                <a:cs typeface="Alexandria SemiBold" pitchFamily="2" charset="-78"/>
              </a:rPr>
              <a:t>Facebook</a:t>
            </a:r>
            <a:r>
              <a:rPr lang="ar-SA" dirty="0">
                <a:latin typeface="Alexandria SemiBold" pitchFamily="2" charset="-78"/>
                <a:cs typeface="Alexandria SemiBold" pitchFamily="2" charset="-78"/>
              </a:rPr>
              <a:t> .</a:t>
            </a:r>
          </a:p>
          <a:p>
            <a:pPr marL="517525" indent="-342900" algn="r" rtl="1">
              <a:lnSpc>
                <a:spcPct val="150000"/>
              </a:lnSpc>
              <a:buFont typeface="+mj-lt"/>
              <a:buAutoNum type="arabicPeriod" startAt="5"/>
            </a:pPr>
            <a:r>
              <a:rPr lang="ar-SA" dirty="0">
                <a:solidFill>
                  <a:srgbClr val="C00000"/>
                </a:solidFill>
                <a:latin typeface="Alexandria SemiBold" pitchFamily="2" charset="-78"/>
                <a:cs typeface="Alexandria SemiBold" pitchFamily="2" charset="-78"/>
              </a:rPr>
              <a:t>المواقع الإلكترونية </a:t>
            </a:r>
            <a:r>
              <a:rPr lang="ar-SA" dirty="0" smtClean="0">
                <a:solidFill>
                  <a:srgbClr val="C00000"/>
                </a:solidFill>
                <a:latin typeface="Alexandria SemiBold" pitchFamily="2" charset="-78"/>
                <a:cs typeface="Alexandria SemiBold" pitchFamily="2" charset="-78"/>
              </a:rPr>
              <a:t>المستقلة</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startAt="5"/>
            </a:pPr>
            <a:r>
              <a:rPr lang="ar-SA" dirty="0" smtClean="0">
                <a:solidFill>
                  <a:srgbClr val="C00000"/>
                </a:solidFill>
                <a:latin typeface="Alexandria SemiBold" pitchFamily="2" charset="-78"/>
                <a:cs typeface="Alexandria SemiBold" pitchFamily="2" charset="-78"/>
              </a:rPr>
              <a:t>الفيديوهات </a:t>
            </a:r>
            <a:r>
              <a:rPr lang="ar-SA" dirty="0">
                <a:solidFill>
                  <a:srgbClr val="C00000"/>
                </a:solidFill>
                <a:latin typeface="Alexandria SemiBold" pitchFamily="2" charset="-78"/>
                <a:cs typeface="Alexandria SemiBold" pitchFamily="2" charset="-78"/>
              </a:rPr>
              <a:t>والصور</a:t>
            </a:r>
            <a:r>
              <a:rPr lang="ar-SA" dirty="0">
                <a:latin typeface="Alexandria SemiBold" pitchFamily="2" charset="-78"/>
                <a:cs typeface="Alexandria SemiBold" pitchFamily="2" charset="-78"/>
              </a:rPr>
              <a:t>: </a:t>
            </a:r>
            <a:r>
              <a:rPr lang="ar-IQ" dirty="0" smtClean="0">
                <a:latin typeface="Alexandria SemiBold" pitchFamily="2" charset="-78"/>
                <a:cs typeface="Alexandria SemiBold" pitchFamily="2" charset="-78"/>
              </a:rPr>
              <a:t>ومن </a:t>
            </a:r>
            <a:r>
              <a:rPr lang="ar-IQ" dirty="0">
                <a:latin typeface="Alexandria SemiBold" pitchFamily="2" charset="-78"/>
                <a:cs typeface="Alexandria SemiBold" pitchFamily="2" charset="-78"/>
              </a:rPr>
              <a:t>أشهر تلك المواقع يوتيوب</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YouTube</a:t>
            </a:r>
            <a:r>
              <a:rPr lang="ar-SA" dirty="0">
                <a:latin typeface="Alexandria SemiBold" pitchFamily="2" charset="-78"/>
                <a:cs typeface="Alexandria SemiBold" pitchFamily="2" charset="-78"/>
              </a:rPr>
              <a:t> .</a:t>
            </a:r>
          </a:p>
          <a:p>
            <a:pPr marL="517525" indent="-342900" algn="r" rtl="1">
              <a:lnSpc>
                <a:spcPct val="150000"/>
              </a:lnSpc>
              <a:buFont typeface="+mj-lt"/>
              <a:buAutoNum type="arabicPeriod" startAt="5"/>
            </a:pPr>
            <a:r>
              <a:rPr lang="ar-SA" dirty="0">
                <a:solidFill>
                  <a:srgbClr val="C00000"/>
                </a:solidFill>
                <a:latin typeface="Alexandria SemiBold" pitchFamily="2" charset="-78"/>
                <a:cs typeface="Alexandria SemiBold" pitchFamily="2" charset="-78"/>
              </a:rPr>
              <a:t>البودكاست والتدوين الصوتي </a:t>
            </a:r>
            <a:r>
              <a:rPr lang="en-US" dirty="0" smtClean="0">
                <a:solidFill>
                  <a:srgbClr val="C00000"/>
                </a:solidFill>
                <a:latin typeface="Alexandria SemiBold" pitchFamily="2" charset="-78"/>
                <a:cs typeface="Alexandria SemiBold" pitchFamily="2" charset="-78"/>
              </a:rPr>
              <a:t>Podcast</a:t>
            </a:r>
            <a:endParaRPr lang="ar-SA" dirty="0">
              <a:latin typeface="Alexandria SemiBold" pitchFamily="2" charset="-78"/>
              <a:cs typeface="Alexandria SemiBold" pitchFamily="2" charset="-78"/>
            </a:endParaRPr>
          </a:p>
        </p:txBody>
      </p:sp>
    </p:spTree>
    <p:extLst>
      <p:ext uri="{BB962C8B-B14F-4D97-AF65-F5344CB8AC3E}">
        <p14:creationId xmlns:p14="http://schemas.microsoft.com/office/powerpoint/2010/main" val="24811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2421077" y="1687411"/>
            <a:ext cx="8935181"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614492" y="12061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2419159" y="2168695"/>
            <a:ext cx="8937099" cy="1754326"/>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رسائل القراء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المحرر: هي </a:t>
            </a:r>
            <a:r>
              <a:rPr lang="ar-SA" dirty="0">
                <a:latin typeface="Alexandria SemiBold" pitchFamily="2" charset="-78"/>
                <a:cs typeface="Alexandria SemiBold" pitchFamily="2" charset="-78"/>
              </a:rPr>
              <a:t>الرسائل </a:t>
            </a:r>
            <a:r>
              <a:rPr lang="ar-SA" dirty="0" smtClean="0">
                <a:latin typeface="Alexandria SemiBold" pitchFamily="2" charset="-78"/>
                <a:cs typeface="Alexandria SemiBold" pitchFamily="2" charset="-78"/>
              </a:rPr>
              <a:t>التي تُتيح </a:t>
            </a:r>
            <a:r>
              <a:rPr lang="ar-SA" dirty="0">
                <a:latin typeface="Alexandria SemiBold" pitchFamily="2" charset="-78"/>
                <a:cs typeface="Alexandria SemiBold" pitchFamily="2" charset="-78"/>
              </a:rPr>
              <a:t>للقراء التفاعل مع المحتوى وإبداء آرائهم </a:t>
            </a:r>
            <a:r>
              <a:rPr lang="ar-SA" dirty="0" smtClean="0">
                <a:latin typeface="Alexandria SemiBold" pitchFamily="2" charset="-78"/>
                <a:cs typeface="Alexandria SemiBold" pitchFamily="2" charset="-78"/>
              </a:rPr>
              <a:t>وأفكارهم تجاه الموضوع أو القضية المنشورة؛ لذا تلعب دوراً مزدوجاً؛ فهي تؤدي وظيفة نقدية، بالإضافة إلى نشر وتوضيح المعلومات ومشاركتها. وتتسم بما يلي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725619" y="1227669"/>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00151" y="142217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32060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8893277" y="1718558"/>
            <a:ext cx="200675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 رسائل القراء</a:t>
            </a:r>
            <a:endParaRPr lang="en-US" sz="2800" b="1" dirty="0">
              <a:solidFill>
                <a:srgbClr val="C00000"/>
              </a:solidFill>
              <a:latin typeface="Alexandria ExtraBold" pitchFamily="2" charset="-78"/>
              <a:cs typeface="Alexandria ExtraBold"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884" y="1837677"/>
            <a:ext cx="3177214" cy="5386536"/>
          </a:xfrm>
          <a:prstGeom prst="rect">
            <a:avLst/>
          </a:prstGeom>
        </p:spPr>
      </p:pic>
      <p:sp>
        <p:nvSpPr>
          <p:cNvPr id="13" name="TextBox 12">
            <a:extLst>
              <a:ext uri="{FF2B5EF4-FFF2-40B4-BE49-F238E27FC236}">
                <a16:creationId xmlns:a16="http://schemas.microsoft.com/office/drawing/2014/main" id="{6083F8E2-699C-9C01-0329-7C9299434C08}"/>
              </a:ext>
            </a:extLst>
          </p:cNvPr>
          <p:cNvSpPr txBox="1"/>
          <p:nvPr/>
        </p:nvSpPr>
        <p:spPr>
          <a:xfrm>
            <a:off x="1971399" y="3522277"/>
            <a:ext cx="7742904" cy="2723823"/>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التغذية الراجعة </a:t>
            </a:r>
            <a:r>
              <a:rPr lang="en-US" sz="2000" dirty="0">
                <a:solidFill>
                  <a:schemeClr val="accent1"/>
                </a:solidFill>
                <a:latin typeface="Alexandria SemiBold" pitchFamily="2" charset="-78"/>
                <a:cs typeface="Alexandria SemiBold" pitchFamily="2" charset="-78"/>
              </a:rPr>
              <a:t>Feedback</a:t>
            </a:r>
            <a:endParaRPr lang="ar-SA" dirty="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إثراء </a:t>
            </a:r>
            <a:r>
              <a:rPr lang="ar-SA" dirty="0">
                <a:solidFill>
                  <a:schemeClr val="accent1"/>
                </a:solidFill>
                <a:latin typeface="Alexandria SemiBold" pitchFamily="2" charset="-78"/>
                <a:cs typeface="Alexandria SemiBold" pitchFamily="2" charset="-78"/>
              </a:rPr>
              <a:t>النقاش </a:t>
            </a:r>
            <a:r>
              <a:rPr lang="ar-SA" dirty="0" smtClean="0">
                <a:solidFill>
                  <a:schemeClr val="accent1"/>
                </a:solidFill>
                <a:latin typeface="Alexandria SemiBold" pitchFamily="2" charset="-78"/>
                <a:cs typeface="Alexandria SemiBold" pitchFamily="2" charset="-78"/>
              </a:rPr>
              <a:t>العام</a:t>
            </a:r>
            <a:endParaRPr lang="ar-SA" dirty="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التأثير على صناع </a:t>
            </a:r>
            <a:r>
              <a:rPr lang="ar-SA" dirty="0" smtClean="0">
                <a:solidFill>
                  <a:schemeClr val="accent1"/>
                </a:solidFill>
                <a:latin typeface="Alexandria SemiBold" pitchFamily="2" charset="-78"/>
                <a:cs typeface="Alexandria SemiBold" pitchFamily="2" charset="-78"/>
              </a:rPr>
              <a:t>القرار</a:t>
            </a: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الدور </a:t>
            </a:r>
            <a:r>
              <a:rPr lang="ar-SA" dirty="0">
                <a:solidFill>
                  <a:schemeClr val="accent1"/>
                </a:solidFill>
                <a:latin typeface="Alexandria SemiBold" pitchFamily="2" charset="-78"/>
                <a:cs typeface="Alexandria SemiBold" pitchFamily="2" charset="-78"/>
              </a:rPr>
              <a:t>الرقابي </a:t>
            </a:r>
            <a:r>
              <a:rPr lang="ar-SA" dirty="0" smtClean="0">
                <a:solidFill>
                  <a:schemeClr val="accent1"/>
                </a:solidFill>
                <a:latin typeface="Alexandria SemiBold" pitchFamily="2" charset="-78"/>
                <a:cs typeface="Alexandria SemiBold" pitchFamily="2" charset="-78"/>
              </a:rPr>
              <a:t>والنقدي</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تشكيل </a:t>
            </a:r>
            <a:r>
              <a:rPr lang="ar-SA" dirty="0">
                <a:solidFill>
                  <a:schemeClr val="accent1"/>
                </a:solidFill>
                <a:latin typeface="Alexandria SemiBold" pitchFamily="2" charset="-78"/>
                <a:cs typeface="Alexandria SemiBold" pitchFamily="2" charset="-78"/>
              </a:rPr>
              <a:t>الأجندة </a:t>
            </a:r>
            <a:r>
              <a:rPr lang="ar-SA" dirty="0" smtClean="0">
                <a:solidFill>
                  <a:schemeClr val="accent1"/>
                </a:solidFill>
                <a:latin typeface="Alexandria SemiBold" pitchFamily="2" charset="-78"/>
                <a:cs typeface="Alexandria SemiBold" pitchFamily="2" charset="-78"/>
              </a:rPr>
              <a:t>الإعلامية</a:t>
            </a: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تعزيز </a:t>
            </a:r>
            <a:r>
              <a:rPr lang="ar-SA" dirty="0">
                <a:solidFill>
                  <a:schemeClr val="accent1"/>
                </a:solidFill>
                <a:latin typeface="Alexandria SemiBold" pitchFamily="2" charset="-78"/>
                <a:cs typeface="Alexandria SemiBold" pitchFamily="2" charset="-78"/>
              </a:rPr>
              <a:t>ارتباط القاريء أو المستخدم </a:t>
            </a:r>
            <a:r>
              <a:rPr lang="ar-SA" dirty="0" smtClean="0">
                <a:solidFill>
                  <a:schemeClr val="accent1"/>
                </a:solidFill>
                <a:latin typeface="Alexandria SemiBold" pitchFamily="2" charset="-78"/>
                <a:cs typeface="Alexandria SemiBold" pitchFamily="2" charset="-78"/>
              </a:rPr>
              <a:t>بالصحيفة</a:t>
            </a:r>
          </a:p>
        </p:txBody>
      </p:sp>
      <p:sp>
        <p:nvSpPr>
          <p:cNvPr id="15" name="Rectangle 14"/>
          <p:cNvSpPr/>
          <p:nvPr/>
        </p:nvSpPr>
        <p:spPr>
          <a:xfrm>
            <a:off x="1527739" y="126210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4118679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54213" y="1443187"/>
            <a:ext cx="5641258" cy="4858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6093896" y="1521687"/>
            <a:ext cx="4932065" cy="4247317"/>
          </a:xfrm>
          <a:prstGeom prst="rect">
            <a:avLst/>
          </a:prstGeom>
          <a:noFill/>
        </p:spPr>
        <p:txBody>
          <a:bodyPr wrap="square" rtlCol="0">
            <a:spAutoFit/>
          </a:bodyPr>
          <a:lstStyle/>
          <a:p>
            <a:pPr algn="r" rtl="1">
              <a:lnSpc>
                <a:spcPct val="150000"/>
              </a:lnSpc>
            </a:pPr>
            <a:r>
              <a:rPr lang="ar-SA" dirty="0" smtClean="0">
                <a:solidFill>
                  <a:schemeClr val="accent2">
                    <a:lumMod val="75000"/>
                  </a:schemeClr>
                </a:solidFill>
                <a:latin typeface="Alexandria Black" pitchFamily="2" charset="-78"/>
                <a:cs typeface="Alexandria Black" pitchFamily="2" charset="-78"/>
              </a:rPr>
              <a:t>معايير اختيار رسائل القراء للنشر:</a:t>
            </a:r>
          </a:p>
          <a:p>
            <a:pPr marL="398463" indent="-339725"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الشفافية والنزاهة</a:t>
            </a:r>
            <a:endParaRPr lang="ar-SA" dirty="0" smtClean="0">
              <a:latin typeface="Alexandria SemiBold" pitchFamily="2" charset="-78"/>
              <a:cs typeface="Alexandria SemiBold" pitchFamily="2" charset="-78"/>
            </a:endParaRPr>
          </a:p>
          <a:p>
            <a:pPr marL="398463" indent="-339725"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الأهمية </a:t>
            </a:r>
            <a:r>
              <a:rPr lang="ar-SA" dirty="0">
                <a:solidFill>
                  <a:schemeClr val="accent1"/>
                </a:solidFill>
                <a:latin typeface="Alexandria SemiBold" pitchFamily="2" charset="-78"/>
                <a:cs typeface="Alexandria SemiBold" pitchFamily="2" charset="-78"/>
              </a:rPr>
              <a:t>والقيمة المضافة </a:t>
            </a:r>
            <a:r>
              <a:rPr lang="ar-SA" dirty="0" smtClean="0">
                <a:solidFill>
                  <a:schemeClr val="accent1"/>
                </a:solidFill>
                <a:latin typeface="Alexandria SemiBold" pitchFamily="2" charset="-78"/>
                <a:cs typeface="Alexandria SemiBold" pitchFamily="2" charset="-78"/>
              </a:rPr>
              <a:t>للقراء</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الملاءمة والسياق</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التنوع </a:t>
            </a:r>
            <a:r>
              <a:rPr lang="ar-SA" dirty="0" smtClean="0">
                <a:solidFill>
                  <a:schemeClr val="accent1"/>
                </a:solidFill>
                <a:latin typeface="Alexandria SemiBold" pitchFamily="2" charset="-78"/>
                <a:cs typeface="Alexandria SemiBold" pitchFamily="2" charset="-78"/>
              </a:rPr>
              <a:t>والتعددية</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الجودة </a:t>
            </a:r>
            <a:r>
              <a:rPr lang="ar-SA" dirty="0" smtClean="0">
                <a:solidFill>
                  <a:schemeClr val="accent1"/>
                </a:solidFill>
                <a:latin typeface="Alexandria SemiBold" pitchFamily="2" charset="-78"/>
                <a:cs typeface="Alexandria SemiBold" pitchFamily="2" charset="-78"/>
              </a:rPr>
              <a:t>والدقة</a:t>
            </a:r>
            <a:endParaRPr lang="ar-SA" dirty="0" smtClean="0">
              <a:latin typeface="Alexandria SemiBold" pitchFamily="2" charset="-78"/>
              <a:cs typeface="Alexandria SemiBold" pitchFamily="2" charset="-78"/>
            </a:endParaRPr>
          </a:p>
          <a:p>
            <a:pPr marL="398463" indent="-339725"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التفاعلية </a:t>
            </a:r>
            <a:r>
              <a:rPr lang="ar-SA" dirty="0" smtClean="0">
                <a:solidFill>
                  <a:schemeClr val="accent1"/>
                </a:solidFill>
                <a:latin typeface="Alexandria SemiBold" pitchFamily="2" charset="-78"/>
                <a:cs typeface="Alexandria SemiBold" pitchFamily="2" charset="-78"/>
              </a:rPr>
              <a:t>والمشاركة</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7"/>
            </a:pPr>
            <a:r>
              <a:rPr lang="ar-SA" dirty="0">
                <a:solidFill>
                  <a:schemeClr val="accent1"/>
                </a:solidFill>
                <a:latin typeface="Alexandria SemiBold" pitchFamily="2" charset="-78"/>
                <a:cs typeface="Alexandria SemiBold" pitchFamily="2" charset="-78"/>
              </a:rPr>
              <a:t>السرية </a:t>
            </a:r>
            <a:r>
              <a:rPr lang="ar-SA" dirty="0" smtClean="0">
                <a:solidFill>
                  <a:schemeClr val="accent1"/>
                </a:solidFill>
                <a:latin typeface="Alexandria SemiBold" pitchFamily="2" charset="-78"/>
                <a:cs typeface="Alexandria SemiBold" pitchFamily="2" charset="-78"/>
              </a:rPr>
              <a:t>والخصوصية</a:t>
            </a:r>
            <a:endParaRPr lang="ar-SA" dirty="0" smtClean="0">
              <a:latin typeface="Alexandria SemiBold" pitchFamily="2" charset="-78"/>
              <a:cs typeface="Alexandria SemiBold" pitchFamily="2" charset="-78"/>
            </a:endParaRPr>
          </a:p>
          <a:p>
            <a:pPr marL="398463" indent="-339725" algn="r" rtl="1">
              <a:lnSpc>
                <a:spcPct val="150000"/>
              </a:lnSpc>
              <a:buFont typeface="+mj-lt"/>
              <a:buAutoNum type="arabicPeriod" startAt="9"/>
            </a:pPr>
            <a:r>
              <a:rPr lang="ar-SA" dirty="0">
                <a:solidFill>
                  <a:schemeClr val="accent1"/>
                </a:solidFill>
                <a:latin typeface="Alexandria SemiBold" pitchFamily="2" charset="-78"/>
                <a:cs typeface="Alexandria SemiBold" pitchFamily="2" charset="-78"/>
              </a:rPr>
              <a:t>الجوانب القانونية </a:t>
            </a:r>
            <a:r>
              <a:rPr lang="ar-SA" dirty="0" smtClean="0">
                <a:solidFill>
                  <a:schemeClr val="accent1"/>
                </a:solidFill>
                <a:latin typeface="Alexandria SemiBold" pitchFamily="2" charset="-78"/>
                <a:cs typeface="Alexandria SemiBold" pitchFamily="2" charset="-78"/>
              </a:rPr>
              <a:t>والأخلاقية</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398463" indent="-339725" algn="r" rtl="1">
              <a:lnSpc>
                <a:spcPct val="150000"/>
              </a:lnSpc>
              <a:buFont typeface="+mj-lt"/>
              <a:buAutoNum type="arabicPeriod" startAt="8"/>
            </a:pPr>
            <a:r>
              <a:rPr lang="ar-SA" dirty="0">
                <a:solidFill>
                  <a:schemeClr val="accent1"/>
                </a:solidFill>
                <a:latin typeface="Alexandria SemiBold" pitchFamily="2" charset="-78"/>
                <a:cs typeface="Alexandria SemiBold" pitchFamily="2" charset="-78"/>
              </a:rPr>
              <a:t>الموضوعية </a:t>
            </a:r>
            <a:r>
              <a:rPr lang="ar-SA" dirty="0" smtClean="0">
                <a:solidFill>
                  <a:schemeClr val="accent1"/>
                </a:solidFill>
                <a:latin typeface="Alexandria SemiBold" pitchFamily="2" charset="-78"/>
                <a:cs typeface="Alexandria SemiBold" pitchFamily="2" charset="-78"/>
              </a:rPr>
              <a:t>والحيادية</a:t>
            </a:r>
            <a:endParaRPr lang="ar-SA" dirty="0">
              <a:latin typeface="Alexandria SemiBold" pitchFamily="2" charset="-78"/>
              <a:cs typeface="Alexandria SemiBold" pitchFamily="2" charset="-78"/>
            </a:endParaRPr>
          </a:p>
        </p:txBody>
      </p:sp>
      <p:sp>
        <p:nvSpPr>
          <p:cNvPr id="13" name="Rectangle 12"/>
          <p:cNvSpPr/>
          <p:nvPr/>
        </p:nvSpPr>
        <p:spPr>
          <a:xfrm>
            <a:off x="609783" y="100011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6" name="Rectangle: Rounded Corners 24">
            <a:extLst>
              <a:ext uri="{FF2B5EF4-FFF2-40B4-BE49-F238E27FC236}">
                <a16:creationId xmlns:a16="http://schemas.microsoft.com/office/drawing/2014/main" id="{2BC869EB-5623-4AA1-9123-4AF9DF916049}"/>
              </a:ext>
            </a:extLst>
          </p:cNvPr>
          <p:cNvSpPr/>
          <p:nvPr/>
        </p:nvSpPr>
        <p:spPr>
          <a:xfrm>
            <a:off x="280218" y="1418451"/>
            <a:ext cx="5678127" cy="5084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15" name="TextBox 14">
            <a:extLst>
              <a:ext uri="{FF2B5EF4-FFF2-40B4-BE49-F238E27FC236}">
                <a16:creationId xmlns:a16="http://schemas.microsoft.com/office/drawing/2014/main" id="{6083F8E2-699C-9C01-0329-7C9299434C08}"/>
              </a:ext>
            </a:extLst>
          </p:cNvPr>
          <p:cNvSpPr txBox="1"/>
          <p:nvPr/>
        </p:nvSpPr>
        <p:spPr>
          <a:xfrm>
            <a:off x="221226" y="1711688"/>
            <a:ext cx="5516227" cy="4662815"/>
          </a:xfrm>
          <a:prstGeom prst="rect">
            <a:avLst/>
          </a:prstGeom>
          <a:noFill/>
        </p:spPr>
        <p:txBody>
          <a:bodyPr wrap="square" rtlCol="0">
            <a:spAutoFit/>
          </a:bodyPr>
          <a:lstStyle/>
          <a:p>
            <a:pPr marL="174625" algn="r" rtl="1">
              <a:lnSpc>
                <a:spcPct val="150000"/>
              </a:lnSpc>
            </a:pPr>
            <a:r>
              <a:rPr lang="ar-SA" dirty="0" smtClean="0">
                <a:solidFill>
                  <a:schemeClr val="accent2">
                    <a:lumMod val="50000"/>
                  </a:schemeClr>
                </a:solidFill>
                <a:latin typeface="Alexandria SemiBold" pitchFamily="2" charset="-78"/>
                <a:cs typeface="Alexandria SemiBold" pitchFamily="2" charset="-78"/>
              </a:rPr>
              <a:t>أهم الإرشادات لتحرير </a:t>
            </a:r>
            <a:r>
              <a:rPr lang="ar-SA" dirty="0">
                <a:solidFill>
                  <a:schemeClr val="accent2">
                    <a:lumMod val="50000"/>
                  </a:schemeClr>
                </a:solidFill>
                <a:latin typeface="Alexandria SemiBold" pitchFamily="2" charset="-78"/>
                <a:cs typeface="Alexandria SemiBold" pitchFamily="2" charset="-78"/>
              </a:rPr>
              <a:t>رسائل القراء بطريقة </a:t>
            </a:r>
            <a:r>
              <a:rPr lang="ar-SA" dirty="0" smtClean="0">
                <a:solidFill>
                  <a:schemeClr val="accent2">
                    <a:lumMod val="50000"/>
                  </a:schemeClr>
                </a:solidFill>
                <a:latin typeface="Alexandria SemiBold" pitchFamily="2" charset="-78"/>
                <a:cs typeface="Alexandria SemiBold" pitchFamily="2" charset="-78"/>
              </a:rPr>
              <a:t>فعالة:</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كتابة </a:t>
            </a:r>
            <a:r>
              <a:rPr lang="ar-SA" dirty="0">
                <a:solidFill>
                  <a:schemeClr val="accent1"/>
                </a:solidFill>
                <a:latin typeface="Alexandria SemiBold" pitchFamily="2" charset="-78"/>
                <a:cs typeface="Alexandria SemiBold" pitchFamily="2" charset="-78"/>
              </a:rPr>
              <a:t>عنوان جذاب: </a:t>
            </a:r>
            <a:r>
              <a:rPr lang="ar-SA" dirty="0" smtClean="0">
                <a:latin typeface="Alexandria SemiBold" pitchFamily="2" charset="-78"/>
                <a:cs typeface="Alexandria SemiBold" pitchFamily="2" charset="-78"/>
              </a:rPr>
              <a:t>فالعنوان </a:t>
            </a:r>
            <a:r>
              <a:rPr lang="ar-SA" dirty="0">
                <a:latin typeface="Alexandria SemiBold" pitchFamily="2" charset="-78"/>
                <a:cs typeface="Alexandria SemiBold" pitchFamily="2" charset="-78"/>
              </a:rPr>
              <a:t>هو أول ما يجذب انتباه القارئ، لذلك ينبغي أن يكون </a:t>
            </a:r>
            <a:r>
              <a:rPr lang="ar-SA" dirty="0" smtClean="0">
                <a:latin typeface="Alexandria SemiBold" pitchFamily="2" charset="-78"/>
                <a:cs typeface="Alexandria SemiBold" pitchFamily="2" charset="-78"/>
              </a:rPr>
              <a:t>مختصراً.</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إيجاز </a:t>
            </a:r>
            <a:r>
              <a:rPr lang="ar-SA" dirty="0">
                <a:solidFill>
                  <a:schemeClr val="accent1"/>
                </a:solidFill>
                <a:latin typeface="Alexandria SemiBold" pitchFamily="2" charset="-78"/>
                <a:cs typeface="Alexandria SemiBold" pitchFamily="2" charset="-78"/>
              </a:rPr>
              <a:t>وتركيز الفكرة</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التركيز </a:t>
            </a:r>
            <a:r>
              <a:rPr lang="ar-SA" dirty="0">
                <a:latin typeface="Alexandria SemiBold" pitchFamily="2" charset="-78"/>
                <a:cs typeface="Alexandria SemiBold" pitchFamily="2" charset="-78"/>
              </a:rPr>
              <a:t>على فكرة واحدة أو نقطة رئيسية وتطويرها بشكل </a:t>
            </a:r>
            <a:r>
              <a:rPr lang="ar-SA" dirty="0" smtClean="0">
                <a:latin typeface="Alexandria SemiBold" pitchFamily="2" charset="-78"/>
                <a:cs typeface="Alexandria SemiBold" pitchFamily="2" charset="-78"/>
              </a:rPr>
              <a:t>كاف.</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تقديم </a:t>
            </a:r>
            <a:r>
              <a:rPr lang="ar-SA" dirty="0">
                <a:solidFill>
                  <a:schemeClr val="accent1"/>
                </a:solidFill>
                <a:latin typeface="Alexandria SemiBold" pitchFamily="2" charset="-78"/>
                <a:cs typeface="Alexandria SemiBold" pitchFamily="2" charset="-78"/>
              </a:rPr>
              <a:t>الحجج والأدلة: </a:t>
            </a:r>
            <a:r>
              <a:rPr lang="ar-SA" dirty="0" smtClean="0">
                <a:latin typeface="Alexandria SemiBold" pitchFamily="2" charset="-78"/>
                <a:cs typeface="Alexandria SemiBold" pitchFamily="2" charset="-78"/>
              </a:rPr>
              <a:t>يجب دعم الآراء بالحجج والأدلة الموثوقة لتعزيز </a:t>
            </a:r>
            <a:r>
              <a:rPr lang="ar-SA" dirty="0">
                <a:latin typeface="Alexandria SemiBold" pitchFamily="2" charset="-78"/>
                <a:cs typeface="Alexandria SemiBold" pitchFamily="2" charset="-78"/>
              </a:rPr>
              <a:t>موقف </a:t>
            </a:r>
            <a:r>
              <a:rPr lang="ar-SA" dirty="0" smtClean="0">
                <a:latin typeface="Alexandria SemiBold" pitchFamily="2" charset="-78"/>
                <a:cs typeface="Alexandria SemiBold" pitchFamily="2" charset="-78"/>
              </a:rPr>
              <a:t>الكاتب.</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استخدام </a:t>
            </a:r>
            <a:r>
              <a:rPr lang="ar-SA" dirty="0">
                <a:solidFill>
                  <a:schemeClr val="accent1"/>
                </a:solidFill>
                <a:latin typeface="Alexandria SemiBold" pitchFamily="2" charset="-78"/>
                <a:cs typeface="Alexandria SemiBold" pitchFamily="2" charset="-78"/>
              </a:rPr>
              <a:t>لغة </a:t>
            </a:r>
            <a:r>
              <a:rPr lang="ar-SA" dirty="0" smtClean="0">
                <a:solidFill>
                  <a:schemeClr val="accent1"/>
                </a:solidFill>
                <a:latin typeface="Alexandria SemiBold" pitchFamily="2" charset="-78"/>
                <a:cs typeface="Alexandria SemiBold" pitchFamily="2" charset="-78"/>
              </a:rPr>
              <a:t>واضحة وبسيطة : </a:t>
            </a:r>
            <a:r>
              <a:rPr lang="ar-SA" dirty="0" smtClean="0">
                <a:latin typeface="Alexandria SemiBold" pitchFamily="2" charset="-78"/>
                <a:cs typeface="Alexandria SemiBold" pitchFamily="2" charset="-78"/>
              </a:rPr>
              <a:t>يجب تجنب   اللغة </a:t>
            </a:r>
            <a:r>
              <a:rPr lang="ar-SA" dirty="0">
                <a:latin typeface="Alexandria SemiBold" pitchFamily="2" charset="-78"/>
                <a:cs typeface="Alexandria SemiBold" pitchFamily="2" charset="-78"/>
              </a:rPr>
              <a:t>المعقدة أو المصطلحات التقنية دون </a:t>
            </a:r>
            <a:r>
              <a:rPr lang="ar-SA" dirty="0" smtClean="0">
                <a:latin typeface="Alexandria SemiBold" pitchFamily="2" charset="-78"/>
                <a:cs typeface="Alexandria SemiBold" pitchFamily="2" charset="-78"/>
              </a:rPr>
              <a:t>شرح.</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التنظيم والتدفق </a:t>
            </a:r>
            <a:r>
              <a:rPr lang="ar-SA" dirty="0" smtClean="0">
                <a:solidFill>
                  <a:schemeClr val="accent1"/>
                </a:solidFill>
                <a:latin typeface="Alexandria SemiBold" pitchFamily="2" charset="-78"/>
                <a:cs typeface="Alexandria SemiBold" pitchFamily="2" charset="-78"/>
              </a:rPr>
              <a:t>المنطقي</a:t>
            </a:r>
            <a:endParaRPr lang="ar-SA" dirty="0" smtClean="0">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29911" y="474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81592" y="7883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47295" y="58830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083F8E2-699C-9C01-0329-7C9299434C08}"/>
              </a:ext>
            </a:extLst>
          </p:cNvPr>
          <p:cNvSpPr txBox="1"/>
          <p:nvPr/>
        </p:nvSpPr>
        <p:spPr>
          <a:xfrm>
            <a:off x="5725517" y="2819880"/>
            <a:ext cx="1663425" cy="3328475"/>
          </a:xfrm>
          <a:prstGeom prst="rect">
            <a:avLst/>
          </a:prstGeom>
          <a:solidFill>
            <a:schemeClr val="bg1">
              <a:lumMod val="85000"/>
            </a:schemeClr>
          </a:solidFill>
        </p:spPr>
        <p:txBody>
          <a:bodyPr wrap="square" rtlCol="0">
            <a:spAutoFit/>
          </a:bodyPr>
          <a:lstStyle/>
          <a:p>
            <a:pPr marL="174625" algn="r" rtl="1">
              <a:lnSpc>
                <a:spcPct val="150000"/>
              </a:lnSpc>
            </a:pPr>
            <a:r>
              <a:rPr lang="ar-SA" dirty="0" smtClean="0">
                <a:solidFill>
                  <a:schemeClr val="accent2">
                    <a:lumMod val="50000"/>
                  </a:schemeClr>
                </a:solidFill>
                <a:latin typeface="Alexandria SemiBold" pitchFamily="2" charset="-78"/>
                <a:cs typeface="Alexandria SemiBold" pitchFamily="2" charset="-78"/>
              </a:rPr>
              <a:t>إن الالتزام بهذه </a:t>
            </a:r>
            <a:r>
              <a:rPr lang="ar-SA" dirty="0">
                <a:solidFill>
                  <a:schemeClr val="accent2">
                    <a:lumMod val="50000"/>
                  </a:schemeClr>
                </a:solidFill>
                <a:latin typeface="Alexandria SemiBold" pitchFamily="2" charset="-78"/>
                <a:cs typeface="Alexandria SemiBold" pitchFamily="2" charset="-78"/>
              </a:rPr>
              <a:t>المعايير  يساعد في اختيار رسائل </a:t>
            </a:r>
            <a:r>
              <a:rPr lang="ar-SA" dirty="0" smtClean="0">
                <a:solidFill>
                  <a:schemeClr val="accent2">
                    <a:lumMod val="50000"/>
                  </a:schemeClr>
                </a:solidFill>
                <a:latin typeface="Alexandria SemiBold" pitchFamily="2" charset="-78"/>
                <a:cs typeface="Alexandria SemiBold" pitchFamily="2" charset="-78"/>
              </a:rPr>
              <a:t>تتسم بالنزاهة </a:t>
            </a:r>
            <a:r>
              <a:rPr lang="ar-SA" sz="1600" dirty="0" smtClean="0">
                <a:solidFill>
                  <a:schemeClr val="accent2">
                    <a:lumMod val="50000"/>
                  </a:schemeClr>
                </a:solidFill>
                <a:latin typeface="Alexandria SemiBold" pitchFamily="2" charset="-78"/>
                <a:cs typeface="Alexandria SemiBold" pitchFamily="2" charset="-78"/>
              </a:rPr>
              <a:t>والمصداقية</a:t>
            </a:r>
            <a:endParaRPr lang="ar-SA" sz="1600"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247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41280" y="1799302"/>
            <a:ext cx="3480988" cy="43080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0292" y="1892418"/>
            <a:ext cx="10105028" cy="4369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515700" y="1119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47795" y="144527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13498" y="1241783"/>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4440521" y="2406841"/>
            <a:ext cx="6132203" cy="383181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تعريف </a:t>
            </a:r>
            <a:r>
              <a:rPr lang="ar-SA" dirty="0">
                <a:solidFill>
                  <a:srgbClr val="C00000"/>
                </a:solidFill>
                <a:latin typeface="Alexandria SemiBold" pitchFamily="2" charset="-78"/>
                <a:cs typeface="Alexandria SemiBold" pitchFamily="2" charset="-78"/>
              </a:rPr>
              <a:t>المدونات </a:t>
            </a:r>
            <a:r>
              <a:rPr lang="en-US" dirty="0" smtClean="0">
                <a:solidFill>
                  <a:srgbClr val="C00000"/>
                </a:solidFill>
                <a:latin typeface="Alexandria SemiBold" pitchFamily="2" charset="-78"/>
                <a:cs typeface="Alexandria SemiBold" pitchFamily="2" charset="-78"/>
              </a:rPr>
              <a:t>Blogs</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مواقع إلكترونية يقوم المواطنون بإنشائها وتحديثها بشكل </a:t>
            </a:r>
            <a:r>
              <a:rPr lang="ar-SA" dirty="0" smtClean="0">
                <a:latin typeface="Alexandria SemiBold" pitchFamily="2" charset="-78"/>
                <a:cs typeface="Alexandria SemiBold" pitchFamily="2" charset="-78"/>
              </a:rPr>
              <a:t>منتظم ، وتتضمن </a:t>
            </a:r>
            <a:r>
              <a:rPr lang="ar-SA" dirty="0">
                <a:latin typeface="Alexandria SemiBold" pitchFamily="2" charset="-78"/>
                <a:cs typeface="Alexandria SemiBold" pitchFamily="2" charset="-78"/>
              </a:rPr>
              <a:t>مجموعة من المقالات والمنشورات التي يكتبها المدون حول موضوعات </a:t>
            </a:r>
            <a:r>
              <a:rPr lang="ar-SA" dirty="0" smtClean="0">
                <a:latin typeface="Alexandria SemiBold" pitchFamily="2" charset="-78"/>
                <a:cs typeface="Alexandria SemiBold" pitchFamily="2" charset="-78"/>
              </a:rPr>
              <a:t>مختلفة . ويطلق على هذه المقالات بالتدوينة الطويلة </a:t>
            </a:r>
            <a:r>
              <a:rPr lang="en-US" dirty="0" smtClean="0">
                <a:latin typeface="Alexandria SemiBold" pitchFamily="2" charset="-78"/>
                <a:cs typeface="Alexandria SemiBold" pitchFamily="2" charset="-78"/>
              </a:rPr>
              <a:t>Blog Post</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ويتسم مقال المدونات أو التدوينة الطويلة </a:t>
            </a:r>
            <a:r>
              <a:rPr lang="ar-SA" dirty="0" smtClean="0">
                <a:latin typeface="Alexandria SemiBold" pitchFamily="2" charset="-78"/>
                <a:cs typeface="Alexandria SemiBold" pitchFamily="2" charset="-78"/>
              </a:rPr>
              <a:t>بأنه مقال يأخذ سمات المقال الصحفي إلا أنه يتسم بأنه يركز على معايير </a:t>
            </a:r>
            <a:r>
              <a:rPr lang="en-US" dirty="0" smtClean="0">
                <a:latin typeface="Alexandria SemiBold" pitchFamily="2" charset="-78"/>
                <a:cs typeface="Alexandria SemiBold" pitchFamily="2" charset="-78"/>
              </a:rPr>
              <a:t>SEO</a:t>
            </a:r>
            <a:r>
              <a:rPr lang="ar-SA" dirty="0" smtClean="0">
                <a:latin typeface="Alexandria SemiBold" pitchFamily="2" charset="-78"/>
                <a:cs typeface="Alexandria SemiBold" pitchFamily="2" charset="-78"/>
              </a:rPr>
              <a:t> ، ويتسم بالطول حيث يتكون من 800 إلى 1500 كلمة،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4441580" y="1910233"/>
            <a:ext cx="5906176" cy="501932"/>
          </a:xfrm>
          <a:prstGeom prst="rect">
            <a:avLst/>
          </a:prstGeom>
          <a:solidFill>
            <a:schemeClr val="accent2">
              <a:lumMod val="20000"/>
              <a:lumOff val="80000"/>
            </a:schemeClr>
          </a:solidFill>
          <a:ln w="38100">
            <a:solidFill>
              <a:schemeClr val="bg1"/>
            </a:solidFill>
          </a:ln>
          <a:effectLst>
            <a:reflection stA="45000" endPos="0" dir="5400000" sy="-100000" algn="bl" rotWithShape="0"/>
          </a:effectLst>
        </p:spPr>
        <p:txBody>
          <a:bodyPr wrap="square" rtlCol="0">
            <a:spAutoFit/>
          </a:bodyPr>
          <a:lstStyle/>
          <a:p>
            <a:pPr algn="ctr" rtl="1">
              <a:lnSpc>
                <a:spcPct val="150000"/>
              </a:lnSpc>
            </a:pPr>
            <a:r>
              <a:rPr lang="ar-SA" sz="2000" b="1" dirty="0" smtClean="0">
                <a:solidFill>
                  <a:schemeClr val="accent1"/>
                </a:solidFill>
                <a:latin typeface="Alexandria ExtraBold" pitchFamily="2" charset="-78"/>
                <a:cs typeface="Alexandria ExtraBold" pitchFamily="2" charset="-78"/>
              </a:rPr>
              <a:t>كتابة محتوى المدونات  </a:t>
            </a:r>
            <a:r>
              <a:rPr lang="en-US" sz="2000" b="1" dirty="0" smtClean="0">
                <a:solidFill>
                  <a:schemeClr val="accent1"/>
                </a:solidFill>
                <a:latin typeface="Alexandria ExtraBold" pitchFamily="2" charset="-78"/>
                <a:cs typeface="Alexandria ExtraBold" pitchFamily="2" charset="-78"/>
              </a:rPr>
              <a:t>Write to Blog posts </a:t>
            </a:r>
            <a:endParaRPr lang="en-US" sz="2000" b="1" dirty="0">
              <a:solidFill>
                <a:schemeClr val="accent1"/>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741706" y="1399106"/>
            <a:ext cx="298606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محتوى المدونات  </a:t>
            </a:r>
            <a:endParaRPr lang="en-US" sz="2800" b="1" dirty="0">
              <a:solidFill>
                <a:srgbClr val="C00000"/>
              </a:solidFill>
              <a:latin typeface="Alexandria ExtraBold" pitchFamily="2" charset="-78"/>
              <a:cs typeface="Alexandria ExtraBold" pitchFamily="2" charset="-78"/>
            </a:endParaRPr>
          </a:p>
        </p:txBody>
      </p:sp>
      <p:pic>
        <p:nvPicPr>
          <p:cNvPr id="1026"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0548652" y="1801476"/>
            <a:ext cx="1503258" cy="138527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4"/>
          <a:stretch>
            <a:fillRect/>
          </a:stretch>
        </p:blipFill>
        <p:spPr>
          <a:xfrm>
            <a:off x="-153448" y="2478470"/>
            <a:ext cx="4593970" cy="3760189"/>
          </a:xfrm>
          <a:prstGeom prst="rect">
            <a:avLst/>
          </a:prstGeom>
        </p:spPr>
      </p:pic>
      <p:sp>
        <p:nvSpPr>
          <p:cNvPr id="17" name="Rectangle 16"/>
          <p:cNvSpPr/>
          <p:nvPr/>
        </p:nvSpPr>
        <p:spPr>
          <a:xfrm>
            <a:off x="456828" y="1468152"/>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8685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1" y="1843547"/>
            <a:ext cx="10782298" cy="4449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3009" y="1047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92124" y="1061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92124" y="1287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9177" y="2012600"/>
            <a:ext cx="10265005" cy="2215991"/>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2000" b="1" dirty="0" smtClean="0">
                <a:solidFill>
                  <a:srgbClr val="C00000"/>
                </a:solidFill>
                <a:latin typeface="Alexandria SemiBold" pitchFamily="2" charset="-78"/>
                <a:cs typeface="Alexandria SemiBold" pitchFamily="2" charset="-78"/>
              </a:rPr>
              <a:t>أنواع </a:t>
            </a:r>
            <a:r>
              <a:rPr lang="ar-SA" sz="2000" b="1" dirty="0">
                <a:solidFill>
                  <a:srgbClr val="C00000"/>
                </a:solidFill>
                <a:latin typeface="Alexandria SemiBold" pitchFamily="2" charset="-78"/>
                <a:cs typeface="Alexandria SemiBold" pitchFamily="2" charset="-78"/>
              </a:rPr>
              <a:t>المدونات:  </a:t>
            </a:r>
            <a:endParaRPr lang="ar-SA" sz="2000" b="1" dirty="0" smtClean="0">
              <a:solidFill>
                <a:srgbClr val="C00000"/>
              </a:solidFill>
              <a:latin typeface="Alexandria SemiBold" pitchFamily="2" charset="-78"/>
              <a:cs typeface="Alexandria SemiBold" pitchFamily="2" charset="-78"/>
            </a:endParaRPr>
          </a:p>
          <a:p>
            <a:pPr marL="693738" indent="-342900" algn="r" rtl="1">
              <a:lnSpc>
                <a:spcPct val="150000"/>
              </a:lnSpc>
              <a:buFont typeface="+mj-lt"/>
              <a:buAutoNum type="arabicPeriod"/>
            </a:pPr>
            <a:r>
              <a:rPr lang="ar-SA" b="1" dirty="0" smtClean="0">
                <a:solidFill>
                  <a:schemeClr val="accent5"/>
                </a:solidFill>
                <a:latin typeface="Alexandria SemiBold" pitchFamily="2" charset="-78"/>
                <a:cs typeface="Alexandria SemiBold" pitchFamily="2" charset="-78"/>
              </a:rPr>
              <a:t>المدونات </a:t>
            </a:r>
            <a:r>
              <a:rPr lang="ar-SA" b="1" dirty="0">
                <a:solidFill>
                  <a:schemeClr val="accent5"/>
                </a:solidFill>
                <a:latin typeface="Alexandria SemiBold" pitchFamily="2" charset="-78"/>
                <a:cs typeface="Alexandria SemiBold" pitchFamily="2" charset="-78"/>
              </a:rPr>
              <a:t>الشخصية: </a:t>
            </a:r>
            <a:r>
              <a:rPr lang="ar-SA" b="1" dirty="0">
                <a:latin typeface="Alexandria SemiBold" pitchFamily="2" charset="-78"/>
                <a:cs typeface="Alexandria SemiBold" pitchFamily="2" charset="-78"/>
              </a:rPr>
              <a:t>وهي مدونات تركز على تجارب وآراء المدون الشخصية.   </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المتخصصة</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هي مدونات متخصصة في موضوعها مثل مدونة </a:t>
            </a:r>
            <a:r>
              <a:rPr lang="ar-SA" b="1" dirty="0" smtClean="0">
                <a:solidFill>
                  <a:srgbClr val="843C0C"/>
                </a:solidFill>
                <a:latin typeface="Alexandria SemiBold" pitchFamily="2" charset="-78"/>
                <a:cs typeface="Alexandria SemiBold" pitchFamily="2" charset="-78"/>
              </a:rPr>
              <a:t>"وين" </a:t>
            </a:r>
            <a:r>
              <a:rPr lang="ar-SA" b="1" dirty="0" smtClean="0">
                <a:latin typeface="Alexandria SemiBold" pitchFamily="2" charset="-78"/>
                <a:cs typeface="Alexandria SemiBold" pitchFamily="2" charset="-78"/>
              </a:rPr>
              <a:t>النسائية.</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المؤسسية</a:t>
            </a:r>
            <a:r>
              <a:rPr lang="ar-SA" b="1" dirty="0" smtClean="0">
                <a:latin typeface="Alexandria SemiBold" pitchFamily="2" charset="-78"/>
                <a:cs typeface="Alexandria SemiBold" pitchFamily="2" charset="-78"/>
              </a:rPr>
              <a:t>: وهي المدونات التي </a:t>
            </a:r>
            <a:r>
              <a:rPr lang="ar-SA" b="1" dirty="0">
                <a:latin typeface="Alexandria SemiBold" pitchFamily="2" charset="-78"/>
                <a:cs typeface="Alexandria SemiBold" pitchFamily="2" charset="-78"/>
              </a:rPr>
              <a:t>تنشئها المؤسسات لنشر </a:t>
            </a:r>
            <a:r>
              <a:rPr lang="ar-SA" b="1" dirty="0" smtClean="0">
                <a:latin typeface="Alexandria SemiBold" pitchFamily="2" charset="-78"/>
                <a:cs typeface="Alexandria SemiBold" pitchFamily="2" charset="-78"/>
              </a:rPr>
              <a:t>محتواها، ومنها مدونات المؤسسات الصحفية والإعلامية، والتي تنقسم إلى:</a:t>
            </a:r>
            <a:endParaRPr lang="ar-SA" dirty="0" smtClean="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3658352" y="1296222"/>
            <a:ext cx="241787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a:t>
            </a:r>
            <a:r>
              <a:rPr lang="ar-SA" b="1" dirty="0">
                <a:solidFill>
                  <a:srgbClr val="C00000"/>
                </a:solidFill>
                <a:latin typeface="Alexandria ExtraBold" pitchFamily="2" charset="-78"/>
                <a:cs typeface="Alexandria ExtraBold" pitchFamily="2" charset="-78"/>
              </a:rPr>
              <a:t>ا</a:t>
            </a:r>
            <a:r>
              <a:rPr lang="ar-SA" b="1" dirty="0" smtClean="0">
                <a:solidFill>
                  <a:srgbClr val="C00000"/>
                </a:solidFill>
                <a:latin typeface="Alexandria ExtraBold" pitchFamily="2" charset="-78"/>
                <a:cs typeface="Alexandria ExtraBold" pitchFamily="2" charset="-78"/>
              </a:rPr>
              <a:t>لمدونات  </a:t>
            </a:r>
            <a:endParaRPr lang="en-US" sz="2800" b="1" dirty="0">
              <a:solidFill>
                <a:srgbClr val="C00000"/>
              </a:solidFill>
              <a:latin typeface="Alexandria ExtraBold" pitchFamily="2" charset="-78"/>
              <a:cs typeface="Alexandria ExtraBold" pitchFamily="2" charset="-78"/>
            </a:endParaRPr>
          </a:p>
        </p:txBody>
      </p:sp>
      <p:pic>
        <p:nvPicPr>
          <p:cNvPr id="13"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1040149" y="1835539"/>
            <a:ext cx="1151851" cy="114663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4007" t="19872" b="21795"/>
          <a:stretch/>
        </p:blipFill>
        <p:spPr>
          <a:xfrm>
            <a:off x="0" y="3385286"/>
            <a:ext cx="1622057" cy="1224899"/>
          </a:xfrm>
          <a:prstGeom prst="rect">
            <a:avLst/>
          </a:prstGeom>
        </p:spPr>
      </p:pic>
      <p:sp>
        <p:nvSpPr>
          <p:cNvPr id="14" name="TextBox 13">
            <a:extLst>
              <a:ext uri="{FF2B5EF4-FFF2-40B4-BE49-F238E27FC236}">
                <a16:creationId xmlns:a16="http://schemas.microsoft.com/office/drawing/2014/main" id="{6083F8E2-699C-9C01-0329-7C9299434C08}"/>
              </a:ext>
            </a:extLst>
          </p:cNvPr>
          <p:cNvSpPr txBox="1"/>
          <p:nvPr/>
        </p:nvSpPr>
        <p:spPr>
          <a:xfrm>
            <a:off x="611884" y="4130814"/>
            <a:ext cx="10627615" cy="2169825"/>
          </a:xfrm>
          <a:prstGeom prst="rect">
            <a:avLst/>
          </a:prstGeom>
          <a:noFill/>
        </p:spPr>
        <p:txBody>
          <a:bodyPr wrap="square" rtlCol="0">
            <a:spAutoFit/>
          </a:bodyPr>
          <a:lstStyle/>
          <a:p>
            <a:pPr marL="693738" indent="-342900" algn="r" rtl="1">
              <a:lnSpc>
                <a:spcPct val="150000"/>
              </a:lnSpc>
              <a:buFont typeface="+mj-lt"/>
              <a:buAutoNum type="arabicPeriod"/>
            </a:pPr>
            <a:r>
              <a:rPr lang="ar-SA" b="1" dirty="0" smtClean="0">
                <a:solidFill>
                  <a:srgbClr val="843C0C"/>
                </a:solidFill>
                <a:latin typeface="Alexandria SemiBold" pitchFamily="2" charset="-78"/>
                <a:cs typeface="Alexandria SemiBold" pitchFamily="2" charset="-78"/>
              </a:rPr>
              <a:t>مدونات الشكل المغلق: </a:t>
            </a:r>
            <a:r>
              <a:rPr lang="ar-SA" b="1" dirty="0">
                <a:latin typeface="Alexandria SemiBold" pitchFamily="2" charset="-78"/>
                <a:cs typeface="Alexandria SemiBold" pitchFamily="2" charset="-78"/>
              </a:rPr>
              <a:t>هي مدونات </a:t>
            </a:r>
            <a:r>
              <a:rPr lang="ar-SA" b="1" dirty="0" smtClean="0">
                <a:latin typeface="Alexandria SemiBold" pitchFamily="2" charset="-78"/>
                <a:cs typeface="Alexandria SemiBold" pitchFamily="2" charset="-78"/>
              </a:rPr>
              <a:t>تسمح </a:t>
            </a:r>
            <a:r>
              <a:rPr lang="ar-SA" b="1" dirty="0">
                <a:latin typeface="Alexandria SemiBold" pitchFamily="2" charset="-78"/>
                <a:cs typeface="Alexandria SemiBold" pitchFamily="2" charset="-78"/>
              </a:rPr>
              <a:t>بالتدوين للصحفيين </a:t>
            </a:r>
            <a:r>
              <a:rPr lang="ar-SA" b="1" dirty="0" smtClean="0">
                <a:latin typeface="Alexandria SemiBold" pitchFamily="2" charset="-78"/>
                <a:cs typeface="Alexandria SemiBold" pitchFamily="2" charset="-78"/>
              </a:rPr>
              <a:t>فقط .</a:t>
            </a:r>
            <a:endParaRPr lang="ar-SA" b="1" dirty="0">
              <a:latin typeface="Alexandria SemiBold" pitchFamily="2" charset="-78"/>
              <a:cs typeface="Alexandria SemiBold" pitchFamily="2" charset="-78"/>
            </a:endParaRPr>
          </a:p>
          <a:p>
            <a:pPr marL="693738" indent="-342900" algn="r" rtl="1">
              <a:lnSpc>
                <a:spcPct val="150000"/>
              </a:lnSpc>
              <a:buFont typeface="+mj-lt"/>
              <a:buAutoNum type="arabicPeriod"/>
            </a:pPr>
            <a:r>
              <a:rPr lang="ar-SA" b="1" dirty="0">
                <a:solidFill>
                  <a:srgbClr val="843C0C"/>
                </a:solidFill>
                <a:latin typeface="Alexandria SemiBold" pitchFamily="2" charset="-78"/>
                <a:cs typeface="Alexandria SemiBold" pitchFamily="2" charset="-78"/>
              </a:rPr>
              <a:t>مدونات الشكل نصف المفتوح </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وهي مدونات </a:t>
            </a:r>
            <a:r>
              <a:rPr lang="ar-SA" b="1" dirty="0" smtClean="0">
                <a:latin typeface="Alexandria SemiBold" pitchFamily="2" charset="-78"/>
                <a:cs typeface="Alexandria SemiBold" pitchFamily="2" charset="-78"/>
              </a:rPr>
              <a:t>يقوم يتحريرها الصحفيين </a:t>
            </a:r>
            <a:r>
              <a:rPr lang="ar-SA" b="1" dirty="0">
                <a:latin typeface="Alexandria SemiBold" pitchFamily="2" charset="-78"/>
                <a:cs typeface="Alexandria SemiBold" pitchFamily="2" charset="-78"/>
              </a:rPr>
              <a:t>أو الخبراء أو المتخصصين. ولا </a:t>
            </a:r>
            <a:r>
              <a:rPr lang="ar-SA" b="1" dirty="0" smtClean="0">
                <a:latin typeface="Alexandria SemiBold" pitchFamily="2" charset="-78"/>
                <a:cs typeface="Alexandria SemiBold" pitchFamily="2" charset="-78"/>
              </a:rPr>
              <a:t>تسمح للمدونين انشاء </a:t>
            </a:r>
            <a:r>
              <a:rPr lang="ar-SA" b="1" dirty="0">
                <a:latin typeface="Alexandria SemiBold" pitchFamily="2" charset="-78"/>
                <a:cs typeface="Alexandria SemiBold" pitchFamily="2" charset="-78"/>
              </a:rPr>
              <a:t>مدونات </a:t>
            </a:r>
          </a:p>
          <a:p>
            <a:pPr marL="693738" indent="-342900" algn="r" rtl="1">
              <a:lnSpc>
                <a:spcPct val="150000"/>
              </a:lnSpc>
              <a:buFont typeface="+mj-lt"/>
              <a:buAutoNum type="arabicPeriod"/>
            </a:pPr>
            <a:r>
              <a:rPr lang="ar-SA" b="1" dirty="0">
                <a:solidFill>
                  <a:srgbClr val="843C0C"/>
                </a:solidFill>
                <a:latin typeface="Alexandria SemiBold" pitchFamily="2" charset="-78"/>
                <a:cs typeface="Alexandria SemiBold" pitchFamily="2" charset="-78"/>
              </a:rPr>
              <a:t>مدونات الشكل المفتوح </a:t>
            </a:r>
            <a:r>
              <a:rPr lang="ar-SA" b="1" dirty="0" smtClean="0">
                <a:latin typeface="Alexandria SemiBold" pitchFamily="2" charset="-78"/>
                <a:cs typeface="Alexandria SemiBold" pitchFamily="2" charset="-78"/>
              </a:rPr>
              <a:t>: تسمح المؤسسات الصحفية للجمهور والمدونين بإنشاء مدوناتهم الخاصة مجاناً على موقعها الرسمي مثل مدونات إيلاف في موقع صحيفة إيلاف.</a:t>
            </a:r>
            <a:endParaRPr lang="ar-SA" dirty="0" smtClean="0">
              <a:latin typeface="Alexandria SemiBold" pitchFamily="2" charset="-78"/>
              <a:cs typeface="Alexandria SemiBold" pitchFamily="2" charset="-78"/>
            </a:endParaRPr>
          </a:p>
        </p:txBody>
      </p:sp>
      <p:sp>
        <p:nvSpPr>
          <p:cNvPr id="15" name="Rectangle 14"/>
          <p:cNvSpPr/>
          <p:nvPr/>
        </p:nvSpPr>
        <p:spPr>
          <a:xfrm>
            <a:off x="373226" y="1409761"/>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208022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05954" y="1931315"/>
            <a:ext cx="9989279" cy="434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46986" y="10535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85532" y="11358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90319" y="13067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4989605" y="1980961"/>
            <a:ext cx="6700524"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الكتابة بأسلوب يُحسّن الظهور في محركات البحث</a:t>
            </a:r>
            <a:endParaRPr lang="en-US" sz="2800" b="1" dirty="0">
              <a:solidFill>
                <a:srgbClr val="C00000"/>
              </a:solidFill>
              <a:latin typeface="Alexandria ExtraBold" pitchFamily="2" charset="-78"/>
              <a:cs typeface="Alexandria ExtraBold" pitchFamily="2" charset="-78"/>
            </a:endParaRPr>
          </a:p>
        </p:txBody>
      </p:sp>
      <p:sp>
        <p:nvSpPr>
          <p:cNvPr id="3" name="Rectangle 2"/>
          <p:cNvSpPr/>
          <p:nvPr/>
        </p:nvSpPr>
        <p:spPr>
          <a:xfrm>
            <a:off x="1793946" y="2400891"/>
            <a:ext cx="9518709" cy="4524315"/>
          </a:xfrm>
          <a:prstGeom prst="rect">
            <a:avLst/>
          </a:prstGeom>
        </p:spPr>
        <p:txBody>
          <a:bodyPr wrap="square">
            <a:spAutoFit/>
          </a:bodyPr>
          <a:lstStyle/>
          <a:p>
            <a:pPr marL="342900" indent="-342900" algn="r" rtl="1">
              <a:lnSpc>
                <a:spcPct val="150000"/>
              </a:lnSpc>
              <a:buFont typeface="+mj-lt"/>
              <a:buAutoNum type="arabicPeriod"/>
            </a:pPr>
            <a:r>
              <a:rPr lang="ar-SA" b="1" dirty="0" smtClean="0">
                <a:latin typeface="Alexandria SemiBold" pitchFamily="2" charset="-78"/>
                <a:cs typeface="Alexandria SemiBold" pitchFamily="2" charset="-78"/>
              </a:rPr>
              <a:t>استخدام </a:t>
            </a:r>
            <a:r>
              <a:rPr lang="ar-SA" b="1" dirty="0">
                <a:latin typeface="Alexandria SemiBold" pitchFamily="2" charset="-78"/>
                <a:cs typeface="Alexandria SemiBold" pitchFamily="2" charset="-78"/>
              </a:rPr>
              <a:t>الكلمات </a:t>
            </a:r>
            <a:r>
              <a:rPr lang="ar-SA" b="1" dirty="0" smtClean="0">
                <a:latin typeface="Alexandria SemiBold" pitchFamily="2" charset="-78"/>
                <a:cs typeface="Alexandria SemiBold" pitchFamily="2" charset="-78"/>
              </a:rPr>
              <a:t>المفتاحية المناسبة</a:t>
            </a:r>
            <a:endParaRPr lang="ar-SA" b="1"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latin typeface="Alexandria SemiBold" pitchFamily="2" charset="-78"/>
                <a:cs typeface="Alexandria SemiBold" pitchFamily="2" charset="-78"/>
              </a:rPr>
              <a:t>إنشاء </a:t>
            </a:r>
            <a:r>
              <a:rPr lang="ar-SA" b="1" dirty="0">
                <a:latin typeface="Alexandria SemiBold" pitchFamily="2" charset="-78"/>
                <a:cs typeface="Alexandria SemiBold" pitchFamily="2" charset="-78"/>
              </a:rPr>
              <a:t>محتوى ذي قيمة وجودة عالية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تحسين الهيكل </a:t>
            </a:r>
            <a:r>
              <a:rPr lang="ar-SA" b="1" dirty="0" smtClean="0">
                <a:latin typeface="Alexandria SemiBold" pitchFamily="2" charset="-78"/>
                <a:cs typeface="Alexandria SemiBold" pitchFamily="2" charset="-78"/>
              </a:rPr>
              <a:t>والتنسيق سيساعد </a:t>
            </a:r>
            <a:r>
              <a:rPr lang="ar-SA" b="1" dirty="0">
                <a:latin typeface="Alexandria SemiBold" pitchFamily="2" charset="-78"/>
                <a:cs typeface="Alexandria SemiBold" pitchFamily="2" charset="-78"/>
              </a:rPr>
              <a:t>على قراءته وفهمه بسهولة.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تحسين سرعة </a:t>
            </a:r>
            <a:r>
              <a:rPr lang="ar-SA" b="1" dirty="0" smtClean="0">
                <a:latin typeface="Alexandria SemiBold" pitchFamily="2" charset="-78"/>
                <a:cs typeface="Alexandria SemiBold" pitchFamily="2" charset="-78"/>
              </a:rPr>
              <a:t>التحميل على </a:t>
            </a:r>
            <a:r>
              <a:rPr lang="ar-SA" b="1" dirty="0">
                <a:latin typeface="Alexandria SemiBold" pitchFamily="2" charset="-78"/>
                <a:cs typeface="Alexandria SemiBold" pitchFamily="2" charset="-78"/>
              </a:rPr>
              <a:t>المواقع والأجهزة المختلفة.</a:t>
            </a:r>
          </a:p>
          <a:p>
            <a:pPr marL="342900" indent="-342900" algn="r" rtl="1">
              <a:lnSpc>
                <a:spcPct val="150000"/>
              </a:lnSpc>
              <a:buFont typeface="+mj-lt"/>
              <a:buAutoNum type="arabicPeriod"/>
            </a:pPr>
            <a:r>
              <a:rPr lang="ar-SA" b="1" dirty="0">
                <a:latin typeface="Alexandria SemiBold" pitchFamily="2" charset="-78"/>
                <a:cs typeface="Alexandria SemiBold" pitchFamily="2" charset="-78"/>
              </a:rPr>
              <a:t>المشاركة والترويج للمحتوى على وسائل التواصل </a:t>
            </a:r>
            <a:r>
              <a:rPr lang="ar-SA" b="1" dirty="0" smtClean="0">
                <a:latin typeface="Alexandria SemiBold" pitchFamily="2" charset="-78"/>
                <a:cs typeface="Alexandria SemiBold" pitchFamily="2" charset="-78"/>
              </a:rPr>
              <a:t>الاجتماعي</a:t>
            </a:r>
          </a:p>
          <a:p>
            <a:pPr marL="342900" indent="-342900" algn="r" rtl="1">
              <a:lnSpc>
                <a:spcPct val="150000"/>
              </a:lnSpc>
              <a:buFont typeface="+mj-lt"/>
              <a:buAutoNum type="arabicPeriod" startAt="6"/>
            </a:pPr>
            <a:r>
              <a:rPr lang="ar-SA" b="1" dirty="0">
                <a:latin typeface="Alexandria SemiBold" pitchFamily="2" charset="-78"/>
                <a:cs typeface="Alexandria SemiBold" pitchFamily="2" charset="-78"/>
              </a:rPr>
              <a:t>تجنب نشر المقال بدون صور مصاحبه له، </a:t>
            </a:r>
            <a:r>
              <a:rPr lang="ar-SA" b="1" dirty="0" smtClean="0">
                <a:latin typeface="Alexandria SemiBold" pitchFamily="2" charset="-78"/>
                <a:cs typeface="Alexandria SemiBold" pitchFamily="2" charset="-78"/>
              </a:rPr>
              <a:t>مع </a:t>
            </a:r>
            <a:r>
              <a:rPr lang="ar-SA" b="1" dirty="0">
                <a:latin typeface="Alexandria SemiBold" pitchFamily="2" charset="-78"/>
                <a:cs typeface="Alexandria SemiBold" pitchFamily="2" charset="-78"/>
              </a:rPr>
              <a:t>احترام حقوق الملكية الفكرية للمصورين</a:t>
            </a:r>
          </a:p>
          <a:p>
            <a:pPr marL="342900" indent="-342900" algn="r" rtl="1">
              <a:lnSpc>
                <a:spcPct val="150000"/>
              </a:lnSpc>
              <a:buFont typeface="+mj-lt"/>
              <a:buAutoNum type="arabicPeriod" startAt="6"/>
            </a:pPr>
            <a:r>
              <a:rPr lang="ar-SA" b="1" dirty="0" smtClean="0">
                <a:latin typeface="Alexandria SemiBold" pitchFamily="2" charset="-78"/>
                <a:cs typeface="Alexandria SemiBold" pitchFamily="2" charset="-78"/>
              </a:rPr>
              <a:t>ذكر مصادر الصور والمعلومات من </a:t>
            </a:r>
            <a:r>
              <a:rPr lang="ar-SA" b="1" dirty="0">
                <a:latin typeface="Alexandria SemiBold" pitchFamily="2" charset="-78"/>
                <a:cs typeface="Alexandria SemiBold" pitchFamily="2" charset="-78"/>
              </a:rPr>
              <a:t>خلال استخدام روابط خارجية أو </a:t>
            </a:r>
            <a:r>
              <a:rPr lang="ar-SA" b="1" dirty="0" smtClean="0">
                <a:latin typeface="Alexandria SemiBold" pitchFamily="2" charset="-78"/>
                <a:cs typeface="Alexandria SemiBold" pitchFamily="2" charset="-78"/>
              </a:rPr>
              <a:t>داخلية.</a:t>
            </a:r>
            <a:endParaRPr lang="ar-SA" b="1" dirty="0">
              <a:latin typeface="Alexandria SemiBold" pitchFamily="2" charset="-78"/>
              <a:cs typeface="Alexandria SemiBold" pitchFamily="2" charset="-78"/>
            </a:endParaRPr>
          </a:p>
          <a:p>
            <a:pPr marL="342900" indent="-342900" algn="r" rtl="1">
              <a:lnSpc>
                <a:spcPct val="150000"/>
              </a:lnSpc>
              <a:buFont typeface="+mj-lt"/>
              <a:buAutoNum type="arabicPeriod" startAt="8"/>
            </a:pPr>
            <a:r>
              <a:rPr lang="ar-SA" b="1" dirty="0">
                <a:latin typeface="Alexandria SemiBold" pitchFamily="2" charset="-78"/>
                <a:cs typeface="Alexandria SemiBold" pitchFamily="2" charset="-78"/>
              </a:rPr>
              <a:t>محركات البحث تفضل المحتوى الأصيل، لذا يجب </a:t>
            </a:r>
            <a:r>
              <a:rPr lang="ar-SA" b="1" dirty="0" smtClean="0">
                <a:latin typeface="Alexandria SemiBold" pitchFamily="2" charset="-78"/>
                <a:cs typeface="Alexandria SemiBold" pitchFamily="2" charset="-78"/>
              </a:rPr>
              <a:t>عدم نقل </a:t>
            </a:r>
            <a:r>
              <a:rPr lang="ar-SA" b="1" dirty="0">
                <a:latin typeface="Alexandria SemiBold" pitchFamily="2" charset="-78"/>
                <a:cs typeface="Alexandria SemiBold" pitchFamily="2" charset="-78"/>
              </a:rPr>
              <a:t>موضوعات </a:t>
            </a:r>
            <a:r>
              <a:rPr lang="ar-SA" b="1" dirty="0" smtClean="0">
                <a:latin typeface="Alexandria SemiBold" pitchFamily="2" charset="-78"/>
                <a:cs typeface="Alexandria SemiBold" pitchFamily="2" charset="-78"/>
              </a:rPr>
              <a:t>من منصات </a:t>
            </a:r>
            <a:r>
              <a:rPr lang="ar-SA" b="1" dirty="0">
                <a:latin typeface="Alexandria SemiBold" pitchFamily="2" charset="-78"/>
                <a:cs typeface="Alexandria SemiBold" pitchFamily="2" charset="-78"/>
              </a:rPr>
              <a:t>أخري.</a:t>
            </a:r>
          </a:p>
          <a:p>
            <a:pPr marL="342900" indent="-342900" algn="r" rtl="1">
              <a:buFont typeface="+mj-lt"/>
              <a:buAutoNum type="arabicPeriod"/>
            </a:pPr>
            <a:endParaRPr lang="ar-SA" b="1" dirty="0" smtClean="0">
              <a:latin typeface="Alexandria SemiBold" pitchFamily="2" charset="-78"/>
              <a:cs typeface="Alexandria SemiBold" pitchFamily="2" charset="-78"/>
            </a:endParaRPr>
          </a:p>
          <a:p>
            <a:pPr marL="342900" indent="-342900" algn="r" rtl="1">
              <a:lnSpc>
                <a:spcPct val="150000"/>
              </a:lnSpc>
              <a:buAutoNum type="arabicPeriod"/>
            </a:pPr>
            <a:endParaRPr lang="ar-SA" b="1"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extLst>
              <a:ext uri="{28A0092B-C50C-407E-A947-70E740481C1C}">
                <a14:useLocalDpi xmlns:a14="http://schemas.microsoft.com/office/drawing/2010/main" val="0"/>
              </a:ext>
            </a:extLst>
          </a:blip>
          <a:srcRect l="8008" t="5692" r="7095"/>
          <a:stretch/>
        </p:blipFill>
        <p:spPr>
          <a:xfrm>
            <a:off x="96552" y="2246421"/>
            <a:ext cx="3004996" cy="2268205"/>
          </a:xfrm>
          <a:prstGeom prst="rect">
            <a:avLst/>
          </a:prstGeom>
        </p:spPr>
      </p:pic>
      <p:sp>
        <p:nvSpPr>
          <p:cNvPr id="18" name="Rectangle 17"/>
          <p:cNvSpPr/>
          <p:nvPr/>
        </p:nvSpPr>
        <p:spPr>
          <a:xfrm>
            <a:off x="1079068" y="150125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1075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7812" t="45278" r="26407" b="1111"/>
          <a:stretch/>
        </p:blipFill>
        <p:spPr>
          <a:xfrm>
            <a:off x="-1" y="2060708"/>
            <a:ext cx="4721471" cy="2775715"/>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4748862" y="1738270"/>
            <a:ext cx="6474542" cy="4059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991132" y="11812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197154" y="122384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265748" y="142390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6310518" y="2060708"/>
            <a:ext cx="4741635"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اختيار الكلمات المفتاحية </a:t>
            </a:r>
            <a:r>
              <a:rPr lang="en-US" b="1" dirty="0" smtClean="0">
                <a:solidFill>
                  <a:srgbClr val="C00000"/>
                </a:solidFill>
                <a:latin typeface="Alexandria ExtraBold" pitchFamily="2" charset="-78"/>
                <a:cs typeface="Alexandria ExtraBold" pitchFamily="2" charset="-78"/>
              </a:rPr>
              <a:t>Key Words</a:t>
            </a:r>
            <a:endParaRPr lang="en-US" sz="2800" b="1" dirty="0">
              <a:solidFill>
                <a:srgbClr val="C00000"/>
              </a:solidFill>
              <a:latin typeface="Alexandria ExtraBold" pitchFamily="2" charset="-78"/>
              <a:cs typeface="Alexandria ExtraBold" pitchFamily="2" charset="-78"/>
            </a:endParaRPr>
          </a:p>
        </p:txBody>
      </p:sp>
      <p:sp>
        <p:nvSpPr>
          <p:cNvPr id="13" name="Rectangle 12"/>
          <p:cNvSpPr/>
          <p:nvPr/>
        </p:nvSpPr>
        <p:spPr>
          <a:xfrm>
            <a:off x="4721471" y="2598504"/>
            <a:ext cx="6164825" cy="3000821"/>
          </a:xfrm>
          <a:prstGeom prst="rect">
            <a:avLst/>
          </a:prstGeom>
        </p:spPr>
        <p:txBody>
          <a:bodyPr wrap="square">
            <a:spAutoFit/>
          </a:bodyPr>
          <a:lstStyle/>
          <a:p>
            <a:pPr algn="r" rtl="1">
              <a:lnSpc>
                <a:spcPct val="150000"/>
              </a:lnSpc>
            </a:pPr>
            <a:r>
              <a:rPr lang="ar-SA" b="1" dirty="0" smtClean="0">
                <a:latin typeface="Alexandria SemiBold" pitchFamily="2" charset="-78"/>
                <a:cs typeface="Alexandria SemiBold" pitchFamily="2" charset="-78"/>
              </a:rPr>
              <a:t>يوجد مجموعة من </a:t>
            </a:r>
            <a:r>
              <a:rPr lang="ar-SA" b="1" dirty="0">
                <a:latin typeface="Alexandria SemiBold" pitchFamily="2" charset="-78"/>
                <a:cs typeface="Alexandria SemiBold" pitchFamily="2" charset="-78"/>
              </a:rPr>
              <a:t>الممارسات لاختيار الكلمات المفتاحية الفعالة لتحسين تصنيف </a:t>
            </a:r>
            <a:r>
              <a:rPr lang="ar-SA" b="1" dirty="0" smtClean="0">
                <a:latin typeface="Alexandria SemiBold" pitchFamily="2" charset="-78"/>
                <a:cs typeface="Alexandria SemiBold" pitchFamily="2" charset="-78"/>
              </a:rPr>
              <a:t>المقال </a:t>
            </a:r>
            <a:r>
              <a:rPr lang="ar-SA" b="1" dirty="0">
                <a:latin typeface="Alexandria SemiBold" pitchFamily="2" charset="-78"/>
                <a:cs typeface="Alexandria SemiBold" pitchFamily="2" charset="-78"/>
              </a:rPr>
              <a:t>على محركات </a:t>
            </a:r>
            <a:r>
              <a:rPr lang="ar-SA" b="1" dirty="0" smtClean="0">
                <a:latin typeface="Alexandria SemiBold" pitchFamily="2" charset="-78"/>
                <a:cs typeface="Alexandria SemiBold" pitchFamily="2" charset="-78"/>
              </a:rPr>
              <a:t>البحث:</a:t>
            </a:r>
          </a:p>
          <a:p>
            <a:pPr marL="342900" indent="-342900"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البحث </a:t>
            </a:r>
            <a:r>
              <a:rPr lang="ar-SA" b="1" dirty="0">
                <a:solidFill>
                  <a:schemeClr val="accent1"/>
                </a:solidFill>
                <a:latin typeface="Alexandria SemiBold" pitchFamily="2" charset="-78"/>
                <a:cs typeface="Alexandria SemiBold" pitchFamily="2" charset="-78"/>
              </a:rPr>
              <a:t>عن الكلمات المفتاحية الشائعة في </a:t>
            </a:r>
            <a:r>
              <a:rPr lang="ar-SA" b="1" dirty="0" smtClean="0">
                <a:solidFill>
                  <a:schemeClr val="accent1"/>
                </a:solidFill>
                <a:latin typeface="Alexandria SemiBold" pitchFamily="2" charset="-78"/>
                <a:cs typeface="Alexandria SemiBold" pitchFamily="2" charset="-78"/>
              </a:rPr>
              <a:t>موضوعك</a:t>
            </a:r>
            <a:r>
              <a:rPr lang="ar-SA" b="1" dirty="0" smtClean="0">
                <a:latin typeface="Alexandria SemiBold" pitchFamily="2" charset="-78"/>
                <a:cs typeface="Alexandria SemiBold" pitchFamily="2" charset="-78"/>
              </a:rPr>
              <a:t> </a:t>
            </a:r>
          </a:p>
          <a:p>
            <a:pPr marL="342900" indent="-342900"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تحليل </a:t>
            </a:r>
            <a:r>
              <a:rPr lang="ar-SA" b="1" dirty="0">
                <a:solidFill>
                  <a:schemeClr val="accent1"/>
                </a:solidFill>
                <a:latin typeface="Alexandria SemiBold" pitchFamily="2" charset="-78"/>
                <a:cs typeface="Alexandria SemiBold" pitchFamily="2" charset="-78"/>
              </a:rPr>
              <a:t>الكلمات المفتاحية </a:t>
            </a:r>
            <a:r>
              <a:rPr lang="ar-SA" b="1" dirty="0" smtClean="0">
                <a:solidFill>
                  <a:schemeClr val="accent1"/>
                </a:solidFill>
                <a:latin typeface="Alexandria SemiBold" pitchFamily="2" charset="-78"/>
                <a:cs typeface="Alexandria SemiBold" pitchFamily="2" charset="-78"/>
              </a:rPr>
              <a:t>للمنافسين</a:t>
            </a:r>
            <a:endParaRPr lang="ar-SA" b="1" dirty="0">
              <a:solidFill>
                <a:schemeClr val="accent1"/>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إنشاء قائمة بالكلمات المفتاحية الرئيسية والثانوية</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دمج الكلمات المفتاحية في المقال</a:t>
            </a:r>
          </a:p>
          <a:p>
            <a:pPr marL="342900" indent="-3429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اختبار وتحسين الكلمات المفتاحية باستمرار</a:t>
            </a:r>
            <a:endParaRPr lang="ar-SA" b="1"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5" cstate="hqprint">
            <a:extLst>
              <a:ext uri="{28A0092B-C50C-407E-A947-70E740481C1C}">
                <a14:useLocalDpi xmlns:a14="http://schemas.microsoft.com/office/drawing/2010/main" val="0"/>
              </a:ext>
            </a:extLst>
          </a:blip>
          <a:srcRect l="8008" t="5692" r="7095"/>
          <a:stretch/>
        </p:blipFill>
        <p:spPr>
          <a:xfrm>
            <a:off x="252112" y="5367085"/>
            <a:ext cx="876323" cy="1067075"/>
          </a:xfrm>
          <a:prstGeom prst="rect">
            <a:avLst/>
          </a:prstGeom>
        </p:spPr>
      </p:pic>
      <p:cxnSp>
        <p:nvCxnSpPr>
          <p:cNvPr id="16" name="Curved Connector 15"/>
          <p:cNvCxnSpPr/>
          <p:nvPr/>
        </p:nvCxnSpPr>
        <p:spPr>
          <a:xfrm rot="10800000" flipV="1">
            <a:off x="2282615" y="4900846"/>
            <a:ext cx="996924" cy="418436"/>
          </a:xfrm>
          <a:prstGeom prst="curvedConnector3">
            <a:avLst>
              <a:gd name="adj1" fmla="val 63862"/>
            </a:avLst>
          </a:prstGeom>
          <a:ln w="57150">
            <a:solidFill>
              <a:srgbClr val="FF0000"/>
            </a:solidFill>
            <a:tailEnd type="triangle"/>
          </a:ln>
          <a:scene3d>
            <a:camera prst="orthographicFront">
              <a:rot lat="10800000" lon="0" rev="0"/>
            </a:camera>
            <a:lightRig rig="threePt" dir="t"/>
          </a:scene3d>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2723736" y="5383705"/>
            <a:ext cx="1473418" cy="937497"/>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solidFill>
                  <a:schemeClr val="tx1"/>
                </a:solidFill>
              </a:rPr>
              <a:t>عناوين مقترحة لكلمات مفتاحية</a:t>
            </a:r>
            <a:endParaRPr lang="ar-SA" dirty="0">
              <a:solidFill>
                <a:schemeClr val="tx1"/>
              </a:solidFill>
            </a:endParaRPr>
          </a:p>
        </p:txBody>
      </p:sp>
      <p:sp>
        <p:nvSpPr>
          <p:cNvPr id="18" name="Rectangle 17"/>
          <p:cNvSpPr/>
          <p:nvPr/>
        </p:nvSpPr>
        <p:spPr>
          <a:xfrm>
            <a:off x="1961534" y="1513425"/>
            <a:ext cx="2033901"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87982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537031" y="1764109"/>
            <a:ext cx="7962900" cy="454620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537031" y="2099216"/>
            <a:ext cx="7962900" cy="4247317"/>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يعد </a:t>
            </a:r>
            <a:r>
              <a:rPr lang="ar-SA" dirty="0">
                <a:latin typeface="Alexandria SemiBold" pitchFamily="2" charset="-78"/>
                <a:cs typeface="Alexandria SemiBold" pitchFamily="2" charset="-78"/>
              </a:rPr>
              <a:t>البودكاست من أهم وسائل </a:t>
            </a:r>
            <a:r>
              <a:rPr lang="ar-SA" dirty="0" smtClean="0">
                <a:latin typeface="Alexandria SemiBold" pitchFamily="2" charset="-78"/>
                <a:cs typeface="Alexandria SemiBold" pitchFamily="2" charset="-78"/>
              </a:rPr>
              <a:t>الاتصال </a:t>
            </a:r>
            <a:r>
              <a:rPr lang="ar-SA" dirty="0">
                <a:latin typeface="Alexandria SemiBold" pitchFamily="2" charset="-78"/>
                <a:cs typeface="Alexandria SemiBold" pitchFamily="2" charset="-78"/>
              </a:rPr>
              <a:t>الحديثة التي تتيح للأفراد والشركات والمؤسسات إيصال رسالتهم ومحتواهم إلى جمهور عريض في جميع أنحاء العالم.</a:t>
            </a:r>
          </a:p>
          <a:p>
            <a:pPr marL="174625" algn="r" rtl="1">
              <a:lnSpc>
                <a:spcPct val="150000"/>
              </a:lnSpc>
            </a:pPr>
            <a:r>
              <a:rPr lang="ar-SA" dirty="0" smtClean="0">
                <a:latin typeface="Alexandria SemiBold" pitchFamily="2" charset="-78"/>
                <a:cs typeface="Alexandria SemiBold" pitchFamily="2" charset="-78"/>
              </a:rPr>
              <a:t>  وأسهمت </a:t>
            </a:r>
            <a:r>
              <a:rPr lang="ar-SA" dirty="0">
                <a:latin typeface="Alexandria SemiBold" pitchFamily="2" charset="-78"/>
                <a:cs typeface="Alexandria SemiBold" pitchFamily="2" charset="-78"/>
              </a:rPr>
              <a:t>التطورات التكنولوجية التي يمر بها العالم في إحداث تغييرات سريعة في صناعة الإعلام والتكنولوجيا، وإيجاد تجارب إعلامية جديدة تسهم في تعزيز التفاعل بين الجمهور ووسائل الإعلام. ويبرز من بين هذه التجارب البودكاست كإحدى الظواهر البارزة التي شهدت نموا هائلا منذ عام 2018 وحتى </a:t>
            </a:r>
            <a:r>
              <a:rPr lang="ar-SA" dirty="0" smtClean="0">
                <a:latin typeface="Alexandria SemiBold" pitchFamily="2" charset="-78"/>
                <a:cs typeface="Alexandria SemiBold" pitchFamily="2" charset="-78"/>
              </a:rPr>
              <a:t>يومنا هذا.</a:t>
            </a:r>
          </a:p>
          <a:p>
            <a:pPr marL="174625" algn="r" rtl="1">
              <a:lnSpc>
                <a:spcPct val="150000"/>
              </a:lnSpc>
            </a:pPr>
            <a:r>
              <a:rPr lang="ar-SA" dirty="0">
                <a:latin typeface="Alexandria SemiBold" pitchFamily="2" charset="-78"/>
                <a:cs typeface="Alexandria SemiBold" pitchFamily="2" charset="-78"/>
              </a:rPr>
              <a:t>هناك عدد كبير من </a:t>
            </a: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المتاحة على </a:t>
            </a:r>
            <a:r>
              <a:rPr lang="ar-SA" dirty="0" smtClean="0">
                <a:latin typeface="Alexandria SemiBold" pitchFamily="2" charset="-78"/>
                <a:cs typeface="Alexandria SemiBold" pitchFamily="2" charset="-78"/>
              </a:rPr>
              <a:t>شبكة الإنترنت </a:t>
            </a:r>
            <a:r>
              <a:rPr lang="ar-SA" dirty="0">
                <a:latin typeface="Alexandria SemiBold" pitchFamily="2" charset="-78"/>
                <a:cs typeface="Alexandria SemiBold" pitchFamily="2" charset="-78"/>
              </a:rPr>
              <a:t>بمختلف </a:t>
            </a:r>
            <a:r>
              <a:rPr lang="ar-SA" dirty="0" smtClean="0">
                <a:latin typeface="Alexandria SemiBold" pitchFamily="2" charset="-78"/>
                <a:cs typeface="Alexandria SemiBold" pitchFamily="2" charset="-78"/>
              </a:rPr>
              <a:t>الموضوعات </a:t>
            </a:r>
            <a:r>
              <a:rPr lang="ar-SA" dirty="0">
                <a:latin typeface="Alexandria SemiBold" pitchFamily="2" charset="-78"/>
                <a:cs typeface="Alexandria SemiBold" pitchFamily="2" charset="-78"/>
              </a:rPr>
              <a:t>والأنماط.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4739483" y="1458932"/>
            <a:ext cx="3578607" cy="553998"/>
          </a:xfrm>
          <a:prstGeom prst="rect">
            <a:avLst/>
          </a:prstGeom>
          <a:solidFill>
            <a:schemeClr val="accent6">
              <a:lumMod val="40000"/>
              <a:lumOff val="60000"/>
            </a:schemeClr>
          </a:solidFill>
        </p:spPr>
        <p:txBody>
          <a:bodyPr wrap="square">
            <a:spAutoFit/>
          </a:bodyPr>
          <a:lstStyle/>
          <a:p>
            <a:pPr marL="174625" algn="r" rtl="1">
              <a:lnSpc>
                <a:spcPct val="150000"/>
              </a:lnSpc>
            </a:pPr>
            <a:r>
              <a:rPr lang="ar-SA" sz="2000" dirty="0" smtClean="0">
                <a:solidFill>
                  <a:srgbClr val="C00000"/>
                </a:solidFill>
                <a:latin typeface="Alexandria SemiBold" pitchFamily="2" charset="-78"/>
                <a:cs typeface="Alexandria SemiBold" pitchFamily="2" charset="-78"/>
              </a:rPr>
              <a:t> التدوين الصوتي</a:t>
            </a:r>
            <a:r>
              <a:rPr lang="en-US" sz="2000" dirty="0" smtClean="0">
                <a:solidFill>
                  <a:srgbClr val="C00000"/>
                </a:solidFill>
                <a:latin typeface="Alexandria SemiBold" pitchFamily="2" charset="-78"/>
                <a:cs typeface="Alexandria SemiBold" pitchFamily="2" charset="-78"/>
              </a:rPr>
              <a:t>Podcast   </a:t>
            </a:r>
            <a:endParaRPr lang="ar-SA" sz="2000"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0" y="1761788"/>
            <a:ext cx="6161375" cy="4530843"/>
          </a:xfrm>
          <a:prstGeom prst="rect">
            <a:avLst/>
          </a:prstGeom>
        </p:spPr>
      </p:pic>
    </p:spTree>
    <p:extLst>
      <p:ext uri="{BB962C8B-B14F-4D97-AF65-F5344CB8AC3E}">
        <p14:creationId xmlns:p14="http://schemas.microsoft.com/office/powerpoint/2010/main" val="29980901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79523" y="1770791"/>
            <a:ext cx="8981766"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079523" y="2026290"/>
            <a:ext cx="8819536" cy="4247317"/>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هو أحد أشكال المحتوى الصوتي الرقمي </a:t>
            </a:r>
            <a:r>
              <a:rPr lang="ar-SA" dirty="0" smtClean="0">
                <a:latin typeface="Alexandria SemiBold" pitchFamily="2" charset="-78"/>
                <a:cs typeface="Alexandria SemiBold" pitchFamily="2" charset="-78"/>
              </a:rPr>
              <a:t>الذي </a:t>
            </a:r>
            <a:r>
              <a:rPr lang="ar-SA" dirty="0">
                <a:latin typeface="Alexandria SemiBold" pitchFamily="2" charset="-78"/>
                <a:cs typeface="Alexandria SemiBold" pitchFamily="2" charset="-78"/>
              </a:rPr>
              <a:t>يتم </a:t>
            </a:r>
            <a:r>
              <a:rPr lang="ar-SA" dirty="0" smtClean="0">
                <a:latin typeface="Alexandria SemiBold" pitchFamily="2" charset="-78"/>
                <a:cs typeface="Alexandria SemiBold" pitchFamily="2" charset="-78"/>
              </a:rPr>
              <a:t>نشره </a:t>
            </a:r>
            <a:r>
              <a:rPr lang="ar-SA" dirty="0">
                <a:latin typeface="Alexandria SemiBold" pitchFamily="2" charset="-78"/>
                <a:cs typeface="Alexandria SemiBold" pitchFamily="2" charset="-78"/>
              </a:rPr>
              <a:t>عبر الإنترنت للاستماع </a:t>
            </a:r>
            <a:r>
              <a:rPr lang="ar-SA" dirty="0" smtClean="0">
                <a:latin typeface="Alexandria SemiBold" pitchFamily="2" charset="-78"/>
                <a:cs typeface="Alexandria SemiBold" pitchFamily="2" charset="-78"/>
              </a:rPr>
              <a:t>إليه. ويمكن تحميل </a:t>
            </a:r>
            <a:r>
              <a:rPr lang="en-US" dirty="0" smtClean="0">
                <a:latin typeface="Alexandria SemiBold" pitchFamily="2" charset="-78"/>
                <a:cs typeface="Alexandria SemiBold" pitchFamily="2" charset="-78"/>
              </a:rPr>
              <a:t>download</a:t>
            </a:r>
            <a:r>
              <a:rPr lang="ar-SA" dirty="0" smtClean="0">
                <a:latin typeface="Alexandria SemiBold" pitchFamily="2" charset="-78"/>
                <a:cs typeface="Alexandria SemiBold" pitchFamily="2" charset="-78"/>
              </a:rPr>
              <a:t> البودكاست </a:t>
            </a:r>
            <a:r>
              <a:rPr lang="ar-SA" dirty="0">
                <a:latin typeface="Alexandria SemiBold" pitchFamily="2" charset="-78"/>
                <a:cs typeface="Alexandria SemiBold" pitchFamily="2" charset="-78"/>
              </a:rPr>
              <a:t>والاستماع إليها على الهواتف الذكية أو الكمبيوتر. وتنتشر </a:t>
            </a: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في مجالات مختلفة مثل الأخبار والسياسة والثقافة والعلوم والتقنية والرياضة والترفيه وغيرها. هناك مئات الآلاف من البودكاستات المتاحة بلغات مختلفة ليستمع إليها الناس في جميع أنحاء العالم.</a:t>
            </a:r>
          </a:p>
          <a:p>
            <a:pPr algn="r" rtl="1">
              <a:lnSpc>
                <a:spcPct val="150000"/>
              </a:lnSpc>
            </a:pPr>
            <a:r>
              <a:rPr lang="ar-SA" dirty="0" smtClean="0">
                <a:latin typeface="Alexandria SemiBold" pitchFamily="2" charset="-78"/>
                <a:cs typeface="Alexandria SemiBold" pitchFamily="2" charset="-78"/>
              </a:rPr>
              <a:t>التدوين الصوتي " بودكاست" هو </a:t>
            </a:r>
            <a:r>
              <a:rPr lang="ar-SA" dirty="0">
                <a:latin typeface="Alexandria SemiBold" pitchFamily="2" charset="-78"/>
                <a:cs typeface="Alexandria SemiBold" pitchFamily="2" charset="-78"/>
              </a:rPr>
              <a:t>استخدام </a:t>
            </a:r>
            <a:r>
              <a:rPr lang="ar-SA" dirty="0" smtClean="0">
                <a:latin typeface="Alexandria SemiBold" pitchFamily="2" charset="-78"/>
                <a:cs typeface="Alexandria SemiBold" pitchFamily="2" charset="-78"/>
              </a:rPr>
              <a:t>سلسلة وسائط متعددة</a:t>
            </a:r>
            <a:r>
              <a:rPr lang="ar-SA" dirty="0">
                <a:latin typeface="Alexandria SemiBold" pitchFamily="2" charset="-78"/>
                <a:cs typeface="Alexandria SemiBold" pitchFamily="2" charset="-78"/>
              </a:rPr>
              <a:t>، أو حلقات </a:t>
            </a:r>
            <a:r>
              <a:rPr lang="ar-SA" dirty="0" smtClean="0">
                <a:latin typeface="Alexandria SemiBold" pitchFamily="2" charset="-78"/>
                <a:cs typeface="Alexandria SemiBold" pitchFamily="2" charset="-78"/>
              </a:rPr>
              <a:t>صوتية أو </a:t>
            </a:r>
            <a:r>
              <a:rPr lang="ar-SA" dirty="0">
                <a:latin typeface="Alexandria SemiBold" pitchFamily="2" charset="-78"/>
                <a:cs typeface="Alexandria SemiBold" pitchFamily="2" charset="-78"/>
              </a:rPr>
              <a:t>مرئية يمكن الاشتراك بها أو متابعتها بحيث يتم تبليغ المشترك عند نشر أي تحديث، ويمكن للمشترك تحميل الحلقة، والاستماع لها، أو مشاهدتها بدون الحاجة للاتصال بالإنترنت، كما يمكنه المتابعة والاستماع مباشرة بدون تحميل </a:t>
            </a:r>
            <a:r>
              <a:rPr lang="ar-SA" dirty="0" smtClean="0">
                <a:latin typeface="Alexandria SemiBold" pitchFamily="2" charset="-78"/>
                <a:cs typeface="Alexandria SemiBold" pitchFamily="2" charset="-78"/>
              </a:rPr>
              <a:t>الحلقة.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344993" y="1260123"/>
            <a:ext cx="2505789" cy="507831"/>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 تعريف بودكاست</a:t>
            </a:r>
            <a:endParaRPr lang="ar-SA" dirty="0">
              <a:solidFill>
                <a:srgbClr val="C0000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2226" y="5244404"/>
            <a:ext cx="11354799" cy="6387074"/>
          </a:xfrm>
          <a:prstGeom prst="rect">
            <a:avLst/>
          </a:prstGeom>
        </p:spPr>
      </p:pic>
    </p:spTree>
    <p:extLst>
      <p:ext uri="{BB962C8B-B14F-4D97-AF65-F5344CB8AC3E}">
        <p14:creationId xmlns:p14="http://schemas.microsoft.com/office/powerpoint/2010/main" val="6856727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401096" y="1770791"/>
            <a:ext cx="9660193"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720312" y="2026290"/>
            <a:ext cx="9178746" cy="4247317"/>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يتم </a:t>
            </a:r>
            <a:r>
              <a:rPr lang="ar-SA" dirty="0">
                <a:latin typeface="Alexandria SemiBold" pitchFamily="2" charset="-78"/>
                <a:cs typeface="Alexandria SemiBold" pitchFamily="2" charset="-78"/>
              </a:rPr>
              <a:t>الاشتراك بقنوات البودكاست عن طريق </a:t>
            </a:r>
            <a:r>
              <a:rPr lang="ar-SA" dirty="0" smtClean="0">
                <a:latin typeface="Alexandria SemiBold" pitchFamily="2" charset="-78"/>
                <a:cs typeface="Alexandria SemiBold" pitchFamily="2" charset="-78"/>
              </a:rPr>
              <a:t>ملف </a:t>
            </a:r>
            <a:r>
              <a:rPr lang="en-US" dirty="0" smtClean="0">
                <a:latin typeface="Alexandria SemiBold" pitchFamily="2" charset="-78"/>
                <a:cs typeface="Alexandria SemiBold" pitchFamily="2" charset="-78"/>
              </a:rPr>
              <a:t>RSS</a:t>
            </a:r>
            <a:r>
              <a:rPr lang="ar-SA" dirty="0" smtClean="0">
                <a:latin typeface="Alexandria SemiBold" pitchFamily="2" charset="-78"/>
                <a:cs typeface="Alexandria SemiBold" pitchFamily="2" charset="-78"/>
              </a:rPr>
              <a:t> يعتمد على</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لغة ترميز تعرف بأنها</a:t>
            </a:r>
            <a:r>
              <a:rPr lang="ar-SA" dirty="0">
                <a:latin typeface="Alexandria SemiBold" pitchFamily="2" charset="-78"/>
                <a:cs typeface="Alexandria SemiBold" pitchFamily="2" charset="-78"/>
              </a:rPr>
              <a:t> (لغة التوصيف الموسعة)، ويخزن هذا الملف على أحد خدمات الاستضافة السحابية حتى تلتقطه برامج البودكاست، ويمكن تنزيل هذه الحلقات عن طريق برامج خاصة </a:t>
            </a:r>
            <a:r>
              <a:rPr lang="ar-SA" dirty="0" smtClean="0">
                <a:latin typeface="Alexandria SemiBold" pitchFamily="2" charset="-78"/>
                <a:cs typeface="Alexandria SemiBold" pitchFamily="2" charset="-78"/>
              </a:rPr>
              <a:t>لتناسب </a:t>
            </a:r>
            <a:r>
              <a:rPr lang="ar-SA" dirty="0">
                <a:latin typeface="Alexandria SemiBold" pitchFamily="2" charset="-78"/>
                <a:cs typeface="Alexandria SemiBold" pitchFamily="2" charset="-78"/>
              </a:rPr>
              <a:t>البودكاست تسمى </a:t>
            </a:r>
            <a:r>
              <a:rPr lang="en-US" dirty="0" err="1">
                <a:latin typeface="Alexandria SemiBold" pitchFamily="2" charset="-78"/>
                <a:cs typeface="Alexandria SemiBold" pitchFamily="2" charset="-78"/>
              </a:rPr>
              <a:t>Podcatchers</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منها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آي تيونز) </a:t>
            </a:r>
            <a:r>
              <a:rPr lang="en-US" dirty="0" smtClean="0">
                <a:latin typeface="Alexandria SemiBold" pitchFamily="2" charset="-78"/>
                <a:cs typeface="Alexandria SemiBold" pitchFamily="2" charset="-78"/>
              </a:rPr>
              <a:t>ITunes</a:t>
            </a:r>
            <a:r>
              <a:rPr lang="ar-SA" dirty="0" smtClean="0">
                <a:latin typeface="Alexandria SemiBold" pitchFamily="2" charset="-78"/>
                <a:cs typeface="Alexandria SemiBold" pitchFamily="2" charset="-78"/>
              </a:rPr>
              <a:t> من </a:t>
            </a:r>
            <a:r>
              <a:rPr lang="ar-SA" dirty="0">
                <a:latin typeface="Alexandria SemiBold" pitchFamily="2" charset="-78"/>
                <a:cs typeface="Alexandria SemiBold" pitchFamily="2" charset="-78"/>
              </a:rPr>
              <a:t>شركة </a:t>
            </a:r>
            <a:r>
              <a:rPr lang="en-US" dirty="0" smtClean="0">
                <a:latin typeface="Alexandria SemiBold" pitchFamily="2" charset="-78"/>
                <a:cs typeface="Alexandria SemiBold" pitchFamily="2" charset="-78"/>
              </a:rPr>
              <a:t>Apple</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وجوجل </a:t>
            </a:r>
            <a:r>
              <a:rPr lang="ar-SA" dirty="0">
                <a:latin typeface="Alexandria SemiBold" pitchFamily="2" charset="-78"/>
                <a:cs typeface="Alexandria SemiBold" pitchFamily="2" charset="-78"/>
              </a:rPr>
              <a:t>بودكاست </a:t>
            </a:r>
            <a:r>
              <a:rPr lang="en-US" dirty="0" smtClean="0">
                <a:latin typeface="Alexandria SemiBold" pitchFamily="2" charset="-78"/>
                <a:cs typeface="Alexandria SemiBold" pitchFamily="2" charset="-78"/>
              </a:rPr>
              <a:t>Google Podcast</a:t>
            </a:r>
            <a:r>
              <a:rPr lang="ar-SA" dirty="0" smtClean="0">
                <a:latin typeface="Alexandria SemiBold" pitchFamily="2" charset="-78"/>
                <a:cs typeface="Alexandria SemiBold" pitchFamily="2" charset="-78"/>
              </a:rPr>
              <a:t> من </a:t>
            </a:r>
            <a:r>
              <a:rPr lang="ar-SA" dirty="0">
                <a:latin typeface="Alexandria SemiBold" pitchFamily="2" charset="-78"/>
                <a:cs typeface="Alexandria SemiBold" pitchFamily="2" charset="-78"/>
              </a:rPr>
              <a:t>شركة </a:t>
            </a:r>
            <a:r>
              <a:rPr lang="en-US" dirty="0" smtClean="0">
                <a:latin typeface="Alexandria SemiBold" pitchFamily="2" charset="-78"/>
                <a:cs typeface="Alexandria SemiBold" pitchFamily="2" charset="-78"/>
              </a:rPr>
              <a:t>Google</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يسمى كل ملف في البودكاست </a:t>
            </a:r>
            <a:r>
              <a:rPr lang="ar-SA" dirty="0" smtClean="0">
                <a:latin typeface="Alexandria SemiBold" pitchFamily="2" charset="-78"/>
                <a:cs typeface="Alexandria SemiBold" pitchFamily="2" charset="-78"/>
              </a:rPr>
              <a:t>باسم "الحلقة "</a:t>
            </a:r>
            <a:r>
              <a:rPr lang="en-US" dirty="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Episode</a:t>
            </a:r>
            <a:r>
              <a:rPr lang="ar-SA" dirty="0" smtClean="0">
                <a:latin typeface="Alexandria SemiBold" pitchFamily="2" charset="-78"/>
                <a:cs typeface="Alexandria SemiBold" pitchFamily="2" charset="-78"/>
              </a:rPr>
              <a:t> ويمكن </a:t>
            </a:r>
            <a:r>
              <a:rPr lang="ar-SA" dirty="0">
                <a:latin typeface="Alexandria SemiBold" pitchFamily="2" charset="-78"/>
                <a:cs typeface="Alexandria SemiBold" pitchFamily="2" charset="-78"/>
              </a:rPr>
              <a:t>تخزينها في جهاز الحاسب الشخصي ومن ثم نقلها إلى </a:t>
            </a:r>
            <a:r>
              <a:rPr lang="ar-SA" dirty="0" smtClean="0">
                <a:latin typeface="Alexandria SemiBold" pitchFamily="2" charset="-78"/>
                <a:cs typeface="Alexandria SemiBold" pitchFamily="2" charset="-78"/>
              </a:rPr>
              <a:t>أي مشغل وسائط</a:t>
            </a:r>
            <a:r>
              <a:rPr lang="ar-SA" dirty="0">
                <a:latin typeface="Alexandria SemiBold" pitchFamily="2" charset="-78"/>
                <a:cs typeface="Alexandria SemiBold" pitchFamily="2" charset="-78"/>
              </a:rPr>
              <a:t> والاستماع إليها في أي وقت دون الحاجة للاتصال </a:t>
            </a:r>
            <a:r>
              <a:rPr lang="ar-SA" dirty="0" smtClean="0">
                <a:latin typeface="Alexandria SemiBold" pitchFamily="2" charset="-78"/>
                <a:cs typeface="Alexandria SemiBold" pitchFamily="2" charset="-78"/>
              </a:rPr>
              <a:t>بشبكة الإنترنت.</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البودكاست هو دمج بين </a:t>
            </a:r>
            <a:r>
              <a:rPr lang="ar-SA" dirty="0" smtClean="0">
                <a:latin typeface="Alexandria SemiBold" pitchFamily="2" charset="-78"/>
                <a:cs typeface="Alexandria SemiBold" pitchFamily="2" charset="-78"/>
              </a:rPr>
              <a:t>كلمتي( آي بود)</a:t>
            </a:r>
            <a:r>
              <a:rPr lang="ar-SA" dirty="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I Pod</a:t>
            </a:r>
            <a:r>
              <a:rPr lang="ar-SA" dirty="0" smtClean="0">
                <a:latin typeface="Alexandria SemiBold" pitchFamily="2" charset="-78"/>
                <a:cs typeface="Alexandria SemiBold" pitchFamily="2" charset="-78"/>
              </a:rPr>
              <a:t> وبين </a:t>
            </a:r>
            <a:r>
              <a:rPr lang="ar-SA" dirty="0">
                <a:latin typeface="Alexandria SemiBold" pitchFamily="2" charset="-78"/>
                <a:cs typeface="Alexandria SemiBold" pitchFamily="2" charset="-78"/>
              </a:rPr>
              <a:t>كلمة برودكاست </a:t>
            </a:r>
            <a:r>
              <a:rPr lang="en-US" dirty="0" smtClean="0">
                <a:latin typeface="Alexandria SemiBold" pitchFamily="2" charset="-78"/>
                <a:cs typeface="Alexandria SemiBold" pitchFamily="2" charset="-78"/>
              </a:rPr>
              <a:t>Broadcast</a:t>
            </a:r>
            <a:r>
              <a:rPr lang="ar-SA" dirty="0" smtClean="0">
                <a:latin typeface="Alexandria SemiBold" pitchFamily="2" charset="-78"/>
                <a:cs typeface="Alexandria SemiBold" pitchFamily="2" charset="-78"/>
              </a:rPr>
              <a:t>؛</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أي النشر أو البث.</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485572" y="1258536"/>
            <a:ext cx="2505789" cy="507831"/>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 تعريف بودكاست</a:t>
            </a:r>
            <a:endParaRPr lang="ar-SA" dirty="0">
              <a:solidFill>
                <a:srgbClr val="C0000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6900611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858297" y="1854670"/>
            <a:ext cx="9129251"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858297" y="2000332"/>
            <a:ext cx="9129251" cy="4247317"/>
          </a:xfrm>
          <a:prstGeom prst="rect">
            <a:avLst/>
          </a:prstGeom>
          <a:noFill/>
        </p:spPr>
        <p:txBody>
          <a:bodyPr wrap="square">
            <a:spAutoFit/>
          </a:bodyPr>
          <a:lstStyle/>
          <a:p>
            <a:pPr marL="174625" algn="r" rtl="1">
              <a:lnSpc>
                <a:spcPct val="150000"/>
              </a:lnSpc>
            </a:pPr>
            <a:r>
              <a:rPr lang="ar-SA" dirty="0">
                <a:latin typeface="Alexandria SemiBold" pitchFamily="2" charset="-78"/>
                <a:cs typeface="Alexandria SemiBold" pitchFamily="2" charset="-78"/>
              </a:rPr>
              <a:t>بودكاست هو نوع من المحتوى الصوتي الرقمي تم تطويره في السنوات الأخيرة وأصبح شائعًا جدًا في الآونة الأخيرة</a:t>
            </a:r>
            <a:r>
              <a:rPr lang="ar-SA" dirty="0" smtClean="0">
                <a:latin typeface="Alexandria SemiBold" pitchFamily="2" charset="-78"/>
                <a:cs typeface="Alexandria SemiBold" pitchFamily="2" charset="-78"/>
              </a:rPr>
              <a:t>. وهناك </a:t>
            </a:r>
            <a:r>
              <a:rPr lang="ar-SA" dirty="0">
                <a:latin typeface="Alexandria SemiBold" pitchFamily="2" charset="-78"/>
                <a:cs typeface="Alexandria SemiBold" pitchFamily="2" charset="-78"/>
              </a:rPr>
              <a:t>أهم </a:t>
            </a:r>
            <a:r>
              <a:rPr lang="ar-SA" dirty="0" smtClean="0">
                <a:latin typeface="Alexandria SemiBold" pitchFamily="2" charset="-78"/>
                <a:cs typeface="Alexandria SemiBold" pitchFamily="2" charset="-78"/>
              </a:rPr>
              <a:t>السمات التي يتميز بها البودكاست:</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التوزيع </a:t>
            </a:r>
            <a:r>
              <a:rPr lang="ar-SA" dirty="0">
                <a:solidFill>
                  <a:srgbClr val="C00000"/>
                </a:solidFill>
                <a:latin typeface="Alexandria SemiBold" pitchFamily="2" charset="-78"/>
                <a:cs typeface="Alexandria SemiBold" pitchFamily="2" charset="-78"/>
              </a:rPr>
              <a:t>الرقمي:</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يعتبر </a:t>
            </a: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نوعاً من البرامج الصوتية المسجلة، </a:t>
            </a:r>
            <a:r>
              <a:rPr lang="ar-SA" dirty="0" smtClean="0">
                <a:latin typeface="Alexandria SemiBold" pitchFamily="2" charset="-78"/>
                <a:cs typeface="Alexandria SemiBold" pitchFamily="2" charset="-78"/>
              </a:rPr>
              <a:t>حيث يتم </a:t>
            </a:r>
            <a:r>
              <a:rPr lang="ar-SA" dirty="0">
                <a:latin typeface="Alexandria SemiBold" pitchFamily="2" charset="-78"/>
                <a:cs typeface="Alexandria SemiBold" pitchFamily="2" charset="-78"/>
              </a:rPr>
              <a:t>إنشاء البودكاست واستضافته رقمياً على منصات متخصصة، </a:t>
            </a:r>
            <a:r>
              <a:rPr lang="ar-SA" dirty="0" smtClean="0">
                <a:latin typeface="Alexandria SemiBold" pitchFamily="2" charset="-78"/>
                <a:cs typeface="Alexandria SemiBold" pitchFamily="2" charset="-78"/>
              </a:rPr>
              <a:t>ليتمكن </a:t>
            </a:r>
            <a:r>
              <a:rPr lang="ar-SA" dirty="0">
                <a:latin typeface="Alexandria SemiBold" pitchFamily="2" charset="-78"/>
                <a:cs typeface="Alexandria SemiBold" pitchFamily="2" charset="-78"/>
              </a:rPr>
              <a:t>المستمعون </a:t>
            </a:r>
            <a:r>
              <a:rPr lang="ar-SA" dirty="0" smtClean="0">
                <a:latin typeface="Alexandria SemiBold" pitchFamily="2" charset="-78"/>
                <a:cs typeface="Alexandria SemiBold" pitchFamily="2" charset="-78"/>
              </a:rPr>
              <a:t>من تحميلها أو </a:t>
            </a:r>
            <a:r>
              <a:rPr lang="ar-SA" dirty="0">
                <a:latin typeface="Alexandria SemiBold" pitchFamily="2" charset="-78"/>
                <a:cs typeface="Alexandria SemiBold" pitchFamily="2" charset="-78"/>
              </a:rPr>
              <a:t>الاستماع إليها عبر </a:t>
            </a:r>
            <a:r>
              <a:rPr lang="ar-SA" dirty="0" smtClean="0">
                <a:latin typeface="Alexandria SemiBold" pitchFamily="2" charset="-78"/>
                <a:cs typeface="Alexandria SemiBold" pitchFamily="2" charset="-78"/>
              </a:rPr>
              <a:t>الإنترنت. </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محتوى </a:t>
            </a:r>
            <a:r>
              <a:rPr lang="ar-SA" dirty="0">
                <a:solidFill>
                  <a:srgbClr val="C00000"/>
                </a:solidFill>
                <a:latin typeface="Alexandria SemiBold" pitchFamily="2" charset="-78"/>
                <a:cs typeface="Alexandria SemiBold" pitchFamily="2" charset="-78"/>
              </a:rPr>
              <a:t>صوتي:</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عبارة عن </a:t>
            </a:r>
            <a:r>
              <a:rPr lang="ar-SA" dirty="0" smtClean="0">
                <a:latin typeface="Alexandria SemiBold" pitchFamily="2" charset="-78"/>
                <a:cs typeface="Alexandria SemiBold" pitchFamily="2" charset="-78"/>
              </a:rPr>
              <a:t>برنامج إذاعي </a:t>
            </a:r>
            <a:r>
              <a:rPr lang="ar-SA" dirty="0">
                <a:latin typeface="Alexandria SemiBold" pitchFamily="2" charset="-78"/>
                <a:cs typeface="Alexandria SemiBold" pitchFamily="2" charset="-78"/>
              </a:rPr>
              <a:t>أو محتوى صوتي تم تسجيله ونشره </a:t>
            </a:r>
            <a:r>
              <a:rPr lang="ar-SA" dirty="0" smtClean="0">
                <a:latin typeface="Alexandria SemiBold" pitchFamily="2" charset="-78"/>
                <a:cs typeface="Alexandria SemiBold" pitchFamily="2" charset="-78"/>
              </a:rPr>
              <a:t>رقميًا عبر الإنترنت؛ مما </a:t>
            </a:r>
            <a:r>
              <a:rPr lang="ar-SA" dirty="0">
                <a:latin typeface="Alexandria SemiBold" pitchFamily="2" charset="-78"/>
                <a:cs typeface="Alexandria SemiBold" pitchFamily="2" charset="-78"/>
              </a:rPr>
              <a:t>يجعله سهل الوصول </a:t>
            </a:r>
            <a:r>
              <a:rPr lang="ar-SA" dirty="0" smtClean="0">
                <a:latin typeface="Alexandria SemiBold" pitchFamily="2" charset="-78"/>
                <a:cs typeface="Alexandria SemiBold" pitchFamily="2" charset="-78"/>
              </a:rPr>
              <a:t>إليه. </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التخصص </a:t>
            </a:r>
            <a:r>
              <a:rPr lang="ar-SA" dirty="0">
                <a:solidFill>
                  <a:srgbClr val="C00000"/>
                </a:solidFill>
                <a:latin typeface="Alexandria SemiBold" pitchFamily="2" charset="-78"/>
                <a:cs typeface="Alexandria SemiBold" pitchFamily="2" charset="-78"/>
              </a:rPr>
              <a:t>والتنوع:</a:t>
            </a:r>
            <a:r>
              <a:rPr lang="ar-SA" dirty="0">
                <a:latin typeface="Alexandria SemiBold" pitchFamily="2" charset="-78"/>
                <a:cs typeface="Alexandria SemiBold" pitchFamily="2" charset="-78"/>
              </a:rPr>
              <a:t> هناك </a:t>
            </a:r>
            <a:r>
              <a:rPr lang="ar-SA" dirty="0" smtClean="0">
                <a:latin typeface="Alexandria SemiBold" pitchFamily="2" charset="-78"/>
                <a:cs typeface="Alexandria SemiBold" pitchFamily="2" charset="-78"/>
              </a:rPr>
              <a:t>بودكاست يُغطي </a:t>
            </a:r>
            <a:r>
              <a:rPr lang="ar-SA" dirty="0">
                <a:latin typeface="Alexandria SemiBold" pitchFamily="2" charset="-78"/>
                <a:cs typeface="Alexandria SemiBold" pitchFamily="2" charset="-78"/>
              </a:rPr>
              <a:t>مجموعة واسعة من المواضيع مثل الأخبار والسياسة والترفيه والتكنولوجيا والصحة </a:t>
            </a:r>
            <a:r>
              <a:rPr lang="ar-SA" dirty="0" smtClean="0">
                <a:latin typeface="Alexandria SemiBold" pitchFamily="2" charset="-78"/>
                <a:cs typeface="Alexandria SemiBold" pitchFamily="2" charset="-78"/>
              </a:rPr>
              <a:t>وغيرها.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كما يُمكن </a:t>
            </a:r>
            <a:r>
              <a:rPr lang="ar-SA" dirty="0">
                <a:latin typeface="Alexandria SemiBold" pitchFamily="2" charset="-78"/>
                <a:cs typeface="Alexandria SemiBold" pitchFamily="2" charset="-78"/>
              </a:rPr>
              <a:t>للمستمعين العثور على محتوى متخصص يناسب </a:t>
            </a:r>
            <a:r>
              <a:rPr lang="ar-SA" dirty="0" smtClean="0">
                <a:latin typeface="Alexandria SemiBold" pitchFamily="2" charset="-78"/>
                <a:cs typeface="Alexandria SemiBold" pitchFamily="2" charset="-78"/>
              </a:rPr>
              <a:t>اهتماماتهم.</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511040" y="1346839"/>
            <a:ext cx="4656676" cy="461024"/>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خصائص التدوين الصوتي " بودكاست"</a:t>
            </a:r>
            <a:endParaRPr lang="ar-SA" dirty="0">
              <a:solidFill>
                <a:srgbClr val="C0000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166" y="5720706"/>
            <a:ext cx="6893003" cy="5370923"/>
          </a:xfrm>
          <a:prstGeom prst="rect">
            <a:avLst/>
          </a:prstGeom>
        </p:spPr>
      </p:pic>
    </p:spTree>
    <p:extLst>
      <p:ext uri="{BB962C8B-B14F-4D97-AF65-F5344CB8AC3E}">
        <p14:creationId xmlns:p14="http://schemas.microsoft.com/office/powerpoint/2010/main" val="42414808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268361" y="1854670"/>
            <a:ext cx="9969910" cy="454619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30327" y="130134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342101" y="2153547"/>
            <a:ext cx="9969910" cy="4247317"/>
          </a:xfrm>
          <a:prstGeom prst="rect">
            <a:avLst/>
          </a:prstGeom>
          <a:noFill/>
        </p:spPr>
        <p:txBody>
          <a:bodyPr wrap="square">
            <a:spAutoFit/>
          </a:bodyPr>
          <a:lstStyle/>
          <a:p>
            <a:pPr marL="517525" indent="-342900"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الاشتراك والتحديث التلقائي: </a:t>
            </a:r>
            <a:r>
              <a:rPr lang="ar-SA" dirty="0">
                <a:latin typeface="Alexandria SemiBold" pitchFamily="2" charset="-78"/>
                <a:cs typeface="Alexandria SemiBold" pitchFamily="2" charset="-78"/>
              </a:rPr>
              <a:t>يمكن للمستمعين الاشتراك </a:t>
            </a:r>
            <a:r>
              <a:rPr lang="ar-SA" dirty="0" smtClean="0">
                <a:latin typeface="Alexandria SemiBold" pitchFamily="2" charset="-78"/>
                <a:cs typeface="Alexandria SemiBold" pitchFamily="2" charset="-78"/>
              </a:rPr>
              <a:t>في البودكاست المفضل لديهم عبر </a:t>
            </a:r>
            <a:r>
              <a:rPr lang="ar-SA" dirty="0">
                <a:latin typeface="Alexandria SemiBold" pitchFamily="2" charset="-78"/>
                <a:cs typeface="Alexandria SemiBold" pitchFamily="2" charset="-78"/>
              </a:rPr>
              <a:t>تطبيقات البودكاست أو منصات التوزيع</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ليتم </a:t>
            </a:r>
            <a:r>
              <a:rPr lang="ar-SA" dirty="0" smtClean="0">
                <a:latin typeface="Alexandria SemiBold" pitchFamily="2" charset="-78"/>
                <a:cs typeface="Alexandria SemiBold" pitchFamily="2" charset="-78"/>
              </a:rPr>
              <a:t>تحميل الحلقات تلقائياً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أجهزتهم، كما يُتيح </a:t>
            </a:r>
            <a:r>
              <a:rPr lang="ar-SA" dirty="0">
                <a:latin typeface="Alexandria SemiBold" pitchFamily="2" charset="-78"/>
                <a:cs typeface="Alexandria SemiBold" pitchFamily="2" charset="-78"/>
              </a:rPr>
              <a:t>لهم تلقي التحديثات الجديدة للحلقات </a:t>
            </a:r>
            <a:r>
              <a:rPr lang="ar-SA" dirty="0" smtClean="0">
                <a:latin typeface="Alexandria SemiBold" pitchFamily="2" charset="-78"/>
                <a:cs typeface="Alexandria SemiBold" pitchFamily="2" charset="-78"/>
              </a:rPr>
              <a:t>تلقائياً </a:t>
            </a:r>
            <a:r>
              <a:rPr lang="ar-SA" dirty="0">
                <a:latin typeface="Alexandria SemiBold" pitchFamily="2" charset="-78"/>
                <a:cs typeface="Alexandria SemiBold" pitchFamily="2" charset="-78"/>
              </a:rPr>
              <a:t>على أجهزتهم.</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المرونة:</a:t>
            </a:r>
            <a:r>
              <a:rPr lang="ar-SA" dirty="0" smtClean="0">
                <a:latin typeface="Alexandria SemiBold" pitchFamily="2" charset="-78"/>
                <a:cs typeface="Alexandria SemiBold" pitchFamily="2" charset="-78"/>
              </a:rPr>
              <a:t> يتميز البودكاست بأنه محتوى صوتي يمكن الاستماع إليه في أي وقت وأي مكان بما يناسب جدول المستمع؛ فيمكن الاستماع إليها أثناء القيادة أو التمرين أو غير ذلك من الأنشطة اليومية؛ لذا يمنح المستمعين حرية اختيار الوقت المناسب لهم.</a:t>
            </a:r>
          </a:p>
          <a:p>
            <a:pPr marL="517525" indent="-342900"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التفاعلية والمشاركة</a:t>
            </a:r>
            <a:r>
              <a:rPr lang="ar-SA" dirty="0">
                <a:solidFill>
                  <a:srgbClr val="C00000"/>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يمكن للمستمعين المشاركة في البودكاست عبر التعليقات والمناقشات عبر الإنترنت؛ مما يُعزز التفاعل بين المنتجين والمستمعين.</a:t>
            </a:r>
            <a:r>
              <a:rPr lang="ar-SA" dirty="0">
                <a:solidFill>
                  <a:schemeClr val="accent1"/>
                </a:solidFill>
                <a:latin typeface="Alexandria SemiBold" pitchFamily="2" charset="-78"/>
                <a:cs typeface="Alexandria SemiBold" pitchFamily="2" charset="-78"/>
              </a:rPr>
              <a:t> </a:t>
            </a:r>
            <a:endParaRPr lang="ar-SA" dirty="0" smtClean="0">
              <a:solidFill>
                <a:schemeClr val="accent1"/>
              </a:solidFill>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بشكل </a:t>
            </a:r>
            <a:r>
              <a:rPr lang="ar-SA" dirty="0">
                <a:latin typeface="Alexandria SemiBold" pitchFamily="2" charset="-78"/>
                <a:cs typeface="Alexandria SemiBold" pitchFamily="2" charset="-78"/>
              </a:rPr>
              <a:t>عام، البودكاست يوفر طريقة جديدة </a:t>
            </a:r>
            <a:r>
              <a:rPr lang="ar-SA" dirty="0" smtClean="0">
                <a:latin typeface="Alexandria SemiBold" pitchFamily="2" charset="-78"/>
                <a:cs typeface="Alexandria SemiBold" pitchFamily="2" charset="-78"/>
              </a:rPr>
              <a:t>للاستمتاع </a:t>
            </a:r>
            <a:r>
              <a:rPr lang="ar-SA" dirty="0">
                <a:latin typeface="Alexandria SemiBold" pitchFamily="2" charset="-78"/>
                <a:cs typeface="Alexandria SemiBold" pitchFamily="2" charset="-78"/>
              </a:rPr>
              <a:t>بالمحتوى الصوتي الرقمي المتخصص والمتنوع في مختلف المجالات </a:t>
            </a:r>
            <a:r>
              <a:rPr lang="ar-SA" dirty="0" smtClean="0">
                <a:latin typeface="Alexandria SemiBold" pitchFamily="2" charset="-78"/>
                <a:cs typeface="Alexandria SemiBold" pitchFamily="2" charset="-78"/>
              </a:rPr>
              <a:t>والاهتمامات .</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630327" y="1321591"/>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133" y="148466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584780" y="1391083"/>
            <a:ext cx="4582936" cy="507831"/>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خصائص التدوين الصوتي " بودكاست"</a:t>
            </a:r>
            <a:endParaRPr lang="ar-SA" dirty="0">
              <a:solidFill>
                <a:srgbClr val="C0000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22267973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7783" y="1677236"/>
            <a:ext cx="9199173"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77784" y="1793284"/>
            <a:ext cx="9199171"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يشير البودكاست إلى مصطلح ظهر لأول مرة عام 2004 في مقال للصحفي البريطاني " بن هامرسلي </a:t>
            </a:r>
            <a:r>
              <a:rPr lang="en-US" dirty="0" smtClean="0">
                <a:latin typeface="Alexandria SemiBold" pitchFamily="2" charset="-78"/>
                <a:cs typeface="Alexandria SemiBold" pitchFamily="2" charset="-78"/>
              </a:rPr>
              <a:t>Ben </a:t>
            </a:r>
            <a:r>
              <a:rPr lang="en-US" dirty="0" err="1" smtClean="0">
                <a:latin typeface="Alexandria SemiBold" pitchFamily="2" charset="-78"/>
                <a:cs typeface="Alexandria SemiBold" pitchFamily="2" charset="-78"/>
              </a:rPr>
              <a:t>Hammersely</a:t>
            </a:r>
            <a:r>
              <a:rPr lang="ar-SA" dirty="0" smtClean="0">
                <a:latin typeface="Alexandria SemiBold" pitchFamily="2" charset="-78"/>
                <a:cs typeface="Alexandria SemiBold" pitchFamily="2" charset="-78"/>
              </a:rPr>
              <a:t> بعنوان : " ثورة مسموعة" ، موضحاً أهمية المزج بين التدوين والصوت في مقال نشرته جريدة </a:t>
            </a:r>
            <a:r>
              <a:rPr lang="ar-SA" dirty="0">
                <a:latin typeface="Alexandria SemiBold" pitchFamily="2" charset="-78"/>
                <a:cs typeface="Alexandria SemiBold" pitchFamily="2" charset="-78"/>
              </a:rPr>
              <a:t>الجارديان </a:t>
            </a:r>
            <a:r>
              <a:rPr lang="ar-SA" dirty="0" smtClean="0">
                <a:latin typeface="Alexandria SemiBold" pitchFamily="2" charset="-78"/>
                <a:cs typeface="Alexandria SemiBold" pitchFamily="2" charset="-78"/>
              </a:rPr>
              <a:t>البريطانية ، وكتب "مع الجمع بين علاقتنا الوطيدة بالصوت، وتفاعلية التدوين عبر الويب ، وسهولة حمل مشغل الصوت </a:t>
            </a:r>
            <a:r>
              <a:rPr lang="en-US" dirty="0" smtClean="0">
                <a:latin typeface="Alexandria SemiBold" pitchFamily="2" charset="-78"/>
                <a:cs typeface="Alexandria SemiBold" pitchFamily="2" charset="-78"/>
              </a:rPr>
              <a:t>MP3</a:t>
            </a:r>
            <a:r>
              <a:rPr lang="ar-SA" dirty="0" smtClean="0">
                <a:latin typeface="Alexandria SemiBold" pitchFamily="2" charset="-78"/>
                <a:cs typeface="Alexandria SemiBold" pitchFamily="2" charset="-78"/>
              </a:rPr>
              <a:t> ، يبدو أن مشروع البودكاست سيتجه لتقديم الأفضل وليس فقط للمستمع بل كتجربة عالمية أيضاُ.</a:t>
            </a:r>
          </a:p>
          <a:p>
            <a:pPr marL="174625" algn="r" rtl="1">
              <a:lnSpc>
                <a:spcPct val="150000"/>
              </a:lnSpc>
            </a:pPr>
            <a:r>
              <a:rPr lang="ar-SA" dirty="0" smtClean="0">
                <a:latin typeface="Alexandria SemiBold" pitchFamily="2" charset="-78"/>
                <a:cs typeface="Alexandria SemiBold" pitchFamily="2" charset="-78"/>
              </a:rPr>
              <a:t>    وانتشر اليوم البودكاست في العالم دون حدود ، حيث يمكن لأي شخص إنتاج البودكاست الخاص به ، لذا يعتبر البودكاست أحد أنماط صحافة المواطن. فالجمهور يبحث عما يرضيه من محتوى متوافق مع ميوله ورغباته، فيما هو أشبه بالتطلعات نحو العودة للعصر الذهبي للصحف الجادة، ولكن بطريقة أكثر امتاعاً وأقل تقييداً.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نشأة وتطور البودكاست</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836926" y="2683707"/>
            <a:ext cx="3613886" cy="2514600"/>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2106022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3" y="1677236"/>
            <a:ext cx="9367301" cy="4528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72918" y="1859644"/>
            <a:ext cx="9318255"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فالمحتوى الرقمي الجيد سيجد مساحته من الانتشار والتداول والتفاعل، بينما ينفر الجمهور من المحتوى الأقل أهمية بالنسبة له، والذي لا يمثل محتوى جديراً بالمتابعة والتفاعل.</a:t>
            </a:r>
          </a:p>
          <a:p>
            <a:pPr marL="174625" algn="r" rtl="1">
              <a:lnSpc>
                <a:spcPct val="150000"/>
              </a:lnSpc>
            </a:pPr>
            <a:r>
              <a:rPr lang="ar-SA" dirty="0" smtClean="0">
                <a:latin typeface="Alexandria SemiBold" pitchFamily="2" charset="-78"/>
                <a:cs typeface="Alexandria SemiBold" pitchFamily="2" charset="-78"/>
              </a:rPr>
              <a:t>    ويشهد العالم اليوم تحولا  ثقافياً وتكنولوجياً يؤثر بشكل كبير على وسائل الإعلام، وطرق توصيل المعلومات، ومن بين هذه التحولات يبرز البودكاست كأحد الظواهر التي شهدت تطوراً ملحوظاً خلال السنوات القليلة الماضية ، فتنوع محتوي البودكاست بعد أن كان مسموعاً فقط ، أحيانا يكون مرئياً ؛ فهو يحقق مبدأ المحتوي عند الطلب الذي لا يرتبط بموعد للبث .</a:t>
            </a:r>
          </a:p>
          <a:p>
            <a:pPr marL="174625" algn="r" rtl="1">
              <a:lnSpc>
                <a:spcPct val="150000"/>
              </a:lnSpc>
            </a:pPr>
            <a:r>
              <a:rPr lang="ar-SA" dirty="0" smtClean="0">
                <a:latin typeface="Alexandria SemiBold" pitchFamily="2" charset="-78"/>
                <a:cs typeface="Alexandria SemiBold" pitchFamily="2" charset="-78"/>
              </a:rPr>
              <a:t>   ويُشكل العنصر المعرفي في البودكاست أساساً للمحتوى، لذا فإن تجربة سماع حلقة واحدة لم يتم الاهتمام بمحتواها قد تنهي علاقة الجمهور مع قناة البودكاست.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نشأة وتطور البودكاست</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730783" y="2569784"/>
            <a:ext cx="3299909" cy="2296130"/>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3709162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10840" y="1677236"/>
            <a:ext cx="8228215"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677375" y="1928306"/>
            <a:ext cx="7280185" cy="3831818"/>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خيارات رئيسية لمن </a:t>
            </a:r>
            <a:r>
              <a:rPr lang="ar-SA" dirty="0" smtClean="0">
                <a:latin typeface="Alexandria SemiBold" pitchFamily="2" charset="-78"/>
                <a:cs typeface="Alexandria SemiBold" pitchFamily="2" charset="-78"/>
              </a:rPr>
              <a:t>يُقدم البودكاست:</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صاحب </a:t>
            </a:r>
            <a:r>
              <a:rPr lang="ar-SA" dirty="0">
                <a:solidFill>
                  <a:schemeClr val="accent1"/>
                </a:solidFill>
                <a:latin typeface="Alexandria SemiBold" pitchFamily="2" charset="-78"/>
                <a:cs typeface="Alexandria SemiBold" pitchFamily="2" charset="-78"/>
              </a:rPr>
              <a:t>الفكرة (أو المؤلف):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هذه الحالة، يقوم مالك الفكرة بتقديم البودكاست </a:t>
            </a:r>
            <a:r>
              <a:rPr lang="ar-SA" dirty="0" smtClean="0">
                <a:latin typeface="Alexandria SemiBold" pitchFamily="2" charset="-78"/>
                <a:cs typeface="Alexandria SemiBold" pitchFamily="2" charset="-78"/>
              </a:rPr>
              <a:t>بنفسه؛ مما يُضفي </a:t>
            </a:r>
            <a:r>
              <a:rPr lang="ar-SA" dirty="0">
                <a:latin typeface="Alexandria SemiBold" pitchFamily="2" charset="-78"/>
                <a:cs typeface="Alexandria SemiBold" pitchFamily="2" charset="-78"/>
              </a:rPr>
              <a:t>شخصية </a:t>
            </a:r>
            <a:r>
              <a:rPr lang="ar-SA" dirty="0" smtClean="0">
                <a:latin typeface="Alexandria SemiBold" pitchFamily="2" charset="-78"/>
                <a:cs typeface="Alexandria SemiBold" pitchFamily="2" charset="-78"/>
              </a:rPr>
              <a:t>وصوتاً مألوفاً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البودكاست، كما يُساعد </a:t>
            </a:r>
            <a:r>
              <a:rPr lang="ar-SA" dirty="0">
                <a:latin typeface="Alexandria SemiBold" pitchFamily="2" charset="-78"/>
                <a:cs typeface="Alexandria SemiBold" pitchFamily="2" charset="-78"/>
              </a:rPr>
              <a:t>في بناء علاقة قوية بين المؤلف </a:t>
            </a:r>
            <a:r>
              <a:rPr lang="ar-SA" dirty="0" smtClean="0">
                <a:latin typeface="Alexandria SemiBold" pitchFamily="2" charset="-78"/>
                <a:cs typeface="Alexandria SemiBold" pitchFamily="2" charset="-78"/>
              </a:rPr>
              <a:t>والجمهور.</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شخصية </a:t>
            </a:r>
            <a:r>
              <a:rPr lang="ar-SA" dirty="0">
                <a:solidFill>
                  <a:schemeClr val="accent1"/>
                </a:solidFill>
                <a:latin typeface="Alexandria SemiBold" pitchFamily="2" charset="-78"/>
                <a:cs typeface="Alexandria SemiBold" pitchFamily="2" charset="-78"/>
              </a:rPr>
              <a:t>مشهورة أو خبير في المجال: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أن يكون </a:t>
            </a:r>
            <a:r>
              <a:rPr lang="ar-SA" dirty="0" smtClean="0">
                <a:latin typeface="Alexandria SemiBold" pitchFamily="2" charset="-78"/>
                <a:cs typeface="Alexandria SemiBold" pitchFamily="2" charset="-78"/>
              </a:rPr>
              <a:t>المُقدم </a:t>
            </a:r>
            <a:r>
              <a:rPr lang="ar-SA" dirty="0">
                <a:latin typeface="Alexandria SemiBold" pitchFamily="2" charset="-78"/>
                <a:cs typeface="Alexandria SemiBold" pitchFamily="2" charset="-78"/>
              </a:rPr>
              <a:t>شخصية مشهورة أو خبير في موضوع </a:t>
            </a:r>
            <a:r>
              <a:rPr lang="ar-SA" dirty="0" smtClean="0">
                <a:latin typeface="Alexandria SemiBold" pitchFamily="2" charset="-78"/>
                <a:cs typeface="Alexandria SemiBold" pitchFamily="2" charset="-78"/>
              </a:rPr>
              <a:t>البودكاست، وهذا </a:t>
            </a:r>
            <a:r>
              <a:rPr lang="ar-SA" dirty="0">
                <a:latin typeface="Alexandria SemiBold" pitchFamily="2" charset="-78"/>
                <a:cs typeface="Alexandria SemiBold" pitchFamily="2" charset="-78"/>
              </a:rPr>
              <a:t>يساعد في جذب الاهتمام والمصداقية للبودكاست</a:t>
            </a:r>
            <a:r>
              <a:rPr lang="ar-SA" dirty="0" smtClean="0">
                <a:latin typeface="Alexandria SemiBold" pitchFamily="2" charset="-78"/>
                <a:cs typeface="Alexandria SemiBold" pitchFamily="2" charset="-78"/>
              </a:rPr>
              <a:t>. كما أن </a:t>
            </a:r>
            <a:r>
              <a:rPr lang="ar-SA" dirty="0">
                <a:latin typeface="Alexandria SemiBold" pitchFamily="2" charset="-78"/>
                <a:cs typeface="Alexandria SemiBold" pitchFamily="2" charset="-78"/>
              </a:rPr>
              <a:t>المستمعون يبحثون عن خبرة </a:t>
            </a:r>
            <a:r>
              <a:rPr lang="ar-SA" dirty="0" smtClean="0">
                <a:latin typeface="Alexandria SemiBold" pitchFamily="2" charset="-78"/>
                <a:cs typeface="Alexandria SemiBold" pitchFamily="2" charset="-78"/>
              </a:rPr>
              <a:t>المُقدم </a:t>
            </a:r>
            <a:r>
              <a:rPr lang="ar-SA" dirty="0">
                <a:latin typeface="Alexandria SemiBold" pitchFamily="2" charset="-78"/>
                <a:cs typeface="Alexandria SemiBold" pitchFamily="2" charset="-78"/>
              </a:rPr>
              <a:t>وانخراطه في </a:t>
            </a:r>
            <a:r>
              <a:rPr lang="ar-SA" dirty="0" smtClean="0">
                <a:latin typeface="Alexandria SemiBold" pitchFamily="2" charset="-78"/>
                <a:cs typeface="Alexandria SemiBold" pitchFamily="2" charset="-78"/>
              </a:rPr>
              <a:t>المحتوى.</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3" y="1143684"/>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مُقدم "بودكاست" </a:t>
            </a:r>
            <a:r>
              <a:rPr lang="en-US" b="1" dirty="0" smtClean="0">
                <a:solidFill>
                  <a:srgbClr val="C00000"/>
                </a:solidFill>
                <a:latin typeface="Alexandria ExtraBold" pitchFamily="2" charset="-78"/>
                <a:cs typeface="Alexandria ExtraBold" pitchFamily="2" charset="-78"/>
              </a:rPr>
              <a:t>Podcaster</a:t>
            </a:r>
            <a:r>
              <a:rPr lang="ar-SA" b="1" dirty="0" smtClean="0">
                <a:solidFill>
                  <a:srgbClr val="C00000"/>
                </a:solidFill>
                <a:latin typeface="Alexandria ExtraBold" pitchFamily="2" charset="-78"/>
                <a:cs typeface="Alexandria ExtraBold" pitchFamily="2" charset="-78"/>
              </a:rPr>
              <a:t> / </a:t>
            </a:r>
            <a:r>
              <a:rPr lang="en-US" b="1" dirty="0" smtClean="0">
                <a:solidFill>
                  <a:srgbClr val="C00000"/>
                </a:solidFill>
                <a:latin typeface="Alexandria ExtraBold" pitchFamily="2" charset="-78"/>
                <a:cs typeface="Alexandria ExtraBold" pitchFamily="2" charset="-78"/>
              </a:rPr>
              <a:t>Host</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355191" y="2683707"/>
            <a:ext cx="3613886" cy="2514600"/>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139277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1" y="1677236"/>
            <a:ext cx="7955280" cy="4312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48001" y="2110808"/>
            <a:ext cx="7955280" cy="3831818"/>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مجموعة </a:t>
            </a:r>
            <a:r>
              <a:rPr lang="ar-SA" dirty="0">
                <a:solidFill>
                  <a:schemeClr val="accent1"/>
                </a:solidFill>
                <a:latin typeface="Alexandria SemiBold" pitchFamily="2" charset="-78"/>
                <a:cs typeface="Alexandria SemiBold" pitchFamily="2" charset="-78"/>
              </a:rPr>
              <a:t>من </a:t>
            </a:r>
            <a:r>
              <a:rPr lang="ar-SA" dirty="0" smtClean="0">
                <a:solidFill>
                  <a:schemeClr val="accent1"/>
                </a:solidFill>
                <a:latin typeface="Alexandria SemiBold" pitchFamily="2" charset="-78"/>
                <a:cs typeface="Alexandria SemiBold" pitchFamily="2" charset="-78"/>
              </a:rPr>
              <a:t>المُقدمين</a:t>
            </a:r>
            <a:r>
              <a:rPr lang="ar-SA"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أن يكون البودكاست مقدم من قبل فريق متنوع من </a:t>
            </a:r>
            <a:r>
              <a:rPr lang="ar-SA" dirty="0" smtClean="0">
                <a:latin typeface="Alexandria SemiBold" pitchFamily="2" charset="-78"/>
                <a:cs typeface="Alexandria SemiBold" pitchFamily="2" charset="-78"/>
              </a:rPr>
              <a:t>المقدمين؛ وهذا يُضيف تنوعاً </a:t>
            </a:r>
            <a:r>
              <a:rPr lang="ar-SA" dirty="0">
                <a:latin typeface="Alexandria SemiBold" pitchFamily="2" charset="-78"/>
                <a:cs typeface="Alexandria SemiBold" pitchFamily="2" charset="-78"/>
              </a:rPr>
              <a:t>في الآراء والشخصيات. </a:t>
            </a:r>
            <a:r>
              <a:rPr lang="ar-SA" dirty="0" smtClean="0">
                <a:latin typeface="Alexandria SemiBold" pitchFamily="2" charset="-78"/>
                <a:cs typeface="Alexandria SemiBold" pitchFamily="2" charset="-78"/>
              </a:rPr>
              <a:t>كما يُساعد </a:t>
            </a:r>
            <a:r>
              <a:rPr lang="ar-SA" dirty="0">
                <a:latin typeface="Alexandria SemiBold" pitchFamily="2" charset="-78"/>
                <a:cs typeface="Alexandria SemiBold" pitchFamily="2" charset="-78"/>
              </a:rPr>
              <a:t>في توزيع المسؤوليات والحفاظ على انتظام </a:t>
            </a:r>
            <a:r>
              <a:rPr lang="ar-SA" dirty="0" smtClean="0">
                <a:latin typeface="Alexandria SemiBold" pitchFamily="2" charset="-78"/>
                <a:cs typeface="Alexandria SemiBold" pitchFamily="2" charset="-78"/>
              </a:rPr>
              <a:t>الإصدارات.</a:t>
            </a: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مذيع </a:t>
            </a:r>
            <a:r>
              <a:rPr lang="ar-SA" dirty="0">
                <a:solidFill>
                  <a:schemeClr val="accent1"/>
                </a:solidFill>
                <a:latin typeface="Alexandria SemiBold" pitchFamily="2" charset="-78"/>
                <a:cs typeface="Alexandria SemiBold" pitchFamily="2" charset="-78"/>
              </a:rPr>
              <a:t>محترف: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بعض الأحيان، يتم </a:t>
            </a:r>
            <a:r>
              <a:rPr lang="ar-SA" dirty="0" smtClean="0">
                <a:latin typeface="Alexandria SemiBold" pitchFamily="2" charset="-78"/>
                <a:cs typeface="Alexandria SemiBold" pitchFamily="2" charset="-78"/>
              </a:rPr>
              <a:t>التعاقد مع مذيع </a:t>
            </a:r>
            <a:r>
              <a:rPr lang="ar-SA" dirty="0">
                <a:latin typeface="Alexandria SemiBold" pitchFamily="2" charset="-78"/>
                <a:cs typeface="Alexandria SemiBold" pitchFamily="2" charset="-78"/>
              </a:rPr>
              <a:t>محترف لتقديم </a:t>
            </a:r>
            <a:r>
              <a:rPr lang="ar-SA" dirty="0" smtClean="0">
                <a:latin typeface="Alexandria SemiBold" pitchFamily="2" charset="-78"/>
                <a:cs typeface="Alexandria SemiBold" pitchFamily="2" charset="-78"/>
              </a:rPr>
              <a:t>البودكاست؛ وهذا </a:t>
            </a:r>
            <a:r>
              <a:rPr lang="ar-SA" dirty="0">
                <a:latin typeface="Alexandria SemiBold" pitchFamily="2" charset="-78"/>
                <a:cs typeface="Alexandria SemiBold" pitchFamily="2" charset="-78"/>
              </a:rPr>
              <a:t>الخيار يضمن جودة إنتاجية عالية للبودكاست</a:t>
            </a:r>
            <a:r>
              <a:rPr lang="ar-SA" dirty="0" smtClean="0">
                <a:latin typeface="Alexandria SemiBold" pitchFamily="2" charset="-78"/>
                <a:cs typeface="Alexandria SemiBold" pitchFamily="2" charset="-78"/>
              </a:rPr>
              <a:t>. </a:t>
            </a:r>
          </a:p>
          <a:p>
            <a:pPr marL="174625" algn="r" rtl="1">
              <a:lnSpc>
                <a:spcPct val="150000"/>
              </a:lnSpc>
            </a:pPr>
            <a:r>
              <a:rPr lang="ar-SA" dirty="0" smtClean="0">
                <a:latin typeface="Alexandria SemiBold" pitchFamily="2" charset="-78"/>
                <a:cs typeface="Alexandria SemiBold" pitchFamily="2" charset="-78"/>
              </a:rPr>
              <a:t>  </a:t>
            </a:r>
          </a:p>
          <a:p>
            <a:pPr marL="17462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ويعتمد الخيار </a:t>
            </a:r>
            <a:r>
              <a:rPr lang="ar-SA" dirty="0">
                <a:latin typeface="Alexandria SemiBold" pitchFamily="2" charset="-78"/>
                <a:cs typeface="Alexandria SemiBold" pitchFamily="2" charset="-78"/>
              </a:rPr>
              <a:t>الأنسب </a:t>
            </a: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طبيعة البودكاست، </a:t>
            </a:r>
            <a:r>
              <a:rPr lang="ar-SA" dirty="0" smtClean="0">
                <a:latin typeface="Alexandria SemiBold" pitchFamily="2" charset="-78"/>
                <a:cs typeface="Alexandria SemiBold" pitchFamily="2" charset="-78"/>
              </a:rPr>
              <a:t>وأهداف </a:t>
            </a:r>
            <a:r>
              <a:rPr lang="ar-SA" dirty="0">
                <a:latin typeface="Alexandria SemiBold" pitchFamily="2" charset="-78"/>
                <a:cs typeface="Alexandria SemiBold" pitchFamily="2" charset="-78"/>
              </a:rPr>
              <a:t>المشروع، والموارد المتاحة. ف</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التفكير في مزايا وعيوب كل خيار لتحديد أفضل </a:t>
            </a:r>
            <a:r>
              <a:rPr lang="ar-SA" dirty="0" smtClean="0">
                <a:latin typeface="Alexandria SemiBold" pitchFamily="2" charset="-78"/>
                <a:cs typeface="Alexandria SemiBold" pitchFamily="2" charset="-78"/>
              </a:rPr>
              <a:t>مُقدم </a:t>
            </a:r>
            <a:r>
              <a:rPr lang="ar-SA" dirty="0">
                <a:latin typeface="Alexandria SemiBold" pitchFamily="2" charset="-78"/>
                <a:cs typeface="Alexandria SemiBold" pitchFamily="2" charset="-78"/>
              </a:rPr>
              <a:t>للبودكاست.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3" y="1143684"/>
            <a:ext cx="496997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مُقدم "بودكاست" </a:t>
            </a:r>
            <a:r>
              <a:rPr lang="en-US" b="1" dirty="0" smtClean="0">
                <a:solidFill>
                  <a:srgbClr val="C00000"/>
                </a:solidFill>
                <a:latin typeface="Alexandria ExtraBold" pitchFamily="2" charset="-78"/>
                <a:cs typeface="Alexandria ExtraBold" pitchFamily="2" charset="-78"/>
              </a:rPr>
              <a:t> Podcaster</a:t>
            </a:r>
            <a:r>
              <a:rPr lang="ar-SA" b="1" dirty="0">
                <a:solidFill>
                  <a:srgbClr val="C00000"/>
                </a:solidFill>
                <a:latin typeface="Alexandria ExtraBold" pitchFamily="2" charset="-78"/>
                <a:cs typeface="Alexandria ExtraBold" pitchFamily="2" charset="-78"/>
              </a:rPr>
              <a:t>/</a:t>
            </a:r>
            <a:r>
              <a:rPr lang="ar-SA" b="1" dirty="0" smtClean="0">
                <a:solidFill>
                  <a:srgbClr val="C00000"/>
                </a:solidFill>
                <a:latin typeface="Alexandria ExtraBold" pitchFamily="2" charset="-78"/>
                <a:cs typeface="Alexandria ExtraBold" pitchFamily="2" charset="-78"/>
              </a:rPr>
              <a:t> </a:t>
            </a:r>
            <a:r>
              <a:rPr lang="en-US" b="1" dirty="0">
                <a:solidFill>
                  <a:srgbClr val="C00000"/>
                </a:solidFill>
                <a:latin typeface="Alexandria ExtraBold" pitchFamily="2" charset="-78"/>
                <a:cs typeface="Alexandria ExtraBold" pitchFamily="2" charset="-78"/>
              </a:rPr>
              <a:t>Host</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6875" t="58810" b="238"/>
          <a:stretch/>
        </p:blipFill>
        <p:spPr>
          <a:xfrm>
            <a:off x="-158940" y="4049486"/>
            <a:ext cx="2819400" cy="2808514"/>
          </a:xfrm>
          <a:prstGeom prst="rect">
            <a:avLst/>
          </a:prstGeom>
        </p:spPr>
      </p:pic>
      <p:pic>
        <p:nvPicPr>
          <p:cNvPr id="13" name="Picture 12"/>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2507960" y="6139544"/>
            <a:ext cx="928643" cy="718456"/>
          </a:xfrm>
          <a:prstGeom prst="rect">
            <a:avLst/>
          </a:prstGeom>
        </p:spPr>
      </p:pic>
    </p:spTree>
    <p:extLst>
      <p:ext uri="{BB962C8B-B14F-4D97-AF65-F5344CB8AC3E}">
        <p14:creationId xmlns:p14="http://schemas.microsoft.com/office/powerpoint/2010/main" val="1992701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3" y="1677236"/>
            <a:ext cx="920612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907" y="916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42461" y="94545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09435" y="11659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23873" y="2000562"/>
            <a:ext cx="9042841" cy="3831818"/>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عوامل مهمة يجب مراعاتها عند اختيار </a:t>
            </a:r>
            <a:r>
              <a:rPr lang="ar-SA" dirty="0" smtClean="0">
                <a:latin typeface="Alexandria SemiBold" pitchFamily="2" charset="-78"/>
                <a:cs typeface="Alexandria SemiBold" pitchFamily="2" charset="-78"/>
              </a:rPr>
              <a:t>مُقدم البودكاست:</a:t>
            </a: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الخبرة </a:t>
            </a:r>
            <a:r>
              <a:rPr lang="ar-SA" dirty="0">
                <a:solidFill>
                  <a:srgbClr val="0070C0"/>
                </a:solidFill>
                <a:latin typeface="Alexandria SemiBold" pitchFamily="2" charset="-78"/>
                <a:cs typeface="Alexandria SemiBold" pitchFamily="2" charset="-78"/>
              </a:rPr>
              <a:t>والمعرفة: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يكون </a:t>
            </a:r>
            <a:r>
              <a:rPr lang="ar-SA" dirty="0" smtClean="0">
                <a:latin typeface="Alexandria SemiBold" pitchFamily="2" charset="-78"/>
                <a:cs typeface="Alexandria SemiBold" pitchFamily="2" charset="-78"/>
              </a:rPr>
              <a:t>المقدم خبيراً </a:t>
            </a:r>
            <a:r>
              <a:rPr lang="ar-SA" dirty="0">
                <a:latin typeface="Alexandria SemiBold" pitchFamily="2" charset="-78"/>
                <a:cs typeface="Alexandria SemiBold" pitchFamily="2" charset="-78"/>
              </a:rPr>
              <a:t>في الموضوع الذي يغطيه </a:t>
            </a:r>
            <a:r>
              <a:rPr lang="ar-SA" dirty="0" smtClean="0">
                <a:latin typeface="Alexandria SemiBold" pitchFamily="2" charset="-78"/>
                <a:cs typeface="Alexandria SemiBold" pitchFamily="2" charset="-78"/>
              </a:rPr>
              <a:t>البودكاست؛ مما يُضفي مصداقية </a:t>
            </a:r>
            <a:r>
              <a:rPr lang="ar-SA" dirty="0">
                <a:latin typeface="Alexandria SemiBold" pitchFamily="2" charset="-78"/>
                <a:cs typeface="Alexandria SemiBold" pitchFamily="2" charset="-78"/>
              </a:rPr>
              <a:t>على المحتوى. </a:t>
            </a:r>
            <a:r>
              <a:rPr lang="ar-SA" dirty="0" smtClean="0">
                <a:latin typeface="Alexandria SemiBold" pitchFamily="2" charset="-78"/>
                <a:cs typeface="Alexandria SemiBold" pitchFamily="2" charset="-78"/>
              </a:rPr>
              <a:t>فالمستمعون </a:t>
            </a:r>
            <a:r>
              <a:rPr lang="ar-SA" dirty="0">
                <a:latin typeface="Alexandria SemiBold" pitchFamily="2" charset="-78"/>
                <a:cs typeface="Alexandria SemiBold" pitchFamily="2" charset="-78"/>
              </a:rPr>
              <a:t>يبحثون عن المعرفة والبصيرة من </a:t>
            </a:r>
            <a:r>
              <a:rPr lang="ar-SA" dirty="0" smtClean="0">
                <a:latin typeface="Alexandria SemiBold" pitchFamily="2" charset="-78"/>
                <a:cs typeface="Alexandria SemiBold" pitchFamily="2" charset="-78"/>
              </a:rPr>
              <a:t>المقدم.</a:t>
            </a: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مهارات </a:t>
            </a:r>
            <a:r>
              <a:rPr lang="ar-SA" dirty="0">
                <a:solidFill>
                  <a:srgbClr val="0070C0"/>
                </a:solidFill>
                <a:latin typeface="Alexandria SemiBold" pitchFamily="2" charset="-78"/>
                <a:cs typeface="Alexandria SemiBold" pitchFamily="2" charset="-78"/>
              </a:rPr>
              <a:t>التقديم والأداء: </a:t>
            </a:r>
            <a:r>
              <a:rPr lang="ar-SA" dirty="0">
                <a:latin typeface="Alexandria SemiBold" pitchFamily="2" charset="-78"/>
                <a:cs typeface="Alexandria SemiBold" pitchFamily="2" charset="-78"/>
              </a:rPr>
              <a:t>يجب أن يتقن قواعد اللغة العربية إتقاناً تاماً، فاللغة العربية السليمة من أولويات عمل المذيع، فإن لم يكن متقناً لقواعد اللغة العربية بشكلٍ كافٍ، عليه البدء بتطوير مهاراته، وصقلها قدر </a:t>
            </a:r>
            <a:r>
              <a:rPr lang="ar-SA" dirty="0" smtClean="0">
                <a:latin typeface="Alexandria SemiBold" pitchFamily="2" charset="-78"/>
                <a:cs typeface="Alexandria SemiBold" pitchFamily="2" charset="-78"/>
              </a:rPr>
              <a:t>الإمكان.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ويتسم بالقدرة </a:t>
            </a:r>
            <a:r>
              <a:rPr lang="ar-SA" dirty="0">
                <a:latin typeface="Alexandria SemiBold" pitchFamily="2" charset="-78"/>
                <a:cs typeface="Alexandria SemiBold" pitchFamily="2" charset="-78"/>
              </a:rPr>
              <a:t>على إلقاء حديث جذاب وممتع </a:t>
            </a:r>
            <a:r>
              <a:rPr lang="ar-SA" dirty="0" smtClean="0">
                <a:latin typeface="Alexandria SemiBold" pitchFamily="2" charset="-78"/>
                <a:cs typeface="Alexandria SemiBold" pitchFamily="2" charset="-78"/>
              </a:rPr>
              <a:t>للمستمع، وامتلاك </a:t>
            </a:r>
            <a:r>
              <a:rPr lang="ar-SA" dirty="0">
                <a:latin typeface="Alexandria SemiBold" pitchFamily="2" charset="-78"/>
                <a:cs typeface="Alexandria SemiBold" pitchFamily="2" charset="-78"/>
              </a:rPr>
              <a:t>صوت وإيقاع مناسب </a:t>
            </a:r>
            <a:r>
              <a:rPr lang="ar-SA" dirty="0" smtClean="0">
                <a:latin typeface="Alexandria SemiBold" pitchFamily="2" charset="-78"/>
                <a:cs typeface="Alexandria SemiBold" pitchFamily="2" charset="-78"/>
              </a:rPr>
              <a:t>للبودكاست، وأن يمتلك مهارة إدارة الحوار وتوجيه </a:t>
            </a:r>
            <a:r>
              <a:rPr lang="ar-SA" dirty="0">
                <a:latin typeface="Alexandria SemiBold" pitchFamily="2" charset="-78"/>
                <a:cs typeface="Alexandria SemiBold" pitchFamily="2" charset="-78"/>
              </a:rPr>
              <a:t>المحادثة وإشراك </a:t>
            </a:r>
            <a:r>
              <a:rPr lang="ar-SA" dirty="0" smtClean="0">
                <a:latin typeface="Alexandria SemiBold" pitchFamily="2" charset="-78"/>
                <a:cs typeface="Alexandria SemiBold" pitchFamily="2" charset="-78"/>
              </a:rPr>
              <a:t>الضيوف.</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446918" y="1161056"/>
            <a:ext cx="3720798"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سمات مُقدم "البودكاست"</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355191" y="2683707"/>
            <a:ext cx="2831116" cy="1969936"/>
          </a:xfrm>
          <a:prstGeom prst="rect">
            <a:avLst/>
          </a:prstGeom>
        </p:spPr>
      </p:pic>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6529" y="1677235"/>
            <a:ext cx="9699171" cy="462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907" y="916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42461" y="94545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09435" y="11659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763487" y="1718075"/>
            <a:ext cx="9552214" cy="4778231"/>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الشخصية والحضور:</a:t>
            </a:r>
            <a:r>
              <a:rPr lang="ar-SA" dirty="0">
                <a:latin typeface="Alexandria SemiBold" pitchFamily="2" charset="-78"/>
                <a:cs typeface="Alexandria SemiBold" pitchFamily="2" charset="-78"/>
              </a:rPr>
              <a:t> يجب أن يتمتع المُقدم بشخصية قوية وممتعة </a:t>
            </a:r>
            <a:r>
              <a:rPr lang="ar-SA" dirty="0" smtClean="0">
                <a:latin typeface="Alexandria SemiBold" pitchFamily="2" charset="-78"/>
                <a:cs typeface="Alexandria SemiBold" pitchFamily="2" charset="-78"/>
              </a:rPr>
              <a:t>             للاستماع </a:t>
            </a:r>
            <a:r>
              <a:rPr lang="ar-SA" dirty="0">
                <a:latin typeface="Alexandria SemiBold" pitchFamily="2" charset="-78"/>
                <a:cs typeface="Alexandria SemiBold" pitchFamily="2" charset="-78"/>
              </a:rPr>
              <a:t>إليها ، والحضور الإيجابي والطاقة الإيجابية لجذب المستمعين. فيجب اختيار الشخصية المناسبة لنوع البودكاست وجمهوره.</a:t>
            </a:r>
          </a:p>
          <a:p>
            <a:pPr marL="517525"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الاتصال </a:t>
            </a:r>
            <a:r>
              <a:rPr lang="ar-SA" dirty="0">
                <a:solidFill>
                  <a:srgbClr val="0070C0"/>
                </a:solidFill>
                <a:latin typeface="Alexandria SemiBold" pitchFamily="2" charset="-78"/>
                <a:cs typeface="Alexandria SemiBold" pitchFamily="2" charset="-78"/>
              </a:rPr>
              <a:t>والتواصل: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يتسم مُقدم </a:t>
            </a: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بالقدرة على التواصل مع الجمهور </a:t>
            </a:r>
            <a:r>
              <a:rPr lang="ar-SA" dirty="0" smtClean="0">
                <a:latin typeface="Alexandria SemiBold" pitchFamily="2" charset="-78"/>
                <a:cs typeface="Alexandria SemiBold" pitchFamily="2" charset="-78"/>
              </a:rPr>
              <a:t>وإشراكهم في المحتوى، علاوة على القدرة </a:t>
            </a:r>
            <a:r>
              <a:rPr lang="ar-SA" dirty="0">
                <a:latin typeface="Alexandria SemiBold" pitchFamily="2" charset="-78"/>
                <a:cs typeface="Alexandria SemiBold" pitchFamily="2" charset="-78"/>
              </a:rPr>
              <a:t>على توضيح الأفكار بوضوح وبلغة سهلة </a:t>
            </a:r>
            <a:r>
              <a:rPr lang="ar-SA" dirty="0" smtClean="0">
                <a:latin typeface="Alexandria SemiBold" pitchFamily="2" charset="-78"/>
                <a:cs typeface="Alexandria SemiBold" pitchFamily="2" charset="-78"/>
              </a:rPr>
              <a:t>الفهم، والرد </a:t>
            </a:r>
            <a:r>
              <a:rPr lang="ar-SA" dirty="0">
                <a:latin typeface="Alexandria SemiBold" pitchFamily="2" charset="-78"/>
                <a:cs typeface="Alexandria SemiBold" pitchFamily="2" charset="-78"/>
              </a:rPr>
              <a:t>على أسئلة المستمعين </a:t>
            </a:r>
            <a:r>
              <a:rPr lang="ar-SA" dirty="0" smtClean="0">
                <a:latin typeface="Alexandria SemiBold" pitchFamily="2" charset="-78"/>
                <a:cs typeface="Alexandria SemiBold" pitchFamily="2" charset="-78"/>
              </a:rPr>
              <a:t>وتفاعلهم.</a:t>
            </a:r>
          </a:p>
          <a:p>
            <a:pPr marL="517525"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الموثوقية </a:t>
            </a:r>
            <a:r>
              <a:rPr lang="ar-SA" dirty="0" smtClean="0">
                <a:solidFill>
                  <a:srgbClr val="0070C0"/>
                </a:solidFill>
                <a:latin typeface="Alexandria SemiBold" pitchFamily="2" charset="-78"/>
                <a:cs typeface="Alexandria SemiBold" pitchFamily="2" charset="-78"/>
              </a:rPr>
              <a:t>والاعتمادية: </a:t>
            </a:r>
            <a:r>
              <a:rPr lang="ar-SA" dirty="0">
                <a:latin typeface="Alexandria SemiBold" pitchFamily="2" charset="-78"/>
                <a:cs typeface="Alexandria SemiBold" pitchFamily="2" charset="-78"/>
              </a:rPr>
              <a:t>يجب </a:t>
            </a:r>
            <a:r>
              <a:rPr lang="ar-SA" dirty="0" smtClean="0">
                <a:latin typeface="Alexandria SemiBold" pitchFamily="2" charset="-78"/>
                <a:cs typeface="Alexandria SemiBold" pitchFamily="2" charset="-78"/>
              </a:rPr>
              <a:t>الالتزام </a:t>
            </a:r>
            <a:r>
              <a:rPr lang="ar-SA" dirty="0">
                <a:latin typeface="Alexandria SemiBold" pitchFamily="2" charset="-78"/>
                <a:cs typeface="Alexandria SemiBold" pitchFamily="2" charset="-78"/>
              </a:rPr>
              <a:t>بالإنتاج المنتظم </a:t>
            </a:r>
            <a:r>
              <a:rPr lang="ar-SA" dirty="0" smtClean="0">
                <a:latin typeface="Alexandria SemiBold" pitchFamily="2" charset="-78"/>
                <a:cs typeface="Alexandria SemiBold" pitchFamily="2" charset="-78"/>
              </a:rPr>
              <a:t>للبودكاست، والقدرة </a:t>
            </a:r>
            <a:r>
              <a:rPr lang="ar-SA" dirty="0">
                <a:latin typeface="Alexandria SemiBold" pitchFamily="2" charset="-78"/>
                <a:cs typeface="Alexandria SemiBold" pitchFamily="2" charset="-78"/>
              </a:rPr>
              <a:t>على الالتزام بالجداول الزمنية والمواعيد </a:t>
            </a:r>
            <a:r>
              <a:rPr lang="ar-SA" dirty="0" smtClean="0">
                <a:latin typeface="Alexandria SemiBold" pitchFamily="2" charset="-78"/>
                <a:cs typeface="Alexandria SemiBold" pitchFamily="2" charset="-78"/>
              </a:rPr>
              <a:t>النهائية، وان يتمتع بالمصداقية </a:t>
            </a:r>
            <a:r>
              <a:rPr lang="ar-SA" dirty="0">
                <a:latin typeface="Alexandria SemiBold" pitchFamily="2" charset="-78"/>
                <a:cs typeface="Alexandria SemiBold" pitchFamily="2" charset="-78"/>
              </a:rPr>
              <a:t>والسمعة الطيبة </a:t>
            </a:r>
            <a:r>
              <a:rPr lang="ar-SA" dirty="0" smtClean="0">
                <a:latin typeface="Alexandria SemiBold" pitchFamily="2" charset="-78"/>
                <a:cs typeface="Alexandria SemiBold" pitchFamily="2" charset="-78"/>
              </a:rPr>
              <a:t>للمُقدم.</a:t>
            </a:r>
          </a:p>
          <a:p>
            <a:pPr marL="174625" algn="ctr" rtl="1">
              <a:lnSpc>
                <a:spcPct val="150000"/>
              </a:lnSpc>
            </a:pPr>
            <a:r>
              <a:rPr lang="ar-SA" dirty="0" smtClean="0">
                <a:solidFill>
                  <a:srgbClr val="843C0C"/>
                </a:solidFill>
                <a:latin typeface="Alexandria SemiBold" pitchFamily="2" charset="-78"/>
                <a:cs typeface="Alexandria SemiBold" pitchFamily="2" charset="-78"/>
              </a:rPr>
              <a:t>إن توافر هذه المهارات وتضافرها مع </a:t>
            </a:r>
            <a:r>
              <a:rPr lang="ar-SA" dirty="0">
                <a:solidFill>
                  <a:srgbClr val="843C0C"/>
                </a:solidFill>
                <a:latin typeface="Alexandria SemiBold" pitchFamily="2" charset="-78"/>
                <a:cs typeface="Alexandria SemiBold" pitchFamily="2" charset="-78"/>
              </a:rPr>
              <a:t>أهداف ونوع البودكاست سيساعد في اختيار </a:t>
            </a:r>
            <a:r>
              <a:rPr lang="ar-SA" dirty="0" smtClean="0">
                <a:solidFill>
                  <a:srgbClr val="843C0C"/>
                </a:solidFill>
                <a:latin typeface="Alexandria SemiBold" pitchFamily="2" charset="-78"/>
                <a:cs typeface="Alexandria SemiBold" pitchFamily="2" charset="-78"/>
              </a:rPr>
              <a:t>المُقدم </a:t>
            </a:r>
            <a:r>
              <a:rPr lang="ar-SA" dirty="0">
                <a:solidFill>
                  <a:srgbClr val="843C0C"/>
                </a:solidFill>
                <a:latin typeface="Alexandria SemiBold" pitchFamily="2" charset="-78"/>
                <a:cs typeface="Alexandria SemiBold" pitchFamily="2" charset="-78"/>
              </a:rPr>
              <a:t>الأنسب. </a:t>
            </a:r>
            <a:r>
              <a:rPr lang="ar-SA" dirty="0" smtClean="0">
                <a:solidFill>
                  <a:srgbClr val="843C0C"/>
                </a:solidFill>
                <a:latin typeface="Alexandria SemiBold" pitchFamily="2" charset="-78"/>
                <a:cs typeface="Alexandria SemiBold" pitchFamily="2" charset="-78"/>
              </a:rPr>
              <a:t>فالتجربة </a:t>
            </a:r>
            <a:r>
              <a:rPr lang="ar-SA" dirty="0">
                <a:solidFill>
                  <a:srgbClr val="843C0C"/>
                </a:solidFill>
                <a:latin typeface="Alexandria SemiBold" pitchFamily="2" charset="-78"/>
                <a:cs typeface="Alexandria SemiBold" pitchFamily="2" charset="-78"/>
              </a:rPr>
              <a:t>والتقييم المستمر للأداء هما </a:t>
            </a:r>
            <a:r>
              <a:rPr lang="ar-SA" dirty="0" smtClean="0">
                <a:solidFill>
                  <a:srgbClr val="843C0C"/>
                </a:solidFill>
                <a:latin typeface="Alexandria SemiBold" pitchFamily="2" charset="-78"/>
                <a:cs typeface="Alexandria SemiBold" pitchFamily="2" charset="-78"/>
              </a:rPr>
              <a:t>أيضاً </a:t>
            </a:r>
            <a:r>
              <a:rPr lang="ar-SA" dirty="0">
                <a:solidFill>
                  <a:srgbClr val="843C0C"/>
                </a:solidFill>
                <a:latin typeface="Alexandria SemiBold" pitchFamily="2" charset="-78"/>
                <a:cs typeface="Alexandria SemiBold" pitchFamily="2" charset="-78"/>
              </a:rPr>
              <a:t>أمران بالغا الأهمية.</a:t>
            </a:r>
            <a:endParaRPr lang="ar-SA" dirty="0" smtClean="0">
              <a:solidFill>
                <a:srgbClr val="843C0C"/>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3233364" y="1143684"/>
            <a:ext cx="3683630"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سمات مُقدم "البودكاست"</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355191" y="2683707"/>
            <a:ext cx="2150578" cy="1496407"/>
          </a:xfrm>
          <a:prstGeom prst="rect">
            <a:avLst/>
          </a:prstGeom>
        </p:spPr>
      </p:pic>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406987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116" y="1556140"/>
            <a:ext cx="10058400" cy="4736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061884" y="1592977"/>
            <a:ext cx="10220632" cy="4662815"/>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البودكاست التعليمي </a:t>
            </a:r>
            <a:r>
              <a:rPr lang="en-US" dirty="0" smtClean="0">
                <a:solidFill>
                  <a:srgbClr val="0070C0"/>
                </a:solidFill>
                <a:latin typeface="Alexandria SemiBold" pitchFamily="2" charset="-78"/>
                <a:cs typeface="Alexandria SemiBold" pitchFamily="2" charset="-78"/>
              </a:rPr>
              <a:t>Educational Podcast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يهدف إلى تنمية المهارات المعرفية للمستمعين من خلال </a:t>
            </a:r>
            <a:r>
              <a:rPr lang="ar-SA" dirty="0">
                <a:latin typeface="Alexandria SemiBold" pitchFamily="2" charset="-78"/>
                <a:cs typeface="Alexandria SemiBold" pitchFamily="2" charset="-78"/>
              </a:rPr>
              <a:t>تقديم محتوى تعليمي </a:t>
            </a:r>
            <a:r>
              <a:rPr lang="ar-SA" dirty="0" smtClean="0">
                <a:latin typeface="Alexandria SemiBold" pitchFamily="2" charset="-78"/>
                <a:cs typeface="Alexandria SemiBold" pitchFamily="2" charset="-78"/>
              </a:rPr>
              <a:t>وتثقيفي، ويغطي </a:t>
            </a:r>
            <a:r>
              <a:rPr lang="ar-SA" dirty="0">
                <a:latin typeface="Alexandria SemiBold" pitchFamily="2" charset="-78"/>
                <a:cs typeface="Alexandria SemiBold" pitchFamily="2" charset="-78"/>
              </a:rPr>
              <a:t>مواضيع مثل العلوم، والتكنولوجيا، والتاريخ، </a:t>
            </a:r>
            <a:r>
              <a:rPr lang="ar-SA" dirty="0" smtClean="0">
                <a:latin typeface="Alexandria SemiBold" pitchFamily="2" charset="-78"/>
                <a:cs typeface="Alexandria SemiBold" pitchFamily="2" charset="-78"/>
              </a:rPr>
              <a:t>والفلسفة ... وغيرها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البودكاست </a:t>
            </a:r>
            <a:r>
              <a:rPr lang="ar-SA" dirty="0">
                <a:solidFill>
                  <a:srgbClr val="0070C0"/>
                </a:solidFill>
                <a:latin typeface="Alexandria SemiBold" pitchFamily="2" charset="-78"/>
                <a:cs typeface="Alexandria SemiBold" pitchFamily="2" charset="-78"/>
              </a:rPr>
              <a:t>الترفيهي: </a:t>
            </a:r>
            <a:r>
              <a:rPr lang="ar-SA" dirty="0" smtClean="0">
                <a:latin typeface="Alexandria SemiBold" pitchFamily="2" charset="-78"/>
                <a:cs typeface="Alexandria SemiBold" pitchFamily="2" charset="-78"/>
              </a:rPr>
              <a:t>يركز </a:t>
            </a:r>
            <a:r>
              <a:rPr lang="ar-SA" dirty="0">
                <a:latin typeface="Alexandria SemiBold" pitchFamily="2" charset="-78"/>
                <a:cs typeface="Alexandria SemiBold" pitchFamily="2" charset="-78"/>
              </a:rPr>
              <a:t>على المحتوى الترفيهي والجذاب بشكل </a:t>
            </a:r>
            <a:r>
              <a:rPr lang="ar-SA" dirty="0" smtClean="0">
                <a:latin typeface="Alexandria SemiBold" pitchFamily="2" charset="-78"/>
                <a:cs typeface="Alexandria SemiBold" pitchFamily="2" charset="-78"/>
              </a:rPr>
              <a:t>عام، ويشمل </a:t>
            </a:r>
            <a:r>
              <a:rPr lang="ar-SA" dirty="0">
                <a:latin typeface="Alexandria SemiBold" pitchFamily="2" charset="-78"/>
                <a:cs typeface="Alexandria SemiBold" pitchFamily="2" charset="-78"/>
              </a:rPr>
              <a:t>الحوارات المرحة، والقصص، والكوميديا، والألغاز.   </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البودكاست </a:t>
            </a:r>
            <a:r>
              <a:rPr lang="ar-SA" dirty="0" smtClean="0">
                <a:solidFill>
                  <a:srgbClr val="0070C0"/>
                </a:solidFill>
                <a:latin typeface="Alexandria SemiBold" pitchFamily="2" charset="-78"/>
                <a:cs typeface="Alexandria SemiBold" pitchFamily="2" charset="-78"/>
              </a:rPr>
              <a:t>الخبري/الإعلامي </a:t>
            </a:r>
            <a:r>
              <a:rPr lang="en-US" dirty="0" smtClean="0">
                <a:solidFill>
                  <a:srgbClr val="0070C0"/>
                </a:solidFill>
                <a:latin typeface="Alexandria SemiBold" pitchFamily="2" charset="-78"/>
                <a:cs typeface="Alexandria SemiBold" pitchFamily="2" charset="-78"/>
              </a:rPr>
              <a:t>News and Current affairs Podcast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يقدم </a:t>
            </a:r>
            <a:r>
              <a:rPr lang="ar-SA" dirty="0">
                <a:latin typeface="Alexandria SemiBold" pitchFamily="2" charset="-78"/>
                <a:cs typeface="Alexandria SemiBold" pitchFamily="2" charset="-78"/>
              </a:rPr>
              <a:t>تغطية </a:t>
            </a:r>
            <a:r>
              <a:rPr lang="ar-SA" dirty="0" smtClean="0">
                <a:latin typeface="Alexandria SemiBold" pitchFamily="2" charset="-78"/>
                <a:cs typeface="Alexandria SemiBold" pitchFamily="2" charset="-78"/>
              </a:rPr>
              <a:t>إخبارية وتحليلات</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والآراء </a:t>
            </a:r>
            <a:r>
              <a:rPr lang="ar-SA" dirty="0">
                <a:latin typeface="Alexandria SemiBold" pitchFamily="2" charset="-78"/>
                <a:cs typeface="Alexandria SemiBold" pitchFamily="2" charset="-78"/>
              </a:rPr>
              <a:t>حول الأحداث </a:t>
            </a:r>
            <a:r>
              <a:rPr lang="ar-SA" dirty="0" smtClean="0">
                <a:latin typeface="Alexandria SemiBold" pitchFamily="2" charset="-78"/>
                <a:cs typeface="Alexandria SemiBold" pitchFamily="2" charset="-78"/>
              </a:rPr>
              <a:t>الجارية بشكل عميق وموضوعي. </a:t>
            </a: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البودكاست الشخصي : </a:t>
            </a:r>
            <a:r>
              <a:rPr lang="ar-SA" dirty="0" smtClean="0">
                <a:latin typeface="Alexandria SemiBold" pitchFamily="2" charset="-78"/>
                <a:cs typeface="Alexandria SemiBold" pitchFamily="2" charset="-78"/>
              </a:rPr>
              <a:t>يركز </a:t>
            </a:r>
            <a:r>
              <a:rPr lang="ar-SA" dirty="0">
                <a:latin typeface="Alexandria SemiBold" pitchFamily="2" charset="-78"/>
                <a:cs typeface="Alexandria SemiBold" pitchFamily="2" charset="-78"/>
              </a:rPr>
              <a:t>على المحتوى المرتبط بحياة </a:t>
            </a:r>
            <a:r>
              <a:rPr lang="ar-SA" dirty="0" smtClean="0">
                <a:latin typeface="Alexandria SemiBold" pitchFamily="2" charset="-78"/>
                <a:cs typeface="Alexandria SemiBold" pitchFamily="2" charset="-78"/>
              </a:rPr>
              <a:t>الشخص المسئول عن إنشائها </a:t>
            </a:r>
            <a:r>
              <a:rPr lang="ar-SA" dirty="0">
                <a:latin typeface="Alexandria SemiBold" pitchFamily="2" charset="-78"/>
                <a:cs typeface="Alexandria SemiBold" pitchFamily="2" charset="-78"/>
              </a:rPr>
              <a:t>وتجاربهم </a:t>
            </a:r>
            <a:r>
              <a:rPr lang="ar-SA" dirty="0" smtClean="0">
                <a:latin typeface="Alexandria SemiBold" pitchFamily="2" charset="-78"/>
                <a:cs typeface="Alexandria SemiBold" pitchFamily="2" charset="-78"/>
              </a:rPr>
              <a:t>الشخصية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وقد </a:t>
            </a:r>
            <a:r>
              <a:rPr lang="ar-SA" dirty="0">
                <a:latin typeface="Alexandria SemiBold" pitchFamily="2" charset="-78"/>
                <a:cs typeface="Alexandria SemiBold" pitchFamily="2" charset="-78"/>
              </a:rPr>
              <a:t>يتناول مواضيع مثل تطوير الذات، والصحة، والعلاقات. </a:t>
            </a:r>
            <a:endParaRPr lang="ar-SA" dirty="0" smtClean="0">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a:t>
            </a:r>
            <a:r>
              <a:rPr lang="ar-SA" dirty="0" smtClean="0">
                <a:solidFill>
                  <a:srgbClr val="843C0C"/>
                </a:solidFill>
                <a:latin typeface="Alexandria SemiBold" pitchFamily="2" charset="-78"/>
                <a:cs typeface="Alexandria SemiBold" pitchFamily="2" charset="-78"/>
              </a:rPr>
              <a:t>عند </a:t>
            </a:r>
            <a:r>
              <a:rPr lang="ar-SA" dirty="0">
                <a:solidFill>
                  <a:srgbClr val="843C0C"/>
                </a:solidFill>
                <a:latin typeface="Alexandria SemiBold" pitchFamily="2" charset="-78"/>
                <a:cs typeface="Alexandria SemiBold" pitchFamily="2" charset="-78"/>
              </a:rPr>
              <a:t>تحديد نوع البودكاست الذي سيناسب جمهورك، من المهم النظر إلى أهدافك وتفضيلات المستمعين </a:t>
            </a:r>
            <a:r>
              <a:rPr lang="ar-SA" dirty="0" smtClean="0">
                <a:solidFill>
                  <a:srgbClr val="843C0C"/>
                </a:solidFill>
                <a:latin typeface="Alexandria SemiBold" pitchFamily="2" charset="-78"/>
                <a:cs typeface="Alexandria SemiBold" pitchFamily="2" charset="-78"/>
              </a:rPr>
              <a:t>المستهدفين، هذا </a:t>
            </a:r>
            <a:r>
              <a:rPr lang="ar-SA" dirty="0">
                <a:solidFill>
                  <a:srgbClr val="843C0C"/>
                </a:solidFill>
                <a:latin typeface="Alexandria SemiBold" pitchFamily="2" charset="-78"/>
                <a:cs typeface="Alexandria SemiBold" pitchFamily="2" charset="-78"/>
              </a:rPr>
              <a:t>سيساعدك في إنشاء محتوى مناسب وجذاب.</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6" y="1051085"/>
            <a:ext cx="4317176"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a:t>
            </a:r>
            <a:r>
              <a:rPr lang="ar-SA" b="1" dirty="0">
                <a:solidFill>
                  <a:srgbClr val="C00000"/>
                </a:solidFill>
                <a:latin typeface="Alexandria ExtraBold" pitchFamily="2" charset="-78"/>
                <a:cs typeface="Alexandria ExtraBold" pitchFamily="2" charset="-78"/>
              </a:rPr>
              <a:t>البودكاست من حيث الهدف</a:t>
            </a:r>
            <a:endParaRPr lang="en-US"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241" t="59286" r="32634" b="476"/>
          <a:stretch/>
        </p:blipFill>
        <p:spPr>
          <a:xfrm>
            <a:off x="527" y="2479305"/>
            <a:ext cx="1606183" cy="1292595"/>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Tree>
    <p:extLst>
      <p:ext uri="{BB962C8B-B14F-4D97-AF65-F5344CB8AC3E}">
        <p14:creationId xmlns:p14="http://schemas.microsoft.com/office/powerpoint/2010/main" val="1214151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39" y="1613557"/>
            <a:ext cx="10257378" cy="4679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88348" y="1599792"/>
            <a:ext cx="10430359" cy="4662815"/>
          </a:xfrm>
          <a:prstGeom prst="rect">
            <a:avLst/>
          </a:prstGeom>
          <a:noFill/>
        </p:spPr>
        <p:txBody>
          <a:bodyPr wrap="square" rtlCol="0">
            <a:spAutoFit/>
          </a:bodyPr>
          <a:lstStyle/>
          <a:p>
            <a:pPr marL="174625" algn="r" rtl="1">
              <a:lnSpc>
                <a:spcPct val="150000"/>
              </a:lnSpc>
            </a:pPr>
            <a:r>
              <a:rPr lang="ar-SA" dirty="0">
                <a:solidFill>
                  <a:srgbClr val="C00000"/>
                </a:solidFill>
                <a:latin typeface="Alexandria SemiBold" pitchFamily="2" charset="-78"/>
                <a:cs typeface="Alexandria SemiBold" pitchFamily="2" charset="-78"/>
              </a:rPr>
              <a:t>هناك </a:t>
            </a:r>
            <a:r>
              <a:rPr lang="ar-SA" dirty="0" smtClean="0">
                <a:solidFill>
                  <a:srgbClr val="C00000"/>
                </a:solidFill>
                <a:latin typeface="Alexandria SemiBold" pitchFamily="2" charset="-78"/>
                <a:cs typeface="Alexandria SemiBold" pitchFamily="2" charset="-78"/>
              </a:rPr>
              <a:t>ستة </a:t>
            </a:r>
            <a:r>
              <a:rPr lang="ar-SA" dirty="0">
                <a:solidFill>
                  <a:srgbClr val="C00000"/>
                </a:solidFill>
                <a:latin typeface="Alexandria SemiBold" pitchFamily="2" charset="-78"/>
                <a:cs typeface="Alexandria SemiBold" pitchFamily="2" charset="-78"/>
              </a:rPr>
              <a:t>أنواع رئيسية </a:t>
            </a:r>
            <a:r>
              <a:rPr lang="ar-SA" dirty="0" smtClean="0">
                <a:solidFill>
                  <a:srgbClr val="C00000"/>
                </a:solidFill>
                <a:latin typeface="Alexandria SemiBold" pitchFamily="2" charset="-78"/>
                <a:cs typeface="Alexandria SemiBold" pitchFamily="2" charset="-78"/>
              </a:rPr>
              <a:t>للبودكاست من حيث الشكل: </a:t>
            </a:r>
            <a:r>
              <a:rPr lang="en-US" dirty="0" smtClean="0">
                <a:solidFill>
                  <a:srgbClr val="C00000"/>
                </a:solidFill>
                <a:latin typeface="Alexandria SemiBold" pitchFamily="2" charset="-78"/>
                <a:cs typeface="Alexandria SemiBold" pitchFamily="2" charset="-78"/>
              </a:rPr>
              <a:t>Format</a:t>
            </a:r>
            <a:endParaRPr lang="ar-SA" dirty="0" smtClean="0">
              <a:solidFill>
                <a:srgbClr val="C00000"/>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البودكاست الفردي </a:t>
            </a:r>
            <a:r>
              <a:rPr lang="en-US" dirty="0" smtClean="0">
                <a:solidFill>
                  <a:srgbClr val="0070C0"/>
                </a:solidFill>
                <a:latin typeface="Alexandria SemiBold" pitchFamily="2" charset="-78"/>
                <a:cs typeface="Alexandria SemiBold" pitchFamily="2" charset="-78"/>
              </a:rPr>
              <a:t>The Solo Podcast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يكون فيه مُقدم واحد </a:t>
            </a:r>
            <a:r>
              <a:rPr lang="en-US" dirty="0" smtClean="0">
                <a:latin typeface="Alexandria SemiBold" pitchFamily="2" charset="-78"/>
                <a:cs typeface="Alexandria SemiBold" pitchFamily="2" charset="-78"/>
              </a:rPr>
              <a:t>One Host</a:t>
            </a:r>
            <a:r>
              <a:rPr lang="ar-SA" dirty="0" smtClean="0">
                <a:latin typeface="Alexandria SemiBold" pitchFamily="2" charset="-78"/>
                <a:cs typeface="Alexandria SemiBold" pitchFamily="2" charset="-78"/>
              </a:rPr>
              <a:t> – دون ضيوف -يناقش موضوعاً   واحداً أو أكثر في كل حلقة. ويستخدم أسلوب السرد القصصي لجذب انتباه المستمعين لموضوع البودكاست . مثال: </a:t>
            </a:r>
            <a:r>
              <a:rPr lang="ar-SA" dirty="0" smtClean="0">
                <a:solidFill>
                  <a:srgbClr val="C00000"/>
                </a:solidFill>
                <a:latin typeface="Alexandria SemiBold" pitchFamily="2" charset="-78"/>
                <a:cs typeface="Alexandria SemiBold" pitchFamily="2" charset="-78"/>
              </a:rPr>
              <a:t>بودكاست"اعقلوا الكلمة</a:t>
            </a:r>
            <a:r>
              <a:rPr lang="ar-SA" dirty="0" smtClean="0">
                <a:latin typeface="Alexandria SemiBold" pitchFamily="2" charset="-78"/>
                <a:cs typeface="Alexandria SemiBold" pitchFamily="2" charset="-78"/>
              </a:rPr>
              <a:t>".                                    </a:t>
            </a:r>
            <a:r>
              <a:rPr lang="ar-SA" dirty="0" smtClean="0">
                <a:solidFill>
                  <a:schemeClr val="accent2">
                    <a:lumMod val="75000"/>
                  </a:schemeClr>
                </a:solidFill>
                <a:latin typeface="Alexandria SemiBold" pitchFamily="2" charset="-78"/>
                <a:cs typeface="Alexandria SemiBold" pitchFamily="2" charset="-78"/>
              </a:rPr>
              <a:t>ومن أهم مميزات هذا النوع:</a:t>
            </a:r>
          </a:p>
          <a:p>
            <a:pPr marL="914400" indent="-23177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تنوع موضوعاته ثقافي أو اقتصادي أو أي موضوع يثير اهتمام المتلقي.</a:t>
            </a:r>
          </a:p>
          <a:p>
            <a:pPr marL="914400" indent="-23177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سهل في إعداده وإنتاجه؛ لأنه لا يعتمد على وجود ضيوف أو مُقدم مُشارك.</a:t>
            </a:r>
          </a:p>
          <a:p>
            <a:pPr marL="914400" indent="-23177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القرب من الجمهور: فيشعر الجمهور بوجود علاقة بينه وبين مقدم البودكاست كأنه صديق يتحدث معه في الغرفة.</a:t>
            </a:r>
          </a:p>
          <a:p>
            <a:pPr marL="914400" indent="-23177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القدرة على التحكم الكامل في عملية التسجيل والتحرير، فيمكنك كتابة سكريبت بالطريقة        التي تريد تسجيلها، وإذا لم يعجبك جزء من الحلقة، فيمكن إعادة تسجيلها في أي وقت.</a:t>
            </a: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314" r="36613" b="65806"/>
          <a:stretch/>
        </p:blipFill>
        <p:spPr>
          <a:xfrm flipH="1">
            <a:off x="-110324" y="2485604"/>
            <a:ext cx="2383242" cy="2169408"/>
          </a:xfrm>
          <a:prstGeom prst="rect">
            <a:avLst/>
          </a:prstGeom>
        </p:spPr>
      </p:pic>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239145" y="1031589"/>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332530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9677" y="1613557"/>
            <a:ext cx="8347588" cy="4580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790334" y="1931241"/>
            <a:ext cx="7300453" cy="3831818"/>
          </a:xfrm>
          <a:prstGeom prst="rect">
            <a:avLst/>
          </a:prstGeom>
          <a:noFill/>
        </p:spPr>
        <p:txBody>
          <a:bodyPr wrap="square" rtlCol="0">
            <a:spAutoFit/>
          </a:bodyPr>
          <a:lstStyle/>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ومن أبرز تحديات البودكاست الفردي هذا النوع: </a:t>
            </a:r>
            <a:r>
              <a:rPr lang="en-US" dirty="0" smtClean="0">
                <a:solidFill>
                  <a:schemeClr val="accent2">
                    <a:lumMod val="75000"/>
                  </a:schemeClr>
                </a:solidFill>
                <a:latin typeface="Alexandria SemiBold" pitchFamily="2" charset="-78"/>
                <a:cs typeface="Alexandria SemiBold" pitchFamily="2" charset="-78"/>
              </a:rPr>
              <a:t>Challenges</a:t>
            </a:r>
            <a:endParaRPr lang="ar-SA" dirty="0" smtClean="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يصعب الحفاظ على اهتمام الجمهور في البودكاست الفردي؛ لذا يجب أن تبحث عن نقاط القوة التي تجذب الجمهور... هل عن طريق السرد الطويل؟ أم عن طريق الموضوع. فأنت الشخص الوحيد الذي يستطيع جذب انتباه جمهورك.</a:t>
            </a: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الشعور بالوحدة أثناء عمل بودكاست فردي، وهنا يمكن التغلب على ذلك بالاستعانة بمساعدين في الإعداد ، كما يمكن التواصل مع مُقدمي بودكاست آخرين وبناء جمهور مشارك على شبكات التواصل الاجتماعي.</a:t>
            </a:r>
          </a:p>
        </p:txBody>
      </p:sp>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2246325"/>
            <a:ext cx="2908854" cy="1330941"/>
          </a:xfrm>
          <a:prstGeom prst="rect">
            <a:avLst/>
          </a:prstGeom>
        </p:spPr>
      </p:pic>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7419" t="59140"/>
          <a:stretch/>
        </p:blipFill>
        <p:spPr>
          <a:xfrm>
            <a:off x="0" y="4054899"/>
            <a:ext cx="3425214" cy="280219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239145" y="1031589"/>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22663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39" y="1778435"/>
            <a:ext cx="10405986" cy="4416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74839" y="1972550"/>
            <a:ext cx="10265404" cy="4247317"/>
          </a:xfrm>
          <a:prstGeom prst="rect">
            <a:avLst/>
          </a:prstGeom>
          <a:noFill/>
        </p:spPr>
        <p:txBody>
          <a:bodyPr wrap="square" rtlCol="0">
            <a:spAutoFit/>
          </a:bodyPr>
          <a:lstStyle/>
          <a:p>
            <a:pPr marL="293688" indent="-2286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البودكاست الحواري </a:t>
            </a:r>
            <a:r>
              <a:rPr lang="en-US" dirty="0" smtClean="0">
                <a:solidFill>
                  <a:srgbClr val="0070C0"/>
                </a:solidFill>
                <a:latin typeface="Alexandria SemiBold" pitchFamily="2" charset="-78"/>
                <a:cs typeface="Alexandria SemiBold" pitchFamily="2" charset="-78"/>
              </a:rPr>
              <a:t>The Interview Podcast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هو برنامج يتحدث فيه مقدمي البودكاست </a:t>
            </a:r>
            <a:r>
              <a:rPr lang="en-US" dirty="0" smtClean="0">
                <a:latin typeface="Alexandria SemiBold" pitchFamily="2" charset="-78"/>
                <a:cs typeface="Alexandria SemiBold" pitchFamily="2" charset="-78"/>
              </a:rPr>
              <a:t>Hosts</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مع ضيف في كل حلقة. ويُعد أكثر أنواع البودكاست شيوعاً؛ لأنه يعتمد على شخصيات ذات صلة بالموضوع بشكل أساسي كمصدر للمعلومات. </a:t>
            </a:r>
            <a:r>
              <a:rPr lang="ar-SA" sz="1400" dirty="0" smtClean="0">
                <a:solidFill>
                  <a:srgbClr val="C00000"/>
                </a:solidFill>
                <a:latin typeface="Alexandria SemiBold" pitchFamily="2" charset="-78"/>
                <a:cs typeface="Alexandria SemiBold" pitchFamily="2" charset="-78"/>
              </a:rPr>
              <a:t>مثل بودكاست </a:t>
            </a:r>
            <a:r>
              <a:rPr lang="ar-SA" dirty="0" smtClean="0">
                <a:solidFill>
                  <a:srgbClr val="C00000"/>
                </a:solidFill>
                <a:latin typeface="Alexandria SemiBold" pitchFamily="2" charset="-78"/>
                <a:cs typeface="Alexandria SemiBold" pitchFamily="2" charset="-78"/>
              </a:rPr>
              <a:t>"فنجان</a:t>
            </a:r>
            <a:r>
              <a:rPr lang="ar-SA" sz="1400" dirty="0" smtClean="0">
                <a:solidFill>
                  <a:srgbClr val="C00000"/>
                </a:solidFill>
                <a:latin typeface="Alexandria SemiBold" pitchFamily="2" charset="-78"/>
                <a:cs typeface="Alexandria SemiBold" pitchFamily="2" charset="-78"/>
              </a:rPr>
              <a:t>" و </a:t>
            </a:r>
            <a:r>
              <a:rPr lang="ar-SA" sz="1600" dirty="0" smtClean="0">
                <a:solidFill>
                  <a:srgbClr val="C00000"/>
                </a:solidFill>
                <a:latin typeface="Alexandria SemiBold" pitchFamily="2" charset="-78"/>
                <a:cs typeface="Alexandria SemiBold" pitchFamily="2" charset="-78"/>
              </a:rPr>
              <a:t>" سوالف بيزنس"</a:t>
            </a:r>
            <a:endParaRPr lang="ar-SA" sz="2000" dirty="0" smtClean="0">
              <a:solidFill>
                <a:srgbClr val="C00000"/>
              </a:solidFill>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a:t>
            </a:r>
            <a:r>
              <a:rPr lang="ar-SA" dirty="0" smtClean="0">
                <a:solidFill>
                  <a:schemeClr val="accent2">
                    <a:lumMod val="75000"/>
                  </a:schemeClr>
                </a:solidFill>
                <a:latin typeface="Alexandria SemiBold" pitchFamily="2" charset="-78"/>
                <a:cs typeface="Alexandria SemiBold" pitchFamily="2" charset="-78"/>
              </a:rPr>
              <a:t>ومن أهم مميزات هذا النوع: </a:t>
            </a:r>
            <a:r>
              <a:rPr lang="en-US" dirty="0" smtClean="0">
                <a:solidFill>
                  <a:schemeClr val="accent2">
                    <a:lumMod val="75000"/>
                  </a:schemeClr>
                </a:solidFill>
                <a:latin typeface="Alexandria SemiBold" pitchFamily="2" charset="-78"/>
                <a:cs typeface="Alexandria SemiBold" pitchFamily="2" charset="-78"/>
              </a:rPr>
              <a:t>Benefits</a:t>
            </a:r>
            <a:endParaRPr lang="ar-SA" dirty="0" smtClean="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تنوع موضوعاته ثقافي أو اقتصادي أو أي موضوع يثير اهتمام المتلقي.</a:t>
            </a: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سهل في إعداده وإنتاجه؛ </a:t>
            </a:r>
            <a:r>
              <a:rPr lang="ar-SA" dirty="0">
                <a:latin typeface="Alexandria SemiBold" pitchFamily="2" charset="-78"/>
                <a:cs typeface="Alexandria SemiBold" pitchFamily="2" charset="-78"/>
              </a:rPr>
              <a:t>طالما يمكنك جذب ضيف في كل حلقة من </a:t>
            </a:r>
            <a:r>
              <a:rPr lang="ar-SA" dirty="0" smtClean="0">
                <a:latin typeface="Alexandria SemiBold" pitchFamily="2" charset="-78"/>
                <a:cs typeface="Alexandria SemiBold" pitchFamily="2" charset="-78"/>
              </a:rPr>
              <a:t>البرنامج.</a:t>
            </a: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جذب جمهور كبير : من السهل زيادة عدد جمهور متابعي هذا النوع؛ لأنك تجذب جمهور الضيف بالإضافة إلى جمهورك.</a:t>
            </a:r>
          </a:p>
          <a:p>
            <a:pPr marL="398463" indent="-339725" algn="r" rtl="1">
              <a:lnSpc>
                <a:spcPct val="150000"/>
              </a:lnSpc>
              <a:buClr>
                <a:schemeClr val="accent2">
                  <a:lumMod val="75000"/>
                </a:schemeClr>
              </a:buClr>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من أبرز </a:t>
            </a:r>
            <a:r>
              <a:rPr lang="ar-SA" dirty="0" smtClean="0">
                <a:solidFill>
                  <a:schemeClr val="accent2">
                    <a:lumMod val="75000"/>
                  </a:schemeClr>
                </a:solidFill>
                <a:latin typeface="Alexandria SemiBold" pitchFamily="2" charset="-78"/>
                <a:cs typeface="Alexandria SemiBold" pitchFamily="2" charset="-78"/>
              </a:rPr>
              <a:t>تحدياته </a:t>
            </a:r>
            <a:r>
              <a:rPr lang="en-US" dirty="0" smtClean="0">
                <a:solidFill>
                  <a:schemeClr val="accent2">
                    <a:lumMod val="75000"/>
                  </a:schemeClr>
                </a:solidFill>
                <a:latin typeface="Alexandria SemiBold" pitchFamily="2" charset="-78"/>
                <a:cs typeface="Alexandria SemiBold" pitchFamily="2" charset="-78"/>
              </a:rPr>
              <a:t>Challenges</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قد يكون جذب الضيوف أمراً صعباً، فيعتمد نجاح البودكاست الحواري على قدرتك على جذب ضيوف مُثيرين لاهتمام الجمهور.</a:t>
            </a: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67944" b="64731"/>
          <a:stretch/>
        </p:blipFill>
        <p:spPr>
          <a:xfrm>
            <a:off x="0" y="3009163"/>
            <a:ext cx="1879114" cy="1505188"/>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239146" y="1283731"/>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343491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39" y="1689965"/>
            <a:ext cx="10073148" cy="4602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74839" y="1656621"/>
            <a:ext cx="10073148" cy="4662815"/>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بودكاست المائدة المستديرة </a:t>
            </a:r>
            <a:r>
              <a:rPr lang="en-US" dirty="0" smtClean="0">
                <a:solidFill>
                  <a:srgbClr val="0070C0"/>
                </a:solidFill>
                <a:latin typeface="Alexandria SemiBold" pitchFamily="2" charset="-78"/>
                <a:cs typeface="Alexandria SemiBold" pitchFamily="2" charset="-78"/>
              </a:rPr>
              <a:t>The Roundtable Podcast</a:t>
            </a:r>
            <a:r>
              <a:rPr lang="ar-SA" dirty="0" smtClean="0">
                <a:solidFill>
                  <a:srgbClr val="0070C0"/>
                </a:solidFill>
                <a:latin typeface="Alexandria SemiBold" pitchFamily="2" charset="-78"/>
                <a:cs typeface="Alexandria SemiBold" pitchFamily="2" charset="-78"/>
              </a:rPr>
              <a:t>: </a:t>
            </a:r>
          </a:p>
          <a:p>
            <a:pPr marL="174625" algn="r" rtl="1">
              <a:lnSpc>
                <a:spcPct val="150000"/>
              </a:lnSpc>
            </a:pPr>
            <a:r>
              <a:rPr lang="ar-SA" dirty="0" smtClean="0">
                <a:latin typeface="Alexandria SemiBold" pitchFamily="2" charset="-78"/>
                <a:cs typeface="Alexandria SemiBold" pitchFamily="2" charset="-78"/>
              </a:rPr>
              <a:t>هو برنامج حواري متعدد من  مقدمي البودكاست </a:t>
            </a:r>
            <a:r>
              <a:rPr lang="en-US" dirty="0" smtClean="0">
                <a:latin typeface="Alexandria SemiBold" pitchFamily="2" charset="-78"/>
                <a:cs typeface="Alexandria SemiBold" pitchFamily="2" charset="-78"/>
              </a:rPr>
              <a:t>Hosts</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أو ضيوف يدير الحوار معهم مُقدم واحد. ويناقشون موضوعات في مجال محدد بكل حلقة. ويتسم بالمرونة مقارنة بالبودكاست الفردي أو الحواري . </a:t>
            </a:r>
            <a:r>
              <a:rPr lang="ar-SA" dirty="0" smtClean="0">
                <a:solidFill>
                  <a:srgbClr val="C00000"/>
                </a:solidFill>
                <a:latin typeface="Alexandria SemiBold" pitchFamily="2" charset="-78"/>
                <a:cs typeface="Alexandria SemiBold" pitchFamily="2" charset="-78"/>
              </a:rPr>
              <a:t>مثل يودكاست " بودكاسترز"</a:t>
            </a:r>
          </a:p>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ومن أهم مزايا هذا النوع: </a:t>
            </a:r>
            <a:r>
              <a:rPr lang="en-US" dirty="0" smtClean="0">
                <a:solidFill>
                  <a:schemeClr val="accent2">
                    <a:lumMod val="75000"/>
                  </a:schemeClr>
                </a:solidFill>
                <a:latin typeface="Alexandria SemiBold" pitchFamily="2" charset="-78"/>
                <a:cs typeface="Alexandria SemiBold" pitchFamily="2" charset="-78"/>
              </a:rPr>
              <a:t>Benefits</a:t>
            </a:r>
            <a:endParaRPr lang="ar-SA" dirty="0" smtClean="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إن وجود عدد من مقدمي البرنامج يجعل من السهل تقاسم عبء الإنتاج من إعداد وتحرير ومونتاج.</a:t>
            </a: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يخلق مساحة لعرض وجهات النظر المختلفة؛ لذا يتسم بالمتعة والقدرة على جذب انتباه الجمهور.</a:t>
            </a:r>
          </a:p>
          <a:p>
            <a:pPr marL="398463" indent="-339725" algn="r" rtl="1">
              <a:lnSpc>
                <a:spcPct val="150000"/>
              </a:lnSpc>
              <a:buClr>
                <a:schemeClr val="accent2">
                  <a:lumMod val="75000"/>
                </a:schemeClr>
              </a:buClr>
              <a:buFont typeface="Wingdings" panose="05000000000000000000" pitchFamily="2" charset="2"/>
              <a:buChar char="q"/>
            </a:pPr>
            <a:r>
              <a:rPr lang="ar-SA" dirty="0" smtClean="0">
                <a:solidFill>
                  <a:schemeClr val="accent2">
                    <a:lumMod val="75000"/>
                  </a:schemeClr>
                </a:solidFill>
                <a:latin typeface="Alexandria SemiBold" pitchFamily="2" charset="-78"/>
                <a:cs typeface="Alexandria SemiBold" pitchFamily="2" charset="-78"/>
              </a:rPr>
              <a:t>من </a:t>
            </a:r>
            <a:r>
              <a:rPr lang="ar-SA" dirty="0">
                <a:solidFill>
                  <a:schemeClr val="accent2">
                    <a:lumMod val="75000"/>
                  </a:schemeClr>
                </a:solidFill>
                <a:latin typeface="Alexandria SemiBold" pitchFamily="2" charset="-78"/>
                <a:cs typeface="Alexandria SemiBold" pitchFamily="2" charset="-78"/>
              </a:rPr>
              <a:t>أبرز </a:t>
            </a:r>
            <a:r>
              <a:rPr lang="ar-SA" dirty="0" smtClean="0">
                <a:solidFill>
                  <a:schemeClr val="accent2">
                    <a:lumMod val="75000"/>
                  </a:schemeClr>
                </a:solidFill>
                <a:latin typeface="Alexandria SemiBold" pitchFamily="2" charset="-78"/>
                <a:cs typeface="Alexandria SemiBold" pitchFamily="2" charset="-78"/>
              </a:rPr>
              <a:t>تحدياته </a:t>
            </a:r>
            <a:r>
              <a:rPr lang="en-US" dirty="0" smtClean="0">
                <a:solidFill>
                  <a:schemeClr val="accent2">
                    <a:lumMod val="75000"/>
                  </a:schemeClr>
                </a:solidFill>
                <a:latin typeface="Alexandria SemiBold" pitchFamily="2" charset="-78"/>
                <a:cs typeface="Alexandria SemiBold" pitchFamily="2" charset="-78"/>
              </a:rPr>
              <a:t>Challenges</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يستغرق وقت في إعداده ، وفي إيجاد ايقاع مشترك مع مقدمي البودكاست بأن يأخذ كل شخص وقته في التحدث دون مقاطعة بعضهم البعض.</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58695" y="1182134"/>
            <a:ext cx="440051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9" name="Picture 8"/>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3871" r="74113" b="58710"/>
          <a:stretch/>
        </p:blipFill>
        <p:spPr>
          <a:xfrm>
            <a:off x="-121338" y="2793803"/>
            <a:ext cx="1962988" cy="1596074"/>
          </a:xfrm>
          <a:prstGeom prst="rect">
            <a:avLst/>
          </a:prstGeom>
        </p:spPr>
      </p:pic>
    </p:spTree>
    <p:extLst>
      <p:ext uri="{BB962C8B-B14F-4D97-AF65-F5344CB8AC3E}">
        <p14:creationId xmlns:p14="http://schemas.microsoft.com/office/powerpoint/2010/main" val="27124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9587" y="1556140"/>
            <a:ext cx="10058400" cy="47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89587" y="1685135"/>
            <a:ext cx="10058400"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rgbClr val="0070C0"/>
                </a:solidFill>
                <a:latin typeface="Alexandria SemiBold" pitchFamily="2" charset="-78"/>
                <a:cs typeface="Alexandria SemiBold" pitchFamily="2" charset="-78"/>
              </a:rPr>
              <a:t>بودكاست إعادة تنسيق المحتوى   </a:t>
            </a:r>
            <a:r>
              <a:rPr lang="en-US" dirty="0" smtClean="0">
                <a:solidFill>
                  <a:srgbClr val="0070C0"/>
                </a:solidFill>
                <a:latin typeface="Alexandria SemiBold" pitchFamily="2" charset="-78"/>
                <a:cs typeface="Alexandria SemiBold" pitchFamily="2" charset="-78"/>
              </a:rPr>
              <a:t>The Reformatted Podcast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عبارة عن إصدارات صوتية لمحتوى مكتوب في الموقع أو لمحتوي فيديو . فيقوم مستخدموا " يوتيوب" أو المدونون بإنشاء إصدارات صوتية من مقاطع فيديو أو المدونات الخاصة بهم بإنشاء بودكاست لإعادة إنتاج المحتوى بصيغ صوتية. كما تقوم المؤسسات الصحفية بإعادة نشر المحتوى المكتوب في موقعها الإلكتروني بصيغ مسموعة؛ </a:t>
            </a:r>
            <a:r>
              <a:rPr lang="ar-SA" dirty="0" smtClean="0">
                <a:solidFill>
                  <a:srgbClr val="C00000"/>
                </a:solidFill>
                <a:latin typeface="Alexandria SemiBold" pitchFamily="2" charset="-78"/>
                <a:cs typeface="Alexandria SemiBold" pitchFamily="2" charset="-78"/>
              </a:rPr>
              <a:t>مثل بودكاست " إيجاز" بجريدة الشرق الأوسط.</a:t>
            </a:r>
          </a:p>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ومن أهم مزايا هذا النوع: </a:t>
            </a:r>
            <a:r>
              <a:rPr lang="en-US" dirty="0" smtClean="0">
                <a:solidFill>
                  <a:schemeClr val="accent2">
                    <a:lumMod val="75000"/>
                  </a:schemeClr>
                </a:solidFill>
                <a:latin typeface="Alexandria SemiBold" pitchFamily="2" charset="-78"/>
                <a:cs typeface="Alexandria SemiBold" pitchFamily="2" charset="-78"/>
              </a:rPr>
              <a:t>Benefits</a:t>
            </a:r>
            <a:endParaRPr lang="ar-SA" dirty="0" smtClean="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السرعة في إنتاج حلقات البودكاست المعاد إنتاج محتواه يصيغة أخرى؛ إذ لا يستغرق أكثر من 5 دقائق لكل حلقة.</a:t>
            </a: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تعتبر طريقة مميزة لجذب جمهور جديد وتلبيه رغباته، فقد يرغب الجمهور في تحميل الحلقات والاستماع لها دون الاتصال بالإنترنت.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5" y="1031589"/>
            <a:ext cx="487246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925431"/>
            <a:ext cx="1823549" cy="1823549"/>
          </a:xfrm>
          <a:prstGeom prst="rect">
            <a:avLst/>
          </a:prstGeom>
        </p:spPr>
      </p:pic>
    </p:spTree>
    <p:extLst>
      <p:ext uri="{BB962C8B-B14F-4D97-AF65-F5344CB8AC3E}">
        <p14:creationId xmlns:p14="http://schemas.microsoft.com/office/powerpoint/2010/main" val="321877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9587" y="1556140"/>
            <a:ext cx="10058400" cy="47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89587" y="1685135"/>
            <a:ext cx="10058400" cy="4662815"/>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بودكاست القصص غير الخيالية </a:t>
            </a:r>
            <a:r>
              <a:rPr lang="en-US" dirty="0" smtClean="0">
                <a:solidFill>
                  <a:srgbClr val="0070C0"/>
                </a:solidFill>
                <a:latin typeface="Alexandria SemiBold" pitchFamily="2" charset="-78"/>
                <a:cs typeface="Alexandria SemiBold" pitchFamily="2" charset="-78"/>
              </a:rPr>
              <a:t>The Narrative Nonfiction Podcast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ويقوم المُقدمون بعمل مقابلات أو بسرد أحداثاً ماضية أو حالية، أو ينتجون تسجيلات ميدانية مباشرة حول أحداث أو موضوعات تاريخية محددة. ويناسب هذا النوع قصص الجرائم الحقيقية والموضوعات التاريخية، ويعتمد في سرده على قالب القصة القائم على الحقائق.</a:t>
            </a:r>
          </a:p>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ومن أهم مميزات هذا النوع: </a:t>
            </a:r>
            <a:r>
              <a:rPr lang="en-US" dirty="0" smtClean="0">
                <a:solidFill>
                  <a:schemeClr val="accent2">
                    <a:lumMod val="75000"/>
                  </a:schemeClr>
                </a:solidFill>
                <a:latin typeface="Alexandria SemiBold" pitchFamily="2" charset="-78"/>
                <a:cs typeface="Alexandria SemiBold" pitchFamily="2" charset="-78"/>
              </a:rPr>
              <a:t>Benefits</a:t>
            </a:r>
            <a:endParaRPr lang="ar-SA" dirty="0" smtClean="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يتسم بالإبداع في السرد القصصي بالطريقة التي يري المُقدم أنها مناسبة للجمهور.</a:t>
            </a:r>
          </a:p>
          <a:p>
            <a:pPr marL="398463" indent="-339725" algn="r" rtl="1">
              <a:lnSpc>
                <a:spcPct val="150000"/>
              </a:lnSpc>
              <a:buClr>
                <a:schemeClr val="accent2">
                  <a:lumMod val="75000"/>
                </a:schemeClr>
              </a:buClr>
              <a:buFont typeface="Wingdings" panose="05000000000000000000" pitchFamily="2" charset="2"/>
              <a:buChar char="q"/>
            </a:pPr>
            <a:r>
              <a:rPr lang="ar-SA" dirty="0">
                <a:latin typeface="Alexandria SemiBold" pitchFamily="2" charset="-78"/>
                <a:cs typeface="Alexandria SemiBold" pitchFamily="2" charset="-78"/>
              </a:rPr>
              <a:t>غالباً ما يتم دمج أنواع أخرى من الوسائط كالصوت والحوارات ومقاطع الأخبار والموسيقى... وغيرها لسرد ورواية القصة.</a:t>
            </a:r>
          </a:p>
          <a:p>
            <a:pPr marL="58738" algn="r" rtl="1">
              <a:lnSpc>
                <a:spcPct val="150000"/>
              </a:lnSpc>
              <a:buClr>
                <a:schemeClr val="accent2">
                  <a:lumMod val="75000"/>
                </a:schemeClr>
              </a:buClr>
            </a:pPr>
            <a:r>
              <a:rPr lang="ar-SA" dirty="0" smtClean="0">
                <a:solidFill>
                  <a:schemeClr val="accent2">
                    <a:lumMod val="75000"/>
                  </a:schemeClr>
                </a:solidFill>
                <a:latin typeface="Alexandria SemiBold" pitchFamily="2" charset="-78"/>
                <a:cs typeface="Alexandria SemiBold" pitchFamily="2" charset="-78"/>
              </a:rPr>
              <a:t>  من </a:t>
            </a:r>
            <a:r>
              <a:rPr lang="ar-SA" dirty="0">
                <a:solidFill>
                  <a:schemeClr val="accent2">
                    <a:lumMod val="75000"/>
                  </a:schemeClr>
                </a:solidFill>
                <a:latin typeface="Alexandria SemiBold" pitchFamily="2" charset="-78"/>
                <a:cs typeface="Alexandria SemiBold" pitchFamily="2" charset="-78"/>
              </a:rPr>
              <a:t>أبرز </a:t>
            </a:r>
            <a:r>
              <a:rPr lang="ar-SA" dirty="0" smtClean="0">
                <a:solidFill>
                  <a:schemeClr val="accent2">
                    <a:lumMod val="75000"/>
                  </a:schemeClr>
                </a:solidFill>
                <a:latin typeface="Alexandria SemiBold" pitchFamily="2" charset="-78"/>
                <a:cs typeface="Alexandria SemiBold" pitchFamily="2" charset="-78"/>
              </a:rPr>
              <a:t>تحدياته </a:t>
            </a:r>
            <a:r>
              <a:rPr lang="en-US" dirty="0" smtClean="0">
                <a:solidFill>
                  <a:schemeClr val="accent2">
                    <a:lumMod val="75000"/>
                  </a:schemeClr>
                </a:solidFill>
                <a:latin typeface="Alexandria SemiBold" pitchFamily="2" charset="-78"/>
                <a:cs typeface="Alexandria SemiBold" pitchFamily="2" charset="-78"/>
              </a:rPr>
              <a:t>Challenges</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يستغرق وقتاً طويلاً في الإنتاج، بدءاً من البحث المطلوب لإنتاج حلقة جذابة. كما يواجه تحدي في تحرير القصة، إذا لم تركز في العناصر الرئيسية سوف تتحول القصة في اتجاه مختلف.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5" y="1031589"/>
            <a:ext cx="4872467"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9" name="Picture 8"/>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3871" r="74113" b="58710"/>
          <a:stretch/>
        </p:blipFill>
        <p:spPr>
          <a:xfrm>
            <a:off x="75591" y="2983980"/>
            <a:ext cx="1644721" cy="1473719"/>
          </a:xfrm>
          <a:prstGeom prst="rect">
            <a:avLst/>
          </a:prstGeom>
        </p:spPr>
      </p:pic>
    </p:spTree>
    <p:extLst>
      <p:ext uri="{BB962C8B-B14F-4D97-AF65-F5344CB8AC3E}">
        <p14:creationId xmlns:p14="http://schemas.microsoft.com/office/powerpoint/2010/main" val="204371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8697" y="1556140"/>
            <a:ext cx="9499290" cy="47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8065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48697" y="1685135"/>
            <a:ext cx="9499289" cy="4662815"/>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smtClean="0">
                <a:solidFill>
                  <a:srgbClr val="0070C0"/>
                </a:solidFill>
                <a:latin typeface="Alexandria SemiBold" pitchFamily="2" charset="-78"/>
                <a:cs typeface="Alexandria SemiBold" pitchFamily="2" charset="-78"/>
              </a:rPr>
              <a:t>بودكاست القصص الخيالية </a:t>
            </a:r>
            <a:r>
              <a:rPr lang="en-US" dirty="0" smtClean="0">
                <a:solidFill>
                  <a:srgbClr val="0070C0"/>
                </a:solidFill>
                <a:latin typeface="Alexandria SemiBold" pitchFamily="2" charset="-78"/>
                <a:cs typeface="Alexandria SemiBold" pitchFamily="2" charset="-78"/>
              </a:rPr>
              <a:t>The </a:t>
            </a:r>
            <a:r>
              <a:rPr lang="en-US" dirty="0">
                <a:solidFill>
                  <a:srgbClr val="0070C0"/>
                </a:solidFill>
                <a:latin typeface="Alexandria SemiBold" pitchFamily="2" charset="-78"/>
                <a:cs typeface="Alexandria SemiBold" pitchFamily="2" charset="-78"/>
              </a:rPr>
              <a:t>F</a:t>
            </a:r>
            <a:r>
              <a:rPr lang="en-US" dirty="0" smtClean="0">
                <a:solidFill>
                  <a:srgbClr val="0070C0"/>
                </a:solidFill>
                <a:latin typeface="Alexandria SemiBold" pitchFamily="2" charset="-78"/>
                <a:cs typeface="Alexandria SemiBold" pitchFamily="2" charset="-78"/>
              </a:rPr>
              <a:t>iction Podcast</a:t>
            </a:r>
            <a:r>
              <a:rPr lang="ar-SA" dirty="0" smtClean="0">
                <a:solidFill>
                  <a:srgbClr val="0070C0"/>
                </a:solidFill>
                <a:latin typeface="Alexandria SemiBold" pitchFamily="2" charset="-78"/>
                <a:cs typeface="Alexandria SemiBold" pitchFamily="2" charset="-78"/>
              </a:rPr>
              <a:t>:                  </a:t>
            </a:r>
          </a:p>
          <a:p>
            <a:pPr marL="339725" algn="r" rtl="1">
              <a:lnSpc>
                <a:spcPct val="150000"/>
              </a:lnSpc>
            </a:pPr>
            <a:r>
              <a:rPr lang="ar-SA" dirty="0" smtClean="0">
                <a:latin typeface="Alexandria SemiBold" pitchFamily="2" charset="-78"/>
                <a:cs typeface="Alexandria SemiBold" pitchFamily="2" charset="-78"/>
              </a:rPr>
              <a:t>يتضمن البودكاست الخيالي قصصاً يرويها المُقدمون أو ينتجونها على هيئة سرد صوتي لمستمعيهم. وتستعين بمُمثلين لتأدية الشخصيات التي تظهر في الحلقات.</a:t>
            </a:r>
          </a:p>
          <a:p>
            <a:pPr marL="339725" algn="r" rtl="1">
              <a:lnSpc>
                <a:spcPct val="150000"/>
              </a:lnSpc>
            </a:pPr>
            <a:r>
              <a:rPr lang="ar-SA" dirty="0" smtClean="0">
                <a:solidFill>
                  <a:schemeClr val="accent2">
                    <a:lumMod val="75000"/>
                  </a:schemeClr>
                </a:solidFill>
                <a:latin typeface="Alexandria SemiBold" pitchFamily="2" charset="-78"/>
                <a:cs typeface="Alexandria SemiBold" pitchFamily="2" charset="-78"/>
              </a:rPr>
              <a:t>ومن أهم مميزات هذا النوع: </a:t>
            </a:r>
            <a:r>
              <a:rPr lang="en-US" dirty="0" smtClean="0">
                <a:solidFill>
                  <a:schemeClr val="accent2">
                    <a:lumMod val="75000"/>
                  </a:schemeClr>
                </a:solidFill>
                <a:latin typeface="Alexandria SemiBold" pitchFamily="2" charset="-78"/>
                <a:cs typeface="Alexandria SemiBold" pitchFamily="2" charset="-78"/>
              </a:rPr>
              <a:t>Benefits</a:t>
            </a:r>
            <a:endParaRPr lang="ar-SA" dirty="0" smtClean="0">
              <a:solidFill>
                <a:schemeClr val="accent2">
                  <a:lumMod val="75000"/>
                </a:schemeClr>
              </a:solidFill>
              <a:latin typeface="Alexandria SemiBold" pitchFamily="2" charset="-78"/>
              <a:cs typeface="Alexandria SemiBold" pitchFamily="2" charset="-78"/>
            </a:endParaRP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يتسم بالإبداع الكامل في السرد القصصي بالطريقة التي يري المُقدم أنها مناسبة ، فيتمكن المقدم من خلق عالم وجو خاص للقصة.</a:t>
            </a:r>
          </a:p>
          <a:p>
            <a:pPr marL="398463" indent="-339725" algn="r" rtl="1">
              <a:lnSpc>
                <a:spcPct val="150000"/>
              </a:lnSpc>
              <a:buClr>
                <a:schemeClr val="accent2">
                  <a:lumMod val="75000"/>
                </a:schemeClr>
              </a:buClr>
              <a:buFont typeface="Wingdings" panose="05000000000000000000" pitchFamily="2" charset="2"/>
              <a:buChar char="q"/>
            </a:pPr>
            <a:r>
              <a:rPr lang="ar-SA" dirty="0" smtClean="0">
                <a:latin typeface="Alexandria SemiBold" pitchFamily="2" charset="-78"/>
                <a:cs typeface="Alexandria SemiBold" pitchFamily="2" charset="-78"/>
              </a:rPr>
              <a:t>يعد هذا النوع أرض خصبة لاختبار القصص الجديدة؛ نظراً لانخفاض تكلفة الإنتاج.</a:t>
            </a:r>
            <a:endParaRPr lang="ar-SA" dirty="0">
              <a:latin typeface="Alexandria SemiBold" pitchFamily="2" charset="-78"/>
              <a:cs typeface="Alexandria SemiBold" pitchFamily="2" charset="-78"/>
            </a:endParaRPr>
          </a:p>
          <a:p>
            <a:pPr marL="58738" algn="r" rtl="1">
              <a:lnSpc>
                <a:spcPct val="150000"/>
              </a:lnSpc>
              <a:buClr>
                <a:schemeClr val="accent2">
                  <a:lumMod val="75000"/>
                </a:schemeClr>
              </a:buClr>
            </a:pPr>
            <a:r>
              <a:rPr lang="ar-SA" dirty="0" smtClean="0">
                <a:solidFill>
                  <a:schemeClr val="accent2">
                    <a:lumMod val="75000"/>
                  </a:schemeClr>
                </a:solidFill>
                <a:latin typeface="Alexandria SemiBold" pitchFamily="2" charset="-78"/>
                <a:cs typeface="Alexandria SemiBold" pitchFamily="2" charset="-78"/>
              </a:rPr>
              <a:t>  من </a:t>
            </a:r>
            <a:r>
              <a:rPr lang="ar-SA" dirty="0">
                <a:solidFill>
                  <a:schemeClr val="accent2">
                    <a:lumMod val="75000"/>
                  </a:schemeClr>
                </a:solidFill>
                <a:latin typeface="Alexandria SemiBold" pitchFamily="2" charset="-78"/>
                <a:cs typeface="Alexandria SemiBold" pitchFamily="2" charset="-78"/>
              </a:rPr>
              <a:t>أبرز </a:t>
            </a:r>
            <a:r>
              <a:rPr lang="ar-SA" dirty="0" smtClean="0">
                <a:solidFill>
                  <a:schemeClr val="accent2">
                    <a:lumMod val="75000"/>
                  </a:schemeClr>
                </a:solidFill>
                <a:latin typeface="Alexandria SemiBold" pitchFamily="2" charset="-78"/>
                <a:cs typeface="Alexandria SemiBold" pitchFamily="2" charset="-78"/>
              </a:rPr>
              <a:t>تحدياته </a:t>
            </a:r>
            <a:r>
              <a:rPr lang="en-US" dirty="0" smtClean="0">
                <a:solidFill>
                  <a:schemeClr val="accent2">
                    <a:lumMod val="75000"/>
                  </a:schemeClr>
                </a:solidFill>
                <a:latin typeface="Alexandria SemiBold" pitchFamily="2" charset="-78"/>
                <a:cs typeface="Alexandria SemiBold" pitchFamily="2" charset="-78"/>
              </a:rPr>
              <a:t>Challenges</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كتابة سكريبت بودكاست خيالي أمر صعب، فمن السهل أن نكتب ونشرح شيء معقد بالنسبة للصوت، لكن عند سرد القصة يجب تصميم صوت مناسب لحوار كل شخصية. علاوة على ذلك ليس كل قصة تريد سردها تكون مناسبة للبودكاست.</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5" y="1031589"/>
            <a:ext cx="4813473"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 أنواع البودكاست من حيث الشكل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9570" r="70605"/>
          <a:stretch/>
        </p:blipFill>
        <p:spPr>
          <a:xfrm>
            <a:off x="0" y="5527058"/>
            <a:ext cx="1720312" cy="1330941"/>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8629" b="63011"/>
          <a:stretch/>
        </p:blipFill>
        <p:spPr>
          <a:xfrm>
            <a:off x="-1" y="2620760"/>
            <a:ext cx="2492477" cy="1526697"/>
          </a:xfrm>
          <a:prstGeom prst="rect">
            <a:avLst/>
          </a:prstGeom>
        </p:spPr>
      </p:pic>
    </p:spTree>
    <p:extLst>
      <p:ext uri="{BB962C8B-B14F-4D97-AF65-F5344CB8AC3E}">
        <p14:creationId xmlns:p14="http://schemas.microsoft.com/office/powerpoint/2010/main" val="521058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3045" y="1516855"/>
            <a:ext cx="9188245"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7813" t="9251" r="1980" b="2708"/>
          <a:stretch/>
        </p:blipFill>
        <p:spPr>
          <a:xfrm>
            <a:off x="2032538" y="1706774"/>
            <a:ext cx="8915399" cy="447093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437760" y="101459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388193" y="2546625"/>
            <a:ext cx="2557857" cy="3820999"/>
          </a:xfrm>
          <a:prstGeom prst="rect">
            <a:avLst/>
          </a:prstGeom>
        </p:spPr>
      </p:pic>
    </p:spTree>
    <p:extLst>
      <p:ext uri="{BB962C8B-B14F-4D97-AF65-F5344CB8AC3E}">
        <p14:creationId xmlns:p14="http://schemas.microsoft.com/office/powerpoint/2010/main" val="11389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2132" y="1516855"/>
            <a:ext cx="9884126" cy="4775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472132" y="2056860"/>
            <a:ext cx="9884126"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وتشمل هذه المرحلة الخطوات التالية:</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تحديد موضوع البودكاست: </a:t>
            </a:r>
            <a:r>
              <a:rPr lang="ar-SA" dirty="0">
                <a:latin typeface="Alexandria SemiBold" pitchFamily="2" charset="-78"/>
                <a:cs typeface="Alexandria SemiBold" pitchFamily="2" charset="-78"/>
              </a:rPr>
              <a:t>ابحث عن فجوات في </a:t>
            </a:r>
            <a:r>
              <a:rPr lang="ar-SA" dirty="0" smtClean="0">
                <a:latin typeface="Alexandria SemiBold" pitchFamily="2" charset="-78"/>
                <a:cs typeface="Alexandria SemiBold" pitchFamily="2" charset="-78"/>
              </a:rPr>
              <a:t>السوق، وادرس المنافسين؛ لتحديد </a:t>
            </a:r>
            <a:r>
              <a:rPr lang="ar-SA" dirty="0">
                <a:latin typeface="Alexandria SemiBold" pitchFamily="2" charset="-78"/>
                <a:cs typeface="Alexandria SemiBold" pitchFamily="2" charset="-78"/>
              </a:rPr>
              <a:t>ما الموضوعات والقطاعات التي لا يغطيها البودكاست الحالية؟ </a:t>
            </a:r>
            <a:r>
              <a:rPr lang="ar-SA" dirty="0" smtClean="0">
                <a:latin typeface="Alexandria SemiBold" pitchFamily="2" charset="-78"/>
                <a:cs typeface="Alexandria SemiBold" pitchFamily="2" charset="-78"/>
              </a:rPr>
              <a:t>،وأكتب قائمة تضم هذه الموضوعات، ثم يتم انتقاء للموضوعات المقترحة، وجدولة هذه الموضوعات وفق أجندة ووفق إطار زمني معين.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ستساعد هذه الخطوة في </a:t>
            </a:r>
            <a:r>
              <a:rPr lang="ar-SA" dirty="0">
                <a:latin typeface="Alexandria SemiBold" pitchFamily="2" charset="-78"/>
                <a:cs typeface="Alexandria SemiBold" pitchFamily="2" charset="-78"/>
              </a:rPr>
              <a:t>تحديد فرص لإنشاء بودكاست متميز </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تحديد </a:t>
            </a:r>
            <a:r>
              <a:rPr lang="ar-SA" dirty="0">
                <a:solidFill>
                  <a:srgbClr val="0070C0"/>
                </a:solidFill>
                <a:latin typeface="Alexandria SemiBold" pitchFamily="2" charset="-78"/>
                <a:cs typeface="Alexandria SemiBold" pitchFamily="2" charset="-78"/>
              </a:rPr>
              <a:t>الهدف الذي تريد تحقيقه: </a:t>
            </a:r>
            <a:r>
              <a:rPr lang="ar-SA" dirty="0">
                <a:solidFill>
                  <a:schemeClr val="accent2">
                    <a:lumMod val="50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ما الهدف الذي تسعى إلى تحقيقه من البودكاست؟ (</a:t>
            </a:r>
            <a:r>
              <a:rPr lang="ar-SA" dirty="0" smtClean="0">
                <a:latin typeface="Alexandria SemiBold" pitchFamily="2" charset="-78"/>
                <a:cs typeface="Alexandria SemiBold" pitchFamily="2" charset="-78"/>
              </a:rPr>
              <a:t>تعليمي</a:t>
            </a:r>
            <a:r>
              <a:rPr lang="ar-SA" dirty="0">
                <a:latin typeface="Alexandria SemiBold" pitchFamily="2" charset="-78"/>
                <a:cs typeface="Alexandria SemiBold" pitchFamily="2" charset="-78"/>
              </a:rPr>
              <a:t>، ترفيهي، توعوي، إخباري، إلخ)، هذا سيساعد في تحديد نوع المحتوى والنهج الأنسب.</a:t>
            </a:r>
          </a:p>
          <a:p>
            <a:pPr marL="51752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حدد جمهورك</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من هم المستمعون المستهدفون؟ (السن، الجنس، </a:t>
            </a:r>
            <a:r>
              <a:rPr lang="ar-SA" dirty="0" smtClean="0">
                <a:latin typeface="Alexandria SemiBold" pitchFamily="2" charset="-78"/>
                <a:cs typeface="Alexandria SemiBold" pitchFamily="2" charset="-78"/>
              </a:rPr>
              <a:t>الاهتمامات، </a:t>
            </a:r>
            <a:r>
              <a:rPr lang="ar-SA" dirty="0">
                <a:latin typeface="Alexandria SemiBold" pitchFamily="2" charset="-78"/>
                <a:cs typeface="Alexandria SemiBold" pitchFamily="2" charset="-78"/>
              </a:rPr>
              <a:t>إلخ) ، </a:t>
            </a:r>
            <a:r>
              <a:rPr lang="ar-SA" dirty="0" smtClean="0">
                <a:latin typeface="Alexandria SemiBold" pitchFamily="2" charset="-78"/>
                <a:cs typeface="Alexandria SemiBold" pitchFamily="2" charset="-78"/>
              </a:rPr>
              <a:t> ما </a:t>
            </a:r>
            <a:r>
              <a:rPr lang="ar-SA" dirty="0">
                <a:latin typeface="Alexandria SemiBold" pitchFamily="2" charset="-78"/>
                <a:cs typeface="Alexandria SemiBold" pitchFamily="2" charset="-78"/>
              </a:rPr>
              <a:t>احتياجاتهم ومشكلاتهم التي يمكن أن يعالجها البودكاست</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378524" y="1000870"/>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7344697" y="1639825"/>
            <a:ext cx="3486723"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مرحلة التخطيط والإعداد</a:t>
            </a:r>
            <a:endParaRPr lang="en-US" sz="2800" b="1" dirty="0">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a:off x="-94565" y="2979527"/>
            <a:ext cx="1707372" cy="1879928"/>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spTree>
    <p:extLst>
      <p:ext uri="{BB962C8B-B14F-4D97-AF65-F5344CB8AC3E}">
        <p14:creationId xmlns:p14="http://schemas.microsoft.com/office/powerpoint/2010/main" val="3557323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947" y="1516855"/>
            <a:ext cx="9565840"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24947" y="1570212"/>
            <a:ext cx="9565840" cy="4662815"/>
          </a:xfrm>
          <a:prstGeom prst="rect">
            <a:avLst/>
          </a:prstGeom>
          <a:noFill/>
        </p:spPr>
        <p:txBody>
          <a:bodyPr wrap="square" rtlCol="0">
            <a:spAutoFit/>
          </a:bodyPr>
          <a:lstStyle/>
          <a:p>
            <a:pPr marL="398463" indent="-339725" algn="r" rtl="1">
              <a:lnSpc>
                <a:spcPct val="150000"/>
              </a:lnSpc>
              <a:buFont typeface="+mj-lt"/>
              <a:buAutoNum type="arabicPeriod" startAt="4"/>
            </a:pPr>
            <a:r>
              <a:rPr lang="ar-SA" dirty="0">
                <a:solidFill>
                  <a:srgbClr val="0070C0"/>
                </a:solidFill>
                <a:latin typeface="Alexandria SemiBold" pitchFamily="2" charset="-78"/>
                <a:cs typeface="Alexandria SemiBold" pitchFamily="2" charset="-78"/>
              </a:rPr>
              <a:t>حدد طول </a:t>
            </a:r>
            <a:r>
              <a:rPr lang="ar-SA" dirty="0" smtClean="0">
                <a:solidFill>
                  <a:srgbClr val="0070C0"/>
                </a:solidFill>
                <a:latin typeface="Alexandria SemiBold" pitchFamily="2" charset="-78"/>
                <a:cs typeface="Alexandria SemiBold" pitchFamily="2" charset="-78"/>
              </a:rPr>
              <a:t>الحلقات: </a:t>
            </a:r>
            <a:r>
              <a:rPr lang="ar-SA" dirty="0" smtClean="0">
                <a:latin typeface="Alexandria SemiBold" pitchFamily="2" charset="-78"/>
                <a:cs typeface="Alexandria SemiBold" pitchFamily="2" charset="-78"/>
              </a:rPr>
              <a:t>يجب تحديد المدة الزمنية </a:t>
            </a:r>
            <a:r>
              <a:rPr lang="ar-SA" dirty="0">
                <a:latin typeface="Alexandria SemiBold" pitchFamily="2" charset="-78"/>
                <a:cs typeface="Alexandria SemiBold" pitchFamily="2" charset="-78"/>
              </a:rPr>
              <a:t>الأفضل والأنسب </a:t>
            </a:r>
            <a:r>
              <a:rPr lang="ar-SA" dirty="0" smtClean="0">
                <a:latin typeface="Alexandria SemiBold" pitchFamily="2" charset="-78"/>
                <a:cs typeface="Alexandria SemiBold" pitchFamily="2" charset="-78"/>
              </a:rPr>
              <a:t>للبرنامج،                                      هل </a:t>
            </a:r>
            <a:r>
              <a:rPr lang="ar-SA" dirty="0">
                <a:latin typeface="Alexandria SemiBold" pitchFamily="2" charset="-78"/>
                <a:cs typeface="Alexandria SemiBold" pitchFamily="2" charset="-78"/>
              </a:rPr>
              <a:t>يفضل جمهورك حلقات قصيرة أم طويلة؟ </a:t>
            </a:r>
            <a:r>
              <a:rPr lang="ar-SA" dirty="0" smtClean="0">
                <a:latin typeface="Alexandria SemiBold" pitchFamily="2" charset="-78"/>
                <a:cs typeface="Alexandria SemiBold" pitchFamily="2" charset="-78"/>
              </a:rPr>
              <a:t>. </a:t>
            </a:r>
            <a:r>
              <a:rPr lang="ar-SA" dirty="0" smtClean="0">
                <a:solidFill>
                  <a:srgbClr val="843C0C"/>
                </a:solidFill>
                <a:latin typeface="Alexandria SemiBold" pitchFamily="2" charset="-78"/>
                <a:cs typeface="Alexandria SemiBold" pitchFamily="2" charset="-78"/>
              </a:rPr>
              <a:t>وفيما يلي أنوع البودكاست وفقاً للطول الزمني للحلقة:  </a:t>
            </a:r>
          </a:p>
          <a:p>
            <a:pPr marL="398463" indent="-339725" algn="r" rtl="1">
              <a:lnSpc>
                <a:spcPct val="150000"/>
              </a:lnSpc>
              <a:buFont typeface="Wingdings" panose="05000000000000000000" pitchFamily="2" charset="2"/>
              <a:buChar char="q"/>
            </a:pPr>
            <a:r>
              <a:rPr lang="ar-SA" dirty="0" smtClean="0">
                <a:solidFill>
                  <a:schemeClr val="accent2">
                    <a:lumMod val="75000"/>
                  </a:schemeClr>
                </a:solidFill>
                <a:latin typeface="Alexandria SemiBold" pitchFamily="2" charset="-78"/>
                <a:cs typeface="Alexandria SemiBold" pitchFamily="2" charset="-78"/>
              </a:rPr>
              <a:t>15- </a:t>
            </a:r>
            <a:r>
              <a:rPr lang="ar-SA" dirty="0">
                <a:solidFill>
                  <a:schemeClr val="accent2">
                    <a:lumMod val="75000"/>
                  </a:schemeClr>
                </a:solidFill>
                <a:latin typeface="Alexandria SemiBold" pitchFamily="2" charset="-78"/>
                <a:cs typeface="Alexandria SemiBold" pitchFamily="2" charset="-78"/>
              </a:rPr>
              <a:t>30 دقيقة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وهو الطول المثالي للبودكاست، كما يعد الأكثر </a:t>
            </a:r>
            <a:r>
              <a:rPr lang="ar-SA" dirty="0">
                <a:latin typeface="Alexandria SemiBold" pitchFamily="2" charset="-78"/>
                <a:cs typeface="Alexandria SemiBold" pitchFamily="2" charset="-78"/>
              </a:rPr>
              <a:t>شيوعًا بين </a:t>
            </a:r>
            <a:r>
              <a:rPr lang="ar-SA" dirty="0" smtClean="0">
                <a:latin typeface="Alexandria SemiBold" pitchFamily="2" charset="-78"/>
                <a:cs typeface="Alexandria SemiBold" pitchFamily="2" charset="-78"/>
              </a:rPr>
              <a:t>برامج البودكاست </a:t>
            </a:r>
            <a:r>
              <a:rPr lang="ar-SA" dirty="0">
                <a:latin typeface="Alexandria SemiBold" pitchFamily="2" charset="-78"/>
                <a:cs typeface="Alexandria SemiBold" pitchFamily="2" charset="-78"/>
              </a:rPr>
              <a:t>التي تضم مقدماً </a:t>
            </a:r>
            <a:r>
              <a:rPr lang="ar-SA" dirty="0" smtClean="0">
                <a:latin typeface="Alexandria SemiBold" pitchFamily="2" charset="-78"/>
                <a:cs typeface="Alexandria SemiBold" pitchFamily="2" charset="-78"/>
              </a:rPr>
              <a:t>واحداً، والتي تقدم </a:t>
            </a:r>
            <a:r>
              <a:rPr lang="ar-SA" dirty="0">
                <a:latin typeface="Alexandria SemiBold" pitchFamily="2" charset="-78"/>
                <a:cs typeface="Alexandria SemiBold" pitchFamily="2" charset="-78"/>
              </a:rPr>
              <a:t>محتوى حول القصص القصيرة، </a:t>
            </a:r>
            <a:r>
              <a:rPr lang="ar-SA" dirty="0" smtClean="0">
                <a:latin typeface="Alexandria SemiBold" pitchFamily="2" charset="-78"/>
                <a:cs typeface="Alexandria SemiBold" pitchFamily="2" charset="-78"/>
              </a:rPr>
              <a:t>  الأخبار </a:t>
            </a:r>
            <a:r>
              <a:rPr lang="ar-SA" dirty="0">
                <a:latin typeface="Alexandria SemiBold" pitchFamily="2" charset="-78"/>
                <a:cs typeface="Alexandria SemiBold" pitchFamily="2" charset="-78"/>
              </a:rPr>
              <a:t>اليومية والمواضيع </a:t>
            </a:r>
            <a:r>
              <a:rPr lang="ar-SA" dirty="0" smtClean="0">
                <a:latin typeface="Alexandria SemiBold" pitchFamily="2" charset="-78"/>
                <a:cs typeface="Alexandria SemiBold" pitchFamily="2" charset="-78"/>
              </a:rPr>
              <a:t>الشائعة.</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a:solidFill>
                  <a:schemeClr val="accent2">
                    <a:lumMod val="75000"/>
                  </a:schemeClr>
                </a:solidFill>
                <a:latin typeface="Alexandria SemiBold" pitchFamily="2" charset="-78"/>
                <a:cs typeface="Alexandria SemiBold" pitchFamily="2" charset="-78"/>
              </a:rPr>
              <a:t>30- 60 دقيقة</a:t>
            </a:r>
            <a:r>
              <a:rPr lang="ar-SA" dirty="0">
                <a:latin typeface="Alexandria SemiBold" pitchFamily="2" charset="-78"/>
                <a:cs typeface="Alexandria SemiBold" pitchFamily="2" charset="-78"/>
              </a:rPr>
              <a:t>: يميل البودكاست الذي يحتوي على حلقات تبلغ مدتها بين 30-60 دقيقة إلى التركيز على رواية القصص والمقابلات والتحقيقات. </a:t>
            </a:r>
            <a:endParaRPr lang="ar-SA"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chemeClr val="accent2">
                    <a:lumMod val="75000"/>
                  </a:schemeClr>
                </a:solidFill>
                <a:latin typeface="Alexandria SemiBold" pitchFamily="2" charset="-78"/>
                <a:cs typeface="Alexandria SemiBold" pitchFamily="2" charset="-78"/>
              </a:rPr>
              <a:t>أكثر </a:t>
            </a:r>
            <a:r>
              <a:rPr lang="ar-SA" dirty="0">
                <a:solidFill>
                  <a:schemeClr val="accent2">
                    <a:lumMod val="75000"/>
                  </a:schemeClr>
                </a:solidFill>
                <a:latin typeface="Alexandria SemiBold" pitchFamily="2" charset="-78"/>
                <a:cs typeface="Alexandria SemiBold" pitchFamily="2" charset="-78"/>
              </a:rPr>
              <a:t>من 60 دقيقة: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عادة </a:t>
            </a:r>
            <a:r>
              <a:rPr lang="ar-SA" dirty="0">
                <a:latin typeface="Alexandria SemiBold" pitchFamily="2" charset="-78"/>
                <a:cs typeface="Alexandria SemiBold" pitchFamily="2" charset="-78"/>
              </a:rPr>
              <a:t>ما يحتوي على عرض مباشر وعدد أكبر من الضيوف،ويتم الغوص بشكل أعمق في </a:t>
            </a:r>
            <a:r>
              <a:rPr lang="ar-SA" dirty="0" smtClean="0">
                <a:latin typeface="Alexandria SemiBold" pitchFamily="2" charset="-78"/>
                <a:cs typeface="Alexandria SemiBold" pitchFamily="2" charset="-78"/>
              </a:rPr>
              <a:t>الموضوعات. </a:t>
            </a:r>
            <a:r>
              <a:rPr lang="ar-SA" dirty="0">
                <a:latin typeface="Alexandria SemiBold" pitchFamily="2" charset="-78"/>
                <a:cs typeface="Alexandria SemiBold" pitchFamily="2" charset="-78"/>
              </a:rPr>
              <a:t>هذه المدة مستخدمة بشكل كبير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برامج الطاولة المستديرة والبرامج التي تضم أكثر من مقدم </a:t>
            </a:r>
            <a:r>
              <a:rPr lang="ar-SA" dirty="0" smtClean="0">
                <a:latin typeface="Alexandria SemiBold" pitchFamily="2" charset="-78"/>
                <a:cs typeface="Alexandria SemiBold" pitchFamily="2" charset="-78"/>
              </a:rPr>
              <a:t>واحد .</a:t>
            </a:r>
            <a:endParaRPr lang="ar-SA"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758705" y="951146"/>
            <a:ext cx="3302881"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مرحلة التخطيط والإعداد</a:t>
            </a:r>
            <a:endParaRPr lang="en-US" sz="2800" b="1" dirty="0">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5565" t="57848" r="37702" b="1076"/>
          <a:stretch/>
        </p:blipFill>
        <p:spPr>
          <a:xfrm>
            <a:off x="103239" y="2300939"/>
            <a:ext cx="2072746" cy="1791378"/>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2840" y="5687878"/>
            <a:ext cx="7372652" cy="5744658"/>
          </a:xfrm>
          <a:prstGeom prst="rect">
            <a:avLst/>
          </a:prstGeom>
        </p:spPr>
      </p:pic>
    </p:spTree>
    <p:extLst>
      <p:ext uri="{BB962C8B-B14F-4D97-AF65-F5344CB8AC3E}">
        <p14:creationId xmlns:p14="http://schemas.microsoft.com/office/powerpoint/2010/main" val="3056937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4708" y="1598222"/>
            <a:ext cx="9227256" cy="463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20298" y="1618977"/>
            <a:ext cx="8952271" cy="4662815"/>
          </a:xfrm>
          <a:prstGeom prst="rect">
            <a:avLst/>
          </a:prstGeom>
          <a:noFill/>
        </p:spPr>
        <p:txBody>
          <a:bodyPr wrap="square" rtlCol="0">
            <a:spAutoFit/>
          </a:bodyPr>
          <a:lstStyle/>
          <a:p>
            <a:pPr marL="517525"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البحث عن مصادر المعلومات: </a:t>
            </a:r>
            <a:r>
              <a:rPr lang="ar-SA" dirty="0" smtClean="0">
                <a:latin typeface="Alexandria SemiBold" pitchFamily="2" charset="-78"/>
                <a:cs typeface="Alexandria SemiBold" pitchFamily="2" charset="-78"/>
              </a:rPr>
              <a:t>وتركز هذه المركلة على البحث في الخلفيات التاريخية حول القضايا وموضوعات البودكاست ، والحرص على تقديم معلومات موثوق بها. وعادة ما يتم الاستعانة بالعديد من المصادر من أرشيف الصحف والكتب وشهود العيان؛ حتي يكون مقدم البودكاست لديه معرفة لكافة جوانب موضوع كل حلقة. </a:t>
            </a:r>
            <a:r>
              <a:rPr lang="ar-SA" u="sng" dirty="0" smtClean="0">
                <a:latin typeface="Alexandria SemiBold" pitchFamily="2" charset="-78"/>
                <a:cs typeface="Alexandria SemiBold" pitchFamily="2" charset="-78"/>
              </a:rPr>
              <a:t>وفيما يتعلق بتحديد الضيوف </a:t>
            </a:r>
            <a:r>
              <a:rPr lang="ar-SA" dirty="0" smtClean="0">
                <a:latin typeface="Alexandria SemiBold" pitchFamily="2" charset="-78"/>
                <a:cs typeface="Alexandria SemiBold" pitchFamily="2" charset="-78"/>
              </a:rPr>
              <a:t>: فيتم اختيار الضيوف بعناية؛ لكونهم العنصر الفاعل والمهم في محتوى الحلقات . فيجب التأكد من تمكن الضيف من تقديم أفكار ومعلومات جديدة وذات قيمة .</a:t>
            </a:r>
          </a:p>
          <a:p>
            <a:pPr marL="517525"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إعداد السيناريو وكتابة النص </a:t>
            </a:r>
            <a:r>
              <a:rPr lang="en-US" dirty="0" smtClean="0">
                <a:solidFill>
                  <a:srgbClr val="0070C0"/>
                </a:solidFill>
                <a:latin typeface="Alexandria SemiBold" pitchFamily="2" charset="-78"/>
                <a:cs typeface="Alexandria SemiBold" pitchFamily="2" charset="-78"/>
              </a:rPr>
              <a:t>Script</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يتم كتابة سكريبت الحلقات قبل تسجيلها، فهو عبارة عن الهيكل الأساسي لبناء الحلقة، والذي يخلق الإحساس العام للبرنامج بطريقة منتظمة خالية من التشويش والإسهاب في الحديث أو لحظات الصمت المتكرر .</a:t>
            </a:r>
            <a:endParaRPr lang="ar-SA" dirty="0" smtClean="0">
              <a:solidFill>
                <a:srgbClr val="0070C0"/>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758706" y="951146"/>
            <a:ext cx="3347126" cy="507831"/>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مرحلة التخطيط والإعداد</a:t>
            </a:r>
            <a:endParaRPr lang="en-US" sz="2800" b="1" dirty="0">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299" t="8818" r="74960" b="49246"/>
          <a:stretch/>
        </p:blipFill>
        <p:spPr>
          <a:xfrm>
            <a:off x="-162512" y="2210113"/>
            <a:ext cx="2339194" cy="2420882"/>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spTree>
    <p:extLst>
      <p:ext uri="{BB962C8B-B14F-4D97-AF65-F5344CB8AC3E}">
        <p14:creationId xmlns:p14="http://schemas.microsoft.com/office/powerpoint/2010/main" val="2115879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3" y="1516855"/>
            <a:ext cx="9912890"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3" y="1576459"/>
            <a:ext cx="9912890" cy="4662815"/>
          </a:xfrm>
          <a:prstGeom prst="rect">
            <a:avLst/>
          </a:prstGeom>
          <a:noFill/>
        </p:spPr>
        <p:txBody>
          <a:bodyPr wrap="square" rtlCol="0">
            <a:spAutoFit/>
          </a:bodyPr>
          <a:lstStyle/>
          <a:p>
            <a:pPr marL="174625" algn="r" rtl="1">
              <a:lnSpc>
                <a:spcPct val="150000"/>
              </a:lnSpc>
            </a:pPr>
            <a:r>
              <a:rPr lang="ar-SA" dirty="0">
                <a:solidFill>
                  <a:srgbClr val="0070C0"/>
                </a:solidFill>
                <a:latin typeface="Alexandria SemiBold" pitchFamily="2" charset="-78"/>
                <a:cs typeface="Alexandria SemiBold" pitchFamily="2" charset="-78"/>
              </a:rPr>
              <a:t>إعداد السيناريو وكتابة النص </a:t>
            </a:r>
            <a:r>
              <a:rPr lang="en-US" dirty="0">
                <a:solidFill>
                  <a:srgbClr val="0070C0"/>
                </a:solidFill>
                <a:latin typeface="Alexandria SemiBold" pitchFamily="2" charset="-78"/>
                <a:cs typeface="Alexandria SemiBold" pitchFamily="2" charset="-78"/>
              </a:rPr>
              <a:t>Script</a:t>
            </a:r>
            <a:r>
              <a:rPr lang="ar-SA" dirty="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قبل اختيار قالب النص، نشير إلى أن لكل               شخص طريقته في إعداد النص </a:t>
            </a:r>
            <a:r>
              <a:rPr lang="en-US" dirty="0" smtClean="0">
                <a:latin typeface="Alexandria SemiBold" pitchFamily="2" charset="-78"/>
                <a:cs typeface="Alexandria SemiBold" pitchFamily="2" charset="-78"/>
              </a:rPr>
              <a:t>Script</a:t>
            </a:r>
            <a:r>
              <a:rPr lang="ar-SA" dirty="0" smtClean="0">
                <a:latin typeface="Alexandria SemiBold" pitchFamily="2" charset="-78"/>
                <a:cs typeface="Alexandria SemiBold" pitchFamily="2" charset="-78"/>
              </a:rPr>
              <a:t>؛ فهناك أشخاص يتمتعون بميزة الارتجال والعفوية والقدرة على التحدث مباشرة من خلال أفكارهم، على العكس هناك من هُم بحاجة إلى ترتيب أفكارهم وكتابتها قبل التحدث بها. لكن في كلتا الحالتين يفضل كتابة سكريبت لكل حلقة.</a:t>
            </a:r>
          </a:p>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ما المعايير التي تخلق العفوية في النص؟</a:t>
            </a:r>
          </a:p>
          <a:p>
            <a:pPr marL="460375" indent="-285750" algn="r" rtl="1">
              <a:lnSpc>
                <a:spcPct val="150000"/>
              </a:lnSpc>
              <a:buFontTx/>
              <a:buChar char="-"/>
            </a:pPr>
            <a:r>
              <a:rPr lang="ar-SA" dirty="0" smtClean="0">
                <a:solidFill>
                  <a:srgbClr val="843C0C"/>
                </a:solidFill>
                <a:latin typeface="Alexandria SemiBold" pitchFamily="2" charset="-78"/>
                <a:cs typeface="Alexandria SemiBold" pitchFamily="2" charset="-78"/>
              </a:rPr>
              <a:t>اكتب بالطريقة التي تتحدث بها</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إن الكتابة بلغة عامية سهلة ومفهومة للجميع، يجعل الحلقة عفوية. ولقياس مدى عفوية النص وسهولته، إقرأ ما كتبته بصوت مرتفع، وأسأل نفسك هل هذه هي الطريقة التي اتحدث بها في الواقع؟.</a:t>
            </a:r>
          </a:p>
          <a:p>
            <a:pPr marL="460375" indent="-285750" algn="r" rtl="1">
              <a:lnSpc>
                <a:spcPct val="150000"/>
              </a:lnSpc>
              <a:buFontTx/>
              <a:buChar char="-"/>
            </a:pPr>
            <a:r>
              <a:rPr lang="ar-SA" dirty="0" smtClean="0">
                <a:solidFill>
                  <a:srgbClr val="843C0C"/>
                </a:solidFill>
                <a:latin typeface="Alexandria SemiBold" pitchFamily="2" charset="-78"/>
                <a:cs typeface="Alexandria SemiBold" pitchFamily="2" charset="-78"/>
              </a:rPr>
              <a:t>رسم الكلمات</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لا يمتلك جمهور البودكاست الوسيلة البصرية لاكتمال المشاهد، لذا عُد بكلماتك مشاهد في ذهن المستمع معتمداً على وصف الحدث.</a:t>
            </a:r>
          </a:p>
          <a:p>
            <a:pPr marL="460375" indent="-285750" algn="r" rtl="1">
              <a:lnSpc>
                <a:spcPct val="150000"/>
              </a:lnSpc>
              <a:buFontTx/>
              <a:buChar char="-"/>
            </a:pPr>
            <a:r>
              <a:rPr lang="ar-SA" dirty="0" smtClean="0">
                <a:solidFill>
                  <a:srgbClr val="843C0C"/>
                </a:solidFill>
                <a:latin typeface="Alexandria SemiBold" pitchFamily="2" charset="-78"/>
                <a:cs typeface="Alexandria SemiBold" pitchFamily="2" charset="-78"/>
              </a:rPr>
              <a:t>علامات الترقيم: </a:t>
            </a:r>
            <a:r>
              <a:rPr lang="ar-SA" dirty="0">
                <a:latin typeface="Alexandria SemiBold" pitchFamily="2" charset="-78"/>
                <a:cs typeface="Alexandria SemiBold" pitchFamily="2" charset="-78"/>
              </a:rPr>
              <a:t>استخدام علامات الترقيم تساعد في ايصال التعبير العفوي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7760" y="101459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a:t>
            </a:r>
            <a:r>
              <a:rPr lang="ar-SA" sz="1400" b="1" dirty="0" smtClean="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73563" y="2472121"/>
            <a:ext cx="1495000" cy="1713781"/>
          </a:xfrm>
          <a:prstGeom prst="rect">
            <a:avLst/>
          </a:prstGeom>
        </p:spPr>
      </p:pic>
    </p:spTree>
    <p:extLst>
      <p:ext uri="{BB962C8B-B14F-4D97-AF65-F5344CB8AC3E}">
        <p14:creationId xmlns:p14="http://schemas.microsoft.com/office/powerpoint/2010/main" val="1857891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2" y="1516855"/>
            <a:ext cx="10006077"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3" y="1576459"/>
            <a:ext cx="9912890" cy="4662815"/>
          </a:xfrm>
          <a:prstGeom prst="rect">
            <a:avLst/>
          </a:prstGeom>
          <a:noFill/>
        </p:spPr>
        <p:txBody>
          <a:bodyPr wrap="square" rtlCol="0">
            <a:spAutoFit/>
          </a:bodyPr>
          <a:lstStyle/>
          <a:p>
            <a:pPr marL="174625" algn="r" rtl="1">
              <a:lnSpc>
                <a:spcPct val="150000"/>
              </a:lnSpc>
            </a:pPr>
            <a:r>
              <a:rPr lang="ar-SA" dirty="0">
                <a:solidFill>
                  <a:srgbClr val="0070C0"/>
                </a:solidFill>
                <a:latin typeface="Alexandria SemiBold" pitchFamily="2" charset="-78"/>
                <a:cs typeface="Alexandria SemiBold" pitchFamily="2" charset="-78"/>
              </a:rPr>
              <a:t>إعداد السيناريو وكتابة النص </a:t>
            </a:r>
            <a:r>
              <a:rPr lang="en-US" dirty="0">
                <a:solidFill>
                  <a:srgbClr val="0070C0"/>
                </a:solidFill>
                <a:latin typeface="Alexandria SemiBold" pitchFamily="2" charset="-78"/>
                <a:cs typeface="Alexandria SemiBold" pitchFamily="2" charset="-78"/>
              </a:rPr>
              <a:t>Script</a:t>
            </a:r>
            <a:r>
              <a:rPr lang="ar-SA" dirty="0">
                <a:solidFill>
                  <a:srgbClr val="0070C0"/>
                </a:solidFill>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هناك قالبان لكتابة النص بمختلف أنواع البودكاست، فالبودكاست الحواري يأخذ تنسيق مختلف عن البودكاست الفردي، ولكن بشكل عام يتكون النص </a:t>
            </a:r>
            <a:r>
              <a:rPr lang="en-US" dirty="0" smtClean="0">
                <a:latin typeface="Alexandria SemiBold" pitchFamily="2" charset="-78"/>
                <a:cs typeface="Alexandria SemiBold" pitchFamily="2" charset="-78"/>
              </a:rPr>
              <a:t>Script</a:t>
            </a:r>
            <a:r>
              <a:rPr lang="ar-SA" dirty="0" smtClean="0">
                <a:latin typeface="Alexandria SemiBold" pitchFamily="2" charset="-78"/>
                <a:cs typeface="Alexandria SemiBold" pitchFamily="2" charset="-78"/>
              </a:rPr>
              <a:t> من العناصر التالية:</a:t>
            </a:r>
            <a:endParaRPr lang="ar-SA" dirty="0">
              <a:latin typeface="Alexandria SemiBold" pitchFamily="2" charset="-78"/>
              <a:cs typeface="Alexandria SemiBold" pitchFamily="2" charset="-78"/>
            </a:endParaRPr>
          </a:p>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المقدمة: </a:t>
            </a:r>
            <a:r>
              <a:rPr lang="ar-SA" dirty="0" smtClean="0">
                <a:latin typeface="Alexandria SemiBold" pitchFamily="2" charset="-78"/>
                <a:cs typeface="Alexandria SemiBold" pitchFamily="2" charset="-78"/>
              </a:rPr>
              <a:t>وتحتوي على أكثر العناصر إثارة وتشويق حتي تجذب انتباه المستمع؛ فمثلا يمكن أن تبدأ بقصة أو خبر أو تطرح تساؤل أو حتى مقطع تشويقي من حديث الضيف (إن وجد) ، ثم يُعرف المُقدم بنفسه، ويذكر نبذه عن البودكاست وعن موضوع الحلقة والراعي أن وجد .</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الجسم: </a:t>
            </a:r>
            <a:r>
              <a:rPr lang="ar-SA" dirty="0" smtClean="0">
                <a:latin typeface="Alexandria SemiBold" pitchFamily="2" charset="-78"/>
                <a:cs typeface="Alexandria SemiBold" pitchFamily="2" charset="-78"/>
              </a:rPr>
              <a:t>وهنا يتم مناقشة محاور الحلقة بالتسلسل المناسب لإيصال الرسالة والفكرة بالمزيد من التفاصيل والأبحاث والحقائق، ومقابلة بعض الضيون (إن وجد). وينقسم الجسم إلى 3 أو 4 محاور حسب طول الموضوع، على أن يشمل كل محور من فقرتين إلى أربع فقرات.</a:t>
            </a:r>
          </a:p>
          <a:p>
            <a:pPr marL="174625" algn="r" rtl="1">
              <a:lnSpc>
                <a:spcPct val="150000"/>
              </a:lnSpc>
            </a:pPr>
            <a:r>
              <a:rPr lang="ar-SA" dirty="0">
                <a:solidFill>
                  <a:schemeClr val="accent2">
                    <a:lumMod val="75000"/>
                  </a:schemeClr>
                </a:solidFill>
                <a:latin typeface="Alexandria SemiBold" pitchFamily="2" charset="-78"/>
                <a:cs typeface="Alexandria SemiBold" pitchFamily="2" charset="-78"/>
              </a:rPr>
              <a:t>الخاتمة: </a:t>
            </a:r>
            <a:r>
              <a:rPr lang="ar-SA" dirty="0" smtClean="0">
                <a:latin typeface="Alexandria SemiBold" pitchFamily="2" charset="-78"/>
                <a:cs typeface="Alexandria SemiBold" pitchFamily="2" charset="-78"/>
              </a:rPr>
              <a:t>يذكر فيها المُقدم موجزاً عما تحدث عنه خلال الحلقة، ويُسلط الضوء على النقاط الرئيسية ، ويطلب من المستمع مشاركة الحلقة وتقييم البودكاست </a:t>
            </a:r>
            <a:r>
              <a:rPr lang="en-US" dirty="0" smtClean="0">
                <a:latin typeface="Alexandria SemiBold" pitchFamily="2" charset="-78"/>
                <a:cs typeface="Alexandria SemiBold" pitchFamily="2" charset="-78"/>
              </a:rPr>
              <a:t>Call to action</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a:t>
            </a:r>
            <a:r>
              <a:rPr lang="ar-SA" sz="1400" b="1" dirty="0" smtClean="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405622"/>
            <a:ext cx="1179870" cy="1498730"/>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0" y="2472121"/>
            <a:ext cx="1495000" cy="1713781"/>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0631429" y="2732126"/>
            <a:ext cx="1184188" cy="738664"/>
          </a:xfrm>
          <a:prstGeom prst="rect">
            <a:avLst/>
          </a:prstGeom>
          <a:noFill/>
          <a:effectLst>
            <a:reflection stA="45000" endPos="0" dir="5400000" sy="-100000" algn="bl" rotWithShape="0"/>
          </a:effectLst>
        </p:spPr>
        <p:txBody>
          <a:bodyPr wrap="square" rtlCol="0">
            <a:spAutoFit/>
          </a:bodyPr>
          <a:lstStyle/>
          <a:p>
            <a:pPr marL="457200" indent="-457200" algn="ctr">
              <a:lnSpc>
                <a:spcPct val="150000"/>
              </a:lnSpc>
              <a:buFont typeface="Wingdings" panose="05000000000000000000" pitchFamily="2" charset="2"/>
              <a:buChar char="ü"/>
            </a:pPr>
            <a:r>
              <a:rPr lang="ar-SA" sz="2800" b="1" dirty="0" smtClean="0">
                <a:solidFill>
                  <a:schemeClr val="accent1"/>
                </a:solidFill>
                <a:latin typeface="Alexandria ExtraBold" pitchFamily="2" charset="-78"/>
                <a:cs typeface="Alexandria ExtraBold" pitchFamily="2" charset="-78"/>
              </a:rPr>
              <a:t> </a:t>
            </a:r>
            <a:endParaRPr lang="en-US" sz="2800" b="1" dirty="0">
              <a:solidFill>
                <a:schemeClr val="accent1"/>
              </a:solidFill>
              <a:latin typeface="Alexandria ExtraBold" pitchFamily="2" charset="-78"/>
              <a:cs typeface="Alexandria Extra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10631429" y="3905447"/>
            <a:ext cx="1184188" cy="738664"/>
          </a:xfrm>
          <a:prstGeom prst="rect">
            <a:avLst/>
          </a:prstGeom>
          <a:noFill/>
          <a:effectLst>
            <a:reflection stA="45000" endPos="0" dir="5400000" sy="-100000" algn="bl" rotWithShape="0"/>
          </a:effectLst>
        </p:spPr>
        <p:txBody>
          <a:bodyPr wrap="square" rtlCol="0">
            <a:spAutoFit/>
          </a:bodyPr>
          <a:lstStyle/>
          <a:p>
            <a:pPr marL="457200" indent="-457200" algn="ctr">
              <a:lnSpc>
                <a:spcPct val="150000"/>
              </a:lnSpc>
              <a:buFont typeface="Wingdings" panose="05000000000000000000" pitchFamily="2" charset="2"/>
              <a:buChar char="ü"/>
            </a:pPr>
            <a:r>
              <a:rPr lang="ar-SA" sz="2800" b="1" dirty="0" smtClean="0">
                <a:solidFill>
                  <a:schemeClr val="accent1"/>
                </a:solidFill>
                <a:latin typeface="Alexandria ExtraBold" pitchFamily="2" charset="-78"/>
                <a:cs typeface="Alexandria ExtraBold" pitchFamily="2" charset="-78"/>
              </a:rPr>
              <a:t> </a:t>
            </a:r>
            <a:endParaRPr lang="en-US" sz="2800" b="1" dirty="0">
              <a:solidFill>
                <a:schemeClr val="accent1"/>
              </a:solidFill>
              <a:latin typeface="Alexandria ExtraBold" pitchFamily="2" charset="-78"/>
              <a:cs typeface="Alexandria ExtraBold" pitchFamily="2" charset="-78"/>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10646178" y="5128155"/>
            <a:ext cx="1184188" cy="738664"/>
          </a:xfrm>
          <a:prstGeom prst="rect">
            <a:avLst/>
          </a:prstGeom>
          <a:noFill/>
          <a:effectLst>
            <a:reflection stA="45000" endPos="0" dir="5400000" sy="-100000" algn="bl" rotWithShape="0"/>
          </a:effectLst>
        </p:spPr>
        <p:txBody>
          <a:bodyPr wrap="square" rtlCol="0">
            <a:spAutoFit/>
          </a:bodyPr>
          <a:lstStyle/>
          <a:p>
            <a:pPr marL="457200" indent="-457200" algn="ctr">
              <a:lnSpc>
                <a:spcPct val="150000"/>
              </a:lnSpc>
              <a:buFont typeface="Wingdings" panose="05000000000000000000" pitchFamily="2" charset="2"/>
              <a:buChar char="ü"/>
            </a:pPr>
            <a:r>
              <a:rPr lang="ar-SA" sz="2800" b="1" dirty="0" smtClean="0">
                <a:solidFill>
                  <a:schemeClr val="accent1"/>
                </a:solidFill>
                <a:latin typeface="Alexandria ExtraBold" pitchFamily="2" charset="-78"/>
                <a:cs typeface="Alexandria ExtraBold" pitchFamily="2" charset="-78"/>
              </a:rPr>
              <a:t> </a:t>
            </a:r>
            <a:endParaRPr lang="en-US" sz="2800" b="1" dirty="0">
              <a:solidFill>
                <a:schemeClr val="accent1"/>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239650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2" y="1516855"/>
            <a:ext cx="10006077"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793987" y="1612310"/>
            <a:ext cx="7406127" cy="4662815"/>
          </a:xfrm>
          <a:prstGeom prst="rect">
            <a:avLst/>
          </a:prstGeom>
          <a:noFill/>
        </p:spPr>
        <p:txBody>
          <a:bodyPr wrap="square" rtlCol="0">
            <a:spAutoFit/>
          </a:bodyPr>
          <a:lstStyle/>
          <a:p>
            <a:pPr marL="174625" algn="r" rtl="1">
              <a:lnSpc>
                <a:spcPct val="150000"/>
              </a:lnSpc>
            </a:pPr>
            <a:r>
              <a:rPr lang="ar-SA" dirty="0" smtClean="0">
                <a:solidFill>
                  <a:srgbClr val="0070C0"/>
                </a:solidFill>
                <a:latin typeface="Alexandria SemiBold" pitchFamily="2" charset="-78"/>
                <a:cs typeface="Alexandria SemiBold" pitchFamily="2" charset="-78"/>
              </a:rPr>
              <a:t>  تسمية حلقات البودكاست:</a:t>
            </a:r>
          </a:p>
          <a:p>
            <a:pPr marL="174625" algn="r" rtl="1">
              <a:lnSpc>
                <a:spcPct val="150000"/>
              </a:lnSpc>
            </a:pPr>
            <a:r>
              <a:rPr lang="ar-SA" dirty="0" smtClean="0">
                <a:latin typeface="Alexandria SemiBold" pitchFamily="2" charset="-78"/>
                <a:cs typeface="Alexandria SemiBold" pitchFamily="2" charset="-78"/>
              </a:rPr>
              <a:t>يقال دائما ( الكتاب يُعرف من عنوانه)، وينطبق ذلك على عناوين حلقات البودكاست؛ لما لها من الأثر الكبير في تسويق الحلقة وتحفيز الجمهور لاستماعها. لذا عند كتابة العنوان يجب مراعاة ما يلي:</a:t>
            </a:r>
          </a:p>
          <a:p>
            <a:pPr marL="796925" indent="-339725" algn="r" rtl="1">
              <a:lnSpc>
                <a:spcPct val="150000"/>
              </a:lnSpc>
              <a:buFont typeface="+mj-lt"/>
              <a:buAutoNum type="arabicPeriod"/>
            </a:pPr>
            <a:r>
              <a:rPr lang="ar-SA" dirty="0" smtClean="0">
                <a:latin typeface="Alexandria SemiBold" pitchFamily="2" charset="-78"/>
                <a:cs typeface="Alexandria SemiBold" pitchFamily="2" charset="-78"/>
              </a:rPr>
              <a:t>ركز على الفكرة الأساسية في الحلقة.</a:t>
            </a:r>
          </a:p>
          <a:p>
            <a:pPr marL="796925" indent="-339725" algn="r" rtl="1">
              <a:lnSpc>
                <a:spcPct val="150000"/>
              </a:lnSpc>
              <a:buFont typeface="+mj-lt"/>
              <a:buAutoNum type="arabicPeriod"/>
            </a:pPr>
            <a:r>
              <a:rPr lang="ar-SA" dirty="0" smtClean="0">
                <a:latin typeface="Alexandria SemiBold" pitchFamily="2" charset="-78"/>
                <a:cs typeface="Alexandria SemiBold" pitchFamily="2" charset="-78"/>
              </a:rPr>
              <a:t>يمكن ترقيم الحلقات أو إضافة اسم الضيف بجانب كل عنوان؛ مثل </a:t>
            </a:r>
            <a:r>
              <a:rPr lang="ar-SA" dirty="0" smtClean="0">
                <a:solidFill>
                  <a:schemeClr val="accent2"/>
                </a:solidFill>
                <a:latin typeface="Alexandria SemiBold" pitchFamily="2" charset="-78"/>
                <a:cs typeface="Alexandria SemiBold" pitchFamily="2" charset="-78"/>
              </a:rPr>
              <a:t>( النجاح: مع الدكتور ...................... )</a:t>
            </a:r>
          </a:p>
          <a:p>
            <a:pPr marL="796925" indent="-339725" algn="r" rtl="1">
              <a:lnSpc>
                <a:spcPct val="150000"/>
              </a:lnSpc>
              <a:buFont typeface="+mj-lt"/>
              <a:buAutoNum type="arabicPeriod"/>
            </a:pPr>
            <a:r>
              <a:rPr lang="ar-SA" dirty="0" smtClean="0">
                <a:latin typeface="Alexandria SemiBold" pitchFamily="2" charset="-78"/>
                <a:cs typeface="Alexandria SemiBold" pitchFamily="2" charset="-78"/>
              </a:rPr>
              <a:t>يتكون العنوان من خمس كلمات كحد </a:t>
            </a:r>
            <a:r>
              <a:rPr lang="ar-SA" dirty="0" smtClean="0">
                <a:latin typeface="Alexandria SemiBold" pitchFamily="2" charset="-78"/>
                <a:cs typeface="Alexandria SemiBold" pitchFamily="2" charset="-78"/>
              </a:rPr>
              <a:t>أقصى </a:t>
            </a:r>
            <a:r>
              <a:rPr lang="ar-SA" dirty="0" smtClean="0">
                <a:latin typeface="Alexandria SemiBold" pitchFamily="2" charset="-78"/>
                <a:cs typeface="Alexandria SemiBold" pitchFamily="2" charset="-78"/>
              </a:rPr>
              <a:t>.</a:t>
            </a:r>
          </a:p>
          <a:p>
            <a:pPr marL="796925" indent="-339725" algn="r" rtl="1">
              <a:lnSpc>
                <a:spcPct val="150000"/>
              </a:lnSpc>
              <a:buFont typeface="+mj-lt"/>
              <a:buAutoNum type="arabicPeriod"/>
            </a:pPr>
            <a:r>
              <a:rPr lang="ar-SA" dirty="0" smtClean="0">
                <a:latin typeface="Alexandria SemiBold" pitchFamily="2" charset="-78"/>
                <a:cs typeface="Alexandria SemiBold" pitchFamily="2" charset="-78"/>
              </a:rPr>
              <a:t>اختر بعض الكلمات المفتاحية التي يتم تداولها في محركات البحث. فيجب أن يتضمن العنوان كلمات مفتاحية.</a:t>
            </a:r>
          </a:p>
          <a:p>
            <a:pPr marL="796925" indent="-339725" algn="r" rtl="1">
              <a:lnSpc>
                <a:spcPct val="150000"/>
              </a:lnSpc>
              <a:buFont typeface="+mj-lt"/>
              <a:buAutoNum type="arabicPeriod"/>
            </a:pPr>
            <a:r>
              <a:rPr lang="ar-SA" dirty="0" smtClean="0">
                <a:latin typeface="Alexandria SemiBold" pitchFamily="2" charset="-78"/>
                <a:cs typeface="Alexandria SemiBold" pitchFamily="2" charset="-78"/>
              </a:rPr>
              <a:t>اكتب عنوان مُبتكر.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a:t>
            </a:r>
            <a:r>
              <a:rPr lang="ar-SA" sz="1400" b="1" dirty="0" smtClean="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sp>
        <p:nvSpPr>
          <p:cNvPr id="19" name="TextBox 18">
            <a:extLst>
              <a:ext uri="{FF2B5EF4-FFF2-40B4-BE49-F238E27FC236}">
                <a16:creationId xmlns:a16="http://schemas.microsoft.com/office/drawing/2014/main" id="{6083F8E2-699C-9C01-0329-7C9299434C08}"/>
              </a:ext>
            </a:extLst>
          </p:cNvPr>
          <p:cNvSpPr txBox="1"/>
          <p:nvPr/>
        </p:nvSpPr>
        <p:spPr>
          <a:xfrm>
            <a:off x="246248" y="2011361"/>
            <a:ext cx="3533225" cy="3416320"/>
          </a:xfrm>
          <a:prstGeom prst="rect">
            <a:avLst/>
          </a:prstGeom>
          <a:solidFill>
            <a:schemeClr val="accent6">
              <a:lumMod val="40000"/>
              <a:lumOff val="60000"/>
            </a:schemeClr>
          </a:solidFill>
        </p:spPr>
        <p:txBody>
          <a:bodyPr wrap="square" rtlCol="0">
            <a:spAutoFit/>
          </a:bodyPr>
          <a:lstStyle/>
          <a:p>
            <a:pPr marL="174625" algn="r" rtl="1">
              <a:lnSpc>
                <a:spcPct val="150000"/>
              </a:lnSpc>
            </a:pPr>
            <a:r>
              <a:rPr lang="ar-SA" sz="1600" dirty="0" smtClean="0">
                <a:latin typeface="Alexandria SemiBold" pitchFamily="2" charset="-78"/>
                <a:cs typeface="Alexandria SemiBold" pitchFamily="2" charset="-78"/>
              </a:rPr>
              <a:t> </a:t>
            </a:r>
            <a:r>
              <a:rPr lang="ar-SA" sz="1600" dirty="0" smtClean="0">
                <a:solidFill>
                  <a:srgbClr val="C00000"/>
                </a:solidFill>
                <a:latin typeface="Alexandria SemiBold" pitchFamily="2" charset="-78"/>
                <a:cs typeface="Alexandria SemiBold" pitchFamily="2" charset="-78"/>
              </a:rPr>
              <a:t>تجنب في كتابة العناوين ما يلي:</a:t>
            </a:r>
          </a:p>
          <a:p>
            <a:pPr marL="517525" indent="-342900" algn="r" rtl="1">
              <a:lnSpc>
                <a:spcPct val="150000"/>
              </a:lnSpc>
              <a:buFont typeface="+mj-lt"/>
              <a:buAutoNum type="arabicPeriod"/>
            </a:pPr>
            <a:r>
              <a:rPr lang="ar-SA" sz="1600" dirty="0" smtClean="0">
                <a:latin typeface="Alexandria SemiBold" pitchFamily="2" charset="-78"/>
                <a:cs typeface="Alexandria SemiBold" pitchFamily="2" charset="-78"/>
              </a:rPr>
              <a:t>العناوين التي لا تنطبق على محتوى الحلقة.</a:t>
            </a:r>
          </a:p>
          <a:p>
            <a:pPr marL="517525" indent="-342900" algn="r" rtl="1">
              <a:lnSpc>
                <a:spcPct val="150000"/>
              </a:lnSpc>
              <a:buFont typeface="+mj-lt"/>
              <a:buAutoNum type="arabicPeriod"/>
            </a:pPr>
            <a:r>
              <a:rPr lang="ar-SA" sz="1600" dirty="0" smtClean="0">
                <a:latin typeface="Alexandria SemiBold" pitchFamily="2" charset="-78"/>
                <a:cs typeface="Alexandria SemiBold" pitchFamily="2" charset="-78"/>
              </a:rPr>
              <a:t>لا تضع التاريخ والوقت.</a:t>
            </a:r>
          </a:p>
          <a:p>
            <a:pPr marL="517525" indent="-342900" algn="r" rtl="1">
              <a:lnSpc>
                <a:spcPct val="150000"/>
              </a:lnSpc>
              <a:buFont typeface="+mj-lt"/>
              <a:buAutoNum type="arabicPeriod"/>
            </a:pPr>
            <a:r>
              <a:rPr lang="ar-SA" sz="1600" dirty="0" smtClean="0">
                <a:latin typeface="Alexandria SemiBold" pitchFamily="2" charset="-78"/>
                <a:cs typeface="Alexandria SemiBold" pitchFamily="2" charset="-78"/>
              </a:rPr>
              <a:t>لا تكتب اقتباسات غامضة أو هزلية.</a:t>
            </a:r>
          </a:p>
          <a:p>
            <a:pPr marL="517525" indent="-342900" algn="r" rtl="1">
              <a:lnSpc>
                <a:spcPct val="150000"/>
              </a:lnSpc>
              <a:buFont typeface="+mj-lt"/>
              <a:buAutoNum type="arabicPeriod"/>
            </a:pPr>
            <a:r>
              <a:rPr lang="ar-SA" sz="1600" dirty="0" smtClean="0">
                <a:latin typeface="Alexandria SemiBold" pitchFamily="2" charset="-78"/>
                <a:cs typeface="Alexandria SemiBold" pitchFamily="2" charset="-78"/>
              </a:rPr>
              <a:t>لا تكتب كلمة </a:t>
            </a:r>
            <a:r>
              <a:rPr lang="ar-SA" sz="1600" dirty="0" smtClean="0">
                <a:solidFill>
                  <a:schemeClr val="accent2"/>
                </a:solidFill>
                <a:latin typeface="Alexandria SemiBold" pitchFamily="2" charset="-78"/>
                <a:cs typeface="Alexandria SemiBold" pitchFamily="2" charset="-78"/>
              </a:rPr>
              <a:t>حلقة.</a:t>
            </a:r>
          </a:p>
          <a:p>
            <a:pPr marL="517525" indent="-342900" algn="r" rtl="1">
              <a:lnSpc>
                <a:spcPct val="150000"/>
              </a:lnSpc>
              <a:buFont typeface="+mj-lt"/>
              <a:buAutoNum type="arabicPeriod"/>
            </a:pPr>
            <a:r>
              <a:rPr lang="ar-SA" sz="1600" dirty="0" smtClean="0">
                <a:latin typeface="Alexandria SemiBold" pitchFamily="2" charset="-78"/>
                <a:cs typeface="Alexandria SemiBold" pitchFamily="2" charset="-78"/>
              </a:rPr>
              <a:t>تجنب استخدام ضمائر المتكلم مثل: أنا ، أنت ، أنتم)</a:t>
            </a: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5315" y="5239523"/>
            <a:ext cx="7709382" cy="6007033"/>
          </a:xfrm>
          <a:prstGeom prst="rect">
            <a:avLst/>
          </a:prstGeom>
        </p:spPr>
      </p:pic>
    </p:spTree>
    <p:extLst>
      <p:ext uri="{BB962C8B-B14F-4D97-AF65-F5344CB8AC3E}">
        <p14:creationId xmlns:p14="http://schemas.microsoft.com/office/powerpoint/2010/main" val="245272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0632" y="1516855"/>
            <a:ext cx="10006077"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847580" cy="1430520"/>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sz="1400" b="1" dirty="0" smtClean="0">
                <a:latin typeface="Alexandria ExtraBold" pitchFamily="2" charset="-78"/>
                <a:cs typeface="Alexandria ExtraBold" pitchFamily="2" charset="-78"/>
              </a:rPr>
              <a:t>نماذج كتابة نص </a:t>
            </a:r>
          </a:p>
          <a:p>
            <a:pPr algn="ctr">
              <a:lnSpc>
                <a:spcPct val="150000"/>
              </a:lnSpc>
            </a:pPr>
            <a:r>
              <a:rPr lang="en-US" sz="1600" b="1" dirty="0" smtClean="0">
                <a:latin typeface="Alexandria ExtraBold" pitchFamily="2" charset="-78"/>
                <a:cs typeface="Alexandria ExtraBold" pitchFamily="2" charset="-78"/>
              </a:rPr>
              <a:t>Script</a:t>
            </a:r>
            <a:endParaRPr lang="en-US" sz="1600" b="1" dirty="0">
              <a:latin typeface="Alexandria ExtraBold" pitchFamily="2" charset="-78"/>
              <a:cs typeface="Alexandria ExtraBold" pitchFamily="2" charset="-78"/>
            </a:endParaRPr>
          </a:p>
        </p:txBody>
      </p:sp>
      <p:pic>
        <p:nvPicPr>
          <p:cNvPr id="3" name="Picture 2"/>
          <p:cNvPicPr>
            <a:picLocks noChangeAspect="1"/>
          </p:cNvPicPr>
          <p:nvPr/>
        </p:nvPicPr>
        <p:blipFill>
          <a:blip r:embed="rId4"/>
          <a:stretch>
            <a:fillRect/>
          </a:stretch>
        </p:blipFill>
        <p:spPr>
          <a:xfrm>
            <a:off x="6267078" y="1626165"/>
            <a:ext cx="4947886" cy="4598620"/>
          </a:xfrm>
          <a:prstGeom prst="rect">
            <a:avLst/>
          </a:prstGeom>
        </p:spPr>
      </p:pic>
      <p:pic>
        <p:nvPicPr>
          <p:cNvPr id="19" name="Picture 18"/>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7458804" y="1539706"/>
            <a:ext cx="970339" cy="1112340"/>
          </a:xfrm>
          <a:prstGeom prst="rect">
            <a:avLst/>
          </a:prstGeom>
        </p:spPr>
      </p:pic>
      <p:sp>
        <p:nvSpPr>
          <p:cNvPr id="8" name="TextBox 7"/>
          <p:cNvSpPr txBox="1"/>
          <p:nvPr/>
        </p:nvSpPr>
        <p:spPr>
          <a:xfrm>
            <a:off x="7676112" y="2061154"/>
            <a:ext cx="724448" cy="338554"/>
          </a:xfrm>
          <a:prstGeom prst="rect">
            <a:avLst/>
          </a:prstGeom>
          <a:solidFill>
            <a:schemeClr val="accent2">
              <a:lumMod val="20000"/>
              <a:lumOff val="80000"/>
            </a:schemeClr>
          </a:solidFill>
        </p:spPr>
        <p:txBody>
          <a:bodyPr wrap="square" rtlCol="1">
            <a:spAutoFit/>
          </a:bodyPr>
          <a:lstStyle/>
          <a:p>
            <a:r>
              <a:rPr lang="ar-SA" sz="800" b="1" dirty="0" smtClean="0">
                <a:latin typeface="Alexandria ExtraBold" pitchFamily="2" charset="-78"/>
                <a:cs typeface="Alexandria ExtraBold" pitchFamily="2" charset="-78"/>
              </a:rPr>
              <a:t>بودكاست </a:t>
            </a:r>
          </a:p>
          <a:p>
            <a:pPr algn="ctr"/>
            <a:r>
              <a:rPr lang="ar-SA" sz="800" b="1" dirty="0" smtClean="0">
                <a:latin typeface="Alexandria ExtraBold" pitchFamily="2" charset="-78"/>
                <a:cs typeface="Alexandria ExtraBold" pitchFamily="2" charset="-78"/>
              </a:rPr>
              <a:t>حواري</a:t>
            </a:r>
            <a:endParaRPr lang="ar-SA" sz="800" b="1" dirty="0">
              <a:latin typeface="Alexandria ExtraBold" pitchFamily="2" charset="-78"/>
              <a:cs typeface="Alexandria ExtraBold" pitchFamily="2" charset="-78"/>
            </a:endParaRPr>
          </a:p>
        </p:txBody>
      </p:sp>
      <p:pic>
        <p:nvPicPr>
          <p:cNvPr id="9" name="Picture 8"/>
          <p:cNvPicPr>
            <a:picLocks noChangeAspect="1"/>
          </p:cNvPicPr>
          <p:nvPr/>
        </p:nvPicPr>
        <p:blipFill>
          <a:blip r:embed="rId6"/>
          <a:stretch>
            <a:fillRect/>
          </a:stretch>
        </p:blipFill>
        <p:spPr>
          <a:xfrm>
            <a:off x="1430419" y="1586110"/>
            <a:ext cx="4781979" cy="463867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130334" y="7914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32786" y="108981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9660" y="87380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2707141" y="1636360"/>
            <a:ext cx="923275" cy="1058389"/>
          </a:xfrm>
          <a:prstGeom prst="rect">
            <a:avLst/>
          </a:prstGeom>
        </p:spPr>
      </p:pic>
      <p:sp>
        <p:nvSpPr>
          <p:cNvPr id="21" name="TextBox 20"/>
          <p:cNvSpPr txBox="1"/>
          <p:nvPr/>
        </p:nvSpPr>
        <p:spPr>
          <a:xfrm>
            <a:off x="2851484" y="2061154"/>
            <a:ext cx="685764" cy="338554"/>
          </a:xfrm>
          <a:prstGeom prst="rect">
            <a:avLst/>
          </a:prstGeom>
          <a:solidFill>
            <a:schemeClr val="accent2">
              <a:lumMod val="20000"/>
              <a:lumOff val="80000"/>
            </a:schemeClr>
          </a:solidFill>
        </p:spPr>
        <p:txBody>
          <a:bodyPr wrap="square" rtlCol="1">
            <a:spAutoFit/>
          </a:bodyPr>
          <a:lstStyle/>
          <a:p>
            <a:pPr algn="ctr"/>
            <a:r>
              <a:rPr lang="ar-SA" sz="800" b="1" dirty="0" smtClean="0">
                <a:latin typeface="Alexandria ExtraBold" pitchFamily="2" charset="-78"/>
                <a:cs typeface="Alexandria ExtraBold" pitchFamily="2" charset="-78"/>
              </a:rPr>
              <a:t>بودكاست فردي</a:t>
            </a:r>
            <a:endParaRPr lang="ar-SA" sz="8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202879" y="5397471"/>
            <a:ext cx="1179870" cy="1498730"/>
          </a:xfrm>
          <a:prstGeom prst="rect">
            <a:avLst/>
          </a:prstGeom>
        </p:spPr>
      </p:pic>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5402" y="5058425"/>
            <a:ext cx="8391941" cy="6387074"/>
          </a:xfrm>
          <a:prstGeom prst="rect">
            <a:avLst/>
          </a:prstGeom>
        </p:spPr>
      </p:pic>
    </p:spTree>
    <p:extLst>
      <p:ext uri="{BB962C8B-B14F-4D97-AF65-F5344CB8AC3E}">
        <p14:creationId xmlns:p14="http://schemas.microsoft.com/office/powerpoint/2010/main" val="894281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82305" y="1516855"/>
            <a:ext cx="9534404"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1136411" y="1626164"/>
            <a:ext cx="847580" cy="1430520"/>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sz="1400" b="1" dirty="0" smtClean="0">
                <a:latin typeface="Alexandria ExtraBold" pitchFamily="2" charset="-78"/>
                <a:cs typeface="Alexandria ExtraBold" pitchFamily="2" charset="-78"/>
              </a:rPr>
              <a:t>نماذج كتابة نص </a:t>
            </a:r>
          </a:p>
          <a:p>
            <a:pPr algn="ctr">
              <a:lnSpc>
                <a:spcPct val="150000"/>
              </a:lnSpc>
            </a:pPr>
            <a:r>
              <a:rPr lang="en-US" sz="1600" b="1" dirty="0" smtClean="0">
                <a:latin typeface="Alexandria ExtraBold" pitchFamily="2" charset="-78"/>
                <a:cs typeface="Alexandria ExtraBold" pitchFamily="2" charset="-78"/>
              </a:rPr>
              <a:t>Script</a:t>
            </a:r>
            <a:endParaRPr lang="en-US" sz="1600" b="1" dirty="0">
              <a:latin typeface="Alexandria ExtraBold" pitchFamily="2" charset="-78"/>
              <a:cs typeface="Alexandria ExtraBold" pitchFamily="2" charset="-78"/>
            </a:endParaRPr>
          </a:p>
        </p:txBody>
      </p:sp>
      <p:pic>
        <p:nvPicPr>
          <p:cNvPr id="19" name="Picture 18"/>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59570" r="80161"/>
          <a:stretch/>
        </p:blipFill>
        <p:spPr>
          <a:xfrm>
            <a:off x="147310" y="2514627"/>
            <a:ext cx="1497293" cy="1716409"/>
          </a:xfrm>
          <a:prstGeom prst="rect">
            <a:avLst/>
          </a:prstGeom>
        </p:spPr>
      </p:pic>
      <p:sp>
        <p:nvSpPr>
          <p:cNvPr id="8" name="TextBox 7"/>
          <p:cNvSpPr txBox="1"/>
          <p:nvPr/>
        </p:nvSpPr>
        <p:spPr>
          <a:xfrm>
            <a:off x="498543" y="3372830"/>
            <a:ext cx="1146060" cy="523220"/>
          </a:xfrm>
          <a:prstGeom prst="rect">
            <a:avLst/>
          </a:prstGeom>
          <a:solidFill>
            <a:schemeClr val="accent2">
              <a:lumMod val="20000"/>
              <a:lumOff val="80000"/>
            </a:schemeClr>
          </a:solidFill>
        </p:spPr>
        <p:txBody>
          <a:bodyPr wrap="square" rtlCol="1">
            <a:spAutoFit/>
          </a:bodyPr>
          <a:lstStyle/>
          <a:p>
            <a:pPr algn="ctr"/>
            <a:r>
              <a:rPr lang="ar-SA" sz="1400" b="1" dirty="0" smtClean="0">
                <a:latin typeface="Alexandria ExtraBold" pitchFamily="2" charset="-78"/>
                <a:cs typeface="Alexandria ExtraBold" pitchFamily="2" charset="-78"/>
              </a:rPr>
              <a:t>بودكاست </a:t>
            </a:r>
          </a:p>
          <a:p>
            <a:pPr algn="ctr"/>
            <a:r>
              <a:rPr lang="ar-SA" sz="1400" b="1" dirty="0" smtClean="0">
                <a:latin typeface="Alexandria ExtraBold" pitchFamily="2" charset="-78"/>
                <a:cs typeface="Alexandria ExtraBold" pitchFamily="2" charset="-78"/>
              </a:rPr>
              <a:t>حواري</a:t>
            </a:r>
            <a:endParaRPr lang="ar-SA" sz="14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202879" y="5397471"/>
            <a:ext cx="1179870" cy="1498730"/>
          </a:xfrm>
          <a:prstGeom prst="rect">
            <a:avLst/>
          </a:prstGeom>
        </p:spPr>
      </p:pic>
      <p:pic>
        <p:nvPicPr>
          <p:cNvPr id="11" name="Picture 10"/>
          <p:cNvPicPr>
            <a:picLocks noChangeAspect="1"/>
          </p:cNvPicPr>
          <p:nvPr/>
        </p:nvPicPr>
        <p:blipFill>
          <a:blip r:embed="rId6"/>
          <a:stretch>
            <a:fillRect/>
          </a:stretch>
        </p:blipFill>
        <p:spPr>
          <a:xfrm>
            <a:off x="2448633" y="1431080"/>
            <a:ext cx="8687778" cy="480194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251464" y="7884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50390" y="10551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36281" y="84293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5541" y="5402391"/>
            <a:ext cx="11354682" cy="6014501"/>
          </a:xfrm>
          <a:prstGeom prst="rect">
            <a:avLst/>
          </a:prstGeom>
        </p:spPr>
      </p:pic>
    </p:spTree>
    <p:extLst>
      <p:ext uri="{BB962C8B-B14F-4D97-AF65-F5344CB8AC3E}">
        <p14:creationId xmlns:p14="http://schemas.microsoft.com/office/powerpoint/2010/main" val="79952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9" y="1516855"/>
            <a:ext cx="8373980" cy="4493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34791" y="3763681"/>
            <a:ext cx="7032307" cy="216982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وتتضمن الخطوات التالية:</a:t>
            </a:r>
          </a:p>
          <a:p>
            <a:pPr marL="460375" indent="-285750" algn="r" rtl="1">
              <a:lnSpc>
                <a:spcPct val="150000"/>
              </a:lnSpc>
              <a:buFontTx/>
              <a:buChar char="-"/>
            </a:pPr>
            <a:r>
              <a:rPr lang="ar-SA" dirty="0" smtClean="0">
                <a:latin typeface="Alexandria SemiBold" pitchFamily="2" charset="-78"/>
                <a:cs typeface="Alexandria SemiBold" pitchFamily="2" charset="-78"/>
              </a:rPr>
              <a:t>تجهيز </a:t>
            </a:r>
            <a:r>
              <a:rPr lang="ar-SA" dirty="0">
                <a:latin typeface="Alexandria SemiBold" pitchFamily="2" charset="-78"/>
                <a:cs typeface="Alexandria SemiBold" pitchFamily="2" charset="-78"/>
              </a:rPr>
              <a:t>المعدات اللازمة </a:t>
            </a:r>
            <a:r>
              <a:rPr lang="ar-SA" dirty="0" smtClean="0">
                <a:latin typeface="Alexandria SemiBold" pitchFamily="2" charset="-78"/>
                <a:cs typeface="Alexandria SemiBold" pitchFamily="2" charset="-78"/>
              </a:rPr>
              <a:t>من ميكروفون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وبرامج التسجيل</a:t>
            </a:r>
            <a:r>
              <a:rPr lang="ar-SA" dirty="0">
                <a:latin typeface="Alexandria SemiBold" pitchFamily="2" charset="-78"/>
                <a:cs typeface="Alexandria SemiBold" pitchFamily="2" charset="-78"/>
              </a:rPr>
              <a:t>، إلخ)   </a:t>
            </a:r>
          </a:p>
          <a:p>
            <a:pPr marL="460375" indent="-285750" algn="r" rtl="1">
              <a:lnSpc>
                <a:spcPct val="150000"/>
              </a:lnSpc>
              <a:buFontTx/>
              <a:buChar char="-"/>
            </a:pPr>
            <a:r>
              <a:rPr lang="ar-SA" dirty="0" smtClean="0">
                <a:latin typeface="Alexandria SemiBold" pitchFamily="2" charset="-78"/>
                <a:cs typeface="Alexandria SemiBold" pitchFamily="2" charset="-78"/>
              </a:rPr>
              <a:t>تسجيل </a:t>
            </a:r>
            <a:r>
              <a:rPr lang="ar-SA" dirty="0">
                <a:latin typeface="Alexandria SemiBold" pitchFamily="2" charset="-78"/>
                <a:cs typeface="Alexandria SemiBold" pitchFamily="2" charset="-78"/>
              </a:rPr>
              <a:t>المحتوى الصوتي بجودة عالية </a:t>
            </a:r>
            <a:endParaRPr lang="ar-SA" dirty="0" smtClean="0">
              <a:latin typeface="Alexandria SemiBold" pitchFamily="2" charset="-78"/>
              <a:cs typeface="Alexandria SemiBold" pitchFamily="2" charset="-78"/>
            </a:endParaRPr>
          </a:p>
          <a:p>
            <a:pPr marL="460375" indent="-285750" algn="r" rtl="1">
              <a:lnSpc>
                <a:spcPct val="150000"/>
              </a:lnSpc>
              <a:buFontTx/>
              <a:buChar char="-"/>
            </a:pPr>
            <a:r>
              <a:rPr lang="ar-SA" dirty="0" smtClean="0">
                <a:latin typeface="Alexandria SemiBold" pitchFamily="2" charset="-78"/>
                <a:cs typeface="Alexandria SemiBold" pitchFamily="2" charset="-78"/>
              </a:rPr>
              <a:t>تحرير </a:t>
            </a:r>
            <a:r>
              <a:rPr lang="ar-SA" dirty="0">
                <a:latin typeface="Alexandria SemiBold" pitchFamily="2" charset="-78"/>
                <a:cs typeface="Alexandria SemiBold" pitchFamily="2" charset="-78"/>
              </a:rPr>
              <a:t>التسجيل وإزالة أي أخطاء أو تشويش   </a:t>
            </a:r>
          </a:p>
          <a:p>
            <a:pPr marL="460375" indent="-285750" algn="r" rtl="1">
              <a:lnSpc>
                <a:spcPct val="150000"/>
              </a:lnSpc>
              <a:buFontTx/>
              <a:buChar char="-"/>
            </a:pPr>
            <a:r>
              <a:rPr lang="ar-SA" dirty="0" smtClean="0">
                <a:latin typeface="Alexandria SemiBold" pitchFamily="2" charset="-78"/>
                <a:cs typeface="Alexandria SemiBold" pitchFamily="2" charset="-78"/>
              </a:rPr>
              <a:t>إضافة </a:t>
            </a:r>
            <a:r>
              <a:rPr lang="ar-SA" dirty="0">
                <a:latin typeface="Alexandria SemiBold" pitchFamily="2" charset="-78"/>
                <a:cs typeface="Alexandria SemiBold" pitchFamily="2" charset="-78"/>
              </a:rPr>
              <a:t>الموسيقى والمؤثرات الصوتية </a:t>
            </a:r>
            <a:r>
              <a:rPr lang="ar-SA" dirty="0" smtClean="0">
                <a:latin typeface="Alexandria SemiBold" pitchFamily="2" charset="-78"/>
                <a:cs typeface="Alexandria SemiBold" pitchFamily="2" charset="-78"/>
              </a:rPr>
              <a:t>المناسبة.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0703595" y="1858237"/>
            <a:ext cx="1055590"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(1) </a:t>
            </a:r>
            <a:r>
              <a:rPr lang="ar-SA" sz="1400" b="1" dirty="0" smtClean="0">
                <a:latin typeface="Alexandria ExtraBold" pitchFamily="2" charset="-78"/>
                <a:cs typeface="Alexandria ExtraBold" pitchFamily="2" charset="-78"/>
              </a:rPr>
              <a:t>مرحلة التخطيط والإعداد</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343501" y="4925382"/>
            <a:ext cx="1598998" cy="2031127"/>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42383" y="1507042"/>
            <a:ext cx="8229601" cy="2123017"/>
          </a:xfrm>
          <a:prstGeom prst="rect">
            <a:avLst/>
          </a:prstGeom>
          <a:noFill/>
          <a:effectLst>
            <a:reflection stA="45000" endPos="0" dir="5400000" sy="-100000" algn="bl" rotWithShape="0"/>
          </a:effectLst>
        </p:spPr>
        <p:txBody>
          <a:bodyPr wrap="square" rtlCol="0">
            <a:spAutoFit/>
          </a:bodyPr>
          <a:lstStyle/>
          <a:p>
            <a:pPr algn="r">
              <a:lnSpc>
                <a:spcPct val="150000"/>
              </a:lnSpc>
            </a:pPr>
            <a:r>
              <a:rPr lang="ar-SA" dirty="0">
                <a:latin typeface="Alexandria SemiBold" pitchFamily="2" charset="-78"/>
                <a:cs typeface="Alexandria SemiBold" pitchFamily="2" charset="-78"/>
              </a:rPr>
              <a:t>إن إعداد البودكاست أمر مهم لصناع المحتوى ولكتابة نص سكريبت</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بطريقة فعالة لضمان وصول المحتوى بالشكل المطلوب والملائم للجمهور. فالسيناريو هو الدليل الذي يحافظ على تركيزك وأدائك ، ويتيح لك الفرصة للارتجال والإبداع. ودائما ضع نفسك مكان المستمع وفكر هل هذا المحتوى سيُثير اهتمامي؟</a:t>
            </a:r>
            <a:endParaRPr lang="en-US"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444893" y="3912183"/>
            <a:ext cx="1127832"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(2) </a:t>
            </a:r>
            <a:r>
              <a:rPr lang="ar-SA" sz="1400" b="1" dirty="0" smtClean="0">
                <a:latin typeface="Alexandria ExtraBold" pitchFamily="2" charset="-78"/>
                <a:cs typeface="Alexandria ExtraBold" pitchFamily="2" charset="-78"/>
              </a:rPr>
              <a:t>مرحلة التسجيل والإنتاج</a:t>
            </a:r>
            <a:endParaRPr lang="en-US" sz="2000" b="1" dirty="0">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55238" r="68795"/>
          <a:stretch/>
        </p:blipFill>
        <p:spPr>
          <a:xfrm>
            <a:off x="-36591" y="2618990"/>
            <a:ext cx="2694447" cy="2174060"/>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10633" y="5325317"/>
            <a:ext cx="7709382" cy="6007033"/>
          </a:xfrm>
          <a:prstGeom prst="rect">
            <a:avLst/>
          </a:prstGeom>
        </p:spPr>
      </p:pic>
    </p:spTree>
    <p:extLst>
      <p:ext uri="{BB962C8B-B14F-4D97-AF65-F5344CB8AC3E}">
        <p14:creationId xmlns:p14="http://schemas.microsoft.com/office/powerpoint/2010/main" val="399369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4035" y="1516855"/>
            <a:ext cx="10227365"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02145" y="3247193"/>
            <a:ext cx="8552177" cy="1754326"/>
          </a:xfrm>
          <a:prstGeom prst="rect">
            <a:avLst/>
          </a:prstGeom>
          <a:solidFill>
            <a:schemeClr val="accent3">
              <a:lumMod val="20000"/>
              <a:lumOff val="80000"/>
            </a:schemeClr>
          </a:solidFill>
        </p:spPr>
        <p:txBody>
          <a:bodyPr wrap="square" rtlCol="0">
            <a:spAutoFit/>
          </a:bodyPr>
          <a:lstStyle/>
          <a:p>
            <a:pPr marL="460375" indent="-285750" algn="r" rtl="1">
              <a:lnSpc>
                <a:spcPct val="150000"/>
              </a:lnSpc>
              <a:buFontTx/>
              <a:buChar char="-"/>
            </a:pPr>
            <a:r>
              <a:rPr lang="ar-SA" dirty="0" smtClean="0">
                <a:latin typeface="Alexandria SemiBold" pitchFamily="2" charset="-78"/>
                <a:cs typeface="Alexandria SemiBold" pitchFamily="2" charset="-78"/>
              </a:rPr>
              <a:t>تصدير </a:t>
            </a:r>
            <a:r>
              <a:rPr lang="ar-SA" dirty="0">
                <a:latin typeface="Alexandria SemiBold" pitchFamily="2" charset="-78"/>
                <a:cs typeface="Alexandria SemiBold" pitchFamily="2" charset="-78"/>
              </a:rPr>
              <a:t>الملف الصوتي بالصيغة المناسبة (</a:t>
            </a:r>
            <a:r>
              <a:rPr lang="en-US" dirty="0">
                <a:latin typeface="Alexandria SemiBold" pitchFamily="2" charset="-78"/>
                <a:cs typeface="Alexandria SemiBold" pitchFamily="2" charset="-78"/>
              </a:rPr>
              <a:t>MP3، WAV، </a:t>
            </a:r>
            <a:r>
              <a:rPr lang="ar-SA" dirty="0">
                <a:latin typeface="Alexandria SemiBold" pitchFamily="2" charset="-78"/>
                <a:cs typeface="Alexandria SemiBold" pitchFamily="2" charset="-78"/>
              </a:rPr>
              <a:t>إلخ)   </a:t>
            </a:r>
          </a:p>
          <a:p>
            <a:pPr marL="460375" indent="-285750" algn="r" rtl="1">
              <a:lnSpc>
                <a:spcPct val="150000"/>
              </a:lnSpc>
              <a:buFontTx/>
              <a:buChar char="-"/>
            </a:pPr>
            <a:r>
              <a:rPr lang="ar-SA" dirty="0" smtClean="0">
                <a:latin typeface="Alexandria SemiBold" pitchFamily="2" charset="-78"/>
                <a:cs typeface="Alexandria SemiBold" pitchFamily="2" charset="-78"/>
              </a:rPr>
              <a:t>تحميل </a:t>
            </a:r>
            <a:r>
              <a:rPr lang="ar-SA" dirty="0">
                <a:latin typeface="Alexandria SemiBold" pitchFamily="2" charset="-78"/>
                <a:cs typeface="Alexandria SemiBold" pitchFamily="2" charset="-78"/>
              </a:rPr>
              <a:t>البودكاست على منصات البث المختلفة (</a:t>
            </a:r>
            <a:r>
              <a:rPr lang="en-US" dirty="0">
                <a:latin typeface="Alexandria SemiBold" pitchFamily="2" charset="-78"/>
                <a:cs typeface="Alexandria SemiBold" pitchFamily="2" charset="-78"/>
              </a:rPr>
              <a:t>Apple Podcasts، Spotify، </a:t>
            </a:r>
            <a:endParaRPr lang="ar-SA" dirty="0">
              <a:latin typeface="Alexandria SemiBold" pitchFamily="2" charset="-78"/>
              <a:cs typeface="Alexandria SemiBold" pitchFamily="2" charset="-78"/>
            </a:endParaRPr>
          </a:p>
          <a:p>
            <a:pPr marL="460375" indent="-285750" algn="r" rtl="1">
              <a:lnSpc>
                <a:spcPct val="150000"/>
              </a:lnSpc>
              <a:buFontTx/>
              <a:buChar char="-"/>
            </a:pPr>
            <a:r>
              <a:rPr lang="ar-SA" dirty="0" smtClean="0">
                <a:latin typeface="Alexandria SemiBold" pitchFamily="2" charset="-78"/>
                <a:cs typeface="Alexandria SemiBold" pitchFamily="2" charset="-78"/>
              </a:rPr>
              <a:t>إنشاء </a:t>
            </a:r>
            <a:r>
              <a:rPr lang="ar-SA" dirty="0">
                <a:latin typeface="Alexandria SemiBold" pitchFamily="2" charset="-78"/>
                <a:cs typeface="Alexandria SemiBold" pitchFamily="2" charset="-78"/>
              </a:rPr>
              <a:t>ملف </a:t>
            </a:r>
            <a:r>
              <a:rPr lang="en-US" dirty="0">
                <a:latin typeface="Alexandria SemiBold" pitchFamily="2" charset="-78"/>
                <a:cs typeface="Alexandria SemiBold" pitchFamily="2" charset="-78"/>
              </a:rPr>
              <a:t>RSS </a:t>
            </a:r>
            <a:r>
              <a:rPr lang="ar-SA" dirty="0">
                <a:latin typeface="Alexandria SemiBold" pitchFamily="2" charset="-78"/>
                <a:cs typeface="Alexandria SemiBold" pitchFamily="2" charset="-78"/>
              </a:rPr>
              <a:t>وتحديث المعلومات الوصفية   </a:t>
            </a:r>
          </a:p>
          <a:p>
            <a:pPr marL="460375" indent="-285750" algn="r" rtl="1">
              <a:lnSpc>
                <a:spcPct val="150000"/>
              </a:lnSpc>
              <a:buFontTx/>
              <a:buChar char="-"/>
            </a:pPr>
            <a:r>
              <a:rPr lang="ar-SA" dirty="0" smtClean="0">
                <a:latin typeface="Alexandria SemiBold" pitchFamily="2" charset="-78"/>
                <a:cs typeface="Alexandria SemiBold" pitchFamily="2" charset="-78"/>
              </a:rPr>
              <a:t>الترويج </a:t>
            </a:r>
            <a:r>
              <a:rPr lang="ar-SA" dirty="0">
                <a:latin typeface="Alexandria SemiBold" pitchFamily="2" charset="-78"/>
                <a:cs typeface="Alexandria SemiBold" pitchFamily="2" charset="-78"/>
              </a:rPr>
              <a:t>للبودكاست عبر وسائل التواصل الاجتماعي </a:t>
            </a:r>
            <a:r>
              <a:rPr lang="ar-SA" dirty="0" smtClean="0">
                <a:latin typeface="Alexandria SemiBold" pitchFamily="2" charset="-78"/>
                <a:cs typeface="Alexandria SemiBold" pitchFamily="2" charset="-78"/>
              </a:rPr>
              <a:t>والمدونات</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إنتاج البودكاست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678847" y="1697910"/>
            <a:ext cx="1314068"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(3) </a:t>
            </a:r>
            <a:r>
              <a:rPr lang="ar-SA" sz="1400" b="1" dirty="0" smtClean="0">
                <a:latin typeface="Alexandria ExtraBold" pitchFamily="2" charset="-78"/>
                <a:cs typeface="Alexandria ExtraBold" pitchFamily="2" charset="-78"/>
              </a:rPr>
              <a:t>مرحلة المعالجة والتحرير</a:t>
            </a:r>
            <a:endParaRPr lang="en-US" sz="2000" b="1" dirty="0">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310630" y="1549696"/>
            <a:ext cx="8368216" cy="1754326"/>
          </a:xfrm>
          <a:prstGeom prst="rect">
            <a:avLst/>
          </a:prstGeom>
          <a:noFill/>
          <a:effectLst>
            <a:reflection stA="45000" endPos="0" dir="5400000" sy="-100000" algn="bl" rotWithShape="0"/>
          </a:effectLst>
        </p:spPr>
        <p:txBody>
          <a:bodyPr wrap="square" rtlCol="0">
            <a:spAutoFit/>
          </a:bodyPr>
          <a:lstStyle/>
          <a:p>
            <a:pPr marL="460375" indent="-285750" algn="r" rtl="1">
              <a:lnSpc>
                <a:spcPct val="150000"/>
              </a:lnSpc>
              <a:buFontTx/>
              <a:buChar char="-"/>
            </a:pPr>
            <a:r>
              <a:rPr lang="ar-SA" dirty="0">
                <a:latin typeface="Alexandria SemiBold" pitchFamily="2" charset="-78"/>
                <a:cs typeface="Alexandria SemiBold" pitchFamily="2" charset="-78"/>
              </a:rPr>
              <a:t>دمج المكونات الصوتية (الكلام، الموسيقى، المؤثرات)   </a:t>
            </a:r>
          </a:p>
          <a:p>
            <a:pPr marL="460375" indent="-285750" algn="r" rtl="1">
              <a:lnSpc>
                <a:spcPct val="150000"/>
              </a:lnSpc>
              <a:buFontTx/>
              <a:buChar char="-"/>
            </a:pPr>
            <a:r>
              <a:rPr lang="ar-SA" dirty="0">
                <a:latin typeface="Alexandria SemiBold" pitchFamily="2" charset="-78"/>
                <a:cs typeface="Alexandria SemiBold" pitchFamily="2" charset="-78"/>
              </a:rPr>
              <a:t>ضبط مستويات الصوت والنغمة والإيقاع   </a:t>
            </a:r>
          </a:p>
          <a:p>
            <a:pPr marL="460375" indent="-285750" algn="r" rtl="1">
              <a:lnSpc>
                <a:spcPct val="150000"/>
              </a:lnSpc>
              <a:buFontTx/>
              <a:buChar char="-"/>
            </a:pPr>
            <a:r>
              <a:rPr lang="ar-SA" dirty="0" smtClean="0">
                <a:latin typeface="Alexandria SemiBold" pitchFamily="2" charset="-78"/>
                <a:cs typeface="Alexandria SemiBold" pitchFamily="2" charset="-78"/>
              </a:rPr>
              <a:t>مراجعة النص لغوياً ، والتأكد من تماسك وتسلسل الفقرات،وتجنب </a:t>
            </a:r>
            <a:r>
              <a:rPr lang="ar-SA" dirty="0">
                <a:latin typeface="Alexandria SemiBold" pitchFamily="2" charset="-78"/>
                <a:cs typeface="Alexandria SemiBold" pitchFamily="2" charset="-78"/>
              </a:rPr>
              <a:t>أي نوع من الاستطراد </a:t>
            </a:r>
            <a:r>
              <a:rPr lang="ar-SA" dirty="0" smtClean="0">
                <a:latin typeface="Alexandria SemiBold" pitchFamily="2" charset="-78"/>
                <a:cs typeface="Alexandria SemiBold" pitchFamily="2" charset="-78"/>
              </a:rPr>
              <a:t>أو التكرار .</a:t>
            </a:r>
            <a:endParaRPr lang="ar-SA"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678849" y="3372520"/>
            <a:ext cx="1314066"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(4) </a:t>
            </a:r>
            <a:r>
              <a:rPr lang="ar-SA" sz="1400" b="1" dirty="0" smtClean="0">
                <a:latin typeface="Alexandria ExtraBold" pitchFamily="2" charset="-78"/>
                <a:cs typeface="Alexandria ExtraBold" pitchFamily="2" charset="-78"/>
              </a:rPr>
              <a:t>مرحلة النشر والترويج</a:t>
            </a:r>
            <a:endParaRPr lang="en-US" sz="2000" b="1" dirty="0">
              <a:latin typeface="Alexandria ExtraBold" pitchFamily="2" charset="-78"/>
              <a:cs typeface="Alexandria ExtraBold" pitchFamily="2" charset="-78"/>
            </a:endParaRPr>
          </a:p>
        </p:txBody>
      </p:sp>
      <p:sp>
        <p:nvSpPr>
          <p:cNvPr id="18" name="TextBox 17">
            <a:extLst>
              <a:ext uri="{FF2B5EF4-FFF2-40B4-BE49-F238E27FC236}">
                <a16:creationId xmlns:a16="http://schemas.microsoft.com/office/drawing/2014/main" id="{6083F8E2-699C-9C01-0329-7C9299434C08}"/>
              </a:ext>
            </a:extLst>
          </p:cNvPr>
          <p:cNvSpPr txBox="1"/>
          <p:nvPr/>
        </p:nvSpPr>
        <p:spPr>
          <a:xfrm>
            <a:off x="1310631" y="5071903"/>
            <a:ext cx="8368218" cy="923330"/>
          </a:xfrm>
          <a:prstGeom prst="rect">
            <a:avLst/>
          </a:prstGeom>
          <a:noFill/>
        </p:spPr>
        <p:txBody>
          <a:bodyPr wrap="square" rtlCol="0">
            <a:spAutoFit/>
          </a:bodyPr>
          <a:lstStyle/>
          <a:p>
            <a:pPr marL="460375" indent="-285750" algn="r" rtl="1">
              <a:lnSpc>
                <a:spcPct val="150000"/>
              </a:lnSpc>
              <a:buFontTx/>
              <a:buChar char="-"/>
            </a:pPr>
            <a:r>
              <a:rPr lang="ar-SA" dirty="0" smtClean="0">
                <a:latin typeface="Alexandria SemiBold" pitchFamily="2" charset="-78"/>
                <a:cs typeface="Alexandria SemiBold" pitchFamily="2" charset="-78"/>
              </a:rPr>
              <a:t>تحليل </a:t>
            </a:r>
            <a:r>
              <a:rPr lang="ar-SA" dirty="0">
                <a:latin typeface="Alexandria SemiBold" pitchFamily="2" charset="-78"/>
                <a:cs typeface="Alexandria SemiBold" pitchFamily="2" charset="-78"/>
              </a:rPr>
              <a:t>إحصائيات الاستماع والتفاعل   </a:t>
            </a:r>
          </a:p>
          <a:p>
            <a:pPr marL="460375" indent="-285750" algn="r" rtl="1">
              <a:lnSpc>
                <a:spcPct val="150000"/>
              </a:lnSpc>
              <a:buFontTx/>
              <a:buChar char="-"/>
            </a:pPr>
            <a:r>
              <a:rPr lang="ar-SA" dirty="0" smtClean="0">
                <a:latin typeface="Alexandria SemiBold" pitchFamily="2" charset="-78"/>
                <a:cs typeface="Alexandria SemiBold" pitchFamily="2" charset="-78"/>
              </a:rPr>
              <a:t>الاستماع </a:t>
            </a:r>
            <a:r>
              <a:rPr lang="ar-SA" dirty="0">
                <a:latin typeface="Alexandria SemiBold" pitchFamily="2" charset="-78"/>
                <a:cs typeface="Alexandria SemiBold" pitchFamily="2" charset="-78"/>
              </a:rPr>
              <a:t>إلى التعليقات </a:t>
            </a:r>
            <a:r>
              <a:rPr lang="ar-SA" dirty="0" smtClean="0">
                <a:latin typeface="Alexandria SemiBold" pitchFamily="2" charset="-78"/>
                <a:cs typeface="Alexandria SemiBold" pitchFamily="2" charset="-78"/>
              </a:rPr>
              <a:t>والملاحظات </a:t>
            </a:r>
            <a:r>
              <a:rPr lang="ar-SA" dirty="0">
                <a:latin typeface="Alexandria SemiBold" pitchFamily="2" charset="-78"/>
                <a:cs typeface="Alexandria SemiBold" pitchFamily="2" charset="-78"/>
              </a:rPr>
              <a:t>من المستمعين لتحسين المحتوى</a:t>
            </a:r>
            <a:r>
              <a:rPr lang="ar-SA" dirty="0" smtClean="0">
                <a:latin typeface="Alexandria SemiBold" pitchFamily="2" charset="-78"/>
                <a:cs typeface="Alexandria SemiBold" pitchFamily="2" charset="-78"/>
              </a:rPr>
              <a:t>  </a:t>
            </a:r>
          </a:p>
        </p:txBody>
      </p:sp>
      <p:sp>
        <p:nvSpPr>
          <p:cNvPr id="19" name="TextBox 18">
            <a:extLst>
              <a:ext uri="{FF2B5EF4-FFF2-40B4-BE49-F238E27FC236}">
                <a16:creationId xmlns:a16="http://schemas.microsoft.com/office/drawing/2014/main" id="{F9A80F9F-74DB-1D57-04E8-E20E92A09B0A}"/>
              </a:ext>
            </a:extLst>
          </p:cNvPr>
          <p:cNvSpPr txBox="1"/>
          <p:nvPr/>
        </p:nvSpPr>
        <p:spPr>
          <a:xfrm>
            <a:off x="9678849" y="4917775"/>
            <a:ext cx="1314066" cy="1154162"/>
          </a:xfrm>
          <a:prstGeom prst="rect">
            <a:avLst/>
          </a:prstGeom>
          <a:solidFill>
            <a:schemeClr val="accent6">
              <a:lumMod val="40000"/>
              <a:lumOff val="60000"/>
            </a:schemeClr>
          </a:solid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(4) </a:t>
            </a:r>
            <a:r>
              <a:rPr lang="ar-SA" sz="1400" b="1" dirty="0" smtClean="0">
                <a:latin typeface="Alexandria ExtraBold" pitchFamily="2" charset="-78"/>
                <a:cs typeface="Alexandria ExtraBold" pitchFamily="2" charset="-78"/>
              </a:rPr>
              <a:t>مرحلة المراقبة والتحسين</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791758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947" y="1516855"/>
            <a:ext cx="10035681"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1" y="1668293"/>
            <a:ext cx="10249997" cy="4662815"/>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التدوين الصوتي القصصي</a:t>
            </a:r>
            <a:r>
              <a:rPr lang="en-US" dirty="0" smtClean="0">
                <a:latin typeface="Alexandria SemiBold" pitchFamily="2" charset="-78"/>
                <a:cs typeface="Alexandria SemiBold" pitchFamily="2" charset="-78"/>
              </a:rPr>
              <a:t>Narrative Podcasting </a:t>
            </a:r>
            <a:r>
              <a:rPr lang="ar-SA" dirty="0" smtClean="0">
                <a:latin typeface="Alexandria SemiBold" pitchFamily="2" charset="-78"/>
                <a:cs typeface="Alexandria SemiBold" pitchFamily="2" charset="-78"/>
              </a:rPr>
              <a:t>: هو </a:t>
            </a:r>
            <a:r>
              <a:rPr lang="ar-SA" dirty="0">
                <a:latin typeface="Alexandria SemiBold" pitchFamily="2" charset="-78"/>
                <a:cs typeface="Alexandria SemiBold" pitchFamily="2" charset="-78"/>
              </a:rPr>
              <a:t>أسلوب </a:t>
            </a:r>
            <a:r>
              <a:rPr lang="ar-SA" dirty="0" smtClean="0">
                <a:latin typeface="Alexandria SemiBold" pitchFamily="2" charset="-78"/>
                <a:cs typeface="Alexandria SemiBold" pitchFamily="2" charset="-78"/>
              </a:rPr>
              <a:t>حكي </a:t>
            </a:r>
            <a:r>
              <a:rPr lang="ar-SA" dirty="0">
                <a:latin typeface="Alexandria SemiBold" pitchFamily="2" charset="-78"/>
                <a:cs typeface="Alexandria SemiBold" pitchFamily="2" charset="-78"/>
              </a:rPr>
              <a:t>قائم </a:t>
            </a: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سرد القصص والحكايات الشيقة بشكل صوتي. وهذه هي أبرز استراتيجياته</a:t>
            </a:r>
            <a:r>
              <a:rPr lang="ar-SA" dirty="0" smtClean="0">
                <a:latin typeface="Alexandria SemiBold" pitchFamily="2" charset="-78"/>
                <a:cs typeface="Alexandria SemiBold" pitchFamily="2" charset="-78"/>
              </a:rPr>
              <a:t>:</a:t>
            </a:r>
          </a:p>
          <a:p>
            <a:pPr marL="460375" indent="-285750" algn="r" rtl="1">
              <a:lnSpc>
                <a:spcPct val="150000"/>
              </a:lnSpc>
              <a:buFontTx/>
              <a:buChar char="-"/>
            </a:pPr>
            <a:r>
              <a:rPr lang="ar-SA" dirty="0" smtClean="0">
                <a:latin typeface="Alexandria SemiBold" pitchFamily="2" charset="-78"/>
                <a:cs typeface="Alexandria SemiBold" pitchFamily="2" charset="-78"/>
              </a:rPr>
              <a:t>اختر </a:t>
            </a:r>
            <a:r>
              <a:rPr lang="ar-SA" dirty="0">
                <a:latin typeface="Alexandria SemiBold" pitchFamily="2" charset="-78"/>
                <a:cs typeface="Alexandria SemiBold" pitchFamily="2" charset="-78"/>
              </a:rPr>
              <a:t>قصصًا مشوقة وذات محتوى عالي القيمة:  </a:t>
            </a:r>
            <a:r>
              <a:rPr lang="ar-SA" dirty="0" smtClean="0">
                <a:latin typeface="Alexandria SemiBold" pitchFamily="2" charset="-78"/>
                <a:cs typeface="Alexandria SemiBold" pitchFamily="2" charset="-78"/>
              </a:rPr>
              <a:t>ويتم ذلك من خلال تحديد </a:t>
            </a:r>
            <a:r>
              <a:rPr lang="ar-SA" dirty="0">
                <a:latin typeface="Alexandria SemiBold" pitchFamily="2" charset="-78"/>
                <a:cs typeface="Alexandria SemiBold" pitchFamily="2" charset="-78"/>
              </a:rPr>
              <a:t>موضوعات وشخصيات جذابة </a:t>
            </a:r>
            <a:r>
              <a:rPr lang="ar-SA" dirty="0" smtClean="0">
                <a:latin typeface="Alexandria SemiBold" pitchFamily="2" charset="-78"/>
                <a:cs typeface="Alexandria SemiBold" pitchFamily="2" charset="-78"/>
              </a:rPr>
              <a:t>ومميزة، والتأكد </a:t>
            </a:r>
            <a:r>
              <a:rPr lang="ar-SA" dirty="0">
                <a:latin typeface="Alexandria SemiBold" pitchFamily="2" charset="-78"/>
                <a:cs typeface="Alexandria SemiBold" pitchFamily="2" charset="-78"/>
              </a:rPr>
              <a:t>من أن كل قصة تقدم تجربة فريدة </a:t>
            </a:r>
            <a:r>
              <a:rPr lang="ar-SA" dirty="0" smtClean="0">
                <a:latin typeface="Alexandria SemiBold" pitchFamily="2" charset="-78"/>
                <a:cs typeface="Alexandria SemiBold" pitchFamily="2" charset="-78"/>
              </a:rPr>
              <a:t>للمستمعين.</a:t>
            </a:r>
          </a:p>
          <a:p>
            <a:pPr marL="460375" indent="-285750" algn="r" rtl="1">
              <a:lnSpc>
                <a:spcPct val="150000"/>
              </a:lnSpc>
              <a:buFontTx/>
              <a:buChar char="-"/>
            </a:pPr>
            <a:r>
              <a:rPr lang="ar-SA" dirty="0" smtClean="0">
                <a:latin typeface="Alexandria SemiBold" pitchFamily="2" charset="-78"/>
                <a:cs typeface="Alexandria SemiBold" pitchFamily="2" charset="-78"/>
              </a:rPr>
              <a:t>ركّز على الإنتاج الصوتي العالي الجودة: استخدم معدات تسجيل جيدة لتقديم صوت نقي وواضح، والتعامل مع المؤثرات الصوتية والموسيقى التصويرية بحرفية لتعزيز تجربة الاستماع.</a:t>
            </a:r>
          </a:p>
          <a:p>
            <a:pPr marL="460375" indent="-285750" algn="r" rtl="1">
              <a:lnSpc>
                <a:spcPct val="150000"/>
              </a:lnSpc>
              <a:buFontTx/>
              <a:buChar char="-"/>
            </a:pPr>
            <a:r>
              <a:rPr lang="ar-SA" dirty="0" smtClean="0">
                <a:latin typeface="Alexandria SemiBold" pitchFamily="2" charset="-78"/>
                <a:cs typeface="Alexandria SemiBold" pitchFamily="2" charset="-78"/>
              </a:rPr>
              <a:t>طوّر سرداً قصصياً رائعاً: اعتن بالأسلوب السردي وطريقة تقديم القصة، واستخدم تقنيات السرد المؤثرة مثل التوصيف الحي والحوار الحيوي. </a:t>
            </a:r>
          </a:p>
          <a:p>
            <a:pPr marL="460375" indent="-285750" algn="r" rtl="1">
              <a:lnSpc>
                <a:spcPct val="150000"/>
              </a:lnSpc>
              <a:buFontTx/>
              <a:buChar char="-"/>
            </a:pPr>
            <a:r>
              <a:rPr lang="ar-SA" dirty="0" smtClean="0">
                <a:latin typeface="Alexandria SemiBold" pitchFamily="2" charset="-78"/>
                <a:cs typeface="Alexandria SemiBold" pitchFamily="2" charset="-78"/>
              </a:rPr>
              <a:t>بناء </a:t>
            </a:r>
            <a:r>
              <a:rPr lang="ar-SA" dirty="0">
                <a:latin typeface="Alexandria SemiBold" pitchFamily="2" charset="-78"/>
                <a:cs typeface="Alexandria SemiBold" pitchFamily="2" charset="-78"/>
              </a:rPr>
              <a:t>قصة متماسكة ذات بداية ووسط ونهاية، مع عقد وتطورات تحافظ على انخراط المستمع</a:t>
            </a:r>
            <a:r>
              <a:rPr lang="ar-SA" dirty="0" smtClean="0">
                <a:latin typeface="Alexandria SemiBold" pitchFamily="2" charset="-78"/>
                <a:cs typeface="Alexandria SemiBold" pitchFamily="2" charset="-78"/>
              </a:rPr>
              <a:t>.</a:t>
            </a: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7277" b="69286"/>
          <a:stretch/>
        </p:blipFill>
        <p:spPr>
          <a:xfrm>
            <a:off x="73658" y="2527135"/>
            <a:ext cx="1766027" cy="134273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قوالب كتابة النص </a:t>
            </a:r>
            <a:r>
              <a:rPr lang="en-US" b="1" dirty="0" smtClean="0">
                <a:solidFill>
                  <a:srgbClr val="C00000"/>
                </a:solidFill>
                <a:latin typeface="Alexandria ExtraBold" pitchFamily="2" charset="-78"/>
                <a:cs typeface="Alexandria ExtraBold" pitchFamily="2" charset="-78"/>
              </a:rPr>
              <a:t>Script</a:t>
            </a:r>
            <a:endParaRPr lang="en-US" sz="2800" b="1" dirty="0">
              <a:solidFill>
                <a:srgbClr val="C00000"/>
              </a:solidFill>
              <a:latin typeface="Alexandria ExtraBold" pitchFamily="2" charset="-78"/>
              <a:cs typeface="Alexandria ExtraBold" pitchFamily="2" charset="-78"/>
            </a:endParaRPr>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3690" y="5418307"/>
            <a:ext cx="7709382" cy="6007033"/>
          </a:xfrm>
          <a:prstGeom prst="rect">
            <a:avLst/>
          </a:prstGeom>
        </p:spPr>
      </p:pic>
    </p:spTree>
    <p:extLst>
      <p:ext uri="{BB962C8B-B14F-4D97-AF65-F5344CB8AC3E}">
        <p14:creationId xmlns:p14="http://schemas.microsoft.com/office/powerpoint/2010/main" val="351111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4947" y="1516855"/>
            <a:ext cx="10035681" cy="4716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68563" y="1798922"/>
            <a:ext cx="9992065" cy="4247317"/>
          </a:xfrm>
          <a:prstGeom prst="rect">
            <a:avLst/>
          </a:prstGeom>
          <a:noFill/>
        </p:spPr>
        <p:txBody>
          <a:bodyPr wrap="square" rtlCol="0">
            <a:spAutoFit/>
          </a:bodyPr>
          <a:lstStyle/>
          <a:p>
            <a:pPr marL="517525"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التدوين القائم على الحوار: </a:t>
            </a:r>
            <a:r>
              <a:rPr lang="ar-SA" dirty="0" smtClean="0">
                <a:latin typeface="Alexandria SemiBold" pitchFamily="2" charset="-78"/>
                <a:cs typeface="Alexandria SemiBold" pitchFamily="2" charset="-78"/>
              </a:rPr>
              <a:t>يركز استخدم </a:t>
            </a:r>
            <a:r>
              <a:rPr lang="ar-SA" dirty="0">
                <a:latin typeface="Alexandria SemiBold" pitchFamily="2" charset="-78"/>
                <a:cs typeface="Alexandria SemiBold" pitchFamily="2" charset="-78"/>
              </a:rPr>
              <a:t>الحوار بين الشخصيات لإظهار شخصياتهم وصفاتهم </a:t>
            </a:r>
            <a:r>
              <a:rPr lang="ar-SA" dirty="0" smtClean="0">
                <a:latin typeface="Alexandria SemiBold" pitchFamily="2" charset="-78"/>
                <a:cs typeface="Alexandria SemiBold" pitchFamily="2" charset="-78"/>
              </a:rPr>
              <a:t>المميزة. وفيما يلي اهم استراتيجياته:</a:t>
            </a:r>
          </a:p>
          <a:p>
            <a:pPr marL="460375" indent="-285750" algn="r" rtl="1">
              <a:lnSpc>
                <a:spcPct val="150000"/>
              </a:lnSpc>
              <a:buFontTx/>
              <a:buChar char="-"/>
            </a:pPr>
            <a:r>
              <a:rPr lang="ar-SA" dirty="0" smtClean="0">
                <a:latin typeface="Alexandria SemiBold" pitchFamily="2" charset="-78"/>
                <a:cs typeface="Alexandria SemiBold" pitchFamily="2" charset="-78"/>
              </a:rPr>
              <a:t>اجعل </a:t>
            </a:r>
            <a:r>
              <a:rPr lang="ar-SA" dirty="0">
                <a:latin typeface="Alexandria SemiBold" pitchFamily="2" charset="-78"/>
                <a:cs typeface="Alexandria SemiBold" pitchFamily="2" charset="-78"/>
              </a:rPr>
              <a:t>الحوار طبيعيًا ومعبرًا عن طريقة تفكير وتحدث كل </a:t>
            </a:r>
            <a:r>
              <a:rPr lang="ar-SA" dirty="0" smtClean="0">
                <a:latin typeface="Alexandria SemiBold" pitchFamily="2" charset="-78"/>
                <a:cs typeface="Alexandria SemiBold" pitchFamily="2" charset="-78"/>
              </a:rPr>
              <a:t>شخصية.</a:t>
            </a:r>
          </a:p>
          <a:p>
            <a:pPr marL="460375" indent="-285750" algn="r" rtl="1">
              <a:lnSpc>
                <a:spcPct val="150000"/>
              </a:lnSpc>
              <a:buFontTx/>
              <a:buChar char="-"/>
            </a:pPr>
            <a:r>
              <a:rPr lang="ar-SA" dirty="0" smtClean="0">
                <a:latin typeface="Alexandria SemiBold" pitchFamily="2" charset="-78"/>
                <a:cs typeface="Alexandria SemiBold" pitchFamily="2" charset="-78"/>
              </a:rPr>
              <a:t>استخدم </a:t>
            </a:r>
            <a:r>
              <a:rPr lang="ar-SA" dirty="0">
                <a:latin typeface="Alexandria SemiBold" pitchFamily="2" charset="-78"/>
                <a:cs typeface="Alexandria SemiBold" pitchFamily="2" charset="-78"/>
              </a:rPr>
              <a:t>الحوار لكشف دوافع الشخصيات وصراعاتها الداخلية</a:t>
            </a:r>
            <a:r>
              <a:rPr lang="ar-SA" dirty="0" smtClean="0">
                <a:latin typeface="Alexandria SemiBold" pitchFamily="2" charset="-78"/>
                <a:cs typeface="Alexandria SemiBold" pitchFamily="2" charset="-78"/>
              </a:rPr>
              <a:t>.</a:t>
            </a:r>
            <a:endParaRPr lang="en-US" dirty="0" smtClean="0">
              <a:latin typeface="Alexandria SemiBold" pitchFamily="2" charset="-78"/>
              <a:cs typeface="Alexandria SemiBold" pitchFamily="2" charset="-78"/>
            </a:endParaRPr>
          </a:p>
          <a:p>
            <a:pPr marL="460375" indent="-285750" algn="r" rtl="1">
              <a:lnSpc>
                <a:spcPct val="150000"/>
              </a:lnSpc>
              <a:buFontTx/>
              <a:buChar char="-"/>
            </a:pPr>
            <a:r>
              <a:rPr lang="ar-SA" dirty="0" smtClean="0">
                <a:latin typeface="Alexandria SemiBold" pitchFamily="2" charset="-78"/>
                <a:cs typeface="Alexandria SemiBold" pitchFamily="2" charset="-78"/>
              </a:rPr>
              <a:t>الوصف التفصيلي: صف </a:t>
            </a:r>
            <a:r>
              <a:rPr lang="ar-SA" dirty="0">
                <a:latin typeface="Alexandria SemiBold" pitchFamily="2" charset="-78"/>
                <a:cs typeface="Alexandria SemiBold" pitchFamily="2" charset="-78"/>
              </a:rPr>
              <a:t>مظهر الشخصيات بتفاصيل غنية، بما في ذلك الملامح، الملبس، اللغة الجسدية</a:t>
            </a:r>
            <a:r>
              <a:rPr lang="ar-SA" dirty="0" smtClean="0">
                <a:latin typeface="Alexandria SemiBold" pitchFamily="2" charset="-78"/>
                <a:cs typeface="Alexandria SemiBold" pitchFamily="2" charset="-78"/>
              </a:rPr>
              <a:t>. وصف </a:t>
            </a:r>
            <a:r>
              <a:rPr lang="ar-SA" dirty="0">
                <a:latin typeface="Alexandria SemiBold" pitchFamily="2" charset="-78"/>
                <a:cs typeface="Alexandria SemiBold" pitchFamily="2" charset="-78"/>
              </a:rPr>
              <a:t>عادات الشخصيات وسلوكياتها المميزة لتجسيدها بوضوح في ذهن المستمع</a:t>
            </a:r>
            <a:r>
              <a:rPr lang="ar-SA" dirty="0" smtClean="0">
                <a:latin typeface="Alexandria SemiBold" pitchFamily="2" charset="-78"/>
                <a:cs typeface="Alexandria SemiBold" pitchFamily="2" charset="-78"/>
              </a:rPr>
              <a:t>.</a:t>
            </a:r>
          </a:p>
          <a:p>
            <a:pPr marL="460375" indent="-285750" algn="r" rtl="1">
              <a:lnSpc>
                <a:spcPct val="150000"/>
              </a:lnSpc>
              <a:buFontTx/>
              <a:buChar char="-"/>
            </a:pPr>
            <a:r>
              <a:rPr lang="ar-SA" dirty="0">
                <a:latin typeface="Alexandria SemiBold" pitchFamily="2" charset="-78"/>
                <a:cs typeface="Alexandria SemiBold" pitchFamily="2" charset="-78"/>
              </a:rPr>
              <a:t>السرد من منظور </a:t>
            </a:r>
            <a:r>
              <a:rPr lang="ar-SA" dirty="0" smtClean="0">
                <a:latin typeface="Alexandria SemiBold" pitchFamily="2" charset="-78"/>
                <a:cs typeface="Alexandria SemiBold" pitchFamily="2" charset="-78"/>
              </a:rPr>
              <a:t>الشخصية:استخدم </a:t>
            </a:r>
            <a:r>
              <a:rPr lang="ar-SA" dirty="0">
                <a:latin typeface="Alexandria SemiBold" pitchFamily="2" charset="-78"/>
                <a:cs typeface="Alexandria SemiBold" pitchFamily="2" charset="-78"/>
              </a:rPr>
              <a:t>منظور الشخصية الأولى ("أنا") لإدخال المستمعين مباشرة في تفكير وإحساس </a:t>
            </a:r>
            <a:r>
              <a:rPr lang="ar-SA" dirty="0" smtClean="0">
                <a:latin typeface="Alexandria SemiBold" pitchFamily="2" charset="-78"/>
                <a:cs typeface="Alexandria SemiBold" pitchFamily="2" charset="-78"/>
              </a:rPr>
              <a:t>الشخصية.وصف </a:t>
            </a:r>
            <a:r>
              <a:rPr lang="ar-SA" dirty="0">
                <a:latin typeface="Alexandria SemiBold" pitchFamily="2" charset="-78"/>
                <a:cs typeface="Alexandria SemiBold" pitchFamily="2" charset="-78"/>
              </a:rPr>
              <a:t>الأحداث من خلال إحساسات وتأملات الشخصية لإثراء تصور المستمع </a:t>
            </a:r>
            <a:r>
              <a:rPr lang="ar-SA" dirty="0" smtClean="0">
                <a:latin typeface="Alexandria SemiBold" pitchFamily="2" charset="-78"/>
                <a:cs typeface="Alexandria SemiBold" pitchFamily="2" charset="-78"/>
              </a:rPr>
              <a:t>عنها.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48633" y="970057"/>
            <a:ext cx="3818445"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قوالب كتابة النص </a:t>
            </a:r>
            <a:r>
              <a:rPr lang="en-US" b="1" dirty="0" smtClean="0">
                <a:solidFill>
                  <a:srgbClr val="C00000"/>
                </a:solidFill>
                <a:latin typeface="Alexandria ExtraBold" pitchFamily="2" charset="-78"/>
                <a:cs typeface="Alexandria ExtraBold" pitchFamily="2" charset="-78"/>
              </a:rPr>
              <a:t>Script</a:t>
            </a:r>
            <a:endParaRPr lang="en-US" sz="28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239523"/>
            <a:ext cx="1310631" cy="1664829"/>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7277" b="69286"/>
          <a:stretch/>
        </p:blipFill>
        <p:spPr>
          <a:xfrm>
            <a:off x="73658" y="2527135"/>
            <a:ext cx="1766027" cy="1342736"/>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5315" y="5239523"/>
            <a:ext cx="7709382" cy="6007033"/>
          </a:xfrm>
          <a:prstGeom prst="rect">
            <a:avLst/>
          </a:prstGeom>
        </p:spPr>
      </p:pic>
    </p:spTree>
    <p:extLst>
      <p:ext uri="{BB962C8B-B14F-4D97-AF65-F5344CB8AC3E}">
        <p14:creationId xmlns:p14="http://schemas.microsoft.com/office/powerpoint/2010/main" val="3347633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4037319"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86697" y="1685495"/>
            <a:ext cx="11135032"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86697" y="1672550"/>
            <a:ext cx="11017045" cy="4662815"/>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يشهد العالم اليوم تحولاً ثقافياً وتكنولوجياً يؤثر بشكل كبير على وسائل الإعلام، وطرق توصيل المعلومات ، ومن بين هذه التحولات يبرز " البودكاست" كأحد الظواهر البارزة التي شهدت نمواً هائلاً خلال الفترة من 2018 حتي 2024. وأصبح </a:t>
            </a:r>
            <a:r>
              <a:rPr lang="ar-SA" dirty="0">
                <a:latin typeface="Alexandria SemiBold" pitchFamily="2" charset="-78"/>
                <a:cs typeface="Alexandria SemiBold" pitchFamily="2" charset="-78"/>
              </a:rPr>
              <a:t>البودكاست </a:t>
            </a:r>
            <a:r>
              <a:rPr lang="ar-SA" dirty="0" smtClean="0">
                <a:latin typeface="Alexandria SemiBold" pitchFamily="2" charset="-78"/>
                <a:cs typeface="Alexandria SemiBold" pitchFamily="2" charset="-78"/>
              </a:rPr>
              <a:t>جزءاً مهماً </a:t>
            </a:r>
            <a:r>
              <a:rPr lang="ar-SA" dirty="0">
                <a:latin typeface="Alexandria SemiBold" pitchFamily="2" charset="-78"/>
                <a:cs typeface="Alexandria SemiBold" pitchFamily="2" charset="-78"/>
              </a:rPr>
              <a:t>من وسائل الإعلام الحديثة ويوفر منصة فريدة للأفراد لمشاركة قصصهم ووجهات نظرهم. </a:t>
            </a:r>
            <a:endParaRPr lang="ar-SA"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ومع </a:t>
            </a:r>
            <a:r>
              <a:rPr lang="ar-SA" dirty="0">
                <a:latin typeface="Alexandria SemiBold" pitchFamily="2" charset="-78"/>
                <a:cs typeface="Alexandria SemiBold" pitchFamily="2" charset="-78"/>
              </a:rPr>
              <a:t>استمرار صناعة البودكاست في النمو والتطور، فمن الواضح أنها ستظل </a:t>
            </a:r>
            <a:r>
              <a:rPr lang="ar-SA" dirty="0" smtClean="0">
                <a:latin typeface="Alexandria SemiBold" pitchFamily="2" charset="-78"/>
                <a:cs typeface="Alexandria SemiBold" pitchFamily="2" charset="-78"/>
              </a:rPr>
              <a:t>جانباً مهماً </a:t>
            </a:r>
            <a:r>
              <a:rPr lang="ar-SA" dirty="0">
                <a:latin typeface="Alexandria SemiBold" pitchFamily="2" charset="-78"/>
                <a:cs typeface="Alexandria SemiBold" pitchFamily="2" charset="-78"/>
              </a:rPr>
              <a:t>من حياتنا اليومية. سواء كنت </a:t>
            </a:r>
            <a:r>
              <a:rPr lang="ar-SA" dirty="0" smtClean="0">
                <a:latin typeface="Alexandria SemiBold" pitchFamily="2" charset="-78"/>
                <a:cs typeface="Alexandria SemiBold" pitchFamily="2" charset="-78"/>
              </a:rPr>
              <a:t>مُنشئ </a:t>
            </a:r>
            <a:r>
              <a:rPr lang="ar-SA" dirty="0">
                <a:latin typeface="Alexandria SemiBold" pitchFamily="2" charset="-78"/>
                <a:cs typeface="Alexandria SemiBold" pitchFamily="2" charset="-78"/>
              </a:rPr>
              <a:t>محتوى أو </a:t>
            </a:r>
            <a:r>
              <a:rPr lang="ar-SA" dirty="0" smtClean="0">
                <a:latin typeface="Alexandria SemiBold" pitchFamily="2" charset="-78"/>
                <a:cs typeface="Alexandria SemiBold" pitchFamily="2" charset="-78"/>
              </a:rPr>
              <a:t>مستمعاً، </a:t>
            </a:r>
            <a:r>
              <a:rPr lang="ar-SA" dirty="0">
                <a:latin typeface="Alexandria SemiBold" pitchFamily="2" charset="-78"/>
                <a:cs typeface="Alexandria SemiBold" pitchFamily="2" charset="-78"/>
              </a:rPr>
              <a:t>فإن البث الصوتي يوفر فرصة قيمة للتواصل مع الآخرين وتوسيع فهمك لأنفسنا والعالم من حولنا</a:t>
            </a:r>
            <a:r>
              <a:rPr lang="ar-SA" dirty="0" smtClean="0">
                <a:latin typeface="Alexandria SemiBold" pitchFamily="2" charset="-78"/>
                <a:cs typeface="Alexandria SemiBold" pitchFamily="2" charset="-78"/>
              </a:rPr>
              <a:t>. وتختلف </a:t>
            </a:r>
            <a:r>
              <a:rPr lang="ar-SA" dirty="0">
                <a:latin typeface="Alexandria SemiBold" pitchFamily="2" charset="-78"/>
                <a:cs typeface="Alexandria SemiBold" pitchFamily="2" charset="-78"/>
              </a:rPr>
              <a:t>مواضيع البودكاست وتتنوع حسب اختلاف وتنوع شخصيات واهتمامات المدونين للمحتوى على مختلف المنصات التي تقدم هذه الخدمة للجمهور، فهناك نوع من البودكاست </a:t>
            </a:r>
            <a:r>
              <a:rPr lang="ar-SA" dirty="0" smtClean="0">
                <a:latin typeface="Alexandria SemiBold" pitchFamily="2" charset="-78"/>
                <a:cs typeface="Alexandria SemiBold" pitchFamily="2" charset="-78"/>
              </a:rPr>
              <a:t>تهتم </a:t>
            </a:r>
            <a:r>
              <a:rPr lang="ar-SA" dirty="0">
                <a:latin typeface="Alexandria SemiBold" pitchFamily="2" charset="-78"/>
                <a:cs typeface="Alexandria SemiBold" pitchFamily="2" charset="-78"/>
              </a:rPr>
              <a:t>بالسياسة أو </a:t>
            </a:r>
            <a:r>
              <a:rPr lang="ar-SA" dirty="0" smtClean="0">
                <a:latin typeface="Alexandria SemiBold" pitchFamily="2" charset="-78"/>
                <a:cs typeface="Alexandria SemiBold" pitchFamily="2" charset="-78"/>
              </a:rPr>
              <a:t>الموضوعات </a:t>
            </a:r>
            <a:r>
              <a:rPr lang="ar-SA" dirty="0">
                <a:latin typeface="Alexandria SemiBold" pitchFamily="2" charset="-78"/>
                <a:cs typeface="Alexandria SemiBold" pitchFamily="2" charset="-78"/>
              </a:rPr>
              <a:t>الاجتماعية وأخرى بأخبار التقنية وغيرها</a:t>
            </a:r>
            <a:r>
              <a:rPr lang="ar-SA" dirty="0" smtClean="0">
                <a:latin typeface="Alexandria SemiBold" pitchFamily="2" charset="-78"/>
                <a:cs typeface="Alexandria SemiBold" pitchFamily="2" charset="-78"/>
              </a:rPr>
              <a:t>. لذا استطاع </a:t>
            </a:r>
            <a:r>
              <a:rPr lang="ar-SA" dirty="0">
                <a:latin typeface="Alexandria SemiBold" pitchFamily="2" charset="-78"/>
                <a:cs typeface="Alexandria SemiBold" pitchFamily="2" charset="-78"/>
              </a:rPr>
              <a:t>البودكاست أن يحتل مكانة متقدمة في صناعة المحتوى </a:t>
            </a:r>
            <a:r>
              <a:rPr lang="ar-SA" dirty="0" smtClean="0">
                <a:latin typeface="Alexandria SemiBold" pitchFamily="2" charset="-78"/>
                <a:cs typeface="Alexandria SemiBold" pitchFamily="2" charset="-78"/>
              </a:rPr>
              <a:t>الصوتي.</a:t>
            </a:r>
            <a:endParaRPr lang="ar-SA"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47" y="5511297"/>
            <a:ext cx="4470235" cy="6007033"/>
          </a:xfrm>
          <a:prstGeom prst="rect">
            <a:avLst/>
          </a:prstGeom>
        </p:spPr>
      </p:pic>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0" y="5842861"/>
            <a:ext cx="835655" cy="1061491"/>
          </a:xfrm>
          <a:prstGeom prst="rect">
            <a:avLst/>
          </a:prstGeom>
        </p:spPr>
      </p:pic>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352787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432" y="1194619"/>
            <a:ext cx="9965367" cy="48964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050976E4-0CF2-BA00-34CA-2F9419409B9E}"/>
              </a:ext>
            </a:extLst>
          </p:cNvPr>
          <p:cNvSpPr txBox="1"/>
          <p:nvPr/>
        </p:nvSpPr>
        <p:spPr>
          <a:xfrm>
            <a:off x="825910" y="1427645"/>
            <a:ext cx="9556955" cy="4519186"/>
          </a:xfrm>
          <a:prstGeom prst="rect">
            <a:avLst/>
          </a:prstGeom>
          <a:noFill/>
        </p:spPr>
        <p:txBody>
          <a:bodyPr wrap="square" rtlCol="0">
            <a:spAutoFit/>
          </a:bodyPr>
          <a:lstStyle/>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منة الله كمال، التدوين الصوتي " بودكاست" في ضوء معايير الابتكار الإعلامي: تحليل من المستوى الثاني في الفترة من 2018-2023 ، المجلة المصرية لبحوث الاتصال الجماهيري، كلية الإعلام ، جامعة بنى سويف، العدد: 5، 2023، ص ص 546- 624.</a:t>
            </a:r>
          </a:p>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عباس مصطفى صادق، الإعلام الجديد: المفاهيم والوسائل والتطبيقات،( عمان: دار الشروق للنشر والتوزيع ، ب.ت)</a:t>
            </a:r>
          </a:p>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حبيبة سعادة، حنان عمرون، ظاهرة التدوين النسوي بالفيديو عبر اليوتيوب في الجزائر: دراسة في القائم بالاتصال، المجلة الجزائرية للأبحاث والدراسات، المجلد : 5، العدد: 4، أكتوبر 2022 ، ص ص 87 – 97.</a:t>
            </a:r>
          </a:p>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سمية البعقوبي، البودكاست: متطلبات العمل وخصائص المحتوى، دراسة حالة بودكاست الجزيرة، معهد الجزيرة للإعلام ، 2020.</a:t>
            </a:r>
          </a:p>
          <a:p>
            <a:pPr marL="342900" indent="-342900">
              <a:lnSpc>
                <a:spcPct val="150000"/>
              </a:lnSpc>
              <a:spcAft>
                <a:spcPts val="800"/>
              </a:spcAft>
              <a:buFont typeface="+mj-lt"/>
              <a:buAutoNum type="arabicPeriod"/>
              <a:defRPr/>
            </a:pPr>
            <a:r>
              <a:rPr lang="en-US" sz="1600" dirty="0">
                <a:latin typeface="Alexandria SemiBold" pitchFamily="2" charset="-78"/>
                <a:cs typeface="Alexandria SemiBold" pitchFamily="2" charset="-78"/>
              </a:rPr>
              <a:t> Y Elisa Shearer, Jacob </a:t>
            </a:r>
            <a:r>
              <a:rPr lang="en-US" sz="1600" dirty="0" err="1">
                <a:latin typeface="Alexandria SemiBold" pitchFamily="2" charset="-78"/>
                <a:cs typeface="Alexandria SemiBold" pitchFamily="2" charset="-78"/>
              </a:rPr>
              <a:t>Liedke</a:t>
            </a:r>
            <a:r>
              <a:rPr lang="en-US" sz="1600" dirty="0">
                <a:latin typeface="Alexandria SemiBold" pitchFamily="2" charset="-78"/>
                <a:cs typeface="Alexandria SemiBold" pitchFamily="2" charset="-78"/>
              </a:rPr>
              <a:t>, Katerina Eva </a:t>
            </a:r>
            <a:r>
              <a:rPr lang="en-US" sz="1600" dirty="0" err="1">
                <a:latin typeface="Alexandria SemiBold" pitchFamily="2" charset="-78"/>
                <a:cs typeface="Alexandria SemiBold" pitchFamily="2" charset="-78"/>
              </a:rPr>
              <a:t>Matsa</a:t>
            </a:r>
            <a:r>
              <a:rPr lang="en-US" sz="1600" dirty="0">
                <a:latin typeface="Alexandria SemiBold" pitchFamily="2" charset="-78"/>
                <a:cs typeface="Alexandria SemiBold" pitchFamily="2" charset="-78"/>
              </a:rPr>
              <a:t>, Michael </a:t>
            </a:r>
            <a:r>
              <a:rPr lang="en-US" sz="1600" dirty="0" err="1">
                <a:latin typeface="Alexandria SemiBold" pitchFamily="2" charset="-78"/>
                <a:cs typeface="Alexandria SemiBold" pitchFamily="2" charset="-78"/>
              </a:rPr>
              <a:t>Lipka</a:t>
            </a:r>
            <a:r>
              <a:rPr lang="en-US" sz="1600" dirty="0">
                <a:latin typeface="Alexandria SemiBold" pitchFamily="2" charset="-78"/>
                <a:cs typeface="Alexandria SemiBold" pitchFamily="2" charset="-78"/>
              </a:rPr>
              <a:t> and Mark </a:t>
            </a:r>
            <a:r>
              <a:rPr lang="en-US" sz="1600" dirty="0" err="1" smtClean="0">
                <a:latin typeface="Alexandria SemiBold" pitchFamily="2" charset="-78"/>
                <a:cs typeface="Alexandria SemiBold" pitchFamily="2" charset="-78"/>
              </a:rPr>
              <a:t>Jurkowitz</a:t>
            </a:r>
            <a:r>
              <a:rPr lang="en-US" sz="1600" dirty="0" smtClean="0">
                <a:latin typeface="Alexandria SemiBold" pitchFamily="2" charset="-78"/>
                <a:cs typeface="Alexandria SemiBold" pitchFamily="2" charset="-78"/>
              </a:rPr>
              <a:t>, </a:t>
            </a:r>
            <a:r>
              <a:rPr lang="en-US" sz="1600" dirty="0">
                <a:latin typeface="Alexandria SemiBold" pitchFamily="2" charset="-78"/>
                <a:cs typeface="Alexandria SemiBold" pitchFamily="2" charset="-78"/>
              </a:rPr>
              <a:t>Podcasts as a Source of News and </a:t>
            </a:r>
            <a:r>
              <a:rPr lang="en-US" sz="1600" dirty="0" smtClean="0">
                <a:latin typeface="Alexandria SemiBold" pitchFamily="2" charset="-78"/>
                <a:cs typeface="Alexandria SemiBold" pitchFamily="2" charset="-78"/>
              </a:rPr>
              <a:t>Information, Pew Research, April 18, 2023. available at: </a:t>
            </a:r>
            <a:r>
              <a:rPr lang="en-US" sz="1400" dirty="0">
                <a:latin typeface="Alexandria SemiBold" pitchFamily="2" charset="-78"/>
                <a:cs typeface="Alexandria SemiBold" pitchFamily="2" charset="-78"/>
                <a:hlinkClick r:id="rId3"/>
              </a:rPr>
              <a:t>www.pewresearch.org</a:t>
            </a:r>
            <a:r>
              <a:rPr lang="en-US" sz="1400" dirty="0">
                <a:latin typeface="Alexandria SemiBold" pitchFamily="2" charset="-78"/>
                <a:cs typeface="Alexandria SemiBold" pitchFamily="2" charset="-78"/>
              </a:rPr>
              <a:t> </a:t>
            </a:r>
          </a:p>
        </p:txBody>
      </p:sp>
      <p:sp>
        <p:nvSpPr>
          <p:cNvPr id="8" name="TextBox 7">
            <a:extLst>
              <a:ext uri="{FF2B5EF4-FFF2-40B4-BE49-F238E27FC236}">
                <a16:creationId xmlns:a16="http://schemas.microsoft.com/office/drawing/2014/main" id="{F9A80F9F-74DB-1D57-04E8-E20E92A09B0A}"/>
              </a:ext>
            </a:extLst>
          </p:cNvPr>
          <p:cNvSpPr txBox="1"/>
          <p:nvPr/>
        </p:nvSpPr>
        <p:spPr>
          <a:xfrm>
            <a:off x="2737647" y="423971"/>
            <a:ext cx="5728936" cy="747705"/>
          </a:xfrm>
          <a:prstGeom prst="rect">
            <a:avLst/>
          </a:prstGeom>
          <a:noFill/>
        </p:spPr>
        <p:txBody>
          <a:bodyPr wrap="square" rtlCol="0">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 name="Ink 3"/>
              <p14:cNvContentPartPr/>
              <p14:nvPr/>
            </p14:nvContentPartPr>
            <p14:xfrm>
              <a:off x="10626480" y="142920"/>
              <a:ext cx="625320" cy="2152440"/>
            </p14:xfrm>
          </p:contentPart>
        </mc:Choice>
        <mc:Fallback xmlns="">
          <p:pic>
            <p:nvPicPr>
              <p:cNvPr id="4" name="Ink 3"/>
              <p:cNvPicPr/>
              <p:nvPr/>
            </p:nvPicPr>
            <p:blipFill>
              <a:blip r:embed="rId11"/>
              <a:stretch>
                <a:fillRect/>
              </a:stretch>
            </p:blipFill>
            <p:spPr>
              <a:xfrm>
                <a:off x="10617120" y="133560"/>
                <a:ext cx="644040" cy="217116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61290</TotalTime>
  <Words>4693</Words>
  <Application>Microsoft Office PowerPoint</Application>
  <PresentationFormat>Widescreen</PresentationFormat>
  <Paragraphs>490</Paragraphs>
  <Slides>46</Slides>
  <Notes>30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46</vt:i4>
      </vt:variant>
    </vt:vector>
  </HeadingPairs>
  <TitlesOfParts>
    <vt:vector size="59"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2838</cp:revision>
  <dcterms:created xsi:type="dcterms:W3CDTF">2023-04-29T09:08:23Z</dcterms:created>
  <dcterms:modified xsi:type="dcterms:W3CDTF">2024-08-08T18:09:50Z</dcterms:modified>
</cp:coreProperties>
</file>