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diagrams/data1.xml" ContentType="application/vnd.openxmlformats-officedocument.drawingml.diagramData+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slideLayouts/slideLayout24.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4" r:id="rId2"/>
  </p:sldMasterIdLst>
  <p:notesMasterIdLst>
    <p:notesMasterId r:id="rId44"/>
  </p:notesMasterIdLst>
  <p:sldIdLst>
    <p:sldId id="504" r:id="rId3"/>
    <p:sldId id="670" r:id="rId4"/>
    <p:sldId id="313" r:id="rId5"/>
    <p:sldId id="732" r:id="rId6"/>
    <p:sldId id="776" r:id="rId7"/>
    <p:sldId id="826" r:id="rId8"/>
    <p:sldId id="827" r:id="rId9"/>
    <p:sldId id="830" r:id="rId10"/>
    <p:sldId id="829" r:id="rId11"/>
    <p:sldId id="828" r:id="rId12"/>
    <p:sldId id="833" r:id="rId13"/>
    <p:sldId id="834" r:id="rId14"/>
    <p:sldId id="825" r:id="rId15"/>
    <p:sldId id="835" r:id="rId16"/>
    <p:sldId id="837" r:id="rId17"/>
    <p:sldId id="836" r:id="rId18"/>
    <p:sldId id="838" r:id="rId19"/>
    <p:sldId id="821" r:id="rId20"/>
    <p:sldId id="822" r:id="rId21"/>
    <p:sldId id="823" r:id="rId22"/>
    <p:sldId id="820" r:id="rId23"/>
    <p:sldId id="824" r:id="rId24"/>
    <p:sldId id="839" r:id="rId25"/>
    <p:sldId id="841" r:id="rId26"/>
    <p:sldId id="842" r:id="rId27"/>
    <p:sldId id="696" r:id="rId28"/>
    <p:sldId id="843" r:id="rId29"/>
    <p:sldId id="813" r:id="rId30"/>
    <p:sldId id="845" r:id="rId31"/>
    <p:sldId id="846" r:id="rId32"/>
    <p:sldId id="848" r:id="rId33"/>
    <p:sldId id="847" r:id="rId34"/>
    <p:sldId id="812" r:id="rId35"/>
    <p:sldId id="850" r:id="rId36"/>
    <p:sldId id="849" r:id="rId37"/>
    <p:sldId id="774" r:id="rId38"/>
    <p:sldId id="809" r:id="rId39"/>
    <p:sldId id="777" r:id="rId40"/>
    <p:sldId id="503" r:id="rId41"/>
    <p:sldId id="505"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3691" autoAdjust="0"/>
  </p:normalViewPr>
  <p:slideViewPr>
    <p:cSldViewPr snapToGrid="0">
      <p:cViewPr>
        <p:scale>
          <a:sx n="93" d="100"/>
          <a:sy n="93" d="100"/>
        </p:scale>
        <p:origin x="66" y="90"/>
      </p:cViewPr>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50" Type="http://schemas.openxmlformats.org/officeDocument/2006/relationships/customXml" Target="../customXml/item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customXml" Target="../customXml/item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customXml" Target="../customXml/item3.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F636C8-C971-48AC-ABFA-CAFE11F9DE92}" type="doc">
      <dgm:prSet loTypeId="urn:microsoft.com/office/officeart/2018/layout/CircleProcess" loCatId="simpleprocesssa" qsTypeId="urn:microsoft.com/office/officeart/2005/8/quickstyle/simple1" qsCatId="simple" csTypeId="urn:microsoft.com/office/officeart/2005/8/colors/accent1_1" csCatId="accent1" phldr="1"/>
      <dgm:spPr/>
      <dgm:t>
        <a:bodyPr/>
        <a:lstStyle/>
        <a:p>
          <a:endParaRPr lang="en-US"/>
        </a:p>
      </dgm:t>
    </dgm:pt>
    <dgm:pt modelId="{E5FC2302-8E6E-4687-ADAD-BDB3E6CBD9AC}">
      <dgm:prSet/>
      <dgm:spPr/>
      <dgm:t>
        <a:bodyPr/>
        <a:lstStyle/>
        <a:p>
          <a:pPr rtl="1"/>
          <a:r>
            <a:rPr lang="fa-IR" b="0" i="0" baseline="0" dirty="0"/>
            <a:t>أولا: اركان المسئولية المدنية و اتسا</a:t>
          </a:r>
          <a:r>
            <a:rPr lang="ar-EG" b="0" i="0" baseline="0" dirty="0"/>
            <a:t>م</a:t>
          </a:r>
          <a:r>
            <a:rPr lang="fa-IR" b="0" i="0" baseline="0" dirty="0"/>
            <a:t> الضرر الناتج عن الاعلام الرقمي بالاتساع.</a:t>
          </a:r>
          <a:endParaRPr lang="en-US" b="0" i="0" baseline="0" dirty="0"/>
        </a:p>
      </dgm:t>
    </dgm:pt>
    <dgm:pt modelId="{E47178B5-0D45-4962-A29F-6BCE846BE64C}" type="parTrans" cxnId="{6186C20E-7363-4DFC-A274-3625C87FAC2D}">
      <dgm:prSet/>
      <dgm:spPr/>
      <dgm:t>
        <a:bodyPr/>
        <a:lstStyle/>
        <a:p>
          <a:endParaRPr lang="en-US"/>
        </a:p>
      </dgm:t>
    </dgm:pt>
    <dgm:pt modelId="{0CD6922C-6185-4C07-A528-1FC185226261}" type="sibTrans" cxnId="{6186C20E-7363-4DFC-A274-3625C87FAC2D}">
      <dgm:prSet/>
      <dgm:spPr/>
      <dgm:t>
        <a:bodyPr/>
        <a:lstStyle/>
        <a:p>
          <a:endParaRPr lang="en-US"/>
        </a:p>
      </dgm:t>
    </dgm:pt>
    <dgm:pt modelId="{D5D5F5D4-CF16-4393-9E27-486FF5878BCC}">
      <dgm:prSet/>
      <dgm:spPr/>
      <dgm:t>
        <a:bodyPr/>
        <a:lstStyle/>
        <a:p>
          <a:pPr rtl="1"/>
          <a:r>
            <a:rPr lang="fa-IR" b="0" i="0" baseline="0" dirty="0"/>
            <a:t>ثانيا: مسئولية الإعلامي.</a:t>
          </a:r>
          <a:endParaRPr lang="en-US" b="0" i="0" baseline="0" dirty="0"/>
        </a:p>
        <a:p>
          <a:pPr rtl="1"/>
          <a:endParaRPr lang="en-US" b="0" i="0" baseline="0" dirty="0"/>
        </a:p>
      </dgm:t>
    </dgm:pt>
    <dgm:pt modelId="{3A1958E4-A809-4771-8008-4B0195FCF2FC}" type="parTrans" cxnId="{E2E45BB2-A30E-47EC-ADDA-1EC50E5FE13A}">
      <dgm:prSet/>
      <dgm:spPr/>
      <dgm:t>
        <a:bodyPr/>
        <a:lstStyle/>
        <a:p>
          <a:endParaRPr lang="en-US"/>
        </a:p>
      </dgm:t>
    </dgm:pt>
    <dgm:pt modelId="{D585B8A4-18AB-4527-B18C-B97F2E7DEFCA}" type="sibTrans" cxnId="{E2E45BB2-A30E-47EC-ADDA-1EC50E5FE13A}">
      <dgm:prSet/>
      <dgm:spPr/>
      <dgm:t>
        <a:bodyPr/>
        <a:lstStyle/>
        <a:p>
          <a:endParaRPr lang="en-US"/>
        </a:p>
      </dgm:t>
    </dgm:pt>
    <dgm:pt modelId="{0BA684D9-B5A4-40EE-B4B6-B6B6E4877F38}">
      <dgm:prSet/>
      <dgm:spPr/>
      <dgm:t>
        <a:bodyPr/>
        <a:lstStyle/>
        <a:p>
          <a:pPr rtl="1"/>
          <a:r>
            <a:rPr lang="fa-IR" b="0" i="0" baseline="0" dirty="0"/>
            <a:t>ثالثا: انتهاكات الإعلامي غير الجنائية المسببة للمسئولية المدنية</a:t>
          </a:r>
          <a:endParaRPr lang="en-US" b="0" i="0" baseline="0" dirty="0"/>
        </a:p>
      </dgm:t>
    </dgm:pt>
    <dgm:pt modelId="{643DD628-FA83-4BE9-8121-868F4766DE58}" type="parTrans" cxnId="{7AD6854D-C518-472B-994C-16B01DB571D6}">
      <dgm:prSet/>
      <dgm:spPr/>
      <dgm:t>
        <a:bodyPr/>
        <a:lstStyle/>
        <a:p>
          <a:endParaRPr lang="en-US"/>
        </a:p>
      </dgm:t>
    </dgm:pt>
    <dgm:pt modelId="{AE8E8987-F660-465F-8B26-07D4FC91DA23}" type="sibTrans" cxnId="{7AD6854D-C518-472B-994C-16B01DB571D6}">
      <dgm:prSet/>
      <dgm:spPr/>
      <dgm:t>
        <a:bodyPr/>
        <a:lstStyle/>
        <a:p>
          <a:endParaRPr lang="en-US"/>
        </a:p>
      </dgm:t>
    </dgm:pt>
    <dgm:pt modelId="{AAC8FEB1-DB20-4CF7-8F96-D411D838B551}" type="pres">
      <dgm:prSet presAssocID="{5AF636C8-C971-48AC-ABFA-CAFE11F9DE92}" presName="Name0" presStyleCnt="0">
        <dgm:presLayoutVars>
          <dgm:chMax val="11"/>
          <dgm:chPref val="11"/>
          <dgm:dir/>
          <dgm:resizeHandles/>
        </dgm:presLayoutVars>
      </dgm:prSet>
      <dgm:spPr/>
    </dgm:pt>
    <dgm:pt modelId="{8D964CFD-DD1D-4B29-8245-7B0BB5B3C4C7}" type="pres">
      <dgm:prSet presAssocID="{0BA684D9-B5A4-40EE-B4B6-B6B6E4877F38}" presName="Accent3" presStyleCnt="0"/>
      <dgm:spPr/>
    </dgm:pt>
    <dgm:pt modelId="{1F22C185-FCDD-451E-80B6-0E3E39A70A81}" type="pres">
      <dgm:prSet presAssocID="{0BA684D9-B5A4-40EE-B4B6-B6B6E4877F38}" presName="Accent" presStyleLbl="node1" presStyleIdx="0" presStyleCnt="6"/>
      <dgm:spPr/>
    </dgm:pt>
    <dgm:pt modelId="{CFF86479-E7E1-4332-A4BA-F01B5DC10E43}" type="pres">
      <dgm:prSet presAssocID="{0BA684D9-B5A4-40EE-B4B6-B6B6E4877F38}" presName="ParentBackground3" presStyleCnt="0"/>
      <dgm:spPr/>
    </dgm:pt>
    <dgm:pt modelId="{60B39F98-79E3-4D77-9214-F06EA1FAD499}" type="pres">
      <dgm:prSet presAssocID="{0BA684D9-B5A4-40EE-B4B6-B6B6E4877F38}" presName="ParentBackground" presStyleLbl="node1" presStyleIdx="1" presStyleCnt="6"/>
      <dgm:spPr/>
    </dgm:pt>
    <dgm:pt modelId="{63A817FE-9AC2-42F3-A4BA-2E178EF04349}" type="pres">
      <dgm:prSet presAssocID="{0BA684D9-B5A4-40EE-B4B6-B6B6E4877F38}" presName="Parent3" presStyleLbl="fgAcc0" presStyleIdx="0" presStyleCnt="0">
        <dgm:presLayoutVars>
          <dgm:chMax val="1"/>
          <dgm:chPref val="1"/>
          <dgm:bulletEnabled val="1"/>
        </dgm:presLayoutVars>
      </dgm:prSet>
      <dgm:spPr/>
    </dgm:pt>
    <dgm:pt modelId="{ED87A76E-AE5B-405F-986F-C2578B180FAA}" type="pres">
      <dgm:prSet presAssocID="{D5D5F5D4-CF16-4393-9E27-486FF5878BCC}" presName="Accent2" presStyleCnt="0"/>
      <dgm:spPr/>
    </dgm:pt>
    <dgm:pt modelId="{6AEECE16-7F97-463B-80CD-69CDE77CA66C}" type="pres">
      <dgm:prSet presAssocID="{D5D5F5D4-CF16-4393-9E27-486FF5878BCC}" presName="Accent" presStyleLbl="node1" presStyleIdx="2" presStyleCnt="6"/>
      <dgm:spPr/>
    </dgm:pt>
    <dgm:pt modelId="{1CF0B5BE-0013-4B55-8368-8969E1564B7E}" type="pres">
      <dgm:prSet presAssocID="{D5D5F5D4-CF16-4393-9E27-486FF5878BCC}" presName="ParentBackground2" presStyleCnt="0"/>
      <dgm:spPr/>
    </dgm:pt>
    <dgm:pt modelId="{D4BD8BF2-2F1E-4282-B11D-BC8AA346AEC4}" type="pres">
      <dgm:prSet presAssocID="{D5D5F5D4-CF16-4393-9E27-486FF5878BCC}" presName="ParentBackground" presStyleLbl="node1" presStyleIdx="3" presStyleCnt="6"/>
      <dgm:spPr/>
    </dgm:pt>
    <dgm:pt modelId="{96186A59-9ECD-45C1-A5F0-01423208AEDC}" type="pres">
      <dgm:prSet presAssocID="{D5D5F5D4-CF16-4393-9E27-486FF5878BCC}" presName="Parent2" presStyleLbl="fgAcc0" presStyleIdx="0" presStyleCnt="0">
        <dgm:presLayoutVars>
          <dgm:chMax val="1"/>
          <dgm:chPref val="1"/>
          <dgm:bulletEnabled val="1"/>
        </dgm:presLayoutVars>
      </dgm:prSet>
      <dgm:spPr/>
    </dgm:pt>
    <dgm:pt modelId="{52829DDB-75B4-4C3D-9681-452FD57F2AB6}" type="pres">
      <dgm:prSet presAssocID="{E5FC2302-8E6E-4687-ADAD-BDB3E6CBD9AC}" presName="Accent1" presStyleCnt="0"/>
      <dgm:spPr/>
    </dgm:pt>
    <dgm:pt modelId="{3054A2C4-022B-4DC2-A3DA-CD2FA2778EA3}" type="pres">
      <dgm:prSet presAssocID="{E5FC2302-8E6E-4687-ADAD-BDB3E6CBD9AC}" presName="Accent" presStyleLbl="node1" presStyleIdx="4" presStyleCnt="6"/>
      <dgm:spPr/>
    </dgm:pt>
    <dgm:pt modelId="{29E7488E-61D2-40F2-9812-3B178DF3A529}" type="pres">
      <dgm:prSet presAssocID="{E5FC2302-8E6E-4687-ADAD-BDB3E6CBD9AC}" presName="ParentBackground1" presStyleCnt="0"/>
      <dgm:spPr/>
    </dgm:pt>
    <dgm:pt modelId="{12E5561F-1249-46E2-BB0F-0E0E04EAC493}" type="pres">
      <dgm:prSet presAssocID="{E5FC2302-8E6E-4687-ADAD-BDB3E6CBD9AC}" presName="ParentBackground" presStyleLbl="node1" presStyleIdx="5" presStyleCnt="6"/>
      <dgm:spPr/>
    </dgm:pt>
    <dgm:pt modelId="{7963B5BA-E68B-48CE-9F96-ADD44DF9973E}" type="pres">
      <dgm:prSet presAssocID="{E5FC2302-8E6E-4687-ADAD-BDB3E6CBD9AC}" presName="Parent1" presStyleLbl="fgAcc0" presStyleIdx="0" presStyleCnt="0">
        <dgm:presLayoutVars>
          <dgm:chMax val="1"/>
          <dgm:chPref val="1"/>
          <dgm:bulletEnabled val="1"/>
        </dgm:presLayoutVars>
      </dgm:prSet>
      <dgm:spPr/>
    </dgm:pt>
  </dgm:ptLst>
  <dgm:cxnLst>
    <dgm:cxn modelId="{6186C20E-7363-4DFC-A274-3625C87FAC2D}" srcId="{5AF636C8-C971-48AC-ABFA-CAFE11F9DE92}" destId="{E5FC2302-8E6E-4687-ADAD-BDB3E6CBD9AC}" srcOrd="0" destOrd="0" parTransId="{E47178B5-0D45-4962-A29F-6BCE846BE64C}" sibTransId="{0CD6922C-6185-4C07-A528-1FC185226261}"/>
    <dgm:cxn modelId="{C60E1A1E-823F-4D68-A555-9DF1F5F5AA90}" type="presOf" srcId="{E5FC2302-8E6E-4687-ADAD-BDB3E6CBD9AC}" destId="{7963B5BA-E68B-48CE-9F96-ADD44DF9973E}" srcOrd="1" destOrd="0" presId="urn:microsoft.com/office/officeart/2018/layout/CircleProcess"/>
    <dgm:cxn modelId="{E957F05B-3A32-4134-8B0C-B5B435D17176}" type="presOf" srcId="{D5D5F5D4-CF16-4393-9E27-486FF5878BCC}" destId="{96186A59-9ECD-45C1-A5F0-01423208AEDC}" srcOrd="1" destOrd="0" presId="urn:microsoft.com/office/officeart/2018/layout/CircleProcess"/>
    <dgm:cxn modelId="{7AD6854D-C518-472B-994C-16B01DB571D6}" srcId="{5AF636C8-C971-48AC-ABFA-CAFE11F9DE92}" destId="{0BA684D9-B5A4-40EE-B4B6-B6B6E4877F38}" srcOrd="2" destOrd="0" parTransId="{643DD628-FA83-4BE9-8121-868F4766DE58}" sibTransId="{AE8E8987-F660-465F-8B26-07D4FC91DA23}"/>
    <dgm:cxn modelId="{343C9D71-8C5C-4794-835B-AC0BEF02A273}" type="presOf" srcId="{E5FC2302-8E6E-4687-ADAD-BDB3E6CBD9AC}" destId="{12E5561F-1249-46E2-BB0F-0E0E04EAC493}" srcOrd="0" destOrd="0" presId="urn:microsoft.com/office/officeart/2018/layout/CircleProcess"/>
    <dgm:cxn modelId="{91F88079-97A8-4C1B-B8E3-F0561037E94C}" type="presOf" srcId="{D5D5F5D4-CF16-4393-9E27-486FF5878BCC}" destId="{D4BD8BF2-2F1E-4282-B11D-BC8AA346AEC4}" srcOrd="0" destOrd="0" presId="urn:microsoft.com/office/officeart/2018/layout/CircleProcess"/>
    <dgm:cxn modelId="{E2E45BB2-A30E-47EC-ADDA-1EC50E5FE13A}" srcId="{5AF636C8-C971-48AC-ABFA-CAFE11F9DE92}" destId="{D5D5F5D4-CF16-4393-9E27-486FF5878BCC}" srcOrd="1" destOrd="0" parTransId="{3A1958E4-A809-4771-8008-4B0195FCF2FC}" sibTransId="{D585B8A4-18AB-4527-B18C-B97F2E7DEFCA}"/>
    <dgm:cxn modelId="{DBEF77CF-9778-4F8D-8AC0-7545D2787BD9}" type="presOf" srcId="{0BA684D9-B5A4-40EE-B4B6-B6B6E4877F38}" destId="{60B39F98-79E3-4D77-9214-F06EA1FAD499}" srcOrd="0" destOrd="0" presId="urn:microsoft.com/office/officeart/2018/layout/CircleProcess"/>
    <dgm:cxn modelId="{D87C51EA-6435-4550-8D3C-0C1D60B268DC}" type="presOf" srcId="{5AF636C8-C971-48AC-ABFA-CAFE11F9DE92}" destId="{AAC8FEB1-DB20-4CF7-8F96-D411D838B551}" srcOrd="0" destOrd="0" presId="urn:microsoft.com/office/officeart/2018/layout/CircleProcess"/>
    <dgm:cxn modelId="{9AF69DFA-C932-4FE9-854A-3132D2E28429}" type="presOf" srcId="{0BA684D9-B5A4-40EE-B4B6-B6B6E4877F38}" destId="{63A817FE-9AC2-42F3-A4BA-2E178EF04349}" srcOrd="1" destOrd="0" presId="urn:microsoft.com/office/officeart/2018/layout/CircleProcess"/>
    <dgm:cxn modelId="{9DB6F70E-1EDD-4259-82C5-CE5E674F47A9}" type="presParOf" srcId="{AAC8FEB1-DB20-4CF7-8F96-D411D838B551}" destId="{8D964CFD-DD1D-4B29-8245-7B0BB5B3C4C7}" srcOrd="0" destOrd="0" presId="urn:microsoft.com/office/officeart/2018/layout/CircleProcess"/>
    <dgm:cxn modelId="{68F2CE1D-1FC4-402C-8852-1F0CE7EF8727}" type="presParOf" srcId="{8D964CFD-DD1D-4B29-8245-7B0BB5B3C4C7}" destId="{1F22C185-FCDD-451E-80B6-0E3E39A70A81}" srcOrd="0" destOrd="0" presId="urn:microsoft.com/office/officeart/2018/layout/CircleProcess"/>
    <dgm:cxn modelId="{CBFBF22C-C4E8-4908-8EBF-FC1CCEA96C15}" type="presParOf" srcId="{AAC8FEB1-DB20-4CF7-8F96-D411D838B551}" destId="{CFF86479-E7E1-4332-A4BA-F01B5DC10E43}" srcOrd="1" destOrd="0" presId="urn:microsoft.com/office/officeart/2018/layout/CircleProcess"/>
    <dgm:cxn modelId="{5BF0D8F2-7C1E-4ECC-AC80-8A0B696819ED}" type="presParOf" srcId="{CFF86479-E7E1-4332-A4BA-F01B5DC10E43}" destId="{60B39F98-79E3-4D77-9214-F06EA1FAD499}" srcOrd="0" destOrd="0" presId="urn:microsoft.com/office/officeart/2018/layout/CircleProcess"/>
    <dgm:cxn modelId="{5A00473F-7564-49BF-9CC3-248236DFEFF9}" type="presParOf" srcId="{AAC8FEB1-DB20-4CF7-8F96-D411D838B551}" destId="{63A817FE-9AC2-42F3-A4BA-2E178EF04349}" srcOrd="2" destOrd="0" presId="urn:microsoft.com/office/officeart/2018/layout/CircleProcess"/>
    <dgm:cxn modelId="{09A9B2E4-3C12-48A4-A5CC-F951112E1AEA}" type="presParOf" srcId="{AAC8FEB1-DB20-4CF7-8F96-D411D838B551}" destId="{ED87A76E-AE5B-405F-986F-C2578B180FAA}" srcOrd="3" destOrd="0" presId="urn:microsoft.com/office/officeart/2018/layout/CircleProcess"/>
    <dgm:cxn modelId="{4DA4F64A-3CB9-4057-8A00-833CDBA9DB69}" type="presParOf" srcId="{ED87A76E-AE5B-405F-986F-C2578B180FAA}" destId="{6AEECE16-7F97-463B-80CD-69CDE77CA66C}" srcOrd="0" destOrd="0" presId="urn:microsoft.com/office/officeart/2018/layout/CircleProcess"/>
    <dgm:cxn modelId="{3C1A05DC-CB7C-4DEB-A24F-05BD649AF00B}" type="presParOf" srcId="{AAC8FEB1-DB20-4CF7-8F96-D411D838B551}" destId="{1CF0B5BE-0013-4B55-8368-8969E1564B7E}" srcOrd="4" destOrd="0" presId="urn:microsoft.com/office/officeart/2018/layout/CircleProcess"/>
    <dgm:cxn modelId="{1DA46171-97BF-49D1-B680-4E49C4D0442E}" type="presParOf" srcId="{1CF0B5BE-0013-4B55-8368-8969E1564B7E}" destId="{D4BD8BF2-2F1E-4282-B11D-BC8AA346AEC4}" srcOrd="0" destOrd="0" presId="urn:microsoft.com/office/officeart/2018/layout/CircleProcess"/>
    <dgm:cxn modelId="{22325F5B-43AF-4447-B71B-305A7D910DE8}" type="presParOf" srcId="{AAC8FEB1-DB20-4CF7-8F96-D411D838B551}" destId="{96186A59-9ECD-45C1-A5F0-01423208AEDC}" srcOrd="5" destOrd="0" presId="urn:microsoft.com/office/officeart/2018/layout/CircleProcess"/>
    <dgm:cxn modelId="{095D2E6F-EF96-4176-B2C2-E3D6A64F06E1}" type="presParOf" srcId="{AAC8FEB1-DB20-4CF7-8F96-D411D838B551}" destId="{52829DDB-75B4-4C3D-9681-452FD57F2AB6}" srcOrd="6" destOrd="0" presId="urn:microsoft.com/office/officeart/2018/layout/CircleProcess"/>
    <dgm:cxn modelId="{D1F0C2EF-45EC-48C6-9315-D2B9E662EAE1}" type="presParOf" srcId="{52829DDB-75B4-4C3D-9681-452FD57F2AB6}" destId="{3054A2C4-022B-4DC2-A3DA-CD2FA2778EA3}" srcOrd="0" destOrd="0" presId="urn:microsoft.com/office/officeart/2018/layout/CircleProcess"/>
    <dgm:cxn modelId="{94FD5ABB-9CD8-47EB-9724-CDAB8AD6638C}" type="presParOf" srcId="{AAC8FEB1-DB20-4CF7-8F96-D411D838B551}" destId="{29E7488E-61D2-40F2-9812-3B178DF3A529}" srcOrd="7" destOrd="0" presId="urn:microsoft.com/office/officeart/2018/layout/CircleProcess"/>
    <dgm:cxn modelId="{326C3A72-8A7C-4EC4-A712-C1AD8F1A3D4C}" type="presParOf" srcId="{29E7488E-61D2-40F2-9812-3B178DF3A529}" destId="{12E5561F-1249-46E2-BB0F-0E0E04EAC493}" srcOrd="0" destOrd="0" presId="urn:microsoft.com/office/officeart/2018/layout/CircleProcess"/>
    <dgm:cxn modelId="{BA697FD8-6489-4336-AF24-893D791EAE97}" type="presParOf" srcId="{AAC8FEB1-DB20-4CF7-8F96-D411D838B551}" destId="{7963B5BA-E68B-48CE-9F96-ADD44DF9973E}" srcOrd="8" destOrd="0" presId="urn:microsoft.com/office/officeart/2018/layout/Circle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2C185-FCDD-451E-80B6-0E3E39A70A81}">
      <dsp:nvSpPr>
        <dsp:cNvPr id="0" name=""/>
        <dsp:cNvSpPr/>
      </dsp:nvSpPr>
      <dsp:spPr>
        <a:xfrm>
          <a:off x="6995817" y="729503"/>
          <a:ext cx="1932437" cy="1932794"/>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B39F98-79E3-4D77-9214-F06EA1FAD499}">
      <dsp:nvSpPr>
        <dsp:cNvPr id="0" name=""/>
        <dsp:cNvSpPr/>
      </dsp:nvSpPr>
      <dsp:spPr>
        <a:xfrm>
          <a:off x="7059980" y="793941"/>
          <a:ext cx="1804111" cy="1803919"/>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rtl="1">
            <a:lnSpc>
              <a:spcPct val="90000"/>
            </a:lnSpc>
            <a:spcBef>
              <a:spcPct val="0"/>
            </a:spcBef>
            <a:spcAft>
              <a:spcPct val="35000"/>
            </a:spcAft>
            <a:buNone/>
          </a:pPr>
          <a:r>
            <a:rPr lang="fa-IR" sz="1700" b="0" i="0" kern="1200" baseline="0" dirty="0"/>
            <a:t>ثالثا: انتهاكات الإعلامي غير الجنائية المسببة للمسئولية المدنية</a:t>
          </a:r>
          <a:endParaRPr lang="en-US" sz="1700" b="0" i="0" kern="1200" baseline="0" dirty="0"/>
        </a:p>
      </dsp:txBody>
      <dsp:txXfrm>
        <a:off x="7317890" y="1051692"/>
        <a:ext cx="1288291" cy="1288416"/>
      </dsp:txXfrm>
    </dsp:sp>
    <dsp:sp modelId="{6AEECE16-7F97-463B-80CD-69CDE77CA66C}">
      <dsp:nvSpPr>
        <dsp:cNvPr id="0" name=""/>
        <dsp:cNvSpPr/>
      </dsp:nvSpPr>
      <dsp:spPr>
        <a:xfrm rot="2700000">
          <a:off x="5000915" y="731840"/>
          <a:ext cx="1927782" cy="1927782"/>
        </a:xfrm>
        <a:prstGeom prst="teardrop">
          <a:avLst>
            <a:gd name="adj" fmla="val 10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BD8BF2-2F1E-4282-B11D-BC8AA346AEC4}">
      <dsp:nvSpPr>
        <dsp:cNvPr id="0" name=""/>
        <dsp:cNvSpPr/>
      </dsp:nvSpPr>
      <dsp:spPr>
        <a:xfrm>
          <a:off x="5062751" y="793941"/>
          <a:ext cx="1804111" cy="1803919"/>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rtl="1">
            <a:lnSpc>
              <a:spcPct val="90000"/>
            </a:lnSpc>
            <a:spcBef>
              <a:spcPct val="0"/>
            </a:spcBef>
            <a:spcAft>
              <a:spcPct val="35000"/>
            </a:spcAft>
            <a:buNone/>
          </a:pPr>
          <a:r>
            <a:rPr lang="fa-IR" sz="1700" b="0" i="0" kern="1200" baseline="0" dirty="0"/>
            <a:t>ثانيا: مسئولية الإعلامي.</a:t>
          </a:r>
          <a:endParaRPr lang="en-US" sz="1700" b="0" i="0" kern="1200" baseline="0" dirty="0"/>
        </a:p>
        <a:p>
          <a:pPr marL="0" lvl="0" indent="0" algn="ctr" defTabSz="755650" rtl="1">
            <a:lnSpc>
              <a:spcPct val="90000"/>
            </a:lnSpc>
            <a:spcBef>
              <a:spcPct val="0"/>
            </a:spcBef>
            <a:spcAft>
              <a:spcPct val="35000"/>
            </a:spcAft>
            <a:buNone/>
          </a:pPr>
          <a:endParaRPr lang="en-US" sz="1700" b="0" i="0" kern="1200" baseline="0" dirty="0"/>
        </a:p>
      </dsp:txBody>
      <dsp:txXfrm>
        <a:off x="5320661" y="1051692"/>
        <a:ext cx="1288291" cy="1288416"/>
      </dsp:txXfrm>
    </dsp:sp>
    <dsp:sp modelId="{3054A2C4-022B-4DC2-A3DA-CD2FA2778EA3}">
      <dsp:nvSpPr>
        <dsp:cNvPr id="0" name=""/>
        <dsp:cNvSpPr/>
      </dsp:nvSpPr>
      <dsp:spPr>
        <a:xfrm rot="2700000">
          <a:off x="3003686" y="731840"/>
          <a:ext cx="1927782" cy="1927782"/>
        </a:xfrm>
        <a:prstGeom prst="teardrop">
          <a:avLst>
            <a:gd name="adj" fmla="val 10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E5561F-1249-46E2-BB0F-0E0E04EAC493}">
      <dsp:nvSpPr>
        <dsp:cNvPr id="0" name=""/>
        <dsp:cNvSpPr/>
      </dsp:nvSpPr>
      <dsp:spPr>
        <a:xfrm>
          <a:off x="3065522" y="793941"/>
          <a:ext cx="1804111" cy="1803919"/>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rtl="1">
            <a:lnSpc>
              <a:spcPct val="90000"/>
            </a:lnSpc>
            <a:spcBef>
              <a:spcPct val="0"/>
            </a:spcBef>
            <a:spcAft>
              <a:spcPct val="35000"/>
            </a:spcAft>
            <a:buNone/>
          </a:pPr>
          <a:r>
            <a:rPr lang="fa-IR" sz="1700" b="0" i="0" kern="1200" baseline="0" dirty="0"/>
            <a:t>أولا: اركان المسئولية المدنية و اتسا</a:t>
          </a:r>
          <a:r>
            <a:rPr lang="ar-EG" sz="1700" b="0" i="0" kern="1200" baseline="0" dirty="0"/>
            <a:t>م</a:t>
          </a:r>
          <a:r>
            <a:rPr lang="fa-IR" sz="1700" b="0" i="0" kern="1200" baseline="0" dirty="0"/>
            <a:t> الضرر الناتج عن الاعلام الرقمي بالاتساع.</a:t>
          </a:r>
          <a:endParaRPr lang="en-US" sz="1700" b="0" i="0" kern="1200" baseline="0" dirty="0"/>
        </a:p>
      </dsp:txBody>
      <dsp:txXfrm>
        <a:off x="3323432" y="1051692"/>
        <a:ext cx="1288291" cy="1288416"/>
      </dsp:txXfrm>
    </dsp:sp>
  </dsp:spTree>
</dsp:drawing>
</file>

<file path=ppt/diagrams/layout1.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4/4/2024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581475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0645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32682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4/4/2024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4/4/2024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4/4/2024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4/4/2024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4/4/2024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4/4/2024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4/4/2024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58845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875397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4/4/2024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46076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4/4/2024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658875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4/4/2024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437984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4/4/2024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532866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4/4/2024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526540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362962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528060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379559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770286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976541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018166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671122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6" Type="http://schemas.openxmlformats.org/officeDocument/2006/relationships/image" Target="../media/image1.png"/><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theme" Target="../theme/theme2.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4/4/2024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4/4/2024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586568526"/>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7" r:id="rId12"/>
    <p:sldLayoutId id="2147483678" r:id="rId13"/>
    <p:sldLayoutId id="2147483679"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6.xml"/></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6.xml"/><Relationship Id="rId4" Type="http://schemas.openxmlformats.org/officeDocument/2006/relationships/image" Target="../media/image19.png"/></Relationships>
</file>

<file path=ppt/slides/_rels/slide4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27.xml"/><Relationship Id="rId5" Type="http://schemas.openxmlformats.org/officeDocument/2006/relationships/image" Target="../media/image23.png"/><Relationship Id="rId4" Type="http://schemas.openxmlformats.org/officeDocument/2006/relationships/image" Target="../media/image2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0" name="TextBox 29"/>
          <p:cNvSpPr txBox="1"/>
          <p:nvPr/>
        </p:nvSpPr>
        <p:spPr>
          <a:xfrm>
            <a:off x="499417" y="3839860"/>
            <a:ext cx="4886463"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Prepared by Dr. Fatma Abdalla</a:t>
            </a:r>
          </a:p>
        </p:txBody>
      </p:sp>
      <p:sp>
        <p:nvSpPr>
          <p:cNvPr id="31" name="TextBox 30"/>
          <p:cNvSpPr txBox="1"/>
          <p:nvPr/>
        </p:nvSpPr>
        <p:spPr>
          <a:xfrm>
            <a:off x="688888" y="1952394"/>
            <a:ext cx="2436886"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F0"/>
                </a:solidFill>
                <a:effectLst/>
                <a:uLnTx/>
                <a:uFillTx/>
                <a:latin typeface="Alexandria regular" pitchFamily="2" charset="-78"/>
                <a:ea typeface="+mn-ea"/>
                <a:cs typeface="Alexandria regular" pitchFamily="2" charset="-78"/>
              </a:rPr>
              <a:t>Digital media law</a:t>
            </a:r>
            <a:endParaRPr kumimoji="0" lang="en-US" sz="2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sp>
        <p:nvSpPr>
          <p:cNvPr id="34" name="Rectangle: Rounded Corners 33"/>
          <p:cNvSpPr/>
          <p:nvPr/>
        </p:nvSpPr>
        <p:spPr>
          <a:xfrm>
            <a:off x="2457742" y="605918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lang="ar-EG" sz="2000" b="1" dirty="0">
                <a:solidFill>
                  <a:prstClr val="white"/>
                </a:solidFill>
                <a:latin typeface="Alexandria regular" pitchFamily="2" charset="-78"/>
                <a:cs typeface="Alexandria regular" pitchFamily="2" charset="-78"/>
              </a:rPr>
              <a:t>المحاضرة العاشرة</a:t>
            </a:r>
            <a:endParaRPr kumimoji="0" lang="en-US" sz="2000" b="1"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endParaRPr>
          </a:p>
        </p:txBody>
      </p:sp>
      <p:sp>
        <p:nvSpPr>
          <p:cNvPr id="46" name="TextBox 45"/>
          <p:cNvSpPr txBox="1"/>
          <p:nvPr/>
        </p:nvSpPr>
        <p:spPr>
          <a:xfrm>
            <a:off x="329268" y="5104240"/>
            <a:ext cx="2820003" cy="707886"/>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LAW634</a:t>
            </a:r>
          </a:p>
          <a:p>
            <a:pPr marL="0" marR="0" lvl="0" indent="0" algn="r" defTabSz="914400"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قانون الأعلام الرقمي</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4132"/>
    </mc:Choice>
    <mc:Fallback xmlns="">
      <p:transition spd="slow" advTm="2413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p:cNvSpPr txBox="1"/>
          <p:nvPr/>
        </p:nvSpPr>
        <p:spPr>
          <a:xfrm>
            <a:off x="5864771" y="1412953"/>
            <a:ext cx="2938385"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00B0F0"/>
                </a:solidFill>
                <a:effectLst/>
                <a:uLnTx/>
                <a:uFillTx/>
                <a:latin typeface="Alexandria regular" pitchFamily="2" charset="-78"/>
                <a:ea typeface="+mn-ea"/>
                <a:cs typeface="Alexandria regular" pitchFamily="2" charset="-78"/>
              </a:rPr>
              <a:t>تذكير بالمحاضرة السابقة</a:t>
            </a:r>
            <a:endParaRPr kumimoji="0" lang="en-US" sz="2000" b="1" i="0" u="none" strike="noStrike" kern="1200" cap="none" spc="0" normalizeH="0" baseline="0" noProof="0" dirty="0">
              <a:ln>
                <a:noFill/>
              </a:ln>
              <a:solidFill>
                <a:srgbClr val="00B0F0"/>
              </a:solidFill>
              <a:effectLst/>
              <a:uLnTx/>
              <a:uFillTx/>
              <a:latin typeface="Alexandria regular" pitchFamily="2" charset="-78"/>
              <a:ea typeface="+mn-ea"/>
              <a:cs typeface="Alexandria regular"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6" name="Graphic 21" descr="A logo for a university&#10;&#10;Description automatically generated"/>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2" name="Picture Placeholder 11" descr="A head with a puzzle piece in it&#10;&#10;Description automatically generated">
            <a:extLst>
              <a:ext uri="{FF2B5EF4-FFF2-40B4-BE49-F238E27FC236}">
                <a16:creationId xmlns:a16="http://schemas.microsoft.com/office/drawing/2014/main" id="{A40DEDD1-34CE-1010-02D0-4A3672395975}"/>
              </a:ext>
            </a:extLst>
          </p:cNvPr>
          <p:cNvPicPr>
            <a:picLocks noGrp="1" noChangeAspect="1"/>
          </p:cNvPicPr>
          <p:nvPr>
            <p:ph type="pic" sz="quarter" idx="10"/>
          </p:nvPr>
        </p:nvPicPr>
        <p:blipFill>
          <a:blip r:embed="rId4"/>
          <a:srcRect l="2187" r="2187"/>
          <a:stretch>
            <a:fillRect/>
          </a:stretch>
        </p:blipFill>
        <p:spPr>
          <a:xfrm>
            <a:off x="387832" y="321986"/>
            <a:ext cx="1975224" cy="1856172"/>
          </a:xfrm>
          <a:prstGeom prst="rect">
            <a:avLst/>
          </a:prstGeom>
        </p:spPr>
      </p:pic>
      <p:graphicFrame>
        <p:nvGraphicFramePr>
          <p:cNvPr id="39" name="TextBox 30">
            <a:extLst>
              <a:ext uri="{FF2B5EF4-FFF2-40B4-BE49-F238E27FC236}">
                <a16:creationId xmlns:a16="http://schemas.microsoft.com/office/drawing/2014/main" id="{6F0FDBBD-E0C4-F90C-374F-DD107F7604A4}"/>
              </a:ext>
            </a:extLst>
          </p:cNvPr>
          <p:cNvGraphicFramePr/>
          <p:nvPr>
            <p:extLst>
              <p:ext uri="{D42A27DB-BD31-4B8C-83A1-F6EECF244321}">
                <p14:modId xmlns:p14="http://schemas.microsoft.com/office/powerpoint/2010/main" val="3163624971"/>
              </p:ext>
            </p:extLst>
          </p:nvPr>
        </p:nvGraphicFramePr>
        <p:xfrm>
          <a:off x="482885" y="2223877"/>
          <a:ext cx="11532685" cy="33914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mc:AlternateContent xmlns:mc="http://schemas.openxmlformats.org/markup-compatibility/2006" xmlns:p14="http://schemas.microsoft.com/office/powerpoint/2010/main">
    <mc:Choice Requires="p14">
      <p:transition spd="slow" p14:dur="2000" advTm="288518"/>
    </mc:Choice>
    <mc:Fallback xmlns="">
      <p:transition spd="slow" advTm="28851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5" name="TextBox 24"/>
          <p:cNvSpPr txBox="1"/>
          <p:nvPr/>
        </p:nvSpPr>
        <p:spPr>
          <a:xfrm>
            <a:off x="5864771" y="1412953"/>
            <a:ext cx="2938385"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00B0F0"/>
                </a:solidFill>
                <a:effectLst/>
                <a:uLnTx/>
                <a:uFillTx/>
                <a:latin typeface="Alexandria regular" pitchFamily="2" charset="-78"/>
                <a:ea typeface="+mn-ea"/>
                <a:cs typeface="Alexandria regular" pitchFamily="2" charset="-78"/>
              </a:rPr>
              <a:t>أهداف المحاضرة</a:t>
            </a:r>
            <a:endParaRPr kumimoji="0" lang="en-US" sz="2000" b="1" i="0" u="none" strike="noStrike" kern="1200" cap="none" spc="0" normalizeH="0" baseline="0" noProof="0" dirty="0">
              <a:ln>
                <a:noFill/>
              </a:ln>
              <a:solidFill>
                <a:srgbClr val="00B0F0"/>
              </a:solidFill>
              <a:effectLst/>
              <a:uLnTx/>
              <a:uFillTx/>
              <a:latin typeface="Alexandria regular" pitchFamily="2" charset="-78"/>
              <a:ea typeface="+mn-ea"/>
              <a:cs typeface="Alexandria regular"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86BB283B-2F6A-C989-31A6-BB29A6A312DB}"/>
              </a:ext>
            </a:extLst>
          </p:cNvPr>
          <p:cNvSpPr txBox="1"/>
          <p:nvPr/>
        </p:nvSpPr>
        <p:spPr>
          <a:xfrm>
            <a:off x="2424343" y="2673688"/>
            <a:ext cx="8417320" cy="2123017"/>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lang="ar-EG" dirty="0">
                <a:solidFill>
                  <a:prstClr val="black"/>
                </a:solidFill>
                <a:latin typeface="Alexandria regular" pitchFamily="2" charset="-78"/>
                <a:cs typeface="Alexandria regular" pitchFamily="2" charset="-78"/>
              </a:rPr>
              <a:t>أولا: مسئولية رئيس التحرير ومالك الموقع الالكتروني.</a:t>
            </a:r>
          </a:p>
          <a:p>
            <a:pPr marL="0" marR="0" lvl="0" indent="0" algn="r" defTabSz="914400" rtl="1" eaLnBrk="1" fontAlgn="auto" latinLnBrk="0" hangingPunct="1">
              <a:lnSpc>
                <a:spcPct val="150000"/>
              </a:lnSpc>
              <a:spcBef>
                <a:spcPts val="0"/>
              </a:spcBef>
              <a:spcAft>
                <a:spcPts val="0"/>
              </a:spcAft>
              <a:buClrTx/>
              <a:buSzTx/>
              <a:buFontTx/>
              <a:buNone/>
              <a:tabLst/>
              <a:defRPr/>
            </a:pPr>
            <a:r>
              <a:rPr lang="ar-EG" dirty="0">
                <a:solidFill>
                  <a:prstClr val="black"/>
                </a:solidFill>
                <a:latin typeface="Alexandria regular" pitchFamily="2" charset="-78"/>
                <a:cs typeface="Alexandria regular" pitchFamily="2" charset="-78"/>
              </a:rPr>
              <a:t>ثانيا: مسئولية مزودي الخدمات.</a:t>
            </a:r>
          </a:p>
          <a:p>
            <a:pPr marL="0" marR="0" lvl="0" indent="0" algn="r" defTabSz="914400" rtl="1" eaLnBrk="1" fontAlgn="auto" latinLnBrk="0" hangingPunct="1">
              <a:lnSpc>
                <a:spcPct val="150000"/>
              </a:lnSpc>
              <a:spcBef>
                <a:spcPts val="0"/>
              </a:spcBef>
              <a:spcAft>
                <a:spcPts val="0"/>
              </a:spcAft>
              <a:buClrTx/>
              <a:buSzTx/>
              <a:buFontTx/>
              <a:buNone/>
              <a:tabLst/>
              <a:defRPr/>
            </a:pPr>
            <a:r>
              <a:rPr lang="ar-EG" dirty="0">
                <a:solidFill>
                  <a:prstClr val="black"/>
                </a:solidFill>
                <a:latin typeface="Alexandria regular" pitchFamily="2" charset="-78"/>
                <a:cs typeface="Alexandria regular" pitchFamily="2" charset="-78"/>
              </a:rPr>
              <a:t>ثالثا: مدي التضامن في المسؤولية حال تعدد المسئولين عن الضرر الإعلامي.</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رابعا: ال</a:t>
            </a:r>
            <a:r>
              <a:rPr kumimoji="0" lang="fa-IR"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مراجع.   </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خامسا: </a:t>
            </a:r>
            <a:r>
              <a:rPr kumimoji="0" lang="fa-IR"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خاتمة.</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Tree>
  </p:cSld>
  <p:clrMapOvr>
    <a:masterClrMapping/>
  </p:clrMapOvr>
  <mc:AlternateContent xmlns:mc="http://schemas.openxmlformats.org/markup-compatibility/2006" xmlns:p14="http://schemas.microsoft.com/office/powerpoint/2010/main">
    <mc:Choice Requires="p14">
      <p:transition spd="slow" p14:dur="2000" advTm="54179"/>
    </mc:Choice>
    <mc:Fallback xmlns="">
      <p:transition spd="slow" advTm="5417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C073F-940A-B72C-FE73-26A7CBD9E371}"/>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4FBBE10-87AE-22C8-90BA-2851D1182C83}"/>
              </a:ext>
            </a:extLst>
          </p:cNvPr>
          <p:cNvSpPr>
            <a:spLocks noGrp="1"/>
          </p:cNvSpPr>
          <p:nvPr>
            <p:ph type="title"/>
          </p:nvPr>
        </p:nvSpPr>
        <p:spPr>
          <a:xfrm>
            <a:off x="3308279" y="904126"/>
            <a:ext cx="8682519" cy="5517221"/>
          </a:xfrm>
        </p:spPr>
        <p:txBody>
          <a:bodyPr>
            <a:noAutofit/>
          </a:bodyPr>
          <a:lstStyle/>
          <a:p>
            <a:pPr algn="r" rtl="1">
              <a:lnSpc>
                <a:spcPct val="150000"/>
              </a:lnSpc>
            </a:pPr>
            <a:r>
              <a:rPr lang="fa-IR" sz="2400" dirty="0">
                <a:solidFill>
                  <a:prstClr val="black"/>
                </a:solidFill>
                <a:latin typeface="Alexandria regular" pitchFamily="2" charset="-78"/>
                <a:ea typeface="+mn-ea"/>
                <a:cs typeface="Alexandria regular" pitchFamily="2" charset="-78"/>
              </a:rPr>
              <a:t>أولا: مسئولية رئيس التحرير ومالك الموقع الالكتروني.</a:t>
            </a:r>
            <a:br>
              <a:rPr lang="fa-IR" sz="2400" dirty="0">
                <a:solidFill>
                  <a:prstClr val="black"/>
                </a:solidFill>
                <a:latin typeface="Alexandria regular" pitchFamily="2" charset="-78"/>
                <a:ea typeface="+mn-ea"/>
                <a:cs typeface="Alexandria regular" pitchFamily="2" charset="-78"/>
              </a:rPr>
            </a:br>
            <a:br>
              <a:rPr lang="en-US" sz="1800" dirty="0">
                <a:solidFill>
                  <a:prstClr val="black"/>
                </a:solidFill>
                <a:latin typeface="Alexandria regular" pitchFamily="2" charset="-78"/>
                <a:ea typeface="+mn-ea"/>
                <a:cs typeface="Alexandria regular" pitchFamily="2" charset="-78"/>
              </a:rPr>
            </a:br>
            <a:r>
              <a:rPr lang="ar-EG" sz="1800" dirty="0">
                <a:solidFill>
                  <a:prstClr val="black"/>
                </a:solidFill>
                <a:latin typeface="Alexandria regular" pitchFamily="2" charset="-78"/>
                <a:ea typeface="+mn-ea"/>
                <a:cs typeface="Alexandria regular" pitchFamily="2" charset="-78"/>
              </a:rPr>
              <a:t>لتحديد مدي مسئولية رئيس التحرير عن تعويض الإضرار الناتجة عما يتم ارتكابه  من أخطاء مدنية خلال البث الإعلامي أو العمل الصحفي في المنصة يجب أن نفرق بين حالتين:</a:t>
            </a:r>
            <a:br>
              <a:rPr lang="ar-EG" sz="1800" dirty="0">
                <a:solidFill>
                  <a:prstClr val="black"/>
                </a:solidFill>
                <a:latin typeface="Alexandria regular" pitchFamily="2" charset="-78"/>
                <a:ea typeface="+mn-ea"/>
                <a:cs typeface="Alexandria regular" pitchFamily="2" charset="-78"/>
              </a:rPr>
            </a:br>
            <a:br>
              <a:rPr lang="ar-EG" sz="1800" dirty="0">
                <a:solidFill>
                  <a:prstClr val="black"/>
                </a:solidFill>
                <a:latin typeface="Alexandria regular" pitchFamily="2" charset="-78"/>
                <a:ea typeface="+mn-ea"/>
                <a:cs typeface="Alexandria regular" pitchFamily="2" charset="-78"/>
              </a:rPr>
            </a:br>
            <a:endPar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26EF5001-F242-3A63-A42E-CF7F7B189A89}"/>
              </a:ext>
            </a:extLst>
          </p:cNvPr>
          <p:cNvPicPr>
            <a:picLocks noChangeAspect="1"/>
          </p:cNvPicPr>
          <p:nvPr/>
        </p:nvPicPr>
        <p:blipFill>
          <a:blip r:embed="rId2"/>
          <a:stretch>
            <a:fillRect/>
          </a:stretch>
        </p:blipFill>
        <p:spPr>
          <a:xfrm>
            <a:off x="201202" y="1797977"/>
            <a:ext cx="2914650" cy="3811711"/>
          </a:xfrm>
          <a:prstGeom prst="rect">
            <a:avLst/>
          </a:prstGeom>
        </p:spPr>
      </p:pic>
    </p:spTree>
    <p:extLst>
      <p:ext uri="{BB962C8B-B14F-4D97-AF65-F5344CB8AC3E}">
        <p14:creationId xmlns:p14="http://schemas.microsoft.com/office/powerpoint/2010/main" val="2125561933"/>
      </p:ext>
    </p:extLst>
  </p:cSld>
  <p:clrMapOvr>
    <a:masterClrMapping/>
  </p:clrMapOvr>
  <mc:AlternateContent xmlns:mc="http://schemas.openxmlformats.org/markup-compatibility/2006" xmlns:p14="http://schemas.microsoft.com/office/powerpoint/2010/main">
    <mc:Choice Requires="p14">
      <p:transition spd="slow" p14:dur="2000" advTm="135795"/>
    </mc:Choice>
    <mc:Fallback xmlns="">
      <p:transition spd="slow" advTm="13579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
        <p:nvSpPr>
          <p:cNvPr id="4" name="TextBox 3">
            <a:extLst>
              <a:ext uri="{FF2B5EF4-FFF2-40B4-BE49-F238E27FC236}">
                <a16:creationId xmlns:a16="http://schemas.microsoft.com/office/drawing/2014/main" id="{534875A5-2C1C-CE72-812E-F6C50D71AFD2}"/>
              </a:ext>
            </a:extLst>
          </p:cNvPr>
          <p:cNvSpPr txBox="1"/>
          <p:nvPr/>
        </p:nvSpPr>
        <p:spPr>
          <a:xfrm>
            <a:off x="3575407" y="967108"/>
            <a:ext cx="7972746" cy="5303375"/>
          </a:xfrm>
          <a:prstGeom prst="rect">
            <a:avLst/>
          </a:prstGeom>
          <a:noFill/>
        </p:spPr>
        <p:txBody>
          <a:bodyPr wrap="square">
            <a:spAutoFit/>
          </a:bodyPr>
          <a:lstStyle/>
          <a:p>
            <a:pPr marL="0" marR="0" algn="r" rtl="1">
              <a:lnSpc>
                <a:spcPct val="150000"/>
              </a:lnSpc>
              <a:spcBef>
                <a:spcPts val="0"/>
              </a:spcBef>
              <a:spcAft>
                <a:spcPts val="800"/>
              </a:spcAft>
            </a:pPr>
            <a:br>
              <a:rPr kumimoji="0" lang="ar-EG" sz="1800" b="0" i="0" u="none"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br>
            <a:r>
              <a:rPr kumimoji="0" lang="ar-EG" sz="2400" b="0" i="0" u="none"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t>الحالة الأولى: ارتكاب الخطأ من أحد عمال او موظفي المنصة:</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endParaRPr>
          </a:p>
          <a:p>
            <a:pPr marL="0" marR="0" algn="r" rtl="1">
              <a:lnSpc>
                <a:spcPct val="150000"/>
              </a:lnSpc>
              <a:spcBef>
                <a:spcPts val="0"/>
              </a:spcBef>
              <a:spcAft>
                <a:spcPts val="800"/>
              </a:spcAft>
            </a:pPr>
            <a:r>
              <a:rPr lang="ar-EG" dirty="0">
                <a:solidFill>
                  <a:prstClr val="black"/>
                </a:solidFill>
                <a:latin typeface="Alexandria regular" pitchFamily="2" charset="-78"/>
                <a:ea typeface="+mj-ea"/>
                <a:cs typeface="Alexandria regular" pitchFamily="2" charset="-78"/>
              </a:rPr>
              <a:t>ففي هذه الحال يتم ارتكاب الخطأ المدني كإذاعة الاخبار الكاذبة او ارتكاب سلوك ماس بشرف أحد أفراد المجتمع، من أحد الإعلاميين، خلال بثه لبرنامجه.</a:t>
            </a:r>
          </a:p>
          <a:p>
            <a:pPr marL="0" marR="0" algn="r" rtl="1">
              <a:lnSpc>
                <a:spcPct val="150000"/>
              </a:lnSpc>
              <a:spcBef>
                <a:spcPts val="0"/>
              </a:spcBef>
              <a:spcAft>
                <a:spcPts val="800"/>
              </a:spcAft>
            </a:pPr>
            <a:endParaRPr lang="ar-EG" dirty="0">
              <a:solidFill>
                <a:prstClr val="black"/>
              </a:solidFill>
              <a:latin typeface="Alexandria regular" pitchFamily="2" charset="-78"/>
              <a:ea typeface="+mj-ea"/>
              <a:cs typeface="Alexandria regular" pitchFamily="2" charset="-78"/>
            </a:endParaRPr>
          </a:p>
          <a:p>
            <a:pPr marL="0" marR="0" algn="r" rtl="1">
              <a:lnSpc>
                <a:spcPct val="150000"/>
              </a:lnSpc>
              <a:spcBef>
                <a:spcPts val="0"/>
              </a:spcBef>
              <a:spcAft>
                <a:spcPts val="800"/>
              </a:spcAft>
            </a:pPr>
            <a:r>
              <a:rPr lang="ar-EG" dirty="0">
                <a:solidFill>
                  <a:prstClr val="black"/>
                </a:solidFill>
                <a:latin typeface="Alexandria regular" pitchFamily="2" charset="-78"/>
                <a:ea typeface="+mj-ea"/>
                <a:cs typeface="Alexandria regular" pitchFamily="2" charset="-78"/>
              </a:rPr>
              <a:t>و يكون مرتكب الخطأ هو الإعلامي الذي يرتبط مع القناة </a:t>
            </a:r>
            <a:r>
              <a:rPr lang="ar-EG" b="1" dirty="0">
                <a:solidFill>
                  <a:srgbClr val="FF0000"/>
                </a:solidFill>
                <a:latin typeface="Alexandria regular" pitchFamily="2" charset="-78"/>
                <a:ea typeface="+mj-ea"/>
                <a:cs typeface="Alexandria regular" pitchFamily="2" charset="-78"/>
              </a:rPr>
              <a:t>بعقد عمل </a:t>
            </a:r>
            <a:r>
              <a:rPr lang="ar-EG" dirty="0">
                <a:solidFill>
                  <a:prstClr val="black"/>
                </a:solidFill>
                <a:latin typeface="Alexandria regular" pitchFamily="2" charset="-78"/>
                <a:ea typeface="+mj-ea"/>
                <a:cs typeface="Alexandria regular" pitchFamily="2" charset="-78"/>
              </a:rPr>
              <a:t>و بغض النظر عن مدته، أو أن بث الإعلامي للمعلومات الكاذبة علي سبيل المثال كان راجعا لخطأ من معدي البرنامج او معدي التقرير ممن يعملون في المنصة بموجب أحكام عقد العمل.</a:t>
            </a:r>
          </a:p>
          <a:p>
            <a:pPr marL="0" marR="0" algn="r" rtl="1">
              <a:lnSpc>
                <a:spcPct val="150000"/>
              </a:lnSpc>
              <a:spcBef>
                <a:spcPts val="0"/>
              </a:spcBef>
              <a:spcAft>
                <a:spcPts val="800"/>
              </a:spcAft>
            </a:pPr>
            <a:r>
              <a:rPr lang="ar-EG" dirty="0">
                <a:solidFill>
                  <a:prstClr val="black"/>
                </a:solidFill>
                <a:latin typeface="Alexandria regular" pitchFamily="2" charset="-78"/>
                <a:ea typeface="+mj-ea"/>
                <a:cs typeface="Alexandria regular" pitchFamily="2" charset="-78"/>
              </a:rPr>
              <a:t>ففي هذه الحالة نطبق احكام المتبوع عن اعمال تابعه</a:t>
            </a:r>
          </a:p>
        </p:txBody>
      </p:sp>
      <p:pic>
        <p:nvPicPr>
          <p:cNvPr id="3" name="Picture 2">
            <a:extLst>
              <a:ext uri="{FF2B5EF4-FFF2-40B4-BE49-F238E27FC236}">
                <a16:creationId xmlns:a16="http://schemas.microsoft.com/office/drawing/2014/main" id="{AA25FDAB-4A02-BDE2-34AF-67787A35DC06}"/>
              </a:ext>
            </a:extLst>
          </p:cNvPr>
          <p:cNvPicPr>
            <a:picLocks noChangeAspect="1"/>
          </p:cNvPicPr>
          <p:nvPr/>
        </p:nvPicPr>
        <p:blipFill>
          <a:blip r:embed="rId2"/>
          <a:stretch>
            <a:fillRect/>
          </a:stretch>
        </p:blipFill>
        <p:spPr>
          <a:xfrm>
            <a:off x="989638" y="1695236"/>
            <a:ext cx="2143125" cy="3955551"/>
          </a:xfrm>
          <a:prstGeom prst="rect">
            <a:avLst/>
          </a:prstGeom>
        </p:spPr>
      </p:pic>
    </p:spTree>
    <p:extLst>
      <p:ext uri="{BB962C8B-B14F-4D97-AF65-F5344CB8AC3E}">
        <p14:creationId xmlns:p14="http://schemas.microsoft.com/office/powerpoint/2010/main" val="528624070"/>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
        <p:nvSpPr>
          <p:cNvPr id="4" name="TextBox 3">
            <a:extLst>
              <a:ext uri="{FF2B5EF4-FFF2-40B4-BE49-F238E27FC236}">
                <a16:creationId xmlns:a16="http://schemas.microsoft.com/office/drawing/2014/main" id="{534875A5-2C1C-CE72-812E-F6C50D71AFD2}"/>
              </a:ext>
            </a:extLst>
          </p:cNvPr>
          <p:cNvSpPr txBox="1"/>
          <p:nvPr/>
        </p:nvSpPr>
        <p:spPr>
          <a:xfrm>
            <a:off x="3626778" y="1721102"/>
            <a:ext cx="7972746" cy="2538515"/>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b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 تقتضي هذه المسئولية مسئولية رب العمل وهو مالك المنصة و القائم بإدارتها عن تعويض الاضرار الناتجة عن الأخطاء التي يرتكبها العاملين معه، وذلك بشروط ثلاثة هي: قيام علاقة التبعية بين المتبوع والتابع، ووقوع خطأ من التابع، وأخيرا صدور هذا الخطأ أثناء تأدية التابع لوظيفته أو بسببها. نتناول كلا منها فيما بالتفصيل فيما يلي:</a:t>
            </a:r>
          </a:p>
        </p:txBody>
      </p:sp>
      <p:pic>
        <p:nvPicPr>
          <p:cNvPr id="3" name="Picture 2">
            <a:extLst>
              <a:ext uri="{FF2B5EF4-FFF2-40B4-BE49-F238E27FC236}">
                <a16:creationId xmlns:a16="http://schemas.microsoft.com/office/drawing/2014/main" id="{4D12C6A3-A501-7B29-1E4D-2E9C055D7E9D}"/>
              </a:ext>
            </a:extLst>
          </p:cNvPr>
          <p:cNvPicPr>
            <a:picLocks noChangeAspect="1"/>
          </p:cNvPicPr>
          <p:nvPr/>
        </p:nvPicPr>
        <p:blipFill>
          <a:blip r:embed="rId2"/>
          <a:stretch>
            <a:fillRect/>
          </a:stretch>
        </p:blipFill>
        <p:spPr>
          <a:xfrm>
            <a:off x="1171628" y="2285518"/>
            <a:ext cx="2143125" cy="2143125"/>
          </a:xfrm>
          <a:prstGeom prst="rect">
            <a:avLst/>
          </a:prstGeom>
        </p:spPr>
      </p:pic>
    </p:spTree>
    <p:extLst>
      <p:ext uri="{BB962C8B-B14F-4D97-AF65-F5344CB8AC3E}">
        <p14:creationId xmlns:p14="http://schemas.microsoft.com/office/powerpoint/2010/main" val="2822738049"/>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
        <p:nvSpPr>
          <p:cNvPr id="4" name="TextBox 3">
            <a:extLst>
              <a:ext uri="{FF2B5EF4-FFF2-40B4-BE49-F238E27FC236}">
                <a16:creationId xmlns:a16="http://schemas.microsoft.com/office/drawing/2014/main" id="{534875A5-2C1C-CE72-812E-F6C50D71AFD2}"/>
              </a:ext>
            </a:extLst>
          </p:cNvPr>
          <p:cNvSpPr txBox="1"/>
          <p:nvPr/>
        </p:nvSpPr>
        <p:spPr>
          <a:xfrm>
            <a:off x="3719246" y="1382606"/>
            <a:ext cx="7972746" cy="4092787"/>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b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1- قيام علاقة التبعية:</a:t>
            </a:r>
          </a:p>
          <a:p>
            <a:pPr marL="0" marR="0" lvl="0" indent="0" algn="r"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يقصد بعلاقة التبعية أن يكون للمتبوع على التابع سلطة فعلية في الرقابة والتوجيه. يجب أنّ يكون العامل في مركز خضوع لصاحب العمل، عن طريق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تلقيه الأوامر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من صاحب العمل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ويتعرض للجزاء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في حالة الإهمال والتقصير.</a:t>
            </a: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 تعتبر علاقة التبعية تعتبر قائمة؛ بتوافر السلطة لرب العمل في أن يصدر لتابعه من التعليمات ما يوجهه في عمله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ولو كان توجيها عاما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بشرط أن يكون في إطار عمل معين يقوم به التابع لحسابه.</a:t>
            </a:r>
          </a:p>
        </p:txBody>
      </p:sp>
      <p:pic>
        <p:nvPicPr>
          <p:cNvPr id="3" name="Picture 2">
            <a:extLst>
              <a:ext uri="{FF2B5EF4-FFF2-40B4-BE49-F238E27FC236}">
                <a16:creationId xmlns:a16="http://schemas.microsoft.com/office/drawing/2014/main" id="{FD6D46D1-FC2E-B4FC-74B2-254823959A6B}"/>
              </a:ext>
            </a:extLst>
          </p:cNvPr>
          <p:cNvPicPr>
            <a:picLocks noChangeAspect="1"/>
          </p:cNvPicPr>
          <p:nvPr/>
        </p:nvPicPr>
        <p:blipFill>
          <a:blip r:embed="rId2"/>
          <a:stretch>
            <a:fillRect/>
          </a:stretch>
        </p:blipFill>
        <p:spPr>
          <a:xfrm>
            <a:off x="1144607" y="2357436"/>
            <a:ext cx="2143125" cy="2143125"/>
          </a:xfrm>
          <a:prstGeom prst="rect">
            <a:avLst/>
          </a:prstGeom>
        </p:spPr>
      </p:pic>
    </p:spTree>
    <p:extLst>
      <p:ext uri="{BB962C8B-B14F-4D97-AF65-F5344CB8AC3E}">
        <p14:creationId xmlns:p14="http://schemas.microsoft.com/office/powerpoint/2010/main" val="1242323793"/>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 name="Picture 1">
            <a:extLst>
              <a:ext uri="{FF2B5EF4-FFF2-40B4-BE49-F238E27FC236}">
                <a16:creationId xmlns:a16="http://schemas.microsoft.com/office/drawing/2014/main" id="{0CADEAFE-8CFC-4E15-5659-120895E9CBFB}"/>
              </a:ext>
            </a:extLst>
          </p:cNvPr>
          <p:cNvPicPr>
            <a:picLocks noChangeAspect="1"/>
          </p:cNvPicPr>
          <p:nvPr/>
        </p:nvPicPr>
        <p:blipFill>
          <a:blip r:embed="rId2"/>
          <a:stretch>
            <a:fillRect/>
          </a:stretch>
        </p:blipFill>
        <p:spPr>
          <a:xfrm>
            <a:off x="735715" y="1481159"/>
            <a:ext cx="2627604" cy="3895682"/>
          </a:xfrm>
          <a:prstGeom prst="rect">
            <a:avLst/>
          </a:prstGeom>
        </p:spPr>
      </p:pic>
      <p:sp>
        <p:nvSpPr>
          <p:cNvPr id="4" name="TextBox 3">
            <a:extLst>
              <a:ext uri="{FF2B5EF4-FFF2-40B4-BE49-F238E27FC236}">
                <a16:creationId xmlns:a16="http://schemas.microsoft.com/office/drawing/2014/main" id="{534875A5-2C1C-CE72-812E-F6C50D71AFD2}"/>
              </a:ext>
            </a:extLst>
          </p:cNvPr>
          <p:cNvSpPr txBox="1"/>
          <p:nvPr/>
        </p:nvSpPr>
        <p:spPr>
          <a:xfrm>
            <a:off x="3780890" y="508752"/>
            <a:ext cx="7972746" cy="5236690"/>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ولتوجيه الأوامر  ناحيتين:</a:t>
            </a: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 الناحية الفنية:  والتي تعد أقوى الصور إذ تقترض بالإضافة إلى الاتصال المباشر المشغل والأجير أن يكون هذا الأخير في كل لحظة، وأثناء تنفيذ العمل تحت رقابة المشغل ورهن أوامره وأن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يكون المشغل مختصا أو على الأقل قادرا من الناحية الفنية على إدارة العمل وتوجيه الإعلامي في أدائه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إذ المقصود منها خضوع العامل لتوجيه وإشراف كامل أو شبه كامل من قبل صاحب العمل.</a:t>
            </a: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وعلى هذا الخصوص يفترض في صاحب العمل الإلمام الكلي والكافي ببرنامج الإعلامي وطريقة تقديمه وإدارة الحوار فيه  لكي يتحقق له مثل ذلك الإشراف على النشاط الذي يباشره الأجير ويتم ذلك عادة في المؤسسات الإعلامية، حيث يكون الإعلامي خاضع للإشراف الفني السابق علي بث البرنامج وكذلك خلال مراحل إعداده و تقديمه.</a:t>
            </a:r>
          </a:p>
        </p:txBody>
      </p:sp>
    </p:spTree>
    <p:extLst>
      <p:ext uri="{BB962C8B-B14F-4D97-AF65-F5344CB8AC3E}">
        <p14:creationId xmlns:p14="http://schemas.microsoft.com/office/powerpoint/2010/main" val="835280315"/>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 name="Picture 1">
            <a:extLst>
              <a:ext uri="{FF2B5EF4-FFF2-40B4-BE49-F238E27FC236}">
                <a16:creationId xmlns:a16="http://schemas.microsoft.com/office/drawing/2014/main" id="{0CADEAFE-8CFC-4E15-5659-120895E9CBFB}"/>
              </a:ext>
            </a:extLst>
          </p:cNvPr>
          <p:cNvPicPr>
            <a:picLocks noChangeAspect="1"/>
          </p:cNvPicPr>
          <p:nvPr/>
        </p:nvPicPr>
        <p:blipFill>
          <a:blip r:embed="rId2"/>
          <a:stretch>
            <a:fillRect/>
          </a:stretch>
        </p:blipFill>
        <p:spPr>
          <a:xfrm>
            <a:off x="735715" y="1481159"/>
            <a:ext cx="2627604" cy="3895682"/>
          </a:xfrm>
          <a:prstGeom prst="rect">
            <a:avLst/>
          </a:prstGeom>
        </p:spPr>
      </p:pic>
      <p:sp>
        <p:nvSpPr>
          <p:cNvPr id="4" name="TextBox 3">
            <a:extLst>
              <a:ext uri="{FF2B5EF4-FFF2-40B4-BE49-F238E27FC236}">
                <a16:creationId xmlns:a16="http://schemas.microsoft.com/office/drawing/2014/main" id="{534875A5-2C1C-CE72-812E-F6C50D71AFD2}"/>
              </a:ext>
            </a:extLst>
          </p:cNvPr>
          <p:cNvSpPr txBox="1"/>
          <p:nvPr/>
        </p:nvSpPr>
        <p:spPr>
          <a:xfrm>
            <a:off x="3698697" y="2604680"/>
            <a:ext cx="7972746" cy="3159198"/>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ب- الناحية الإدارية والتنظيمية: فهي  تلك التعليمات التي يقوم فيها صاحب العمل بإدارة العمل وتنظيمه إداريا فقط، كمواعيد الحضور و البث المباشر و الزي المناسب للتقديم وكذلك أماكن تقديم المواد الإعلامية.</a:t>
            </a: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وامتلاك المتبوع لسلطة الرقابة والتوجيه كشرط لقيام علاقة التبعية لا يشترط فيها أن تنصب على الناحية الفنية بل يكفي فقط أن تكون من الناحية الإدارية للقول بوجودها.</a:t>
            </a:r>
          </a:p>
          <a:p>
            <a:pPr marL="0" marR="0" lvl="0" indent="0" algn="r"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Tree>
    <p:extLst>
      <p:ext uri="{BB962C8B-B14F-4D97-AF65-F5344CB8AC3E}">
        <p14:creationId xmlns:p14="http://schemas.microsoft.com/office/powerpoint/2010/main" val="3465802264"/>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 name="Picture 1">
            <a:extLst>
              <a:ext uri="{FF2B5EF4-FFF2-40B4-BE49-F238E27FC236}">
                <a16:creationId xmlns:a16="http://schemas.microsoft.com/office/drawing/2014/main" id="{0CADEAFE-8CFC-4E15-5659-120895E9CBFB}"/>
              </a:ext>
            </a:extLst>
          </p:cNvPr>
          <p:cNvPicPr>
            <a:picLocks noChangeAspect="1"/>
          </p:cNvPicPr>
          <p:nvPr/>
        </p:nvPicPr>
        <p:blipFill>
          <a:blip r:embed="rId2"/>
          <a:stretch>
            <a:fillRect/>
          </a:stretch>
        </p:blipFill>
        <p:spPr>
          <a:xfrm>
            <a:off x="735715" y="1481159"/>
            <a:ext cx="2627604" cy="3895682"/>
          </a:xfrm>
          <a:prstGeom prst="rect">
            <a:avLst/>
          </a:prstGeom>
        </p:spPr>
      </p:pic>
      <p:sp>
        <p:nvSpPr>
          <p:cNvPr id="4" name="TextBox 3">
            <a:extLst>
              <a:ext uri="{FF2B5EF4-FFF2-40B4-BE49-F238E27FC236}">
                <a16:creationId xmlns:a16="http://schemas.microsoft.com/office/drawing/2014/main" id="{534875A5-2C1C-CE72-812E-F6C50D71AFD2}"/>
              </a:ext>
            </a:extLst>
          </p:cNvPr>
          <p:cNvSpPr txBox="1"/>
          <p:nvPr/>
        </p:nvSpPr>
        <p:spPr>
          <a:xfrm>
            <a:off x="3626778" y="1721102"/>
            <a:ext cx="7972746" cy="4195379"/>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b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 لكن ماذا عن الإعلاميين العامليين عن بعد بنظام الفري </a:t>
            </a:r>
            <a:r>
              <a:rPr kumimoji="0" lang="ar-EG" sz="1800" b="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لانس</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a:t>
            </a:r>
          </a:p>
          <a:p>
            <a:pPr marL="0" marR="0" lvl="0" indent="0" algn="r" defTabSz="914400" rtl="1" eaLnBrk="1" fontAlgn="auto" latinLnBrk="0" hangingPunct="1">
              <a:lnSpc>
                <a:spcPct val="150000"/>
              </a:lnSpc>
              <a:spcBef>
                <a:spcPts val="0"/>
              </a:spcBef>
              <a:spcAft>
                <a:spcPts val="800"/>
              </a:spcAft>
              <a:buClrTx/>
              <a:buSzTx/>
              <a:buFontTx/>
              <a:buNone/>
              <a:tabLst/>
              <a:defRPr/>
            </a:pPr>
            <a:r>
              <a:rPr lang="ar-EG" dirty="0">
                <a:solidFill>
                  <a:prstClr val="black"/>
                </a:solidFill>
                <a:latin typeface="Alexandria regular" pitchFamily="2" charset="-78"/>
                <a:cs typeface="Alexandria regular" pitchFamily="2" charset="-78"/>
              </a:rPr>
              <a:t>هل يسأل رب العمل عن اخطاء فيما يقدموه اثناء بثهم المباشر من أماكن تواجدهم خارج مقرات المنصة.</a:t>
            </a:r>
          </a:p>
          <a:p>
            <a:pPr marL="0" marR="0" lvl="0" indent="0" algn="r" defTabSz="914400" rtl="1" eaLnBrk="1" fontAlgn="auto" latinLnBrk="0" hangingPunct="1">
              <a:lnSpc>
                <a:spcPct val="150000"/>
              </a:lnSpc>
              <a:spcBef>
                <a:spcPts val="0"/>
              </a:spcBef>
              <a:spcAft>
                <a:spcPts val="800"/>
              </a:spcAft>
              <a:buClrTx/>
              <a:buSzTx/>
              <a:buFontTx/>
              <a:buNone/>
              <a:tabLst/>
              <a:defRPr/>
            </a:pPr>
            <a:r>
              <a:rPr lang="ar-EG" dirty="0">
                <a:solidFill>
                  <a:prstClr val="black"/>
                </a:solidFill>
                <a:latin typeface="Alexandria regular" pitchFamily="2" charset="-78"/>
                <a:cs typeface="Alexandria regular" pitchFamily="2" charset="-78"/>
              </a:rPr>
              <a:t>يكفي ان يكون لرب العمل سلطة توجيههم ولو توجيها عاما حول ما يقومون ببثه، وان يكون له سلطه توقيع الجزاءات المختلفة عليهم حال المخالفة لكي تتوافر رابطة التبعية ولو كان عملهم عن بعد.</a:t>
            </a:r>
          </a:p>
          <a:p>
            <a:pPr marL="0" marR="0" lvl="0" indent="0" algn="r"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Tree>
    <p:extLst>
      <p:ext uri="{BB962C8B-B14F-4D97-AF65-F5344CB8AC3E}">
        <p14:creationId xmlns:p14="http://schemas.microsoft.com/office/powerpoint/2010/main" val="1942366568"/>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 name="Picture 1">
            <a:extLst>
              <a:ext uri="{FF2B5EF4-FFF2-40B4-BE49-F238E27FC236}">
                <a16:creationId xmlns:a16="http://schemas.microsoft.com/office/drawing/2014/main" id="{0CADEAFE-8CFC-4E15-5659-120895E9CBFB}"/>
              </a:ext>
            </a:extLst>
          </p:cNvPr>
          <p:cNvPicPr>
            <a:picLocks noChangeAspect="1"/>
          </p:cNvPicPr>
          <p:nvPr/>
        </p:nvPicPr>
        <p:blipFill>
          <a:blip r:embed="rId2"/>
          <a:stretch>
            <a:fillRect/>
          </a:stretch>
        </p:blipFill>
        <p:spPr>
          <a:xfrm>
            <a:off x="735715" y="1481159"/>
            <a:ext cx="2627604" cy="3895682"/>
          </a:xfrm>
          <a:prstGeom prst="rect">
            <a:avLst/>
          </a:prstGeom>
        </p:spPr>
      </p:pic>
      <p:sp>
        <p:nvSpPr>
          <p:cNvPr id="4" name="TextBox 3">
            <a:extLst>
              <a:ext uri="{FF2B5EF4-FFF2-40B4-BE49-F238E27FC236}">
                <a16:creationId xmlns:a16="http://schemas.microsoft.com/office/drawing/2014/main" id="{534875A5-2C1C-CE72-812E-F6C50D71AFD2}"/>
              </a:ext>
            </a:extLst>
          </p:cNvPr>
          <p:cNvSpPr txBox="1"/>
          <p:nvPr/>
        </p:nvSpPr>
        <p:spPr>
          <a:xfrm>
            <a:off x="3626778" y="1721102"/>
            <a:ext cx="7972746" cy="2641108"/>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2- وقوع خطأ التابع</a:t>
            </a: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فالخطأ الذي يسأل عنه المتبوع هو الذي يرتكبه التابع أثناء تنفيذه للمهام المسندة إليه. وبذلك فإن مساءلة المتبوع تتوقف أولا على صدور خطأ من التابع سواء كان هذا الخطأ سلوكا مجرما مما يندرج تحت جرائم النشر أم مجرد خروج عن سلوك الإعلامي المعتاد أي خروجا عن التقاليد والأعراف الإعلامية وقواعد الاعلام الأخلاقية.</a:t>
            </a:r>
          </a:p>
        </p:txBody>
      </p:sp>
    </p:spTree>
    <p:extLst>
      <p:ext uri="{BB962C8B-B14F-4D97-AF65-F5344CB8AC3E}">
        <p14:creationId xmlns:p14="http://schemas.microsoft.com/office/powerpoint/2010/main" val="3631737264"/>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 name="Picture 1">
            <a:extLst>
              <a:ext uri="{FF2B5EF4-FFF2-40B4-BE49-F238E27FC236}">
                <a16:creationId xmlns:a16="http://schemas.microsoft.com/office/drawing/2014/main" id="{0CADEAFE-8CFC-4E15-5659-120895E9CBFB}"/>
              </a:ext>
            </a:extLst>
          </p:cNvPr>
          <p:cNvPicPr>
            <a:picLocks noChangeAspect="1"/>
          </p:cNvPicPr>
          <p:nvPr/>
        </p:nvPicPr>
        <p:blipFill>
          <a:blip r:embed="rId2"/>
          <a:stretch>
            <a:fillRect/>
          </a:stretch>
        </p:blipFill>
        <p:spPr>
          <a:xfrm>
            <a:off x="735715" y="1481159"/>
            <a:ext cx="2627604" cy="3895682"/>
          </a:xfrm>
          <a:prstGeom prst="rect">
            <a:avLst/>
          </a:prstGeom>
        </p:spPr>
      </p:pic>
      <p:sp>
        <p:nvSpPr>
          <p:cNvPr id="4" name="TextBox 3">
            <a:extLst>
              <a:ext uri="{FF2B5EF4-FFF2-40B4-BE49-F238E27FC236}">
                <a16:creationId xmlns:a16="http://schemas.microsoft.com/office/drawing/2014/main" id="{534875A5-2C1C-CE72-812E-F6C50D71AFD2}"/>
              </a:ext>
            </a:extLst>
          </p:cNvPr>
          <p:cNvSpPr txBox="1"/>
          <p:nvPr/>
        </p:nvSpPr>
        <p:spPr>
          <a:xfrm>
            <a:off x="3626778" y="1721102"/>
            <a:ext cx="7972746" cy="2225609"/>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3- صدور الخطأ أثناء تأدية الوظيفة أو بسببها</a:t>
            </a: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اتفقت جل التشريعات المدنية على أن مساءلة المتبوع على أساس ما ارتكبه تابعه من خطأ يتوقف بالضرورة على صدور هذا الخطأ أثناء تأدية الوظيفة </a:t>
            </a:r>
            <a:r>
              <a:rPr kumimoji="0" lang="ar-EG" sz="1800" b="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الموكولة</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إليه أو بسببها. فهذا هو الضابط الذي يربط مسؤولية المتبوع بعمل التابع ويبررها</a:t>
            </a:r>
          </a:p>
        </p:txBody>
      </p:sp>
    </p:spTree>
    <p:extLst>
      <p:ext uri="{BB962C8B-B14F-4D97-AF65-F5344CB8AC3E}">
        <p14:creationId xmlns:p14="http://schemas.microsoft.com/office/powerpoint/2010/main" val="1274680434"/>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
        <p:nvSpPr>
          <p:cNvPr id="4" name="TextBox 3">
            <a:extLst>
              <a:ext uri="{FF2B5EF4-FFF2-40B4-BE49-F238E27FC236}">
                <a16:creationId xmlns:a16="http://schemas.microsoft.com/office/drawing/2014/main" id="{534875A5-2C1C-CE72-812E-F6C50D71AFD2}"/>
              </a:ext>
            </a:extLst>
          </p:cNvPr>
          <p:cNvSpPr txBox="1"/>
          <p:nvPr/>
        </p:nvSpPr>
        <p:spPr>
          <a:xfrm>
            <a:off x="3770616" y="2264899"/>
            <a:ext cx="7972746" cy="2641108"/>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وقد يطرح سؤال حول مدى مسؤولية المتبوع عن الضرر العمدي الذي اقترفه التابع إذا كان راجعا إلى الإساءة في أداء العمل من طرفه؟</a:t>
            </a:r>
          </a:p>
          <a:p>
            <a:pPr marL="0" marR="0" lvl="0" indent="0" algn="r" defTabSz="914400" rtl="1" eaLnBrk="1" fontAlgn="auto" latinLnBrk="0" hangingPunct="1">
              <a:lnSpc>
                <a:spcPct val="150000"/>
              </a:lnSpc>
              <a:spcBef>
                <a:spcPts val="0"/>
              </a:spcBef>
              <a:spcAft>
                <a:spcPts val="800"/>
              </a:spcAft>
              <a:buClrTx/>
              <a:buSzTx/>
              <a:buFontTx/>
              <a:buNone/>
              <a:tabLst/>
              <a:defRPr/>
            </a:pPr>
            <a:r>
              <a:rPr lang="ar-EG" dirty="0">
                <a:solidFill>
                  <a:prstClr val="black"/>
                </a:solidFill>
                <a:latin typeface="Alexandria regular" pitchFamily="2" charset="-78"/>
                <a:cs typeface="Alexandria regular" pitchFamily="2" charset="-78"/>
              </a:rPr>
              <a:t>الحقيقة أنه في مجال العمل الإعلامي يسأل رب العمل أي مالك المنصة عن أخطاء الإعلامي ولو كان قد ارتكبها متعمدا كانتهاك أحد الاعلاميات لهاتف احد الفتيات و نشر محادثات خاصة بها علنا. حيث يلتزم مالك القناة بتعويض الفتاة ولو لم يكن لديه علم بهذه المخالفة.</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3" name="Picture 2">
            <a:extLst>
              <a:ext uri="{FF2B5EF4-FFF2-40B4-BE49-F238E27FC236}">
                <a16:creationId xmlns:a16="http://schemas.microsoft.com/office/drawing/2014/main" id="{F5491391-8AFB-CA0F-631F-1A8F5360D292}"/>
              </a:ext>
            </a:extLst>
          </p:cNvPr>
          <p:cNvPicPr>
            <a:picLocks noChangeAspect="1"/>
          </p:cNvPicPr>
          <p:nvPr/>
        </p:nvPicPr>
        <p:blipFill>
          <a:blip r:embed="rId2"/>
          <a:stretch>
            <a:fillRect/>
          </a:stretch>
        </p:blipFill>
        <p:spPr>
          <a:xfrm>
            <a:off x="1221662" y="2264899"/>
            <a:ext cx="2143125" cy="2143125"/>
          </a:xfrm>
          <a:prstGeom prst="rect">
            <a:avLst/>
          </a:prstGeom>
        </p:spPr>
      </p:pic>
    </p:spTree>
    <p:extLst>
      <p:ext uri="{BB962C8B-B14F-4D97-AF65-F5344CB8AC3E}">
        <p14:creationId xmlns:p14="http://schemas.microsoft.com/office/powerpoint/2010/main" val="101294919"/>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 name="Picture 1">
            <a:extLst>
              <a:ext uri="{FF2B5EF4-FFF2-40B4-BE49-F238E27FC236}">
                <a16:creationId xmlns:a16="http://schemas.microsoft.com/office/drawing/2014/main" id="{0CADEAFE-8CFC-4E15-5659-120895E9CBFB}"/>
              </a:ext>
            </a:extLst>
          </p:cNvPr>
          <p:cNvPicPr>
            <a:picLocks noChangeAspect="1"/>
          </p:cNvPicPr>
          <p:nvPr/>
        </p:nvPicPr>
        <p:blipFill>
          <a:blip r:embed="rId2"/>
          <a:stretch>
            <a:fillRect/>
          </a:stretch>
        </p:blipFill>
        <p:spPr>
          <a:xfrm>
            <a:off x="735715" y="1481159"/>
            <a:ext cx="2627604" cy="3895682"/>
          </a:xfrm>
          <a:prstGeom prst="rect">
            <a:avLst/>
          </a:prstGeom>
        </p:spPr>
      </p:pic>
      <p:sp>
        <p:nvSpPr>
          <p:cNvPr id="4" name="TextBox 3">
            <a:extLst>
              <a:ext uri="{FF2B5EF4-FFF2-40B4-BE49-F238E27FC236}">
                <a16:creationId xmlns:a16="http://schemas.microsoft.com/office/drawing/2014/main" id="{534875A5-2C1C-CE72-812E-F6C50D71AFD2}"/>
              </a:ext>
            </a:extLst>
          </p:cNvPr>
          <p:cNvSpPr txBox="1"/>
          <p:nvPr/>
        </p:nvSpPr>
        <p:spPr>
          <a:xfrm>
            <a:off x="3801439" y="724618"/>
            <a:ext cx="7972746" cy="5128968"/>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r>
              <a:rPr lang="ar-EG" dirty="0">
                <a:solidFill>
                  <a:prstClr val="black"/>
                </a:solidFill>
                <a:latin typeface="Alexandria regular" pitchFamily="2" charset="-78"/>
                <a:cs typeface="Alexandria regular" pitchFamily="2" charset="-78"/>
              </a:rPr>
              <a:t>فإذا توافرت الشروط السابقة كان رب العمل مسئول عن كل خطأ مدني قام به الإعلامي و تجدر الإشارة إلي أن مسئولية رب العمل لا تنفي مسئولية الإعلامي نفسه عن تعويض المضرور. ففي هذه الحالة يكون للمضرور:</a:t>
            </a:r>
          </a:p>
          <a:p>
            <a:pPr marL="342900" marR="0" lvl="0" indent="-342900" algn="r" defTabSz="914400" rtl="1" eaLnBrk="1" fontAlgn="auto" latinLnBrk="0" hangingPunct="1">
              <a:lnSpc>
                <a:spcPct val="150000"/>
              </a:lnSpc>
              <a:spcBef>
                <a:spcPts val="0"/>
              </a:spcBef>
              <a:spcAft>
                <a:spcPts val="800"/>
              </a:spcAft>
              <a:buClrTx/>
              <a:buSzTx/>
              <a:buFontTx/>
              <a:buAutoNum type="arabic1Minus"/>
              <a:tabLst/>
              <a:defRPr/>
            </a:pPr>
            <a:r>
              <a:rPr lang="ar-EG" dirty="0">
                <a:solidFill>
                  <a:prstClr val="black"/>
                </a:solidFill>
                <a:latin typeface="Alexandria regular" pitchFamily="2" charset="-78"/>
                <a:cs typeface="Alexandria regular" pitchFamily="2" charset="-78"/>
              </a:rPr>
              <a:t>رجوع المتضرر على التابع: حيث يحق للمضرور أن يرجع مباشرة على الإعلامي أو المعد لتعويض الضرر الذي أصابه.</a:t>
            </a:r>
          </a:p>
          <a:p>
            <a:pPr marL="342900" marR="0" lvl="0" indent="-342900" algn="r" defTabSz="914400" rtl="1" eaLnBrk="1" fontAlgn="auto" latinLnBrk="0" hangingPunct="1">
              <a:lnSpc>
                <a:spcPct val="150000"/>
              </a:lnSpc>
              <a:spcBef>
                <a:spcPts val="0"/>
              </a:spcBef>
              <a:spcAft>
                <a:spcPts val="800"/>
              </a:spcAft>
              <a:buClrTx/>
              <a:buSzTx/>
              <a:buFontTx/>
              <a:buAutoNum type="arabic1Minus"/>
              <a:tabLst/>
              <a:defRPr/>
            </a:pPr>
            <a:r>
              <a:rPr lang="ar-EG" dirty="0">
                <a:solidFill>
                  <a:prstClr val="black"/>
                </a:solidFill>
                <a:latin typeface="Alexandria regular" pitchFamily="2" charset="-78"/>
                <a:cs typeface="Alexandria regular" pitchFamily="2" charset="-78"/>
              </a:rPr>
              <a:t>الرجوع على رب العمل مباشرة بدل من الرجوع علي الإعلامي وهو ما يلجا اليه المضرور في أغلب الأحوال باعتبار رب العمل أكثر ثراء و أكثر قدرة علي دفع التعويض في هذه الحالة.</a:t>
            </a:r>
          </a:p>
          <a:p>
            <a:pPr marR="0" lvl="0" algn="r" defTabSz="914400" rtl="1" eaLnBrk="1" fontAlgn="auto" latinLnBrk="0" hangingPunct="1">
              <a:lnSpc>
                <a:spcPct val="150000"/>
              </a:lnSpc>
              <a:spcBef>
                <a:spcPts val="0"/>
              </a:spcBef>
              <a:spcAft>
                <a:spcPts val="800"/>
              </a:spcAft>
              <a:buClrTx/>
              <a:buSzTx/>
              <a:tabLst/>
              <a:defRPr/>
            </a:pPr>
            <a:endParaRPr lang="ar-EG" dirty="0">
              <a:solidFill>
                <a:prstClr val="black"/>
              </a:solidFill>
              <a:latin typeface="Alexandria regular" pitchFamily="2" charset="-78"/>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endParaRPr lang="ar-EG" dirty="0">
              <a:solidFill>
                <a:prstClr val="black"/>
              </a:solidFill>
              <a:latin typeface="Alexandria regular" pitchFamily="2" charset="-78"/>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Tree>
    <p:extLst>
      <p:ext uri="{BB962C8B-B14F-4D97-AF65-F5344CB8AC3E}">
        <p14:creationId xmlns:p14="http://schemas.microsoft.com/office/powerpoint/2010/main" val="568836883"/>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 name="Picture 1">
            <a:extLst>
              <a:ext uri="{FF2B5EF4-FFF2-40B4-BE49-F238E27FC236}">
                <a16:creationId xmlns:a16="http://schemas.microsoft.com/office/drawing/2014/main" id="{0CADEAFE-8CFC-4E15-5659-120895E9CBFB}"/>
              </a:ext>
            </a:extLst>
          </p:cNvPr>
          <p:cNvPicPr>
            <a:picLocks noChangeAspect="1"/>
          </p:cNvPicPr>
          <p:nvPr/>
        </p:nvPicPr>
        <p:blipFill>
          <a:blip r:embed="rId2"/>
          <a:stretch>
            <a:fillRect/>
          </a:stretch>
        </p:blipFill>
        <p:spPr>
          <a:xfrm>
            <a:off x="735715" y="1481159"/>
            <a:ext cx="2627604" cy="3895682"/>
          </a:xfrm>
          <a:prstGeom prst="rect">
            <a:avLst/>
          </a:prstGeom>
        </p:spPr>
      </p:pic>
      <p:sp>
        <p:nvSpPr>
          <p:cNvPr id="4" name="TextBox 3">
            <a:extLst>
              <a:ext uri="{FF2B5EF4-FFF2-40B4-BE49-F238E27FC236}">
                <a16:creationId xmlns:a16="http://schemas.microsoft.com/office/drawing/2014/main" id="{534875A5-2C1C-CE72-812E-F6C50D71AFD2}"/>
              </a:ext>
            </a:extLst>
          </p:cNvPr>
          <p:cNvSpPr txBox="1"/>
          <p:nvPr/>
        </p:nvSpPr>
        <p:spPr>
          <a:xfrm>
            <a:off x="3801439" y="724618"/>
            <a:ext cx="7972746" cy="5231560"/>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 لكن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هل يعني ذلك أحقية المضرور في الحصول علي تعويضين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أحدهما من الإعلامي و الاخر من رب العمل؟</a:t>
            </a: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بالطبع لا، حيث يكون  للمضرور في هذه الحالة تعويضا واحدا جابرا لما أصابه من ضرر أي يساوي قيمة ما لحقه من خسارة و ما أصابه من كسب بالإضافة للأضرار المعنوية إن وجدت وهو يختار أما أن يحصل عليه من الإعلامي أو من رب العمل.</a:t>
            </a:r>
          </a:p>
          <a:p>
            <a:pPr marL="0" marR="0" lvl="0" indent="0" algn="r"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Tree>
    <p:extLst>
      <p:ext uri="{BB962C8B-B14F-4D97-AF65-F5344CB8AC3E}">
        <p14:creationId xmlns:p14="http://schemas.microsoft.com/office/powerpoint/2010/main" val="2718315618"/>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 name="Picture 1">
            <a:extLst>
              <a:ext uri="{FF2B5EF4-FFF2-40B4-BE49-F238E27FC236}">
                <a16:creationId xmlns:a16="http://schemas.microsoft.com/office/drawing/2014/main" id="{0CADEAFE-8CFC-4E15-5659-120895E9CBFB}"/>
              </a:ext>
            </a:extLst>
          </p:cNvPr>
          <p:cNvPicPr>
            <a:picLocks noChangeAspect="1"/>
          </p:cNvPicPr>
          <p:nvPr/>
        </p:nvPicPr>
        <p:blipFill>
          <a:blip r:embed="rId2"/>
          <a:stretch>
            <a:fillRect/>
          </a:stretch>
        </p:blipFill>
        <p:spPr>
          <a:xfrm>
            <a:off x="735715" y="1481159"/>
            <a:ext cx="2627604" cy="3895682"/>
          </a:xfrm>
          <a:prstGeom prst="rect">
            <a:avLst/>
          </a:prstGeom>
        </p:spPr>
      </p:pic>
      <p:sp>
        <p:nvSpPr>
          <p:cNvPr id="4" name="TextBox 3">
            <a:extLst>
              <a:ext uri="{FF2B5EF4-FFF2-40B4-BE49-F238E27FC236}">
                <a16:creationId xmlns:a16="http://schemas.microsoft.com/office/drawing/2014/main" id="{534875A5-2C1C-CE72-812E-F6C50D71AFD2}"/>
              </a:ext>
            </a:extLst>
          </p:cNvPr>
          <p:cNvSpPr txBox="1"/>
          <p:nvPr/>
        </p:nvSpPr>
        <p:spPr>
          <a:xfrm>
            <a:off x="3801439" y="724618"/>
            <a:ext cx="7972746" cy="7411644"/>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r>
              <a:rPr lang="ar-EG" dirty="0">
                <a:solidFill>
                  <a:prstClr val="black"/>
                </a:solidFill>
                <a:latin typeface="Alexandria regular" pitchFamily="2" charset="-78"/>
                <a:cs typeface="Alexandria regular" pitchFamily="2" charset="-78"/>
              </a:rPr>
              <a:t>وتجدر الإشارة إلي أن الإعلامي هو </a:t>
            </a:r>
            <a:r>
              <a:rPr lang="ar-EG" b="1" dirty="0">
                <a:solidFill>
                  <a:srgbClr val="FF0000"/>
                </a:solidFill>
                <a:latin typeface="Alexandria regular" pitchFamily="2" charset="-78"/>
                <a:cs typeface="Alexandria regular" pitchFamily="2" charset="-78"/>
              </a:rPr>
              <a:t>المسئول الأساسي عن الخطأ </a:t>
            </a:r>
            <a:r>
              <a:rPr lang="ar-EG" dirty="0">
                <a:solidFill>
                  <a:prstClr val="black"/>
                </a:solidFill>
                <a:latin typeface="Alexandria regular" pitchFamily="2" charset="-78"/>
                <a:cs typeface="Alexandria regular" pitchFamily="2" charset="-78"/>
              </a:rPr>
              <a:t>فإن اختار المضرور الرجوع عليه و اقتضى مه التعويض </a:t>
            </a:r>
            <a:r>
              <a:rPr lang="ar-EG" u="sng" dirty="0">
                <a:solidFill>
                  <a:prstClr val="black"/>
                </a:solidFill>
                <a:latin typeface="Alexandria regular" pitchFamily="2" charset="-78"/>
                <a:cs typeface="Alexandria regular" pitchFamily="2" charset="-78"/>
              </a:rPr>
              <a:t>انقضت المسئولية و انتهي التزام رب العمل.</a:t>
            </a:r>
          </a:p>
          <a:p>
            <a:pPr marL="0" marR="0" lvl="0" indent="0" algn="r" defTabSz="914400" rtl="1" eaLnBrk="1" fontAlgn="auto" latinLnBrk="0" hangingPunct="1">
              <a:lnSpc>
                <a:spcPct val="150000"/>
              </a:lnSpc>
              <a:spcBef>
                <a:spcPts val="0"/>
              </a:spcBef>
              <a:spcAft>
                <a:spcPts val="800"/>
              </a:spcAft>
              <a:buClrTx/>
              <a:buSzTx/>
              <a:buFontTx/>
              <a:buNone/>
              <a:tabLst/>
              <a:defRPr/>
            </a:pPr>
            <a:endParaRPr lang="ar-EG" dirty="0">
              <a:solidFill>
                <a:prstClr val="black"/>
              </a:solidFill>
              <a:latin typeface="Alexandria regular" pitchFamily="2" charset="-78"/>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ولكن ماذا لو طالب المضرور بالتعويض من رب العمل ؟</a:t>
            </a: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يقوم افتراض مسئولية رب العمل عن التعويض في هذه الحالة ليس باعتباره مخطئا في تعليماته و لا مرتكبا لمخالفة لتقاليد المهنية بل مسئوليته بحسب الأصل هي مجرد مسئولية تبعية لتغطية التعويض وتقديمه للمضرور باعتباره اكثر ثراء بطبيعة الال من الموظف العامل لديه. ولذلك ففي هذه المسئولية لا يعد رب العمل مخطئا أصليا،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واستنادا لذلك يحق للمتبوع الرجوع على تابعه بكامل ما قام بأدائه من تعويض إلى المتضرر،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لكونه مسؤولا عنه فقط وليس مسؤولا معه.</a:t>
            </a:r>
          </a:p>
          <a:p>
            <a:pPr marL="0" marR="0" lvl="0" indent="0" algn="r"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Tree>
    <p:extLst>
      <p:ext uri="{BB962C8B-B14F-4D97-AF65-F5344CB8AC3E}">
        <p14:creationId xmlns:p14="http://schemas.microsoft.com/office/powerpoint/2010/main" val="2810677744"/>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 name="Picture 1">
            <a:extLst>
              <a:ext uri="{FF2B5EF4-FFF2-40B4-BE49-F238E27FC236}">
                <a16:creationId xmlns:a16="http://schemas.microsoft.com/office/drawing/2014/main" id="{0CADEAFE-8CFC-4E15-5659-120895E9CBFB}"/>
              </a:ext>
            </a:extLst>
          </p:cNvPr>
          <p:cNvPicPr>
            <a:picLocks noChangeAspect="1"/>
          </p:cNvPicPr>
          <p:nvPr/>
        </p:nvPicPr>
        <p:blipFill>
          <a:blip r:embed="rId2"/>
          <a:stretch>
            <a:fillRect/>
          </a:stretch>
        </p:blipFill>
        <p:spPr>
          <a:xfrm>
            <a:off x="735715" y="1481159"/>
            <a:ext cx="2627604" cy="3895682"/>
          </a:xfrm>
          <a:prstGeom prst="rect">
            <a:avLst/>
          </a:prstGeom>
        </p:spPr>
      </p:pic>
      <p:sp>
        <p:nvSpPr>
          <p:cNvPr id="4" name="TextBox 3">
            <a:extLst>
              <a:ext uri="{FF2B5EF4-FFF2-40B4-BE49-F238E27FC236}">
                <a16:creationId xmlns:a16="http://schemas.microsoft.com/office/drawing/2014/main" id="{534875A5-2C1C-CE72-812E-F6C50D71AFD2}"/>
              </a:ext>
            </a:extLst>
          </p:cNvPr>
          <p:cNvSpPr txBox="1"/>
          <p:nvPr/>
        </p:nvSpPr>
        <p:spPr>
          <a:xfrm>
            <a:off x="3801439" y="724618"/>
            <a:ext cx="7972746" cy="5544467"/>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 لكن ماذا لو كان رب العمل و القائم علي إدارة القناة عالما بالخطأ بل و مشاركا فيه أو مساعدا عليه، كأن يثبت أن مالك القناة هو من طلب من الإعلامي بث المعلومات الكاذبة؟</a:t>
            </a:r>
          </a:p>
          <a:p>
            <a:pPr marL="0" marR="0" lvl="0" indent="0" algn="r" defTabSz="914400" rtl="1" eaLnBrk="1" fontAlgn="auto" latinLnBrk="0" hangingPunct="1">
              <a:lnSpc>
                <a:spcPct val="150000"/>
              </a:lnSpc>
              <a:spcBef>
                <a:spcPts val="0"/>
              </a:spcBef>
              <a:spcAft>
                <a:spcPts val="800"/>
              </a:spcAft>
              <a:buClrTx/>
              <a:buSzTx/>
              <a:buFontTx/>
              <a:buNone/>
              <a:tabLst/>
              <a:defRPr/>
            </a:pPr>
            <a:r>
              <a:rPr lang="ar-EG" dirty="0">
                <a:solidFill>
                  <a:prstClr val="black"/>
                </a:solidFill>
                <a:latin typeface="Alexandria regular" pitchFamily="2" charset="-78"/>
                <a:cs typeface="Alexandria regular" pitchFamily="2" charset="-78"/>
              </a:rPr>
              <a:t>في هذه الحالة يعد مالك القناة مسئولا أصليا عن الخطأ و شريكا فيه ويقوم القاضي بتقسيم التعويض بين الإعلامي ورب العمل. كأن يكون إجمالي التعويض 100000 نصيب الإعلامي منها 30 الف و نصيب مالك القناة 70. </a:t>
            </a: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 في هذه الحالة اذا دفع مالك القناة التعويض فإن حقه في الاسترداد من الإعلامي يكون قاصرا علي مبلغ الثلاثين الفا التي دفعها باعتبار متبوع و لا يسترد السبعين الفا التي دفعها باعتبار مخطئا اصليا مشاركا في وقوع الضرر</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a:t>
            </a:r>
          </a:p>
          <a:p>
            <a:pPr marL="0" marR="0" lvl="0" indent="0" algn="r"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Tree>
    <p:extLst>
      <p:ext uri="{BB962C8B-B14F-4D97-AF65-F5344CB8AC3E}">
        <p14:creationId xmlns:p14="http://schemas.microsoft.com/office/powerpoint/2010/main" val="1966986404"/>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
        <p:nvSpPr>
          <p:cNvPr id="4" name="TextBox 3">
            <a:extLst>
              <a:ext uri="{FF2B5EF4-FFF2-40B4-BE49-F238E27FC236}">
                <a16:creationId xmlns:a16="http://schemas.microsoft.com/office/drawing/2014/main" id="{534875A5-2C1C-CE72-812E-F6C50D71AFD2}"/>
              </a:ext>
            </a:extLst>
          </p:cNvPr>
          <p:cNvSpPr txBox="1"/>
          <p:nvPr/>
        </p:nvSpPr>
        <p:spPr>
          <a:xfrm>
            <a:off x="3575407" y="967108"/>
            <a:ext cx="7972746" cy="5718873"/>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b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الحالة ال</a:t>
            </a:r>
            <a:r>
              <a:rPr lang="ar-EG" sz="2400" dirty="0">
                <a:solidFill>
                  <a:prstClr val="black"/>
                </a:solidFill>
                <a:latin typeface="Alexandria regular" pitchFamily="2" charset="-78"/>
                <a:cs typeface="Alexandria regular" pitchFamily="2" charset="-78"/>
              </a:rPr>
              <a:t>ثانية</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عدم ارتباط مرتكب الخطأ بعقد عمل مع مرتكب الخطأ المدني:</a:t>
            </a:r>
          </a:p>
          <a:p>
            <a:pPr marL="0" marR="0" lvl="0" indent="0" algn="r" defTabSz="914400" rtl="1" eaLnBrk="1" fontAlgn="auto" latinLnBrk="0" hangingPunct="1">
              <a:lnSpc>
                <a:spcPct val="150000"/>
              </a:lnSpc>
              <a:spcBef>
                <a:spcPts val="0"/>
              </a:spcBef>
              <a:spcAft>
                <a:spcPts val="800"/>
              </a:spcAft>
              <a:buClrTx/>
              <a:buSzTx/>
              <a:buFontTx/>
              <a:buNone/>
              <a:tabLst/>
              <a:defRPr/>
            </a:pPr>
            <a:endParaRPr lang="ar-EG" dirty="0">
              <a:solidFill>
                <a:prstClr val="black"/>
              </a:solidFill>
              <a:latin typeface="Alexandria regular" pitchFamily="2" charset="-78"/>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ومثال ذلك الأخطاء المدنية التي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يركبها الإعلاميين المتعاقد معهم لتقديم فقرة محددة لمرة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وهو ما يخرج عن دائرة اتفاق العمل، فالإعلام</a:t>
            </a:r>
            <a:r>
              <a:rPr lang="ar-EG" dirty="0">
                <a:solidFill>
                  <a:prstClr val="black"/>
                </a:solidFill>
                <a:latin typeface="Alexandria regular" pitchFamily="2" charset="-78"/>
                <a:cs typeface="Alexandria regular" pitchFamily="2" charset="-78"/>
              </a:rPr>
              <a:t>ي في هذه الحالة لا يعد تابعا لرب العمل و لا منفذا لأوامره بل هو يتمتع فيما يقدمه بالاستقلال.</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 بالتالي لا نطبق علبه احكام مسئولية التابع عن اعمال تابعه و لا يكون صاحب المنصة او رئيس مجلس الإدارة مسئول عنه كقاعدة ما لم ينص القانون في الدولة المرخصة للعمل صراحة علي خلاف ذلك.</a:t>
            </a:r>
          </a:p>
          <a:p>
            <a:pPr marL="0" marR="0" lvl="0" indent="0" algn="r"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3" name="Picture 2">
            <a:extLst>
              <a:ext uri="{FF2B5EF4-FFF2-40B4-BE49-F238E27FC236}">
                <a16:creationId xmlns:a16="http://schemas.microsoft.com/office/drawing/2014/main" id="{C6AF7999-392B-CFC2-83BA-B3E89BF57257}"/>
              </a:ext>
            </a:extLst>
          </p:cNvPr>
          <p:cNvPicPr>
            <a:picLocks noChangeAspect="1"/>
          </p:cNvPicPr>
          <p:nvPr/>
        </p:nvPicPr>
        <p:blipFill>
          <a:blip r:embed="rId2"/>
          <a:stretch>
            <a:fillRect/>
          </a:stretch>
        </p:blipFill>
        <p:spPr>
          <a:xfrm>
            <a:off x="747503" y="1251849"/>
            <a:ext cx="2621507" cy="3676207"/>
          </a:xfrm>
          <a:prstGeom prst="rect">
            <a:avLst/>
          </a:prstGeom>
        </p:spPr>
      </p:pic>
    </p:spTree>
    <p:extLst>
      <p:ext uri="{BB962C8B-B14F-4D97-AF65-F5344CB8AC3E}">
        <p14:creationId xmlns:p14="http://schemas.microsoft.com/office/powerpoint/2010/main" val="2669300322"/>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
        <p:nvSpPr>
          <p:cNvPr id="4" name="TextBox 3">
            <a:extLst>
              <a:ext uri="{FF2B5EF4-FFF2-40B4-BE49-F238E27FC236}">
                <a16:creationId xmlns:a16="http://schemas.microsoft.com/office/drawing/2014/main" id="{534875A5-2C1C-CE72-812E-F6C50D71AFD2}"/>
              </a:ext>
            </a:extLst>
          </p:cNvPr>
          <p:cNvSpPr txBox="1"/>
          <p:nvPr/>
        </p:nvSpPr>
        <p:spPr>
          <a:xfrm>
            <a:off x="3575407" y="967108"/>
            <a:ext cx="7972746" cy="4508285"/>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ومثال ذلك أيضا الأخطاء التي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يرتكبها الضيوف أثناء البرامج المختلفة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المقدمة علي المنصة فهنا نفرق بحسب سلوك الضيف المخالف:</a:t>
            </a: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1- حيث تنتفي مسئولية صاحب المنصة أو رئيس مجلس ادارتها عن هذا الخطأ إذا كان ما يتم يقدمه </a:t>
            </a:r>
            <a:r>
              <a:rPr kumimoji="0" lang="ar-EG" sz="1800" b="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أحد الضيوف هي معلومات أو بيانات تحتمل المصداقية و يقدمها الضيف علي مسئوليته الخاصة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 مثال ذلك أن يكون الضيف عالما في الاقتصاد ويقدم تقرير عن الاقتصاد الوطني و يناقشه ليثبت فيما بعد كذب و تدليس هذا التقرير و أن ما به من معلومات تسئ لبعض الشركات الكبيرة و بالتالي يسئ للاقتصاد الوطني هي معلومات غير صحيحة بالمرة.</a:t>
            </a:r>
          </a:p>
          <a:p>
            <a:pPr marL="0" marR="0" lvl="0" indent="0" algn="r" defTabSz="914400" rtl="1" eaLnBrk="1" fontAlgn="auto" latinLnBrk="0" hangingPunct="1">
              <a:lnSpc>
                <a:spcPct val="150000"/>
              </a:lnSpc>
              <a:spcBef>
                <a:spcPts val="0"/>
              </a:spcBef>
              <a:spcAft>
                <a:spcPts val="800"/>
              </a:spcAft>
              <a:buClrTx/>
              <a:buSzTx/>
              <a:buFontTx/>
              <a:buNone/>
              <a:tabLst/>
              <a:defRPr/>
            </a:pPr>
            <a:r>
              <a:rPr lang="ar-EG" dirty="0">
                <a:solidFill>
                  <a:prstClr val="black"/>
                </a:solidFill>
                <a:latin typeface="Alexandria regular" pitchFamily="2" charset="-78"/>
                <a:cs typeface="Alexandria regular" pitchFamily="2" charset="-78"/>
              </a:rPr>
              <a:t>فلا يسأل الإعلامي و لا مالك المنصة عن هذا الادعاء الكاذب من الضيف.</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3" name="Picture 2">
            <a:extLst>
              <a:ext uri="{FF2B5EF4-FFF2-40B4-BE49-F238E27FC236}">
                <a16:creationId xmlns:a16="http://schemas.microsoft.com/office/drawing/2014/main" id="{3F114848-2DAE-7FAB-0FFA-D7823E886F83}"/>
              </a:ext>
            </a:extLst>
          </p:cNvPr>
          <p:cNvPicPr>
            <a:picLocks noChangeAspect="1"/>
          </p:cNvPicPr>
          <p:nvPr/>
        </p:nvPicPr>
        <p:blipFill>
          <a:blip r:embed="rId2"/>
          <a:stretch>
            <a:fillRect/>
          </a:stretch>
        </p:blipFill>
        <p:spPr>
          <a:xfrm>
            <a:off x="526765" y="1520575"/>
            <a:ext cx="2857500" cy="2708525"/>
          </a:xfrm>
          <a:prstGeom prst="rect">
            <a:avLst/>
          </a:prstGeom>
        </p:spPr>
      </p:pic>
    </p:spTree>
    <p:extLst>
      <p:ext uri="{BB962C8B-B14F-4D97-AF65-F5344CB8AC3E}">
        <p14:creationId xmlns:p14="http://schemas.microsoft.com/office/powerpoint/2010/main" val="3087971663"/>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
        <p:nvSpPr>
          <p:cNvPr id="4" name="TextBox 3">
            <a:extLst>
              <a:ext uri="{FF2B5EF4-FFF2-40B4-BE49-F238E27FC236}">
                <a16:creationId xmlns:a16="http://schemas.microsoft.com/office/drawing/2014/main" id="{534875A5-2C1C-CE72-812E-F6C50D71AFD2}"/>
              </a:ext>
            </a:extLst>
          </p:cNvPr>
          <p:cNvSpPr txBox="1"/>
          <p:nvPr/>
        </p:nvSpPr>
        <p:spPr>
          <a:xfrm>
            <a:off x="3575407" y="967108"/>
            <a:ext cx="7972746" cy="3574697"/>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2 - ايضا تنتفي مسئولية صاحب المنصة أو رئيس مجلس ادارتها عن هذا الخطأ إذا كان ما تفوه به الضيف من خطأ </a:t>
            </a:r>
            <a:r>
              <a:rPr kumimoji="0" lang="ar-EG" sz="1800" b="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وادعاءات كاذبة علي أحد الاشخاص خارج عن أطار الحلقة و الاتفاق و  تم بصورة لحظية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لم يكن من الممكن منعها. </a:t>
            </a:r>
            <a:endParaRPr lang="ar-EG" dirty="0">
              <a:solidFill>
                <a:prstClr val="black"/>
              </a:solidFill>
              <a:latin typeface="Alexandria regular" pitchFamily="2" charset="-78"/>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إلا انه تجدر الإشارة غلي </a:t>
            </a:r>
            <a:r>
              <a:rPr lang="ar-EG" dirty="0">
                <a:solidFill>
                  <a:prstClr val="black"/>
                </a:solidFill>
                <a:latin typeface="Alexandria regular" pitchFamily="2" charset="-78"/>
                <a:cs typeface="Alexandria regular" pitchFamily="2" charset="-78"/>
              </a:rPr>
              <a:t>أن انتفاء المسؤولية في هذه الحالة سببه عدم القدرة علي منع الضيف من إتيان هذا السلوك اللحظي غير المتوقع، هو ما ينطبق علي البث المباشر.</a:t>
            </a: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أما بالنسبة للبرامج المسجلة فإنه يجب علي القائمين علي </a:t>
            </a:r>
            <a:r>
              <a:rPr lang="ar-EG" dirty="0">
                <a:solidFill>
                  <a:prstClr val="black"/>
                </a:solidFill>
                <a:latin typeface="Alexandria regular" pitchFamily="2" charset="-78"/>
                <a:cs typeface="Alexandria regular" pitchFamily="2" charset="-78"/>
              </a:rPr>
              <a:t>حذف هذا المقطع و إلا انعقدت مسئوليتهم عنه.</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5" name="Picture 4">
            <a:extLst>
              <a:ext uri="{FF2B5EF4-FFF2-40B4-BE49-F238E27FC236}">
                <a16:creationId xmlns:a16="http://schemas.microsoft.com/office/drawing/2014/main" id="{35B0257B-7AB2-0188-1A30-30AC919D31E1}"/>
              </a:ext>
            </a:extLst>
          </p:cNvPr>
          <p:cNvPicPr>
            <a:picLocks noChangeAspect="1"/>
          </p:cNvPicPr>
          <p:nvPr/>
        </p:nvPicPr>
        <p:blipFill>
          <a:blip r:embed="rId2"/>
          <a:stretch>
            <a:fillRect/>
          </a:stretch>
        </p:blipFill>
        <p:spPr>
          <a:xfrm>
            <a:off x="643847" y="1743749"/>
            <a:ext cx="2859272" cy="2712955"/>
          </a:xfrm>
          <a:prstGeom prst="rect">
            <a:avLst/>
          </a:prstGeom>
        </p:spPr>
      </p:pic>
    </p:spTree>
    <p:extLst>
      <p:ext uri="{BB962C8B-B14F-4D97-AF65-F5344CB8AC3E}">
        <p14:creationId xmlns:p14="http://schemas.microsoft.com/office/powerpoint/2010/main" val="2363422530"/>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0EE0C-796B-F173-DF02-FC85486B4985}"/>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B1AEB98-7B3D-440D-7386-9D456BB36D4B}"/>
              </a:ext>
            </a:extLst>
          </p:cNvPr>
          <p:cNvSpPr>
            <a:spLocks noGrp="1"/>
          </p:cNvSpPr>
          <p:nvPr>
            <p:ph type="title"/>
          </p:nvPr>
        </p:nvSpPr>
        <p:spPr>
          <a:xfrm>
            <a:off x="4051034" y="291027"/>
            <a:ext cx="7850312" cy="6030930"/>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
        <p:nvSpPr>
          <p:cNvPr id="4" name="TextBox 3">
            <a:extLst>
              <a:ext uri="{FF2B5EF4-FFF2-40B4-BE49-F238E27FC236}">
                <a16:creationId xmlns:a16="http://schemas.microsoft.com/office/drawing/2014/main" id="{C4F95AF2-EC7A-7F76-E876-0EB9D40DAED1}"/>
              </a:ext>
            </a:extLst>
          </p:cNvPr>
          <p:cNvSpPr txBox="1"/>
          <p:nvPr/>
        </p:nvSpPr>
        <p:spPr>
          <a:xfrm>
            <a:off x="4141993" y="1573004"/>
            <a:ext cx="7668393" cy="3466975"/>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lang="ar-EG" dirty="0">
                <a:solidFill>
                  <a:prstClr val="black"/>
                </a:solidFill>
                <a:latin typeface="Alexandria regular" pitchFamily="2" charset="-78"/>
                <a:cs typeface="Alexandria regular" pitchFamily="2" charset="-78"/>
              </a:rPr>
              <a:t>3- وهي حالة اقدام الضيف علي الادعاءات الكاذبة أو الاساءات المستمرة و غير اللحظية :</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0"/>
              </a:spcAft>
              <a:buClrTx/>
              <a:buSzTx/>
              <a:buFontTx/>
              <a:buNone/>
              <a:tabLst/>
              <a:defRPr/>
            </a:pPr>
            <a:r>
              <a:rPr lang="ar-EG" sz="1600" dirty="0">
                <a:solidFill>
                  <a:prstClr val="black"/>
                </a:solidFill>
                <a:latin typeface="Alexandria regular" pitchFamily="2" charset="-78"/>
                <a:cs typeface="Alexandria regular" pitchFamily="2" charset="-78"/>
              </a:rPr>
              <a:t>وهنا تلجأ الأنظمة المختلفة غلي تحميل الإعلامي و المعدين و رئيس المنصة الإعلامية المسئولية عن عدم وقف هذه </a:t>
            </a:r>
            <a:r>
              <a:rPr lang="ar-EG" sz="1600" dirty="0" err="1">
                <a:solidFill>
                  <a:prstClr val="black"/>
                </a:solidFill>
                <a:latin typeface="Alexandria regular" pitchFamily="2" charset="-78"/>
                <a:cs typeface="Alexandria regular" pitchFamily="2" charset="-78"/>
              </a:rPr>
              <a:t>الاخطأء</a:t>
            </a:r>
            <a:r>
              <a:rPr lang="ar-EG" sz="1600" dirty="0">
                <a:solidFill>
                  <a:prstClr val="black"/>
                </a:solidFill>
                <a:latin typeface="Alexandria regular" pitchFamily="2" charset="-78"/>
                <a:cs typeface="Alexandria regular" pitchFamily="2" charset="-78"/>
              </a:rPr>
              <a:t>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ومن ذلك ما حدده المجلس الأعلى لتنظيم الإعلام،، وفقا للقرار رقم (2) لسنة (2018)، والذي نصّ على أن مقدم البرنامج هو المسؤول الأول عن ضيوفه، وأنه يجب على مقدم البرنامج حال وقوع أي تجاوزات تحدث من ضيفه </a:t>
            </a:r>
            <a:r>
              <a:rPr kumimoji="0" lang="ar-EG" sz="16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أن ينذره، و يمنعه من الاستمرار في مثل هذ الاقوال و الادعاءات</a:t>
            </a:r>
            <a:endParaRPr lang="ar-EG" sz="1600" dirty="0">
              <a:solidFill>
                <a:srgbClr val="FF0000"/>
              </a:solidFill>
              <a:latin typeface="Alexandria regular" pitchFamily="2" charset="-78"/>
              <a:cs typeface="Alexandria regular" pitchFamily="2" charset="-78"/>
            </a:endParaRPr>
          </a:p>
        </p:txBody>
      </p:sp>
      <p:pic>
        <p:nvPicPr>
          <p:cNvPr id="2" name="Picture 1">
            <a:extLst>
              <a:ext uri="{FF2B5EF4-FFF2-40B4-BE49-F238E27FC236}">
                <a16:creationId xmlns:a16="http://schemas.microsoft.com/office/drawing/2014/main" id="{397C06D4-B150-897F-E476-BF5A0071C94C}"/>
              </a:ext>
            </a:extLst>
          </p:cNvPr>
          <p:cNvPicPr>
            <a:picLocks noChangeAspect="1"/>
          </p:cNvPicPr>
          <p:nvPr/>
        </p:nvPicPr>
        <p:blipFill>
          <a:blip r:embed="rId2"/>
          <a:stretch>
            <a:fillRect/>
          </a:stretch>
        </p:blipFill>
        <p:spPr>
          <a:xfrm>
            <a:off x="578829" y="2215791"/>
            <a:ext cx="2773920" cy="2426418"/>
          </a:xfrm>
          <a:prstGeom prst="rect">
            <a:avLst/>
          </a:prstGeom>
        </p:spPr>
      </p:pic>
    </p:spTree>
    <p:extLst>
      <p:ext uri="{BB962C8B-B14F-4D97-AF65-F5344CB8AC3E}">
        <p14:creationId xmlns:p14="http://schemas.microsoft.com/office/powerpoint/2010/main" val="86593344"/>
      </p:ext>
    </p:extLst>
  </p:cSld>
  <p:clrMapOvr>
    <a:masterClrMapping/>
  </p:clrMapOvr>
  <mc:AlternateContent xmlns:mc="http://schemas.openxmlformats.org/markup-compatibility/2006" xmlns:p14="http://schemas.microsoft.com/office/powerpoint/2010/main">
    <mc:Choice Requires="p14">
      <p:transition spd="slow" p14:dur="2000" advTm="95345"/>
    </mc:Choice>
    <mc:Fallback xmlns="">
      <p:transition spd="slow" advTm="95345"/>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
        <p:nvSpPr>
          <p:cNvPr id="4" name="TextBox 3">
            <a:extLst>
              <a:ext uri="{FF2B5EF4-FFF2-40B4-BE49-F238E27FC236}">
                <a16:creationId xmlns:a16="http://schemas.microsoft.com/office/drawing/2014/main" id="{534875A5-2C1C-CE72-812E-F6C50D71AFD2}"/>
              </a:ext>
            </a:extLst>
          </p:cNvPr>
          <p:cNvSpPr txBox="1"/>
          <p:nvPr/>
        </p:nvSpPr>
        <p:spPr>
          <a:xfrm>
            <a:off x="3616504" y="2128765"/>
            <a:ext cx="7972746" cy="2328201"/>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endParaRPr lang="ar-EG" dirty="0">
              <a:solidFill>
                <a:prstClr val="black"/>
              </a:solidFill>
              <a:latin typeface="Alexandria regular" pitchFamily="2" charset="-78"/>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r>
              <a:rPr lang="ar-EG" dirty="0">
                <a:solidFill>
                  <a:prstClr val="black"/>
                </a:solidFill>
                <a:latin typeface="Alexandria regular" pitchFamily="2" charset="-78"/>
                <a:cs typeface="Alexandria regular" pitchFamily="2" charset="-78"/>
              </a:rPr>
              <a:t>ولكن ماذا لو رفض الضيف التوقف و استمر في الحديث؟</a:t>
            </a:r>
          </a:p>
          <a:p>
            <a:pPr marL="0" marR="0" lvl="0" indent="0" algn="r" defTabSz="914400" rtl="1" eaLnBrk="1" fontAlgn="auto" latinLnBrk="0" hangingPunct="1">
              <a:lnSpc>
                <a:spcPct val="150000"/>
              </a:lnSpc>
              <a:spcBef>
                <a:spcPts val="0"/>
              </a:spcBef>
              <a:spcAft>
                <a:spcPts val="800"/>
              </a:spcAft>
              <a:buClrTx/>
              <a:buSzTx/>
              <a:buFontTx/>
              <a:buNone/>
              <a:tabLst/>
              <a:defRPr/>
            </a:pPr>
            <a:r>
              <a:rPr lang="ar-EG" dirty="0">
                <a:solidFill>
                  <a:prstClr val="black"/>
                </a:solidFill>
                <a:latin typeface="Alexandria regular" pitchFamily="2" charset="-78"/>
                <a:cs typeface="Alexandria regular" pitchFamily="2" charset="-78"/>
              </a:rPr>
              <a:t>إذا استمر فإن من مسؤوليه الإعلامي  </a:t>
            </a:r>
            <a:r>
              <a:rPr lang="ar-EG" b="1" dirty="0">
                <a:solidFill>
                  <a:srgbClr val="FF0000"/>
                </a:solidFill>
                <a:latin typeface="Alexandria regular" pitchFamily="2" charset="-78"/>
                <a:cs typeface="Alexandria regular" pitchFamily="2" charset="-78"/>
              </a:rPr>
              <a:t>وقف الحلقة </a:t>
            </a:r>
            <a:r>
              <a:rPr lang="ar-EG" dirty="0">
                <a:solidFill>
                  <a:prstClr val="black"/>
                </a:solidFill>
                <a:latin typeface="Alexandria regular" pitchFamily="2" charset="-78"/>
                <a:cs typeface="Alexandria regular" pitchFamily="2" charset="-78"/>
              </a:rPr>
              <a:t>وتبرير ذلك للمشاهدين.  بل وفي هذه الحالة يتحمل المسؤولية "المذيع - المخرج - المقدم  المسئولية لأن كل منهم يمكنه وقف البرنامج كما </a:t>
            </a:r>
            <a:r>
              <a:rPr lang="ar-EG" dirty="0" err="1">
                <a:solidFill>
                  <a:prstClr val="black"/>
                </a:solidFill>
                <a:latin typeface="Alexandria regular" pitchFamily="2" charset="-78"/>
                <a:cs typeface="Alexandria regular" pitchFamily="2" charset="-78"/>
              </a:rPr>
              <a:t>يتحملة</a:t>
            </a:r>
            <a:r>
              <a:rPr lang="ar-EG" dirty="0">
                <a:solidFill>
                  <a:prstClr val="black"/>
                </a:solidFill>
                <a:latin typeface="Alexandria regular" pitchFamily="2" charset="-78"/>
                <a:cs typeface="Alexandria regular" pitchFamily="2" charset="-78"/>
              </a:rPr>
              <a:t> مالك القناة و القائم </a:t>
            </a:r>
            <a:r>
              <a:rPr lang="ar-EG" dirty="0" err="1">
                <a:solidFill>
                  <a:prstClr val="black"/>
                </a:solidFill>
                <a:latin typeface="Alexandria regular" pitchFamily="2" charset="-78"/>
                <a:cs typeface="Alexandria regular" pitchFamily="2" charset="-78"/>
              </a:rPr>
              <a:t>بادارتها</a:t>
            </a:r>
            <a:r>
              <a:rPr lang="ar-EG" dirty="0">
                <a:solidFill>
                  <a:prstClr val="black"/>
                </a:solidFill>
                <a:latin typeface="Alexandria regular" pitchFamily="2" charset="-78"/>
                <a:cs typeface="Alexandria regular" pitchFamily="2" charset="-78"/>
              </a:rPr>
              <a:t>.</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3" name="Picture 2">
            <a:extLst>
              <a:ext uri="{FF2B5EF4-FFF2-40B4-BE49-F238E27FC236}">
                <a16:creationId xmlns:a16="http://schemas.microsoft.com/office/drawing/2014/main" id="{0429E40F-A1C7-60B7-E918-E6396DE02A18}"/>
              </a:ext>
            </a:extLst>
          </p:cNvPr>
          <p:cNvPicPr>
            <a:picLocks noChangeAspect="1"/>
          </p:cNvPicPr>
          <p:nvPr/>
        </p:nvPicPr>
        <p:blipFill>
          <a:blip r:embed="rId2"/>
          <a:stretch>
            <a:fillRect/>
          </a:stretch>
        </p:blipFill>
        <p:spPr>
          <a:xfrm>
            <a:off x="759111" y="1232898"/>
            <a:ext cx="2495550" cy="4119937"/>
          </a:xfrm>
          <a:prstGeom prst="rect">
            <a:avLst/>
          </a:prstGeom>
        </p:spPr>
      </p:pic>
    </p:spTree>
    <p:extLst>
      <p:ext uri="{BB962C8B-B14F-4D97-AF65-F5344CB8AC3E}">
        <p14:creationId xmlns:p14="http://schemas.microsoft.com/office/powerpoint/2010/main" val="3852796679"/>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8C71-84D7-F9AA-BEC8-0B126F96E2A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1C7E617-B58F-B963-2793-AC35DF044ECB}"/>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
        <p:nvSpPr>
          <p:cNvPr id="4" name="TextBox 3">
            <a:extLst>
              <a:ext uri="{FF2B5EF4-FFF2-40B4-BE49-F238E27FC236}">
                <a16:creationId xmlns:a16="http://schemas.microsoft.com/office/drawing/2014/main" id="{534875A5-2C1C-CE72-812E-F6C50D71AFD2}"/>
              </a:ext>
            </a:extLst>
          </p:cNvPr>
          <p:cNvSpPr txBox="1"/>
          <p:nvPr/>
        </p:nvSpPr>
        <p:spPr>
          <a:xfrm>
            <a:off x="3565133" y="1778766"/>
            <a:ext cx="7972746" cy="3990195"/>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t>ثانيا: مسئولية مزودي الخدمات.</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1- التعريف العام مجهز الخدمة عبر شبكة الأنترنت أو ما يسمي بمقدم خدمة الانترنت</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a:t>
            </a:r>
            <a:endParaRPr lang="ar-EG" dirty="0">
              <a:solidFill>
                <a:prstClr val="black"/>
              </a:solidFill>
              <a:latin typeface="Alexandria regular" pitchFamily="2" charset="-78"/>
              <a:cs typeface="Alexandria regular" pitchFamily="2" charset="-78"/>
            </a:endParaRPr>
          </a:p>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يطلق على مقدم الخدمة في الشبكة العنكبوتية تسميات مختلفة مزود الخدمة أو متعهد الوصول أو متعهد الخدمة، وعمله ذو طبيعة فنية. هذا المقدم قد يكون شخصا طبيعيا أو شخصا معنويا ينحصر عمله في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تمكين مستخدمي الشبكة من الوصول إلى الموقع أو البريد الالكتروني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للأشخاص الذين يريد مخاطبتهم . </a:t>
            </a:r>
          </a:p>
        </p:txBody>
      </p:sp>
      <p:pic>
        <p:nvPicPr>
          <p:cNvPr id="3" name="Picture 2">
            <a:extLst>
              <a:ext uri="{FF2B5EF4-FFF2-40B4-BE49-F238E27FC236}">
                <a16:creationId xmlns:a16="http://schemas.microsoft.com/office/drawing/2014/main" id="{0429E40F-A1C7-60B7-E918-E6396DE02A18}"/>
              </a:ext>
            </a:extLst>
          </p:cNvPr>
          <p:cNvPicPr>
            <a:picLocks noChangeAspect="1"/>
          </p:cNvPicPr>
          <p:nvPr/>
        </p:nvPicPr>
        <p:blipFill>
          <a:blip r:embed="rId2"/>
          <a:stretch>
            <a:fillRect/>
          </a:stretch>
        </p:blipFill>
        <p:spPr>
          <a:xfrm>
            <a:off x="759111" y="1232898"/>
            <a:ext cx="2495550" cy="4119937"/>
          </a:xfrm>
          <a:prstGeom prst="rect">
            <a:avLst/>
          </a:prstGeom>
        </p:spPr>
      </p:pic>
    </p:spTree>
    <p:extLst>
      <p:ext uri="{BB962C8B-B14F-4D97-AF65-F5344CB8AC3E}">
        <p14:creationId xmlns:p14="http://schemas.microsoft.com/office/powerpoint/2010/main" val="102572990"/>
      </p:ext>
    </p:extLst>
  </p:cSld>
  <p:clrMapOvr>
    <a:masterClrMapping/>
  </p:clrMapOvr>
  <mc:AlternateContent xmlns:mc="http://schemas.openxmlformats.org/markup-compatibility/2006" xmlns:p14="http://schemas.microsoft.com/office/powerpoint/2010/main">
    <mc:Choice Requires="p14">
      <p:transition spd="slow" p14:dur="2000" advTm="80408"/>
    </mc:Choice>
    <mc:Fallback xmlns="">
      <p:transition spd="slow" advTm="80408"/>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73617-1F5A-4CAA-AEEF-2866CA6FE79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4831052-2407-9D47-6C92-831D2DE26483}"/>
              </a:ext>
            </a:extLst>
          </p:cNvPr>
          <p:cNvSpPr>
            <a:spLocks noGrp="1"/>
          </p:cNvSpPr>
          <p:nvPr>
            <p:ph type="title"/>
          </p:nvPr>
        </p:nvSpPr>
        <p:spPr>
          <a:xfrm>
            <a:off x="3776869" y="1520686"/>
            <a:ext cx="8213929" cy="4900661"/>
          </a:xfrm>
        </p:spPr>
        <p:txBody>
          <a:bodyPr>
            <a:noAutofit/>
          </a:bodyPr>
          <a:lstStyle/>
          <a:p>
            <a:pPr algn="r" rtl="1">
              <a:lnSpc>
                <a:spcPct val="150000"/>
              </a:lnSpc>
            </a:pPr>
            <a:br>
              <a:rPr lang="ar-EG" sz="1800" dirty="0">
                <a:solidFill>
                  <a:prstClr val="black"/>
                </a:solidFill>
                <a:latin typeface="Alexandria regular" pitchFamily="2" charset="-78"/>
                <a:ea typeface="+mn-ea"/>
                <a:cs typeface="Alexandria regular" pitchFamily="2" charset="-78"/>
              </a:rPr>
            </a:br>
            <a:r>
              <a:rPr lang="ar-EG" sz="1800" dirty="0">
                <a:solidFill>
                  <a:prstClr val="black"/>
                </a:solidFill>
                <a:latin typeface="Alexandria regular" pitchFamily="2" charset="-78"/>
                <a:ea typeface="+mn-ea"/>
                <a:cs typeface="Alexandria regular" pitchFamily="2" charset="-78"/>
              </a:rPr>
              <a:t>ولعل من العدالة أن يكون مجهز الخدمة عبر شبكة الانترنت مسؤولا لأنه يقدم المواقع التي يتم النشر عن طريقها. ومع ذلك تظهر </a:t>
            </a:r>
            <a:r>
              <a:rPr lang="ar-EG" sz="1800" dirty="0">
                <a:solidFill>
                  <a:srgbClr val="FF0000"/>
                </a:solidFill>
                <a:latin typeface="Alexandria regular" pitchFamily="2" charset="-78"/>
                <a:ea typeface="+mn-ea"/>
                <a:cs typeface="Alexandria regular" pitchFamily="2" charset="-78"/>
              </a:rPr>
              <a:t>صعوبة في تحديد مسؤولية المجهز </a:t>
            </a:r>
            <a:r>
              <a:rPr lang="ar-EG" sz="1800" dirty="0">
                <a:solidFill>
                  <a:prstClr val="black"/>
                </a:solidFill>
                <a:latin typeface="Alexandria regular" pitchFamily="2" charset="-78"/>
                <a:ea typeface="+mn-ea"/>
                <a:cs typeface="Alexandria regular" pitchFamily="2" charset="-78"/>
              </a:rPr>
              <a:t>تتمثل في </a:t>
            </a:r>
            <a:r>
              <a:rPr lang="ar-EG" sz="1800" u="sng" dirty="0">
                <a:solidFill>
                  <a:prstClr val="black"/>
                </a:solidFill>
                <a:latin typeface="Alexandria regular" pitchFamily="2" charset="-78"/>
                <a:ea typeface="+mn-ea"/>
                <a:cs typeface="Alexandria regular" pitchFamily="2" charset="-78"/>
              </a:rPr>
              <a:t>مدي قدرة مجهزي الخدمة علي مراقبة آلاف البيانات والمعلومات عبر شبكة الانترنت.</a:t>
            </a:r>
            <a:br>
              <a:rPr lang="ar-EG" sz="1800" u="sng" dirty="0">
                <a:solidFill>
                  <a:prstClr val="black"/>
                </a:solidFill>
                <a:latin typeface="Alexandria regular" pitchFamily="2" charset="-78"/>
                <a:ea typeface="+mn-ea"/>
                <a:cs typeface="Alexandria regular" pitchFamily="2" charset="-78"/>
              </a:rPr>
            </a:br>
            <a:r>
              <a:rPr lang="ar-EG" sz="1800" dirty="0">
                <a:solidFill>
                  <a:prstClr val="black"/>
                </a:solidFill>
                <a:latin typeface="Alexandria regular" pitchFamily="2" charset="-78"/>
                <a:ea typeface="+mn-ea"/>
                <a:cs typeface="Alexandria regular" pitchFamily="2" charset="-78"/>
              </a:rPr>
              <a:t>لذلك فإن القاعدة العامة هي عدم مسئولية مقدمي خدمات الانترنت عن المخالفات الواردة بها.</a:t>
            </a:r>
            <a:br>
              <a:rPr lang="ar-EG" sz="1800" dirty="0">
                <a:solidFill>
                  <a:prstClr val="black"/>
                </a:solidFill>
                <a:latin typeface="Alexandria regular" pitchFamily="2" charset="-78"/>
                <a:ea typeface="+mn-ea"/>
                <a:cs typeface="Alexandria regular" pitchFamily="2" charset="-78"/>
              </a:rPr>
            </a:br>
            <a:br>
              <a:rPr lang="ar-EG" sz="1800" dirty="0">
                <a:solidFill>
                  <a:prstClr val="black"/>
                </a:solidFill>
                <a:latin typeface="Alexandria regular" pitchFamily="2" charset="-78"/>
                <a:ea typeface="+mn-ea"/>
                <a:cs typeface="Alexandria regular" pitchFamily="2" charset="-78"/>
              </a:rPr>
            </a:br>
            <a:r>
              <a:rPr lang="ar-EG" sz="1800" dirty="0">
                <a:solidFill>
                  <a:prstClr val="black"/>
                </a:solidFill>
                <a:latin typeface="Alexandria regular" pitchFamily="2" charset="-78"/>
                <a:ea typeface="+mn-ea"/>
                <a:cs typeface="Alexandria regular" pitchFamily="2" charset="-78"/>
              </a:rPr>
              <a:t> </a:t>
            </a:r>
            <a:endPar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1322F62D-7B2E-F806-2AB0-408FC29013CA}"/>
              </a:ext>
            </a:extLst>
          </p:cNvPr>
          <p:cNvPicPr>
            <a:picLocks noChangeAspect="1"/>
          </p:cNvPicPr>
          <p:nvPr/>
        </p:nvPicPr>
        <p:blipFill>
          <a:blip r:embed="rId2"/>
          <a:stretch>
            <a:fillRect/>
          </a:stretch>
        </p:blipFill>
        <p:spPr>
          <a:xfrm>
            <a:off x="862219" y="2003461"/>
            <a:ext cx="2914650" cy="3811711"/>
          </a:xfrm>
          <a:prstGeom prst="rect">
            <a:avLst/>
          </a:prstGeom>
        </p:spPr>
      </p:pic>
    </p:spTree>
    <p:extLst>
      <p:ext uri="{BB962C8B-B14F-4D97-AF65-F5344CB8AC3E}">
        <p14:creationId xmlns:p14="http://schemas.microsoft.com/office/powerpoint/2010/main" val="2319218010"/>
      </p:ext>
    </p:extLst>
  </p:cSld>
  <p:clrMapOvr>
    <a:masterClrMapping/>
  </p:clrMapOvr>
  <mc:AlternateContent xmlns:mc="http://schemas.openxmlformats.org/markup-compatibility/2006" xmlns:p14="http://schemas.microsoft.com/office/powerpoint/2010/main">
    <mc:Choice Requires="p14">
      <p:transition spd="slow" p14:dur="2000" advTm="138309"/>
    </mc:Choice>
    <mc:Fallback xmlns="">
      <p:transition spd="slow" advTm="138309"/>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73617-1F5A-4CAA-AEEF-2866CA6FE79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4831052-2407-9D47-6C92-831D2DE26483}"/>
              </a:ext>
            </a:extLst>
          </p:cNvPr>
          <p:cNvSpPr>
            <a:spLocks noGrp="1"/>
          </p:cNvSpPr>
          <p:nvPr>
            <p:ph type="title"/>
          </p:nvPr>
        </p:nvSpPr>
        <p:spPr>
          <a:xfrm>
            <a:off x="3776869" y="1520686"/>
            <a:ext cx="8213929" cy="4900661"/>
          </a:xfrm>
        </p:spPr>
        <p:txBody>
          <a:bodyPr>
            <a:noAutofit/>
          </a:bodyPr>
          <a:lstStyle/>
          <a:p>
            <a:pPr algn="r" rtl="1">
              <a:lnSpc>
                <a:spcPct val="150000"/>
              </a:lnSpc>
            </a:pPr>
            <a:br>
              <a:rPr lang="ar-EG" sz="1800" dirty="0">
                <a:solidFill>
                  <a:prstClr val="black"/>
                </a:solidFill>
                <a:latin typeface="Alexandria regular" pitchFamily="2" charset="-78"/>
                <a:ea typeface="+mn-ea"/>
                <a:cs typeface="Alexandria regular" pitchFamily="2" charset="-78"/>
              </a:rPr>
            </a:br>
            <a:r>
              <a:rPr lang="ar-EG" sz="1800" dirty="0">
                <a:solidFill>
                  <a:prstClr val="black"/>
                </a:solidFill>
                <a:latin typeface="Alexandria regular" pitchFamily="2" charset="-78"/>
                <a:ea typeface="+mn-ea"/>
                <a:cs typeface="Alexandria regular" pitchFamily="2" charset="-78"/>
              </a:rPr>
              <a:t>لذا انتهت أحد القضايا بحكم صادر في قضية شركة ( أ) </a:t>
            </a:r>
            <a:r>
              <a:rPr lang="en-US" sz="1800" dirty="0">
                <a:solidFill>
                  <a:prstClr val="black"/>
                </a:solidFill>
                <a:latin typeface="Alexandria regular" pitchFamily="2" charset="-78"/>
                <a:ea typeface="+mn-ea"/>
                <a:cs typeface="Alexandria regular" pitchFamily="2" charset="-78"/>
              </a:rPr>
              <a:t> </a:t>
            </a:r>
            <a:r>
              <a:rPr lang="ar-EG" sz="1800" dirty="0">
                <a:solidFill>
                  <a:prstClr val="black"/>
                </a:solidFill>
                <a:latin typeface="Alexandria regular" pitchFamily="2" charset="-78"/>
                <a:ea typeface="+mn-ea"/>
                <a:cs typeface="Alexandria regular" pitchFamily="2" charset="-78"/>
              </a:rPr>
              <a:t>إلى أن مزود الخدمة عبر شبكة الانترنت غير مسؤول عن طبيعة ومشروعية المعلومات التي ينقلها إلى المستخدمين ، وترجع وقائع القضية إلى أن هذه الشركة قامت بنشر مقال دون موافقة صاحب المقال وهذه المقالة بعنوان " المشروعات الصغيرة كيف تختار نظامها المالي " ومن اجل النشر استعانت الشركة بشركتي  ( </a:t>
            </a:r>
            <a:r>
              <a:rPr lang="ar-EG" sz="1800" dirty="0" err="1">
                <a:solidFill>
                  <a:prstClr val="black"/>
                </a:solidFill>
                <a:latin typeface="Alexandria regular" pitchFamily="2" charset="-78"/>
                <a:ea typeface="+mn-ea"/>
                <a:cs typeface="Alexandria regular" pitchFamily="2" charset="-78"/>
              </a:rPr>
              <a:t>ب،ج</a:t>
            </a:r>
            <a:r>
              <a:rPr lang="ar-EG" sz="1800" dirty="0">
                <a:solidFill>
                  <a:prstClr val="black"/>
                </a:solidFill>
                <a:latin typeface="Alexandria regular" pitchFamily="2" charset="-78"/>
                <a:ea typeface="+mn-ea"/>
                <a:cs typeface="Alexandria regular" pitchFamily="2" charset="-78"/>
              </a:rPr>
              <a:t>) </a:t>
            </a:r>
            <a:r>
              <a:rPr lang="en-US" sz="1800" dirty="0">
                <a:solidFill>
                  <a:prstClr val="black"/>
                </a:solidFill>
                <a:latin typeface="Alexandria regular" pitchFamily="2" charset="-78"/>
                <a:ea typeface="+mn-ea"/>
                <a:cs typeface="Alexandria regular" pitchFamily="2" charset="-78"/>
              </a:rPr>
              <a:t> </a:t>
            </a:r>
            <a:r>
              <a:rPr lang="ar-EG" sz="1800" dirty="0">
                <a:solidFill>
                  <a:prstClr val="black"/>
                </a:solidFill>
                <a:latin typeface="Alexandria regular" pitchFamily="2" charset="-78"/>
                <a:ea typeface="+mn-ea"/>
                <a:cs typeface="Alexandria regular" pitchFamily="2" charset="-78"/>
              </a:rPr>
              <a:t>كمزودتين للخدمة . رفع المؤلف دعواه ضد  الشركات الثلاث من أجل سحب المقالة والتعويض عن الأضرار التي إصابته جراء النشر عبر الانترنت . إلا أن المحكمة أكدت عدم مسؤولية مزودي الخدمة بحجة أن عملها اقتصر على نقل المعلومات من الموقع إلى المستخدم ، وعليه فإن الشركتين مزودتي الخدمة غير مسؤولتين عن طبيعة ومشروعية البيانات التي يتم بثها على الموقع.</a:t>
            </a:r>
            <a:br>
              <a:rPr lang="ar-EG" sz="1800" dirty="0">
                <a:solidFill>
                  <a:prstClr val="black"/>
                </a:solidFill>
                <a:latin typeface="Alexandria regular" pitchFamily="2" charset="-78"/>
                <a:ea typeface="+mn-ea"/>
                <a:cs typeface="Alexandria regular" pitchFamily="2" charset="-78"/>
              </a:rPr>
            </a:br>
            <a:br>
              <a:rPr lang="ar-EG" sz="1800" dirty="0">
                <a:solidFill>
                  <a:prstClr val="black"/>
                </a:solidFill>
                <a:latin typeface="Alexandria regular" pitchFamily="2" charset="-78"/>
                <a:ea typeface="+mn-ea"/>
                <a:cs typeface="Alexandria regular" pitchFamily="2" charset="-78"/>
              </a:rPr>
            </a:br>
            <a:r>
              <a:rPr lang="ar-EG" sz="1800" dirty="0">
                <a:solidFill>
                  <a:prstClr val="black"/>
                </a:solidFill>
                <a:latin typeface="Alexandria regular" pitchFamily="2" charset="-78"/>
                <a:ea typeface="+mn-ea"/>
                <a:cs typeface="Alexandria regular" pitchFamily="2" charset="-78"/>
              </a:rPr>
              <a:t> </a:t>
            </a:r>
            <a:endPar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1322F62D-7B2E-F806-2AB0-408FC29013CA}"/>
              </a:ext>
            </a:extLst>
          </p:cNvPr>
          <p:cNvPicPr>
            <a:picLocks noChangeAspect="1"/>
          </p:cNvPicPr>
          <p:nvPr/>
        </p:nvPicPr>
        <p:blipFill>
          <a:blip r:embed="rId2"/>
          <a:stretch>
            <a:fillRect/>
          </a:stretch>
        </p:blipFill>
        <p:spPr>
          <a:xfrm>
            <a:off x="862219" y="2003461"/>
            <a:ext cx="2914650" cy="3811711"/>
          </a:xfrm>
          <a:prstGeom prst="rect">
            <a:avLst/>
          </a:prstGeom>
        </p:spPr>
      </p:pic>
    </p:spTree>
    <p:extLst>
      <p:ext uri="{BB962C8B-B14F-4D97-AF65-F5344CB8AC3E}">
        <p14:creationId xmlns:p14="http://schemas.microsoft.com/office/powerpoint/2010/main" val="2988929823"/>
      </p:ext>
    </p:extLst>
  </p:cSld>
  <p:clrMapOvr>
    <a:masterClrMapping/>
  </p:clrMapOvr>
  <mc:AlternateContent xmlns:mc="http://schemas.openxmlformats.org/markup-compatibility/2006" xmlns:p14="http://schemas.microsoft.com/office/powerpoint/2010/main">
    <mc:Choice Requires="p14">
      <p:transition spd="slow" p14:dur="2000" advTm="138309"/>
    </mc:Choice>
    <mc:Fallback xmlns="">
      <p:transition spd="slow" advTm="138309"/>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73617-1F5A-4CAA-AEEF-2866CA6FE79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4831052-2407-9D47-6C92-831D2DE26483}"/>
              </a:ext>
            </a:extLst>
          </p:cNvPr>
          <p:cNvSpPr>
            <a:spLocks noGrp="1"/>
          </p:cNvSpPr>
          <p:nvPr>
            <p:ph type="title"/>
          </p:nvPr>
        </p:nvSpPr>
        <p:spPr>
          <a:xfrm>
            <a:off x="3776869" y="1520686"/>
            <a:ext cx="8213929" cy="4900661"/>
          </a:xfrm>
        </p:spPr>
        <p:txBody>
          <a:bodyPr>
            <a:noAutofit/>
          </a:bodyPr>
          <a:lstStyle/>
          <a:p>
            <a:pPr algn="r" rtl="1">
              <a:lnSpc>
                <a:spcPct val="150000"/>
              </a:lnSpc>
            </a:pPr>
            <a:br>
              <a:rPr lang="ar-EG" sz="1800" dirty="0">
                <a:solidFill>
                  <a:prstClr val="black"/>
                </a:solidFill>
                <a:latin typeface="Alexandria regular" pitchFamily="2" charset="-78"/>
                <a:ea typeface="+mn-ea"/>
                <a:cs typeface="Alexandria regular" pitchFamily="2" charset="-78"/>
              </a:rPr>
            </a:br>
            <a:br>
              <a:rPr lang="ar-EG" sz="1800" dirty="0">
                <a:solidFill>
                  <a:prstClr val="black"/>
                </a:solidFill>
                <a:latin typeface="Alexandria regular" pitchFamily="2" charset="-78"/>
                <a:ea typeface="+mn-ea"/>
                <a:cs typeface="Alexandria regular" pitchFamily="2" charset="-78"/>
              </a:rPr>
            </a:br>
            <a:br>
              <a:rPr lang="ar-EG" sz="1800" dirty="0">
                <a:solidFill>
                  <a:prstClr val="black"/>
                </a:solidFill>
                <a:latin typeface="Alexandria regular" pitchFamily="2" charset="-78"/>
                <a:ea typeface="+mn-ea"/>
                <a:cs typeface="Alexandria regular" pitchFamily="2" charset="-78"/>
              </a:rPr>
            </a:br>
            <a:r>
              <a:rPr lang="ar-EG" sz="1800" dirty="0">
                <a:solidFill>
                  <a:prstClr val="black"/>
                </a:solidFill>
                <a:latin typeface="Alexandria regular" pitchFamily="2" charset="-78"/>
                <a:ea typeface="+mn-ea"/>
                <a:cs typeface="Alexandria regular" pitchFamily="2" charset="-78"/>
              </a:rPr>
              <a:t>إلا أنه يمكن أن تتحقق مسؤولية </a:t>
            </a:r>
            <a:r>
              <a:rPr lang="ar-EG" sz="1800" dirty="0">
                <a:solidFill>
                  <a:srgbClr val="FF0000"/>
                </a:solidFill>
                <a:latin typeface="Alexandria regular" pitchFamily="2" charset="-78"/>
                <a:ea typeface="+mn-ea"/>
                <a:cs typeface="Alexandria regular" pitchFamily="2" charset="-78"/>
              </a:rPr>
              <a:t>المجهز اذا كانت لدية وسائل المراقبة التي تمكنه من منع نشر المحتويات الضارة</a:t>
            </a:r>
            <a:r>
              <a:rPr lang="ar-EG" sz="1800" dirty="0">
                <a:solidFill>
                  <a:prstClr val="black"/>
                </a:solidFill>
                <a:latin typeface="Alexandria regular" pitchFamily="2" charset="-78"/>
                <a:ea typeface="+mn-ea"/>
                <a:cs typeface="Alexandria regular" pitchFamily="2" charset="-78"/>
              </a:rPr>
              <a:t>. إلا أنه لم يقم بذلك فعدم تحمل مجهزي الخدمة أية مسؤولية يشجعهم على الامتناع بصورة كلية عن مراقبة محتويات الانترنت مما يشجع على انتشار المحتويات غير القانونية بصورة أكثر عبر شبكات الانترنت ومنها التشهير بالآخرين.</a:t>
            </a:r>
            <a:br>
              <a:rPr lang="ar-EG" sz="1800" dirty="0">
                <a:solidFill>
                  <a:prstClr val="black"/>
                </a:solidFill>
                <a:latin typeface="Alexandria regular" pitchFamily="2" charset="-78"/>
                <a:ea typeface="+mn-ea"/>
                <a:cs typeface="Alexandria regular" pitchFamily="2" charset="-78"/>
              </a:rPr>
            </a:br>
            <a:r>
              <a:rPr lang="ar-EG" sz="1800" dirty="0">
                <a:solidFill>
                  <a:prstClr val="black"/>
                </a:solidFill>
                <a:latin typeface="Alexandria regular" pitchFamily="2" charset="-78"/>
                <a:ea typeface="+mn-ea"/>
                <a:cs typeface="Alexandria regular" pitchFamily="2" charset="-78"/>
              </a:rPr>
              <a:t>وأهم صور الرقابة المعتد بها في هذا المجال هي </a:t>
            </a:r>
            <a:r>
              <a:rPr lang="ar-EG" sz="1800" dirty="0">
                <a:solidFill>
                  <a:srgbClr val="FF0000"/>
                </a:solidFill>
                <a:latin typeface="Alexandria regular" pitchFamily="2" charset="-78"/>
                <a:ea typeface="+mn-ea"/>
                <a:cs typeface="Alexandria regular" pitchFamily="2" charset="-78"/>
              </a:rPr>
              <a:t>تلقي المجهز لأكثر من بلاغ بهذه المخالفة دون أن يقوم بإزالتها.</a:t>
            </a:r>
            <a:br>
              <a:rPr lang="ar-EG" sz="1800" dirty="0">
                <a:solidFill>
                  <a:srgbClr val="FF0000"/>
                </a:solidFill>
                <a:latin typeface="Alexandria regular" pitchFamily="2" charset="-78"/>
                <a:ea typeface="+mn-ea"/>
                <a:cs typeface="Alexandria regular" pitchFamily="2" charset="-78"/>
              </a:rPr>
            </a:br>
            <a:endPar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1322F62D-7B2E-F806-2AB0-408FC29013CA}"/>
              </a:ext>
            </a:extLst>
          </p:cNvPr>
          <p:cNvPicPr>
            <a:picLocks noChangeAspect="1"/>
          </p:cNvPicPr>
          <p:nvPr/>
        </p:nvPicPr>
        <p:blipFill>
          <a:blip r:embed="rId2"/>
          <a:stretch>
            <a:fillRect/>
          </a:stretch>
        </p:blipFill>
        <p:spPr>
          <a:xfrm>
            <a:off x="862219" y="2003461"/>
            <a:ext cx="2914650" cy="3811711"/>
          </a:xfrm>
          <a:prstGeom prst="rect">
            <a:avLst/>
          </a:prstGeom>
        </p:spPr>
      </p:pic>
    </p:spTree>
    <p:extLst>
      <p:ext uri="{BB962C8B-B14F-4D97-AF65-F5344CB8AC3E}">
        <p14:creationId xmlns:p14="http://schemas.microsoft.com/office/powerpoint/2010/main" val="3996278830"/>
      </p:ext>
    </p:extLst>
  </p:cSld>
  <p:clrMapOvr>
    <a:masterClrMapping/>
  </p:clrMapOvr>
  <mc:AlternateContent xmlns:mc="http://schemas.openxmlformats.org/markup-compatibility/2006" xmlns:p14="http://schemas.microsoft.com/office/powerpoint/2010/main">
    <mc:Choice Requires="p14">
      <p:transition spd="slow" p14:dur="2000" advTm="138309"/>
    </mc:Choice>
    <mc:Fallback xmlns="">
      <p:transition spd="slow" advTm="138309"/>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73617-1F5A-4CAA-AEEF-2866CA6FE79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4831052-2407-9D47-6C92-831D2DE26483}"/>
              </a:ext>
            </a:extLst>
          </p:cNvPr>
          <p:cNvSpPr>
            <a:spLocks noGrp="1"/>
          </p:cNvSpPr>
          <p:nvPr>
            <p:ph type="title"/>
          </p:nvPr>
        </p:nvSpPr>
        <p:spPr>
          <a:xfrm>
            <a:off x="3776869" y="1042828"/>
            <a:ext cx="8213929" cy="5378519"/>
          </a:xfrm>
        </p:spPr>
        <p:txBody>
          <a:bodyPr>
            <a:noAutofit/>
          </a:bodyPr>
          <a:lstStyle/>
          <a:p>
            <a:pPr algn="r" rtl="1">
              <a:lnSpc>
                <a:spcPct val="150000"/>
              </a:lnSpc>
            </a:pPr>
            <a:br>
              <a:rPr lang="ar-EG" sz="1800" dirty="0">
                <a:solidFill>
                  <a:prstClr val="black"/>
                </a:solidFill>
                <a:latin typeface="Alexandria regular" pitchFamily="2" charset="-78"/>
                <a:ea typeface="+mn-ea"/>
                <a:cs typeface="Alexandria regular" pitchFamily="2" charset="-78"/>
              </a:rPr>
            </a:br>
            <a:br>
              <a:rPr lang="ar-EG" sz="1800" dirty="0">
                <a:solidFill>
                  <a:prstClr val="black"/>
                </a:solidFill>
                <a:latin typeface="Alexandria regular" pitchFamily="2" charset="-78"/>
                <a:ea typeface="+mn-ea"/>
                <a:cs typeface="Alexandria regular" pitchFamily="2" charset="-78"/>
              </a:rPr>
            </a:br>
            <a:r>
              <a:rPr lang="ar-EG" sz="1800" dirty="0">
                <a:solidFill>
                  <a:prstClr val="black"/>
                </a:solidFill>
                <a:latin typeface="Alexandria regular" pitchFamily="2" charset="-78"/>
                <a:ea typeface="+mn-ea"/>
                <a:cs typeface="Alexandria regular" pitchFamily="2" charset="-78"/>
              </a:rPr>
              <a:t>حيث أصدر القضاء حكما في أحد القضايا  بمسئولية مقدمي خدمة الانترنت وتتمثل وقائع هذه القضية في أن الشركة  ( أ) عملت كمزود خدمة لتسهل الدخول على منصة إعلامية قامت بإيوائها. قام وزير الاتصالات بإخطار الشركة (أ) بالمحتوى غير المشروع للمنصة وطالبها بوقف تزويد هذه المنصة بخدمة الوصول إليه حتى لا يتمكن الافراد من الدخول إلى الموقع . نقلت الشركة ( أ) هذا الإخطار إلى الشركة </a:t>
            </a:r>
            <a:r>
              <a:rPr lang="ar-EG" sz="1800" dirty="0" err="1">
                <a:solidFill>
                  <a:prstClr val="black"/>
                </a:solidFill>
                <a:latin typeface="Alexandria regular" pitchFamily="2" charset="-78"/>
                <a:ea typeface="+mn-ea"/>
                <a:cs typeface="Alexandria regular" pitchFamily="2" charset="-78"/>
              </a:rPr>
              <a:t>االأم</a:t>
            </a:r>
            <a:r>
              <a:rPr lang="ar-EG" sz="1800" dirty="0">
                <a:solidFill>
                  <a:prstClr val="black"/>
                </a:solidFill>
                <a:latin typeface="Alexandria regular" pitchFamily="2" charset="-78"/>
                <a:ea typeface="+mn-ea"/>
                <a:cs typeface="Alexandria regular" pitchFamily="2" charset="-78"/>
              </a:rPr>
              <a:t>  التي رفضت غلق الوصول إلي المنصة. رفع الوزير دعوى أمام القضاء فأدان الشركة  (أ) مزودة الخدمة على أساس وقوع خطا من جانبها تمثل في عدم غلق كل الوسائل التي تؤدي إلى الوصول إلى المنصة مع علمها بعدم مشروعية محتوى المنصة وعلى هذا الأساس أقرت المحكمة كلام الوزير ورأت أن الشركة المدعى عليها قد علمت علما فعليا بهذا المحتوى غير المشروع إلا أنها لم تتخذ كل الإجراءات الضرورية لغلق الوصول إليه .</a:t>
            </a:r>
            <a:br>
              <a:rPr lang="ar-EG" sz="1800" dirty="0">
                <a:solidFill>
                  <a:srgbClr val="FF0000"/>
                </a:solidFill>
                <a:latin typeface="Alexandria regular" pitchFamily="2" charset="-78"/>
                <a:ea typeface="+mn-ea"/>
                <a:cs typeface="Alexandria regular" pitchFamily="2" charset="-78"/>
              </a:rPr>
            </a:br>
            <a:endPar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1322F62D-7B2E-F806-2AB0-408FC29013CA}"/>
              </a:ext>
            </a:extLst>
          </p:cNvPr>
          <p:cNvPicPr>
            <a:picLocks noChangeAspect="1"/>
          </p:cNvPicPr>
          <p:nvPr/>
        </p:nvPicPr>
        <p:blipFill>
          <a:blip r:embed="rId2"/>
          <a:stretch>
            <a:fillRect/>
          </a:stretch>
        </p:blipFill>
        <p:spPr>
          <a:xfrm>
            <a:off x="862219" y="2003461"/>
            <a:ext cx="2914650" cy="3811711"/>
          </a:xfrm>
          <a:prstGeom prst="rect">
            <a:avLst/>
          </a:prstGeom>
        </p:spPr>
      </p:pic>
    </p:spTree>
    <p:extLst>
      <p:ext uri="{BB962C8B-B14F-4D97-AF65-F5344CB8AC3E}">
        <p14:creationId xmlns:p14="http://schemas.microsoft.com/office/powerpoint/2010/main" val="3411041658"/>
      </p:ext>
    </p:extLst>
  </p:cSld>
  <p:clrMapOvr>
    <a:masterClrMapping/>
  </p:clrMapOvr>
  <mc:AlternateContent xmlns:mc="http://schemas.openxmlformats.org/markup-compatibility/2006" xmlns:p14="http://schemas.microsoft.com/office/powerpoint/2010/main">
    <mc:Choice Requires="p14">
      <p:transition spd="slow" p14:dur="2000" advTm="138309"/>
    </mc:Choice>
    <mc:Fallback xmlns="">
      <p:transition spd="slow" advTm="138309"/>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73617-1F5A-4CAA-AEEF-2866CA6FE79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4831052-2407-9D47-6C92-831D2DE26483}"/>
              </a:ext>
            </a:extLst>
          </p:cNvPr>
          <p:cNvSpPr>
            <a:spLocks noGrp="1"/>
          </p:cNvSpPr>
          <p:nvPr>
            <p:ph type="title"/>
          </p:nvPr>
        </p:nvSpPr>
        <p:spPr>
          <a:xfrm>
            <a:off x="3776869" y="1520686"/>
            <a:ext cx="8213929" cy="4900661"/>
          </a:xfrm>
        </p:spPr>
        <p:txBody>
          <a:bodyPr>
            <a:noAutofit/>
          </a:bodyPr>
          <a:lstStyle/>
          <a:p>
            <a:pPr algn="r" rtl="1">
              <a:lnSpc>
                <a:spcPct val="150000"/>
              </a:lnSpc>
            </a:pPr>
            <a:r>
              <a:rPr lang="ar-EG" sz="1800" dirty="0">
                <a:solidFill>
                  <a:prstClr val="black"/>
                </a:solidFill>
                <a:latin typeface="Alexandria regular" pitchFamily="2" charset="-78"/>
                <a:ea typeface="+mn-ea"/>
                <a:cs typeface="Alexandria regular" pitchFamily="2" charset="-78"/>
              </a:rPr>
              <a:t>و يشمل مقدمي خدمة الانترنت ما يسمى بمتعهدي الايواء</a:t>
            </a:r>
            <a:br>
              <a:rPr lang="ar-EG" sz="1800" dirty="0">
                <a:solidFill>
                  <a:prstClr val="black"/>
                </a:solidFill>
                <a:latin typeface="Alexandria regular" pitchFamily="2" charset="-78"/>
                <a:ea typeface="+mn-ea"/>
                <a:cs typeface="Alexandria regular" pitchFamily="2" charset="-78"/>
              </a:rPr>
            </a:br>
            <a:r>
              <a:rPr lang="ar-EG" sz="1800" dirty="0">
                <a:solidFill>
                  <a:prstClr val="black"/>
                </a:solidFill>
                <a:latin typeface="Alexandria regular" pitchFamily="2" charset="-78"/>
                <a:ea typeface="+mn-ea"/>
                <a:cs typeface="Alexandria regular" pitchFamily="2" charset="-78"/>
              </a:rPr>
              <a:t>و متعهد الإيواء هو شخص طبيعي أو معنوي </a:t>
            </a:r>
            <a:r>
              <a:rPr lang="ar-EG" sz="1800" dirty="0">
                <a:solidFill>
                  <a:srgbClr val="FF0000"/>
                </a:solidFill>
                <a:latin typeface="Alexandria regular" pitchFamily="2" charset="-78"/>
                <a:ea typeface="+mn-ea"/>
                <a:cs typeface="Alexandria regular" pitchFamily="2" charset="-78"/>
              </a:rPr>
              <a:t>يتولى تخزين التطبيقات والسجلات المعلوماتية لعملائه ويمدهم بالوسائل التقنية التي تمكنهم من الوصول إلى ذلك المخزون عبر الانترنت </a:t>
            </a:r>
            <a:r>
              <a:rPr lang="ar-EG" sz="1800" dirty="0">
                <a:solidFill>
                  <a:prstClr val="black"/>
                </a:solidFill>
                <a:latin typeface="Alexandria regular" pitchFamily="2" charset="-78"/>
                <a:ea typeface="+mn-ea"/>
                <a:cs typeface="Alexandria regular" pitchFamily="2" charset="-78"/>
              </a:rPr>
              <a:t>كما يطلق عليه تسميا كثيرة منها " المورد المستضيف " و " مورد الإيواء ". </a:t>
            </a:r>
            <a:br>
              <a:rPr lang="ar-EG" sz="1800" dirty="0">
                <a:solidFill>
                  <a:prstClr val="black"/>
                </a:solidFill>
                <a:latin typeface="Alexandria regular" pitchFamily="2" charset="-78"/>
                <a:ea typeface="+mn-ea"/>
                <a:cs typeface="Alexandria regular" pitchFamily="2" charset="-78"/>
              </a:rPr>
            </a:br>
            <a:r>
              <a:rPr lang="ar-EG" sz="1800" dirty="0">
                <a:solidFill>
                  <a:prstClr val="black"/>
                </a:solidFill>
                <a:latin typeface="Alexandria regular" pitchFamily="2" charset="-78"/>
                <a:ea typeface="+mn-ea"/>
                <a:cs typeface="Alexandria regular" pitchFamily="2" charset="-78"/>
              </a:rPr>
              <a:t>وعرفه البعض الآخر بأنه " شخص طبيعي أو معنوي يتولى تخزين وحفظ البيانات والمعلومات لعملائه ، ويوفر الوسائل الفنية والمعلوماتية التي تسمح لهم بالحصول على هذه البيانات والمعلومات طوال ساعات اليوم وذلك عبر الانترنت. </a:t>
            </a:r>
            <a:endPar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1322F62D-7B2E-F806-2AB0-408FC29013CA}"/>
              </a:ext>
            </a:extLst>
          </p:cNvPr>
          <p:cNvPicPr>
            <a:picLocks noChangeAspect="1"/>
          </p:cNvPicPr>
          <p:nvPr/>
        </p:nvPicPr>
        <p:blipFill>
          <a:blip r:embed="rId2"/>
          <a:stretch>
            <a:fillRect/>
          </a:stretch>
        </p:blipFill>
        <p:spPr>
          <a:xfrm>
            <a:off x="862219" y="2003461"/>
            <a:ext cx="2914650" cy="3811711"/>
          </a:xfrm>
          <a:prstGeom prst="rect">
            <a:avLst/>
          </a:prstGeom>
        </p:spPr>
      </p:pic>
    </p:spTree>
    <p:extLst>
      <p:ext uri="{BB962C8B-B14F-4D97-AF65-F5344CB8AC3E}">
        <p14:creationId xmlns:p14="http://schemas.microsoft.com/office/powerpoint/2010/main" val="4054088897"/>
      </p:ext>
    </p:extLst>
  </p:cSld>
  <p:clrMapOvr>
    <a:masterClrMapping/>
  </p:clrMapOvr>
  <mc:AlternateContent xmlns:mc="http://schemas.openxmlformats.org/markup-compatibility/2006" xmlns:p14="http://schemas.microsoft.com/office/powerpoint/2010/main">
    <mc:Choice Requires="p14">
      <p:transition spd="slow" p14:dur="2000" advTm="138309"/>
    </mc:Choice>
    <mc:Fallback xmlns="">
      <p:transition spd="slow" advTm="138309"/>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73617-1F5A-4CAA-AEEF-2866CA6FE79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4831052-2407-9D47-6C92-831D2DE26483}"/>
              </a:ext>
            </a:extLst>
          </p:cNvPr>
          <p:cNvSpPr>
            <a:spLocks noGrp="1"/>
          </p:cNvSpPr>
          <p:nvPr>
            <p:ph type="title"/>
          </p:nvPr>
        </p:nvSpPr>
        <p:spPr>
          <a:xfrm>
            <a:off x="3776869" y="1520686"/>
            <a:ext cx="8213929" cy="4900661"/>
          </a:xfrm>
        </p:spPr>
        <p:txBody>
          <a:bodyPr>
            <a:noAutofit/>
          </a:bodyPr>
          <a:lstStyle/>
          <a:p>
            <a:pPr algn="r" rtl="1">
              <a:lnSpc>
                <a:spcPct val="150000"/>
              </a:lnSpc>
            </a:pPr>
            <a:r>
              <a:rPr lang="ar-EG" sz="1800" dirty="0">
                <a:solidFill>
                  <a:prstClr val="black"/>
                </a:solidFill>
                <a:latin typeface="Alexandria regular" pitchFamily="2" charset="-78"/>
                <a:ea typeface="+mn-ea"/>
                <a:cs typeface="Alexandria regular" pitchFamily="2" charset="-78"/>
              </a:rPr>
              <a:t>فمتعهد الإيواء بمنزلة مؤجر المكان على الشبكة حيث يعرض إيواء صفحات الويب </a:t>
            </a:r>
            <a:r>
              <a:rPr lang="en-US" sz="1800" dirty="0">
                <a:solidFill>
                  <a:prstClr val="black"/>
                </a:solidFill>
                <a:latin typeface="Alexandria regular" pitchFamily="2" charset="-78"/>
                <a:ea typeface="+mn-ea"/>
                <a:cs typeface="Alexandria regular" pitchFamily="2" charset="-78"/>
              </a:rPr>
              <a:t>web page </a:t>
            </a:r>
            <a:r>
              <a:rPr lang="ar-EG" sz="1800" dirty="0">
                <a:solidFill>
                  <a:prstClr val="black"/>
                </a:solidFill>
                <a:latin typeface="Alexandria regular" pitchFamily="2" charset="-78"/>
                <a:ea typeface="+mn-ea"/>
                <a:cs typeface="Alexandria regular" pitchFamily="2" charset="-78"/>
              </a:rPr>
              <a:t>على حاسباتها الخادمة مقابل اجر ويكون للمستأجر حرية نشر ما يشاء من نصوص أو تنظيم مؤتمرات أو حلقات مناقشة أو إنشاء مواقع معلوماتية مع المواقع الأخرى .</a:t>
            </a:r>
            <a:endPar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1322F62D-7B2E-F806-2AB0-408FC29013CA}"/>
              </a:ext>
            </a:extLst>
          </p:cNvPr>
          <p:cNvPicPr>
            <a:picLocks noChangeAspect="1"/>
          </p:cNvPicPr>
          <p:nvPr/>
        </p:nvPicPr>
        <p:blipFill>
          <a:blip r:embed="rId2"/>
          <a:stretch>
            <a:fillRect/>
          </a:stretch>
        </p:blipFill>
        <p:spPr>
          <a:xfrm>
            <a:off x="862219" y="2003461"/>
            <a:ext cx="2914650" cy="3811711"/>
          </a:xfrm>
          <a:prstGeom prst="rect">
            <a:avLst/>
          </a:prstGeom>
        </p:spPr>
      </p:pic>
    </p:spTree>
    <p:extLst>
      <p:ext uri="{BB962C8B-B14F-4D97-AF65-F5344CB8AC3E}">
        <p14:creationId xmlns:p14="http://schemas.microsoft.com/office/powerpoint/2010/main" val="741109062"/>
      </p:ext>
    </p:extLst>
  </p:cSld>
  <p:clrMapOvr>
    <a:masterClrMapping/>
  </p:clrMapOvr>
  <mc:AlternateContent xmlns:mc="http://schemas.openxmlformats.org/markup-compatibility/2006" xmlns:p14="http://schemas.microsoft.com/office/powerpoint/2010/main">
    <mc:Choice Requires="p14">
      <p:transition spd="slow" p14:dur="2000" advTm="138309"/>
    </mc:Choice>
    <mc:Fallback xmlns="">
      <p:transition spd="slow" advTm="138309"/>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73617-1F5A-4CAA-AEEF-2866CA6FE79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4831052-2407-9D47-6C92-831D2DE26483}"/>
              </a:ext>
            </a:extLst>
          </p:cNvPr>
          <p:cNvSpPr>
            <a:spLocks noGrp="1"/>
          </p:cNvSpPr>
          <p:nvPr>
            <p:ph type="title"/>
          </p:nvPr>
        </p:nvSpPr>
        <p:spPr>
          <a:xfrm>
            <a:off x="3776869" y="1520686"/>
            <a:ext cx="8213929" cy="4900661"/>
          </a:xfrm>
        </p:spPr>
        <p:txBody>
          <a:bodyPr>
            <a:noAutofit/>
          </a:bodyPr>
          <a:lstStyle/>
          <a:p>
            <a:pPr algn="r" rtl="1">
              <a:lnSpc>
                <a:spcPct val="150000"/>
              </a:lnSpc>
            </a:pPr>
            <a:r>
              <a:rPr lang="ar-EG" sz="1800" dirty="0">
                <a:solidFill>
                  <a:prstClr val="black"/>
                </a:solidFill>
                <a:latin typeface="Alexandria regular" pitchFamily="2" charset="-78"/>
                <a:ea typeface="+mn-ea"/>
                <a:cs typeface="Alexandria regular" pitchFamily="2" charset="-78"/>
              </a:rPr>
              <a:t>ويرتبط متعهد الإيواء مع عملائه </a:t>
            </a:r>
            <a:r>
              <a:rPr lang="ar-EG" sz="1800" dirty="0">
                <a:solidFill>
                  <a:srgbClr val="FF0000"/>
                </a:solidFill>
                <a:latin typeface="Alexandria regular" pitchFamily="2" charset="-78"/>
                <a:ea typeface="+mn-ea"/>
                <a:cs typeface="Alexandria regular" pitchFamily="2" charset="-78"/>
              </a:rPr>
              <a:t>بعقد الإيواء وهو عقد من عقود تقديم الخدمات بمقتضاه يضع مقدم خدمة الإيواء تحت تصرف المشترك بعض إمكانيات أجهزته الالكترونية </a:t>
            </a:r>
            <a:r>
              <a:rPr lang="ar-EG" sz="1800" dirty="0">
                <a:solidFill>
                  <a:prstClr val="black"/>
                </a:solidFill>
                <a:latin typeface="Alexandria regular" pitchFamily="2" charset="-78"/>
                <a:ea typeface="+mn-ea"/>
                <a:cs typeface="Alexandria regular" pitchFamily="2" charset="-78"/>
              </a:rPr>
              <a:t>مثل السماح للعميل بأن يكون له عنوان بريد الكتروني عن طريق تخصيص حيز على القرص الصلب لجهاز الحاسوب العائد له والمتصل بشبكة الانترنت ومنه منح العميل </a:t>
            </a:r>
            <a:r>
              <a:rPr lang="ar-EG" sz="1800" dirty="0" err="1">
                <a:solidFill>
                  <a:prstClr val="black"/>
                </a:solidFill>
                <a:latin typeface="Alexandria regular" pitchFamily="2" charset="-78"/>
                <a:ea typeface="+mn-ea"/>
                <a:cs typeface="Alexandria regular" pitchFamily="2" charset="-78"/>
              </a:rPr>
              <a:t>حريةالتصرف</a:t>
            </a:r>
            <a:r>
              <a:rPr lang="ar-EG" sz="1800" dirty="0">
                <a:solidFill>
                  <a:prstClr val="black"/>
                </a:solidFill>
                <a:latin typeface="Alexandria regular" pitchFamily="2" charset="-78"/>
                <a:ea typeface="+mn-ea"/>
                <a:cs typeface="Alexandria regular" pitchFamily="2" charset="-78"/>
              </a:rPr>
              <a:t> بالمعلومات المتوافرة على الموقع </a:t>
            </a:r>
            <a:endPar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1322F62D-7B2E-F806-2AB0-408FC29013CA}"/>
              </a:ext>
            </a:extLst>
          </p:cNvPr>
          <p:cNvPicPr>
            <a:picLocks noChangeAspect="1"/>
          </p:cNvPicPr>
          <p:nvPr/>
        </p:nvPicPr>
        <p:blipFill>
          <a:blip r:embed="rId2"/>
          <a:stretch>
            <a:fillRect/>
          </a:stretch>
        </p:blipFill>
        <p:spPr>
          <a:xfrm>
            <a:off x="862219" y="2003461"/>
            <a:ext cx="2914650" cy="3811711"/>
          </a:xfrm>
          <a:prstGeom prst="rect">
            <a:avLst/>
          </a:prstGeom>
        </p:spPr>
      </p:pic>
    </p:spTree>
    <p:extLst>
      <p:ext uri="{BB962C8B-B14F-4D97-AF65-F5344CB8AC3E}">
        <p14:creationId xmlns:p14="http://schemas.microsoft.com/office/powerpoint/2010/main" val="4245574680"/>
      </p:ext>
    </p:extLst>
  </p:cSld>
  <p:clrMapOvr>
    <a:masterClrMapping/>
  </p:clrMapOvr>
  <mc:AlternateContent xmlns:mc="http://schemas.openxmlformats.org/markup-compatibility/2006" xmlns:p14="http://schemas.microsoft.com/office/powerpoint/2010/main">
    <mc:Choice Requires="p14">
      <p:transition spd="slow" p14:dur="2000" advTm="138309"/>
    </mc:Choice>
    <mc:Fallback xmlns="">
      <p:transition spd="slow" advTm="138309"/>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73617-1F5A-4CAA-AEEF-2866CA6FE79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4831052-2407-9D47-6C92-831D2DE26483}"/>
              </a:ext>
            </a:extLst>
          </p:cNvPr>
          <p:cNvSpPr>
            <a:spLocks noGrp="1"/>
          </p:cNvSpPr>
          <p:nvPr>
            <p:ph type="title"/>
          </p:nvPr>
        </p:nvSpPr>
        <p:spPr>
          <a:xfrm>
            <a:off x="3776869" y="1520686"/>
            <a:ext cx="8213929" cy="4900661"/>
          </a:xfrm>
        </p:spPr>
        <p:txBody>
          <a:bodyPr>
            <a:noAutofit/>
          </a:bodyPr>
          <a:lstStyle/>
          <a:p>
            <a:pPr algn="r" rtl="1">
              <a:lnSpc>
                <a:spcPct val="150000"/>
              </a:lnSpc>
            </a:pPr>
            <a:r>
              <a:rPr lang="ar-EG" sz="1800" dirty="0">
                <a:solidFill>
                  <a:prstClr val="black"/>
                </a:solidFill>
                <a:latin typeface="Alexandria regular" pitchFamily="2" charset="-78"/>
                <a:ea typeface="+mn-ea"/>
                <a:cs typeface="Alexandria regular" pitchFamily="2" charset="-78"/>
              </a:rPr>
              <a:t>ويشترط لقيام المسؤولية المدنية والجنائية لمتعهد الإيواء </a:t>
            </a:r>
            <a:r>
              <a:rPr lang="ar-EG" sz="1800" b="1" dirty="0">
                <a:solidFill>
                  <a:srgbClr val="FF0000"/>
                </a:solidFill>
                <a:latin typeface="Alexandria regular" pitchFamily="2" charset="-78"/>
                <a:ea typeface="+mn-ea"/>
                <a:cs typeface="Alexandria regular" pitchFamily="2" charset="-78"/>
              </a:rPr>
              <a:t>ثبوت علمه </a:t>
            </a:r>
            <a:r>
              <a:rPr lang="ar-EG" sz="1800" dirty="0">
                <a:solidFill>
                  <a:prstClr val="black"/>
                </a:solidFill>
                <a:latin typeface="Alexandria regular" pitchFamily="2" charset="-78"/>
                <a:ea typeface="+mn-ea"/>
                <a:cs typeface="Alexandria regular" pitchFamily="2" charset="-78"/>
              </a:rPr>
              <a:t>بالمضمون غير المشروع للمعلومات التي ينقلها عبر أجهزته التقنية ، وأن يكون </a:t>
            </a:r>
            <a:r>
              <a:rPr lang="ar-EG" sz="1800" dirty="0">
                <a:solidFill>
                  <a:srgbClr val="FF0000"/>
                </a:solidFill>
                <a:latin typeface="Alexandria regular" pitchFamily="2" charset="-78"/>
                <a:ea typeface="+mn-ea"/>
                <a:cs typeface="Alexandria regular" pitchFamily="2" charset="-78"/>
              </a:rPr>
              <a:t>لديه الوسائل والتقنيات الفنية التي تمكنه من التحكم في المعلومات </a:t>
            </a:r>
            <a:r>
              <a:rPr lang="ar-EG" sz="1800" dirty="0">
                <a:solidFill>
                  <a:prstClr val="black"/>
                </a:solidFill>
                <a:latin typeface="Alexandria regular" pitchFamily="2" charset="-78"/>
                <a:ea typeface="+mn-ea"/>
                <a:cs typeface="Alexandria regular" pitchFamily="2" charset="-78"/>
              </a:rPr>
              <a:t>التي يبثها وأن يكون </a:t>
            </a:r>
            <a:r>
              <a:rPr lang="ar-EG" sz="1800" dirty="0">
                <a:solidFill>
                  <a:srgbClr val="FF0000"/>
                </a:solidFill>
                <a:latin typeface="Alexandria regular" pitchFamily="2" charset="-78"/>
                <a:ea typeface="+mn-ea"/>
                <a:cs typeface="Alexandria regular" pitchFamily="2" charset="-78"/>
              </a:rPr>
              <a:t>النشاط غير المشروع ظاهرا </a:t>
            </a:r>
            <a:r>
              <a:rPr lang="ar-EG" sz="1800" dirty="0">
                <a:solidFill>
                  <a:prstClr val="black"/>
                </a:solidFill>
                <a:latin typeface="Alexandria regular" pitchFamily="2" charset="-78"/>
                <a:ea typeface="+mn-ea"/>
                <a:cs typeface="Alexandria regular" pitchFamily="2" charset="-78"/>
              </a:rPr>
              <a:t>، و عدم وقف بث المعلومات غير المشروعة فور علمه بصفتها غير المشروعة</a:t>
            </a:r>
            <a:endPar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1322F62D-7B2E-F806-2AB0-408FC29013CA}"/>
              </a:ext>
            </a:extLst>
          </p:cNvPr>
          <p:cNvPicPr>
            <a:picLocks noChangeAspect="1"/>
          </p:cNvPicPr>
          <p:nvPr/>
        </p:nvPicPr>
        <p:blipFill>
          <a:blip r:embed="rId2"/>
          <a:stretch>
            <a:fillRect/>
          </a:stretch>
        </p:blipFill>
        <p:spPr>
          <a:xfrm>
            <a:off x="862219" y="2003461"/>
            <a:ext cx="2914650" cy="3811711"/>
          </a:xfrm>
          <a:prstGeom prst="rect">
            <a:avLst/>
          </a:prstGeom>
        </p:spPr>
      </p:pic>
    </p:spTree>
    <p:extLst>
      <p:ext uri="{BB962C8B-B14F-4D97-AF65-F5344CB8AC3E}">
        <p14:creationId xmlns:p14="http://schemas.microsoft.com/office/powerpoint/2010/main" val="240694763"/>
      </p:ext>
    </p:extLst>
  </p:cSld>
  <p:clrMapOvr>
    <a:masterClrMapping/>
  </p:clrMapOvr>
  <mc:AlternateContent xmlns:mc="http://schemas.openxmlformats.org/markup-compatibility/2006" xmlns:p14="http://schemas.microsoft.com/office/powerpoint/2010/main">
    <mc:Choice Requires="p14">
      <p:transition spd="slow" p14:dur="2000" advTm="138309"/>
    </mc:Choice>
    <mc:Fallback xmlns="">
      <p:transition spd="slow" advTm="138309"/>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73617-1F5A-4CAA-AEEF-2866CA6FE79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4831052-2407-9D47-6C92-831D2DE26483}"/>
              </a:ext>
            </a:extLst>
          </p:cNvPr>
          <p:cNvSpPr>
            <a:spLocks noGrp="1"/>
          </p:cNvSpPr>
          <p:nvPr>
            <p:ph type="title"/>
          </p:nvPr>
        </p:nvSpPr>
        <p:spPr>
          <a:xfrm>
            <a:off x="3776869" y="1520686"/>
            <a:ext cx="8213929" cy="4900661"/>
          </a:xfrm>
        </p:spPr>
        <p:txBody>
          <a:bodyPr>
            <a:noAutofit/>
          </a:bodyPr>
          <a:lstStyle/>
          <a:p>
            <a:pPr algn="r" rtl="1">
              <a:lnSpc>
                <a:spcPct val="150000"/>
              </a:lnSpc>
            </a:pPr>
            <a:r>
              <a:rPr lang="ar-EG" sz="1800" dirty="0">
                <a:solidFill>
                  <a:prstClr val="black"/>
                </a:solidFill>
                <a:latin typeface="Alexandria regular" pitchFamily="2" charset="-78"/>
                <a:ea typeface="+mn-ea"/>
                <a:cs typeface="Alexandria regular" pitchFamily="2" charset="-78"/>
              </a:rPr>
              <a:t>وقد أكد  القضاء على مجموع الالتزامات التي تقع على عاتق متعهد الإيواء والمتمثلة في الالتزام بالإعلام والالتزام باليقظة وباتخاذ موقف ايجابي . وأدانت المحكمة نتيجة لذلك إخلال متعهد الإيواء بالتزاماته، وجل هذه الالتزامات هي التزام ببذل عناية من طرف متعهد الإيواء الذي يوجب عليه اتخاذ التدابير الضرورية للتعرف على هوية صاحب الموقع الالكتروني وإعلامه بوجوب احترام القوانين والأنظمة عندما يكون المحتوى غير مشروع  أو يتم غلق موقعه إذا لزم الأمر .</a:t>
            </a:r>
            <a:endPar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1322F62D-7B2E-F806-2AB0-408FC29013CA}"/>
              </a:ext>
            </a:extLst>
          </p:cNvPr>
          <p:cNvPicPr>
            <a:picLocks noChangeAspect="1"/>
          </p:cNvPicPr>
          <p:nvPr/>
        </p:nvPicPr>
        <p:blipFill>
          <a:blip r:embed="rId2"/>
          <a:stretch>
            <a:fillRect/>
          </a:stretch>
        </p:blipFill>
        <p:spPr>
          <a:xfrm>
            <a:off x="862219" y="2003461"/>
            <a:ext cx="2914650" cy="3811711"/>
          </a:xfrm>
          <a:prstGeom prst="rect">
            <a:avLst/>
          </a:prstGeom>
        </p:spPr>
      </p:pic>
    </p:spTree>
    <p:extLst>
      <p:ext uri="{BB962C8B-B14F-4D97-AF65-F5344CB8AC3E}">
        <p14:creationId xmlns:p14="http://schemas.microsoft.com/office/powerpoint/2010/main" val="4211673931"/>
      </p:ext>
    </p:extLst>
  </p:cSld>
  <p:clrMapOvr>
    <a:masterClrMapping/>
  </p:clrMapOvr>
  <mc:AlternateContent xmlns:mc="http://schemas.openxmlformats.org/markup-compatibility/2006" xmlns:p14="http://schemas.microsoft.com/office/powerpoint/2010/main">
    <mc:Choice Requires="p14">
      <p:transition spd="slow" p14:dur="2000" advTm="138309"/>
    </mc:Choice>
    <mc:Fallback xmlns="">
      <p:transition spd="slow" advTm="138309"/>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B7F6E-6003-6BFD-3240-EECF276E576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FD796916-F7D4-393D-83FA-853779A50089}"/>
              </a:ext>
            </a:extLst>
          </p:cNvPr>
          <p:cNvSpPr>
            <a:spLocks noGrp="1"/>
          </p:cNvSpPr>
          <p:nvPr>
            <p:ph type="title"/>
          </p:nvPr>
        </p:nvSpPr>
        <p:spPr>
          <a:xfrm>
            <a:off x="3773214" y="919717"/>
            <a:ext cx="821758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4" name="Picture 3">
            <a:extLst>
              <a:ext uri="{FF2B5EF4-FFF2-40B4-BE49-F238E27FC236}">
                <a16:creationId xmlns:a16="http://schemas.microsoft.com/office/drawing/2014/main" id="{5B9CAAE6-F324-BC0A-39BA-E50938B489AA}"/>
              </a:ext>
            </a:extLst>
          </p:cNvPr>
          <p:cNvPicPr>
            <a:picLocks noChangeAspect="1"/>
          </p:cNvPicPr>
          <p:nvPr/>
        </p:nvPicPr>
        <p:blipFill>
          <a:blip r:embed="rId2"/>
          <a:stretch>
            <a:fillRect/>
          </a:stretch>
        </p:blipFill>
        <p:spPr>
          <a:xfrm>
            <a:off x="296419" y="816976"/>
            <a:ext cx="2528115" cy="5018566"/>
          </a:xfrm>
          <a:prstGeom prst="rect">
            <a:avLst/>
          </a:prstGeom>
        </p:spPr>
      </p:pic>
      <p:sp>
        <p:nvSpPr>
          <p:cNvPr id="3" name="TextBox 2">
            <a:extLst>
              <a:ext uri="{FF2B5EF4-FFF2-40B4-BE49-F238E27FC236}">
                <a16:creationId xmlns:a16="http://schemas.microsoft.com/office/drawing/2014/main" id="{12494B59-0A7E-7CD5-A6E5-3F9C5BADD448}"/>
              </a:ext>
            </a:extLst>
          </p:cNvPr>
          <p:cNvSpPr txBox="1"/>
          <p:nvPr/>
        </p:nvSpPr>
        <p:spPr>
          <a:xfrm>
            <a:off x="2928133" y="734892"/>
            <a:ext cx="8959065" cy="5616281"/>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00" cap="none" spc="0" normalizeH="0" baseline="0" noProof="0" dirty="0">
                <a:ln>
                  <a:noFill/>
                </a:ln>
                <a:solidFill>
                  <a:prstClr val="black"/>
                </a:solidFill>
                <a:effectLst/>
                <a:uLnTx/>
                <a:uFillTx/>
                <a:latin typeface="Alexandria" pitchFamily="2" charset="-78"/>
                <a:ea typeface="Aptos" panose="020B0004020202020204" pitchFamily="34" charset="0"/>
                <a:cs typeface="Alexandria" pitchFamily="2" charset="-78"/>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t> ثالثا: مدي التضامن في المسؤولية حال تعدد المسئولين عن الضرر الإعلامي.</a:t>
            </a:r>
            <a:br>
              <a:rPr kumimoji="0" lang="ar-EG" sz="2400" b="0" i="0" u="none"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br>
            <a:r>
              <a:rPr kumimoji="0" lang="ar-EG" sz="1800" b="0" i="0" u="none" strike="noStrike" kern="100" cap="none" spc="0" normalizeH="0" baseline="0" noProof="0" dirty="0">
                <a:ln>
                  <a:noFill/>
                </a:ln>
                <a:solidFill>
                  <a:prstClr val="black"/>
                </a:solidFill>
                <a:effectLst/>
                <a:uLnTx/>
                <a:uFillTx/>
                <a:latin typeface="Alexandria" pitchFamily="2" charset="-78"/>
                <a:ea typeface="Aptos" panose="020B0004020202020204" pitchFamily="34" charset="0"/>
                <a:cs typeface="Alexandria" pitchFamily="2" charset="-78"/>
              </a:rPr>
              <a:t>الأصل في الالتزام هو أن يكون التزاما بسيطا فيه مدين واحد ودائن واحد لكن قد يتعدد المدينون والقاعدة في هذ الصدد هي أن ينقسم الالتزام بينهم أي ان يقسم الالتزام بقدر عددهم ولو كانت هذه الالتزامات جميعا قد نشأت من مصدر، وبالتالي ليس علي أيا من  المدينين في حالة تعدد المدينين  التزام بدفع التعويض إلا بقدر نصيبه في الدين. </a:t>
            </a:r>
          </a:p>
          <a:p>
            <a:pPr marL="0" marR="0" lvl="0" indent="0" algn="just"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00" cap="none" spc="0" normalizeH="0" baseline="0" noProof="0" dirty="0">
              <a:ln>
                <a:noFill/>
              </a:ln>
              <a:solidFill>
                <a:prstClr val="black"/>
              </a:solidFill>
              <a:effectLst/>
              <a:uLnTx/>
              <a:uFillTx/>
              <a:latin typeface="Alexandria" pitchFamily="2" charset="-78"/>
              <a:ea typeface="Aptos" panose="020B0004020202020204" pitchFamily="34" charset="0"/>
              <a:cs typeface="Alexandria" pitchFamily="2" charset="-78"/>
            </a:endParaRPr>
          </a:p>
          <a:p>
            <a:pPr marL="0" marR="0" lvl="0" indent="0" algn="just"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00" cap="none" spc="0" normalizeH="0" baseline="0" noProof="0" dirty="0">
                <a:ln>
                  <a:noFill/>
                </a:ln>
                <a:solidFill>
                  <a:prstClr val="black"/>
                </a:solidFill>
                <a:effectLst/>
                <a:uLnTx/>
                <a:uFillTx/>
                <a:latin typeface="Alexandria" pitchFamily="2" charset="-78"/>
                <a:ea typeface="Aptos" panose="020B0004020202020204" pitchFamily="34" charset="0"/>
                <a:cs typeface="Alexandria" pitchFamily="2" charset="-78"/>
              </a:rPr>
              <a:t>و المسئولية الإعلامية تتسم بتعدد المدينين عن ذات الخطأ الإعلامي التقصيري في مواجهة المضرورين من افراد المجتمع  حيث نجد اجتماع لمسئولية الإعلامي و مديره و مالك المنصة و المعديين. الخ.  و تتسم العلاقة </a:t>
            </a:r>
            <a:r>
              <a:rPr kumimoji="0" lang="ar-EG" sz="1800" b="0" i="0" u="none" strike="noStrike" kern="100" cap="none" spc="0" normalizeH="0" baseline="0" noProof="0" dirty="0">
                <a:ln>
                  <a:noFill/>
                </a:ln>
                <a:solidFill>
                  <a:srgbClr val="FF0000"/>
                </a:solidFill>
                <a:effectLst/>
                <a:uLnTx/>
                <a:uFillTx/>
                <a:latin typeface="Alexandria" pitchFamily="2" charset="-78"/>
                <a:ea typeface="Aptos" panose="020B0004020202020204" pitchFamily="34" charset="0"/>
                <a:cs typeface="Alexandria" pitchFamily="2" charset="-78"/>
              </a:rPr>
              <a:t>بينهما بما يسمى بالتضامن في مواجهة المضرور. فما هو هذا التضامن؟</a:t>
            </a:r>
          </a:p>
          <a:p>
            <a:pPr marL="0" marR="0" lvl="0" indent="0" algn="just"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00" cap="none" spc="0" normalizeH="0" baseline="0" noProof="0" dirty="0">
              <a:ln>
                <a:noFill/>
              </a:ln>
              <a:solidFill>
                <a:prstClr val="black"/>
              </a:solidFill>
              <a:effectLst/>
              <a:uLnTx/>
              <a:uFillTx/>
              <a:latin typeface="Alexandria" pitchFamily="2" charset="-78"/>
              <a:ea typeface="Aptos" panose="020B0004020202020204" pitchFamily="34" charset="0"/>
              <a:cs typeface="Alexandria" pitchFamily="2" charset="-78"/>
            </a:endParaRPr>
          </a:p>
        </p:txBody>
      </p:sp>
    </p:spTree>
    <p:extLst>
      <p:ext uri="{BB962C8B-B14F-4D97-AF65-F5344CB8AC3E}">
        <p14:creationId xmlns:p14="http://schemas.microsoft.com/office/powerpoint/2010/main" val="374759945"/>
      </p:ext>
    </p:extLst>
  </p:cSld>
  <p:clrMapOvr>
    <a:masterClrMapping/>
  </p:clrMapOvr>
  <mc:AlternateContent xmlns:mc="http://schemas.openxmlformats.org/markup-compatibility/2006" xmlns:p14="http://schemas.microsoft.com/office/powerpoint/2010/main">
    <mc:Choice Requires="p14">
      <p:transition spd="slow" p14:dur="2000" advTm="49442"/>
    </mc:Choice>
    <mc:Fallback xmlns="">
      <p:transition spd="slow" advTm="49442"/>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B7F6E-6003-6BFD-3240-EECF276E576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FD796916-F7D4-393D-83FA-853779A50089}"/>
              </a:ext>
            </a:extLst>
          </p:cNvPr>
          <p:cNvSpPr>
            <a:spLocks noGrp="1"/>
          </p:cNvSpPr>
          <p:nvPr>
            <p:ph type="title"/>
          </p:nvPr>
        </p:nvSpPr>
        <p:spPr>
          <a:xfrm>
            <a:off x="3773214" y="919717"/>
            <a:ext cx="821758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4" name="Picture 3">
            <a:extLst>
              <a:ext uri="{FF2B5EF4-FFF2-40B4-BE49-F238E27FC236}">
                <a16:creationId xmlns:a16="http://schemas.microsoft.com/office/drawing/2014/main" id="{5B9CAAE6-F324-BC0A-39BA-E50938B489AA}"/>
              </a:ext>
            </a:extLst>
          </p:cNvPr>
          <p:cNvPicPr>
            <a:picLocks noChangeAspect="1"/>
          </p:cNvPicPr>
          <p:nvPr/>
        </p:nvPicPr>
        <p:blipFill>
          <a:blip r:embed="rId2"/>
          <a:stretch>
            <a:fillRect/>
          </a:stretch>
        </p:blipFill>
        <p:spPr>
          <a:xfrm>
            <a:off x="296419" y="816976"/>
            <a:ext cx="2528115" cy="5018566"/>
          </a:xfrm>
          <a:prstGeom prst="rect">
            <a:avLst/>
          </a:prstGeom>
        </p:spPr>
      </p:pic>
      <p:sp>
        <p:nvSpPr>
          <p:cNvPr id="3" name="TextBox 2">
            <a:extLst>
              <a:ext uri="{FF2B5EF4-FFF2-40B4-BE49-F238E27FC236}">
                <a16:creationId xmlns:a16="http://schemas.microsoft.com/office/drawing/2014/main" id="{12494B59-0A7E-7CD5-A6E5-3F9C5BADD448}"/>
              </a:ext>
            </a:extLst>
          </p:cNvPr>
          <p:cNvSpPr txBox="1"/>
          <p:nvPr/>
        </p:nvSpPr>
        <p:spPr>
          <a:xfrm>
            <a:off x="2928133" y="734892"/>
            <a:ext cx="8959065" cy="5616281"/>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00" cap="none" spc="0" normalizeH="0" baseline="0" noProof="0" dirty="0">
                <a:ln>
                  <a:noFill/>
                </a:ln>
                <a:solidFill>
                  <a:prstClr val="black"/>
                </a:solidFill>
                <a:effectLst/>
                <a:uLnTx/>
                <a:uFillTx/>
                <a:latin typeface="Alexandria" pitchFamily="2" charset="-78"/>
                <a:ea typeface="Aptos" panose="020B0004020202020204" pitchFamily="34" charset="0"/>
                <a:cs typeface="Alexandria" pitchFamily="2" charset="-78"/>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ثالثا: مدي التضامن في المسؤولية حال تعدد المسئولين عن الضرر الإعلامي.</a:t>
            </a:r>
            <a:b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b="0" i="0" u="none" strike="noStrike" kern="100" cap="none" spc="0" normalizeH="0" baseline="0" noProof="0" dirty="0">
                <a:ln>
                  <a:noFill/>
                </a:ln>
                <a:solidFill>
                  <a:prstClr val="black"/>
                </a:solidFill>
                <a:effectLst/>
                <a:uLnTx/>
                <a:uFillTx/>
                <a:latin typeface="Alexandria" pitchFamily="2" charset="-78"/>
                <a:ea typeface="Aptos" panose="020B0004020202020204" pitchFamily="34" charset="0"/>
                <a:cs typeface="Alexandria" pitchFamily="2" charset="-78"/>
              </a:rPr>
              <a:t>الأصل في الالتزام هو أن يكون التزاما بسيطا فيه مدين واحد ودائن واحد لكن قد يتعدد المدينون والقاعدة في هذ الصدد هي أن ينقسم الالتزام بينهم أي ان يقسم الالتزام بقدر عددهم ولو كانت هذه الالتزامات جميعا قد نشأت من مصدر، وبالتالي ليس علي أيا من  المدينين في حالة تعدد المدينين  التزام بدفع التعويض إلا بقدر نصيبه في الدين. </a:t>
            </a:r>
          </a:p>
          <a:p>
            <a:pPr marL="0" marR="0" lvl="0" indent="0" algn="just"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00" cap="none" spc="0" normalizeH="0" baseline="0" noProof="0" dirty="0">
              <a:ln>
                <a:noFill/>
              </a:ln>
              <a:solidFill>
                <a:prstClr val="black"/>
              </a:solidFill>
              <a:effectLst/>
              <a:uLnTx/>
              <a:uFillTx/>
              <a:latin typeface="Alexandria" pitchFamily="2" charset="-78"/>
              <a:ea typeface="Aptos" panose="020B0004020202020204" pitchFamily="34" charset="0"/>
              <a:cs typeface="Alexandria" pitchFamily="2" charset="-78"/>
            </a:endParaRPr>
          </a:p>
          <a:p>
            <a:pPr marL="0" marR="0" lvl="0" indent="0" algn="just"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00" cap="none" spc="0" normalizeH="0" baseline="0" noProof="0" dirty="0">
                <a:ln>
                  <a:noFill/>
                </a:ln>
                <a:solidFill>
                  <a:prstClr val="black"/>
                </a:solidFill>
                <a:effectLst/>
                <a:uLnTx/>
                <a:uFillTx/>
                <a:latin typeface="Alexandria" pitchFamily="2" charset="-78"/>
                <a:ea typeface="Aptos" panose="020B0004020202020204" pitchFamily="34" charset="0"/>
                <a:cs typeface="Alexandria" pitchFamily="2" charset="-78"/>
              </a:rPr>
              <a:t>و المسئولية الإعلامية تتسم بتعدد المدينين عن ذات الخطأ الإعلامي التقصيري في مواجهة المضرورين من افراد المجتمع  حيث نجد اجتماع لمسئولية الإعلامي و مديره و مالك المنصة و المعديين. الخ.  و تتسم العلاقة </a:t>
            </a:r>
            <a:r>
              <a:rPr kumimoji="0" lang="ar-EG" sz="1800" b="0" i="0" u="none" strike="noStrike" kern="100" cap="none" spc="0" normalizeH="0" baseline="0" noProof="0" dirty="0">
                <a:ln>
                  <a:noFill/>
                </a:ln>
                <a:solidFill>
                  <a:srgbClr val="FF0000"/>
                </a:solidFill>
                <a:effectLst/>
                <a:uLnTx/>
                <a:uFillTx/>
                <a:latin typeface="Alexandria" pitchFamily="2" charset="-78"/>
                <a:ea typeface="Aptos" panose="020B0004020202020204" pitchFamily="34" charset="0"/>
                <a:cs typeface="Alexandria" pitchFamily="2" charset="-78"/>
              </a:rPr>
              <a:t>بينهما بما يسمى بالتضامن في مواجهة المضرور. فما هو هذا التضامن؟</a:t>
            </a:r>
          </a:p>
          <a:p>
            <a:pPr marL="0" marR="0" lvl="0" indent="0" algn="just" defTabSz="914400" rtl="1" eaLnBrk="1" fontAlgn="auto" latinLnBrk="0" hangingPunct="1">
              <a:lnSpc>
                <a:spcPct val="150000"/>
              </a:lnSpc>
              <a:spcBef>
                <a:spcPts val="0"/>
              </a:spcBef>
              <a:spcAft>
                <a:spcPts val="800"/>
              </a:spcAft>
              <a:buClrTx/>
              <a:buSzTx/>
              <a:buFontTx/>
              <a:buNone/>
              <a:tabLst/>
              <a:defRPr/>
            </a:pPr>
            <a:endParaRPr kumimoji="0" lang="ar-EG" sz="1800" b="0" i="0" u="none" strike="noStrike" kern="100" cap="none" spc="0" normalizeH="0" baseline="0" noProof="0" dirty="0">
              <a:ln>
                <a:noFill/>
              </a:ln>
              <a:solidFill>
                <a:prstClr val="black"/>
              </a:solidFill>
              <a:effectLst/>
              <a:uLnTx/>
              <a:uFillTx/>
              <a:latin typeface="Alexandria" pitchFamily="2" charset="-78"/>
              <a:ea typeface="Aptos" panose="020B0004020202020204" pitchFamily="34" charset="0"/>
              <a:cs typeface="Alexandria" pitchFamily="2" charset="-78"/>
            </a:endParaRPr>
          </a:p>
        </p:txBody>
      </p:sp>
    </p:spTree>
    <p:extLst>
      <p:ext uri="{BB962C8B-B14F-4D97-AF65-F5344CB8AC3E}">
        <p14:creationId xmlns:p14="http://schemas.microsoft.com/office/powerpoint/2010/main" val="1271829012"/>
      </p:ext>
    </p:extLst>
  </p:cSld>
  <p:clrMapOvr>
    <a:masterClrMapping/>
  </p:clrMapOvr>
  <mc:AlternateContent xmlns:mc="http://schemas.openxmlformats.org/markup-compatibility/2006" xmlns:p14="http://schemas.microsoft.com/office/powerpoint/2010/main">
    <mc:Choice Requires="p14">
      <p:transition spd="slow" p14:dur="2000" advTm="49442"/>
    </mc:Choice>
    <mc:Fallback xmlns="">
      <p:transition spd="slow" advTm="49442"/>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9B2287-9DA1-6F58-911F-340C40DD630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5006CD1A-D633-A4C4-E688-FDD644750CEB}"/>
              </a:ext>
            </a:extLst>
          </p:cNvPr>
          <p:cNvSpPr>
            <a:spLocks noGrp="1"/>
          </p:cNvSpPr>
          <p:nvPr>
            <p:ph type="title"/>
          </p:nvPr>
        </p:nvSpPr>
        <p:spPr>
          <a:xfrm>
            <a:off x="1315093" y="390419"/>
            <a:ext cx="10172272" cy="5856268"/>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  التضامن بين الدائنين:</a:t>
            </a:r>
            <a:r>
              <a:rPr lang="ar-EG" sz="1800" dirty="0">
                <a:solidFill>
                  <a:prstClr val="black"/>
                </a:solidFill>
                <a:latin typeface="Alexandria regular" pitchFamily="2" charset="-78"/>
                <a:ea typeface="+mn-ea"/>
                <a:cs typeface="Alexandria regular" pitchFamily="2" charset="-78"/>
              </a:rPr>
              <a:t>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يجوز للدائنين  المتعددين لذات الدائن أن يتفقوا علي التضامن و يكون للدائنين المتضامنين مجتمعين أو منفردين مطالبة المدين بكل الدين، ويراعى في ذلك ما يلحق رابطة كل دائن من وصف يعدل من أثر الدين.</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lang="ar-EG" sz="1800" dirty="0">
                <a:solidFill>
                  <a:prstClr val="black"/>
                </a:solidFill>
                <a:latin typeface="Alexandria regular" pitchFamily="2" charset="-78"/>
                <a:ea typeface="+mn-ea"/>
                <a:cs typeface="Alexandria regular" pitchFamily="2" charset="-78"/>
              </a:rPr>
              <a:t>كما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يجوز للمدين أن يوفى كل الدين لأي من الدائنين المتضامنين، إلا إذا أنذره دائن آخر بأن يمتنع عن ذلك.</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وكل ما يستوفيه أحد الدائنين المتضامنين من الدين يصير من حق الدائنين جميعاً ويقتسمونه بالتساوي، إلا إذا وجد اتفاق أو نص يقضي بغير ذلك.</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endPar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Tree>
    <p:extLst>
      <p:ext uri="{BB962C8B-B14F-4D97-AF65-F5344CB8AC3E}">
        <p14:creationId xmlns:p14="http://schemas.microsoft.com/office/powerpoint/2010/main" val="953094536"/>
      </p:ext>
    </p:extLst>
  </p:cSld>
  <p:clrMapOvr>
    <a:masterClrMapping/>
  </p:clrMapOvr>
  <mc:AlternateContent xmlns:mc="http://schemas.openxmlformats.org/markup-compatibility/2006" xmlns:p14="http://schemas.microsoft.com/office/powerpoint/2010/main">
    <mc:Choice Requires="p14">
      <p:transition spd="slow" p14:dur="2000" advTm="149112"/>
    </mc:Choice>
    <mc:Fallback xmlns="">
      <p:transition spd="slow" advTm="149112"/>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9B2287-9DA1-6F58-911F-340C40DD630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5006CD1A-D633-A4C4-E688-FDD644750CEB}"/>
              </a:ext>
            </a:extLst>
          </p:cNvPr>
          <p:cNvSpPr>
            <a:spLocks noGrp="1"/>
          </p:cNvSpPr>
          <p:nvPr>
            <p:ph type="title"/>
          </p:nvPr>
        </p:nvSpPr>
        <p:spPr>
          <a:xfrm>
            <a:off x="3801438" y="226033"/>
            <a:ext cx="8148263" cy="5856268"/>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ب- التضامن بين المدينين أو ما </a:t>
            </a:r>
            <a:r>
              <a:rPr kumimoji="0" lang="ar-EG" sz="18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ما</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يسمى بالتضامن السلبي، وهو في حالة تعدد المدينين في علاقة مديونية تجاه دائن أو اكثر، ويكون هؤلاء المدينين في ذات المركز، بحيث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يستطيع الدائن أن يطالب اي منهم بكل الدين</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كما يكون للمدين مطالبه كل من المدينين بنصيبه فقط أو بنصيبه و نصيب مسئول واحد أخر معه.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وما نقصده  في هذا المحل هو التضامن بين المدينين و الذي يتميز بما يلي:</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endPar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8" name="Picture 7">
            <a:extLst>
              <a:ext uri="{FF2B5EF4-FFF2-40B4-BE49-F238E27FC236}">
                <a16:creationId xmlns:a16="http://schemas.microsoft.com/office/drawing/2014/main" id="{B66DA911-8C89-7641-7DED-EECA69DA83D0}"/>
              </a:ext>
            </a:extLst>
          </p:cNvPr>
          <p:cNvPicPr>
            <a:picLocks noChangeAspect="1"/>
          </p:cNvPicPr>
          <p:nvPr/>
        </p:nvPicPr>
        <p:blipFill>
          <a:blip r:embed="rId2"/>
          <a:stretch>
            <a:fillRect/>
          </a:stretch>
        </p:blipFill>
        <p:spPr>
          <a:xfrm>
            <a:off x="721763" y="390418"/>
            <a:ext cx="2905015" cy="6030930"/>
          </a:xfrm>
          <a:prstGeom prst="rect">
            <a:avLst/>
          </a:prstGeom>
        </p:spPr>
      </p:pic>
    </p:spTree>
    <p:extLst>
      <p:ext uri="{BB962C8B-B14F-4D97-AF65-F5344CB8AC3E}">
        <p14:creationId xmlns:p14="http://schemas.microsoft.com/office/powerpoint/2010/main" val="1497728019"/>
      </p:ext>
    </p:extLst>
  </p:cSld>
  <p:clrMapOvr>
    <a:masterClrMapping/>
  </p:clrMapOvr>
  <mc:AlternateContent xmlns:mc="http://schemas.openxmlformats.org/markup-compatibility/2006" xmlns:p14="http://schemas.microsoft.com/office/powerpoint/2010/main">
    <mc:Choice Requires="p14">
      <p:transition spd="slow" p14:dur="2000" advTm="149112"/>
    </mc:Choice>
    <mc:Fallback xmlns="">
      <p:transition spd="slow" advTm="149112"/>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77BC2C-C1A8-4EB3-0620-674425FF2B2B}"/>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944BBF9D-85EC-6BB3-29D2-D1080993C818}"/>
              </a:ext>
            </a:extLst>
          </p:cNvPr>
          <p:cNvSpPr>
            <a:spLocks noGrp="1"/>
          </p:cNvSpPr>
          <p:nvPr>
            <p:ph type="title"/>
          </p:nvPr>
        </p:nvSpPr>
        <p:spPr>
          <a:xfrm>
            <a:off x="4051034" y="291027"/>
            <a:ext cx="7850312" cy="6030930"/>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
        <p:nvSpPr>
          <p:cNvPr id="4" name="TextBox 3">
            <a:extLst>
              <a:ext uri="{FF2B5EF4-FFF2-40B4-BE49-F238E27FC236}">
                <a16:creationId xmlns:a16="http://schemas.microsoft.com/office/drawing/2014/main" id="{31DAB757-33CD-2F32-5610-B36B9DE63B19}"/>
              </a:ext>
            </a:extLst>
          </p:cNvPr>
          <p:cNvSpPr txBox="1"/>
          <p:nvPr/>
        </p:nvSpPr>
        <p:spPr>
          <a:xfrm>
            <a:off x="3010328" y="1917849"/>
            <a:ext cx="8891018" cy="3369512"/>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1- أن التضامن فيما بين المدينين هو وضع قانوني قائم لمصلحة الدائن الذي يحق له</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التنازل عنه ، أو إعفاء أحد المدينين منه.</a:t>
            </a:r>
          </a:p>
          <a:p>
            <a:pPr marL="0" marR="0" lvl="0" indent="0" algn="r" defTabSz="914400" rtl="1" eaLnBrk="1" fontAlgn="auto" latinLnBrk="0" hangingPunct="1">
              <a:lnSpc>
                <a:spcPct val="150000"/>
              </a:lnSpc>
              <a:spcBef>
                <a:spcPts val="0"/>
              </a:spcBef>
              <a:spcAft>
                <a:spcPts val="0"/>
              </a:spcAft>
              <a:buClrTx/>
              <a:buSzTx/>
              <a:buFontTx/>
              <a:buNone/>
              <a:tabLst/>
              <a:defRPr/>
            </a:pPr>
            <a:endParaRPr lang="ar-EG" dirty="0">
              <a:solidFill>
                <a:prstClr val="black"/>
              </a:solidFill>
              <a:latin typeface="Alexandria regular" pitchFamily="2" charset="-78"/>
              <a:cs typeface="Alexandria regular" pitchFamily="2" charset="-78"/>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2- أن التعويض  ينقسم بين المدينين كل بحسب حصته منه ، فإذا وفى أحد المدينين المتضامنين الدين للدائن ، فإنه يحق له الرجوع على باقي المدينين كل بحسب حصته في الدين ، إذ لا يجوز له الرجوع بكامل الدين على باقي المدينين ، فالدين ينقسم فيما بينهم. و استثناء لذلك نجد حالة تعدد المسئولين دون اشتراك في الخطأ و من ذلك مسئولية المتبوع عن خطأ الإعلامي الذي ارتكبه بالكامل دون اشتراك رب العمل معه.</a:t>
            </a:r>
          </a:p>
        </p:txBody>
      </p:sp>
      <p:pic>
        <p:nvPicPr>
          <p:cNvPr id="3" name="Picture 2">
            <a:extLst>
              <a:ext uri="{FF2B5EF4-FFF2-40B4-BE49-F238E27FC236}">
                <a16:creationId xmlns:a16="http://schemas.microsoft.com/office/drawing/2014/main" id="{F757FDDD-7F16-E798-BB7D-1D5AF50CF1A4}"/>
              </a:ext>
            </a:extLst>
          </p:cNvPr>
          <p:cNvPicPr>
            <a:picLocks noChangeAspect="1"/>
          </p:cNvPicPr>
          <p:nvPr/>
        </p:nvPicPr>
        <p:blipFill>
          <a:blip r:embed="rId2"/>
          <a:stretch>
            <a:fillRect/>
          </a:stretch>
        </p:blipFill>
        <p:spPr>
          <a:xfrm>
            <a:off x="554420" y="1828084"/>
            <a:ext cx="1984174" cy="2956816"/>
          </a:xfrm>
          <a:prstGeom prst="rect">
            <a:avLst/>
          </a:prstGeom>
        </p:spPr>
      </p:pic>
    </p:spTree>
    <p:extLst>
      <p:ext uri="{BB962C8B-B14F-4D97-AF65-F5344CB8AC3E}">
        <p14:creationId xmlns:p14="http://schemas.microsoft.com/office/powerpoint/2010/main" val="3227012133"/>
      </p:ext>
    </p:extLst>
  </p:cSld>
  <p:clrMapOvr>
    <a:masterClrMapping/>
  </p:clrMapOvr>
  <mc:AlternateContent xmlns:mc="http://schemas.openxmlformats.org/markup-compatibility/2006" xmlns:p14="http://schemas.microsoft.com/office/powerpoint/2010/main">
    <mc:Choice Requires="p14">
      <p:transition spd="slow" p14:dur="2000" advTm="84294"/>
    </mc:Choice>
    <mc:Fallback xmlns="">
      <p:transition spd="slow" advTm="84294"/>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4C931E-12F5-0BE6-236D-31574D5AFDC6}"/>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F7B4D6D5-8816-1F50-47B4-287B9C4C84F1}"/>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4" name="Picture 3">
            <a:extLst>
              <a:ext uri="{FF2B5EF4-FFF2-40B4-BE49-F238E27FC236}">
                <a16:creationId xmlns:a16="http://schemas.microsoft.com/office/drawing/2014/main" id="{094AE77E-EAF8-12AC-2E4A-A4D2C53BE9B0}"/>
              </a:ext>
            </a:extLst>
          </p:cNvPr>
          <p:cNvPicPr>
            <a:picLocks noChangeAspect="1"/>
          </p:cNvPicPr>
          <p:nvPr/>
        </p:nvPicPr>
        <p:blipFill>
          <a:blip r:embed="rId3"/>
          <a:stretch>
            <a:fillRect/>
          </a:stretch>
        </p:blipFill>
        <p:spPr>
          <a:xfrm>
            <a:off x="476250" y="919717"/>
            <a:ext cx="3674510" cy="5018566"/>
          </a:xfrm>
          <a:prstGeom prst="rect">
            <a:avLst/>
          </a:prstGeom>
        </p:spPr>
      </p:pic>
      <p:sp>
        <p:nvSpPr>
          <p:cNvPr id="3" name="TextBox 2">
            <a:extLst>
              <a:ext uri="{FF2B5EF4-FFF2-40B4-BE49-F238E27FC236}">
                <a16:creationId xmlns:a16="http://schemas.microsoft.com/office/drawing/2014/main" id="{DB903A51-555D-1603-2CA0-1D7AD5F487FD}"/>
              </a:ext>
            </a:extLst>
          </p:cNvPr>
          <p:cNvSpPr txBox="1"/>
          <p:nvPr/>
        </p:nvSpPr>
        <p:spPr>
          <a:xfrm>
            <a:off x="4417889" y="2221657"/>
            <a:ext cx="7572908" cy="2641108"/>
          </a:xfrm>
          <a:prstGeom prst="rect">
            <a:avLst/>
          </a:prstGeom>
          <a:noFill/>
        </p:spPr>
        <p:txBody>
          <a:bodyPr wrap="square">
            <a:spAutoFit/>
          </a:bodyPr>
          <a:lstStyle/>
          <a:p>
            <a:pPr marL="0" marR="0" algn="r" rtl="1">
              <a:lnSpc>
                <a:spcPct val="150000"/>
              </a:lnSpc>
              <a:spcBef>
                <a:spcPts val="0"/>
              </a:spcBef>
              <a:spcAft>
                <a:spcPts val="800"/>
              </a:spcAft>
            </a:pPr>
            <a:r>
              <a:rPr lang="ar-EG" kern="100" dirty="0">
                <a:effectLst/>
                <a:latin typeface="Alexandria" pitchFamily="2" charset="-78"/>
                <a:ea typeface="Aptos" panose="020B0004020202020204" pitchFamily="34" charset="0"/>
                <a:cs typeface="Alexandria" pitchFamily="2" charset="-78"/>
              </a:rPr>
              <a:t>3- إذا قام أحد المدينين المتضامنين بوفاء الدائن فإن ذلك يعتبر مبرئا لذمة باقي المدينين.</a:t>
            </a:r>
          </a:p>
          <a:p>
            <a:pPr marL="0" marR="0" algn="r" rtl="1">
              <a:lnSpc>
                <a:spcPct val="150000"/>
              </a:lnSpc>
              <a:spcBef>
                <a:spcPts val="0"/>
              </a:spcBef>
              <a:spcAft>
                <a:spcPts val="800"/>
              </a:spcAft>
            </a:pPr>
            <a:r>
              <a:rPr lang="ar-EG" kern="100" dirty="0">
                <a:latin typeface="Alexandria" pitchFamily="2" charset="-78"/>
                <a:ea typeface="Aptos" panose="020B0004020202020204" pitchFamily="34" charset="0"/>
                <a:cs typeface="Alexandria" pitchFamily="2" charset="-78"/>
              </a:rPr>
              <a:t>و علي ذلك لا يجوز للدائن تكرار المطالبة بالتعويض مرة أخري سواء بصورة مجمعه أو بصورة فردية ، إلا أن ذلك لا يمنع من تكرار المساءلة إذا لم يتم الوفاء بالدين حيث يجوز أن يسأل أحد المدينين عن كامل الدين فإن لم يوفي سال غيره وهكذا حتي يحصل علي حقه.</a:t>
            </a:r>
            <a:endParaRPr lang="en-US" kern="100" dirty="0">
              <a:effectLst/>
              <a:latin typeface="Alexandria" pitchFamily="2" charset="-78"/>
              <a:ea typeface="Aptos" panose="020B0004020202020204" pitchFamily="34" charset="0"/>
              <a:cs typeface="Alexandria" pitchFamily="2" charset="-78"/>
            </a:endParaRPr>
          </a:p>
        </p:txBody>
      </p:sp>
    </p:spTree>
    <p:extLst>
      <p:ext uri="{BB962C8B-B14F-4D97-AF65-F5344CB8AC3E}">
        <p14:creationId xmlns:p14="http://schemas.microsoft.com/office/powerpoint/2010/main" val="2982758994"/>
      </p:ext>
    </p:extLst>
  </p:cSld>
  <p:clrMapOvr>
    <a:masterClrMapping/>
  </p:clrMapOvr>
  <mc:AlternateContent xmlns:mc="http://schemas.openxmlformats.org/markup-compatibility/2006" xmlns:p14="http://schemas.microsoft.com/office/powerpoint/2010/main">
    <mc:Choice Requires="p14">
      <p:transition spd="slow" p14:dur="2000" advTm="130546"/>
    </mc:Choice>
    <mc:Fallback xmlns="">
      <p:transition spd="slow" advTm="130546"/>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671163" y="1223830"/>
            <a:ext cx="390203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سادسا: المراجع</a:t>
            </a:r>
            <a:endParaRPr kumimoji="0" lang="en-US"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6" name="TextBox 5"/>
          <p:cNvSpPr txBox="1"/>
          <p:nvPr/>
        </p:nvSpPr>
        <p:spPr>
          <a:xfrm>
            <a:off x="1126521" y="1223830"/>
            <a:ext cx="212056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المقدمة</a:t>
            </a:r>
            <a:endParaRPr kumimoji="0" lang="en-US" sz="18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0499C2AF-62CB-0E62-F3DF-8E00FAEFD7DD}"/>
              </a:ext>
            </a:extLst>
          </p:cNvPr>
          <p:cNvSpPr txBox="1"/>
          <p:nvPr/>
        </p:nvSpPr>
        <p:spPr>
          <a:xfrm>
            <a:off x="2087688" y="2788410"/>
            <a:ext cx="8016623" cy="2031325"/>
          </a:xfrm>
          <a:prstGeom prst="rect">
            <a:avLst/>
          </a:prstGeom>
          <a:noFill/>
        </p:spPr>
        <p:txBody>
          <a:bodyPr wrap="square">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	ليلى عبد المجيد التنظيم التشريعي والقانوني للإعلام التقليدي والإلكتروني، العربي للنشر والتوزيع 2020 .</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fa-IR"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د. عماد الدين علي أحمد جابر، الضوابط المهنية والقانونية لحماية الخصوصية الفردية في التشريعات الإعلامية العربية، دراسة تحليلية مقارنة، يونيو 2021.</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Tree>
    <p:extLst>
      <p:ext uri="{BB962C8B-B14F-4D97-AF65-F5344CB8AC3E}">
        <p14:creationId xmlns:p14="http://schemas.microsoft.com/office/powerpoint/2010/main" val="634563552"/>
      </p:ext>
    </p:extLst>
  </p:cSld>
  <p:clrMapOvr>
    <a:masterClrMapping/>
  </p:clrMapOvr>
  <mc:AlternateContent xmlns:mc="http://schemas.openxmlformats.org/markup-compatibility/2006" xmlns:p14="http://schemas.microsoft.com/office/powerpoint/2010/main">
    <mc:Choice Requires="p14">
      <p:transition p14:dur="10" advTm="24427"/>
    </mc:Choice>
    <mc:Fallback xmlns="">
      <p:transition advTm="24427"/>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784178" y="1223830"/>
            <a:ext cx="3902032"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سابعا: الخاتمة</a:t>
            </a:r>
            <a:endPar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3A9AAF88-A77F-EC5B-905C-142706940568}"/>
              </a:ext>
            </a:extLst>
          </p:cNvPr>
          <p:cNvPicPr>
            <a:picLocks noChangeAspect="1"/>
          </p:cNvPicPr>
          <p:nvPr/>
        </p:nvPicPr>
        <p:blipFill>
          <a:blip r:embed="rId4"/>
          <a:stretch>
            <a:fillRect/>
          </a:stretch>
        </p:blipFill>
        <p:spPr>
          <a:xfrm>
            <a:off x="7190597" y="2063168"/>
            <a:ext cx="4602879" cy="3511600"/>
          </a:xfrm>
          <a:prstGeom prst="rect">
            <a:avLst/>
          </a:prstGeom>
        </p:spPr>
      </p:pic>
      <p:sp>
        <p:nvSpPr>
          <p:cNvPr id="9" name="TextBox 8">
            <a:extLst>
              <a:ext uri="{FF2B5EF4-FFF2-40B4-BE49-F238E27FC236}">
                <a16:creationId xmlns:a16="http://schemas.microsoft.com/office/drawing/2014/main" id="{52CE9539-E12A-DA37-ED35-CEAFB15BCDB5}"/>
              </a:ext>
            </a:extLst>
          </p:cNvPr>
          <p:cNvSpPr txBox="1"/>
          <p:nvPr/>
        </p:nvSpPr>
        <p:spPr>
          <a:xfrm>
            <a:off x="735322" y="2525505"/>
            <a:ext cx="6097712" cy="1707519"/>
          </a:xfrm>
          <a:prstGeom prst="rect">
            <a:avLst/>
          </a:prstGeom>
          <a:noFill/>
        </p:spPr>
        <p:txBody>
          <a:bodyPr wrap="square">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أولا: مسئولية رئيس التحرير ومالك الموقع الالكتروني.</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ثانيا: مسئولية مزودي الخدمات.</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ثالثا: مدي التضامن في المسؤولية حال تعدد المسئولين عن الضرر الإعلامي.</a:t>
            </a:r>
          </a:p>
        </p:txBody>
      </p:sp>
    </p:spTree>
    <p:extLst>
      <p:ext uri="{BB962C8B-B14F-4D97-AF65-F5344CB8AC3E}">
        <p14:creationId xmlns:p14="http://schemas.microsoft.com/office/powerpoint/2010/main" val="463048312"/>
      </p:ext>
    </p:extLst>
  </p:cSld>
  <p:clrMapOvr>
    <a:masterClrMapping/>
  </p:clrMapOvr>
  <mc:AlternateContent xmlns:mc="http://schemas.openxmlformats.org/markup-compatibility/2006" xmlns:p14="http://schemas.microsoft.com/office/powerpoint/2010/main">
    <mc:Choice Requires="p14">
      <p:transition p14:dur="10" advTm="187149"/>
    </mc:Choice>
    <mc:Fallback xmlns="">
      <p:transition advTm="187149"/>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14224"/>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380"/>
    </mc:Choice>
    <mc:Fallback xmlns="">
      <p:transition spd="slow" advTm="1038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6838E5C-F16C-4E66-AEC3-AF5E59C15385}"/>
</file>

<file path=customXml/itemProps2.xml><?xml version="1.0" encoding="utf-8"?>
<ds:datastoreItem xmlns:ds="http://schemas.openxmlformats.org/officeDocument/2006/customXml" ds:itemID="{36135655-EFF0-4B04-A350-3A6AB944B96C}"/>
</file>

<file path=customXml/itemProps3.xml><?xml version="1.0" encoding="utf-8"?>
<ds:datastoreItem xmlns:ds="http://schemas.openxmlformats.org/officeDocument/2006/customXml" ds:itemID="{6D19A3B0-C9A0-4013-A24A-BB3F3FD8D987}"/>
</file>

<file path=docProps/app.xml><?xml version="1.0" encoding="utf-8"?>
<Properties xmlns="http://schemas.openxmlformats.org/officeDocument/2006/extended-properties" xmlns:vt="http://schemas.openxmlformats.org/officeDocument/2006/docPropsVTypes">
  <TotalTime>32230</TotalTime>
  <Words>3337</Words>
  <Application>Microsoft Office PowerPoint</Application>
  <PresentationFormat>Widescreen</PresentationFormat>
  <Paragraphs>153</Paragraphs>
  <Slides>41</Slides>
  <Notes>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41</vt:i4>
      </vt:variant>
    </vt:vector>
  </HeadingPairs>
  <TitlesOfParts>
    <vt:vector size="49" baseType="lpstr">
      <vt:lpstr>Alexandria</vt:lpstr>
      <vt:lpstr>Alexandria regular</vt:lpstr>
      <vt:lpstr>Arial</vt:lpstr>
      <vt:lpstr>Calibri</vt:lpstr>
      <vt:lpstr>Calibri Light</vt:lpstr>
      <vt:lpstr>Times New Roman</vt:lpstr>
      <vt:lpstr>Office Theme</vt:lpstr>
      <vt:lpstr>1_Office Theme</vt:lpstr>
      <vt:lpstr>PowerPoint Presentation</vt:lpstr>
      <vt:lpstr>PowerPoint Presentation</vt:lpstr>
      <vt:lpstr>PowerPoint Presentation</vt:lpstr>
      <vt:lpstr>أولا: مسئولية رئيس التحرير ومالك الموقع الالكتروني.  لتحديد مدي مسئولية رئيس التحرير عن تعويض الإضرار الناتجة عما يتم ارتكابه  من أخطاء مدنية خلال البث الإعلامي أو العمل الصحفي في المنصة يجب أن نفرق بين حالتين: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ولعل من العدالة أن يكون مجهز الخدمة عبر شبكة الانترنت مسؤولا لأنه يقدم المواقع التي يتم النشر عن طريقها. ومع ذلك تظهر صعوبة في تحديد مسؤولية المجهز تتمثل في مدي قدرة مجهزي الخدمة علي مراقبة آلاف البيانات والمعلومات عبر شبكة الانترنت. لذلك فإن القاعدة العامة هي عدم مسئولية مقدمي خدمات الانترنت عن المخالفات الواردة بها.   </vt:lpstr>
      <vt:lpstr> لذا انتهت أحد القضايا بحكم صادر في قضية شركة ( أ)  إلى أن مزود الخدمة عبر شبكة الانترنت غير مسؤول عن طبيعة ومشروعية المعلومات التي ينقلها إلى المستخدمين ، وترجع وقائع القضية إلى أن هذه الشركة قامت بنشر مقال دون موافقة صاحب المقال وهذه المقالة بعنوان " المشروعات الصغيرة كيف تختار نظامها المالي " ومن اجل النشر استعانت الشركة بشركتي  ( ب،ج)  كمزودتين للخدمة . رفع المؤلف دعواه ضد  الشركات الثلاث من أجل سحب المقالة والتعويض عن الأضرار التي إصابته جراء النشر عبر الانترنت . إلا أن المحكمة أكدت عدم مسؤولية مزودي الخدمة بحجة أن عملها اقتصر على نقل المعلومات من الموقع إلى المستخدم ، وعليه فإن الشركتين مزودتي الخدمة غير مسؤولتين عن طبيعة ومشروعية البيانات التي يتم بثها على الموقع.   </vt:lpstr>
      <vt:lpstr>   إلا أنه يمكن أن تتحقق مسؤولية المجهز اذا كانت لدية وسائل المراقبة التي تمكنه من منع نشر المحتويات الضارة. إلا أنه لم يقم بذلك فعدم تحمل مجهزي الخدمة أية مسؤولية يشجعهم على الامتناع بصورة كلية عن مراقبة محتويات الانترنت مما يشجع على انتشار المحتويات غير القانونية بصورة أكثر عبر شبكات الانترنت ومنها التشهير بالآخرين. وأهم صور الرقابة المعتد بها في هذا المجال هي تلقي المجهز لأكثر من بلاغ بهذه المخالفة دون أن يقوم بإزالتها. </vt:lpstr>
      <vt:lpstr>  حيث أصدر القضاء حكما في أحد القضايا  بمسئولية مقدمي خدمة الانترنت وتتمثل وقائع هذه القضية في أن الشركة  ( أ) عملت كمزود خدمة لتسهل الدخول على منصة إعلامية قامت بإيوائها. قام وزير الاتصالات بإخطار الشركة (أ) بالمحتوى غير المشروع للمنصة وطالبها بوقف تزويد هذه المنصة بخدمة الوصول إليه حتى لا يتمكن الافراد من الدخول إلى الموقع . نقلت الشركة ( أ) هذا الإخطار إلى الشركة االأم  التي رفضت غلق الوصول إلي المنصة. رفع الوزير دعوى أمام القضاء فأدان الشركة  (أ) مزودة الخدمة على أساس وقوع خطا من جانبها تمثل في عدم غلق كل الوسائل التي تؤدي إلى الوصول إلى المنصة مع علمها بعدم مشروعية محتوى المنصة وعلى هذا الأساس أقرت المحكمة كلام الوزير ورأت أن الشركة المدعى عليها قد علمت علما فعليا بهذا المحتوى غير المشروع إلا أنها لم تتخذ كل الإجراءات الضرورية لغلق الوصول إليه . </vt:lpstr>
      <vt:lpstr>و يشمل مقدمي خدمة الانترنت ما يسمى بمتعهدي الايواء و متعهد الإيواء هو شخص طبيعي أو معنوي يتولى تخزين التطبيقات والسجلات المعلوماتية لعملائه ويمدهم بالوسائل التقنية التي تمكنهم من الوصول إلى ذلك المخزون عبر الانترنت كما يطلق عليه تسميا كثيرة منها " المورد المستضيف " و " مورد الإيواء ".  وعرفه البعض الآخر بأنه " شخص طبيعي أو معنوي يتولى تخزين وحفظ البيانات والمعلومات لعملائه ، ويوفر الوسائل الفنية والمعلوماتية التي تسمح لهم بالحصول على هذه البيانات والمعلومات طوال ساعات اليوم وذلك عبر الانترنت. </vt:lpstr>
      <vt:lpstr>فمتعهد الإيواء بمنزلة مؤجر المكان على الشبكة حيث يعرض إيواء صفحات الويب web page على حاسباتها الخادمة مقابل اجر ويكون للمستأجر حرية نشر ما يشاء من نصوص أو تنظيم مؤتمرات أو حلقات مناقشة أو إنشاء مواقع معلوماتية مع المواقع الأخرى .</vt:lpstr>
      <vt:lpstr>ويرتبط متعهد الإيواء مع عملائه بعقد الإيواء وهو عقد من عقود تقديم الخدمات بمقتضاه يضع مقدم خدمة الإيواء تحت تصرف المشترك بعض إمكانيات أجهزته الالكترونية مثل السماح للعميل بأن يكون له عنوان بريد الكتروني عن طريق تخصيص حيز على القرص الصلب لجهاز الحاسوب العائد له والمتصل بشبكة الانترنت ومنه منح العميل حريةالتصرف بالمعلومات المتوافرة على الموقع </vt:lpstr>
      <vt:lpstr>ويشترط لقيام المسؤولية المدنية والجنائية لمتعهد الإيواء ثبوت علمه بالمضمون غير المشروع للمعلومات التي ينقلها عبر أجهزته التقنية ، وأن يكون لديه الوسائل والتقنيات الفنية التي تمكنه من التحكم في المعلومات التي يبثها وأن يكون النشاط غير المشروع ظاهرا ، و عدم وقف بث المعلومات غير المشروعة فور علمه بصفتها غير المشروعة</vt:lpstr>
      <vt:lpstr>وقد أكد  القضاء على مجموع الالتزامات التي تقع على عاتق متعهد الإيواء والمتمثلة في الالتزام بالإعلام والالتزام باليقظة وباتخاذ موقف ايجابي . وأدانت المحكمة نتيجة لذلك إخلال متعهد الإيواء بالتزاماته، وجل هذه الالتزامات هي التزام ببذل عناية من طرف متعهد الإيواء الذي يوجب عليه اتخاذ التدابير الضرورية للتعرف على هوية صاحب الموقع الالكتروني وإعلامه بوجوب احترام القوانين والأنظمة عندما يكون المحتوى غير مشروع  أو يتم غلق موقعه إذا لزم الأمر .</vt:lpstr>
      <vt:lpstr>        </vt:lpstr>
      <vt:lpstr>        </vt:lpstr>
      <vt:lpstr>    أ-  التضامن بين الدائنين: يجوز للدائنين  المتعددين لذات الدائن أن يتفقوا علي التضامن و يكون للدائنين المتضامنين مجتمعين أو منفردين مطالبة المدين بكل الدين، ويراعى في ذلك ما يلحق رابطة كل دائن من وصف يعدل من أثر الدين.  كما يجوز للمدين أن يوفى كل الدين لأي من الدائنين المتضامنين، إلا إذا أنذره دائن آخر بأن يمتنع عن ذلك.  وكل ما يستوفيه أحد الدائنين المتضامنين من الدين يصير من حق الدائنين جميعاً ويقتسمونه بالتساوي، إلا إذا وجد اتفاق أو نص يقضي بغير ذلك. </vt:lpstr>
      <vt:lpstr>    ب- التضامن بين المدينين أو ما ما يسمى بالتضامن السلبي، وهو في حالة تعدد المدينين في علاقة مديونية تجاه دائن أو اكثر، ويكون هؤلاء المدينين في ذات المركز، بحيث يستطيع الدائن أن يطالب اي منهم بكل الدين، كما يكون للمدين مطالبه كل من المدينين بنصيبه فقط أو بنصيبه و نصيب مسئول واحد أخر معه. وما نقصده  في هذا المحل هو التضامن بين المدينين و الذي يتميز بما يلي: </vt:lpstr>
      <vt:lpstr>    </vt:lpstr>
      <vt:lpstr>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fatma galal</cp:lastModifiedBy>
  <cp:revision>106</cp:revision>
  <dcterms:created xsi:type="dcterms:W3CDTF">2023-04-29T09:08:00Z</dcterms:created>
  <dcterms:modified xsi:type="dcterms:W3CDTF">2024-04-04T20:31:24Z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