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4"/>
  </p:notesMasterIdLst>
  <p:sldIdLst>
    <p:sldId id="543" r:id="rId5"/>
    <p:sldId id="549" r:id="rId6"/>
    <p:sldId id="608" r:id="rId7"/>
    <p:sldId id="555" r:id="rId8"/>
    <p:sldId id="609" r:id="rId9"/>
    <p:sldId id="610" r:id="rId10"/>
    <p:sldId id="611" r:id="rId11"/>
    <p:sldId id="612" r:id="rId12"/>
    <p:sldId id="613" r:id="rId13"/>
    <p:sldId id="614" r:id="rId14"/>
    <p:sldId id="615" r:id="rId15"/>
    <p:sldId id="616" r:id="rId16"/>
    <p:sldId id="617" r:id="rId17"/>
    <p:sldId id="618" r:id="rId18"/>
    <p:sldId id="619" r:id="rId19"/>
    <p:sldId id="620" r:id="rId20"/>
    <p:sldId id="621" r:id="rId21"/>
    <p:sldId id="623" r:id="rId22"/>
    <p:sldId id="622" r:id="rId23"/>
    <p:sldId id="624" r:id="rId24"/>
    <p:sldId id="626" r:id="rId25"/>
    <p:sldId id="627" r:id="rId26"/>
    <p:sldId id="625" r:id="rId27"/>
    <p:sldId id="629" r:id="rId28"/>
    <p:sldId id="630" r:id="rId29"/>
    <p:sldId id="631" r:id="rId30"/>
    <p:sldId id="633" r:id="rId31"/>
    <p:sldId id="632" r:id="rId32"/>
    <p:sldId id="635" r:id="rId33"/>
    <p:sldId id="634" r:id="rId34"/>
    <p:sldId id="636" r:id="rId35"/>
    <p:sldId id="637" r:id="rId36"/>
    <p:sldId id="638" r:id="rId37"/>
    <p:sldId id="639" r:id="rId38"/>
    <p:sldId id="640" r:id="rId39"/>
    <p:sldId id="641" r:id="rId40"/>
    <p:sldId id="642" r:id="rId41"/>
    <p:sldId id="643" r:id="rId42"/>
    <p:sldId id="644" r:id="rId43"/>
    <p:sldId id="645" r:id="rId44"/>
    <p:sldId id="646" r:id="rId45"/>
    <p:sldId id="647" r:id="rId46"/>
    <p:sldId id="648" r:id="rId47"/>
    <p:sldId id="649" r:id="rId48"/>
    <p:sldId id="663" r:id="rId49"/>
    <p:sldId id="650" r:id="rId50"/>
    <p:sldId id="651" r:id="rId51"/>
    <p:sldId id="652" r:id="rId52"/>
    <p:sldId id="653" r:id="rId53"/>
    <p:sldId id="654" r:id="rId54"/>
    <p:sldId id="655" r:id="rId55"/>
    <p:sldId id="657" r:id="rId56"/>
    <p:sldId id="656" r:id="rId57"/>
    <p:sldId id="658" r:id="rId58"/>
    <p:sldId id="659" r:id="rId59"/>
    <p:sldId id="664" r:id="rId60"/>
    <p:sldId id="660" r:id="rId61"/>
    <p:sldId id="661"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608"/>
            <p14:sldId id="555"/>
            <p14:sldId id="609"/>
            <p14:sldId id="610"/>
            <p14:sldId id="611"/>
            <p14:sldId id="612"/>
            <p14:sldId id="613"/>
            <p14:sldId id="614"/>
            <p14:sldId id="615"/>
            <p14:sldId id="616"/>
            <p14:sldId id="617"/>
            <p14:sldId id="618"/>
            <p14:sldId id="619"/>
            <p14:sldId id="620"/>
            <p14:sldId id="621"/>
            <p14:sldId id="623"/>
            <p14:sldId id="622"/>
            <p14:sldId id="624"/>
            <p14:sldId id="626"/>
            <p14:sldId id="627"/>
            <p14:sldId id="625"/>
            <p14:sldId id="629"/>
            <p14:sldId id="630"/>
            <p14:sldId id="631"/>
            <p14:sldId id="633"/>
            <p14:sldId id="632"/>
            <p14:sldId id="635"/>
            <p14:sldId id="634"/>
            <p14:sldId id="636"/>
            <p14:sldId id="637"/>
            <p14:sldId id="638"/>
            <p14:sldId id="639"/>
            <p14:sldId id="640"/>
            <p14:sldId id="641"/>
            <p14:sldId id="642"/>
            <p14:sldId id="643"/>
            <p14:sldId id="644"/>
            <p14:sldId id="645"/>
            <p14:sldId id="646"/>
            <p14:sldId id="647"/>
            <p14:sldId id="648"/>
            <p14:sldId id="649"/>
            <p14:sldId id="663"/>
            <p14:sldId id="650"/>
            <p14:sldId id="651"/>
            <p14:sldId id="652"/>
            <p14:sldId id="653"/>
            <p14:sldId id="654"/>
            <p14:sldId id="655"/>
            <p14:sldId id="657"/>
            <p14:sldId id="656"/>
            <p14:sldId id="658"/>
            <p14:sldId id="659"/>
            <p14:sldId id="664"/>
            <p14:sldId id="660"/>
            <p14:sldId id="661"/>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22"/>
    <p:restoredTop sz="93846" autoAdjust="0"/>
  </p:normalViewPr>
  <p:slideViewPr>
    <p:cSldViewPr snapToGrid="0">
      <p:cViewPr varScale="1">
        <p:scale>
          <a:sx n="65" d="100"/>
          <a:sy n="65" d="100"/>
        </p:scale>
        <p:origin x="-1074"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dgm:spPr/>
      <dgm:t>
        <a:bodyPr/>
        <a:lstStyle/>
        <a:p>
          <a:pPr algn="l"/>
          <a:r>
            <a:rPr lang="en-US" altLang="ar-JO" dirty="0"/>
            <a:t>Understand the factors an entrepreneur should consider before launching into e-commerce.</a:t>
          </a:r>
        </a:p>
        <a:p>
          <a:pPr algn="justLow" rtl="1"/>
          <a:r>
            <a:rPr lang="ar-EG" altLang="ar-JO" dirty="0"/>
            <a:t>التعرف على العوامل التي يجب على رائد الأعمال مراعاتها قبل الانطلاق في مجال التجارة الإلكترونية.</a:t>
          </a:r>
          <a:endParaRPr lang="en-US"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dgm:spPr/>
      <dgm:t>
        <a:bodyPr/>
        <a:lstStyle/>
        <a:p>
          <a:pPr algn="l" rtl="0"/>
          <a:r>
            <a:rPr lang="en-US" altLang="ar-JO" dirty="0"/>
            <a:t>Explain the 10 myths of e-commerce and how to avoid falling victim to them.</a:t>
          </a:r>
        </a:p>
        <a:p>
          <a:pPr algn="justLow" rtl="1"/>
          <a:r>
            <a:rPr lang="ar-EG" altLang="ar-JO" dirty="0"/>
            <a:t>شرح الأساطير العشر حول التجارة الإلكترونية وكيفية تجنب الوقوع ضحية لها.</a:t>
          </a:r>
          <a:endParaRPr lang="en-US" altLang="ar-JO" dirty="0"/>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dgm:spPr/>
      <dgm:t>
        <a:bodyPr/>
        <a:lstStyle/>
        <a:p>
          <a:pPr algn="l" rtl="0"/>
          <a:r>
            <a:rPr lang="en-US" b="0" dirty="0"/>
            <a:t>Explain the basic strategies entrepreneurs should follow to achieve success in their e-commerce efforts.</a:t>
          </a:r>
        </a:p>
        <a:p>
          <a:pPr algn="justLow" rtl="1"/>
          <a:r>
            <a:rPr lang="ar-EG" b="0" dirty="0"/>
            <a:t>شرح الاستراتيجيات الأساسية التي يجب على رواد الأعمال اتباعها لتحقيق النجاح في جهودهم في التجارة الإلكترونية.</a:t>
          </a:r>
          <a:endParaRPr lang="en-US" altLang="ar-JO" dirty="0"/>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165E1ADF-ECB7-D84D-B176-674A062F5620}" type="pres">
      <dgm:prSet presAssocID="{4D0F7F36-B18A-4893-80CB-C5DA1C692E45}" presName="Name0" presStyleCnt="0">
        <dgm:presLayoutVars>
          <dgm:animLvl val="lvl"/>
          <dgm:resizeHandles val="exact"/>
        </dgm:presLayoutVars>
      </dgm:prSet>
      <dgm:spPr/>
      <dgm:t>
        <a:bodyPr/>
        <a:lstStyle/>
        <a:p>
          <a:pPr rtl="1"/>
          <a:endParaRPr lang="ar-EG"/>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3"/>
      <dgm:spPr/>
      <dgm:t>
        <a:bodyPr/>
        <a:lstStyle/>
        <a:p>
          <a:pPr rtl="1"/>
          <a:endParaRPr lang="ar-EG"/>
        </a:p>
      </dgm:t>
    </dgm:pt>
    <dgm:pt modelId="{9375364D-3525-7A4A-AF47-DE85CB4751A5}" type="pres">
      <dgm:prSet presAssocID="{65CB1FED-A658-401D-8B8F-8AA7F15E30D1}" presName="sibTransNodeCircle" presStyleLbl="alignNode1" presStyleIdx="0" presStyleCnt="6">
        <dgm:presLayoutVars>
          <dgm:chMax val="0"/>
          <dgm:bulletEnabled/>
        </dgm:presLayoutVars>
      </dgm:prSet>
      <dgm:spPr/>
      <dgm:t>
        <a:bodyPr/>
        <a:lstStyle/>
        <a:p>
          <a:pPr rtl="1"/>
          <a:endParaRPr lang="ar-EG"/>
        </a:p>
      </dgm:t>
    </dgm:pt>
    <dgm:pt modelId="{7A97EFE9-4922-9040-B03A-666DE024012F}" type="pres">
      <dgm:prSet presAssocID="{DA675FDC-F7D7-4A51-9C47-FD9CCCAB512F}" presName="bottomLine" presStyleLbl="alignNode1" presStyleIdx="1" presStyleCnt="6">
        <dgm:presLayoutVars/>
      </dgm:prSet>
      <dgm:spPr/>
    </dgm:pt>
    <dgm:pt modelId="{C68D3687-2372-554D-89E1-99B46DE8A4F2}" type="pres">
      <dgm:prSet presAssocID="{DA675FDC-F7D7-4A51-9C47-FD9CCCAB512F}" presName="nodeText" presStyleLbl="bgAccFollowNode1" presStyleIdx="0" presStyleCnt="3">
        <dgm:presLayoutVars>
          <dgm:bulletEnabled val="1"/>
        </dgm:presLayoutVars>
      </dgm:prSet>
      <dgm:spPr/>
      <dgm:t>
        <a:bodyPr/>
        <a:lstStyle/>
        <a:p>
          <a:pPr rtl="1"/>
          <a:endParaRPr lang="ar-EG"/>
        </a:p>
      </dgm:t>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3"/>
      <dgm:spPr/>
      <dgm:t>
        <a:bodyPr/>
        <a:lstStyle/>
        <a:p>
          <a:pPr rtl="1"/>
          <a:endParaRPr lang="ar-EG"/>
        </a:p>
      </dgm:t>
    </dgm:pt>
    <dgm:pt modelId="{89648563-B73A-8B44-9E56-D80BB3A64777}" type="pres">
      <dgm:prSet presAssocID="{7988F77E-CD14-7E4C-970D-6DA6E3F9A355}" presName="sibTransNodeCircle" presStyleLbl="alignNode1" presStyleIdx="2" presStyleCnt="6">
        <dgm:presLayoutVars>
          <dgm:chMax val="0"/>
          <dgm:bulletEnabled/>
        </dgm:presLayoutVars>
      </dgm:prSet>
      <dgm:spPr/>
      <dgm:t>
        <a:bodyPr/>
        <a:lstStyle/>
        <a:p>
          <a:pPr rtl="1"/>
          <a:endParaRPr lang="ar-EG"/>
        </a:p>
      </dgm:t>
    </dgm:pt>
    <dgm:pt modelId="{2946BC43-0CD7-DC4B-9AE1-7835A3A65B18}" type="pres">
      <dgm:prSet presAssocID="{30C03686-5CD4-4341-AB7F-235602341EC6}" presName="bottomLine" presStyleLbl="alignNode1" presStyleIdx="3" presStyleCnt="6">
        <dgm:presLayoutVars/>
      </dgm:prSet>
      <dgm:spPr/>
    </dgm:pt>
    <dgm:pt modelId="{E52C819B-947D-C940-9869-98E2CDA30214}" type="pres">
      <dgm:prSet presAssocID="{30C03686-5CD4-4341-AB7F-235602341EC6}" presName="nodeText" presStyleLbl="bgAccFollowNode1" presStyleIdx="1" presStyleCnt="3">
        <dgm:presLayoutVars>
          <dgm:bulletEnabled val="1"/>
        </dgm:presLayoutVars>
      </dgm:prSet>
      <dgm:spPr/>
      <dgm:t>
        <a:bodyPr/>
        <a:lstStyle/>
        <a:p>
          <a:pPr rtl="1"/>
          <a:endParaRPr lang="ar-EG"/>
        </a:p>
      </dgm:t>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3"/>
      <dgm:spPr/>
      <dgm:t>
        <a:bodyPr/>
        <a:lstStyle/>
        <a:p>
          <a:pPr rtl="1"/>
          <a:endParaRPr lang="ar-EG"/>
        </a:p>
      </dgm:t>
    </dgm:pt>
    <dgm:pt modelId="{4885487E-1B4E-E646-8256-7701441E4481}" type="pres">
      <dgm:prSet presAssocID="{B53652D0-D31C-DE4C-ABA7-63016467FC8D}" presName="sibTransNodeCircle" presStyleLbl="alignNode1" presStyleIdx="4" presStyleCnt="6">
        <dgm:presLayoutVars>
          <dgm:chMax val="0"/>
          <dgm:bulletEnabled/>
        </dgm:presLayoutVars>
      </dgm:prSet>
      <dgm:spPr/>
      <dgm:t>
        <a:bodyPr/>
        <a:lstStyle/>
        <a:p>
          <a:pPr rtl="1"/>
          <a:endParaRPr lang="ar-EG"/>
        </a:p>
      </dgm:t>
    </dgm:pt>
    <dgm:pt modelId="{FFDCBA2C-8478-4C47-BEDB-F5D771DA54C1}" type="pres">
      <dgm:prSet presAssocID="{9DF1EA0A-CBCD-624D-9171-1E74A9D1D150}" presName="bottomLine" presStyleLbl="alignNode1" presStyleIdx="5" presStyleCnt="6">
        <dgm:presLayoutVars/>
      </dgm:prSet>
      <dgm:spPr/>
    </dgm:pt>
    <dgm:pt modelId="{A9E5C87F-0621-AD46-9565-450A6AF427A6}" type="pres">
      <dgm:prSet presAssocID="{9DF1EA0A-CBCD-624D-9171-1E74A9D1D150}" presName="nodeText" presStyleLbl="bgAccFollowNode1" presStyleIdx="2" presStyleCnt="3">
        <dgm:presLayoutVars>
          <dgm:bulletEnabled val="1"/>
        </dgm:presLayoutVars>
      </dgm:prSet>
      <dgm:spPr/>
      <dgm:t>
        <a:bodyPr/>
        <a:lstStyle/>
        <a:p>
          <a:pPr rtl="1"/>
          <a:endParaRPr lang="ar-EG"/>
        </a:p>
      </dgm:t>
    </dgm:pt>
  </dgm:ptLst>
  <dgm:cxnLst>
    <dgm:cxn modelId="{D6D1E59F-99F7-4D5E-A19E-0D3CB41AE38A}" type="presOf" srcId="{9DF1EA0A-CBCD-624D-9171-1E74A9D1D150}" destId="{CD774B7F-8481-5A4F-914B-C04BAB7C02AB}" srcOrd="0" destOrd="0" presId="urn:microsoft.com/office/officeart/2016/7/layout/BasicLinearProcessNumbered"/>
    <dgm:cxn modelId="{C86A8E70-6BE1-42D1-B86E-42A695F7344E}" type="presOf" srcId="{B53652D0-D31C-DE4C-ABA7-63016467FC8D}" destId="{4885487E-1B4E-E646-8256-7701441E4481}" srcOrd="0" destOrd="0" presId="urn:microsoft.com/office/officeart/2016/7/layout/BasicLinearProcessNumbered"/>
    <dgm:cxn modelId="{6F7489CA-F9EE-4442-9619-75CB3584A8E3}" srcId="{4D0F7F36-B18A-4893-80CB-C5DA1C692E45}" destId="{30C03686-5CD4-4341-AB7F-235602341EC6}" srcOrd="1" destOrd="0" parTransId="{75A09E2D-BBF6-3A4B-95E1-8B7B2AF3D46C}" sibTransId="{7988F77E-CD14-7E4C-970D-6DA6E3F9A355}"/>
    <dgm:cxn modelId="{2BAAFB49-DA58-45CE-B2D6-BB5D1B21B8EF}" type="presOf" srcId="{DA675FDC-F7D7-4A51-9C47-FD9CCCAB512F}" destId="{C68D3687-2372-554D-89E1-99B46DE8A4F2}" srcOrd="1" destOrd="0" presId="urn:microsoft.com/office/officeart/2016/7/layout/BasicLinearProcessNumbered"/>
    <dgm:cxn modelId="{DC13A15B-E47C-4AF0-ADB7-A51A1B02E892}" type="presOf" srcId="{65CB1FED-A658-401D-8B8F-8AA7F15E30D1}" destId="{9375364D-3525-7A4A-AF47-DE85CB4751A5}"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07911A54-F251-4A7A-826A-266808DCDE4A}" srcId="{4D0F7F36-B18A-4893-80CB-C5DA1C692E45}" destId="{DA675FDC-F7D7-4A51-9C47-FD9CCCAB512F}" srcOrd="0" destOrd="0" parTransId="{78389A05-8CBE-4576-BFD1-4E13989DAB82}" sibTransId="{65CB1FED-A658-401D-8B8F-8AA7F15E30D1}"/>
    <dgm:cxn modelId="{EDED3B74-9F9D-4B9D-98D9-DC023CBF666E}" type="presOf" srcId="{7988F77E-CD14-7E4C-970D-6DA6E3F9A355}" destId="{89648563-B73A-8B44-9E56-D80BB3A64777}" srcOrd="0" destOrd="0" presId="urn:microsoft.com/office/officeart/2016/7/layout/BasicLinearProcessNumbered"/>
    <dgm:cxn modelId="{CE6E64D1-156B-4706-8D65-4241169DF677}" type="presOf" srcId="{30C03686-5CD4-4341-AB7F-235602341EC6}" destId="{5E332C19-BF18-2E48-9238-2375B481F858}" srcOrd="0" destOrd="0" presId="urn:microsoft.com/office/officeart/2016/7/layout/BasicLinearProcessNumbered"/>
    <dgm:cxn modelId="{0E97FFFA-3AEA-4C81-8789-0D524EFE9CAA}" type="presOf" srcId="{9DF1EA0A-CBCD-624D-9171-1E74A9D1D150}" destId="{A9E5C87F-0621-AD46-9565-450A6AF427A6}" srcOrd="1" destOrd="0" presId="urn:microsoft.com/office/officeart/2016/7/layout/BasicLinearProcessNumbered"/>
    <dgm:cxn modelId="{C33CFBFE-FB48-42A6-8D06-C4319E88885C}" type="presOf" srcId="{4D0F7F36-B18A-4893-80CB-C5DA1C692E45}" destId="{165E1ADF-ECB7-D84D-B176-674A062F5620}" srcOrd="0" destOrd="0" presId="urn:microsoft.com/office/officeart/2016/7/layout/BasicLinearProcessNumbered"/>
    <dgm:cxn modelId="{503D2B4A-2DCC-4CC1-960B-5B90825BB4B8}" type="presOf" srcId="{DA675FDC-F7D7-4A51-9C47-FD9CCCAB512F}" destId="{38DB463E-CDCA-9F42-874A-116356B9E14A}" srcOrd="0" destOrd="0" presId="urn:microsoft.com/office/officeart/2016/7/layout/BasicLinearProcessNumbered"/>
    <dgm:cxn modelId="{0A99CE23-67F5-42EA-B125-F43D335F3229}" type="presOf" srcId="{30C03686-5CD4-4341-AB7F-235602341EC6}" destId="{E52C819B-947D-C940-9869-98E2CDA30214}" srcOrd="1" destOrd="0" presId="urn:microsoft.com/office/officeart/2016/7/layout/BasicLinearProcessNumbered"/>
    <dgm:cxn modelId="{DB646300-AAEA-43E6-9DDE-30FA29981C30}" type="presParOf" srcId="{165E1ADF-ECB7-D84D-B176-674A062F5620}" destId="{03771D70-288C-7941-B468-7F78B6F6028C}" srcOrd="0" destOrd="0" presId="urn:microsoft.com/office/officeart/2016/7/layout/BasicLinearProcessNumbered"/>
    <dgm:cxn modelId="{0F8C2E8F-42C4-4A04-B078-8F73D965ED39}" type="presParOf" srcId="{03771D70-288C-7941-B468-7F78B6F6028C}" destId="{38DB463E-CDCA-9F42-874A-116356B9E14A}" srcOrd="0" destOrd="0" presId="urn:microsoft.com/office/officeart/2016/7/layout/BasicLinearProcessNumbered"/>
    <dgm:cxn modelId="{E1C3FA10-A051-4218-9998-B499A9699F23}" type="presParOf" srcId="{03771D70-288C-7941-B468-7F78B6F6028C}" destId="{9375364D-3525-7A4A-AF47-DE85CB4751A5}" srcOrd="1" destOrd="0" presId="urn:microsoft.com/office/officeart/2016/7/layout/BasicLinearProcessNumbered"/>
    <dgm:cxn modelId="{6978926B-F508-4A43-AD6E-31A5AD3E1375}" type="presParOf" srcId="{03771D70-288C-7941-B468-7F78B6F6028C}" destId="{7A97EFE9-4922-9040-B03A-666DE024012F}" srcOrd="2" destOrd="0" presId="urn:microsoft.com/office/officeart/2016/7/layout/BasicLinearProcessNumbered"/>
    <dgm:cxn modelId="{84F40452-AF2E-431B-BD69-7CA6A6E74409}" type="presParOf" srcId="{03771D70-288C-7941-B468-7F78B6F6028C}" destId="{C68D3687-2372-554D-89E1-99B46DE8A4F2}" srcOrd="3" destOrd="0" presId="urn:microsoft.com/office/officeart/2016/7/layout/BasicLinearProcessNumbered"/>
    <dgm:cxn modelId="{22EFF4A6-C555-4830-BBDD-0CDDAE5B662D}" type="presParOf" srcId="{165E1ADF-ECB7-D84D-B176-674A062F5620}" destId="{A4C924EA-CDB8-5D42-9515-A9B310554A9C}" srcOrd="1" destOrd="0" presId="urn:microsoft.com/office/officeart/2016/7/layout/BasicLinearProcessNumbered"/>
    <dgm:cxn modelId="{70B36B19-A6A8-47DC-B246-1814CBB238E1}" type="presParOf" srcId="{165E1ADF-ECB7-D84D-B176-674A062F5620}" destId="{3CE2E627-4C51-274B-86EA-BDA3F3108E45}" srcOrd="2" destOrd="0" presId="urn:microsoft.com/office/officeart/2016/7/layout/BasicLinearProcessNumbered"/>
    <dgm:cxn modelId="{3AFBFB55-1FBE-4C23-894A-D9882E7831DE}" type="presParOf" srcId="{3CE2E627-4C51-274B-86EA-BDA3F3108E45}" destId="{5E332C19-BF18-2E48-9238-2375B481F858}" srcOrd="0" destOrd="0" presId="urn:microsoft.com/office/officeart/2016/7/layout/BasicLinearProcessNumbered"/>
    <dgm:cxn modelId="{64755AE8-8AE5-4535-9995-7F2ECA1C5F06}" type="presParOf" srcId="{3CE2E627-4C51-274B-86EA-BDA3F3108E45}" destId="{89648563-B73A-8B44-9E56-D80BB3A64777}" srcOrd="1" destOrd="0" presId="urn:microsoft.com/office/officeart/2016/7/layout/BasicLinearProcessNumbered"/>
    <dgm:cxn modelId="{BF79AAB9-9504-4859-A732-D65AB84B9120}" type="presParOf" srcId="{3CE2E627-4C51-274B-86EA-BDA3F3108E45}" destId="{2946BC43-0CD7-DC4B-9AE1-7835A3A65B18}" srcOrd="2" destOrd="0" presId="urn:microsoft.com/office/officeart/2016/7/layout/BasicLinearProcessNumbered"/>
    <dgm:cxn modelId="{A8296449-A707-4350-843E-F1D2A95AF25B}" type="presParOf" srcId="{3CE2E627-4C51-274B-86EA-BDA3F3108E45}" destId="{E52C819B-947D-C940-9869-98E2CDA30214}" srcOrd="3" destOrd="0" presId="urn:microsoft.com/office/officeart/2016/7/layout/BasicLinearProcessNumbered"/>
    <dgm:cxn modelId="{FA8CDDAF-3BE3-4F0E-9BE2-B20958CA3432}" type="presParOf" srcId="{165E1ADF-ECB7-D84D-B176-674A062F5620}" destId="{42A5ED61-0CA3-1E49-B277-15BDD7396396}" srcOrd="3" destOrd="0" presId="urn:microsoft.com/office/officeart/2016/7/layout/BasicLinearProcessNumbered"/>
    <dgm:cxn modelId="{68BED138-06AA-4EE4-9967-2A24114C0165}" type="presParOf" srcId="{165E1ADF-ECB7-D84D-B176-674A062F5620}" destId="{E47C21D9-84D1-DD4A-BAE0-EB48D365A0F7}" srcOrd="4" destOrd="0" presId="urn:microsoft.com/office/officeart/2016/7/layout/BasicLinearProcessNumbered"/>
    <dgm:cxn modelId="{6E5D7FA0-0D24-405C-B5D5-C3337F65AB12}" type="presParOf" srcId="{E47C21D9-84D1-DD4A-BAE0-EB48D365A0F7}" destId="{CD774B7F-8481-5A4F-914B-C04BAB7C02AB}" srcOrd="0" destOrd="0" presId="urn:microsoft.com/office/officeart/2016/7/layout/BasicLinearProcessNumbered"/>
    <dgm:cxn modelId="{7AE6DC20-C642-4474-B4A3-2B23DB9FC65F}" type="presParOf" srcId="{E47C21D9-84D1-DD4A-BAE0-EB48D365A0F7}" destId="{4885487E-1B4E-E646-8256-7701441E4481}" srcOrd="1" destOrd="0" presId="urn:microsoft.com/office/officeart/2016/7/layout/BasicLinearProcessNumbered"/>
    <dgm:cxn modelId="{C87F5442-D59F-4ACE-9A0A-A820445DA2C5}" type="presParOf" srcId="{E47C21D9-84D1-DD4A-BAE0-EB48D365A0F7}" destId="{FFDCBA2C-8478-4C47-BEDB-F5D771DA54C1}" srcOrd="2" destOrd="0" presId="urn:microsoft.com/office/officeart/2016/7/layout/BasicLinearProcessNumbered"/>
    <dgm:cxn modelId="{DBF515BE-26E2-4667-A141-7944244C7A33}" type="presParOf" srcId="{E47C21D9-84D1-DD4A-BAE0-EB48D365A0F7}" destId="{A9E5C87F-0621-AD46-9565-450A6AF427A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dgm:spPr/>
      <dgm:t>
        <a:bodyPr/>
        <a:lstStyle/>
        <a:p>
          <a:pPr algn="l"/>
          <a:r>
            <a:rPr lang="en-US" altLang="ar-JO" dirty="0"/>
            <a:t>Learn the techniques of designing a killer Web site.</a:t>
          </a:r>
        </a:p>
        <a:p>
          <a:pPr algn="justLow" rtl="1"/>
          <a:r>
            <a:rPr lang="ar-EG" altLang="ar-JO" dirty="0"/>
            <a:t>تعلم تقنيات تصميم موقع ويب مميز.</a:t>
          </a:r>
          <a:endParaRPr lang="en-US" dirty="0"/>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a:t>1</a:t>
          </a:r>
          <a:endParaRPr lang="en-US" dirty="0"/>
        </a:p>
      </dgm:t>
    </dgm:pt>
    <dgm:pt modelId="{71BA8F83-AA84-4AF5-BF68-FDBBFE4FD2CE}">
      <dgm:prSet/>
      <dgm:spPr/>
      <dgm:t>
        <a:bodyPr/>
        <a:lstStyle/>
        <a:p>
          <a:pPr algn="l"/>
          <a:r>
            <a:rPr lang="en-US" altLang="ar-JO" dirty="0"/>
            <a:t>Explain how companies track the results from their Web sites.</a:t>
          </a:r>
        </a:p>
        <a:p>
          <a:pPr algn="justLow" rtl="1"/>
          <a:r>
            <a:rPr lang="ar-EG" altLang="ar-JO" dirty="0"/>
            <a:t>شرح كيف تقوم الشركات بتتبع النتائج من مواقعها على الويب.</a:t>
          </a:r>
          <a:endParaRPr lang="en-US" dirty="0"/>
        </a:p>
      </dgm:t>
    </dgm:pt>
    <dgm:pt modelId="{B2CC9548-E065-4B60-A746-52FDEB7F3FFA}" type="parTrans" cxnId="{D27EB4EF-930E-4090-9FA2-F1A05DB61F41}">
      <dgm:prSet/>
      <dgm:spPr/>
      <dgm:t>
        <a:bodyPr/>
        <a:lstStyle/>
        <a:p>
          <a:endParaRPr lang="en-US"/>
        </a:p>
      </dgm:t>
    </dgm:pt>
    <dgm:pt modelId="{DE4355B9-EF07-44A1-9B63-279812CA205C}" type="sibTrans" cxnId="{D27EB4EF-930E-4090-9FA2-F1A05DB61F41}">
      <dgm:prSet phldrT="2" phldr="0"/>
      <dgm:spPr/>
      <dgm:t>
        <a:bodyPr/>
        <a:lstStyle/>
        <a:p>
          <a:r>
            <a:rPr lang="en-US"/>
            <a:t>2</a:t>
          </a:r>
        </a:p>
      </dgm:t>
    </dgm:pt>
    <dgm:pt modelId="{B7FFAD84-57CB-49D1-841E-1241C420A2B3}">
      <dgm:prSet/>
      <dgm:spPr/>
      <dgm:t>
        <a:bodyPr/>
        <a:lstStyle/>
        <a:p>
          <a:pPr algn="l"/>
          <a:r>
            <a:rPr lang="en-US" altLang="ar-JO" dirty="0"/>
            <a:t>Describe how e-businesses ensure the privacy and security of the information they collect and store from the Web.</a:t>
          </a:r>
        </a:p>
        <a:p>
          <a:pPr algn="justLow" rtl="1"/>
          <a:r>
            <a:rPr lang="ar-EG" dirty="0"/>
            <a:t>وصف كيفية ضمان الأعمال الإلكترونية لخصوصية وأمان المعلومات التي تجمعها وتخزنها من الويب.</a:t>
          </a:r>
          <a:endParaRPr lang="en-US" dirty="0"/>
        </a:p>
      </dgm:t>
    </dgm:pt>
    <dgm:pt modelId="{D9B6AFF5-C74A-4174-910A-7F0EF57FE0D9}" type="parTrans" cxnId="{4402ABFD-EFC9-49F3-948F-029B056A8FE2}">
      <dgm:prSet/>
      <dgm:spPr/>
      <dgm:t>
        <a:bodyPr/>
        <a:lstStyle/>
        <a:p>
          <a:endParaRPr lang="en-US"/>
        </a:p>
      </dgm:t>
    </dgm:pt>
    <dgm:pt modelId="{1455AE16-809E-4C53-9F18-1B9D10D66D59}" type="sibTrans" cxnId="{4402ABFD-EFC9-49F3-948F-029B056A8FE2}">
      <dgm:prSet phldrT="3" phldr="0"/>
      <dgm:spPr/>
      <dgm:t>
        <a:bodyPr/>
        <a:lstStyle/>
        <a:p>
          <a:r>
            <a:rPr lang="en-US"/>
            <a:t>3</a:t>
          </a:r>
        </a:p>
      </dgm:t>
    </dgm:pt>
    <dgm:pt modelId="{370162F4-DE2C-C14F-B1C2-23E97BAFA263}" type="pres">
      <dgm:prSet presAssocID="{6D9F958C-0A80-40A5-8CB0-A82A9B08270A}" presName="Name0" presStyleCnt="0">
        <dgm:presLayoutVars>
          <dgm:animLvl val="lvl"/>
          <dgm:resizeHandles val="exact"/>
        </dgm:presLayoutVars>
      </dgm:prSet>
      <dgm:spPr/>
      <dgm:t>
        <a:bodyPr/>
        <a:lstStyle/>
        <a:p>
          <a:pPr rtl="1"/>
          <a:endParaRPr lang="ar-EG"/>
        </a:p>
      </dgm:t>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3"/>
      <dgm:spPr/>
      <dgm:t>
        <a:bodyPr/>
        <a:lstStyle/>
        <a:p>
          <a:pPr rtl="1"/>
          <a:endParaRPr lang="ar-EG"/>
        </a:p>
      </dgm:t>
    </dgm:pt>
    <dgm:pt modelId="{CADAE737-32BD-874D-8FDA-0D415B0B7547}" type="pres">
      <dgm:prSet presAssocID="{633E3DEC-E277-454F-A6D6-98B9549910CF}" presName="sibTransNodeCircle" presStyleLbl="alignNode1" presStyleIdx="0" presStyleCnt="6" custLinFactNeighborX="-10672" custLinFactNeighborY="1610">
        <dgm:presLayoutVars>
          <dgm:chMax val="0"/>
          <dgm:bulletEnabled/>
        </dgm:presLayoutVars>
      </dgm:prSet>
      <dgm:spPr/>
      <dgm:t>
        <a:bodyPr/>
        <a:lstStyle/>
        <a:p>
          <a:pPr rtl="1"/>
          <a:endParaRPr lang="ar-EG"/>
        </a:p>
      </dgm:t>
    </dgm:pt>
    <dgm:pt modelId="{CC0F4E2F-5A63-DD44-BBDA-3D6341CC21E2}" type="pres">
      <dgm:prSet presAssocID="{D8147E2B-C836-421C-9D13-4DC040961318}" presName="bottomLine" presStyleLbl="alignNode1" presStyleIdx="1" presStyleCnt="6">
        <dgm:presLayoutVars/>
      </dgm:prSet>
      <dgm:spPr/>
    </dgm:pt>
    <dgm:pt modelId="{2D505B3E-29F8-9A4D-A9CF-7F13D623928C}" type="pres">
      <dgm:prSet presAssocID="{D8147E2B-C836-421C-9D13-4DC040961318}" presName="nodeText" presStyleLbl="bgAccFollowNode1" presStyleIdx="0" presStyleCnt="3">
        <dgm:presLayoutVars>
          <dgm:bulletEnabled val="1"/>
        </dgm:presLayoutVars>
      </dgm:prSet>
      <dgm:spPr/>
      <dgm:t>
        <a:bodyPr/>
        <a:lstStyle/>
        <a:p>
          <a:pPr rtl="1"/>
          <a:endParaRPr lang="ar-EG"/>
        </a:p>
      </dgm:t>
    </dgm:pt>
    <dgm:pt modelId="{71839901-90F3-8B41-A177-C5AEA68BAA10}" type="pres">
      <dgm:prSet presAssocID="{633E3DEC-E277-454F-A6D6-98B9549910CF}" presName="sibTrans" presStyleCnt="0"/>
      <dgm:spPr/>
    </dgm:pt>
    <dgm:pt modelId="{C49FA6BF-19F3-1845-A552-E860756261AC}" type="pres">
      <dgm:prSet presAssocID="{71BA8F83-AA84-4AF5-BF68-FDBBFE4FD2CE}" presName="compositeNode" presStyleCnt="0">
        <dgm:presLayoutVars>
          <dgm:bulletEnabled val="1"/>
        </dgm:presLayoutVars>
      </dgm:prSet>
      <dgm:spPr/>
    </dgm:pt>
    <dgm:pt modelId="{D4B719D9-B6E6-F440-B843-EB57ABCAB269}" type="pres">
      <dgm:prSet presAssocID="{71BA8F83-AA84-4AF5-BF68-FDBBFE4FD2CE}" presName="bgRect" presStyleLbl="bgAccFollowNode1" presStyleIdx="1" presStyleCnt="3"/>
      <dgm:spPr/>
      <dgm:t>
        <a:bodyPr/>
        <a:lstStyle/>
        <a:p>
          <a:pPr rtl="1"/>
          <a:endParaRPr lang="ar-EG"/>
        </a:p>
      </dgm:t>
    </dgm:pt>
    <dgm:pt modelId="{2791C676-6BFE-974D-8716-78A672E20766}" type="pres">
      <dgm:prSet presAssocID="{DE4355B9-EF07-44A1-9B63-279812CA205C}" presName="sibTransNodeCircle" presStyleLbl="alignNode1" presStyleIdx="2" presStyleCnt="6">
        <dgm:presLayoutVars>
          <dgm:chMax val="0"/>
          <dgm:bulletEnabled/>
        </dgm:presLayoutVars>
      </dgm:prSet>
      <dgm:spPr/>
      <dgm:t>
        <a:bodyPr/>
        <a:lstStyle/>
        <a:p>
          <a:pPr rtl="1"/>
          <a:endParaRPr lang="ar-EG"/>
        </a:p>
      </dgm:t>
    </dgm:pt>
    <dgm:pt modelId="{5F264D60-B46E-A54F-A6E0-1E7569A2F697}" type="pres">
      <dgm:prSet presAssocID="{71BA8F83-AA84-4AF5-BF68-FDBBFE4FD2CE}" presName="bottomLine" presStyleLbl="alignNode1" presStyleIdx="3" presStyleCnt="6">
        <dgm:presLayoutVars/>
      </dgm:prSet>
      <dgm:spPr/>
    </dgm:pt>
    <dgm:pt modelId="{2E7448E8-6F41-5E49-BF3C-5EFF9B105BED}" type="pres">
      <dgm:prSet presAssocID="{71BA8F83-AA84-4AF5-BF68-FDBBFE4FD2CE}" presName="nodeText" presStyleLbl="bgAccFollowNode1" presStyleIdx="1" presStyleCnt="3">
        <dgm:presLayoutVars>
          <dgm:bulletEnabled val="1"/>
        </dgm:presLayoutVars>
      </dgm:prSet>
      <dgm:spPr/>
      <dgm:t>
        <a:bodyPr/>
        <a:lstStyle/>
        <a:p>
          <a:pPr rtl="1"/>
          <a:endParaRPr lang="ar-EG"/>
        </a:p>
      </dgm:t>
    </dgm:pt>
    <dgm:pt modelId="{DCF2128F-F27A-8A4D-8E38-888F58B322A8}" type="pres">
      <dgm:prSet presAssocID="{DE4355B9-EF07-44A1-9B63-279812CA205C}" presName="sibTrans" presStyleCnt="0"/>
      <dgm:spPr/>
    </dgm:pt>
    <dgm:pt modelId="{8C3B486A-AF26-A84C-947F-F5BD0BA6311A}" type="pres">
      <dgm:prSet presAssocID="{B7FFAD84-57CB-49D1-841E-1241C420A2B3}" presName="compositeNode" presStyleCnt="0">
        <dgm:presLayoutVars>
          <dgm:bulletEnabled val="1"/>
        </dgm:presLayoutVars>
      </dgm:prSet>
      <dgm:spPr/>
    </dgm:pt>
    <dgm:pt modelId="{17B12DDF-40EF-8C4A-95F4-78C8685EE08C}" type="pres">
      <dgm:prSet presAssocID="{B7FFAD84-57CB-49D1-841E-1241C420A2B3}" presName="bgRect" presStyleLbl="bgAccFollowNode1" presStyleIdx="2" presStyleCnt="3"/>
      <dgm:spPr/>
      <dgm:t>
        <a:bodyPr/>
        <a:lstStyle/>
        <a:p>
          <a:pPr rtl="1"/>
          <a:endParaRPr lang="ar-EG"/>
        </a:p>
      </dgm:t>
    </dgm:pt>
    <dgm:pt modelId="{E72DC9FD-DFE2-5B48-BDF3-8B7E6DDD6F39}" type="pres">
      <dgm:prSet presAssocID="{1455AE16-809E-4C53-9F18-1B9D10D66D59}" presName="sibTransNodeCircle" presStyleLbl="alignNode1" presStyleIdx="4" presStyleCnt="6">
        <dgm:presLayoutVars>
          <dgm:chMax val="0"/>
          <dgm:bulletEnabled/>
        </dgm:presLayoutVars>
      </dgm:prSet>
      <dgm:spPr/>
      <dgm:t>
        <a:bodyPr/>
        <a:lstStyle/>
        <a:p>
          <a:pPr rtl="1"/>
          <a:endParaRPr lang="ar-EG"/>
        </a:p>
      </dgm:t>
    </dgm:pt>
    <dgm:pt modelId="{5EC86EFB-B031-A846-B50C-07DBB2EDB442}" type="pres">
      <dgm:prSet presAssocID="{B7FFAD84-57CB-49D1-841E-1241C420A2B3}" presName="bottomLine" presStyleLbl="alignNode1" presStyleIdx="5" presStyleCnt="6">
        <dgm:presLayoutVars/>
      </dgm:prSet>
      <dgm:spPr/>
    </dgm:pt>
    <dgm:pt modelId="{9700A8E2-369B-344C-8C59-7FBE10E08C00}" type="pres">
      <dgm:prSet presAssocID="{B7FFAD84-57CB-49D1-841E-1241C420A2B3}" presName="nodeText" presStyleLbl="bgAccFollowNode1" presStyleIdx="2" presStyleCnt="3">
        <dgm:presLayoutVars>
          <dgm:bulletEnabled val="1"/>
        </dgm:presLayoutVars>
      </dgm:prSet>
      <dgm:spPr/>
      <dgm:t>
        <a:bodyPr/>
        <a:lstStyle/>
        <a:p>
          <a:pPr rtl="1"/>
          <a:endParaRPr lang="ar-EG"/>
        </a:p>
      </dgm:t>
    </dgm:pt>
  </dgm:ptLst>
  <dgm:cxnLst>
    <dgm:cxn modelId="{807C7E07-6DE6-464C-A696-A23DFD6DE83C}" type="presOf" srcId="{DE4355B9-EF07-44A1-9B63-279812CA205C}" destId="{2791C676-6BFE-974D-8716-78A672E20766}" srcOrd="0" destOrd="0" presId="urn:microsoft.com/office/officeart/2016/7/layout/BasicLinearProcessNumbered"/>
    <dgm:cxn modelId="{0BCBD691-0058-43AC-B933-E6E61F164845}" type="presOf" srcId="{D8147E2B-C836-421C-9D13-4DC040961318}" destId="{7E3F8388-96C8-6145-A2D4-88AF8E0F2008}" srcOrd="0" destOrd="0" presId="urn:microsoft.com/office/officeart/2016/7/layout/BasicLinearProcessNumbered"/>
    <dgm:cxn modelId="{62E34443-3B68-4B33-8039-F94AA3EA78B5}" type="presOf" srcId="{71BA8F83-AA84-4AF5-BF68-FDBBFE4FD2CE}" destId="{2E7448E8-6F41-5E49-BF3C-5EFF9B105BED}" srcOrd="1" destOrd="0" presId="urn:microsoft.com/office/officeart/2016/7/layout/BasicLinearProcessNumbered"/>
    <dgm:cxn modelId="{02405A7F-13B8-4E9B-A01F-12104167B3AB}" type="presOf" srcId="{B7FFAD84-57CB-49D1-841E-1241C420A2B3}" destId="{17B12DDF-40EF-8C4A-95F4-78C8685EE08C}" srcOrd="0" destOrd="0" presId="urn:microsoft.com/office/officeart/2016/7/layout/BasicLinearProcessNumbered"/>
    <dgm:cxn modelId="{283A596E-937A-4800-B99B-3262AF8536E3}" type="presOf" srcId="{B7FFAD84-57CB-49D1-841E-1241C420A2B3}" destId="{9700A8E2-369B-344C-8C59-7FBE10E08C00}" srcOrd="1" destOrd="0" presId="urn:microsoft.com/office/officeart/2016/7/layout/BasicLinearProcessNumbered"/>
    <dgm:cxn modelId="{9CCBE7B9-16B4-47FD-B05E-1C2A6F9A4F9C}" type="presOf" srcId="{6D9F958C-0A80-40A5-8CB0-A82A9B08270A}" destId="{370162F4-DE2C-C14F-B1C2-23E97BAFA263}"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4402ABFD-EFC9-49F3-948F-029B056A8FE2}" srcId="{6D9F958C-0A80-40A5-8CB0-A82A9B08270A}" destId="{B7FFAD84-57CB-49D1-841E-1241C420A2B3}" srcOrd="2" destOrd="0" parTransId="{D9B6AFF5-C74A-4174-910A-7F0EF57FE0D9}" sibTransId="{1455AE16-809E-4C53-9F18-1B9D10D66D59}"/>
    <dgm:cxn modelId="{D27EB4EF-930E-4090-9FA2-F1A05DB61F41}" srcId="{6D9F958C-0A80-40A5-8CB0-A82A9B08270A}" destId="{71BA8F83-AA84-4AF5-BF68-FDBBFE4FD2CE}" srcOrd="1" destOrd="0" parTransId="{B2CC9548-E065-4B60-A746-52FDEB7F3FFA}" sibTransId="{DE4355B9-EF07-44A1-9B63-279812CA205C}"/>
    <dgm:cxn modelId="{29FF37E7-3E11-4590-8CC3-D89C99235C1F}" type="presOf" srcId="{D8147E2B-C836-421C-9D13-4DC040961318}" destId="{2D505B3E-29F8-9A4D-A9CF-7F13D623928C}" srcOrd="1" destOrd="0" presId="urn:microsoft.com/office/officeart/2016/7/layout/BasicLinearProcessNumbered"/>
    <dgm:cxn modelId="{FA997FDB-A25B-4C78-AF7C-A705B69397BC}" type="presOf" srcId="{633E3DEC-E277-454F-A6D6-98B9549910CF}" destId="{CADAE737-32BD-874D-8FDA-0D415B0B7547}" srcOrd="0" destOrd="0" presId="urn:microsoft.com/office/officeart/2016/7/layout/BasicLinearProcessNumbered"/>
    <dgm:cxn modelId="{41DBD518-CCB4-43CB-98DD-152A4E8D6BA2}" type="presOf" srcId="{1455AE16-809E-4C53-9F18-1B9D10D66D59}" destId="{E72DC9FD-DFE2-5B48-BDF3-8B7E6DDD6F39}" srcOrd="0" destOrd="0" presId="urn:microsoft.com/office/officeart/2016/7/layout/BasicLinearProcessNumbered"/>
    <dgm:cxn modelId="{B04AA618-B23D-47DD-A64F-2995A516767C}" type="presOf" srcId="{71BA8F83-AA84-4AF5-BF68-FDBBFE4FD2CE}" destId="{D4B719D9-B6E6-F440-B843-EB57ABCAB269}" srcOrd="0" destOrd="0" presId="urn:microsoft.com/office/officeart/2016/7/layout/BasicLinearProcessNumbered"/>
    <dgm:cxn modelId="{E43B7A1B-E71D-4A62-8FC8-5F1E754D7F59}" type="presParOf" srcId="{370162F4-DE2C-C14F-B1C2-23E97BAFA263}" destId="{57CB0694-B7CB-2F48-B4DF-2F1A11548353}" srcOrd="0" destOrd="0" presId="urn:microsoft.com/office/officeart/2016/7/layout/BasicLinearProcessNumbered"/>
    <dgm:cxn modelId="{BBD4B069-A668-4D00-8974-A463E10D7872}" type="presParOf" srcId="{57CB0694-B7CB-2F48-B4DF-2F1A11548353}" destId="{7E3F8388-96C8-6145-A2D4-88AF8E0F2008}" srcOrd="0" destOrd="0" presId="urn:microsoft.com/office/officeart/2016/7/layout/BasicLinearProcessNumbered"/>
    <dgm:cxn modelId="{2D6A7421-3532-414A-B113-EC39C3CA76B4}" type="presParOf" srcId="{57CB0694-B7CB-2F48-B4DF-2F1A11548353}" destId="{CADAE737-32BD-874D-8FDA-0D415B0B7547}" srcOrd="1" destOrd="0" presId="urn:microsoft.com/office/officeart/2016/7/layout/BasicLinearProcessNumbered"/>
    <dgm:cxn modelId="{3375AA80-5836-4C41-871E-FD9589C3F08B}" type="presParOf" srcId="{57CB0694-B7CB-2F48-B4DF-2F1A11548353}" destId="{CC0F4E2F-5A63-DD44-BBDA-3D6341CC21E2}" srcOrd="2" destOrd="0" presId="urn:microsoft.com/office/officeart/2016/7/layout/BasicLinearProcessNumbered"/>
    <dgm:cxn modelId="{DBE85702-0B7D-4090-8F45-0A1CFD2594D7}" type="presParOf" srcId="{57CB0694-B7CB-2F48-B4DF-2F1A11548353}" destId="{2D505B3E-29F8-9A4D-A9CF-7F13D623928C}" srcOrd="3" destOrd="0" presId="urn:microsoft.com/office/officeart/2016/7/layout/BasicLinearProcessNumbered"/>
    <dgm:cxn modelId="{36258F88-B96A-48D3-A5A7-829C8D3B8C2A}" type="presParOf" srcId="{370162F4-DE2C-C14F-B1C2-23E97BAFA263}" destId="{71839901-90F3-8B41-A177-C5AEA68BAA10}" srcOrd="1" destOrd="0" presId="urn:microsoft.com/office/officeart/2016/7/layout/BasicLinearProcessNumbered"/>
    <dgm:cxn modelId="{6EF8BCEE-01D9-40D4-988D-72C8B5FF2E69}" type="presParOf" srcId="{370162F4-DE2C-C14F-B1C2-23E97BAFA263}" destId="{C49FA6BF-19F3-1845-A552-E860756261AC}" srcOrd="2" destOrd="0" presId="urn:microsoft.com/office/officeart/2016/7/layout/BasicLinearProcessNumbered"/>
    <dgm:cxn modelId="{7EFCA601-ED8B-4657-86CF-001A9B3C6318}" type="presParOf" srcId="{C49FA6BF-19F3-1845-A552-E860756261AC}" destId="{D4B719D9-B6E6-F440-B843-EB57ABCAB269}" srcOrd="0" destOrd="0" presId="urn:microsoft.com/office/officeart/2016/7/layout/BasicLinearProcessNumbered"/>
    <dgm:cxn modelId="{13FD7325-FBE5-4E2D-AED1-86B79576757D}" type="presParOf" srcId="{C49FA6BF-19F3-1845-A552-E860756261AC}" destId="{2791C676-6BFE-974D-8716-78A672E20766}" srcOrd="1" destOrd="0" presId="urn:microsoft.com/office/officeart/2016/7/layout/BasicLinearProcessNumbered"/>
    <dgm:cxn modelId="{0EAF76B8-4EB3-4D80-A957-DA24DCB9583F}" type="presParOf" srcId="{C49FA6BF-19F3-1845-A552-E860756261AC}" destId="{5F264D60-B46E-A54F-A6E0-1E7569A2F697}" srcOrd="2" destOrd="0" presId="urn:microsoft.com/office/officeart/2016/7/layout/BasicLinearProcessNumbered"/>
    <dgm:cxn modelId="{325E3909-DF51-4090-A164-C09AA26376F8}" type="presParOf" srcId="{C49FA6BF-19F3-1845-A552-E860756261AC}" destId="{2E7448E8-6F41-5E49-BF3C-5EFF9B105BED}" srcOrd="3" destOrd="0" presId="urn:microsoft.com/office/officeart/2016/7/layout/BasicLinearProcessNumbered"/>
    <dgm:cxn modelId="{BDE02668-03CF-4217-9F02-623ED009851B}" type="presParOf" srcId="{370162F4-DE2C-C14F-B1C2-23E97BAFA263}" destId="{DCF2128F-F27A-8A4D-8E38-888F58B322A8}" srcOrd="3" destOrd="0" presId="urn:microsoft.com/office/officeart/2016/7/layout/BasicLinearProcessNumbered"/>
    <dgm:cxn modelId="{D3413DF8-FCE3-4CAB-8778-95B66136CB01}" type="presParOf" srcId="{370162F4-DE2C-C14F-B1C2-23E97BAFA263}" destId="{8C3B486A-AF26-A84C-947F-F5BD0BA6311A}" srcOrd="4" destOrd="0" presId="urn:microsoft.com/office/officeart/2016/7/layout/BasicLinearProcessNumbered"/>
    <dgm:cxn modelId="{C6E824D6-590E-4932-B0C3-F6869269DBEF}" type="presParOf" srcId="{8C3B486A-AF26-A84C-947F-F5BD0BA6311A}" destId="{17B12DDF-40EF-8C4A-95F4-78C8685EE08C}" srcOrd="0" destOrd="0" presId="urn:microsoft.com/office/officeart/2016/7/layout/BasicLinearProcessNumbered"/>
    <dgm:cxn modelId="{A451C8D3-6BAC-40D4-A156-69B75FC8F4A0}" type="presParOf" srcId="{8C3B486A-AF26-A84C-947F-F5BD0BA6311A}" destId="{E72DC9FD-DFE2-5B48-BDF3-8B7E6DDD6F39}" srcOrd="1" destOrd="0" presId="urn:microsoft.com/office/officeart/2016/7/layout/BasicLinearProcessNumbered"/>
    <dgm:cxn modelId="{3D30F27C-B030-43E7-8CF8-1C8A6A324ED8}" type="presParOf" srcId="{8C3B486A-AF26-A84C-947F-F5BD0BA6311A}" destId="{5EC86EFB-B031-A846-B50C-07DBB2EDB442}" srcOrd="2" destOrd="0" presId="urn:microsoft.com/office/officeart/2016/7/layout/BasicLinearProcessNumbered"/>
    <dgm:cxn modelId="{5A09985D-3AC6-48A9-B2E7-C4AE35105194}" type="presParOf" srcId="{8C3B486A-AF26-A84C-947F-F5BD0BA6311A}" destId="{9700A8E2-369B-344C-8C59-7FBE10E08C0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3DF4B3-0B1D-4566-A0EA-1B6CBF2D3D9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E3B04ADB-01C7-4937-AEDA-8F278143A37C}">
      <dgm:prSet/>
      <dgm:spPr/>
      <dgm:t>
        <a:bodyPr/>
        <a:lstStyle/>
        <a:p>
          <a:pPr algn="ctr"/>
          <a:r>
            <a:rPr lang="en-US" b="1" dirty="0"/>
            <a:t>Myth 1: 	If I launch a site, customers will flock to it.</a:t>
          </a:r>
        </a:p>
        <a:p>
          <a:pPr algn="justLow" rtl="1"/>
          <a:r>
            <a:rPr lang="ar-EG" b="1" dirty="0"/>
            <a:t>الخرافة 1: إذا قمت بإطلاق موقع ما، فسوف يتوافد العملاء إليه.</a:t>
          </a:r>
          <a:endParaRPr lang="en-US" dirty="0"/>
        </a:p>
      </dgm:t>
    </dgm:pt>
    <dgm:pt modelId="{DE953F7C-3E00-4A90-A13F-AD5F5685EC43}" type="parTrans" cxnId="{7B662ED1-7D56-4AAC-810E-B667CA9F6740}">
      <dgm:prSet/>
      <dgm:spPr/>
      <dgm:t>
        <a:bodyPr/>
        <a:lstStyle/>
        <a:p>
          <a:endParaRPr lang="en-US"/>
        </a:p>
      </dgm:t>
    </dgm:pt>
    <dgm:pt modelId="{FBB39798-E482-462B-AFD8-B2C8A6AFC273}" type="sibTrans" cxnId="{7B662ED1-7D56-4AAC-810E-B667CA9F6740}">
      <dgm:prSet/>
      <dgm:spPr/>
      <dgm:t>
        <a:bodyPr/>
        <a:lstStyle/>
        <a:p>
          <a:endParaRPr lang="en-US"/>
        </a:p>
      </dgm:t>
    </dgm:pt>
    <dgm:pt modelId="{6B987BB2-2388-44C8-ACE9-90936EE8BDA9}">
      <dgm:prSet/>
      <dgm:spPr/>
      <dgm:t>
        <a:bodyPr/>
        <a:lstStyle/>
        <a:p>
          <a:pPr algn="ctr"/>
          <a:r>
            <a:rPr lang="en-US" b="1" dirty="0"/>
            <a:t>Myth 2: 	Online customers are easy to please.</a:t>
          </a:r>
        </a:p>
        <a:p>
          <a:pPr algn="justLow" rtl="1"/>
          <a:r>
            <a:rPr lang="ar-EG" b="1" dirty="0"/>
            <a:t>الخرافة 2: من السهل إرضاء العملاء عبر الإنترنت</a:t>
          </a:r>
          <a:endParaRPr lang="en-US" dirty="0"/>
        </a:p>
      </dgm:t>
    </dgm:pt>
    <dgm:pt modelId="{7CAE0F03-F6C7-4919-BD6C-2E2FE80AD0F1}" type="parTrans" cxnId="{A5C95E64-325E-42AC-BCFD-09953877752A}">
      <dgm:prSet/>
      <dgm:spPr/>
      <dgm:t>
        <a:bodyPr/>
        <a:lstStyle/>
        <a:p>
          <a:endParaRPr lang="en-US"/>
        </a:p>
      </dgm:t>
    </dgm:pt>
    <dgm:pt modelId="{816A8B48-E8FE-4157-BE06-CD82E369EDA2}" type="sibTrans" cxnId="{A5C95E64-325E-42AC-BCFD-09953877752A}">
      <dgm:prSet/>
      <dgm:spPr/>
      <dgm:t>
        <a:bodyPr/>
        <a:lstStyle/>
        <a:p>
          <a:endParaRPr lang="en-US"/>
        </a:p>
      </dgm:t>
    </dgm:pt>
    <dgm:pt modelId="{B5885CC9-DB3C-4093-BA6F-6839E25DE6AF}">
      <dgm:prSet/>
      <dgm:spPr/>
      <dgm:t>
        <a:bodyPr/>
        <a:lstStyle/>
        <a:p>
          <a:r>
            <a:rPr lang="en-US" b="1" dirty="0"/>
            <a:t>Myth 3: 	Making money on the Web is easy.</a:t>
          </a:r>
        </a:p>
        <a:p>
          <a:r>
            <a:rPr lang="ar-EG" b="1" dirty="0"/>
            <a:t>الخرافة 3: كسب المال عبر الإنترنت أمر سهل.</a:t>
          </a:r>
          <a:endParaRPr lang="en-US" dirty="0"/>
        </a:p>
      </dgm:t>
    </dgm:pt>
    <dgm:pt modelId="{65F13FC3-57A0-4A1A-90A7-DC4A2396D8CA}" type="parTrans" cxnId="{E6B96C0A-8C00-4A8E-9AB0-1A8AAC275E31}">
      <dgm:prSet/>
      <dgm:spPr/>
      <dgm:t>
        <a:bodyPr/>
        <a:lstStyle/>
        <a:p>
          <a:endParaRPr lang="en-US"/>
        </a:p>
      </dgm:t>
    </dgm:pt>
    <dgm:pt modelId="{5EA06AB0-90D1-492A-BA60-A20D8154FAB0}" type="sibTrans" cxnId="{E6B96C0A-8C00-4A8E-9AB0-1A8AAC275E31}">
      <dgm:prSet/>
      <dgm:spPr/>
      <dgm:t>
        <a:bodyPr/>
        <a:lstStyle/>
        <a:p>
          <a:endParaRPr lang="en-US"/>
        </a:p>
      </dgm:t>
    </dgm:pt>
    <dgm:pt modelId="{EFEEE1D0-BA3D-4520-AA4A-3FB2711CD361}">
      <dgm:prSet/>
      <dgm:spPr/>
      <dgm:t>
        <a:bodyPr/>
        <a:lstStyle/>
        <a:p>
          <a:r>
            <a:rPr lang="en-US" b="1" dirty="0"/>
            <a:t>Myth 4: 	Privacy is not an important issue.</a:t>
          </a:r>
        </a:p>
        <a:p>
          <a:r>
            <a:rPr lang="ar-EG" b="1" dirty="0"/>
            <a:t>الخرافة 4: الخصوصية ليست قضية مهمة.</a:t>
          </a:r>
          <a:endParaRPr lang="en-US" dirty="0"/>
        </a:p>
      </dgm:t>
    </dgm:pt>
    <dgm:pt modelId="{31BB718B-A4CF-48A4-8233-0FD4D99228CD}" type="parTrans" cxnId="{2137E7FC-50DF-442D-99E5-3E6C84E9D9D1}">
      <dgm:prSet/>
      <dgm:spPr/>
      <dgm:t>
        <a:bodyPr/>
        <a:lstStyle/>
        <a:p>
          <a:endParaRPr lang="en-US"/>
        </a:p>
      </dgm:t>
    </dgm:pt>
    <dgm:pt modelId="{4649CBA2-0ADC-478F-ADC5-13A995099D5D}" type="sibTrans" cxnId="{2137E7FC-50DF-442D-99E5-3E6C84E9D9D1}">
      <dgm:prSet/>
      <dgm:spPr/>
      <dgm:t>
        <a:bodyPr/>
        <a:lstStyle/>
        <a:p>
          <a:endParaRPr lang="en-US"/>
        </a:p>
      </dgm:t>
    </dgm:pt>
    <dgm:pt modelId="{EB74F6D5-A321-422E-8E30-3A801BBFC08B}">
      <dgm:prSet/>
      <dgm:spPr/>
      <dgm:t>
        <a:bodyPr/>
        <a:lstStyle/>
        <a:p>
          <a:r>
            <a:rPr lang="en-US" b="1" dirty="0"/>
            <a:t>Myth 5: 	I don’t need a strategy to sell online.</a:t>
          </a:r>
        </a:p>
        <a:p>
          <a:r>
            <a:rPr lang="ar-EG" b="1" dirty="0"/>
            <a:t>الخرافة 5: لا أحتاج إلى استراتيجية لبيع منتجاتي عبر الإنترنت.</a:t>
          </a:r>
          <a:endParaRPr lang="en-US" dirty="0"/>
        </a:p>
      </dgm:t>
    </dgm:pt>
    <dgm:pt modelId="{BAB60631-49BC-4373-8AA5-D4CC323C3E6B}" type="parTrans" cxnId="{DD25056B-C4F8-465C-A49B-FC5E65C4A06C}">
      <dgm:prSet/>
      <dgm:spPr/>
      <dgm:t>
        <a:bodyPr/>
        <a:lstStyle/>
        <a:p>
          <a:endParaRPr lang="en-US"/>
        </a:p>
      </dgm:t>
    </dgm:pt>
    <dgm:pt modelId="{FEEF4FA4-09E5-49ED-850C-11E8134537B0}" type="sibTrans" cxnId="{DD25056B-C4F8-465C-A49B-FC5E65C4A06C}">
      <dgm:prSet/>
      <dgm:spPr/>
      <dgm:t>
        <a:bodyPr/>
        <a:lstStyle/>
        <a:p>
          <a:endParaRPr lang="en-US"/>
        </a:p>
      </dgm:t>
    </dgm:pt>
    <dgm:pt modelId="{1C2F861E-FD35-42F0-AD63-72EACFCC1B99}">
      <dgm:prSet/>
      <dgm:spPr/>
      <dgm:t>
        <a:bodyPr/>
        <a:lstStyle/>
        <a:p>
          <a:r>
            <a:rPr lang="en-US" b="1" dirty="0"/>
            <a:t>Myth 6: 	The most important part of an e-commerce effort is technology.</a:t>
          </a:r>
        </a:p>
        <a:p>
          <a:r>
            <a:rPr lang="ar-EG" b="1" dirty="0"/>
            <a:t>الخرافة 6: الجزء الأكثر أهمية في جهود التجارة الإلكترونية هو التكنولوجيا.</a:t>
          </a:r>
          <a:endParaRPr lang="en-US" dirty="0"/>
        </a:p>
      </dgm:t>
    </dgm:pt>
    <dgm:pt modelId="{91D2DBA4-4562-4C6E-9AC0-1E9DF0C298E7}" type="parTrans" cxnId="{78B9FA87-639A-46BC-ABF8-BDC8A4D3B2ED}">
      <dgm:prSet/>
      <dgm:spPr/>
      <dgm:t>
        <a:bodyPr/>
        <a:lstStyle/>
        <a:p>
          <a:endParaRPr lang="en-US"/>
        </a:p>
      </dgm:t>
    </dgm:pt>
    <dgm:pt modelId="{9430AF51-CBAD-483A-95BE-5D9F981B4515}" type="sibTrans" cxnId="{78B9FA87-639A-46BC-ABF8-BDC8A4D3B2ED}">
      <dgm:prSet/>
      <dgm:spPr/>
      <dgm:t>
        <a:bodyPr/>
        <a:lstStyle/>
        <a:p>
          <a:endParaRPr lang="en-US"/>
        </a:p>
      </dgm:t>
    </dgm:pt>
    <dgm:pt modelId="{6362E2EF-624B-489E-9363-744D54D5FED4}">
      <dgm:prSet/>
      <dgm:spPr/>
      <dgm:t>
        <a:bodyPr/>
        <a:lstStyle/>
        <a:p>
          <a:r>
            <a:rPr lang="en-US" b="1" dirty="0"/>
            <a:t>Myth 7:	Customer service is not important.</a:t>
          </a:r>
        </a:p>
        <a:p>
          <a:r>
            <a:rPr lang="ar-EG" b="1" dirty="0"/>
            <a:t>الخرافة 7: خدمة العملاء ليست مهمة.</a:t>
          </a:r>
          <a:endParaRPr lang="en-US" dirty="0"/>
        </a:p>
      </dgm:t>
    </dgm:pt>
    <dgm:pt modelId="{7F43841A-8876-491B-A6B0-DB7315E188E5}" type="parTrans" cxnId="{B1D8A4DC-F565-4BE2-A248-D5A3C2EDA1DC}">
      <dgm:prSet/>
      <dgm:spPr/>
      <dgm:t>
        <a:bodyPr/>
        <a:lstStyle/>
        <a:p>
          <a:endParaRPr lang="en-US"/>
        </a:p>
      </dgm:t>
    </dgm:pt>
    <dgm:pt modelId="{F4F391FC-D5C0-41B5-9D3F-DAED59250CEF}" type="sibTrans" cxnId="{B1D8A4DC-F565-4BE2-A248-D5A3C2EDA1DC}">
      <dgm:prSet/>
      <dgm:spPr/>
      <dgm:t>
        <a:bodyPr/>
        <a:lstStyle/>
        <a:p>
          <a:endParaRPr lang="en-US"/>
        </a:p>
      </dgm:t>
    </dgm:pt>
    <dgm:pt modelId="{54BEAA71-15A1-4E08-9DAB-518711757D00}">
      <dgm:prSet/>
      <dgm:spPr/>
      <dgm:t>
        <a:bodyPr/>
        <a:lstStyle/>
        <a:p>
          <a:r>
            <a:rPr lang="en-US" b="1" dirty="0"/>
            <a:t>Myth 8: 	Flashy Web sites are better than simple ones.</a:t>
          </a:r>
        </a:p>
        <a:p>
          <a:r>
            <a:rPr lang="ar-EG" b="1" dirty="0"/>
            <a:t>الخرافة 8: المواقع الإلكترونية المبهرة أفضل من المواقع الإلكترونية البسيطة.</a:t>
          </a:r>
          <a:endParaRPr lang="en-US" dirty="0"/>
        </a:p>
      </dgm:t>
    </dgm:pt>
    <dgm:pt modelId="{327C0396-92DE-4F45-A972-2A4977A74261}" type="parTrans" cxnId="{88EC4AC2-E8DD-4DF2-8338-8C234E6ED6F8}">
      <dgm:prSet/>
      <dgm:spPr/>
      <dgm:t>
        <a:bodyPr/>
        <a:lstStyle/>
        <a:p>
          <a:endParaRPr lang="en-US"/>
        </a:p>
      </dgm:t>
    </dgm:pt>
    <dgm:pt modelId="{A5E80101-E98A-4AA2-91D2-B826A5314972}" type="sibTrans" cxnId="{88EC4AC2-E8DD-4DF2-8338-8C234E6ED6F8}">
      <dgm:prSet/>
      <dgm:spPr/>
      <dgm:t>
        <a:bodyPr/>
        <a:lstStyle/>
        <a:p>
          <a:endParaRPr lang="en-US"/>
        </a:p>
      </dgm:t>
    </dgm:pt>
    <dgm:pt modelId="{0C0F3B34-E9C4-4C0C-82E4-3AB0D63E394A}">
      <dgm:prSet/>
      <dgm:spPr/>
      <dgm:t>
        <a:bodyPr/>
        <a:lstStyle/>
        <a:p>
          <a:r>
            <a:rPr lang="en-US" b="1" dirty="0"/>
            <a:t>Myth 9: 	It’s what’s up front that counts.</a:t>
          </a:r>
        </a:p>
        <a:p>
          <a:r>
            <a:rPr lang="ar-EG" b="1" dirty="0"/>
            <a:t>الخرافة 9: ما هو في المقدمة هو المهم.</a:t>
          </a:r>
          <a:endParaRPr lang="en-US" dirty="0"/>
        </a:p>
      </dgm:t>
    </dgm:pt>
    <dgm:pt modelId="{79DF2E40-FE68-4B9C-ABB5-8A375999690C}" type="parTrans" cxnId="{8E55867B-3EB7-4438-A500-A5029B9E65C4}">
      <dgm:prSet/>
      <dgm:spPr/>
      <dgm:t>
        <a:bodyPr/>
        <a:lstStyle/>
        <a:p>
          <a:endParaRPr lang="en-US"/>
        </a:p>
      </dgm:t>
    </dgm:pt>
    <dgm:pt modelId="{FDA7E277-A566-4800-95F1-D7ABEAF1B5B3}" type="sibTrans" cxnId="{8E55867B-3EB7-4438-A500-A5029B9E65C4}">
      <dgm:prSet/>
      <dgm:spPr/>
      <dgm:t>
        <a:bodyPr/>
        <a:lstStyle/>
        <a:p>
          <a:endParaRPr lang="en-US"/>
        </a:p>
      </dgm:t>
    </dgm:pt>
    <dgm:pt modelId="{FB048D11-7063-4309-8420-45300E966E7A}">
      <dgm:prSet/>
      <dgm:spPr/>
      <dgm:t>
        <a:bodyPr/>
        <a:lstStyle/>
        <a:p>
          <a:r>
            <a:rPr lang="en-US" b="1" dirty="0"/>
            <a:t>Myth 10: Its too late to get on the Web.</a:t>
          </a:r>
        </a:p>
        <a:p>
          <a:r>
            <a:rPr lang="ar-EG" b="1" dirty="0"/>
            <a:t>الخرافة 10: فات الأوان لاستخدام الإنترنت.</a:t>
          </a:r>
          <a:endParaRPr lang="en-US" dirty="0"/>
        </a:p>
      </dgm:t>
    </dgm:pt>
    <dgm:pt modelId="{EB914B87-D78B-4B87-8441-15AF985E335C}" type="parTrans" cxnId="{94F5EE67-B27D-455D-B3EF-96A22CDDD9CC}">
      <dgm:prSet/>
      <dgm:spPr/>
      <dgm:t>
        <a:bodyPr/>
        <a:lstStyle/>
        <a:p>
          <a:endParaRPr lang="en-US"/>
        </a:p>
      </dgm:t>
    </dgm:pt>
    <dgm:pt modelId="{F366C66F-7A71-4850-8EA2-297A268699EA}" type="sibTrans" cxnId="{94F5EE67-B27D-455D-B3EF-96A22CDDD9CC}">
      <dgm:prSet/>
      <dgm:spPr/>
      <dgm:t>
        <a:bodyPr/>
        <a:lstStyle/>
        <a:p>
          <a:endParaRPr lang="en-US"/>
        </a:p>
      </dgm:t>
    </dgm:pt>
    <dgm:pt modelId="{0920D2C9-742D-1940-AB57-56F7CC9F6105}" type="pres">
      <dgm:prSet presAssocID="{A83DF4B3-0B1D-4566-A0EA-1B6CBF2D3D91}" presName="diagram" presStyleCnt="0">
        <dgm:presLayoutVars>
          <dgm:dir/>
          <dgm:resizeHandles val="exact"/>
        </dgm:presLayoutVars>
      </dgm:prSet>
      <dgm:spPr/>
      <dgm:t>
        <a:bodyPr/>
        <a:lstStyle/>
        <a:p>
          <a:pPr rtl="1"/>
          <a:endParaRPr lang="ar-EG"/>
        </a:p>
      </dgm:t>
    </dgm:pt>
    <dgm:pt modelId="{1EDEE2CD-B69D-A744-A200-B48DE336989E}" type="pres">
      <dgm:prSet presAssocID="{E3B04ADB-01C7-4937-AEDA-8F278143A37C}" presName="node" presStyleLbl="node1" presStyleIdx="0" presStyleCnt="10">
        <dgm:presLayoutVars>
          <dgm:bulletEnabled val="1"/>
        </dgm:presLayoutVars>
      </dgm:prSet>
      <dgm:spPr/>
      <dgm:t>
        <a:bodyPr/>
        <a:lstStyle/>
        <a:p>
          <a:pPr rtl="1"/>
          <a:endParaRPr lang="ar-EG"/>
        </a:p>
      </dgm:t>
    </dgm:pt>
    <dgm:pt modelId="{C25242F2-4175-7A40-BC36-960F91870EA5}" type="pres">
      <dgm:prSet presAssocID="{FBB39798-E482-462B-AFD8-B2C8A6AFC273}" presName="sibTrans" presStyleCnt="0"/>
      <dgm:spPr/>
    </dgm:pt>
    <dgm:pt modelId="{BAC16EB4-427E-0D4A-B729-99AA2C1D3FFD}" type="pres">
      <dgm:prSet presAssocID="{6B987BB2-2388-44C8-ACE9-90936EE8BDA9}" presName="node" presStyleLbl="node1" presStyleIdx="1" presStyleCnt="10">
        <dgm:presLayoutVars>
          <dgm:bulletEnabled val="1"/>
        </dgm:presLayoutVars>
      </dgm:prSet>
      <dgm:spPr/>
      <dgm:t>
        <a:bodyPr/>
        <a:lstStyle/>
        <a:p>
          <a:pPr rtl="1"/>
          <a:endParaRPr lang="ar-EG"/>
        </a:p>
      </dgm:t>
    </dgm:pt>
    <dgm:pt modelId="{0D2CE396-AC77-1F4C-A557-1B6992F38549}" type="pres">
      <dgm:prSet presAssocID="{816A8B48-E8FE-4157-BE06-CD82E369EDA2}" presName="sibTrans" presStyleCnt="0"/>
      <dgm:spPr/>
    </dgm:pt>
    <dgm:pt modelId="{A5528A85-6038-F44E-9B31-B5B85DB66716}" type="pres">
      <dgm:prSet presAssocID="{B5885CC9-DB3C-4093-BA6F-6839E25DE6AF}" presName="node" presStyleLbl="node1" presStyleIdx="2" presStyleCnt="10">
        <dgm:presLayoutVars>
          <dgm:bulletEnabled val="1"/>
        </dgm:presLayoutVars>
      </dgm:prSet>
      <dgm:spPr/>
      <dgm:t>
        <a:bodyPr/>
        <a:lstStyle/>
        <a:p>
          <a:pPr rtl="1"/>
          <a:endParaRPr lang="ar-EG"/>
        </a:p>
      </dgm:t>
    </dgm:pt>
    <dgm:pt modelId="{7D772CC1-7F11-0245-B3DB-12A6727B925F}" type="pres">
      <dgm:prSet presAssocID="{5EA06AB0-90D1-492A-BA60-A20D8154FAB0}" presName="sibTrans" presStyleCnt="0"/>
      <dgm:spPr/>
    </dgm:pt>
    <dgm:pt modelId="{7EB92906-0446-6A45-98BF-6891ADD80986}" type="pres">
      <dgm:prSet presAssocID="{EFEEE1D0-BA3D-4520-AA4A-3FB2711CD361}" presName="node" presStyleLbl="node1" presStyleIdx="3" presStyleCnt="10">
        <dgm:presLayoutVars>
          <dgm:bulletEnabled val="1"/>
        </dgm:presLayoutVars>
      </dgm:prSet>
      <dgm:spPr/>
      <dgm:t>
        <a:bodyPr/>
        <a:lstStyle/>
        <a:p>
          <a:pPr rtl="1"/>
          <a:endParaRPr lang="ar-EG"/>
        </a:p>
      </dgm:t>
    </dgm:pt>
    <dgm:pt modelId="{6BD4C3A3-9890-A94A-9F7C-D48D0725853A}" type="pres">
      <dgm:prSet presAssocID="{4649CBA2-0ADC-478F-ADC5-13A995099D5D}" presName="sibTrans" presStyleCnt="0"/>
      <dgm:spPr/>
    </dgm:pt>
    <dgm:pt modelId="{AFEAD91B-CF83-8340-BA2B-7DE4F906EA20}" type="pres">
      <dgm:prSet presAssocID="{EB74F6D5-A321-422E-8E30-3A801BBFC08B}" presName="node" presStyleLbl="node1" presStyleIdx="4" presStyleCnt="10">
        <dgm:presLayoutVars>
          <dgm:bulletEnabled val="1"/>
        </dgm:presLayoutVars>
      </dgm:prSet>
      <dgm:spPr/>
      <dgm:t>
        <a:bodyPr/>
        <a:lstStyle/>
        <a:p>
          <a:pPr rtl="1"/>
          <a:endParaRPr lang="ar-EG"/>
        </a:p>
      </dgm:t>
    </dgm:pt>
    <dgm:pt modelId="{AD943E6F-1A42-0A45-B6CF-DF7FFC616A14}" type="pres">
      <dgm:prSet presAssocID="{FEEF4FA4-09E5-49ED-850C-11E8134537B0}" presName="sibTrans" presStyleCnt="0"/>
      <dgm:spPr/>
    </dgm:pt>
    <dgm:pt modelId="{D8513C35-1E9A-CA4F-8CE2-ACFC0CB18349}" type="pres">
      <dgm:prSet presAssocID="{1C2F861E-FD35-42F0-AD63-72EACFCC1B99}" presName="node" presStyleLbl="node1" presStyleIdx="5" presStyleCnt="10">
        <dgm:presLayoutVars>
          <dgm:bulletEnabled val="1"/>
        </dgm:presLayoutVars>
      </dgm:prSet>
      <dgm:spPr/>
      <dgm:t>
        <a:bodyPr/>
        <a:lstStyle/>
        <a:p>
          <a:pPr rtl="1"/>
          <a:endParaRPr lang="ar-EG"/>
        </a:p>
      </dgm:t>
    </dgm:pt>
    <dgm:pt modelId="{4E10E65C-832E-F840-A8C3-465B96D87777}" type="pres">
      <dgm:prSet presAssocID="{9430AF51-CBAD-483A-95BE-5D9F981B4515}" presName="sibTrans" presStyleCnt="0"/>
      <dgm:spPr/>
    </dgm:pt>
    <dgm:pt modelId="{1BFD71A1-6E5D-2B45-A40B-5D7702E19764}" type="pres">
      <dgm:prSet presAssocID="{6362E2EF-624B-489E-9363-744D54D5FED4}" presName="node" presStyleLbl="node1" presStyleIdx="6" presStyleCnt="10">
        <dgm:presLayoutVars>
          <dgm:bulletEnabled val="1"/>
        </dgm:presLayoutVars>
      </dgm:prSet>
      <dgm:spPr/>
      <dgm:t>
        <a:bodyPr/>
        <a:lstStyle/>
        <a:p>
          <a:pPr rtl="1"/>
          <a:endParaRPr lang="ar-EG"/>
        </a:p>
      </dgm:t>
    </dgm:pt>
    <dgm:pt modelId="{8BB678BE-022F-8D4B-94A5-FC5F8DECAF97}" type="pres">
      <dgm:prSet presAssocID="{F4F391FC-D5C0-41B5-9D3F-DAED59250CEF}" presName="sibTrans" presStyleCnt="0"/>
      <dgm:spPr/>
    </dgm:pt>
    <dgm:pt modelId="{4F6C7469-B782-2049-BB72-1E828EB472E9}" type="pres">
      <dgm:prSet presAssocID="{54BEAA71-15A1-4E08-9DAB-518711757D00}" presName="node" presStyleLbl="node1" presStyleIdx="7" presStyleCnt="10">
        <dgm:presLayoutVars>
          <dgm:bulletEnabled val="1"/>
        </dgm:presLayoutVars>
      </dgm:prSet>
      <dgm:spPr/>
      <dgm:t>
        <a:bodyPr/>
        <a:lstStyle/>
        <a:p>
          <a:pPr rtl="1"/>
          <a:endParaRPr lang="ar-EG"/>
        </a:p>
      </dgm:t>
    </dgm:pt>
    <dgm:pt modelId="{2394863F-1484-7643-9F7D-DC4B289230F4}" type="pres">
      <dgm:prSet presAssocID="{A5E80101-E98A-4AA2-91D2-B826A5314972}" presName="sibTrans" presStyleCnt="0"/>
      <dgm:spPr/>
    </dgm:pt>
    <dgm:pt modelId="{6BEEF337-0E54-BE47-A2F2-C195E922CD14}" type="pres">
      <dgm:prSet presAssocID="{0C0F3B34-E9C4-4C0C-82E4-3AB0D63E394A}" presName="node" presStyleLbl="node1" presStyleIdx="8" presStyleCnt="10">
        <dgm:presLayoutVars>
          <dgm:bulletEnabled val="1"/>
        </dgm:presLayoutVars>
      </dgm:prSet>
      <dgm:spPr/>
      <dgm:t>
        <a:bodyPr/>
        <a:lstStyle/>
        <a:p>
          <a:pPr rtl="1"/>
          <a:endParaRPr lang="ar-EG"/>
        </a:p>
      </dgm:t>
    </dgm:pt>
    <dgm:pt modelId="{8293B87D-9228-274D-A0F9-232D2FA5C425}" type="pres">
      <dgm:prSet presAssocID="{FDA7E277-A566-4800-95F1-D7ABEAF1B5B3}" presName="sibTrans" presStyleCnt="0"/>
      <dgm:spPr/>
    </dgm:pt>
    <dgm:pt modelId="{B12458F2-418A-694B-93D1-E45671EF998D}" type="pres">
      <dgm:prSet presAssocID="{FB048D11-7063-4309-8420-45300E966E7A}" presName="node" presStyleLbl="node1" presStyleIdx="9" presStyleCnt="10">
        <dgm:presLayoutVars>
          <dgm:bulletEnabled val="1"/>
        </dgm:presLayoutVars>
      </dgm:prSet>
      <dgm:spPr/>
      <dgm:t>
        <a:bodyPr/>
        <a:lstStyle/>
        <a:p>
          <a:pPr rtl="1"/>
          <a:endParaRPr lang="ar-EG"/>
        </a:p>
      </dgm:t>
    </dgm:pt>
  </dgm:ptLst>
  <dgm:cxnLst>
    <dgm:cxn modelId="{E6B96C0A-8C00-4A8E-9AB0-1A8AAC275E31}" srcId="{A83DF4B3-0B1D-4566-A0EA-1B6CBF2D3D91}" destId="{B5885CC9-DB3C-4093-BA6F-6839E25DE6AF}" srcOrd="2" destOrd="0" parTransId="{65F13FC3-57A0-4A1A-90A7-DC4A2396D8CA}" sibTransId="{5EA06AB0-90D1-492A-BA60-A20D8154FAB0}"/>
    <dgm:cxn modelId="{B2D68989-A148-4E75-B4C1-45F5D7373A6A}" type="presOf" srcId="{54BEAA71-15A1-4E08-9DAB-518711757D00}" destId="{4F6C7469-B782-2049-BB72-1E828EB472E9}" srcOrd="0" destOrd="0" presId="urn:microsoft.com/office/officeart/2005/8/layout/default"/>
    <dgm:cxn modelId="{212B4850-AC8D-497C-894F-737B2CA6A7C5}" type="presOf" srcId="{EFEEE1D0-BA3D-4520-AA4A-3FB2711CD361}" destId="{7EB92906-0446-6A45-98BF-6891ADD80986}" srcOrd="0" destOrd="0" presId="urn:microsoft.com/office/officeart/2005/8/layout/default"/>
    <dgm:cxn modelId="{88EC4AC2-E8DD-4DF2-8338-8C234E6ED6F8}" srcId="{A83DF4B3-0B1D-4566-A0EA-1B6CBF2D3D91}" destId="{54BEAA71-15A1-4E08-9DAB-518711757D00}" srcOrd="7" destOrd="0" parTransId="{327C0396-92DE-4F45-A972-2A4977A74261}" sibTransId="{A5E80101-E98A-4AA2-91D2-B826A5314972}"/>
    <dgm:cxn modelId="{7B662ED1-7D56-4AAC-810E-B667CA9F6740}" srcId="{A83DF4B3-0B1D-4566-A0EA-1B6CBF2D3D91}" destId="{E3B04ADB-01C7-4937-AEDA-8F278143A37C}" srcOrd="0" destOrd="0" parTransId="{DE953F7C-3E00-4A90-A13F-AD5F5685EC43}" sibTransId="{FBB39798-E482-462B-AFD8-B2C8A6AFC273}"/>
    <dgm:cxn modelId="{7CD94F88-799B-4367-9B5A-D5C4EFF45377}" type="presOf" srcId="{EB74F6D5-A321-422E-8E30-3A801BBFC08B}" destId="{AFEAD91B-CF83-8340-BA2B-7DE4F906EA20}" srcOrd="0" destOrd="0" presId="urn:microsoft.com/office/officeart/2005/8/layout/default"/>
    <dgm:cxn modelId="{78B9FA87-639A-46BC-ABF8-BDC8A4D3B2ED}" srcId="{A83DF4B3-0B1D-4566-A0EA-1B6CBF2D3D91}" destId="{1C2F861E-FD35-42F0-AD63-72EACFCC1B99}" srcOrd="5" destOrd="0" parTransId="{91D2DBA4-4562-4C6E-9AC0-1E9DF0C298E7}" sibTransId="{9430AF51-CBAD-483A-95BE-5D9F981B4515}"/>
    <dgm:cxn modelId="{CCA93EED-3876-4DE5-A4B8-94B452F43880}" type="presOf" srcId="{1C2F861E-FD35-42F0-AD63-72EACFCC1B99}" destId="{D8513C35-1E9A-CA4F-8CE2-ACFC0CB18349}" srcOrd="0" destOrd="0" presId="urn:microsoft.com/office/officeart/2005/8/layout/default"/>
    <dgm:cxn modelId="{94F5EE67-B27D-455D-B3EF-96A22CDDD9CC}" srcId="{A83DF4B3-0B1D-4566-A0EA-1B6CBF2D3D91}" destId="{FB048D11-7063-4309-8420-45300E966E7A}" srcOrd="9" destOrd="0" parTransId="{EB914B87-D78B-4B87-8441-15AF985E335C}" sibTransId="{F366C66F-7A71-4850-8EA2-297A268699EA}"/>
    <dgm:cxn modelId="{8E55867B-3EB7-4438-A500-A5029B9E65C4}" srcId="{A83DF4B3-0B1D-4566-A0EA-1B6CBF2D3D91}" destId="{0C0F3B34-E9C4-4C0C-82E4-3AB0D63E394A}" srcOrd="8" destOrd="0" parTransId="{79DF2E40-FE68-4B9C-ABB5-8A375999690C}" sibTransId="{FDA7E277-A566-4800-95F1-D7ABEAF1B5B3}"/>
    <dgm:cxn modelId="{F21A5EE2-96D4-4268-8084-308E7498F10C}" type="presOf" srcId="{A83DF4B3-0B1D-4566-A0EA-1B6CBF2D3D91}" destId="{0920D2C9-742D-1940-AB57-56F7CC9F6105}" srcOrd="0" destOrd="0" presId="urn:microsoft.com/office/officeart/2005/8/layout/default"/>
    <dgm:cxn modelId="{288AAA8C-D88F-41C3-B1F3-3D03F251329C}" type="presOf" srcId="{6362E2EF-624B-489E-9363-744D54D5FED4}" destId="{1BFD71A1-6E5D-2B45-A40B-5D7702E19764}" srcOrd="0" destOrd="0" presId="urn:microsoft.com/office/officeart/2005/8/layout/default"/>
    <dgm:cxn modelId="{0717E025-B35D-4935-ADB1-AA29E2451ECD}" type="presOf" srcId="{FB048D11-7063-4309-8420-45300E966E7A}" destId="{B12458F2-418A-694B-93D1-E45671EF998D}" srcOrd="0" destOrd="0" presId="urn:microsoft.com/office/officeart/2005/8/layout/default"/>
    <dgm:cxn modelId="{A5C95E64-325E-42AC-BCFD-09953877752A}" srcId="{A83DF4B3-0B1D-4566-A0EA-1B6CBF2D3D91}" destId="{6B987BB2-2388-44C8-ACE9-90936EE8BDA9}" srcOrd="1" destOrd="0" parTransId="{7CAE0F03-F6C7-4919-BD6C-2E2FE80AD0F1}" sibTransId="{816A8B48-E8FE-4157-BE06-CD82E369EDA2}"/>
    <dgm:cxn modelId="{1140047B-C842-4158-B12D-EDE43BD4DD17}" type="presOf" srcId="{6B987BB2-2388-44C8-ACE9-90936EE8BDA9}" destId="{BAC16EB4-427E-0D4A-B729-99AA2C1D3FFD}" srcOrd="0" destOrd="0" presId="urn:microsoft.com/office/officeart/2005/8/layout/default"/>
    <dgm:cxn modelId="{2137E7FC-50DF-442D-99E5-3E6C84E9D9D1}" srcId="{A83DF4B3-0B1D-4566-A0EA-1B6CBF2D3D91}" destId="{EFEEE1D0-BA3D-4520-AA4A-3FB2711CD361}" srcOrd="3" destOrd="0" parTransId="{31BB718B-A4CF-48A4-8233-0FD4D99228CD}" sibTransId="{4649CBA2-0ADC-478F-ADC5-13A995099D5D}"/>
    <dgm:cxn modelId="{7D95E07E-77A6-4087-A54D-FEBCF99796F4}" type="presOf" srcId="{0C0F3B34-E9C4-4C0C-82E4-3AB0D63E394A}" destId="{6BEEF337-0E54-BE47-A2F2-C195E922CD14}" srcOrd="0" destOrd="0" presId="urn:microsoft.com/office/officeart/2005/8/layout/default"/>
    <dgm:cxn modelId="{BF261CF4-6727-4692-A831-3F4FF7276E40}" type="presOf" srcId="{E3B04ADB-01C7-4937-AEDA-8F278143A37C}" destId="{1EDEE2CD-B69D-A744-A200-B48DE336989E}" srcOrd="0" destOrd="0" presId="urn:microsoft.com/office/officeart/2005/8/layout/default"/>
    <dgm:cxn modelId="{B1D8A4DC-F565-4BE2-A248-D5A3C2EDA1DC}" srcId="{A83DF4B3-0B1D-4566-A0EA-1B6CBF2D3D91}" destId="{6362E2EF-624B-489E-9363-744D54D5FED4}" srcOrd="6" destOrd="0" parTransId="{7F43841A-8876-491B-A6B0-DB7315E188E5}" sibTransId="{F4F391FC-D5C0-41B5-9D3F-DAED59250CEF}"/>
    <dgm:cxn modelId="{F8E369D1-65E7-4554-9784-DDEEBAD05926}" type="presOf" srcId="{B5885CC9-DB3C-4093-BA6F-6839E25DE6AF}" destId="{A5528A85-6038-F44E-9B31-B5B85DB66716}" srcOrd="0" destOrd="0" presId="urn:microsoft.com/office/officeart/2005/8/layout/default"/>
    <dgm:cxn modelId="{DD25056B-C4F8-465C-A49B-FC5E65C4A06C}" srcId="{A83DF4B3-0B1D-4566-A0EA-1B6CBF2D3D91}" destId="{EB74F6D5-A321-422E-8E30-3A801BBFC08B}" srcOrd="4" destOrd="0" parTransId="{BAB60631-49BC-4373-8AA5-D4CC323C3E6B}" sibTransId="{FEEF4FA4-09E5-49ED-850C-11E8134537B0}"/>
    <dgm:cxn modelId="{1BD60C73-FD3C-4889-99DE-10008B867763}" type="presParOf" srcId="{0920D2C9-742D-1940-AB57-56F7CC9F6105}" destId="{1EDEE2CD-B69D-A744-A200-B48DE336989E}" srcOrd="0" destOrd="0" presId="urn:microsoft.com/office/officeart/2005/8/layout/default"/>
    <dgm:cxn modelId="{625FAAA2-7EE0-40F5-827D-9288070E6D6D}" type="presParOf" srcId="{0920D2C9-742D-1940-AB57-56F7CC9F6105}" destId="{C25242F2-4175-7A40-BC36-960F91870EA5}" srcOrd="1" destOrd="0" presId="urn:microsoft.com/office/officeart/2005/8/layout/default"/>
    <dgm:cxn modelId="{A593B4C8-473B-4670-AF30-0F8B3EF6B853}" type="presParOf" srcId="{0920D2C9-742D-1940-AB57-56F7CC9F6105}" destId="{BAC16EB4-427E-0D4A-B729-99AA2C1D3FFD}" srcOrd="2" destOrd="0" presId="urn:microsoft.com/office/officeart/2005/8/layout/default"/>
    <dgm:cxn modelId="{933B4BC0-6973-46B6-86A7-54E5094A91BF}" type="presParOf" srcId="{0920D2C9-742D-1940-AB57-56F7CC9F6105}" destId="{0D2CE396-AC77-1F4C-A557-1B6992F38549}" srcOrd="3" destOrd="0" presId="urn:microsoft.com/office/officeart/2005/8/layout/default"/>
    <dgm:cxn modelId="{08916ABD-ABDE-4384-9458-5A38CF7A06DA}" type="presParOf" srcId="{0920D2C9-742D-1940-AB57-56F7CC9F6105}" destId="{A5528A85-6038-F44E-9B31-B5B85DB66716}" srcOrd="4" destOrd="0" presId="urn:microsoft.com/office/officeart/2005/8/layout/default"/>
    <dgm:cxn modelId="{AA85CE2C-1266-4C17-86B7-D1742FFB951F}" type="presParOf" srcId="{0920D2C9-742D-1940-AB57-56F7CC9F6105}" destId="{7D772CC1-7F11-0245-B3DB-12A6727B925F}" srcOrd="5" destOrd="0" presId="urn:microsoft.com/office/officeart/2005/8/layout/default"/>
    <dgm:cxn modelId="{3B28E399-7045-40BC-A1F8-3560C7E4A242}" type="presParOf" srcId="{0920D2C9-742D-1940-AB57-56F7CC9F6105}" destId="{7EB92906-0446-6A45-98BF-6891ADD80986}" srcOrd="6" destOrd="0" presId="urn:microsoft.com/office/officeart/2005/8/layout/default"/>
    <dgm:cxn modelId="{374CE4BF-778E-468D-A826-405A5E6DF8B7}" type="presParOf" srcId="{0920D2C9-742D-1940-AB57-56F7CC9F6105}" destId="{6BD4C3A3-9890-A94A-9F7C-D48D0725853A}" srcOrd="7" destOrd="0" presId="urn:microsoft.com/office/officeart/2005/8/layout/default"/>
    <dgm:cxn modelId="{0D95A9BD-6E4C-40F9-AFA9-0E3B1400BFC0}" type="presParOf" srcId="{0920D2C9-742D-1940-AB57-56F7CC9F6105}" destId="{AFEAD91B-CF83-8340-BA2B-7DE4F906EA20}" srcOrd="8" destOrd="0" presId="urn:microsoft.com/office/officeart/2005/8/layout/default"/>
    <dgm:cxn modelId="{B7F73593-C853-41F3-9784-65444CE4CCF0}" type="presParOf" srcId="{0920D2C9-742D-1940-AB57-56F7CC9F6105}" destId="{AD943E6F-1A42-0A45-B6CF-DF7FFC616A14}" srcOrd="9" destOrd="0" presId="urn:microsoft.com/office/officeart/2005/8/layout/default"/>
    <dgm:cxn modelId="{5C8A8D26-DF82-4A1B-9B99-93D9EE65F6F2}" type="presParOf" srcId="{0920D2C9-742D-1940-AB57-56F7CC9F6105}" destId="{D8513C35-1E9A-CA4F-8CE2-ACFC0CB18349}" srcOrd="10" destOrd="0" presId="urn:microsoft.com/office/officeart/2005/8/layout/default"/>
    <dgm:cxn modelId="{E1CDE1CB-A4DD-4DC1-B32B-F9166EA85B2A}" type="presParOf" srcId="{0920D2C9-742D-1940-AB57-56F7CC9F6105}" destId="{4E10E65C-832E-F840-A8C3-465B96D87777}" srcOrd="11" destOrd="0" presId="urn:microsoft.com/office/officeart/2005/8/layout/default"/>
    <dgm:cxn modelId="{65061BB6-CEE2-42A2-BA67-0BD7030428EF}" type="presParOf" srcId="{0920D2C9-742D-1940-AB57-56F7CC9F6105}" destId="{1BFD71A1-6E5D-2B45-A40B-5D7702E19764}" srcOrd="12" destOrd="0" presId="urn:microsoft.com/office/officeart/2005/8/layout/default"/>
    <dgm:cxn modelId="{D603DCBF-10FE-4F83-9382-3B6CCB244B4F}" type="presParOf" srcId="{0920D2C9-742D-1940-AB57-56F7CC9F6105}" destId="{8BB678BE-022F-8D4B-94A5-FC5F8DECAF97}" srcOrd="13" destOrd="0" presId="urn:microsoft.com/office/officeart/2005/8/layout/default"/>
    <dgm:cxn modelId="{FDCDE07E-6F52-4342-B238-902F91BD77B9}" type="presParOf" srcId="{0920D2C9-742D-1940-AB57-56F7CC9F6105}" destId="{4F6C7469-B782-2049-BB72-1E828EB472E9}" srcOrd="14" destOrd="0" presId="urn:microsoft.com/office/officeart/2005/8/layout/default"/>
    <dgm:cxn modelId="{36D40FAE-8F6A-4B7F-BF72-96CAFA6CC411}" type="presParOf" srcId="{0920D2C9-742D-1940-AB57-56F7CC9F6105}" destId="{2394863F-1484-7643-9F7D-DC4B289230F4}" srcOrd="15" destOrd="0" presId="urn:microsoft.com/office/officeart/2005/8/layout/default"/>
    <dgm:cxn modelId="{C40EB8C7-054A-4E77-B87D-DF14DCE4BE0C}" type="presParOf" srcId="{0920D2C9-742D-1940-AB57-56F7CC9F6105}" destId="{6BEEF337-0E54-BE47-A2F2-C195E922CD14}" srcOrd="16" destOrd="0" presId="urn:microsoft.com/office/officeart/2005/8/layout/default"/>
    <dgm:cxn modelId="{D6E0E360-EDCC-42EE-8215-9ACF921E0C02}" type="presParOf" srcId="{0920D2C9-742D-1940-AB57-56F7CC9F6105}" destId="{8293B87D-9228-274D-A0F9-232D2FA5C425}" srcOrd="17" destOrd="0" presId="urn:microsoft.com/office/officeart/2005/8/layout/default"/>
    <dgm:cxn modelId="{234D7CAE-B98B-40D6-91E8-459B35CF7F2D}" type="presParOf" srcId="{0920D2C9-742D-1940-AB57-56F7CC9F6105}" destId="{B12458F2-418A-694B-93D1-E45671EF998D}"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0" y="0"/>
          <a:ext cx="3409293" cy="43254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802" tIns="330200" rIns="265802" bIns="330200" numCol="1" spcCol="1270" anchor="t" anchorCtr="0">
          <a:noAutofit/>
        </a:bodyPr>
        <a:lstStyle/>
        <a:p>
          <a:pPr lvl="0" algn="l" defTabSz="755650">
            <a:lnSpc>
              <a:spcPct val="90000"/>
            </a:lnSpc>
            <a:spcBef>
              <a:spcPct val="0"/>
            </a:spcBef>
            <a:spcAft>
              <a:spcPct val="35000"/>
            </a:spcAft>
          </a:pPr>
          <a:r>
            <a:rPr lang="en-US" altLang="ar-JO" sz="1700" kern="1200" dirty="0"/>
            <a:t>Understand the factors an entrepreneur should consider before launching into e-commerce.</a:t>
          </a:r>
        </a:p>
        <a:p>
          <a:pPr lvl="0" algn="justLow" defTabSz="755650" rtl="1">
            <a:lnSpc>
              <a:spcPct val="90000"/>
            </a:lnSpc>
            <a:spcBef>
              <a:spcPct val="0"/>
            </a:spcBef>
            <a:spcAft>
              <a:spcPct val="35000"/>
            </a:spcAft>
          </a:pPr>
          <a:r>
            <a:rPr lang="ar-EG" altLang="ar-JO" sz="1700" kern="1200" dirty="0"/>
            <a:t>التعرف على العوامل التي يجب على رائد الأعمال مراعاتها قبل الانطلاق في مجال التجارة الإلكترونية.</a:t>
          </a:r>
          <a:endParaRPr lang="en-US" sz="1700" kern="1200" dirty="0"/>
        </a:p>
      </dsp:txBody>
      <dsp:txXfrm>
        <a:off x="0" y="1643660"/>
        <a:ext cx="3409293" cy="2595253"/>
      </dsp:txXfrm>
    </dsp:sp>
    <dsp:sp modelId="{9375364D-3525-7A4A-AF47-DE85CB4751A5}">
      <dsp:nvSpPr>
        <dsp:cNvPr id="0" name=""/>
        <dsp:cNvSpPr/>
      </dsp:nvSpPr>
      <dsp:spPr>
        <a:xfrm>
          <a:off x="1055833" y="432542"/>
          <a:ext cx="1297626" cy="1297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168" tIns="12700" rIns="101168" bIns="12700" numCol="1" spcCol="1270" anchor="ctr" anchorCtr="0">
          <a:noAutofit/>
        </a:bodyPr>
        <a:lstStyle/>
        <a:p>
          <a:pPr lvl="0" algn="ctr" defTabSz="2133600">
            <a:lnSpc>
              <a:spcPct val="90000"/>
            </a:lnSpc>
            <a:spcBef>
              <a:spcPct val="0"/>
            </a:spcBef>
            <a:spcAft>
              <a:spcPct val="35000"/>
            </a:spcAft>
          </a:pPr>
          <a:r>
            <a:rPr lang="en-US" sz="4800" kern="1200"/>
            <a:t>1</a:t>
          </a:r>
        </a:p>
      </dsp:txBody>
      <dsp:txXfrm>
        <a:off x="1245866" y="622575"/>
        <a:ext cx="917560" cy="917560"/>
      </dsp:txXfrm>
    </dsp:sp>
    <dsp:sp modelId="{7A97EFE9-4922-9040-B03A-666DE024012F}">
      <dsp:nvSpPr>
        <dsp:cNvPr id="0" name=""/>
        <dsp:cNvSpPr/>
      </dsp:nvSpPr>
      <dsp:spPr>
        <a:xfrm>
          <a:off x="0" y="4325350"/>
          <a:ext cx="3409293"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3750222" y="0"/>
          <a:ext cx="3409293" cy="43254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802" tIns="330200" rIns="265802" bIns="330200" numCol="1" spcCol="1270" anchor="t" anchorCtr="0">
          <a:noAutofit/>
        </a:bodyPr>
        <a:lstStyle/>
        <a:p>
          <a:pPr lvl="0" algn="l" defTabSz="755650" rtl="0">
            <a:lnSpc>
              <a:spcPct val="90000"/>
            </a:lnSpc>
            <a:spcBef>
              <a:spcPct val="0"/>
            </a:spcBef>
            <a:spcAft>
              <a:spcPct val="35000"/>
            </a:spcAft>
          </a:pPr>
          <a:r>
            <a:rPr lang="en-US" altLang="ar-JO" sz="1700" kern="1200" dirty="0"/>
            <a:t>Explain the 10 myths of e-commerce and how to avoid falling victim to them.</a:t>
          </a:r>
        </a:p>
        <a:p>
          <a:pPr lvl="0" algn="justLow" defTabSz="755650" rtl="1">
            <a:lnSpc>
              <a:spcPct val="90000"/>
            </a:lnSpc>
            <a:spcBef>
              <a:spcPct val="0"/>
            </a:spcBef>
            <a:spcAft>
              <a:spcPct val="35000"/>
            </a:spcAft>
          </a:pPr>
          <a:r>
            <a:rPr lang="ar-EG" altLang="ar-JO" sz="1700" kern="1200" dirty="0"/>
            <a:t>شرح الأساطير العشر حول التجارة الإلكترونية وكيفية تجنب الوقوع ضحية لها.</a:t>
          </a:r>
          <a:endParaRPr lang="en-US" altLang="ar-JO" sz="1700" kern="1200" dirty="0"/>
        </a:p>
      </dsp:txBody>
      <dsp:txXfrm>
        <a:off x="3750222" y="1643660"/>
        <a:ext cx="3409293" cy="2595253"/>
      </dsp:txXfrm>
    </dsp:sp>
    <dsp:sp modelId="{89648563-B73A-8B44-9E56-D80BB3A64777}">
      <dsp:nvSpPr>
        <dsp:cNvPr id="0" name=""/>
        <dsp:cNvSpPr/>
      </dsp:nvSpPr>
      <dsp:spPr>
        <a:xfrm>
          <a:off x="4806055" y="432542"/>
          <a:ext cx="1297626" cy="1297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168" tIns="12700" rIns="101168" bIns="12700" numCol="1" spcCol="1270" anchor="ctr" anchorCtr="0">
          <a:noAutofit/>
        </a:bodyPr>
        <a:lstStyle/>
        <a:p>
          <a:pPr lvl="0" algn="ctr" defTabSz="2133600">
            <a:lnSpc>
              <a:spcPct val="90000"/>
            </a:lnSpc>
            <a:spcBef>
              <a:spcPct val="0"/>
            </a:spcBef>
            <a:spcAft>
              <a:spcPct val="35000"/>
            </a:spcAft>
          </a:pPr>
          <a:r>
            <a:rPr lang="en-US" sz="4800" kern="1200"/>
            <a:t>2</a:t>
          </a:r>
        </a:p>
      </dsp:txBody>
      <dsp:txXfrm>
        <a:off x="4996088" y="622575"/>
        <a:ext cx="917560" cy="917560"/>
      </dsp:txXfrm>
    </dsp:sp>
    <dsp:sp modelId="{2946BC43-0CD7-DC4B-9AE1-7835A3A65B18}">
      <dsp:nvSpPr>
        <dsp:cNvPr id="0" name=""/>
        <dsp:cNvSpPr/>
      </dsp:nvSpPr>
      <dsp:spPr>
        <a:xfrm>
          <a:off x="3750222" y="4325350"/>
          <a:ext cx="3409293"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7500444" y="0"/>
          <a:ext cx="3409293" cy="432542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802" tIns="330200" rIns="265802" bIns="330200" numCol="1" spcCol="1270" anchor="t" anchorCtr="0">
          <a:noAutofit/>
        </a:bodyPr>
        <a:lstStyle/>
        <a:p>
          <a:pPr lvl="0" algn="l" defTabSz="755650" rtl="0">
            <a:lnSpc>
              <a:spcPct val="90000"/>
            </a:lnSpc>
            <a:spcBef>
              <a:spcPct val="0"/>
            </a:spcBef>
            <a:spcAft>
              <a:spcPct val="35000"/>
            </a:spcAft>
          </a:pPr>
          <a:r>
            <a:rPr lang="en-US" sz="1700" b="0" kern="1200" dirty="0"/>
            <a:t>Explain the basic strategies entrepreneurs should follow to achieve success in their e-commerce efforts.</a:t>
          </a:r>
        </a:p>
        <a:p>
          <a:pPr lvl="0" algn="justLow" defTabSz="755650" rtl="1">
            <a:lnSpc>
              <a:spcPct val="90000"/>
            </a:lnSpc>
            <a:spcBef>
              <a:spcPct val="0"/>
            </a:spcBef>
            <a:spcAft>
              <a:spcPct val="35000"/>
            </a:spcAft>
          </a:pPr>
          <a:r>
            <a:rPr lang="ar-EG" sz="1700" b="0" kern="1200" dirty="0"/>
            <a:t>شرح الاستراتيجيات الأساسية التي يجب على رواد الأعمال اتباعها لتحقيق النجاح في جهودهم في التجارة الإلكترونية.</a:t>
          </a:r>
          <a:endParaRPr lang="en-US" altLang="ar-JO" sz="1700" kern="1200" dirty="0"/>
        </a:p>
      </dsp:txBody>
      <dsp:txXfrm>
        <a:off x="7500444" y="1643660"/>
        <a:ext cx="3409293" cy="2595253"/>
      </dsp:txXfrm>
    </dsp:sp>
    <dsp:sp modelId="{4885487E-1B4E-E646-8256-7701441E4481}">
      <dsp:nvSpPr>
        <dsp:cNvPr id="0" name=""/>
        <dsp:cNvSpPr/>
      </dsp:nvSpPr>
      <dsp:spPr>
        <a:xfrm>
          <a:off x="8556278" y="432542"/>
          <a:ext cx="1297626" cy="129762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168" tIns="12700" rIns="101168" bIns="12700" numCol="1" spcCol="1270" anchor="ctr" anchorCtr="0">
          <a:noAutofit/>
        </a:bodyPr>
        <a:lstStyle/>
        <a:p>
          <a:pPr lvl="0" algn="ctr" defTabSz="2133600">
            <a:lnSpc>
              <a:spcPct val="90000"/>
            </a:lnSpc>
            <a:spcBef>
              <a:spcPct val="0"/>
            </a:spcBef>
            <a:spcAft>
              <a:spcPct val="35000"/>
            </a:spcAft>
          </a:pPr>
          <a:r>
            <a:rPr lang="en-US" sz="4800" kern="1200"/>
            <a:t>3</a:t>
          </a:r>
        </a:p>
      </dsp:txBody>
      <dsp:txXfrm>
        <a:off x="8746311" y="622575"/>
        <a:ext cx="917560" cy="917560"/>
      </dsp:txXfrm>
    </dsp:sp>
    <dsp:sp modelId="{FFDCBA2C-8478-4C47-BEDB-F5D771DA54C1}">
      <dsp:nvSpPr>
        <dsp:cNvPr id="0" name=""/>
        <dsp:cNvSpPr/>
      </dsp:nvSpPr>
      <dsp:spPr>
        <a:xfrm>
          <a:off x="7500444" y="4325350"/>
          <a:ext cx="3409293"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lvl="0" algn="l" defTabSz="755650">
            <a:lnSpc>
              <a:spcPct val="90000"/>
            </a:lnSpc>
            <a:spcBef>
              <a:spcPct val="0"/>
            </a:spcBef>
            <a:spcAft>
              <a:spcPct val="35000"/>
            </a:spcAft>
          </a:pPr>
          <a:r>
            <a:rPr lang="en-US" altLang="ar-JO" sz="1700" kern="1200" dirty="0"/>
            <a:t>Learn the techniques of designing a killer Web site.</a:t>
          </a:r>
        </a:p>
        <a:p>
          <a:pPr lvl="0" algn="justLow" defTabSz="755650" rtl="1">
            <a:lnSpc>
              <a:spcPct val="90000"/>
            </a:lnSpc>
            <a:spcBef>
              <a:spcPct val="0"/>
            </a:spcBef>
            <a:spcAft>
              <a:spcPct val="35000"/>
            </a:spcAft>
          </a:pPr>
          <a:r>
            <a:rPr lang="ar-EG" altLang="ar-JO" sz="1700" kern="1200" dirty="0"/>
            <a:t>تعلم تقنيات تصميم موقع ويب مميز.</a:t>
          </a:r>
          <a:endParaRPr lang="en-US" sz="1700" kern="1200" dirty="0"/>
        </a:p>
      </dsp:txBody>
      <dsp:txXfrm>
        <a:off x="0" y="1590708"/>
        <a:ext cx="3399591" cy="2511644"/>
      </dsp:txXfrm>
    </dsp:sp>
    <dsp:sp modelId="{CADAE737-32BD-874D-8FDA-0D415B0B7547}">
      <dsp:nvSpPr>
        <dsp:cNvPr id="0" name=""/>
        <dsp:cNvSpPr/>
      </dsp:nvSpPr>
      <dsp:spPr>
        <a:xfrm>
          <a:off x="937863" y="438826"/>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lvl="0" algn="ctr" defTabSz="2133600">
            <a:lnSpc>
              <a:spcPct val="90000"/>
            </a:lnSpc>
            <a:spcBef>
              <a:spcPct val="0"/>
            </a:spcBef>
            <a:spcAft>
              <a:spcPct val="35000"/>
            </a:spcAft>
          </a:pPr>
          <a:r>
            <a:rPr lang="en-US" sz="4800" kern="1200"/>
            <a:t>1</a:t>
          </a:r>
          <a:endParaRPr lang="en-US" sz="4800" kern="1200" dirty="0"/>
        </a:p>
      </dsp:txBody>
      <dsp:txXfrm>
        <a:off x="1121774" y="622737"/>
        <a:ext cx="888000" cy="888000"/>
      </dsp:txXfrm>
    </dsp:sp>
    <dsp:sp modelId="{CC0F4E2F-5A63-DD44-BBDA-3D6341CC21E2}">
      <dsp:nvSpPr>
        <dsp:cNvPr id="0" name=""/>
        <dsp:cNvSpPr/>
      </dsp:nvSpPr>
      <dsp:spPr>
        <a:xfrm>
          <a:off x="0"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719D9-B6E6-F440-B843-EB57ABCAB269}">
      <dsp:nvSpPr>
        <dsp:cNvPr id="0" name=""/>
        <dsp:cNvSpPr/>
      </dsp:nvSpPr>
      <dsp:spPr>
        <a:xfrm>
          <a:off x="3739551"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lvl="0" algn="l" defTabSz="755650">
            <a:lnSpc>
              <a:spcPct val="90000"/>
            </a:lnSpc>
            <a:spcBef>
              <a:spcPct val="0"/>
            </a:spcBef>
            <a:spcAft>
              <a:spcPct val="35000"/>
            </a:spcAft>
          </a:pPr>
          <a:r>
            <a:rPr lang="en-US" altLang="ar-JO" sz="1700" kern="1200" dirty="0"/>
            <a:t>Explain how companies track the results from their Web sites.</a:t>
          </a:r>
        </a:p>
        <a:p>
          <a:pPr lvl="0" algn="justLow" defTabSz="755650" rtl="1">
            <a:lnSpc>
              <a:spcPct val="90000"/>
            </a:lnSpc>
            <a:spcBef>
              <a:spcPct val="0"/>
            </a:spcBef>
            <a:spcAft>
              <a:spcPct val="35000"/>
            </a:spcAft>
          </a:pPr>
          <a:r>
            <a:rPr lang="ar-EG" altLang="ar-JO" sz="1700" kern="1200" dirty="0"/>
            <a:t>شرح كيف تقوم الشركات بتتبع النتائج من مواقعها على الويب.</a:t>
          </a:r>
          <a:endParaRPr lang="en-US" sz="1700" kern="1200" dirty="0"/>
        </a:p>
      </dsp:txBody>
      <dsp:txXfrm>
        <a:off x="3739551" y="1590708"/>
        <a:ext cx="3399591" cy="2511644"/>
      </dsp:txXfrm>
    </dsp:sp>
    <dsp:sp modelId="{2791C676-6BFE-974D-8716-78A672E20766}">
      <dsp:nvSpPr>
        <dsp:cNvPr id="0" name=""/>
        <dsp:cNvSpPr/>
      </dsp:nvSpPr>
      <dsp:spPr>
        <a:xfrm>
          <a:off x="4811435"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lvl="0" algn="ctr" defTabSz="2133600">
            <a:lnSpc>
              <a:spcPct val="90000"/>
            </a:lnSpc>
            <a:spcBef>
              <a:spcPct val="0"/>
            </a:spcBef>
            <a:spcAft>
              <a:spcPct val="35000"/>
            </a:spcAft>
          </a:pPr>
          <a:r>
            <a:rPr lang="en-US" sz="4800" kern="1200"/>
            <a:t>2</a:t>
          </a:r>
        </a:p>
      </dsp:txBody>
      <dsp:txXfrm>
        <a:off x="4995346" y="602518"/>
        <a:ext cx="888000" cy="888000"/>
      </dsp:txXfrm>
    </dsp:sp>
    <dsp:sp modelId="{5F264D60-B46E-A54F-A6E0-1E7569A2F697}">
      <dsp:nvSpPr>
        <dsp:cNvPr id="0" name=""/>
        <dsp:cNvSpPr/>
      </dsp:nvSpPr>
      <dsp:spPr>
        <a:xfrm>
          <a:off x="3739551"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B12DDF-40EF-8C4A-95F4-78C8685EE08C}">
      <dsp:nvSpPr>
        <dsp:cNvPr id="0" name=""/>
        <dsp:cNvSpPr/>
      </dsp:nvSpPr>
      <dsp:spPr>
        <a:xfrm>
          <a:off x="7479102"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lvl="0" algn="l" defTabSz="755650">
            <a:lnSpc>
              <a:spcPct val="90000"/>
            </a:lnSpc>
            <a:spcBef>
              <a:spcPct val="0"/>
            </a:spcBef>
            <a:spcAft>
              <a:spcPct val="35000"/>
            </a:spcAft>
          </a:pPr>
          <a:r>
            <a:rPr lang="en-US" altLang="ar-JO" sz="1700" kern="1200" dirty="0"/>
            <a:t>Describe how e-businesses ensure the privacy and security of the information they collect and store from the Web.</a:t>
          </a:r>
        </a:p>
        <a:p>
          <a:pPr lvl="0" algn="justLow" defTabSz="755650" rtl="1">
            <a:lnSpc>
              <a:spcPct val="90000"/>
            </a:lnSpc>
            <a:spcBef>
              <a:spcPct val="0"/>
            </a:spcBef>
            <a:spcAft>
              <a:spcPct val="35000"/>
            </a:spcAft>
          </a:pPr>
          <a:r>
            <a:rPr lang="ar-EG" sz="1700" kern="1200" dirty="0"/>
            <a:t>وصف كيفية ضمان الأعمال الإلكترونية لخصوصية وأمان المعلومات التي تجمعها وتخزنها من الويب.</a:t>
          </a:r>
          <a:endParaRPr lang="en-US" sz="1700" kern="1200" dirty="0"/>
        </a:p>
      </dsp:txBody>
      <dsp:txXfrm>
        <a:off x="7479102" y="1590708"/>
        <a:ext cx="3399591" cy="2511644"/>
      </dsp:txXfrm>
    </dsp:sp>
    <dsp:sp modelId="{E72DC9FD-DFE2-5B48-BDF3-8B7E6DDD6F39}">
      <dsp:nvSpPr>
        <dsp:cNvPr id="0" name=""/>
        <dsp:cNvSpPr/>
      </dsp:nvSpPr>
      <dsp:spPr>
        <a:xfrm>
          <a:off x="8550986"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lvl="0" algn="ctr" defTabSz="2133600">
            <a:lnSpc>
              <a:spcPct val="90000"/>
            </a:lnSpc>
            <a:spcBef>
              <a:spcPct val="0"/>
            </a:spcBef>
            <a:spcAft>
              <a:spcPct val="35000"/>
            </a:spcAft>
          </a:pPr>
          <a:r>
            <a:rPr lang="en-US" sz="4800" kern="1200"/>
            <a:t>3</a:t>
          </a:r>
        </a:p>
      </dsp:txBody>
      <dsp:txXfrm>
        <a:off x="8734897" y="602518"/>
        <a:ext cx="888000" cy="888000"/>
      </dsp:txXfrm>
    </dsp:sp>
    <dsp:sp modelId="{5EC86EFB-B031-A846-B50C-07DBB2EDB442}">
      <dsp:nvSpPr>
        <dsp:cNvPr id="0" name=""/>
        <dsp:cNvSpPr/>
      </dsp:nvSpPr>
      <dsp:spPr>
        <a:xfrm>
          <a:off x="7479102"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DEE2CD-B69D-A744-A200-B48DE336989E}">
      <dsp:nvSpPr>
        <dsp:cNvPr id="0" name=""/>
        <dsp:cNvSpPr/>
      </dsp:nvSpPr>
      <dsp:spPr>
        <a:xfrm>
          <a:off x="428078" y="1824"/>
          <a:ext cx="2488891" cy="149333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1: 	If I launch a site, customers will flock to it.</a:t>
          </a:r>
        </a:p>
        <a:p>
          <a:pPr lvl="0" algn="justLow" defTabSz="666750" rtl="1">
            <a:lnSpc>
              <a:spcPct val="90000"/>
            </a:lnSpc>
            <a:spcBef>
              <a:spcPct val="0"/>
            </a:spcBef>
            <a:spcAft>
              <a:spcPct val="35000"/>
            </a:spcAft>
          </a:pPr>
          <a:r>
            <a:rPr lang="ar-EG" sz="1500" b="1" kern="1200" dirty="0"/>
            <a:t>الخرافة 1: إذا قمت بإطلاق موقع ما، فسوف يتوافد العملاء إليه.</a:t>
          </a:r>
          <a:endParaRPr lang="en-US" sz="1500" kern="1200" dirty="0"/>
        </a:p>
      </dsp:txBody>
      <dsp:txXfrm>
        <a:off x="428078" y="1824"/>
        <a:ext cx="2488891" cy="1493334"/>
      </dsp:txXfrm>
    </dsp:sp>
    <dsp:sp modelId="{BAC16EB4-427E-0D4A-B729-99AA2C1D3FFD}">
      <dsp:nvSpPr>
        <dsp:cNvPr id="0" name=""/>
        <dsp:cNvSpPr/>
      </dsp:nvSpPr>
      <dsp:spPr>
        <a:xfrm>
          <a:off x="3165858" y="1824"/>
          <a:ext cx="2488891" cy="149333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2: 	Online customers are easy to please.</a:t>
          </a:r>
        </a:p>
        <a:p>
          <a:pPr lvl="0" algn="justLow" defTabSz="666750" rtl="1">
            <a:lnSpc>
              <a:spcPct val="90000"/>
            </a:lnSpc>
            <a:spcBef>
              <a:spcPct val="0"/>
            </a:spcBef>
            <a:spcAft>
              <a:spcPct val="35000"/>
            </a:spcAft>
          </a:pPr>
          <a:r>
            <a:rPr lang="ar-EG" sz="1500" b="1" kern="1200" dirty="0"/>
            <a:t>الخرافة 2: من السهل إرضاء العملاء عبر الإنترنت</a:t>
          </a:r>
          <a:endParaRPr lang="en-US" sz="1500" kern="1200" dirty="0"/>
        </a:p>
      </dsp:txBody>
      <dsp:txXfrm>
        <a:off x="3165858" y="1824"/>
        <a:ext cx="2488891" cy="1493334"/>
      </dsp:txXfrm>
    </dsp:sp>
    <dsp:sp modelId="{A5528A85-6038-F44E-9B31-B5B85DB66716}">
      <dsp:nvSpPr>
        <dsp:cNvPr id="0" name=""/>
        <dsp:cNvSpPr/>
      </dsp:nvSpPr>
      <dsp:spPr>
        <a:xfrm>
          <a:off x="5903639" y="1824"/>
          <a:ext cx="2488891" cy="149333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3: 	Making money on the Web is easy.</a:t>
          </a:r>
        </a:p>
        <a:p>
          <a:pPr lvl="0" algn="ctr" defTabSz="666750">
            <a:lnSpc>
              <a:spcPct val="90000"/>
            </a:lnSpc>
            <a:spcBef>
              <a:spcPct val="0"/>
            </a:spcBef>
            <a:spcAft>
              <a:spcPct val="35000"/>
            </a:spcAft>
          </a:pPr>
          <a:r>
            <a:rPr lang="ar-EG" sz="1500" b="1" kern="1200" dirty="0"/>
            <a:t>الخرافة 3: كسب المال عبر الإنترنت أمر سهل.</a:t>
          </a:r>
          <a:endParaRPr lang="en-US" sz="1500" kern="1200" dirty="0"/>
        </a:p>
      </dsp:txBody>
      <dsp:txXfrm>
        <a:off x="5903639" y="1824"/>
        <a:ext cx="2488891" cy="1493334"/>
      </dsp:txXfrm>
    </dsp:sp>
    <dsp:sp modelId="{7EB92906-0446-6A45-98BF-6891ADD80986}">
      <dsp:nvSpPr>
        <dsp:cNvPr id="0" name=""/>
        <dsp:cNvSpPr/>
      </dsp:nvSpPr>
      <dsp:spPr>
        <a:xfrm>
          <a:off x="8641420" y="1824"/>
          <a:ext cx="2488891" cy="149333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4: 	Privacy is not an important issue.</a:t>
          </a:r>
        </a:p>
        <a:p>
          <a:pPr lvl="0" algn="ctr" defTabSz="666750">
            <a:lnSpc>
              <a:spcPct val="90000"/>
            </a:lnSpc>
            <a:spcBef>
              <a:spcPct val="0"/>
            </a:spcBef>
            <a:spcAft>
              <a:spcPct val="35000"/>
            </a:spcAft>
          </a:pPr>
          <a:r>
            <a:rPr lang="ar-EG" sz="1500" b="1" kern="1200" dirty="0"/>
            <a:t>الخرافة 4: الخصوصية ليست قضية مهمة.</a:t>
          </a:r>
          <a:endParaRPr lang="en-US" sz="1500" kern="1200" dirty="0"/>
        </a:p>
      </dsp:txBody>
      <dsp:txXfrm>
        <a:off x="8641420" y="1824"/>
        <a:ext cx="2488891" cy="1493334"/>
      </dsp:txXfrm>
    </dsp:sp>
    <dsp:sp modelId="{AFEAD91B-CF83-8340-BA2B-7DE4F906EA20}">
      <dsp:nvSpPr>
        <dsp:cNvPr id="0" name=""/>
        <dsp:cNvSpPr/>
      </dsp:nvSpPr>
      <dsp:spPr>
        <a:xfrm>
          <a:off x="428078" y="1744049"/>
          <a:ext cx="2488891" cy="149333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5: 	I don’t need a strategy to sell online.</a:t>
          </a:r>
        </a:p>
        <a:p>
          <a:pPr lvl="0" algn="ctr" defTabSz="666750">
            <a:lnSpc>
              <a:spcPct val="90000"/>
            </a:lnSpc>
            <a:spcBef>
              <a:spcPct val="0"/>
            </a:spcBef>
            <a:spcAft>
              <a:spcPct val="35000"/>
            </a:spcAft>
          </a:pPr>
          <a:r>
            <a:rPr lang="ar-EG" sz="1500" b="1" kern="1200" dirty="0"/>
            <a:t>الخرافة 5: لا أحتاج إلى استراتيجية لبيع منتجاتي عبر الإنترنت.</a:t>
          </a:r>
          <a:endParaRPr lang="en-US" sz="1500" kern="1200" dirty="0"/>
        </a:p>
      </dsp:txBody>
      <dsp:txXfrm>
        <a:off x="428078" y="1744049"/>
        <a:ext cx="2488891" cy="1493334"/>
      </dsp:txXfrm>
    </dsp:sp>
    <dsp:sp modelId="{D8513C35-1E9A-CA4F-8CE2-ACFC0CB18349}">
      <dsp:nvSpPr>
        <dsp:cNvPr id="0" name=""/>
        <dsp:cNvSpPr/>
      </dsp:nvSpPr>
      <dsp:spPr>
        <a:xfrm>
          <a:off x="3165858" y="1744049"/>
          <a:ext cx="2488891" cy="149333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6: 	The most important part of an e-commerce effort is technology.</a:t>
          </a:r>
        </a:p>
        <a:p>
          <a:pPr lvl="0" algn="ctr" defTabSz="666750">
            <a:lnSpc>
              <a:spcPct val="90000"/>
            </a:lnSpc>
            <a:spcBef>
              <a:spcPct val="0"/>
            </a:spcBef>
            <a:spcAft>
              <a:spcPct val="35000"/>
            </a:spcAft>
          </a:pPr>
          <a:r>
            <a:rPr lang="ar-EG" sz="1500" b="1" kern="1200" dirty="0"/>
            <a:t>الخرافة 6: الجزء الأكثر أهمية في جهود التجارة الإلكترونية هو التكنولوجيا.</a:t>
          </a:r>
          <a:endParaRPr lang="en-US" sz="1500" kern="1200" dirty="0"/>
        </a:p>
      </dsp:txBody>
      <dsp:txXfrm>
        <a:off x="3165858" y="1744049"/>
        <a:ext cx="2488891" cy="1493334"/>
      </dsp:txXfrm>
    </dsp:sp>
    <dsp:sp modelId="{1BFD71A1-6E5D-2B45-A40B-5D7702E19764}">
      <dsp:nvSpPr>
        <dsp:cNvPr id="0" name=""/>
        <dsp:cNvSpPr/>
      </dsp:nvSpPr>
      <dsp:spPr>
        <a:xfrm>
          <a:off x="5903639" y="1744049"/>
          <a:ext cx="2488891" cy="149333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7:	Customer service is not important.</a:t>
          </a:r>
        </a:p>
        <a:p>
          <a:pPr lvl="0" algn="ctr" defTabSz="666750">
            <a:lnSpc>
              <a:spcPct val="90000"/>
            </a:lnSpc>
            <a:spcBef>
              <a:spcPct val="0"/>
            </a:spcBef>
            <a:spcAft>
              <a:spcPct val="35000"/>
            </a:spcAft>
          </a:pPr>
          <a:r>
            <a:rPr lang="ar-EG" sz="1500" b="1" kern="1200" dirty="0"/>
            <a:t>الخرافة 7: خدمة العملاء ليست مهمة.</a:t>
          </a:r>
          <a:endParaRPr lang="en-US" sz="1500" kern="1200" dirty="0"/>
        </a:p>
      </dsp:txBody>
      <dsp:txXfrm>
        <a:off x="5903639" y="1744049"/>
        <a:ext cx="2488891" cy="1493334"/>
      </dsp:txXfrm>
    </dsp:sp>
    <dsp:sp modelId="{4F6C7469-B782-2049-BB72-1E828EB472E9}">
      <dsp:nvSpPr>
        <dsp:cNvPr id="0" name=""/>
        <dsp:cNvSpPr/>
      </dsp:nvSpPr>
      <dsp:spPr>
        <a:xfrm>
          <a:off x="8641420" y="1744049"/>
          <a:ext cx="2488891" cy="149333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8: 	Flashy Web sites are better than simple ones.</a:t>
          </a:r>
        </a:p>
        <a:p>
          <a:pPr lvl="0" algn="ctr" defTabSz="666750">
            <a:lnSpc>
              <a:spcPct val="90000"/>
            </a:lnSpc>
            <a:spcBef>
              <a:spcPct val="0"/>
            </a:spcBef>
            <a:spcAft>
              <a:spcPct val="35000"/>
            </a:spcAft>
          </a:pPr>
          <a:r>
            <a:rPr lang="ar-EG" sz="1500" b="1" kern="1200" dirty="0"/>
            <a:t>الخرافة 8: المواقع الإلكترونية المبهرة أفضل من المواقع الإلكترونية البسيطة.</a:t>
          </a:r>
          <a:endParaRPr lang="en-US" sz="1500" kern="1200" dirty="0"/>
        </a:p>
      </dsp:txBody>
      <dsp:txXfrm>
        <a:off x="8641420" y="1744049"/>
        <a:ext cx="2488891" cy="1493334"/>
      </dsp:txXfrm>
    </dsp:sp>
    <dsp:sp modelId="{6BEEF337-0E54-BE47-A2F2-C195E922CD14}">
      <dsp:nvSpPr>
        <dsp:cNvPr id="0" name=""/>
        <dsp:cNvSpPr/>
      </dsp:nvSpPr>
      <dsp:spPr>
        <a:xfrm>
          <a:off x="3165858" y="3486273"/>
          <a:ext cx="2488891" cy="149333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9: 	It’s what’s up front that counts.</a:t>
          </a:r>
        </a:p>
        <a:p>
          <a:pPr lvl="0" algn="ctr" defTabSz="666750">
            <a:lnSpc>
              <a:spcPct val="90000"/>
            </a:lnSpc>
            <a:spcBef>
              <a:spcPct val="0"/>
            </a:spcBef>
            <a:spcAft>
              <a:spcPct val="35000"/>
            </a:spcAft>
          </a:pPr>
          <a:r>
            <a:rPr lang="ar-EG" sz="1500" b="1" kern="1200" dirty="0"/>
            <a:t>الخرافة 9: ما هو في المقدمة هو المهم.</a:t>
          </a:r>
          <a:endParaRPr lang="en-US" sz="1500" kern="1200" dirty="0"/>
        </a:p>
      </dsp:txBody>
      <dsp:txXfrm>
        <a:off x="3165858" y="3486273"/>
        <a:ext cx="2488891" cy="1493334"/>
      </dsp:txXfrm>
    </dsp:sp>
    <dsp:sp modelId="{B12458F2-418A-694B-93D1-E45671EF998D}">
      <dsp:nvSpPr>
        <dsp:cNvPr id="0" name=""/>
        <dsp:cNvSpPr/>
      </dsp:nvSpPr>
      <dsp:spPr>
        <a:xfrm>
          <a:off x="5903639" y="3486273"/>
          <a:ext cx="2488891" cy="149333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kern="1200" dirty="0"/>
            <a:t>Myth 10: Its too late to get on the Web.</a:t>
          </a:r>
        </a:p>
        <a:p>
          <a:pPr lvl="0" algn="ctr" defTabSz="666750">
            <a:lnSpc>
              <a:spcPct val="90000"/>
            </a:lnSpc>
            <a:spcBef>
              <a:spcPct val="0"/>
            </a:spcBef>
            <a:spcAft>
              <a:spcPct val="35000"/>
            </a:spcAft>
          </a:pPr>
          <a:r>
            <a:rPr lang="ar-EG" sz="1500" b="1" kern="1200" dirty="0"/>
            <a:t>الخرافة 10: فات الأوان لاستخدام الإنترنت.</a:t>
          </a:r>
          <a:endParaRPr lang="en-US" sz="1500" kern="1200" dirty="0"/>
        </a:p>
      </dsp:txBody>
      <dsp:txXfrm>
        <a:off x="5903639" y="3486273"/>
        <a:ext cx="2488891" cy="1493334"/>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	</a:t>
            </a: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89758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E-commerce and the entrepreneur</a:t>
            </a:r>
          </a:p>
        </p:txBody>
      </p:sp>
      <p:sp>
        <p:nvSpPr>
          <p:cNvPr id="15" name="Title 1">
            <a:extLst>
              <a:ext uri="{FF2B5EF4-FFF2-40B4-BE49-F238E27FC236}">
                <a16:creationId xmlns:a16="http://schemas.microsoft.com/office/drawing/2014/main" xmlns=""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800" b="1" dirty="0">
                <a:latin typeface="+mn-lt"/>
              </a:rPr>
              <a:t>التجارة الإلكترونية وريادة الأعمال</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xmlns="" id="{39B463CC-5BF9-D7A8-3182-E65059407DA3}"/>
              </a:ext>
            </a:extLst>
          </p:cNvPr>
          <p:cNvGraphicFramePr/>
          <p:nvPr>
            <p:extLst>
              <p:ext uri="{D42A27DB-BD31-4B8C-83A1-F6EECF244321}">
                <p14:modId xmlns:p14="http://schemas.microsoft.com/office/powerpoint/2010/main" val="2783805191"/>
              </p:ext>
            </p:extLst>
          </p:nvPr>
        </p:nvGraphicFramePr>
        <p:xfrm>
          <a:off x="756751" y="1781503"/>
          <a:ext cx="10909738" cy="43254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xmlns="" id="{88DAA724-763E-7C49-B3FC-B72A95BF230D}"/>
              </a:ext>
            </a:extLst>
          </p:cNvPr>
          <p:cNvGraphicFramePr/>
          <p:nvPr>
            <p:extLst>
              <p:ext uri="{D42A27DB-BD31-4B8C-83A1-F6EECF244321}">
                <p14:modId xmlns:p14="http://schemas.microsoft.com/office/powerpoint/2010/main" val="4060827766"/>
              </p:ext>
            </p:extLst>
          </p:nvPr>
        </p:nvGraphicFramePr>
        <p:xfrm>
          <a:off x="642139" y="1964727"/>
          <a:ext cx="10878694" cy="41860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3875432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10000"/>
              </a:lnSpc>
              <a:spcBef>
                <a:spcPts val="1200"/>
              </a:spcBef>
              <a:buFont typeface="Arial" pitchFamily="34" charset="0"/>
              <a:buChar char="•"/>
            </a:pPr>
            <a:r>
              <a:rPr lang="en-US" sz="2400" dirty="0">
                <a:latin typeface="+mn-lt"/>
              </a:rPr>
              <a:t>E-commerce has created a new way of doing business, one that is connecting producers, sellers, and customers via technology in ways that have never been possible before. </a:t>
            </a:r>
          </a:p>
          <a:p>
            <a:pPr marL="342900" indent="-342900" algn="just">
              <a:lnSpc>
                <a:spcPct val="110000"/>
              </a:lnSpc>
              <a:spcBef>
                <a:spcPts val="1200"/>
              </a:spcBef>
              <a:buFont typeface="Arial" pitchFamily="34" charset="0"/>
              <a:buChar char="•"/>
            </a:pPr>
            <a:r>
              <a:rPr lang="en-US" sz="2400" dirty="0">
                <a:latin typeface="+mn-lt"/>
              </a:rPr>
              <a:t>As these companies discover innovative ways to use the Internet, social media, computers, and mobile devices to serve their customers better and to connect with their suppliers, they are creating a new industrial order.</a:t>
            </a:r>
          </a:p>
          <a:p>
            <a:pPr marL="342900" indent="-342900" algn="just">
              <a:lnSpc>
                <a:spcPct val="110000"/>
              </a:lnSpc>
              <a:spcBef>
                <a:spcPts val="1200"/>
              </a:spcBef>
              <a:buFont typeface="Arial" pitchFamily="34" charset="0"/>
              <a:buChar char="•"/>
            </a:pPr>
            <a:r>
              <a:rPr lang="en-US" sz="2400" dirty="0">
                <a:latin typeface="+mn-lt"/>
              </a:rPr>
              <a:t> In short, e-commerce has launched </a:t>
            </a:r>
            <a:r>
              <a:rPr lang="en-US" sz="2400" b="1" dirty="0">
                <a:latin typeface="+mn-lt"/>
              </a:rPr>
              <a:t>a revolution. </a:t>
            </a:r>
          </a:p>
        </p:txBody>
      </p:sp>
      <p:sp>
        <p:nvSpPr>
          <p:cNvPr id="2" name="Rectangle 1"/>
          <p:cNvSpPr/>
          <p:nvPr/>
        </p:nvSpPr>
        <p:spPr>
          <a:xfrm>
            <a:off x="6794943" y="1549488"/>
            <a:ext cx="5139557" cy="517064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لقد خلقت التجارة الإلكترونية طريقة جديدة لممارسة الأعمال التجارية، وهي طريقة تربط بين المنتجين والبائعين والعملاء من خلال التكنولوجيا بطرق لم تكن ممكنة من قبل.</a:t>
            </a:r>
          </a:p>
          <a:p>
            <a:pPr marL="342900" indent="-342900" algn="justLow" rtl="1">
              <a:lnSpc>
                <a:spcPct val="150000"/>
              </a:lnSpc>
              <a:buFont typeface="Arial" pitchFamily="34" charset="0"/>
              <a:buChar char="•"/>
            </a:pPr>
            <a:r>
              <a:rPr lang="ar-EG" sz="2200" dirty="0"/>
              <a:t>ومع اكتشاف هذه الشركات لطرق مبتكرة لاستخدام الإنترنت ووسائل التواصل الاجتماعي وأجهزة الكمبيوتر والأجهزة المحمولة لخدمة عملائها بشكل أفضل والتواصل مع مورديها، فإنها تخلق نظامًا صناعيًا جديدًا.</a:t>
            </a:r>
          </a:p>
          <a:p>
            <a:pPr marL="342900" indent="-342900" algn="justLow" rtl="1">
              <a:lnSpc>
                <a:spcPct val="150000"/>
              </a:lnSpc>
              <a:buFont typeface="Arial" pitchFamily="34" charset="0"/>
              <a:buChar char="•"/>
            </a:pPr>
            <a:r>
              <a:rPr lang="ar-EG" sz="2200" dirty="0"/>
              <a:t>باختصار، أطلقت التجارة الإلكترونية </a:t>
            </a:r>
            <a:r>
              <a:rPr lang="ar-EG" sz="2200" b="1" dirty="0"/>
              <a:t>ثورة</a:t>
            </a:r>
            <a:r>
              <a:rPr lang="ar-EG" sz="2200" dirty="0"/>
              <a:t>.</a:t>
            </a:r>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Internet: Changing the Face of Business</a:t>
            </a:r>
          </a:p>
          <a:p>
            <a:r>
              <a:rPr lang="ar-EG" sz="2800" b="1" dirty="0">
                <a:solidFill>
                  <a:srgbClr val="00B0F0"/>
                </a:solidFill>
                <a:latin typeface="Alexandria" charset="0"/>
                <a:cs typeface="Alexandria" charset="0"/>
              </a:rPr>
              <a:t>الإنترنت: تغيير وجه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793326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10000"/>
              </a:lnSpc>
              <a:spcBef>
                <a:spcPts val="1200"/>
              </a:spcBef>
              <a:buFont typeface="Arial" pitchFamily="34" charset="0"/>
              <a:buChar char="•"/>
            </a:pPr>
            <a:r>
              <a:rPr lang="en-US" sz="2400" dirty="0">
                <a:latin typeface="+mn-lt"/>
              </a:rPr>
              <a:t>Successful companies embrace the Internet as a mechanism for transforming their companies and for changing everything about the way they do business.</a:t>
            </a:r>
          </a:p>
          <a:p>
            <a:pPr marL="342900" indent="-342900" algn="just">
              <a:lnSpc>
                <a:spcPct val="110000"/>
              </a:lnSpc>
              <a:spcBef>
                <a:spcPts val="1200"/>
              </a:spcBef>
              <a:buFont typeface="Arial" pitchFamily="34" charset="0"/>
              <a:buChar char="•"/>
            </a:pPr>
            <a:r>
              <a:rPr lang="en-US" sz="2400" dirty="0">
                <a:latin typeface="+mn-lt"/>
              </a:rPr>
              <a:t>Business basics still apply online.  </a:t>
            </a:r>
          </a:p>
          <a:p>
            <a:pPr marL="342900" indent="-342900" algn="just">
              <a:lnSpc>
                <a:spcPct val="110000"/>
              </a:lnSpc>
              <a:spcBef>
                <a:spcPts val="1200"/>
              </a:spcBef>
              <a:buFont typeface="Arial" pitchFamily="34" charset="0"/>
              <a:buChar char="•"/>
            </a:pPr>
            <a:r>
              <a:rPr lang="en-US" sz="2400" dirty="0">
                <a:latin typeface="+mn-lt"/>
              </a:rPr>
              <a:t>In the world of e-commerce, company size matters less  than speed and flexibility.</a:t>
            </a:r>
          </a:p>
          <a:p>
            <a:pPr marL="342900" indent="-342900" algn="justLow" rtl="1">
              <a:lnSpc>
                <a:spcPct val="110000"/>
              </a:lnSpc>
              <a:spcBef>
                <a:spcPts val="1200"/>
              </a:spcBef>
              <a:buFont typeface="Arial" pitchFamily="34" charset="0"/>
              <a:buChar char="•"/>
            </a:pPr>
            <a:r>
              <a:rPr lang="ar-EG" sz="2400" dirty="0">
                <a:latin typeface="+mn-lt"/>
              </a:rPr>
              <a:t>تتبنى الشركات الناجحة الإنترنت كآلية لتحويل شركاتها وتغيير كل شيء يتعلق بالطريقة التي تدير بها أعمالها.</a:t>
            </a:r>
          </a:p>
          <a:p>
            <a:pPr marL="342900" indent="-342900" algn="justLow" rtl="1">
              <a:lnSpc>
                <a:spcPct val="110000"/>
              </a:lnSpc>
              <a:spcBef>
                <a:spcPts val="1200"/>
              </a:spcBef>
              <a:buFont typeface="Arial" pitchFamily="34" charset="0"/>
              <a:buChar char="•"/>
            </a:pPr>
            <a:r>
              <a:rPr lang="ar-EG" sz="2400" dirty="0">
                <a:latin typeface="+mn-lt"/>
              </a:rPr>
              <a:t>لا تزال أساسيات الأعمال تنطبق على الإنترنت.</a:t>
            </a:r>
          </a:p>
          <a:p>
            <a:pPr marL="342900" indent="-342900" algn="justLow" rtl="1">
              <a:lnSpc>
                <a:spcPct val="110000"/>
              </a:lnSpc>
              <a:spcBef>
                <a:spcPts val="1200"/>
              </a:spcBef>
              <a:buFont typeface="Arial" pitchFamily="34" charset="0"/>
              <a:buChar char="•"/>
            </a:pPr>
            <a:r>
              <a:rPr lang="ar-EG" sz="2400" dirty="0">
                <a:latin typeface="+mn-lt"/>
              </a:rPr>
              <a:t>في عالم التجارة الإلكترونية، حجم الشركة أقل أهمية من السرعة والمرونة.</a:t>
            </a:r>
            <a:endParaRPr lang="en-US" sz="2400" dirty="0">
              <a:latin typeface="+mn-lt"/>
            </a:endParaRPr>
          </a:p>
        </p:txBody>
      </p:sp>
      <p:pic>
        <p:nvPicPr>
          <p:cNvPr id="9" name="Picture 2" descr="What Is The Internet? How Does The Internet Work And What Is The History? -  Tech Business News">
            <a:extLst>
              <a:ext uri="{FF2B5EF4-FFF2-40B4-BE49-F238E27FC236}">
                <a16:creationId xmlns:a16="http://schemas.microsoft.com/office/drawing/2014/main" xmlns="" id="{BBC8DFF9-B377-42F9-5FAD-4313FF7E1A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31826" y="1820753"/>
            <a:ext cx="3213677" cy="4611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55081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Internet: Changing the Face of Business</a:t>
            </a:r>
          </a:p>
          <a:p>
            <a:r>
              <a:rPr lang="ar-EG" sz="2800" b="1" dirty="0">
                <a:solidFill>
                  <a:srgbClr val="00B0F0"/>
                </a:solidFill>
                <a:latin typeface="Alexandria" charset="0"/>
                <a:cs typeface="Alexandria" charset="0"/>
              </a:rPr>
              <a:t>الإنترنت: تغيير وجه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1130708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400" dirty="0">
                <a:latin typeface="+mn-lt"/>
              </a:rPr>
              <a:t>Saudi Arabia is the 27th largest market for e-Commerce with a predicted revenue of US$11,977.7 million by 2023, placing it ahead of United Arab Emirates. Revenue is expected to show a compound annual growth rate (CAGR 2023-2027) of 13.9%, resulting in 2027.</a:t>
            </a:r>
          </a:p>
        </p:txBody>
      </p:sp>
      <p:pic>
        <p:nvPicPr>
          <p:cNvPr id="10" name="Picture 2" descr="Saudi Arabia's e-commerce market to hit SAR 50 billion by 2025">
            <a:extLst>
              <a:ext uri="{FF2B5EF4-FFF2-40B4-BE49-F238E27FC236}">
                <a16:creationId xmlns:a16="http://schemas.microsoft.com/office/drawing/2014/main" xmlns="" id="{95934B11-B684-50E2-7051-6896E1AB39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3338" y="2958020"/>
            <a:ext cx="6274676" cy="360199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3308484"/>
            <a:ext cx="4866324" cy="3172702"/>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rtl="1">
              <a:spcBef>
                <a:spcPts val="1200"/>
              </a:spcBef>
              <a:buFont typeface="Arial" pitchFamily="34" charset="0"/>
              <a:buChar char="•"/>
            </a:pPr>
            <a:r>
              <a:rPr lang="ar-EG" sz="2100" dirty="0">
                <a:latin typeface="+mn-lt"/>
              </a:rPr>
              <a:t>تحتل المملكة العربية السعودية المرتبة السابعة والعشرين من حيث الحجم في مجال التجارة الإلكترونية، حيث من المتوقع أن تبلغ إيراداتها 11.977.7 مليون دولار أمريكي بحلول عام 2023م، مما يجعلها متقدمة على الإمارات العربية المتحدة. </a:t>
            </a:r>
          </a:p>
          <a:p>
            <a:pPr marL="342900" indent="-342900" algn="justLow" rtl="1">
              <a:spcBef>
                <a:spcPts val="1200"/>
              </a:spcBef>
              <a:buFont typeface="Arial" pitchFamily="34" charset="0"/>
              <a:buChar char="•"/>
            </a:pPr>
            <a:r>
              <a:rPr lang="ar-EG" sz="2100" dirty="0">
                <a:latin typeface="+mn-lt"/>
              </a:rPr>
              <a:t>ومن المتوقع أن تظهر الإيرادات معدل نمو سنوي مركب (</a:t>
            </a:r>
            <a:r>
              <a:rPr lang="en-US" sz="2100" dirty="0">
                <a:latin typeface="+mn-lt"/>
              </a:rPr>
              <a:t>CAGR 2023-2027</a:t>
            </a:r>
            <a:r>
              <a:rPr lang="ar-EG" sz="2100" dirty="0">
                <a:latin typeface="+mn-lt"/>
              </a:rPr>
              <a:t>) بنسبة 13.9٪، بحلول عام 2027م.</a:t>
            </a:r>
            <a:endParaRPr lang="en-US" sz="2100" dirty="0">
              <a:latin typeface="+mn-lt"/>
            </a:endParaRPr>
          </a:p>
        </p:txBody>
      </p:sp>
    </p:spTree>
    <p:extLst>
      <p:ext uri="{BB962C8B-B14F-4D97-AF65-F5344CB8AC3E}">
        <p14:creationId xmlns:p14="http://schemas.microsoft.com/office/powerpoint/2010/main" val="177224095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of Selling on the Web</a:t>
            </a:r>
          </a:p>
          <a:p>
            <a:r>
              <a:rPr lang="ar-EG" sz="2800" b="1" dirty="0">
                <a:solidFill>
                  <a:srgbClr val="00B0F0"/>
                </a:solidFill>
                <a:latin typeface="Alexandria" charset="0"/>
                <a:cs typeface="Alexandria" charset="0"/>
              </a:rPr>
              <a:t>فوائد البيع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73508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sz="2200" dirty="0">
                <a:latin typeface="+mn-lt"/>
              </a:rPr>
              <a:t>Opportunity to increase revenues and profits.</a:t>
            </a:r>
          </a:p>
          <a:p>
            <a:pPr marL="342900" indent="-342900" algn="just">
              <a:spcBef>
                <a:spcPts val="600"/>
              </a:spcBef>
              <a:buFont typeface="Arial" pitchFamily="34" charset="0"/>
              <a:buChar char="•"/>
            </a:pPr>
            <a:r>
              <a:rPr lang="en-US" sz="2200" dirty="0">
                <a:latin typeface="+mn-lt"/>
              </a:rPr>
              <a:t>Ability to expand into global markets.</a:t>
            </a:r>
          </a:p>
          <a:p>
            <a:pPr marL="342900" indent="-342900" algn="just">
              <a:spcBef>
                <a:spcPts val="600"/>
              </a:spcBef>
              <a:buFont typeface="Arial" pitchFamily="34" charset="0"/>
              <a:buChar char="•"/>
            </a:pPr>
            <a:r>
              <a:rPr lang="en-US" sz="2200" dirty="0">
                <a:latin typeface="+mn-lt"/>
              </a:rPr>
              <a:t>Ability to remain open 24 hours a day, seven days a week.</a:t>
            </a:r>
          </a:p>
          <a:p>
            <a:pPr marL="342900" indent="-342900" algn="just">
              <a:spcBef>
                <a:spcPts val="600"/>
              </a:spcBef>
              <a:buFont typeface="Arial" pitchFamily="34" charset="0"/>
              <a:buChar char="•"/>
            </a:pPr>
            <a:r>
              <a:rPr lang="en-US" sz="2200" dirty="0">
                <a:latin typeface="+mn-lt"/>
              </a:rPr>
              <a:t>Capacity to use the Web’s interactive nature to enhance customer service.</a:t>
            </a:r>
          </a:p>
          <a:p>
            <a:pPr marL="342900" indent="-342900" algn="just">
              <a:spcBef>
                <a:spcPts val="600"/>
              </a:spcBef>
              <a:buFont typeface="Arial" pitchFamily="34" charset="0"/>
              <a:buChar char="•"/>
            </a:pPr>
            <a:r>
              <a:rPr lang="en-US" sz="2200" dirty="0">
                <a:latin typeface="+mn-lt"/>
              </a:rPr>
              <a:t>Power to educate and inform.</a:t>
            </a:r>
          </a:p>
          <a:p>
            <a:pPr marL="342900" indent="-342900" algn="justLow" rtl="1">
              <a:spcBef>
                <a:spcPts val="600"/>
              </a:spcBef>
              <a:buFont typeface="Arial" pitchFamily="34" charset="0"/>
              <a:buChar char="•"/>
            </a:pPr>
            <a:r>
              <a:rPr lang="ar-EG" sz="2200" dirty="0">
                <a:latin typeface="+mn-lt"/>
              </a:rPr>
              <a:t>فرصة لزيادة الإيرادات والأرباح.</a:t>
            </a:r>
          </a:p>
          <a:p>
            <a:pPr marL="342900" indent="-342900" algn="justLow" rtl="1">
              <a:spcBef>
                <a:spcPts val="600"/>
              </a:spcBef>
              <a:buFont typeface="Arial" pitchFamily="34" charset="0"/>
              <a:buChar char="•"/>
            </a:pPr>
            <a:r>
              <a:rPr lang="ar-EG" sz="2200" dirty="0">
                <a:latin typeface="+mn-lt"/>
              </a:rPr>
              <a:t>القدرة على التوسع في الأسواق العالمية.</a:t>
            </a:r>
          </a:p>
          <a:p>
            <a:pPr marL="342900" indent="-342900" algn="justLow" rtl="1">
              <a:spcBef>
                <a:spcPts val="600"/>
              </a:spcBef>
              <a:buFont typeface="Arial" pitchFamily="34" charset="0"/>
              <a:buChar char="•"/>
            </a:pPr>
            <a:r>
              <a:rPr lang="ar-EG" sz="2200" dirty="0">
                <a:latin typeface="+mn-lt"/>
              </a:rPr>
              <a:t>القدرة على البقاء مفتوحًا 24 ساعة في اليوم، سبعة أيام في الأسبوع.</a:t>
            </a:r>
          </a:p>
          <a:p>
            <a:pPr marL="342900" indent="-342900" algn="justLow" rtl="1">
              <a:spcBef>
                <a:spcPts val="600"/>
              </a:spcBef>
              <a:buFont typeface="Arial" pitchFamily="34" charset="0"/>
              <a:buChar char="•"/>
            </a:pPr>
            <a:r>
              <a:rPr lang="ar-EG" sz="2200" dirty="0">
                <a:latin typeface="+mn-lt"/>
              </a:rPr>
              <a:t>القدرة على استخدام الطبيعة التفاعلية للويب لتحسين خدمة العملاء.</a:t>
            </a:r>
          </a:p>
          <a:p>
            <a:pPr marL="342900" indent="-342900" algn="justLow" rtl="1">
              <a:spcBef>
                <a:spcPts val="600"/>
              </a:spcBef>
              <a:buFont typeface="Arial" pitchFamily="34" charset="0"/>
              <a:buChar char="•"/>
            </a:pPr>
            <a:r>
              <a:rPr lang="ar-EG" sz="2200" dirty="0">
                <a:latin typeface="+mn-lt"/>
              </a:rPr>
              <a:t>القدرة على التثقيف والإعلام.</a:t>
            </a:r>
            <a:endParaRPr lang="en-US" sz="2200" dirty="0">
              <a:latin typeface="+mn-lt"/>
            </a:endParaRPr>
          </a:p>
        </p:txBody>
      </p:sp>
      <p:pic>
        <p:nvPicPr>
          <p:cNvPr id="11" name="Picture 2" descr="The Future of E-Commerce: Innovations and Trends">
            <a:extLst>
              <a:ext uri="{FF2B5EF4-FFF2-40B4-BE49-F238E27FC236}">
                <a16:creationId xmlns:a16="http://schemas.microsoft.com/office/drawing/2014/main" xmlns="" id="{1B6A2E90-0CE5-F152-D8A6-F12474679F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4390" y="2110468"/>
            <a:ext cx="4379311" cy="3742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50858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of Selling on the Web</a:t>
            </a:r>
          </a:p>
          <a:p>
            <a:r>
              <a:rPr lang="ar-EG" sz="2800" b="1" dirty="0">
                <a:solidFill>
                  <a:srgbClr val="00B0F0"/>
                </a:solidFill>
                <a:latin typeface="Alexandria" charset="0"/>
                <a:cs typeface="Alexandria" charset="0"/>
              </a:rPr>
              <a:t>فوائد البيع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775984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sz="2200" dirty="0">
                <a:latin typeface="+mn-lt"/>
              </a:rPr>
              <a:t>Ability to lower the cost of doing business</a:t>
            </a:r>
          </a:p>
          <a:p>
            <a:pPr marL="342900" indent="-342900" algn="just">
              <a:spcBef>
                <a:spcPts val="600"/>
              </a:spcBef>
              <a:buFont typeface="Arial" pitchFamily="34" charset="0"/>
              <a:buChar char="•"/>
            </a:pPr>
            <a:r>
              <a:rPr lang="en-US" sz="2200" dirty="0">
                <a:latin typeface="+mn-lt"/>
              </a:rPr>
              <a:t>Ability to spot new business opportunities and capitalize on them</a:t>
            </a:r>
          </a:p>
          <a:p>
            <a:pPr marL="342900" indent="-342900" algn="just">
              <a:spcBef>
                <a:spcPts val="600"/>
              </a:spcBef>
              <a:buFont typeface="Arial" pitchFamily="34" charset="0"/>
              <a:buChar char="•"/>
            </a:pPr>
            <a:r>
              <a:rPr lang="en-US" sz="2200" dirty="0">
                <a:latin typeface="+mn-lt"/>
              </a:rPr>
              <a:t>Ability to grow faster</a:t>
            </a:r>
          </a:p>
          <a:p>
            <a:pPr marL="342900" indent="-342900" algn="just">
              <a:spcBef>
                <a:spcPts val="600"/>
              </a:spcBef>
              <a:buFont typeface="Arial" pitchFamily="34" charset="0"/>
              <a:buChar char="•"/>
            </a:pPr>
            <a:r>
              <a:rPr lang="en-US" sz="2200" dirty="0">
                <a:latin typeface="+mn-lt"/>
              </a:rPr>
              <a:t>Power to track sales results</a:t>
            </a:r>
          </a:p>
          <a:p>
            <a:pPr marL="800100" lvl="1" indent="-342900" algn="just">
              <a:spcBef>
                <a:spcPts val="600"/>
              </a:spcBef>
              <a:buFont typeface="Arial" pitchFamily="34" charset="0"/>
              <a:buChar char="•"/>
            </a:pPr>
            <a:r>
              <a:rPr lang="en-US" sz="2200" b="1" dirty="0">
                <a:latin typeface="+mn-lt"/>
              </a:rPr>
              <a:t>Conversion rate </a:t>
            </a:r>
            <a:r>
              <a:rPr lang="en-US" sz="2200" dirty="0">
                <a:latin typeface="+mn-lt"/>
              </a:rPr>
              <a:t>: the percentage of customers to a Web site who actually make a purchase. </a:t>
            </a:r>
          </a:p>
          <a:p>
            <a:pPr marL="342900" lvl="1" indent="-342900" algn="justLow" rtl="1">
              <a:spcBef>
                <a:spcPts val="600"/>
              </a:spcBef>
              <a:buFont typeface="Arial" pitchFamily="34" charset="0"/>
              <a:buChar char="•"/>
            </a:pPr>
            <a:r>
              <a:rPr lang="ar-EG" sz="2200" dirty="0">
                <a:latin typeface="+mn-lt"/>
              </a:rPr>
              <a:t>القدرة على خفض تكلفة ممارسة الأعمال التجارية.</a:t>
            </a:r>
          </a:p>
          <a:p>
            <a:pPr marL="342900" lvl="1" indent="-342900" algn="justLow" rtl="1">
              <a:spcBef>
                <a:spcPts val="600"/>
              </a:spcBef>
              <a:buFont typeface="Arial" pitchFamily="34" charset="0"/>
              <a:buChar char="•"/>
            </a:pPr>
            <a:r>
              <a:rPr lang="ar-EG" sz="2200" dirty="0">
                <a:latin typeface="+mn-lt"/>
              </a:rPr>
              <a:t>القدرة على اكتشاف فرص الأعمال الجديدة والاستفادة منها.</a:t>
            </a:r>
          </a:p>
          <a:p>
            <a:pPr marL="342900" lvl="1" indent="-342900" algn="justLow" rtl="1">
              <a:spcBef>
                <a:spcPts val="600"/>
              </a:spcBef>
              <a:buFont typeface="Arial" pitchFamily="34" charset="0"/>
              <a:buChar char="•"/>
            </a:pPr>
            <a:r>
              <a:rPr lang="ar-EG" sz="2200" dirty="0">
                <a:latin typeface="+mn-lt"/>
              </a:rPr>
              <a:t>القدرة على النمو بشكل أسرع.</a:t>
            </a:r>
          </a:p>
          <a:p>
            <a:pPr marL="342900" lvl="1" indent="-342900" algn="justLow" rtl="1">
              <a:spcBef>
                <a:spcPts val="600"/>
              </a:spcBef>
              <a:buFont typeface="Arial" pitchFamily="34" charset="0"/>
              <a:buChar char="•"/>
            </a:pPr>
            <a:r>
              <a:rPr lang="ar-EG" sz="2200" dirty="0">
                <a:latin typeface="+mn-lt"/>
              </a:rPr>
              <a:t>القدرة على تتبع نتائج المبيعات.</a:t>
            </a:r>
          </a:p>
          <a:p>
            <a:pPr marL="800100" lvl="2" indent="-342900" algn="justLow" rtl="1">
              <a:spcBef>
                <a:spcPts val="600"/>
              </a:spcBef>
              <a:buFont typeface="Arial" pitchFamily="34" charset="0"/>
              <a:buChar char="•"/>
            </a:pPr>
            <a:r>
              <a:rPr lang="ar-EG" sz="2200" b="1" dirty="0">
                <a:latin typeface="+mn-lt"/>
              </a:rPr>
              <a:t>معدل التحويل</a:t>
            </a:r>
            <a:r>
              <a:rPr lang="ar-EG" sz="2200" dirty="0">
                <a:latin typeface="+mn-lt"/>
              </a:rPr>
              <a:t>: النسبة المئوية للعملاء الذين يزورون موقع الويب ويقومون بالفعل بعملية شراء.</a:t>
            </a:r>
            <a:endParaRPr lang="en-US" sz="2200" dirty="0">
              <a:latin typeface="+mn-lt"/>
            </a:endParaRPr>
          </a:p>
        </p:txBody>
      </p:sp>
      <p:pic>
        <p:nvPicPr>
          <p:cNvPr id="10" name="Picture 4" descr="E-Commerce: Definition, Examples and Trends. | Built In">
            <a:extLst>
              <a:ext uri="{FF2B5EF4-FFF2-40B4-BE49-F238E27FC236}">
                <a16:creationId xmlns:a16="http://schemas.microsoft.com/office/drawing/2014/main" xmlns="" id="{3BE030D3-C08F-8BA7-53C6-45413E5E07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0316" y="1918169"/>
            <a:ext cx="3410451" cy="3988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12158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346788" cy="830997"/>
          </a:xfrm>
          <a:prstGeom prst="rect">
            <a:avLst/>
          </a:prstGeom>
          <a:noFill/>
        </p:spPr>
        <p:txBody>
          <a:bodyPr wrap="square" rtlCol="0">
            <a:spAutoFit/>
          </a:bodyPr>
          <a:lstStyle/>
          <a:p>
            <a:r>
              <a:rPr lang="en-US" sz="2200" b="1" dirty="0">
                <a:solidFill>
                  <a:srgbClr val="00B0F0"/>
                </a:solidFill>
                <a:latin typeface="Alexandria" charset="0"/>
                <a:cs typeface="Alexandria" charset="0"/>
              </a:rPr>
              <a:t>Factors to Consider Before Launching into E-Commerce</a:t>
            </a:r>
          </a:p>
          <a:p>
            <a:r>
              <a:rPr lang="ar-EG" sz="2400" b="1" dirty="0">
                <a:solidFill>
                  <a:srgbClr val="00B0F0"/>
                </a:solidFill>
                <a:latin typeface="Alexandria" charset="0"/>
                <a:cs typeface="Alexandria" charset="0"/>
              </a:rPr>
              <a:t>عوامل يجب مراعاتها قبل الانطلاق في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264803" y="1596786"/>
            <a:ext cx="763371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lnSpc>
                <a:spcPct val="110000"/>
              </a:lnSpc>
              <a:spcBef>
                <a:spcPts val="600"/>
              </a:spcBef>
              <a:buFont typeface="+mj-lt"/>
              <a:buAutoNum type="arabicPeriod"/>
            </a:pPr>
            <a:r>
              <a:rPr lang="en-US" sz="2400" dirty="0">
                <a:latin typeface="+mn-lt"/>
              </a:rPr>
              <a:t>The way a company exploits the Web’s interconnectivity and the opportunities it creates to transform relationships with suppliers, customers, and others is crucial to its success.</a:t>
            </a:r>
          </a:p>
          <a:p>
            <a:pPr marL="457200" indent="-457200" algn="just">
              <a:lnSpc>
                <a:spcPct val="110000"/>
              </a:lnSpc>
              <a:spcBef>
                <a:spcPts val="600"/>
              </a:spcBef>
              <a:buFont typeface="+mj-lt"/>
              <a:buAutoNum type="arabicPeriod"/>
            </a:pPr>
            <a:r>
              <a:rPr lang="en-US" sz="2400" dirty="0">
                <a:latin typeface="+mn-lt"/>
              </a:rPr>
              <a:t>Web success requires a company to develop a plan for integrating the Web into its overall strategy.</a:t>
            </a:r>
          </a:p>
          <a:p>
            <a:pPr algn="just">
              <a:lnSpc>
                <a:spcPct val="110000"/>
              </a:lnSpc>
              <a:spcBef>
                <a:spcPts val="600"/>
              </a:spcBef>
            </a:pPr>
            <a:endParaRPr lang="en-US" sz="800" dirty="0">
              <a:latin typeface="+mn-lt"/>
            </a:endParaRPr>
          </a:p>
          <a:p>
            <a:pPr marL="457200" indent="-457200" algn="just" rtl="1">
              <a:lnSpc>
                <a:spcPct val="110000"/>
              </a:lnSpc>
              <a:spcBef>
                <a:spcPts val="600"/>
              </a:spcBef>
              <a:buFont typeface="+mj-lt"/>
              <a:buAutoNum type="arabicPeriod"/>
            </a:pPr>
            <a:r>
              <a:rPr lang="ar-EG" sz="2400" dirty="0">
                <a:latin typeface="+mn-lt"/>
              </a:rPr>
              <a:t>إن الطريقة التي تستغل بها الشركة الترابط بين عناصر الويب والفرص التي تخلقها لتحويل العلاقات مع الموردين والعملاء وغيرهم تشكل أهمية بالغة لنجاحها. </a:t>
            </a:r>
          </a:p>
          <a:p>
            <a:pPr marL="457200" indent="-457200" algn="just" rtl="1">
              <a:lnSpc>
                <a:spcPct val="110000"/>
              </a:lnSpc>
              <a:spcBef>
                <a:spcPts val="600"/>
              </a:spcBef>
              <a:buFont typeface="+mj-lt"/>
              <a:buAutoNum type="arabicPeriod"/>
            </a:pPr>
            <a:r>
              <a:rPr lang="ar-EG" sz="2400" dirty="0">
                <a:latin typeface="+mn-lt"/>
              </a:rPr>
              <a:t>يتطلب نجاح الويب من الشركة وضع خطة لدمج الويب في استراتيجيتها الشاملة.</a:t>
            </a:r>
            <a:endParaRPr lang="en-US" sz="2400" dirty="0">
              <a:latin typeface="+mn-lt"/>
            </a:endParaRPr>
          </a:p>
        </p:txBody>
      </p:sp>
      <p:pic>
        <p:nvPicPr>
          <p:cNvPr id="11" name="Picture 2" descr="Saudi e-commerce market to hit $25bn by 2029">
            <a:extLst>
              <a:ext uri="{FF2B5EF4-FFF2-40B4-BE49-F238E27FC236}">
                <a16:creationId xmlns:a16="http://schemas.microsoft.com/office/drawing/2014/main" xmlns="" id="{E956C6D5-CF9C-D994-815B-6306391F70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667" r="4613" b="1"/>
          <a:stretch/>
        </p:blipFill>
        <p:spPr bwMode="auto">
          <a:xfrm>
            <a:off x="8276897" y="2317531"/>
            <a:ext cx="3478322" cy="3011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94780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8031477" cy="800219"/>
          </a:xfrm>
          <a:prstGeom prst="rect">
            <a:avLst/>
          </a:prstGeom>
          <a:noFill/>
        </p:spPr>
        <p:txBody>
          <a:bodyPr wrap="square" rtlCol="0">
            <a:spAutoFit/>
          </a:bodyPr>
          <a:lstStyle/>
          <a:p>
            <a:r>
              <a:rPr lang="en-US" sz="2200" b="1" dirty="0">
                <a:solidFill>
                  <a:srgbClr val="00B0F0"/>
                </a:solidFill>
                <a:latin typeface="Alexandria" charset="0"/>
                <a:cs typeface="Alexandria" charset="0"/>
              </a:rPr>
              <a:t>Factors to Consider Before Launching into E-Commerce</a:t>
            </a:r>
          </a:p>
          <a:p>
            <a:r>
              <a:rPr lang="ar-EG" sz="2400" b="1" dirty="0">
                <a:solidFill>
                  <a:srgbClr val="00B0F0"/>
                </a:solidFill>
                <a:latin typeface="Alexandria" charset="0"/>
                <a:cs typeface="Alexandria" charset="0"/>
              </a:rPr>
              <a:t>عوامل يجب مراعاتها قبل الانطلاق في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27867" y="1470658"/>
            <a:ext cx="651436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lnSpc>
                <a:spcPct val="110000"/>
              </a:lnSpc>
              <a:buFont typeface="+mj-lt"/>
              <a:buAutoNum type="arabicPeriod" startAt="3"/>
            </a:pPr>
            <a:r>
              <a:rPr lang="en-US" sz="2200" dirty="0">
                <a:latin typeface="+mn-lt"/>
              </a:rPr>
              <a:t>Developing deep, lasting relationships with customers takes on even greater importance. Attracting online customers costs money, and companies must be able to retain their online customers to make their Web sites profitable. That means that online companies must give their customers good reasons to keep coming back. </a:t>
            </a:r>
          </a:p>
          <a:p>
            <a:pPr marL="457200" indent="-457200" algn="just">
              <a:lnSpc>
                <a:spcPct val="110000"/>
              </a:lnSpc>
              <a:buFont typeface="+mj-lt"/>
              <a:buAutoNum type="arabicPeriod" startAt="3"/>
            </a:pPr>
            <a:r>
              <a:rPr lang="en-US" sz="2200" dirty="0">
                <a:latin typeface="+mn-lt"/>
              </a:rPr>
              <a:t>Creating a meaningful presence on the Web requires an ongoing investment of resources – time, money, energy, and talent.</a:t>
            </a:r>
          </a:p>
          <a:p>
            <a:pPr marL="457200" indent="-457200" algn="just">
              <a:lnSpc>
                <a:spcPct val="110000"/>
              </a:lnSpc>
              <a:buFont typeface="+mj-lt"/>
              <a:buAutoNum type="arabicPeriod" startAt="3"/>
            </a:pPr>
            <a:r>
              <a:rPr lang="en-US" sz="2200" dirty="0">
                <a:latin typeface="+mn-lt"/>
              </a:rPr>
              <a:t>Measuring the success of a Web-based sales effort is essential to remaining relevant to customers whose tastes, needs, and preferences constantly change. </a:t>
            </a:r>
          </a:p>
        </p:txBody>
      </p:sp>
      <p:sp>
        <p:nvSpPr>
          <p:cNvPr id="2" name="Rectangle 1"/>
          <p:cNvSpPr/>
          <p:nvPr/>
        </p:nvSpPr>
        <p:spPr>
          <a:xfrm>
            <a:off x="7047189" y="1506757"/>
            <a:ext cx="4854656" cy="5170646"/>
          </a:xfrm>
          <a:prstGeom prst="rect">
            <a:avLst/>
          </a:prstGeom>
        </p:spPr>
        <p:txBody>
          <a:bodyPr wrap="square">
            <a:spAutoFit/>
          </a:bodyPr>
          <a:lstStyle/>
          <a:p>
            <a:pPr marL="457200" indent="-457200" algn="justLow" rtl="1">
              <a:buFont typeface="+mj-lt"/>
              <a:buAutoNum type="arabicPeriod" startAt="3"/>
            </a:pPr>
            <a:r>
              <a:rPr lang="ar-EG" sz="2200" dirty="0"/>
              <a:t>إن تطوير علاقات عميقة ودائمة مع العملاء يصبح أكثر أهمية. إن جذب العملاء عبر الإنترنت يكلف أموالاً طائلة، ولابد أن تتمكن الشركات من الاحتفاظ بعملائها عبر الإنترنت حتى تتمكن من جعل مواقعها الالكترونية مربحة. وهذا يعني أن الشركات عبر الإنترنت لابد أن تقدم لعملائها أسباباً وجيهة للعودة باستمرار. </a:t>
            </a:r>
          </a:p>
          <a:p>
            <a:pPr marL="457200" indent="-457200" algn="justLow" rtl="1">
              <a:buFont typeface="+mj-lt"/>
              <a:buAutoNum type="arabicPeriod" startAt="3"/>
            </a:pPr>
            <a:r>
              <a:rPr lang="ar-EG" sz="2200" dirty="0"/>
              <a:t>إن خلق حضور هادف على الويب يتطلب استثماراً مستمراً في الموارد ـ الوقت، والمال، والطاقة، والموهبة. </a:t>
            </a:r>
          </a:p>
          <a:p>
            <a:pPr marL="457200" indent="-457200" algn="justLow" rtl="1">
              <a:buFont typeface="+mj-lt"/>
              <a:buAutoNum type="arabicPeriod" startAt="3"/>
            </a:pPr>
            <a:r>
              <a:rPr lang="ar-EG" sz="2200" dirty="0"/>
              <a:t>إن قياس نجاح جهود المبيعات القائمة على الويب أمر ضروري للبقاء على صلة بالعملاء الذين تتغير أذواقهم واحتياجاتهم وتفضيلاتهم باستمرار.</a:t>
            </a:r>
          </a:p>
        </p:txBody>
      </p:sp>
    </p:spTree>
    <p:extLst>
      <p:ext uri="{BB962C8B-B14F-4D97-AF65-F5344CB8AC3E}">
        <p14:creationId xmlns:p14="http://schemas.microsoft.com/office/powerpoint/2010/main" val="191179900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Factors essential to achieving e-commerce success </a:t>
            </a:r>
          </a:p>
          <a:p>
            <a:r>
              <a:rPr lang="ar-EG" sz="2400" b="1" dirty="0">
                <a:solidFill>
                  <a:srgbClr val="00B0F0"/>
                </a:solidFill>
                <a:latin typeface="Alexandria" charset="0"/>
                <a:cs typeface="Alexandria" charset="0"/>
              </a:rPr>
              <a:t>العوامل الأساسية لتحقيق النجاح في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49488"/>
            <a:ext cx="1127555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600"/>
              </a:spcBef>
              <a:buFont typeface="+mj-lt"/>
              <a:buAutoNum type="arabicPeriod"/>
            </a:pPr>
            <a:r>
              <a:rPr lang="en-US" sz="1800" dirty="0">
                <a:solidFill>
                  <a:srgbClr val="C00000"/>
                </a:solidFill>
                <a:latin typeface="+mn-lt"/>
              </a:rPr>
              <a:t>Acquiring customers</a:t>
            </a:r>
            <a:r>
              <a:rPr lang="en-US" sz="1800" dirty="0">
                <a:latin typeface="+mn-lt"/>
              </a:rPr>
              <a:t>. The first e-commerce skill that entrepreneurs must master is acquiring customers, which requires them to drive traffic to their Web sites. Entrepreneurs must develop a strategy for using the many available tools, which range from display ads and Google Ad words to social media and search marketing. </a:t>
            </a:r>
          </a:p>
          <a:p>
            <a:pPr marL="457200" indent="-457200" algn="just">
              <a:spcBef>
                <a:spcPts val="600"/>
              </a:spcBef>
              <a:buFont typeface="+mj-lt"/>
              <a:buAutoNum type="arabicPeriod"/>
            </a:pPr>
            <a:r>
              <a:rPr lang="en-US" sz="1800" dirty="0">
                <a:solidFill>
                  <a:srgbClr val="C00000"/>
                </a:solidFill>
                <a:latin typeface="+mn-lt"/>
              </a:rPr>
              <a:t>Optimizing conversions</a:t>
            </a:r>
            <a:r>
              <a:rPr lang="en-US" sz="1800" dirty="0">
                <a:latin typeface="+mn-lt"/>
              </a:rPr>
              <a:t>. Every online entrepreneur’s goal is to convert Web site visitors into paying customers. The efficiency with which an online company achieves this goal plays a significant role in determining its profitability. </a:t>
            </a:r>
          </a:p>
          <a:p>
            <a:pPr marL="457200" indent="-457200" algn="just">
              <a:spcBef>
                <a:spcPts val="600"/>
              </a:spcBef>
              <a:buFont typeface="+mj-lt"/>
              <a:buAutoNum type="arabicPeriod"/>
            </a:pPr>
            <a:r>
              <a:rPr lang="en-US" sz="1800" dirty="0">
                <a:solidFill>
                  <a:srgbClr val="C00000"/>
                </a:solidFill>
                <a:latin typeface="+mn-lt"/>
              </a:rPr>
              <a:t>Maximizing Web site performance</a:t>
            </a:r>
            <a:r>
              <a:rPr lang="en-US" sz="1800" dirty="0">
                <a:latin typeface="+mn-lt"/>
              </a:rPr>
              <a:t>. Once shoppers find a company’s Web site, they should encounter a site that downloads quickly, is easy to navigate, and contains meaningful content they can find quickly and efficiently. A fast, simple checkout process also is essential. Otherwise, shoppers will abandon the site, never to return.</a:t>
            </a:r>
          </a:p>
          <a:p>
            <a:pPr algn="justLow" rtl="1">
              <a:spcBef>
                <a:spcPts val="600"/>
              </a:spcBef>
            </a:pPr>
            <a:r>
              <a:rPr lang="ar-EG" sz="1800" dirty="0" smtClean="0">
                <a:latin typeface="+mn-lt"/>
              </a:rPr>
              <a:t>1</a:t>
            </a:r>
            <a:r>
              <a:rPr lang="ar-EG" sz="1800" dirty="0">
                <a:latin typeface="+mn-lt"/>
              </a:rPr>
              <a:t>. </a:t>
            </a:r>
            <a:r>
              <a:rPr lang="ar-EG" sz="1800" dirty="0">
                <a:solidFill>
                  <a:srgbClr val="C00000"/>
                </a:solidFill>
                <a:latin typeface="+mn-lt"/>
              </a:rPr>
              <a:t>اكتساب العملاء</a:t>
            </a:r>
            <a:r>
              <a:rPr lang="ar-EG" sz="1800" dirty="0">
                <a:latin typeface="+mn-lt"/>
              </a:rPr>
              <a:t>. أول مهارة في التجارة الإلكترونية يجب على رواد الأعمال إتقانها هي اكتساب العملاء، الأمر الذي يتطلب منهم توجيه الزيارات إلى مواقعهم على الويب. يجب على رواد الأعمال تطوير استراتيجية لاستخدام الأدوات العديدة المتاحة، والتي تتراوح من الإعلانات المصورة وكلمات إعلانات </a:t>
            </a:r>
            <a:r>
              <a:rPr lang="en-US" sz="1800" dirty="0">
                <a:latin typeface="+mn-lt"/>
              </a:rPr>
              <a:t>Google </a:t>
            </a:r>
            <a:r>
              <a:rPr lang="ar-EG" sz="1800" dirty="0">
                <a:latin typeface="+mn-lt"/>
              </a:rPr>
              <a:t>إلى التسويق عبر وسائل التواصل الاجتماعي ومحركات البحث.</a:t>
            </a:r>
          </a:p>
          <a:p>
            <a:pPr algn="justLow" rtl="1">
              <a:spcBef>
                <a:spcPts val="600"/>
              </a:spcBef>
            </a:pPr>
            <a:r>
              <a:rPr lang="ar-EG" sz="1800" dirty="0">
                <a:latin typeface="+mn-lt"/>
              </a:rPr>
              <a:t>2. </a:t>
            </a:r>
            <a:r>
              <a:rPr lang="ar-EG" sz="1800" dirty="0">
                <a:solidFill>
                  <a:srgbClr val="C00000"/>
                </a:solidFill>
                <a:latin typeface="+mn-lt"/>
              </a:rPr>
              <a:t>تحسين التحويلات</a:t>
            </a:r>
            <a:r>
              <a:rPr lang="ar-EG" sz="1800" dirty="0">
                <a:latin typeface="+mn-lt"/>
              </a:rPr>
              <a:t>. هدف كل رائد أعمال عبر الإنترنت هو تحويل زوار موقع الويب إلى عملاء يدفعون. تلعب الكفاءة التي تحقق بها الشركة عبر الإنترنت هذا الهدف دورًا مهمًا في تحديد ربحيتها.</a:t>
            </a:r>
          </a:p>
          <a:p>
            <a:pPr algn="justLow" rtl="1">
              <a:spcBef>
                <a:spcPts val="600"/>
              </a:spcBef>
            </a:pPr>
            <a:r>
              <a:rPr lang="ar-EG" sz="1800" dirty="0">
                <a:latin typeface="+mn-lt"/>
              </a:rPr>
              <a:t>3. </a:t>
            </a:r>
            <a:r>
              <a:rPr lang="ar-EG" sz="1800" dirty="0">
                <a:solidFill>
                  <a:srgbClr val="C00000"/>
                </a:solidFill>
                <a:latin typeface="+mn-lt"/>
              </a:rPr>
              <a:t>تحسين أداء موقع الويب</a:t>
            </a:r>
            <a:r>
              <a:rPr lang="ar-EG" sz="1800" dirty="0">
                <a:latin typeface="+mn-lt"/>
              </a:rPr>
              <a:t>. بمجرد أن يجد المتسوقون موقعًا لشركة ما على الويب، يجب أن يصادفوا موقعًا يتم تحميله بسرعة، ويسهل التنقل فيه، ويحتوي على محتوى مفيد يمكنهم العثور عليه بسرعة وكفاءة. كما تعد عملية الدفع السريعة والبسيطة ضرورية. وإلا، فإن المتسوقين سيتركون الموقع ولن يعودوا إليه أبدًا</a:t>
            </a:r>
            <a:r>
              <a:rPr lang="ar-EG" sz="1800" dirty="0" smtClean="0">
                <a:latin typeface="+mn-lt"/>
              </a:rPr>
              <a:t>.</a:t>
            </a:r>
            <a:endParaRPr lang="ar-EG" sz="1800" dirty="0">
              <a:latin typeface="+mn-lt"/>
            </a:endParaRPr>
          </a:p>
        </p:txBody>
      </p:sp>
    </p:spTree>
    <p:extLst>
      <p:ext uri="{BB962C8B-B14F-4D97-AF65-F5344CB8AC3E}">
        <p14:creationId xmlns:p14="http://schemas.microsoft.com/office/powerpoint/2010/main" val="260933646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Factors essential to achieving e-commerce success </a:t>
            </a:r>
          </a:p>
          <a:p>
            <a:r>
              <a:rPr lang="ar-EG" sz="2400" b="1" dirty="0">
                <a:solidFill>
                  <a:srgbClr val="00B0F0"/>
                </a:solidFill>
                <a:latin typeface="Alexandria" charset="0"/>
                <a:cs typeface="Alexandria" charset="0"/>
              </a:rPr>
              <a:t>العوامل الأساسية لتحقيق النجاح في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02190"/>
            <a:ext cx="11422528" cy="501659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mj-lt"/>
              <a:buAutoNum type="arabicPeriod" startAt="3"/>
            </a:pPr>
            <a:r>
              <a:rPr lang="en-US" sz="1700" dirty="0">
                <a:solidFill>
                  <a:srgbClr val="C00000"/>
                </a:solidFill>
                <a:latin typeface="+mn-lt"/>
              </a:rPr>
              <a:t>Ensuring a positive user experience</a:t>
            </a:r>
            <a:r>
              <a:rPr lang="en-US" sz="1700" dirty="0">
                <a:latin typeface="+mn-lt"/>
              </a:rPr>
              <a:t>. Achieving customer satisfaction online is just as important as it is offline. Visitors who are satisfied with a site are 71% more likely to purchase from the site (and 67 % more likely to purchase in the future) than visitors who are dissatisfied. An above-average bounce rate (the percentage of single- page visits to a Web site) and shopping cart abandonment rate and a conversion rate that is below average are signs that a company’s Web site is not providing a positive customer experience. </a:t>
            </a:r>
            <a:endParaRPr lang="ar-SA" sz="1700" dirty="0">
              <a:latin typeface="+mn-lt"/>
            </a:endParaRPr>
          </a:p>
          <a:p>
            <a:pPr marL="457200" indent="-457200" algn="just">
              <a:buFont typeface="+mj-lt"/>
              <a:buAutoNum type="arabicPeriod" startAt="5"/>
            </a:pPr>
            <a:r>
              <a:rPr lang="en-US" sz="1700" dirty="0">
                <a:solidFill>
                  <a:srgbClr val="C00000"/>
                </a:solidFill>
                <a:latin typeface="+mn-lt"/>
              </a:rPr>
              <a:t>Retaining customers</a:t>
            </a:r>
            <a:r>
              <a:rPr lang="en-US" sz="1700" dirty="0">
                <a:latin typeface="+mn-lt"/>
              </a:rPr>
              <a:t>. Just as in offline stores, customer retention is essential to the success of online businesses. One study reports that increasing customer retention by 2% produces the same financial impact as reducing costs by 10%. </a:t>
            </a:r>
          </a:p>
          <a:p>
            <a:pPr marL="457200" indent="-457200" algn="just">
              <a:buFont typeface="+mj-lt"/>
              <a:buAutoNum type="arabicPeriod" startAt="5"/>
            </a:pPr>
            <a:r>
              <a:rPr lang="en-US" sz="1700" dirty="0">
                <a:solidFill>
                  <a:srgbClr val="C00000"/>
                </a:solidFill>
                <a:latin typeface="+mn-lt"/>
              </a:rPr>
              <a:t>Use Web analytics as part of a cycle of continuous improvement.</a:t>
            </a:r>
            <a:r>
              <a:rPr lang="ar-SA" sz="1700" dirty="0">
                <a:solidFill>
                  <a:srgbClr val="C00000"/>
                </a:solidFill>
                <a:latin typeface="+mn-lt"/>
              </a:rPr>
              <a:t> </a:t>
            </a:r>
            <a:r>
              <a:rPr lang="en-US" sz="1700" dirty="0">
                <a:latin typeface="+mn-lt"/>
              </a:rPr>
              <a:t>Entrepreneurs</a:t>
            </a:r>
            <a:r>
              <a:rPr lang="ar-SA" sz="1700" dirty="0">
                <a:latin typeface="+mn-lt"/>
              </a:rPr>
              <a:t> </a:t>
            </a:r>
            <a:r>
              <a:rPr lang="en-US" sz="1700" dirty="0">
                <a:latin typeface="+mn-lt"/>
              </a:rPr>
              <a:t>have</a:t>
            </a:r>
            <a:r>
              <a:rPr lang="ar-SA" sz="1700" dirty="0">
                <a:latin typeface="+mn-lt"/>
              </a:rPr>
              <a:t> </a:t>
            </a:r>
            <a:r>
              <a:rPr lang="en-US" sz="1700" dirty="0">
                <a:latin typeface="+mn-lt"/>
              </a:rPr>
              <a:t>a multitude of Web analytics tools (many of them free) that they can use to analyze the performance and effectiveness of their Web sites. A Web site is never really “finished”; it is always a work in progress, and analytics tools provide the data for driving continuous improvement. </a:t>
            </a:r>
          </a:p>
          <a:p>
            <a:pPr algn="justLow" rtl="1"/>
            <a:r>
              <a:rPr lang="ar-EG" sz="1700" dirty="0" smtClean="0">
                <a:latin typeface="+mn-lt"/>
              </a:rPr>
              <a:t>4</a:t>
            </a:r>
            <a:r>
              <a:rPr lang="ar-EG" sz="1700" dirty="0">
                <a:latin typeface="+mn-lt"/>
              </a:rPr>
              <a:t>. </a:t>
            </a:r>
            <a:r>
              <a:rPr lang="ar-EG" sz="1700" dirty="0">
                <a:solidFill>
                  <a:srgbClr val="C00000"/>
                </a:solidFill>
                <a:latin typeface="+mn-lt"/>
              </a:rPr>
              <a:t>ضمان تجربة مستخدم إيجابية. </a:t>
            </a:r>
            <a:r>
              <a:rPr lang="ar-EG" sz="1700" dirty="0">
                <a:latin typeface="+mn-lt"/>
              </a:rPr>
              <a:t>إن تحقيق رضا العملاء عبر الإنترنت أمر مهم بنفس القدر كما هو الحال خارج الإنترنت. فالزوار الراضون عن الموقع هم أكثر احتمالية بنسبة 71% للشراء من الموقع (وأكثر احتمالية بنسبة 67% للشراء في المستقبل) من الزوار غير الراضين. إن معدل الارتداد فوق المتوسط ​​(نسبة الزيارات من صفحة واحدة إلى موقع ويب) ومعدل التخلي عن عربة التسوق ومعدل التحويل الأقل من المتوسط ​​هي علامات على أن موقع الويب الخاص بالشركة لا يوفر تجربة إيجابية للعملاء.</a:t>
            </a:r>
          </a:p>
          <a:p>
            <a:pPr algn="just" rtl="1"/>
            <a:r>
              <a:rPr lang="ar-EG" sz="1700" dirty="0">
                <a:latin typeface="+mn-lt"/>
              </a:rPr>
              <a:t>5. </a:t>
            </a:r>
            <a:r>
              <a:rPr lang="ar-EG" sz="1700" dirty="0">
                <a:solidFill>
                  <a:srgbClr val="C00000"/>
                </a:solidFill>
                <a:latin typeface="+mn-lt"/>
              </a:rPr>
              <a:t>الاحتفاظ بالعملاء</a:t>
            </a:r>
            <a:r>
              <a:rPr lang="ar-EG" sz="1700" dirty="0">
                <a:latin typeface="+mn-lt"/>
              </a:rPr>
              <a:t>. كما هو الحال في المتاجر غير المتصلة بالإنترنت، فإن الاحتفاظ بالعملاء أمر ضروري لنجاح الأعمال التجارية عبر الإنترنت. تشير إحدى الدراسات إلى أن زيادة الاحتفاظ بالعملاء بنسبة 2% ينتج نفس التأثير المالي مثل خفض التكاليف بنسبة 10%.</a:t>
            </a:r>
          </a:p>
          <a:p>
            <a:pPr algn="just" rtl="1"/>
            <a:r>
              <a:rPr lang="ar-EG" sz="1700" dirty="0">
                <a:latin typeface="+mn-lt"/>
              </a:rPr>
              <a:t>6. </a:t>
            </a:r>
            <a:r>
              <a:rPr lang="ar-EG" sz="1700" dirty="0">
                <a:solidFill>
                  <a:srgbClr val="C00000"/>
                </a:solidFill>
                <a:latin typeface="+mn-lt"/>
              </a:rPr>
              <a:t>استخدم تحليلات الويب كجزء من دورة التحسين المستمر</a:t>
            </a:r>
            <a:r>
              <a:rPr lang="ar-EG" sz="1700" dirty="0">
                <a:latin typeface="+mn-lt"/>
              </a:rPr>
              <a:t>. يمتلك رواد الأعمال عددًا كبيرًا من أدوات تحليلات الويب (العديد منها مجانية) التي يمكنهم استخدامها لتحليل أداء وفعالية مواقع الويب الخاصة بهم. لا يعتبر الموقع الالكتروني «منتهياً» فعلياً؛ بل هو دائما في حالة تقدم مستمر، وتوفر أدوات التحليل البيانات اللازمة لدفع التحسين المستمر</a:t>
            </a:r>
            <a:r>
              <a:rPr lang="ar-EG" sz="1700" dirty="0" smtClean="0">
                <a:latin typeface="+mn-lt"/>
              </a:rPr>
              <a:t>.</a:t>
            </a:r>
            <a:endParaRPr lang="en-US" sz="1700" dirty="0">
              <a:latin typeface="+mn-lt"/>
            </a:endParaRPr>
          </a:p>
        </p:txBody>
      </p:sp>
    </p:spTree>
    <p:extLst>
      <p:ext uri="{BB962C8B-B14F-4D97-AF65-F5344CB8AC3E}">
        <p14:creationId xmlns:p14="http://schemas.microsoft.com/office/powerpoint/2010/main" val="91623955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Assessing Your Company’s Online Potential</a:t>
            </a:r>
          </a:p>
          <a:p>
            <a:r>
              <a:rPr lang="ar-EG" sz="2800" b="1" dirty="0">
                <a:solidFill>
                  <a:srgbClr val="00B0F0"/>
                </a:solidFill>
                <a:latin typeface="Alexandria" charset="0"/>
                <a:cs typeface="Alexandria" charset="0"/>
              </a:rPr>
              <a:t>تقييم إمكانات شركتك على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1122825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09600" indent="-609600">
              <a:spcBef>
                <a:spcPts val="400"/>
              </a:spcBef>
              <a:buSzPct val="100000"/>
              <a:buFont typeface="Wingdings" pitchFamily="2" charset="2"/>
              <a:buAutoNum type="arabicPeriod"/>
            </a:pPr>
            <a:r>
              <a:rPr lang="en-US" altLang="x-none" sz="2200" dirty="0">
                <a:latin typeface="+mn-lt"/>
              </a:rPr>
              <a:t>What do you expect a Web site to do for your company?</a:t>
            </a:r>
          </a:p>
          <a:p>
            <a:pPr marL="609600" indent="-609600">
              <a:spcBef>
                <a:spcPts val="400"/>
              </a:spcBef>
              <a:buSzPct val="100000"/>
              <a:buFont typeface="Wingdings" pitchFamily="2" charset="2"/>
              <a:buAutoNum type="arabicPeriod"/>
            </a:pPr>
            <a:r>
              <a:rPr lang="en-US" altLang="x-none" sz="2200" dirty="0">
                <a:latin typeface="+mn-lt"/>
              </a:rPr>
              <a:t>How much can you afford to invest in an e-commerce effort?</a:t>
            </a:r>
          </a:p>
          <a:p>
            <a:pPr marL="609600" indent="-609600">
              <a:spcBef>
                <a:spcPts val="400"/>
              </a:spcBef>
              <a:buSzPct val="100000"/>
              <a:buFont typeface="Wingdings" pitchFamily="2" charset="2"/>
              <a:buAutoNum type="arabicPeriod"/>
            </a:pPr>
            <a:r>
              <a:rPr lang="en-US" altLang="x-none" sz="2200" dirty="0">
                <a:latin typeface="+mn-lt"/>
              </a:rPr>
              <a:t>What rate of return do you expect on that investment?</a:t>
            </a:r>
          </a:p>
          <a:p>
            <a:pPr marL="609600" indent="-609600">
              <a:spcBef>
                <a:spcPts val="400"/>
              </a:spcBef>
              <a:buSzPct val="100000"/>
              <a:buFont typeface="Wingdings" pitchFamily="2" charset="2"/>
              <a:buAutoNum type="arabicPeriod"/>
            </a:pPr>
            <a:r>
              <a:rPr lang="en-US" altLang="x-none" sz="2200" dirty="0">
                <a:latin typeface="+mn-lt"/>
              </a:rPr>
              <a:t>How long can you wait for that return?</a:t>
            </a:r>
          </a:p>
          <a:p>
            <a:pPr marL="609600" indent="-609600">
              <a:spcBef>
                <a:spcPts val="400"/>
              </a:spcBef>
              <a:buSzPct val="100000"/>
              <a:buFont typeface="Wingdings" pitchFamily="2" charset="2"/>
              <a:buAutoNum type="arabicPeriod"/>
            </a:pPr>
            <a:r>
              <a:rPr lang="en-US" altLang="x-none" sz="2200" dirty="0">
                <a:latin typeface="+mn-lt"/>
              </a:rPr>
              <a:t>How well suited are your products and services for selling on the Web?</a:t>
            </a:r>
          </a:p>
          <a:p>
            <a:pPr marL="609600" indent="-609600">
              <a:spcBef>
                <a:spcPts val="400"/>
              </a:spcBef>
              <a:buSzPct val="100000"/>
              <a:buFont typeface="Wingdings" pitchFamily="2" charset="2"/>
              <a:buAutoNum type="arabicPeriod"/>
            </a:pPr>
            <a:r>
              <a:rPr lang="en-US" altLang="x-none" sz="2200" dirty="0">
                <a:latin typeface="+mn-lt"/>
              </a:rPr>
              <a:t>How will the “back office” of your Web site work?</a:t>
            </a:r>
          </a:p>
          <a:p>
            <a:pPr>
              <a:spcBef>
                <a:spcPts val="400"/>
              </a:spcBef>
              <a:buSzPct val="100000"/>
            </a:pPr>
            <a:endParaRPr lang="en-US" altLang="x-none" sz="1200" dirty="0">
              <a:latin typeface="+mn-lt"/>
            </a:endParaRPr>
          </a:p>
          <a:p>
            <a:pPr marL="457200" indent="-457200" algn="r" rtl="1">
              <a:spcBef>
                <a:spcPts val="400"/>
              </a:spcBef>
              <a:buSzPct val="100000"/>
              <a:buFont typeface="+mj-lt"/>
              <a:buAutoNum type="arabicPeriod"/>
            </a:pPr>
            <a:r>
              <a:rPr lang="ar-EG" altLang="x-none" sz="2200" dirty="0">
                <a:latin typeface="+mn-lt"/>
              </a:rPr>
              <a:t>ما الذي تتوقع أن يفعله موقع الويب لشركتك؟</a:t>
            </a:r>
          </a:p>
          <a:p>
            <a:pPr marL="457200" indent="-457200" algn="r" rtl="1">
              <a:spcBef>
                <a:spcPts val="400"/>
              </a:spcBef>
              <a:buSzPct val="100000"/>
              <a:buFont typeface="+mj-lt"/>
              <a:buAutoNum type="arabicPeriod"/>
            </a:pPr>
            <a:r>
              <a:rPr lang="ar-EG" altLang="x-none" sz="2200" dirty="0">
                <a:latin typeface="+mn-lt"/>
              </a:rPr>
              <a:t>كم يمكنك أن تستثمر في جهود التجارة الإلكترونية؟</a:t>
            </a:r>
          </a:p>
          <a:p>
            <a:pPr marL="457200" indent="-457200" algn="r" rtl="1">
              <a:spcBef>
                <a:spcPts val="400"/>
              </a:spcBef>
              <a:buSzPct val="100000"/>
              <a:buFont typeface="+mj-lt"/>
              <a:buAutoNum type="arabicPeriod"/>
            </a:pPr>
            <a:r>
              <a:rPr lang="ar-EG" altLang="x-none" sz="2200" dirty="0">
                <a:latin typeface="+mn-lt"/>
              </a:rPr>
              <a:t>ما هو معدل العائد الذي تتوقعه من هذا الاستثمار؟</a:t>
            </a:r>
          </a:p>
          <a:p>
            <a:pPr marL="457200" indent="-457200" algn="r" rtl="1">
              <a:spcBef>
                <a:spcPts val="400"/>
              </a:spcBef>
              <a:buSzPct val="100000"/>
              <a:buFont typeface="+mj-lt"/>
              <a:buAutoNum type="arabicPeriod"/>
            </a:pPr>
            <a:r>
              <a:rPr lang="ar-EG" altLang="x-none" sz="2200" dirty="0">
                <a:latin typeface="+mn-lt"/>
              </a:rPr>
              <a:t>كم من الوقت يمكنك الانتظار للحصول على هذا العائد؟</a:t>
            </a:r>
          </a:p>
          <a:p>
            <a:pPr marL="457200" indent="-457200" algn="r" rtl="1">
              <a:spcBef>
                <a:spcPts val="400"/>
              </a:spcBef>
              <a:buSzPct val="100000"/>
              <a:buFont typeface="+mj-lt"/>
              <a:buAutoNum type="arabicPeriod"/>
            </a:pPr>
            <a:r>
              <a:rPr lang="ar-EG" altLang="x-none" sz="2200" dirty="0">
                <a:latin typeface="+mn-lt"/>
              </a:rPr>
              <a:t>ما مدى ملاءمة منتجاتك وخدماتك للبيع على الويب؟</a:t>
            </a:r>
          </a:p>
          <a:p>
            <a:pPr marL="457200" indent="-457200" algn="r" rtl="1">
              <a:spcBef>
                <a:spcPts val="400"/>
              </a:spcBef>
              <a:buSzPct val="100000"/>
              <a:buFont typeface="+mj-lt"/>
              <a:buAutoNum type="arabicPeriod"/>
            </a:pPr>
            <a:r>
              <a:rPr lang="ar-EG" altLang="x-none" sz="2200" dirty="0">
                <a:latin typeface="+mn-lt"/>
              </a:rPr>
              <a:t>كيف سيعمل "المكتب الخلفي" لموقع الويب الخاص بك؟</a:t>
            </a:r>
            <a:endParaRPr lang="en-US" altLang="x-none" sz="2200" dirty="0">
              <a:latin typeface="+mn-lt"/>
            </a:endParaRPr>
          </a:p>
        </p:txBody>
      </p:sp>
    </p:spTree>
    <p:extLst>
      <p:ext uri="{BB962C8B-B14F-4D97-AF65-F5344CB8AC3E}">
        <p14:creationId xmlns:p14="http://schemas.microsoft.com/office/powerpoint/2010/main" val="260571764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Assessing Your Company’s Online Potential</a:t>
            </a:r>
          </a:p>
          <a:p>
            <a:r>
              <a:rPr lang="ar-EG" sz="2800" b="1" dirty="0">
                <a:solidFill>
                  <a:srgbClr val="00B0F0"/>
                </a:solidFill>
                <a:latin typeface="Alexandria" charset="0"/>
                <a:cs typeface="Alexandria" charset="0"/>
              </a:rPr>
              <a:t>تقييم إمكانات شركتك على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573150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09600" indent="-609600" algn="just">
              <a:spcBef>
                <a:spcPts val="400"/>
              </a:spcBef>
              <a:buSzPct val="100000"/>
              <a:buFont typeface="Arial" panose="020B0604020202020204" pitchFamily="34" charset="0"/>
              <a:buAutoNum type="arabicPeriod" startAt="7"/>
            </a:pPr>
            <a:r>
              <a:rPr lang="en-US" altLang="x-none" sz="2200" dirty="0">
                <a:latin typeface="+mn-lt"/>
              </a:rPr>
              <a:t>How will you handle order fulfillment?</a:t>
            </a:r>
          </a:p>
          <a:p>
            <a:pPr marL="609600" indent="-609600" algn="just">
              <a:spcBef>
                <a:spcPts val="400"/>
              </a:spcBef>
              <a:buSzPct val="100000"/>
              <a:buFont typeface="Wingdings" pitchFamily="2" charset="2"/>
              <a:buAutoNum type="arabicPeriod" startAt="7"/>
            </a:pPr>
            <a:r>
              <a:rPr lang="en-US" altLang="x-none" sz="2200" dirty="0">
                <a:latin typeface="+mn-lt"/>
              </a:rPr>
              <a:t>What impact will your Web site have on your traditional distribution channels?</a:t>
            </a:r>
          </a:p>
          <a:p>
            <a:pPr marL="609600" indent="-609600" algn="just">
              <a:spcBef>
                <a:spcPts val="400"/>
              </a:spcBef>
              <a:buSzPct val="100000"/>
              <a:buFont typeface="Wingdings" pitchFamily="2" charset="2"/>
              <a:buAutoNum type="arabicPeriod" startAt="7"/>
            </a:pPr>
            <a:r>
              <a:rPr lang="en-US" altLang="x-none" sz="2200" dirty="0">
                <a:latin typeface="+mn-lt"/>
              </a:rPr>
              <a:t>How will you ensure customer security?</a:t>
            </a:r>
          </a:p>
          <a:p>
            <a:pPr marL="609600" indent="-609600" algn="just">
              <a:spcBef>
                <a:spcPts val="400"/>
              </a:spcBef>
              <a:buSzPct val="100000"/>
              <a:buFont typeface="Wingdings" pitchFamily="2" charset="2"/>
              <a:buAutoNum type="arabicPeriod" startAt="7"/>
            </a:pPr>
            <a:r>
              <a:rPr lang="en-US" altLang="x-none" sz="2200" dirty="0">
                <a:latin typeface="+mn-lt"/>
              </a:rPr>
              <a:t>How will you handle customer service for the site?</a:t>
            </a:r>
          </a:p>
          <a:p>
            <a:pPr marL="609600" indent="-609600" algn="just">
              <a:spcBef>
                <a:spcPts val="400"/>
              </a:spcBef>
              <a:buSzPct val="100000"/>
              <a:buFont typeface="Wingdings" pitchFamily="2" charset="2"/>
              <a:buAutoNum type="arabicPeriod" startAt="7"/>
            </a:pPr>
            <a:r>
              <a:rPr lang="en-US" altLang="x-none" sz="2200" dirty="0">
                <a:latin typeface="+mn-lt"/>
              </a:rPr>
              <a:t>How will you promote the site?</a:t>
            </a:r>
          </a:p>
          <a:p>
            <a:pPr marL="609600" indent="-609600" algn="just">
              <a:spcBef>
                <a:spcPts val="400"/>
              </a:spcBef>
              <a:buSzPct val="100000"/>
              <a:buFont typeface="Wingdings" pitchFamily="2" charset="2"/>
              <a:buAutoNum type="arabicPeriod" startAt="7"/>
            </a:pPr>
            <a:r>
              <a:rPr lang="en-US" altLang="x-none" sz="2200" dirty="0">
                <a:latin typeface="+mn-lt"/>
              </a:rPr>
              <a:t>What information will you collect from visitors to the site?</a:t>
            </a:r>
          </a:p>
          <a:p>
            <a:pPr marL="609600" indent="-609600" algn="just">
              <a:spcBef>
                <a:spcPts val="400"/>
              </a:spcBef>
              <a:buSzPct val="100000"/>
              <a:buFont typeface="Wingdings" pitchFamily="2" charset="2"/>
              <a:buAutoNum type="arabicPeriod" startAt="7"/>
            </a:pPr>
            <a:r>
              <a:rPr lang="en-US" altLang="x-none" sz="2200" dirty="0">
                <a:latin typeface="+mn-lt"/>
              </a:rPr>
              <a:t>Have you developed a privacy policy?</a:t>
            </a:r>
          </a:p>
          <a:p>
            <a:pPr marL="609600" indent="-609600" algn="just">
              <a:spcBef>
                <a:spcPts val="400"/>
              </a:spcBef>
              <a:buSzPct val="100000"/>
              <a:buFont typeface="Wingdings" pitchFamily="2" charset="2"/>
              <a:buAutoNum type="arabicPeriod" startAt="7"/>
            </a:pPr>
            <a:r>
              <a:rPr lang="en-US" altLang="x-none" sz="2200" dirty="0">
                <a:latin typeface="+mn-lt"/>
              </a:rPr>
              <a:t>Have you tested your site with live customers?</a:t>
            </a:r>
          </a:p>
          <a:p>
            <a:pPr marL="609600" indent="-609600" algn="just">
              <a:spcBef>
                <a:spcPts val="400"/>
              </a:spcBef>
              <a:buSzPct val="100000"/>
              <a:buFont typeface="Wingdings" pitchFamily="2" charset="2"/>
              <a:buAutoNum type="arabicPeriod" startAt="7"/>
            </a:pPr>
            <a:r>
              <a:rPr lang="en-US" altLang="x-none" sz="2200" dirty="0">
                <a:latin typeface="+mn-lt"/>
              </a:rPr>
              <a:t>How will you measure success? </a:t>
            </a:r>
          </a:p>
        </p:txBody>
      </p:sp>
      <p:sp>
        <p:nvSpPr>
          <p:cNvPr id="9"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6245263" y="1612612"/>
            <a:ext cx="573150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rtl="1">
              <a:spcBef>
                <a:spcPts val="1200"/>
              </a:spcBef>
              <a:buSzPct val="100000"/>
            </a:pPr>
            <a:r>
              <a:rPr lang="ar-EG" altLang="x-none" sz="2200" dirty="0">
                <a:latin typeface="+mn-lt"/>
              </a:rPr>
              <a:t>7) كيف ستتعامل مع تنفيذ الطلبات؟</a:t>
            </a:r>
          </a:p>
          <a:p>
            <a:pPr algn="just" rtl="1">
              <a:spcBef>
                <a:spcPts val="1200"/>
              </a:spcBef>
              <a:buSzPct val="100000"/>
            </a:pPr>
            <a:r>
              <a:rPr lang="ar-EG" altLang="x-none" sz="2200" dirty="0">
                <a:latin typeface="+mn-lt"/>
              </a:rPr>
              <a:t>8) ما هو التأثير الذي سيخلفه موقعك الإلكتروني على قنوات التوزيع التقليدية لديك؟</a:t>
            </a:r>
          </a:p>
          <a:p>
            <a:pPr algn="just" rtl="1">
              <a:spcBef>
                <a:spcPts val="1200"/>
              </a:spcBef>
              <a:buSzPct val="100000"/>
            </a:pPr>
            <a:r>
              <a:rPr lang="ar-EG" altLang="x-none" sz="2200" dirty="0">
                <a:latin typeface="+mn-lt"/>
              </a:rPr>
              <a:t>9) كيف ستضمن أمن العملاء؟</a:t>
            </a:r>
          </a:p>
          <a:p>
            <a:pPr algn="just" rtl="1">
              <a:spcBef>
                <a:spcPts val="1200"/>
              </a:spcBef>
              <a:buSzPct val="100000"/>
            </a:pPr>
            <a:r>
              <a:rPr lang="ar-EG" altLang="x-none" sz="2200" dirty="0">
                <a:latin typeface="+mn-lt"/>
              </a:rPr>
              <a:t>10) كيف ستتعامل مع خدمة العملاء للموقع؟</a:t>
            </a:r>
          </a:p>
          <a:p>
            <a:pPr algn="just" rtl="1">
              <a:spcBef>
                <a:spcPts val="1200"/>
              </a:spcBef>
              <a:buSzPct val="100000"/>
            </a:pPr>
            <a:r>
              <a:rPr lang="ar-EG" altLang="x-none" sz="2200" dirty="0">
                <a:latin typeface="+mn-lt"/>
              </a:rPr>
              <a:t>11) كيف ستروج للموقع؟</a:t>
            </a:r>
          </a:p>
          <a:p>
            <a:pPr algn="just" rtl="1">
              <a:spcBef>
                <a:spcPts val="1200"/>
              </a:spcBef>
              <a:buSzPct val="100000"/>
            </a:pPr>
            <a:r>
              <a:rPr lang="ar-EG" altLang="x-none" sz="2200" dirty="0">
                <a:latin typeface="+mn-lt"/>
              </a:rPr>
              <a:t>12) ما هي المعلومات التي ستجمعها من زوار الموقع؟</a:t>
            </a:r>
          </a:p>
          <a:p>
            <a:pPr algn="just" rtl="1">
              <a:spcBef>
                <a:spcPts val="1200"/>
              </a:spcBef>
              <a:buSzPct val="100000"/>
            </a:pPr>
            <a:r>
              <a:rPr lang="ar-EG" altLang="x-none" sz="2200" dirty="0">
                <a:latin typeface="+mn-lt"/>
              </a:rPr>
              <a:t>13) هل طورت سياسة خصوصية؟</a:t>
            </a:r>
          </a:p>
          <a:p>
            <a:pPr algn="just" rtl="1">
              <a:spcBef>
                <a:spcPts val="1200"/>
              </a:spcBef>
              <a:buSzPct val="100000"/>
            </a:pPr>
            <a:r>
              <a:rPr lang="ar-EG" altLang="x-none" sz="2200" dirty="0">
                <a:latin typeface="+mn-lt"/>
              </a:rPr>
              <a:t>14) هل اختبرت موقعك مع عملاء حقيقيين؟</a:t>
            </a:r>
          </a:p>
          <a:p>
            <a:pPr algn="just" rtl="1">
              <a:spcBef>
                <a:spcPts val="1200"/>
              </a:spcBef>
              <a:buSzPct val="100000"/>
            </a:pPr>
            <a:r>
              <a:rPr lang="ar-EG" altLang="x-none" sz="2200" dirty="0">
                <a:latin typeface="+mn-lt"/>
              </a:rPr>
              <a:t>15) كيف ستقيس النجاح؟</a:t>
            </a:r>
            <a:endParaRPr lang="en-US" altLang="x-none" sz="2200" dirty="0">
              <a:latin typeface="+mn-lt"/>
            </a:endParaRPr>
          </a:p>
        </p:txBody>
      </p:sp>
    </p:spTree>
    <p:extLst>
      <p:ext uri="{BB962C8B-B14F-4D97-AF65-F5344CB8AC3E}">
        <p14:creationId xmlns:p14="http://schemas.microsoft.com/office/powerpoint/2010/main" val="3188635734"/>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أفكار خاطئة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Rectangle 3">
            <a:extLst>
              <a:ext uri="{FF2B5EF4-FFF2-40B4-BE49-F238E27FC236}">
                <a16:creationId xmlns:a16="http://schemas.microsoft.com/office/drawing/2014/main" xmlns="" id="{31AAF9EF-E327-C359-3975-6BA6C0CF4A65}"/>
              </a:ext>
            </a:extLst>
          </p:cNvPr>
          <p:cNvGraphicFramePr>
            <a:graphicFrameLocks/>
          </p:cNvGraphicFramePr>
          <p:nvPr>
            <p:extLst>
              <p:ext uri="{D42A27DB-BD31-4B8C-83A1-F6EECF244321}">
                <p14:modId xmlns:p14="http://schemas.microsoft.com/office/powerpoint/2010/main" val="622345355"/>
              </p:ext>
            </p:extLst>
          </p:nvPr>
        </p:nvGraphicFramePr>
        <p:xfrm>
          <a:off x="328810" y="1583140"/>
          <a:ext cx="11558390" cy="49814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2925405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081F1837-59B3-D13B-3B2A-C4D5A06841C1}"/>
              </a:ext>
            </a:extLst>
          </p:cNvPr>
          <p:cNvSpPr txBox="1">
            <a:spLocks noChangeArrowheads="1"/>
          </p:cNvSpPr>
          <p:nvPr/>
        </p:nvSpPr>
        <p:spPr>
          <a:xfrm>
            <a:off x="536029" y="1648870"/>
            <a:ext cx="11010784" cy="3560260"/>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544638" indent="-1544638">
              <a:buFont typeface="Arial" panose="020B0604020202020204" pitchFamily="34" charset="0"/>
              <a:buNone/>
              <a:defRPr/>
            </a:pPr>
            <a:r>
              <a:rPr lang="en-US" sz="3200" dirty="0"/>
              <a:t>Myth 1: If I launch a site, customers will flock to it.</a:t>
            </a:r>
          </a:p>
          <a:p>
            <a:pPr marL="1428750" indent="-1428750">
              <a:buNone/>
              <a:defRPr/>
            </a:pPr>
            <a:r>
              <a:rPr lang="ar-EG" sz="3200" dirty="0"/>
              <a:t>الخرافة 1: إذا قمت بإطلاق موقع ما، فسوف يتوافد العملاء إليه.</a:t>
            </a:r>
            <a:endParaRPr lang="en-US" sz="3200" dirty="0"/>
          </a:p>
          <a:p>
            <a:pPr marL="1428750" indent="-1428750">
              <a:buFont typeface="Arial" panose="020B0604020202020204" pitchFamily="34" charset="0"/>
              <a:buNone/>
              <a:defRPr/>
            </a:pPr>
            <a:endParaRPr lang="en-US" sz="2400" dirty="0"/>
          </a:p>
        </p:txBody>
      </p:sp>
      <p:sp>
        <p:nvSpPr>
          <p:cNvPr id="10" name="Right Triangle 9">
            <a:extLst>
              <a:ext uri="{FF2B5EF4-FFF2-40B4-BE49-F238E27FC236}">
                <a16:creationId xmlns:a16="http://schemas.microsoft.com/office/drawing/2014/main" xmlns="" id="{5298780A-33B9-4EA2-8F67-DE68AD62841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6909920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Promotion Is the Key!</a:t>
            </a:r>
          </a:p>
          <a:p>
            <a:r>
              <a:rPr lang="ar-EG" sz="2800" b="1" dirty="0">
                <a:solidFill>
                  <a:srgbClr val="00B0F0"/>
                </a:solidFill>
                <a:latin typeface="Alexandria" charset="0"/>
                <a:cs typeface="Alexandria" charset="0"/>
              </a:rPr>
              <a:t>الترويج هو المفتاح!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1122825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ts val="600"/>
              </a:spcBef>
              <a:buFont typeface="Arial" pitchFamily="34" charset="0"/>
              <a:buChar char="•"/>
            </a:pPr>
            <a:r>
              <a:rPr lang="en-US" altLang="x-none" sz="2200" dirty="0">
                <a:latin typeface="+mn-lt"/>
              </a:rPr>
              <a:t>Include your URL on everything related to your business.</a:t>
            </a:r>
          </a:p>
          <a:p>
            <a:pPr marL="342900" indent="-342900">
              <a:spcBef>
                <a:spcPts val="600"/>
              </a:spcBef>
              <a:buFont typeface="Arial" pitchFamily="34" charset="0"/>
              <a:buChar char="•"/>
            </a:pPr>
            <a:r>
              <a:rPr lang="en-US" altLang="x-none" sz="2200" dirty="0">
                <a:latin typeface="+mn-lt"/>
              </a:rPr>
              <a:t>Use social media such as Facebook and You-Tube to drive traffic to your site.</a:t>
            </a:r>
          </a:p>
          <a:p>
            <a:pPr marL="342900" indent="-342900">
              <a:spcBef>
                <a:spcPts val="600"/>
              </a:spcBef>
              <a:buFont typeface="Arial" pitchFamily="34" charset="0"/>
              <a:buChar char="•"/>
            </a:pPr>
            <a:r>
              <a:rPr lang="en-US" altLang="x-none" sz="2200" i="1" dirty="0">
                <a:latin typeface="+mn-lt"/>
              </a:rPr>
              <a:t>Network</a:t>
            </a:r>
            <a:r>
              <a:rPr lang="en-US" altLang="x-none" sz="2200" dirty="0">
                <a:latin typeface="+mn-lt"/>
              </a:rPr>
              <a:t> – build relationships with other companies, customers, trade associations, online directories, and other Web sites to </a:t>
            </a:r>
            <a:r>
              <a:rPr lang="en-US" altLang="x-none" sz="2200" i="1" dirty="0">
                <a:latin typeface="+mn-lt"/>
              </a:rPr>
              <a:t>interact </a:t>
            </a:r>
            <a:r>
              <a:rPr lang="en-US" altLang="x-none" sz="2200" dirty="0">
                <a:latin typeface="+mn-lt"/>
              </a:rPr>
              <a:t>with customers.</a:t>
            </a:r>
          </a:p>
          <a:p>
            <a:pPr marL="342900" indent="-342900">
              <a:spcBef>
                <a:spcPts val="600"/>
              </a:spcBef>
              <a:buFont typeface="Arial" pitchFamily="34" charset="0"/>
              <a:buChar char="•"/>
            </a:pPr>
            <a:r>
              <a:rPr lang="en-US" altLang="x-none" sz="2200" dirty="0">
                <a:latin typeface="+mn-lt"/>
              </a:rPr>
              <a:t>Make your site compatible with mobile devices. </a:t>
            </a:r>
          </a:p>
          <a:p>
            <a:pPr marL="342900" indent="-342900">
              <a:spcBef>
                <a:spcPts val="600"/>
              </a:spcBef>
              <a:buFont typeface="Arial" pitchFamily="34" charset="0"/>
              <a:buChar char="•"/>
            </a:pPr>
            <a:r>
              <a:rPr lang="en-US" altLang="x-none" sz="2200" dirty="0">
                <a:latin typeface="+mn-lt"/>
              </a:rPr>
              <a:t>Use QR codes.</a:t>
            </a:r>
          </a:p>
          <a:p>
            <a:pPr marL="342900" indent="-342900" algn="justLow" rtl="1">
              <a:spcBef>
                <a:spcPts val="600"/>
              </a:spcBef>
              <a:buFont typeface="Arial" pitchFamily="34" charset="0"/>
              <a:buChar char="•"/>
            </a:pPr>
            <a:r>
              <a:rPr lang="ar-EG" altLang="x-none" sz="2200" dirty="0">
                <a:latin typeface="+mn-lt"/>
              </a:rPr>
              <a:t>قم بتضمين عنوان </a:t>
            </a:r>
            <a:r>
              <a:rPr lang="ar-EG" sz="2400" dirty="0"/>
              <a:t>موقعك الإلكتروني</a:t>
            </a:r>
            <a:r>
              <a:rPr lang="ar-EG" altLang="x-none" sz="2200" dirty="0">
                <a:latin typeface="+mn-lt"/>
              </a:rPr>
              <a:t> </a:t>
            </a:r>
            <a:r>
              <a:rPr lang="en-US" altLang="x-none" sz="2200" dirty="0">
                <a:latin typeface="+mn-lt"/>
              </a:rPr>
              <a:t>URL</a:t>
            </a:r>
            <a:r>
              <a:rPr lang="ar-EG" altLang="x-none" sz="2200" dirty="0">
                <a:latin typeface="+mn-lt"/>
              </a:rPr>
              <a:t> الخاص بك في كل ما يتعلق بنشاطك التجاري.</a:t>
            </a:r>
          </a:p>
          <a:p>
            <a:pPr marL="342900" indent="-342900" algn="justLow" rtl="1">
              <a:spcBef>
                <a:spcPts val="600"/>
              </a:spcBef>
              <a:buFont typeface="Arial" pitchFamily="34" charset="0"/>
              <a:buChar char="•"/>
            </a:pPr>
            <a:r>
              <a:rPr lang="ar-EG" altLang="x-none" sz="2200" dirty="0">
                <a:latin typeface="+mn-lt"/>
              </a:rPr>
              <a:t>استخدم وسائل التواصل الاجتماعي مثل </a:t>
            </a:r>
            <a:r>
              <a:rPr lang="en-US" altLang="x-none" sz="2200" dirty="0">
                <a:latin typeface="+mn-lt"/>
              </a:rPr>
              <a:t>Facebook </a:t>
            </a:r>
            <a:r>
              <a:rPr lang="ar-EG" altLang="x-none" sz="2200" dirty="0">
                <a:latin typeface="+mn-lt"/>
              </a:rPr>
              <a:t>و</a:t>
            </a:r>
            <a:r>
              <a:rPr lang="en-US" altLang="x-none" sz="2200" dirty="0">
                <a:latin typeface="+mn-lt"/>
              </a:rPr>
              <a:t>YouTube </a:t>
            </a:r>
            <a:r>
              <a:rPr lang="ar-EG" altLang="x-none" sz="2200" dirty="0">
                <a:latin typeface="+mn-lt"/>
              </a:rPr>
              <a:t>لجذب الزوار إلى موقعك.</a:t>
            </a:r>
          </a:p>
          <a:p>
            <a:pPr marL="342900" indent="-342900" algn="justLow" rtl="1">
              <a:spcBef>
                <a:spcPts val="600"/>
              </a:spcBef>
              <a:buFont typeface="Arial" pitchFamily="34" charset="0"/>
              <a:buChar char="•"/>
            </a:pPr>
            <a:r>
              <a:rPr lang="ar-EG" altLang="x-none" sz="2200" dirty="0">
                <a:latin typeface="+mn-lt"/>
              </a:rPr>
              <a:t>كوّن شبكة علاقات - قم ببناء علاقات مع شركات أخرى وعملاء وجمعيات تجارية وأدلة عبر الإنترنت ومواقع ويب أخرى للتفاعل مع العملاء.</a:t>
            </a:r>
          </a:p>
          <a:p>
            <a:pPr marL="342900" indent="-342900" algn="justLow" rtl="1">
              <a:spcBef>
                <a:spcPts val="600"/>
              </a:spcBef>
              <a:buFont typeface="Arial" pitchFamily="34" charset="0"/>
              <a:buChar char="•"/>
            </a:pPr>
            <a:r>
              <a:rPr lang="ar-EG" altLang="x-none" sz="2200" dirty="0">
                <a:latin typeface="+mn-lt"/>
              </a:rPr>
              <a:t>اجعل موقعك متوافقًا مع الأجهزة المحمولة.</a:t>
            </a:r>
          </a:p>
          <a:p>
            <a:pPr marL="342900" indent="-342900" algn="justLow" rtl="1">
              <a:spcBef>
                <a:spcPts val="600"/>
              </a:spcBef>
              <a:buFont typeface="Arial" pitchFamily="34" charset="0"/>
              <a:buChar char="•"/>
            </a:pPr>
            <a:r>
              <a:rPr lang="ar-EG" altLang="x-none" sz="2200" dirty="0">
                <a:latin typeface="+mn-lt"/>
              </a:rPr>
              <a:t>استخدم رموز الاستجابة السريعة </a:t>
            </a:r>
            <a:r>
              <a:rPr lang="en-US" sz="2200" dirty="0">
                <a:latin typeface="+mn-lt"/>
              </a:rPr>
              <a:t>(QR codes)</a:t>
            </a:r>
            <a:r>
              <a:rPr lang="ar-EG" altLang="x-none" sz="2200" dirty="0">
                <a:latin typeface="+mn-lt"/>
              </a:rPr>
              <a:t>.</a:t>
            </a:r>
            <a:endParaRPr lang="en-US" altLang="x-none" sz="2200" dirty="0">
              <a:latin typeface="+mn-lt"/>
            </a:endParaRPr>
          </a:p>
        </p:txBody>
      </p:sp>
    </p:spTree>
    <p:extLst>
      <p:ext uri="{BB962C8B-B14F-4D97-AF65-F5344CB8AC3E}">
        <p14:creationId xmlns:p14="http://schemas.microsoft.com/office/powerpoint/2010/main" val="2899830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ight Triangle 9">
            <a:extLst>
              <a:ext uri="{FF2B5EF4-FFF2-40B4-BE49-F238E27FC236}">
                <a16:creationId xmlns:a16="http://schemas.microsoft.com/office/drawing/2014/main" xmlns="" id="{5298780A-33B9-4EA2-8F67-DE68AD62841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ight Triangle 10">
            <a:extLst>
              <a:ext uri="{FF2B5EF4-FFF2-40B4-BE49-F238E27FC236}">
                <a16:creationId xmlns:a16="http://schemas.microsoft.com/office/drawing/2014/main" xmlns="" id="{830A36F8-48C2-4842-A87B-8CE8DF4E7F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2" descr="Online Customer Service [Best Ways to Improve It]">
            <a:extLst>
              <a:ext uri="{FF2B5EF4-FFF2-40B4-BE49-F238E27FC236}">
                <a16:creationId xmlns:a16="http://schemas.microsoft.com/office/drawing/2014/main" xmlns="" id="{57703352-5379-25CE-0ED1-33EE7CEC86B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1341" y="2670726"/>
            <a:ext cx="3533985" cy="2545945"/>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3">
            <a:extLst>
              <a:ext uri="{FF2B5EF4-FFF2-40B4-BE49-F238E27FC236}">
                <a16:creationId xmlns:a16="http://schemas.microsoft.com/office/drawing/2014/main" xmlns="" id="{EC2DBBD1-918F-39DE-BF05-F5F6AC0A8B02}"/>
              </a:ext>
            </a:extLst>
          </p:cNvPr>
          <p:cNvSpPr txBox="1">
            <a:spLocks noChangeArrowheads="1"/>
          </p:cNvSpPr>
          <p:nvPr/>
        </p:nvSpPr>
        <p:spPr>
          <a:xfrm>
            <a:off x="4763932" y="2670726"/>
            <a:ext cx="5852711"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428750" indent="-1428750">
              <a:buFont typeface="Arial" panose="020B0604020202020204" pitchFamily="34" charset="0"/>
              <a:buNone/>
              <a:defRPr/>
            </a:pPr>
            <a:r>
              <a:rPr lang="en-US" sz="4000" dirty="0"/>
              <a:t>Myth 2: Online customers are easy to please.</a:t>
            </a:r>
          </a:p>
          <a:p>
            <a:pPr marL="1428750" indent="-1428750" algn="justLow" rtl="1">
              <a:buNone/>
              <a:defRPr/>
            </a:pPr>
            <a:r>
              <a:rPr lang="ar-EG" sz="3200" dirty="0"/>
              <a:t>الخرافة 2: من السهل إرضاء العملاء عبر الإنترنت.</a:t>
            </a:r>
            <a:endParaRPr lang="en-US" sz="4000" dirty="0"/>
          </a:p>
        </p:txBody>
      </p:sp>
    </p:spTree>
    <p:extLst>
      <p:ext uri="{BB962C8B-B14F-4D97-AF65-F5344CB8AC3E}">
        <p14:creationId xmlns:p14="http://schemas.microsoft.com/office/powerpoint/2010/main" val="224460622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2: Online customers are easy to please.</a:t>
            </a:r>
          </a:p>
          <a:p>
            <a:r>
              <a:rPr lang="ar-EG" sz="2800" b="1" dirty="0">
                <a:solidFill>
                  <a:srgbClr val="00B0F0"/>
                </a:solidFill>
                <a:latin typeface="Alexandria" charset="0"/>
                <a:cs typeface="Alexandria" charset="0"/>
              </a:rPr>
              <a:t>الخرافة 2: من السهل إرضاء العملاء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1122825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buFont typeface="Wingdings" pitchFamily="2" charset="2"/>
              <a:buNone/>
            </a:pPr>
            <a:r>
              <a:rPr lang="en-US" altLang="x-none" sz="2800" dirty="0">
                <a:latin typeface="+mn-lt"/>
              </a:rPr>
              <a:t>Experienced online shoppers tend to be unforgiving and quick click to another site if their shopping experience is subpar or they cannot find the products and information they want. </a:t>
            </a:r>
          </a:p>
          <a:p>
            <a:pPr algn="just">
              <a:lnSpc>
                <a:spcPct val="150000"/>
              </a:lnSpc>
              <a:buFont typeface="Wingdings" pitchFamily="2" charset="2"/>
              <a:buNone/>
            </a:pPr>
            <a:endParaRPr lang="en-US" altLang="x-none" sz="2800" dirty="0">
              <a:latin typeface="+mn-lt"/>
            </a:endParaRPr>
          </a:p>
          <a:p>
            <a:pPr algn="just" rtl="1">
              <a:lnSpc>
                <a:spcPct val="150000"/>
              </a:lnSpc>
              <a:buFont typeface="Wingdings" pitchFamily="2" charset="2"/>
              <a:buNone/>
            </a:pPr>
            <a:r>
              <a:rPr lang="ar-EG" altLang="x-none" sz="2800" dirty="0">
                <a:latin typeface="+mn-lt"/>
              </a:rPr>
              <a:t>يميل المتسوقون عبر الإنترنت ذوو الخبرة إلى عدم التسامح والنقر السريع على موقع آخر إذا كانت تجربة التسوق الخاصة بهم دون المستوى أو إذا لم يتمكنوا من العثور على المنتجات والمعلومات التي يريدونها.</a:t>
            </a:r>
            <a:endParaRPr lang="en-US" altLang="x-none" sz="2800" dirty="0">
              <a:latin typeface="+mn-lt"/>
            </a:endParaRPr>
          </a:p>
        </p:txBody>
      </p:sp>
    </p:spTree>
    <p:extLst>
      <p:ext uri="{BB962C8B-B14F-4D97-AF65-F5344CB8AC3E}">
        <p14:creationId xmlns:p14="http://schemas.microsoft.com/office/powerpoint/2010/main" val="295108725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2: Online customers are easy to please.</a:t>
            </a:r>
          </a:p>
          <a:p>
            <a:r>
              <a:rPr lang="ar-EG" sz="2800" b="1" dirty="0">
                <a:solidFill>
                  <a:srgbClr val="00B0F0"/>
                </a:solidFill>
                <a:latin typeface="Alexandria" charset="0"/>
                <a:cs typeface="Alexandria" charset="0"/>
              </a:rPr>
              <a:t>الخرافة 2: من السهل إرضاء العملاء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647389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buFont typeface="Wingdings" pitchFamily="2" charset="2"/>
              <a:buNone/>
            </a:pPr>
            <a:r>
              <a:rPr lang="en-US" altLang="x-none" dirty="0">
                <a:latin typeface="+mn-lt"/>
              </a:rPr>
              <a:t> </a:t>
            </a:r>
            <a:r>
              <a:rPr lang="en-US" sz="2000" dirty="0">
                <a:latin typeface="+mn-lt"/>
              </a:rPr>
              <a:t>To be successful online marketers, small companies must create Web sites with the features that appeal to experienced Web shoppers, such as</a:t>
            </a:r>
            <a:r>
              <a:rPr lang="ar-SA" sz="2000" dirty="0">
                <a:latin typeface="+mn-lt"/>
              </a:rPr>
              <a:t>: </a:t>
            </a:r>
          </a:p>
          <a:p>
            <a:pPr lvl="1" algn="just">
              <a:lnSpc>
                <a:spcPct val="120000"/>
              </a:lnSpc>
            </a:pPr>
            <a:r>
              <a:rPr lang="en-US" sz="2000" dirty="0">
                <a:latin typeface="+mn-lt"/>
              </a:rPr>
              <a:t>simple navigation; </a:t>
            </a:r>
            <a:endParaRPr lang="ar-SA" sz="2000" dirty="0">
              <a:latin typeface="+mn-lt"/>
            </a:endParaRPr>
          </a:p>
          <a:p>
            <a:pPr lvl="1" algn="just">
              <a:lnSpc>
                <a:spcPct val="120000"/>
              </a:lnSpc>
            </a:pPr>
            <a:r>
              <a:rPr lang="en-US" sz="2000" dirty="0">
                <a:latin typeface="+mn-lt"/>
              </a:rPr>
              <a:t>customer reviews; </a:t>
            </a:r>
            <a:endParaRPr lang="ar-SA" sz="2000" dirty="0">
              <a:latin typeface="+mn-lt"/>
            </a:endParaRPr>
          </a:p>
          <a:p>
            <a:pPr lvl="1" algn="just">
              <a:lnSpc>
                <a:spcPct val="120000"/>
              </a:lnSpc>
            </a:pPr>
            <a:r>
              <a:rPr lang="en-US" sz="2000" dirty="0">
                <a:latin typeface="+mn-lt"/>
              </a:rPr>
              <a:t>an efficient checkout process; </a:t>
            </a:r>
            <a:endParaRPr lang="ar-SA" sz="2000" dirty="0">
              <a:latin typeface="+mn-lt"/>
            </a:endParaRPr>
          </a:p>
          <a:p>
            <a:pPr lvl="1" algn="just">
              <a:lnSpc>
                <a:spcPct val="120000"/>
              </a:lnSpc>
            </a:pPr>
            <a:r>
              <a:rPr lang="en-US" sz="2000" dirty="0">
                <a:latin typeface="+mn-lt"/>
              </a:rPr>
              <a:t>multiple payment options; </a:t>
            </a:r>
            <a:endParaRPr lang="ar-SA" sz="2000" dirty="0">
              <a:latin typeface="+mn-lt"/>
            </a:endParaRPr>
          </a:p>
          <a:p>
            <a:pPr lvl="1" algn="just">
              <a:lnSpc>
                <a:spcPct val="120000"/>
              </a:lnSpc>
            </a:pPr>
            <a:r>
              <a:rPr lang="en-US" sz="2000" dirty="0">
                <a:latin typeface="+mn-lt"/>
              </a:rPr>
              <a:t>rock-solid security; </a:t>
            </a:r>
            <a:endParaRPr lang="ar-SA" sz="2000" dirty="0">
              <a:latin typeface="+mn-lt"/>
            </a:endParaRPr>
          </a:p>
          <a:p>
            <a:pPr lvl="1" algn="just">
              <a:lnSpc>
                <a:spcPct val="120000"/>
              </a:lnSpc>
            </a:pPr>
            <a:r>
              <a:rPr lang="en-US" sz="2000" dirty="0">
                <a:latin typeface="+mn-lt"/>
              </a:rPr>
              <a:t>quick access to product information, videos, and blogs; </a:t>
            </a:r>
            <a:endParaRPr lang="ar-SA" sz="2000" dirty="0">
              <a:latin typeface="+mn-lt"/>
            </a:endParaRPr>
          </a:p>
          <a:p>
            <a:pPr lvl="1" algn="just">
              <a:lnSpc>
                <a:spcPct val="120000"/>
              </a:lnSpc>
            </a:pPr>
            <a:r>
              <a:rPr lang="en-US" sz="2000" dirty="0">
                <a:latin typeface="+mn-lt"/>
              </a:rPr>
              <a:t>the ability to track their shipments online. </a:t>
            </a:r>
            <a:endParaRPr lang="ar-SA" sz="2000" dirty="0">
              <a:latin typeface="+mn-lt"/>
            </a:endParaRPr>
          </a:p>
          <a:p>
            <a:pPr lvl="1" algn="just">
              <a:lnSpc>
                <a:spcPct val="120000"/>
              </a:lnSpc>
            </a:pPr>
            <a:r>
              <a:rPr lang="en-US" sz="2000" dirty="0">
                <a:latin typeface="+mn-lt"/>
              </a:rPr>
              <a:t>easy access to customer assistance and support </a:t>
            </a:r>
            <a:r>
              <a:rPr lang="ar-SA" sz="2000" dirty="0">
                <a:latin typeface="+mn-lt"/>
              </a:rPr>
              <a:t>)</a:t>
            </a:r>
            <a:r>
              <a:rPr lang="en-US" sz="2000" dirty="0">
                <a:latin typeface="+mn-lt"/>
              </a:rPr>
              <a:t>toll-free telephone number, live chat, click-to-call, live video chat, and texting</a:t>
            </a:r>
            <a:r>
              <a:rPr lang="ar-SA" sz="2000" dirty="0">
                <a:latin typeface="+mn-lt"/>
              </a:rPr>
              <a:t>(</a:t>
            </a:r>
            <a:endParaRPr lang="en-US" altLang="x-none" sz="2000" dirty="0">
              <a:latin typeface="+mn-lt"/>
            </a:endParaRPr>
          </a:p>
        </p:txBody>
      </p:sp>
      <p:sp>
        <p:nvSpPr>
          <p:cNvPr id="2" name="Rectangle 1"/>
          <p:cNvSpPr/>
          <p:nvPr/>
        </p:nvSpPr>
        <p:spPr>
          <a:xfrm>
            <a:off x="7069540" y="1610138"/>
            <a:ext cx="4804012" cy="4939814"/>
          </a:xfrm>
          <a:prstGeom prst="rect">
            <a:avLst/>
          </a:prstGeom>
        </p:spPr>
        <p:txBody>
          <a:bodyPr wrap="square">
            <a:spAutoFit/>
          </a:bodyPr>
          <a:lstStyle/>
          <a:p>
            <a:pPr marL="342900" indent="-342900" algn="justLow" rtl="1">
              <a:buFont typeface="Arial" pitchFamily="34" charset="0"/>
              <a:buChar char="•"/>
            </a:pPr>
            <a:r>
              <a:rPr lang="ar-EG" sz="2100" dirty="0"/>
              <a:t>لكي تكون الشركات الصغيرة مسوقة ناجحة عبر الإنترنت، يجب عليها إنشاء مواقع ويب بها ميزات تجذب المتسوقين ذوي الخبرة عبر الإنترنت، مثل:</a:t>
            </a:r>
          </a:p>
          <a:p>
            <a:pPr marL="800100" lvl="1" indent="-342900" algn="justLow" rtl="1">
              <a:buFont typeface="Arial" pitchFamily="34" charset="0"/>
              <a:buChar char="•"/>
            </a:pPr>
            <a:r>
              <a:rPr lang="ar-EG" sz="2100" dirty="0"/>
              <a:t>التنقل البسيط؛</a:t>
            </a:r>
          </a:p>
          <a:p>
            <a:pPr marL="800100" lvl="1" indent="-342900" algn="justLow" rtl="1">
              <a:buFont typeface="Arial" pitchFamily="34" charset="0"/>
              <a:buChar char="•"/>
            </a:pPr>
            <a:r>
              <a:rPr lang="ar-EG" sz="2100" dirty="0"/>
              <a:t>مراجعات العملاء؛</a:t>
            </a:r>
          </a:p>
          <a:p>
            <a:pPr marL="800100" lvl="1" indent="-342900" algn="justLow" rtl="1">
              <a:buFont typeface="Arial" pitchFamily="34" charset="0"/>
              <a:buChar char="•"/>
            </a:pPr>
            <a:r>
              <a:rPr lang="ar-EG" sz="2100" dirty="0"/>
              <a:t>عملية دفع فعّالة؛</a:t>
            </a:r>
          </a:p>
          <a:p>
            <a:pPr marL="800100" lvl="1" indent="-342900" algn="justLow" rtl="1">
              <a:buFont typeface="Arial" pitchFamily="34" charset="0"/>
              <a:buChar char="•"/>
            </a:pPr>
            <a:r>
              <a:rPr lang="ar-EG" sz="2100" dirty="0"/>
              <a:t>خيارات دفع متعددة؛</a:t>
            </a:r>
          </a:p>
          <a:p>
            <a:pPr marL="800100" lvl="1" indent="-342900" algn="justLow" rtl="1">
              <a:buFont typeface="Arial" pitchFamily="34" charset="0"/>
              <a:buChar char="•"/>
            </a:pPr>
            <a:r>
              <a:rPr lang="ar-EG" sz="2100" dirty="0"/>
              <a:t>أمان قوي؛</a:t>
            </a:r>
          </a:p>
          <a:p>
            <a:pPr marL="800100" lvl="1" indent="-342900" algn="justLow" rtl="1">
              <a:buFont typeface="Arial" pitchFamily="34" charset="0"/>
              <a:buChar char="•"/>
            </a:pPr>
            <a:r>
              <a:rPr lang="ar-EG" sz="2100" dirty="0"/>
              <a:t>الوصول السريع إلى معلومات المنتج ومقاطع الفيديو والمدونات؛</a:t>
            </a:r>
          </a:p>
          <a:p>
            <a:pPr marL="800100" lvl="1" indent="-342900" algn="justLow" rtl="1">
              <a:buFont typeface="Arial" pitchFamily="34" charset="0"/>
              <a:buChar char="•"/>
            </a:pPr>
            <a:r>
              <a:rPr lang="ar-EG" sz="2100" dirty="0"/>
              <a:t>القدرة على تتبع شحناتهم عبر الإنترنت.</a:t>
            </a:r>
          </a:p>
          <a:p>
            <a:pPr marL="800100" lvl="1" indent="-342900" algn="justLow" rtl="1">
              <a:buFont typeface="Arial" pitchFamily="34" charset="0"/>
              <a:buChar char="•"/>
            </a:pPr>
            <a:r>
              <a:rPr lang="ar-EG" sz="2100" dirty="0"/>
              <a:t>سهولة الوصول إلى مساعدة العملاء والدعم (رقم هاتف مجاني، دردشة مباشرة، النقر للاتصال، دردشة فيديو مباشرة، وإرسال رسائل نصية)</a:t>
            </a:r>
          </a:p>
        </p:txBody>
      </p:sp>
    </p:spTree>
    <p:extLst>
      <p:ext uri="{BB962C8B-B14F-4D97-AF65-F5344CB8AC3E}">
        <p14:creationId xmlns:p14="http://schemas.microsoft.com/office/powerpoint/2010/main" val="124008941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ight Triangle 9">
            <a:extLst>
              <a:ext uri="{FF2B5EF4-FFF2-40B4-BE49-F238E27FC236}">
                <a16:creationId xmlns:a16="http://schemas.microsoft.com/office/drawing/2014/main" xmlns="" id="{5298780A-33B9-4EA2-8F67-DE68AD62841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2" descr="Ways To Make Money Online. The Websites That Make Money On The Internet -">
            <a:extLst>
              <a:ext uri="{FF2B5EF4-FFF2-40B4-BE49-F238E27FC236}">
                <a16:creationId xmlns:a16="http://schemas.microsoft.com/office/drawing/2014/main" xmlns="" id="{5AC3B8C7-E046-D0CA-0D06-69E8191C80E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10954" y="2182231"/>
            <a:ext cx="3846997" cy="3337776"/>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3">
            <a:extLst>
              <a:ext uri="{FF2B5EF4-FFF2-40B4-BE49-F238E27FC236}">
                <a16:creationId xmlns:a16="http://schemas.microsoft.com/office/drawing/2014/main" xmlns="" id="{D7BBA45A-ECC6-43F7-8955-7B929EB35441}"/>
              </a:ext>
            </a:extLst>
          </p:cNvPr>
          <p:cNvSpPr txBox="1">
            <a:spLocks noChangeArrowheads="1"/>
          </p:cNvSpPr>
          <p:nvPr/>
        </p:nvSpPr>
        <p:spPr>
          <a:xfrm>
            <a:off x="4805029" y="2182231"/>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544638" indent="-1544638">
              <a:buFont typeface="Arial" panose="020B0604020202020204" pitchFamily="34" charset="0"/>
              <a:buNone/>
              <a:defRPr/>
            </a:pPr>
            <a:r>
              <a:rPr lang="en-US" sz="3600" dirty="0"/>
              <a:t>Myth 3: Making money on the Web is easy.</a:t>
            </a:r>
          </a:p>
          <a:p>
            <a:pPr marL="1544638" indent="-1544638">
              <a:buFont typeface="Arial" panose="020B0604020202020204" pitchFamily="34" charset="0"/>
              <a:buNone/>
              <a:defRPr/>
            </a:pPr>
            <a:endParaRPr lang="en-US" sz="100" dirty="0"/>
          </a:p>
          <a:p>
            <a:pPr algn="justLow" rtl="1">
              <a:buFont typeface="Wingdings" pitchFamily="2" charset="2"/>
              <a:buNone/>
              <a:defRPr/>
            </a:pPr>
            <a:r>
              <a:rPr lang="ar-EG" sz="3600" dirty="0"/>
              <a:t>الخرافة 3: كسب المال عبر الإنترنت أمر سهل.</a:t>
            </a:r>
            <a:endParaRPr lang="en-US" sz="3600" dirty="0"/>
          </a:p>
        </p:txBody>
      </p:sp>
    </p:spTree>
    <p:extLst>
      <p:ext uri="{BB962C8B-B14F-4D97-AF65-F5344CB8AC3E}">
        <p14:creationId xmlns:p14="http://schemas.microsoft.com/office/powerpoint/2010/main" val="1173105515"/>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573150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altLang="x-none" sz="2400" dirty="0">
                <a:latin typeface="+mn-lt"/>
              </a:rPr>
              <a:t> Making money online requires an </a:t>
            </a:r>
            <a:r>
              <a:rPr lang="en-US" altLang="x-none" sz="2400" dirty="0">
                <a:solidFill>
                  <a:srgbClr val="C00000"/>
                </a:solidFill>
                <a:latin typeface="+mn-lt"/>
              </a:rPr>
              <a:t>up-front investment of time, money, and energy</a:t>
            </a:r>
            <a:r>
              <a:rPr lang="en-US" altLang="x-none" sz="2400" dirty="0">
                <a:latin typeface="+mn-lt"/>
              </a:rPr>
              <a:t>. </a:t>
            </a:r>
          </a:p>
          <a:p>
            <a:pPr marL="342900" indent="-342900" algn="just">
              <a:buFont typeface="Arial" pitchFamily="34" charset="0"/>
              <a:buChar char="•"/>
            </a:pPr>
            <a:r>
              <a:rPr lang="en-US" altLang="x-none" sz="2400" dirty="0">
                <a:latin typeface="+mn-lt"/>
              </a:rPr>
              <a:t>Success online also requires a sound business strategy that is aimed at the appropriate target audience and that an entrepreneur must implement effectively and efficiently—in other words, the same elements that are required for success offline. </a:t>
            </a:r>
          </a:p>
          <a:p>
            <a:pPr marL="342900" indent="-342900" algn="just">
              <a:buFont typeface="Arial" pitchFamily="34" charset="0"/>
              <a:buChar char="•"/>
            </a:pPr>
            <a:r>
              <a:rPr lang="en-US" altLang="x-none" sz="2400" dirty="0">
                <a:latin typeface="+mn-lt"/>
              </a:rPr>
              <a:t>Many entrepreneurs are earning healthy profits from their Web-based businesses, but doing so requires hard work!</a:t>
            </a:r>
          </a:p>
        </p:txBody>
      </p:sp>
      <p:sp>
        <p:nvSpPr>
          <p:cNvPr id="2" name="Rectangle 1"/>
          <p:cNvSpPr/>
          <p:nvPr/>
        </p:nvSpPr>
        <p:spPr>
          <a:xfrm>
            <a:off x="6550924" y="1734993"/>
            <a:ext cx="5254389" cy="4662815"/>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يتطلب كسب المال عبر الإنترنت استثمارًا مقدمًا للوقت والمال والطاقة. </a:t>
            </a:r>
          </a:p>
          <a:p>
            <a:pPr marL="342900" indent="-342900" algn="justLow" rtl="1">
              <a:lnSpc>
                <a:spcPct val="150000"/>
              </a:lnSpc>
              <a:buFont typeface="Arial" pitchFamily="34" charset="0"/>
              <a:buChar char="•"/>
            </a:pPr>
            <a:r>
              <a:rPr lang="ar-EG" sz="2200" dirty="0"/>
              <a:t>كما يتطلب النجاح عبر الإنترنت استراتيجية عمل سليمة تستهدف الجمهور المستهدف المناسب والتي يجب على رائد الأعمال تنفيذها بفعالية وكفاءة - بعبارة أخرى، نفس العناصر المطلوبة للنجاح خارج الإنترنت.</a:t>
            </a:r>
          </a:p>
          <a:p>
            <a:pPr marL="342900" indent="-342900" algn="justLow" rtl="1">
              <a:lnSpc>
                <a:spcPct val="150000"/>
              </a:lnSpc>
              <a:buFont typeface="Arial" pitchFamily="34" charset="0"/>
              <a:buChar char="•"/>
            </a:pPr>
            <a:r>
              <a:rPr lang="ar-EG" sz="2200" dirty="0"/>
              <a:t>يحقق العديد من رواد الأعمال أرباحًا جيدة من أعمالهم القائمة على الويب، لكن القيام بذلك يتطلب عملاً شاقًا!</a:t>
            </a:r>
          </a:p>
        </p:txBody>
      </p:sp>
    </p:spTree>
    <p:extLst>
      <p:ext uri="{BB962C8B-B14F-4D97-AF65-F5344CB8AC3E}">
        <p14:creationId xmlns:p14="http://schemas.microsoft.com/office/powerpoint/2010/main" val="334543351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3: Making money on the Web is easy</a:t>
            </a:r>
          </a:p>
          <a:p>
            <a:r>
              <a:rPr lang="ar-EG" sz="2800" b="1" dirty="0">
                <a:solidFill>
                  <a:srgbClr val="00B0F0"/>
                </a:solidFill>
                <a:latin typeface="Alexandria" charset="0"/>
                <a:cs typeface="Alexandria" charset="0"/>
              </a:rPr>
              <a:t>الخرافة 3: كسب المال عبر الإنترنت أمر سهل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573150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altLang="x-none" sz="2400" dirty="0">
                <a:latin typeface="+mn-lt"/>
              </a:rPr>
              <a:t>Successful e-</a:t>
            </a:r>
            <a:r>
              <a:rPr lang="en-US" altLang="x-none" sz="2400" dirty="0" err="1">
                <a:latin typeface="+mn-lt"/>
              </a:rPr>
              <a:t>tailers</a:t>
            </a:r>
            <a:r>
              <a:rPr lang="en-US" altLang="x-none" sz="2400" dirty="0">
                <a:latin typeface="+mn-lt"/>
              </a:rPr>
              <a:t> have discovered that promoting their Web sites enhances their reputations for online customer service. This can be done using:</a:t>
            </a:r>
          </a:p>
          <a:p>
            <a:pPr marL="800100" lvl="1" indent="-342900" algn="just">
              <a:buFont typeface="Arial" pitchFamily="34" charset="0"/>
              <a:buChar char="•"/>
            </a:pPr>
            <a:r>
              <a:rPr lang="en-US" altLang="x-none" sz="2400" dirty="0">
                <a:latin typeface="+mn-lt"/>
              </a:rPr>
              <a:t>Social media </a:t>
            </a:r>
          </a:p>
          <a:p>
            <a:pPr marL="800100" lvl="1" indent="-342900" algn="just">
              <a:buFont typeface="Arial" pitchFamily="34" charset="0"/>
              <a:buChar char="•"/>
            </a:pPr>
            <a:r>
              <a:rPr lang="en-US" altLang="x-none" sz="2400" dirty="0">
                <a:latin typeface="+mn-lt"/>
              </a:rPr>
              <a:t>by providing comprehensive FAQ (frequently asked questions) pages, </a:t>
            </a:r>
          </a:p>
          <a:p>
            <a:pPr marL="800100" lvl="1" indent="-342900" algn="just">
              <a:buFont typeface="Arial" pitchFamily="34" charset="0"/>
              <a:buChar char="•"/>
            </a:pPr>
            <a:r>
              <a:rPr lang="en-US" altLang="x-none" sz="2400" dirty="0">
                <a:latin typeface="+mn-lt"/>
              </a:rPr>
              <a:t>e-mail order confirmations and shipment notices, </a:t>
            </a:r>
          </a:p>
          <a:p>
            <a:pPr marL="800100" lvl="1" indent="-342900" algn="just">
              <a:buFont typeface="Arial" pitchFamily="34" charset="0"/>
              <a:buChar char="•"/>
            </a:pPr>
            <a:r>
              <a:rPr lang="en-US" altLang="x-none" sz="2400" dirty="0">
                <a:latin typeface="+mn-lt"/>
              </a:rPr>
              <a:t>highly visible telephone and e-mail contact information followed by quick responses</a:t>
            </a:r>
          </a:p>
        </p:txBody>
      </p:sp>
      <p:sp>
        <p:nvSpPr>
          <p:cNvPr id="2" name="Rectangle 1"/>
          <p:cNvSpPr/>
          <p:nvPr/>
        </p:nvSpPr>
        <p:spPr>
          <a:xfrm>
            <a:off x="6373505" y="1528546"/>
            <a:ext cx="5568287" cy="517064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اكتشف تجار التجزئة الناجحون عبر الإنترنت أن الترويج لمواقعهم على الويب يعزز سمعتهم في خدمة العملاء عبر الإنترنت. ويمكن القيام بذلك باستخدام:</a:t>
            </a:r>
          </a:p>
          <a:p>
            <a:pPr marL="800100" lvl="1" indent="-342900" algn="justLow" rtl="1">
              <a:lnSpc>
                <a:spcPct val="150000"/>
              </a:lnSpc>
              <a:buFont typeface="Arial" pitchFamily="34" charset="0"/>
              <a:buChar char="•"/>
            </a:pPr>
            <a:r>
              <a:rPr lang="ar-EG" sz="2200" dirty="0"/>
              <a:t>وسائل التواصل الاجتماعي </a:t>
            </a:r>
          </a:p>
          <a:p>
            <a:pPr marL="800100" lvl="1" indent="-342900" algn="justLow" rtl="1">
              <a:lnSpc>
                <a:spcPct val="150000"/>
              </a:lnSpc>
              <a:buFont typeface="Arial" pitchFamily="34" charset="0"/>
              <a:buChar char="•"/>
            </a:pPr>
            <a:r>
              <a:rPr lang="ar-EG" sz="2200" dirty="0"/>
              <a:t>من خلال توفير صفحات شاملة للأسئلة الشائعة (</a:t>
            </a:r>
            <a:r>
              <a:rPr lang="en-US" sz="2200" dirty="0"/>
              <a:t>FAQs</a:t>
            </a:r>
            <a:r>
              <a:rPr lang="ar-EG" sz="2200" dirty="0"/>
              <a:t>)،</a:t>
            </a:r>
          </a:p>
          <a:p>
            <a:pPr marL="800100" lvl="1" indent="-342900" algn="justLow" rtl="1">
              <a:lnSpc>
                <a:spcPct val="150000"/>
              </a:lnSpc>
              <a:buFont typeface="Arial" pitchFamily="34" charset="0"/>
              <a:buChar char="•"/>
            </a:pPr>
            <a:r>
              <a:rPr lang="ar-EG" sz="2200" dirty="0"/>
              <a:t>وإرسال تأكيدات الطلبات عبر البريد الإلكتروني وإشعارات الشحن،</a:t>
            </a:r>
          </a:p>
          <a:p>
            <a:pPr marL="800100" lvl="1" indent="-342900" algn="justLow" rtl="1">
              <a:lnSpc>
                <a:spcPct val="150000"/>
              </a:lnSpc>
              <a:buFont typeface="Arial" pitchFamily="34" charset="0"/>
              <a:buChar char="•"/>
            </a:pPr>
            <a:r>
              <a:rPr lang="ar-EG" sz="2200" dirty="0"/>
              <a:t>وعرض معلومات الاتصال عبر الهاتف والبريد الإلكتروني بشكل واضح، مع الاستجابة السريعة.</a:t>
            </a:r>
          </a:p>
        </p:txBody>
      </p:sp>
    </p:spTree>
    <p:extLst>
      <p:ext uri="{BB962C8B-B14F-4D97-AF65-F5344CB8AC3E}">
        <p14:creationId xmlns:p14="http://schemas.microsoft.com/office/powerpoint/2010/main" val="203760057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xmlns="" id="{5688333F-C81D-B307-9ED3-188BC97B5E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xmlns="" id="{A681D6FE-1176-9629-0224-130AE7FD0301}"/>
              </a:ext>
            </a:extLst>
          </p:cNvPr>
          <p:cNvSpPr txBox="1">
            <a:spLocks noChangeArrowheads="1"/>
          </p:cNvSpPr>
          <p:nvPr/>
        </p:nvSpPr>
        <p:spPr>
          <a:xfrm>
            <a:off x="5214469" y="2291415"/>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544638" indent="-1544638">
              <a:buFont typeface="Arial" panose="020B0604020202020204" pitchFamily="34" charset="0"/>
              <a:buNone/>
              <a:defRPr/>
            </a:pPr>
            <a:r>
              <a:rPr lang="en-US" sz="3600" dirty="0"/>
              <a:t>Myth 4: Privacy is not an important issue</a:t>
            </a:r>
          </a:p>
          <a:p>
            <a:pPr marL="1544638" indent="-1544638" algn="justLow" rtl="1">
              <a:buNone/>
              <a:defRPr/>
            </a:pPr>
            <a:r>
              <a:rPr lang="ar-EG" sz="3600" dirty="0"/>
              <a:t>الخرافة 4: الخصوصية ليست قضية مهمة</a:t>
            </a:r>
            <a:endParaRPr lang="en-US" sz="3600" dirty="0"/>
          </a:p>
          <a:p>
            <a:pPr>
              <a:buFont typeface="Wingdings" pitchFamily="2" charset="2"/>
              <a:buNone/>
              <a:defRPr/>
            </a:pPr>
            <a:endParaRPr lang="en-US" sz="3600" dirty="0"/>
          </a:p>
        </p:txBody>
      </p:sp>
      <p:pic>
        <p:nvPicPr>
          <p:cNvPr id="13" name="Picture 2" descr="Practical Online Data Privacy - A Basic Guide for Everyone">
            <a:extLst>
              <a:ext uri="{FF2B5EF4-FFF2-40B4-BE49-F238E27FC236}">
                <a16:creationId xmlns:a16="http://schemas.microsoft.com/office/drawing/2014/main" xmlns="" id="{A9BDB35F-7001-D06A-49B8-C2FB75F580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1992" y="2207868"/>
            <a:ext cx="3813504" cy="3424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46983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4: Privacy Online</a:t>
            </a:r>
          </a:p>
          <a:p>
            <a:r>
              <a:rPr lang="ar-EG" sz="2800" b="1" dirty="0">
                <a:solidFill>
                  <a:srgbClr val="00B0F0"/>
                </a:solidFill>
                <a:latin typeface="Alexandria" charset="0"/>
                <a:cs typeface="Alexandria" charset="0"/>
              </a:rPr>
              <a:t>الخرافة 4: الخصوصية على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641977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altLang="x-none" sz="2000" dirty="0">
                <a:latin typeface="+mn-lt"/>
              </a:rPr>
              <a:t>Tracking tools monitor customers’ behavior while they are on a site, giving Internet-based businesses the information, they need to make their Web sites more customer friendly. </a:t>
            </a:r>
          </a:p>
          <a:p>
            <a:pPr marL="342900" indent="-342900" algn="just">
              <a:spcBef>
                <a:spcPts val="600"/>
              </a:spcBef>
              <a:buFont typeface="Arial" pitchFamily="34" charset="0"/>
              <a:buChar char="•"/>
            </a:pPr>
            <a:r>
              <a:rPr lang="en-US" altLang="x-none" sz="2000" dirty="0">
                <a:latin typeface="+mn-lt"/>
              </a:rPr>
              <a:t>Many sites also offer visitors </a:t>
            </a:r>
            <a:r>
              <a:rPr lang="en-US" altLang="x-none" sz="2000" b="1" dirty="0">
                <a:latin typeface="+mn-lt"/>
              </a:rPr>
              <a:t>“freebies” </a:t>
            </a:r>
            <a:r>
              <a:rPr lang="en-US" altLang="x-none" sz="2000" dirty="0">
                <a:latin typeface="+mn-lt"/>
              </a:rPr>
              <a:t>in exchange for information about themselves. Companies then use this information to learn more about their target customers and how to market to them more effectively. </a:t>
            </a:r>
          </a:p>
          <a:p>
            <a:pPr marL="342900" indent="-342900" algn="just">
              <a:spcBef>
                <a:spcPts val="600"/>
              </a:spcBef>
              <a:buFont typeface="Arial" pitchFamily="34" charset="0"/>
              <a:buChar char="•"/>
            </a:pPr>
            <a:r>
              <a:rPr lang="en-US" altLang="x-none" sz="2000" dirty="0">
                <a:latin typeface="+mn-lt"/>
              </a:rPr>
              <a:t>Pew Internet Report: If online companies were able to alleviate customers’ online privacy and security issues, the percentage of online buyers would increase from 66% to 73%.</a:t>
            </a:r>
          </a:p>
          <a:p>
            <a:pPr marL="342900" indent="-342900" algn="just">
              <a:spcBef>
                <a:spcPts val="600"/>
              </a:spcBef>
              <a:buFont typeface="Arial" pitchFamily="34" charset="0"/>
              <a:buChar char="•"/>
            </a:pPr>
            <a:r>
              <a:rPr lang="en-US" altLang="x-none" sz="2000" dirty="0">
                <a:latin typeface="+mn-lt"/>
              </a:rPr>
              <a:t>A key component of a successful e-commerce effort, especially for small companies that tend to be less well known, is </a:t>
            </a:r>
            <a:r>
              <a:rPr lang="en-US" altLang="x-none" sz="2000" b="1" dirty="0">
                <a:latin typeface="+mn-lt"/>
              </a:rPr>
              <a:t>building trust among customers</a:t>
            </a:r>
            <a:r>
              <a:rPr lang="en-US" altLang="x-none" sz="2000" dirty="0">
                <a:latin typeface="+mn-lt"/>
              </a:rPr>
              <a:t>. </a:t>
            </a:r>
          </a:p>
        </p:txBody>
      </p:sp>
      <p:sp>
        <p:nvSpPr>
          <p:cNvPr id="2" name="Rectangle 1"/>
          <p:cNvSpPr/>
          <p:nvPr/>
        </p:nvSpPr>
        <p:spPr>
          <a:xfrm>
            <a:off x="6974007" y="1596786"/>
            <a:ext cx="4885898" cy="4939814"/>
          </a:xfrm>
          <a:prstGeom prst="rect">
            <a:avLst/>
          </a:prstGeom>
        </p:spPr>
        <p:txBody>
          <a:bodyPr wrap="square">
            <a:spAutoFit/>
          </a:bodyPr>
          <a:lstStyle/>
          <a:p>
            <a:pPr marL="342900" indent="-342900" algn="justLow" rtl="1">
              <a:spcBef>
                <a:spcPts val="600"/>
              </a:spcBef>
              <a:buFont typeface="Arial" pitchFamily="34" charset="0"/>
              <a:buChar char="•"/>
            </a:pPr>
            <a:r>
              <a:rPr lang="ar-EG" sz="2000" dirty="0"/>
              <a:t>إن أدوات التتبع تراقب سلوك العملاء أثناء تواجدهم على الموقع، مما يوفر للشركات القائمة على الإنترنت المعلومات التي تحتاجها لجعل مواقعها على الويب أكثر ملاءمة للعملاء.</a:t>
            </a:r>
          </a:p>
          <a:p>
            <a:pPr marL="342900" indent="-342900" algn="justLow" rtl="1">
              <a:spcBef>
                <a:spcPts val="600"/>
              </a:spcBef>
              <a:buFont typeface="Arial" pitchFamily="34" charset="0"/>
              <a:buChar char="•"/>
            </a:pPr>
            <a:r>
              <a:rPr lang="ar-EG" sz="2000" dirty="0"/>
              <a:t>كما تقدم العديد من المواقع للزوار "هدايا مجانية" في مقابل معلومات عن أنفسهم. ثم تستخدم الشركات هذه المعلومات لمعرفة المزيد عن عملائها المستهدفين وكيفية تسويق منتجاتها لهم بشكل أكثر فعالية.</a:t>
            </a:r>
          </a:p>
          <a:p>
            <a:pPr marL="342900" indent="-342900" algn="justLow" rtl="1">
              <a:spcBef>
                <a:spcPts val="600"/>
              </a:spcBef>
              <a:buFont typeface="Arial" pitchFamily="34" charset="0"/>
              <a:buChar char="•"/>
            </a:pPr>
            <a:r>
              <a:rPr lang="ar-EG" sz="2000" dirty="0"/>
              <a:t>تقرير بيو للإنترنت: إذا تمكنت الشركات عبر الإنترنت من التخفيف من مشكلات الخصوصية والأمان عبر الإنترنت لدى العملاء، فإن نسبة المشترين عبر الإنترنت سترتفع من 66% إلى 73%.</a:t>
            </a:r>
          </a:p>
          <a:p>
            <a:pPr marL="342900" indent="-342900" algn="justLow" rtl="1">
              <a:spcBef>
                <a:spcPts val="600"/>
              </a:spcBef>
              <a:buFont typeface="Arial" pitchFamily="34" charset="0"/>
              <a:buChar char="•"/>
            </a:pPr>
            <a:r>
              <a:rPr lang="ar-EG" sz="2000" dirty="0"/>
              <a:t>إن أحد المكونات الرئيسية لجهود التجارة الإلكترونية الناجحة، وخاصة للشركات الصغيرة التي تميل إلى أن تكون أقل شهرة، هو بناء الثقة بين العملاء.</a:t>
            </a:r>
          </a:p>
        </p:txBody>
      </p:sp>
    </p:spTree>
    <p:extLst>
      <p:ext uri="{BB962C8B-B14F-4D97-AF65-F5344CB8AC3E}">
        <p14:creationId xmlns:p14="http://schemas.microsoft.com/office/powerpoint/2010/main" val="174040781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4: Privacy Online</a:t>
            </a:r>
          </a:p>
          <a:p>
            <a:r>
              <a:rPr lang="ar-EG" sz="2800" b="1" dirty="0">
                <a:solidFill>
                  <a:srgbClr val="00B0F0"/>
                </a:solidFill>
                <a:latin typeface="Alexandria" charset="0"/>
                <a:cs typeface="Alexandria" charset="0"/>
              </a:rPr>
              <a:t>الخرافة 4: الخصوصية على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0256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altLang="x-none" sz="2000" b="1" dirty="0">
                <a:latin typeface="+mn-lt"/>
              </a:rPr>
              <a:t>Posting security icons </a:t>
            </a:r>
            <a:r>
              <a:rPr lang="en-US" altLang="x-none" sz="2000" dirty="0">
                <a:latin typeface="+mn-lt"/>
              </a:rPr>
              <a:t>from </a:t>
            </a:r>
            <a:r>
              <a:rPr lang="en-US" altLang="x-none" sz="2000" dirty="0" err="1">
                <a:latin typeface="+mn-lt"/>
              </a:rPr>
              <a:t>TRUSTe</a:t>
            </a:r>
            <a:r>
              <a:rPr lang="en-US" altLang="x-none" sz="2000" dirty="0">
                <a:latin typeface="+mn-lt"/>
              </a:rPr>
              <a:t>, </a:t>
            </a:r>
            <a:r>
              <a:rPr lang="en-US" altLang="x-none" sz="2000" dirty="0" err="1">
                <a:latin typeface="+mn-lt"/>
              </a:rPr>
              <a:t>BBBOnline</a:t>
            </a:r>
            <a:r>
              <a:rPr lang="en-US" altLang="x-none" sz="2000" dirty="0">
                <a:latin typeface="+mn-lt"/>
              </a:rPr>
              <a:t>, McAfee, </a:t>
            </a:r>
            <a:r>
              <a:rPr lang="en-US" altLang="x-none" sz="2000" dirty="0" err="1">
                <a:latin typeface="+mn-lt"/>
              </a:rPr>
              <a:t>WhiteHat</a:t>
            </a:r>
            <a:r>
              <a:rPr lang="en-US" altLang="x-none" sz="2000" dirty="0">
                <a:latin typeface="+mn-lt"/>
              </a:rPr>
              <a:t>, </a:t>
            </a:r>
            <a:r>
              <a:rPr lang="en-US" altLang="x-none" sz="2000" dirty="0" err="1">
                <a:latin typeface="+mn-lt"/>
              </a:rPr>
              <a:t>Thawte</a:t>
            </a:r>
            <a:r>
              <a:rPr lang="en-US" altLang="x-none" sz="2000" dirty="0">
                <a:latin typeface="+mn-lt"/>
              </a:rPr>
              <a:t>, and other certification services assures customers that a site meets security standards.</a:t>
            </a:r>
          </a:p>
          <a:p>
            <a:pPr marL="342900" indent="-342900" algn="just">
              <a:spcBef>
                <a:spcPts val="600"/>
              </a:spcBef>
              <a:buFont typeface="Arial" pitchFamily="34" charset="0"/>
              <a:buChar char="•"/>
            </a:pPr>
            <a:r>
              <a:rPr lang="en-US" altLang="x-none" sz="2000" dirty="0">
                <a:latin typeface="+mn-lt"/>
              </a:rPr>
              <a:t>Another way that businesses can build trust is to </a:t>
            </a:r>
            <a:r>
              <a:rPr lang="en-US" altLang="x-none" sz="2000" b="1" dirty="0">
                <a:latin typeface="+mn-lt"/>
              </a:rPr>
              <a:t>create meaningful privacy policies</a:t>
            </a:r>
            <a:r>
              <a:rPr lang="en-US" altLang="x-none" sz="2000" dirty="0">
                <a:latin typeface="+mn-lt"/>
              </a:rPr>
              <a:t>, post them on their Web sites, and then adhere to them. </a:t>
            </a:r>
          </a:p>
          <a:p>
            <a:pPr marL="342900" indent="-342900" algn="just">
              <a:spcBef>
                <a:spcPts val="600"/>
              </a:spcBef>
              <a:buFont typeface="Arial" pitchFamily="34" charset="0"/>
              <a:buChar char="•"/>
            </a:pPr>
            <a:r>
              <a:rPr lang="en-US" altLang="x-none" sz="2000" dirty="0">
                <a:latin typeface="+mn-lt"/>
              </a:rPr>
              <a:t>Customers need to feel comfortable that their personal data will not be sold and that they won’t get spammed by giving their e-mail address. They need to know about </a:t>
            </a:r>
            <a:r>
              <a:rPr lang="en-US" altLang="x-none" sz="2000" b="1" dirty="0">
                <a:latin typeface="+mn-lt"/>
              </a:rPr>
              <a:t>shipping costs, product availability, and return policies up front</a:t>
            </a:r>
          </a:p>
          <a:p>
            <a:pPr marL="342900" indent="-342900" algn="just">
              <a:spcBef>
                <a:spcPts val="600"/>
              </a:spcBef>
              <a:buFont typeface="Arial" pitchFamily="34" charset="0"/>
              <a:buChar char="•"/>
            </a:pPr>
            <a:r>
              <a:rPr lang="en-US" altLang="x-none" sz="2000" b="1" dirty="0">
                <a:latin typeface="+mn-lt"/>
              </a:rPr>
              <a:t>Privacy DOES MATTER </a:t>
            </a:r>
            <a:r>
              <a:rPr lang="en-US" altLang="x-none" sz="2000" dirty="0">
                <a:latin typeface="+mn-lt"/>
              </a:rPr>
              <a:t>on the Web, and businesses that respect and protect their customers’ privacy win their customers’ trust.</a:t>
            </a:r>
          </a:p>
        </p:txBody>
      </p:sp>
      <p:sp>
        <p:nvSpPr>
          <p:cNvPr id="2" name="Rectangle 1"/>
          <p:cNvSpPr/>
          <p:nvPr/>
        </p:nvSpPr>
        <p:spPr>
          <a:xfrm>
            <a:off x="6591871" y="1440297"/>
            <a:ext cx="5323880" cy="5301131"/>
          </a:xfrm>
          <a:prstGeom prst="rect">
            <a:avLst/>
          </a:prstGeom>
        </p:spPr>
        <p:txBody>
          <a:bodyPr wrap="square">
            <a:spAutoFit/>
          </a:bodyPr>
          <a:lstStyle/>
          <a:p>
            <a:pPr marL="324000" indent="-342900" algn="justLow" rtl="1">
              <a:lnSpc>
                <a:spcPct val="150000"/>
              </a:lnSpc>
              <a:buFont typeface="Arial" pitchFamily="34" charset="0"/>
              <a:buChar char="•"/>
            </a:pPr>
            <a:r>
              <a:rPr lang="ar-EG" sz="1900" dirty="0"/>
              <a:t>إن نشر أيقونات الأمان من </a:t>
            </a:r>
            <a:r>
              <a:rPr lang="en-US" sz="1900" dirty="0" err="1"/>
              <a:t>TRUSTe</a:t>
            </a:r>
            <a:r>
              <a:rPr lang="en-US" sz="1900" dirty="0"/>
              <a:t> </a:t>
            </a:r>
            <a:r>
              <a:rPr lang="ar-EG" sz="1900" dirty="0"/>
              <a:t>و</a:t>
            </a:r>
            <a:r>
              <a:rPr lang="en-US" sz="1900" dirty="0" err="1"/>
              <a:t>BBBOnline</a:t>
            </a:r>
            <a:r>
              <a:rPr lang="en-US" sz="1900" dirty="0"/>
              <a:t> </a:t>
            </a:r>
            <a:r>
              <a:rPr lang="ar-EG" sz="1900" dirty="0"/>
              <a:t>و</a:t>
            </a:r>
            <a:r>
              <a:rPr lang="en-US" sz="1900" dirty="0"/>
              <a:t>McAfee </a:t>
            </a:r>
            <a:r>
              <a:rPr lang="ar-EG" sz="1900" dirty="0"/>
              <a:t>و</a:t>
            </a:r>
            <a:r>
              <a:rPr lang="en-US" sz="1900" dirty="0" err="1"/>
              <a:t>WhiteHat</a:t>
            </a:r>
            <a:r>
              <a:rPr lang="en-US" sz="1900" dirty="0"/>
              <a:t> </a:t>
            </a:r>
            <a:r>
              <a:rPr lang="ar-EG" sz="1900" dirty="0"/>
              <a:t>و</a:t>
            </a:r>
            <a:r>
              <a:rPr lang="en-US" sz="1900" dirty="0" err="1"/>
              <a:t>Thawte</a:t>
            </a:r>
            <a:r>
              <a:rPr lang="en-US" sz="1900" dirty="0"/>
              <a:t> </a:t>
            </a:r>
            <a:r>
              <a:rPr lang="ar-EG" sz="1900" dirty="0"/>
              <a:t>وخدمات التصديق الأخرى يضمن للعملاء أن الموقع يفي بمعايير الأمان.</a:t>
            </a:r>
          </a:p>
          <a:p>
            <a:pPr marL="324000" indent="-342900" algn="justLow" rtl="1">
              <a:lnSpc>
                <a:spcPct val="150000"/>
              </a:lnSpc>
              <a:buFont typeface="Arial" pitchFamily="34" charset="0"/>
              <a:buChar char="•"/>
            </a:pPr>
            <a:r>
              <a:rPr lang="ar-EG" sz="1900" dirty="0"/>
              <a:t>هناك طريقة أخرى يمكن للشركات من خلالها بناء الثقة وهي إنشاء سياسات خصوصية ذات مغزى ونشرها على مواقعها على الويب ثم الالتزام بها.</a:t>
            </a:r>
          </a:p>
          <a:p>
            <a:pPr marL="324000" indent="-342900" algn="justLow" rtl="1">
              <a:lnSpc>
                <a:spcPct val="150000"/>
              </a:lnSpc>
              <a:buFont typeface="Arial" pitchFamily="34" charset="0"/>
              <a:buChar char="•"/>
            </a:pPr>
            <a:r>
              <a:rPr lang="ar-EG" sz="1900" dirty="0"/>
              <a:t>يحتاج العملاء إلى الشعور بالارتياح لأن بياناتهم الشخصية لن تباع ولن يتعرضوا للرسائل العشوائية من خلال تقديم عنوان بريدهم الإلكتروني. وهم بحاجة إلى معرفة تكاليف الشحن وتوافر المنتج وسياسات الإرجاع مقدمًا.</a:t>
            </a:r>
          </a:p>
          <a:p>
            <a:pPr marL="324000" indent="-342900" algn="justLow" rtl="1">
              <a:lnSpc>
                <a:spcPct val="150000"/>
              </a:lnSpc>
              <a:buFont typeface="Arial" pitchFamily="34" charset="0"/>
              <a:buChar char="•"/>
            </a:pPr>
            <a:r>
              <a:rPr lang="ar-EG" sz="1900" dirty="0"/>
              <a:t>إن الخصوصية مهمة على الويب، والشركات التي تحترم خصوصية عملائها وتحميها تكسب ثقة عملائها.</a:t>
            </a:r>
          </a:p>
        </p:txBody>
      </p:sp>
    </p:spTree>
    <p:extLst>
      <p:ext uri="{BB962C8B-B14F-4D97-AF65-F5344CB8AC3E}">
        <p14:creationId xmlns:p14="http://schemas.microsoft.com/office/powerpoint/2010/main" val="204257664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xmlns="" id="{5688333F-C81D-B307-9ED3-188BC97B5E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xmlns="" id="{A681D6FE-1176-9629-0224-130AE7FD0301}"/>
              </a:ext>
            </a:extLst>
          </p:cNvPr>
          <p:cNvSpPr txBox="1">
            <a:spLocks noChangeArrowheads="1"/>
          </p:cNvSpPr>
          <p:nvPr/>
        </p:nvSpPr>
        <p:spPr>
          <a:xfrm>
            <a:off x="5538164" y="2291415"/>
            <a:ext cx="5764548"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sz="3600" dirty="0"/>
              <a:t>Myth 5: I don’t need a strategy</a:t>
            </a:r>
          </a:p>
          <a:p>
            <a:pPr marL="1544638" indent="-1544638" algn="justLow" rtl="1">
              <a:buNone/>
              <a:defRPr/>
            </a:pPr>
            <a:r>
              <a:rPr lang="ar-EG" sz="3600" dirty="0"/>
              <a:t>الخرافة 5: لا أحتاج إلى استراتيجية</a:t>
            </a:r>
            <a:endParaRPr lang="en-US" sz="3600" dirty="0"/>
          </a:p>
        </p:txBody>
      </p:sp>
      <p:pic>
        <p:nvPicPr>
          <p:cNvPr id="17" name="Picture 2" descr="Implementing Digital Strategy and How To Ensure It Doesn't Fail -  California Media LLC">
            <a:extLst>
              <a:ext uri="{FF2B5EF4-FFF2-40B4-BE49-F238E27FC236}">
                <a16:creationId xmlns:a16="http://schemas.microsoft.com/office/drawing/2014/main" xmlns="" id="{11DE4C2A-9814-659D-905C-BA033404DA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440" y="2030870"/>
            <a:ext cx="4510029" cy="3716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26045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Myth 5: I don’t need a strategy</a:t>
            </a:r>
          </a:p>
          <a:p>
            <a:r>
              <a:rPr lang="ar-EG" sz="2800" b="1" dirty="0">
                <a:solidFill>
                  <a:srgbClr val="00B0F0"/>
                </a:solidFill>
                <a:latin typeface="Alexandria" charset="0"/>
                <a:cs typeface="Alexandria" charset="0"/>
              </a:rPr>
              <a:t>الخرافة 5: لا أحتاج إلى استراتيجية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01250"/>
            <a:ext cx="1138591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50000"/>
              </a:lnSpc>
              <a:spcBef>
                <a:spcPts val="600"/>
              </a:spcBef>
              <a:buFont typeface="Arial" pitchFamily="34" charset="0"/>
              <a:buChar char="•"/>
            </a:pPr>
            <a:r>
              <a:rPr lang="en-US" altLang="x-none" sz="2400" dirty="0">
                <a:latin typeface="+mn-lt"/>
              </a:rPr>
              <a:t>An online strategy is critical to success</a:t>
            </a:r>
          </a:p>
          <a:p>
            <a:pPr marL="800100" lvl="1" indent="-342900" algn="just">
              <a:lnSpc>
                <a:spcPct val="150000"/>
              </a:lnSpc>
              <a:spcBef>
                <a:spcPts val="600"/>
              </a:spcBef>
              <a:buFont typeface="Arial" pitchFamily="34" charset="0"/>
              <a:buChar char="•"/>
            </a:pPr>
            <a:r>
              <a:rPr lang="en-US" altLang="x-none" sz="2400" dirty="0">
                <a:latin typeface="+mn-lt"/>
              </a:rPr>
              <a:t>Define the target audience</a:t>
            </a:r>
          </a:p>
          <a:p>
            <a:pPr marL="800100" lvl="1" indent="-342900" algn="just">
              <a:lnSpc>
                <a:spcPct val="150000"/>
              </a:lnSpc>
              <a:spcBef>
                <a:spcPts val="600"/>
              </a:spcBef>
              <a:buFont typeface="Arial" pitchFamily="34" charset="0"/>
              <a:buChar char="•"/>
            </a:pPr>
            <a:r>
              <a:rPr lang="en-US" altLang="x-none" sz="2400" dirty="0">
                <a:latin typeface="+mn-lt"/>
              </a:rPr>
              <a:t>Understand customers’ needs and wants</a:t>
            </a:r>
          </a:p>
          <a:p>
            <a:pPr marL="800100" lvl="1" indent="-342900" algn="just">
              <a:lnSpc>
                <a:spcPct val="150000"/>
              </a:lnSpc>
              <a:spcBef>
                <a:spcPts val="600"/>
              </a:spcBef>
              <a:buFont typeface="Arial" pitchFamily="34" charset="0"/>
              <a:buChar char="•"/>
            </a:pPr>
            <a:r>
              <a:rPr lang="en-US" altLang="x-none" sz="2400" dirty="0">
                <a:latin typeface="+mn-lt"/>
              </a:rPr>
              <a:t>Create a strategy to set your site apart from others</a:t>
            </a:r>
          </a:p>
          <a:p>
            <a:pPr marL="342900" indent="-342900" algn="just" rtl="1">
              <a:lnSpc>
                <a:spcPct val="150000"/>
              </a:lnSpc>
              <a:spcBef>
                <a:spcPts val="600"/>
              </a:spcBef>
              <a:buFont typeface="Arial" pitchFamily="34" charset="0"/>
              <a:buChar char="•"/>
            </a:pPr>
            <a:r>
              <a:rPr lang="ar-EG" altLang="x-none" sz="2400" dirty="0">
                <a:latin typeface="+mn-lt"/>
              </a:rPr>
              <a:t>تعتبر الإستراتيجية عبر الإنترنت أمرًا بالغ الأهمية لتحقيق النجاح.</a:t>
            </a:r>
          </a:p>
          <a:p>
            <a:pPr marL="800100" lvl="1" indent="-342900" algn="just" rtl="1">
              <a:lnSpc>
                <a:spcPct val="150000"/>
              </a:lnSpc>
              <a:spcBef>
                <a:spcPts val="600"/>
              </a:spcBef>
              <a:buFont typeface="Arial" pitchFamily="34" charset="0"/>
              <a:buChar char="•"/>
            </a:pPr>
            <a:r>
              <a:rPr lang="ar-EG" altLang="x-none" sz="2400" dirty="0">
                <a:latin typeface="+mn-lt"/>
              </a:rPr>
              <a:t>تحديد الجمهور المستهدف.</a:t>
            </a:r>
          </a:p>
          <a:p>
            <a:pPr marL="800100" lvl="1" indent="-342900" algn="just" rtl="1">
              <a:lnSpc>
                <a:spcPct val="150000"/>
              </a:lnSpc>
              <a:spcBef>
                <a:spcPts val="600"/>
              </a:spcBef>
              <a:buFont typeface="Arial" pitchFamily="34" charset="0"/>
              <a:buChar char="•"/>
            </a:pPr>
            <a:r>
              <a:rPr lang="ar-EG" altLang="x-none" sz="2400" dirty="0">
                <a:latin typeface="+mn-lt"/>
              </a:rPr>
              <a:t>فهم احتياجات العملاء ورغباتهم.</a:t>
            </a:r>
          </a:p>
          <a:p>
            <a:pPr marL="800100" lvl="1" indent="-342900" algn="just" rtl="1">
              <a:lnSpc>
                <a:spcPct val="150000"/>
              </a:lnSpc>
              <a:spcBef>
                <a:spcPts val="600"/>
              </a:spcBef>
              <a:buFont typeface="Arial" pitchFamily="34" charset="0"/>
              <a:buChar char="•"/>
            </a:pPr>
            <a:r>
              <a:rPr lang="ar-EG" altLang="x-none" sz="2400" dirty="0">
                <a:latin typeface="+mn-lt"/>
              </a:rPr>
              <a:t>إنشاء إستراتيجية لتمييز موقعك عن المواقع الأخرى</a:t>
            </a:r>
            <a:endParaRPr lang="en-US" altLang="x-none" sz="2400" dirty="0">
              <a:latin typeface="+mn-lt"/>
            </a:endParaRPr>
          </a:p>
        </p:txBody>
      </p:sp>
    </p:spTree>
    <p:extLst>
      <p:ext uri="{BB962C8B-B14F-4D97-AF65-F5344CB8AC3E}">
        <p14:creationId xmlns:p14="http://schemas.microsoft.com/office/powerpoint/2010/main" val="321379378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xmlns="" id="{5688333F-C81D-B307-9ED3-188BC97B5E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xmlns="" id="{A681D6FE-1176-9629-0224-130AE7FD0301}"/>
              </a:ext>
            </a:extLst>
          </p:cNvPr>
          <p:cNvSpPr txBox="1">
            <a:spLocks noChangeArrowheads="1"/>
          </p:cNvSpPr>
          <p:nvPr/>
        </p:nvSpPr>
        <p:spPr>
          <a:xfrm>
            <a:off x="5601228" y="2291415"/>
            <a:ext cx="5764548"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dirty="0"/>
              <a:t>Myth 6: The most important part of an e-commerce effort is technology</a:t>
            </a:r>
          </a:p>
          <a:p>
            <a:pPr marL="0" indent="0" algn="justLow" rtl="1">
              <a:buNone/>
              <a:defRPr/>
            </a:pPr>
            <a:r>
              <a:rPr lang="ar-EG" dirty="0"/>
              <a:t>الخرافة 6: الجزء الأكثر أهمية في جهود التجارة الإلكترونية هو التكنولوجيا</a:t>
            </a:r>
            <a:endParaRPr lang="en-US" dirty="0"/>
          </a:p>
        </p:txBody>
      </p:sp>
      <p:pic>
        <p:nvPicPr>
          <p:cNvPr id="13" name="Picture 4" descr="The use of technology in different fields - IIST">
            <a:extLst>
              <a:ext uri="{FF2B5EF4-FFF2-40B4-BE49-F238E27FC236}">
                <a16:creationId xmlns:a16="http://schemas.microsoft.com/office/drawing/2014/main" xmlns="" id="{60567223-AE34-9659-AAD5-9CECF6DB7C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002" y="2268199"/>
            <a:ext cx="4837789" cy="3478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675935"/>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87882"/>
            <a:ext cx="8031477"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Myth 6: The most important part of an e-commerce effort is technology.</a:t>
            </a:r>
          </a:p>
          <a:p>
            <a:r>
              <a:rPr lang="ar-EG" sz="2400" b="1" dirty="0">
                <a:solidFill>
                  <a:srgbClr val="00B0F0"/>
                </a:solidFill>
                <a:latin typeface="Alexandria" charset="0"/>
                <a:cs typeface="Alexandria" charset="0"/>
              </a:rPr>
              <a:t>الخرافة 6: الجزء الأكثر أهمية في جهود التجارة الإلكترونية هو التكنولوجيا.</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00987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altLang="x-none" sz="2200" dirty="0">
                <a:latin typeface="+mn-lt"/>
              </a:rPr>
              <a:t>Technology advances have reduced significantly the cost of launching an e-commerce business. </a:t>
            </a:r>
          </a:p>
          <a:p>
            <a:pPr marL="342900" indent="-342900" algn="just">
              <a:spcBef>
                <a:spcPts val="600"/>
              </a:spcBef>
              <a:buFont typeface="Arial" pitchFamily="34" charset="0"/>
              <a:buChar char="•"/>
            </a:pPr>
            <a:r>
              <a:rPr lang="en-US" altLang="x-none" sz="2200" dirty="0">
                <a:latin typeface="+mn-lt"/>
              </a:rPr>
              <a:t>As important as having the right technology to support an e-commerce business is, it is not the most crucial ingredient in the recipe for success. </a:t>
            </a:r>
          </a:p>
          <a:p>
            <a:pPr marL="342900" indent="-342900" algn="just">
              <a:spcBef>
                <a:spcPts val="600"/>
              </a:spcBef>
              <a:buFont typeface="Arial" pitchFamily="34" charset="0"/>
              <a:buChar char="•"/>
            </a:pPr>
            <a:r>
              <a:rPr lang="en-US" altLang="x-none" sz="2200" dirty="0">
                <a:latin typeface="+mn-lt"/>
              </a:rPr>
              <a:t>Understand the underlying business then use technology to develop an online business model that provides customer value in a profitable way.</a:t>
            </a:r>
          </a:p>
          <a:p>
            <a:pPr marL="342900" indent="-342900" algn="just">
              <a:spcBef>
                <a:spcPts val="600"/>
              </a:spcBef>
              <a:buFont typeface="Arial" pitchFamily="34" charset="0"/>
              <a:buChar char="•"/>
            </a:pPr>
            <a:r>
              <a:rPr lang="en-US" altLang="x-none" sz="2200" dirty="0">
                <a:latin typeface="+mn-lt"/>
              </a:rPr>
              <a:t>The key is seeing the Web for what it really is: another way to reach and serve customers with an effective business model and to minimize the cost of doing business. </a:t>
            </a:r>
          </a:p>
        </p:txBody>
      </p:sp>
      <p:sp>
        <p:nvSpPr>
          <p:cNvPr id="2" name="Rectangle 1"/>
          <p:cNvSpPr/>
          <p:nvPr/>
        </p:nvSpPr>
        <p:spPr>
          <a:xfrm>
            <a:off x="6605516" y="1651084"/>
            <a:ext cx="5240741" cy="4524315"/>
          </a:xfrm>
          <a:prstGeom prst="rect">
            <a:avLst/>
          </a:prstGeom>
        </p:spPr>
        <p:txBody>
          <a:bodyPr wrap="square">
            <a:spAutoFit/>
          </a:bodyPr>
          <a:lstStyle/>
          <a:p>
            <a:pPr marL="342900" indent="-342900" algn="justLow" rtl="1">
              <a:buFont typeface="Arial" pitchFamily="34" charset="0"/>
              <a:buChar char="•"/>
            </a:pPr>
            <a:r>
              <a:rPr lang="ar-EG" sz="2400" dirty="0"/>
              <a:t>لقد أدى التقدم التكنولوجي إلى خفض تكلفة إطلاق الأعمال التجارية الإلكترونية بشكل كبير.</a:t>
            </a:r>
          </a:p>
          <a:p>
            <a:pPr marL="342900" indent="-342900" algn="justLow" rtl="1">
              <a:buFont typeface="Arial" pitchFamily="34" charset="0"/>
              <a:buChar char="•"/>
            </a:pPr>
            <a:r>
              <a:rPr lang="ar-EG" sz="2400" dirty="0"/>
              <a:t>وعلى الرغم من أهمية امتلاك التكنولوجيا المناسبة لدعم الأعمال التجارية الإلكترونية، إلا أنها ليست العنصر الأكثر أهمية في وصفة النجاح.</a:t>
            </a:r>
          </a:p>
          <a:p>
            <a:pPr marL="342900" indent="-342900" algn="justLow" rtl="1">
              <a:buFont typeface="Arial" pitchFamily="34" charset="0"/>
              <a:buChar char="•"/>
            </a:pPr>
            <a:r>
              <a:rPr lang="ar-EG" sz="2400" dirty="0"/>
              <a:t>فهم العمل الأساسي ثم استخدام التكنولوجيا لتطوير نموذج عمل عبر الإنترنت يوفر قيمة للعملاء بطريقة مربحة.</a:t>
            </a:r>
          </a:p>
          <a:p>
            <a:pPr marL="342900" indent="-342900" algn="justLow" rtl="1">
              <a:buFont typeface="Arial" pitchFamily="34" charset="0"/>
              <a:buChar char="•"/>
            </a:pPr>
            <a:r>
              <a:rPr lang="ar-EG" sz="2400" dirty="0"/>
              <a:t>المفتاح هو رؤية الويب على حقيقته: طريقة أخرى للوصول إلى العملاء وخدمتهم بنموذج عمل فعّال وتقليل تكلفة ممارسة الأعمال.</a:t>
            </a:r>
          </a:p>
        </p:txBody>
      </p:sp>
    </p:spTree>
    <p:extLst>
      <p:ext uri="{BB962C8B-B14F-4D97-AF65-F5344CB8AC3E}">
        <p14:creationId xmlns:p14="http://schemas.microsoft.com/office/powerpoint/2010/main" val="1766104054"/>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101530"/>
            <a:ext cx="8031477"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Myth 6: The most important part of an e-commerce effort is technology.</a:t>
            </a:r>
          </a:p>
          <a:p>
            <a:r>
              <a:rPr lang="ar-EG" sz="2400" b="1" dirty="0">
                <a:solidFill>
                  <a:srgbClr val="00B0F0"/>
                </a:solidFill>
                <a:latin typeface="Alexandria" charset="0"/>
                <a:cs typeface="Alexandria" charset="0"/>
              </a:rPr>
              <a:t>الخرافة 6: الجزء الأكثر أهمية في جهود التجارة الإلكترونية هو التكنولوجيا.</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DA37E3DD-DCEB-ED79-6D95-05D781AA9012}"/>
              </a:ext>
            </a:extLst>
          </p:cNvPr>
          <p:cNvSpPr txBox="1">
            <a:spLocks noChangeArrowheads="1"/>
          </p:cNvSpPr>
          <p:nvPr/>
        </p:nvSpPr>
        <p:spPr>
          <a:xfrm>
            <a:off x="1981200" y="1905003"/>
            <a:ext cx="8763000" cy="2530520"/>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
              <a:lnSpc>
                <a:spcPct val="150000"/>
              </a:lnSpc>
              <a:spcBef>
                <a:spcPts val="1200"/>
              </a:spcBef>
              <a:buClr>
                <a:srgbClr val="C00000"/>
              </a:buClr>
              <a:buFont typeface="Arial" panose="020B0604020202020204" pitchFamily="34" charset="0"/>
              <a:buNone/>
              <a:defRPr/>
            </a:pPr>
            <a:r>
              <a:rPr lang="en-US" dirty="0"/>
              <a:t>“Start with the business and ask yourself what you want to happen and how you’ll measure it. </a:t>
            </a:r>
            <a:r>
              <a:rPr lang="en-US" i="1" dirty="0"/>
              <a:t>Then </a:t>
            </a:r>
            <a:r>
              <a:rPr lang="en-US" dirty="0"/>
              <a:t>ask how the technology will help you achieve your goals. Remember: Business first, technology second.” </a:t>
            </a:r>
          </a:p>
          <a:p>
            <a:pPr marL="457200" lvl="1" indent="0" algn="r">
              <a:spcBef>
                <a:spcPts val="1200"/>
              </a:spcBef>
              <a:buClr>
                <a:srgbClr val="C00000"/>
              </a:buClr>
              <a:buFont typeface="Arial" panose="020B0604020202020204" pitchFamily="34" charset="0"/>
              <a:buNone/>
              <a:defRPr/>
            </a:pPr>
            <a:r>
              <a:rPr lang="en-US" dirty="0"/>
              <a:t> Kip Martin, </a:t>
            </a:r>
          </a:p>
          <a:p>
            <a:pPr marL="457200" lvl="1" indent="0" algn="r">
              <a:spcBef>
                <a:spcPts val="1200"/>
              </a:spcBef>
              <a:buClr>
                <a:srgbClr val="C00000"/>
              </a:buClr>
              <a:buFont typeface="Arial" panose="020B0604020202020204" pitchFamily="34" charset="0"/>
              <a:buNone/>
              <a:defRPr/>
            </a:pPr>
            <a:r>
              <a:rPr lang="en-US" sz="1400" dirty="0"/>
              <a:t>program director of META </a:t>
            </a:r>
          </a:p>
          <a:p>
            <a:pPr marL="457200" lvl="1" indent="0" algn="r">
              <a:spcBef>
                <a:spcPts val="1200"/>
              </a:spcBef>
              <a:buClr>
                <a:srgbClr val="C00000"/>
              </a:buClr>
              <a:buFont typeface="Arial" panose="020B0604020202020204" pitchFamily="34" charset="0"/>
              <a:buNone/>
              <a:defRPr/>
            </a:pPr>
            <a:r>
              <a:rPr lang="en-US" sz="1400" dirty="0"/>
              <a:t>Group’s Electronic Business Strategies </a:t>
            </a:r>
          </a:p>
          <a:p>
            <a:pPr marL="457200" lvl="1" indent="0">
              <a:spcBef>
                <a:spcPts val="1200"/>
              </a:spcBef>
              <a:buClr>
                <a:srgbClr val="C00000"/>
              </a:buClr>
              <a:buFont typeface="Arial" panose="020B0604020202020204" pitchFamily="34" charset="0"/>
              <a:buNone/>
              <a:defRPr/>
            </a:pPr>
            <a:endParaRPr lang="en-US" dirty="0"/>
          </a:p>
        </p:txBody>
      </p:sp>
      <p:pic>
        <p:nvPicPr>
          <p:cNvPr id="10" name="Picture 4" descr="Quote icon - Download in SVG, PNG, ICO, ICNS">
            <a:extLst>
              <a:ext uri="{FF2B5EF4-FFF2-40B4-BE49-F238E27FC236}">
                <a16:creationId xmlns:a16="http://schemas.microsoft.com/office/drawing/2014/main" xmlns="" id="{D7A3B337-757E-6E35-1C52-78F332FFC1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392" y="1586534"/>
            <a:ext cx="1223342" cy="122334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84734" y="4550476"/>
            <a:ext cx="8659466" cy="1384995"/>
          </a:xfrm>
          <a:prstGeom prst="rect">
            <a:avLst/>
          </a:prstGeom>
        </p:spPr>
        <p:txBody>
          <a:bodyPr wrap="square">
            <a:spAutoFit/>
          </a:bodyPr>
          <a:lstStyle/>
          <a:p>
            <a:pPr algn="justLow" rtl="1">
              <a:spcBef>
                <a:spcPct val="60000"/>
              </a:spcBef>
              <a:buFont typeface="Wingdings" pitchFamily="2" charset="2"/>
              <a:buNone/>
              <a:defRPr/>
            </a:pPr>
            <a:r>
              <a:rPr lang="ar-EG" sz="2800" dirty="0"/>
              <a:t>"ابدأ بالأعمال التجارية واسأل نفسك عما تريد أن يحدث وكيف ستقيس ذلك. ثم اسأل نفسك كيف ستساعدك التكنولوجيا في تحقيق أهدافك. تذكر: الأعمال التجارية أولاً، ثم التكنولوجيا ثانياً."</a:t>
            </a:r>
            <a:endParaRPr lang="en-US" sz="2800" dirty="0"/>
          </a:p>
        </p:txBody>
      </p:sp>
    </p:spTree>
    <p:extLst>
      <p:ext uri="{BB962C8B-B14F-4D97-AF65-F5344CB8AC3E}">
        <p14:creationId xmlns:p14="http://schemas.microsoft.com/office/powerpoint/2010/main" val="21918725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ight Triangle 16">
            <a:extLst>
              <a:ext uri="{FF2B5EF4-FFF2-40B4-BE49-F238E27FC236}">
                <a16:creationId xmlns:a16="http://schemas.microsoft.com/office/drawing/2014/main" xmlns="" id="{40D4EC76-9A39-29C7-5E95-A6B21F17C4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3">
            <a:extLst>
              <a:ext uri="{FF2B5EF4-FFF2-40B4-BE49-F238E27FC236}">
                <a16:creationId xmlns:a16="http://schemas.microsoft.com/office/drawing/2014/main" xmlns="" id="{9905D584-0052-807B-E92C-04C92296D690}"/>
              </a:ext>
            </a:extLst>
          </p:cNvPr>
          <p:cNvSpPr txBox="1">
            <a:spLocks noChangeArrowheads="1"/>
          </p:cNvSpPr>
          <p:nvPr/>
        </p:nvSpPr>
        <p:spPr>
          <a:xfrm>
            <a:off x="5036050" y="2601124"/>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ts val="600"/>
              </a:spcAft>
              <a:buFont typeface="Arial" panose="020B0604020202020204" pitchFamily="34" charset="0"/>
              <a:buNone/>
            </a:pPr>
            <a:r>
              <a:rPr lang="en-US" altLang="x-none" sz="3200" b="1" dirty="0">
                <a:latin typeface="+mj-lt"/>
                <a:ea typeface="+mj-ea"/>
                <a:cs typeface="+mj-cs"/>
              </a:rPr>
              <a:t>Myth 7: Customer service is not important</a:t>
            </a:r>
          </a:p>
          <a:p>
            <a:pPr marL="0" indent="0" algn="r" rtl="1">
              <a:spcBef>
                <a:spcPct val="0"/>
              </a:spcBef>
              <a:spcAft>
                <a:spcPts val="600"/>
              </a:spcAft>
              <a:buNone/>
            </a:pPr>
            <a:r>
              <a:rPr lang="ar-EG" sz="3200" dirty="0"/>
              <a:t>الخرافة 7: خدمة العملاء ليست مهمة</a:t>
            </a:r>
            <a:endParaRPr lang="en-US" sz="3200" dirty="0"/>
          </a:p>
        </p:txBody>
      </p:sp>
      <p:pic>
        <p:nvPicPr>
          <p:cNvPr id="19" name="Picture 4" descr="Demystifying Customer Service ...">
            <a:extLst>
              <a:ext uri="{FF2B5EF4-FFF2-40B4-BE49-F238E27FC236}">
                <a16:creationId xmlns:a16="http://schemas.microsoft.com/office/drawing/2014/main" xmlns="" id="{A926C635-3C29-89F5-BC40-2BCDCCD42D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924" y="2416958"/>
            <a:ext cx="4041960" cy="2519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02045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7: Customer service is not important</a:t>
            </a:r>
          </a:p>
          <a:p>
            <a:r>
              <a:rPr lang="ar-EG" sz="2400" b="1" dirty="0">
                <a:solidFill>
                  <a:srgbClr val="00B0F0"/>
                </a:solidFill>
                <a:latin typeface="Alexandria" charset="0"/>
                <a:cs typeface="Alexandria" charset="0"/>
              </a:rPr>
              <a:t>الخرافة 7: خدمة العملاء ليست مهمة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59143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ct val="60000"/>
              </a:spcBef>
              <a:buFont typeface="Wingdings" pitchFamily="2" charset="2"/>
              <a:buNone/>
            </a:pPr>
            <a:r>
              <a:rPr lang="en-US" altLang="x-none" sz="1600" b="1" dirty="0"/>
              <a:t>Study results show that:</a:t>
            </a:r>
          </a:p>
          <a:p>
            <a:pPr marL="285750" indent="-285750" algn="just">
              <a:lnSpc>
                <a:spcPct val="120000"/>
              </a:lnSpc>
              <a:spcBef>
                <a:spcPct val="60000"/>
              </a:spcBef>
              <a:buFont typeface="Arial" pitchFamily="34" charset="0"/>
              <a:buChar char="•"/>
            </a:pPr>
            <a:r>
              <a:rPr lang="en-US" sz="1600" dirty="0"/>
              <a:t>Customers say convenience is more important than getting the lowest prices when shopping online </a:t>
            </a:r>
          </a:p>
          <a:p>
            <a:pPr marL="285750" indent="-285750" algn="just">
              <a:lnSpc>
                <a:spcPct val="120000"/>
              </a:lnSpc>
              <a:spcBef>
                <a:spcPct val="60000"/>
              </a:spcBef>
              <a:buFont typeface="Arial" pitchFamily="34" charset="0"/>
              <a:buChar char="•"/>
            </a:pPr>
            <a:r>
              <a:rPr lang="en-US" altLang="x-none" sz="1600" dirty="0"/>
              <a:t>22% of online shoppers expect higher levels of customer service than they do offline. </a:t>
            </a:r>
          </a:p>
          <a:p>
            <a:pPr marL="285750" indent="-285750" algn="just">
              <a:lnSpc>
                <a:spcPct val="120000"/>
              </a:lnSpc>
              <a:spcBef>
                <a:spcPct val="60000"/>
              </a:spcBef>
              <a:buFont typeface="Arial" pitchFamily="34" charset="0"/>
              <a:buChar char="•"/>
            </a:pPr>
            <a:r>
              <a:rPr lang="en-US" altLang="x-none" sz="1600" dirty="0"/>
              <a:t>The average conversion rate for e-commerce sites is just 3.2%!  </a:t>
            </a:r>
          </a:p>
          <a:p>
            <a:pPr marL="285750" indent="-285750" algn="just">
              <a:lnSpc>
                <a:spcPct val="120000"/>
              </a:lnSpc>
              <a:spcBef>
                <a:spcPct val="60000"/>
              </a:spcBef>
              <a:buFont typeface="Arial" pitchFamily="34" charset="0"/>
              <a:buChar char="•"/>
            </a:pPr>
            <a:r>
              <a:rPr lang="en-US" altLang="x-none" sz="1600" dirty="0"/>
              <a:t>75% of Web shoppers abandon their shopping carts without checking out.  </a:t>
            </a:r>
          </a:p>
          <a:p>
            <a:pPr marL="285750" indent="-285750" algn="just" fontAlgn="auto">
              <a:lnSpc>
                <a:spcPct val="120000"/>
              </a:lnSpc>
              <a:buFont typeface="Arial" pitchFamily="34" charset="0"/>
              <a:buChar char="•"/>
            </a:pPr>
            <a:r>
              <a:rPr lang="en-US" sz="1600" dirty="0"/>
              <a:t>Companies that send retargeted e-mails generate an average of $17.90 in revenue per e-mail sent. </a:t>
            </a:r>
          </a:p>
          <a:p>
            <a:pPr marL="285750" indent="-285750" algn="just" fontAlgn="auto">
              <a:lnSpc>
                <a:spcPct val="120000"/>
              </a:lnSpc>
              <a:buFont typeface="Arial" pitchFamily="34" charset="0"/>
              <a:buChar char="•"/>
            </a:pPr>
            <a:r>
              <a:rPr lang="en-US" sz="1600" dirty="0"/>
              <a:t>Including an offer for free shipping to customers who abandon their shopping carts is one of the most effective ways to convince them to complete their purchases. </a:t>
            </a:r>
          </a:p>
        </p:txBody>
      </p:sp>
      <p:sp>
        <p:nvSpPr>
          <p:cNvPr id="2" name="Rectangle 1"/>
          <p:cNvSpPr/>
          <p:nvPr/>
        </p:nvSpPr>
        <p:spPr>
          <a:xfrm>
            <a:off x="6455390" y="1781497"/>
            <a:ext cx="5431809" cy="4708981"/>
          </a:xfrm>
          <a:prstGeom prst="rect">
            <a:avLst/>
          </a:prstGeom>
        </p:spPr>
        <p:txBody>
          <a:bodyPr wrap="square">
            <a:spAutoFit/>
          </a:bodyPr>
          <a:lstStyle/>
          <a:p>
            <a:pPr algn="justLow" rtl="1">
              <a:spcBef>
                <a:spcPts val="600"/>
              </a:spcBef>
            </a:pPr>
            <a:r>
              <a:rPr lang="ar-EG" sz="2000" b="1" dirty="0"/>
              <a:t>تظهر نتائج الدراسة أن:</a:t>
            </a:r>
          </a:p>
          <a:p>
            <a:pPr marL="342900" indent="-342900" algn="justLow" rtl="1">
              <a:buFont typeface="Arial" pitchFamily="34" charset="0"/>
              <a:buChar char="•"/>
            </a:pPr>
            <a:r>
              <a:rPr lang="ar-EG" sz="2000" dirty="0"/>
              <a:t>يقول العملاء إن الراحة أكثر أهمية من الحصول على أدنى الأسعار عند التسوق عبر الإنترنت.</a:t>
            </a:r>
          </a:p>
          <a:p>
            <a:pPr marL="342900" indent="-342900" algn="justLow" rtl="1">
              <a:buFont typeface="Arial" pitchFamily="34" charset="0"/>
              <a:buChar char="•"/>
            </a:pPr>
            <a:r>
              <a:rPr lang="ar-EG" sz="2000" dirty="0"/>
              <a:t>22% من المتسوقين عبر الإنترنت يتوقعون مستويات أعلى من خدمة العملاء مقارنة بما يتوقعونه في المتاجر العادية.</a:t>
            </a:r>
          </a:p>
          <a:p>
            <a:pPr marL="342900" indent="-342900" algn="justLow" rtl="1">
              <a:buFont typeface="Arial" pitchFamily="34" charset="0"/>
              <a:buChar char="•"/>
            </a:pPr>
            <a:r>
              <a:rPr lang="ar-EG" sz="2000" dirty="0"/>
              <a:t>متوسط ​​معدل التحويل لمواقع التجارة الإلكترونية هو 3.2% فقط!</a:t>
            </a:r>
          </a:p>
          <a:p>
            <a:pPr marL="342900" indent="-342900" algn="justLow" rtl="1">
              <a:buFont typeface="Arial" pitchFamily="34" charset="0"/>
              <a:buChar char="•"/>
            </a:pPr>
            <a:r>
              <a:rPr lang="ar-EG" sz="2000" dirty="0"/>
              <a:t>75% من المتسوقين عبر الإنترنت يتخلون عن عربات التسوق الخاصة بهم دون إتمام عملية الشراء.</a:t>
            </a:r>
          </a:p>
          <a:p>
            <a:pPr marL="342900" indent="-342900" algn="justLow" rtl="1">
              <a:buFont typeface="Arial" pitchFamily="34" charset="0"/>
              <a:buChar char="•"/>
            </a:pPr>
            <a:r>
              <a:rPr lang="ar-EG" sz="2000" dirty="0"/>
              <a:t>تولد الشركات التي ترسل رسائل بريد إلكتروني موجهة نحو العملاء الجدد إيرادات بمعدل 17.90 دولارًا أمريكيًا لكل رسالة بريد إلكتروني يتم إرسالها.</a:t>
            </a:r>
          </a:p>
          <a:p>
            <a:pPr marL="342900" indent="-342900" algn="justLow" rtl="1">
              <a:buFont typeface="Arial" pitchFamily="34" charset="0"/>
              <a:buChar char="•"/>
            </a:pPr>
            <a:r>
              <a:rPr lang="ar-EG" sz="2000" dirty="0"/>
              <a:t>يعد تضمين عرض الشحن المجاني للعملاء الذين يتخلون عن عربات التسوق الخاصة بهم أحد أكثر الطرق فعالية لإقناعهم بإكمال عمليات الشراء.</a:t>
            </a:r>
          </a:p>
        </p:txBody>
      </p:sp>
    </p:spTree>
    <p:extLst>
      <p:ext uri="{BB962C8B-B14F-4D97-AF65-F5344CB8AC3E}">
        <p14:creationId xmlns:p14="http://schemas.microsoft.com/office/powerpoint/2010/main" val="77674588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Reasons for Abandoning Online Shopping Carts</a:t>
            </a:r>
          </a:p>
          <a:p>
            <a:r>
              <a:rPr lang="ar-EG" sz="2400" b="1" dirty="0">
                <a:solidFill>
                  <a:srgbClr val="00B0F0"/>
                </a:solidFill>
                <a:latin typeface="Alexandria" charset="0"/>
                <a:cs typeface="Alexandria" charset="0"/>
              </a:rPr>
              <a:t>أسباب التخلي عن عربات التسوق عبر الإنترنت</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a:extLst>
              <a:ext uri="{FF2B5EF4-FFF2-40B4-BE49-F238E27FC236}">
                <a16:creationId xmlns:a16="http://schemas.microsoft.com/office/drawing/2014/main" xmlns="" id="{84952C6F-4255-AC61-F364-D6154BEA18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 y="2109088"/>
            <a:ext cx="6999288" cy="3840162"/>
          </a:xfrm>
          <a:prstGeom prst="rect">
            <a:avLst/>
          </a:prstGeom>
          <a:noFill/>
          <a:ln w="38100">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7478824" y="2207104"/>
            <a:ext cx="4312844" cy="400110"/>
          </a:xfrm>
          <a:prstGeom prst="rect">
            <a:avLst/>
          </a:prstGeom>
        </p:spPr>
        <p:txBody>
          <a:bodyPr wrap="square">
            <a:spAutoFit/>
          </a:bodyPr>
          <a:lstStyle/>
          <a:p>
            <a:pPr algn="r" rtl="1"/>
            <a:r>
              <a:rPr lang="ar-EG" sz="2000" dirty="0"/>
              <a:t>تكاليف الشحن والمناولة مرتفعة للغاية 44%</a:t>
            </a:r>
          </a:p>
        </p:txBody>
      </p:sp>
      <p:sp>
        <p:nvSpPr>
          <p:cNvPr id="8" name="Rectangle 7"/>
          <p:cNvSpPr/>
          <p:nvPr/>
        </p:nvSpPr>
        <p:spPr>
          <a:xfrm>
            <a:off x="7478823" y="2820410"/>
            <a:ext cx="4312844" cy="400110"/>
          </a:xfrm>
          <a:prstGeom prst="rect">
            <a:avLst/>
          </a:prstGeom>
        </p:spPr>
        <p:txBody>
          <a:bodyPr wrap="square">
            <a:spAutoFit/>
          </a:bodyPr>
          <a:lstStyle/>
          <a:p>
            <a:pPr algn="r" rtl="1"/>
            <a:r>
              <a:rPr lang="ar-EG" sz="2000" dirty="0"/>
              <a:t>غير مستعد لشراء المنتج 41%</a:t>
            </a:r>
          </a:p>
        </p:txBody>
      </p:sp>
      <p:sp>
        <p:nvSpPr>
          <p:cNvPr id="10" name="Rectangle 9"/>
          <p:cNvSpPr/>
          <p:nvPr/>
        </p:nvSpPr>
        <p:spPr>
          <a:xfrm>
            <a:off x="7056705" y="3429000"/>
            <a:ext cx="4756332" cy="400110"/>
          </a:xfrm>
          <a:prstGeom prst="rect">
            <a:avLst/>
          </a:prstGeom>
        </p:spPr>
        <p:txBody>
          <a:bodyPr wrap="square">
            <a:spAutoFit/>
          </a:bodyPr>
          <a:lstStyle/>
          <a:p>
            <a:pPr algn="r" rtl="1"/>
            <a:r>
              <a:rPr lang="ar-EG" sz="2000" dirty="0"/>
              <a:t>الرغبة في مقارنة السعر النهائي قبل الشراء 27%</a:t>
            </a:r>
          </a:p>
        </p:txBody>
      </p:sp>
      <p:sp>
        <p:nvSpPr>
          <p:cNvPr id="11" name="Rectangle 10"/>
          <p:cNvSpPr/>
          <p:nvPr/>
        </p:nvSpPr>
        <p:spPr>
          <a:xfrm>
            <a:off x="7478823" y="4025336"/>
            <a:ext cx="4312844" cy="400110"/>
          </a:xfrm>
          <a:prstGeom prst="rect">
            <a:avLst/>
          </a:prstGeom>
        </p:spPr>
        <p:txBody>
          <a:bodyPr wrap="square">
            <a:spAutoFit/>
          </a:bodyPr>
          <a:lstStyle/>
          <a:p>
            <a:pPr algn="r" rtl="1"/>
            <a:r>
              <a:rPr lang="ar-EG" sz="2000" dirty="0"/>
              <a:t>السعر الإجمالي للشراء أعلى من المتوقع 25%</a:t>
            </a:r>
          </a:p>
        </p:txBody>
      </p:sp>
      <p:sp>
        <p:nvSpPr>
          <p:cNvPr id="12" name="Rectangle 11"/>
          <p:cNvSpPr/>
          <p:nvPr/>
        </p:nvSpPr>
        <p:spPr>
          <a:xfrm>
            <a:off x="7478824" y="4581815"/>
            <a:ext cx="4312842" cy="400110"/>
          </a:xfrm>
          <a:prstGeom prst="rect">
            <a:avLst/>
          </a:prstGeom>
        </p:spPr>
        <p:txBody>
          <a:bodyPr wrap="square">
            <a:spAutoFit/>
          </a:bodyPr>
          <a:lstStyle/>
          <a:p>
            <a:pPr algn="r" rtl="1"/>
            <a:r>
              <a:rPr lang="ar-EG" sz="2000" dirty="0"/>
              <a:t>حفظ المنتجات في العربة للاعتبار لاحقاً 24%</a:t>
            </a:r>
          </a:p>
        </p:txBody>
      </p:sp>
    </p:spTree>
    <p:extLst>
      <p:ext uri="{BB962C8B-B14F-4D97-AF65-F5344CB8AC3E}">
        <p14:creationId xmlns:p14="http://schemas.microsoft.com/office/powerpoint/2010/main" val="257263771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xmlns="" id="{6E644CED-C928-4954-032A-49235E605E3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xmlns="" id="{56941E4D-AC0D-7D78-AFC6-95F54E85336C}"/>
              </a:ext>
            </a:extLst>
          </p:cNvPr>
          <p:cNvSpPr txBox="1">
            <a:spLocks noChangeArrowheads="1"/>
          </p:cNvSpPr>
          <p:nvPr/>
        </p:nvSpPr>
        <p:spPr>
          <a:xfrm>
            <a:off x="4995106" y="2096148"/>
            <a:ext cx="5568259" cy="2728198"/>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0"/>
              </a:spcBef>
              <a:spcAft>
                <a:spcPts val="600"/>
              </a:spcAft>
              <a:buFont typeface="Arial" panose="020B0604020202020204" pitchFamily="34" charset="0"/>
              <a:buNone/>
            </a:pPr>
            <a:r>
              <a:rPr lang="en-US" altLang="x-none" b="1" dirty="0">
                <a:latin typeface="+mj-lt"/>
                <a:ea typeface="+mj-ea"/>
                <a:cs typeface="+mj-cs"/>
              </a:rPr>
              <a:t>Myth 8: Flashy Web site are better than simple sites.</a:t>
            </a:r>
          </a:p>
          <a:p>
            <a:pPr marL="0" indent="0" algn="justLow" rtl="1">
              <a:lnSpc>
                <a:spcPct val="150000"/>
              </a:lnSpc>
              <a:spcBef>
                <a:spcPct val="0"/>
              </a:spcBef>
              <a:spcAft>
                <a:spcPts val="600"/>
              </a:spcAft>
              <a:buNone/>
            </a:pPr>
            <a:r>
              <a:rPr lang="ar-EG" altLang="x-none" b="1" dirty="0">
                <a:latin typeface="+mj-lt"/>
                <a:ea typeface="+mj-ea"/>
                <a:cs typeface="+mj-cs"/>
              </a:rPr>
              <a:t>الخرافة 8: المواقع الإلكترونية المبهرة أفضل من المواقع الإلكترونية البسيطة.</a:t>
            </a:r>
            <a:endParaRPr lang="en-US" altLang="x-none" b="1" dirty="0">
              <a:latin typeface="+mj-lt"/>
              <a:ea typeface="+mj-ea"/>
              <a:cs typeface="+mj-cs"/>
            </a:endParaRPr>
          </a:p>
          <a:p>
            <a:pPr marL="0" indent="0">
              <a:lnSpc>
                <a:spcPct val="150000"/>
              </a:lnSpc>
              <a:spcBef>
                <a:spcPct val="0"/>
              </a:spcBef>
              <a:spcAft>
                <a:spcPts val="600"/>
              </a:spcAft>
              <a:buFont typeface="Arial" panose="020B0604020202020204" pitchFamily="34" charset="0"/>
              <a:buNone/>
            </a:pPr>
            <a:endParaRPr lang="en-US" altLang="x-none" b="1" dirty="0">
              <a:latin typeface="+mj-lt"/>
              <a:ea typeface="+mj-ea"/>
              <a:cs typeface="+mj-cs"/>
            </a:endParaRPr>
          </a:p>
        </p:txBody>
      </p:sp>
      <p:pic>
        <p:nvPicPr>
          <p:cNvPr id="13" name="Picture 2" descr="100+] Flashy Backgrounds | Wallpapers.com">
            <a:extLst>
              <a:ext uri="{FF2B5EF4-FFF2-40B4-BE49-F238E27FC236}">
                <a16:creationId xmlns:a16="http://schemas.microsoft.com/office/drawing/2014/main" xmlns="" id="{3BE5C197-F215-87B9-5ECF-48BB126B92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022" y="2315131"/>
            <a:ext cx="4081669" cy="3300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32994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8: Flashy Web site are better than simple sites.</a:t>
            </a:r>
          </a:p>
          <a:p>
            <a:r>
              <a:rPr lang="ar-EG" sz="2400" b="1" dirty="0">
                <a:solidFill>
                  <a:srgbClr val="00B0F0"/>
                </a:solidFill>
                <a:latin typeface="Alexandria" charset="0"/>
                <a:cs typeface="Alexandria" charset="0"/>
              </a:rPr>
              <a:t>الخرافة 8: المواقع الإلكترونية المبهرة أفضل من المواقع الإلكترونية البسيطة.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96786"/>
            <a:ext cx="573150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
              <a:lnSpc>
                <a:spcPct val="120000"/>
              </a:lnSpc>
              <a:buClr>
                <a:srgbClr val="C00000"/>
              </a:buClr>
              <a:buFont typeface="Arial" panose="020B0604020202020204" pitchFamily="34" charset="0"/>
              <a:buChar char="►"/>
            </a:pPr>
            <a:r>
              <a:rPr lang="en-US" sz="1800" dirty="0">
                <a:latin typeface="+mn-lt"/>
              </a:rPr>
              <a:t>Businesses that fall into this trap pour significant amounts of money into designing flashy Web sites with all of the “bells and whistles.” </a:t>
            </a:r>
          </a:p>
          <a:p>
            <a:pPr marL="0" lvl="1" algn="just">
              <a:lnSpc>
                <a:spcPct val="120000"/>
              </a:lnSpc>
              <a:buClr>
                <a:srgbClr val="C00000"/>
              </a:buClr>
              <a:buFont typeface="Arial" panose="020B0604020202020204" pitchFamily="34" charset="0"/>
              <a:buChar char="►"/>
            </a:pPr>
            <a:r>
              <a:rPr lang="en-US" sz="1800" dirty="0">
                <a:latin typeface="+mn-lt"/>
              </a:rPr>
              <a:t>On the Internet, however, “more” does </a:t>
            </a:r>
            <a:r>
              <a:rPr lang="en-US" sz="1800" i="1" dirty="0">
                <a:latin typeface="+mn-lt"/>
              </a:rPr>
              <a:t>not </a:t>
            </a:r>
            <a:r>
              <a:rPr lang="en-US" sz="1800" dirty="0">
                <a:latin typeface="+mn-lt"/>
              </a:rPr>
              <a:t>necessarily equate to “better.” </a:t>
            </a:r>
          </a:p>
          <a:p>
            <a:pPr marL="0" lvl="1" algn="just">
              <a:lnSpc>
                <a:spcPct val="120000"/>
              </a:lnSpc>
              <a:buClr>
                <a:srgbClr val="C00000"/>
              </a:buClr>
              <a:buFont typeface="Arial" panose="020B0604020202020204" pitchFamily="34" charset="0"/>
              <a:buChar char="►"/>
            </a:pPr>
            <a:r>
              <a:rPr lang="en-US" sz="1800" dirty="0">
                <a:latin typeface="+mn-lt"/>
              </a:rPr>
              <a:t>A Web site that includes a simple design, easy navigation, clear calls to action on every page, and consistent color schemes show that a company is putting its customers first. </a:t>
            </a:r>
          </a:p>
          <a:p>
            <a:pPr marL="0" lvl="1" algn="just">
              <a:lnSpc>
                <a:spcPct val="120000"/>
              </a:lnSpc>
              <a:buClr>
                <a:srgbClr val="C00000"/>
              </a:buClr>
              <a:buFont typeface="Arial" panose="020B0604020202020204" pitchFamily="34" charset="0"/>
              <a:buChar char="►"/>
            </a:pPr>
            <a:r>
              <a:rPr lang="en-US" sz="1800" dirty="0">
                <a:latin typeface="+mn-lt"/>
              </a:rPr>
              <a:t>A site that performs efficiently and loads quickly is a far better selling tool than one that is filled with “cornea gumbo,” slow to download, and confusing to shoppers. </a:t>
            </a:r>
            <a:endParaRPr lang="en-US" altLang="x-none" sz="1800" dirty="0">
              <a:latin typeface="+mn-lt"/>
            </a:endParaRPr>
          </a:p>
          <a:p>
            <a:pPr marL="0" lvl="1" algn="just">
              <a:lnSpc>
                <a:spcPct val="120000"/>
              </a:lnSpc>
              <a:buClr>
                <a:srgbClr val="C00000"/>
              </a:buClr>
              <a:buFont typeface="Arial" panose="020B0604020202020204" pitchFamily="34" charset="0"/>
              <a:buChar char="►"/>
            </a:pPr>
            <a:r>
              <a:rPr lang="en-US" altLang="x-none" sz="1800" dirty="0">
                <a:latin typeface="+mn-lt"/>
              </a:rPr>
              <a:t>Fast download times increase sales potential: </a:t>
            </a:r>
            <a:r>
              <a:rPr lang="en-US" sz="1800" dirty="0">
                <a:latin typeface="+mn-lt"/>
              </a:rPr>
              <a:t>sites that load slowly have higher bounce rates and lower conversion rates as customers abandon them for faster loading sites </a:t>
            </a:r>
            <a:endParaRPr lang="en-US" sz="1600" dirty="0">
              <a:latin typeface="+mn-lt"/>
            </a:endParaRPr>
          </a:p>
          <a:p>
            <a:pPr marL="0" lvl="1" algn="just">
              <a:lnSpc>
                <a:spcPct val="120000"/>
              </a:lnSpc>
              <a:buClr>
                <a:srgbClr val="C00000"/>
              </a:buClr>
            </a:pPr>
            <a:endParaRPr lang="en-US" altLang="x-none" sz="1800" dirty="0">
              <a:latin typeface="+mn-lt"/>
            </a:endParaRPr>
          </a:p>
        </p:txBody>
      </p:sp>
      <p:sp>
        <p:nvSpPr>
          <p:cNvPr id="2" name="Rectangle 1"/>
          <p:cNvSpPr/>
          <p:nvPr/>
        </p:nvSpPr>
        <p:spPr>
          <a:xfrm>
            <a:off x="6204319" y="1508538"/>
            <a:ext cx="5751122" cy="5078313"/>
          </a:xfrm>
          <a:prstGeom prst="rect">
            <a:avLst/>
          </a:prstGeom>
        </p:spPr>
        <p:txBody>
          <a:bodyPr wrap="square">
            <a:spAutoFit/>
          </a:bodyPr>
          <a:lstStyle/>
          <a:p>
            <a:pPr marL="285750" indent="-285750" algn="justLow" rtl="1">
              <a:lnSpc>
                <a:spcPct val="150000"/>
              </a:lnSpc>
              <a:buFont typeface="Arial" pitchFamily="34" charset="0"/>
              <a:buChar char="•"/>
            </a:pPr>
            <a:r>
              <a:rPr lang="ar-EG" dirty="0"/>
              <a:t>إن الشركات التي تقع في هذا الفخ تنفق مبالغ كبيرة من المال على تصميم مواقع ويب براقة تحتوي على جميع "الإضافات والتفاصيل المبالغ فيها".ولكن على الإنترنت، فإن "المزيد" لا يعني بالضرورة "الأفضل".</a:t>
            </a:r>
          </a:p>
          <a:p>
            <a:pPr marL="285750" indent="-285750" algn="justLow" rtl="1">
              <a:lnSpc>
                <a:spcPct val="150000"/>
              </a:lnSpc>
              <a:buFont typeface="Arial" pitchFamily="34" charset="0"/>
              <a:buChar char="•"/>
            </a:pPr>
            <a:r>
              <a:rPr lang="ar-EG" dirty="0"/>
              <a:t>إن الموقع الإلكتروني الذي يتضمن تصميمًا بسيطًا، وسهولة التنقل، ودعوات واضحة للعمل في كل صفحة، وأنظمة ألوان متناسقة، يُظهِر أن الشركة تضع عملائها في المقام الأول.</a:t>
            </a:r>
          </a:p>
          <a:p>
            <a:pPr marL="285750" indent="-285750" algn="justLow" rtl="1">
              <a:lnSpc>
                <a:spcPct val="150000"/>
              </a:lnSpc>
              <a:buFont typeface="Arial" pitchFamily="34" charset="0"/>
              <a:buChar char="•"/>
            </a:pPr>
            <a:r>
              <a:rPr lang="ar-EG" dirty="0"/>
              <a:t>إن الموقع الذي يعمل بكفاءة ويتم تحميله بسرعة هو أداة بيع أفضل بكثير من الموقع المليء بـ «فوضى العيون»، وبطيء التحميل، ومربك للمتسوقين.</a:t>
            </a:r>
          </a:p>
          <a:p>
            <a:pPr marL="285750" indent="-285750" algn="justLow" rtl="1">
              <a:lnSpc>
                <a:spcPct val="150000"/>
              </a:lnSpc>
              <a:buFont typeface="Arial" pitchFamily="34" charset="0"/>
              <a:buChar char="•"/>
            </a:pPr>
            <a:r>
              <a:rPr lang="ar-EG" dirty="0"/>
              <a:t>إن أوقات التنزيل السريعة تزيد من إمكانات المبيعات: فالمواقع التي يتم تحميلها ببطء تتمتع بمعدلات ارتداد أعلى ومعدلات تحويل أقل حيث يتخلّى العملاء عنها لصالح مواقع أسرع تحميلًا.</a:t>
            </a:r>
          </a:p>
        </p:txBody>
      </p:sp>
    </p:spTree>
    <p:extLst>
      <p:ext uri="{BB962C8B-B14F-4D97-AF65-F5344CB8AC3E}">
        <p14:creationId xmlns:p14="http://schemas.microsoft.com/office/powerpoint/2010/main" val="57999371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Chart&#10;&#10;Description automatically generated">
            <a:extLst>
              <a:ext uri="{FF2B5EF4-FFF2-40B4-BE49-F238E27FC236}">
                <a16:creationId xmlns:a16="http://schemas.microsoft.com/office/drawing/2014/main" xmlns="" id="{791ABD28-4EE4-7960-D7B4-02493D5E02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360" y="1865802"/>
            <a:ext cx="10716889" cy="4515956"/>
          </a:xfrm>
          <a:prstGeom prst="rect">
            <a:avLst/>
          </a:prstGeom>
        </p:spPr>
      </p:pic>
      <p:sp>
        <p:nvSpPr>
          <p:cNvPr id="2" name="Rectangle 1"/>
          <p:cNvSpPr/>
          <p:nvPr/>
        </p:nvSpPr>
        <p:spPr>
          <a:xfrm>
            <a:off x="10590664" y="2220749"/>
            <a:ext cx="1359874" cy="1200329"/>
          </a:xfrm>
          <a:prstGeom prst="rect">
            <a:avLst/>
          </a:prstGeom>
        </p:spPr>
        <p:txBody>
          <a:bodyPr wrap="square">
            <a:spAutoFit/>
          </a:bodyPr>
          <a:lstStyle/>
          <a:p>
            <a:pPr algn="justLow" rtl="1"/>
            <a:r>
              <a:rPr lang="ar-EG" b="1" dirty="0"/>
              <a:t>معدل التخلي عن الصفحة مقابل وقت تحميل الصفحة.</a:t>
            </a:r>
          </a:p>
        </p:txBody>
      </p:sp>
      <p:sp>
        <p:nvSpPr>
          <p:cNvPr id="3" name="Rectangle 2"/>
          <p:cNvSpPr/>
          <p:nvPr/>
        </p:nvSpPr>
        <p:spPr>
          <a:xfrm>
            <a:off x="4201448" y="6197092"/>
            <a:ext cx="2305439" cy="369332"/>
          </a:xfrm>
          <a:prstGeom prst="rect">
            <a:avLst/>
          </a:prstGeom>
        </p:spPr>
        <p:txBody>
          <a:bodyPr wrap="none">
            <a:spAutoFit/>
          </a:bodyPr>
          <a:lstStyle/>
          <a:p>
            <a:r>
              <a:rPr lang="ar-EG" b="1" dirty="0"/>
              <a:t>وقت تحميل الصفحة بالثواني</a:t>
            </a:r>
          </a:p>
        </p:txBody>
      </p:sp>
      <p:sp>
        <p:nvSpPr>
          <p:cNvPr id="4" name="Rectangle 3"/>
          <p:cNvSpPr/>
          <p:nvPr/>
        </p:nvSpPr>
        <p:spPr>
          <a:xfrm>
            <a:off x="888416" y="3308063"/>
            <a:ext cx="1497096" cy="923330"/>
          </a:xfrm>
          <a:prstGeom prst="rect">
            <a:avLst/>
          </a:prstGeom>
        </p:spPr>
        <p:txBody>
          <a:bodyPr wrap="square">
            <a:spAutoFit/>
          </a:bodyPr>
          <a:lstStyle/>
          <a:p>
            <a:pPr algn="justLow" rtl="1"/>
            <a:r>
              <a:rPr lang="ar-EG" b="1" dirty="0"/>
              <a:t>زيادة معدل ترك الصفحة كنسبة مئوية</a:t>
            </a:r>
          </a:p>
        </p:txBody>
      </p:sp>
    </p:spTree>
    <p:extLst>
      <p:ext uri="{BB962C8B-B14F-4D97-AF65-F5344CB8AC3E}">
        <p14:creationId xmlns:p14="http://schemas.microsoft.com/office/powerpoint/2010/main" val="75250364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ight Triangle 16">
            <a:extLst>
              <a:ext uri="{FF2B5EF4-FFF2-40B4-BE49-F238E27FC236}">
                <a16:creationId xmlns:a16="http://schemas.microsoft.com/office/drawing/2014/main" xmlns="" id="{CBA6C120-763C-2CA7-E59C-D884CC723CE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3">
            <a:extLst>
              <a:ext uri="{FF2B5EF4-FFF2-40B4-BE49-F238E27FC236}">
                <a16:creationId xmlns:a16="http://schemas.microsoft.com/office/drawing/2014/main" xmlns="" id="{5968DD0C-D136-B893-E1C8-3657F2531160}"/>
              </a:ext>
            </a:extLst>
          </p:cNvPr>
          <p:cNvSpPr txBox="1">
            <a:spLocks noChangeArrowheads="1"/>
          </p:cNvSpPr>
          <p:nvPr/>
        </p:nvSpPr>
        <p:spPr>
          <a:xfrm>
            <a:off x="5117938" y="2601124"/>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ts val="600"/>
              </a:spcAft>
              <a:buFont typeface="Arial" panose="020B0604020202020204" pitchFamily="34" charset="0"/>
              <a:buNone/>
            </a:pPr>
            <a:r>
              <a:rPr lang="en-US" altLang="x-none" sz="3200" b="1" dirty="0">
                <a:latin typeface="+mj-lt"/>
                <a:ea typeface="+mj-ea"/>
                <a:cs typeface="+mj-cs"/>
              </a:rPr>
              <a:t>Myth 9: It’s what’s up front that counts</a:t>
            </a:r>
          </a:p>
          <a:p>
            <a:pPr marL="0" lvl="0" indent="0" algn="r" rtl="1">
              <a:spcBef>
                <a:spcPct val="0"/>
              </a:spcBef>
              <a:spcAft>
                <a:spcPts val="600"/>
              </a:spcAft>
              <a:buNone/>
            </a:pPr>
            <a:r>
              <a:rPr lang="ar-EG" sz="3200" b="1" dirty="0"/>
              <a:t>الخرافة 9: الأهم هو ما يظهر في الواجهة.</a:t>
            </a:r>
            <a:endParaRPr lang="en-US" altLang="x-none" sz="3200" b="1" dirty="0">
              <a:latin typeface="+mj-lt"/>
              <a:ea typeface="+mj-ea"/>
              <a:cs typeface="+mj-cs"/>
            </a:endParaRPr>
          </a:p>
          <a:p>
            <a:pPr marL="0" indent="0">
              <a:spcBef>
                <a:spcPct val="0"/>
              </a:spcBef>
              <a:spcAft>
                <a:spcPts val="600"/>
              </a:spcAft>
              <a:buFont typeface="Arial" panose="020B0604020202020204" pitchFamily="34" charset="0"/>
              <a:buNone/>
            </a:pPr>
            <a:endParaRPr lang="en-US" altLang="x-none" sz="3200" b="1" dirty="0">
              <a:latin typeface="+mj-lt"/>
              <a:ea typeface="+mj-ea"/>
              <a:cs typeface="+mj-cs"/>
            </a:endParaRPr>
          </a:p>
        </p:txBody>
      </p:sp>
      <p:pic>
        <p:nvPicPr>
          <p:cNvPr id="19" name="Picture 2" descr="What is logistics? – Saloodo! blog">
            <a:extLst>
              <a:ext uri="{FF2B5EF4-FFF2-40B4-BE49-F238E27FC236}">
                <a16:creationId xmlns:a16="http://schemas.microsoft.com/office/drawing/2014/main" xmlns="" id="{34F6215C-947E-5FE5-CEEA-64B76DD427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479" y="2469986"/>
            <a:ext cx="4002754" cy="2728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079821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9: It’s what’s up front that counts</a:t>
            </a:r>
          </a:p>
          <a:p>
            <a:r>
              <a:rPr lang="ar-EG" sz="2400" b="1" dirty="0">
                <a:solidFill>
                  <a:srgbClr val="00B0F0"/>
                </a:solidFill>
                <a:latin typeface="Alexandria" charset="0"/>
                <a:cs typeface="Alexandria" charset="0"/>
              </a:rPr>
              <a:t>الخرافة 9: ما هو في المقدمة هو المهم.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621482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
              <a:lnSpc>
                <a:spcPct val="120000"/>
              </a:lnSpc>
              <a:buClr>
                <a:srgbClr val="C00000"/>
              </a:buClr>
              <a:buFont typeface="Arial" panose="020B0604020202020204" pitchFamily="34" charset="0"/>
              <a:buChar char="►"/>
            </a:pPr>
            <a:r>
              <a:rPr lang="en-US" sz="2000" dirty="0">
                <a:latin typeface="+mn-lt"/>
              </a:rPr>
              <a:t>Designing an attractive, efficient Web site and driving traffic to it are important to building a successful e-business. However, designing the back office, the systems that take over once customers place their orders on a Web site, is just as important as designing the site itself. </a:t>
            </a:r>
          </a:p>
          <a:p>
            <a:pPr marL="0" lvl="1" algn="just">
              <a:lnSpc>
                <a:spcPct val="120000"/>
              </a:lnSpc>
              <a:buClr>
                <a:srgbClr val="C00000"/>
              </a:buClr>
              <a:buFont typeface="Arial" panose="020B0604020202020204" pitchFamily="34" charset="0"/>
              <a:buChar char="►"/>
            </a:pPr>
            <a:r>
              <a:rPr lang="en-US" sz="2000" dirty="0">
                <a:latin typeface="+mn-lt"/>
              </a:rPr>
              <a:t>If the behind-the- scenes support is not in place or cannot handle the traffic from the Web site, a company’s entire e-commerce effort will come crashing down. </a:t>
            </a:r>
          </a:p>
          <a:p>
            <a:pPr marL="0" lvl="1" algn="just">
              <a:lnSpc>
                <a:spcPct val="120000"/>
              </a:lnSpc>
              <a:buClr>
                <a:srgbClr val="C00000"/>
              </a:buClr>
              <a:buFont typeface="Arial" panose="020B0604020202020204" pitchFamily="34" charset="0"/>
              <a:buChar char="►"/>
            </a:pPr>
            <a:r>
              <a:rPr lang="en-US" sz="2000" dirty="0">
                <a:latin typeface="+mn-lt"/>
              </a:rPr>
              <a:t>Although e-commerce can lower many costs of doing business, it still requires a basic infrastructure in the channel of distribution to process orders, maintain inventory, fill orders, and handle customer service.</a:t>
            </a:r>
          </a:p>
        </p:txBody>
      </p:sp>
      <p:sp>
        <p:nvSpPr>
          <p:cNvPr id="2" name="Rectangle 1"/>
          <p:cNvSpPr/>
          <p:nvPr/>
        </p:nvSpPr>
        <p:spPr>
          <a:xfrm>
            <a:off x="6755879" y="1631370"/>
            <a:ext cx="5204111" cy="4832092"/>
          </a:xfrm>
          <a:prstGeom prst="rect">
            <a:avLst/>
          </a:prstGeom>
        </p:spPr>
        <p:txBody>
          <a:bodyPr wrap="square">
            <a:spAutoFit/>
          </a:bodyPr>
          <a:lstStyle/>
          <a:p>
            <a:pPr marL="342900" indent="-342900" algn="justLow" rtl="1">
              <a:buFont typeface="Arial" pitchFamily="34" charset="0"/>
              <a:buChar char="•"/>
            </a:pPr>
            <a:r>
              <a:rPr lang="ar-EG" sz="2200" dirty="0"/>
              <a:t>إن تصميم موقع ويب جذاب وفعال وتوجيه الزيارات إليه أمران مهمان لبناء تجارة إلكترونية ناجحة. ومع ذلك، فإن تصميم المكتب الخلفي، أي الأنظمة التي تتولى المسؤولية بمجرد قيام العملاء بوضع طلباتهم على موقع ويب، لا يقل أهمية عن تصميم الموقع نفسه.</a:t>
            </a:r>
          </a:p>
          <a:p>
            <a:pPr marL="342900" indent="-342900" algn="justLow" rtl="1">
              <a:buFont typeface="Arial" pitchFamily="34" charset="0"/>
              <a:buChar char="•"/>
            </a:pPr>
            <a:r>
              <a:rPr lang="ar-EG" sz="2200" dirty="0"/>
              <a:t>إذا لم يكن الدعم خلف الكواليس موجودًا أو لم يتمكن من التعامل مع الزيارات من موقع الويب، فإن جهود التجارة الإلكترونية بأكملها ستنهار.</a:t>
            </a:r>
          </a:p>
          <a:p>
            <a:pPr marL="342900" indent="-342900" algn="justLow" rtl="1">
              <a:buFont typeface="Arial" pitchFamily="34" charset="0"/>
              <a:buChar char="•"/>
            </a:pPr>
            <a:r>
              <a:rPr lang="ar-EG" sz="2200" dirty="0"/>
              <a:t>على الرغم من أن التجارة الإلكترونية يمكن أن تخفض العديد من تكاليف ممارسة الأعمال التجارية، إلا أنها لا تزال تتطلب بنية أساسية أساسية في قناة التوزيع لمعالجة الطلبات، والحفاظ على المخزون، وتلبية الطلبات، والتعامل مع خدمة العملاء.</a:t>
            </a:r>
          </a:p>
        </p:txBody>
      </p:sp>
    </p:spTree>
    <p:extLst>
      <p:ext uri="{BB962C8B-B14F-4D97-AF65-F5344CB8AC3E}">
        <p14:creationId xmlns:p14="http://schemas.microsoft.com/office/powerpoint/2010/main" val="52653853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9: It’s what’s up front that counts</a:t>
            </a:r>
          </a:p>
          <a:p>
            <a:r>
              <a:rPr lang="ar-EG" sz="2400" b="1" dirty="0">
                <a:solidFill>
                  <a:srgbClr val="00B0F0"/>
                </a:solidFill>
                <a:latin typeface="Alexandria" charset="0"/>
                <a:cs typeface="Alexandria" charset="0"/>
              </a:rPr>
              <a:t>الخرافة 9: ما هو في المقدمة هو المهم.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621482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10000"/>
              </a:lnSpc>
              <a:spcBef>
                <a:spcPts val="600"/>
              </a:spcBef>
              <a:buFont typeface="Arial" pitchFamily="34" charset="0"/>
              <a:buChar char="•"/>
            </a:pPr>
            <a:r>
              <a:rPr lang="en-US" sz="2200" dirty="0">
                <a:latin typeface="+mn-lt"/>
              </a:rPr>
              <a:t>Web-based entrepreneurs often discover that the greatest challenge their businesses face is not necessarily attracting customers on the Web but creating a viable order fulfillment strategy. </a:t>
            </a:r>
          </a:p>
          <a:p>
            <a:pPr marL="342900" indent="-342900" algn="just">
              <a:lnSpc>
                <a:spcPct val="110000"/>
              </a:lnSpc>
              <a:spcBef>
                <a:spcPts val="600"/>
              </a:spcBef>
              <a:buFont typeface="Arial" pitchFamily="34" charset="0"/>
              <a:buChar char="•"/>
            </a:pPr>
            <a:r>
              <a:rPr lang="en-US" sz="2200" b="1" dirty="0">
                <a:latin typeface="+mn-lt"/>
              </a:rPr>
              <a:t>virtual order fulfillment (or drop shipping): </a:t>
            </a:r>
            <a:r>
              <a:rPr lang="en-US" sz="2200" dirty="0">
                <a:latin typeface="+mn-lt"/>
              </a:rPr>
              <a:t>a fulfillment strategy in which a company forwards customers’ orders to a wholesaler or distributor who then ships the product to the customer with the online merchant’s label on it. This strategy allows a small business to avoid the cost and the risk of carrying inventory. </a:t>
            </a:r>
          </a:p>
        </p:txBody>
      </p:sp>
      <p:sp>
        <p:nvSpPr>
          <p:cNvPr id="2" name="Rectangle 1"/>
          <p:cNvSpPr/>
          <p:nvPr/>
        </p:nvSpPr>
        <p:spPr>
          <a:xfrm>
            <a:off x="6851176" y="1596786"/>
            <a:ext cx="5036024" cy="4524315"/>
          </a:xfrm>
          <a:prstGeom prst="rect">
            <a:avLst/>
          </a:prstGeom>
        </p:spPr>
        <p:txBody>
          <a:bodyPr wrap="square">
            <a:spAutoFit/>
          </a:bodyPr>
          <a:lstStyle/>
          <a:p>
            <a:pPr marL="342900" indent="-342900" algn="justLow" rtl="1">
              <a:buFont typeface="Arial" pitchFamily="34" charset="0"/>
              <a:buChar char="•"/>
            </a:pPr>
            <a:r>
              <a:rPr lang="ar-EG" sz="2400" dirty="0"/>
              <a:t>غالبًا ما يكتشف رواد الأعمال الذين يعملون عبر الإنترنت أن التحدي الأكبر الذي تواجهه أعمالهم لا يتلخص بالضرورة في جذب العملاء على الويب، بل في إنشاء استراتيجية قابلة للتطبيق لتلبية الطلبات.</a:t>
            </a:r>
          </a:p>
          <a:p>
            <a:pPr marL="342900" indent="-342900" algn="justLow" rtl="1">
              <a:buFont typeface="Arial" pitchFamily="34" charset="0"/>
              <a:buChar char="•"/>
            </a:pPr>
            <a:r>
              <a:rPr lang="ar-EG" sz="2400" dirty="0"/>
              <a:t>تلبية الطلبات الافتراضية (أو الشحن المباشر): استراتيجية تلبية تقوم فيها الشركة بإرسال طلبات العملاء إلى تاجر الجملة أو الموزع الذي يقوم بعد ذلك بشحن المنتج إلى العميل مع وضع ملصق التاجر عبر الإنترنت عليه. تسمح هذه الاستراتيجية للشركات الصغيرة بتجنب تكلفة ومخاطر تخزين المخزون.</a:t>
            </a:r>
          </a:p>
        </p:txBody>
      </p:sp>
    </p:spTree>
    <p:extLst>
      <p:ext uri="{BB962C8B-B14F-4D97-AF65-F5344CB8AC3E}">
        <p14:creationId xmlns:p14="http://schemas.microsoft.com/office/powerpoint/2010/main" val="49999876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Myths of E-Commerce</a:t>
            </a:r>
          </a:p>
          <a:p>
            <a:r>
              <a:rPr lang="ar-EG" sz="2800" b="1" dirty="0">
                <a:solidFill>
                  <a:srgbClr val="00B0F0"/>
                </a:solidFill>
                <a:latin typeface="Alexandria" charset="0"/>
                <a:cs typeface="Alexandria" charset="0"/>
              </a:rPr>
              <a:t>10 خرافات عن التجارة الإلكترونية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xmlns="" id="{70D1B479-5A16-A146-19DF-E5A3730745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3">
            <a:extLst>
              <a:ext uri="{FF2B5EF4-FFF2-40B4-BE49-F238E27FC236}">
                <a16:creationId xmlns:a16="http://schemas.microsoft.com/office/drawing/2014/main" xmlns="" id="{AAC153D7-DAED-7B68-8872-911AA1601EBC}"/>
              </a:ext>
            </a:extLst>
          </p:cNvPr>
          <p:cNvSpPr txBox="1">
            <a:spLocks noChangeArrowheads="1"/>
          </p:cNvSpPr>
          <p:nvPr/>
        </p:nvSpPr>
        <p:spPr>
          <a:xfrm>
            <a:off x="5117938" y="2601124"/>
            <a:ext cx="6088243" cy="272819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ts val="600"/>
              </a:spcAft>
              <a:buFont typeface="Arial" panose="020B0604020202020204" pitchFamily="34" charset="0"/>
              <a:buNone/>
            </a:pPr>
            <a:r>
              <a:rPr lang="en-US" altLang="x-none" sz="3200" b="1" dirty="0">
                <a:latin typeface="+mj-lt"/>
                <a:ea typeface="+mj-ea"/>
                <a:cs typeface="+mj-cs"/>
              </a:rPr>
              <a:t>Myth 10: Its too late to get on the Web</a:t>
            </a:r>
          </a:p>
          <a:p>
            <a:pPr marL="0" indent="0" algn="justLow" rtl="1">
              <a:spcBef>
                <a:spcPct val="0"/>
              </a:spcBef>
              <a:spcAft>
                <a:spcPts val="600"/>
              </a:spcAft>
              <a:buNone/>
            </a:pPr>
            <a:r>
              <a:rPr lang="ar-EG" altLang="x-none" sz="3200" b="1" dirty="0">
                <a:latin typeface="+mj-lt"/>
                <a:ea typeface="+mj-ea"/>
                <a:cs typeface="+mj-cs"/>
              </a:rPr>
              <a:t>الخرافة 10: فات الأوان لاستخدام الإنترنت</a:t>
            </a:r>
            <a:endParaRPr lang="en-US" altLang="x-none" sz="3200" b="1" dirty="0">
              <a:latin typeface="+mj-lt"/>
              <a:ea typeface="+mj-ea"/>
              <a:cs typeface="+mj-cs"/>
            </a:endParaRPr>
          </a:p>
          <a:p>
            <a:pPr marL="0" indent="0">
              <a:spcBef>
                <a:spcPct val="0"/>
              </a:spcBef>
              <a:spcAft>
                <a:spcPts val="600"/>
              </a:spcAft>
              <a:buFont typeface="Arial" panose="020B0604020202020204" pitchFamily="34" charset="0"/>
              <a:buNone/>
            </a:pPr>
            <a:endParaRPr lang="en-US" altLang="x-none" sz="3200" b="1" dirty="0">
              <a:latin typeface="+mj-lt"/>
              <a:ea typeface="+mj-ea"/>
              <a:cs typeface="+mj-cs"/>
            </a:endParaRPr>
          </a:p>
        </p:txBody>
      </p:sp>
      <p:pic>
        <p:nvPicPr>
          <p:cNvPr id="13" name="Picture 2" descr="Never Too Late Alarm Stock Photo ...">
            <a:extLst>
              <a:ext uri="{FF2B5EF4-FFF2-40B4-BE49-F238E27FC236}">
                <a16:creationId xmlns:a16="http://schemas.microsoft.com/office/drawing/2014/main" xmlns="" id="{1A9D3B2F-399F-1311-F5C1-3AF9B3D2BE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6894" y="2507608"/>
            <a:ext cx="4085925" cy="2918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80367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10: Its too late to get on the Web</a:t>
            </a:r>
          </a:p>
          <a:p>
            <a:r>
              <a:rPr lang="ar-EG" sz="2400" b="1" dirty="0">
                <a:solidFill>
                  <a:srgbClr val="00B0F0"/>
                </a:solidFill>
                <a:latin typeface="Alexandria" charset="0"/>
                <a:cs typeface="Alexandria" charset="0"/>
              </a:rPr>
              <a:t>الخرافة 10: فات الأوان لاستخدام الإنترنت</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96786"/>
            <a:ext cx="597833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
              <a:lnSpc>
                <a:spcPct val="150000"/>
              </a:lnSpc>
              <a:buClr>
                <a:srgbClr val="C00000"/>
              </a:buClr>
              <a:buFont typeface="Arial" panose="020B0604020202020204" pitchFamily="34" charset="0"/>
              <a:buChar char="►"/>
            </a:pPr>
            <a:r>
              <a:rPr lang="en-US" sz="2000" dirty="0">
                <a:latin typeface="+mn-lt"/>
              </a:rPr>
              <a:t>Nearly one in five small businesses does not have a Web site, and many of those that do have sites that lack the ability to make sales online. </a:t>
            </a:r>
          </a:p>
          <a:p>
            <a:pPr marL="0" lvl="1" algn="just">
              <a:lnSpc>
                <a:spcPct val="150000"/>
              </a:lnSpc>
              <a:buClr>
                <a:srgbClr val="C00000"/>
              </a:buClr>
              <a:buFont typeface="Arial" panose="020B0604020202020204" pitchFamily="34" charset="0"/>
              <a:buChar char="►"/>
            </a:pPr>
            <a:r>
              <a:rPr lang="en-US" sz="2000" dirty="0">
                <a:latin typeface="+mn-lt"/>
              </a:rPr>
              <a:t>To online shoppers, especially, these businesses might as well be invisible because doing business online and offline are inextricably connected. </a:t>
            </a:r>
          </a:p>
          <a:p>
            <a:pPr marL="0" lvl="1" algn="just">
              <a:lnSpc>
                <a:spcPct val="150000"/>
              </a:lnSpc>
              <a:buClr>
                <a:srgbClr val="C00000"/>
              </a:buClr>
              <a:buFont typeface="Arial" panose="020B0604020202020204" pitchFamily="34" charset="0"/>
              <a:buChar char="►"/>
            </a:pPr>
            <a:r>
              <a:rPr lang="en-US" sz="2000" dirty="0">
                <a:latin typeface="+mn-lt"/>
              </a:rPr>
              <a:t>Today’s shoppers prefer to purchase from companies that offer a multichannel approach, particularly those that offer in-store pick-up for online orders and in-store returns for online purchases. </a:t>
            </a:r>
          </a:p>
        </p:txBody>
      </p:sp>
      <p:sp>
        <p:nvSpPr>
          <p:cNvPr id="9" name="Rectangle 8"/>
          <p:cNvSpPr/>
          <p:nvPr/>
        </p:nvSpPr>
        <p:spPr>
          <a:xfrm>
            <a:off x="6605516" y="1678674"/>
            <a:ext cx="5281684" cy="4893647"/>
          </a:xfrm>
          <a:prstGeom prst="rect">
            <a:avLst/>
          </a:prstGeom>
        </p:spPr>
        <p:txBody>
          <a:bodyPr wrap="square">
            <a:spAutoFit/>
          </a:bodyPr>
          <a:lstStyle/>
          <a:p>
            <a:pPr marL="342900" indent="-342900" algn="justLow" rtl="1">
              <a:buFont typeface="Arial" pitchFamily="34" charset="0"/>
              <a:buChar char="•"/>
            </a:pPr>
            <a:r>
              <a:rPr lang="ar-EG" sz="2400" dirty="0"/>
              <a:t>لا تمتلك شركة صغيرة واحدة من كل خمس شركات تقريبًا موقعًا على الإنترنت، والعديد من الشركات التي تمتلك موقعًا على الإنترنت تفتقر إلى القدرة على إجراء المبيعات عبر الإنترنت.</a:t>
            </a:r>
          </a:p>
          <a:p>
            <a:pPr marL="342900" indent="-342900" algn="justLow" rtl="1">
              <a:buFont typeface="Arial" pitchFamily="34" charset="0"/>
              <a:buChar char="•"/>
            </a:pPr>
            <a:r>
              <a:rPr lang="ar-EG" sz="2400" dirty="0"/>
              <a:t>وبالنسبة للمتسوقين عبر الإنترنت، على وجه الخصوص، قد تكون هذه الشركات غير مرئية لأن ممارسة الأعمال عبر الإنترنت وخارجها مترابطة بشكل لا ينفصم.</a:t>
            </a:r>
          </a:p>
          <a:p>
            <a:pPr marL="342900" indent="-342900" algn="justLow" rtl="1">
              <a:buFont typeface="Arial" pitchFamily="34" charset="0"/>
              <a:buChar char="•"/>
            </a:pPr>
            <a:r>
              <a:rPr lang="ar-EG" sz="2400" dirty="0"/>
              <a:t>يفضل المتسوقون اليوم الشراء من الشركات التي تقدم نهجًا متعدد القنوات، وخاصة تلك التي تقدم خدمة الاستلام من المتجر للطلبات عبر الإنترنت وإرجاع المشتريات في المتجر للشراء عبر الإنترنت.</a:t>
            </a:r>
          </a:p>
        </p:txBody>
      </p:sp>
    </p:spTree>
    <p:extLst>
      <p:ext uri="{BB962C8B-B14F-4D97-AF65-F5344CB8AC3E}">
        <p14:creationId xmlns:p14="http://schemas.microsoft.com/office/powerpoint/2010/main" val="1749217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Myth 10: Its too late to get on the Web</a:t>
            </a:r>
          </a:p>
          <a:p>
            <a:r>
              <a:rPr lang="ar-EG" sz="2400" b="1" dirty="0">
                <a:solidFill>
                  <a:srgbClr val="00B0F0"/>
                </a:solidFill>
                <a:latin typeface="Alexandria" charset="0"/>
                <a:cs typeface="Alexandria" charset="0"/>
              </a:rPr>
              <a:t>الخرافة 10: فات الأوان لاستخدام الإنترنت</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619905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Clr>
                <a:srgbClr val="C00000"/>
              </a:buClr>
              <a:buFont typeface="Arial" pitchFamily="34" charset="0"/>
              <a:buChar char="•"/>
            </a:pPr>
            <a:r>
              <a:rPr lang="en-US" sz="2000" dirty="0">
                <a:latin typeface="+mn-lt"/>
              </a:rPr>
              <a:t>When looking to purchase products locally, 85% of shoppers go online to conduct research first, looking for store hours, directions, maps, and special sales.</a:t>
            </a:r>
          </a:p>
          <a:p>
            <a:pPr marL="342900" lvl="1" indent="-342900" algn="just">
              <a:lnSpc>
                <a:spcPct val="120000"/>
              </a:lnSpc>
              <a:buClr>
                <a:srgbClr val="C00000"/>
              </a:buClr>
              <a:buFont typeface="Arial" pitchFamily="34" charset="0"/>
              <a:buChar char="•"/>
            </a:pPr>
            <a:r>
              <a:rPr lang="en-US" sz="2000" dirty="0">
                <a:latin typeface="+mn-lt"/>
              </a:rPr>
              <a:t>Others prefer the convenience of making online purchases after having a positive encounter with a company’s physical location. </a:t>
            </a:r>
          </a:p>
          <a:p>
            <a:pPr marL="342900" lvl="1" indent="-342900" algn="just">
              <a:lnSpc>
                <a:spcPct val="120000"/>
              </a:lnSpc>
              <a:buClr>
                <a:srgbClr val="C00000"/>
              </a:buClr>
              <a:buFont typeface="Arial" pitchFamily="34" charset="0"/>
              <a:buChar char="•"/>
            </a:pPr>
            <a:r>
              <a:rPr lang="en-US" sz="2000" dirty="0">
                <a:latin typeface="+mn-lt"/>
              </a:rPr>
              <a:t>In addition, customers routinely share their opinions online about products and their shopping experience with companies. </a:t>
            </a:r>
          </a:p>
          <a:p>
            <a:pPr marL="342900" lvl="1" indent="-342900" algn="just">
              <a:lnSpc>
                <a:spcPct val="120000"/>
              </a:lnSpc>
              <a:buClr>
                <a:srgbClr val="C00000"/>
              </a:buClr>
              <a:buFont typeface="Arial" pitchFamily="34" charset="0"/>
              <a:buChar char="•"/>
            </a:pPr>
            <a:r>
              <a:rPr lang="en-US" sz="2000" dirty="0">
                <a:latin typeface="+mn-lt"/>
              </a:rPr>
              <a:t>These trends point to the need for businesses to use a multichannel approach to selling their products and services that includes the Internet as one option. </a:t>
            </a:r>
          </a:p>
        </p:txBody>
      </p:sp>
      <p:sp>
        <p:nvSpPr>
          <p:cNvPr id="9" name="Rectangle 8"/>
          <p:cNvSpPr/>
          <p:nvPr/>
        </p:nvSpPr>
        <p:spPr>
          <a:xfrm>
            <a:off x="6782936" y="1624082"/>
            <a:ext cx="4940491" cy="4493538"/>
          </a:xfrm>
          <a:prstGeom prst="rect">
            <a:avLst/>
          </a:prstGeom>
        </p:spPr>
        <p:txBody>
          <a:bodyPr wrap="square">
            <a:spAutoFit/>
          </a:bodyPr>
          <a:lstStyle/>
          <a:p>
            <a:pPr marL="342900" indent="-342900" algn="justLow" rtl="1">
              <a:buFont typeface="Arial" pitchFamily="34" charset="0"/>
              <a:buChar char="•"/>
            </a:pPr>
            <a:r>
              <a:rPr lang="ar-EG" sz="2200" dirty="0"/>
              <a:t>عند البحث عن شراء المنتجات محليًا، يلجأ 85% من المتسوقين إلى الإنترنت لإجراء البحث أولاً، والبحث عن ساعات عمل المتجر، والاتجاهات، والخرائط، والعروض الخاصة.</a:t>
            </a:r>
          </a:p>
          <a:p>
            <a:pPr marL="342900" indent="-342900" algn="justLow" rtl="1">
              <a:buFont typeface="Arial" pitchFamily="34" charset="0"/>
              <a:buChar char="•"/>
            </a:pPr>
            <a:r>
              <a:rPr lang="ar-EG" sz="2200" dirty="0"/>
              <a:t>ويفضل آخرون الراحة التي توفرها عمليات الشراء عبر الإنترنت بعد تجربة إيجابية مع الموقع الفعلي للشركة.</a:t>
            </a:r>
          </a:p>
          <a:p>
            <a:pPr marL="342900" indent="-342900" algn="justLow" rtl="1">
              <a:buFont typeface="Arial" pitchFamily="34" charset="0"/>
              <a:buChar char="•"/>
            </a:pPr>
            <a:r>
              <a:rPr lang="ar-EG" sz="2200" dirty="0"/>
              <a:t>بالإضافة إلى ذلك، يشارك العملاء بشكل روتيني آرائهم عبر الإنترنت حول المنتجات وتجربة التسوق الخاصة بهم مع الشركات.</a:t>
            </a:r>
          </a:p>
          <a:p>
            <a:pPr marL="342900" indent="-342900" algn="justLow" rtl="1">
              <a:buFont typeface="Arial" pitchFamily="34" charset="0"/>
              <a:buChar char="•"/>
            </a:pPr>
            <a:r>
              <a:rPr lang="ar-EG" sz="2200" dirty="0"/>
              <a:t>وتشير هذه الاتجاهات إلى الحاجة إلى أن تستخدم الشركات نهجًا متعدد القنوات لبيع منتجاتها وخدماتها، بما في ذلك الإنترنت كأحد الخيارات.</a:t>
            </a:r>
          </a:p>
        </p:txBody>
      </p:sp>
    </p:spTree>
    <p:extLst>
      <p:ext uri="{BB962C8B-B14F-4D97-AF65-F5344CB8AC3E}">
        <p14:creationId xmlns:p14="http://schemas.microsoft.com/office/powerpoint/2010/main" val="55075391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Strategies for E-Success</a:t>
            </a:r>
          </a:p>
          <a:p>
            <a:r>
              <a:rPr lang="ar-EG" sz="2400" b="1" dirty="0">
                <a:solidFill>
                  <a:srgbClr val="00B0F0"/>
                </a:solidFill>
                <a:latin typeface="Alexandria" charset="0"/>
                <a:cs typeface="Alexandria" charset="0"/>
              </a:rPr>
              <a:t>استراتيجيات للنجاح الإلكتروني</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613599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Clr>
                <a:srgbClr val="C00000"/>
              </a:buClr>
              <a:buFont typeface="Arial" pitchFamily="34" charset="0"/>
              <a:buChar char="•"/>
            </a:pPr>
            <a:r>
              <a:rPr lang="en-US" sz="2200" dirty="0">
                <a:latin typeface="+mn-lt"/>
              </a:rPr>
              <a:t>Focus on a market niche.</a:t>
            </a:r>
          </a:p>
          <a:p>
            <a:pPr marL="342900" lvl="1" indent="-342900" algn="just">
              <a:lnSpc>
                <a:spcPct val="120000"/>
              </a:lnSpc>
              <a:buClr>
                <a:srgbClr val="C00000"/>
              </a:buClr>
              <a:buFont typeface="Arial" pitchFamily="34" charset="0"/>
              <a:buChar char="•"/>
            </a:pPr>
            <a:r>
              <a:rPr lang="en-US" sz="2200" dirty="0">
                <a:latin typeface="+mn-lt"/>
              </a:rPr>
              <a:t>Develop a community.</a:t>
            </a:r>
          </a:p>
          <a:p>
            <a:pPr marL="342900" lvl="1" indent="-342900" algn="just">
              <a:lnSpc>
                <a:spcPct val="120000"/>
              </a:lnSpc>
              <a:buClr>
                <a:srgbClr val="C00000"/>
              </a:buClr>
              <a:buFont typeface="Arial" pitchFamily="34" charset="0"/>
              <a:buChar char="•"/>
            </a:pPr>
            <a:r>
              <a:rPr lang="en-US" sz="2200" dirty="0">
                <a:latin typeface="+mn-lt"/>
              </a:rPr>
              <a:t>Attract visitors by giving away “freebies.” </a:t>
            </a:r>
          </a:p>
          <a:p>
            <a:pPr marL="342900" lvl="1" indent="-342900" algn="just">
              <a:lnSpc>
                <a:spcPct val="120000"/>
              </a:lnSpc>
              <a:buClr>
                <a:srgbClr val="C00000"/>
              </a:buClr>
              <a:buFont typeface="Arial" pitchFamily="34" charset="0"/>
              <a:buChar char="•"/>
            </a:pPr>
            <a:r>
              <a:rPr lang="en-US" sz="2200" dirty="0">
                <a:latin typeface="+mn-lt"/>
              </a:rPr>
              <a:t>Make creative use of e-mail but avoid becoming a “spammer.” </a:t>
            </a:r>
          </a:p>
          <a:p>
            <a:pPr marL="342900" lvl="1" indent="-342900" algn="just">
              <a:lnSpc>
                <a:spcPct val="120000"/>
              </a:lnSpc>
              <a:buClr>
                <a:srgbClr val="C00000"/>
              </a:buClr>
              <a:buFont typeface="Arial" pitchFamily="34" charset="0"/>
              <a:buChar char="•"/>
            </a:pPr>
            <a:r>
              <a:rPr lang="en-US" sz="2200" dirty="0">
                <a:latin typeface="+mn-lt"/>
              </a:rPr>
              <a:t>Make sure your Web site says “credibility.” </a:t>
            </a:r>
          </a:p>
          <a:p>
            <a:pPr marL="342900" lvl="1" indent="-342900" algn="just">
              <a:lnSpc>
                <a:spcPct val="120000"/>
              </a:lnSpc>
              <a:buClr>
                <a:srgbClr val="C00000"/>
              </a:buClr>
              <a:buFont typeface="Arial" pitchFamily="34" charset="0"/>
              <a:buChar char="•"/>
            </a:pPr>
            <a:r>
              <a:rPr lang="en-US" sz="2200" dirty="0">
                <a:latin typeface="+mn-lt"/>
              </a:rPr>
              <a:t>Make the most of the Web’s global reach.</a:t>
            </a:r>
          </a:p>
          <a:p>
            <a:pPr marL="342900" lvl="1" indent="-342900" algn="just">
              <a:lnSpc>
                <a:spcPct val="120000"/>
              </a:lnSpc>
              <a:buClr>
                <a:srgbClr val="C00000"/>
              </a:buClr>
              <a:buFont typeface="Arial" pitchFamily="34" charset="0"/>
              <a:buChar char="•"/>
            </a:pPr>
            <a:r>
              <a:rPr lang="en-US" sz="2200" dirty="0">
                <a:latin typeface="+mn-lt"/>
              </a:rPr>
              <a:t>Use Enterprise tools to attract and retain customers.</a:t>
            </a:r>
          </a:p>
          <a:p>
            <a:pPr marL="342900" lvl="1" indent="-342900" algn="just">
              <a:lnSpc>
                <a:spcPct val="120000"/>
              </a:lnSpc>
              <a:buClr>
                <a:srgbClr val="C00000"/>
              </a:buClr>
              <a:buFont typeface="Arial" pitchFamily="34" charset="0"/>
              <a:buChar char="•"/>
            </a:pPr>
            <a:r>
              <a:rPr lang="en-US" sz="2200" dirty="0">
                <a:latin typeface="+mn-lt"/>
              </a:rPr>
              <a:t>Promote your site online and offline.  </a:t>
            </a:r>
          </a:p>
          <a:p>
            <a:pPr marL="342900" lvl="1" indent="-342900" algn="just">
              <a:lnSpc>
                <a:spcPct val="120000"/>
              </a:lnSpc>
              <a:buClr>
                <a:srgbClr val="C00000"/>
              </a:buClr>
              <a:buFont typeface="Arial" pitchFamily="34" charset="0"/>
              <a:buChar char="•"/>
            </a:pPr>
            <a:r>
              <a:rPr lang="en-US" sz="2200" dirty="0">
                <a:latin typeface="+mn-lt"/>
              </a:rPr>
              <a:t>Develop an effective search engine optimization (SEO) strategy.</a:t>
            </a:r>
          </a:p>
        </p:txBody>
      </p:sp>
      <p:pic>
        <p:nvPicPr>
          <p:cNvPr id="9" name="Picture 2" descr="E success | Kandy">
            <a:extLst>
              <a:ext uri="{FF2B5EF4-FFF2-40B4-BE49-F238E27FC236}">
                <a16:creationId xmlns:a16="http://schemas.microsoft.com/office/drawing/2014/main" xmlns="" id="{6C513145-B3A2-ED91-4C70-ADC7D1E370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0509" y="0"/>
            <a:ext cx="1923393" cy="1428750"/>
          </a:xfrm>
          <a:prstGeom prst="teardrop">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741995" y="1483602"/>
            <a:ext cx="5158853" cy="5170646"/>
          </a:xfrm>
          <a:prstGeom prst="rect">
            <a:avLst/>
          </a:prstGeom>
        </p:spPr>
        <p:txBody>
          <a:bodyPr wrap="square">
            <a:spAutoFit/>
          </a:bodyPr>
          <a:lstStyle/>
          <a:p>
            <a:pPr marL="342900" indent="-342900" algn="justLow" rtl="1">
              <a:lnSpc>
                <a:spcPct val="150000"/>
              </a:lnSpc>
              <a:buFont typeface="Arial" pitchFamily="34" charset="0"/>
              <a:buChar char="•"/>
            </a:pPr>
            <a:r>
              <a:rPr lang="ar-EG" sz="2000" dirty="0"/>
              <a:t>ركز على شريحة سوقية محددة.</a:t>
            </a:r>
          </a:p>
          <a:p>
            <a:pPr marL="342900" indent="-342900" algn="justLow" rtl="1">
              <a:lnSpc>
                <a:spcPct val="150000"/>
              </a:lnSpc>
              <a:buFont typeface="Arial" pitchFamily="34" charset="0"/>
              <a:buChar char="•"/>
            </a:pPr>
            <a:r>
              <a:rPr lang="ar-EG" sz="2000" dirty="0"/>
              <a:t>قم بتطوير مجتمع.</a:t>
            </a:r>
          </a:p>
          <a:p>
            <a:pPr marL="342900" indent="-342900" algn="justLow" rtl="1">
              <a:lnSpc>
                <a:spcPct val="150000"/>
              </a:lnSpc>
              <a:buFont typeface="Arial" pitchFamily="34" charset="0"/>
              <a:buChar char="•"/>
            </a:pPr>
            <a:r>
              <a:rPr lang="ar-EG" sz="2000" dirty="0"/>
              <a:t>اجتذب الزوار من خلال توزيع "هدايا مجانية".</a:t>
            </a:r>
          </a:p>
          <a:p>
            <a:pPr marL="342900" indent="-342900" algn="justLow" rtl="1">
              <a:lnSpc>
                <a:spcPct val="150000"/>
              </a:lnSpc>
              <a:buFont typeface="Arial" pitchFamily="34" charset="0"/>
              <a:buChar char="•"/>
            </a:pPr>
            <a:r>
              <a:rPr lang="ar-EG" sz="2000" dirty="0"/>
              <a:t>استخدم البريد الإلكتروني بشكل إبداعي ولكن تجنب أن تصبح "مرسلاً للرسائل غير المرغوب فيها".</a:t>
            </a:r>
          </a:p>
          <a:p>
            <a:pPr marL="342900" indent="-342900" algn="justLow" rtl="1">
              <a:lnSpc>
                <a:spcPct val="150000"/>
              </a:lnSpc>
              <a:buFont typeface="Arial" pitchFamily="34" charset="0"/>
              <a:buChar char="•"/>
            </a:pPr>
            <a:r>
              <a:rPr lang="ar-EG" sz="2000" dirty="0"/>
              <a:t>تأكد من أن موقعك على الويب يحمل شعار "المصداقية".</a:t>
            </a:r>
          </a:p>
          <a:p>
            <a:pPr marL="342900" indent="-342900" algn="justLow" rtl="1">
              <a:lnSpc>
                <a:spcPct val="150000"/>
              </a:lnSpc>
              <a:buFont typeface="Arial" pitchFamily="34" charset="0"/>
              <a:buChar char="•"/>
            </a:pPr>
            <a:r>
              <a:rPr lang="ar-EG" sz="2000" dirty="0"/>
              <a:t>استغل قدر الإمكان النطاق العالمي للويب.</a:t>
            </a:r>
          </a:p>
          <a:p>
            <a:pPr marL="342900" indent="-342900" algn="justLow" rtl="1">
              <a:lnSpc>
                <a:spcPct val="150000"/>
              </a:lnSpc>
              <a:buFont typeface="Arial" pitchFamily="34" charset="0"/>
              <a:buChar char="•"/>
            </a:pPr>
            <a:r>
              <a:rPr lang="ar-EG" sz="2000" dirty="0"/>
              <a:t>استخدم أدوات المؤسسات لجذب العملاء والاحتفاظ بهم.</a:t>
            </a:r>
          </a:p>
          <a:p>
            <a:pPr marL="342900" indent="-342900" algn="justLow" rtl="1">
              <a:lnSpc>
                <a:spcPct val="150000"/>
              </a:lnSpc>
              <a:buFont typeface="Arial" pitchFamily="34" charset="0"/>
              <a:buChar char="•"/>
            </a:pPr>
            <a:r>
              <a:rPr lang="ar-EG" sz="2000" dirty="0"/>
              <a:t>روج لموقعك إلكترونياً وغير إلكترونياً.</a:t>
            </a:r>
          </a:p>
          <a:p>
            <a:pPr marL="342900" indent="-342900" algn="justLow" rtl="1">
              <a:lnSpc>
                <a:spcPct val="150000"/>
              </a:lnSpc>
              <a:buFont typeface="Arial" pitchFamily="34" charset="0"/>
              <a:buChar char="•"/>
            </a:pPr>
            <a:r>
              <a:rPr lang="ar-EG" sz="2000" dirty="0"/>
              <a:t>قم بتطوير استراتيجية فعّالة لتحسين محركات البحث </a:t>
            </a:r>
            <a:r>
              <a:rPr lang="en-US" sz="2000" dirty="0"/>
              <a:t>(SEO)</a:t>
            </a:r>
            <a:r>
              <a:rPr lang="ar-EG" sz="2000" dirty="0"/>
              <a:t>. </a:t>
            </a:r>
          </a:p>
        </p:txBody>
      </p:sp>
    </p:spTree>
    <p:extLst>
      <p:ext uri="{BB962C8B-B14F-4D97-AF65-F5344CB8AC3E}">
        <p14:creationId xmlns:p14="http://schemas.microsoft.com/office/powerpoint/2010/main" val="578941058"/>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Search Engine Optimization (SEO)</a:t>
            </a:r>
          </a:p>
          <a:p>
            <a:pPr rtl="1"/>
            <a:r>
              <a:rPr lang="ar-EG" sz="2400" b="1" dirty="0">
                <a:solidFill>
                  <a:srgbClr val="00B0F0"/>
                </a:solidFill>
                <a:latin typeface="Alexandria" charset="0"/>
                <a:cs typeface="Alexandria" charset="0"/>
              </a:rPr>
              <a:t>تحسين محركات البحث (</a:t>
            </a:r>
            <a:r>
              <a:rPr lang="en-US" sz="2400" b="1" dirty="0">
                <a:solidFill>
                  <a:srgbClr val="00B0F0"/>
                </a:solidFill>
                <a:latin typeface="Alexandria" charset="0"/>
                <a:cs typeface="Alexandria" charset="0"/>
              </a:rPr>
              <a:t>SEO</a:t>
            </a:r>
            <a:r>
              <a:rPr lang="ar-EG" sz="2400" b="1" dirty="0">
                <a:solidFill>
                  <a:srgbClr val="00B0F0"/>
                </a:solidFill>
                <a:latin typeface="Alexandria" charset="0"/>
                <a:cs typeface="Alexandria" charset="0"/>
              </a:rPr>
              <a:t>)</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65254"/>
            <a:ext cx="1135979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Clr>
                <a:srgbClr val="C00000"/>
              </a:buClr>
              <a:buFont typeface="Arial" pitchFamily="34" charset="0"/>
              <a:buChar char="•"/>
            </a:pPr>
            <a:r>
              <a:rPr lang="en-US" sz="1800" dirty="0">
                <a:solidFill>
                  <a:schemeClr val="tx1"/>
                </a:solidFill>
                <a:latin typeface="+mn-lt"/>
              </a:rPr>
              <a:t>A company’s Web search strategy must incorporate the two basic types of search engine results: natural or organic listings and paid or sponsored listings.</a:t>
            </a:r>
          </a:p>
          <a:p>
            <a:pPr marL="342900" lvl="1" indent="-342900" algn="just">
              <a:lnSpc>
                <a:spcPct val="120000"/>
              </a:lnSpc>
              <a:buClr>
                <a:srgbClr val="C00000"/>
              </a:buClr>
              <a:buFont typeface="Arial" pitchFamily="34" charset="0"/>
              <a:buChar char="•"/>
            </a:pPr>
            <a:r>
              <a:rPr lang="en-US" sz="1800" dirty="0">
                <a:solidFill>
                  <a:schemeClr val="tx1"/>
                </a:solidFill>
                <a:latin typeface="+mn-lt"/>
              </a:rPr>
              <a:t>Although shoppers more often click on organic listings (60 % vs. 40 % for paid listings), paid listings generate higher net revenue per visit than organic listings.</a:t>
            </a:r>
          </a:p>
          <a:p>
            <a:pPr marL="342900" lvl="1" indent="-342900" algn="just">
              <a:lnSpc>
                <a:spcPct val="120000"/>
              </a:lnSpc>
              <a:buClr>
                <a:srgbClr val="C00000"/>
              </a:buClr>
              <a:buFont typeface="Arial" pitchFamily="34" charset="0"/>
              <a:buChar char="•"/>
            </a:pPr>
            <a:r>
              <a:rPr lang="en-US" sz="1800" dirty="0">
                <a:solidFill>
                  <a:schemeClr val="tx1"/>
                </a:solidFill>
                <a:latin typeface="+mn-lt"/>
              </a:rPr>
              <a:t>Natural (organic) listings arise as a result of “spiders,” powerful programs that search engines use to crawl around the Web and analyze sites for key words, links, and other data. Based on what they find, spiders use complex algorithms to index Web sites so that a search engine can display a listing of relevant Web sites when a person enters a key word in the engine to start a search.</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يجب أن تتضمن استراتيجية البحث على الويب الخاصة بالشركة النوعين الأساسيين من نتائج محرك البحث: القوائم الطبيعية أو العضوية والقوائم المدفوعة أو الممولة.</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على الرغم من أن المتسوقين ينقرون في كثير من الأحيان على القوائم العضوية (60٪ مقابل 40٪ للقوائم المدفوعة)، فإن القوائم المدفوعة تولد إيرادات صافية أعلى لكل زيارة مقارنة بالقوائم العضوية.</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تنشأ القوائم الطبيعية (العضوية) نتيجة لـ "العناكب"، وهي برامج قوية تستخدمها محركات البحث للتجول عبر الويب وتحليل المواقع للبحث عن الكلمات الرئيسية والروابط والبيانات الأخرى. بناءً على ما تجده، تستخدم العناكب خوارزميات معقدة لفهرسة مواقع الويب حتى يتمكن محرك البحث من عرض قائمة بمواقع الويب ذات الصلة عندما يدخل الشخص كلمة رئيسية في المحرك لبدء البحث.</a:t>
            </a:r>
            <a:endParaRPr lang="en-US" sz="1800" dirty="0">
              <a:solidFill>
                <a:schemeClr val="tx1"/>
              </a:solidFill>
              <a:latin typeface="+mn-lt"/>
            </a:endParaRPr>
          </a:p>
        </p:txBody>
      </p:sp>
    </p:spTree>
    <p:extLst>
      <p:ext uri="{BB962C8B-B14F-4D97-AF65-F5344CB8AC3E}">
        <p14:creationId xmlns:p14="http://schemas.microsoft.com/office/powerpoint/2010/main" val="3392966821"/>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Search Engine Optimization (SEO)</a:t>
            </a:r>
          </a:p>
          <a:p>
            <a:pPr rtl="1"/>
            <a:r>
              <a:rPr lang="ar-EG" sz="2400" b="1" dirty="0">
                <a:solidFill>
                  <a:srgbClr val="00B0F0"/>
                </a:solidFill>
                <a:latin typeface="Alexandria" charset="0"/>
                <a:cs typeface="Alexandria" charset="0"/>
              </a:rPr>
              <a:t>تحسين محركات البحث (</a:t>
            </a:r>
            <a:r>
              <a:rPr lang="en-US" sz="2400" b="1" dirty="0">
                <a:solidFill>
                  <a:srgbClr val="00B0F0"/>
                </a:solidFill>
                <a:latin typeface="Alexandria" charset="0"/>
                <a:cs typeface="Alexandria" charset="0"/>
              </a:rPr>
              <a:t>SEO</a:t>
            </a:r>
            <a:r>
              <a:rPr lang="ar-EG" sz="2400" b="1" dirty="0">
                <a:solidFill>
                  <a:srgbClr val="00B0F0"/>
                </a:solidFill>
                <a:latin typeface="Alexandria" charset="0"/>
                <a:cs typeface="Alexandria" charset="0"/>
              </a:rPr>
              <a:t>)</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65254"/>
            <a:ext cx="1121249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Clr>
                <a:srgbClr val="C00000"/>
              </a:buClr>
              <a:buFont typeface="Arial" pitchFamily="34" charset="0"/>
              <a:buChar char="•"/>
            </a:pPr>
            <a:r>
              <a:rPr lang="en-US" sz="1800" dirty="0">
                <a:solidFill>
                  <a:schemeClr val="tx1"/>
                </a:solidFill>
                <a:latin typeface="+mn-lt"/>
              </a:rPr>
              <a:t>Search engine optimization (SEO) involves managing the content, key words, titles, tags, features, and design of a Web site so that it appears at or near the top of Internet search results. The reason that SEO is so important is that nearly 92 percent of search engine users click on a link to a site that appears on the first page of the search results. </a:t>
            </a:r>
          </a:p>
          <a:p>
            <a:pPr marL="342900" lvl="1" indent="-342900" algn="just">
              <a:lnSpc>
                <a:spcPct val="120000"/>
              </a:lnSpc>
              <a:buClr>
                <a:srgbClr val="C00000"/>
              </a:buClr>
              <a:buFont typeface="Arial" pitchFamily="34" charset="0"/>
              <a:buChar char="•"/>
            </a:pPr>
            <a:r>
              <a:rPr lang="en-US" sz="1800" dirty="0">
                <a:solidFill>
                  <a:schemeClr val="tx1"/>
                </a:solidFill>
                <a:latin typeface="+mn-lt"/>
              </a:rPr>
              <a:t>Because organic listings can take months to materialize, many e-commerce companies rely on paid listings, giving them an immediate presence in search engines. Paid (sponsored) listings are short text advertisements with links to the sponsoring company’s Web site that appear on the results pages of a search engine when a user types in a key word or phrase. Entrepreneurs use paid search listings to accomplish what natural listings cannot. </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يتضمن تحسين محرك البحث (</a:t>
            </a:r>
            <a:r>
              <a:rPr lang="en-US" sz="1800" dirty="0">
                <a:solidFill>
                  <a:schemeClr val="tx1"/>
                </a:solidFill>
                <a:latin typeface="+mn-lt"/>
              </a:rPr>
              <a:t>SEO</a:t>
            </a:r>
            <a:r>
              <a:rPr lang="ar-EG" sz="1800" dirty="0">
                <a:solidFill>
                  <a:schemeClr val="tx1"/>
                </a:solidFill>
                <a:latin typeface="+mn-lt"/>
              </a:rPr>
              <a:t>) إدارة المحتوى والكلمات الرئيسية والعناوين والعلامات والميزات وتصميم موقع الويب بحيث يظهر في أعلى نتائج البحث على الإنترنت أو بالقرب منها. السبب وراء أهمية تحسين محركات البحث هو أن ما يقرب من 92 بالمائة من مستخدمي محركات البحث ينقرون على رابط لموقع يظهر في الصفحة الأولى من نتائج البحث.</a:t>
            </a:r>
          </a:p>
          <a:p>
            <a:pPr marL="342900" lvl="1" indent="-342900" algn="just" rtl="1">
              <a:lnSpc>
                <a:spcPct val="120000"/>
              </a:lnSpc>
              <a:buClr>
                <a:srgbClr val="C00000"/>
              </a:buClr>
              <a:buFont typeface="Arial" pitchFamily="34" charset="0"/>
              <a:buChar char="•"/>
            </a:pPr>
            <a:r>
              <a:rPr lang="ar-EG" sz="1800" dirty="0">
                <a:solidFill>
                  <a:schemeClr val="tx1"/>
                </a:solidFill>
                <a:latin typeface="+mn-lt"/>
              </a:rPr>
              <a:t>نظرًا لأن القوائم العضوية قد تستغرق شهورًا حتى تتحقق، فإن العديد من شركات التجارة الإلكترونية تعتمد على القوائم المدفوعة، مما يمنحها وجودًا فوريًا في محركات البحث. القوائم المدفوعة (الممولة) عبارة عن إعلانات نصية قصيرة تحتوي على روابط لموقع الويب الخاص بالشركة الراعية والتي تظهر على صفحات نتائج محرك البحث عندما يكتب المستخدم كلمة أو عبارة رئيسية. يستخدم رواد الأعمال قوائم البحث المدفوعة لإنجاز ما لا تستطيع القوائم الطبيعية القيام به.</a:t>
            </a:r>
            <a:endParaRPr lang="en-US" sz="1800" dirty="0">
              <a:solidFill>
                <a:schemeClr val="tx1"/>
              </a:solidFill>
              <a:latin typeface="+mn-lt"/>
            </a:endParaRPr>
          </a:p>
        </p:txBody>
      </p:sp>
    </p:spTree>
    <p:extLst>
      <p:ext uri="{BB962C8B-B14F-4D97-AF65-F5344CB8AC3E}">
        <p14:creationId xmlns:p14="http://schemas.microsoft.com/office/powerpoint/2010/main" val="2258428589"/>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Designing a Killer Web Site</a:t>
            </a:r>
          </a:p>
          <a:p>
            <a:r>
              <a:rPr lang="ar-EG" sz="2400" b="1" dirty="0">
                <a:solidFill>
                  <a:srgbClr val="00B0F0"/>
                </a:solidFill>
                <a:latin typeface="Alexandria" charset="0"/>
                <a:cs typeface="Alexandria" charset="0"/>
              </a:rPr>
              <a:t>تصميم موقع ويب مميز</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65254"/>
            <a:ext cx="56062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defRPr/>
            </a:pPr>
            <a:r>
              <a:rPr lang="en-US" sz="2400" dirty="0">
                <a:latin typeface="+mn-lt"/>
              </a:rPr>
              <a:t>Understand your target customer. </a:t>
            </a:r>
          </a:p>
          <a:p>
            <a:pPr marL="342900" indent="-342900" algn="just">
              <a:spcBef>
                <a:spcPts val="600"/>
              </a:spcBef>
              <a:buFont typeface="Arial" pitchFamily="34" charset="0"/>
              <a:buChar char="•"/>
              <a:defRPr/>
            </a:pPr>
            <a:r>
              <a:rPr lang="en-US" sz="2400" dirty="0">
                <a:latin typeface="+mn-lt"/>
              </a:rPr>
              <a:t>Give customers what they want. </a:t>
            </a:r>
          </a:p>
          <a:p>
            <a:pPr marL="342900" indent="-342900" algn="just">
              <a:spcBef>
                <a:spcPts val="600"/>
              </a:spcBef>
              <a:buFont typeface="Arial" pitchFamily="34" charset="0"/>
              <a:buChar char="•"/>
              <a:defRPr/>
            </a:pPr>
            <a:r>
              <a:rPr lang="en-US" sz="2400" dirty="0">
                <a:latin typeface="+mn-lt"/>
              </a:rPr>
              <a:t>Select an intuitive domain name that is consistent with the image you want to create for your company and register it.</a:t>
            </a:r>
          </a:p>
          <a:p>
            <a:pPr marL="800100" lvl="1" indent="-342900" algn="just">
              <a:spcBef>
                <a:spcPts val="600"/>
              </a:spcBef>
              <a:buClrTx/>
              <a:buFont typeface="Arial" pitchFamily="34" charset="0"/>
              <a:buChar char="•"/>
              <a:defRPr/>
            </a:pPr>
            <a:r>
              <a:rPr lang="en-US" sz="2400" dirty="0">
                <a:latin typeface="+mn-lt"/>
              </a:rPr>
              <a:t>Short</a:t>
            </a:r>
          </a:p>
          <a:p>
            <a:pPr marL="800100" lvl="1" indent="-342900" algn="just">
              <a:spcBef>
                <a:spcPts val="600"/>
              </a:spcBef>
              <a:buClrTx/>
              <a:buFont typeface="Arial" pitchFamily="34" charset="0"/>
              <a:buChar char="•"/>
              <a:defRPr/>
            </a:pPr>
            <a:r>
              <a:rPr lang="en-US" sz="2400" dirty="0">
                <a:latin typeface="+mn-lt"/>
              </a:rPr>
              <a:t>Memorable</a:t>
            </a:r>
          </a:p>
          <a:p>
            <a:pPr marL="800100" lvl="1" indent="-342900" algn="just">
              <a:spcBef>
                <a:spcPts val="600"/>
              </a:spcBef>
              <a:buClrTx/>
              <a:buFont typeface="Arial" pitchFamily="34" charset="0"/>
              <a:buChar char="•"/>
              <a:defRPr/>
            </a:pPr>
            <a:r>
              <a:rPr lang="en-US" sz="2400" dirty="0">
                <a:latin typeface="+mn-lt"/>
              </a:rPr>
              <a:t>Indicative of a company’s business</a:t>
            </a:r>
          </a:p>
          <a:p>
            <a:pPr marL="800100" lvl="1" indent="-342900" algn="just">
              <a:spcBef>
                <a:spcPts val="600"/>
              </a:spcBef>
              <a:buClrTx/>
              <a:buFont typeface="Arial" pitchFamily="34" charset="0"/>
              <a:buChar char="•"/>
              <a:defRPr/>
            </a:pPr>
            <a:r>
              <a:rPr lang="en-US" sz="2400" dirty="0">
                <a:latin typeface="+mn-lt"/>
              </a:rPr>
              <a:t>Easy to spell</a:t>
            </a:r>
          </a:p>
          <a:p>
            <a:pPr marL="342900" indent="-342900" algn="just">
              <a:spcBef>
                <a:spcPts val="600"/>
              </a:spcBef>
              <a:buFont typeface="Arial" pitchFamily="34" charset="0"/>
              <a:buChar char="•"/>
              <a:defRPr/>
            </a:pPr>
            <a:r>
              <a:rPr lang="en-US" sz="2400" dirty="0">
                <a:latin typeface="+mn-lt"/>
              </a:rPr>
              <a:t>Make your Web site easy to navigate.</a:t>
            </a:r>
          </a:p>
        </p:txBody>
      </p:sp>
      <p:sp>
        <p:nvSpPr>
          <p:cNvPr id="2" name="Rectangle 1"/>
          <p:cNvSpPr/>
          <p:nvPr/>
        </p:nvSpPr>
        <p:spPr>
          <a:xfrm>
            <a:off x="6346208" y="1534317"/>
            <a:ext cx="5459105" cy="5078313"/>
          </a:xfrm>
          <a:prstGeom prst="rect">
            <a:avLst/>
          </a:prstGeom>
        </p:spPr>
        <p:txBody>
          <a:bodyPr wrap="square">
            <a:spAutoFit/>
          </a:bodyPr>
          <a:lstStyle/>
          <a:p>
            <a:pPr marL="342900" indent="-342900" algn="justLow" rtl="1">
              <a:lnSpc>
                <a:spcPct val="150000"/>
              </a:lnSpc>
              <a:buFont typeface="Arial" pitchFamily="34" charset="0"/>
              <a:buChar char="•"/>
            </a:pPr>
            <a:r>
              <a:rPr lang="ar-EG" sz="2400" dirty="0"/>
              <a:t>افهم عميلك المستهدف.</a:t>
            </a:r>
          </a:p>
          <a:p>
            <a:pPr marL="342900" indent="-342900" algn="justLow" rtl="1">
              <a:lnSpc>
                <a:spcPct val="150000"/>
              </a:lnSpc>
              <a:buFont typeface="Arial" pitchFamily="34" charset="0"/>
              <a:buChar char="•"/>
            </a:pPr>
            <a:r>
              <a:rPr lang="ar-EG" sz="2400" dirty="0"/>
              <a:t>قدم للعملاء ما يريدون.</a:t>
            </a:r>
          </a:p>
          <a:p>
            <a:pPr marL="342900" indent="-342900" algn="justLow" rtl="1">
              <a:lnSpc>
                <a:spcPct val="150000"/>
              </a:lnSpc>
              <a:buFont typeface="Arial" pitchFamily="34" charset="0"/>
              <a:buChar char="•"/>
            </a:pPr>
            <a:r>
              <a:rPr lang="ar-EG" sz="2400" dirty="0"/>
              <a:t>اختر اسم نطاق سهل الاستخدام يتوافق مع الصورة التي تريد إنشاءها لشركتك وقم بتسجيله.</a:t>
            </a:r>
          </a:p>
          <a:p>
            <a:pPr marL="800100" lvl="1" indent="-342900" algn="justLow" rtl="1">
              <a:lnSpc>
                <a:spcPct val="150000"/>
              </a:lnSpc>
              <a:buFont typeface="Arial" pitchFamily="34" charset="0"/>
              <a:buChar char="•"/>
            </a:pPr>
            <a:r>
              <a:rPr lang="ar-EG" sz="2400" dirty="0"/>
              <a:t>قصير.</a:t>
            </a:r>
          </a:p>
          <a:p>
            <a:pPr marL="800100" lvl="1" indent="-342900" algn="justLow" rtl="1">
              <a:lnSpc>
                <a:spcPct val="150000"/>
              </a:lnSpc>
              <a:buFont typeface="Arial" pitchFamily="34" charset="0"/>
              <a:buChar char="•"/>
            </a:pPr>
            <a:r>
              <a:rPr lang="ar-EG" sz="2400" dirty="0"/>
              <a:t>سهل التذكُّر.</a:t>
            </a:r>
          </a:p>
          <a:p>
            <a:pPr marL="800100" lvl="1" indent="-342900" algn="justLow" rtl="1">
              <a:lnSpc>
                <a:spcPct val="150000"/>
              </a:lnSpc>
              <a:buFont typeface="Arial" pitchFamily="34" charset="0"/>
              <a:buChar char="•"/>
            </a:pPr>
            <a:r>
              <a:rPr lang="ar-EG" sz="2400" dirty="0"/>
              <a:t>يدل على نشاط الشركة.</a:t>
            </a:r>
          </a:p>
          <a:p>
            <a:pPr marL="800100" lvl="1" indent="-342900" algn="justLow" rtl="1">
              <a:lnSpc>
                <a:spcPct val="150000"/>
              </a:lnSpc>
              <a:buFont typeface="Arial" pitchFamily="34" charset="0"/>
              <a:buChar char="•"/>
            </a:pPr>
            <a:r>
              <a:rPr lang="ar-EG" sz="2400" dirty="0"/>
              <a:t>سهل التهجئة.</a:t>
            </a:r>
          </a:p>
          <a:p>
            <a:pPr marL="342900" indent="-342900" algn="justLow" rtl="1">
              <a:lnSpc>
                <a:spcPct val="150000"/>
              </a:lnSpc>
              <a:buFont typeface="Arial" pitchFamily="34" charset="0"/>
              <a:buChar char="•"/>
            </a:pPr>
            <a:r>
              <a:rPr lang="ar-EG" sz="2400" dirty="0"/>
              <a:t>اجعل موقع الويب الخاص بك سهل التصفح.</a:t>
            </a:r>
          </a:p>
        </p:txBody>
      </p:sp>
    </p:spTree>
    <p:extLst>
      <p:ext uri="{BB962C8B-B14F-4D97-AF65-F5344CB8AC3E}">
        <p14:creationId xmlns:p14="http://schemas.microsoft.com/office/powerpoint/2010/main" val="2792325838"/>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Factors That Web Shoppers Say Are Most Important</a:t>
            </a:r>
          </a:p>
          <a:p>
            <a:r>
              <a:rPr lang="ar-EG" sz="2400" b="1" dirty="0">
                <a:solidFill>
                  <a:srgbClr val="00B0F0"/>
                </a:solidFill>
                <a:latin typeface="Alexandria" charset="0"/>
                <a:cs typeface="Alexandria" charset="0"/>
              </a:rPr>
              <a:t>العوامل التي يقول عنها المتسوقون عبر الإنترنت أنها الأكثر أهمية</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a:extLst>
              <a:ext uri="{FF2B5EF4-FFF2-40B4-BE49-F238E27FC236}">
                <a16:creationId xmlns:a16="http://schemas.microsoft.com/office/drawing/2014/main" xmlns="" id="{9BF4C913-9BE7-B26A-A3C3-52FF436FD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167" y="1833567"/>
            <a:ext cx="6551613" cy="4479925"/>
          </a:xfrm>
          <a:prstGeom prst="rect">
            <a:avLst/>
          </a:prstGeom>
          <a:noFill/>
          <a:ln w="38100">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7835557" y="1843382"/>
            <a:ext cx="3889206" cy="369332"/>
          </a:xfrm>
          <a:prstGeom prst="rect">
            <a:avLst/>
          </a:prstGeom>
        </p:spPr>
        <p:txBody>
          <a:bodyPr wrap="none">
            <a:spAutoFit/>
          </a:bodyPr>
          <a:lstStyle/>
          <a:p>
            <a:pPr algn="r" rtl="1"/>
            <a:r>
              <a:rPr lang="ar-EG" b="1" dirty="0"/>
              <a:t>الأسعار ورسوم الشحن محددة بوضوح   95.5%</a:t>
            </a:r>
          </a:p>
        </p:txBody>
      </p:sp>
      <p:sp>
        <p:nvSpPr>
          <p:cNvPr id="3" name="Rectangle 2"/>
          <p:cNvSpPr/>
          <p:nvPr/>
        </p:nvSpPr>
        <p:spPr>
          <a:xfrm>
            <a:off x="7835558" y="2384526"/>
            <a:ext cx="3889206" cy="369332"/>
          </a:xfrm>
          <a:prstGeom prst="rect">
            <a:avLst/>
          </a:prstGeom>
        </p:spPr>
        <p:txBody>
          <a:bodyPr wrap="square">
            <a:spAutoFit/>
          </a:bodyPr>
          <a:lstStyle/>
          <a:p>
            <a:pPr algn="r" rtl="1"/>
            <a:r>
              <a:rPr lang="ar-EG" b="1" dirty="0"/>
              <a:t>موقع موثوق وجدير بالثقة   76.5%</a:t>
            </a:r>
          </a:p>
        </p:txBody>
      </p:sp>
      <p:sp>
        <p:nvSpPr>
          <p:cNvPr id="4" name="Rectangle 3"/>
          <p:cNvSpPr/>
          <p:nvPr/>
        </p:nvSpPr>
        <p:spPr>
          <a:xfrm>
            <a:off x="7928532" y="2925761"/>
            <a:ext cx="3796232" cy="369332"/>
          </a:xfrm>
          <a:prstGeom prst="rect">
            <a:avLst/>
          </a:prstGeom>
        </p:spPr>
        <p:txBody>
          <a:bodyPr wrap="none">
            <a:spAutoFit/>
          </a:bodyPr>
          <a:lstStyle/>
          <a:p>
            <a:pPr algn="r" rtl="1"/>
            <a:r>
              <a:rPr lang="ar-EG" b="1" dirty="0"/>
              <a:t>المنتج معروض على الصفحة الرئيسية  70.8%</a:t>
            </a:r>
          </a:p>
        </p:txBody>
      </p:sp>
      <p:sp>
        <p:nvSpPr>
          <p:cNvPr id="8" name="Rectangle 7"/>
          <p:cNvSpPr/>
          <p:nvPr/>
        </p:nvSpPr>
        <p:spPr>
          <a:xfrm>
            <a:off x="7928532" y="4073530"/>
            <a:ext cx="3796231" cy="369332"/>
          </a:xfrm>
          <a:prstGeom prst="rect">
            <a:avLst/>
          </a:prstGeom>
        </p:spPr>
        <p:txBody>
          <a:bodyPr wrap="square">
            <a:spAutoFit/>
          </a:bodyPr>
          <a:lstStyle/>
          <a:p>
            <a:pPr algn="r" rtl="1"/>
            <a:r>
              <a:rPr lang="ar-EG" b="1" dirty="0"/>
              <a:t>توافر آلة حاسبة للتكلفة الإجمالية   59.1%</a:t>
            </a:r>
          </a:p>
        </p:txBody>
      </p:sp>
      <p:sp>
        <p:nvSpPr>
          <p:cNvPr id="11" name="Rectangle 10"/>
          <p:cNvSpPr/>
          <p:nvPr/>
        </p:nvSpPr>
        <p:spPr>
          <a:xfrm>
            <a:off x="7835558" y="3520702"/>
            <a:ext cx="3889205" cy="369332"/>
          </a:xfrm>
          <a:prstGeom prst="rect">
            <a:avLst/>
          </a:prstGeom>
        </p:spPr>
        <p:txBody>
          <a:bodyPr wrap="square">
            <a:spAutoFit/>
          </a:bodyPr>
          <a:lstStyle/>
          <a:p>
            <a:pPr algn="r" rtl="1"/>
            <a:r>
              <a:rPr lang="ar-EG" b="1" dirty="0"/>
              <a:t>موقع جذاب بصريًا  66.7%</a:t>
            </a:r>
          </a:p>
        </p:txBody>
      </p:sp>
      <p:sp>
        <p:nvSpPr>
          <p:cNvPr id="13" name="Rectangle 12"/>
          <p:cNvSpPr/>
          <p:nvPr/>
        </p:nvSpPr>
        <p:spPr>
          <a:xfrm>
            <a:off x="7928532" y="4677348"/>
            <a:ext cx="3796231" cy="369332"/>
          </a:xfrm>
          <a:prstGeom prst="rect">
            <a:avLst/>
          </a:prstGeom>
        </p:spPr>
        <p:txBody>
          <a:bodyPr wrap="square">
            <a:spAutoFit/>
          </a:bodyPr>
          <a:lstStyle/>
          <a:p>
            <a:pPr algn="r" rtl="1"/>
            <a:r>
              <a:rPr lang="ar-EG" b="1" dirty="0"/>
              <a:t>وظيفة البحث 48.2%</a:t>
            </a:r>
          </a:p>
        </p:txBody>
      </p:sp>
      <p:sp>
        <p:nvSpPr>
          <p:cNvPr id="23" name="Rectangle 22"/>
          <p:cNvSpPr/>
          <p:nvPr/>
        </p:nvSpPr>
        <p:spPr>
          <a:xfrm>
            <a:off x="7928531" y="5203081"/>
            <a:ext cx="3796231" cy="369332"/>
          </a:xfrm>
          <a:prstGeom prst="rect">
            <a:avLst/>
          </a:prstGeom>
        </p:spPr>
        <p:txBody>
          <a:bodyPr wrap="square">
            <a:spAutoFit/>
          </a:bodyPr>
          <a:lstStyle/>
          <a:p>
            <a:pPr algn="r" rtl="1"/>
            <a:r>
              <a:rPr lang="ar-EG" b="1" dirty="0"/>
              <a:t>بيان الخصوصية  45.5%</a:t>
            </a:r>
          </a:p>
        </p:txBody>
      </p:sp>
    </p:spTree>
    <p:extLst>
      <p:ext uri="{BB962C8B-B14F-4D97-AF65-F5344CB8AC3E}">
        <p14:creationId xmlns:p14="http://schemas.microsoft.com/office/powerpoint/2010/main" val="3911073283"/>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Designing a Killer Web Site</a:t>
            </a:r>
          </a:p>
          <a:p>
            <a:r>
              <a:rPr lang="ar-EG" sz="2400" b="1" dirty="0">
                <a:solidFill>
                  <a:srgbClr val="00B0F0"/>
                </a:solidFill>
                <a:latin typeface="Alexandria" charset="0"/>
                <a:cs typeface="Alexandria" charset="0"/>
              </a:rPr>
              <a:t>تصميم موقع ويب مميز</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65254"/>
            <a:ext cx="654213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defRPr/>
            </a:pPr>
            <a:r>
              <a:rPr lang="en-US" sz="2200" dirty="0">
                <a:latin typeface="+mn-lt"/>
              </a:rPr>
              <a:t>Add wish list capability.</a:t>
            </a:r>
          </a:p>
          <a:p>
            <a:pPr marL="342900" indent="-342900" algn="just">
              <a:buFont typeface="Arial" pitchFamily="34" charset="0"/>
              <a:buChar char="•"/>
              <a:defRPr/>
            </a:pPr>
            <a:r>
              <a:rPr lang="en-US" sz="2200" dirty="0">
                <a:latin typeface="+mn-lt"/>
              </a:rPr>
              <a:t>Use online videos.</a:t>
            </a:r>
          </a:p>
          <a:p>
            <a:pPr marL="342900" indent="-342900" algn="just">
              <a:buFont typeface="Arial" pitchFamily="34" charset="0"/>
              <a:buChar char="•"/>
              <a:defRPr/>
            </a:pPr>
            <a:r>
              <a:rPr lang="en-US" sz="2200" dirty="0">
                <a:latin typeface="+mn-lt"/>
              </a:rPr>
              <a:t>Create a gift idea center.</a:t>
            </a:r>
          </a:p>
          <a:p>
            <a:pPr marL="342900" indent="-342900" algn="just">
              <a:buFont typeface="Arial" pitchFamily="34" charset="0"/>
              <a:buChar char="•"/>
              <a:defRPr/>
            </a:pPr>
            <a:r>
              <a:rPr lang="en-US" sz="2200" dirty="0">
                <a:latin typeface="+mn-lt"/>
              </a:rPr>
              <a:t>Build loyalty by giving online customers a reason to return to your Web site.</a:t>
            </a:r>
          </a:p>
          <a:p>
            <a:pPr marL="342900" indent="-342900" algn="just">
              <a:buFont typeface="Arial" pitchFamily="34" charset="0"/>
              <a:buChar char="•"/>
              <a:defRPr/>
            </a:pPr>
            <a:r>
              <a:rPr lang="en-US" sz="2200" dirty="0">
                <a:latin typeface="+mn-lt"/>
              </a:rPr>
              <a:t>Establish hyperlinks with other businesses, preferably those  selling complementary products.</a:t>
            </a:r>
          </a:p>
          <a:p>
            <a:pPr algn="just">
              <a:defRPr/>
            </a:pPr>
            <a:endParaRPr lang="en-US" sz="1600" dirty="0">
              <a:latin typeface="+mn-lt"/>
            </a:endParaRPr>
          </a:p>
          <a:p>
            <a:pPr marL="342900" indent="-342900" algn="justLow" rtl="1">
              <a:buFont typeface="Arial" pitchFamily="34" charset="0"/>
              <a:buChar char="•"/>
              <a:defRPr/>
            </a:pPr>
            <a:r>
              <a:rPr lang="ar-EG" sz="2200" dirty="0">
                <a:latin typeface="+mn-lt"/>
              </a:rPr>
              <a:t>أضف إمكانية إنشاء قائمة الرغبات.</a:t>
            </a:r>
          </a:p>
          <a:p>
            <a:pPr marL="342900" indent="-342900" algn="justLow" rtl="1">
              <a:buFont typeface="Arial" pitchFamily="34" charset="0"/>
              <a:buChar char="•"/>
              <a:defRPr/>
            </a:pPr>
            <a:r>
              <a:rPr lang="ar-EG" sz="2200" dirty="0">
                <a:latin typeface="+mn-lt"/>
              </a:rPr>
              <a:t>استخدم مقاطع الفيديو عبر الإنترنت.</a:t>
            </a:r>
          </a:p>
          <a:p>
            <a:pPr marL="342900" indent="-342900" algn="justLow" rtl="1">
              <a:buFont typeface="Arial" pitchFamily="34" charset="0"/>
              <a:buChar char="•"/>
              <a:defRPr/>
            </a:pPr>
            <a:r>
              <a:rPr lang="ar-EG" sz="2200" dirty="0">
                <a:latin typeface="+mn-lt"/>
              </a:rPr>
              <a:t>أنشئ مركزًا لأفكار الهدايا.</a:t>
            </a:r>
          </a:p>
          <a:p>
            <a:pPr marL="342900" indent="-342900" algn="justLow" rtl="1">
              <a:buFont typeface="Arial" pitchFamily="34" charset="0"/>
              <a:buChar char="•"/>
              <a:defRPr/>
            </a:pPr>
            <a:r>
              <a:rPr lang="ar-EG" sz="2200" dirty="0">
                <a:latin typeface="+mn-lt"/>
              </a:rPr>
              <a:t>اعمل على بناء الولاء من خلال منح العملاء عبر الإنترنت سببًا للعودة إلى موقع الويب الخاص بك.</a:t>
            </a:r>
          </a:p>
          <a:p>
            <a:pPr marL="342900" indent="-342900" algn="justLow" rtl="1">
              <a:buFont typeface="Arial" pitchFamily="34" charset="0"/>
              <a:buChar char="•"/>
              <a:defRPr/>
            </a:pPr>
            <a:r>
              <a:rPr lang="ar-EG" sz="2200" dirty="0">
                <a:latin typeface="+mn-lt"/>
              </a:rPr>
              <a:t>أنشئ روابط تشعبية مع شركات أخرى، ويفضل تلك التي تبيع منتجات مكمّلة.</a:t>
            </a:r>
            <a:endParaRPr lang="en-US" sz="2200" dirty="0">
              <a:latin typeface="+mn-lt"/>
            </a:endParaRPr>
          </a:p>
        </p:txBody>
      </p:sp>
      <p:pic>
        <p:nvPicPr>
          <p:cNvPr id="9" name="Picture 2" descr="How To Design A Website (2024 Guide) – Forbes Advisor">
            <a:extLst>
              <a:ext uri="{FF2B5EF4-FFF2-40B4-BE49-F238E27FC236}">
                <a16:creationId xmlns:a16="http://schemas.microsoft.com/office/drawing/2014/main" xmlns="" id="{12CBB5BE-C666-8AAB-5E91-8E5C10F06B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589" r="11100"/>
          <a:stretch/>
        </p:blipFill>
        <p:spPr bwMode="auto">
          <a:xfrm>
            <a:off x="7371093" y="2236214"/>
            <a:ext cx="4571954" cy="3674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124874"/>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Designing a Killer Web Site</a:t>
            </a:r>
          </a:p>
          <a:p>
            <a:r>
              <a:rPr lang="ar-EG" sz="2400" b="1" dirty="0">
                <a:solidFill>
                  <a:srgbClr val="00B0F0"/>
                </a:solidFill>
                <a:latin typeface="Alexandria" charset="0"/>
                <a:cs typeface="Alexandria" charset="0"/>
              </a:rPr>
              <a:t>تصميم موقع ويب مميز</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65254"/>
            <a:ext cx="760218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defRPr/>
            </a:pPr>
            <a:r>
              <a:rPr lang="en-US" sz="2200" dirty="0">
                <a:latin typeface="+mn-lt"/>
              </a:rPr>
              <a:t>Include an e-mail option &amp; a telephone number on your site.</a:t>
            </a:r>
          </a:p>
          <a:p>
            <a:pPr marL="342900" indent="-342900" algn="just">
              <a:buFont typeface="Arial" pitchFamily="34" charset="0"/>
              <a:buChar char="•"/>
              <a:defRPr/>
            </a:pPr>
            <a:r>
              <a:rPr lang="en-US" sz="2200" dirty="0">
                <a:latin typeface="+mn-lt"/>
              </a:rPr>
              <a:t>Give shoppers the ability to track their orders online.</a:t>
            </a:r>
          </a:p>
          <a:p>
            <a:pPr marL="342900" indent="-342900" algn="just">
              <a:buFont typeface="Arial" pitchFamily="34" charset="0"/>
              <a:buChar char="•"/>
              <a:defRPr/>
            </a:pPr>
            <a:r>
              <a:rPr lang="en-US" sz="2200" dirty="0">
                <a:latin typeface="+mn-lt"/>
              </a:rPr>
              <a:t>Offer Web shoppers a special all their own.</a:t>
            </a:r>
          </a:p>
          <a:p>
            <a:pPr marL="342900" indent="-342900" algn="just">
              <a:buFont typeface="Arial" pitchFamily="34" charset="0"/>
              <a:buChar char="•"/>
              <a:defRPr/>
            </a:pPr>
            <a:r>
              <a:rPr lang="en-US" sz="2200" dirty="0">
                <a:latin typeface="+mn-lt"/>
              </a:rPr>
              <a:t>Follow a simple design.</a:t>
            </a:r>
          </a:p>
          <a:p>
            <a:pPr marL="342900" indent="-342900" algn="just">
              <a:buFont typeface="Arial" pitchFamily="34" charset="0"/>
              <a:buChar char="•"/>
              <a:defRPr/>
            </a:pPr>
            <a:r>
              <a:rPr lang="en-US" sz="2200" dirty="0">
                <a:latin typeface="+mn-lt"/>
              </a:rPr>
              <a:t>Create a fast, simple checkout process.  </a:t>
            </a:r>
          </a:p>
          <a:p>
            <a:pPr marL="342900" indent="-342900" algn="just">
              <a:buFont typeface="Arial" pitchFamily="34" charset="0"/>
              <a:buChar char="•"/>
              <a:defRPr/>
            </a:pPr>
            <a:r>
              <a:rPr lang="en-US" sz="2200" dirty="0">
                <a:latin typeface="+mn-lt"/>
              </a:rPr>
              <a:t>Offer suggestions for related products. </a:t>
            </a:r>
          </a:p>
          <a:p>
            <a:pPr marL="342900" indent="-342900" algn="just">
              <a:buFont typeface="Arial" pitchFamily="34" charset="0"/>
              <a:buChar char="•"/>
              <a:defRPr/>
            </a:pPr>
            <a:r>
              <a:rPr lang="en-US" sz="2200" dirty="0">
                <a:latin typeface="+mn-lt"/>
              </a:rPr>
              <a:t>Provide customer ratings and reviews.</a:t>
            </a:r>
          </a:p>
          <a:p>
            <a:pPr marL="342900" indent="-342900" algn="just">
              <a:buFont typeface="Arial" pitchFamily="34" charset="0"/>
              <a:buChar char="•"/>
              <a:defRPr/>
            </a:pPr>
            <a:endParaRPr lang="en-US" sz="1200" dirty="0">
              <a:latin typeface="+mn-lt"/>
            </a:endParaRPr>
          </a:p>
          <a:p>
            <a:pPr marL="342900" indent="-342900" algn="just" rtl="1">
              <a:buFont typeface="Arial" pitchFamily="34" charset="0"/>
              <a:buChar char="•"/>
              <a:defRPr/>
            </a:pPr>
            <a:r>
              <a:rPr lang="ar-EG" sz="2200" dirty="0">
                <a:latin typeface="+mn-lt"/>
              </a:rPr>
              <a:t>قم بتضمين خيار البريد الإلكتروني ورقم الهاتف على موقعك.</a:t>
            </a:r>
          </a:p>
          <a:p>
            <a:pPr marL="342900" indent="-342900" algn="just" rtl="1">
              <a:buFont typeface="Arial" pitchFamily="34" charset="0"/>
              <a:buChar char="•"/>
              <a:defRPr/>
            </a:pPr>
            <a:r>
              <a:rPr lang="ar-EG" sz="2200" dirty="0">
                <a:latin typeface="+mn-lt"/>
              </a:rPr>
              <a:t>امنح المتسوقين القدرة على تتبع طلباتهم عبر الإنترنت.</a:t>
            </a:r>
          </a:p>
          <a:p>
            <a:pPr marL="342900" indent="-342900" algn="just" rtl="1">
              <a:buFont typeface="Arial" pitchFamily="34" charset="0"/>
              <a:buChar char="•"/>
              <a:defRPr/>
            </a:pPr>
            <a:r>
              <a:rPr lang="ar-EG" sz="2200" dirty="0">
                <a:latin typeface="+mn-lt"/>
              </a:rPr>
              <a:t>قدم للمتسوقين عبر الإنترنت عرضًا خاصًا بهم فقط.</a:t>
            </a:r>
          </a:p>
          <a:p>
            <a:pPr marL="342900" indent="-342900" algn="just" rtl="1">
              <a:buFont typeface="Arial" pitchFamily="34" charset="0"/>
              <a:buChar char="•"/>
              <a:defRPr/>
            </a:pPr>
            <a:r>
              <a:rPr lang="ar-EG" sz="2200" dirty="0">
                <a:latin typeface="+mn-lt"/>
              </a:rPr>
              <a:t>اتبع تصميمًا بسيطًا.</a:t>
            </a:r>
          </a:p>
          <a:p>
            <a:pPr marL="342900" indent="-342900" algn="just" rtl="1">
              <a:buFont typeface="Arial" pitchFamily="34" charset="0"/>
              <a:buChar char="•"/>
              <a:defRPr/>
            </a:pPr>
            <a:r>
              <a:rPr lang="ar-EG" sz="2200" dirty="0">
                <a:latin typeface="+mn-lt"/>
              </a:rPr>
              <a:t>أنشئ عملية دفع سريعة وبسيطة.</a:t>
            </a:r>
          </a:p>
          <a:p>
            <a:pPr marL="342900" indent="-342900" algn="just" rtl="1">
              <a:buFont typeface="Arial" pitchFamily="34" charset="0"/>
              <a:buChar char="•"/>
              <a:defRPr/>
            </a:pPr>
            <a:r>
              <a:rPr lang="ar-EG" sz="2200" dirty="0">
                <a:latin typeface="+mn-lt"/>
              </a:rPr>
              <a:t>قدم اقتراحات للمنتجات ذات الصلة.</a:t>
            </a:r>
          </a:p>
          <a:p>
            <a:pPr marL="342900" indent="-342900" algn="just" rtl="1">
              <a:buFont typeface="Arial" pitchFamily="34" charset="0"/>
              <a:buChar char="•"/>
              <a:defRPr/>
            </a:pPr>
            <a:r>
              <a:rPr lang="ar-EG" sz="2200" dirty="0">
                <a:latin typeface="+mn-lt"/>
              </a:rPr>
              <a:t>قدم تقييمات وآراء العملاء.</a:t>
            </a:r>
            <a:endParaRPr lang="en-US" sz="2200" dirty="0">
              <a:latin typeface="+mn-lt"/>
            </a:endParaRPr>
          </a:p>
        </p:txBody>
      </p:sp>
      <p:pic>
        <p:nvPicPr>
          <p:cNvPr id="10" name="Picture 2" descr="Website design software | Tech Donut">
            <a:extLst>
              <a:ext uri="{FF2B5EF4-FFF2-40B4-BE49-F238E27FC236}">
                <a16:creationId xmlns:a16="http://schemas.microsoft.com/office/drawing/2014/main" xmlns="" id="{FFA09277-2FB6-0420-CBD5-281F5D13C1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284" r="10088" b="2"/>
          <a:stretch/>
        </p:blipFill>
        <p:spPr bwMode="auto">
          <a:xfrm>
            <a:off x="8182302" y="1628318"/>
            <a:ext cx="3641834" cy="4929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9297771"/>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Designing a Killer Web Site</a:t>
            </a:r>
          </a:p>
          <a:p>
            <a:r>
              <a:rPr lang="ar-EG" sz="2400" b="1" dirty="0">
                <a:solidFill>
                  <a:srgbClr val="00B0F0"/>
                </a:solidFill>
                <a:latin typeface="Alexandria" charset="0"/>
                <a:cs typeface="Alexandria" charset="0"/>
              </a:rPr>
              <a:t>تصميم موقع ويب مميز</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65254"/>
            <a:ext cx="605081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defRPr/>
            </a:pPr>
            <a:r>
              <a:rPr lang="en-US" sz="2200" dirty="0">
                <a:latin typeface="+mn-lt"/>
              </a:rPr>
              <a:t>Establish the appropriate call to action on each page. </a:t>
            </a:r>
          </a:p>
          <a:p>
            <a:pPr marL="342900" indent="-342900" algn="just">
              <a:buFont typeface="Arial" pitchFamily="34" charset="0"/>
              <a:buChar char="•"/>
              <a:defRPr/>
            </a:pPr>
            <a:r>
              <a:rPr lang="en-US" sz="2200" dirty="0">
                <a:latin typeface="+mn-lt"/>
              </a:rPr>
              <a:t>Provide customers with multiple payment options.</a:t>
            </a:r>
          </a:p>
          <a:p>
            <a:pPr marL="342900" indent="-342900" algn="just">
              <a:buFont typeface="Arial" pitchFamily="34" charset="0"/>
              <a:buChar char="•"/>
              <a:defRPr/>
            </a:pPr>
            <a:r>
              <a:rPr lang="en-US" sz="2200" dirty="0">
                <a:latin typeface="+mn-lt"/>
              </a:rPr>
              <a:t>Rely on analytics to improve your site.</a:t>
            </a:r>
          </a:p>
          <a:p>
            <a:pPr marL="342900" indent="-342900" algn="just">
              <a:buFont typeface="Arial" pitchFamily="34" charset="0"/>
              <a:buChar char="•"/>
              <a:defRPr/>
            </a:pPr>
            <a:r>
              <a:rPr lang="en-US" sz="2200" dirty="0">
                <a:latin typeface="+mn-lt"/>
              </a:rPr>
              <a:t>Assure customers that online transactions are secure. </a:t>
            </a:r>
          </a:p>
          <a:p>
            <a:pPr marL="342900" indent="-342900" algn="just">
              <a:buFont typeface="Arial" pitchFamily="34" charset="0"/>
              <a:buChar char="•"/>
              <a:defRPr/>
            </a:pPr>
            <a:r>
              <a:rPr lang="en-US" sz="2200" dirty="0">
                <a:latin typeface="+mn-lt"/>
              </a:rPr>
              <a:t>Establish reasonable shipping and handling charges and post them up front. </a:t>
            </a:r>
          </a:p>
          <a:p>
            <a:pPr marL="342900" indent="-342900" algn="just">
              <a:buFont typeface="Arial" pitchFamily="34" charset="0"/>
              <a:buChar char="•"/>
              <a:defRPr/>
            </a:pPr>
            <a:r>
              <a:rPr lang="en-US" sz="2200" dirty="0">
                <a:latin typeface="+mn-lt"/>
              </a:rPr>
              <a:t>Confirm transactions. </a:t>
            </a:r>
          </a:p>
          <a:p>
            <a:pPr marL="342900" indent="-342900" algn="just">
              <a:buFont typeface="Arial" pitchFamily="34" charset="0"/>
              <a:buChar char="•"/>
              <a:defRPr/>
            </a:pPr>
            <a:r>
              <a:rPr lang="en-US" sz="2200" dirty="0">
                <a:latin typeface="+mn-lt"/>
              </a:rPr>
              <a:t>Keep your site updated.</a:t>
            </a:r>
          </a:p>
          <a:p>
            <a:pPr marL="342900" indent="-342900" algn="just">
              <a:buFont typeface="Arial" pitchFamily="34" charset="0"/>
              <a:buChar char="•"/>
              <a:defRPr/>
            </a:pPr>
            <a:r>
              <a:rPr lang="en-US" sz="2200" dirty="0">
                <a:latin typeface="+mn-lt"/>
              </a:rPr>
              <a:t>Test your site often.</a:t>
            </a:r>
          </a:p>
          <a:p>
            <a:pPr marL="342900" indent="-342900" algn="just">
              <a:buFont typeface="Arial" pitchFamily="34" charset="0"/>
              <a:buChar char="•"/>
              <a:defRPr/>
            </a:pPr>
            <a:r>
              <a:rPr lang="en-US" sz="2200" dirty="0">
                <a:latin typeface="+mn-lt"/>
              </a:rPr>
              <a:t>Consider hiring a professional to design your site.</a:t>
            </a:r>
          </a:p>
        </p:txBody>
      </p:sp>
      <p:sp>
        <p:nvSpPr>
          <p:cNvPr id="2" name="Rectangle 1"/>
          <p:cNvSpPr/>
          <p:nvPr/>
        </p:nvSpPr>
        <p:spPr>
          <a:xfrm>
            <a:off x="6564573" y="1621573"/>
            <a:ext cx="5240739" cy="4708981"/>
          </a:xfrm>
          <a:prstGeom prst="rect">
            <a:avLst/>
          </a:prstGeom>
        </p:spPr>
        <p:txBody>
          <a:bodyPr wrap="square">
            <a:spAutoFit/>
          </a:bodyPr>
          <a:lstStyle/>
          <a:p>
            <a:pPr marL="342900" indent="-342900" algn="justLow" rtl="1">
              <a:spcBef>
                <a:spcPts val="1200"/>
              </a:spcBef>
              <a:buFont typeface="Arial" pitchFamily="34" charset="0"/>
              <a:buChar char="•"/>
            </a:pPr>
            <a:r>
              <a:rPr lang="ar-EG" sz="2200" dirty="0"/>
              <a:t>حدد الدعوة المناسبة «لاتخاذ إجراء» على كل صفحة.</a:t>
            </a:r>
          </a:p>
          <a:p>
            <a:pPr marL="342900" indent="-342900" algn="justLow" rtl="1">
              <a:spcBef>
                <a:spcPts val="1200"/>
              </a:spcBef>
              <a:buFont typeface="Arial" pitchFamily="34" charset="0"/>
              <a:buChar char="•"/>
            </a:pPr>
            <a:r>
              <a:rPr lang="ar-EG" sz="2200" dirty="0"/>
              <a:t>وفر للعملاء خيارات دفع متعددة.</a:t>
            </a:r>
          </a:p>
          <a:p>
            <a:pPr marL="342900" indent="-342900" algn="justLow" rtl="1">
              <a:spcBef>
                <a:spcPts val="1200"/>
              </a:spcBef>
              <a:buFont typeface="Arial" pitchFamily="34" charset="0"/>
              <a:buChar char="•"/>
            </a:pPr>
            <a:r>
              <a:rPr lang="ar-EG" sz="2200" dirty="0"/>
              <a:t>اعتمد على التحليلات لتحسين موقعك.</a:t>
            </a:r>
          </a:p>
          <a:p>
            <a:pPr marL="342900" indent="-342900" algn="justLow" rtl="1">
              <a:spcBef>
                <a:spcPts val="1200"/>
              </a:spcBef>
              <a:buFont typeface="Arial" pitchFamily="34" charset="0"/>
              <a:buChar char="•"/>
            </a:pPr>
            <a:r>
              <a:rPr lang="ar-EG" sz="2200" dirty="0"/>
              <a:t>أكد للعملاء أن المعاملات عبر الإنترنت آمنة.</a:t>
            </a:r>
          </a:p>
          <a:p>
            <a:pPr marL="342900" indent="-342900" algn="justLow" rtl="1">
              <a:spcBef>
                <a:spcPts val="1200"/>
              </a:spcBef>
              <a:buFont typeface="Arial" pitchFamily="34" charset="0"/>
              <a:buChar char="•"/>
            </a:pPr>
            <a:r>
              <a:rPr lang="ar-EG" sz="2200" dirty="0"/>
              <a:t>قم بإنشاء رسوم شحن ومناولة معقولة ونشرها مقدمًا.</a:t>
            </a:r>
          </a:p>
          <a:p>
            <a:pPr marL="342900" indent="-342900" algn="justLow" rtl="1">
              <a:spcBef>
                <a:spcPts val="1200"/>
              </a:spcBef>
              <a:buFont typeface="Arial" pitchFamily="34" charset="0"/>
              <a:buChar char="•"/>
            </a:pPr>
            <a:r>
              <a:rPr lang="ar-EG" sz="2200" dirty="0"/>
              <a:t>أكِّد المعاملات.</a:t>
            </a:r>
          </a:p>
          <a:p>
            <a:pPr marL="342900" indent="-342900" algn="justLow" rtl="1">
              <a:spcBef>
                <a:spcPts val="1200"/>
              </a:spcBef>
              <a:buFont typeface="Arial" pitchFamily="34" charset="0"/>
              <a:buChar char="•"/>
            </a:pPr>
            <a:r>
              <a:rPr lang="ar-EG" sz="2200" dirty="0"/>
              <a:t>حافظ على تحديث موقعك.</a:t>
            </a:r>
          </a:p>
          <a:p>
            <a:pPr marL="342900" indent="-342900" algn="justLow" rtl="1">
              <a:spcBef>
                <a:spcPts val="1200"/>
              </a:spcBef>
              <a:buFont typeface="Arial" pitchFamily="34" charset="0"/>
              <a:buChar char="•"/>
            </a:pPr>
            <a:r>
              <a:rPr lang="ar-EG" sz="2200" dirty="0"/>
              <a:t>اختبر موقعك كثيرًا.</a:t>
            </a:r>
          </a:p>
          <a:p>
            <a:pPr marL="342900" indent="-342900" algn="justLow" rtl="1">
              <a:spcBef>
                <a:spcPts val="1200"/>
              </a:spcBef>
              <a:buFont typeface="Arial" pitchFamily="34" charset="0"/>
              <a:buChar char="•"/>
            </a:pPr>
            <a:r>
              <a:rPr lang="ar-EG" sz="2200" dirty="0"/>
              <a:t>فكر في تعيين محترف لتصميم موقعك</a:t>
            </a:r>
          </a:p>
        </p:txBody>
      </p:sp>
    </p:spTree>
    <p:extLst>
      <p:ext uri="{BB962C8B-B14F-4D97-AF65-F5344CB8AC3E}">
        <p14:creationId xmlns:p14="http://schemas.microsoft.com/office/powerpoint/2010/main" val="2929869366"/>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xt&#10;&#10;Description automatically generated with low confidence">
            <a:extLst>
              <a:ext uri="{FF2B5EF4-FFF2-40B4-BE49-F238E27FC236}">
                <a16:creationId xmlns:a16="http://schemas.microsoft.com/office/drawing/2014/main" xmlns="" id="{B322A22E-F943-2F84-2CC3-6552DDE092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4157" y="73356"/>
            <a:ext cx="8390972" cy="6723230"/>
          </a:xfrm>
          <a:prstGeom prst="rect">
            <a:avLst/>
          </a:prstGeom>
        </p:spPr>
      </p:pic>
      <p:sp>
        <p:nvSpPr>
          <p:cNvPr id="2" name="Slide Number Placeholder 1">
            <a:extLst>
              <a:ext uri="{FF2B5EF4-FFF2-40B4-BE49-F238E27FC236}">
                <a16:creationId xmlns:a16="http://schemas.microsoft.com/office/drawing/2014/main" xmlns="" id="{B66A27E9-2DBD-8CDC-2F16-6E0E9FD96584}"/>
              </a:ext>
            </a:extLst>
          </p:cNvPr>
          <p:cNvSpPr>
            <a:spLocks noGrp="1"/>
          </p:cNvSpPr>
          <p:nvPr>
            <p:ph type="sldNum" sz="quarter" idx="12"/>
          </p:nvPr>
        </p:nvSpPr>
        <p:spPr>
          <a:xfrm>
            <a:off x="11704320" y="6455664"/>
            <a:ext cx="448056" cy="365125"/>
          </a:xfrm>
        </p:spPr>
        <p:txBody>
          <a:bodyPr>
            <a:normAutofit/>
          </a:bodyPr>
          <a:lstStyle/>
          <a:p>
            <a:pPr>
              <a:spcAft>
                <a:spcPts val="600"/>
              </a:spcAft>
            </a:pPr>
            <a:fld id="{FDED41F8-FC0F-4085-8150-313B6CF05213}" type="slidenum">
              <a:rPr lang="en-US" sz="1100">
                <a:solidFill>
                  <a:srgbClr val="FFFFFF"/>
                </a:solidFill>
              </a:rPr>
              <a:pPr>
                <a:spcAft>
                  <a:spcPts val="600"/>
                </a:spcAft>
              </a:pPr>
              <a:t>52</a:t>
            </a:fld>
            <a:endParaRPr lang="en-US" sz="1100">
              <a:solidFill>
                <a:srgbClr val="FFFFFF"/>
              </a:solidFill>
            </a:endParaRPr>
          </a:p>
        </p:txBody>
      </p:sp>
      <p:sp>
        <p:nvSpPr>
          <p:cNvPr id="5" name="Rectangle 4">
            <a:extLst>
              <a:ext uri="{FF2B5EF4-FFF2-40B4-BE49-F238E27FC236}">
                <a16:creationId xmlns:a16="http://schemas.microsoft.com/office/drawing/2014/main" xmlns="" id="{3F8DEFDD-BE3F-D9BF-7B88-10A871A12488}"/>
              </a:ext>
            </a:extLst>
          </p:cNvPr>
          <p:cNvSpPr/>
          <p:nvPr/>
        </p:nvSpPr>
        <p:spPr>
          <a:xfrm>
            <a:off x="3276600" y="0"/>
            <a:ext cx="6858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Tree>
    <p:extLst>
      <p:ext uri="{BB962C8B-B14F-4D97-AF65-F5344CB8AC3E}">
        <p14:creationId xmlns:p14="http://schemas.microsoft.com/office/powerpoint/2010/main" val="25538562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The Purchase Funnel</a:t>
            </a:r>
          </a:p>
          <a:p>
            <a:r>
              <a:rPr lang="ar-EG" sz="2400" b="1" dirty="0">
                <a:solidFill>
                  <a:srgbClr val="00B0F0"/>
                </a:solidFill>
                <a:latin typeface="Alexandria" charset="0"/>
                <a:cs typeface="Alexandria" charset="0"/>
              </a:rPr>
              <a:t>مسار الشراء</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a:extLst>
              <a:ext uri="{FF2B5EF4-FFF2-40B4-BE49-F238E27FC236}">
                <a16:creationId xmlns:a16="http://schemas.microsoft.com/office/drawing/2014/main" xmlns="" id="{196C3355-7196-A8E9-0731-225BE733A7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924" y="1921998"/>
            <a:ext cx="6057252" cy="4206875"/>
          </a:xfrm>
          <a:prstGeom prst="rect">
            <a:avLst/>
          </a:prstGeom>
          <a:noFill/>
          <a:ln w="38100">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005656" y="1804731"/>
            <a:ext cx="4743868" cy="4493538"/>
          </a:xfrm>
          <a:prstGeom prst="rect">
            <a:avLst/>
          </a:prstGeom>
        </p:spPr>
        <p:txBody>
          <a:bodyPr wrap="square">
            <a:spAutoFit/>
          </a:bodyPr>
          <a:lstStyle/>
          <a:p>
            <a:pPr algn="justLow" rtl="1" fontAlgn="base">
              <a:spcBef>
                <a:spcPts val="1200"/>
              </a:spcBef>
              <a:spcAft>
                <a:spcPct val="0"/>
              </a:spcAft>
            </a:pPr>
            <a:r>
              <a:rPr lang="ar-EG" sz="2400" b="1" dirty="0"/>
              <a:t>مسار الشراء وطرق تحسين تجربة التسوق عبر الإنترنت</a:t>
            </a:r>
          </a:p>
          <a:p>
            <a:pPr lvl="0" algn="justLow" rtl="1" eaLnBrk="0" fontAlgn="base" hangingPunct="0">
              <a:spcBef>
                <a:spcPts val="1200"/>
              </a:spcBef>
              <a:spcAft>
                <a:spcPct val="0"/>
              </a:spcAft>
              <a:buFontTx/>
              <a:buAutoNum type="arabicPeriod"/>
            </a:pPr>
            <a:r>
              <a:rPr lang="ar-EG" sz="2400" dirty="0">
                <a:latin typeface="Arial" pitchFamily="34" charset="0"/>
                <a:cs typeface="Arial" pitchFamily="34" charset="0"/>
              </a:rPr>
              <a:t>الترويج ل</a:t>
            </a:r>
            <a:r>
              <a:rPr lang="ar-SA" sz="2400" dirty="0">
                <a:latin typeface="Arial" pitchFamily="34" charset="0"/>
                <a:cs typeface="Arial" pitchFamily="34" charset="0"/>
              </a:rPr>
              <a:t>لتواجد عبر الإنترنت.</a:t>
            </a:r>
          </a:p>
          <a:p>
            <a:pPr lvl="0" algn="justLow" rtl="1" eaLnBrk="0" fontAlgn="base" hangingPunct="0">
              <a:spcBef>
                <a:spcPts val="1200"/>
              </a:spcBef>
              <a:spcAft>
                <a:spcPct val="0"/>
              </a:spcAft>
              <a:buFontTx/>
              <a:buAutoNum type="arabicPeriod" startAt="2"/>
            </a:pPr>
            <a:r>
              <a:rPr lang="ar-SA" sz="2400" dirty="0">
                <a:latin typeface="Arial" pitchFamily="34" charset="0"/>
                <a:cs typeface="Arial" pitchFamily="34" charset="0"/>
              </a:rPr>
              <a:t>بناء ثقة العملاء.</a:t>
            </a:r>
          </a:p>
          <a:p>
            <a:pPr lvl="0" algn="justLow" rtl="1" eaLnBrk="0" fontAlgn="base" hangingPunct="0">
              <a:spcBef>
                <a:spcPts val="1200"/>
              </a:spcBef>
              <a:spcAft>
                <a:spcPct val="0"/>
              </a:spcAft>
              <a:buFontTx/>
              <a:buAutoNum type="arabicPeriod" startAt="3"/>
            </a:pPr>
            <a:r>
              <a:rPr lang="ar-SA" sz="2400" dirty="0">
                <a:latin typeface="Arial" pitchFamily="34" charset="0"/>
                <a:cs typeface="Arial" pitchFamily="34" charset="0"/>
              </a:rPr>
              <a:t>تحسين إمكانية العثور على </a:t>
            </a:r>
            <a:r>
              <a:rPr lang="ar-EG" sz="2400" dirty="0">
                <a:latin typeface="Arial" pitchFamily="34" charset="0"/>
                <a:cs typeface="Arial" pitchFamily="34" charset="0"/>
              </a:rPr>
              <a:t>المنتج</a:t>
            </a:r>
            <a:r>
              <a:rPr lang="ar-SA" sz="2400" dirty="0">
                <a:latin typeface="Arial" pitchFamily="34" charset="0"/>
                <a:cs typeface="Arial" pitchFamily="34" charset="0"/>
              </a:rPr>
              <a:t>.</a:t>
            </a:r>
          </a:p>
          <a:p>
            <a:pPr lvl="0" algn="justLow" rtl="1" eaLnBrk="0" fontAlgn="base" hangingPunct="0">
              <a:spcBef>
                <a:spcPts val="1200"/>
              </a:spcBef>
              <a:spcAft>
                <a:spcPct val="0"/>
              </a:spcAft>
              <a:buFontTx/>
              <a:buAutoNum type="arabicPeriod" startAt="4"/>
            </a:pPr>
            <a:r>
              <a:rPr lang="ar-SA" sz="2400" dirty="0">
                <a:latin typeface="Arial" pitchFamily="34" charset="0"/>
                <a:cs typeface="Arial" pitchFamily="34" charset="0"/>
              </a:rPr>
              <a:t>تمكين العملاء من اتخاذ القرارات.</a:t>
            </a:r>
          </a:p>
          <a:p>
            <a:pPr lvl="0" algn="justLow" rtl="1" eaLnBrk="0" fontAlgn="base" hangingPunct="0">
              <a:spcBef>
                <a:spcPts val="1200"/>
              </a:spcBef>
              <a:spcAft>
                <a:spcPct val="0"/>
              </a:spcAft>
              <a:buFontTx/>
              <a:buAutoNum type="arabicPeriod" startAt="5"/>
            </a:pPr>
            <a:r>
              <a:rPr lang="ar-SA" sz="2400" dirty="0">
                <a:latin typeface="Arial" pitchFamily="34" charset="0"/>
                <a:cs typeface="Arial" pitchFamily="34" charset="0"/>
              </a:rPr>
              <a:t>تقليل التخلي عن سلة التسوق.</a:t>
            </a:r>
          </a:p>
          <a:p>
            <a:pPr lvl="0" algn="justLow" rtl="1" eaLnBrk="0" fontAlgn="base" hangingPunct="0">
              <a:spcBef>
                <a:spcPts val="1200"/>
              </a:spcBef>
              <a:spcAft>
                <a:spcPct val="0"/>
              </a:spcAft>
              <a:buFontTx/>
              <a:buAutoNum type="arabicPeriod" startAt="6"/>
            </a:pPr>
            <a:r>
              <a:rPr lang="ar-SA" sz="2400" dirty="0">
                <a:latin typeface="Arial" pitchFamily="34" charset="0"/>
                <a:cs typeface="Arial" pitchFamily="34" charset="0"/>
              </a:rPr>
              <a:t>اجعل عملية التسجيل قصيرة واختيارية.</a:t>
            </a:r>
          </a:p>
          <a:p>
            <a:pPr lvl="0" algn="justLow" rtl="1" eaLnBrk="0" fontAlgn="base" hangingPunct="0">
              <a:spcBef>
                <a:spcPts val="1200"/>
              </a:spcBef>
              <a:spcAft>
                <a:spcPct val="0"/>
              </a:spcAft>
              <a:buFontTx/>
              <a:buAutoNum type="arabicPeriod" startAt="7"/>
            </a:pPr>
            <a:r>
              <a:rPr lang="ar-SA" sz="2400" dirty="0">
                <a:latin typeface="Arial" pitchFamily="34" charset="0"/>
                <a:cs typeface="Arial" pitchFamily="34" charset="0"/>
              </a:rPr>
              <a:t>تبسيط عملية الدفع.</a:t>
            </a:r>
          </a:p>
        </p:txBody>
      </p:sp>
      <p:sp>
        <p:nvSpPr>
          <p:cNvPr id="5" name="Rectangle 4"/>
          <p:cNvSpPr/>
          <p:nvPr/>
        </p:nvSpPr>
        <p:spPr>
          <a:xfrm>
            <a:off x="1443402" y="3040459"/>
            <a:ext cx="732893" cy="369332"/>
          </a:xfrm>
          <a:prstGeom prst="rect">
            <a:avLst/>
          </a:prstGeom>
        </p:spPr>
        <p:txBody>
          <a:bodyPr wrap="none">
            <a:spAutoFit/>
          </a:bodyPr>
          <a:lstStyle/>
          <a:p>
            <a:r>
              <a:rPr lang="ar-EG" b="1" dirty="0"/>
              <a:t>التصفح</a:t>
            </a:r>
          </a:p>
        </p:txBody>
      </p:sp>
      <p:sp>
        <p:nvSpPr>
          <p:cNvPr id="6" name="Rectangle 5"/>
          <p:cNvSpPr/>
          <p:nvPr/>
        </p:nvSpPr>
        <p:spPr>
          <a:xfrm>
            <a:off x="1738690" y="4472638"/>
            <a:ext cx="737702" cy="369332"/>
          </a:xfrm>
          <a:prstGeom prst="rect">
            <a:avLst/>
          </a:prstGeom>
        </p:spPr>
        <p:txBody>
          <a:bodyPr wrap="none">
            <a:spAutoFit/>
          </a:bodyPr>
          <a:lstStyle/>
          <a:p>
            <a:r>
              <a:rPr lang="ar-EG" b="1" dirty="0"/>
              <a:t>التسوق</a:t>
            </a:r>
          </a:p>
        </p:txBody>
      </p:sp>
      <p:sp>
        <p:nvSpPr>
          <p:cNvPr id="17" name="Rectangle 16"/>
          <p:cNvSpPr/>
          <p:nvPr/>
        </p:nvSpPr>
        <p:spPr>
          <a:xfrm>
            <a:off x="2047854" y="5417505"/>
            <a:ext cx="688009" cy="369332"/>
          </a:xfrm>
          <a:prstGeom prst="rect">
            <a:avLst/>
          </a:prstGeom>
        </p:spPr>
        <p:txBody>
          <a:bodyPr wrap="none">
            <a:spAutoFit/>
          </a:bodyPr>
          <a:lstStyle/>
          <a:p>
            <a:r>
              <a:rPr lang="ar-EG" b="1" dirty="0"/>
              <a:t>الشراء</a:t>
            </a:r>
          </a:p>
        </p:txBody>
      </p:sp>
    </p:spTree>
    <p:extLst>
      <p:ext uri="{BB962C8B-B14F-4D97-AF65-F5344CB8AC3E}">
        <p14:creationId xmlns:p14="http://schemas.microsoft.com/office/powerpoint/2010/main" val="1662286084"/>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Tracking Web Results</a:t>
            </a:r>
          </a:p>
          <a:p>
            <a:r>
              <a:rPr lang="ar-EG" sz="2400" b="1" dirty="0">
                <a:solidFill>
                  <a:srgbClr val="00B0F0"/>
                </a:solidFill>
                <a:latin typeface="Alexandria" charset="0"/>
                <a:cs typeface="Alexandria" charset="0"/>
              </a:rPr>
              <a:t>تتبع نتائج الويب</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65254"/>
            <a:ext cx="624635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defRPr/>
            </a:pPr>
            <a:r>
              <a:rPr lang="en-US" sz="2400" dirty="0">
                <a:latin typeface="+mn-lt"/>
              </a:rPr>
              <a:t>Web Analytics: Are tools that measure a Web site’s ability to attract customers, generate sales, and keep customers coming back.</a:t>
            </a:r>
          </a:p>
          <a:p>
            <a:pPr marL="342900" indent="-342900" algn="just">
              <a:buFont typeface="Arial" pitchFamily="34" charset="0"/>
              <a:buChar char="•"/>
              <a:defRPr/>
            </a:pPr>
            <a:endParaRPr lang="en-US" sz="2400" dirty="0">
              <a:latin typeface="+mn-lt"/>
            </a:endParaRPr>
          </a:p>
          <a:p>
            <a:pPr marL="342900" indent="-342900" algn="just">
              <a:buFont typeface="Arial" pitchFamily="34" charset="0"/>
              <a:buChar char="•"/>
              <a:defRPr/>
            </a:pPr>
            <a:r>
              <a:rPr lang="en-US" sz="2400" dirty="0">
                <a:latin typeface="+mn-lt"/>
              </a:rPr>
              <a:t>Only about 21% of small businesses use Web analytics strategically to refashion their Web sites. </a:t>
            </a:r>
          </a:p>
          <a:p>
            <a:pPr marL="342900" indent="-342900" algn="justLow" rtl="1">
              <a:spcBef>
                <a:spcPts val="1200"/>
              </a:spcBef>
              <a:buFont typeface="Arial" pitchFamily="34" charset="0"/>
              <a:buChar char="•"/>
              <a:defRPr/>
            </a:pPr>
            <a:r>
              <a:rPr lang="ar-EG" sz="2400" dirty="0">
                <a:latin typeface="+mn-lt"/>
              </a:rPr>
              <a:t>تحليلات الويب: هي أدوات تقيس قدرة موقع الويب على جذب العملاء وتوليد المبيعات، والحفاظ على عودة العملاء.</a:t>
            </a:r>
          </a:p>
          <a:p>
            <a:pPr marL="342900" indent="-342900" algn="justLow" rtl="1">
              <a:spcBef>
                <a:spcPts val="1200"/>
              </a:spcBef>
              <a:buFont typeface="Arial" pitchFamily="34" charset="0"/>
              <a:buChar char="•"/>
              <a:defRPr/>
            </a:pPr>
            <a:r>
              <a:rPr lang="ar-EG" sz="2400" dirty="0">
                <a:latin typeface="+mn-lt"/>
              </a:rPr>
              <a:t>حوالي 21% فقط من الشركات الصغيرة تستخدم تحليلات الويب بشكل استراتيجي لإعادة تصميم مواقع الويب الخاصة بها.</a:t>
            </a:r>
            <a:endParaRPr lang="en-US" sz="2400" dirty="0">
              <a:latin typeface="+mn-lt"/>
            </a:endParaRPr>
          </a:p>
        </p:txBody>
      </p:sp>
      <p:pic>
        <p:nvPicPr>
          <p:cNvPr id="10" name="Picture 4" descr="How Do Website Analytics Benefit Your Business?">
            <a:extLst>
              <a:ext uri="{FF2B5EF4-FFF2-40B4-BE49-F238E27FC236}">
                <a16:creationId xmlns:a16="http://schemas.microsoft.com/office/drawing/2014/main" xmlns="" id="{FD53ADA8-0F48-E4C5-52B5-1BEC18FF31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8359" y="2054229"/>
            <a:ext cx="4870328" cy="4038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7875959"/>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Tracking Web Results</a:t>
            </a:r>
          </a:p>
          <a:p>
            <a:r>
              <a:rPr lang="ar-EG" sz="2400" b="1" dirty="0">
                <a:solidFill>
                  <a:srgbClr val="00B0F0"/>
                </a:solidFill>
                <a:latin typeface="Alexandria" charset="0"/>
                <a:cs typeface="Alexandria" charset="0"/>
              </a:rPr>
              <a:t>تتبع نتائج الويب</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536028" y="1565254"/>
            <a:ext cx="1114622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lvl="1" indent="-285750" algn="just">
              <a:lnSpc>
                <a:spcPct val="120000"/>
              </a:lnSpc>
              <a:buClrTx/>
              <a:buFont typeface="Arial" pitchFamily="34" charset="0"/>
              <a:buChar char="•"/>
            </a:pPr>
            <a:r>
              <a:rPr lang="en-US" sz="1700" dirty="0">
                <a:solidFill>
                  <a:schemeClr val="tx1"/>
                </a:solidFill>
                <a:latin typeface="+mn-lt"/>
              </a:rPr>
              <a:t>Google Analytics is the most popular Web analytics system on the market </a:t>
            </a:r>
          </a:p>
          <a:p>
            <a:pPr marL="285750" lvl="1" indent="-285750" algn="just">
              <a:lnSpc>
                <a:spcPct val="120000"/>
              </a:lnSpc>
              <a:buClrTx/>
              <a:buFont typeface="Arial" pitchFamily="34" charset="0"/>
              <a:buChar char="•"/>
            </a:pPr>
            <a:r>
              <a:rPr lang="en-US" sz="1700" dirty="0">
                <a:solidFill>
                  <a:schemeClr val="tx1"/>
                </a:solidFill>
                <a:latin typeface="+mn-lt"/>
              </a:rPr>
              <a:t>The most effective ones offer the following types of information, often in real time: </a:t>
            </a:r>
          </a:p>
          <a:p>
            <a:pPr marL="742950" lvl="2" indent="-285750" algn="just">
              <a:lnSpc>
                <a:spcPct val="120000"/>
              </a:lnSpc>
              <a:buClrTx/>
              <a:buFont typeface="Arial" pitchFamily="34" charset="0"/>
              <a:buChar char="•"/>
            </a:pPr>
            <a:r>
              <a:rPr lang="en-US" sz="1700" dirty="0">
                <a:solidFill>
                  <a:schemeClr val="tx1"/>
                </a:solidFill>
                <a:latin typeface="+mn-lt"/>
              </a:rPr>
              <a:t>Commerce metrics. These are basic analytics, such as sales revenue generated, number of items sold, and best sellers. </a:t>
            </a:r>
          </a:p>
          <a:p>
            <a:pPr marL="742950" lvl="2" indent="-285750" algn="just">
              <a:lnSpc>
                <a:spcPct val="120000"/>
              </a:lnSpc>
              <a:buClrTx/>
              <a:buFont typeface="Arial" pitchFamily="34" charset="0"/>
              <a:buChar char="•"/>
            </a:pPr>
            <a:r>
              <a:rPr lang="en-US" sz="1700" dirty="0">
                <a:solidFill>
                  <a:schemeClr val="tx1"/>
                </a:solidFill>
                <a:latin typeface="+mn-lt"/>
              </a:rPr>
              <a:t>Visitor segmentation measurements. These measurements provide valuable information such as: return or new customers, how they arrived at the site (e.g., via a search engine or a pay- per-click ad), which search terms they used (if they used a search engine), where they are located, and what type of device they are using. The number of repeat visitors to a site is important because it is an indication of customer loyalty. </a:t>
            </a:r>
          </a:p>
          <a:p>
            <a:pPr marL="742950" lvl="2" indent="-285750" algn="just">
              <a:lnSpc>
                <a:spcPct val="120000"/>
              </a:lnSpc>
              <a:buClrTx/>
              <a:buFont typeface="Arial" pitchFamily="34" charset="0"/>
              <a:buChar char="•"/>
            </a:pPr>
            <a:endParaRPr lang="en-US" sz="800" dirty="0">
              <a:solidFill>
                <a:schemeClr val="tx1"/>
              </a:solidFill>
              <a:latin typeface="+mn-lt"/>
            </a:endParaRPr>
          </a:p>
          <a:p>
            <a:pPr marL="285750" lvl="2" indent="-285750" algn="justLow" rtl="1">
              <a:lnSpc>
                <a:spcPct val="120000"/>
              </a:lnSpc>
              <a:buClrTx/>
              <a:buFont typeface="Arial" pitchFamily="34" charset="0"/>
              <a:buChar char="•"/>
            </a:pPr>
            <a:r>
              <a:rPr lang="ar-EG" sz="2000" dirty="0">
                <a:solidFill>
                  <a:schemeClr val="tx1"/>
                </a:solidFill>
                <a:latin typeface="+mn-lt"/>
              </a:rPr>
              <a:t>يُعد برنامج </a:t>
            </a:r>
            <a:r>
              <a:rPr lang="en-US" sz="2000" dirty="0">
                <a:solidFill>
                  <a:schemeClr val="tx1"/>
                </a:solidFill>
                <a:latin typeface="+mn-lt"/>
              </a:rPr>
              <a:t>Google Analytics </a:t>
            </a:r>
            <a:r>
              <a:rPr lang="ar-EG" sz="2000" dirty="0">
                <a:solidFill>
                  <a:schemeClr val="tx1"/>
                </a:solidFill>
                <a:latin typeface="+mn-lt"/>
              </a:rPr>
              <a:t> أكثر أنظمة تحليل الويب شيوعًا في السوق.</a:t>
            </a:r>
          </a:p>
          <a:p>
            <a:pPr marL="285750" lvl="2" indent="-285750" algn="justLow" rtl="1">
              <a:lnSpc>
                <a:spcPct val="120000"/>
              </a:lnSpc>
              <a:buClrTx/>
              <a:buFont typeface="Arial" pitchFamily="34" charset="0"/>
              <a:buChar char="•"/>
            </a:pPr>
            <a:r>
              <a:rPr lang="ar-EG" sz="2000" dirty="0">
                <a:solidFill>
                  <a:schemeClr val="tx1"/>
                </a:solidFill>
                <a:latin typeface="+mn-lt"/>
              </a:rPr>
              <a:t>تقدم الأنظمة الأكثر فعالية الأنواع التالية من المعلومات، غالبًا في الوقت الفعلي:</a:t>
            </a:r>
          </a:p>
          <a:p>
            <a:pPr marL="742950" lvl="3" indent="-285750" algn="justLow" rtl="1">
              <a:lnSpc>
                <a:spcPct val="120000"/>
              </a:lnSpc>
              <a:buClrTx/>
              <a:buFont typeface="Arial" pitchFamily="34" charset="0"/>
              <a:buChar char="•"/>
            </a:pPr>
            <a:r>
              <a:rPr lang="ar-EG" sz="2000" dirty="0">
                <a:solidFill>
                  <a:schemeClr val="tx1"/>
                </a:solidFill>
                <a:latin typeface="+mn-lt"/>
              </a:rPr>
              <a:t>مقاييس التجارة. وهي عبارة عن تحليلات أساسية، مثل إيرادات المبيعات المتولدة، وعدد العناصر المباعة، وأفضل المبيعات.</a:t>
            </a:r>
          </a:p>
          <a:p>
            <a:pPr marL="742950" lvl="3" indent="-285750" algn="justLow" rtl="1">
              <a:lnSpc>
                <a:spcPct val="120000"/>
              </a:lnSpc>
              <a:buClrTx/>
              <a:buFont typeface="Arial" pitchFamily="34" charset="0"/>
              <a:buChar char="•"/>
            </a:pPr>
            <a:r>
              <a:rPr lang="ar-EG" sz="2000" dirty="0">
                <a:solidFill>
                  <a:schemeClr val="tx1"/>
                </a:solidFill>
                <a:latin typeface="+mn-lt"/>
              </a:rPr>
              <a:t>قياسات تقسيم الزوار. توفر هذه القياسات معلومات قيمة مثل: العملاء العائدين أو الجدد، وكيفية وصلوهم إلى الموقع (على سبيل المثال، عبر محرك بحث أو إعلان الدفع مقابل النقر)، ومصطلحات البحث التي استخدموها (إذا استخدموا محرك بحث)، وموقعهم الجغرافي، ونوع الجهاز الذي يستخدمونه. يعد عدد الزوار المتكررين للموقع مهمًا لأنه مؤشر على ولاء العملاء.</a:t>
            </a:r>
            <a:endParaRPr lang="en-US" sz="2000" dirty="0">
              <a:solidFill>
                <a:schemeClr val="tx1"/>
              </a:solidFill>
              <a:latin typeface="+mn-lt"/>
            </a:endParaRPr>
          </a:p>
          <a:p>
            <a:pPr marL="285750" lvl="1" indent="-285750" algn="just">
              <a:lnSpc>
                <a:spcPct val="120000"/>
              </a:lnSpc>
              <a:buClrTx/>
              <a:buFont typeface="Arial" pitchFamily="34" charset="0"/>
              <a:buChar char="•"/>
            </a:pPr>
            <a:endParaRPr lang="en-US" sz="1700" dirty="0">
              <a:solidFill>
                <a:schemeClr val="tx1"/>
              </a:solidFill>
              <a:latin typeface="+mn-lt"/>
            </a:endParaRPr>
          </a:p>
        </p:txBody>
      </p:sp>
    </p:spTree>
    <p:extLst>
      <p:ext uri="{BB962C8B-B14F-4D97-AF65-F5344CB8AC3E}">
        <p14:creationId xmlns:p14="http://schemas.microsoft.com/office/powerpoint/2010/main" val="1844017507"/>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Tracking Web Results</a:t>
            </a:r>
          </a:p>
          <a:p>
            <a:r>
              <a:rPr lang="ar-EG" sz="2400" b="1" dirty="0">
                <a:solidFill>
                  <a:srgbClr val="00B0F0"/>
                </a:solidFill>
                <a:latin typeface="Alexandria" charset="0"/>
                <a:cs typeface="Alexandria" charset="0"/>
              </a:rPr>
              <a:t>تتبع نتائج الويب</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536028" y="1565254"/>
            <a:ext cx="1114622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2" indent="-285750" algn="just">
              <a:lnSpc>
                <a:spcPct val="120000"/>
              </a:lnSpc>
              <a:buClrTx/>
              <a:buFont typeface="Arial" pitchFamily="34" charset="0"/>
              <a:buChar char="•"/>
            </a:pPr>
            <a:r>
              <a:rPr lang="en-US" sz="1700" dirty="0">
                <a:solidFill>
                  <a:schemeClr val="tx1"/>
                </a:solidFill>
                <a:latin typeface="+mn-lt"/>
              </a:rPr>
              <a:t>Content reports. This information tells entrepreneurs which products customers are looking for and which pages they view most often (and least often), how they navigate through the site, how long they stay, which pages they are on when they exit, and more. Using this information, an entrepreneur can get an idea of how effective the site’s design is. </a:t>
            </a:r>
          </a:p>
          <a:p>
            <a:pPr marL="742950" lvl="2" indent="-285750" algn="just">
              <a:lnSpc>
                <a:spcPct val="120000"/>
              </a:lnSpc>
              <a:buClrTx/>
              <a:buFont typeface="Arial" pitchFamily="34" charset="0"/>
              <a:buChar char="•"/>
            </a:pPr>
            <a:r>
              <a:rPr lang="en-US" sz="1700" dirty="0">
                <a:solidFill>
                  <a:schemeClr val="tx1"/>
                </a:solidFill>
                <a:latin typeface="+mn-lt"/>
              </a:rPr>
              <a:t>Process measurements. These metrics help entrepreneurs to understand how their Web sites attract visitors and convert them into customers. Does the checkout process work smoothly? How often do shoppers abandon their carts? At what point in the process do they abandon them? These measures can lead to higher conversion rates for an online business. </a:t>
            </a:r>
          </a:p>
          <a:p>
            <a:pPr marL="285750" lvl="1" indent="-285750" algn="justLow" rtl="1">
              <a:lnSpc>
                <a:spcPct val="120000"/>
              </a:lnSpc>
              <a:buClrTx/>
              <a:buFont typeface="Arial" pitchFamily="34" charset="0"/>
              <a:buChar char="•"/>
            </a:pPr>
            <a:r>
              <a:rPr lang="ar-EG" sz="2000" dirty="0">
                <a:solidFill>
                  <a:schemeClr val="tx1"/>
                </a:solidFill>
                <a:latin typeface="+mn-lt"/>
              </a:rPr>
              <a:t>تقارير المحتوى. تخبر هذه المعلومات رواد الأعمال بالمنتجات التي يبحث عنها العملاء والصفحات التي يشاهدونها في أغلب الأحيان (وفي أقل الأحيان)، وكيفية التنقل عبر الموقع، ومدة بقائهم فيه، والصفحات التي يغادرون منها، وغيرها. باستخدام هذه المعلومات، يمكن لرائد الأعمال أن يحصل على فكرة عن مدى فعالية تصميم الموقع.</a:t>
            </a:r>
          </a:p>
          <a:p>
            <a:pPr marL="285750" lvl="1" indent="-285750" algn="justLow" rtl="1">
              <a:lnSpc>
                <a:spcPct val="120000"/>
              </a:lnSpc>
              <a:buClrTx/>
              <a:buFont typeface="Arial" pitchFamily="34" charset="0"/>
              <a:buChar char="•"/>
            </a:pPr>
            <a:r>
              <a:rPr lang="ar-EG" sz="2000" dirty="0">
                <a:solidFill>
                  <a:schemeClr val="tx1"/>
                </a:solidFill>
                <a:latin typeface="+mn-lt"/>
              </a:rPr>
              <a:t>قياسات العملية. تساعد هذه المقاييس رواد الأعمال على فهم كيفية جذب مواقع الويب الخاصة بهم للزوار وتحويلهم إلى عملاء. هل يعمل نظام الدفع بسلاسة؟ كم مرة يتخلى المتسوقون عن عربات التسوق الخاصة بهم؟ وفي أي نقطة في العملية يتخلّون عنها؟ يمكن أن تؤدي هذه القياسات إلى تحقيق معدلات تحويل أعلى للأعمال التجارية عبر الإنترنت.</a:t>
            </a:r>
            <a:endParaRPr lang="en-US" sz="2000" dirty="0">
              <a:solidFill>
                <a:schemeClr val="tx1"/>
              </a:solidFill>
              <a:latin typeface="+mn-lt"/>
            </a:endParaRPr>
          </a:p>
        </p:txBody>
      </p:sp>
    </p:spTree>
    <p:extLst>
      <p:ext uri="{BB962C8B-B14F-4D97-AF65-F5344CB8AC3E}">
        <p14:creationId xmlns:p14="http://schemas.microsoft.com/office/powerpoint/2010/main" val="736498774"/>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Other Measures of Online Performance</a:t>
            </a:r>
          </a:p>
          <a:p>
            <a:r>
              <a:rPr lang="ar-EG" sz="2400" b="1" dirty="0">
                <a:solidFill>
                  <a:srgbClr val="00B0F0"/>
                </a:solidFill>
                <a:latin typeface="Alexandria" charset="0"/>
                <a:cs typeface="Alexandria" charset="0"/>
              </a:rPr>
              <a:t>مقاييس أخرى للأداء عبر الإنترنت</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536028" y="1565254"/>
            <a:ext cx="634244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10000"/>
              </a:lnSpc>
              <a:spcBef>
                <a:spcPct val="60000"/>
              </a:spcBef>
            </a:pPr>
            <a:r>
              <a:rPr lang="en-US" altLang="x-none" sz="2200" b="1" dirty="0">
                <a:solidFill>
                  <a:srgbClr val="C00000"/>
                </a:solidFill>
                <a:latin typeface="+mn-lt"/>
              </a:rPr>
              <a:t>Bounce Rate: </a:t>
            </a:r>
            <a:r>
              <a:rPr lang="en-US" altLang="x-none" sz="2200" dirty="0">
                <a:latin typeface="+mn-lt"/>
              </a:rPr>
              <a:t>The percentage of visitors to a site who view a single page and leave without viewing other pages.</a:t>
            </a:r>
          </a:p>
          <a:p>
            <a:pPr>
              <a:lnSpc>
                <a:spcPct val="110000"/>
              </a:lnSpc>
              <a:spcBef>
                <a:spcPct val="60000"/>
              </a:spcBef>
            </a:pPr>
            <a:r>
              <a:rPr lang="en-US" altLang="x-none" sz="2200" b="1" dirty="0">
                <a:solidFill>
                  <a:srgbClr val="C00000"/>
                </a:solidFill>
                <a:latin typeface="+mn-lt"/>
              </a:rPr>
              <a:t>Cart Abandonment Rate (CTR): </a:t>
            </a:r>
            <a:r>
              <a:rPr lang="en-US" altLang="x-none" sz="2200" dirty="0">
                <a:latin typeface="+mn-lt"/>
              </a:rPr>
              <a:t>The percentage of shoppers who place at least one item in a shopping cart but never complete the transaction.  </a:t>
            </a:r>
          </a:p>
          <a:p>
            <a:pPr>
              <a:lnSpc>
                <a:spcPct val="110000"/>
              </a:lnSpc>
              <a:spcBef>
                <a:spcPct val="60000"/>
              </a:spcBef>
            </a:pPr>
            <a:r>
              <a:rPr lang="en-US" altLang="x-none" sz="2200" b="1" dirty="0">
                <a:solidFill>
                  <a:srgbClr val="C00000"/>
                </a:solidFill>
                <a:latin typeface="+mn-lt"/>
              </a:rPr>
              <a:t>Cost per Acquisition (CPA): </a:t>
            </a:r>
            <a:r>
              <a:rPr lang="en-US" altLang="x-none" sz="2200" dirty="0">
                <a:latin typeface="+mn-lt"/>
              </a:rPr>
              <a:t>The amount it costs to generate a purchase (or a customer registration).  </a:t>
            </a:r>
          </a:p>
          <a:p>
            <a:pPr>
              <a:lnSpc>
                <a:spcPct val="110000"/>
              </a:lnSpc>
              <a:spcBef>
                <a:spcPct val="60000"/>
              </a:spcBef>
            </a:pPr>
            <a:r>
              <a:rPr lang="en-US" altLang="x-none" sz="2200" b="1" dirty="0">
                <a:solidFill>
                  <a:srgbClr val="C00000"/>
                </a:solidFill>
                <a:latin typeface="+mn-lt"/>
              </a:rPr>
              <a:t>Conversion (browse-to-buy) ratio</a:t>
            </a:r>
            <a:r>
              <a:rPr lang="en-US" altLang="x-none" sz="2200" dirty="0">
                <a:latin typeface="+mn-lt"/>
              </a:rPr>
              <a:t>: The proportion of visitors to a site who actually make a purchase.</a:t>
            </a:r>
          </a:p>
        </p:txBody>
      </p:sp>
      <p:sp>
        <p:nvSpPr>
          <p:cNvPr id="2" name="Rectangle 1"/>
          <p:cNvSpPr/>
          <p:nvPr/>
        </p:nvSpPr>
        <p:spPr>
          <a:xfrm>
            <a:off x="6878471" y="1674674"/>
            <a:ext cx="4954137" cy="4616648"/>
          </a:xfrm>
          <a:prstGeom prst="rect">
            <a:avLst/>
          </a:prstGeom>
        </p:spPr>
        <p:txBody>
          <a:bodyPr wrap="square">
            <a:spAutoFit/>
          </a:bodyPr>
          <a:lstStyle/>
          <a:p>
            <a:pPr algn="justLow" rtl="1">
              <a:spcBef>
                <a:spcPts val="1200"/>
              </a:spcBef>
            </a:pPr>
            <a:r>
              <a:rPr lang="ar-EG" sz="2400" b="1" dirty="0">
                <a:solidFill>
                  <a:srgbClr val="C00000"/>
                </a:solidFill>
              </a:rPr>
              <a:t>معدل الارتداد:</a:t>
            </a:r>
            <a:r>
              <a:rPr lang="ar-EG" sz="2400" dirty="0"/>
              <a:t> النسبة المئوية للزوار الذين يزورون موقعًا ما ويشاهدون صفحة واحدة ويغادرون دون مشاهدة الصفحات الأخرى.</a:t>
            </a:r>
          </a:p>
          <a:p>
            <a:pPr algn="justLow" rtl="1">
              <a:spcBef>
                <a:spcPts val="1200"/>
              </a:spcBef>
            </a:pPr>
            <a:r>
              <a:rPr lang="ar-EG" sz="2400" b="1" dirty="0">
                <a:solidFill>
                  <a:srgbClr val="C00000"/>
                </a:solidFill>
              </a:rPr>
              <a:t>معدل ترك عربة التسوق (</a:t>
            </a:r>
            <a:r>
              <a:rPr lang="en-US" sz="2400" b="1" dirty="0">
                <a:solidFill>
                  <a:srgbClr val="C00000"/>
                </a:solidFill>
              </a:rPr>
              <a:t>CTR</a:t>
            </a:r>
            <a:r>
              <a:rPr lang="ar-EG" sz="2400" b="1" dirty="0">
                <a:solidFill>
                  <a:srgbClr val="C00000"/>
                </a:solidFill>
              </a:rPr>
              <a:t>):</a:t>
            </a:r>
            <a:r>
              <a:rPr lang="en-US" sz="2400" dirty="0"/>
              <a:t> </a:t>
            </a:r>
            <a:r>
              <a:rPr lang="ar-EG" sz="2400" dirty="0"/>
              <a:t>النسبة المئوية للمتسوقين الذين يضعون عنصرًا واحدًا على الأقل في عربة التسوق ولكنهم لا يكملون عملية الشراء.</a:t>
            </a:r>
          </a:p>
          <a:p>
            <a:pPr algn="justLow" rtl="1">
              <a:spcBef>
                <a:spcPts val="1200"/>
              </a:spcBef>
            </a:pPr>
            <a:r>
              <a:rPr lang="ar-EG" sz="2400" b="1" dirty="0">
                <a:solidFill>
                  <a:srgbClr val="C00000"/>
                </a:solidFill>
              </a:rPr>
              <a:t>التكلفة لكل عملية شراء (</a:t>
            </a:r>
            <a:r>
              <a:rPr lang="en-US" sz="2400" b="1" dirty="0">
                <a:solidFill>
                  <a:srgbClr val="C00000"/>
                </a:solidFill>
              </a:rPr>
              <a:t>CPA</a:t>
            </a:r>
            <a:r>
              <a:rPr lang="ar-EG" sz="2400" b="1" dirty="0">
                <a:solidFill>
                  <a:srgbClr val="C00000"/>
                </a:solidFill>
              </a:rPr>
              <a:t>): </a:t>
            </a:r>
            <a:r>
              <a:rPr lang="ar-EG" sz="2400" dirty="0"/>
              <a:t>المبلغ الذي يُنفق لتوليد عملية شراء (أو تسجيل عميل).</a:t>
            </a:r>
          </a:p>
          <a:p>
            <a:pPr algn="justLow" rtl="1">
              <a:spcBef>
                <a:spcPts val="1200"/>
              </a:spcBef>
            </a:pPr>
            <a:r>
              <a:rPr lang="ar-EG" sz="2400" b="1" dirty="0">
                <a:solidFill>
                  <a:srgbClr val="C00000"/>
                </a:solidFill>
              </a:rPr>
              <a:t>نسبة التحويل (من التصفح إلى الشراء): </a:t>
            </a:r>
            <a:r>
              <a:rPr lang="ar-EG" sz="2400" dirty="0"/>
              <a:t>نسبة الزوار إلى الموقع الذين يقومون بالفعل بعملية شراء.</a:t>
            </a:r>
          </a:p>
        </p:txBody>
      </p:sp>
    </p:spTree>
    <p:extLst>
      <p:ext uri="{BB962C8B-B14F-4D97-AF65-F5344CB8AC3E}">
        <p14:creationId xmlns:p14="http://schemas.microsoft.com/office/powerpoint/2010/main" val="3197113399"/>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a:t>
            </a:r>
          </a:p>
          <a:p>
            <a:r>
              <a:rPr lang="ar-EG" sz="2800" b="1" dirty="0">
                <a:solidFill>
                  <a:srgbClr val="00B0F0"/>
                </a:solidFill>
                <a:latin typeface="Alexandria" charset="0"/>
                <a:cs typeface="Alexandria" charset="0"/>
              </a:rPr>
              <a:t>الخلاصة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ight Triangle 10">
            <a:extLst>
              <a:ext uri="{FF2B5EF4-FFF2-40B4-BE49-F238E27FC236}">
                <a16:creationId xmlns:a16="http://schemas.microsoft.com/office/drawing/2014/main" xmlns="" id="{70D1B479-5A16-A146-19DF-E5A3730745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7" name="Rectangle 3">
            <a:extLst>
              <a:ext uri="{FF2B5EF4-FFF2-40B4-BE49-F238E27FC236}">
                <a16:creationId xmlns:a16="http://schemas.microsoft.com/office/drawing/2014/main" xmlns="" id="{B0E08DCF-71E9-06F8-A5AB-6B6D5986CDDD}"/>
              </a:ext>
            </a:extLst>
          </p:cNvPr>
          <p:cNvSpPr txBox="1">
            <a:spLocks noChangeArrowheads="1"/>
          </p:cNvSpPr>
          <p:nvPr/>
        </p:nvSpPr>
        <p:spPr>
          <a:xfrm>
            <a:off x="638854" y="1818586"/>
            <a:ext cx="8682567" cy="417278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60000"/>
              </a:spcBef>
            </a:pPr>
            <a:r>
              <a:rPr lang="en-US" altLang="x-none" sz="2400" dirty="0"/>
              <a:t>Know what you need to know before launching into e-commerce</a:t>
            </a:r>
          </a:p>
          <a:p>
            <a:pPr>
              <a:spcBef>
                <a:spcPct val="60000"/>
              </a:spcBef>
            </a:pPr>
            <a:r>
              <a:rPr lang="en-US" altLang="x-none" sz="2400" dirty="0"/>
              <a:t>Assess the basic strategies to follow</a:t>
            </a:r>
          </a:p>
          <a:p>
            <a:pPr>
              <a:spcBef>
                <a:spcPct val="60000"/>
              </a:spcBef>
            </a:pPr>
            <a:r>
              <a:rPr lang="en-US" altLang="x-none" sz="2400" dirty="0"/>
              <a:t>Know what works on Web sites</a:t>
            </a:r>
          </a:p>
          <a:p>
            <a:pPr>
              <a:spcBef>
                <a:spcPct val="60000"/>
              </a:spcBef>
            </a:pPr>
            <a:r>
              <a:rPr lang="en-US" altLang="x-none" sz="2400" dirty="0"/>
              <a:t>Track results and listen to customers</a:t>
            </a:r>
          </a:p>
          <a:p>
            <a:pPr algn="r" rtl="1">
              <a:spcBef>
                <a:spcPct val="60000"/>
              </a:spcBef>
            </a:pPr>
            <a:r>
              <a:rPr lang="ar-EG" altLang="x-none" sz="2400" dirty="0"/>
              <a:t>تعرف على ما تحتاج إلى معرفته قبل الانطلاق في التجارة الإلكترونية.</a:t>
            </a:r>
          </a:p>
          <a:p>
            <a:pPr algn="r" rtl="1">
              <a:spcBef>
                <a:spcPct val="60000"/>
              </a:spcBef>
            </a:pPr>
            <a:r>
              <a:rPr lang="ar-EG" altLang="x-none" sz="2400" dirty="0"/>
              <a:t>قم بتقييم الاستراتيجيات الأساسية التي يجب اتباعها.</a:t>
            </a:r>
          </a:p>
          <a:p>
            <a:pPr algn="r" rtl="1">
              <a:spcBef>
                <a:spcPct val="60000"/>
              </a:spcBef>
            </a:pPr>
            <a:r>
              <a:rPr lang="ar-EG" altLang="x-none" sz="2400" dirty="0"/>
              <a:t>اعرف ما الذي ينجح على مواقع الويب.</a:t>
            </a:r>
          </a:p>
          <a:p>
            <a:pPr algn="r" rtl="1">
              <a:spcBef>
                <a:spcPct val="60000"/>
              </a:spcBef>
            </a:pPr>
            <a:r>
              <a:rPr lang="ar-EG" altLang="x-none" sz="2400" dirty="0"/>
              <a:t>تتبع النتائج واستمع إلى العملاء.</a:t>
            </a:r>
            <a:endParaRPr lang="en-US" altLang="x-none" sz="2400" dirty="0"/>
          </a:p>
        </p:txBody>
      </p:sp>
    </p:spTree>
    <p:extLst>
      <p:ext uri="{BB962C8B-B14F-4D97-AF65-F5344CB8AC3E}">
        <p14:creationId xmlns:p14="http://schemas.microsoft.com/office/powerpoint/2010/main" val="23836056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7">
                                            <p:txEl>
                                              <p:pRg st="1" end="1"/>
                                            </p:txEl>
                                          </p:spTgt>
                                        </p:tgtEl>
                                        <p:attrNameLst>
                                          <p:attrName>style.visibility</p:attrName>
                                        </p:attrNameLst>
                                      </p:cBhvr>
                                      <p:to>
                                        <p:strVal val="visible"/>
                                      </p:to>
                                    </p:set>
                                    <p:animEffect transition="in" filter="wipe(left)">
                                      <p:cBhvr>
                                        <p:cTn id="7" dur="500"/>
                                        <p:tgtEl>
                                          <p:spTgt spid="1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7">
                                            <p:txEl>
                                              <p:pRg st="2" end="2"/>
                                            </p:txEl>
                                          </p:spTgt>
                                        </p:tgtEl>
                                        <p:attrNameLst>
                                          <p:attrName>style.visibility</p:attrName>
                                        </p:attrNameLst>
                                      </p:cBhvr>
                                      <p:to>
                                        <p:strVal val="visible"/>
                                      </p:to>
                                    </p:set>
                                    <p:animEffect transition="in" filter="wipe(left)">
                                      <p:cBhvr>
                                        <p:cTn id="12" dur="500"/>
                                        <p:tgtEl>
                                          <p:spTgt spid="1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7">
                                            <p:txEl>
                                              <p:pRg st="3" end="3"/>
                                            </p:txEl>
                                          </p:spTgt>
                                        </p:tgtEl>
                                        <p:attrNameLst>
                                          <p:attrName>style.visibility</p:attrName>
                                        </p:attrNameLst>
                                      </p:cBhvr>
                                      <p:to>
                                        <p:strVal val="visible"/>
                                      </p:to>
                                    </p:set>
                                    <p:animEffect transition="in" filter="wipe(left)">
                                      <p:cBhvr>
                                        <p:cTn id="17" dur="500"/>
                                        <p:tgtEl>
                                          <p:spTgt spid="1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7">
                                            <p:txEl>
                                              <p:pRg st="4" end="4"/>
                                            </p:txEl>
                                          </p:spTgt>
                                        </p:tgtEl>
                                        <p:attrNameLst>
                                          <p:attrName>style.visibility</p:attrName>
                                        </p:attrNameLst>
                                      </p:cBhvr>
                                      <p:to>
                                        <p:strVal val="visible"/>
                                      </p:to>
                                    </p:set>
                                    <p:animEffect transition="in" filter="wipe(left)">
                                      <p:cBhvr>
                                        <p:cTn id="22" dur="500"/>
                                        <p:tgtEl>
                                          <p:spTgt spid="1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7">
                                            <p:txEl>
                                              <p:pRg st="5" end="5"/>
                                            </p:txEl>
                                          </p:spTgt>
                                        </p:tgtEl>
                                        <p:attrNameLst>
                                          <p:attrName>style.visibility</p:attrName>
                                        </p:attrNameLst>
                                      </p:cBhvr>
                                      <p:to>
                                        <p:strVal val="visible"/>
                                      </p:to>
                                    </p:set>
                                    <p:animEffect transition="in" filter="wipe(left)">
                                      <p:cBhvr>
                                        <p:cTn id="27" dur="500"/>
                                        <p:tgtEl>
                                          <p:spTgt spid="1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7">
                                            <p:txEl>
                                              <p:pRg st="6" end="6"/>
                                            </p:txEl>
                                          </p:spTgt>
                                        </p:tgtEl>
                                        <p:attrNameLst>
                                          <p:attrName>style.visibility</p:attrName>
                                        </p:attrNameLst>
                                      </p:cBhvr>
                                      <p:to>
                                        <p:strVal val="visible"/>
                                      </p:to>
                                    </p:set>
                                    <p:animEffect transition="in" filter="wipe(left)">
                                      <p:cBhvr>
                                        <p:cTn id="32" dur="500"/>
                                        <p:tgtEl>
                                          <p:spTgt spid="17">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7">
                                            <p:txEl>
                                              <p:pRg st="7" end="7"/>
                                            </p:txEl>
                                          </p:spTgt>
                                        </p:tgtEl>
                                        <p:attrNameLst>
                                          <p:attrName>style.visibility</p:attrName>
                                        </p:attrNameLst>
                                      </p:cBhvr>
                                      <p:to>
                                        <p:strVal val="visible"/>
                                      </p:to>
                                    </p:set>
                                    <p:animEffect transition="in" filter="wipe(left)">
                                      <p:cBhvr>
                                        <p:cTn id="37" dur="500"/>
                                        <p:tgtEl>
                                          <p:spTgt spid="1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F4DE689-0FA0-4076-846C-645E25BB55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44A0305-A930-4DD1-95ED-BBF323B27365}">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dcmitype/"/>
    <ds:schemaRef ds:uri="d13aca44-ef33-4cf4-9980-7f0b00e6eeb9"/>
    <ds:schemaRef ds:uri="http://schemas.openxmlformats.org/package/2006/metadata/core-properties"/>
    <ds:schemaRef ds:uri="49100919-8a76-4266-be0c-7dc583902cb4"/>
    <ds:schemaRef ds:uri="http://www.w3.org/XML/1998/namespace"/>
    <ds:schemaRef ds:uri="http://purl.org/dc/terms/"/>
  </ds:schemaRefs>
</ds:datastoreItem>
</file>

<file path=customXml/itemProps3.xml><?xml version="1.0" encoding="utf-8"?>
<ds:datastoreItem xmlns:ds="http://schemas.openxmlformats.org/officeDocument/2006/customXml" ds:itemID="{2B451631-C5FA-41E8-9183-16C6C6A1639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3575</TotalTime>
  <Words>7613</Words>
  <Application>Microsoft Office PowerPoint</Application>
  <PresentationFormat>Custom</PresentationFormat>
  <Paragraphs>664</Paragraphs>
  <Slides>59</Slides>
  <Notes>2</Notes>
  <HiddenSlides>0</HiddenSlides>
  <MMClips>0</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591</cp:revision>
  <dcterms:created xsi:type="dcterms:W3CDTF">2023-04-29T09:08:23Z</dcterms:created>
  <dcterms:modified xsi:type="dcterms:W3CDTF">2024-11-13T14:43:41Z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