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webp" ContentType="image/webp"/>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ink/ink2.xml" ContentType="application/inkml+xml"/>
  <Override PartName="/ppt/notesSlides/notesSlide3.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271" r:id="rId6"/>
    <p:sldId id="509" r:id="rId7"/>
    <p:sldId id="501" r:id="rId8"/>
    <p:sldId id="560" r:id="rId9"/>
    <p:sldId id="593" r:id="rId10"/>
    <p:sldId id="558" r:id="rId11"/>
    <p:sldId id="562" r:id="rId12"/>
    <p:sldId id="565" r:id="rId13"/>
    <p:sldId id="563" r:id="rId14"/>
    <p:sldId id="567" r:id="rId15"/>
    <p:sldId id="594" r:id="rId16"/>
    <p:sldId id="595" r:id="rId17"/>
    <p:sldId id="596" r:id="rId18"/>
    <p:sldId id="597" r:id="rId19"/>
    <p:sldId id="598" r:id="rId20"/>
    <p:sldId id="599" r:id="rId21"/>
    <p:sldId id="600" r:id="rId22"/>
    <p:sldId id="601" r:id="rId23"/>
    <p:sldId id="602" r:id="rId24"/>
    <p:sldId id="603" r:id="rId25"/>
    <p:sldId id="604" r:id="rId26"/>
    <p:sldId id="605" r:id="rId27"/>
    <p:sldId id="606" r:id="rId28"/>
    <p:sldId id="607" r:id="rId29"/>
    <p:sldId id="608" r:id="rId30"/>
    <p:sldId id="609" r:id="rId31"/>
    <p:sldId id="610" r:id="rId32"/>
    <p:sldId id="611" r:id="rId33"/>
    <p:sldId id="612" r:id="rId34"/>
    <p:sldId id="613" r:id="rId35"/>
    <p:sldId id="615" r:id="rId36"/>
    <p:sldId id="616" r:id="rId37"/>
    <p:sldId id="617" r:id="rId38"/>
    <p:sldId id="618" r:id="rId39"/>
    <p:sldId id="621" r:id="rId40"/>
    <p:sldId id="619" r:id="rId41"/>
    <p:sldId id="549" r:id="rId42"/>
    <p:sldId id="508" r:id="rId43"/>
    <p:sldId id="51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01"/>
            <p14:sldId id="560"/>
            <p14:sldId id="593"/>
            <p14:sldId id="558"/>
            <p14:sldId id="562"/>
            <p14:sldId id="565"/>
            <p14:sldId id="563"/>
            <p14:sldId id="567"/>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5"/>
            <p14:sldId id="616"/>
            <p14:sldId id="617"/>
            <p14:sldId id="618"/>
            <p14:sldId id="621"/>
            <p14:sldId id="619"/>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03E5F"/>
    <a:srgbClr val="F58221"/>
    <a:srgbClr val="00AEEF"/>
    <a:srgbClr val="FFD2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19" autoAdjust="0"/>
    <p:restoredTop sz="94660"/>
  </p:normalViewPr>
  <p:slideViewPr>
    <p:cSldViewPr snapToGrid="0">
      <p:cViewPr varScale="1">
        <p:scale>
          <a:sx n="62" d="100"/>
          <a:sy n="62" d="100"/>
        </p:scale>
        <p:origin x="628"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s>
</file>

<file path=ppt/slides/_rels/slide4.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3.xml"/></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customXml" Target="../ink/ink7.xml"/><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7"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6.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8" Type="http://schemas.microsoft.com/office/2007/relationships/hdphoto" Target="../media/hdphoto1.wdp"/><Relationship Id="rId3" Type="http://schemas.openxmlformats.org/officeDocument/2006/relationships/customXml" Target="../ink/ink18.xml"/><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customXml" Target="../ink/ink21.xml"/><Relationship Id="rId7"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7"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7" Type="http://schemas.openxmlformats.org/officeDocument/2006/relationships/image" Target="../media/image21.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7" Type="http://schemas.openxmlformats.org/officeDocument/2006/relationships/image" Target="../media/image22.webp"/><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7"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customXml" Target="../ink/ink3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8.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27.png"/><Relationship Id="rId5" Type="http://schemas.openxmlformats.org/officeDocument/2006/relationships/image" Target="../media/image5.png"/><Relationship Id="rId4"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636101" y="5625433"/>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الخامسة </a:t>
            </a:r>
            <a:endParaRPr lang="en-US" sz="2800" b="1" dirty="0">
              <a:solidFill>
                <a:schemeClr val="bg1"/>
              </a:solidFill>
              <a:latin typeface="Alexandria" charset="0"/>
              <a:cs typeface="Alexandria" charset="0"/>
            </a:endParaRPr>
          </a:p>
        </p:txBody>
      </p:sp>
      <p:sp>
        <p:nvSpPr>
          <p:cNvPr id="46" name="TextBox 45"/>
          <p:cNvSpPr txBox="1"/>
          <p:nvPr/>
        </p:nvSpPr>
        <p:spPr>
          <a:xfrm>
            <a:off x="1621586" y="4727545"/>
            <a:ext cx="2678940" cy="738664"/>
          </a:xfrm>
          <a:prstGeom prst="rect">
            <a:avLst/>
          </a:prstGeom>
          <a:noFill/>
        </p:spPr>
        <p:txBody>
          <a:bodyPr wrap="none" rtlCol="0">
            <a:spAutoFit/>
          </a:bodyPr>
          <a:lstStyle/>
          <a:p>
            <a:pPr algn="ctr"/>
            <a:r>
              <a:rPr lang="fr-FR" b="1" dirty="0"/>
              <a:t>DGM</a:t>
            </a:r>
            <a:r>
              <a:rPr lang="ar-DZ" b="1" dirty="0"/>
              <a:t>411</a:t>
            </a:r>
          </a:p>
          <a:p>
            <a:pPr algn="ctr"/>
            <a:r>
              <a:rPr lang="ar-DZ" sz="2400" b="1" dirty="0"/>
              <a:t>إدارة المؤسّسة الصحفية </a:t>
            </a:r>
          </a:p>
        </p:txBody>
      </p:sp>
      <p:sp>
        <p:nvSpPr>
          <p:cNvPr id="14" name="Oval 13"/>
          <p:cNvSpPr/>
          <p:nvPr/>
        </p:nvSpPr>
        <p:spPr>
          <a:xfrm>
            <a:off x="6200343" y="-3016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Rectangle 10"/>
          <p:cNvSpPr/>
          <p:nvPr/>
        </p:nvSpPr>
        <p:spPr>
          <a:xfrm>
            <a:off x="3738208" y="722123"/>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الخامســـــة</a:t>
            </a:r>
            <a:endParaRPr lang="en-US" sz="3600" b="1" dirty="0">
              <a:latin typeface="Alexandria" charset="0"/>
              <a:cs typeface="Alexandria" charset="0"/>
            </a:endParaRPr>
          </a:p>
          <a:p>
            <a:pPr algn="ctr"/>
            <a:endParaRPr lang="en-US" sz="1100" dirty="0">
              <a:solidFill>
                <a:srgbClr val="00B0F0"/>
              </a:solidFill>
              <a:ea typeface="Roboto Light" panose="02000000000000000000" pitchFamily="2" charset="0"/>
            </a:endParaRPr>
          </a:p>
        </p:txBody>
      </p:sp>
      <p:sp>
        <p:nvSpPr>
          <p:cNvPr id="6" name="Rectangle 5"/>
          <p:cNvSpPr/>
          <p:nvPr/>
        </p:nvSpPr>
        <p:spPr>
          <a:xfrm>
            <a:off x="2276857" y="468196"/>
            <a:ext cx="9915143" cy="7039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5980803" y="685358"/>
            <a:ext cx="5558496" cy="6032421"/>
          </a:xfrm>
          <a:prstGeom prst="rect">
            <a:avLst/>
          </a:prstGeom>
          <a:noFill/>
        </p:spPr>
        <p:txBody>
          <a:bodyPr wrap="square">
            <a:spAutoFit/>
          </a:bodyPr>
          <a:lstStyle/>
          <a:p>
            <a:pPr algn="just" rtl="1"/>
            <a:r>
              <a:rPr lang="ar-DZ" sz="2800" b="1" dirty="0"/>
              <a:t>محتويات :</a:t>
            </a:r>
          </a:p>
          <a:p>
            <a:pPr algn="just" rtl="1"/>
            <a:endParaRPr lang="fr-FR" sz="2800" dirty="0"/>
          </a:p>
          <a:p>
            <a:pPr algn="just" rtl="1"/>
            <a:r>
              <a:rPr lang="ar-DZ" sz="2200" b="1" dirty="0"/>
              <a:t>1-مقدمة.</a:t>
            </a:r>
            <a:endParaRPr lang="fr-FR" sz="2200" dirty="0"/>
          </a:p>
          <a:p>
            <a:pPr algn="just" rtl="1"/>
            <a:r>
              <a:rPr lang="ar-DZ" sz="2200" b="1" dirty="0"/>
              <a:t>2-مفهوم الإدارة في المؤسسات الصحفية.</a:t>
            </a:r>
            <a:endParaRPr lang="fr-FR" sz="2200" b="1" dirty="0"/>
          </a:p>
          <a:p>
            <a:pPr algn="just" rtl="1"/>
            <a:r>
              <a:rPr lang="ar-DZ" sz="2200" dirty="0"/>
              <a:t>- خلفية معرفية. </a:t>
            </a:r>
            <a:endParaRPr lang="fr-FR" sz="2200" dirty="0"/>
          </a:p>
          <a:p>
            <a:pPr algn="just" rtl="1"/>
            <a:r>
              <a:rPr lang="ar-DZ" sz="2200" b="1" dirty="0"/>
              <a:t>3-أسباب دراسة الإدارة الصحفية.</a:t>
            </a:r>
          </a:p>
          <a:p>
            <a:pPr algn="just" rtl="1"/>
            <a:r>
              <a:rPr lang="ar-DZ" sz="2200" dirty="0"/>
              <a:t>- أمثلة توضيحية</a:t>
            </a:r>
            <a:endParaRPr lang="fr-FR" sz="2200" b="1" dirty="0"/>
          </a:p>
          <a:p>
            <a:pPr algn="just" rtl="1"/>
            <a:r>
              <a:rPr lang="ar-DZ" sz="2200" b="1" dirty="0"/>
              <a:t>4-خصائص إدارة المشروع الصحفي.</a:t>
            </a:r>
            <a:endParaRPr lang="fr-FR" sz="2200" b="1" dirty="0"/>
          </a:p>
          <a:p>
            <a:pPr algn="just" rtl="1"/>
            <a:r>
              <a:rPr lang="ar-DZ" sz="2200" dirty="0"/>
              <a:t>- نماذج مهنية. </a:t>
            </a:r>
            <a:endParaRPr lang="fr-FR" sz="2200" dirty="0"/>
          </a:p>
          <a:p>
            <a:pPr algn="just" rtl="1"/>
            <a:r>
              <a:rPr lang="ar-DZ" sz="2200" dirty="0"/>
              <a:t>- أمثلة توضيحية</a:t>
            </a:r>
            <a:endParaRPr lang="fr-FR" sz="2200" dirty="0"/>
          </a:p>
          <a:p>
            <a:pPr algn="just" rtl="1"/>
            <a:r>
              <a:rPr lang="ar-DZ" sz="2200" b="1" dirty="0"/>
              <a:t>5-أشكال الإندماج الرقمي للمؤسسة الصحفية.</a:t>
            </a:r>
            <a:endParaRPr lang="fr-FR" sz="2200" b="1" dirty="0"/>
          </a:p>
          <a:p>
            <a:pPr algn="just" rtl="1"/>
            <a:r>
              <a:rPr lang="ar-DZ" sz="2200" dirty="0"/>
              <a:t> - دراسة علمية. </a:t>
            </a:r>
          </a:p>
          <a:p>
            <a:pPr algn="just" rtl="1"/>
            <a:r>
              <a:rPr lang="ar-DZ" sz="2200" dirty="0"/>
              <a:t>- أمثلة توضيحية</a:t>
            </a:r>
            <a:endParaRPr lang="fr-FR" sz="2200" dirty="0"/>
          </a:p>
          <a:p>
            <a:pPr algn="just" rtl="1"/>
            <a:r>
              <a:rPr lang="ar-DZ" sz="2200" b="1" dirty="0"/>
              <a:t>6- الوظائف التسويقية للمؤسسة الصحفية .</a:t>
            </a:r>
            <a:endParaRPr lang="fr-FR" sz="2200" b="1" dirty="0"/>
          </a:p>
          <a:p>
            <a:pPr algn="just" rtl="1"/>
            <a:r>
              <a:rPr lang="ar-DZ" sz="2200" dirty="0"/>
              <a:t> - دراسة علمية. </a:t>
            </a:r>
          </a:p>
          <a:p>
            <a:pPr algn="just" rtl="1"/>
            <a:r>
              <a:rPr lang="ar-DZ" sz="2200" b="1" dirty="0"/>
              <a:t>7</a:t>
            </a:r>
            <a:r>
              <a:rPr lang="ar-DZ" sz="2200" dirty="0"/>
              <a:t>-</a:t>
            </a:r>
            <a:r>
              <a:rPr lang="ar-DZ" sz="2200" b="1" dirty="0"/>
              <a:t> التحديات التي تواجه الإدارة الصحفية.</a:t>
            </a:r>
            <a:endParaRPr lang="fr-FR" sz="2200" b="1" dirty="0"/>
          </a:p>
          <a:p>
            <a:pPr algn="just" rtl="1"/>
            <a:r>
              <a:rPr lang="ar-DZ" sz="2200" b="1" dirty="0"/>
              <a:t>8- خلاصة.</a:t>
            </a:r>
            <a:endParaRPr lang="fr-FR" sz="2200" dirty="0"/>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501804" y="1306765"/>
            <a:ext cx="7275277" cy="4786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5956" y="1478513"/>
            <a:ext cx="6742698" cy="4765600"/>
          </a:xfrm>
          <a:prstGeom prst="rect">
            <a:avLst/>
          </a:prstGeom>
        </p:spPr>
        <p:txBody>
          <a:bodyPr wrap="square">
            <a:spAutoFit/>
          </a:bodyPr>
          <a:lstStyle/>
          <a:p>
            <a:pPr algn="just" rtl="1"/>
            <a:r>
              <a:rPr lang="ar-DZ" sz="2400" dirty="0"/>
              <a:t> تُعتَـبر الإدارة في المؤسسـات الصحفية </a:t>
            </a:r>
            <a:r>
              <a:rPr lang="ar-DZ" sz="2400" dirty="0" err="1"/>
              <a:t>جُزءأ</a:t>
            </a:r>
            <a:r>
              <a:rPr lang="ar-DZ" sz="2400" dirty="0"/>
              <a:t> مهمًا مـن كِيانهَا، وبواسطتها يـَتِم السَّـيطرة على مُختلــف أوجُه النشاط في المؤسسة، وذلك بتوجيــه كَوادرها لِتَأدية واجباتها، بمَا يَضمن تحقيق أهداف المؤسسة بأفضـل السُبُل وأقـل التكاليف.</a:t>
            </a:r>
          </a:p>
          <a:p>
            <a:pPr algn="just" rtl="1"/>
            <a:r>
              <a:rPr lang="ar-DZ" sz="2400" dirty="0"/>
              <a:t>كما تُعَدّ إدارة المؤسَّسة الصحفية، عنصرًا أساسياً في نجاح العمل الإعلامي، فهي المَسؤولة عن تنظيم وتنسيق جميع الأنشطة التَّحريرية والإدارية والمالية داخل المؤسسة. وتَهدف هذه الإدارة إلى ضمان سير العمل الصحفي بِكَفاءة، من خلال التَّخطيط الجيِّد، وتوزيع المهام، ومُتابعة الأداء، وتَطوير الكفاءات البَشرية. كما تسعى إلى تحقيق التوازن بين الرسالة الإعلامية والأهداف </a:t>
            </a:r>
            <a:r>
              <a:rPr lang="ar-DZ" sz="2400" dirty="0" err="1"/>
              <a:t>الإِقتصادية</a:t>
            </a:r>
            <a:r>
              <a:rPr lang="ar-DZ" sz="2400" dirty="0"/>
              <a:t> للمؤسسة، بما يَضمَن لها </a:t>
            </a:r>
            <a:r>
              <a:rPr lang="ar-DZ" sz="2400" dirty="0" err="1"/>
              <a:t>الإِستمرار</a:t>
            </a:r>
            <a:r>
              <a:rPr lang="ar-DZ" sz="2400" dirty="0"/>
              <a:t> والتَّأثير في بيئة إِعلامية، تتَّسِم بالمنافسة والتَّطور التكنولوجي السريع.                    </a:t>
            </a:r>
            <a:r>
              <a:rPr lang="ar-DZ" dirty="0"/>
              <a:t>                                                 </a:t>
            </a:r>
            <a:endParaRPr lang="ar-DZ" sz="2400" dirty="0"/>
          </a:p>
          <a:p>
            <a:pPr>
              <a:lnSpc>
                <a:spcPct val="120000"/>
              </a:lnSpc>
            </a:pPr>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مقدمـــــــــــــــة</a:t>
            </a: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pic>
        <p:nvPicPr>
          <p:cNvPr id="5" name="Image 4">
            <a:extLst>
              <a:ext uri="{FF2B5EF4-FFF2-40B4-BE49-F238E27FC236}">
                <a16:creationId xmlns:a16="http://schemas.microsoft.com/office/drawing/2014/main" id="{B961BF60-D9D1-2B34-A7DD-5F613DE2E38A}"/>
              </a:ext>
            </a:extLst>
          </p:cNvPr>
          <p:cNvPicPr>
            <a:picLocks noChangeAspect="1"/>
          </p:cNvPicPr>
          <p:nvPr/>
        </p:nvPicPr>
        <p:blipFill>
          <a:blip r:embed="rId8"/>
          <a:stretch>
            <a:fillRect/>
          </a:stretch>
        </p:blipFill>
        <p:spPr>
          <a:xfrm>
            <a:off x="7827976" y="1397257"/>
            <a:ext cx="4036344" cy="5262127"/>
          </a:xfrm>
          <a:prstGeom prst="rect">
            <a:avLst/>
          </a:prstGeom>
          <a:ln>
            <a:noFill/>
          </a:ln>
          <a:effectLst>
            <a:softEdge rad="112500"/>
          </a:effectLst>
        </p:spPr>
      </p:pic>
      <p:sp>
        <p:nvSpPr>
          <p:cNvPr id="18" name="Rectangle 17">
            <a:extLst>
              <a:ext uri="{FF2B5EF4-FFF2-40B4-BE49-F238E27FC236}">
                <a16:creationId xmlns:a16="http://schemas.microsoft.com/office/drawing/2014/main" id="{85BC3F50-E393-12FF-C2C6-8D840F2293D3}"/>
              </a:ext>
            </a:extLst>
          </p:cNvPr>
          <p:cNvSpPr/>
          <p:nvPr/>
        </p:nvSpPr>
        <p:spPr>
          <a:xfrm>
            <a:off x="7083049" y="582687"/>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01</a:t>
            </a:r>
            <a:endParaRPr lang="en-US" sz="3200" b="1" dirty="0">
              <a:ea typeface="Roboto Light" panose="02000000000000000000" pitchFamily="2" charset="0"/>
            </a:endParaRPr>
          </a:p>
        </p:txBody>
      </p:sp>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9AC2D-11FA-2F30-BE42-214637C61CF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C8C7B6F-6429-02CF-5467-FBD7EBD8204E}"/>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مفهوم الإدارة في المؤسسات الصحفية</a:t>
            </a:r>
          </a:p>
        </p:txBody>
      </p:sp>
      <p:sp>
        <p:nvSpPr>
          <p:cNvPr id="29" name="Rectangle 28">
            <a:extLst>
              <a:ext uri="{FF2B5EF4-FFF2-40B4-BE49-F238E27FC236}">
                <a16:creationId xmlns:a16="http://schemas.microsoft.com/office/drawing/2014/main" id="{0AE18821-FBC9-9A43-F7B3-ECCF1EF6300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FB3736-5FAE-D750-AC19-26F88262F9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3219A-D779-7F53-94A0-FC9B1EF9C4A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7" name="ZoneTexte 6">
            <a:extLst>
              <a:ext uri="{FF2B5EF4-FFF2-40B4-BE49-F238E27FC236}">
                <a16:creationId xmlns:a16="http://schemas.microsoft.com/office/drawing/2014/main" id="{DB957188-C979-37E4-E25D-8A8A21A9C011}"/>
              </a:ext>
            </a:extLst>
          </p:cNvPr>
          <p:cNvSpPr txBox="1"/>
          <p:nvPr/>
        </p:nvSpPr>
        <p:spPr>
          <a:xfrm>
            <a:off x="770562" y="1736783"/>
            <a:ext cx="10489194" cy="4893647"/>
          </a:xfrm>
          <a:prstGeom prst="rect">
            <a:avLst/>
          </a:prstGeom>
          <a:noFill/>
        </p:spPr>
        <p:txBody>
          <a:bodyPr wrap="square">
            <a:spAutoFit/>
          </a:bodyPr>
          <a:lstStyle/>
          <a:p>
            <a:pPr algn="just" rtl="1"/>
            <a:r>
              <a:rPr lang="ar-EG" sz="2800" kern="100" dirty="0">
                <a:latin typeface="Calibri" panose="020F0502020204030204" pitchFamily="34" charset="0"/>
                <a:ea typeface="Calibri" panose="020F0502020204030204" pitchFamily="34" charset="0"/>
              </a:rPr>
              <a:t>يُنظَـر للإدارة الصحفية علـــى أنَّها:" هيئـة التَّخطـــيط وتنظـيم وإِدارة عمليـات جَمْـــعِ ومُعالجـــة المعلومات ، بهدف إِنجــــاز وظــائف الصـحافة، لِغَــرض ضـمان علاقــة التواصــل مــــع الجمهـور، عـبر الوسائل الصـحفية المتـوفرة لـدى المؤسسة الصـُحيفة"، وقـد تطـوَّرت الإدارة كعلم من خلال مجموعـة مــــن النظــريات البيروقراطيـة، نظريــة الإدارة العِلميــة، نظريـة العلاقــات الإنسـانية والمدرسـة السُـلوكية. والنِّظام الإداري في المؤسسات الصحفية يتكون أساسا من عناصر عدة:</a:t>
            </a:r>
          </a:p>
          <a:p>
            <a:pPr algn="just" rtl="1"/>
            <a:r>
              <a:rPr lang="ar-EG" sz="2800" kern="100" dirty="0">
                <a:latin typeface="Calibri" panose="020F0502020204030204" pitchFamily="34" charset="0"/>
                <a:ea typeface="Calibri" panose="020F0502020204030204" pitchFamily="34" charset="0"/>
              </a:rPr>
              <a:t> 1- فلسفة النِّظام .</a:t>
            </a:r>
          </a:p>
          <a:p>
            <a:pPr algn="just" rtl="1"/>
            <a:r>
              <a:rPr lang="ar-EG" sz="2800" kern="100" dirty="0">
                <a:latin typeface="Calibri" panose="020F0502020204030204" pitchFamily="34" charset="0"/>
                <a:ea typeface="Calibri" panose="020F0502020204030204" pitchFamily="34" charset="0"/>
              </a:rPr>
              <a:t>2- النُظم والقواعد .</a:t>
            </a:r>
          </a:p>
          <a:p>
            <a:pPr algn="just" rtl="1"/>
            <a:r>
              <a:rPr lang="ar-EG" sz="2800" kern="100" dirty="0">
                <a:latin typeface="Calibri" panose="020F0502020204030204" pitchFamily="34" charset="0"/>
                <a:ea typeface="Calibri" panose="020F0502020204030204" pitchFamily="34" charset="0"/>
              </a:rPr>
              <a:t>3- الإجراءات والعمليات.</a:t>
            </a:r>
          </a:p>
          <a:p>
            <a:pPr algn="just" rtl="1"/>
            <a:r>
              <a:rPr lang="ar-EG" sz="2800" kern="100" dirty="0">
                <a:latin typeface="Calibri" panose="020F0502020204030204" pitchFamily="34" charset="0"/>
                <a:ea typeface="Calibri" panose="020F0502020204030204" pitchFamily="34" charset="0"/>
              </a:rPr>
              <a:t>4- الأفراد والمستوى التقني للنظام. </a:t>
            </a:r>
          </a:p>
          <a:p>
            <a:pPr algn="just" rtl="1"/>
            <a:endParaRPr lang="fr-FR"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145BF8DE-590F-A733-6548-BCBBD8B1F1D9}"/>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endParaRPr lang="en-US" sz="1400" b="1" dirty="0">
              <a:ea typeface="Roboto Light" panose="02000000000000000000" pitchFamily="2" charset="0"/>
            </a:endParaRPr>
          </a:p>
        </p:txBody>
      </p:sp>
    </p:spTree>
    <p:extLst>
      <p:ext uri="{BB962C8B-B14F-4D97-AF65-F5344CB8AC3E}">
        <p14:creationId xmlns:p14="http://schemas.microsoft.com/office/powerpoint/2010/main" val="203160736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مفهوم الإدارة في المؤسسات الصحفية</a:t>
            </a: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B644E8B-0C11-2C30-6559-85855BCCAD2F}"/>
              </a:ext>
            </a:extLst>
          </p:cNvPr>
          <p:cNvSpPr txBox="1"/>
          <p:nvPr/>
        </p:nvSpPr>
        <p:spPr>
          <a:xfrm>
            <a:off x="735323" y="1548315"/>
            <a:ext cx="6898376" cy="4919488"/>
          </a:xfrm>
          <a:prstGeom prst="rect">
            <a:avLst/>
          </a:prstGeom>
          <a:noFill/>
        </p:spPr>
        <p:txBody>
          <a:bodyPr wrap="square">
            <a:spAutoFit/>
          </a:bodyPr>
          <a:lstStyle/>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تكَوِّنُ هـذه العناصـر نِظامًا ديناميكيًا وعلاقـة تبادلية، فأَي تَغيير لأي عنصر منها يَنتج عنه آثارًا  مُتعلِّقة بِالعناصر الأخـرى، والإدارة في المؤسسـة الصحفية، ذات تأثير كبير على نشاطاتها، إِذْ لا يَكْفي تـوفُّر رأس المـال، والخِبرة الفنِّية، وتوفير حرية الإعـلام لنجاح مؤسَّسات الصحافة من دون إِدارة صحفية قائمة على أُسُــس التَّنظيم الإداري السليم، والمُشاركة في صُنع القرارات، وفي تَحَمُّل مســؤولية الإدارة، ويُؤثِّر على كفاءة الإدارة داخل المؤسسَة الصحفية، ويُحقـِّق أهدافها المُسـطَّرة، في حِين أنَّ مركزية الإدارة الصحفية وتَطبيـق اللـَوَائِح والقوانين بشكل صَـارم، وإتبـاع معـايير غــير عَادِلة في التقيــــيم وتوزيـع الأدوار والمسـؤوليات، يُؤثِّر علــــى كفاءة مَنَــاخ العَمــــل داخــــل المؤسسة الصحفية.</a:t>
            </a:r>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B0C98934-6423-9BC4-1436-2A54EB88D5E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46418" y="1961936"/>
            <a:ext cx="4760237" cy="3698200"/>
          </a:xfrm>
          <a:prstGeom prst="rect">
            <a:avLst/>
          </a:prstGeom>
        </p:spPr>
      </p:pic>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194EA-2AA7-F7DA-9ED4-E3E428E291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AE19B93-7944-4791-E29F-C01D6AD6EDD3}"/>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أسباب دراسة الإدارة الصحفية </a:t>
            </a:r>
          </a:p>
        </p:txBody>
      </p:sp>
      <p:sp>
        <p:nvSpPr>
          <p:cNvPr id="29" name="Rectangle 28">
            <a:extLst>
              <a:ext uri="{FF2B5EF4-FFF2-40B4-BE49-F238E27FC236}">
                <a16:creationId xmlns:a16="http://schemas.microsoft.com/office/drawing/2014/main" id="{715191E4-2583-F1BD-EB1B-83A2E1509BB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B858C8-3445-2763-DC67-481038638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A50265-894F-06E6-AA3C-8FDE53A286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7C682939-6236-99CE-AD38-2D0E2E043264}"/>
              </a:ext>
            </a:extLst>
          </p:cNvPr>
          <p:cNvSpPr txBox="1"/>
          <p:nvPr/>
        </p:nvSpPr>
        <p:spPr>
          <a:xfrm>
            <a:off x="4839128" y="1398312"/>
            <a:ext cx="6758988" cy="5262979"/>
          </a:xfrm>
          <a:prstGeom prst="rect">
            <a:avLst/>
          </a:prstGeom>
          <a:noFill/>
        </p:spPr>
        <p:txBody>
          <a:bodyPr wrap="square">
            <a:spAutoFit/>
          </a:bodyPr>
          <a:lstStyle/>
          <a:p>
            <a:pPr algn="just" rtl="1"/>
            <a:r>
              <a:rPr lang="ar-DZ" sz="2400" b="1" dirty="0">
                <a:solidFill>
                  <a:srgbClr val="FF0000"/>
                </a:solidFill>
              </a:rPr>
              <a:t>1- </a:t>
            </a:r>
            <a:r>
              <a:rPr lang="ar-SA" sz="2400" b="1" dirty="0">
                <a:solidFill>
                  <a:srgbClr val="FF0000"/>
                </a:solidFill>
              </a:rPr>
              <a:t>ض</a:t>
            </a:r>
            <a:r>
              <a:rPr lang="ar-DZ" sz="2400" b="1" dirty="0">
                <a:solidFill>
                  <a:srgbClr val="FF0000"/>
                </a:solidFill>
              </a:rPr>
              <a:t>َ</a:t>
            </a:r>
            <a:r>
              <a:rPr lang="ar-SA" sz="2400" b="1" dirty="0">
                <a:solidFill>
                  <a:srgbClr val="FF0000"/>
                </a:solidFill>
              </a:rPr>
              <a:t>خامة ال</a:t>
            </a:r>
            <a:r>
              <a:rPr lang="ar-DZ" sz="2400" b="1" dirty="0">
                <a:solidFill>
                  <a:srgbClr val="FF0000"/>
                </a:solidFill>
              </a:rPr>
              <a:t>إ</a:t>
            </a:r>
            <a:r>
              <a:rPr lang="ar-SA" sz="2400" b="1" dirty="0" err="1">
                <a:solidFill>
                  <a:srgbClr val="FF0000"/>
                </a:solidFill>
              </a:rPr>
              <a:t>ستثمارات</a:t>
            </a:r>
            <a:r>
              <a:rPr lang="ar-SA" sz="2400" b="1" dirty="0">
                <a:solidFill>
                  <a:srgbClr val="FF0000"/>
                </a:solidFill>
              </a:rPr>
              <a:t> في مجال الصحافة</a:t>
            </a:r>
            <a:r>
              <a:rPr lang="fr-FR" sz="2400" b="1" dirty="0">
                <a:solidFill>
                  <a:srgbClr val="FF0000"/>
                </a:solidFill>
              </a:rPr>
              <a:t> : </a:t>
            </a:r>
            <a:endParaRPr lang="fr-FR" sz="2400" dirty="0">
              <a:solidFill>
                <a:srgbClr val="FF0000"/>
              </a:solidFill>
            </a:endParaRPr>
          </a:p>
          <a:p>
            <a:pPr algn="just" rtl="1"/>
            <a:r>
              <a:rPr lang="ar-EG" sz="2400" kern="100" dirty="0">
                <a:latin typeface="Calibri" panose="020F0502020204030204" pitchFamily="34" charset="0"/>
                <a:ea typeface="Calibri" panose="020F0502020204030204" pitchFamily="34" charset="0"/>
              </a:rPr>
              <a:t>تحوَّلت الصحافة من مُجرد رسالة، إلى صناعة تحتاج إلى </a:t>
            </a:r>
            <a:r>
              <a:rPr lang="ar-EG" sz="2400" kern="100" dirty="0" err="1">
                <a:latin typeface="Calibri" panose="020F0502020204030204" pitchFamily="34" charset="0"/>
                <a:ea typeface="Calibri" panose="020F0502020204030204" pitchFamily="34" charset="0"/>
              </a:rPr>
              <a:t>إِستثمارات</a:t>
            </a:r>
            <a:r>
              <a:rPr lang="ar-EG" sz="2400" kern="100" dirty="0">
                <a:latin typeface="Calibri" panose="020F0502020204030204" pitchFamily="34" charset="0"/>
                <a:ea typeface="Calibri" panose="020F0502020204030204" pitchFamily="34" charset="0"/>
              </a:rPr>
              <a:t> ضخمة، مِمَّا أدى إِلى سيطرة مَجموعات </a:t>
            </a:r>
            <a:r>
              <a:rPr lang="ar-EG" sz="2400" kern="100" dirty="0" err="1">
                <a:latin typeface="Calibri" panose="020F0502020204030204" pitchFamily="34" charset="0"/>
                <a:ea typeface="Calibri" panose="020F0502020204030204" pitchFamily="34" charset="0"/>
              </a:rPr>
              <a:t>إِحتكارية</a:t>
            </a:r>
            <a:r>
              <a:rPr lang="ar-EG" sz="2400" kern="100" dirty="0">
                <a:latin typeface="Calibri" panose="020F0502020204030204" pitchFamily="34" charset="0"/>
                <a:ea typeface="Calibri" panose="020F0502020204030204" pitchFamily="34" charset="0"/>
              </a:rPr>
              <a:t> كُبرى على مُعظم الصحف، خاصة في الدول الرأسمالية. فقد أصبح إصدار صحيفة يومية، يتطلَّب ملايين الدولارات، مثل: الصحف الأمريكية الَّتي تُحقِّق أرباحًا وإيرادَات إعلانية هائلة، وتُسيطر سَلاسِل إعلامية أمريكية كبرى مثل "هيرست" </a:t>
            </a:r>
            <a:r>
              <a:rPr lang="ar-EG" sz="2400" kern="100" dirty="0" err="1">
                <a:latin typeface="Calibri" panose="020F0502020204030204" pitchFamily="34" charset="0"/>
                <a:ea typeface="Calibri" panose="020F0502020204030204" pitchFamily="34" charset="0"/>
              </a:rPr>
              <a:t>و"سكريبس</a:t>
            </a:r>
            <a:r>
              <a:rPr lang="ar-EG" sz="2400" kern="100" dirty="0">
                <a:latin typeface="Calibri" panose="020F0502020204030204" pitchFamily="34" charset="0"/>
                <a:ea typeface="Calibri" panose="020F0502020204030204" pitchFamily="34" charset="0"/>
              </a:rPr>
              <a:t>" على أكثر من نصف </a:t>
            </a:r>
            <a:r>
              <a:rPr lang="ar-EG" sz="2400" kern="100" dirty="0" err="1">
                <a:latin typeface="Calibri" panose="020F0502020204030204" pitchFamily="34" charset="0"/>
                <a:ea typeface="Calibri" panose="020F0502020204030204" pitchFamily="34" charset="0"/>
              </a:rPr>
              <a:t>السُوق.وفي</a:t>
            </a:r>
            <a:r>
              <a:rPr lang="ar-EG" sz="2400" kern="100" dirty="0">
                <a:latin typeface="Calibri" panose="020F0502020204030204" pitchFamily="34" charset="0"/>
                <a:ea typeface="Calibri" panose="020F0502020204030204" pitchFamily="34" charset="0"/>
              </a:rPr>
              <a:t> بريطانيا، كانت تكلفة إصدار صحيفة لا تقل عن مليون جنيه إسترليني في منتصف القرن العشرين، وتضاعفت لاحقًا بشكل كبير.</a:t>
            </a:r>
          </a:p>
          <a:p>
            <a:pPr algn="just" rtl="1"/>
            <a:r>
              <a:rPr lang="ar-EG" sz="2400" kern="100" dirty="0">
                <a:latin typeface="Calibri" panose="020F0502020204030204" pitchFamily="34" charset="0"/>
                <a:ea typeface="Calibri" panose="020F0502020204030204" pitchFamily="34" charset="0"/>
              </a:rPr>
              <a:t>أمَّا في مصر، فَتُوَضِّح بيانات مؤسسة الأهرام، نموًا هائلًا في </a:t>
            </a:r>
            <a:r>
              <a:rPr lang="ar-EG" sz="2400" kern="100" dirty="0" err="1">
                <a:latin typeface="Calibri" panose="020F0502020204030204" pitchFamily="34" charset="0"/>
                <a:ea typeface="Calibri" panose="020F0502020204030204" pitchFamily="34" charset="0"/>
              </a:rPr>
              <a:t>الإِستثمارات</a:t>
            </a:r>
            <a:r>
              <a:rPr lang="ar-EG" sz="2400" kern="100" dirty="0">
                <a:latin typeface="Calibri" panose="020F0502020204030204" pitchFamily="34" charset="0"/>
                <a:ea typeface="Calibri" panose="020F0502020204030204" pitchFamily="34" charset="0"/>
              </a:rPr>
              <a:t> والعَائدات بين عامي 1981 و1991، حيث </a:t>
            </a:r>
            <a:r>
              <a:rPr lang="ar-EG" sz="2400" kern="100" dirty="0" err="1">
                <a:latin typeface="Calibri" panose="020F0502020204030204" pitchFamily="34" charset="0"/>
                <a:ea typeface="Calibri" panose="020F0502020204030204" pitchFamily="34" charset="0"/>
              </a:rPr>
              <a:t>إِرتفع</a:t>
            </a:r>
            <a:r>
              <a:rPr lang="ar-EG" sz="2400" kern="100" dirty="0">
                <a:latin typeface="Calibri" panose="020F0502020204030204" pitchFamily="34" charset="0"/>
                <a:ea typeface="Calibri" panose="020F0502020204030204" pitchFamily="34" charset="0"/>
              </a:rPr>
              <a:t> دَخْل الإعلانات والتوزيع والخدمات الأخرى أضعافًا، ممَّا يعكس ضخامة رأس المال المطلوب، لِتشغيل المؤسسات الصحفية الحديثة.</a:t>
            </a:r>
          </a:p>
          <a:p>
            <a:pPr algn="just" rtl="1"/>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1">
            <a:extLst>
              <a:ext uri="{FF2B5EF4-FFF2-40B4-BE49-F238E27FC236}">
                <a16:creationId xmlns:a16="http://schemas.microsoft.com/office/drawing/2014/main" id="{28E08E5A-4F45-EF2D-84C0-F5A5C70D4F8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0A7E3C-9BE3-20F0-DE81-44E0458EF338}"/>
              </a:ext>
            </a:extLst>
          </p:cNvPr>
          <p:cNvSpPr/>
          <p:nvPr/>
        </p:nvSpPr>
        <p:spPr>
          <a:xfrm rot="16200000" flipV="1">
            <a:off x="-2107181" y="240639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6973997-70B1-9DEB-5AE3-4671908FA20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04</a:t>
            </a:r>
            <a:endParaRPr lang="en-US" sz="1400" b="1" dirty="0">
              <a:ea typeface="Roboto Light" panose="02000000000000000000" pitchFamily="2" charset="0"/>
            </a:endParaRPr>
          </a:p>
        </p:txBody>
      </p:sp>
      <p:pic>
        <p:nvPicPr>
          <p:cNvPr id="7" name="Image 6">
            <a:extLst>
              <a:ext uri="{FF2B5EF4-FFF2-40B4-BE49-F238E27FC236}">
                <a16:creationId xmlns:a16="http://schemas.microsoft.com/office/drawing/2014/main" id="{B4D232DC-12A8-524D-FAC3-0F30351646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93884" y="2259078"/>
            <a:ext cx="4021438" cy="4021438"/>
          </a:xfrm>
          <a:prstGeom prst="rect">
            <a:avLst/>
          </a:prstGeom>
        </p:spPr>
      </p:pic>
    </p:spTree>
    <p:extLst>
      <p:ext uri="{BB962C8B-B14F-4D97-AF65-F5344CB8AC3E}">
        <p14:creationId xmlns:p14="http://schemas.microsoft.com/office/powerpoint/2010/main" val="26507696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55C90-4257-5D53-5AA2-BDEA390BB54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7D35FA0F-A812-74CE-7174-BA79E8967F7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6A78BEB-683A-36E0-F5BD-C13A293D3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426D72C-C2F6-5DE0-0276-7A8148A91EC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12" name="ZoneTexte 11">
            <a:extLst>
              <a:ext uri="{FF2B5EF4-FFF2-40B4-BE49-F238E27FC236}">
                <a16:creationId xmlns:a16="http://schemas.microsoft.com/office/drawing/2014/main" id="{77FFE9EF-AA7D-BEB9-6CF0-0DB70634A0C6}"/>
              </a:ext>
            </a:extLst>
          </p:cNvPr>
          <p:cNvSpPr txBox="1"/>
          <p:nvPr/>
        </p:nvSpPr>
        <p:spPr>
          <a:xfrm>
            <a:off x="4400614" y="677421"/>
            <a:ext cx="6096000" cy="643894"/>
          </a:xfrm>
          <a:prstGeom prst="rect">
            <a:avLst/>
          </a:prstGeom>
          <a:noFill/>
        </p:spPr>
        <p:txBody>
          <a:bodyPr wrap="square">
            <a:spAutoFit/>
          </a:bodyPr>
          <a:lstStyle/>
          <a:p>
            <a:pPr algn="ctr">
              <a:lnSpc>
                <a:spcPct val="120000"/>
              </a:lnSpc>
            </a:pPr>
            <a:r>
              <a:rPr lang="ar-DZ" sz="3200" b="1">
                <a:solidFill>
                  <a:srgbClr val="00B0F0"/>
                </a:solidFill>
                <a:latin typeface="Alexandria" charset="0"/>
                <a:cs typeface="Alexandria" charset="0"/>
              </a:rPr>
              <a:t>أسباب دراسة الإدارة الصحفية </a:t>
            </a:r>
            <a:endParaRPr lang="ar-DZ" sz="3200" b="1" dirty="0">
              <a:solidFill>
                <a:srgbClr val="00B0F0"/>
              </a:solidFill>
              <a:latin typeface="Alexandria" charset="0"/>
              <a:cs typeface="Alexandria" charset="0"/>
            </a:endParaRPr>
          </a:p>
        </p:txBody>
      </p:sp>
      <p:sp>
        <p:nvSpPr>
          <p:cNvPr id="2" name="Rectangle 1">
            <a:extLst>
              <a:ext uri="{FF2B5EF4-FFF2-40B4-BE49-F238E27FC236}">
                <a16:creationId xmlns:a16="http://schemas.microsoft.com/office/drawing/2014/main" id="{F2C1CBE4-BF46-A44A-92FA-C0501EF20E04}"/>
              </a:ext>
            </a:extLst>
          </p:cNvPr>
          <p:cNvSpPr/>
          <p:nvPr/>
        </p:nvSpPr>
        <p:spPr>
          <a:xfrm>
            <a:off x="3194666" y="57786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4" name="ZoneTexte 3">
            <a:extLst>
              <a:ext uri="{FF2B5EF4-FFF2-40B4-BE49-F238E27FC236}">
                <a16:creationId xmlns:a16="http://schemas.microsoft.com/office/drawing/2014/main" id="{805F4C28-F74C-2825-3A9E-BD387B6BEF0D}"/>
              </a:ext>
            </a:extLst>
          </p:cNvPr>
          <p:cNvSpPr txBox="1"/>
          <p:nvPr/>
        </p:nvSpPr>
        <p:spPr>
          <a:xfrm>
            <a:off x="3442237" y="1518145"/>
            <a:ext cx="8012754" cy="5085816"/>
          </a:xfrm>
          <a:prstGeom prst="rect">
            <a:avLst/>
          </a:prstGeom>
          <a:noFill/>
        </p:spPr>
        <p:txBody>
          <a:bodyPr wrap="square">
            <a:spAutoFit/>
          </a:bodyPr>
          <a:lstStyle/>
          <a:p>
            <a:pPr lvl="0" algn="just" rtl="1"/>
            <a:r>
              <a:rPr lang="ar-DZ" sz="2400" b="1" dirty="0">
                <a:solidFill>
                  <a:srgbClr val="FF0000"/>
                </a:solidFill>
              </a:rPr>
              <a:t>2- </a:t>
            </a:r>
            <a:r>
              <a:rPr lang="ar-SA" sz="2400" b="1" dirty="0">
                <a:solidFill>
                  <a:srgbClr val="FF0000"/>
                </a:solidFill>
              </a:rPr>
              <a:t>دخول ثم خروج الحكومات في هذا النشاط:</a:t>
            </a:r>
            <a:endParaRPr lang="fr-FR" sz="2400" b="1" dirty="0">
              <a:solidFill>
                <a:srgbClr val="FF0000"/>
              </a:solidFill>
            </a:endParaRPr>
          </a:p>
          <a:p>
            <a:pPr lvl="0" algn="just" rtl="1">
              <a:lnSpc>
                <a:spcPct val="107000"/>
              </a:lnSpc>
              <a:spcAft>
                <a:spcPts val="800"/>
              </a:spcAft>
            </a:pPr>
            <a:r>
              <a:rPr lang="ar-EG" sz="2200" dirty="0"/>
              <a:t>في الدول </a:t>
            </a:r>
            <a:r>
              <a:rPr lang="ar-EG" sz="2200" dirty="0" err="1"/>
              <a:t>الإِشتراكية</a:t>
            </a:r>
            <a:r>
              <a:rPr lang="ar-EG" sz="2200" dirty="0"/>
              <a:t>، لم تَظْهر مشكلة سَيطرة رأس المال على الصحافة، بِسبب المِلكية الجماعية، إذْ كانت الصحف تَصْدُر عن التنظيمات السياسية، لِخدمة أهداف الطبقة العاملة، لا لتحقيق الربح. فَفي الإِتحاد السوفيتي سابقًا صَدَرَت أكثر من 8500  صحيفة تُوزِّع 300 مليون نسخة يوميًا. لكن بعد </a:t>
            </a:r>
            <a:r>
              <a:rPr lang="ar-EG" sz="2200" dirty="0" err="1"/>
              <a:t>إِنهيار</a:t>
            </a:r>
            <a:r>
              <a:rPr lang="ar-EG" sz="2200" dirty="0"/>
              <a:t> الإِتحاد السوفيتي</a:t>
            </a:r>
          </a:p>
          <a:p>
            <a:pPr lvl="0" algn="just" rtl="1">
              <a:lnSpc>
                <a:spcPct val="107000"/>
              </a:lnSpc>
              <a:spcAft>
                <a:spcPts val="800"/>
              </a:spcAft>
            </a:pPr>
            <a:r>
              <a:rPr lang="ar-EG" sz="2200" dirty="0"/>
              <a:t> وتَفكُّكِه، شهدت الصحافة تحوُّلات كبيرة، من أبرزها:</a:t>
            </a:r>
          </a:p>
          <a:p>
            <a:pPr lvl="0" algn="just" rtl="1">
              <a:lnSpc>
                <a:spcPct val="107000"/>
              </a:lnSpc>
              <a:spcAft>
                <a:spcPts val="800"/>
              </a:spcAft>
            </a:pPr>
            <a:r>
              <a:rPr lang="ar-EG" sz="2200" dirty="0"/>
              <a:t>منح حرية أوسع للصحف في نقد النّظام.</a:t>
            </a:r>
          </a:p>
          <a:p>
            <a:pPr lvl="0" algn="just" rtl="1">
              <a:lnSpc>
                <a:spcPct val="107000"/>
              </a:lnSpc>
              <a:spcAft>
                <a:spcPts val="800"/>
              </a:spcAft>
            </a:pPr>
            <a:r>
              <a:rPr lang="ar-EG" sz="2200" dirty="0"/>
              <a:t> فتح المجال أمام جميع المواطنين للعمل في الإعلام، دون </a:t>
            </a:r>
            <a:r>
              <a:rPr lang="ar-EG" sz="2200" dirty="0" err="1"/>
              <a:t>إِشتراط</a:t>
            </a:r>
            <a:r>
              <a:rPr lang="ar-EG" sz="2200" dirty="0"/>
              <a:t> </a:t>
            </a:r>
            <a:r>
              <a:rPr lang="ar-EG" sz="2200" dirty="0" err="1"/>
              <a:t>الإِنتماء</a:t>
            </a:r>
            <a:r>
              <a:rPr lang="ar-EG" sz="2200" dirty="0"/>
              <a:t> الحِزبي.</a:t>
            </a:r>
          </a:p>
          <a:p>
            <a:pPr lvl="0" algn="just" rtl="1">
              <a:lnSpc>
                <a:spcPct val="107000"/>
              </a:lnSpc>
              <a:spcAft>
                <a:spcPts val="800"/>
              </a:spcAft>
            </a:pPr>
            <a:r>
              <a:rPr lang="ar-EG" sz="2200" dirty="0"/>
              <a:t> السماح بتعدُّد الآراء السياسية.</a:t>
            </a:r>
          </a:p>
          <a:p>
            <a:pPr lvl="0" algn="just" rtl="1">
              <a:lnSpc>
                <a:spcPct val="107000"/>
              </a:lnSpc>
              <a:spcAft>
                <a:spcPts val="800"/>
              </a:spcAft>
            </a:pPr>
            <a:r>
              <a:rPr lang="ar-EG" sz="2200" dirty="0"/>
              <a:t> </a:t>
            </a:r>
            <a:r>
              <a:rPr lang="ar-EG" sz="2200" dirty="0" err="1"/>
              <a:t>الإِهتمام</a:t>
            </a:r>
            <a:r>
              <a:rPr lang="ar-EG" sz="2200" dirty="0"/>
              <a:t> برسائل القراء.</a:t>
            </a:r>
          </a:p>
          <a:p>
            <a:pPr lvl="0" algn="just" rtl="1">
              <a:lnSpc>
                <a:spcPct val="107000"/>
              </a:lnSpc>
              <a:spcAft>
                <a:spcPts val="800"/>
              </a:spcAft>
            </a:pPr>
            <a:r>
              <a:rPr lang="ar-EG" sz="2200" dirty="0"/>
              <a:t> إِلغاء الرقابة المسبقة، وحصر معاقبة الصحف والصحفيين في الجهات القضائية فقط.</a:t>
            </a:r>
          </a:p>
          <a:p>
            <a:pPr lvl="0" algn="just" rtl="1">
              <a:lnSpc>
                <a:spcPct val="107000"/>
              </a:lnSpc>
              <a:spcAft>
                <a:spcPts val="800"/>
              </a:spcAft>
            </a:pPr>
            <a:endParaRPr lang="fr-FR" dirty="0"/>
          </a:p>
        </p:txBody>
      </p:sp>
      <p:pic>
        <p:nvPicPr>
          <p:cNvPr id="10" name="Image 9">
            <a:extLst>
              <a:ext uri="{FF2B5EF4-FFF2-40B4-BE49-F238E27FC236}">
                <a16:creationId xmlns:a16="http://schemas.microsoft.com/office/drawing/2014/main" id="{D890DA5B-022F-846B-5911-347F679D5C6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431" y="2247709"/>
            <a:ext cx="3349153" cy="3384995"/>
          </a:xfrm>
          <a:prstGeom prst="rect">
            <a:avLst/>
          </a:prstGeom>
        </p:spPr>
      </p:pic>
    </p:spTree>
    <p:extLst>
      <p:ext uri="{BB962C8B-B14F-4D97-AF65-F5344CB8AC3E}">
        <p14:creationId xmlns:p14="http://schemas.microsoft.com/office/powerpoint/2010/main" val="3902217870"/>
      </p:ext>
    </p:extLst>
  </p:cSld>
  <p:clrMapOvr>
    <a:masterClrMapping/>
  </p:clrMapOvr>
  <mc:AlternateContent xmlns:mc="http://schemas.openxmlformats.org/markup-compatibility/2006" xmlns:p14="http://schemas.microsoft.com/office/powerpoint/2010/main">
    <mc:Choice Requires="p14">
      <p:transition p14:dur="1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071C5D-2E5A-147A-4A38-878F2EA9ACB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BD2397E-AD96-B34C-2CDA-903CC5E06197}"/>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أسباب دراسة الإدارة الصحفية </a:t>
            </a:r>
          </a:p>
        </p:txBody>
      </p:sp>
      <p:sp>
        <p:nvSpPr>
          <p:cNvPr id="29" name="Rectangle 28">
            <a:extLst>
              <a:ext uri="{FF2B5EF4-FFF2-40B4-BE49-F238E27FC236}">
                <a16:creationId xmlns:a16="http://schemas.microsoft.com/office/drawing/2014/main" id="{60EF0B0F-29B4-CC49-7987-155268867BE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5FF2552-7692-94F0-E148-ECE8D46806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2E68286-786B-F100-0FBB-EEA8780F3DB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D5CB1945-E1CF-8C5C-1BF0-336B557A7023}"/>
              </a:ext>
            </a:extLst>
          </p:cNvPr>
          <p:cNvSpPr/>
          <p:nvPr/>
        </p:nvSpPr>
        <p:spPr>
          <a:xfrm>
            <a:off x="316434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27C28913-7B67-4A50-97C1-FDBA11FF254A}"/>
              </a:ext>
            </a:extLst>
          </p:cNvPr>
          <p:cNvSpPr txBox="1"/>
          <p:nvPr/>
        </p:nvSpPr>
        <p:spPr>
          <a:xfrm>
            <a:off x="1613044" y="1427180"/>
            <a:ext cx="9626885" cy="5622437"/>
          </a:xfrm>
          <a:prstGeom prst="rect">
            <a:avLst/>
          </a:prstGeom>
          <a:noFill/>
        </p:spPr>
        <p:txBody>
          <a:bodyPr wrap="square">
            <a:spAutoFit/>
          </a:bodyPr>
          <a:lstStyle/>
          <a:p>
            <a:pPr marL="457200" algn="just" rtl="1">
              <a:lnSpc>
                <a:spcPct val="107000"/>
              </a:lnSpc>
              <a:spcAft>
                <a:spcPts val="800"/>
              </a:spcAft>
              <a:buNone/>
            </a:pP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3- </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صعوبة مشاكل الإنتاج في الصحافة</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marL="457200"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تُواجه الصحافة صعوبات إِنتاجية معقَّدة، تختلف عن الصناعات الأخرى، لأنَّها تقوم على إِنتاج فِكري وزمني حسَّاس، يعتمد على السِّبق الصحفي </a:t>
            </a:r>
            <a:r>
              <a:rPr lang="ar-EG" sz="2400" kern="100" dirty="0" err="1">
                <a:latin typeface="Calibri" panose="020F0502020204030204" pitchFamily="34" charset="0"/>
                <a:ea typeface="Calibri" panose="020F0502020204030204" pitchFamily="34" charset="0"/>
              </a:rPr>
              <a:t>والإِلتزام</a:t>
            </a:r>
            <a:r>
              <a:rPr lang="ar-EG" sz="2400" kern="100" dirty="0">
                <a:latin typeface="Calibri" panose="020F0502020204030204" pitchFamily="34" charset="0"/>
                <a:ea typeface="Calibri" panose="020F0502020204030204" pitchFamily="34" charset="0"/>
              </a:rPr>
              <a:t> بمواعيد الطِباعة الصارمة.</a:t>
            </a:r>
            <a:br>
              <a:rPr lang="ar-EG" sz="2400" kern="100" dirty="0">
                <a:latin typeface="Calibri" panose="020F0502020204030204" pitchFamily="34" charset="0"/>
                <a:ea typeface="Calibri" panose="020F0502020204030204" pitchFamily="34" charset="0"/>
              </a:rPr>
            </a:br>
            <a:r>
              <a:rPr lang="ar-EG" sz="2400" kern="100" dirty="0">
                <a:latin typeface="Calibri" panose="020F0502020204030204" pitchFamily="34" charset="0"/>
                <a:ea typeface="Calibri" panose="020F0502020204030204" pitchFamily="34" charset="0"/>
              </a:rPr>
              <a:t>في الماضي كانت التِّقنيات القديمة مثل: </a:t>
            </a:r>
            <a:r>
              <a:rPr lang="ar-EG" sz="2400" kern="100" dirty="0" err="1">
                <a:latin typeface="Calibri" panose="020F0502020204030204" pitchFamily="34" charset="0"/>
                <a:ea typeface="Calibri" panose="020F0502020204030204" pitchFamily="34" charset="0"/>
              </a:rPr>
              <a:t>اللينوتيب</a:t>
            </a:r>
            <a:r>
              <a:rPr lang="ar-EG" sz="2400" kern="100" dirty="0">
                <a:latin typeface="Calibri" panose="020F0502020204030204" pitchFamily="34" charset="0"/>
                <a:ea typeface="Calibri" panose="020F0502020204030204" pitchFamily="34" charset="0"/>
              </a:rPr>
              <a:t> تحدّ من سرعة النشر، لكن ظهور الحاسوب سهّل تعدُّد الطبَعات وتسريع العمل. كما تُمثِّل عملية التوزيع والنَّقل تحديًا إضافيًا، خاصة في ظل المنافسة مع نَشرات الأخبار التلفزيونية.</a:t>
            </a:r>
          </a:p>
          <a:p>
            <a:pPr marL="457200"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وتختلف مشاكل الإِنتاج من بلد لآخر، حسب النظام السياسي </a:t>
            </a:r>
            <a:r>
              <a:rPr lang="ar-EG" sz="2400" kern="100" dirty="0" err="1">
                <a:latin typeface="Calibri" panose="020F0502020204030204" pitchFamily="34" charset="0"/>
                <a:ea typeface="Calibri" panose="020F0502020204030204" pitchFamily="34" charset="0"/>
              </a:rPr>
              <a:t>والإِِقتصادي</a:t>
            </a:r>
            <a:r>
              <a:rPr lang="ar-EG" sz="2400" kern="100" dirty="0">
                <a:latin typeface="Calibri" panose="020F0502020204030204" pitchFamily="34" charset="0"/>
                <a:ea typeface="Calibri" panose="020F0502020204030204" pitchFamily="34" charset="0"/>
              </a:rPr>
              <a:t>، ففي الدول المتقدمة تُستخدم تكنولوجيا توفر الوقت والمال، بينما تَعجِز عنها صحف العالم النامي بسبب تكلفتها العالية. كما تعاني الصحف من </a:t>
            </a:r>
            <a:r>
              <a:rPr lang="ar-EG" sz="2400" kern="100" dirty="0" err="1">
                <a:latin typeface="Calibri" panose="020F0502020204030204" pitchFamily="34" charset="0"/>
                <a:ea typeface="Calibri" panose="020F0502020204030204" pitchFamily="34" charset="0"/>
              </a:rPr>
              <a:t>إِعتمادها</a:t>
            </a:r>
            <a:r>
              <a:rPr lang="ar-EG" sz="2400" kern="100" dirty="0">
                <a:latin typeface="Calibri" panose="020F0502020204030204" pitchFamily="34" charset="0"/>
                <a:ea typeface="Calibri" panose="020F0502020204030204" pitchFamily="34" charset="0"/>
              </a:rPr>
              <a:t> الكبير على الإعلانات كَمَصدر تمويل، مِمَّا يَمْنَح المُعْلِنين نُفوذًا يُؤَثر أحيانًا على </a:t>
            </a:r>
            <a:r>
              <a:rPr lang="ar-EG" sz="2400" kern="100" dirty="0" err="1">
                <a:latin typeface="Calibri" panose="020F0502020204030204" pitchFamily="34" charset="0"/>
                <a:ea typeface="Calibri" panose="020F0502020204030204" pitchFamily="34" charset="0"/>
              </a:rPr>
              <a:t>إِستقلالها</a:t>
            </a:r>
            <a:r>
              <a:rPr lang="ar-EG" sz="2400" kern="100" dirty="0">
                <a:latin typeface="Calibri" panose="020F0502020204030204" pitchFamily="34" charset="0"/>
                <a:ea typeface="Calibri" panose="020F0502020204030204" pitchFamily="34" charset="0"/>
              </a:rPr>
              <a:t>.</a:t>
            </a:r>
          </a:p>
          <a:p>
            <a:pPr marL="457200"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وتَبرز أيضًا مشكلة نُقص ورق الصحف، إِذْ تَحتَكر الدول المتقدمة صناعته وتصدِّر أَغلبه، ما يجعل الدول النامية تواجه صعوبات في تأمينه، رَغْم </a:t>
            </a:r>
            <a:r>
              <a:rPr lang="ar-EG" sz="2400" kern="100" dirty="0" err="1">
                <a:latin typeface="Calibri" panose="020F0502020204030204" pitchFamily="34" charset="0"/>
                <a:ea typeface="Calibri" panose="020F0502020204030204" pitchFamily="34" charset="0"/>
              </a:rPr>
              <a:t>الإِرتفاع</a:t>
            </a:r>
            <a:r>
              <a:rPr lang="ar-EG" sz="2400" kern="100" dirty="0">
                <a:latin typeface="Calibri" panose="020F0502020204030204" pitchFamily="34" charset="0"/>
                <a:ea typeface="Calibri" panose="020F0502020204030204" pitchFamily="34" charset="0"/>
              </a:rPr>
              <a:t> العالمي الكبير في </a:t>
            </a:r>
            <a:r>
              <a:rPr lang="ar-EG" sz="2400" kern="100" dirty="0" err="1">
                <a:latin typeface="Calibri" panose="020F0502020204030204" pitchFamily="34" charset="0"/>
                <a:ea typeface="Calibri" panose="020F0502020204030204" pitchFamily="34" charset="0"/>
              </a:rPr>
              <a:t>إِستهلاكه</a:t>
            </a:r>
            <a:r>
              <a:rPr lang="ar-EG" sz="2400" kern="100" dirty="0">
                <a:latin typeface="Calibri" panose="020F0502020204030204" pitchFamily="34" charset="0"/>
                <a:ea typeface="Calibri" panose="020F0502020204030204" pitchFamily="34" charset="0"/>
              </a:rPr>
              <a:t>.</a:t>
            </a:r>
          </a:p>
          <a:p>
            <a:pPr marL="457200"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6798712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5A3C24-30F8-97C1-4AF5-47FEB084FEC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13C47D8-A66B-6AEE-B73F-F59637A4249E}"/>
              </a:ext>
            </a:extLst>
          </p:cNvPr>
          <p:cNvSpPr txBox="1"/>
          <p:nvPr/>
        </p:nvSpPr>
        <p:spPr>
          <a:xfrm>
            <a:off x="4470904" y="577484"/>
            <a:ext cx="7189024" cy="1234825"/>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أسباب دراسة الإدارة الصحفية </a:t>
            </a:r>
          </a:p>
          <a:p>
            <a:pPr algn="ctr">
              <a:lnSpc>
                <a:spcPct val="120000"/>
              </a:lnSpc>
            </a:pPr>
            <a:endParaRPr lang="ar-DZ" sz="32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7747C10-444A-C0F4-06D6-EBA8B77F555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246F657-349D-7E8A-B371-1DECE92A45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2E46254-8124-AC78-93B2-8B4B4C15C31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40A41B00-83B4-F4A7-E296-153ACC23B2AF}"/>
              </a:ext>
            </a:extLst>
          </p:cNvPr>
          <p:cNvSpPr txBox="1"/>
          <p:nvPr/>
        </p:nvSpPr>
        <p:spPr>
          <a:xfrm>
            <a:off x="1434575" y="1194896"/>
            <a:ext cx="9958121" cy="4828117"/>
          </a:xfrm>
          <a:prstGeom prst="rect">
            <a:avLst/>
          </a:prstGeom>
          <a:noFill/>
        </p:spPr>
        <p:txBody>
          <a:bodyPr wrap="square">
            <a:spAutoFit/>
          </a:bodyPr>
          <a:lstStyle/>
          <a:p>
            <a:pPr marL="457200" indent="-457200" algn="just" rtl="1">
              <a:buFont typeface="Wingdings" panose="05000000000000000000" pitchFamily="2" charset="2"/>
              <a:buChar char="q"/>
            </a:pPr>
            <a:r>
              <a:rPr lang="ar-SA" sz="2800" b="1" dirty="0">
                <a:solidFill>
                  <a:schemeClr val="accent2"/>
                </a:solidFill>
              </a:rPr>
              <a:t>مثال واقعي :</a:t>
            </a:r>
            <a:endParaRPr lang="fr-FR" sz="2800" dirty="0">
              <a:solidFill>
                <a:schemeClr val="accent2"/>
              </a:solidFill>
            </a:endParaRP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جريدة "النهار" اللبنانية، الَّتِي واجهت أزمة مالية حادَّة، بسبب </a:t>
            </a:r>
            <a:r>
              <a:rPr lang="ar-EG" sz="2400" kern="100" dirty="0" err="1">
                <a:latin typeface="Calibri" panose="020F0502020204030204" pitchFamily="34" charset="0"/>
                <a:ea typeface="Calibri" panose="020F0502020204030204" pitchFamily="34" charset="0"/>
              </a:rPr>
              <a:t>إِرتفاع</a:t>
            </a:r>
            <a:r>
              <a:rPr lang="ar-EG" sz="2400" kern="100" dirty="0">
                <a:latin typeface="Calibri" panose="020F0502020204030204" pitchFamily="34" charset="0"/>
                <a:ea typeface="Calibri" panose="020F0502020204030204" pitchFamily="34" charset="0"/>
              </a:rPr>
              <a:t> تكاليف الطباعة، </a:t>
            </a:r>
            <a:r>
              <a:rPr lang="ar-EG" sz="2400" kern="100" dirty="0" err="1">
                <a:latin typeface="Calibri" panose="020F0502020204030204" pitchFamily="34" charset="0"/>
                <a:ea typeface="Calibri" panose="020F0502020204030204" pitchFamily="34" charset="0"/>
              </a:rPr>
              <a:t>وإِستيراد</a:t>
            </a:r>
            <a:r>
              <a:rPr lang="ar-EG" sz="2400" kern="100" dirty="0">
                <a:latin typeface="Calibri" panose="020F0502020204030204" pitchFamily="34" charset="0"/>
                <a:ea typeface="Calibri" panose="020F0502020204030204" pitchFamily="34" charset="0"/>
              </a:rPr>
              <a:t> ورق الصحف من الخارج بالدولار، في ظلِّ </a:t>
            </a:r>
            <a:r>
              <a:rPr lang="ar-EG" sz="2400" kern="100" dirty="0" err="1">
                <a:latin typeface="Calibri" panose="020F0502020204030204" pitchFamily="34" charset="0"/>
                <a:ea typeface="Calibri" panose="020F0502020204030204" pitchFamily="34" charset="0"/>
              </a:rPr>
              <a:t>إِنخفاض</a:t>
            </a:r>
            <a:r>
              <a:rPr lang="ar-EG" sz="2400" kern="100" dirty="0">
                <a:latin typeface="Calibri" panose="020F0502020204030204" pitchFamily="34" charset="0"/>
                <a:ea typeface="Calibri" panose="020F0502020204030204" pitchFamily="34" charset="0"/>
              </a:rPr>
              <a:t> عائدات الإعلانات وتراجع التوزيع الورقي نتيجة التحول نَحو الإعلام الرقمي.</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فحدثت أزمة جريدة "النهار" اللبنانية بشكل واضح في عام 2018، حين أصْدَرت الصحيفة عددًا خاصًا بصفحات بيضاء احتجاجًا على تدهور أوضاع الصحافة الورقية والأزمات الاقتصادية التي كادت تؤدي إلى توقفها عن الصدور.</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ثم تفاقمت الأزمة أكثر بعد عام 2019 مع الانهيار المالي في لبنان، حيث </a:t>
            </a:r>
            <a:r>
              <a:rPr lang="ar-EG" sz="2400" kern="100" dirty="0" err="1">
                <a:latin typeface="Calibri" panose="020F0502020204030204" pitchFamily="34" charset="0"/>
                <a:ea typeface="Calibri" panose="020F0502020204030204" pitchFamily="34" charset="0"/>
              </a:rPr>
              <a:t>إِرتفعت</a:t>
            </a:r>
            <a:r>
              <a:rPr lang="ar-EG" sz="2400" kern="100" dirty="0">
                <a:latin typeface="Calibri" panose="020F0502020204030204" pitchFamily="34" charset="0"/>
                <a:ea typeface="Calibri" panose="020F0502020204030204" pitchFamily="34" charset="0"/>
              </a:rPr>
              <a:t> أسعار الورق والطِّباعة بسبب </a:t>
            </a:r>
            <a:r>
              <a:rPr lang="ar-EG" sz="2400" kern="100" dirty="0" err="1">
                <a:latin typeface="Calibri" panose="020F0502020204030204" pitchFamily="34" charset="0"/>
                <a:ea typeface="Calibri" panose="020F0502020204030204" pitchFamily="34" charset="0"/>
              </a:rPr>
              <a:t>إِنهيار</a:t>
            </a:r>
            <a:r>
              <a:rPr lang="ar-EG" sz="2400" kern="100" dirty="0">
                <a:latin typeface="Calibri" panose="020F0502020204030204" pitchFamily="34" charset="0"/>
                <a:ea typeface="Calibri" panose="020F0502020204030204" pitchFamily="34" charset="0"/>
              </a:rPr>
              <a:t> اللِّيرة وغِياب الإعلانات، مَا دفع الجريدة إلى </a:t>
            </a:r>
            <a:r>
              <a:rPr lang="ar-EG" sz="2400" kern="100" dirty="0" err="1">
                <a:latin typeface="Calibri" panose="020F0502020204030204" pitchFamily="34" charset="0"/>
                <a:ea typeface="Calibri" panose="020F0502020204030204" pitchFamily="34" charset="0"/>
              </a:rPr>
              <a:t>الإِعتماد</a:t>
            </a:r>
            <a:r>
              <a:rPr lang="ar-EG" sz="2400" kern="100" dirty="0">
                <a:latin typeface="Calibri" panose="020F0502020204030204" pitchFamily="34" charset="0"/>
                <a:ea typeface="Calibri" panose="020F0502020204030204" pitchFamily="34" charset="0"/>
              </a:rPr>
              <a:t> بشكل أكبر على النَّشر الإِلكتروني وتقليص النُّسخ الورقية. وأُجبِرت على تقليص عدد صفحاتها، وتَسريح بعض العاملين.</a:t>
            </a:r>
          </a:p>
          <a:p>
            <a:pPr algn="just" rtl="1">
              <a:lnSpc>
                <a:spcPct val="107000"/>
              </a:lnSpc>
              <a:spcAft>
                <a:spcPts val="800"/>
              </a:spcAft>
              <a:buNone/>
            </a:pPr>
            <a:endParaRPr lang="fr-FR" sz="2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7FDC25E2-CF49-2251-BCD2-D9B63EF54A89}"/>
              </a:ext>
            </a:extLst>
          </p:cNvPr>
          <p:cNvSpPr/>
          <p:nvPr/>
        </p:nvSpPr>
        <p:spPr>
          <a:xfrm>
            <a:off x="3211520" y="577484"/>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pic>
        <p:nvPicPr>
          <p:cNvPr id="9" name="Image 8">
            <a:extLst>
              <a:ext uri="{FF2B5EF4-FFF2-40B4-BE49-F238E27FC236}">
                <a16:creationId xmlns:a16="http://schemas.microsoft.com/office/drawing/2014/main" id="{D68B271E-71DD-1C20-5C72-0C68E0E08F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25441" y="5279517"/>
            <a:ext cx="4352925" cy="1200150"/>
          </a:xfrm>
          <a:prstGeom prst="rect">
            <a:avLst/>
          </a:prstGeom>
        </p:spPr>
      </p:pic>
      <p:sp>
        <p:nvSpPr>
          <p:cNvPr id="12" name="ZoneTexte 11">
            <a:extLst>
              <a:ext uri="{FF2B5EF4-FFF2-40B4-BE49-F238E27FC236}">
                <a16:creationId xmlns:a16="http://schemas.microsoft.com/office/drawing/2014/main" id="{B09E1BF1-66F3-C482-106D-2A3C4A76F1AE}"/>
              </a:ext>
            </a:extLst>
          </p:cNvPr>
          <p:cNvSpPr txBox="1"/>
          <p:nvPr/>
        </p:nvSpPr>
        <p:spPr>
          <a:xfrm>
            <a:off x="6542684" y="5764134"/>
            <a:ext cx="6094476" cy="400110"/>
          </a:xfrm>
          <a:prstGeom prst="rect">
            <a:avLst/>
          </a:prstGeom>
          <a:noFill/>
        </p:spPr>
        <p:txBody>
          <a:bodyPr wrap="square">
            <a:spAutoFit/>
          </a:bodyPr>
          <a:lstStyle/>
          <a:p>
            <a:r>
              <a:rPr lang="ar-DZ" sz="2000" b="1" dirty="0"/>
              <a:t> </a:t>
            </a:r>
            <a:r>
              <a:rPr lang="fr-FR" sz="2000" b="1" dirty="0"/>
              <a:t>https://www.annahar.com/ </a:t>
            </a:r>
            <a:r>
              <a:rPr lang="ar-DZ" sz="2000" b="1" dirty="0"/>
              <a:t>موقع الصحيفة :      </a:t>
            </a:r>
            <a:endParaRPr lang="fr-FR" b="1" dirty="0"/>
          </a:p>
        </p:txBody>
      </p:sp>
    </p:spTree>
    <p:extLst>
      <p:ext uri="{BB962C8B-B14F-4D97-AF65-F5344CB8AC3E}">
        <p14:creationId xmlns:p14="http://schemas.microsoft.com/office/powerpoint/2010/main" val="54923468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5488F3-DB68-F049-E958-515E78AA462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C3B10D7-A972-4173-566B-B26B121AF15B}"/>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p:txBody>
      </p:sp>
      <p:sp>
        <p:nvSpPr>
          <p:cNvPr id="29" name="Rectangle 28">
            <a:extLst>
              <a:ext uri="{FF2B5EF4-FFF2-40B4-BE49-F238E27FC236}">
                <a16:creationId xmlns:a16="http://schemas.microsoft.com/office/drawing/2014/main" id="{C85E732B-836D-4E31-D81A-FDBB6510DF9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9F489BF-1C9E-D983-874B-7550A8C4BB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A0B8F11-D4E4-E0D8-E986-25B47ECF069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Rectangle 1">
            <a:extLst>
              <a:ext uri="{FF2B5EF4-FFF2-40B4-BE49-F238E27FC236}">
                <a16:creationId xmlns:a16="http://schemas.microsoft.com/office/drawing/2014/main" id="{54B99DCA-FF63-C2B8-5945-761E4F09A8C0}"/>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endParaRPr lang="en-US" sz="1400" b="1" dirty="0">
              <a:ea typeface="Roboto Light" panose="02000000000000000000" pitchFamily="2" charset="0"/>
            </a:endParaRPr>
          </a:p>
        </p:txBody>
      </p:sp>
      <p:sp>
        <p:nvSpPr>
          <p:cNvPr id="4" name="ZoneTexte 3">
            <a:extLst>
              <a:ext uri="{FF2B5EF4-FFF2-40B4-BE49-F238E27FC236}">
                <a16:creationId xmlns:a16="http://schemas.microsoft.com/office/drawing/2014/main" id="{688892E2-9075-DBFD-1EF2-E45295BF83FC}"/>
              </a:ext>
            </a:extLst>
          </p:cNvPr>
          <p:cNvSpPr txBox="1"/>
          <p:nvPr/>
        </p:nvSpPr>
        <p:spPr>
          <a:xfrm>
            <a:off x="1469204" y="1555602"/>
            <a:ext cx="9804115" cy="862800"/>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تمتاز </a:t>
            </a:r>
            <a:r>
              <a:rPr lang="ar-DZ" sz="2400" kern="100" dirty="0">
                <a:effectLst/>
                <a:latin typeface="Calibri" panose="020F0502020204030204" pitchFamily="34" charset="0"/>
                <a:ea typeface="Calibri" panose="020F0502020204030204" pitchFamily="34" charset="0"/>
                <a:cs typeface="Arial" panose="020B0604020202020204" pitchFamily="34" charset="0"/>
              </a:rPr>
              <a:t>إِدارة </a:t>
            </a:r>
            <a:r>
              <a:rPr lang="ar-SA" sz="2400" kern="100" dirty="0">
                <a:effectLst/>
                <a:latin typeface="Calibri" panose="020F0502020204030204" pitchFamily="34" charset="0"/>
                <a:ea typeface="Calibri" panose="020F0502020204030204" pitchFamily="34" charset="0"/>
                <a:cs typeface="Arial" panose="020B0604020202020204" pitchFamily="34" charset="0"/>
              </a:rPr>
              <a:t>صناعة الصحف بخصائص ع</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err="1">
                <a:effectLst/>
                <a:latin typeface="Calibri" panose="020F0502020204030204" pitchFamily="34" charset="0"/>
                <a:ea typeface="Calibri" panose="020F0502020204030204" pitchFamily="34" charset="0"/>
                <a:cs typeface="Arial" panose="020B0604020202020204" pitchFamily="34" charset="0"/>
              </a:rPr>
              <a:t>دة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مي</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زها عن غيرها من الصناعات، </a:t>
            </a:r>
            <a:r>
              <a:rPr lang="ar-SA" sz="2400" kern="100" dirty="0" err="1">
                <a:effectLst/>
                <a:latin typeface="Calibri" panose="020F0502020204030204" pitchFamily="34" charset="0"/>
                <a:ea typeface="Calibri" panose="020F0502020204030204" pitchFamily="34" charset="0"/>
                <a:cs typeface="Arial" panose="020B0604020202020204" pitchFamily="34" charset="0"/>
              </a:rPr>
              <a:t>وبالإ</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مكان </a:t>
            </a:r>
            <a:r>
              <a:rPr lang="ar-DZ" sz="2400" kern="100" dirty="0">
                <a:effectLst/>
                <a:latin typeface="Calibri" panose="020F0502020204030204" pitchFamily="34" charset="0"/>
                <a:ea typeface="Calibri" panose="020F0502020204030204" pitchFamily="34" charset="0"/>
                <a:cs typeface="Arial" panose="020B0604020202020204" pitchFamily="34" charset="0"/>
              </a:rPr>
              <a:t>إِ</a:t>
            </a:r>
            <a:r>
              <a:rPr lang="ar-SA" sz="2400" kern="100" dirty="0">
                <a:effectLst/>
                <a:latin typeface="Calibri" panose="020F0502020204030204" pitchFamily="34" charset="0"/>
                <a:ea typeface="Calibri" panose="020F0502020204030204" pitchFamily="34" charset="0"/>
                <a:cs typeface="Arial" panose="020B0604020202020204" pitchFamily="34" charset="0"/>
              </a:rPr>
              <a:t>يجاز بـعض هذه الخصائص بالنقاط الاتية</a:t>
            </a:r>
            <a:r>
              <a:rPr lang="ar-DZ" sz="2400" kern="100" dirty="0">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 coins arrondis 6">
            <a:extLst>
              <a:ext uri="{FF2B5EF4-FFF2-40B4-BE49-F238E27FC236}">
                <a16:creationId xmlns:a16="http://schemas.microsoft.com/office/drawing/2014/main" id="{81A6E481-509A-7458-F747-06D6399EA1BA}"/>
              </a:ext>
            </a:extLst>
          </p:cNvPr>
          <p:cNvSpPr/>
          <p:nvPr/>
        </p:nvSpPr>
        <p:spPr>
          <a:xfrm>
            <a:off x="5059920" y="3701254"/>
            <a:ext cx="1659379" cy="114907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ar-DZ" sz="2400" b="1" dirty="0"/>
              <a:t>المشروع الصحفي </a:t>
            </a:r>
            <a:endParaRPr lang="fr-FR" sz="2400" b="1" dirty="0"/>
          </a:p>
        </p:txBody>
      </p:sp>
      <p:sp>
        <p:nvSpPr>
          <p:cNvPr id="14" name="Ellipse 13">
            <a:extLst>
              <a:ext uri="{FF2B5EF4-FFF2-40B4-BE49-F238E27FC236}">
                <a16:creationId xmlns:a16="http://schemas.microsoft.com/office/drawing/2014/main" id="{802AD523-148F-5C34-9A5A-2929AF1E2723}"/>
              </a:ext>
            </a:extLst>
          </p:cNvPr>
          <p:cNvSpPr/>
          <p:nvPr/>
        </p:nvSpPr>
        <p:spPr>
          <a:xfrm>
            <a:off x="4902213" y="2085654"/>
            <a:ext cx="2080478" cy="1148719"/>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endParaRPr lang="ar-DZ" kern="100" dirty="0">
              <a:latin typeface="Calibri" panose="020F0502020204030204" pitchFamily="34" charset="0"/>
              <a:ea typeface="Calibri" panose="020F0502020204030204" pitchFamily="34" charset="0"/>
              <a:cs typeface="Arial" panose="020B0604020202020204" pitchFamily="34" charset="0"/>
            </a:endParaRPr>
          </a:p>
          <a:p>
            <a:pPr algn="ctr"/>
            <a:r>
              <a:rPr lang="ar-DZ" sz="2000" b="1" kern="100" dirty="0">
                <a:latin typeface="Calibri" panose="020F0502020204030204" pitchFamily="34" charset="0"/>
                <a:ea typeface="Calibri" panose="020F0502020204030204" pitchFamily="34" charset="0"/>
              </a:rPr>
              <a:t>1</a:t>
            </a:r>
          </a:p>
          <a:p>
            <a:pPr algn="ctr"/>
            <a:r>
              <a:rPr lang="ar-SA" sz="2000" b="1" kern="100" dirty="0" err="1">
                <a:latin typeface="Calibri" panose="020F0502020204030204" pitchFamily="34" charset="0"/>
                <a:ea typeface="Calibri" panose="020F0502020204030204" pitchFamily="34" charset="0"/>
              </a:rPr>
              <a:t>عناصرالانتاج</a:t>
            </a:r>
            <a:r>
              <a:rPr lang="ar-DZ" kern="100" dirty="0">
                <a:latin typeface="Calibri" panose="020F0502020204030204" pitchFamily="34" charset="0"/>
                <a:ea typeface="Calibri" panose="020F0502020204030204" pitchFamily="34" charset="0"/>
                <a:cs typeface="Arial" panose="020B0604020202020204" pitchFamily="34" charset="0"/>
              </a:rPr>
              <a:t>          </a:t>
            </a:r>
            <a:endParaRPr lang="fr-FR" kern="100" dirty="0">
              <a:latin typeface="Calibri" panose="020F0502020204030204" pitchFamily="34" charset="0"/>
              <a:ea typeface="Calibri" panose="020F0502020204030204" pitchFamily="34" charset="0"/>
              <a:cs typeface="Arial" panose="020B0604020202020204" pitchFamily="34" charset="0"/>
            </a:endParaRPr>
          </a:p>
          <a:p>
            <a:pPr algn="ctr"/>
            <a:endParaRPr lang="fr-FR" dirty="0"/>
          </a:p>
        </p:txBody>
      </p:sp>
      <p:sp>
        <p:nvSpPr>
          <p:cNvPr id="15" name="Ellipse 14">
            <a:extLst>
              <a:ext uri="{FF2B5EF4-FFF2-40B4-BE49-F238E27FC236}">
                <a16:creationId xmlns:a16="http://schemas.microsoft.com/office/drawing/2014/main" id="{5A10D6BF-F4AE-B37B-4544-E14D8E1A04C2}"/>
              </a:ext>
            </a:extLst>
          </p:cNvPr>
          <p:cNvSpPr/>
          <p:nvPr/>
        </p:nvSpPr>
        <p:spPr>
          <a:xfrm>
            <a:off x="6719299" y="5131797"/>
            <a:ext cx="2169520" cy="1148719"/>
          </a:xfrm>
          <a:prstGeom prst="ellipse">
            <a:avLst/>
          </a:prstGeom>
        </p:spPr>
        <p:style>
          <a:lnRef idx="1">
            <a:schemeClr val="accent6"/>
          </a:lnRef>
          <a:fillRef idx="2">
            <a:schemeClr val="accent6"/>
          </a:fillRef>
          <a:effectRef idx="1">
            <a:schemeClr val="accent6"/>
          </a:effectRef>
          <a:fontRef idx="minor">
            <a:schemeClr val="dk1"/>
          </a:fontRef>
        </p:style>
        <p:txBody>
          <a:bodyPr rtlCol="0" anchor="ctr"/>
          <a:lstStyle/>
          <a:p>
            <a:pPr algn="ctr" rtl="1">
              <a:lnSpc>
                <a:spcPct val="107000"/>
              </a:lnSpc>
              <a:spcAft>
                <a:spcPts val="800"/>
              </a:spcAft>
              <a:buNone/>
            </a:pPr>
            <a:r>
              <a:rPr lang="ar-DZ" sz="2000" b="1" kern="100" dirty="0">
                <a:latin typeface="Calibri" panose="020F0502020204030204" pitchFamily="34" charset="0"/>
                <a:ea typeface="Calibri" panose="020F0502020204030204" pitchFamily="34" charset="0"/>
                <a:cs typeface="Arial" panose="020B0604020202020204" pitchFamily="34" charset="0"/>
              </a:rPr>
              <a:t>3</a:t>
            </a: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المخاطرة</a:t>
            </a:r>
            <a:endParaRPr lang="fr-FR" b="1" kern="100" dirty="0">
              <a:latin typeface="Calibri" panose="020F0502020204030204" pitchFamily="34" charset="0"/>
              <a:ea typeface="Calibri" panose="020F0502020204030204" pitchFamily="34" charset="0"/>
              <a:cs typeface="Arial" panose="020B0604020202020204" pitchFamily="34" charset="0"/>
            </a:endParaRPr>
          </a:p>
        </p:txBody>
      </p:sp>
      <p:sp>
        <p:nvSpPr>
          <p:cNvPr id="16" name="Ellipse 15">
            <a:extLst>
              <a:ext uri="{FF2B5EF4-FFF2-40B4-BE49-F238E27FC236}">
                <a16:creationId xmlns:a16="http://schemas.microsoft.com/office/drawing/2014/main" id="{33874729-D8D0-C96B-C868-5F306F66BC48}"/>
              </a:ext>
            </a:extLst>
          </p:cNvPr>
          <p:cNvSpPr/>
          <p:nvPr/>
        </p:nvSpPr>
        <p:spPr>
          <a:xfrm>
            <a:off x="7448615" y="2932252"/>
            <a:ext cx="2169520" cy="1250833"/>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rtl="1">
              <a:lnSpc>
                <a:spcPct val="107000"/>
              </a:lnSpc>
              <a:spcAft>
                <a:spcPts val="800"/>
              </a:spcAft>
              <a:buNone/>
            </a:pPr>
            <a:endParaRPr lang="ar-DZ" b="1"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r>
              <a:rPr lang="ar-DZ" b="1" kern="100" dirty="0">
                <a:latin typeface="Calibri" panose="020F0502020204030204" pitchFamily="34" charset="0"/>
                <a:ea typeface="Calibri" panose="020F0502020204030204" pitchFamily="34" charset="0"/>
                <a:cs typeface="Arial" panose="020B0604020202020204" pitchFamily="34" charset="0"/>
              </a:rPr>
              <a:t>2</a:t>
            </a:r>
          </a:p>
          <a:p>
            <a:pPr algn="ctr" rtl="1">
              <a:lnSpc>
                <a:spcPct val="107000"/>
              </a:lnSpc>
              <a:spcAft>
                <a:spcPts val="800"/>
              </a:spcAft>
            </a:pPr>
            <a:r>
              <a:rPr lang="ar-SA" b="1" kern="100" dirty="0">
                <a:latin typeface="Calibri" panose="020F0502020204030204" pitchFamily="34" charset="0"/>
                <a:ea typeface="Calibri" panose="020F0502020204030204" pitchFamily="34" charset="0"/>
              </a:rPr>
              <a:t>أهمية </a:t>
            </a:r>
            <a:r>
              <a:rPr lang="ar-DZ" b="1" kern="100" dirty="0">
                <a:latin typeface="Calibri" panose="020F0502020204030204" pitchFamily="34" charset="0"/>
                <a:ea typeface="Calibri" panose="020F0502020204030204" pitchFamily="34" charset="0"/>
              </a:rPr>
              <a:t>الوقت للصحيفة</a:t>
            </a:r>
            <a:endParaRPr lang="fr-FR" sz="1400"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endParaRPr lang="ar-DZ" b="1" kern="100" dirty="0">
              <a:latin typeface="Calibri" panose="020F0502020204030204" pitchFamily="34" charset="0"/>
              <a:ea typeface="Calibri" panose="020F0502020204030204" pitchFamily="34" charset="0"/>
              <a:cs typeface="Arial" panose="020B0604020202020204" pitchFamily="34" charset="0"/>
            </a:endParaRPr>
          </a:p>
        </p:txBody>
      </p:sp>
      <p:sp>
        <p:nvSpPr>
          <p:cNvPr id="18" name="Ellipse 17">
            <a:extLst>
              <a:ext uri="{FF2B5EF4-FFF2-40B4-BE49-F238E27FC236}">
                <a16:creationId xmlns:a16="http://schemas.microsoft.com/office/drawing/2014/main" id="{F3CBDEEE-CCDB-20D8-89E7-2DE69B31C9F9}"/>
              </a:ext>
            </a:extLst>
          </p:cNvPr>
          <p:cNvSpPr/>
          <p:nvPr/>
        </p:nvSpPr>
        <p:spPr>
          <a:xfrm>
            <a:off x="2821735" y="5184478"/>
            <a:ext cx="2080478" cy="1301382"/>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rtl="1">
              <a:lnSpc>
                <a:spcPct val="107000"/>
              </a:lnSpc>
              <a:spcAft>
                <a:spcPts val="800"/>
              </a:spcAft>
              <a:buNone/>
            </a:pPr>
            <a:r>
              <a:rPr lang="fr-FR" sz="2000" b="1" kern="100" dirty="0">
                <a:latin typeface="Calibri" panose="020F0502020204030204" pitchFamily="34" charset="0"/>
                <a:ea typeface="Calibri" panose="020F0502020204030204" pitchFamily="34" charset="0"/>
                <a:cs typeface="Arial" panose="020B0604020202020204" pitchFamily="34" charset="0"/>
              </a:rPr>
              <a:t>4</a:t>
            </a:r>
            <a:r>
              <a:rPr lang="fr-FR" kern="100" dirty="0">
                <a:latin typeface="Calibri" panose="020F0502020204030204" pitchFamily="34" charset="0"/>
                <a:ea typeface="Calibri" panose="020F0502020204030204" pitchFamily="34" charset="0"/>
                <a:cs typeface="Arial" panose="020B0604020202020204" pitchFamily="34" charset="0"/>
              </a:rPr>
              <a:t> </a:t>
            </a:r>
            <a:endParaRPr lang="ar-DZ" kern="100" dirty="0">
              <a:latin typeface="Calibri" panose="020F0502020204030204" pitchFamily="34" charset="0"/>
              <a:ea typeface="Calibri" panose="020F0502020204030204" pitchFamily="34" charset="0"/>
              <a:cs typeface="Arial" panose="020B0604020202020204" pitchFamily="34" charset="0"/>
            </a:endParaRP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خاصية المنتج المشترك</a:t>
            </a:r>
            <a:endParaRPr lang="fr-FR" b="1" kern="100" dirty="0">
              <a:latin typeface="Calibri" panose="020F0502020204030204" pitchFamily="34" charset="0"/>
              <a:ea typeface="Calibri" panose="020F0502020204030204" pitchFamily="34" charset="0"/>
              <a:cs typeface="Arial" panose="020B0604020202020204" pitchFamily="34" charset="0"/>
            </a:endParaRPr>
          </a:p>
        </p:txBody>
      </p:sp>
      <p:sp>
        <p:nvSpPr>
          <p:cNvPr id="19" name="Ellipse 18">
            <a:extLst>
              <a:ext uri="{FF2B5EF4-FFF2-40B4-BE49-F238E27FC236}">
                <a16:creationId xmlns:a16="http://schemas.microsoft.com/office/drawing/2014/main" id="{3784945B-7824-3143-D809-B1975796EF34}"/>
              </a:ext>
            </a:extLst>
          </p:cNvPr>
          <p:cNvSpPr/>
          <p:nvPr/>
        </p:nvSpPr>
        <p:spPr>
          <a:xfrm>
            <a:off x="2219222" y="3044575"/>
            <a:ext cx="2034937" cy="1148719"/>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ctr" rtl="1">
              <a:lnSpc>
                <a:spcPct val="107000"/>
              </a:lnSpc>
              <a:spcAft>
                <a:spcPts val="800"/>
              </a:spcAft>
              <a:buNone/>
            </a:pPr>
            <a:r>
              <a:rPr lang="ar-DZ" sz="2000" b="1" kern="100" dirty="0">
                <a:latin typeface="Calibri" panose="020F0502020204030204" pitchFamily="34" charset="0"/>
                <a:ea typeface="Calibri" panose="020F0502020204030204" pitchFamily="34" charset="0"/>
              </a:rPr>
              <a:t>5</a:t>
            </a:r>
          </a:p>
          <a:p>
            <a:pPr algn="ctr" rtl="1">
              <a:lnSpc>
                <a:spcPct val="107000"/>
              </a:lnSpc>
              <a:spcAft>
                <a:spcPts val="800"/>
              </a:spcAft>
              <a:buNone/>
            </a:pPr>
            <a:r>
              <a:rPr lang="ar-SA" b="1" kern="100" dirty="0">
                <a:latin typeface="Calibri" panose="020F0502020204030204" pitchFamily="34" charset="0"/>
                <a:ea typeface="Calibri" panose="020F0502020204030204" pitchFamily="34" charset="0"/>
              </a:rPr>
              <a:t>أهمية تحقيق الربح للمؤسسة</a:t>
            </a:r>
            <a:endParaRPr lang="fr-FR" sz="1400" kern="100" dirty="0">
              <a:latin typeface="Calibri" panose="020F0502020204030204" pitchFamily="34" charset="0"/>
              <a:ea typeface="Calibri" panose="020F0502020204030204" pitchFamily="34" charset="0"/>
              <a:cs typeface="Arial" panose="020B0604020202020204" pitchFamily="34" charset="0"/>
            </a:endParaRPr>
          </a:p>
        </p:txBody>
      </p:sp>
      <p:sp>
        <p:nvSpPr>
          <p:cNvPr id="20" name="Flèche : droite rayée 19">
            <a:extLst>
              <a:ext uri="{FF2B5EF4-FFF2-40B4-BE49-F238E27FC236}">
                <a16:creationId xmlns:a16="http://schemas.microsoft.com/office/drawing/2014/main" id="{B699BF28-C6BE-7962-B4BE-F0038771D779}"/>
              </a:ext>
            </a:extLst>
          </p:cNvPr>
          <p:cNvSpPr/>
          <p:nvPr/>
        </p:nvSpPr>
        <p:spPr>
          <a:xfrm rot="20137625">
            <a:off x="6784413" y="3731710"/>
            <a:ext cx="599087" cy="318477"/>
          </a:xfrm>
          <a:prstGeom prst="stripedRightArrow">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2" name="Flèche : droite rayée 21">
            <a:extLst>
              <a:ext uri="{FF2B5EF4-FFF2-40B4-BE49-F238E27FC236}">
                <a16:creationId xmlns:a16="http://schemas.microsoft.com/office/drawing/2014/main" id="{4E42FFEF-2D73-6728-3EE4-C10EF5A58A69}"/>
              </a:ext>
            </a:extLst>
          </p:cNvPr>
          <p:cNvSpPr/>
          <p:nvPr/>
        </p:nvSpPr>
        <p:spPr>
          <a:xfrm rot="16200000">
            <a:off x="5703321" y="3308574"/>
            <a:ext cx="466881" cy="318477"/>
          </a:xfrm>
          <a:prstGeom prst="stripedRightArrow">
            <a:avLst/>
          </a:prstGeom>
          <a:solidFill>
            <a:schemeClr val="accent1">
              <a:lumMod val="60000"/>
              <a:lumOff val="4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3" name="Flèche : droite rayée 22">
            <a:extLst>
              <a:ext uri="{FF2B5EF4-FFF2-40B4-BE49-F238E27FC236}">
                <a16:creationId xmlns:a16="http://schemas.microsoft.com/office/drawing/2014/main" id="{AF9049F3-6C03-59C6-DFF5-2DE1376C1BAE}"/>
              </a:ext>
            </a:extLst>
          </p:cNvPr>
          <p:cNvSpPr/>
          <p:nvPr/>
        </p:nvSpPr>
        <p:spPr>
          <a:xfrm rot="11643365">
            <a:off x="4312469" y="3710449"/>
            <a:ext cx="641942" cy="318477"/>
          </a:xfrm>
          <a:prstGeom prst="stripedRightArrow">
            <a:avLst/>
          </a:prstGeom>
          <a:solidFill>
            <a:schemeClr val="accent4">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4" name="Flèche : droite rayée 23">
            <a:extLst>
              <a:ext uri="{FF2B5EF4-FFF2-40B4-BE49-F238E27FC236}">
                <a16:creationId xmlns:a16="http://schemas.microsoft.com/office/drawing/2014/main" id="{5005CB60-8113-38CD-3CCA-090095E5ADDB}"/>
              </a:ext>
            </a:extLst>
          </p:cNvPr>
          <p:cNvSpPr/>
          <p:nvPr/>
        </p:nvSpPr>
        <p:spPr>
          <a:xfrm rot="3257663">
            <a:off x="6327215" y="5025239"/>
            <a:ext cx="599087" cy="318477"/>
          </a:xfrm>
          <a:prstGeom prst="stripedRightArrow">
            <a:avLst/>
          </a:prstGeom>
          <a:solidFill>
            <a:schemeClr val="accent6">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
        <p:nvSpPr>
          <p:cNvPr id="25" name="Flèche : droite rayée 24">
            <a:extLst>
              <a:ext uri="{FF2B5EF4-FFF2-40B4-BE49-F238E27FC236}">
                <a16:creationId xmlns:a16="http://schemas.microsoft.com/office/drawing/2014/main" id="{B9719FCC-F62D-136D-D7FF-0700EE5CD472}"/>
              </a:ext>
            </a:extLst>
          </p:cNvPr>
          <p:cNvSpPr/>
          <p:nvPr/>
        </p:nvSpPr>
        <p:spPr>
          <a:xfrm rot="8251072">
            <a:off x="4679114" y="5008296"/>
            <a:ext cx="599087" cy="318477"/>
          </a:xfrm>
          <a:prstGeom prst="stripedRightArrow">
            <a:avLst/>
          </a:prstGeom>
          <a:solidFill>
            <a:schemeClr val="accent2">
              <a:lumMod val="40000"/>
              <a:lumOff val="60000"/>
            </a:schemeClr>
          </a:solidFill>
        </p:spPr>
        <p:style>
          <a:lnRef idx="1">
            <a:schemeClr val="accent3"/>
          </a:lnRef>
          <a:fillRef idx="2">
            <a:schemeClr val="accent3"/>
          </a:fillRef>
          <a:effectRef idx="1">
            <a:schemeClr val="accent3"/>
          </a:effectRef>
          <a:fontRef idx="minor">
            <a:schemeClr val="dk1"/>
          </a:fontRef>
        </p:style>
        <p:txBody>
          <a:bodyPr rtlCol="0" anchor="ctr"/>
          <a:lstStyle/>
          <a:p>
            <a:pPr algn="ctr"/>
            <a:endParaRPr lang="fr-FR" dirty="0"/>
          </a:p>
        </p:txBody>
      </p:sp>
    </p:spTree>
    <p:extLst>
      <p:ext uri="{BB962C8B-B14F-4D97-AF65-F5344CB8AC3E}">
        <p14:creationId xmlns:p14="http://schemas.microsoft.com/office/powerpoint/2010/main" val="418498049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7B1E90-2FF1-1437-A9A6-5BACDBDAEEF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6A4E48-8819-005F-A824-EC70618D0A5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66617A30-F771-9A90-4DB0-42923CE0886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E56B88-A2A3-FDB5-EE64-3EA5C88D9B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78C58EF-21C9-0A29-579E-FEFC35A089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2C4AC5F-C5CB-9329-F170-1477AB9D9AC6}"/>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310E1F7-74A3-266E-77BB-7C61E30F7B52}"/>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D35944EA-695C-26C7-328E-268A4D0B5F8F}"/>
              </a:ext>
            </a:extLst>
          </p:cNvPr>
          <p:cNvSpPr txBox="1"/>
          <p:nvPr/>
        </p:nvSpPr>
        <p:spPr>
          <a:xfrm>
            <a:off x="2631978" y="1669450"/>
            <a:ext cx="8463516" cy="5014899"/>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أولاً: عناصر الانتاج</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r>
              <a:rPr lang="ar-DZ"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DZ" sz="2600" kern="100" dirty="0">
                <a:latin typeface="Calibri" panose="020F0502020204030204" pitchFamily="34" charset="0"/>
                <a:ea typeface="Calibri" panose="020F0502020204030204" pitchFamily="34" charset="0"/>
              </a:rPr>
              <a:t>تحتاج صناعة الصحـافة كأيِّ مشـروع أو كَأيَّة صناعة أخرى إِلى (رأس المال، والعاملين، ومُعِدَّات الإِِنتاج، وعمليات الإِنتاج، والادارة) وهذه تَأخُذ في صناعة الصحافة شكلاً مختلفاً أو شكلاً مُميَّزا.</a:t>
            </a:r>
          </a:p>
          <a:p>
            <a:pPr algn="just" rtl="1">
              <a:lnSpc>
                <a:spcPct val="107000"/>
              </a:lnSpc>
              <a:spcAft>
                <a:spcPts val="800"/>
              </a:spcAft>
              <a:buNone/>
            </a:pPr>
            <a:r>
              <a:rPr lang="ar-DZ" sz="2600" kern="100" dirty="0">
                <a:latin typeface="Calibri" panose="020F0502020204030204" pitchFamily="34" charset="0"/>
                <a:ea typeface="Calibri" panose="020F0502020204030204" pitchFamily="34" charset="0"/>
              </a:rPr>
              <a:t> يُعدُّ رأس المال أو التَمويل من أَهمِّ المسائل، الَّتي تُحدِّد </a:t>
            </a:r>
            <a:r>
              <a:rPr lang="ar-DZ" sz="2600" kern="100" dirty="0" err="1">
                <a:latin typeface="Calibri" panose="020F0502020204030204" pitchFamily="34" charset="0"/>
                <a:ea typeface="Calibri" panose="020F0502020204030204" pitchFamily="34" charset="0"/>
              </a:rPr>
              <a:t>إِستقلالية</a:t>
            </a:r>
            <a:r>
              <a:rPr lang="ar-DZ" sz="2600" kern="100" dirty="0">
                <a:latin typeface="Calibri" panose="020F0502020204030204" pitchFamily="34" charset="0"/>
                <a:ea typeface="Calibri" panose="020F0502020204030204" pitchFamily="34" charset="0"/>
              </a:rPr>
              <a:t> الصحيفة أو تَبَعِياتها لِجهة معينة، فلا بُدَّ من توفير رؤوس أَموال ضخمة، لاسِيما بعد أنْ أصبحت الصُّحف كِيَانات </a:t>
            </a:r>
            <a:r>
              <a:rPr lang="ar-DZ" sz="2600" kern="100" dirty="0" err="1">
                <a:latin typeface="Calibri" panose="020F0502020204030204" pitchFamily="34" charset="0"/>
                <a:ea typeface="Calibri" panose="020F0502020204030204" pitchFamily="34" charset="0"/>
              </a:rPr>
              <a:t>إِقتصادية</a:t>
            </a:r>
            <a:r>
              <a:rPr lang="ar-DZ" sz="2600" kern="100" dirty="0">
                <a:latin typeface="Calibri" panose="020F0502020204030204" pitchFamily="34" charset="0"/>
                <a:ea typeface="Calibri" panose="020F0502020204030204" pitchFamily="34" charset="0"/>
              </a:rPr>
              <a:t> ضخمة، تُمارس نشاطاً </a:t>
            </a:r>
            <a:r>
              <a:rPr lang="ar-DZ" sz="2600" kern="100" dirty="0" err="1">
                <a:latin typeface="Calibri" panose="020F0502020204030204" pitchFamily="34" charset="0"/>
                <a:ea typeface="Calibri" panose="020F0502020204030204" pitchFamily="34" charset="0"/>
              </a:rPr>
              <a:t>إِقـتصادياً</a:t>
            </a:r>
            <a:r>
              <a:rPr lang="ar-DZ" sz="2600" kern="100" dirty="0">
                <a:latin typeface="Calibri" panose="020F0502020204030204" pitchFamily="34" charset="0"/>
                <a:ea typeface="Calibri" panose="020F0502020204030204" pitchFamily="34" charset="0"/>
              </a:rPr>
              <a:t> أو إِنتاجياً واضحاً، وينبغي أن تكون المؤسسة الصحفية مُشَيَّدة ومنظَّمة، بطريقة تتَّفق مع طبيعة العمل الصحفي. ورأس المال يُتِيح للمؤسسة الصحفية، توفير الإِمكانيات اللازمة لإِنشائها من ناحية الأَبْـِنية(الهياكل) والمطابـع وغيرها.</a:t>
            </a:r>
          </a:p>
          <a:p>
            <a:pPr algn="just" rtl="1">
              <a:lnSpc>
                <a:spcPct val="107000"/>
              </a:lnSpc>
              <a:spcAft>
                <a:spcPts val="800"/>
              </a:spcAft>
              <a:buNone/>
            </a:pPr>
            <a:endParaRPr lang="ar-DZ"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867479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93BB10-CC75-CFCC-AA58-7583167A814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9612B63-959C-800E-3D84-EE2F2D74732A}"/>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5AC65E3-C440-9108-32F2-330F19976C0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6E9B7D1-9F7E-7172-5A2B-F018C44809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0E7A6EF-16CC-608C-749F-6B6EFEDC45F2}"/>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751F00D5-ED95-1466-93F7-CC71BD2A925F}"/>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359F4361-0BEB-5745-C28C-2993A23E1FB3}"/>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51BD46E8-62C6-ED69-B08C-0D659B1FDE1E}"/>
              </a:ext>
            </a:extLst>
          </p:cNvPr>
          <p:cNvSpPr txBox="1"/>
          <p:nvPr/>
        </p:nvSpPr>
        <p:spPr>
          <a:xfrm>
            <a:off x="1924274" y="1243213"/>
            <a:ext cx="9391192" cy="5801781"/>
          </a:xfrm>
          <a:prstGeom prst="rect">
            <a:avLst/>
          </a:prstGeom>
          <a:noFill/>
        </p:spPr>
        <p:txBody>
          <a:bodyPr wrap="square">
            <a:spAutoFit/>
          </a:bodyPr>
          <a:lstStyle/>
          <a:p>
            <a:pPr marL="342900" indent="-342900" algn="just" rtl="1">
              <a:buFont typeface="Wingdings" panose="05000000000000000000" pitchFamily="2" charset="2"/>
              <a:buChar char="v"/>
            </a:pPr>
            <a:r>
              <a:rPr lang="ar-DZ" sz="2400" dirty="0"/>
              <a:t> </a:t>
            </a:r>
            <a:r>
              <a:rPr lang="ar-SA" sz="2400" b="1" dirty="0"/>
              <a:t>هناك مصادر أ</a:t>
            </a:r>
            <a:r>
              <a:rPr lang="ar-DZ" sz="2400" b="1" dirty="0"/>
              <a:t>ُ</a:t>
            </a:r>
            <a:r>
              <a:rPr lang="ar-SA" sz="2400" b="1" dirty="0"/>
              <a:t>خرى تساعد في ت</a:t>
            </a:r>
            <a:r>
              <a:rPr lang="ar-DZ" sz="2400" b="1" dirty="0"/>
              <a:t>َ</a:t>
            </a:r>
            <a:r>
              <a:rPr lang="ar-SA" sz="2400" b="1" dirty="0"/>
              <a:t>مويل الصحف منها</a:t>
            </a:r>
            <a:r>
              <a:rPr lang="fr-FR" sz="2400" b="1" dirty="0"/>
              <a:t>:</a:t>
            </a:r>
            <a:r>
              <a:rPr lang="fr-FR" sz="2400" dirty="0"/>
              <a:t>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عائدات التوزيع (عن طريق </a:t>
            </a:r>
            <a:r>
              <a:rPr lang="ar-EG" sz="2400" kern="100" dirty="0" err="1">
                <a:latin typeface="Calibri" panose="020F0502020204030204" pitchFamily="34" charset="0"/>
                <a:ea typeface="Calibri" panose="020F0502020204030204" pitchFamily="34" charset="0"/>
              </a:rPr>
              <a:t>الإِشتراكات</a:t>
            </a:r>
            <a:r>
              <a:rPr lang="ar-EG" sz="2400" kern="100" dirty="0">
                <a:latin typeface="Calibri" panose="020F0502020204030204" pitchFamily="34" charset="0"/>
                <a:ea typeface="Calibri" panose="020F0502020204030204" pitchFamily="34" charset="0"/>
              </a:rPr>
              <a:t> أو البَيْع للأشخاص).</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 عائدات الاعلانات (المٌبَوَّبـة وغير المُبَوَّبـة الرسـمية والتجارية، وتدخل فيها إِعلانات الوفيات وغيرها).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بيع المُرْتَجعات من النُّسخ ومخلَّفات الطباعة.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الطباعة التجارية والنَّشر، ويشمل ذلك طباعة الكتب أو النشريات.. وغيرها.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إِعداد البحوث والدراسات، وبَيعها لِحساب المؤسسة الصحفية.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الدَّعم والتسهيلات من الدولة والمؤسسات والأَحزاب والهيئات الأٌخرى المُعْلَنة والخَفِية المَشْـُروعة الطبيعية، وغير الطبيعية، الخارجية والداخلية. كما تَحتاج صناعة الصحافة إِلى كادر بشري كبير، </a:t>
            </a:r>
            <a:r>
              <a:rPr lang="ar-EG" sz="2400" kern="100" dirty="0" err="1">
                <a:latin typeface="Calibri" panose="020F0502020204030204" pitchFamily="34" charset="0"/>
                <a:ea typeface="Calibri" panose="020F0502020204030204" pitchFamily="34" charset="0"/>
              </a:rPr>
              <a:t>لآداء</a:t>
            </a:r>
            <a:r>
              <a:rPr lang="ar-EG" sz="2400" kern="100" dirty="0">
                <a:latin typeface="Calibri" panose="020F0502020204030204" pitchFamily="34" charset="0"/>
                <a:ea typeface="Calibri" panose="020F0502020204030204" pitchFamily="34" charset="0"/>
              </a:rPr>
              <a:t> الأَعمال الَّتي تُؤدِّيها المؤسسة، ولاسيما الطاقم التحـريري الذي يُنتج نوعية عالية وجيدة من الإِنتاج الفكري ويحـتاج العمل الصحـفي إِلى معرفة متخصصة ومهارات معيَّنة، يمكن </a:t>
            </a:r>
            <a:r>
              <a:rPr lang="ar-EG" sz="2400" kern="100" dirty="0" err="1">
                <a:latin typeface="Calibri" panose="020F0502020204030204" pitchFamily="34" charset="0"/>
                <a:ea typeface="Calibri" panose="020F0502020204030204" pitchFamily="34" charset="0"/>
              </a:rPr>
              <a:t>إِكتسابها</a:t>
            </a:r>
            <a:r>
              <a:rPr lang="ar-EG" sz="2400" kern="100" dirty="0">
                <a:latin typeface="Calibri" panose="020F0502020204030204" pitchFamily="34" charset="0"/>
                <a:ea typeface="Calibri" panose="020F0502020204030204" pitchFamily="34" charset="0"/>
              </a:rPr>
              <a:t> عن طريق الدراسات النظرية والممارسات التطبيقية في الوقت ذاته.</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4052320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FD5E24-2F8E-A80B-9109-81B7E53261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6390EE8-CE46-8777-B1D7-48F692EA7421}"/>
              </a:ext>
            </a:extLst>
          </p:cNvPr>
          <p:cNvSpPr txBox="1"/>
          <p:nvPr/>
        </p:nvSpPr>
        <p:spPr>
          <a:xfrm>
            <a:off x="4114800" y="617697"/>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D0220267-AC3D-EA0C-6DAC-6F71DBF2857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3CA4ADB-BE0A-13BF-3230-468A9CA7F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A689577-648D-689C-EA9F-CC31C689A97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B4285E7-76D0-1110-A676-1FFAF3E84C55}"/>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7197449-8C48-9FDC-F7A6-3CAA25BC0E0D}"/>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7984184-B646-4DD4-B977-7B5A121A72E9}"/>
              </a:ext>
            </a:extLst>
          </p:cNvPr>
          <p:cNvSpPr txBox="1"/>
          <p:nvPr/>
        </p:nvSpPr>
        <p:spPr>
          <a:xfrm>
            <a:off x="4253023" y="1715988"/>
            <a:ext cx="7050801" cy="4801314"/>
          </a:xfrm>
          <a:prstGeom prst="rect">
            <a:avLst/>
          </a:prstGeom>
          <a:noFill/>
        </p:spPr>
        <p:txBody>
          <a:bodyPr wrap="square">
            <a:spAutoFit/>
          </a:bodyPr>
          <a:lstStyle/>
          <a:p>
            <a:pPr marL="342900" indent="-342900" algn="just" rtl="1">
              <a:buFont typeface="Wingdings" panose="05000000000000000000" pitchFamily="2" charset="2"/>
              <a:buChar char="v"/>
            </a:pPr>
            <a:r>
              <a:rPr lang="ar-EG" sz="2400" dirty="0"/>
              <a:t>المؤسَّسات الصحفية الحديثة يَجِب أن تُواكب التطور التكنولوجي في جميع جوانب عَمَلها، خاصة في تدريب العاملين وتنظيم الإدارة.</a:t>
            </a:r>
          </a:p>
          <a:p>
            <a:pPr algn="just" rtl="1"/>
            <a:r>
              <a:rPr lang="ar-DZ" sz="2400" dirty="0"/>
              <a:t> </a:t>
            </a:r>
            <a:r>
              <a:rPr lang="ar-EG" sz="2400" dirty="0"/>
              <a:t>فالتكنولوجيا الجديدة مثل أنظمة التحرير الرقمي، وإدارة البيانات، والطِّباعة الحديثة، تتطلَّب أساليب مختلفة في إدارة الموارد البشرية، حيث يُفضَّل العمل ضمن فرق متكاملة ومدرَّبة، بدَل الأسلوب الفردي التَّقليدي.</a:t>
            </a:r>
          </a:p>
          <a:p>
            <a:pPr algn="just" rtl="1"/>
            <a:r>
              <a:rPr lang="ar-EG" sz="2400" dirty="0"/>
              <a:t>كما يَنبغي إِعادة تصميم المهام الإدارية لِتَتناسب مع أدوات تكنولوجيا </a:t>
            </a:r>
            <a:r>
              <a:rPr lang="ar-EG" sz="2400" dirty="0" err="1"/>
              <a:t>المعلومات،مما</a:t>
            </a:r>
            <a:r>
              <a:rPr lang="ar-EG" sz="2400" dirty="0"/>
              <a:t> يجعل العمل أسرع وأكثر تنسيقًا.</a:t>
            </a:r>
          </a:p>
          <a:p>
            <a:pPr algn="just" rtl="1"/>
            <a:r>
              <a:rPr lang="ar-DZ" sz="2400" dirty="0"/>
              <a:t>  </a:t>
            </a:r>
            <a:r>
              <a:rPr lang="ar-EG" sz="2400" dirty="0"/>
              <a:t>ويساعد التطوُّر التِّقني أيضًا، في تقليل التكاليف وتسريع دورة الإنتاج أي تقليص الوقت بين </a:t>
            </a:r>
            <a:r>
              <a:rPr lang="ar-EG" sz="2400" dirty="0" err="1"/>
              <a:t>إِستلام</a:t>
            </a:r>
            <a:r>
              <a:rPr lang="ar-EG" sz="2400" dirty="0"/>
              <a:t> المواد الخَام أو الأخبار (المُدْخَلات) وبين نَشْر الصحيفة أو المنتَج الإعلامي النهائي (المُخرجات)، وهو ما يُحقِّق كفاءة أكبر وأرباحًا أعلى للمؤسسة.</a:t>
            </a:r>
          </a:p>
          <a:p>
            <a:pPr marL="342900" indent="-342900" algn="just" rtl="1">
              <a:buFont typeface="Wingdings" panose="05000000000000000000" pitchFamily="2" charset="2"/>
              <a:buChar char="v"/>
            </a:pPr>
            <a:endParaRPr lang="fr-FR" dirty="0"/>
          </a:p>
        </p:txBody>
      </p:sp>
      <p:pic>
        <p:nvPicPr>
          <p:cNvPr id="9" name="Image 8">
            <a:extLst>
              <a:ext uri="{FF2B5EF4-FFF2-40B4-BE49-F238E27FC236}">
                <a16:creationId xmlns:a16="http://schemas.microsoft.com/office/drawing/2014/main" id="{4E03DA93-9F20-01B0-EE73-F6A9BA01BAC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98173" y="1844039"/>
            <a:ext cx="3716627" cy="3971546"/>
          </a:xfrm>
          <a:prstGeom prst="rect">
            <a:avLst/>
          </a:prstGeom>
        </p:spPr>
      </p:pic>
    </p:spTree>
    <p:extLst>
      <p:ext uri="{BB962C8B-B14F-4D97-AF65-F5344CB8AC3E}">
        <p14:creationId xmlns:p14="http://schemas.microsoft.com/office/powerpoint/2010/main" val="31590889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5E0FA-6E4F-9C20-B8D0-6150FA897AD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2399997-6504-10D0-35FF-7A39FE230A7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8F8846F-DA97-1783-E20A-18F3CDCEA15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888639C-6CFB-EE29-035F-584E20EFA3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5E6DD45F-AA4F-1842-3EF6-0D74CAEDEFC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5B11A712-7BDD-148F-3DB1-2561D40CA7D9}"/>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9884487-E68E-6D2D-F775-2F5136F0AAC3}"/>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A1B97EA-C107-D30A-109F-939C664B9F51}"/>
              </a:ext>
            </a:extLst>
          </p:cNvPr>
          <p:cNvSpPr txBox="1"/>
          <p:nvPr/>
        </p:nvSpPr>
        <p:spPr>
          <a:xfrm>
            <a:off x="4361688" y="1193925"/>
            <a:ext cx="7110411" cy="541725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v"/>
            </a:pPr>
            <a:r>
              <a:rPr lang="ar-EG" sz="2400" kern="100" dirty="0">
                <a:latin typeface="Calibri" panose="020F0502020204030204" pitchFamily="34" charset="0"/>
                <a:ea typeface="Calibri" panose="020F0502020204030204" pitchFamily="34" charset="0"/>
              </a:rPr>
              <a:t>نجاح أيَّة مؤسَّسة صحفية يرتبـط بـنجاح إِدارتها، ورُؤية هذه الإِدارة</a:t>
            </a:r>
            <a:r>
              <a:rPr lang="ar-DZ" sz="2400" kern="100" dirty="0">
                <a:latin typeface="Calibri" panose="020F0502020204030204" pitchFamily="34" charset="0"/>
                <a:ea typeface="Calibri" panose="020F0502020204030204" pitchFamily="34" charset="0"/>
              </a:rPr>
              <a:t> </a:t>
            </a:r>
            <a:r>
              <a:rPr lang="ar-EG" sz="2400" kern="100" dirty="0">
                <a:latin typeface="Calibri" panose="020F0502020204030204" pitchFamily="34" charset="0"/>
                <a:ea typeface="Calibri" panose="020F0502020204030204" pitchFamily="34" charset="0"/>
              </a:rPr>
              <a:t>لوظائف الرسالة الاعلامية الَّتِي تَختص بالمؤسسة، تتحدَّد بها مسؤوليتها الأَخلاقية نَحـو المجتمع وأَفراده وحقوقـهم </a:t>
            </a:r>
            <a:r>
              <a:rPr lang="ar-EG" sz="2400" kern="100" dirty="0" err="1">
                <a:latin typeface="Calibri" panose="020F0502020204030204" pitchFamily="34" charset="0"/>
                <a:ea typeface="Calibri" panose="020F0502020204030204" pitchFamily="34" charset="0"/>
              </a:rPr>
              <a:t>الإِتصالية</a:t>
            </a:r>
            <a:r>
              <a:rPr lang="ar-EG" sz="2400" kern="100" dirty="0">
                <a:latin typeface="Calibri" panose="020F0502020204030204" pitchFamily="34" charset="0"/>
                <a:ea typeface="Calibri" panose="020F0502020204030204" pitchFamily="34" charset="0"/>
              </a:rPr>
              <a:t> وترتبط بِوَعيها بِقِيم مجتمعها ومسؤوليتها نَحوها وفي الأَساس بأسلوبها أو بالمدرسـة الإِدارية التي تَتَّبعها في إِدارة الصحيفة والمَقْدِرة على التكيُّف مع المستجدات التكنولوجية. </a:t>
            </a: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 فبعد إِنشاء المشروع المتمثل بالمؤسسة، قد يكون المؤسِّس على رأس المشروع أو المؤسَّسة أو قد يَسْتَـند في إِتمام بعض العمليات على أشخاص آخرين وقد يقوم بإدارة الصحـيفة، مُدِيرون يَتَمتعون </a:t>
            </a:r>
            <a:r>
              <a:rPr lang="ar-EG" sz="2400" kern="100" dirty="0" err="1">
                <a:latin typeface="Calibri" panose="020F0502020204030204" pitchFamily="34" charset="0"/>
                <a:ea typeface="Calibri" panose="020F0502020204030204" pitchFamily="34" charset="0"/>
              </a:rPr>
              <a:t>بإِستقـلالية</a:t>
            </a:r>
            <a:r>
              <a:rPr lang="ar-EG" sz="2400" kern="100" dirty="0">
                <a:latin typeface="Calibri" panose="020F0502020204030204" pitchFamily="34" charset="0"/>
                <a:ea typeface="Calibri" panose="020F0502020204030204" pitchFamily="34" charset="0"/>
              </a:rPr>
              <a:t> كبـيرة ويَحْمِلون الكفاءة والخِبرة لذلك، فضلاً عن تمتع هؤلاء المديرون بِحُرِّية كبيرة  من تلك الَّتِي يتمتع بـها، صاحـب الصحيفة، والَّتي قد تُحقِّق نتائج مُرضِية في العمل.</a:t>
            </a:r>
          </a:p>
          <a:p>
            <a:pPr marL="342900" indent="-342900" algn="just" rtl="1">
              <a:lnSpc>
                <a:spcPct val="107000"/>
              </a:lnSpc>
              <a:spcAft>
                <a:spcPts val="800"/>
              </a:spcAft>
              <a:buFont typeface="Wingdings" panose="05000000000000000000" pitchFamily="2" charset="2"/>
              <a:buChar char="v"/>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D08A8703-380B-4057-D840-F105BB3D24B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45901" y="1669450"/>
            <a:ext cx="3827374" cy="396606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4774547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24971-B3AB-CF2F-8170-FAE09EE0989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631E46C-7B57-A926-C199-066F2F2287D9}"/>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46AB5EE7-F9FD-5DB9-15AF-24CA0F485B9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F13D1FE-4BA8-6B57-27B3-5BF394D250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318064C-E0F1-053B-84CB-85417FFA900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E91D51E-260A-2639-8396-D5578939C08B}"/>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149FABEE-DE3D-8307-89D5-F939EA05AB6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91512F1-23B9-521A-5192-A982EC53DABD}"/>
              </a:ext>
            </a:extLst>
          </p:cNvPr>
          <p:cNvSpPr txBox="1"/>
          <p:nvPr/>
        </p:nvSpPr>
        <p:spPr>
          <a:xfrm>
            <a:off x="2413336" y="1365614"/>
            <a:ext cx="8692028" cy="4192623"/>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عن تجارب صحفية ناجحة</a:t>
            </a:r>
            <a:r>
              <a:rPr lang="ar-DZ"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a:t>
            </a:r>
            <a:endParaRPr lang="fr-FR"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latin typeface="Calibri" panose="020F0502020204030204" pitchFamily="34" charset="0"/>
                <a:ea typeface="Calibri" panose="020F0502020204030204" pitchFamily="34" charset="0"/>
              </a:rPr>
              <a:t>إِذا </a:t>
            </a:r>
            <a:r>
              <a:rPr lang="ar-SA" sz="2400" kern="100" dirty="0" err="1">
                <a:latin typeface="Calibri" panose="020F0502020204030204" pitchFamily="34" charset="0"/>
                <a:ea typeface="Calibri" panose="020F0502020204030204" pitchFamily="34" charset="0"/>
              </a:rPr>
              <a:t>إِستعرضنا</a:t>
            </a:r>
            <a:r>
              <a:rPr lang="ar-SA" sz="2400" kern="100" dirty="0">
                <a:latin typeface="Calibri" panose="020F0502020204030204" pitchFamily="34" charset="0"/>
                <a:ea typeface="Calibri" panose="020F0502020204030204" pitchFamily="34" charset="0"/>
              </a:rPr>
              <a:t> تاريخ إِحدى كبريات الصحـف في العالم وهي (نيويورك تايمز) الَّتِي تُوَزِّع ما يقـارب (مليون و٢٠٠) ألف نسخة </a:t>
            </a:r>
            <a:r>
              <a:rPr lang="ar-SA" sz="2400" kern="100" dirty="0" err="1">
                <a:latin typeface="Calibri" panose="020F0502020204030204" pitchFamily="34" charset="0"/>
                <a:ea typeface="Calibri" panose="020F0502020204030204" pitchFamily="34" charset="0"/>
              </a:rPr>
              <a:t>يوميا،ً</a:t>
            </a:r>
            <a:r>
              <a:rPr lang="ar-SA" sz="2400" kern="100" dirty="0">
                <a:latin typeface="Calibri" panose="020F0502020204030204" pitchFamily="34" charset="0"/>
                <a:ea typeface="Calibri" panose="020F0502020204030204" pitchFamily="34" charset="0"/>
              </a:rPr>
              <a:t> في أَنحاء الولايات المتحدة الأَمريكية المُختلفة ، فسوف نَجد أنه عندما تَسَلَّم (آرثر </a:t>
            </a:r>
            <a:r>
              <a:rPr lang="ar-SA" sz="2400" kern="100" dirty="0" err="1">
                <a:latin typeface="Calibri" panose="020F0502020204030204" pitchFamily="34" charset="0"/>
                <a:ea typeface="Calibri" panose="020F0502020204030204" pitchFamily="34" charset="0"/>
              </a:rPr>
              <a:t>سالزبرج</a:t>
            </a:r>
            <a:r>
              <a:rPr lang="ar-SA" sz="2400" kern="100" dirty="0">
                <a:latin typeface="Calibri" panose="020F0502020204030204" pitchFamily="34" charset="0"/>
                <a:ea typeface="Calibri" panose="020F0502020204030204" pitchFamily="34" charset="0"/>
              </a:rPr>
              <a:t>) قِيادة الصحيفة من والده، عام ١٩٥٢م، تمَّ إِبعاد رئيس التحرير (ماكس </a:t>
            </a:r>
            <a:r>
              <a:rPr lang="ar-SA" sz="2400" kern="100" dirty="0" err="1">
                <a:latin typeface="Calibri" panose="020F0502020204030204" pitchFamily="34" charset="0"/>
                <a:ea typeface="Calibri" panose="020F0502020204030204" pitchFamily="34" charset="0"/>
              </a:rPr>
              <a:t>فرانكل</a:t>
            </a:r>
            <a:r>
              <a:rPr lang="ar-SA" sz="2400" kern="100" dirty="0">
                <a:latin typeface="Calibri" panose="020F0502020204030204" pitchFamily="34" charset="0"/>
                <a:ea typeface="Calibri" panose="020F0502020204030204" pitchFamily="34" charset="0"/>
              </a:rPr>
              <a:t>) (على الرَّغم من أَنه يُعدُّ واحداًً من أَفضل الكتاب في العالم)، لأنه بات يقدِّم الجريدة بمضمون جامد، ولم يُسـهم في تطويرها، وبِتسـلُّم هيئة التَّحرير الجديدة للجريدة، التِي </a:t>
            </a:r>
            <a:r>
              <a:rPr lang="ar-SA" sz="2400" kern="100" dirty="0" err="1">
                <a:latin typeface="Calibri" panose="020F0502020204030204" pitchFamily="34" charset="0"/>
                <a:ea typeface="Calibri" panose="020F0502020204030204" pitchFamily="34" charset="0"/>
              </a:rPr>
              <a:t>إِستطاعت</a:t>
            </a:r>
            <a:r>
              <a:rPr lang="ar-SA" sz="2400" kern="100" dirty="0">
                <a:latin typeface="Calibri" panose="020F0502020204030204" pitchFamily="34" charset="0"/>
                <a:ea typeface="Calibri" panose="020F0502020204030204" pitchFamily="34" charset="0"/>
              </a:rPr>
              <a:t> عن طريق </a:t>
            </a:r>
            <a:r>
              <a:rPr lang="ar-SA" sz="2400" kern="100" dirty="0" err="1">
                <a:latin typeface="Calibri" panose="020F0502020204030204" pitchFamily="34" charset="0"/>
                <a:ea typeface="Calibri" panose="020F0502020204030204" pitchFamily="34" charset="0"/>
              </a:rPr>
              <a:t>الإِجتماعات</a:t>
            </a:r>
            <a:r>
              <a:rPr lang="ar-SA" sz="2400" kern="100" dirty="0">
                <a:latin typeface="Calibri" panose="020F0502020204030204" pitchFamily="34" charset="0"/>
                <a:ea typeface="Calibri" panose="020F0502020204030204" pitchFamily="34" charset="0"/>
              </a:rPr>
              <a:t> والدراسات والأَبحاث والتَّخطيط، تقديم جريدة ذات مضمون يُعَبِّر عن كل فئة من فئات المجتمع، </a:t>
            </a:r>
            <a:r>
              <a:rPr lang="ar-SA" sz="2400" kern="100" dirty="0" err="1">
                <a:latin typeface="Calibri" panose="020F0502020204030204" pitchFamily="34" charset="0"/>
                <a:ea typeface="Calibri" panose="020F0502020204030204" pitchFamily="34" charset="0"/>
              </a:rPr>
              <a:t>إِبتداءًا</a:t>
            </a:r>
            <a:r>
              <a:rPr lang="ar-SA" sz="2400" kern="100" dirty="0">
                <a:latin typeface="Calibri" panose="020F0502020204030204" pitchFamily="34" charset="0"/>
                <a:ea typeface="Calibri" panose="020F0502020204030204" pitchFamily="34" charset="0"/>
              </a:rPr>
              <a:t> من المرأة في مَنزِلها وحـتى زنوج أَمريكا والجِنسـيات المُتعدِّدة المُقِـيمة على أَرض أَمريكا، </a:t>
            </a:r>
            <a:r>
              <a:rPr lang="ar-SA" sz="2400" kern="100" dirty="0" err="1">
                <a:latin typeface="Calibri" panose="020F0502020204030204" pitchFamily="34" charset="0"/>
                <a:ea typeface="Calibri" panose="020F0502020204030204" pitchFamily="34" charset="0"/>
              </a:rPr>
              <a:t>آَي</a:t>
            </a:r>
            <a:r>
              <a:rPr lang="ar-SA" sz="2400" kern="100" dirty="0">
                <a:latin typeface="Calibri" panose="020F0502020204030204" pitchFamily="34" charset="0"/>
                <a:ea typeface="Calibri" panose="020F0502020204030204" pitchFamily="34" charset="0"/>
              </a:rPr>
              <a:t> بـتَغَيُّر مضمون الجريدة، بـأَن يكون مُعَبِـراً أَكثر عن الجمهور الذي تخاطبه.</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FC544A7E-6198-DE47-FD52-72D03E45F8E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0045" y="4586279"/>
            <a:ext cx="4233973" cy="2981892"/>
          </a:xfrm>
          <a:prstGeom prst="rect">
            <a:avLst/>
          </a:prstGeom>
        </p:spPr>
      </p:pic>
      <p:sp>
        <p:nvSpPr>
          <p:cNvPr id="10" name="ZoneTexte 9">
            <a:extLst>
              <a:ext uri="{FF2B5EF4-FFF2-40B4-BE49-F238E27FC236}">
                <a16:creationId xmlns:a16="http://schemas.microsoft.com/office/drawing/2014/main" id="{E7495664-130A-884F-2D1D-186F2460AAB7}"/>
              </a:ext>
            </a:extLst>
          </p:cNvPr>
          <p:cNvSpPr txBox="1"/>
          <p:nvPr/>
        </p:nvSpPr>
        <p:spPr>
          <a:xfrm>
            <a:off x="6645350" y="5891664"/>
            <a:ext cx="6613450" cy="461665"/>
          </a:xfrm>
          <a:prstGeom prst="rect">
            <a:avLst/>
          </a:prstGeom>
          <a:noFill/>
        </p:spPr>
        <p:txBody>
          <a:bodyPr wrap="square">
            <a:spAutoFit/>
          </a:bodyPr>
          <a:lstStyle/>
          <a:p>
            <a:r>
              <a:rPr lang="fr-FR" sz="2400" b="1" dirty="0">
                <a:solidFill>
                  <a:srgbClr val="000000"/>
                </a:solidFill>
              </a:rPr>
              <a:t>https://www.nytimes.com/ </a:t>
            </a:r>
            <a:r>
              <a:rPr lang="ar-DZ" sz="2400" b="1" dirty="0">
                <a:solidFill>
                  <a:srgbClr val="000000"/>
                </a:solidFill>
              </a:rPr>
              <a:t>موقع الصحيفة    </a:t>
            </a:r>
            <a:endParaRPr lang="fr-FR" sz="2400" b="1" dirty="0">
              <a:solidFill>
                <a:srgbClr val="000000"/>
              </a:solidFill>
            </a:endParaRPr>
          </a:p>
        </p:txBody>
      </p:sp>
    </p:spTree>
    <p:extLst>
      <p:ext uri="{BB962C8B-B14F-4D97-AF65-F5344CB8AC3E}">
        <p14:creationId xmlns:p14="http://schemas.microsoft.com/office/powerpoint/2010/main" val="236575892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D4D69-4B1C-E232-29D0-881BA0ACBD0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D86FC29-9520-6FFC-D731-0076D298993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EE7D60B-A68E-20E2-0D02-FB6B851C75C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4C91EA-0361-7E50-AD4F-5044FD7668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324AFFA-69EE-1813-43AA-F1C957F2320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82FCBB0-17ED-6E8A-1715-21137DE2D52C}"/>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8154F6FD-D60D-FEE8-143A-4E5AA8E53A29}"/>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1EA903BC-902C-7C1D-983A-1BD4A46879EA}"/>
              </a:ext>
            </a:extLst>
          </p:cNvPr>
          <p:cNvSpPr txBox="1"/>
          <p:nvPr/>
        </p:nvSpPr>
        <p:spPr>
          <a:xfrm>
            <a:off x="1924274" y="1203044"/>
            <a:ext cx="9250545" cy="541725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a:t>
            </a: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صحف كبرى مثل: الديلي تلغراف   </a:t>
            </a:r>
            <a:r>
              <a:rPr lang="fr-FR" sz="2400" kern="100" dirty="0" err="1">
                <a:latin typeface="Calibri" panose="020F0502020204030204" pitchFamily="34" charset="0"/>
                <a:ea typeface="Calibri" panose="020F0502020204030204" pitchFamily="34" charset="0"/>
                <a:cs typeface="Arial" panose="020B0604020202020204" pitchFamily="34" charset="0"/>
              </a:rPr>
              <a:t>telegraph</a:t>
            </a:r>
            <a:r>
              <a:rPr lang="fr-FR" sz="2400" kern="100" dirty="0">
                <a:latin typeface="Calibri" panose="020F0502020204030204" pitchFamily="34" charset="0"/>
                <a:ea typeface="Calibri" panose="020F0502020204030204" pitchFamily="34" charset="0"/>
                <a:cs typeface="Arial" panose="020B0604020202020204" pitchFamily="34" charset="0"/>
              </a:rPr>
              <a:t> Daily </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EG" sz="2400" kern="100" dirty="0">
                <a:latin typeface="Calibri" panose="020F0502020204030204" pitchFamily="34" charset="0"/>
                <a:ea typeface="Calibri" panose="020F0502020204030204" pitchFamily="34" charset="0"/>
              </a:rPr>
              <a:t>فقد تَفَرَّد بإدارتها شـخصيات كان لها الأَثر الكبير في نجاح هذه الصحيفة، فالديلي تلغراف يَعْزَى نَجَاحها إِلى صاحِبها (</a:t>
            </a:r>
            <a:r>
              <a:rPr lang="ar-EG" sz="2400" kern="100" dirty="0" err="1">
                <a:latin typeface="Calibri" panose="020F0502020204030204" pitchFamily="34" charset="0"/>
                <a:ea typeface="Calibri" panose="020F0502020204030204" pitchFamily="34" charset="0"/>
              </a:rPr>
              <a:t>إدورارد</a:t>
            </a:r>
            <a:r>
              <a:rPr lang="ar-EG" sz="2400" kern="100" dirty="0">
                <a:latin typeface="Calibri" panose="020F0502020204030204" pitchFamily="34" charset="0"/>
                <a:ea typeface="Calibri" panose="020F0502020204030204" pitchFamily="34" charset="0"/>
              </a:rPr>
              <a:t> </a:t>
            </a:r>
            <a:r>
              <a:rPr lang="ar-EG" sz="2400" kern="100" dirty="0" err="1">
                <a:latin typeface="Calibri" panose="020F0502020204030204" pitchFamily="34" charset="0"/>
                <a:ea typeface="Calibri" panose="020F0502020204030204" pitchFamily="34" charset="0"/>
              </a:rPr>
              <a:t>لوسون</a:t>
            </a:r>
            <a:r>
              <a:rPr lang="ar-EG" sz="2400" kern="100" dirty="0">
                <a:latin typeface="Calibri" panose="020F0502020204030204" pitchFamily="34" charset="0"/>
                <a:ea typeface="Calibri" panose="020F0502020204030204" pitchFamily="34" charset="0"/>
              </a:rPr>
              <a:t>)، يَعُود له الفضل في نشأة الصحافة الصباحية في بريطانيا، كما نَعرفها اليوم، وقبل وفاته </a:t>
            </a:r>
            <a:r>
              <a:rPr lang="ar-EG" sz="2400" kern="100" dirty="0" err="1">
                <a:latin typeface="Calibri" panose="020F0502020204030204" pitchFamily="34" charset="0"/>
                <a:ea typeface="Calibri" panose="020F0502020204030204" pitchFamily="34" charset="0"/>
              </a:rPr>
              <a:t>إِختاره</a:t>
            </a:r>
            <a:r>
              <a:rPr lang="ar-EG" sz="2400" kern="100" dirty="0">
                <a:latin typeface="Calibri" panose="020F0502020204030204" pitchFamily="34" charset="0"/>
                <a:ea typeface="Calibri" panose="020F0502020204030204" pitchFamily="34" charset="0"/>
              </a:rPr>
              <a:t> أَكثر من مائتين وخمسين صحفياً من البلدان جميعها، عميداً لمهنة الصحافة في حين هَبَط مستوى الصحيفة، حينما خَلَفه </a:t>
            </a:r>
            <a:r>
              <a:rPr lang="ar-EG" sz="2400" kern="100" dirty="0" err="1">
                <a:latin typeface="Calibri" panose="020F0502020204030204" pitchFamily="34" charset="0"/>
                <a:ea typeface="Calibri" panose="020F0502020204030204" pitchFamily="34" charset="0"/>
              </a:rPr>
              <a:t>إِبنه</a:t>
            </a:r>
            <a:r>
              <a:rPr lang="ar-EG" sz="2400" kern="100" dirty="0">
                <a:latin typeface="Calibri" panose="020F0502020204030204" pitchFamily="34" charset="0"/>
                <a:ea typeface="Calibri" panose="020F0502020204030204" pitchFamily="34" charset="0"/>
              </a:rPr>
              <a:t> (هري </a:t>
            </a:r>
            <a:r>
              <a:rPr lang="ar-EG" sz="2400" kern="100" dirty="0" err="1">
                <a:latin typeface="Calibri" panose="020F0502020204030204" pitchFamily="34" charset="0"/>
                <a:ea typeface="Calibri" panose="020F0502020204030204" pitchFamily="34" charset="0"/>
              </a:rPr>
              <a:t>لوسـون</a:t>
            </a:r>
            <a:r>
              <a:rPr lang="ar-EG" sz="2400" kern="100" dirty="0">
                <a:latin typeface="Calibri" panose="020F0502020204030204" pitchFamily="34" charset="0"/>
                <a:ea typeface="Calibri" panose="020F0502020204030204" pitchFamily="34" charset="0"/>
              </a:rPr>
              <a:t>) في إِدارتها، فَلَمْ تَعد الصحـيفة التَقَـدُّمية كما كانت بالأمس، ذلك أَنَّ (هري) بِعَكس والده لم تكن لديه النَزعة الصحـفية، وفي سـنة 1922م </a:t>
            </a:r>
            <a:r>
              <a:rPr lang="ar-EG" sz="2400" kern="100" dirty="0" err="1">
                <a:latin typeface="Calibri" panose="020F0502020204030204" pitchFamily="34" charset="0"/>
                <a:ea typeface="Calibri" panose="020F0502020204030204" pitchFamily="34" charset="0"/>
              </a:rPr>
              <a:t>إِعتمدت</a:t>
            </a:r>
            <a:r>
              <a:rPr lang="ar-EG" sz="2400" kern="100" dirty="0">
                <a:latin typeface="Calibri" panose="020F0502020204030204" pitchFamily="34" charset="0"/>
                <a:ea typeface="Calibri" panose="020F0502020204030204" pitchFamily="34" charset="0"/>
              </a:rPr>
              <a:t> الديلي تلغراف آلات الطبع الحديثة، لتحسين طباعة الصحيفة وأَنفقت لذلك أَموالاً طائلةً، ولكن مديرها (هري) رفض تغيير حَجْم الصحيفة، وأصرَّ على أَن تستمر آلات في طَبْع الصحيفة بالحجم نفسه المعتاد، فأصبحت الديلي تلغراف مُغَايرة في شكلها لمُعَاصرَتها لِتَظل محتفظة بشكلها القديم، ولم تستَعد هذه الصحـيفة مكانتها، إِلاَّ بـعد أَن غيَّرت سياسـتها الجامدة، فأخذت بالأساليب العصرية في طباعتها وإِخراجها.</a:t>
            </a:r>
          </a:p>
          <a:p>
            <a:pPr algn="just" rtl="1">
              <a:lnSpc>
                <a:spcPct val="107000"/>
              </a:lnSpc>
              <a:spcAft>
                <a:spcPts val="800"/>
              </a:spcAft>
            </a:pP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6F74AD87-9FE3-2F23-3027-920DFDC33F05}"/>
              </a:ext>
            </a:extLst>
          </p:cNvPr>
          <p:cNvSpPr txBox="1"/>
          <p:nvPr/>
        </p:nvSpPr>
        <p:spPr>
          <a:xfrm>
            <a:off x="6943061" y="6133142"/>
            <a:ext cx="6613450" cy="400110"/>
          </a:xfrm>
          <a:prstGeom prst="rect">
            <a:avLst/>
          </a:prstGeom>
          <a:noFill/>
        </p:spPr>
        <p:txBody>
          <a:bodyPr wrap="square">
            <a:spAutoFit/>
          </a:bodyPr>
          <a:lstStyle/>
          <a:p>
            <a:r>
              <a:rPr lang="fr-FR" sz="2000" b="1" dirty="0"/>
              <a:t>https://www.telegraph.co.uk/ </a:t>
            </a:r>
            <a:r>
              <a:rPr lang="ar-DZ" sz="2000" b="1" dirty="0"/>
              <a:t>موقع الصحيفة : </a:t>
            </a:r>
            <a:endParaRPr lang="fr-FR" sz="2000" b="1" dirty="0"/>
          </a:p>
        </p:txBody>
      </p:sp>
      <p:pic>
        <p:nvPicPr>
          <p:cNvPr id="10" name="Image 9">
            <a:extLst>
              <a:ext uri="{FF2B5EF4-FFF2-40B4-BE49-F238E27FC236}">
                <a16:creationId xmlns:a16="http://schemas.microsoft.com/office/drawing/2014/main" id="{9AFC0463-0659-0F94-FB40-6986D1AA0CB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7181" y="5654956"/>
            <a:ext cx="2826876" cy="1025878"/>
          </a:xfrm>
          <a:prstGeom prst="rect">
            <a:avLst/>
          </a:prstGeom>
        </p:spPr>
      </p:pic>
    </p:spTree>
    <p:extLst>
      <p:ext uri="{BB962C8B-B14F-4D97-AF65-F5344CB8AC3E}">
        <p14:creationId xmlns:p14="http://schemas.microsoft.com/office/powerpoint/2010/main" val="251471673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6BDD00-FD8A-734D-0CC8-12AF9688358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445222A-B669-6D50-35DB-33DBDC80414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D7D4F52-C549-CB16-23B0-376F44A0C67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BA8DE1-1BAA-FDE4-1579-F5A0CED604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4F5F25E-B57D-776B-EEB1-100C4748FB0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E5152EC5-E343-CE58-884A-C4A2D7FA98AF}"/>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A2C304B0-9AC5-859E-BB5E-5EC756927BB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89F422E-6EC8-06ED-AB9A-2D359941F83E}"/>
              </a:ext>
            </a:extLst>
          </p:cNvPr>
          <p:cNvSpPr txBox="1"/>
          <p:nvPr/>
        </p:nvSpPr>
        <p:spPr>
          <a:xfrm>
            <a:off x="2105246" y="1582298"/>
            <a:ext cx="8878185" cy="3939155"/>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ثانياً: أ</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rgbClr val="EE0000"/>
                </a:solidFill>
                <a:effectLst/>
                <a:latin typeface="Calibri" panose="020F0502020204030204" pitchFamily="34" charset="0"/>
                <a:ea typeface="Calibri" panose="020F0502020204030204" pitchFamily="34" charset="0"/>
                <a:cs typeface="Arial" panose="020B0604020202020204" pitchFamily="34" charset="0"/>
              </a:rPr>
              <a:t>همية</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الوقت للصحيفة</a:t>
            </a:r>
            <a:r>
              <a:rPr lang="ar-SA"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الوَقت هو أساس نجاح العمل الصحفي، لأنَّ الصحافة تقوم على السُرعة في جَمْعِ الأخبار ونشرها، وهي لا تحتَمل التَّأخير. فكُل صحيفة تسعى لتكون الأولى في نقل الحدث، لأنَّ القرَّاء يَهْتمون بما هو جديد وآني، وليس بما حدث في الماضي. لذلك الصحفيون يَعمَلون تحت ضَغط الزمن ليتمكَّنوا من إِصدار الصحيفة في موعدها قبل غيرها من المنافسين.</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ويكون هذا العامل الزمني أكثر أهمية في الصحف اليومية، لأنَّها تَنْقل الأخبار فورَ وقوعها، بينما تَقِلُّ أهميته تدريجيًا في الصحف الأسبوعية أو الشهرية، الَّتي تهتم بالتَّحليل والتَفصيل أكثر من السِّبق الزمني.</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9698426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63923E-ACC6-CDC9-0079-37D52B4EC7E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9EFBE29-994D-9045-B797-0A2D4E53AD22}"/>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4A3BA72-A62F-09B7-6B40-7092E337B86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75E864D-1545-422E-A2B1-C776749958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ED7B43C-CA01-C0F9-36FF-B25B81F5289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71E6FB41-7392-328D-3EBB-F3F4241A00E0}"/>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6E51F2D-8300-D841-7850-992B9A8CA31C}"/>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4353E0AB-BFF1-6E7C-6E62-B9F11E46EF15}"/>
              </a:ext>
            </a:extLst>
          </p:cNvPr>
          <p:cNvSpPr txBox="1"/>
          <p:nvPr/>
        </p:nvSpPr>
        <p:spPr>
          <a:xfrm>
            <a:off x="2626242" y="1905557"/>
            <a:ext cx="8335925" cy="4334328"/>
          </a:xfrm>
          <a:prstGeom prst="rect">
            <a:avLst/>
          </a:prstGeom>
          <a:noFill/>
        </p:spPr>
        <p:txBody>
          <a:bodyPr wrap="square">
            <a:spAutoFit/>
          </a:bodyPr>
          <a:lstStyle/>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حتَّى ترتيب الأخبار في الصفحات يُظهر أهمية الوقت، فالخبر الأحدث والأهمُّ يُوضع في الصفحة الأولى، بينما تُؤجل الأخبار الأقلُّ حداثة إلى الصفحات الداخلية.</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ويُشير أصل كلمة "صُحف" في الألمانية إلى "الوقت" و"السرعة"،((</a:t>
            </a:r>
            <a:r>
              <a:rPr lang="fr-FR" sz="2400" kern="100" dirty="0" err="1">
                <a:latin typeface="Calibri" panose="020F0502020204030204" pitchFamily="34" charset="0"/>
                <a:ea typeface="Calibri" panose="020F0502020204030204" pitchFamily="34" charset="0"/>
                <a:cs typeface="Arial" panose="020B0604020202020204" pitchFamily="34" charset="0"/>
              </a:rPr>
              <a:t>Tzeitinjun</a:t>
            </a: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EG" sz="2400" kern="100" dirty="0">
                <a:latin typeface="Calibri" panose="020F0502020204030204" pitchFamily="34" charset="0"/>
                <a:ea typeface="Calibri" panose="020F0502020204030204" pitchFamily="34" charset="0"/>
              </a:rPr>
              <a:t>مشتقة من كلمة  </a:t>
            </a:r>
            <a:r>
              <a:rPr lang="fr-FR" sz="2400" kern="100" dirty="0">
                <a:latin typeface="Calibri" panose="020F0502020204030204" pitchFamily="34" charset="0"/>
                <a:ea typeface="Calibri" panose="020F0502020204030204" pitchFamily="34" charset="0"/>
                <a:cs typeface="Arial" panose="020B0604020202020204" pitchFamily="34" charset="0"/>
              </a:rPr>
              <a:t>T</a:t>
            </a:r>
            <a:r>
              <a:rPr lang="ar-DZ" sz="2400" kern="100" dirty="0">
                <a:latin typeface="Calibri" panose="020F0502020204030204" pitchFamily="34" charset="0"/>
                <a:ea typeface="Calibri" panose="020F0502020204030204" pitchFamily="34" charset="0"/>
                <a:cs typeface="Arial" panose="020B0604020202020204" pitchFamily="34" charset="0"/>
              </a:rPr>
              <a:t> </a:t>
            </a: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EG" sz="2400" kern="100" dirty="0">
                <a:latin typeface="Calibri" panose="020F0502020204030204" pitchFamily="34" charset="0"/>
                <a:ea typeface="Calibri" panose="020F0502020204030204" pitchFamily="34" charset="0"/>
              </a:rPr>
              <a:t>أي الوقت، ممَّا يؤكِّد أنَّ الآنية هي جَوهر الصحافة، أي أنَّ الخبر يجب أن يكون جديدًا ومتزامنًا مع الحدث.</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فإذا تأخَّرت الصحيفة في النَّشر، تَفْقِد أخبارها قيمتها بسرعة، لأنَّ الأحداث تتغيَّر كل لحظة. ولهذا السبب تُعتبر الآنية والفورية من أهمِّ خصائص الخبر الجيِّد، وهو ما يَصنع شهرة الصحفي والمؤسسة الإعلامية، الَّتِي تَسبِق غيرها في نقل الحدث بدقَّة وسرعة.</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3312150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89E7FE-DC37-DFBB-F620-1362851EFDB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176FAA5-FF82-8556-8C88-0A119A7F6A6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96A4E3E8-C0B5-2E54-F002-F536F671D3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DF15CCB-A92E-C99C-312D-86ADC0F8C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C7FCE104-C110-1085-7D05-B9A56060650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FB575FEB-107C-D0A8-81E2-179A92E39E99}"/>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278E2BB-5D80-B9D4-EF2B-71E403E89D20}"/>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7DE39EA-93F7-6FB7-6056-C37EA614399C}"/>
              </a:ext>
            </a:extLst>
          </p:cNvPr>
          <p:cNvSpPr txBox="1"/>
          <p:nvPr/>
        </p:nvSpPr>
        <p:spPr>
          <a:xfrm>
            <a:off x="2105245" y="1317045"/>
            <a:ext cx="9016409" cy="473764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a:t>
            </a:r>
            <a:endParaRPr lang="fr-FR"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عند وفاة المَلِكة إليزابيث الثانية عام 2022، تَنَافست الصحف البريطانية والعالمية على نَشرِ الخبر وتفاصيله بسرعة. فقد كانت صحيفة "</a:t>
            </a:r>
            <a:r>
              <a:rPr lang="fr-FR" sz="2400" kern="100" dirty="0">
                <a:latin typeface="Calibri" panose="020F0502020204030204" pitchFamily="34" charset="0"/>
                <a:ea typeface="Calibri" panose="020F0502020204030204" pitchFamily="34" charset="0"/>
              </a:rPr>
              <a:t>The Times" </a:t>
            </a:r>
            <a:r>
              <a:rPr lang="ar-EG" sz="2400" kern="100" dirty="0">
                <a:latin typeface="Calibri" panose="020F0502020204030204" pitchFamily="34" charset="0"/>
                <a:ea typeface="Calibri" panose="020F0502020204030204" pitchFamily="34" charset="0"/>
              </a:rPr>
              <a:t>البريطانية من أوائل الصحف الَّتِي نَشرت الخبر الرسمي على موقعها الإلكتروني، بعد دقائق من إعلان القصر الملكي، ثمَّ أَصدَرت طَبعة ورقية خاصة في صباح اليوم التالي، تحمل العنوان الرئيسي وصور الحدث بتصميم مميز.</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أمَّا الصحف التي تأخَّرت في النَّشر أو لم تواكب الحدث في لحظته، فقد تراجعت مَبِيعاتها في ذلك اليوم، لأنَّ القُرَّاء </a:t>
            </a:r>
            <a:r>
              <a:rPr lang="ar-EG" sz="2400" kern="100" dirty="0" err="1">
                <a:latin typeface="Calibri" panose="020F0502020204030204" pitchFamily="34" charset="0"/>
                <a:ea typeface="Calibri" panose="020F0502020204030204" pitchFamily="34" charset="0"/>
              </a:rPr>
              <a:t>إِتجهوا</a:t>
            </a:r>
            <a:r>
              <a:rPr lang="ar-EG" sz="2400" kern="100" dirty="0">
                <a:latin typeface="Calibri" panose="020F0502020204030204" pitchFamily="34" charset="0"/>
                <a:ea typeface="Calibri" panose="020F0502020204030204" pitchFamily="34" charset="0"/>
              </a:rPr>
              <a:t> نحو المصادر التِي قَدَّمت الخبر فور وقوعه.</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وهذا يوضِّح أنَّ السُرعة والدِّقة في الوقت نفسه، هما ما يَمنح الصحيفة السبق الصحفي والمصداقية، ويجعلانها تتفوَّق على منافسيها في سوق الأخبار.</a:t>
            </a:r>
          </a:p>
          <a:p>
            <a:pPr algn="just" rtl="1">
              <a:lnSpc>
                <a:spcPct val="107000"/>
              </a:lnSpc>
              <a:spcAft>
                <a:spcPts val="800"/>
              </a:spcAft>
              <a:buNone/>
            </a:pPr>
            <a:endParaRPr lang="fr-FR"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56F6C681-104F-975F-32E9-810C269017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9529" y="5721011"/>
            <a:ext cx="4614853" cy="807570"/>
          </a:xfrm>
          <a:prstGeom prst="rect">
            <a:avLst/>
          </a:prstGeom>
        </p:spPr>
      </p:pic>
      <p:sp>
        <p:nvSpPr>
          <p:cNvPr id="10" name="ZoneTexte 9">
            <a:extLst>
              <a:ext uri="{FF2B5EF4-FFF2-40B4-BE49-F238E27FC236}">
                <a16:creationId xmlns:a16="http://schemas.microsoft.com/office/drawing/2014/main" id="{A4531BD2-D756-F761-C95A-96B660FE818B}"/>
              </a:ext>
            </a:extLst>
          </p:cNvPr>
          <p:cNvSpPr txBox="1"/>
          <p:nvPr/>
        </p:nvSpPr>
        <p:spPr>
          <a:xfrm>
            <a:off x="6251945" y="5926896"/>
            <a:ext cx="6613450" cy="461665"/>
          </a:xfrm>
          <a:prstGeom prst="rect">
            <a:avLst/>
          </a:prstGeom>
          <a:noFill/>
        </p:spPr>
        <p:txBody>
          <a:bodyPr wrap="square">
            <a:spAutoFit/>
          </a:bodyPr>
          <a:lstStyle/>
          <a:p>
            <a:r>
              <a:rPr lang="fr-FR" sz="2400" b="1" dirty="0"/>
              <a:t>https://www.thetimes.com/ </a:t>
            </a:r>
            <a:r>
              <a:rPr lang="ar-DZ" sz="2400" b="1" dirty="0"/>
              <a:t>موقع الصحيفة     </a:t>
            </a:r>
            <a:endParaRPr lang="fr-FR" sz="2400" b="1" dirty="0"/>
          </a:p>
        </p:txBody>
      </p:sp>
    </p:spTree>
    <p:extLst>
      <p:ext uri="{BB962C8B-B14F-4D97-AF65-F5344CB8AC3E}">
        <p14:creationId xmlns:p14="http://schemas.microsoft.com/office/powerpoint/2010/main" val="157590033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4867EA-C731-9B32-B339-3B97329E32D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21AFE24-AB5A-BC4B-C6B1-EE6D66E4EBA8}"/>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BB8B1B2-970E-753E-7349-23C262EDFCA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27D4D1D-F606-302C-BFA9-14A8784EBB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65BE336-4388-0BB8-823B-9155FC0152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B350D8B0-8B58-1649-D0AF-B179690D8561}"/>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41790F2A-E0F1-BBAD-75E0-87597CC6599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7" name="ZoneTexte 6">
            <a:extLst>
              <a:ext uri="{FF2B5EF4-FFF2-40B4-BE49-F238E27FC236}">
                <a16:creationId xmlns:a16="http://schemas.microsoft.com/office/drawing/2014/main" id="{E31B9E8A-FDCC-4444-49A8-0571D68C666B}"/>
              </a:ext>
            </a:extLst>
          </p:cNvPr>
          <p:cNvSpPr txBox="1"/>
          <p:nvPr/>
        </p:nvSpPr>
        <p:spPr>
          <a:xfrm>
            <a:off x="4470904" y="1901823"/>
            <a:ext cx="6613450" cy="5022080"/>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ثالثا: خاصية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ن</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ت</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ج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شتر</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ك</a:t>
            </a:r>
            <a:r>
              <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 </a:t>
            </a:r>
            <a:endParaRPr lang="ar-DZ"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يترتَّب على إِصدار الصحيفة تقديم مُنْتَجَين متلازمين هما: المادة التحـريرية والمادة الإِعلانية، ومن ثمَّ تَحصل المُؤسسة الصحفية على إِيراد مُشترك ومُتلازم من إِصدار الصحيفة هما: إِيراد التوزيع وإِيراد الإِعلانات، وتُعدُّ المادة التحريرية هي الأَصل، فهي الَّتي تحدِّد نوع الجريدة وخصائص قُرَّائها من حيث المسـتوى الإِجمالي </a:t>
            </a:r>
            <a:r>
              <a:rPr lang="ar-EG" sz="2400" kern="100" dirty="0" err="1">
                <a:latin typeface="Calibri" panose="020F0502020204030204" pitchFamily="34" charset="0"/>
                <a:ea typeface="Calibri" panose="020F0502020204030204" pitchFamily="34" charset="0"/>
              </a:rPr>
              <a:t>والإِقتصادي</a:t>
            </a:r>
            <a:r>
              <a:rPr lang="ar-EG" sz="2400" kern="100" dirty="0">
                <a:latin typeface="Calibri" panose="020F0502020204030204" pitchFamily="34" charset="0"/>
                <a:ea typeface="Calibri" panose="020F0502020204030204" pitchFamily="34" charset="0"/>
              </a:rPr>
              <a:t> والثَّقافي، وهذا يُؤثِّر في نوعية السـِلع المُعلن عنها، وفي حـجم المساحـة الإِعلانية، كما تُؤثِّر المادة التحريرية بشكل غير مباشر في سعر بيع المساحة الإِعلانية، ونتيجة لذلك نَشَـأت فكرة الإِيراد المشـترك فإِيراد النسخة الواحدة من الصحيفة، هو ثمن بيعها مضافاً إِليها نصيبـها  من الإِعلانات.</a:t>
            </a:r>
          </a:p>
          <a:p>
            <a:pPr algn="just" rtl="1">
              <a:lnSpc>
                <a:spcPct val="107000"/>
              </a:lnSpc>
              <a:spcAft>
                <a:spcPts val="800"/>
              </a:spcAft>
              <a:buNone/>
            </a:pP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Image 9">
            <a:extLst>
              <a:ext uri="{FF2B5EF4-FFF2-40B4-BE49-F238E27FC236}">
                <a16:creationId xmlns:a16="http://schemas.microsoft.com/office/drawing/2014/main" id="{944B3EE9-7560-83DC-0704-5E1CCD3615CF}"/>
              </a:ext>
            </a:extLst>
          </p:cNvPr>
          <p:cNvPicPr>
            <a:picLocks noChangeAspect="1"/>
          </p:cNvPicPr>
          <p:nvPr/>
        </p:nvPicPr>
        <p:blipFill>
          <a:blip r:embed="rId7" cstate="print">
            <a:extLst>
              <a:ext uri="{BEBA8EAE-BF5A-486C-A8C5-ECC9F3942E4B}">
                <a14:imgProps xmlns:a14="http://schemas.microsoft.com/office/drawing/2010/main">
                  <a14:imgLayer r:embed="rId8">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319947" y="2284102"/>
            <a:ext cx="3934369" cy="375738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3989609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AF2CF-AA85-7A78-C662-14C9715A1AB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42CF4E3-0571-2FB9-3FB3-CD5907D4E7F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E2389E6F-D214-D253-63B1-AE74D61166C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13B3DE-BFCE-E80C-9FC7-3BF74F2D4C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3B0590D-B9D1-76AC-25B9-A434D784EB9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8284F8C6-4B73-ADF2-12F5-1F3FF17832D3}"/>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FF513D89-0650-752A-5E19-0CEFBC7E565E}"/>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2CD29565-00C2-FCD4-51BC-2EA48B1BE0C5}"/>
              </a:ext>
            </a:extLst>
          </p:cNvPr>
          <p:cNvSpPr txBox="1"/>
          <p:nvPr/>
        </p:nvSpPr>
        <p:spPr>
          <a:xfrm>
            <a:off x="2211572" y="2019456"/>
            <a:ext cx="8739962" cy="4129144"/>
          </a:xfrm>
          <a:prstGeom prst="rect">
            <a:avLst/>
          </a:prstGeom>
          <a:noFill/>
        </p:spPr>
        <p:txBody>
          <a:bodyPr wrap="square">
            <a:spAutoFit/>
          </a:bodyPr>
          <a:lstStyle/>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ويَتَشابـك ويتكامل هذان المٌنْتَجَان وعائدات التوزيع مثلاً والَّتِي تشمل </a:t>
            </a:r>
            <a:r>
              <a:rPr lang="ar-EG" sz="2400" kern="100" dirty="0" err="1">
                <a:latin typeface="Calibri" panose="020F0502020204030204" pitchFamily="34" charset="0"/>
                <a:ea typeface="Calibri" panose="020F0502020204030204" pitchFamily="34" charset="0"/>
              </a:rPr>
              <a:t>الإِشتراكات</a:t>
            </a:r>
            <a:r>
              <a:rPr lang="ar-EG" sz="2400" kern="100" dirty="0">
                <a:latin typeface="Calibri" panose="020F0502020204030204" pitchFamily="34" charset="0"/>
                <a:ea typeface="Calibri" panose="020F0502020204030204" pitchFamily="34" charset="0"/>
              </a:rPr>
              <a:t> تضم جزءاً من الدَّعم والتَّسهيلات الخارجية والداخلية، كما أنَّ الإِعلانات يجب أن تستمر فالتَّوقف عن الإِنتاج في الصحف اليومية الخبرية، يُكَلِّف كثيراً ليس فيما يَخص المبيعات من النسخ فقط، بل فيما يَخص الإِعلان أَيضاً، ومنْ ثَمَّ حتى تكون عملية إِصدار الصحيفة </a:t>
            </a:r>
            <a:r>
              <a:rPr lang="ar-EG" sz="2400" kern="100" dirty="0" err="1">
                <a:latin typeface="Calibri" panose="020F0502020204030204" pitchFamily="34" charset="0"/>
                <a:ea typeface="Calibri" panose="020F0502020204030204" pitchFamily="34" charset="0"/>
              </a:rPr>
              <a:t>إِقتصادية</a:t>
            </a:r>
            <a:r>
              <a:rPr lang="ar-EG" sz="2400" kern="100" dirty="0">
                <a:latin typeface="Calibri" panose="020F0502020204030204" pitchFamily="34" charset="0"/>
                <a:ea typeface="Calibri" panose="020F0502020204030204" pitchFamily="34" charset="0"/>
              </a:rPr>
              <a:t> يجب </a:t>
            </a:r>
            <a:r>
              <a:rPr lang="ar-EG" sz="2400" kern="100" dirty="0" err="1">
                <a:latin typeface="Calibri" panose="020F0502020204030204" pitchFamily="34" charset="0"/>
                <a:ea typeface="Calibri" panose="020F0502020204030204" pitchFamily="34" charset="0"/>
              </a:rPr>
              <a:t>الإِستمرار</a:t>
            </a:r>
            <a:r>
              <a:rPr lang="ar-EG" sz="2400" kern="100" dirty="0">
                <a:latin typeface="Calibri" panose="020F0502020204030204" pitchFamily="34" charset="0"/>
                <a:ea typeface="Calibri" panose="020F0502020204030204" pitchFamily="34" charset="0"/>
              </a:rPr>
              <a:t> في الصدور وتوَخِّي السرعة في الحصول على الأَخبار والمواد وإِنتاجية الصحيفة وتوزيعها، حـتى تُرْضِي القراء وتَجذب المزيد منهم، ممَّا يُؤدي إِلى زيادة المبيعات والحصول على العائدات، التي تُغطِّي الإِنفاق أي أنَّ زيادة البَيع ليس فقط لزيادة العائدات من بيع النُسخ، بل لأنَّ زيادة الطَبع يُؤدِّي إِلى جذب المُعلنين، وهذا ما يعطي لعائدات الإِعلان أهمية كبرى، تسمح بتغطية عَجزِ </a:t>
            </a:r>
            <a:r>
              <a:rPr lang="ar-EG" sz="2400" kern="100" dirty="0" err="1">
                <a:latin typeface="Calibri" panose="020F0502020204030204" pitchFamily="34" charset="0"/>
                <a:ea typeface="Calibri" panose="020F0502020204030204" pitchFamily="34" charset="0"/>
              </a:rPr>
              <a:t>الإِستثمار</a:t>
            </a:r>
            <a:r>
              <a:rPr lang="ar-EG" sz="2400" kern="100" dirty="0">
                <a:latin typeface="Calibri" panose="020F0502020204030204" pitchFamily="34" charset="0"/>
                <a:ea typeface="Calibri" panose="020F0502020204030204" pitchFamily="34" charset="0"/>
              </a:rPr>
              <a:t> وتُحقِّق الرِبح.</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038627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2E91A-E879-2EA5-7889-DCD045D22B2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9BD47D-8B62-CF64-269F-768BF381C5A7}"/>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22706EBB-09DE-E333-D81B-6B7BBEC1BAD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96FAB97-D231-098B-F064-A9CD8E2A6A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9F9E179-7500-4BDC-3B32-2503D39F251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37775E8-97D0-22A2-E054-6B731F619C3E}"/>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8591B0E-78A4-DAAA-1084-04BDC25E3316}"/>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FAE071A7-C30C-2BF6-91BA-DE4BC8B8D4C2}"/>
              </a:ext>
            </a:extLst>
          </p:cNvPr>
          <p:cNvSpPr txBox="1"/>
          <p:nvPr/>
        </p:nvSpPr>
        <p:spPr>
          <a:xfrm>
            <a:off x="3441843" y="1427180"/>
            <a:ext cx="8002719" cy="562641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مثال واقعي : </a:t>
            </a:r>
            <a:r>
              <a:rPr lang="ar-SA" sz="2400" b="1" kern="100" dirty="0">
                <a:effectLst/>
                <a:latin typeface="Calibri" panose="020F0502020204030204" pitchFamily="34" charset="0"/>
                <a:ea typeface="Calibri" panose="020F0502020204030204" pitchFamily="34" charset="0"/>
                <a:cs typeface="Arial" panose="020B0604020202020204" pitchFamily="34" charset="0"/>
              </a:rPr>
              <a:t>خاصية المنتج المشترك في الصحيفة</a:t>
            </a: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صحيفة "الشرق الأوسط" (الصادرة في لندن) تُعدُّ مثالًا واضحًا على هذه الخاصية، فهي تُقدِّم مُنتِجين في وقت واحد:</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المحتوى التحريري (الأخبار، المقالات، التحليلات السياسية والثقافية).</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المحتوى الإعلاني (الإعلانات التجارية، إعلانات الشركات، الإعلانات الرسمية).</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تُحقق الصحيفة دخلها من مصدرين متلازمين:</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إِيراد التوزيع الناتج عن بيع النسخ للقراء والمشتركين.</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إِيراد الإعلانات الذي يعتمد على حجم جمهورها ونوعية قرائها.</a:t>
            </a:r>
          </a:p>
          <a:p>
            <a:pPr algn="just" rtl="1">
              <a:lnSpc>
                <a:spcPct val="107000"/>
              </a:lnSpc>
              <a:spcAft>
                <a:spcPts val="800"/>
              </a:spcAft>
            </a:pPr>
            <a:r>
              <a:rPr lang="ar-DZ" sz="2400" kern="100" dirty="0">
                <a:latin typeface="Calibri" panose="020F0502020204030204" pitchFamily="34" charset="0"/>
                <a:ea typeface="Calibri" panose="020F0502020204030204" pitchFamily="34" charset="0"/>
              </a:rPr>
              <a:t>فكلَّما كان محتواها التحريري عالي الجودة وجاذبًا، لفئة قُرَّاء مميزة (مثلاً رجال الأعمال أو صناع القرار)، زادت قيمتها لدى المعلنين، </a:t>
            </a:r>
            <a:r>
              <a:rPr lang="ar-DZ" sz="2400" kern="100" dirty="0" err="1">
                <a:latin typeface="Calibri" panose="020F0502020204030204" pitchFamily="34" charset="0"/>
                <a:ea typeface="Calibri" panose="020F0502020204030204" pitchFamily="34" charset="0"/>
              </a:rPr>
              <a:t>وإِرتفع</a:t>
            </a:r>
            <a:r>
              <a:rPr lang="ar-DZ" sz="2400" kern="100" dirty="0">
                <a:latin typeface="Calibri" panose="020F0502020204030204" pitchFamily="34" charset="0"/>
                <a:ea typeface="Calibri" panose="020F0502020204030204" pitchFamily="34" charset="0"/>
              </a:rPr>
              <a:t> سعر المساحات الإعلانية فيها.</a:t>
            </a:r>
          </a:p>
          <a:p>
            <a:pPr algn="just" rtl="1">
              <a:lnSpc>
                <a:spcPct val="107000"/>
              </a:lnSpc>
              <a:spcAft>
                <a:spcPts val="800"/>
              </a:spcAft>
            </a:pPr>
            <a:endParaRPr lang="ar-DZ" sz="24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4784643B-BFF8-E2C9-893F-63E61781219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3826" y="4013433"/>
            <a:ext cx="3715779" cy="987516"/>
          </a:xfrm>
          <a:prstGeom prst="rect">
            <a:avLst/>
          </a:prstGeom>
        </p:spPr>
      </p:pic>
      <p:sp>
        <p:nvSpPr>
          <p:cNvPr id="12" name="ZoneTexte 11">
            <a:extLst>
              <a:ext uri="{FF2B5EF4-FFF2-40B4-BE49-F238E27FC236}">
                <a16:creationId xmlns:a16="http://schemas.microsoft.com/office/drawing/2014/main" id="{7337E144-1843-F9B1-9AAF-69A2775D873E}"/>
              </a:ext>
            </a:extLst>
          </p:cNvPr>
          <p:cNvSpPr txBox="1"/>
          <p:nvPr/>
        </p:nvSpPr>
        <p:spPr>
          <a:xfrm>
            <a:off x="602880" y="5230765"/>
            <a:ext cx="6613450" cy="400110"/>
          </a:xfrm>
          <a:prstGeom prst="rect">
            <a:avLst/>
          </a:prstGeom>
          <a:noFill/>
        </p:spPr>
        <p:txBody>
          <a:bodyPr wrap="square">
            <a:spAutoFit/>
          </a:bodyPr>
          <a:lstStyle/>
          <a:p>
            <a:r>
              <a:rPr lang="fr-FR" sz="2000" b="1" dirty="0"/>
              <a:t>https://aawsat.com/</a:t>
            </a:r>
          </a:p>
        </p:txBody>
      </p:sp>
    </p:spTree>
    <p:extLst>
      <p:ext uri="{BB962C8B-B14F-4D97-AF65-F5344CB8AC3E}">
        <p14:creationId xmlns:p14="http://schemas.microsoft.com/office/powerpoint/2010/main" val="40680384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499ACB-591D-D9A9-FECF-E4AE79C302A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94841FC-26C5-7A57-1EA3-184429DBA06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E376EF8-5006-8C0E-0514-564C3A5DE61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B5DAE47-7880-B4CA-6A18-470DD98FF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C5B690F-7629-17D3-5058-267392E833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3">
            <a:extLst>
              <a:ext uri="{FF2B5EF4-FFF2-40B4-BE49-F238E27FC236}">
                <a16:creationId xmlns:a16="http://schemas.microsoft.com/office/drawing/2014/main" id="{FDFAC118-7915-8EDC-94D0-36C982B304C5}"/>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AE0428C8-F80A-25E3-5FCF-5886CE17614B}"/>
              </a:ext>
            </a:extLst>
          </p:cNvPr>
          <p:cNvSpPr txBox="1"/>
          <p:nvPr/>
        </p:nvSpPr>
        <p:spPr>
          <a:xfrm>
            <a:off x="5711736" y="2067690"/>
            <a:ext cx="5488084" cy="4126771"/>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رابعاً: الم</a:t>
            </a:r>
            <a:r>
              <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خاطرة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تتميَّز صناعة الصحافة بالمُخاطرة وشِدَّة المنافسة في مجالاتها المختلفة بين المؤسسات المتنافسة، سواء في مجال التَّحرير أو الإِعلانات أو الطباعة أو التوزيع، ونتيجة لذلك تسـعى كل مؤسسـة صحـفية إِلى تطوير أَنشطتها في المجالات المختلفة المشار إِليها لتواكب التطوير والتَّحديث الذي يُرضي القـارئ والمُعلن في ضوء مُستحدَثَات العصر، وفضلاً عن أنَّ الصحافة صِناعة تتقبَّل الخسارة والربح، فإِنَّ العاملين في هذه المهنة يتعرَّضون للمخاطرة في عملهم.</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9" name="Image 8">
            <a:extLst>
              <a:ext uri="{FF2B5EF4-FFF2-40B4-BE49-F238E27FC236}">
                <a16:creationId xmlns:a16="http://schemas.microsoft.com/office/drawing/2014/main" id="{ACA2EF52-EB1B-A725-5B1F-B304CA8A6BC0}"/>
              </a:ext>
            </a:extLst>
          </p:cNvPr>
          <p:cNvPicPr>
            <a:picLocks noChangeAspect="1"/>
          </p:cNvPicPr>
          <p:nvPr/>
        </p:nvPicPr>
        <p:blipFill>
          <a:blip r:embed="rId7">
            <a:extLst>
              <a:ext uri="{BEBA8EAE-BF5A-486C-A8C5-ECC9F3942E4B}">
                <a14:imgProps xmlns:a14="http://schemas.microsoft.com/office/drawing/2010/main">
                  <a14:imgLayer r:embed="rId8">
                    <a14:imgEffect>
                      <a14:brightnessContrast bright="40000"/>
                    </a14:imgEffect>
                  </a14:imgLayer>
                </a14:imgProps>
              </a:ext>
              <a:ext uri="{28A0092B-C50C-407E-A947-70E740481C1C}">
                <a14:useLocalDpi xmlns:a14="http://schemas.microsoft.com/office/drawing/2010/main" val="0"/>
              </a:ext>
            </a:extLst>
          </a:blip>
          <a:stretch>
            <a:fillRect/>
          </a:stretch>
        </p:blipFill>
        <p:spPr>
          <a:xfrm>
            <a:off x="992180" y="1676412"/>
            <a:ext cx="4043809" cy="479641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8375088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9BC673-A7F1-EF52-9E05-861C2F22CC0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129CFD8-DEB0-ED3F-36FF-26A503EEDAD3}"/>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FA3D5B6-A085-66D8-5414-684585A21FE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F12D441-9C80-D0C9-B44D-BE28A3BBC4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9171934-8E91-CD53-F812-7031D613777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6A23F6F5-01E9-3CB7-3EB2-6CAA91CFF0E1}"/>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47C59D9-2B40-270D-94DA-0A4D0B1CF9E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E2D212-E0E8-867D-EBE9-CCD5E5EA0EBE}"/>
              </a:ext>
            </a:extLst>
          </p:cNvPr>
          <p:cNvSpPr txBox="1"/>
          <p:nvPr/>
        </p:nvSpPr>
        <p:spPr>
          <a:xfrm>
            <a:off x="4270404" y="1427180"/>
            <a:ext cx="7189024" cy="5519844"/>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نماذج واقعية :</a:t>
            </a:r>
            <a:endParaRPr lang="fr-FR"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في كولومبيا أُطلِقت النار على أحد الصحفيين لخمس مرات، وهو جيمي </a:t>
            </a:r>
            <a:r>
              <a:rPr lang="ar-EG" sz="2400" kern="100" dirty="0" err="1">
                <a:latin typeface="Calibri" panose="020F0502020204030204" pitchFamily="34" charset="0"/>
                <a:ea typeface="Calibri" panose="020F0502020204030204" pitchFamily="34" charset="0"/>
              </a:rPr>
              <a:t>غارزون</a:t>
            </a:r>
            <a:r>
              <a:rPr lang="ar-EG" sz="2400" kern="100" dirty="0">
                <a:latin typeface="Calibri" panose="020F0502020204030204" pitchFamily="34" charset="0"/>
                <a:ea typeface="Calibri" panose="020F0502020204030204" pitchFamily="34" charset="0"/>
              </a:rPr>
              <a:t>  (</a:t>
            </a:r>
            <a:r>
              <a:rPr lang="fr-FR" sz="2400" kern="100" dirty="0">
                <a:latin typeface="Calibri" panose="020F0502020204030204" pitchFamily="34" charset="0"/>
                <a:ea typeface="Calibri" panose="020F0502020204030204" pitchFamily="34" charset="0"/>
                <a:cs typeface="Arial" panose="020B0604020202020204" pitchFamily="34" charset="0"/>
              </a:rPr>
              <a:t>Jaime </a:t>
            </a:r>
            <a:r>
              <a:rPr lang="fr-FR" sz="2400" kern="100" dirty="0" err="1">
                <a:latin typeface="Calibri" panose="020F0502020204030204" pitchFamily="34" charset="0"/>
                <a:ea typeface="Calibri" panose="020F0502020204030204" pitchFamily="34" charset="0"/>
                <a:cs typeface="Arial" panose="020B0604020202020204" pitchFamily="34" charset="0"/>
              </a:rPr>
              <a:t>Garzón</a:t>
            </a:r>
            <a:r>
              <a:rPr lang="fr-FR" sz="2400" kern="100" dirty="0">
                <a:latin typeface="Calibri" panose="020F0502020204030204" pitchFamily="34" charset="0"/>
                <a:ea typeface="Calibri" panose="020F0502020204030204" pitchFamily="34" charset="0"/>
                <a:cs typeface="Arial" panose="020B0604020202020204" pitchFamily="34" charset="0"/>
              </a:rPr>
              <a:t>)، </a:t>
            </a:r>
            <a:r>
              <a:rPr lang="ar-EG" sz="2400" kern="100" dirty="0">
                <a:latin typeface="Calibri" panose="020F0502020204030204" pitchFamily="34" charset="0"/>
                <a:ea typeface="Calibri" panose="020F0502020204030204" pitchFamily="34" charset="0"/>
              </a:rPr>
              <a:t>الَّذي كان صحفيًا وناشطًا سياسيًا، تمَّت العملية في 13 أغسطس 1999 في مقاطعة بوغوتا بعد قيام صحيفته بنشـر مقـال تتَّهم فيه الحكومة بالتَّفريط في الأَموال العامة، وهزَّ الحكومة والميليشيات بمعارضته الصَريحة للفساد، وقد أدَّى مَقتله إِلى توقُّف عمليات العديد من المؤسَّسات الصحـفية خوفاً من </a:t>
            </a:r>
            <a:r>
              <a:rPr lang="ar-EG" sz="2400" kern="100" dirty="0" err="1">
                <a:latin typeface="Calibri" panose="020F0502020204030204" pitchFamily="34" charset="0"/>
                <a:ea typeface="Calibri" panose="020F0502020204030204" pitchFamily="34" charset="0"/>
              </a:rPr>
              <a:t>الإِنتقام</a:t>
            </a:r>
            <a:r>
              <a:rPr lang="ar-EG" sz="2400" kern="100" dirty="0">
                <a:latin typeface="Calibri" panose="020F0502020204030204" pitchFamily="34" charset="0"/>
                <a:ea typeface="Calibri" panose="020F0502020204030204" pitchFamily="34" charset="0"/>
              </a:rPr>
              <a:t>. وفي عام (2000م) كانت كولومبيا أكثر الأماكن خطورة لممارسة الصحـافة.</a:t>
            </a: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وفي عام (2003م) وما بعده كان العراق تحت </a:t>
            </a:r>
            <a:r>
              <a:rPr lang="ar-EG" sz="2400" kern="100" dirty="0" err="1">
                <a:latin typeface="Calibri" panose="020F0502020204030204" pitchFamily="34" charset="0"/>
                <a:ea typeface="Calibri" panose="020F0502020204030204" pitchFamily="34" charset="0"/>
              </a:rPr>
              <a:t>الإِحتلال</a:t>
            </a:r>
            <a:r>
              <a:rPr lang="ar-EG" sz="2400" kern="100" dirty="0">
                <a:latin typeface="Calibri" panose="020F0502020204030204" pitchFamily="34" charset="0"/>
                <a:ea typeface="Calibri" panose="020F0502020204030204" pitchFamily="34" charset="0"/>
              </a:rPr>
              <a:t> الأَمريكي والذي تعدُّ فيه العراق أخطر منطقة في العالم على حياة الصحفيين آنذاك، إذْ تعرض العديد من الصحفيين العراقيين إِلى القتل والتَّهديد بسبب مواصلتهم العمل في تغطية الأَحداث التِّي تقع في العراق. </a:t>
            </a:r>
          </a:p>
          <a:p>
            <a:pPr marL="342900" indent="-342900" algn="just" rtl="1">
              <a:lnSpc>
                <a:spcPct val="107000"/>
              </a:lnSpc>
              <a:spcAft>
                <a:spcPts val="800"/>
              </a:spcAft>
              <a:buFont typeface="Wingdings" panose="05000000000000000000" pitchFamily="2" charset="2"/>
              <a:buChar char="q"/>
            </a:pP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A05EC534-C4B7-B1F4-F79F-D9449DA2F58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7786" y="2331720"/>
            <a:ext cx="3182382" cy="2946767"/>
          </a:xfrm>
          <a:prstGeom prst="rect">
            <a:avLst/>
          </a:prstGeom>
        </p:spPr>
      </p:pic>
    </p:spTree>
    <p:extLst>
      <p:ext uri="{BB962C8B-B14F-4D97-AF65-F5344CB8AC3E}">
        <p14:creationId xmlns:p14="http://schemas.microsoft.com/office/powerpoint/2010/main" val="379215915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949A6-B815-ED75-32E0-8897349B1A9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C0AC58A-A3F0-8DA9-6284-CEEAE5BFFC05}"/>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2EFDEBC-F3A4-36F5-066F-BDAFC1EC726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6EA87EE-49A3-8048-EFED-FC6C3C9AA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5C5ECAD-6D6D-5095-2CB9-B995B4AF168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55FF169D-B7AD-6F23-10CE-9C4F88471984}"/>
              </a:ext>
            </a:extLst>
          </p:cNvPr>
          <p:cNvSpPr/>
          <p:nvPr/>
        </p:nvSpPr>
        <p:spPr>
          <a:xfrm rot="16200000" flipV="1">
            <a:off x="-2338956" y="3478641"/>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9D85DE7-01A5-BD88-4E38-A3C531081CF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41D315C1-6543-9CD8-0AE7-14BCF8687D0E}"/>
              </a:ext>
            </a:extLst>
          </p:cNvPr>
          <p:cNvSpPr txBox="1"/>
          <p:nvPr/>
        </p:nvSpPr>
        <p:spPr>
          <a:xfrm>
            <a:off x="1010093" y="1261171"/>
            <a:ext cx="10047767" cy="967765"/>
          </a:xfrm>
          <a:prstGeom prst="rect">
            <a:avLst/>
          </a:prstGeom>
          <a:noFill/>
        </p:spPr>
        <p:txBody>
          <a:bodyPr wrap="square">
            <a:spAutoFit/>
          </a:bodyPr>
          <a:lstStyle/>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خامساً: أهمية تحقيق الربح للمؤسسة الصحفية:</a:t>
            </a:r>
            <a:endParaRPr lang="ar-DZ"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51F2F791-1BCD-B8CB-13CB-97553003D607}"/>
              </a:ext>
            </a:extLst>
          </p:cNvPr>
          <p:cNvSpPr txBox="1"/>
          <p:nvPr/>
        </p:nvSpPr>
        <p:spPr>
          <a:xfrm>
            <a:off x="914401" y="1798354"/>
            <a:ext cx="10444494" cy="5224892"/>
          </a:xfrm>
          <a:prstGeom prst="rect">
            <a:avLst/>
          </a:prstGeom>
          <a:noFill/>
        </p:spPr>
        <p:txBody>
          <a:bodyPr wrap="square">
            <a:spAutoFit/>
          </a:bodyPr>
          <a:lstStyle/>
          <a:p>
            <a:pPr algn="just" rtl="1">
              <a:lnSpc>
                <a:spcPct val="107000"/>
              </a:lnSpc>
              <a:spcAft>
                <a:spcPts val="800"/>
              </a:spcAft>
              <a:buNone/>
            </a:pPr>
            <a:r>
              <a:rPr lang="ar-SA" sz="2400" kern="100" dirty="0">
                <a:latin typeface="Calibri" panose="020F0502020204030204" pitchFamily="34" charset="0"/>
                <a:ea typeface="Calibri" panose="020F0502020204030204" pitchFamily="34" charset="0"/>
              </a:rPr>
              <a:t>المؤسَّسة الصحفية لا يُمكنها </a:t>
            </a:r>
            <a:r>
              <a:rPr lang="ar-SA" sz="2400" kern="100" dirty="0" err="1">
                <a:latin typeface="Calibri" panose="020F0502020204030204" pitchFamily="34" charset="0"/>
                <a:ea typeface="Calibri" panose="020F0502020204030204" pitchFamily="34" charset="0"/>
              </a:rPr>
              <a:t>الإِعتماد</a:t>
            </a:r>
            <a:r>
              <a:rPr lang="ar-SA" sz="2400" kern="100" dirty="0">
                <a:latin typeface="Calibri" panose="020F0502020204030204" pitchFamily="34" charset="0"/>
                <a:ea typeface="Calibri" panose="020F0502020204030204" pitchFamily="34" charset="0"/>
              </a:rPr>
              <a:t> فقط على بيع الصحف لتغطية نفقاتها، لأنَّ تكلفة إِنتاج الصحيفة (الطباعة، التحرير، التوزيع...)، عادةً ما تكون أعلى بكثير من سعر بيعها في السوق. لذلك، تسعى الصحف إلى تنويع مصادر دَخلها، من خلال أنشطة أخرى تُدِرُّ الأرباح، وأهمها الإعلانات، التي تمثل المصدر الأساسي للربح في معظم الصحف.</a:t>
            </a:r>
          </a:p>
          <a:p>
            <a:pPr algn="just" rtl="1">
              <a:lnSpc>
                <a:spcPct val="107000"/>
              </a:lnSpc>
              <a:spcAft>
                <a:spcPts val="800"/>
              </a:spcAft>
              <a:buNone/>
            </a:pPr>
            <a:r>
              <a:rPr lang="ar-SA" sz="2400" kern="100" dirty="0">
                <a:latin typeface="Calibri" panose="020F0502020204030204" pitchFamily="34" charset="0"/>
                <a:ea typeface="Calibri" panose="020F0502020204030204" pitchFamily="34" charset="0"/>
              </a:rPr>
              <a:t>بيع الصحف لا يُغَطِّي التكاليف بالكامل، لأنَّ الصحيفة تُباع بسعر أقلِّ من كُلفة إِنتاجها (أحيانًا بأربعة أو خمسة أضعاف أقل).</a:t>
            </a:r>
          </a:p>
          <a:p>
            <a:pPr algn="just" rtl="1">
              <a:lnSpc>
                <a:spcPct val="107000"/>
              </a:lnSpc>
              <a:spcAft>
                <a:spcPts val="800"/>
              </a:spcAft>
              <a:buNone/>
            </a:pPr>
            <a:r>
              <a:rPr lang="ar-SA" sz="2400" kern="100" dirty="0">
                <a:latin typeface="Calibri" panose="020F0502020204030204" pitchFamily="34" charset="0"/>
                <a:ea typeface="Calibri" panose="020F0502020204030204" pitchFamily="34" charset="0"/>
              </a:rPr>
              <a:t>لذلك تعتمد الصحف على عَوائد الإِعلانات لِتغطية الفارق وتحقيق الأرباح.</a:t>
            </a:r>
          </a:p>
          <a:p>
            <a:pPr algn="just" rtl="1">
              <a:lnSpc>
                <a:spcPct val="107000"/>
              </a:lnSpc>
              <a:spcAft>
                <a:spcPts val="800"/>
              </a:spcAft>
              <a:buNone/>
            </a:pPr>
            <a:r>
              <a:rPr lang="ar-SA" sz="2400" kern="100" dirty="0">
                <a:latin typeface="Calibri" panose="020F0502020204030204" pitchFamily="34" charset="0"/>
                <a:ea typeface="Calibri" panose="020F0502020204030204" pitchFamily="34" charset="0"/>
              </a:rPr>
              <a:t>تختلف قيمة الإعلانات في كل صحيفة حسب نوعية قُرَّائها وحجم توزيعها (، مثلاً: الصحف واسعة </a:t>
            </a:r>
            <a:r>
              <a:rPr lang="ar-SA" sz="2400" kern="100" dirty="0" err="1">
                <a:latin typeface="Calibri" panose="020F0502020204030204" pitchFamily="34" charset="0"/>
                <a:ea typeface="Calibri" panose="020F0502020204030204" pitchFamily="34" charset="0"/>
              </a:rPr>
              <a:t>الإِِنتشار</a:t>
            </a:r>
            <a:r>
              <a:rPr lang="ar-SA" sz="2400" kern="100" dirty="0">
                <a:latin typeface="Calibri" panose="020F0502020204030204" pitchFamily="34" charset="0"/>
                <a:ea typeface="Calibri" panose="020F0502020204030204" pitchFamily="34" charset="0"/>
              </a:rPr>
              <a:t> تَجذِب إِعلانات أكثر وأغْلى. كما أنَّ التوزيع الواسع، يُعتبر مقياسًا لنجاح الصحيفة، لأنَّه يَجذب المُعْلنين، ولزيادة المبيعات تهتم الصحف بـ: جودة المحتوى، وجاذبية العرض، والإِخراج الفنِّي الجَيِّد، </a:t>
            </a:r>
            <a:r>
              <a:rPr lang="ar-SA" sz="2400" kern="100" dirty="0" err="1">
                <a:latin typeface="Calibri" panose="020F0502020204030204" pitchFamily="34" charset="0"/>
                <a:ea typeface="Calibri" panose="020F0502020204030204" pitchFamily="34" charset="0"/>
              </a:rPr>
              <a:t>والإِبتكار</a:t>
            </a:r>
            <a:r>
              <a:rPr lang="ar-SA" sz="2400" kern="100" dirty="0">
                <a:latin typeface="Calibri" panose="020F0502020204030204" pitchFamily="34" charset="0"/>
                <a:ea typeface="Calibri" panose="020F0502020204030204" pitchFamily="34" charset="0"/>
              </a:rPr>
              <a:t> في تقديم الأخبار.</a:t>
            </a:r>
          </a:p>
          <a:p>
            <a:pPr algn="just" rtl="1">
              <a:lnSpc>
                <a:spcPct val="107000"/>
              </a:lnSpc>
              <a:spcAft>
                <a:spcPts val="800"/>
              </a:spcAft>
              <a:buNone/>
            </a:pPr>
            <a:r>
              <a:rPr lang="ar-SA" sz="2400" b="1" kern="100" dirty="0">
                <a:solidFill>
                  <a:srgbClr val="EE0000"/>
                </a:solidFill>
                <a:effectLst/>
                <a:latin typeface="Calibri" panose="020F0502020204030204" pitchFamily="34" charset="0"/>
                <a:ea typeface="Calibri" panose="020F0502020204030204" pitchFamily="34" charset="0"/>
                <a:cs typeface="Arial" panose="020B0604020202020204" pitchFamily="34" charset="0"/>
              </a:rPr>
              <a:t> </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368590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2908C-F291-29C6-2714-35537DEEE4A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02CCA11-5423-2B9E-2F6E-AC8AE67737BE}"/>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a:solidFill>
                  <a:srgbClr val="00B0F0"/>
                </a:solidFill>
                <a:latin typeface="Alexandria" charset="0"/>
                <a:cs typeface="Alexandria" charset="0"/>
              </a:rPr>
              <a:t>خصائص إدارة المشروع الصحفي </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759D4E69-25D8-9951-ECDA-F58606ADDD1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FD564E9-C9A9-CE0B-0B3B-543F77EF7E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0BCBEE1-B364-05EA-B209-D4EBF0F5AF5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6AB83694-B0F9-24F2-26E4-279EDF077551}"/>
              </a:ext>
            </a:extLst>
          </p:cNvPr>
          <p:cNvSpPr/>
          <p:nvPr/>
        </p:nvSpPr>
        <p:spPr>
          <a:xfrm rot="16200000" flipV="1">
            <a:off x="-1310256" y="1835059"/>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345D05E-ACBA-BA78-6241-F092FA84C53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9CB01747-1880-A30A-D925-B0D95EB5D910}"/>
              </a:ext>
            </a:extLst>
          </p:cNvPr>
          <p:cNvSpPr txBox="1"/>
          <p:nvPr/>
        </p:nvSpPr>
        <p:spPr>
          <a:xfrm>
            <a:off x="6647380" y="1392027"/>
            <a:ext cx="4788786" cy="485466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واقعي :</a:t>
            </a:r>
            <a:endParaRPr lang="fr-FR" sz="24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000" b="1" kern="100" dirty="0">
                <a:latin typeface="Calibri" panose="020F0502020204030204" pitchFamily="34" charset="0"/>
                <a:ea typeface="Calibri" panose="020F0502020204030204" pitchFamily="34" charset="0"/>
                <a:cs typeface="Arial" panose="020B0604020202020204" pitchFamily="34" charset="0"/>
              </a:rPr>
              <a:t>إ</a:t>
            </a:r>
            <a:r>
              <a:rPr lang="ar-DZ" sz="2000" b="1" kern="100" dirty="0">
                <a:latin typeface="Calibri" panose="020F0502020204030204" pitchFamily="34" charset="0"/>
                <a:ea typeface="Calibri" panose="020F0502020204030204" pitchFamily="34" charset="0"/>
              </a:rPr>
              <a:t>ِصدار ملاَحق، يُساعد كثيراً على رواج الصحيفة وزيادة مبيعاتها، فمثلاً كانت صحيفتَا (الأَهرام) و(المصري) تَتَنافسـان في إِصدار الأَعداد الممتازة في المناسبـات العامة، فضلاً عن إِصدار الدوريات المختلفة بجانب الصحيفة اليومية، وهي طريقة جَرَت عليها الصحف الكبـرى في الغرب مثل: التايمز اللندنية التي تصدر عدداً أُسبوعياً </a:t>
            </a:r>
            <a:r>
              <a:rPr lang="ar-DZ" sz="2000" b="1" kern="100" dirty="0" err="1">
                <a:latin typeface="Calibri" panose="020F0502020204030204" pitchFamily="34" charset="0"/>
                <a:ea typeface="Calibri" panose="020F0502020204030204" pitchFamily="34" charset="0"/>
              </a:rPr>
              <a:t>بإِسم</a:t>
            </a:r>
            <a:r>
              <a:rPr lang="ar-DZ" sz="2000" b="1" kern="100" dirty="0">
                <a:latin typeface="Calibri" panose="020F0502020204030204" pitchFamily="34" charset="0"/>
                <a:ea typeface="Calibri" panose="020F0502020204030204" pitchFamily="34" charset="0"/>
              </a:rPr>
              <a:t> (</a:t>
            </a:r>
            <a:r>
              <a:rPr lang="fr-FR" sz="2000" b="1" kern="100" dirty="0">
                <a:latin typeface="Calibri" panose="020F0502020204030204" pitchFamily="34" charset="0"/>
                <a:ea typeface="Calibri" panose="020F0502020204030204" pitchFamily="34" charset="0"/>
                <a:cs typeface="Arial" panose="020B0604020202020204" pitchFamily="34" charset="0"/>
              </a:rPr>
              <a:t>The Times Weekly </a:t>
            </a:r>
            <a:r>
              <a:rPr lang="fr-FR" sz="2000" b="1" kern="100" dirty="0" err="1">
                <a:latin typeface="Calibri" panose="020F0502020204030204" pitchFamily="34" charset="0"/>
                <a:ea typeface="Calibri" panose="020F0502020204030204" pitchFamily="34" charset="0"/>
                <a:cs typeface="Arial" panose="020B0604020202020204" pitchFamily="34" charset="0"/>
              </a:rPr>
              <a:t>Review</a:t>
            </a:r>
            <a:r>
              <a:rPr lang="fr-FR" sz="2000" b="1" kern="100" dirty="0">
                <a:latin typeface="Calibri" panose="020F0502020204030204" pitchFamily="34" charset="0"/>
                <a:ea typeface="Calibri" panose="020F0502020204030204" pitchFamily="34" charset="0"/>
                <a:cs typeface="Arial" panose="020B0604020202020204" pitchFamily="34" charset="0"/>
              </a:rPr>
              <a:t>) </a:t>
            </a:r>
            <a:r>
              <a:rPr lang="ar-DZ" sz="2000" b="1" kern="100" dirty="0">
                <a:latin typeface="Calibri" panose="020F0502020204030204" pitchFamily="34" charset="0"/>
                <a:ea typeface="Calibri" panose="020F0502020204030204" pitchFamily="34" charset="0"/>
              </a:rPr>
              <a:t>وكذلك صحيفة (</a:t>
            </a:r>
            <a:r>
              <a:rPr lang="ar-DZ" sz="2000" b="1" kern="100" dirty="0" err="1">
                <a:latin typeface="Calibri" panose="020F0502020204030204" pitchFamily="34" charset="0"/>
                <a:ea typeface="Calibri" panose="020F0502020204030204" pitchFamily="34" charset="0"/>
              </a:rPr>
              <a:t>الفيجارو</a:t>
            </a:r>
            <a:r>
              <a:rPr lang="ar-DZ" sz="2000" b="1" kern="100" dirty="0">
                <a:latin typeface="Calibri" panose="020F0502020204030204" pitchFamily="34" charset="0"/>
                <a:ea typeface="Calibri" panose="020F0502020204030204" pitchFamily="34" charset="0"/>
              </a:rPr>
              <a:t>  (</a:t>
            </a:r>
            <a:r>
              <a:rPr lang="fr-FR" sz="2000" b="1" kern="100" dirty="0">
                <a:latin typeface="Calibri" panose="020F0502020204030204" pitchFamily="34" charset="0"/>
                <a:ea typeface="Calibri" panose="020F0502020204030204" pitchFamily="34" charset="0"/>
                <a:cs typeface="Arial" panose="020B0604020202020204" pitchFamily="34" charset="0"/>
              </a:rPr>
              <a:t>Le Figaro </a:t>
            </a:r>
            <a:r>
              <a:rPr lang="ar-DZ" sz="2000" b="1" kern="100" dirty="0">
                <a:latin typeface="Calibri" panose="020F0502020204030204" pitchFamily="34" charset="0"/>
                <a:ea typeface="Calibri" panose="020F0502020204030204" pitchFamily="34" charset="0"/>
              </a:rPr>
              <a:t>التي تُصدر صحيفة أُسبوعية أَدبية </a:t>
            </a:r>
            <a:r>
              <a:rPr lang="ar-DZ" sz="2000" b="1" kern="100" dirty="0" err="1">
                <a:latin typeface="Calibri" panose="020F0502020204030204" pitchFamily="34" charset="0"/>
                <a:ea typeface="Calibri" panose="020F0502020204030204" pitchFamily="34" charset="0"/>
              </a:rPr>
              <a:t>إِسمها</a:t>
            </a:r>
            <a:r>
              <a:rPr lang="ar-DZ" sz="2000" b="1" kern="100" dirty="0">
                <a:latin typeface="Calibri" panose="020F0502020204030204" pitchFamily="34" charset="0"/>
                <a:ea typeface="Calibri" panose="020F0502020204030204" pitchFamily="34" charset="0"/>
              </a:rPr>
              <a:t> ((</a:t>
            </a:r>
            <a:r>
              <a:rPr lang="fr-FR" sz="2000" b="1" kern="100" dirty="0">
                <a:latin typeface="Calibri" panose="020F0502020204030204" pitchFamily="34" charset="0"/>
                <a:ea typeface="Calibri" panose="020F0502020204030204" pitchFamily="34" charset="0"/>
                <a:cs typeface="Arial" panose="020B0604020202020204" pitchFamily="34" charset="0"/>
              </a:rPr>
              <a:t>Le Figaro </a:t>
            </a:r>
            <a:r>
              <a:rPr lang="fr-FR" sz="2000" b="1" kern="100" dirty="0" err="1">
                <a:latin typeface="Calibri" panose="020F0502020204030204" pitchFamily="34" charset="0"/>
                <a:ea typeface="Calibri" panose="020F0502020204030204" pitchFamily="34" charset="0"/>
                <a:cs typeface="Arial" panose="020B0604020202020204" pitchFamily="34" charset="0"/>
              </a:rPr>
              <a:t>Litteraire</a:t>
            </a:r>
            <a:r>
              <a:rPr lang="fr-FR" sz="2000" b="1" kern="100" dirty="0">
                <a:latin typeface="Calibri" panose="020F0502020204030204" pitchFamily="34" charset="0"/>
                <a:ea typeface="Calibri" panose="020F0502020204030204" pitchFamily="34" charset="0"/>
                <a:cs typeface="Arial" panose="020B0604020202020204" pitchFamily="34" charset="0"/>
              </a:rPr>
              <a:t>  </a:t>
            </a:r>
            <a:r>
              <a:rPr lang="ar-DZ" sz="2000" b="1" kern="100" dirty="0">
                <a:latin typeface="Calibri" panose="020F0502020204030204" pitchFamily="34" charset="0"/>
                <a:ea typeface="Calibri" panose="020F0502020204030204" pitchFamily="34" charset="0"/>
              </a:rPr>
              <a:t>وصحيفة أخرى تَظْهَر كل شهرين عنْ الأَزياء </a:t>
            </a:r>
            <a:r>
              <a:rPr lang="ar-DZ" sz="2000" b="1" kern="100" dirty="0" err="1">
                <a:latin typeface="Calibri" panose="020F0502020204030204" pitchFamily="34" charset="0"/>
                <a:ea typeface="Calibri" panose="020F0502020204030204" pitchFamily="34" charset="0"/>
              </a:rPr>
              <a:t>إِسـمها</a:t>
            </a:r>
            <a:r>
              <a:rPr lang="ar-DZ" sz="2000" b="1" kern="100" dirty="0">
                <a:latin typeface="Calibri" panose="020F0502020204030204" pitchFamily="34" charset="0"/>
                <a:ea typeface="Calibri" panose="020F0502020204030204" pitchFamily="34" charset="0"/>
              </a:rPr>
              <a:t> ( </a:t>
            </a:r>
            <a:r>
              <a:rPr lang="fr-FR" sz="2000" b="1" kern="100" dirty="0">
                <a:latin typeface="Calibri" panose="020F0502020204030204" pitchFamily="34" charset="0"/>
                <a:ea typeface="Calibri" panose="020F0502020204030204" pitchFamily="34" charset="0"/>
                <a:cs typeface="Arial" panose="020B0604020202020204" pitchFamily="34" charset="0"/>
              </a:rPr>
              <a:t>Al </a:t>
            </a:r>
            <a:r>
              <a:rPr lang="fr-FR" sz="2000" b="1" kern="100" dirty="0" err="1">
                <a:latin typeface="Calibri" panose="020F0502020204030204" pitchFamily="34" charset="0"/>
                <a:ea typeface="Calibri" panose="020F0502020204030204" pitchFamily="34" charset="0"/>
                <a:cs typeface="Arial" panose="020B0604020202020204" pitchFamily="34" charset="0"/>
              </a:rPr>
              <a:t>bum</a:t>
            </a:r>
            <a:r>
              <a:rPr lang="fr-FR" sz="2000" b="1" kern="100" dirty="0">
                <a:latin typeface="Calibri" panose="020F0502020204030204" pitchFamily="34" charset="0"/>
                <a:ea typeface="Calibri" panose="020F0502020204030204" pitchFamily="34" charset="0"/>
                <a:cs typeface="Arial" panose="020B0604020202020204" pitchFamily="34" charset="0"/>
              </a:rPr>
              <a:t> du Figaro)  </a:t>
            </a:r>
            <a:r>
              <a:rPr lang="ar-DZ" sz="2000" b="1" kern="100" dirty="0">
                <a:latin typeface="Calibri" panose="020F0502020204030204" pitchFamily="34" charset="0"/>
                <a:ea typeface="Calibri" panose="020F0502020204030204" pitchFamily="34" charset="0"/>
              </a:rPr>
              <a:t>وكذلك صحيفة الأَهرام أَصدرت (الأَهرام </a:t>
            </a:r>
            <a:r>
              <a:rPr lang="ar-DZ" sz="2000" b="1" kern="100" dirty="0" err="1">
                <a:latin typeface="Calibri" panose="020F0502020204030204" pitchFamily="34" charset="0"/>
                <a:ea typeface="Calibri" panose="020F0502020204030204" pitchFamily="34" charset="0"/>
              </a:rPr>
              <a:t>الإِقتصادي</a:t>
            </a:r>
            <a:r>
              <a:rPr lang="ar-DZ" sz="2000" b="1" kern="100" dirty="0">
                <a:latin typeface="Calibri" panose="020F0502020204030204" pitchFamily="34" charset="0"/>
                <a:ea typeface="Calibri" panose="020F0502020204030204" pitchFamily="34" charset="0"/>
              </a:rPr>
              <a:t>)، الذي كان شَهريا، ثمَّ أَصبح مجلة نِصف شهرية.</a:t>
            </a: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Image 5">
            <a:extLst>
              <a:ext uri="{FF2B5EF4-FFF2-40B4-BE49-F238E27FC236}">
                <a16:creationId xmlns:a16="http://schemas.microsoft.com/office/drawing/2014/main" id="{E754FAD5-F299-B09F-EFBC-F2CE76E129B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29053" y="1925643"/>
            <a:ext cx="5568593" cy="4314177"/>
          </a:xfrm>
          <a:prstGeom prst="rect">
            <a:avLst/>
          </a:prstGeom>
        </p:spPr>
      </p:pic>
      <p:sp>
        <p:nvSpPr>
          <p:cNvPr id="9" name="ZoneTexte 8">
            <a:extLst>
              <a:ext uri="{FF2B5EF4-FFF2-40B4-BE49-F238E27FC236}">
                <a16:creationId xmlns:a16="http://schemas.microsoft.com/office/drawing/2014/main" id="{13285E69-9498-29B8-3F43-C5AF1AFBFA96}"/>
              </a:ext>
            </a:extLst>
          </p:cNvPr>
          <p:cNvSpPr txBox="1"/>
          <p:nvPr/>
        </p:nvSpPr>
        <p:spPr>
          <a:xfrm>
            <a:off x="663084" y="1452540"/>
            <a:ext cx="6097712" cy="461665"/>
          </a:xfrm>
          <a:prstGeom prst="rect">
            <a:avLst/>
          </a:prstGeom>
          <a:noFill/>
        </p:spPr>
        <p:txBody>
          <a:bodyPr wrap="square">
            <a:spAutoFit/>
          </a:bodyPr>
          <a:lstStyle/>
          <a:p>
            <a:r>
              <a:rPr lang="fr-FR" sz="2400" b="1" dirty="0" err="1"/>
              <a:t>ملحق</a:t>
            </a:r>
            <a:r>
              <a:rPr lang="fr-FR" sz="2400" b="1" dirty="0"/>
              <a:t> </a:t>
            </a:r>
            <a:r>
              <a:rPr lang="fr-FR" sz="2400" b="1" dirty="0" err="1"/>
              <a:t>صادر</a:t>
            </a:r>
            <a:r>
              <a:rPr lang="fr-FR" sz="2400" b="1" dirty="0"/>
              <a:t> </a:t>
            </a:r>
            <a:r>
              <a:rPr lang="fr-FR" sz="2400" b="1" dirty="0" err="1"/>
              <a:t>عن</a:t>
            </a:r>
            <a:r>
              <a:rPr lang="fr-FR" sz="2400" b="1" dirty="0"/>
              <a:t> </a:t>
            </a:r>
            <a:r>
              <a:rPr lang="fr-FR" sz="2400" b="1" dirty="0" err="1"/>
              <a:t>جريدة</a:t>
            </a:r>
            <a:r>
              <a:rPr lang="fr-FR" sz="2400" b="1" dirty="0"/>
              <a:t> </a:t>
            </a:r>
            <a:r>
              <a:rPr lang="fr-FR" sz="2400" b="1" dirty="0" err="1"/>
              <a:t>مكة</a:t>
            </a:r>
            <a:r>
              <a:rPr lang="fr-FR" sz="2400" b="1" dirty="0"/>
              <a:t> </a:t>
            </a:r>
            <a:r>
              <a:rPr lang="fr-FR" sz="2400" b="1" dirty="0" err="1"/>
              <a:t>لتغطية</a:t>
            </a:r>
            <a:r>
              <a:rPr lang="fr-FR" sz="2400" b="1" dirty="0"/>
              <a:t> </a:t>
            </a:r>
            <a:r>
              <a:rPr lang="ar-DZ" sz="2400" b="1" dirty="0"/>
              <a:t>إ</a:t>
            </a:r>
            <a:r>
              <a:rPr lang="fr-FR" sz="2400" b="1" dirty="0" err="1"/>
              <a:t>نتخابات</a:t>
            </a:r>
            <a:r>
              <a:rPr lang="fr-FR" sz="2400" b="1" dirty="0"/>
              <a:t> </a:t>
            </a:r>
            <a:r>
              <a:rPr lang="fr-FR" sz="2400" b="1" dirty="0" err="1"/>
              <a:t>الصحفيين</a:t>
            </a:r>
            <a:endParaRPr lang="fr-FR" sz="2400" b="1" dirty="0"/>
          </a:p>
        </p:txBody>
      </p:sp>
      <p:sp>
        <p:nvSpPr>
          <p:cNvPr id="12" name="ZoneTexte 11">
            <a:extLst>
              <a:ext uri="{FF2B5EF4-FFF2-40B4-BE49-F238E27FC236}">
                <a16:creationId xmlns:a16="http://schemas.microsoft.com/office/drawing/2014/main" id="{704EF4D0-BE38-38D0-F964-2552D0152A4F}"/>
              </a:ext>
            </a:extLst>
          </p:cNvPr>
          <p:cNvSpPr txBox="1"/>
          <p:nvPr/>
        </p:nvSpPr>
        <p:spPr>
          <a:xfrm>
            <a:off x="613575" y="6258219"/>
            <a:ext cx="6097712" cy="369332"/>
          </a:xfrm>
          <a:prstGeom prst="rect">
            <a:avLst/>
          </a:prstGeom>
          <a:noFill/>
        </p:spPr>
        <p:txBody>
          <a:bodyPr wrap="square">
            <a:spAutoFit/>
          </a:bodyPr>
          <a:lstStyle/>
          <a:p>
            <a:pPr algn="ctr"/>
            <a:r>
              <a:rPr lang="fr-FR" sz="1800" b="1" dirty="0">
                <a:solidFill>
                  <a:srgbClr val="000000"/>
                </a:solidFill>
              </a:rPr>
              <a:t>https://www.makkahnews.sa/5389500.html</a:t>
            </a:r>
            <a:r>
              <a:rPr lang="ar-DZ" sz="1800" b="1" dirty="0">
                <a:solidFill>
                  <a:srgbClr val="000000"/>
                </a:solidFill>
              </a:rPr>
              <a:t> </a:t>
            </a:r>
            <a:r>
              <a:rPr lang="ar-DZ" b="1" dirty="0">
                <a:solidFill>
                  <a:srgbClr val="000000"/>
                </a:solidFill>
              </a:rPr>
              <a:t>موقع الصحيفة    </a:t>
            </a:r>
            <a:endParaRPr lang="fr-FR" dirty="0"/>
          </a:p>
        </p:txBody>
      </p:sp>
    </p:spTree>
    <p:extLst>
      <p:ext uri="{BB962C8B-B14F-4D97-AF65-F5344CB8AC3E}">
        <p14:creationId xmlns:p14="http://schemas.microsoft.com/office/powerpoint/2010/main" val="110069544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BFCD51-6C2D-4FED-07AB-178641EA073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3A40447-0E42-2694-1B08-9228DF0A0242}"/>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1DA8E23F-FC33-3FB6-3E1F-50093D2DEA8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9E4F273B-B302-6019-C62A-A2BCCDE0A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9842AA3B-500D-228D-6C2A-7884CE61DD3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27E732F9-38FE-1E2E-8A72-4C46B000380D}"/>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BAFB336-3842-013C-5E20-B5BC2057B49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DA8C598D-3595-DF3C-C3C0-8BB6B0395671}"/>
              </a:ext>
            </a:extLst>
          </p:cNvPr>
          <p:cNvSpPr txBox="1"/>
          <p:nvPr/>
        </p:nvSpPr>
        <p:spPr>
          <a:xfrm>
            <a:off x="4114800" y="1304234"/>
            <a:ext cx="7189024" cy="6017609"/>
          </a:xfrm>
          <a:prstGeom prst="rect">
            <a:avLst/>
          </a:prstGeom>
          <a:noFill/>
        </p:spPr>
        <p:txBody>
          <a:bodyPr wrap="square">
            <a:spAutoFit/>
          </a:bodyPr>
          <a:lstStyle/>
          <a:p>
            <a:pPr algn="just" rtl="1">
              <a:lnSpc>
                <a:spcPct val="107000"/>
              </a:lnSpc>
              <a:spcAft>
                <a:spcPts val="800"/>
              </a:spcAft>
              <a:buNone/>
            </a:pP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أولا/ً </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ندماج</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على مستوى الم</a:t>
            </a:r>
            <a:r>
              <a:rPr lang="ar-DZ"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r>
              <a:rPr lang="ar-SA" sz="24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حتوى</a:t>
            </a:r>
            <a:r>
              <a:rPr lang="ar-SA"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ويعني أنَّ التَّكامُلية في البِيئات الصحفية ساعدت الصحفيين في </a:t>
            </a:r>
            <a:r>
              <a:rPr lang="ar-EG" sz="2400" kern="100" dirty="0" err="1">
                <a:latin typeface="Calibri" panose="020F0502020204030204" pitchFamily="34" charset="0"/>
                <a:ea typeface="Calibri" panose="020F0502020204030204" pitchFamily="34" charset="0"/>
              </a:rPr>
              <a:t>إِستقطاب</a:t>
            </a:r>
            <a:r>
              <a:rPr lang="ar-EG" sz="2400" kern="100" dirty="0">
                <a:latin typeface="Calibri" panose="020F0502020204030204" pitchFamily="34" charset="0"/>
                <a:ea typeface="Calibri" panose="020F0502020204030204" pitchFamily="34" charset="0"/>
              </a:rPr>
              <a:t> الأدوات الحديثة، لإِنشاء وجمع ونشر الأخبار من خلال عدة أدوات:</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 1- أدوات </a:t>
            </a:r>
            <a:r>
              <a:rPr lang="ar-EG" sz="2400" kern="100" dirty="0" err="1">
                <a:latin typeface="Calibri" panose="020F0502020204030204" pitchFamily="34" charset="0"/>
                <a:ea typeface="Calibri" panose="020F0502020204030204" pitchFamily="34" charset="0"/>
              </a:rPr>
              <a:t>الإٍسْتِطْرَاد</a:t>
            </a:r>
            <a:r>
              <a:rPr lang="ar-EG" sz="2400" kern="100" dirty="0">
                <a:latin typeface="Calibri" panose="020F0502020204030204" pitchFamily="34" charset="0"/>
                <a:ea typeface="Calibri" panose="020F0502020204030204" pitchFamily="34" charset="0"/>
              </a:rPr>
              <a:t> وتوفير الخَلفيات ، حيث تَنْشُر الأخبار مُرفقة بالرَّوابط الفَائِقة التي توفر للصحفيين خلفيات عن المواد التي ينشرونها. بالإضافة لِمَا توفِّره من عُمْقٍ مُشوِّق للأحداث، فالمُستخدم قد ينسى مع الوقت خَلفية الأخبار والمادة المَنشورة، لكن الروابط تَضمن  للقارئ الجزء الناقص من الخبر، وتوفِّر على الصحفي جُهدَ إعادة نشرها أو تذكير القارء بها.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2 - التَّفاعل مع مُنتجي المحتوى وهو ما توفِّره الصحافة الرَّقمية للمُتلقي الذي بدوره يتفاعل مع المواد والمصادر ومنتجي المواد الصحفية، وبذلك أصبحت لدى الصحفيين مخارج عديدة لتَلاَفِي جُمُود الخبر أو الأخطاء الواردة من خلال التَّعديل أو الإضافة.</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3203AA3D-1E6B-9A60-6C29-FE24DE803C8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0431" y="2439695"/>
            <a:ext cx="3775438" cy="296951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5162056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44434-009B-12A4-9C0C-B846C67C192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23A7E85-9C80-4493-7788-ABE8D3DB3B0C}"/>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CFBFC128-CE54-72B3-A583-F796F9092A6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1B1BB81-720A-4CA0-8711-26DC1CC8F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CF1FAD8-23B6-407D-16F4-937FBCC183C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5CDB5C0-9130-F7C7-FD7D-2B5CECEB75EF}"/>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92DB1D17-6631-DBD6-2DA7-DC65A36E931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6" name="ZoneTexte 5">
            <a:extLst>
              <a:ext uri="{FF2B5EF4-FFF2-40B4-BE49-F238E27FC236}">
                <a16:creationId xmlns:a16="http://schemas.microsoft.com/office/drawing/2014/main" id="{25CCD300-6CAE-DF82-ED98-34B38127CFF5}"/>
              </a:ext>
            </a:extLst>
          </p:cNvPr>
          <p:cNvSpPr txBox="1"/>
          <p:nvPr/>
        </p:nvSpPr>
        <p:spPr>
          <a:xfrm>
            <a:off x="2836873" y="1474355"/>
            <a:ext cx="8343900" cy="5519844"/>
          </a:xfrm>
          <a:prstGeom prst="rect">
            <a:avLst/>
          </a:prstGeom>
          <a:noFill/>
        </p:spPr>
        <p:txBody>
          <a:bodyPr wrap="square">
            <a:spAutoFit/>
          </a:bodyPr>
          <a:lstStyle/>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3- تنوُّع الأدوات التعبيرية في الصحافة الرقمية والإِعلام الرقمي بشكل عام، يسمح للصحفيين عرض المادة بشكل متنوع يجمع العديد من التعابير في وقت واحد حسب طبيعة المادة وأهميتها، فمن خلال الأَشكال التعبيرية </a:t>
            </a:r>
            <a:r>
              <a:rPr lang="ar-EG" sz="2400" kern="100" dirty="0" err="1">
                <a:latin typeface="Calibri" panose="020F0502020204030204" pitchFamily="34" charset="0"/>
                <a:ea typeface="Calibri" panose="020F0502020204030204" pitchFamily="34" charset="0"/>
              </a:rPr>
              <a:t>الإِتصالية</a:t>
            </a:r>
            <a:r>
              <a:rPr lang="ar-EG" sz="2400" kern="100" dirty="0">
                <a:latin typeface="Calibri" panose="020F0502020204030204" pitchFamily="34" charset="0"/>
                <a:ea typeface="Calibri" panose="020F0502020204030204" pitchFamily="34" charset="0"/>
              </a:rPr>
              <a:t> يستعرض منتجي المحتوى رواياتهم مدعَّمة بالخَلفيات والفيديو والتعليق الصوتي، إِضافة للكلمة المكتوبة.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4- تحديث المحتوى وهو من سِمات الإِعلام الرقمي، حيث يمكن مواصلة تحديث المحتوى بشكل مستمر وتَهيئته، ليُواكب المُستجدات وهذه المُرُونة في التعامل مع المحتوى، تجعل من بيئة الصحافة الرقمية، بِيئة مُتحركة وحَيوية بِما يخدِم الأحداث والمُستخدمين.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5 - التخصيص: فالإِعلام الرقمي يمكنه أن يجعل من كل مادة معنية بمستخدم معين بسبب قربه من </a:t>
            </a:r>
            <a:r>
              <a:rPr lang="ar-EG" sz="2400" kern="100" dirty="0" err="1">
                <a:latin typeface="Calibri" panose="020F0502020204030204" pitchFamily="34" charset="0"/>
                <a:ea typeface="Calibri" panose="020F0502020204030204" pitchFamily="34" charset="0"/>
              </a:rPr>
              <a:t>الإِحتياجات</a:t>
            </a:r>
            <a:r>
              <a:rPr lang="ar-EG" sz="2400" kern="100" dirty="0">
                <a:latin typeface="Calibri" panose="020F0502020204030204" pitchFamily="34" charset="0"/>
                <a:ea typeface="Calibri" panose="020F0502020204030204" pitchFamily="34" charset="0"/>
              </a:rPr>
              <a:t> و رغبات المستخدم بسبب التفاعل وغيره من المميزات التي تساهم في كسب ثقة الجمهور وجذبه نحو المنتج الصحفي.</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1602768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146029-5146-2CC2-36D6-FC4FF1ED456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0C0DBBA-E687-6715-7B64-58B4F54A766B}"/>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916358D-2A32-D1FA-6DAB-7F7A2D946C4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5E6B3C1-A606-73B6-9BDC-2CE03A8C17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499A932-66D2-02C7-3032-A816DA3EF5B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A9A863A4-CA87-3388-19F7-92E391287C47}"/>
              </a:ext>
            </a:extLst>
          </p:cNvPr>
          <p:cNvSpPr/>
          <p:nvPr/>
        </p:nvSpPr>
        <p:spPr>
          <a:xfrm rot="16200000" flipV="1">
            <a:off x="-2786743" y="3033640"/>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211EA0E3-6B80-F9AB-2B43-6876E851D8EA}"/>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47B2A7F-DA18-C936-DAB1-9D93444341C8}"/>
              </a:ext>
            </a:extLst>
          </p:cNvPr>
          <p:cNvSpPr txBox="1"/>
          <p:nvPr/>
        </p:nvSpPr>
        <p:spPr>
          <a:xfrm>
            <a:off x="1573893" y="2267416"/>
            <a:ext cx="5301755" cy="3691460"/>
          </a:xfrm>
          <a:prstGeom prst="rect">
            <a:avLst/>
          </a:prstGeom>
          <a:noFill/>
        </p:spPr>
        <p:txBody>
          <a:bodyPr wrap="square">
            <a:spAutoFit/>
          </a:bodyPr>
          <a:lstStyle/>
          <a:p>
            <a:pPr algn="just" rtl="1">
              <a:lnSpc>
                <a:spcPct val="107000"/>
              </a:lnSpc>
              <a:spcAft>
                <a:spcPts val="800"/>
              </a:spcAft>
              <a:buNone/>
            </a:pPr>
            <a:r>
              <a:rPr lang="ar-SA"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ثانيا / </a:t>
            </a:r>
            <a:r>
              <a:rPr lang="ar-SA" sz="2600" b="1" kern="100" dirty="0" err="1">
                <a:solidFill>
                  <a:schemeClr val="accent1"/>
                </a:solidFill>
                <a:effectLst/>
                <a:latin typeface="Calibri" panose="020F0502020204030204" pitchFamily="34" charset="0"/>
                <a:ea typeface="Calibri" panose="020F0502020204030204" pitchFamily="34" charset="0"/>
                <a:cs typeface="Arial" panose="020B0604020202020204" pitchFamily="34" charset="0"/>
              </a:rPr>
              <a:t>الإِندماج</a:t>
            </a:r>
            <a:r>
              <a:rPr lang="ar-SA"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rPr>
              <a:t> على مستوى أساليب الإِنتاج:</a:t>
            </a:r>
            <a:endParaRPr lang="fr-FR"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DZ" sz="2600" kern="100" dirty="0">
                <a:latin typeface="Calibri" panose="020F0502020204030204" pitchFamily="34" charset="0"/>
                <a:ea typeface="Calibri" panose="020F0502020204030204" pitchFamily="34" charset="0"/>
              </a:rPr>
              <a:t> فقد أَجرت بعض المؤسسات الصحفية تَغييرات في ممارساتها الإعلامية، لتُواكب الوسط الإِعلامي الرقمي، حيث تَخطَّت الصحافة الرقمية مَبدأ التقارب في المنصات، لِيشمل التَقَارب في الممارسة نفسها، فيكون بذلك قادرًا على الإِنتاج والتَّخطيط وإدارة الإنتاج.</a:t>
            </a:r>
          </a:p>
          <a:p>
            <a:pPr algn="just" rtl="1">
              <a:lnSpc>
                <a:spcPct val="107000"/>
              </a:lnSpc>
              <a:spcAft>
                <a:spcPts val="800"/>
              </a:spcAft>
              <a:buNone/>
            </a:pPr>
            <a:endParaRPr lang="ar-DZ" sz="2600" b="1" kern="100" dirty="0">
              <a:solidFill>
                <a:schemeClr val="accent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7" name="Image 6">
            <a:extLst>
              <a:ext uri="{FF2B5EF4-FFF2-40B4-BE49-F238E27FC236}">
                <a16:creationId xmlns:a16="http://schemas.microsoft.com/office/drawing/2014/main" id="{46229749-C6AF-EDF6-5370-FE7BC2A34A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57862" y="1676412"/>
            <a:ext cx="5829300" cy="3886200"/>
          </a:xfrm>
          <a:prstGeom prst="rect">
            <a:avLst/>
          </a:prstGeom>
        </p:spPr>
      </p:pic>
    </p:spTree>
    <p:extLst>
      <p:ext uri="{BB962C8B-B14F-4D97-AF65-F5344CB8AC3E}">
        <p14:creationId xmlns:p14="http://schemas.microsoft.com/office/powerpoint/2010/main" val="354997536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243C16-955C-1EBD-2FC7-601FEFDCB8D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5F032CD-5D69-AD2C-DADC-CFC2594E924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5DF6631-D672-D1EF-F14C-A228E171FD6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FB0FC6D-E4F7-7668-6DE4-2CEDC3DA08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5971BA4-FA74-5122-8666-CC5E4564D77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06F25CE7-1357-E23D-218C-F13707F63A3C}"/>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CBC18D7-CC4B-F6D9-6D8C-E31AA96C5E82}"/>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8FE1A79-D65E-9329-F3E6-79EC8EEFECAE}"/>
              </a:ext>
            </a:extLst>
          </p:cNvPr>
          <p:cNvSpPr txBox="1"/>
          <p:nvPr/>
        </p:nvSpPr>
        <p:spPr>
          <a:xfrm>
            <a:off x="1333001" y="1345058"/>
            <a:ext cx="9813850" cy="5417252"/>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SA"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دراسة علمية : التحول الرقمي للصحف التقليدية</a:t>
            </a:r>
            <a:endParaRPr lang="fr-FR" sz="24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EG" sz="2000" b="1" kern="100" dirty="0" err="1">
                <a:latin typeface="Calibri" panose="020F0502020204030204" pitchFamily="34" charset="0"/>
                <a:ea typeface="Calibri" panose="020F0502020204030204" pitchFamily="34" charset="0"/>
              </a:rPr>
              <a:t>إ</a:t>
            </a:r>
            <a:r>
              <a:rPr lang="ar-EG" sz="2400" kern="100" dirty="0" err="1">
                <a:latin typeface="Calibri" panose="020F0502020204030204" pitchFamily="34" charset="0"/>
                <a:ea typeface="Calibri" panose="020F0502020204030204" pitchFamily="34" charset="0"/>
              </a:rPr>
              <a:t>ِهتمت</a:t>
            </a:r>
            <a:r>
              <a:rPr lang="ar-EG" sz="2400" kern="100" dirty="0">
                <a:latin typeface="Calibri" panose="020F0502020204030204" pitchFamily="34" charset="0"/>
                <a:ea typeface="Calibri" panose="020F0502020204030204" pitchFamily="34" charset="0"/>
              </a:rPr>
              <a:t> دراسة 2016 </a:t>
            </a:r>
            <a:r>
              <a:rPr lang="fr-FR" sz="2400" kern="100" dirty="0">
                <a:latin typeface="Calibri" panose="020F0502020204030204" pitchFamily="34" charset="0"/>
                <a:ea typeface="Calibri" panose="020F0502020204030204" pitchFamily="34" charset="0"/>
                <a:cs typeface="Arial" panose="020B0604020202020204" pitchFamily="34" charset="0"/>
              </a:rPr>
              <a:t>Fernandez </a:t>
            </a:r>
            <a:r>
              <a:rPr lang="ar-EG" sz="2400" kern="100" dirty="0">
                <a:latin typeface="Calibri" panose="020F0502020204030204" pitchFamily="34" charset="0"/>
                <a:ea typeface="Calibri" panose="020F0502020204030204" pitchFamily="34" charset="0"/>
              </a:rPr>
              <a:t>بالتَّحول الرقمي للصحف الأوروبية، وهَدفت إلى معرفة تأثير التطور الحاصل في الصحافة التقليدية جراء </a:t>
            </a:r>
            <a:r>
              <a:rPr lang="ar-EG" sz="2400" kern="100" dirty="0" err="1">
                <a:latin typeface="Calibri" panose="020F0502020204030204" pitchFamily="34" charset="0"/>
                <a:ea typeface="Calibri" panose="020F0502020204030204" pitchFamily="34" charset="0"/>
              </a:rPr>
              <a:t>إِستخدامها</a:t>
            </a:r>
            <a:r>
              <a:rPr lang="ar-EG" sz="2400" kern="100" dirty="0">
                <a:latin typeface="Calibri" panose="020F0502020204030204" pitchFamily="34" charset="0"/>
                <a:ea typeface="Calibri" panose="020F0502020204030204" pitchFamily="34" charset="0"/>
              </a:rPr>
              <a:t> للإعلام الرقمي، ومحاولة معرفة كيف تكيفت الصحف التقليدية مع وسائل الإِعلام الرقمية الجديدة وطريقة تفاعلها، وقد أجرت الدراسة تحليلا </a:t>
            </a:r>
            <a:r>
              <a:rPr lang="ar-EG" sz="2400" kern="100" dirty="0" err="1">
                <a:latin typeface="Calibri" panose="020F0502020204030204" pitchFamily="34" charset="0"/>
                <a:ea typeface="Calibri" panose="020F0502020204030204" pitchFamily="34" charset="0"/>
              </a:rPr>
              <a:t>بإِستخدام</a:t>
            </a:r>
            <a:r>
              <a:rPr lang="ar-EG" sz="2400" kern="100" dirty="0">
                <a:latin typeface="Calibri" panose="020F0502020204030204" pitchFamily="34" charset="0"/>
                <a:ea typeface="Calibri" panose="020F0502020204030204" pitchFamily="34" charset="0"/>
              </a:rPr>
              <a:t> 17 مؤشرًا مقسمًا إلى 4 فئات، وتمثَّلت العينة في أكبر الصحف في كل من 28 بلدا في الإتحاد الأوروبي، وتوصَّلت نتائج الدراسة إلى أنَّ مُعظم الصحف اليومية التقليدية، تمكَّنت من الحفاظ على قيادتها الإعلامية أيضا في بيئة الأنترنيت، وعلِاَوةً على ذلك، فإن مجموعة من الصحف الأوروبية التقليدية آخِذَة في النُّمُو والتَّأثر بالإعلام الرقمي، مما أدى إلى </a:t>
            </a:r>
            <a:r>
              <a:rPr lang="ar-EG" sz="2400" kern="100" dirty="0" err="1">
                <a:latin typeface="Calibri" panose="020F0502020204030204" pitchFamily="34" charset="0"/>
                <a:ea typeface="Calibri" panose="020F0502020204030204" pitchFamily="34" charset="0"/>
              </a:rPr>
              <a:t>إِستهلاك</a:t>
            </a:r>
            <a:r>
              <a:rPr lang="ar-EG" sz="2400" kern="100" dirty="0">
                <a:latin typeface="Calibri" panose="020F0502020204030204" pitchFamily="34" charset="0"/>
                <a:ea typeface="Calibri" panose="020F0502020204030204" pitchFamily="34" charset="0"/>
              </a:rPr>
              <a:t> سلوكيات جديدة في أنماط </a:t>
            </a:r>
            <a:r>
              <a:rPr lang="ar-EG" sz="2400" kern="100" dirty="0" err="1">
                <a:latin typeface="Calibri" panose="020F0502020204030204" pitchFamily="34" charset="0"/>
                <a:ea typeface="Calibri" panose="020F0502020204030204" pitchFamily="34" charset="0"/>
              </a:rPr>
              <a:t>الإعتماد</a:t>
            </a:r>
            <a:r>
              <a:rPr lang="ar-EG" sz="2400" kern="100" dirty="0">
                <a:latin typeface="Calibri" panose="020F0502020204030204" pitchFamily="34" charset="0"/>
                <a:ea typeface="Calibri" panose="020F0502020204030204" pitchFamily="34" charset="0"/>
              </a:rPr>
              <a:t> على وسائل الإعلام، </a:t>
            </a:r>
            <a:r>
              <a:rPr lang="ar-EG" sz="2400" kern="100" dirty="0" err="1">
                <a:latin typeface="Calibri" panose="020F0502020204030204" pitchFamily="34" charset="0"/>
                <a:ea typeface="Calibri" panose="020F0502020204030204" pitchFamily="34" charset="0"/>
              </a:rPr>
              <a:t>وإِستخدام</a:t>
            </a:r>
            <a:r>
              <a:rPr lang="ar-EG" sz="2400" kern="100" dirty="0">
                <a:latin typeface="Calibri" panose="020F0502020204030204" pitchFamily="34" charset="0"/>
                <a:ea typeface="Calibri" panose="020F0502020204030204" pitchFamily="34" charset="0"/>
              </a:rPr>
              <a:t> الإعلام الرقمي في مصدر الأخبار مثل: ظهور صحافة الهاتف المحمول الَّتي يعتمد عليها الجمهور للحصول على الأخبار، وتَسْتَند إلى وسائط الإعلام الوطنية الموجودة من قبل، كما تُساهم نَوَافِذ المعلومات الجديدة التي أنشأتها الأنترنيت ومحركات البحث والشبكات الاجتماعية، في التَّغيير في إجراءات العمل المِهني.</a:t>
            </a:r>
            <a:endParaRPr lang="fr-FR" sz="20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fr-FR" sz="2400" b="1" kern="100" dirty="0">
                <a:effectLst/>
                <a:latin typeface="Calibri" panose="020F0502020204030204" pitchFamily="34" charset="0"/>
                <a:ea typeface="Calibri" panose="020F0502020204030204" pitchFamily="34" charset="0"/>
                <a:cs typeface="Arial" panose="020B0604020202020204" pitchFamily="34" charset="0"/>
              </a:rPr>
              <a:t>https://h1.nu/1ctY4</a:t>
            </a:r>
          </a:p>
        </p:txBody>
      </p:sp>
    </p:spTree>
    <p:extLst>
      <p:ext uri="{BB962C8B-B14F-4D97-AF65-F5344CB8AC3E}">
        <p14:creationId xmlns:p14="http://schemas.microsoft.com/office/powerpoint/2010/main" val="366643939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FEC9A7-D3B9-E149-A1A6-A4CDE47CBD0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DF1B9FC-31DD-3F53-A6A8-1886D6E0651E}"/>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أشكال الاندماج الرقمي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D2A36045-6FC3-F95D-6BBB-0A1ECAC421F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76C7CA9-4590-3CFF-BD2C-50EE1514D0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2EE9B26-A272-2335-309E-753379C2EDF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D98F420D-E8E1-FC4E-BB39-AC2C3D56B7BB}"/>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77D88347-3AAE-C564-E3C8-11D8872A5C0F}"/>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7D0DEB-1E22-F028-E70F-0473453A442D}"/>
              </a:ext>
            </a:extLst>
          </p:cNvPr>
          <p:cNvSpPr txBox="1"/>
          <p:nvPr/>
        </p:nvSpPr>
        <p:spPr>
          <a:xfrm>
            <a:off x="2608051" y="1155869"/>
            <a:ext cx="8333879" cy="4587794"/>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SA" sz="2800" b="1"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rPr>
              <a:t>نموذج واقعي :</a:t>
            </a:r>
            <a:endParaRPr lang="fr-FR" sz="2800" kern="100" dirty="0">
              <a:solidFill>
                <a:schemeClr val="accent2"/>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100" dirty="0">
                <a:latin typeface="Calibri" panose="020F0502020204030204" pitchFamily="34" charset="0"/>
                <a:ea typeface="Calibri" panose="020F0502020204030204" pitchFamily="34" charset="0"/>
              </a:rPr>
              <a:t>جريدة واشنطن بوست الأمريكية كانت أوَّل من قام بإِطلاق موقع إِخباري إِلكتروني في عام 1994 ، ولقد كلَّف تَنفيذه آنذاك عشرات من ملايين الدولارات، ولقد قامت خلاله الجَريدة بِنشر العديد من موضوعاتها من خلال شبكة الأنترنيت مقابل بدل شهري لا يتجاوز عشرة دولارات للفرد، ويتضمَّن نَشْرَة تُعِدُّها الصحيفة ويُعاد تحديثها فوريا في كل مرة تتغير فيها الأحداث، مع وجود مراجع وثائقية وتاريخية وإِعلانات، ولقد أُطلق على هذا النوع من النشر مصطلح ( الحِبر الرقمي). وقبل أن تنتهي التسعينات كانت عشرات الصحف في العالم خصوصا الكبرى منها، قد سَخَّرَت كل إِمكانياتها وأسَّست لنفسها مواقع على شبكة الأنترنيت، وبدأت بإصدار نسخ إِلكترونية من طبعتها الورقية، الَّتي بقيت مُحْتَفظة بِمكانتها دون أن تُسجل تراجع في أرقام توزيعها اليومية.</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431802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2F02FF-8B74-3509-FEBB-5D3E32ED566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838B90C-A8E8-B9EF-41AA-7CB97D465D56}"/>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8239A352-3677-3E92-AD35-08F9D083AA8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AEAC73A-2A76-8FC9-F3BC-8A892296B7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EE72FFE-AC12-ECC2-3C16-523C7C54735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15D8AB4D-3936-8D12-12E8-3437301AD08F}"/>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586C9A31-C04B-112A-02E3-F080B5AD8CF1}"/>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8815EFBB-76BF-24A9-F94E-38AF61AB6F9B}"/>
              </a:ext>
            </a:extLst>
          </p:cNvPr>
          <p:cNvSpPr txBox="1"/>
          <p:nvPr/>
        </p:nvSpPr>
        <p:spPr>
          <a:xfrm>
            <a:off x="1115502" y="1527259"/>
            <a:ext cx="10253604" cy="4934684"/>
          </a:xfrm>
          <a:prstGeom prst="rect">
            <a:avLst/>
          </a:prstGeom>
          <a:noFill/>
        </p:spPr>
        <p:txBody>
          <a:bodyPr wrap="square">
            <a:spAutoFit/>
          </a:bodyPr>
          <a:lstStyle/>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يمكن تحديد الوظائف التسويقية في نشاط تسويق الصحف فيما يلي: </a:t>
            </a:r>
          </a:p>
          <a:p>
            <a:pPr algn="just" rtl="1">
              <a:lnSpc>
                <a:spcPct val="107000"/>
              </a:lnSpc>
              <a:spcAft>
                <a:spcPts val="800"/>
              </a:spcAft>
            </a:pPr>
            <a:r>
              <a:rPr lang="ar-EG" sz="2400" b="1" kern="100" dirty="0">
                <a:latin typeface="Calibri" panose="020F0502020204030204" pitchFamily="34" charset="0"/>
                <a:ea typeface="Calibri" panose="020F0502020204030204" pitchFamily="34" charset="0"/>
              </a:rPr>
              <a:t>أولاً: وظيفة البيع:  </a:t>
            </a: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تشمل وظيفة البيع في التسويق الصحفي جميع الأنشطة المرتبطة بتوزيع الصحف وجمع قيمتها، مثل عمل مندوبي ومفتشي التوزيع، ومدير إدارة التوزيع، وقسم </a:t>
            </a:r>
            <a:r>
              <a:rPr lang="ar-EG" sz="2400" kern="100" dirty="0" err="1">
                <a:latin typeface="Calibri" panose="020F0502020204030204" pitchFamily="34" charset="0"/>
                <a:ea typeface="Calibri" panose="020F0502020204030204" pitchFamily="34" charset="0"/>
              </a:rPr>
              <a:t>الإِشتراكات</a:t>
            </a:r>
            <a:r>
              <a:rPr lang="ar-EG" sz="2400" kern="100" dirty="0">
                <a:latin typeface="Calibri" panose="020F0502020204030204" pitchFamily="34" charset="0"/>
                <a:ea typeface="Calibri" panose="020F0502020204030204" pitchFamily="34" charset="0"/>
              </a:rPr>
              <a:t> الذي يتولى تحصيل المبالغ مقدمًا.</a:t>
            </a:r>
            <a:br>
              <a:rPr lang="ar-EG" sz="2400" kern="100" dirty="0">
                <a:latin typeface="Calibri" panose="020F0502020204030204" pitchFamily="34" charset="0"/>
                <a:ea typeface="Calibri" panose="020F0502020204030204" pitchFamily="34" charset="0"/>
              </a:rPr>
            </a:br>
            <a:r>
              <a:rPr lang="ar-EG" sz="2400" kern="100" dirty="0">
                <a:latin typeface="Calibri" panose="020F0502020204030204" pitchFamily="34" charset="0"/>
                <a:ea typeface="Calibri" panose="020F0502020204030204" pitchFamily="34" charset="0"/>
              </a:rPr>
              <a:t>كما تتضمن متابعة التحصيل والائتمان عبر مندوبي التوزيع أو المكاتب الفرعية، ودراسة المراكز المالية للمتعهدين وتقدير التأمينات التي يقدمونها للمؤسسة الصحفية.</a:t>
            </a:r>
          </a:p>
          <a:p>
            <a:pPr algn="just" rtl="1">
              <a:lnSpc>
                <a:spcPct val="107000"/>
              </a:lnSpc>
              <a:spcAft>
                <a:spcPts val="800"/>
              </a:spcAft>
            </a:pPr>
            <a:r>
              <a:rPr lang="ar-EG" sz="2400" b="1" kern="100" dirty="0" err="1">
                <a:latin typeface="Calibri" panose="020F0502020204030204" pitchFamily="34" charset="0"/>
                <a:ea typeface="Calibri" panose="020F0502020204030204" pitchFamily="34" charset="0"/>
              </a:rPr>
              <a:t>ثاتيا</a:t>
            </a:r>
            <a:r>
              <a:rPr lang="ar-EG" sz="2400" b="1" kern="100" dirty="0">
                <a:latin typeface="Calibri" panose="020F0502020204030204" pitchFamily="34" charset="0"/>
                <a:ea typeface="Calibri" panose="020F0502020204030204" pitchFamily="34" charset="0"/>
              </a:rPr>
              <a:t>: وظيفة </a:t>
            </a:r>
            <a:r>
              <a:rPr lang="ar-EG" sz="2400" b="1" kern="100" dirty="0" err="1">
                <a:latin typeface="Calibri" panose="020F0502020204030204" pitchFamily="34" charset="0"/>
                <a:ea typeface="Calibri" panose="020F0502020204030204" pitchFamily="34" charset="0"/>
              </a:rPr>
              <a:t>إلإعلان</a:t>
            </a:r>
            <a:r>
              <a:rPr lang="ar-EG" sz="2400" b="1" kern="100" dirty="0">
                <a:latin typeface="Calibri" panose="020F0502020204030204" pitchFamily="34" charset="0"/>
                <a:ea typeface="Calibri" panose="020F0502020204030204" pitchFamily="34" charset="0"/>
              </a:rPr>
              <a:t> و ترويج المبيعات:</a:t>
            </a:r>
          </a:p>
          <a:p>
            <a:pPr algn="just" rtl="1">
              <a:lnSpc>
                <a:spcPct val="107000"/>
              </a:lnSpc>
              <a:spcAft>
                <a:spcPts val="800"/>
              </a:spcAft>
            </a:pPr>
            <a:r>
              <a:rPr lang="ar-EG" sz="2400" kern="100" dirty="0">
                <a:latin typeface="Calibri" panose="020F0502020204030204" pitchFamily="34" charset="0"/>
                <a:ea typeface="Calibri" panose="020F0502020204030204" pitchFamily="34" charset="0"/>
              </a:rPr>
              <a:t>تَستخدم المؤسسات الصحفية الإعلانات في وسائل الإعلام المختلفة، لزيادة توزيع صُحُفها، سواء عبر الجرائد والمجلات أو الإذاعة والتلفزيون، كما تعتمد على وسائل ترويج المبيعات مثل اللافتات على الأكشاك، والأعداد الخاصة، والمسابقات لتنشيط المبيعات وجذب القرَّاء.</a:t>
            </a:r>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7681611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F82B72-FEA1-67AE-75F5-21FF2EA320E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5770AA9F-3AA5-1870-906A-B8D7195DC148}"/>
              </a:ext>
            </a:extLst>
          </p:cNvPr>
          <p:cNvSpPr txBox="1"/>
          <p:nvPr/>
        </p:nvSpPr>
        <p:spPr>
          <a:xfrm>
            <a:off x="4470904" y="577484"/>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5EF4FB11-FD82-2619-358F-682BFB8123F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2D079F-B011-77D8-9E8D-6C3D7EEA7C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DEA71CC-CE7C-11AA-0435-C0F48159758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11F73EC-1DA7-BB2C-0686-FC15085EE607}"/>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FDAB060-B36C-E6E7-E418-69E55F878C4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9431FB84-A145-81FE-7027-9379B38AD03A}"/>
              </a:ext>
            </a:extLst>
          </p:cNvPr>
          <p:cNvSpPr txBox="1"/>
          <p:nvPr/>
        </p:nvSpPr>
        <p:spPr>
          <a:xfrm>
            <a:off x="2947877" y="1460608"/>
            <a:ext cx="8545918" cy="4436920"/>
          </a:xfrm>
          <a:prstGeom prst="rect">
            <a:avLst/>
          </a:prstGeom>
          <a:noFill/>
        </p:spPr>
        <p:txBody>
          <a:bodyPr wrap="square">
            <a:spAutoFit/>
          </a:bodyPr>
          <a:lstStyle/>
          <a:p>
            <a:pPr algn="just" rtl="1">
              <a:lnSpc>
                <a:spcPct val="107000"/>
              </a:lnSpc>
              <a:spcAft>
                <a:spcPts val="800"/>
              </a:spcAft>
              <a:buNone/>
            </a:pPr>
            <a:r>
              <a:rPr lang="ar-EG" sz="2400" b="1" kern="100" dirty="0">
                <a:latin typeface="Calibri" panose="020F0502020204030204" pitchFamily="34" charset="0"/>
                <a:ea typeface="Calibri" panose="020F0502020204030204" pitchFamily="34" charset="0"/>
              </a:rPr>
              <a:t>ثالثا: وظيفة بحوث التسويق: </a:t>
            </a:r>
            <a:r>
              <a:rPr lang="ar-EG" sz="2400" kern="100" dirty="0">
                <a:latin typeface="Calibri" panose="020F0502020204030204" pitchFamily="34" charset="0"/>
                <a:ea typeface="Calibri" panose="020F0502020204030204" pitchFamily="34" charset="0"/>
              </a:rPr>
              <a:t>وتشمل جمع وتسجيل وتحليل البيانات المتعلقة بمشـاكل </a:t>
            </a:r>
            <a:r>
              <a:rPr lang="ar-EG" sz="2400" kern="100" dirty="0" err="1">
                <a:latin typeface="Calibri" panose="020F0502020204030204" pitchFamily="34" charset="0"/>
                <a:ea typeface="Calibri" panose="020F0502020204030204" pitchFamily="34" charset="0"/>
              </a:rPr>
              <a:t>إِنسـياب</a:t>
            </a:r>
            <a:r>
              <a:rPr lang="ar-EG" sz="2400" kern="100" dirty="0">
                <a:latin typeface="Calibri" panose="020F0502020204030204" pitchFamily="34" charset="0"/>
                <a:ea typeface="Calibri" panose="020F0502020204030204" pitchFamily="34" charset="0"/>
              </a:rPr>
              <a:t> الصـحف مـن المؤسسـة الصحفية، إلى يَدِ القُرَّاء وعلى هذا فإن هذه الوظيفة تشمل ما يلي: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-1 جمع الحقائق المتعلقة بالسوق، وطُرُق التسويق وسياساته ومشكلاته. </a:t>
            </a:r>
          </a:p>
          <a:p>
            <a:pPr algn="just" rtl="1">
              <a:lnSpc>
                <a:spcPct val="107000"/>
              </a:lnSpc>
              <a:spcAft>
                <a:spcPts val="800"/>
              </a:spcAft>
              <a:buNone/>
            </a:pPr>
            <a:r>
              <a:rPr lang="ar-EG" sz="2400" kern="100" dirty="0">
                <a:latin typeface="Calibri" panose="020F0502020204030204" pitchFamily="34" charset="0"/>
                <a:ea typeface="Calibri" panose="020F0502020204030204" pitchFamily="34" charset="0"/>
              </a:rPr>
              <a:t>-2 دراسة هذه الحقائق </a:t>
            </a:r>
            <a:r>
              <a:rPr lang="ar-EG" sz="2400" kern="100" dirty="0" err="1">
                <a:latin typeface="Calibri" panose="020F0502020204030204" pitchFamily="34" charset="0"/>
                <a:ea typeface="Calibri" panose="020F0502020204030204" pitchFamily="34" charset="0"/>
              </a:rPr>
              <a:t>وإِستخلاص</a:t>
            </a:r>
            <a:r>
              <a:rPr lang="ar-EG" sz="2400" kern="100" dirty="0">
                <a:latin typeface="Calibri" panose="020F0502020204030204" pitchFamily="34" charset="0"/>
                <a:ea typeface="Calibri" panose="020F0502020204030204" pitchFamily="34" charset="0"/>
              </a:rPr>
              <a:t> النتائج ووضع التوصيات المناسبة</a:t>
            </a:r>
          </a:p>
          <a:p>
            <a:pPr algn="just" rtl="1">
              <a:lnSpc>
                <a:spcPct val="107000"/>
              </a:lnSpc>
              <a:spcAft>
                <a:spcPts val="800"/>
              </a:spcAft>
              <a:buNone/>
            </a:pPr>
            <a:r>
              <a:rPr lang="ar-EG" sz="2400" b="1" kern="100" dirty="0">
                <a:latin typeface="Calibri" panose="020F0502020204030204" pitchFamily="34" charset="0"/>
                <a:ea typeface="Calibri" panose="020F0502020204030204" pitchFamily="34" charset="0"/>
              </a:rPr>
              <a:t>رابعا: وظيفة النَّقل</a:t>
            </a:r>
            <a:r>
              <a:rPr lang="ar-EG" sz="2400" kern="100" dirty="0">
                <a:latin typeface="Calibri" panose="020F0502020204030204" pitchFamily="34" charset="0"/>
                <a:ea typeface="Calibri" panose="020F0502020204030204" pitchFamily="34" charset="0"/>
              </a:rPr>
              <a:t>: ويقصد بها نقل الصحف من مطابع المؤسسة إلـى الأسـواق فـي جميـع أنحـاء الجمهوريـة وخارجهـا، وكـذلك نقـل المرتجعـات مـن المتعهـدين إلـى المؤسسـات الصـحفية، وتَسـتخدم المؤسسات الصحفية السيارات والسكك الحديدة والطائرات لإِتمام عمليات نقل الصحف.</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6131852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D57F47-9BCF-3277-727D-729D7636959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05E1834-70C7-E820-F26C-55CFDAAF8F87}"/>
              </a:ext>
            </a:extLst>
          </p:cNvPr>
          <p:cNvSpPr txBox="1"/>
          <p:nvPr/>
        </p:nvSpPr>
        <p:spPr>
          <a:xfrm>
            <a:off x="4482690" y="691342"/>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855D7934-7085-71F4-8F5B-9F589D3B9C2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959DAAE-F0E3-5129-412A-B37DB55914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6BEDF84-952F-87F2-884F-A97B1A9EE53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E23D2042-48C9-E3F9-99AC-E76DC5CFA9D0}"/>
              </a:ext>
            </a:extLst>
          </p:cNvPr>
          <p:cNvSpPr/>
          <p:nvPr/>
        </p:nvSpPr>
        <p:spPr>
          <a:xfrm rot="16200000" flipV="1">
            <a:off x="-1545451" y="206996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0A37025-928B-4D0C-46DD-82184A8D8665}"/>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F56B0F47-EC70-DDC4-72C7-DBC7C4D44323}"/>
              </a:ext>
            </a:extLst>
          </p:cNvPr>
          <p:cNvSpPr txBox="1"/>
          <p:nvPr/>
        </p:nvSpPr>
        <p:spPr>
          <a:xfrm>
            <a:off x="2717779" y="1689462"/>
            <a:ext cx="8276199" cy="4626908"/>
          </a:xfrm>
          <a:prstGeom prst="rect">
            <a:avLst/>
          </a:prstGeom>
          <a:noFill/>
        </p:spPr>
        <p:txBody>
          <a:bodyPr wrap="square">
            <a:spAutoFit/>
          </a:bodyPr>
          <a:lstStyle/>
          <a:p>
            <a:pPr algn="just" rtl="1">
              <a:lnSpc>
                <a:spcPct val="107000"/>
              </a:lnSpc>
              <a:spcAft>
                <a:spcPts val="800"/>
              </a:spcAft>
              <a:buNone/>
            </a:pPr>
            <a:r>
              <a:rPr lang="ar-EG" sz="2400" b="1" kern="100" dirty="0">
                <a:latin typeface="Calibri" panose="020F0502020204030204" pitchFamily="34" charset="0"/>
                <a:ea typeface="Calibri" panose="020F0502020204030204" pitchFamily="34" charset="0"/>
              </a:rPr>
              <a:t>خامسا: وظيفة التخزين</a:t>
            </a:r>
            <a:r>
              <a:rPr lang="ar-EG" sz="2400" kern="100" dirty="0">
                <a:latin typeface="Calibri" panose="020F0502020204030204" pitchFamily="34" charset="0"/>
                <a:ea typeface="Calibri" panose="020F0502020204030204" pitchFamily="34" charset="0"/>
              </a:rPr>
              <a:t>: وتشـمل هـذه الوظيفـة مجموعـة أوجـه النشـاط التـي تقـوم بهـا المخـازن الفرعيـة بالمنـاطق والأقــاليم المختلفــة، والتـي تتضـمَّن تَسَـلُّم الصـحف المُرْتَجعـة وفرزهـا وشـحنها للمخـزن الرئيسي، وكذلك ما يقوم به المخزن الرئيسي من عمليات تسلم وفرز الصحف</a:t>
            </a:r>
          </a:p>
          <a:p>
            <a:pPr algn="just" rtl="1">
              <a:lnSpc>
                <a:spcPct val="107000"/>
              </a:lnSpc>
              <a:spcAft>
                <a:spcPts val="800"/>
              </a:spcAft>
              <a:buNone/>
            </a:pPr>
            <a:r>
              <a:rPr lang="ar-EG" sz="2400" b="1" kern="100" dirty="0">
                <a:latin typeface="Calibri" panose="020F0502020204030204" pitchFamily="34" charset="0"/>
                <a:ea typeface="Calibri" panose="020F0502020204030204" pitchFamily="34" charset="0"/>
              </a:rPr>
              <a:t>سادسا: وظيفة اللَّفٌ والحَزْمْ </a:t>
            </a:r>
            <a:r>
              <a:rPr lang="ar-EG" sz="2400" kern="100" dirty="0">
                <a:latin typeface="Calibri" panose="020F0502020204030204" pitchFamily="34" charset="0"/>
                <a:ea typeface="Calibri" panose="020F0502020204030204" pitchFamily="34" charset="0"/>
              </a:rPr>
              <a:t>: ويتمثل نشاط هذه الوظيفة في عملية إعداد الصحف لنقلها إلى أسـواق التوزيـع فـي شـكل ربــط، ويتوقـَّـف عــَدَدُ مــا تحتويــه الرَبْطَــة الواحــدة علــى نــوع الصــحيفة، وعــدد صــفحاتها فبالنسـبة للجرائـد اليوميـة تحتـوي الربطـة علـى عـدد يتـراوح مـا بـين :100 200 نسـخة، وذلك حسـب عـدد الصـفحات، ويقـوم بهـذه الوظيفـة عُمـال الشَّـحن الموجـودون بمراقبـة التوزيـع بمطـابع المؤسسـة الصحفية. </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949046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88622-64FB-9357-F276-7AE8B96587FC}"/>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2830475-2DDD-F38C-DE62-A487C2028E81}"/>
              </a:ext>
            </a:extLst>
          </p:cNvPr>
          <p:cNvSpPr txBox="1"/>
          <p:nvPr/>
        </p:nvSpPr>
        <p:spPr>
          <a:xfrm>
            <a:off x="4839290" y="524803"/>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064EC012-80DB-E79C-B098-DE329F004F2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34CF1C6-38CA-7D60-117B-D801B13B43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FC12FAB-DAD0-73C4-EF78-CFC42162B26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3C8C73F4-B2AA-52F1-B5D4-1FD763FFD316}"/>
              </a:ext>
            </a:extLst>
          </p:cNvPr>
          <p:cNvSpPr/>
          <p:nvPr/>
        </p:nvSpPr>
        <p:spPr>
          <a:xfrm rot="16200000" flipV="1">
            <a:off x="-2786743" y="251524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6EADCD52-CA57-7793-078E-4EEBF8CAF03B}"/>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CB766A7B-36DA-98CF-5964-5E6A69F1000C}"/>
              </a:ext>
            </a:extLst>
          </p:cNvPr>
          <p:cNvSpPr txBox="1"/>
          <p:nvPr/>
        </p:nvSpPr>
        <p:spPr>
          <a:xfrm>
            <a:off x="2075380" y="1535283"/>
            <a:ext cx="9156145" cy="4907305"/>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dirty="0">
                <a:solidFill>
                  <a:schemeClr val="accent2"/>
                </a:solidFill>
              </a:rPr>
              <a:t>دراسة : </a:t>
            </a:r>
            <a:r>
              <a:rPr lang="ar-SA" sz="2400" b="1" dirty="0">
                <a:solidFill>
                  <a:schemeClr val="accent2"/>
                </a:solidFill>
              </a:rPr>
              <a:t>عبد الله بن سالم </a:t>
            </a:r>
            <a:r>
              <a:rPr lang="ar-SA" sz="2400" b="1" dirty="0" err="1">
                <a:solidFill>
                  <a:schemeClr val="accent2"/>
                </a:solidFill>
              </a:rPr>
              <a:t>باهمام</a:t>
            </a:r>
            <a:r>
              <a:rPr lang="ar-SA" sz="2400" b="1" dirty="0">
                <a:solidFill>
                  <a:schemeClr val="accent2"/>
                </a:solidFill>
              </a:rPr>
              <a:t> 2005 </a:t>
            </a:r>
            <a:endParaRPr lang="fr-FR" sz="2400" dirty="0">
              <a:solidFill>
                <a:schemeClr val="accent2"/>
              </a:solidFill>
            </a:endParaRPr>
          </a:p>
          <a:p>
            <a:pPr algn="just" rtl="1"/>
            <a:r>
              <a:rPr lang="ar-DZ" sz="2400" dirty="0"/>
              <a:t>عالجت الدراسة :"إِدارة التسويق والاعلانات في المؤسسات الصحفية وأثرها على السياسة التَّحريرية للصحف" ووظَّف فيها الباحث، المنهج المسحي على بعض الصحف العربية الحكومية والخاصة، بالتَّركيز على رَصْدِ ما يُمكِن أن يُؤَدِّيه الإعلان للسلعة، وما يَعْجِز عن تأدِيته ، ورَصْدِ خصائص الصحافة كوسيلة لنشر الإعلانات، وكذا دراسة سَطْوُ الإعلانات على التحرير الصحفي من خلال عرض </a:t>
            </a:r>
            <a:r>
              <a:rPr lang="ar-DZ" sz="2400" dirty="0" err="1"/>
              <a:t>إِتِجاهات</a:t>
            </a:r>
            <a:r>
              <a:rPr lang="ar-DZ" sz="2400" dirty="0"/>
              <a:t> كبار الصحفيين نحو ظاهرة نُفُوذ الإعلان وخاصة التحريري وأثره على السياسة التحريرية للصحيفة.</a:t>
            </a:r>
          </a:p>
          <a:p>
            <a:pPr algn="just" rtl="1"/>
            <a:r>
              <a:rPr lang="ar-DZ" sz="2400" dirty="0"/>
              <a:t>وقد خَلُصَت الدراسة إلى بعض النتائج أهمها: أنَّ الإعلان أصبح مقياسا لنجاح الصحيفة ، بعد أن كان التوزيع هو المقياس الوحيد، والصحيفة التي تَفْتَقر إلى الإعلان لا يمكن أن تعيش طويلا مَهمَا وَزَّعت من نُسَخ.</a:t>
            </a:r>
          </a:p>
          <a:p>
            <a:pPr algn="just" rtl="1"/>
            <a:endParaRPr lang="ar-DZ" sz="2000" dirty="0"/>
          </a:p>
          <a:p>
            <a:pPr algn="just" rtl="1"/>
            <a:endParaRPr lang="fr-FR" sz="2000" dirty="0"/>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ZoneTexte 8">
            <a:extLst>
              <a:ext uri="{FF2B5EF4-FFF2-40B4-BE49-F238E27FC236}">
                <a16:creationId xmlns:a16="http://schemas.microsoft.com/office/drawing/2014/main" id="{79DC587A-E8CE-1D68-EC25-FB823FCB9724}"/>
              </a:ext>
            </a:extLst>
          </p:cNvPr>
          <p:cNvSpPr txBox="1"/>
          <p:nvPr/>
        </p:nvSpPr>
        <p:spPr>
          <a:xfrm>
            <a:off x="3935323" y="6109389"/>
            <a:ext cx="6215864" cy="400110"/>
          </a:xfrm>
          <a:prstGeom prst="rect">
            <a:avLst/>
          </a:prstGeom>
          <a:noFill/>
        </p:spPr>
        <p:txBody>
          <a:bodyPr wrap="square">
            <a:spAutoFit/>
          </a:bodyPr>
          <a:lstStyle/>
          <a:p>
            <a:r>
              <a:rPr lang="fr-FR" sz="2000" b="1" dirty="0"/>
              <a:t>https://h1.nu/1hs08</a:t>
            </a:r>
          </a:p>
        </p:txBody>
      </p:sp>
    </p:spTree>
    <p:extLst>
      <p:ext uri="{BB962C8B-B14F-4D97-AF65-F5344CB8AC3E}">
        <p14:creationId xmlns:p14="http://schemas.microsoft.com/office/powerpoint/2010/main" val="350497070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C22BE2-4710-0892-D775-6D9DE87DD71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E6C4D81-CE15-812D-E8F8-5DB99319BC6F}"/>
              </a:ext>
            </a:extLst>
          </p:cNvPr>
          <p:cNvSpPr txBox="1"/>
          <p:nvPr/>
        </p:nvSpPr>
        <p:spPr>
          <a:xfrm>
            <a:off x="4839290" y="524803"/>
            <a:ext cx="7189024" cy="1091966"/>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الوظائف التسويقية للمؤسسة الصحفية</a:t>
            </a:r>
          </a:p>
          <a:p>
            <a:pPr algn="ctr">
              <a:lnSpc>
                <a:spcPct val="120000"/>
              </a:lnSpc>
            </a:pPr>
            <a:endParaRPr lang="ar-DZ" sz="28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A1B67E93-D529-869D-FDC0-2768D594E4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B25D6E7-F3B7-A778-843C-0F5535F87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77E6589-5BD6-8A47-44F2-93BF601FBF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1E85FE3D-71D6-C118-7F61-AC886E2ED576}"/>
              </a:ext>
            </a:extLst>
          </p:cNvPr>
          <p:cNvSpPr/>
          <p:nvPr/>
        </p:nvSpPr>
        <p:spPr>
          <a:xfrm rot="16200000" flipV="1">
            <a:off x="-2786743" y="2515244"/>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52B57D4F-6A94-3800-5419-4BDAE4C7D034}"/>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7090C457-6283-0F5A-2645-71C8E7EF8767}"/>
              </a:ext>
            </a:extLst>
          </p:cNvPr>
          <p:cNvSpPr txBox="1"/>
          <p:nvPr/>
        </p:nvSpPr>
        <p:spPr>
          <a:xfrm>
            <a:off x="1773424" y="1742382"/>
            <a:ext cx="9077957" cy="5455981"/>
          </a:xfrm>
          <a:prstGeom prst="rect">
            <a:avLst/>
          </a:prstGeom>
          <a:noFill/>
        </p:spPr>
        <p:txBody>
          <a:bodyPr wrap="square">
            <a:spAutoFit/>
          </a:bodyPr>
          <a:lstStyle/>
          <a:p>
            <a:pPr marL="342900" indent="-342900" algn="r" rtl="1">
              <a:buFont typeface="Wingdings" panose="05000000000000000000" pitchFamily="2" charset="2"/>
              <a:buChar char="q"/>
            </a:pPr>
            <a:r>
              <a:rPr lang="ar-SA" sz="2400" b="1" dirty="0">
                <a:solidFill>
                  <a:schemeClr val="accent2"/>
                </a:solidFill>
              </a:rPr>
              <a:t>دراسة : أروى الزهراني- 2022</a:t>
            </a:r>
            <a:endParaRPr lang="fr-FR" sz="2400" b="1" dirty="0">
              <a:solidFill>
                <a:schemeClr val="accent2"/>
              </a:solidFill>
            </a:endParaRPr>
          </a:p>
          <a:p>
            <a:pPr algn="just" rtl="1"/>
            <a:r>
              <a:rPr lang="ar-DZ" sz="2600" dirty="0"/>
              <a:t>الدِراسة عُنْوِنت بـ:"</a:t>
            </a:r>
            <a:r>
              <a:rPr lang="ar-DZ" sz="2600" dirty="0" err="1"/>
              <a:t>إِتجاهات</a:t>
            </a:r>
            <a:r>
              <a:rPr lang="ar-DZ" sz="2600" dirty="0"/>
              <a:t> الصحفيين السعوديين نحو تسويق الرسالة الإعلامية في الإعلام الرقمي وفق المعايير المهنية والأخلاقية" </a:t>
            </a:r>
            <a:r>
              <a:rPr lang="ar-DZ" sz="2600" dirty="0" err="1"/>
              <a:t>وإِستخدمت</a:t>
            </a:r>
            <a:r>
              <a:rPr lang="ar-DZ" sz="2600" dirty="0"/>
              <a:t> الباحثة المنهج النوعي للوصول إلى نتائج البحث وأهدافه، وقامت بإعداد أسئلة مقابلة، تمَّ عرضها على المشاركين وبلغ عددهم في البحث 10 مبحوثين من الصحفيين والصحفيات في الصحافة الرقمية السعودية. وخَلُصَت عملية تحليل البيانات إلى مجموعة من النتائج : معايير وأخلاقيات مهنية يتبنَّاها الصحفيون السعوديون في تسويق الرسالة الإعلامية الرقمية، وأبرز القيم الَّتِي تُعَدُّ ركائز للعمل الإعلامي هي الموثوقية، المصداقية، النزاهة، الحياد، الدِّقة، الأهمية، </a:t>
            </a:r>
            <a:r>
              <a:rPr lang="ar-DZ" sz="2600" dirty="0" err="1"/>
              <a:t>والآنية.كما</a:t>
            </a:r>
            <a:r>
              <a:rPr lang="ar-DZ" sz="2600" dirty="0"/>
              <a:t> أظهرت الدراسة مجموعة من التحديات، الَّتِي تُعِيق تطبيق هذه القِيم، أبرزها التسابق على السِبْق الصحفي، المنافسة بين المنصات، السَعي للشُهرة، والتسرع في مواكبة الأحداث.</a:t>
            </a:r>
          </a:p>
          <a:p>
            <a:pPr algn="just" rtl="1"/>
            <a:endParaRPr lang="ar-DZ" sz="2000" dirty="0"/>
          </a:p>
          <a:p>
            <a:pPr algn="just" rtl="1"/>
            <a:endParaRPr lang="fr-FR" sz="2000" dirty="0"/>
          </a:p>
          <a:p>
            <a:pPr algn="just" rtl="1">
              <a:lnSpc>
                <a:spcPct val="107000"/>
              </a:lnSpc>
              <a:spcAft>
                <a:spcPts val="800"/>
              </a:spcAft>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ZoneTexte 5">
            <a:extLst>
              <a:ext uri="{FF2B5EF4-FFF2-40B4-BE49-F238E27FC236}">
                <a16:creationId xmlns:a16="http://schemas.microsoft.com/office/drawing/2014/main" id="{834341AE-D4BD-9170-EF2C-E01DB8A7B74F}"/>
              </a:ext>
            </a:extLst>
          </p:cNvPr>
          <p:cNvSpPr txBox="1"/>
          <p:nvPr/>
        </p:nvSpPr>
        <p:spPr>
          <a:xfrm>
            <a:off x="960474" y="6109389"/>
            <a:ext cx="6215864" cy="400110"/>
          </a:xfrm>
          <a:prstGeom prst="rect">
            <a:avLst/>
          </a:prstGeom>
          <a:noFill/>
        </p:spPr>
        <p:txBody>
          <a:bodyPr wrap="square">
            <a:spAutoFit/>
          </a:bodyPr>
          <a:lstStyle/>
          <a:p>
            <a:r>
              <a:rPr lang="fr-FR" sz="2000" b="1" dirty="0"/>
              <a:t>https://h1.nu/1hrZI</a:t>
            </a:r>
          </a:p>
        </p:txBody>
      </p:sp>
    </p:spTree>
    <p:extLst>
      <p:ext uri="{BB962C8B-B14F-4D97-AF65-F5344CB8AC3E}">
        <p14:creationId xmlns:p14="http://schemas.microsoft.com/office/powerpoint/2010/main" val="12402838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1014A-85C2-9D62-0421-7E9589E5FF15}"/>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FD295C0D-A91D-7424-D095-5C0AF3575F8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F056273-5467-B5CF-2EE9-5D091253D2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768461B9-D486-FAE1-3AB1-E65D57636D2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2" name="Parallelogram 7">
            <a:extLst>
              <a:ext uri="{FF2B5EF4-FFF2-40B4-BE49-F238E27FC236}">
                <a16:creationId xmlns:a16="http://schemas.microsoft.com/office/drawing/2014/main" id="{45DC7C2C-30F8-AC06-E3EC-2577DBBCE6BD}"/>
              </a:ext>
            </a:extLst>
          </p:cNvPr>
          <p:cNvSpPr/>
          <p:nvPr/>
        </p:nvSpPr>
        <p:spPr>
          <a:xfrm rot="16200000" flipV="1">
            <a:off x="-1545092" y="2070327"/>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0A3BA2EE-48A8-B309-2C6F-CA3050F2CC57}"/>
              </a:ext>
            </a:extLst>
          </p:cNvPr>
          <p:cNvSpPr/>
          <p:nvPr/>
        </p:nvSpPr>
        <p:spPr>
          <a:xfrm>
            <a:off x="3210062" y="61769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endParaRPr lang="en-US" sz="1400" b="1" dirty="0">
              <a:ea typeface="Roboto Light" panose="02000000000000000000" pitchFamily="2" charset="0"/>
            </a:endParaRPr>
          </a:p>
        </p:txBody>
      </p:sp>
      <p:sp>
        <p:nvSpPr>
          <p:cNvPr id="5" name="ZoneTexte 4">
            <a:extLst>
              <a:ext uri="{FF2B5EF4-FFF2-40B4-BE49-F238E27FC236}">
                <a16:creationId xmlns:a16="http://schemas.microsoft.com/office/drawing/2014/main" id="{3EC9D75D-0EFF-3D79-B6AD-EE33F9FC1A8F}"/>
              </a:ext>
            </a:extLst>
          </p:cNvPr>
          <p:cNvSpPr txBox="1"/>
          <p:nvPr/>
        </p:nvSpPr>
        <p:spPr>
          <a:xfrm>
            <a:off x="1170432" y="1349937"/>
            <a:ext cx="10018126" cy="5315429"/>
          </a:xfrm>
          <a:prstGeom prst="rect">
            <a:avLst/>
          </a:prstGeom>
          <a:noFill/>
        </p:spPr>
        <p:txBody>
          <a:bodyPr wrap="square">
            <a:spAutoFit/>
          </a:bodyPr>
          <a:lstStyle/>
          <a:p>
            <a:pPr algn="just" rtl="1">
              <a:lnSpc>
                <a:spcPct val="107000"/>
              </a:lnSpc>
              <a:spcAft>
                <a:spcPts val="800"/>
              </a:spcAft>
              <a:buNone/>
            </a:pPr>
            <a:r>
              <a:rPr lang="ar-EG" sz="2200" kern="100" dirty="0">
                <a:latin typeface="Calibri" panose="020F0502020204030204" pitchFamily="34" charset="0"/>
                <a:ea typeface="Calibri" panose="020F0502020204030204" pitchFamily="34" charset="0"/>
              </a:rPr>
              <a:t>تواجه الإدارة الصحفية الحديثة عِدَّة تحدِّيات أساسية، أهمها:</a:t>
            </a: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التطور التكنولوجي في المعلومات </a:t>
            </a:r>
            <a:r>
              <a:rPr lang="ar-EG" sz="2200" kern="100" dirty="0" err="1">
                <a:latin typeface="Calibri" panose="020F0502020204030204" pitchFamily="34" charset="0"/>
                <a:ea typeface="Calibri" panose="020F0502020204030204" pitchFamily="34" charset="0"/>
              </a:rPr>
              <a:t>والإِتصالات</a:t>
            </a:r>
            <a:r>
              <a:rPr lang="ar-EG" sz="2200" kern="100" dirty="0">
                <a:latin typeface="Calibri" panose="020F0502020204030204" pitchFamily="34" charset="0"/>
                <a:ea typeface="Calibri" panose="020F0502020204030204" pitchFamily="34" charset="0"/>
              </a:rPr>
              <a:t>، الذي غيَّر أساليب إنتاج الصحف، وجعلها أسرع وأكثر دِقة </a:t>
            </a:r>
            <a:r>
              <a:rPr lang="ar-EG" sz="2200" kern="100" dirty="0" err="1">
                <a:latin typeface="Calibri" panose="020F0502020204030204" pitchFamily="34" charset="0"/>
                <a:ea typeface="Calibri" panose="020F0502020204030204" pitchFamily="34" charset="0"/>
              </a:rPr>
              <a:t>بإٍستخدام</a:t>
            </a:r>
            <a:r>
              <a:rPr lang="ar-EG" sz="2200" kern="100" dirty="0">
                <a:latin typeface="Calibri" panose="020F0502020204030204" pitchFamily="34" charset="0"/>
                <a:ea typeface="Calibri" panose="020F0502020204030204" pitchFamily="34" charset="0"/>
              </a:rPr>
              <a:t> الحواسيب والأقمار الصناعية والطباعة الحديثة.</a:t>
            </a:r>
            <a:endParaRPr lang="fr-FR"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DZ" sz="2200" kern="100" dirty="0">
                <a:latin typeface="Calibri" panose="020F0502020204030204" pitchFamily="34" charset="0"/>
                <a:ea typeface="Calibri" panose="020F0502020204030204" pitchFamily="34" charset="0"/>
              </a:rPr>
              <a:t>إ</a:t>
            </a:r>
            <a:r>
              <a:rPr lang="ar-EG" sz="2200" kern="100" dirty="0" err="1">
                <a:latin typeface="Calibri" panose="020F0502020204030204" pitchFamily="34" charset="0"/>
                <a:ea typeface="Calibri" panose="020F0502020204030204" pitchFamily="34" charset="0"/>
              </a:rPr>
              <a:t>رتفاع</a:t>
            </a:r>
            <a:r>
              <a:rPr lang="ar-EG" sz="2200" kern="100" dirty="0">
                <a:latin typeface="Calibri" panose="020F0502020204030204" pitchFamily="34" charset="0"/>
                <a:ea typeface="Calibri" panose="020F0502020204030204" pitchFamily="34" charset="0"/>
              </a:rPr>
              <a:t> تكاليف الإصدار بعد تحول الصحافة إلى صناعة ضخمة تتطلب استثمارات مالية كبيرة.</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شدة المنافسة مع الوسائل الإعلامية الأخرى كالتلفزيون والإنترنت، مما جعل الصحف تركّز على التحليل والتفسير بدلاً من السبق الإخباري.</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تغيّر أذواق القراء </a:t>
            </a:r>
            <a:r>
              <a:rPr lang="ar-EG" sz="2200" kern="100" dirty="0" err="1">
                <a:latin typeface="Calibri" panose="020F0502020204030204" pitchFamily="34" charset="0"/>
                <a:ea typeface="Calibri" panose="020F0502020204030204" pitchFamily="34" charset="0"/>
              </a:rPr>
              <a:t>وإِحتياجاتهم</a:t>
            </a:r>
            <a:r>
              <a:rPr lang="ar-EG" sz="2200" kern="100" dirty="0">
                <a:latin typeface="Calibri" panose="020F0502020204030204" pitchFamily="34" charset="0"/>
                <a:ea typeface="Calibri" panose="020F0502020204030204" pitchFamily="34" charset="0"/>
              </a:rPr>
              <a:t> الإعلامية بسبب التطورات الاقتصادية والسياسية والتعددية الإعلامية.</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الحاجة إلى كفاءات جديدة في مجالات الصحافة الرقمية، والتحليل، والتخصص.</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أزمة الثقة والمصداقية بين الصحافة والحكومة والجمهور، خاصة في دول العالم الثالث.</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الاهتمام بأخلاقيات المهنة ومسؤولية الصحافة تجاه المجتمع، مع ظهور مواثيق شرف إعلامي.</a:t>
            </a:r>
            <a:endParaRPr lang="ar-DZ" sz="2200" kern="100" dirty="0">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EG" sz="2200" kern="100" dirty="0">
                <a:latin typeface="Calibri" panose="020F0502020204030204" pitchFamily="34" charset="0"/>
                <a:ea typeface="Calibri" panose="020F0502020204030204" pitchFamily="34" charset="0"/>
              </a:rPr>
              <a:t>أهمية البحث والتطوير لتحسين الأداء الإداري والتحريري من خلال دراسات الجمهور والرأي العام.</a:t>
            </a:r>
          </a:p>
          <a:p>
            <a:pPr algn="just" rtl="1">
              <a:lnSpc>
                <a:spcPct val="107000"/>
              </a:lnSpc>
              <a:spcAft>
                <a:spcPts val="800"/>
              </a:spcAft>
              <a:buNone/>
            </a:pPr>
            <a:endParaRPr lang="fr-FR" sz="20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6" name="TextBox 16">
            <a:extLst>
              <a:ext uri="{FF2B5EF4-FFF2-40B4-BE49-F238E27FC236}">
                <a16:creationId xmlns:a16="http://schemas.microsoft.com/office/drawing/2014/main" id="{75C289BC-B728-FB98-8F65-7CA6F57A1AC3}"/>
              </a:ext>
            </a:extLst>
          </p:cNvPr>
          <p:cNvSpPr txBox="1"/>
          <p:nvPr/>
        </p:nvSpPr>
        <p:spPr>
          <a:xfrm>
            <a:off x="4482690" y="661555"/>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التَّحديات التي تواجه الإِدارة الصحفية</a:t>
            </a:r>
          </a:p>
        </p:txBody>
      </p:sp>
    </p:spTree>
    <p:extLst>
      <p:ext uri="{BB962C8B-B14F-4D97-AF65-F5344CB8AC3E}">
        <p14:creationId xmlns:p14="http://schemas.microsoft.com/office/powerpoint/2010/main" val="410868272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371002"/>
            <a:ext cx="9701784" cy="32251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928390" y="1022140"/>
            <a:ext cx="4654193" cy="646331"/>
          </a:xfrm>
          <a:prstGeom prst="rect">
            <a:avLst/>
          </a:prstGeom>
          <a:noFill/>
        </p:spPr>
        <p:txBody>
          <a:bodyPr wrap="square" rtlCol="0">
            <a:spAutoFit/>
          </a:bodyPr>
          <a:lstStyle/>
          <a:p>
            <a:r>
              <a:rPr lang="ar-DZ" sz="3600" b="1" dirty="0">
                <a:solidFill>
                  <a:srgbClr val="00B0F0"/>
                </a:solidFill>
                <a:latin typeface="Alexandria" charset="0"/>
                <a:cs typeface="Alexandria" charset="0"/>
              </a:rPr>
              <a:t>خـــــــــــــــلاصـــــــــــــــــــــــة                 </a:t>
            </a:r>
            <a:endParaRPr lang="en-US" sz="36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B062685-B351-85CD-362D-1E2EAC06222C}"/>
              </a:ext>
            </a:extLst>
          </p:cNvPr>
          <p:cNvSpPr/>
          <p:nvPr/>
        </p:nvSpPr>
        <p:spPr>
          <a:xfrm>
            <a:off x="3544027" y="725455"/>
            <a:ext cx="1278929"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b="1" dirty="0">
              <a:ea typeface="Roboto Light" panose="02000000000000000000" pitchFamily="2"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3970318"/>
          </a:xfrm>
          <a:prstGeom prst="rect">
            <a:avLst/>
          </a:prstGeom>
          <a:noFill/>
        </p:spPr>
        <p:txBody>
          <a:bodyPr wrap="square">
            <a:spAutoFit/>
          </a:bodyPr>
          <a:lstStyle/>
          <a:p>
            <a:pPr algn="just" rtl="1"/>
            <a:r>
              <a:rPr lang="ar-EG" sz="3200" dirty="0"/>
              <a:t>العالم الإعلامي اليوم يَشهد منافسة قوية وتغيرات سريعة بسبب التكنولوجيا وتَنَوع وسائل الإعلام، لذلك تحتاج الصحيفة إلى إِدارة ذكية تُخطط، وتُطوِّر العمل، وتواكب التطورات الحديثة، حتَّى تُحافظ على مكانتها وجمهورها. </a:t>
            </a:r>
          </a:p>
          <a:p>
            <a:pPr algn="just" rtl="1"/>
            <a:r>
              <a:rPr lang="ar-EG" sz="3200" dirty="0"/>
              <a:t>فَمِن دُون إِدارة فعَّالة ومُواكِبة للتطور، لا يُمكِن للصحيفة أن تَستمر أو تنافس بِنجاح.</a:t>
            </a:r>
          </a:p>
          <a:p>
            <a:pPr algn="r" rtl="1"/>
            <a:endParaRPr lang="fr-FR" sz="2400" dirty="0"/>
          </a:p>
          <a:p>
            <a:pPr algn="just"/>
            <a:r>
              <a:rPr lang="ar-EG" dirty="0"/>
              <a:t>.</a:t>
            </a:r>
          </a:p>
          <a:p>
            <a:pPr rtl="1"/>
            <a:r>
              <a:rPr lang="ar-SA" dirty="0"/>
              <a:t> </a:t>
            </a:r>
            <a:endParaRPr lang="fr-FR" dirty="0"/>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366421" y="573473"/>
            <a:ext cx="1318596" cy="107634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9">
            <a:extLst>
              <a:ext uri="{FF2B5EF4-FFF2-40B4-BE49-F238E27FC236}">
                <a16:creationId xmlns:a16="http://schemas.microsoft.com/office/drawing/2014/main" id="{69DF2B32-90BA-9464-3A42-EE3B9504227A}"/>
              </a:ext>
            </a:extLst>
          </p:cNvPr>
          <p:cNvSpPr txBox="1"/>
          <p:nvPr/>
        </p:nvSpPr>
        <p:spPr>
          <a:xfrm>
            <a:off x="3542605" y="656957"/>
            <a:ext cx="966228" cy="768350"/>
          </a:xfrm>
          <a:prstGeom prst="rect">
            <a:avLst/>
          </a:prstGeom>
          <a:noFill/>
        </p:spPr>
        <p:txBody>
          <a:bodyPr wrap="square" rtlCol="0">
            <a:spAutoFit/>
          </a:bodyPr>
          <a:lstStyle/>
          <a:p>
            <a:pPr algn="ctr"/>
            <a:r>
              <a:rPr lang="ar-DZ" sz="4400" b="1" dirty="0">
                <a:solidFill>
                  <a:schemeClr val="bg1"/>
                </a:solidFill>
                <a:latin typeface="Alexandria" charset="0"/>
                <a:cs typeface="Alexandria" charset="0"/>
              </a:rPr>
              <a:t>06</a:t>
            </a:r>
            <a:endParaRPr lang="en-US" sz="4400" b="1" dirty="0">
              <a:solidFill>
                <a:schemeClr val="bg1"/>
              </a:solidFill>
              <a:latin typeface="Alexandria" charset="0"/>
              <a:cs typeface="Alexandria"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الخامسة</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D23527E-637C-4FA5-AB63-9528CD116C85}"/>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688354b5-287c-4cda-825e-1d7935aea40e"/>
    <ds:schemaRef ds:uri="http://www.w3.org/XML/1998/namespace"/>
    <ds:schemaRef ds:uri="http://schemas.microsoft.com/office/2006/metadata/properties"/>
    <ds:schemaRef ds:uri="http://schemas.openxmlformats.org/package/2006/metadata/core-properties"/>
    <ds:schemaRef ds:uri="http://purl.org/dc/dcmitype/"/>
    <ds:schemaRef ds:uri="http://purl.org/dc/elements/1.1/"/>
    <ds:schemaRef ds:uri="aca13214-df29-4e3c-a050-857c0bf7bd8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13472</TotalTime>
  <Words>4779</Words>
  <Application>Microsoft Office PowerPoint</Application>
  <PresentationFormat>Grand écran</PresentationFormat>
  <Paragraphs>263</Paragraphs>
  <Slides>40</Slides>
  <Notes>4</Notes>
  <HiddenSlides>0</HiddenSlides>
  <MMClips>0</MMClips>
  <ScaleCrop>false</ScaleCrop>
  <HeadingPairs>
    <vt:vector size="6" baseType="variant">
      <vt:variant>
        <vt:lpstr>Polices utilisées</vt:lpstr>
      </vt:variant>
      <vt:variant>
        <vt:i4>6</vt:i4>
      </vt:variant>
      <vt:variant>
        <vt:lpstr>Thème</vt:lpstr>
      </vt:variant>
      <vt:variant>
        <vt:i4>1</vt:i4>
      </vt:variant>
      <vt:variant>
        <vt:lpstr>Titres des diapositives</vt:lpstr>
      </vt:variant>
      <vt:variant>
        <vt:i4>40</vt:i4>
      </vt:variant>
    </vt:vector>
  </HeadingPairs>
  <TitlesOfParts>
    <vt:vector size="47" baseType="lpstr">
      <vt:lpstr>Alexandria</vt:lpstr>
      <vt:lpstr>Arial</vt:lpstr>
      <vt:lpstr>Calibri</vt:lpstr>
      <vt:lpstr>Calibri Light</vt:lpstr>
      <vt:lpstr>Roboto Light</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219</cp:revision>
  <dcterms:created xsi:type="dcterms:W3CDTF">2023-04-29T09:08:00Z</dcterms:created>
  <dcterms:modified xsi:type="dcterms:W3CDTF">2026-07-08T22:31:56Z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