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3"/>
  </p:notesMasterIdLst>
  <p:sldIdLst>
    <p:sldId id="480" r:id="rId3"/>
    <p:sldId id="303" r:id="rId4"/>
    <p:sldId id="313" r:id="rId5"/>
    <p:sldId id="687" r:id="rId6"/>
    <p:sldId id="689" r:id="rId7"/>
    <p:sldId id="690" r:id="rId8"/>
    <p:sldId id="691" r:id="rId9"/>
    <p:sldId id="692" r:id="rId10"/>
    <p:sldId id="693" r:id="rId11"/>
    <p:sldId id="698" r:id="rId12"/>
    <p:sldId id="699" r:id="rId13"/>
    <p:sldId id="700" r:id="rId14"/>
    <p:sldId id="702" r:id="rId15"/>
    <p:sldId id="703" r:id="rId16"/>
    <p:sldId id="704" r:id="rId17"/>
    <p:sldId id="705" r:id="rId18"/>
    <p:sldId id="706" r:id="rId19"/>
    <p:sldId id="738" r:id="rId20"/>
    <p:sldId id="739" r:id="rId21"/>
    <p:sldId id="707" r:id="rId22"/>
    <p:sldId id="708" r:id="rId23"/>
    <p:sldId id="709" r:id="rId24"/>
    <p:sldId id="710" r:id="rId25"/>
    <p:sldId id="711" r:id="rId26"/>
    <p:sldId id="712" r:id="rId27"/>
    <p:sldId id="713" r:id="rId28"/>
    <p:sldId id="714" r:id="rId29"/>
    <p:sldId id="715" r:id="rId30"/>
    <p:sldId id="717" r:id="rId31"/>
    <p:sldId id="718" r:id="rId32"/>
    <p:sldId id="719" r:id="rId33"/>
    <p:sldId id="720" r:id="rId34"/>
    <p:sldId id="721" r:id="rId35"/>
    <p:sldId id="722" r:id="rId36"/>
    <p:sldId id="724" r:id="rId37"/>
    <p:sldId id="725" r:id="rId38"/>
    <p:sldId id="726" r:id="rId39"/>
    <p:sldId id="727" r:id="rId40"/>
    <p:sldId id="728" r:id="rId41"/>
    <p:sldId id="729" r:id="rId42"/>
    <p:sldId id="730" r:id="rId43"/>
    <p:sldId id="731" r:id="rId44"/>
    <p:sldId id="732" r:id="rId45"/>
    <p:sldId id="733" r:id="rId46"/>
    <p:sldId id="734" r:id="rId47"/>
    <p:sldId id="736" r:id="rId48"/>
    <p:sldId id="737" r:id="rId49"/>
    <p:sldId id="566" r:id="rId50"/>
    <p:sldId id="499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87"/>
            <p14:sldId id="689"/>
            <p14:sldId id="690"/>
            <p14:sldId id="691"/>
            <p14:sldId id="692"/>
            <p14:sldId id="693"/>
            <p14:sldId id="698"/>
            <p14:sldId id="699"/>
            <p14:sldId id="700"/>
            <p14:sldId id="702"/>
            <p14:sldId id="703"/>
            <p14:sldId id="704"/>
            <p14:sldId id="705"/>
            <p14:sldId id="706"/>
            <p14:sldId id="738"/>
            <p14:sldId id="739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7"/>
            <p14:sldId id="718"/>
            <p14:sldId id="719"/>
            <p14:sldId id="720"/>
            <p14:sldId id="721"/>
            <p14:sldId id="722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6"/>
            <p14:sldId id="737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2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14F909-402E-4C6A-9FDA-97848BBA3E9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247004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4E8B3D-AE88-47B3-B64D-3EE680D3FA7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527527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C08060-96CC-4B3E-A985-337E0269465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638741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23820A-A27A-448C-85C6-80660772990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431969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8E9F92-4ABA-4B6E-9F38-4AA8118D592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64018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F9738-AEA9-4713-A47D-B10C3265BAC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902895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F513A6-2203-4D14-AB49-C422AB09950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9216949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C56B20-0373-4EA8-A13C-D43ED877F5A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01020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3FC0D-B49E-4827-8389-E174250E260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4280337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e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0.emf"/><Relationship Id="rId7" Type="http://schemas.openxmlformats.org/officeDocument/2006/relationships/image" Target="../media/image12.emf"/><Relationship Id="rId12" Type="http://schemas.openxmlformats.org/officeDocument/2006/relationships/image" Target="../media/image3.png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emf"/><Relationship Id="rId5" Type="http://schemas.openxmlformats.org/officeDocument/2006/relationships/image" Target="../media/image11.e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emf"/><Relationship Id="rId11" Type="http://schemas.openxmlformats.org/officeDocument/2006/relationships/image" Target="../media/image3.png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21.emf"/><Relationship Id="rId4" Type="http://schemas.openxmlformats.org/officeDocument/2006/relationships/image" Target="../media/image18.emf"/><Relationship Id="rId9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emf"/><Relationship Id="rId7" Type="http://schemas.openxmlformats.org/officeDocument/2006/relationships/image" Target="../media/image28.e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7.emf"/><Relationship Id="rId4" Type="http://schemas.openxmlformats.org/officeDocument/2006/relationships/oleObject" Target="../embeddings/oleObject2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image" Target="../media/image30.emf"/><Relationship Id="rId7" Type="http://schemas.openxmlformats.org/officeDocument/2006/relationships/image" Target="../media/image32.emf"/><Relationship Id="rId2" Type="http://schemas.openxmlformats.org/officeDocument/2006/relationships/oleObject" Target="../embeddings/oleObject24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31.emf"/><Relationship Id="rId10" Type="http://schemas.openxmlformats.org/officeDocument/2006/relationships/image" Target="../media/image3.png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28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oleObject" Target="../embeddings/oleObject29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oleObject" Target="../embeddings/oleObject30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36.emf"/><Relationship Id="rId4" Type="http://schemas.openxmlformats.org/officeDocument/2006/relationships/oleObject" Target="../embeddings/oleObject32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1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0.png"/><Relationship Id="rId5" Type="http://schemas.openxmlformats.org/officeDocument/2006/relationships/image" Target="../media/image3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96467" y="-328671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017030" y="3219823"/>
            <a:ext cx="8234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Managing economies of scale in a supply chain cycle Inventory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794914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Devise appropriate discounting schemes for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852748" y="55972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534243"/>
            <a:ext cx="10210800" cy="4958443"/>
          </a:xfrm>
        </p:spPr>
        <p:txBody>
          <a:bodyPr rtlCol="0">
            <a:norm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Lot or batch size </a:t>
            </a:r>
            <a:r>
              <a:rPr lang="en-US" dirty="0"/>
              <a:t>is the quantity that a stage of a supply chain either produces or purchases at a 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Increasing the </a:t>
            </a:r>
            <a:r>
              <a:rPr lang="en-US" b="1" dirty="0">
                <a:solidFill>
                  <a:srgbClr val="C00000"/>
                </a:solidFill>
              </a:rPr>
              <a:t>lot size </a:t>
            </a:r>
            <a:r>
              <a:rPr lang="en-US" dirty="0"/>
              <a:t>or cycle inventory often decreases the cost incurred by different stages of a supply chain.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Cycle inventory </a:t>
            </a:r>
            <a:r>
              <a:rPr lang="en-US" dirty="0"/>
              <a:t>is the average inventory in a supply chain due to either production or purchases in lot sizes that are larger than those demanded by the customer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dirty="0"/>
              <a:t>		Q: Quantity in a lot or batch size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US" dirty="0"/>
              <a:t>		D: Demand per unit 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defRPr/>
            </a:pPr>
            <a:r>
              <a:rPr lang="en-US" b="1" dirty="0">
                <a:solidFill>
                  <a:srgbClr val="C00000"/>
                </a:solidFill>
              </a:rPr>
              <a:t>Cycle inventory </a:t>
            </a:r>
            <a:r>
              <a:rPr lang="en-US" dirty="0"/>
              <a:t>exists in a supply chain because different stages exploit economies of scale to lower total cost.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AF972B9-365B-DFCF-22B7-83D8ACDCE4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FA33D95-CA26-B1D2-FA44-8A0E1C1CA496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53593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809750" y="146865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graphicFrame>
        <p:nvGraphicFramePr>
          <p:cNvPr id="3" name="Object 713"/>
          <p:cNvGraphicFramePr>
            <a:graphicFrameLocks noChangeAspect="1"/>
          </p:cNvGraphicFramePr>
          <p:nvPr/>
        </p:nvGraphicFramePr>
        <p:xfrm>
          <a:off x="4019550" y="1911350"/>
          <a:ext cx="3962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49560" imgH="758520" progId="Equation.3">
                  <p:embed/>
                </p:oleObj>
              </mc:Choice>
              <mc:Fallback>
                <p:oleObj name="Equation" r:id="rId2" imgW="3949560" imgH="758520" progId="Equation.3">
                  <p:embed/>
                  <p:pic>
                    <p:nvPicPr>
                      <p:cNvPr id="3" name="Object 7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9550" y="1911350"/>
                        <a:ext cx="3962400" cy="774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714"/>
          <p:cNvGraphicFramePr>
            <a:graphicFrameLocks noChangeAspect="1"/>
          </p:cNvGraphicFramePr>
          <p:nvPr/>
        </p:nvGraphicFramePr>
        <p:xfrm>
          <a:off x="3441700" y="3162300"/>
          <a:ext cx="5308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293440" imgH="822600" progId="Equation.3">
                  <p:embed/>
                </p:oleObj>
              </mc:Choice>
              <mc:Fallback>
                <p:oleObj name="Equation" r:id="rId4" imgW="5293440" imgH="822600" progId="Equation.3">
                  <p:embed/>
                  <p:pic>
                    <p:nvPicPr>
                      <p:cNvPr id="4" name="Object 7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1700" y="3162300"/>
                        <a:ext cx="53086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257550" y="4540251"/>
            <a:ext cx="5670550" cy="1200329"/>
            <a:chOff x="444500" y="3594100"/>
            <a:chExt cx="5670550" cy="1200507"/>
          </a:xfrm>
        </p:grpSpPr>
        <p:sp>
          <p:nvSpPr>
            <p:cNvPr id="1031" name="TextBox 7"/>
            <p:cNvSpPr txBox="1">
              <a:spLocks noChangeArrowheads="1"/>
            </p:cNvSpPr>
            <p:nvPr/>
          </p:nvSpPr>
          <p:spPr bwMode="auto">
            <a:xfrm>
              <a:off x="444500" y="3594100"/>
              <a:ext cx="2743200" cy="1200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Average flow time resulting from cycle inventory</a:t>
              </a:r>
            </a:p>
          </p:txBody>
        </p:sp>
        <p:graphicFrame>
          <p:nvGraphicFramePr>
            <p:cNvPr id="1028" name="Object 715"/>
            <p:cNvGraphicFramePr>
              <a:graphicFrameLocks noChangeAspect="1"/>
            </p:cNvGraphicFramePr>
            <p:nvPr/>
          </p:nvGraphicFramePr>
          <p:xfrm>
            <a:off x="3028950" y="3765550"/>
            <a:ext cx="3086100" cy="774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3071880" imgH="758520" progId="Equation.3">
                    <p:embed/>
                  </p:oleObj>
                </mc:Choice>
                <mc:Fallback>
                  <p:oleObj name="Equation" r:id="rId6" imgW="3071880" imgH="758520" progId="Equation.3">
                    <p:embed/>
                    <p:pic>
                      <p:nvPicPr>
                        <p:cNvPr id="1028" name="Object 7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8950" y="3765550"/>
                          <a:ext cx="3086100" cy="774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5C1608-953B-981B-A033-5E9C326E9C4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C6B900-E6BE-F1F7-CE77-0C3F8344F4F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240169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1891352" y="116278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2672" y="1696895"/>
            <a:ext cx="10362897" cy="479579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Lower cycle inventory has</a:t>
            </a:r>
          </a:p>
          <a:p>
            <a:pPr lvl="1" eaLnBrk="1" hangingPunct="1"/>
            <a:r>
              <a:rPr lang="en-US" altLang="en-US" sz="2800" dirty="0"/>
              <a:t>Shorter average flow time</a:t>
            </a:r>
          </a:p>
          <a:p>
            <a:pPr lvl="1" eaLnBrk="1" hangingPunct="1"/>
            <a:r>
              <a:rPr lang="en-US" altLang="en-US" sz="2800" dirty="0"/>
              <a:t>Lower working capital requirements</a:t>
            </a:r>
          </a:p>
          <a:p>
            <a:pPr lvl="1" eaLnBrk="1" hangingPunct="1"/>
            <a:r>
              <a:rPr lang="en-US" altLang="en-US" sz="2800" dirty="0"/>
              <a:t>Lower inventory holding costs</a:t>
            </a:r>
          </a:p>
          <a:p>
            <a:pPr marL="457200" lvl="1" indent="0" eaLnBrk="1" hangingPunct="1">
              <a:buNone/>
            </a:pPr>
            <a:endParaRPr lang="en-US" altLang="en-US" sz="2800" dirty="0"/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Cycle inventory is held to</a:t>
            </a:r>
          </a:p>
          <a:p>
            <a:pPr lvl="1" eaLnBrk="1" hangingPunct="1"/>
            <a:r>
              <a:rPr lang="en-US" altLang="en-US" sz="2800" dirty="0"/>
              <a:t>Take advantage of economies of scale</a:t>
            </a:r>
          </a:p>
          <a:p>
            <a:pPr lvl="1" eaLnBrk="1" hangingPunct="1"/>
            <a:r>
              <a:rPr lang="en-US" altLang="en-US" sz="2800" dirty="0"/>
              <a:t>Reduce costs in the supply chain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381D98E-5343-DEC6-1E37-3E5141511E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1AE4B63-C6F8-EB53-E9C1-7AA95DDA52B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87510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17700" y="209500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880" y="1612900"/>
            <a:ext cx="9875520" cy="4991100"/>
          </a:xfrm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Average price paid per unit purchased </a:t>
            </a:r>
            <a:r>
              <a:rPr lang="en-US" dirty="0"/>
              <a:t>is a key cost in the lot-sizing decision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Material cost = </a:t>
            </a:r>
            <a:r>
              <a:rPr lang="en-US" dirty="0">
                <a:latin typeface="Times New Roman"/>
                <a:cs typeface="Times New Roman"/>
              </a:rPr>
              <a:t>C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Fixed ordering cost</a:t>
            </a:r>
            <a:r>
              <a:rPr lang="en-US" b="1" dirty="0"/>
              <a:t> </a:t>
            </a:r>
            <a:r>
              <a:rPr lang="en-US" dirty="0"/>
              <a:t>includes all costs that do not vary with the size of the order but are incurred each time an order is placed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Fixed ordering cost = </a:t>
            </a:r>
            <a:r>
              <a:rPr lang="en-US" dirty="0">
                <a:latin typeface="Times New Roman"/>
                <a:cs typeface="Times New Roman"/>
              </a:rPr>
              <a:t>S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Holding cost </a:t>
            </a:r>
            <a:r>
              <a:rPr lang="en-US" dirty="0"/>
              <a:t>is the cost of carrying one unit in inventory for a specified period of time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Holding cost = </a:t>
            </a:r>
            <a:r>
              <a:rPr lang="en-US" dirty="0">
                <a:latin typeface="Times New Roman"/>
                <a:cs typeface="Times New Roman"/>
              </a:rPr>
              <a:t>H</a:t>
            </a:r>
            <a:r>
              <a:rPr lang="en-US" dirty="0"/>
              <a:t> = </a:t>
            </a:r>
            <a:r>
              <a:rPr lang="en-US" dirty="0">
                <a:latin typeface="Times New Roman"/>
                <a:cs typeface="Times New Roman"/>
              </a:rPr>
              <a:t>hC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501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7B1A3FA-F959-1CEF-9F8B-E582FE7535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CF526E8-EF84-8B80-60C4-A102087B25F7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78803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892300" y="116278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8001" y="1790541"/>
            <a:ext cx="10180320" cy="4902200"/>
          </a:xfrm>
        </p:spPr>
        <p:txBody>
          <a:bodyPr/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Primary role </a:t>
            </a:r>
            <a:r>
              <a:rPr lang="en-US" altLang="en-US" sz="2700" dirty="0"/>
              <a:t>of cycle inventory is to allow different stages to purchase product in lot sizes that minimize the sum of material, ordering, and holding costs</a:t>
            </a:r>
          </a:p>
          <a:p>
            <a:pPr algn="just" eaLnBrk="1" hangingPunct="1"/>
            <a:r>
              <a:rPr lang="en-US" altLang="en-US" sz="2700" dirty="0"/>
              <a:t>Ideally, cycle inventory decisions should consider costs across the entire supply chain</a:t>
            </a:r>
          </a:p>
          <a:p>
            <a:pPr algn="just" eaLnBrk="1" hangingPunct="1"/>
            <a:r>
              <a:rPr lang="en-US" altLang="en-US" sz="2700" dirty="0"/>
              <a:t>In practice, each stage generally makes its own supply chain decisions</a:t>
            </a:r>
          </a:p>
          <a:p>
            <a:pPr algn="just" eaLnBrk="1" hangingPunct="1"/>
            <a:r>
              <a:rPr lang="en-US" altLang="en-US" sz="2700" dirty="0"/>
              <a:t>Increases total cycle inventory and total costs in the supply chain</a:t>
            </a:r>
          </a:p>
          <a:p>
            <a:pPr algn="just"/>
            <a:r>
              <a:rPr lang="en-US" altLang="en-US" sz="2700" dirty="0"/>
              <a:t>A key to reducing cycle inventory is the reduction of lot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69EDE22-949B-A7BA-AE5B-33EB4477E0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1BBA0D1-319F-C1AB-E275-B97A21A0481F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95115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40481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6377" y="1790700"/>
            <a:ext cx="11755120" cy="4292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Economies of scale exploited in three typical situations</a:t>
            </a:r>
          </a:p>
          <a:p>
            <a:pPr marL="0" indent="0" eaLnBrk="1" hangingPunct="1">
              <a:buNone/>
            </a:pPr>
            <a:endParaRPr lang="en-US" altLang="en-US" b="1" dirty="0"/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A fixed cost is incurred each time an order is placed or produced</a:t>
            </a:r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The supplier offers price discounts based on the quantity purchased per lot</a:t>
            </a:r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The supplier offers short-term price discounts or holds trade promotions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F2AB4F9-E46C-D476-73A5-4F4BF40B5E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834D9AC-B000-75B4-5582-5196D3FAA334}"/>
              </a:ext>
            </a:extLst>
          </p:cNvPr>
          <p:cNvSpPr/>
          <p:nvPr/>
        </p:nvSpPr>
        <p:spPr>
          <a:xfrm>
            <a:off x="11643360" y="1155862"/>
            <a:ext cx="1908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702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229600" cy="77053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361" y="1676400"/>
            <a:ext cx="10218836" cy="4800600"/>
          </a:xfrm>
        </p:spPr>
        <p:txBody>
          <a:bodyPr rtlCol="0">
            <a:norm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Lot sizing for a single product (EOQ)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D</a:t>
            </a:r>
            <a:r>
              <a:rPr lang="en-US" dirty="0"/>
              <a:t>	=	Annual demand of the product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S</a:t>
            </a:r>
            <a:r>
              <a:rPr lang="en-US" i="1" dirty="0"/>
              <a:t>	=</a:t>
            </a:r>
            <a:r>
              <a:rPr lang="en-US" dirty="0"/>
              <a:t>	Fixed cost incurred per order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C</a:t>
            </a:r>
            <a:r>
              <a:rPr lang="en-US" i="1" dirty="0"/>
              <a:t>	=</a:t>
            </a:r>
            <a:r>
              <a:rPr lang="en-US" dirty="0"/>
              <a:t>	Cost per unit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H</a:t>
            </a:r>
            <a:r>
              <a:rPr lang="en-US" i="1" dirty="0"/>
              <a:t>	=</a:t>
            </a:r>
            <a:r>
              <a:rPr lang="en-US" dirty="0"/>
              <a:t>	Holding cost per year as a fraction of product cost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endParaRPr lang="en-US" dirty="0"/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Basic assumptions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Demand is steady at </a:t>
            </a:r>
            <a:r>
              <a:rPr lang="en-US" sz="2800" i="1" dirty="0">
                <a:latin typeface="Times New Roman"/>
                <a:cs typeface="Times New Roman"/>
              </a:rPr>
              <a:t>D</a:t>
            </a:r>
            <a:r>
              <a:rPr lang="en-US" sz="2800" i="1" dirty="0"/>
              <a:t> </a:t>
            </a:r>
            <a:r>
              <a:rPr lang="en-US" sz="2800" dirty="0"/>
              <a:t>units per unit time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No shortages are allowed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Replenishment lead time is fixed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D6C2527-1B82-CE6B-8FAF-CF2EC5BDDF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8680682-A5E9-145F-195E-AC86C9EC3A50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56943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17602"/>
            <a:ext cx="8229600" cy="85241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700" y="2004060"/>
            <a:ext cx="9207500" cy="2311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Minimize</a:t>
            </a:r>
          </a:p>
          <a:p>
            <a:pPr lvl="1" eaLnBrk="1" hangingPunct="1"/>
            <a:r>
              <a:rPr lang="en-US" altLang="en-US" sz="2800" dirty="0"/>
              <a:t>Annual material cost</a:t>
            </a:r>
          </a:p>
          <a:p>
            <a:pPr lvl="1" eaLnBrk="1" hangingPunct="1"/>
            <a:r>
              <a:rPr lang="en-US" altLang="en-US" sz="2800" dirty="0"/>
              <a:t>Annual ordering cost</a:t>
            </a:r>
          </a:p>
          <a:p>
            <a:pPr lvl="1" eaLnBrk="1" hangingPunct="1"/>
            <a:r>
              <a:rPr lang="en-US" altLang="en-US" sz="2800" dirty="0"/>
              <a:t>Annual holding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A2E3E17-A413-AD9A-F125-97214C067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6C850A7-8449-4A56-341F-2E2F0F50F3B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10463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itle 1"/>
          <p:cNvSpPr>
            <a:spLocks noGrp="1"/>
          </p:cNvSpPr>
          <p:nvPr>
            <p:ph type="title"/>
          </p:nvPr>
        </p:nvSpPr>
        <p:spPr>
          <a:xfrm>
            <a:off x="838200" y="270865"/>
            <a:ext cx="10515600" cy="71317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Sizing for a Single Product </a:t>
            </a:r>
          </a:p>
        </p:txBody>
      </p:sp>
      <p:graphicFrame>
        <p:nvGraphicFramePr>
          <p:cNvPr id="4" name="Object 1113"/>
          <p:cNvGraphicFramePr>
            <a:graphicFrameLocks noChangeAspect="1"/>
          </p:cNvGraphicFramePr>
          <p:nvPr/>
        </p:nvGraphicFramePr>
        <p:xfrm>
          <a:off x="4330700" y="1670050"/>
          <a:ext cx="35306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519720" imgH="283320" progId="Equation.3">
                  <p:embed/>
                </p:oleObj>
              </mc:Choice>
              <mc:Fallback>
                <p:oleObj name="Equation" r:id="rId2" imgW="3519720" imgH="283320" progId="Equation.3">
                  <p:embed/>
                  <p:pic>
                    <p:nvPicPr>
                      <p:cNvPr id="4" name="Object 11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700" y="1670050"/>
                        <a:ext cx="35306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114"/>
          <p:cNvGraphicFramePr>
            <a:graphicFrameLocks noChangeAspect="1"/>
          </p:cNvGraphicFramePr>
          <p:nvPr/>
        </p:nvGraphicFramePr>
        <p:xfrm>
          <a:off x="4000500" y="2105025"/>
          <a:ext cx="4191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178160" imgH="822600" progId="Equation.3">
                  <p:embed/>
                </p:oleObj>
              </mc:Choice>
              <mc:Fallback>
                <p:oleObj name="Equation" r:id="rId4" imgW="4178160" imgH="822600" progId="Equation.3">
                  <p:embed/>
                  <p:pic>
                    <p:nvPicPr>
                      <p:cNvPr id="5" name="Object 1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0" y="2105025"/>
                        <a:ext cx="41910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115"/>
          <p:cNvGraphicFramePr>
            <a:graphicFrameLocks noChangeAspect="1"/>
          </p:cNvGraphicFramePr>
          <p:nvPr/>
        </p:nvGraphicFramePr>
        <p:xfrm>
          <a:off x="4146550" y="3086100"/>
          <a:ext cx="38989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885480" imgH="886680" progId="Equation.3">
                  <p:embed/>
                </p:oleObj>
              </mc:Choice>
              <mc:Fallback>
                <p:oleObj name="Equation" r:id="rId6" imgW="3885480" imgH="886680" progId="Equation.3">
                  <p:embed/>
                  <p:pic>
                    <p:nvPicPr>
                      <p:cNvPr id="6" name="Object 1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6550" y="3086100"/>
                        <a:ext cx="38989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116"/>
          <p:cNvGraphicFramePr>
            <a:graphicFrameLocks noChangeAspect="1"/>
          </p:cNvGraphicFramePr>
          <p:nvPr/>
        </p:nvGraphicFramePr>
        <p:xfrm>
          <a:off x="3562350" y="4130675"/>
          <a:ext cx="5067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055840" imgH="886680" progId="Equation.3">
                  <p:embed/>
                </p:oleObj>
              </mc:Choice>
              <mc:Fallback>
                <p:oleObj name="Equation" r:id="rId8" imgW="5055840" imgH="886680" progId="Equation.3">
                  <p:embed/>
                  <p:pic>
                    <p:nvPicPr>
                      <p:cNvPr id="7" name="Object 11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2350" y="4130675"/>
                        <a:ext cx="5067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117"/>
          <p:cNvGraphicFramePr>
            <a:graphicFrameLocks noChangeAspect="1"/>
          </p:cNvGraphicFramePr>
          <p:nvPr/>
        </p:nvGraphicFramePr>
        <p:xfrm>
          <a:off x="3168650" y="5175250"/>
          <a:ext cx="58547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842080" imgH="886680" progId="Equation.3">
                  <p:embed/>
                </p:oleObj>
              </mc:Choice>
              <mc:Fallback>
                <p:oleObj name="Equation" r:id="rId10" imgW="5842080" imgH="886680" progId="Equation.3">
                  <p:embed/>
                  <p:pic>
                    <p:nvPicPr>
                      <p:cNvPr id="8" name="Object 11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650" y="5175250"/>
                        <a:ext cx="58547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D05E040-0A54-C38C-3663-364702BE3A91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F944F91-250C-7320-A9FE-2F1CBF4AD51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18744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itle 1"/>
          <p:cNvSpPr>
            <a:spLocks noGrp="1"/>
          </p:cNvSpPr>
          <p:nvPr>
            <p:ph type="title"/>
          </p:nvPr>
        </p:nvSpPr>
        <p:spPr>
          <a:xfrm>
            <a:off x="587375" y="248508"/>
            <a:ext cx="10515600" cy="104938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Sizing for a Single Product 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311400" y="1790700"/>
            <a:ext cx="7566495" cy="1663700"/>
            <a:chOff x="787400" y="1790700"/>
            <a:chExt cx="7565806" cy="1663700"/>
          </a:xfrm>
        </p:grpSpPr>
        <p:graphicFrame>
          <p:nvGraphicFramePr>
            <p:cNvPr id="5123" name="Object 447"/>
            <p:cNvGraphicFramePr>
              <a:graphicFrameLocks noChangeAspect="1"/>
            </p:cNvGraphicFramePr>
            <p:nvPr/>
          </p:nvGraphicFramePr>
          <p:xfrm>
            <a:off x="2679700" y="2590800"/>
            <a:ext cx="378460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775680" imgH="849960" progId="Equation.3">
                    <p:embed/>
                  </p:oleObj>
                </mc:Choice>
                <mc:Fallback>
                  <p:oleObj name="Equation" r:id="rId2" imgW="3775680" imgH="849960" progId="Equation.3">
                    <p:embed/>
                    <p:pic>
                      <p:nvPicPr>
                        <p:cNvPr id="5123" name="Object 4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79700" y="2590800"/>
                          <a:ext cx="3784600" cy="8636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8" name="TextBox 2"/>
            <p:cNvSpPr txBox="1">
              <a:spLocks noChangeArrowheads="1"/>
            </p:cNvSpPr>
            <p:nvPr/>
          </p:nvSpPr>
          <p:spPr bwMode="auto">
            <a:xfrm>
              <a:off x="787400" y="1790700"/>
              <a:ext cx="75658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The </a:t>
              </a:r>
              <a:r>
                <a:rPr kumimoji="0" lang="en-US" altLang="en-US" sz="3200" b="1" i="1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economic order quantity </a:t>
              </a: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(</a:t>
              </a:r>
              <a:r>
                <a:rPr kumimoji="0" lang="en-US" altLang="en-US" sz="3200" b="1" i="1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EOQ</a:t>
              </a: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)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311400" y="3898901"/>
            <a:ext cx="6792244" cy="1781175"/>
            <a:chOff x="787400" y="3898900"/>
            <a:chExt cx="6791678" cy="1781175"/>
          </a:xfrm>
        </p:grpSpPr>
        <p:graphicFrame>
          <p:nvGraphicFramePr>
            <p:cNvPr id="5122" name="Object 448"/>
            <p:cNvGraphicFramePr>
              <a:graphicFrameLocks noChangeAspect="1"/>
            </p:cNvGraphicFramePr>
            <p:nvPr/>
          </p:nvGraphicFramePr>
          <p:xfrm>
            <a:off x="3435350" y="4778375"/>
            <a:ext cx="2273300" cy="901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2258280" imgH="886680" progId="Equation.3">
                    <p:embed/>
                  </p:oleObj>
                </mc:Choice>
                <mc:Fallback>
                  <p:oleObj name="Equation" r:id="rId4" imgW="2258280" imgH="886680" progId="Equation.3">
                    <p:embed/>
                    <p:pic>
                      <p:nvPicPr>
                        <p:cNvPr id="5122" name="Object 44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35350" y="4778375"/>
                          <a:ext cx="2273300" cy="901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7" name="TextBox 8"/>
            <p:cNvSpPr txBox="1">
              <a:spLocks noChangeArrowheads="1"/>
            </p:cNvSpPr>
            <p:nvPr/>
          </p:nvSpPr>
          <p:spPr bwMode="auto">
            <a:xfrm>
              <a:off x="787400" y="3898900"/>
              <a:ext cx="67916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The optimal ordering frequency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3ABF2BF-48FD-8906-839D-58C61A6E676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E7A633D-367E-3E45-12D2-7F310293A82F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7431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909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599" y="1866900"/>
            <a:ext cx="8057107" cy="1981200"/>
          </a:xfrm>
        </p:spPr>
        <p:txBody>
          <a:bodyPr vert="horz" lIns="92075" tIns="46038" rIns="92075" bIns="46038" rtlCol="0">
            <a:noAutofit/>
          </a:bodyPr>
          <a:lstStyle/>
          <a:p>
            <a:pPr marL="0" indent="0">
              <a:buNone/>
            </a:pPr>
            <a:r>
              <a:rPr lang="en-US" altLang="en-US" dirty="0"/>
              <a:t>Annual demand,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/>
              <a:t> = 1,000 x 12 = 12,000 units</a:t>
            </a:r>
          </a:p>
          <a:p>
            <a:pPr marL="0" indent="0">
              <a:buNone/>
            </a:pPr>
            <a:r>
              <a:rPr lang="en-US" altLang="en-US" dirty="0"/>
              <a:t>Order cost per lot,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dirty="0"/>
              <a:t> =</a:t>
            </a:r>
            <a:r>
              <a:rPr lang="en-US" altLang="en-US" dirty="0"/>
              <a:t> $4,000</a:t>
            </a:r>
          </a:p>
          <a:p>
            <a:pPr marL="0" indent="0">
              <a:buNone/>
            </a:pPr>
            <a:r>
              <a:rPr lang="en-US" altLang="en-US" dirty="0"/>
              <a:t>Unit cost per computer,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dirty="0"/>
              <a:t> =</a:t>
            </a:r>
            <a:r>
              <a:rPr lang="en-US" altLang="en-US" dirty="0"/>
              <a:t> $500</a:t>
            </a:r>
          </a:p>
          <a:p>
            <a:pPr marL="0" indent="0">
              <a:buNone/>
            </a:pPr>
            <a:r>
              <a:rPr lang="en-US" altLang="en-US" dirty="0"/>
              <a:t>Holding cost per year as a fraction of unit cost,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i="1" dirty="0"/>
              <a:t> =</a:t>
            </a:r>
            <a:r>
              <a:rPr lang="en-US" altLang="en-US" dirty="0"/>
              <a:t> 0.2</a:t>
            </a:r>
          </a:p>
        </p:txBody>
      </p:sp>
      <p:graphicFrame>
        <p:nvGraphicFramePr>
          <p:cNvPr id="2" name="Object 227"/>
          <p:cNvGraphicFramePr>
            <a:graphicFrameLocks noChangeAspect="1"/>
          </p:cNvGraphicFramePr>
          <p:nvPr/>
        </p:nvGraphicFramePr>
        <p:xfrm>
          <a:off x="2667000" y="4013200"/>
          <a:ext cx="6858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847920" imgH="849960" progId="Equation.3">
                  <p:embed/>
                </p:oleObj>
              </mc:Choice>
              <mc:Fallback>
                <p:oleObj name="Equation" r:id="rId3" imgW="6847920" imgH="849960" progId="Equation.3">
                  <p:embed/>
                  <p:pic>
                    <p:nvPicPr>
                      <p:cNvPr id="2" name="Object 2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013200"/>
                        <a:ext cx="68580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3A37AA-FE3C-13CA-2E89-52C950B6F6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F44E083-7873-68B8-375B-3E2007B9217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71852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2"/>
          <p:cNvSpPr>
            <a:spLocks noGrp="1" noChangeArrowheads="1"/>
          </p:cNvSpPr>
          <p:nvPr>
            <p:ph type="title"/>
          </p:nvPr>
        </p:nvSpPr>
        <p:spPr>
          <a:xfrm>
            <a:off x="715370" y="120759"/>
            <a:ext cx="10515600" cy="8560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4" name="Object 861"/>
          <p:cNvGraphicFramePr>
            <a:graphicFrameLocks noChangeAspect="1"/>
          </p:cNvGraphicFramePr>
          <p:nvPr/>
        </p:nvGraphicFramePr>
        <p:xfrm>
          <a:off x="3835400" y="1898650"/>
          <a:ext cx="45212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07200" imgH="758520" progId="Equation.3">
                  <p:embed/>
                </p:oleObj>
              </mc:Choice>
              <mc:Fallback>
                <p:oleObj name="Equation" r:id="rId3" imgW="4507200" imgH="758520" progId="Equation.3">
                  <p:embed/>
                  <p:pic>
                    <p:nvPicPr>
                      <p:cNvPr id="4" name="Object 8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898650"/>
                        <a:ext cx="4521200" cy="774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862"/>
          <p:cNvGraphicFramePr>
            <a:graphicFrameLocks noChangeAspect="1"/>
          </p:cNvGraphicFramePr>
          <p:nvPr/>
        </p:nvGraphicFramePr>
        <p:xfrm>
          <a:off x="3403600" y="2865438"/>
          <a:ext cx="53848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375880" imgH="822600" progId="Equation.3">
                  <p:embed/>
                </p:oleObj>
              </mc:Choice>
              <mc:Fallback>
                <p:oleObj name="Equation" r:id="rId5" imgW="5375880" imgH="822600" progId="Equation.3">
                  <p:embed/>
                  <p:pic>
                    <p:nvPicPr>
                      <p:cNvPr id="5" name="Object 8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2865438"/>
                        <a:ext cx="53848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63"/>
          <p:cNvGraphicFramePr>
            <a:graphicFrameLocks noChangeAspect="1"/>
          </p:cNvGraphicFramePr>
          <p:nvPr/>
        </p:nvGraphicFramePr>
        <p:xfrm>
          <a:off x="2070100" y="3897313"/>
          <a:ext cx="80518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036280" imgH="886680" progId="Equation.3">
                  <p:embed/>
                </p:oleObj>
              </mc:Choice>
              <mc:Fallback>
                <p:oleObj name="Equation" r:id="rId7" imgW="8036280" imgH="886680" progId="Equation.3">
                  <p:embed/>
                  <p:pic>
                    <p:nvPicPr>
                      <p:cNvPr id="6" name="Object 8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0100" y="3897313"/>
                        <a:ext cx="80518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64"/>
          <p:cNvGraphicFramePr>
            <a:graphicFrameLocks noChangeAspect="1"/>
          </p:cNvGraphicFramePr>
          <p:nvPr/>
        </p:nvGraphicFramePr>
        <p:xfrm>
          <a:off x="2451100" y="4991100"/>
          <a:ext cx="72898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277400" imgH="804240" progId="Equation.3">
                  <p:embed/>
                </p:oleObj>
              </mc:Choice>
              <mc:Fallback>
                <p:oleObj name="Equation" r:id="rId9" imgW="7277400" imgH="804240" progId="Equation.3">
                  <p:embed/>
                  <p:pic>
                    <p:nvPicPr>
                      <p:cNvPr id="7" name="Object 8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1100" y="4991100"/>
                        <a:ext cx="7289800" cy="812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BD039D1-5C19-4986-D6EA-4962142EA71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7F4CD0C-59A1-D8D6-B336-9DF5DC4E4B9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1206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13048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6" name="Object 222"/>
          <p:cNvGraphicFramePr>
            <a:graphicFrameLocks noChangeAspect="1"/>
          </p:cNvGraphicFramePr>
          <p:nvPr/>
        </p:nvGraphicFramePr>
        <p:xfrm>
          <a:off x="2165350" y="3363913"/>
          <a:ext cx="7861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53400" imgH="886680" progId="Equation.3">
                  <p:embed/>
                </p:oleObj>
              </mc:Choice>
              <mc:Fallback>
                <p:oleObj name="Equation" r:id="rId3" imgW="7853400" imgH="886680" progId="Equation.3">
                  <p:embed/>
                  <p:pic>
                    <p:nvPicPr>
                      <p:cNvPr id="6" name="Object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350" y="3363913"/>
                        <a:ext cx="7861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451100" y="2032000"/>
            <a:ext cx="6584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Lot size reduced to </a:t>
            </a:r>
            <a:r>
              <a:rPr kumimoji="0" lang="en-US" altLang="en-US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200 units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652C39-9C43-0519-ED53-CE6D18105C2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29AE8B4-D76F-68A6-EA8A-A7D4642342E2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327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806450" y="226353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Size and Ordering Cost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600" y="1638300"/>
            <a:ext cx="7607300" cy="1244600"/>
          </a:xfrm>
        </p:spPr>
        <p:txBody>
          <a:bodyPr/>
          <a:lstStyle/>
          <a:p>
            <a:pPr eaLnBrk="1" hangingPunct="1"/>
            <a:r>
              <a:rPr lang="en-US" altLang="en-US" dirty="0"/>
              <a:t>If the lot size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 = 200, how much should the ordering cost be reduced?</a:t>
            </a:r>
            <a:endParaRPr lang="en-US" altLang="en-US" sz="2400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50804" y="2787272"/>
            <a:ext cx="8572121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Desired lot size, 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* =</a:t>
            </a: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200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Annual demand, 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1,000 × 12 = 12,000 units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Unit cost per computer,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$500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Holding cost per year as a fraction of inventory value,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0.2</a:t>
            </a:r>
          </a:p>
        </p:txBody>
      </p:sp>
      <p:graphicFrame>
        <p:nvGraphicFramePr>
          <p:cNvPr id="3" name="Object 217"/>
          <p:cNvGraphicFramePr>
            <a:graphicFrameLocks noChangeAspect="1"/>
          </p:cNvGraphicFramePr>
          <p:nvPr/>
        </p:nvGraphicFramePr>
        <p:xfrm>
          <a:off x="3543300" y="4921250"/>
          <a:ext cx="51054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92560" imgH="813600" progId="Equation.3">
                  <p:embed/>
                </p:oleObj>
              </mc:Choice>
              <mc:Fallback>
                <p:oleObj name="Equation" r:id="rId2" imgW="5092560" imgH="813600" progId="Equation.3">
                  <p:embed/>
                  <p:pic>
                    <p:nvPicPr>
                      <p:cNvPr id="3" name="Object 2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4921250"/>
                        <a:ext cx="51054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4CFDB28-E51F-0E45-8EA8-7AD830729A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C650555-0594-BC9A-FBC7-3B25B83F2145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3009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build="p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252836"/>
              </p:ext>
            </p:extLst>
          </p:nvPr>
        </p:nvGraphicFramePr>
        <p:xfrm>
          <a:off x="655093" y="990282"/>
          <a:ext cx="10698707" cy="5418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6086495" imgH="5200579" progId="Excel.Sheet.8">
                  <p:embed/>
                </p:oleObj>
              </mc:Choice>
              <mc:Fallback>
                <p:oleObj name="Worksheet" r:id="rId2" imgW="6086495" imgH="5200579" progId="Excel.Sheet.8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5093" y="990282"/>
                        <a:ext cx="10698707" cy="54181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107595" y="110222"/>
            <a:ext cx="50906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EOQ Example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0977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A2850DE-FAA4-75D4-A8DA-DC3346AE59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2697" y="0"/>
            <a:ext cx="2741623" cy="100314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36BE00A-2142-EC60-01B5-68865C5011CE}"/>
              </a:ext>
            </a:extLst>
          </p:cNvPr>
          <p:cNvSpPr/>
          <p:nvPr/>
        </p:nvSpPr>
        <p:spPr>
          <a:xfrm>
            <a:off x="11536908" y="1155862"/>
            <a:ext cx="2014862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841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77922" y="996287"/>
          <a:ext cx="9853684" cy="5472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7639134" imgH="3800510" progId="Excel.Sheet.8">
                  <p:embed/>
                </p:oleObj>
              </mc:Choice>
              <mc:Fallback>
                <p:oleObj name="Worksheet" r:id="rId2" imgW="7639134" imgH="3800510" progId="Excel.Sheet.8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77922" y="996287"/>
                        <a:ext cx="9853684" cy="54727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906973" y="245660"/>
            <a:ext cx="48176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EOQ Example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323506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1FF500A-CB0A-3ED0-E84C-A520E18BC32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60EA6C8-61ED-F79B-CB31-9692D6107D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2697" y="0"/>
            <a:ext cx="2741623" cy="100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05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74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Production Lot Sizing</a:t>
            </a:r>
          </a:p>
        </p:txBody>
      </p:sp>
      <p:sp>
        <p:nvSpPr>
          <p:cNvPr id="10246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701800"/>
          </a:xfrm>
        </p:spPr>
        <p:txBody>
          <a:bodyPr/>
          <a:lstStyle/>
          <a:p>
            <a:pPr eaLnBrk="1" hangingPunct="1"/>
            <a:r>
              <a:rPr lang="en-US" altLang="en-US" dirty="0"/>
              <a:t>The entire lot does not arrive at the same time</a:t>
            </a:r>
          </a:p>
          <a:p>
            <a:pPr eaLnBrk="1" hangingPunct="1"/>
            <a:r>
              <a:rPr lang="en-US" altLang="en-US" dirty="0"/>
              <a:t>Production occurs at a specified rate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Inventory builds up at a rate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i="1" dirty="0"/>
              <a:t> </a:t>
            </a:r>
            <a:r>
              <a:rPr lang="en-US" altLang="en-US" dirty="0"/>
              <a:t>–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621"/>
          <p:cNvGraphicFramePr>
            <a:graphicFrameLocks noChangeAspect="1"/>
          </p:cNvGraphicFramePr>
          <p:nvPr/>
        </p:nvGraphicFramePr>
        <p:xfrm>
          <a:off x="4768850" y="3441700"/>
          <a:ext cx="26543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42040" imgH="905040" progId="Equation.3">
                  <p:embed/>
                </p:oleObj>
              </mc:Choice>
              <mc:Fallback>
                <p:oleObj name="Equation" r:id="rId2" imgW="2642040" imgH="905040" progId="Equation.3">
                  <p:embed/>
                  <p:pic>
                    <p:nvPicPr>
                      <p:cNvPr id="4" name="Object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8850" y="3441700"/>
                        <a:ext cx="2654300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400301" y="4584700"/>
            <a:ext cx="2608263" cy="1530350"/>
            <a:chOff x="876300" y="4445000"/>
            <a:chExt cx="2608771" cy="1530350"/>
          </a:xfrm>
        </p:grpSpPr>
        <p:graphicFrame>
          <p:nvGraphicFramePr>
            <p:cNvPr id="10244" name="Object 622"/>
            <p:cNvGraphicFramePr>
              <a:graphicFrameLocks noChangeAspect="1"/>
            </p:cNvGraphicFramePr>
            <p:nvPr/>
          </p:nvGraphicFramePr>
          <p:xfrm>
            <a:off x="1631950" y="5073650"/>
            <a:ext cx="927100" cy="901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914040" imgH="886680" progId="Equation.3">
                    <p:embed/>
                  </p:oleObj>
                </mc:Choice>
                <mc:Fallback>
                  <p:oleObj name="Equation" r:id="rId4" imgW="914040" imgH="886680" progId="Equation.3">
                    <p:embed/>
                    <p:pic>
                      <p:nvPicPr>
                        <p:cNvPr id="10244" name="Object 6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1950" y="5073650"/>
                          <a:ext cx="927100" cy="901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0" name="TextBox 6"/>
            <p:cNvSpPr txBox="1">
              <a:spLocks noChangeArrowheads="1"/>
            </p:cNvSpPr>
            <p:nvPr/>
          </p:nvSpPr>
          <p:spPr bwMode="auto">
            <a:xfrm>
              <a:off x="876300" y="4445000"/>
              <a:ext cx="2608771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Annual setup cost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896101" y="4584700"/>
            <a:ext cx="2847975" cy="1530350"/>
            <a:chOff x="5372100" y="4584700"/>
            <a:chExt cx="2847677" cy="1530350"/>
          </a:xfrm>
        </p:grpSpPr>
        <p:graphicFrame>
          <p:nvGraphicFramePr>
            <p:cNvPr id="10243" name="Object 623"/>
            <p:cNvGraphicFramePr>
              <a:graphicFrameLocks noChangeAspect="1"/>
            </p:cNvGraphicFramePr>
            <p:nvPr/>
          </p:nvGraphicFramePr>
          <p:xfrm>
            <a:off x="5613400" y="5187950"/>
            <a:ext cx="2425700" cy="927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413440" imgH="914040" progId="Equation.3">
                    <p:embed/>
                  </p:oleObj>
                </mc:Choice>
                <mc:Fallback>
                  <p:oleObj name="Equation" r:id="rId6" imgW="2413440" imgH="914040" progId="Equation.3">
                    <p:embed/>
                    <p:pic>
                      <p:nvPicPr>
                        <p:cNvPr id="10243" name="Object 6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13400" y="5187950"/>
                          <a:ext cx="2425700" cy="9271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TextBox 7"/>
            <p:cNvSpPr txBox="1">
              <a:spLocks noChangeArrowheads="1"/>
            </p:cNvSpPr>
            <p:nvPr/>
          </p:nvSpPr>
          <p:spPr bwMode="auto">
            <a:xfrm>
              <a:off x="5372100" y="4584700"/>
              <a:ext cx="2847677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Annual holding cost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00B1447-5E88-29B5-33BC-5DE6A2F79F7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67A58D6-C1BB-D418-8C34-BF0A5BE4BC6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10596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54612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Aggregating Multiple Products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Single Order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394784"/>
            <a:ext cx="10676491" cy="4622800"/>
          </a:xfrm>
        </p:spPr>
        <p:txBody>
          <a:bodyPr>
            <a:noAutofit/>
          </a:bodyPr>
          <a:lstStyle/>
          <a:p>
            <a:r>
              <a:rPr lang="en-US" altLang="en-US" b="1" dirty="0">
                <a:solidFill>
                  <a:srgbClr val="C00000"/>
                </a:solidFill>
              </a:rPr>
              <a:t>Aggregating</a:t>
            </a:r>
            <a:r>
              <a:rPr lang="en-US" altLang="en-US" dirty="0"/>
              <a:t> across products, retailers, or suppliers in a single order allows for a reduction in lot size for individual products because fixed ordering and transportation costs are now spread across multiple products, retailers, or suppliers.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Savings in transportation costs</a:t>
            </a:r>
          </a:p>
          <a:p>
            <a:pPr lvl="1" eaLnBrk="1" hangingPunct="1"/>
            <a:r>
              <a:rPr lang="en-US" altLang="en-US" sz="2800" dirty="0"/>
              <a:t>Reduces fixed cost for each product</a:t>
            </a:r>
          </a:p>
          <a:p>
            <a:pPr lvl="1" eaLnBrk="1" hangingPunct="1"/>
            <a:r>
              <a:rPr lang="en-US" altLang="en-US" sz="2800" dirty="0"/>
              <a:t>Lot size for each product can be reduced</a:t>
            </a:r>
          </a:p>
          <a:p>
            <a:pPr lvl="1" eaLnBrk="1" hangingPunct="1"/>
            <a:r>
              <a:rPr lang="en-US" altLang="en-US" sz="2800" dirty="0"/>
              <a:t>Cycle inventory is reduced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Single delivery from multiple suppliers or single truck delivering to multiple retailers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Receiving and loading costs reduced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B120F75-D2D8-E9AF-3784-76662CE5C7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AD2597-380C-12BA-CC84-642B0AE1B75C}"/>
              </a:ext>
            </a:extLst>
          </p:cNvPr>
          <p:cNvSpPr/>
          <p:nvPr/>
        </p:nvSpPr>
        <p:spPr>
          <a:xfrm>
            <a:off x="11204811" y="1155862"/>
            <a:ext cx="234695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66269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3" y="10426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360" y="1574071"/>
            <a:ext cx="11037704" cy="423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Ordering, transportation, and receiving costs grow with the variety of products or pickup points</a:t>
            </a:r>
          </a:p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Reduction of fixed cost may be achieved by aggregating lots across multiple products, customers, or suppliers.</a:t>
            </a:r>
          </a:p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Lot sizes and ordering policy that minimize total cost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</a:t>
            </a:r>
            <a:r>
              <a:rPr kumimoji="0" lang="en-US" sz="24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Annual demand for product 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 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S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Order cost incurred each time an order is placed, independent of the variety of products in the order 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s</a:t>
            </a:r>
            <a:r>
              <a:rPr kumimoji="0" lang="en-US" sz="26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Additional order cost incurred if product 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included in the order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578F4D0-568D-B5A2-BB39-F4999CAEDA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0F8F694-6690-8ED6-EB6B-CB4743A5DE3C}"/>
              </a:ext>
            </a:extLst>
          </p:cNvPr>
          <p:cNvSpPr/>
          <p:nvPr/>
        </p:nvSpPr>
        <p:spPr>
          <a:xfrm>
            <a:off x="11505064" y="1155862"/>
            <a:ext cx="204670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07156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5" y="197689"/>
            <a:ext cx="10515600" cy="856053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7680" y="1531126"/>
            <a:ext cx="11071974" cy="4546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Three approaches</a:t>
            </a:r>
          </a:p>
          <a:p>
            <a:pPr eaLnBrk="1" hangingPunct="1"/>
            <a:endParaRPr lang="en-US" altLang="en-US" b="1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Each product manager orders his or her model independently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The product managers jointly order every product in each lot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Product managers order jointly but not every order contains every product; that is, each lot contains a selected subset of the products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714F758-68E6-F53A-EE6E-C3DB5B86B2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07AD97E-E270-E47B-89C7-B700EBD6BB22}"/>
              </a:ext>
            </a:extLst>
          </p:cNvPr>
          <p:cNvSpPr/>
          <p:nvPr/>
        </p:nvSpPr>
        <p:spPr>
          <a:xfrm>
            <a:off x="11135360" y="1155862"/>
            <a:ext cx="2416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2024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365225" y="13652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Multiple Products Ordered and Delivered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 Independently</a:t>
            </a:r>
          </a:p>
        </p:txBody>
      </p:sp>
      <p:sp>
        <p:nvSpPr>
          <p:cNvPr id="2099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965200" y="1803400"/>
            <a:ext cx="9131300" cy="4584700"/>
          </a:xfrm>
        </p:spPr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Demand 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L</a:t>
            </a:r>
            <a:r>
              <a:rPr lang="en-US" i="1" dirty="0"/>
              <a:t> </a:t>
            </a:r>
            <a:r>
              <a:rPr lang="en-US" dirty="0"/>
              <a:t>= 12,000/yr, 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M</a:t>
            </a:r>
            <a:r>
              <a:rPr lang="en-US" i="1" dirty="0"/>
              <a:t> </a:t>
            </a:r>
            <a:r>
              <a:rPr lang="en-US" dirty="0"/>
              <a:t>= 1,200/yr, 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H</a:t>
            </a:r>
            <a:r>
              <a:rPr lang="en-US" i="1" dirty="0"/>
              <a:t> </a:t>
            </a:r>
            <a:r>
              <a:rPr lang="en-US" dirty="0"/>
              <a:t>= 120/yr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Common order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dirty="0"/>
              <a:t> </a:t>
            </a:r>
            <a:r>
              <a:rPr lang="en-US" dirty="0"/>
              <a:t>= $4,000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Product-specific order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L</a:t>
            </a:r>
            <a:r>
              <a:rPr lang="en-US" i="1" dirty="0"/>
              <a:t> =</a:t>
            </a:r>
            <a:r>
              <a:rPr lang="en-US" dirty="0"/>
              <a:t> $1,000, 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M</a:t>
            </a:r>
            <a:r>
              <a:rPr lang="en-US" i="1" dirty="0"/>
              <a:t> </a:t>
            </a:r>
            <a:r>
              <a:rPr lang="en-US" dirty="0"/>
              <a:t>= $1,000, 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H</a:t>
            </a:r>
            <a:r>
              <a:rPr lang="en-US" i="1" dirty="0"/>
              <a:t> =</a:t>
            </a:r>
            <a:r>
              <a:rPr lang="en-US" dirty="0"/>
              <a:t> $1,000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Holding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h</a:t>
            </a:r>
            <a:r>
              <a:rPr lang="en-US" i="1" dirty="0"/>
              <a:t> =</a:t>
            </a:r>
            <a:r>
              <a:rPr lang="en-US" dirty="0"/>
              <a:t> 0.2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it-IT" dirty="0"/>
              <a:t>Unit </a:t>
            </a:r>
            <a:r>
              <a:rPr lang="it-IT" dirty="0" err="1"/>
              <a:t>cost</a:t>
            </a:r>
            <a:br>
              <a:rPr lang="it-IT" dirty="0"/>
            </a:br>
            <a:r>
              <a:rPr lang="it-IT" dirty="0"/>
              <a:t>	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L</a:t>
            </a:r>
            <a:r>
              <a:rPr lang="it-IT" i="1" dirty="0"/>
              <a:t> =</a:t>
            </a:r>
            <a:r>
              <a:rPr lang="it-IT" dirty="0"/>
              <a:t> $500, 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M</a:t>
            </a:r>
            <a:r>
              <a:rPr lang="it-IT" i="1" dirty="0"/>
              <a:t> =</a:t>
            </a:r>
            <a:r>
              <a:rPr lang="it-IT" dirty="0"/>
              <a:t> $500, 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H</a:t>
            </a:r>
            <a:r>
              <a:rPr lang="it-IT" i="1" dirty="0"/>
              <a:t> =</a:t>
            </a:r>
            <a:r>
              <a:rPr lang="it-IT" dirty="0"/>
              <a:t> $500</a:t>
            </a:r>
            <a:endParaRPr lang="en-US" dirty="0">
              <a:latin typeface="Times New Roman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FDBC0F1-1E20-6F29-3773-B0117CAE1E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A1C268-23EC-21CB-B35D-432AC00F2015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57833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9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722613" y="236090"/>
            <a:ext cx="10515600" cy="856053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Multiple Products Ordered and Delivered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Independently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799065"/>
              </p:ext>
            </p:extLst>
          </p:nvPr>
        </p:nvGraphicFramePr>
        <p:xfrm>
          <a:off x="838200" y="1752600"/>
          <a:ext cx="9575801" cy="3708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29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Litepro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Heavypro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per year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12,000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1,200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Fixed cost/order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Optimal order size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1,095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Cycle inventory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holding cost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$54,772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$17,321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$5,477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Order frequency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11.0/year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3.5/year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1.1/year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ordering cost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$54,772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$17,321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$5,477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Average flow time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 weeks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7.5 weeks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23.7 weeks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cost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$109,544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$34,642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$10,954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09900" y="5778500"/>
            <a:ext cx="4476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6700" indent="-266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Total annual cost = $155,140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CF91AE-698C-CC45-83B0-944262D273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53F02A0-241B-7211-BD70-1803718B44DB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81264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2470244" y="91360"/>
            <a:ext cx="82296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 to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Exploit Quantity Discounts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881" y="1689100"/>
            <a:ext cx="10008964" cy="46101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Lot size-based discount </a:t>
            </a:r>
            <a:r>
              <a:rPr lang="en-US" altLang="en-US" dirty="0"/>
              <a:t>– discounts based on quantity ordered in a single lot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Volume based discount </a:t>
            </a:r>
            <a:r>
              <a:rPr lang="en-US" altLang="en-US" dirty="0"/>
              <a:t>– discount is based on total quantity purchased over a given period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Two common schemes</a:t>
            </a:r>
          </a:p>
          <a:p>
            <a:pPr lvl="1" algn="just" eaLnBrk="1" hangingPunct="1"/>
            <a:r>
              <a:rPr lang="en-US" altLang="en-US" sz="2800" dirty="0"/>
              <a:t>All-unit quantity discounts</a:t>
            </a:r>
          </a:p>
          <a:p>
            <a:pPr lvl="1" algn="just" eaLnBrk="1" hangingPunct="1"/>
            <a:r>
              <a:rPr lang="en-US" altLang="en-US" sz="2800" dirty="0"/>
              <a:t>Marginal unit quantity discount or multi-block tariffs</a:t>
            </a:r>
          </a:p>
          <a:p>
            <a:pPr algn="just"/>
            <a:r>
              <a:rPr lang="en-US" altLang="en-US" dirty="0"/>
              <a:t>For commodity products where price is set by the market, manufacturers can use lot size-based quantity discounts to achieve coordination in the supply chain and decrease supply chain cost.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051ACC2-2DC7-F395-00FD-2529E5A967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596DB20-26DC-0812-83B3-D7AD21C212C0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9911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857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Quantity Discounts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31126"/>
            <a:ext cx="9994710" cy="40640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Two basic questions</a:t>
            </a:r>
          </a:p>
          <a:p>
            <a:pPr algn="just" eaLnBrk="1" hangingPunct="1"/>
            <a:endParaRPr lang="en-US" altLang="en-US" b="1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/>
              <a:t>What is the optimal purchasing decision for a buyer seeking to maximize profits? How does this decision affect the supply chain in terms of lot sizes, cycle inventories, and flow times?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altLang="en-US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/>
              <a:t>Under what conditions should a supplier offer quantity discounts? What are appropriate pricing schedules that a supplier seeking to maximize profits should offer?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D7EE737-1803-1B8C-B952-A3E13210D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2691B48-FBA6-D5E8-F3EF-ED2D1526E1F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50570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199640" y="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2481" y="1600200"/>
            <a:ext cx="10125728" cy="4711700"/>
          </a:xfrm>
        </p:spPr>
        <p:txBody>
          <a:bodyPr/>
          <a:lstStyle/>
          <a:p>
            <a:pPr eaLnBrk="1" hangingPunct="1"/>
            <a:r>
              <a:rPr lang="en-US" altLang="en-US" dirty="0"/>
              <a:t>Pricing schedule has specified quantity break points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1</a:t>
            </a:r>
            <a:r>
              <a:rPr lang="en-US" altLang="en-US" dirty="0"/>
              <a:t>, …,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dirty="0"/>
              <a:t>, where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 = 0</a:t>
            </a:r>
          </a:p>
          <a:p>
            <a:pPr eaLnBrk="1" hangingPunct="1"/>
            <a:r>
              <a:rPr lang="en-US" altLang="en-US" dirty="0"/>
              <a:t>If an order is placed that is at least as large as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but smaller than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aseline="-25000" dirty="0"/>
              <a:t>+1</a:t>
            </a:r>
            <a:r>
              <a:rPr lang="en-US" altLang="en-US" dirty="0"/>
              <a:t>, then each unit has an average unit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Unit cost generally decreases as the quantity increases, i.e.,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0</a:t>
            </a:r>
            <a:r>
              <a:rPr lang="en-US" altLang="en-US" dirty="0"/>
              <a:t>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1</a:t>
            </a:r>
            <a:r>
              <a:rPr lang="en-US" altLang="en-US" dirty="0"/>
              <a:t> &gt; …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/>
            <a:r>
              <a:rPr lang="en-US" altLang="en-US" dirty="0"/>
              <a:t>Objective is to decide on a lot size that will minimize the sum of material, order, and holding costs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2099DBA-B327-3F77-89A1-94CA3A64FB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C44771-4645-4181-A415-0CF02A20167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7113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2230120" y="9136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1:	</a:t>
            </a:r>
            <a:r>
              <a:rPr lang="en-US" altLang="en-US" dirty="0"/>
              <a:t>Evaluate the optimal lot size for each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,0 ≤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≤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dirty="0"/>
              <a:t> as follows</a:t>
            </a:r>
          </a:p>
        </p:txBody>
      </p:sp>
      <p:graphicFrame>
        <p:nvGraphicFramePr>
          <p:cNvPr id="4" name="Object 159"/>
          <p:cNvGraphicFramePr>
            <a:graphicFrameLocks noChangeAspect="1"/>
          </p:cNvGraphicFramePr>
          <p:nvPr/>
        </p:nvGraphicFramePr>
        <p:xfrm>
          <a:off x="5353050" y="3238500"/>
          <a:ext cx="14859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71680" imgH="950760" progId="Equation.3">
                  <p:embed/>
                </p:oleObj>
              </mc:Choice>
              <mc:Fallback>
                <p:oleObj name="Equation" r:id="rId2" imgW="1471680" imgH="950760" progId="Equation.3">
                  <p:embed/>
                  <p:pic>
                    <p:nvPicPr>
                      <p:cNvPr id="4" name="Object 1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050" y="3238500"/>
                        <a:ext cx="148590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FA8989E-85D2-61C8-1CE3-9A960430F3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C7FB0D-9D28-8600-E257-4DB4F897838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54380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3208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2:	</a:t>
            </a:r>
            <a:r>
              <a:rPr lang="en-US" altLang="en-US" dirty="0"/>
              <a:t>We next select the order quantity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for each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340100" y="2709864"/>
            <a:ext cx="2139950" cy="1354217"/>
            <a:chOff x="1816100" y="2709783"/>
            <a:chExt cx="2139950" cy="1354297"/>
          </a:xfrm>
        </p:grpSpPr>
        <p:graphicFrame>
          <p:nvGraphicFramePr>
            <p:cNvPr id="21508" name="Object 760"/>
            <p:cNvGraphicFramePr>
              <a:graphicFrameLocks noChangeAspect="1"/>
            </p:cNvGraphicFramePr>
            <p:nvPr/>
          </p:nvGraphicFramePr>
          <p:xfrm>
            <a:off x="2432050" y="27097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508400" imgH="429480" progId="Equation.3">
                    <p:embed/>
                  </p:oleObj>
                </mc:Choice>
                <mc:Fallback>
                  <p:oleObj name="Equation" r:id="rId2" imgW="1508400" imgH="429480" progId="Equation.3">
                    <p:embed/>
                    <p:pic>
                      <p:nvPicPr>
                        <p:cNvPr id="21508" name="Object 7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27097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9" name="Object 761"/>
            <p:cNvGraphicFramePr>
              <a:graphicFrameLocks noChangeAspect="1"/>
            </p:cNvGraphicFramePr>
            <p:nvPr/>
          </p:nvGraphicFramePr>
          <p:xfrm>
            <a:off x="2432050" y="31288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813600" imgH="429480" progId="Equation.3">
                    <p:embed/>
                  </p:oleObj>
                </mc:Choice>
                <mc:Fallback>
                  <p:oleObj name="Equation" r:id="rId4" imgW="813600" imgH="429480" progId="Equation.3">
                    <p:embed/>
                    <p:pic>
                      <p:nvPicPr>
                        <p:cNvPr id="21509" name="Object 7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1288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0" name="Object 762"/>
            <p:cNvGraphicFramePr>
              <a:graphicFrameLocks noChangeAspect="1"/>
            </p:cNvGraphicFramePr>
            <p:nvPr/>
          </p:nvGraphicFramePr>
          <p:xfrm>
            <a:off x="2432050" y="3592433"/>
            <a:ext cx="990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978120" imgH="429480" progId="Equation.3">
                    <p:embed/>
                  </p:oleObj>
                </mc:Choice>
                <mc:Fallback>
                  <p:oleObj name="Equation" r:id="rId6" imgW="978120" imgH="429480" progId="Equation.3">
                    <p:embed/>
                    <p:pic>
                      <p:nvPicPr>
                        <p:cNvPr id="21510" name="Object 7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592433"/>
                          <a:ext cx="990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6" name="TextBox 7"/>
            <p:cNvSpPr txBox="1">
              <a:spLocks noChangeArrowheads="1"/>
            </p:cNvSpPr>
            <p:nvPr/>
          </p:nvSpPr>
          <p:spPr bwMode="auto">
            <a:xfrm>
              <a:off x="1816100" y="2709783"/>
              <a:ext cx="441146" cy="1354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2.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3.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374900" y="4419601"/>
            <a:ext cx="8024694" cy="2169825"/>
            <a:chOff x="850900" y="4419600"/>
            <a:chExt cx="7683500" cy="2170148"/>
          </a:xfrm>
        </p:grpSpPr>
        <p:sp>
          <p:nvSpPr>
            <p:cNvPr id="21515" name="TextBox 9"/>
            <p:cNvSpPr txBox="1">
              <a:spLocks noChangeArrowheads="1"/>
            </p:cNvSpPr>
            <p:nvPr/>
          </p:nvSpPr>
          <p:spPr bwMode="auto">
            <a:xfrm>
              <a:off x="850900" y="4419600"/>
              <a:ext cx="7683500" cy="2170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Case 3 can be ignored as it is considered for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+1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For Case 1 if                   , then set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*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=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endPara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If           , then a discount is not possible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Set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*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=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to qualify for the discounted price of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endPara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aphicFrame>
          <p:nvGraphicFramePr>
            <p:cNvPr id="21506" name="Object 763"/>
            <p:cNvGraphicFramePr>
              <a:graphicFrameLocks noChangeAspect="1"/>
            </p:cNvGraphicFramePr>
            <p:nvPr/>
          </p:nvGraphicFramePr>
          <p:xfrm>
            <a:off x="3130550" y="48814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508400" imgH="429480" progId="Equation.3">
                    <p:embed/>
                  </p:oleObj>
                </mc:Choice>
                <mc:Fallback>
                  <p:oleObj name="Equation" r:id="rId8" imgW="1508400" imgH="429480" progId="Equation.3">
                    <p:embed/>
                    <p:pic>
                      <p:nvPicPr>
                        <p:cNvPr id="21506" name="Object 7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30550" y="48814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7" name="Object 764"/>
            <p:cNvGraphicFramePr>
              <a:graphicFrameLocks noChangeAspect="1"/>
            </p:cNvGraphicFramePr>
            <p:nvPr/>
          </p:nvGraphicFramePr>
          <p:xfrm>
            <a:off x="1562100" y="53259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813600" imgH="429480" progId="Equation.3">
                    <p:embed/>
                  </p:oleObj>
                </mc:Choice>
                <mc:Fallback>
                  <p:oleObj name="Equation" r:id="rId9" imgW="813600" imgH="429480" progId="Equation.3">
                    <p:embed/>
                    <p:pic>
                      <p:nvPicPr>
                        <p:cNvPr id="21507" name="Object 7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2100" y="53259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482282C-4DE9-6982-7E73-D1FA8025C91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488EB09-88D5-D34E-BB3C-B036757CEBB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9904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3:	</a:t>
            </a:r>
            <a:r>
              <a:rPr lang="en-US" altLang="en-US" dirty="0"/>
              <a:t>Calculate the total annual cost of ordering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units</a:t>
            </a:r>
          </a:p>
        </p:txBody>
      </p:sp>
      <p:graphicFrame>
        <p:nvGraphicFramePr>
          <p:cNvPr id="5" name="Object 156"/>
          <p:cNvGraphicFramePr>
            <a:graphicFrameLocks noChangeAspect="1"/>
          </p:cNvGraphicFramePr>
          <p:nvPr/>
        </p:nvGraphicFramePr>
        <p:xfrm>
          <a:off x="2965450" y="3194050"/>
          <a:ext cx="62611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253560" imgH="969120" progId="Equation.3">
                  <p:embed/>
                </p:oleObj>
              </mc:Choice>
              <mc:Fallback>
                <p:oleObj name="Equation" r:id="rId2" imgW="6253560" imgH="969120" progId="Equation.3">
                  <p:embed/>
                  <p:pic>
                    <p:nvPicPr>
                      <p:cNvPr id="5" name="Object 1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5450" y="3194050"/>
                        <a:ext cx="6261100" cy="97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CCC0708-2D4D-99D3-CEDD-20C3A13EF3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B3A21A-C0E4-AEAD-24C0-0EE63361416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82033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7239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4:	</a:t>
            </a:r>
            <a:r>
              <a:rPr lang="en-US" altLang="en-US" dirty="0"/>
              <a:t>Select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with the lowest total cost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44850" y="3306764"/>
            <a:ext cx="5689600" cy="1665287"/>
            <a:chOff x="1441450" y="3180090"/>
            <a:chExt cx="5689600" cy="1664960"/>
          </a:xfrm>
        </p:grpSpPr>
        <p:graphicFrame>
          <p:nvGraphicFramePr>
            <p:cNvPr id="23554" name="Object 155"/>
            <p:cNvGraphicFramePr>
              <a:graphicFrameLocks noChangeAspect="1"/>
            </p:cNvGraphicFramePr>
            <p:nvPr/>
          </p:nvGraphicFramePr>
          <p:xfrm>
            <a:off x="2012950" y="3892550"/>
            <a:ext cx="5118100" cy="952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5101560" imgH="941400" progId="Equation.3">
                    <p:embed/>
                  </p:oleObj>
                </mc:Choice>
                <mc:Fallback>
                  <p:oleObj name="Equation" r:id="rId2" imgW="5101560" imgH="941400" progId="Equation.3">
                    <p:embed/>
                    <p:pic>
                      <p:nvPicPr>
                        <p:cNvPr id="23554" name="Object 1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2950" y="3892550"/>
                          <a:ext cx="5118100" cy="952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58" name="TextBox 1"/>
            <p:cNvSpPr txBox="1">
              <a:spLocks noChangeArrowheads="1"/>
            </p:cNvSpPr>
            <p:nvPr/>
          </p:nvSpPr>
          <p:spPr bwMode="auto">
            <a:xfrm>
              <a:off x="1441450" y="3180090"/>
              <a:ext cx="2462213" cy="519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Cutoff price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C04065E-2616-56C2-0AED-97EB4BF346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2725C79-FC7D-91DE-42E7-35044C55723A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2930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1504468" y="-9593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All-Unit Quantity Discount Example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702256" y="1981200"/>
          <a:ext cx="7124132" cy="14827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62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Order Quantity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Unit Price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0–4,999</a:t>
                      </a:r>
                      <a:endParaRPr lang="en-US" sz="1800" dirty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$3.00</a:t>
                      </a:r>
                      <a:endParaRPr lang="en-US" sz="1800" dirty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5,000–9,999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$2.96</a:t>
                      </a:r>
                      <a:endParaRPr lang="en-US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10,000 or more</a:t>
                      </a:r>
                      <a:endParaRPr lang="en-US" sz="1800" dirty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$2.92</a:t>
                      </a:r>
                      <a:endParaRPr lang="en-US" sz="1800" dirty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88860" y="4025901"/>
            <a:ext cx="671469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5,000,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10,000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$3.00,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$2.96,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$2.92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120,000/year,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$100/lot,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0.2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6E16DDA-D54D-C8A1-FB4F-70CFAB3B86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DFDA08D-8330-2CDE-2ABE-7496159B611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4462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701722" y="168727"/>
            <a:ext cx="10515600" cy="105245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Why Quantity Discounts?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84" y="1817911"/>
            <a:ext cx="9648968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Quantity discounts can increase the supply chain surplus for the following two main reasons</a:t>
            </a:r>
          </a:p>
          <a:p>
            <a:pPr eaLnBrk="1" hangingPunct="1"/>
            <a:endParaRPr lang="en-US" altLang="en-US" dirty="0"/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Improved coordination to increase total supply chain profits</a:t>
            </a:r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Extraction of surplus through price discrimination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4661E87-75B7-65AA-C908-BEB0B7EA04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225FB82-609C-3F15-A51E-0C1E922CE703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8605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24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42666" y="160619"/>
            <a:ext cx="10515600" cy="8098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Two-Part Tariff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761" y="1676400"/>
            <a:ext cx="10421278" cy="4114800"/>
          </a:xfrm>
        </p:spPr>
        <p:txBody>
          <a:bodyPr/>
          <a:lstStyle/>
          <a:p>
            <a:pPr eaLnBrk="1" hangingPunct="1"/>
            <a:r>
              <a:rPr lang="en-US" altLang="en-US" dirty="0"/>
              <a:t>Manufacturer charges its entire profit as an up-front franchise fee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ff</a:t>
            </a:r>
            <a:r>
              <a:rPr lang="en-US" altLang="en-US" i="1" dirty="0"/>
              <a:t> </a:t>
            </a:r>
            <a:endParaRPr lang="en-US" altLang="en-US" dirty="0"/>
          </a:p>
          <a:p>
            <a:pPr eaLnBrk="1" hangingPunct="1"/>
            <a:r>
              <a:rPr lang="en-US" altLang="en-US" dirty="0"/>
              <a:t>Sells to the retailer at cost</a:t>
            </a:r>
          </a:p>
          <a:p>
            <a:pPr eaLnBrk="1" hangingPunct="1"/>
            <a:r>
              <a:rPr lang="en-US" altLang="en-US" dirty="0"/>
              <a:t>Retail pricing decision is based on maximizing its profits</a:t>
            </a:r>
          </a:p>
          <a:p>
            <a:pPr eaLnBrk="1" hangingPunct="1"/>
            <a:r>
              <a:rPr lang="en-US" altLang="en-US" dirty="0"/>
              <a:t>Effectively maximizes the coordinated supply chain profit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For products where the firm has market power, two-part tariffs can be used to achieve coordination in the supply chain and maximize supply chain profits.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CB4E140-8FF5-17B9-BE64-028EB2C23C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F49941C-2591-1F82-1634-0AA608C53369}"/>
              </a:ext>
            </a:extLst>
          </p:cNvPr>
          <p:cNvSpPr/>
          <p:nvPr/>
        </p:nvSpPr>
        <p:spPr>
          <a:xfrm>
            <a:off x="1104103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2229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1365225" y="134891"/>
            <a:ext cx="10515600" cy="1052451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Volume-Based Quantity Discounts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133" y="1841500"/>
            <a:ext cx="10666862" cy="4114800"/>
          </a:xfrm>
        </p:spPr>
        <p:txBody>
          <a:bodyPr/>
          <a:lstStyle/>
          <a:p>
            <a:r>
              <a:rPr lang="en-US" altLang="en-US" dirty="0"/>
              <a:t>A discount is volume-based if the discount is based on the total quantity purchased over a given period, regardless of the number of lots purchased over that period</a:t>
            </a:r>
          </a:p>
          <a:p>
            <a:pPr eaLnBrk="1" hangingPunct="1"/>
            <a:r>
              <a:rPr lang="en-US" altLang="en-US" dirty="0"/>
              <a:t>Design a volume-based discount scheme that gets the retailer to purchase and sell the quantity sold when the two stages coordinate their actions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A205AF4-8C0D-FE0B-A313-182BFFFD2B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A14670D-61B6-367D-F7CC-C6D0F7195617}"/>
              </a:ext>
            </a:extLst>
          </p:cNvPr>
          <p:cNvSpPr/>
          <p:nvPr/>
        </p:nvSpPr>
        <p:spPr>
          <a:xfrm>
            <a:off x="11313995" y="860615"/>
            <a:ext cx="2253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90816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2680344" y="-2699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9920" y="1548520"/>
            <a:ext cx="10465710" cy="46101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Quantity discounts play a role in supply chain coordination and improved supply chain profits</a:t>
            </a:r>
          </a:p>
          <a:p>
            <a:pPr algn="just" eaLnBrk="1" hangingPunct="1"/>
            <a:r>
              <a:rPr lang="en-US" altLang="en-US" dirty="0"/>
              <a:t>Discount schemes that are optimal are volume based and not lot size based unless the manufacturer has large fixed costs associated with each lot</a:t>
            </a:r>
          </a:p>
          <a:p>
            <a:pPr algn="just" eaLnBrk="1" hangingPunct="1"/>
            <a:r>
              <a:rPr lang="en-US" altLang="en-US" dirty="0"/>
              <a:t>Even in the presence of large fixed costs for the manufacturer, a two-part tariff or volume-based discount, with the manufacturer passing on some of the fixed cost to the retailer, optimally coordinates the supply chain and maximizes profits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576FBB2-26DF-6AA3-3CF2-6EF22609FD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D1D6435-61FB-85FA-AE75-9461459A29A4}"/>
              </a:ext>
            </a:extLst>
          </p:cNvPr>
          <p:cNvSpPr/>
          <p:nvPr/>
        </p:nvSpPr>
        <p:spPr>
          <a:xfrm>
            <a:off x="11160375" y="1127128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0694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2352040" y="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651910"/>
            <a:ext cx="10621901" cy="4610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Lot size–based discounts tend to raise the cycle inventory in the supply chain</a:t>
            </a:r>
          </a:p>
          <a:p>
            <a:pPr algn="just" eaLnBrk="1" hangingPunct="1"/>
            <a:r>
              <a:rPr lang="en-US" altLang="en-US" dirty="0"/>
              <a:t>Volume-based discounts are compatible with small lots that reduce cycle inventory</a:t>
            </a:r>
          </a:p>
          <a:p>
            <a:pPr algn="just" eaLnBrk="1" hangingPunct="1"/>
            <a:r>
              <a:rPr lang="en-US" altLang="en-US" dirty="0"/>
              <a:t>Retailers will tend to increase the size of the lot toward the end of the evaluation period, the </a:t>
            </a:r>
            <a:r>
              <a:rPr lang="en-US" altLang="en-US" i="1" dirty="0"/>
              <a:t>hockey stick phenomenon </a:t>
            </a:r>
          </a:p>
          <a:p>
            <a:pPr algn="just" eaLnBrk="1" hangingPunct="1"/>
            <a:r>
              <a:rPr lang="en-US" altLang="en-US" dirty="0"/>
              <a:t>With multiple retailers with different demand curves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/>
              <a:t>optimal discount continues to be volume based with the average price charged to the retailers decreasing as the rate of purchase increases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E4540C9-2BBE-F671-CEE3-703176845C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42072F2-6D62-D3D7-3B35-93475899E538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330736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743" y="191214"/>
            <a:ext cx="10515600" cy="96853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Price Discrimination to Maximize Supplier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 Profits</a:t>
            </a:r>
          </a:p>
        </p:txBody>
      </p:sp>
      <p:sp>
        <p:nvSpPr>
          <p:cNvPr id="90115" name="Content Placeholder 2"/>
          <p:cNvSpPr>
            <a:spLocks noGrp="1"/>
          </p:cNvSpPr>
          <p:nvPr>
            <p:ph idx="1"/>
          </p:nvPr>
        </p:nvSpPr>
        <p:spPr>
          <a:xfrm>
            <a:off x="436880" y="1600200"/>
            <a:ext cx="10426738" cy="482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Firm charges differential prices to maximize profits</a:t>
            </a:r>
          </a:p>
          <a:p>
            <a:pPr algn="just" eaLnBrk="1" hangingPunct="1"/>
            <a:r>
              <a:rPr lang="en-US" altLang="en-US" dirty="0"/>
              <a:t>Setting a fixed price for all units does not maximize profits for the manufacturers</a:t>
            </a:r>
          </a:p>
          <a:p>
            <a:pPr algn="just" eaLnBrk="1" hangingPunct="1"/>
            <a:r>
              <a:rPr lang="en-US" altLang="en-US" dirty="0"/>
              <a:t>Manufacturer can obtain maximum profits by pricing each unit differently based on customers’ marginal evaluation at each quantity</a:t>
            </a:r>
          </a:p>
          <a:p>
            <a:pPr algn="just" eaLnBrk="1" hangingPunct="1"/>
            <a:r>
              <a:rPr lang="en-US" altLang="en-US" dirty="0"/>
              <a:t>Quantity discounts are one mechanism for price discrimination because customers pay different prices based on the quantity purchased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D8F9A3-02C2-7A11-AEAF-435A7C9B9A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83E4C85-F089-1772-6FD9-CDB89DCE0B9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374730"/>
      </p:ext>
    </p:extLst>
  </p:cSld>
  <p:clrMapOvr>
    <a:masterClrMapping/>
  </p:clrMapOvr>
  <p:transition spd="slow">
    <p:pull dir="l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4" y="-1043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99504"/>
            <a:ext cx="11238628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Trade promotions are price discounts for a limited period of time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solidFill>
                  <a:srgbClr val="C00000"/>
                </a:solidFill>
              </a:rPr>
              <a:t>Key goals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Induce retailers to use price discounts, displays, or advertising to spur sales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Shift inventory from the manufacturer to the retailer and the customer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Defend a brand against competition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4CEA373-DB1A-18DB-793E-F82A97B39C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284080-E710-A3B0-CA2A-AED135810809}"/>
              </a:ext>
            </a:extLst>
          </p:cNvPr>
          <p:cNvSpPr/>
          <p:nvPr/>
        </p:nvSpPr>
        <p:spPr>
          <a:xfrm>
            <a:off x="11562080" y="1155862"/>
            <a:ext cx="19896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27117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0122"/>
            <a:ext cx="10515600" cy="9717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9081" y="1684750"/>
            <a:ext cx="11094719" cy="45974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Impact on the behavior of the retailer and supply chain performance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b="1" dirty="0">
                <a:solidFill>
                  <a:srgbClr val="C00000"/>
                </a:solidFill>
              </a:rPr>
              <a:t>Retailer has two primary options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Pass through some or all of the promotion to customers to spur sales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Pass through very little of the promotion to customers but purchase in greater quantity during the promotion period to exploit the temporary reduction in price (</a:t>
            </a:r>
            <a:r>
              <a:rPr lang="en-US" altLang="en-US" sz="2800" i="1" dirty="0"/>
              <a:t>forward buy</a:t>
            </a:r>
            <a:r>
              <a:rPr lang="en-US" altLang="en-US" sz="2800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9EA1E6A-C26E-D1F8-B23C-248E98A3C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0F4454-AEA7-EDDC-EADB-18DC5C881300}"/>
              </a:ext>
            </a:extLst>
          </p:cNvPr>
          <p:cNvSpPr/>
          <p:nvPr/>
        </p:nvSpPr>
        <p:spPr>
          <a:xfrm>
            <a:off x="11470640" y="1155862"/>
            <a:ext cx="208113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15114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1"/>
          <p:cNvSpPr>
            <a:spLocks noGrp="1"/>
          </p:cNvSpPr>
          <p:nvPr>
            <p:ph type="title"/>
          </p:nvPr>
        </p:nvSpPr>
        <p:spPr>
          <a:xfrm>
            <a:off x="715370" y="194810"/>
            <a:ext cx="10515600" cy="79118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203200" y="1535717"/>
            <a:ext cx="11602720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Costs to be considered – material cost, holding cost, and order cost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Three assumptions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The discount is offered once, with no future discounts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The retailer takes no action to influence customer demand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Analyze a period over which the demand is an integer multiple of </a:t>
            </a:r>
            <a:r>
              <a:rPr lang="en-US" altLang="en-US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800" b="1" i="1" dirty="0">
                <a:solidFill>
                  <a:srgbClr val="00B0F0"/>
                </a:solidFill>
              </a:rPr>
              <a:t>*</a:t>
            </a:r>
          </a:p>
          <a:p>
            <a:pPr algn="just"/>
            <a:r>
              <a:rPr lang="en-US" altLang="en-US" dirty="0"/>
              <a:t>Although a forward buy is often the retailer's appropriate response and increases their own profits, it usually increases demand variability with a resulting increase in inventory and flow times within the supply chain</a:t>
            </a:r>
            <a:r>
              <a:rPr lang="en-US" altLang="en-US" sz="3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6626A28-C099-5816-6854-8D81B22B8B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BCD78BA-B850-0FB9-BE19-6503F265C03C}"/>
              </a:ext>
            </a:extLst>
          </p:cNvPr>
          <p:cNvSpPr/>
          <p:nvPr/>
        </p:nvSpPr>
        <p:spPr>
          <a:xfrm>
            <a:off x="11805920" y="1127128"/>
            <a:ext cx="2070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29680"/>
      </p:ext>
    </p:extLst>
  </p:cSld>
  <p:clrMapOvr>
    <a:masterClrMapping/>
  </p:clrMapOvr>
  <p:transition spd="slow">
    <p:pull dir="l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itle 1"/>
          <p:cNvSpPr>
            <a:spLocks noGrp="1"/>
          </p:cNvSpPr>
          <p:nvPr>
            <p:ph type="title"/>
          </p:nvPr>
        </p:nvSpPr>
        <p:spPr>
          <a:xfrm>
            <a:off x="838200" y="257098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3789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800100"/>
          </a:xfrm>
        </p:spPr>
        <p:txBody>
          <a:bodyPr/>
          <a:lstStyle/>
          <a:p>
            <a:pPr eaLnBrk="1" hangingPunct="1"/>
            <a:r>
              <a:rPr lang="en-US" altLang="en-US" dirty="0"/>
              <a:t>Optimal order quantity</a:t>
            </a:r>
          </a:p>
        </p:txBody>
      </p:sp>
      <p:graphicFrame>
        <p:nvGraphicFramePr>
          <p:cNvPr id="4" name="Object 163"/>
          <p:cNvGraphicFramePr>
            <a:graphicFrameLocks noChangeAspect="1"/>
          </p:cNvGraphicFramePr>
          <p:nvPr/>
        </p:nvGraphicFramePr>
        <p:xfrm>
          <a:off x="4679950" y="2457450"/>
          <a:ext cx="2832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15920" imgH="813600" progId="Equation.3">
                  <p:embed/>
                </p:oleObj>
              </mc:Choice>
              <mc:Fallback>
                <p:oleObj name="Equation" r:id="rId2" imgW="2815920" imgH="813600" progId="Equation.3">
                  <p:embed/>
                  <p:pic>
                    <p:nvPicPr>
                      <p:cNvPr id="4" name="Object 1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457450"/>
                        <a:ext cx="28321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81200" y="3556000"/>
            <a:ext cx="8229600" cy="1739900"/>
            <a:chOff x="457200" y="3556000"/>
            <a:chExt cx="8229600" cy="1739900"/>
          </a:xfrm>
        </p:grpSpPr>
        <p:sp>
          <p:nvSpPr>
            <p:cNvPr id="37895" name="Content Placeholder 2"/>
            <p:cNvSpPr txBox="1">
              <a:spLocks/>
            </p:cNvSpPr>
            <p:nvPr/>
          </p:nvSpPr>
          <p:spPr bwMode="auto">
            <a:xfrm>
              <a:off x="457200" y="3556000"/>
              <a:ext cx="8229600" cy="1333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Arial" panose="020B0604020202020204" pitchFamily="34" charset="0"/>
                </a:rPr>
                <a:t>Retailers are often aware of the timing of the next promotion</a:t>
              </a:r>
            </a:p>
          </p:txBody>
        </p:sp>
        <p:graphicFrame>
          <p:nvGraphicFramePr>
            <p:cNvPr id="37891" name="Object 164"/>
            <p:cNvGraphicFramePr>
              <a:graphicFrameLocks noChangeAspect="1"/>
            </p:cNvGraphicFramePr>
            <p:nvPr/>
          </p:nvGraphicFramePr>
          <p:xfrm>
            <a:off x="3035300" y="4864100"/>
            <a:ext cx="30734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3062520" imgH="420480" progId="Equation.3">
                    <p:embed/>
                  </p:oleObj>
                </mc:Choice>
                <mc:Fallback>
                  <p:oleObj name="Equation" r:id="rId4" imgW="3062520" imgH="420480" progId="Equation.3">
                    <p:embed/>
                    <p:pic>
                      <p:nvPicPr>
                        <p:cNvPr id="37891" name="Object 1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35300" y="4864100"/>
                          <a:ext cx="3073400" cy="4318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57BDFD-349F-A60C-A742-6AC44F9FCA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A534A45-06C3-2A17-BE83-D0DC3580AFC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24883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882650" y="222120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393052"/>
            <a:ext cx="10863162" cy="45847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Trade promotions generally increase cycle inventory in a supply chain and hurt performance</a:t>
            </a:r>
          </a:p>
          <a:p>
            <a:pPr algn="just"/>
            <a:r>
              <a:rPr lang="en-US" altLang="en-US" dirty="0"/>
              <a:t>Trade promotions lead to a significant increase in lot size and cycle inventory because of forward buying by the retailer.</a:t>
            </a:r>
          </a:p>
          <a:p>
            <a:pPr marL="0" indent="0" algn="just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Counter measures</a:t>
            </a:r>
          </a:p>
          <a:p>
            <a:pPr lvl="1" algn="just" eaLnBrk="1" hangingPunct="1"/>
            <a:r>
              <a:rPr lang="en-US" altLang="en-US" sz="2800" dirty="0"/>
              <a:t>EDLP (every day low pricing)</a:t>
            </a:r>
          </a:p>
          <a:p>
            <a:pPr lvl="1" algn="just" eaLnBrk="1" hangingPunct="1"/>
            <a:r>
              <a:rPr lang="en-US" altLang="en-US" sz="2800" dirty="0"/>
              <a:t>Discount applies to items sold to customers (sell-through) not the quantity purchased by the retailer (sell-in)</a:t>
            </a:r>
          </a:p>
          <a:p>
            <a:pPr lvl="1" algn="just" eaLnBrk="1" hangingPunct="1"/>
            <a:r>
              <a:rPr lang="en-US" altLang="en-US" sz="2800" dirty="0"/>
              <a:t>Scan based promotions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4A54FFA-9B22-B691-67E4-957E8A58E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E440E8-1227-7217-4BD7-BEF38DA4BE43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13922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4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2016760" y="123935"/>
            <a:ext cx="84582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Managing Multi-Echelon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Cycle Inventory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6080" y="1816100"/>
            <a:ext cx="10436595" cy="44069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Multi-echelon supply chains have multiple stages with possibly many players at each stage </a:t>
            </a:r>
          </a:p>
          <a:p>
            <a:pPr algn="just" eaLnBrk="1" hangingPunct="1"/>
            <a:r>
              <a:rPr lang="en-US" altLang="en-US" dirty="0"/>
              <a:t>Lack of coordination in lot sizing decisions across the supply chain results in high costs and more cycle inventory than required</a:t>
            </a:r>
          </a:p>
          <a:p>
            <a:pPr algn="just" eaLnBrk="1" hangingPunct="1"/>
            <a:r>
              <a:rPr lang="en-US" altLang="en-US" dirty="0"/>
              <a:t>The goal is to decrease total costs by coordinating orders across the supply chain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96FFE58-2EAC-6587-9AF9-6D39CFA826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35D06F-6584-7228-A18B-23EF294F2A5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790356"/>
      </p:ext>
    </p:extLst>
  </p:cSld>
  <p:clrMapOvr>
    <a:masterClrMapping/>
  </p:clrMapOvr>
  <p:transition spd="slow">
    <p:pull dir="l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>
          <a:xfrm>
            <a:off x="2019300" y="249238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0355" name="Content Placeholder 2"/>
          <p:cNvSpPr>
            <a:spLocks noGrp="1"/>
          </p:cNvSpPr>
          <p:nvPr>
            <p:ph idx="1"/>
          </p:nvPr>
        </p:nvSpPr>
        <p:spPr>
          <a:xfrm>
            <a:off x="311175" y="1600200"/>
            <a:ext cx="10934579" cy="4864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Divide all parties within a stage into groups such that all parties within a group order from the same supplier and have the same reorder interval</a:t>
            </a:r>
          </a:p>
          <a:p>
            <a:pPr algn="just" eaLnBrk="1" hangingPunct="1"/>
            <a:r>
              <a:rPr lang="en-US" altLang="en-US" dirty="0"/>
              <a:t>Set reorder intervals across stages such that the receipt of a replenishment order at any stage is synchronized with the shipment of a replenishment order to at least one of its customers</a:t>
            </a:r>
          </a:p>
          <a:p>
            <a:pPr algn="just" eaLnBrk="1" hangingPunct="1"/>
            <a:r>
              <a:rPr lang="en-US" altLang="en-US" dirty="0"/>
              <a:t>For customers with a longer reorder interval than the supplier, make the customer’s reorder interval an integer multiple of the supplier’s interval and synchronize replenishment at the two stages to facilitate cross-docking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2208497-8873-1982-D35C-9E6E17F737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9E85CF1-03AB-BE39-4D0E-53006EB0C7C8}"/>
              </a:ext>
            </a:extLst>
          </p:cNvPr>
          <p:cNvSpPr/>
          <p:nvPr/>
        </p:nvSpPr>
        <p:spPr>
          <a:xfrm>
            <a:off x="11450320" y="1155862"/>
            <a:ext cx="21014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00232"/>
      </p:ext>
    </p:extLst>
  </p:cSld>
  <p:clrMapOvr>
    <a:masterClrMapping/>
  </p:clrMapOvr>
  <p:transition spd="slow">
    <p:pull dir="l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1899312" y="166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1379" name="Content Placeholder 2"/>
          <p:cNvSpPr>
            <a:spLocks noGrp="1"/>
          </p:cNvSpPr>
          <p:nvPr>
            <p:ph idx="1"/>
          </p:nvPr>
        </p:nvSpPr>
        <p:spPr>
          <a:xfrm>
            <a:off x="355600" y="1392238"/>
            <a:ext cx="10699085" cy="4864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For customers with a shorter reorder interval than the supplier, make the supplier’s reorder interval an integer multiple of the customer’s interval and synchronize replenishment at the two stages to facilitate cross-docking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 relative frequency of reordering depends on the setup cost, holding cost, and demand at different parties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These policies make the most sense for supply chains in which cycle inventories are large and demand is relatively predictable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6C5CA7A-0B12-CB41-2AD5-5F37D5EE9B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6CD24DE-6AB8-51E9-D0A9-6B4B173D0A24}"/>
              </a:ext>
            </a:extLst>
          </p:cNvPr>
          <p:cNvSpPr/>
          <p:nvPr/>
        </p:nvSpPr>
        <p:spPr>
          <a:xfrm>
            <a:off x="11236960" y="1155862"/>
            <a:ext cx="23148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258654"/>
      </p:ext>
    </p:extLst>
  </p:cSld>
  <p:clrMapOvr>
    <a:masterClrMapping/>
  </p:clrMapOvr>
  <p:transition spd="slow">
    <p:strips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166051" y="23658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91267" y="41317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08354" y="1860649"/>
            <a:ext cx="95724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Devise appropriate discounting schemes for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11</a:t>
            </a: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buClr>
                <a:srgbClr val="000000"/>
              </a:buClr>
            </a:pP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buClr>
                <a:srgbClr val="000000"/>
              </a:buClr>
            </a:pP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8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522689" y="394947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BC71606-9A9F-4766-AF6F-1FBBABC6C0DC}"/>
</file>

<file path=customXml/itemProps2.xml><?xml version="1.0" encoding="utf-8"?>
<ds:datastoreItem xmlns:ds="http://schemas.openxmlformats.org/officeDocument/2006/customXml" ds:itemID="{3BD50945-E252-44D4-9F89-D5E5237D6F71}"/>
</file>

<file path=customXml/itemProps3.xml><?xml version="1.0" encoding="utf-8"?>
<ds:datastoreItem xmlns:ds="http://schemas.openxmlformats.org/officeDocument/2006/customXml" ds:itemID="{A57B484E-57B3-453D-BDB6-58666389C28F}"/>
</file>

<file path=docProps/app.xml><?xml version="1.0" encoding="utf-8"?>
<Properties xmlns="http://schemas.openxmlformats.org/officeDocument/2006/extended-properties" xmlns:vt="http://schemas.openxmlformats.org/officeDocument/2006/docPropsVTypes">
  <TotalTime>7892</TotalTime>
  <Words>2934</Words>
  <Application>Microsoft Office PowerPoint</Application>
  <PresentationFormat>Widescreen</PresentationFormat>
  <Paragraphs>414</Paragraphs>
  <Slides>50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1_Office Theme</vt:lpstr>
      <vt:lpstr>Equation</vt:lpstr>
      <vt:lpstr>Worksheet</vt:lpstr>
      <vt:lpstr>PowerPoint Presentation</vt:lpstr>
      <vt:lpstr>PowerPoint Presentation</vt:lpstr>
      <vt:lpstr>PowerPoint Presentation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Economies of Scale to Exploit Fixed Costs</vt:lpstr>
      <vt:lpstr>Economies of Scale to Exploit Fixed Costs</vt:lpstr>
      <vt:lpstr>Lot Sizing for a Single Product </vt:lpstr>
      <vt:lpstr>Lot Sizing for a Single Product </vt:lpstr>
      <vt:lpstr>EOQ Example</vt:lpstr>
      <vt:lpstr>EOQ Example</vt:lpstr>
      <vt:lpstr>EOQ Example</vt:lpstr>
      <vt:lpstr>Lot Size and Ordering Cost</vt:lpstr>
      <vt:lpstr>PowerPoint Presentation</vt:lpstr>
      <vt:lpstr>PowerPoint Presentation</vt:lpstr>
      <vt:lpstr>Production Lot Sizing</vt:lpstr>
      <vt:lpstr>Aggregating Multiple Products in a Single Order</vt:lpstr>
      <vt:lpstr>Lot Sizing with Multiple Products or Customers</vt:lpstr>
      <vt:lpstr>Lot Sizing with Multiple Products or Customers</vt:lpstr>
      <vt:lpstr>Multiple Products Ordered and Delivered  Independently</vt:lpstr>
      <vt:lpstr>Multiple Products Ordered and Delivered  Independently</vt:lpstr>
      <vt:lpstr>Economies of Scale to Exploit Quantity Discounts</vt:lpstr>
      <vt:lpstr>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 Example</vt:lpstr>
      <vt:lpstr>Why Quantity Discounts?</vt:lpstr>
      <vt:lpstr>Two-Part Tariff</vt:lpstr>
      <vt:lpstr>Volume-Based Quantity Discounts</vt:lpstr>
      <vt:lpstr>Lessons from Discounting Schemes</vt:lpstr>
      <vt:lpstr>Lessons from Discounting Schemes</vt:lpstr>
      <vt:lpstr>Price Discrimination to Maximize Supplier  Profits</vt:lpstr>
      <vt:lpstr>Short-Term Discounting:  Trade Promotions</vt:lpstr>
      <vt:lpstr>Short-Term Discounting:  Trade Promotions</vt:lpstr>
      <vt:lpstr>Forward Buy</vt:lpstr>
      <vt:lpstr>Forward Buy</vt:lpstr>
      <vt:lpstr>Trade Promotions</vt:lpstr>
      <vt:lpstr>Managing Multi-Echelon Cycle Inventory</vt:lpstr>
      <vt:lpstr>Integer Replenishment Policy</vt:lpstr>
      <vt:lpstr>Integer Replenishment Policy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171</cp:revision>
  <dcterms:created xsi:type="dcterms:W3CDTF">2023-04-29T09:08:23Z</dcterms:created>
  <dcterms:modified xsi:type="dcterms:W3CDTF">2024-03-19T13:04:15Z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