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480" r:id="rId2"/>
    <p:sldId id="303" r:id="rId3"/>
    <p:sldId id="522" r:id="rId4"/>
    <p:sldId id="523" r:id="rId5"/>
    <p:sldId id="276" r:id="rId6"/>
    <p:sldId id="524" r:id="rId7"/>
    <p:sldId id="256" r:id="rId8"/>
    <p:sldId id="528" r:id="rId9"/>
    <p:sldId id="306" r:id="rId10"/>
    <p:sldId id="538" r:id="rId11"/>
    <p:sldId id="539" r:id="rId12"/>
    <p:sldId id="540" r:id="rId13"/>
    <p:sldId id="541" r:id="rId14"/>
    <p:sldId id="542" r:id="rId15"/>
    <p:sldId id="533" r:id="rId16"/>
    <p:sldId id="349"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2"/>
            <p14:sldId id="523"/>
            <p14:sldId id="276"/>
            <p14:sldId id="524"/>
            <p14:sldId id="256"/>
            <p14:sldId id="528"/>
            <p14:sldId id="306"/>
            <p14:sldId id="538"/>
            <p14:sldId id="539"/>
            <p14:sldId id="540"/>
            <p14:sldId id="541"/>
            <p14:sldId id="542"/>
            <p14:sldId id="53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8" d="100"/>
          <a:sy n="68" d="100"/>
        </p:scale>
        <p:origin x="7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4.xml"/><Relationship Id="rId5" Type="http://schemas.openxmlformats.org/officeDocument/2006/relationships/image" Target="../media/image11.jpe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jpeg"/><Relationship Id="rId1" Type="http://schemas.openxmlformats.org/officeDocument/2006/relationships/slideLayout" Target="../slideLayouts/slideLayout18.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0.emf"/><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6.svg"/><Relationship Id="rId2" Type="http://schemas.openxmlformats.org/officeDocument/2006/relationships/image" Target="../media/image23.jpeg"/><Relationship Id="rId1" Type="http://schemas.openxmlformats.org/officeDocument/2006/relationships/slideLayout" Target="../slideLayouts/slideLayout17.xml"/><Relationship Id="rId6" Type="http://schemas.openxmlformats.org/officeDocument/2006/relationships/image" Target="../media/image5.png"/><Relationship Id="rId5" Type="http://schemas.openxmlformats.org/officeDocument/2006/relationships/image" Target="../media/image2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151551" y="54535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917836"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WEEK-1</a:t>
            </a:r>
          </a:p>
        </p:txBody>
      </p:sp>
      <p:sp>
        <p:nvSpPr>
          <p:cNvPr id="14" name="Oval 13"/>
          <p:cNvSpPr/>
          <p:nvPr/>
        </p:nvSpPr>
        <p:spPr>
          <a:xfrm>
            <a:off x="5337504" y="54535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8" name="TextBox 7">
            <a:extLst>
              <a:ext uri="{FF2B5EF4-FFF2-40B4-BE49-F238E27FC236}">
                <a16:creationId xmlns:a16="http://schemas.microsoft.com/office/drawing/2014/main" id="{9DCA410E-4980-4BC5-A960-D357BF5CCC21}"/>
              </a:ext>
            </a:extLst>
          </p:cNvPr>
          <p:cNvSpPr txBox="1"/>
          <p:nvPr/>
        </p:nvSpPr>
        <p:spPr>
          <a:xfrm>
            <a:off x="-61746" y="1835035"/>
            <a:ext cx="5847677" cy="1138773"/>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principle of management</a:t>
            </a:r>
          </a:p>
          <a:p>
            <a:pPr algn="ctr"/>
            <a:r>
              <a:rPr lang="en-US" sz="2800" b="1" dirty="0">
                <a:solidFill>
                  <a:srgbClr val="00B0F0"/>
                </a:solidFill>
                <a:latin typeface="Times New Roman" panose="02020603050405020304" pitchFamily="18" charset="0"/>
                <a:cs typeface="Times New Roman" panose="02020603050405020304" pitchFamily="18" charset="0"/>
              </a:rPr>
              <a:t>MGM111</a:t>
            </a:r>
          </a:p>
        </p:txBody>
      </p:sp>
      <p:sp>
        <p:nvSpPr>
          <p:cNvPr id="9" name="Rectangle: Rounded Corners 8">
            <a:extLst>
              <a:ext uri="{FF2B5EF4-FFF2-40B4-BE49-F238E27FC236}">
                <a16:creationId xmlns:a16="http://schemas.microsoft.com/office/drawing/2014/main" id="{4310B8DE-CDAD-40FA-9DD4-4D797E77015B}"/>
              </a:ext>
            </a:extLst>
          </p:cNvPr>
          <p:cNvSpPr/>
          <p:nvPr/>
        </p:nvSpPr>
        <p:spPr>
          <a:xfrm>
            <a:off x="106922" y="4657384"/>
            <a:ext cx="5446568" cy="95535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000000"/>
              </a:solidFill>
              <a:latin typeface="Times New Roman" panose="02020603050405020304" pitchFamily="18" charset="0"/>
              <a:cs typeface="Times New Roman" panose="02020603050405020304" pitchFamily="18" charset="0"/>
            </a:endParaRPr>
          </a:p>
          <a:p>
            <a:pPr algn="ctr"/>
            <a:r>
              <a:rPr lang="en-US" sz="2800" b="1" dirty="0">
                <a:solidFill>
                  <a:srgbClr val="000000"/>
                </a:solidFill>
                <a:latin typeface="Times New Roman" panose="02020603050405020304" pitchFamily="18" charset="0"/>
                <a:cs typeface="Times New Roman" panose="02020603050405020304" pitchFamily="18" charset="0"/>
              </a:rPr>
              <a:t>Prepared by Dr. Magdy  Al-haj</a:t>
            </a:r>
          </a:p>
          <a:p>
            <a:pPr algn="ctr"/>
            <a:endParaRPr lang="en-US" sz="2800" b="1" dirty="0">
              <a:solidFill>
                <a:srgbClr val="00000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1" name="TextBox 10">
            <a:extLst>
              <a:ext uri="{FF2B5EF4-FFF2-40B4-BE49-F238E27FC236}">
                <a16:creationId xmlns:a16="http://schemas.microsoft.com/office/drawing/2014/main" id="{781F72BC-06B8-4FB5-F2D5-D8EA1BFF812E}"/>
              </a:ext>
            </a:extLst>
          </p:cNvPr>
          <p:cNvSpPr txBox="1"/>
          <p:nvPr/>
        </p:nvSpPr>
        <p:spPr>
          <a:xfrm>
            <a:off x="6815513" y="4613039"/>
            <a:ext cx="3950954" cy="1384995"/>
          </a:xfrm>
          <a:prstGeom prst="rect">
            <a:avLst/>
          </a:prstGeom>
          <a:noFill/>
        </p:spPr>
        <p:txBody>
          <a:bodyPr wrap="none" rtlCol="0">
            <a:spAutoFit/>
          </a:bodyPr>
          <a:lstStyle/>
          <a:p>
            <a:pPr algn="ctr"/>
            <a:r>
              <a:rPr lang="en-US" sz="2800" b="1" dirty="0"/>
              <a:t>MGM111</a:t>
            </a:r>
          </a:p>
          <a:p>
            <a:pPr algn="ctr"/>
            <a:r>
              <a:rPr lang="en-US" sz="2800" b="1" dirty="0"/>
              <a:t>Principle of Management</a:t>
            </a:r>
          </a:p>
          <a:p>
            <a:pPr algn="ctr"/>
            <a:endParaRPr lang="en-US" sz="2800" b="1" dirty="0"/>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14" name="TextBox 13">
            <a:extLst>
              <a:ext uri="{FF2B5EF4-FFF2-40B4-BE49-F238E27FC236}">
                <a16:creationId xmlns:a16="http://schemas.microsoft.com/office/drawing/2014/main" id="{25760A6C-566F-B7E3-1EEE-CB29F0CF0113}"/>
              </a:ext>
            </a:extLst>
          </p:cNvPr>
          <p:cNvSpPr txBox="1"/>
          <p:nvPr/>
        </p:nvSpPr>
        <p:spPr>
          <a:xfrm>
            <a:off x="6192982" y="2133419"/>
            <a:ext cx="5804612" cy="2554545"/>
          </a:xfrm>
          <a:prstGeom prst="rect">
            <a:avLst/>
          </a:prstGeom>
          <a:noFill/>
          <a:ln>
            <a:solidFill>
              <a:schemeClr val="accent1"/>
            </a:solidFill>
          </a:ln>
        </p:spPr>
        <p:txBody>
          <a:bodyPr wrap="square" rtlCol="0">
            <a:spAutoFit/>
          </a:bodyPr>
          <a:lstStyle>
            <a:defPPr>
              <a:defRPr lang="en-US"/>
            </a:defPPr>
            <a:lvl1pPr>
              <a:defRPr sz="4400" b="1">
                <a:solidFill>
                  <a:srgbClr val="00B0F0"/>
                </a:solidFill>
                <a:latin typeface="Times New Roman" panose="02020603050405020304" pitchFamily="18" charset="0"/>
                <a:cs typeface="Times New Roman" panose="02020603050405020304" pitchFamily="18" charset="0"/>
              </a:defRPr>
            </a:lvl1pPr>
          </a:lstStyle>
          <a:p>
            <a:pPr algn="ctr"/>
            <a:endParaRPr lang="en-US" sz="4000" dirty="0"/>
          </a:p>
          <a:p>
            <a:pPr algn="ctr"/>
            <a:r>
              <a:rPr lang="en-US" sz="4000" dirty="0"/>
              <a:t>Week-1 </a:t>
            </a:r>
          </a:p>
          <a:p>
            <a:pPr algn="ctr"/>
            <a:r>
              <a:rPr lang="en-US" sz="4000" dirty="0"/>
              <a:t>Orientation</a:t>
            </a:r>
            <a:r>
              <a:rPr lang="en-US" sz="4000" dirty="0">
                <a:solidFill>
                  <a:schemeClr val="tx1"/>
                </a:solidFill>
                <a:effectLst>
                  <a:outerShdw blurRad="38100" dist="38100" dir="2700000" algn="tl">
                    <a:srgbClr val="000000">
                      <a:alpha val="43137"/>
                    </a:srgbClr>
                  </a:outerShdw>
                </a:effectLst>
              </a:rPr>
              <a:t> </a:t>
            </a:r>
            <a:r>
              <a:rPr lang="en-US" sz="4000" dirty="0"/>
              <a:t>show</a:t>
            </a:r>
          </a:p>
          <a:p>
            <a:pPr algn="ctr"/>
            <a:endParaRPr lang="en-US" sz="4000" dirty="0"/>
          </a:p>
        </p:txBody>
      </p:sp>
      <p:sp>
        <p:nvSpPr>
          <p:cNvPr id="15" name="TextBox 14">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a:ln>
            <a:solidFill>
              <a:schemeClr val="accent1"/>
            </a:solidFill>
          </a:ln>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Tree>
    <p:extLst>
      <p:ext uri="{BB962C8B-B14F-4D97-AF65-F5344CB8AC3E}">
        <p14:creationId xmlns:p14="http://schemas.microsoft.com/office/powerpoint/2010/main" val="3065735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
        <p:nvSpPr>
          <p:cNvPr id="18" name="TextBox 17"/>
          <p:cNvSpPr txBox="1"/>
          <p:nvPr/>
        </p:nvSpPr>
        <p:spPr>
          <a:xfrm>
            <a:off x="2860597" y="565539"/>
            <a:ext cx="2974790" cy="769441"/>
          </a:xfrm>
          <a:prstGeom prst="rect">
            <a:avLst/>
          </a:prstGeom>
          <a:noFill/>
          <a:ln>
            <a:solidFill>
              <a:schemeClr val="tx1"/>
            </a:solidFill>
          </a:ln>
        </p:spPr>
        <p:txBody>
          <a:bodyPr wrap="square" rtlCol="0">
            <a:spAutoFit/>
          </a:bodyPr>
          <a:lstStyle>
            <a:defPPr>
              <a:defRPr lang="en-US"/>
            </a:defPPr>
            <a:lvl1pPr algn="ctr">
              <a:defRPr sz="4400" b="1">
                <a:solidFill>
                  <a:schemeClr val="bg1"/>
                </a:solidFill>
                <a:latin typeface="Times New Roman" panose="02020603050405020304" pitchFamily="18" charset="0"/>
                <a:cs typeface="Times New Roman" panose="02020603050405020304" pitchFamily="18" charset="0"/>
              </a:defRPr>
            </a:lvl1pPr>
          </a:lstStyle>
          <a:p>
            <a:r>
              <a:rPr lang="en-US" dirty="0">
                <a:solidFill>
                  <a:srgbClr val="FF0000"/>
                </a:solidFill>
              </a:rPr>
              <a:t>Who Am I?</a:t>
            </a:r>
          </a:p>
        </p:txBody>
      </p:sp>
      <p:sp>
        <p:nvSpPr>
          <p:cNvPr id="19" name="TextBox 6"/>
          <p:cNvSpPr txBox="1">
            <a:spLocks noChangeArrowheads="1"/>
          </p:cNvSpPr>
          <p:nvPr/>
        </p:nvSpPr>
        <p:spPr bwMode="auto">
          <a:xfrm>
            <a:off x="71777" y="1772476"/>
            <a:ext cx="8529698" cy="3785652"/>
          </a:xfrm>
          <a:prstGeom prst="rect">
            <a:avLst/>
          </a:prstGeom>
          <a:noFill/>
          <a:ln w="9525">
            <a:solidFill>
              <a:schemeClr val="bg2">
                <a:lumMod val="50000"/>
              </a:schemeClr>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rtl="1"/>
            <a:r>
              <a:rPr lang="en-US" sz="3200" b="1" dirty="0"/>
              <a:t>DR. Magdy Ahmed Al-Haj Mahmoud</a:t>
            </a:r>
          </a:p>
          <a:p>
            <a:pPr rtl="1"/>
            <a:r>
              <a:rPr lang="en-US" sz="3200" b="1" dirty="0">
                <a:ln w="0"/>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assistant's professor of Business Administration </a:t>
            </a:r>
          </a:p>
          <a:p>
            <a:pPr marL="285750" indent="-285750">
              <a:buFont typeface="Wingdings" panose="05000000000000000000" pitchFamily="2" charset="2"/>
              <a:buChar char="q"/>
            </a:pPr>
            <a:r>
              <a:rPr lang="en-US" sz="2400" b="1" dirty="0"/>
              <a:t>Ph.D. in Business Administration, Omdurman Islamic University, Sudan. 2015</a:t>
            </a:r>
            <a:endParaRPr lang="en-US" sz="1600" dirty="0"/>
          </a:p>
          <a:p>
            <a:pPr marL="285750" indent="-285750">
              <a:buFont typeface="Wingdings" panose="05000000000000000000" pitchFamily="2" charset="2"/>
              <a:buChar char="q"/>
            </a:pPr>
            <a:r>
              <a:rPr lang="en-US" sz="2400" b="1" dirty="0"/>
              <a:t>M.Sc. in Business Administration, University of Jazeera, Sudan.2011</a:t>
            </a:r>
            <a:endParaRPr lang="en-US" sz="1600" dirty="0"/>
          </a:p>
          <a:p>
            <a:pPr marL="285750" indent="-285750">
              <a:buFont typeface="Wingdings" panose="05000000000000000000" pitchFamily="2" charset="2"/>
              <a:buChar char="q"/>
            </a:pPr>
            <a:r>
              <a:rPr lang="en-US" sz="2400" b="1" dirty="0"/>
              <a:t>B.Sc. in Textile Engineering (Hours), University of Jazeera, Sudan 2004</a:t>
            </a:r>
            <a:endParaRPr lang="en-US" sz="3200" dirty="0"/>
          </a:p>
        </p:txBody>
      </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81139" y="56394"/>
            <a:ext cx="3439084" cy="2600295"/>
          </a:xfrm>
          <a:prstGeom prst="rect">
            <a:avLst/>
          </a:prstGeom>
          <a:ln>
            <a:solidFill>
              <a:schemeClr val="accent6"/>
            </a:solidFill>
          </a:ln>
        </p:spPr>
      </p:pic>
      <p:sp>
        <p:nvSpPr>
          <p:cNvPr id="21" name="Rectangle 20"/>
          <p:cNvSpPr/>
          <p:nvPr/>
        </p:nvSpPr>
        <p:spPr>
          <a:xfrm>
            <a:off x="8672576" y="2720132"/>
            <a:ext cx="3482012" cy="2308324"/>
          </a:xfrm>
          <a:prstGeom prst="rect">
            <a:avLst/>
          </a:prstGeom>
          <a:ln>
            <a:solidFill>
              <a:schemeClr val="accent6"/>
            </a:solidFill>
          </a:ln>
        </p:spPr>
        <p:txBody>
          <a:bodyPr wrap="square">
            <a:spAutoFit/>
          </a:bodyPr>
          <a:lstStyle/>
          <a:p>
            <a:r>
              <a:rPr lang="en-US" sz="1600" b="1" dirty="0">
                <a:ln w="0"/>
                <a:solidFill>
                  <a:srgbClr val="FF0000"/>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Worked assistant's professor at MIDOCEAN university, Lecturer, community College king Khalid University, and, quality assurance unite coordinator, resident engineering. Published books&amp; Researches , Professional Training, </a:t>
            </a:r>
            <a:br>
              <a:rPr lang="en-US" sz="1600" b="1" dirty="0">
                <a:solidFill>
                  <a:srgbClr val="FF0000"/>
                </a:solidFill>
              </a:rPr>
            </a:br>
            <a:endParaRPr lang="ar-SA" sz="1600" b="1" dirty="0">
              <a:solidFill>
                <a:srgbClr val="FF0000"/>
              </a:solidFill>
            </a:endParaRPr>
          </a:p>
        </p:txBody>
      </p:sp>
      <p:sp>
        <p:nvSpPr>
          <p:cNvPr id="13" name="Rectangle 12"/>
          <p:cNvSpPr/>
          <p:nvPr/>
        </p:nvSpPr>
        <p:spPr>
          <a:xfrm>
            <a:off x="1613153" y="5902540"/>
            <a:ext cx="6541926" cy="75741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tx1"/>
                </a:solidFill>
              </a:rPr>
              <a:t>Principle of Management, Frist semester 2024</a:t>
            </a:r>
          </a:p>
        </p:txBody>
      </p:sp>
    </p:spTree>
    <p:extLst>
      <p:ext uri="{BB962C8B-B14F-4D97-AF65-F5344CB8AC3E}">
        <p14:creationId xmlns:p14="http://schemas.microsoft.com/office/powerpoint/2010/main" val="32802999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bg1"/>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2049352" y="526971"/>
            <a:ext cx="9184314" cy="1446550"/>
          </a:xfrm>
          <a:prstGeom prst="rect">
            <a:avLst/>
          </a:prstGeom>
          <a:noFill/>
          <a:ln>
            <a:noFill/>
          </a:ln>
        </p:spPr>
        <p:txBody>
          <a:bodyPr wrap="square" rtlCol="0">
            <a:spAutoFit/>
          </a:bodyPr>
          <a:lstStyle/>
          <a:p>
            <a:pPr algn="ctr"/>
            <a:r>
              <a:rPr lang="en-US" sz="4400" b="1" dirty="0"/>
              <a:t>How to reach me</a:t>
            </a:r>
          </a:p>
          <a:p>
            <a:pPr algn="ctr"/>
            <a:r>
              <a:rPr lang="en-US" sz="4400" b="1" dirty="0">
                <a:latin typeface="Times New Roman" panose="02020603050405020304" pitchFamily="18" charset="0"/>
                <a:cs typeface="Times New Roman" panose="02020603050405020304" pitchFamily="18" charset="0"/>
              </a:rPr>
              <a:t> </a:t>
            </a: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694036" y="17300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b="1" dirty="0"/>
              <a:t>www.midocean.ae</a:t>
            </a:r>
          </a:p>
        </p:txBody>
      </p:sp>
      <p:sp>
        <p:nvSpPr>
          <p:cNvPr id="14" name="Content Placeholder 2"/>
          <p:cNvSpPr txBox="1">
            <a:spLocks/>
          </p:cNvSpPr>
          <p:nvPr/>
        </p:nvSpPr>
        <p:spPr>
          <a:xfrm>
            <a:off x="2735720" y="2410167"/>
            <a:ext cx="9456280" cy="4013516"/>
          </a:xfrm>
          <a:prstGeom prst="rect">
            <a:avLst/>
          </a:prstGeom>
          <a:ln>
            <a:solidFill>
              <a:schemeClr val="accent1"/>
            </a:solid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defRPr/>
            </a:pPr>
            <a:endParaRPr lang="ar-SA" sz="2800" b="1" dirty="0">
              <a:solidFill>
                <a:srgbClr val="FF0000"/>
              </a:solidFill>
            </a:endParaRPr>
          </a:p>
          <a:p>
            <a:pPr lvl="2" algn="ctr" rtl="1">
              <a:defRPr/>
            </a:pPr>
            <a:r>
              <a:rPr lang="ar-SA" sz="2800" b="1" dirty="0">
                <a:solidFill>
                  <a:srgbClr val="FF0000"/>
                </a:solidFill>
              </a:rPr>
              <a:t>وسيلة التواصل الأساسية مع الطلاب هو عن طريق المنصة الأكاديمية </a:t>
            </a:r>
            <a:r>
              <a:rPr lang="en-US" sz="2800" b="1" dirty="0">
                <a:solidFill>
                  <a:srgbClr val="FF0000"/>
                </a:solidFill>
              </a:rPr>
              <a:t>Sis</a:t>
            </a:r>
          </a:p>
          <a:p>
            <a:pPr marL="800100" lvl="1" indent="-342900">
              <a:buFont typeface="Wingdings" panose="05000000000000000000" pitchFamily="2" charset="2"/>
              <a:buChar char="v"/>
              <a:defRPr/>
            </a:pPr>
            <a:r>
              <a:rPr lang="en-US" sz="2800" b="1" dirty="0">
                <a:solidFill>
                  <a:srgbClr val="FF0000"/>
                </a:solidFill>
                <a:cs typeface="Bader" pitchFamily="2" charset="-78"/>
              </a:rPr>
              <a:t>VIMEO</a:t>
            </a:r>
            <a:r>
              <a:rPr lang="en-US" sz="2800" b="1" dirty="0">
                <a:solidFill>
                  <a:srgbClr val="FF0000"/>
                </a:solidFill>
              </a:rPr>
              <a:t> meeting </a:t>
            </a:r>
          </a:p>
          <a:p>
            <a:pPr marL="800100" lvl="1" indent="-342900">
              <a:buFont typeface="Wingdings" panose="05000000000000000000" pitchFamily="2" charset="2"/>
              <a:buChar char="v"/>
              <a:defRPr/>
            </a:pPr>
            <a:endParaRPr lang="en-US" sz="2800" b="1" dirty="0">
              <a:solidFill>
                <a:srgbClr val="FF0000"/>
              </a:solidFill>
            </a:endParaRPr>
          </a:p>
          <a:p>
            <a:pPr marL="1262063" lvl="1" indent="-342900">
              <a:buFont typeface="Wingdings" panose="05000000000000000000" pitchFamily="2" charset="2"/>
              <a:buChar char="§"/>
              <a:defRPr/>
            </a:pPr>
            <a:r>
              <a:rPr lang="en-US" sz="2800" b="1" dirty="0">
                <a:solidFill>
                  <a:srgbClr val="FF0000"/>
                </a:solidFill>
              </a:rPr>
              <a:t> Discussion Time (Monday  At 5-6 PM) Every week</a:t>
            </a:r>
          </a:p>
          <a:p>
            <a:pPr marL="1262063" lvl="1" indent="-342900">
              <a:buFont typeface="Wingdings" panose="05000000000000000000" pitchFamily="2" charset="2"/>
              <a:buChar char="§"/>
              <a:defRPr/>
            </a:pPr>
            <a:endParaRPr lang="en-US" sz="2800" b="1" dirty="0">
              <a:solidFill>
                <a:srgbClr val="FF0000"/>
              </a:solidFill>
            </a:endParaRPr>
          </a:p>
          <a:p>
            <a:pPr>
              <a:buClr>
                <a:srgbClr val="00B0F0"/>
              </a:buClr>
            </a:pPr>
            <a:endParaRPr lang="ar-SA" sz="3600" dirty="0">
              <a:solidFill>
                <a:srgbClr val="FF0000"/>
              </a:solidFill>
              <a:latin typeface="Aharoni" panose="02010803020104030203" pitchFamily="2" charset="-79"/>
            </a:endParaRPr>
          </a:p>
        </p:txBody>
      </p:sp>
      <p:sp>
        <p:nvSpPr>
          <p:cNvPr id="11" name="Rectangle 10">
            <a:extLst>
              <a:ext uri="{FF2B5EF4-FFF2-40B4-BE49-F238E27FC236}">
                <a16:creationId xmlns:a16="http://schemas.microsoft.com/office/drawing/2014/main" id="{5D0E3917-4A1C-4814-9C68-F35AE551F8FE}"/>
              </a:ext>
            </a:extLst>
          </p:cNvPr>
          <p:cNvSpPr/>
          <p:nvPr/>
        </p:nvSpPr>
        <p:spPr>
          <a:xfrm>
            <a:off x="4147030" y="5584659"/>
            <a:ext cx="6541926" cy="7574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tx1"/>
                </a:solidFill>
              </a:rPr>
              <a:t>Principle of Management, Frist semester 2024</a:t>
            </a: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685494"/>
            <a:ext cx="11118825"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1542039-DFBC-450D-938F-09D88CD75D36}"/>
              </a:ext>
            </a:extLst>
          </p:cNvPr>
          <p:cNvSpPr txBox="1"/>
          <p:nvPr/>
        </p:nvSpPr>
        <p:spPr>
          <a:xfrm>
            <a:off x="586367" y="296856"/>
            <a:ext cx="9304859" cy="1440394"/>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sz="4000" dirty="0">
                <a:solidFill>
                  <a:schemeClr val="tx1"/>
                </a:solidFill>
              </a:rPr>
              <a:t>Primary Goal of This Course</a:t>
            </a:r>
          </a:p>
        </p:txBody>
      </p:sp>
      <p:sp>
        <p:nvSpPr>
          <p:cNvPr id="9" name="TextBox 6">
            <a:extLst>
              <a:ext uri="{FF2B5EF4-FFF2-40B4-BE49-F238E27FC236}">
                <a16:creationId xmlns:a16="http://schemas.microsoft.com/office/drawing/2014/main" id="{20A3A171-B7BE-4E67-BA35-A535AEBE7DFC}"/>
              </a:ext>
            </a:extLst>
          </p:cNvPr>
          <p:cNvSpPr txBox="1">
            <a:spLocks noChangeArrowheads="1"/>
          </p:cNvSpPr>
          <p:nvPr/>
        </p:nvSpPr>
        <p:spPr bwMode="auto">
          <a:xfrm>
            <a:off x="586367" y="1784118"/>
            <a:ext cx="10667787" cy="4548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nSpc>
                <a:spcPct val="150000"/>
              </a:lnSpc>
              <a:buFont typeface="Wingdings" panose="05000000000000000000" pitchFamily="2" charset="2"/>
              <a:buChar char="Ø"/>
              <a:defRPr/>
            </a:pPr>
            <a:r>
              <a:rPr lang="en-US" sz="2800" b="1" dirty="0">
                <a:solidFill>
                  <a:srgbClr val="FF0000"/>
                </a:solidFill>
              </a:rPr>
              <a:t>This course aims to:</a:t>
            </a:r>
          </a:p>
          <a:p>
            <a:pPr lvl="1">
              <a:lnSpc>
                <a:spcPct val="150000"/>
              </a:lnSpc>
              <a:defRPr/>
            </a:pPr>
            <a:r>
              <a:rPr lang="en-US" sz="2400" b="1" dirty="0">
                <a:solidFill>
                  <a:srgbClr val="0070C0"/>
                </a:solidFill>
              </a:rPr>
              <a:t> Provide students with concepts of </a:t>
            </a:r>
          </a:p>
          <a:p>
            <a:r>
              <a:rPr lang="en-US" sz="2400" dirty="0"/>
              <a:t>This course covers the foundations and the concepts of business administration through the presentation of an integrated framework of business management. It will focus on improving the student understanding of the administrative process: planning, decision- making, organization, coordination, motivation and incentives, administrative communications, control and Its various functions</a:t>
            </a:r>
            <a:endParaRPr lang="ar-SA" sz="2400" dirty="0"/>
          </a:p>
          <a:p>
            <a:pPr lvl="1">
              <a:lnSpc>
                <a:spcPct val="150000"/>
              </a:lnSpc>
              <a:buFont typeface="Wingdings" panose="05000000000000000000" pitchFamily="2" charset="2"/>
              <a:buChar char="v"/>
              <a:defRPr/>
            </a:pPr>
            <a:endParaRPr lang="ar-YE" sz="2400" dirty="0">
              <a:solidFill>
                <a:srgbClr val="0070C0"/>
              </a:solidFill>
            </a:endParaRPr>
          </a:p>
          <a:p>
            <a:pPr lvl="1">
              <a:lnSpc>
                <a:spcPct val="150000"/>
              </a:lnSpc>
              <a:defRPr/>
            </a:pPr>
            <a:endParaRPr lang="ar-YE" sz="2400" dirty="0">
              <a:solidFill>
                <a:srgbClr val="0070C0"/>
              </a:solidFill>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81000" y="991368"/>
            <a:ext cx="11430000" cy="52399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4314"/>
            <a:ext cx="2305141" cy="1076343"/>
          </a:xfrm>
          <a:prstGeom prst="rect">
            <a:avLst/>
          </a:prstGeom>
        </p:spPr>
      </p:pic>
      <p:sp>
        <p:nvSpPr>
          <p:cNvPr id="11" name="TextBox 10">
            <a:extLst>
              <a:ext uri="{FF2B5EF4-FFF2-40B4-BE49-F238E27FC236}">
                <a16:creationId xmlns:a16="http://schemas.microsoft.com/office/drawing/2014/main" id="{1850E23E-B3C7-47D6-A6DE-29D55F869028}"/>
              </a:ext>
            </a:extLst>
          </p:cNvPr>
          <p:cNvSpPr txBox="1"/>
          <p:nvPr/>
        </p:nvSpPr>
        <p:spPr>
          <a:xfrm>
            <a:off x="2544066" y="239226"/>
            <a:ext cx="5791970" cy="77559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dirty="0">
                <a:solidFill>
                  <a:schemeClr val="tx1"/>
                </a:solidFill>
              </a:rPr>
              <a:t>Learning Outcomes</a:t>
            </a:r>
          </a:p>
        </p:txBody>
      </p:sp>
      <p:sp>
        <p:nvSpPr>
          <p:cNvPr id="12" name="Rectangle 11">
            <a:extLst>
              <a:ext uri="{FF2B5EF4-FFF2-40B4-BE49-F238E27FC236}">
                <a16:creationId xmlns:a16="http://schemas.microsoft.com/office/drawing/2014/main" id="{94CBA0F3-73EE-4DDA-A10E-B8BE9A4D04E0}"/>
              </a:ext>
            </a:extLst>
          </p:cNvPr>
          <p:cNvSpPr/>
          <p:nvPr/>
        </p:nvSpPr>
        <p:spPr>
          <a:xfrm>
            <a:off x="536941" y="1784171"/>
            <a:ext cx="11274059" cy="4801314"/>
          </a:xfrm>
          <a:prstGeom prst="rect">
            <a:avLst/>
          </a:prstGeom>
          <a:ln>
            <a:noFill/>
          </a:ln>
        </p:spPr>
        <p:txBody>
          <a:bodyPr wrap="square">
            <a:spAutoFit/>
          </a:bodyPr>
          <a:lstStyle/>
          <a:p>
            <a:pPr marL="342900" indent="-342900">
              <a:buFont typeface="Wingdings" panose="05000000000000000000" pitchFamily="2" charset="2"/>
              <a:buChar char="q"/>
            </a:pPr>
            <a:r>
              <a:rPr lang="en-US" sz="2400" b="1" dirty="0"/>
              <a:t>Recognize the concepts of the administration, the manger and the</a:t>
            </a:r>
          </a:p>
          <a:p>
            <a:pPr marL="342900" indent="-342900">
              <a:buFont typeface="Wingdings" panose="05000000000000000000" pitchFamily="2" charset="2"/>
              <a:buChar char="q"/>
            </a:pPr>
            <a:r>
              <a:rPr lang="en-US" sz="2400" b="1" dirty="0"/>
              <a:t> organization.</a:t>
            </a:r>
          </a:p>
          <a:p>
            <a:pPr marL="342900" indent="-342900">
              <a:buFont typeface="Wingdings" panose="05000000000000000000" pitchFamily="2" charset="2"/>
              <a:buChar char="q"/>
            </a:pPr>
            <a:r>
              <a:rPr lang="en-US" sz="2400" b="1" dirty="0"/>
              <a:t>Recognize the administrative functions (planning, organization…)</a:t>
            </a:r>
          </a:p>
          <a:p>
            <a:pPr marL="342900" indent="-342900">
              <a:buFont typeface="Wingdings" panose="05000000000000000000" pitchFamily="2" charset="2"/>
              <a:buChar char="q"/>
            </a:pPr>
            <a:r>
              <a:rPr lang="en-US" sz="2400" b="1" dirty="0"/>
              <a:t>Understand the concept of administration and its role in the development of organizations and communities</a:t>
            </a:r>
          </a:p>
          <a:p>
            <a:pPr marL="342900" indent="-342900">
              <a:buFont typeface="Wingdings" panose="05000000000000000000" pitchFamily="2" charset="2"/>
              <a:buChar char="q"/>
            </a:pPr>
            <a:r>
              <a:rPr lang="en-US" sz="2400" b="1" dirty="0"/>
              <a:t> Students will understand functions of management as they relate to environmental professions. And time management </a:t>
            </a:r>
          </a:p>
          <a:p>
            <a:pPr marL="342900" indent="-342900">
              <a:buFont typeface="Wingdings" panose="05000000000000000000" pitchFamily="2" charset="2"/>
              <a:buChar char="q"/>
            </a:pPr>
            <a:r>
              <a:rPr lang="en-US" sz="2400" b="1" dirty="0"/>
              <a:t>Students will understand the principles of effective leadership.</a:t>
            </a:r>
          </a:p>
          <a:p>
            <a:pPr marL="342900" indent="-342900">
              <a:buFont typeface="Wingdings" panose="05000000000000000000" pitchFamily="2" charset="2"/>
              <a:buChar char="q"/>
            </a:pPr>
            <a:r>
              <a:rPr lang="en-US" sz="2400" b="1" dirty="0"/>
              <a:t> Students will learn how to systematically approach problem solving.</a:t>
            </a:r>
          </a:p>
          <a:p>
            <a:pPr marL="342900" indent="-342900">
              <a:buFont typeface="Wingdings" panose="05000000000000000000" pitchFamily="2" charset="2"/>
              <a:buChar char="q"/>
            </a:pPr>
            <a:r>
              <a:rPr lang="en-US" sz="2400" b="1" dirty="0"/>
              <a:t>Students will understand how environmental management systems influence the managerial environment.</a:t>
            </a:r>
          </a:p>
          <a:p>
            <a:pPr marL="914400" lvl="1" indent="-457200" eaLnBrk="0" fontAlgn="base" hangingPunct="0">
              <a:lnSpc>
                <a:spcPct val="150000"/>
              </a:lnSpc>
              <a:spcBef>
                <a:spcPct val="0"/>
              </a:spcBef>
              <a:spcAft>
                <a:spcPct val="0"/>
              </a:spcAft>
              <a:buFont typeface="Wingdings" panose="05000000000000000000" pitchFamily="2" charset="2"/>
              <a:buChar char="q"/>
              <a:defRPr/>
            </a:pPr>
            <a:endParaRPr lang="en-US" sz="2800" dirty="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FFB02BA0-41C0-467B-9ED2-A8172DF38F81}"/>
              </a:ext>
            </a:extLst>
          </p:cNvPr>
          <p:cNvSpPr/>
          <p:nvPr/>
        </p:nvSpPr>
        <p:spPr>
          <a:xfrm>
            <a:off x="805761" y="1042139"/>
            <a:ext cx="10435758" cy="464871"/>
          </a:xfrm>
          <a:prstGeom prst="rect">
            <a:avLst/>
          </a:prstGeom>
          <a:ln>
            <a:noFill/>
          </a:ln>
        </p:spPr>
        <p:txBody>
          <a:bodyPr wrap="square">
            <a:spAutoFit/>
          </a:bodyPr>
          <a:lstStyle/>
          <a:p>
            <a:pPr marL="800100" lvl="1" indent="-342900">
              <a:lnSpc>
                <a:spcPct val="150000"/>
              </a:lnSpc>
              <a:buFont typeface="Wingdings" panose="05000000000000000000" pitchFamily="2" charset="2"/>
              <a:buChar char="v"/>
              <a:defRPr/>
            </a:pPr>
            <a:r>
              <a:rPr lang="en-US" b="1" dirty="0"/>
              <a:t>The  course  will  help students to gauge understanding in principle of management</a:t>
            </a:r>
          </a:p>
        </p:txBody>
      </p:sp>
    </p:spTree>
    <p:extLst>
      <p:ext uri="{BB962C8B-B14F-4D97-AF65-F5344CB8AC3E}">
        <p14:creationId xmlns:p14="http://schemas.microsoft.com/office/powerpoint/2010/main" val="3642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226344" y="1214391"/>
            <a:ext cx="10346381" cy="44292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9">
            <a:extLst>
              <a:ext uri="{FF2B5EF4-FFF2-40B4-BE49-F238E27FC236}">
                <a16:creationId xmlns:a16="http://schemas.microsoft.com/office/drawing/2014/main" id="{342CEF7B-5C05-4668-B4A1-4D8E6CAF7C48}"/>
              </a:ext>
            </a:extLst>
          </p:cNvPr>
          <p:cNvSpPr/>
          <p:nvPr/>
        </p:nvSpPr>
        <p:spPr>
          <a:xfrm>
            <a:off x="1613153" y="5902540"/>
            <a:ext cx="6541926" cy="75741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tx1"/>
                </a:solidFill>
              </a:rPr>
              <a:t>Principle of Management, Frist semester 2024</a:t>
            </a:r>
          </a:p>
        </p:txBody>
      </p:sp>
      <p:sp>
        <p:nvSpPr>
          <p:cNvPr id="15" name="TextBox 14">
            <a:extLst>
              <a:ext uri="{FF2B5EF4-FFF2-40B4-BE49-F238E27FC236}">
                <a16:creationId xmlns:a16="http://schemas.microsoft.com/office/drawing/2014/main" id="{C407E23B-86F4-43AB-89A8-61B792BE734F}"/>
              </a:ext>
            </a:extLst>
          </p:cNvPr>
          <p:cNvSpPr txBox="1"/>
          <p:nvPr/>
        </p:nvSpPr>
        <p:spPr>
          <a:xfrm>
            <a:off x="2780993" y="324349"/>
            <a:ext cx="5984331" cy="775597"/>
          </a:xfrm>
          <a:prstGeom prst="rect">
            <a:avLst/>
          </a:prstGeom>
        </p:spPr>
        <p:txBody>
          <a:bodyPr vert="horz" lIns="91440" tIns="45720" rIns="91440" bIns="45720" rtlCol="0" anchor="ctr">
            <a:normAutofit/>
          </a:bodyPr>
          <a:lstStyle>
            <a:defPPr>
              <a:defRPr lang="en-US"/>
            </a:defPPr>
            <a:lvl1pPr algn="ctr">
              <a:lnSpc>
                <a:spcPct val="90000"/>
              </a:lnSpc>
              <a:spcBef>
                <a:spcPct val="0"/>
              </a:spcBef>
              <a:buNone/>
              <a:defRPr sz="4800" b="1">
                <a:solidFill>
                  <a:schemeClr val="bg1"/>
                </a:solidFill>
                <a:latin typeface="Aharoni" panose="02010803020104030203" pitchFamily="2" charset="-79"/>
                <a:ea typeface="+mj-ea"/>
                <a:cs typeface="Aharoni" panose="02010803020104030203" pitchFamily="2" charset="-79"/>
              </a:defRPr>
            </a:lvl1pPr>
          </a:lstStyle>
          <a:p>
            <a:r>
              <a:rPr lang="en-US" dirty="0">
                <a:solidFill>
                  <a:schemeClr val="tx1"/>
                </a:solidFill>
              </a:rPr>
              <a:t>Learning Resources</a:t>
            </a:r>
          </a:p>
        </p:txBody>
      </p:sp>
      <p:sp>
        <p:nvSpPr>
          <p:cNvPr id="16" name="TextBox 6">
            <a:extLst>
              <a:ext uri="{FF2B5EF4-FFF2-40B4-BE49-F238E27FC236}">
                <a16:creationId xmlns:a16="http://schemas.microsoft.com/office/drawing/2014/main" id="{3698ED95-9275-485E-BDFD-BBDA7CAFECC7}"/>
              </a:ext>
            </a:extLst>
          </p:cNvPr>
          <p:cNvSpPr txBox="1">
            <a:spLocks noChangeArrowheads="1"/>
          </p:cNvSpPr>
          <p:nvPr/>
        </p:nvSpPr>
        <p:spPr bwMode="auto">
          <a:xfrm>
            <a:off x="683563" y="2014071"/>
            <a:ext cx="10179189" cy="200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buFont typeface="Wingdings" panose="05000000000000000000" pitchFamily="2" charset="2"/>
              <a:buChar char="Ø"/>
              <a:defRPr/>
            </a:pPr>
            <a:r>
              <a:rPr lang="ar-YE" sz="2800" b="1" dirty="0">
                <a:solidFill>
                  <a:srgbClr val="FF0000"/>
                </a:solidFill>
              </a:rPr>
              <a:t> </a:t>
            </a:r>
            <a:r>
              <a:rPr lang="en-US" sz="2400" b="1" dirty="0">
                <a:solidFill>
                  <a:srgbClr val="FF0000"/>
                </a:solidFill>
              </a:rPr>
              <a:t>Credit Hours</a:t>
            </a:r>
            <a:r>
              <a:rPr lang="en-US" sz="2400" dirty="0">
                <a:solidFill>
                  <a:srgbClr val="FF0000"/>
                </a:solidFill>
              </a:rPr>
              <a:t>: </a:t>
            </a:r>
            <a:r>
              <a:rPr lang="en-US" sz="2400" b="1" dirty="0">
                <a:solidFill>
                  <a:srgbClr val="FF0000"/>
                </a:solidFill>
              </a:rPr>
              <a:t>3 credit hours.  </a:t>
            </a:r>
            <a:endParaRPr lang="ar-YE" sz="2400" dirty="0">
              <a:solidFill>
                <a:srgbClr val="FF0000"/>
              </a:solidFill>
            </a:endParaRPr>
          </a:p>
          <a:p>
            <a:pPr lvl="1" indent="-457200">
              <a:buFont typeface="Wingdings" pitchFamily="2" charset="2"/>
              <a:buChar char="Ø"/>
              <a:defRPr/>
            </a:pPr>
            <a:r>
              <a:rPr lang="en-US" sz="2400" b="1" dirty="0">
                <a:solidFill>
                  <a:srgbClr val="FF0000"/>
                </a:solidFill>
              </a:rPr>
              <a:t>Required Textbook: </a:t>
            </a:r>
            <a:r>
              <a:rPr lang="en-US" sz="2000" b="1" dirty="0">
                <a:solidFill>
                  <a:srgbClr val="FF0000"/>
                </a:solidFill>
              </a:rPr>
              <a:t>Principles of Management by David S. Bright, Anastasia H. Cortes, et al.</a:t>
            </a:r>
            <a:endParaRPr lang="en-US" sz="2000" dirty="0">
              <a:solidFill>
                <a:srgbClr val="FF0000"/>
              </a:solidFill>
            </a:endParaRPr>
          </a:p>
          <a:p>
            <a:pPr lvl="1" indent="-457200">
              <a:buFont typeface="Wingdings" pitchFamily="2" charset="2"/>
              <a:buChar char="Ø"/>
              <a:defRPr/>
            </a:pPr>
            <a:r>
              <a:rPr lang="en-US" sz="2400" b="1" dirty="0">
                <a:solidFill>
                  <a:srgbClr val="FF0000"/>
                </a:solidFill>
              </a:rPr>
              <a:t>Essential References:</a:t>
            </a:r>
          </a:p>
          <a:p>
            <a:pPr marL="0" lvl="1">
              <a:defRPr/>
            </a:pPr>
            <a:endParaRPr lang="en-US" sz="2800" b="1" dirty="0">
              <a:solidFill>
                <a:srgbClr val="FF0000"/>
              </a:solidFill>
            </a:endParaRPr>
          </a:p>
        </p:txBody>
      </p:sp>
      <p:sp>
        <p:nvSpPr>
          <p:cNvPr id="17" name="TextBox 6">
            <a:extLst>
              <a:ext uri="{FF2B5EF4-FFF2-40B4-BE49-F238E27FC236}">
                <a16:creationId xmlns:a16="http://schemas.microsoft.com/office/drawing/2014/main" id="{D611A37D-04D7-490B-BD94-23CBB865C72A}"/>
              </a:ext>
            </a:extLst>
          </p:cNvPr>
          <p:cNvSpPr txBox="1">
            <a:spLocks noChangeArrowheads="1"/>
          </p:cNvSpPr>
          <p:nvPr/>
        </p:nvSpPr>
        <p:spPr bwMode="auto">
          <a:xfrm>
            <a:off x="920515" y="4014619"/>
            <a:ext cx="895803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buFont typeface="Wingdings" panose="05000000000000000000" pitchFamily="2" charset="2"/>
              <a:buChar char="§"/>
            </a:pPr>
            <a:r>
              <a:rPr lang="en-US" sz="2400" b="1" dirty="0"/>
              <a:t>The main material and reference for each course will be the textbook mentioned in the course</a:t>
            </a:r>
            <a:r>
              <a:rPr lang="en-US" sz="1400" b="1" dirty="0"/>
              <a:t> </a:t>
            </a:r>
            <a:r>
              <a:rPr lang="en-US" sz="2400" b="1" dirty="0"/>
              <a:t>specifications. Lecture notes and slides are additional resources that are prepared by the professor.</a:t>
            </a:r>
            <a:endParaRPr lang="en-US" sz="14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901" y="207487"/>
            <a:ext cx="8484348" cy="830997"/>
          </a:xfrm>
          <a:prstGeom prst="rect">
            <a:avLst/>
          </a:prstGeom>
          <a:noFill/>
          <a:ln>
            <a:solidFill>
              <a:schemeClr val="tx1"/>
            </a:solidFill>
          </a:ln>
        </p:spPr>
        <p:txBody>
          <a:bodyPr wrap="square" rtlCol="0">
            <a:spAutoFit/>
          </a:bodyPr>
          <a:lstStyle>
            <a:defPPr>
              <a:defRPr lang="en-US"/>
            </a:defPPr>
            <a:lvl1pPr>
              <a:defRPr sz="3200" b="1">
                <a:solidFill>
                  <a:schemeClr val="bg1"/>
                </a:solidFill>
              </a:defRPr>
            </a:lvl1pPr>
          </a:lstStyle>
          <a:p>
            <a:pPr algn="ctr"/>
            <a:r>
              <a:rPr lang="en-US" sz="4800" dirty="0">
                <a:solidFill>
                  <a:srgbClr val="FF0000"/>
                </a:solidFill>
                <a:latin typeface="Aharoni" panose="02010803020104030203" pitchFamily="2" charset="-79"/>
                <a:ea typeface="+mj-ea"/>
                <a:cs typeface="Aharoni" panose="02010803020104030203" pitchFamily="2" charset="-79"/>
              </a:rPr>
              <a:t>Units</a:t>
            </a:r>
            <a:r>
              <a:rPr lang="en-US" dirty="0">
                <a:solidFill>
                  <a:srgbClr val="FF0000"/>
                </a:solidFill>
              </a:rPr>
              <a:t> </a:t>
            </a:r>
            <a:r>
              <a:rPr lang="en-US" sz="4800" dirty="0">
                <a:solidFill>
                  <a:srgbClr val="FF0000"/>
                </a:solidFill>
                <a:latin typeface="Aharoni" panose="02010803020104030203" pitchFamily="2" charset="-79"/>
                <a:ea typeface="+mj-ea"/>
                <a:cs typeface="Aharoni" panose="02010803020104030203" pitchFamily="2" charset="-79"/>
              </a:rPr>
              <a:t>of Course Contents</a:t>
            </a:r>
          </a:p>
        </p:txBody>
      </p:sp>
      <p:sp>
        <p:nvSpPr>
          <p:cNvPr id="5" name="TextBox 6"/>
          <p:cNvSpPr txBox="1">
            <a:spLocks noChangeArrowheads="1"/>
          </p:cNvSpPr>
          <p:nvPr/>
        </p:nvSpPr>
        <p:spPr bwMode="auto">
          <a:xfrm>
            <a:off x="1580163" y="1007764"/>
            <a:ext cx="876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400" b="1" dirty="0">
                <a:solidFill>
                  <a:srgbClr val="FF0000"/>
                </a:solidFill>
              </a:rPr>
              <a:t>Lecture Structure</a:t>
            </a:r>
            <a:r>
              <a:rPr lang="en-US" sz="2400" dirty="0">
                <a:solidFill>
                  <a:srgbClr val="FF0000"/>
                </a:solidFill>
              </a:rPr>
              <a:t>:</a:t>
            </a:r>
          </a:p>
        </p:txBody>
      </p:sp>
      <p:pic>
        <p:nvPicPr>
          <p:cNvPr id="6" name="Picture 5">
            <a:extLst>
              <a:ext uri="{FF2B5EF4-FFF2-40B4-BE49-F238E27FC236}">
                <a16:creationId xmlns:a16="http://schemas.microsoft.com/office/drawing/2014/main" id="{1AA9ED9C-DF1B-B035-D2EF-1F612766F00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0155742" y="46696"/>
            <a:ext cx="2036258" cy="1141053"/>
          </a:xfrm>
          <a:prstGeom prst="rect">
            <a:avLst/>
          </a:prstGeom>
        </p:spPr>
      </p:pic>
      <p:graphicFrame>
        <p:nvGraphicFramePr>
          <p:cNvPr id="8" name="Table 7"/>
          <p:cNvGraphicFramePr>
            <a:graphicFrameLocks noGrp="1"/>
          </p:cNvGraphicFramePr>
          <p:nvPr/>
        </p:nvGraphicFramePr>
        <p:xfrm>
          <a:off x="595745" y="1469427"/>
          <a:ext cx="11109431" cy="4674703"/>
        </p:xfrm>
        <a:graphic>
          <a:graphicData uri="http://schemas.openxmlformats.org/drawingml/2006/table">
            <a:tbl>
              <a:tblPr firstRow="1" bandRow="1">
                <a:tableStyleId>{5C22544A-7EE6-4342-B048-85BDC9FD1C3A}</a:tableStyleId>
              </a:tblPr>
              <a:tblGrid>
                <a:gridCol w="1110944">
                  <a:extLst>
                    <a:ext uri="{9D8B030D-6E8A-4147-A177-3AD203B41FA5}">
                      <a16:colId xmlns:a16="http://schemas.microsoft.com/office/drawing/2014/main" val="20000"/>
                    </a:ext>
                  </a:extLst>
                </a:gridCol>
                <a:gridCol w="7589212">
                  <a:extLst>
                    <a:ext uri="{9D8B030D-6E8A-4147-A177-3AD203B41FA5}">
                      <a16:colId xmlns:a16="http://schemas.microsoft.com/office/drawing/2014/main" val="20001"/>
                    </a:ext>
                  </a:extLst>
                </a:gridCol>
                <a:gridCol w="1247201">
                  <a:extLst>
                    <a:ext uri="{9D8B030D-6E8A-4147-A177-3AD203B41FA5}">
                      <a16:colId xmlns:a16="http://schemas.microsoft.com/office/drawing/2014/main" val="20002"/>
                    </a:ext>
                  </a:extLst>
                </a:gridCol>
                <a:gridCol w="1162074">
                  <a:extLst>
                    <a:ext uri="{9D8B030D-6E8A-4147-A177-3AD203B41FA5}">
                      <a16:colId xmlns:a16="http://schemas.microsoft.com/office/drawing/2014/main" val="20003"/>
                    </a:ext>
                  </a:extLst>
                </a:gridCol>
              </a:tblGrid>
              <a:tr h="659081">
                <a:tc>
                  <a:txBody>
                    <a:bodyPr/>
                    <a:lstStyle/>
                    <a:p>
                      <a:r>
                        <a:rPr lang="en-US" sz="1800" b="1" dirty="0"/>
                        <a:t>Module</a:t>
                      </a:r>
                    </a:p>
                  </a:txBody>
                  <a:tcPr marT="45721" marB="45721" anchor="ctr"/>
                </a:tc>
                <a:tc>
                  <a:txBody>
                    <a:bodyPr/>
                    <a:lstStyle/>
                    <a:p>
                      <a:r>
                        <a:rPr lang="en-US" sz="1800" b="1" dirty="0"/>
                        <a:t>Course</a:t>
                      </a:r>
                      <a:r>
                        <a:rPr lang="en-US" sz="1800" b="1" baseline="0" dirty="0"/>
                        <a:t> </a:t>
                      </a:r>
                      <a:r>
                        <a:rPr lang="en-US" sz="1800" b="1" dirty="0"/>
                        <a:t>Unit</a:t>
                      </a:r>
                    </a:p>
                  </a:txBody>
                  <a:tcPr marT="45721" marB="45721" anchor="ctr"/>
                </a:tc>
                <a:tc>
                  <a:txBody>
                    <a:bodyPr/>
                    <a:lstStyle/>
                    <a:p>
                      <a:r>
                        <a:rPr lang="en-US" sz="1800" b="1" dirty="0"/>
                        <a:t>No.of. Weeks</a:t>
                      </a:r>
                      <a:r>
                        <a:rPr lang="en-US" sz="1800" b="1" baseline="0" dirty="0"/>
                        <a:t> </a:t>
                      </a:r>
                      <a:endParaRPr lang="en-US" sz="1800" b="1" dirty="0"/>
                    </a:p>
                  </a:txBody>
                  <a:tcPr marT="45721" marB="45721" anchor="ctr"/>
                </a:tc>
                <a:tc>
                  <a:txBody>
                    <a:bodyPr/>
                    <a:lstStyle/>
                    <a:p>
                      <a:r>
                        <a:rPr lang="en-US" sz="1800" b="1" dirty="0"/>
                        <a:t>Contact Hours</a:t>
                      </a:r>
                    </a:p>
                  </a:txBody>
                  <a:tcPr marT="45721" marB="45721" anchor="ctr"/>
                </a:tc>
                <a:extLst>
                  <a:ext uri="{0D108BD9-81ED-4DB2-BD59-A6C34878D82A}">
                    <a16:rowId xmlns:a16="http://schemas.microsoft.com/office/drawing/2014/main" val="10000"/>
                  </a:ext>
                </a:extLst>
              </a:tr>
              <a:tr h="382253">
                <a:tc>
                  <a:txBody>
                    <a:bodyPr/>
                    <a:lstStyle/>
                    <a:p>
                      <a:pPr marL="0" indent="0">
                        <a:buFont typeface="+mj-lt"/>
                        <a:buNone/>
                      </a:pPr>
                      <a:r>
                        <a:rPr lang="en-US" sz="1800" b="1" dirty="0"/>
                        <a:t>1</a:t>
                      </a:r>
                    </a:p>
                  </a:txBody>
                  <a:tcPr marT="45721" marB="45721" anchor="ctr"/>
                </a:tc>
                <a:tc>
                  <a:txBody>
                    <a:bodyPr/>
                    <a:lstStyle/>
                    <a:p>
                      <a:r>
                        <a:rPr lang="en-US" sz="1800" b="1" dirty="0"/>
                        <a:t> </a:t>
                      </a:r>
                      <a:r>
                        <a:rPr lang="en-US" sz="1800" b="1" kern="1200" dirty="0">
                          <a:solidFill>
                            <a:schemeClr val="dk1"/>
                          </a:solidFill>
                          <a:latin typeface="+mn-lt"/>
                          <a:ea typeface="+mn-ea"/>
                          <a:cs typeface="+mn-cs"/>
                        </a:rPr>
                        <a:t>Lecture_1_Overview of management -1</a:t>
                      </a:r>
                    </a:p>
                  </a:txBody>
                  <a:tcPr marT="45721" marB="45721" anchor="ctr"/>
                </a:tc>
                <a:tc>
                  <a:txBody>
                    <a:bodyPr/>
                    <a:lstStyle/>
                    <a:p>
                      <a:r>
                        <a:rPr lang="en-US" sz="1800" b="1" dirty="0"/>
                        <a:t>1</a:t>
                      </a:r>
                      <a:r>
                        <a:rPr lang="en-US" sz="1800" b="1" baseline="30000" dirty="0"/>
                        <a:t>st</a:t>
                      </a:r>
                      <a:endParaRPr lang="en-US" sz="1800" b="1" dirty="0"/>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1"/>
                  </a:ext>
                </a:extLst>
              </a:tr>
              <a:tr h="376618">
                <a:tc>
                  <a:txBody>
                    <a:bodyPr/>
                    <a:lstStyle/>
                    <a:p>
                      <a:pPr marL="0" indent="0">
                        <a:buFont typeface="+mj-lt"/>
                        <a:buNone/>
                      </a:pPr>
                      <a:r>
                        <a:rPr lang="en-US" sz="1800" b="1" dirty="0"/>
                        <a:t>2</a:t>
                      </a:r>
                    </a:p>
                  </a:txBody>
                  <a:tcPr marT="45721" marB="45721" anchor="ctr"/>
                </a:tc>
                <a:tc>
                  <a:txBody>
                    <a:bodyPr/>
                    <a:lstStyle/>
                    <a:p>
                      <a:r>
                        <a:rPr lang="en-US" sz="1800" b="1" dirty="0"/>
                        <a:t>Lecture_2_</a:t>
                      </a:r>
                      <a:r>
                        <a:rPr lang="en-US" sz="1800" b="1" kern="1200" dirty="0">
                          <a:solidFill>
                            <a:schemeClr val="dk1"/>
                          </a:solidFill>
                          <a:latin typeface="+mn-lt"/>
                          <a:ea typeface="+mn-ea"/>
                          <a:cs typeface="+mn-cs"/>
                        </a:rPr>
                        <a:t>Overview of management -2</a:t>
                      </a:r>
                    </a:p>
                  </a:txBody>
                  <a:tcPr marT="45721" marB="45721" anchor="ctr"/>
                </a:tc>
                <a:tc>
                  <a:txBody>
                    <a:bodyPr/>
                    <a:lstStyle/>
                    <a:p>
                      <a:r>
                        <a:rPr lang="en-US" sz="1800" b="1" baseline="0" dirty="0"/>
                        <a:t>2</a:t>
                      </a:r>
                      <a:r>
                        <a:rPr lang="en-US" sz="1800" b="1" baseline="30000" dirty="0"/>
                        <a:t>nd</a:t>
                      </a:r>
                      <a:r>
                        <a:rPr lang="en-US" sz="1800" b="1" baseline="0" dirty="0"/>
                        <a:t>  </a:t>
                      </a:r>
                      <a:r>
                        <a:rPr lang="en-US" sz="1800" b="1" dirty="0"/>
                        <a:t> </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2"/>
                  </a:ext>
                </a:extLst>
              </a:tr>
              <a:tr h="468399">
                <a:tc>
                  <a:txBody>
                    <a:bodyPr/>
                    <a:lstStyle/>
                    <a:p>
                      <a:pPr marL="0" indent="0">
                        <a:buFont typeface="+mj-lt"/>
                        <a:buNone/>
                      </a:pPr>
                      <a:r>
                        <a:rPr lang="en-US" sz="1800" b="1" dirty="0"/>
                        <a:t>3</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Lecture_3_leadership</a:t>
                      </a:r>
                    </a:p>
                  </a:txBody>
                  <a:tcPr marT="45721" marB="45721" anchor="ctr"/>
                </a:tc>
                <a:tc>
                  <a:txBody>
                    <a:bodyPr/>
                    <a:lstStyle/>
                    <a:p>
                      <a:r>
                        <a:rPr lang="en-US" sz="1800" b="1" dirty="0"/>
                        <a:t>3 </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3"/>
                  </a:ext>
                </a:extLst>
              </a:tr>
              <a:tr h="392309">
                <a:tc>
                  <a:txBody>
                    <a:bodyPr/>
                    <a:lstStyle/>
                    <a:p>
                      <a:pPr marL="0" indent="0">
                        <a:buFont typeface="+mj-lt"/>
                        <a:buNone/>
                      </a:pPr>
                      <a:r>
                        <a:rPr lang="en-US" sz="1800" b="1"/>
                        <a:t>4</a:t>
                      </a:r>
                      <a:endParaRPr lang="en-US" sz="1800" b="1" dirty="0"/>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mn-lt"/>
                          <a:ea typeface="+mn-ea"/>
                          <a:cs typeface="+mn-cs"/>
                        </a:rPr>
                        <a:t>Lecture_4_Planning </a:t>
                      </a:r>
                    </a:p>
                  </a:txBody>
                  <a:tcPr marT="45721" marB="45721" anchor="ctr"/>
                </a:tc>
                <a:tc>
                  <a:txBody>
                    <a:bodyPr/>
                    <a:lstStyle/>
                    <a:p>
                      <a:r>
                        <a:rPr lang="en-US" sz="1800" b="1" dirty="0"/>
                        <a:t>4</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4"/>
                  </a:ext>
                </a:extLst>
              </a:tr>
              <a:tr h="382253">
                <a:tc>
                  <a:txBody>
                    <a:bodyPr/>
                    <a:lstStyle/>
                    <a:p>
                      <a:pPr marL="0" indent="0">
                        <a:buFont typeface="+mj-lt"/>
                        <a:buNone/>
                      </a:pPr>
                      <a:r>
                        <a:rPr lang="en-US" sz="1800" b="1" dirty="0"/>
                        <a:t>5</a:t>
                      </a:r>
                    </a:p>
                  </a:txBody>
                  <a:tcPr marT="45721" marB="45721"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t>Lecture_5_</a:t>
                      </a:r>
                      <a:r>
                        <a:rPr lang="en-US" sz="1800" b="1" kern="1200" dirty="0">
                          <a:solidFill>
                            <a:schemeClr val="dk1"/>
                          </a:solidFill>
                          <a:latin typeface="+mn-lt"/>
                          <a:ea typeface="+mn-ea"/>
                          <a:cs typeface="+mn-cs"/>
                        </a:rPr>
                        <a:t>Time Management</a:t>
                      </a:r>
                    </a:p>
                  </a:txBody>
                  <a:tcPr marT="45721" marB="45721" anchor="ctr"/>
                </a:tc>
                <a:tc>
                  <a:txBody>
                    <a:bodyPr/>
                    <a:lstStyle/>
                    <a:p>
                      <a:r>
                        <a:rPr lang="en-US" sz="1800" b="1" dirty="0"/>
                        <a:t>5</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5"/>
                  </a:ext>
                </a:extLst>
              </a:tr>
              <a:tr h="484778">
                <a:tc>
                  <a:txBody>
                    <a:bodyPr/>
                    <a:lstStyle/>
                    <a:p>
                      <a:pPr marL="0" indent="0">
                        <a:buFont typeface="+mj-lt"/>
                        <a:buNone/>
                      </a:pPr>
                      <a:r>
                        <a:rPr lang="en-US" sz="1800" b="1" dirty="0"/>
                        <a:t>6</a:t>
                      </a:r>
                    </a:p>
                  </a:txBody>
                  <a:tcPr marT="45721" marB="45721" anchor="ctr"/>
                </a:tc>
                <a:tc>
                  <a:txBody>
                    <a:bodyPr/>
                    <a:lstStyle/>
                    <a:p>
                      <a:r>
                        <a:rPr lang="en-US" sz="1800" b="1" kern="1200" dirty="0">
                          <a:solidFill>
                            <a:schemeClr val="dk1"/>
                          </a:solidFill>
                          <a:latin typeface="+mn-lt"/>
                          <a:ea typeface="+mn-ea"/>
                          <a:cs typeface="+mn-cs"/>
                        </a:rPr>
                        <a:t>Lecture_6 Making decisions Organizational Structure</a:t>
                      </a:r>
                    </a:p>
                  </a:txBody>
                  <a:tcPr marT="45721" marB="45721" anchor="ctr"/>
                </a:tc>
                <a:tc>
                  <a:txBody>
                    <a:bodyPr/>
                    <a:lstStyle/>
                    <a:p>
                      <a:r>
                        <a:rPr lang="en-US" sz="1800" b="1" dirty="0"/>
                        <a:t>6 </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6"/>
                  </a:ext>
                </a:extLst>
              </a:tr>
              <a:tr h="382253">
                <a:tc>
                  <a:txBody>
                    <a:bodyPr/>
                    <a:lstStyle/>
                    <a:p>
                      <a:pPr marL="0" indent="0">
                        <a:buFont typeface="+mj-lt"/>
                        <a:buNone/>
                      </a:pPr>
                      <a:r>
                        <a:rPr lang="en-US" sz="1800" b="1" dirty="0"/>
                        <a:t>7</a:t>
                      </a:r>
                    </a:p>
                  </a:txBody>
                  <a:tcPr marT="45721" marB="45721" anchor="ctr"/>
                </a:tc>
                <a:tc>
                  <a:txBody>
                    <a:bodyPr/>
                    <a:lstStyle/>
                    <a:p>
                      <a:pPr marL="533400" indent="-533400" fontAlgn="base">
                        <a:spcBef>
                          <a:spcPct val="0"/>
                        </a:spcBef>
                        <a:spcAft>
                          <a:spcPct val="0"/>
                        </a:spcAft>
                      </a:pPr>
                      <a:r>
                        <a:rPr lang="en-US" sz="1800" b="1" kern="1200" dirty="0">
                          <a:solidFill>
                            <a:schemeClr val="dk1"/>
                          </a:solidFill>
                          <a:latin typeface="+mn-lt"/>
                          <a:ea typeface="+mn-ea"/>
                          <a:cs typeface="+mn-cs"/>
                        </a:rPr>
                        <a:t>Lecture_7_Organizational Structure and Design</a:t>
                      </a:r>
                      <a:endParaRPr lang="en-CA" sz="1800" b="1" kern="1200" dirty="0">
                        <a:solidFill>
                          <a:schemeClr val="dk1"/>
                        </a:solidFill>
                        <a:latin typeface="+mn-lt"/>
                        <a:ea typeface="+mn-ea"/>
                        <a:cs typeface="+mn-cs"/>
                      </a:endParaRPr>
                    </a:p>
                  </a:txBody>
                  <a:tcPr marT="45721" marB="45721" anchor="ctr"/>
                </a:tc>
                <a:tc>
                  <a:txBody>
                    <a:bodyPr/>
                    <a:lstStyle/>
                    <a:p>
                      <a:r>
                        <a:rPr lang="en-US" sz="1800" b="1" dirty="0"/>
                        <a:t>7</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7"/>
                  </a:ext>
                </a:extLst>
              </a:tr>
              <a:tr h="382253">
                <a:tc>
                  <a:txBody>
                    <a:bodyPr/>
                    <a:lstStyle/>
                    <a:p>
                      <a:pPr marL="0" indent="0">
                        <a:buFont typeface="+mj-lt"/>
                        <a:buNone/>
                      </a:pPr>
                      <a:r>
                        <a:rPr lang="en-US" sz="1800" b="1" dirty="0"/>
                        <a:t>8</a:t>
                      </a:r>
                    </a:p>
                  </a:txBody>
                  <a:tcPr marT="45721" marB="45721" anchor="ctr"/>
                </a:tc>
                <a:tc>
                  <a:txBody>
                    <a:bodyPr/>
                    <a:lstStyle/>
                    <a:p>
                      <a:r>
                        <a:rPr lang="en-US" sz="1800" b="1" kern="1200" dirty="0">
                          <a:solidFill>
                            <a:schemeClr val="dk1"/>
                          </a:solidFill>
                          <a:latin typeface="+mn-lt"/>
                          <a:ea typeface="+mn-ea"/>
                          <a:cs typeface="+mn-cs"/>
                        </a:rPr>
                        <a:t>Lecture_8_Organizing and </a:t>
                      </a:r>
                      <a:r>
                        <a:rPr lang="en-US" altLang="ar-SA" sz="1800" b="1" kern="1200" dirty="0">
                          <a:solidFill>
                            <a:schemeClr val="dk1"/>
                          </a:solidFill>
                          <a:latin typeface="+mn-lt"/>
                          <a:ea typeface="+mn-ea"/>
                          <a:cs typeface="+mn-cs"/>
                        </a:rPr>
                        <a:t>MANAGERIAL COMMUNICATION</a:t>
                      </a:r>
                      <a:endParaRPr lang="en-US" sz="1800" b="1" kern="1200" dirty="0">
                        <a:solidFill>
                          <a:schemeClr val="dk1"/>
                        </a:solidFill>
                        <a:latin typeface="+mn-lt"/>
                        <a:ea typeface="+mn-ea"/>
                        <a:cs typeface="+mn-cs"/>
                      </a:endParaRPr>
                    </a:p>
                  </a:txBody>
                  <a:tcPr marT="45721" marB="45721" anchor="ctr"/>
                </a:tc>
                <a:tc>
                  <a:txBody>
                    <a:bodyPr/>
                    <a:lstStyle/>
                    <a:p>
                      <a:r>
                        <a:rPr lang="en-US" sz="1800" b="1" dirty="0"/>
                        <a:t>8</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8"/>
                  </a:ext>
                </a:extLst>
              </a:tr>
              <a:tr h="382253">
                <a:tc>
                  <a:txBody>
                    <a:bodyPr/>
                    <a:lstStyle/>
                    <a:p>
                      <a:pPr marL="0" indent="0">
                        <a:buFont typeface="+mj-lt"/>
                        <a:buNone/>
                      </a:pPr>
                      <a:r>
                        <a:rPr lang="en-US" sz="1800" b="1" dirty="0"/>
                        <a:t>9</a:t>
                      </a:r>
                    </a:p>
                  </a:txBody>
                  <a:tcPr marT="45721" marB="45721" anchor="ctr"/>
                </a:tc>
                <a:tc>
                  <a:txBody>
                    <a:bodyPr/>
                    <a:lstStyle/>
                    <a:p>
                      <a:r>
                        <a:rPr lang="en-US" sz="1800" b="1" dirty="0"/>
                        <a:t>Lecture_9_Human Resource Management </a:t>
                      </a:r>
                    </a:p>
                  </a:txBody>
                  <a:tcPr marT="45721" marB="45721" anchor="ctr"/>
                </a:tc>
                <a:tc>
                  <a:txBody>
                    <a:bodyPr/>
                    <a:lstStyle/>
                    <a:p>
                      <a:r>
                        <a:rPr lang="en-US" sz="1800" b="1" dirty="0"/>
                        <a:t>9</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09"/>
                  </a:ext>
                </a:extLst>
              </a:tr>
              <a:tr h="382253">
                <a:tc>
                  <a:txBody>
                    <a:bodyPr/>
                    <a:lstStyle/>
                    <a:p>
                      <a:pPr marL="0" indent="0">
                        <a:buFont typeface="+mj-lt"/>
                        <a:buNone/>
                      </a:pPr>
                      <a:r>
                        <a:rPr lang="en-US" sz="1800" b="1" dirty="0"/>
                        <a:t>10</a:t>
                      </a:r>
                    </a:p>
                  </a:txBody>
                  <a:tcPr marT="45721" marB="45721" anchor="ctr"/>
                </a:tc>
                <a:tc>
                  <a:txBody>
                    <a:bodyPr/>
                    <a:lstStyle/>
                    <a:p>
                      <a:r>
                        <a:rPr lang="en-US" sz="1800" b="1" dirty="0"/>
                        <a:t>Lecture_10_Controlling as a Management Function </a:t>
                      </a:r>
                    </a:p>
                  </a:txBody>
                  <a:tcPr marT="45721" marB="45721" anchor="ctr"/>
                </a:tc>
                <a:tc>
                  <a:txBody>
                    <a:bodyPr/>
                    <a:lstStyle/>
                    <a:p>
                      <a:r>
                        <a:rPr lang="en-US" sz="1800" b="1" dirty="0"/>
                        <a:t>10</a:t>
                      </a:r>
                    </a:p>
                  </a:txBody>
                  <a:tcPr marT="45721" marB="45721" anchor="ctr"/>
                </a:tc>
                <a:tc>
                  <a:txBody>
                    <a:bodyPr/>
                    <a:lstStyle/>
                    <a:p>
                      <a:r>
                        <a:rPr lang="en-US" sz="1800" b="1" dirty="0"/>
                        <a:t>3</a:t>
                      </a:r>
                    </a:p>
                  </a:txBody>
                  <a:tcPr marT="45721" marB="45721" anchor="ctr"/>
                </a:tc>
                <a:extLst>
                  <a:ext uri="{0D108BD9-81ED-4DB2-BD59-A6C34878D82A}">
                    <a16:rowId xmlns:a16="http://schemas.microsoft.com/office/drawing/2014/main" val="10010"/>
                  </a:ext>
                </a:extLst>
              </a:tr>
            </a:tbl>
          </a:graphicData>
        </a:graphic>
      </p:graphicFrame>
      <p:sp>
        <p:nvSpPr>
          <p:cNvPr id="9" name="Rectangle 8"/>
          <p:cNvSpPr/>
          <p:nvPr/>
        </p:nvSpPr>
        <p:spPr>
          <a:xfrm>
            <a:off x="3189550" y="6262596"/>
            <a:ext cx="6267348" cy="38791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600" b="1" dirty="0">
                <a:solidFill>
                  <a:schemeClr val="tx1"/>
                </a:solidFill>
              </a:rPr>
              <a:t>principle of management</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600" b="1" dirty="0">
                <a:solidFill>
                  <a:schemeClr val="tx1"/>
                </a:solidFill>
              </a:rPr>
              <a:t>DR. Magdy Al-Haj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t>
            </a:r>
            <a:r>
              <a:rPr lang="en-US" sz="1600" b="1" dirty="0">
                <a:solidFill>
                  <a:schemeClr val="tx1"/>
                </a:solidFill>
              </a:rPr>
              <a:t> </a:t>
            </a:r>
            <a:r>
              <a:rPr lang="en-US" sz="1600" b="1" dirty="0">
                <a:ln w="0"/>
                <a:solidFill>
                  <a:schemeClr val="tx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2024</a:t>
            </a:r>
          </a:p>
        </p:txBody>
      </p:sp>
    </p:spTree>
    <p:extLst>
      <p:ext uri="{BB962C8B-B14F-4D97-AF65-F5344CB8AC3E}">
        <p14:creationId xmlns:p14="http://schemas.microsoft.com/office/powerpoint/2010/main" val="2596639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62276" y="1397680"/>
            <a:ext cx="4962146" cy="2495550"/>
          </a:xfrm>
        </p:spPr>
      </p:pic>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51BE6761-60D0-4635-B418-26A9C14687A5}"/>
              </a:ext>
            </a:extLst>
          </p:cNvPr>
          <p:cNvSpPr txBox="1"/>
          <p:nvPr/>
        </p:nvSpPr>
        <p:spPr>
          <a:xfrm>
            <a:off x="2753281" y="252360"/>
            <a:ext cx="6189115" cy="707886"/>
          </a:xfrm>
          <a:prstGeom prst="rect">
            <a:avLst/>
          </a:prstGeom>
          <a:noFill/>
          <a:ln>
            <a:solidFill>
              <a:schemeClr val="accent1"/>
            </a:solidFill>
          </a:ln>
        </p:spPr>
        <p:txBody>
          <a:bodyPr wrap="square" rtlCol="0">
            <a:spAutoFit/>
          </a:bodyPr>
          <a:lstStyle>
            <a:defPPr>
              <a:defRPr lang="en-US"/>
            </a:defPPr>
            <a:lvl1pPr>
              <a:defRPr sz="3200" b="1">
                <a:solidFill>
                  <a:schemeClr val="bg1"/>
                </a:solidFill>
              </a:defRPr>
            </a:lvl1pPr>
          </a:lstStyle>
          <a:p>
            <a:pPr algn="ctr"/>
            <a:r>
              <a:rPr lang="en-US" sz="4000" dirty="0">
                <a:solidFill>
                  <a:srgbClr val="FF0000"/>
                </a:solidFill>
              </a:rPr>
              <a:t>Course Information</a:t>
            </a:r>
          </a:p>
        </p:txBody>
      </p:sp>
      <p:sp>
        <p:nvSpPr>
          <p:cNvPr id="14" name="TextBox 6">
            <a:extLst>
              <a:ext uri="{FF2B5EF4-FFF2-40B4-BE49-F238E27FC236}">
                <a16:creationId xmlns:a16="http://schemas.microsoft.com/office/drawing/2014/main" id="{1911A945-B5D1-4214-8055-883E771F6D35}"/>
              </a:ext>
            </a:extLst>
          </p:cNvPr>
          <p:cNvSpPr txBox="1">
            <a:spLocks noChangeArrowheads="1"/>
          </p:cNvSpPr>
          <p:nvPr/>
        </p:nvSpPr>
        <p:spPr bwMode="auto">
          <a:xfrm>
            <a:off x="717464" y="1309953"/>
            <a:ext cx="6061298" cy="52322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p>
        </p:txBody>
      </p:sp>
      <p:sp>
        <p:nvSpPr>
          <p:cNvPr id="15" name="Rectangle 14">
            <a:extLst>
              <a:ext uri="{FF2B5EF4-FFF2-40B4-BE49-F238E27FC236}">
                <a16:creationId xmlns:a16="http://schemas.microsoft.com/office/drawing/2014/main" id="{8781A7CF-208E-469C-96B1-3CB4391A998A}"/>
              </a:ext>
            </a:extLst>
          </p:cNvPr>
          <p:cNvSpPr>
            <a:spLocks noGrp="1" noChangeArrowheads="1"/>
          </p:cNvSpPr>
          <p:nvPr/>
        </p:nvSpPr>
        <p:spPr>
          <a:xfrm>
            <a:off x="180431" y="2214818"/>
            <a:ext cx="7720755" cy="3880773"/>
          </a:xfrm>
          <a:prstGeom prst="rect">
            <a:avLst/>
          </a:prstGeom>
          <a:ln>
            <a:solidFill>
              <a:schemeClr val="tx1"/>
            </a:solidFill>
          </a:ln>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GB" sz="3600" b="1" dirty="0">
                <a:solidFill>
                  <a:srgbClr val="FF0000"/>
                </a:solidFill>
              </a:rPr>
              <a:t>Short Exam</a:t>
            </a:r>
          </a:p>
          <a:p>
            <a:pPr lvl="1">
              <a:lnSpc>
                <a:spcPct val="90000"/>
              </a:lnSpc>
            </a:pPr>
            <a:r>
              <a:rPr lang="en-US" sz="3200" b="1" dirty="0">
                <a:solidFill>
                  <a:srgbClr val="FF0000"/>
                </a:solidFill>
              </a:rPr>
              <a:t>80</a:t>
            </a:r>
            <a:r>
              <a:rPr lang="en-GB" sz="3200" b="1" dirty="0">
                <a:solidFill>
                  <a:srgbClr val="FF0000"/>
                </a:solidFill>
              </a:rPr>
              <a:t>% mark</a:t>
            </a:r>
            <a:r>
              <a:rPr lang="en-US" sz="3200" b="1" dirty="0">
                <a:solidFill>
                  <a:srgbClr val="FF0000"/>
                </a:solidFill>
              </a:rPr>
              <a:t>s</a:t>
            </a:r>
            <a:endParaRPr lang="en-GB" sz="3200" b="1" dirty="0">
              <a:solidFill>
                <a:srgbClr val="FF0000"/>
              </a:solidFill>
            </a:endParaRPr>
          </a:p>
          <a:p>
            <a:pPr lvl="2">
              <a:lnSpc>
                <a:spcPct val="90000"/>
              </a:lnSpc>
            </a:pPr>
            <a:r>
              <a:rPr lang="en-GB" sz="2800" b="1" dirty="0">
                <a:solidFill>
                  <a:srgbClr val="FF0000"/>
                </a:solidFill>
              </a:rPr>
              <a:t>Count of short Exam 10 (Weekly)</a:t>
            </a:r>
          </a:p>
          <a:p>
            <a:pPr lvl="2">
              <a:lnSpc>
                <a:spcPct val="90000"/>
              </a:lnSpc>
            </a:pPr>
            <a:r>
              <a:rPr lang="en-GB" sz="2800" b="1" dirty="0">
                <a:solidFill>
                  <a:srgbClr val="FF0000"/>
                </a:solidFill>
              </a:rPr>
              <a:t>8 Marks for each of short Exam. </a:t>
            </a:r>
          </a:p>
          <a:p>
            <a:pPr lvl="2">
              <a:lnSpc>
                <a:spcPct val="90000"/>
              </a:lnSpc>
            </a:pPr>
            <a:endParaRPr lang="en-GB" sz="2800" b="1" dirty="0">
              <a:solidFill>
                <a:srgbClr val="FF0000"/>
              </a:solidFill>
            </a:endParaRPr>
          </a:p>
          <a:p>
            <a:pPr lvl="1">
              <a:lnSpc>
                <a:spcPct val="90000"/>
              </a:lnSpc>
            </a:pPr>
            <a:r>
              <a:rPr lang="en-US" sz="3200" b="1" dirty="0">
                <a:solidFill>
                  <a:srgbClr val="FF0000"/>
                </a:solidFill>
              </a:rPr>
              <a:t>20</a:t>
            </a:r>
            <a:r>
              <a:rPr lang="en-GB" sz="3200" b="1" dirty="0">
                <a:solidFill>
                  <a:srgbClr val="FF0000"/>
                </a:solidFill>
              </a:rPr>
              <a:t>% Final Examination</a:t>
            </a:r>
          </a:p>
        </p:txBody>
      </p:sp>
      <p:pic>
        <p:nvPicPr>
          <p:cNvPr id="16" name="Picture 2" descr="EXAM | University of Lapland">
            <a:extLst>
              <a:ext uri="{FF2B5EF4-FFF2-40B4-BE49-F238E27FC236}">
                <a16:creationId xmlns:a16="http://schemas.microsoft.com/office/drawing/2014/main" id="{AA1837CB-C61D-4212-B2E7-E5738B9E829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79537" y="4509132"/>
            <a:ext cx="2467052" cy="137296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BFD6DC18-F691-4839-AAB9-EE18EE41BCB2}"/>
              </a:ext>
            </a:extLst>
          </p:cNvPr>
          <p:cNvSpPr/>
          <p:nvPr/>
        </p:nvSpPr>
        <p:spPr>
          <a:xfrm>
            <a:off x="1308296" y="6310500"/>
            <a:ext cx="6100521" cy="30123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tx1"/>
                </a:solidFill>
              </a:rPr>
              <a:t>Principle of Management, Frist semester 2024</a:t>
            </a:r>
          </a:p>
        </p:txBody>
      </p:sp>
    </p:spTree>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753281" y="252360"/>
            <a:ext cx="6189115" cy="707886"/>
          </a:xfrm>
          <a:prstGeom prst="rect">
            <a:avLst/>
          </a:prstGeom>
          <a:noFill/>
          <a:ln>
            <a:solidFill>
              <a:schemeClr val="accent1"/>
            </a:solidFill>
          </a:ln>
        </p:spPr>
        <p:txBody>
          <a:bodyPr wrap="square" rtlCol="0">
            <a:spAutoFit/>
          </a:bodyPr>
          <a:lstStyle>
            <a:defPPr>
              <a:defRPr lang="en-US"/>
            </a:defPPr>
            <a:lvl1pPr>
              <a:defRPr sz="3200" b="1">
                <a:solidFill>
                  <a:schemeClr val="bg1"/>
                </a:solidFill>
              </a:defRPr>
            </a:lvl1pPr>
          </a:lstStyle>
          <a:p>
            <a:pPr algn="ctr"/>
            <a:r>
              <a:rPr lang="en-US" sz="4000" dirty="0">
                <a:solidFill>
                  <a:srgbClr val="FF0000"/>
                </a:solidFill>
              </a:rPr>
              <a:t>EXAM</a:t>
            </a:r>
          </a:p>
        </p:txBody>
      </p:sp>
      <p:sp>
        <p:nvSpPr>
          <p:cNvPr id="4" name="TextBox 6"/>
          <p:cNvSpPr txBox="1">
            <a:spLocks noChangeArrowheads="1"/>
          </p:cNvSpPr>
          <p:nvPr/>
        </p:nvSpPr>
        <p:spPr bwMode="auto">
          <a:xfrm>
            <a:off x="3238394" y="1377298"/>
            <a:ext cx="6061298" cy="52322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marL="1319213" lvl="1" indent="-342900">
              <a:buFont typeface="Wingdings" panose="05000000000000000000" pitchFamily="2" charset="2"/>
              <a:buChar char="Ø"/>
              <a:defRPr/>
            </a:pPr>
            <a:r>
              <a:rPr lang="en-US" sz="2800" b="1" dirty="0">
                <a:solidFill>
                  <a:srgbClr val="FF0000"/>
                </a:solidFill>
              </a:rPr>
              <a:t>Assessment Method:</a:t>
            </a:r>
          </a:p>
        </p:txBody>
      </p:sp>
      <p:sp>
        <p:nvSpPr>
          <p:cNvPr id="5" name="Rectangle 4"/>
          <p:cNvSpPr>
            <a:spLocks noGrp="1" noChangeArrowheads="1"/>
          </p:cNvSpPr>
          <p:nvPr/>
        </p:nvSpPr>
        <p:spPr>
          <a:xfrm>
            <a:off x="2753281" y="2109406"/>
            <a:ext cx="7720755" cy="3880773"/>
          </a:xfrm>
          <a:prstGeom prst="rect">
            <a:avLst/>
          </a:prstGeom>
          <a:ln>
            <a:solidFill>
              <a:schemeClr val="tx1"/>
            </a:solidFill>
          </a:ln>
        </p:spPr>
        <p:txBody>
          <a:bodyPr vert="horz" lIns="91440" tIns="45720" rIns="91440" bIns="45720" rtlCol="0" anchor="ctr">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nSpc>
                <a:spcPct val="90000"/>
              </a:lnSpc>
            </a:pPr>
            <a:r>
              <a:rPr lang="en-US" sz="3200" b="1" dirty="0">
                <a:solidFill>
                  <a:srgbClr val="FF0000"/>
                </a:solidFill>
              </a:rPr>
              <a:t>Multiple choice</a:t>
            </a:r>
          </a:p>
          <a:p>
            <a:pPr marL="0" indent="0">
              <a:lnSpc>
                <a:spcPct val="90000"/>
              </a:lnSpc>
            </a:pPr>
            <a:r>
              <a:rPr lang="en-US" sz="3200" b="1" dirty="0">
                <a:solidFill>
                  <a:srgbClr val="FF0000"/>
                </a:solidFill>
              </a:rPr>
              <a:t>TRUE &amp; FALSE</a:t>
            </a:r>
          </a:p>
          <a:p>
            <a:pPr marL="0" indent="0">
              <a:lnSpc>
                <a:spcPct val="90000"/>
              </a:lnSpc>
            </a:pPr>
            <a:r>
              <a:rPr lang="en-US" sz="3200" b="1" dirty="0">
                <a:solidFill>
                  <a:srgbClr val="FF0000"/>
                </a:solidFill>
              </a:rPr>
              <a:t>VOICE QU </a:t>
            </a:r>
            <a:endParaRPr lang="en-GB" sz="3200" b="1" dirty="0">
              <a:solidFill>
                <a:srgbClr val="FF0000"/>
              </a:solidFill>
            </a:endParaRPr>
          </a:p>
        </p:txBody>
      </p:sp>
      <p:pic>
        <p:nvPicPr>
          <p:cNvPr id="6" name="Picture 2" descr="EXAM | University of Lapland">
            <a:extLst>
              <a:ext uri="{FF2B5EF4-FFF2-40B4-BE49-F238E27FC236}">
                <a16:creationId xmlns:a16="http://schemas.microsoft.com/office/drawing/2014/main" id="{8C68F710-40D9-0EE7-20FB-0DB52FC40C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193" y="2821622"/>
            <a:ext cx="2467052" cy="137296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791304" y="151264"/>
            <a:ext cx="2036258" cy="1141053"/>
          </a:xfrm>
          <a:prstGeom prst="rect">
            <a:avLst/>
          </a:prstGeom>
        </p:spPr>
      </p:pic>
      <p:sp>
        <p:nvSpPr>
          <p:cNvPr id="8" name="Rectangle 7">
            <a:extLst>
              <a:ext uri="{FF2B5EF4-FFF2-40B4-BE49-F238E27FC236}">
                <a16:creationId xmlns:a16="http://schemas.microsoft.com/office/drawing/2014/main" id="{292217DC-BCD1-4636-A771-8D8E92DBB195}"/>
              </a:ext>
            </a:extLst>
          </p:cNvPr>
          <p:cNvSpPr/>
          <p:nvPr/>
        </p:nvSpPr>
        <p:spPr>
          <a:xfrm>
            <a:off x="3311065" y="6116639"/>
            <a:ext cx="6480239" cy="55578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tx1"/>
                </a:solidFill>
              </a:rPr>
              <a:t>Principle of Management, Frist semester 2024</a:t>
            </a:r>
          </a:p>
        </p:txBody>
      </p:sp>
    </p:spTree>
    <p:extLst>
      <p:ext uri="{BB962C8B-B14F-4D97-AF65-F5344CB8AC3E}">
        <p14:creationId xmlns:p14="http://schemas.microsoft.com/office/powerpoint/2010/main" val="3781170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EAD094-B85E-448F-B313-9B7C36474A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09935" cy="6858000"/>
          </a:xfrm>
          <a:prstGeom prst="rect">
            <a:avLst/>
          </a:prstGeom>
        </p:spPr>
      </p:pic>
      <p:sp>
        <p:nvSpPr>
          <p:cNvPr id="4" name="TextBox 3">
            <a:extLst>
              <a:ext uri="{FF2B5EF4-FFF2-40B4-BE49-F238E27FC236}">
                <a16:creationId xmlns:a16="http://schemas.microsoft.com/office/drawing/2014/main" id="{BD6E81D2-A43A-45C0-B572-E9E12BE5196B}"/>
              </a:ext>
            </a:extLst>
          </p:cNvPr>
          <p:cNvSpPr txBox="1"/>
          <p:nvPr/>
        </p:nvSpPr>
        <p:spPr>
          <a:xfrm>
            <a:off x="7202658" y="2374544"/>
            <a:ext cx="4783015" cy="707886"/>
          </a:xfrm>
          <a:prstGeom prst="rect">
            <a:avLst/>
          </a:prstGeom>
          <a:noFill/>
          <a:ln>
            <a:solidFill>
              <a:schemeClr val="accent1"/>
            </a:solidFill>
          </a:ln>
        </p:spPr>
        <p:txBody>
          <a:bodyPr wrap="square" rtlCol="0">
            <a:spAutoFit/>
          </a:bodyPr>
          <a:lstStyle>
            <a:defPPr>
              <a:defRPr lang="en-US"/>
            </a:defPPr>
            <a:lvl1pPr algn="ctr">
              <a:defRPr sz="4000" b="1">
                <a:solidFill>
                  <a:schemeClr val="bg1"/>
                </a:solidFill>
              </a:defRPr>
            </a:lvl1pPr>
          </a:lstStyle>
          <a:p>
            <a:r>
              <a:rPr lang="en-US" dirty="0">
                <a:solidFill>
                  <a:srgbClr val="FF0000"/>
                </a:solidFill>
              </a:rPr>
              <a:t>Academic Calendar</a:t>
            </a:r>
          </a:p>
        </p:txBody>
      </p:sp>
    </p:spTree>
    <p:extLst>
      <p:ext uri="{BB962C8B-B14F-4D97-AF65-F5344CB8AC3E}">
        <p14:creationId xmlns:p14="http://schemas.microsoft.com/office/powerpoint/2010/main" val="3052405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01799" y="535918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3079449" y="897436"/>
            <a:ext cx="6424864" cy="707886"/>
          </a:xfrm>
          <a:prstGeom prst="rect">
            <a:avLst/>
          </a:prstGeom>
          <a:noFill/>
          <a:ln>
            <a:solidFill>
              <a:schemeClr val="accent1"/>
            </a:solidFill>
          </a:ln>
        </p:spPr>
        <p:txBody>
          <a:bodyPr wrap="square" rtlCol="0">
            <a:spAutoFit/>
          </a:bodyPr>
          <a:lstStyle>
            <a:defPPr>
              <a:defRPr lang="en-US"/>
            </a:defPPr>
            <a:lvl1pPr algn="ctr">
              <a:defRPr sz="4000" b="1">
                <a:solidFill>
                  <a:schemeClr val="bg1"/>
                </a:solidFill>
              </a:defRPr>
            </a:lvl1pPr>
          </a:lstStyle>
          <a:p>
            <a:r>
              <a:rPr lang="en-US" dirty="0">
                <a:solidFill>
                  <a:srgbClr val="FF0000"/>
                </a:solidFill>
              </a:rPr>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12</a:t>
            </a:fld>
            <a:endParaRPr lang="en-US"/>
          </a:p>
        </p:txBody>
      </p:sp>
      <p:sp>
        <p:nvSpPr>
          <p:cNvPr id="11" name="Google Shape;1103;p33">
            <a:extLst>
              <a:ext uri="{FF2B5EF4-FFF2-40B4-BE49-F238E27FC236}">
                <a16:creationId xmlns:a16="http://schemas.microsoft.com/office/drawing/2014/main" id="{8BCBFB35-849A-A846-920B-05F167933D55}"/>
              </a:ext>
            </a:extLst>
          </p:cNvPr>
          <p:cNvSpPr txBox="1">
            <a:spLocks/>
          </p:cNvSpPr>
          <p:nvPr/>
        </p:nvSpPr>
        <p:spPr>
          <a:xfrm>
            <a:off x="2968433" y="2238402"/>
            <a:ext cx="6763958" cy="2452839"/>
          </a:xfrm>
          <a:prstGeom prst="rect">
            <a:avLst/>
          </a:prstGeom>
          <a:ln>
            <a:solidFill>
              <a:schemeClr val="tx1"/>
            </a:solid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lnSpc>
                <a:spcPct val="100000"/>
              </a:lnSpc>
              <a:spcBef>
                <a:spcPts val="0"/>
              </a:spcBef>
              <a:buClr>
                <a:srgbClr val="212950"/>
              </a:buClr>
              <a:buSzPts val="2600"/>
              <a:buFont typeface="Catamaran"/>
              <a:buNone/>
            </a:pPr>
            <a:r>
              <a:rPr lang="ar-SA" sz="2800" b="1" dirty="0">
                <a:solidFill>
                  <a:srgbClr val="FF0000"/>
                </a:solidFill>
                <a:latin typeface="ae_Ouhod" pitchFamily="34" charset="-78"/>
                <a:ea typeface="Tahoma" panose="020B0604030504040204" pitchFamily="34" charset="0"/>
                <a:cs typeface="ae_Ouhod" pitchFamily="34" charset="-78"/>
              </a:rPr>
              <a:t>الفترة الزمنية التعليمية في الفصل الدراسي  تكون مدة ١٣أسبوع</a:t>
            </a:r>
            <a:endParaRPr lang="en-US" sz="2800" b="1" dirty="0">
              <a:solidFill>
                <a:srgbClr val="FF0000"/>
              </a:solidFill>
              <a:latin typeface="ae_Ouhod" pitchFamily="34" charset="-78"/>
              <a:ea typeface="Tahoma" panose="020B0604030504040204" pitchFamily="34" charset="0"/>
              <a:cs typeface="ae_Ouhod" pitchFamily="34" charset="-78"/>
            </a:endParaRPr>
          </a:p>
          <a:p>
            <a:pPr algn="ctr" rtl="1">
              <a:lnSpc>
                <a:spcPct val="100000"/>
              </a:lnSpc>
              <a:spcBef>
                <a:spcPts val="0"/>
              </a:spcBef>
              <a:buClr>
                <a:srgbClr val="212950"/>
              </a:buClr>
              <a:buSzPts val="2600"/>
              <a:buFont typeface="Catamaran"/>
              <a:buNone/>
            </a:pPr>
            <a:r>
              <a:rPr lang="ar-SA" sz="2800" b="1" dirty="0">
                <a:solidFill>
                  <a:srgbClr val="FF0000"/>
                </a:solidFill>
                <a:latin typeface="ae_Ouhod" pitchFamily="34" charset="-78"/>
                <a:ea typeface="Tahoma" panose="020B0604030504040204" pitchFamily="34" charset="0"/>
                <a:cs typeface="ae_Ouhod" pitchFamily="34" charset="-78"/>
              </a:rPr>
              <a:t>   (منهم أسبوعين للاختبار النهائي)</a:t>
            </a:r>
          </a:p>
        </p:txBody>
      </p:sp>
      <p:grpSp>
        <p:nvGrpSpPr>
          <p:cNvPr id="12" name="Google Shape;531;p45">
            <a:extLst>
              <a:ext uri="{FF2B5EF4-FFF2-40B4-BE49-F238E27FC236}">
                <a16:creationId xmlns:a16="http://schemas.microsoft.com/office/drawing/2014/main" id="{5594617E-7544-D04F-B38A-E344AC5615A3}"/>
              </a:ext>
            </a:extLst>
          </p:cNvPr>
          <p:cNvGrpSpPr/>
          <p:nvPr/>
        </p:nvGrpSpPr>
        <p:grpSpPr>
          <a:xfrm>
            <a:off x="145854" y="2489180"/>
            <a:ext cx="2825946" cy="1884958"/>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rtl="0">
                <a:lnSpc>
                  <a:spcPct val="100000"/>
                </a:lnSpc>
                <a:spcBef>
                  <a:spcPts val="0"/>
                </a:spcBef>
                <a:spcAft>
                  <a:spcPts val="0"/>
                </a:spcAft>
                <a:buClr>
                  <a:srgbClr val="000000"/>
                </a:buClr>
                <a:buFont typeface="Arial"/>
                <a:buNone/>
              </a:pPr>
              <a:endParaRPr/>
            </a:p>
          </p:txBody>
        </p:sp>
      </p:grpSp>
      <p:pic>
        <p:nvPicPr>
          <p:cNvPr id="54" name="Picture 53">
            <a:extLst>
              <a:ext uri="{FF2B5EF4-FFF2-40B4-BE49-F238E27FC236}">
                <a16:creationId xmlns:a16="http://schemas.microsoft.com/office/drawing/2014/main" id="{1AA9ED9C-DF1B-B035-D2EF-1F612766F00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745208" y="-226751"/>
            <a:ext cx="2036258" cy="1313694"/>
          </a:xfrm>
          <a:prstGeom prst="rect">
            <a:avLst/>
          </a:prstGeom>
        </p:spPr>
      </p:pic>
      <p:sp>
        <p:nvSpPr>
          <p:cNvPr id="55" name="Rectangle 54"/>
          <p:cNvSpPr/>
          <p:nvPr/>
        </p:nvSpPr>
        <p:spPr>
          <a:xfrm>
            <a:off x="3079449" y="5761540"/>
            <a:ext cx="6541926" cy="75741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tx1"/>
                </a:solidFill>
              </a:rPr>
              <a:t>Principle of Management, Frist semester 2024</a:t>
            </a:r>
          </a:p>
        </p:txBody>
      </p:sp>
    </p:spTree>
    <p:extLst>
      <p:ext uri="{BB962C8B-B14F-4D97-AF65-F5344CB8AC3E}">
        <p14:creationId xmlns:p14="http://schemas.microsoft.com/office/powerpoint/2010/main" val="16784554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13" name="Google Shape;1103;p33">
            <a:extLst>
              <a:ext uri="{FF2B5EF4-FFF2-40B4-BE49-F238E27FC236}">
                <a16:creationId xmlns:a16="http://schemas.microsoft.com/office/drawing/2014/main" id="{8BCBFB35-849A-A846-920B-05F167933D55}"/>
              </a:ext>
            </a:extLst>
          </p:cNvPr>
          <p:cNvSpPr txBox="1">
            <a:spLocks/>
          </p:cNvSpPr>
          <p:nvPr/>
        </p:nvSpPr>
        <p:spPr>
          <a:xfrm>
            <a:off x="9425065" y="2005110"/>
            <a:ext cx="2351328" cy="2558889"/>
          </a:xfrm>
          <a:prstGeom prst="rect">
            <a:avLst/>
          </a:prstGeom>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50000" t="-80000" r="50000" b="180000"/>
            </a:path>
            <a:tileRect/>
          </a:gradFill>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EG"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rPr>
              <a:t>مخطط الأسابيع الدراسية </a:t>
            </a:r>
            <a:endParaRPr lang="ar-SA" b="1" dirty="0">
              <a:solidFill>
                <a:schemeClr val="tx1">
                  <a:lumMod val="85000"/>
                  <a:lumOff val="1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grpSp>
        <p:nvGrpSpPr>
          <p:cNvPr id="14" name="Google Shape;531;p45">
            <a:extLst>
              <a:ext uri="{FF2B5EF4-FFF2-40B4-BE49-F238E27FC236}">
                <a16:creationId xmlns:a16="http://schemas.microsoft.com/office/drawing/2014/main" id="{5594617E-7544-D04F-B38A-E344AC5615A3}"/>
              </a:ext>
            </a:extLst>
          </p:cNvPr>
          <p:cNvGrpSpPr/>
          <p:nvPr/>
        </p:nvGrpSpPr>
        <p:grpSpPr>
          <a:xfrm>
            <a:off x="9768637" y="5204599"/>
            <a:ext cx="2007757" cy="1475631"/>
            <a:chOff x="4189650" y="2440275"/>
            <a:chExt cx="4195525" cy="2055425"/>
          </a:xfrm>
        </p:grpSpPr>
        <p:sp>
          <p:nvSpPr>
            <p:cNvPr id="15" name="Google Shape;532;p45">
              <a:extLst>
                <a:ext uri="{FF2B5EF4-FFF2-40B4-BE49-F238E27FC236}">
                  <a16:creationId xmlns:a16="http://schemas.microsoft.com/office/drawing/2014/main"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16" name="Google Shape;533;p45">
              <a:extLst>
                <a:ext uri="{FF2B5EF4-FFF2-40B4-BE49-F238E27FC236}">
                  <a16:creationId xmlns:a16="http://schemas.microsoft.com/office/drawing/2014/main"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534;p45">
              <a:extLst>
                <a:ext uri="{FF2B5EF4-FFF2-40B4-BE49-F238E27FC236}">
                  <a16:creationId xmlns:a16="http://schemas.microsoft.com/office/drawing/2014/main"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535;p45">
              <a:extLst>
                <a:ext uri="{FF2B5EF4-FFF2-40B4-BE49-F238E27FC236}">
                  <a16:creationId xmlns:a16="http://schemas.microsoft.com/office/drawing/2014/main"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536;p45">
              <a:extLst>
                <a:ext uri="{FF2B5EF4-FFF2-40B4-BE49-F238E27FC236}">
                  <a16:creationId xmlns:a16="http://schemas.microsoft.com/office/drawing/2014/main"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537;p45">
              <a:extLst>
                <a:ext uri="{FF2B5EF4-FFF2-40B4-BE49-F238E27FC236}">
                  <a16:creationId xmlns:a16="http://schemas.microsoft.com/office/drawing/2014/main"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538;p45">
              <a:extLst>
                <a:ext uri="{FF2B5EF4-FFF2-40B4-BE49-F238E27FC236}">
                  <a16:creationId xmlns:a16="http://schemas.microsoft.com/office/drawing/2014/main"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539;p45">
              <a:extLst>
                <a:ext uri="{FF2B5EF4-FFF2-40B4-BE49-F238E27FC236}">
                  <a16:creationId xmlns:a16="http://schemas.microsoft.com/office/drawing/2014/main"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540;p45">
              <a:extLst>
                <a:ext uri="{FF2B5EF4-FFF2-40B4-BE49-F238E27FC236}">
                  <a16:creationId xmlns:a16="http://schemas.microsoft.com/office/drawing/2014/main"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541;p45">
              <a:extLst>
                <a:ext uri="{FF2B5EF4-FFF2-40B4-BE49-F238E27FC236}">
                  <a16:creationId xmlns:a16="http://schemas.microsoft.com/office/drawing/2014/main"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542;p45">
              <a:extLst>
                <a:ext uri="{FF2B5EF4-FFF2-40B4-BE49-F238E27FC236}">
                  <a16:creationId xmlns:a16="http://schemas.microsoft.com/office/drawing/2014/main"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543;p45">
              <a:extLst>
                <a:ext uri="{FF2B5EF4-FFF2-40B4-BE49-F238E27FC236}">
                  <a16:creationId xmlns:a16="http://schemas.microsoft.com/office/drawing/2014/main"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544;p45">
              <a:extLst>
                <a:ext uri="{FF2B5EF4-FFF2-40B4-BE49-F238E27FC236}">
                  <a16:creationId xmlns:a16="http://schemas.microsoft.com/office/drawing/2014/main"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28" name="Google Shape;545;p45">
              <a:extLst>
                <a:ext uri="{FF2B5EF4-FFF2-40B4-BE49-F238E27FC236}">
                  <a16:creationId xmlns:a16="http://schemas.microsoft.com/office/drawing/2014/main"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solidFill>
                  <a:schemeClr val="tx1">
                    <a:lumMod val="60000"/>
                    <a:lumOff val="40000"/>
                  </a:schemeClr>
                </a:solidFill>
              </a:endParaRPr>
            </a:p>
          </p:txBody>
        </p:sp>
        <p:sp>
          <p:nvSpPr>
            <p:cNvPr id="29" name="Google Shape;546;p45">
              <a:extLst>
                <a:ext uri="{FF2B5EF4-FFF2-40B4-BE49-F238E27FC236}">
                  <a16:creationId xmlns:a16="http://schemas.microsoft.com/office/drawing/2014/main"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547;p45">
              <a:extLst>
                <a:ext uri="{FF2B5EF4-FFF2-40B4-BE49-F238E27FC236}">
                  <a16:creationId xmlns:a16="http://schemas.microsoft.com/office/drawing/2014/main"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548;p45">
              <a:extLst>
                <a:ext uri="{FF2B5EF4-FFF2-40B4-BE49-F238E27FC236}">
                  <a16:creationId xmlns:a16="http://schemas.microsoft.com/office/drawing/2014/main"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549;p45">
              <a:extLst>
                <a:ext uri="{FF2B5EF4-FFF2-40B4-BE49-F238E27FC236}">
                  <a16:creationId xmlns:a16="http://schemas.microsoft.com/office/drawing/2014/main"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3" name="Google Shape;550;p45">
              <a:extLst>
                <a:ext uri="{FF2B5EF4-FFF2-40B4-BE49-F238E27FC236}">
                  <a16:creationId xmlns:a16="http://schemas.microsoft.com/office/drawing/2014/main"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Font typeface="Arial"/>
                <a:buNone/>
              </a:pPr>
              <a:endParaRPr/>
            </a:p>
          </p:txBody>
        </p:sp>
        <p:sp>
          <p:nvSpPr>
            <p:cNvPr id="34" name="Google Shape;551;p45">
              <a:extLst>
                <a:ext uri="{FF2B5EF4-FFF2-40B4-BE49-F238E27FC236}">
                  <a16:creationId xmlns:a16="http://schemas.microsoft.com/office/drawing/2014/main"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552;p45">
              <a:extLst>
                <a:ext uri="{FF2B5EF4-FFF2-40B4-BE49-F238E27FC236}">
                  <a16:creationId xmlns:a16="http://schemas.microsoft.com/office/drawing/2014/main"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553;p45">
              <a:extLst>
                <a:ext uri="{FF2B5EF4-FFF2-40B4-BE49-F238E27FC236}">
                  <a16:creationId xmlns:a16="http://schemas.microsoft.com/office/drawing/2014/main"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554;p45">
              <a:extLst>
                <a:ext uri="{FF2B5EF4-FFF2-40B4-BE49-F238E27FC236}">
                  <a16:creationId xmlns:a16="http://schemas.microsoft.com/office/drawing/2014/main"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555;p45">
              <a:extLst>
                <a:ext uri="{FF2B5EF4-FFF2-40B4-BE49-F238E27FC236}">
                  <a16:creationId xmlns:a16="http://schemas.microsoft.com/office/drawing/2014/main"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556;p45">
              <a:extLst>
                <a:ext uri="{FF2B5EF4-FFF2-40B4-BE49-F238E27FC236}">
                  <a16:creationId xmlns:a16="http://schemas.microsoft.com/office/drawing/2014/main"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557;p45">
              <a:extLst>
                <a:ext uri="{FF2B5EF4-FFF2-40B4-BE49-F238E27FC236}">
                  <a16:creationId xmlns:a16="http://schemas.microsoft.com/office/drawing/2014/main"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558;p45">
              <a:extLst>
                <a:ext uri="{FF2B5EF4-FFF2-40B4-BE49-F238E27FC236}">
                  <a16:creationId xmlns:a16="http://schemas.microsoft.com/office/drawing/2014/main"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559;p45">
              <a:extLst>
                <a:ext uri="{FF2B5EF4-FFF2-40B4-BE49-F238E27FC236}">
                  <a16:creationId xmlns:a16="http://schemas.microsoft.com/office/drawing/2014/main"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560;p45">
              <a:extLst>
                <a:ext uri="{FF2B5EF4-FFF2-40B4-BE49-F238E27FC236}">
                  <a16:creationId xmlns:a16="http://schemas.microsoft.com/office/drawing/2014/main"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561;p45">
              <a:extLst>
                <a:ext uri="{FF2B5EF4-FFF2-40B4-BE49-F238E27FC236}">
                  <a16:creationId xmlns:a16="http://schemas.microsoft.com/office/drawing/2014/main"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562;p45">
              <a:extLst>
                <a:ext uri="{FF2B5EF4-FFF2-40B4-BE49-F238E27FC236}">
                  <a16:creationId xmlns:a16="http://schemas.microsoft.com/office/drawing/2014/main"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563;p45">
              <a:extLst>
                <a:ext uri="{FF2B5EF4-FFF2-40B4-BE49-F238E27FC236}">
                  <a16:creationId xmlns:a16="http://schemas.microsoft.com/office/drawing/2014/main"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564;p45">
              <a:extLst>
                <a:ext uri="{FF2B5EF4-FFF2-40B4-BE49-F238E27FC236}">
                  <a16:creationId xmlns:a16="http://schemas.microsoft.com/office/drawing/2014/main"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565;p45">
              <a:extLst>
                <a:ext uri="{FF2B5EF4-FFF2-40B4-BE49-F238E27FC236}">
                  <a16:creationId xmlns:a16="http://schemas.microsoft.com/office/drawing/2014/main"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566;p45">
              <a:extLst>
                <a:ext uri="{FF2B5EF4-FFF2-40B4-BE49-F238E27FC236}">
                  <a16:creationId xmlns:a16="http://schemas.microsoft.com/office/drawing/2014/main"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67;p45">
              <a:extLst>
                <a:ext uri="{FF2B5EF4-FFF2-40B4-BE49-F238E27FC236}">
                  <a16:creationId xmlns:a16="http://schemas.microsoft.com/office/drawing/2014/main"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68;p45">
              <a:extLst>
                <a:ext uri="{FF2B5EF4-FFF2-40B4-BE49-F238E27FC236}">
                  <a16:creationId xmlns:a16="http://schemas.microsoft.com/office/drawing/2014/main"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69;p45">
              <a:extLst>
                <a:ext uri="{FF2B5EF4-FFF2-40B4-BE49-F238E27FC236}">
                  <a16:creationId xmlns:a16="http://schemas.microsoft.com/office/drawing/2014/main"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Font typeface="Arial"/>
                <a:buNone/>
              </a:pPr>
              <a:endParaRPr/>
            </a:p>
          </p:txBody>
        </p:sp>
      </p:grpSp>
      <p:pic>
        <p:nvPicPr>
          <p:cNvPr id="56" name="Picture 55">
            <a:extLst>
              <a:ext uri="{FF2B5EF4-FFF2-40B4-BE49-F238E27FC236}">
                <a16:creationId xmlns:a16="http://schemas.microsoft.com/office/drawing/2014/main" id="{1AA9ED9C-DF1B-B035-D2EF-1F612766F00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0001905" y="394251"/>
            <a:ext cx="2036258" cy="1313694"/>
          </a:xfrm>
          <a:prstGeom prst="rect">
            <a:avLst/>
          </a:prstGeom>
        </p:spPr>
      </p:pic>
      <p:pic>
        <p:nvPicPr>
          <p:cNvPr id="3" name="Picture 2">
            <a:extLst>
              <a:ext uri="{FF2B5EF4-FFF2-40B4-BE49-F238E27FC236}">
                <a16:creationId xmlns:a16="http://schemas.microsoft.com/office/drawing/2014/main" id="{D34351F2-7F86-4C9B-B990-B793D9A4A9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0614" y="0"/>
            <a:ext cx="8784798" cy="6878827"/>
          </a:xfrm>
          <a:prstGeom prst="rect">
            <a:avLst/>
          </a:prstGeom>
        </p:spPr>
      </p:pic>
    </p:spTree>
    <p:extLst>
      <p:ext uri="{BB962C8B-B14F-4D97-AF65-F5344CB8AC3E}">
        <p14:creationId xmlns:p14="http://schemas.microsoft.com/office/powerpoint/2010/main" val="413518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4104881" y="358415"/>
            <a:ext cx="7910946" cy="769441"/>
          </a:xfrm>
          <a:prstGeom prst="rect">
            <a:avLst/>
          </a:prstGeom>
          <a:noFill/>
        </p:spPr>
        <p:txBody>
          <a:bodyPr wrap="square" rtlCol="0">
            <a:spAutoFit/>
          </a:bodyPr>
          <a:lstStyle>
            <a:defPPr>
              <a:defRPr lang="en-US"/>
            </a:defPPr>
            <a:lvl1pPr algn="ctr" rtl="1">
              <a:lnSpc>
                <a:spcPct val="100000"/>
              </a:lnSpc>
              <a:spcBef>
                <a:spcPts val="0"/>
              </a:spcBef>
              <a:buClr>
                <a:srgbClr val="212950"/>
              </a:buClr>
              <a:buSzPts val="2600"/>
              <a:buFont typeface="Catamaran"/>
              <a:buNone/>
              <a:defRPr sz="4000" b="1">
                <a:solidFill>
                  <a:schemeClr val="bg1"/>
                </a:solidFill>
                <a:latin typeface="Sakkal Majalla" panose="02000000000000000000" pitchFamily="2" charset="-78"/>
                <a:ea typeface="Tahoma" panose="020B0604030504040204" pitchFamily="34" charset="0"/>
                <a:cs typeface="Sakkal Majalla" panose="02000000000000000000" pitchFamily="2" charset="-78"/>
              </a:defRPr>
            </a:lvl1pPr>
          </a:lstStyle>
          <a:p>
            <a:pPr algn="r"/>
            <a:r>
              <a:rPr lang="ar-SA" sz="4400" dirty="0">
                <a:solidFill>
                  <a:schemeClr val="tx1"/>
                </a:solidFill>
              </a:rPr>
              <a:t>الاعمال وتوزيع الدرجات</a:t>
            </a:r>
            <a:endParaRPr lang="en-US" sz="4400" dirty="0">
              <a:solidFill>
                <a:schemeClr val="tx1"/>
              </a:solidFill>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14</a:t>
            </a:fld>
            <a:endParaRPr lang="en-US"/>
          </a:p>
        </p:txBody>
      </p:sp>
      <p:sp>
        <p:nvSpPr>
          <p:cNvPr id="15" name="Google Shape;1103;p33">
            <a:extLst>
              <a:ext uri="{FF2B5EF4-FFF2-40B4-BE49-F238E27FC236}">
                <a16:creationId xmlns:a16="http://schemas.microsoft.com/office/drawing/2014/main" id="{A8AFFF94-2549-554A-A261-8AC7C77F1D82}"/>
              </a:ext>
            </a:extLst>
          </p:cNvPr>
          <p:cNvSpPr txBox="1">
            <a:spLocks/>
          </p:cNvSpPr>
          <p:nvPr/>
        </p:nvSpPr>
        <p:spPr>
          <a:xfrm>
            <a:off x="8136779" y="2278301"/>
            <a:ext cx="3879048" cy="2542884"/>
          </a:xfrm>
          <a:prstGeom prst="rect">
            <a:avLst/>
          </a:prstGeom>
          <a:solidFill>
            <a:schemeClr val="bg1"/>
          </a:solidFill>
        </p:spPr>
        <p:txBody>
          <a:bodyPr spcFirstLastPara="1" wrap="square" lIns="91425" tIns="91425" rIns="91425" bIns="91425" anchor="ctr"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rtl="1"/>
            <a:r>
              <a:rPr lang="ar-SA" sz="2400" b="1" dirty="0">
                <a:latin typeface="Tahoma" panose="020B0604030504040204" pitchFamily="34" charset="0"/>
                <a:ea typeface="Tahoma" panose="020B0604030504040204" pitchFamily="34" charset="0"/>
                <a:cs typeface="Bader" pitchFamily="2" charset="-78"/>
              </a:rPr>
              <a:t>-- اللغة الأساسية في المحاضرات هي</a:t>
            </a:r>
            <a:r>
              <a:rPr lang="en-US" sz="2400" b="1" dirty="0">
                <a:latin typeface="Tahoma" panose="020B0604030504040204" pitchFamily="34" charset="0"/>
                <a:ea typeface="Tahoma" panose="020B0604030504040204" pitchFamily="34" charset="0"/>
                <a:cs typeface="Bader" pitchFamily="2" charset="-78"/>
              </a:rPr>
              <a:t>:</a:t>
            </a:r>
            <a:endParaRPr lang="ar-YE" sz="2400" b="1" dirty="0">
              <a:latin typeface="Tahoma" panose="020B0604030504040204" pitchFamily="34" charset="0"/>
              <a:ea typeface="Tahoma" panose="020B0604030504040204" pitchFamily="34" charset="0"/>
              <a:cs typeface="Bader" pitchFamily="2" charset="-78"/>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rgbClr val="24A9E1"/>
                </a:solidFill>
                <a:latin typeface="Tahoma" panose="020B0604030504040204" pitchFamily="34" charset="0"/>
                <a:ea typeface="Tahoma" panose="020B0604030504040204" pitchFamily="34" charset="0"/>
                <a:cs typeface="Bader" pitchFamily="2" charset="-78"/>
              </a:rPr>
              <a:t>اللغة الإنجليزية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br>
            <a:r>
              <a:rPr lang="ar-SA" sz="2400" b="1" dirty="0">
                <a:latin typeface="Tahoma" panose="020B0604030504040204" pitchFamily="34" charset="0"/>
                <a:ea typeface="Tahoma" panose="020B0604030504040204" pitchFamily="34" charset="0"/>
                <a:cs typeface="Bader" pitchFamily="2" charset="-78"/>
              </a:rPr>
              <a:t>-- الاختبارات باللغة الإنجليزية مع وجود</a:t>
            </a:r>
            <a:endParaRPr lang="ar-YE" sz="2400" b="1" dirty="0">
              <a:latin typeface="Tahoma" panose="020B0604030504040204" pitchFamily="34" charset="0"/>
              <a:ea typeface="Tahoma" panose="020B0604030504040204" pitchFamily="34" charset="0"/>
              <a:cs typeface="Bader" pitchFamily="2" charset="-78"/>
            </a:endParaRPr>
          </a:p>
          <a:p>
            <a:pPr algn="ctr" rtl="1"/>
            <a:r>
              <a:rPr lang="ar-SA" sz="2000" b="1" dirty="0">
                <a:solidFill>
                  <a:schemeClr val="tx1">
                    <a:lumMod val="60000"/>
                    <a:lumOff val="40000"/>
                  </a:schemeClr>
                </a:solidFill>
                <a:latin typeface="Tahoma" panose="020B0604030504040204" pitchFamily="34" charset="0"/>
                <a:ea typeface="Tahoma" panose="020B0604030504040204" pitchFamily="34" charset="0"/>
                <a:cs typeface="Bader" pitchFamily="2" charset="-78"/>
              </a:rPr>
              <a:t> </a:t>
            </a:r>
            <a:r>
              <a:rPr lang="ar-SA" sz="2000" b="1" dirty="0">
                <a:solidFill>
                  <a:schemeClr val="accent2"/>
                </a:solidFill>
                <a:latin typeface="Tahoma" panose="020B0604030504040204" pitchFamily="34" charset="0"/>
                <a:ea typeface="Tahoma" panose="020B0604030504040204" pitchFamily="34" charset="0"/>
                <a:cs typeface="Bader" pitchFamily="2" charset="-78"/>
              </a:rPr>
              <a:t>ترجمة للسؤال.</a:t>
            </a:r>
          </a:p>
        </p:txBody>
      </p:sp>
      <p:pic>
        <p:nvPicPr>
          <p:cNvPr id="6" name="Picture 5">
            <a:extLst>
              <a:ext uri="{FF2B5EF4-FFF2-40B4-BE49-F238E27FC236}">
                <a16:creationId xmlns:a16="http://schemas.microsoft.com/office/drawing/2014/main" id="{36C06AB1-BA4F-4386-B387-4A8EDD919A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614" y="32868"/>
            <a:ext cx="7733226" cy="6792264"/>
          </a:xfrm>
          <a:prstGeom prst="rect">
            <a:avLst/>
          </a:prstGeom>
        </p:spPr>
      </p:pic>
    </p:spTree>
    <p:extLst>
      <p:ext uri="{BB962C8B-B14F-4D97-AF65-F5344CB8AC3E}">
        <p14:creationId xmlns:p14="http://schemas.microsoft.com/office/powerpoint/2010/main" val="4208985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sp>
        <p:nvSpPr>
          <p:cNvPr id="7" name="TextBox 6"/>
          <p:cNvSpPr txBox="1"/>
          <p:nvPr/>
        </p:nvSpPr>
        <p:spPr>
          <a:xfrm>
            <a:off x="4226250" y="762828"/>
            <a:ext cx="3988592" cy="646331"/>
          </a:xfrm>
          <a:prstGeom prst="rect">
            <a:avLst/>
          </a:prstGeom>
          <a:noFill/>
        </p:spPr>
        <p:txBody>
          <a:bodyPr wrap="square" rtlCol="0">
            <a:spAutoFit/>
          </a:bodyPr>
          <a:lstStyle>
            <a:defPPr>
              <a:defRPr lang="en-US"/>
            </a:defPPr>
            <a:lvl1pPr>
              <a:defRPr sz="3200" b="1">
                <a:solidFill>
                  <a:schemeClr val="bg1"/>
                </a:solidFill>
              </a:defRPr>
            </a:lvl1pPr>
          </a:lstStyle>
          <a:p>
            <a:pPr algn="ctr"/>
            <a:r>
              <a:rPr lang="en-US" sz="3600" dirty="0">
                <a:solidFill>
                  <a:srgbClr val="FF0000"/>
                </a:solidFill>
              </a:rPr>
              <a:t>Academic Calendar</a:t>
            </a:r>
          </a:p>
        </p:txBody>
      </p:sp>
      <p:sp>
        <p:nvSpPr>
          <p:cNvPr id="13" name="Slide Number Placeholder 12"/>
          <p:cNvSpPr>
            <a:spLocks noGrp="1"/>
          </p:cNvSpPr>
          <p:nvPr>
            <p:ph type="sldNum" sz="quarter" idx="12"/>
          </p:nvPr>
        </p:nvSpPr>
        <p:spPr/>
        <p:txBody>
          <a:bodyPr/>
          <a:lstStyle/>
          <a:p>
            <a:fld id="{FDED41F8-FC0F-4085-8150-313B6CF05213}" type="slidenum">
              <a:rPr lang="en-US" smtClean="0"/>
              <a:t>15</a:t>
            </a:fld>
            <a:endParaRPr lang="en-US"/>
          </a:p>
        </p:txBody>
      </p:sp>
      <p:sp>
        <p:nvSpPr>
          <p:cNvPr id="9" name="TextBox 8"/>
          <p:cNvSpPr txBox="1"/>
          <p:nvPr/>
        </p:nvSpPr>
        <p:spPr>
          <a:xfrm>
            <a:off x="2489982" y="2497760"/>
            <a:ext cx="7383562" cy="2123658"/>
          </a:xfrm>
          <a:prstGeom prst="rect">
            <a:avLst/>
          </a:prstGeom>
          <a:noFill/>
          <a:ln>
            <a:solidFill>
              <a:schemeClr val="accent1"/>
            </a:solidFill>
          </a:ln>
        </p:spPr>
        <p:txBody>
          <a:bodyPr wrap="square" rtlCol="0">
            <a:spAutoFit/>
          </a:bodyPr>
          <a:lstStyle/>
          <a:p>
            <a:pPr algn="ctr" rtl="1"/>
            <a:r>
              <a:rPr lang="ar-YE" sz="4400" b="1" dirty="0">
                <a:cs typeface="Bader" pitchFamily="2" charset="-78"/>
              </a:rPr>
              <a:t>عبر برنامج </a:t>
            </a:r>
            <a:r>
              <a:rPr lang="en-US" sz="4400" b="1" dirty="0">
                <a:cs typeface="Bader" pitchFamily="2" charset="-78"/>
              </a:rPr>
              <a:t>VIMEO</a:t>
            </a:r>
          </a:p>
          <a:p>
            <a:pPr algn="ctr" rtl="1"/>
            <a:r>
              <a:rPr lang="ar-YE" sz="4400" b="1" dirty="0">
                <a:cs typeface="Bader" pitchFamily="2" charset="-78"/>
              </a:rPr>
              <a:t>سيتم تثبيت رابط حلقة النقاش على صفحة المقرر</a:t>
            </a:r>
            <a:r>
              <a:rPr lang="en-US" sz="4400" b="1" dirty="0">
                <a:cs typeface="Bader" pitchFamily="2" charset="-78"/>
              </a:rPr>
              <a:t> </a:t>
            </a:r>
            <a:r>
              <a:rPr lang="ar-SA" sz="4400" b="1" dirty="0">
                <a:cs typeface="Bader" pitchFamily="2" charset="-78"/>
              </a:rPr>
              <a:t>بالمنصة التعليمية </a:t>
            </a:r>
            <a:endParaRPr lang="en-US" sz="4400" b="1" dirty="0">
              <a:cs typeface="Bader" pitchFamily="2" charset="-78"/>
            </a:endParaRPr>
          </a:p>
        </p:txBody>
      </p:sp>
      <p:sp>
        <p:nvSpPr>
          <p:cNvPr id="8" name="Rectangle 7">
            <a:extLst>
              <a:ext uri="{FF2B5EF4-FFF2-40B4-BE49-F238E27FC236}">
                <a16:creationId xmlns:a16="http://schemas.microsoft.com/office/drawing/2014/main" id="{1F9E21F8-CA1E-4843-89AA-F6C7F08A4F7A}"/>
              </a:ext>
            </a:extLst>
          </p:cNvPr>
          <p:cNvSpPr/>
          <p:nvPr/>
        </p:nvSpPr>
        <p:spPr>
          <a:xfrm>
            <a:off x="2994102" y="5577647"/>
            <a:ext cx="6452887" cy="517525"/>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2400" b="1" dirty="0">
                <a:solidFill>
                  <a:schemeClr val="tx1"/>
                </a:solidFill>
              </a:rPr>
              <a:t>Principle of Management, Frist semester 2024</a:t>
            </a:r>
          </a:p>
        </p:txBody>
      </p:sp>
    </p:spTree>
    <p:extLst>
      <p:ext uri="{BB962C8B-B14F-4D97-AF65-F5344CB8AC3E}">
        <p14:creationId xmlns:p14="http://schemas.microsoft.com/office/powerpoint/2010/main" val="1789742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TotalTime>
  <Words>696</Words>
  <Application>Microsoft Office PowerPoint</Application>
  <PresentationFormat>Widescreen</PresentationFormat>
  <Paragraphs>137</Paragraphs>
  <Slides>16</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16</vt:i4>
      </vt:variant>
    </vt:vector>
  </HeadingPairs>
  <TitlesOfParts>
    <vt:vector size="29" baseType="lpstr">
      <vt:lpstr>ae_Ouhod</vt:lpstr>
      <vt:lpstr>Aharoni</vt:lpstr>
      <vt:lpstr>Arial</vt:lpstr>
      <vt:lpstr>Calibri</vt:lpstr>
      <vt:lpstr>Calibri Light</vt:lpstr>
      <vt:lpstr>Catamaran</vt:lpstr>
      <vt:lpstr>Sakkal Majalla</vt:lpstr>
      <vt:lpstr>Tahoma</vt:lpstr>
      <vt:lpstr>Tajawal Medium</vt:lpstr>
      <vt:lpstr>Times New Roman</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30</cp:revision>
  <dcterms:created xsi:type="dcterms:W3CDTF">2023-04-29T09:08:00Z</dcterms:created>
  <dcterms:modified xsi:type="dcterms:W3CDTF">2024-01-22T20:08:42Z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