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480" r:id="rId2"/>
    <p:sldId id="303" r:id="rId3"/>
    <p:sldId id="313" r:id="rId4"/>
    <p:sldId id="486" r:id="rId5"/>
    <p:sldId id="283" r:id="rId6"/>
    <p:sldId id="260" r:id="rId7"/>
    <p:sldId id="261" r:id="rId8"/>
    <p:sldId id="291" r:id="rId9"/>
    <p:sldId id="262" r:id="rId10"/>
    <p:sldId id="292" r:id="rId11"/>
    <p:sldId id="284" r:id="rId12"/>
    <p:sldId id="263" r:id="rId13"/>
    <p:sldId id="264" r:id="rId14"/>
    <p:sldId id="265" r:id="rId15"/>
    <p:sldId id="266" r:id="rId16"/>
    <p:sldId id="267" r:id="rId17"/>
    <p:sldId id="294" r:id="rId18"/>
    <p:sldId id="295" r:id="rId19"/>
    <p:sldId id="268" r:id="rId20"/>
    <p:sldId id="269" r:id="rId21"/>
    <p:sldId id="270" r:id="rId22"/>
    <p:sldId id="482" r:id="rId23"/>
    <p:sldId id="272" r:id="rId24"/>
    <p:sldId id="273" r:id="rId25"/>
    <p:sldId id="274" r:id="rId26"/>
    <p:sldId id="275" r:id="rId27"/>
    <p:sldId id="277" r:id="rId28"/>
    <p:sldId id="286" r:id="rId29"/>
    <p:sldId id="278" r:id="rId30"/>
    <p:sldId id="287" r:id="rId31"/>
    <p:sldId id="288" r:id="rId32"/>
    <p:sldId id="280" r:id="rId33"/>
    <p:sldId id="281" r:id="rId34"/>
    <p:sldId id="289" r:id="rId35"/>
    <p:sldId id="290" r:id="rId36"/>
    <p:sldId id="301" r:id="rId37"/>
    <p:sldId id="302" r:id="rId38"/>
    <p:sldId id="483" r:id="rId39"/>
    <p:sldId id="304" r:id="rId40"/>
    <p:sldId id="305" r:id="rId41"/>
    <p:sldId id="484" r:id="rId42"/>
    <p:sldId id="307" r:id="rId43"/>
    <p:sldId id="308" r:id="rId44"/>
    <p:sldId id="309" r:id="rId45"/>
    <p:sldId id="310" r:id="rId46"/>
    <p:sldId id="311" r:id="rId47"/>
    <p:sldId id="285" r:id="rId48"/>
    <p:sldId id="312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6"/>
            <p14:sldId id="283"/>
            <p14:sldId id="260"/>
            <p14:sldId id="261"/>
            <p14:sldId id="291"/>
            <p14:sldId id="262"/>
            <p14:sldId id="292"/>
            <p14:sldId id="284"/>
            <p14:sldId id="263"/>
            <p14:sldId id="264"/>
            <p14:sldId id="265"/>
            <p14:sldId id="266"/>
            <p14:sldId id="267"/>
            <p14:sldId id="294"/>
            <p14:sldId id="295"/>
            <p14:sldId id="268"/>
            <p14:sldId id="269"/>
            <p14:sldId id="270"/>
            <p14:sldId id="482"/>
            <p14:sldId id="272"/>
            <p14:sldId id="273"/>
            <p14:sldId id="274"/>
            <p14:sldId id="275"/>
            <p14:sldId id="277"/>
            <p14:sldId id="286"/>
            <p14:sldId id="278"/>
            <p14:sldId id="287"/>
            <p14:sldId id="288"/>
            <p14:sldId id="280"/>
            <p14:sldId id="281"/>
            <p14:sldId id="289"/>
            <p14:sldId id="290"/>
            <p14:sldId id="301"/>
            <p14:sldId id="302"/>
            <p14:sldId id="483"/>
            <p14:sldId id="304"/>
            <p14:sldId id="305"/>
            <p14:sldId id="484"/>
            <p14:sldId id="307"/>
            <p14:sldId id="308"/>
            <p14:sldId id="309"/>
            <p14:sldId id="310"/>
            <p14:sldId id="311"/>
            <p14:sldId id="285"/>
            <p14:sldId id="31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03" autoAdjust="0"/>
  </p:normalViewPr>
  <p:slideViewPr>
    <p:cSldViewPr snapToGrid="0">
      <p:cViewPr varScale="1">
        <p:scale>
          <a:sx n="77" d="100"/>
          <a:sy n="77" d="100"/>
        </p:scale>
        <p:origin x="88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24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1FC1297-ADF3-215D-8802-2F65E6DB0BE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2C703B-F8BC-1745-AED6-893D2BFB22A7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154626" name="Rectangle 2">
            <a:extLst>
              <a:ext uri="{FF2B5EF4-FFF2-40B4-BE49-F238E27FC236}">
                <a16:creationId xmlns:a16="http://schemas.microsoft.com/office/drawing/2014/main" id="{381CB5CE-8E4E-8F6F-EBBF-51A7D0C296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6ACDE44D-3D65-6E9D-20CF-DFF55341EA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060E964-CFCB-D38F-D8E9-F581C6DAA6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4ED7AE-1D5D-514C-86E3-AFA2CB53D377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C41E4BCC-D67E-71E2-9301-E6F61FE249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C652487B-6440-FA0C-A4CA-51991C3759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68B1E68-27A3-F83B-75F5-627BCFAA25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D10929-E3CF-8042-A388-B57996E556E4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67E222E7-9CC8-1B63-245B-91FD99CDDEF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9E3BBF00-2478-42DA-FCCF-C5D0CC9173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FFD1988-62ED-2C79-0F67-25504BBF0D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04A5A4-CB12-EA44-925C-71FEBCB5492C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155650" name="Rectangle 2">
            <a:extLst>
              <a:ext uri="{FF2B5EF4-FFF2-40B4-BE49-F238E27FC236}">
                <a16:creationId xmlns:a16="http://schemas.microsoft.com/office/drawing/2014/main" id="{960FE32E-FF73-0479-4056-C5BD8868B3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>
            <a:extLst>
              <a:ext uri="{FF2B5EF4-FFF2-40B4-BE49-F238E27FC236}">
                <a16:creationId xmlns:a16="http://schemas.microsoft.com/office/drawing/2014/main" id="{642D655E-F3FE-639F-981A-26C660A9B5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9572505-BA54-953F-7B6E-71C90958BE8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59C8D9-3299-6343-BB22-7DC620917D99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78850" name="Rectangle 2">
            <a:extLst>
              <a:ext uri="{FF2B5EF4-FFF2-40B4-BE49-F238E27FC236}">
                <a16:creationId xmlns:a16="http://schemas.microsoft.com/office/drawing/2014/main" id="{00799B05-8E82-638A-DBA1-AEF7B1DDE9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A576226A-E505-D271-0184-40E955D1F6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D1642E8-DB59-9B44-133C-DAF9A775F8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44A709-01AC-2F48-AB43-D0A42EFF9F63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156674" name="Rectangle 2">
            <a:extLst>
              <a:ext uri="{FF2B5EF4-FFF2-40B4-BE49-F238E27FC236}">
                <a16:creationId xmlns:a16="http://schemas.microsoft.com/office/drawing/2014/main" id="{7C79D6AC-A151-91E6-4116-CD70E326B5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>
            <a:extLst>
              <a:ext uri="{FF2B5EF4-FFF2-40B4-BE49-F238E27FC236}">
                <a16:creationId xmlns:a16="http://schemas.microsoft.com/office/drawing/2014/main" id="{1110F538-ACDE-46A2-16DE-6F40855554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A926611-CDCF-C38E-C118-02B7A85F32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CF1694-452E-E54A-B34F-56F30008F8B3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157698" name="Rectangle 2">
            <a:extLst>
              <a:ext uri="{FF2B5EF4-FFF2-40B4-BE49-F238E27FC236}">
                <a16:creationId xmlns:a16="http://schemas.microsoft.com/office/drawing/2014/main" id="{EB6A2F47-596D-06DF-D2A3-07B726E92A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>
            <a:extLst>
              <a:ext uri="{FF2B5EF4-FFF2-40B4-BE49-F238E27FC236}">
                <a16:creationId xmlns:a16="http://schemas.microsoft.com/office/drawing/2014/main" id="{39ADDC51-7FBD-2A9C-255C-7377DA85D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FD7E725-AE27-0131-F1F1-D8A416B4E4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B247F5-D601-D340-BBB9-AD2801724EAA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80898" name="Rectangle 2">
            <a:extLst>
              <a:ext uri="{FF2B5EF4-FFF2-40B4-BE49-F238E27FC236}">
                <a16:creationId xmlns:a16="http://schemas.microsoft.com/office/drawing/2014/main" id="{76234F49-DFCC-8AD4-B48D-953FCDC884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EFF3702D-FB4F-9862-EBFA-3EB0C2F190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1D74559-E600-1E6D-AAC1-E5AF3D4CF33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4B98F2-2CF7-9747-B541-77B6696CF6C0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82946" name="Rectangle 2">
            <a:extLst>
              <a:ext uri="{FF2B5EF4-FFF2-40B4-BE49-F238E27FC236}">
                <a16:creationId xmlns:a16="http://schemas.microsoft.com/office/drawing/2014/main" id="{5C29E77A-8F70-0B29-C55F-C0636FDF407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8591A9B-5E8E-9F2D-441D-B4302215BA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9D821D9-92BA-26D1-24A6-D0119F6A29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C8F438-5EFE-3746-8AAF-55DFE0CA17A2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84994" name="Rectangle 2">
            <a:extLst>
              <a:ext uri="{FF2B5EF4-FFF2-40B4-BE49-F238E27FC236}">
                <a16:creationId xmlns:a16="http://schemas.microsoft.com/office/drawing/2014/main" id="{A675A130-CD81-CCDA-1275-2DC4E060D2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8CE0DE04-88DC-8C32-180F-99DADCA88B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8CB799F-C62D-767F-6D75-5C240B9457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5764F5-D62C-284B-9D2C-615DBB3E9A76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87042" name="Rectangle 2">
            <a:extLst>
              <a:ext uri="{FF2B5EF4-FFF2-40B4-BE49-F238E27FC236}">
                <a16:creationId xmlns:a16="http://schemas.microsoft.com/office/drawing/2014/main" id="{E017A616-ABAD-292E-7D87-B944FFDC03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D65E46D3-DBE4-B15A-656F-94806E9964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A1AD871-96D8-96CE-E4D0-898C02FC75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A597BC-F55B-A540-8377-82720DBF6BC4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89090" name="Rectangle 2">
            <a:extLst>
              <a:ext uri="{FF2B5EF4-FFF2-40B4-BE49-F238E27FC236}">
                <a16:creationId xmlns:a16="http://schemas.microsoft.com/office/drawing/2014/main" id="{9FC91B53-6CAF-C4AD-1963-A5A28156BD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1C5FE08B-CC0F-5199-B79B-D20EAE690F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 sz="10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B482117-FB3A-0085-80D4-AB419A22AA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F220B0-24F9-D94E-A439-9A3980ADEF9E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151554" name="Rectangle 2">
            <a:extLst>
              <a:ext uri="{FF2B5EF4-FFF2-40B4-BE49-F238E27FC236}">
                <a16:creationId xmlns:a16="http://schemas.microsoft.com/office/drawing/2014/main" id="{611434A8-3A0C-3D6A-7529-6FC62F3E5C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5" name="Rectangle 3">
            <a:extLst>
              <a:ext uri="{FF2B5EF4-FFF2-40B4-BE49-F238E27FC236}">
                <a16:creationId xmlns:a16="http://schemas.microsoft.com/office/drawing/2014/main" id="{D6924AD6-0885-7CE8-6A57-D26D5E2282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 sz="10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F6C6EB3-0FE4-7712-C40F-DCFB6D96B5A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B67443-F43D-AE41-A6D6-9344A4FECFA2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153602" name="Rectangle 2">
            <a:extLst>
              <a:ext uri="{FF2B5EF4-FFF2-40B4-BE49-F238E27FC236}">
                <a16:creationId xmlns:a16="http://schemas.microsoft.com/office/drawing/2014/main" id="{46E15324-F4AD-978B-F13F-C49718F43B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425FEC3F-89CA-81EA-284E-4EFCC9BEDE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 sz="10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93F9829-22E6-6CF7-36B2-33F51F78B6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24270D-2F2B-654E-8928-73CE1BA6FF2E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91138" name="Rectangle 2">
            <a:extLst>
              <a:ext uri="{FF2B5EF4-FFF2-40B4-BE49-F238E27FC236}">
                <a16:creationId xmlns:a16="http://schemas.microsoft.com/office/drawing/2014/main" id="{B60C4489-8DDE-B92A-A9F2-3594243753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75424B72-812B-B946-949E-144C551E42D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A46F6D1-4CFF-3862-B996-65B8504B8D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70AAD7-D64A-2640-B8C5-CF1E5201B828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93186" name="Rectangle 2">
            <a:extLst>
              <a:ext uri="{FF2B5EF4-FFF2-40B4-BE49-F238E27FC236}">
                <a16:creationId xmlns:a16="http://schemas.microsoft.com/office/drawing/2014/main" id="{CB3D37D0-FA1A-D95D-F696-2FF729F2539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D3D95193-32BF-AAAF-8406-3530BCA03B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r>
              <a:rPr lang="en-US" altLang="en-EG"/>
              <a:t>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0F662BB-38DD-AA62-30FB-EBDA445812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F59058-5EBD-F74D-8494-366EEB271ADE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95234" name="Rectangle 2">
            <a:extLst>
              <a:ext uri="{FF2B5EF4-FFF2-40B4-BE49-F238E27FC236}">
                <a16:creationId xmlns:a16="http://schemas.microsoft.com/office/drawing/2014/main" id="{00582937-7568-12A8-83C9-3A3A841107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1406E40D-15B7-C865-B2C8-25F105B26F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3D7253D-E2B2-8081-3BD7-555896DF2CA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791B07-6697-A644-8F28-B5BF88AE8D09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97282" name="Rectangle 2">
            <a:extLst>
              <a:ext uri="{FF2B5EF4-FFF2-40B4-BE49-F238E27FC236}">
                <a16:creationId xmlns:a16="http://schemas.microsoft.com/office/drawing/2014/main" id="{651684F8-E99C-0695-17CC-E6B1E3768CA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A912AF3C-8179-D8A6-ABF7-EC29E9ADC3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AF8E4D0-B370-5546-2089-43DCC514F0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226E9C-E661-174F-BC02-09E1615F39BB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99330" name="Rectangle 2">
            <a:extLst>
              <a:ext uri="{FF2B5EF4-FFF2-40B4-BE49-F238E27FC236}">
                <a16:creationId xmlns:a16="http://schemas.microsoft.com/office/drawing/2014/main" id="{5A2DBA33-1C95-A9BE-823F-D7BFCFC6E5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D340A5FC-832F-7928-4643-2BED3907BC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E14C572-9C36-595C-526C-D39931C118C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488D2E-E339-7F48-AEBA-CECFE6167356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101378" name="Rectangle 2">
            <a:extLst>
              <a:ext uri="{FF2B5EF4-FFF2-40B4-BE49-F238E27FC236}">
                <a16:creationId xmlns:a16="http://schemas.microsoft.com/office/drawing/2014/main" id="{5CB4C56E-0B50-4DDA-0E50-29847320B2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B4FEEC99-3605-4888-AC96-D4B35502C7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EB9D4F6-6230-89B9-5F1D-06774BDE9C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4769D7-2563-F44C-B7FB-E7F475F77025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103426" name="Rectangle 2">
            <a:extLst>
              <a:ext uri="{FF2B5EF4-FFF2-40B4-BE49-F238E27FC236}">
                <a16:creationId xmlns:a16="http://schemas.microsoft.com/office/drawing/2014/main" id="{16289E5D-2C25-E25C-36F9-9937B02ABC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54D6EB1D-4A7F-E61B-4BA3-9599B45751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402D0DB-1EC6-874F-C22D-04479B6E4A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3F4BC5-9EED-DE45-8396-7466B75C1D7E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105474" name="Rectangle 2">
            <a:extLst>
              <a:ext uri="{FF2B5EF4-FFF2-40B4-BE49-F238E27FC236}">
                <a16:creationId xmlns:a16="http://schemas.microsoft.com/office/drawing/2014/main" id="{EC23A6E4-AC2C-C328-1423-D4B88355336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F72F79CD-A00E-DEB6-CBFD-1C9E691C21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8DED930-9E97-3F3F-EA7F-4CA716C962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DB3D60-0FDF-C248-9EFD-73F38E2C4753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109570" name="Rectangle 2">
            <a:extLst>
              <a:ext uri="{FF2B5EF4-FFF2-40B4-BE49-F238E27FC236}">
                <a16:creationId xmlns:a16="http://schemas.microsoft.com/office/drawing/2014/main" id="{2E7D45F5-0F73-9186-7218-896C0F35166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983BB49-BAEB-92B1-A095-042DB7199B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23310DD-0965-F088-2E2A-6084907BD5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E887C8-012E-A643-9924-DAFC5C291B41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135170" name="Rectangle 2">
            <a:extLst>
              <a:ext uri="{FF2B5EF4-FFF2-40B4-BE49-F238E27FC236}">
                <a16:creationId xmlns:a16="http://schemas.microsoft.com/office/drawing/2014/main" id="{CF0EA732-F515-34DA-9EB9-963A70773E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868E13C2-2A63-5D0D-E49A-B60CC49AAA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E0D5C7C-5191-E310-BCAD-0CC14972ED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ECA98D-8050-A648-9565-A24609B9CB8B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111618" name="Rectangle 2">
            <a:extLst>
              <a:ext uri="{FF2B5EF4-FFF2-40B4-BE49-F238E27FC236}">
                <a16:creationId xmlns:a16="http://schemas.microsoft.com/office/drawing/2014/main" id="{BE540C1C-EF2F-6ECF-FBF7-F3AD5C8E73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id="{F5C156F8-3D82-7FF2-9E8E-A335953D79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B49EC64-F857-CCCC-FF35-A9DF30EC756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BAAF5C-E442-0440-BD3D-CC20F6BA4825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137218" name="Rectangle 2">
            <a:extLst>
              <a:ext uri="{FF2B5EF4-FFF2-40B4-BE49-F238E27FC236}">
                <a16:creationId xmlns:a16="http://schemas.microsoft.com/office/drawing/2014/main" id="{6252C8D3-F388-71E5-4309-E8E010704F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>
            <a:extLst>
              <a:ext uri="{FF2B5EF4-FFF2-40B4-BE49-F238E27FC236}">
                <a16:creationId xmlns:a16="http://schemas.microsoft.com/office/drawing/2014/main" id="{A29A5D30-8D9A-367F-12CE-4FCDF1C914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5BF26E8-45B4-5127-0AE4-E7643D9249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A309CD2-2916-C648-92CC-FC4F38DF5248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139266" name="Rectangle 2">
            <a:extLst>
              <a:ext uri="{FF2B5EF4-FFF2-40B4-BE49-F238E27FC236}">
                <a16:creationId xmlns:a16="http://schemas.microsoft.com/office/drawing/2014/main" id="{EE339BE6-8295-68D6-30EC-E6CB6719AB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B534FD1D-08A9-67C8-470E-DFBE312B9A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4CEAB0D-8C62-F6BE-BDDF-D1DA985F8C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0ABA5C-D6BB-8447-A86B-C75451C1A24A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115714" name="Rectangle 2">
            <a:extLst>
              <a:ext uri="{FF2B5EF4-FFF2-40B4-BE49-F238E27FC236}">
                <a16:creationId xmlns:a16="http://schemas.microsoft.com/office/drawing/2014/main" id="{A3F87F4E-75EB-E09F-BAC6-30BBB678B6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id="{7BC303DE-C504-2CEF-F3E4-EE275317D1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D2463C9-9915-AB24-5CB1-3C706FE5FF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4FEA6E-7F37-6844-BA2E-0C8B9A61F172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117762" name="Rectangle 2">
            <a:extLst>
              <a:ext uri="{FF2B5EF4-FFF2-40B4-BE49-F238E27FC236}">
                <a16:creationId xmlns:a16="http://schemas.microsoft.com/office/drawing/2014/main" id="{5BB27572-814A-2C1C-B05A-C5DB9083CC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DCEAE3DB-7D1F-AE58-823C-1A130C929A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F4E910A-5578-49FF-774D-88C1F4DFCE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E9FF05-E405-E646-AF6B-B743E3CA9E3E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142338" name="Rectangle 2">
            <a:extLst>
              <a:ext uri="{FF2B5EF4-FFF2-40B4-BE49-F238E27FC236}">
                <a16:creationId xmlns:a16="http://schemas.microsoft.com/office/drawing/2014/main" id="{AC4F8908-7977-28BC-E3EE-44C15243FA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>
            <a:extLst>
              <a:ext uri="{FF2B5EF4-FFF2-40B4-BE49-F238E27FC236}">
                <a16:creationId xmlns:a16="http://schemas.microsoft.com/office/drawing/2014/main" id="{4E17BED2-4C08-328E-313E-85EF80FDEE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06ED526-48DA-3946-2E57-3F360C0B8F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C637AD-734F-EE43-A14D-99084528E092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158722" name="Rectangle 2">
            <a:extLst>
              <a:ext uri="{FF2B5EF4-FFF2-40B4-BE49-F238E27FC236}">
                <a16:creationId xmlns:a16="http://schemas.microsoft.com/office/drawing/2014/main" id="{00E8780A-96DF-94D9-8EA5-274ABF0C87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>
            <a:extLst>
              <a:ext uri="{FF2B5EF4-FFF2-40B4-BE49-F238E27FC236}">
                <a16:creationId xmlns:a16="http://schemas.microsoft.com/office/drawing/2014/main" id="{047AE8B4-F809-BC03-080F-8AE1768FFA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972F7A1-A337-BD6F-C9F4-EBD820CF8B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A68A2A-F29C-8140-A0BE-ABCB1F21F914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47B08432-41DD-9A78-31E7-7A0FC1A344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C05B4B62-4232-E503-625B-FD9AD7D0E3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 b="1" i="1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5F6B49A-7988-B3C9-F5F4-4D514BCD30C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420C0A-955C-0048-925E-06DC0F27C44C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205BA744-3D0A-9F41-1AE8-1A21275BA1C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97D3FD1A-C974-30D2-6D29-E1F5EA2AC4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746A335-CB25-C424-5420-3A98923DB3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80004E-FA7B-654F-8360-5E4C01A24C8F}" type="slidenum">
              <a:rPr lang="en-US" altLang="en-EG"/>
              <a:pPr/>
              <a:t>39</a:t>
            </a:fld>
            <a:endParaRPr lang="en-US" altLang="en-EG"/>
          </a:p>
        </p:txBody>
      </p:sp>
      <p:sp>
        <p:nvSpPr>
          <p:cNvPr id="78850" name="Rectangle 2">
            <a:extLst>
              <a:ext uri="{FF2B5EF4-FFF2-40B4-BE49-F238E27FC236}">
                <a16:creationId xmlns:a16="http://schemas.microsoft.com/office/drawing/2014/main" id="{59BFA891-639A-AE6C-4830-9E00945A93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A5E63981-9799-BC9A-558A-D7E4646552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96ADE3F-2B60-DA42-6F3F-5D3499C0A9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4F48BF-3AB7-6949-B3F3-64B60163327A}" type="slidenum">
              <a:rPr lang="en-US" altLang="en-EG"/>
              <a:pPr/>
              <a:t>40</a:t>
            </a:fld>
            <a:endParaRPr lang="en-US" altLang="en-EG"/>
          </a:p>
        </p:txBody>
      </p:sp>
      <p:sp>
        <p:nvSpPr>
          <p:cNvPr id="128002" name="Rectangle 2">
            <a:extLst>
              <a:ext uri="{FF2B5EF4-FFF2-40B4-BE49-F238E27FC236}">
                <a16:creationId xmlns:a16="http://schemas.microsoft.com/office/drawing/2014/main" id="{F400CE4A-02A6-EF6C-81EA-2D753589C4A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>
            <a:extLst>
              <a:ext uri="{FF2B5EF4-FFF2-40B4-BE49-F238E27FC236}">
                <a16:creationId xmlns:a16="http://schemas.microsoft.com/office/drawing/2014/main" id="{23E56087-3602-71B7-F17C-F62582A2EA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959C858-7426-7A09-9468-D0581EBD92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C05587-55DB-AF43-8944-D45360D0C84D}" type="slidenum">
              <a:rPr lang="en-US" altLang="en-EG"/>
              <a:pPr/>
              <a:t>42</a:t>
            </a:fld>
            <a:endParaRPr lang="en-US" altLang="en-EG"/>
          </a:p>
        </p:txBody>
      </p:sp>
      <p:sp>
        <p:nvSpPr>
          <p:cNvPr id="80898" name="Rectangle 2">
            <a:extLst>
              <a:ext uri="{FF2B5EF4-FFF2-40B4-BE49-F238E27FC236}">
                <a16:creationId xmlns:a16="http://schemas.microsoft.com/office/drawing/2014/main" id="{1D4D4223-0523-2C58-2ABC-2C5DF87CEE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52D42DCB-4CD8-9746-5D4D-E59823E872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21FD0C7-6DA1-FA9A-B012-591B672A59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A95311-F832-F142-B4EF-501C044C00A2}" type="slidenum">
              <a:rPr lang="en-US" altLang="en-EG"/>
              <a:pPr/>
              <a:t>43</a:t>
            </a:fld>
            <a:endParaRPr lang="en-US" altLang="en-EG"/>
          </a:p>
        </p:txBody>
      </p:sp>
      <p:sp>
        <p:nvSpPr>
          <p:cNvPr id="82946" name="Rectangle 2">
            <a:extLst>
              <a:ext uri="{FF2B5EF4-FFF2-40B4-BE49-F238E27FC236}">
                <a16:creationId xmlns:a16="http://schemas.microsoft.com/office/drawing/2014/main" id="{7FB53952-3C28-60CA-0071-A918494EFC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31E0ED8B-5AF6-5215-5FF9-5F046CD90C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3DE4997-42B9-EA57-0B94-1931622BAA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E44B4E-5B9F-BA48-9619-B7CC23334864}" type="slidenum">
              <a:rPr lang="en-US" altLang="en-EG"/>
              <a:pPr/>
              <a:t>45</a:t>
            </a:fld>
            <a:endParaRPr lang="en-US" altLang="en-EG"/>
          </a:p>
        </p:txBody>
      </p:sp>
      <p:sp>
        <p:nvSpPr>
          <p:cNvPr id="84994" name="Rectangle 2">
            <a:extLst>
              <a:ext uri="{FF2B5EF4-FFF2-40B4-BE49-F238E27FC236}">
                <a16:creationId xmlns:a16="http://schemas.microsoft.com/office/drawing/2014/main" id="{CB7C4A0C-53F6-B4FA-5618-C5D87CC8D4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D745CDB6-BC82-EF8A-7F6B-038C91DE8C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4C936DC-CF72-9E1C-39E5-8F744C67923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D6CC05-D9E9-7348-8914-810B02406A0B}" type="slidenum">
              <a:rPr lang="en-US" altLang="en-EG"/>
              <a:pPr/>
              <a:t>46</a:t>
            </a:fld>
            <a:endParaRPr lang="en-US" altLang="en-EG"/>
          </a:p>
        </p:txBody>
      </p:sp>
      <p:sp>
        <p:nvSpPr>
          <p:cNvPr id="87042" name="Rectangle 2">
            <a:extLst>
              <a:ext uri="{FF2B5EF4-FFF2-40B4-BE49-F238E27FC236}">
                <a16:creationId xmlns:a16="http://schemas.microsoft.com/office/drawing/2014/main" id="{01CC7FDD-DAF2-39D4-0695-1F5EF7636D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527862FE-6F3C-BFDA-0845-4120F728D3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6F53C65-8ED2-E8C1-05F0-22B342AE9A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62871-1FB1-5745-AE3A-99FD207B8694}" type="slidenum">
              <a:rPr lang="en-US" altLang="en-EG"/>
              <a:pPr/>
              <a:t>47</a:t>
            </a:fld>
            <a:endParaRPr lang="en-US" altLang="en-EG"/>
          </a:p>
        </p:txBody>
      </p:sp>
      <p:sp>
        <p:nvSpPr>
          <p:cNvPr id="133122" name="Rectangle 2">
            <a:extLst>
              <a:ext uri="{FF2B5EF4-FFF2-40B4-BE49-F238E27FC236}">
                <a16:creationId xmlns:a16="http://schemas.microsoft.com/office/drawing/2014/main" id="{F6E93F3A-FCDB-25EE-DDD0-C1AC28EB0A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>
            <a:extLst>
              <a:ext uri="{FF2B5EF4-FFF2-40B4-BE49-F238E27FC236}">
                <a16:creationId xmlns:a16="http://schemas.microsoft.com/office/drawing/2014/main" id="{ED38F4A5-5972-B25C-11A2-E9278DFD1B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79ACD6C-965D-A244-0D3D-09B7BF59ED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18FE53-4466-D043-96F7-3F3EC8ED4581}" type="slidenum">
              <a:rPr lang="en-US" altLang="en-EG"/>
              <a:pPr/>
              <a:t>48</a:t>
            </a:fld>
            <a:endParaRPr lang="en-US" altLang="en-EG"/>
          </a:p>
        </p:txBody>
      </p:sp>
      <p:sp>
        <p:nvSpPr>
          <p:cNvPr id="135170" name="Rectangle 2">
            <a:extLst>
              <a:ext uri="{FF2B5EF4-FFF2-40B4-BE49-F238E27FC236}">
                <a16:creationId xmlns:a16="http://schemas.microsoft.com/office/drawing/2014/main" id="{1D15F531-31AC-9E4F-2FB5-FC1BAC0E81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F184E874-4967-0C30-0087-B6A74DB245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9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Abdallah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3640" y="2500451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62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 Term Financing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Raising Capital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Abdallah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</a:t>
            </a:r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Skills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F71A2D4-E013-59EB-1EAD-E32148859AE8}"/>
              </a:ext>
            </a:extLst>
          </p:cNvPr>
          <p:cNvSpPr txBox="1">
            <a:spLocks noChangeArrowheads="1"/>
          </p:cNvSpPr>
          <p:nvPr/>
        </p:nvSpPr>
        <p:spPr>
          <a:xfrm>
            <a:off x="3463505" y="2506662"/>
            <a:ext cx="841732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Understand: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operating and cash cycles and understand why they are important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different types of short-term financial policy</a:t>
            </a:r>
          </a:p>
          <a:p>
            <a:pPr lvl="1"/>
            <a:r>
              <a:rPr lang="en-US" altLang="en-EG" sz="2000" dirty="0">
                <a:solidFill>
                  <a:schemeClr val="bg1"/>
                </a:solidFill>
              </a:rPr>
              <a:t>The essentials of short-term financial planning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21287F2-0110-90B6-498F-F659BFB20566}"/>
              </a:ext>
            </a:extLst>
          </p:cNvPr>
          <p:cNvSpPr txBox="1">
            <a:spLocks noChangeArrowheads="1"/>
          </p:cNvSpPr>
          <p:nvPr/>
        </p:nvSpPr>
        <p:spPr>
          <a:xfrm>
            <a:off x="3598250" y="2449538"/>
            <a:ext cx="8145773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sz="3200">
                <a:solidFill>
                  <a:schemeClr val="bg1"/>
                </a:solidFill>
              </a:rPr>
              <a:t>Understand:</a:t>
            </a:r>
          </a:p>
          <a:p>
            <a:r>
              <a:rPr lang="en-US" altLang="en-EG" sz="2400">
                <a:solidFill>
                  <a:schemeClr val="bg1"/>
                </a:solidFill>
              </a:rPr>
              <a:t>The venture capital market and its role in financing new businesses</a:t>
            </a:r>
          </a:p>
          <a:p>
            <a:r>
              <a:rPr lang="en-US" altLang="en-EG" sz="2400">
                <a:solidFill>
                  <a:schemeClr val="bg1"/>
                </a:solidFill>
              </a:rPr>
              <a:t>How securities are sold to the public, and the role of investment bankers</a:t>
            </a:r>
          </a:p>
          <a:p>
            <a:r>
              <a:rPr lang="en-US" altLang="en-EG" sz="2400">
                <a:solidFill>
                  <a:schemeClr val="bg1"/>
                </a:solidFill>
              </a:rPr>
              <a:t>Initial public offerings, and the costs of going public</a:t>
            </a:r>
            <a:endParaRPr lang="en-US" altLang="en-EG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8809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ACAED9B-F64E-B737-88FE-2DDAF70476B0}"/>
              </a:ext>
            </a:extLst>
          </p:cNvPr>
          <p:cNvSpPr/>
          <p:nvPr/>
        </p:nvSpPr>
        <p:spPr>
          <a:xfrm>
            <a:off x="762000" y="66198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978" name="Rectangle 2">
            <a:extLst>
              <a:ext uri="{FF2B5EF4-FFF2-40B4-BE49-F238E27FC236}">
                <a16:creationId xmlns:a16="http://schemas.microsoft.com/office/drawing/2014/main" id="{ED27E179-2724-6FF8-3E4F-3E9AE53CB8B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NWC Review</a:t>
            </a:r>
          </a:p>
        </p:txBody>
      </p:sp>
      <p:sp>
        <p:nvSpPr>
          <p:cNvPr id="126979" name="Rectangle 3">
            <a:extLst>
              <a:ext uri="{FF2B5EF4-FFF2-40B4-BE49-F238E27FC236}">
                <a16:creationId xmlns:a16="http://schemas.microsoft.com/office/drawing/2014/main" id="{7C30D595-A70A-38B1-92B8-F971DC3BEB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828801"/>
            <a:ext cx="8610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dirty="0"/>
              <a:t>NWC + Fixed assets = L/T Debt + Equity</a:t>
            </a:r>
          </a:p>
          <a:p>
            <a:pPr>
              <a:buFontTx/>
              <a:buNone/>
            </a:pPr>
            <a:endParaRPr lang="en-US" altLang="en-EG" sz="2400" dirty="0"/>
          </a:p>
          <a:p>
            <a:pPr>
              <a:buFontTx/>
              <a:buNone/>
            </a:pPr>
            <a:r>
              <a:rPr lang="en-US" altLang="en-EG" dirty="0"/>
              <a:t>NWC = (Cash + Other current assets) 	– Current Liabilities</a:t>
            </a:r>
          </a:p>
          <a:p>
            <a:pPr>
              <a:buFontTx/>
              <a:buNone/>
            </a:pPr>
            <a:endParaRPr lang="en-US" altLang="en-EG" sz="2400" dirty="0"/>
          </a:p>
          <a:p>
            <a:pPr>
              <a:buFontTx/>
              <a:buNone/>
            </a:pPr>
            <a:r>
              <a:rPr lang="en-US" altLang="en-EG" dirty="0"/>
              <a:t>Cash = L/T Debt + Equity + Current 			Liabilities – Current Assets other 			than cash – Fixed assets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82FDB0-50C8-BB24-9672-C468703E619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05E2-576B-ACEF-B600-2354C9FB4B6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730" name="Rectangle 2">
            <a:extLst>
              <a:ext uri="{FF2B5EF4-FFF2-40B4-BE49-F238E27FC236}">
                <a16:creationId xmlns:a16="http://schemas.microsoft.com/office/drawing/2014/main" id="{64CACD97-E8C8-CD4B-97F4-217E50A43C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1" y="704850"/>
            <a:ext cx="8229600" cy="762000"/>
          </a:xfrm>
          <a:ln/>
        </p:spPr>
        <p:txBody>
          <a:bodyPr/>
          <a:lstStyle/>
          <a:p>
            <a:r>
              <a:rPr lang="en-US" altLang="en-EG" dirty="0"/>
              <a:t>Sources and Uses of Cash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6DE2C3A3-E3C9-EFB9-7D2E-CDA823A869B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524000"/>
            <a:ext cx="4038600" cy="434340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b="1" u="sng" dirty="0"/>
              <a:t>Sources of Cash</a:t>
            </a:r>
          </a:p>
          <a:p>
            <a:pPr lvl="1"/>
            <a:r>
              <a:rPr lang="en-US" altLang="en-EG" dirty="0"/>
              <a:t>Increase long-term debt</a:t>
            </a:r>
          </a:p>
          <a:p>
            <a:pPr lvl="1"/>
            <a:r>
              <a:rPr lang="en-US" altLang="en-EG" dirty="0"/>
              <a:t>Increase equity</a:t>
            </a:r>
          </a:p>
          <a:p>
            <a:pPr lvl="1"/>
            <a:r>
              <a:rPr lang="en-US" altLang="en-EG" dirty="0"/>
              <a:t>Increase current liabilities</a:t>
            </a:r>
          </a:p>
          <a:p>
            <a:pPr lvl="1"/>
            <a:r>
              <a:rPr lang="en-US" altLang="en-EG" dirty="0"/>
              <a:t>Decrease current assets</a:t>
            </a:r>
          </a:p>
          <a:p>
            <a:pPr lvl="1"/>
            <a:r>
              <a:rPr lang="en-US" altLang="en-EG" dirty="0"/>
              <a:t>Decrease fixed assets</a:t>
            </a:r>
          </a:p>
        </p:txBody>
      </p:sp>
      <p:sp>
        <p:nvSpPr>
          <p:cNvPr id="73732" name="Rectangle 4">
            <a:extLst>
              <a:ext uri="{FF2B5EF4-FFF2-40B4-BE49-F238E27FC236}">
                <a16:creationId xmlns:a16="http://schemas.microsoft.com/office/drawing/2014/main" id="{52DE90B9-82F6-5598-36A3-B4B9518AAAE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72201" y="1524000"/>
            <a:ext cx="4157663" cy="434340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b="1" u="sng"/>
              <a:t>Uses of Cash</a:t>
            </a:r>
          </a:p>
          <a:p>
            <a:pPr lvl="1"/>
            <a:r>
              <a:rPr lang="en-US" altLang="en-EG"/>
              <a:t>Decrease long-term debt</a:t>
            </a:r>
          </a:p>
          <a:p>
            <a:pPr lvl="1"/>
            <a:r>
              <a:rPr lang="en-US" altLang="en-EG"/>
              <a:t>Decrease equity</a:t>
            </a:r>
          </a:p>
          <a:p>
            <a:pPr lvl="1"/>
            <a:r>
              <a:rPr lang="en-US" altLang="en-EG"/>
              <a:t>Decrease current liabilities</a:t>
            </a:r>
          </a:p>
          <a:p>
            <a:pPr lvl="1"/>
            <a:r>
              <a:rPr lang="en-US" altLang="en-EG"/>
              <a:t>Increase current assets</a:t>
            </a:r>
          </a:p>
          <a:p>
            <a:pPr lvl="1"/>
            <a:r>
              <a:rPr lang="en-US" altLang="en-EG"/>
              <a:t>Increase fixed assets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6ABEB5-179E-C3EB-89BF-5ADD96EA825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934E391-5248-6250-BA78-53F6657DF26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778" name="Rectangle 2">
            <a:extLst>
              <a:ext uri="{FF2B5EF4-FFF2-40B4-BE49-F238E27FC236}">
                <a16:creationId xmlns:a16="http://schemas.microsoft.com/office/drawing/2014/main" id="{CF0BF437-AA82-1497-BAEB-E92B7A0CFB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5463" y="741363"/>
            <a:ext cx="8229600" cy="990600"/>
          </a:xfrm>
          <a:ln/>
        </p:spPr>
        <p:txBody>
          <a:bodyPr/>
          <a:lstStyle/>
          <a:p>
            <a:r>
              <a:rPr lang="en-US" altLang="en-EG" dirty="0"/>
              <a:t>The Operating Cycle</a:t>
            </a:r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59D089BF-64AA-B785-80AC-53A9E04E0E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Time required to receive inventory, sell it, and collect on the receivables generated from the sale of the 	inventory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Operating cycle = inventory period + accounts receivable period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Inventory period = time inventory sits on the shelf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Accounts receivable period = time it takes to collect on receivables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087F1D-A956-D6C0-4F85-ED51525B20E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924AB1C-A2DF-B217-3B1D-F343EC67B5F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6434" name="Rectangle 2">
            <a:extLst>
              <a:ext uri="{FF2B5EF4-FFF2-40B4-BE49-F238E27FC236}">
                <a16:creationId xmlns:a16="http://schemas.microsoft.com/office/drawing/2014/main" id="{2D590133-DB22-0AC0-B54B-B8925D4827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571500"/>
            <a:ext cx="8229600" cy="990600"/>
          </a:xfrm>
          <a:ln/>
        </p:spPr>
        <p:txBody>
          <a:bodyPr/>
          <a:lstStyle/>
          <a:p>
            <a:r>
              <a:rPr lang="en-US" altLang="en-EG" dirty="0"/>
              <a:t>Operating Cycle Equations</a:t>
            </a:r>
          </a:p>
        </p:txBody>
      </p:sp>
      <p:sp>
        <p:nvSpPr>
          <p:cNvPr id="146435" name="Rectangle 3">
            <a:extLst>
              <a:ext uri="{FF2B5EF4-FFF2-40B4-BE49-F238E27FC236}">
                <a16:creationId xmlns:a16="http://schemas.microsoft.com/office/drawing/2014/main" id="{B86D6A8D-9058-A228-3117-5DCB002CA0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76366"/>
            <a:ext cx="83820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Operating cycle = Inventory period + Accounts receivable period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Inventory period = 365/Inventory turnover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Inventory turnover = COGS</a:t>
            </a:r>
            <a:r>
              <a:rPr lang="en-US" altLang="en-EG" b="1" i="1" baseline="30000" dirty="0"/>
              <a:t>1</a:t>
            </a:r>
            <a:r>
              <a:rPr lang="en-US" altLang="en-EG" dirty="0"/>
              <a:t>/Average Inventory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Accounts receivable period = 	365/Receivables turnover</a:t>
            </a:r>
          </a:p>
          <a:p>
            <a:pPr lvl="1">
              <a:lnSpc>
                <a:spcPct val="90000"/>
              </a:lnSpc>
            </a:pPr>
            <a:r>
              <a:rPr lang="en-US" altLang="en-EG" sz="3200" dirty="0"/>
              <a:t>= Average Collection Period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Accounts receivable turnover = Credit sales/Average accounts receivable</a:t>
            </a:r>
          </a:p>
        </p:txBody>
      </p:sp>
      <p:sp>
        <p:nvSpPr>
          <p:cNvPr id="146436" name="Rectangle 4">
            <a:extLst>
              <a:ext uri="{FF2B5EF4-FFF2-40B4-BE49-F238E27FC236}">
                <a16:creationId xmlns:a16="http://schemas.microsoft.com/office/drawing/2014/main" id="{63B8F00C-34EB-C26F-2343-F9EEDF4A0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6096000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EG" sz="2400" b="1" i="1" baseline="30000"/>
              <a:t>1</a:t>
            </a:r>
            <a:r>
              <a:rPr lang="en-US" altLang="en-EG" sz="2400"/>
              <a:t>COGS = Cost of Goods Sold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1CA87C-1F77-B894-3E51-C98B62E6BE5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A3BE11-56B9-B82C-D409-B4ABFDA19BB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826" name="Rectangle 2">
            <a:extLst>
              <a:ext uri="{FF2B5EF4-FFF2-40B4-BE49-F238E27FC236}">
                <a16:creationId xmlns:a16="http://schemas.microsoft.com/office/drawing/2014/main" id="{6155579A-FA1C-A502-210C-B7047D5CB1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52513" y="642937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The Cash Cycle</a:t>
            </a:r>
          </a:p>
        </p:txBody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5FCF2D5B-1BC1-0482-DA50-60EF7CED57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47749" y="1820862"/>
            <a:ext cx="10163175" cy="43513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The time between payment for inventory and receipt from the sale of inventory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Cash cycle = operating cycle – accounts payable period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Accounts payable period = time between receipt of inventory and payment for it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The cash cycle measures how long we need to finance inventory and 	receivables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DC5C36-6E65-67D5-C050-E0DB7D44546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B970451-CEAE-DD42-9B53-78FD0269E31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458" name="Rectangle 2">
            <a:extLst>
              <a:ext uri="{FF2B5EF4-FFF2-40B4-BE49-F238E27FC236}">
                <a16:creationId xmlns:a16="http://schemas.microsoft.com/office/drawing/2014/main" id="{6F32896E-12FB-F6AB-3677-EB76657F1F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9638" y="642937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Cash Cycle Equations</a:t>
            </a:r>
          </a:p>
        </p:txBody>
      </p:sp>
      <p:sp>
        <p:nvSpPr>
          <p:cNvPr id="147459" name="Rectangle 3">
            <a:extLst>
              <a:ext uri="{FF2B5EF4-FFF2-40B4-BE49-F238E27FC236}">
                <a16:creationId xmlns:a16="http://schemas.microsoft.com/office/drawing/2014/main" id="{40E9290E-DD34-8338-A591-7302A90609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1894681"/>
            <a:ext cx="10515600" cy="4351338"/>
          </a:xfrm>
        </p:spPr>
        <p:txBody>
          <a:bodyPr/>
          <a:lstStyle/>
          <a:p>
            <a:r>
              <a:rPr lang="en-US" altLang="en-EG" dirty="0"/>
              <a:t>Cash cycle = Operating Cycle – Accounts payable period</a:t>
            </a:r>
          </a:p>
          <a:p>
            <a:r>
              <a:rPr lang="en-US" altLang="en-EG" dirty="0"/>
              <a:t>Accounts payable period = 365/Payables turnover</a:t>
            </a:r>
          </a:p>
          <a:p>
            <a:r>
              <a:rPr lang="en-US" altLang="en-EG" dirty="0"/>
              <a:t>Payables turnover = </a:t>
            </a:r>
            <a:r>
              <a:rPr lang="en-US" altLang="en-EG" i="1" dirty="0"/>
              <a:t>COGS</a:t>
            </a:r>
            <a:r>
              <a:rPr lang="en-US" altLang="en-EG" b="1" i="1" baseline="30000" dirty="0"/>
              <a:t>1</a:t>
            </a:r>
            <a:r>
              <a:rPr lang="en-US" altLang="en-EG" i="1" dirty="0"/>
              <a:t>/Average</a:t>
            </a:r>
            <a:r>
              <a:rPr lang="en-US" altLang="en-EG" dirty="0"/>
              <a:t> 	account payable</a:t>
            </a:r>
          </a:p>
          <a:p>
            <a:endParaRPr lang="en-US" altLang="en-EG" dirty="0"/>
          </a:p>
          <a:p>
            <a:pPr>
              <a:buFontTx/>
              <a:buNone/>
            </a:pPr>
            <a:r>
              <a:rPr lang="en-US" altLang="en-EG" b="1" i="1" baseline="30000" dirty="0"/>
              <a:t>1</a:t>
            </a:r>
            <a:r>
              <a:rPr lang="en-US" altLang="en-EG" sz="2400" dirty="0"/>
              <a:t>COGS = Cost of Goods Sold</a:t>
            </a:r>
          </a:p>
          <a:p>
            <a:endParaRPr lang="en-US" altLang="en-EG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E25213-682E-89A7-A8DC-518598F67B6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11A59C-1E14-F2DA-312C-6577097A9B4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002" name="Rectangle 2">
            <a:extLst>
              <a:ext uri="{FF2B5EF4-FFF2-40B4-BE49-F238E27FC236}">
                <a16:creationId xmlns:a16="http://schemas.microsoft.com/office/drawing/2014/main" id="{CA661BDA-98BF-D63C-01EF-ABD45271AD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The Operating &amp; Cash Cycles</a:t>
            </a:r>
          </a:p>
        </p:txBody>
      </p:sp>
      <p:pic>
        <p:nvPicPr>
          <p:cNvPr id="128005" name="Picture 5">
            <a:extLst>
              <a:ext uri="{FF2B5EF4-FFF2-40B4-BE49-F238E27FC236}">
                <a16:creationId xmlns:a16="http://schemas.microsoft.com/office/drawing/2014/main" id="{2474286F-DD2F-0042-7F77-CE5DA13F2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1524000"/>
            <a:ext cx="6858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D17B33-9633-FCE5-C0B6-B3474277E90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48725C2-5462-8CFE-B0C8-0C3F3F06247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874" name="Rectangle 2">
            <a:extLst>
              <a:ext uri="{FF2B5EF4-FFF2-40B4-BE49-F238E27FC236}">
                <a16:creationId xmlns:a16="http://schemas.microsoft.com/office/drawing/2014/main" id="{4EB78F7D-A91B-D26D-C12F-58B16C2C19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4537" y="939800"/>
            <a:ext cx="8229600" cy="889000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3200" dirty="0"/>
              <a:t>Corporate Management &amp; S/T Financial Planning</a:t>
            </a:r>
            <a:br>
              <a:rPr lang="en-US" altLang="en-EG" sz="3200" dirty="0"/>
            </a:br>
            <a:endParaRPr lang="en-US" altLang="en-EG" sz="2800" dirty="0"/>
          </a:p>
        </p:txBody>
      </p:sp>
      <p:pic>
        <p:nvPicPr>
          <p:cNvPr id="79875" name="Picture 3">
            <a:extLst>
              <a:ext uri="{FF2B5EF4-FFF2-40B4-BE49-F238E27FC236}">
                <a16:creationId xmlns:a16="http://schemas.microsoft.com/office/drawing/2014/main" id="{DAB7E783-AB94-9902-9D3F-B894929B09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1828800"/>
            <a:ext cx="7670800" cy="4089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BF7A019-B0AF-B200-003D-6267AD79922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10A4414-690A-9B33-6AAE-0937F82080B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30A25A38-6482-9627-3025-B6B0B3E359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 Data</a:t>
            </a:r>
          </a:p>
        </p:txBody>
      </p:sp>
      <p:graphicFrame>
        <p:nvGraphicFramePr>
          <p:cNvPr id="81955" name="Object 35">
            <a:extLst>
              <a:ext uri="{FF2B5EF4-FFF2-40B4-BE49-F238E27FC236}">
                <a16:creationId xmlns:a16="http://schemas.microsoft.com/office/drawing/2014/main" id="{0ED2F785-DEB0-4ED1-A1F5-42EE0A2F8C2B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1828800" y="1524001"/>
          <a:ext cx="8382000" cy="202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927600" imgH="1193800" progId="Excel.Sheet.8">
                  <p:embed/>
                </p:oleObj>
              </mc:Choice>
              <mc:Fallback>
                <p:oleObj name="Worksheet" r:id="rId3" imgW="4927600" imgH="1193800" progId="Excel.Sheet.8">
                  <p:embed/>
                  <p:pic>
                    <p:nvPicPr>
                      <p:cNvPr id="81955" name="Object 35">
                        <a:extLst>
                          <a:ext uri="{FF2B5EF4-FFF2-40B4-BE49-F238E27FC236}">
                            <a16:creationId xmlns:a16="http://schemas.microsoft.com/office/drawing/2014/main" id="{0ED2F785-DEB0-4ED1-A1F5-42EE0A2F8C2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524001"/>
                        <a:ext cx="8382000" cy="2028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56" name="Text Box 36">
            <a:extLst>
              <a:ext uri="{FF2B5EF4-FFF2-40B4-BE49-F238E27FC236}">
                <a16:creationId xmlns:a16="http://schemas.microsoft.com/office/drawing/2014/main" id="{9246338A-437A-3755-64F2-DBD19AF04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4114801"/>
            <a:ext cx="6477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EG" altLang="en-EG"/>
          </a:p>
        </p:txBody>
      </p:sp>
      <p:sp>
        <p:nvSpPr>
          <p:cNvPr id="81957" name="Text Box 37">
            <a:extLst>
              <a:ext uri="{FF2B5EF4-FFF2-40B4-BE49-F238E27FC236}">
                <a16:creationId xmlns:a16="http://schemas.microsoft.com/office/drawing/2014/main" id="{AE59C743-2C6E-7B09-951F-54564AFB9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3886201"/>
            <a:ext cx="8534400" cy="234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000" b="1"/>
              <a:t>Operating Cycle = Inventory Period + Accounts Receivables Period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000" b="1"/>
              <a:t>Inventory Period = 365/Inventory Turnover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000" b="1"/>
              <a:t>Accounts Receivables Period = 365/Receivables Turnover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000" b="1"/>
              <a:t>			             = Average Collection Period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000" b="1"/>
              <a:t>Cash Cycle = Operating Cycle – Accounts Payable Period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000" b="1"/>
              <a:t>Accounts Payable Period = 365/Payables Turnover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0FF32F-6E44-3EA7-B278-12EBBD3A89A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0DA13C-636F-A3CE-4A9C-8AF578A5871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970" name="Rectangle 2">
            <a:extLst>
              <a:ext uri="{FF2B5EF4-FFF2-40B4-BE49-F238E27FC236}">
                <a16:creationId xmlns:a16="http://schemas.microsoft.com/office/drawing/2014/main" id="{3FD09F0A-C357-2BED-0705-83CDE52889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871573"/>
            <a:ext cx="8229600" cy="762000"/>
          </a:xfrm>
          <a:ln/>
        </p:spPr>
        <p:txBody>
          <a:bodyPr/>
          <a:lstStyle/>
          <a:p>
            <a:r>
              <a:rPr lang="en-US" altLang="en-EG" sz="4000" dirty="0"/>
              <a:t>Example: Operating Cycle</a:t>
            </a: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F5D7C676-56DD-9039-6E9F-67F4370FE0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62139"/>
            <a:ext cx="8382000" cy="5364163"/>
          </a:xfrm>
        </p:spPr>
        <p:txBody>
          <a:bodyPr/>
          <a:lstStyle/>
          <a:p>
            <a:r>
              <a:rPr lang="en-US" altLang="en-EG" dirty="0"/>
              <a:t>Inventory period</a:t>
            </a:r>
          </a:p>
          <a:p>
            <a:pPr lvl="1"/>
            <a:r>
              <a:rPr lang="en-US" altLang="en-EG" sz="2500" dirty="0"/>
              <a:t>Average inventory = (200,000+300,000)/2 = 250,000</a:t>
            </a:r>
          </a:p>
          <a:p>
            <a:pPr lvl="1"/>
            <a:r>
              <a:rPr lang="en-US" altLang="en-EG" sz="2500" dirty="0"/>
              <a:t>Inventory turnover = 820,000 / 250,000 = 3.28 x</a:t>
            </a:r>
          </a:p>
          <a:p>
            <a:pPr lvl="1"/>
            <a:r>
              <a:rPr lang="en-US" altLang="en-EG" sz="2500" dirty="0"/>
              <a:t>Inventory period = 365 / 3.28 = 111 days</a:t>
            </a:r>
          </a:p>
          <a:p>
            <a:r>
              <a:rPr lang="en-US" altLang="en-EG" dirty="0"/>
              <a:t>Receivables period</a:t>
            </a:r>
          </a:p>
          <a:p>
            <a:pPr lvl="1"/>
            <a:r>
              <a:rPr lang="en-US" altLang="en-EG" sz="2500" dirty="0"/>
              <a:t>Average receivables = (160,000+200,000)/2 = 180,000</a:t>
            </a:r>
          </a:p>
          <a:p>
            <a:pPr lvl="1"/>
            <a:r>
              <a:rPr lang="en-US" altLang="en-EG" sz="2500" dirty="0"/>
              <a:t>Receivables turnover = 1,150,000 / 180,000 = 6.39 x</a:t>
            </a:r>
          </a:p>
          <a:p>
            <a:pPr lvl="1"/>
            <a:r>
              <a:rPr lang="en-US" altLang="en-EG" sz="2500" dirty="0"/>
              <a:t>Receivables period = 365 / 6.39 = 57 days</a:t>
            </a:r>
          </a:p>
          <a:p>
            <a:r>
              <a:rPr lang="en-US" altLang="en-EG" dirty="0"/>
              <a:t>Operating cycle = 111 + 57 = 168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BC9C25-2EE7-076B-01EB-371F3EA485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2321DC6-4596-781C-CA0A-88F01E11E14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018" name="Rectangle 2">
            <a:extLst>
              <a:ext uri="{FF2B5EF4-FFF2-40B4-BE49-F238E27FC236}">
                <a16:creationId xmlns:a16="http://schemas.microsoft.com/office/drawing/2014/main" id="{1A1F3783-2311-FD6D-A788-0CB3F009CA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Cash Cycle</a:t>
            </a:r>
          </a:p>
        </p:txBody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6AE2C5B3-A8B4-D416-8202-AF28E91164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1"/>
            <a:ext cx="7848600" cy="4983163"/>
          </a:xfrm>
        </p:spPr>
        <p:txBody>
          <a:bodyPr/>
          <a:lstStyle/>
          <a:p>
            <a:r>
              <a:rPr lang="en-US" altLang="en-EG"/>
              <a:t>Accounts Payable Period = 365 / payables turnover</a:t>
            </a:r>
          </a:p>
          <a:p>
            <a:pPr lvl="1"/>
            <a:r>
              <a:rPr lang="en-US" altLang="en-EG" sz="2500"/>
              <a:t>Payables turnover = COGS / Average AP</a:t>
            </a:r>
          </a:p>
          <a:p>
            <a:pPr lvl="2"/>
            <a:r>
              <a:rPr lang="en-US" altLang="en-EG" sz="2500"/>
              <a:t>PT = 820,000 / 87,500 = 9.4 x</a:t>
            </a:r>
          </a:p>
          <a:p>
            <a:pPr lvl="1"/>
            <a:r>
              <a:rPr lang="en-US" altLang="en-EG" sz="2500"/>
              <a:t>Accounts payables period = 365 / 9.4 = 39 days</a:t>
            </a:r>
          </a:p>
          <a:p>
            <a:r>
              <a:rPr lang="en-US" altLang="en-EG"/>
              <a:t>Cash cycle = 168 – 39 = 129 days</a:t>
            </a:r>
          </a:p>
          <a:p>
            <a:pPr>
              <a:buFontTx/>
              <a:buNone/>
            </a:pPr>
            <a:r>
              <a:rPr lang="en-US" altLang="en-EG">
                <a:sym typeface="Wingdings 3" pitchFamily="2" charset="2"/>
              </a:rPr>
              <a:t></a:t>
            </a:r>
            <a:r>
              <a:rPr lang="en-US" altLang="en-EG"/>
              <a:t>Inventory and receivables must be financed for 129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E5D4D2-29D9-1535-4DBE-35520CA76BE0}"/>
              </a:ext>
            </a:extLst>
          </p:cNvPr>
          <p:cNvSpPr txBox="1"/>
          <p:nvPr/>
        </p:nvSpPr>
        <p:spPr>
          <a:xfrm>
            <a:off x="4787900" y="642934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F2C4B0C-20B9-2859-239A-B90F4417DEB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066" name="Rectangle 2">
            <a:extLst>
              <a:ext uri="{FF2B5EF4-FFF2-40B4-BE49-F238E27FC236}">
                <a16:creationId xmlns:a16="http://schemas.microsoft.com/office/drawing/2014/main" id="{D42663A5-DCE5-62D3-5AB5-2E367CAFBF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Short-Term Financial Policy</a:t>
            </a:r>
          </a:p>
        </p:txBody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A1490E5D-A175-3565-48F7-3995C087994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1" y="1447800"/>
            <a:ext cx="3851275" cy="464820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sz="2600" b="1" u="sng" dirty="0"/>
              <a:t>Flexible Policy</a:t>
            </a:r>
          </a:p>
          <a:p>
            <a:pPr lvl="1"/>
            <a:r>
              <a:rPr lang="en-US" altLang="en-EG" sz="2200" dirty="0"/>
              <a:t>Large amounts of cash and marketable securities</a:t>
            </a:r>
          </a:p>
          <a:p>
            <a:pPr lvl="1"/>
            <a:r>
              <a:rPr lang="en-US" altLang="en-EG" sz="2200" dirty="0"/>
              <a:t>Large amounts of inventory</a:t>
            </a:r>
          </a:p>
          <a:p>
            <a:pPr lvl="1"/>
            <a:r>
              <a:rPr lang="en-US" altLang="en-EG" sz="2200" dirty="0"/>
              <a:t>Liberal credit policies (large accounts receivable)</a:t>
            </a:r>
          </a:p>
          <a:p>
            <a:pPr lvl="1"/>
            <a:r>
              <a:rPr lang="en-US" altLang="en-EG" sz="2200" dirty="0"/>
              <a:t>Relatively low levels of short-term liabilities</a:t>
            </a:r>
          </a:p>
          <a:p>
            <a:pPr>
              <a:buFontTx/>
              <a:buNone/>
            </a:pPr>
            <a:r>
              <a:rPr lang="en-US" altLang="en-EG" sz="2600" dirty="0">
                <a:sym typeface="Wingdings 3" pitchFamily="2" charset="2"/>
              </a:rPr>
              <a:t>	</a:t>
            </a:r>
            <a:r>
              <a:rPr lang="en-US" altLang="en-EG" sz="2600" dirty="0"/>
              <a:t>High liquidity</a:t>
            </a:r>
          </a:p>
        </p:txBody>
      </p:sp>
      <p:sp>
        <p:nvSpPr>
          <p:cNvPr id="88068" name="Rectangle 4">
            <a:extLst>
              <a:ext uri="{FF2B5EF4-FFF2-40B4-BE49-F238E27FC236}">
                <a16:creationId xmlns:a16="http://schemas.microsoft.com/office/drawing/2014/main" id="{FE19E705-DA66-7B2F-524C-5D0C88905AE5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72201" y="1447801"/>
            <a:ext cx="3852863" cy="46783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sz="2600" b="1" u="sng" dirty="0"/>
              <a:t>Restrictive Policy</a:t>
            </a:r>
          </a:p>
          <a:p>
            <a:pPr lvl="1"/>
            <a:r>
              <a:rPr lang="en-US" altLang="en-EG" sz="2200" dirty="0"/>
              <a:t>Low cash and marketable security balances</a:t>
            </a:r>
          </a:p>
          <a:p>
            <a:pPr lvl="1"/>
            <a:r>
              <a:rPr lang="en-US" altLang="en-EG" sz="2200" dirty="0"/>
              <a:t>Low inventory levels</a:t>
            </a:r>
          </a:p>
          <a:p>
            <a:pPr lvl="1">
              <a:buFontTx/>
              <a:buNone/>
            </a:pPr>
            <a:endParaRPr lang="en-US" altLang="en-EG" sz="2200" dirty="0"/>
          </a:p>
          <a:p>
            <a:pPr lvl="1"/>
            <a:r>
              <a:rPr lang="en-US" altLang="en-EG" sz="2200" dirty="0"/>
              <a:t>Little or no credit sales (low accounts receivable)</a:t>
            </a:r>
          </a:p>
          <a:p>
            <a:pPr lvl="1"/>
            <a:r>
              <a:rPr lang="en-US" altLang="en-EG" sz="2200" dirty="0"/>
              <a:t>Relatively high levels of short-term liabilities</a:t>
            </a:r>
          </a:p>
          <a:p>
            <a:pPr>
              <a:buFontTx/>
              <a:buNone/>
            </a:pPr>
            <a:r>
              <a:rPr lang="en-US" altLang="en-EG" sz="2600" dirty="0">
                <a:sym typeface="Wingdings 3" pitchFamily="2" charset="2"/>
              </a:rPr>
              <a:t>	</a:t>
            </a:r>
            <a:r>
              <a:rPr lang="en-US" altLang="en-EG" sz="2600" dirty="0"/>
              <a:t>Low liquidity</a:t>
            </a:r>
          </a:p>
        </p:txBody>
      </p:sp>
      <p:sp>
        <p:nvSpPr>
          <p:cNvPr id="88069" name="Text Box 5">
            <a:extLst>
              <a:ext uri="{FF2B5EF4-FFF2-40B4-BE49-F238E27FC236}">
                <a16:creationId xmlns:a16="http://schemas.microsoft.com/office/drawing/2014/main" id="{D5293C35-FA1C-FB02-AA23-92755D5D6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D3496B-D1B0-ABBE-F9F6-EC4D89F8953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2A0A8EA-CF3E-7F4C-6B03-58497E0877B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530" name="Rectangle 2">
            <a:extLst>
              <a:ext uri="{FF2B5EF4-FFF2-40B4-BE49-F238E27FC236}">
                <a16:creationId xmlns:a16="http://schemas.microsoft.com/office/drawing/2014/main" id="{CA9778A9-EB38-98B8-794B-BD2CA4C488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Flexible Financial Policy</a:t>
            </a:r>
          </a:p>
        </p:txBody>
      </p:sp>
      <p:sp>
        <p:nvSpPr>
          <p:cNvPr id="150531" name="Rectangle 3">
            <a:extLst>
              <a:ext uri="{FF2B5EF4-FFF2-40B4-BE49-F238E27FC236}">
                <a16:creationId xmlns:a16="http://schemas.microsoft.com/office/drawing/2014/main" id="{43E06CD1-57D7-9F3F-1CFF-FC076A6B041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1" y="1447800"/>
            <a:ext cx="3851275" cy="464820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sz="3000" b="1" u="sng"/>
              <a:t>Advantages</a:t>
            </a:r>
          </a:p>
          <a:p>
            <a:r>
              <a:rPr lang="en-US" altLang="en-EG" sz="3000"/>
              <a:t>No difficulty meeting short-term obligations</a:t>
            </a:r>
          </a:p>
          <a:p>
            <a:r>
              <a:rPr lang="en-US" altLang="en-EG" sz="3000"/>
              <a:t>Cash available for emergencies</a:t>
            </a:r>
          </a:p>
          <a:p>
            <a:r>
              <a:rPr lang="en-US" altLang="en-EG" sz="3000"/>
              <a:t>Lower storage costs</a:t>
            </a:r>
          </a:p>
          <a:p>
            <a:endParaRPr lang="en-US" altLang="en-EG" sz="3000"/>
          </a:p>
          <a:p>
            <a:pPr>
              <a:buFontTx/>
              <a:buNone/>
            </a:pPr>
            <a:endParaRPr lang="en-US" altLang="en-EG" sz="3000"/>
          </a:p>
        </p:txBody>
      </p:sp>
      <p:sp>
        <p:nvSpPr>
          <p:cNvPr id="150532" name="Rectangle 4">
            <a:extLst>
              <a:ext uri="{FF2B5EF4-FFF2-40B4-BE49-F238E27FC236}">
                <a16:creationId xmlns:a16="http://schemas.microsoft.com/office/drawing/2014/main" id="{9466A9BC-FC7B-75E0-7461-C19A87DB21E3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72201" y="1447801"/>
            <a:ext cx="3852863" cy="46783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lvl="1" algn="ctr">
              <a:buFontTx/>
              <a:buNone/>
            </a:pPr>
            <a:r>
              <a:rPr lang="en-US" altLang="en-EG" sz="3000" b="1" u="sng"/>
              <a:t>Disadvantages</a:t>
            </a:r>
          </a:p>
          <a:p>
            <a:r>
              <a:rPr lang="en-US" altLang="en-EG" sz="3000"/>
              <a:t>Liquid securities = lower return</a:t>
            </a:r>
          </a:p>
          <a:p>
            <a:r>
              <a:rPr lang="en-US" altLang="en-EG" sz="3000"/>
              <a:t>Financing S/T assets with L/T debt risky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90C61C3-172C-57FD-2E69-50CB546DD1D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1FBD0C4-C166-9A52-3BF7-5A04E5BACA4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578" name="Rectangle 2">
            <a:extLst>
              <a:ext uri="{FF2B5EF4-FFF2-40B4-BE49-F238E27FC236}">
                <a16:creationId xmlns:a16="http://schemas.microsoft.com/office/drawing/2014/main" id="{1D96657C-6B2E-0EE4-E2A4-2893698408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Restrictive Financial Policy</a:t>
            </a:r>
          </a:p>
        </p:txBody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12276A0C-F4EB-0B81-A068-644163D03A4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1" y="1447800"/>
            <a:ext cx="3851275" cy="4648200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en-EG" sz="3000" b="1" u="sng" dirty="0"/>
              <a:t>Advantages</a:t>
            </a:r>
          </a:p>
          <a:p>
            <a:r>
              <a:rPr lang="en-US" altLang="en-EG" sz="3000" dirty="0"/>
              <a:t>Higher returns on long term assets</a:t>
            </a:r>
          </a:p>
          <a:p>
            <a:r>
              <a:rPr lang="en-US" altLang="en-EG" sz="3000" dirty="0"/>
              <a:t>Lower carrying costs</a:t>
            </a:r>
          </a:p>
          <a:p>
            <a:r>
              <a:rPr lang="en-US" altLang="en-EG" sz="3000" dirty="0"/>
              <a:t>S/T liabilities can be decreased more easily in case of economic downturn</a:t>
            </a:r>
          </a:p>
        </p:txBody>
      </p:sp>
      <p:sp>
        <p:nvSpPr>
          <p:cNvPr id="152580" name="Rectangle 4">
            <a:extLst>
              <a:ext uri="{FF2B5EF4-FFF2-40B4-BE49-F238E27FC236}">
                <a16:creationId xmlns:a16="http://schemas.microsoft.com/office/drawing/2014/main" id="{14EC7E7A-473A-ED95-82F3-AFC2930B3AEA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172201" y="1447801"/>
            <a:ext cx="3852863" cy="4678363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lvl="1" algn="ctr">
              <a:buFontTx/>
              <a:buNone/>
            </a:pPr>
            <a:r>
              <a:rPr lang="en-US" altLang="en-EG" sz="3000" b="1" u="sng"/>
              <a:t>Disadvantages</a:t>
            </a:r>
          </a:p>
          <a:p>
            <a:r>
              <a:rPr lang="en-US" altLang="en-EG" sz="3000"/>
              <a:t>Less liquidity for emergencies</a:t>
            </a:r>
          </a:p>
          <a:p>
            <a:r>
              <a:rPr lang="en-US" altLang="en-EG" sz="3000"/>
              <a:t>Higher storage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36F331-41C2-65E8-DCC5-E47DB249C34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710EE10-BA7F-63C1-496F-CF22CDB7C81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114" name="Rectangle 2">
            <a:extLst>
              <a:ext uri="{FF2B5EF4-FFF2-40B4-BE49-F238E27FC236}">
                <a16:creationId xmlns:a16="http://schemas.microsoft.com/office/drawing/2014/main" id="{3F198356-7D80-6385-6D6F-D404357469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43012" y="835832"/>
            <a:ext cx="8229600" cy="990600"/>
          </a:xfrm>
          <a:ln/>
        </p:spPr>
        <p:txBody>
          <a:bodyPr/>
          <a:lstStyle/>
          <a:p>
            <a:r>
              <a:rPr lang="en-US" altLang="en-EG" dirty="0"/>
              <a:t>Carrying versus Shortage Costs</a:t>
            </a:r>
          </a:p>
        </p:txBody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DEEC7328-70F5-16CF-3652-47D5A6D831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05024" y="1785960"/>
            <a:ext cx="7848600" cy="4800600"/>
          </a:xfrm>
        </p:spPr>
        <p:txBody>
          <a:bodyPr/>
          <a:lstStyle/>
          <a:p>
            <a:r>
              <a:rPr lang="en-US" altLang="en-EG" dirty="0"/>
              <a:t>Carrying costs</a:t>
            </a:r>
          </a:p>
          <a:p>
            <a:pPr lvl="1"/>
            <a:r>
              <a:rPr lang="en-US" altLang="en-EG" sz="2600" dirty="0"/>
              <a:t>Opportunity cost of owning current assets versus long-term assets that pay higher returns</a:t>
            </a:r>
          </a:p>
          <a:p>
            <a:pPr lvl="1"/>
            <a:r>
              <a:rPr lang="en-US" altLang="en-EG" sz="2600" dirty="0"/>
              <a:t>Cost of storing larger amounts of inventory</a:t>
            </a:r>
          </a:p>
          <a:p>
            <a:r>
              <a:rPr lang="en-US" altLang="en-EG" dirty="0"/>
              <a:t>Shortage costs</a:t>
            </a:r>
          </a:p>
          <a:p>
            <a:pPr lvl="1"/>
            <a:r>
              <a:rPr lang="en-US" altLang="en-EG" sz="2600" dirty="0"/>
              <a:t>Order costs – the cost of ordering additional inventory or transferring cash</a:t>
            </a:r>
          </a:p>
          <a:p>
            <a:pPr lvl="1"/>
            <a:r>
              <a:rPr lang="en-US" altLang="en-EG" sz="2600" dirty="0"/>
              <a:t>Stock-out costs – the cost of lost sales due to lack of inventory, including lost customers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F028D53-A301-F17B-B90B-61C762178144}"/>
              </a:ext>
            </a:extLst>
          </p:cNvPr>
          <p:cNvSpPr txBox="1"/>
          <p:nvPr/>
        </p:nvSpPr>
        <p:spPr>
          <a:xfrm>
            <a:off x="4787900" y="641505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23E417B-C61D-E588-C7FA-F68C5F1E7C5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62" name="Rectangle 2">
            <a:extLst>
              <a:ext uri="{FF2B5EF4-FFF2-40B4-BE49-F238E27FC236}">
                <a16:creationId xmlns:a16="http://schemas.microsoft.com/office/drawing/2014/main" id="{0854F8B9-BA13-D863-E21F-B3194D4AC4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8275" y="990600"/>
            <a:ext cx="8229600" cy="685800"/>
          </a:xfrm>
          <a:ln/>
        </p:spPr>
        <p:txBody>
          <a:bodyPr/>
          <a:lstStyle/>
          <a:p>
            <a:r>
              <a:rPr lang="en-US" altLang="en-EG" sz="3800" dirty="0"/>
              <a:t>Temporary vs. Permanent Assets</a:t>
            </a:r>
          </a:p>
        </p:txBody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2FA38153-664B-18DE-43CC-AA9567188E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19275" y="1790683"/>
            <a:ext cx="7848600" cy="44958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sz="3400" dirty="0"/>
              <a:t>Permanent current assets</a:t>
            </a:r>
          </a:p>
          <a:p>
            <a:pPr lvl="1">
              <a:lnSpc>
                <a:spcPct val="110000"/>
              </a:lnSpc>
            </a:pPr>
            <a:r>
              <a:rPr lang="en-US" altLang="en-EG" sz="3000" dirty="0"/>
              <a:t>The level of current assets the company retains regardless of any seasonality in sales</a:t>
            </a:r>
          </a:p>
          <a:p>
            <a:pPr>
              <a:lnSpc>
                <a:spcPct val="110000"/>
              </a:lnSpc>
            </a:pPr>
            <a:r>
              <a:rPr lang="en-US" altLang="en-EG" sz="3400" dirty="0"/>
              <a:t>Temporary current assets</a:t>
            </a:r>
          </a:p>
          <a:p>
            <a:pPr lvl="1">
              <a:lnSpc>
                <a:spcPct val="110000"/>
              </a:lnSpc>
            </a:pPr>
            <a:r>
              <a:rPr lang="en-US" altLang="en-EG" sz="3000" dirty="0"/>
              <a:t>Additional current assets added when sales are expected to increase on a seasonal basis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784F6D-6F50-1804-E9CA-D51555E73FB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48AC97E-CCF6-C4EC-7355-961DAF9E394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210" name="Rectangle 2">
            <a:extLst>
              <a:ext uri="{FF2B5EF4-FFF2-40B4-BE49-F238E27FC236}">
                <a16:creationId xmlns:a16="http://schemas.microsoft.com/office/drawing/2014/main" id="{2969EB61-F3CB-B621-AF63-CFB46AB7A4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650876"/>
            <a:ext cx="8305800" cy="1905000"/>
          </a:xfrm>
          <a:ln/>
        </p:spPr>
        <p:txBody>
          <a:bodyPr/>
          <a:lstStyle/>
          <a:p>
            <a:r>
              <a:rPr lang="en-US" altLang="en-EG" sz="4000" dirty="0"/>
              <a:t>Alternative Asset Financing Policies </a:t>
            </a:r>
            <a:br>
              <a:rPr lang="en-US" altLang="en-EG" sz="4000" dirty="0"/>
            </a:br>
            <a:endParaRPr lang="en-US" altLang="en-EG" sz="3200" dirty="0"/>
          </a:p>
        </p:txBody>
      </p:sp>
      <p:pic>
        <p:nvPicPr>
          <p:cNvPr id="94211" name="Picture 3">
            <a:extLst>
              <a:ext uri="{FF2B5EF4-FFF2-40B4-BE49-F238E27FC236}">
                <a16:creationId xmlns:a16="http://schemas.microsoft.com/office/drawing/2014/main" id="{2DA4B24F-6D51-A2DD-6776-2339DFE3C5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2667000"/>
            <a:ext cx="7829550" cy="33655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4212" name="Text Box 4">
            <a:extLst>
              <a:ext uri="{FF2B5EF4-FFF2-40B4-BE49-F238E27FC236}">
                <a16:creationId xmlns:a16="http://schemas.microsoft.com/office/drawing/2014/main" id="{99A97F96-5013-2449-2D0E-DD4B31B83F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057401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EG" b="1"/>
              <a:t>Flexible</a:t>
            </a:r>
          </a:p>
        </p:txBody>
      </p:sp>
      <p:sp>
        <p:nvSpPr>
          <p:cNvPr id="94213" name="Text Box 5">
            <a:extLst>
              <a:ext uri="{FF2B5EF4-FFF2-40B4-BE49-F238E27FC236}">
                <a16:creationId xmlns:a16="http://schemas.microsoft.com/office/drawing/2014/main" id="{FA757758-6089-A401-005F-709E9B164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133601"/>
            <a:ext cx="1905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EG" b="1"/>
              <a:t>Restrictive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FC15F1-AB5A-00DC-C56B-5267D9941E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796F7F9-2AAE-137E-35A9-9DFDBE89D85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258" name="Rectangle 2">
            <a:extLst>
              <a:ext uri="{FF2B5EF4-FFF2-40B4-BE49-F238E27FC236}">
                <a16:creationId xmlns:a16="http://schemas.microsoft.com/office/drawing/2014/main" id="{759D5EA0-E9BB-1340-D71D-A372A359FF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09675" y="685800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Choosing the Best Policy</a:t>
            </a:r>
          </a:p>
        </p:txBody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AE64C68D-390C-60BD-956A-B5BD7884F1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09675" y="1858962"/>
            <a:ext cx="10515600" cy="4351338"/>
          </a:xfrm>
        </p:spPr>
        <p:txBody>
          <a:bodyPr/>
          <a:lstStyle/>
          <a:p>
            <a:r>
              <a:rPr lang="en-US" altLang="en-EG" dirty="0"/>
              <a:t>Consider:</a:t>
            </a:r>
          </a:p>
          <a:p>
            <a:pPr lvl="1"/>
            <a:r>
              <a:rPr lang="en-US" altLang="en-EG" dirty="0"/>
              <a:t>Cash reserves</a:t>
            </a:r>
          </a:p>
          <a:p>
            <a:pPr lvl="1"/>
            <a:r>
              <a:rPr lang="en-US" altLang="en-EG" dirty="0"/>
              <a:t>Maturity hedging</a:t>
            </a:r>
          </a:p>
          <a:p>
            <a:pPr lvl="1"/>
            <a:r>
              <a:rPr lang="en-US" altLang="en-EG" dirty="0"/>
              <a:t>Relative interest rates</a:t>
            </a:r>
          </a:p>
          <a:p>
            <a:r>
              <a:rPr lang="en-US" altLang="en-EG" dirty="0"/>
              <a:t>Compromise policy = borrow short-term to meet peak needs, and maintain a cash reserve for emergencies</a:t>
            </a:r>
          </a:p>
        </p:txBody>
      </p:sp>
      <p:sp>
        <p:nvSpPr>
          <p:cNvPr id="9626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A602E3E8-FCBC-7AB6-C110-2F891D379E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96261" name="Text Box 5">
            <a:extLst>
              <a:ext uri="{FF2B5EF4-FFF2-40B4-BE49-F238E27FC236}">
                <a16:creationId xmlns:a16="http://schemas.microsoft.com/office/drawing/2014/main" id="{7F791FCE-D60F-9D18-879F-D10DE29D8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C12969-4F53-0690-3C2E-B83D9C6213F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28E79B7-CC98-76C5-DB12-811D0A5C5D8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306" name="Rectangle 2">
            <a:extLst>
              <a:ext uri="{FF2B5EF4-FFF2-40B4-BE49-F238E27FC236}">
                <a16:creationId xmlns:a16="http://schemas.microsoft.com/office/drawing/2014/main" id="{7C810B4C-E5A4-9E4E-B864-3DFE36775E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09663" y="647700"/>
            <a:ext cx="10515600" cy="1325563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dirty="0"/>
              <a:t>A Compromise Financing Policy</a:t>
            </a:r>
            <a:br>
              <a:rPr lang="en-US" altLang="en-EG" dirty="0"/>
            </a:br>
            <a:endParaRPr lang="en-US" altLang="en-EG" sz="3600" dirty="0"/>
          </a:p>
        </p:txBody>
      </p:sp>
      <p:pic>
        <p:nvPicPr>
          <p:cNvPr id="98307" name="Picture 3">
            <a:extLst>
              <a:ext uri="{FF2B5EF4-FFF2-40B4-BE49-F238E27FC236}">
                <a16:creationId xmlns:a16="http://schemas.microsoft.com/office/drawing/2014/main" id="{C920A6B2-6F7E-13D2-B136-23516A876B2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90801" y="1371601"/>
            <a:ext cx="7104063" cy="4678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32A5F7C-F121-FAFF-A238-D1D68393CE4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85CEE2E-B3EF-4702-4BE3-B29F8C2D6FC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354" name="Rectangle 2">
            <a:extLst>
              <a:ext uri="{FF2B5EF4-FFF2-40B4-BE49-F238E27FC236}">
                <a16:creationId xmlns:a16="http://schemas.microsoft.com/office/drawing/2014/main" id="{FB06703C-841C-F0AC-63D0-6B78BE48F3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1099" y="971585"/>
            <a:ext cx="8229600" cy="609600"/>
          </a:xfrm>
          <a:ln/>
        </p:spPr>
        <p:txBody>
          <a:bodyPr>
            <a:normAutofit fontScale="90000"/>
          </a:bodyPr>
          <a:lstStyle/>
          <a:p>
            <a:r>
              <a:rPr lang="en-US" altLang="en-EG" sz="4000" dirty="0"/>
              <a:t>Cash Budget</a:t>
            </a:r>
          </a:p>
        </p:txBody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7530B24B-7004-5A4B-E4F6-35BFAE7A3B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5037" y="1809751"/>
            <a:ext cx="7848600" cy="5287963"/>
          </a:xfrm>
        </p:spPr>
        <p:txBody>
          <a:bodyPr/>
          <a:lstStyle/>
          <a:p>
            <a:r>
              <a:rPr lang="en-US" altLang="en-EG" dirty="0"/>
              <a:t>Primary tool in short-run financial planning</a:t>
            </a:r>
          </a:p>
          <a:p>
            <a:pPr lvl="1"/>
            <a:r>
              <a:rPr lang="en-US" altLang="en-EG" sz="2600" dirty="0"/>
              <a:t>Identify short-term needs and opportunities</a:t>
            </a:r>
          </a:p>
          <a:p>
            <a:pPr lvl="1"/>
            <a:r>
              <a:rPr lang="en-US" altLang="en-EG" sz="2600" dirty="0"/>
              <a:t>Identify when short-term financing may be required</a:t>
            </a:r>
          </a:p>
          <a:p>
            <a:r>
              <a:rPr lang="en-US" altLang="en-EG" dirty="0"/>
              <a:t>How it works</a:t>
            </a:r>
          </a:p>
          <a:p>
            <a:pPr lvl="1"/>
            <a:r>
              <a:rPr lang="en-US" altLang="en-EG" sz="2600" dirty="0"/>
              <a:t>Identify sales and cash collections</a:t>
            </a:r>
          </a:p>
          <a:p>
            <a:pPr lvl="1"/>
            <a:r>
              <a:rPr lang="en-US" altLang="en-EG" sz="2600" dirty="0"/>
              <a:t>Identify various cash outflows</a:t>
            </a:r>
          </a:p>
          <a:p>
            <a:pPr lvl="1"/>
            <a:r>
              <a:rPr lang="en-US" altLang="en-EG" sz="2600" dirty="0"/>
              <a:t>Subtract outflows from inflows and determine investing and financing needs</a:t>
            </a:r>
          </a:p>
        </p:txBody>
      </p:sp>
      <p:sp>
        <p:nvSpPr>
          <p:cNvPr id="100356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D0018492-6C05-380D-F35A-504BF5C7D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2241D8-6F36-1616-7247-9E53DDC8AA5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D6D1A5-87EE-3990-D21A-6C2473CD896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02" name="Rectangle 2">
            <a:extLst>
              <a:ext uri="{FF2B5EF4-FFF2-40B4-BE49-F238E27FC236}">
                <a16:creationId xmlns:a16="http://schemas.microsoft.com/office/drawing/2014/main" id="{C8FF8955-AB22-9061-2798-9431B39F56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66812" y="719137"/>
            <a:ext cx="8815388" cy="1066800"/>
          </a:xfrm>
          <a:ln/>
        </p:spPr>
        <p:txBody>
          <a:bodyPr>
            <a:normAutofit/>
          </a:bodyPr>
          <a:lstStyle/>
          <a:p>
            <a:r>
              <a:rPr lang="en-US" altLang="en-EG" sz="4000" dirty="0"/>
              <a:t>Cash Budget Example </a:t>
            </a:r>
            <a:r>
              <a:rPr lang="en-US" altLang="en-EG" sz="3200" dirty="0"/>
              <a:t>Fun Toys</a:t>
            </a:r>
          </a:p>
        </p:txBody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6024A917-FC2B-6869-4EDE-992327C50B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0"/>
            <a:ext cx="7772400" cy="5257800"/>
          </a:xfrm>
        </p:spPr>
        <p:txBody>
          <a:bodyPr/>
          <a:lstStyle/>
          <a:p>
            <a:r>
              <a:rPr lang="en-US" altLang="en-EG" sz="2400" dirty="0"/>
              <a:t>Expected sales by quarter (millions)</a:t>
            </a:r>
          </a:p>
          <a:p>
            <a:pPr lvl="1">
              <a:buFont typeface="Wingdings" pitchFamily="2" charset="2"/>
              <a:buChar char="§"/>
            </a:pPr>
            <a:r>
              <a:rPr lang="en-US" altLang="en-EG" sz="2600" dirty="0"/>
              <a:t>Q1: $200; Q2: $300; Q3: $250; Q4: $400</a:t>
            </a:r>
          </a:p>
          <a:p>
            <a:r>
              <a:rPr lang="en-US" altLang="en-EG" sz="2400" dirty="0"/>
              <a:t>Beginning accounts receivable = $120</a:t>
            </a:r>
          </a:p>
          <a:p>
            <a:r>
              <a:rPr lang="en-US" altLang="en-EG" sz="2400" dirty="0"/>
              <a:t>Collections = Beginning receivables + ½ x Sales</a:t>
            </a:r>
          </a:p>
          <a:p>
            <a:r>
              <a:rPr lang="en-US" altLang="en-EG" sz="2400" dirty="0"/>
              <a:t>Accounts payable = 60% of sales</a:t>
            </a:r>
          </a:p>
          <a:p>
            <a:r>
              <a:rPr lang="en-US" altLang="en-EG" sz="2400" dirty="0"/>
              <a:t>Wages, taxes, and other expenses = 20% of sales</a:t>
            </a:r>
          </a:p>
          <a:p>
            <a:r>
              <a:rPr lang="en-US" altLang="en-EG" sz="2400" dirty="0"/>
              <a:t>Interest and dividends = $20 million per quarter</a:t>
            </a:r>
          </a:p>
          <a:p>
            <a:r>
              <a:rPr lang="en-US" altLang="en-EG" sz="2400" dirty="0"/>
              <a:t>Major expansion planned for quarter 2 costing $100 million</a:t>
            </a:r>
          </a:p>
          <a:p>
            <a:r>
              <a:rPr lang="en-US" altLang="en-EG" sz="2400" dirty="0"/>
              <a:t>Beginning cash balance = $20 million with minimum cash balance of $10 million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13CC36-85C6-726B-AC58-6C4FB5299F1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3177977-A407-BEA3-C2FF-DD17F3A80B7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450" name="Rectangle 2">
            <a:extLst>
              <a:ext uri="{FF2B5EF4-FFF2-40B4-BE49-F238E27FC236}">
                <a16:creationId xmlns:a16="http://schemas.microsoft.com/office/drawing/2014/main" id="{7CA5ED86-FD33-73E1-93CB-7E12F91285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1075" y="579437"/>
            <a:ext cx="10515600" cy="1325563"/>
          </a:xfrm>
          <a:ln/>
        </p:spPr>
        <p:txBody>
          <a:bodyPr/>
          <a:lstStyle/>
          <a:p>
            <a:r>
              <a:rPr lang="en-US" altLang="en-EG" sz="4200" dirty="0"/>
              <a:t>Fun Toys  </a:t>
            </a:r>
            <a:br>
              <a:rPr lang="en-US" altLang="en-EG" sz="4200" dirty="0"/>
            </a:br>
            <a:r>
              <a:rPr lang="en-US" altLang="en-EG" sz="3400" dirty="0"/>
              <a:t>Cash Collections &amp; Cash Disbursements</a:t>
            </a:r>
          </a:p>
        </p:txBody>
      </p:sp>
      <p:graphicFrame>
        <p:nvGraphicFramePr>
          <p:cNvPr id="104492" name="Object 44">
            <a:extLst>
              <a:ext uri="{FF2B5EF4-FFF2-40B4-BE49-F238E27FC236}">
                <a16:creationId xmlns:a16="http://schemas.microsoft.com/office/drawing/2014/main" id="{E8EB7293-3645-C7E8-6C5A-49EA9E9950D2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057400" y="1905000"/>
          <a:ext cx="8001000" cy="348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892800" imgH="2565400" progId="Excel.Sheet.8">
                  <p:embed/>
                </p:oleObj>
              </mc:Choice>
              <mc:Fallback>
                <p:oleObj name="Worksheet" r:id="rId3" imgW="5892800" imgH="2565400" progId="Excel.Sheet.8">
                  <p:embed/>
                  <p:pic>
                    <p:nvPicPr>
                      <p:cNvPr id="104492" name="Object 44">
                        <a:extLst>
                          <a:ext uri="{FF2B5EF4-FFF2-40B4-BE49-F238E27FC236}">
                            <a16:creationId xmlns:a16="http://schemas.microsoft.com/office/drawing/2014/main" id="{E8EB7293-3645-C7E8-6C5A-49EA9E9950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905000"/>
                        <a:ext cx="8001000" cy="3486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8FF3376-0956-5D6F-30FA-BF1CAD5A3F1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B1E8A9C-B2E6-6804-0064-9F6A8271883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546" name="Rectangle 2">
            <a:extLst>
              <a:ext uri="{FF2B5EF4-FFF2-40B4-BE49-F238E27FC236}">
                <a16:creationId xmlns:a16="http://schemas.microsoft.com/office/drawing/2014/main" id="{497111C6-F0B3-E4C4-8C24-803F63E850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1075" y="503238"/>
            <a:ext cx="10515600" cy="1325563"/>
          </a:xfrm>
          <a:ln/>
        </p:spPr>
        <p:txBody>
          <a:bodyPr/>
          <a:lstStyle/>
          <a:p>
            <a:r>
              <a:rPr lang="en-US" altLang="en-EG" sz="4200" dirty="0"/>
              <a:t>Fun Toys</a:t>
            </a:r>
            <a:br>
              <a:rPr lang="en-US" altLang="en-EG" sz="4200" dirty="0"/>
            </a:br>
            <a:r>
              <a:rPr lang="en-US" altLang="en-EG" sz="3400" dirty="0"/>
              <a:t>Net Cash Flow and Cash Balance</a:t>
            </a:r>
          </a:p>
        </p:txBody>
      </p:sp>
      <p:graphicFrame>
        <p:nvGraphicFramePr>
          <p:cNvPr id="108610" name="Object 66">
            <a:extLst>
              <a:ext uri="{FF2B5EF4-FFF2-40B4-BE49-F238E27FC236}">
                <a16:creationId xmlns:a16="http://schemas.microsoft.com/office/drawing/2014/main" id="{4E21E3DC-CA2B-B6EE-C551-DBB0171F44E0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071689" y="1828801"/>
          <a:ext cx="7970837" cy="294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981700" imgH="2222500" progId="Excel.Sheet.8">
                  <p:embed/>
                </p:oleObj>
              </mc:Choice>
              <mc:Fallback>
                <p:oleObj name="Worksheet" r:id="rId3" imgW="5981700" imgH="2222500" progId="Excel.Sheet.8">
                  <p:embed/>
                  <p:pic>
                    <p:nvPicPr>
                      <p:cNvPr id="108610" name="Object 66">
                        <a:extLst>
                          <a:ext uri="{FF2B5EF4-FFF2-40B4-BE49-F238E27FC236}">
                            <a16:creationId xmlns:a16="http://schemas.microsoft.com/office/drawing/2014/main" id="{4E21E3DC-CA2B-B6EE-C551-DBB0171F44E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1689" y="1828801"/>
                        <a:ext cx="7970837" cy="294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8613" name="Text Box 69">
            <a:extLst>
              <a:ext uri="{FF2B5EF4-FFF2-40B4-BE49-F238E27FC236}">
                <a16:creationId xmlns:a16="http://schemas.microsoft.com/office/drawing/2014/main" id="{9AD543BD-D212-690E-31D5-0BF3716D1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5029200"/>
            <a:ext cx="723900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u="sng"/>
              <a:t>Comments on Fun Toys Cash Budget: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/>
              <a:t>Beginning in Q2, Fun Toys will have a cash deficit which must be 	covered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/>
              <a:t>Sales are forecasts and could be much better or worse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1B8F31E-63B9-60E6-FF30-13B59F1C8E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3833C6D-5BD5-231C-71F8-F86F829289F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146" name="Rectangle 2">
            <a:extLst>
              <a:ext uri="{FF2B5EF4-FFF2-40B4-BE49-F238E27FC236}">
                <a16:creationId xmlns:a16="http://schemas.microsoft.com/office/drawing/2014/main" id="{AFB0B95A-6BA8-0355-8CAD-25713FD4F5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57150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Short-Term Borrowing</a:t>
            </a:r>
            <a:br>
              <a:rPr lang="en-US" altLang="en-EG" sz="4000" dirty="0"/>
            </a:br>
            <a:r>
              <a:rPr lang="en-US" altLang="en-EG" sz="3200" dirty="0"/>
              <a:t>Unsecured Loans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80D0E8A2-947E-6C73-FDDE-3F9ADA4774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76400"/>
            <a:ext cx="78486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400" u="sng"/>
              <a:t>Line of credit</a:t>
            </a:r>
            <a:r>
              <a:rPr lang="en-US" altLang="en-EG" sz="3400"/>
              <a:t> </a:t>
            </a:r>
          </a:p>
          <a:p>
            <a:pPr lvl="1">
              <a:lnSpc>
                <a:spcPct val="90000"/>
              </a:lnSpc>
            </a:pPr>
            <a:r>
              <a:rPr lang="en-US" altLang="en-EG" sz="3000"/>
              <a:t>Prearranged agreement with a bank that allows the firm to borrow up to a certain amount on a short-term basis</a:t>
            </a:r>
          </a:p>
          <a:p>
            <a:pPr lvl="1">
              <a:lnSpc>
                <a:spcPct val="90000"/>
              </a:lnSpc>
            </a:pPr>
            <a:r>
              <a:rPr lang="en-US" altLang="en-EG" sz="3000"/>
              <a:t>May require a “Cleanup period”</a:t>
            </a:r>
          </a:p>
          <a:p>
            <a:pPr>
              <a:lnSpc>
                <a:spcPct val="90000"/>
              </a:lnSpc>
            </a:pPr>
            <a:r>
              <a:rPr lang="en-US" altLang="en-EG" sz="3400" u="sng"/>
              <a:t>Committed</a:t>
            </a:r>
            <a:r>
              <a:rPr lang="en-US" altLang="en-EG" sz="3400"/>
              <a:t> </a:t>
            </a:r>
          </a:p>
          <a:p>
            <a:pPr lvl="1">
              <a:lnSpc>
                <a:spcPct val="90000"/>
              </a:lnSpc>
            </a:pPr>
            <a:r>
              <a:rPr lang="en-US" altLang="en-EG" sz="3000"/>
              <a:t>Formal legal arrangement that may require a commitment fee and generally has a floating interest rate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51F694-1944-A619-5F4B-07E4605C9EA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1F15B87-D37B-244F-208C-471F5F2ED4F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594" name="Rectangle 2">
            <a:extLst>
              <a:ext uri="{FF2B5EF4-FFF2-40B4-BE49-F238E27FC236}">
                <a16:creationId xmlns:a16="http://schemas.microsoft.com/office/drawing/2014/main" id="{F62BEB73-E814-1781-324D-3B804807EF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7150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Short-Term Borrowing</a:t>
            </a:r>
            <a:br>
              <a:rPr lang="en-US" altLang="en-EG" sz="4000" dirty="0"/>
            </a:br>
            <a:r>
              <a:rPr lang="en-US" altLang="en-EG" sz="3200" dirty="0"/>
              <a:t>Unsecured Loans</a:t>
            </a:r>
          </a:p>
        </p:txBody>
      </p:sp>
      <p:sp>
        <p:nvSpPr>
          <p:cNvPr id="110595" name="Rectangle 3">
            <a:extLst>
              <a:ext uri="{FF2B5EF4-FFF2-40B4-BE49-F238E27FC236}">
                <a16:creationId xmlns:a16="http://schemas.microsoft.com/office/drawing/2014/main" id="{4BF7444D-C94F-6A14-5DF0-C3B23935F0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2125629"/>
            <a:ext cx="7848600" cy="4572000"/>
          </a:xfrm>
        </p:spPr>
        <p:txBody>
          <a:bodyPr/>
          <a:lstStyle/>
          <a:p>
            <a:r>
              <a:rPr lang="en-US" altLang="en-EG" sz="3500" u="sng" dirty="0"/>
              <a:t>Non-committed </a:t>
            </a:r>
          </a:p>
          <a:p>
            <a:pPr lvl="1"/>
            <a:r>
              <a:rPr lang="en-US" altLang="en-EG" sz="3100" dirty="0"/>
              <a:t>Informal agreement with a bank that is similar to credit card debt for individuals</a:t>
            </a:r>
          </a:p>
          <a:p>
            <a:r>
              <a:rPr lang="en-US" altLang="en-EG" sz="3500" u="sng" dirty="0"/>
              <a:t>Revolving credit</a:t>
            </a:r>
            <a:r>
              <a:rPr lang="en-US" altLang="en-EG" sz="3500" dirty="0"/>
              <a:t> </a:t>
            </a:r>
          </a:p>
          <a:p>
            <a:pPr lvl="1"/>
            <a:r>
              <a:rPr lang="en-US" altLang="en-EG" sz="3100" dirty="0"/>
              <a:t>Non-committed agreement with a longer time between evaluations</a:t>
            </a:r>
          </a:p>
          <a:p>
            <a:pPr lvl="1"/>
            <a:endParaRPr lang="en-US" altLang="en-EG" sz="3100" dirty="0"/>
          </a:p>
          <a:p>
            <a:pPr lvl="1"/>
            <a:endParaRPr lang="en-US" altLang="en-EG" sz="3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AB53FC-7E07-45D2-5034-FA0B526C0DE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87A016-0521-9E7A-6785-60A375C0AD9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194" name="Rectangle 2">
            <a:extLst>
              <a:ext uri="{FF2B5EF4-FFF2-40B4-BE49-F238E27FC236}">
                <a16:creationId xmlns:a16="http://schemas.microsoft.com/office/drawing/2014/main" id="{C1B83BEC-196F-00B4-D97C-E4A517C6A0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50883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Short-Term Borrowing</a:t>
            </a:r>
            <a:br>
              <a:rPr lang="en-US" altLang="en-EG" sz="4000" dirty="0"/>
            </a:br>
            <a:r>
              <a:rPr lang="en-US" altLang="en-EG" sz="3200" dirty="0"/>
              <a:t>Secured Loans</a:t>
            </a:r>
          </a:p>
        </p:txBody>
      </p:sp>
      <p:sp>
        <p:nvSpPr>
          <p:cNvPr id="136195" name="Rectangle 3">
            <a:extLst>
              <a:ext uri="{FF2B5EF4-FFF2-40B4-BE49-F238E27FC236}">
                <a16:creationId xmlns:a16="http://schemas.microsoft.com/office/drawing/2014/main" id="{7CD03434-A3C0-C2FB-D852-C7505C7D77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71687" y="2076446"/>
            <a:ext cx="7848600" cy="4572000"/>
          </a:xfrm>
        </p:spPr>
        <p:txBody>
          <a:bodyPr/>
          <a:lstStyle/>
          <a:p>
            <a:r>
              <a:rPr lang="en-US" altLang="en-EG" sz="3500" dirty="0"/>
              <a:t>Accounts Receivable Financing</a:t>
            </a:r>
          </a:p>
          <a:p>
            <a:pPr lvl="1"/>
            <a:r>
              <a:rPr lang="en-US" altLang="en-EG" sz="3100" dirty="0"/>
              <a:t>Assigning receivables</a:t>
            </a:r>
          </a:p>
          <a:p>
            <a:pPr lvl="2"/>
            <a:r>
              <a:rPr lang="en-US" altLang="en-EG" sz="2700" dirty="0"/>
              <a:t>Lender has A/R as security but borrower still responsible for collection</a:t>
            </a:r>
          </a:p>
          <a:p>
            <a:pPr lvl="1"/>
            <a:r>
              <a:rPr lang="en-US" altLang="en-EG" sz="3100" dirty="0"/>
              <a:t>Factoring receivables</a:t>
            </a:r>
          </a:p>
          <a:p>
            <a:pPr lvl="2"/>
            <a:r>
              <a:rPr lang="en-US" altLang="en-EG" sz="2700" dirty="0"/>
              <a:t>A/R discounted and sold to a factor</a:t>
            </a:r>
          </a:p>
          <a:p>
            <a:pPr lvl="2"/>
            <a:r>
              <a:rPr lang="en-US" altLang="en-EG" sz="2700" dirty="0"/>
              <a:t>Collection = factor’s problem</a:t>
            </a:r>
          </a:p>
          <a:p>
            <a:pPr lvl="1"/>
            <a:endParaRPr lang="en-US" altLang="en-EG" sz="35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FCAA7A-EC57-D17D-7519-FDB778F022F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B4047B-DAD5-B17A-34BA-2E8CBB308AC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8242" name="Rectangle 2">
            <a:extLst>
              <a:ext uri="{FF2B5EF4-FFF2-40B4-BE49-F238E27FC236}">
                <a16:creationId xmlns:a16="http://schemas.microsoft.com/office/drawing/2014/main" id="{096D34B4-9F70-8C70-02E8-BED37BBF67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42971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Short-Term Borrowing</a:t>
            </a:r>
            <a:br>
              <a:rPr lang="en-US" altLang="en-EG" sz="4000" dirty="0"/>
            </a:br>
            <a:r>
              <a:rPr lang="en-US" altLang="en-EG" sz="3200" dirty="0"/>
              <a:t>Secured Loans</a:t>
            </a:r>
          </a:p>
        </p:txBody>
      </p:sp>
      <p:sp>
        <p:nvSpPr>
          <p:cNvPr id="138243" name="Rectangle 3">
            <a:extLst>
              <a:ext uri="{FF2B5EF4-FFF2-40B4-BE49-F238E27FC236}">
                <a16:creationId xmlns:a16="http://schemas.microsoft.com/office/drawing/2014/main" id="{A792CF6E-BA1C-4A9D-874C-29239F5963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919254"/>
            <a:ext cx="8077200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sz="3500" dirty="0"/>
              <a:t>Inventory Loans</a:t>
            </a:r>
          </a:p>
          <a:p>
            <a:pPr lvl="1">
              <a:lnSpc>
                <a:spcPct val="80000"/>
              </a:lnSpc>
            </a:pPr>
            <a:r>
              <a:rPr lang="en-US" altLang="en-EG" sz="3100" dirty="0"/>
              <a:t>Blanket inventory lien</a:t>
            </a:r>
          </a:p>
          <a:p>
            <a:pPr lvl="2">
              <a:lnSpc>
                <a:spcPct val="80000"/>
              </a:lnSpc>
            </a:pPr>
            <a:r>
              <a:rPr lang="en-US" altLang="en-EG" sz="2700" dirty="0"/>
              <a:t>Lender has lien against all inventories</a:t>
            </a:r>
          </a:p>
          <a:p>
            <a:pPr lvl="1">
              <a:lnSpc>
                <a:spcPct val="80000"/>
              </a:lnSpc>
            </a:pPr>
            <a:r>
              <a:rPr lang="en-US" altLang="en-EG" sz="3100" dirty="0"/>
              <a:t>Trust receipt</a:t>
            </a:r>
          </a:p>
          <a:p>
            <a:pPr lvl="2">
              <a:lnSpc>
                <a:spcPct val="80000"/>
              </a:lnSpc>
            </a:pPr>
            <a:r>
              <a:rPr lang="en-US" altLang="en-EG" sz="2700" dirty="0"/>
              <a:t>Borrower holds specific inventory in “trust” for the lender</a:t>
            </a:r>
          </a:p>
          <a:p>
            <a:pPr lvl="2">
              <a:lnSpc>
                <a:spcPct val="80000"/>
              </a:lnSpc>
            </a:pPr>
            <a:r>
              <a:rPr lang="en-US" altLang="en-EG" sz="2700" dirty="0"/>
              <a:t>Auto dealer “floor plans”</a:t>
            </a:r>
          </a:p>
          <a:p>
            <a:pPr lvl="1">
              <a:lnSpc>
                <a:spcPct val="80000"/>
              </a:lnSpc>
            </a:pPr>
            <a:r>
              <a:rPr lang="en-US" altLang="en-EG" sz="3100" dirty="0"/>
              <a:t>Field warehouse financing</a:t>
            </a:r>
          </a:p>
          <a:p>
            <a:pPr lvl="2">
              <a:lnSpc>
                <a:spcPct val="80000"/>
              </a:lnSpc>
            </a:pPr>
            <a:r>
              <a:rPr lang="en-US" altLang="en-EG" sz="2700" dirty="0"/>
              <a:t>Public warehouse acts as control agent to supervise inventory for lender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726BBB-DFCD-BCCF-1136-454992DE3FA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3A3C9CB-998E-FEF5-AF58-A573C264253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690" name="Rectangle 2">
            <a:extLst>
              <a:ext uri="{FF2B5EF4-FFF2-40B4-BE49-F238E27FC236}">
                <a16:creationId xmlns:a16="http://schemas.microsoft.com/office/drawing/2014/main" id="{CD8FE539-3D8E-1551-9C50-2B2F755347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64770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Fun Toys</a:t>
            </a:r>
            <a:br>
              <a:rPr lang="en-US" altLang="en-EG" sz="4000" dirty="0"/>
            </a:br>
            <a:r>
              <a:rPr lang="en-US" altLang="en-EG" sz="4000" dirty="0"/>
              <a:t>Short-Term Financial Plan</a:t>
            </a:r>
          </a:p>
        </p:txBody>
      </p:sp>
      <p:graphicFrame>
        <p:nvGraphicFramePr>
          <p:cNvPr id="114780" name="Object 92">
            <a:extLst>
              <a:ext uri="{FF2B5EF4-FFF2-40B4-BE49-F238E27FC236}">
                <a16:creationId xmlns:a16="http://schemas.microsoft.com/office/drawing/2014/main" id="{6D27AAD3-1C21-2B5B-BD21-E96DBF0A007B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16924415"/>
              </p:ext>
            </p:extLst>
          </p:nvPr>
        </p:nvGraphicFramePr>
        <p:xfrm>
          <a:off x="2104230" y="1919254"/>
          <a:ext cx="8050213" cy="324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5981700" imgH="2425700" progId="Excel.Sheet.8">
                  <p:embed/>
                </p:oleObj>
              </mc:Choice>
              <mc:Fallback>
                <p:oleObj name="Worksheet" r:id="rId3" imgW="5981700" imgH="2425700" progId="Excel.Sheet.8">
                  <p:embed/>
                  <p:pic>
                    <p:nvPicPr>
                      <p:cNvPr id="114780" name="Object 92">
                        <a:extLst>
                          <a:ext uri="{FF2B5EF4-FFF2-40B4-BE49-F238E27FC236}">
                            <a16:creationId xmlns:a16="http://schemas.microsoft.com/office/drawing/2014/main" id="{6D27AAD3-1C21-2B5B-BD21-E96DBF0A007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4230" y="1919254"/>
                        <a:ext cx="8050213" cy="3248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4782" name="Text Box 94">
            <a:extLst>
              <a:ext uri="{FF2B5EF4-FFF2-40B4-BE49-F238E27FC236}">
                <a16:creationId xmlns:a16="http://schemas.microsoft.com/office/drawing/2014/main" id="{036A568D-09DF-C0F7-E7DC-CADE98D17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5334001"/>
            <a:ext cx="8153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 sz="2000"/>
              <a:t>Deficit covered with S/T borrowing at 20% APR calculated quarterly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1FD4CE-5FA3-C32A-B4E7-18EDDB03DFC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AEE1078-81F2-6DC8-F2D3-950AC2374B5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38" name="Rectangle 2">
            <a:extLst>
              <a:ext uri="{FF2B5EF4-FFF2-40B4-BE49-F238E27FC236}">
                <a16:creationId xmlns:a16="http://schemas.microsoft.com/office/drawing/2014/main" id="{9644534C-AC1C-D5A5-DEC9-0AD6BB7FE1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23988" y="1093813"/>
            <a:ext cx="8229600" cy="685800"/>
          </a:xfrm>
          <a:ln/>
        </p:spPr>
        <p:txBody>
          <a:bodyPr/>
          <a:lstStyle/>
          <a:p>
            <a:r>
              <a:rPr lang="en-US" altLang="en-EG" sz="4000" dirty="0"/>
              <a:t>Quick Quiz - 1</a:t>
            </a:r>
          </a:p>
        </p:txBody>
      </p:sp>
      <p:sp>
        <p:nvSpPr>
          <p:cNvPr id="116739" name="Rectangle 3">
            <a:extLst>
              <a:ext uri="{FF2B5EF4-FFF2-40B4-BE49-F238E27FC236}">
                <a16:creationId xmlns:a16="http://schemas.microsoft.com/office/drawing/2014/main" id="{3FACE598-403D-BAC1-8A80-2EB36DA2E5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2062163"/>
            <a:ext cx="7620000" cy="5364163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EG" dirty="0"/>
              <a:t>What are the differences between flexible and restrictive short-term financial policies? 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What factors do we need to consider when choosing a financial policy? 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What factors go into determining a cash budget and why is it valuable? </a:t>
            </a:r>
            <a:endParaRPr lang="en-US" altLang="en-EG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5B012D-02FB-A44B-A266-7650CCEB44D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CC7B994-F958-DBA4-D8DD-C0A6569F23C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314" name="Rectangle 2">
            <a:extLst>
              <a:ext uri="{FF2B5EF4-FFF2-40B4-BE49-F238E27FC236}">
                <a16:creationId xmlns:a16="http://schemas.microsoft.com/office/drawing/2014/main" id="{CFCFC3B8-DCFF-2FB9-6F1E-548268C620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1112" y="822325"/>
            <a:ext cx="10515600" cy="1325563"/>
          </a:xfrm>
          <a:ln/>
        </p:spPr>
        <p:txBody>
          <a:bodyPr>
            <a:normAutofit/>
          </a:bodyPr>
          <a:lstStyle/>
          <a:p>
            <a:r>
              <a:rPr lang="en-US" altLang="en-EG" sz="4000" dirty="0"/>
              <a:t>Quick Quiz - 2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AD9664BD-11B0-ACD7-19F1-3EA66A02DBC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71537" y="2322513"/>
            <a:ext cx="10515600" cy="4351338"/>
          </a:xfrm>
        </p:spPr>
        <p:txBody>
          <a:bodyPr/>
          <a:lstStyle/>
          <a:p>
            <a:pPr marL="609600" indent="-609600">
              <a:buFontTx/>
              <a:buAutoNum type="arabicPeriod" startAt="4"/>
            </a:pPr>
            <a:r>
              <a:rPr lang="en-US" altLang="en-EG" dirty="0"/>
              <a:t>Suppose your average inventory is $10,000, your average receivables balance is $9,000, and your average payables balance is $4,000. Net sales are $100,000 and cost of goods sold is $50,000. </a:t>
            </a:r>
          </a:p>
          <a:p>
            <a:pPr marL="609600" indent="-609600">
              <a:buNone/>
            </a:pPr>
            <a:r>
              <a:rPr lang="en-US" altLang="en-EG" sz="3400" dirty="0"/>
              <a:t>	What are the operating cycle and cash cycle?</a:t>
            </a:r>
          </a:p>
          <a:p>
            <a:pPr marL="609600" indent="-609600"/>
            <a:endParaRPr lang="en-US" altLang="en-EG" dirty="0"/>
          </a:p>
          <a:p>
            <a:pPr marL="609600" indent="-609600"/>
            <a:endParaRPr lang="en-US" altLang="en-EG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B4FB24-5FB1-7026-D188-A60E1BD774A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C78A971-2141-FB4B-C118-24B646AC43D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386" name="Rectangle 2">
            <a:extLst>
              <a:ext uri="{FF2B5EF4-FFF2-40B4-BE49-F238E27FC236}">
                <a16:creationId xmlns:a16="http://schemas.microsoft.com/office/drawing/2014/main" id="{FCD87CBB-A569-F630-FF69-9C4F2D22B5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 dirty="0"/>
              <a:t>Quick Quiz –Solution</a:t>
            </a:r>
          </a:p>
        </p:txBody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3CCF2D90-08ED-7256-9D14-F315F3D607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524001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Inventory turnover 	  = 50,000 / 10,000 = 5 x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Inventory period 		  = 365 / 5 = 73 days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Receivables turnover 	  = 100,000 / 9,000 = 11.11x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Average collection period = 365 / 11.11 = 33 days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Payables turnover 	  = 50,000 / 4,000 = 12.5 x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Payables period 		  = 365 / 12.5 = 29 days</a:t>
            </a:r>
          </a:p>
          <a:p>
            <a:pPr>
              <a:lnSpc>
                <a:spcPct val="80000"/>
              </a:lnSpc>
              <a:buFontTx/>
              <a:buNone/>
            </a:pPr>
            <a:endParaRPr lang="en-US" altLang="en-EG" sz="26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Operating Cycle 		  = 73 + 33 = 106 days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Cash Cycle 			  = 106 days – 29 days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2600" dirty="0"/>
              <a:t>					  = 77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B377A9-ACAC-0996-98A1-FF0C68F68F1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43C1929-9924-A80E-8D16-DF1A12F3F6E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730" name="Rectangle 2">
            <a:extLst>
              <a:ext uri="{FF2B5EF4-FFF2-40B4-BE49-F238E27FC236}">
                <a16:creationId xmlns:a16="http://schemas.microsoft.com/office/drawing/2014/main" id="{B9873756-2A55-0B2B-1BC0-A3201DCC1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14537" y="630237"/>
            <a:ext cx="8229600" cy="1143000"/>
          </a:xfrm>
          <a:ln/>
        </p:spPr>
        <p:txBody>
          <a:bodyPr/>
          <a:lstStyle/>
          <a:p>
            <a:r>
              <a:rPr lang="en-US" altLang="en-EG" sz="4000" dirty="0"/>
              <a:t>Venture Capital </a:t>
            </a:r>
            <a:r>
              <a:rPr lang="en-US" altLang="en-EG" sz="3200" dirty="0"/>
              <a:t>“Private Equity”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2CC96092-46DE-E07A-C8F0-49B21D444A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46237"/>
            <a:ext cx="81534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000" dirty="0"/>
              <a:t>Private financing for new, high risk businesses in exchange for stock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Individual investors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Venture capital firms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Usually involves active participation by VC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Ultimate goal: take company public; the VC will benefit from the capital raised in the IPO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Hard to find</a:t>
            </a:r>
          </a:p>
          <a:p>
            <a:pPr>
              <a:lnSpc>
                <a:spcPct val="90000"/>
              </a:lnSpc>
            </a:pPr>
            <a:r>
              <a:rPr lang="en-US" altLang="en-EG" sz="3000" dirty="0"/>
              <a:t>Expensive</a:t>
            </a:r>
          </a:p>
        </p:txBody>
      </p:sp>
      <p:sp>
        <p:nvSpPr>
          <p:cNvPr id="73733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7A7C6AF6-B2F2-EAD7-8561-55108F6C9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61722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9C249E-195E-7903-692B-E3EE7FE9E44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2C6202F-2C31-B4CF-7F69-2C554AF4283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954" name="Rectangle 2">
            <a:extLst>
              <a:ext uri="{FF2B5EF4-FFF2-40B4-BE49-F238E27FC236}">
                <a16:creationId xmlns:a16="http://schemas.microsoft.com/office/drawing/2014/main" id="{1907A1D4-FDD7-00D3-911B-E9C6EA52DE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64770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Venture Capital Stage Financing</a:t>
            </a:r>
          </a:p>
        </p:txBody>
      </p:sp>
      <p:sp>
        <p:nvSpPr>
          <p:cNvPr id="125955" name="Rectangle 3">
            <a:extLst>
              <a:ext uri="{FF2B5EF4-FFF2-40B4-BE49-F238E27FC236}">
                <a16:creationId xmlns:a16="http://schemas.microsoft.com/office/drawing/2014/main" id="{A6E15909-2A41-AC2A-BEE3-D9127A7864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24050" y="1820862"/>
            <a:ext cx="10515600" cy="43513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Funding provided in several stages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Contingent upon specified goals at each stage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First stage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“Ground floor” or “Seed money”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Fund prototype and manufacturing plan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Second Stage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“Mezzanine” financing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Begin manufacturing, marketing &amp; distribution</a:t>
            </a:r>
          </a:p>
          <a:p>
            <a:pPr lvl="1">
              <a:lnSpc>
                <a:spcPct val="90000"/>
              </a:lnSpc>
            </a:pP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4AC62-586A-3E2C-2FB4-C4BBF7B2B9BB}"/>
              </a:ext>
            </a:extLst>
          </p:cNvPr>
          <p:cNvSpPr txBox="1"/>
          <p:nvPr/>
        </p:nvSpPr>
        <p:spPr>
          <a:xfrm>
            <a:off x="4787900" y="641505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2591EA5-7603-EC15-2C5B-47FC06994D8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778" name="Rectangle 2">
            <a:extLst>
              <a:ext uri="{FF2B5EF4-FFF2-40B4-BE49-F238E27FC236}">
                <a16:creationId xmlns:a16="http://schemas.microsoft.com/office/drawing/2014/main" id="{6BF7A3D1-711D-0871-D53E-BEEF93F7C0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1537" y="571517"/>
            <a:ext cx="10515600" cy="1325563"/>
          </a:xfrm>
          <a:ln/>
        </p:spPr>
        <p:txBody>
          <a:bodyPr/>
          <a:lstStyle/>
          <a:p>
            <a:r>
              <a:rPr lang="en-US" altLang="en-EG" dirty="0"/>
              <a:t>Choosing a Venture Capitalist</a:t>
            </a:r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F4CDCA59-5B3B-3EFF-A0AC-516154325F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424112" y="1760520"/>
            <a:ext cx="7620000" cy="4525963"/>
          </a:xfrm>
        </p:spPr>
        <p:txBody>
          <a:bodyPr/>
          <a:lstStyle/>
          <a:p>
            <a:r>
              <a:rPr lang="en-US" altLang="en-EG" sz="3600" dirty="0"/>
              <a:t>Financial strength</a:t>
            </a:r>
          </a:p>
          <a:p>
            <a:r>
              <a:rPr lang="en-US" altLang="en-EG" sz="3600" dirty="0"/>
              <a:t>Compatible management style</a:t>
            </a:r>
          </a:p>
          <a:p>
            <a:r>
              <a:rPr lang="en-US" altLang="en-EG" sz="3600" dirty="0"/>
              <a:t>Obtain and check references</a:t>
            </a:r>
          </a:p>
          <a:p>
            <a:r>
              <a:rPr lang="en-US" altLang="en-EG" sz="3600" dirty="0"/>
              <a:t>Contacts</a:t>
            </a:r>
          </a:p>
          <a:p>
            <a:r>
              <a:rPr lang="en-US" altLang="en-EG" sz="3600" dirty="0"/>
              <a:t>Exit strategy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35E4BC-FED6-B3D7-3CE7-9BEFF23D890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885D929-6248-F86B-D49E-2CE836443ED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826" name="Rectangle 2">
            <a:extLst>
              <a:ext uri="{FF2B5EF4-FFF2-40B4-BE49-F238E27FC236}">
                <a16:creationId xmlns:a16="http://schemas.microsoft.com/office/drawing/2014/main" id="{0975D6B1-97C3-DD03-B8FC-470C4C378D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28725" y="1066800"/>
            <a:ext cx="8396288" cy="762000"/>
          </a:xfrm>
          <a:ln/>
        </p:spPr>
        <p:txBody>
          <a:bodyPr/>
          <a:lstStyle/>
          <a:p>
            <a:r>
              <a:rPr lang="en-US" altLang="en-EG" sz="4000" dirty="0"/>
              <a:t>Selling Securities to the Public</a:t>
            </a:r>
          </a:p>
        </p:txBody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4A5B40A7-B3B7-B982-37C2-C69BDC96D1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64443" y="2133600"/>
            <a:ext cx="9729787" cy="4724400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EG" dirty="0"/>
              <a:t>Management obtains permission from the Board of Directors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Firm files a registration statement with the SEC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SEC examines the registration during a 20-day waiting period</a:t>
            </a:r>
          </a:p>
          <a:p>
            <a:pPr marL="609600" indent="-609600">
              <a:buFontTx/>
              <a:buAutoNum type="arabicPeriod"/>
            </a:pPr>
            <a:r>
              <a:rPr lang="en-US" altLang="en-EG" dirty="0"/>
              <a:t>Securities may not be sold during the waiting period</a:t>
            </a:r>
            <a:r>
              <a:rPr lang="en-US" altLang="en-EG" sz="3400" dirty="0"/>
              <a:t> </a:t>
            </a: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089A53-8ABB-EB68-1AF0-9CDF5E9BE2E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6A500BE-1E08-739D-D960-518B88A6253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978" name="Rectangle 2">
            <a:extLst>
              <a:ext uri="{FF2B5EF4-FFF2-40B4-BE49-F238E27FC236}">
                <a16:creationId xmlns:a16="http://schemas.microsoft.com/office/drawing/2014/main" id="{105D26F4-F63E-5281-4A6D-38CC656712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4975" y="1038302"/>
            <a:ext cx="8320088" cy="914400"/>
          </a:xfrm>
          <a:ln/>
        </p:spPr>
        <p:txBody>
          <a:bodyPr/>
          <a:lstStyle/>
          <a:p>
            <a:r>
              <a:rPr lang="en-US" altLang="en-EG" sz="4000" dirty="0"/>
              <a:t>Selling Securities to the Public</a:t>
            </a:r>
          </a:p>
        </p:txBody>
      </p:sp>
      <p:sp>
        <p:nvSpPr>
          <p:cNvPr id="126979" name="Rectangle 3">
            <a:extLst>
              <a:ext uri="{FF2B5EF4-FFF2-40B4-BE49-F238E27FC236}">
                <a16:creationId xmlns:a16="http://schemas.microsoft.com/office/drawing/2014/main" id="{6C2CC56C-5697-C66D-0BC9-1FBFF98265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715" y="2181328"/>
            <a:ext cx="9951244" cy="4876800"/>
          </a:xfrm>
        </p:spPr>
        <p:txBody>
          <a:bodyPr/>
          <a:lstStyle/>
          <a:p>
            <a:pPr marL="533400" indent="-533400">
              <a:buFontTx/>
              <a:buAutoNum type="arabicPeriod" startAt="5"/>
            </a:pPr>
            <a:r>
              <a:rPr lang="en-US" altLang="en-EG" dirty="0"/>
              <a:t>A preliminary prospectus, called a </a:t>
            </a:r>
            <a:r>
              <a:rPr lang="en-US" altLang="en-EG" i="1" dirty="0"/>
              <a:t>red herring</a:t>
            </a:r>
            <a:r>
              <a:rPr lang="en-US" altLang="en-EG" dirty="0"/>
              <a:t>, is distributed during the waiting period</a:t>
            </a:r>
          </a:p>
          <a:p>
            <a:pPr marL="914400" lvl="1" indent="-457200">
              <a:buNone/>
            </a:pPr>
            <a:r>
              <a:rPr lang="en-US" altLang="en-EG" sz="3000" dirty="0"/>
              <a:t> -   If problems, the company amends the registration, and the waiting period starts over</a:t>
            </a:r>
          </a:p>
          <a:p>
            <a:pPr marL="533400" indent="-533400">
              <a:buFontTx/>
              <a:buAutoNum type="arabicPeriod" startAt="5"/>
            </a:pPr>
            <a:r>
              <a:rPr lang="en-US" altLang="en-EG" dirty="0"/>
              <a:t>Price per share determined on the effective date of the registration and the selling effort begins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0D9679-6C6E-E04C-74D2-6229B064B29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3089A53-97B6-2D55-6D0C-19503AA94D5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BB39C18D-C918-2D96-6DD5-B4390D5BD7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819193"/>
            <a:ext cx="8229600" cy="990600"/>
          </a:xfrm>
          <a:ln/>
        </p:spPr>
        <p:txBody>
          <a:bodyPr/>
          <a:lstStyle/>
          <a:p>
            <a:r>
              <a:rPr lang="en-US" altLang="en-EG" dirty="0"/>
              <a:t>Issue Methods</a:t>
            </a:r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3F2AFA98-F4BE-73AB-99EC-F56070F7EF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924076"/>
            <a:ext cx="8305800" cy="4876800"/>
          </a:xfrm>
        </p:spPr>
        <p:txBody>
          <a:bodyPr/>
          <a:lstStyle/>
          <a:p>
            <a:r>
              <a:rPr lang="en-US" altLang="en-EG" sz="3000" dirty="0"/>
              <a:t>Public Issue</a:t>
            </a:r>
          </a:p>
          <a:p>
            <a:pPr lvl="1"/>
            <a:r>
              <a:rPr lang="en-US" altLang="en-EG" dirty="0"/>
              <a:t>Registration with SEC required</a:t>
            </a:r>
          </a:p>
          <a:p>
            <a:pPr lvl="1"/>
            <a:r>
              <a:rPr lang="en-US" altLang="en-EG" dirty="0"/>
              <a:t>General cash offer = offered to general public</a:t>
            </a:r>
          </a:p>
          <a:p>
            <a:pPr lvl="1"/>
            <a:r>
              <a:rPr lang="en-US" altLang="en-EG" dirty="0"/>
              <a:t>Rights offer = offered only to current shareholders</a:t>
            </a:r>
          </a:p>
          <a:p>
            <a:pPr lvl="1"/>
            <a:r>
              <a:rPr lang="en-US" altLang="en-EG" dirty="0"/>
              <a:t>IPO = Initial Public Offering = Unseasoned new issue</a:t>
            </a:r>
          </a:p>
          <a:p>
            <a:pPr lvl="1"/>
            <a:r>
              <a:rPr lang="en-US" altLang="en-EG" dirty="0"/>
              <a:t>SEO = Seasoned Equity Offering</a:t>
            </a:r>
          </a:p>
          <a:p>
            <a:r>
              <a:rPr lang="en-US" altLang="en-EG" sz="3000" dirty="0"/>
              <a:t>Private Issue</a:t>
            </a:r>
          </a:p>
          <a:p>
            <a:pPr lvl="1"/>
            <a:r>
              <a:rPr lang="en-US" altLang="en-EG" dirty="0"/>
              <a:t>Sold to fewer than 35 investors</a:t>
            </a:r>
          </a:p>
          <a:p>
            <a:pPr lvl="1"/>
            <a:r>
              <a:rPr lang="en-US" altLang="en-EG" dirty="0"/>
              <a:t>SEC registration not required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ADD459-89A6-8E41-6C2B-71A2658F55C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7DADA2A-E75E-186C-B830-AF006B24782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874" name="Rectangle 2">
            <a:extLst>
              <a:ext uri="{FF2B5EF4-FFF2-40B4-BE49-F238E27FC236}">
                <a16:creationId xmlns:a16="http://schemas.microsoft.com/office/drawing/2014/main" id="{2239F979-2461-036F-F9C5-C6528C5025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1075" y="708818"/>
            <a:ext cx="10515600" cy="1325563"/>
          </a:xfrm>
          <a:ln/>
        </p:spPr>
        <p:txBody>
          <a:bodyPr/>
          <a:lstStyle/>
          <a:p>
            <a:r>
              <a:rPr lang="en-US" altLang="en-EG" sz="3600" dirty="0"/>
              <a:t>Methods of Issuing New Securities</a:t>
            </a:r>
            <a:br>
              <a:rPr lang="en-US" altLang="en-EG" sz="3600" dirty="0"/>
            </a:br>
            <a:endParaRPr lang="en-US" altLang="en-EG" sz="3200" dirty="0"/>
          </a:p>
        </p:txBody>
      </p:sp>
      <p:pic>
        <p:nvPicPr>
          <p:cNvPr id="79875" name="Picture 3">
            <a:extLst>
              <a:ext uri="{FF2B5EF4-FFF2-40B4-BE49-F238E27FC236}">
                <a16:creationId xmlns:a16="http://schemas.microsoft.com/office/drawing/2014/main" id="{FDE06391-BF38-4E78-DFDE-B5ED9A9FEE5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47"/>
          <a:stretch>
            <a:fillRect/>
          </a:stretch>
        </p:blipFill>
        <p:spPr>
          <a:xfrm>
            <a:off x="2362200" y="1524000"/>
            <a:ext cx="7696200" cy="4495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76F018-E6F1-0BAA-C305-F8C2C8FB0D6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565DAC-AA6B-D62A-2573-5543C7A5FDD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22" name="Rectangle 2">
            <a:extLst>
              <a:ext uri="{FF2B5EF4-FFF2-40B4-BE49-F238E27FC236}">
                <a16:creationId xmlns:a16="http://schemas.microsoft.com/office/drawing/2014/main" id="{46886B44-1721-7A8B-53B5-1147AE2A70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0200" y="769937"/>
            <a:ext cx="8229600" cy="762000"/>
          </a:xfrm>
          <a:ln/>
        </p:spPr>
        <p:txBody>
          <a:bodyPr/>
          <a:lstStyle/>
          <a:p>
            <a:r>
              <a:rPr lang="en-US" altLang="en-EG" sz="4000" dirty="0"/>
              <a:t>Underwriters</a:t>
            </a:r>
          </a:p>
        </p:txBody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7E52C3F1-93DB-EE51-C60E-BDAAAD3C93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1531937"/>
            <a:ext cx="7848600" cy="505936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EG" dirty="0"/>
              <a:t>Underwriting services: 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Formulate method to issue securities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Price the securities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Sell the securities</a:t>
            </a:r>
          </a:p>
          <a:p>
            <a:pPr lvl="1">
              <a:lnSpc>
                <a:spcPct val="90000"/>
              </a:lnSpc>
            </a:pPr>
            <a:r>
              <a:rPr lang="en-US" altLang="en-EG" sz="2600" dirty="0"/>
              <a:t>Price stabilization by lead underwriter in the aftermarket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Syndicate = group of investment bankers that 	market the securities and share the risk 	associated with selling the issue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Spread = difference between what the 	syndicate pays the company and what the 	security sells for in the market</a:t>
            </a:r>
          </a:p>
        </p:txBody>
      </p:sp>
      <p:sp>
        <p:nvSpPr>
          <p:cNvPr id="81924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EDDA0F4E-89DF-0ED4-4CE6-3A9BE7A774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D7B19D-5778-D810-B690-65CFE563A2A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1DFEDCF-4A91-CB7E-E57A-5429E5A09CA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194" name="Rectangle 2">
            <a:extLst>
              <a:ext uri="{FF2B5EF4-FFF2-40B4-BE49-F238E27FC236}">
                <a16:creationId xmlns:a16="http://schemas.microsoft.com/office/drawing/2014/main" id="{958F87FB-6578-FDA2-B88F-9630225177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90675" y="685801"/>
            <a:ext cx="3733800" cy="1143000"/>
          </a:xfrm>
          <a:ln/>
        </p:spPr>
        <p:txBody>
          <a:bodyPr/>
          <a:lstStyle/>
          <a:p>
            <a:r>
              <a:rPr lang="en-US" altLang="en-EG" sz="4000" dirty="0"/>
              <a:t>Tombstone</a:t>
            </a:r>
            <a:br>
              <a:rPr lang="en-US" altLang="en-EG" sz="4000" dirty="0"/>
            </a:br>
            <a:endParaRPr lang="en-US" altLang="en-EG" sz="3200" dirty="0"/>
          </a:p>
        </p:txBody>
      </p:sp>
      <p:sp>
        <p:nvSpPr>
          <p:cNvPr id="136196" name="Text Box 4">
            <a:extLst>
              <a:ext uri="{FF2B5EF4-FFF2-40B4-BE49-F238E27FC236}">
                <a16:creationId xmlns:a16="http://schemas.microsoft.com/office/drawing/2014/main" id="{5FE88E8E-C5F3-9CBF-18F5-FFAFABB5C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7513" y="1433573"/>
            <a:ext cx="38100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 sz="2400" dirty="0"/>
              <a:t> Investment banks in   	syndicate divided 	into </a:t>
            </a:r>
            <a:r>
              <a:rPr lang="en-US" altLang="en-EG" sz="2400" i="1" dirty="0"/>
              <a:t>brackets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 sz="2400" dirty="0"/>
              <a:t>Firms listed alphabetically 	within each bracket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 sz="2400" dirty="0"/>
              <a:t>“Pecking order”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US" altLang="en-EG" sz="2400" dirty="0"/>
              <a:t>Higher bracket = greater prestige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EG" sz="2400" dirty="0"/>
              <a:t>Underwriting success 	built on reputation</a:t>
            </a:r>
          </a:p>
        </p:txBody>
      </p:sp>
      <p:pic>
        <p:nvPicPr>
          <p:cNvPr id="136198" name="Picture 6">
            <a:extLst>
              <a:ext uri="{FF2B5EF4-FFF2-40B4-BE49-F238E27FC236}">
                <a16:creationId xmlns:a16="http://schemas.microsoft.com/office/drawing/2014/main" id="{D2E73E04-9F7D-A2F1-6E84-DB80D639C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550" y="723900"/>
            <a:ext cx="4692650" cy="523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DFA8EF8-D339-9471-4CA8-5890C956756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8632C96-3321-0D80-4A39-C4CD98637DD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970" name="Rectangle 2">
            <a:extLst>
              <a:ext uri="{FF2B5EF4-FFF2-40B4-BE49-F238E27FC236}">
                <a16:creationId xmlns:a16="http://schemas.microsoft.com/office/drawing/2014/main" id="{85A72F85-4B6E-EC5D-EA4E-69FA38B314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38263" y="933450"/>
            <a:ext cx="8229600" cy="685800"/>
          </a:xfrm>
          <a:ln/>
        </p:spPr>
        <p:txBody>
          <a:bodyPr/>
          <a:lstStyle/>
          <a:p>
            <a:r>
              <a:rPr lang="en-US" altLang="en-EG" sz="4000" dirty="0"/>
              <a:t>Firm Commitment Underwriting</a:t>
            </a: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551BF034-C6C2-101B-61EA-49C1DD1B1B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25650" y="1905000"/>
            <a:ext cx="8001000" cy="4800600"/>
          </a:xfrm>
        </p:spPr>
        <p:txBody>
          <a:bodyPr/>
          <a:lstStyle/>
          <a:p>
            <a:r>
              <a:rPr lang="en-US" altLang="en-EG" sz="2700" dirty="0"/>
              <a:t>Issuer sells entire issue to underwriting syndicate</a:t>
            </a:r>
          </a:p>
          <a:p>
            <a:r>
              <a:rPr lang="en-US" altLang="en-EG" sz="2700" dirty="0"/>
              <a:t>Syndicate resells issue to the public</a:t>
            </a:r>
          </a:p>
          <a:p>
            <a:r>
              <a:rPr lang="en-US" altLang="en-EG" sz="2700" dirty="0"/>
              <a:t>Underwriter makes money on the spread between the price paid to the issuer and the price received from investors when the stock is sold</a:t>
            </a:r>
          </a:p>
          <a:p>
            <a:r>
              <a:rPr lang="en-US" altLang="en-EG" sz="2700" dirty="0"/>
              <a:t>Syndicate bears the risk of not being able to sell the entire issue for more than the cost</a:t>
            </a:r>
          </a:p>
          <a:p>
            <a:r>
              <a:rPr lang="en-US" altLang="en-EG" sz="2700" dirty="0"/>
              <a:t>Most common type of underwriting in the United States</a:t>
            </a:r>
          </a:p>
        </p:txBody>
      </p:sp>
      <p:sp>
        <p:nvSpPr>
          <p:cNvPr id="8397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9BA829DB-B5E4-48F9-8444-8A3D00369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1E2211-4E3F-E4C4-1657-4A1FAD43CC8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0644A82-21FB-F364-48CF-2CB11AFF1B2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018" name="Rectangle 2">
            <a:extLst>
              <a:ext uri="{FF2B5EF4-FFF2-40B4-BE49-F238E27FC236}">
                <a16:creationId xmlns:a16="http://schemas.microsoft.com/office/drawing/2014/main" id="{510B8B04-8FD5-441E-3687-832724971C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Best Efforts Underwriting</a:t>
            </a:r>
          </a:p>
        </p:txBody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BD8285B6-479A-214E-B036-B2BB276EDC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47801"/>
            <a:ext cx="8229600" cy="4525963"/>
          </a:xfrm>
        </p:spPr>
        <p:txBody>
          <a:bodyPr/>
          <a:lstStyle/>
          <a:p>
            <a:r>
              <a:rPr lang="en-US" altLang="en-EG"/>
              <a:t>Underwriter makes “best effort” to sell the 	securities at an agreed-upon offering price</a:t>
            </a:r>
          </a:p>
          <a:p>
            <a:r>
              <a:rPr lang="en-US" altLang="en-EG"/>
              <a:t>Issuing company bears the risk of the issue not 	being sold</a:t>
            </a:r>
          </a:p>
          <a:p>
            <a:r>
              <a:rPr lang="en-US" altLang="en-EG"/>
              <a:t>Offer may be pulled if not enough interest at the 	offer price </a:t>
            </a:r>
          </a:p>
          <a:p>
            <a:pPr lvl="1"/>
            <a:r>
              <a:rPr lang="en-US" altLang="en-EG"/>
              <a:t>Company does not get the capital and they have still incurred substantial flotation costs</a:t>
            </a:r>
          </a:p>
          <a:p>
            <a:r>
              <a:rPr lang="en-US" altLang="en-EG"/>
              <a:t>Not as common as it used to be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44C530-BE66-526C-0238-90FA8B05E87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>
    <p:fade thruBlk="1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C11C020-5835-4415-D9D8-88E254CAA04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F1AAB34C-6965-CE69-F253-BE23252A4F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Dutch or Uniform Price Auction</a:t>
            </a:r>
          </a:p>
        </p:txBody>
      </p:sp>
      <p:sp>
        <p:nvSpPr>
          <p:cNvPr id="132099" name="Text Box 3">
            <a:extLst>
              <a:ext uri="{FF2B5EF4-FFF2-40B4-BE49-F238E27FC236}">
                <a16:creationId xmlns:a16="http://schemas.microsoft.com/office/drawing/2014/main" id="{B6D42DF5-B648-B89D-BF1B-9AF92F7EB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219201"/>
            <a:ext cx="7772400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EG" sz="3000"/>
              <a:t>Buyers:</a:t>
            </a:r>
          </a:p>
          <a:p>
            <a:pPr lvl="1">
              <a:buFontTx/>
              <a:buChar char="•"/>
            </a:pPr>
            <a:r>
              <a:rPr lang="en-US" altLang="en-EG" sz="3000"/>
              <a:t>Bid a price and number of shares</a:t>
            </a:r>
          </a:p>
          <a:p>
            <a:r>
              <a:rPr lang="en-US" altLang="en-EG" sz="3000"/>
              <a:t>Seller: </a:t>
            </a:r>
          </a:p>
          <a:p>
            <a:pPr lvl="1">
              <a:buFontTx/>
              <a:buChar char="•"/>
            </a:pPr>
            <a:r>
              <a:rPr lang="en-US" altLang="en-EG" sz="3000"/>
              <a:t>Work down the list of bidders</a:t>
            </a:r>
          </a:p>
          <a:p>
            <a:pPr lvl="1">
              <a:buFontTx/>
              <a:buChar char="•"/>
            </a:pPr>
            <a:r>
              <a:rPr lang="en-US" altLang="en-EG" sz="3000"/>
              <a:t>Determine the highest price at which they       	can sell the desired number of shares</a:t>
            </a:r>
          </a:p>
          <a:p>
            <a:pPr lvl="1"/>
            <a:endParaRPr lang="en-US" altLang="en-EG" sz="3000"/>
          </a:p>
          <a:p>
            <a:pPr>
              <a:buFontTx/>
              <a:buChar char="•"/>
            </a:pPr>
            <a:r>
              <a:rPr lang="en-US" altLang="en-EG" sz="3000"/>
              <a:t>All successful bidders pay the same price 	per share.</a:t>
            </a:r>
          </a:p>
          <a:p>
            <a:pPr>
              <a:buFontTx/>
              <a:buChar char="•"/>
            </a:pPr>
            <a:r>
              <a:rPr lang="en-US" altLang="en-EG" sz="3000"/>
              <a:t>Encourages aggressive bidding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22D717-95C6-D223-7FF3-59B2506C01B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6F5023-535A-851C-28B3-19A1280361D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146" name="Rectangle 2">
            <a:extLst>
              <a:ext uri="{FF2B5EF4-FFF2-40B4-BE49-F238E27FC236}">
                <a16:creationId xmlns:a16="http://schemas.microsoft.com/office/drawing/2014/main" id="{FD2C9E5C-9DE4-D286-2C2E-FB3CC1088D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/>
              <a:t>Dutch or Uniform Price Auction </a:t>
            </a:r>
            <a:r>
              <a:rPr lang="en-US" altLang="en-EG" sz="3200"/>
              <a:t>Example</a:t>
            </a:r>
          </a:p>
        </p:txBody>
      </p:sp>
      <p:sp>
        <p:nvSpPr>
          <p:cNvPr id="134148" name="Text Box 4">
            <a:extLst>
              <a:ext uri="{FF2B5EF4-FFF2-40B4-BE49-F238E27FC236}">
                <a16:creationId xmlns:a16="http://schemas.microsoft.com/office/drawing/2014/main" id="{B49C728C-1014-CEEF-184F-05F411562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524000"/>
            <a:ext cx="8001000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CC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en-EG" sz="2800"/>
              <a:t>The company wants to sell 1,500 shares of stock.</a:t>
            </a:r>
          </a:p>
        </p:txBody>
      </p:sp>
      <p:sp>
        <p:nvSpPr>
          <p:cNvPr id="134150" name="Text Box 6">
            <a:extLst>
              <a:ext uri="{FF2B5EF4-FFF2-40B4-BE49-F238E27FC236}">
                <a16:creationId xmlns:a16="http://schemas.microsoft.com/office/drawing/2014/main" id="{3BFCB879-AB33-4531-7820-F425BDFBC2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711072"/>
            <a:ext cx="8229600" cy="79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CC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EG" sz="2400" dirty="0"/>
              <a:t>The firm will sell 1,500 shares at $15 per share.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en-EG" sz="2400" dirty="0"/>
              <a:t>Bidders A, B, C, and D will get shares.</a:t>
            </a:r>
          </a:p>
        </p:txBody>
      </p:sp>
      <p:graphicFrame>
        <p:nvGraphicFramePr>
          <p:cNvPr id="134151" name="Object 7">
            <a:extLst>
              <a:ext uri="{FF2B5EF4-FFF2-40B4-BE49-F238E27FC236}">
                <a16:creationId xmlns:a16="http://schemas.microsoft.com/office/drawing/2014/main" id="{557E55A8-0C5F-2414-8339-DAB6E91644D3}"/>
              </a:ext>
            </a:extLst>
          </p:cNvPr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7434978"/>
              </p:ext>
            </p:extLst>
          </p:nvPr>
        </p:nvGraphicFramePr>
        <p:xfrm>
          <a:off x="4572000" y="1973263"/>
          <a:ext cx="3048000" cy="162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2273300" imgH="1206500" progId="Excel.Sheet.8">
                  <p:embed/>
                </p:oleObj>
              </mc:Choice>
              <mc:Fallback>
                <p:oleObj name="Worksheet" r:id="rId3" imgW="2273300" imgH="1206500" progId="Excel.Sheet.8">
                  <p:embed/>
                  <p:pic>
                    <p:nvPicPr>
                      <p:cNvPr id="134151" name="Object 7">
                        <a:extLst>
                          <a:ext uri="{FF2B5EF4-FFF2-40B4-BE49-F238E27FC236}">
                            <a16:creationId xmlns:a16="http://schemas.microsoft.com/office/drawing/2014/main" id="{557E55A8-0C5F-2414-8339-DAB6E91644D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973263"/>
                        <a:ext cx="3048000" cy="1625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4153" name="Object 9">
            <a:extLst>
              <a:ext uri="{FF2B5EF4-FFF2-40B4-BE49-F238E27FC236}">
                <a16:creationId xmlns:a16="http://schemas.microsoft.com/office/drawing/2014/main" id="{03F83DB2-34B2-CFF0-9EDD-6F89B01B3D25}"/>
              </a:ext>
            </a:extLst>
          </p:cNvPr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938140865"/>
              </p:ext>
            </p:extLst>
          </p:nvPr>
        </p:nvGraphicFramePr>
        <p:xfrm>
          <a:off x="4462462" y="4571206"/>
          <a:ext cx="3733800" cy="1525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3035300" imgH="1244600" progId="Excel.Sheet.8">
                  <p:embed/>
                </p:oleObj>
              </mc:Choice>
              <mc:Fallback>
                <p:oleObj name="Worksheet" r:id="rId5" imgW="3035300" imgH="1244600" progId="Excel.Sheet.8">
                  <p:embed/>
                  <p:pic>
                    <p:nvPicPr>
                      <p:cNvPr id="134153" name="Object 9">
                        <a:extLst>
                          <a:ext uri="{FF2B5EF4-FFF2-40B4-BE49-F238E27FC236}">
                            <a16:creationId xmlns:a16="http://schemas.microsoft.com/office/drawing/2014/main" id="{03F83DB2-34B2-CFF0-9EDD-6F89B01B3D2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2462" y="4571206"/>
                        <a:ext cx="3733800" cy="1525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D766C19D-8A85-0C28-10ED-A33B8F0F7AC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</TotalTime>
  <Words>2300</Words>
  <Application>Microsoft Office PowerPoint</Application>
  <PresentationFormat>Widescreen</PresentationFormat>
  <Paragraphs>390</Paragraphs>
  <Slides>49</Slides>
  <Notes>46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6" baseType="lpstr">
      <vt:lpstr>Arial</vt:lpstr>
      <vt:lpstr>Calibri</vt:lpstr>
      <vt:lpstr>Calibri Light</vt:lpstr>
      <vt:lpstr>Times New Roman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NWC Review</vt:lpstr>
      <vt:lpstr>Sources and Uses of Cash</vt:lpstr>
      <vt:lpstr>The Operating Cycle</vt:lpstr>
      <vt:lpstr>Operating Cycle Equations</vt:lpstr>
      <vt:lpstr>The Cash Cycle</vt:lpstr>
      <vt:lpstr>Cash Cycle Equations</vt:lpstr>
      <vt:lpstr>The Operating &amp; Cash Cycles</vt:lpstr>
      <vt:lpstr>Corporate Management &amp; S/T Financial Planning </vt:lpstr>
      <vt:lpstr>Example Data</vt:lpstr>
      <vt:lpstr>Example: Operating Cycle</vt:lpstr>
      <vt:lpstr>Example: Cash Cycle</vt:lpstr>
      <vt:lpstr>Short-Term Financial Policy</vt:lpstr>
      <vt:lpstr>Flexible Financial Policy</vt:lpstr>
      <vt:lpstr>Restrictive Financial Policy</vt:lpstr>
      <vt:lpstr>Carrying versus Shortage Costs</vt:lpstr>
      <vt:lpstr>Temporary vs. Permanent Assets</vt:lpstr>
      <vt:lpstr>Alternative Asset Financing Policies  </vt:lpstr>
      <vt:lpstr>Choosing the Best Policy</vt:lpstr>
      <vt:lpstr>A Compromise Financing Policy </vt:lpstr>
      <vt:lpstr>Cash Budget</vt:lpstr>
      <vt:lpstr>Cash Budget Example Fun Toys</vt:lpstr>
      <vt:lpstr>Fun Toys   Cash Collections &amp; Cash Disbursements</vt:lpstr>
      <vt:lpstr>Fun Toys Net Cash Flow and Cash Balance</vt:lpstr>
      <vt:lpstr>Short-Term Borrowing Unsecured Loans</vt:lpstr>
      <vt:lpstr>Short-Term Borrowing Unsecured Loans</vt:lpstr>
      <vt:lpstr>Short-Term Borrowing Secured Loans</vt:lpstr>
      <vt:lpstr>Short-Term Borrowing Secured Loans</vt:lpstr>
      <vt:lpstr>Fun Toys Short-Term Financial Plan</vt:lpstr>
      <vt:lpstr>Quick Quiz - 1</vt:lpstr>
      <vt:lpstr>Quick Quiz - 2</vt:lpstr>
      <vt:lpstr>Quick Quiz –Solution</vt:lpstr>
      <vt:lpstr>Venture Capital “Private Equity”</vt:lpstr>
      <vt:lpstr>Venture Capital Stage Financing</vt:lpstr>
      <vt:lpstr>Choosing a Venture Capitalist</vt:lpstr>
      <vt:lpstr>Selling Securities to the Public</vt:lpstr>
      <vt:lpstr>Selling Securities to the Public</vt:lpstr>
      <vt:lpstr>Issue Methods</vt:lpstr>
      <vt:lpstr>Methods of Issuing New Securities </vt:lpstr>
      <vt:lpstr>Underwriters</vt:lpstr>
      <vt:lpstr>Tombstone </vt:lpstr>
      <vt:lpstr>Firm Commitment Underwriting</vt:lpstr>
      <vt:lpstr>Best Efforts Underwriting</vt:lpstr>
      <vt:lpstr>Dutch or Uniform Price Auction</vt:lpstr>
      <vt:lpstr>Dutch or Uniform Price Auction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Dream</cp:lastModifiedBy>
  <cp:revision>22</cp:revision>
  <dcterms:created xsi:type="dcterms:W3CDTF">2023-04-29T09:08:23Z</dcterms:created>
  <dcterms:modified xsi:type="dcterms:W3CDTF">2023-11-29T15:42:45Z</dcterms:modified>
</cp:coreProperties>
</file>