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9" r:id="rId11"/>
    <p:sldId id="268" r:id="rId12"/>
    <p:sldId id="266" r:id="rId13"/>
    <p:sldId id="270" r:id="rId14"/>
    <p:sldId id="27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0-01T00:48:51.43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1363 24575,'0'3'0,"1"0"0,0 1 0,0-1 0,0 0 0,0 0 0,1 1 0,-1-1 0,4 4 0,6 15 0,40 104 0,17 46 0,-64-162 0,0 0 0,0 0 0,1 0 0,1 0 0,7 10 0,-13-18 0,1-1 0,0 0 0,0 0 0,0 1 0,-1-1 0,2 0 0,-1 0 0,0 0 0,0 0 0,0 0 0,0 0 0,1 0 0,-1 0 0,0-1 0,1 1 0,-1 0 0,0-1 0,1 1 0,-1-1 0,1 0 0,-1 1 0,1-1 0,-1 0 0,1 0 0,-1 0 0,1 0 0,-1 0 0,1 0 0,-1 0 0,1-1 0,-1 1 0,1-1 0,-1 1 0,1-1 0,-1 1 0,0-1 0,1 0 0,-1 0 0,0 1 0,1-1 0,-1 0 0,0 0 0,0 0 0,0 0 0,0-1 0,0 1 0,1-2 0,9-13 0,-1 0 0,-1-1 0,0 0 0,11-32 0,11-21 0,93-185 0,-114 239 0,0 1 0,1 0 0,0 0 0,22-21 0,-1 0 0,-8 5 0,-2-2 0,-1 0 0,-2-2 0,16-38 0,-16 31 0,1 2 0,40-59 0,121-163 0,46-62 0,-219 313-91,0 0 0,-1 0 0,0-1 0,-1 0 0,-1-1 0,1 1 0,-2-1 0,0 0 0,-1 0 0,0 0 0,0 0 0,-2-1 0,0 1 0,-1-24 0,0 4-6735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87FB86-E917-4239-B363-4D0C5265FBAD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C4AD8C-BBBC-4F9D-BE86-9471BF30FA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9270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61CDC2-9FDA-ED73-F4BB-AEADDFA2CF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0DBBF0E-68FE-B7B9-CBA0-2BF7EF3253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424085-DCE5-E746-8EDB-A3DBB800EA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A4C54-AF74-4FAB-A96D-D2BBA6C84374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E1B0AB-8BC5-68EB-5B78-FC11602E7A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902576-C5C2-3CDF-1418-8F7F1774E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1447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E5B678-97A2-5FE0-97FA-65E7C7CE21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1D1ADA-2DB3-44F9-58AD-DDEBE54FAA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2C2233-9832-CD1E-900D-4413B3808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A4C54-AF74-4FAB-A96D-D2BBA6C84374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5822D3-64AC-BFBA-3F1D-A1CF9572C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D27DD7-EA4C-2BC1-FCAC-75661D151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4260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8CBC7-ED79-854B-8D35-B9309CB77B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51E42F-E93D-0BC5-731C-06C898F483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3B33B6-E9CC-936E-62BF-099B46149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A4C54-AF74-4FAB-A96D-D2BBA6C84374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6CF5A9-8F71-6AC4-2939-59655C7B7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2349A7-A2E1-BDBB-BB74-BD334E534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7207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ED4DB0-C129-3048-EF32-337DADB36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7D1FEE-873F-716C-74ED-691D3FD4B1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9A2FBD-36F8-3FFB-583E-A6F151ABA8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9D7BCF-BA92-9EE9-F8FD-DDD06476A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A4C54-AF74-4FAB-A96D-D2BBA6C84374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E31C86-44DB-A682-703F-4D2C3E7CF3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573064-AC70-0F84-A99D-F9A52EF6A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77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874FC9-6264-D9C5-8D9F-4CA7A3596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74EFDD-47D4-C990-9E6D-77A2D43E11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ED8401-9731-939E-558F-12A42C900C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83F0C9-C96B-6FC7-87FD-7F53A0F66D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CD2E041-52DA-EC2D-8312-9F82A87950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175241-26FF-17A5-F683-36E290B92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A4C54-AF74-4FAB-A96D-D2BBA6C84374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D354E39-79A6-D82F-0ACD-16CFFAE62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64895E8-FBA8-30CC-B8C0-325F73390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743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833767-3E63-0476-8AAE-87D311F959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2A746CA-B0BC-2CCE-2D6C-6C92BAEF8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A4C54-AF74-4FAB-A96D-D2BBA6C84374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49F91E-A4A2-0E3A-8DCE-194280259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5EAD51-631C-1B43-8D11-44F829531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472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40150BB-0992-A7DC-CF40-3754356A1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A4C54-AF74-4FAB-A96D-D2BBA6C84374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EAE511-FE0E-2AEE-169B-E6C795846A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6F1C5B-A0A3-B80C-B02D-42597CFC0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287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BBBF2-DD27-02F6-4A15-ABD56D9DA3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82D0F6-DF64-84AE-87CB-6736D6B6C7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494C37-F4DE-71D7-70DA-B2E0A16397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2B3BD0-471D-1311-29E5-F613608F3C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A4C54-AF74-4FAB-A96D-D2BBA6C84374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F6B035-9500-84F9-742D-785BF94B1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8B224D-6746-1A39-059C-1102A6775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4518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CFE2B6-379F-F8DB-EA1F-A9EBAFE00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0D76D27-DB34-ECC7-C235-626FE033C7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17098A-0248-B45D-51B5-ADA0BA024E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0931D3-C26B-943C-1E28-4FB8F86EC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A4C54-AF74-4FAB-A96D-D2BBA6C84374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3CB379-89C0-2DBF-5368-5BC80AD720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38906E-65EE-C06C-8783-FE2A47525E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954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BBD8E7-6552-9725-B439-11C34E7CA6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C7FB3F-0C50-FF6F-3EF6-F8B5C59794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3A85E3-DC8B-FD0B-32EF-50076B4FE8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A4C54-AF74-4FAB-A96D-D2BBA6C84374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D54CC7-B7D2-3A70-BD05-4D4F37BB8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BFC3B6-38A8-4133-F864-0FF939456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6151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1BFC8C-E666-01F7-A068-10B9B383831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66941B-8E5A-BAF6-62B0-2A7613A3DB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880243-7E29-B693-E701-F4588194C6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A4C54-AF74-4FAB-A96D-D2BBA6C84374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74E5-2231-2E7B-038A-C333902AF9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D9A86E-6997-FE82-0EB8-7E9E942719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5040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7757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6277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6393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5138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96802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7185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4662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6481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49006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8855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63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F1BC8E-B2EC-36EA-5EC3-DF6E3DC67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9A1B89-3F5E-3DBA-4AE8-AC77F6678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F6BF0E-A621-71FF-BC18-A494262144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3A4C54-AF74-4FAB-A96D-D2BBA6C84374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132B75-1CB5-4186-82A5-33214ABA90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DACC9E-16BC-F364-C0E7-B77D3A0C43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140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732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ar.wikipedia.org/wiki/%D8%B2%D8%B1%D8%A7%D8%B9%D8%A9" TargetMode="External"/><Relationship Id="rId3" Type="http://schemas.openxmlformats.org/officeDocument/2006/relationships/hyperlink" Target="https://ar.wikipedia.org/wiki/%D9%82%D8%B1%D8%B6" TargetMode="External"/><Relationship Id="rId7" Type="http://schemas.openxmlformats.org/officeDocument/2006/relationships/hyperlink" Target="https://ar.wikipedia.org/wiki/%D8%B5%D9%86%D8%A7%D8%B9%D8%A9" TargetMode="External"/><Relationship Id="rId2" Type="http://schemas.openxmlformats.org/officeDocument/2006/relationships/hyperlink" Target="https://ar.wikipedia.org/wiki/%D9%85%D8%B5%D8%B1%D9%81_%D8%A5%D8%B3%D9%84%D8%A7%D9%85%D9%8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ar.wikipedia.org/wiki/%D8%AA%D8%AC%D8%A7%D8%B1%D8%A9" TargetMode="External"/><Relationship Id="rId5" Type="http://schemas.openxmlformats.org/officeDocument/2006/relationships/hyperlink" Target="https://ar.wikipedia.org/wiki/%D8%B1%D8%A8%D8%A7" TargetMode="External"/><Relationship Id="rId4" Type="http://schemas.openxmlformats.org/officeDocument/2006/relationships/hyperlink" Target="https://ar.wikipedia.org/wiki/%D9%81%D8%A7%D8%A6%D8%AF%D8%A9" TargetMode="External"/><Relationship Id="rId9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customXml" Target="../ink/ink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5549" y="0"/>
            <a:ext cx="11616451" cy="6680068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/>
          <p:nvPr/>
        </p:nvSpPr>
        <p:spPr>
          <a:xfrm rot="10800000">
            <a:off x="-79023" y="-93134"/>
            <a:ext cx="12350045" cy="7044267"/>
          </a:xfrm>
          <a:prstGeom prst="rect">
            <a:avLst/>
          </a:prstGeom>
          <a:gradFill>
            <a:gsLst>
              <a:gs pos="0">
                <a:srgbClr val="86CEFF">
                  <a:alpha val="32941"/>
                </a:srgbClr>
              </a:gs>
              <a:gs pos="50000">
                <a:srgbClr val="B6DFFF">
                  <a:alpha val="21960"/>
                </a:srgbClr>
              </a:gs>
              <a:gs pos="100000">
                <a:srgbClr val="DBEEFE">
                  <a:alpha val="43921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6" name="Google Shape;86;p1"/>
          <p:cNvPicPr preferRelativeResize="0"/>
          <p:nvPr/>
        </p:nvPicPr>
        <p:blipFill rotWithShape="1">
          <a:blip r:embed="rId4">
            <a:alphaModFix/>
          </a:blip>
          <a:srcRect l="984" r="913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30762" y="4963885"/>
            <a:ext cx="1699476" cy="15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0" y="422125"/>
            <a:ext cx="6601549" cy="1972324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293324" y="3078835"/>
            <a:ext cx="5882401" cy="1034667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"/>
          <p:cNvSpPr txBox="1"/>
          <p:nvPr/>
        </p:nvSpPr>
        <p:spPr>
          <a:xfrm>
            <a:off x="566840" y="422125"/>
            <a:ext cx="5726484" cy="2308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  <a:sym typeface="Tajawal Medium"/>
              </a:rPr>
              <a:t>Introductory lecture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/>
              <a:ea typeface="Tajawal Medium"/>
              <a:cs typeface="Tajawal Medium"/>
              <a:sym typeface="Tajawal Medium"/>
            </a:endParaRPr>
          </a:p>
          <a:p>
            <a:pPr>
              <a:lnSpc>
                <a:spcPct val="150000"/>
              </a:lnSpc>
            </a:pPr>
            <a:r>
              <a:rPr lang="en-US" sz="2800" dirty="0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Prepared by Dr. Walaa Mohamed</a:t>
            </a:r>
            <a:endParaRPr lang="en-US" sz="2800" dirty="0"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1" name="Google Shape;91;p1"/>
          <p:cNvSpPr txBox="1"/>
          <p:nvPr/>
        </p:nvSpPr>
        <p:spPr>
          <a:xfrm>
            <a:off x="6601549" y="3078835"/>
            <a:ext cx="5224715" cy="12310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PMG633</a:t>
            </a:r>
            <a:endParaRPr lang="ar-EG" sz="2800" dirty="0">
              <a:solidFill>
                <a:schemeClr val="lt1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0" i="0" u="none" strike="noStrike" cap="none" dirty="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Financial Risk Management </a:t>
            </a:r>
            <a:endParaRPr lang="en-US" sz="28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CEF4E8-6297-1D7E-DAAA-2064163CE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813" y="168812"/>
            <a:ext cx="11774658" cy="6541477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FF0000"/>
                </a:solidFill>
              </a:rPr>
              <a:t>Core Bank Services</a:t>
            </a:r>
            <a:endParaRPr lang="ar-EG" sz="3200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ar-EG" sz="3200" b="1" dirty="0">
              <a:solidFill>
                <a:srgbClr val="FF0000"/>
              </a:solidFill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dirty="0">
                <a:solidFill>
                  <a:srgbClr val="FF0000"/>
                </a:solidFill>
              </a:rPr>
              <a:t>Deposit collection—</a:t>
            </a:r>
            <a:r>
              <a:rPr lang="en-US" sz="3200" dirty="0"/>
              <a:t>the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/>
              <a:t>process of accepting cash or money (deposits) from individuals and businesses (depositors) for safekeeping in a bank account, available for future use.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dirty="0">
                <a:solidFill>
                  <a:srgbClr val="FF0000"/>
                </a:solidFill>
              </a:rPr>
              <a:t>Payment services—</a:t>
            </a:r>
            <a:r>
              <a:rPr lang="en-US" sz="3200" dirty="0"/>
              <a:t>the process of accepting and making payments on behalf of the customers using their bank accounts.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dirty="0">
                <a:solidFill>
                  <a:srgbClr val="FF0000"/>
                </a:solidFill>
              </a:rPr>
              <a:t>Loan underwriting—</a:t>
            </a:r>
            <a:r>
              <a:rPr lang="en-US" sz="3200" dirty="0"/>
              <a:t>the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/>
              <a:t>process of evaluating and deciding whether a customer (borrower) is eligible to receive credit and then extending a loan or credit to the customer.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588642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CEF4E8-6297-1D7E-DAAA-2064163CE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813" y="168812"/>
            <a:ext cx="11774658" cy="6541477"/>
          </a:xfrm>
        </p:spPr>
        <p:txBody>
          <a:bodyPr/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FF0000"/>
                </a:solidFill>
              </a:rPr>
              <a:t>Types of banks</a:t>
            </a:r>
            <a:endParaRPr lang="ar-EG" sz="32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2800" b="1" u="sng" dirty="0">
                <a:solidFill>
                  <a:srgbClr val="FF0000"/>
                </a:solidFill>
              </a:rPr>
              <a:t>Some types of banks</a:t>
            </a:r>
            <a:endParaRPr lang="ar-EG" sz="2800" b="1" u="sng" dirty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Retail Banks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Wholesale Banks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Bank Holding Companies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Cooperative Banks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Credit Unions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Micro-finance Institutions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Central Banks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05298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CEF4E8-6297-1D7E-DAAA-2064163CE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813" y="168812"/>
            <a:ext cx="11774658" cy="654147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FF0000"/>
                </a:solidFill>
              </a:rPr>
              <a:t>Some types of risks</a:t>
            </a:r>
          </a:p>
          <a:p>
            <a:pPr marL="0" indent="0">
              <a:buNone/>
            </a:pPr>
            <a:r>
              <a:rPr lang="en-US" sz="3000" b="1" u="sng" dirty="0">
                <a:solidFill>
                  <a:srgbClr val="FF0000"/>
                </a:solidFill>
              </a:rPr>
              <a:t>Some types of risks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b="1" dirty="0">
                <a:solidFill>
                  <a:srgbClr val="FF0000"/>
                </a:solidFill>
              </a:rPr>
              <a:t>1.  Credit Risk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dirty="0"/>
              <a:t>Credit risks the risk that a bank borrower, also known as a counterparty, may  fail  to  meet  its  obligations—pay  interest  on  the  loan  and  repay  the amount  borrowed—in  accordance  with  agreed  terms.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46394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CEF4E8-6297-1D7E-DAAA-2064163CE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813" y="168812"/>
            <a:ext cx="11774658" cy="6541477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800" dirty="0">
                <a:solidFill>
                  <a:srgbClr val="FF0000"/>
                </a:solidFill>
              </a:rPr>
              <a:t>2.  Market Risk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b="1" dirty="0"/>
              <a:t>Market risks </a:t>
            </a:r>
            <a:r>
              <a:rPr lang="en-US" sz="2800" dirty="0"/>
              <a:t>the risk of losses to the bank arising from movements in market prices as a result of changes in interest rates, foreign exchange rates, and equity and commodity prices.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b="1" dirty="0"/>
              <a:t>Operational risk </a:t>
            </a:r>
            <a:r>
              <a:rPr lang="en-US" sz="2800" dirty="0"/>
              <a:t>is the risk of loss resulting from inadequate or failed internal processes,  people,  and  systems  or  from  external  events.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00103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CEF4E8-6297-1D7E-DAAA-2064163CE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813" y="168812"/>
            <a:ext cx="11774658" cy="6541477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800" dirty="0">
                <a:solidFill>
                  <a:srgbClr val="FF0000"/>
                </a:solidFill>
              </a:rPr>
              <a:t>4.  Liquidity Risk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b="1" u="sng" dirty="0"/>
              <a:t>Liquidity risk </a:t>
            </a:r>
            <a:r>
              <a:rPr lang="en-US" sz="2800" u="sng" dirty="0"/>
              <a:t>is the risk that a bank may not be able to meet its obligations to repay deposits and other funding,</a:t>
            </a:r>
            <a:r>
              <a:rPr lang="en-US" sz="2800" dirty="0"/>
              <a:t> or to continue financing its assets.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dirty="0">
                <a:solidFill>
                  <a:srgbClr val="FF0000"/>
                </a:solidFill>
              </a:rPr>
              <a:t>5. Business risk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dirty="0"/>
              <a:t>Business risk is the potential loss due to a decrease in the competitive  position of the bank and the prospect of the bank prospering in changing  markets.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17124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CEF4E8-6297-1D7E-DAAA-2064163CE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813" y="168812"/>
            <a:ext cx="11774658" cy="654147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sz="2800" b="1" dirty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800" b="1" dirty="0">
                <a:solidFill>
                  <a:srgbClr val="FF0000"/>
                </a:solidFill>
              </a:rPr>
              <a:t>6. Reputational risk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dirty="0"/>
              <a:t>Reputational risk is  the  potential  loss  resulting  from  a  decrease  in  a bank’s standing in public opinion.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rgbClr val="FF0000"/>
                </a:solidFill>
              </a:rPr>
              <a:t>7. </a:t>
            </a:r>
            <a:r>
              <a:rPr lang="en-US" sz="2800" b="1" dirty="0">
                <a:solidFill>
                  <a:srgbClr val="FF0000"/>
                </a:solidFill>
              </a:rPr>
              <a:t>Compliance risk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 dirty="0"/>
              <a:t>Compliance risk is the risk that a bank may suffer losses as a result of its failure to comply with laws and regulations or with internal policies and  procedures  that  govern  the  way  it  operates.</a:t>
            </a:r>
            <a:endParaRPr lang="en-US" dirty="0"/>
          </a:p>
          <a:p>
            <a:pPr marL="0" indent="0">
              <a:buNone/>
            </a:pPr>
            <a:endParaRPr lang="en-US" sz="28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2800" b="1" dirty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074821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Content Placeholder 1">
            <a:extLst>
              <a:ext uri="{FF2B5EF4-FFF2-40B4-BE49-F238E27FC236}">
                <a16:creationId xmlns:a16="http://schemas.microsoft.com/office/drawing/2014/main" id="{0A2CE260-0D56-6EAB-C9A2-533B43250A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879940"/>
            <a:ext cx="10905066" cy="5098119"/>
          </a:xfrm>
          <a:prstGeom prst="rect">
            <a:avLst/>
          </a:prstGeom>
          <a:ln>
            <a:noFill/>
          </a:ln>
        </p:spPr>
      </p:pic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3775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8FD504-B80C-4870-B47C-49DB975CD6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6948" y="295422"/>
            <a:ext cx="11690252" cy="6400800"/>
          </a:xfrm>
        </p:spPr>
        <p:txBody>
          <a:bodyPr/>
          <a:lstStyle/>
          <a:p>
            <a:pPr marL="402590" marR="42418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Portfolio Diversification </a:t>
            </a:r>
          </a:p>
          <a:p>
            <a:pPr marL="402590" marR="42418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 addition to finding the best combination of investments that delivers</a:t>
            </a:r>
            <a:r>
              <a:rPr lang="en-US" sz="2000" spc="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the optimal return for the allowable risk profile of the portfolio, the portfolio</a:t>
            </a:r>
            <a:r>
              <a:rPr lang="en-US" sz="2000" spc="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manager must also seek to minimize specific portfolio risks, namely concentration</a:t>
            </a:r>
            <a:r>
              <a:rPr lang="en-US" sz="2000" spc="8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and</a:t>
            </a:r>
            <a:r>
              <a:rPr lang="en-US" sz="2000" spc="7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default</a:t>
            </a:r>
            <a:r>
              <a:rPr lang="en-US" sz="2000" spc="7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correlation</a:t>
            </a:r>
            <a:r>
              <a:rPr lang="en-US" sz="2000" spc="8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risks.</a:t>
            </a:r>
            <a:endParaRPr lang="en-US" sz="2000" dirty="0"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45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marL="914400" marR="0" lvl="2" indent="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Clr>
                <a:srgbClr val="262426"/>
              </a:buClr>
              <a:buSzPts val="1200"/>
              <a:buNone/>
              <a:tabLst>
                <a:tab pos="960120" algn="l"/>
              </a:tabLst>
            </a:pPr>
            <a:r>
              <a:rPr lang="en-US" b="1" spc="65" dirty="0">
                <a:solidFill>
                  <a:srgbClr val="262426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Cambria" panose="02040503050406030204" pitchFamily="18" charset="0"/>
              </a:rPr>
              <a:t>Concentration</a:t>
            </a:r>
            <a:r>
              <a:rPr lang="en-US" b="1" spc="105" dirty="0">
                <a:solidFill>
                  <a:srgbClr val="262426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Cambria" panose="02040503050406030204" pitchFamily="18" charset="0"/>
              </a:rPr>
              <a:t> </a:t>
            </a:r>
            <a:r>
              <a:rPr lang="en-US" b="1" spc="55" dirty="0">
                <a:solidFill>
                  <a:srgbClr val="262426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Cambria" panose="02040503050406030204" pitchFamily="18" charset="0"/>
              </a:rPr>
              <a:t>Risk</a:t>
            </a:r>
            <a:endParaRPr lang="en-US" b="1" spc="0" dirty="0">
              <a:effectLst/>
              <a:latin typeface="Cambria" panose="02040503050406030204" pitchFamily="18" charset="0"/>
              <a:ea typeface="Tahoma" panose="020B0604030504040204" pitchFamily="34" charset="0"/>
              <a:cs typeface="Cambria" panose="020405030504060302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3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Tahoma" panose="020B0604030504040204" pitchFamily="34" charset="0"/>
                <a:ea typeface="Cambria" panose="02040503050406030204" pitchFamily="18" charset="0"/>
                <a:cs typeface="Cambria" panose="02040503050406030204" pitchFamily="18" charset="0"/>
              </a:rPr>
              <a:t> </a:t>
            </a:r>
            <a:endParaRPr lang="en-US" sz="2000" dirty="0"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marL="173990" marR="423545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An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inherent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risk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</a:t>
            </a:r>
            <a:r>
              <a:rPr lang="en-US" sz="2000" spc="-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lending</a:t>
            </a:r>
            <a:r>
              <a:rPr lang="en-US" sz="2000" spc="-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is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that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</a:t>
            </a:r>
            <a:r>
              <a:rPr lang="en-US" sz="2000" spc="-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bank</a:t>
            </a:r>
            <a:r>
              <a:rPr lang="en-US" sz="2000" spc="-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can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become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skilled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</a:t>
            </a:r>
            <a:r>
              <a:rPr lang="en-US" sz="2000" spc="-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lending</a:t>
            </a:r>
            <a:r>
              <a:rPr lang="en-US" sz="2000" spc="-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to,</a:t>
            </a:r>
            <a:r>
              <a:rPr lang="en-US" sz="2000" spc="-2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for example, one geographical area or to one industry (e.g., shipping) and</a:t>
            </a:r>
            <a:r>
              <a:rPr lang="en-US" sz="2000" spc="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will</a:t>
            </a:r>
            <a:r>
              <a:rPr lang="en-US" sz="2000" spc="-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then</a:t>
            </a:r>
            <a:r>
              <a:rPr lang="en-US" sz="2000" spc="-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tend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to</a:t>
            </a:r>
            <a:r>
              <a:rPr lang="en-US" sz="2000" spc="-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focus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the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majority</a:t>
            </a:r>
            <a:r>
              <a:rPr lang="en-US" sz="2000" spc="-2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of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its</a:t>
            </a:r>
            <a:r>
              <a:rPr lang="en-US" sz="2000" spc="-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underwriting</a:t>
            </a:r>
            <a:r>
              <a:rPr lang="en-US" sz="2000" spc="-5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efforts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on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that</a:t>
            </a:r>
            <a:r>
              <a:rPr lang="en-US" sz="2000" spc="-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area</a:t>
            </a:r>
            <a:r>
              <a:rPr lang="en-US" sz="2000" spc="-2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or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sector.</a:t>
            </a:r>
            <a:r>
              <a:rPr lang="en-US" sz="2000" spc="-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This</a:t>
            </a:r>
            <a:r>
              <a:rPr lang="en-US" sz="2000" spc="-5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can</a:t>
            </a:r>
            <a:r>
              <a:rPr lang="en-US" sz="2000" spc="-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lead</a:t>
            </a:r>
            <a:r>
              <a:rPr lang="en-US" sz="2000" spc="-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to</a:t>
            </a:r>
            <a:r>
              <a:rPr lang="en-US" sz="2000" spc="-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highly</a:t>
            </a:r>
            <a:r>
              <a:rPr lang="en-US" sz="2000" spc="-5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concentrated,</a:t>
            </a:r>
            <a:r>
              <a:rPr lang="en-US" sz="2000" spc="-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or</a:t>
            </a:r>
            <a:r>
              <a:rPr lang="en-US" sz="2000" spc="-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not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suitably</a:t>
            </a:r>
            <a:r>
              <a:rPr lang="en-US" sz="2000" spc="-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diversified,</a:t>
            </a:r>
            <a:r>
              <a:rPr lang="en-US" sz="2000" spc="-2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credit</a:t>
            </a:r>
            <a:r>
              <a:rPr lang="en-US" sz="2000" spc="-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portfolio,</a:t>
            </a:r>
            <a:r>
              <a:rPr lang="en-US" sz="2000" spc="-4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which</a:t>
            </a:r>
            <a:r>
              <a:rPr lang="en-US" sz="2000" spc="-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will</a:t>
            </a:r>
            <a:r>
              <a:rPr lang="en-US" sz="2000" spc="-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increase</a:t>
            </a:r>
            <a:r>
              <a:rPr lang="en-US" sz="2000" spc="-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the</a:t>
            </a:r>
            <a:r>
              <a:rPr lang="en-US" sz="2000" spc="-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bank’s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exposure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to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potential</a:t>
            </a:r>
            <a:r>
              <a:rPr lang="en-US" sz="2000" spc="-2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losses</a:t>
            </a:r>
            <a:r>
              <a:rPr lang="en-US" sz="2000" spc="-2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 the</a:t>
            </a:r>
            <a:r>
              <a:rPr lang="en-US" sz="2000" spc="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event</a:t>
            </a:r>
            <a:r>
              <a:rPr lang="en-US" sz="2000" spc="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of</a:t>
            </a:r>
            <a:r>
              <a:rPr lang="en-US" sz="2000" spc="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deterioration</a:t>
            </a:r>
            <a:r>
              <a:rPr lang="en-US" sz="2000" spc="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 that</a:t>
            </a:r>
            <a:r>
              <a:rPr lang="en-US" sz="2000" spc="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particular</a:t>
            </a:r>
            <a:r>
              <a:rPr lang="en-US" sz="2000" spc="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area</a:t>
            </a:r>
            <a:r>
              <a:rPr lang="en-US" sz="2000" spc="-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or</a:t>
            </a:r>
            <a:r>
              <a:rPr lang="en-US" sz="2000" spc="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industry.</a:t>
            </a:r>
            <a:endParaRPr lang="en-US" sz="2000" dirty="0"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02244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F2C0FB-5FD3-4156-BE9F-2D10F72CF3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1015" y="787791"/>
            <a:ext cx="11746523" cy="5908430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</a:t>
            </a:r>
            <a:r>
              <a:rPr lang="en-US" sz="2000" spc="18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diversified</a:t>
            </a:r>
            <a:r>
              <a:rPr lang="en-US" sz="2000" spc="18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loan</a:t>
            </a:r>
            <a:r>
              <a:rPr lang="en-US" sz="2000" spc="20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portfolio</a:t>
            </a:r>
            <a:r>
              <a:rPr lang="en-US" sz="2000" spc="2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will</a:t>
            </a:r>
            <a:r>
              <a:rPr lang="en-US" sz="2000" spc="2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be</a:t>
            </a:r>
            <a:r>
              <a:rPr lang="en-US" sz="2000" spc="19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diversified</a:t>
            </a:r>
            <a:r>
              <a:rPr lang="en-US" sz="2000" spc="2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by</a:t>
            </a:r>
            <a:r>
              <a:rPr lang="en-US" sz="2000" spc="2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geography,</a:t>
            </a:r>
            <a:r>
              <a:rPr lang="en-US" sz="2000" spc="18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industry</a:t>
            </a:r>
            <a:r>
              <a:rPr lang="en-US" sz="2000" spc="-25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type,</a:t>
            </a:r>
            <a:r>
              <a:rPr lang="en-US" sz="2000" spc="5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demographic</a:t>
            </a:r>
            <a:r>
              <a:rPr lang="en-US" sz="2000" spc="6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profile,</a:t>
            </a:r>
            <a:r>
              <a:rPr lang="en-US" sz="2000" spc="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or</a:t>
            </a:r>
            <a:r>
              <a:rPr lang="en-US" sz="2000" spc="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other</a:t>
            </a:r>
            <a:r>
              <a:rPr lang="en-US" sz="2000" spc="5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indicators</a:t>
            </a:r>
            <a:r>
              <a:rPr lang="en-US" sz="2000" spc="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and</a:t>
            </a:r>
            <a:r>
              <a:rPr lang="en-US" sz="2000" spc="7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should</a:t>
            </a:r>
            <a:r>
              <a:rPr lang="en-US" sz="2000" spc="5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reduce</a:t>
            </a:r>
            <a:r>
              <a:rPr lang="en-US" sz="2000" spc="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the</a:t>
            </a:r>
            <a:r>
              <a:rPr lang="en-US" sz="2000" spc="7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impact</a:t>
            </a:r>
            <a:r>
              <a:rPr lang="en-US" sz="2000" spc="-25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to</a:t>
            </a:r>
            <a:r>
              <a:rPr lang="en-US" sz="2000" spc="9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the</a:t>
            </a:r>
            <a:r>
              <a:rPr lang="en-US" sz="2000" spc="12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bank</a:t>
            </a:r>
            <a:r>
              <a:rPr lang="en-US" sz="2000" spc="1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of</a:t>
            </a:r>
            <a:r>
              <a:rPr lang="en-US" sz="2000" spc="10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</a:t>
            </a:r>
            <a:r>
              <a:rPr lang="en-US" sz="2000" spc="10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severe</a:t>
            </a:r>
            <a:r>
              <a:rPr lang="en-US" sz="2000" spc="12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market</a:t>
            </a:r>
            <a:r>
              <a:rPr lang="en-US" sz="2000" spc="10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disruption.</a:t>
            </a:r>
            <a:r>
              <a:rPr lang="en-US" sz="2000" spc="15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Although</a:t>
            </a:r>
            <a:r>
              <a:rPr lang="en-US" sz="2000" spc="10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development</a:t>
            </a:r>
            <a:r>
              <a:rPr lang="en-US" sz="2000" spc="1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of</a:t>
            </a:r>
            <a:r>
              <a:rPr lang="en-US" sz="2000" spc="10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</a:t>
            </a:r>
            <a:r>
              <a:rPr lang="en-US" sz="2000" spc="1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core</a:t>
            </a:r>
            <a:r>
              <a:rPr lang="en-US" sz="2000" spc="-25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competency</a:t>
            </a:r>
            <a:r>
              <a:rPr lang="en-US" sz="2000" spc="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</a:t>
            </a:r>
            <a:r>
              <a:rPr lang="en-US" sz="2000" spc="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lending</a:t>
            </a:r>
            <a:r>
              <a:rPr lang="en-US" sz="2000" spc="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to</a:t>
            </a:r>
            <a:r>
              <a:rPr lang="en-US" sz="2000" spc="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specific</a:t>
            </a:r>
            <a:r>
              <a:rPr lang="en-US" sz="2000" spc="2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market</a:t>
            </a:r>
            <a:r>
              <a:rPr lang="en-US" sz="2000" spc="2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or</a:t>
            </a:r>
            <a:r>
              <a:rPr lang="en-US" sz="2000" spc="-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industry</a:t>
            </a:r>
            <a:r>
              <a:rPr lang="en-US" sz="2000" spc="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might</a:t>
            </a:r>
            <a:r>
              <a:rPr lang="en-US" sz="2000" spc="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lead</a:t>
            </a:r>
            <a:r>
              <a:rPr lang="en-US" sz="2000" spc="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to</a:t>
            </a:r>
            <a:r>
              <a:rPr lang="en-US" sz="2000" spc="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concentration</a:t>
            </a:r>
            <a:r>
              <a:rPr lang="en-US" sz="2000" spc="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risks,</a:t>
            </a:r>
            <a:r>
              <a:rPr lang="en-US" sz="2000" spc="7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its</a:t>
            </a:r>
            <a:r>
              <a:rPr lang="en-US" sz="2000" spc="5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effects</a:t>
            </a:r>
            <a:r>
              <a:rPr lang="en-US" sz="2000" spc="7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might</a:t>
            </a:r>
            <a:r>
              <a:rPr lang="en-US" sz="2000" spc="7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be</a:t>
            </a:r>
            <a:r>
              <a:rPr lang="en-US" sz="2000" spc="8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mitigated</a:t>
            </a:r>
            <a:r>
              <a:rPr lang="en-US" sz="2000" spc="9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somewhat</a:t>
            </a:r>
            <a:r>
              <a:rPr lang="en-US" sz="2000" spc="5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by</a:t>
            </a:r>
            <a:r>
              <a:rPr lang="en-US" sz="2000" spc="8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the</a:t>
            </a:r>
            <a:r>
              <a:rPr lang="en-US" sz="2000" spc="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possibility</a:t>
            </a:r>
            <a:r>
              <a:rPr lang="en-US" sz="2000" spc="8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that</a:t>
            </a:r>
            <a:r>
              <a:rPr lang="en-US" sz="2000" spc="-25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the</a:t>
            </a:r>
            <a:r>
              <a:rPr lang="en-US" sz="2000" spc="2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bank’s</a:t>
            </a:r>
            <a:r>
              <a:rPr lang="en-US" sz="2000" spc="2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expertise</a:t>
            </a:r>
            <a:r>
              <a:rPr lang="en-US" sz="2000" spc="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</a:t>
            </a:r>
            <a:r>
              <a:rPr lang="en-US" sz="2000" spc="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that</a:t>
            </a:r>
            <a:r>
              <a:rPr lang="en-US" sz="2000" spc="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specific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sector</a:t>
            </a:r>
            <a:r>
              <a:rPr lang="en-US" sz="2000" spc="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helps</a:t>
            </a:r>
            <a:r>
              <a:rPr lang="en-US" sz="2000" spc="2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it</a:t>
            </a:r>
            <a:r>
              <a:rPr lang="en-US" sz="2000" spc="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avoid</a:t>
            </a:r>
            <a:r>
              <a:rPr lang="en-US" sz="2000" spc="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the</a:t>
            </a:r>
            <a:r>
              <a:rPr lang="en-US" sz="2000" spc="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weakest</a:t>
            </a:r>
            <a:r>
              <a:rPr lang="en-US" sz="2000" spc="-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credits.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>
              <a:solidFill>
                <a:srgbClr val="262426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spc="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Reducing</a:t>
            </a:r>
            <a:r>
              <a:rPr lang="en-US" sz="2000" spc="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concentration</a:t>
            </a:r>
            <a:r>
              <a:rPr lang="en-US" sz="2000" spc="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risk</a:t>
            </a:r>
            <a:r>
              <a:rPr lang="en-US" sz="2000" spc="5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may</a:t>
            </a:r>
            <a:r>
              <a:rPr lang="en-US" sz="2000" spc="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require</a:t>
            </a:r>
            <a:r>
              <a:rPr lang="en-US" sz="2000" spc="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active</a:t>
            </a:r>
            <a:r>
              <a:rPr lang="en-US" sz="2000" spc="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management</a:t>
            </a:r>
            <a:r>
              <a:rPr lang="en-US" sz="2000" spc="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of</a:t>
            </a:r>
            <a:r>
              <a:rPr lang="en-US" sz="2000" spc="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</a:t>
            </a:r>
            <a:r>
              <a:rPr lang="en-US" sz="2000" spc="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bank’s</a:t>
            </a:r>
            <a:r>
              <a:rPr lang="en-US" sz="2000" spc="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loan</a:t>
            </a:r>
            <a:r>
              <a:rPr lang="en-US" sz="2000" spc="-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portfolio.</a:t>
            </a:r>
            <a:r>
              <a:rPr lang="en-US" sz="2000" spc="-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For</a:t>
            </a:r>
            <a:r>
              <a:rPr lang="en-US" sz="2000" spc="-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example,</a:t>
            </a:r>
            <a:r>
              <a:rPr lang="en-US" sz="2000" spc="-5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</a:t>
            </a:r>
            <a:r>
              <a:rPr lang="en-US" sz="2000" spc="-4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bank</a:t>
            </a:r>
            <a:r>
              <a:rPr lang="en-US" sz="2000" spc="-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might</a:t>
            </a:r>
            <a:r>
              <a:rPr lang="en-US" sz="2000" spc="-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sell</a:t>
            </a:r>
            <a:r>
              <a:rPr lang="en-US" sz="2000" spc="-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some</a:t>
            </a:r>
            <a:r>
              <a:rPr lang="en-US" sz="2000" spc="-4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of</a:t>
            </a:r>
            <a:r>
              <a:rPr lang="en-US" sz="2000" spc="-5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its</a:t>
            </a:r>
            <a:r>
              <a:rPr lang="en-US" sz="2000" spc="-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loans</a:t>
            </a:r>
            <a:r>
              <a:rPr lang="en-US" sz="2000" spc="-7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to</a:t>
            </a:r>
            <a:r>
              <a:rPr lang="en-US" sz="2000" spc="-6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third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parties,</a:t>
            </a:r>
            <a:r>
              <a:rPr lang="en-US" sz="2000" spc="-25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thereby</a:t>
            </a:r>
            <a:r>
              <a:rPr lang="en-US" sz="2000" spc="1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removing</a:t>
            </a:r>
            <a:r>
              <a:rPr lang="en-US" sz="2000" spc="1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those</a:t>
            </a:r>
            <a:r>
              <a:rPr lang="en-US" sz="2000" spc="1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risks</a:t>
            </a:r>
            <a:r>
              <a:rPr lang="en-US" sz="2000" spc="1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from</a:t>
            </a:r>
            <a:r>
              <a:rPr lang="en-US" sz="2000" spc="1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its</a:t>
            </a:r>
            <a:r>
              <a:rPr lang="en-US" sz="2000" spc="1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banking</a:t>
            </a:r>
            <a:r>
              <a:rPr lang="en-US" sz="2000" spc="15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book.</a:t>
            </a:r>
            <a:r>
              <a:rPr lang="en-US" sz="2000" spc="1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Or</a:t>
            </a:r>
            <a:r>
              <a:rPr lang="en-US" sz="2000" spc="1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it</a:t>
            </a:r>
            <a:r>
              <a:rPr lang="en-US" sz="2000" spc="1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might</a:t>
            </a:r>
            <a:r>
              <a:rPr lang="en-US" sz="2000" spc="1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introduce</a:t>
            </a:r>
            <a:r>
              <a:rPr lang="en-US" sz="2000" spc="-2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diversification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into</a:t>
            </a:r>
            <a:r>
              <a:rPr lang="en-US" sz="2000" spc="-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its</a:t>
            </a:r>
            <a:r>
              <a:rPr lang="en-US" sz="2000" spc="-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portfolio</a:t>
            </a:r>
            <a:r>
              <a:rPr lang="en-US" sz="2000" spc="-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by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buying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nonsimilar</a:t>
            </a:r>
            <a:r>
              <a:rPr lang="en-US" sz="2000" spc="-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loans</a:t>
            </a:r>
            <a:r>
              <a:rPr lang="en-US" sz="2000" spc="-2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from</a:t>
            </a:r>
            <a:r>
              <a:rPr lang="en-US" sz="2000" spc="-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other</a:t>
            </a:r>
            <a:r>
              <a:rPr lang="en-US" sz="2000" spc="-2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banks.</a:t>
            </a:r>
            <a:endParaRPr lang="en-US" sz="2000" dirty="0"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65134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CEF4E8-6297-1D7E-DAAA-2064163CE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813" y="168812"/>
            <a:ext cx="11774658" cy="6541477"/>
          </a:xfrm>
        </p:spPr>
        <p:txBody>
          <a:bodyPr/>
          <a:lstStyle/>
          <a:p>
            <a:pPr marL="280988" marR="0" lvl="2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62426"/>
              </a:buClr>
              <a:buSzPts val="1200"/>
              <a:buNone/>
              <a:tabLst>
                <a:tab pos="338138" algn="l"/>
              </a:tabLst>
            </a:pPr>
            <a:endParaRPr lang="en-US" b="1" spc="60" dirty="0">
              <a:solidFill>
                <a:srgbClr val="262426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marL="280988" marR="0" lvl="2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62426"/>
              </a:buClr>
              <a:buSzPts val="1200"/>
              <a:buNone/>
              <a:tabLst>
                <a:tab pos="338138" algn="l"/>
              </a:tabLst>
            </a:pPr>
            <a:r>
              <a:rPr lang="en-US" b="1" spc="6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Contagion</a:t>
            </a:r>
            <a:r>
              <a:rPr lang="en-US" b="1" spc="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b="1" spc="5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Risk</a:t>
            </a:r>
            <a:endParaRPr lang="en-US" b="1" spc="0" dirty="0"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Contagion risk refers to a ripple effect of defaults that may occur in a particular industry or country or between countries where the default of one</a:t>
            </a:r>
            <a:r>
              <a:rPr lang="en-US" sz="2000" spc="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borrower—or counterparty—has a negative impact on other borrowers. </a:t>
            </a:r>
            <a:endParaRPr lang="en-US" sz="20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69918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FBC0AC-DB0E-250D-10CD-FC77B249D1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745" y="168812"/>
            <a:ext cx="11788725" cy="6555545"/>
          </a:xfrm>
        </p:spPr>
        <p:txBody>
          <a:bodyPr/>
          <a:lstStyle/>
          <a:p>
            <a:pPr marL="0" indent="0" algn="ctr">
              <a:buNone/>
            </a:pPr>
            <a:endParaRPr lang="ar-EG" sz="3200" b="1" dirty="0">
              <a:solidFill>
                <a:srgbClr val="FF0000"/>
              </a:solidFill>
            </a:endParaRPr>
          </a:p>
          <a:p>
            <a:pPr marL="0" indent="0" algn="just" rtl="1">
              <a:lnSpc>
                <a:spcPct val="150000"/>
              </a:lnSpc>
              <a:buNone/>
            </a:pPr>
            <a:endParaRPr lang="ar-EG" sz="3200" b="1" dirty="0">
              <a:solidFill>
                <a:srgbClr val="FF0000"/>
              </a:solidFill>
            </a:endParaRPr>
          </a:p>
          <a:p>
            <a:pPr algn="just" rtl="1">
              <a:lnSpc>
                <a:spcPct val="150000"/>
              </a:lnSpc>
            </a:pPr>
            <a:endParaRPr lang="ar-EG" sz="2000" b="1" i="0" dirty="0">
              <a:solidFill>
                <a:srgbClr val="202122"/>
              </a:solidFill>
              <a:effectLst/>
              <a:latin typeface="Arial" panose="020B0604020202020204" pitchFamily="34" charset="0"/>
            </a:endParaRPr>
          </a:p>
          <a:p>
            <a:pPr algn="just" rtl="1">
              <a:lnSpc>
                <a:spcPct val="150000"/>
              </a:lnSpc>
            </a:pPr>
            <a:endParaRPr lang="ar-EG" sz="2000" b="1" dirty="0">
              <a:solidFill>
                <a:srgbClr val="202122"/>
              </a:solidFill>
              <a:latin typeface="Arial" panose="020B0604020202020204" pitchFamily="34" charset="0"/>
            </a:endParaRPr>
          </a:p>
          <a:p>
            <a:pPr algn="just" rtl="1">
              <a:lnSpc>
                <a:spcPct val="150000"/>
              </a:lnSpc>
            </a:pPr>
            <a:r>
              <a:rPr lang="ar-EG" sz="2000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صيغ التمويل في </a:t>
            </a:r>
            <a:r>
              <a:rPr lang="ar-EG" sz="2000" b="1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2" tooltip="مصرف إسلامي"/>
              </a:rPr>
              <a:t>المصارف الإسلامية</a:t>
            </a:r>
            <a:endParaRPr lang="ar-EG" sz="2000" b="0" i="0" dirty="0">
              <a:solidFill>
                <a:srgbClr val="202122"/>
              </a:solidFill>
              <a:effectLst/>
              <a:latin typeface="Arial" panose="020B0604020202020204" pitchFamily="34" charset="0"/>
            </a:endParaRPr>
          </a:p>
          <a:p>
            <a:pPr algn="just" rtl="1">
              <a:lnSpc>
                <a:spcPct val="150000"/>
              </a:lnSpc>
            </a:pPr>
            <a:r>
              <a:rPr lang="ar-EG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تقوم المصارف التجارية بعمليات </a:t>
            </a:r>
            <a:r>
              <a:rPr lang="ar-EG" sz="200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3" tooltip="قرض"/>
              </a:rPr>
              <a:t>القروض</a:t>
            </a:r>
            <a:r>
              <a:rPr lang="ar-EG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والسلفيات لعملائها مقابل </a:t>
            </a:r>
            <a:r>
              <a:rPr lang="ar-EG" sz="200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4" tooltip="فائدة"/>
              </a:rPr>
              <a:t>فائدة</a:t>
            </a:r>
            <a:r>
              <a:rPr lang="ar-EG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ar-EG" sz="200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5" tooltip="ربا"/>
              </a:rPr>
              <a:t>ربوية</a:t>
            </a:r>
            <a:r>
              <a:rPr lang="ar-EG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محددة مقدماً. أما في </a:t>
            </a:r>
            <a:r>
              <a:rPr lang="ar-EG" sz="200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2" tooltip="مصرف إسلامي"/>
              </a:rPr>
              <a:t>المصارف الإسلامية</a:t>
            </a:r>
            <a:r>
              <a:rPr lang="ar-EG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فيتم استخدام الأموال عن طريق صيغ التمويل المتعددة والمشروعة والتي تناسب كافة الأنشطة سواء أكانت </a:t>
            </a:r>
            <a:r>
              <a:rPr lang="ar-EG" sz="200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6" tooltip="تجارة"/>
              </a:rPr>
              <a:t>تجارية</a:t>
            </a:r>
            <a:r>
              <a:rPr lang="ar-EG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، </a:t>
            </a:r>
            <a:r>
              <a:rPr lang="ar-EG" sz="200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7" tooltip="صناعة"/>
              </a:rPr>
              <a:t>صناعية</a:t>
            </a:r>
            <a:r>
              <a:rPr lang="ar-EG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، </a:t>
            </a:r>
            <a:r>
              <a:rPr lang="ar-EG" sz="200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8" tooltip="زراعة"/>
              </a:rPr>
              <a:t>زراعية</a:t>
            </a:r>
            <a:r>
              <a:rPr lang="ar-EG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، عقارية، مهنية، حرفية. ويعد نشاط التمويل من أهم الأنشطة بالمصارف الإسلامية حيث تمثل عوائده أهم مصدر للأرباح.</a:t>
            </a:r>
          </a:p>
          <a:p>
            <a:pPr algn="just" rtl="1">
              <a:lnSpc>
                <a:spcPct val="150000"/>
              </a:lnSpc>
            </a:pPr>
            <a:r>
              <a:rPr lang="ar-EG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وهناك العديد من صيغ التمويل الإسلامية، منها: التمويل بالمرابحة، والتمويل بالمشاركة، والتمويل بالمضاربة، والتمويل </a:t>
            </a:r>
            <a:r>
              <a:rPr lang="ar-EG" sz="2000" b="0" i="0" dirty="0" err="1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بالاستصناع</a:t>
            </a:r>
            <a:r>
              <a:rPr lang="ar-EG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، والتمويل بالسَلَم، والتمويل بالإجارة والتمويل بالبيع الآجل.</a:t>
            </a:r>
          </a:p>
          <a:p>
            <a:pPr marL="0" indent="0" algn="ctr">
              <a:buNone/>
            </a:pP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BFBE836-18E0-9E1E-3950-13AF0526818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" y="1"/>
            <a:ext cx="12192000" cy="2588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1228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BDD6CA7-96F1-F6E8-BD34-4779DF83DC47}"/>
              </a:ext>
            </a:extLst>
          </p:cNvPr>
          <p:cNvSpPr txBox="1"/>
          <p:nvPr/>
        </p:nvSpPr>
        <p:spPr>
          <a:xfrm>
            <a:off x="174172" y="6032044"/>
            <a:ext cx="997131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حساب اللينك ان الخاص بي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https://www.linkedin.com/in/walaa-mohamed-95a402122/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1275A0A-FCB1-C920-4B29-DC47A33A84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4005" y="5247251"/>
            <a:ext cx="4105275" cy="743064"/>
          </a:xfrm>
          <a:prstGeom prst="rect">
            <a:avLst/>
          </a:prstGeom>
        </p:spPr>
      </p:pic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CEE5CC4-8250-E6D9-A768-C6B0EF6073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74173" y="740418"/>
            <a:ext cx="11572350" cy="4223015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5122A827-521E-CE0F-74F2-6BB8BAC5481C}"/>
                  </a:ext>
                </a:extLst>
              </p14:cNvPr>
              <p14:cNvContentPartPr/>
              <p14:nvPr/>
            </p14:nvContentPartPr>
            <p14:xfrm>
              <a:off x="8510594" y="3743418"/>
              <a:ext cx="452520" cy="65052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5122A827-521E-CE0F-74F2-6BB8BAC5481C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501954" y="3734418"/>
                <a:ext cx="470160" cy="668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4567480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781</Words>
  <Application>Microsoft Office PowerPoint</Application>
  <PresentationFormat>Widescreen</PresentationFormat>
  <Paragraphs>60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Arial</vt:lpstr>
      <vt:lpstr>Calibri</vt:lpstr>
      <vt:lpstr>Calibri Light</vt:lpstr>
      <vt:lpstr>Cambria</vt:lpstr>
      <vt:lpstr>Tahoma</vt:lpstr>
      <vt:lpstr>Tajawal Medium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ولاء محمد محمود بدر عامر</dc:creator>
  <cp:lastModifiedBy>ولاء محمد محمود بدر عامر</cp:lastModifiedBy>
  <cp:revision>5</cp:revision>
  <dcterms:created xsi:type="dcterms:W3CDTF">2022-09-25T21:26:26Z</dcterms:created>
  <dcterms:modified xsi:type="dcterms:W3CDTF">2022-10-01T00:49:43Z</dcterms:modified>
</cp:coreProperties>
</file>