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9" r:id="rId5"/>
    <p:sldId id="270" r:id="rId6"/>
    <p:sldId id="261" r:id="rId7"/>
    <p:sldId id="262" r:id="rId8"/>
    <p:sldId id="266" r:id="rId9"/>
    <p:sldId id="263" r:id="rId10"/>
    <p:sldId id="264" r:id="rId11"/>
    <p:sldId id="267" r:id="rId12"/>
    <p:sldId id="265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6/2/2023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6/2/2023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44949" y="608257"/>
            <a:ext cx="727314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Cryptography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Mohammad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Alkhatib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Associate Professor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Major: Information Security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95710" y="3159395"/>
            <a:ext cx="44807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Introductory Lecture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192"/>
    </mc:Choice>
    <mc:Fallback xmlns="">
      <p:transition spd="slow" advTm="75192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0511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Description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326720" y="256218"/>
            <a:ext cx="297709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Introductory 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03312" y="2225719"/>
            <a:ext cx="9666288" cy="16684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course covers the fundamental concepts of encrypting information, cryptographic protocols and techniques. Various cryptographic algorithms, and security of information will be covered in depth.</a:t>
            </a: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388"/>
    </mc:Choice>
    <mc:Fallback xmlns="">
      <p:transition spd="slow" advTm="62388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59852" y="543490"/>
            <a:ext cx="45849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Learning Outcomes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23665" y="1945243"/>
            <a:ext cx="722130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Learning Outcomes: </a:t>
            </a:r>
            <a:endParaRPr lang="en-US" dirty="0"/>
          </a:p>
          <a:p>
            <a:r>
              <a:rPr lang="en-US" dirty="0"/>
              <a:t>Upon successful completion of this course, students should be able to:</a:t>
            </a:r>
          </a:p>
          <a:p>
            <a:r>
              <a:rPr lang="en-US" dirty="0"/>
              <a:t> </a:t>
            </a:r>
          </a:p>
          <a:p>
            <a:pPr marL="285750" lvl="0" indent="-285750">
              <a:buFont typeface="Wingdings" panose="05000000000000000000" pitchFamily="2" charset="2"/>
              <a:buChar char="q"/>
            </a:pPr>
            <a:r>
              <a:rPr lang="en-US" dirty="0"/>
              <a:t>Demonstrate the fundamentals of cryptography and encryption. </a:t>
            </a:r>
          </a:p>
          <a:p>
            <a:pPr lvl="0"/>
            <a:endParaRPr lang="en-US" dirty="0"/>
          </a:p>
          <a:p>
            <a:pPr marL="285750" lvl="0" indent="-285750">
              <a:buFont typeface="Wingdings" panose="05000000000000000000" pitchFamily="2" charset="2"/>
              <a:buChar char="q"/>
            </a:pPr>
            <a:r>
              <a:rPr lang="en-US" dirty="0"/>
              <a:t>Apply various cryptography protocols and techniques to encrypt and decrypt data.</a:t>
            </a:r>
          </a:p>
          <a:p>
            <a:pPr lvl="0"/>
            <a:endParaRPr lang="en-US" dirty="0"/>
          </a:p>
          <a:p>
            <a:pPr marL="285750" lvl="0" indent="-285750">
              <a:buFont typeface="Wingdings" panose="05000000000000000000" pitchFamily="2" charset="2"/>
              <a:buChar char="q"/>
            </a:pPr>
            <a:r>
              <a:rPr lang="en-US" dirty="0"/>
              <a:t>Discuss cryptography algorithms.</a:t>
            </a:r>
          </a:p>
          <a:p>
            <a:pPr lvl="0"/>
            <a:endParaRPr lang="en-US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dirty="0"/>
              <a:t>Evaluate the role of cryptography in security information systems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12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5108"/>
    </mc:Choice>
    <mc:Fallback xmlns="">
      <p:transition spd="slow" advTm="195108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0394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Teaching Strategies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23665" y="1945243"/>
            <a:ext cx="72213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Teaching Strategies: </a:t>
            </a:r>
            <a:endParaRPr lang="en-US" dirty="0"/>
          </a:p>
          <a:p>
            <a:r>
              <a:rPr lang="en-US" dirty="0"/>
              <a:t>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/>
              <a:t>Class lectures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/>
              <a:t>Class exercises and discussions.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/>
              <a:t>Tutorial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/>
              <a:t>Student Presentation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642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575"/>
    </mc:Choice>
    <mc:Fallback xmlns="">
      <p:transition spd="slow" advTm="94575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6215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Assessment Methods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51740" y="1990897"/>
            <a:ext cx="72213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Assessment Methods: </a:t>
            </a:r>
            <a:endParaRPr lang="en-US" dirty="0"/>
          </a:p>
          <a:p>
            <a:r>
              <a:rPr lang="en-US" dirty="0"/>
              <a:t>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dirty="0"/>
              <a:t>Quizzes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dirty="0"/>
              <a:t>Final exam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670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457"/>
    </mc:Choice>
    <mc:Fallback xmlns="">
      <p:transition spd="slow" advTm="47457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2044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23665" y="1945243"/>
            <a:ext cx="722130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Topics: </a:t>
            </a:r>
            <a:endParaRPr lang="en-US" dirty="0"/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dirty="0"/>
              <a:t>Module 1: Foundations and principles of Cryptography. 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dirty="0"/>
              <a:t>Module 2: Cryptography protocols. 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dirty="0"/>
              <a:t>Module 3: Cryptography techniques. 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dirty="0"/>
              <a:t>Module 4: Cryptography Algorithms. 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dirty="0"/>
              <a:t>Module 5: Public key Algorithms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932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031"/>
    </mc:Choice>
    <mc:Fallback xmlns="">
      <p:transition spd="slow" advTm="8703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0249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References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59885" y="2155151"/>
            <a:ext cx="722130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Textbook: </a:t>
            </a:r>
            <a:endParaRPr lang="en-US" dirty="0"/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b="1" dirty="0"/>
              <a:t>Required Textbook</a:t>
            </a:r>
            <a:r>
              <a:rPr lang="en-US" dirty="0"/>
              <a:t>: Stallings W., Cryptography and Network Security: Principles and Practice, 2016, Pearson, ISBN: 0134444280.</a:t>
            </a:r>
          </a:p>
          <a:p>
            <a:pPr lvl="0">
              <a:lnSpc>
                <a:spcPct val="150000"/>
              </a:lnSpc>
            </a:pPr>
            <a:endParaRPr lang="en-US" b="1" dirty="0"/>
          </a:p>
          <a:p>
            <a:pPr lvl="0">
              <a:lnSpc>
                <a:spcPct val="150000"/>
              </a:lnSpc>
            </a:pPr>
            <a:r>
              <a:rPr lang="en-US" b="1" dirty="0"/>
              <a:t>Note</a:t>
            </a:r>
            <a:r>
              <a:rPr lang="en-US" dirty="0"/>
              <a:t>: The main material and reference for each course will be the textbook mentioned in the course specifications. Lecture notes and slides are additional resources that are prepared by the professor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397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671"/>
    </mc:Choice>
    <mc:Fallback xmlns="">
      <p:transition spd="slow" advTm="4667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045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Content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59884" y="2155151"/>
            <a:ext cx="7530533" cy="27238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Course Content: </a:t>
            </a:r>
            <a:endParaRPr lang="en-US" dirty="0"/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b="1" dirty="0"/>
              <a:t>Chapter 1</a:t>
            </a:r>
            <a:r>
              <a:rPr lang="en-US" dirty="0"/>
              <a:t>: </a:t>
            </a:r>
            <a:r>
              <a:rPr lang="en-US" b="1" dirty="0"/>
              <a:t>Introduction to Information Security</a:t>
            </a:r>
            <a:endParaRPr lang="en-US" dirty="0"/>
          </a:p>
          <a:p>
            <a:pPr marL="457200" lvl="0" indent="-285750">
              <a:buFont typeface="Wingdings" panose="05000000000000000000" pitchFamily="2" charset="2"/>
              <a:buChar char="ü"/>
            </a:pPr>
            <a:r>
              <a:rPr lang="en-US" dirty="0"/>
              <a:t>Terminology </a:t>
            </a:r>
          </a:p>
          <a:p>
            <a:pPr marL="457200" lvl="0" indent="-285750">
              <a:buFont typeface="Wingdings" panose="05000000000000000000" pitchFamily="2" charset="2"/>
              <a:buChar char="ü"/>
            </a:pPr>
            <a:r>
              <a:rPr lang="en-US" dirty="0"/>
              <a:t>Security Services </a:t>
            </a:r>
          </a:p>
          <a:p>
            <a:pPr marL="457200" lvl="0" indent="-285750">
              <a:buFont typeface="Wingdings" panose="05000000000000000000" pitchFamily="2" charset="2"/>
              <a:buChar char="ü"/>
            </a:pPr>
            <a:r>
              <a:rPr lang="en-US" i="1" dirty="0"/>
              <a:t>Confidentiality</a:t>
            </a:r>
          </a:p>
          <a:p>
            <a:pPr marL="457200" lvl="0" indent="-285750">
              <a:buFont typeface="Wingdings" panose="05000000000000000000" pitchFamily="2" charset="2"/>
              <a:buChar char="ü"/>
            </a:pPr>
            <a:r>
              <a:rPr lang="en-US" i="1" dirty="0"/>
              <a:t>Data integrity</a:t>
            </a:r>
          </a:p>
          <a:p>
            <a:pPr marL="457200" lvl="0" indent="-285750">
              <a:buFont typeface="Wingdings" panose="05000000000000000000" pitchFamily="2" charset="2"/>
              <a:buChar char="ü"/>
            </a:pPr>
            <a:r>
              <a:rPr lang="en-US" i="1" dirty="0"/>
              <a:t>Authentication</a:t>
            </a:r>
            <a:endParaRPr lang="en-US" dirty="0"/>
          </a:p>
          <a:p>
            <a:pPr lvl="0">
              <a:lnSpc>
                <a:spcPct val="15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698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641"/>
    </mc:Choice>
    <mc:Fallback xmlns="">
      <p:transition spd="slow" advTm="4364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045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Content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59884" y="2155151"/>
            <a:ext cx="7530533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Course Content: </a:t>
            </a:r>
            <a:endParaRPr lang="en-US" dirty="0"/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b="1" dirty="0"/>
              <a:t>Chapter 2</a:t>
            </a:r>
            <a:r>
              <a:rPr lang="en-US" dirty="0"/>
              <a:t>: </a:t>
            </a:r>
            <a:r>
              <a:rPr lang="en-US" b="1" dirty="0"/>
              <a:t>Introduction to Cryptography</a:t>
            </a:r>
            <a:endParaRPr lang="en-US" dirty="0"/>
          </a:p>
          <a:p>
            <a:pPr marL="457200" lvl="0" indent="-285750">
              <a:buFont typeface="Wingdings" panose="05000000000000000000" pitchFamily="2" charset="2"/>
              <a:buChar char="ü"/>
            </a:pPr>
            <a:r>
              <a:rPr lang="en-US" dirty="0"/>
              <a:t>Classical Cryptography</a:t>
            </a:r>
          </a:p>
          <a:p>
            <a:pPr marL="457200" lvl="0" indent="-285750">
              <a:buFont typeface="Wingdings" panose="05000000000000000000" pitchFamily="2" charset="2"/>
              <a:buChar char="ü"/>
            </a:pPr>
            <a:r>
              <a:rPr lang="en-US" i="1" dirty="0"/>
              <a:t>Shift Cipher</a:t>
            </a:r>
          </a:p>
          <a:p>
            <a:pPr marL="457200" lvl="0" indent="-285750">
              <a:buFont typeface="Wingdings" panose="05000000000000000000" pitchFamily="2" charset="2"/>
              <a:buChar char="ü"/>
            </a:pPr>
            <a:r>
              <a:rPr lang="en-US" i="1" dirty="0"/>
              <a:t>Affine </a:t>
            </a:r>
            <a:r>
              <a:rPr lang="en-US" i="1" dirty="0" err="1"/>
              <a:t>Cigher</a:t>
            </a:r>
            <a:endParaRPr lang="en-US" i="1" dirty="0"/>
          </a:p>
          <a:p>
            <a:pPr marL="457200" lvl="0" indent="-285750">
              <a:buFont typeface="Wingdings" panose="05000000000000000000" pitchFamily="2" charset="2"/>
              <a:buChar char="ü"/>
            </a:pPr>
            <a:r>
              <a:rPr lang="en-US" i="1" dirty="0"/>
              <a:t>Substitution  Cipher</a:t>
            </a:r>
            <a:endParaRPr lang="en-US" dirty="0"/>
          </a:p>
          <a:p>
            <a:pPr marL="457200" lvl="0" indent="-285750">
              <a:buFont typeface="Wingdings" panose="05000000000000000000" pitchFamily="2" charset="2"/>
              <a:buChar char="ü"/>
            </a:pPr>
            <a:r>
              <a:rPr lang="en-US" dirty="0"/>
              <a:t>Basic Cryptanalysis/Attacks</a:t>
            </a:r>
          </a:p>
          <a:p>
            <a:pPr marL="457200" indent="-285750">
              <a:buFont typeface="Wingdings" panose="05000000000000000000" pitchFamily="2" charset="2"/>
              <a:buChar char="ü"/>
            </a:pPr>
            <a:r>
              <a:rPr lang="en-US" dirty="0"/>
              <a:t>Mathematical Background (Modular Arithmetic, Finite Fields)</a:t>
            </a:r>
            <a:endParaRPr lang="en-US" b="1" dirty="0"/>
          </a:p>
          <a:p>
            <a:pPr lvl="0">
              <a:lnSpc>
                <a:spcPct val="15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381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906"/>
    </mc:Choice>
    <mc:Fallback xmlns="">
      <p:transition spd="slow" advTm="33906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045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Content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59884" y="2155151"/>
            <a:ext cx="753053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Course Content: </a:t>
            </a:r>
            <a:endParaRPr lang="en-US" dirty="0"/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b="1" dirty="0"/>
              <a:t>Chapter 3</a:t>
            </a:r>
            <a:r>
              <a:rPr lang="en-US" dirty="0"/>
              <a:t>: </a:t>
            </a:r>
            <a:r>
              <a:rPr lang="en-US" b="1" dirty="0"/>
              <a:t>Symmetric cryptography</a:t>
            </a:r>
            <a:endParaRPr lang="en-US" dirty="0"/>
          </a:p>
          <a:p>
            <a:pPr marL="512763" lvl="0" indent="-228600">
              <a:buFont typeface="Wingdings" panose="05000000000000000000" pitchFamily="2" charset="2"/>
              <a:buChar char="ü"/>
            </a:pPr>
            <a:r>
              <a:rPr lang="en-US" dirty="0"/>
              <a:t>Stream ciphers</a:t>
            </a:r>
          </a:p>
          <a:p>
            <a:pPr marL="512763" lvl="0" indent="-228600">
              <a:buFont typeface="Wingdings" panose="05000000000000000000" pitchFamily="2" charset="2"/>
              <a:buChar char="ü"/>
            </a:pPr>
            <a:r>
              <a:rPr lang="en-US" dirty="0"/>
              <a:t>RC4</a:t>
            </a:r>
          </a:p>
          <a:p>
            <a:pPr marL="512763" lvl="0" indent="-228600">
              <a:buFont typeface="Wingdings" panose="05000000000000000000" pitchFamily="2" charset="2"/>
              <a:buChar char="ü"/>
            </a:pPr>
            <a:r>
              <a:rPr lang="en-US" dirty="0"/>
              <a:t>A5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609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551"/>
    </mc:Choice>
    <mc:Fallback xmlns="">
      <p:transition spd="slow" advTm="2655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045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Content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59884" y="2155151"/>
            <a:ext cx="753053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Course Content: </a:t>
            </a:r>
            <a:endParaRPr lang="en-US" dirty="0"/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b="1" dirty="0"/>
              <a:t>Chapter 4</a:t>
            </a:r>
            <a:r>
              <a:rPr lang="en-US" dirty="0"/>
              <a:t>: </a:t>
            </a:r>
            <a:r>
              <a:rPr lang="en-US" b="1" dirty="0"/>
              <a:t>Symmetric cryptography</a:t>
            </a:r>
            <a:endParaRPr lang="en-US" dirty="0"/>
          </a:p>
          <a:p>
            <a:pPr marL="512763" lvl="0" indent="-228600">
              <a:buFont typeface="Wingdings" panose="05000000000000000000" pitchFamily="2" charset="2"/>
              <a:buChar char="ü"/>
            </a:pPr>
            <a:r>
              <a:rPr lang="en-US" dirty="0"/>
              <a:t>Block ciphers</a:t>
            </a:r>
          </a:p>
          <a:p>
            <a:pPr marL="512763" lvl="0" indent="-228600">
              <a:buFont typeface="Wingdings" panose="05000000000000000000" pitchFamily="2" charset="2"/>
              <a:buChar char="ü"/>
            </a:pPr>
            <a:r>
              <a:rPr lang="en-US" dirty="0"/>
              <a:t>Data Encryption Standard (DES)</a:t>
            </a:r>
          </a:p>
          <a:p>
            <a:pPr marL="512763" lvl="0" indent="-228600">
              <a:buFont typeface="Wingdings" panose="05000000000000000000" pitchFamily="2" charset="2"/>
              <a:buChar char="ü"/>
            </a:pPr>
            <a:r>
              <a:rPr lang="en-US" dirty="0"/>
              <a:t>Advanced Encryption Standard (AES)</a:t>
            </a:r>
          </a:p>
          <a:p>
            <a:pPr marL="512763" indent="-228600">
              <a:buFont typeface="Wingdings" panose="05000000000000000000" pitchFamily="2" charset="2"/>
              <a:buChar char="ü"/>
            </a:pPr>
            <a:r>
              <a:rPr lang="en-US" dirty="0"/>
              <a:t>Modes of Operations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092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899"/>
    </mc:Choice>
    <mc:Fallback xmlns="">
      <p:transition spd="slow" advTm="38899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045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Content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59884" y="2155151"/>
            <a:ext cx="753053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Course Content: </a:t>
            </a:r>
            <a:endParaRPr lang="en-US" dirty="0"/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b="1" dirty="0"/>
              <a:t>Chapter 5</a:t>
            </a:r>
            <a:r>
              <a:rPr lang="en-US" dirty="0"/>
              <a:t>: </a:t>
            </a:r>
            <a:r>
              <a:rPr lang="en-US" b="1" dirty="0"/>
              <a:t>Public Key Cryptography</a:t>
            </a:r>
            <a:endParaRPr lang="en-US" dirty="0"/>
          </a:p>
          <a:p>
            <a:pPr marL="630238" lvl="0" indent="-228600">
              <a:buFont typeface="Wingdings" panose="05000000000000000000" pitchFamily="2" charset="2"/>
              <a:buChar char="ü"/>
            </a:pPr>
            <a:r>
              <a:rPr lang="en-US" dirty="0"/>
              <a:t>Number Theory Concepts</a:t>
            </a:r>
          </a:p>
          <a:p>
            <a:pPr marL="630238" lvl="0" indent="-228600">
              <a:buFont typeface="Wingdings" panose="05000000000000000000" pitchFamily="2" charset="2"/>
              <a:buChar char="ü"/>
            </a:pPr>
            <a:r>
              <a:rPr lang="en-US" dirty="0"/>
              <a:t>Integer Factorization Problem</a:t>
            </a:r>
          </a:p>
          <a:p>
            <a:pPr marL="630238" lvl="0" indent="-228600">
              <a:buFont typeface="Wingdings" panose="05000000000000000000" pitchFamily="2" charset="2"/>
              <a:buChar char="ü"/>
            </a:pPr>
            <a:r>
              <a:rPr lang="en-US" dirty="0"/>
              <a:t>Discrete Logarithm Problem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606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899"/>
    </mc:Choice>
    <mc:Fallback xmlns="">
      <p:transition spd="slow" advTm="34899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045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Content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59884" y="2155151"/>
            <a:ext cx="753053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Course Content: </a:t>
            </a:r>
            <a:endParaRPr lang="en-US" dirty="0"/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b="1" dirty="0"/>
              <a:t>Chapter 6</a:t>
            </a:r>
            <a:r>
              <a:rPr lang="en-US" dirty="0"/>
              <a:t>: </a:t>
            </a:r>
            <a:r>
              <a:rPr lang="en-US" b="1" dirty="0"/>
              <a:t>Public Key Cryptography</a:t>
            </a:r>
            <a:endParaRPr lang="en-US" dirty="0"/>
          </a:p>
          <a:p>
            <a:pPr marL="630238" lvl="0" indent="-228600">
              <a:buFont typeface="Wingdings" panose="05000000000000000000" pitchFamily="2" charset="2"/>
              <a:buChar char="ü"/>
            </a:pPr>
            <a:r>
              <a:rPr lang="en-US" dirty="0" err="1"/>
              <a:t>Diffe</a:t>
            </a:r>
            <a:r>
              <a:rPr lang="en-US" dirty="0"/>
              <a:t>-Hellman Key Exchange</a:t>
            </a:r>
          </a:p>
          <a:p>
            <a:pPr marL="630238" lvl="0" indent="-228600">
              <a:buFont typeface="Wingdings" panose="05000000000000000000" pitchFamily="2" charset="2"/>
              <a:buChar char="ü"/>
            </a:pPr>
            <a:r>
              <a:rPr lang="en-US" dirty="0"/>
              <a:t>RSA Cryptosystem</a:t>
            </a:r>
          </a:p>
          <a:p>
            <a:pPr marL="630238" indent="-228600">
              <a:buFont typeface="Wingdings" panose="05000000000000000000" pitchFamily="2" charset="2"/>
              <a:buChar char="ü"/>
            </a:pPr>
            <a:r>
              <a:rPr lang="en-US" dirty="0"/>
              <a:t>El Gamal Cryptosystem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45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762"/>
    </mc:Choice>
    <mc:Fallback xmlns="">
      <p:transition spd="slow" advTm="102762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376</Words>
  <Application>Microsoft Office PowerPoint</Application>
  <PresentationFormat>Widescreen</PresentationFormat>
  <Paragraphs>108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Calibri</vt:lpstr>
      <vt:lpstr>Calibri Light</vt:lpstr>
      <vt:lpstr>Tajawal ExtraBold</vt:lpstr>
      <vt:lpstr>Tajawal Medium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Lenovo</cp:lastModifiedBy>
  <cp:revision>21</cp:revision>
  <dcterms:created xsi:type="dcterms:W3CDTF">2021-08-03T13:03:26Z</dcterms:created>
  <dcterms:modified xsi:type="dcterms:W3CDTF">2023-06-02T13:31:16Z</dcterms:modified>
</cp:coreProperties>
</file>